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0" r:id="rId1"/>
    <p:sldMasterId id="2147483676" r:id="rId2"/>
  </p:sldMasterIdLst>
  <p:notesMasterIdLst>
    <p:notesMasterId r:id="rId44"/>
  </p:notesMasterIdLst>
  <p:handoutMasterIdLst>
    <p:handoutMasterId r:id="rId45"/>
  </p:handoutMasterIdLst>
  <p:sldIdLst>
    <p:sldId id="424" r:id="rId3"/>
    <p:sldId id="256" r:id="rId4"/>
    <p:sldId id="430" r:id="rId5"/>
    <p:sldId id="435" r:id="rId6"/>
    <p:sldId id="431" r:id="rId7"/>
    <p:sldId id="259" r:id="rId8"/>
    <p:sldId id="410" r:id="rId9"/>
    <p:sldId id="366" r:id="rId10"/>
    <p:sldId id="356" r:id="rId11"/>
    <p:sldId id="411" r:id="rId12"/>
    <p:sldId id="436" r:id="rId13"/>
    <p:sldId id="438" r:id="rId14"/>
    <p:sldId id="439" r:id="rId15"/>
    <p:sldId id="449" r:id="rId16"/>
    <p:sldId id="502" r:id="rId17"/>
    <p:sldId id="432" r:id="rId18"/>
    <p:sldId id="364" r:id="rId19"/>
    <p:sldId id="365" r:id="rId20"/>
    <p:sldId id="407" r:id="rId21"/>
    <p:sldId id="472" r:id="rId22"/>
    <p:sldId id="479" r:id="rId23"/>
    <p:sldId id="361" r:id="rId24"/>
    <p:sldId id="360" r:id="rId25"/>
    <p:sldId id="392" r:id="rId26"/>
    <p:sldId id="495" r:id="rId27"/>
    <p:sldId id="499" r:id="rId28"/>
    <p:sldId id="500" r:id="rId29"/>
    <p:sldId id="487" r:id="rId30"/>
    <p:sldId id="463" r:id="rId31"/>
    <p:sldId id="369" r:id="rId32"/>
    <p:sldId id="446" r:id="rId33"/>
    <p:sldId id="448" r:id="rId34"/>
    <p:sldId id="501" r:id="rId35"/>
    <p:sldId id="474" r:id="rId36"/>
    <p:sldId id="400" r:id="rId37"/>
    <p:sldId id="497" r:id="rId38"/>
    <p:sldId id="494" r:id="rId39"/>
    <p:sldId id="417" r:id="rId40"/>
    <p:sldId id="427" r:id="rId41"/>
    <p:sldId id="504" r:id="rId42"/>
    <p:sldId id="429"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91" autoAdjust="0"/>
    <p:restoredTop sz="88241" autoAdjust="0"/>
  </p:normalViewPr>
  <p:slideViewPr>
    <p:cSldViewPr>
      <p:cViewPr>
        <p:scale>
          <a:sx n="90" d="100"/>
          <a:sy n="90" d="100"/>
        </p:scale>
        <p:origin x="-612" y="-6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101" d="100"/>
          <a:sy n="101" d="100"/>
        </p:scale>
        <p:origin x="-2532"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GB" sz="1400" smtClean="0"/>
              <a:t>Tech·Ed Europe 2009</a:t>
            </a:r>
            <a:endParaRPr lang="en-GB" sz="140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t>11/10/2009</a:t>
            </a:r>
            <a:endParaRPr lang="en-GB" sz="140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GB" sz="1400" smtClean="0"/>
              <a:t>arc204_chappell.pptx</a:t>
            </a:r>
            <a:endParaRPr lang="en-GB" sz="140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DD79648-2D98-4F6A-A014-2265A38770B9}" type="slidenum">
              <a:rPr lang="en-GB" sz="1400" smtClean="0"/>
              <a:pPr/>
              <a:t>‹#›</a:t>
            </a:fld>
            <a:endParaRPr lang="en-GB" sz="14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2B7F00-0A07-417C-824A-411FFB542F75}" type="datetimeFigureOut">
              <a:rPr lang="en-US" smtClean="0"/>
              <a:pPr/>
              <a:t>11/10/2009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5292EA-DC92-4685-830D-77CC5FFE96D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Segoe"/>
            </a:endParaRPr>
          </a:p>
        </p:txBody>
      </p:sp>
      <p:sp>
        <p:nvSpPr>
          <p:cNvPr id="18435"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18436"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18437"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18438"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Segoe"/>
            </a:endParaRPr>
          </a:p>
        </p:txBody>
      </p:sp>
      <p:sp>
        <p:nvSpPr>
          <p:cNvPr id="47107"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47108"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47109"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47110"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Segoe"/>
            </a:endParaRPr>
          </a:p>
        </p:txBody>
      </p:sp>
      <p:sp>
        <p:nvSpPr>
          <p:cNvPr id="47107"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47108"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47109"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47110"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Segoe"/>
            </a:endParaRPr>
          </a:p>
        </p:txBody>
      </p:sp>
      <p:sp>
        <p:nvSpPr>
          <p:cNvPr id="47107"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47108"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47109"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47110"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endParaRPr lang="en-US"/>
          </a:p>
        </p:txBody>
      </p:sp>
      <p:sp>
        <p:nvSpPr>
          <p:cNvPr id="65539" name="Rectangle 2"/>
          <p:cNvSpPr>
            <a:spLocks noGrp="1" noRot="1" noChangeAspect="1" noChangeArrowheads="1" noTextEdit="1"/>
          </p:cNvSpPr>
          <p:nvPr>
            <p:ph type="sldImg"/>
          </p:nvPr>
        </p:nvSpPr>
        <p:spPr>
          <a:xfrm>
            <a:off x="863600" y="233363"/>
            <a:ext cx="5214938" cy="3911600"/>
          </a:xfrm>
          <a:ln>
            <a:noFill/>
          </a:ln>
        </p:spPr>
      </p:sp>
      <p:sp>
        <p:nvSpPr>
          <p:cNvPr id="65540" name="Rectangle 3"/>
          <p:cNvSpPr>
            <a:spLocks noChangeArrowheads="1"/>
          </p:cNvSpPr>
          <p:nvPr/>
        </p:nvSpPr>
        <p:spPr bwMode="auto">
          <a:xfrm>
            <a:off x="125413" y="1630363"/>
            <a:ext cx="6470650" cy="5422900"/>
          </a:xfrm>
          <a:prstGeom prst="rect">
            <a:avLst/>
          </a:prstGeom>
          <a:noFill/>
          <a:ln w="9525">
            <a:noFill/>
            <a:miter lim="800000"/>
            <a:headEnd/>
            <a:tailEnd/>
          </a:ln>
        </p:spPr>
        <p:txBody>
          <a:bodyPr lIns="93246" tIns="45069" rIns="93246" bIns="45069"/>
          <a:lstStyle/>
          <a:p>
            <a:pPr defTabSz="935038" eaLnBrk="0" hangingPunct="0">
              <a:spcBef>
                <a:spcPct val="30000"/>
              </a:spcBef>
            </a:pPr>
            <a:endParaRPr lang="en-US" sz="1200"/>
          </a:p>
        </p:txBody>
      </p:sp>
      <p:sp>
        <p:nvSpPr>
          <p:cNvPr id="65541" name="Rectangle 4"/>
          <p:cNvSpPr>
            <a:spLocks noGrp="1" noChangeArrowheads="1"/>
          </p:cNvSpPr>
          <p:nvPr>
            <p:ph type="body" idx="1"/>
          </p:nvPr>
        </p:nvSpPr>
        <p:spPr>
          <a:xfrm>
            <a:off x="200025" y="1782763"/>
            <a:ext cx="6470650" cy="6651625"/>
          </a:xfrm>
          <a:noFill/>
          <a:ln/>
        </p:spPr>
        <p:txBody>
          <a:bodyPr lIns="93246" tIns="45069" rIns="93246" bIns="45069"/>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Segoe"/>
            </a:endParaRPr>
          </a:p>
        </p:txBody>
      </p:sp>
      <p:sp>
        <p:nvSpPr>
          <p:cNvPr id="47107"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a:p>
        </p:txBody>
      </p:sp>
      <p:sp>
        <p:nvSpPr>
          <p:cNvPr id="47108"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smtClean="0">
              <a:latin typeface="Segoe"/>
            </a:endParaRPr>
          </a:p>
        </p:txBody>
      </p:sp>
      <p:sp>
        <p:nvSpPr>
          <p:cNvPr id="47109"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
        <p:nvSpPr>
          <p:cNvPr id="47110"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i="1"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Light background developer co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p:nvPicPr>
        <p:blipFill>
          <a:blip r:embed="rId3" cstate="print"/>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Related Content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rack Resources Layou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with Subhead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black">
          <a:noFill/>
          <a:ln w="9525">
            <a:noFill/>
            <a:miter lim="800000"/>
            <a:headEnd/>
            <a:tailEnd/>
          </a:ln>
          <a:effectLst/>
        </p:spPr>
        <p:txBody>
          <a:bodyPr vert="horz" wrap="square" lIns="0" tIns="45720" rIns="91440" bIns="45720" numCol="1" rtlCol="0" anchor="t" anchorCtr="0" compatLnSpc="1">
            <a:prstTxWarp prst="textNoShape">
              <a:avLst/>
            </a:prstTxWarp>
            <a:noAutofit/>
            <a:scene3d>
              <a:camera prst="orthographicFront"/>
              <a:lightRig rig="threePt" dir="t"/>
            </a:scene3d>
            <a:sp3d extrusionH="6350">
              <a:bevelT w="12700" h="25400" prst="coolSlant"/>
              <a:bevelB w="19050" h="19050"/>
              <a:extrusionClr>
                <a:schemeClr val="bg1"/>
              </a:extrusionClr>
            </a:sp3d>
          </a:bodyPr>
          <a:lstStyle>
            <a:lvl1pPr algn="l" defTabSz="914363" rtl="0" eaLnBrk="1" fontAlgn="base" latinLnBrk="0" hangingPunct="1">
              <a:lnSpc>
                <a:spcPct val="90000"/>
              </a:lnSpc>
              <a:spcBef>
                <a:spcPct val="0"/>
              </a:spcBef>
              <a:spcAft>
                <a:spcPct val="0"/>
              </a:spcAft>
              <a:buNone/>
              <a:defRPr lang="en-US" sz="3600" b="0" kern="1200" cap="none" spc="-125" baseline="0" dirty="0">
                <a:ln w="3175">
                  <a:noFill/>
                </a:ln>
                <a:solidFill>
                  <a:schemeClr val="bg1"/>
                </a:solidFill>
                <a:effectLst/>
                <a:latin typeface="+mj-lt"/>
                <a:ea typeface="+mj-ea"/>
                <a:cs typeface="+mj-cs"/>
              </a:defRPr>
            </a:lvl1pPr>
          </a:lstStyle>
          <a:p>
            <a:r>
              <a:rPr lang="en-US" dirty="0" smtClean="0"/>
              <a:t>Click to Edit Title Text</a:t>
            </a:r>
            <a:endParaRPr lang="en-US" dirty="0"/>
          </a:p>
        </p:txBody>
      </p:sp>
      <p:sp>
        <p:nvSpPr>
          <p:cNvPr id="3" name="Content Placeholder 2"/>
          <p:cNvSpPr>
            <a:spLocks noGrp="1"/>
          </p:cNvSpPr>
          <p:nvPr>
            <p:ph idx="1"/>
          </p:nvPr>
        </p:nvSpPr>
        <p:spPr bwMode="black">
          <a:xfrm>
            <a:off x="368300" y="1839915"/>
            <a:ext cx="8382000" cy="1742015"/>
          </a:xfrm>
        </p:spPr>
        <p:txBody>
          <a:bodyPr/>
          <a:lstStyle>
            <a:lvl1pPr>
              <a:lnSpc>
                <a:spcPct val="90000"/>
              </a:lnSpc>
              <a:defRPr sz="2800"/>
            </a:lvl1pPr>
            <a:lvl2pPr>
              <a:lnSpc>
                <a:spcPct val="90000"/>
              </a:lnSpc>
              <a:defRPr sz="2400"/>
            </a:lvl2pPr>
            <a:lvl3pPr>
              <a:lnSpc>
                <a:spcPct val="90000"/>
              </a:lnSpc>
              <a:defRPr sz="2000"/>
            </a:lvl3pPr>
            <a:lvl4pPr>
              <a:lnSpc>
                <a:spcPct val="90000"/>
              </a:lnSpc>
              <a:defRPr sz="1800"/>
            </a:lvl4pPr>
            <a:lvl5pPr>
              <a:lnSpc>
                <a:spcPct val="90000"/>
              </a:lnSpc>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2"/>
          <p:cNvSpPr>
            <a:spLocks noGrp="1"/>
          </p:cNvSpPr>
          <p:nvPr>
            <p:ph type="body" sz="quarter" idx="10" hasCustomPrompt="1"/>
          </p:nvPr>
        </p:nvSpPr>
        <p:spPr bwMode="black">
          <a:xfrm>
            <a:off x="561975" y="776170"/>
            <a:ext cx="8201026" cy="415498"/>
          </a:xfrm>
        </p:spPr>
        <p:txBody>
          <a:bodyPr vert="horz" wrap="square" lIns="0" tIns="0" rIns="91440" bIns="0" rtlCol="0">
            <a:spAutoFit/>
          </a:bodyPr>
          <a:lstStyle>
            <a:lvl1pPr marL="384939" indent="-384939" algn="l" defTabSz="914327" rtl="0" eaLnBrk="1" latinLnBrk="0" hangingPunct="1">
              <a:lnSpc>
                <a:spcPct val="90000"/>
              </a:lnSpc>
              <a:spcBef>
                <a:spcPct val="20000"/>
              </a:spcBef>
              <a:buFontTx/>
              <a:buNone/>
              <a:defRPr lang="en-US" sz="3000" b="0" kern="1200" baseline="0">
                <a:ln w="18415" cmpd="sng">
                  <a:noFill/>
                  <a:prstDash val="solid"/>
                </a:ln>
                <a:solidFill>
                  <a:srgbClr val="FFFFCC"/>
                </a:solidFill>
                <a:effectLst>
                  <a:outerShdw blurRad="60007" dist="310007" dir="7680000" sy="30000" kx="1300200" algn="ctr" rotWithShape="0">
                    <a:prstClr val="black">
                      <a:alpha val="32000"/>
                    </a:prstClr>
                  </a:outerShdw>
                </a:effectLst>
                <a:latin typeface="Arial Narrow" pitchFamily="34" charset="0"/>
                <a:ea typeface="+mn-ea"/>
                <a:cs typeface="+mn-cs"/>
              </a:defRPr>
            </a:lvl1pPr>
          </a:lstStyle>
          <a:p>
            <a:r>
              <a:rPr lang="en-US" dirty="0" smtClean="0">
                <a:effectLst>
                  <a:outerShdw blurRad="60007" dist="310007" dir="7680000" sy="30000" kx="1300200" algn="ctr" rotWithShape="0">
                    <a:prstClr val="black">
                      <a:alpha val="32000"/>
                    </a:prstClr>
                  </a:outerShdw>
                </a:effectLst>
              </a:rPr>
              <a:t>Click to edit subtitle text</a:t>
            </a:r>
            <a:endParaRPr>
              <a:effectLst>
                <a:outerShdw blurRad="60007" dist="310007" dir="7680000" sy="30000" kx="1300200" algn="ctr" rotWithShape="0">
                  <a:prstClr val="black">
                    <a:alpha val="32000"/>
                  </a:prstClr>
                </a:outerShdw>
              </a:effectLst>
            </a:endParaRP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Demo, Video etc. &quot;special&quot; slides">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pic>
        <p:nvPicPr>
          <p:cNvPr id="5" name="Picture 4" descr="white-curve-bar.png"/>
          <p:cNvPicPr>
            <a:picLocks noChangeAspect="1"/>
          </p:cNvPicPr>
          <p:nvPr/>
        </p:nvPicPr>
        <p:blipFill>
          <a:blip r:embed="rId3" cstate="print"/>
          <a:srcRect/>
          <a:stretch>
            <a:fillRect/>
          </a:stretch>
        </p:blipFill>
        <p:spPr bwMode="auto">
          <a:xfrm>
            <a:off x="0" y="3433763"/>
            <a:ext cx="9144000" cy="1900237"/>
          </a:xfrm>
          <a:prstGeom prst="rect">
            <a:avLst/>
          </a:prstGeom>
          <a:noFill/>
          <a:ln w="9525">
            <a:noFill/>
            <a:miter lim="800000"/>
            <a:headEnd/>
            <a:tailEnd/>
          </a:ln>
        </p:spPr>
      </p:pic>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6"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7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2" r:id="rId11"/>
    <p:sldLayoutId id="2147483673" r:id="rId12"/>
    <p:sldLayoutId id="2147483674" r:id="rId13"/>
    <p:sldLayoutId id="2147483675" r:id="rId14"/>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8"/>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77"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davidchappell.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8"/>
          <p:cNvSpPr/>
          <p:nvPr/>
        </p:nvSpPr>
        <p:spPr>
          <a:xfrm>
            <a:off x="428596" y="3714752"/>
            <a:ext cx="7288533" cy="1854687"/>
          </a:xfrm>
          <a:custGeom>
            <a:avLst/>
            <a:gdLst>
              <a:gd name="connsiteX0" fmla="*/ 5250611 w 6731479"/>
              <a:gd name="connsiteY0" fmla="*/ 17253 h 1863306"/>
              <a:gd name="connsiteX1" fmla="*/ 5906218 w 6731479"/>
              <a:gd name="connsiteY1" fmla="*/ 120770 h 1863306"/>
              <a:gd name="connsiteX2" fmla="*/ 5871713 w 6731479"/>
              <a:gd name="connsiteY2" fmla="*/ 741872 h 1863306"/>
              <a:gd name="connsiteX3" fmla="*/ 747622 w 6731479"/>
              <a:gd name="connsiteY3" fmla="*/ 966159 h 1863306"/>
              <a:gd name="connsiteX4" fmla="*/ 1385977 w 6731479"/>
              <a:gd name="connsiteY4" fmla="*/ 1863306 h 1863306"/>
              <a:gd name="connsiteX0" fmla="*/ 5250611 w 6715711"/>
              <a:gd name="connsiteY0" fmla="*/ 8627 h 1854680"/>
              <a:gd name="connsiteX1" fmla="*/ 5811610 w 6715711"/>
              <a:gd name="connsiteY1" fmla="*/ 214307 h 1854680"/>
              <a:gd name="connsiteX2" fmla="*/ 5871713 w 6715711"/>
              <a:gd name="connsiteY2" fmla="*/ 733246 h 1854680"/>
              <a:gd name="connsiteX3" fmla="*/ 747622 w 6715711"/>
              <a:gd name="connsiteY3" fmla="*/ 957533 h 1854680"/>
              <a:gd name="connsiteX4" fmla="*/ 1385977 w 6715711"/>
              <a:gd name="connsiteY4" fmla="*/ 1854680 h 1854680"/>
              <a:gd name="connsiteX0" fmla="*/ 5250611 w 6739524"/>
              <a:gd name="connsiteY0" fmla="*/ 8627 h 1854680"/>
              <a:gd name="connsiteX1" fmla="*/ 5954486 w 6739524"/>
              <a:gd name="connsiteY1" fmla="*/ 214307 h 1854680"/>
              <a:gd name="connsiteX2" fmla="*/ 5871713 w 6739524"/>
              <a:gd name="connsiteY2" fmla="*/ 733246 h 1854680"/>
              <a:gd name="connsiteX3" fmla="*/ 747622 w 6739524"/>
              <a:gd name="connsiteY3" fmla="*/ 957533 h 1854680"/>
              <a:gd name="connsiteX4" fmla="*/ 1385977 w 6739524"/>
              <a:gd name="connsiteY4" fmla="*/ 1854680 h 1854680"/>
              <a:gd name="connsiteX0" fmla="*/ 5250611 w 6739524"/>
              <a:gd name="connsiteY0" fmla="*/ 8627 h 1854680"/>
              <a:gd name="connsiteX1" fmla="*/ 5954486 w 6739524"/>
              <a:gd name="connsiteY1" fmla="*/ 214307 h 1854680"/>
              <a:gd name="connsiteX2" fmla="*/ 5871713 w 6739524"/>
              <a:gd name="connsiteY2" fmla="*/ 733246 h 1854680"/>
              <a:gd name="connsiteX3" fmla="*/ 747622 w 6739524"/>
              <a:gd name="connsiteY3" fmla="*/ 957533 h 1854680"/>
              <a:gd name="connsiteX4" fmla="*/ 1385977 w 6739524"/>
              <a:gd name="connsiteY4" fmla="*/ 1854680 h 1854680"/>
              <a:gd name="connsiteX0" fmla="*/ 5250611 w 6739524"/>
              <a:gd name="connsiteY0" fmla="*/ 8627 h 1854680"/>
              <a:gd name="connsiteX1" fmla="*/ 5954486 w 6739524"/>
              <a:gd name="connsiteY1" fmla="*/ 214307 h 1854680"/>
              <a:gd name="connsiteX2" fmla="*/ 5871713 w 6739524"/>
              <a:gd name="connsiteY2" fmla="*/ 733246 h 1854680"/>
              <a:gd name="connsiteX3" fmla="*/ 747622 w 6739524"/>
              <a:gd name="connsiteY3" fmla="*/ 957533 h 1854680"/>
              <a:gd name="connsiteX4" fmla="*/ 1385977 w 6739524"/>
              <a:gd name="connsiteY4" fmla="*/ 1854680 h 1854680"/>
              <a:gd name="connsiteX0" fmla="*/ 5250611 w 6622211"/>
              <a:gd name="connsiteY0" fmla="*/ 0 h 1846053"/>
              <a:gd name="connsiteX1" fmla="*/ 5871713 w 6622211"/>
              <a:gd name="connsiteY1" fmla="*/ 724619 h 1846053"/>
              <a:gd name="connsiteX2" fmla="*/ 747622 w 6622211"/>
              <a:gd name="connsiteY2" fmla="*/ 948906 h 1846053"/>
              <a:gd name="connsiteX3" fmla="*/ 1385977 w 6622211"/>
              <a:gd name="connsiteY3" fmla="*/ 1846053 h 1846053"/>
              <a:gd name="connsiteX0" fmla="*/ 5347752 w 7302191"/>
              <a:gd name="connsiteY0" fmla="*/ 0 h 1846053"/>
              <a:gd name="connsiteX1" fmla="*/ 6551693 w 7302191"/>
              <a:gd name="connsiteY1" fmla="*/ 705746 h 1846053"/>
              <a:gd name="connsiteX2" fmla="*/ 844763 w 7302191"/>
              <a:gd name="connsiteY2" fmla="*/ 948906 h 1846053"/>
              <a:gd name="connsiteX3" fmla="*/ 1483118 w 7302191"/>
              <a:gd name="connsiteY3" fmla="*/ 1846053 h 1846053"/>
              <a:gd name="connsiteX0" fmla="*/ 5347751 w 7302190"/>
              <a:gd name="connsiteY0" fmla="*/ 0 h 1846053"/>
              <a:gd name="connsiteX1" fmla="*/ 6551692 w 7302190"/>
              <a:gd name="connsiteY1" fmla="*/ 848622 h 1846053"/>
              <a:gd name="connsiteX2" fmla="*/ 844762 w 7302190"/>
              <a:gd name="connsiteY2" fmla="*/ 948906 h 1846053"/>
              <a:gd name="connsiteX3" fmla="*/ 1483117 w 7302190"/>
              <a:gd name="connsiteY3" fmla="*/ 1846053 h 1846053"/>
              <a:gd name="connsiteX0" fmla="*/ 5265807 w 7288533"/>
              <a:gd name="connsiteY0" fmla="*/ 0 h 1854687"/>
              <a:gd name="connsiteX1" fmla="*/ 6551692 w 7288533"/>
              <a:gd name="connsiteY1" fmla="*/ 857256 h 1854687"/>
              <a:gd name="connsiteX2" fmla="*/ 844762 w 7288533"/>
              <a:gd name="connsiteY2" fmla="*/ 957540 h 1854687"/>
              <a:gd name="connsiteX3" fmla="*/ 1483117 w 7288533"/>
              <a:gd name="connsiteY3" fmla="*/ 1854687 h 1854687"/>
            </a:gdLst>
            <a:ahLst/>
            <a:cxnLst>
              <a:cxn ang="0">
                <a:pos x="connsiteX0" y="connsiteY0"/>
              </a:cxn>
              <a:cxn ang="0">
                <a:pos x="connsiteX1" y="connsiteY1"/>
              </a:cxn>
              <a:cxn ang="0">
                <a:pos x="connsiteX2" y="connsiteY2"/>
              </a:cxn>
              <a:cxn ang="0">
                <a:pos x="connsiteX3" y="connsiteY3"/>
              </a:cxn>
            </a:cxnLst>
            <a:rect l="l" t="t" r="r" b="b"/>
            <a:pathLst>
              <a:path w="7288533" h="1854687">
                <a:moveTo>
                  <a:pt x="5265807" y="0"/>
                </a:moveTo>
                <a:cubicBezTo>
                  <a:pt x="5395203" y="150962"/>
                  <a:pt x="7288533" y="697666"/>
                  <a:pt x="6551692" y="857256"/>
                </a:cubicBezTo>
                <a:cubicBezTo>
                  <a:pt x="5814851" y="1016846"/>
                  <a:pt x="1689524" y="791302"/>
                  <a:pt x="844762" y="957540"/>
                </a:cubicBezTo>
                <a:cubicBezTo>
                  <a:pt x="0" y="1123778"/>
                  <a:pt x="790128" y="1499566"/>
                  <a:pt x="1483117" y="1854687"/>
                </a:cubicBezTo>
              </a:path>
            </a:pathLst>
          </a:cu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Freeform 29"/>
          <p:cNvSpPr/>
          <p:nvPr/>
        </p:nvSpPr>
        <p:spPr>
          <a:xfrm>
            <a:off x="1136072" y="2071678"/>
            <a:ext cx="5936257" cy="1350394"/>
          </a:xfrm>
          <a:custGeom>
            <a:avLst/>
            <a:gdLst>
              <a:gd name="connsiteX0" fmla="*/ 7107382 w 7107382"/>
              <a:gd name="connsiteY0" fmla="*/ 288637 h 1937328"/>
              <a:gd name="connsiteX1" fmla="*/ 1939636 w 7107382"/>
              <a:gd name="connsiteY1" fmla="*/ 274782 h 1937328"/>
              <a:gd name="connsiteX2" fmla="*/ 0 w 7107382"/>
              <a:gd name="connsiteY2" fmla="*/ 1937328 h 1937328"/>
            </a:gdLst>
            <a:ahLst/>
            <a:cxnLst>
              <a:cxn ang="0">
                <a:pos x="connsiteX0" y="connsiteY0"/>
              </a:cxn>
              <a:cxn ang="0">
                <a:pos x="connsiteX1" y="connsiteY1"/>
              </a:cxn>
              <a:cxn ang="0">
                <a:pos x="connsiteX2" y="connsiteY2"/>
              </a:cxn>
            </a:cxnLst>
            <a:rect l="l" t="t" r="r" b="b"/>
            <a:pathLst>
              <a:path w="7107382" h="1937328">
                <a:moveTo>
                  <a:pt x="7107382" y="288637"/>
                </a:moveTo>
                <a:cubicBezTo>
                  <a:pt x="5115791" y="144318"/>
                  <a:pt x="3124200" y="0"/>
                  <a:pt x="1939636" y="274782"/>
                </a:cubicBezTo>
                <a:cubicBezTo>
                  <a:pt x="755072" y="549564"/>
                  <a:pt x="377536" y="1243446"/>
                  <a:pt x="0" y="1937328"/>
                </a:cubicBezTo>
              </a:path>
            </a:pathLst>
          </a:custGeom>
          <a:ln w="31750">
            <a:solidFill>
              <a:schemeClr val="tx1"/>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Right Arrow 24"/>
          <p:cNvSpPr/>
          <p:nvPr/>
        </p:nvSpPr>
        <p:spPr>
          <a:xfrm>
            <a:off x="7429520" y="5429264"/>
            <a:ext cx="642942" cy="357190"/>
          </a:xfrm>
          <a:prstGeom prst="rightArrow">
            <a:avLst>
              <a:gd name="adj1" fmla="val 50000"/>
              <a:gd name="adj2" fmla="val 50000"/>
            </a:avLst>
          </a:prstGeom>
          <a:ln>
            <a:tailEnd type="stealth" w="lg" len="lg"/>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0" name="Rectangle 9"/>
          <p:cNvSpPr/>
          <p:nvPr/>
        </p:nvSpPr>
        <p:spPr>
          <a:xfrm>
            <a:off x="214282" y="3571876"/>
            <a:ext cx="1643074" cy="357190"/>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9" name="Rectangle 8"/>
          <p:cNvSpPr/>
          <p:nvPr/>
        </p:nvSpPr>
        <p:spPr>
          <a:xfrm>
            <a:off x="4143372" y="3571876"/>
            <a:ext cx="1643074" cy="35719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8" name="Rectangle 7"/>
          <p:cNvSpPr/>
          <p:nvPr/>
        </p:nvSpPr>
        <p:spPr>
          <a:xfrm>
            <a:off x="1857356" y="3571876"/>
            <a:ext cx="2286016" cy="357190"/>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2" name="Title 1"/>
          <p:cNvSpPr>
            <a:spLocks noGrp="1"/>
          </p:cNvSpPr>
          <p:nvPr>
            <p:ph type="title"/>
          </p:nvPr>
        </p:nvSpPr>
        <p:spPr>
          <a:xfrm>
            <a:off x="381000" y="230188"/>
            <a:ext cx="8382000" cy="1163395"/>
          </a:xfrm>
        </p:spPr>
        <p:txBody>
          <a:bodyPr/>
          <a:lstStyle/>
          <a:p>
            <a:r>
              <a:rPr lang="en-US" dirty="0" smtClean="0"/>
              <a:t>What is Research?</a:t>
            </a:r>
            <a:br>
              <a:rPr lang="en-US" dirty="0" smtClean="0"/>
            </a:br>
            <a:r>
              <a:rPr lang="en-US" sz="3600" dirty="0">
                <a:solidFill>
                  <a:schemeClr val="tx1"/>
                </a:solidFill>
              </a:rPr>
              <a:t>An </a:t>
            </a:r>
            <a:r>
              <a:rPr lang="en-US" sz="3600" dirty="0" smtClean="0">
                <a:solidFill>
                  <a:schemeClr val="tx1"/>
                </a:solidFill>
              </a:rPr>
              <a:t>aside</a:t>
            </a:r>
            <a:endParaRPr lang="en-US" sz="3600" dirty="0">
              <a:solidFill>
                <a:schemeClr val="tx1"/>
              </a:solidFill>
            </a:endParaRPr>
          </a:p>
        </p:txBody>
      </p:sp>
      <p:sp>
        <p:nvSpPr>
          <p:cNvPr id="4" name="TextBox 3"/>
          <p:cNvSpPr txBox="1"/>
          <p:nvPr/>
        </p:nvSpPr>
        <p:spPr>
          <a:xfrm>
            <a:off x="214282" y="3500438"/>
            <a:ext cx="1643074" cy="461665"/>
          </a:xfrm>
          <a:prstGeom prst="rect">
            <a:avLst/>
          </a:prstGeom>
          <a:noFill/>
        </p:spPr>
        <p:txBody>
          <a:bodyPr wrap="square" rtlCol="0">
            <a:spAutoFit/>
          </a:bodyPr>
          <a:lstStyle/>
          <a:p>
            <a:pPr algn="ctr"/>
            <a:r>
              <a:rPr lang="en-US" sz="2400" b="1" dirty="0" smtClean="0">
                <a:solidFill>
                  <a:schemeClr val="bg1"/>
                </a:solidFill>
              </a:rPr>
              <a:t>Idea</a:t>
            </a:r>
          </a:p>
        </p:txBody>
      </p:sp>
      <p:sp>
        <p:nvSpPr>
          <p:cNvPr id="5" name="TextBox 4"/>
          <p:cNvSpPr txBox="1"/>
          <p:nvPr/>
        </p:nvSpPr>
        <p:spPr>
          <a:xfrm>
            <a:off x="1857356" y="3500438"/>
            <a:ext cx="2246962" cy="461665"/>
          </a:xfrm>
          <a:prstGeom prst="rect">
            <a:avLst/>
          </a:prstGeom>
          <a:noFill/>
        </p:spPr>
        <p:txBody>
          <a:bodyPr wrap="none" rtlCol="0">
            <a:spAutoFit/>
          </a:bodyPr>
          <a:lstStyle/>
          <a:p>
            <a:pPr algn="ctr"/>
            <a:r>
              <a:rPr lang="en-US" sz="2400" b="1" dirty="0" smtClean="0">
                <a:solidFill>
                  <a:schemeClr val="bg1"/>
                </a:solidFill>
              </a:rPr>
              <a:t>Implementation</a:t>
            </a:r>
          </a:p>
        </p:txBody>
      </p:sp>
      <p:sp>
        <p:nvSpPr>
          <p:cNvPr id="6" name="TextBox 5"/>
          <p:cNvSpPr txBox="1"/>
          <p:nvPr/>
        </p:nvSpPr>
        <p:spPr>
          <a:xfrm>
            <a:off x="4143372" y="3500438"/>
            <a:ext cx="1643074" cy="461665"/>
          </a:xfrm>
          <a:prstGeom prst="rect">
            <a:avLst/>
          </a:prstGeom>
          <a:noFill/>
        </p:spPr>
        <p:txBody>
          <a:bodyPr wrap="square" rtlCol="0">
            <a:spAutoFit/>
          </a:bodyPr>
          <a:lstStyle/>
          <a:p>
            <a:pPr algn="ctr"/>
            <a:r>
              <a:rPr lang="en-US" sz="2400" b="1" dirty="0" smtClean="0">
                <a:solidFill>
                  <a:schemeClr val="bg1"/>
                </a:solidFill>
              </a:rPr>
              <a:t>Infusion</a:t>
            </a:r>
          </a:p>
        </p:txBody>
      </p:sp>
      <p:sp>
        <p:nvSpPr>
          <p:cNvPr id="11" name="TextBox 10"/>
          <p:cNvSpPr txBox="1"/>
          <p:nvPr/>
        </p:nvSpPr>
        <p:spPr>
          <a:xfrm>
            <a:off x="2315261" y="3000372"/>
            <a:ext cx="1444499" cy="461665"/>
          </a:xfrm>
          <a:prstGeom prst="rect">
            <a:avLst/>
          </a:prstGeom>
          <a:noFill/>
        </p:spPr>
        <p:txBody>
          <a:bodyPr wrap="none" rtlCol="0">
            <a:spAutoFit/>
          </a:bodyPr>
          <a:lstStyle/>
          <a:p>
            <a:pPr algn="ctr"/>
            <a:r>
              <a:rPr lang="en-US" sz="2400" b="1" i="1" dirty="0" smtClean="0"/>
              <a:t>IT Creator</a:t>
            </a:r>
          </a:p>
        </p:txBody>
      </p:sp>
      <p:sp>
        <p:nvSpPr>
          <p:cNvPr id="12" name="Rectangle 11"/>
          <p:cNvSpPr/>
          <p:nvPr/>
        </p:nvSpPr>
        <p:spPr>
          <a:xfrm>
            <a:off x="1928794" y="5429264"/>
            <a:ext cx="1643074" cy="357190"/>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13" name="Rectangle 12"/>
          <p:cNvSpPr/>
          <p:nvPr/>
        </p:nvSpPr>
        <p:spPr>
          <a:xfrm>
            <a:off x="5857884" y="5429264"/>
            <a:ext cx="1643074" cy="35719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14" name="Rectangle 13"/>
          <p:cNvSpPr/>
          <p:nvPr/>
        </p:nvSpPr>
        <p:spPr>
          <a:xfrm>
            <a:off x="3571868" y="5429264"/>
            <a:ext cx="2286016" cy="357190"/>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15" name="TextBox 14"/>
          <p:cNvSpPr txBox="1"/>
          <p:nvPr/>
        </p:nvSpPr>
        <p:spPr>
          <a:xfrm>
            <a:off x="1928794" y="5357826"/>
            <a:ext cx="1643074" cy="461665"/>
          </a:xfrm>
          <a:prstGeom prst="rect">
            <a:avLst/>
          </a:prstGeom>
          <a:noFill/>
        </p:spPr>
        <p:txBody>
          <a:bodyPr wrap="square" rtlCol="0">
            <a:spAutoFit/>
          </a:bodyPr>
          <a:lstStyle/>
          <a:p>
            <a:pPr algn="ctr"/>
            <a:r>
              <a:rPr lang="en-US" sz="2400" b="1" dirty="0" smtClean="0">
                <a:solidFill>
                  <a:schemeClr val="bg1"/>
                </a:solidFill>
              </a:rPr>
              <a:t>Idea</a:t>
            </a:r>
          </a:p>
        </p:txBody>
      </p:sp>
      <p:sp>
        <p:nvSpPr>
          <p:cNvPr id="16" name="TextBox 15"/>
          <p:cNvSpPr txBox="1"/>
          <p:nvPr/>
        </p:nvSpPr>
        <p:spPr>
          <a:xfrm>
            <a:off x="3571868" y="5357826"/>
            <a:ext cx="2246962" cy="461665"/>
          </a:xfrm>
          <a:prstGeom prst="rect">
            <a:avLst/>
          </a:prstGeom>
          <a:noFill/>
        </p:spPr>
        <p:txBody>
          <a:bodyPr wrap="none" rtlCol="0">
            <a:spAutoFit/>
          </a:bodyPr>
          <a:lstStyle/>
          <a:p>
            <a:pPr algn="ctr"/>
            <a:r>
              <a:rPr lang="en-US" sz="2400" b="1" dirty="0" smtClean="0">
                <a:solidFill>
                  <a:schemeClr val="bg1"/>
                </a:solidFill>
              </a:rPr>
              <a:t>Implementation</a:t>
            </a:r>
          </a:p>
        </p:txBody>
      </p:sp>
      <p:sp>
        <p:nvSpPr>
          <p:cNvPr id="17" name="TextBox 16"/>
          <p:cNvSpPr txBox="1"/>
          <p:nvPr/>
        </p:nvSpPr>
        <p:spPr>
          <a:xfrm>
            <a:off x="5857884" y="5357826"/>
            <a:ext cx="1643074" cy="461665"/>
          </a:xfrm>
          <a:prstGeom prst="rect">
            <a:avLst/>
          </a:prstGeom>
          <a:noFill/>
        </p:spPr>
        <p:txBody>
          <a:bodyPr wrap="square" rtlCol="0">
            <a:spAutoFit/>
          </a:bodyPr>
          <a:lstStyle/>
          <a:p>
            <a:pPr algn="ctr"/>
            <a:r>
              <a:rPr lang="en-US" sz="2400" b="1" dirty="0" smtClean="0">
                <a:solidFill>
                  <a:schemeClr val="bg1"/>
                </a:solidFill>
              </a:rPr>
              <a:t>Infusion</a:t>
            </a:r>
          </a:p>
        </p:txBody>
      </p:sp>
      <p:sp>
        <p:nvSpPr>
          <p:cNvPr id="18" name="TextBox 17"/>
          <p:cNvSpPr txBox="1"/>
          <p:nvPr/>
        </p:nvSpPr>
        <p:spPr>
          <a:xfrm>
            <a:off x="4315520" y="4857760"/>
            <a:ext cx="1069525" cy="461665"/>
          </a:xfrm>
          <a:prstGeom prst="rect">
            <a:avLst/>
          </a:prstGeom>
          <a:noFill/>
        </p:spPr>
        <p:txBody>
          <a:bodyPr wrap="none" rtlCol="0">
            <a:spAutoFit/>
          </a:bodyPr>
          <a:lstStyle/>
          <a:p>
            <a:pPr algn="ctr"/>
            <a:r>
              <a:rPr lang="en-US" sz="2400" b="1" i="1" dirty="0" smtClean="0"/>
              <a:t>IT User</a:t>
            </a:r>
          </a:p>
        </p:txBody>
      </p:sp>
      <p:sp>
        <p:nvSpPr>
          <p:cNvPr id="19" name="Oval 18"/>
          <p:cNvSpPr/>
          <p:nvPr/>
        </p:nvSpPr>
        <p:spPr>
          <a:xfrm>
            <a:off x="8072462" y="5143512"/>
            <a:ext cx="1071538" cy="928694"/>
          </a:xfrm>
          <a:prstGeom prst="ellipse">
            <a:avLst/>
          </a:prstGeom>
          <a:ln>
            <a:tailEnd type="stealth" w="lg" len="lg"/>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20" name="TextBox 19"/>
          <p:cNvSpPr txBox="1"/>
          <p:nvPr/>
        </p:nvSpPr>
        <p:spPr>
          <a:xfrm>
            <a:off x="8072462" y="5357826"/>
            <a:ext cx="1071538" cy="461665"/>
          </a:xfrm>
          <a:prstGeom prst="rect">
            <a:avLst/>
          </a:prstGeom>
          <a:noFill/>
        </p:spPr>
        <p:txBody>
          <a:bodyPr wrap="square" rtlCol="0">
            <a:spAutoFit/>
          </a:bodyPr>
          <a:lstStyle/>
          <a:p>
            <a:pPr algn="ctr"/>
            <a:r>
              <a:rPr lang="en-US" sz="2400" b="1" dirty="0" smtClean="0">
                <a:solidFill>
                  <a:schemeClr val="bg1"/>
                </a:solidFill>
              </a:rPr>
              <a:t>Value</a:t>
            </a:r>
          </a:p>
        </p:txBody>
      </p:sp>
      <p:sp>
        <p:nvSpPr>
          <p:cNvPr id="26" name="TextBox 25"/>
          <p:cNvSpPr txBox="1"/>
          <p:nvPr/>
        </p:nvSpPr>
        <p:spPr>
          <a:xfrm>
            <a:off x="6715140" y="1285860"/>
            <a:ext cx="1500198" cy="1200329"/>
          </a:xfrm>
          <a:prstGeom prst="rect">
            <a:avLst/>
          </a:prstGeom>
          <a:noFill/>
        </p:spPr>
        <p:txBody>
          <a:bodyPr wrap="square" rtlCol="0">
            <a:spAutoFit/>
          </a:bodyPr>
          <a:lstStyle/>
          <a:p>
            <a:pPr algn="ctr"/>
            <a:r>
              <a:rPr lang="en-US" sz="2400" b="1" i="1" dirty="0" smtClean="0"/>
              <a:t>Research  is doing</a:t>
            </a:r>
          </a:p>
          <a:p>
            <a:pPr algn="ctr"/>
            <a:r>
              <a:rPr lang="en-US" sz="2400" b="1" i="1" dirty="0" smtClean="0"/>
              <a:t>this</a:t>
            </a:r>
          </a:p>
        </p:txBody>
      </p:sp>
      <p:sp>
        <p:nvSpPr>
          <p:cNvPr id="28" name="TextBox 27"/>
          <p:cNvSpPr txBox="1"/>
          <p:nvPr/>
        </p:nvSpPr>
        <p:spPr>
          <a:xfrm>
            <a:off x="6500826" y="2357430"/>
            <a:ext cx="1928826" cy="1200329"/>
          </a:xfrm>
          <a:prstGeom prst="rect">
            <a:avLst/>
          </a:prstGeom>
          <a:noFill/>
        </p:spPr>
        <p:txBody>
          <a:bodyPr wrap="square" rtlCol="0">
            <a:spAutoFit/>
          </a:bodyPr>
          <a:lstStyle/>
          <a:p>
            <a:pPr algn="ctr"/>
            <a:r>
              <a:rPr lang="en-US" sz="2400" b="1" dirty="0" smtClean="0"/>
              <a:t>without thinking about </a:t>
            </a:r>
            <a:r>
              <a:rPr lang="en-US" sz="2400" b="1" i="1" dirty="0" smtClean="0"/>
              <a:t>this</a:t>
            </a:r>
          </a:p>
        </p:txBody>
      </p:sp>
      <p:sp>
        <p:nvSpPr>
          <p:cNvPr id="34" name="Freeform 33"/>
          <p:cNvSpPr/>
          <p:nvPr/>
        </p:nvSpPr>
        <p:spPr>
          <a:xfrm>
            <a:off x="8215338" y="3357561"/>
            <a:ext cx="614186" cy="1751467"/>
          </a:xfrm>
          <a:custGeom>
            <a:avLst/>
            <a:gdLst>
              <a:gd name="connsiteX0" fmla="*/ 0 w 687010"/>
              <a:gd name="connsiteY0" fmla="*/ 0 h 2133600"/>
              <a:gd name="connsiteX1" fmla="*/ 624115 w 687010"/>
              <a:gd name="connsiteY1" fmla="*/ 682171 h 2133600"/>
              <a:gd name="connsiteX2" fmla="*/ 377372 w 687010"/>
              <a:gd name="connsiteY2" fmla="*/ 2133600 h 2133600"/>
            </a:gdLst>
            <a:ahLst/>
            <a:cxnLst>
              <a:cxn ang="0">
                <a:pos x="connsiteX0" y="connsiteY0"/>
              </a:cxn>
              <a:cxn ang="0">
                <a:pos x="connsiteX1" y="connsiteY1"/>
              </a:cxn>
              <a:cxn ang="0">
                <a:pos x="connsiteX2" y="connsiteY2"/>
              </a:cxn>
            </a:cxnLst>
            <a:rect l="l" t="t" r="r" b="b"/>
            <a:pathLst>
              <a:path w="687010" h="2133600">
                <a:moveTo>
                  <a:pt x="0" y="0"/>
                </a:moveTo>
                <a:cubicBezTo>
                  <a:pt x="280610" y="163285"/>
                  <a:pt x="561220" y="326571"/>
                  <a:pt x="624115" y="682171"/>
                </a:cubicBezTo>
                <a:cubicBezTo>
                  <a:pt x="687010" y="1037771"/>
                  <a:pt x="532191" y="1585685"/>
                  <a:pt x="377372" y="2133600"/>
                </a:cubicBezTo>
              </a:path>
            </a:pathLst>
          </a:custGeom>
          <a:ln w="31750">
            <a:solidFill>
              <a:schemeClr val="tx1"/>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dissolve">
                                      <p:cBhvr>
                                        <p:cTn id="7" dur="500"/>
                                        <p:tgtEl>
                                          <p:spTgt spid="26"/>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right)">
                                      <p:cBhvr>
                                        <p:cTn id="11" dur="500"/>
                                        <p:tgtEl>
                                          <p:spTgt spid="30"/>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dissolve">
                                      <p:cBhvr>
                                        <p:cTn id="16" dur="500"/>
                                        <p:tgtEl>
                                          <p:spTgt spid="28"/>
                                        </p:tgtEl>
                                      </p:cBhvr>
                                    </p:animEffect>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wipe(up)">
                                      <p:cBhvr>
                                        <p:cTn id="2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26" grpId="0"/>
      <p:bldP spid="28" grpId="0"/>
      <p:bldP spid="3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14282" y="2143116"/>
            <a:ext cx="1643074" cy="357190"/>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9" name="Rectangle 8"/>
          <p:cNvSpPr/>
          <p:nvPr/>
        </p:nvSpPr>
        <p:spPr>
          <a:xfrm>
            <a:off x="4143372" y="2143116"/>
            <a:ext cx="1643074" cy="35719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8" name="Rectangle 7"/>
          <p:cNvSpPr/>
          <p:nvPr/>
        </p:nvSpPr>
        <p:spPr>
          <a:xfrm>
            <a:off x="1857356" y="2143116"/>
            <a:ext cx="2286016" cy="357190"/>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2" name="Title 1"/>
          <p:cNvSpPr>
            <a:spLocks noGrp="1"/>
          </p:cNvSpPr>
          <p:nvPr>
            <p:ph type="title"/>
          </p:nvPr>
        </p:nvSpPr>
        <p:spPr>
          <a:xfrm>
            <a:off x="381000" y="230188"/>
            <a:ext cx="8382000" cy="1163395"/>
          </a:xfrm>
        </p:spPr>
        <p:txBody>
          <a:bodyPr/>
          <a:lstStyle/>
          <a:p>
            <a:r>
              <a:rPr lang="en-US" dirty="0" smtClean="0"/>
              <a:t>What Infusion Means</a:t>
            </a:r>
            <a:br>
              <a:rPr lang="en-US" dirty="0" smtClean="0"/>
            </a:br>
            <a:r>
              <a:rPr lang="en-US" sz="3600" dirty="0">
                <a:solidFill>
                  <a:schemeClr val="tx1"/>
                </a:solidFill>
              </a:rPr>
              <a:t>For  an  IT creator</a:t>
            </a:r>
          </a:p>
        </p:txBody>
      </p:sp>
      <p:sp>
        <p:nvSpPr>
          <p:cNvPr id="4" name="TextBox 3"/>
          <p:cNvSpPr txBox="1"/>
          <p:nvPr/>
        </p:nvSpPr>
        <p:spPr>
          <a:xfrm>
            <a:off x="214282" y="2071678"/>
            <a:ext cx="1643074" cy="461665"/>
          </a:xfrm>
          <a:prstGeom prst="rect">
            <a:avLst/>
          </a:prstGeom>
          <a:noFill/>
        </p:spPr>
        <p:txBody>
          <a:bodyPr wrap="square" rtlCol="0">
            <a:spAutoFit/>
          </a:bodyPr>
          <a:lstStyle/>
          <a:p>
            <a:pPr algn="ctr"/>
            <a:r>
              <a:rPr lang="en-US" sz="2400" b="1" dirty="0" smtClean="0">
                <a:solidFill>
                  <a:schemeClr val="bg1"/>
                </a:solidFill>
              </a:rPr>
              <a:t>Idea</a:t>
            </a:r>
          </a:p>
        </p:txBody>
      </p:sp>
      <p:sp>
        <p:nvSpPr>
          <p:cNvPr id="5" name="TextBox 4"/>
          <p:cNvSpPr txBox="1"/>
          <p:nvPr/>
        </p:nvSpPr>
        <p:spPr>
          <a:xfrm>
            <a:off x="1857356" y="2071678"/>
            <a:ext cx="2246962" cy="461665"/>
          </a:xfrm>
          <a:prstGeom prst="rect">
            <a:avLst/>
          </a:prstGeom>
          <a:noFill/>
        </p:spPr>
        <p:txBody>
          <a:bodyPr wrap="none" rtlCol="0">
            <a:spAutoFit/>
          </a:bodyPr>
          <a:lstStyle/>
          <a:p>
            <a:pPr algn="ctr"/>
            <a:r>
              <a:rPr lang="en-US" sz="2400" b="1" dirty="0" smtClean="0">
                <a:solidFill>
                  <a:schemeClr val="bg1"/>
                </a:solidFill>
              </a:rPr>
              <a:t>Implementation</a:t>
            </a:r>
          </a:p>
        </p:txBody>
      </p:sp>
      <p:sp>
        <p:nvSpPr>
          <p:cNvPr id="6" name="TextBox 5"/>
          <p:cNvSpPr txBox="1"/>
          <p:nvPr/>
        </p:nvSpPr>
        <p:spPr>
          <a:xfrm>
            <a:off x="4143372" y="2071678"/>
            <a:ext cx="1643074" cy="461665"/>
          </a:xfrm>
          <a:prstGeom prst="rect">
            <a:avLst/>
          </a:prstGeom>
          <a:noFill/>
        </p:spPr>
        <p:txBody>
          <a:bodyPr wrap="square" rtlCol="0">
            <a:spAutoFit/>
          </a:bodyPr>
          <a:lstStyle/>
          <a:p>
            <a:pPr algn="ctr"/>
            <a:r>
              <a:rPr lang="en-US" sz="2400" b="1" dirty="0" smtClean="0">
                <a:solidFill>
                  <a:schemeClr val="bg1"/>
                </a:solidFill>
              </a:rPr>
              <a:t>Infusion</a:t>
            </a:r>
          </a:p>
        </p:txBody>
      </p:sp>
      <p:sp>
        <p:nvSpPr>
          <p:cNvPr id="11" name="TextBox 10"/>
          <p:cNvSpPr txBox="1"/>
          <p:nvPr/>
        </p:nvSpPr>
        <p:spPr>
          <a:xfrm>
            <a:off x="2315260" y="1571612"/>
            <a:ext cx="1444498" cy="461665"/>
          </a:xfrm>
          <a:prstGeom prst="rect">
            <a:avLst/>
          </a:prstGeom>
          <a:noFill/>
        </p:spPr>
        <p:txBody>
          <a:bodyPr wrap="none" rtlCol="0">
            <a:spAutoFit/>
          </a:bodyPr>
          <a:lstStyle/>
          <a:p>
            <a:pPr algn="ctr"/>
            <a:r>
              <a:rPr lang="en-US" sz="2400" b="1" dirty="0" smtClean="0"/>
              <a:t>IT Creator</a:t>
            </a:r>
          </a:p>
        </p:txBody>
      </p:sp>
      <p:grpSp>
        <p:nvGrpSpPr>
          <p:cNvPr id="59" name="Group 58"/>
          <p:cNvGrpSpPr/>
          <p:nvPr/>
        </p:nvGrpSpPr>
        <p:grpSpPr>
          <a:xfrm>
            <a:off x="1428728" y="2500306"/>
            <a:ext cx="7358114" cy="3143272"/>
            <a:chOff x="1428728" y="2500306"/>
            <a:chExt cx="7358114" cy="3143272"/>
          </a:xfrm>
        </p:grpSpPr>
        <p:sp>
          <p:nvSpPr>
            <p:cNvPr id="58" name="Oval 57"/>
            <p:cNvSpPr/>
            <p:nvPr/>
          </p:nvSpPr>
          <p:spPr bwMode="auto">
            <a:xfrm>
              <a:off x="1428728" y="3214686"/>
              <a:ext cx="7358114" cy="2428892"/>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Rectangle 11"/>
            <p:cNvSpPr/>
            <p:nvPr/>
          </p:nvSpPr>
          <p:spPr>
            <a:xfrm>
              <a:off x="1928794" y="4000504"/>
              <a:ext cx="1643074" cy="357190"/>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13" name="Rectangle 12"/>
            <p:cNvSpPr/>
            <p:nvPr/>
          </p:nvSpPr>
          <p:spPr>
            <a:xfrm>
              <a:off x="5857884" y="4000504"/>
              <a:ext cx="1643074" cy="35719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14" name="Rectangle 13"/>
            <p:cNvSpPr/>
            <p:nvPr/>
          </p:nvSpPr>
          <p:spPr>
            <a:xfrm>
              <a:off x="3571868" y="4000504"/>
              <a:ext cx="2286016" cy="357190"/>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15" name="TextBox 14"/>
            <p:cNvSpPr txBox="1"/>
            <p:nvPr/>
          </p:nvSpPr>
          <p:spPr>
            <a:xfrm>
              <a:off x="1928794" y="3929066"/>
              <a:ext cx="1643074" cy="461665"/>
            </a:xfrm>
            <a:prstGeom prst="rect">
              <a:avLst/>
            </a:prstGeom>
            <a:noFill/>
          </p:spPr>
          <p:txBody>
            <a:bodyPr wrap="square" rtlCol="0">
              <a:spAutoFit/>
            </a:bodyPr>
            <a:lstStyle/>
            <a:p>
              <a:pPr algn="ctr"/>
              <a:r>
                <a:rPr lang="en-US" sz="2400" b="1" dirty="0" smtClean="0">
                  <a:solidFill>
                    <a:schemeClr val="bg1"/>
                  </a:solidFill>
                </a:rPr>
                <a:t>Idea</a:t>
              </a:r>
            </a:p>
          </p:txBody>
        </p:sp>
        <p:sp>
          <p:nvSpPr>
            <p:cNvPr id="16" name="TextBox 15"/>
            <p:cNvSpPr txBox="1"/>
            <p:nvPr/>
          </p:nvSpPr>
          <p:spPr>
            <a:xfrm>
              <a:off x="3571868" y="3929066"/>
              <a:ext cx="2246962" cy="461665"/>
            </a:xfrm>
            <a:prstGeom prst="rect">
              <a:avLst/>
            </a:prstGeom>
            <a:noFill/>
          </p:spPr>
          <p:txBody>
            <a:bodyPr wrap="none" rtlCol="0">
              <a:spAutoFit/>
            </a:bodyPr>
            <a:lstStyle/>
            <a:p>
              <a:pPr algn="ctr"/>
              <a:r>
                <a:rPr lang="en-US" sz="2400" b="1" dirty="0" smtClean="0">
                  <a:solidFill>
                    <a:schemeClr val="bg1"/>
                  </a:solidFill>
                </a:rPr>
                <a:t>Implementation</a:t>
              </a:r>
            </a:p>
          </p:txBody>
        </p:sp>
        <p:sp>
          <p:nvSpPr>
            <p:cNvPr id="17" name="TextBox 16"/>
            <p:cNvSpPr txBox="1"/>
            <p:nvPr/>
          </p:nvSpPr>
          <p:spPr>
            <a:xfrm>
              <a:off x="5857884" y="3929066"/>
              <a:ext cx="1643074" cy="461665"/>
            </a:xfrm>
            <a:prstGeom prst="rect">
              <a:avLst/>
            </a:prstGeom>
            <a:noFill/>
          </p:spPr>
          <p:txBody>
            <a:bodyPr wrap="square" rtlCol="0">
              <a:spAutoFit/>
            </a:bodyPr>
            <a:lstStyle/>
            <a:p>
              <a:pPr algn="ctr"/>
              <a:r>
                <a:rPr lang="en-US" sz="2400" b="1" dirty="0" smtClean="0">
                  <a:solidFill>
                    <a:schemeClr val="bg1"/>
                  </a:solidFill>
                </a:rPr>
                <a:t>Infusion</a:t>
              </a:r>
            </a:p>
          </p:txBody>
        </p:sp>
        <p:sp>
          <p:nvSpPr>
            <p:cNvPr id="18" name="TextBox 17"/>
            <p:cNvSpPr txBox="1"/>
            <p:nvPr/>
          </p:nvSpPr>
          <p:spPr>
            <a:xfrm>
              <a:off x="4214810" y="3429000"/>
              <a:ext cx="1191353" cy="461665"/>
            </a:xfrm>
            <a:prstGeom prst="rect">
              <a:avLst/>
            </a:prstGeom>
            <a:noFill/>
          </p:spPr>
          <p:txBody>
            <a:bodyPr wrap="none" rtlCol="0">
              <a:spAutoFit/>
            </a:bodyPr>
            <a:lstStyle/>
            <a:p>
              <a:pPr algn="ctr"/>
              <a:r>
                <a:rPr lang="en-US" sz="2400" b="1" dirty="0" smtClean="0"/>
                <a:t>IT Users</a:t>
              </a:r>
            </a:p>
          </p:txBody>
        </p:sp>
        <p:cxnSp>
          <p:nvCxnSpPr>
            <p:cNvPr id="25" name="Straight Connector 24"/>
            <p:cNvCxnSpPr/>
            <p:nvPr/>
          </p:nvCxnSpPr>
          <p:spPr>
            <a:xfrm rot="10800000" flipV="1">
              <a:off x="1857356" y="2500306"/>
              <a:ext cx="2286016" cy="1357322"/>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786446" y="2500306"/>
              <a:ext cx="2143140" cy="1214446"/>
            </a:xfrm>
            <a:prstGeom prst="line">
              <a:avLst/>
            </a:prstGeom>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2081194" y="4152904"/>
              <a:ext cx="1643074" cy="357190"/>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30" name="Rectangle 29"/>
            <p:cNvSpPr/>
            <p:nvPr/>
          </p:nvSpPr>
          <p:spPr>
            <a:xfrm>
              <a:off x="6010284" y="4152904"/>
              <a:ext cx="1643074" cy="35719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32" name="Rectangle 31"/>
            <p:cNvSpPr/>
            <p:nvPr/>
          </p:nvSpPr>
          <p:spPr>
            <a:xfrm>
              <a:off x="3724268" y="4152904"/>
              <a:ext cx="2286016" cy="357190"/>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37" name="TextBox 36"/>
            <p:cNvSpPr txBox="1"/>
            <p:nvPr/>
          </p:nvSpPr>
          <p:spPr>
            <a:xfrm>
              <a:off x="2081194" y="4081466"/>
              <a:ext cx="1643074" cy="461665"/>
            </a:xfrm>
            <a:prstGeom prst="rect">
              <a:avLst/>
            </a:prstGeom>
            <a:noFill/>
          </p:spPr>
          <p:txBody>
            <a:bodyPr wrap="square" rtlCol="0">
              <a:spAutoFit/>
            </a:bodyPr>
            <a:lstStyle/>
            <a:p>
              <a:pPr algn="ctr"/>
              <a:r>
                <a:rPr lang="en-US" sz="2400" b="1" dirty="0" smtClean="0">
                  <a:solidFill>
                    <a:schemeClr val="bg1"/>
                  </a:solidFill>
                </a:rPr>
                <a:t>Idea</a:t>
              </a:r>
            </a:p>
          </p:txBody>
        </p:sp>
        <p:sp>
          <p:nvSpPr>
            <p:cNvPr id="38" name="TextBox 37"/>
            <p:cNvSpPr txBox="1"/>
            <p:nvPr/>
          </p:nvSpPr>
          <p:spPr>
            <a:xfrm>
              <a:off x="3724268" y="4081466"/>
              <a:ext cx="2246962" cy="461665"/>
            </a:xfrm>
            <a:prstGeom prst="rect">
              <a:avLst/>
            </a:prstGeom>
            <a:noFill/>
          </p:spPr>
          <p:txBody>
            <a:bodyPr wrap="none" rtlCol="0">
              <a:spAutoFit/>
            </a:bodyPr>
            <a:lstStyle/>
            <a:p>
              <a:pPr algn="ctr"/>
              <a:r>
                <a:rPr lang="en-US" sz="2400" b="1" dirty="0" smtClean="0">
                  <a:solidFill>
                    <a:schemeClr val="bg1"/>
                  </a:solidFill>
                </a:rPr>
                <a:t>Implementation</a:t>
              </a:r>
            </a:p>
          </p:txBody>
        </p:sp>
        <p:sp>
          <p:nvSpPr>
            <p:cNvPr id="39" name="TextBox 38"/>
            <p:cNvSpPr txBox="1"/>
            <p:nvPr/>
          </p:nvSpPr>
          <p:spPr>
            <a:xfrm>
              <a:off x="6010284" y="4081466"/>
              <a:ext cx="1643074" cy="461665"/>
            </a:xfrm>
            <a:prstGeom prst="rect">
              <a:avLst/>
            </a:prstGeom>
            <a:noFill/>
          </p:spPr>
          <p:txBody>
            <a:bodyPr wrap="square" rtlCol="0">
              <a:spAutoFit/>
            </a:bodyPr>
            <a:lstStyle/>
            <a:p>
              <a:pPr algn="ctr"/>
              <a:r>
                <a:rPr lang="en-US" sz="2400" b="1" dirty="0" smtClean="0">
                  <a:solidFill>
                    <a:schemeClr val="bg1"/>
                  </a:solidFill>
                </a:rPr>
                <a:t>Infusion</a:t>
              </a:r>
            </a:p>
          </p:txBody>
        </p:sp>
        <p:sp>
          <p:nvSpPr>
            <p:cNvPr id="40" name="Rectangle 39"/>
            <p:cNvSpPr/>
            <p:nvPr/>
          </p:nvSpPr>
          <p:spPr>
            <a:xfrm>
              <a:off x="2233594" y="4305304"/>
              <a:ext cx="1643074" cy="357190"/>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41" name="Rectangle 40"/>
            <p:cNvSpPr/>
            <p:nvPr/>
          </p:nvSpPr>
          <p:spPr>
            <a:xfrm>
              <a:off x="6162684" y="4305304"/>
              <a:ext cx="1643074" cy="35719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42" name="Rectangle 41"/>
            <p:cNvSpPr/>
            <p:nvPr/>
          </p:nvSpPr>
          <p:spPr>
            <a:xfrm>
              <a:off x="3876668" y="4305304"/>
              <a:ext cx="2286016" cy="357190"/>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43" name="TextBox 42"/>
            <p:cNvSpPr txBox="1"/>
            <p:nvPr/>
          </p:nvSpPr>
          <p:spPr>
            <a:xfrm>
              <a:off x="2233594" y="4233866"/>
              <a:ext cx="1643074" cy="461665"/>
            </a:xfrm>
            <a:prstGeom prst="rect">
              <a:avLst/>
            </a:prstGeom>
            <a:noFill/>
          </p:spPr>
          <p:txBody>
            <a:bodyPr wrap="square" rtlCol="0">
              <a:spAutoFit/>
            </a:bodyPr>
            <a:lstStyle/>
            <a:p>
              <a:pPr algn="ctr"/>
              <a:r>
                <a:rPr lang="en-US" sz="2400" b="1" dirty="0" smtClean="0">
                  <a:solidFill>
                    <a:schemeClr val="bg1"/>
                  </a:solidFill>
                </a:rPr>
                <a:t>Idea</a:t>
              </a:r>
            </a:p>
          </p:txBody>
        </p:sp>
        <p:sp>
          <p:nvSpPr>
            <p:cNvPr id="44" name="TextBox 43"/>
            <p:cNvSpPr txBox="1"/>
            <p:nvPr/>
          </p:nvSpPr>
          <p:spPr>
            <a:xfrm>
              <a:off x="3876668" y="4233866"/>
              <a:ext cx="2246962" cy="461665"/>
            </a:xfrm>
            <a:prstGeom prst="rect">
              <a:avLst/>
            </a:prstGeom>
            <a:noFill/>
          </p:spPr>
          <p:txBody>
            <a:bodyPr wrap="none" rtlCol="0">
              <a:spAutoFit/>
            </a:bodyPr>
            <a:lstStyle/>
            <a:p>
              <a:pPr algn="ctr"/>
              <a:r>
                <a:rPr lang="en-US" sz="2400" b="1" dirty="0" smtClean="0">
                  <a:solidFill>
                    <a:schemeClr val="bg1"/>
                  </a:solidFill>
                </a:rPr>
                <a:t>Implementation</a:t>
              </a:r>
            </a:p>
          </p:txBody>
        </p:sp>
        <p:sp>
          <p:nvSpPr>
            <p:cNvPr id="45" name="TextBox 44"/>
            <p:cNvSpPr txBox="1"/>
            <p:nvPr/>
          </p:nvSpPr>
          <p:spPr>
            <a:xfrm>
              <a:off x="6162684" y="4233866"/>
              <a:ext cx="1643074" cy="461665"/>
            </a:xfrm>
            <a:prstGeom prst="rect">
              <a:avLst/>
            </a:prstGeom>
            <a:noFill/>
          </p:spPr>
          <p:txBody>
            <a:bodyPr wrap="square" rtlCol="0">
              <a:spAutoFit/>
            </a:bodyPr>
            <a:lstStyle/>
            <a:p>
              <a:pPr algn="ctr"/>
              <a:r>
                <a:rPr lang="en-US" sz="2400" b="1" dirty="0" smtClean="0">
                  <a:solidFill>
                    <a:schemeClr val="bg1"/>
                  </a:solidFill>
                </a:rPr>
                <a:t>Infusion</a:t>
              </a:r>
            </a:p>
          </p:txBody>
        </p:sp>
        <p:sp>
          <p:nvSpPr>
            <p:cNvPr id="46" name="Rectangle 45"/>
            <p:cNvSpPr/>
            <p:nvPr/>
          </p:nvSpPr>
          <p:spPr>
            <a:xfrm>
              <a:off x="2385994" y="4457704"/>
              <a:ext cx="1643074" cy="357190"/>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47" name="Rectangle 46"/>
            <p:cNvSpPr/>
            <p:nvPr/>
          </p:nvSpPr>
          <p:spPr>
            <a:xfrm>
              <a:off x="6315084" y="4457704"/>
              <a:ext cx="1643074" cy="35719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48" name="Rectangle 47"/>
            <p:cNvSpPr/>
            <p:nvPr/>
          </p:nvSpPr>
          <p:spPr>
            <a:xfrm>
              <a:off x="4029068" y="4457704"/>
              <a:ext cx="2286016" cy="357190"/>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49" name="TextBox 48"/>
            <p:cNvSpPr txBox="1"/>
            <p:nvPr/>
          </p:nvSpPr>
          <p:spPr>
            <a:xfrm>
              <a:off x="2385994" y="4386266"/>
              <a:ext cx="1643074" cy="461665"/>
            </a:xfrm>
            <a:prstGeom prst="rect">
              <a:avLst/>
            </a:prstGeom>
            <a:noFill/>
          </p:spPr>
          <p:txBody>
            <a:bodyPr wrap="square" rtlCol="0">
              <a:spAutoFit/>
            </a:bodyPr>
            <a:lstStyle/>
            <a:p>
              <a:pPr algn="ctr"/>
              <a:r>
                <a:rPr lang="en-US" sz="2400" b="1" dirty="0" smtClean="0">
                  <a:solidFill>
                    <a:schemeClr val="bg1"/>
                  </a:solidFill>
                </a:rPr>
                <a:t>Idea</a:t>
              </a:r>
            </a:p>
          </p:txBody>
        </p:sp>
        <p:sp>
          <p:nvSpPr>
            <p:cNvPr id="50" name="TextBox 49"/>
            <p:cNvSpPr txBox="1"/>
            <p:nvPr/>
          </p:nvSpPr>
          <p:spPr>
            <a:xfrm>
              <a:off x="4029068" y="4386266"/>
              <a:ext cx="2246962" cy="461665"/>
            </a:xfrm>
            <a:prstGeom prst="rect">
              <a:avLst/>
            </a:prstGeom>
            <a:noFill/>
          </p:spPr>
          <p:txBody>
            <a:bodyPr wrap="none" rtlCol="0">
              <a:spAutoFit/>
            </a:bodyPr>
            <a:lstStyle/>
            <a:p>
              <a:pPr algn="ctr"/>
              <a:r>
                <a:rPr lang="en-US" sz="2400" b="1" dirty="0" smtClean="0">
                  <a:solidFill>
                    <a:schemeClr val="bg1"/>
                  </a:solidFill>
                </a:rPr>
                <a:t>Implementation</a:t>
              </a:r>
            </a:p>
          </p:txBody>
        </p:sp>
        <p:sp>
          <p:nvSpPr>
            <p:cNvPr id="51" name="TextBox 50"/>
            <p:cNvSpPr txBox="1"/>
            <p:nvPr/>
          </p:nvSpPr>
          <p:spPr>
            <a:xfrm>
              <a:off x="6315084" y="4386266"/>
              <a:ext cx="1643074" cy="461665"/>
            </a:xfrm>
            <a:prstGeom prst="rect">
              <a:avLst/>
            </a:prstGeom>
            <a:noFill/>
          </p:spPr>
          <p:txBody>
            <a:bodyPr wrap="square" rtlCol="0">
              <a:spAutoFit/>
            </a:bodyPr>
            <a:lstStyle/>
            <a:p>
              <a:pPr algn="ctr"/>
              <a:r>
                <a:rPr lang="en-US" sz="2400" b="1" dirty="0" smtClean="0">
                  <a:solidFill>
                    <a:schemeClr val="bg1"/>
                  </a:solidFill>
                </a:rPr>
                <a:t>Infusion</a:t>
              </a:r>
            </a:p>
          </p:txBody>
        </p:sp>
        <p:sp>
          <p:nvSpPr>
            <p:cNvPr id="52" name="Rectangle 51"/>
            <p:cNvSpPr/>
            <p:nvPr/>
          </p:nvSpPr>
          <p:spPr>
            <a:xfrm>
              <a:off x="2538394" y="4610104"/>
              <a:ext cx="1643074" cy="357190"/>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53" name="Rectangle 52"/>
            <p:cNvSpPr/>
            <p:nvPr/>
          </p:nvSpPr>
          <p:spPr>
            <a:xfrm>
              <a:off x="6467484" y="4610104"/>
              <a:ext cx="1643074" cy="35719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54" name="Rectangle 53"/>
            <p:cNvSpPr/>
            <p:nvPr/>
          </p:nvSpPr>
          <p:spPr>
            <a:xfrm>
              <a:off x="4181468" y="4610104"/>
              <a:ext cx="2286016" cy="357190"/>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55" name="TextBox 54"/>
            <p:cNvSpPr txBox="1"/>
            <p:nvPr/>
          </p:nvSpPr>
          <p:spPr>
            <a:xfrm>
              <a:off x="2538394" y="4538666"/>
              <a:ext cx="1643074" cy="461665"/>
            </a:xfrm>
            <a:prstGeom prst="rect">
              <a:avLst/>
            </a:prstGeom>
            <a:noFill/>
          </p:spPr>
          <p:txBody>
            <a:bodyPr wrap="square" rtlCol="0">
              <a:spAutoFit/>
            </a:bodyPr>
            <a:lstStyle/>
            <a:p>
              <a:pPr algn="ctr"/>
              <a:r>
                <a:rPr lang="en-US" sz="2400" b="1" dirty="0" smtClean="0">
                  <a:solidFill>
                    <a:schemeClr val="bg1"/>
                  </a:solidFill>
                </a:rPr>
                <a:t>Idea</a:t>
              </a:r>
            </a:p>
          </p:txBody>
        </p:sp>
        <p:sp>
          <p:nvSpPr>
            <p:cNvPr id="56" name="TextBox 55"/>
            <p:cNvSpPr txBox="1"/>
            <p:nvPr/>
          </p:nvSpPr>
          <p:spPr>
            <a:xfrm>
              <a:off x="4181468" y="4538666"/>
              <a:ext cx="2246962" cy="461665"/>
            </a:xfrm>
            <a:prstGeom prst="rect">
              <a:avLst/>
            </a:prstGeom>
            <a:noFill/>
          </p:spPr>
          <p:txBody>
            <a:bodyPr wrap="none" rtlCol="0">
              <a:spAutoFit/>
            </a:bodyPr>
            <a:lstStyle/>
            <a:p>
              <a:pPr algn="ctr"/>
              <a:r>
                <a:rPr lang="en-US" sz="2400" b="1" dirty="0" smtClean="0">
                  <a:solidFill>
                    <a:schemeClr val="bg1"/>
                  </a:solidFill>
                </a:rPr>
                <a:t>Implementation</a:t>
              </a:r>
            </a:p>
          </p:txBody>
        </p:sp>
        <p:sp>
          <p:nvSpPr>
            <p:cNvPr id="57" name="TextBox 56"/>
            <p:cNvSpPr txBox="1"/>
            <p:nvPr/>
          </p:nvSpPr>
          <p:spPr>
            <a:xfrm>
              <a:off x="6467484" y="4538666"/>
              <a:ext cx="1643074" cy="461665"/>
            </a:xfrm>
            <a:prstGeom prst="rect">
              <a:avLst/>
            </a:prstGeom>
            <a:noFill/>
          </p:spPr>
          <p:txBody>
            <a:bodyPr wrap="square" rtlCol="0">
              <a:spAutoFit/>
            </a:bodyPr>
            <a:lstStyle/>
            <a:p>
              <a:pPr algn="ctr"/>
              <a:r>
                <a:rPr lang="en-US" sz="2400" b="1" dirty="0" smtClean="0">
                  <a:solidFill>
                    <a:schemeClr val="bg1"/>
                  </a:solidFill>
                </a:rPr>
                <a:t>Infusion</a:t>
              </a:r>
            </a:p>
          </p:txBody>
        </p:sp>
      </p:grpSp>
      <p:grpSp>
        <p:nvGrpSpPr>
          <p:cNvPr id="60" name="Group 59"/>
          <p:cNvGrpSpPr/>
          <p:nvPr/>
        </p:nvGrpSpPr>
        <p:grpSpPr>
          <a:xfrm>
            <a:off x="6545943" y="1428736"/>
            <a:ext cx="2262656" cy="1372521"/>
            <a:chOff x="6545943" y="1428736"/>
            <a:chExt cx="2262656" cy="1372521"/>
          </a:xfrm>
        </p:grpSpPr>
        <p:sp>
          <p:nvSpPr>
            <p:cNvPr id="61" name="TextBox 60"/>
            <p:cNvSpPr txBox="1"/>
            <p:nvPr/>
          </p:nvSpPr>
          <p:spPr>
            <a:xfrm>
              <a:off x="6929454" y="1428736"/>
              <a:ext cx="1879145" cy="830997"/>
            </a:xfrm>
            <a:prstGeom prst="rect">
              <a:avLst/>
            </a:prstGeom>
            <a:noFill/>
          </p:spPr>
          <p:txBody>
            <a:bodyPr wrap="square" rtlCol="0">
              <a:spAutoFit/>
            </a:bodyPr>
            <a:lstStyle/>
            <a:p>
              <a:pPr algn="ctr"/>
              <a:r>
                <a:rPr lang="en-US" sz="2400" b="1" i="1" dirty="0" smtClean="0"/>
                <a:t>Marketing and sales</a:t>
              </a:r>
            </a:p>
          </p:txBody>
        </p:sp>
        <p:sp>
          <p:nvSpPr>
            <p:cNvPr id="63" name="Freeform 62"/>
            <p:cNvSpPr/>
            <p:nvPr/>
          </p:nvSpPr>
          <p:spPr>
            <a:xfrm>
              <a:off x="6545943" y="1768324"/>
              <a:ext cx="537028" cy="1032933"/>
            </a:xfrm>
            <a:custGeom>
              <a:avLst/>
              <a:gdLst>
                <a:gd name="connsiteX0" fmla="*/ 537028 w 537028"/>
                <a:gd name="connsiteY0" fmla="*/ 60476 h 1032933"/>
                <a:gd name="connsiteX1" fmla="*/ 101600 w 537028"/>
                <a:gd name="connsiteY1" fmla="*/ 162076 h 1032933"/>
                <a:gd name="connsiteX2" fmla="*/ 0 w 537028"/>
                <a:gd name="connsiteY2" fmla="*/ 1032933 h 1032933"/>
              </a:gdLst>
              <a:ahLst/>
              <a:cxnLst>
                <a:cxn ang="0">
                  <a:pos x="connsiteX0" y="connsiteY0"/>
                </a:cxn>
                <a:cxn ang="0">
                  <a:pos x="connsiteX1" y="connsiteY1"/>
                </a:cxn>
                <a:cxn ang="0">
                  <a:pos x="connsiteX2" y="connsiteY2"/>
                </a:cxn>
              </a:cxnLst>
              <a:rect l="l" t="t" r="r" b="b"/>
              <a:pathLst>
                <a:path w="537028" h="1032933">
                  <a:moveTo>
                    <a:pt x="537028" y="60476"/>
                  </a:moveTo>
                  <a:cubicBezTo>
                    <a:pt x="364066" y="30238"/>
                    <a:pt x="191105" y="0"/>
                    <a:pt x="101600" y="162076"/>
                  </a:cubicBezTo>
                  <a:cubicBezTo>
                    <a:pt x="12095" y="324152"/>
                    <a:pt x="6047" y="678542"/>
                    <a:pt x="0" y="1032933"/>
                  </a:cubicBezTo>
                </a:path>
              </a:pathLst>
            </a:custGeom>
            <a:ln w="57150">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up)">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Group 78"/>
          <p:cNvGrpSpPr/>
          <p:nvPr/>
        </p:nvGrpSpPr>
        <p:grpSpPr>
          <a:xfrm>
            <a:off x="1285852" y="1571612"/>
            <a:ext cx="7286676" cy="3752872"/>
            <a:chOff x="1285852" y="1571612"/>
            <a:chExt cx="7286676" cy="3752872"/>
          </a:xfrm>
        </p:grpSpPr>
        <p:sp>
          <p:nvSpPr>
            <p:cNvPr id="28" name="Rounded Rectangle 27"/>
            <p:cNvSpPr/>
            <p:nvPr/>
          </p:nvSpPr>
          <p:spPr>
            <a:xfrm>
              <a:off x="1285852" y="2071678"/>
              <a:ext cx="4500594" cy="3214710"/>
            </a:xfrm>
            <a:prstGeom prst="roundRect">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solidFill>
                  <a:schemeClr val="tx1"/>
                </a:solidFill>
              </a:endParaRPr>
            </a:p>
          </p:txBody>
        </p:sp>
        <p:sp>
          <p:nvSpPr>
            <p:cNvPr id="42" name="TextBox 41"/>
            <p:cNvSpPr txBox="1"/>
            <p:nvPr/>
          </p:nvSpPr>
          <p:spPr>
            <a:xfrm>
              <a:off x="1357290" y="1571612"/>
              <a:ext cx="4429156" cy="461665"/>
            </a:xfrm>
            <a:prstGeom prst="rect">
              <a:avLst/>
            </a:prstGeom>
            <a:noFill/>
          </p:spPr>
          <p:txBody>
            <a:bodyPr wrap="square" rtlCol="0">
              <a:spAutoFit/>
            </a:bodyPr>
            <a:lstStyle/>
            <a:p>
              <a:pPr algn="ctr"/>
              <a:r>
                <a:rPr lang="en-US" sz="2400" b="1" dirty="0" smtClean="0"/>
                <a:t>IT User</a:t>
              </a:r>
            </a:p>
          </p:txBody>
        </p:sp>
        <p:grpSp>
          <p:nvGrpSpPr>
            <p:cNvPr id="40" name="Group 39"/>
            <p:cNvGrpSpPr/>
            <p:nvPr/>
          </p:nvGrpSpPr>
          <p:grpSpPr>
            <a:xfrm>
              <a:off x="7500958" y="2143116"/>
              <a:ext cx="258763" cy="609600"/>
              <a:chOff x="8215338" y="2096117"/>
              <a:chExt cx="258763" cy="609600"/>
            </a:xfrm>
          </p:grpSpPr>
          <p:sp>
            <p:nvSpPr>
              <p:cNvPr id="30" name="Oval 60" descr="Dark vertical"/>
              <p:cNvSpPr>
                <a:spLocks noChangeArrowheads="1"/>
              </p:cNvSpPr>
              <p:nvPr/>
            </p:nvSpPr>
            <p:spPr bwMode="auto">
              <a:xfrm>
                <a:off x="8262154" y="2096117"/>
                <a:ext cx="173360" cy="175314"/>
              </a:xfrm>
              <a:prstGeom prst="ellipse">
                <a:avLst/>
              </a:prstGeom>
              <a:pattFill prst="dkVert">
                <a:fgClr>
                  <a:schemeClr val="tx1"/>
                </a:fgClr>
                <a:bgClr>
                  <a:schemeClr val="bg2"/>
                </a:bgClr>
              </a:pattFill>
              <a:ln w="38100" algn="ctr">
                <a:noFill/>
                <a:round/>
                <a:headEnd/>
                <a:tailEnd type="none" w="lg" len="lg"/>
              </a:ln>
              <a:effectLst/>
            </p:spPr>
            <p:txBody>
              <a:bodyPr anchor="ctr">
                <a:spAutoFit/>
              </a:bodyPr>
              <a:lstStyle/>
              <a:p>
                <a:endParaRPr lang="en-US"/>
              </a:p>
            </p:txBody>
          </p:sp>
          <p:grpSp>
            <p:nvGrpSpPr>
              <p:cNvPr id="31" name="Group 61"/>
              <p:cNvGrpSpPr>
                <a:grpSpLocks/>
              </p:cNvGrpSpPr>
              <p:nvPr/>
            </p:nvGrpSpPr>
            <p:grpSpPr bwMode="auto">
              <a:xfrm>
                <a:off x="8215338" y="2285992"/>
                <a:ext cx="258763" cy="419725"/>
                <a:chOff x="2976" y="1433"/>
                <a:chExt cx="912" cy="1495"/>
              </a:xfrm>
            </p:grpSpPr>
            <p:sp>
              <p:nvSpPr>
                <p:cNvPr id="32" name="AutoShape 62" descr="Dark vertical"/>
                <p:cNvSpPr>
                  <a:spLocks noChangeArrowheads="1"/>
                </p:cNvSpPr>
                <p:nvPr/>
              </p:nvSpPr>
              <p:spPr bwMode="auto">
                <a:xfrm rot="10800000">
                  <a:off x="2976" y="1433"/>
                  <a:ext cx="912" cy="834"/>
                </a:xfrm>
                <a:prstGeom prst="triangle">
                  <a:avLst>
                    <a:gd name="adj" fmla="val 50000"/>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33" name="AutoShape 63" descr="Dark vertical"/>
                <p:cNvSpPr>
                  <a:spLocks noChangeArrowheads="1"/>
                </p:cNvSpPr>
                <p:nvPr/>
              </p:nvSpPr>
              <p:spPr bwMode="auto">
                <a:xfrm rot="17803396" flipH="1">
                  <a:off x="2644"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36" name="AutoShape 64" descr="Dark vertical"/>
                <p:cNvSpPr>
                  <a:spLocks noChangeArrowheads="1"/>
                </p:cNvSpPr>
                <p:nvPr/>
              </p:nvSpPr>
              <p:spPr bwMode="auto">
                <a:xfrm rot="3796604">
                  <a:off x="2950"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grpSp>
        </p:grpSp>
        <p:sp>
          <p:nvSpPr>
            <p:cNvPr id="37" name="TextBox 36"/>
            <p:cNvSpPr txBox="1"/>
            <p:nvPr/>
          </p:nvSpPr>
          <p:spPr>
            <a:xfrm>
              <a:off x="6715140" y="1571612"/>
              <a:ext cx="1857388" cy="461665"/>
            </a:xfrm>
            <a:prstGeom prst="rect">
              <a:avLst/>
            </a:prstGeom>
            <a:noFill/>
          </p:spPr>
          <p:txBody>
            <a:bodyPr wrap="square" rtlCol="0">
              <a:spAutoFit/>
            </a:bodyPr>
            <a:lstStyle/>
            <a:p>
              <a:pPr algn="ctr"/>
              <a:r>
                <a:rPr lang="en-US" sz="2400" b="1" dirty="0" smtClean="0"/>
                <a:t>Customers</a:t>
              </a:r>
            </a:p>
          </p:txBody>
        </p:sp>
        <p:grpSp>
          <p:nvGrpSpPr>
            <p:cNvPr id="41" name="Group 40"/>
            <p:cNvGrpSpPr/>
            <p:nvPr/>
          </p:nvGrpSpPr>
          <p:grpSpPr>
            <a:xfrm>
              <a:off x="7500958" y="2786058"/>
              <a:ext cx="258763" cy="609600"/>
              <a:chOff x="8215338" y="2096117"/>
              <a:chExt cx="258763" cy="609600"/>
            </a:xfrm>
          </p:grpSpPr>
          <p:sp>
            <p:nvSpPr>
              <p:cNvPr id="43" name="Oval 60" descr="Dark vertical"/>
              <p:cNvSpPr>
                <a:spLocks noChangeArrowheads="1"/>
              </p:cNvSpPr>
              <p:nvPr/>
            </p:nvSpPr>
            <p:spPr bwMode="auto">
              <a:xfrm>
                <a:off x="8262154" y="2096117"/>
                <a:ext cx="173360" cy="175314"/>
              </a:xfrm>
              <a:prstGeom prst="ellipse">
                <a:avLst/>
              </a:prstGeom>
              <a:pattFill prst="dkVert">
                <a:fgClr>
                  <a:schemeClr val="tx1"/>
                </a:fgClr>
                <a:bgClr>
                  <a:schemeClr val="bg2"/>
                </a:bgClr>
              </a:pattFill>
              <a:ln w="38100" algn="ctr">
                <a:noFill/>
                <a:round/>
                <a:headEnd/>
                <a:tailEnd type="none" w="lg" len="lg"/>
              </a:ln>
              <a:effectLst/>
            </p:spPr>
            <p:txBody>
              <a:bodyPr anchor="ctr">
                <a:spAutoFit/>
              </a:bodyPr>
              <a:lstStyle/>
              <a:p>
                <a:endParaRPr lang="en-US"/>
              </a:p>
            </p:txBody>
          </p:sp>
          <p:grpSp>
            <p:nvGrpSpPr>
              <p:cNvPr id="44" name="Group 61"/>
              <p:cNvGrpSpPr>
                <a:grpSpLocks/>
              </p:cNvGrpSpPr>
              <p:nvPr/>
            </p:nvGrpSpPr>
            <p:grpSpPr bwMode="auto">
              <a:xfrm>
                <a:off x="8215338" y="2285993"/>
                <a:ext cx="258763" cy="419726"/>
                <a:chOff x="2976" y="1433"/>
                <a:chExt cx="912" cy="1495"/>
              </a:xfrm>
            </p:grpSpPr>
            <p:sp>
              <p:nvSpPr>
                <p:cNvPr id="45" name="AutoShape 62" descr="Dark vertical"/>
                <p:cNvSpPr>
                  <a:spLocks noChangeArrowheads="1"/>
                </p:cNvSpPr>
                <p:nvPr/>
              </p:nvSpPr>
              <p:spPr bwMode="auto">
                <a:xfrm rot="10800000">
                  <a:off x="2976" y="1433"/>
                  <a:ext cx="912" cy="834"/>
                </a:xfrm>
                <a:prstGeom prst="triangle">
                  <a:avLst>
                    <a:gd name="adj" fmla="val 50000"/>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46" name="AutoShape 63" descr="Dark vertical"/>
                <p:cNvSpPr>
                  <a:spLocks noChangeArrowheads="1"/>
                </p:cNvSpPr>
                <p:nvPr/>
              </p:nvSpPr>
              <p:spPr bwMode="auto">
                <a:xfrm rot="17803396" flipH="1">
                  <a:off x="2644"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47" name="AutoShape 64" descr="Dark vertical"/>
                <p:cNvSpPr>
                  <a:spLocks noChangeArrowheads="1"/>
                </p:cNvSpPr>
                <p:nvPr/>
              </p:nvSpPr>
              <p:spPr bwMode="auto">
                <a:xfrm rot="3796604">
                  <a:off x="2950"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grpSp>
        </p:grpSp>
        <p:grpSp>
          <p:nvGrpSpPr>
            <p:cNvPr id="49" name="Group 48"/>
            <p:cNvGrpSpPr/>
            <p:nvPr/>
          </p:nvGrpSpPr>
          <p:grpSpPr>
            <a:xfrm>
              <a:off x="7500958" y="3429000"/>
              <a:ext cx="258763" cy="609600"/>
              <a:chOff x="8215338" y="2096117"/>
              <a:chExt cx="258763" cy="609600"/>
            </a:xfrm>
          </p:grpSpPr>
          <p:sp>
            <p:nvSpPr>
              <p:cNvPr id="52" name="Oval 60" descr="Dark vertical"/>
              <p:cNvSpPr>
                <a:spLocks noChangeArrowheads="1"/>
              </p:cNvSpPr>
              <p:nvPr/>
            </p:nvSpPr>
            <p:spPr bwMode="auto">
              <a:xfrm>
                <a:off x="8262154" y="2096117"/>
                <a:ext cx="173360" cy="175314"/>
              </a:xfrm>
              <a:prstGeom prst="ellipse">
                <a:avLst/>
              </a:prstGeom>
              <a:pattFill prst="dkVert">
                <a:fgClr>
                  <a:schemeClr val="tx1"/>
                </a:fgClr>
                <a:bgClr>
                  <a:schemeClr val="bg2"/>
                </a:bgClr>
              </a:pattFill>
              <a:ln w="38100" algn="ctr">
                <a:noFill/>
                <a:round/>
                <a:headEnd/>
                <a:tailEnd type="none" w="lg" len="lg"/>
              </a:ln>
              <a:effectLst/>
            </p:spPr>
            <p:txBody>
              <a:bodyPr anchor="ctr">
                <a:spAutoFit/>
              </a:bodyPr>
              <a:lstStyle/>
              <a:p>
                <a:endParaRPr lang="en-US"/>
              </a:p>
            </p:txBody>
          </p:sp>
          <p:grpSp>
            <p:nvGrpSpPr>
              <p:cNvPr id="55" name="Group 61"/>
              <p:cNvGrpSpPr>
                <a:grpSpLocks/>
              </p:cNvGrpSpPr>
              <p:nvPr/>
            </p:nvGrpSpPr>
            <p:grpSpPr bwMode="auto">
              <a:xfrm>
                <a:off x="8215338" y="2285993"/>
                <a:ext cx="258763" cy="419726"/>
                <a:chOff x="2976" y="1433"/>
                <a:chExt cx="912" cy="1495"/>
              </a:xfrm>
            </p:grpSpPr>
            <p:sp>
              <p:nvSpPr>
                <p:cNvPr id="56" name="AutoShape 62" descr="Dark vertical"/>
                <p:cNvSpPr>
                  <a:spLocks noChangeArrowheads="1"/>
                </p:cNvSpPr>
                <p:nvPr/>
              </p:nvSpPr>
              <p:spPr bwMode="auto">
                <a:xfrm rot="10800000">
                  <a:off x="2976" y="1433"/>
                  <a:ext cx="912" cy="834"/>
                </a:xfrm>
                <a:prstGeom prst="triangle">
                  <a:avLst>
                    <a:gd name="adj" fmla="val 50000"/>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58" name="AutoShape 63" descr="Dark vertical"/>
                <p:cNvSpPr>
                  <a:spLocks noChangeArrowheads="1"/>
                </p:cNvSpPr>
                <p:nvPr/>
              </p:nvSpPr>
              <p:spPr bwMode="auto">
                <a:xfrm rot="17803396" flipH="1">
                  <a:off x="2644"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63" name="AutoShape 64" descr="Dark vertical"/>
                <p:cNvSpPr>
                  <a:spLocks noChangeArrowheads="1"/>
                </p:cNvSpPr>
                <p:nvPr/>
              </p:nvSpPr>
              <p:spPr bwMode="auto">
                <a:xfrm rot="3796604">
                  <a:off x="2950"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grpSp>
        </p:grpSp>
        <p:grpSp>
          <p:nvGrpSpPr>
            <p:cNvPr id="64" name="Group 63"/>
            <p:cNvGrpSpPr/>
            <p:nvPr/>
          </p:nvGrpSpPr>
          <p:grpSpPr>
            <a:xfrm>
              <a:off x="7500958" y="4071942"/>
              <a:ext cx="258763" cy="609600"/>
              <a:chOff x="8215338" y="2096117"/>
              <a:chExt cx="258763" cy="609600"/>
            </a:xfrm>
          </p:grpSpPr>
          <p:sp>
            <p:nvSpPr>
              <p:cNvPr id="65" name="Oval 60" descr="Dark vertical"/>
              <p:cNvSpPr>
                <a:spLocks noChangeArrowheads="1"/>
              </p:cNvSpPr>
              <p:nvPr/>
            </p:nvSpPr>
            <p:spPr bwMode="auto">
              <a:xfrm>
                <a:off x="8262154" y="2096117"/>
                <a:ext cx="173360" cy="175314"/>
              </a:xfrm>
              <a:prstGeom prst="ellipse">
                <a:avLst/>
              </a:prstGeom>
              <a:pattFill prst="dkVert">
                <a:fgClr>
                  <a:schemeClr val="tx1"/>
                </a:fgClr>
                <a:bgClr>
                  <a:schemeClr val="bg2"/>
                </a:bgClr>
              </a:pattFill>
              <a:ln w="38100" algn="ctr">
                <a:noFill/>
                <a:round/>
                <a:headEnd/>
                <a:tailEnd type="none" w="lg" len="lg"/>
              </a:ln>
              <a:effectLst/>
            </p:spPr>
            <p:txBody>
              <a:bodyPr anchor="ctr">
                <a:spAutoFit/>
              </a:bodyPr>
              <a:lstStyle/>
              <a:p>
                <a:endParaRPr lang="en-US"/>
              </a:p>
            </p:txBody>
          </p:sp>
          <p:grpSp>
            <p:nvGrpSpPr>
              <p:cNvPr id="66" name="Group 61"/>
              <p:cNvGrpSpPr>
                <a:grpSpLocks/>
              </p:cNvGrpSpPr>
              <p:nvPr/>
            </p:nvGrpSpPr>
            <p:grpSpPr bwMode="auto">
              <a:xfrm>
                <a:off x="8215338" y="2285993"/>
                <a:ext cx="258763" cy="419726"/>
                <a:chOff x="2976" y="1433"/>
                <a:chExt cx="912" cy="1495"/>
              </a:xfrm>
            </p:grpSpPr>
            <p:sp>
              <p:nvSpPr>
                <p:cNvPr id="67" name="AutoShape 62" descr="Dark vertical"/>
                <p:cNvSpPr>
                  <a:spLocks noChangeArrowheads="1"/>
                </p:cNvSpPr>
                <p:nvPr/>
              </p:nvSpPr>
              <p:spPr bwMode="auto">
                <a:xfrm rot="10800000">
                  <a:off x="2976" y="1433"/>
                  <a:ext cx="912" cy="834"/>
                </a:xfrm>
                <a:prstGeom prst="triangle">
                  <a:avLst>
                    <a:gd name="adj" fmla="val 50000"/>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68" name="AutoShape 63" descr="Dark vertical"/>
                <p:cNvSpPr>
                  <a:spLocks noChangeArrowheads="1"/>
                </p:cNvSpPr>
                <p:nvPr/>
              </p:nvSpPr>
              <p:spPr bwMode="auto">
                <a:xfrm rot="17803396" flipH="1">
                  <a:off x="2644"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69" name="AutoShape 64" descr="Dark vertical"/>
                <p:cNvSpPr>
                  <a:spLocks noChangeArrowheads="1"/>
                </p:cNvSpPr>
                <p:nvPr/>
              </p:nvSpPr>
              <p:spPr bwMode="auto">
                <a:xfrm rot="3796604">
                  <a:off x="2950"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grpSp>
        </p:grpSp>
        <p:grpSp>
          <p:nvGrpSpPr>
            <p:cNvPr id="70" name="Group 69"/>
            <p:cNvGrpSpPr/>
            <p:nvPr/>
          </p:nvGrpSpPr>
          <p:grpSpPr>
            <a:xfrm>
              <a:off x="7500958" y="4714884"/>
              <a:ext cx="258763" cy="609600"/>
              <a:chOff x="8215338" y="2096117"/>
              <a:chExt cx="258763" cy="609600"/>
            </a:xfrm>
          </p:grpSpPr>
          <p:sp>
            <p:nvSpPr>
              <p:cNvPr id="71" name="Oval 60" descr="Dark vertical"/>
              <p:cNvSpPr>
                <a:spLocks noChangeArrowheads="1"/>
              </p:cNvSpPr>
              <p:nvPr/>
            </p:nvSpPr>
            <p:spPr bwMode="auto">
              <a:xfrm>
                <a:off x="8262154" y="2096117"/>
                <a:ext cx="173360" cy="175314"/>
              </a:xfrm>
              <a:prstGeom prst="ellipse">
                <a:avLst/>
              </a:prstGeom>
              <a:pattFill prst="dkVert">
                <a:fgClr>
                  <a:schemeClr val="tx1"/>
                </a:fgClr>
                <a:bgClr>
                  <a:schemeClr val="bg2"/>
                </a:bgClr>
              </a:pattFill>
              <a:ln w="38100" algn="ctr">
                <a:noFill/>
                <a:round/>
                <a:headEnd/>
                <a:tailEnd type="none" w="lg" len="lg"/>
              </a:ln>
              <a:effectLst/>
            </p:spPr>
            <p:txBody>
              <a:bodyPr anchor="ctr">
                <a:spAutoFit/>
              </a:bodyPr>
              <a:lstStyle/>
              <a:p>
                <a:endParaRPr lang="en-US"/>
              </a:p>
            </p:txBody>
          </p:sp>
          <p:grpSp>
            <p:nvGrpSpPr>
              <p:cNvPr id="72" name="Group 61"/>
              <p:cNvGrpSpPr>
                <a:grpSpLocks/>
              </p:cNvGrpSpPr>
              <p:nvPr/>
            </p:nvGrpSpPr>
            <p:grpSpPr bwMode="auto">
              <a:xfrm>
                <a:off x="8215338" y="2285993"/>
                <a:ext cx="258763" cy="419726"/>
                <a:chOff x="2976" y="1433"/>
                <a:chExt cx="912" cy="1495"/>
              </a:xfrm>
            </p:grpSpPr>
            <p:sp>
              <p:nvSpPr>
                <p:cNvPr id="73" name="AutoShape 62" descr="Dark vertical"/>
                <p:cNvSpPr>
                  <a:spLocks noChangeArrowheads="1"/>
                </p:cNvSpPr>
                <p:nvPr/>
              </p:nvSpPr>
              <p:spPr bwMode="auto">
                <a:xfrm rot="10800000">
                  <a:off x="2976" y="1433"/>
                  <a:ext cx="912" cy="834"/>
                </a:xfrm>
                <a:prstGeom prst="triangle">
                  <a:avLst>
                    <a:gd name="adj" fmla="val 50000"/>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74" name="AutoShape 63" descr="Dark vertical"/>
                <p:cNvSpPr>
                  <a:spLocks noChangeArrowheads="1"/>
                </p:cNvSpPr>
                <p:nvPr/>
              </p:nvSpPr>
              <p:spPr bwMode="auto">
                <a:xfrm rot="17803396" flipH="1">
                  <a:off x="2644"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75" name="AutoShape 64" descr="Dark vertical"/>
                <p:cNvSpPr>
                  <a:spLocks noChangeArrowheads="1"/>
                </p:cNvSpPr>
                <p:nvPr/>
              </p:nvSpPr>
              <p:spPr bwMode="auto">
                <a:xfrm rot="3796604">
                  <a:off x="2950"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grpSp>
        </p:grpSp>
      </p:grpSp>
      <p:sp>
        <p:nvSpPr>
          <p:cNvPr id="2" name="Title 1"/>
          <p:cNvSpPr>
            <a:spLocks noGrp="1"/>
          </p:cNvSpPr>
          <p:nvPr>
            <p:ph type="title"/>
          </p:nvPr>
        </p:nvSpPr>
        <p:spPr>
          <a:xfrm>
            <a:off x="381000" y="230188"/>
            <a:ext cx="8382000" cy="1163395"/>
          </a:xfrm>
        </p:spPr>
        <p:txBody>
          <a:bodyPr/>
          <a:lstStyle/>
          <a:p>
            <a:r>
              <a:rPr lang="en-US" dirty="0"/>
              <a:t>Describing IT Users</a:t>
            </a:r>
            <a:br>
              <a:rPr lang="en-US" dirty="0"/>
            </a:br>
            <a:r>
              <a:rPr lang="en-US" sz="3600" dirty="0">
                <a:solidFill>
                  <a:schemeClr val="tx1"/>
                </a:solidFill>
              </a:rPr>
              <a:t>A simple model</a:t>
            </a:r>
          </a:p>
        </p:txBody>
      </p:sp>
      <p:grpSp>
        <p:nvGrpSpPr>
          <p:cNvPr id="80" name="Group 79"/>
          <p:cNvGrpSpPr/>
          <p:nvPr/>
        </p:nvGrpSpPr>
        <p:grpSpPr>
          <a:xfrm>
            <a:off x="857224" y="2285992"/>
            <a:ext cx="4574498" cy="4105003"/>
            <a:chOff x="857224" y="2285992"/>
            <a:chExt cx="4574498" cy="4105003"/>
          </a:xfrm>
        </p:grpSpPr>
        <p:sp>
          <p:nvSpPr>
            <p:cNvPr id="76" name="Freeform 75"/>
            <p:cNvSpPr/>
            <p:nvPr/>
          </p:nvSpPr>
          <p:spPr>
            <a:xfrm>
              <a:off x="1500167" y="3214686"/>
              <a:ext cx="3929089" cy="362600"/>
            </a:xfrm>
            <a:custGeom>
              <a:avLst/>
              <a:gdLst>
                <a:gd name="connsiteX0" fmla="*/ 0 w 5098093"/>
                <a:gd name="connsiteY0" fmla="*/ 100208 h 791228"/>
                <a:gd name="connsiteX1" fmla="*/ 1640910 w 5098093"/>
                <a:gd name="connsiteY1" fmla="*/ 739036 h 791228"/>
                <a:gd name="connsiteX2" fmla="*/ 2404997 w 5098093"/>
                <a:gd name="connsiteY2" fmla="*/ 12526 h 791228"/>
                <a:gd name="connsiteX3" fmla="*/ 3845490 w 5098093"/>
                <a:gd name="connsiteY3" fmla="*/ 789140 h 791228"/>
                <a:gd name="connsiteX4" fmla="*/ 5098093 w 5098093"/>
                <a:gd name="connsiteY4" fmla="*/ 0 h 7912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8093" h="791228">
                  <a:moveTo>
                    <a:pt x="0" y="100208"/>
                  </a:moveTo>
                  <a:cubicBezTo>
                    <a:pt x="620038" y="426929"/>
                    <a:pt x="1240077" y="753650"/>
                    <a:pt x="1640910" y="739036"/>
                  </a:cubicBezTo>
                  <a:cubicBezTo>
                    <a:pt x="2041743" y="724422"/>
                    <a:pt x="2037567" y="4175"/>
                    <a:pt x="2404997" y="12526"/>
                  </a:cubicBezTo>
                  <a:cubicBezTo>
                    <a:pt x="2772427" y="20877"/>
                    <a:pt x="3396641" y="791228"/>
                    <a:pt x="3845490" y="789140"/>
                  </a:cubicBezTo>
                  <a:cubicBezTo>
                    <a:pt x="4294339" y="787052"/>
                    <a:pt x="4696216" y="393526"/>
                    <a:pt x="5098093" y="0"/>
                  </a:cubicBezTo>
                </a:path>
              </a:pathLst>
            </a:custGeom>
            <a:ln w="254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Freeform 76"/>
            <p:cNvSpPr/>
            <p:nvPr/>
          </p:nvSpPr>
          <p:spPr>
            <a:xfrm>
              <a:off x="1556225" y="3714752"/>
              <a:ext cx="3872747" cy="349323"/>
            </a:xfrm>
            <a:custGeom>
              <a:avLst/>
              <a:gdLst>
                <a:gd name="connsiteX0" fmla="*/ 0 w 4935255"/>
                <a:gd name="connsiteY0" fmla="*/ 0 h 999995"/>
                <a:gd name="connsiteX1" fmla="*/ 1678488 w 4935255"/>
                <a:gd name="connsiteY1" fmla="*/ 739036 h 999995"/>
                <a:gd name="connsiteX2" fmla="*/ 2855934 w 4935255"/>
                <a:gd name="connsiteY2" fmla="*/ 914400 h 999995"/>
                <a:gd name="connsiteX3" fmla="*/ 4935255 w 4935255"/>
                <a:gd name="connsiteY3" fmla="*/ 225468 h 999995"/>
                <a:gd name="connsiteX0" fmla="*/ 0 w 4935255"/>
                <a:gd name="connsiteY0" fmla="*/ 0 h 808088"/>
                <a:gd name="connsiteX1" fmla="*/ 1678488 w 4935255"/>
                <a:gd name="connsiteY1" fmla="*/ 739036 h 808088"/>
                <a:gd name="connsiteX2" fmla="*/ 2855934 w 4935255"/>
                <a:gd name="connsiteY2" fmla="*/ 414310 h 808088"/>
                <a:gd name="connsiteX3" fmla="*/ 4935255 w 4935255"/>
                <a:gd name="connsiteY3" fmla="*/ 225468 h 808088"/>
                <a:gd name="connsiteX0" fmla="*/ 0 w 4935255"/>
                <a:gd name="connsiteY0" fmla="*/ 187296 h 714432"/>
                <a:gd name="connsiteX1" fmla="*/ 1678488 w 4935255"/>
                <a:gd name="connsiteY1" fmla="*/ 69052 h 714432"/>
                <a:gd name="connsiteX2" fmla="*/ 2855934 w 4935255"/>
                <a:gd name="connsiteY2" fmla="*/ 601606 h 714432"/>
                <a:gd name="connsiteX3" fmla="*/ 4935255 w 4935255"/>
                <a:gd name="connsiteY3" fmla="*/ 412764 h 714432"/>
                <a:gd name="connsiteX0" fmla="*/ 0 w 4935255"/>
                <a:gd name="connsiteY0" fmla="*/ 187296 h 714432"/>
                <a:gd name="connsiteX1" fmla="*/ 1678488 w 4935255"/>
                <a:gd name="connsiteY1" fmla="*/ 69052 h 714432"/>
                <a:gd name="connsiteX2" fmla="*/ 3570282 w 4935255"/>
                <a:gd name="connsiteY2" fmla="*/ 601606 h 714432"/>
                <a:gd name="connsiteX3" fmla="*/ 4935255 w 4935255"/>
                <a:gd name="connsiteY3" fmla="*/ 412764 h 714432"/>
                <a:gd name="connsiteX0" fmla="*/ 0 w 4935255"/>
                <a:gd name="connsiteY0" fmla="*/ 187296 h 635075"/>
                <a:gd name="connsiteX1" fmla="*/ 1678488 w 4935255"/>
                <a:gd name="connsiteY1" fmla="*/ 69052 h 635075"/>
                <a:gd name="connsiteX2" fmla="*/ 3570282 w 4935255"/>
                <a:gd name="connsiteY2" fmla="*/ 601606 h 635075"/>
                <a:gd name="connsiteX3" fmla="*/ 4935255 w 4935255"/>
                <a:gd name="connsiteY3" fmla="*/ 269864 h 635075"/>
                <a:gd name="connsiteX0" fmla="*/ 0 w 4935255"/>
                <a:gd name="connsiteY0" fmla="*/ 187296 h 635075"/>
                <a:gd name="connsiteX1" fmla="*/ 1678488 w 4935255"/>
                <a:gd name="connsiteY1" fmla="*/ 69052 h 635075"/>
                <a:gd name="connsiteX2" fmla="*/ 3570282 w 4935255"/>
                <a:gd name="connsiteY2" fmla="*/ 601606 h 635075"/>
                <a:gd name="connsiteX3" fmla="*/ 4935255 w 4935255"/>
                <a:gd name="connsiteY3" fmla="*/ 269864 h 635075"/>
              </a:gdLst>
              <a:ahLst/>
              <a:cxnLst>
                <a:cxn ang="0">
                  <a:pos x="connsiteX0" y="connsiteY0"/>
                </a:cxn>
                <a:cxn ang="0">
                  <a:pos x="connsiteX1" y="connsiteY1"/>
                </a:cxn>
                <a:cxn ang="0">
                  <a:pos x="connsiteX2" y="connsiteY2"/>
                </a:cxn>
                <a:cxn ang="0">
                  <a:pos x="connsiteX3" y="connsiteY3"/>
                </a:cxn>
              </a:cxnLst>
              <a:rect l="l" t="t" r="r" b="b"/>
              <a:pathLst>
                <a:path w="4935255" h="635075">
                  <a:moveTo>
                    <a:pt x="0" y="187296"/>
                  </a:moveTo>
                  <a:cubicBezTo>
                    <a:pt x="601249" y="480614"/>
                    <a:pt x="1083441" y="0"/>
                    <a:pt x="1678488" y="69052"/>
                  </a:cubicBezTo>
                  <a:cubicBezTo>
                    <a:pt x="2273535" y="138104"/>
                    <a:pt x="3027488" y="568137"/>
                    <a:pt x="3570282" y="601606"/>
                  </a:cubicBezTo>
                  <a:cubicBezTo>
                    <a:pt x="4113076" y="635075"/>
                    <a:pt x="4166991" y="571532"/>
                    <a:pt x="4935255" y="269864"/>
                  </a:cubicBezTo>
                </a:path>
              </a:pathLst>
            </a:custGeom>
            <a:ln w="254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Freeform 77"/>
            <p:cNvSpPr/>
            <p:nvPr/>
          </p:nvSpPr>
          <p:spPr>
            <a:xfrm>
              <a:off x="1598292" y="4071942"/>
              <a:ext cx="3833430" cy="500066"/>
            </a:xfrm>
            <a:custGeom>
              <a:avLst/>
              <a:gdLst>
                <a:gd name="connsiteX0" fmla="*/ 0 w 4885151"/>
                <a:gd name="connsiteY0" fmla="*/ 0 h 801666"/>
                <a:gd name="connsiteX1" fmla="*/ 1903956 w 4885151"/>
                <a:gd name="connsiteY1" fmla="*/ 626302 h 801666"/>
                <a:gd name="connsiteX2" fmla="*/ 3482236 w 4885151"/>
                <a:gd name="connsiteY2" fmla="*/ 263047 h 801666"/>
                <a:gd name="connsiteX3" fmla="*/ 4885151 w 4885151"/>
                <a:gd name="connsiteY3" fmla="*/ 801666 h 801666"/>
                <a:gd name="connsiteX4" fmla="*/ 4885151 w 4885151"/>
                <a:gd name="connsiteY4" fmla="*/ 801666 h 801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5151" h="801666">
                  <a:moveTo>
                    <a:pt x="0" y="0"/>
                  </a:moveTo>
                  <a:cubicBezTo>
                    <a:pt x="661791" y="291230"/>
                    <a:pt x="1323583" y="582461"/>
                    <a:pt x="1903956" y="626302"/>
                  </a:cubicBezTo>
                  <a:cubicBezTo>
                    <a:pt x="2484329" y="670143"/>
                    <a:pt x="2985370" y="233820"/>
                    <a:pt x="3482236" y="263047"/>
                  </a:cubicBezTo>
                  <a:cubicBezTo>
                    <a:pt x="3979102" y="292274"/>
                    <a:pt x="4885151" y="801666"/>
                    <a:pt x="4885151" y="801666"/>
                  </a:cubicBezTo>
                  <a:lnTo>
                    <a:pt x="4885151" y="801666"/>
                  </a:lnTo>
                </a:path>
              </a:pathLst>
            </a:custGeom>
            <a:ln w="254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Freeform 80"/>
            <p:cNvSpPr/>
            <p:nvPr/>
          </p:nvSpPr>
          <p:spPr>
            <a:xfrm>
              <a:off x="1643042" y="4643446"/>
              <a:ext cx="3764624" cy="329851"/>
            </a:xfrm>
            <a:custGeom>
              <a:avLst/>
              <a:gdLst>
                <a:gd name="connsiteX0" fmla="*/ 0 w 4797468"/>
                <a:gd name="connsiteY0" fmla="*/ 87682 h 329851"/>
                <a:gd name="connsiteX1" fmla="*/ 1227551 w 4797468"/>
                <a:gd name="connsiteY1" fmla="*/ 25052 h 329851"/>
                <a:gd name="connsiteX2" fmla="*/ 2192055 w 4797468"/>
                <a:gd name="connsiteY2" fmla="*/ 237994 h 329851"/>
                <a:gd name="connsiteX3" fmla="*/ 3269293 w 4797468"/>
                <a:gd name="connsiteY3" fmla="*/ 75156 h 329851"/>
                <a:gd name="connsiteX4" fmla="*/ 4158641 w 4797468"/>
                <a:gd name="connsiteY4" fmla="*/ 300624 h 329851"/>
                <a:gd name="connsiteX5" fmla="*/ 4797468 w 4797468"/>
                <a:gd name="connsiteY5" fmla="*/ 250520 h 32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97468" h="329851">
                  <a:moveTo>
                    <a:pt x="0" y="87682"/>
                  </a:moveTo>
                  <a:cubicBezTo>
                    <a:pt x="431104" y="43841"/>
                    <a:pt x="862209" y="0"/>
                    <a:pt x="1227551" y="25052"/>
                  </a:cubicBezTo>
                  <a:cubicBezTo>
                    <a:pt x="1592893" y="50104"/>
                    <a:pt x="1851765" y="229643"/>
                    <a:pt x="2192055" y="237994"/>
                  </a:cubicBezTo>
                  <a:cubicBezTo>
                    <a:pt x="2532345" y="246345"/>
                    <a:pt x="2941529" y="64718"/>
                    <a:pt x="3269293" y="75156"/>
                  </a:cubicBezTo>
                  <a:cubicBezTo>
                    <a:pt x="3597057" y="85594"/>
                    <a:pt x="3903945" y="271397"/>
                    <a:pt x="4158641" y="300624"/>
                  </a:cubicBezTo>
                  <a:cubicBezTo>
                    <a:pt x="4413337" y="329851"/>
                    <a:pt x="4605402" y="290185"/>
                    <a:pt x="4797468" y="250520"/>
                  </a:cubicBezTo>
                </a:path>
              </a:pathLst>
            </a:custGeom>
            <a:ln w="254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Freeform 81"/>
            <p:cNvSpPr/>
            <p:nvPr/>
          </p:nvSpPr>
          <p:spPr>
            <a:xfrm>
              <a:off x="1556225" y="2786058"/>
              <a:ext cx="3872747" cy="420761"/>
            </a:xfrm>
            <a:custGeom>
              <a:avLst/>
              <a:gdLst>
                <a:gd name="connsiteX0" fmla="*/ 0 w 4935255"/>
                <a:gd name="connsiteY0" fmla="*/ 0 h 999995"/>
                <a:gd name="connsiteX1" fmla="*/ 1678488 w 4935255"/>
                <a:gd name="connsiteY1" fmla="*/ 739036 h 999995"/>
                <a:gd name="connsiteX2" fmla="*/ 2855934 w 4935255"/>
                <a:gd name="connsiteY2" fmla="*/ 914400 h 999995"/>
                <a:gd name="connsiteX3" fmla="*/ 4935255 w 4935255"/>
                <a:gd name="connsiteY3" fmla="*/ 225468 h 999995"/>
                <a:gd name="connsiteX0" fmla="*/ 0 w 4935255"/>
                <a:gd name="connsiteY0" fmla="*/ 0 h 808088"/>
                <a:gd name="connsiteX1" fmla="*/ 1678488 w 4935255"/>
                <a:gd name="connsiteY1" fmla="*/ 739036 h 808088"/>
                <a:gd name="connsiteX2" fmla="*/ 2855934 w 4935255"/>
                <a:gd name="connsiteY2" fmla="*/ 414310 h 808088"/>
                <a:gd name="connsiteX3" fmla="*/ 4935255 w 4935255"/>
                <a:gd name="connsiteY3" fmla="*/ 225468 h 808088"/>
                <a:gd name="connsiteX0" fmla="*/ 0 w 4935255"/>
                <a:gd name="connsiteY0" fmla="*/ 187296 h 714432"/>
                <a:gd name="connsiteX1" fmla="*/ 1678488 w 4935255"/>
                <a:gd name="connsiteY1" fmla="*/ 69052 h 714432"/>
                <a:gd name="connsiteX2" fmla="*/ 2855934 w 4935255"/>
                <a:gd name="connsiteY2" fmla="*/ 601606 h 714432"/>
                <a:gd name="connsiteX3" fmla="*/ 4935255 w 4935255"/>
                <a:gd name="connsiteY3" fmla="*/ 412764 h 714432"/>
                <a:gd name="connsiteX0" fmla="*/ 0 w 4935255"/>
                <a:gd name="connsiteY0" fmla="*/ 187296 h 714432"/>
                <a:gd name="connsiteX1" fmla="*/ 1678488 w 4935255"/>
                <a:gd name="connsiteY1" fmla="*/ 69052 h 714432"/>
                <a:gd name="connsiteX2" fmla="*/ 3570282 w 4935255"/>
                <a:gd name="connsiteY2" fmla="*/ 601606 h 714432"/>
                <a:gd name="connsiteX3" fmla="*/ 4935255 w 4935255"/>
                <a:gd name="connsiteY3" fmla="*/ 412764 h 714432"/>
                <a:gd name="connsiteX0" fmla="*/ 0 w 4935255"/>
                <a:gd name="connsiteY0" fmla="*/ 187296 h 635075"/>
                <a:gd name="connsiteX1" fmla="*/ 1678488 w 4935255"/>
                <a:gd name="connsiteY1" fmla="*/ 69052 h 635075"/>
                <a:gd name="connsiteX2" fmla="*/ 3570282 w 4935255"/>
                <a:gd name="connsiteY2" fmla="*/ 601606 h 635075"/>
                <a:gd name="connsiteX3" fmla="*/ 4935255 w 4935255"/>
                <a:gd name="connsiteY3" fmla="*/ 269864 h 635075"/>
                <a:gd name="connsiteX0" fmla="*/ 0 w 4935255"/>
                <a:gd name="connsiteY0" fmla="*/ 187296 h 635075"/>
                <a:gd name="connsiteX1" fmla="*/ 1678488 w 4935255"/>
                <a:gd name="connsiteY1" fmla="*/ 69052 h 635075"/>
                <a:gd name="connsiteX2" fmla="*/ 3570282 w 4935255"/>
                <a:gd name="connsiteY2" fmla="*/ 601606 h 635075"/>
                <a:gd name="connsiteX3" fmla="*/ 4935255 w 4935255"/>
                <a:gd name="connsiteY3" fmla="*/ 269864 h 635075"/>
              </a:gdLst>
              <a:ahLst/>
              <a:cxnLst>
                <a:cxn ang="0">
                  <a:pos x="connsiteX0" y="connsiteY0"/>
                </a:cxn>
                <a:cxn ang="0">
                  <a:pos x="connsiteX1" y="connsiteY1"/>
                </a:cxn>
                <a:cxn ang="0">
                  <a:pos x="connsiteX2" y="connsiteY2"/>
                </a:cxn>
                <a:cxn ang="0">
                  <a:pos x="connsiteX3" y="connsiteY3"/>
                </a:cxn>
              </a:cxnLst>
              <a:rect l="l" t="t" r="r" b="b"/>
              <a:pathLst>
                <a:path w="4935255" h="635075">
                  <a:moveTo>
                    <a:pt x="0" y="187296"/>
                  </a:moveTo>
                  <a:cubicBezTo>
                    <a:pt x="601249" y="480614"/>
                    <a:pt x="1083441" y="0"/>
                    <a:pt x="1678488" y="69052"/>
                  </a:cubicBezTo>
                  <a:cubicBezTo>
                    <a:pt x="2273535" y="138104"/>
                    <a:pt x="3027488" y="568137"/>
                    <a:pt x="3570282" y="601606"/>
                  </a:cubicBezTo>
                  <a:cubicBezTo>
                    <a:pt x="4113076" y="635075"/>
                    <a:pt x="4166991" y="571532"/>
                    <a:pt x="4935255" y="269864"/>
                  </a:cubicBezTo>
                </a:path>
              </a:pathLst>
            </a:custGeom>
            <a:ln w="254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Freeform 83"/>
            <p:cNvSpPr/>
            <p:nvPr/>
          </p:nvSpPr>
          <p:spPr>
            <a:xfrm>
              <a:off x="1612283" y="2285992"/>
              <a:ext cx="3777372" cy="500066"/>
            </a:xfrm>
            <a:custGeom>
              <a:avLst/>
              <a:gdLst>
                <a:gd name="connsiteX0" fmla="*/ 0 w 4885151"/>
                <a:gd name="connsiteY0" fmla="*/ 0 h 801666"/>
                <a:gd name="connsiteX1" fmla="*/ 1903956 w 4885151"/>
                <a:gd name="connsiteY1" fmla="*/ 626302 h 801666"/>
                <a:gd name="connsiteX2" fmla="*/ 3482236 w 4885151"/>
                <a:gd name="connsiteY2" fmla="*/ 263047 h 801666"/>
                <a:gd name="connsiteX3" fmla="*/ 4885151 w 4885151"/>
                <a:gd name="connsiteY3" fmla="*/ 801666 h 801666"/>
                <a:gd name="connsiteX4" fmla="*/ 4885151 w 4885151"/>
                <a:gd name="connsiteY4" fmla="*/ 801666 h 801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5151" h="801666">
                  <a:moveTo>
                    <a:pt x="0" y="0"/>
                  </a:moveTo>
                  <a:cubicBezTo>
                    <a:pt x="661791" y="291230"/>
                    <a:pt x="1323583" y="582461"/>
                    <a:pt x="1903956" y="626302"/>
                  </a:cubicBezTo>
                  <a:cubicBezTo>
                    <a:pt x="2484329" y="670143"/>
                    <a:pt x="2985370" y="233820"/>
                    <a:pt x="3482236" y="263047"/>
                  </a:cubicBezTo>
                  <a:cubicBezTo>
                    <a:pt x="3979102" y="292274"/>
                    <a:pt x="4885151" y="801666"/>
                    <a:pt x="4885151" y="801666"/>
                  </a:cubicBezTo>
                  <a:lnTo>
                    <a:pt x="4885151" y="801666"/>
                  </a:lnTo>
                </a:path>
              </a:pathLst>
            </a:custGeom>
            <a:ln w="254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Box 22"/>
            <p:cNvSpPr txBox="1"/>
            <p:nvPr/>
          </p:nvSpPr>
          <p:spPr>
            <a:xfrm>
              <a:off x="1785918" y="5929330"/>
              <a:ext cx="1137812" cy="461665"/>
            </a:xfrm>
            <a:prstGeom prst="rect">
              <a:avLst/>
            </a:prstGeom>
            <a:noFill/>
          </p:spPr>
          <p:txBody>
            <a:bodyPr wrap="none" rtlCol="0">
              <a:spAutoFit/>
            </a:bodyPr>
            <a:lstStyle/>
            <a:p>
              <a:r>
                <a:rPr lang="en-US" sz="2400" b="1" i="1" dirty="0" smtClean="0"/>
                <a:t>Process</a:t>
              </a:r>
            </a:p>
          </p:txBody>
        </p:sp>
        <p:sp>
          <p:nvSpPr>
            <p:cNvPr id="25" name="Freeform 24"/>
            <p:cNvSpPr/>
            <p:nvPr/>
          </p:nvSpPr>
          <p:spPr>
            <a:xfrm>
              <a:off x="857224" y="6072206"/>
              <a:ext cx="835666" cy="186975"/>
            </a:xfrm>
            <a:custGeom>
              <a:avLst/>
              <a:gdLst>
                <a:gd name="connsiteX0" fmla="*/ 0 w 4797468"/>
                <a:gd name="connsiteY0" fmla="*/ 87682 h 329851"/>
                <a:gd name="connsiteX1" fmla="*/ 1227551 w 4797468"/>
                <a:gd name="connsiteY1" fmla="*/ 25052 h 329851"/>
                <a:gd name="connsiteX2" fmla="*/ 2192055 w 4797468"/>
                <a:gd name="connsiteY2" fmla="*/ 237994 h 329851"/>
                <a:gd name="connsiteX3" fmla="*/ 3269293 w 4797468"/>
                <a:gd name="connsiteY3" fmla="*/ 75156 h 329851"/>
                <a:gd name="connsiteX4" fmla="*/ 4158641 w 4797468"/>
                <a:gd name="connsiteY4" fmla="*/ 300624 h 329851"/>
                <a:gd name="connsiteX5" fmla="*/ 4797468 w 4797468"/>
                <a:gd name="connsiteY5" fmla="*/ 250520 h 32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97468" h="329851">
                  <a:moveTo>
                    <a:pt x="0" y="87682"/>
                  </a:moveTo>
                  <a:cubicBezTo>
                    <a:pt x="431104" y="43841"/>
                    <a:pt x="862209" y="0"/>
                    <a:pt x="1227551" y="25052"/>
                  </a:cubicBezTo>
                  <a:cubicBezTo>
                    <a:pt x="1592893" y="50104"/>
                    <a:pt x="1851765" y="229643"/>
                    <a:pt x="2192055" y="237994"/>
                  </a:cubicBezTo>
                  <a:cubicBezTo>
                    <a:pt x="2532345" y="246345"/>
                    <a:pt x="2941529" y="64718"/>
                    <a:pt x="3269293" y="75156"/>
                  </a:cubicBezTo>
                  <a:cubicBezTo>
                    <a:pt x="3597057" y="85594"/>
                    <a:pt x="3903945" y="271397"/>
                    <a:pt x="4158641" y="300624"/>
                  </a:cubicBezTo>
                  <a:cubicBezTo>
                    <a:pt x="4413337" y="329851"/>
                    <a:pt x="4605402" y="290185"/>
                    <a:pt x="4797468" y="250520"/>
                  </a:cubicBezTo>
                </a:path>
              </a:pathLst>
            </a:custGeom>
            <a:ln w="254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85" name="Group 84"/>
          <p:cNvGrpSpPr/>
          <p:nvPr/>
        </p:nvGrpSpPr>
        <p:grpSpPr>
          <a:xfrm>
            <a:off x="3714744" y="2357430"/>
            <a:ext cx="4463073" cy="4033565"/>
            <a:chOff x="3714744" y="2357430"/>
            <a:chExt cx="4463073" cy="4033565"/>
          </a:xfrm>
        </p:grpSpPr>
        <p:sp>
          <p:nvSpPr>
            <p:cNvPr id="34" name="TextBox 33"/>
            <p:cNvSpPr txBox="1"/>
            <p:nvPr/>
          </p:nvSpPr>
          <p:spPr>
            <a:xfrm>
              <a:off x="4500562" y="5929330"/>
              <a:ext cx="1084399" cy="461665"/>
            </a:xfrm>
            <a:prstGeom prst="rect">
              <a:avLst/>
            </a:prstGeom>
            <a:noFill/>
          </p:spPr>
          <p:txBody>
            <a:bodyPr wrap="none" rtlCol="0">
              <a:spAutoFit/>
            </a:bodyPr>
            <a:lstStyle/>
            <a:p>
              <a:r>
                <a:rPr lang="en-US" sz="2400" b="1" i="1" dirty="0" smtClean="0"/>
                <a:t>Service</a:t>
              </a:r>
            </a:p>
          </p:txBody>
        </p:sp>
        <p:sp>
          <p:nvSpPr>
            <p:cNvPr id="35" name="TextBox 34"/>
            <p:cNvSpPr txBox="1"/>
            <p:nvPr/>
          </p:nvSpPr>
          <p:spPr>
            <a:xfrm>
              <a:off x="7000892" y="5929330"/>
              <a:ext cx="1176925" cy="461665"/>
            </a:xfrm>
            <a:prstGeom prst="rect">
              <a:avLst/>
            </a:prstGeom>
            <a:noFill/>
          </p:spPr>
          <p:txBody>
            <a:bodyPr wrap="none" rtlCol="0">
              <a:spAutoFit/>
            </a:bodyPr>
            <a:lstStyle/>
            <a:p>
              <a:r>
                <a:rPr lang="en-US" sz="2400" b="1" i="1" dirty="0" smtClean="0"/>
                <a:t>Product</a:t>
              </a:r>
            </a:p>
          </p:txBody>
        </p:sp>
        <p:grpSp>
          <p:nvGrpSpPr>
            <p:cNvPr id="83" name="Group 82"/>
            <p:cNvGrpSpPr/>
            <p:nvPr/>
          </p:nvGrpSpPr>
          <p:grpSpPr>
            <a:xfrm>
              <a:off x="5500694" y="2357430"/>
              <a:ext cx="1357322" cy="2643206"/>
              <a:chOff x="5500694" y="2357430"/>
              <a:chExt cx="1357322" cy="2643206"/>
            </a:xfrm>
          </p:grpSpPr>
          <p:sp>
            <p:nvSpPr>
              <p:cNvPr id="59" name="Right Arrow 58"/>
              <p:cNvSpPr/>
              <p:nvPr/>
            </p:nvSpPr>
            <p:spPr>
              <a:xfrm>
                <a:off x="5500694" y="2928934"/>
                <a:ext cx="642942" cy="357190"/>
              </a:xfrm>
              <a:prstGeom prst="rightArrow">
                <a:avLst>
                  <a:gd name="adj1" fmla="val 50000"/>
                  <a:gd name="adj2" fmla="val 50000"/>
                </a:avLst>
              </a:prstGeom>
              <a:ln>
                <a:tailEnd type="stealth" w="lg" len="lg"/>
              </a:ln>
            </p:spPr>
            <p:style>
              <a:lnRef idx="0">
                <a:schemeClr val="accent3"/>
              </a:lnRef>
              <a:fillRef idx="1002">
                <a:schemeClr val="lt2"/>
              </a:fillRef>
              <a:effectRef idx="3">
                <a:schemeClr val="accent3"/>
              </a:effectRef>
              <a:fontRef idx="minor">
                <a:schemeClr val="lt1"/>
              </a:fontRef>
            </p:style>
            <p:txBody>
              <a:bodyPr rtlCol="0" anchor="ctr"/>
              <a:lstStyle/>
              <a:p>
                <a:pPr algn="ctr"/>
                <a:endParaRPr lang="en-US">
                  <a:solidFill>
                    <a:schemeClr val="tx1"/>
                  </a:solidFill>
                </a:endParaRPr>
              </a:p>
            </p:txBody>
          </p:sp>
          <p:sp>
            <p:nvSpPr>
              <p:cNvPr id="60" name="Right Arrow 59"/>
              <p:cNvSpPr/>
              <p:nvPr/>
            </p:nvSpPr>
            <p:spPr>
              <a:xfrm>
                <a:off x="5500694" y="3500438"/>
                <a:ext cx="642942" cy="357190"/>
              </a:xfrm>
              <a:prstGeom prst="rightArrow">
                <a:avLst>
                  <a:gd name="adj1" fmla="val 50000"/>
                  <a:gd name="adj2" fmla="val 50000"/>
                </a:avLst>
              </a:prstGeom>
              <a:ln>
                <a:tailEnd type="stealth" w="lg" len="lg"/>
              </a:ln>
            </p:spPr>
            <p:style>
              <a:lnRef idx="0">
                <a:schemeClr val="accent3"/>
              </a:lnRef>
              <a:fillRef idx="1002">
                <a:schemeClr val="lt2"/>
              </a:fillRef>
              <a:effectRef idx="3">
                <a:schemeClr val="accent3"/>
              </a:effectRef>
              <a:fontRef idx="minor">
                <a:schemeClr val="lt1"/>
              </a:fontRef>
            </p:style>
            <p:txBody>
              <a:bodyPr rtlCol="0" anchor="ctr"/>
              <a:lstStyle/>
              <a:p>
                <a:pPr algn="ctr"/>
                <a:endParaRPr lang="en-US">
                  <a:solidFill>
                    <a:schemeClr val="tx1"/>
                  </a:solidFill>
                </a:endParaRPr>
              </a:p>
            </p:txBody>
          </p:sp>
          <p:sp>
            <p:nvSpPr>
              <p:cNvPr id="61" name="Right Arrow 60"/>
              <p:cNvSpPr/>
              <p:nvPr/>
            </p:nvSpPr>
            <p:spPr>
              <a:xfrm>
                <a:off x="5500694" y="4071942"/>
                <a:ext cx="642942" cy="357190"/>
              </a:xfrm>
              <a:prstGeom prst="rightArrow">
                <a:avLst>
                  <a:gd name="adj1" fmla="val 50000"/>
                  <a:gd name="adj2" fmla="val 50000"/>
                </a:avLst>
              </a:prstGeom>
              <a:ln>
                <a:tailEnd type="stealth" w="lg" len="lg"/>
              </a:ln>
            </p:spPr>
            <p:style>
              <a:lnRef idx="0">
                <a:schemeClr val="accent3"/>
              </a:lnRef>
              <a:fillRef idx="1002">
                <a:schemeClr val="lt2"/>
              </a:fillRef>
              <a:effectRef idx="3">
                <a:schemeClr val="accent3"/>
              </a:effectRef>
              <a:fontRef idx="minor">
                <a:schemeClr val="lt1"/>
              </a:fontRef>
            </p:style>
            <p:txBody>
              <a:bodyPr rtlCol="0" anchor="ctr"/>
              <a:lstStyle/>
              <a:p>
                <a:pPr algn="ctr"/>
                <a:endParaRPr lang="en-US">
                  <a:solidFill>
                    <a:schemeClr val="tx1"/>
                  </a:solidFill>
                </a:endParaRPr>
              </a:p>
            </p:txBody>
          </p:sp>
          <p:sp>
            <p:nvSpPr>
              <p:cNvPr id="62" name="Right Arrow 61"/>
              <p:cNvSpPr/>
              <p:nvPr/>
            </p:nvSpPr>
            <p:spPr>
              <a:xfrm>
                <a:off x="5500694" y="4643446"/>
                <a:ext cx="642942" cy="357190"/>
              </a:xfrm>
              <a:prstGeom prst="rightArrow">
                <a:avLst>
                  <a:gd name="adj1" fmla="val 50000"/>
                  <a:gd name="adj2" fmla="val 50000"/>
                </a:avLst>
              </a:prstGeom>
              <a:ln>
                <a:tailEnd type="stealth" w="lg" len="lg"/>
              </a:ln>
            </p:spPr>
            <p:style>
              <a:lnRef idx="0">
                <a:schemeClr val="accent3"/>
              </a:lnRef>
              <a:fillRef idx="1002">
                <a:schemeClr val="lt2"/>
              </a:fillRef>
              <a:effectRef idx="3">
                <a:schemeClr val="accent3"/>
              </a:effectRef>
              <a:fontRef idx="minor">
                <a:schemeClr val="lt1"/>
              </a:fontRef>
            </p:style>
            <p:txBody>
              <a:bodyPr rtlCol="0" anchor="ctr"/>
              <a:lstStyle/>
              <a:p>
                <a:pPr algn="ctr"/>
                <a:endParaRPr lang="en-US">
                  <a:solidFill>
                    <a:schemeClr val="tx1"/>
                  </a:solidFill>
                </a:endParaRPr>
              </a:p>
            </p:txBody>
          </p:sp>
          <p:sp>
            <p:nvSpPr>
              <p:cNvPr id="57" name="Right Arrow 56"/>
              <p:cNvSpPr/>
              <p:nvPr/>
            </p:nvSpPr>
            <p:spPr>
              <a:xfrm>
                <a:off x="5500694" y="2357430"/>
                <a:ext cx="642942" cy="357190"/>
              </a:xfrm>
              <a:prstGeom prst="rightArrow">
                <a:avLst>
                  <a:gd name="adj1" fmla="val 50000"/>
                  <a:gd name="adj2" fmla="val 50000"/>
                </a:avLst>
              </a:prstGeom>
              <a:ln>
                <a:tailEnd type="stealth" w="lg" len="lg"/>
              </a:ln>
            </p:spPr>
            <p:style>
              <a:lnRef idx="0">
                <a:schemeClr val="accent3"/>
              </a:lnRef>
              <a:fillRef idx="1002">
                <a:schemeClr val="lt2"/>
              </a:fillRef>
              <a:effectRef idx="3">
                <a:schemeClr val="accent3"/>
              </a:effectRef>
              <a:fontRef idx="minor">
                <a:schemeClr val="lt1"/>
              </a:fontRef>
            </p:style>
            <p:txBody>
              <a:bodyPr rtlCol="0" anchor="ctr"/>
              <a:lstStyle/>
              <a:p>
                <a:pPr algn="ctr"/>
                <a:endParaRPr lang="en-US">
                  <a:solidFill>
                    <a:schemeClr val="tx1"/>
                  </a:solidFill>
                </a:endParaRPr>
              </a:p>
            </p:txBody>
          </p:sp>
          <p:sp>
            <p:nvSpPr>
              <p:cNvPr id="48" name="Oval 47"/>
              <p:cNvSpPr/>
              <p:nvPr/>
            </p:nvSpPr>
            <p:spPr>
              <a:xfrm>
                <a:off x="6143636" y="2357430"/>
                <a:ext cx="714380" cy="357190"/>
              </a:xfrm>
              <a:prstGeom prst="ellipse">
                <a:avLst/>
              </a:prstGeom>
              <a:ln>
                <a:tailEnd type="stealth" w="lg" len="lg"/>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solidFill>
                    <a:schemeClr val="tx1"/>
                  </a:solidFill>
                </a:endParaRPr>
              </a:p>
            </p:txBody>
          </p:sp>
          <p:sp>
            <p:nvSpPr>
              <p:cNvPr id="50" name="Oval 49"/>
              <p:cNvSpPr/>
              <p:nvPr/>
            </p:nvSpPr>
            <p:spPr>
              <a:xfrm>
                <a:off x="6143636" y="3500438"/>
                <a:ext cx="714380" cy="357190"/>
              </a:xfrm>
              <a:prstGeom prst="ellipse">
                <a:avLst/>
              </a:prstGeom>
              <a:ln>
                <a:tailEnd type="stealth" w="lg" len="lg"/>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solidFill>
                    <a:schemeClr val="tx1"/>
                  </a:solidFill>
                </a:endParaRPr>
              </a:p>
            </p:txBody>
          </p:sp>
          <p:sp>
            <p:nvSpPr>
              <p:cNvPr id="51" name="Oval 50"/>
              <p:cNvSpPr/>
              <p:nvPr/>
            </p:nvSpPr>
            <p:spPr>
              <a:xfrm>
                <a:off x="6143636" y="4071942"/>
                <a:ext cx="714380" cy="357190"/>
              </a:xfrm>
              <a:prstGeom prst="ellipse">
                <a:avLst/>
              </a:prstGeom>
              <a:ln>
                <a:tailEnd type="stealth" w="lg" len="lg"/>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solidFill>
                    <a:schemeClr val="tx1"/>
                  </a:solidFill>
                </a:endParaRPr>
              </a:p>
            </p:txBody>
          </p:sp>
          <p:sp>
            <p:nvSpPr>
              <p:cNvPr id="53" name="Regular Pentagon 52"/>
              <p:cNvSpPr/>
              <p:nvPr/>
            </p:nvSpPr>
            <p:spPr>
              <a:xfrm>
                <a:off x="6143636" y="2928934"/>
                <a:ext cx="714380" cy="357190"/>
              </a:xfrm>
              <a:prstGeom prst="pentagon">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54" name="Regular Pentagon 53"/>
              <p:cNvSpPr/>
              <p:nvPr/>
            </p:nvSpPr>
            <p:spPr>
              <a:xfrm>
                <a:off x="6143636" y="4630065"/>
                <a:ext cx="714380" cy="357190"/>
              </a:xfrm>
              <a:prstGeom prst="pentagon">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grpSp>
        <p:sp>
          <p:nvSpPr>
            <p:cNvPr id="26" name="Regular Pentagon 25"/>
            <p:cNvSpPr/>
            <p:nvPr/>
          </p:nvSpPr>
          <p:spPr>
            <a:xfrm>
              <a:off x="6215074" y="6000768"/>
              <a:ext cx="714380" cy="357190"/>
            </a:xfrm>
            <a:prstGeom prst="pentagon">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27" name="Oval 26"/>
            <p:cNvSpPr/>
            <p:nvPr/>
          </p:nvSpPr>
          <p:spPr>
            <a:xfrm>
              <a:off x="3714744" y="6000768"/>
              <a:ext cx="714380" cy="357190"/>
            </a:xfrm>
            <a:prstGeom prst="ellipse">
              <a:avLst/>
            </a:prstGeom>
            <a:ln>
              <a:tailEnd type="stealth" w="lg" len="lg"/>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solidFill>
                  <a:schemeClr val="tx1"/>
                </a:solidFill>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dissolve">
                                      <p:cBhvr>
                                        <p:cTn id="7" dur="500"/>
                                        <p:tgtEl>
                                          <p:spTgt spid="7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0"/>
                                        </p:tgtEl>
                                        <p:attrNameLst>
                                          <p:attrName>style.visibility</p:attrName>
                                        </p:attrNameLst>
                                      </p:cBhvr>
                                      <p:to>
                                        <p:strVal val="visible"/>
                                      </p:to>
                                    </p:set>
                                    <p:animEffect transition="in" filter="dissolve">
                                      <p:cBhvr>
                                        <p:cTn id="12" dur="500"/>
                                        <p:tgtEl>
                                          <p:spTgt spid="8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5"/>
                                        </p:tgtEl>
                                        <p:attrNameLst>
                                          <p:attrName>style.visibility</p:attrName>
                                        </p:attrNameLst>
                                      </p:cBhvr>
                                      <p:to>
                                        <p:strVal val="visible"/>
                                      </p:to>
                                    </p:set>
                                    <p:animEffect transition="in" filter="dissolve">
                                      <p:cBhvr>
                                        <p:cTn id="17"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14282" y="2143116"/>
            <a:ext cx="1643074" cy="357190"/>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8" name="Rectangle 7"/>
          <p:cNvSpPr/>
          <p:nvPr/>
        </p:nvSpPr>
        <p:spPr>
          <a:xfrm>
            <a:off x="1857356" y="2143116"/>
            <a:ext cx="2286016" cy="357190"/>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2" name="Title 1"/>
          <p:cNvSpPr>
            <a:spLocks noGrp="1"/>
          </p:cNvSpPr>
          <p:nvPr>
            <p:ph type="title"/>
          </p:nvPr>
        </p:nvSpPr>
        <p:spPr>
          <a:xfrm>
            <a:off x="381000" y="230188"/>
            <a:ext cx="8382000" cy="1163395"/>
          </a:xfrm>
        </p:spPr>
        <p:txBody>
          <a:bodyPr/>
          <a:lstStyle/>
          <a:p>
            <a:r>
              <a:rPr lang="en-US" dirty="0" smtClean="0"/>
              <a:t>What Infusion Means</a:t>
            </a:r>
            <a:br>
              <a:rPr lang="en-US" dirty="0" smtClean="0"/>
            </a:br>
            <a:r>
              <a:rPr lang="en-US" sz="3600" dirty="0">
                <a:solidFill>
                  <a:schemeClr val="tx1"/>
                </a:solidFill>
              </a:rPr>
              <a:t>For an IT user</a:t>
            </a:r>
          </a:p>
        </p:txBody>
      </p:sp>
      <p:sp>
        <p:nvSpPr>
          <p:cNvPr id="4" name="TextBox 3"/>
          <p:cNvSpPr txBox="1"/>
          <p:nvPr/>
        </p:nvSpPr>
        <p:spPr>
          <a:xfrm>
            <a:off x="214282" y="2071678"/>
            <a:ext cx="1643074" cy="461665"/>
          </a:xfrm>
          <a:prstGeom prst="rect">
            <a:avLst/>
          </a:prstGeom>
          <a:noFill/>
        </p:spPr>
        <p:txBody>
          <a:bodyPr wrap="square" rtlCol="0">
            <a:spAutoFit/>
          </a:bodyPr>
          <a:lstStyle/>
          <a:p>
            <a:pPr algn="ctr"/>
            <a:r>
              <a:rPr lang="en-US" sz="2400" b="1" dirty="0" smtClean="0">
                <a:solidFill>
                  <a:schemeClr val="bg1"/>
                </a:solidFill>
              </a:rPr>
              <a:t>Idea</a:t>
            </a:r>
          </a:p>
        </p:txBody>
      </p:sp>
      <p:sp>
        <p:nvSpPr>
          <p:cNvPr id="5" name="TextBox 4"/>
          <p:cNvSpPr txBox="1"/>
          <p:nvPr/>
        </p:nvSpPr>
        <p:spPr>
          <a:xfrm>
            <a:off x="1857356" y="2071678"/>
            <a:ext cx="2246962" cy="461665"/>
          </a:xfrm>
          <a:prstGeom prst="rect">
            <a:avLst/>
          </a:prstGeom>
          <a:noFill/>
        </p:spPr>
        <p:txBody>
          <a:bodyPr wrap="none" rtlCol="0">
            <a:spAutoFit/>
          </a:bodyPr>
          <a:lstStyle/>
          <a:p>
            <a:pPr algn="ctr"/>
            <a:r>
              <a:rPr lang="en-US" sz="2400" b="1" dirty="0" smtClean="0">
                <a:solidFill>
                  <a:schemeClr val="bg1"/>
                </a:solidFill>
              </a:rPr>
              <a:t>Implementation</a:t>
            </a:r>
          </a:p>
        </p:txBody>
      </p:sp>
      <p:sp>
        <p:nvSpPr>
          <p:cNvPr id="11" name="TextBox 10"/>
          <p:cNvSpPr txBox="1"/>
          <p:nvPr/>
        </p:nvSpPr>
        <p:spPr>
          <a:xfrm>
            <a:off x="2315260" y="1571612"/>
            <a:ext cx="1444499" cy="461665"/>
          </a:xfrm>
          <a:prstGeom prst="rect">
            <a:avLst/>
          </a:prstGeom>
          <a:noFill/>
        </p:spPr>
        <p:txBody>
          <a:bodyPr wrap="none" rtlCol="0">
            <a:spAutoFit/>
          </a:bodyPr>
          <a:lstStyle/>
          <a:p>
            <a:pPr algn="ctr"/>
            <a:r>
              <a:rPr lang="en-US" sz="2400" b="1" i="1" dirty="0" smtClean="0"/>
              <a:t>IT Creator</a:t>
            </a:r>
          </a:p>
        </p:txBody>
      </p:sp>
      <p:sp>
        <p:nvSpPr>
          <p:cNvPr id="12" name="Rectangle 11"/>
          <p:cNvSpPr/>
          <p:nvPr/>
        </p:nvSpPr>
        <p:spPr>
          <a:xfrm>
            <a:off x="1928794" y="4000504"/>
            <a:ext cx="1643074" cy="357190"/>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14" name="Rectangle 13"/>
          <p:cNvSpPr/>
          <p:nvPr/>
        </p:nvSpPr>
        <p:spPr>
          <a:xfrm>
            <a:off x="3571868" y="4000504"/>
            <a:ext cx="2286016" cy="357190"/>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15" name="TextBox 14"/>
          <p:cNvSpPr txBox="1"/>
          <p:nvPr/>
        </p:nvSpPr>
        <p:spPr>
          <a:xfrm>
            <a:off x="1928794" y="3929066"/>
            <a:ext cx="1643074" cy="461665"/>
          </a:xfrm>
          <a:prstGeom prst="rect">
            <a:avLst/>
          </a:prstGeom>
          <a:noFill/>
        </p:spPr>
        <p:txBody>
          <a:bodyPr wrap="square" rtlCol="0">
            <a:spAutoFit/>
          </a:bodyPr>
          <a:lstStyle/>
          <a:p>
            <a:pPr algn="ctr"/>
            <a:r>
              <a:rPr lang="en-US" sz="2400" b="1" dirty="0" smtClean="0">
                <a:solidFill>
                  <a:schemeClr val="bg1"/>
                </a:solidFill>
              </a:rPr>
              <a:t>Idea</a:t>
            </a:r>
          </a:p>
        </p:txBody>
      </p:sp>
      <p:sp>
        <p:nvSpPr>
          <p:cNvPr id="16" name="TextBox 15"/>
          <p:cNvSpPr txBox="1"/>
          <p:nvPr/>
        </p:nvSpPr>
        <p:spPr>
          <a:xfrm>
            <a:off x="3571868" y="3929066"/>
            <a:ext cx="2246962" cy="461665"/>
          </a:xfrm>
          <a:prstGeom prst="rect">
            <a:avLst/>
          </a:prstGeom>
          <a:noFill/>
        </p:spPr>
        <p:txBody>
          <a:bodyPr wrap="none" rtlCol="0">
            <a:spAutoFit/>
          </a:bodyPr>
          <a:lstStyle/>
          <a:p>
            <a:pPr algn="ctr"/>
            <a:r>
              <a:rPr lang="en-US" sz="2400" b="1" dirty="0" smtClean="0">
                <a:solidFill>
                  <a:schemeClr val="bg1"/>
                </a:solidFill>
              </a:rPr>
              <a:t>Implementation</a:t>
            </a:r>
          </a:p>
        </p:txBody>
      </p:sp>
      <p:sp>
        <p:nvSpPr>
          <p:cNvPr id="18" name="TextBox 17"/>
          <p:cNvSpPr txBox="1"/>
          <p:nvPr/>
        </p:nvSpPr>
        <p:spPr>
          <a:xfrm>
            <a:off x="4315521" y="3429000"/>
            <a:ext cx="1069524" cy="461665"/>
          </a:xfrm>
          <a:prstGeom prst="rect">
            <a:avLst/>
          </a:prstGeom>
          <a:noFill/>
        </p:spPr>
        <p:txBody>
          <a:bodyPr wrap="none" rtlCol="0">
            <a:spAutoFit/>
          </a:bodyPr>
          <a:lstStyle/>
          <a:p>
            <a:pPr algn="ctr"/>
            <a:r>
              <a:rPr lang="en-US" sz="2400" b="1" i="1" dirty="0" smtClean="0"/>
              <a:t>IT User</a:t>
            </a:r>
          </a:p>
        </p:txBody>
      </p:sp>
      <p:grpSp>
        <p:nvGrpSpPr>
          <p:cNvPr id="33" name="Group 32"/>
          <p:cNvGrpSpPr/>
          <p:nvPr/>
        </p:nvGrpSpPr>
        <p:grpSpPr>
          <a:xfrm>
            <a:off x="449200" y="1928802"/>
            <a:ext cx="7892020" cy="2211877"/>
            <a:chOff x="449200" y="1928802"/>
            <a:chExt cx="7892020" cy="2211877"/>
          </a:xfrm>
        </p:grpSpPr>
        <p:sp>
          <p:nvSpPr>
            <p:cNvPr id="23" name="Freeform 22"/>
            <p:cNvSpPr/>
            <p:nvPr/>
          </p:nvSpPr>
          <p:spPr>
            <a:xfrm>
              <a:off x="449200" y="2285992"/>
              <a:ext cx="7288533" cy="1854687"/>
            </a:xfrm>
            <a:custGeom>
              <a:avLst/>
              <a:gdLst>
                <a:gd name="connsiteX0" fmla="*/ 5250611 w 6731479"/>
                <a:gd name="connsiteY0" fmla="*/ 17253 h 1863306"/>
                <a:gd name="connsiteX1" fmla="*/ 5906218 w 6731479"/>
                <a:gd name="connsiteY1" fmla="*/ 120770 h 1863306"/>
                <a:gd name="connsiteX2" fmla="*/ 5871713 w 6731479"/>
                <a:gd name="connsiteY2" fmla="*/ 741872 h 1863306"/>
                <a:gd name="connsiteX3" fmla="*/ 747622 w 6731479"/>
                <a:gd name="connsiteY3" fmla="*/ 966159 h 1863306"/>
                <a:gd name="connsiteX4" fmla="*/ 1385977 w 6731479"/>
                <a:gd name="connsiteY4" fmla="*/ 1863306 h 1863306"/>
                <a:gd name="connsiteX0" fmla="*/ 5250611 w 6715711"/>
                <a:gd name="connsiteY0" fmla="*/ 8627 h 1854680"/>
                <a:gd name="connsiteX1" fmla="*/ 5811610 w 6715711"/>
                <a:gd name="connsiteY1" fmla="*/ 214307 h 1854680"/>
                <a:gd name="connsiteX2" fmla="*/ 5871713 w 6715711"/>
                <a:gd name="connsiteY2" fmla="*/ 733246 h 1854680"/>
                <a:gd name="connsiteX3" fmla="*/ 747622 w 6715711"/>
                <a:gd name="connsiteY3" fmla="*/ 957533 h 1854680"/>
                <a:gd name="connsiteX4" fmla="*/ 1385977 w 6715711"/>
                <a:gd name="connsiteY4" fmla="*/ 1854680 h 1854680"/>
                <a:gd name="connsiteX0" fmla="*/ 5250611 w 6739524"/>
                <a:gd name="connsiteY0" fmla="*/ 8627 h 1854680"/>
                <a:gd name="connsiteX1" fmla="*/ 5954486 w 6739524"/>
                <a:gd name="connsiteY1" fmla="*/ 214307 h 1854680"/>
                <a:gd name="connsiteX2" fmla="*/ 5871713 w 6739524"/>
                <a:gd name="connsiteY2" fmla="*/ 733246 h 1854680"/>
                <a:gd name="connsiteX3" fmla="*/ 747622 w 6739524"/>
                <a:gd name="connsiteY3" fmla="*/ 957533 h 1854680"/>
                <a:gd name="connsiteX4" fmla="*/ 1385977 w 6739524"/>
                <a:gd name="connsiteY4" fmla="*/ 1854680 h 1854680"/>
                <a:gd name="connsiteX0" fmla="*/ 5250611 w 6739524"/>
                <a:gd name="connsiteY0" fmla="*/ 8627 h 1854680"/>
                <a:gd name="connsiteX1" fmla="*/ 5954486 w 6739524"/>
                <a:gd name="connsiteY1" fmla="*/ 214307 h 1854680"/>
                <a:gd name="connsiteX2" fmla="*/ 5871713 w 6739524"/>
                <a:gd name="connsiteY2" fmla="*/ 733246 h 1854680"/>
                <a:gd name="connsiteX3" fmla="*/ 747622 w 6739524"/>
                <a:gd name="connsiteY3" fmla="*/ 957533 h 1854680"/>
                <a:gd name="connsiteX4" fmla="*/ 1385977 w 6739524"/>
                <a:gd name="connsiteY4" fmla="*/ 1854680 h 1854680"/>
                <a:gd name="connsiteX0" fmla="*/ 5250611 w 6739524"/>
                <a:gd name="connsiteY0" fmla="*/ 8627 h 1854680"/>
                <a:gd name="connsiteX1" fmla="*/ 5954486 w 6739524"/>
                <a:gd name="connsiteY1" fmla="*/ 214307 h 1854680"/>
                <a:gd name="connsiteX2" fmla="*/ 5871713 w 6739524"/>
                <a:gd name="connsiteY2" fmla="*/ 733246 h 1854680"/>
                <a:gd name="connsiteX3" fmla="*/ 747622 w 6739524"/>
                <a:gd name="connsiteY3" fmla="*/ 957533 h 1854680"/>
                <a:gd name="connsiteX4" fmla="*/ 1385977 w 6739524"/>
                <a:gd name="connsiteY4" fmla="*/ 1854680 h 1854680"/>
                <a:gd name="connsiteX0" fmla="*/ 5250611 w 6622211"/>
                <a:gd name="connsiteY0" fmla="*/ 0 h 1846053"/>
                <a:gd name="connsiteX1" fmla="*/ 5871713 w 6622211"/>
                <a:gd name="connsiteY1" fmla="*/ 724619 h 1846053"/>
                <a:gd name="connsiteX2" fmla="*/ 747622 w 6622211"/>
                <a:gd name="connsiteY2" fmla="*/ 948906 h 1846053"/>
                <a:gd name="connsiteX3" fmla="*/ 1385977 w 6622211"/>
                <a:gd name="connsiteY3" fmla="*/ 1846053 h 1846053"/>
                <a:gd name="connsiteX0" fmla="*/ 5347752 w 7302191"/>
                <a:gd name="connsiteY0" fmla="*/ 0 h 1846053"/>
                <a:gd name="connsiteX1" fmla="*/ 6551693 w 7302191"/>
                <a:gd name="connsiteY1" fmla="*/ 705746 h 1846053"/>
                <a:gd name="connsiteX2" fmla="*/ 844763 w 7302191"/>
                <a:gd name="connsiteY2" fmla="*/ 948906 h 1846053"/>
                <a:gd name="connsiteX3" fmla="*/ 1483118 w 7302191"/>
                <a:gd name="connsiteY3" fmla="*/ 1846053 h 1846053"/>
                <a:gd name="connsiteX0" fmla="*/ 5347751 w 7302190"/>
                <a:gd name="connsiteY0" fmla="*/ 0 h 1846053"/>
                <a:gd name="connsiteX1" fmla="*/ 6551692 w 7302190"/>
                <a:gd name="connsiteY1" fmla="*/ 848622 h 1846053"/>
                <a:gd name="connsiteX2" fmla="*/ 844762 w 7302190"/>
                <a:gd name="connsiteY2" fmla="*/ 948906 h 1846053"/>
                <a:gd name="connsiteX3" fmla="*/ 1483117 w 7302190"/>
                <a:gd name="connsiteY3" fmla="*/ 1846053 h 1846053"/>
                <a:gd name="connsiteX0" fmla="*/ 5265807 w 7288533"/>
                <a:gd name="connsiteY0" fmla="*/ 0 h 1854687"/>
                <a:gd name="connsiteX1" fmla="*/ 6551692 w 7288533"/>
                <a:gd name="connsiteY1" fmla="*/ 857256 h 1854687"/>
                <a:gd name="connsiteX2" fmla="*/ 844762 w 7288533"/>
                <a:gd name="connsiteY2" fmla="*/ 957540 h 1854687"/>
                <a:gd name="connsiteX3" fmla="*/ 1483117 w 7288533"/>
                <a:gd name="connsiteY3" fmla="*/ 1854687 h 1854687"/>
              </a:gdLst>
              <a:ahLst/>
              <a:cxnLst>
                <a:cxn ang="0">
                  <a:pos x="connsiteX0" y="connsiteY0"/>
                </a:cxn>
                <a:cxn ang="0">
                  <a:pos x="connsiteX1" y="connsiteY1"/>
                </a:cxn>
                <a:cxn ang="0">
                  <a:pos x="connsiteX2" y="connsiteY2"/>
                </a:cxn>
                <a:cxn ang="0">
                  <a:pos x="connsiteX3" y="connsiteY3"/>
                </a:cxn>
              </a:cxnLst>
              <a:rect l="l" t="t" r="r" b="b"/>
              <a:pathLst>
                <a:path w="7288533" h="1854687">
                  <a:moveTo>
                    <a:pt x="5265807" y="0"/>
                  </a:moveTo>
                  <a:cubicBezTo>
                    <a:pt x="5395203" y="150962"/>
                    <a:pt x="7288533" y="697666"/>
                    <a:pt x="6551692" y="857256"/>
                  </a:cubicBezTo>
                  <a:cubicBezTo>
                    <a:pt x="5814851" y="1016846"/>
                    <a:pt x="1689524" y="791302"/>
                    <a:pt x="844762" y="957540"/>
                  </a:cubicBezTo>
                  <a:cubicBezTo>
                    <a:pt x="0" y="1123778"/>
                    <a:pt x="790128" y="1499566"/>
                    <a:pt x="1483117" y="1854687"/>
                  </a:cubicBezTo>
                </a:path>
              </a:pathLst>
            </a:cu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TextBox 25"/>
            <p:cNvSpPr txBox="1"/>
            <p:nvPr/>
          </p:nvSpPr>
          <p:spPr>
            <a:xfrm>
              <a:off x="6429388" y="1928802"/>
              <a:ext cx="1911832" cy="830997"/>
            </a:xfrm>
            <a:prstGeom prst="rect">
              <a:avLst/>
            </a:prstGeom>
            <a:noFill/>
          </p:spPr>
          <p:txBody>
            <a:bodyPr wrap="square" rtlCol="0">
              <a:spAutoFit/>
            </a:bodyPr>
            <a:lstStyle/>
            <a:p>
              <a:pPr algn="ctr"/>
              <a:r>
                <a:rPr lang="en-US" sz="2400" b="1" i="1" dirty="0" smtClean="0"/>
                <a:t>Technology change</a:t>
              </a:r>
            </a:p>
          </p:txBody>
        </p:sp>
      </p:grpSp>
      <p:grpSp>
        <p:nvGrpSpPr>
          <p:cNvPr id="34" name="Group 33"/>
          <p:cNvGrpSpPr/>
          <p:nvPr/>
        </p:nvGrpSpPr>
        <p:grpSpPr>
          <a:xfrm>
            <a:off x="1785918" y="4441878"/>
            <a:ext cx="1911832" cy="1318317"/>
            <a:chOff x="1785918" y="4441878"/>
            <a:chExt cx="1911832" cy="1318317"/>
          </a:xfrm>
        </p:grpSpPr>
        <p:sp>
          <p:nvSpPr>
            <p:cNvPr id="29" name="TextBox 28"/>
            <p:cNvSpPr txBox="1"/>
            <p:nvPr/>
          </p:nvSpPr>
          <p:spPr>
            <a:xfrm>
              <a:off x="1785918" y="4929198"/>
              <a:ext cx="1911832" cy="830997"/>
            </a:xfrm>
            <a:prstGeom prst="rect">
              <a:avLst/>
            </a:prstGeom>
            <a:noFill/>
          </p:spPr>
          <p:txBody>
            <a:bodyPr wrap="square" rtlCol="0">
              <a:spAutoFit/>
            </a:bodyPr>
            <a:lstStyle/>
            <a:p>
              <a:pPr algn="ctr"/>
              <a:r>
                <a:rPr lang="en-US" sz="2400" b="1" i="1" dirty="0" smtClean="0"/>
                <a:t>Business change</a:t>
              </a:r>
            </a:p>
          </p:txBody>
        </p:sp>
        <p:sp>
          <p:nvSpPr>
            <p:cNvPr id="31" name="Down Arrow 30"/>
            <p:cNvSpPr/>
            <p:nvPr/>
          </p:nvSpPr>
          <p:spPr>
            <a:xfrm rot="10800000">
              <a:off x="2515314" y="4441878"/>
              <a:ext cx="428628" cy="500066"/>
            </a:xfrm>
            <a:prstGeom prst="downArrow">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grpSp>
      <p:sp>
        <p:nvSpPr>
          <p:cNvPr id="27" name="TextBox 26"/>
          <p:cNvSpPr txBox="1"/>
          <p:nvPr/>
        </p:nvSpPr>
        <p:spPr>
          <a:xfrm>
            <a:off x="5786446" y="5072074"/>
            <a:ext cx="1500198" cy="1200329"/>
          </a:xfrm>
          <a:prstGeom prst="rect">
            <a:avLst/>
          </a:prstGeom>
          <a:noFill/>
        </p:spPr>
        <p:txBody>
          <a:bodyPr wrap="square" rtlCol="0">
            <a:spAutoFit/>
          </a:bodyPr>
          <a:lstStyle/>
          <a:p>
            <a:pPr algn="ctr"/>
            <a:r>
              <a:rPr lang="en-US" sz="2400" b="1" i="1" dirty="0" smtClean="0"/>
              <a:t>Better business process</a:t>
            </a:r>
          </a:p>
        </p:txBody>
      </p:sp>
      <p:sp>
        <p:nvSpPr>
          <p:cNvPr id="28" name="Freeform 27"/>
          <p:cNvSpPr/>
          <p:nvPr/>
        </p:nvSpPr>
        <p:spPr>
          <a:xfrm>
            <a:off x="7489371" y="4090609"/>
            <a:ext cx="1059543" cy="597505"/>
          </a:xfrm>
          <a:custGeom>
            <a:avLst/>
            <a:gdLst>
              <a:gd name="connsiteX0" fmla="*/ 0 w 1059543"/>
              <a:gd name="connsiteY0" fmla="*/ 60477 h 597505"/>
              <a:gd name="connsiteX1" fmla="*/ 943429 w 1059543"/>
              <a:gd name="connsiteY1" fmla="*/ 89505 h 597505"/>
              <a:gd name="connsiteX2" fmla="*/ 696686 w 1059543"/>
              <a:gd name="connsiteY2" fmla="*/ 597505 h 597505"/>
            </a:gdLst>
            <a:ahLst/>
            <a:cxnLst>
              <a:cxn ang="0">
                <a:pos x="connsiteX0" y="connsiteY0"/>
              </a:cxn>
              <a:cxn ang="0">
                <a:pos x="connsiteX1" y="connsiteY1"/>
              </a:cxn>
              <a:cxn ang="0">
                <a:pos x="connsiteX2" y="connsiteY2"/>
              </a:cxn>
            </a:cxnLst>
            <a:rect l="l" t="t" r="r" b="b"/>
            <a:pathLst>
              <a:path w="1059543" h="597505">
                <a:moveTo>
                  <a:pt x="0" y="60477"/>
                </a:moveTo>
                <a:cubicBezTo>
                  <a:pt x="413657" y="30238"/>
                  <a:pt x="827315" y="0"/>
                  <a:pt x="943429" y="89505"/>
                </a:cubicBezTo>
                <a:cubicBezTo>
                  <a:pt x="1059543" y="179010"/>
                  <a:pt x="878114" y="388257"/>
                  <a:pt x="696686" y="597505"/>
                </a:cubicBezTo>
              </a:path>
            </a:pathLst>
          </a:custGeom>
          <a:ln w="57150">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Freeform 29"/>
          <p:cNvSpPr/>
          <p:nvPr/>
        </p:nvSpPr>
        <p:spPr>
          <a:xfrm>
            <a:off x="6428465" y="4281714"/>
            <a:ext cx="1429531" cy="856155"/>
          </a:xfrm>
          <a:custGeom>
            <a:avLst/>
            <a:gdLst>
              <a:gd name="connsiteX0" fmla="*/ 1071637 w 1504647"/>
              <a:gd name="connsiteY0" fmla="*/ 58057 h 841828"/>
              <a:gd name="connsiteX1" fmla="*/ 1361923 w 1504647"/>
              <a:gd name="connsiteY1" fmla="*/ 130628 h 841828"/>
              <a:gd name="connsiteX2" fmla="*/ 215295 w 1504647"/>
              <a:gd name="connsiteY2" fmla="*/ 841828 h 841828"/>
              <a:gd name="connsiteX3" fmla="*/ 70152 w 1504647"/>
              <a:gd name="connsiteY3" fmla="*/ 130628 h 841828"/>
              <a:gd name="connsiteX0" fmla="*/ 1060906 w 1429531"/>
              <a:gd name="connsiteY0" fmla="*/ 29029 h 856155"/>
              <a:gd name="connsiteX1" fmla="*/ 1286807 w 1429531"/>
              <a:gd name="connsiteY1" fmla="*/ 361732 h 856155"/>
              <a:gd name="connsiteX2" fmla="*/ 204564 w 1429531"/>
              <a:gd name="connsiteY2" fmla="*/ 812800 h 856155"/>
              <a:gd name="connsiteX3" fmla="*/ 59421 w 1429531"/>
              <a:gd name="connsiteY3" fmla="*/ 101600 h 856155"/>
            </a:gdLst>
            <a:ahLst/>
            <a:cxnLst>
              <a:cxn ang="0">
                <a:pos x="connsiteX0" y="connsiteY0"/>
              </a:cxn>
              <a:cxn ang="0">
                <a:pos x="connsiteX1" y="connsiteY1"/>
              </a:cxn>
              <a:cxn ang="0">
                <a:pos x="connsiteX2" y="connsiteY2"/>
              </a:cxn>
              <a:cxn ang="0">
                <a:pos x="connsiteX3" y="connsiteY3"/>
              </a:cxn>
            </a:cxnLst>
            <a:rect l="l" t="t" r="r" b="b"/>
            <a:pathLst>
              <a:path w="1429531" h="856155">
                <a:moveTo>
                  <a:pt x="1060906" y="29029"/>
                </a:moveTo>
                <a:cubicBezTo>
                  <a:pt x="1277411" y="0"/>
                  <a:pt x="1429531" y="231104"/>
                  <a:pt x="1286807" y="361732"/>
                </a:cubicBezTo>
                <a:cubicBezTo>
                  <a:pt x="1144083" y="492360"/>
                  <a:pt x="409128" y="856155"/>
                  <a:pt x="204564" y="812800"/>
                </a:cubicBezTo>
                <a:cubicBezTo>
                  <a:pt x="0" y="769445"/>
                  <a:pt x="24345" y="457200"/>
                  <a:pt x="59421" y="101600"/>
                </a:cubicBezTo>
              </a:path>
            </a:pathLst>
          </a:custGeom>
          <a:ln w="57150">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35" name="Group 34"/>
          <p:cNvGrpSpPr/>
          <p:nvPr/>
        </p:nvGrpSpPr>
        <p:grpSpPr>
          <a:xfrm>
            <a:off x="7232168" y="4643446"/>
            <a:ext cx="1911832" cy="1824046"/>
            <a:chOff x="7232168" y="4643446"/>
            <a:chExt cx="1911832" cy="1824046"/>
          </a:xfrm>
        </p:grpSpPr>
        <p:sp>
          <p:nvSpPr>
            <p:cNvPr id="25" name="TextBox 24"/>
            <p:cNvSpPr txBox="1"/>
            <p:nvPr/>
          </p:nvSpPr>
          <p:spPr>
            <a:xfrm>
              <a:off x="7232168" y="4643446"/>
              <a:ext cx="1911832" cy="1200329"/>
            </a:xfrm>
            <a:prstGeom prst="rect">
              <a:avLst/>
            </a:prstGeom>
            <a:noFill/>
          </p:spPr>
          <p:txBody>
            <a:bodyPr wrap="square" rtlCol="0">
              <a:spAutoFit/>
            </a:bodyPr>
            <a:lstStyle/>
            <a:p>
              <a:pPr algn="ctr"/>
              <a:r>
                <a:rPr lang="en-US" sz="2400" b="1" i="1" dirty="0" smtClean="0"/>
                <a:t>Better product or service</a:t>
              </a:r>
            </a:p>
          </p:txBody>
        </p:sp>
        <p:grpSp>
          <p:nvGrpSpPr>
            <p:cNvPr id="32" name="Group 31"/>
            <p:cNvGrpSpPr/>
            <p:nvPr/>
          </p:nvGrpSpPr>
          <p:grpSpPr>
            <a:xfrm>
              <a:off x="8072462" y="5857892"/>
              <a:ext cx="258763" cy="609600"/>
              <a:chOff x="8215338" y="2096117"/>
              <a:chExt cx="258763" cy="609600"/>
            </a:xfrm>
          </p:grpSpPr>
          <p:sp>
            <p:nvSpPr>
              <p:cNvPr id="37" name="Oval 60" descr="Dark vertical"/>
              <p:cNvSpPr>
                <a:spLocks noChangeArrowheads="1"/>
              </p:cNvSpPr>
              <p:nvPr/>
            </p:nvSpPr>
            <p:spPr bwMode="auto">
              <a:xfrm>
                <a:off x="8262154" y="2096117"/>
                <a:ext cx="173360" cy="175314"/>
              </a:xfrm>
              <a:prstGeom prst="ellipse">
                <a:avLst/>
              </a:prstGeom>
              <a:pattFill prst="dkVert">
                <a:fgClr>
                  <a:schemeClr val="tx1"/>
                </a:fgClr>
                <a:bgClr>
                  <a:schemeClr val="bg2"/>
                </a:bgClr>
              </a:pattFill>
              <a:ln w="38100" algn="ctr">
                <a:noFill/>
                <a:round/>
                <a:headEnd/>
                <a:tailEnd type="none" w="lg" len="lg"/>
              </a:ln>
              <a:effectLst/>
            </p:spPr>
            <p:txBody>
              <a:bodyPr anchor="ctr">
                <a:spAutoFit/>
              </a:bodyPr>
              <a:lstStyle/>
              <a:p>
                <a:endParaRPr lang="en-US"/>
              </a:p>
            </p:txBody>
          </p:sp>
          <p:grpSp>
            <p:nvGrpSpPr>
              <p:cNvPr id="38" name="Group 61"/>
              <p:cNvGrpSpPr>
                <a:grpSpLocks/>
              </p:cNvGrpSpPr>
              <p:nvPr/>
            </p:nvGrpSpPr>
            <p:grpSpPr bwMode="auto">
              <a:xfrm>
                <a:off x="8215338" y="2285993"/>
                <a:ext cx="258763" cy="419726"/>
                <a:chOff x="2976" y="1433"/>
                <a:chExt cx="912" cy="1495"/>
              </a:xfrm>
            </p:grpSpPr>
            <p:sp>
              <p:nvSpPr>
                <p:cNvPr id="39" name="AutoShape 62" descr="Dark vertical"/>
                <p:cNvSpPr>
                  <a:spLocks noChangeArrowheads="1"/>
                </p:cNvSpPr>
                <p:nvPr/>
              </p:nvSpPr>
              <p:spPr bwMode="auto">
                <a:xfrm rot="10800000">
                  <a:off x="2976" y="1433"/>
                  <a:ext cx="912" cy="834"/>
                </a:xfrm>
                <a:prstGeom prst="triangle">
                  <a:avLst>
                    <a:gd name="adj" fmla="val 50000"/>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40" name="AutoShape 63" descr="Dark vertical"/>
                <p:cNvSpPr>
                  <a:spLocks noChangeArrowheads="1"/>
                </p:cNvSpPr>
                <p:nvPr/>
              </p:nvSpPr>
              <p:spPr bwMode="auto">
                <a:xfrm rot="17803396" flipH="1">
                  <a:off x="2644"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sp>
              <p:nvSpPr>
                <p:cNvPr id="41" name="AutoShape 64" descr="Dark vertical"/>
                <p:cNvSpPr>
                  <a:spLocks noChangeArrowheads="1"/>
                </p:cNvSpPr>
                <p:nvPr/>
              </p:nvSpPr>
              <p:spPr bwMode="auto">
                <a:xfrm rot="3796604">
                  <a:off x="2950" y="2160"/>
                  <a:ext cx="1275" cy="262"/>
                </a:xfrm>
                <a:prstGeom prst="parallelogram">
                  <a:avLst>
                    <a:gd name="adj" fmla="val 33502"/>
                  </a:avLst>
                </a:prstGeom>
                <a:pattFill prst="dkVert">
                  <a:fgClr>
                    <a:schemeClr val="tx1"/>
                  </a:fgClr>
                  <a:bgClr>
                    <a:schemeClr val="bg2"/>
                  </a:bgClr>
                </a:pattFill>
                <a:ln w="38100" algn="ctr">
                  <a:noFill/>
                  <a:miter lim="800000"/>
                  <a:headEnd/>
                  <a:tailEnd type="none" w="lg" len="lg"/>
                </a:ln>
                <a:effectLst/>
              </p:spPr>
              <p:txBody>
                <a:bodyPr anchor="ctr">
                  <a:spAutoFit/>
                </a:bodyPr>
                <a:lstStyle/>
                <a:p>
                  <a:endParaRPr lang="en-US"/>
                </a:p>
              </p:txBody>
            </p:sp>
          </p:grpSp>
        </p:grpSp>
      </p:grpSp>
      <p:sp>
        <p:nvSpPr>
          <p:cNvPr id="9" name="Rectangle 8"/>
          <p:cNvSpPr/>
          <p:nvPr/>
        </p:nvSpPr>
        <p:spPr>
          <a:xfrm>
            <a:off x="4143372" y="2143116"/>
            <a:ext cx="1643074" cy="35719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6" name="TextBox 5"/>
          <p:cNvSpPr txBox="1"/>
          <p:nvPr/>
        </p:nvSpPr>
        <p:spPr>
          <a:xfrm>
            <a:off x="4143372" y="2071678"/>
            <a:ext cx="1643074" cy="461665"/>
          </a:xfrm>
          <a:prstGeom prst="rect">
            <a:avLst/>
          </a:prstGeom>
          <a:noFill/>
        </p:spPr>
        <p:txBody>
          <a:bodyPr wrap="square" rtlCol="0">
            <a:spAutoFit/>
          </a:bodyPr>
          <a:lstStyle/>
          <a:p>
            <a:pPr algn="ctr"/>
            <a:r>
              <a:rPr lang="en-US" sz="2400" b="1" dirty="0" smtClean="0">
                <a:solidFill>
                  <a:schemeClr val="bg1"/>
                </a:solidFill>
              </a:rPr>
              <a:t>Infusion</a:t>
            </a:r>
          </a:p>
        </p:txBody>
      </p:sp>
      <p:sp>
        <p:nvSpPr>
          <p:cNvPr id="13" name="Rectangle 12"/>
          <p:cNvSpPr/>
          <p:nvPr/>
        </p:nvSpPr>
        <p:spPr>
          <a:xfrm>
            <a:off x="5857884" y="4000504"/>
            <a:ext cx="1643074" cy="35719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17" name="TextBox 16"/>
          <p:cNvSpPr txBox="1"/>
          <p:nvPr/>
        </p:nvSpPr>
        <p:spPr>
          <a:xfrm>
            <a:off x="5857884" y="3929066"/>
            <a:ext cx="1643074" cy="461665"/>
          </a:xfrm>
          <a:prstGeom prst="rect">
            <a:avLst/>
          </a:prstGeom>
          <a:noFill/>
        </p:spPr>
        <p:txBody>
          <a:bodyPr wrap="square" rtlCol="0">
            <a:spAutoFit/>
          </a:bodyPr>
          <a:lstStyle/>
          <a:p>
            <a:pPr algn="ctr"/>
            <a:r>
              <a:rPr lang="en-US" sz="2400" b="1" dirty="0" smtClean="0">
                <a:solidFill>
                  <a:schemeClr val="bg1"/>
                </a:solidFill>
              </a:rPr>
              <a:t>Infusion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up)">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wipe(down)">
                                      <p:cBhvr>
                                        <p:cTn id="12" dur="5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right)">
                                      <p:cBhvr>
                                        <p:cTn id="17" dur="500"/>
                                        <p:tgtEl>
                                          <p:spTgt spid="30"/>
                                        </p:tgtEl>
                                      </p:cBhvr>
                                    </p:animEffect>
                                  </p:childTnLst>
                                </p:cTn>
                              </p:par>
                            </p:childTnLst>
                          </p:cTn>
                        </p:par>
                        <p:par>
                          <p:cTn id="18" fill="hold">
                            <p:stCondLst>
                              <p:cond delay="500"/>
                            </p:stCondLst>
                            <p:childTnLst>
                              <p:par>
                                <p:cTn id="19" presetID="9" presetClass="entr" presetSubtype="0"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dissolve">
                                      <p:cBhvr>
                                        <p:cTn id="21" dur="500"/>
                                        <p:tgtEl>
                                          <p:spTgt spid="27"/>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500"/>
                            </p:stCondLst>
                            <p:childTnLst>
                              <p:par>
                                <p:cTn id="28" presetID="9" presetClass="entr" presetSubtype="0"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dissolve">
                                      <p:cBhvr>
                                        <p:cTn id="3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3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Creating Value with IT </a:t>
            </a:r>
            <a:br>
              <a:rPr lang="en-US" dirty="0" smtClean="0"/>
            </a:br>
            <a:r>
              <a:rPr lang="en-US" sz="3600" dirty="0" smtClean="0">
                <a:solidFill>
                  <a:schemeClr val="tx1"/>
                </a:solidFill>
              </a:rPr>
              <a:t>Value = technology </a:t>
            </a:r>
            <a:r>
              <a:rPr lang="en-US" sz="3600" dirty="0">
                <a:solidFill>
                  <a:schemeClr val="tx1"/>
                </a:solidFill>
              </a:rPr>
              <a:t>change + business change </a:t>
            </a:r>
          </a:p>
        </p:txBody>
      </p:sp>
      <p:sp>
        <p:nvSpPr>
          <p:cNvPr id="3" name="Content Placeholder 2"/>
          <p:cNvSpPr>
            <a:spLocks noGrp="1"/>
          </p:cNvSpPr>
          <p:nvPr>
            <p:ph type="body" sz="quarter" idx="10"/>
          </p:nvPr>
        </p:nvSpPr>
        <p:spPr>
          <a:xfrm>
            <a:off x="357158" y="1500174"/>
            <a:ext cx="8382000" cy="5143536"/>
          </a:xfrm>
        </p:spPr>
        <p:txBody>
          <a:bodyPr/>
          <a:lstStyle/>
          <a:p>
            <a:r>
              <a:rPr lang="en-US" dirty="0" smtClean="0"/>
              <a:t>Google Search</a:t>
            </a:r>
          </a:p>
          <a:p>
            <a:pPr lvl="1"/>
            <a:r>
              <a:rPr lang="en-US" dirty="0" smtClean="0"/>
              <a:t>Technology change: </a:t>
            </a:r>
            <a:r>
              <a:rPr lang="en-US" dirty="0" err="1" smtClean="0"/>
              <a:t>PageRank</a:t>
            </a:r>
            <a:r>
              <a:rPr lang="en-US" dirty="0" smtClean="0"/>
              <a:t>  algorithm</a:t>
            </a:r>
          </a:p>
          <a:p>
            <a:pPr lvl="1"/>
            <a:r>
              <a:rPr lang="en-US" dirty="0" smtClean="0"/>
              <a:t>Business change: Auctioning search terms</a:t>
            </a:r>
          </a:p>
          <a:p>
            <a:r>
              <a:rPr lang="en-US" dirty="0" err="1" smtClean="0"/>
              <a:t>WalMart</a:t>
            </a:r>
            <a:r>
              <a:rPr lang="en-US" dirty="0" smtClean="0"/>
              <a:t> supply chain management (SCM)</a:t>
            </a:r>
          </a:p>
          <a:p>
            <a:pPr lvl="1"/>
            <a:r>
              <a:rPr lang="en-US" dirty="0" smtClean="0"/>
              <a:t>Technology change:  SCM software</a:t>
            </a:r>
          </a:p>
          <a:p>
            <a:pPr lvl="1"/>
            <a:r>
              <a:rPr lang="en-US" dirty="0" smtClean="0"/>
              <a:t>Business change: The improved processes (and low prices) this software made possible</a:t>
            </a:r>
          </a:p>
          <a:p>
            <a:r>
              <a:rPr lang="en-US" dirty="0" smtClean="0"/>
              <a:t>Off-shore software development</a:t>
            </a:r>
          </a:p>
          <a:p>
            <a:pPr lvl="1"/>
            <a:r>
              <a:rPr lang="en-US" dirty="0" smtClean="0"/>
              <a:t>Technology change: Cheap fiber networks</a:t>
            </a:r>
          </a:p>
          <a:p>
            <a:pPr lvl="1"/>
            <a:r>
              <a:rPr lang="en-US" dirty="0" smtClean="0"/>
              <a:t>Business change: A geographically distributed software development process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ssolv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dissolv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dissolv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dissolve">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300" dirty="0"/>
              <a:t>i3 Decision </a:t>
            </a:r>
            <a:r>
              <a:rPr lang="en-US" sz="5300" dirty="0" smtClean="0"/>
              <a:t>Points</a:t>
            </a:r>
            <a:r>
              <a:rPr lang="en-US" sz="3900" dirty="0" smtClean="0"/>
              <a:t/>
            </a:r>
            <a:br>
              <a:rPr lang="en-US" sz="3900" dirty="0" smtClean="0"/>
            </a:br>
            <a:endParaRPr lang="en-US" sz="2800" dirty="0" smtClean="0">
              <a:latin typeface="Franklin Gothic Medium" pitchFamily="34" charset="0"/>
            </a:endParaRPr>
          </a:p>
        </p:txBody>
      </p:sp>
      <p:grpSp>
        <p:nvGrpSpPr>
          <p:cNvPr id="3" name="Group 70"/>
          <p:cNvGrpSpPr/>
          <p:nvPr/>
        </p:nvGrpSpPr>
        <p:grpSpPr>
          <a:xfrm>
            <a:off x="6786578" y="2447742"/>
            <a:ext cx="1714480" cy="928694"/>
            <a:chOff x="6786578" y="2743069"/>
            <a:chExt cx="1714480" cy="928694"/>
          </a:xfrm>
        </p:grpSpPr>
        <p:sp>
          <p:nvSpPr>
            <p:cNvPr id="28" name="Right Arrow 27"/>
            <p:cNvSpPr/>
            <p:nvPr/>
          </p:nvSpPr>
          <p:spPr>
            <a:xfrm>
              <a:off x="6786578" y="3028821"/>
              <a:ext cx="642942" cy="357190"/>
            </a:xfrm>
            <a:prstGeom prst="rightArrow">
              <a:avLst>
                <a:gd name="adj1" fmla="val 50000"/>
                <a:gd name="adj2" fmla="val 50000"/>
              </a:avLst>
            </a:prstGeom>
            <a:ln>
              <a:tailEnd type="stealth" w="lg" len="lg"/>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40" name="Oval 39"/>
            <p:cNvSpPr/>
            <p:nvPr/>
          </p:nvSpPr>
          <p:spPr>
            <a:xfrm>
              <a:off x="7429520" y="2743069"/>
              <a:ext cx="1071538" cy="928694"/>
            </a:xfrm>
            <a:prstGeom prst="ellipse">
              <a:avLst/>
            </a:prstGeom>
            <a:ln>
              <a:tailEnd type="stealth" w="lg" len="lg"/>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41" name="TextBox 40"/>
            <p:cNvSpPr txBox="1"/>
            <p:nvPr/>
          </p:nvSpPr>
          <p:spPr>
            <a:xfrm>
              <a:off x="7429520" y="2957383"/>
              <a:ext cx="1071538" cy="461665"/>
            </a:xfrm>
            <a:prstGeom prst="rect">
              <a:avLst/>
            </a:prstGeom>
            <a:noFill/>
          </p:spPr>
          <p:txBody>
            <a:bodyPr wrap="square" rtlCol="0">
              <a:spAutoFit/>
            </a:bodyPr>
            <a:lstStyle/>
            <a:p>
              <a:pPr algn="ctr"/>
              <a:r>
                <a:rPr lang="en-US" sz="2400" b="1" dirty="0" smtClean="0">
                  <a:solidFill>
                    <a:schemeClr val="bg1"/>
                  </a:solidFill>
                </a:rPr>
                <a:t>Value</a:t>
              </a:r>
            </a:p>
          </p:txBody>
        </p:sp>
      </p:grpSp>
      <p:grpSp>
        <p:nvGrpSpPr>
          <p:cNvPr id="4" name="Group 57"/>
          <p:cNvGrpSpPr/>
          <p:nvPr/>
        </p:nvGrpSpPr>
        <p:grpSpPr>
          <a:xfrm>
            <a:off x="1285852" y="1428736"/>
            <a:ext cx="1643074" cy="2981522"/>
            <a:chOff x="1285852" y="1724063"/>
            <a:chExt cx="1643074" cy="2981522"/>
          </a:xfrm>
        </p:grpSpPr>
        <p:sp>
          <p:nvSpPr>
            <p:cNvPr id="30" name="Rectangle 29"/>
            <p:cNvSpPr/>
            <p:nvPr/>
          </p:nvSpPr>
          <p:spPr>
            <a:xfrm>
              <a:off x="1285852" y="1724063"/>
              <a:ext cx="1643074" cy="2981522"/>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36" name="TextBox 35"/>
            <p:cNvSpPr txBox="1"/>
            <p:nvPr/>
          </p:nvSpPr>
          <p:spPr>
            <a:xfrm>
              <a:off x="1285852" y="1724063"/>
              <a:ext cx="1643074" cy="461665"/>
            </a:xfrm>
            <a:prstGeom prst="rect">
              <a:avLst/>
            </a:prstGeom>
            <a:noFill/>
          </p:spPr>
          <p:txBody>
            <a:bodyPr wrap="square" rtlCol="0">
              <a:spAutoFit/>
            </a:bodyPr>
            <a:lstStyle/>
            <a:p>
              <a:pPr algn="ctr"/>
              <a:r>
                <a:rPr lang="en-US" sz="2400" b="1" dirty="0" smtClean="0">
                  <a:solidFill>
                    <a:schemeClr val="bg1"/>
                  </a:solidFill>
                </a:rPr>
                <a:t>Idea</a:t>
              </a:r>
            </a:p>
          </p:txBody>
        </p:sp>
        <p:sp>
          <p:nvSpPr>
            <p:cNvPr id="16" name="Oval 15"/>
            <p:cNvSpPr/>
            <p:nvPr/>
          </p:nvSpPr>
          <p:spPr>
            <a:xfrm>
              <a:off x="1585898" y="2452737"/>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7" name="Oval 16"/>
            <p:cNvSpPr/>
            <p:nvPr/>
          </p:nvSpPr>
          <p:spPr>
            <a:xfrm>
              <a:off x="1738298" y="2605137"/>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8" name="Oval 17"/>
            <p:cNvSpPr/>
            <p:nvPr/>
          </p:nvSpPr>
          <p:spPr>
            <a:xfrm>
              <a:off x="1890698" y="2757537"/>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9" name="Oval 18"/>
            <p:cNvSpPr/>
            <p:nvPr/>
          </p:nvSpPr>
          <p:spPr>
            <a:xfrm>
              <a:off x="2043098" y="2909937"/>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0" name="Oval 19"/>
            <p:cNvSpPr/>
            <p:nvPr/>
          </p:nvSpPr>
          <p:spPr>
            <a:xfrm>
              <a:off x="2195498" y="3062337"/>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1" name="Oval 20"/>
            <p:cNvSpPr/>
            <p:nvPr/>
          </p:nvSpPr>
          <p:spPr>
            <a:xfrm>
              <a:off x="2014526" y="2524175"/>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2" name="Oval 21"/>
            <p:cNvSpPr/>
            <p:nvPr/>
          </p:nvSpPr>
          <p:spPr>
            <a:xfrm>
              <a:off x="1585898" y="2881365"/>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3" name="Oval 22"/>
            <p:cNvSpPr/>
            <p:nvPr/>
          </p:nvSpPr>
          <p:spPr>
            <a:xfrm>
              <a:off x="2166926" y="2676575"/>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4" name="Oval 23"/>
            <p:cNvSpPr/>
            <p:nvPr/>
          </p:nvSpPr>
          <p:spPr>
            <a:xfrm>
              <a:off x="2319326" y="2828975"/>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5" name="Oval 24"/>
            <p:cNvSpPr/>
            <p:nvPr/>
          </p:nvSpPr>
          <p:spPr>
            <a:xfrm>
              <a:off x="1738298" y="3033765"/>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6" name="Oval 25"/>
            <p:cNvSpPr/>
            <p:nvPr/>
          </p:nvSpPr>
          <p:spPr>
            <a:xfrm>
              <a:off x="1890698" y="3186165"/>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7" name="Oval 26"/>
            <p:cNvSpPr/>
            <p:nvPr/>
          </p:nvSpPr>
          <p:spPr>
            <a:xfrm>
              <a:off x="1776394" y="3429051"/>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9" name="Oval 28"/>
            <p:cNvSpPr/>
            <p:nvPr/>
          </p:nvSpPr>
          <p:spPr>
            <a:xfrm>
              <a:off x="1928794" y="3581451"/>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31" name="Oval 30"/>
            <p:cNvSpPr/>
            <p:nvPr/>
          </p:nvSpPr>
          <p:spPr>
            <a:xfrm>
              <a:off x="2081194" y="3733851"/>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33" name="Oval 32"/>
            <p:cNvSpPr/>
            <p:nvPr/>
          </p:nvSpPr>
          <p:spPr>
            <a:xfrm>
              <a:off x="2233594" y="3886251"/>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35" name="Oval 34"/>
            <p:cNvSpPr/>
            <p:nvPr/>
          </p:nvSpPr>
          <p:spPr>
            <a:xfrm>
              <a:off x="2385994" y="4038651"/>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39" name="Oval 38"/>
            <p:cNvSpPr/>
            <p:nvPr/>
          </p:nvSpPr>
          <p:spPr>
            <a:xfrm>
              <a:off x="2205022" y="3500489"/>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42" name="Oval 41"/>
            <p:cNvSpPr/>
            <p:nvPr/>
          </p:nvSpPr>
          <p:spPr>
            <a:xfrm>
              <a:off x="1776394" y="3857679"/>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45" name="Oval 44"/>
            <p:cNvSpPr/>
            <p:nvPr/>
          </p:nvSpPr>
          <p:spPr>
            <a:xfrm>
              <a:off x="2357422" y="3652889"/>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48" name="Oval 47"/>
            <p:cNvSpPr/>
            <p:nvPr/>
          </p:nvSpPr>
          <p:spPr>
            <a:xfrm>
              <a:off x="2509822" y="3805289"/>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49" name="Oval 48"/>
            <p:cNvSpPr/>
            <p:nvPr/>
          </p:nvSpPr>
          <p:spPr>
            <a:xfrm>
              <a:off x="1928794" y="4010079"/>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50" name="Oval 49"/>
            <p:cNvSpPr/>
            <p:nvPr/>
          </p:nvSpPr>
          <p:spPr>
            <a:xfrm>
              <a:off x="2081194" y="4162479"/>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51" name="Oval 50"/>
            <p:cNvSpPr/>
            <p:nvPr/>
          </p:nvSpPr>
          <p:spPr>
            <a:xfrm>
              <a:off x="2347898" y="3214737"/>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52" name="Oval 51"/>
            <p:cNvSpPr/>
            <p:nvPr/>
          </p:nvSpPr>
          <p:spPr>
            <a:xfrm>
              <a:off x="2500298" y="3367137"/>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53" name="Oval 52"/>
            <p:cNvSpPr/>
            <p:nvPr/>
          </p:nvSpPr>
          <p:spPr>
            <a:xfrm>
              <a:off x="2043098" y="3338565"/>
              <a:ext cx="142876" cy="142876"/>
            </a:xfrm>
            <a:prstGeom prst="ellips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grpSp>
      <p:sp>
        <p:nvSpPr>
          <p:cNvPr id="62" name="TextBox 61"/>
          <p:cNvSpPr txBox="1"/>
          <p:nvPr/>
        </p:nvSpPr>
        <p:spPr>
          <a:xfrm>
            <a:off x="1643042" y="4500570"/>
            <a:ext cx="2428892" cy="1631216"/>
          </a:xfrm>
          <a:prstGeom prst="rect">
            <a:avLst/>
          </a:prstGeom>
          <a:noFill/>
        </p:spPr>
        <p:txBody>
          <a:bodyPr wrap="square" rtlCol="0">
            <a:spAutoFit/>
          </a:bodyPr>
          <a:lstStyle/>
          <a:p>
            <a:pPr algn="ctr"/>
            <a:r>
              <a:rPr lang="en-US" sz="2400" b="1" i="1" dirty="0" smtClean="0"/>
              <a:t>D1</a:t>
            </a:r>
          </a:p>
          <a:p>
            <a:pPr algn="ctr"/>
            <a:endParaRPr lang="en-US" sz="400" b="1" i="1" dirty="0" smtClean="0"/>
          </a:p>
          <a:p>
            <a:pPr algn="ctr"/>
            <a:r>
              <a:rPr lang="en-US" sz="2400" b="1" i="1" dirty="0" smtClean="0"/>
              <a:t>Which ideas are worth implementing?</a:t>
            </a:r>
          </a:p>
        </p:txBody>
      </p:sp>
      <p:grpSp>
        <p:nvGrpSpPr>
          <p:cNvPr id="5" name="Group 65"/>
          <p:cNvGrpSpPr/>
          <p:nvPr/>
        </p:nvGrpSpPr>
        <p:grpSpPr>
          <a:xfrm>
            <a:off x="2928926" y="1428736"/>
            <a:ext cx="2318400" cy="3214710"/>
            <a:chOff x="2928926" y="1724063"/>
            <a:chExt cx="2318400" cy="3214710"/>
          </a:xfrm>
        </p:grpSpPr>
        <p:sp>
          <p:nvSpPr>
            <p:cNvPr id="34" name="Rectangle 33"/>
            <p:cNvSpPr/>
            <p:nvPr/>
          </p:nvSpPr>
          <p:spPr>
            <a:xfrm>
              <a:off x="2928926" y="1724063"/>
              <a:ext cx="2286016" cy="2981522"/>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37" name="TextBox 36"/>
            <p:cNvSpPr txBox="1"/>
            <p:nvPr/>
          </p:nvSpPr>
          <p:spPr>
            <a:xfrm>
              <a:off x="2928926" y="1724063"/>
              <a:ext cx="2318400" cy="461665"/>
            </a:xfrm>
            <a:prstGeom prst="rect">
              <a:avLst/>
            </a:prstGeom>
            <a:noFill/>
          </p:spPr>
          <p:txBody>
            <a:bodyPr wrap="square" rtlCol="0">
              <a:spAutoFit/>
            </a:bodyPr>
            <a:lstStyle/>
            <a:p>
              <a:pPr algn="ctr"/>
              <a:r>
                <a:rPr lang="en-US" sz="2400" b="1" dirty="0" smtClean="0">
                  <a:solidFill>
                    <a:schemeClr val="bg1"/>
                  </a:solidFill>
                </a:rPr>
                <a:t>Implementation</a:t>
              </a:r>
            </a:p>
          </p:txBody>
        </p:sp>
        <p:sp>
          <p:nvSpPr>
            <p:cNvPr id="54" name="Freeform 53"/>
            <p:cNvSpPr/>
            <p:nvPr/>
          </p:nvSpPr>
          <p:spPr>
            <a:xfrm>
              <a:off x="3000364" y="2938509"/>
              <a:ext cx="1678488" cy="317327"/>
            </a:xfrm>
            <a:custGeom>
              <a:avLst/>
              <a:gdLst>
                <a:gd name="connsiteX0" fmla="*/ 0 w 2079321"/>
                <a:gd name="connsiteY0" fmla="*/ 104384 h 317327"/>
                <a:gd name="connsiteX1" fmla="*/ 338203 w 2079321"/>
                <a:gd name="connsiteY1" fmla="*/ 304801 h 317327"/>
                <a:gd name="connsiteX2" fmla="*/ 801666 w 2079321"/>
                <a:gd name="connsiteY2" fmla="*/ 29228 h 317327"/>
                <a:gd name="connsiteX3" fmla="*/ 2079321 w 2079321"/>
                <a:gd name="connsiteY3" fmla="*/ 129436 h 317327"/>
              </a:gdLst>
              <a:ahLst/>
              <a:cxnLst>
                <a:cxn ang="0">
                  <a:pos x="connsiteX0" y="connsiteY0"/>
                </a:cxn>
                <a:cxn ang="0">
                  <a:pos x="connsiteX1" y="connsiteY1"/>
                </a:cxn>
                <a:cxn ang="0">
                  <a:pos x="connsiteX2" y="connsiteY2"/>
                </a:cxn>
                <a:cxn ang="0">
                  <a:pos x="connsiteX3" y="connsiteY3"/>
                </a:cxn>
              </a:cxnLst>
              <a:rect l="l" t="t" r="r" b="b"/>
              <a:pathLst>
                <a:path w="2079321" h="317327">
                  <a:moveTo>
                    <a:pt x="0" y="104384"/>
                  </a:moveTo>
                  <a:cubicBezTo>
                    <a:pt x="102296" y="210855"/>
                    <a:pt x="204592" y="317327"/>
                    <a:pt x="338203" y="304801"/>
                  </a:cubicBezTo>
                  <a:cubicBezTo>
                    <a:pt x="471814" y="292275"/>
                    <a:pt x="511480" y="58456"/>
                    <a:pt x="801666" y="29228"/>
                  </a:cubicBezTo>
                  <a:cubicBezTo>
                    <a:pt x="1091852" y="0"/>
                    <a:pt x="1585586" y="64718"/>
                    <a:pt x="2079321" y="129436"/>
                  </a:cubicBezTo>
                </a:path>
              </a:pathLst>
            </a:custGeom>
            <a:ln w="381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Rectangle 54"/>
            <p:cNvSpPr/>
            <p:nvPr/>
          </p:nvSpPr>
          <p:spPr>
            <a:xfrm>
              <a:off x="4786314" y="2938509"/>
              <a:ext cx="357190" cy="357190"/>
            </a:xfrm>
            <a:prstGeom prst="rect">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56" name="Freeform 55"/>
            <p:cNvSpPr/>
            <p:nvPr/>
          </p:nvSpPr>
          <p:spPr>
            <a:xfrm>
              <a:off x="3071802" y="3438575"/>
              <a:ext cx="1578280" cy="334020"/>
            </a:xfrm>
            <a:custGeom>
              <a:avLst/>
              <a:gdLst>
                <a:gd name="connsiteX0" fmla="*/ 0 w 1578280"/>
                <a:gd name="connsiteY0" fmla="*/ 2088 h 423798"/>
                <a:gd name="connsiteX1" fmla="*/ 450937 w 1578280"/>
                <a:gd name="connsiteY1" fmla="*/ 64718 h 423798"/>
                <a:gd name="connsiteX2" fmla="*/ 789140 w 1578280"/>
                <a:gd name="connsiteY2" fmla="*/ 390395 h 423798"/>
                <a:gd name="connsiteX3" fmla="*/ 1578280 w 1578280"/>
                <a:gd name="connsiteY3" fmla="*/ 265134 h 423798"/>
              </a:gdLst>
              <a:ahLst/>
              <a:cxnLst>
                <a:cxn ang="0">
                  <a:pos x="connsiteX0" y="connsiteY0"/>
                </a:cxn>
                <a:cxn ang="0">
                  <a:pos x="connsiteX1" y="connsiteY1"/>
                </a:cxn>
                <a:cxn ang="0">
                  <a:pos x="connsiteX2" y="connsiteY2"/>
                </a:cxn>
                <a:cxn ang="0">
                  <a:pos x="connsiteX3" y="connsiteY3"/>
                </a:cxn>
              </a:cxnLst>
              <a:rect l="l" t="t" r="r" b="b"/>
              <a:pathLst>
                <a:path w="1578280" h="423798">
                  <a:moveTo>
                    <a:pt x="0" y="2088"/>
                  </a:moveTo>
                  <a:cubicBezTo>
                    <a:pt x="159707" y="1044"/>
                    <a:pt x="319414" y="0"/>
                    <a:pt x="450937" y="64718"/>
                  </a:cubicBezTo>
                  <a:cubicBezTo>
                    <a:pt x="582460" y="129436"/>
                    <a:pt x="601250" y="356992"/>
                    <a:pt x="789140" y="390395"/>
                  </a:cubicBezTo>
                  <a:cubicBezTo>
                    <a:pt x="977030" y="423798"/>
                    <a:pt x="1277655" y="344466"/>
                    <a:pt x="1578280" y="265134"/>
                  </a:cubicBezTo>
                </a:path>
              </a:pathLst>
            </a:custGeom>
            <a:ln w="381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Freeform 56"/>
            <p:cNvSpPr/>
            <p:nvPr/>
          </p:nvSpPr>
          <p:spPr>
            <a:xfrm>
              <a:off x="3143240" y="3998244"/>
              <a:ext cx="1553227" cy="341686"/>
            </a:xfrm>
            <a:custGeom>
              <a:avLst/>
              <a:gdLst>
                <a:gd name="connsiteX0" fmla="*/ 0 w 1553227"/>
                <a:gd name="connsiteY0" fmla="*/ 329851 h 329851"/>
                <a:gd name="connsiteX1" fmla="*/ 538619 w 1553227"/>
                <a:gd name="connsiteY1" fmla="*/ 254695 h 329851"/>
                <a:gd name="connsiteX2" fmla="*/ 789139 w 1553227"/>
                <a:gd name="connsiteY2" fmla="*/ 16701 h 329851"/>
                <a:gd name="connsiteX3" fmla="*/ 1227550 w 1553227"/>
                <a:gd name="connsiteY3" fmla="*/ 154487 h 329851"/>
                <a:gd name="connsiteX4" fmla="*/ 1553227 w 1553227"/>
                <a:gd name="connsiteY4" fmla="*/ 229643 h 329851"/>
                <a:gd name="connsiteX0" fmla="*/ 0 w 1553227"/>
                <a:gd name="connsiteY0" fmla="*/ 341686 h 341686"/>
                <a:gd name="connsiteX1" fmla="*/ 324273 w 1553227"/>
                <a:gd name="connsiteY1" fmla="*/ 52192 h 341686"/>
                <a:gd name="connsiteX2" fmla="*/ 789139 w 1553227"/>
                <a:gd name="connsiteY2" fmla="*/ 28536 h 341686"/>
                <a:gd name="connsiteX3" fmla="*/ 1227550 w 1553227"/>
                <a:gd name="connsiteY3" fmla="*/ 166322 h 341686"/>
                <a:gd name="connsiteX4" fmla="*/ 1553227 w 1553227"/>
                <a:gd name="connsiteY4" fmla="*/ 241478 h 341686"/>
                <a:gd name="connsiteX0" fmla="*/ 0 w 1553227"/>
                <a:gd name="connsiteY0" fmla="*/ 341686 h 341686"/>
                <a:gd name="connsiteX1" fmla="*/ 324273 w 1553227"/>
                <a:gd name="connsiteY1" fmla="*/ 52192 h 341686"/>
                <a:gd name="connsiteX2" fmla="*/ 789139 w 1553227"/>
                <a:gd name="connsiteY2" fmla="*/ 28536 h 341686"/>
                <a:gd name="connsiteX3" fmla="*/ 1227550 w 1553227"/>
                <a:gd name="connsiteY3" fmla="*/ 166322 h 341686"/>
                <a:gd name="connsiteX4" fmla="*/ 1553227 w 1553227"/>
                <a:gd name="connsiteY4" fmla="*/ 241478 h 341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3227" h="341686">
                  <a:moveTo>
                    <a:pt x="0" y="341686"/>
                  </a:moveTo>
                  <a:cubicBezTo>
                    <a:pt x="195533" y="219412"/>
                    <a:pt x="192750" y="104384"/>
                    <a:pt x="324273" y="52192"/>
                  </a:cubicBezTo>
                  <a:cubicBezTo>
                    <a:pt x="455796" y="0"/>
                    <a:pt x="638593" y="9514"/>
                    <a:pt x="789139" y="28536"/>
                  </a:cubicBezTo>
                  <a:cubicBezTo>
                    <a:pt x="939685" y="47558"/>
                    <a:pt x="1100202" y="130832"/>
                    <a:pt x="1227550" y="166322"/>
                  </a:cubicBezTo>
                  <a:cubicBezTo>
                    <a:pt x="1354898" y="201812"/>
                    <a:pt x="1454062" y="221645"/>
                    <a:pt x="1553227" y="241478"/>
                  </a:cubicBezTo>
                </a:path>
              </a:pathLst>
            </a:custGeom>
            <a:ln w="381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Rectangle 58"/>
            <p:cNvSpPr/>
            <p:nvPr/>
          </p:nvSpPr>
          <p:spPr>
            <a:xfrm>
              <a:off x="4786314" y="4081517"/>
              <a:ext cx="357190" cy="357190"/>
            </a:xfrm>
            <a:prstGeom prst="rect">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cxnSp>
          <p:nvCxnSpPr>
            <p:cNvPr id="65" name="Straight Connector 64"/>
            <p:cNvCxnSpPr/>
            <p:nvPr/>
          </p:nvCxnSpPr>
          <p:spPr>
            <a:xfrm rot="5400000">
              <a:off x="1321572" y="3331417"/>
              <a:ext cx="3214710" cy="2"/>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Freeform 59"/>
            <p:cNvSpPr/>
            <p:nvPr/>
          </p:nvSpPr>
          <p:spPr>
            <a:xfrm>
              <a:off x="3071802" y="2367005"/>
              <a:ext cx="1578280" cy="334020"/>
            </a:xfrm>
            <a:custGeom>
              <a:avLst/>
              <a:gdLst>
                <a:gd name="connsiteX0" fmla="*/ 0 w 1578280"/>
                <a:gd name="connsiteY0" fmla="*/ 2088 h 423798"/>
                <a:gd name="connsiteX1" fmla="*/ 450937 w 1578280"/>
                <a:gd name="connsiteY1" fmla="*/ 64718 h 423798"/>
                <a:gd name="connsiteX2" fmla="*/ 789140 w 1578280"/>
                <a:gd name="connsiteY2" fmla="*/ 390395 h 423798"/>
                <a:gd name="connsiteX3" fmla="*/ 1578280 w 1578280"/>
                <a:gd name="connsiteY3" fmla="*/ 265134 h 423798"/>
              </a:gdLst>
              <a:ahLst/>
              <a:cxnLst>
                <a:cxn ang="0">
                  <a:pos x="connsiteX0" y="connsiteY0"/>
                </a:cxn>
                <a:cxn ang="0">
                  <a:pos x="connsiteX1" y="connsiteY1"/>
                </a:cxn>
                <a:cxn ang="0">
                  <a:pos x="connsiteX2" y="connsiteY2"/>
                </a:cxn>
                <a:cxn ang="0">
                  <a:pos x="connsiteX3" y="connsiteY3"/>
                </a:cxn>
              </a:cxnLst>
              <a:rect l="l" t="t" r="r" b="b"/>
              <a:pathLst>
                <a:path w="1578280" h="423798">
                  <a:moveTo>
                    <a:pt x="0" y="2088"/>
                  </a:moveTo>
                  <a:cubicBezTo>
                    <a:pt x="159707" y="1044"/>
                    <a:pt x="319414" y="0"/>
                    <a:pt x="450937" y="64718"/>
                  </a:cubicBezTo>
                  <a:cubicBezTo>
                    <a:pt x="582460" y="129436"/>
                    <a:pt x="601250" y="356992"/>
                    <a:pt x="789140" y="390395"/>
                  </a:cubicBezTo>
                  <a:cubicBezTo>
                    <a:pt x="977030" y="423798"/>
                    <a:pt x="1277655" y="344466"/>
                    <a:pt x="1578280" y="265134"/>
                  </a:cubicBezTo>
                </a:path>
              </a:pathLst>
            </a:custGeom>
            <a:ln w="381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Rectangle 63"/>
            <p:cNvSpPr/>
            <p:nvPr/>
          </p:nvSpPr>
          <p:spPr>
            <a:xfrm>
              <a:off x="4796676" y="2367005"/>
              <a:ext cx="357190" cy="357190"/>
            </a:xfrm>
            <a:prstGeom prst="rect">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67" name="Rectangle 66"/>
            <p:cNvSpPr/>
            <p:nvPr/>
          </p:nvSpPr>
          <p:spPr>
            <a:xfrm>
              <a:off x="4786314" y="3510013"/>
              <a:ext cx="357190" cy="357190"/>
            </a:xfrm>
            <a:prstGeom prst="rect">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grpSp>
      <p:grpSp>
        <p:nvGrpSpPr>
          <p:cNvPr id="6" name="Group 68"/>
          <p:cNvGrpSpPr/>
          <p:nvPr/>
        </p:nvGrpSpPr>
        <p:grpSpPr>
          <a:xfrm>
            <a:off x="5214942" y="1428736"/>
            <a:ext cx="1643074" cy="3214710"/>
            <a:chOff x="5214942" y="1724063"/>
            <a:chExt cx="1643074" cy="3214710"/>
          </a:xfrm>
        </p:grpSpPr>
        <p:sp>
          <p:nvSpPr>
            <p:cNvPr id="32" name="Rectangle 31"/>
            <p:cNvSpPr/>
            <p:nvPr/>
          </p:nvSpPr>
          <p:spPr>
            <a:xfrm>
              <a:off x="5214942" y="1724063"/>
              <a:ext cx="1643074" cy="2981522"/>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38" name="TextBox 37"/>
            <p:cNvSpPr txBox="1"/>
            <p:nvPr/>
          </p:nvSpPr>
          <p:spPr>
            <a:xfrm>
              <a:off x="5214942" y="1724063"/>
              <a:ext cx="1643074" cy="461665"/>
            </a:xfrm>
            <a:prstGeom prst="rect">
              <a:avLst/>
            </a:prstGeom>
            <a:noFill/>
          </p:spPr>
          <p:txBody>
            <a:bodyPr wrap="square" rtlCol="0">
              <a:spAutoFit/>
            </a:bodyPr>
            <a:lstStyle/>
            <a:p>
              <a:pPr algn="ctr"/>
              <a:r>
                <a:rPr lang="en-US" sz="2400" b="1" dirty="0" smtClean="0">
                  <a:solidFill>
                    <a:schemeClr val="bg1"/>
                  </a:solidFill>
                </a:rPr>
                <a:t>Infusion</a:t>
              </a:r>
            </a:p>
          </p:txBody>
        </p:sp>
        <p:sp>
          <p:nvSpPr>
            <p:cNvPr id="61" name="Cube 60"/>
            <p:cNvSpPr/>
            <p:nvPr/>
          </p:nvSpPr>
          <p:spPr>
            <a:xfrm>
              <a:off x="5643570" y="2581319"/>
              <a:ext cx="571504" cy="571504"/>
            </a:xfrm>
            <a:prstGeom prst="cub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cxnSp>
          <p:nvCxnSpPr>
            <p:cNvPr id="70" name="Straight Connector 69"/>
            <p:cNvCxnSpPr/>
            <p:nvPr/>
          </p:nvCxnSpPr>
          <p:spPr>
            <a:xfrm rot="5400000">
              <a:off x="3607588" y="3331417"/>
              <a:ext cx="3214710" cy="2"/>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Cube 67"/>
            <p:cNvSpPr/>
            <p:nvPr/>
          </p:nvSpPr>
          <p:spPr>
            <a:xfrm>
              <a:off x="5857884" y="3510013"/>
              <a:ext cx="571504" cy="571504"/>
            </a:xfrm>
            <a:prstGeom prst="cube">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grpSp>
      <p:sp>
        <p:nvSpPr>
          <p:cNvPr id="63" name="TextBox 62"/>
          <p:cNvSpPr txBox="1"/>
          <p:nvPr/>
        </p:nvSpPr>
        <p:spPr>
          <a:xfrm>
            <a:off x="3857620" y="4500570"/>
            <a:ext cx="2786082" cy="2062103"/>
          </a:xfrm>
          <a:prstGeom prst="rect">
            <a:avLst/>
          </a:prstGeom>
          <a:noFill/>
        </p:spPr>
        <p:txBody>
          <a:bodyPr wrap="square" rtlCol="0">
            <a:spAutoFit/>
          </a:bodyPr>
          <a:lstStyle/>
          <a:p>
            <a:pPr algn="ctr"/>
            <a:r>
              <a:rPr lang="en-US" sz="2400" b="1" i="1" dirty="0" smtClean="0"/>
              <a:t>D2</a:t>
            </a:r>
          </a:p>
          <a:p>
            <a:pPr algn="ctr"/>
            <a:endParaRPr lang="en-US" sz="400" b="1" i="1" dirty="0" smtClean="0"/>
          </a:p>
          <a:p>
            <a:pPr algn="ctr"/>
            <a:r>
              <a:rPr lang="en-US" sz="2400" b="1" i="1" dirty="0" smtClean="0"/>
              <a:t>Which implementations are worth </a:t>
            </a:r>
          </a:p>
          <a:p>
            <a:pPr algn="ctr"/>
            <a:r>
              <a:rPr lang="en-US" sz="2400" b="1" i="1" dirty="0" smtClean="0"/>
              <a:t>infusing</a:t>
            </a:r>
            <a:r>
              <a:rPr lang="en-US" sz="2800" b="1" i="1" dirty="0" smtClean="0"/>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par>
                          <p:cTn id="18" fill="hold">
                            <p:stCondLst>
                              <p:cond delay="500"/>
                            </p:stCondLst>
                            <p:childTnLst>
                              <p:par>
                                <p:cTn id="19" presetID="2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62"/>
                                        </p:tgtEl>
                                        <p:attrNameLst>
                                          <p:attrName>style.visibility</p:attrName>
                                        </p:attrNameLst>
                                      </p:cBhvr>
                                      <p:to>
                                        <p:strVal val="visible"/>
                                      </p:to>
                                    </p:set>
                                    <p:animEffect transition="in" filter="dissolve">
                                      <p:cBhvr>
                                        <p:cTn id="26" dur="500"/>
                                        <p:tgtEl>
                                          <p:spTgt spid="62"/>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dissolve">
                                      <p:cBhvr>
                                        <p:cTn id="3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962400"/>
            <a:ext cx="8382000" cy="1523494"/>
          </a:xfrm>
        </p:spPr>
        <p:txBody>
          <a:bodyPr/>
          <a:lstStyle/>
          <a:p>
            <a:pPr eaLnBrk="1" hangingPunct="1">
              <a:defRPr/>
            </a:pPr>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rPr>
              <a:t>Encouraging IT Innovation:</a:t>
            </a:r>
            <a:b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rPr>
            </a:br>
            <a:r>
              <a:rPr lang="en-US"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rPr>
              <a:t>IT Users</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4242" name="Rectangle 2"/>
          <p:cNvSpPr>
            <a:spLocks noGrp="1" noChangeArrowheads="1"/>
          </p:cNvSpPr>
          <p:nvPr>
            <p:ph type="title"/>
          </p:nvPr>
        </p:nvSpPr>
        <p:spPr/>
        <p:txBody>
          <a:bodyPr>
            <a:normAutofit fontScale="90000"/>
          </a:bodyPr>
          <a:lstStyle/>
          <a:p>
            <a:r>
              <a:rPr lang="en-US" sz="5300" dirty="0" smtClean="0"/>
              <a:t>Business Benefit </a:t>
            </a:r>
            <a:r>
              <a:rPr lang="en-US" sz="5300" dirty="0"/>
              <a:t>of an Innovation</a:t>
            </a:r>
            <a:r>
              <a:rPr lang="en-US" dirty="0" smtClean="0"/>
              <a:t/>
            </a:r>
            <a:br>
              <a:rPr lang="en-US" dirty="0" smtClean="0"/>
            </a:br>
            <a:r>
              <a:rPr lang="en-US" sz="3600" dirty="0">
                <a:solidFill>
                  <a:schemeClr val="tx1"/>
                </a:solidFill>
              </a:rPr>
              <a:t>From competitive advantage to cost of doing business</a:t>
            </a:r>
            <a:endParaRPr lang="en-US" sz="4000" dirty="0">
              <a:solidFill>
                <a:schemeClr val="tx1"/>
              </a:solidFill>
            </a:endParaRPr>
          </a:p>
        </p:txBody>
      </p:sp>
      <p:sp>
        <p:nvSpPr>
          <p:cNvPr id="1674247" name="Text Box 7"/>
          <p:cNvSpPr txBox="1">
            <a:spLocks noChangeArrowheads="1"/>
          </p:cNvSpPr>
          <p:nvPr/>
        </p:nvSpPr>
        <p:spPr bwMode="auto">
          <a:xfrm>
            <a:off x="5123604" y="5943600"/>
            <a:ext cx="805029" cy="461665"/>
          </a:xfrm>
          <a:prstGeom prst="rect">
            <a:avLst/>
          </a:prstGeom>
          <a:noFill/>
          <a:ln w="38100" algn="ctr">
            <a:noFill/>
            <a:miter lim="800000"/>
            <a:headEnd/>
            <a:tailEnd/>
          </a:ln>
          <a:effectLst/>
        </p:spPr>
        <p:txBody>
          <a:bodyPr wrap="none">
            <a:spAutoFit/>
          </a:bodyPr>
          <a:lstStyle/>
          <a:p>
            <a:pPr algn="ctr"/>
            <a:r>
              <a:rPr lang="en-US" sz="2400" dirty="0"/>
              <a:t>Time</a:t>
            </a:r>
          </a:p>
        </p:txBody>
      </p:sp>
      <p:sp>
        <p:nvSpPr>
          <p:cNvPr id="1674248" name="Text Box 8"/>
          <p:cNvSpPr txBox="1">
            <a:spLocks noChangeArrowheads="1"/>
          </p:cNvSpPr>
          <p:nvPr/>
        </p:nvSpPr>
        <p:spPr bwMode="auto">
          <a:xfrm>
            <a:off x="305652" y="2819400"/>
            <a:ext cx="1706044" cy="1200329"/>
          </a:xfrm>
          <a:prstGeom prst="rect">
            <a:avLst/>
          </a:prstGeom>
          <a:noFill/>
          <a:ln w="38100" algn="ctr">
            <a:noFill/>
            <a:miter lim="800000"/>
            <a:headEnd/>
            <a:tailEnd/>
          </a:ln>
          <a:effectLst/>
        </p:spPr>
        <p:txBody>
          <a:bodyPr wrap="none">
            <a:spAutoFit/>
          </a:bodyPr>
          <a:lstStyle/>
          <a:p>
            <a:pPr algn="ctr"/>
            <a:r>
              <a:rPr lang="en-US" sz="2400" dirty="0"/>
              <a:t>Competitive</a:t>
            </a:r>
          </a:p>
          <a:p>
            <a:pPr algn="ctr"/>
            <a:r>
              <a:rPr lang="en-US" sz="2400" dirty="0"/>
              <a:t>Advantage </a:t>
            </a:r>
          </a:p>
          <a:p>
            <a:pPr algn="ctr"/>
            <a:r>
              <a:rPr lang="en-US" sz="2400" dirty="0"/>
              <a:t>to Firm</a:t>
            </a:r>
          </a:p>
        </p:txBody>
      </p:sp>
      <p:sp>
        <p:nvSpPr>
          <p:cNvPr id="1674249" name="Freeform 9"/>
          <p:cNvSpPr>
            <a:spLocks/>
          </p:cNvSpPr>
          <p:nvPr/>
        </p:nvSpPr>
        <p:spPr bwMode="auto">
          <a:xfrm>
            <a:off x="2314542" y="1855788"/>
            <a:ext cx="6484937" cy="3783012"/>
          </a:xfrm>
          <a:custGeom>
            <a:avLst/>
            <a:gdLst>
              <a:gd name="connsiteX0" fmla="*/ 0 w 4085"/>
              <a:gd name="connsiteY0" fmla="*/ 0 h 2383"/>
              <a:gd name="connsiteX1" fmla="*/ 335 w 4085"/>
              <a:gd name="connsiteY1" fmla="*/ 1192 h 2383"/>
              <a:gd name="connsiteX2" fmla="*/ 1266 w 4085"/>
              <a:gd name="connsiteY2" fmla="*/ 2056 h 2383"/>
              <a:gd name="connsiteX3" fmla="*/ 4085 w 4085"/>
              <a:gd name="connsiteY3" fmla="*/ 2383 h 2383"/>
            </a:gdLst>
            <a:ahLst/>
            <a:cxnLst>
              <a:cxn ang="0">
                <a:pos x="connsiteX0" y="connsiteY0"/>
              </a:cxn>
              <a:cxn ang="0">
                <a:pos x="connsiteX1" y="connsiteY1"/>
              </a:cxn>
              <a:cxn ang="0">
                <a:pos x="connsiteX2" y="connsiteY2"/>
              </a:cxn>
              <a:cxn ang="0">
                <a:pos x="connsiteX3" y="connsiteY3"/>
              </a:cxn>
            </a:cxnLst>
            <a:rect l="l" t="t" r="r" b="b"/>
            <a:pathLst>
              <a:path w="4085" h="2383">
                <a:moveTo>
                  <a:pt x="0" y="0"/>
                </a:moveTo>
                <a:cubicBezTo>
                  <a:pt x="56" y="199"/>
                  <a:pt x="124" y="849"/>
                  <a:pt x="335" y="1192"/>
                </a:cubicBezTo>
                <a:cubicBezTo>
                  <a:pt x="546" y="1535"/>
                  <a:pt x="641" y="1858"/>
                  <a:pt x="1266" y="2056"/>
                </a:cubicBezTo>
                <a:cubicBezTo>
                  <a:pt x="1891" y="2254"/>
                  <a:pt x="3524" y="2315"/>
                  <a:pt x="4085" y="2383"/>
                </a:cubicBezTo>
              </a:path>
            </a:pathLst>
          </a:custGeom>
          <a:noFill/>
          <a:ln w="19050" cap="flat" cmpd="sng">
            <a:solidFill>
              <a:srgbClr val="FFFF00"/>
            </a:solidFill>
            <a:prstDash val="solid"/>
            <a:round/>
            <a:headEnd/>
            <a:tailEnd/>
          </a:ln>
          <a:effectLst/>
        </p:spPr>
        <p:txBody>
          <a:bodyPr anchor="ctr">
            <a:noAutofit/>
          </a:bodyPr>
          <a:lstStyle/>
          <a:p>
            <a:endParaRPr lang="en-US"/>
          </a:p>
        </p:txBody>
      </p:sp>
      <p:grpSp>
        <p:nvGrpSpPr>
          <p:cNvPr id="2" name="Group 34"/>
          <p:cNvGrpSpPr>
            <a:grpSpLocks/>
          </p:cNvGrpSpPr>
          <p:nvPr/>
        </p:nvGrpSpPr>
        <p:grpSpPr bwMode="auto">
          <a:xfrm>
            <a:off x="2265329" y="1500188"/>
            <a:ext cx="4254500" cy="830263"/>
            <a:chOff x="1576" y="1233"/>
            <a:chExt cx="2680" cy="523"/>
          </a:xfrm>
        </p:grpSpPr>
        <p:sp>
          <p:nvSpPr>
            <p:cNvPr id="1674250" name="Text Box 10"/>
            <p:cNvSpPr txBox="1">
              <a:spLocks noChangeArrowheads="1"/>
            </p:cNvSpPr>
            <p:nvPr/>
          </p:nvSpPr>
          <p:spPr bwMode="auto">
            <a:xfrm>
              <a:off x="1904" y="1233"/>
              <a:ext cx="2352" cy="523"/>
            </a:xfrm>
            <a:prstGeom prst="rect">
              <a:avLst/>
            </a:prstGeom>
            <a:noFill/>
            <a:ln w="38100" algn="ctr">
              <a:noFill/>
              <a:miter lim="800000"/>
              <a:headEnd/>
              <a:tailEnd/>
            </a:ln>
            <a:effectLst/>
          </p:spPr>
          <p:txBody>
            <a:bodyPr>
              <a:spAutoFit/>
            </a:bodyPr>
            <a:lstStyle/>
            <a:p>
              <a:pPr algn="ctr"/>
              <a:r>
                <a:rPr lang="en-US" sz="2400" i="1" dirty="0"/>
                <a:t>First firm in an industry implements innovation</a:t>
              </a:r>
            </a:p>
          </p:txBody>
        </p:sp>
        <p:sp>
          <p:nvSpPr>
            <p:cNvPr id="1674256" name="Line 16"/>
            <p:cNvSpPr>
              <a:spLocks noChangeShapeType="1"/>
            </p:cNvSpPr>
            <p:nvPr/>
          </p:nvSpPr>
          <p:spPr bwMode="auto">
            <a:xfrm flipH="1">
              <a:off x="1724" y="1488"/>
              <a:ext cx="388" cy="15"/>
            </a:xfrm>
            <a:prstGeom prst="line">
              <a:avLst/>
            </a:prstGeom>
            <a:noFill/>
            <a:ln w="38100">
              <a:solidFill>
                <a:schemeClr val="accent6"/>
              </a:solidFill>
              <a:round/>
              <a:headEnd/>
              <a:tailEnd type="stealth" w="lg" len="lg"/>
            </a:ln>
            <a:effectLst/>
          </p:spPr>
          <p:txBody>
            <a:bodyPr wrap="square" anchor="ctr">
              <a:spAutoFit/>
            </a:bodyPr>
            <a:lstStyle/>
            <a:p>
              <a:endParaRPr lang="en-US"/>
            </a:p>
          </p:txBody>
        </p:sp>
        <p:sp>
          <p:nvSpPr>
            <p:cNvPr id="1674251" name="Oval 11"/>
            <p:cNvSpPr>
              <a:spLocks noChangeArrowheads="1"/>
            </p:cNvSpPr>
            <p:nvPr/>
          </p:nvSpPr>
          <p:spPr bwMode="auto">
            <a:xfrm>
              <a:off x="1576" y="1458"/>
              <a:ext cx="103" cy="90"/>
            </a:xfrm>
            <a:prstGeom prst="ellipse">
              <a:avLst/>
            </a:prstGeom>
            <a:solidFill>
              <a:schemeClr val="accent6"/>
            </a:solidFill>
            <a:ln w="38100" algn="ctr">
              <a:noFill/>
              <a:round/>
              <a:headEnd/>
              <a:tailEnd/>
            </a:ln>
            <a:effectLst/>
          </p:spPr>
          <p:txBody>
            <a:bodyPr wrap="square" anchor="ctr">
              <a:noAutofit/>
            </a:bodyPr>
            <a:lstStyle/>
            <a:p>
              <a:endParaRPr lang="en-US"/>
            </a:p>
          </p:txBody>
        </p:sp>
      </p:grpSp>
      <p:grpSp>
        <p:nvGrpSpPr>
          <p:cNvPr id="3" name="Group 35"/>
          <p:cNvGrpSpPr>
            <a:grpSpLocks/>
          </p:cNvGrpSpPr>
          <p:nvPr/>
        </p:nvGrpSpPr>
        <p:grpSpPr bwMode="auto">
          <a:xfrm>
            <a:off x="2747929" y="2643189"/>
            <a:ext cx="4494214" cy="1143001"/>
            <a:chOff x="1880" y="1953"/>
            <a:chExt cx="2831" cy="720"/>
          </a:xfrm>
        </p:grpSpPr>
        <p:sp>
          <p:nvSpPr>
            <p:cNvPr id="1674252" name="Oval 12"/>
            <p:cNvSpPr>
              <a:spLocks noChangeArrowheads="1"/>
            </p:cNvSpPr>
            <p:nvPr/>
          </p:nvSpPr>
          <p:spPr bwMode="auto">
            <a:xfrm>
              <a:off x="1880" y="2583"/>
              <a:ext cx="96" cy="90"/>
            </a:xfrm>
            <a:prstGeom prst="ellipse">
              <a:avLst/>
            </a:prstGeom>
            <a:solidFill>
              <a:schemeClr val="accent6"/>
            </a:solidFill>
            <a:ln w="38100" algn="ctr">
              <a:noFill/>
              <a:round/>
              <a:headEnd/>
              <a:tailEnd/>
            </a:ln>
            <a:effectLst/>
          </p:spPr>
          <p:txBody>
            <a:bodyPr anchor="ctr">
              <a:noAutofit/>
            </a:bodyPr>
            <a:lstStyle/>
            <a:p>
              <a:endParaRPr lang="en-US"/>
            </a:p>
          </p:txBody>
        </p:sp>
        <p:sp>
          <p:nvSpPr>
            <p:cNvPr id="1674254" name="Text Box 14"/>
            <p:cNvSpPr txBox="1">
              <a:spLocks noChangeArrowheads="1"/>
            </p:cNvSpPr>
            <p:nvPr/>
          </p:nvSpPr>
          <p:spPr bwMode="auto">
            <a:xfrm>
              <a:off x="2444" y="1953"/>
              <a:ext cx="2267" cy="523"/>
            </a:xfrm>
            <a:prstGeom prst="rect">
              <a:avLst/>
            </a:prstGeom>
            <a:noFill/>
            <a:ln w="38100" algn="ctr">
              <a:noFill/>
              <a:miter lim="800000"/>
              <a:headEnd/>
              <a:tailEnd/>
            </a:ln>
            <a:effectLst/>
          </p:spPr>
          <p:txBody>
            <a:bodyPr wrap="square">
              <a:spAutoFit/>
            </a:bodyPr>
            <a:lstStyle/>
            <a:p>
              <a:pPr algn="ctr"/>
              <a:r>
                <a:rPr lang="en-US" sz="2400" i="1" dirty="0"/>
                <a:t>Second firm in </a:t>
              </a:r>
              <a:r>
                <a:rPr lang="en-US" sz="2400" i="1" dirty="0" smtClean="0"/>
                <a:t>the industry </a:t>
              </a:r>
              <a:r>
                <a:rPr lang="en-US" sz="2400" i="1" dirty="0"/>
                <a:t>implements innovation</a:t>
              </a:r>
            </a:p>
          </p:txBody>
        </p:sp>
        <p:sp>
          <p:nvSpPr>
            <p:cNvPr id="1674257" name="Line 17"/>
            <p:cNvSpPr>
              <a:spLocks noChangeShapeType="1"/>
            </p:cNvSpPr>
            <p:nvPr/>
          </p:nvSpPr>
          <p:spPr bwMode="auto">
            <a:xfrm flipH="1">
              <a:off x="1995" y="2400"/>
              <a:ext cx="597" cy="212"/>
            </a:xfrm>
            <a:prstGeom prst="line">
              <a:avLst/>
            </a:prstGeom>
            <a:noFill/>
            <a:ln w="38100">
              <a:solidFill>
                <a:schemeClr val="accent6"/>
              </a:solidFill>
              <a:round/>
              <a:headEnd/>
              <a:tailEnd type="stealth" w="lg" len="lg"/>
            </a:ln>
            <a:effectLst/>
          </p:spPr>
          <p:txBody>
            <a:bodyPr anchor="ctr">
              <a:spAutoFit/>
            </a:bodyPr>
            <a:lstStyle/>
            <a:p>
              <a:endParaRPr lang="en-US"/>
            </a:p>
          </p:txBody>
        </p:sp>
      </p:grpSp>
      <p:grpSp>
        <p:nvGrpSpPr>
          <p:cNvPr id="4" name="Group 36"/>
          <p:cNvGrpSpPr>
            <a:grpSpLocks/>
          </p:cNvGrpSpPr>
          <p:nvPr/>
        </p:nvGrpSpPr>
        <p:grpSpPr bwMode="auto">
          <a:xfrm>
            <a:off x="4241767" y="3857625"/>
            <a:ext cx="4557712" cy="1328738"/>
            <a:chOff x="2821" y="2718"/>
            <a:chExt cx="2871" cy="837"/>
          </a:xfrm>
        </p:grpSpPr>
        <p:sp>
          <p:nvSpPr>
            <p:cNvPr id="1674253" name="Oval 13"/>
            <p:cNvSpPr>
              <a:spLocks noChangeArrowheads="1"/>
            </p:cNvSpPr>
            <p:nvPr/>
          </p:nvSpPr>
          <p:spPr bwMode="auto">
            <a:xfrm>
              <a:off x="2821" y="3465"/>
              <a:ext cx="96" cy="90"/>
            </a:xfrm>
            <a:prstGeom prst="ellipse">
              <a:avLst/>
            </a:prstGeom>
            <a:solidFill>
              <a:schemeClr val="accent6"/>
            </a:solidFill>
            <a:ln w="38100" algn="ctr">
              <a:noFill/>
              <a:round/>
              <a:headEnd/>
              <a:tailEnd/>
            </a:ln>
            <a:effectLst/>
          </p:spPr>
          <p:txBody>
            <a:bodyPr anchor="ctr">
              <a:noAutofit/>
            </a:bodyPr>
            <a:lstStyle/>
            <a:p>
              <a:endParaRPr lang="en-US"/>
            </a:p>
          </p:txBody>
        </p:sp>
        <p:sp>
          <p:nvSpPr>
            <p:cNvPr id="1674255" name="Text Box 15"/>
            <p:cNvSpPr txBox="1">
              <a:spLocks noChangeArrowheads="1"/>
            </p:cNvSpPr>
            <p:nvPr/>
          </p:nvSpPr>
          <p:spPr bwMode="auto">
            <a:xfrm>
              <a:off x="3254" y="2718"/>
              <a:ext cx="2438" cy="523"/>
            </a:xfrm>
            <a:prstGeom prst="rect">
              <a:avLst/>
            </a:prstGeom>
            <a:noFill/>
            <a:ln w="38100" algn="ctr">
              <a:noFill/>
              <a:miter lim="800000"/>
              <a:headEnd/>
              <a:tailEnd/>
            </a:ln>
            <a:effectLst/>
          </p:spPr>
          <p:txBody>
            <a:bodyPr wrap="square">
              <a:spAutoFit/>
            </a:bodyPr>
            <a:lstStyle/>
            <a:p>
              <a:pPr algn="ctr"/>
              <a:r>
                <a:rPr lang="en-US" sz="2400" i="1" dirty="0"/>
                <a:t>Third firm in </a:t>
              </a:r>
              <a:r>
                <a:rPr lang="en-US" sz="2400" i="1" dirty="0" smtClean="0"/>
                <a:t>the industry </a:t>
              </a:r>
              <a:r>
                <a:rPr lang="en-US" sz="2400" i="1" dirty="0"/>
                <a:t>implements innovation</a:t>
              </a:r>
            </a:p>
          </p:txBody>
        </p:sp>
        <p:sp>
          <p:nvSpPr>
            <p:cNvPr id="1674258" name="Line 18"/>
            <p:cNvSpPr>
              <a:spLocks noChangeShapeType="1"/>
            </p:cNvSpPr>
            <p:nvPr/>
          </p:nvSpPr>
          <p:spPr bwMode="auto">
            <a:xfrm flipH="1">
              <a:off x="2941" y="3216"/>
              <a:ext cx="584" cy="254"/>
            </a:xfrm>
            <a:prstGeom prst="line">
              <a:avLst/>
            </a:prstGeom>
            <a:noFill/>
            <a:ln w="38100">
              <a:solidFill>
                <a:schemeClr val="accent6"/>
              </a:solidFill>
              <a:round/>
              <a:headEnd/>
              <a:tailEnd type="stealth" w="lg" len="lg"/>
            </a:ln>
            <a:effectLst/>
          </p:spPr>
          <p:txBody>
            <a:bodyPr anchor="ctr">
              <a:spAutoFit/>
            </a:bodyPr>
            <a:lstStyle/>
            <a:p>
              <a:endParaRPr lang="en-US"/>
            </a:p>
          </p:txBody>
        </p:sp>
      </p:grpSp>
      <p:cxnSp>
        <p:nvCxnSpPr>
          <p:cNvPr id="21" name="Straight Connector 20"/>
          <p:cNvCxnSpPr/>
          <p:nvPr/>
        </p:nvCxnSpPr>
        <p:spPr bwMode="auto">
          <a:xfrm rot="16200000" flipV="1">
            <a:off x="-20359" y="3664434"/>
            <a:ext cx="4314005" cy="2979"/>
          </a:xfrm>
          <a:prstGeom prst="line">
            <a:avLst/>
          </a:prstGeom>
          <a:noFill/>
          <a:ln w="38100" cap="flat" cmpd="sng" algn="ctr">
            <a:solidFill>
              <a:schemeClr val="accent3"/>
            </a:solidFill>
            <a:prstDash val="solid"/>
            <a:round/>
            <a:headEnd type="none" w="med" len="med"/>
            <a:tailEnd type="none" w="lg" len="lg"/>
          </a:ln>
          <a:effectLst/>
        </p:spPr>
      </p:cxnSp>
      <p:sp>
        <p:nvSpPr>
          <p:cNvPr id="22" name="Line 6"/>
          <p:cNvSpPr>
            <a:spLocks noChangeShapeType="1"/>
          </p:cNvSpPr>
          <p:nvPr/>
        </p:nvSpPr>
        <p:spPr bwMode="auto">
          <a:xfrm>
            <a:off x="2137317" y="5806436"/>
            <a:ext cx="6719604" cy="9574"/>
          </a:xfrm>
          <a:prstGeom prst="line">
            <a:avLst/>
          </a:prstGeom>
          <a:noFill/>
          <a:ln w="38100">
            <a:solidFill>
              <a:schemeClr val="accent3"/>
            </a:solidFill>
            <a:round/>
            <a:headEnd/>
            <a:tailEnd/>
          </a:ln>
          <a:effectLst/>
        </p:spPr>
        <p:txBody>
          <a:bodyPr wrap="square" anchor="ctr">
            <a:spAutoFit/>
          </a:bodyPr>
          <a:lstStyle/>
          <a:p>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674249"/>
                                        </p:tgtEl>
                                        <p:attrNameLst>
                                          <p:attrName>style.visibility</p:attrName>
                                        </p:attrNameLst>
                                      </p:cBhvr>
                                      <p:to>
                                        <p:strVal val="visible"/>
                                      </p:to>
                                    </p:set>
                                    <p:animEffect transition="in" filter="wipe(up)">
                                      <p:cBhvr>
                                        <p:cTn id="22" dur="500"/>
                                        <p:tgtEl>
                                          <p:spTgt spid="16742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424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Straight Connector 25"/>
          <p:cNvCxnSpPr/>
          <p:nvPr/>
        </p:nvCxnSpPr>
        <p:spPr bwMode="auto">
          <a:xfrm rot="16200000" flipV="1">
            <a:off x="-20359" y="3664434"/>
            <a:ext cx="4314005" cy="2979"/>
          </a:xfrm>
          <a:prstGeom prst="line">
            <a:avLst/>
          </a:prstGeom>
          <a:noFill/>
          <a:ln w="38100" cap="flat" cmpd="sng" algn="ctr">
            <a:solidFill>
              <a:schemeClr val="accent3"/>
            </a:solidFill>
            <a:prstDash val="solid"/>
            <a:round/>
            <a:headEnd type="none" w="med" len="med"/>
            <a:tailEnd type="none" w="lg" len="lg"/>
          </a:ln>
          <a:effectLst/>
        </p:spPr>
      </p:cxnSp>
      <p:sp>
        <p:nvSpPr>
          <p:cNvPr id="1674249" name="Freeform 9"/>
          <p:cNvSpPr>
            <a:spLocks/>
          </p:cNvSpPr>
          <p:nvPr/>
        </p:nvSpPr>
        <p:spPr bwMode="auto">
          <a:xfrm>
            <a:off x="2314542" y="1855788"/>
            <a:ext cx="6484937" cy="3783012"/>
          </a:xfrm>
          <a:custGeom>
            <a:avLst/>
            <a:gdLst>
              <a:gd name="connsiteX0" fmla="*/ 0 w 4085"/>
              <a:gd name="connsiteY0" fmla="*/ 0 h 2383"/>
              <a:gd name="connsiteX1" fmla="*/ 335 w 4085"/>
              <a:gd name="connsiteY1" fmla="*/ 1192 h 2383"/>
              <a:gd name="connsiteX2" fmla="*/ 1266 w 4085"/>
              <a:gd name="connsiteY2" fmla="*/ 2056 h 2383"/>
              <a:gd name="connsiteX3" fmla="*/ 4085 w 4085"/>
              <a:gd name="connsiteY3" fmla="*/ 2383 h 2383"/>
            </a:gdLst>
            <a:ahLst/>
            <a:cxnLst>
              <a:cxn ang="0">
                <a:pos x="connsiteX0" y="connsiteY0"/>
              </a:cxn>
              <a:cxn ang="0">
                <a:pos x="connsiteX1" y="connsiteY1"/>
              </a:cxn>
              <a:cxn ang="0">
                <a:pos x="connsiteX2" y="connsiteY2"/>
              </a:cxn>
              <a:cxn ang="0">
                <a:pos x="connsiteX3" y="connsiteY3"/>
              </a:cxn>
            </a:cxnLst>
            <a:rect l="l" t="t" r="r" b="b"/>
            <a:pathLst>
              <a:path w="4085" h="2383">
                <a:moveTo>
                  <a:pt x="0" y="0"/>
                </a:moveTo>
                <a:cubicBezTo>
                  <a:pt x="56" y="199"/>
                  <a:pt x="124" y="849"/>
                  <a:pt x="335" y="1192"/>
                </a:cubicBezTo>
                <a:cubicBezTo>
                  <a:pt x="546" y="1535"/>
                  <a:pt x="641" y="1858"/>
                  <a:pt x="1266" y="2056"/>
                </a:cubicBezTo>
                <a:cubicBezTo>
                  <a:pt x="1891" y="2254"/>
                  <a:pt x="3524" y="2315"/>
                  <a:pt x="4085" y="2383"/>
                </a:cubicBezTo>
              </a:path>
            </a:pathLst>
          </a:custGeom>
          <a:noFill/>
          <a:ln w="19050" cap="flat" cmpd="sng">
            <a:solidFill>
              <a:srgbClr val="FFFF00"/>
            </a:solidFill>
            <a:prstDash val="solid"/>
            <a:round/>
            <a:headEnd/>
            <a:tailEnd/>
          </a:ln>
          <a:effectLst/>
        </p:spPr>
        <p:txBody>
          <a:bodyPr anchor="ctr">
            <a:noAutofit/>
          </a:bodyPr>
          <a:lstStyle/>
          <a:p>
            <a:endParaRPr lang="en-US"/>
          </a:p>
        </p:txBody>
      </p:sp>
      <p:sp>
        <p:nvSpPr>
          <p:cNvPr id="1674242" name="Rectangle 2"/>
          <p:cNvSpPr>
            <a:spLocks noGrp="1" noChangeArrowheads="1"/>
          </p:cNvSpPr>
          <p:nvPr>
            <p:ph type="title"/>
          </p:nvPr>
        </p:nvSpPr>
        <p:spPr/>
        <p:txBody>
          <a:bodyPr>
            <a:normAutofit fontScale="90000"/>
          </a:bodyPr>
          <a:lstStyle/>
          <a:p>
            <a:r>
              <a:rPr lang="en-US" sz="5300" dirty="0"/>
              <a:t>Categorizing IT Spending</a:t>
            </a:r>
            <a:r>
              <a:rPr lang="en-US" dirty="0" smtClean="0"/>
              <a:t/>
            </a:r>
            <a:br>
              <a:rPr lang="en-US" dirty="0" smtClean="0"/>
            </a:br>
            <a:r>
              <a:rPr lang="en-US" sz="4000" dirty="0">
                <a:solidFill>
                  <a:schemeClr val="tx1"/>
                </a:solidFill>
              </a:rPr>
              <a:t>Strategic vs. utility</a:t>
            </a:r>
          </a:p>
        </p:txBody>
      </p:sp>
      <p:sp>
        <p:nvSpPr>
          <p:cNvPr id="1674251" name="Oval 11"/>
          <p:cNvSpPr>
            <a:spLocks noChangeArrowheads="1"/>
          </p:cNvSpPr>
          <p:nvPr/>
        </p:nvSpPr>
        <p:spPr bwMode="auto">
          <a:xfrm>
            <a:off x="2265329" y="1828800"/>
            <a:ext cx="152400" cy="76200"/>
          </a:xfrm>
          <a:prstGeom prst="ellipse">
            <a:avLst/>
          </a:prstGeom>
          <a:solidFill>
            <a:schemeClr val="accent6"/>
          </a:solidFill>
          <a:ln w="38100" algn="ctr">
            <a:noFill/>
            <a:round/>
            <a:headEnd/>
            <a:tailEnd/>
          </a:ln>
          <a:effectLst/>
        </p:spPr>
        <p:txBody>
          <a:bodyPr anchor="ctr">
            <a:spAutoFit/>
          </a:bodyPr>
          <a:lstStyle/>
          <a:p>
            <a:endParaRPr lang="en-US"/>
          </a:p>
        </p:txBody>
      </p:sp>
      <p:sp>
        <p:nvSpPr>
          <p:cNvPr id="1674252" name="Oval 12"/>
          <p:cNvSpPr>
            <a:spLocks noChangeArrowheads="1"/>
          </p:cNvSpPr>
          <p:nvPr/>
        </p:nvSpPr>
        <p:spPr bwMode="auto">
          <a:xfrm>
            <a:off x="2747929" y="3678238"/>
            <a:ext cx="152400" cy="76200"/>
          </a:xfrm>
          <a:prstGeom prst="ellipse">
            <a:avLst/>
          </a:prstGeom>
          <a:solidFill>
            <a:schemeClr val="accent6"/>
          </a:solidFill>
          <a:ln w="38100" algn="ctr">
            <a:noFill/>
            <a:round/>
            <a:headEnd/>
            <a:tailEnd/>
          </a:ln>
          <a:effectLst/>
        </p:spPr>
        <p:txBody>
          <a:bodyPr anchor="ctr">
            <a:spAutoFit/>
          </a:bodyPr>
          <a:lstStyle/>
          <a:p>
            <a:endParaRPr lang="en-US"/>
          </a:p>
        </p:txBody>
      </p:sp>
      <p:sp>
        <p:nvSpPr>
          <p:cNvPr id="1674253" name="Oval 13"/>
          <p:cNvSpPr>
            <a:spLocks noChangeArrowheads="1"/>
          </p:cNvSpPr>
          <p:nvPr/>
        </p:nvSpPr>
        <p:spPr bwMode="auto">
          <a:xfrm>
            <a:off x="4232242" y="5072063"/>
            <a:ext cx="152400" cy="76200"/>
          </a:xfrm>
          <a:prstGeom prst="ellipse">
            <a:avLst/>
          </a:prstGeom>
          <a:solidFill>
            <a:schemeClr val="accent6"/>
          </a:solidFill>
          <a:ln w="38100" algn="ctr">
            <a:noFill/>
            <a:round/>
            <a:headEnd/>
            <a:tailEnd/>
          </a:ln>
          <a:effectLst/>
        </p:spPr>
        <p:txBody>
          <a:bodyPr anchor="ctr">
            <a:spAutoFit/>
          </a:bodyPr>
          <a:lstStyle/>
          <a:p>
            <a:endParaRPr lang="en-US"/>
          </a:p>
        </p:txBody>
      </p:sp>
      <p:grpSp>
        <p:nvGrpSpPr>
          <p:cNvPr id="2" name="Group 17"/>
          <p:cNvGrpSpPr/>
          <p:nvPr/>
        </p:nvGrpSpPr>
        <p:grpSpPr>
          <a:xfrm>
            <a:off x="2125630" y="5806437"/>
            <a:ext cx="1825650" cy="653142"/>
            <a:chOff x="2125630" y="5806437"/>
            <a:chExt cx="1825650" cy="653142"/>
          </a:xfrm>
        </p:grpSpPr>
        <p:sp>
          <p:nvSpPr>
            <p:cNvPr id="23" name="Rectangle 22"/>
            <p:cNvSpPr/>
            <p:nvPr/>
          </p:nvSpPr>
          <p:spPr bwMode="auto">
            <a:xfrm>
              <a:off x="2125630" y="5806437"/>
              <a:ext cx="1825649" cy="653142"/>
            </a:xfrm>
            <a:prstGeom prst="rect">
              <a:avLst/>
            </a:prstGeom>
            <a:ln>
              <a:headEnd type="none" w="med" len="med"/>
              <a:tailEnd type="stealth" w="lg" len="lg"/>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300" b="0" i="0" u="none" strike="noStrike" cap="none" normalizeH="0" baseline="0" smtClean="0">
                <a:ln>
                  <a:noFill/>
                </a:ln>
                <a:solidFill>
                  <a:schemeClr val="tx1"/>
                </a:solidFill>
                <a:effectLst/>
                <a:latin typeface="Arial" charset="0"/>
              </a:endParaRPr>
            </a:p>
          </p:txBody>
        </p:sp>
        <p:sp>
          <p:nvSpPr>
            <p:cNvPr id="20" name="TextBox 19"/>
            <p:cNvSpPr txBox="1"/>
            <p:nvPr/>
          </p:nvSpPr>
          <p:spPr>
            <a:xfrm>
              <a:off x="2135152" y="5896748"/>
              <a:ext cx="1816128" cy="461665"/>
            </a:xfrm>
            <a:prstGeom prst="rect">
              <a:avLst/>
            </a:prstGeom>
            <a:noFill/>
          </p:spPr>
          <p:txBody>
            <a:bodyPr wrap="square" rtlCol="0">
              <a:spAutoFit/>
            </a:bodyPr>
            <a:lstStyle/>
            <a:p>
              <a:pPr algn="ctr"/>
              <a:r>
                <a:rPr lang="en-US" sz="2400" b="1" i="1" dirty="0" smtClean="0"/>
                <a:t>Strategic IT</a:t>
              </a:r>
              <a:endParaRPr lang="en-US" sz="2400" b="1" i="1" dirty="0"/>
            </a:p>
          </p:txBody>
        </p:sp>
      </p:grpSp>
      <p:grpSp>
        <p:nvGrpSpPr>
          <p:cNvPr id="3" name="Group 18"/>
          <p:cNvGrpSpPr/>
          <p:nvPr/>
        </p:nvGrpSpPr>
        <p:grpSpPr>
          <a:xfrm>
            <a:off x="3951280" y="5806437"/>
            <a:ext cx="4848199" cy="653141"/>
            <a:chOff x="3951280" y="5806437"/>
            <a:chExt cx="4848199" cy="653141"/>
          </a:xfrm>
        </p:grpSpPr>
        <p:sp>
          <p:nvSpPr>
            <p:cNvPr id="22" name="Rectangle 21"/>
            <p:cNvSpPr/>
            <p:nvPr/>
          </p:nvSpPr>
          <p:spPr bwMode="auto">
            <a:xfrm>
              <a:off x="3951280" y="5806437"/>
              <a:ext cx="4848199" cy="653141"/>
            </a:xfrm>
            <a:prstGeom prst="rect">
              <a:avLst/>
            </a:prstGeom>
            <a:ln>
              <a:headEnd type="none" w="med" len="med"/>
              <a:tailEnd type="stealth" w="lg" len="lg"/>
            </a:ln>
          </p:spPr>
          <p:style>
            <a:lnRef idx="0">
              <a:schemeClr val="accent6"/>
            </a:lnRef>
            <a:fillRef idx="3">
              <a:schemeClr val="accent6"/>
            </a:fillRef>
            <a:effectRef idx="3">
              <a:schemeClr val="accent6"/>
            </a:effectRef>
            <a:fontRef idx="minor">
              <a:schemeClr val="lt1"/>
            </a:fontRef>
          </p:style>
          <p:txBody>
            <a:bodyPr vert="horz" wrap="non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300" b="0" i="0" u="none" strike="noStrike" cap="none" normalizeH="0" baseline="0" smtClean="0">
                <a:ln>
                  <a:noFill/>
                </a:ln>
                <a:solidFill>
                  <a:schemeClr val="tx1"/>
                </a:solidFill>
                <a:effectLst/>
                <a:latin typeface="Arial" charset="0"/>
              </a:endParaRPr>
            </a:p>
          </p:txBody>
        </p:sp>
        <p:sp>
          <p:nvSpPr>
            <p:cNvPr id="21" name="TextBox 20"/>
            <p:cNvSpPr txBox="1"/>
            <p:nvPr/>
          </p:nvSpPr>
          <p:spPr>
            <a:xfrm>
              <a:off x="5338773" y="5896748"/>
              <a:ext cx="2081241" cy="461665"/>
            </a:xfrm>
            <a:prstGeom prst="rect">
              <a:avLst/>
            </a:prstGeom>
            <a:noFill/>
          </p:spPr>
          <p:txBody>
            <a:bodyPr wrap="square" rtlCol="0">
              <a:spAutoFit/>
            </a:bodyPr>
            <a:lstStyle/>
            <a:p>
              <a:pPr algn="ctr"/>
              <a:r>
                <a:rPr lang="en-US" sz="2400" b="1" i="1" dirty="0" smtClean="0"/>
                <a:t>Utility IT</a:t>
              </a:r>
              <a:endParaRPr lang="en-US" sz="2400" b="1" i="1" dirty="0"/>
            </a:p>
          </p:txBody>
        </p:sp>
      </p:grpSp>
      <p:grpSp>
        <p:nvGrpSpPr>
          <p:cNvPr id="4" name="Group 16"/>
          <p:cNvGrpSpPr/>
          <p:nvPr/>
        </p:nvGrpSpPr>
        <p:grpSpPr>
          <a:xfrm>
            <a:off x="3951280" y="1643050"/>
            <a:ext cx="2919480" cy="1948698"/>
            <a:chOff x="4230654" y="1643050"/>
            <a:chExt cx="2919480" cy="1948698"/>
          </a:xfrm>
        </p:grpSpPr>
        <p:sp>
          <p:nvSpPr>
            <p:cNvPr id="33" name="Text Box 14"/>
            <p:cNvSpPr txBox="1">
              <a:spLocks noChangeArrowheads="1"/>
            </p:cNvSpPr>
            <p:nvPr/>
          </p:nvSpPr>
          <p:spPr bwMode="auto">
            <a:xfrm>
              <a:off x="5137126" y="1643050"/>
              <a:ext cx="2013008" cy="830997"/>
            </a:xfrm>
            <a:prstGeom prst="rect">
              <a:avLst/>
            </a:prstGeom>
            <a:noFill/>
            <a:ln w="38100" algn="ctr">
              <a:noFill/>
              <a:miter lim="800000"/>
              <a:headEnd/>
              <a:tailEnd/>
            </a:ln>
            <a:effectLst/>
          </p:spPr>
          <p:txBody>
            <a:bodyPr wrap="square">
              <a:spAutoFit/>
            </a:bodyPr>
            <a:lstStyle/>
            <a:p>
              <a:pPr algn="ctr"/>
              <a:r>
                <a:rPr lang="en-US" sz="2400" i="1" dirty="0" smtClean="0"/>
                <a:t>Window of differentiation</a:t>
              </a:r>
              <a:endParaRPr lang="en-US" sz="2400" i="1" dirty="0"/>
            </a:p>
          </p:txBody>
        </p:sp>
        <p:sp>
          <p:nvSpPr>
            <p:cNvPr id="34" name="Freeform 33"/>
            <p:cNvSpPr/>
            <p:nvPr/>
          </p:nvSpPr>
          <p:spPr bwMode="auto">
            <a:xfrm>
              <a:off x="4230654" y="2460978"/>
              <a:ext cx="2214503" cy="1130770"/>
            </a:xfrm>
            <a:custGeom>
              <a:avLst/>
              <a:gdLst>
                <a:gd name="connsiteX0" fmla="*/ 1907822 w 2214503"/>
                <a:gd name="connsiteY0" fmla="*/ 0 h 1130770"/>
                <a:gd name="connsiteX1" fmla="*/ 1896533 w 2214503"/>
                <a:gd name="connsiteY1" fmla="*/ 970844 h 1130770"/>
                <a:gd name="connsiteX2" fmla="*/ 0 w 2214503"/>
                <a:gd name="connsiteY2" fmla="*/ 959555 h 1130770"/>
              </a:gdLst>
              <a:ahLst/>
              <a:cxnLst>
                <a:cxn ang="0">
                  <a:pos x="connsiteX0" y="connsiteY0"/>
                </a:cxn>
                <a:cxn ang="0">
                  <a:pos x="connsiteX1" y="connsiteY1"/>
                </a:cxn>
                <a:cxn ang="0">
                  <a:pos x="connsiteX2" y="connsiteY2"/>
                </a:cxn>
              </a:cxnLst>
              <a:rect l="l" t="t" r="r" b="b"/>
              <a:pathLst>
                <a:path w="2214503" h="1130770">
                  <a:moveTo>
                    <a:pt x="1907822" y="0"/>
                  </a:moveTo>
                  <a:cubicBezTo>
                    <a:pt x="2061162" y="405459"/>
                    <a:pt x="2214503" y="810918"/>
                    <a:pt x="1896533" y="970844"/>
                  </a:cubicBezTo>
                  <a:cubicBezTo>
                    <a:pt x="1578563" y="1130770"/>
                    <a:pt x="789281" y="1045162"/>
                    <a:pt x="0" y="959555"/>
                  </a:cubicBezTo>
                </a:path>
              </a:pathLst>
            </a:custGeom>
            <a:noFill/>
            <a:ln w="38100" cap="flat" cmpd="sng" algn="ctr">
              <a:solidFill>
                <a:schemeClr val="tx1"/>
              </a:solidFill>
              <a:prstDash val="solid"/>
              <a:round/>
              <a:headEnd type="none" w="med" len="med"/>
              <a:tailEnd type="stealth" w="lg" len="lg"/>
            </a:ln>
            <a:effectLst/>
          </p:spPr>
          <p:txBody>
            <a:bodyPr rtlCol="0" anchor="ctr"/>
            <a:lstStyle/>
            <a:p>
              <a:pPr algn="ctr"/>
              <a:endParaRPr lang="en-US" sz="2400"/>
            </a:p>
          </p:txBody>
        </p:sp>
      </p:grpSp>
      <p:sp>
        <p:nvSpPr>
          <p:cNvPr id="1674246" name="Line 6"/>
          <p:cNvSpPr>
            <a:spLocks noChangeShapeType="1"/>
          </p:cNvSpPr>
          <p:nvPr/>
        </p:nvSpPr>
        <p:spPr bwMode="auto">
          <a:xfrm>
            <a:off x="2137317" y="5806436"/>
            <a:ext cx="6719604" cy="9574"/>
          </a:xfrm>
          <a:prstGeom prst="line">
            <a:avLst/>
          </a:prstGeom>
          <a:noFill/>
          <a:ln w="38100">
            <a:solidFill>
              <a:schemeClr val="accent3"/>
            </a:solidFill>
            <a:round/>
            <a:headEnd/>
            <a:tailEnd/>
          </a:ln>
          <a:effectLst/>
        </p:spPr>
        <p:txBody>
          <a:bodyPr wrap="square" anchor="ctr">
            <a:spAutoFit/>
          </a:bodyPr>
          <a:lstStyle/>
          <a:p>
            <a:endParaRPr lang="en-US"/>
          </a:p>
        </p:txBody>
      </p:sp>
      <p:sp>
        <p:nvSpPr>
          <p:cNvPr id="30" name="Rectangle 29"/>
          <p:cNvSpPr/>
          <p:nvPr/>
        </p:nvSpPr>
        <p:spPr bwMode="auto">
          <a:xfrm>
            <a:off x="2137207" y="1552338"/>
            <a:ext cx="1814073" cy="4251800"/>
          </a:xfrm>
          <a:prstGeom prst="rect">
            <a:avLst/>
          </a:prstGeom>
          <a:noFill/>
          <a:ln w="47625">
            <a:solidFill>
              <a:schemeClr val="tx2"/>
            </a:solidFill>
            <a:prstDash val="sysDash"/>
            <a:headEnd type="none" w="med" len="med"/>
            <a:tailEnd type="stealth" w="lg" len="lg"/>
          </a:ln>
          <a:scene3d>
            <a:camera prst="orthographicFront" fov="0">
              <a:rot lat="0" lon="0" rev="0"/>
            </a:camera>
            <a:lightRig rig="soft" dir="tl">
              <a:rot lat="0" lon="0" rev="20100000"/>
            </a:lightRig>
          </a:scene3d>
          <a:sp3d/>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300" b="0" i="0" u="none" strike="noStrike" cap="none" normalizeH="0" baseline="0" smtClean="0">
              <a:ln>
                <a:noFill/>
              </a:ln>
              <a:solidFill>
                <a:schemeClr val="tx1"/>
              </a:solidFill>
              <a:effectLst/>
              <a:latin typeface="Arial" charset="0"/>
            </a:endParaRPr>
          </a:p>
        </p:txBody>
      </p:sp>
      <p:sp>
        <p:nvSpPr>
          <p:cNvPr id="25" name="Text Box 8"/>
          <p:cNvSpPr txBox="1">
            <a:spLocks noChangeArrowheads="1"/>
          </p:cNvSpPr>
          <p:nvPr/>
        </p:nvSpPr>
        <p:spPr bwMode="auto">
          <a:xfrm>
            <a:off x="305652" y="2819400"/>
            <a:ext cx="1706044" cy="1200329"/>
          </a:xfrm>
          <a:prstGeom prst="rect">
            <a:avLst/>
          </a:prstGeom>
          <a:noFill/>
          <a:ln w="38100" algn="ctr">
            <a:noFill/>
            <a:miter lim="800000"/>
            <a:headEnd/>
            <a:tailEnd/>
          </a:ln>
          <a:effectLst/>
        </p:spPr>
        <p:txBody>
          <a:bodyPr wrap="none">
            <a:spAutoFit/>
          </a:bodyPr>
          <a:lstStyle/>
          <a:p>
            <a:pPr algn="ctr"/>
            <a:r>
              <a:rPr lang="en-US" sz="2400" dirty="0"/>
              <a:t>Competitive</a:t>
            </a:r>
          </a:p>
          <a:p>
            <a:pPr algn="ctr"/>
            <a:r>
              <a:rPr lang="en-US" sz="2400" dirty="0"/>
              <a:t>Advantage </a:t>
            </a:r>
          </a:p>
          <a:p>
            <a:pPr algn="ctr"/>
            <a:r>
              <a:rPr lang="en-US" sz="2400" dirty="0"/>
              <a:t>to Firm</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dissolve">
                                      <p:cBhvr>
                                        <p:cTn id="7" dur="500"/>
                                        <p:tgtEl>
                                          <p:spTgt spid="3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dissolve">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dissolv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Straight Connector 25"/>
          <p:cNvCxnSpPr/>
          <p:nvPr/>
        </p:nvCxnSpPr>
        <p:spPr bwMode="auto">
          <a:xfrm rot="16200000" flipV="1">
            <a:off x="-20359" y="3664434"/>
            <a:ext cx="4314005" cy="2979"/>
          </a:xfrm>
          <a:prstGeom prst="line">
            <a:avLst/>
          </a:prstGeom>
          <a:noFill/>
          <a:ln w="38100" cap="flat" cmpd="sng" algn="ctr">
            <a:solidFill>
              <a:schemeClr val="accent3"/>
            </a:solidFill>
            <a:prstDash val="solid"/>
            <a:round/>
            <a:headEnd type="none" w="med" len="med"/>
            <a:tailEnd type="none" w="lg" len="lg"/>
          </a:ln>
          <a:effectLst/>
        </p:spPr>
      </p:cxnSp>
      <p:sp>
        <p:nvSpPr>
          <p:cNvPr id="1674249" name="Freeform 9"/>
          <p:cNvSpPr>
            <a:spLocks/>
          </p:cNvSpPr>
          <p:nvPr/>
        </p:nvSpPr>
        <p:spPr bwMode="auto">
          <a:xfrm>
            <a:off x="2314542" y="1855788"/>
            <a:ext cx="6484937" cy="3783012"/>
          </a:xfrm>
          <a:custGeom>
            <a:avLst/>
            <a:gdLst>
              <a:gd name="connsiteX0" fmla="*/ 0 w 4085"/>
              <a:gd name="connsiteY0" fmla="*/ 0 h 2383"/>
              <a:gd name="connsiteX1" fmla="*/ 335 w 4085"/>
              <a:gd name="connsiteY1" fmla="*/ 1192 h 2383"/>
              <a:gd name="connsiteX2" fmla="*/ 1266 w 4085"/>
              <a:gd name="connsiteY2" fmla="*/ 2056 h 2383"/>
              <a:gd name="connsiteX3" fmla="*/ 4085 w 4085"/>
              <a:gd name="connsiteY3" fmla="*/ 2383 h 2383"/>
            </a:gdLst>
            <a:ahLst/>
            <a:cxnLst>
              <a:cxn ang="0">
                <a:pos x="connsiteX0" y="connsiteY0"/>
              </a:cxn>
              <a:cxn ang="0">
                <a:pos x="connsiteX1" y="connsiteY1"/>
              </a:cxn>
              <a:cxn ang="0">
                <a:pos x="connsiteX2" y="connsiteY2"/>
              </a:cxn>
              <a:cxn ang="0">
                <a:pos x="connsiteX3" y="connsiteY3"/>
              </a:cxn>
            </a:cxnLst>
            <a:rect l="l" t="t" r="r" b="b"/>
            <a:pathLst>
              <a:path w="4085" h="2383">
                <a:moveTo>
                  <a:pt x="0" y="0"/>
                </a:moveTo>
                <a:cubicBezTo>
                  <a:pt x="56" y="199"/>
                  <a:pt x="124" y="849"/>
                  <a:pt x="335" y="1192"/>
                </a:cubicBezTo>
                <a:cubicBezTo>
                  <a:pt x="546" y="1535"/>
                  <a:pt x="641" y="1858"/>
                  <a:pt x="1266" y="2056"/>
                </a:cubicBezTo>
                <a:cubicBezTo>
                  <a:pt x="1891" y="2254"/>
                  <a:pt x="3524" y="2315"/>
                  <a:pt x="4085" y="2383"/>
                </a:cubicBezTo>
              </a:path>
            </a:pathLst>
          </a:custGeom>
          <a:noFill/>
          <a:ln w="19050" cap="flat" cmpd="sng">
            <a:solidFill>
              <a:srgbClr val="FFFF00"/>
            </a:solidFill>
            <a:prstDash val="solid"/>
            <a:round/>
            <a:headEnd/>
            <a:tailEnd/>
          </a:ln>
          <a:effectLst/>
        </p:spPr>
        <p:txBody>
          <a:bodyPr anchor="ctr">
            <a:noAutofit/>
          </a:bodyPr>
          <a:lstStyle/>
          <a:p>
            <a:endParaRPr lang="en-US"/>
          </a:p>
        </p:txBody>
      </p:sp>
      <p:sp>
        <p:nvSpPr>
          <p:cNvPr id="1674242" name="Rectangle 2"/>
          <p:cNvSpPr>
            <a:spLocks noGrp="1" noChangeArrowheads="1"/>
          </p:cNvSpPr>
          <p:nvPr>
            <p:ph type="title"/>
          </p:nvPr>
        </p:nvSpPr>
        <p:spPr/>
        <p:txBody>
          <a:bodyPr>
            <a:normAutofit fontScale="90000"/>
          </a:bodyPr>
          <a:lstStyle/>
          <a:p>
            <a:r>
              <a:rPr lang="en-US" sz="5300" dirty="0" smtClean="0"/>
              <a:t>How CIOs Succeed</a:t>
            </a:r>
            <a:r>
              <a:rPr lang="en-US" dirty="0" smtClean="0"/>
              <a:t/>
            </a:r>
            <a:br>
              <a:rPr lang="en-US" dirty="0" smtClean="0"/>
            </a:br>
            <a:r>
              <a:rPr lang="en-US" sz="4000" dirty="0" smtClean="0">
                <a:solidFill>
                  <a:schemeClr val="tx1"/>
                </a:solidFill>
              </a:rPr>
              <a:t>Getting more than a passing grade</a:t>
            </a:r>
            <a:endParaRPr lang="en-US" sz="4000" dirty="0">
              <a:solidFill>
                <a:schemeClr val="tx1"/>
              </a:solidFill>
            </a:endParaRPr>
          </a:p>
        </p:txBody>
      </p:sp>
      <p:grpSp>
        <p:nvGrpSpPr>
          <p:cNvPr id="2" name="Group 17"/>
          <p:cNvGrpSpPr/>
          <p:nvPr/>
        </p:nvGrpSpPr>
        <p:grpSpPr>
          <a:xfrm>
            <a:off x="2125630" y="5806437"/>
            <a:ext cx="1825650" cy="653142"/>
            <a:chOff x="2125630" y="5806437"/>
            <a:chExt cx="1825650" cy="653142"/>
          </a:xfrm>
        </p:grpSpPr>
        <p:sp>
          <p:nvSpPr>
            <p:cNvPr id="23" name="Rectangle 22"/>
            <p:cNvSpPr/>
            <p:nvPr/>
          </p:nvSpPr>
          <p:spPr bwMode="auto">
            <a:xfrm>
              <a:off x="2125630" y="5806437"/>
              <a:ext cx="1825649" cy="653142"/>
            </a:xfrm>
            <a:prstGeom prst="rect">
              <a:avLst/>
            </a:prstGeom>
            <a:ln>
              <a:headEnd type="none" w="med" len="med"/>
              <a:tailEnd type="stealth" w="lg" len="lg"/>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300" b="0" i="0" u="none" strike="noStrike" cap="none" normalizeH="0" baseline="0" smtClean="0">
                <a:ln>
                  <a:noFill/>
                </a:ln>
                <a:solidFill>
                  <a:schemeClr val="tx1"/>
                </a:solidFill>
                <a:effectLst/>
                <a:latin typeface="Arial" charset="0"/>
              </a:endParaRPr>
            </a:p>
          </p:txBody>
        </p:sp>
        <p:sp>
          <p:nvSpPr>
            <p:cNvPr id="20" name="TextBox 19"/>
            <p:cNvSpPr txBox="1"/>
            <p:nvPr/>
          </p:nvSpPr>
          <p:spPr>
            <a:xfrm>
              <a:off x="2135152" y="5896748"/>
              <a:ext cx="1816128" cy="430887"/>
            </a:xfrm>
            <a:prstGeom prst="rect">
              <a:avLst/>
            </a:prstGeom>
            <a:noFill/>
          </p:spPr>
          <p:txBody>
            <a:bodyPr wrap="square" rtlCol="0">
              <a:spAutoFit/>
            </a:bodyPr>
            <a:lstStyle/>
            <a:p>
              <a:pPr algn="ctr"/>
              <a:r>
                <a:rPr lang="en-US" sz="2200" b="1" i="1" dirty="0" smtClean="0"/>
                <a:t>Strategic IT</a:t>
              </a:r>
              <a:endParaRPr lang="en-US" sz="2200" b="1" i="1" dirty="0"/>
            </a:p>
          </p:txBody>
        </p:sp>
      </p:grpSp>
      <p:grpSp>
        <p:nvGrpSpPr>
          <p:cNvPr id="3" name="Group 18"/>
          <p:cNvGrpSpPr/>
          <p:nvPr/>
        </p:nvGrpSpPr>
        <p:grpSpPr>
          <a:xfrm>
            <a:off x="3951280" y="5806437"/>
            <a:ext cx="4848199" cy="653141"/>
            <a:chOff x="3951280" y="5806437"/>
            <a:chExt cx="4848199" cy="653141"/>
          </a:xfrm>
        </p:grpSpPr>
        <p:sp>
          <p:nvSpPr>
            <p:cNvPr id="22" name="Rectangle 21"/>
            <p:cNvSpPr/>
            <p:nvPr/>
          </p:nvSpPr>
          <p:spPr bwMode="auto">
            <a:xfrm>
              <a:off x="3951280" y="5806437"/>
              <a:ext cx="4848199" cy="653141"/>
            </a:xfrm>
            <a:prstGeom prst="rect">
              <a:avLst/>
            </a:prstGeom>
            <a:ln>
              <a:headEnd type="none" w="med" len="med"/>
              <a:tailEnd type="stealth" w="lg" len="lg"/>
            </a:ln>
          </p:spPr>
          <p:style>
            <a:lnRef idx="0">
              <a:schemeClr val="accent6"/>
            </a:lnRef>
            <a:fillRef idx="3">
              <a:schemeClr val="accent6"/>
            </a:fillRef>
            <a:effectRef idx="3">
              <a:schemeClr val="accent6"/>
            </a:effectRef>
            <a:fontRef idx="minor">
              <a:schemeClr val="lt1"/>
            </a:fontRef>
          </p:style>
          <p:txBody>
            <a:bodyPr vert="horz" wrap="non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300" b="0" i="0" u="none" strike="noStrike" cap="none" normalizeH="0" baseline="0" smtClean="0">
                <a:ln>
                  <a:noFill/>
                </a:ln>
                <a:solidFill>
                  <a:schemeClr val="tx1"/>
                </a:solidFill>
                <a:effectLst/>
                <a:latin typeface="Arial" charset="0"/>
              </a:endParaRPr>
            </a:p>
          </p:txBody>
        </p:sp>
        <p:sp>
          <p:nvSpPr>
            <p:cNvPr id="21" name="TextBox 20"/>
            <p:cNvSpPr txBox="1"/>
            <p:nvPr/>
          </p:nvSpPr>
          <p:spPr>
            <a:xfrm>
              <a:off x="5338773" y="5896748"/>
              <a:ext cx="2081241" cy="430887"/>
            </a:xfrm>
            <a:prstGeom prst="rect">
              <a:avLst/>
            </a:prstGeom>
            <a:noFill/>
          </p:spPr>
          <p:txBody>
            <a:bodyPr wrap="square" rtlCol="0">
              <a:spAutoFit/>
            </a:bodyPr>
            <a:lstStyle/>
            <a:p>
              <a:pPr algn="ctr"/>
              <a:r>
                <a:rPr lang="en-US" sz="2200" b="1" i="1" dirty="0" smtClean="0"/>
                <a:t>Utility IT</a:t>
              </a:r>
              <a:endParaRPr lang="en-US" sz="2200" b="1" i="1" dirty="0"/>
            </a:p>
          </p:txBody>
        </p:sp>
      </p:grpSp>
      <p:sp>
        <p:nvSpPr>
          <p:cNvPr id="1674246" name="Line 6"/>
          <p:cNvSpPr>
            <a:spLocks noChangeShapeType="1"/>
          </p:cNvSpPr>
          <p:nvPr/>
        </p:nvSpPr>
        <p:spPr bwMode="auto">
          <a:xfrm>
            <a:off x="2137317" y="5806436"/>
            <a:ext cx="6719604" cy="9574"/>
          </a:xfrm>
          <a:prstGeom prst="line">
            <a:avLst/>
          </a:prstGeom>
          <a:noFill/>
          <a:ln w="38100">
            <a:solidFill>
              <a:schemeClr val="accent3"/>
            </a:solidFill>
            <a:round/>
            <a:headEnd/>
            <a:tailEnd/>
          </a:ln>
          <a:effectLst/>
        </p:spPr>
        <p:txBody>
          <a:bodyPr wrap="square" anchor="ctr">
            <a:spAutoFit/>
          </a:bodyPr>
          <a:lstStyle/>
          <a:p>
            <a:endParaRPr lang="en-US"/>
          </a:p>
        </p:txBody>
      </p:sp>
      <p:sp>
        <p:nvSpPr>
          <p:cNvPr id="25" name="Text Box 8"/>
          <p:cNvSpPr txBox="1">
            <a:spLocks noChangeArrowheads="1"/>
          </p:cNvSpPr>
          <p:nvPr/>
        </p:nvSpPr>
        <p:spPr bwMode="auto">
          <a:xfrm>
            <a:off x="305652" y="2819400"/>
            <a:ext cx="1706044" cy="1200329"/>
          </a:xfrm>
          <a:prstGeom prst="rect">
            <a:avLst/>
          </a:prstGeom>
          <a:noFill/>
          <a:ln w="38100" algn="ctr">
            <a:noFill/>
            <a:miter lim="800000"/>
            <a:headEnd/>
            <a:tailEnd/>
          </a:ln>
          <a:effectLst/>
        </p:spPr>
        <p:txBody>
          <a:bodyPr wrap="none">
            <a:spAutoFit/>
          </a:bodyPr>
          <a:lstStyle/>
          <a:p>
            <a:pPr algn="ctr"/>
            <a:r>
              <a:rPr lang="en-US" sz="2400" dirty="0"/>
              <a:t>Competitive</a:t>
            </a:r>
          </a:p>
          <a:p>
            <a:pPr algn="ctr"/>
            <a:r>
              <a:rPr lang="en-US" sz="2400" dirty="0"/>
              <a:t>Advantage </a:t>
            </a:r>
          </a:p>
          <a:p>
            <a:pPr algn="ctr"/>
            <a:r>
              <a:rPr lang="en-US" sz="2400" dirty="0"/>
              <a:t>to Firm</a:t>
            </a:r>
          </a:p>
        </p:txBody>
      </p:sp>
      <p:sp>
        <p:nvSpPr>
          <p:cNvPr id="28" name="Text Box 8"/>
          <p:cNvSpPr txBox="1">
            <a:spLocks noChangeArrowheads="1"/>
          </p:cNvSpPr>
          <p:nvPr/>
        </p:nvSpPr>
        <p:spPr bwMode="auto">
          <a:xfrm>
            <a:off x="4857752" y="2357430"/>
            <a:ext cx="3643338" cy="830997"/>
          </a:xfrm>
          <a:prstGeom prst="rect">
            <a:avLst/>
          </a:prstGeom>
          <a:noFill/>
          <a:ln w="38100" algn="ctr">
            <a:noFill/>
            <a:miter lim="800000"/>
            <a:headEnd/>
            <a:tailEnd/>
          </a:ln>
          <a:effectLst/>
        </p:spPr>
        <p:txBody>
          <a:bodyPr wrap="square">
            <a:spAutoFit/>
          </a:bodyPr>
          <a:lstStyle/>
          <a:p>
            <a:pPr algn="ctr"/>
            <a:r>
              <a:rPr lang="en-US" sz="2400" i="1" dirty="0" smtClean="0"/>
              <a:t>CIOs can get an A if they focus here</a:t>
            </a:r>
            <a:endParaRPr lang="en-US" sz="2400" i="1" dirty="0"/>
          </a:p>
        </p:txBody>
      </p:sp>
      <p:sp>
        <p:nvSpPr>
          <p:cNvPr id="29" name="Rectangle 28"/>
          <p:cNvSpPr/>
          <p:nvPr/>
        </p:nvSpPr>
        <p:spPr bwMode="auto">
          <a:xfrm>
            <a:off x="2137207" y="1552338"/>
            <a:ext cx="1814073" cy="4251800"/>
          </a:xfrm>
          <a:prstGeom prst="rect">
            <a:avLst/>
          </a:prstGeom>
          <a:noFill/>
          <a:ln w="47625">
            <a:solidFill>
              <a:schemeClr val="tx2"/>
            </a:solidFill>
            <a:prstDash val="sysDash"/>
            <a:headEnd type="none" w="med" len="med"/>
            <a:tailEnd type="stealth" w="lg" len="lg"/>
          </a:ln>
          <a:scene3d>
            <a:camera prst="orthographicFront" fov="0">
              <a:rot lat="0" lon="0" rev="0"/>
            </a:camera>
            <a:lightRig rig="soft" dir="tl">
              <a:rot lat="0" lon="0" rev="20100000"/>
            </a:lightRig>
          </a:scene3d>
          <a:sp3d/>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300" b="0" i="0" u="none" strike="noStrike" cap="none" normalizeH="0" baseline="0" smtClean="0">
              <a:ln>
                <a:noFill/>
              </a:ln>
              <a:solidFill>
                <a:schemeClr val="tx1"/>
              </a:solidFill>
              <a:effectLst/>
              <a:latin typeface="Arial" charset="0"/>
            </a:endParaRPr>
          </a:p>
        </p:txBody>
      </p:sp>
      <p:sp>
        <p:nvSpPr>
          <p:cNvPr id="31" name="Freeform 30"/>
          <p:cNvSpPr/>
          <p:nvPr/>
        </p:nvSpPr>
        <p:spPr>
          <a:xfrm>
            <a:off x="4000496" y="1643050"/>
            <a:ext cx="2643206" cy="642942"/>
          </a:xfrm>
          <a:custGeom>
            <a:avLst/>
            <a:gdLst>
              <a:gd name="connsiteX0" fmla="*/ 3990109 w 3990109"/>
              <a:gd name="connsiteY0" fmla="*/ 1115291 h 1239982"/>
              <a:gd name="connsiteX1" fmla="*/ 3200400 w 3990109"/>
              <a:gd name="connsiteY1" fmla="*/ 20782 h 1239982"/>
              <a:gd name="connsiteX2" fmla="*/ 0 w 3990109"/>
              <a:gd name="connsiteY2" fmla="*/ 1239982 h 1239982"/>
            </a:gdLst>
            <a:ahLst/>
            <a:cxnLst>
              <a:cxn ang="0">
                <a:pos x="connsiteX0" y="connsiteY0"/>
              </a:cxn>
              <a:cxn ang="0">
                <a:pos x="connsiteX1" y="connsiteY1"/>
              </a:cxn>
              <a:cxn ang="0">
                <a:pos x="connsiteX2" y="connsiteY2"/>
              </a:cxn>
            </a:cxnLst>
            <a:rect l="l" t="t" r="r" b="b"/>
            <a:pathLst>
              <a:path w="3990109" h="1239982">
                <a:moveTo>
                  <a:pt x="3990109" y="1115291"/>
                </a:moveTo>
                <a:cubicBezTo>
                  <a:pt x="3927763" y="557645"/>
                  <a:pt x="3865418" y="0"/>
                  <a:pt x="3200400" y="20782"/>
                </a:cubicBezTo>
                <a:cubicBezTo>
                  <a:pt x="2535382" y="41564"/>
                  <a:pt x="1267691" y="640773"/>
                  <a:pt x="0" y="1239982"/>
                </a:cubicBezTo>
              </a:path>
            </a:pathLst>
          </a:custGeom>
          <a:ln w="34925">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4" name="Group 23"/>
          <p:cNvGrpSpPr/>
          <p:nvPr/>
        </p:nvGrpSpPr>
        <p:grpSpPr>
          <a:xfrm>
            <a:off x="5072066" y="3500438"/>
            <a:ext cx="3071866" cy="2286016"/>
            <a:chOff x="5072066" y="3500438"/>
            <a:chExt cx="3071866" cy="2286016"/>
          </a:xfrm>
        </p:grpSpPr>
        <p:sp>
          <p:nvSpPr>
            <p:cNvPr id="27" name="Text Box 8"/>
            <p:cNvSpPr txBox="1">
              <a:spLocks noChangeArrowheads="1"/>
            </p:cNvSpPr>
            <p:nvPr/>
          </p:nvSpPr>
          <p:spPr bwMode="auto">
            <a:xfrm>
              <a:off x="5072066" y="3500438"/>
              <a:ext cx="3071866" cy="830997"/>
            </a:xfrm>
            <a:prstGeom prst="rect">
              <a:avLst/>
            </a:prstGeom>
            <a:noFill/>
            <a:ln w="38100" algn="ctr">
              <a:noFill/>
              <a:miter lim="800000"/>
              <a:headEnd/>
              <a:tailEnd/>
            </a:ln>
            <a:effectLst/>
          </p:spPr>
          <p:txBody>
            <a:bodyPr wrap="square">
              <a:spAutoFit/>
            </a:bodyPr>
            <a:lstStyle/>
            <a:p>
              <a:pPr algn="ctr"/>
              <a:r>
                <a:rPr lang="en-US" sz="2400" i="1" dirty="0" smtClean="0"/>
                <a:t>CIOs can at best get a C if they focus here</a:t>
              </a:r>
              <a:endParaRPr lang="en-US" sz="2400" i="1" dirty="0"/>
            </a:p>
          </p:txBody>
        </p:sp>
        <p:sp>
          <p:nvSpPr>
            <p:cNvPr id="33" name="Freeform 32"/>
            <p:cNvSpPr/>
            <p:nvPr/>
          </p:nvSpPr>
          <p:spPr>
            <a:xfrm>
              <a:off x="6000760" y="4429132"/>
              <a:ext cx="459509" cy="1357322"/>
            </a:xfrm>
            <a:custGeom>
              <a:avLst/>
              <a:gdLst>
                <a:gd name="connsiteX0" fmla="*/ 459509 w 459509"/>
                <a:gd name="connsiteY0" fmla="*/ 0 h 1219200"/>
                <a:gd name="connsiteX1" fmla="*/ 30018 w 459509"/>
                <a:gd name="connsiteY1" fmla="*/ 471054 h 1219200"/>
                <a:gd name="connsiteX2" fmla="*/ 279400 w 459509"/>
                <a:gd name="connsiteY2" fmla="*/ 1219200 h 1219200"/>
              </a:gdLst>
              <a:ahLst/>
              <a:cxnLst>
                <a:cxn ang="0">
                  <a:pos x="connsiteX0" y="connsiteY0"/>
                </a:cxn>
                <a:cxn ang="0">
                  <a:pos x="connsiteX1" y="connsiteY1"/>
                </a:cxn>
                <a:cxn ang="0">
                  <a:pos x="connsiteX2" y="connsiteY2"/>
                </a:cxn>
              </a:cxnLst>
              <a:rect l="l" t="t" r="r" b="b"/>
              <a:pathLst>
                <a:path w="459509" h="1219200">
                  <a:moveTo>
                    <a:pt x="459509" y="0"/>
                  </a:moveTo>
                  <a:cubicBezTo>
                    <a:pt x="259772" y="133927"/>
                    <a:pt x="60036" y="267854"/>
                    <a:pt x="30018" y="471054"/>
                  </a:cubicBezTo>
                  <a:cubicBezTo>
                    <a:pt x="0" y="674254"/>
                    <a:pt x="139700" y="946727"/>
                    <a:pt x="279400" y="1219200"/>
                  </a:cubicBezTo>
                </a:path>
              </a:pathLst>
            </a:custGeom>
            <a:ln w="34925">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dissolve">
                                      <p:cBhvr>
                                        <p:cTn id="12" dur="500"/>
                                        <p:tgtEl>
                                          <p:spTgt spid="28"/>
                                        </p:tgtEl>
                                      </p:cBhvr>
                                    </p:animEffect>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wipe(right)">
                                      <p:cBhvr>
                                        <p:cTn id="1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smtClean="0"/>
              <a:t>IT Innovation: </a:t>
            </a:r>
            <a:br>
              <a:rPr lang="en-US" sz="4400" dirty="0" smtClean="0"/>
            </a:br>
            <a:r>
              <a:rPr lang="en-US" sz="4400" dirty="0" smtClean="0"/>
              <a:t>What It Is and How to Get More of It</a:t>
            </a:r>
            <a:endParaRPr lang="en-US" sz="4400" dirty="0"/>
          </a:p>
        </p:txBody>
      </p:sp>
      <p:sp>
        <p:nvSpPr>
          <p:cNvPr id="5" name="Subtitle 2"/>
          <p:cNvSpPr txBox="1">
            <a:spLocks/>
          </p:cNvSpPr>
          <p:nvPr/>
        </p:nvSpPr>
        <p:spPr bwMode="white">
          <a:xfrm>
            <a:off x="533400" y="5429264"/>
            <a:ext cx="3812443" cy="461665"/>
          </a:xfrm>
          <a:prstGeom prst="rect">
            <a:avLst/>
          </a:prstGeom>
        </p:spPr>
        <p:txBody>
          <a:bodyPr vert="horz" wrap="square" lIns="0" tIns="0" rIns="0" bIns="0" rtlCol="0">
            <a:noAutofit/>
          </a:bodyPr>
          <a:lstStyle/>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David Chappell</a:t>
            </a:r>
          </a:p>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Chappell &amp; Associates</a:t>
            </a:r>
          </a:p>
          <a:p>
            <a:pPr marL="0" marR="0" lvl="0" indent="0" algn="l" defTabSz="914363" rtl="0" eaLnBrk="1" fontAlgn="auto" latinLnBrk="0" hangingPunct="1">
              <a:lnSpc>
                <a:spcPct val="9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hlinkClick r:id="rId3"/>
              </a:rPr>
              <a:t>www.davidchappell.com</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a:r>
            <a:br>
              <a:rPr kumimoji="0" lang="en-US" sz="2400" b="0" i="0" u="none" strike="noStrike" kern="1200" cap="none" spc="0" normalizeH="0" baseline="0" noProof="0" dirty="0" smtClean="0">
                <a:ln>
                  <a:noFill/>
                </a:ln>
                <a:solidFill>
                  <a:schemeClr val="tx1"/>
                </a:solidFill>
                <a:effectLst/>
                <a:uLnTx/>
                <a:uFillTx/>
                <a:latin typeface="+mn-lt"/>
                <a:ea typeface="+mn-ea"/>
                <a:cs typeface="+mn-cs"/>
              </a:rPr>
            </a:br>
            <a:r>
              <a:rPr kumimoji="0" lang="en-US" sz="2400" b="0" i="0" u="none" strike="noStrike" kern="1200" cap="none" spc="0" normalizeH="0" baseline="0" noProof="0" dirty="0" smtClean="0">
                <a:ln>
                  <a:noFill/>
                </a:ln>
                <a:solidFill>
                  <a:schemeClr val="tx1"/>
                </a:solidFill>
                <a:effectLst/>
                <a:uLnTx/>
                <a:uFillTx/>
                <a:latin typeface="+mn-lt"/>
                <a:ea typeface="+mn-ea"/>
                <a:cs typeface="+mn-cs"/>
              </a:rPr>
              <a:t>ARC204</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Straight Connector 25"/>
          <p:cNvCxnSpPr/>
          <p:nvPr/>
        </p:nvCxnSpPr>
        <p:spPr bwMode="auto">
          <a:xfrm rot="16200000" flipV="1">
            <a:off x="-20359" y="3664434"/>
            <a:ext cx="4314005" cy="2979"/>
          </a:xfrm>
          <a:prstGeom prst="line">
            <a:avLst/>
          </a:prstGeom>
          <a:noFill/>
          <a:ln w="38100" cap="flat" cmpd="sng" algn="ctr">
            <a:solidFill>
              <a:schemeClr val="accent3"/>
            </a:solidFill>
            <a:prstDash val="solid"/>
            <a:round/>
            <a:headEnd type="none" w="med" len="med"/>
            <a:tailEnd type="none" w="lg" len="lg"/>
          </a:ln>
          <a:effectLst/>
        </p:spPr>
      </p:cxnSp>
      <p:sp>
        <p:nvSpPr>
          <p:cNvPr id="1674249" name="Freeform 9"/>
          <p:cNvSpPr>
            <a:spLocks/>
          </p:cNvSpPr>
          <p:nvPr/>
        </p:nvSpPr>
        <p:spPr bwMode="auto">
          <a:xfrm>
            <a:off x="2314542" y="1855788"/>
            <a:ext cx="6484937" cy="3783012"/>
          </a:xfrm>
          <a:custGeom>
            <a:avLst/>
            <a:gdLst>
              <a:gd name="connsiteX0" fmla="*/ 0 w 4085"/>
              <a:gd name="connsiteY0" fmla="*/ 0 h 2383"/>
              <a:gd name="connsiteX1" fmla="*/ 335 w 4085"/>
              <a:gd name="connsiteY1" fmla="*/ 1192 h 2383"/>
              <a:gd name="connsiteX2" fmla="*/ 1266 w 4085"/>
              <a:gd name="connsiteY2" fmla="*/ 2056 h 2383"/>
              <a:gd name="connsiteX3" fmla="*/ 4085 w 4085"/>
              <a:gd name="connsiteY3" fmla="*/ 2383 h 2383"/>
            </a:gdLst>
            <a:ahLst/>
            <a:cxnLst>
              <a:cxn ang="0">
                <a:pos x="connsiteX0" y="connsiteY0"/>
              </a:cxn>
              <a:cxn ang="0">
                <a:pos x="connsiteX1" y="connsiteY1"/>
              </a:cxn>
              <a:cxn ang="0">
                <a:pos x="connsiteX2" y="connsiteY2"/>
              </a:cxn>
              <a:cxn ang="0">
                <a:pos x="connsiteX3" y="connsiteY3"/>
              </a:cxn>
            </a:cxnLst>
            <a:rect l="l" t="t" r="r" b="b"/>
            <a:pathLst>
              <a:path w="4085" h="2383">
                <a:moveTo>
                  <a:pt x="0" y="0"/>
                </a:moveTo>
                <a:cubicBezTo>
                  <a:pt x="56" y="199"/>
                  <a:pt x="124" y="849"/>
                  <a:pt x="335" y="1192"/>
                </a:cubicBezTo>
                <a:cubicBezTo>
                  <a:pt x="546" y="1535"/>
                  <a:pt x="641" y="1858"/>
                  <a:pt x="1266" y="2056"/>
                </a:cubicBezTo>
                <a:cubicBezTo>
                  <a:pt x="1891" y="2254"/>
                  <a:pt x="3524" y="2315"/>
                  <a:pt x="4085" y="2383"/>
                </a:cubicBezTo>
              </a:path>
            </a:pathLst>
          </a:custGeom>
          <a:noFill/>
          <a:ln w="19050" cap="flat" cmpd="sng">
            <a:solidFill>
              <a:srgbClr val="FFFF00"/>
            </a:solidFill>
            <a:prstDash val="solid"/>
            <a:round/>
            <a:headEnd/>
            <a:tailEnd/>
          </a:ln>
          <a:effectLst/>
        </p:spPr>
        <p:txBody>
          <a:bodyPr anchor="ctr">
            <a:noAutofit/>
          </a:bodyPr>
          <a:lstStyle/>
          <a:p>
            <a:endParaRPr lang="en-US"/>
          </a:p>
        </p:txBody>
      </p:sp>
      <p:sp>
        <p:nvSpPr>
          <p:cNvPr id="1674242" name="Rectangle 2"/>
          <p:cNvSpPr>
            <a:spLocks noGrp="1" noChangeArrowheads="1"/>
          </p:cNvSpPr>
          <p:nvPr>
            <p:ph type="title"/>
          </p:nvPr>
        </p:nvSpPr>
        <p:spPr/>
        <p:txBody>
          <a:bodyPr>
            <a:noAutofit/>
          </a:bodyPr>
          <a:lstStyle/>
          <a:p>
            <a:r>
              <a:rPr lang="en-US" dirty="0"/>
              <a:t>Innovation </a:t>
            </a:r>
            <a:r>
              <a:rPr lang="en-US" dirty="0" smtClean="0"/>
              <a:t>Strategies</a:t>
            </a:r>
            <a:br>
              <a:rPr lang="en-US" dirty="0" smtClean="0"/>
            </a:br>
            <a:r>
              <a:rPr lang="en-US" sz="3600" dirty="0">
                <a:solidFill>
                  <a:schemeClr val="tx1"/>
                </a:solidFill>
              </a:rPr>
              <a:t>Some </a:t>
            </a:r>
            <a:r>
              <a:rPr lang="en-US" sz="3600" dirty="0" smtClean="0">
                <a:solidFill>
                  <a:schemeClr val="tx1"/>
                </a:solidFill>
              </a:rPr>
              <a:t>options</a:t>
            </a:r>
            <a:endParaRPr lang="en-US" sz="3600" dirty="0">
              <a:solidFill>
                <a:schemeClr val="tx1"/>
              </a:solidFill>
            </a:endParaRPr>
          </a:p>
        </p:txBody>
      </p:sp>
      <p:grpSp>
        <p:nvGrpSpPr>
          <p:cNvPr id="2" name="Group 16"/>
          <p:cNvGrpSpPr/>
          <p:nvPr/>
        </p:nvGrpSpPr>
        <p:grpSpPr>
          <a:xfrm>
            <a:off x="3951280" y="1643050"/>
            <a:ext cx="2919480" cy="1948698"/>
            <a:chOff x="4230654" y="1643050"/>
            <a:chExt cx="2919480" cy="1948698"/>
          </a:xfrm>
        </p:grpSpPr>
        <p:sp>
          <p:nvSpPr>
            <p:cNvPr id="33" name="Text Box 14"/>
            <p:cNvSpPr txBox="1">
              <a:spLocks noChangeArrowheads="1"/>
            </p:cNvSpPr>
            <p:nvPr/>
          </p:nvSpPr>
          <p:spPr bwMode="auto">
            <a:xfrm>
              <a:off x="5137126" y="1643050"/>
              <a:ext cx="2013008" cy="830997"/>
            </a:xfrm>
            <a:prstGeom prst="rect">
              <a:avLst/>
            </a:prstGeom>
            <a:noFill/>
            <a:ln w="38100" algn="ctr">
              <a:noFill/>
              <a:miter lim="800000"/>
              <a:headEnd/>
              <a:tailEnd/>
            </a:ln>
            <a:effectLst/>
          </p:spPr>
          <p:txBody>
            <a:bodyPr wrap="square">
              <a:spAutoFit/>
            </a:bodyPr>
            <a:lstStyle/>
            <a:p>
              <a:pPr algn="ctr"/>
              <a:r>
                <a:rPr lang="en-US" sz="2400" i="1" dirty="0" smtClean="0"/>
                <a:t>Window of differentiation</a:t>
              </a:r>
              <a:endParaRPr lang="en-US" sz="2400" i="1" dirty="0"/>
            </a:p>
          </p:txBody>
        </p:sp>
        <p:sp>
          <p:nvSpPr>
            <p:cNvPr id="34" name="Freeform 33"/>
            <p:cNvSpPr/>
            <p:nvPr/>
          </p:nvSpPr>
          <p:spPr bwMode="auto">
            <a:xfrm>
              <a:off x="4230654" y="2460978"/>
              <a:ext cx="2214503" cy="1130770"/>
            </a:xfrm>
            <a:custGeom>
              <a:avLst/>
              <a:gdLst>
                <a:gd name="connsiteX0" fmla="*/ 1907822 w 2214503"/>
                <a:gd name="connsiteY0" fmla="*/ 0 h 1130770"/>
                <a:gd name="connsiteX1" fmla="*/ 1896533 w 2214503"/>
                <a:gd name="connsiteY1" fmla="*/ 970844 h 1130770"/>
                <a:gd name="connsiteX2" fmla="*/ 0 w 2214503"/>
                <a:gd name="connsiteY2" fmla="*/ 959555 h 1130770"/>
              </a:gdLst>
              <a:ahLst/>
              <a:cxnLst>
                <a:cxn ang="0">
                  <a:pos x="connsiteX0" y="connsiteY0"/>
                </a:cxn>
                <a:cxn ang="0">
                  <a:pos x="connsiteX1" y="connsiteY1"/>
                </a:cxn>
                <a:cxn ang="0">
                  <a:pos x="connsiteX2" y="connsiteY2"/>
                </a:cxn>
              </a:cxnLst>
              <a:rect l="l" t="t" r="r" b="b"/>
              <a:pathLst>
                <a:path w="2214503" h="1130770">
                  <a:moveTo>
                    <a:pt x="1907822" y="0"/>
                  </a:moveTo>
                  <a:cubicBezTo>
                    <a:pt x="2061162" y="405459"/>
                    <a:pt x="2214503" y="810918"/>
                    <a:pt x="1896533" y="970844"/>
                  </a:cubicBezTo>
                  <a:cubicBezTo>
                    <a:pt x="1578563" y="1130770"/>
                    <a:pt x="789281" y="1045162"/>
                    <a:pt x="0" y="959555"/>
                  </a:cubicBezTo>
                </a:path>
              </a:pathLst>
            </a:custGeom>
            <a:noFill/>
            <a:ln w="38100" cap="flat" cmpd="sng" algn="ctr">
              <a:solidFill>
                <a:schemeClr val="tx1"/>
              </a:solidFill>
              <a:prstDash val="solid"/>
              <a:round/>
              <a:headEnd type="none" w="med" len="med"/>
              <a:tailEnd type="stealth" w="lg" len="lg"/>
            </a:ln>
            <a:effectLst/>
          </p:spPr>
          <p:txBody>
            <a:bodyPr rtlCol="0" anchor="ctr"/>
            <a:lstStyle/>
            <a:p>
              <a:pPr algn="ctr"/>
              <a:endParaRPr lang="en-US"/>
            </a:p>
          </p:txBody>
        </p:sp>
      </p:grpSp>
      <p:sp>
        <p:nvSpPr>
          <p:cNvPr id="1674246" name="Line 6"/>
          <p:cNvSpPr>
            <a:spLocks noChangeShapeType="1"/>
          </p:cNvSpPr>
          <p:nvPr/>
        </p:nvSpPr>
        <p:spPr bwMode="auto">
          <a:xfrm>
            <a:off x="2137317" y="5806436"/>
            <a:ext cx="6719604" cy="9574"/>
          </a:xfrm>
          <a:prstGeom prst="line">
            <a:avLst/>
          </a:prstGeom>
          <a:noFill/>
          <a:ln w="38100">
            <a:solidFill>
              <a:schemeClr val="accent3"/>
            </a:solidFill>
            <a:round/>
            <a:headEnd/>
            <a:tailEnd/>
          </a:ln>
          <a:effectLst/>
        </p:spPr>
        <p:txBody>
          <a:bodyPr wrap="square" anchor="ctr">
            <a:spAutoFit/>
          </a:bodyPr>
          <a:lstStyle/>
          <a:p>
            <a:endParaRPr lang="en-US"/>
          </a:p>
        </p:txBody>
      </p:sp>
      <p:sp>
        <p:nvSpPr>
          <p:cNvPr id="30" name="Rectangle 29"/>
          <p:cNvSpPr/>
          <p:nvPr/>
        </p:nvSpPr>
        <p:spPr bwMode="auto">
          <a:xfrm>
            <a:off x="2137207" y="1552338"/>
            <a:ext cx="1814073" cy="4251800"/>
          </a:xfrm>
          <a:prstGeom prst="rect">
            <a:avLst/>
          </a:prstGeom>
          <a:noFill/>
          <a:ln w="47625">
            <a:solidFill>
              <a:schemeClr val="tx2"/>
            </a:solidFill>
            <a:prstDash val="sysDash"/>
            <a:headEnd type="none" w="med" len="med"/>
            <a:tailEnd type="stealth" w="lg" len="lg"/>
          </a:ln>
          <a:scene3d>
            <a:camera prst="orthographicFront" fov="0">
              <a:rot lat="0" lon="0" rev="0"/>
            </a:camera>
            <a:lightRig rig="soft" dir="tl">
              <a:rot lat="0" lon="0" rev="20100000"/>
            </a:lightRig>
          </a:scene3d>
          <a:sp3d/>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300" b="0" i="0" u="none" strike="noStrike" cap="none" normalizeH="0" baseline="0" smtClean="0">
              <a:ln>
                <a:noFill/>
              </a:ln>
              <a:solidFill>
                <a:schemeClr val="tx1"/>
              </a:solidFill>
              <a:effectLst/>
              <a:latin typeface="Arial" charset="0"/>
            </a:endParaRPr>
          </a:p>
        </p:txBody>
      </p:sp>
      <p:sp>
        <p:nvSpPr>
          <p:cNvPr id="25" name="Text Box 8"/>
          <p:cNvSpPr txBox="1">
            <a:spLocks noChangeArrowheads="1"/>
          </p:cNvSpPr>
          <p:nvPr/>
        </p:nvSpPr>
        <p:spPr bwMode="auto">
          <a:xfrm>
            <a:off x="0" y="2357430"/>
            <a:ext cx="2071670" cy="1323439"/>
          </a:xfrm>
          <a:prstGeom prst="rect">
            <a:avLst/>
          </a:prstGeom>
          <a:noFill/>
          <a:ln w="38100" algn="ctr">
            <a:noFill/>
            <a:miter lim="800000"/>
            <a:headEnd/>
            <a:tailEnd/>
          </a:ln>
          <a:effectLst/>
        </p:spPr>
        <p:txBody>
          <a:bodyPr wrap="square">
            <a:spAutoFit/>
          </a:bodyPr>
          <a:lstStyle/>
          <a:p>
            <a:pPr algn="ctr"/>
            <a:r>
              <a:rPr lang="en-US" sz="2000" b="1" i="1" dirty="0" smtClean="0"/>
              <a:t>Leader:</a:t>
            </a:r>
          </a:p>
          <a:p>
            <a:pPr algn="ctr"/>
            <a:r>
              <a:rPr lang="en-US" sz="2000" b="1" dirty="0" smtClean="0"/>
              <a:t>Strong in Idea, Implementation, and Infusion</a:t>
            </a:r>
            <a:endParaRPr lang="en-US" sz="2000" b="1" dirty="0"/>
          </a:p>
        </p:txBody>
      </p:sp>
      <p:sp>
        <p:nvSpPr>
          <p:cNvPr id="27" name="Text Box 8"/>
          <p:cNvSpPr txBox="1">
            <a:spLocks noChangeArrowheads="1"/>
          </p:cNvSpPr>
          <p:nvPr/>
        </p:nvSpPr>
        <p:spPr bwMode="auto">
          <a:xfrm>
            <a:off x="0" y="4357694"/>
            <a:ext cx="2071670" cy="1323439"/>
          </a:xfrm>
          <a:prstGeom prst="rect">
            <a:avLst/>
          </a:prstGeom>
          <a:noFill/>
          <a:ln w="38100" algn="ctr">
            <a:noFill/>
            <a:miter lim="800000"/>
            <a:headEnd/>
            <a:tailEnd/>
          </a:ln>
          <a:effectLst/>
        </p:spPr>
        <p:txBody>
          <a:bodyPr wrap="square">
            <a:spAutoFit/>
          </a:bodyPr>
          <a:lstStyle/>
          <a:p>
            <a:pPr algn="ctr"/>
            <a:r>
              <a:rPr lang="en-US" sz="2000" b="1" i="1" dirty="0" smtClean="0"/>
              <a:t>Fast follower:</a:t>
            </a:r>
          </a:p>
          <a:p>
            <a:pPr algn="ctr"/>
            <a:r>
              <a:rPr lang="en-US" sz="2000" b="1" dirty="0" smtClean="0"/>
              <a:t>Strong in Implementation and Infusion</a:t>
            </a:r>
            <a:endParaRPr lang="en-US" sz="2000" b="1" dirty="0"/>
          </a:p>
        </p:txBody>
      </p:sp>
      <p:grpSp>
        <p:nvGrpSpPr>
          <p:cNvPr id="19" name="Group 18"/>
          <p:cNvGrpSpPr/>
          <p:nvPr/>
        </p:nvGrpSpPr>
        <p:grpSpPr>
          <a:xfrm>
            <a:off x="928662" y="1722438"/>
            <a:ext cx="1517664" cy="634991"/>
            <a:chOff x="928662" y="1722438"/>
            <a:chExt cx="1517664" cy="634991"/>
          </a:xfrm>
        </p:grpSpPr>
        <p:sp>
          <p:nvSpPr>
            <p:cNvPr id="1674251" name="Oval 11"/>
            <p:cNvSpPr>
              <a:spLocks noChangeArrowheads="1"/>
            </p:cNvSpPr>
            <p:nvPr/>
          </p:nvSpPr>
          <p:spPr bwMode="auto">
            <a:xfrm>
              <a:off x="2265328" y="1722438"/>
              <a:ext cx="180998" cy="214314"/>
            </a:xfrm>
            <a:prstGeom prst="ellipse">
              <a:avLst/>
            </a:prstGeom>
            <a:solidFill>
              <a:schemeClr val="accent6"/>
            </a:solidFill>
            <a:ln w="38100" algn="ctr">
              <a:noFill/>
              <a:round/>
              <a:headEnd/>
              <a:tailEnd/>
            </a:ln>
            <a:effectLst/>
          </p:spPr>
          <p:txBody>
            <a:bodyPr anchor="ctr">
              <a:noAutofit/>
            </a:bodyPr>
            <a:lstStyle/>
            <a:p>
              <a:endParaRPr lang="en-US"/>
            </a:p>
          </p:txBody>
        </p:sp>
        <p:sp>
          <p:nvSpPr>
            <p:cNvPr id="28" name="Freeform 27"/>
            <p:cNvSpPr/>
            <p:nvPr/>
          </p:nvSpPr>
          <p:spPr>
            <a:xfrm>
              <a:off x="928662" y="1828800"/>
              <a:ext cx="1325141" cy="528629"/>
            </a:xfrm>
            <a:custGeom>
              <a:avLst/>
              <a:gdLst>
                <a:gd name="connsiteX0" fmla="*/ 130936 w 1148367"/>
                <a:gd name="connsiteY0" fmla="*/ 459347 h 459347"/>
                <a:gd name="connsiteX1" fmla="*/ 169572 w 1148367"/>
                <a:gd name="connsiteY1" fmla="*/ 72980 h 459347"/>
                <a:gd name="connsiteX2" fmla="*/ 1148367 w 1148367"/>
                <a:gd name="connsiteY2" fmla="*/ 21465 h 459347"/>
              </a:gdLst>
              <a:ahLst/>
              <a:cxnLst>
                <a:cxn ang="0">
                  <a:pos x="connsiteX0" y="connsiteY0"/>
                </a:cxn>
                <a:cxn ang="0">
                  <a:pos x="connsiteX1" y="connsiteY1"/>
                </a:cxn>
                <a:cxn ang="0">
                  <a:pos x="connsiteX2" y="connsiteY2"/>
                </a:cxn>
              </a:cxnLst>
              <a:rect l="l" t="t" r="r" b="b"/>
              <a:pathLst>
                <a:path w="1148367" h="459347">
                  <a:moveTo>
                    <a:pt x="130936" y="459347"/>
                  </a:moveTo>
                  <a:cubicBezTo>
                    <a:pt x="65468" y="302653"/>
                    <a:pt x="0" y="145960"/>
                    <a:pt x="169572" y="72980"/>
                  </a:cubicBezTo>
                  <a:cubicBezTo>
                    <a:pt x="339144" y="0"/>
                    <a:pt x="743755" y="10732"/>
                    <a:pt x="1148367" y="21465"/>
                  </a:cubicBezTo>
                </a:path>
              </a:pathLst>
            </a:custGeom>
            <a:ln w="381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32" name="Text Box 8"/>
          <p:cNvSpPr txBox="1">
            <a:spLocks noChangeArrowheads="1"/>
          </p:cNvSpPr>
          <p:nvPr/>
        </p:nvSpPr>
        <p:spPr bwMode="auto">
          <a:xfrm>
            <a:off x="3786182" y="5929330"/>
            <a:ext cx="2357454" cy="707886"/>
          </a:xfrm>
          <a:prstGeom prst="rect">
            <a:avLst/>
          </a:prstGeom>
          <a:noFill/>
          <a:ln w="38100" algn="ctr">
            <a:noFill/>
            <a:miter lim="800000"/>
            <a:headEnd/>
            <a:tailEnd/>
          </a:ln>
          <a:effectLst/>
        </p:spPr>
        <p:txBody>
          <a:bodyPr wrap="square">
            <a:spAutoFit/>
          </a:bodyPr>
          <a:lstStyle/>
          <a:p>
            <a:pPr algn="ctr"/>
            <a:r>
              <a:rPr lang="en-US" sz="2000" b="1" i="1" dirty="0" smtClean="0"/>
              <a:t>Straggler:</a:t>
            </a:r>
          </a:p>
          <a:p>
            <a:pPr algn="ctr"/>
            <a:r>
              <a:rPr lang="en-US" sz="2000" b="1" dirty="0" smtClean="0"/>
              <a:t>Not strong in any I</a:t>
            </a:r>
            <a:endParaRPr lang="en-US" sz="2000" b="1" dirty="0"/>
          </a:p>
        </p:txBody>
      </p:sp>
      <p:grpSp>
        <p:nvGrpSpPr>
          <p:cNvPr id="21" name="Group 20"/>
          <p:cNvGrpSpPr/>
          <p:nvPr/>
        </p:nvGrpSpPr>
        <p:grpSpPr>
          <a:xfrm>
            <a:off x="4218174" y="5007904"/>
            <a:ext cx="753071" cy="903499"/>
            <a:chOff x="4218174" y="5007904"/>
            <a:chExt cx="753071" cy="903499"/>
          </a:xfrm>
        </p:grpSpPr>
        <p:sp>
          <p:nvSpPr>
            <p:cNvPr id="1674253" name="Oval 13"/>
            <p:cNvSpPr>
              <a:spLocks noChangeArrowheads="1"/>
            </p:cNvSpPr>
            <p:nvPr/>
          </p:nvSpPr>
          <p:spPr bwMode="auto">
            <a:xfrm>
              <a:off x="4218174" y="5007904"/>
              <a:ext cx="180998" cy="214314"/>
            </a:xfrm>
            <a:prstGeom prst="ellipse">
              <a:avLst/>
            </a:prstGeom>
            <a:solidFill>
              <a:schemeClr val="accent6"/>
            </a:solidFill>
            <a:ln w="38100" algn="ctr">
              <a:noFill/>
              <a:round/>
              <a:headEnd/>
              <a:tailEnd/>
            </a:ln>
            <a:effectLst/>
          </p:spPr>
          <p:txBody>
            <a:bodyPr anchor="ctr">
              <a:noAutofit/>
            </a:bodyPr>
            <a:lstStyle/>
            <a:p>
              <a:endParaRPr lang="en-US"/>
            </a:p>
          </p:txBody>
        </p:sp>
        <p:sp>
          <p:nvSpPr>
            <p:cNvPr id="35" name="Freeform 34"/>
            <p:cNvSpPr/>
            <p:nvPr/>
          </p:nvSpPr>
          <p:spPr>
            <a:xfrm>
              <a:off x="4267200" y="5214950"/>
              <a:ext cx="704045" cy="696453"/>
            </a:xfrm>
            <a:custGeom>
              <a:avLst/>
              <a:gdLst>
                <a:gd name="connsiteX0" fmla="*/ 704045 w 704045"/>
                <a:gd name="connsiteY0" fmla="*/ 721217 h 721217"/>
                <a:gd name="connsiteX1" fmla="*/ 111617 w 704045"/>
                <a:gd name="connsiteY1" fmla="*/ 412124 h 721217"/>
                <a:gd name="connsiteX2" fmla="*/ 34344 w 704045"/>
                <a:gd name="connsiteY2" fmla="*/ 0 h 721217"/>
              </a:gdLst>
              <a:ahLst/>
              <a:cxnLst>
                <a:cxn ang="0">
                  <a:pos x="connsiteX0" y="connsiteY0"/>
                </a:cxn>
                <a:cxn ang="0">
                  <a:pos x="connsiteX1" y="connsiteY1"/>
                </a:cxn>
                <a:cxn ang="0">
                  <a:pos x="connsiteX2" y="connsiteY2"/>
                </a:cxn>
              </a:cxnLst>
              <a:rect l="l" t="t" r="r" b="b"/>
              <a:pathLst>
                <a:path w="704045" h="721217">
                  <a:moveTo>
                    <a:pt x="704045" y="721217"/>
                  </a:moveTo>
                  <a:cubicBezTo>
                    <a:pt x="463639" y="626772"/>
                    <a:pt x="223234" y="532327"/>
                    <a:pt x="111617" y="412124"/>
                  </a:cubicBezTo>
                  <a:cubicBezTo>
                    <a:pt x="0" y="291921"/>
                    <a:pt x="17172" y="145960"/>
                    <a:pt x="34344" y="0"/>
                  </a:cubicBezTo>
                </a:path>
              </a:pathLst>
            </a:custGeom>
            <a:ln w="381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0" name="Group 19"/>
          <p:cNvGrpSpPr/>
          <p:nvPr/>
        </p:nvGrpSpPr>
        <p:grpSpPr>
          <a:xfrm>
            <a:off x="928662" y="3571876"/>
            <a:ext cx="2000264" cy="742944"/>
            <a:chOff x="928662" y="3571876"/>
            <a:chExt cx="2000264" cy="742944"/>
          </a:xfrm>
        </p:grpSpPr>
        <p:sp>
          <p:nvSpPr>
            <p:cNvPr id="1674252" name="Oval 12"/>
            <p:cNvSpPr>
              <a:spLocks noChangeArrowheads="1"/>
            </p:cNvSpPr>
            <p:nvPr/>
          </p:nvSpPr>
          <p:spPr bwMode="auto">
            <a:xfrm>
              <a:off x="2747928" y="3571876"/>
              <a:ext cx="180998" cy="214314"/>
            </a:xfrm>
            <a:prstGeom prst="ellipse">
              <a:avLst/>
            </a:prstGeom>
            <a:solidFill>
              <a:schemeClr val="accent6"/>
            </a:solidFill>
            <a:ln w="38100" algn="ctr">
              <a:noFill/>
              <a:round/>
              <a:headEnd/>
              <a:tailEnd/>
            </a:ln>
            <a:effectLst/>
          </p:spPr>
          <p:txBody>
            <a:bodyPr anchor="ctr">
              <a:noAutofit/>
            </a:bodyPr>
            <a:lstStyle/>
            <a:p>
              <a:endParaRPr lang="en-US"/>
            </a:p>
          </p:txBody>
        </p:sp>
        <p:sp>
          <p:nvSpPr>
            <p:cNvPr id="31" name="Freeform 30"/>
            <p:cNvSpPr/>
            <p:nvPr/>
          </p:nvSpPr>
          <p:spPr>
            <a:xfrm>
              <a:off x="928662" y="3696238"/>
              <a:ext cx="1788780" cy="618582"/>
            </a:xfrm>
            <a:custGeom>
              <a:avLst/>
              <a:gdLst>
                <a:gd name="connsiteX0" fmla="*/ 130936 w 1148367"/>
                <a:gd name="connsiteY0" fmla="*/ 459347 h 459347"/>
                <a:gd name="connsiteX1" fmla="*/ 169572 w 1148367"/>
                <a:gd name="connsiteY1" fmla="*/ 72980 h 459347"/>
                <a:gd name="connsiteX2" fmla="*/ 1148367 w 1148367"/>
                <a:gd name="connsiteY2" fmla="*/ 21465 h 459347"/>
              </a:gdLst>
              <a:ahLst/>
              <a:cxnLst>
                <a:cxn ang="0">
                  <a:pos x="connsiteX0" y="connsiteY0"/>
                </a:cxn>
                <a:cxn ang="0">
                  <a:pos x="connsiteX1" y="connsiteY1"/>
                </a:cxn>
                <a:cxn ang="0">
                  <a:pos x="connsiteX2" y="connsiteY2"/>
                </a:cxn>
              </a:cxnLst>
              <a:rect l="l" t="t" r="r" b="b"/>
              <a:pathLst>
                <a:path w="1148367" h="459347">
                  <a:moveTo>
                    <a:pt x="130936" y="459347"/>
                  </a:moveTo>
                  <a:cubicBezTo>
                    <a:pt x="65468" y="302653"/>
                    <a:pt x="0" y="145960"/>
                    <a:pt x="169572" y="72980"/>
                  </a:cubicBezTo>
                  <a:cubicBezTo>
                    <a:pt x="339144" y="0"/>
                    <a:pt x="743755" y="10732"/>
                    <a:pt x="1148367" y="21465"/>
                  </a:cubicBezTo>
                </a:path>
              </a:pathLst>
            </a:custGeom>
            <a:ln w="381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dissolve">
                                      <p:cBhvr>
                                        <p:cTn id="7" dur="500"/>
                                        <p:tgtEl>
                                          <p:spTgt spid="2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down)">
                                      <p:cBhvr>
                                        <p:cTn id="11" dur="500"/>
                                        <p:tgtEl>
                                          <p:spTgt spid="19"/>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dissolve">
                                      <p:cBhvr>
                                        <p:cTn id="16" dur="500"/>
                                        <p:tgtEl>
                                          <p:spTgt spid="27"/>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down)">
                                      <p:cBhvr>
                                        <p:cTn id="20" dur="5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dissolve">
                                      <p:cBhvr>
                                        <p:cTn id="25" dur="500"/>
                                        <p:tgtEl>
                                          <p:spTgt spid="32"/>
                                        </p:tgtEl>
                                      </p:cBhvr>
                                    </p:animEffect>
                                  </p:childTnLst>
                                </p:cTn>
                              </p:par>
                            </p:childTnLst>
                          </p:cTn>
                        </p:par>
                        <p:par>
                          <p:cTn id="26" fill="hold">
                            <p:stCondLst>
                              <p:cond delay="500"/>
                            </p:stCondLst>
                            <p:childTnLst>
                              <p:par>
                                <p:cTn id="27" presetID="22" presetClass="entr" presetSubtype="4"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down)">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9" name="Straight Connector 58"/>
          <p:cNvCxnSpPr>
            <a:endCxn id="56" idx="0"/>
          </p:cNvCxnSpPr>
          <p:nvPr/>
        </p:nvCxnSpPr>
        <p:spPr>
          <a:xfrm rot="5400000">
            <a:off x="2964646" y="3107530"/>
            <a:ext cx="1071568" cy="1428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normAutofit fontScale="90000"/>
          </a:bodyPr>
          <a:lstStyle/>
          <a:p>
            <a:r>
              <a:rPr lang="en-US" sz="5300" dirty="0" smtClean="0"/>
              <a:t>The Kinds of People Required</a:t>
            </a:r>
            <a:r>
              <a:rPr lang="en-US" dirty="0" smtClean="0"/>
              <a:t/>
            </a:r>
            <a:br>
              <a:rPr lang="en-US" dirty="0" smtClean="0"/>
            </a:br>
            <a:r>
              <a:rPr lang="en-US" sz="4000" dirty="0" smtClean="0">
                <a:solidFill>
                  <a:schemeClr val="tx1"/>
                </a:solidFill>
              </a:rPr>
              <a:t>To successfully implement the i3 process</a:t>
            </a:r>
            <a:endParaRPr lang="en-US" sz="4000" dirty="0">
              <a:solidFill>
                <a:schemeClr val="tx1"/>
              </a:solidFill>
            </a:endParaRPr>
          </a:p>
        </p:txBody>
      </p:sp>
      <p:sp>
        <p:nvSpPr>
          <p:cNvPr id="13" name="TextBox 12"/>
          <p:cNvSpPr txBox="1"/>
          <p:nvPr/>
        </p:nvSpPr>
        <p:spPr>
          <a:xfrm>
            <a:off x="4643438" y="3410126"/>
            <a:ext cx="2214578" cy="1384995"/>
          </a:xfrm>
          <a:prstGeom prst="rect">
            <a:avLst/>
          </a:prstGeom>
          <a:noFill/>
        </p:spPr>
        <p:txBody>
          <a:bodyPr wrap="square" rtlCol="0">
            <a:spAutoFit/>
          </a:bodyPr>
          <a:lstStyle/>
          <a:p>
            <a:pPr algn="ctr"/>
            <a:r>
              <a:rPr lang="en-US" sz="2400" b="1" i="1" dirty="0" smtClean="0">
                <a:solidFill>
                  <a:schemeClr val="accent2"/>
                </a:solidFill>
              </a:rPr>
              <a:t>Persuasive</a:t>
            </a:r>
            <a:endParaRPr lang="en-US" sz="2000" b="1" i="1" dirty="0" smtClean="0">
              <a:solidFill>
                <a:schemeClr val="accent2"/>
              </a:solidFill>
            </a:endParaRPr>
          </a:p>
          <a:p>
            <a:pPr algn="ctr"/>
            <a:r>
              <a:rPr lang="en-US" sz="2000" b="1" i="1" dirty="0" smtClean="0"/>
              <a:t>(User knowledge, communication skills)</a:t>
            </a:r>
          </a:p>
        </p:txBody>
      </p:sp>
      <p:sp>
        <p:nvSpPr>
          <p:cNvPr id="15" name="TextBox 14"/>
          <p:cNvSpPr txBox="1"/>
          <p:nvPr/>
        </p:nvSpPr>
        <p:spPr>
          <a:xfrm>
            <a:off x="6858016" y="3714752"/>
            <a:ext cx="1928826" cy="1077218"/>
          </a:xfrm>
          <a:prstGeom prst="rect">
            <a:avLst/>
          </a:prstGeom>
          <a:noFill/>
        </p:spPr>
        <p:txBody>
          <a:bodyPr wrap="square" rtlCol="0">
            <a:spAutoFit/>
          </a:bodyPr>
          <a:lstStyle/>
          <a:p>
            <a:pPr algn="ctr"/>
            <a:r>
              <a:rPr lang="en-US" sz="2400" b="1" i="1" dirty="0" smtClean="0">
                <a:solidFill>
                  <a:schemeClr val="accent3"/>
                </a:solidFill>
              </a:rPr>
              <a:t>Operational</a:t>
            </a:r>
            <a:endParaRPr lang="en-US" sz="2000" b="1" i="1" dirty="0" smtClean="0">
              <a:solidFill>
                <a:schemeClr val="accent3"/>
              </a:solidFill>
            </a:endParaRPr>
          </a:p>
          <a:p>
            <a:pPr algn="ctr"/>
            <a:r>
              <a:rPr lang="en-US" sz="2000" b="1" i="1" dirty="0" smtClean="0"/>
              <a:t>(IT  operations skills)</a:t>
            </a:r>
          </a:p>
        </p:txBody>
      </p:sp>
      <p:cxnSp>
        <p:nvCxnSpPr>
          <p:cNvPr id="21" name="Straight Connector 20"/>
          <p:cNvCxnSpPr>
            <a:endCxn id="14" idx="0"/>
          </p:cNvCxnSpPr>
          <p:nvPr/>
        </p:nvCxnSpPr>
        <p:spPr>
          <a:xfrm rot="5400000">
            <a:off x="1045265" y="2812349"/>
            <a:ext cx="766944" cy="4286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endCxn id="13" idx="0"/>
          </p:cNvCxnSpPr>
          <p:nvPr/>
        </p:nvCxnSpPr>
        <p:spPr>
          <a:xfrm rot="16200000" flipH="1">
            <a:off x="5242238" y="2901637"/>
            <a:ext cx="766944" cy="2500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endCxn id="15" idx="0"/>
          </p:cNvCxnSpPr>
          <p:nvPr/>
        </p:nvCxnSpPr>
        <p:spPr>
          <a:xfrm rot="16200000" flipH="1">
            <a:off x="7197346" y="3089669"/>
            <a:ext cx="857256" cy="392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Right Arrow 27"/>
          <p:cNvSpPr/>
          <p:nvPr/>
        </p:nvSpPr>
        <p:spPr>
          <a:xfrm>
            <a:off x="6286512" y="2357430"/>
            <a:ext cx="642942" cy="357190"/>
          </a:xfrm>
          <a:prstGeom prst="rightArrow">
            <a:avLst>
              <a:gd name="adj1" fmla="val 50000"/>
              <a:gd name="adj2" fmla="val 50000"/>
            </a:avLst>
          </a:prstGeom>
          <a:ln>
            <a:tailEnd type="stealth" w="lg" len="lg"/>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0" name="Rectangle 29"/>
          <p:cNvSpPr/>
          <p:nvPr/>
        </p:nvSpPr>
        <p:spPr>
          <a:xfrm>
            <a:off x="785786" y="2357430"/>
            <a:ext cx="1643074" cy="357190"/>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32" name="Rectangle 31"/>
          <p:cNvSpPr/>
          <p:nvPr/>
        </p:nvSpPr>
        <p:spPr>
          <a:xfrm>
            <a:off x="4714876" y="2357430"/>
            <a:ext cx="1643074" cy="35719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34" name="Rectangle 33"/>
          <p:cNvSpPr/>
          <p:nvPr/>
        </p:nvSpPr>
        <p:spPr>
          <a:xfrm>
            <a:off x="2428860" y="2357430"/>
            <a:ext cx="2286016" cy="357190"/>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36" name="TextBox 35"/>
          <p:cNvSpPr txBox="1"/>
          <p:nvPr/>
        </p:nvSpPr>
        <p:spPr>
          <a:xfrm>
            <a:off x="1285852" y="2285992"/>
            <a:ext cx="812555" cy="461665"/>
          </a:xfrm>
          <a:prstGeom prst="rect">
            <a:avLst/>
          </a:prstGeom>
          <a:noFill/>
        </p:spPr>
        <p:txBody>
          <a:bodyPr wrap="square" rtlCol="0">
            <a:spAutoFit/>
          </a:bodyPr>
          <a:lstStyle/>
          <a:p>
            <a:r>
              <a:rPr lang="en-US" sz="2400" b="1" dirty="0" smtClean="0">
                <a:solidFill>
                  <a:schemeClr val="bg1"/>
                </a:solidFill>
              </a:rPr>
              <a:t>Idea</a:t>
            </a:r>
          </a:p>
        </p:txBody>
      </p:sp>
      <p:sp>
        <p:nvSpPr>
          <p:cNvPr id="37" name="TextBox 36"/>
          <p:cNvSpPr txBox="1"/>
          <p:nvPr/>
        </p:nvSpPr>
        <p:spPr>
          <a:xfrm>
            <a:off x="2500298" y="2285992"/>
            <a:ext cx="2246962" cy="461665"/>
          </a:xfrm>
          <a:prstGeom prst="rect">
            <a:avLst/>
          </a:prstGeom>
          <a:noFill/>
        </p:spPr>
        <p:txBody>
          <a:bodyPr wrap="none" rtlCol="0">
            <a:spAutoFit/>
          </a:bodyPr>
          <a:lstStyle/>
          <a:p>
            <a:r>
              <a:rPr lang="en-US" sz="2400" b="1" dirty="0" smtClean="0">
                <a:solidFill>
                  <a:schemeClr val="bg1"/>
                </a:solidFill>
              </a:rPr>
              <a:t>Implementation</a:t>
            </a:r>
          </a:p>
        </p:txBody>
      </p:sp>
      <p:sp>
        <p:nvSpPr>
          <p:cNvPr id="38" name="TextBox 37"/>
          <p:cNvSpPr txBox="1"/>
          <p:nvPr/>
        </p:nvSpPr>
        <p:spPr>
          <a:xfrm>
            <a:off x="4929190" y="2285992"/>
            <a:ext cx="1221745" cy="461665"/>
          </a:xfrm>
          <a:prstGeom prst="rect">
            <a:avLst/>
          </a:prstGeom>
          <a:noFill/>
        </p:spPr>
        <p:txBody>
          <a:bodyPr wrap="square" rtlCol="0">
            <a:spAutoFit/>
          </a:bodyPr>
          <a:lstStyle/>
          <a:p>
            <a:r>
              <a:rPr lang="en-US" sz="2400" b="1" dirty="0" smtClean="0">
                <a:solidFill>
                  <a:schemeClr val="bg1"/>
                </a:solidFill>
              </a:rPr>
              <a:t>Infusion</a:t>
            </a:r>
          </a:p>
        </p:txBody>
      </p:sp>
      <p:sp>
        <p:nvSpPr>
          <p:cNvPr id="40" name="Oval 39"/>
          <p:cNvSpPr/>
          <p:nvPr/>
        </p:nvSpPr>
        <p:spPr>
          <a:xfrm>
            <a:off x="6929454" y="2071678"/>
            <a:ext cx="1071538" cy="928694"/>
          </a:xfrm>
          <a:prstGeom prst="ellipse">
            <a:avLst/>
          </a:prstGeom>
          <a:ln>
            <a:tailEnd type="stealth" w="lg" len="lg"/>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41" name="TextBox 40"/>
          <p:cNvSpPr txBox="1"/>
          <p:nvPr/>
        </p:nvSpPr>
        <p:spPr>
          <a:xfrm>
            <a:off x="6929454" y="2285992"/>
            <a:ext cx="1071538" cy="461665"/>
          </a:xfrm>
          <a:prstGeom prst="rect">
            <a:avLst/>
          </a:prstGeom>
          <a:noFill/>
        </p:spPr>
        <p:txBody>
          <a:bodyPr wrap="square" rtlCol="0">
            <a:spAutoFit/>
          </a:bodyPr>
          <a:lstStyle/>
          <a:p>
            <a:pPr algn="ctr"/>
            <a:r>
              <a:rPr lang="en-US" sz="2400" b="1" dirty="0" smtClean="0">
                <a:solidFill>
                  <a:schemeClr val="bg1"/>
                </a:solidFill>
              </a:rPr>
              <a:t>Value</a:t>
            </a:r>
          </a:p>
        </p:txBody>
      </p:sp>
      <p:sp>
        <p:nvSpPr>
          <p:cNvPr id="56" name="TextBox 55"/>
          <p:cNvSpPr txBox="1"/>
          <p:nvPr/>
        </p:nvSpPr>
        <p:spPr>
          <a:xfrm>
            <a:off x="2214546" y="3714752"/>
            <a:ext cx="2428892" cy="1384995"/>
          </a:xfrm>
          <a:prstGeom prst="rect">
            <a:avLst/>
          </a:prstGeom>
          <a:noFill/>
        </p:spPr>
        <p:txBody>
          <a:bodyPr wrap="square" rtlCol="0">
            <a:spAutoFit/>
          </a:bodyPr>
          <a:lstStyle/>
          <a:p>
            <a:pPr algn="ctr"/>
            <a:r>
              <a:rPr lang="en-US" sz="2400" b="1" i="1" dirty="0" smtClean="0">
                <a:solidFill>
                  <a:schemeClr val="accent5"/>
                </a:solidFill>
              </a:rPr>
              <a:t>Transformational</a:t>
            </a:r>
            <a:endParaRPr lang="en-US" sz="2000" b="1" i="1" dirty="0" smtClean="0">
              <a:solidFill>
                <a:schemeClr val="accent5"/>
              </a:solidFill>
            </a:endParaRPr>
          </a:p>
          <a:p>
            <a:pPr algn="ctr"/>
            <a:r>
              <a:rPr lang="en-US" sz="2000" b="1" i="1" dirty="0" smtClean="0"/>
              <a:t>(IT development knowledge, execution skills)</a:t>
            </a:r>
          </a:p>
        </p:txBody>
      </p:sp>
      <p:sp>
        <p:nvSpPr>
          <p:cNvPr id="14" name="TextBox 13"/>
          <p:cNvSpPr txBox="1"/>
          <p:nvPr/>
        </p:nvSpPr>
        <p:spPr>
          <a:xfrm>
            <a:off x="0" y="3410126"/>
            <a:ext cx="2428861" cy="1692771"/>
          </a:xfrm>
          <a:prstGeom prst="rect">
            <a:avLst/>
          </a:prstGeom>
          <a:noFill/>
        </p:spPr>
        <p:txBody>
          <a:bodyPr wrap="square" rtlCol="0">
            <a:spAutoFit/>
          </a:bodyPr>
          <a:lstStyle/>
          <a:p>
            <a:pPr algn="ctr"/>
            <a:r>
              <a:rPr lang="en-US" sz="2400" b="1" i="1" dirty="0" smtClean="0">
                <a:solidFill>
                  <a:schemeClr val="accent4"/>
                </a:solidFill>
              </a:rPr>
              <a:t>Strategic</a:t>
            </a:r>
          </a:p>
          <a:p>
            <a:pPr algn="ctr"/>
            <a:r>
              <a:rPr lang="en-US" sz="2000" b="1" i="1" dirty="0" smtClean="0"/>
              <a:t>(Business knowledge, </a:t>
            </a:r>
          </a:p>
          <a:p>
            <a:pPr algn="ctr"/>
            <a:r>
              <a:rPr lang="en-US" sz="2000" b="1" i="1" dirty="0" smtClean="0"/>
              <a:t>IT knowledge, creativity)</a:t>
            </a:r>
          </a:p>
        </p:txBody>
      </p:sp>
      <p:grpSp>
        <p:nvGrpSpPr>
          <p:cNvPr id="26" name="Group 25"/>
          <p:cNvGrpSpPr/>
          <p:nvPr/>
        </p:nvGrpSpPr>
        <p:grpSpPr>
          <a:xfrm>
            <a:off x="857224" y="5429264"/>
            <a:ext cx="7643866" cy="1285860"/>
            <a:chOff x="857224" y="5429264"/>
            <a:chExt cx="7653366" cy="1285860"/>
          </a:xfrm>
        </p:grpSpPr>
        <p:pic>
          <p:nvPicPr>
            <p:cNvPr id="25" name="Picture 3" descr="headline quote style 1 rect"/>
            <p:cNvPicPr>
              <a:picLocks noChangeAspect="1" noChangeArrowheads="1"/>
            </p:cNvPicPr>
            <p:nvPr/>
          </p:nvPicPr>
          <p:blipFill>
            <a:blip r:embed="rId3" cstate="print"/>
            <a:srcRect/>
            <a:stretch>
              <a:fillRect/>
            </a:stretch>
          </p:blipFill>
          <p:spPr bwMode="auto">
            <a:xfrm>
              <a:off x="857224" y="5429264"/>
              <a:ext cx="7653366" cy="1285860"/>
            </a:xfrm>
            <a:prstGeom prst="rect">
              <a:avLst/>
            </a:prstGeom>
            <a:noFill/>
          </p:spPr>
        </p:pic>
        <p:sp>
          <p:nvSpPr>
            <p:cNvPr id="44" name="TextBox 43"/>
            <p:cNvSpPr txBox="1"/>
            <p:nvPr/>
          </p:nvSpPr>
          <p:spPr>
            <a:xfrm>
              <a:off x="1223914" y="5643578"/>
              <a:ext cx="6777110" cy="830997"/>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400" b="1" dirty="0" smtClean="0">
                  <a:solidFill>
                    <a:schemeClr val="bg1"/>
                  </a:solidFill>
                </a:rPr>
                <a:t>How strong an IT user organization should be in each category varies with its IT innovation strategy</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up)">
                                      <p:cBhvr>
                                        <p:cTn id="7" dur="500"/>
                                        <p:tgtEl>
                                          <p:spTgt spid="21"/>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dissolve">
                                      <p:cBhvr>
                                        <p:cTn id="11" dur="5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wipe(up)">
                                      <p:cBhvr>
                                        <p:cTn id="16" dur="500"/>
                                        <p:tgtEl>
                                          <p:spTgt spid="59"/>
                                        </p:tgtEl>
                                      </p:cBhvr>
                                    </p:animEffect>
                                  </p:childTnLst>
                                </p:cTn>
                              </p:par>
                            </p:childTnLst>
                          </p:cTn>
                        </p:par>
                        <p:par>
                          <p:cTn id="17" fill="hold">
                            <p:stCondLst>
                              <p:cond delay="500"/>
                            </p:stCondLst>
                            <p:childTnLst>
                              <p:par>
                                <p:cTn id="18" presetID="9" presetClass="entr" presetSubtype="0" fill="hold" grpId="0" nodeType="after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dissolve">
                                      <p:cBhvr>
                                        <p:cTn id="20" dur="500"/>
                                        <p:tgtEl>
                                          <p:spTgt spid="56"/>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childTnLst>
                          </p:cTn>
                        </p:par>
                        <p:par>
                          <p:cTn id="26" fill="hold">
                            <p:stCondLst>
                              <p:cond delay="500"/>
                            </p:stCondLst>
                            <p:childTnLst>
                              <p:par>
                                <p:cTn id="27" presetID="9"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dissolve">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nodeType="click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wipe(up)">
                                      <p:cBhvr>
                                        <p:cTn id="34" dur="500"/>
                                        <p:tgtEl>
                                          <p:spTgt spid="33"/>
                                        </p:tgtEl>
                                      </p:cBhvr>
                                    </p:animEffect>
                                  </p:childTnLst>
                                </p:cTn>
                              </p:par>
                            </p:childTnLst>
                          </p:cTn>
                        </p:par>
                        <p:par>
                          <p:cTn id="35" fill="hold">
                            <p:stCondLst>
                              <p:cond delay="500"/>
                            </p:stCondLst>
                            <p:childTnLst>
                              <p:par>
                                <p:cTn id="36" presetID="9" presetClass="entr" presetSubtype="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dissolve">
                                      <p:cBhvr>
                                        <p:cTn id="38" dur="5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nodeType="click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dissolve">
                                      <p:cBhvr>
                                        <p:cTn id="4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56"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ounded Rectangle 27"/>
          <p:cNvSpPr/>
          <p:nvPr/>
        </p:nvSpPr>
        <p:spPr>
          <a:xfrm>
            <a:off x="3286116" y="1643050"/>
            <a:ext cx="4500594" cy="4286280"/>
          </a:xfrm>
          <a:prstGeom prst="roundRect">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solidFill>
                <a:schemeClr val="tx1"/>
              </a:solidFill>
            </a:endParaRPr>
          </a:p>
        </p:txBody>
      </p:sp>
      <p:sp>
        <p:nvSpPr>
          <p:cNvPr id="2" name="Title 1"/>
          <p:cNvSpPr>
            <a:spLocks noGrp="1"/>
          </p:cNvSpPr>
          <p:nvPr>
            <p:ph type="title"/>
          </p:nvPr>
        </p:nvSpPr>
        <p:spPr>
          <a:xfrm>
            <a:off x="381000" y="230188"/>
            <a:ext cx="8382000" cy="1163395"/>
          </a:xfrm>
        </p:spPr>
        <p:txBody>
          <a:bodyPr/>
          <a:lstStyle/>
          <a:p>
            <a:r>
              <a:rPr lang="en-US" dirty="0" smtClean="0"/>
              <a:t>Innovation Ideas </a:t>
            </a:r>
            <a:br>
              <a:rPr lang="en-US" dirty="0" smtClean="0"/>
            </a:br>
            <a:r>
              <a:rPr lang="en-US" sz="3600" dirty="0" smtClean="0">
                <a:solidFill>
                  <a:schemeClr val="tx1"/>
                </a:solidFill>
              </a:rPr>
              <a:t>Products and services</a:t>
            </a:r>
            <a:endParaRPr lang="en-US" sz="3600" dirty="0">
              <a:solidFill>
                <a:schemeClr val="tx1"/>
              </a:solidFill>
            </a:endParaRPr>
          </a:p>
        </p:txBody>
      </p:sp>
      <p:sp>
        <p:nvSpPr>
          <p:cNvPr id="42" name="TextBox 41"/>
          <p:cNvSpPr txBox="1"/>
          <p:nvPr/>
        </p:nvSpPr>
        <p:spPr>
          <a:xfrm>
            <a:off x="3428992" y="1142984"/>
            <a:ext cx="4357718" cy="461665"/>
          </a:xfrm>
          <a:prstGeom prst="rect">
            <a:avLst/>
          </a:prstGeom>
          <a:noFill/>
        </p:spPr>
        <p:txBody>
          <a:bodyPr wrap="square" rtlCol="0">
            <a:spAutoFit/>
          </a:bodyPr>
          <a:lstStyle/>
          <a:p>
            <a:pPr algn="ctr"/>
            <a:r>
              <a:rPr lang="en-US" sz="2400" b="1" dirty="0" smtClean="0"/>
              <a:t>IT User Organization</a:t>
            </a:r>
          </a:p>
        </p:txBody>
      </p:sp>
      <p:sp>
        <p:nvSpPr>
          <p:cNvPr id="43" name="TextBox 42"/>
          <p:cNvSpPr txBox="1"/>
          <p:nvPr/>
        </p:nvSpPr>
        <p:spPr>
          <a:xfrm>
            <a:off x="357158" y="4786322"/>
            <a:ext cx="2421705" cy="1200329"/>
          </a:xfrm>
          <a:prstGeom prst="rect">
            <a:avLst/>
          </a:prstGeom>
          <a:noFill/>
        </p:spPr>
        <p:txBody>
          <a:bodyPr wrap="square" rtlCol="0">
            <a:spAutoFit/>
          </a:bodyPr>
          <a:lstStyle/>
          <a:p>
            <a:pPr algn="ctr"/>
            <a:r>
              <a:rPr lang="en-US" sz="2400" b="1" dirty="0" smtClean="0"/>
              <a:t>IT people can help generate ideas  for these </a:t>
            </a:r>
          </a:p>
        </p:txBody>
      </p:sp>
      <p:sp>
        <p:nvSpPr>
          <p:cNvPr id="44" name="Left Brace 43"/>
          <p:cNvSpPr/>
          <p:nvPr/>
        </p:nvSpPr>
        <p:spPr>
          <a:xfrm>
            <a:off x="2786050" y="4857760"/>
            <a:ext cx="428628" cy="1000132"/>
          </a:xfrm>
          <a:prstGeom prst="leftBrace">
            <a:avLst>
              <a:gd name="adj1" fmla="val 34634"/>
              <a:gd name="adj2" fmla="val 50000"/>
            </a:avLst>
          </a:prstGeom>
          <a:ln w="222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TextBox 45"/>
          <p:cNvSpPr txBox="1"/>
          <p:nvPr/>
        </p:nvSpPr>
        <p:spPr>
          <a:xfrm>
            <a:off x="428596" y="2428868"/>
            <a:ext cx="2278829" cy="1569660"/>
          </a:xfrm>
          <a:prstGeom prst="rect">
            <a:avLst/>
          </a:prstGeom>
          <a:noFill/>
        </p:spPr>
        <p:txBody>
          <a:bodyPr wrap="square" rtlCol="0">
            <a:spAutoFit/>
          </a:bodyPr>
          <a:lstStyle/>
          <a:p>
            <a:pPr algn="ctr"/>
            <a:r>
              <a:rPr lang="en-US" sz="2400" b="1" dirty="0" smtClean="0"/>
              <a:t>Business people typically generate ideas  for these</a:t>
            </a:r>
          </a:p>
        </p:txBody>
      </p:sp>
      <p:sp>
        <p:nvSpPr>
          <p:cNvPr id="47" name="Left Brace 46"/>
          <p:cNvSpPr/>
          <p:nvPr/>
        </p:nvSpPr>
        <p:spPr>
          <a:xfrm>
            <a:off x="2786050" y="1785926"/>
            <a:ext cx="428628" cy="2928958"/>
          </a:xfrm>
          <a:prstGeom prst="leftBrace">
            <a:avLst>
              <a:gd name="adj1" fmla="val 34634"/>
              <a:gd name="adj2" fmla="val 50000"/>
            </a:avLst>
          </a:prstGeom>
          <a:ln w="222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40" name="Group 39"/>
          <p:cNvGrpSpPr/>
          <p:nvPr/>
        </p:nvGrpSpPr>
        <p:grpSpPr>
          <a:xfrm>
            <a:off x="7500958" y="1857364"/>
            <a:ext cx="1357322" cy="2786082"/>
            <a:chOff x="7500958" y="1857364"/>
            <a:chExt cx="1357322" cy="2786082"/>
          </a:xfrm>
        </p:grpSpPr>
        <p:sp>
          <p:nvSpPr>
            <p:cNvPr id="59" name="Right Arrow 58"/>
            <p:cNvSpPr/>
            <p:nvPr/>
          </p:nvSpPr>
          <p:spPr>
            <a:xfrm>
              <a:off x="7500958" y="2500306"/>
              <a:ext cx="642942" cy="357190"/>
            </a:xfrm>
            <a:prstGeom prst="rightArrow">
              <a:avLst>
                <a:gd name="adj1" fmla="val 50000"/>
                <a:gd name="adj2" fmla="val 50000"/>
              </a:avLst>
            </a:prstGeom>
            <a:ln>
              <a:tailEnd type="stealth" w="lg" len="lg"/>
            </a:ln>
          </p:spPr>
          <p:style>
            <a:lnRef idx="0">
              <a:schemeClr val="accent3"/>
            </a:lnRef>
            <a:fillRef idx="1002">
              <a:schemeClr val="lt2"/>
            </a:fillRef>
            <a:effectRef idx="3">
              <a:schemeClr val="accent3"/>
            </a:effectRef>
            <a:fontRef idx="minor">
              <a:schemeClr val="lt1"/>
            </a:fontRef>
          </p:style>
          <p:txBody>
            <a:bodyPr rtlCol="0" anchor="ctr"/>
            <a:lstStyle/>
            <a:p>
              <a:pPr algn="ctr"/>
              <a:endParaRPr lang="en-US">
                <a:solidFill>
                  <a:schemeClr val="tx1"/>
                </a:solidFill>
              </a:endParaRPr>
            </a:p>
          </p:txBody>
        </p:sp>
        <p:sp>
          <p:nvSpPr>
            <p:cNvPr id="60" name="Right Arrow 59"/>
            <p:cNvSpPr/>
            <p:nvPr/>
          </p:nvSpPr>
          <p:spPr>
            <a:xfrm>
              <a:off x="7500958" y="3071810"/>
              <a:ext cx="642942" cy="357190"/>
            </a:xfrm>
            <a:prstGeom prst="rightArrow">
              <a:avLst>
                <a:gd name="adj1" fmla="val 50000"/>
                <a:gd name="adj2" fmla="val 50000"/>
              </a:avLst>
            </a:prstGeom>
            <a:ln>
              <a:tailEnd type="stealth" w="lg" len="lg"/>
            </a:ln>
          </p:spPr>
          <p:style>
            <a:lnRef idx="0">
              <a:schemeClr val="accent3"/>
            </a:lnRef>
            <a:fillRef idx="1002">
              <a:schemeClr val="lt2"/>
            </a:fillRef>
            <a:effectRef idx="3">
              <a:schemeClr val="accent3"/>
            </a:effectRef>
            <a:fontRef idx="minor">
              <a:schemeClr val="lt1"/>
            </a:fontRef>
          </p:style>
          <p:txBody>
            <a:bodyPr rtlCol="0" anchor="ctr"/>
            <a:lstStyle/>
            <a:p>
              <a:pPr algn="ctr"/>
              <a:endParaRPr lang="en-US">
                <a:solidFill>
                  <a:schemeClr val="tx1"/>
                </a:solidFill>
              </a:endParaRPr>
            </a:p>
          </p:txBody>
        </p:sp>
        <p:sp>
          <p:nvSpPr>
            <p:cNvPr id="61" name="Right Arrow 60"/>
            <p:cNvSpPr/>
            <p:nvPr/>
          </p:nvSpPr>
          <p:spPr>
            <a:xfrm>
              <a:off x="7500958" y="3643314"/>
              <a:ext cx="642942" cy="357190"/>
            </a:xfrm>
            <a:prstGeom prst="rightArrow">
              <a:avLst>
                <a:gd name="adj1" fmla="val 50000"/>
                <a:gd name="adj2" fmla="val 50000"/>
              </a:avLst>
            </a:prstGeom>
            <a:ln>
              <a:tailEnd type="stealth" w="lg" len="lg"/>
            </a:ln>
          </p:spPr>
          <p:style>
            <a:lnRef idx="0">
              <a:schemeClr val="accent3"/>
            </a:lnRef>
            <a:fillRef idx="1002">
              <a:schemeClr val="lt2"/>
            </a:fillRef>
            <a:effectRef idx="3">
              <a:schemeClr val="accent3"/>
            </a:effectRef>
            <a:fontRef idx="minor">
              <a:schemeClr val="lt1"/>
            </a:fontRef>
          </p:style>
          <p:txBody>
            <a:bodyPr rtlCol="0" anchor="ctr"/>
            <a:lstStyle/>
            <a:p>
              <a:pPr algn="ctr"/>
              <a:endParaRPr lang="en-US">
                <a:solidFill>
                  <a:schemeClr val="tx1"/>
                </a:solidFill>
              </a:endParaRPr>
            </a:p>
          </p:txBody>
        </p:sp>
        <p:sp>
          <p:nvSpPr>
            <p:cNvPr id="62" name="Right Arrow 61"/>
            <p:cNvSpPr/>
            <p:nvPr/>
          </p:nvSpPr>
          <p:spPr>
            <a:xfrm>
              <a:off x="7500958" y="4214818"/>
              <a:ext cx="642942" cy="357190"/>
            </a:xfrm>
            <a:prstGeom prst="rightArrow">
              <a:avLst>
                <a:gd name="adj1" fmla="val 50000"/>
                <a:gd name="adj2" fmla="val 50000"/>
              </a:avLst>
            </a:prstGeom>
            <a:ln>
              <a:tailEnd type="stealth" w="lg" len="lg"/>
            </a:ln>
          </p:spPr>
          <p:style>
            <a:lnRef idx="0">
              <a:schemeClr val="accent3"/>
            </a:lnRef>
            <a:fillRef idx="1002">
              <a:schemeClr val="lt2"/>
            </a:fillRef>
            <a:effectRef idx="3">
              <a:schemeClr val="accent3"/>
            </a:effectRef>
            <a:fontRef idx="minor">
              <a:schemeClr val="lt1"/>
            </a:fontRef>
          </p:style>
          <p:txBody>
            <a:bodyPr rtlCol="0" anchor="ctr"/>
            <a:lstStyle/>
            <a:p>
              <a:pPr algn="ctr"/>
              <a:endParaRPr lang="en-US">
                <a:solidFill>
                  <a:schemeClr val="tx1"/>
                </a:solidFill>
              </a:endParaRPr>
            </a:p>
          </p:txBody>
        </p:sp>
        <p:sp>
          <p:nvSpPr>
            <p:cNvPr id="57" name="Right Arrow 56"/>
            <p:cNvSpPr/>
            <p:nvPr/>
          </p:nvSpPr>
          <p:spPr>
            <a:xfrm>
              <a:off x="7500958" y="1928802"/>
              <a:ext cx="642942" cy="357190"/>
            </a:xfrm>
            <a:prstGeom prst="rightArrow">
              <a:avLst>
                <a:gd name="adj1" fmla="val 50000"/>
                <a:gd name="adj2" fmla="val 50000"/>
              </a:avLst>
            </a:prstGeom>
            <a:ln>
              <a:tailEnd type="stealth" w="lg" len="lg"/>
            </a:ln>
          </p:spPr>
          <p:style>
            <a:lnRef idx="0">
              <a:schemeClr val="accent3"/>
            </a:lnRef>
            <a:fillRef idx="1002">
              <a:schemeClr val="lt2"/>
            </a:fillRef>
            <a:effectRef idx="3">
              <a:schemeClr val="accent3"/>
            </a:effectRef>
            <a:fontRef idx="minor">
              <a:schemeClr val="lt1"/>
            </a:fontRef>
          </p:style>
          <p:txBody>
            <a:bodyPr rtlCol="0" anchor="ctr"/>
            <a:lstStyle/>
            <a:p>
              <a:pPr algn="ctr"/>
              <a:endParaRPr lang="en-US">
                <a:solidFill>
                  <a:schemeClr val="tx1"/>
                </a:solidFill>
              </a:endParaRPr>
            </a:p>
          </p:txBody>
        </p:sp>
        <p:sp>
          <p:nvSpPr>
            <p:cNvPr id="29" name="Rectangle 28"/>
            <p:cNvSpPr/>
            <p:nvPr/>
          </p:nvSpPr>
          <p:spPr bwMode="auto">
            <a:xfrm>
              <a:off x="8143900" y="1857364"/>
              <a:ext cx="714380" cy="50006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0" name="Rectangle 29"/>
            <p:cNvSpPr/>
            <p:nvPr/>
          </p:nvSpPr>
          <p:spPr bwMode="auto">
            <a:xfrm>
              <a:off x="8143900" y="2428868"/>
              <a:ext cx="714380" cy="50006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1" name="Rectangle 30"/>
            <p:cNvSpPr/>
            <p:nvPr/>
          </p:nvSpPr>
          <p:spPr bwMode="auto">
            <a:xfrm>
              <a:off x="8143900" y="3000372"/>
              <a:ext cx="714380" cy="50006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2" name="Rectangle 31"/>
            <p:cNvSpPr/>
            <p:nvPr/>
          </p:nvSpPr>
          <p:spPr bwMode="auto">
            <a:xfrm>
              <a:off x="8143900" y="3571876"/>
              <a:ext cx="714380" cy="50006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3" name="Rectangle 32"/>
            <p:cNvSpPr/>
            <p:nvPr/>
          </p:nvSpPr>
          <p:spPr bwMode="auto">
            <a:xfrm>
              <a:off x="8143900" y="4143380"/>
              <a:ext cx="714380" cy="50006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grpSp>
        <p:nvGrpSpPr>
          <p:cNvPr id="49" name="Group 48"/>
          <p:cNvGrpSpPr/>
          <p:nvPr/>
        </p:nvGrpSpPr>
        <p:grpSpPr>
          <a:xfrm>
            <a:off x="7500958" y="4857760"/>
            <a:ext cx="1357322" cy="928694"/>
            <a:chOff x="7500958" y="4857760"/>
            <a:chExt cx="1357322" cy="928694"/>
          </a:xfrm>
        </p:grpSpPr>
        <p:sp>
          <p:nvSpPr>
            <p:cNvPr id="63" name="Right Arrow 62"/>
            <p:cNvSpPr/>
            <p:nvPr/>
          </p:nvSpPr>
          <p:spPr>
            <a:xfrm>
              <a:off x="7500958" y="4857760"/>
              <a:ext cx="642942" cy="357190"/>
            </a:xfrm>
            <a:prstGeom prst="rightArrow">
              <a:avLst>
                <a:gd name="adj1" fmla="val 50000"/>
                <a:gd name="adj2" fmla="val 50000"/>
              </a:avLst>
            </a:prstGeom>
            <a:ln>
              <a:tailEnd type="stealth" w="lg" len="lg"/>
            </a:ln>
          </p:spPr>
          <p:style>
            <a:lnRef idx="0">
              <a:schemeClr val="accent3"/>
            </a:lnRef>
            <a:fillRef idx="1002">
              <a:schemeClr val="lt2"/>
            </a:fillRef>
            <a:effectRef idx="3">
              <a:schemeClr val="accent3"/>
            </a:effectRef>
            <a:fontRef idx="minor">
              <a:schemeClr val="lt1"/>
            </a:fontRef>
          </p:style>
          <p:txBody>
            <a:bodyPr rtlCol="0" anchor="ctr"/>
            <a:lstStyle/>
            <a:p>
              <a:pPr algn="ctr"/>
              <a:endParaRPr lang="en-US">
                <a:solidFill>
                  <a:schemeClr val="tx1"/>
                </a:solidFill>
              </a:endParaRPr>
            </a:p>
          </p:txBody>
        </p:sp>
        <p:sp>
          <p:nvSpPr>
            <p:cNvPr id="64" name="Right Arrow 63"/>
            <p:cNvSpPr/>
            <p:nvPr/>
          </p:nvSpPr>
          <p:spPr>
            <a:xfrm>
              <a:off x="7500958" y="5429264"/>
              <a:ext cx="642942" cy="357190"/>
            </a:xfrm>
            <a:prstGeom prst="rightArrow">
              <a:avLst>
                <a:gd name="adj1" fmla="val 50000"/>
                <a:gd name="adj2" fmla="val 50000"/>
              </a:avLst>
            </a:prstGeom>
            <a:ln>
              <a:tailEnd type="stealth" w="lg" len="lg"/>
            </a:ln>
          </p:spPr>
          <p:style>
            <a:lnRef idx="0">
              <a:schemeClr val="accent3"/>
            </a:lnRef>
            <a:fillRef idx="1002">
              <a:schemeClr val="lt2"/>
            </a:fillRef>
            <a:effectRef idx="3">
              <a:schemeClr val="accent3"/>
            </a:effectRef>
            <a:fontRef idx="minor">
              <a:schemeClr val="lt1"/>
            </a:fontRef>
          </p:style>
          <p:txBody>
            <a:bodyPr rtlCol="0" anchor="ctr"/>
            <a:lstStyle/>
            <a:p>
              <a:pPr algn="ctr"/>
              <a:endParaRPr lang="en-US">
                <a:solidFill>
                  <a:schemeClr val="tx1"/>
                </a:solidFill>
              </a:endParaRPr>
            </a:p>
          </p:txBody>
        </p:sp>
        <p:sp>
          <p:nvSpPr>
            <p:cNvPr id="36" name="Rounded Rectangle 35"/>
            <p:cNvSpPr/>
            <p:nvPr/>
          </p:nvSpPr>
          <p:spPr bwMode="auto">
            <a:xfrm>
              <a:off x="8143900" y="4857760"/>
              <a:ext cx="714380" cy="35719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7" name="Rounded Rectangle 36"/>
            <p:cNvSpPr/>
            <p:nvPr/>
          </p:nvSpPr>
          <p:spPr bwMode="auto">
            <a:xfrm>
              <a:off x="8143900" y="5429264"/>
              <a:ext cx="714380" cy="35719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grpSp>
        <p:nvGrpSpPr>
          <p:cNvPr id="50" name="Group 49"/>
          <p:cNvGrpSpPr/>
          <p:nvPr/>
        </p:nvGrpSpPr>
        <p:grpSpPr>
          <a:xfrm>
            <a:off x="2571736" y="4786322"/>
            <a:ext cx="5920084" cy="1940968"/>
            <a:chOff x="2571736" y="4786322"/>
            <a:chExt cx="5920084" cy="1940968"/>
          </a:xfrm>
        </p:grpSpPr>
        <p:sp>
          <p:nvSpPr>
            <p:cNvPr id="34" name="TextBox 33"/>
            <p:cNvSpPr txBox="1"/>
            <p:nvPr/>
          </p:nvSpPr>
          <p:spPr>
            <a:xfrm>
              <a:off x="3143240" y="6357958"/>
              <a:ext cx="5348580" cy="369332"/>
            </a:xfrm>
            <a:prstGeom prst="rect">
              <a:avLst/>
            </a:prstGeom>
            <a:noFill/>
          </p:spPr>
          <p:txBody>
            <a:bodyPr wrap="none" rtlCol="0">
              <a:spAutoFit/>
            </a:bodyPr>
            <a:lstStyle/>
            <a:p>
              <a:r>
                <a:rPr lang="en-US" i="1" dirty="0" smtClean="0"/>
                <a:t>Products/services with explicit IT content, e.g., Web site</a:t>
              </a:r>
            </a:p>
          </p:txBody>
        </p:sp>
        <p:cxnSp>
          <p:nvCxnSpPr>
            <p:cNvPr id="45" name="Straight Connector 44"/>
            <p:cNvCxnSpPr/>
            <p:nvPr/>
          </p:nvCxnSpPr>
          <p:spPr>
            <a:xfrm>
              <a:off x="3214678" y="4786322"/>
              <a:ext cx="4786346" cy="1588"/>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38" name="Rounded Rectangle 37"/>
            <p:cNvSpPr/>
            <p:nvPr/>
          </p:nvSpPr>
          <p:spPr bwMode="auto">
            <a:xfrm>
              <a:off x="2571736" y="6429396"/>
              <a:ext cx="500066" cy="214314"/>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grpSp>
        <p:nvGrpSpPr>
          <p:cNvPr id="41" name="Group 40"/>
          <p:cNvGrpSpPr/>
          <p:nvPr/>
        </p:nvGrpSpPr>
        <p:grpSpPr>
          <a:xfrm>
            <a:off x="2571736" y="6000768"/>
            <a:ext cx="6270052" cy="369332"/>
            <a:chOff x="2571736" y="6000768"/>
            <a:chExt cx="6270052" cy="369332"/>
          </a:xfrm>
        </p:grpSpPr>
        <p:sp>
          <p:nvSpPr>
            <p:cNvPr id="35" name="TextBox 34"/>
            <p:cNvSpPr txBox="1"/>
            <p:nvPr/>
          </p:nvSpPr>
          <p:spPr>
            <a:xfrm>
              <a:off x="3143240" y="6000768"/>
              <a:ext cx="5698548" cy="369332"/>
            </a:xfrm>
            <a:prstGeom prst="rect">
              <a:avLst/>
            </a:prstGeom>
            <a:noFill/>
          </p:spPr>
          <p:txBody>
            <a:bodyPr wrap="none" rtlCol="0">
              <a:spAutoFit/>
            </a:bodyPr>
            <a:lstStyle/>
            <a:p>
              <a:r>
                <a:rPr lang="en-US" i="1" dirty="0" smtClean="0"/>
                <a:t>Products/services with no explicit IT content, e.g., shampoo</a:t>
              </a:r>
            </a:p>
          </p:txBody>
        </p:sp>
        <p:sp>
          <p:nvSpPr>
            <p:cNvPr id="39" name="Rectangle 38"/>
            <p:cNvSpPr/>
            <p:nvPr/>
          </p:nvSpPr>
          <p:spPr bwMode="auto">
            <a:xfrm>
              <a:off x="2571736" y="6072206"/>
              <a:ext cx="500066" cy="21431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par>
                                <p:cTn id="8" presetID="9" presetClass="entr" presetSubtype="0"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dissolve">
                                      <p:cBhvr>
                                        <p:cTn id="10" dur="500"/>
                                        <p:tgtEl>
                                          <p:spTgt spid="41"/>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wipe(left)">
                                      <p:cBhvr>
                                        <p:cTn id="15" dur="500"/>
                                        <p:tgtEl>
                                          <p:spTgt spid="49"/>
                                        </p:tgtEl>
                                      </p:cBhvr>
                                    </p:animEffect>
                                  </p:childTnLst>
                                </p:cTn>
                              </p:par>
                              <p:par>
                                <p:cTn id="16" presetID="9" presetClass="entr" presetSubtype="0" fill="hold" nodeType="with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dissolve">
                                      <p:cBhvr>
                                        <p:cTn id="18" dur="500"/>
                                        <p:tgtEl>
                                          <p:spTgt spid="50"/>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dissolve">
                                      <p:cBhvr>
                                        <p:cTn id="23" dur="500"/>
                                        <p:tgtEl>
                                          <p:spTgt spid="43"/>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wipe(left)">
                                      <p:cBhvr>
                                        <p:cTn id="27" dur="500"/>
                                        <p:tgtEl>
                                          <p:spTgt spid="44"/>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dissolve">
                                      <p:cBhvr>
                                        <p:cTn id="32" dur="500"/>
                                        <p:tgtEl>
                                          <p:spTgt spid="46"/>
                                        </p:tgtEl>
                                      </p:cBhvr>
                                    </p:animEffect>
                                  </p:childTnLst>
                                </p:cTn>
                              </p:par>
                            </p:childTnLst>
                          </p:cTn>
                        </p:par>
                        <p:par>
                          <p:cTn id="33" fill="hold">
                            <p:stCondLst>
                              <p:cond delay="500"/>
                            </p:stCondLst>
                            <p:childTnLst>
                              <p:par>
                                <p:cTn id="34" presetID="22" presetClass="entr" presetSubtype="8" fill="hold" grpId="0" nodeType="after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wipe(left)">
                                      <p:cBhvr>
                                        <p:cTn id="36"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animBg="1"/>
      <p:bldP spid="46" grpId="0"/>
      <p:bldP spid="4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ounded Rectangle 17"/>
          <p:cNvSpPr/>
          <p:nvPr/>
        </p:nvSpPr>
        <p:spPr>
          <a:xfrm>
            <a:off x="3286116" y="1643050"/>
            <a:ext cx="5500726" cy="4286280"/>
          </a:xfrm>
          <a:prstGeom prst="roundRect">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solidFill>
                <a:schemeClr val="tx1"/>
              </a:solidFill>
            </a:endParaRPr>
          </a:p>
        </p:txBody>
      </p:sp>
      <p:sp>
        <p:nvSpPr>
          <p:cNvPr id="2" name="Title 1"/>
          <p:cNvSpPr>
            <a:spLocks noGrp="1"/>
          </p:cNvSpPr>
          <p:nvPr>
            <p:ph type="title"/>
          </p:nvPr>
        </p:nvSpPr>
        <p:spPr>
          <a:xfrm>
            <a:off x="381000" y="230188"/>
            <a:ext cx="8382000" cy="1163395"/>
          </a:xfrm>
        </p:spPr>
        <p:txBody>
          <a:bodyPr/>
          <a:lstStyle/>
          <a:p>
            <a:r>
              <a:rPr lang="en-US" dirty="0" smtClean="0"/>
              <a:t>Innovation Ideas </a:t>
            </a:r>
            <a:br>
              <a:rPr lang="en-US" dirty="0" smtClean="0"/>
            </a:br>
            <a:r>
              <a:rPr lang="en-US" sz="3600" dirty="0" smtClean="0">
                <a:solidFill>
                  <a:schemeClr val="tx1"/>
                </a:solidFill>
              </a:rPr>
              <a:t>Business processes</a:t>
            </a:r>
            <a:endParaRPr lang="en-US" sz="3600" dirty="0">
              <a:solidFill>
                <a:schemeClr val="tx1"/>
              </a:solidFill>
            </a:endParaRPr>
          </a:p>
        </p:txBody>
      </p:sp>
      <p:grpSp>
        <p:nvGrpSpPr>
          <p:cNvPr id="25" name="Group 24"/>
          <p:cNvGrpSpPr/>
          <p:nvPr/>
        </p:nvGrpSpPr>
        <p:grpSpPr>
          <a:xfrm>
            <a:off x="3584394" y="4929198"/>
            <a:ext cx="4918160" cy="1798092"/>
            <a:chOff x="3584394" y="4929198"/>
            <a:chExt cx="4918160" cy="1798092"/>
          </a:xfrm>
        </p:grpSpPr>
        <p:sp>
          <p:nvSpPr>
            <p:cNvPr id="7" name="Freeform 6"/>
            <p:cNvSpPr/>
            <p:nvPr/>
          </p:nvSpPr>
          <p:spPr>
            <a:xfrm>
              <a:off x="3786182" y="4929198"/>
              <a:ext cx="4697260" cy="335201"/>
            </a:xfrm>
            <a:custGeom>
              <a:avLst/>
              <a:gdLst>
                <a:gd name="connsiteX0" fmla="*/ 0 w 4697260"/>
                <a:gd name="connsiteY0" fmla="*/ 139875 h 478077"/>
                <a:gd name="connsiteX1" fmla="*/ 1728591 w 4697260"/>
                <a:gd name="connsiteY1" fmla="*/ 52192 h 478077"/>
                <a:gd name="connsiteX2" fmla="*/ 2605413 w 4697260"/>
                <a:gd name="connsiteY2" fmla="*/ 453025 h 478077"/>
                <a:gd name="connsiteX3" fmla="*/ 4121063 w 4697260"/>
                <a:gd name="connsiteY3" fmla="*/ 177453 h 478077"/>
                <a:gd name="connsiteX4" fmla="*/ 4697260 w 4697260"/>
                <a:gd name="connsiteY4" fmla="*/ 478077 h 478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7260" h="478077">
                  <a:moveTo>
                    <a:pt x="0" y="139875"/>
                  </a:moveTo>
                  <a:cubicBezTo>
                    <a:pt x="647178" y="69937"/>
                    <a:pt x="1294356" y="0"/>
                    <a:pt x="1728591" y="52192"/>
                  </a:cubicBezTo>
                  <a:cubicBezTo>
                    <a:pt x="2162826" y="104384"/>
                    <a:pt x="2206668" y="432148"/>
                    <a:pt x="2605413" y="453025"/>
                  </a:cubicBezTo>
                  <a:cubicBezTo>
                    <a:pt x="3004158" y="473902"/>
                    <a:pt x="3772422" y="173278"/>
                    <a:pt x="4121063" y="177453"/>
                  </a:cubicBezTo>
                  <a:cubicBezTo>
                    <a:pt x="4469704" y="181628"/>
                    <a:pt x="4583482" y="329852"/>
                    <a:pt x="4697260" y="478077"/>
                  </a:cubicBezTo>
                </a:path>
              </a:pathLst>
            </a:custGeom>
            <a:ln w="25400">
              <a:solidFill>
                <a:schemeClr val="accent2"/>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Freeform 7"/>
            <p:cNvSpPr/>
            <p:nvPr/>
          </p:nvSpPr>
          <p:spPr>
            <a:xfrm>
              <a:off x="3793404" y="5370923"/>
              <a:ext cx="4659682" cy="367431"/>
            </a:xfrm>
            <a:custGeom>
              <a:avLst/>
              <a:gdLst>
                <a:gd name="connsiteX0" fmla="*/ 0 w 4659682"/>
                <a:gd name="connsiteY0" fmla="*/ 96033 h 367431"/>
                <a:gd name="connsiteX1" fmla="*/ 926926 w 4659682"/>
                <a:gd name="connsiteY1" fmla="*/ 33403 h 367431"/>
                <a:gd name="connsiteX2" fmla="*/ 1640909 w 4659682"/>
                <a:gd name="connsiteY2" fmla="*/ 221293 h 367431"/>
                <a:gd name="connsiteX3" fmla="*/ 2404997 w 4659682"/>
                <a:gd name="connsiteY3" fmla="*/ 20877 h 367431"/>
                <a:gd name="connsiteX4" fmla="*/ 3519813 w 4659682"/>
                <a:gd name="connsiteY4" fmla="*/ 346554 h 367431"/>
                <a:gd name="connsiteX5" fmla="*/ 4659682 w 4659682"/>
                <a:gd name="connsiteY5" fmla="*/ 146137 h 3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59682" h="367431">
                  <a:moveTo>
                    <a:pt x="0" y="96033"/>
                  </a:moveTo>
                  <a:cubicBezTo>
                    <a:pt x="326720" y="54279"/>
                    <a:pt x="653441" y="12526"/>
                    <a:pt x="926926" y="33403"/>
                  </a:cubicBezTo>
                  <a:cubicBezTo>
                    <a:pt x="1200411" y="54280"/>
                    <a:pt x="1394564" y="223381"/>
                    <a:pt x="1640909" y="221293"/>
                  </a:cubicBezTo>
                  <a:cubicBezTo>
                    <a:pt x="1887254" y="219205"/>
                    <a:pt x="2091846" y="0"/>
                    <a:pt x="2404997" y="20877"/>
                  </a:cubicBezTo>
                  <a:cubicBezTo>
                    <a:pt x="2718148" y="41754"/>
                    <a:pt x="3144032" y="325677"/>
                    <a:pt x="3519813" y="346554"/>
                  </a:cubicBezTo>
                  <a:cubicBezTo>
                    <a:pt x="3895594" y="367431"/>
                    <a:pt x="4277638" y="256784"/>
                    <a:pt x="4659682" y="146137"/>
                  </a:cubicBezTo>
                </a:path>
              </a:pathLst>
            </a:custGeom>
            <a:ln w="25400">
              <a:solidFill>
                <a:schemeClr val="accent2"/>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3929058" y="6357958"/>
              <a:ext cx="4573496" cy="369332"/>
            </a:xfrm>
            <a:prstGeom prst="rect">
              <a:avLst/>
            </a:prstGeom>
            <a:noFill/>
          </p:spPr>
          <p:txBody>
            <a:bodyPr wrap="none" rtlCol="0">
              <a:spAutoFit/>
            </a:bodyPr>
            <a:lstStyle/>
            <a:p>
              <a:r>
                <a:rPr lang="en-US" i="1" dirty="0" smtClean="0"/>
                <a:t>Pure IT processes, e.g., software development</a:t>
              </a:r>
            </a:p>
          </p:txBody>
        </p:sp>
        <p:sp>
          <p:nvSpPr>
            <p:cNvPr id="13" name="Freeform 12"/>
            <p:cNvSpPr/>
            <p:nvPr/>
          </p:nvSpPr>
          <p:spPr>
            <a:xfrm>
              <a:off x="3584394" y="6463256"/>
              <a:ext cx="338203" cy="144049"/>
            </a:xfrm>
            <a:custGeom>
              <a:avLst/>
              <a:gdLst>
                <a:gd name="connsiteX0" fmla="*/ 0 w 338203"/>
                <a:gd name="connsiteY0" fmla="*/ 106471 h 144049"/>
                <a:gd name="connsiteX1" fmla="*/ 187891 w 338203"/>
                <a:gd name="connsiteY1" fmla="*/ 6263 h 144049"/>
                <a:gd name="connsiteX2" fmla="*/ 338203 w 338203"/>
                <a:gd name="connsiteY2" fmla="*/ 144049 h 144049"/>
                <a:gd name="connsiteX3" fmla="*/ 338203 w 338203"/>
                <a:gd name="connsiteY3" fmla="*/ 144049 h 144049"/>
              </a:gdLst>
              <a:ahLst/>
              <a:cxnLst>
                <a:cxn ang="0">
                  <a:pos x="connsiteX0" y="connsiteY0"/>
                </a:cxn>
                <a:cxn ang="0">
                  <a:pos x="connsiteX1" y="connsiteY1"/>
                </a:cxn>
                <a:cxn ang="0">
                  <a:pos x="connsiteX2" y="connsiteY2"/>
                </a:cxn>
                <a:cxn ang="0">
                  <a:pos x="connsiteX3" y="connsiteY3"/>
                </a:cxn>
              </a:cxnLst>
              <a:rect l="l" t="t" r="r" b="b"/>
              <a:pathLst>
                <a:path w="338203" h="144049">
                  <a:moveTo>
                    <a:pt x="0" y="106471"/>
                  </a:moveTo>
                  <a:cubicBezTo>
                    <a:pt x="65762" y="53235"/>
                    <a:pt x="131524" y="0"/>
                    <a:pt x="187891" y="6263"/>
                  </a:cubicBezTo>
                  <a:cubicBezTo>
                    <a:pt x="244258" y="12526"/>
                    <a:pt x="338203" y="144049"/>
                    <a:pt x="338203" y="144049"/>
                  </a:cubicBezTo>
                  <a:lnTo>
                    <a:pt x="338203" y="144049"/>
                  </a:lnTo>
                </a:path>
              </a:pathLst>
            </a:custGeom>
            <a:ln w="25400">
              <a:solidFill>
                <a:schemeClr val="accent2"/>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4" name="Group 23"/>
          <p:cNvGrpSpPr/>
          <p:nvPr/>
        </p:nvGrpSpPr>
        <p:grpSpPr>
          <a:xfrm>
            <a:off x="3500430" y="1857364"/>
            <a:ext cx="5098093" cy="4512736"/>
            <a:chOff x="3500430" y="1857364"/>
            <a:chExt cx="5098093" cy="4512736"/>
          </a:xfrm>
        </p:grpSpPr>
        <p:sp>
          <p:nvSpPr>
            <p:cNvPr id="4" name="Freeform 3"/>
            <p:cNvSpPr/>
            <p:nvPr/>
          </p:nvSpPr>
          <p:spPr>
            <a:xfrm>
              <a:off x="3500430" y="2786058"/>
              <a:ext cx="5098093" cy="362600"/>
            </a:xfrm>
            <a:custGeom>
              <a:avLst/>
              <a:gdLst>
                <a:gd name="connsiteX0" fmla="*/ 0 w 5098093"/>
                <a:gd name="connsiteY0" fmla="*/ 100208 h 791228"/>
                <a:gd name="connsiteX1" fmla="*/ 1640910 w 5098093"/>
                <a:gd name="connsiteY1" fmla="*/ 739036 h 791228"/>
                <a:gd name="connsiteX2" fmla="*/ 2404997 w 5098093"/>
                <a:gd name="connsiteY2" fmla="*/ 12526 h 791228"/>
                <a:gd name="connsiteX3" fmla="*/ 3845490 w 5098093"/>
                <a:gd name="connsiteY3" fmla="*/ 789140 h 791228"/>
                <a:gd name="connsiteX4" fmla="*/ 5098093 w 5098093"/>
                <a:gd name="connsiteY4" fmla="*/ 0 h 7912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8093" h="791228">
                  <a:moveTo>
                    <a:pt x="0" y="100208"/>
                  </a:moveTo>
                  <a:cubicBezTo>
                    <a:pt x="620038" y="426929"/>
                    <a:pt x="1240077" y="753650"/>
                    <a:pt x="1640910" y="739036"/>
                  </a:cubicBezTo>
                  <a:cubicBezTo>
                    <a:pt x="2041743" y="724422"/>
                    <a:pt x="2037567" y="4175"/>
                    <a:pt x="2404997" y="12526"/>
                  </a:cubicBezTo>
                  <a:cubicBezTo>
                    <a:pt x="2772427" y="20877"/>
                    <a:pt x="3396641" y="791228"/>
                    <a:pt x="3845490" y="789140"/>
                  </a:cubicBezTo>
                  <a:cubicBezTo>
                    <a:pt x="4294339" y="787052"/>
                    <a:pt x="4696216" y="393526"/>
                    <a:pt x="5098093" y="0"/>
                  </a:cubicBezTo>
                </a:path>
              </a:pathLst>
            </a:custGeom>
            <a:ln w="254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3571868" y="3286124"/>
              <a:ext cx="4935255" cy="349323"/>
            </a:xfrm>
            <a:custGeom>
              <a:avLst/>
              <a:gdLst>
                <a:gd name="connsiteX0" fmla="*/ 0 w 4935255"/>
                <a:gd name="connsiteY0" fmla="*/ 0 h 999995"/>
                <a:gd name="connsiteX1" fmla="*/ 1678488 w 4935255"/>
                <a:gd name="connsiteY1" fmla="*/ 739036 h 999995"/>
                <a:gd name="connsiteX2" fmla="*/ 2855934 w 4935255"/>
                <a:gd name="connsiteY2" fmla="*/ 914400 h 999995"/>
                <a:gd name="connsiteX3" fmla="*/ 4935255 w 4935255"/>
                <a:gd name="connsiteY3" fmla="*/ 225468 h 999995"/>
                <a:gd name="connsiteX0" fmla="*/ 0 w 4935255"/>
                <a:gd name="connsiteY0" fmla="*/ 0 h 808088"/>
                <a:gd name="connsiteX1" fmla="*/ 1678488 w 4935255"/>
                <a:gd name="connsiteY1" fmla="*/ 739036 h 808088"/>
                <a:gd name="connsiteX2" fmla="*/ 2855934 w 4935255"/>
                <a:gd name="connsiteY2" fmla="*/ 414310 h 808088"/>
                <a:gd name="connsiteX3" fmla="*/ 4935255 w 4935255"/>
                <a:gd name="connsiteY3" fmla="*/ 225468 h 808088"/>
                <a:gd name="connsiteX0" fmla="*/ 0 w 4935255"/>
                <a:gd name="connsiteY0" fmla="*/ 187296 h 714432"/>
                <a:gd name="connsiteX1" fmla="*/ 1678488 w 4935255"/>
                <a:gd name="connsiteY1" fmla="*/ 69052 h 714432"/>
                <a:gd name="connsiteX2" fmla="*/ 2855934 w 4935255"/>
                <a:gd name="connsiteY2" fmla="*/ 601606 h 714432"/>
                <a:gd name="connsiteX3" fmla="*/ 4935255 w 4935255"/>
                <a:gd name="connsiteY3" fmla="*/ 412764 h 714432"/>
                <a:gd name="connsiteX0" fmla="*/ 0 w 4935255"/>
                <a:gd name="connsiteY0" fmla="*/ 187296 h 714432"/>
                <a:gd name="connsiteX1" fmla="*/ 1678488 w 4935255"/>
                <a:gd name="connsiteY1" fmla="*/ 69052 h 714432"/>
                <a:gd name="connsiteX2" fmla="*/ 3570282 w 4935255"/>
                <a:gd name="connsiteY2" fmla="*/ 601606 h 714432"/>
                <a:gd name="connsiteX3" fmla="*/ 4935255 w 4935255"/>
                <a:gd name="connsiteY3" fmla="*/ 412764 h 714432"/>
                <a:gd name="connsiteX0" fmla="*/ 0 w 4935255"/>
                <a:gd name="connsiteY0" fmla="*/ 187296 h 635075"/>
                <a:gd name="connsiteX1" fmla="*/ 1678488 w 4935255"/>
                <a:gd name="connsiteY1" fmla="*/ 69052 h 635075"/>
                <a:gd name="connsiteX2" fmla="*/ 3570282 w 4935255"/>
                <a:gd name="connsiteY2" fmla="*/ 601606 h 635075"/>
                <a:gd name="connsiteX3" fmla="*/ 4935255 w 4935255"/>
                <a:gd name="connsiteY3" fmla="*/ 269864 h 635075"/>
                <a:gd name="connsiteX0" fmla="*/ 0 w 4935255"/>
                <a:gd name="connsiteY0" fmla="*/ 187296 h 635075"/>
                <a:gd name="connsiteX1" fmla="*/ 1678488 w 4935255"/>
                <a:gd name="connsiteY1" fmla="*/ 69052 h 635075"/>
                <a:gd name="connsiteX2" fmla="*/ 3570282 w 4935255"/>
                <a:gd name="connsiteY2" fmla="*/ 601606 h 635075"/>
                <a:gd name="connsiteX3" fmla="*/ 4935255 w 4935255"/>
                <a:gd name="connsiteY3" fmla="*/ 269864 h 635075"/>
              </a:gdLst>
              <a:ahLst/>
              <a:cxnLst>
                <a:cxn ang="0">
                  <a:pos x="connsiteX0" y="connsiteY0"/>
                </a:cxn>
                <a:cxn ang="0">
                  <a:pos x="connsiteX1" y="connsiteY1"/>
                </a:cxn>
                <a:cxn ang="0">
                  <a:pos x="connsiteX2" y="connsiteY2"/>
                </a:cxn>
                <a:cxn ang="0">
                  <a:pos x="connsiteX3" y="connsiteY3"/>
                </a:cxn>
              </a:cxnLst>
              <a:rect l="l" t="t" r="r" b="b"/>
              <a:pathLst>
                <a:path w="4935255" h="635075">
                  <a:moveTo>
                    <a:pt x="0" y="187296"/>
                  </a:moveTo>
                  <a:cubicBezTo>
                    <a:pt x="601249" y="480614"/>
                    <a:pt x="1083441" y="0"/>
                    <a:pt x="1678488" y="69052"/>
                  </a:cubicBezTo>
                  <a:cubicBezTo>
                    <a:pt x="2273535" y="138104"/>
                    <a:pt x="3027488" y="568137"/>
                    <a:pt x="3570282" y="601606"/>
                  </a:cubicBezTo>
                  <a:cubicBezTo>
                    <a:pt x="4113076" y="635075"/>
                    <a:pt x="4166991" y="571532"/>
                    <a:pt x="4935255" y="269864"/>
                  </a:cubicBezTo>
                </a:path>
              </a:pathLst>
            </a:custGeom>
            <a:ln w="254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Freeform 5"/>
            <p:cNvSpPr/>
            <p:nvPr/>
          </p:nvSpPr>
          <p:spPr>
            <a:xfrm>
              <a:off x="3625476" y="3643314"/>
              <a:ext cx="4885151" cy="500066"/>
            </a:xfrm>
            <a:custGeom>
              <a:avLst/>
              <a:gdLst>
                <a:gd name="connsiteX0" fmla="*/ 0 w 4885151"/>
                <a:gd name="connsiteY0" fmla="*/ 0 h 801666"/>
                <a:gd name="connsiteX1" fmla="*/ 1903956 w 4885151"/>
                <a:gd name="connsiteY1" fmla="*/ 626302 h 801666"/>
                <a:gd name="connsiteX2" fmla="*/ 3482236 w 4885151"/>
                <a:gd name="connsiteY2" fmla="*/ 263047 h 801666"/>
                <a:gd name="connsiteX3" fmla="*/ 4885151 w 4885151"/>
                <a:gd name="connsiteY3" fmla="*/ 801666 h 801666"/>
                <a:gd name="connsiteX4" fmla="*/ 4885151 w 4885151"/>
                <a:gd name="connsiteY4" fmla="*/ 801666 h 801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5151" h="801666">
                  <a:moveTo>
                    <a:pt x="0" y="0"/>
                  </a:moveTo>
                  <a:cubicBezTo>
                    <a:pt x="661791" y="291230"/>
                    <a:pt x="1323583" y="582461"/>
                    <a:pt x="1903956" y="626302"/>
                  </a:cubicBezTo>
                  <a:cubicBezTo>
                    <a:pt x="2484329" y="670143"/>
                    <a:pt x="2985370" y="233820"/>
                    <a:pt x="3482236" y="263047"/>
                  </a:cubicBezTo>
                  <a:cubicBezTo>
                    <a:pt x="3979102" y="292274"/>
                    <a:pt x="4885151" y="801666"/>
                    <a:pt x="4885151" y="801666"/>
                  </a:cubicBezTo>
                  <a:lnTo>
                    <a:pt x="4885151" y="801666"/>
                  </a:lnTo>
                </a:path>
              </a:pathLst>
            </a:custGeom>
            <a:ln w="254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a:off x="3929058" y="6000768"/>
              <a:ext cx="4509183" cy="369332"/>
            </a:xfrm>
            <a:prstGeom prst="rect">
              <a:avLst/>
            </a:prstGeom>
            <a:noFill/>
          </p:spPr>
          <p:txBody>
            <a:bodyPr wrap="none" rtlCol="0">
              <a:spAutoFit/>
            </a:bodyPr>
            <a:lstStyle/>
            <a:p>
              <a:r>
                <a:rPr lang="en-US" i="1" dirty="0" smtClean="0"/>
                <a:t>Processes supported by IT, e.g., manufacturing</a:t>
              </a:r>
            </a:p>
          </p:txBody>
        </p:sp>
        <p:sp>
          <p:nvSpPr>
            <p:cNvPr id="12" name="Freeform 11"/>
            <p:cNvSpPr/>
            <p:nvPr/>
          </p:nvSpPr>
          <p:spPr>
            <a:xfrm>
              <a:off x="3584394" y="6106066"/>
              <a:ext cx="338203" cy="144049"/>
            </a:xfrm>
            <a:custGeom>
              <a:avLst/>
              <a:gdLst>
                <a:gd name="connsiteX0" fmla="*/ 0 w 338203"/>
                <a:gd name="connsiteY0" fmla="*/ 106471 h 144049"/>
                <a:gd name="connsiteX1" fmla="*/ 187891 w 338203"/>
                <a:gd name="connsiteY1" fmla="*/ 6263 h 144049"/>
                <a:gd name="connsiteX2" fmla="*/ 338203 w 338203"/>
                <a:gd name="connsiteY2" fmla="*/ 144049 h 144049"/>
                <a:gd name="connsiteX3" fmla="*/ 338203 w 338203"/>
                <a:gd name="connsiteY3" fmla="*/ 144049 h 144049"/>
              </a:gdLst>
              <a:ahLst/>
              <a:cxnLst>
                <a:cxn ang="0">
                  <a:pos x="connsiteX0" y="connsiteY0"/>
                </a:cxn>
                <a:cxn ang="0">
                  <a:pos x="connsiteX1" y="connsiteY1"/>
                </a:cxn>
                <a:cxn ang="0">
                  <a:pos x="connsiteX2" y="connsiteY2"/>
                </a:cxn>
                <a:cxn ang="0">
                  <a:pos x="connsiteX3" y="connsiteY3"/>
                </a:cxn>
              </a:cxnLst>
              <a:rect l="l" t="t" r="r" b="b"/>
              <a:pathLst>
                <a:path w="338203" h="144049">
                  <a:moveTo>
                    <a:pt x="0" y="106471"/>
                  </a:moveTo>
                  <a:cubicBezTo>
                    <a:pt x="65762" y="53235"/>
                    <a:pt x="131524" y="0"/>
                    <a:pt x="187891" y="6263"/>
                  </a:cubicBezTo>
                  <a:cubicBezTo>
                    <a:pt x="244258" y="12526"/>
                    <a:pt x="338203" y="144049"/>
                    <a:pt x="338203" y="144049"/>
                  </a:cubicBezTo>
                  <a:lnTo>
                    <a:pt x="338203" y="144049"/>
                  </a:lnTo>
                </a:path>
              </a:pathLst>
            </a:custGeom>
            <a:ln w="254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Freeform 13"/>
            <p:cNvSpPr/>
            <p:nvPr/>
          </p:nvSpPr>
          <p:spPr>
            <a:xfrm>
              <a:off x="3643306" y="4071942"/>
              <a:ext cx="4797468" cy="329851"/>
            </a:xfrm>
            <a:custGeom>
              <a:avLst/>
              <a:gdLst>
                <a:gd name="connsiteX0" fmla="*/ 0 w 4797468"/>
                <a:gd name="connsiteY0" fmla="*/ 87682 h 329851"/>
                <a:gd name="connsiteX1" fmla="*/ 1227551 w 4797468"/>
                <a:gd name="connsiteY1" fmla="*/ 25052 h 329851"/>
                <a:gd name="connsiteX2" fmla="*/ 2192055 w 4797468"/>
                <a:gd name="connsiteY2" fmla="*/ 237994 h 329851"/>
                <a:gd name="connsiteX3" fmla="*/ 3269293 w 4797468"/>
                <a:gd name="connsiteY3" fmla="*/ 75156 h 329851"/>
                <a:gd name="connsiteX4" fmla="*/ 4158641 w 4797468"/>
                <a:gd name="connsiteY4" fmla="*/ 300624 h 329851"/>
                <a:gd name="connsiteX5" fmla="*/ 4797468 w 4797468"/>
                <a:gd name="connsiteY5" fmla="*/ 250520 h 32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97468" h="329851">
                  <a:moveTo>
                    <a:pt x="0" y="87682"/>
                  </a:moveTo>
                  <a:cubicBezTo>
                    <a:pt x="431104" y="43841"/>
                    <a:pt x="862209" y="0"/>
                    <a:pt x="1227551" y="25052"/>
                  </a:cubicBezTo>
                  <a:cubicBezTo>
                    <a:pt x="1592893" y="50104"/>
                    <a:pt x="1851765" y="229643"/>
                    <a:pt x="2192055" y="237994"/>
                  </a:cubicBezTo>
                  <a:cubicBezTo>
                    <a:pt x="2532345" y="246345"/>
                    <a:pt x="2941529" y="64718"/>
                    <a:pt x="3269293" y="75156"/>
                  </a:cubicBezTo>
                  <a:cubicBezTo>
                    <a:pt x="3597057" y="85594"/>
                    <a:pt x="3903945" y="271397"/>
                    <a:pt x="4158641" y="300624"/>
                  </a:cubicBezTo>
                  <a:cubicBezTo>
                    <a:pt x="4413337" y="329851"/>
                    <a:pt x="4605402" y="290185"/>
                    <a:pt x="4797468" y="250520"/>
                  </a:cubicBezTo>
                </a:path>
              </a:pathLst>
            </a:custGeom>
            <a:ln w="254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reeform 14"/>
            <p:cNvSpPr/>
            <p:nvPr/>
          </p:nvSpPr>
          <p:spPr>
            <a:xfrm>
              <a:off x="3571868" y="2357430"/>
              <a:ext cx="4935255" cy="420761"/>
            </a:xfrm>
            <a:custGeom>
              <a:avLst/>
              <a:gdLst>
                <a:gd name="connsiteX0" fmla="*/ 0 w 4935255"/>
                <a:gd name="connsiteY0" fmla="*/ 0 h 999995"/>
                <a:gd name="connsiteX1" fmla="*/ 1678488 w 4935255"/>
                <a:gd name="connsiteY1" fmla="*/ 739036 h 999995"/>
                <a:gd name="connsiteX2" fmla="*/ 2855934 w 4935255"/>
                <a:gd name="connsiteY2" fmla="*/ 914400 h 999995"/>
                <a:gd name="connsiteX3" fmla="*/ 4935255 w 4935255"/>
                <a:gd name="connsiteY3" fmla="*/ 225468 h 999995"/>
                <a:gd name="connsiteX0" fmla="*/ 0 w 4935255"/>
                <a:gd name="connsiteY0" fmla="*/ 0 h 808088"/>
                <a:gd name="connsiteX1" fmla="*/ 1678488 w 4935255"/>
                <a:gd name="connsiteY1" fmla="*/ 739036 h 808088"/>
                <a:gd name="connsiteX2" fmla="*/ 2855934 w 4935255"/>
                <a:gd name="connsiteY2" fmla="*/ 414310 h 808088"/>
                <a:gd name="connsiteX3" fmla="*/ 4935255 w 4935255"/>
                <a:gd name="connsiteY3" fmla="*/ 225468 h 808088"/>
                <a:gd name="connsiteX0" fmla="*/ 0 w 4935255"/>
                <a:gd name="connsiteY0" fmla="*/ 187296 h 714432"/>
                <a:gd name="connsiteX1" fmla="*/ 1678488 w 4935255"/>
                <a:gd name="connsiteY1" fmla="*/ 69052 h 714432"/>
                <a:gd name="connsiteX2" fmla="*/ 2855934 w 4935255"/>
                <a:gd name="connsiteY2" fmla="*/ 601606 h 714432"/>
                <a:gd name="connsiteX3" fmla="*/ 4935255 w 4935255"/>
                <a:gd name="connsiteY3" fmla="*/ 412764 h 714432"/>
                <a:gd name="connsiteX0" fmla="*/ 0 w 4935255"/>
                <a:gd name="connsiteY0" fmla="*/ 187296 h 714432"/>
                <a:gd name="connsiteX1" fmla="*/ 1678488 w 4935255"/>
                <a:gd name="connsiteY1" fmla="*/ 69052 h 714432"/>
                <a:gd name="connsiteX2" fmla="*/ 3570282 w 4935255"/>
                <a:gd name="connsiteY2" fmla="*/ 601606 h 714432"/>
                <a:gd name="connsiteX3" fmla="*/ 4935255 w 4935255"/>
                <a:gd name="connsiteY3" fmla="*/ 412764 h 714432"/>
                <a:gd name="connsiteX0" fmla="*/ 0 w 4935255"/>
                <a:gd name="connsiteY0" fmla="*/ 187296 h 635075"/>
                <a:gd name="connsiteX1" fmla="*/ 1678488 w 4935255"/>
                <a:gd name="connsiteY1" fmla="*/ 69052 h 635075"/>
                <a:gd name="connsiteX2" fmla="*/ 3570282 w 4935255"/>
                <a:gd name="connsiteY2" fmla="*/ 601606 h 635075"/>
                <a:gd name="connsiteX3" fmla="*/ 4935255 w 4935255"/>
                <a:gd name="connsiteY3" fmla="*/ 269864 h 635075"/>
                <a:gd name="connsiteX0" fmla="*/ 0 w 4935255"/>
                <a:gd name="connsiteY0" fmla="*/ 187296 h 635075"/>
                <a:gd name="connsiteX1" fmla="*/ 1678488 w 4935255"/>
                <a:gd name="connsiteY1" fmla="*/ 69052 h 635075"/>
                <a:gd name="connsiteX2" fmla="*/ 3570282 w 4935255"/>
                <a:gd name="connsiteY2" fmla="*/ 601606 h 635075"/>
                <a:gd name="connsiteX3" fmla="*/ 4935255 w 4935255"/>
                <a:gd name="connsiteY3" fmla="*/ 269864 h 635075"/>
              </a:gdLst>
              <a:ahLst/>
              <a:cxnLst>
                <a:cxn ang="0">
                  <a:pos x="connsiteX0" y="connsiteY0"/>
                </a:cxn>
                <a:cxn ang="0">
                  <a:pos x="connsiteX1" y="connsiteY1"/>
                </a:cxn>
                <a:cxn ang="0">
                  <a:pos x="connsiteX2" y="connsiteY2"/>
                </a:cxn>
                <a:cxn ang="0">
                  <a:pos x="connsiteX3" y="connsiteY3"/>
                </a:cxn>
              </a:cxnLst>
              <a:rect l="l" t="t" r="r" b="b"/>
              <a:pathLst>
                <a:path w="4935255" h="635075">
                  <a:moveTo>
                    <a:pt x="0" y="187296"/>
                  </a:moveTo>
                  <a:cubicBezTo>
                    <a:pt x="601249" y="480614"/>
                    <a:pt x="1083441" y="0"/>
                    <a:pt x="1678488" y="69052"/>
                  </a:cubicBezTo>
                  <a:cubicBezTo>
                    <a:pt x="2273535" y="138104"/>
                    <a:pt x="3027488" y="568137"/>
                    <a:pt x="3570282" y="601606"/>
                  </a:cubicBezTo>
                  <a:cubicBezTo>
                    <a:pt x="4113076" y="635075"/>
                    <a:pt x="4166991" y="571532"/>
                    <a:pt x="4935255" y="269864"/>
                  </a:cubicBezTo>
                </a:path>
              </a:pathLst>
            </a:custGeom>
            <a:ln w="254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a:off x="3643306" y="4357694"/>
              <a:ext cx="4935255" cy="349323"/>
            </a:xfrm>
            <a:custGeom>
              <a:avLst/>
              <a:gdLst>
                <a:gd name="connsiteX0" fmla="*/ 0 w 4935255"/>
                <a:gd name="connsiteY0" fmla="*/ 0 h 999995"/>
                <a:gd name="connsiteX1" fmla="*/ 1678488 w 4935255"/>
                <a:gd name="connsiteY1" fmla="*/ 739036 h 999995"/>
                <a:gd name="connsiteX2" fmla="*/ 2855934 w 4935255"/>
                <a:gd name="connsiteY2" fmla="*/ 914400 h 999995"/>
                <a:gd name="connsiteX3" fmla="*/ 4935255 w 4935255"/>
                <a:gd name="connsiteY3" fmla="*/ 225468 h 999995"/>
                <a:gd name="connsiteX0" fmla="*/ 0 w 4935255"/>
                <a:gd name="connsiteY0" fmla="*/ 0 h 808088"/>
                <a:gd name="connsiteX1" fmla="*/ 1678488 w 4935255"/>
                <a:gd name="connsiteY1" fmla="*/ 739036 h 808088"/>
                <a:gd name="connsiteX2" fmla="*/ 2855934 w 4935255"/>
                <a:gd name="connsiteY2" fmla="*/ 414310 h 808088"/>
                <a:gd name="connsiteX3" fmla="*/ 4935255 w 4935255"/>
                <a:gd name="connsiteY3" fmla="*/ 225468 h 808088"/>
                <a:gd name="connsiteX0" fmla="*/ 0 w 4935255"/>
                <a:gd name="connsiteY0" fmla="*/ 187296 h 714432"/>
                <a:gd name="connsiteX1" fmla="*/ 1678488 w 4935255"/>
                <a:gd name="connsiteY1" fmla="*/ 69052 h 714432"/>
                <a:gd name="connsiteX2" fmla="*/ 2855934 w 4935255"/>
                <a:gd name="connsiteY2" fmla="*/ 601606 h 714432"/>
                <a:gd name="connsiteX3" fmla="*/ 4935255 w 4935255"/>
                <a:gd name="connsiteY3" fmla="*/ 412764 h 714432"/>
                <a:gd name="connsiteX0" fmla="*/ 0 w 4935255"/>
                <a:gd name="connsiteY0" fmla="*/ 187296 h 714432"/>
                <a:gd name="connsiteX1" fmla="*/ 1678488 w 4935255"/>
                <a:gd name="connsiteY1" fmla="*/ 69052 h 714432"/>
                <a:gd name="connsiteX2" fmla="*/ 3570282 w 4935255"/>
                <a:gd name="connsiteY2" fmla="*/ 601606 h 714432"/>
                <a:gd name="connsiteX3" fmla="*/ 4935255 w 4935255"/>
                <a:gd name="connsiteY3" fmla="*/ 412764 h 714432"/>
                <a:gd name="connsiteX0" fmla="*/ 0 w 4935255"/>
                <a:gd name="connsiteY0" fmla="*/ 187296 h 635075"/>
                <a:gd name="connsiteX1" fmla="*/ 1678488 w 4935255"/>
                <a:gd name="connsiteY1" fmla="*/ 69052 h 635075"/>
                <a:gd name="connsiteX2" fmla="*/ 3570282 w 4935255"/>
                <a:gd name="connsiteY2" fmla="*/ 601606 h 635075"/>
                <a:gd name="connsiteX3" fmla="*/ 4935255 w 4935255"/>
                <a:gd name="connsiteY3" fmla="*/ 269864 h 635075"/>
                <a:gd name="connsiteX0" fmla="*/ 0 w 4935255"/>
                <a:gd name="connsiteY0" fmla="*/ 187296 h 635075"/>
                <a:gd name="connsiteX1" fmla="*/ 1678488 w 4935255"/>
                <a:gd name="connsiteY1" fmla="*/ 69052 h 635075"/>
                <a:gd name="connsiteX2" fmla="*/ 3570282 w 4935255"/>
                <a:gd name="connsiteY2" fmla="*/ 601606 h 635075"/>
                <a:gd name="connsiteX3" fmla="*/ 4935255 w 4935255"/>
                <a:gd name="connsiteY3" fmla="*/ 269864 h 635075"/>
              </a:gdLst>
              <a:ahLst/>
              <a:cxnLst>
                <a:cxn ang="0">
                  <a:pos x="connsiteX0" y="connsiteY0"/>
                </a:cxn>
                <a:cxn ang="0">
                  <a:pos x="connsiteX1" y="connsiteY1"/>
                </a:cxn>
                <a:cxn ang="0">
                  <a:pos x="connsiteX2" y="connsiteY2"/>
                </a:cxn>
                <a:cxn ang="0">
                  <a:pos x="connsiteX3" y="connsiteY3"/>
                </a:cxn>
              </a:cxnLst>
              <a:rect l="l" t="t" r="r" b="b"/>
              <a:pathLst>
                <a:path w="4935255" h="635075">
                  <a:moveTo>
                    <a:pt x="0" y="187296"/>
                  </a:moveTo>
                  <a:cubicBezTo>
                    <a:pt x="601249" y="480614"/>
                    <a:pt x="1083441" y="0"/>
                    <a:pt x="1678488" y="69052"/>
                  </a:cubicBezTo>
                  <a:cubicBezTo>
                    <a:pt x="2273535" y="138104"/>
                    <a:pt x="3027488" y="568137"/>
                    <a:pt x="3570282" y="601606"/>
                  </a:cubicBezTo>
                  <a:cubicBezTo>
                    <a:pt x="4113076" y="635075"/>
                    <a:pt x="4166991" y="571532"/>
                    <a:pt x="4935255" y="269864"/>
                  </a:cubicBezTo>
                </a:path>
              </a:pathLst>
            </a:custGeom>
            <a:ln w="254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Freeform 16"/>
            <p:cNvSpPr/>
            <p:nvPr/>
          </p:nvSpPr>
          <p:spPr>
            <a:xfrm>
              <a:off x="3643306" y="1857364"/>
              <a:ext cx="4813713" cy="500066"/>
            </a:xfrm>
            <a:custGeom>
              <a:avLst/>
              <a:gdLst>
                <a:gd name="connsiteX0" fmla="*/ 0 w 4885151"/>
                <a:gd name="connsiteY0" fmla="*/ 0 h 801666"/>
                <a:gd name="connsiteX1" fmla="*/ 1903956 w 4885151"/>
                <a:gd name="connsiteY1" fmla="*/ 626302 h 801666"/>
                <a:gd name="connsiteX2" fmla="*/ 3482236 w 4885151"/>
                <a:gd name="connsiteY2" fmla="*/ 263047 h 801666"/>
                <a:gd name="connsiteX3" fmla="*/ 4885151 w 4885151"/>
                <a:gd name="connsiteY3" fmla="*/ 801666 h 801666"/>
                <a:gd name="connsiteX4" fmla="*/ 4885151 w 4885151"/>
                <a:gd name="connsiteY4" fmla="*/ 801666 h 801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5151" h="801666">
                  <a:moveTo>
                    <a:pt x="0" y="0"/>
                  </a:moveTo>
                  <a:cubicBezTo>
                    <a:pt x="661791" y="291230"/>
                    <a:pt x="1323583" y="582461"/>
                    <a:pt x="1903956" y="626302"/>
                  </a:cubicBezTo>
                  <a:cubicBezTo>
                    <a:pt x="2484329" y="670143"/>
                    <a:pt x="2985370" y="233820"/>
                    <a:pt x="3482236" y="263047"/>
                  </a:cubicBezTo>
                  <a:cubicBezTo>
                    <a:pt x="3979102" y="292274"/>
                    <a:pt x="4885151" y="801666"/>
                    <a:pt x="4885151" y="801666"/>
                  </a:cubicBezTo>
                  <a:lnTo>
                    <a:pt x="4885151" y="801666"/>
                  </a:lnTo>
                </a:path>
              </a:pathLst>
            </a:custGeom>
            <a:ln w="254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9" name="TextBox 18"/>
          <p:cNvSpPr txBox="1"/>
          <p:nvPr/>
        </p:nvSpPr>
        <p:spPr>
          <a:xfrm>
            <a:off x="3571868" y="1142984"/>
            <a:ext cx="4929222" cy="461665"/>
          </a:xfrm>
          <a:prstGeom prst="rect">
            <a:avLst/>
          </a:prstGeom>
          <a:noFill/>
        </p:spPr>
        <p:txBody>
          <a:bodyPr wrap="square" rtlCol="0">
            <a:spAutoFit/>
          </a:bodyPr>
          <a:lstStyle/>
          <a:p>
            <a:pPr algn="ctr"/>
            <a:r>
              <a:rPr lang="en-US" sz="2400" b="1" dirty="0" smtClean="0"/>
              <a:t>IT User Organization</a:t>
            </a:r>
          </a:p>
        </p:txBody>
      </p:sp>
      <p:sp>
        <p:nvSpPr>
          <p:cNvPr id="20" name="TextBox 19"/>
          <p:cNvSpPr txBox="1"/>
          <p:nvPr/>
        </p:nvSpPr>
        <p:spPr>
          <a:xfrm>
            <a:off x="357158" y="4786322"/>
            <a:ext cx="2421705" cy="1200329"/>
          </a:xfrm>
          <a:prstGeom prst="rect">
            <a:avLst/>
          </a:prstGeom>
          <a:noFill/>
        </p:spPr>
        <p:txBody>
          <a:bodyPr wrap="square" rtlCol="0">
            <a:spAutoFit/>
          </a:bodyPr>
          <a:lstStyle/>
          <a:p>
            <a:pPr algn="ctr"/>
            <a:r>
              <a:rPr lang="en-US" sz="2400" b="1" dirty="0" smtClean="0"/>
              <a:t>IT people can generate ideas  for these </a:t>
            </a:r>
          </a:p>
        </p:txBody>
      </p:sp>
      <p:sp>
        <p:nvSpPr>
          <p:cNvPr id="21" name="Left Brace 20"/>
          <p:cNvSpPr/>
          <p:nvPr/>
        </p:nvSpPr>
        <p:spPr>
          <a:xfrm>
            <a:off x="2786050" y="4857760"/>
            <a:ext cx="428628" cy="1000132"/>
          </a:xfrm>
          <a:prstGeom prst="leftBrace">
            <a:avLst>
              <a:gd name="adj1" fmla="val 34634"/>
              <a:gd name="adj2" fmla="val 50000"/>
            </a:avLst>
          </a:prstGeom>
          <a:ln w="222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3" name="Straight Connector 22"/>
          <p:cNvCxnSpPr/>
          <p:nvPr/>
        </p:nvCxnSpPr>
        <p:spPr>
          <a:xfrm>
            <a:off x="3357554" y="4786322"/>
            <a:ext cx="5429288" cy="1588"/>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57158" y="2285992"/>
            <a:ext cx="2421705" cy="1938992"/>
          </a:xfrm>
          <a:prstGeom prst="rect">
            <a:avLst/>
          </a:prstGeom>
          <a:noFill/>
        </p:spPr>
        <p:txBody>
          <a:bodyPr wrap="square" rtlCol="0">
            <a:spAutoFit/>
          </a:bodyPr>
          <a:lstStyle/>
          <a:p>
            <a:pPr algn="ctr"/>
            <a:r>
              <a:rPr lang="en-US" sz="2400" b="1" dirty="0" smtClean="0"/>
              <a:t>IT people and business people must generate ideas  for these together</a:t>
            </a:r>
          </a:p>
        </p:txBody>
      </p:sp>
      <p:sp>
        <p:nvSpPr>
          <p:cNvPr id="27" name="Left Brace 26"/>
          <p:cNvSpPr/>
          <p:nvPr/>
        </p:nvSpPr>
        <p:spPr>
          <a:xfrm>
            <a:off x="2786050" y="1785926"/>
            <a:ext cx="428628" cy="2928958"/>
          </a:xfrm>
          <a:prstGeom prst="leftBrace">
            <a:avLst>
              <a:gd name="adj1" fmla="val 34634"/>
              <a:gd name="adj2" fmla="val 50000"/>
            </a:avLst>
          </a:prstGeom>
          <a:ln w="222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dissolv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dissolv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dissolve">
                                      <p:cBhvr>
                                        <p:cTn id="17" dur="500"/>
                                        <p:tgtEl>
                                          <p:spTgt spid="20"/>
                                        </p:tgtEl>
                                      </p:cBhvr>
                                    </p:animEffect>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dissolve">
                                      <p:cBhvr>
                                        <p:cTn id="26" dur="500"/>
                                        <p:tgtEl>
                                          <p:spTgt spid="26"/>
                                        </p:tgtEl>
                                      </p:cBhvr>
                                    </p:animEffect>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left)">
                                      <p:cBhvr>
                                        <p:cTn id="3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6" grpId="0"/>
      <p:bldP spid="2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a:t>Business and IT Working </a:t>
            </a:r>
            <a:r>
              <a:rPr lang="en-US" dirty="0" smtClean="0"/>
              <a:t>Together</a:t>
            </a:r>
            <a:br>
              <a:rPr lang="en-US" dirty="0" smtClean="0"/>
            </a:br>
            <a:r>
              <a:rPr lang="en-US" sz="3600" dirty="0">
                <a:solidFill>
                  <a:schemeClr val="tx1"/>
                </a:solidFill>
              </a:rPr>
              <a:t>Facing the challenge</a:t>
            </a:r>
          </a:p>
        </p:txBody>
      </p:sp>
      <p:sp>
        <p:nvSpPr>
          <p:cNvPr id="3" name="Content Placeholder 2"/>
          <p:cNvSpPr>
            <a:spLocks noGrp="1"/>
          </p:cNvSpPr>
          <p:nvPr>
            <p:ph idx="1"/>
          </p:nvPr>
        </p:nvSpPr>
        <p:spPr>
          <a:xfrm>
            <a:off x="428596" y="1500174"/>
            <a:ext cx="8382000" cy="4561205"/>
          </a:xfrm>
        </p:spPr>
        <p:txBody>
          <a:bodyPr/>
          <a:lstStyle/>
          <a:p>
            <a:r>
              <a:rPr lang="en-US" dirty="0" smtClean="0"/>
              <a:t>It requires people from different cultures to work together</a:t>
            </a:r>
          </a:p>
          <a:p>
            <a:pPr lvl="1"/>
            <a:r>
              <a:rPr lang="en-US" dirty="0" smtClean="0"/>
              <a:t>Both sides have to respect each other</a:t>
            </a:r>
          </a:p>
          <a:p>
            <a:pPr lvl="1"/>
            <a:r>
              <a:rPr lang="en-US" dirty="0" smtClean="0"/>
              <a:t>Both sides have to value the other’s input</a:t>
            </a:r>
          </a:p>
          <a:p>
            <a:endParaRPr lang="en-US" dirty="0" smtClean="0"/>
          </a:p>
          <a:p>
            <a:r>
              <a:rPr lang="en-US" dirty="0" smtClean="0"/>
              <a:t>IT people must learn the business and business culture</a:t>
            </a:r>
          </a:p>
          <a:p>
            <a:pPr lvl="1"/>
            <a:r>
              <a:rPr lang="en-US" dirty="0" smtClean="0"/>
              <a:t>They’re not going to come to us</a:t>
            </a:r>
          </a:p>
          <a:p>
            <a:pPr lvl="1"/>
            <a:r>
              <a:rPr lang="en-US" dirty="0" smtClean="0"/>
              <a:t>The sole purpose of our job is to help the business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dissolve">
                                      <p:cBhvr>
                                        <p:cTn id="18" dur="500"/>
                                        <p:tgtEl>
                                          <p:spTgt spid="3">
                                            <p:txEl>
                                              <p:pRg st="4" end="4"/>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dissolve">
                                      <p:cBhvr>
                                        <p:cTn id="21" dur="500"/>
                                        <p:tgtEl>
                                          <p:spTgt spid="3">
                                            <p:txEl>
                                              <p:pRg st="5" end="5"/>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dissolve">
                                      <p:cBhvr>
                                        <p:cTn id="2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Enabling Process Innovation</a:t>
            </a:r>
            <a:r>
              <a:rPr lang="en-US" dirty="0"/>
              <a:t/>
            </a:r>
            <a:br>
              <a:rPr lang="en-US" dirty="0"/>
            </a:br>
            <a:r>
              <a:rPr lang="en-US" sz="3600" dirty="0" smtClean="0">
                <a:solidFill>
                  <a:schemeClr val="tx1"/>
                </a:solidFill>
              </a:rPr>
              <a:t>Embedding processes in software</a:t>
            </a:r>
            <a:endParaRPr lang="en-US" sz="3600" dirty="0">
              <a:solidFill>
                <a:schemeClr val="tx1"/>
              </a:solidFill>
            </a:endParaRPr>
          </a:p>
        </p:txBody>
      </p:sp>
      <p:sp>
        <p:nvSpPr>
          <p:cNvPr id="3" name="Content Placeholder 2"/>
          <p:cNvSpPr>
            <a:spLocks noGrp="1"/>
          </p:cNvSpPr>
          <p:nvPr>
            <p:ph type="body" sz="quarter" idx="10"/>
          </p:nvPr>
        </p:nvSpPr>
        <p:spPr>
          <a:xfrm>
            <a:off x="357158" y="1643050"/>
            <a:ext cx="8382000" cy="2200602"/>
          </a:xfrm>
        </p:spPr>
        <p:txBody>
          <a:bodyPr/>
          <a:lstStyle/>
          <a:p>
            <a:r>
              <a:rPr lang="en-US" dirty="0" smtClean="0"/>
              <a:t>A better business process that’s embedded in software can be replicated rapidly across an organization</a:t>
            </a:r>
          </a:p>
          <a:p>
            <a:r>
              <a:rPr lang="en-US" dirty="0" smtClean="0"/>
              <a:t>Processes for which software provides the most benefits:</a:t>
            </a:r>
          </a:p>
          <a:p>
            <a:pPr lvl="1"/>
            <a:r>
              <a:rPr lang="en-US" dirty="0" smtClean="0"/>
              <a:t>Apply across a large part of the company</a:t>
            </a:r>
          </a:p>
          <a:p>
            <a:pPr lvl="1"/>
            <a:r>
              <a:rPr lang="en-US" dirty="0" smtClean="0"/>
              <a:t>Are consistent and precise</a:t>
            </a:r>
            <a:endParaRPr lang="en-US" b="1" dirty="0" smtClean="0"/>
          </a:p>
          <a:p>
            <a:pPr lvl="1"/>
            <a:r>
              <a:rPr lang="en-US" dirty="0" smtClean="0"/>
              <a:t>Have built-in enforceability</a:t>
            </a:r>
          </a:p>
          <a:p>
            <a:pPr lvl="1"/>
            <a:r>
              <a:rPr lang="en-US" dirty="0" smtClean="0"/>
              <a:t>Can be monitored</a:t>
            </a:r>
          </a:p>
          <a:p>
            <a:pPr lvl="1">
              <a:buNone/>
            </a:pPr>
            <a:endParaRPr lang="en-US" dirty="0" smtClean="0"/>
          </a:p>
        </p:txBody>
      </p:sp>
      <p:sp>
        <p:nvSpPr>
          <p:cNvPr id="4" name="TextBox 3"/>
          <p:cNvSpPr txBox="1"/>
          <p:nvPr/>
        </p:nvSpPr>
        <p:spPr>
          <a:xfrm>
            <a:off x="0" y="5929330"/>
            <a:ext cx="9144000" cy="769441"/>
          </a:xfrm>
          <a:prstGeom prst="rect">
            <a:avLst/>
          </a:prstGeom>
          <a:noFill/>
        </p:spPr>
        <p:txBody>
          <a:bodyPr wrap="square" rtlCol="0">
            <a:spAutoFit/>
          </a:bodyPr>
          <a:lstStyle/>
          <a:p>
            <a:pPr lvl="1"/>
            <a:r>
              <a:rPr lang="en-US" sz="2200" i="1" dirty="0" smtClean="0"/>
              <a:t>See Andrew McAfee and Erik </a:t>
            </a:r>
            <a:r>
              <a:rPr lang="en-US" sz="2200" i="1" dirty="0" err="1" smtClean="0"/>
              <a:t>Brynjolfsson</a:t>
            </a:r>
            <a:r>
              <a:rPr lang="en-US" sz="2200" i="1" dirty="0" smtClean="0"/>
              <a:t>,  </a:t>
            </a:r>
            <a:r>
              <a:rPr lang="en-US" sz="2200" dirty="0" smtClean="0"/>
              <a:t>“Investing in the IT That Makes a Competitive Difference”</a:t>
            </a:r>
            <a:r>
              <a:rPr lang="en-US" sz="2200" i="1" dirty="0" smtClean="0"/>
              <a:t>, Harvard Business Review, July-August 2008</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ssolv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dissolv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dissolv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dissolve">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Straight Connector 25"/>
          <p:cNvCxnSpPr/>
          <p:nvPr/>
        </p:nvCxnSpPr>
        <p:spPr bwMode="auto">
          <a:xfrm rot="16200000" flipV="1">
            <a:off x="-20359" y="3664434"/>
            <a:ext cx="4314005" cy="2979"/>
          </a:xfrm>
          <a:prstGeom prst="line">
            <a:avLst/>
          </a:prstGeom>
          <a:noFill/>
          <a:ln w="38100" cap="flat" cmpd="sng" algn="ctr">
            <a:solidFill>
              <a:schemeClr val="accent3"/>
            </a:solidFill>
            <a:prstDash val="solid"/>
            <a:round/>
            <a:headEnd type="none" w="med" len="med"/>
            <a:tailEnd type="none" w="lg" len="lg"/>
          </a:ln>
          <a:effectLst/>
        </p:spPr>
      </p:cxnSp>
      <p:sp>
        <p:nvSpPr>
          <p:cNvPr id="1674249" name="Freeform 9"/>
          <p:cNvSpPr>
            <a:spLocks/>
          </p:cNvSpPr>
          <p:nvPr/>
        </p:nvSpPr>
        <p:spPr bwMode="auto">
          <a:xfrm>
            <a:off x="2314542" y="1855788"/>
            <a:ext cx="6484937" cy="3783012"/>
          </a:xfrm>
          <a:custGeom>
            <a:avLst/>
            <a:gdLst>
              <a:gd name="connsiteX0" fmla="*/ 0 w 4085"/>
              <a:gd name="connsiteY0" fmla="*/ 0 h 2383"/>
              <a:gd name="connsiteX1" fmla="*/ 335 w 4085"/>
              <a:gd name="connsiteY1" fmla="*/ 1192 h 2383"/>
              <a:gd name="connsiteX2" fmla="*/ 1266 w 4085"/>
              <a:gd name="connsiteY2" fmla="*/ 2056 h 2383"/>
              <a:gd name="connsiteX3" fmla="*/ 4085 w 4085"/>
              <a:gd name="connsiteY3" fmla="*/ 2383 h 2383"/>
            </a:gdLst>
            <a:ahLst/>
            <a:cxnLst>
              <a:cxn ang="0">
                <a:pos x="connsiteX0" y="connsiteY0"/>
              </a:cxn>
              <a:cxn ang="0">
                <a:pos x="connsiteX1" y="connsiteY1"/>
              </a:cxn>
              <a:cxn ang="0">
                <a:pos x="connsiteX2" y="connsiteY2"/>
              </a:cxn>
              <a:cxn ang="0">
                <a:pos x="connsiteX3" y="connsiteY3"/>
              </a:cxn>
            </a:cxnLst>
            <a:rect l="l" t="t" r="r" b="b"/>
            <a:pathLst>
              <a:path w="4085" h="2383">
                <a:moveTo>
                  <a:pt x="0" y="0"/>
                </a:moveTo>
                <a:cubicBezTo>
                  <a:pt x="56" y="199"/>
                  <a:pt x="124" y="849"/>
                  <a:pt x="335" y="1192"/>
                </a:cubicBezTo>
                <a:cubicBezTo>
                  <a:pt x="546" y="1535"/>
                  <a:pt x="641" y="1858"/>
                  <a:pt x="1266" y="2056"/>
                </a:cubicBezTo>
                <a:cubicBezTo>
                  <a:pt x="1891" y="2254"/>
                  <a:pt x="3524" y="2315"/>
                  <a:pt x="4085" y="2383"/>
                </a:cubicBezTo>
              </a:path>
            </a:pathLst>
          </a:custGeom>
          <a:noFill/>
          <a:ln w="19050" cap="flat" cmpd="sng">
            <a:solidFill>
              <a:srgbClr val="FFFF00"/>
            </a:solidFill>
            <a:prstDash val="solid"/>
            <a:round/>
            <a:headEnd/>
            <a:tailEnd/>
          </a:ln>
          <a:effectLst/>
        </p:spPr>
        <p:txBody>
          <a:bodyPr anchor="ctr">
            <a:noAutofit/>
          </a:bodyPr>
          <a:lstStyle/>
          <a:p>
            <a:endParaRPr lang="en-US"/>
          </a:p>
        </p:txBody>
      </p:sp>
      <p:sp>
        <p:nvSpPr>
          <p:cNvPr id="1674242" name="Rectangle 2"/>
          <p:cNvSpPr>
            <a:spLocks noGrp="1" noChangeArrowheads="1"/>
          </p:cNvSpPr>
          <p:nvPr>
            <p:ph type="title"/>
          </p:nvPr>
        </p:nvSpPr>
        <p:spPr/>
        <p:txBody>
          <a:bodyPr>
            <a:noAutofit/>
          </a:bodyPr>
          <a:lstStyle/>
          <a:p>
            <a:r>
              <a:rPr lang="en-US" dirty="0" smtClean="0"/>
              <a:t>Enabling Process Innovation</a:t>
            </a:r>
            <a:br>
              <a:rPr lang="en-US" dirty="0" smtClean="0"/>
            </a:br>
            <a:r>
              <a:rPr lang="en-US" sz="3600" dirty="0" smtClean="0">
                <a:solidFill>
                  <a:schemeClr val="tx1"/>
                </a:solidFill>
              </a:rPr>
              <a:t>Write code or buy a package?</a:t>
            </a:r>
            <a:endParaRPr lang="en-US" sz="3600" dirty="0">
              <a:solidFill>
                <a:schemeClr val="tx1"/>
              </a:solidFill>
            </a:endParaRPr>
          </a:p>
        </p:txBody>
      </p:sp>
      <p:grpSp>
        <p:nvGrpSpPr>
          <p:cNvPr id="2" name="Group 16"/>
          <p:cNvGrpSpPr/>
          <p:nvPr/>
        </p:nvGrpSpPr>
        <p:grpSpPr>
          <a:xfrm>
            <a:off x="3951280" y="1643050"/>
            <a:ext cx="2919480" cy="1948698"/>
            <a:chOff x="4230654" y="1643050"/>
            <a:chExt cx="2919480" cy="1948698"/>
          </a:xfrm>
        </p:grpSpPr>
        <p:sp>
          <p:nvSpPr>
            <p:cNvPr id="33" name="Text Box 14"/>
            <p:cNvSpPr txBox="1">
              <a:spLocks noChangeArrowheads="1"/>
            </p:cNvSpPr>
            <p:nvPr/>
          </p:nvSpPr>
          <p:spPr bwMode="auto">
            <a:xfrm>
              <a:off x="5137126" y="1643050"/>
              <a:ext cx="2013008" cy="830997"/>
            </a:xfrm>
            <a:prstGeom prst="rect">
              <a:avLst/>
            </a:prstGeom>
            <a:noFill/>
            <a:ln w="38100" algn="ctr">
              <a:noFill/>
              <a:miter lim="800000"/>
              <a:headEnd/>
              <a:tailEnd/>
            </a:ln>
            <a:effectLst/>
          </p:spPr>
          <p:txBody>
            <a:bodyPr wrap="square">
              <a:spAutoFit/>
            </a:bodyPr>
            <a:lstStyle/>
            <a:p>
              <a:pPr algn="ctr"/>
              <a:r>
                <a:rPr lang="en-US" sz="2400" i="1" dirty="0" smtClean="0"/>
                <a:t>Window of differentiation</a:t>
              </a:r>
              <a:endParaRPr lang="en-US" sz="2400" i="1" dirty="0"/>
            </a:p>
          </p:txBody>
        </p:sp>
        <p:sp>
          <p:nvSpPr>
            <p:cNvPr id="34" name="Freeform 33"/>
            <p:cNvSpPr/>
            <p:nvPr/>
          </p:nvSpPr>
          <p:spPr bwMode="auto">
            <a:xfrm>
              <a:off x="4230654" y="2460978"/>
              <a:ext cx="2214503" cy="1130770"/>
            </a:xfrm>
            <a:custGeom>
              <a:avLst/>
              <a:gdLst>
                <a:gd name="connsiteX0" fmla="*/ 1907822 w 2214503"/>
                <a:gd name="connsiteY0" fmla="*/ 0 h 1130770"/>
                <a:gd name="connsiteX1" fmla="*/ 1896533 w 2214503"/>
                <a:gd name="connsiteY1" fmla="*/ 970844 h 1130770"/>
                <a:gd name="connsiteX2" fmla="*/ 0 w 2214503"/>
                <a:gd name="connsiteY2" fmla="*/ 959555 h 1130770"/>
              </a:gdLst>
              <a:ahLst/>
              <a:cxnLst>
                <a:cxn ang="0">
                  <a:pos x="connsiteX0" y="connsiteY0"/>
                </a:cxn>
                <a:cxn ang="0">
                  <a:pos x="connsiteX1" y="connsiteY1"/>
                </a:cxn>
                <a:cxn ang="0">
                  <a:pos x="connsiteX2" y="connsiteY2"/>
                </a:cxn>
              </a:cxnLst>
              <a:rect l="l" t="t" r="r" b="b"/>
              <a:pathLst>
                <a:path w="2214503" h="1130770">
                  <a:moveTo>
                    <a:pt x="1907822" y="0"/>
                  </a:moveTo>
                  <a:cubicBezTo>
                    <a:pt x="2061162" y="405459"/>
                    <a:pt x="2214503" y="810918"/>
                    <a:pt x="1896533" y="970844"/>
                  </a:cubicBezTo>
                  <a:cubicBezTo>
                    <a:pt x="1578563" y="1130770"/>
                    <a:pt x="789281" y="1045162"/>
                    <a:pt x="0" y="959555"/>
                  </a:cubicBezTo>
                </a:path>
              </a:pathLst>
            </a:custGeom>
            <a:noFill/>
            <a:ln w="38100" cap="flat" cmpd="sng" algn="ctr">
              <a:solidFill>
                <a:schemeClr val="tx1"/>
              </a:solidFill>
              <a:prstDash val="solid"/>
              <a:round/>
              <a:headEnd type="none" w="med" len="med"/>
              <a:tailEnd type="stealth" w="lg" len="lg"/>
            </a:ln>
            <a:effectLst/>
          </p:spPr>
          <p:txBody>
            <a:bodyPr rtlCol="0" anchor="ctr"/>
            <a:lstStyle/>
            <a:p>
              <a:pPr algn="ctr"/>
              <a:endParaRPr lang="en-US"/>
            </a:p>
          </p:txBody>
        </p:sp>
      </p:grpSp>
      <p:sp>
        <p:nvSpPr>
          <p:cNvPr id="1674246" name="Line 6"/>
          <p:cNvSpPr>
            <a:spLocks noChangeShapeType="1"/>
          </p:cNvSpPr>
          <p:nvPr/>
        </p:nvSpPr>
        <p:spPr bwMode="auto">
          <a:xfrm>
            <a:off x="2137317" y="5806436"/>
            <a:ext cx="6719604" cy="9574"/>
          </a:xfrm>
          <a:prstGeom prst="line">
            <a:avLst/>
          </a:prstGeom>
          <a:noFill/>
          <a:ln w="38100">
            <a:solidFill>
              <a:schemeClr val="accent3"/>
            </a:solidFill>
            <a:round/>
            <a:headEnd/>
            <a:tailEnd/>
          </a:ln>
          <a:effectLst/>
        </p:spPr>
        <p:txBody>
          <a:bodyPr wrap="square" anchor="ctr">
            <a:spAutoFit/>
          </a:bodyPr>
          <a:lstStyle/>
          <a:p>
            <a:endParaRPr lang="en-US"/>
          </a:p>
        </p:txBody>
      </p:sp>
      <p:sp>
        <p:nvSpPr>
          <p:cNvPr id="30" name="Rectangle 29"/>
          <p:cNvSpPr/>
          <p:nvPr/>
        </p:nvSpPr>
        <p:spPr bwMode="auto">
          <a:xfrm>
            <a:off x="2137207" y="1552338"/>
            <a:ext cx="1814073" cy="4251800"/>
          </a:xfrm>
          <a:prstGeom prst="rect">
            <a:avLst/>
          </a:prstGeom>
          <a:noFill/>
          <a:ln w="47625">
            <a:solidFill>
              <a:schemeClr val="tx2"/>
            </a:solidFill>
            <a:prstDash val="sysDash"/>
            <a:headEnd type="none" w="med" len="med"/>
            <a:tailEnd type="stealth" w="lg" len="lg"/>
          </a:ln>
          <a:scene3d>
            <a:camera prst="orthographicFront" fov="0">
              <a:rot lat="0" lon="0" rev="0"/>
            </a:camera>
            <a:lightRig rig="soft" dir="tl">
              <a:rot lat="0" lon="0" rev="20100000"/>
            </a:lightRig>
          </a:scene3d>
          <a:sp3d/>
        </p:spPr>
        <p:style>
          <a:lnRef idx="0">
            <a:schemeClr val="accent3"/>
          </a:lnRef>
          <a:fillRef idx="3">
            <a:schemeClr val="accent3"/>
          </a:fillRef>
          <a:effectRef idx="3">
            <a:schemeClr val="accent3"/>
          </a:effectRef>
          <a:fontRef idx="minor">
            <a:schemeClr val="lt1"/>
          </a:fontRef>
        </p:style>
        <p:txBody>
          <a:bodyPr vert="horz" wrap="non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300" b="0" i="0" u="none" strike="noStrike" cap="none" normalizeH="0" baseline="0" smtClean="0">
              <a:ln>
                <a:noFill/>
              </a:ln>
              <a:solidFill>
                <a:schemeClr val="tx1"/>
              </a:solidFill>
              <a:effectLst/>
              <a:latin typeface="Arial" charset="0"/>
            </a:endParaRPr>
          </a:p>
        </p:txBody>
      </p:sp>
      <p:sp>
        <p:nvSpPr>
          <p:cNvPr id="25" name="Text Box 8"/>
          <p:cNvSpPr txBox="1">
            <a:spLocks noChangeArrowheads="1"/>
          </p:cNvSpPr>
          <p:nvPr/>
        </p:nvSpPr>
        <p:spPr bwMode="auto">
          <a:xfrm>
            <a:off x="0" y="2357430"/>
            <a:ext cx="2071670" cy="1015663"/>
          </a:xfrm>
          <a:prstGeom prst="rect">
            <a:avLst/>
          </a:prstGeom>
          <a:noFill/>
          <a:ln w="38100" algn="ctr">
            <a:noFill/>
            <a:miter lim="800000"/>
            <a:headEnd/>
            <a:tailEnd/>
          </a:ln>
          <a:effectLst/>
        </p:spPr>
        <p:txBody>
          <a:bodyPr wrap="square">
            <a:spAutoFit/>
          </a:bodyPr>
          <a:lstStyle/>
          <a:p>
            <a:pPr algn="ctr"/>
            <a:r>
              <a:rPr lang="en-US" sz="2000" b="1" i="1" dirty="0" smtClean="0"/>
              <a:t>Leader:</a:t>
            </a:r>
          </a:p>
          <a:p>
            <a:pPr algn="ctr"/>
            <a:r>
              <a:rPr lang="en-US" sz="2000" b="1" dirty="0" smtClean="0"/>
              <a:t>Creates custom software</a:t>
            </a:r>
            <a:endParaRPr lang="en-US" sz="2000" b="1" dirty="0"/>
          </a:p>
        </p:txBody>
      </p:sp>
      <p:sp>
        <p:nvSpPr>
          <p:cNvPr id="27" name="Text Box 8"/>
          <p:cNvSpPr txBox="1">
            <a:spLocks noChangeArrowheads="1"/>
          </p:cNvSpPr>
          <p:nvPr/>
        </p:nvSpPr>
        <p:spPr bwMode="auto">
          <a:xfrm>
            <a:off x="0" y="4357694"/>
            <a:ext cx="2071670" cy="1938992"/>
          </a:xfrm>
          <a:prstGeom prst="rect">
            <a:avLst/>
          </a:prstGeom>
          <a:noFill/>
          <a:ln w="38100" algn="ctr">
            <a:noFill/>
            <a:miter lim="800000"/>
            <a:headEnd/>
            <a:tailEnd/>
          </a:ln>
          <a:effectLst/>
        </p:spPr>
        <p:txBody>
          <a:bodyPr wrap="square">
            <a:spAutoFit/>
          </a:bodyPr>
          <a:lstStyle/>
          <a:p>
            <a:pPr algn="ctr"/>
            <a:r>
              <a:rPr lang="en-US" sz="2000" b="1" i="1" dirty="0" smtClean="0"/>
              <a:t>Fast follower:</a:t>
            </a:r>
          </a:p>
          <a:p>
            <a:pPr algn="ctr"/>
            <a:r>
              <a:rPr lang="en-US" sz="2000" b="1" dirty="0" smtClean="0"/>
              <a:t>Creates custom software (or customizes an early packaged application)</a:t>
            </a:r>
            <a:endParaRPr lang="en-US" sz="2000" b="1" dirty="0"/>
          </a:p>
        </p:txBody>
      </p:sp>
      <p:grpSp>
        <p:nvGrpSpPr>
          <p:cNvPr id="3" name="Group 18"/>
          <p:cNvGrpSpPr/>
          <p:nvPr/>
        </p:nvGrpSpPr>
        <p:grpSpPr>
          <a:xfrm>
            <a:off x="928662" y="1722438"/>
            <a:ext cx="1517664" cy="634991"/>
            <a:chOff x="928662" y="1722438"/>
            <a:chExt cx="1517664" cy="634991"/>
          </a:xfrm>
        </p:grpSpPr>
        <p:sp>
          <p:nvSpPr>
            <p:cNvPr id="1674251" name="Oval 11"/>
            <p:cNvSpPr>
              <a:spLocks noChangeArrowheads="1"/>
            </p:cNvSpPr>
            <p:nvPr/>
          </p:nvSpPr>
          <p:spPr bwMode="auto">
            <a:xfrm>
              <a:off x="2265328" y="1722438"/>
              <a:ext cx="180998" cy="214314"/>
            </a:xfrm>
            <a:prstGeom prst="ellipse">
              <a:avLst/>
            </a:prstGeom>
            <a:solidFill>
              <a:schemeClr val="accent6"/>
            </a:solidFill>
            <a:ln w="38100" algn="ctr">
              <a:noFill/>
              <a:round/>
              <a:headEnd/>
              <a:tailEnd/>
            </a:ln>
            <a:effectLst/>
          </p:spPr>
          <p:txBody>
            <a:bodyPr anchor="ctr">
              <a:noAutofit/>
            </a:bodyPr>
            <a:lstStyle/>
            <a:p>
              <a:endParaRPr lang="en-US"/>
            </a:p>
          </p:txBody>
        </p:sp>
        <p:sp>
          <p:nvSpPr>
            <p:cNvPr id="28" name="Freeform 27"/>
            <p:cNvSpPr/>
            <p:nvPr/>
          </p:nvSpPr>
          <p:spPr>
            <a:xfrm>
              <a:off x="928662" y="1828800"/>
              <a:ext cx="1325141" cy="528629"/>
            </a:xfrm>
            <a:custGeom>
              <a:avLst/>
              <a:gdLst>
                <a:gd name="connsiteX0" fmla="*/ 130936 w 1148367"/>
                <a:gd name="connsiteY0" fmla="*/ 459347 h 459347"/>
                <a:gd name="connsiteX1" fmla="*/ 169572 w 1148367"/>
                <a:gd name="connsiteY1" fmla="*/ 72980 h 459347"/>
                <a:gd name="connsiteX2" fmla="*/ 1148367 w 1148367"/>
                <a:gd name="connsiteY2" fmla="*/ 21465 h 459347"/>
              </a:gdLst>
              <a:ahLst/>
              <a:cxnLst>
                <a:cxn ang="0">
                  <a:pos x="connsiteX0" y="connsiteY0"/>
                </a:cxn>
                <a:cxn ang="0">
                  <a:pos x="connsiteX1" y="connsiteY1"/>
                </a:cxn>
                <a:cxn ang="0">
                  <a:pos x="connsiteX2" y="connsiteY2"/>
                </a:cxn>
              </a:cxnLst>
              <a:rect l="l" t="t" r="r" b="b"/>
              <a:pathLst>
                <a:path w="1148367" h="459347">
                  <a:moveTo>
                    <a:pt x="130936" y="459347"/>
                  </a:moveTo>
                  <a:cubicBezTo>
                    <a:pt x="65468" y="302653"/>
                    <a:pt x="0" y="145960"/>
                    <a:pt x="169572" y="72980"/>
                  </a:cubicBezTo>
                  <a:cubicBezTo>
                    <a:pt x="339144" y="0"/>
                    <a:pt x="743755" y="10732"/>
                    <a:pt x="1148367" y="21465"/>
                  </a:cubicBezTo>
                </a:path>
              </a:pathLst>
            </a:custGeom>
            <a:ln w="381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32" name="Text Box 8"/>
          <p:cNvSpPr txBox="1">
            <a:spLocks noChangeArrowheads="1"/>
          </p:cNvSpPr>
          <p:nvPr/>
        </p:nvSpPr>
        <p:spPr bwMode="auto">
          <a:xfrm>
            <a:off x="2714612" y="5929330"/>
            <a:ext cx="4214842" cy="707886"/>
          </a:xfrm>
          <a:prstGeom prst="rect">
            <a:avLst/>
          </a:prstGeom>
          <a:noFill/>
          <a:ln w="38100" algn="ctr">
            <a:noFill/>
            <a:miter lim="800000"/>
            <a:headEnd/>
            <a:tailEnd/>
          </a:ln>
          <a:effectLst/>
        </p:spPr>
        <p:txBody>
          <a:bodyPr wrap="square">
            <a:spAutoFit/>
          </a:bodyPr>
          <a:lstStyle/>
          <a:p>
            <a:pPr algn="ctr"/>
            <a:r>
              <a:rPr lang="en-US" sz="2000" b="1" i="1" dirty="0" smtClean="0"/>
              <a:t>Straggler:</a:t>
            </a:r>
          </a:p>
          <a:p>
            <a:pPr algn="ctr"/>
            <a:r>
              <a:rPr lang="en-US" sz="2000" b="1" dirty="0" smtClean="0"/>
              <a:t>Adopts standard packaged application</a:t>
            </a:r>
            <a:endParaRPr lang="en-US" sz="2000" b="1" dirty="0"/>
          </a:p>
        </p:txBody>
      </p:sp>
      <p:grpSp>
        <p:nvGrpSpPr>
          <p:cNvPr id="4" name="Group 20"/>
          <p:cNvGrpSpPr/>
          <p:nvPr/>
        </p:nvGrpSpPr>
        <p:grpSpPr>
          <a:xfrm>
            <a:off x="4218174" y="5007904"/>
            <a:ext cx="753071" cy="903499"/>
            <a:chOff x="4218174" y="5007904"/>
            <a:chExt cx="753071" cy="903499"/>
          </a:xfrm>
        </p:grpSpPr>
        <p:sp>
          <p:nvSpPr>
            <p:cNvPr id="1674253" name="Oval 13"/>
            <p:cNvSpPr>
              <a:spLocks noChangeArrowheads="1"/>
            </p:cNvSpPr>
            <p:nvPr/>
          </p:nvSpPr>
          <p:spPr bwMode="auto">
            <a:xfrm>
              <a:off x="4218174" y="5007904"/>
              <a:ext cx="180998" cy="214314"/>
            </a:xfrm>
            <a:prstGeom prst="ellipse">
              <a:avLst/>
            </a:prstGeom>
            <a:solidFill>
              <a:schemeClr val="accent6"/>
            </a:solidFill>
            <a:ln w="38100" algn="ctr">
              <a:noFill/>
              <a:round/>
              <a:headEnd/>
              <a:tailEnd/>
            </a:ln>
            <a:effectLst/>
          </p:spPr>
          <p:txBody>
            <a:bodyPr anchor="ctr">
              <a:noAutofit/>
            </a:bodyPr>
            <a:lstStyle/>
            <a:p>
              <a:endParaRPr lang="en-US"/>
            </a:p>
          </p:txBody>
        </p:sp>
        <p:sp>
          <p:nvSpPr>
            <p:cNvPr id="35" name="Freeform 34"/>
            <p:cNvSpPr/>
            <p:nvPr/>
          </p:nvSpPr>
          <p:spPr>
            <a:xfrm>
              <a:off x="4267200" y="5214950"/>
              <a:ext cx="704045" cy="696453"/>
            </a:xfrm>
            <a:custGeom>
              <a:avLst/>
              <a:gdLst>
                <a:gd name="connsiteX0" fmla="*/ 704045 w 704045"/>
                <a:gd name="connsiteY0" fmla="*/ 721217 h 721217"/>
                <a:gd name="connsiteX1" fmla="*/ 111617 w 704045"/>
                <a:gd name="connsiteY1" fmla="*/ 412124 h 721217"/>
                <a:gd name="connsiteX2" fmla="*/ 34344 w 704045"/>
                <a:gd name="connsiteY2" fmla="*/ 0 h 721217"/>
              </a:gdLst>
              <a:ahLst/>
              <a:cxnLst>
                <a:cxn ang="0">
                  <a:pos x="connsiteX0" y="connsiteY0"/>
                </a:cxn>
                <a:cxn ang="0">
                  <a:pos x="connsiteX1" y="connsiteY1"/>
                </a:cxn>
                <a:cxn ang="0">
                  <a:pos x="connsiteX2" y="connsiteY2"/>
                </a:cxn>
              </a:cxnLst>
              <a:rect l="l" t="t" r="r" b="b"/>
              <a:pathLst>
                <a:path w="704045" h="721217">
                  <a:moveTo>
                    <a:pt x="704045" y="721217"/>
                  </a:moveTo>
                  <a:cubicBezTo>
                    <a:pt x="463639" y="626772"/>
                    <a:pt x="223234" y="532327"/>
                    <a:pt x="111617" y="412124"/>
                  </a:cubicBezTo>
                  <a:cubicBezTo>
                    <a:pt x="0" y="291921"/>
                    <a:pt x="17172" y="145960"/>
                    <a:pt x="34344" y="0"/>
                  </a:cubicBezTo>
                </a:path>
              </a:pathLst>
            </a:custGeom>
            <a:ln w="381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5" name="Group 19"/>
          <p:cNvGrpSpPr/>
          <p:nvPr/>
        </p:nvGrpSpPr>
        <p:grpSpPr>
          <a:xfrm>
            <a:off x="928662" y="3571876"/>
            <a:ext cx="2000264" cy="742944"/>
            <a:chOff x="928662" y="3571876"/>
            <a:chExt cx="2000264" cy="742944"/>
          </a:xfrm>
        </p:grpSpPr>
        <p:sp>
          <p:nvSpPr>
            <p:cNvPr id="1674252" name="Oval 12"/>
            <p:cNvSpPr>
              <a:spLocks noChangeArrowheads="1"/>
            </p:cNvSpPr>
            <p:nvPr/>
          </p:nvSpPr>
          <p:spPr bwMode="auto">
            <a:xfrm>
              <a:off x="2747928" y="3571876"/>
              <a:ext cx="180998" cy="214314"/>
            </a:xfrm>
            <a:prstGeom prst="ellipse">
              <a:avLst/>
            </a:prstGeom>
            <a:solidFill>
              <a:schemeClr val="accent6"/>
            </a:solidFill>
            <a:ln w="38100" algn="ctr">
              <a:noFill/>
              <a:round/>
              <a:headEnd/>
              <a:tailEnd/>
            </a:ln>
            <a:effectLst/>
          </p:spPr>
          <p:txBody>
            <a:bodyPr anchor="ctr">
              <a:noAutofit/>
            </a:bodyPr>
            <a:lstStyle/>
            <a:p>
              <a:endParaRPr lang="en-US"/>
            </a:p>
          </p:txBody>
        </p:sp>
        <p:sp>
          <p:nvSpPr>
            <p:cNvPr id="31" name="Freeform 30"/>
            <p:cNvSpPr/>
            <p:nvPr/>
          </p:nvSpPr>
          <p:spPr>
            <a:xfrm>
              <a:off x="928662" y="3696238"/>
              <a:ext cx="1788780" cy="618582"/>
            </a:xfrm>
            <a:custGeom>
              <a:avLst/>
              <a:gdLst>
                <a:gd name="connsiteX0" fmla="*/ 130936 w 1148367"/>
                <a:gd name="connsiteY0" fmla="*/ 459347 h 459347"/>
                <a:gd name="connsiteX1" fmla="*/ 169572 w 1148367"/>
                <a:gd name="connsiteY1" fmla="*/ 72980 h 459347"/>
                <a:gd name="connsiteX2" fmla="*/ 1148367 w 1148367"/>
                <a:gd name="connsiteY2" fmla="*/ 21465 h 459347"/>
              </a:gdLst>
              <a:ahLst/>
              <a:cxnLst>
                <a:cxn ang="0">
                  <a:pos x="connsiteX0" y="connsiteY0"/>
                </a:cxn>
                <a:cxn ang="0">
                  <a:pos x="connsiteX1" y="connsiteY1"/>
                </a:cxn>
                <a:cxn ang="0">
                  <a:pos x="connsiteX2" y="connsiteY2"/>
                </a:cxn>
              </a:cxnLst>
              <a:rect l="l" t="t" r="r" b="b"/>
              <a:pathLst>
                <a:path w="1148367" h="459347">
                  <a:moveTo>
                    <a:pt x="130936" y="459347"/>
                  </a:moveTo>
                  <a:cubicBezTo>
                    <a:pt x="65468" y="302653"/>
                    <a:pt x="0" y="145960"/>
                    <a:pt x="169572" y="72980"/>
                  </a:cubicBezTo>
                  <a:cubicBezTo>
                    <a:pt x="339144" y="0"/>
                    <a:pt x="743755" y="10732"/>
                    <a:pt x="1148367" y="21465"/>
                  </a:cubicBezTo>
                </a:path>
              </a:pathLst>
            </a:custGeom>
            <a:ln w="38100">
              <a:solidFill>
                <a:schemeClr val="accent6"/>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dissolve">
                                      <p:cBhvr>
                                        <p:cTn id="7" dur="500"/>
                                        <p:tgtEl>
                                          <p:spTgt spid="2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dissolve">
                                      <p:cBhvr>
                                        <p:cTn id="16" dur="500"/>
                                        <p:tgtEl>
                                          <p:spTgt spid="27"/>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down)">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dissolve">
                                      <p:cBhvr>
                                        <p:cTn id="25" dur="500"/>
                                        <p:tgtEl>
                                          <p:spTgt spid="32"/>
                                        </p:tgtEl>
                                      </p:cBhvr>
                                    </p:animEffect>
                                  </p:childTnLst>
                                </p:cTn>
                              </p:par>
                            </p:childTnLst>
                          </p:cTn>
                        </p:par>
                        <p:par>
                          <p:cTn id="26" fill="hold">
                            <p:stCondLst>
                              <p:cond delay="500"/>
                            </p:stCondLst>
                            <p:childTnLst>
                              <p:par>
                                <p:cTn id="27" presetID="22" presetClass="entr" presetSubtype="4"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down)">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3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Enabling Process Innovation</a:t>
            </a:r>
            <a:r>
              <a:rPr lang="en-US" dirty="0"/>
              <a:t/>
            </a:r>
            <a:br>
              <a:rPr lang="en-US" dirty="0"/>
            </a:br>
            <a:r>
              <a:rPr lang="en-US" sz="3600" dirty="0" smtClean="0">
                <a:solidFill>
                  <a:schemeClr val="tx1"/>
                </a:solidFill>
              </a:rPr>
              <a:t>The importance of software development</a:t>
            </a:r>
            <a:endParaRPr lang="en-US" sz="3600" dirty="0">
              <a:solidFill>
                <a:schemeClr val="tx1"/>
              </a:solidFill>
            </a:endParaRPr>
          </a:p>
        </p:txBody>
      </p:sp>
      <p:sp>
        <p:nvSpPr>
          <p:cNvPr id="3" name="Content Placeholder 2"/>
          <p:cNvSpPr>
            <a:spLocks noGrp="1"/>
          </p:cNvSpPr>
          <p:nvPr>
            <p:ph type="body" sz="quarter" idx="10"/>
          </p:nvPr>
        </p:nvSpPr>
        <p:spPr>
          <a:xfrm>
            <a:off x="357158" y="1643050"/>
            <a:ext cx="8382000" cy="2200602"/>
          </a:xfrm>
        </p:spPr>
        <p:txBody>
          <a:bodyPr/>
          <a:lstStyle/>
          <a:p>
            <a:r>
              <a:rPr lang="en-US" dirty="0" smtClean="0"/>
              <a:t>A firm that’s better at software development can deploy better processes more quickly</a:t>
            </a:r>
          </a:p>
          <a:p>
            <a:endParaRPr lang="en-US" dirty="0" smtClean="0"/>
          </a:p>
          <a:p>
            <a:r>
              <a:rPr lang="en-US" dirty="0" smtClean="0"/>
              <a:t>To get better at process innovation, get better at creating custom software</a:t>
            </a:r>
          </a:p>
          <a:p>
            <a:pPr lvl="1"/>
            <a:r>
              <a:rPr lang="en-US" dirty="0" smtClean="0"/>
              <a:t>Without this, it’s hard to lead</a:t>
            </a:r>
          </a:p>
          <a:p>
            <a:pPr lvl="1">
              <a:buNone/>
            </a:pPr>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33"/>
          <p:cNvSpPr/>
          <p:nvPr/>
        </p:nvSpPr>
        <p:spPr>
          <a:xfrm>
            <a:off x="428596" y="3000372"/>
            <a:ext cx="7288533" cy="1854687"/>
          </a:xfrm>
          <a:custGeom>
            <a:avLst/>
            <a:gdLst>
              <a:gd name="connsiteX0" fmla="*/ 5250611 w 6731479"/>
              <a:gd name="connsiteY0" fmla="*/ 17253 h 1863306"/>
              <a:gd name="connsiteX1" fmla="*/ 5906218 w 6731479"/>
              <a:gd name="connsiteY1" fmla="*/ 120770 h 1863306"/>
              <a:gd name="connsiteX2" fmla="*/ 5871713 w 6731479"/>
              <a:gd name="connsiteY2" fmla="*/ 741872 h 1863306"/>
              <a:gd name="connsiteX3" fmla="*/ 747622 w 6731479"/>
              <a:gd name="connsiteY3" fmla="*/ 966159 h 1863306"/>
              <a:gd name="connsiteX4" fmla="*/ 1385977 w 6731479"/>
              <a:gd name="connsiteY4" fmla="*/ 1863306 h 1863306"/>
              <a:gd name="connsiteX0" fmla="*/ 5250611 w 6715711"/>
              <a:gd name="connsiteY0" fmla="*/ 8627 h 1854680"/>
              <a:gd name="connsiteX1" fmla="*/ 5811610 w 6715711"/>
              <a:gd name="connsiteY1" fmla="*/ 214307 h 1854680"/>
              <a:gd name="connsiteX2" fmla="*/ 5871713 w 6715711"/>
              <a:gd name="connsiteY2" fmla="*/ 733246 h 1854680"/>
              <a:gd name="connsiteX3" fmla="*/ 747622 w 6715711"/>
              <a:gd name="connsiteY3" fmla="*/ 957533 h 1854680"/>
              <a:gd name="connsiteX4" fmla="*/ 1385977 w 6715711"/>
              <a:gd name="connsiteY4" fmla="*/ 1854680 h 1854680"/>
              <a:gd name="connsiteX0" fmla="*/ 5250611 w 6739524"/>
              <a:gd name="connsiteY0" fmla="*/ 8627 h 1854680"/>
              <a:gd name="connsiteX1" fmla="*/ 5954486 w 6739524"/>
              <a:gd name="connsiteY1" fmla="*/ 214307 h 1854680"/>
              <a:gd name="connsiteX2" fmla="*/ 5871713 w 6739524"/>
              <a:gd name="connsiteY2" fmla="*/ 733246 h 1854680"/>
              <a:gd name="connsiteX3" fmla="*/ 747622 w 6739524"/>
              <a:gd name="connsiteY3" fmla="*/ 957533 h 1854680"/>
              <a:gd name="connsiteX4" fmla="*/ 1385977 w 6739524"/>
              <a:gd name="connsiteY4" fmla="*/ 1854680 h 1854680"/>
              <a:gd name="connsiteX0" fmla="*/ 5250611 w 6739524"/>
              <a:gd name="connsiteY0" fmla="*/ 8627 h 1854680"/>
              <a:gd name="connsiteX1" fmla="*/ 5954486 w 6739524"/>
              <a:gd name="connsiteY1" fmla="*/ 214307 h 1854680"/>
              <a:gd name="connsiteX2" fmla="*/ 5871713 w 6739524"/>
              <a:gd name="connsiteY2" fmla="*/ 733246 h 1854680"/>
              <a:gd name="connsiteX3" fmla="*/ 747622 w 6739524"/>
              <a:gd name="connsiteY3" fmla="*/ 957533 h 1854680"/>
              <a:gd name="connsiteX4" fmla="*/ 1385977 w 6739524"/>
              <a:gd name="connsiteY4" fmla="*/ 1854680 h 1854680"/>
              <a:gd name="connsiteX0" fmla="*/ 5250611 w 6739524"/>
              <a:gd name="connsiteY0" fmla="*/ 8627 h 1854680"/>
              <a:gd name="connsiteX1" fmla="*/ 5954486 w 6739524"/>
              <a:gd name="connsiteY1" fmla="*/ 214307 h 1854680"/>
              <a:gd name="connsiteX2" fmla="*/ 5871713 w 6739524"/>
              <a:gd name="connsiteY2" fmla="*/ 733246 h 1854680"/>
              <a:gd name="connsiteX3" fmla="*/ 747622 w 6739524"/>
              <a:gd name="connsiteY3" fmla="*/ 957533 h 1854680"/>
              <a:gd name="connsiteX4" fmla="*/ 1385977 w 6739524"/>
              <a:gd name="connsiteY4" fmla="*/ 1854680 h 1854680"/>
              <a:gd name="connsiteX0" fmla="*/ 5250611 w 6622211"/>
              <a:gd name="connsiteY0" fmla="*/ 0 h 1846053"/>
              <a:gd name="connsiteX1" fmla="*/ 5871713 w 6622211"/>
              <a:gd name="connsiteY1" fmla="*/ 724619 h 1846053"/>
              <a:gd name="connsiteX2" fmla="*/ 747622 w 6622211"/>
              <a:gd name="connsiteY2" fmla="*/ 948906 h 1846053"/>
              <a:gd name="connsiteX3" fmla="*/ 1385977 w 6622211"/>
              <a:gd name="connsiteY3" fmla="*/ 1846053 h 1846053"/>
              <a:gd name="connsiteX0" fmla="*/ 5347752 w 7302191"/>
              <a:gd name="connsiteY0" fmla="*/ 0 h 1846053"/>
              <a:gd name="connsiteX1" fmla="*/ 6551693 w 7302191"/>
              <a:gd name="connsiteY1" fmla="*/ 705746 h 1846053"/>
              <a:gd name="connsiteX2" fmla="*/ 844763 w 7302191"/>
              <a:gd name="connsiteY2" fmla="*/ 948906 h 1846053"/>
              <a:gd name="connsiteX3" fmla="*/ 1483118 w 7302191"/>
              <a:gd name="connsiteY3" fmla="*/ 1846053 h 1846053"/>
              <a:gd name="connsiteX0" fmla="*/ 5347751 w 7302190"/>
              <a:gd name="connsiteY0" fmla="*/ 0 h 1846053"/>
              <a:gd name="connsiteX1" fmla="*/ 6551692 w 7302190"/>
              <a:gd name="connsiteY1" fmla="*/ 848622 h 1846053"/>
              <a:gd name="connsiteX2" fmla="*/ 844762 w 7302190"/>
              <a:gd name="connsiteY2" fmla="*/ 948906 h 1846053"/>
              <a:gd name="connsiteX3" fmla="*/ 1483117 w 7302190"/>
              <a:gd name="connsiteY3" fmla="*/ 1846053 h 1846053"/>
              <a:gd name="connsiteX0" fmla="*/ 5265807 w 7288533"/>
              <a:gd name="connsiteY0" fmla="*/ 0 h 1854687"/>
              <a:gd name="connsiteX1" fmla="*/ 6551692 w 7288533"/>
              <a:gd name="connsiteY1" fmla="*/ 857256 h 1854687"/>
              <a:gd name="connsiteX2" fmla="*/ 844762 w 7288533"/>
              <a:gd name="connsiteY2" fmla="*/ 957540 h 1854687"/>
              <a:gd name="connsiteX3" fmla="*/ 1483117 w 7288533"/>
              <a:gd name="connsiteY3" fmla="*/ 1854687 h 1854687"/>
            </a:gdLst>
            <a:ahLst/>
            <a:cxnLst>
              <a:cxn ang="0">
                <a:pos x="connsiteX0" y="connsiteY0"/>
              </a:cxn>
              <a:cxn ang="0">
                <a:pos x="connsiteX1" y="connsiteY1"/>
              </a:cxn>
              <a:cxn ang="0">
                <a:pos x="connsiteX2" y="connsiteY2"/>
              </a:cxn>
              <a:cxn ang="0">
                <a:pos x="connsiteX3" y="connsiteY3"/>
              </a:cxn>
            </a:cxnLst>
            <a:rect l="l" t="t" r="r" b="b"/>
            <a:pathLst>
              <a:path w="7288533" h="1854687">
                <a:moveTo>
                  <a:pt x="5265807" y="0"/>
                </a:moveTo>
                <a:cubicBezTo>
                  <a:pt x="5395203" y="150962"/>
                  <a:pt x="7288533" y="697666"/>
                  <a:pt x="6551692" y="857256"/>
                </a:cubicBezTo>
                <a:cubicBezTo>
                  <a:pt x="5814851" y="1016846"/>
                  <a:pt x="1689524" y="791302"/>
                  <a:pt x="844762" y="957540"/>
                </a:cubicBezTo>
                <a:cubicBezTo>
                  <a:pt x="0" y="1123778"/>
                  <a:pt x="790128" y="1499566"/>
                  <a:pt x="1483117" y="1854687"/>
                </a:cubicBezTo>
              </a:path>
            </a:pathLst>
          </a:cu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Right Arrow 24"/>
          <p:cNvSpPr/>
          <p:nvPr/>
        </p:nvSpPr>
        <p:spPr>
          <a:xfrm>
            <a:off x="7429520" y="4714884"/>
            <a:ext cx="642942" cy="357190"/>
          </a:xfrm>
          <a:prstGeom prst="rightArrow">
            <a:avLst>
              <a:gd name="adj1" fmla="val 50000"/>
              <a:gd name="adj2" fmla="val 50000"/>
            </a:avLst>
          </a:prstGeom>
          <a:ln>
            <a:tailEnd type="stealth" w="lg" len="lg"/>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0" name="Rectangle 9"/>
          <p:cNvSpPr/>
          <p:nvPr/>
        </p:nvSpPr>
        <p:spPr>
          <a:xfrm>
            <a:off x="214282" y="2857496"/>
            <a:ext cx="1643074" cy="357190"/>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9" name="Rectangle 8"/>
          <p:cNvSpPr/>
          <p:nvPr/>
        </p:nvSpPr>
        <p:spPr>
          <a:xfrm>
            <a:off x="4143372" y="2857496"/>
            <a:ext cx="1643074" cy="35719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8" name="Rectangle 7"/>
          <p:cNvSpPr/>
          <p:nvPr/>
        </p:nvSpPr>
        <p:spPr>
          <a:xfrm>
            <a:off x="1857356" y="2857496"/>
            <a:ext cx="2286016" cy="357190"/>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2" name="Title 1"/>
          <p:cNvSpPr>
            <a:spLocks noGrp="1"/>
          </p:cNvSpPr>
          <p:nvPr>
            <p:ph type="title"/>
          </p:nvPr>
        </p:nvSpPr>
        <p:spPr/>
        <p:txBody>
          <a:bodyPr/>
          <a:lstStyle/>
          <a:p>
            <a:r>
              <a:rPr lang="en-US" dirty="0"/>
              <a:t>Measuring Value</a:t>
            </a:r>
            <a:r>
              <a:rPr lang="en-US" dirty="0" smtClean="0"/>
              <a:t/>
            </a:r>
            <a:br>
              <a:rPr lang="en-US" dirty="0" smtClean="0"/>
            </a:br>
            <a:r>
              <a:rPr lang="en-US" sz="3600" dirty="0">
                <a:solidFill>
                  <a:schemeClr val="tx1"/>
                </a:solidFill>
              </a:rPr>
              <a:t>IT </a:t>
            </a:r>
            <a:r>
              <a:rPr lang="en-US" sz="3600" dirty="0" smtClean="0">
                <a:solidFill>
                  <a:schemeClr val="tx1"/>
                </a:solidFill>
              </a:rPr>
              <a:t>users</a:t>
            </a:r>
            <a:endParaRPr lang="en-US" sz="3600" dirty="0">
              <a:solidFill>
                <a:schemeClr val="tx1"/>
              </a:solidFill>
            </a:endParaRPr>
          </a:p>
        </p:txBody>
      </p:sp>
      <p:sp>
        <p:nvSpPr>
          <p:cNvPr id="4" name="TextBox 3"/>
          <p:cNvSpPr txBox="1"/>
          <p:nvPr/>
        </p:nvSpPr>
        <p:spPr>
          <a:xfrm>
            <a:off x="214282" y="2786058"/>
            <a:ext cx="1643074" cy="461665"/>
          </a:xfrm>
          <a:prstGeom prst="rect">
            <a:avLst/>
          </a:prstGeom>
          <a:noFill/>
        </p:spPr>
        <p:txBody>
          <a:bodyPr wrap="square" rtlCol="0">
            <a:spAutoFit/>
          </a:bodyPr>
          <a:lstStyle/>
          <a:p>
            <a:pPr algn="ctr"/>
            <a:r>
              <a:rPr lang="en-US" sz="2400" b="1" dirty="0" smtClean="0">
                <a:solidFill>
                  <a:schemeClr val="bg1"/>
                </a:solidFill>
              </a:rPr>
              <a:t>Idea</a:t>
            </a:r>
          </a:p>
        </p:txBody>
      </p:sp>
      <p:sp>
        <p:nvSpPr>
          <p:cNvPr id="5" name="TextBox 4"/>
          <p:cNvSpPr txBox="1"/>
          <p:nvPr/>
        </p:nvSpPr>
        <p:spPr>
          <a:xfrm>
            <a:off x="1857356" y="2786058"/>
            <a:ext cx="2246962" cy="461665"/>
          </a:xfrm>
          <a:prstGeom prst="rect">
            <a:avLst/>
          </a:prstGeom>
          <a:noFill/>
        </p:spPr>
        <p:txBody>
          <a:bodyPr wrap="none" rtlCol="0">
            <a:spAutoFit/>
          </a:bodyPr>
          <a:lstStyle/>
          <a:p>
            <a:pPr algn="ctr"/>
            <a:r>
              <a:rPr lang="en-US" sz="2400" b="1" dirty="0" smtClean="0">
                <a:solidFill>
                  <a:schemeClr val="bg1"/>
                </a:solidFill>
              </a:rPr>
              <a:t>Implementation</a:t>
            </a:r>
          </a:p>
        </p:txBody>
      </p:sp>
      <p:sp>
        <p:nvSpPr>
          <p:cNvPr id="6" name="TextBox 5"/>
          <p:cNvSpPr txBox="1"/>
          <p:nvPr/>
        </p:nvSpPr>
        <p:spPr>
          <a:xfrm>
            <a:off x="4143372" y="2786058"/>
            <a:ext cx="1643074" cy="461665"/>
          </a:xfrm>
          <a:prstGeom prst="rect">
            <a:avLst/>
          </a:prstGeom>
          <a:noFill/>
        </p:spPr>
        <p:txBody>
          <a:bodyPr wrap="square" rtlCol="0">
            <a:spAutoFit/>
          </a:bodyPr>
          <a:lstStyle/>
          <a:p>
            <a:pPr algn="ctr"/>
            <a:r>
              <a:rPr lang="en-US" sz="2400" b="1" dirty="0" smtClean="0">
                <a:solidFill>
                  <a:schemeClr val="bg1"/>
                </a:solidFill>
              </a:rPr>
              <a:t>Infusion</a:t>
            </a:r>
          </a:p>
        </p:txBody>
      </p:sp>
      <p:sp>
        <p:nvSpPr>
          <p:cNvPr id="11" name="TextBox 10"/>
          <p:cNvSpPr txBox="1"/>
          <p:nvPr/>
        </p:nvSpPr>
        <p:spPr>
          <a:xfrm>
            <a:off x="2315261" y="2285992"/>
            <a:ext cx="1444499" cy="461665"/>
          </a:xfrm>
          <a:prstGeom prst="rect">
            <a:avLst/>
          </a:prstGeom>
          <a:noFill/>
        </p:spPr>
        <p:txBody>
          <a:bodyPr wrap="none" rtlCol="0">
            <a:spAutoFit/>
          </a:bodyPr>
          <a:lstStyle/>
          <a:p>
            <a:pPr algn="ctr"/>
            <a:r>
              <a:rPr lang="en-US" sz="2400" b="1" i="1" dirty="0" smtClean="0"/>
              <a:t>IT Creator</a:t>
            </a:r>
          </a:p>
        </p:txBody>
      </p:sp>
      <p:sp>
        <p:nvSpPr>
          <p:cNvPr id="12" name="Rectangle 11"/>
          <p:cNvSpPr/>
          <p:nvPr/>
        </p:nvSpPr>
        <p:spPr>
          <a:xfrm>
            <a:off x="1928794" y="4714884"/>
            <a:ext cx="1643074" cy="357190"/>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13" name="Rectangle 12"/>
          <p:cNvSpPr/>
          <p:nvPr/>
        </p:nvSpPr>
        <p:spPr>
          <a:xfrm>
            <a:off x="5857884" y="4714884"/>
            <a:ext cx="1643074" cy="35719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14" name="Rectangle 13"/>
          <p:cNvSpPr/>
          <p:nvPr/>
        </p:nvSpPr>
        <p:spPr>
          <a:xfrm>
            <a:off x="3571868" y="4714884"/>
            <a:ext cx="2286016" cy="357190"/>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15" name="TextBox 14"/>
          <p:cNvSpPr txBox="1"/>
          <p:nvPr/>
        </p:nvSpPr>
        <p:spPr>
          <a:xfrm>
            <a:off x="1928794" y="4643446"/>
            <a:ext cx="1643074" cy="461665"/>
          </a:xfrm>
          <a:prstGeom prst="rect">
            <a:avLst/>
          </a:prstGeom>
          <a:noFill/>
        </p:spPr>
        <p:txBody>
          <a:bodyPr wrap="square" rtlCol="0">
            <a:spAutoFit/>
          </a:bodyPr>
          <a:lstStyle/>
          <a:p>
            <a:pPr algn="ctr"/>
            <a:r>
              <a:rPr lang="en-US" sz="2400" b="1" dirty="0" smtClean="0">
                <a:solidFill>
                  <a:schemeClr val="bg1"/>
                </a:solidFill>
              </a:rPr>
              <a:t>Idea</a:t>
            </a:r>
          </a:p>
        </p:txBody>
      </p:sp>
      <p:sp>
        <p:nvSpPr>
          <p:cNvPr id="16" name="TextBox 15"/>
          <p:cNvSpPr txBox="1"/>
          <p:nvPr/>
        </p:nvSpPr>
        <p:spPr>
          <a:xfrm>
            <a:off x="3571868" y="4643446"/>
            <a:ext cx="2246962" cy="461665"/>
          </a:xfrm>
          <a:prstGeom prst="rect">
            <a:avLst/>
          </a:prstGeom>
          <a:noFill/>
        </p:spPr>
        <p:txBody>
          <a:bodyPr wrap="none" rtlCol="0">
            <a:spAutoFit/>
          </a:bodyPr>
          <a:lstStyle/>
          <a:p>
            <a:pPr algn="ctr"/>
            <a:r>
              <a:rPr lang="en-US" sz="2400" b="1" dirty="0" smtClean="0">
                <a:solidFill>
                  <a:schemeClr val="bg1"/>
                </a:solidFill>
              </a:rPr>
              <a:t>Implementation</a:t>
            </a:r>
          </a:p>
        </p:txBody>
      </p:sp>
      <p:sp>
        <p:nvSpPr>
          <p:cNvPr id="17" name="TextBox 16"/>
          <p:cNvSpPr txBox="1"/>
          <p:nvPr/>
        </p:nvSpPr>
        <p:spPr>
          <a:xfrm>
            <a:off x="5857884" y="4643446"/>
            <a:ext cx="1643074" cy="461665"/>
          </a:xfrm>
          <a:prstGeom prst="rect">
            <a:avLst/>
          </a:prstGeom>
          <a:noFill/>
        </p:spPr>
        <p:txBody>
          <a:bodyPr wrap="square" rtlCol="0">
            <a:spAutoFit/>
          </a:bodyPr>
          <a:lstStyle/>
          <a:p>
            <a:pPr algn="ctr"/>
            <a:r>
              <a:rPr lang="en-US" sz="2400" b="1" dirty="0" smtClean="0">
                <a:solidFill>
                  <a:schemeClr val="bg1"/>
                </a:solidFill>
              </a:rPr>
              <a:t>Infusion</a:t>
            </a:r>
          </a:p>
        </p:txBody>
      </p:sp>
      <p:sp>
        <p:nvSpPr>
          <p:cNvPr id="18" name="TextBox 17"/>
          <p:cNvSpPr txBox="1"/>
          <p:nvPr/>
        </p:nvSpPr>
        <p:spPr>
          <a:xfrm>
            <a:off x="4315521" y="4143380"/>
            <a:ext cx="1069524" cy="461665"/>
          </a:xfrm>
          <a:prstGeom prst="rect">
            <a:avLst/>
          </a:prstGeom>
          <a:noFill/>
        </p:spPr>
        <p:txBody>
          <a:bodyPr wrap="none" rtlCol="0">
            <a:spAutoFit/>
          </a:bodyPr>
          <a:lstStyle/>
          <a:p>
            <a:pPr algn="ctr"/>
            <a:r>
              <a:rPr lang="en-US" sz="2400" b="1" i="1" dirty="0" smtClean="0"/>
              <a:t>IT User</a:t>
            </a:r>
          </a:p>
        </p:txBody>
      </p:sp>
      <p:sp>
        <p:nvSpPr>
          <p:cNvPr id="19" name="Oval 18"/>
          <p:cNvSpPr/>
          <p:nvPr/>
        </p:nvSpPr>
        <p:spPr>
          <a:xfrm>
            <a:off x="8072462" y="4429132"/>
            <a:ext cx="1071538" cy="928694"/>
          </a:xfrm>
          <a:prstGeom prst="ellipse">
            <a:avLst/>
          </a:prstGeom>
          <a:ln>
            <a:tailEnd type="stealth" w="lg" len="lg"/>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20" name="TextBox 19"/>
          <p:cNvSpPr txBox="1"/>
          <p:nvPr/>
        </p:nvSpPr>
        <p:spPr>
          <a:xfrm>
            <a:off x="8072462" y="4643446"/>
            <a:ext cx="1071538" cy="461665"/>
          </a:xfrm>
          <a:prstGeom prst="rect">
            <a:avLst/>
          </a:prstGeom>
          <a:noFill/>
        </p:spPr>
        <p:txBody>
          <a:bodyPr wrap="square" rtlCol="0">
            <a:spAutoFit/>
          </a:bodyPr>
          <a:lstStyle/>
          <a:p>
            <a:pPr algn="ctr"/>
            <a:r>
              <a:rPr lang="en-US" sz="2400" b="1" dirty="0" smtClean="0">
                <a:solidFill>
                  <a:schemeClr val="bg1"/>
                </a:solidFill>
              </a:rPr>
              <a:t>Value</a:t>
            </a:r>
          </a:p>
        </p:txBody>
      </p:sp>
      <p:grpSp>
        <p:nvGrpSpPr>
          <p:cNvPr id="29" name="Group 28"/>
          <p:cNvGrpSpPr/>
          <p:nvPr/>
        </p:nvGrpSpPr>
        <p:grpSpPr>
          <a:xfrm>
            <a:off x="6715108" y="1142984"/>
            <a:ext cx="2428892" cy="4429156"/>
            <a:chOff x="6715108" y="1142984"/>
            <a:chExt cx="2428892" cy="4429156"/>
          </a:xfrm>
        </p:grpSpPr>
        <p:sp>
          <p:nvSpPr>
            <p:cNvPr id="30" name="Oval 29"/>
            <p:cNvSpPr/>
            <p:nvPr/>
          </p:nvSpPr>
          <p:spPr>
            <a:xfrm>
              <a:off x="8072462" y="4143380"/>
              <a:ext cx="1071538" cy="1428760"/>
            </a:xfrm>
            <a:prstGeom prst="ellipse">
              <a:avLst/>
            </a:prstGeom>
            <a:ln w="50800">
              <a:solidFill>
                <a:schemeClr val="accent2"/>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p:cNvSpPr txBox="1"/>
            <p:nvPr/>
          </p:nvSpPr>
          <p:spPr>
            <a:xfrm>
              <a:off x="6715108" y="1142984"/>
              <a:ext cx="2428892" cy="2308324"/>
            </a:xfrm>
            <a:prstGeom prst="rect">
              <a:avLst/>
            </a:prstGeom>
            <a:noFill/>
          </p:spPr>
          <p:txBody>
            <a:bodyPr wrap="square" rtlCol="0">
              <a:spAutoFit/>
            </a:bodyPr>
            <a:lstStyle/>
            <a:p>
              <a:pPr algn="ctr"/>
              <a:r>
                <a:rPr lang="en-US" sz="2400" b="1" i="1" dirty="0" smtClean="0">
                  <a:solidFill>
                    <a:schemeClr val="accent2"/>
                  </a:solidFill>
                </a:rPr>
                <a:t>Must be measured by business people outside the group that did the project</a:t>
              </a:r>
            </a:p>
          </p:txBody>
        </p:sp>
        <p:sp>
          <p:nvSpPr>
            <p:cNvPr id="32" name="Freeform 31"/>
            <p:cNvSpPr/>
            <p:nvPr/>
          </p:nvSpPr>
          <p:spPr>
            <a:xfrm>
              <a:off x="8194952" y="3429000"/>
              <a:ext cx="379186" cy="683769"/>
            </a:xfrm>
            <a:custGeom>
              <a:avLst/>
              <a:gdLst>
                <a:gd name="connsiteX0" fmla="*/ 0 w 379186"/>
                <a:gd name="connsiteY0" fmla="*/ 0 h 653142"/>
                <a:gd name="connsiteX1" fmla="*/ 326572 w 379186"/>
                <a:gd name="connsiteY1" fmla="*/ 228600 h 653142"/>
                <a:gd name="connsiteX2" fmla="*/ 315686 w 379186"/>
                <a:gd name="connsiteY2" fmla="*/ 653142 h 653142"/>
              </a:gdLst>
              <a:ahLst/>
              <a:cxnLst>
                <a:cxn ang="0">
                  <a:pos x="connsiteX0" y="connsiteY0"/>
                </a:cxn>
                <a:cxn ang="0">
                  <a:pos x="connsiteX1" y="connsiteY1"/>
                </a:cxn>
                <a:cxn ang="0">
                  <a:pos x="connsiteX2" y="connsiteY2"/>
                </a:cxn>
              </a:cxnLst>
              <a:rect l="l" t="t" r="r" b="b"/>
              <a:pathLst>
                <a:path w="379186" h="653142">
                  <a:moveTo>
                    <a:pt x="0" y="0"/>
                  </a:moveTo>
                  <a:cubicBezTo>
                    <a:pt x="136979" y="59871"/>
                    <a:pt x="273958" y="119743"/>
                    <a:pt x="326572" y="228600"/>
                  </a:cubicBezTo>
                  <a:cubicBezTo>
                    <a:pt x="379186" y="337457"/>
                    <a:pt x="347436" y="495299"/>
                    <a:pt x="315686" y="653142"/>
                  </a:cubicBezTo>
                </a:path>
              </a:pathLst>
            </a:custGeom>
            <a:ln w="50800">
              <a:solidFill>
                <a:schemeClr val="accent2"/>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6" name="Group 25"/>
          <p:cNvGrpSpPr/>
          <p:nvPr/>
        </p:nvGrpSpPr>
        <p:grpSpPr>
          <a:xfrm>
            <a:off x="1223459" y="5429264"/>
            <a:ext cx="6768698" cy="1285860"/>
            <a:chOff x="1223914" y="5429264"/>
            <a:chExt cx="6777110" cy="1285860"/>
          </a:xfrm>
        </p:grpSpPr>
        <p:pic>
          <p:nvPicPr>
            <p:cNvPr id="27" name="Picture 3" descr="headline quote style 1 rect"/>
            <p:cNvPicPr>
              <a:picLocks noChangeAspect="1" noChangeArrowheads="1"/>
            </p:cNvPicPr>
            <p:nvPr/>
          </p:nvPicPr>
          <p:blipFill>
            <a:blip r:embed="rId3" cstate="print"/>
            <a:srcRect/>
            <a:stretch>
              <a:fillRect/>
            </a:stretch>
          </p:blipFill>
          <p:spPr bwMode="auto">
            <a:xfrm>
              <a:off x="1357911" y="5429264"/>
              <a:ext cx="6508937" cy="1285860"/>
            </a:xfrm>
            <a:prstGeom prst="rect">
              <a:avLst/>
            </a:prstGeom>
            <a:noFill/>
          </p:spPr>
        </p:pic>
        <p:sp>
          <p:nvSpPr>
            <p:cNvPr id="28" name="TextBox 27"/>
            <p:cNvSpPr txBox="1"/>
            <p:nvPr/>
          </p:nvSpPr>
          <p:spPr>
            <a:xfrm>
              <a:off x="1223914" y="5643578"/>
              <a:ext cx="6777110" cy="830997"/>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400" b="1" dirty="0" smtClean="0">
                  <a:solidFill>
                    <a:schemeClr val="bg1"/>
                  </a:solidFill>
                </a:rPr>
                <a:t>Measuring value accurately and honestly is essential for getting more innovation</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up)">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dissolve">
                                      <p:cBhvr>
                                        <p:cTn id="1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962400"/>
            <a:ext cx="8382000" cy="1523494"/>
          </a:xfrm>
        </p:spPr>
        <p:txBody>
          <a:bodyPr/>
          <a:lstStyle/>
          <a:p>
            <a:pPr eaLnBrk="1" hangingPunct="1">
              <a:defRPr/>
            </a:pPr>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rPr>
              <a:t>Encouraging IT Innovation:</a:t>
            </a:r>
            <a:b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rPr>
            </a:br>
            <a:r>
              <a:rPr lang="en-US"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rPr>
              <a:t>IT Creators</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solidFill>
                <a:schemeClr val="tx2"/>
              </a:solidFill>
            </a:endParaRPr>
          </a:p>
        </p:txBody>
      </p:sp>
      <p:sp>
        <p:nvSpPr>
          <p:cNvPr id="3" name="Text Placeholder 2"/>
          <p:cNvSpPr>
            <a:spLocks noGrp="1"/>
          </p:cNvSpPr>
          <p:nvPr>
            <p:ph idx="1"/>
          </p:nvPr>
        </p:nvSpPr>
        <p:spPr>
          <a:xfrm>
            <a:off x="381000" y="1412875"/>
            <a:ext cx="8382000" cy="2511457"/>
          </a:xfrm>
        </p:spPr>
        <p:txBody>
          <a:bodyPr/>
          <a:lstStyle/>
          <a:p>
            <a:endParaRPr lang="en-US" dirty="0" smtClean="0"/>
          </a:p>
          <a:p>
            <a:r>
              <a:rPr lang="en-US" dirty="0" smtClean="0"/>
              <a:t>Examining IT Innovation</a:t>
            </a:r>
          </a:p>
          <a:p>
            <a:endParaRPr lang="en-US" dirty="0" smtClean="0"/>
          </a:p>
          <a:p>
            <a:r>
              <a:rPr lang="en-US" dirty="0" smtClean="0"/>
              <a:t>Encouraging IT Innovation: IT Users</a:t>
            </a:r>
          </a:p>
          <a:p>
            <a:endParaRPr lang="en-US" dirty="0" smtClean="0"/>
          </a:p>
          <a:p>
            <a:r>
              <a:rPr lang="en-US" dirty="0" smtClean="0"/>
              <a:t>Encouraging IT Innovation: IT Creators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dissolv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dissolve">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Talk About IT Users First?</a:t>
            </a:r>
            <a:endParaRPr lang="en-US" dirty="0"/>
          </a:p>
        </p:txBody>
      </p:sp>
      <p:sp>
        <p:nvSpPr>
          <p:cNvPr id="3" name="Content Placeholder 2"/>
          <p:cNvSpPr>
            <a:spLocks noGrp="1"/>
          </p:cNvSpPr>
          <p:nvPr>
            <p:ph idx="1"/>
          </p:nvPr>
        </p:nvSpPr>
        <p:spPr/>
        <p:txBody>
          <a:bodyPr/>
          <a:lstStyle/>
          <a:p>
            <a:r>
              <a:rPr lang="en-US" dirty="0" smtClean="0"/>
              <a:t>IT creators must understand how their users innovate, i.e., the IT user i3 process</a:t>
            </a:r>
          </a:p>
          <a:p>
            <a:pPr lvl="1"/>
            <a:r>
              <a:rPr lang="en-US" dirty="0" smtClean="0"/>
              <a:t>It’s a prerequisite for creating successful new technologies</a:t>
            </a:r>
          </a:p>
          <a:p>
            <a:endParaRPr lang="en-US" dirty="0" smtClean="0"/>
          </a:p>
          <a:p>
            <a:r>
              <a:rPr lang="en-US" dirty="0" smtClean="0"/>
              <a:t>The link between an IT creator’s idea and an IT user’s value can be:</a:t>
            </a:r>
          </a:p>
          <a:p>
            <a:pPr lvl="1"/>
            <a:r>
              <a:rPr lang="en-US" dirty="0" smtClean="0"/>
              <a:t>Very strong in start-ups</a:t>
            </a:r>
          </a:p>
          <a:p>
            <a:pPr lvl="1"/>
            <a:r>
              <a:rPr lang="en-US" dirty="0" smtClean="0"/>
              <a:t>Much weaker in large technology companies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dissolve">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dissolv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p:cNvSpPr/>
          <p:nvPr/>
        </p:nvSpPr>
        <p:spPr>
          <a:xfrm>
            <a:off x="449200" y="2285992"/>
            <a:ext cx="7288533" cy="1854687"/>
          </a:xfrm>
          <a:custGeom>
            <a:avLst/>
            <a:gdLst>
              <a:gd name="connsiteX0" fmla="*/ 5250611 w 6731479"/>
              <a:gd name="connsiteY0" fmla="*/ 17253 h 1863306"/>
              <a:gd name="connsiteX1" fmla="*/ 5906218 w 6731479"/>
              <a:gd name="connsiteY1" fmla="*/ 120770 h 1863306"/>
              <a:gd name="connsiteX2" fmla="*/ 5871713 w 6731479"/>
              <a:gd name="connsiteY2" fmla="*/ 741872 h 1863306"/>
              <a:gd name="connsiteX3" fmla="*/ 747622 w 6731479"/>
              <a:gd name="connsiteY3" fmla="*/ 966159 h 1863306"/>
              <a:gd name="connsiteX4" fmla="*/ 1385977 w 6731479"/>
              <a:gd name="connsiteY4" fmla="*/ 1863306 h 1863306"/>
              <a:gd name="connsiteX0" fmla="*/ 5250611 w 6715711"/>
              <a:gd name="connsiteY0" fmla="*/ 8627 h 1854680"/>
              <a:gd name="connsiteX1" fmla="*/ 5811610 w 6715711"/>
              <a:gd name="connsiteY1" fmla="*/ 214307 h 1854680"/>
              <a:gd name="connsiteX2" fmla="*/ 5871713 w 6715711"/>
              <a:gd name="connsiteY2" fmla="*/ 733246 h 1854680"/>
              <a:gd name="connsiteX3" fmla="*/ 747622 w 6715711"/>
              <a:gd name="connsiteY3" fmla="*/ 957533 h 1854680"/>
              <a:gd name="connsiteX4" fmla="*/ 1385977 w 6715711"/>
              <a:gd name="connsiteY4" fmla="*/ 1854680 h 1854680"/>
              <a:gd name="connsiteX0" fmla="*/ 5250611 w 6739524"/>
              <a:gd name="connsiteY0" fmla="*/ 8627 h 1854680"/>
              <a:gd name="connsiteX1" fmla="*/ 5954486 w 6739524"/>
              <a:gd name="connsiteY1" fmla="*/ 214307 h 1854680"/>
              <a:gd name="connsiteX2" fmla="*/ 5871713 w 6739524"/>
              <a:gd name="connsiteY2" fmla="*/ 733246 h 1854680"/>
              <a:gd name="connsiteX3" fmla="*/ 747622 w 6739524"/>
              <a:gd name="connsiteY3" fmla="*/ 957533 h 1854680"/>
              <a:gd name="connsiteX4" fmla="*/ 1385977 w 6739524"/>
              <a:gd name="connsiteY4" fmla="*/ 1854680 h 1854680"/>
              <a:gd name="connsiteX0" fmla="*/ 5250611 w 6739524"/>
              <a:gd name="connsiteY0" fmla="*/ 8627 h 1854680"/>
              <a:gd name="connsiteX1" fmla="*/ 5954486 w 6739524"/>
              <a:gd name="connsiteY1" fmla="*/ 214307 h 1854680"/>
              <a:gd name="connsiteX2" fmla="*/ 5871713 w 6739524"/>
              <a:gd name="connsiteY2" fmla="*/ 733246 h 1854680"/>
              <a:gd name="connsiteX3" fmla="*/ 747622 w 6739524"/>
              <a:gd name="connsiteY3" fmla="*/ 957533 h 1854680"/>
              <a:gd name="connsiteX4" fmla="*/ 1385977 w 6739524"/>
              <a:gd name="connsiteY4" fmla="*/ 1854680 h 1854680"/>
              <a:gd name="connsiteX0" fmla="*/ 5250611 w 6739524"/>
              <a:gd name="connsiteY0" fmla="*/ 8627 h 1854680"/>
              <a:gd name="connsiteX1" fmla="*/ 5954486 w 6739524"/>
              <a:gd name="connsiteY1" fmla="*/ 214307 h 1854680"/>
              <a:gd name="connsiteX2" fmla="*/ 5871713 w 6739524"/>
              <a:gd name="connsiteY2" fmla="*/ 733246 h 1854680"/>
              <a:gd name="connsiteX3" fmla="*/ 747622 w 6739524"/>
              <a:gd name="connsiteY3" fmla="*/ 957533 h 1854680"/>
              <a:gd name="connsiteX4" fmla="*/ 1385977 w 6739524"/>
              <a:gd name="connsiteY4" fmla="*/ 1854680 h 1854680"/>
              <a:gd name="connsiteX0" fmla="*/ 5250611 w 6622211"/>
              <a:gd name="connsiteY0" fmla="*/ 0 h 1846053"/>
              <a:gd name="connsiteX1" fmla="*/ 5871713 w 6622211"/>
              <a:gd name="connsiteY1" fmla="*/ 724619 h 1846053"/>
              <a:gd name="connsiteX2" fmla="*/ 747622 w 6622211"/>
              <a:gd name="connsiteY2" fmla="*/ 948906 h 1846053"/>
              <a:gd name="connsiteX3" fmla="*/ 1385977 w 6622211"/>
              <a:gd name="connsiteY3" fmla="*/ 1846053 h 1846053"/>
              <a:gd name="connsiteX0" fmla="*/ 5347752 w 7302191"/>
              <a:gd name="connsiteY0" fmla="*/ 0 h 1846053"/>
              <a:gd name="connsiteX1" fmla="*/ 6551693 w 7302191"/>
              <a:gd name="connsiteY1" fmla="*/ 705746 h 1846053"/>
              <a:gd name="connsiteX2" fmla="*/ 844763 w 7302191"/>
              <a:gd name="connsiteY2" fmla="*/ 948906 h 1846053"/>
              <a:gd name="connsiteX3" fmla="*/ 1483118 w 7302191"/>
              <a:gd name="connsiteY3" fmla="*/ 1846053 h 1846053"/>
              <a:gd name="connsiteX0" fmla="*/ 5347751 w 7302190"/>
              <a:gd name="connsiteY0" fmla="*/ 0 h 1846053"/>
              <a:gd name="connsiteX1" fmla="*/ 6551692 w 7302190"/>
              <a:gd name="connsiteY1" fmla="*/ 848622 h 1846053"/>
              <a:gd name="connsiteX2" fmla="*/ 844762 w 7302190"/>
              <a:gd name="connsiteY2" fmla="*/ 948906 h 1846053"/>
              <a:gd name="connsiteX3" fmla="*/ 1483117 w 7302190"/>
              <a:gd name="connsiteY3" fmla="*/ 1846053 h 1846053"/>
              <a:gd name="connsiteX0" fmla="*/ 5265807 w 7288533"/>
              <a:gd name="connsiteY0" fmla="*/ 0 h 1854687"/>
              <a:gd name="connsiteX1" fmla="*/ 6551692 w 7288533"/>
              <a:gd name="connsiteY1" fmla="*/ 857256 h 1854687"/>
              <a:gd name="connsiteX2" fmla="*/ 844762 w 7288533"/>
              <a:gd name="connsiteY2" fmla="*/ 957540 h 1854687"/>
              <a:gd name="connsiteX3" fmla="*/ 1483117 w 7288533"/>
              <a:gd name="connsiteY3" fmla="*/ 1854687 h 1854687"/>
            </a:gdLst>
            <a:ahLst/>
            <a:cxnLst>
              <a:cxn ang="0">
                <a:pos x="connsiteX0" y="connsiteY0"/>
              </a:cxn>
              <a:cxn ang="0">
                <a:pos x="connsiteX1" y="connsiteY1"/>
              </a:cxn>
              <a:cxn ang="0">
                <a:pos x="connsiteX2" y="connsiteY2"/>
              </a:cxn>
              <a:cxn ang="0">
                <a:pos x="connsiteX3" y="connsiteY3"/>
              </a:cxn>
            </a:cxnLst>
            <a:rect l="l" t="t" r="r" b="b"/>
            <a:pathLst>
              <a:path w="7288533" h="1854687">
                <a:moveTo>
                  <a:pt x="5265807" y="0"/>
                </a:moveTo>
                <a:cubicBezTo>
                  <a:pt x="5395203" y="150962"/>
                  <a:pt x="7288533" y="697666"/>
                  <a:pt x="6551692" y="857256"/>
                </a:cubicBezTo>
                <a:cubicBezTo>
                  <a:pt x="5814851" y="1016846"/>
                  <a:pt x="1689524" y="791302"/>
                  <a:pt x="844762" y="957540"/>
                </a:cubicBezTo>
                <a:cubicBezTo>
                  <a:pt x="0" y="1123778"/>
                  <a:pt x="790128" y="1499566"/>
                  <a:pt x="1483117" y="1854687"/>
                </a:cubicBezTo>
              </a:path>
            </a:pathLst>
          </a:cu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Rectangle 9"/>
          <p:cNvSpPr/>
          <p:nvPr/>
        </p:nvSpPr>
        <p:spPr>
          <a:xfrm>
            <a:off x="214282" y="2143116"/>
            <a:ext cx="1643074" cy="357190"/>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9" name="Rectangle 8"/>
          <p:cNvSpPr/>
          <p:nvPr/>
        </p:nvSpPr>
        <p:spPr>
          <a:xfrm>
            <a:off x="4143372" y="2143116"/>
            <a:ext cx="1643074" cy="35719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8" name="Rectangle 7"/>
          <p:cNvSpPr/>
          <p:nvPr/>
        </p:nvSpPr>
        <p:spPr>
          <a:xfrm>
            <a:off x="1857356" y="2143116"/>
            <a:ext cx="2286016" cy="357190"/>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2" name="Title 1"/>
          <p:cNvSpPr>
            <a:spLocks noGrp="1"/>
          </p:cNvSpPr>
          <p:nvPr>
            <p:ph type="title"/>
          </p:nvPr>
        </p:nvSpPr>
        <p:spPr>
          <a:xfrm>
            <a:off x="381000" y="230188"/>
            <a:ext cx="8382000" cy="1163395"/>
          </a:xfrm>
        </p:spPr>
        <p:txBody>
          <a:bodyPr/>
          <a:lstStyle/>
          <a:p>
            <a:r>
              <a:rPr lang="en-US" dirty="0" smtClean="0"/>
              <a:t>Evaluating Technology Ideas</a:t>
            </a:r>
            <a:br>
              <a:rPr lang="en-US" dirty="0" smtClean="0"/>
            </a:br>
            <a:r>
              <a:rPr lang="en-US" sz="3600" dirty="0">
                <a:solidFill>
                  <a:schemeClr val="tx1"/>
                </a:solidFill>
              </a:rPr>
              <a:t>What </a:t>
            </a:r>
            <a:r>
              <a:rPr lang="en-US" sz="3600" dirty="0" smtClean="0">
                <a:solidFill>
                  <a:schemeClr val="tx1"/>
                </a:solidFill>
              </a:rPr>
              <a:t>is important?</a:t>
            </a:r>
            <a:endParaRPr lang="en-US" sz="3600" dirty="0">
              <a:solidFill>
                <a:schemeClr val="tx1"/>
              </a:solidFill>
            </a:endParaRPr>
          </a:p>
        </p:txBody>
      </p:sp>
      <p:sp>
        <p:nvSpPr>
          <p:cNvPr id="4" name="TextBox 3"/>
          <p:cNvSpPr txBox="1"/>
          <p:nvPr/>
        </p:nvSpPr>
        <p:spPr>
          <a:xfrm>
            <a:off x="214282" y="2071678"/>
            <a:ext cx="1643074" cy="461665"/>
          </a:xfrm>
          <a:prstGeom prst="rect">
            <a:avLst/>
          </a:prstGeom>
          <a:noFill/>
        </p:spPr>
        <p:txBody>
          <a:bodyPr wrap="square" rtlCol="0">
            <a:spAutoFit/>
          </a:bodyPr>
          <a:lstStyle/>
          <a:p>
            <a:pPr algn="ctr"/>
            <a:r>
              <a:rPr lang="en-US" sz="2400" b="1" dirty="0" smtClean="0">
                <a:solidFill>
                  <a:schemeClr val="bg1"/>
                </a:solidFill>
              </a:rPr>
              <a:t>Idea</a:t>
            </a:r>
          </a:p>
        </p:txBody>
      </p:sp>
      <p:sp>
        <p:nvSpPr>
          <p:cNvPr id="5" name="TextBox 4"/>
          <p:cNvSpPr txBox="1"/>
          <p:nvPr/>
        </p:nvSpPr>
        <p:spPr>
          <a:xfrm>
            <a:off x="1857356" y="2071678"/>
            <a:ext cx="2246962" cy="461665"/>
          </a:xfrm>
          <a:prstGeom prst="rect">
            <a:avLst/>
          </a:prstGeom>
          <a:noFill/>
        </p:spPr>
        <p:txBody>
          <a:bodyPr wrap="none" rtlCol="0">
            <a:spAutoFit/>
          </a:bodyPr>
          <a:lstStyle/>
          <a:p>
            <a:pPr algn="ctr"/>
            <a:r>
              <a:rPr lang="en-US" sz="2400" b="1" dirty="0" smtClean="0">
                <a:solidFill>
                  <a:schemeClr val="bg1"/>
                </a:solidFill>
              </a:rPr>
              <a:t>Implementation</a:t>
            </a:r>
          </a:p>
        </p:txBody>
      </p:sp>
      <p:sp>
        <p:nvSpPr>
          <p:cNvPr id="6" name="TextBox 5"/>
          <p:cNvSpPr txBox="1"/>
          <p:nvPr/>
        </p:nvSpPr>
        <p:spPr>
          <a:xfrm>
            <a:off x="4143372" y="2071678"/>
            <a:ext cx="1643074" cy="461665"/>
          </a:xfrm>
          <a:prstGeom prst="rect">
            <a:avLst/>
          </a:prstGeom>
          <a:noFill/>
        </p:spPr>
        <p:txBody>
          <a:bodyPr wrap="square" rtlCol="0">
            <a:spAutoFit/>
          </a:bodyPr>
          <a:lstStyle/>
          <a:p>
            <a:pPr algn="ctr"/>
            <a:r>
              <a:rPr lang="en-US" sz="2400" b="1" dirty="0" smtClean="0">
                <a:solidFill>
                  <a:schemeClr val="bg1"/>
                </a:solidFill>
              </a:rPr>
              <a:t>Infusion</a:t>
            </a:r>
          </a:p>
        </p:txBody>
      </p:sp>
      <p:sp>
        <p:nvSpPr>
          <p:cNvPr id="11" name="TextBox 10"/>
          <p:cNvSpPr txBox="1"/>
          <p:nvPr/>
        </p:nvSpPr>
        <p:spPr>
          <a:xfrm>
            <a:off x="2315261" y="1571612"/>
            <a:ext cx="1444498" cy="461665"/>
          </a:xfrm>
          <a:prstGeom prst="rect">
            <a:avLst/>
          </a:prstGeom>
          <a:noFill/>
        </p:spPr>
        <p:txBody>
          <a:bodyPr wrap="none" rtlCol="0">
            <a:spAutoFit/>
          </a:bodyPr>
          <a:lstStyle/>
          <a:p>
            <a:pPr algn="ctr"/>
            <a:r>
              <a:rPr lang="en-US" sz="2400" b="1" i="1" dirty="0" smtClean="0"/>
              <a:t>IT Creator</a:t>
            </a:r>
          </a:p>
        </p:txBody>
      </p:sp>
      <p:grpSp>
        <p:nvGrpSpPr>
          <p:cNvPr id="33" name="Group 32"/>
          <p:cNvGrpSpPr/>
          <p:nvPr/>
        </p:nvGrpSpPr>
        <p:grpSpPr>
          <a:xfrm>
            <a:off x="1928794" y="3929066"/>
            <a:ext cx="5572164" cy="461665"/>
            <a:chOff x="1928794" y="3929066"/>
            <a:chExt cx="5572164" cy="461665"/>
          </a:xfrm>
        </p:grpSpPr>
        <p:sp>
          <p:nvSpPr>
            <p:cNvPr id="12" name="Rectangle 11"/>
            <p:cNvSpPr/>
            <p:nvPr/>
          </p:nvSpPr>
          <p:spPr>
            <a:xfrm>
              <a:off x="1928794" y="4000504"/>
              <a:ext cx="1643074" cy="357190"/>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13" name="Rectangle 12"/>
            <p:cNvSpPr/>
            <p:nvPr/>
          </p:nvSpPr>
          <p:spPr>
            <a:xfrm>
              <a:off x="5857884" y="4000504"/>
              <a:ext cx="1643074" cy="35719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14" name="Rectangle 13"/>
            <p:cNvSpPr/>
            <p:nvPr/>
          </p:nvSpPr>
          <p:spPr>
            <a:xfrm>
              <a:off x="3571868" y="4000504"/>
              <a:ext cx="2286016" cy="357190"/>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15" name="TextBox 14"/>
            <p:cNvSpPr txBox="1"/>
            <p:nvPr/>
          </p:nvSpPr>
          <p:spPr>
            <a:xfrm>
              <a:off x="1928794" y="3929066"/>
              <a:ext cx="1643074" cy="461665"/>
            </a:xfrm>
            <a:prstGeom prst="rect">
              <a:avLst/>
            </a:prstGeom>
            <a:noFill/>
          </p:spPr>
          <p:txBody>
            <a:bodyPr wrap="square" rtlCol="0">
              <a:spAutoFit/>
            </a:bodyPr>
            <a:lstStyle/>
            <a:p>
              <a:pPr algn="ctr"/>
              <a:r>
                <a:rPr lang="en-US" sz="2400" b="1" dirty="0" smtClean="0">
                  <a:solidFill>
                    <a:schemeClr val="bg1"/>
                  </a:solidFill>
                </a:rPr>
                <a:t>Idea</a:t>
              </a:r>
            </a:p>
          </p:txBody>
        </p:sp>
        <p:sp>
          <p:nvSpPr>
            <p:cNvPr id="16" name="TextBox 15"/>
            <p:cNvSpPr txBox="1"/>
            <p:nvPr/>
          </p:nvSpPr>
          <p:spPr>
            <a:xfrm>
              <a:off x="3571868" y="3929066"/>
              <a:ext cx="2246962" cy="461665"/>
            </a:xfrm>
            <a:prstGeom prst="rect">
              <a:avLst/>
            </a:prstGeom>
            <a:noFill/>
          </p:spPr>
          <p:txBody>
            <a:bodyPr wrap="none" rtlCol="0">
              <a:spAutoFit/>
            </a:bodyPr>
            <a:lstStyle/>
            <a:p>
              <a:pPr algn="ctr"/>
              <a:r>
                <a:rPr lang="en-US" sz="2400" b="1" dirty="0" smtClean="0">
                  <a:solidFill>
                    <a:schemeClr val="bg1"/>
                  </a:solidFill>
                </a:rPr>
                <a:t>Implementation</a:t>
              </a:r>
            </a:p>
          </p:txBody>
        </p:sp>
        <p:sp>
          <p:nvSpPr>
            <p:cNvPr id="17" name="TextBox 16"/>
            <p:cNvSpPr txBox="1"/>
            <p:nvPr/>
          </p:nvSpPr>
          <p:spPr>
            <a:xfrm>
              <a:off x="5857884" y="3929066"/>
              <a:ext cx="1643074" cy="461665"/>
            </a:xfrm>
            <a:prstGeom prst="rect">
              <a:avLst/>
            </a:prstGeom>
            <a:noFill/>
          </p:spPr>
          <p:txBody>
            <a:bodyPr wrap="square" rtlCol="0">
              <a:spAutoFit/>
            </a:bodyPr>
            <a:lstStyle/>
            <a:p>
              <a:pPr algn="ctr"/>
              <a:r>
                <a:rPr lang="en-US" sz="2400" b="1" dirty="0" smtClean="0">
                  <a:solidFill>
                    <a:schemeClr val="bg1"/>
                  </a:solidFill>
                </a:rPr>
                <a:t>Infusion</a:t>
              </a:r>
            </a:p>
          </p:txBody>
        </p:sp>
      </p:grpSp>
      <p:sp>
        <p:nvSpPr>
          <p:cNvPr id="18" name="TextBox 17"/>
          <p:cNvSpPr txBox="1"/>
          <p:nvPr/>
        </p:nvSpPr>
        <p:spPr>
          <a:xfrm>
            <a:off x="4315521" y="3429000"/>
            <a:ext cx="1069524" cy="461665"/>
          </a:xfrm>
          <a:prstGeom prst="rect">
            <a:avLst/>
          </a:prstGeom>
          <a:noFill/>
        </p:spPr>
        <p:txBody>
          <a:bodyPr wrap="none" rtlCol="0">
            <a:spAutoFit/>
          </a:bodyPr>
          <a:lstStyle/>
          <a:p>
            <a:pPr algn="ctr"/>
            <a:r>
              <a:rPr lang="en-US" sz="2400" b="1" i="1" dirty="0" smtClean="0"/>
              <a:t>IT User</a:t>
            </a:r>
          </a:p>
        </p:txBody>
      </p:sp>
      <p:sp>
        <p:nvSpPr>
          <p:cNvPr id="26" name="TextBox 25"/>
          <p:cNvSpPr txBox="1"/>
          <p:nvPr/>
        </p:nvSpPr>
        <p:spPr>
          <a:xfrm>
            <a:off x="6429388" y="1785926"/>
            <a:ext cx="1911832" cy="830997"/>
          </a:xfrm>
          <a:prstGeom prst="rect">
            <a:avLst/>
          </a:prstGeom>
          <a:noFill/>
        </p:spPr>
        <p:txBody>
          <a:bodyPr wrap="square" rtlCol="0">
            <a:spAutoFit/>
          </a:bodyPr>
          <a:lstStyle/>
          <a:p>
            <a:pPr algn="ctr"/>
            <a:r>
              <a:rPr lang="en-US" sz="2400" b="1" i="1" dirty="0" smtClean="0"/>
              <a:t>New technology</a:t>
            </a:r>
          </a:p>
        </p:txBody>
      </p:sp>
      <p:grpSp>
        <p:nvGrpSpPr>
          <p:cNvPr id="65" name="Group 64"/>
          <p:cNvGrpSpPr/>
          <p:nvPr/>
        </p:nvGrpSpPr>
        <p:grpSpPr>
          <a:xfrm>
            <a:off x="1643042" y="4857760"/>
            <a:ext cx="2928958" cy="961731"/>
            <a:chOff x="1643042" y="4786322"/>
            <a:chExt cx="2928958" cy="961731"/>
          </a:xfrm>
        </p:grpSpPr>
        <p:sp>
          <p:nvSpPr>
            <p:cNvPr id="29" name="TextBox 28"/>
            <p:cNvSpPr txBox="1"/>
            <p:nvPr/>
          </p:nvSpPr>
          <p:spPr>
            <a:xfrm>
              <a:off x="1643042" y="5286388"/>
              <a:ext cx="2928958" cy="461665"/>
            </a:xfrm>
            <a:prstGeom prst="rect">
              <a:avLst/>
            </a:prstGeom>
            <a:noFill/>
          </p:spPr>
          <p:txBody>
            <a:bodyPr wrap="square" rtlCol="0">
              <a:spAutoFit/>
            </a:bodyPr>
            <a:lstStyle/>
            <a:p>
              <a:pPr algn="ctr"/>
              <a:r>
                <a:rPr lang="en-US" sz="2400" b="1" i="1" dirty="0" smtClean="0"/>
                <a:t>New business ideas</a:t>
              </a:r>
            </a:p>
          </p:txBody>
        </p:sp>
        <p:sp>
          <p:nvSpPr>
            <p:cNvPr id="39" name="Down Arrow 38"/>
            <p:cNvSpPr/>
            <p:nvPr/>
          </p:nvSpPr>
          <p:spPr>
            <a:xfrm rot="10800000">
              <a:off x="2500298" y="4786322"/>
              <a:ext cx="428628" cy="500066"/>
            </a:xfrm>
            <a:prstGeom prst="downArrow">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40" name="Down Arrow 39"/>
            <p:cNvSpPr/>
            <p:nvPr/>
          </p:nvSpPr>
          <p:spPr>
            <a:xfrm rot="10800000">
              <a:off x="2928926" y="4786322"/>
              <a:ext cx="428628" cy="500066"/>
            </a:xfrm>
            <a:prstGeom prst="downArrow">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41" name="Down Arrow 40"/>
            <p:cNvSpPr/>
            <p:nvPr/>
          </p:nvSpPr>
          <p:spPr>
            <a:xfrm rot="10800000">
              <a:off x="3357554" y="4786322"/>
              <a:ext cx="428628" cy="500066"/>
            </a:xfrm>
            <a:prstGeom prst="downArrow">
              <a:avLst/>
            </a:prstGeom>
            <a:ln>
              <a:tailEnd type="stealth" w="lg" len="lg"/>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grpSp>
      <p:grpSp>
        <p:nvGrpSpPr>
          <p:cNvPr id="64" name="Group 63"/>
          <p:cNvGrpSpPr/>
          <p:nvPr/>
        </p:nvGrpSpPr>
        <p:grpSpPr>
          <a:xfrm>
            <a:off x="2081194" y="4081466"/>
            <a:ext cx="5876964" cy="766465"/>
            <a:chOff x="2081194" y="4081466"/>
            <a:chExt cx="5876964" cy="766465"/>
          </a:xfrm>
        </p:grpSpPr>
        <p:grpSp>
          <p:nvGrpSpPr>
            <p:cNvPr id="34" name="Group 33"/>
            <p:cNvGrpSpPr/>
            <p:nvPr/>
          </p:nvGrpSpPr>
          <p:grpSpPr>
            <a:xfrm>
              <a:off x="2081194" y="4081466"/>
              <a:ext cx="5572164" cy="461665"/>
              <a:chOff x="1928794" y="3929066"/>
              <a:chExt cx="5572164" cy="461665"/>
            </a:xfrm>
          </p:grpSpPr>
          <p:sp>
            <p:nvSpPr>
              <p:cNvPr id="35" name="Rectangle 34"/>
              <p:cNvSpPr/>
              <p:nvPr/>
            </p:nvSpPr>
            <p:spPr>
              <a:xfrm>
                <a:off x="1928794" y="4000504"/>
                <a:ext cx="1643074" cy="357190"/>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36" name="Rectangle 35"/>
              <p:cNvSpPr/>
              <p:nvPr/>
            </p:nvSpPr>
            <p:spPr>
              <a:xfrm>
                <a:off x="5857884" y="4000504"/>
                <a:ext cx="1643074" cy="35719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37" name="Rectangle 36"/>
              <p:cNvSpPr/>
              <p:nvPr/>
            </p:nvSpPr>
            <p:spPr>
              <a:xfrm>
                <a:off x="3571868" y="4000504"/>
                <a:ext cx="2286016" cy="357190"/>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38" name="TextBox 37"/>
              <p:cNvSpPr txBox="1"/>
              <p:nvPr/>
            </p:nvSpPr>
            <p:spPr>
              <a:xfrm>
                <a:off x="1928794" y="3929066"/>
                <a:ext cx="1643074" cy="461665"/>
              </a:xfrm>
              <a:prstGeom prst="rect">
                <a:avLst/>
              </a:prstGeom>
              <a:noFill/>
            </p:spPr>
            <p:txBody>
              <a:bodyPr wrap="square" rtlCol="0">
                <a:spAutoFit/>
              </a:bodyPr>
              <a:lstStyle/>
              <a:p>
                <a:pPr algn="ctr"/>
                <a:r>
                  <a:rPr lang="en-US" sz="2400" b="1" dirty="0" smtClean="0">
                    <a:solidFill>
                      <a:schemeClr val="bg1"/>
                    </a:solidFill>
                  </a:rPr>
                  <a:t>Idea</a:t>
                </a:r>
              </a:p>
            </p:txBody>
          </p:sp>
          <p:sp>
            <p:nvSpPr>
              <p:cNvPr id="45" name="TextBox 44"/>
              <p:cNvSpPr txBox="1"/>
              <p:nvPr/>
            </p:nvSpPr>
            <p:spPr>
              <a:xfrm>
                <a:off x="3571868" y="3929066"/>
                <a:ext cx="2246962" cy="461665"/>
              </a:xfrm>
              <a:prstGeom prst="rect">
                <a:avLst/>
              </a:prstGeom>
              <a:noFill/>
            </p:spPr>
            <p:txBody>
              <a:bodyPr wrap="none" rtlCol="0">
                <a:spAutoFit/>
              </a:bodyPr>
              <a:lstStyle/>
              <a:p>
                <a:pPr algn="ctr"/>
                <a:r>
                  <a:rPr lang="en-US" sz="2400" b="1" dirty="0" smtClean="0">
                    <a:solidFill>
                      <a:schemeClr val="bg1"/>
                    </a:solidFill>
                  </a:rPr>
                  <a:t>Implementation</a:t>
                </a:r>
              </a:p>
            </p:txBody>
          </p:sp>
          <p:sp>
            <p:nvSpPr>
              <p:cNvPr id="46" name="TextBox 45"/>
              <p:cNvSpPr txBox="1"/>
              <p:nvPr/>
            </p:nvSpPr>
            <p:spPr>
              <a:xfrm>
                <a:off x="5857884" y="3929066"/>
                <a:ext cx="1643074" cy="461665"/>
              </a:xfrm>
              <a:prstGeom prst="rect">
                <a:avLst/>
              </a:prstGeom>
              <a:noFill/>
            </p:spPr>
            <p:txBody>
              <a:bodyPr wrap="square" rtlCol="0">
                <a:spAutoFit/>
              </a:bodyPr>
              <a:lstStyle/>
              <a:p>
                <a:pPr algn="ctr"/>
                <a:r>
                  <a:rPr lang="en-US" sz="2400" b="1" dirty="0" smtClean="0">
                    <a:solidFill>
                      <a:schemeClr val="bg1"/>
                    </a:solidFill>
                  </a:rPr>
                  <a:t>Infusion</a:t>
                </a:r>
              </a:p>
            </p:txBody>
          </p:sp>
        </p:grpSp>
        <p:grpSp>
          <p:nvGrpSpPr>
            <p:cNvPr id="47" name="Group 46"/>
            <p:cNvGrpSpPr/>
            <p:nvPr/>
          </p:nvGrpSpPr>
          <p:grpSpPr>
            <a:xfrm>
              <a:off x="2233594" y="4233866"/>
              <a:ext cx="5572164" cy="461665"/>
              <a:chOff x="1928794" y="3929066"/>
              <a:chExt cx="5572164" cy="461665"/>
            </a:xfrm>
          </p:grpSpPr>
          <p:sp>
            <p:nvSpPr>
              <p:cNvPr id="48" name="Rectangle 47"/>
              <p:cNvSpPr/>
              <p:nvPr/>
            </p:nvSpPr>
            <p:spPr>
              <a:xfrm>
                <a:off x="1928794" y="4000504"/>
                <a:ext cx="1643074" cy="357190"/>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49" name="Rectangle 48"/>
              <p:cNvSpPr/>
              <p:nvPr/>
            </p:nvSpPr>
            <p:spPr>
              <a:xfrm>
                <a:off x="5857884" y="4000504"/>
                <a:ext cx="1643074" cy="35719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50" name="Rectangle 49"/>
              <p:cNvSpPr/>
              <p:nvPr/>
            </p:nvSpPr>
            <p:spPr>
              <a:xfrm>
                <a:off x="3571868" y="4000504"/>
                <a:ext cx="2286016" cy="357190"/>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51" name="TextBox 50"/>
              <p:cNvSpPr txBox="1"/>
              <p:nvPr/>
            </p:nvSpPr>
            <p:spPr>
              <a:xfrm>
                <a:off x="1928794" y="3929066"/>
                <a:ext cx="1643074" cy="461665"/>
              </a:xfrm>
              <a:prstGeom prst="rect">
                <a:avLst/>
              </a:prstGeom>
              <a:noFill/>
            </p:spPr>
            <p:txBody>
              <a:bodyPr wrap="square" rtlCol="0">
                <a:spAutoFit/>
              </a:bodyPr>
              <a:lstStyle/>
              <a:p>
                <a:pPr algn="ctr"/>
                <a:r>
                  <a:rPr lang="en-US" sz="2400" b="1" dirty="0" smtClean="0">
                    <a:solidFill>
                      <a:schemeClr val="bg1"/>
                    </a:solidFill>
                  </a:rPr>
                  <a:t>Idea</a:t>
                </a:r>
              </a:p>
            </p:txBody>
          </p:sp>
          <p:sp>
            <p:nvSpPr>
              <p:cNvPr id="52" name="TextBox 51"/>
              <p:cNvSpPr txBox="1"/>
              <p:nvPr/>
            </p:nvSpPr>
            <p:spPr>
              <a:xfrm>
                <a:off x="3571868" y="3929066"/>
                <a:ext cx="2246962" cy="461665"/>
              </a:xfrm>
              <a:prstGeom prst="rect">
                <a:avLst/>
              </a:prstGeom>
              <a:noFill/>
            </p:spPr>
            <p:txBody>
              <a:bodyPr wrap="none" rtlCol="0">
                <a:spAutoFit/>
              </a:bodyPr>
              <a:lstStyle/>
              <a:p>
                <a:pPr algn="ctr"/>
                <a:r>
                  <a:rPr lang="en-US" sz="2400" b="1" dirty="0" smtClean="0">
                    <a:solidFill>
                      <a:schemeClr val="bg1"/>
                    </a:solidFill>
                  </a:rPr>
                  <a:t>Implementation</a:t>
                </a:r>
              </a:p>
            </p:txBody>
          </p:sp>
          <p:sp>
            <p:nvSpPr>
              <p:cNvPr id="53" name="TextBox 52"/>
              <p:cNvSpPr txBox="1"/>
              <p:nvPr/>
            </p:nvSpPr>
            <p:spPr>
              <a:xfrm>
                <a:off x="5857884" y="3929066"/>
                <a:ext cx="1643074" cy="461665"/>
              </a:xfrm>
              <a:prstGeom prst="rect">
                <a:avLst/>
              </a:prstGeom>
              <a:noFill/>
            </p:spPr>
            <p:txBody>
              <a:bodyPr wrap="square" rtlCol="0">
                <a:spAutoFit/>
              </a:bodyPr>
              <a:lstStyle/>
              <a:p>
                <a:pPr algn="ctr"/>
                <a:r>
                  <a:rPr lang="en-US" sz="2400" b="1" dirty="0" smtClean="0">
                    <a:solidFill>
                      <a:schemeClr val="bg1"/>
                    </a:solidFill>
                  </a:rPr>
                  <a:t>Infusion</a:t>
                </a:r>
              </a:p>
            </p:txBody>
          </p:sp>
        </p:grpSp>
        <p:grpSp>
          <p:nvGrpSpPr>
            <p:cNvPr id="54" name="Group 53"/>
            <p:cNvGrpSpPr/>
            <p:nvPr/>
          </p:nvGrpSpPr>
          <p:grpSpPr>
            <a:xfrm>
              <a:off x="2385994" y="4386266"/>
              <a:ext cx="5572164" cy="461665"/>
              <a:chOff x="1928794" y="3929066"/>
              <a:chExt cx="5572164" cy="461665"/>
            </a:xfrm>
          </p:grpSpPr>
          <p:sp>
            <p:nvSpPr>
              <p:cNvPr id="55" name="Rectangle 54"/>
              <p:cNvSpPr/>
              <p:nvPr/>
            </p:nvSpPr>
            <p:spPr>
              <a:xfrm>
                <a:off x="1928794" y="4000504"/>
                <a:ext cx="1643074" cy="357190"/>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56" name="Rectangle 55"/>
              <p:cNvSpPr/>
              <p:nvPr/>
            </p:nvSpPr>
            <p:spPr>
              <a:xfrm>
                <a:off x="5857884" y="4000504"/>
                <a:ext cx="1643074" cy="35719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57" name="Rectangle 56"/>
              <p:cNvSpPr/>
              <p:nvPr/>
            </p:nvSpPr>
            <p:spPr>
              <a:xfrm>
                <a:off x="3571868" y="4000504"/>
                <a:ext cx="2286016" cy="357190"/>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58" name="TextBox 57"/>
              <p:cNvSpPr txBox="1"/>
              <p:nvPr/>
            </p:nvSpPr>
            <p:spPr>
              <a:xfrm>
                <a:off x="1928794" y="3929066"/>
                <a:ext cx="1643074" cy="461665"/>
              </a:xfrm>
              <a:prstGeom prst="rect">
                <a:avLst/>
              </a:prstGeom>
              <a:noFill/>
            </p:spPr>
            <p:txBody>
              <a:bodyPr wrap="square" rtlCol="0">
                <a:spAutoFit/>
              </a:bodyPr>
              <a:lstStyle/>
              <a:p>
                <a:pPr algn="ctr"/>
                <a:r>
                  <a:rPr lang="en-US" sz="2400" b="1" dirty="0" smtClean="0">
                    <a:solidFill>
                      <a:schemeClr val="bg1"/>
                    </a:solidFill>
                  </a:rPr>
                  <a:t>Idea</a:t>
                </a:r>
              </a:p>
            </p:txBody>
          </p:sp>
          <p:sp>
            <p:nvSpPr>
              <p:cNvPr id="59" name="TextBox 58"/>
              <p:cNvSpPr txBox="1"/>
              <p:nvPr/>
            </p:nvSpPr>
            <p:spPr>
              <a:xfrm>
                <a:off x="3571868" y="3929066"/>
                <a:ext cx="2246962" cy="461665"/>
              </a:xfrm>
              <a:prstGeom prst="rect">
                <a:avLst/>
              </a:prstGeom>
              <a:noFill/>
            </p:spPr>
            <p:txBody>
              <a:bodyPr wrap="none" rtlCol="0">
                <a:spAutoFit/>
              </a:bodyPr>
              <a:lstStyle/>
              <a:p>
                <a:pPr algn="ctr"/>
                <a:r>
                  <a:rPr lang="en-US" sz="2400" b="1" dirty="0" smtClean="0">
                    <a:solidFill>
                      <a:schemeClr val="bg1"/>
                    </a:solidFill>
                  </a:rPr>
                  <a:t>Implementation</a:t>
                </a:r>
              </a:p>
            </p:txBody>
          </p:sp>
          <p:sp>
            <p:nvSpPr>
              <p:cNvPr id="60" name="TextBox 59"/>
              <p:cNvSpPr txBox="1"/>
              <p:nvPr/>
            </p:nvSpPr>
            <p:spPr>
              <a:xfrm>
                <a:off x="5857884" y="3929066"/>
                <a:ext cx="1643074" cy="461665"/>
              </a:xfrm>
              <a:prstGeom prst="rect">
                <a:avLst/>
              </a:prstGeom>
              <a:noFill/>
            </p:spPr>
            <p:txBody>
              <a:bodyPr wrap="square" rtlCol="0">
                <a:spAutoFit/>
              </a:bodyPr>
              <a:lstStyle/>
              <a:p>
                <a:pPr algn="ctr"/>
                <a:r>
                  <a:rPr lang="en-US" sz="2400" b="1" dirty="0" smtClean="0">
                    <a:solidFill>
                      <a:schemeClr val="bg1"/>
                    </a:solidFill>
                  </a:rPr>
                  <a:t>Infusion</a:t>
                </a:r>
              </a:p>
            </p:txBody>
          </p:sp>
        </p:grpSp>
      </p:grpSp>
      <p:grpSp>
        <p:nvGrpSpPr>
          <p:cNvPr id="61" name="Group 60"/>
          <p:cNvGrpSpPr/>
          <p:nvPr/>
        </p:nvGrpSpPr>
        <p:grpSpPr>
          <a:xfrm>
            <a:off x="357158" y="5786430"/>
            <a:ext cx="8501122" cy="1071570"/>
            <a:chOff x="714170" y="5429264"/>
            <a:chExt cx="8082527" cy="1285860"/>
          </a:xfrm>
        </p:grpSpPr>
        <p:pic>
          <p:nvPicPr>
            <p:cNvPr id="62" name="Picture 3" descr="headline quote style 1 rect"/>
            <p:cNvPicPr>
              <a:picLocks noChangeAspect="1" noChangeArrowheads="1"/>
            </p:cNvPicPr>
            <p:nvPr/>
          </p:nvPicPr>
          <p:blipFill>
            <a:blip r:embed="rId3" cstate="print"/>
            <a:srcRect/>
            <a:stretch>
              <a:fillRect/>
            </a:stretch>
          </p:blipFill>
          <p:spPr bwMode="auto">
            <a:xfrm>
              <a:off x="714170" y="5429264"/>
              <a:ext cx="8082527" cy="1285860"/>
            </a:xfrm>
            <a:prstGeom prst="rect">
              <a:avLst/>
            </a:prstGeom>
            <a:noFill/>
          </p:spPr>
        </p:pic>
        <p:sp>
          <p:nvSpPr>
            <p:cNvPr id="63" name="TextBox 62"/>
            <p:cNvSpPr txBox="1"/>
            <p:nvPr/>
          </p:nvSpPr>
          <p:spPr>
            <a:xfrm>
              <a:off x="1189613" y="5515017"/>
              <a:ext cx="7102603" cy="99717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400" b="1" dirty="0" smtClean="0">
                  <a:solidFill>
                    <a:schemeClr val="bg1"/>
                  </a:solidFill>
                </a:rPr>
                <a:t>The best technology ideas are the ones that can combine with many new business ideas in many IT users</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dissolve">
                                      <p:cBhvr>
                                        <p:cTn id="7" dur="500"/>
                                        <p:tgtEl>
                                          <p:spTgt spid="6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down)">
                                      <p:cBhvr>
                                        <p:cTn id="11" dur="500"/>
                                        <p:tgtEl>
                                          <p:spTgt spid="65"/>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61"/>
                                        </p:tgtEl>
                                        <p:attrNameLst>
                                          <p:attrName>style.visibility</p:attrName>
                                        </p:attrNameLst>
                                      </p:cBhvr>
                                      <p:to>
                                        <p:strVal val="visible"/>
                                      </p:to>
                                    </p:set>
                                    <p:animEffect transition="in" filter="dissolve">
                                      <p:cBhvr>
                                        <p:cTn id="15"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Evaluating Technology Ideas</a:t>
            </a:r>
            <a:br>
              <a:rPr lang="en-US" dirty="0" smtClean="0"/>
            </a:br>
            <a:r>
              <a:rPr lang="en-US" sz="3600" dirty="0">
                <a:solidFill>
                  <a:schemeClr val="tx1"/>
                </a:solidFill>
              </a:rPr>
              <a:t>Some examples</a:t>
            </a:r>
          </a:p>
        </p:txBody>
      </p:sp>
      <p:sp>
        <p:nvSpPr>
          <p:cNvPr id="3" name="Content Placeholder 2"/>
          <p:cNvSpPr>
            <a:spLocks noGrp="1"/>
          </p:cNvSpPr>
          <p:nvPr>
            <p:ph type="body" sz="quarter" idx="10"/>
          </p:nvPr>
        </p:nvSpPr>
        <p:spPr>
          <a:xfrm>
            <a:off x="357158" y="1571612"/>
            <a:ext cx="8786842" cy="2200602"/>
          </a:xfrm>
        </p:spPr>
        <p:txBody>
          <a:bodyPr/>
          <a:lstStyle/>
          <a:p>
            <a:r>
              <a:rPr lang="en-US" dirty="0" smtClean="0"/>
              <a:t>Web technology: Very important</a:t>
            </a:r>
          </a:p>
          <a:p>
            <a:pPr lvl="1"/>
            <a:r>
              <a:rPr lang="en-US" dirty="0" smtClean="0"/>
              <a:t>It combined with many business ideas in many firms</a:t>
            </a:r>
          </a:p>
          <a:p>
            <a:r>
              <a:rPr lang="en-US" dirty="0" smtClean="0"/>
              <a:t>Search: Very important</a:t>
            </a:r>
          </a:p>
          <a:p>
            <a:pPr lvl="1"/>
            <a:r>
              <a:rPr lang="en-US" dirty="0" smtClean="0"/>
              <a:t>It combined with one business idea in many firms</a:t>
            </a:r>
          </a:p>
          <a:p>
            <a:r>
              <a:rPr lang="en-US" dirty="0" smtClean="0"/>
              <a:t>Workflow engines: Moderately important</a:t>
            </a:r>
          </a:p>
          <a:p>
            <a:pPr lvl="1"/>
            <a:r>
              <a:rPr lang="en-US" dirty="0" smtClean="0"/>
              <a:t>They’ve combined with several business ideas in some firms</a:t>
            </a:r>
          </a:p>
          <a:p>
            <a:r>
              <a:rPr lang="en-US" dirty="0" smtClean="0"/>
              <a:t>Functional languages: Not important</a:t>
            </a:r>
          </a:p>
          <a:p>
            <a:pPr lvl="1"/>
            <a:r>
              <a:rPr lang="en-US" dirty="0" smtClean="0"/>
              <a:t>They’ve combined with few business ideas in few firms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dissolv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dissolv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dissolve">
                                      <p:cBhvr>
                                        <p:cTn id="31" dur="500"/>
                                        <p:tgtEl>
                                          <p:spTgt spid="3">
                                            <p:txEl>
                                              <p:pRg st="6" end="6"/>
                                            </p:txEl>
                                          </p:spTgt>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dissolve">
                                      <p:cBhvr>
                                        <p:cTn id="3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Getting More Innovation</a:t>
            </a:r>
            <a:br>
              <a:rPr lang="en-US" dirty="0" smtClean="0"/>
            </a:br>
            <a:r>
              <a:rPr lang="en-US" sz="3600" dirty="0" smtClean="0">
                <a:solidFill>
                  <a:schemeClr val="tx1"/>
                </a:solidFill>
              </a:rPr>
              <a:t>Creating </a:t>
            </a:r>
            <a:r>
              <a:rPr lang="en-US" sz="3600" i="1" dirty="0">
                <a:solidFill>
                  <a:schemeClr val="tx1"/>
                </a:solidFill>
              </a:rPr>
              <a:t>Start-up </a:t>
            </a:r>
            <a:r>
              <a:rPr lang="en-US" sz="3600" i="1" dirty="0" smtClean="0">
                <a:solidFill>
                  <a:schemeClr val="tx1"/>
                </a:solidFill>
              </a:rPr>
              <a:t>Mind</a:t>
            </a:r>
            <a:endParaRPr lang="en-US" sz="3600" dirty="0">
              <a:solidFill>
                <a:schemeClr val="tx1"/>
              </a:solidFill>
            </a:endParaRPr>
          </a:p>
        </p:txBody>
      </p:sp>
      <p:sp>
        <p:nvSpPr>
          <p:cNvPr id="3" name="Content Placeholder 2"/>
          <p:cNvSpPr>
            <a:spLocks noGrp="1"/>
          </p:cNvSpPr>
          <p:nvPr>
            <p:ph idx="1"/>
          </p:nvPr>
        </p:nvSpPr>
        <p:spPr>
          <a:xfrm>
            <a:off x="357158" y="1643050"/>
            <a:ext cx="8382000" cy="4561205"/>
          </a:xfrm>
        </p:spPr>
        <p:txBody>
          <a:bodyPr/>
          <a:lstStyle/>
          <a:p>
            <a:r>
              <a:rPr lang="en-US" dirty="0" smtClean="0"/>
              <a:t>Start-up people maintain a tight connection between new technology and business value</a:t>
            </a:r>
          </a:p>
          <a:p>
            <a:r>
              <a:rPr lang="en-US" dirty="0" smtClean="0"/>
              <a:t>Start-up people aren’t bound by the traditional constraints of a business</a:t>
            </a:r>
          </a:p>
          <a:p>
            <a:r>
              <a:rPr lang="en-US" dirty="0" smtClean="0"/>
              <a:t>Start-up people don’t face career destruction if an idea fails</a:t>
            </a:r>
          </a:p>
          <a:p>
            <a:r>
              <a:rPr lang="en-US" dirty="0" smtClean="0"/>
              <a:t>Start-up people have clear and direct incentives for success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Incentives for IT Creators</a:t>
            </a:r>
            <a:br>
              <a:rPr lang="en-US" dirty="0" smtClean="0"/>
            </a:br>
            <a:r>
              <a:rPr lang="en-US" sz="3600" dirty="0" smtClean="0">
                <a:solidFill>
                  <a:schemeClr val="tx1"/>
                </a:solidFill>
              </a:rPr>
              <a:t>Getting them right is critical</a:t>
            </a:r>
            <a:endParaRPr lang="en-US" sz="3600" dirty="0">
              <a:solidFill>
                <a:schemeClr val="tx1"/>
              </a:solidFill>
            </a:endParaRPr>
          </a:p>
        </p:txBody>
      </p:sp>
      <p:sp>
        <p:nvSpPr>
          <p:cNvPr id="3" name="Content Placeholder 2"/>
          <p:cNvSpPr>
            <a:spLocks noGrp="1"/>
          </p:cNvSpPr>
          <p:nvPr>
            <p:ph type="body" sz="quarter" idx="10"/>
          </p:nvPr>
        </p:nvSpPr>
        <p:spPr>
          <a:xfrm>
            <a:off x="428596" y="1785926"/>
            <a:ext cx="8382000" cy="2200602"/>
          </a:xfrm>
        </p:spPr>
        <p:txBody>
          <a:bodyPr/>
          <a:lstStyle/>
          <a:p>
            <a:r>
              <a:rPr lang="en-US" dirty="0" smtClean="0"/>
              <a:t>In many IT creators, the incentives are distorted</a:t>
            </a:r>
          </a:p>
          <a:p>
            <a:pPr lvl="1"/>
            <a:r>
              <a:rPr lang="en-US" dirty="0" smtClean="0"/>
              <a:t>What matters in product groups is technical coolness and the respect of peers</a:t>
            </a:r>
          </a:p>
          <a:p>
            <a:endParaRPr lang="en-US" sz="2400" dirty="0" smtClean="0"/>
          </a:p>
          <a:p>
            <a:r>
              <a:rPr lang="en-US" dirty="0" smtClean="0"/>
              <a:t>But customers care about their problems, not your technology</a:t>
            </a:r>
          </a:p>
          <a:p>
            <a:pPr lvl="1"/>
            <a:r>
              <a:rPr lang="en-US" dirty="0" smtClean="0"/>
              <a:t>The incentives for IT creators should reflect this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dissolve">
                                      <p:cBhvr>
                                        <p:cTn id="1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p:cNvGrpSpPr/>
          <p:nvPr/>
        </p:nvGrpSpPr>
        <p:grpSpPr>
          <a:xfrm>
            <a:off x="5786446" y="2571744"/>
            <a:ext cx="1714480" cy="928694"/>
            <a:chOff x="5786446" y="2571744"/>
            <a:chExt cx="1714480" cy="928694"/>
          </a:xfrm>
        </p:grpSpPr>
        <p:sp>
          <p:nvSpPr>
            <p:cNvPr id="35" name="Right Arrow 34"/>
            <p:cNvSpPr/>
            <p:nvPr/>
          </p:nvSpPr>
          <p:spPr>
            <a:xfrm>
              <a:off x="5786446" y="2857496"/>
              <a:ext cx="642942" cy="357190"/>
            </a:xfrm>
            <a:prstGeom prst="rightArrow">
              <a:avLst>
                <a:gd name="adj1" fmla="val 50000"/>
                <a:gd name="adj2" fmla="val 50000"/>
              </a:avLst>
            </a:prstGeom>
            <a:ln>
              <a:tailEnd type="stealth" w="lg" len="lg"/>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6" name="Oval 35"/>
            <p:cNvSpPr/>
            <p:nvPr/>
          </p:nvSpPr>
          <p:spPr>
            <a:xfrm>
              <a:off x="6429388" y="2571744"/>
              <a:ext cx="1071538" cy="928694"/>
            </a:xfrm>
            <a:prstGeom prst="ellipse">
              <a:avLst/>
            </a:prstGeom>
            <a:noFill/>
            <a:ln w="82550">
              <a:solidFill>
                <a:schemeClr val="accent3"/>
              </a:solidFill>
              <a:prstDash val="sysDash"/>
              <a:tailEnd type="stealth" w="lg" len="lg"/>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7" name="TextBox 36"/>
            <p:cNvSpPr txBox="1"/>
            <p:nvPr/>
          </p:nvSpPr>
          <p:spPr>
            <a:xfrm>
              <a:off x="6429388" y="2786058"/>
              <a:ext cx="1071538" cy="461665"/>
            </a:xfrm>
            <a:prstGeom prst="rect">
              <a:avLst/>
            </a:prstGeom>
            <a:noFill/>
          </p:spPr>
          <p:txBody>
            <a:bodyPr wrap="square" rtlCol="0">
              <a:spAutoFit/>
            </a:bodyPr>
            <a:lstStyle/>
            <a:p>
              <a:pPr algn="ctr"/>
              <a:r>
                <a:rPr lang="en-US" sz="2400" b="1" dirty="0" smtClean="0"/>
                <a:t>Profit</a:t>
              </a:r>
            </a:p>
          </p:txBody>
        </p:sp>
      </p:grpSp>
      <p:sp>
        <p:nvSpPr>
          <p:cNvPr id="25" name="Right Arrow 24"/>
          <p:cNvSpPr/>
          <p:nvPr/>
        </p:nvSpPr>
        <p:spPr>
          <a:xfrm>
            <a:off x="7429520" y="4714884"/>
            <a:ext cx="642942" cy="357190"/>
          </a:xfrm>
          <a:prstGeom prst="rightArrow">
            <a:avLst>
              <a:gd name="adj1" fmla="val 50000"/>
              <a:gd name="adj2" fmla="val 50000"/>
            </a:avLst>
          </a:prstGeom>
          <a:ln>
            <a:tailEnd type="stealth" w="lg" len="lg"/>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0" name="Rectangle 9"/>
          <p:cNvSpPr/>
          <p:nvPr/>
        </p:nvSpPr>
        <p:spPr>
          <a:xfrm>
            <a:off x="214282" y="2857496"/>
            <a:ext cx="1643074" cy="357190"/>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9" name="Rectangle 8"/>
          <p:cNvSpPr/>
          <p:nvPr/>
        </p:nvSpPr>
        <p:spPr>
          <a:xfrm>
            <a:off x="4143372" y="2857496"/>
            <a:ext cx="1643074" cy="35719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8" name="Rectangle 7"/>
          <p:cNvSpPr/>
          <p:nvPr/>
        </p:nvSpPr>
        <p:spPr>
          <a:xfrm>
            <a:off x="1857356" y="2857496"/>
            <a:ext cx="2286016" cy="357190"/>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2" name="Title 1"/>
          <p:cNvSpPr>
            <a:spLocks noGrp="1"/>
          </p:cNvSpPr>
          <p:nvPr>
            <p:ph type="title"/>
          </p:nvPr>
        </p:nvSpPr>
        <p:spPr/>
        <p:txBody>
          <a:bodyPr/>
          <a:lstStyle/>
          <a:p>
            <a:r>
              <a:rPr lang="en-US" dirty="0"/>
              <a:t>Measuring Value</a:t>
            </a:r>
            <a:br>
              <a:rPr lang="en-US" dirty="0"/>
            </a:br>
            <a:r>
              <a:rPr lang="en-US" sz="3600" dirty="0">
                <a:solidFill>
                  <a:schemeClr val="tx1"/>
                </a:solidFill>
              </a:rPr>
              <a:t>IT creators</a:t>
            </a:r>
          </a:p>
        </p:txBody>
      </p:sp>
      <p:sp>
        <p:nvSpPr>
          <p:cNvPr id="4" name="TextBox 3"/>
          <p:cNvSpPr txBox="1"/>
          <p:nvPr/>
        </p:nvSpPr>
        <p:spPr>
          <a:xfrm>
            <a:off x="214282" y="2786058"/>
            <a:ext cx="1643074" cy="461665"/>
          </a:xfrm>
          <a:prstGeom prst="rect">
            <a:avLst/>
          </a:prstGeom>
          <a:noFill/>
        </p:spPr>
        <p:txBody>
          <a:bodyPr wrap="square" rtlCol="0">
            <a:spAutoFit/>
          </a:bodyPr>
          <a:lstStyle/>
          <a:p>
            <a:pPr algn="ctr"/>
            <a:r>
              <a:rPr lang="en-US" sz="2400" b="1" dirty="0" smtClean="0">
                <a:solidFill>
                  <a:schemeClr val="bg1"/>
                </a:solidFill>
              </a:rPr>
              <a:t>Idea</a:t>
            </a:r>
          </a:p>
        </p:txBody>
      </p:sp>
      <p:sp>
        <p:nvSpPr>
          <p:cNvPr id="5" name="TextBox 4"/>
          <p:cNvSpPr txBox="1"/>
          <p:nvPr/>
        </p:nvSpPr>
        <p:spPr>
          <a:xfrm>
            <a:off x="1857356" y="2786058"/>
            <a:ext cx="2246962" cy="461665"/>
          </a:xfrm>
          <a:prstGeom prst="rect">
            <a:avLst/>
          </a:prstGeom>
          <a:noFill/>
        </p:spPr>
        <p:txBody>
          <a:bodyPr wrap="none" rtlCol="0">
            <a:spAutoFit/>
          </a:bodyPr>
          <a:lstStyle/>
          <a:p>
            <a:pPr algn="ctr"/>
            <a:r>
              <a:rPr lang="en-US" sz="2400" b="1" dirty="0" smtClean="0">
                <a:solidFill>
                  <a:schemeClr val="bg1"/>
                </a:solidFill>
              </a:rPr>
              <a:t>Implementation</a:t>
            </a:r>
          </a:p>
        </p:txBody>
      </p:sp>
      <p:sp>
        <p:nvSpPr>
          <p:cNvPr id="6" name="TextBox 5"/>
          <p:cNvSpPr txBox="1"/>
          <p:nvPr/>
        </p:nvSpPr>
        <p:spPr>
          <a:xfrm>
            <a:off x="4143372" y="2786058"/>
            <a:ext cx="1643074" cy="461665"/>
          </a:xfrm>
          <a:prstGeom prst="rect">
            <a:avLst/>
          </a:prstGeom>
          <a:noFill/>
        </p:spPr>
        <p:txBody>
          <a:bodyPr wrap="square" rtlCol="0">
            <a:spAutoFit/>
          </a:bodyPr>
          <a:lstStyle/>
          <a:p>
            <a:pPr algn="ctr"/>
            <a:r>
              <a:rPr lang="en-US" sz="2400" b="1" dirty="0" smtClean="0">
                <a:solidFill>
                  <a:schemeClr val="bg1"/>
                </a:solidFill>
              </a:rPr>
              <a:t>Infusion</a:t>
            </a:r>
          </a:p>
        </p:txBody>
      </p:sp>
      <p:sp>
        <p:nvSpPr>
          <p:cNvPr id="11" name="TextBox 10"/>
          <p:cNvSpPr txBox="1"/>
          <p:nvPr/>
        </p:nvSpPr>
        <p:spPr>
          <a:xfrm>
            <a:off x="2315261" y="2285992"/>
            <a:ext cx="1444499" cy="461665"/>
          </a:xfrm>
          <a:prstGeom prst="rect">
            <a:avLst/>
          </a:prstGeom>
          <a:noFill/>
        </p:spPr>
        <p:txBody>
          <a:bodyPr wrap="none" rtlCol="0">
            <a:spAutoFit/>
          </a:bodyPr>
          <a:lstStyle/>
          <a:p>
            <a:pPr algn="ctr"/>
            <a:r>
              <a:rPr lang="en-US" sz="2400" b="1" i="1" dirty="0" smtClean="0"/>
              <a:t>IT Creator</a:t>
            </a:r>
          </a:p>
        </p:txBody>
      </p:sp>
      <p:sp>
        <p:nvSpPr>
          <p:cNvPr id="12" name="Rectangle 11"/>
          <p:cNvSpPr/>
          <p:nvPr/>
        </p:nvSpPr>
        <p:spPr>
          <a:xfrm>
            <a:off x="1928794" y="4714884"/>
            <a:ext cx="1643074" cy="357190"/>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13" name="Rectangle 12"/>
          <p:cNvSpPr/>
          <p:nvPr/>
        </p:nvSpPr>
        <p:spPr>
          <a:xfrm>
            <a:off x="5857884" y="4714884"/>
            <a:ext cx="1643074" cy="35719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14" name="Rectangle 13"/>
          <p:cNvSpPr/>
          <p:nvPr/>
        </p:nvSpPr>
        <p:spPr>
          <a:xfrm>
            <a:off x="3571868" y="4714884"/>
            <a:ext cx="2286016" cy="357190"/>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15" name="TextBox 14"/>
          <p:cNvSpPr txBox="1"/>
          <p:nvPr/>
        </p:nvSpPr>
        <p:spPr>
          <a:xfrm>
            <a:off x="1928794" y="4643446"/>
            <a:ext cx="1643074" cy="461665"/>
          </a:xfrm>
          <a:prstGeom prst="rect">
            <a:avLst/>
          </a:prstGeom>
          <a:noFill/>
        </p:spPr>
        <p:txBody>
          <a:bodyPr wrap="square" rtlCol="0">
            <a:spAutoFit/>
          </a:bodyPr>
          <a:lstStyle/>
          <a:p>
            <a:pPr algn="ctr"/>
            <a:r>
              <a:rPr lang="en-US" sz="2400" b="1" dirty="0" smtClean="0">
                <a:solidFill>
                  <a:schemeClr val="bg1"/>
                </a:solidFill>
              </a:rPr>
              <a:t>Idea</a:t>
            </a:r>
          </a:p>
        </p:txBody>
      </p:sp>
      <p:sp>
        <p:nvSpPr>
          <p:cNvPr id="16" name="TextBox 15"/>
          <p:cNvSpPr txBox="1"/>
          <p:nvPr/>
        </p:nvSpPr>
        <p:spPr>
          <a:xfrm>
            <a:off x="3571868" y="4643446"/>
            <a:ext cx="2246962" cy="461665"/>
          </a:xfrm>
          <a:prstGeom prst="rect">
            <a:avLst/>
          </a:prstGeom>
          <a:noFill/>
        </p:spPr>
        <p:txBody>
          <a:bodyPr wrap="none" rtlCol="0">
            <a:spAutoFit/>
          </a:bodyPr>
          <a:lstStyle/>
          <a:p>
            <a:pPr algn="ctr"/>
            <a:r>
              <a:rPr lang="en-US" sz="2400" b="1" dirty="0" smtClean="0">
                <a:solidFill>
                  <a:schemeClr val="bg1"/>
                </a:solidFill>
              </a:rPr>
              <a:t>Implementation</a:t>
            </a:r>
          </a:p>
        </p:txBody>
      </p:sp>
      <p:sp>
        <p:nvSpPr>
          <p:cNvPr id="17" name="TextBox 16"/>
          <p:cNvSpPr txBox="1"/>
          <p:nvPr/>
        </p:nvSpPr>
        <p:spPr>
          <a:xfrm>
            <a:off x="5857884" y="4643446"/>
            <a:ext cx="1643074" cy="461665"/>
          </a:xfrm>
          <a:prstGeom prst="rect">
            <a:avLst/>
          </a:prstGeom>
          <a:noFill/>
        </p:spPr>
        <p:txBody>
          <a:bodyPr wrap="square" rtlCol="0">
            <a:spAutoFit/>
          </a:bodyPr>
          <a:lstStyle/>
          <a:p>
            <a:pPr algn="ctr"/>
            <a:r>
              <a:rPr lang="en-US" sz="2400" b="1" dirty="0" smtClean="0">
                <a:solidFill>
                  <a:schemeClr val="bg1"/>
                </a:solidFill>
              </a:rPr>
              <a:t>Infusion</a:t>
            </a:r>
          </a:p>
        </p:txBody>
      </p:sp>
      <p:sp>
        <p:nvSpPr>
          <p:cNvPr id="18" name="TextBox 17"/>
          <p:cNvSpPr txBox="1"/>
          <p:nvPr/>
        </p:nvSpPr>
        <p:spPr>
          <a:xfrm>
            <a:off x="4315521" y="4143380"/>
            <a:ext cx="1069524" cy="461665"/>
          </a:xfrm>
          <a:prstGeom prst="rect">
            <a:avLst/>
          </a:prstGeom>
          <a:noFill/>
        </p:spPr>
        <p:txBody>
          <a:bodyPr wrap="none" rtlCol="0">
            <a:spAutoFit/>
          </a:bodyPr>
          <a:lstStyle/>
          <a:p>
            <a:pPr algn="ctr"/>
            <a:r>
              <a:rPr lang="en-US" sz="2400" b="1" i="1" dirty="0" smtClean="0"/>
              <a:t>IT User</a:t>
            </a:r>
          </a:p>
        </p:txBody>
      </p:sp>
      <p:sp>
        <p:nvSpPr>
          <p:cNvPr id="19" name="Oval 18"/>
          <p:cNvSpPr/>
          <p:nvPr/>
        </p:nvSpPr>
        <p:spPr>
          <a:xfrm>
            <a:off x="8072462" y="4429132"/>
            <a:ext cx="1071538" cy="928694"/>
          </a:xfrm>
          <a:prstGeom prst="ellipse">
            <a:avLst/>
          </a:prstGeom>
          <a:ln>
            <a:tailEnd type="stealth" w="lg" len="lg"/>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20" name="TextBox 19"/>
          <p:cNvSpPr txBox="1"/>
          <p:nvPr/>
        </p:nvSpPr>
        <p:spPr>
          <a:xfrm>
            <a:off x="8072462" y="4643446"/>
            <a:ext cx="1071538" cy="461665"/>
          </a:xfrm>
          <a:prstGeom prst="rect">
            <a:avLst/>
          </a:prstGeom>
          <a:noFill/>
        </p:spPr>
        <p:txBody>
          <a:bodyPr wrap="square" rtlCol="0">
            <a:spAutoFit/>
          </a:bodyPr>
          <a:lstStyle/>
          <a:p>
            <a:pPr algn="ctr"/>
            <a:r>
              <a:rPr lang="en-US" sz="2400" b="1" dirty="0" smtClean="0">
                <a:solidFill>
                  <a:schemeClr val="bg1"/>
                </a:solidFill>
              </a:rPr>
              <a:t>Value</a:t>
            </a:r>
          </a:p>
        </p:txBody>
      </p:sp>
      <p:cxnSp>
        <p:nvCxnSpPr>
          <p:cNvPr id="22" name="Straight Connector 21"/>
          <p:cNvCxnSpPr/>
          <p:nvPr/>
        </p:nvCxnSpPr>
        <p:spPr>
          <a:xfrm rot="10800000" flipV="1">
            <a:off x="1928794" y="3214686"/>
            <a:ext cx="2214578" cy="150019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786446" y="3214686"/>
            <a:ext cx="1714512" cy="1500198"/>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0" y="4214818"/>
            <a:ext cx="1643043" cy="1200329"/>
          </a:xfrm>
          <a:prstGeom prst="rect">
            <a:avLst/>
          </a:prstGeom>
          <a:noFill/>
        </p:spPr>
        <p:txBody>
          <a:bodyPr wrap="square" rtlCol="0">
            <a:spAutoFit/>
          </a:bodyPr>
          <a:lstStyle/>
          <a:p>
            <a:pPr algn="ctr"/>
            <a:r>
              <a:rPr lang="en-US" sz="2400" b="1" i="1" dirty="0" smtClean="0">
                <a:solidFill>
                  <a:schemeClr val="accent6"/>
                </a:solidFill>
              </a:rPr>
              <a:t>Number of patents filed</a:t>
            </a:r>
          </a:p>
        </p:txBody>
      </p:sp>
      <p:sp>
        <p:nvSpPr>
          <p:cNvPr id="31" name="TextBox 30"/>
          <p:cNvSpPr txBox="1"/>
          <p:nvPr/>
        </p:nvSpPr>
        <p:spPr>
          <a:xfrm>
            <a:off x="0" y="1428736"/>
            <a:ext cx="2143108" cy="461665"/>
          </a:xfrm>
          <a:prstGeom prst="rect">
            <a:avLst/>
          </a:prstGeom>
          <a:noFill/>
        </p:spPr>
        <p:txBody>
          <a:bodyPr wrap="square" rtlCol="0">
            <a:spAutoFit/>
          </a:bodyPr>
          <a:lstStyle/>
          <a:p>
            <a:pPr algn="ctr"/>
            <a:r>
              <a:rPr lang="en-US" sz="2400" b="1" i="1" dirty="0" smtClean="0">
                <a:solidFill>
                  <a:schemeClr val="accent2"/>
                </a:solidFill>
              </a:rPr>
              <a:t>R&amp;D spending</a:t>
            </a:r>
          </a:p>
        </p:txBody>
      </p:sp>
      <p:grpSp>
        <p:nvGrpSpPr>
          <p:cNvPr id="41" name="Group 40"/>
          <p:cNvGrpSpPr/>
          <p:nvPr/>
        </p:nvGrpSpPr>
        <p:grpSpPr>
          <a:xfrm>
            <a:off x="0" y="1928802"/>
            <a:ext cx="3214678" cy="1571636"/>
            <a:chOff x="0" y="1928802"/>
            <a:chExt cx="3214678" cy="1571636"/>
          </a:xfrm>
        </p:grpSpPr>
        <p:sp>
          <p:nvSpPr>
            <p:cNvPr id="30" name="Oval 29"/>
            <p:cNvSpPr/>
            <p:nvPr/>
          </p:nvSpPr>
          <p:spPr>
            <a:xfrm>
              <a:off x="0" y="2643182"/>
              <a:ext cx="3214678" cy="857256"/>
            </a:xfrm>
            <a:prstGeom prst="ellipse">
              <a:avLst/>
            </a:prstGeom>
            <a:ln w="50800">
              <a:solidFill>
                <a:schemeClr val="accent2"/>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p:cNvSpPr/>
            <p:nvPr/>
          </p:nvSpPr>
          <p:spPr>
            <a:xfrm>
              <a:off x="979714" y="1928802"/>
              <a:ext cx="379186" cy="683769"/>
            </a:xfrm>
            <a:custGeom>
              <a:avLst/>
              <a:gdLst>
                <a:gd name="connsiteX0" fmla="*/ 0 w 379186"/>
                <a:gd name="connsiteY0" fmla="*/ 0 h 653142"/>
                <a:gd name="connsiteX1" fmla="*/ 326572 w 379186"/>
                <a:gd name="connsiteY1" fmla="*/ 228600 h 653142"/>
                <a:gd name="connsiteX2" fmla="*/ 315686 w 379186"/>
                <a:gd name="connsiteY2" fmla="*/ 653142 h 653142"/>
              </a:gdLst>
              <a:ahLst/>
              <a:cxnLst>
                <a:cxn ang="0">
                  <a:pos x="connsiteX0" y="connsiteY0"/>
                </a:cxn>
                <a:cxn ang="0">
                  <a:pos x="connsiteX1" y="connsiteY1"/>
                </a:cxn>
                <a:cxn ang="0">
                  <a:pos x="connsiteX2" y="connsiteY2"/>
                </a:cxn>
              </a:cxnLst>
              <a:rect l="l" t="t" r="r" b="b"/>
              <a:pathLst>
                <a:path w="379186" h="653142">
                  <a:moveTo>
                    <a:pt x="0" y="0"/>
                  </a:moveTo>
                  <a:cubicBezTo>
                    <a:pt x="136979" y="59871"/>
                    <a:pt x="273958" y="119743"/>
                    <a:pt x="326572" y="228600"/>
                  </a:cubicBezTo>
                  <a:cubicBezTo>
                    <a:pt x="379186" y="337457"/>
                    <a:pt x="347436" y="495299"/>
                    <a:pt x="315686" y="653142"/>
                  </a:cubicBezTo>
                </a:path>
              </a:pathLst>
            </a:custGeom>
            <a:ln w="50800">
              <a:solidFill>
                <a:schemeClr val="accent2"/>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34" name="Freeform 33"/>
          <p:cNvSpPr/>
          <p:nvPr/>
        </p:nvSpPr>
        <p:spPr>
          <a:xfrm>
            <a:off x="8286776" y="3500439"/>
            <a:ext cx="142876" cy="928694"/>
          </a:xfrm>
          <a:custGeom>
            <a:avLst/>
            <a:gdLst>
              <a:gd name="connsiteX0" fmla="*/ 0 w 130629"/>
              <a:gd name="connsiteY0" fmla="*/ 0 h 816428"/>
              <a:gd name="connsiteX1" fmla="*/ 21772 w 130629"/>
              <a:gd name="connsiteY1" fmla="*/ 391885 h 816428"/>
              <a:gd name="connsiteX2" fmla="*/ 130629 w 130629"/>
              <a:gd name="connsiteY2" fmla="*/ 816428 h 816428"/>
            </a:gdLst>
            <a:ahLst/>
            <a:cxnLst>
              <a:cxn ang="0">
                <a:pos x="connsiteX0" y="connsiteY0"/>
              </a:cxn>
              <a:cxn ang="0">
                <a:pos x="connsiteX1" y="connsiteY1"/>
              </a:cxn>
              <a:cxn ang="0">
                <a:pos x="connsiteX2" y="connsiteY2"/>
              </a:cxn>
            </a:cxnLst>
            <a:rect l="l" t="t" r="r" b="b"/>
            <a:pathLst>
              <a:path w="130629" h="816428">
                <a:moveTo>
                  <a:pt x="0" y="0"/>
                </a:moveTo>
                <a:cubicBezTo>
                  <a:pt x="0" y="127907"/>
                  <a:pt x="1" y="255814"/>
                  <a:pt x="21772" y="391885"/>
                </a:cubicBezTo>
                <a:cubicBezTo>
                  <a:pt x="43544" y="527956"/>
                  <a:pt x="87086" y="672192"/>
                  <a:pt x="130629" y="816428"/>
                </a:cubicBezTo>
              </a:path>
            </a:pathLst>
          </a:custGeom>
          <a:ln w="50800">
            <a:solidFill>
              <a:schemeClr val="bg1"/>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39" name="Group 38"/>
          <p:cNvGrpSpPr/>
          <p:nvPr/>
        </p:nvGrpSpPr>
        <p:grpSpPr>
          <a:xfrm>
            <a:off x="686972" y="2714620"/>
            <a:ext cx="1170384" cy="1491620"/>
            <a:chOff x="686972" y="2714620"/>
            <a:chExt cx="1170384" cy="1491620"/>
          </a:xfrm>
        </p:grpSpPr>
        <p:sp>
          <p:nvSpPr>
            <p:cNvPr id="28" name="Oval 27"/>
            <p:cNvSpPr/>
            <p:nvPr/>
          </p:nvSpPr>
          <p:spPr>
            <a:xfrm>
              <a:off x="1428728" y="2714620"/>
              <a:ext cx="428628" cy="642942"/>
            </a:xfrm>
            <a:prstGeom prst="ellipse">
              <a:avLst/>
            </a:prstGeom>
            <a:ln w="50800">
              <a:solidFill>
                <a:schemeClr val="accent6"/>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Freeform 37"/>
            <p:cNvSpPr/>
            <p:nvPr/>
          </p:nvSpPr>
          <p:spPr>
            <a:xfrm>
              <a:off x="686972" y="3305908"/>
              <a:ext cx="832339" cy="900332"/>
            </a:xfrm>
            <a:custGeom>
              <a:avLst/>
              <a:gdLst>
                <a:gd name="connsiteX0" fmla="*/ 143022 w 832339"/>
                <a:gd name="connsiteY0" fmla="*/ 900332 h 900332"/>
                <a:gd name="connsiteX1" fmla="*/ 114886 w 832339"/>
                <a:gd name="connsiteY1" fmla="*/ 450166 h 900332"/>
                <a:gd name="connsiteX2" fmla="*/ 832339 w 832339"/>
                <a:gd name="connsiteY2" fmla="*/ 0 h 900332"/>
              </a:gdLst>
              <a:ahLst/>
              <a:cxnLst>
                <a:cxn ang="0">
                  <a:pos x="connsiteX0" y="connsiteY0"/>
                </a:cxn>
                <a:cxn ang="0">
                  <a:pos x="connsiteX1" y="connsiteY1"/>
                </a:cxn>
                <a:cxn ang="0">
                  <a:pos x="connsiteX2" y="connsiteY2"/>
                </a:cxn>
              </a:cxnLst>
              <a:rect l="l" t="t" r="r" b="b"/>
              <a:pathLst>
                <a:path w="832339" h="900332">
                  <a:moveTo>
                    <a:pt x="143022" y="900332"/>
                  </a:moveTo>
                  <a:cubicBezTo>
                    <a:pt x="71511" y="750276"/>
                    <a:pt x="0" y="600221"/>
                    <a:pt x="114886" y="450166"/>
                  </a:cubicBezTo>
                  <a:cubicBezTo>
                    <a:pt x="229772" y="300111"/>
                    <a:pt x="531055" y="150055"/>
                    <a:pt x="832339" y="0"/>
                  </a:cubicBezTo>
                </a:path>
              </a:pathLst>
            </a:custGeom>
            <a:ln w="50800">
              <a:solidFill>
                <a:schemeClr val="accent6"/>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43" name="Group 42"/>
          <p:cNvGrpSpPr/>
          <p:nvPr/>
        </p:nvGrpSpPr>
        <p:grpSpPr>
          <a:xfrm>
            <a:off x="6500826" y="1214422"/>
            <a:ext cx="2286016" cy="1585049"/>
            <a:chOff x="6500826" y="1214422"/>
            <a:chExt cx="2286016" cy="1585049"/>
          </a:xfrm>
        </p:grpSpPr>
        <p:sp>
          <p:nvSpPr>
            <p:cNvPr id="33" name="TextBox 32"/>
            <p:cNvSpPr txBox="1"/>
            <p:nvPr/>
          </p:nvSpPr>
          <p:spPr>
            <a:xfrm>
              <a:off x="6500826" y="1214422"/>
              <a:ext cx="2286016" cy="830997"/>
            </a:xfrm>
            <a:prstGeom prst="rect">
              <a:avLst/>
            </a:prstGeom>
            <a:noFill/>
          </p:spPr>
          <p:txBody>
            <a:bodyPr wrap="square" rtlCol="0">
              <a:spAutoFit/>
            </a:bodyPr>
            <a:lstStyle/>
            <a:p>
              <a:pPr algn="ctr"/>
              <a:r>
                <a:rPr lang="en-US" sz="2400" b="1" i="1" dirty="0" smtClean="0"/>
                <a:t>A proxy for IT user value</a:t>
              </a:r>
            </a:p>
          </p:txBody>
        </p:sp>
        <p:sp>
          <p:nvSpPr>
            <p:cNvPr id="40" name="Freeform 39"/>
            <p:cNvSpPr/>
            <p:nvPr/>
          </p:nvSpPr>
          <p:spPr>
            <a:xfrm>
              <a:off x="7484012" y="2039815"/>
              <a:ext cx="393895" cy="759656"/>
            </a:xfrm>
            <a:custGeom>
              <a:avLst/>
              <a:gdLst>
                <a:gd name="connsiteX0" fmla="*/ 168813 w 393895"/>
                <a:gd name="connsiteY0" fmla="*/ 0 h 759656"/>
                <a:gd name="connsiteX1" fmla="*/ 365760 w 393895"/>
                <a:gd name="connsiteY1" fmla="*/ 464234 h 759656"/>
                <a:gd name="connsiteX2" fmla="*/ 0 w 393895"/>
                <a:gd name="connsiteY2" fmla="*/ 759656 h 759656"/>
              </a:gdLst>
              <a:ahLst/>
              <a:cxnLst>
                <a:cxn ang="0">
                  <a:pos x="connsiteX0" y="connsiteY0"/>
                </a:cxn>
                <a:cxn ang="0">
                  <a:pos x="connsiteX1" y="connsiteY1"/>
                </a:cxn>
                <a:cxn ang="0">
                  <a:pos x="connsiteX2" y="connsiteY2"/>
                </a:cxn>
              </a:cxnLst>
              <a:rect l="l" t="t" r="r" b="b"/>
              <a:pathLst>
                <a:path w="393895" h="759656">
                  <a:moveTo>
                    <a:pt x="168813" y="0"/>
                  </a:moveTo>
                  <a:cubicBezTo>
                    <a:pt x="281354" y="168812"/>
                    <a:pt x="393895" y="337625"/>
                    <a:pt x="365760" y="464234"/>
                  </a:cubicBezTo>
                  <a:cubicBezTo>
                    <a:pt x="337625" y="590843"/>
                    <a:pt x="168812" y="675249"/>
                    <a:pt x="0" y="759656"/>
                  </a:cubicBezTo>
                </a:path>
              </a:pathLst>
            </a:custGeom>
            <a:ln w="50800">
              <a:solidFill>
                <a:schemeClr val="tx1"/>
              </a:solidFill>
              <a:prstDash val="sysDash"/>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dissolve">
                                      <p:cBhvr>
                                        <p:cTn id="7" dur="500"/>
                                        <p:tgtEl>
                                          <p:spTgt spid="2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down)">
                                      <p:cBhvr>
                                        <p:cTn id="11" dur="500"/>
                                        <p:tgtEl>
                                          <p:spTgt spid="39"/>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dissolve">
                                      <p:cBhvr>
                                        <p:cTn id="16" dur="500"/>
                                        <p:tgtEl>
                                          <p:spTgt spid="31"/>
                                        </p:tgtEl>
                                      </p:cBhvr>
                                    </p:animEffect>
                                  </p:childTnLst>
                                </p:cTn>
                              </p:par>
                            </p:childTnLst>
                          </p:cTn>
                        </p:par>
                        <p:par>
                          <p:cTn id="17" fill="hold">
                            <p:stCondLst>
                              <p:cond delay="500"/>
                            </p:stCondLst>
                            <p:childTnLst>
                              <p:par>
                                <p:cTn id="18" presetID="22" presetClass="entr" presetSubtype="1" fill="hold" nodeType="after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wipe(up)">
                                      <p:cBhvr>
                                        <p:cTn id="20" dur="500"/>
                                        <p:tgtEl>
                                          <p:spTgt spid="41"/>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wipe(left)">
                                      <p:cBhvr>
                                        <p:cTn id="25" dur="500"/>
                                        <p:tgtEl>
                                          <p:spTgt spid="42"/>
                                        </p:tgtEl>
                                      </p:cBhvr>
                                    </p:animEffect>
                                  </p:childTnLst>
                                </p:cTn>
                              </p:par>
                            </p:childTnLst>
                          </p:cTn>
                        </p:par>
                        <p:par>
                          <p:cTn id="26" fill="hold">
                            <p:stCondLst>
                              <p:cond delay="500"/>
                            </p:stCondLst>
                            <p:childTnLst>
                              <p:par>
                                <p:cTn id="27" presetID="22" presetClass="entr" presetSubtype="1"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wipe(up)">
                                      <p:cBhvr>
                                        <p:cTn id="2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962400"/>
            <a:ext cx="8382000" cy="1523494"/>
          </a:xfrm>
        </p:spPr>
        <p:txBody>
          <a:bodyPr/>
          <a:lstStyle/>
          <a:p>
            <a:pPr eaLnBrk="1" hangingPunct="1">
              <a:defRPr/>
            </a:pPr>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rPr>
              <a:t>Final Thoughts</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endParaRPr>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sz="4400" dirty="0" smtClean="0"/>
              <a:t>Top Ten Innovations in the Last 30 Years</a:t>
            </a:r>
            <a:r>
              <a:rPr lang="en-US" dirty="0" smtClean="0"/>
              <a:t/>
            </a:r>
            <a:br>
              <a:rPr lang="en-US" dirty="0" smtClean="0"/>
            </a:br>
            <a:r>
              <a:rPr lang="en-US" sz="3600" dirty="0" smtClean="0">
                <a:solidFill>
                  <a:schemeClr val="tx1"/>
                </a:solidFill>
              </a:rPr>
              <a:t>A reprise</a:t>
            </a:r>
            <a:endParaRPr lang="en-US" sz="3600" dirty="0">
              <a:solidFill>
                <a:schemeClr val="tx1"/>
              </a:solidFill>
            </a:endParaRPr>
          </a:p>
        </p:txBody>
      </p:sp>
      <p:sp>
        <p:nvSpPr>
          <p:cNvPr id="3" name="Content Placeholder 2"/>
          <p:cNvSpPr>
            <a:spLocks noGrp="1"/>
          </p:cNvSpPr>
          <p:nvPr>
            <p:ph type="body" sz="quarter" idx="10"/>
          </p:nvPr>
        </p:nvSpPr>
        <p:spPr>
          <a:xfrm>
            <a:off x="500034" y="1785926"/>
            <a:ext cx="8382000" cy="2200602"/>
          </a:xfrm>
        </p:spPr>
        <p:txBody>
          <a:bodyPr/>
          <a:lstStyle/>
          <a:p>
            <a:pPr marL="514350" indent="-514350">
              <a:buFont typeface="+mj-lt"/>
              <a:buAutoNum type="arabicPeriod"/>
            </a:pPr>
            <a:r>
              <a:rPr lang="en-US" sz="2800" dirty="0" smtClean="0"/>
              <a:t>Internet, broadband, Web browser, and HTML</a:t>
            </a:r>
          </a:p>
          <a:p>
            <a:pPr marL="514350" indent="-514350">
              <a:buFont typeface="+mj-lt"/>
              <a:buAutoNum type="arabicPeriod"/>
            </a:pPr>
            <a:r>
              <a:rPr lang="en-US" sz="2800" dirty="0" smtClean="0"/>
              <a:t>PC/laptop computers </a:t>
            </a:r>
          </a:p>
          <a:p>
            <a:pPr marL="514350" indent="-514350">
              <a:buFont typeface="+mj-lt"/>
              <a:buAutoNum type="arabicPeriod"/>
            </a:pPr>
            <a:r>
              <a:rPr lang="en-US" sz="2800" dirty="0" smtClean="0"/>
              <a:t>Mobile phones </a:t>
            </a:r>
          </a:p>
          <a:p>
            <a:pPr marL="514350" indent="-514350">
              <a:buFont typeface="+mj-lt"/>
              <a:buAutoNum type="arabicPeriod"/>
            </a:pPr>
            <a:r>
              <a:rPr lang="en-US" sz="2800" dirty="0" smtClean="0"/>
              <a:t>E-mail </a:t>
            </a:r>
          </a:p>
          <a:p>
            <a:pPr marL="514350" indent="-514350">
              <a:buFont typeface="+mj-lt"/>
              <a:buAutoNum type="arabicPeriod"/>
            </a:pPr>
            <a:r>
              <a:rPr lang="en-US" sz="2800" dirty="0" smtClean="0"/>
              <a:t>DNA testing and sequencing/Human genome mapping </a:t>
            </a:r>
          </a:p>
          <a:p>
            <a:pPr marL="514350" indent="-514350">
              <a:buFont typeface="+mj-lt"/>
              <a:buAutoNum type="arabicPeriod"/>
            </a:pPr>
            <a:r>
              <a:rPr lang="en-US" sz="2800" dirty="0" smtClean="0"/>
              <a:t>Magnetic Resonance Imaging (MRI) </a:t>
            </a:r>
          </a:p>
          <a:p>
            <a:pPr marL="514350" indent="-514350">
              <a:buFont typeface="+mj-lt"/>
              <a:buAutoNum type="arabicPeriod"/>
            </a:pPr>
            <a:r>
              <a:rPr lang="en-US" sz="2800" dirty="0" smtClean="0"/>
              <a:t>Microprocessors </a:t>
            </a:r>
          </a:p>
          <a:p>
            <a:pPr marL="514350" indent="-514350">
              <a:buFont typeface="+mj-lt"/>
              <a:buAutoNum type="arabicPeriod"/>
            </a:pPr>
            <a:r>
              <a:rPr lang="en-US" sz="2800" dirty="0" smtClean="0"/>
              <a:t>Fiber optics </a:t>
            </a:r>
          </a:p>
          <a:p>
            <a:pPr marL="514350" indent="-514350">
              <a:buFont typeface="+mj-lt"/>
              <a:buAutoNum type="arabicPeriod"/>
            </a:pPr>
            <a:r>
              <a:rPr lang="en-US" sz="2800" dirty="0" smtClean="0"/>
              <a:t>Office software (spreadsheets, word processors) </a:t>
            </a:r>
          </a:p>
          <a:p>
            <a:pPr marL="514350" indent="-514350">
              <a:buFont typeface="+mj-lt"/>
              <a:buAutoNum type="arabicPeriod"/>
            </a:pPr>
            <a:r>
              <a:rPr lang="en-US" sz="2800" dirty="0" smtClean="0"/>
              <a:t>Non-invasive laser/robotic surgery (laparoscopy)</a:t>
            </a:r>
          </a:p>
          <a:p>
            <a:pPr marL="514350" indent="-514350">
              <a:buFont typeface="+mj-lt"/>
              <a:buAutoNum type="arabicPeriod"/>
            </a:pPr>
            <a:endParaRPr lang="en-US" sz="2800" dirty="0"/>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Your Narrative?</a:t>
            </a:r>
            <a:endParaRPr lang="en-US" dirty="0"/>
          </a:p>
        </p:txBody>
      </p:sp>
      <p:sp>
        <p:nvSpPr>
          <p:cNvPr id="3" name="Content Placeholder 2"/>
          <p:cNvSpPr>
            <a:spLocks noGrp="1"/>
          </p:cNvSpPr>
          <p:nvPr>
            <p:ph idx="1"/>
          </p:nvPr>
        </p:nvSpPr>
        <p:spPr/>
        <p:txBody>
          <a:bodyPr/>
          <a:lstStyle/>
          <a:p>
            <a:r>
              <a:rPr lang="en-US" dirty="0" smtClean="0"/>
              <a:t>IT-based innovation is fundamental to making our world better</a:t>
            </a:r>
          </a:p>
          <a:p>
            <a:pPr lvl="1"/>
            <a:r>
              <a:rPr lang="en-US" dirty="0" smtClean="0"/>
              <a:t>And every part of the i3 process matters</a:t>
            </a:r>
          </a:p>
          <a:p>
            <a:endParaRPr lang="en-US" dirty="0" smtClean="0"/>
          </a:p>
          <a:p>
            <a:r>
              <a:rPr lang="en-US" dirty="0" smtClean="0"/>
              <a:t>We work in the most important profession in the world</a:t>
            </a:r>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5" descr="David Chappell Blog"/>
          <p:cNvPicPr>
            <a:picLocks noChangeAspect="1" noChangeArrowheads="1"/>
          </p:cNvPicPr>
          <p:nvPr/>
        </p:nvPicPr>
        <p:blipFill>
          <a:blip r:embed="rId3" cstate="print"/>
          <a:srcRect/>
          <a:stretch>
            <a:fillRect/>
          </a:stretch>
        </p:blipFill>
        <p:spPr bwMode="auto">
          <a:xfrm>
            <a:off x="304800" y="1081086"/>
            <a:ext cx="1162050" cy="1381125"/>
          </a:xfrm>
          <a:prstGeom prst="rect">
            <a:avLst/>
          </a:prstGeom>
          <a:noFill/>
          <a:ln w="9525">
            <a:noFill/>
            <a:miter lim="800000"/>
            <a:headEnd/>
            <a:tailEnd/>
          </a:ln>
        </p:spPr>
      </p:pic>
      <p:sp>
        <p:nvSpPr>
          <p:cNvPr id="35843" name="Rectangle 2"/>
          <p:cNvSpPr>
            <a:spLocks noGrp="1" noChangeArrowheads="1"/>
          </p:cNvSpPr>
          <p:nvPr>
            <p:ph type="title"/>
          </p:nvPr>
        </p:nvSpPr>
        <p:spPr>
          <a:noFill/>
        </p:spPr>
        <p:txBody>
          <a:bodyPr lIns="97454" tIns="48728" rIns="97454" bIns="48728" anchor="b"/>
          <a:lstStyle/>
          <a:p>
            <a:pPr defTabSz="722313" eaLnBrk="1" hangingPunct="1"/>
            <a:r>
              <a:rPr lang="en-US" dirty="0" smtClean="0"/>
              <a:t>About the Speaker</a:t>
            </a:r>
          </a:p>
        </p:txBody>
      </p:sp>
      <p:sp>
        <p:nvSpPr>
          <p:cNvPr id="1180675" name="Rectangle 3"/>
          <p:cNvSpPr>
            <a:spLocks noGrp="1" noChangeArrowheads="1"/>
          </p:cNvSpPr>
          <p:nvPr>
            <p:ph type="body" sz="quarter" idx="10"/>
          </p:nvPr>
        </p:nvSpPr>
        <p:spPr>
          <a:xfrm>
            <a:off x="1295400" y="1000108"/>
            <a:ext cx="7848600" cy="2200602"/>
          </a:xfrm>
        </p:spPr>
        <p:txBody>
          <a:bodyPr lIns="97454" tIns="48728" rIns="97454" bIns="48728"/>
          <a:lstStyle/>
          <a:p>
            <a:pPr marL="303213" indent="-303213" defTabSz="722313" eaLnBrk="1" hangingPunct="1">
              <a:lnSpc>
                <a:spcPct val="90000"/>
              </a:lnSpc>
              <a:buFontTx/>
              <a:buNone/>
              <a:defRPr/>
            </a:pPr>
            <a:r>
              <a:rPr lang="en-US" sz="2100" b="1" dirty="0" smtClean="0">
                <a:effectLst>
                  <a:outerShdw blurRad="38100" dist="38100" dir="2700000" algn="tl">
                    <a:srgbClr val="000000"/>
                  </a:outerShdw>
                </a:effectLst>
              </a:rPr>
              <a:t>	</a:t>
            </a:r>
            <a:r>
              <a:rPr lang="en-US" sz="2100" b="1" dirty="0" smtClean="0">
                <a:effectLst>
                  <a:outerShdw blurRad="38100" dist="38100" dir="2700000" algn="tl">
                    <a:srgbClr val="000000"/>
                  </a:outerShdw>
                </a:effectLst>
                <a:cs typeface="Times New Roman" pitchFamily="18" charset="0"/>
              </a:rPr>
              <a:t>David Chappell is Principal of Chappell &amp; Associates (www.davidchappell.com) in San Francisco, California. Through his speaking, writing, and consulting, he helps people around the world understand, use, and make better decisions about new technology. David has been the keynote speaker for many events and conferences on five continents, and his seminars have been attended by tens of thousands of IT decision makers, architects, and developers in forty countries. His award-winning books have been published in a dozen languages and used regularly in courses at MIT, ETH Zurich, and other universities. In his consulting practice, he has helped clients such as Hewlett-Packard, IBM, Microsoft, Stanford University, and Target Corporation adopt new technologies, market new products, train their sales staffs, and create business plans. Earlier in his career, David wrote networking software, chaired a U.S. national standards working group, and played keyboards with the Peabody-award-winning Children’s Radio Theater. He holds a B.S. in Economics and an M.S. in Computer Science, both from the University of Wisconsin-Madison. </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07996"/>
          </a:xfrm>
        </p:spPr>
        <p:txBody>
          <a:bodyPr/>
          <a:lstStyle/>
          <a:p>
            <a:r>
              <a:rPr lang="en-US" sz="4400" dirty="0" smtClean="0"/>
              <a:t>Top Ten Innovations in the Last 30 Years</a:t>
            </a:r>
            <a:r>
              <a:rPr lang="en-US" dirty="0" smtClean="0"/>
              <a:t/>
            </a:r>
            <a:br>
              <a:rPr lang="en-US" dirty="0" smtClean="0"/>
            </a:br>
            <a:r>
              <a:rPr lang="en-US" sz="3600" dirty="0" smtClean="0">
                <a:solidFill>
                  <a:schemeClr val="tx1"/>
                </a:solidFill>
              </a:rPr>
              <a:t>According to the </a:t>
            </a:r>
            <a:r>
              <a:rPr lang="en-US" sz="3600" dirty="0">
                <a:solidFill>
                  <a:schemeClr val="tx1"/>
                </a:solidFill>
              </a:rPr>
              <a:t>Wharton School of Business</a:t>
            </a:r>
          </a:p>
        </p:txBody>
      </p:sp>
      <p:sp>
        <p:nvSpPr>
          <p:cNvPr id="3" name="Content Placeholder 2"/>
          <p:cNvSpPr>
            <a:spLocks noGrp="1"/>
          </p:cNvSpPr>
          <p:nvPr>
            <p:ph type="body" sz="quarter" idx="10"/>
          </p:nvPr>
        </p:nvSpPr>
        <p:spPr>
          <a:xfrm>
            <a:off x="500034" y="1785926"/>
            <a:ext cx="8382000" cy="2200602"/>
          </a:xfrm>
        </p:spPr>
        <p:txBody>
          <a:bodyPr/>
          <a:lstStyle/>
          <a:p>
            <a:pPr marL="514350" indent="-514350">
              <a:buFont typeface="+mj-lt"/>
              <a:buAutoNum type="arabicPeriod"/>
            </a:pPr>
            <a:r>
              <a:rPr lang="en-US" sz="2800" dirty="0" smtClean="0"/>
              <a:t>Internet, broadband, Web browser, and HTML</a:t>
            </a:r>
          </a:p>
          <a:p>
            <a:pPr marL="514350" indent="-514350">
              <a:buFont typeface="+mj-lt"/>
              <a:buAutoNum type="arabicPeriod"/>
            </a:pPr>
            <a:r>
              <a:rPr lang="en-US" sz="2800" dirty="0" smtClean="0"/>
              <a:t>PC/laptop computers </a:t>
            </a:r>
          </a:p>
          <a:p>
            <a:pPr marL="514350" indent="-514350">
              <a:buFont typeface="+mj-lt"/>
              <a:buAutoNum type="arabicPeriod"/>
            </a:pPr>
            <a:r>
              <a:rPr lang="en-US" sz="2800" dirty="0" smtClean="0"/>
              <a:t>Mobile phones </a:t>
            </a:r>
          </a:p>
          <a:p>
            <a:pPr marL="514350" indent="-514350">
              <a:buFont typeface="+mj-lt"/>
              <a:buAutoNum type="arabicPeriod"/>
            </a:pPr>
            <a:r>
              <a:rPr lang="en-US" sz="2800" dirty="0" smtClean="0"/>
              <a:t>E-mail </a:t>
            </a:r>
          </a:p>
          <a:p>
            <a:pPr marL="514350" indent="-514350">
              <a:buFont typeface="+mj-lt"/>
              <a:buAutoNum type="arabicPeriod"/>
            </a:pPr>
            <a:r>
              <a:rPr lang="en-US" sz="2800" dirty="0" smtClean="0"/>
              <a:t>DNA testing and sequencing/Human genome mapping </a:t>
            </a:r>
          </a:p>
          <a:p>
            <a:pPr marL="514350" indent="-514350">
              <a:buFont typeface="+mj-lt"/>
              <a:buAutoNum type="arabicPeriod"/>
            </a:pPr>
            <a:r>
              <a:rPr lang="en-US" sz="2800" dirty="0" smtClean="0"/>
              <a:t>Magnetic Resonance Imaging (MRI) </a:t>
            </a:r>
          </a:p>
          <a:p>
            <a:pPr marL="514350" indent="-514350">
              <a:buFont typeface="+mj-lt"/>
              <a:buAutoNum type="arabicPeriod"/>
            </a:pPr>
            <a:r>
              <a:rPr lang="en-US" sz="2800" dirty="0" smtClean="0"/>
              <a:t>Microprocessors </a:t>
            </a:r>
          </a:p>
          <a:p>
            <a:pPr marL="514350" indent="-514350">
              <a:buFont typeface="+mj-lt"/>
              <a:buAutoNum type="arabicPeriod"/>
            </a:pPr>
            <a:r>
              <a:rPr lang="en-US" sz="2800" dirty="0" smtClean="0"/>
              <a:t>Fiber optics </a:t>
            </a:r>
          </a:p>
          <a:p>
            <a:pPr marL="514350" indent="-514350">
              <a:buFont typeface="+mj-lt"/>
              <a:buAutoNum type="arabicPeriod"/>
            </a:pPr>
            <a:r>
              <a:rPr lang="en-US" sz="2800" dirty="0" smtClean="0"/>
              <a:t>Office software (spreadsheets, word processors) </a:t>
            </a:r>
          </a:p>
          <a:p>
            <a:pPr marL="514350" indent="-514350">
              <a:buFont typeface="+mj-lt"/>
              <a:buAutoNum type="arabicPeriod"/>
            </a:pPr>
            <a:r>
              <a:rPr lang="en-US" sz="2800" dirty="0" smtClean="0"/>
              <a:t>Non-invasive laser/robotic surgery (laparoscopy)</a:t>
            </a:r>
          </a:p>
          <a:p>
            <a:pPr marL="514350" indent="-514350">
              <a:buFont typeface="+mj-lt"/>
              <a:buAutoNum type="arabicPeriod"/>
            </a:pPr>
            <a:endParaRPr lang="en-US" sz="2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ssolv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dissolv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dissolv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dissolv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dissolve">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cstate="print"/>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cstate="print"/>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962400"/>
            <a:ext cx="8382000" cy="1523494"/>
          </a:xfrm>
        </p:spPr>
        <p:txBody>
          <a:bodyPr/>
          <a:lstStyle/>
          <a:p>
            <a:pPr eaLnBrk="1" hangingPunct="1">
              <a:defRPr/>
            </a:pPr>
            <a:r>
              <a:rPr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rPr>
              <a:t>Examining IT Innovation</a:t>
            </a:r>
            <a:endParaRPr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cs typeface="+mn-cs"/>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6072199" y="2643182"/>
            <a:ext cx="2786082" cy="2597181"/>
            <a:chOff x="6072199" y="2643182"/>
            <a:chExt cx="2786082" cy="2597181"/>
          </a:xfrm>
        </p:grpSpPr>
        <p:sp>
          <p:nvSpPr>
            <p:cNvPr id="17" name="Down Arrow 16"/>
            <p:cNvSpPr/>
            <p:nvPr/>
          </p:nvSpPr>
          <p:spPr>
            <a:xfrm>
              <a:off x="6929454" y="2643182"/>
              <a:ext cx="714380" cy="1729552"/>
            </a:xfrm>
            <a:prstGeom prst="downArrow">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3" name="TextBox 12"/>
            <p:cNvSpPr txBox="1"/>
            <p:nvPr/>
          </p:nvSpPr>
          <p:spPr>
            <a:xfrm>
              <a:off x="6072199" y="4286256"/>
              <a:ext cx="2786082" cy="954107"/>
            </a:xfrm>
            <a:prstGeom prst="rect">
              <a:avLst/>
            </a:prstGeom>
            <a:noFill/>
          </p:spPr>
          <p:txBody>
            <a:bodyPr wrap="square" rtlCol="0">
              <a:spAutoFit/>
            </a:bodyPr>
            <a:lstStyle/>
            <a:p>
              <a:pPr algn="ctr"/>
              <a:r>
                <a:rPr lang="en-US" sz="2800" b="1" i="1" dirty="0" smtClean="0"/>
                <a:t>Deploy the implementation</a:t>
              </a:r>
            </a:p>
          </p:txBody>
        </p:sp>
      </p:grpSp>
      <p:grpSp>
        <p:nvGrpSpPr>
          <p:cNvPr id="20" name="Group 19"/>
          <p:cNvGrpSpPr/>
          <p:nvPr/>
        </p:nvGrpSpPr>
        <p:grpSpPr>
          <a:xfrm>
            <a:off x="2928926" y="2714620"/>
            <a:ext cx="3143272" cy="2525743"/>
            <a:chOff x="2928926" y="2714620"/>
            <a:chExt cx="3143272" cy="2525743"/>
          </a:xfrm>
        </p:grpSpPr>
        <p:sp>
          <p:nvSpPr>
            <p:cNvPr id="16" name="Down Arrow 15"/>
            <p:cNvSpPr/>
            <p:nvPr/>
          </p:nvSpPr>
          <p:spPr>
            <a:xfrm>
              <a:off x="4143372" y="2714620"/>
              <a:ext cx="714380" cy="1643074"/>
            </a:xfrm>
            <a:prstGeom prst="downArrow">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2" name="TextBox 11"/>
            <p:cNvSpPr txBox="1"/>
            <p:nvPr/>
          </p:nvSpPr>
          <p:spPr>
            <a:xfrm>
              <a:off x="2928926" y="4286256"/>
              <a:ext cx="3143272" cy="954107"/>
            </a:xfrm>
            <a:prstGeom prst="rect">
              <a:avLst/>
            </a:prstGeom>
            <a:noFill/>
          </p:spPr>
          <p:txBody>
            <a:bodyPr wrap="square" rtlCol="0">
              <a:spAutoFit/>
            </a:bodyPr>
            <a:lstStyle/>
            <a:p>
              <a:pPr algn="ctr"/>
              <a:r>
                <a:rPr lang="en-US" sz="2800" b="1" i="1" dirty="0" smtClean="0"/>
                <a:t>Make the idea usable</a:t>
              </a:r>
            </a:p>
          </p:txBody>
        </p:sp>
      </p:grpSp>
      <p:grpSp>
        <p:nvGrpSpPr>
          <p:cNvPr id="15" name="Group 14"/>
          <p:cNvGrpSpPr/>
          <p:nvPr/>
        </p:nvGrpSpPr>
        <p:grpSpPr>
          <a:xfrm>
            <a:off x="714348" y="2714620"/>
            <a:ext cx="2286017" cy="2525743"/>
            <a:chOff x="714348" y="2714620"/>
            <a:chExt cx="2286017" cy="2525743"/>
          </a:xfrm>
        </p:grpSpPr>
        <p:sp>
          <p:nvSpPr>
            <p:cNvPr id="18" name="Down Arrow 17"/>
            <p:cNvSpPr/>
            <p:nvPr/>
          </p:nvSpPr>
          <p:spPr>
            <a:xfrm>
              <a:off x="1500166" y="2714620"/>
              <a:ext cx="714380" cy="1643074"/>
            </a:xfrm>
            <a:prstGeom prst="downArrow">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11" name="TextBox 10"/>
            <p:cNvSpPr txBox="1"/>
            <p:nvPr/>
          </p:nvSpPr>
          <p:spPr>
            <a:xfrm>
              <a:off x="714348" y="4286256"/>
              <a:ext cx="2286017" cy="954107"/>
            </a:xfrm>
            <a:prstGeom prst="rect">
              <a:avLst/>
            </a:prstGeom>
            <a:noFill/>
          </p:spPr>
          <p:txBody>
            <a:bodyPr wrap="square" rtlCol="0">
              <a:spAutoFit/>
            </a:bodyPr>
            <a:lstStyle/>
            <a:p>
              <a:pPr algn="ctr"/>
              <a:r>
                <a:rPr lang="en-US" sz="2800" b="1" i="1" dirty="0" smtClean="0"/>
                <a:t>Create a new concept</a:t>
              </a:r>
            </a:p>
          </p:txBody>
        </p:sp>
      </p:grpSp>
      <p:sp>
        <p:nvSpPr>
          <p:cNvPr id="3" name="Title 2"/>
          <p:cNvSpPr>
            <a:spLocks noGrp="1"/>
          </p:cNvSpPr>
          <p:nvPr>
            <p:ph type="title"/>
          </p:nvPr>
        </p:nvSpPr>
        <p:spPr/>
        <p:txBody>
          <a:bodyPr>
            <a:normAutofit fontScale="90000"/>
          </a:bodyPr>
          <a:lstStyle/>
          <a:p>
            <a:r>
              <a:rPr lang="en-US" sz="3900" dirty="0" smtClean="0"/>
              <a:t>The i3 Model</a:t>
            </a:r>
            <a:r>
              <a:rPr lang="en-US" sz="3600" dirty="0" smtClean="0"/>
              <a:t/>
            </a:r>
            <a:br>
              <a:rPr lang="en-US" sz="3600" dirty="0" smtClean="0"/>
            </a:br>
            <a:r>
              <a:rPr lang="en-US" sz="4000" dirty="0">
                <a:solidFill>
                  <a:schemeClr val="tx1"/>
                </a:solidFill>
              </a:rPr>
              <a:t>Innovation’s three aspects</a:t>
            </a:r>
          </a:p>
        </p:txBody>
      </p:sp>
      <p:sp>
        <p:nvSpPr>
          <p:cNvPr id="5" name="Rectangle 4"/>
          <p:cNvSpPr/>
          <p:nvPr/>
        </p:nvSpPr>
        <p:spPr>
          <a:xfrm>
            <a:off x="857224" y="2214554"/>
            <a:ext cx="2071702" cy="571504"/>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3200"/>
          </a:p>
        </p:txBody>
      </p:sp>
      <p:sp>
        <p:nvSpPr>
          <p:cNvPr id="8" name="TextBox 7"/>
          <p:cNvSpPr txBox="1"/>
          <p:nvPr/>
        </p:nvSpPr>
        <p:spPr>
          <a:xfrm>
            <a:off x="857224" y="2214554"/>
            <a:ext cx="2071702" cy="584775"/>
          </a:xfrm>
          <a:prstGeom prst="rect">
            <a:avLst/>
          </a:prstGeom>
          <a:noFill/>
        </p:spPr>
        <p:txBody>
          <a:bodyPr wrap="square" rtlCol="0">
            <a:spAutoFit/>
          </a:bodyPr>
          <a:lstStyle/>
          <a:p>
            <a:pPr algn="ctr"/>
            <a:r>
              <a:rPr lang="en-US" sz="3200" b="1" dirty="0" smtClean="0">
                <a:solidFill>
                  <a:schemeClr val="bg1"/>
                </a:solidFill>
              </a:rPr>
              <a:t>Idea</a:t>
            </a:r>
          </a:p>
        </p:txBody>
      </p:sp>
      <p:grpSp>
        <p:nvGrpSpPr>
          <p:cNvPr id="19" name="Group 18"/>
          <p:cNvGrpSpPr/>
          <p:nvPr/>
        </p:nvGrpSpPr>
        <p:grpSpPr>
          <a:xfrm>
            <a:off x="2928926" y="2214554"/>
            <a:ext cx="3217580" cy="584775"/>
            <a:chOff x="2928926" y="2214554"/>
            <a:chExt cx="3217580" cy="584775"/>
          </a:xfrm>
        </p:grpSpPr>
        <p:sp>
          <p:nvSpPr>
            <p:cNvPr id="7" name="Rectangle 6"/>
            <p:cNvSpPr/>
            <p:nvPr/>
          </p:nvSpPr>
          <p:spPr>
            <a:xfrm>
              <a:off x="2928926" y="2214554"/>
              <a:ext cx="3214710" cy="571504"/>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3200"/>
            </a:p>
          </p:txBody>
        </p:sp>
        <p:sp>
          <p:nvSpPr>
            <p:cNvPr id="9" name="TextBox 8"/>
            <p:cNvSpPr txBox="1"/>
            <p:nvPr/>
          </p:nvSpPr>
          <p:spPr>
            <a:xfrm>
              <a:off x="2928926" y="2214554"/>
              <a:ext cx="3217580" cy="584775"/>
            </a:xfrm>
            <a:prstGeom prst="rect">
              <a:avLst/>
            </a:prstGeom>
            <a:noFill/>
          </p:spPr>
          <p:txBody>
            <a:bodyPr wrap="square" rtlCol="0">
              <a:spAutoFit/>
            </a:bodyPr>
            <a:lstStyle/>
            <a:p>
              <a:pPr algn="ctr"/>
              <a:r>
                <a:rPr lang="en-US" sz="3200" b="1" dirty="0" smtClean="0">
                  <a:solidFill>
                    <a:schemeClr val="bg1"/>
                  </a:solidFill>
                </a:rPr>
                <a:t>Implementation</a:t>
              </a:r>
            </a:p>
          </p:txBody>
        </p:sp>
      </p:grpSp>
      <p:grpSp>
        <p:nvGrpSpPr>
          <p:cNvPr id="21" name="Group 20"/>
          <p:cNvGrpSpPr/>
          <p:nvPr/>
        </p:nvGrpSpPr>
        <p:grpSpPr>
          <a:xfrm>
            <a:off x="6143636" y="2214554"/>
            <a:ext cx="2214578" cy="584776"/>
            <a:chOff x="6143636" y="2214554"/>
            <a:chExt cx="2214578" cy="584776"/>
          </a:xfrm>
        </p:grpSpPr>
        <p:sp>
          <p:nvSpPr>
            <p:cNvPr id="6" name="Rectangle 5"/>
            <p:cNvSpPr/>
            <p:nvPr/>
          </p:nvSpPr>
          <p:spPr>
            <a:xfrm>
              <a:off x="6143636" y="2214554"/>
              <a:ext cx="2214578" cy="571504"/>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3200"/>
            </a:p>
          </p:txBody>
        </p:sp>
        <p:sp>
          <p:nvSpPr>
            <p:cNvPr id="10" name="TextBox 9"/>
            <p:cNvSpPr txBox="1"/>
            <p:nvPr/>
          </p:nvSpPr>
          <p:spPr>
            <a:xfrm>
              <a:off x="6143636" y="2214555"/>
              <a:ext cx="2214578" cy="584775"/>
            </a:xfrm>
            <a:prstGeom prst="rect">
              <a:avLst/>
            </a:prstGeom>
            <a:noFill/>
          </p:spPr>
          <p:txBody>
            <a:bodyPr wrap="square" rtlCol="0">
              <a:spAutoFit/>
            </a:bodyPr>
            <a:lstStyle/>
            <a:p>
              <a:pPr algn="ctr"/>
              <a:r>
                <a:rPr lang="en-US" sz="3200" b="1" dirty="0" smtClean="0">
                  <a:solidFill>
                    <a:schemeClr val="bg1"/>
                  </a:solidFill>
                </a:rPr>
                <a:t>Infusion</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up)">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dissolve">
                                      <p:cBhvr>
                                        <p:cTn id="20" dur="500"/>
                                        <p:tgtEl>
                                          <p:spTgt spid="1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up)">
                                      <p:cBhvr>
                                        <p:cTn id="25" dur="500"/>
                                        <p:tgtEl>
                                          <p:spTgt spid="20"/>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dissolve">
                                      <p:cBhvr>
                                        <p:cTn id="30" dur="500"/>
                                        <p:tgtEl>
                                          <p:spTgt spid="21"/>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up)">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smtClean="0"/>
              <a:t>The i3 Model</a:t>
            </a:r>
            <a:br>
              <a:rPr lang="en-US" dirty="0" smtClean="0"/>
            </a:br>
            <a:r>
              <a:rPr lang="en-US" sz="3600" dirty="0">
                <a:solidFill>
                  <a:schemeClr val="tx1"/>
                </a:solidFill>
              </a:rPr>
              <a:t>Some observations</a:t>
            </a:r>
          </a:p>
        </p:txBody>
      </p:sp>
      <p:sp>
        <p:nvSpPr>
          <p:cNvPr id="3" name="Content Placeholder 2"/>
          <p:cNvSpPr>
            <a:spLocks noGrp="1"/>
          </p:cNvSpPr>
          <p:nvPr>
            <p:ph type="body" sz="quarter" idx="10"/>
          </p:nvPr>
        </p:nvSpPr>
        <p:spPr>
          <a:xfrm>
            <a:off x="357158" y="1714488"/>
            <a:ext cx="8382000" cy="2200602"/>
          </a:xfrm>
        </p:spPr>
        <p:txBody>
          <a:bodyPr/>
          <a:lstStyle/>
          <a:p>
            <a:r>
              <a:rPr lang="en-US" dirty="0" smtClean="0"/>
              <a:t>Ideas are overrated</a:t>
            </a:r>
          </a:p>
          <a:p>
            <a:pPr lvl="1"/>
            <a:r>
              <a:rPr lang="en-US" dirty="0" smtClean="0"/>
              <a:t>We venerate ideas, but they’re just the first “I”</a:t>
            </a:r>
          </a:p>
          <a:p>
            <a:pPr lvl="2"/>
            <a:r>
              <a:rPr lang="en-US" dirty="0" smtClean="0"/>
              <a:t>Implementation and infusion are just as important</a:t>
            </a:r>
          </a:p>
          <a:p>
            <a:pPr lvl="2"/>
            <a:r>
              <a:rPr lang="en-US" dirty="0" smtClean="0"/>
              <a:t>Example: The spread of GUIs</a:t>
            </a:r>
          </a:p>
          <a:p>
            <a:pPr lvl="1"/>
            <a:r>
              <a:rPr lang="en-US" dirty="0" smtClean="0"/>
              <a:t>What’s hard is </a:t>
            </a:r>
            <a:r>
              <a:rPr lang="en-US" i="1" dirty="0" smtClean="0"/>
              <a:t>recognizing</a:t>
            </a:r>
            <a:r>
              <a:rPr lang="en-US" dirty="0" smtClean="0"/>
              <a:t> good ideas</a:t>
            </a:r>
          </a:p>
          <a:p>
            <a:endParaRPr lang="en-US" dirty="0" smtClean="0"/>
          </a:p>
          <a:p>
            <a:r>
              <a:rPr lang="en-US" dirty="0" smtClean="0"/>
              <a:t>Innovation requires </a:t>
            </a:r>
            <a:r>
              <a:rPr lang="en-US" i="1" dirty="0" smtClean="0"/>
              <a:t>infusion, </a:t>
            </a:r>
            <a:r>
              <a:rPr lang="en-US" dirty="0" smtClean="0"/>
              <a:t>not </a:t>
            </a:r>
            <a:r>
              <a:rPr lang="en-US" i="1" dirty="0" smtClean="0"/>
              <a:t>diffusion</a:t>
            </a:r>
          </a:p>
          <a:p>
            <a:pPr lvl="1"/>
            <a:r>
              <a:rPr lang="en-US" dirty="0" smtClean="0"/>
              <a:t>Because most people resist change</a:t>
            </a:r>
          </a:p>
          <a:p>
            <a:pPr lvl="1"/>
            <a:endParaRPr lang="en-US" i="1" dirty="0" smtClean="0"/>
          </a:p>
          <a:p>
            <a:pPr lvl="1"/>
            <a:endParaRPr lang="en-US" i="1"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dissolv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dissolve">
                                      <p:cBhvr>
                                        <p:cTn id="28" dur="500"/>
                                        <p:tgtEl>
                                          <p:spTgt spid="3">
                                            <p:txEl>
                                              <p:pRg st="6" end="6"/>
                                            </p:txEl>
                                          </p:spTgt>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dissolve">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230188"/>
            <a:ext cx="8382000" cy="1163395"/>
          </a:xfrm>
        </p:spPr>
        <p:txBody>
          <a:bodyPr/>
          <a:lstStyle/>
          <a:p>
            <a:r>
              <a:rPr lang="en-US" dirty="0" smtClean="0"/>
              <a:t>Applying i3</a:t>
            </a:r>
            <a:br>
              <a:rPr lang="en-US" dirty="0" smtClean="0"/>
            </a:br>
            <a:r>
              <a:rPr lang="en-US" sz="3600" dirty="0" smtClean="0">
                <a:solidFill>
                  <a:schemeClr val="tx1"/>
                </a:solidFill>
              </a:rPr>
              <a:t>IT creators </a:t>
            </a:r>
            <a:r>
              <a:rPr lang="en-US" sz="3600" dirty="0">
                <a:solidFill>
                  <a:schemeClr val="tx1"/>
                </a:solidFill>
              </a:rPr>
              <a:t>and </a:t>
            </a:r>
            <a:r>
              <a:rPr lang="en-US" sz="3600" dirty="0" smtClean="0">
                <a:solidFill>
                  <a:schemeClr val="tx1"/>
                </a:solidFill>
              </a:rPr>
              <a:t>IT users</a:t>
            </a:r>
            <a:endParaRPr lang="en-US" sz="3600" dirty="0">
              <a:solidFill>
                <a:schemeClr val="tx1"/>
              </a:solidFill>
            </a:endParaRPr>
          </a:p>
        </p:txBody>
      </p:sp>
      <p:sp>
        <p:nvSpPr>
          <p:cNvPr id="4" name="Content Placeholder 3"/>
          <p:cNvSpPr>
            <a:spLocks noGrp="1"/>
          </p:cNvSpPr>
          <p:nvPr>
            <p:ph type="body" sz="quarter" idx="10"/>
          </p:nvPr>
        </p:nvSpPr>
        <p:spPr>
          <a:xfrm>
            <a:off x="500034" y="1571612"/>
            <a:ext cx="8382000" cy="2200602"/>
          </a:xfrm>
        </p:spPr>
        <p:txBody>
          <a:bodyPr/>
          <a:lstStyle/>
          <a:p>
            <a:r>
              <a:rPr lang="en-US" dirty="0" smtClean="0"/>
              <a:t>Two categories of IT innovator organizations:</a:t>
            </a:r>
          </a:p>
          <a:p>
            <a:pPr lvl="1"/>
            <a:r>
              <a:rPr lang="en-US" dirty="0" smtClean="0"/>
              <a:t>Information technology creators</a:t>
            </a:r>
          </a:p>
          <a:p>
            <a:pPr lvl="2"/>
            <a:r>
              <a:rPr lang="en-US" dirty="0" smtClean="0"/>
              <a:t>Examples: IT vendors, open source projects</a:t>
            </a:r>
          </a:p>
          <a:p>
            <a:pPr lvl="1"/>
            <a:r>
              <a:rPr lang="en-US" dirty="0" smtClean="0"/>
              <a:t>Information technology users</a:t>
            </a:r>
          </a:p>
          <a:p>
            <a:pPr lvl="2"/>
            <a:r>
              <a:rPr lang="en-US" dirty="0" smtClean="0"/>
              <a:t>Examples: Retailers, manufacturing firms, financial services firms, governments</a:t>
            </a:r>
          </a:p>
          <a:p>
            <a:endParaRPr lang="en-US" sz="1600" dirty="0" smtClean="0"/>
          </a:p>
          <a:p>
            <a:r>
              <a:rPr lang="en-US" dirty="0" smtClean="0"/>
              <a:t>Both go through their own i3 process</a:t>
            </a:r>
          </a:p>
          <a:p>
            <a:pPr lvl="1"/>
            <a:r>
              <a:rPr lang="en-US" dirty="0" smtClean="0"/>
              <a:t>And the two processes are connected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dissolve">
                                      <p:cBhvr>
                                        <p:cTn id="12" dur="500"/>
                                        <p:tgtEl>
                                          <p:spTgt spid="4">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dissolve">
                                      <p:cBhvr>
                                        <p:cTn id="15" dur="500"/>
                                        <p:tgtEl>
                                          <p:spTgt spid="4">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dissolve">
                                      <p:cBhvr>
                                        <p:cTn id="20" dur="500"/>
                                        <p:tgtEl>
                                          <p:spTgt spid="4">
                                            <p:txEl>
                                              <p:pRg st="3" end="3"/>
                                            </p:txEl>
                                          </p:spTgt>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dissolve">
                                      <p:cBhvr>
                                        <p:cTn id="23" dur="500"/>
                                        <p:tgtEl>
                                          <p:spTgt spid="4">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dissolve">
                                      <p:cBhvr>
                                        <p:cTn id="28" dur="500"/>
                                        <p:tgtEl>
                                          <p:spTgt spid="4">
                                            <p:txEl>
                                              <p:pRg st="6" end="6"/>
                                            </p:txEl>
                                          </p:spTgt>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Effect transition="in" filter="dissolve">
                                      <p:cBhvr>
                                        <p:cTn id="31"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Content Placeholder 26"/>
          <p:cNvSpPr>
            <a:spLocks noGrp="1"/>
          </p:cNvSpPr>
          <p:nvPr>
            <p:ph type="body" sz="quarter" idx="10"/>
          </p:nvPr>
        </p:nvSpPr>
        <p:spPr/>
        <p:txBody>
          <a:bodyPr/>
          <a:lstStyle/>
          <a:p>
            <a:pPr>
              <a:buNone/>
            </a:pPr>
            <a:endParaRPr lang="en-US" dirty="0" smtClean="0"/>
          </a:p>
          <a:p>
            <a:pPr>
              <a:buNone/>
            </a:pPr>
            <a:endParaRPr lang="en-US" dirty="0" smtClean="0"/>
          </a:p>
          <a:p>
            <a:endParaRPr lang="en-US" dirty="0" smtClean="0"/>
          </a:p>
          <a:p>
            <a:endParaRPr lang="en-US" dirty="0" smtClean="0"/>
          </a:p>
          <a:p>
            <a:endParaRPr lang="en-US" dirty="0" smtClean="0"/>
          </a:p>
          <a:p>
            <a:endParaRPr lang="en-US" dirty="0" smtClean="0"/>
          </a:p>
          <a:p>
            <a:endParaRPr lang="en-US" sz="1600" dirty="0" smtClean="0"/>
          </a:p>
          <a:p>
            <a:r>
              <a:rPr lang="en-US" dirty="0" smtClean="0"/>
              <a:t>The goal:</a:t>
            </a:r>
          </a:p>
          <a:p>
            <a:pPr>
              <a:buNone/>
            </a:pPr>
            <a:r>
              <a:rPr lang="en-US" dirty="0" smtClean="0"/>
              <a:t>	</a:t>
            </a:r>
            <a:r>
              <a:rPr lang="en-US" i="1" dirty="0" smtClean="0">
                <a:solidFill>
                  <a:schemeClr val="tx1"/>
                </a:solidFill>
              </a:rPr>
              <a:t>Creating business value for IT users</a:t>
            </a:r>
          </a:p>
          <a:p>
            <a:endParaRPr lang="en-US" dirty="0"/>
          </a:p>
        </p:txBody>
      </p:sp>
      <p:grpSp>
        <p:nvGrpSpPr>
          <p:cNvPr id="29" name="Group 28"/>
          <p:cNvGrpSpPr/>
          <p:nvPr/>
        </p:nvGrpSpPr>
        <p:grpSpPr>
          <a:xfrm>
            <a:off x="449200" y="1928802"/>
            <a:ext cx="8034896" cy="2211877"/>
            <a:chOff x="449200" y="1928802"/>
            <a:chExt cx="8034896" cy="2211877"/>
          </a:xfrm>
        </p:grpSpPr>
        <p:sp>
          <p:nvSpPr>
            <p:cNvPr id="30" name="Freeform 29"/>
            <p:cNvSpPr/>
            <p:nvPr/>
          </p:nvSpPr>
          <p:spPr>
            <a:xfrm>
              <a:off x="449200" y="2285992"/>
              <a:ext cx="7288533" cy="1854687"/>
            </a:xfrm>
            <a:custGeom>
              <a:avLst/>
              <a:gdLst>
                <a:gd name="connsiteX0" fmla="*/ 5250611 w 6731479"/>
                <a:gd name="connsiteY0" fmla="*/ 17253 h 1863306"/>
                <a:gd name="connsiteX1" fmla="*/ 5906218 w 6731479"/>
                <a:gd name="connsiteY1" fmla="*/ 120770 h 1863306"/>
                <a:gd name="connsiteX2" fmla="*/ 5871713 w 6731479"/>
                <a:gd name="connsiteY2" fmla="*/ 741872 h 1863306"/>
                <a:gd name="connsiteX3" fmla="*/ 747622 w 6731479"/>
                <a:gd name="connsiteY3" fmla="*/ 966159 h 1863306"/>
                <a:gd name="connsiteX4" fmla="*/ 1385977 w 6731479"/>
                <a:gd name="connsiteY4" fmla="*/ 1863306 h 1863306"/>
                <a:gd name="connsiteX0" fmla="*/ 5250611 w 6715711"/>
                <a:gd name="connsiteY0" fmla="*/ 8627 h 1854680"/>
                <a:gd name="connsiteX1" fmla="*/ 5811610 w 6715711"/>
                <a:gd name="connsiteY1" fmla="*/ 214307 h 1854680"/>
                <a:gd name="connsiteX2" fmla="*/ 5871713 w 6715711"/>
                <a:gd name="connsiteY2" fmla="*/ 733246 h 1854680"/>
                <a:gd name="connsiteX3" fmla="*/ 747622 w 6715711"/>
                <a:gd name="connsiteY3" fmla="*/ 957533 h 1854680"/>
                <a:gd name="connsiteX4" fmla="*/ 1385977 w 6715711"/>
                <a:gd name="connsiteY4" fmla="*/ 1854680 h 1854680"/>
                <a:gd name="connsiteX0" fmla="*/ 5250611 w 6739524"/>
                <a:gd name="connsiteY0" fmla="*/ 8627 h 1854680"/>
                <a:gd name="connsiteX1" fmla="*/ 5954486 w 6739524"/>
                <a:gd name="connsiteY1" fmla="*/ 214307 h 1854680"/>
                <a:gd name="connsiteX2" fmla="*/ 5871713 w 6739524"/>
                <a:gd name="connsiteY2" fmla="*/ 733246 h 1854680"/>
                <a:gd name="connsiteX3" fmla="*/ 747622 w 6739524"/>
                <a:gd name="connsiteY3" fmla="*/ 957533 h 1854680"/>
                <a:gd name="connsiteX4" fmla="*/ 1385977 w 6739524"/>
                <a:gd name="connsiteY4" fmla="*/ 1854680 h 1854680"/>
                <a:gd name="connsiteX0" fmla="*/ 5250611 w 6739524"/>
                <a:gd name="connsiteY0" fmla="*/ 8627 h 1854680"/>
                <a:gd name="connsiteX1" fmla="*/ 5954486 w 6739524"/>
                <a:gd name="connsiteY1" fmla="*/ 214307 h 1854680"/>
                <a:gd name="connsiteX2" fmla="*/ 5871713 w 6739524"/>
                <a:gd name="connsiteY2" fmla="*/ 733246 h 1854680"/>
                <a:gd name="connsiteX3" fmla="*/ 747622 w 6739524"/>
                <a:gd name="connsiteY3" fmla="*/ 957533 h 1854680"/>
                <a:gd name="connsiteX4" fmla="*/ 1385977 w 6739524"/>
                <a:gd name="connsiteY4" fmla="*/ 1854680 h 1854680"/>
                <a:gd name="connsiteX0" fmla="*/ 5250611 w 6739524"/>
                <a:gd name="connsiteY0" fmla="*/ 8627 h 1854680"/>
                <a:gd name="connsiteX1" fmla="*/ 5954486 w 6739524"/>
                <a:gd name="connsiteY1" fmla="*/ 214307 h 1854680"/>
                <a:gd name="connsiteX2" fmla="*/ 5871713 w 6739524"/>
                <a:gd name="connsiteY2" fmla="*/ 733246 h 1854680"/>
                <a:gd name="connsiteX3" fmla="*/ 747622 w 6739524"/>
                <a:gd name="connsiteY3" fmla="*/ 957533 h 1854680"/>
                <a:gd name="connsiteX4" fmla="*/ 1385977 w 6739524"/>
                <a:gd name="connsiteY4" fmla="*/ 1854680 h 1854680"/>
                <a:gd name="connsiteX0" fmla="*/ 5250611 w 6622211"/>
                <a:gd name="connsiteY0" fmla="*/ 0 h 1846053"/>
                <a:gd name="connsiteX1" fmla="*/ 5871713 w 6622211"/>
                <a:gd name="connsiteY1" fmla="*/ 724619 h 1846053"/>
                <a:gd name="connsiteX2" fmla="*/ 747622 w 6622211"/>
                <a:gd name="connsiteY2" fmla="*/ 948906 h 1846053"/>
                <a:gd name="connsiteX3" fmla="*/ 1385977 w 6622211"/>
                <a:gd name="connsiteY3" fmla="*/ 1846053 h 1846053"/>
                <a:gd name="connsiteX0" fmla="*/ 5347752 w 7302191"/>
                <a:gd name="connsiteY0" fmla="*/ 0 h 1846053"/>
                <a:gd name="connsiteX1" fmla="*/ 6551693 w 7302191"/>
                <a:gd name="connsiteY1" fmla="*/ 705746 h 1846053"/>
                <a:gd name="connsiteX2" fmla="*/ 844763 w 7302191"/>
                <a:gd name="connsiteY2" fmla="*/ 948906 h 1846053"/>
                <a:gd name="connsiteX3" fmla="*/ 1483118 w 7302191"/>
                <a:gd name="connsiteY3" fmla="*/ 1846053 h 1846053"/>
                <a:gd name="connsiteX0" fmla="*/ 5347751 w 7302190"/>
                <a:gd name="connsiteY0" fmla="*/ 0 h 1846053"/>
                <a:gd name="connsiteX1" fmla="*/ 6551692 w 7302190"/>
                <a:gd name="connsiteY1" fmla="*/ 848622 h 1846053"/>
                <a:gd name="connsiteX2" fmla="*/ 844762 w 7302190"/>
                <a:gd name="connsiteY2" fmla="*/ 948906 h 1846053"/>
                <a:gd name="connsiteX3" fmla="*/ 1483117 w 7302190"/>
                <a:gd name="connsiteY3" fmla="*/ 1846053 h 1846053"/>
                <a:gd name="connsiteX0" fmla="*/ 5265807 w 7288533"/>
                <a:gd name="connsiteY0" fmla="*/ 0 h 1854687"/>
                <a:gd name="connsiteX1" fmla="*/ 6551692 w 7288533"/>
                <a:gd name="connsiteY1" fmla="*/ 857256 h 1854687"/>
                <a:gd name="connsiteX2" fmla="*/ 844762 w 7288533"/>
                <a:gd name="connsiteY2" fmla="*/ 957540 h 1854687"/>
                <a:gd name="connsiteX3" fmla="*/ 1483117 w 7288533"/>
                <a:gd name="connsiteY3" fmla="*/ 1854687 h 1854687"/>
              </a:gdLst>
              <a:ahLst/>
              <a:cxnLst>
                <a:cxn ang="0">
                  <a:pos x="connsiteX0" y="connsiteY0"/>
                </a:cxn>
                <a:cxn ang="0">
                  <a:pos x="connsiteX1" y="connsiteY1"/>
                </a:cxn>
                <a:cxn ang="0">
                  <a:pos x="connsiteX2" y="connsiteY2"/>
                </a:cxn>
                <a:cxn ang="0">
                  <a:pos x="connsiteX3" y="connsiteY3"/>
                </a:cxn>
              </a:cxnLst>
              <a:rect l="l" t="t" r="r" b="b"/>
              <a:pathLst>
                <a:path w="7288533" h="1854687">
                  <a:moveTo>
                    <a:pt x="5265807" y="0"/>
                  </a:moveTo>
                  <a:cubicBezTo>
                    <a:pt x="5395203" y="150962"/>
                    <a:pt x="7288533" y="697666"/>
                    <a:pt x="6551692" y="857256"/>
                  </a:cubicBezTo>
                  <a:cubicBezTo>
                    <a:pt x="5814851" y="1016846"/>
                    <a:pt x="1689524" y="791302"/>
                    <a:pt x="844762" y="957540"/>
                  </a:cubicBezTo>
                  <a:cubicBezTo>
                    <a:pt x="0" y="1123778"/>
                    <a:pt x="790128" y="1499566"/>
                    <a:pt x="1483117" y="1854687"/>
                  </a:cubicBezTo>
                </a:path>
              </a:pathLst>
            </a:custGeom>
            <a:ln w="31750">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p:cNvSpPr txBox="1"/>
            <p:nvPr/>
          </p:nvSpPr>
          <p:spPr>
            <a:xfrm>
              <a:off x="6572264" y="1928802"/>
              <a:ext cx="1911832" cy="830997"/>
            </a:xfrm>
            <a:prstGeom prst="rect">
              <a:avLst/>
            </a:prstGeom>
            <a:noFill/>
          </p:spPr>
          <p:txBody>
            <a:bodyPr wrap="square" rtlCol="0">
              <a:spAutoFit/>
            </a:bodyPr>
            <a:lstStyle/>
            <a:p>
              <a:pPr algn="ctr"/>
              <a:r>
                <a:rPr lang="en-US" sz="2400" b="1" i="1" dirty="0" smtClean="0"/>
                <a:t>New technology</a:t>
              </a:r>
            </a:p>
          </p:txBody>
        </p:sp>
      </p:grpSp>
      <p:sp>
        <p:nvSpPr>
          <p:cNvPr id="2" name="Title 1"/>
          <p:cNvSpPr>
            <a:spLocks noGrp="1"/>
          </p:cNvSpPr>
          <p:nvPr>
            <p:ph type="title"/>
          </p:nvPr>
        </p:nvSpPr>
        <p:spPr>
          <a:xfrm>
            <a:off x="381000" y="230188"/>
            <a:ext cx="8382000" cy="1163395"/>
          </a:xfrm>
        </p:spPr>
        <p:txBody>
          <a:bodyPr/>
          <a:lstStyle/>
          <a:p>
            <a:r>
              <a:rPr lang="en-US" dirty="0" smtClean="0"/>
              <a:t>Illustrating i3</a:t>
            </a:r>
            <a:br>
              <a:rPr lang="en-US" dirty="0" smtClean="0"/>
            </a:br>
            <a:r>
              <a:rPr lang="en-US" sz="3600" dirty="0" smtClean="0">
                <a:solidFill>
                  <a:schemeClr val="tx1"/>
                </a:solidFill>
              </a:rPr>
              <a:t>IT creators </a:t>
            </a:r>
            <a:r>
              <a:rPr lang="en-US" sz="3600" dirty="0">
                <a:solidFill>
                  <a:schemeClr val="tx1"/>
                </a:solidFill>
              </a:rPr>
              <a:t>and </a:t>
            </a:r>
            <a:r>
              <a:rPr lang="en-US" sz="3600" dirty="0" smtClean="0">
                <a:solidFill>
                  <a:schemeClr val="tx1"/>
                </a:solidFill>
              </a:rPr>
              <a:t>IT users</a:t>
            </a:r>
            <a:endParaRPr lang="en-US" sz="3600" dirty="0">
              <a:solidFill>
                <a:schemeClr val="tx1"/>
              </a:solidFill>
            </a:endParaRPr>
          </a:p>
        </p:txBody>
      </p:sp>
      <p:grpSp>
        <p:nvGrpSpPr>
          <p:cNvPr id="23" name="Group 22"/>
          <p:cNvGrpSpPr/>
          <p:nvPr/>
        </p:nvGrpSpPr>
        <p:grpSpPr>
          <a:xfrm>
            <a:off x="214282" y="1571612"/>
            <a:ext cx="5572164" cy="961731"/>
            <a:chOff x="214282" y="1571612"/>
            <a:chExt cx="5572164" cy="961731"/>
          </a:xfrm>
        </p:grpSpPr>
        <p:sp>
          <p:nvSpPr>
            <p:cNvPr id="10" name="Rectangle 9"/>
            <p:cNvSpPr/>
            <p:nvPr/>
          </p:nvSpPr>
          <p:spPr>
            <a:xfrm>
              <a:off x="214282" y="2143116"/>
              <a:ext cx="1643074" cy="357190"/>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9" name="Rectangle 8"/>
            <p:cNvSpPr/>
            <p:nvPr/>
          </p:nvSpPr>
          <p:spPr>
            <a:xfrm>
              <a:off x="4143372" y="2143116"/>
              <a:ext cx="1643074" cy="35719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8" name="Rectangle 7"/>
            <p:cNvSpPr/>
            <p:nvPr/>
          </p:nvSpPr>
          <p:spPr>
            <a:xfrm>
              <a:off x="1857356" y="2143116"/>
              <a:ext cx="2286016" cy="357190"/>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4" name="TextBox 3"/>
            <p:cNvSpPr txBox="1"/>
            <p:nvPr/>
          </p:nvSpPr>
          <p:spPr>
            <a:xfrm>
              <a:off x="214282" y="2071678"/>
              <a:ext cx="1643074" cy="461665"/>
            </a:xfrm>
            <a:prstGeom prst="rect">
              <a:avLst/>
            </a:prstGeom>
            <a:noFill/>
          </p:spPr>
          <p:txBody>
            <a:bodyPr wrap="square" rtlCol="0">
              <a:spAutoFit/>
            </a:bodyPr>
            <a:lstStyle/>
            <a:p>
              <a:pPr algn="ctr"/>
              <a:r>
                <a:rPr lang="en-US" sz="2400" b="1" dirty="0" smtClean="0">
                  <a:solidFill>
                    <a:schemeClr val="bg1"/>
                  </a:solidFill>
                </a:rPr>
                <a:t>Idea</a:t>
              </a:r>
            </a:p>
          </p:txBody>
        </p:sp>
        <p:sp>
          <p:nvSpPr>
            <p:cNvPr id="5" name="TextBox 4"/>
            <p:cNvSpPr txBox="1"/>
            <p:nvPr/>
          </p:nvSpPr>
          <p:spPr>
            <a:xfrm>
              <a:off x="1857356" y="2071678"/>
              <a:ext cx="2246962" cy="461665"/>
            </a:xfrm>
            <a:prstGeom prst="rect">
              <a:avLst/>
            </a:prstGeom>
            <a:noFill/>
          </p:spPr>
          <p:txBody>
            <a:bodyPr wrap="none" rtlCol="0">
              <a:spAutoFit/>
            </a:bodyPr>
            <a:lstStyle/>
            <a:p>
              <a:pPr algn="ctr"/>
              <a:r>
                <a:rPr lang="en-US" sz="2400" b="1" dirty="0" smtClean="0">
                  <a:solidFill>
                    <a:schemeClr val="bg1"/>
                  </a:solidFill>
                </a:rPr>
                <a:t>Implementation</a:t>
              </a:r>
            </a:p>
          </p:txBody>
        </p:sp>
        <p:sp>
          <p:nvSpPr>
            <p:cNvPr id="6" name="TextBox 5"/>
            <p:cNvSpPr txBox="1"/>
            <p:nvPr/>
          </p:nvSpPr>
          <p:spPr>
            <a:xfrm>
              <a:off x="4143372" y="2071678"/>
              <a:ext cx="1643074" cy="461665"/>
            </a:xfrm>
            <a:prstGeom prst="rect">
              <a:avLst/>
            </a:prstGeom>
            <a:noFill/>
          </p:spPr>
          <p:txBody>
            <a:bodyPr wrap="square" rtlCol="0">
              <a:spAutoFit/>
            </a:bodyPr>
            <a:lstStyle/>
            <a:p>
              <a:pPr algn="ctr"/>
              <a:r>
                <a:rPr lang="en-US" sz="2400" b="1" dirty="0" smtClean="0">
                  <a:solidFill>
                    <a:schemeClr val="bg1"/>
                  </a:solidFill>
                </a:rPr>
                <a:t>Infusion</a:t>
              </a:r>
            </a:p>
          </p:txBody>
        </p:sp>
        <p:sp>
          <p:nvSpPr>
            <p:cNvPr id="11" name="TextBox 10"/>
            <p:cNvSpPr txBox="1"/>
            <p:nvPr/>
          </p:nvSpPr>
          <p:spPr>
            <a:xfrm>
              <a:off x="917313" y="1571612"/>
              <a:ext cx="4240392" cy="461665"/>
            </a:xfrm>
            <a:prstGeom prst="rect">
              <a:avLst/>
            </a:prstGeom>
            <a:noFill/>
          </p:spPr>
          <p:txBody>
            <a:bodyPr wrap="none" rtlCol="0">
              <a:spAutoFit/>
            </a:bodyPr>
            <a:lstStyle/>
            <a:p>
              <a:pPr algn="ctr"/>
              <a:r>
                <a:rPr lang="en-US" sz="2400" b="1" i="1" dirty="0" smtClean="0"/>
                <a:t>Information Technology Creator</a:t>
              </a:r>
            </a:p>
          </p:txBody>
        </p:sp>
      </p:grpSp>
      <p:grpSp>
        <p:nvGrpSpPr>
          <p:cNvPr id="28" name="Group 27"/>
          <p:cNvGrpSpPr/>
          <p:nvPr/>
        </p:nvGrpSpPr>
        <p:grpSpPr>
          <a:xfrm>
            <a:off x="7429520" y="3714752"/>
            <a:ext cx="1714480" cy="928694"/>
            <a:chOff x="7429520" y="3714752"/>
            <a:chExt cx="1714480" cy="928694"/>
          </a:xfrm>
        </p:grpSpPr>
        <p:sp>
          <p:nvSpPr>
            <p:cNvPr id="25" name="Right Arrow 24"/>
            <p:cNvSpPr/>
            <p:nvPr/>
          </p:nvSpPr>
          <p:spPr>
            <a:xfrm>
              <a:off x="7429520" y="4000504"/>
              <a:ext cx="642942" cy="357190"/>
            </a:xfrm>
            <a:prstGeom prst="rightArrow">
              <a:avLst>
                <a:gd name="adj1" fmla="val 50000"/>
                <a:gd name="adj2" fmla="val 50000"/>
              </a:avLst>
            </a:prstGeom>
            <a:ln>
              <a:tailEnd type="stealth" w="lg" len="lg"/>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9" name="Oval 18"/>
            <p:cNvSpPr/>
            <p:nvPr/>
          </p:nvSpPr>
          <p:spPr>
            <a:xfrm>
              <a:off x="8072462" y="3714752"/>
              <a:ext cx="1071538" cy="928694"/>
            </a:xfrm>
            <a:prstGeom prst="ellipse">
              <a:avLst/>
            </a:prstGeom>
            <a:ln>
              <a:tailEnd type="stealth" w="lg" len="lg"/>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20" name="TextBox 19"/>
            <p:cNvSpPr txBox="1"/>
            <p:nvPr/>
          </p:nvSpPr>
          <p:spPr>
            <a:xfrm>
              <a:off x="8072462" y="3929066"/>
              <a:ext cx="1071538" cy="461665"/>
            </a:xfrm>
            <a:prstGeom prst="rect">
              <a:avLst/>
            </a:prstGeom>
            <a:noFill/>
          </p:spPr>
          <p:txBody>
            <a:bodyPr wrap="square" rtlCol="0">
              <a:spAutoFit/>
            </a:bodyPr>
            <a:lstStyle/>
            <a:p>
              <a:pPr algn="ctr"/>
              <a:r>
                <a:rPr lang="en-US" sz="2400" b="1" dirty="0" smtClean="0">
                  <a:solidFill>
                    <a:schemeClr val="bg1"/>
                  </a:solidFill>
                </a:rPr>
                <a:t>Value</a:t>
              </a:r>
            </a:p>
          </p:txBody>
        </p:sp>
      </p:grpSp>
      <p:grpSp>
        <p:nvGrpSpPr>
          <p:cNvPr id="33" name="Group 32"/>
          <p:cNvGrpSpPr/>
          <p:nvPr/>
        </p:nvGrpSpPr>
        <p:grpSpPr>
          <a:xfrm>
            <a:off x="1928794" y="3429000"/>
            <a:ext cx="5572164" cy="961731"/>
            <a:chOff x="1928794" y="3429000"/>
            <a:chExt cx="5572164" cy="961731"/>
          </a:xfrm>
        </p:grpSpPr>
        <p:grpSp>
          <p:nvGrpSpPr>
            <p:cNvPr id="32" name="Group 31"/>
            <p:cNvGrpSpPr/>
            <p:nvPr/>
          </p:nvGrpSpPr>
          <p:grpSpPr>
            <a:xfrm>
              <a:off x="1928794" y="3929066"/>
              <a:ext cx="5572164" cy="461665"/>
              <a:chOff x="1928794" y="3929066"/>
              <a:chExt cx="5572164" cy="461665"/>
            </a:xfrm>
          </p:grpSpPr>
          <p:sp>
            <p:nvSpPr>
              <p:cNvPr id="12" name="Rectangle 11"/>
              <p:cNvSpPr/>
              <p:nvPr/>
            </p:nvSpPr>
            <p:spPr>
              <a:xfrm>
                <a:off x="1928794" y="4000504"/>
                <a:ext cx="1643074" cy="357190"/>
              </a:xfrm>
              <a:prstGeom prst="rect">
                <a:avLst/>
              </a:prstGeom>
              <a:ln>
                <a:tailEnd type="stealth" w="lg" len="lg"/>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a:p>
            </p:txBody>
          </p:sp>
          <p:sp>
            <p:nvSpPr>
              <p:cNvPr id="13" name="Rectangle 12"/>
              <p:cNvSpPr/>
              <p:nvPr/>
            </p:nvSpPr>
            <p:spPr>
              <a:xfrm>
                <a:off x="5857884" y="4000504"/>
                <a:ext cx="1643074" cy="357190"/>
              </a:xfrm>
              <a:prstGeom prst="rect">
                <a:avLst/>
              </a:prstGeom>
              <a:ln>
                <a:tailEnd type="stealth" w="lg" len="lg"/>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2400"/>
              </a:p>
            </p:txBody>
          </p:sp>
          <p:sp>
            <p:nvSpPr>
              <p:cNvPr id="14" name="Rectangle 13"/>
              <p:cNvSpPr/>
              <p:nvPr/>
            </p:nvSpPr>
            <p:spPr>
              <a:xfrm>
                <a:off x="3571868" y="4000504"/>
                <a:ext cx="2286016" cy="357190"/>
              </a:xfrm>
              <a:prstGeom prst="rect">
                <a:avLst/>
              </a:prstGeom>
              <a:ln>
                <a:tailEnd type="stealth" w="lg" len="lg"/>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400"/>
              </a:p>
            </p:txBody>
          </p:sp>
          <p:sp>
            <p:nvSpPr>
              <p:cNvPr id="15" name="TextBox 14"/>
              <p:cNvSpPr txBox="1"/>
              <p:nvPr/>
            </p:nvSpPr>
            <p:spPr>
              <a:xfrm>
                <a:off x="1928794" y="3929066"/>
                <a:ext cx="1643074" cy="461665"/>
              </a:xfrm>
              <a:prstGeom prst="rect">
                <a:avLst/>
              </a:prstGeom>
              <a:noFill/>
            </p:spPr>
            <p:txBody>
              <a:bodyPr wrap="square" rtlCol="0">
                <a:spAutoFit/>
              </a:bodyPr>
              <a:lstStyle/>
              <a:p>
                <a:pPr algn="ctr"/>
                <a:r>
                  <a:rPr lang="en-US" sz="2400" b="1" dirty="0" smtClean="0">
                    <a:solidFill>
                      <a:schemeClr val="bg1"/>
                    </a:solidFill>
                  </a:rPr>
                  <a:t>Idea</a:t>
                </a:r>
              </a:p>
            </p:txBody>
          </p:sp>
          <p:sp>
            <p:nvSpPr>
              <p:cNvPr id="16" name="TextBox 15"/>
              <p:cNvSpPr txBox="1"/>
              <p:nvPr/>
            </p:nvSpPr>
            <p:spPr>
              <a:xfrm>
                <a:off x="3571868" y="3929066"/>
                <a:ext cx="2246962" cy="461665"/>
              </a:xfrm>
              <a:prstGeom prst="rect">
                <a:avLst/>
              </a:prstGeom>
              <a:noFill/>
            </p:spPr>
            <p:txBody>
              <a:bodyPr wrap="none" rtlCol="0">
                <a:spAutoFit/>
              </a:bodyPr>
              <a:lstStyle/>
              <a:p>
                <a:pPr algn="ctr"/>
                <a:r>
                  <a:rPr lang="en-US" sz="2400" b="1" dirty="0" smtClean="0">
                    <a:solidFill>
                      <a:schemeClr val="bg1"/>
                    </a:solidFill>
                  </a:rPr>
                  <a:t>Implementation</a:t>
                </a:r>
              </a:p>
            </p:txBody>
          </p:sp>
          <p:sp>
            <p:nvSpPr>
              <p:cNvPr id="17" name="TextBox 16"/>
              <p:cNvSpPr txBox="1"/>
              <p:nvPr/>
            </p:nvSpPr>
            <p:spPr>
              <a:xfrm>
                <a:off x="5857884" y="3929066"/>
                <a:ext cx="1643074" cy="461665"/>
              </a:xfrm>
              <a:prstGeom prst="rect">
                <a:avLst/>
              </a:prstGeom>
              <a:noFill/>
            </p:spPr>
            <p:txBody>
              <a:bodyPr wrap="square" rtlCol="0">
                <a:spAutoFit/>
              </a:bodyPr>
              <a:lstStyle/>
              <a:p>
                <a:pPr algn="ctr"/>
                <a:r>
                  <a:rPr lang="en-US" sz="2400" b="1" dirty="0" smtClean="0">
                    <a:solidFill>
                      <a:schemeClr val="bg1"/>
                    </a:solidFill>
                  </a:rPr>
                  <a:t>Infusion</a:t>
                </a:r>
              </a:p>
            </p:txBody>
          </p:sp>
        </p:grpSp>
        <p:sp>
          <p:nvSpPr>
            <p:cNvPr id="18" name="TextBox 17"/>
            <p:cNvSpPr txBox="1"/>
            <p:nvPr/>
          </p:nvSpPr>
          <p:spPr>
            <a:xfrm>
              <a:off x="2917574" y="3429000"/>
              <a:ext cx="3865417" cy="461665"/>
            </a:xfrm>
            <a:prstGeom prst="rect">
              <a:avLst/>
            </a:prstGeom>
            <a:noFill/>
          </p:spPr>
          <p:txBody>
            <a:bodyPr wrap="none" rtlCol="0">
              <a:spAutoFit/>
            </a:bodyPr>
            <a:lstStyle/>
            <a:p>
              <a:pPr algn="ctr"/>
              <a:r>
                <a:rPr lang="en-US" sz="2400" b="1" i="1" dirty="0" smtClean="0"/>
                <a:t>Information Technology User</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dissolv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up)">
                                      <p:cBhvr>
                                        <p:cTn id="12" dur="500"/>
                                        <p:tgtEl>
                                          <p:spTgt spid="29"/>
                                        </p:tgtEl>
                                      </p:cBhvr>
                                    </p:animEffect>
                                  </p:childTnLst>
                                </p:cTn>
                              </p:par>
                            </p:childTnLst>
                          </p:cTn>
                        </p:par>
                        <p:par>
                          <p:cTn id="13" fill="hold">
                            <p:stCondLst>
                              <p:cond delay="500"/>
                            </p:stCondLst>
                            <p:childTnLst>
                              <p:par>
                                <p:cTn id="14" presetID="9" presetClass="entr" presetSubtype="0" fill="hold"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dissolve">
                                      <p:cBhvr>
                                        <p:cTn id="16" dur="500"/>
                                        <p:tgtEl>
                                          <p:spTgt spid="33"/>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left)">
                                      <p:cBhvr>
                                        <p:cTn id="21" dur="500"/>
                                        <p:tgtEl>
                                          <p:spTgt spid="28"/>
                                        </p:tgtEl>
                                      </p:cBhvr>
                                    </p:animEffect>
                                  </p:childTnLst>
                                </p:cTn>
                              </p:par>
                            </p:childTnLst>
                          </p:cTn>
                        </p:par>
                        <p:par>
                          <p:cTn id="22" fill="hold">
                            <p:stCondLst>
                              <p:cond delay="500"/>
                            </p:stCondLst>
                            <p:childTnLst>
                              <p:par>
                                <p:cTn id="23" presetID="9" presetClass="entr" presetSubtype="0" fill="hold" grpId="0" nodeType="afterEffect">
                                  <p:stCondLst>
                                    <p:cond delay="0"/>
                                  </p:stCondLst>
                                  <p:childTnLst>
                                    <p:set>
                                      <p:cBhvr>
                                        <p:cTn id="24" dur="1" fill="hold">
                                          <p:stCondLst>
                                            <p:cond delay="0"/>
                                          </p:stCondLst>
                                        </p:cTn>
                                        <p:tgtEl>
                                          <p:spTgt spid="27">
                                            <p:txEl>
                                              <p:pRg st="7" end="7"/>
                                            </p:txEl>
                                          </p:spTgt>
                                        </p:tgtEl>
                                        <p:attrNameLst>
                                          <p:attrName>style.visibility</p:attrName>
                                        </p:attrNameLst>
                                      </p:cBhvr>
                                      <p:to>
                                        <p:strVal val="visible"/>
                                      </p:to>
                                    </p:set>
                                    <p:animEffect transition="in" filter="dissolve">
                                      <p:cBhvr>
                                        <p:cTn id="25" dur="500"/>
                                        <p:tgtEl>
                                          <p:spTgt spid="27">
                                            <p:txEl>
                                              <p:pRg st="7" end="7"/>
                                            </p:txEl>
                                          </p:spTgt>
                                        </p:tgtEl>
                                      </p:cBhvr>
                                    </p:animEffect>
                                  </p:childTnLst>
                                </p:cTn>
                              </p:par>
                            </p:childTnLst>
                          </p:cTn>
                        </p:par>
                        <p:par>
                          <p:cTn id="26" fill="hold">
                            <p:stCondLst>
                              <p:cond delay="1000"/>
                            </p:stCondLst>
                            <p:childTnLst>
                              <p:par>
                                <p:cTn id="27" presetID="9" presetClass="entr" presetSubtype="0" fill="hold" grpId="0" nodeType="afterEffect">
                                  <p:stCondLst>
                                    <p:cond delay="0"/>
                                  </p:stCondLst>
                                  <p:childTnLst>
                                    <p:set>
                                      <p:cBhvr>
                                        <p:cTn id="28" dur="1" fill="hold">
                                          <p:stCondLst>
                                            <p:cond delay="0"/>
                                          </p:stCondLst>
                                        </p:cTn>
                                        <p:tgtEl>
                                          <p:spTgt spid="27">
                                            <p:txEl>
                                              <p:pRg st="8" end="8"/>
                                            </p:txEl>
                                          </p:spTgt>
                                        </p:tgtEl>
                                        <p:attrNameLst>
                                          <p:attrName>style.visibility</p:attrName>
                                        </p:attrNameLst>
                                      </p:cBhvr>
                                      <p:to>
                                        <p:strVal val="visible"/>
                                      </p:to>
                                    </p:set>
                                    <p:animEffect transition="in" filter="dissolve">
                                      <p:cBhvr>
                                        <p:cTn id="29" dur="500"/>
                                        <p:tgtEl>
                                          <p:spTgt spid="2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uiExpand="1" build="p"/>
    </p:bldLst>
  </p:timing>
</p:sld>
</file>

<file path=ppt/theme/theme1.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Claims-Based Identity Session</Template>
  <TotalTime>10519</TotalTime>
  <Words>1355</Words>
  <Application>Microsoft Office PowerPoint</Application>
  <PresentationFormat>On-screen Show (4:3)</PresentationFormat>
  <Paragraphs>329</Paragraphs>
  <Slides>41</Slides>
  <Notes>40</Notes>
  <HiddenSlides>0</HiddenSlides>
  <MMClips>0</MMClips>
  <ScaleCrop>false</ScaleCrop>
  <HeadingPairs>
    <vt:vector size="4" baseType="variant">
      <vt:variant>
        <vt:lpstr>Theme</vt:lpstr>
      </vt:variant>
      <vt:variant>
        <vt:i4>2</vt:i4>
      </vt:variant>
      <vt:variant>
        <vt:lpstr>Slide Titles</vt:lpstr>
      </vt:variant>
      <vt:variant>
        <vt:i4>41</vt:i4>
      </vt:variant>
    </vt:vector>
  </HeadingPairs>
  <TitlesOfParts>
    <vt:vector size="43" baseType="lpstr">
      <vt:lpstr>TechEd_Europe</vt:lpstr>
      <vt:lpstr>TechEd09_Europe template</vt:lpstr>
      <vt:lpstr>Slide 1</vt:lpstr>
      <vt:lpstr>IT Innovation:  What It Is and How to Get More of It</vt:lpstr>
      <vt:lpstr>Agenda</vt:lpstr>
      <vt:lpstr>Top Ten Innovations in the Last 30 Years According to the Wharton School of Business</vt:lpstr>
      <vt:lpstr>Examining IT Innovation</vt:lpstr>
      <vt:lpstr>The i3 Model Innovation’s three aspects</vt:lpstr>
      <vt:lpstr>The i3 Model Some observations</vt:lpstr>
      <vt:lpstr>Applying i3 IT creators and IT users</vt:lpstr>
      <vt:lpstr>Illustrating i3 IT creators and IT users</vt:lpstr>
      <vt:lpstr>What is Research? An aside</vt:lpstr>
      <vt:lpstr>What Infusion Means For  an  IT creator</vt:lpstr>
      <vt:lpstr>Describing IT Users A simple model</vt:lpstr>
      <vt:lpstr>What Infusion Means For an IT user</vt:lpstr>
      <vt:lpstr>Creating Value with IT  Value = technology change + business change </vt:lpstr>
      <vt:lpstr>i3 Decision Points </vt:lpstr>
      <vt:lpstr>Encouraging IT Innovation: IT Users</vt:lpstr>
      <vt:lpstr>Business Benefit of an Innovation From competitive advantage to cost of doing business</vt:lpstr>
      <vt:lpstr>Categorizing IT Spending Strategic vs. utility</vt:lpstr>
      <vt:lpstr>How CIOs Succeed Getting more than a passing grade</vt:lpstr>
      <vt:lpstr>Innovation Strategies Some options</vt:lpstr>
      <vt:lpstr>The Kinds of People Required To successfully implement the i3 process</vt:lpstr>
      <vt:lpstr>Innovation Ideas  Products and services</vt:lpstr>
      <vt:lpstr>Innovation Ideas  Business processes</vt:lpstr>
      <vt:lpstr>Business and IT Working Together Facing the challenge</vt:lpstr>
      <vt:lpstr>Enabling Process Innovation Embedding processes in software</vt:lpstr>
      <vt:lpstr>Enabling Process Innovation Write code or buy a package?</vt:lpstr>
      <vt:lpstr>Enabling Process Innovation The importance of software development</vt:lpstr>
      <vt:lpstr>Measuring Value IT users</vt:lpstr>
      <vt:lpstr>Encouraging IT Innovation: IT Creators</vt:lpstr>
      <vt:lpstr>Why Talk About IT Users First?</vt:lpstr>
      <vt:lpstr>Evaluating Technology Ideas What is important?</vt:lpstr>
      <vt:lpstr>Evaluating Technology Ideas Some examples</vt:lpstr>
      <vt:lpstr>Getting More Innovation Creating Start-up Mind</vt:lpstr>
      <vt:lpstr>Incentives for IT Creators Getting them right is critical</vt:lpstr>
      <vt:lpstr>Measuring Value IT creators</vt:lpstr>
      <vt:lpstr>Final Thoughts</vt:lpstr>
      <vt:lpstr>Top Ten Innovations in the Last 30 Years A reprise</vt:lpstr>
      <vt:lpstr>What’s Your Narrative?</vt:lpstr>
      <vt:lpstr>About the Speaker</vt:lpstr>
      <vt:lpstr>Slide 40</vt:lpstr>
      <vt:lpstr>Slide 41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SOAP vs. REST: Complements or Competitors?</dc:title>
  <dc:subject>tech·ed Europe 2009</dc:subject>
  <dc:creator>David Chappell</dc:creator>
  <dc:description>tech·ed Europe 2009</dc:description>
  <cp:lastModifiedBy>cn_user</cp:lastModifiedBy>
  <cp:revision>795</cp:revision>
  <dcterms:created xsi:type="dcterms:W3CDTF">2009-03-20T17:32:14Z</dcterms:created>
  <dcterms:modified xsi:type="dcterms:W3CDTF">2009-11-10T18:15:31Z</dcterms:modified>
</cp:coreProperties>
</file>