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14" r:id="rId3"/>
  </p:sldMasterIdLst>
  <p:notesMasterIdLst>
    <p:notesMasterId r:id="rId85"/>
  </p:notesMasterIdLst>
  <p:handoutMasterIdLst>
    <p:handoutMasterId r:id="rId86"/>
  </p:handoutMasterIdLst>
  <p:sldIdLst>
    <p:sldId id="337" r:id="rId4"/>
    <p:sldId id="257" r:id="rId5"/>
    <p:sldId id="258" r:id="rId6"/>
    <p:sldId id="259" r:id="rId7"/>
    <p:sldId id="260" r:id="rId8"/>
    <p:sldId id="261" r:id="rId9"/>
    <p:sldId id="262" r:id="rId10"/>
    <p:sldId id="263" r:id="rId11"/>
    <p:sldId id="265" r:id="rId12"/>
    <p:sldId id="264" r:id="rId13"/>
    <p:sldId id="277" r:id="rId14"/>
    <p:sldId id="266" r:id="rId15"/>
    <p:sldId id="267" r:id="rId16"/>
    <p:sldId id="268" r:id="rId17"/>
    <p:sldId id="269" r:id="rId18"/>
    <p:sldId id="270" r:id="rId19"/>
    <p:sldId id="271" r:id="rId20"/>
    <p:sldId id="272" r:id="rId21"/>
    <p:sldId id="273" r:id="rId22"/>
    <p:sldId id="274" r:id="rId23"/>
    <p:sldId id="275" r:id="rId24"/>
    <p:sldId id="311" r:id="rId25"/>
    <p:sldId id="281" r:id="rId26"/>
    <p:sldId id="276" r:id="rId27"/>
    <p:sldId id="278" r:id="rId28"/>
    <p:sldId id="279" r:id="rId29"/>
    <p:sldId id="280"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6" r:id="rId49"/>
    <p:sldId id="303" r:id="rId50"/>
    <p:sldId id="304" r:id="rId51"/>
    <p:sldId id="305" r:id="rId52"/>
    <p:sldId id="307" r:id="rId53"/>
    <p:sldId id="308" r:id="rId54"/>
    <p:sldId id="309" r:id="rId55"/>
    <p:sldId id="310" r:id="rId56"/>
    <p:sldId id="312" r:id="rId57"/>
    <p:sldId id="313" r:id="rId58"/>
    <p:sldId id="315" r:id="rId59"/>
    <p:sldId id="316" r:id="rId60"/>
    <p:sldId id="300" r:id="rId61"/>
    <p:sldId id="317" r:id="rId62"/>
    <p:sldId id="318" r:id="rId63"/>
    <p:sldId id="328" r:id="rId64"/>
    <p:sldId id="319" r:id="rId65"/>
    <p:sldId id="320" r:id="rId66"/>
    <p:sldId id="321" r:id="rId67"/>
    <p:sldId id="322" r:id="rId68"/>
    <p:sldId id="323" r:id="rId69"/>
    <p:sldId id="324" r:id="rId70"/>
    <p:sldId id="325" r:id="rId71"/>
    <p:sldId id="326" r:id="rId72"/>
    <p:sldId id="327" r:id="rId73"/>
    <p:sldId id="329" r:id="rId74"/>
    <p:sldId id="330" r:id="rId75"/>
    <p:sldId id="331" r:id="rId76"/>
    <p:sldId id="343" r:id="rId77"/>
    <p:sldId id="332" r:id="rId78"/>
    <p:sldId id="333" r:id="rId79"/>
    <p:sldId id="334" r:id="rId80"/>
    <p:sldId id="335" r:id="rId81"/>
    <p:sldId id="342" r:id="rId82"/>
    <p:sldId id="344" r:id="rId83"/>
    <p:sldId id="341" r:id="rId84"/>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84" autoAdjust="0"/>
  </p:normalViewPr>
  <p:slideViewPr>
    <p:cSldViewPr>
      <p:cViewPr varScale="1">
        <p:scale>
          <a:sx n="127" d="100"/>
          <a:sy n="127" d="100"/>
        </p:scale>
        <p:origin x="-240" y="-96"/>
      </p:cViewPr>
      <p:guideLst>
        <p:guide orient="horz" pos="2160"/>
        <p:guide pos="2880"/>
      </p:guideLst>
    </p:cSldViewPr>
  </p:slideViewPr>
  <p:outlineViewPr>
    <p:cViewPr>
      <p:scale>
        <a:sx n="33" d="100"/>
        <a:sy n="33" d="100"/>
      </p:scale>
      <p:origin x="0" y="112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tableStyles" Target="tableStyles.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z="1400" smtClean="0"/>
              <a:t>Tech·Ed Europe 2009</a:t>
            </a:r>
            <a:endParaRPr lang="en-GB" sz="14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t>11/10/2009</a:t>
            </a:r>
            <a:endParaRPr lang="en-GB" sz="14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z="1400" smtClean="0"/>
              <a:t>arc202_westphal.pptx</a:t>
            </a:r>
            <a:endParaRPr lang="en-GB" sz="14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FE90A69-1DCE-4901-986C-70496F31DB4E}" type="slidenum">
              <a:rPr lang="en-GB" sz="1400" smtClean="0"/>
              <a:t>‹#›</a:t>
            </a:fld>
            <a:endParaRPr lang="en-GB"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1FE965-AB83-4723-B087-AA0C73AF8B75}" type="datetimeFigureOut">
              <a:rPr lang="de-DE" smtClean="0"/>
              <a:pPr/>
              <a:t>10.11.2009</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40AF7-E999-4052-9788-06F9081A7ECA}" type="slidenum">
              <a:rPr lang="de-DE" smtClean="0"/>
              <a:pPr/>
              <a:t>‹#›</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elfoli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de-DE" smtClean="0"/>
              <a:t>Titelmasterformat durch Klicken bearbeiten</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de-DE" smtClean="0"/>
              <a:t>Formatvorlage des Untertitelmasters durch Klicken bearbeiten</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CC97A281-9C16-4217-B930-30CFEBFDAD78}" type="datetimeFigureOut">
              <a:rPr lang="de-DE" smtClean="0"/>
              <a:pPr/>
              <a:t>10.11.2009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E315269-ECFA-4948-B397-8745FBDD9F3D}" type="slidenum">
              <a:rPr lang="de-DE" smtClean="0"/>
              <a:pPr/>
              <a:t>‹#›</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1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7A281-9C16-4217-B930-30CFEBFDAD78}" type="datetimeFigureOut">
              <a:rPr lang="de-DE" smtClean="0"/>
              <a:pPr/>
              <a:t>10.11.2009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315269-ECFA-4948-B397-8745FBDD9F3D}" type="slidenum">
              <a:rPr lang="de-DE" smtClean="0"/>
              <a:pPr/>
              <a:t>‹#›</a:t>
            </a:fld>
            <a:endParaRPr lang="de-DE"/>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cSld>
  <p:clrMap bg1="dk1" tx1="lt1" bg2="dk2" tx2="lt2" accent1="accent1" accent2="accent2" accent3="accent3" accent4="accent4" accent5="accent5" accent6="accent6" hlink="hlink" folHlink="folHlink"/>
  <p:sldLayoutIdLst>
    <p:sldLayoutId id="2147483709" r:id="rId1"/>
    <p:sldLayoutId id="2147483712" r:id="rId2"/>
    <p:sldLayoutId id="2147483713" r:id="rId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6"/>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7"/>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15"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hyperlink" Target="http://geekswithblogs.net/thearchitectsnapkin/Default.asp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hyperlink" Target="mailto:info@ralfw.de" TargetMode="External"/><Relationship Id="rId4" Type="http://schemas.openxmlformats.org/officeDocument/2006/relationships/hyperlink" Target="http://weblogs.asp.net/ralfw/archive/tags/Software+Cells/default.aspx"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www.ralfw.de/"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79.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4.xml"/><Relationship Id="rId6" Type="http://schemas.openxmlformats.org/officeDocument/2006/relationships/image" Target="../media/image60.png"/><Relationship Id="rId11" Type="http://schemas.openxmlformats.org/officeDocument/2006/relationships/image" Target="../media/image63.png"/><Relationship Id="rId5" Type="http://schemas.openxmlformats.org/officeDocument/2006/relationships/hyperlink" Target="http://microsoft.com/technet" TargetMode="External"/><Relationship Id="rId10" Type="http://schemas.openxmlformats.org/officeDocument/2006/relationships/image" Target="../media/image62.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t>Welcome to the Software Universe</a:t>
            </a:r>
            <a:r>
              <a:rPr lang="en-US" dirty="0" smtClean="0"/>
              <a:t/>
            </a:r>
            <a:br>
              <a:rPr lang="en-US" dirty="0" smtClean="0"/>
            </a:br>
            <a:r>
              <a:rPr lang="en-US" sz="3200" dirty="0" smtClean="0"/>
              <a:t>A Roadmap to Solution Architecture</a:t>
            </a:r>
            <a:endParaRPr sz="6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3356634" y="5357826"/>
            <a:ext cx="5787366" cy="461665"/>
          </a:xfrm>
        </p:spPr>
        <p:txBody>
          <a:bodyPr>
            <a:noAutofit/>
          </a:bodyPr>
          <a:lstStyle/>
          <a:p>
            <a:r>
              <a:rPr lang="en-US" sz="2000" dirty="0" smtClean="0">
                <a:solidFill>
                  <a:schemeClr val="tx1"/>
                </a:solidFill>
              </a:rPr>
              <a:t>Ralf Westphal, info@ralfw.de</a:t>
            </a:r>
          </a:p>
          <a:p>
            <a:r>
              <a:rPr lang="en-US" sz="2000" dirty="0" smtClean="0"/>
              <a:t>Consultant, Trainer, Author, Speaker on .NET      architectural issues, MVP</a:t>
            </a:r>
          </a:p>
          <a:p>
            <a:r>
              <a:rPr lang="en-US" sz="2000" dirty="0" smtClean="0">
                <a:solidFill>
                  <a:schemeClr val="tx1"/>
                </a:solidFill>
              </a:rPr>
              <a:t>One Man Think Tank, Hamburg, Germany</a:t>
            </a:r>
          </a:p>
          <a:p>
            <a:r>
              <a:rPr lang="en-US" sz="2000" dirty="0" smtClean="0">
                <a:solidFill>
                  <a:schemeClr val="tx1"/>
                </a:solidFill>
              </a:rPr>
              <a:t>Session Code:  ARC202</a:t>
            </a:r>
            <a:endParaRPr lang="en-US" sz="2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2214546" y="2000240"/>
            <a:ext cx="6453362" cy="4607674"/>
          </a:xfrm>
          <a:prstGeom prst="rect">
            <a:avLst/>
          </a:prstGeom>
          <a:noFill/>
          <a:ln w="9525">
            <a:noFill/>
            <a:miter lim="800000"/>
            <a:headEnd/>
            <a:tailEnd/>
          </a:ln>
          <a:effectLst/>
        </p:spPr>
      </p:pic>
      <p:sp>
        <p:nvSpPr>
          <p:cNvPr id="5" name="Textfeld 4"/>
          <p:cNvSpPr txBox="1"/>
          <p:nvPr/>
        </p:nvSpPr>
        <p:spPr>
          <a:xfrm>
            <a:off x="357158" y="285728"/>
            <a:ext cx="3612079" cy="3570208"/>
          </a:xfrm>
          <a:prstGeom prst="rect">
            <a:avLst/>
          </a:prstGeom>
          <a:noFill/>
        </p:spPr>
        <p:txBody>
          <a:bodyPr wrap="none" rtlCol="0">
            <a:spAutoFit/>
          </a:bodyPr>
          <a:lstStyle/>
          <a:p>
            <a:r>
              <a:rPr lang="de-DE" sz="5200" b="1" dirty="0" smtClean="0">
                <a:latin typeface="Arial Black" pitchFamily="34" charset="0"/>
              </a:rPr>
              <a:t>Software</a:t>
            </a:r>
          </a:p>
          <a:p>
            <a:r>
              <a:rPr lang="de-DE" sz="4000" b="1" dirty="0" err="1">
                <a:latin typeface="Arial Black" pitchFamily="34" charset="0"/>
              </a:rPr>
              <a:t>c</a:t>
            </a:r>
            <a:r>
              <a:rPr lang="de-DE" sz="4000" b="1" dirty="0" err="1" smtClean="0">
                <a:latin typeface="Arial Black" pitchFamily="34" charset="0"/>
              </a:rPr>
              <a:t>onsists</a:t>
            </a:r>
            <a:r>
              <a:rPr lang="de-DE" sz="2000" b="1" dirty="0" smtClean="0">
                <a:latin typeface="Arial Black" pitchFamily="34" charset="0"/>
              </a:rPr>
              <a:t> </a:t>
            </a:r>
            <a:r>
              <a:rPr lang="de-DE" sz="2000" b="1" dirty="0" err="1" smtClean="0">
                <a:latin typeface="Arial Black" pitchFamily="34" charset="0"/>
              </a:rPr>
              <a:t>of</a:t>
            </a:r>
            <a:endParaRPr lang="de-DE" sz="2000" b="1" dirty="0">
              <a:latin typeface="Arial Black" pitchFamily="34" charset="0"/>
            </a:endParaRPr>
          </a:p>
          <a:p>
            <a:r>
              <a:rPr lang="de-DE" sz="4400" b="1" dirty="0" err="1" smtClean="0">
                <a:latin typeface="Arial Black" pitchFamily="34" charset="0"/>
              </a:rPr>
              <a:t>Functional</a:t>
            </a:r>
            <a:endParaRPr lang="de-DE" sz="4400" b="1" dirty="0">
              <a:latin typeface="Arial Black" pitchFamily="34" charset="0"/>
            </a:endParaRPr>
          </a:p>
          <a:p>
            <a:r>
              <a:rPr lang="de-DE" sz="8800" b="1" dirty="0" smtClean="0">
                <a:latin typeface="Arial Black" pitchFamily="34" charset="0"/>
              </a:rPr>
              <a:t>Units</a:t>
            </a:r>
            <a:endParaRPr lang="de-DE" sz="8000" b="1" dirty="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a:stretch>
            <a:fillRect/>
          </a:stretch>
        </p:blipFill>
        <p:spPr bwMode="auto">
          <a:xfrm>
            <a:off x="1643042" y="3786190"/>
            <a:ext cx="6286873" cy="2276485"/>
          </a:xfrm>
          <a:prstGeom prst="rect">
            <a:avLst/>
          </a:prstGeom>
          <a:noFill/>
          <a:ln w="9525">
            <a:noFill/>
            <a:miter lim="800000"/>
            <a:headEnd/>
            <a:tailEnd/>
          </a:ln>
          <a:effectLst/>
        </p:spPr>
      </p:pic>
      <p:sp>
        <p:nvSpPr>
          <p:cNvPr id="3" name="Textfeld 2"/>
          <p:cNvSpPr txBox="1"/>
          <p:nvPr/>
        </p:nvSpPr>
        <p:spPr>
          <a:xfrm>
            <a:off x="428596" y="857232"/>
            <a:ext cx="5598136" cy="1877437"/>
          </a:xfrm>
          <a:prstGeom prst="rect">
            <a:avLst/>
          </a:prstGeom>
          <a:noFill/>
        </p:spPr>
        <p:txBody>
          <a:bodyPr wrap="none" rtlCol="0">
            <a:spAutoFit/>
          </a:bodyPr>
          <a:lstStyle/>
          <a:p>
            <a:r>
              <a:rPr lang="de-DE" sz="3600" dirty="0" err="1" smtClean="0">
                <a:latin typeface="Arial Black" pitchFamily="34" charset="0"/>
              </a:rPr>
              <a:t>Functional</a:t>
            </a:r>
            <a:r>
              <a:rPr lang="de-DE" sz="3600" dirty="0" smtClean="0">
                <a:latin typeface="Arial Black" pitchFamily="34" charset="0"/>
              </a:rPr>
              <a:t> Units</a:t>
            </a:r>
            <a:r>
              <a:rPr lang="de-DE" dirty="0" smtClean="0">
                <a:latin typeface="Arial Black" pitchFamily="34" charset="0"/>
              </a:rPr>
              <a:t> </a:t>
            </a:r>
            <a:r>
              <a:rPr lang="de-DE" dirty="0" err="1" smtClean="0">
                <a:latin typeface="Arial Black" pitchFamily="34" charset="0"/>
              </a:rPr>
              <a:t>can</a:t>
            </a:r>
            <a:r>
              <a:rPr lang="de-DE" dirty="0" smtClean="0">
                <a:latin typeface="Arial Black" pitchFamily="34" charset="0"/>
              </a:rPr>
              <a:t> </a:t>
            </a:r>
            <a:r>
              <a:rPr lang="de-DE" dirty="0" err="1" smtClean="0">
                <a:latin typeface="Arial Black" pitchFamily="34" charset="0"/>
              </a:rPr>
              <a:t>have</a:t>
            </a:r>
            <a:r>
              <a:rPr lang="de-DE" dirty="0">
                <a:latin typeface="Arial Black" pitchFamily="34" charset="0"/>
              </a:rPr>
              <a:t/>
            </a:r>
            <a:br>
              <a:rPr lang="de-DE" dirty="0">
                <a:latin typeface="Arial Black" pitchFamily="34" charset="0"/>
              </a:rPr>
            </a:br>
            <a:r>
              <a:rPr lang="de-DE" sz="8000" dirty="0" smtClean="0">
                <a:latin typeface="Arial Black" pitchFamily="34" charset="0"/>
              </a:rPr>
              <a:t>State</a:t>
            </a:r>
            <a:r>
              <a:rPr lang="de-DE" dirty="0" smtClean="0">
                <a:latin typeface="Arial Black" pitchFamily="34" charset="0"/>
              </a:rPr>
              <a:t> (but </a:t>
            </a:r>
            <a:r>
              <a:rPr lang="de-DE" dirty="0" err="1" smtClean="0">
                <a:latin typeface="Arial Black" pitchFamily="34" charset="0"/>
              </a:rPr>
              <a:t>don´t</a:t>
            </a:r>
            <a:r>
              <a:rPr lang="de-DE" dirty="0" smtClean="0">
                <a:latin typeface="Arial Black" pitchFamily="34" charset="0"/>
              </a:rPr>
              <a:t> </a:t>
            </a:r>
            <a:r>
              <a:rPr lang="de-DE" dirty="0" err="1" smtClean="0">
                <a:latin typeface="Arial Black" pitchFamily="34" charset="0"/>
              </a:rPr>
              <a:t>need</a:t>
            </a:r>
            <a:r>
              <a:rPr lang="de-DE" dirty="0" smtClean="0">
                <a:latin typeface="Arial Black" pitchFamily="34" charset="0"/>
              </a:rPr>
              <a:t> </a:t>
            </a:r>
            <a:r>
              <a:rPr lang="de-DE" dirty="0" err="1" smtClean="0">
                <a:latin typeface="Arial Black" pitchFamily="34" charset="0"/>
              </a:rPr>
              <a:t>to</a:t>
            </a:r>
            <a:r>
              <a:rPr lang="de-DE" dirty="0" smtClean="0">
                <a:latin typeface="Arial Black" pitchFamily="34" charset="0"/>
              </a:rPr>
              <a:t>)</a:t>
            </a:r>
            <a:endParaRPr lang="de-DE" dirty="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rot="16200000">
            <a:off x="1685899" y="814375"/>
            <a:ext cx="4562475" cy="6219825"/>
          </a:xfrm>
          <a:prstGeom prst="rect">
            <a:avLst/>
          </a:prstGeom>
          <a:noFill/>
          <a:ln w="9525">
            <a:noFill/>
            <a:miter lim="800000"/>
            <a:headEnd/>
            <a:tailEnd/>
          </a:ln>
          <a:effectLst/>
        </p:spPr>
      </p:pic>
      <p:sp>
        <p:nvSpPr>
          <p:cNvPr id="4" name="Textfeld 3"/>
          <p:cNvSpPr txBox="1"/>
          <p:nvPr/>
        </p:nvSpPr>
        <p:spPr>
          <a:xfrm>
            <a:off x="3786182" y="285444"/>
            <a:ext cx="5262979" cy="2000548"/>
          </a:xfrm>
          <a:prstGeom prst="rect">
            <a:avLst/>
          </a:prstGeom>
          <a:noFill/>
        </p:spPr>
        <p:txBody>
          <a:bodyPr wrap="none" rtlCol="0">
            <a:spAutoFit/>
          </a:bodyPr>
          <a:lstStyle/>
          <a:p>
            <a:r>
              <a:rPr lang="de-DE" sz="4300" b="1" dirty="0" err="1" smtClean="0">
                <a:latin typeface="Arial Black" pitchFamily="34" charset="0"/>
              </a:rPr>
              <a:t>Functional</a:t>
            </a:r>
            <a:r>
              <a:rPr lang="de-DE" sz="4300" b="1" dirty="0" smtClean="0">
                <a:latin typeface="Arial Black" pitchFamily="34" charset="0"/>
              </a:rPr>
              <a:t> Units</a:t>
            </a:r>
          </a:p>
          <a:p>
            <a:r>
              <a:rPr lang="de-DE" sz="4400" b="1" dirty="0" err="1" smtClean="0">
                <a:latin typeface="Arial Black" pitchFamily="34" charset="0"/>
              </a:rPr>
              <a:t>are</a:t>
            </a:r>
            <a:r>
              <a:rPr lang="de-DE" sz="4400" b="1" dirty="0" smtClean="0">
                <a:latin typeface="Arial Black" pitchFamily="34" charset="0"/>
              </a:rPr>
              <a:t> </a:t>
            </a:r>
            <a:r>
              <a:rPr lang="de-DE" sz="8000" b="1" dirty="0" err="1" smtClean="0">
                <a:latin typeface="Arial Black" pitchFamily="34" charset="0"/>
              </a:rPr>
              <a:t>nested</a:t>
            </a:r>
            <a:endParaRPr lang="de-DE" sz="4000" b="1" dirty="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639585" y="3171841"/>
            <a:ext cx="7932943" cy="3043241"/>
          </a:xfrm>
          <a:prstGeom prst="rect">
            <a:avLst/>
          </a:prstGeom>
          <a:noFill/>
          <a:ln w="9525">
            <a:noFill/>
            <a:miter lim="800000"/>
            <a:headEnd/>
            <a:tailEnd/>
          </a:ln>
          <a:effectLst/>
        </p:spPr>
      </p:pic>
      <p:sp>
        <p:nvSpPr>
          <p:cNvPr id="3" name="Textfeld 2"/>
          <p:cNvSpPr txBox="1"/>
          <p:nvPr/>
        </p:nvSpPr>
        <p:spPr>
          <a:xfrm>
            <a:off x="3214679" y="285728"/>
            <a:ext cx="5580694" cy="2354491"/>
          </a:xfrm>
          <a:prstGeom prst="rect">
            <a:avLst/>
          </a:prstGeom>
          <a:noFill/>
        </p:spPr>
        <p:txBody>
          <a:bodyPr wrap="none" rtlCol="0">
            <a:spAutoFit/>
          </a:bodyPr>
          <a:lstStyle/>
          <a:p>
            <a:pPr algn="r"/>
            <a:r>
              <a:rPr lang="de-DE" sz="4000" b="1" dirty="0" err="1" smtClean="0">
                <a:latin typeface="Arial Black" pitchFamily="34" charset="0"/>
              </a:rPr>
              <a:t>Functional</a:t>
            </a:r>
            <a:r>
              <a:rPr lang="de-DE" sz="4000" b="1" dirty="0" smtClean="0">
                <a:latin typeface="Arial Black" pitchFamily="34" charset="0"/>
              </a:rPr>
              <a:t> Units</a:t>
            </a:r>
            <a:endParaRPr lang="de-DE" sz="4300" b="1" dirty="0" smtClean="0">
              <a:latin typeface="Arial Black" pitchFamily="34" charset="0"/>
            </a:endParaRPr>
          </a:p>
          <a:p>
            <a:pPr algn="r"/>
            <a:r>
              <a:rPr lang="de-DE" sz="3200" b="1" dirty="0" smtClean="0">
                <a:latin typeface="Arial Black" pitchFamily="34" charset="0"/>
              </a:rPr>
              <a:t>form a </a:t>
            </a:r>
            <a:r>
              <a:rPr lang="de-DE" sz="4400" b="1" dirty="0" err="1">
                <a:latin typeface="Arial Black" pitchFamily="34" charset="0"/>
              </a:rPr>
              <a:t>h</a:t>
            </a:r>
            <a:r>
              <a:rPr lang="de-DE" sz="4400" b="1" dirty="0" err="1" smtClean="0">
                <a:latin typeface="Arial Black" pitchFamily="34" charset="0"/>
              </a:rPr>
              <a:t>ierarchy</a:t>
            </a:r>
            <a:r>
              <a:rPr lang="de-DE" sz="4400" b="1" dirty="0" smtClean="0">
                <a:latin typeface="Arial Black" pitchFamily="34" charset="0"/>
              </a:rPr>
              <a:t> </a:t>
            </a:r>
            <a:r>
              <a:rPr lang="de-DE" sz="4400" b="1" dirty="0" err="1" smtClean="0">
                <a:latin typeface="Arial Black" pitchFamily="34" charset="0"/>
              </a:rPr>
              <a:t>of</a:t>
            </a:r>
            <a:endParaRPr lang="de-DE" sz="3200" b="1" dirty="0">
              <a:latin typeface="Arial Black" pitchFamily="34" charset="0"/>
            </a:endParaRPr>
          </a:p>
          <a:p>
            <a:pPr algn="r"/>
            <a:r>
              <a:rPr lang="de-DE" sz="6000" b="1" dirty="0" err="1" smtClean="0">
                <a:latin typeface="Arial Black" pitchFamily="34" charset="0"/>
              </a:rPr>
              <a:t>Abstractions</a:t>
            </a:r>
            <a:endParaRPr lang="de-DE" sz="6000" b="1" dirty="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90410" y="4143380"/>
            <a:ext cx="4369465" cy="2677656"/>
          </a:xfrm>
          <a:prstGeom prst="rect">
            <a:avLst/>
          </a:prstGeom>
          <a:noFill/>
        </p:spPr>
        <p:txBody>
          <a:bodyPr wrap="none" rtlCol="0">
            <a:spAutoFit/>
          </a:bodyPr>
          <a:lstStyle/>
          <a:p>
            <a:pPr algn="r"/>
            <a:r>
              <a:rPr lang="de-DE" sz="3200" b="1" dirty="0" smtClean="0">
                <a:latin typeface="Arial Black" pitchFamily="34" charset="0"/>
              </a:rPr>
              <a:t>The</a:t>
            </a:r>
            <a:endParaRPr lang="de-DE" sz="6600" b="1" dirty="0" smtClean="0">
              <a:latin typeface="Arial Black" pitchFamily="34" charset="0"/>
            </a:endParaRPr>
          </a:p>
          <a:p>
            <a:pPr algn="r"/>
            <a:r>
              <a:rPr lang="de-DE" sz="6600" b="1" dirty="0" smtClean="0">
                <a:latin typeface="Arial Black" pitchFamily="34" charset="0"/>
              </a:rPr>
              <a:t>Software</a:t>
            </a:r>
          </a:p>
          <a:p>
            <a:pPr algn="r"/>
            <a:r>
              <a:rPr lang="de-DE" sz="6800" b="1" dirty="0" err="1" smtClean="0">
                <a:latin typeface="Arial Black" pitchFamily="34" charset="0"/>
              </a:rPr>
              <a:t>Universe</a:t>
            </a:r>
            <a:endParaRPr lang="de-DE" sz="6800" b="1" dirty="0">
              <a:latin typeface="Arial Black" pitchFamily="34" charset="0"/>
            </a:endParaRPr>
          </a:p>
        </p:txBody>
      </p:sp>
      <p:sp>
        <p:nvSpPr>
          <p:cNvPr id="6" name="Textfeld 5"/>
          <p:cNvSpPr txBox="1"/>
          <p:nvPr/>
        </p:nvSpPr>
        <p:spPr>
          <a:xfrm>
            <a:off x="8000353" y="4025093"/>
            <a:ext cx="857927" cy="2754600"/>
          </a:xfrm>
          <a:prstGeom prst="rect">
            <a:avLst/>
          </a:prstGeom>
          <a:noFill/>
        </p:spPr>
        <p:txBody>
          <a:bodyPr wrap="none" rtlCol="0">
            <a:spAutoFit/>
          </a:bodyPr>
          <a:lstStyle/>
          <a:p>
            <a:r>
              <a:rPr lang="de-DE" sz="17300" dirty="0" smtClean="0"/>
              <a:t>(</a:t>
            </a:r>
            <a:endParaRPr lang="de-DE" sz="173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cstate="print"/>
          <a:srcRect/>
          <a:stretch>
            <a:fillRect/>
          </a:stretch>
        </p:blipFill>
        <p:spPr bwMode="auto">
          <a:xfrm>
            <a:off x="571472" y="928670"/>
            <a:ext cx="3729043" cy="5249624"/>
          </a:xfrm>
          <a:prstGeom prst="rect">
            <a:avLst/>
          </a:prstGeom>
          <a:noFill/>
          <a:ln w="9525">
            <a:noFill/>
            <a:miter lim="800000"/>
            <a:headEnd/>
            <a:tailEnd/>
          </a:ln>
          <a:effectLst/>
        </p:spPr>
      </p:pic>
      <p:sp>
        <p:nvSpPr>
          <p:cNvPr id="4" name="Textfeld 3"/>
          <p:cNvSpPr txBox="1"/>
          <p:nvPr/>
        </p:nvSpPr>
        <p:spPr>
          <a:xfrm>
            <a:off x="3714744" y="2071678"/>
            <a:ext cx="4857752" cy="3077766"/>
          </a:xfrm>
          <a:prstGeom prst="rect">
            <a:avLst/>
          </a:prstGeom>
          <a:noFill/>
        </p:spPr>
        <p:txBody>
          <a:bodyPr wrap="square" rtlCol="0">
            <a:spAutoFit/>
          </a:bodyPr>
          <a:lstStyle/>
          <a:p>
            <a:pPr algn="r"/>
            <a:r>
              <a:rPr lang="de-DE" sz="6000" b="1" dirty="0" err="1" smtClean="0">
                <a:latin typeface="Arial Black" pitchFamily="34" charset="0"/>
              </a:rPr>
              <a:t>Grounding</a:t>
            </a:r>
            <a:r>
              <a:rPr lang="de-DE" sz="4000" b="1" dirty="0" smtClean="0">
                <a:latin typeface="Arial Black" pitchFamily="34" charset="0"/>
              </a:rPr>
              <a:t> </a:t>
            </a:r>
            <a:r>
              <a:rPr lang="de-DE" sz="4000" b="1" dirty="0" err="1" smtClean="0">
                <a:latin typeface="Arial Black" pitchFamily="34" charset="0"/>
              </a:rPr>
              <a:t>the</a:t>
            </a:r>
            <a:r>
              <a:rPr lang="de-DE" sz="4000" b="1" dirty="0" smtClean="0">
                <a:latin typeface="Arial Black" pitchFamily="34" charset="0"/>
              </a:rPr>
              <a:t> </a:t>
            </a:r>
            <a:r>
              <a:rPr lang="de-DE" sz="5100" b="1" dirty="0" err="1" smtClean="0">
                <a:latin typeface="Arial Black" pitchFamily="34" charset="0"/>
              </a:rPr>
              <a:t>Holarchy</a:t>
            </a:r>
            <a:endParaRPr lang="de-DE" sz="5100" b="1" dirty="0" smtClean="0">
              <a:latin typeface="Arial Black" pitchFamily="34" charset="0"/>
            </a:endParaRPr>
          </a:p>
          <a:p>
            <a:pPr algn="r"/>
            <a:r>
              <a:rPr lang="de-DE" sz="3900" b="1" dirty="0" smtClean="0">
                <a:latin typeface="Arial Black" pitchFamily="34" charset="0"/>
              </a:rPr>
              <a:t>in </a:t>
            </a:r>
            <a:r>
              <a:rPr lang="de-DE" sz="3900" b="1" dirty="0" err="1" smtClean="0">
                <a:latin typeface="Arial Black" pitchFamily="34" charset="0"/>
              </a:rPr>
              <a:t>programming</a:t>
            </a:r>
            <a:r>
              <a:rPr lang="de-DE" sz="4000" b="1" dirty="0" smtClean="0">
                <a:latin typeface="Arial Black" pitchFamily="34" charset="0"/>
              </a:rPr>
              <a:t> </a:t>
            </a:r>
            <a:r>
              <a:rPr lang="de-DE" sz="4000" b="1" dirty="0" err="1" smtClean="0">
                <a:latin typeface="Arial Black" pitchFamily="34" charset="0"/>
              </a:rPr>
              <a:t>artifacts</a:t>
            </a:r>
            <a:endParaRPr lang="de-DE" sz="6000" b="1" dirty="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cstate="print"/>
          <a:srcRect/>
          <a:stretch>
            <a:fillRect/>
          </a:stretch>
        </p:blipFill>
        <p:spPr bwMode="auto">
          <a:xfrm>
            <a:off x="1857356" y="500042"/>
            <a:ext cx="5734077" cy="572005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1071538" y="560521"/>
            <a:ext cx="7091394" cy="57974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1000100" y="329865"/>
            <a:ext cx="7286676" cy="62424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361559" y="461957"/>
            <a:ext cx="8496721" cy="58245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1552575" y="357188"/>
            <a:ext cx="6038850" cy="6143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1142976" y="500042"/>
            <a:ext cx="7829439" cy="5789585"/>
          </a:xfrm>
          <a:prstGeom prst="rect">
            <a:avLst/>
          </a:prstGeom>
          <a:noFill/>
          <a:ln w="9525">
            <a:noFill/>
            <a:miter lim="800000"/>
            <a:headEnd/>
            <a:tailEnd/>
          </a:ln>
          <a:effectLst/>
        </p:spPr>
      </p:pic>
      <p:grpSp>
        <p:nvGrpSpPr>
          <p:cNvPr id="6" name="Gruppieren 5"/>
          <p:cNvGrpSpPr/>
          <p:nvPr/>
        </p:nvGrpSpPr>
        <p:grpSpPr>
          <a:xfrm>
            <a:off x="357093" y="428604"/>
            <a:ext cx="2071767" cy="3986234"/>
            <a:chOff x="357093" y="428604"/>
            <a:chExt cx="2071767" cy="3986234"/>
          </a:xfrm>
        </p:grpSpPr>
        <p:sp>
          <p:nvSpPr>
            <p:cNvPr id="3" name="Geschweifte Klammer links 2"/>
            <p:cNvSpPr/>
            <p:nvPr/>
          </p:nvSpPr>
          <p:spPr>
            <a:xfrm>
              <a:off x="2285984" y="428604"/>
              <a:ext cx="142876" cy="3986234"/>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 name="Textfeld 4"/>
            <p:cNvSpPr txBox="1"/>
            <p:nvPr/>
          </p:nvSpPr>
          <p:spPr>
            <a:xfrm>
              <a:off x="357093" y="1811326"/>
              <a:ext cx="1855829" cy="1200329"/>
            </a:xfrm>
            <a:prstGeom prst="rect">
              <a:avLst/>
            </a:prstGeom>
            <a:noFill/>
          </p:spPr>
          <p:txBody>
            <a:bodyPr wrap="none" rtlCol="0">
              <a:spAutoFit/>
            </a:bodyPr>
            <a:lstStyle/>
            <a:p>
              <a:pPr algn="r"/>
              <a:r>
                <a:rPr lang="de-DE" dirty="0" err="1" smtClean="0">
                  <a:latin typeface="Arial Black" pitchFamily="34" charset="0"/>
                </a:rPr>
                <a:t>Application</a:t>
              </a:r>
              <a:endParaRPr lang="de-DE" dirty="0" smtClean="0">
                <a:latin typeface="Arial Black" pitchFamily="34" charset="0"/>
              </a:endParaRPr>
            </a:p>
            <a:p>
              <a:pPr algn="r"/>
              <a:r>
                <a:rPr lang="de-DE" dirty="0" err="1" smtClean="0">
                  <a:latin typeface="Arial Black" pitchFamily="34" charset="0"/>
                </a:rPr>
                <a:t>Architectural</a:t>
              </a:r>
              <a:endParaRPr lang="de-DE" dirty="0" smtClean="0">
                <a:latin typeface="Arial Black" pitchFamily="34" charset="0"/>
              </a:endParaRPr>
            </a:p>
            <a:p>
              <a:pPr algn="r"/>
              <a:r>
                <a:rPr lang="de-DE" dirty="0">
                  <a:latin typeface="Arial Black" pitchFamily="34" charset="0"/>
                </a:rPr>
                <a:t>r</a:t>
              </a:r>
              <a:r>
                <a:rPr lang="de-DE" dirty="0" smtClean="0">
                  <a:latin typeface="Arial Black" pitchFamily="34" charset="0"/>
                </a:rPr>
                <a:t>elevant</a:t>
              </a:r>
            </a:p>
            <a:p>
              <a:pPr algn="r"/>
              <a:r>
                <a:rPr lang="de-DE" dirty="0" smtClean="0">
                  <a:latin typeface="Arial Black" pitchFamily="34" charset="0"/>
                </a:rPr>
                <a:t>Levels</a:t>
              </a:r>
              <a:endParaRPr lang="de-DE" dirty="0">
                <a:latin typeface="Arial Black" pitchFamily="34" charset="0"/>
              </a:endParaRPr>
            </a:p>
          </p:txBody>
        </p:sp>
      </p:grpSp>
      <p:sp>
        <p:nvSpPr>
          <p:cNvPr id="7" name="Textfeld 6"/>
          <p:cNvSpPr txBox="1"/>
          <p:nvPr/>
        </p:nvSpPr>
        <p:spPr>
          <a:xfrm rot="19820160">
            <a:off x="630756" y="5249361"/>
            <a:ext cx="838691" cy="461665"/>
          </a:xfrm>
          <a:prstGeom prst="rect">
            <a:avLst/>
          </a:prstGeom>
          <a:noFill/>
        </p:spPr>
        <p:txBody>
          <a:bodyPr wrap="none" rtlCol="0">
            <a:spAutoFit/>
          </a:bodyPr>
          <a:lstStyle/>
          <a:p>
            <a:r>
              <a:rPr lang="de-DE" sz="2400" b="1" dirty="0" smtClean="0">
                <a:solidFill>
                  <a:schemeClr val="accent2"/>
                </a:solidFill>
                <a:latin typeface="Comic Sans MS" pitchFamily="66" charset="0"/>
              </a:rPr>
              <a:t>OOP</a:t>
            </a:r>
            <a:endParaRPr lang="de-DE" sz="2400" b="1" dirty="0">
              <a:solidFill>
                <a:schemeClr val="accent2"/>
              </a:solidFill>
              <a:latin typeface="Comic Sans MS" pitchFamily="66" charset="0"/>
            </a:endParaRPr>
          </a:p>
        </p:txBody>
      </p:sp>
      <p:sp>
        <p:nvSpPr>
          <p:cNvPr id="8" name="Textfeld 7"/>
          <p:cNvSpPr txBox="1"/>
          <p:nvPr/>
        </p:nvSpPr>
        <p:spPr>
          <a:xfrm rot="20582182">
            <a:off x="2941308" y="5430625"/>
            <a:ext cx="2526654" cy="461665"/>
          </a:xfrm>
          <a:prstGeom prst="rect">
            <a:avLst/>
          </a:prstGeom>
          <a:noFill/>
        </p:spPr>
        <p:txBody>
          <a:bodyPr wrap="none" rtlCol="0">
            <a:spAutoFit/>
          </a:bodyPr>
          <a:lstStyle/>
          <a:p>
            <a:r>
              <a:rPr lang="de-DE" sz="2400" b="1" dirty="0" smtClean="0">
                <a:solidFill>
                  <a:schemeClr val="accent2"/>
                </a:solidFill>
                <a:latin typeface="Comic Sans MS" pitchFamily="66" charset="0"/>
              </a:rPr>
              <a:t>Design Patterns</a:t>
            </a:r>
            <a:endParaRPr lang="de-DE" sz="2400" b="1" dirty="0">
              <a:solidFill>
                <a:schemeClr val="accent2"/>
              </a:solidFill>
              <a:latin typeface="Comic Sans MS" pitchFamily="66" charset="0"/>
            </a:endParaRPr>
          </a:p>
        </p:txBody>
      </p:sp>
      <p:sp>
        <p:nvSpPr>
          <p:cNvPr id="9" name="Textfeld 8"/>
          <p:cNvSpPr txBox="1"/>
          <p:nvPr/>
        </p:nvSpPr>
        <p:spPr>
          <a:xfrm rot="913082">
            <a:off x="215480" y="3901450"/>
            <a:ext cx="2077813" cy="830997"/>
          </a:xfrm>
          <a:prstGeom prst="rect">
            <a:avLst/>
          </a:prstGeom>
          <a:noFill/>
        </p:spPr>
        <p:txBody>
          <a:bodyPr wrap="none" rtlCol="0">
            <a:spAutoFit/>
          </a:bodyPr>
          <a:lstStyle/>
          <a:p>
            <a:pPr algn="r"/>
            <a:r>
              <a:rPr lang="de-DE" sz="2400" b="1" dirty="0" err="1" smtClean="0">
                <a:solidFill>
                  <a:schemeClr val="accent2"/>
                </a:solidFill>
                <a:latin typeface="Comic Sans MS" pitchFamily="66" charset="0"/>
              </a:rPr>
              <a:t>Layered</a:t>
            </a:r>
            <a:endParaRPr lang="de-DE" sz="2400" b="1" dirty="0" smtClean="0">
              <a:solidFill>
                <a:schemeClr val="accent2"/>
              </a:solidFill>
              <a:latin typeface="Comic Sans MS" pitchFamily="66" charset="0"/>
            </a:endParaRPr>
          </a:p>
          <a:p>
            <a:pPr algn="r"/>
            <a:r>
              <a:rPr lang="de-DE" sz="2400" b="1" dirty="0" err="1" smtClean="0">
                <a:solidFill>
                  <a:schemeClr val="accent2"/>
                </a:solidFill>
                <a:latin typeface="Comic Sans MS" pitchFamily="66" charset="0"/>
              </a:rPr>
              <a:t>Architecture</a:t>
            </a:r>
            <a:endParaRPr lang="de-DE" sz="2400" b="1" dirty="0">
              <a:solidFill>
                <a:schemeClr val="accent2"/>
              </a:solidFill>
              <a:latin typeface="Comic Sans MS" pitchFamily="66" charset="0"/>
            </a:endParaRPr>
          </a:p>
        </p:txBody>
      </p:sp>
      <p:sp>
        <p:nvSpPr>
          <p:cNvPr id="10" name="Textfeld 9"/>
          <p:cNvSpPr txBox="1"/>
          <p:nvPr/>
        </p:nvSpPr>
        <p:spPr>
          <a:xfrm rot="21195733">
            <a:off x="1666795" y="2407544"/>
            <a:ext cx="2077813" cy="830997"/>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N-Tier</a:t>
            </a:r>
          </a:p>
          <a:p>
            <a:pPr algn="r"/>
            <a:r>
              <a:rPr lang="de-DE" sz="2400" b="1" dirty="0" err="1" smtClean="0">
                <a:solidFill>
                  <a:schemeClr val="accent2"/>
                </a:solidFill>
                <a:latin typeface="Comic Sans MS" pitchFamily="66" charset="0"/>
              </a:rPr>
              <a:t>Architecture</a:t>
            </a:r>
            <a:endParaRPr lang="de-DE" sz="2400" b="1" dirty="0">
              <a:solidFill>
                <a:schemeClr val="accent2"/>
              </a:solidFill>
              <a:latin typeface="Comic Sans MS" pitchFamily="66" charset="0"/>
            </a:endParaRPr>
          </a:p>
        </p:txBody>
      </p:sp>
      <p:sp>
        <p:nvSpPr>
          <p:cNvPr id="11" name="Textfeld 10"/>
          <p:cNvSpPr txBox="1"/>
          <p:nvPr/>
        </p:nvSpPr>
        <p:spPr>
          <a:xfrm rot="387246">
            <a:off x="3609818" y="562584"/>
            <a:ext cx="867545" cy="461665"/>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SOA</a:t>
            </a:r>
            <a:endParaRPr lang="de-DE" sz="2400" b="1" dirty="0">
              <a:solidFill>
                <a:schemeClr val="accent2"/>
              </a:solidFill>
              <a:latin typeface="Comic Sans MS" pitchFamily="66" charset="0"/>
            </a:endParaRPr>
          </a:p>
        </p:txBody>
      </p:sp>
      <p:sp>
        <p:nvSpPr>
          <p:cNvPr id="12" name="Textfeld 11"/>
          <p:cNvSpPr txBox="1"/>
          <p:nvPr/>
        </p:nvSpPr>
        <p:spPr>
          <a:xfrm rot="21156578">
            <a:off x="7813231" y="3404739"/>
            <a:ext cx="763351" cy="461665"/>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CCR</a:t>
            </a:r>
            <a:endParaRPr lang="de-DE" sz="2400" b="1" dirty="0">
              <a:solidFill>
                <a:schemeClr val="accent2"/>
              </a:solidFill>
              <a:latin typeface="Comic Sans MS" pitchFamily="66" charset="0"/>
            </a:endParaRPr>
          </a:p>
        </p:txBody>
      </p:sp>
      <p:sp>
        <p:nvSpPr>
          <p:cNvPr id="13" name="Textfeld 12"/>
          <p:cNvSpPr txBox="1"/>
          <p:nvPr/>
        </p:nvSpPr>
        <p:spPr>
          <a:xfrm rot="913082">
            <a:off x="7832345" y="1291824"/>
            <a:ext cx="853119" cy="461665"/>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DDD</a:t>
            </a:r>
            <a:endParaRPr lang="de-DE" sz="2400" b="1" dirty="0">
              <a:solidFill>
                <a:schemeClr val="accent2"/>
              </a:solidFill>
              <a:latin typeface="Comic Sans MS" pitchFamily="66" charset="0"/>
            </a:endParaRPr>
          </a:p>
        </p:txBody>
      </p:sp>
      <p:sp>
        <p:nvSpPr>
          <p:cNvPr id="14" name="Textfeld 13"/>
          <p:cNvSpPr txBox="1"/>
          <p:nvPr/>
        </p:nvSpPr>
        <p:spPr>
          <a:xfrm rot="1675129">
            <a:off x="5875512" y="5320871"/>
            <a:ext cx="853119" cy="461665"/>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DDD</a:t>
            </a:r>
            <a:endParaRPr lang="de-DE" sz="2400" b="1" dirty="0">
              <a:solidFill>
                <a:schemeClr val="accent2"/>
              </a:solidFill>
              <a:latin typeface="Comic Sans MS" pitchFamily="66" charset="0"/>
            </a:endParaRPr>
          </a:p>
        </p:txBody>
      </p:sp>
      <p:sp>
        <p:nvSpPr>
          <p:cNvPr id="15" name="Textfeld 14"/>
          <p:cNvSpPr txBox="1"/>
          <p:nvPr/>
        </p:nvSpPr>
        <p:spPr>
          <a:xfrm rot="21156578">
            <a:off x="6782052" y="2761796"/>
            <a:ext cx="1111202" cy="461665"/>
          </a:xfrm>
          <a:prstGeom prst="rect">
            <a:avLst/>
          </a:prstGeom>
          <a:noFill/>
        </p:spPr>
        <p:txBody>
          <a:bodyPr wrap="none" rtlCol="0">
            <a:spAutoFit/>
          </a:bodyPr>
          <a:lstStyle/>
          <a:p>
            <a:pPr algn="r"/>
            <a:r>
              <a:rPr lang="de-DE" sz="2400" b="1" dirty="0" smtClean="0">
                <a:solidFill>
                  <a:schemeClr val="accent2"/>
                </a:solidFill>
                <a:latin typeface="Comic Sans MS" pitchFamily="66" charset="0"/>
              </a:rPr>
              <a:t>WSDL</a:t>
            </a:r>
            <a:endParaRPr lang="de-DE" sz="2400" b="1" dirty="0">
              <a:solidFill>
                <a:schemeClr val="accent2"/>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1142976" y="500042"/>
            <a:ext cx="7829439" cy="5789585"/>
          </a:xfrm>
          <a:prstGeom prst="rect">
            <a:avLst/>
          </a:prstGeom>
          <a:noFill/>
          <a:ln w="9525">
            <a:noFill/>
            <a:miter lim="800000"/>
            <a:headEnd/>
            <a:tailEnd/>
          </a:ln>
          <a:effectLst/>
        </p:spPr>
      </p:pic>
      <p:grpSp>
        <p:nvGrpSpPr>
          <p:cNvPr id="11" name="Gruppieren 10"/>
          <p:cNvGrpSpPr/>
          <p:nvPr/>
        </p:nvGrpSpPr>
        <p:grpSpPr>
          <a:xfrm>
            <a:off x="508758" y="4264231"/>
            <a:ext cx="8635242" cy="307777"/>
            <a:chOff x="508758" y="4264231"/>
            <a:chExt cx="8635242" cy="307777"/>
          </a:xfrm>
        </p:grpSpPr>
        <p:cxnSp>
          <p:nvCxnSpPr>
            <p:cNvPr id="4" name="Gerade Verbindung 3"/>
            <p:cNvCxnSpPr/>
            <p:nvPr/>
          </p:nvCxnSpPr>
          <p:spPr>
            <a:xfrm>
              <a:off x="571472" y="4538670"/>
              <a:ext cx="857252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508758" y="4264231"/>
              <a:ext cx="1705788" cy="307777"/>
            </a:xfrm>
            <a:prstGeom prst="rect">
              <a:avLst/>
            </a:prstGeom>
            <a:noFill/>
          </p:spPr>
          <p:txBody>
            <a:bodyPr wrap="none" rtlCol="0">
              <a:spAutoFit/>
            </a:bodyPr>
            <a:lstStyle/>
            <a:p>
              <a:r>
                <a:rPr lang="de-DE" sz="1400" dirty="0" smtClean="0">
                  <a:latin typeface="Arial Black" pitchFamily="34" charset="0"/>
                </a:rPr>
                <a:t>Expl. </a:t>
              </a:r>
              <a:r>
                <a:rPr lang="de-DE" sz="1400" dirty="0" err="1" smtClean="0">
                  <a:latin typeface="Arial Black" pitchFamily="34" charset="0"/>
                </a:rPr>
                <a:t>Contracts</a:t>
              </a:r>
              <a:endParaRPr lang="de-DE" sz="1400" dirty="0">
                <a:latin typeface="Arial Black" pitchFamily="34" charset="0"/>
              </a:endParaRPr>
            </a:p>
          </p:txBody>
        </p:sp>
      </p:grpSp>
      <p:grpSp>
        <p:nvGrpSpPr>
          <p:cNvPr id="12" name="Gruppieren 11"/>
          <p:cNvGrpSpPr/>
          <p:nvPr/>
        </p:nvGrpSpPr>
        <p:grpSpPr>
          <a:xfrm>
            <a:off x="508758" y="3667327"/>
            <a:ext cx="8635242" cy="307777"/>
            <a:chOff x="508758" y="4264231"/>
            <a:chExt cx="8635242" cy="307777"/>
          </a:xfrm>
        </p:grpSpPr>
        <p:cxnSp>
          <p:nvCxnSpPr>
            <p:cNvPr id="13" name="Gerade Verbindung 12"/>
            <p:cNvCxnSpPr/>
            <p:nvPr/>
          </p:nvCxnSpPr>
          <p:spPr>
            <a:xfrm>
              <a:off x="571472" y="4538670"/>
              <a:ext cx="857252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08758" y="4264231"/>
              <a:ext cx="1651221" cy="307777"/>
            </a:xfrm>
            <a:prstGeom prst="rect">
              <a:avLst/>
            </a:prstGeom>
            <a:noFill/>
          </p:spPr>
          <p:txBody>
            <a:bodyPr wrap="none" rtlCol="0">
              <a:spAutoFit/>
            </a:bodyPr>
            <a:lstStyle/>
            <a:p>
              <a:r>
                <a:rPr lang="de-DE" sz="1400" dirty="0" err="1" smtClean="0">
                  <a:solidFill>
                    <a:schemeClr val="accent2">
                      <a:lumMod val="60000"/>
                      <a:lumOff val="40000"/>
                    </a:schemeClr>
                  </a:solidFill>
                  <a:latin typeface="Arial Black" pitchFamily="34" charset="0"/>
                </a:rPr>
                <a:t>Asynchronicity</a:t>
              </a:r>
              <a:endParaRPr lang="de-DE" sz="1400" dirty="0">
                <a:solidFill>
                  <a:schemeClr val="accent2">
                    <a:lumMod val="60000"/>
                    <a:lumOff val="40000"/>
                  </a:schemeClr>
                </a:solidFill>
                <a:latin typeface="Arial Black" pitchFamily="34" charset="0"/>
              </a:endParaRPr>
            </a:p>
          </p:txBody>
        </p:sp>
      </p:grpSp>
      <p:grpSp>
        <p:nvGrpSpPr>
          <p:cNvPr id="15" name="Gruppieren 14"/>
          <p:cNvGrpSpPr/>
          <p:nvPr/>
        </p:nvGrpSpPr>
        <p:grpSpPr>
          <a:xfrm>
            <a:off x="508758" y="3049785"/>
            <a:ext cx="8635242" cy="307777"/>
            <a:chOff x="508758" y="4264231"/>
            <a:chExt cx="8635242" cy="307777"/>
          </a:xfrm>
        </p:grpSpPr>
        <p:cxnSp>
          <p:nvCxnSpPr>
            <p:cNvPr id="16" name="Gerade Verbindung 15"/>
            <p:cNvCxnSpPr/>
            <p:nvPr/>
          </p:nvCxnSpPr>
          <p:spPr>
            <a:xfrm>
              <a:off x="571472" y="4538670"/>
              <a:ext cx="857252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508758" y="4264231"/>
              <a:ext cx="1332416" cy="307777"/>
            </a:xfrm>
            <a:prstGeom prst="rect">
              <a:avLst/>
            </a:prstGeom>
            <a:noFill/>
          </p:spPr>
          <p:txBody>
            <a:bodyPr wrap="none" rtlCol="0">
              <a:spAutoFit/>
            </a:bodyPr>
            <a:lstStyle/>
            <a:p>
              <a:r>
                <a:rPr lang="de-DE" sz="1400" dirty="0" smtClean="0">
                  <a:solidFill>
                    <a:schemeClr val="accent2"/>
                  </a:solidFill>
                  <a:latin typeface="Arial Black" pitchFamily="34" charset="0"/>
                </a:rPr>
                <a:t>Distribution</a:t>
              </a:r>
              <a:endParaRPr lang="de-DE" sz="1400" dirty="0">
                <a:solidFill>
                  <a:schemeClr val="accent2"/>
                </a:solidFill>
                <a:latin typeface="Arial Black" pitchFamily="34" charset="0"/>
              </a:endParaRPr>
            </a:p>
          </p:txBody>
        </p:sp>
      </p:grpSp>
      <p:grpSp>
        <p:nvGrpSpPr>
          <p:cNvPr id="18" name="Gruppieren 17"/>
          <p:cNvGrpSpPr/>
          <p:nvPr/>
        </p:nvGrpSpPr>
        <p:grpSpPr>
          <a:xfrm>
            <a:off x="508758" y="1201722"/>
            <a:ext cx="8635242" cy="307777"/>
            <a:chOff x="508758" y="4264231"/>
            <a:chExt cx="8635242" cy="307777"/>
          </a:xfrm>
        </p:grpSpPr>
        <p:cxnSp>
          <p:nvCxnSpPr>
            <p:cNvPr id="19" name="Gerade Verbindung 18"/>
            <p:cNvCxnSpPr/>
            <p:nvPr/>
          </p:nvCxnSpPr>
          <p:spPr>
            <a:xfrm>
              <a:off x="571472" y="4538670"/>
              <a:ext cx="857252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508758" y="4264231"/>
              <a:ext cx="2606291" cy="307777"/>
            </a:xfrm>
            <a:prstGeom prst="rect">
              <a:avLst/>
            </a:prstGeom>
            <a:noFill/>
          </p:spPr>
          <p:txBody>
            <a:bodyPr wrap="none" rtlCol="0">
              <a:spAutoFit/>
            </a:bodyPr>
            <a:lstStyle/>
            <a:p>
              <a:r>
                <a:rPr lang="de-DE" sz="1400" dirty="0" smtClean="0">
                  <a:latin typeface="Arial Black" pitchFamily="34" charset="0"/>
                </a:rPr>
                <a:t>Different Domain Models</a:t>
              </a:r>
              <a:endParaRPr lang="de-DE" sz="1400" dirty="0">
                <a:latin typeface="Arial Black" pitchFamily="34" charset="0"/>
              </a:endParaRPr>
            </a:p>
          </p:txBody>
        </p:sp>
      </p:grpSp>
      <p:grpSp>
        <p:nvGrpSpPr>
          <p:cNvPr id="21" name="Gruppieren 20"/>
          <p:cNvGrpSpPr/>
          <p:nvPr/>
        </p:nvGrpSpPr>
        <p:grpSpPr>
          <a:xfrm>
            <a:off x="508758" y="1817877"/>
            <a:ext cx="8635242" cy="307777"/>
            <a:chOff x="508758" y="4264231"/>
            <a:chExt cx="8635242" cy="307777"/>
          </a:xfrm>
        </p:grpSpPr>
        <p:cxnSp>
          <p:nvCxnSpPr>
            <p:cNvPr id="22" name="Gerade Verbindung 21"/>
            <p:cNvCxnSpPr/>
            <p:nvPr/>
          </p:nvCxnSpPr>
          <p:spPr>
            <a:xfrm>
              <a:off x="571472" y="4538670"/>
              <a:ext cx="857252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508758" y="4264231"/>
              <a:ext cx="2972160" cy="307777"/>
            </a:xfrm>
            <a:prstGeom prst="rect">
              <a:avLst/>
            </a:prstGeom>
            <a:noFill/>
          </p:spPr>
          <p:txBody>
            <a:bodyPr wrap="none" rtlCol="0">
              <a:spAutoFit/>
            </a:bodyPr>
            <a:lstStyle/>
            <a:p>
              <a:r>
                <a:rPr lang="de-DE" sz="1400" dirty="0" err="1" smtClean="0">
                  <a:latin typeface="Arial Black" pitchFamily="34" charset="0"/>
                </a:rPr>
                <a:t>Role</a:t>
              </a:r>
              <a:r>
                <a:rPr lang="de-DE" sz="1400" dirty="0" smtClean="0">
                  <a:latin typeface="Arial Black" pitchFamily="34" charset="0"/>
                </a:rPr>
                <a:t> </a:t>
              </a:r>
              <a:r>
                <a:rPr lang="de-DE" sz="1400" dirty="0" err="1" smtClean="0">
                  <a:latin typeface="Arial Black" pitchFamily="34" charset="0"/>
                </a:rPr>
                <a:t>Dependent</a:t>
              </a:r>
              <a:r>
                <a:rPr lang="de-DE" sz="1400" dirty="0" smtClean="0">
                  <a:latin typeface="Arial Black" pitchFamily="34" charset="0"/>
                </a:rPr>
                <a:t> Approaches</a:t>
              </a:r>
              <a:endParaRPr lang="de-DE" sz="1400" dirty="0">
                <a:latin typeface="Arial Black" pitchFamily="34" charset="0"/>
              </a:endParaRPr>
            </a:p>
          </p:txBody>
        </p:sp>
      </p:grpSp>
      <p:grpSp>
        <p:nvGrpSpPr>
          <p:cNvPr id="26" name="Gruppieren 25"/>
          <p:cNvGrpSpPr/>
          <p:nvPr/>
        </p:nvGrpSpPr>
        <p:grpSpPr>
          <a:xfrm>
            <a:off x="8215338" y="1643050"/>
            <a:ext cx="785817" cy="4844722"/>
            <a:chOff x="8072463" y="1643049"/>
            <a:chExt cx="785817" cy="4844722"/>
          </a:xfrm>
        </p:grpSpPr>
        <p:sp>
          <p:nvSpPr>
            <p:cNvPr id="24" name="Pfeil nach unten 23"/>
            <p:cNvSpPr/>
            <p:nvPr/>
          </p:nvSpPr>
          <p:spPr>
            <a:xfrm rot="10800000">
              <a:off x="8286776" y="1643049"/>
              <a:ext cx="571504" cy="4749151"/>
            </a:xfrm>
            <a:prstGeom prst="down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Textfeld 24"/>
            <p:cNvSpPr txBox="1"/>
            <p:nvPr/>
          </p:nvSpPr>
          <p:spPr>
            <a:xfrm rot="16200000">
              <a:off x="6083228" y="4190758"/>
              <a:ext cx="4286248" cy="307777"/>
            </a:xfrm>
            <a:prstGeom prst="rect">
              <a:avLst/>
            </a:prstGeom>
            <a:noFill/>
          </p:spPr>
          <p:txBody>
            <a:bodyPr wrap="square" rtlCol="0">
              <a:spAutoFit/>
            </a:bodyPr>
            <a:lstStyle/>
            <a:p>
              <a:r>
                <a:rPr lang="de-DE" sz="1400" dirty="0" smtClean="0">
                  <a:solidFill>
                    <a:schemeClr val="tx2">
                      <a:lumMod val="75000"/>
                    </a:schemeClr>
                  </a:solidFill>
                  <a:latin typeface="Arial Black" pitchFamily="34" charset="0"/>
                </a:rPr>
                <a:t>Path </a:t>
              </a:r>
              <a:r>
                <a:rPr lang="de-DE" sz="1400" dirty="0" err="1" smtClean="0">
                  <a:solidFill>
                    <a:schemeClr val="tx2">
                      <a:lumMod val="75000"/>
                    </a:schemeClr>
                  </a:solidFill>
                  <a:latin typeface="Arial Black" pitchFamily="34" charset="0"/>
                </a:rPr>
                <a:t>of</a:t>
              </a:r>
              <a:r>
                <a:rPr lang="de-DE" sz="1400" dirty="0" smtClean="0">
                  <a:solidFill>
                    <a:schemeClr val="tx2">
                      <a:lumMod val="75000"/>
                    </a:schemeClr>
                  </a:solidFill>
                  <a:latin typeface="Arial Black" pitchFamily="34" charset="0"/>
                </a:rPr>
                <a:t> </a:t>
              </a:r>
              <a:r>
                <a:rPr lang="de-DE" sz="1400" dirty="0" err="1" smtClean="0">
                  <a:solidFill>
                    <a:schemeClr val="tx2">
                      <a:lumMod val="75000"/>
                    </a:schemeClr>
                  </a:solidFill>
                  <a:latin typeface="Arial Black" pitchFamily="34" charset="0"/>
                </a:rPr>
                <a:t>developer</a:t>
              </a:r>
              <a:r>
                <a:rPr lang="de-DE" sz="1400" dirty="0" smtClean="0">
                  <a:solidFill>
                    <a:schemeClr val="tx2">
                      <a:lumMod val="75000"/>
                    </a:schemeClr>
                  </a:solidFill>
                  <a:latin typeface="Arial Black" pitchFamily="34" charset="0"/>
                </a:rPr>
                <a:t> </a:t>
              </a:r>
              <a:r>
                <a:rPr lang="de-DE" sz="1400" dirty="0" err="1" smtClean="0">
                  <a:solidFill>
                    <a:schemeClr val="tx2">
                      <a:lumMod val="75000"/>
                    </a:schemeClr>
                  </a:solidFill>
                  <a:latin typeface="Arial Black" pitchFamily="34" charset="0"/>
                </a:rPr>
                <a:t>education</a:t>
              </a:r>
              <a:endParaRPr lang="de-DE" sz="1400" dirty="0">
                <a:solidFill>
                  <a:schemeClr val="tx2">
                    <a:lumMod val="75000"/>
                  </a:schemeClr>
                </a:solidFill>
                <a:latin typeface="Arial Black"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57158" y="-37565"/>
            <a:ext cx="8286776" cy="689556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7143768" y="4714884"/>
            <a:ext cx="1687865" cy="21431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267319" y="3182779"/>
            <a:ext cx="2733441" cy="246221"/>
          </a:xfrm>
          <a:prstGeom prst="rect">
            <a:avLst/>
          </a:prstGeom>
          <a:noFill/>
        </p:spPr>
        <p:txBody>
          <a:bodyPr wrap="none" rtlCol="0">
            <a:spAutoFit/>
          </a:bodyPr>
          <a:lstStyle/>
          <a:p>
            <a:r>
              <a:rPr lang="de-DE" sz="1000" dirty="0" err="1" smtClean="0">
                <a:latin typeface="Arial Black" pitchFamily="34" charset="0"/>
              </a:rPr>
              <a:t>Where</a:t>
            </a:r>
            <a:r>
              <a:rPr lang="de-DE" sz="1000" dirty="0" smtClean="0">
                <a:latin typeface="Arial Black" pitchFamily="34" charset="0"/>
              </a:rPr>
              <a:t> </a:t>
            </a:r>
            <a:r>
              <a:rPr lang="de-DE" sz="1000" dirty="0" err="1" smtClean="0">
                <a:latin typeface="Arial Black" pitchFamily="34" charset="0"/>
              </a:rPr>
              <a:t>have</a:t>
            </a:r>
            <a:r>
              <a:rPr lang="de-DE" sz="1000" dirty="0" smtClean="0">
                <a:latin typeface="Arial Black" pitchFamily="34" charset="0"/>
              </a:rPr>
              <a:t> all </a:t>
            </a:r>
            <a:r>
              <a:rPr lang="de-DE" sz="1000" dirty="0" err="1" smtClean="0">
                <a:latin typeface="Arial Black" pitchFamily="34" charset="0"/>
              </a:rPr>
              <a:t>those</a:t>
            </a:r>
            <a:r>
              <a:rPr lang="de-DE" sz="1000" dirty="0" smtClean="0">
                <a:latin typeface="Arial Black" pitchFamily="34" charset="0"/>
              </a:rPr>
              <a:t> </a:t>
            </a:r>
            <a:r>
              <a:rPr lang="de-DE" sz="1000" dirty="0" err="1" smtClean="0">
                <a:latin typeface="Arial Black" pitchFamily="34" charset="0"/>
              </a:rPr>
              <a:t>classes</a:t>
            </a:r>
            <a:r>
              <a:rPr lang="de-DE" sz="1000" dirty="0" smtClean="0">
                <a:latin typeface="Arial Black" pitchFamily="34" charset="0"/>
              </a:rPr>
              <a:t> </a:t>
            </a:r>
            <a:r>
              <a:rPr lang="de-DE" sz="1000" dirty="0" err="1" smtClean="0">
                <a:latin typeface="Arial Black" pitchFamily="34" charset="0"/>
              </a:rPr>
              <a:t>gone</a:t>
            </a:r>
            <a:r>
              <a:rPr lang="de-DE" sz="1000" dirty="0" smtClean="0">
                <a:latin typeface="Arial Black" pitchFamily="34" charset="0"/>
              </a:rPr>
              <a:t>?</a:t>
            </a:r>
            <a:endParaRPr lang="de-DE" sz="1000" dirty="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202667" y="142852"/>
            <a:ext cx="4369465" cy="2677656"/>
          </a:xfrm>
          <a:prstGeom prst="rect">
            <a:avLst/>
          </a:prstGeom>
          <a:noFill/>
        </p:spPr>
        <p:txBody>
          <a:bodyPr wrap="none" rtlCol="0">
            <a:spAutoFit/>
          </a:bodyPr>
          <a:lstStyle/>
          <a:p>
            <a:r>
              <a:rPr lang="de-DE" sz="3200" b="1" dirty="0" smtClean="0">
                <a:latin typeface="Arial Black" pitchFamily="34" charset="0"/>
              </a:rPr>
              <a:t>The</a:t>
            </a:r>
            <a:endParaRPr lang="de-DE" sz="6600" b="1" dirty="0" smtClean="0">
              <a:latin typeface="Arial Black" pitchFamily="34" charset="0"/>
            </a:endParaRPr>
          </a:p>
          <a:p>
            <a:r>
              <a:rPr lang="de-DE" sz="6600" b="1" dirty="0" smtClean="0">
                <a:latin typeface="Arial Black" pitchFamily="34" charset="0"/>
              </a:rPr>
              <a:t>Software</a:t>
            </a:r>
          </a:p>
          <a:p>
            <a:r>
              <a:rPr lang="de-DE" sz="6800" b="1" dirty="0" err="1" smtClean="0">
                <a:latin typeface="Arial Black" pitchFamily="34" charset="0"/>
              </a:rPr>
              <a:t>Universe</a:t>
            </a:r>
            <a:endParaRPr lang="de-DE" sz="6800" b="1" dirty="0">
              <a:latin typeface="Arial Black" pitchFamily="34" charset="0"/>
            </a:endParaRPr>
          </a:p>
        </p:txBody>
      </p:sp>
      <p:sp>
        <p:nvSpPr>
          <p:cNvPr id="3" name="Textfeld 2"/>
          <p:cNvSpPr txBox="1"/>
          <p:nvPr/>
        </p:nvSpPr>
        <p:spPr>
          <a:xfrm>
            <a:off x="285049" y="-71462"/>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142976" y="334858"/>
            <a:ext cx="3321679" cy="2554545"/>
          </a:xfrm>
          <a:prstGeom prst="rect">
            <a:avLst/>
          </a:prstGeom>
          <a:noFill/>
        </p:spPr>
        <p:txBody>
          <a:bodyPr wrap="none" rtlCol="0">
            <a:spAutoFit/>
          </a:bodyPr>
          <a:lstStyle/>
          <a:p>
            <a:r>
              <a:rPr lang="de-DE" sz="4000" b="1" dirty="0" err="1" smtClean="0">
                <a:latin typeface="Arial Black" pitchFamily="34" charset="0"/>
              </a:rPr>
              <a:t>Functional</a:t>
            </a:r>
            <a:endParaRPr lang="de-DE" sz="4800" b="1" dirty="0" smtClean="0">
              <a:latin typeface="Arial Black" pitchFamily="34" charset="0"/>
            </a:endParaRPr>
          </a:p>
          <a:p>
            <a:r>
              <a:rPr lang="de-DE" sz="5400" b="1" dirty="0" err="1" smtClean="0">
                <a:latin typeface="Arial Black" pitchFamily="34" charset="0"/>
              </a:rPr>
              <a:t>Building</a:t>
            </a:r>
            <a:endParaRPr lang="de-DE" sz="4800" b="1" dirty="0">
              <a:latin typeface="Arial Black" pitchFamily="34" charset="0"/>
            </a:endParaRPr>
          </a:p>
          <a:p>
            <a:r>
              <a:rPr lang="de-DE" sz="6600" b="1" dirty="0" smtClean="0">
                <a:latin typeface="Arial Black" pitchFamily="34" charset="0"/>
              </a:rPr>
              <a:t>Blocks</a:t>
            </a:r>
            <a:endParaRPr lang="de-DE" sz="9600" b="1" dirty="0">
              <a:latin typeface="Arial Black" pitchFamily="34" charset="0"/>
            </a:endParaRPr>
          </a:p>
        </p:txBody>
      </p:sp>
      <p:sp>
        <p:nvSpPr>
          <p:cNvPr id="3" name="Textfeld 2"/>
          <p:cNvSpPr txBox="1"/>
          <p:nvPr/>
        </p:nvSpPr>
        <p:spPr>
          <a:xfrm>
            <a:off x="285049" y="71414"/>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357422" y="4786322"/>
            <a:ext cx="5532284" cy="1600438"/>
          </a:xfrm>
          <a:prstGeom prst="rect">
            <a:avLst/>
          </a:prstGeom>
          <a:noFill/>
        </p:spPr>
        <p:txBody>
          <a:bodyPr wrap="none" rtlCol="0">
            <a:spAutoFit/>
          </a:bodyPr>
          <a:lstStyle/>
          <a:p>
            <a:pPr algn="r"/>
            <a:r>
              <a:rPr lang="de-DE" sz="4400" b="1" dirty="0" err="1" smtClean="0">
                <a:latin typeface="Arial Black" pitchFamily="34" charset="0"/>
              </a:rPr>
              <a:t>Functional</a:t>
            </a:r>
            <a:endParaRPr lang="de-DE" sz="3200" b="1" dirty="0" smtClean="0">
              <a:latin typeface="Arial Black" pitchFamily="34" charset="0"/>
            </a:endParaRPr>
          </a:p>
          <a:p>
            <a:pPr algn="r"/>
            <a:r>
              <a:rPr lang="de-DE" sz="5400" b="1" dirty="0" err="1" smtClean="0">
                <a:latin typeface="Arial Black" pitchFamily="34" charset="0"/>
              </a:rPr>
              <a:t>Dependencies</a:t>
            </a:r>
            <a:endParaRPr lang="de-DE" sz="6800" b="1" dirty="0">
              <a:latin typeface="Arial Black" pitchFamily="34" charset="0"/>
            </a:endParaRPr>
          </a:p>
        </p:txBody>
      </p:sp>
      <p:sp>
        <p:nvSpPr>
          <p:cNvPr id="5" name="Textfeld 4"/>
          <p:cNvSpPr txBox="1"/>
          <p:nvPr/>
        </p:nvSpPr>
        <p:spPr>
          <a:xfrm>
            <a:off x="8000353" y="4025093"/>
            <a:ext cx="857927" cy="2754600"/>
          </a:xfrm>
          <a:prstGeom prst="rect">
            <a:avLst/>
          </a:prstGeom>
          <a:noFill/>
        </p:spPr>
        <p:txBody>
          <a:bodyPr wrap="none" rtlCol="0">
            <a:spAutoFit/>
          </a:bodyPr>
          <a:lstStyle/>
          <a:p>
            <a:r>
              <a:rPr lang="de-DE" sz="17300" dirty="0" smtClean="0"/>
              <a:t>(</a:t>
            </a:r>
            <a:endParaRPr lang="de-DE" sz="17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442127" y="461357"/>
            <a:ext cx="7273145" cy="1538883"/>
          </a:xfrm>
          <a:prstGeom prst="rect">
            <a:avLst/>
          </a:prstGeom>
          <a:noFill/>
        </p:spPr>
        <p:txBody>
          <a:bodyPr wrap="none" rtlCol="0">
            <a:spAutoFit/>
          </a:bodyPr>
          <a:lstStyle/>
          <a:p>
            <a:r>
              <a:rPr lang="de-DE" sz="3600" dirty="0" err="1" smtClean="0">
                <a:latin typeface="Arial Black" pitchFamily="34" charset="0"/>
              </a:rPr>
              <a:t>Functional</a:t>
            </a:r>
            <a:r>
              <a:rPr lang="de-DE" sz="3600" dirty="0" smtClean="0">
                <a:latin typeface="Arial Black" pitchFamily="34" charset="0"/>
              </a:rPr>
              <a:t> Units</a:t>
            </a:r>
            <a:r>
              <a:rPr lang="de-DE" dirty="0" smtClean="0">
                <a:latin typeface="Arial Black" pitchFamily="34" charset="0"/>
              </a:rPr>
              <a:t/>
            </a:r>
            <a:br>
              <a:rPr lang="de-DE" dirty="0" smtClean="0">
                <a:latin typeface="Arial Black" pitchFamily="34" charset="0"/>
              </a:rPr>
            </a:br>
            <a:r>
              <a:rPr lang="de-DE" dirty="0" err="1" smtClean="0">
                <a:latin typeface="Arial Black" pitchFamily="34" charset="0"/>
              </a:rPr>
              <a:t>are</a:t>
            </a:r>
            <a:r>
              <a:rPr lang="de-DE" dirty="0" smtClean="0">
                <a:latin typeface="Arial Black" pitchFamily="34" charset="0"/>
              </a:rPr>
              <a:t> </a:t>
            </a:r>
            <a:r>
              <a:rPr lang="de-DE" dirty="0" err="1" smtClean="0">
                <a:latin typeface="Arial Black" pitchFamily="34" charset="0"/>
              </a:rPr>
              <a:t>connected</a:t>
            </a:r>
            <a:r>
              <a:rPr lang="de-DE" dirty="0" smtClean="0">
                <a:latin typeface="Arial Black" pitchFamily="34" charset="0"/>
              </a:rPr>
              <a:t> </a:t>
            </a:r>
            <a:r>
              <a:rPr lang="de-DE" dirty="0" err="1" smtClean="0">
                <a:latin typeface="Arial Black" pitchFamily="34" charset="0"/>
              </a:rPr>
              <a:t>by</a:t>
            </a:r>
            <a:endParaRPr lang="de-DE" dirty="0">
              <a:latin typeface="Arial Black" pitchFamily="34" charset="0"/>
            </a:endParaRPr>
          </a:p>
          <a:p>
            <a:r>
              <a:rPr lang="de-DE" sz="4000" dirty="0" err="1" smtClean="0">
                <a:latin typeface="Arial Black" pitchFamily="34" charset="0"/>
              </a:rPr>
              <a:t>Functional</a:t>
            </a:r>
            <a:r>
              <a:rPr lang="de-DE" sz="4000" dirty="0" smtClean="0">
                <a:latin typeface="Arial Black" pitchFamily="34" charset="0"/>
              </a:rPr>
              <a:t> </a:t>
            </a:r>
            <a:r>
              <a:rPr lang="de-DE" sz="4000" dirty="0" err="1" smtClean="0">
                <a:latin typeface="Arial Black" pitchFamily="34" charset="0"/>
              </a:rPr>
              <a:t>Dependencies</a:t>
            </a:r>
            <a:endParaRPr lang="de-DE" sz="4000" dirty="0">
              <a:latin typeface="Arial Black" pitchFamily="34" charset="0"/>
            </a:endParaRPr>
          </a:p>
        </p:txBody>
      </p:sp>
      <p:sp>
        <p:nvSpPr>
          <p:cNvPr id="4" name="Textfeld 3"/>
          <p:cNvSpPr txBox="1"/>
          <p:nvPr/>
        </p:nvSpPr>
        <p:spPr>
          <a:xfrm rot="16200000">
            <a:off x="-304560" y="3924406"/>
            <a:ext cx="3095271" cy="1200329"/>
          </a:xfrm>
          <a:prstGeom prst="rect">
            <a:avLst/>
          </a:prstGeom>
          <a:noFill/>
        </p:spPr>
        <p:txBody>
          <a:bodyPr wrap="none" rtlCol="0">
            <a:spAutoFit/>
          </a:bodyPr>
          <a:lstStyle/>
          <a:p>
            <a:r>
              <a:rPr lang="de-DE" dirty="0" smtClean="0">
                <a:latin typeface="Arial Black" pitchFamily="34" charset="0"/>
              </a:rPr>
              <a:t>Note </a:t>
            </a:r>
            <a:r>
              <a:rPr lang="de-DE" dirty="0" err="1" smtClean="0">
                <a:latin typeface="Arial Black" pitchFamily="34" charset="0"/>
              </a:rPr>
              <a:t>the</a:t>
            </a:r>
            <a:r>
              <a:rPr lang="de-DE" dirty="0" smtClean="0">
                <a:latin typeface="Arial Black" pitchFamily="34" charset="0"/>
              </a:rPr>
              <a:t> </a:t>
            </a:r>
            <a:r>
              <a:rPr lang="de-DE" sz="3600" dirty="0" err="1" smtClean="0">
                <a:latin typeface="Arial Black" pitchFamily="34" charset="0"/>
              </a:rPr>
              <a:t>level</a:t>
            </a:r>
            <a:r>
              <a:rPr lang="de-DE" sz="3600" dirty="0" smtClean="0">
                <a:latin typeface="Arial Black" pitchFamily="34" charset="0"/>
              </a:rPr>
              <a:t> </a:t>
            </a:r>
            <a:r>
              <a:rPr lang="de-DE" dirty="0" err="1" smtClean="0">
                <a:latin typeface="Arial Black" pitchFamily="34" charset="0"/>
              </a:rPr>
              <a:t>of</a:t>
            </a:r>
            <a:endParaRPr lang="de-DE" dirty="0">
              <a:latin typeface="Arial Black" pitchFamily="34" charset="0"/>
            </a:endParaRPr>
          </a:p>
          <a:p>
            <a:r>
              <a:rPr lang="de-DE" sz="3600" dirty="0" err="1" smtClean="0">
                <a:latin typeface="Arial Black" pitchFamily="34" charset="0"/>
              </a:rPr>
              <a:t>abstraction</a:t>
            </a:r>
            <a:endParaRPr lang="de-DE" dirty="0">
              <a:latin typeface="Arial Black" pitchFamily="34" charset="0"/>
            </a:endParaRPr>
          </a:p>
        </p:txBody>
      </p:sp>
      <p:pic>
        <p:nvPicPr>
          <p:cNvPr id="14340" name="Picture 4"/>
          <p:cNvPicPr>
            <a:picLocks noChangeAspect="1" noChangeArrowheads="1"/>
          </p:cNvPicPr>
          <p:nvPr/>
        </p:nvPicPr>
        <p:blipFill>
          <a:blip r:embed="rId3" cstate="print"/>
          <a:srcRect/>
          <a:stretch>
            <a:fillRect/>
          </a:stretch>
        </p:blipFill>
        <p:spPr bwMode="auto">
          <a:xfrm>
            <a:off x="1837591" y="2285992"/>
            <a:ext cx="7306441" cy="43577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214678" y="5000636"/>
            <a:ext cx="4758097" cy="1107996"/>
          </a:xfrm>
          <a:prstGeom prst="rect">
            <a:avLst/>
          </a:prstGeom>
          <a:noFill/>
        </p:spPr>
        <p:txBody>
          <a:bodyPr wrap="none" rtlCol="0">
            <a:spAutoFit/>
          </a:bodyPr>
          <a:lstStyle/>
          <a:p>
            <a:pPr algn="r"/>
            <a:r>
              <a:rPr lang="de-DE" sz="6600" b="1" dirty="0" err="1" smtClean="0">
                <a:latin typeface="Arial Black" pitchFamily="34" charset="0"/>
              </a:rPr>
              <a:t>Contracts</a:t>
            </a:r>
            <a:endParaRPr lang="de-DE" sz="9600" b="1" dirty="0">
              <a:latin typeface="Arial Black" pitchFamily="34" charset="0"/>
            </a:endParaRPr>
          </a:p>
        </p:txBody>
      </p:sp>
      <p:sp>
        <p:nvSpPr>
          <p:cNvPr id="3" name="Textfeld 2"/>
          <p:cNvSpPr txBox="1"/>
          <p:nvPr/>
        </p:nvSpPr>
        <p:spPr>
          <a:xfrm>
            <a:off x="8000353" y="4025093"/>
            <a:ext cx="857927" cy="2754600"/>
          </a:xfrm>
          <a:prstGeom prst="rect">
            <a:avLst/>
          </a:prstGeom>
          <a:noFill/>
        </p:spPr>
        <p:txBody>
          <a:bodyPr wrap="none" rtlCol="0">
            <a:spAutoFit/>
          </a:bodyPr>
          <a:lstStyle/>
          <a:p>
            <a:r>
              <a:rPr lang="de-DE" sz="17300" dirty="0" smtClean="0"/>
              <a:t>(</a:t>
            </a:r>
            <a:endParaRPr lang="de-DE" sz="173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571604" y="1785926"/>
            <a:ext cx="6128409" cy="3231654"/>
          </a:xfrm>
          <a:prstGeom prst="rect">
            <a:avLst/>
          </a:prstGeom>
          <a:noFill/>
        </p:spPr>
        <p:txBody>
          <a:bodyPr wrap="none" rtlCol="0">
            <a:spAutoFit/>
          </a:bodyPr>
          <a:lstStyle/>
          <a:p>
            <a:r>
              <a:rPr lang="de-DE" sz="6000" dirty="0" smtClean="0">
                <a:latin typeface="Arial Black" pitchFamily="34" charset="0"/>
              </a:rPr>
              <a:t>Definition </a:t>
            </a:r>
            <a:r>
              <a:rPr lang="de-DE" sz="6000" dirty="0" err="1" smtClean="0">
                <a:latin typeface="Arial Black" pitchFamily="34" charset="0"/>
              </a:rPr>
              <a:t>of</a:t>
            </a:r>
            <a:r>
              <a:rPr lang="de-DE" sz="6000" dirty="0" smtClean="0">
                <a:latin typeface="Arial Black" pitchFamily="34" charset="0"/>
              </a:rPr>
              <a:t> a</a:t>
            </a:r>
            <a:endParaRPr lang="de-DE" sz="2800" dirty="0" smtClean="0">
              <a:latin typeface="Arial Black" pitchFamily="34" charset="0"/>
            </a:endParaRPr>
          </a:p>
          <a:p>
            <a:r>
              <a:rPr lang="de-DE" sz="4800" dirty="0" err="1" smtClean="0">
                <a:latin typeface="Arial Black" pitchFamily="34" charset="0"/>
              </a:rPr>
              <a:t>Functional</a:t>
            </a:r>
            <a:r>
              <a:rPr lang="de-DE" sz="4800" dirty="0" smtClean="0">
                <a:latin typeface="Arial Black" pitchFamily="34" charset="0"/>
              </a:rPr>
              <a:t> </a:t>
            </a:r>
            <a:r>
              <a:rPr lang="de-DE" sz="4800" dirty="0" err="1" smtClean="0">
                <a:latin typeface="Arial Black" pitchFamily="34" charset="0"/>
              </a:rPr>
              <a:t>Unit´s</a:t>
            </a:r>
            <a:endParaRPr lang="de-DE" sz="2800" dirty="0" smtClean="0">
              <a:latin typeface="Arial Black" pitchFamily="34" charset="0"/>
            </a:endParaRPr>
          </a:p>
          <a:p>
            <a:r>
              <a:rPr lang="de-DE" sz="9600" dirty="0" err="1" smtClean="0">
                <a:latin typeface="Arial Black" pitchFamily="34" charset="0"/>
              </a:rPr>
              <a:t>services</a:t>
            </a:r>
            <a:endParaRPr lang="de-DE" sz="8000" dirty="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552575" y="357188"/>
            <a:ext cx="6038850" cy="6143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1714480" y="928670"/>
            <a:ext cx="5210199" cy="50092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1357290" y="1390645"/>
            <a:ext cx="5667675" cy="38243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1343025" y="185738"/>
            <a:ext cx="6457950" cy="6486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3" cstate="print"/>
          <a:srcRect/>
          <a:stretch>
            <a:fillRect/>
          </a:stretch>
        </p:blipFill>
        <p:spPr bwMode="auto">
          <a:xfrm>
            <a:off x="1215566" y="1785926"/>
            <a:ext cx="7271191" cy="4633916"/>
          </a:xfrm>
          <a:prstGeom prst="rect">
            <a:avLst/>
          </a:prstGeom>
          <a:noFill/>
          <a:ln w="9525">
            <a:noFill/>
            <a:miter lim="800000"/>
            <a:headEnd/>
            <a:tailEnd/>
          </a:ln>
          <a:effectLst/>
        </p:spPr>
      </p:pic>
      <p:sp>
        <p:nvSpPr>
          <p:cNvPr id="3" name="Textfeld 2"/>
          <p:cNvSpPr txBox="1"/>
          <p:nvPr/>
        </p:nvSpPr>
        <p:spPr>
          <a:xfrm>
            <a:off x="557380" y="1000108"/>
            <a:ext cx="5729132" cy="1015663"/>
          </a:xfrm>
          <a:prstGeom prst="rect">
            <a:avLst/>
          </a:prstGeom>
          <a:noFill/>
        </p:spPr>
        <p:txBody>
          <a:bodyPr wrap="none" rtlCol="0">
            <a:spAutoFit/>
          </a:bodyPr>
          <a:lstStyle/>
          <a:p>
            <a:r>
              <a:rPr lang="de-DE" sz="6000" dirty="0" err="1" smtClean="0">
                <a:latin typeface="Arial Black" pitchFamily="34" charset="0"/>
              </a:rPr>
              <a:t>Specification</a:t>
            </a:r>
            <a:endParaRPr lang="de-DE" sz="6000" dirty="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189550" y="1220916"/>
            <a:ext cx="2953822" cy="707886"/>
          </a:xfrm>
          <a:prstGeom prst="rect">
            <a:avLst/>
          </a:prstGeom>
          <a:noFill/>
        </p:spPr>
        <p:txBody>
          <a:bodyPr wrap="none" rtlCol="0">
            <a:spAutoFit/>
          </a:bodyPr>
          <a:lstStyle/>
          <a:p>
            <a:r>
              <a:rPr lang="de-DE" sz="4000" b="1" dirty="0" err="1" smtClean="0">
                <a:latin typeface="Arial Black" pitchFamily="34" charset="0"/>
              </a:rPr>
              <a:t>Contracts</a:t>
            </a:r>
            <a:endParaRPr lang="de-DE" sz="9600" b="1" dirty="0">
              <a:latin typeface="Arial Black" pitchFamily="34" charset="0"/>
            </a:endParaRPr>
          </a:p>
        </p:txBody>
      </p:sp>
      <p:sp>
        <p:nvSpPr>
          <p:cNvPr id="3" name="Textfeld 2"/>
          <p:cNvSpPr txBox="1"/>
          <p:nvPr/>
        </p:nvSpPr>
        <p:spPr>
          <a:xfrm>
            <a:off x="285049" y="71414"/>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print"/>
          <a:srcRect/>
          <a:stretch>
            <a:fillRect/>
          </a:stretch>
        </p:blipFill>
        <p:spPr bwMode="auto">
          <a:xfrm>
            <a:off x="285720" y="3267081"/>
            <a:ext cx="8525620" cy="2805125"/>
          </a:xfrm>
          <a:prstGeom prst="rect">
            <a:avLst/>
          </a:prstGeom>
          <a:noFill/>
          <a:ln w="9525">
            <a:noFill/>
            <a:miter lim="800000"/>
            <a:headEnd/>
            <a:tailEnd/>
          </a:ln>
          <a:effectLst/>
        </p:spPr>
      </p:pic>
      <p:sp>
        <p:nvSpPr>
          <p:cNvPr id="3" name="Textfeld 2"/>
          <p:cNvSpPr txBox="1"/>
          <p:nvPr/>
        </p:nvSpPr>
        <p:spPr>
          <a:xfrm>
            <a:off x="642910" y="714356"/>
            <a:ext cx="8018862" cy="1631216"/>
          </a:xfrm>
          <a:prstGeom prst="rect">
            <a:avLst/>
          </a:prstGeom>
          <a:noFill/>
        </p:spPr>
        <p:txBody>
          <a:bodyPr wrap="none" rtlCol="0">
            <a:spAutoFit/>
          </a:bodyPr>
          <a:lstStyle/>
          <a:p>
            <a:r>
              <a:rPr lang="de-DE" sz="3600" dirty="0" smtClean="0">
                <a:latin typeface="Arial Black" pitchFamily="34" charset="0"/>
              </a:rPr>
              <a:t>Order </a:t>
            </a:r>
            <a:r>
              <a:rPr lang="de-DE" sz="3600" dirty="0" err="1" smtClean="0">
                <a:latin typeface="Arial Black" pitchFamily="34" charset="0"/>
              </a:rPr>
              <a:t>of</a:t>
            </a:r>
            <a:endParaRPr lang="de-DE" sz="3600" dirty="0">
              <a:latin typeface="Arial Black" pitchFamily="34" charset="0"/>
            </a:endParaRPr>
          </a:p>
          <a:p>
            <a:r>
              <a:rPr lang="de-DE" sz="6000" dirty="0" err="1" smtClean="0">
                <a:latin typeface="Arial Black" pitchFamily="34" charset="0"/>
              </a:rPr>
              <a:t>contract</a:t>
            </a:r>
            <a:r>
              <a:rPr lang="de-DE" sz="6000" dirty="0" smtClean="0">
                <a:latin typeface="Arial Black" pitchFamily="34" charset="0"/>
              </a:rPr>
              <a:t> </a:t>
            </a:r>
            <a:r>
              <a:rPr lang="de-DE" sz="6000" dirty="0" err="1" smtClean="0">
                <a:latin typeface="Arial Black" pitchFamily="34" charset="0"/>
              </a:rPr>
              <a:t>definition</a:t>
            </a:r>
            <a:endParaRPr lang="de-DE" sz="6000" dirty="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500034" y="2786058"/>
            <a:ext cx="7873925" cy="3519503"/>
          </a:xfrm>
          <a:prstGeom prst="rect">
            <a:avLst/>
          </a:prstGeom>
          <a:noFill/>
          <a:ln w="9525">
            <a:noFill/>
            <a:miter lim="800000"/>
            <a:headEnd/>
            <a:tailEnd/>
          </a:ln>
          <a:effectLst/>
        </p:spPr>
      </p:pic>
      <p:sp>
        <p:nvSpPr>
          <p:cNvPr id="3" name="Textfeld 2"/>
          <p:cNvSpPr txBox="1"/>
          <p:nvPr/>
        </p:nvSpPr>
        <p:spPr>
          <a:xfrm>
            <a:off x="1071538" y="644894"/>
            <a:ext cx="5854680" cy="1569660"/>
          </a:xfrm>
          <a:prstGeom prst="rect">
            <a:avLst/>
          </a:prstGeom>
          <a:noFill/>
        </p:spPr>
        <p:txBody>
          <a:bodyPr wrap="none" rtlCol="0">
            <a:spAutoFit/>
          </a:bodyPr>
          <a:lstStyle/>
          <a:p>
            <a:r>
              <a:rPr lang="de-DE" sz="3600" dirty="0" smtClean="0">
                <a:latin typeface="Arial Black" pitchFamily="34" charset="0"/>
              </a:rPr>
              <a:t>Order </a:t>
            </a:r>
            <a:r>
              <a:rPr lang="de-DE" sz="3600" dirty="0" err="1" smtClean="0">
                <a:latin typeface="Arial Black" pitchFamily="34" charset="0"/>
              </a:rPr>
              <a:t>of</a:t>
            </a:r>
            <a:endParaRPr lang="de-DE" sz="3600" dirty="0">
              <a:latin typeface="Arial Black" pitchFamily="34" charset="0"/>
            </a:endParaRPr>
          </a:p>
          <a:p>
            <a:r>
              <a:rPr lang="de-DE" sz="6000" dirty="0" err="1" smtClean="0">
                <a:latin typeface="Arial Black" pitchFamily="34" charset="0"/>
              </a:rPr>
              <a:t>development</a:t>
            </a:r>
            <a:r>
              <a:rPr lang="de-DE" sz="3600" dirty="0" smtClean="0">
                <a:latin typeface="Arial Black" pitchFamily="34" charset="0"/>
              </a:rPr>
              <a:t>?</a:t>
            </a:r>
            <a:endParaRPr lang="de-DE" sz="6000" dirty="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cstate="print"/>
          <a:srcRect/>
          <a:stretch>
            <a:fillRect/>
          </a:stretch>
        </p:blipFill>
        <p:spPr bwMode="auto">
          <a:xfrm>
            <a:off x="1243007" y="1857364"/>
            <a:ext cx="6758017" cy="4391446"/>
          </a:xfrm>
          <a:prstGeom prst="rect">
            <a:avLst/>
          </a:prstGeom>
          <a:noFill/>
          <a:ln w="9525">
            <a:noFill/>
            <a:miter lim="800000"/>
            <a:headEnd/>
            <a:tailEnd/>
          </a:ln>
          <a:effectLst/>
        </p:spPr>
      </p:pic>
      <p:sp>
        <p:nvSpPr>
          <p:cNvPr id="3" name="Textfeld 2"/>
          <p:cNvSpPr txBox="1"/>
          <p:nvPr/>
        </p:nvSpPr>
        <p:spPr>
          <a:xfrm>
            <a:off x="1285852" y="587857"/>
            <a:ext cx="6633163" cy="769441"/>
          </a:xfrm>
          <a:prstGeom prst="rect">
            <a:avLst/>
          </a:prstGeom>
          <a:noFill/>
        </p:spPr>
        <p:txBody>
          <a:bodyPr wrap="none" rtlCol="0">
            <a:spAutoFit/>
          </a:bodyPr>
          <a:lstStyle/>
          <a:p>
            <a:r>
              <a:rPr lang="de-DE" sz="4400" dirty="0" err="1" smtClean="0">
                <a:latin typeface="Arial Black" pitchFamily="34" charset="0"/>
              </a:rPr>
              <a:t>Contract-first</a:t>
            </a:r>
            <a:r>
              <a:rPr lang="de-DE" sz="4400" dirty="0" smtClean="0">
                <a:latin typeface="Arial Black" pitchFamily="34" charset="0"/>
              </a:rPr>
              <a:t> Design</a:t>
            </a:r>
            <a:endParaRPr lang="de-DE" sz="7200" dirty="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214414" y="819677"/>
            <a:ext cx="4140877" cy="1323439"/>
          </a:xfrm>
          <a:prstGeom prst="rect">
            <a:avLst/>
          </a:prstGeom>
          <a:noFill/>
        </p:spPr>
        <p:txBody>
          <a:bodyPr wrap="none" rtlCol="0">
            <a:spAutoFit/>
          </a:bodyPr>
          <a:lstStyle/>
          <a:p>
            <a:r>
              <a:rPr lang="de-DE" sz="4000" b="1" dirty="0" err="1" smtClean="0">
                <a:latin typeface="Arial Black" pitchFamily="34" charset="0"/>
              </a:rPr>
              <a:t>Functional</a:t>
            </a:r>
            <a:endParaRPr lang="de-DE" sz="4000" b="1" dirty="0" smtClean="0">
              <a:latin typeface="Arial Black" pitchFamily="34" charset="0"/>
            </a:endParaRPr>
          </a:p>
          <a:p>
            <a:r>
              <a:rPr lang="de-DE" sz="4000" b="1" dirty="0" err="1" smtClean="0">
                <a:latin typeface="Arial Black" pitchFamily="34" charset="0"/>
              </a:rPr>
              <a:t>Dependencies</a:t>
            </a:r>
            <a:endParaRPr lang="de-DE" sz="9600" b="1" dirty="0">
              <a:latin typeface="Arial Black" pitchFamily="34" charset="0"/>
            </a:endParaRPr>
          </a:p>
        </p:txBody>
      </p:sp>
      <p:sp>
        <p:nvSpPr>
          <p:cNvPr id="3" name="Textfeld 2"/>
          <p:cNvSpPr txBox="1"/>
          <p:nvPr/>
        </p:nvSpPr>
        <p:spPr>
          <a:xfrm>
            <a:off x="285049" y="71414"/>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571868" y="4572008"/>
            <a:ext cx="4369465" cy="2123658"/>
          </a:xfrm>
          <a:prstGeom prst="rect">
            <a:avLst/>
          </a:prstGeom>
          <a:noFill/>
        </p:spPr>
        <p:txBody>
          <a:bodyPr wrap="none" rtlCol="0">
            <a:spAutoFit/>
          </a:bodyPr>
          <a:lstStyle/>
          <a:p>
            <a:pPr algn="r"/>
            <a:r>
              <a:rPr lang="de-DE" sz="6600" b="1" dirty="0" smtClean="0">
                <a:latin typeface="Arial Black" pitchFamily="34" charset="0"/>
              </a:rPr>
              <a:t>Software</a:t>
            </a:r>
          </a:p>
          <a:p>
            <a:pPr algn="r"/>
            <a:r>
              <a:rPr lang="de-DE" sz="6600" b="1" dirty="0" smtClean="0">
                <a:latin typeface="Arial Black" pitchFamily="34" charset="0"/>
              </a:rPr>
              <a:t>Cells</a:t>
            </a:r>
            <a:endParaRPr lang="de-DE" sz="9600" b="1" dirty="0">
              <a:latin typeface="Arial Black" pitchFamily="34" charset="0"/>
            </a:endParaRPr>
          </a:p>
        </p:txBody>
      </p:sp>
      <p:sp>
        <p:nvSpPr>
          <p:cNvPr id="3" name="Textfeld 2"/>
          <p:cNvSpPr txBox="1"/>
          <p:nvPr/>
        </p:nvSpPr>
        <p:spPr>
          <a:xfrm>
            <a:off x="8000353" y="4025093"/>
            <a:ext cx="857927" cy="2754600"/>
          </a:xfrm>
          <a:prstGeom prst="rect">
            <a:avLst/>
          </a:prstGeom>
          <a:noFill/>
        </p:spPr>
        <p:txBody>
          <a:bodyPr wrap="none" rtlCol="0">
            <a:spAutoFit/>
          </a:bodyPr>
          <a:lstStyle/>
          <a:p>
            <a:r>
              <a:rPr lang="de-DE" sz="17300" dirty="0" smtClean="0"/>
              <a:t>(</a:t>
            </a:r>
            <a:endParaRPr lang="de-DE" sz="173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552575" y="357188"/>
            <a:ext cx="6038850" cy="6143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3" cstate="print"/>
          <a:srcRect/>
          <a:stretch>
            <a:fillRect/>
          </a:stretch>
        </p:blipFill>
        <p:spPr bwMode="auto">
          <a:xfrm>
            <a:off x="714348" y="357166"/>
            <a:ext cx="8153405" cy="65281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print"/>
          <a:srcRect/>
          <a:stretch>
            <a:fillRect/>
          </a:stretch>
        </p:blipFill>
        <p:spPr bwMode="auto">
          <a:xfrm>
            <a:off x="261170" y="1790697"/>
            <a:ext cx="8597110" cy="2995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4181499" y="285728"/>
            <a:ext cx="4248153" cy="6303369"/>
          </a:xfrm>
          <a:prstGeom prst="rect">
            <a:avLst/>
          </a:prstGeom>
          <a:noFill/>
          <a:ln w="9525">
            <a:noFill/>
            <a:miter lim="800000"/>
            <a:headEnd/>
            <a:tailEnd/>
          </a:ln>
          <a:effectLst/>
        </p:spPr>
      </p:pic>
      <p:sp>
        <p:nvSpPr>
          <p:cNvPr id="3" name="Textfeld 2"/>
          <p:cNvSpPr txBox="1"/>
          <p:nvPr/>
        </p:nvSpPr>
        <p:spPr>
          <a:xfrm rot="20438178">
            <a:off x="471416" y="3708745"/>
            <a:ext cx="4078296" cy="1384995"/>
          </a:xfrm>
          <a:prstGeom prst="rect">
            <a:avLst/>
          </a:prstGeom>
          <a:noFill/>
        </p:spPr>
        <p:txBody>
          <a:bodyPr wrap="none" rtlCol="0">
            <a:spAutoFit/>
          </a:bodyPr>
          <a:lstStyle/>
          <a:p>
            <a:r>
              <a:rPr lang="de-DE" sz="3600" dirty="0" smtClean="0">
                <a:latin typeface="Arial Black" pitchFamily="34" charset="0"/>
              </a:rPr>
              <a:t>Software Cells</a:t>
            </a:r>
          </a:p>
          <a:p>
            <a:r>
              <a:rPr lang="de-DE" dirty="0" err="1" smtClean="0">
                <a:latin typeface="Arial Black" pitchFamily="34" charset="0"/>
              </a:rPr>
              <a:t>populating</a:t>
            </a:r>
            <a:r>
              <a:rPr lang="de-DE" dirty="0" smtClean="0">
                <a:latin typeface="Arial Black" pitchFamily="34" charset="0"/>
              </a:rPr>
              <a:t> </a:t>
            </a:r>
            <a:r>
              <a:rPr lang="de-DE" dirty="0" err="1" smtClean="0">
                <a:latin typeface="Arial Black" pitchFamily="34" charset="0"/>
              </a:rPr>
              <a:t>the</a:t>
            </a:r>
            <a:endParaRPr lang="de-DE" dirty="0">
              <a:latin typeface="Arial Black" pitchFamily="34" charset="0"/>
            </a:endParaRPr>
          </a:p>
          <a:p>
            <a:r>
              <a:rPr lang="de-DE" sz="2900" dirty="0" smtClean="0">
                <a:latin typeface="Arial Black" pitchFamily="34" charset="0"/>
              </a:rPr>
              <a:t>Software </a:t>
            </a:r>
            <a:r>
              <a:rPr lang="de-DE" sz="2900" dirty="0" err="1" smtClean="0">
                <a:latin typeface="Arial Black" pitchFamily="34" charset="0"/>
              </a:rPr>
              <a:t>Universe</a:t>
            </a:r>
            <a:endParaRPr lang="de-DE" sz="2900" dirty="0">
              <a:latin typeface="Arial Black"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214414" y="819677"/>
            <a:ext cx="2721514" cy="1323439"/>
          </a:xfrm>
          <a:prstGeom prst="rect">
            <a:avLst/>
          </a:prstGeom>
          <a:noFill/>
        </p:spPr>
        <p:txBody>
          <a:bodyPr wrap="none" rtlCol="0">
            <a:spAutoFit/>
          </a:bodyPr>
          <a:lstStyle/>
          <a:p>
            <a:r>
              <a:rPr lang="de-DE" sz="4000" b="1" dirty="0" smtClean="0">
                <a:latin typeface="Arial Black" pitchFamily="34" charset="0"/>
              </a:rPr>
              <a:t>Software</a:t>
            </a:r>
          </a:p>
          <a:p>
            <a:r>
              <a:rPr lang="de-DE" sz="4000" b="1" dirty="0" smtClean="0">
                <a:latin typeface="Arial Black" pitchFamily="34" charset="0"/>
              </a:rPr>
              <a:t>Cells</a:t>
            </a:r>
            <a:endParaRPr lang="de-DE" sz="9600" b="1" dirty="0">
              <a:latin typeface="Arial Black" pitchFamily="34" charset="0"/>
            </a:endParaRPr>
          </a:p>
        </p:txBody>
      </p:sp>
      <p:sp>
        <p:nvSpPr>
          <p:cNvPr id="3" name="Textfeld 2"/>
          <p:cNvSpPr txBox="1"/>
          <p:nvPr/>
        </p:nvSpPr>
        <p:spPr>
          <a:xfrm>
            <a:off x="285049" y="71414"/>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214414" y="632752"/>
            <a:ext cx="6671698" cy="1938992"/>
          </a:xfrm>
          <a:prstGeom prst="rect">
            <a:avLst/>
          </a:prstGeom>
          <a:noFill/>
        </p:spPr>
        <p:txBody>
          <a:bodyPr wrap="none" rtlCol="0">
            <a:spAutoFit/>
          </a:bodyPr>
          <a:lstStyle/>
          <a:p>
            <a:r>
              <a:rPr lang="de-DE" sz="4000" b="1" dirty="0" smtClean="0">
                <a:latin typeface="Arial Black" pitchFamily="34" charset="0"/>
              </a:rPr>
              <a:t>The</a:t>
            </a:r>
          </a:p>
          <a:p>
            <a:r>
              <a:rPr lang="de-DE" sz="4000" b="1" dirty="0" smtClean="0">
                <a:latin typeface="Arial Black" pitchFamily="34" charset="0"/>
              </a:rPr>
              <a:t>Fundamental </a:t>
            </a:r>
            <a:r>
              <a:rPr lang="de-DE" sz="4000" b="1" dirty="0" err="1" smtClean="0">
                <a:latin typeface="Arial Black" pitchFamily="34" charset="0"/>
              </a:rPr>
              <a:t>Structure</a:t>
            </a:r>
            <a:endParaRPr lang="de-DE" sz="4000" b="1" dirty="0" smtClean="0">
              <a:latin typeface="Arial Black" pitchFamily="34" charset="0"/>
            </a:endParaRPr>
          </a:p>
          <a:p>
            <a:r>
              <a:rPr lang="de-DE" sz="4000" b="1" dirty="0" err="1" smtClean="0">
                <a:latin typeface="Arial Black" pitchFamily="34" charset="0"/>
              </a:rPr>
              <a:t>of</a:t>
            </a:r>
            <a:r>
              <a:rPr lang="de-DE" sz="4000" b="1" dirty="0" smtClean="0">
                <a:latin typeface="Arial Black" pitchFamily="34" charset="0"/>
              </a:rPr>
              <a:t> Software</a:t>
            </a:r>
          </a:p>
        </p:txBody>
      </p:sp>
      <p:sp>
        <p:nvSpPr>
          <p:cNvPr id="3" name="Textfeld 2"/>
          <p:cNvSpPr txBox="1"/>
          <p:nvPr/>
        </p:nvSpPr>
        <p:spPr>
          <a:xfrm>
            <a:off x="285049" y="71414"/>
            <a:ext cx="857927" cy="2754600"/>
          </a:xfrm>
          <a:prstGeom prst="rect">
            <a:avLst/>
          </a:prstGeom>
          <a:noFill/>
        </p:spPr>
        <p:txBody>
          <a:bodyPr wrap="none" rtlCol="0">
            <a:spAutoFit/>
          </a:bodyPr>
          <a:lstStyle/>
          <a:p>
            <a:r>
              <a:rPr lang="de-DE" sz="17300" dirty="0"/>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srcRect/>
          <a:stretch>
            <a:fillRect/>
          </a:stretch>
        </p:blipFill>
        <p:spPr bwMode="auto">
          <a:xfrm>
            <a:off x="1552575" y="357188"/>
            <a:ext cx="6038850" cy="6143625"/>
          </a:xfrm>
          <a:prstGeom prst="rect">
            <a:avLst/>
          </a:prstGeom>
          <a:noFill/>
          <a:ln w="9525">
            <a:noFill/>
            <a:miter lim="800000"/>
            <a:headEnd/>
            <a:tailEnd/>
          </a:ln>
          <a:effectLst/>
        </p:spPr>
      </p:pic>
      <p:sp>
        <p:nvSpPr>
          <p:cNvPr id="4" name="Textfeld 3"/>
          <p:cNvSpPr txBox="1"/>
          <p:nvPr/>
        </p:nvSpPr>
        <p:spPr>
          <a:xfrm rot="228562">
            <a:off x="3158988" y="-208476"/>
            <a:ext cx="2585964" cy="7786747"/>
          </a:xfrm>
          <a:prstGeom prst="rect">
            <a:avLst/>
          </a:prstGeom>
          <a:noFill/>
        </p:spPr>
        <p:txBody>
          <a:bodyPr wrap="none" rtlCol="0">
            <a:spAutoFit/>
          </a:bodyPr>
          <a:lstStyle/>
          <a:p>
            <a:r>
              <a:rPr lang="de-DE" sz="50000" b="1" dirty="0">
                <a:solidFill>
                  <a:srgbClr val="C00000"/>
                </a:solidFill>
                <a:latin typeface="Bradley Hand ITC" pitchFamily="66" charset="0"/>
              </a:rPr>
              <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785786" y="928670"/>
            <a:ext cx="8929718" cy="5062924"/>
          </a:xfrm>
          <a:prstGeom prst="rect">
            <a:avLst/>
          </a:prstGeom>
          <a:noFill/>
        </p:spPr>
        <p:txBody>
          <a:bodyPr wrap="square" rtlCol="0">
            <a:spAutoFit/>
          </a:bodyPr>
          <a:lstStyle/>
          <a:p>
            <a:r>
              <a:rPr lang="de-DE" sz="9600" dirty="0" err="1" smtClean="0">
                <a:latin typeface="Arial Black" pitchFamily="34" charset="0"/>
              </a:rPr>
              <a:t>Functional</a:t>
            </a:r>
            <a:endParaRPr lang="de-DE" sz="5400" dirty="0" smtClean="0">
              <a:latin typeface="Arial Black" pitchFamily="34" charset="0"/>
            </a:endParaRPr>
          </a:p>
          <a:p>
            <a:r>
              <a:rPr lang="de-DE" sz="6600" dirty="0" err="1" smtClean="0">
                <a:latin typeface="Arial Black" pitchFamily="34" charset="0"/>
              </a:rPr>
              <a:t>Decomposition</a:t>
            </a:r>
            <a:endParaRPr lang="de-DE" sz="6600" dirty="0" smtClean="0">
              <a:latin typeface="Arial Black" pitchFamily="34" charset="0"/>
            </a:endParaRPr>
          </a:p>
          <a:p>
            <a:r>
              <a:rPr lang="de-DE" sz="16100" dirty="0" smtClean="0">
                <a:latin typeface="Arial Black" pitchFamily="34" charset="0"/>
              </a:rPr>
              <a:t> Large</a:t>
            </a:r>
            <a:endParaRPr lang="de-DE" sz="16100" dirty="0">
              <a:latin typeface="Arial Black" pitchFamily="34" charset="0"/>
            </a:endParaRPr>
          </a:p>
        </p:txBody>
      </p:sp>
      <p:sp>
        <p:nvSpPr>
          <p:cNvPr id="3" name="Textfeld 2"/>
          <p:cNvSpPr txBox="1"/>
          <p:nvPr/>
        </p:nvSpPr>
        <p:spPr>
          <a:xfrm rot="16200000">
            <a:off x="300702" y="4242698"/>
            <a:ext cx="1779654" cy="707886"/>
          </a:xfrm>
          <a:prstGeom prst="rect">
            <a:avLst/>
          </a:prstGeom>
          <a:noFill/>
        </p:spPr>
        <p:txBody>
          <a:bodyPr wrap="none" rtlCol="0">
            <a:spAutoFit/>
          </a:bodyPr>
          <a:lstStyle/>
          <a:p>
            <a:r>
              <a:rPr lang="de-DE" sz="4000" dirty="0" smtClean="0">
                <a:latin typeface="Arial Black" pitchFamily="34" charset="0"/>
              </a:rPr>
              <a:t>in </a:t>
            </a:r>
            <a:r>
              <a:rPr lang="de-DE" sz="4000" dirty="0" err="1" smtClean="0">
                <a:latin typeface="Arial Black" pitchFamily="34" charset="0"/>
              </a:rPr>
              <a:t>the</a:t>
            </a:r>
            <a:endParaRPr lang="de-DE" sz="4000" dirty="0">
              <a:latin typeface="Arial Black"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print"/>
          <a:srcRect/>
          <a:stretch>
            <a:fillRect/>
          </a:stretch>
        </p:blipFill>
        <p:spPr bwMode="auto">
          <a:xfrm>
            <a:off x="2300288" y="1885950"/>
            <a:ext cx="4543425" cy="308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500298" y="1857364"/>
            <a:ext cx="4991100" cy="3076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195388" y="1828814"/>
            <a:ext cx="6753225" cy="3600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rot="20345394">
            <a:off x="4277124" y="1396682"/>
            <a:ext cx="3721601" cy="3786171"/>
          </a:xfrm>
          <a:prstGeom prst="rect">
            <a:avLst/>
          </a:prstGeom>
          <a:noFill/>
          <a:ln w="9525">
            <a:noFill/>
            <a:miter lim="800000"/>
            <a:headEnd/>
            <a:tailEnd/>
          </a:ln>
          <a:effectLst/>
        </p:spPr>
      </p:pic>
      <p:pic>
        <p:nvPicPr>
          <p:cNvPr id="2" name="Picture 2"/>
          <p:cNvPicPr>
            <a:picLocks noChangeAspect="1" noChangeArrowheads="1"/>
          </p:cNvPicPr>
          <p:nvPr/>
        </p:nvPicPr>
        <p:blipFill>
          <a:blip r:embed="rId4" cstate="print"/>
          <a:srcRect/>
          <a:stretch>
            <a:fillRect/>
          </a:stretch>
        </p:blipFill>
        <p:spPr bwMode="auto">
          <a:xfrm>
            <a:off x="1142976" y="1714489"/>
            <a:ext cx="3581183" cy="3643317"/>
          </a:xfrm>
          <a:prstGeom prst="rect">
            <a:avLst/>
          </a:prstGeom>
          <a:noFill/>
          <a:ln w="9525">
            <a:noFill/>
            <a:miter lim="800000"/>
            <a:headEnd/>
            <a:tailEnd/>
          </a:ln>
          <a:effectLst/>
        </p:spPr>
      </p:pic>
      <p:sp>
        <p:nvSpPr>
          <p:cNvPr id="6" name="Textfeld 5"/>
          <p:cNvSpPr txBox="1"/>
          <p:nvPr/>
        </p:nvSpPr>
        <p:spPr>
          <a:xfrm>
            <a:off x="2423942" y="-428657"/>
            <a:ext cx="4229043" cy="7786747"/>
          </a:xfrm>
          <a:prstGeom prst="rect">
            <a:avLst/>
          </a:prstGeom>
          <a:noFill/>
        </p:spPr>
        <p:txBody>
          <a:bodyPr wrap="none" rtlCol="0">
            <a:spAutoFit/>
          </a:bodyPr>
          <a:lstStyle/>
          <a:p>
            <a:r>
              <a:rPr lang="de-DE" sz="50000" b="1" dirty="0" smtClean="0">
                <a:solidFill>
                  <a:srgbClr val="C00000"/>
                </a:solidFill>
                <a:latin typeface="Bradley Hand ITC" pitchFamily="66" charset="0"/>
              </a:rPr>
              <a:t>X</a:t>
            </a:r>
            <a:endParaRPr lang="de-DE" sz="50000" b="1" dirty="0">
              <a:solidFill>
                <a:srgbClr val="C00000"/>
              </a:solidFill>
              <a:latin typeface="Bradley Hand ITC" pitchFamily="66"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0" y="214291"/>
            <a:ext cx="8286490" cy="117872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0" y="-5143560"/>
            <a:ext cx="8286490" cy="117872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a:off x="2258905" y="142876"/>
            <a:ext cx="4670549" cy="66437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500034" y="-142900"/>
            <a:ext cx="2314575" cy="23622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cstate="print"/>
          <a:srcRect/>
          <a:stretch>
            <a:fillRect/>
          </a:stretch>
        </p:blipFill>
        <p:spPr bwMode="auto">
          <a:xfrm>
            <a:off x="3500430" y="214290"/>
            <a:ext cx="2571750" cy="2609850"/>
          </a:xfrm>
          <a:prstGeom prst="rect">
            <a:avLst/>
          </a:prstGeom>
          <a:noFill/>
          <a:ln w="9525">
            <a:noFill/>
            <a:miter lim="800000"/>
            <a:headEnd/>
            <a:tailEnd/>
          </a:ln>
          <a:effectLst/>
        </p:spPr>
      </p:pic>
      <p:pic>
        <p:nvPicPr>
          <p:cNvPr id="6148" name="Picture 4"/>
          <p:cNvPicPr>
            <a:picLocks noChangeAspect="1" noChangeArrowheads="1"/>
          </p:cNvPicPr>
          <p:nvPr/>
        </p:nvPicPr>
        <p:blipFill>
          <a:blip r:embed="rId5" cstate="print"/>
          <a:srcRect/>
          <a:stretch>
            <a:fillRect/>
          </a:stretch>
        </p:blipFill>
        <p:spPr bwMode="auto">
          <a:xfrm>
            <a:off x="6715140" y="285728"/>
            <a:ext cx="2571750" cy="2609850"/>
          </a:xfrm>
          <a:prstGeom prst="rect">
            <a:avLst/>
          </a:prstGeom>
          <a:noFill/>
          <a:ln w="9525">
            <a:noFill/>
            <a:miter lim="800000"/>
            <a:headEnd/>
            <a:tailEnd/>
          </a:ln>
          <a:effectLst/>
        </p:spPr>
      </p:pic>
      <p:pic>
        <p:nvPicPr>
          <p:cNvPr id="6150" name="Picture 6"/>
          <p:cNvPicPr>
            <a:picLocks noChangeAspect="1" noChangeArrowheads="1"/>
          </p:cNvPicPr>
          <p:nvPr/>
        </p:nvPicPr>
        <p:blipFill>
          <a:blip r:embed="rId6" cstate="print"/>
          <a:srcRect/>
          <a:stretch>
            <a:fillRect/>
          </a:stretch>
        </p:blipFill>
        <p:spPr bwMode="auto">
          <a:xfrm>
            <a:off x="2928926" y="4000504"/>
            <a:ext cx="3019425" cy="3067050"/>
          </a:xfrm>
          <a:prstGeom prst="rect">
            <a:avLst/>
          </a:prstGeom>
          <a:noFill/>
          <a:ln w="9525">
            <a:noFill/>
            <a:miter lim="800000"/>
            <a:headEnd/>
            <a:tailEnd/>
          </a:ln>
          <a:effectLst/>
        </p:spPr>
      </p:pic>
      <p:pic>
        <p:nvPicPr>
          <p:cNvPr id="6151" name="Picture 7"/>
          <p:cNvPicPr>
            <a:picLocks noChangeAspect="1" noChangeArrowheads="1"/>
          </p:cNvPicPr>
          <p:nvPr/>
        </p:nvPicPr>
        <p:blipFill>
          <a:blip r:embed="rId7" cstate="print"/>
          <a:srcRect/>
          <a:stretch>
            <a:fillRect/>
          </a:stretch>
        </p:blipFill>
        <p:spPr bwMode="auto">
          <a:xfrm>
            <a:off x="6338921" y="3790950"/>
            <a:ext cx="3019425" cy="3067050"/>
          </a:xfrm>
          <a:prstGeom prst="rect">
            <a:avLst/>
          </a:prstGeom>
          <a:noFill/>
          <a:ln w="9525">
            <a:noFill/>
            <a:miter lim="800000"/>
            <a:headEnd/>
            <a:tailEnd/>
          </a:ln>
          <a:effectLst/>
        </p:spPr>
      </p:pic>
      <p:pic>
        <p:nvPicPr>
          <p:cNvPr id="6152" name="Picture 8"/>
          <p:cNvPicPr>
            <a:picLocks noChangeAspect="1" noChangeArrowheads="1"/>
          </p:cNvPicPr>
          <p:nvPr/>
        </p:nvPicPr>
        <p:blipFill>
          <a:blip r:embed="rId8" cstate="print"/>
          <a:srcRect/>
          <a:stretch>
            <a:fillRect/>
          </a:stretch>
        </p:blipFill>
        <p:spPr bwMode="auto">
          <a:xfrm>
            <a:off x="-142908" y="2857496"/>
            <a:ext cx="3019425" cy="3067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357554" y="3214686"/>
            <a:ext cx="2584362" cy="246221"/>
          </a:xfrm>
          <a:prstGeom prst="rect">
            <a:avLst/>
          </a:prstGeom>
          <a:noFill/>
        </p:spPr>
        <p:txBody>
          <a:bodyPr wrap="none" rtlCol="0">
            <a:spAutoFit/>
          </a:bodyPr>
          <a:lstStyle/>
          <a:p>
            <a:r>
              <a:rPr lang="de-DE" sz="1000" dirty="0" err="1" smtClean="0">
                <a:latin typeface="Arial Black" pitchFamily="34" charset="0"/>
              </a:rPr>
              <a:t>Where</a:t>
            </a:r>
            <a:r>
              <a:rPr lang="de-DE" sz="1000" dirty="0" smtClean="0">
                <a:latin typeface="Arial Black" pitchFamily="34" charset="0"/>
              </a:rPr>
              <a:t> </a:t>
            </a:r>
            <a:r>
              <a:rPr lang="de-DE" sz="1000" dirty="0" err="1" smtClean="0">
                <a:latin typeface="Arial Black" pitchFamily="34" charset="0"/>
              </a:rPr>
              <a:t>have</a:t>
            </a:r>
            <a:r>
              <a:rPr lang="de-DE" sz="1000" dirty="0" smtClean="0">
                <a:latin typeface="Arial Black" pitchFamily="34" charset="0"/>
              </a:rPr>
              <a:t> all </a:t>
            </a:r>
            <a:r>
              <a:rPr lang="de-DE" sz="1000" dirty="0" err="1" smtClean="0">
                <a:latin typeface="Arial Black" pitchFamily="34" charset="0"/>
              </a:rPr>
              <a:t>those</a:t>
            </a:r>
            <a:r>
              <a:rPr lang="de-DE" sz="1000" dirty="0" smtClean="0">
                <a:latin typeface="Arial Black" pitchFamily="34" charset="0"/>
              </a:rPr>
              <a:t> </a:t>
            </a:r>
            <a:r>
              <a:rPr lang="de-DE" sz="1000" dirty="0" err="1" smtClean="0">
                <a:latin typeface="Arial Black" pitchFamily="34" charset="0"/>
              </a:rPr>
              <a:t>layers</a:t>
            </a:r>
            <a:r>
              <a:rPr lang="de-DE" sz="1000" dirty="0" smtClean="0">
                <a:latin typeface="Arial Black" pitchFamily="34" charset="0"/>
              </a:rPr>
              <a:t> </a:t>
            </a:r>
            <a:r>
              <a:rPr lang="de-DE" sz="1000" dirty="0" err="1" smtClean="0">
                <a:latin typeface="Arial Black" pitchFamily="34" charset="0"/>
              </a:rPr>
              <a:t>gone</a:t>
            </a:r>
            <a:r>
              <a:rPr lang="de-DE" sz="1000" dirty="0" smtClean="0">
                <a:latin typeface="Arial Black" pitchFamily="34" charset="0"/>
              </a:rPr>
              <a:t>?</a:t>
            </a:r>
            <a:endParaRPr lang="de-DE" sz="1000" dirty="0">
              <a:latin typeface="Arial Black"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857224" y="1857364"/>
            <a:ext cx="7291215" cy="33432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86182" y="2749632"/>
            <a:ext cx="2286016" cy="1107996"/>
          </a:xfrm>
          <a:prstGeom prst="rect">
            <a:avLst/>
          </a:prstGeom>
          <a:noFill/>
        </p:spPr>
        <p:txBody>
          <a:bodyPr wrap="square" rtlCol="0">
            <a:spAutoFit/>
          </a:bodyPr>
          <a:lstStyle/>
          <a:p>
            <a:r>
              <a:rPr lang="de-DE" sz="2000" dirty="0" err="1" smtClean="0">
                <a:latin typeface="Arial Black" pitchFamily="34" charset="0"/>
              </a:rPr>
              <a:t>Functional</a:t>
            </a:r>
            <a:endParaRPr lang="de-DE" sz="1050" dirty="0" smtClean="0">
              <a:latin typeface="Arial Black" pitchFamily="34" charset="0"/>
            </a:endParaRPr>
          </a:p>
          <a:p>
            <a:r>
              <a:rPr lang="de-DE" sz="1350" dirty="0" err="1" smtClean="0">
                <a:latin typeface="Arial Black" pitchFamily="34" charset="0"/>
              </a:rPr>
              <a:t>Decomposition</a:t>
            </a:r>
            <a:endParaRPr lang="de-DE" sz="1350" dirty="0" smtClean="0">
              <a:latin typeface="Arial Black" pitchFamily="34" charset="0"/>
            </a:endParaRPr>
          </a:p>
          <a:p>
            <a:r>
              <a:rPr lang="de-DE" sz="3200" dirty="0" smtClean="0">
                <a:latin typeface="Arial Black" pitchFamily="34" charset="0"/>
              </a:rPr>
              <a:t>  Small</a:t>
            </a:r>
            <a:endParaRPr lang="de-DE" sz="3200" dirty="0">
              <a:latin typeface="Arial Black" pitchFamily="34" charset="0"/>
            </a:endParaRPr>
          </a:p>
        </p:txBody>
      </p:sp>
      <p:sp>
        <p:nvSpPr>
          <p:cNvPr id="3" name="Textfeld 2"/>
          <p:cNvSpPr txBox="1"/>
          <p:nvPr/>
        </p:nvSpPr>
        <p:spPr>
          <a:xfrm rot="16200000">
            <a:off x="3705286" y="3406152"/>
            <a:ext cx="543739" cy="230832"/>
          </a:xfrm>
          <a:prstGeom prst="rect">
            <a:avLst/>
          </a:prstGeom>
          <a:noFill/>
        </p:spPr>
        <p:txBody>
          <a:bodyPr wrap="none" rtlCol="0">
            <a:spAutoFit/>
          </a:bodyPr>
          <a:lstStyle/>
          <a:p>
            <a:r>
              <a:rPr lang="de-DE" sz="900" dirty="0" smtClean="0">
                <a:latin typeface="Arial Black" pitchFamily="34" charset="0"/>
              </a:rPr>
              <a:t>in </a:t>
            </a:r>
            <a:r>
              <a:rPr lang="de-DE" sz="900" dirty="0" err="1" smtClean="0">
                <a:latin typeface="Arial Black" pitchFamily="34" charset="0"/>
              </a:rPr>
              <a:t>the</a:t>
            </a:r>
            <a:endParaRPr lang="de-DE" sz="900" dirty="0">
              <a:latin typeface="Arial Black"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1742481" y="1500175"/>
            <a:ext cx="6187105" cy="4575139"/>
          </a:xfrm>
          <a:prstGeom prst="rect">
            <a:avLst/>
          </a:prstGeom>
          <a:noFill/>
          <a:ln w="9525">
            <a:noFill/>
            <a:miter lim="800000"/>
            <a:headEnd/>
            <a:tailEnd/>
          </a:ln>
          <a:effectLst/>
        </p:spPr>
      </p:pic>
      <p:sp>
        <p:nvSpPr>
          <p:cNvPr id="2" name="Textfeld 1"/>
          <p:cNvSpPr txBox="1"/>
          <p:nvPr/>
        </p:nvSpPr>
        <p:spPr>
          <a:xfrm rot="18676366">
            <a:off x="-390656" y="2827057"/>
            <a:ext cx="7245445" cy="646331"/>
          </a:xfrm>
          <a:prstGeom prst="rect">
            <a:avLst/>
          </a:prstGeom>
          <a:noFill/>
        </p:spPr>
        <p:txBody>
          <a:bodyPr wrap="none" rtlCol="0">
            <a:spAutoFit/>
          </a:bodyPr>
          <a:lstStyle/>
          <a:p>
            <a:r>
              <a:rPr lang="de-DE" sz="3600" dirty="0" err="1" smtClean="0">
                <a:latin typeface="Arial Black" pitchFamily="34" charset="0"/>
              </a:rPr>
              <a:t>Towards</a:t>
            </a:r>
            <a:r>
              <a:rPr lang="de-DE" sz="3600" dirty="0" smtClean="0">
                <a:latin typeface="Arial Black" pitchFamily="34" charset="0"/>
              </a:rPr>
              <a:t> </a:t>
            </a:r>
            <a:r>
              <a:rPr lang="de-DE" sz="3600" dirty="0" err="1" smtClean="0">
                <a:latin typeface="Arial Black" pitchFamily="34" charset="0"/>
              </a:rPr>
              <a:t>true</a:t>
            </a:r>
            <a:r>
              <a:rPr lang="de-DE" sz="3600" dirty="0" smtClean="0">
                <a:latin typeface="Arial Black" pitchFamily="34" charset="0"/>
              </a:rPr>
              <a:t> </a:t>
            </a:r>
            <a:r>
              <a:rPr lang="de-DE" sz="3600" dirty="0" err="1" smtClean="0">
                <a:latin typeface="Arial Black" pitchFamily="34" charset="0"/>
              </a:rPr>
              <a:t>components</a:t>
            </a:r>
            <a:r>
              <a:rPr lang="de-DE" sz="3600" dirty="0" smtClean="0">
                <a:latin typeface="Arial Black" pitchFamily="34" charset="0"/>
              </a:rPr>
              <a:t>…</a:t>
            </a:r>
            <a:endParaRPr lang="de-DE" sz="3600" dirty="0">
              <a:latin typeface="Arial Black" pitchFamily="34" charset="0"/>
            </a:endParaRPr>
          </a:p>
        </p:txBody>
      </p:sp>
      <p:sp>
        <p:nvSpPr>
          <p:cNvPr id="4" name="Abgerundetes Rechteck 3"/>
          <p:cNvSpPr/>
          <p:nvPr/>
        </p:nvSpPr>
        <p:spPr>
          <a:xfrm>
            <a:off x="2714612" y="4157329"/>
            <a:ext cx="3429024" cy="714380"/>
          </a:xfrm>
          <a:prstGeom prst="roundRect">
            <a:avLst/>
          </a:prstGeom>
          <a:noFill/>
          <a:ln w="69850">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571604" y="2500306"/>
            <a:ext cx="6242927" cy="1215717"/>
          </a:xfrm>
          <a:prstGeom prst="rect">
            <a:avLst/>
          </a:prstGeom>
          <a:noFill/>
        </p:spPr>
        <p:txBody>
          <a:bodyPr wrap="none" rtlCol="0">
            <a:spAutoFit/>
          </a:bodyPr>
          <a:lstStyle/>
          <a:p>
            <a:r>
              <a:rPr lang="de-DE" sz="2800" dirty="0" err="1" smtClean="0">
                <a:latin typeface="Arial Black" pitchFamily="34" charset="0"/>
              </a:rPr>
              <a:t>Let</a:t>
            </a:r>
            <a:r>
              <a:rPr lang="de-DE" sz="2800" dirty="0" smtClean="0">
                <a:latin typeface="Arial Black" pitchFamily="34" charset="0"/>
              </a:rPr>
              <a:t> </a:t>
            </a:r>
            <a:r>
              <a:rPr lang="de-DE" sz="4500" dirty="0" err="1" smtClean="0">
                <a:latin typeface="Arial Black" pitchFamily="34" charset="0"/>
              </a:rPr>
              <a:t>backlog</a:t>
            </a:r>
            <a:r>
              <a:rPr lang="de-DE" sz="4500" dirty="0" smtClean="0">
                <a:latin typeface="Arial Black" pitchFamily="34" charset="0"/>
              </a:rPr>
              <a:t> </a:t>
            </a:r>
            <a:r>
              <a:rPr lang="de-DE" sz="4500" dirty="0" err="1" smtClean="0">
                <a:latin typeface="Arial Black" pitchFamily="34" charset="0"/>
              </a:rPr>
              <a:t>features</a:t>
            </a:r>
            <a:endParaRPr lang="de-DE" sz="4400" dirty="0" smtClean="0">
              <a:latin typeface="Arial Black" pitchFamily="34" charset="0"/>
            </a:endParaRPr>
          </a:p>
          <a:p>
            <a:r>
              <a:rPr lang="de-DE" sz="2800" dirty="0" err="1" smtClean="0">
                <a:latin typeface="Arial Black" pitchFamily="34" charset="0"/>
              </a:rPr>
              <a:t>drive</a:t>
            </a:r>
            <a:r>
              <a:rPr lang="de-DE" sz="2800" dirty="0" smtClean="0">
                <a:latin typeface="Arial Black" pitchFamily="34" charset="0"/>
              </a:rPr>
              <a:t> </a:t>
            </a:r>
            <a:r>
              <a:rPr lang="de-DE" sz="2800" dirty="0" err="1" smtClean="0">
                <a:latin typeface="Arial Black" pitchFamily="34" charset="0"/>
              </a:rPr>
              <a:t>the</a:t>
            </a:r>
            <a:r>
              <a:rPr lang="de-DE" sz="2800" dirty="0" smtClean="0">
                <a:latin typeface="Arial Black" pitchFamily="34" charset="0"/>
              </a:rPr>
              <a:t> </a:t>
            </a:r>
            <a:r>
              <a:rPr lang="de-DE" sz="2800" dirty="0" err="1" smtClean="0">
                <a:latin typeface="Arial Black" pitchFamily="34" charset="0"/>
              </a:rPr>
              <a:t>structure</a:t>
            </a:r>
            <a:r>
              <a:rPr lang="de-DE" sz="2800" dirty="0" smtClean="0">
                <a:latin typeface="Arial Black" pitchFamily="34" charset="0"/>
              </a:rPr>
              <a:t>…</a:t>
            </a:r>
            <a:endParaRPr lang="de-DE" sz="4400" dirty="0">
              <a:latin typeface="Arial Black"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1814513" y="1743075"/>
            <a:ext cx="5514975" cy="3371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srcRect/>
          <a:stretch>
            <a:fillRect/>
          </a:stretch>
        </p:blipFill>
        <p:spPr bwMode="auto">
          <a:xfrm>
            <a:off x="1552575" y="357188"/>
            <a:ext cx="6038850" cy="6143625"/>
          </a:xfrm>
          <a:prstGeom prst="rect">
            <a:avLst/>
          </a:prstGeom>
          <a:noFill/>
          <a:ln w="9525">
            <a:noFill/>
            <a:miter lim="800000"/>
            <a:headEnd/>
            <a:tailEnd/>
          </a:ln>
          <a:effectLst/>
        </p:spPr>
      </p:pic>
      <p:sp>
        <p:nvSpPr>
          <p:cNvPr id="4" name="Textfeld 3"/>
          <p:cNvSpPr txBox="1"/>
          <p:nvPr/>
        </p:nvSpPr>
        <p:spPr>
          <a:xfrm rot="228562">
            <a:off x="3158988" y="-208476"/>
            <a:ext cx="2585964" cy="7786747"/>
          </a:xfrm>
          <a:prstGeom prst="rect">
            <a:avLst/>
          </a:prstGeom>
          <a:noFill/>
        </p:spPr>
        <p:txBody>
          <a:bodyPr wrap="none" rtlCol="0">
            <a:spAutoFit/>
          </a:bodyPr>
          <a:lstStyle/>
          <a:p>
            <a:r>
              <a:rPr lang="de-DE" sz="50000" b="1" dirty="0">
                <a:solidFill>
                  <a:srgbClr val="C00000"/>
                </a:solidFill>
                <a:latin typeface="Bradley Hand ITC" pitchFamily="66" charset="0"/>
              </a:rPr>
              <a:t>?</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3467100" y="2947988"/>
            <a:ext cx="2209800" cy="962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1428750" y="395288"/>
            <a:ext cx="6286500" cy="6067425"/>
          </a:xfrm>
          <a:prstGeom prst="rect">
            <a:avLst/>
          </a:prstGeom>
          <a:noFill/>
          <a:ln w="9525">
            <a:noFill/>
            <a:miter lim="800000"/>
            <a:headEnd/>
            <a:tailEnd/>
          </a:ln>
          <a:effectLst/>
        </p:spPr>
      </p:pic>
      <p:sp>
        <p:nvSpPr>
          <p:cNvPr id="3" name="Textfeld 2"/>
          <p:cNvSpPr txBox="1"/>
          <p:nvPr/>
        </p:nvSpPr>
        <p:spPr>
          <a:xfrm rot="16569523">
            <a:off x="-976437" y="2846687"/>
            <a:ext cx="5330947" cy="523220"/>
          </a:xfrm>
          <a:prstGeom prst="rect">
            <a:avLst/>
          </a:prstGeom>
          <a:noFill/>
        </p:spPr>
        <p:txBody>
          <a:bodyPr wrap="none" rtlCol="0">
            <a:spAutoFit/>
          </a:bodyPr>
          <a:lstStyle/>
          <a:p>
            <a:r>
              <a:rPr lang="de-DE" sz="2800" dirty="0" smtClean="0">
                <a:latin typeface="Arial Black" pitchFamily="34" charset="0"/>
              </a:rPr>
              <a:t>Think (UI) </a:t>
            </a:r>
            <a:r>
              <a:rPr lang="de-DE" sz="2800" dirty="0" err="1" smtClean="0">
                <a:latin typeface="Arial Black" pitchFamily="34" charset="0"/>
              </a:rPr>
              <a:t>interaction</a:t>
            </a:r>
            <a:r>
              <a:rPr lang="de-DE" sz="2800" dirty="0" smtClean="0">
                <a:latin typeface="Arial Black" pitchFamily="34" charset="0"/>
              </a:rPr>
              <a:t> </a:t>
            </a:r>
            <a:r>
              <a:rPr lang="de-DE" sz="2800" dirty="0" err="1" smtClean="0">
                <a:latin typeface="Arial Black" pitchFamily="34" charset="0"/>
              </a:rPr>
              <a:t>first</a:t>
            </a:r>
            <a:endParaRPr lang="de-DE" sz="2800" dirty="0">
              <a:latin typeface="Arial Black"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2162175" y="2643182"/>
            <a:ext cx="4819650" cy="1362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cstate="print"/>
          <a:srcRect/>
          <a:stretch>
            <a:fillRect/>
          </a:stretch>
        </p:blipFill>
        <p:spPr bwMode="auto">
          <a:xfrm>
            <a:off x="1885950" y="2285992"/>
            <a:ext cx="5372100" cy="1171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cstate="print"/>
          <a:srcRect/>
          <a:stretch>
            <a:fillRect/>
          </a:stretch>
        </p:blipFill>
        <p:spPr bwMode="auto">
          <a:xfrm>
            <a:off x="2547938" y="2643182"/>
            <a:ext cx="4048125" cy="752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2547938" y="2643188"/>
            <a:ext cx="4048125" cy="1571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1281113" y="2643188"/>
            <a:ext cx="6581775" cy="1571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1281113" y="2643188"/>
            <a:ext cx="6581775" cy="1571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1281113" y="2643188"/>
            <a:ext cx="6581775" cy="1571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a:stretch>
            <a:fillRect/>
          </a:stretch>
        </p:blipFill>
        <p:spPr bwMode="auto">
          <a:xfrm>
            <a:off x="1281113" y="1857364"/>
            <a:ext cx="6581775" cy="2562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678986" y="2190833"/>
            <a:ext cx="6916189" cy="4493538"/>
          </a:xfrm>
          <a:prstGeom prst="rect">
            <a:avLst/>
          </a:prstGeom>
          <a:noFill/>
        </p:spPr>
        <p:txBody>
          <a:bodyPr wrap="none" rtlCol="0">
            <a:spAutoFit/>
          </a:bodyPr>
          <a:lstStyle/>
          <a:p>
            <a:pPr algn="r"/>
            <a:r>
              <a:rPr lang="de-DE" sz="3600" b="1" dirty="0" smtClean="0">
                <a:latin typeface="Arial Black" pitchFamily="34" charset="0"/>
              </a:rPr>
              <a:t>The</a:t>
            </a:r>
          </a:p>
          <a:p>
            <a:pPr algn="r"/>
            <a:r>
              <a:rPr lang="de-DE" sz="7200" b="1" dirty="0" smtClean="0">
                <a:latin typeface="Arial Black" pitchFamily="34" charset="0"/>
              </a:rPr>
              <a:t>Fundamental</a:t>
            </a:r>
          </a:p>
          <a:p>
            <a:pPr algn="r"/>
            <a:r>
              <a:rPr lang="de-DE" sz="9800" b="1" dirty="0" err="1" smtClean="0">
                <a:latin typeface="Arial Black" pitchFamily="34" charset="0"/>
              </a:rPr>
              <a:t>Structure</a:t>
            </a:r>
            <a:endParaRPr lang="de-DE" sz="9800" b="1" dirty="0" smtClean="0">
              <a:latin typeface="Arial Black" pitchFamily="34" charset="0"/>
            </a:endParaRPr>
          </a:p>
          <a:p>
            <a:pPr algn="r"/>
            <a:r>
              <a:rPr lang="de-DE" sz="7800" b="1" dirty="0" err="1">
                <a:latin typeface="Arial Black" pitchFamily="34" charset="0"/>
              </a:rPr>
              <a:t>o</a:t>
            </a:r>
            <a:r>
              <a:rPr lang="de-DE" sz="7800" b="1" dirty="0" err="1" smtClean="0">
                <a:latin typeface="Arial Black" pitchFamily="34" charset="0"/>
              </a:rPr>
              <a:t>f</a:t>
            </a:r>
            <a:r>
              <a:rPr lang="de-DE" sz="7800" b="1" dirty="0" smtClean="0">
                <a:latin typeface="Arial Black" pitchFamily="34" charset="0"/>
              </a:rPr>
              <a:t> Software</a:t>
            </a:r>
            <a:endParaRPr lang="de-DE" sz="7800" b="1" dirty="0">
              <a:latin typeface="Arial Black" pitchFamily="34" charset="0"/>
            </a:endParaRPr>
          </a:p>
        </p:txBody>
      </p:sp>
      <p:sp>
        <p:nvSpPr>
          <p:cNvPr id="3" name="Textfeld 2"/>
          <p:cNvSpPr txBox="1"/>
          <p:nvPr/>
        </p:nvSpPr>
        <p:spPr>
          <a:xfrm>
            <a:off x="7578066" y="2149019"/>
            <a:ext cx="1351652" cy="4708981"/>
          </a:xfrm>
          <a:prstGeom prst="rect">
            <a:avLst/>
          </a:prstGeom>
          <a:noFill/>
        </p:spPr>
        <p:txBody>
          <a:bodyPr wrap="none" rtlCol="0">
            <a:spAutoFit/>
          </a:bodyPr>
          <a:lstStyle/>
          <a:p>
            <a:r>
              <a:rPr lang="de-DE" sz="30000" dirty="0" smtClean="0"/>
              <a:t>(</a:t>
            </a:r>
            <a:endParaRPr lang="de-DE" sz="300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print"/>
          <a:srcRect/>
          <a:stretch>
            <a:fillRect/>
          </a:stretch>
        </p:blipFill>
        <p:spPr bwMode="auto">
          <a:xfrm>
            <a:off x="1374604" y="1714488"/>
            <a:ext cx="7769396" cy="4881565"/>
          </a:xfrm>
          <a:prstGeom prst="rect">
            <a:avLst/>
          </a:prstGeom>
          <a:noFill/>
          <a:ln w="9525">
            <a:noFill/>
            <a:miter lim="800000"/>
            <a:headEnd/>
            <a:tailEnd/>
          </a:ln>
          <a:effectLst/>
        </p:spPr>
      </p:pic>
      <p:sp>
        <p:nvSpPr>
          <p:cNvPr id="3" name="Textfeld 2"/>
          <p:cNvSpPr txBox="1"/>
          <p:nvPr/>
        </p:nvSpPr>
        <p:spPr>
          <a:xfrm>
            <a:off x="285720" y="428604"/>
            <a:ext cx="5673604" cy="1015663"/>
          </a:xfrm>
          <a:prstGeom prst="rect">
            <a:avLst/>
          </a:prstGeom>
          <a:noFill/>
        </p:spPr>
        <p:txBody>
          <a:bodyPr wrap="none" rtlCol="0">
            <a:spAutoFit/>
          </a:bodyPr>
          <a:lstStyle/>
          <a:p>
            <a:r>
              <a:rPr lang="de-DE" sz="3200" dirty="0" err="1" smtClean="0">
                <a:latin typeface="Arial Black" pitchFamily="34" charset="0"/>
              </a:rPr>
              <a:t>Component</a:t>
            </a:r>
            <a:r>
              <a:rPr lang="de-DE" sz="3200" dirty="0" smtClean="0">
                <a:latin typeface="Arial Black" pitchFamily="34" charset="0"/>
              </a:rPr>
              <a:t> </a:t>
            </a:r>
            <a:r>
              <a:rPr lang="de-DE" sz="3200" dirty="0" err="1" smtClean="0">
                <a:latin typeface="Arial Black" pitchFamily="34" charset="0"/>
              </a:rPr>
              <a:t>architecture</a:t>
            </a:r>
            <a:endParaRPr lang="de-DE" dirty="0" smtClean="0">
              <a:latin typeface="Arial Black" pitchFamily="34" charset="0"/>
            </a:endParaRPr>
          </a:p>
          <a:p>
            <a:r>
              <a:rPr lang="de-DE" dirty="0" err="1" smtClean="0">
                <a:latin typeface="Arial Black" pitchFamily="34" charset="0"/>
              </a:rPr>
              <a:t>of</a:t>
            </a:r>
            <a:r>
              <a:rPr lang="de-DE" dirty="0" smtClean="0">
                <a:latin typeface="Arial Black" pitchFamily="34" charset="0"/>
              </a:rPr>
              <a:t> a </a:t>
            </a:r>
            <a:r>
              <a:rPr lang="de-DE" dirty="0" err="1" smtClean="0">
                <a:latin typeface="Arial Black" pitchFamily="34" charset="0"/>
              </a:rPr>
              <a:t>single</a:t>
            </a:r>
            <a:r>
              <a:rPr lang="de-DE" dirty="0" smtClean="0">
                <a:latin typeface="Arial Black" pitchFamily="34" charset="0"/>
              </a:rPr>
              <a:t> OS </a:t>
            </a:r>
            <a:r>
              <a:rPr lang="de-DE" dirty="0" err="1" smtClean="0">
                <a:latin typeface="Arial Black" pitchFamily="34" charset="0"/>
              </a:rPr>
              <a:t>process</a:t>
            </a:r>
            <a:r>
              <a:rPr lang="de-DE" dirty="0" smtClean="0">
                <a:latin typeface="Arial Black" pitchFamily="34" charset="0"/>
              </a:rPr>
              <a:t> </a:t>
            </a:r>
            <a:r>
              <a:rPr lang="de-DE" sz="2800" dirty="0" err="1" smtClean="0">
                <a:latin typeface="Arial Black" pitchFamily="34" charset="0"/>
              </a:rPr>
              <a:t>software</a:t>
            </a:r>
            <a:r>
              <a:rPr lang="de-DE" sz="2800" dirty="0" smtClean="0">
                <a:latin typeface="Arial Black" pitchFamily="34" charset="0"/>
              </a:rPr>
              <a:t> </a:t>
            </a:r>
            <a:r>
              <a:rPr lang="de-DE" sz="2800" dirty="0" err="1" smtClean="0">
                <a:latin typeface="Arial Black" pitchFamily="34" charset="0"/>
              </a:rPr>
              <a:t>cell</a:t>
            </a:r>
            <a:endParaRPr lang="de-DE" dirty="0">
              <a:latin typeface="Arial Black"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214414" y="2000240"/>
            <a:ext cx="6722353" cy="2585323"/>
          </a:xfrm>
          <a:prstGeom prst="rect">
            <a:avLst/>
          </a:prstGeom>
          <a:noFill/>
        </p:spPr>
        <p:txBody>
          <a:bodyPr wrap="none" rtlCol="0">
            <a:spAutoFit/>
          </a:bodyPr>
          <a:lstStyle/>
          <a:p>
            <a:r>
              <a:rPr lang="de-DE" sz="3600" dirty="0" err="1" smtClean="0">
                <a:latin typeface="Arial Black" pitchFamily="34" charset="0"/>
              </a:rPr>
              <a:t>How</a:t>
            </a:r>
            <a:r>
              <a:rPr lang="de-DE" sz="3600" dirty="0" smtClean="0">
                <a:latin typeface="Arial Black" pitchFamily="34" charset="0"/>
              </a:rPr>
              <a:t> </a:t>
            </a:r>
            <a:r>
              <a:rPr lang="de-DE" sz="3600" dirty="0" err="1" smtClean="0">
                <a:latin typeface="Arial Black" pitchFamily="34" charset="0"/>
              </a:rPr>
              <a:t>to</a:t>
            </a:r>
            <a:r>
              <a:rPr lang="de-DE" sz="3600" dirty="0" smtClean="0">
                <a:latin typeface="Arial Black" pitchFamily="34" charset="0"/>
              </a:rPr>
              <a:t> </a:t>
            </a:r>
            <a:r>
              <a:rPr lang="de-DE" sz="7200" dirty="0" err="1" smtClean="0">
                <a:latin typeface="Arial Black" pitchFamily="34" charset="0"/>
              </a:rPr>
              <a:t>translate</a:t>
            </a:r>
            <a:endParaRPr lang="de-DE" sz="6000" dirty="0" smtClean="0">
              <a:latin typeface="Arial Black" pitchFamily="34" charset="0"/>
            </a:endParaRPr>
          </a:p>
          <a:p>
            <a:r>
              <a:rPr lang="de-DE" sz="3200" dirty="0" smtClean="0">
                <a:latin typeface="Arial Black" pitchFamily="34" charset="0"/>
              </a:rPr>
              <a:t>a </a:t>
            </a:r>
            <a:r>
              <a:rPr lang="de-DE" sz="3600" dirty="0" err="1" smtClean="0">
                <a:latin typeface="Arial Black" pitchFamily="34" charset="0"/>
              </a:rPr>
              <a:t>component</a:t>
            </a:r>
            <a:r>
              <a:rPr lang="de-DE" sz="3600" dirty="0" smtClean="0">
                <a:latin typeface="Arial Black" pitchFamily="34" charset="0"/>
              </a:rPr>
              <a:t> </a:t>
            </a:r>
            <a:r>
              <a:rPr lang="de-DE" sz="3600" dirty="0" err="1" smtClean="0">
                <a:latin typeface="Arial Black" pitchFamily="34" charset="0"/>
              </a:rPr>
              <a:t>architecture</a:t>
            </a:r>
            <a:endParaRPr lang="de-DE" sz="3600" dirty="0" smtClean="0">
              <a:latin typeface="Arial Black" pitchFamily="34" charset="0"/>
            </a:endParaRPr>
          </a:p>
          <a:p>
            <a:r>
              <a:rPr lang="de-DE" sz="3600" dirty="0" err="1" smtClean="0">
                <a:latin typeface="Arial Black" pitchFamily="34" charset="0"/>
              </a:rPr>
              <a:t>to</a:t>
            </a:r>
            <a:r>
              <a:rPr lang="de-DE" sz="3600" dirty="0" smtClean="0">
                <a:latin typeface="Arial Black" pitchFamily="34" charset="0"/>
              </a:rPr>
              <a:t> </a:t>
            </a:r>
            <a:r>
              <a:rPr lang="de-DE" sz="2400" dirty="0" smtClean="0">
                <a:latin typeface="Arial Black" pitchFamily="34" charset="0"/>
              </a:rPr>
              <a:t>Visual Studio </a:t>
            </a:r>
            <a:r>
              <a:rPr lang="de-DE" sz="5400" dirty="0" err="1" smtClean="0">
                <a:latin typeface="Arial Black" pitchFamily="34" charset="0"/>
              </a:rPr>
              <a:t>artifacts</a:t>
            </a:r>
            <a:r>
              <a:rPr lang="de-DE" sz="3600" dirty="0" smtClean="0">
                <a:latin typeface="Arial Black" pitchFamily="34" charset="0"/>
              </a:rPr>
              <a:t>?</a:t>
            </a:r>
            <a:endParaRPr lang="de-DE" sz="3600" dirty="0">
              <a:latin typeface="Arial Black"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928688" y="2081213"/>
            <a:ext cx="7286625" cy="2695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661988" y="1914525"/>
            <a:ext cx="7820025" cy="3028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714612" y="1876422"/>
            <a:ext cx="4182215" cy="3124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cstate="print"/>
          <a:srcRect/>
          <a:stretch>
            <a:fillRect/>
          </a:stretch>
        </p:blipFill>
        <p:spPr bwMode="auto">
          <a:xfrm>
            <a:off x="2000232" y="357166"/>
            <a:ext cx="5000660" cy="6020795"/>
          </a:xfrm>
          <a:prstGeom prst="rect">
            <a:avLst/>
          </a:prstGeom>
          <a:noFill/>
          <a:ln w="9525">
            <a:noFill/>
            <a:miter lim="800000"/>
            <a:headEnd/>
            <a:tailEnd/>
          </a:ln>
          <a:effectLst/>
        </p:spPr>
      </p:pic>
      <p:sp>
        <p:nvSpPr>
          <p:cNvPr id="3" name="Textfeld 2"/>
          <p:cNvSpPr txBox="1"/>
          <p:nvPr/>
        </p:nvSpPr>
        <p:spPr>
          <a:xfrm>
            <a:off x="3929058" y="428604"/>
            <a:ext cx="4883581" cy="461665"/>
          </a:xfrm>
          <a:prstGeom prst="rect">
            <a:avLst/>
          </a:prstGeom>
          <a:noFill/>
        </p:spPr>
        <p:txBody>
          <a:bodyPr wrap="none" rtlCol="0">
            <a:spAutoFit/>
          </a:bodyPr>
          <a:lstStyle/>
          <a:p>
            <a:r>
              <a:rPr lang="de-DE" dirty="0" err="1" smtClean="0">
                <a:latin typeface="Arial Black" pitchFamily="34" charset="0"/>
              </a:rPr>
              <a:t>From</a:t>
            </a:r>
            <a:r>
              <a:rPr lang="de-DE" dirty="0" smtClean="0">
                <a:latin typeface="Arial Black" pitchFamily="34" charset="0"/>
              </a:rPr>
              <a:t> </a:t>
            </a:r>
            <a:r>
              <a:rPr lang="de-DE" sz="2400" dirty="0" err="1" smtClean="0">
                <a:latin typeface="Arial Black" pitchFamily="34" charset="0"/>
              </a:rPr>
              <a:t>application</a:t>
            </a:r>
            <a:r>
              <a:rPr lang="de-DE" dirty="0" smtClean="0">
                <a:latin typeface="Arial Black" pitchFamily="34" charset="0"/>
              </a:rPr>
              <a:t> </a:t>
            </a:r>
            <a:r>
              <a:rPr lang="de-DE" dirty="0" err="1" smtClean="0">
                <a:latin typeface="Arial Black" pitchFamily="34" charset="0"/>
              </a:rPr>
              <a:t>to</a:t>
            </a:r>
            <a:r>
              <a:rPr lang="de-DE" dirty="0" smtClean="0">
                <a:latin typeface="Arial Black" pitchFamily="34" charset="0"/>
              </a:rPr>
              <a:t> VS </a:t>
            </a:r>
            <a:r>
              <a:rPr lang="de-DE" dirty="0" err="1" smtClean="0">
                <a:latin typeface="Arial Black" pitchFamily="34" charset="0"/>
              </a:rPr>
              <a:t>projects</a:t>
            </a:r>
            <a:r>
              <a:rPr lang="de-DE" dirty="0" smtClean="0">
                <a:latin typeface="Arial Black" pitchFamily="34" charset="0"/>
              </a:rPr>
              <a:t>…</a:t>
            </a:r>
            <a:endParaRPr lang="de-DE" dirty="0">
              <a:latin typeface="Arial Black" pitchFamily="34" charset="0"/>
            </a:endParaRPr>
          </a:p>
        </p:txBody>
      </p:sp>
      <p:sp>
        <p:nvSpPr>
          <p:cNvPr id="4" name="Textfeld 3"/>
          <p:cNvSpPr txBox="1"/>
          <p:nvPr/>
        </p:nvSpPr>
        <p:spPr>
          <a:xfrm>
            <a:off x="452318" y="6143644"/>
            <a:ext cx="6840847" cy="523220"/>
          </a:xfrm>
          <a:prstGeom prst="rect">
            <a:avLst/>
          </a:prstGeom>
          <a:noFill/>
        </p:spPr>
        <p:txBody>
          <a:bodyPr wrap="none" rtlCol="0">
            <a:spAutoFit/>
          </a:bodyPr>
          <a:lstStyle/>
          <a:p>
            <a:r>
              <a:rPr lang="de-DE" dirty="0" smtClean="0">
                <a:latin typeface="Arial Black" pitchFamily="34" charset="0"/>
              </a:rPr>
              <a:t>…a </a:t>
            </a:r>
            <a:r>
              <a:rPr lang="de-DE" dirty="0" err="1" smtClean="0">
                <a:latin typeface="Arial Black" pitchFamily="34" charset="0"/>
              </a:rPr>
              <a:t>journey</a:t>
            </a:r>
            <a:r>
              <a:rPr lang="de-DE" dirty="0" smtClean="0">
                <a:latin typeface="Arial Black" pitchFamily="34" charset="0"/>
              </a:rPr>
              <a:t> </a:t>
            </a:r>
            <a:r>
              <a:rPr lang="de-DE" dirty="0" err="1" smtClean="0">
                <a:latin typeface="Arial Black" pitchFamily="34" charset="0"/>
              </a:rPr>
              <a:t>through</a:t>
            </a:r>
            <a:r>
              <a:rPr lang="de-DE" dirty="0" smtClean="0">
                <a:latin typeface="Arial Black" pitchFamily="34" charset="0"/>
              </a:rPr>
              <a:t> </a:t>
            </a:r>
            <a:r>
              <a:rPr lang="de-DE" dirty="0" err="1" smtClean="0">
                <a:latin typeface="Arial Black" pitchFamily="34" charset="0"/>
              </a:rPr>
              <a:t>the</a:t>
            </a:r>
            <a:r>
              <a:rPr lang="de-DE" dirty="0" smtClean="0">
                <a:latin typeface="Arial Black" pitchFamily="34" charset="0"/>
              </a:rPr>
              <a:t> </a:t>
            </a:r>
            <a:r>
              <a:rPr lang="de-DE" sz="2800" dirty="0" smtClean="0">
                <a:latin typeface="Arial Black" pitchFamily="34" charset="0"/>
              </a:rPr>
              <a:t>Software </a:t>
            </a:r>
            <a:r>
              <a:rPr lang="de-DE" sz="2800" dirty="0" err="1" smtClean="0">
                <a:latin typeface="Arial Black" pitchFamily="34" charset="0"/>
              </a:rPr>
              <a:t>Universe</a:t>
            </a:r>
            <a:endParaRPr lang="de-DE" dirty="0">
              <a:latin typeface="Arial Black"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2616814" y="2955193"/>
            <a:ext cx="3884012" cy="830997"/>
          </a:xfrm>
          <a:prstGeom prst="rect">
            <a:avLst/>
          </a:prstGeom>
          <a:noFill/>
        </p:spPr>
        <p:txBody>
          <a:bodyPr wrap="none" rtlCol="0">
            <a:spAutoFit/>
          </a:bodyPr>
          <a:lstStyle/>
          <a:p>
            <a:r>
              <a:rPr lang="de-DE" sz="4800" dirty="0" err="1" smtClean="0">
                <a:latin typeface="Arial Black" pitchFamily="34" charset="0"/>
              </a:rPr>
              <a:t>Thank</a:t>
            </a:r>
            <a:r>
              <a:rPr lang="de-DE" sz="4800" dirty="0" smtClean="0">
                <a:latin typeface="Arial Black" pitchFamily="34" charset="0"/>
              </a:rPr>
              <a:t> </a:t>
            </a:r>
            <a:r>
              <a:rPr lang="de-DE" sz="4800" dirty="0" err="1" smtClean="0">
                <a:latin typeface="Arial Black" pitchFamily="34" charset="0"/>
              </a:rPr>
              <a:t>you</a:t>
            </a:r>
            <a:r>
              <a:rPr lang="de-DE" sz="4800" dirty="0" smtClean="0">
                <a:latin typeface="Arial Black" pitchFamily="34" charset="0"/>
              </a:rPr>
              <a:t>!</a:t>
            </a:r>
            <a:endParaRPr lang="de-DE" sz="4800" dirty="0">
              <a:latin typeface="Arial Black"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References</a:t>
            </a:r>
            <a:endParaRPr lang="de-DE" dirty="0"/>
          </a:p>
        </p:txBody>
      </p:sp>
      <p:sp>
        <p:nvSpPr>
          <p:cNvPr id="3" name="Inhaltsplatzhalter 2"/>
          <p:cNvSpPr>
            <a:spLocks noGrp="1"/>
          </p:cNvSpPr>
          <p:nvPr>
            <p:ph idx="1"/>
          </p:nvPr>
        </p:nvSpPr>
        <p:spPr/>
        <p:txBody>
          <a:bodyPr/>
          <a:lstStyle/>
          <a:p>
            <a:r>
              <a:rPr lang="de-DE" dirty="0" smtClean="0"/>
              <a:t>The </a:t>
            </a:r>
            <a:r>
              <a:rPr lang="de-DE" dirty="0" err="1" smtClean="0"/>
              <a:t>architect´s</a:t>
            </a:r>
            <a:r>
              <a:rPr lang="de-DE" dirty="0" smtClean="0"/>
              <a:t> </a:t>
            </a:r>
            <a:r>
              <a:rPr lang="de-DE" dirty="0" err="1" smtClean="0"/>
              <a:t>napkin</a:t>
            </a:r>
            <a:r>
              <a:rPr lang="de-DE" dirty="0" smtClean="0"/>
              <a:t/>
            </a:r>
            <a:br>
              <a:rPr lang="de-DE" dirty="0" smtClean="0"/>
            </a:br>
            <a:r>
              <a:rPr lang="de-DE" sz="2000" dirty="0" smtClean="0">
                <a:hlinkClick r:id="rId3"/>
              </a:rPr>
              <a:t>http://geekswithblogs.net/thearchitectsnapkin/Default.aspx</a:t>
            </a:r>
            <a:r>
              <a:rPr lang="de-DE" sz="2000" dirty="0" smtClean="0"/>
              <a:t> </a:t>
            </a:r>
          </a:p>
          <a:p>
            <a:r>
              <a:rPr lang="de-DE" dirty="0" smtClean="0"/>
              <a:t>Blog </a:t>
            </a:r>
            <a:r>
              <a:rPr lang="de-DE" dirty="0" err="1" smtClean="0"/>
              <a:t>posts</a:t>
            </a:r>
            <a:r>
              <a:rPr lang="de-DE" dirty="0" smtClean="0"/>
              <a:t> on Software Cells</a:t>
            </a:r>
            <a:br>
              <a:rPr lang="de-DE" dirty="0" smtClean="0"/>
            </a:br>
            <a:r>
              <a:rPr lang="de-DE" sz="2000" dirty="0" smtClean="0">
                <a:hlinkClick r:id="rId4"/>
              </a:rPr>
              <a:t>http://weblogs.asp.net/ralfw/archive/tags/Software+Cells/default.aspx</a:t>
            </a:r>
            <a:r>
              <a:rPr lang="de-DE" sz="2000" dirty="0" smtClean="0"/>
              <a:t> </a:t>
            </a:r>
            <a:endParaRPr lang="de-DE" dirty="0" smtClean="0"/>
          </a:p>
          <a:p>
            <a:endParaRPr lang="de-DE" dirty="0" smtClean="0"/>
          </a:p>
          <a:p>
            <a:r>
              <a:rPr lang="de-DE" dirty="0" err="1" smtClean="0"/>
              <a:t>Contact</a:t>
            </a:r>
            <a:r>
              <a:rPr lang="de-DE" dirty="0" smtClean="0"/>
              <a:t> </a:t>
            </a:r>
            <a:r>
              <a:rPr lang="de-DE" dirty="0" err="1" smtClean="0"/>
              <a:t>me</a:t>
            </a:r>
            <a:r>
              <a:rPr lang="de-DE" dirty="0" smtClean="0"/>
              <a:t> </a:t>
            </a:r>
            <a:r>
              <a:rPr lang="de-DE" dirty="0" err="1" smtClean="0"/>
              <a:t>with</a:t>
            </a:r>
            <a:r>
              <a:rPr lang="de-DE" dirty="0" smtClean="0"/>
              <a:t> </a:t>
            </a:r>
            <a:r>
              <a:rPr lang="de-DE" dirty="0" err="1" smtClean="0"/>
              <a:t>your</a:t>
            </a:r>
            <a:r>
              <a:rPr lang="de-DE" dirty="0" smtClean="0"/>
              <a:t> </a:t>
            </a:r>
            <a:r>
              <a:rPr lang="de-DE" dirty="0" err="1" smtClean="0"/>
              <a:t>questions</a:t>
            </a:r>
            <a:r>
              <a:rPr lang="de-DE" dirty="0" smtClean="0"/>
              <a:t> </a:t>
            </a:r>
            <a:r>
              <a:rPr lang="de-DE" dirty="0" err="1" smtClean="0"/>
              <a:t>and</a:t>
            </a:r>
            <a:r>
              <a:rPr lang="de-DE" dirty="0" smtClean="0"/>
              <a:t> </a:t>
            </a:r>
            <a:r>
              <a:rPr lang="de-DE" dirty="0" err="1" smtClean="0"/>
              <a:t>insights</a:t>
            </a:r>
            <a:r>
              <a:rPr lang="de-DE" dirty="0" smtClean="0"/>
              <a:t>!</a:t>
            </a:r>
            <a:br>
              <a:rPr lang="de-DE" dirty="0" smtClean="0"/>
            </a:br>
            <a:r>
              <a:rPr lang="de-DE" sz="2000" dirty="0" smtClean="0">
                <a:hlinkClick r:id="rId5"/>
              </a:rPr>
              <a:t>info@ralfw.de</a:t>
            </a:r>
            <a:r>
              <a:rPr lang="de-DE" sz="2000" dirty="0" smtClean="0"/>
              <a:t> </a:t>
            </a:r>
            <a:endParaRPr lang="de-DE" sz="20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Speaker</a:t>
            </a:r>
            <a:endParaRPr lang="de-DE" dirty="0"/>
          </a:p>
        </p:txBody>
      </p:sp>
      <p:sp>
        <p:nvSpPr>
          <p:cNvPr id="3" name="Inhaltsplatzhalter 2"/>
          <p:cNvSpPr>
            <a:spLocks noGrp="1"/>
          </p:cNvSpPr>
          <p:nvPr>
            <p:ph idx="1"/>
          </p:nvPr>
        </p:nvSpPr>
        <p:spPr>
          <a:xfrm>
            <a:off x="2786050" y="1600200"/>
            <a:ext cx="5900750" cy="4525963"/>
          </a:xfrm>
        </p:spPr>
        <p:txBody>
          <a:bodyPr>
            <a:normAutofit fontScale="77500" lnSpcReduction="20000"/>
          </a:bodyPr>
          <a:lstStyle/>
          <a:p>
            <a:r>
              <a:rPr lang="en-US" dirty="0" smtClean="0"/>
              <a:t>Ralf Westphal is a freelance consultant, author, and trainer on .NET software architecture topics. In the past 10 years he´s had more than 450 publications in .NET magazines.</a:t>
            </a:r>
          </a:p>
          <a:p>
            <a:r>
              <a:rPr lang="en-US" dirty="0" smtClean="0"/>
              <a:t>In 2008 he co-initiated the software quality initiative „Clean Code Developer“.</a:t>
            </a:r>
          </a:p>
          <a:p>
            <a:r>
              <a:rPr lang="en-US" dirty="0" smtClean="0"/>
              <a:t>Ralf also is a Microsoft MVP for software architecture, and has been a Microsoft Regional Director from 1998 until 2005.</a:t>
            </a:r>
          </a:p>
          <a:p>
            <a:endParaRPr lang="en-US" dirty="0" smtClean="0"/>
          </a:p>
          <a:p>
            <a:r>
              <a:rPr lang="en-US" dirty="0" smtClean="0">
                <a:hlinkClick r:id="rId3"/>
              </a:rPr>
              <a:t>www.ralfw.de</a:t>
            </a:r>
            <a:endParaRPr lang="en-US" dirty="0" smtClean="0"/>
          </a:p>
          <a:p>
            <a:endParaRPr lang="en-US" dirty="0" smtClean="0"/>
          </a:p>
          <a:p>
            <a:endParaRPr lang="de-DE" dirty="0"/>
          </a:p>
        </p:txBody>
      </p:sp>
      <p:pic>
        <p:nvPicPr>
          <p:cNvPr id="4" name="Picture 2"/>
          <p:cNvPicPr>
            <a:picLocks noChangeAspect="1" noChangeArrowheads="1"/>
          </p:cNvPicPr>
          <p:nvPr/>
        </p:nvPicPr>
        <p:blipFill>
          <a:blip r:embed="rId4" cstate="print">
            <a:lum bright="24000" contrast="-31000"/>
          </a:blip>
          <a:srcRect/>
          <a:stretch>
            <a:fillRect/>
          </a:stretch>
        </p:blipFill>
        <p:spPr bwMode="auto">
          <a:xfrm>
            <a:off x="-928726" y="1571612"/>
            <a:ext cx="3714776" cy="55166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cstate="print"/>
          <a:stretch>
            <a:fillRect/>
          </a:stretch>
        </p:blipFill>
        <p:spPr bwMode="black">
          <a:xfrm>
            <a:off x="762000" y="3607054"/>
            <a:ext cx="3624263" cy="738032"/>
          </a:xfrm>
          <a:prstGeom prst="rect">
            <a:avLst/>
          </a:prstGeom>
        </p:spPr>
      </p:pic>
      <p:grpSp>
        <p:nvGrpSpPr>
          <p:cNvPr id="2"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cstate="print"/>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cstate="print"/>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3"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4"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6"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cstate="print"/>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785786" y="1428736"/>
            <a:ext cx="6782947" cy="3985706"/>
          </a:xfrm>
          <a:prstGeom prst="rect">
            <a:avLst/>
          </a:prstGeom>
          <a:noFill/>
        </p:spPr>
        <p:txBody>
          <a:bodyPr wrap="none" rtlCol="0">
            <a:spAutoFit/>
          </a:bodyPr>
          <a:lstStyle/>
          <a:p>
            <a:r>
              <a:rPr lang="de-DE" sz="13800" b="1" dirty="0" smtClean="0">
                <a:latin typeface="Arial Black" pitchFamily="34" charset="0"/>
              </a:rPr>
              <a:t>Forget</a:t>
            </a:r>
            <a:endParaRPr lang="de-DE" sz="7200" b="1" dirty="0">
              <a:latin typeface="Arial Black" pitchFamily="34" charset="0"/>
            </a:endParaRPr>
          </a:p>
          <a:p>
            <a:r>
              <a:rPr lang="de-DE" sz="11500" b="1" dirty="0" err="1" smtClean="0">
                <a:latin typeface="Arial Black" pitchFamily="34" charset="0"/>
              </a:rPr>
              <a:t>classes</a:t>
            </a:r>
            <a:r>
              <a:rPr lang="de-DE" sz="11500" b="1" dirty="0" smtClean="0">
                <a:latin typeface="Arial Black" pitchFamily="34" charset="0"/>
              </a:rPr>
              <a:t>!</a:t>
            </a:r>
            <a:endParaRPr lang="de-DE" sz="11500" b="1" dirty="0">
              <a:latin typeface="Arial Black" pitchFamily="34" charset="0"/>
            </a:endParaRPr>
          </a:p>
        </p:txBody>
      </p:sp>
      <p:sp>
        <p:nvSpPr>
          <p:cNvPr id="3" name="Textfeld 2"/>
          <p:cNvSpPr txBox="1"/>
          <p:nvPr/>
        </p:nvSpPr>
        <p:spPr>
          <a:xfrm rot="16200000">
            <a:off x="6126696" y="2744262"/>
            <a:ext cx="3643338" cy="1323439"/>
          </a:xfrm>
          <a:prstGeom prst="rect">
            <a:avLst/>
          </a:prstGeom>
          <a:noFill/>
        </p:spPr>
        <p:txBody>
          <a:bodyPr wrap="square" rtlCol="0">
            <a:spAutoFit/>
          </a:bodyPr>
          <a:lstStyle/>
          <a:p>
            <a:pPr algn="ctr"/>
            <a:r>
              <a:rPr lang="de-DE" sz="7900" b="1" dirty="0" err="1" smtClean="0">
                <a:latin typeface="Arial Black" pitchFamily="34" charset="0"/>
              </a:rPr>
              <a:t>about</a:t>
            </a:r>
            <a:endParaRPr lang="de-DE" sz="7900" dirty="0"/>
          </a:p>
        </p:txBody>
      </p:sp>
      <p:sp>
        <p:nvSpPr>
          <p:cNvPr id="4" name="Textfeld 3"/>
          <p:cNvSpPr txBox="1"/>
          <p:nvPr/>
        </p:nvSpPr>
        <p:spPr>
          <a:xfrm>
            <a:off x="5546732" y="5143512"/>
            <a:ext cx="1884427" cy="276999"/>
          </a:xfrm>
          <a:prstGeom prst="rect">
            <a:avLst/>
          </a:prstGeom>
          <a:noFill/>
        </p:spPr>
        <p:txBody>
          <a:bodyPr wrap="none" rtlCol="0">
            <a:spAutoFit/>
          </a:bodyPr>
          <a:lstStyle/>
          <a:p>
            <a:r>
              <a:rPr lang="de-DE" sz="1200" dirty="0" smtClean="0">
                <a:latin typeface="Arial Black" pitchFamily="34" charset="0"/>
              </a:rPr>
              <a:t>(</a:t>
            </a:r>
            <a:r>
              <a:rPr lang="de-DE" sz="1200" dirty="0" err="1" smtClean="0">
                <a:latin typeface="Arial Black" pitchFamily="34" charset="0"/>
              </a:rPr>
              <a:t>for</a:t>
            </a:r>
            <a:r>
              <a:rPr lang="de-DE" sz="1200" dirty="0" smtClean="0">
                <a:latin typeface="Arial Black" pitchFamily="34" charset="0"/>
              </a:rPr>
              <a:t> a </a:t>
            </a:r>
            <a:r>
              <a:rPr lang="de-DE" sz="1200" dirty="0" err="1" smtClean="0">
                <a:latin typeface="Arial Black" pitchFamily="34" charset="0"/>
              </a:rPr>
              <a:t>while</a:t>
            </a:r>
            <a:r>
              <a:rPr lang="de-DE" sz="1200" dirty="0" smtClean="0">
                <a:latin typeface="Arial Black" pitchFamily="34" charset="0"/>
              </a:rPr>
              <a:t> </a:t>
            </a:r>
            <a:r>
              <a:rPr lang="de-DE" sz="1200" dirty="0" err="1" smtClean="0">
                <a:latin typeface="Arial Black" pitchFamily="34" charset="0"/>
              </a:rPr>
              <a:t>at</a:t>
            </a:r>
            <a:r>
              <a:rPr lang="de-DE" sz="1200" dirty="0" smtClean="0">
                <a:latin typeface="Arial Black" pitchFamily="34" charset="0"/>
              </a:rPr>
              <a:t> least)</a:t>
            </a:r>
            <a:endParaRPr lang="de-DE" sz="1200" dirty="0">
              <a:latin typeface="Arial Black"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cstate="print"/>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print"/>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29058" y="3575827"/>
            <a:ext cx="3946978" cy="3139321"/>
          </a:xfrm>
          <a:prstGeom prst="rect">
            <a:avLst/>
          </a:prstGeom>
          <a:noFill/>
        </p:spPr>
        <p:txBody>
          <a:bodyPr wrap="square" rtlCol="0">
            <a:spAutoFit/>
          </a:bodyPr>
          <a:lstStyle/>
          <a:p>
            <a:pPr algn="r"/>
            <a:endParaRPr lang="de-DE" sz="6600" b="1" dirty="0">
              <a:latin typeface="Arial Black" pitchFamily="34" charset="0"/>
            </a:endParaRPr>
          </a:p>
          <a:p>
            <a:pPr algn="r"/>
            <a:r>
              <a:rPr lang="de-DE" sz="6600" b="1" dirty="0" err="1" smtClean="0">
                <a:latin typeface="Arial Black" pitchFamily="34" charset="0"/>
              </a:rPr>
              <a:t>Building</a:t>
            </a:r>
            <a:endParaRPr lang="de-DE" sz="6600" b="1" dirty="0">
              <a:latin typeface="Arial Black" pitchFamily="34" charset="0"/>
            </a:endParaRPr>
          </a:p>
          <a:p>
            <a:pPr algn="r"/>
            <a:r>
              <a:rPr lang="de-DE" sz="6600" b="1" dirty="0" smtClean="0">
                <a:latin typeface="Arial Black" pitchFamily="34" charset="0"/>
              </a:rPr>
              <a:t>Blocks</a:t>
            </a:r>
            <a:endParaRPr lang="de-DE" sz="16600" b="1" dirty="0">
              <a:latin typeface="Arial Black" pitchFamily="34" charset="0"/>
            </a:endParaRPr>
          </a:p>
        </p:txBody>
      </p:sp>
      <p:sp>
        <p:nvSpPr>
          <p:cNvPr id="3" name="Textfeld 2"/>
          <p:cNvSpPr txBox="1"/>
          <p:nvPr/>
        </p:nvSpPr>
        <p:spPr>
          <a:xfrm>
            <a:off x="8000353" y="4025093"/>
            <a:ext cx="857927" cy="2754600"/>
          </a:xfrm>
          <a:prstGeom prst="rect">
            <a:avLst/>
          </a:prstGeom>
          <a:noFill/>
        </p:spPr>
        <p:txBody>
          <a:bodyPr wrap="none" rtlCol="0">
            <a:spAutoFit/>
          </a:bodyPr>
          <a:lstStyle/>
          <a:p>
            <a:r>
              <a:rPr lang="de-DE" sz="17300" dirty="0" smtClean="0"/>
              <a:t>(</a:t>
            </a:r>
            <a:endParaRPr lang="de-DE" sz="173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chEd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Deimos">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517</Words>
  <Application>Microsoft Office PowerPoint</Application>
  <PresentationFormat>On-screen Show (4:3)</PresentationFormat>
  <Paragraphs>158</Paragraphs>
  <Slides>81</Slides>
  <Notes>80</Notes>
  <HiddenSlides>0</HiddenSlides>
  <MMClips>0</MMClips>
  <ScaleCrop>false</ScaleCrop>
  <HeadingPairs>
    <vt:vector size="4" baseType="variant">
      <vt:variant>
        <vt:lpstr>Theme</vt:lpstr>
      </vt:variant>
      <vt:variant>
        <vt:i4>3</vt:i4>
      </vt:variant>
      <vt:variant>
        <vt:lpstr>Slide Titles</vt:lpstr>
      </vt:variant>
      <vt:variant>
        <vt:i4>81</vt:i4>
      </vt:variant>
    </vt:vector>
  </HeadingPairs>
  <TitlesOfParts>
    <vt:vector size="84" baseType="lpstr">
      <vt:lpstr>Larissa-Design</vt:lpstr>
      <vt:lpstr>TechEd_Europe</vt:lpstr>
      <vt:lpstr>TechEd09_Europe template</vt:lpstr>
      <vt:lpstr>Welcome to the Software Universe A Roadmap to Solution Architecture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References</vt:lpstr>
      <vt:lpstr>Speaker</vt:lpstr>
      <vt:lpstr>Resources</vt:lpstr>
      <vt:lpstr>Slide 80</vt:lpstr>
      <vt:lpstr>Slide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subject>tech·ed Europe 2009</dc:subject>
  <dc:creator>Ralf Westphal</dc:creator>
  <dc:description>tech·ed Europe 2009</dc:description>
  <cp:lastModifiedBy>cn_user</cp:lastModifiedBy>
  <cp:revision>114</cp:revision>
  <dcterms:created xsi:type="dcterms:W3CDTF">2009-11-08T13:23:51Z</dcterms:created>
  <dcterms:modified xsi:type="dcterms:W3CDTF">2009-11-10T17:10:18Z</dcterms:modified>
</cp:coreProperties>
</file>