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23" r:id="rId1"/>
    <p:sldMasterId id="2147483942" r:id="rId2"/>
    <p:sldMasterId id="2147483953" r:id="rId3"/>
  </p:sldMasterIdLst>
  <p:notesMasterIdLst>
    <p:notesMasterId r:id="rId38"/>
  </p:notesMasterIdLst>
  <p:handoutMasterIdLst>
    <p:handoutMasterId r:id="rId39"/>
  </p:handoutMasterIdLst>
  <p:sldIdLst>
    <p:sldId id="404" r:id="rId4"/>
    <p:sldId id="532" r:id="rId5"/>
    <p:sldId id="649" r:id="rId6"/>
    <p:sldId id="406" r:id="rId7"/>
    <p:sldId id="487" r:id="rId8"/>
    <p:sldId id="411" r:id="rId9"/>
    <p:sldId id="412" r:id="rId10"/>
    <p:sldId id="560" r:id="rId11"/>
    <p:sldId id="558" r:id="rId12"/>
    <p:sldId id="561" r:id="rId13"/>
    <p:sldId id="634" r:id="rId14"/>
    <p:sldId id="588" r:id="rId15"/>
    <p:sldId id="589" r:id="rId16"/>
    <p:sldId id="650" r:id="rId17"/>
    <p:sldId id="652" r:id="rId18"/>
    <p:sldId id="653" r:id="rId19"/>
    <p:sldId id="654" r:id="rId20"/>
    <p:sldId id="620" r:id="rId21"/>
    <p:sldId id="621" r:id="rId22"/>
    <p:sldId id="625" r:id="rId23"/>
    <p:sldId id="622" r:id="rId24"/>
    <p:sldId id="631" r:id="rId25"/>
    <p:sldId id="623" r:id="rId26"/>
    <p:sldId id="651" r:id="rId27"/>
    <p:sldId id="633" r:id="rId28"/>
    <p:sldId id="644" r:id="rId29"/>
    <p:sldId id="645" r:id="rId30"/>
    <p:sldId id="646" r:id="rId31"/>
    <p:sldId id="348" r:id="rId32"/>
    <p:sldId id="403" r:id="rId33"/>
    <p:sldId id="648" r:id="rId34"/>
    <p:sldId id="536" r:id="rId35"/>
    <p:sldId id="657" r:id="rId36"/>
    <p:sldId id="656" r:id="rId37"/>
  </p:sldIdLst>
  <p:sldSz cx="9144000" cy="6858000" type="screen4x3"/>
  <p:notesSz cx="6858000" cy="9144000"/>
  <p:defaultTextStyle>
    <a:defPPr>
      <a:defRPr lang="en-US"/>
    </a:defPPr>
    <a:lvl1pPr algn="l" defTabSz="912813" rtl="0" fontAlgn="base">
      <a:spcBef>
        <a:spcPct val="0"/>
      </a:spcBef>
      <a:spcAft>
        <a:spcPct val="0"/>
      </a:spcAft>
      <a:defRPr kern="1200">
        <a:solidFill>
          <a:schemeClr val="tx1"/>
        </a:solidFill>
        <a:latin typeface="Arial" charset="0"/>
        <a:ea typeface="+mn-ea"/>
        <a:cs typeface="+mn-cs"/>
      </a:defRPr>
    </a:lvl1pPr>
    <a:lvl2pPr marL="455613" indent="1588" algn="l" defTabSz="912813" rtl="0" fontAlgn="base">
      <a:spcBef>
        <a:spcPct val="0"/>
      </a:spcBef>
      <a:spcAft>
        <a:spcPct val="0"/>
      </a:spcAft>
      <a:defRPr kern="1200">
        <a:solidFill>
          <a:schemeClr val="tx1"/>
        </a:solidFill>
        <a:latin typeface="Arial" charset="0"/>
        <a:ea typeface="+mn-ea"/>
        <a:cs typeface="+mn-cs"/>
      </a:defRPr>
    </a:lvl2pPr>
    <a:lvl3pPr marL="912813" indent="1588" algn="l" defTabSz="912813" rtl="0" fontAlgn="base">
      <a:spcBef>
        <a:spcPct val="0"/>
      </a:spcBef>
      <a:spcAft>
        <a:spcPct val="0"/>
      </a:spcAft>
      <a:defRPr kern="1200">
        <a:solidFill>
          <a:schemeClr val="tx1"/>
        </a:solidFill>
        <a:latin typeface="Arial" charset="0"/>
        <a:ea typeface="+mn-ea"/>
        <a:cs typeface="+mn-cs"/>
      </a:defRPr>
    </a:lvl3pPr>
    <a:lvl4pPr marL="1370013" indent="1588" algn="l" defTabSz="912813" rtl="0" fontAlgn="base">
      <a:spcBef>
        <a:spcPct val="0"/>
      </a:spcBef>
      <a:spcAft>
        <a:spcPct val="0"/>
      </a:spcAft>
      <a:defRPr kern="1200">
        <a:solidFill>
          <a:schemeClr val="tx1"/>
        </a:solidFill>
        <a:latin typeface="Arial" charset="0"/>
        <a:ea typeface="+mn-ea"/>
        <a:cs typeface="+mn-cs"/>
      </a:defRPr>
    </a:lvl4pPr>
    <a:lvl5pPr marL="1827213" indent="1588" algn="l" defTabSz="912813"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F6AE1E"/>
    <a:srgbClr val="FFFFFF"/>
    <a:srgbClr val="FF0066"/>
    <a:srgbClr val="000000"/>
    <a:srgbClr val="F3AF35"/>
    <a:srgbClr val="9C42E6"/>
    <a:srgbClr val="D1943B"/>
    <a:srgbClr val="FF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80" autoAdjust="0"/>
    <p:restoredTop sz="82313" autoAdjust="0"/>
  </p:normalViewPr>
  <p:slideViewPr>
    <p:cSldViewPr>
      <p:cViewPr>
        <p:scale>
          <a:sx n="60" d="100"/>
          <a:sy n="60" d="100"/>
        </p:scale>
        <p:origin x="-1530" y="-1152"/>
      </p:cViewPr>
      <p:guideLst>
        <p:guide orient="horz" pos="144"/>
        <p:guide orient="horz" pos="886"/>
        <p:guide orient="horz" pos="1484"/>
        <p:guide orient="horz" pos="1200"/>
        <p:guide orient="horz" pos="2736"/>
        <p:guide orient="horz" pos="4176"/>
        <p:guide pos="2880"/>
        <p:guide pos="240"/>
        <p:guide pos="460"/>
        <p:guide pos="5520"/>
        <p:guide pos="863"/>
        <p:guide pos="5280"/>
      </p:guideLst>
    </p:cSldViewPr>
  </p:slideViewPr>
  <p:outlineViewPr>
    <p:cViewPr>
      <p:scale>
        <a:sx n="33" d="100"/>
        <a:sy n="33" d="100"/>
      </p:scale>
      <p:origin x="0" y="769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01" d="100"/>
          <a:sy n="101" d="100"/>
        </p:scale>
        <p:origin x="-2532" y="-108"/>
      </p:cViewPr>
      <p:guideLst>
        <p:guide orient="horz" pos="2736"/>
        <p:guide pos="2160"/>
        <p:guide pos="432"/>
        <p:guide pos="388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sz="1200" dirty="0" smtClean="0">
                <a:latin typeface="+mn-lt"/>
              </a:defRPr>
            </a:lvl1pPr>
          </a:lstStyle>
          <a:p>
            <a:pPr>
              <a:defRPr/>
            </a:pPr>
            <a:r>
              <a:rPr lang="en-US" sz="1400" smtClean="0"/>
              <a:t>Tech·Ed Europe 2009</a:t>
            </a:r>
            <a:endParaRPr lang="en-US"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a:latin typeface="+mn-lt"/>
              </a:defRPr>
            </a:lvl1pPr>
          </a:lstStyle>
          <a:p>
            <a:pPr>
              <a:defRPr/>
            </a:pPr>
            <a:r>
              <a:rPr lang="en-US" sz="1400" smtClean="0"/>
              <a:t>11/10/2009</a:t>
            </a:r>
            <a:endParaRPr lang="en-US" sz="140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a:solidFill>
                  <a:srgbClr val="000000"/>
                </a:solidFill>
                <a:latin typeface="+mn-lt"/>
              </a:defRPr>
            </a:lvl1pPr>
          </a:lstStyle>
          <a:p>
            <a:pPr>
              <a:defRPr/>
            </a:pPr>
            <a:r>
              <a:rPr lang="en-US" sz="1400" smtClean="0"/>
              <a:t>arc201_chappell.pptx</a:t>
            </a:r>
            <a:endParaRPr lang="en-US" sz="1400"/>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a:latin typeface="+mn-lt"/>
              </a:defRPr>
            </a:lvl1pPr>
          </a:lstStyle>
          <a:p>
            <a:pPr>
              <a:defRPr/>
            </a:pPr>
            <a:fld id="{841BB945-516C-4017-A614-F1284DA6DF86}" type="slidenum">
              <a:rPr lang="en-US" sz="1400"/>
              <a:pPr>
                <a:defRPr/>
              </a:pPr>
              <a:t>‹#›</a:t>
            </a:fld>
            <a:endParaRPr lang="en-US" sz="1400"/>
          </a:p>
        </p:txBody>
      </p:sp>
    </p:spTree>
    <p:extLst>
      <p:ext uri="{BB962C8B-B14F-4D97-AF65-F5344CB8AC3E}">
        <p14:creationId xmlns="" xmlns:p14="http://schemas.microsoft.com/office/powerpoint/2010/main" val="2335477645"/>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sz="1200" dirty="0" smtClean="0">
                <a:latin typeface="+mn-lt"/>
              </a:defRPr>
            </a:lvl1pPr>
          </a:lstStyle>
          <a:p>
            <a:pPr>
              <a:defRPr/>
            </a:pPr>
            <a:r>
              <a:rPr lang="en-US"/>
              <a:t>TechReady7 Breakout </a:t>
            </a:r>
            <a:r>
              <a:rPr lang="en-US" err="1"/>
              <a:t>Chalktalk</a:t>
            </a:r>
            <a:r>
              <a:rPr lang="en-US"/>
              <a:t> Template</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a:latin typeface="+mn-lt"/>
              </a:defRPr>
            </a:lvl1pPr>
          </a:lstStyle>
          <a:p>
            <a:pPr>
              <a:defRPr/>
            </a:pPr>
            <a:fld id="{0F1BBA4F-922E-4054-B879-7A09F6F5CFDB}" type="datetimeFigureOut">
              <a:rPr lang="en-US"/>
              <a:pPr>
                <a:defRPr/>
              </a:pPr>
              <a:t>11/10/2009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a:solidFill>
                  <a:srgbClr val="000000"/>
                </a:solidFill>
                <a:latin typeface="Segoe" pitchFamily="34" charset="0"/>
              </a:defRPr>
            </a:lvl1pPr>
          </a:lstStyle>
          <a:p>
            <a:pPr>
              <a:defRPr/>
            </a:pPr>
            <a:r>
              <a:rPr lang="en-US"/>
              <a:t>© 2008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a:latin typeface="+mn-lt"/>
              </a:defRPr>
            </a:lvl1pPr>
          </a:lstStyle>
          <a:p>
            <a:pPr>
              <a:defRPr/>
            </a:pPr>
            <a:fld id="{0B428B36-6815-4683-8EF4-AD499A39A4B0}" type="slidenum">
              <a:rPr lang="en-US"/>
              <a:pPr>
                <a:defRPr/>
              </a:pPr>
              <a:t>‹#›</a:t>
            </a:fld>
            <a:endParaRPr lang="en-US" dirty="0"/>
          </a:p>
        </p:txBody>
      </p:sp>
    </p:spTree>
    <p:extLst>
      <p:ext uri="{BB962C8B-B14F-4D97-AF65-F5344CB8AC3E}">
        <p14:creationId xmlns="" xmlns:p14="http://schemas.microsoft.com/office/powerpoint/2010/main" val="2707349437"/>
      </p:ext>
    </p:extLst>
  </p:cSld>
  <p:clrMap bg1="lt1" tx1="dk1" bg2="lt2" tx2="dk2" accent1="accent1" accent2="accent2" accent3="accent3" accent4="accent4" accent5="accent5" accent6="accent6" hlink="hlink" folHlink="folHlink"/>
  <p:hf/>
  <p:notesStyle>
    <a:lvl1pPr algn="l" defTabSz="912813" rtl="0" eaLnBrk="0" fontAlgn="base" hangingPunct="0">
      <a:lnSpc>
        <a:spcPct val="90000"/>
      </a:lnSpc>
      <a:spcBef>
        <a:spcPct val="30000"/>
      </a:spcBef>
      <a:spcAft>
        <a:spcPts val="338"/>
      </a:spcAft>
      <a:defRPr sz="900" kern="1200">
        <a:solidFill>
          <a:schemeClr val="tx1"/>
        </a:solidFill>
        <a:latin typeface="Segoe"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sz="1200" dirty="0" smtClean="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lvl="1" eaLnBrk="1" hangingPunct="1">
              <a:buNone/>
            </a:pPr>
            <a:endParaRPr lang="en-US" i="0"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18774495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endParaRPr lang="en-US"/>
          </a:p>
        </p:txBody>
      </p:sp>
      <p:sp>
        <p:nvSpPr>
          <p:cNvPr id="65539" name="Rectangle 2"/>
          <p:cNvSpPr>
            <a:spLocks noGrp="1" noRot="1" noChangeAspect="1" noChangeArrowheads="1" noTextEdit="1"/>
          </p:cNvSpPr>
          <p:nvPr>
            <p:ph type="sldImg"/>
          </p:nvPr>
        </p:nvSpPr>
        <p:spPr>
          <a:xfrm>
            <a:off x="863600" y="233363"/>
            <a:ext cx="5214938" cy="3911600"/>
          </a:xfrm>
          <a:ln>
            <a:noFill/>
          </a:ln>
        </p:spPr>
      </p:sp>
      <p:sp>
        <p:nvSpPr>
          <p:cNvPr id="65540" name="Rectangle 3"/>
          <p:cNvSpPr>
            <a:spLocks noChangeArrowheads="1"/>
          </p:cNvSpPr>
          <p:nvPr/>
        </p:nvSpPr>
        <p:spPr bwMode="auto">
          <a:xfrm>
            <a:off x="125413" y="1630363"/>
            <a:ext cx="6470650" cy="5422900"/>
          </a:xfrm>
          <a:prstGeom prst="rect">
            <a:avLst/>
          </a:prstGeom>
          <a:noFill/>
          <a:ln w="9525">
            <a:noFill/>
            <a:miter lim="800000"/>
            <a:headEnd/>
            <a:tailEnd/>
          </a:ln>
        </p:spPr>
        <p:txBody>
          <a:bodyPr lIns="93246" tIns="45069" rIns="93246" bIns="45069"/>
          <a:lstStyle/>
          <a:p>
            <a:pPr defTabSz="935038" eaLnBrk="0" hangingPunct="0">
              <a:spcBef>
                <a:spcPct val="30000"/>
              </a:spcBef>
            </a:pPr>
            <a:endParaRPr lang="en-US" sz="1200"/>
          </a:p>
        </p:txBody>
      </p:sp>
      <p:sp>
        <p:nvSpPr>
          <p:cNvPr id="65541" name="Rectangle 4"/>
          <p:cNvSpPr>
            <a:spLocks noGrp="1" noChangeArrowheads="1"/>
          </p:cNvSpPr>
          <p:nvPr>
            <p:ph type="body" idx="1"/>
          </p:nvPr>
        </p:nvSpPr>
        <p:spPr>
          <a:xfrm>
            <a:off x="200025" y="1782763"/>
            <a:ext cx="6470650" cy="6651625"/>
          </a:xfrm>
          <a:noFill/>
          <a:ln/>
        </p:spPr>
        <p:txBody>
          <a:bodyPr lIns="93246" tIns="45069" rIns="93246" bIns="45069"/>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Master" Target="../slideMasters/slideMaster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NUL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4"/>
              </a:buBlip>
              <a:defRPr/>
            </a:lvl3pPr>
            <a:lvl4pPr>
              <a:buClr>
                <a:schemeClr val="tx1"/>
              </a:buClr>
              <a:buSzPct val="90000"/>
              <a:buFontTx/>
              <a:buBlip>
                <a:blip r:embed="rId5"/>
              </a:buBlip>
              <a:defRPr/>
            </a:lvl4pPr>
            <a:lvl5pPr>
              <a:buClr>
                <a:schemeClr val="tx1"/>
              </a:buClr>
              <a:buSzPct val="90000"/>
              <a:buFontTx/>
              <a:buBlip>
                <a:blip r:embed="rId6"/>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pic>
        <p:nvPicPr>
          <p:cNvPr id="5" name="Picture 4" descr="white-curve-bar.png"/>
          <p:cNvPicPr>
            <a:picLocks noChangeAspect="1"/>
          </p:cNvPicPr>
          <p:nvPr userDrawn="1"/>
        </p:nvPicPr>
        <p:blipFill>
          <a:blip r:embed="rId3"/>
          <a:srcRect/>
          <a:stretch>
            <a:fillRect/>
          </a:stretch>
        </p:blipFill>
        <p:spPr bwMode="auto">
          <a:xfrm>
            <a:off x="0" y="3433763"/>
            <a:ext cx="9144000" cy="1900237"/>
          </a:xfrm>
          <a:prstGeom prst="rect">
            <a:avLst/>
          </a:prstGeom>
          <a:noFill/>
          <a:ln w="9525">
            <a:noFill/>
            <a:miter lim="800000"/>
            <a:headEnd/>
            <a:tailEnd/>
          </a:ln>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pic>
        <p:nvPicPr>
          <p:cNvPr id="5" name="Picture 4" descr="white-curve-bar.png"/>
          <p:cNvPicPr>
            <a:picLocks noChangeAspect="1"/>
          </p:cNvPicPr>
          <p:nvPr userDrawn="1"/>
        </p:nvPicPr>
        <p:blipFill>
          <a:blip r:embed="rId3"/>
          <a:srcRect/>
          <a:stretch>
            <a:fillRect/>
          </a:stretch>
        </p:blipFill>
        <p:spPr bwMode="auto">
          <a:xfrm>
            <a:off x="0" y="3433763"/>
            <a:ext cx="9144000" cy="1900237"/>
          </a:xfrm>
          <a:prstGeom prst="rect">
            <a:avLst/>
          </a:prstGeom>
          <a:noFill/>
          <a:ln w="9525">
            <a:noFill/>
            <a:miter lim="800000"/>
            <a:headEnd/>
            <a:tailEnd/>
          </a:ln>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NUL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image" Target="../media/image1.jpeg"/><Relationship Id="rId17" Type="http://schemas.openxmlformats.org/officeDocument/2006/relationships/image" Target="NULL"/><Relationship Id="rId2" Type="http://schemas.openxmlformats.org/officeDocument/2006/relationships/slideLayout" Target="../slideLayouts/slideLayout9.xml"/><Relationship Id="rId16" Type="http://schemas.openxmlformats.org/officeDocument/2006/relationships/image" Target="NUL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theme" Target="../theme/theme2.xml"/><Relationship Id="rId5" Type="http://schemas.openxmlformats.org/officeDocument/2006/relationships/slideLayout" Target="../slideLayouts/slideLayout12.xml"/><Relationship Id="rId15" Type="http://schemas.openxmlformats.org/officeDocument/2006/relationships/image" Target="NUL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8.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938" r:id="rId1"/>
    <p:sldLayoutId id="2147483924" r:id="rId2"/>
    <p:sldLayoutId id="2147483927" r:id="rId3"/>
    <p:sldLayoutId id="2147483930" r:id="rId4"/>
    <p:sldLayoutId id="2147483939" r:id="rId5"/>
    <p:sldLayoutId id="2147483940" r:id="rId6"/>
    <p:sldLayoutId id="2147483941" r:id="rId7"/>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0"/>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1"/>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1"/>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1"/>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1"/>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954"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davidchapp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download.microsoft.com/download/e/4/3/e43bb484-3b52-4fa8-a9f9-ec60a32954bc/Azure_Services_Platform.pdf"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348949" cy="1337595"/>
          </a:xfrm>
        </p:spPr>
        <p:txBody>
          <a:bodyPr/>
          <a:lstStyle/>
          <a:p>
            <a:r>
              <a:rPr lang="en-US" sz="5400" dirty="0" smtClean="0"/>
              <a:t>The Windows Azure Platform: When and Why to Use It</a:t>
            </a:r>
            <a:endParaRPr lang="en-US" sz="5400" dirty="0"/>
          </a:p>
        </p:txBody>
      </p:sp>
      <p:sp>
        <p:nvSpPr>
          <p:cNvPr id="3" name="Subtitle 2"/>
          <p:cNvSpPr>
            <a:spLocks noGrp="1"/>
          </p:cNvSpPr>
          <p:nvPr>
            <p:ph type="subTitle" idx="1"/>
          </p:nvPr>
        </p:nvSpPr>
        <p:spPr>
          <a:xfrm>
            <a:off x="4495800" y="5562600"/>
            <a:ext cx="3812443" cy="461665"/>
          </a:xfrm>
        </p:spPr>
        <p:txBody>
          <a:bodyPr>
            <a:noAutofit/>
          </a:bodyPr>
          <a:lstStyle/>
          <a:p>
            <a:r>
              <a:rPr lang="en-US" sz="1800" dirty="0" smtClean="0"/>
              <a:t>David Chappell</a:t>
            </a:r>
          </a:p>
          <a:p>
            <a:r>
              <a:rPr lang="en-US" sz="1800" dirty="0" smtClean="0"/>
              <a:t>Chappell &amp; Associates</a:t>
            </a:r>
          </a:p>
          <a:p>
            <a:r>
              <a:rPr lang="en-US" sz="1800" dirty="0" smtClean="0">
                <a:hlinkClick r:id="rId3"/>
              </a:rPr>
              <a:t>www.davidchappell.com</a:t>
            </a:r>
            <a:endParaRPr lang="en-US" sz="1800" dirty="0" smtClean="0"/>
          </a:p>
          <a:p>
            <a:endParaRPr lang="en-US" sz="1800" dirty="0" smtClean="0"/>
          </a:p>
          <a:p>
            <a:r>
              <a:rPr lang="en-US" sz="1800" dirty="0" smtClean="0"/>
              <a:t>Session Code:</a:t>
            </a:r>
            <a:r>
              <a:rPr lang="en-US" sz="1800" smtClean="0"/>
              <a:t>	ARC201</a:t>
            </a:r>
            <a:endParaRPr lang="en-US" sz="1800"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Rounded Rectangle 289"/>
          <p:cNvSpPr/>
          <p:nvPr/>
        </p:nvSpPr>
        <p:spPr>
          <a:xfrm>
            <a:off x="4343400" y="2057400"/>
            <a:ext cx="2590800" cy="4648200"/>
          </a:xfrm>
          <a:prstGeom prst="roundRect">
            <a:avLst/>
          </a:prstGeom>
          <a:ln>
            <a:headEnd type="none" w="lg" len="lg"/>
            <a:tailEnd type="stealth" w="lg" len="lg"/>
          </a:ln>
        </p:spPr>
        <p:style>
          <a:lnRef idx="0">
            <a:schemeClr val="accent3"/>
          </a:lnRef>
          <a:fillRef idx="3">
            <a:schemeClr val="accent3"/>
          </a:fillRef>
          <a:effectRef idx="3">
            <a:schemeClr val="accent3"/>
          </a:effectRef>
          <a:fontRef idx="minor">
            <a:schemeClr val="lt1"/>
          </a:fontRef>
        </p:style>
        <p:txBody>
          <a:bodyPr wrap="none" rtlCol="0" anchor="ctr">
            <a:noAutofit/>
          </a:bodyPr>
          <a:lstStyle/>
          <a:p>
            <a:pPr algn="ctr"/>
            <a:endParaRPr lang="en-US">
              <a:latin typeface="Arial" charset="0"/>
            </a:endParaRPr>
          </a:p>
        </p:txBody>
      </p:sp>
      <p:grpSp>
        <p:nvGrpSpPr>
          <p:cNvPr id="2" name="Group 122"/>
          <p:cNvGrpSpPr/>
          <p:nvPr/>
        </p:nvGrpSpPr>
        <p:grpSpPr>
          <a:xfrm>
            <a:off x="990600" y="3733800"/>
            <a:ext cx="5809129" cy="2838147"/>
            <a:chOff x="990600" y="3733800"/>
            <a:chExt cx="5809129" cy="2838147"/>
          </a:xfrm>
        </p:grpSpPr>
        <p:sp>
          <p:nvSpPr>
            <p:cNvPr id="179" name="Can 178"/>
            <p:cNvSpPr/>
            <p:nvPr/>
          </p:nvSpPr>
          <p:spPr bwMode="auto">
            <a:xfrm>
              <a:off x="4495800" y="5257800"/>
              <a:ext cx="1066800" cy="1314147"/>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sp>
          <p:nvSpPr>
            <p:cNvPr id="180" name="Rectangle 179"/>
            <p:cNvSpPr/>
            <p:nvPr/>
          </p:nvSpPr>
          <p:spPr bwMode="auto">
            <a:xfrm>
              <a:off x="4612105" y="5849351"/>
              <a:ext cx="736939" cy="526385"/>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cxnSp>
          <p:nvCxnSpPr>
            <p:cNvPr id="190" name="Straight Connector 189"/>
            <p:cNvCxnSpPr/>
            <p:nvPr/>
          </p:nvCxnSpPr>
          <p:spPr bwMode="auto">
            <a:xfrm>
              <a:off x="4612105" y="5954628"/>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91" name="Straight Connector 190"/>
            <p:cNvCxnSpPr/>
            <p:nvPr/>
          </p:nvCxnSpPr>
          <p:spPr bwMode="auto">
            <a:xfrm>
              <a:off x="4612105" y="6059905"/>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01" name="Straight Connector 200"/>
            <p:cNvCxnSpPr/>
            <p:nvPr/>
          </p:nvCxnSpPr>
          <p:spPr bwMode="auto">
            <a:xfrm>
              <a:off x="4612105" y="6165182"/>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02" name="Straight Connector 201"/>
            <p:cNvCxnSpPr/>
            <p:nvPr/>
          </p:nvCxnSpPr>
          <p:spPr bwMode="auto">
            <a:xfrm>
              <a:off x="4612105" y="6270459"/>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03" name="Straight Connector 202"/>
            <p:cNvCxnSpPr/>
            <p:nvPr/>
          </p:nvCxnSpPr>
          <p:spPr bwMode="auto">
            <a:xfrm rot="5400000">
              <a:off x="4454190" y="611254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05" name="Straight Connector 204"/>
            <p:cNvCxnSpPr/>
            <p:nvPr/>
          </p:nvCxnSpPr>
          <p:spPr bwMode="auto">
            <a:xfrm rot="5400000">
              <a:off x="4560052" y="6111959"/>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06" name="Straight Connector 205"/>
            <p:cNvCxnSpPr/>
            <p:nvPr/>
          </p:nvCxnSpPr>
          <p:spPr bwMode="auto">
            <a:xfrm rot="5400000">
              <a:off x="4665914" y="611137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07" name="Straight Connector 206"/>
            <p:cNvCxnSpPr/>
            <p:nvPr/>
          </p:nvCxnSpPr>
          <p:spPr bwMode="auto">
            <a:xfrm rot="5400000">
              <a:off x="4771776" y="6110789"/>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08" name="Straight Connector 207"/>
            <p:cNvCxnSpPr/>
            <p:nvPr/>
          </p:nvCxnSpPr>
          <p:spPr bwMode="auto">
            <a:xfrm rot="5400000">
              <a:off x="4877638" y="611020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09" name="Straight Connector 208"/>
            <p:cNvCxnSpPr/>
            <p:nvPr/>
          </p:nvCxnSpPr>
          <p:spPr bwMode="auto">
            <a:xfrm rot="5400000">
              <a:off x="4983500" y="6109618"/>
              <a:ext cx="526385" cy="1170"/>
            </a:xfrm>
            <a:prstGeom prst="line">
              <a:avLst/>
            </a:prstGeom>
            <a:noFill/>
            <a:ln w="19050" cap="flat" cmpd="sng" algn="ctr">
              <a:solidFill>
                <a:schemeClr val="tx1"/>
              </a:solidFill>
              <a:prstDash val="solid"/>
              <a:round/>
              <a:headEnd type="none" w="med" len="med"/>
              <a:tailEnd type="none" w="med" len="med"/>
            </a:ln>
            <a:effectLst/>
          </p:spPr>
        </p:cxnSp>
        <p:sp>
          <p:nvSpPr>
            <p:cNvPr id="210" name="Rectangle 209"/>
            <p:cNvSpPr/>
            <p:nvPr/>
          </p:nvSpPr>
          <p:spPr bwMode="auto">
            <a:xfrm>
              <a:off x="4724400" y="5961646"/>
              <a:ext cx="736939" cy="526385"/>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cxnSp>
          <p:nvCxnSpPr>
            <p:cNvPr id="211" name="Straight Connector 210"/>
            <p:cNvCxnSpPr/>
            <p:nvPr/>
          </p:nvCxnSpPr>
          <p:spPr bwMode="auto">
            <a:xfrm>
              <a:off x="4724400" y="6066923"/>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12" name="Straight Connector 211"/>
            <p:cNvCxnSpPr/>
            <p:nvPr/>
          </p:nvCxnSpPr>
          <p:spPr bwMode="auto">
            <a:xfrm>
              <a:off x="4724400" y="6172200"/>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13" name="Straight Connector 212"/>
            <p:cNvCxnSpPr/>
            <p:nvPr/>
          </p:nvCxnSpPr>
          <p:spPr bwMode="auto">
            <a:xfrm>
              <a:off x="4724400" y="6277477"/>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15" name="Straight Connector 214"/>
            <p:cNvCxnSpPr/>
            <p:nvPr/>
          </p:nvCxnSpPr>
          <p:spPr bwMode="auto">
            <a:xfrm>
              <a:off x="4724400" y="6382754"/>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16" name="Straight Connector 215"/>
            <p:cNvCxnSpPr/>
            <p:nvPr/>
          </p:nvCxnSpPr>
          <p:spPr bwMode="auto">
            <a:xfrm rot="5400000">
              <a:off x="4566484" y="622483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17" name="Straight Connector 216"/>
            <p:cNvCxnSpPr/>
            <p:nvPr/>
          </p:nvCxnSpPr>
          <p:spPr bwMode="auto">
            <a:xfrm rot="5400000">
              <a:off x="4672346" y="6224253"/>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19" name="Straight Connector 218"/>
            <p:cNvCxnSpPr/>
            <p:nvPr/>
          </p:nvCxnSpPr>
          <p:spPr bwMode="auto">
            <a:xfrm rot="5400000">
              <a:off x="4778208" y="622366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20" name="Straight Connector 219"/>
            <p:cNvCxnSpPr/>
            <p:nvPr/>
          </p:nvCxnSpPr>
          <p:spPr bwMode="auto">
            <a:xfrm rot="5400000">
              <a:off x="4884071" y="6223083"/>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21" name="Straight Connector 220"/>
            <p:cNvCxnSpPr/>
            <p:nvPr/>
          </p:nvCxnSpPr>
          <p:spPr bwMode="auto">
            <a:xfrm rot="5400000">
              <a:off x="4989933" y="622249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22" name="Straight Connector 221"/>
            <p:cNvCxnSpPr/>
            <p:nvPr/>
          </p:nvCxnSpPr>
          <p:spPr bwMode="auto">
            <a:xfrm rot="5400000">
              <a:off x="5095795" y="6221913"/>
              <a:ext cx="526385" cy="1170"/>
            </a:xfrm>
            <a:prstGeom prst="line">
              <a:avLst/>
            </a:prstGeom>
            <a:noFill/>
            <a:ln w="19050" cap="flat" cmpd="sng" algn="ctr">
              <a:solidFill>
                <a:schemeClr val="tx1"/>
              </a:solidFill>
              <a:prstDash val="solid"/>
              <a:round/>
              <a:headEnd type="none" w="med" len="med"/>
              <a:tailEnd type="none" w="med" len="med"/>
            </a:ln>
            <a:effectLst/>
          </p:spPr>
        </p:cxnSp>
        <p:sp>
          <p:nvSpPr>
            <p:cNvPr id="223" name="TextBox 222"/>
            <p:cNvSpPr txBox="1"/>
            <p:nvPr/>
          </p:nvSpPr>
          <p:spPr>
            <a:xfrm>
              <a:off x="4495799" y="5522259"/>
              <a:ext cx="1084730" cy="307777"/>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400" b="1" i="1" dirty="0" smtClean="0">
                  <a:solidFill>
                    <a:schemeClr val="bg1"/>
                  </a:solidFill>
                  <a:latin typeface="Arial" pitchFamily="34" charset="0"/>
                  <a:cs typeface="Arial" pitchFamily="34" charset="0"/>
                </a:rPr>
                <a:t>Database</a:t>
              </a:r>
              <a:endParaRPr lang="en-US" sz="1400" b="1" i="1" dirty="0">
                <a:solidFill>
                  <a:schemeClr val="bg1"/>
                </a:solidFill>
                <a:latin typeface="Arial" pitchFamily="34" charset="0"/>
                <a:cs typeface="Arial" pitchFamily="34" charset="0"/>
              </a:endParaRPr>
            </a:p>
          </p:txBody>
        </p:sp>
        <p:sp>
          <p:nvSpPr>
            <p:cNvPr id="224" name="Can 223"/>
            <p:cNvSpPr/>
            <p:nvPr/>
          </p:nvSpPr>
          <p:spPr bwMode="auto">
            <a:xfrm>
              <a:off x="5715000" y="4495800"/>
              <a:ext cx="1066800" cy="1314147"/>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sp>
          <p:nvSpPr>
            <p:cNvPr id="225" name="Rectangle 224"/>
            <p:cNvSpPr/>
            <p:nvPr/>
          </p:nvSpPr>
          <p:spPr bwMode="auto">
            <a:xfrm>
              <a:off x="5831305" y="5087351"/>
              <a:ext cx="736939" cy="526385"/>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cxnSp>
          <p:nvCxnSpPr>
            <p:cNvPr id="230" name="Straight Connector 229"/>
            <p:cNvCxnSpPr/>
            <p:nvPr/>
          </p:nvCxnSpPr>
          <p:spPr bwMode="auto">
            <a:xfrm>
              <a:off x="5831305" y="5192628"/>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31" name="Straight Connector 230"/>
            <p:cNvCxnSpPr/>
            <p:nvPr/>
          </p:nvCxnSpPr>
          <p:spPr bwMode="auto">
            <a:xfrm>
              <a:off x="5831305" y="5297905"/>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49" name="Straight Connector 248"/>
            <p:cNvCxnSpPr/>
            <p:nvPr/>
          </p:nvCxnSpPr>
          <p:spPr bwMode="auto">
            <a:xfrm>
              <a:off x="5831305" y="5403182"/>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50" name="Straight Connector 249"/>
            <p:cNvCxnSpPr/>
            <p:nvPr/>
          </p:nvCxnSpPr>
          <p:spPr bwMode="auto">
            <a:xfrm>
              <a:off x="5831305" y="5508459"/>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51" name="Straight Connector 250"/>
            <p:cNvCxnSpPr/>
            <p:nvPr/>
          </p:nvCxnSpPr>
          <p:spPr bwMode="auto">
            <a:xfrm rot="5400000">
              <a:off x="5673390" y="535054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52" name="Straight Connector 251"/>
            <p:cNvCxnSpPr/>
            <p:nvPr/>
          </p:nvCxnSpPr>
          <p:spPr bwMode="auto">
            <a:xfrm rot="5400000">
              <a:off x="5779252" y="5349959"/>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53" name="Straight Connector 252"/>
            <p:cNvCxnSpPr/>
            <p:nvPr/>
          </p:nvCxnSpPr>
          <p:spPr bwMode="auto">
            <a:xfrm rot="5400000">
              <a:off x="5885114" y="534937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54" name="Straight Connector 253"/>
            <p:cNvCxnSpPr/>
            <p:nvPr/>
          </p:nvCxnSpPr>
          <p:spPr bwMode="auto">
            <a:xfrm rot="5400000">
              <a:off x="5990976" y="5348789"/>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55" name="Straight Connector 254"/>
            <p:cNvCxnSpPr/>
            <p:nvPr/>
          </p:nvCxnSpPr>
          <p:spPr bwMode="auto">
            <a:xfrm rot="5400000">
              <a:off x="6096838" y="534820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56" name="Straight Connector 255"/>
            <p:cNvCxnSpPr/>
            <p:nvPr/>
          </p:nvCxnSpPr>
          <p:spPr bwMode="auto">
            <a:xfrm rot="5400000">
              <a:off x="6202700" y="5347618"/>
              <a:ext cx="526385" cy="1170"/>
            </a:xfrm>
            <a:prstGeom prst="line">
              <a:avLst/>
            </a:prstGeom>
            <a:noFill/>
            <a:ln w="19050" cap="flat" cmpd="sng" algn="ctr">
              <a:solidFill>
                <a:schemeClr val="tx1"/>
              </a:solidFill>
              <a:prstDash val="solid"/>
              <a:round/>
              <a:headEnd type="none" w="med" len="med"/>
              <a:tailEnd type="none" w="med" len="med"/>
            </a:ln>
            <a:effectLst/>
          </p:spPr>
        </p:cxnSp>
        <p:sp>
          <p:nvSpPr>
            <p:cNvPr id="257" name="Rectangle 256"/>
            <p:cNvSpPr/>
            <p:nvPr/>
          </p:nvSpPr>
          <p:spPr bwMode="auto">
            <a:xfrm>
              <a:off x="5943600" y="5199646"/>
              <a:ext cx="736939" cy="526385"/>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cxnSp>
          <p:nvCxnSpPr>
            <p:cNvPr id="258" name="Straight Connector 257"/>
            <p:cNvCxnSpPr/>
            <p:nvPr/>
          </p:nvCxnSpPr>
          <p:spPr bwMode="auto">
            <a:xfrm>
              <a:off x="5943600" y="5304923"/>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59" name="Straight Connector 258"/>
            <p:cNvCxnSpPr/>
            <p:nvPr/>
          </p:nvCxnSpPr>
          <p:spPr bwMode="auto">
            <a:xfrm>
              <a:off x="5943600" y="5410200"/>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60" name="Straight Connector 259"/>
            <p:cNvCxnSpPr/>
            <p:nvPr/>
          </p:nvCxnSpPr>
          <p:spPr bwMode="auto">
            <a:xfrm>
              <a:off x="5943600" y="5515477"/>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61" name="Straight Connector 260"/>
            <p:cNvCxnSpPr/>
            <p:nvPr/>
          </p:nvCxnSpPr>
          <p:spPr bwMode="auto">
            <a:xfrm>
              <a:off x="5943600" y="5620754"/>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262" name="Straight Connector 261"/>
            <p:cNvCxnSpPr/>
            <p:nvPr/>
          </p:nvCxnSpPr>
          <p:spPr bwMode="auto">
            <a:xfrm rot="5400000">
              <a:off x="5785684" y="546283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63" name="Straight Connector 262"/>
            <p:cNvCxnSpPr/>
            <p:nvPr/>
          </p:nvCxnSpPr>
          <p:spPr bwMode="auto">
            <a:xfrm rot="5400000">
              <a:off x="5891546" y="5462253"/>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64" name="Straight Connector 263"/>
            <p:cNvCxnSpPr/>
            <p:nvPr/>
          </p:nvCxnSpPr>
          <p:spPr bwMode="auto">
            <a:xfrm rot="5400000">
              <a:off x="5997408" y="546166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65" name="Straight Connector 264"/>
            <p:cNvCxnSpPr/>
            <p:nvPr/>
          </p:nvCxnSpPr>
          <p:spPr bwMode="auto">
            <a:xfrm rot="5400000">
              <a:off x="6103271" y="5461083"/>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68" name="Straight Connector 267"/>
            <p:cNvCxnSpPr/>
            <p:nvPr/>
          </p:nvCxnSpPr>
          <p:spPr bwMode="auto">
            <a:xfrm rot="5400000">
              <a:off x="6209133" y="546049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269" name="Straight Connector 268"/>
            <p:cNvCxnSpPr/>
            <p:nvPr/>
          </p:nvCxnSpPr>
          <p:spPr bwMode="auto">
            <a:xfrm rot="5400000">
              <a:off x="6314995" y="5459913"/>
              <a:ext cx="526385" cy="1170"/>
            </a:xfrm>
            <a:prstGeom prst="line">
              <a:avLst/>
            </a:prstGeom>
            <a:noFill/>
            <a:ln w="19050" cap="flat" cmpd="sng" algn="ctr">
              <a:solidFill>
                <a:schemeClr val="tx1"/>
              </a:solidFill>
              <a:prstDash val="solid"/>
              <a:round/>
              <a:headEnd type="none" w="med" len="med"/>
              <a:tailEnd type="none" w="med" len="med"/>
            </a:ln>
            <a:effectLst/>
          </p:spPr>
        </p:cxnSp>
        <p:sp>
          <p:nvSpPr>
            <p:cNvPr id="270" name="TextBox 269"/>
            <p:cNvSpPr txBox="1"/>
            <p:nvPr/>
          </p:nvSpPr>
          <p:spPr>
            <a:xfrm>
              <a:off x="5714999" y="4760259"/>
              <a:ext cx="1084730" cy="307777"/>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400" b="1" i="1" dirty="0" smtClean="0">
                  <a:solidFill>
                    <a:schemeClr val="bg1"/>
                  </a:solidFill>
                  <a:latin typeface="Arial" pitchFamily="34" charset="0"/>
                  <a:cs typeface="Arial" pitchFamily="34" charset="0"/>
                </a:rPr>
                <a:t>Database</a:t>
              </a:r>
              <a:endParaRPr lang="en-US" sz="1400" b="1" i="1" dirty="0">
                <a:solidFill>
                  <a:schemeClr val="bg1"/>
                </a:solidFill>
                <a:latin typeface="Arial" pitchFamily="34" charset="0"/>
                <a:cs typeface="Arial" pitchFamily="34" charset="0"/>
              </a:endParaRPr>
            </a:p>
          </p:txBody>
        </p:sp>
        <p:sp>
          <p:nvSpPr>
            <p:cNvPr id="150" name="Can 149"/>
            <p:cNvSpPr/>
            <p:nvPr/>
          </p:nvSpPr>
          <p:spPr bwMode="auto">
            <a:xfrm>
              <a:off x="4495800" y="3733800"/>
              <a:ext cx="1066800" cy="1314147"/>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sp>
          <p:nvSpPr>
            <p:cNvPr id="151" name="Rectangle 150"/>
            <p:cNvSpPr/>
            <p:nvPr/>
          </p:nvSpPr>
          <p:spPr bwMode="auto">
            <a:xfrm>
              <a:off x="4612105" y="4325351"/>
              <a:ext cx="736939" cy="526385"/>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cxnSp>
          <p:nvCxnSpPr>
            <p:cNvPr id="152" name="Straight Connector 151"/>
            <p:cNvCxnSpPr/>
            <p:nvPr/>
          </p:nvCxnSpPr>
          <p:spPr bwMode="auto">
            <a:xfrm>
              <a:off x="4612105" y="4430628"/>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53" name="Straight Connector 152"/>
            <p:cNvCxnSpPr/>
            <p:nvPr/>
          </p:nvCxnSpPr>
          <p:spPr bwMode="auto">
            <a:xfrm>
              <a:off x="4612105" y="4535905"/>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54" name="Straight Connector 153"/>
            <p:cNvCxnSpPr/>
            <p:nvPr/>
          </p:nvCxnSpPr>
          <p:spPr bwMode="auto">
            <a:xfrm>
              <a:off x="4612105" y="4641182"/>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55" name="Straight Connector 154"/>
            <p:cNvCxnSpPr/>
            <p:nvPr/>
          </p:nvCxnSpPr>
          <p:spPr bwMode="auto">
            <a:xfrm>
              <a:off x="4612105" y="4746459"/>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56" name="Straight Connector 155"/>
            <p:cNvCxnSpPr/>
            <p:nvPr/>
          </p:nvCxnSpPr>
          <p:spPr bwMode="auto">
            <a:xfrm rot="5400000">
              <a:off x="4454190" y="458854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57" name="Straight Connector 156"/>
            <p:cNvCxnSpPr/>
            <p:nvPr/>
          </p:nvCxnSpPr>
          <p:spPr bwMode="auto">
            <a:xfrm rot="5400000">
              <a:off x="4560052" y="4587959"/>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58" name="Straight Connector 157"/>
            <p:cNvCxnSpPr/>
            <p:nvPr/>
          </p:nvCxnSpPr>
          <p:spPr bwMode="auto">
            <a:xfrm rot="5400000">
              <a:off x="4665914" y="458737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59" name="Straight Connector 158"/>
            <p:cNvCxnSpPr/>
            <p:nvPr/>
          </p:nvCxnSpPr>
          <p:spPr bwMode="auto">
            <a:xfrm rot="5400000">
              <a:off x="4771776" y="4586789"/>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60" name="Straight Connector 159"/>
            <p:cNvCxnSpPr/>
            <p:nvPr/>
          </p:nvCxnSpPr>
          <p:spPr bwMode="auto">
            <a:xfrm rot="5400000">
              <a:off x="4877638" y="458620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61" name="Straight Connector 160"/>
            <p:cNvCxnSpPr/>
            <p:nvPr/>
          </p:nvCxnSpPr>
          <p:spPr bwMode="auto">
            <a:xfrm rot="5400000">
              <a:off x="4983500" y="4585618"/>
              <a:ext cx="526385" cy="1170"/>
            </a:xfrm>
            <a:prstGeom prst="line">
              <a:avLst/>
            </a:prstGeom>
            <a:noFill/>
            <a:ln w="19050" cap="flat" cmpd="sng" algn="ctr">
              <a:solidFill>
                <a:schemeClr val="tx1"/>
              </a:solidFill>
              <a:prstDash val="solid"/>
              <a:round/>
              <a:headEnd type="none" w="med" len="med"/>
              <a:tailEnd type="none" w="med" len="med"/>
            </a:ln>
            <a:effectLst/>
          </p:spPr>
        </p:cxnSp>
        <p:sp>
          <p:nvSpPr>
            <p:cNvPr id="162" name="Rectangle 161"/>
            <p:cNvSpPr/>
            <p:nvPr/>
          </p:nvSpPr>
          <p:spPr bwMode="auto">
            <a:xfrm>
              <a:off x="4724400" y="4437646"/>
              <a:ext cx="736939" cy="526385"/>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cxnSp>
          <p:nvCxnSpPr>
            <p:cNvPr id="163" name="Straight Connector 162"/>
            <p:cNvCxnSpPr/>
            <p:nvPr/>
          </p:nvCxnSpPr>
          <p:spPr bwMode="auto">
            <a:xfrm>
              <a:off x="4724400" y="4542923"/>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65" name="Straight Connector 164"/>
            <p:cNvCxnSpPr/>
            <p:nvPr/>
          </p:nvCxnSpPr>
          <p:spPr bwMode="auto">
            <a:xfrm>
              <a:off x="4724400" y="4648200"/>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66" name="Straight Connector 165"/>
            <p:cNvCxnSpPr/>
            <p:nvPr/>
          </p:nvCxnSpPr>
          <p:spPr bwMode="auto">
            <a:xfrm>
              <a:off x="4724400" y="4753477"/>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67" name="Straight Connector 166"/>
            <p:cNvCxnSpPr/>
            <p:nvPr/>
          </p:nvCxnSpPr>
          <p:spPr bwMode="auto">
            <a:xfrm>
              <a:off x="4724400" y="4858754"/>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68" name="Straight Connector 167"/>
            <p:cNvCxnSpPr/>
            <p:nvPr/>
          </p:nvCxnSpPr>
          <p:spPr bwMode="auto">
            <a:xfrm rot="5400000">
              <a:off x="4566484" y="470083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69" name="Straight Connector 168"/>
            <p:cNvCxnSpPr/>
            <p:nvPr/>
          </p:nvCxnSpPr>
          <p:spPr bwMode="auto">
            <a:xfrm rot="5400000">
              <a:off x="4672346" y="4700253"/>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70" name="Straight Connector 169"/>
            <p:cNvCxnSpPr/>
            <p:nvPr/>
          </p:nvCxnSpPr>
          <p:spPr bwMode="auto">
            <a:xfrm rot="5400000">
              <a:off x="4778208" y="469966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71" name="Straight Connector 170"/>
            <p:cNvCxnSpPr/>
            <p:nvPr/>
          </p:nvCxnSpPr>
          <p:spPr bwMode="auto">
            <a:xfrm rot="5400000">
              <a:off x="4884071" y="4699083"/>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75" name="Straight Connector 174"/>
            <p:cNvCxnSpPr/>
            <p:nvPr/>
          </p:nvCxnSpPr>
          <p:spPr bwMode="auto">
            <a:xfrm rot="5400000">
              <a:off x="4989933" y="469849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77" name="Straight Connector 176"/>
            <p:cNvCxnSpPr/>
            <p:nvPr/>
          </p:nvCxnSpPr>
          <p:spPr bwMode="auto">
            <a:xfrm rot="5400000">
              <a:off x="5095795" y="4697913"/>
              <a:ext cx="526385" cy="1170"/>
            </a:xfrm>
            <a:prstGeom prst="line">
              <a:avLst/>
            </a:prstGeom>
            <a:noFill/>
            <a:ln w="19050" cap="flat" cmpd="sng" algn="ctr">
              <a:solidFill>
                <a:schemeClr val="tx1"/>
              </a:solidFill>
              <a:prstDash val="solid"/>
              <a:round/>
              <a:headEnd type="none" w="med" len="med"/>
              <a:tailEnd type="none" w="med" len="med"/>
            </a:ln>
            <a:effectLst/>
          </p:spPr>
        </p:cxnSp>
        <p:sp>
          <p:nvSpPr>
            <p:cNvPr id="178" name="TextBox 177"/>
            <p:cNvSpPr txBox="1"/>
            <p:nvPr/>
          </p:nvSpPr>
          <p:spPr>
            <a:xfrm>
              <a:off x="4495799" y="3998259"/>
              <a:ext cx="1084730" cy="307777"/>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400" b="1" i="1" dirty="0" smtClean="0">
                  <a:solidFill>
                    <a:schemeClr val="bg1"/>
                  </a:solidFill>
                  <a:latin typeface="Arial" pitchFamily="34" charset="0"/>
                  <a:cs typeface="Arial" pitchFamily="34" charset="0"/>
                </a:rPr>
                <a:t>Database</a:t>
              </a:r>
              <a:endParaRPr lang="en-US" sz="1400" b="1" i="1" dirty="0">
                <a:solidFill>
                  <a:schemeClr val="bg1"/>
                </a:solidFill>
                <a:latin typeface="Arial" pitchFamily="34" charset="0"/>
                <a:cs typeface="Arial" pitchFamily="34" charset="0"/>
              </a:endParaRPr>
            </a:p>
          </p:txBody>
        </p:sp>
        <p:sp>
          <p:nvSpPr>
            <p:cNvPr id="283" name="Freeform 282"/>
            <p:cNvSpPr/>
            <p:nvPr/>
          </p:nvSpPr>
          <p:spPr>
            <a:xfrm>
              <a:off x="3124200" y="4560869"/>
              <a:ext cx="1464923" cy="620731"/>
            </a:xfrm>
            <a:custGeom>
              <a:avLst/>
              <a:gdLst>
                <a:gd name="connsiteX0" fmla="*/ 0 w 1777430"/>
                <a:gd name="connsiteY0" fmla="*/ 594188 h 594188"/>
                <a:gd name="connsiteX1" fmla="*/ 616450 w 1777430"/>
                <a:gd name="connsiteY1" fmla="*/ 80481 h 594188"/>
                <a:gd name="connsiteX2" fmla="*/ 1777430 w 1777430"/>
                <a:gd name="connsiteY2" fmla="*/ 111303 h 594188"/>
              </a:gdLst>
              <a:ahLst/>
              <a:cxnLst>
                <a:cxn ang="0">
                  <a:pos x="connsiteX0" y="connsiteY0"/>
                </a:cxn>
                <a:cxn ang="0">
                  <a:pos x="connsiteX1" y="connsiteY1"/>
                </a:cxn>
                <a:cxn ang="0">
                  <a:pos x="connsiteX2" y="connsiteY2"/>
                </a:cxn>
              </a:cxnLst>
              <a:rect l="l" t="t" r="r" b="b"/>
              <a:pathLst>
                <a:path w="1777430" h="594188">
                  <a:moveTo>
                    <a:pt x="0" y="594188"/>
                  </a:moveTo>
                  <a:cubicBezTo>
                    <a:pt x="160106" y="377575"/>
                    <a:pt x="320212" y="160962"/>
                    <a:pt x="616450" y="80481"/>
                  </a:cubicBezTo>
                  <a:cubicBezTo>
                    <a:pt x="912688" y="0"/>
                    <a:pt x="1345059" y="55651"/>
                    <a:pt x="1777430" y="111303"/>
                  </a:cubicBezTo>
                </a:path>
              </a:pathLst>
            </a:custGeom>
            <a:noFill/>
            <a:ln w="19050" cap="flat" cmpd="sng" algn="ctr">
              <a:solidFill>
                <a:schemeClr val="tx1"/>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284" name="Freeform 283"/>
            <p:cNvSpPr/>
            <p:nvPr/>
          </p:nvSpPr>
          <p:spPr>
            <a:xfrm>
              <a:off x="3103626" y="5174344"/>
              <a:ext cx="1506046" cy="890112"/>
            </a:xfrm>
            <a:custGeom>
              <a:avLst/>
              <a:gdLst>
                <a:gd name="connsiteX0" fmla="*/ 0 w 1797978"/>
                <a:gd name="connsiteY0" fmla="*/ 0 h 775699"/>
                <a:gd name="connsiteX1" fmla="*/ 760288 w 1797978"/>
                <a:gd name="connsiteY1" fmla="*/ 657546 h 775699"/>
                <a:gd name="connsiteX2" fmla="*/ 1797978 w 1797978"/>
                <a:gd name="connsiteY2" fmla="*/ 708917 h 775699"/>
              </a:gdLst>
              <a:ahLst/>
              <a:cxnLst>
                <a:cxn ang="0">
                  <a:pos x="connsiteX0" y="connsiteY0"/>
                </a:cxn>
                <a:cxn ang="0">
                  <a:pos x="connsiteX1" y="connsiteY1"/>
                </a:cxn>
                <a:cxn ang="0">
                  <a:pos x="connsiteX2" y="connsiteY2"/>
                </a:cxn>
              </a:cxnLst>
              <a:rect l="l" t="t" r="r" b="b"/>
              <a:pathLst>
                <a:path w="1797978" h="775699">
                  <a:moveTo>
                    <a:pt x="0" y="0"/>
                  </a:moveTo>
                  <a:cubicBezTo>
                    <a:pt x="230312" y="269696"/>
                    <a:pt x="460625" y="539393"/>
                    <a:pt x="760288" y="657546"/>
                  </a:cubicBezTo>
                  <a:cubicBezTo>
                    <a:pt x="1059951" y="775699"/>
                    <a:pt x="1428964" y="742308"/>
                    <a:pt x="1797978" y="708917"/>
                  </a:cubicBezTo>
                </a:path>
              </a:pathLst>
            </a:custGeom>
            <a:noFill/>
            <a:ln w="19050" cap="flat" cmpd="sng" algn="ctr">
              <a:solidFill>
                <a:schemeClr val="tx1"/>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285" name="Freeform 284"/>
            <p:cNvSpPr/>
            <p:nvPr/>
          </p:nvSpPr>
          <p:spPr>
            <a:xfrm>
              <a:off x="3124201" y="5105403"/>
              <a:ext cx="2710694" cy="163588"/>
            </a:xfrm>
            <a:custGeom>
              <a:avLst/>
              <a:gdLst>
                <a:gd name="connsiteX0" fmla="*/ 0 w 3236360"/>
                <a:gd name="connsiteY0" fmla="*/ 85618 h 229456"/>
                <a:gd name="connsiteX1" fmla="*/ 1376737 w 3236360"/>
                <a:gd name="connsiteY1" fmla="*/ 23973 h 229456"/>
                <a:gd name="connsiteX2" fmla="*/ 3236360 w 3236360"/>
                <a:gd name="connsiteY2" fmla="*/ 229456 h 229456"/>
                <a:gd name="connsiteX3" fmla="*/ 3236360 w 3236360"/>
                <a:gd name="connsiteY3" fmla="*/ 229456 h 229456"/>
                <a:gd name="connsiteX0" fmla="*/ 0 w 3236360"/>
                <a:gd name="connsiteY0" fmla="*/ 85618 h 229456"/>
                <a:gd name="connsiteX1" fmla="*/ 1736333 w 3236360"/>
                <a:gd name="connsiteY1" fmla="*/ 23973 h 229456"/>
                <a:gd name="connsiteX2" fmla="*/ 3236360 w 3236360"/>
                <a:gd name="connsiteY2" fmla="*/ 229456 h 229456"/>
                <a:gd name="connsiteX3" fmla="*/ 3236360 w 3236360"/>
                <a:gd name="connsiteY3" fmla="*/ 229456 h 229456"/>
                <a:gd name="connsiteX0" fmla="*/ 0 w 3236360"/>
                <a:gd name="connsiteY0" fmla="*/ 123080 h 266918"/>
                <a:gd name="connsiteX1" fmla="*/ 1939608 w 3236360"/>
                <a:gd name="connsiteY1" fmla="*/ 23973 h 266918"/>
                <a:gd name="connsiteX2" fmla="*/ 3236360 w 3236360"/>
                <a:gd name="connsiteY2" fmla="*/ 266918 h 266918"/>
                <a:gd name="connsiteX3" fmla="*/ 3236360 w 3236360"/>
                <a:gd name="connsiteY3" fmla="*/ 266918 h 266918"/>
                <a:gd name="connsiteX0" fmla="*/ 0 w 3236360"/>
                <a:gd name="connsiteY0" fmla="*/ 85617 h 229455"/>
                <a:gd name="connsiteX1" fmla="*/ 1918211 w 3236360"/>
                <a:gd name="connsiteY1" fmla="*/ 23973 h 229455"/>
                <a:gd name="connsiteX2" fmla="*/ 3236360 w 3236360"/>
                <a:gd name="connsiteY2" fmla="*/ 229455 h 229455"/>
                <a:gd name="connsiteX3" fmla="*/ 3236360 w 3236360"/>
                <a:gd name="connsiteY3" fmla="*/ 229455 h 229455"/>
                <a:gd name="connsiteX0" fmla="*/ 0 w 3236360"/>
                <a:gd name="connsiteY0" fmla="*/ 85617 h 229455"/>
                <a:gd name="connsiteX1" fmla="*/ 1918211 w 3236360"/>
                <a:gd name="connsiteY1" fmla="*/ 23973 h 229455"/>
                <a:gd name="connsiteX2" fmla="*/ 3236360 w 3236360"/>
                <a:gd name="connsiteY2" fmla="*/ 229455 h 229455"/>
                <a:gd name="connsiteX3" fmla="*/ 3236360 w 3236360"/>
                <a:gd name="connsiteY3" fmla="*/ 229455 h 229455"/>
                <a:gd name="connsiteX0" fmla="*/ 0 w 3236360"/>
                <a:gd name="connsiteY0" fmla="*/ 85617 h 229455"/>
                <a:gd name="connsiteX1" fmla="*/ 1918211 w 3236360"/>
                <a:gd name="connsiteY1" fmla="*/ 23973 h 229455"/>
                <a:gd name="connsiteX2" fmla="*/ 3236360 w 3236360"/>
                <a:gd name="connsiteY2" fmla="*/ 229455 h 229455"/>
                <a:gd name="connsiteX3" fmla="*/ 3236360 w 3236360"/>
                <a:gd name="connsiteY3" fmla="*/ 229455 h 229455"/>
                <a:gd name="connsiteX0" fmla="*/ 0 w 3236360"/>
                <a:gd name="connsiteY0" fmla="*/ 85617 h 229455"/>
                <a:gd name="connsiteX1" fmla="*/ 1918211 w 3236360"/>
                <a:gd name="connsiteY1" fmla="*/ 23973 h 229455"/>
                <a:gd name="connsiteX2" fmla="*/ 3236360 w 3236360"/>
                <a:gd name="connsiteY2" fmla="*/ 229455 h 229455"/>
                <a:gd name="connsiteX3" fmla="*/ 3236360 w 3236360"/>
                <a:gd name="connsiteY3" fmla="*/ 229455 h 229455"/>
                <a:gd name="connsiteX0" fmla="*/ 0 w 3236360"/>
                <a:gd name="connsiteY0" fmla="*/ 85617 h 229455"/>
                <a:gd name="connsiteX1" fmla="*/ 1918211 w 3236360"/>
                <a:gd name="connsiteY1" fmla="*/ 23973 h 229455"/>
                <a:gd name="connsiteX2" fmla="*/ 3236360 w 3236360"/>
                <a:gd name="connsiteY2" fmla="*/ 229455 h 229455"/>
                <a:gd name="connsiteX3" fmla="*/ 3236360 w 3236360"/>
                <a:gd name="connsiteY3" fmla="*/ 229455 h 229455"/>
                <a:gd name="connsiteX0" fmla="*/ 0 w 3236360"/>
                <a:gd name="connsiteY0" fmla="*/ 85617 h 229455"/>
                <a:gd name="connsiteX1" fmla="*/ 1918211 w 3236360"/>
                <a:gd name="connsiteY1" fmla="*/ 23973 h 229455"/>
                <a:gd name="connsiteX2" fmla="*/ 3236360 w 3236360"/>
                <a:gd name="connsiteY2" fmla="*/ 229455 h 229455"/>
                <a:gd name="connsiteX3" fmla="*/ 3236360 w 3236360"/>
                <a:gd name="connsiteY3" fmla="*/ 229455 h 229455"/>
              </a:gdLst>
              <a:ahLst/>
              <a:cxnLst>
                <a:cxn ang="0">
                  <a:pos x="connsiteX0" y="connsiteY0"/>
                </a:cxn>
                <a:cxn ang="0">
                  <a:pos x="connsiteX1" y="connsiteY1"/>
                </a:cxn>
                <a:cxn ang="0">
                  <a:pos x="connsiteX2" y="connsiteY2"/>
                </a:cxn>
                <a:cxn ang="0">
                  <a:pos x="connsiteX3" y="connsiteY3"/>
                </a:cxn>
              </a:cxnLst>
              <a:rect l="l" t="t" r="r" b="b"/>
              <a:pathLst>
                <a:path w="3236360" h="229455">
                  <a:moveTo>
                    <a:pt x="0" y="85617"/>
                  </a:moveTo>
                  <a:cubicBezTo>
                    <a:pt x="418672" y="42808"/>
                    <a:pt x="1378818" y="0"/>
                    <a:pt x="1918211" y="23973"/>
                  </a:cubicBezTo>
                  <a:cubicBezTo>
                    <a:pt x="2457604" y="47946"/>
                    <a:pt x="2986356" y="195208"/>
                    <a:pt x="3236360" y="229455"/>
                  </a:cubicBezTo>
                  <a:lnTo>
                    <a:pt x="3236360" y="229455"/>
                  </a:lnTo>
                </a:path>
              </a:pathLst>
            </a:custGeom>
            <a:noFill/>
            <a:ln w="19050" cap="flat" cmpd="sng" algn="ctr">
              <a:solidFill>
                <a:schemeClr val="tx1"/>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98" name="Oval 97"/>
            <p:cNvSpPr/>
            <p:nvPr/>
          </p:nvSpPr>
          <p:spPr bwMode="auto">
            <a:xfrm>
              <a:off x="990600" y="4810124"/>
              <a:ext cx="2143140" cy="714380"/>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a:noAutofit/>
            </a:bodyPr>
            <a:lstStyle/>
            <a:p>
              <a:pPr eaLnBrk="0" hangingPunct="0"/>
              <a:endParaRPr lang="en-US" dirty="0" smtClean="0">
                <a:solidFill>
                  <a:schemeClr val="tx1"/>
                </a:solidFill>
              </a:endParaRPr>
            </a:p>
          </p:txBody>
        </p:sp>
        <p:sp>
          <p:nvSpPr>
            <p:cNvPr id="99" name="TextBox 98"/>
            <p:cNvSpPr txBox="1"/>
            <p:nvPr/>
          </p:nvSpPr>
          <p:spPr>
            <a:xfrm>
              <a:off x="990600" y="4953000"/>
              <a:ext cx="2143140" cy="400110"/>
            </a:xfrm>
            <a:prstGeom prst="rect">
              <a:avLst/>
            </a:prstGeom>
            <a:noFill/>
          </p:spPr>
          <p:txBody>
            <a:bodyPr wrap="square" rtlCol="0">
              <a:spAutoFit/>
            </a:bodyPr>
            <a:lstStyle/>
            <a:p>
              <a:pPr algn="ctr"/>
              <a:r>
                <a:rPr lang="en-US" sz="2000" b="1" i="1" dirty="0" smtClean="0"/>
                <a:t>Application</a:t>
              </a:r>
            </a:p>
          </p:txBody>
        </p:sp>
      </p:grpSp>
      <p:grpSp>
        <p:nvGrpSpPr>
          <p:cNvPr id="3" name="Group 121"/>
          <p:cNvGrpSpPr/>
          <p:nvPr/>
        </p:nvGrpSpPr>
        <p:grpSpPr>
          <a:xfrm>
            <a:off x="1011148" y="2209800"/>
            <a:ext cx="5255181" cy="1314147"/>
            <a:chOff x="1011148" y="2209800"/>
            <a:chExt cx="5255181" cy="1314147"/>
          </a:xfrm>
        </p:grpSpPr>
        <p:sp>
          <p:nvSpPr>
            <p:cNvPr id="195" name="Can 194"/>
            <p:cNvSpPr/>
            <p:nvPr/>
          </p:nvSpPr>
          <p:spPr bwMode="auto">
            <a:xfrm>
              <a:off x="5181600" y="2209800"/>
              <a:ext cx="1066800" cy="1314147"/>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sp>
          <p:nvSpPr>
            <p:cNvPr id="281" name="Freeform 280"/>
            <p:cNvSpPr/>
            <p:nvPr/>
          </p:nvSpPr>
          <p:spPr>
            <a:xfrm>
              <a:off x="3106204" y="2738920"/>
              <a:ext cx="2151596" cy="309080"/>
            </a:xfrm>
            <a:custGeom>
              <a:avLst/>
              <a:gdLst>
                <a:gd name="connsiteX0" fmla="*/ 0 w 1777430"/>
                <a:gd name="connsiteY0" fmla="*/ 250005 h 332198"/>
                <a:gd name="connsiteX1" fmla="*/ 636998 w 1777430"/>
                <a:gd name="connsiteY1" fmla="*/ 13699 h 332198"/>
                <a:gd name="connsiteX2" fmla="*/ 1777430 w 1777430"/>
                <a:gd name="connsiteY2" fmla="*/ 332198 h 332198"/>
              </a:gdLst>
              <a:ahLst/>
              <a:cxnLst>
                <a:cxn ang="0">
                  <a:pos x="connsiteX0" y="connsiteY0"/>
                </a:cxn>
                <a:cxn ang="0">
                  <a:pos x="connsiteX1" y="connsiteY1"/>
                </a:cxn>
                <a:cxn ang="0">
                  <a:pos x="connsiteX2" y="connsiteY2"/>
                </a:cxn>
              </a:cxnLst>
              <a:rect l="l" t="t" r="r" b="b"/>
              <a:pathLst>
                <a:path w="1777430" h="332198">
                  <a:moveTo>
                    <a:pt x="0" y="250005"/>
                  </a:moveTo>
                  <a:cubicBezTo>
                    <a:pt x="170380" y="125002"/>
                    <a:pt x="340760" y="0"/>
                    <a:pt x="636998" y="13699"/>
                  </a:cubicBezTo>
                  <a:cubicBezTo>
                    <a:pt x="933236" y="27398"/>
                    <a:pt x="1355333" y="179798"/>
                    <a:pt x="1777430" y="332198"/>
                  </a:cubicBezTo>
                </a:path>
              </a:pathLst>
            </a:custGeom>
            <a:noFill/>
            <a:ln w="19050" cap="flat" cmpd="sng" algn="ctr">
              <a:solidFill>
                <a:schemeClr val="tx1"/>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266" name="Oval 265"/>
            <p:cNvSpPr/>
            <p:nvPr/>
          </p:nvSpPr>
          <p:spPr bwMode="auto">
            <a:xfrm>
              <a:off x="1011148" y="2602037"/>
              <a:ext cx="2143140" cy="714380"/>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a:noAutofit/>
            </a:bodyPr>
            <a:lstStyle/>
            <a:p>
              <a:pPr eaLnBrk="0" hangingPunct="0"/>
              <a:endParaRPr lang="en-US" dirty="0" smtClean="0">
                <a:solidFill>
                  <a:schemeClr val="tx1"/>
                </a:solidFill>
              </a:endParaRPr>
            </a:p>
          </p:txBody>
        </p:sp>
        <p:sp>
          <p:nvSpPr>
            <p:cNvPr id="267" name="TextBox 266"/>
            <p:cNvSpPr txBox="1"/>
            <p:nvPr/>
          </p:nvSpPr>
          <p:spPr>
            <a:xfrm>
              <a:off x="1011148" y="2744913"/>
              <a:ext cx="2143140" cy="400110"/>
            </a:xfrm>
            <a:prstGeom prst="rect">
              <a:avLst/>
            </a:prstGeom>
            <a:noFill/>
          </p:spPr>
          <p:txBody>
            <a:bodyPr wrap="square" rtlCol="0">
              <a:spAutoFit/>
            </a:bodyPr>
            <a:lstStyle/>
            <a:p>
              <a:pPr algn="ctr"/>
              <a:r>
                <a:rPr lang="en-US" sz="2000" b="1" i="1" dirty="0" smtClean="0"/>
                <a:t>Application</a:t>
              </a:r>
            </a:p>
          </p:txBody>
        </p:sp>
        <p:sp>
          <p:nvSpPr>
            <p:cNvPr id="104" name="Rectangle 103"/>
            <p:cNvSpPr/>
            <p:nvPr/>
          </p:nvSpPr>
          <p:spPr bwMode="auto">
            <a:xfrm>
              <a:off x="5297905" y="2801351"/>
              <a:ext cx="736939" cy="526385"/>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cxnSp>
          <p:nvCxnSpPr>
            <p:cNvPr id="105" name="Straight Connector 104"/>
            <p:cNvCxnSpPr/>
            <p:nvPr/>
          </p:nvCxnSpPr>
          <p:spPr bwMode="auto">
            <a:xfrm>
              <a:off x="5297905" y="2906628"/>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06" name="Straight Connector 105"/>
            <p:cNvCxnSpPr/>
            <p:nvPr/>
          </p:nvCxnSpPr>
          <p:spPr bwMode="auto">
            <a:xfrm>
              <a:off x="5297905" y="3011905"/>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07" name="Straight Connector 106"/>
            <p:cNvCxnSpPr/>
            <p:nvPr/>
          </p:nvCxnSpPr>
          <p:spPr bwMode="auto">
            <a:xfrm>
              <a:off x="5297905" y="3117182"/>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08" name="Straight Connector 107"/>
            <p:cNvCxnSpPr/>
            <p:nvPr/>
          </p:nvCxnSpPr>
          <p:spPr bwMode="auto">
            <a:xfrm>
              <a:off x="5297905" y="3222459"/>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09" name="Straight Connector 108"/>
            <p:cNvCxnSpPr/>
            <p:nvPr/>
          </p:nvCxnSpPr>
          <p:spPr bwMode="auto">
            <a:xfrm rot="5400000">
              <a:off x="5139990" y="306454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10" name="Straight Connector 109"/>
            <p:cNvCxnSpPr/>
            <p:nvPr/>
          </p:nvCxnSpPr>
          <p:spPr bwMode="auto">
            <a:xfrm rot="5400000">
              <a:off x="5245852" y="3063959"/>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11" name="Straight Connector 110"/>
            <p:cNvCxnSpPr/>
            <p:nvPr/>
          </p:nvCxnSpPr>
          <p:spPr bwMode="auto">
            <a:xfrm rot="5400000">
              <a:off x="5351714" y="306337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12" name="Straight Connector 111"/>
            <p:cNvCxnSpPr/>
            <p:nvPr/>
          </p:nvCxnSpPr>
          <p:spPr bwMode="auto">
            <a:xfrm rot="5400000">
              <a:off x="5457576" y="3062789"/>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13" name="Straight Connector 112"/>
            <p:cNvCxnSpPr/>
            <p:nvPr/>
          </p:nvCxnSpPr>
          <p:spPr bwMode="auto">
            <a:xfrm rot="5400000">
              <a:off x="5563438" y="3062204"/>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14" name="Straight Connector 113"/>
            <p:cNvCxnSpPr/>
            <p:nvPr/>
          </p:nvCxnSpPr>
          <p:spPr bwMode="auto">
            <a:xfrm rot="5400000">
              <a:off x="5669300" y="3061618"/>
              <a:ext cx="526385" cy="1170"/>
            </a:xfrm>
            <a:prstGeom prst="line">
              <a:avLst/>
            </a:prstGeom>
            <a:noFill/>
            <a:ln w="19050" cap="flat" cmpd="sng" algn="ctr">
              <a:solidFill>
                <a:schemeClr val="tx1"/>
              </a:solidFill>
              <a:prstDash val="solid"/>
              <a:round/>
              <a:headEnd type="none" w="med" len="med"/>
              <a:tailEnd type="none" w="med" len="med"/>
            </a:ln>
            <a:effectLst/>
          </p:spPr>
        </p:cxnSp>
        <p:sp>
          <p:nvSpPr>
            <p:cNvPr id="115" name="Rectangle 114"/>
            <p:cNvSpPr/>
            <p:nvPr/>
          </p:nvSpPr>
          <p:spPr bwMode="auto">
            <a:xfrm>
              <a:off x="5410200" y="2913646"/>
              <a:ext cx="736939" cy="526385"/>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cxnSp>
          <p:nvCxnSpPr>
            <p:cNvPr id="116" name="Straight Connector 115"/>
            <p:cNvCxnSpPr/>
            <p:nvPr/>
          </p:nvCxnSpPr>
          <p:spPr bwMode="auto">
            <a:xfrm>
              <a:off x="5410200" y="3018923"/>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17" name="Straight Connector 116"/>
            <p:cNvCxnSpPr/>
            <p:nvPr/>
          </p:nvCxnSpPr>
          <p:spPr bwMode="auto">
            <a:xfrm>
              <a:off x="5410200" y="3124200"/>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19" name="Straight Connector 118"/>
            <p:cNvCxnSpPr/>
            <p:nvPr/>
          </p:nvCxnSpPr>
          <p:spPr bwMode="auto">
            <a:xfrm>
              <a:off x="5410200" y="3229477"/>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37" name="Straight Connector 136"/>
            <p:cNvCxnSpPr/>
            <p:nvPr/>
          </p:nvCxnSpPr>
          <p:spPr bwMode="auto">
            <a:xfrm>
              <a:off x="5410200" y="3334754"/>
              <a:ext cx="736939" cy="1170"/>
            </a:xfrm>
            <a:prstGeom prst="line">
              <a:avLst/>
            </a:prstGeom>
            <a:noFill/>
            <a:ln w="19050" cap="flat" cmpd="sng" algn="ctr">
              <a:solidFill>
                <a:schemeClr val="tx1"/>
              </a:solidFill>
              <a:prstDash val="solid"/>
              <a:round/>
              <a:headEnd type="none" w="med" len="med"/>
              <a:tailEnd type="none" w="med" len="med"/>
            </a:ln>
            <a:effectLst/>
          </p:spPr>
        </p:cxnSp>
        <p:cxnSp>
          <p:nvCxnSpPr>
            <p:cNvPr id="143" name="Straight Connector 142"/>
            <p:cNvCxnSpPr/>
            <p:nvPr/>
          </p:nvCxnSpPr>
          <p:spPr bwMode="auto">
            <a:xfrm rot="5400000">
              <a:off x="5252284" y="317683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44" name="Straight Connector 143"/>
            <p:cNvCxnSpPr/>
            <p:nvPr/>
          </p:nvCxnSpPr>
          <p:spPr bwMode="auto">
            <a:xfrm rot="5400000">
              <a:off x="5358146" y="3176253"/>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45" name="Straight Connector 144"/>
            <p:cNvCxnSpPr/>
            <p:nvPr/>
          </p:nvCxnSpPr>
          <p:spPr bwMode="auto">
            <a:xfrm rot="5400000">
              <a:off x="5464008" y="317566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46" name="Straight Connector 145"/>
            <p:cNvCxnSpPr/>
            <p:nvPr/>
          </p:nvCxnSpPr>
          <p:spPr bwMode="auto">
            <a:xfrm rot="5400000">
              <a:off x="5569871" y="3175083"/>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47" name="Straight Connector 146"/>
            <p:cNvCxnSpPr/>
            <p:nvPr/>
          </p:nvCxnSpPr>
          <p:spPr bwMode="auto">
            <a:xfrm rot="5400000">
              <a:off x="5675733" y="3174498"/>
              <a:ext cx="526385" cy="1170"/>
            </a:xfrm>
            <a:prstGeom prst="line">
              <a:avLst/>
            </a:prstGeom>
            <a:noFill/>
            <a:ln w="19050" cap="flat" cmpd="sng" algn="ctr">
              <a:solidFill>
                <a:schemeClr val="tx1"/>
              </a:solidFill>
              <a:prstDash val="solid"/>
              <a:round/>
              <a:headEnd type="none" w="med" len="med"/>
              <a:tailEnd type="none" w="med" len="med"/>
            </a:ln>
            <a:effectLst/>
          </p:spPr>
        </p:cxnSp>
        <p:cxnSp>
          <p:nvCxnSpPr>
            <p:cNvPr id="148" name="Straight Connector 147"/>
            <p:cNvCxnSpPr/>
            <p:nvPr/>
          </p:nvCxnSpPr>
          <p:spPr bwMode="auto">
            <a:xfrm rot="5400000">
              <a:off x="5781595" y="3173913"/>
              <a:ext cx="526385" cy="1170"/>
            </a:xfrm>
            <a:prstGeom prst="line">
              <a:avLst/>
            </a:prstGeom>
            <a:noFill/>
            <a:ln w="19050" cap="flat" cmpd="sng" algn="ctr">
              <a:solidFill>
                <a:schemeClr val="tx1"/>
              </a:solidFill>
              <a:prstDash val="solid"/>
              <a:round/>
              <a:headEnd type="none" w="med" len="med"/>
              <a:tailEnd type="none" w="med" len="med"/>
            </a:ln>
            <a:effectLst/>
          </p:spPr>
        </p:cxnSp>
        <p:sp>
          <p:nvSpPr>
            <p:cNvPr id="149" name="TextBox 148"/>
            <p:cNvSpPr txBox="1"/>
            <p:nvPr/>
          </p:nvSpPr>
          <p:spPr>
            <a:xfrm>
              <a:off x="5181599" y="2474259"/>
              <a:ext cx="1084730" cy="307777"/>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400" b="1" i="1" dirty="0" smtClean="0">
                  <a:solidFill>
                    <a:schemeClr val="bg1"/>
                  </a:solidFill>
                  <a:latin typeface="Arial" pitchFamily="34" charset="0"/>
                  <a:cs typeface="Arial" pitchFamily="34" charset="0"/>
                </a:rPr>
                <a:t>Database</a:t>
              </a:r>
              <a:endParaRPr lang="en-US" sz="1400" b="1" i="1" dirty="0">
                <a:solidFill>
                  <a:schemeClr val="bg1"/>
                </a:solidFill>
                <a:latin typeface="Arial" pitchFamily="34" charset="0"/>
                <a:cs typeface="Arial" pitchFamily="34" charset="0"/>
              </a:endParaRPr>
            </a:p>
          </p:txBody>
        </p:sp>
      </p:grpSp>
      <p:sp>
        <p:nvSpPr>
          <p:cNvPr id="118" name="TextBox 117"/>
          <p:cNvSpPr txBox="1"/>
          <p:nvPr/>
        </p:nvSpPr>
        <p:spPr>
          <a:xfrm>
            <a:off x="4267200" y="1676400"/>
            <a:ext cx="2691384" cy="369332"/>
          </a:xfrm>
          <a:prstGeom prst="rect">
            <a:avLst/>
          </a:prstGeom>
          <a:noFill/>
        </p:spPr>
        <p:txBody>
          <a:bodyPr wrap="square" rtlCol="0">
            <a:spAutoFit/>
          </a:bodyPr>
          <a:lstStyle/>
          <a:p>
            <a:pPr algn="ctr"/>
            <a:r>
              <a:rPr lang="en-US" sz="1800" b="1" dirty="0" smtClean="0"/>
              <a:t>SQL Azure Database</a:t>
            </a:r>
            <a:endParaRPr lang="en-US" sz="1800" b="1" dirty="0"/>
          </a:p>
        </p:txBody>
      </p:sp>
      <p:sp>
        <p:nvSpPr>
          <p:cNvPr id="120" name="Title 119"/>
          <p:cNvSpPr>
            <a:spLocks noGrp="1"/>
          </p:cNvSpPr>
          <p:nvPr>
            <p:ph type="title"/>
          </p:nvPr>
        </p:nvSpPr>
        <p:spPr/>
        <p:txBody>
          <a:bodyPr/>
          <a:lstStyle/>
          <a:p>
            <a:r>
              <a:rPr lang="en-US" dirty="0" smtClean="0"/>
              <a:t>SQL Azure Database</a:t>
            </a:r>
            <a:br>
              <a:rPr lang="en-US" dirty="0" smtClean="0"/>
            </a:br>
            <a:r>
              <a:rPr lang="en-US" sz="2400" dirty="0" smtClean="0"/>
              <a:t>Using one or multiple databases</a:t>
            </a:r>
            <a:endParaRPr lang="en-US" sz="2400" dirty="0"/>
          </a:p>
        </p:txBody>
      </p:sp>
      <p:grpSp>
        <p:nvGrpSpPr>
          <p:cNvPr id="123" name="Group 122"/>
          <p:cNvGrpSpPr/>
          <p:nvPr/>
        </p:nvGrpSpPr>
        <p:grpSpPr>
          <a:xfrm>
            <a:off x="6157609" y="2697804"/>
            <a:ext cx="2757790" cy="1682327"/>
            <a:chOff x="6157609" y="2697804"/>
            <a:chExt cx="2757790" cy="1682327"/>
          </a:xfrm>
        </p:grpSpPr>
        <p:sp>
          <p:nvSpPr>
            <p:cNvPr id="121" name="TextBox 120"/>
            <p:cNvSpPr txBox="1"/>
            <p:nvPr/>
          </p:nvSpPr>
          <p:spPr>
            <a:xfrm>
              <a:off x="7162800" y="3733800"/>
              <a:ext cx="1752599" cy="646331"/>
            </a:xfrm>
            <a:prstGeom prst="rect">
              <a:avLst/>
            </a:prstGeom>
            <a:noFill/>
          </p:spPr>
          <p:txBody>
            <a:bodyPr wrap="square" rtlCol="0">
              <a:spAutoFit/>
            </a:bodyPr>
            <a:lstStyle/>
            <a:p>
              <a:pPr algn="ctr"/>
              <a:r>
                <a:rPr lang="en-US" b="1" i="1" dirty="0" smtClean="0"/>
                <a:t>Max database size is 10 GB</a:t>
              </a:r>
            </a:p>
          </p:txBody>
        </p:sp>
        <p:sp>
          <p:nvSpPr>
            <p:cNvPr id="122" name="Freeform 121"/>
            <p:cNvSpPr/>
            <p:nvPr/>
          </p:nvSpPr>
          <p:spPr>
            <a:xfrm>
              <a:off x="6157609" y="2697804"/>
              <a:ext cx="1964987" cy="1037617"/>
            </a:xfrm>
            <a:custGeom>
              <a:avLst/>
              <a:gdLst>
                <a:gd name="connsiteX0" fmla="*/ 1867710 w 1964987"/>
                <a:gd name="connsiteY0" fmla="*/ 1037617 h 1037617"/>
                <a:gd name="connsiteX1" fmla="*/ 1653702 w 1964987"/>
                <a:gd name="connsiteY1" fmla="*/ 103762 h 1037617"/>
                <a:gd name="connsiteX2" fmla="*/ 0 w 1964987"/>
                <a:gd name="connsiteY2" fmla="*/ 415047 h 1037617"/>
              </a:gdLst>
              <a:ahLst/>
              <a:cxnLst>
                <a:cxn ang="0">
                  <a:pos x="connsiteX0" y="connsiteY0"/>
                </a:cxn>
                <a:cxn ang="0">
                  <a:pos x="connsiteX1" y="connsiteY1"/>
                </a:cxn>
                <a:cxn ang="0">
                  <a:pos x="connsiteX2" y="connsiteY2"/>
                </a:cxn>
              </a:cxnLst>
              <a:rect l="l" t="t" r="r" b="b"/>
              <a:pathLst>
                <a:path w="1964987" h="1037617">
                  <a:moveTo>
                    <a:pt x="1867710" y="1037617"/>
                  </a:moveTo>
                  <a:cubicBezTo>
                    <a:pt x="1916348" y="622570"/>
                    <a:pt x="1964987" y="207524"/>
                    <a:pt x="1653702" y="103762"/>
                  </a:cubicBezTo>
                  <a:cubicBezTo>
                    <a:pt x="1342417" y="0"/>
                    <a:pt x="671208" y="207523"/>
                    <a:pt x="0" y="415047"/>
                  </a:cubicBezTo>
                </a:path>
              </a:pathLst>
            </a:custGeom>
            <a:noFill/>
            <a:ln w="19050" cap="flat" cmpd="sng" algn="ctr">
              <a:solidFill>
                <a:schemeClr val="accent2"/>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3"/>
                                        </p:tgtEl>
                                        <p:attrNameLst>
                                          <p:attrName>style.visibility</p:attrName>
                                        </p:attrNameLst>
                                      </p:cBhvr>
                                      <p:to>
                                        <p:strVal val="visible"/>
                                      </p:to>
                                    </p:set>
                                    <p:animEffect transition="in" filter="wipe(down)">
                                      <p:cBhvr>
                                        <p:cTn id="12" dur="500"/>
                                        <p:tgtEl>
                                          <p:spTgt spid="12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icture 13" descr="internet cloud 75 opac"/>
          <p:cNvPicPr>
            <a:picLocks noChangeAspect="1" noChangeArrowheads="1"/>
          </p:cNvPicPr>
          <p:nvPr/>
        </p:nvPicPr>
        <p:blipFill>
          <a:blip r:embed="rId3" cstate="print"/>
          <a:srcRect/>
          <a:stretch>
            <a:fillRect/>
          </a:stretch>
        </p:blipFill>
        <p:spPr bwMode="auto">
          <a:xfrm flipH="1">
            <a:off x="0" y="4556760"/>
            <a:ext cx="3276600" cy="1419860"/>
          </a:xfrm>
          <a:prstGeom prst="rect">
            <a:avLst/>
          </a:prstGeom>
          <a:noFill/>
          <a:effectLst/>
        </p:spPr>
      </p:pic>
      <p:sp>
        <p:nvSpPr>
          <p:cNvPr id="66" name="Title 65"/>
          <p:cNvSpPr>
            <a:spLocks noGrp="1"/>
          </p:cNvSpPr>
          <p:nvPr>
            <p:ph type="title"/>
          </p:nvPr>
        </p:nvSpPr>
        <p:spPr/>
        <p:txBody>
          <a:bodyPr/>
          <a:lstStyle/>
          <a:p>
            <a:r>
              <a:rPr lang="en-US" dirty="0" smtClean="0"/>
              <a:t>.NET Services</a:t>
            </a:r>
            <a:br>
              <a:rPr lang="en-US" dirty="0" smtClean="0"/>
            </a:br>
            <a:r>
              <a:rPr lang="en-US" sz="2400" dirty="0" smtClean="0"/>
              <a:t>Infrastructure in the cloud</a:t>
            </a:r>
            <a:endParaRPr lang="en-US" sz="2400" dirty="0"/>
          </a:p>
        </p:txBody>
      </p:sp>
      <p:sp>
        <p:nvSpPr>
          <p:cNvPr id="45" name="Rounded Rectangle 44"/>
          <p:cNvSpPr/>
          <p:nvPr/>
        </p:nvSpPr>
        <p:spPr bwMode="auto">
          <a:xfrm>
            <a:off x="1828800" y="4953000"/>
            <a:ext cx="876696" cy="171601"/>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800" dirty="0" smtClean="0">
              <a:solidFill>
                <a:schemeClr val="tx1"/>
              </a:solidFill>
              <a:latin typeface="Arial" charset="0"/>
              <a:ea typeface="+mj-ea"/>
              <a:cs typeface="+mj-cs"/>
            </a:endParaRPr>
          </a:p>
        </p:txBody>
      </p:sp>
      <p:sp>
        <p:nvSpPr>
          <p:cNvPr id="46" name="Oval 106"/>
          <p:cNvSpPr>
            <a:spLocks noChangeArrowheads="1"/>
          </p:cNvSpPr>
          <p:nvPr/>
        </p:nvSpPr>
        <p:spPr bwMode="auto">
          <a:xfrm>
            <a:off x="686426" y="5074986"/>
            <a:ext cx="895356" cy="38239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47" name="Oval 106"/>
          <p:cNvSpPr>
            <a:spLocks noChangeArrowheads="1"/>
          </p:cNvSpPr>
          <p:nvPr/>
        </p:nvSpPr>
        <p:spPr bwMode="auto">
          <a:xfrm>
            <a:off x="630466" y="5069365"/>
            <a:ext cx="895356" cy="38239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48" name="Text Box 77"/>
          <p:cNvSpPr txBox="1">
            <a:spLocks noChangeArrowheads="1"/>
          </p:cNvSpPr>
          <p:nvPr/>
        </p:nvSpPr>
        <p:spPr bwMode="auto">
          <a:xfrm>
            <a:off x="1853051" y="4936415"/>
            <a:ext cx="821387" cy="200055"/>
          </a:xfrm>
          <a:prstGeom prst="rect">
            <a:avLst/>
          </a:prstGeom>
          <a:noFill/>
          <a:ln w="19050" algn="ctr">
            <a:noFill/>
            <a:miter lim="800000"/>
            <a:headEnd/>
            <a:tailEnd/>
          </a:ln>
          <a:effectLst/>
        </p:spPr>
        <p:txBody>
          <a:bodyPr wrap="square">
            <a:spAutoFit/>
          </a:bodyPr>
          <a:lstStyle/>
          <a:p>
            <a:pPr algn="ctr"/>
            <a:r>
              <a:rPr lang="en-US" sz="700" b="1" dirty="0" smtClean="0">
                <a:solidFill>
                  <a:schemeClr val="tx1"/>
                </a:solidFill>
              </a:rPr>
              <a:t>SQL Azure</a:t>
            </a:r>
            <a:endParaRPr lang="en-US" sz="700" b="1" dirty="0">
              <a:solidFill>
                <a:schemeClr val="tx1"/>
              </a:solidFill>
            </a:endParaRPr>
          </a:p>
        </p:txBody>
      </p:sp>
      <p:sp>
        <p:nvSpPr>
          <p:cNvPr id="49" name="Rounded Rectangle 48"/>
          <p:cNvSpPr/>
          <p:nvPr/>
        </p:nvSpPr>
        <p:spPr bwMode="auto">
          <a:xfrm>
            <a:off x="546526" y="5472252"/>
            <a:ext cx="1035255" cy="15892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50" name="Text Box 77"/>
          <p:cNvSpPr txBox="1">
            <a:spLocks noChangeArrowheads="1"/>
          </p:cNvSpPr>
          <p:nvPr/>
        </p:nvSpPr>
        <p:spPr bwMode="auto">
          <a:xfrm>
            <a:off x="593171" y="5450167"/>
            <a:ext cx="923336" cy="200055"/>
          </a:xfrm>
          <a:prstGeom prst="rect">
            <a:avLst/>
          </a:prstGeom>
          <a:noFill/>
          <a:ln w="19050" algn="ctr">
            <a:noFill/>
            <a:miter lim="800000"/>
            <a:headEnd/>
            <a:tailEnd/>
          </a:ln>
          <a:effectLst/>
        </p:spPr>
        <p:txBody>
          <a:bodyPr wrap="square">
            <a:spAutoFit/>
          </a:bodyPr>
          <a:lstStyle/>
          <a:p>
            <a:pPr algn="ctr"/>
            <a:r>
              <a:rPr lang="en-US" sz="700" b="1" dirty="0" smtClean="0">
                <a:solidFill>
                  <a:schemeClr val="tx1"/>
                </a:solidFill>
              </a:rPr>
              <a:t>Windows </a:t>
            </a:r>
            <a:r>
              <a:rPr lang="en-US" sz="700" b="1" dirty="0" smtClean="0"/>
              <a:t>Az</a:t>
            </a:r>
            <a:r>
              <a:rPr lang="en-US" sz="700" b="1" dirty="0" smtClean="0">
                <a:solidFill>
                  <a:schemeClr val="tx1"/>
                </a:solidFill>
              </a:rPr>
              <a:t>ure</a:t>
            </a:r>
            <a:endParaRPr lang="en-US" sz="700" b="1" dirty="0">
              <a:solidFill>
                <a:schemeClr val="tx1"/>
              </a:solidFill>
            </a:endParaRPr>
          </a:p>
        </p:txBody>
      </p:sp>
      <p:sp>
        <p:nvSpPr>
          <p:cNvPr id="51" name="Oval 106"/>
          <p:cNvSpPr>
            <a:spLocks noChangeArrowheads="1"/>
          </p:cNvSpPr>
          <p:nvPr/>
        </p:nvSpPr>
        <p:spPr bwMode="auto">
          <a:xfrm>
            <a:off x="574506" y="5063743"/>
            <a:ext cx="895356" cy="38239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52" name="Text Box 27"/>
          <p:cNvSpPr txBox="1">
            <a:spLocks noChangeArrowheads="1"/>
          </p:cNvSpPr>
          <p:nvPr/>
        </p:nvSpPr>
        <p:spPr bwMode="auto">
          <a:xfrm>
            <a:off x="609600" y="5148094"/>
            <a:ext cx="838200" cy="200055"/>
          </a:xfrm>
          <a:prstGeom prst="rect">
            <a:avLst/>
          </a:prstGeom>
          <a:noFill/>
          <a:ln w="19050" algn="ctr">
            <a:noFill/>
            <a:miter lim="800000"/>
            <a:headEnd/>
            <a:tailEnd/>
          </a:ln>
          <a:effectLst/>
        </p:spPr>
        <p:txBody>
          <a:bodyPr wrap="square">
            <a:spAutoFit/>
          </a:bodyPr>
          <a:lstStyle/>
          <a:p>
            <a:pPr algn="ctr"/>
            <a:r>
              <a:rPr lang="en-US" sz="700" b="1" i="1" dirty="0" smtClean="0">
                <a:solidFill>
                  <a:schemeClr val="tx1"/>
                </a:solidFill>
              </a:rPr>
              <a:t>Applications</a:t>
            </a:r>
            <a:endParaRPr lang="en-US" sz="700" b="1" i="1" dirty="0">
              <a:solidFill>
                <a:schemeClr val="tx1"/>
              </a:solidFill>
            </a:endParaRPr>
          </a:p>
        </p:txBody>
      </p:sp>
      <p:cxnSp>
        <p:nvCxnSpPr>
          <p:cNvPr id="59" name="Straight Arrow Connector 58"/>
          <p:cNvCxnSpPr>
            <a:stCxn id="46" idx="6"/>
          </p:cNvCxnSpPr>
          <p:nvPr/>
        </p:nvCxnSpPr>
        <p:spPr bwMode="auto">
          <a:xfrm flipV="1">
            <a:off x="1581782" y="5029200"/>
            <a:ext cx="247018" cy="236982"/>
          </a:xfrm>
          <a:prstGeom prst="straightConnector1">
            <a:avLst/>
          </a:prstGeom>
          <a:noFill/>
          <a:ln w="19050" cap="flat" cmpd="sng" algn="ctr">
            <a:solidFill>
              <a:schemeClr val="accent6"/>
            </a:solidFill>
            <a:prstDash val="sysDot"/>
            <a:round/>
            <a:headEnd type="none" w="med" len="med"/>
            <a:tailEnd type="stealth" w="lg" len="lg"/>
          </a:ln>
          <a:effectLst/>
        </p:spPr>
      </p:cxnSp>
      <p:cxnSp>
        <p:nvCxnSpPr>
          <p:cNvPr id="62" name="Straight Arrow Connector 61"/>
          <p:cNvCxnSpPr>
            <a:stCxn id="70" idx="0"/>
          </p:cNvCxnSpPr>
          <p:nvPr/>
        </p:nvCxnSpPr>
        <p:spPr bwMode="auto">
          <a:xfrm rot="5400000" flipH="1" flipV="1">
            <a:off x="1404817" y="5405479"/>
            <a:ext cx="876462" cy="276304"/>
          </a:xfrm>
          <a:prstGeom prst="straightConnector1">
            <a:avLst/>
          </a:prstGeom>
          <a:noFill/>
          <a:ln w="15875" cap="flat" cmpd="sng" algn="ctr">
            <a:solidFill>
              <a:srgbClr val="8FA606"/>
            </a:solidFill>
            <a:prstDash val="sysDash"/>
            <a:round/>
            <a:headEnd type="none" w="med" len="med"/>
            <a:tailEnd type="stealth" w="lg" len="lg"/>
          </a:ln>
          <a:effectLst/>
        </p:spPr>
      </p:cxnSp>
      <p:sp>
        <p:nvSpPr>
          <p:cNvPr id="68" name="Oval 106"/>
          <p:cNvSpPr>
            <a:spLocks noChangeArrowheads="1"/>
          </p:cNvSpPr>
          <p:nvPr/>
        </p:nvSpPr>
        <p:spPr bwMode="auto">
          <a:xfrm>
            <a:off x="1397117" y="5981862"/>
            <a:ext cx="895356" cy="382392"/>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69" name="Oval 106"/>
          <p:cNvSpPr>
            <a:spLocks noChangeArrowheads="1"/>
          </p:cNvSpPr>
          <p:nvPr/>
        </p:nvSpPr>
        <p:spPr bwMode="auto">
          <a:xfrm>
            <a:off x="1313177" y="5981862"/>
            <a:ext cx="895356" cy="382392"/>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70" name="Oval 106"/>
          <p:cNvSpPr>
            <a:spLocks noChangeArrowheads="1"/>
          </p:cNvSpPr>
          <p:nvPr/>
        </p:nvSpPr>
        <p:spPr bwMode="auto">
          <a:xfrm>
            <a:off x="1257218" y="5981862"/>
            <a:ext cx="895356" cy="382392"/>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71" name="Text Box 27"/>
          <p:cNvSpPr txBox="1">
            <a:spLocks noChangeArrowheads="1"/>
          </p:cNvSpPr>
          <p:nvPr/>
        </p:nvSpPr>
        <p:spPr bwMode="auto">
          <a:xfrm>
            <a:off x="1295400" y="6078855"/>
            <a:ext cx="838200" cy="200055"/>
          </a:xfrm>
          <a:prstGeom prst="rect">
            <a:avLst/>
          </a:prstGeom>
          <a:noFill/>
          <a:ln w="19050" algn="ctr">
            <a:noFill/>
            <a:miter lim="800000"/>
            <a:headEnd/>
            <a:tailEnd/>
          </a:ln>
          <a:effectLst/>
        </p:spPr>
        <p:txBody>
          <a:bodyPr wrap="square">
            <a:spAutoFit/>
          </a:bodyPr>
          <a:lstStyle/>
          <a:p>
            <a:pPr algn="ctr"/>
            <a:r>
              <a:rPr lang="en-US" sz="700" b="1" i="1" dirty="0" smtClean="0">
                <a:solidFill>
                  <a:schemeClr val="tx1"/>
                </a:solidFill>
              </a:rPr>
              <a:t>Applications</a:t>
            </a:r>
            <a:endParaRPr lang="en-US" sz="700" b="1" i="1" dirty="0">
              <a:solidFill>
                <a:schemeClr val="tx1"/>
              </a:solidFill>
            </a:endParaRPr>
          </a:p>
        </p:txBody>
      </p:sp>
      <p:cxnSp>
        <p:nvCxnSpPr>
          <p:cNvPr id="72" name="Straight Arrow Connector 71"/>
          <p:cNvCxnSpPr>
            <a:stCxn id="70" idx="0"/>
            <a:endCxn id="49" idx="2"/>
          </p:cNvCxnSpPr>
          <p:nvPr/>
        </p:nvCxnSpPr>
        <p:spPr bwMode="auto">
          <a:xfrm rot="16200000" flipV="1">
            <a:off x="1209184" y="5486151"/>
            <a:ext cx="350682" cy="640742"/>
          </a:xfrm>
          <a:prstGeom prst="straightConnector1">
            <a:avLst/>
          </a:prstGeom>
          <a:noFill/>
          <a:ln w="15875" cap="flat" cmpd="sng" algn="ctr">
            <a:solidFill>
              <a:srgbClr val="8FA606"/>
            </a:solidFill>
            <a:prstDash val="sysDash"/>
            <a:round/>
            <a:headEnd type="none" w="med" len="med"/>
            <a:tailEnd type="stealth" w="lg" len="lg"/>
          </a:ln>
          <a:effectLst/>
        </p:spPr>
      </p:cxnSp>
      <p:sp>
        <p:nvSpPr>
          <p:cNvPr id="73" name="Rectangle 72"/>
          <p:cNvSpPr/>
          <p:nvPr/>
        </p:nvSpPr>
        <p:spPr bwMode="auto">
          <a:xfrm>
            <a:off x="1060568" y="6393335"/>
            <a:ext cx="1346106" cy="328295"/>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cxnSp>
        <p:nvCxnSpPr>
          <p:cNvPr id="74" name="Straight Arrow Connector 73"/>
          <p:cNvCxnSpPr/>
          <p:nvPr/>
        </p:nvCxnSpPr>
        <p:spPr bwMode="auto">
          <a:xfrm flipV="1">
            <a:off x="1705598" y="5455085"/>
            <a:ext cx="668084" cy="527145"/>
          </a:xfrm>
          <a:prstGeom prst="straightConnector1">
            <a:avLst/>
          </a:prstGeom>
          <a:noFill/>
          <a:ln w="15875" cap="flat" cmpd="sng" algn="ctr">
            <a:solidFill>
              <a:srgbClr val="8FA606"/>
            </a:solidFill>
            <a:prstDash val="sysDash"/>
            <a:round/>
            <a:headEnd type="none" w="med" len="med"/>
            <a:tailEnd type="stealth" w="lg" len="lg"/>
          </a:ln>
          <a:effectLst/>
        </p:spPr>
      </p:cxnSp>
      <p:cxnSp>
        <p:nvCxnSpPr>
          <p:cNvPr id="75" name="Straight Arrow Connector 74"/>
          <p:cNvCxnSpPr>
            <a:stCxn id="46" idx="6"/>
            <a:endCxn id="93" idx="1"/>
          </p:cNvCxnSpPr>
          <p:nvPr/>
        </p:nvCxnSpPr>
        <p:spPr bwMode="auto">
          <a:xfrm>
            <a:off x="1581782" y="5266182"/>
            <a:ext cx="553392" cy="100723"/>
          </a:xfrm>
          <a:prstGeom prst="straightConnector1">
            <a:avLst/>
          </a:prstGeom>
          <a:noFill/>
          <a:ln w="19050" cap="flat" cmpd="sng" algn="ctr">
            <a:solidFill>
              <a:schemeClr val="accent6"/>
            </a:solidFill>
            <a:prstDash val="sysDot"/>
            <a:round/>
            <a:headEnd type="none" w="med" len="med"/>
            <a:tailEnd type="stealth" w="lg" len="lg"/>
          </a:ln>
          <a:effectLst/>
        </p:spPr>
      </p:cxnSp>
      <p:sp>
        <p:nvSpPr>
          <p:cNvPr id="76" name="Rounded Rectangle 75"/>
          <p:cNvSpPr/>
          <p:nvPr/>
        </p:nvSpPr>
        <p:spPr bwMode="auto">
          <a:xfrm>
            <a:off x="1746431" y="6423180"/>
            <a:ext cx="626745" cy="268605"/>
          </a:xfrm>
          <a:prstGeom prst="roundRect">
            <a:avLst/>
          </a:prstGeom>
          <a:ln>
            <a:headEnd type="none" w="med" len="med"/>
            <a:tailEnd type="none" w="med" len="med"/>
          </a:ln>
        </p:spPr>
        <p:style>
          <a:lnRef idx="0">
            <a:schemeClr val="accent6"/>
          </a:lnRef>
          <a:fillRef idx="1002">
            <a:schemeClr val="lt2"/>
          </a:fillRef>
          <a:effectRef idx="3">
            <a:schemeClr val="accent6"/>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77" name="Text Box 77"/>
          <p:cNvSpPr txBox="1">
            <a:spLocks noChangeArrowheads="1"/>
          </p:cNvSpPr>
          <p:nvPr/>
        </p:nvSpPr>
        <p:spPr bwMode="auto">
          <a:xfrm>
            <a:off x="1761153" y="6457444"/>
            <a:ext cx="626745" cy="200055"/>
          </a:xfrm>
          <a:prstGeom prst="rect">
            <a:avLst/>
          </a:prstGeom>
          <a:noFill/>
          <a:ln w="19050" algn="ctr">
            <a:noFill/>
            <a:miter lim="800000"/>
            <a:headEnd/>
            <a:tailEnd/>
          </a:ln>
          <a:effectLst/>
        </p:spPr>
        <p:txBody>
          <a:bodyPr wrap="square">
            <a:spAutoFit/>
          </a:bodyPr>
          <a:lstStyle/>
          <a:p>
            <a:pPr algn="ctr"/>
            <a:r>
              <a:rPr lang="en-US" sz="700" b="1" dirty="0" smtClean="0">
                <a:solidFill>
                  <a:schemeClr val="tx1"/>
                </a:solidFill>
              </a:rPr>
              <a:t>Others</a:t>
            </a:r>
            <a:endParaRPr lang="en-US" sz="700" b="1" dirty="0">
              <a:solidFill>
                <a:schemeClr val="tx1"/>
              </a:solidFill>
            </a:endParaRPr>
          </a:p>
        </p:txBody>
      </p:sp>
      <p:sp>
        <p:nvSpPr>
          <p:cNvPr id="78" name="Rounded Rectangle 77"/>
          <p:cNvSpPr/>
          <p:nvPr/>
        </p:nvSpPr>
        <p:spPr bwMode="auto">
          <a:xfrm>
            <a:off x="1089841" y="6423180"/>
            <a:ext cx="626745" cy="268605"/>
          </a:xfrm>
          <a:prstGeom prst="roundRect">
            <a:avLst/>
          </a:prstGeom>
          <a:ln>
            <a:headEnd type="none" w="med" len="med"/>
            <a:tailEnd type="none" w="med" len="med"/>
          </a:ln>
        </p:spPr>
        <p:style>
          <a:lnRef idx="0">
            <a:schemeClr val="accent6"/>
          </a:lnRef>
          <a:fillRef idx="1002">
            <a:schemeClr val="lt2"/>
          </a:fillRef>
          <a:effectRef idx="3">
            <a:schemeClr val="accent6"/>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79" name="Text Box 77"/>
          <p:cNvSpPr txBox="1">
            <a:spLocks noChangeArrowheads="1"/>
          </p:cNvSpPr>
          <p:nvPr/>
        </p:nvSpPr>
        <p:spPr bwMode="auto">
          <a:xfrm>
            <a:off x="1104563" y="6457444"/>
            <a:ext cx="626745" cy="200055"/>
          </a:xfrm>
          <a:prstGeom prst="rect">
            <a:avLst/>
          </a:prstGeom>
          <a:noFill/>
          <a:ln w="19050" algn="ctr">
            <a:noFill/>
            <a:miter lim="800000"/>
            <a:headEnd/>
            <a:tailEnd/>
          </a:ln>
          <a:effectLst/>
        </p:spPr>
        <p:txBody>
          <a:bodyPr wrap="square">
            <a:spAutoFit/>
          </a:bodyPr>
          <a:lstStyle/>
          <a:p>
            <a:pPr algn="ctr"/>
            <a:r>
              <a:rPr lang="en-US" sz="700" b="1" dirty="0" smtClean="0"/>
              <a:t>Windows</a:t>
            </a:r>
          </a:p>
        </p:txBody>
      </p:sp>
      <p:sp>
        <p:nvSpPr>
          <p:cNvPr id="88" name="TextBox 87"/>
          <p:cNvSpPr txBox="1"/>
          <p:nvPr/>
        </p:nvSpPr>
        <p:spPr>
          <a:xfrm>
            <a:off x="4114800" y="1905000"/>
            <a:ext cx="2142791" cy="430887"/>
          </a:xfrm>
          <a:prstGeom prst="rect">
            <a:avLst/>
          </a:prstGeom>
          <a:noFill/>
        </p:spPr>
        <p:txBody>
          <a:bodyPr wrap="square" rtlCol="0">
            <a:spAutoFit/>
          </a:bodyPr>
          <a:lstStyle/>
          <a:p>
            <a:r>
              <a:rPr lang="en-US" sz="2200" b="1" dirty="0" smtClean="0"/>
              <a:t>.NET Services</a:t>
            </a:r>
            <a:endParaRPr lang="en-US" sz="2200" b="1" dirty="0"/>
          </a:p>
        </p:txBody>
      </p:sp>
      <p:grpSp>
        <p:nvGrpSpPr>
          <p:cNvPr id="100" name="Group 99"/>
          <p:cNvGrpSpPr/>
          <p:nvPr/>
        </p:nvGrpSpPr>
        <p:grpSpPr>
          <a:xfrm>
            <a:off x="1967365" y="2362200"/>
            <a:ext cx="5728835" cy="3178752"/>
            <a:chOff x="1967365" y="2362200"/>
            <a:chExt cx="5728835" cy="3178752"/>
          </a:xfrm>
        </p:grpSpPr>
        <p:sp>
          <p:nvSpPr>
            <p:cNvPr id="82" name="Oval 81"/>
            <p:cNvSpPr/>
            <p:nvPr/>
          </p:nvSpPr>
          <p:spPr bwMode="auto">
            <a:xfrm>
              <a:off x="1967365" y="5185978"/>
              <a:ext cx="1233035" cy="354974"/>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eaLnBrk="1" latinLnBrk="0" hangingPunct="1">
                <a:lnSpc>
                  <a:spcPct val="100000"/>
                </a:lnSpc>
                <a:buClrTx/>
                <a:buSzTx/>
                <a:buFontTx/>
                <a:buNone/>
                <a:tabLst/>
              </a:pPr>
              <a:endParaRPr lang="en-US" sz="2000" dirty="0" smtClean="0"/>
            </a:p>
          </p:txBody>
        </p:sp>
        <p:cxnSp>
          <p:nvCxnSpPr>
            <p:cNvPr id="80" name="Straight Connector 79"/>
            <p:cNvCxnSpPr>
              <a:endCxn id="83" idx="2"/>
            </p:cNvCxnSpPr>
            <p:nvPr/>
          </p:nvCxnSpPr>
          <p:spPr bwMode="auto">
            <a:xfrm rot="5400000" flipH="1" flipV="1">
              <a:off x="1333501" y="3924301"/>
              <a:ext cx="2057400" cy="761998"/>
            </a:xfrm>
            <a:prstGeom prst="line">
              <a:avLst/>
            </a:prstGeom>
            <a:noFill/>
            <a:ln w="6350" cap="flat" cmpd="sng" algn="ctr">
              <a:solidFill>
                <a:schemeClr val="tx2">
                  <a:lumMod val="50000"/>
                </a:schemeClr>
              </a:solidFill>
              <a:prstDash val="solid"/>
              <a:round/>
              <a:headEnd type="none" w="med" len="med"/>
              <a:tailEnd type="none" w="med" len="med"/>
            </a:ln>
            <a:effectLst/>
          </p:spPr>
        </p:cxnSp>
        <p:cxnSp>
          <p:nvCxnSpPr>
            <p:cNvPr id="81" name="Straight Connector 80"/>
            <p:cNvCxnSpPr/>
            <p:nvPr/>
          </p:nvCxnSpPr>
          <p:spPr bwMode="auto">
            <a:xfrm flipV="1">
              <a:off x="3131820" y="4038600"/>
              <a:ext cx="3421380" cy="1402080"/>
            </a:xfrm>
            <a:prstGeom prst="line">
              <a:avLst/>
            </a:prstGeom>
            <a:noFill/>
            <a:ln w="6350" cap="flat" cmpd="sng" algn="ctr">
              <a:solidFill>
                <a:schemeClr val="tx2">
                  <a:lumMod val="50000"/>
                </a:schemeClr>
              </a:solidFill>
              <a:prstDash val="solid"/>
              <a:round/>
              <a:headEnd type="none" w="med" len="med"/>
              <a:tailEnd type="none" w="med" len="med"/>
            </a:ln>
            <a:effectLst/>
          </p:spPr>
        </p:cxnSp>
        <p:sp>
          <p:nvSpPr>
            <p:cNvPr id="83" name="Oval 82"/>
            <p:cNvSpPr/>
            <p:nvPr/>
          </p:nvSpPr>
          <p:spPr bwMode="auto">
            <a:xfrm>
              <a:off x="2743200" y="2362200"/>
              <a:ext cx="4953000" cy="1828800"/>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algn="ctr"/>
              <a:endParaRPr lang="en-US" sz="2000" dirty="0" smtClean="0"/>
            </a:p>
          </p:txBody>
        </p:sp>
        <p:cxnSp>
          <p:nvCxnSpPr>
            <p:cNvPr id="84" name="Straight Connector 83"/>
            <p:cNvCxnSpPr/>
            <p:nvPr/>
          </p:nvCxnSpPr>
          <p:spPr>
            <a:xfrm>
              <a:off x="6304742" y="2817240"/>
              <a:ext cx="439801" cy="151147"/>
            </a:xfrm>
            <a:prstGeom prst="line">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solidFill>
                <a:schemeClr val="accent3"/>
              </a:solidFill>
              <a:round/>
              <a:headEnd/>
              <a:tailEnd type="none" w="lg" len="lg"/>
            </a:ln>
            <a:effectLst>
              <a:outerShdw blurRad="50800" dist="38100" dir="2700000" algn="tl" rotWithShape="0">
                <a:prstClr val="black">
                  <a:alpha val="40000"/>
                </a:prstClr>
              </a:outerShdw>
            </a:effectLst>
          </p:spPr>
        </p:cxnSp>
        <p:cxnSp>
          <p:nvCxnSpPr>
            <p:cNvPr id="85" name="Straight Connector 84"/>
            <p:cNvCxnSpPr>
              <a:stCxn id="86" idx="3"/>
            </p:cNvCxnSpPr>
            <p:nvPr/>
          </p:nvCxnSpPr>
          <p:spPr>
            <a:xfrm rot="10800000" flipV="1">
              <a:off x="6301271" y="2963625"/>
              <a:ext cx="438510" cy="157680"/>
            </a:xfrm>
            <a:prstGeom prst="line">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solidFill>
                <a:schemeClr val="accent3"/>
              </a:solidFill>
              <a:round/>
              <a:headEnd/>
              <a:tailEnd type="none" w="lg" len="lg"/>
            </a:ln>
            <a:effectLst>
              <a:outerShdw blurRad="50800" dist="38100" dir="2700000" algn="tl" rotWithShape="0">
                <a:prstClr val="black">
                  <a:alpha val="40000"/>
                </a:prstClr>
              </a:outerShdw>
            </a:effectLst>
          </p:spPr>
        </p:cxnSp>
        <p:sp>
          <p:nvSpPr>
            <p:cNvPr id="86" name="Isosceles Triangle 85"/>
            <p:cNvSpPr/>
            <p:nvPr/>
          </p:nvSpPr>
          <p:spPr bwMode="auto">
            <a:xfrm rot="5400000">
              <a:off x="6663581" y="2811225"/>
              <a:ext cx="457200" cy="304800"/>
            </a:xfrm>
            <a:prstGeom prst="triangle">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noFill/>
              <a:round/>
              <a:headEnd/>
              <a:tailEnd type="none" w="lg" len="lg"/>
            </a:ln>
            <a:effectLst>
              <a:outerShdw blurRad="50800" dist="38100" dir="2700000" algn="tl" rotWithShape="0">
                <a:prstClr val="black">
                  <a:alpha val="40000"/>
                </a:prstClr>
              </a:outerShdw>
            </a:effectLst>
          </p:spPr>
          <p:txBody>
            <a:bodyPr wrap="square" anchor="ctr">
              <a:noAutofit/>
            </a:bodyPr>
            <a:lstStyle/>
            <a:p>
              <a:pPr marL="0" marR="0" indent="0" defTabSz="914099" eaLnBrk="1" latinLnBrk="0" hangingPunct="1">
                <a:lnSpc>
                  <a:spcPct val="100000"/>
                </a:lnSpc>
                <a:buClrTx/>
                <a:buSzTx/>
                <a:buFontTx/>
                <a:buNone/>
                <a:tabLst/>
              </a:pPr>
              <a:endParaRPr lang="en-US" dirty="0" smtClean="0"/>
            </a:p>
          </p:txBody>
        </p:sp>
        <p:cxnSp>
          <p:nvCxnSpPr>
            <p:cNvPr id="87" name="Straight Connector 86"/>
            <p:cNvCxnSpPr/>
            <p:nvPr/>
          </p:nvCxnSpPr>
          <p:spPr>
            <a:xfrm rot="10800000" flipV="1">
              <a:off x="6234438" y="3544786"/>
              <a:ext cx="384689" cy="11167"/>
            </a:xfrm>
            <a:prstGeom prst="line">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solidFill>
                <a:schemeClr val="accent3"/>
              </a:solidFill>
              <a:round/>
              <a:headEnd/>
              <a:tailEnd type="none" w="lg" len="lg"/>
            </a:ln>
            <a:effectLst>
              <a:outerShdw blurRad="50800" dist="38100" dir="2700000" algn="tl" rotWithShape="0">
                <a:prstClr val="black">
                  <a:alpha val="40000"/>
                </a:prstClr>
              </a:outerShdw>
            </a:effectLst>
          </p:spPr>
        </p:cxnSp>
        <p:grpSp>
          <p:nvGrpSpPr>
            <p:cNvPr id="89" name="Group 88"/>
            <p:cNvGrpSpPr/>
            <p:nvPr/>
          </p:nvGrpSpPr>
          <p:grpSpPr>
            <a:xfrm>
              <a:off x="6619126" y="3464103"/>
              <a:ext cx="685801" cy="172122"/>
              <a:chOff x="6305544" y="5181599"/>
              <a:chExt cx="1214446" cy="304801"/>
            </a:xfrm>
          </p:grpSpPr>
          <p:sp>
            <p:nvSpPr>
              <p:cNvPr id="90" name="Right Arrow 89"/>
              <p:cNvSpPr/>
              <p:nvPr/>
            </p:nvSpPr>
            <p:spPr bwMode="auto">
              <a:xfrm>
                <a:off x="6305544" y="5181600"/>
                <a:ext cx="357190" cy="285752"/>
              </a:xfrm>
              <a:prstGeom prst="rightArrow">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noFill/>
                <a:round/>
                <a:headEnd/>
                <a:tailEnd type="none" w="lg" len="lg"/>
              </a:ln>
              <a:effectLst>
                <a:outerShdw blurRad="50800" dist="38100" dir="2700000" algn="tl" rotWithShape="0">
                  <a:prstClr val="black">
                    <a:alpha val="40000"/>
                  </a:prstClr>
                </a:outerShdw>
              </a:effectLst>
            </p:spPr>
            <p:txBody>
              <a:bodyPr wrap="square" anchor="ctr">
                <a:noAutofit/>
              </a:bodyPr>
              <a:lstStyle/>
              <a:p>
                <a:pPr marL="0" marR="0" indent="0" defTabSz="914099" eaLnBrk="1" latinLnBrk="0" hangingPunct="1">
                  <a:lnSpc>
                    <a:spcPct val="100000"/>
                  </a:lnSpc>
                  <a:buClrTx/>
                  <a:buSzTx/>
                  <a:buFontTx/>
                  <a:buNone/>
                  <a:tabLst/>
                </a:pPr>
                <a:endParaRPr lang="en-US" sz="1800" dirty="0" smtClean="0">
                  <a:solidFill>
                    <a:schemeClr val="tx1"/>
                  </a:solidFill>
                  <a:latin typeface="Arial" charset="0"/>
                </a:endParaRPr>
              </a:p>
            </p:txBody>
          </p:sp>
          <p:sp>
            <p:nvSpPr>
              <p:cNvPr id="91" name="Right Arrow 90"/>
              <p:cNvSpPr/>
              <p:nvPr/>
            </p:nvSpPr>
            <p:spPr bwMode="auto">
              <a:xfrm>
                <a:off x="7162800" y="5181600"/>
                <a:ext cx="357190" cy="285752"/>
              </a:xfrm>
              <a:prstGeom prst="rightArrow">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noFill/>
                <a:round/>
                <a:headEnd/>
                <a:tailEnd type="none" w="lg" len="lg"/>
              </a:ln>
              <a:effectLst>
                <a:outerShdw blurRad="50800" dist="38100" dir="2700000" algn="tl" rotWithShape="0">
                  <a:prstClr val="black">
                    <a:alpha val="40000"/>
                  </a:prstClr>
                </a:outerShdw>
              </a:effectLst>
            </p:spPr>
            <p:txBody>
              <a:bodyPr wrap="square" anchor="ctr">
                <a:noAutofit/>
              </a:bodyPr>
              <a:lstStyle/>
              <a:p>
                <a:pPr marL="0" marR="0" indent="0" defTabSz="914099" eaLnBrk="1" latinLnBrk="0" hangingPunct="1">
                  <a:lnSpc>
                    <a:spcPct val="100000"/>
                  </a:lnSpc>
                  <a:buClrTx/>
                  <a:buSzTx/>
                  <a:buFontTx/>
                  <a:buNone/>
                  <a:tabLst/>
                </a:pPr>
                <a:endParaRPr lang="en-US" sz="1800" dirty="0" smtClean="0">
                  <a:solidFill>
                    <a:schemeClr val="tx1"/>
                  </a:solidFill>
                  <a:latin typeface="Arial" charset="0"/>
                </a:endParaRPr>
              </a:p>
            </p:txBody>
          </p:sp>
          <p:sp>
            <p:nvSpPr>
              <p:cNvPr id="92" name="TextBox 91"/>
              <p:cNvSpPr txBox="1"/>
              <p:nvPr/>
            </p:nvSpPr>
            <p:spPr>
              <a:xfrm>
                <a:off x="6734172" y="5181599"/>
                <a:ext cx="357190" cy="304801"/>
              </a:xfrm>
              <a:prstGeom prst="rect">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noFill/>
                <a:round/>
                <a:headEnd/>
                <a:tailEnd type="none" w="lg" len="lg"/>
              </a:ln>
              <a:effectLst>
                <a:outerShdw blurRad="50800" dist="38100" dir="2700000" algn="tl" rotWithShape="0">
                  <a:prstClr val="black">
                    <a:alpha val="40000"/>
                  </a:prstClr>
                </a:outerShdw>
              </a:effectLst>
            </p:spPr>
            <p:txBody>
              <a:bodyPr wrap="square" anchor="ctr">
                <a:noAutofit/>
              </a:bodyPr>
              <a:lstStyle/>
              <a:p>
                <a:pPr defTabSz="914099"/>
                <a:r>
                  <a:rPr lang="en-US" sz="1100" dirty="0" smtClean="0"/>
                  <a:t>?</a:t>
                </a:r>
                <a:endParaRPr lang="en-US" sz="1100" dirty="0"/>
              </a:p>
            </p:txBody>
          </p:sp>
        </p:grpSp>
        <p:sp>
          <p:nvSpPr>
            <p:cNvPr id="95" name="Rectangle 94"/>
            <p:cNvSpPr/>
            <p:nvPr/>
          </p:nvSpPr>
          <p:spPr bwMode="auto">
            <a:xfrm>
              <a:off x="3657600" y="2697822"/>
              <a:ext cx="2743200" cy="5334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sp>
          <p:nvSpPr>
            <p:cNvPr id="96" name="TextBox 95"/>
            <p:cNvSpPr txBox="1"/>
            <p:nvPr/>
          </p:nvSpPr>
          <p:spPr>
            <a:xfrm>
              <a:off x="3657600" y="2743200"/>
              <a:ext cx="2743200" cy="400110"/>
            </a:xfrm>
            <a:prstGeom prst="rect">
              <a:avLst/>
            </a:prstGeom>
            <a:noFill/>
          </p:spPr>
          <p:txBody>
            <a:bodyPr wrap="square" rtlCol="0">
              <a:spAutoFit/>
            </a:bodyPr>
            <a:lstStyle/>
            <a:p>
              <a:pPr algn="ctr"/>
              <a:r>
                <a:rPr lang="en-US" sz="2000" b="1" dirty="0" smtClean="0">
                  <a:solidFill>
                    <a:schemeClr val="tx1"/>
                  </a:solidFill>
                </a:rPr>
                <a:t>Service Bus</a:t>
              </a:r>
              <a:endParaRPr lang="en-US" sz="2000" b="1" dirty="0">
                <a:solidFill>
                  <a:schemeClr val="tx1"/>
                </a:solidFill>
              </a:endParaRPr>
            </a:p>
          </p:txBody>
        </p:sp>
        <p:sp>
          <p:nvSpPr>
            <p:cNvPr id="97" name="Rectangle 96"/>
            <p:cNvSpPr/>
            <p:nvPr/>
          </p:nvSpPr>
          <p:spPr bwMode="auto">
            <a:xfrm>
              <a:off x="3657600" y="3307422"/>
              <a:ext cx="2743200" cy="5334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sp>
          <p:nvSpPr>
            <p:cNvPr id="98" name="TextBox 97"/>
            <p:cNvSpPr txBox="1"/>
            <p:nvPr/>
          </p:nvSpPr>
          <p:spPr>
            <a:xfrm>
              <a:off x="3657600" y="3352800"/>
              <a:ext cx="2743200" cy="400110"/>
            </a:xfrm>
            <a:prstGeom prst="rect">
              <a:avLst/>
            </a:prstGeom>
            <a:noFill/>
          </p:spPr>
          <p:txBody>
            <a:bodyPr wrap="square" rtlCol="0">
              <a:spAutoFit/>
            </a:bodyPr>
            <a:lstStyle/>
            <a:p>
              <a:pPr algn="ctr"/>
              <a:r>
                <a:rPr lang="en-US" sz="2000" b="1" dirty="0" smtClean="0">
                  <a:solidFill>
                    <a:schemeClr val="tx1"/>
                  </a:solidFill>
                </a:rPr>
                <a:t>Access Control</a:t>
              </a:r>
              <a:endParaRPr lang="en-US" sz="2000" b="1" dirty="0">
                <a:solidFill>
                  <a:schemeClr val="tx1"/>
                </a:solidFill>
              </a:endParaRPr>
            </a:p>
          </p:txBody>
        </p:sp>
      </p:grpSp>
      <p:sp>
        <p:nvSpPr>
          <p:cNvPr id="93" name="Rounded Rectangle 92"/>
          <p:cNvSpPr/>
          <p:nvPr/>
        </p:nvSpPr>
        <p:spPr bwMode="auto">
          <a:xfrm>
            <a:off x="2135174" y="5281104"/>
            <a:ext cx="876696" cy="171601"/>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800" dirty="0" smtClean="0">
              <a:solidFill>
                <a:schemeClr val="tx1"/>
              </a:solidFill>
              <a:latin typeface="Arial" charset="0"/>
              <a:ea typeface="+mj-ea"/>
              <a:cs typeface="+mj-cs"/>
            </a:endParaRPr>
          </a:p>
        </p:txBody>
      </p:sp>
      <p:sp>
        <p:nvSpPr>
          <p:cNvPr id="94" name="Text Box 77"/>
          <p:cNvSpPr txBox="1">
            <a:spLocks noChangeArrowheads="1"/>
          </p:cNvSpPr>
          <p:nvPr/>
        </p:nvSpPr>
        <p:spPr bwMode="auto">
          <a:xfrm>
            <a:off x="2145488" y="5264519"/>
            <a:ext cx="847732" cy="20005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700" b="1" dirty="0" smtClean="0"/>
              <a:t>.NET </a:t>
            </a:r>
            <a:r>
              <a:rPr lang="en-US" sz="700" b="1" dirty="0" smtClean="0">
                <a:solidFill>
                  <a:schemeClr val="tx1"/>
                </a:solidFill>
              </a:rPr>
              <a:t>Services</a:t>
            </a:r>
            <a:endParaRPr lang="en-US" sz="700" b="1"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Azure Platform Pricing (1)</a:t>
            </a:r>
          </a:p>
        </p:txBody>
      </p:sp>
      <p:sp>
        <p:nvSpPr>
          <p:cNvPr id="3" name="Content Placeholder 2"/>
          <p:cNvSpPr>
            <a:spLocks noGrp="1"/>
          </p:cNvSpPr>
          <p:nvPr>
            <p:ph idx="1"/>
          </p:nvPr>
        </p:nvSpPr>
        <p:spPr/>
        <p:txBody>
          <a:bodyPr/>
          <a:lstStyle/>
          <a:p>
            <a:r>
              <a:rPr lang="en-US" dirty="0" smtClean="0"/>
              <a:t>Windows Azure</a:t>
            </a:r>
          </a:p>
          <a:p>
            <a:pPr lvl="1"/>
            <a:r>
              <a:rPr lang="en-US" dirty="0" smtClean="0"/>
              <a:t>Compute: $0.12/hour for each VM instance                      </a:t>
            </a:r>
          </a:p>
          <a:p>
            <a:pPr lvl="1"/>
            <a:r>
              <a:rPr lang="en-US" dirty="0" smtClean="0"/>
              <a:t>Storage: </a:t>
            </a:r>
          </a:p>
          <a:p>
            <a:pPr lvl="2"/>
            <a:r>
              <a:rPr lang="en-US" dirty="0" smtClean="0"/>
              <a:t>Data: $0.15/GB per month (tables, blobs) </a:t>
            </a:r>
          </a:p>
          <a:p>
            <a:pPr lvl="2"/>
            <a:r>
              <a:rPr lang="en-US" dirty="0" smtClean="0"/>
              <a:t>Access: $0.01/10,000 operations (tables, blobs, queues)</a:t>
            </a:r>
          </a:p>
          <a:p>
            <a:pPr lvl="1"/>
            <a:r>
              <a:rPr lang="en-US" dirty="0" smtClean="0"/>
              <a:t>Bandwidth: $0.10/GB in, $0.15/GB out</a:t>
            </a:r>
          </a:p>
          <a:p>
            <a:r>
              <a:rPr lang="en-US" dirty="0" smtClean="0"/>
              <a:t>.NET Services</a:t>
            </a:r>
          </a:p>
          <a:p>
            <a:pPr lvl="1"/>
            <a:r>
              <a:rPr lang="en-US" dirty="0" smtClean="0"/>
              <a:t>Messages: $0.15/100,000 message operations</a:t>
            </a:r>
          </a:p>
          <a:p>
            <a:pPr lvl="2"/>
            <a:r>
              <a:rPr lang="en-US" dirty="0" smtClean="0"/>
              <a:t>Includes Service Bus messages and Access Control tokens </a:t>
            </a:r>
          </a:p>
          <a:p>
            <a:pPr lvl="1"/>
            <a:r>
              <a:rPr lang="en-US" dirty="0" smtClean="0"/>
              <a:t>Bandwidth: $0.10/GB in, $0.15/GB out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dissolve">
                                      <p:cBhvr>
                                        <p:cTn id="30" dur="500"/>
                                        <p:tgtEl>
                                          <p:spTgt spid="3">
                                            <p:txEl>
                                              <p:pRg st="7" end="7"/>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dissolve">
                                      <p:cBhvr>
                                        <p:cTn id="33" dur="500"/>
                                        <p:tgtEl>
                                          <p:spTgt spid="3">
                                            <p:txEl>
                                              <p:pRg st="8" end="8"/>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dissolv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Azure Platform Pricing (2)</a:t>
            </a:r>
            <a:endParaRPr lang="en-US" dirty="0"/>
          </a:p>
        </p:txBody>
      </p:sp>
      <p:sp>
        <p:nvSpPr>
          <p:cNvPr id="3" name="Content Placeholder 2"/>
          <p:cNvSpPr>
            <a:spLocks noGrp="1"/>
          </p:cNvSpPr>
          <p:nvPr>
            <p:ph idx="1"/>
          </p:nvPr>
        </p:nvSpPr>
        <p:spPr/>
        <p:txBody>
          <a:bodyPr/>
          <a:lstStyle/>
          <a:p>
            <a:r>
              <a:rPr lang="en-US" dirty="0" smtClean="0"/>
              <a:t>SQL Azure Database</a:t>
            </a:r>
          </a:p>
          <a:p>
            <a:pPr lvl="1"/>
            <a:r>
              <a:rPr lang="en-US" dirty="0" smtClean="0"/>
              <a:t>Web Edition</a:t>
            </a:r>
          </a:p>
          <a:p>
            <a:pPr lvl="2"/>
            <a:r>
              <a:rPr lang="en-US" dirty="0" smtClean="0"/>
              <a:t>Data: $9.99/month for a database up to 1 GB </a:t>
            </a:r>
          </a:p>
          <a:p>
            <a:pPr lvl="2"/>
            <a:r>
              <a:rPr lang="en-US" dirty="0" smtClean="0"/>
              <a:t>Bandwidth: $0.10/GB in, $0.15/GB out </a:t>
            </a:r>
          </a:p>
          <a:p>
            <a:pPr lvl="1"/>
            <a:r>
              <a:rPr lang="en-US" dirty="0" smtClean="0"/>
              <a:t>Business Edition</a:t>
            </a:r>
          </a:p>
          <a:p>
            <a:pPr lvl="2"/>
            <a:r>
              <a:rPr lang="en-US" dirty="0" smtClean="0"/>
              <a:t>Data: $99.99/month for a database up to 10 GB </a:t>
            </a:r>
          </a:p>
          <a:p>
            <a:pPr lvl="2"/>
            <a:r>
              <a:rPr lang="en-US" dirty="0" smtClean="0"/>
              <a:t>Bandwidth: $0.10/GB in, $0.15/GB out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dissolv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ssolve">
                                      <p:cBhvr>
                                        <p:cTn id="18" dur="500"/>
                                        <p:tgtEl>
                                          <p:spTgt spid="3">
                                            <p:txEl>
                                              <p:pRg st="4" end="4"/>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dissolve">
                                      <p:cBhvr>
                                        <p:cTn id="21" dur="500"/>
                                        <p:tgtEl>
                                          <p:spTgt spid="3">
                                            <p:txEl>
                                              <p:pRg st="5" end="5"/>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ssolv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962400"/>
            <a:ext cx="8382000" cy="1523494"/>
          </a:xfrm>
        </p:spPr>
        <p:txBody>
          <a:bodyPr/>
          <a:lstStyle/>
          <a:p>
            <a:pPr eaLnBrk="1" hangingPunct="1">
              <a:defRPr/>
            </a:pP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Using the Windows Azure Platform: Scenarios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Azure (1)</a:t>
            </a:r>
            <a:r>
              <a:rPr lang="en-US" baseline="0" dirty="0" smtClean="0"/>
              <a:t/>
            </a:r>
            <a:br>
              <a:rPr lang="en-US" baseline="0" dirty="0" smtClean="0"/>
            </a:br>
            <a:r>
              <a:rPr lang="en-US" sz="2400" dirty="0" smtClean="0"/>
              <a:t> Some characteristics of Azure-appropriate applications</a:t>
            </a:r>
            <a:endParaRPr lang="en-US" dirty="0"/>
          </a:p>
        </p:txBody>
      </p:sp>
      <p:sp>
        <p:nvSpPr>
          <p:cNvPr id="3" name="Content Placeholder 2"/>
          <p:cNvSpPr>
            <a:spLocks noGrp="1"/>
          </p:cNvSpPr>
          <p:nvPr>
            <p:ph type="body" sz="quarter" idx="10"/>
          </p:nvPr>
        </p:nvSpPr>
        <p:spPr/>
        <p:txBody>
          <a:bodyPr/>
          <a:lstStyle/>
          <a:p>
            <a:r>
              <a:rPr lang="en-US" dirty="0" smtClean="0"/>
              <a:t>Apps that need massive scale</a:t>
            </a:r>
          </a:p>
          <a:p>
            <a:pPr lvl="1"/>
            <a:r>
              <a:rPr lang="en-US" dirty="0" smtClean="0"/>
              <a:t>Example: A Web 2.0 application</a:t>
            </a:r>
          </a:p>
          <a:p>
            <a:r>
              <a:rPr lang="en-US" dirty="0" smtClean="0"/>
              <a:t>Apps that need high reliability</a:t>
            </a:r>
          </a:p>
          <a:p>
            <a:pPr lvl="1"/>
            <a:r>
              <a:rPr lang="en-US" dirty="0" smtClean="0"/>
              <a:t>Example: A Software as a Service (</a:t>
            </a:r>
            <a:r>
              <a:rPr lang="en-US" dirty="0" err="1" smtClean="0"/>
              <a:t>SaaS</a:t>
            </a:r>
            <a:r>
              <a:rPr lang="en-US" dirty="0" smtClean="0"/>
              <a:t>) application</a:t>
            </a:r>
          </a:p>
          <a:p>
            <a:r>
              <a:rPr lang="en-US" dirty="0" smtClean="0"/>
              <a:t>Apps with variable load</a:t>
            </a:r>
          </a:p>
          <a:p>
            <a:pPr lvl="1"/>
            <a:r>
              <a:rPr lang="en-US" dirty="0" smtClean="0"/>
              <a:t>Example: An on-line ticketing application</a:t>
            </a:r>
          </a:p>
          <a:p>
            <a:pPr lvl="1"/>
            <a:r>
              <a:rPr lang="en-US" dirty="0" smtClean="0"/>
              <a:t>Example: An on-premises app that needs occasional extra capacity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Azure (2)</a:t>
            </a:r>
            <a:br>
              <a:rPr lang="en-US" dirty="0" smtClean="0"/>
            </a:br>
            <a:r>
              <a:rPr lang="en-US" sz="2400" dirty="0" smtClean="0"/>
              <a:t>Some characteristics of Azure-appropriate applications</a:t>
            </a:r>
          </a:p>
        </p:txBody>
      </p:sp>
      <p:sp>
        <p:nvSpPr>
          <p:cNvPr id="3" name="Content Placeholder 2"/>
          <p:cNvSpPr>
            <a:spLocks noGrp="1"/>
          </p:cNvSpPr>
          <p:nvPr>
            <p:ph type="body" sz="quarter" idx="10"/>
          </p:nvPr>
        </p:nvSpPr>
        <p:spPr/>
        <p:txBody>
          <a:bodyPr/>
          <a:lstStyle/>
          <a:p>
            <a:r>
              <a:rPr lang="en-US" dirty="0" smtClean="0"/>
              <a:t>Apps with a short or unpredictable lifetime</a:t>
            </a:r>
          </a:p>
          <a:p>
            <a:pPr lvl="1"/>
            <a:r>
              <a:rPr lang="en-US" dirty="0" smtClean="0"/>
              <a:t>Example: An app created for a marketing campaign</a:t>
            </a:r>
          </a:p>
          <a:p>
            <a:r>
              <a:rPr lang="en-US" dirty="0" smtClean="0"/>
              <a:t>Apps that do parallel processing</a:t>
            </a:r>
          </a:p>
          <a:p>
            <a:pPr lvl="1"/>
            <a:r>
              <a:rPr lang="en-US" dirty="0" smtClean="0"/>
              <a:t>Example: A financial modeling app</a:t>
            </a:r>
          </a:p>
          <a:p>
            <a:pPr lvl="1"/>
            <a:r>
              <a:rPr lang="en-US" dirty="0" smtClean="0"/>
              <a:t>Example: An app doing CGI rendering</a:t>
            </a:r>
          </a:p>
          <a:p>
            <a:r>
              <a:rPr lang="en-US" dirty="0" smtClean="0"/>
              <a:t>Apps that must fail fast or scale fast</a:t>
            </a:r>
          </a:p>
          <a:p>
            <a:pPr lvl="1"/>
            <a:r>
              <a:rPr lang="en-US" dirty="0" smtClean="0"/>
              <a:t>Example: Start-ups (including internal start-ups)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Applying Azure (3)</a:t>
            </a:r>
            <a:r>
              <a:rPr lang="en-US" baseline="0" smtClean="0"/>
              <a:t/>
            </a:r>
            <a:br>
              <a:rPr lang="en-US" baseline="0" smtClean="0"/>
            </a:br>
            <a:r>
              <a:rPr lang="en-US" sz="2400" smtClean="0"/>
              <a:t> Some characteristics of Azure-appropriate applications</a:t>
            </a:r>
            <a:endParaRPr lang="en-US" dirty="0"/>
          </a:p>
        </p:txBody>
      </p:sp>
      <p:sp>
        <p:nvSpPr>
          <p:cNvPr id="3" name="Content Placeholder 2"/>
          <p:cNvSpPr>
            <a:spLocks noGrp="1"/>
          </p:cNvSpPr>
          <p:nvPr>
            <p:ph type="body" sz="quarter" idx="10"/>
          </p:nvPr>
        </p:nvSpPr>
        <p:spPr/>
        <p:txBody>
          <a:bodyPr/>
          <a:lstStyle/>
          <a:p>
            <a:r>
              <a:rPr lang="en-US" smtClean="0"/>
              <a:t>Apps that don’t fit well in a firm’s data center</a:t>
            </a:r>
          </a:p>
          <a:p>
            <a:pPr lvl="1"/>
            <a:r>
              <a:rPr lang="en-US" smtClean="0"/>
              <a:t>Example: A firm with no data center</a:t>
            </a:r>
          </a:p>
          <a:p>
            <a:pPr lvl="1"/>
            <a:r>
              <a:rPr lang="en-US" smtClean="0"/>
              <a:t>Example: A joint venture</a:t>
            </a:r>
          </a:p>
          <a:p>
            <a:pPr lvl="1"/>
            <a:r>
              <a:rPr lang="en-US" smtClean="0"/>
              <a:t>Example: A business unit that wishes to avoid its IT department</a:t>
            </a:r>
            <a:endParaRPr lang="en-US" sz="1600" smtClean="0"/>
          </a:p>
          <a:p>
            <a:endParaRPr lang="en-US" smtClean="0"/>
          </a:p>
          <a:p>
            <a:r>
              <a:rPr lang="en-US" smtClean="0"/>
              <a:t>Apps that can benefit from cloud storage</a:t>
            </a:r>
          </a:p>
          <a:p>
            <a:pPr lvl="1"/>
            <a:r>
              <a:rPr lang="en-US" smtClean="0"/>
              <a:t>Example: An application that archives data</a:t>
            </a:r>
          </a:p>
          <a:p>
            <a:pPr lvl="1"/>
            <a:r>
              <a:rPr lang="en-US" smtClean="0"/>
              <a:t>Example: Data that must be shared across multiple apps in diverse locations</a:t>
            </a:r>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dissolve">
                                      <p:cBhvr>
                                        <p:cTn id="30" dur="500"/>
                                        <p:tgtEl>
                                          <p:spTgt spid="3">
                                            <p:txEl>
                                              <p:pRg st="6" end="6"/>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dissolve">
                                      <p:cBhvr>
                                        <p:cTn id="3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bwMode="auto">
          <a:xfrm>
            <a:off x="1600200" y="1600200"/>
            <a:ext cx="5410200" cy="49530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1" name="Rounded Rectangle 200"/>
          <p:cNvSpPr/>
          <p:nvPr/>
        </p:nvSpPr>
        <p:spPr bwMode="auto">
          <a:xfrm>
            <a:off x="3276600" y="4648200"/>
            <a:ext cx="2209800" cy="14478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01" name="Picture 13" descr="internet cloud 75 opac"/>
          <p:cNvPicPr>
            <a:picLocks noChangeAspect="1" noChangeArrowheads="1"/>
          </p:cNvPicPr>
          <p:nvPr/>
        </p:nvPicPr>
        <p:blipFill>
          <a:blip r:embed="rId3" cstate="print"/>
          <a:srcRect/>
          <a:stretch>
            <a:fillRect/>
          </a:stretch>
        </p:blipFill>
        <p:spPr bwMode="auto">
          <a:xfrm>
            <a:off x="2362200" y="3733800"/>
            <a:ext cx="3810000" cy="500066"/>
          </a:xfrm>
          <a:prstGeom prst="rect">
            <a:avLst/>
          </a:prstGeom>
          <a:noFill/>
          <a:effectLst/>
        </p:spPr>
      </p:pic>
      <p:sp>
        <p:nvSpPr>
          <p:cNvPr id="59" name="Rounded Rectangle 58"/>
          <p:cNvSpPr/>
          <p:nvPr/>
        </p:nvSpPr>
        <p:spPr bwMode="auto">
          <a:xfrm>
            <a:off x="2362200" y="2057400"/>
            <a:ext cx="1738745" cy="15240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9" name="TextBox 98"/>
          <p:cNvSpPr txBox="1"/>
          <p:nvPr/>
        </p:nvSpPr>
        <p:spPr>
          <a:xfrm>
            <a:off x="2590800" y="2133600"/>
            <a:ext cx="1214446" cy="338554"/>
          </a:xfrm>
          <a:prstGeom prst="rect">
            <a:avLst/>
          </a:prstGeom>
          <a:noFill/>
        </p:spPr>
        <p:txBody>
          <a:bodyPr wrap="square" rtlCol="0">
            <a:spAutoFit/>
          </a:bodyPr>
          <a:lstStyle/>
          <a:p>
            <a:pPr algn="ctr"/>
            <a:r>
              <a:rPr lang="en-US" sz="1600" b="1" dirty="0" smtClean="0">
                <a:solidFill>
                  <a:schemeClr val="bg1"/>
                </a:solidFill>
              </a:rPr>
              <a:t>Blobs</a:t>
            </a:r>
            <a:endParaRPr lang="en-US" sz="1600" b="1" dirty="0">
              <a:solidFill>
                <a:schemeClr val="bg1"/>
              </a:solidFill>
            </a:endParaRPr>
          </a:p>
        </p:txBody>
      </p:sp>
      <p:sp>
        <p:nvSpPr>
          <p:cNvPr id="103" name="Flowchart: Display 102"/>
          <p:cNvSpPr/>
          <p:nvPr/>
        </p:nvSpPr>
        <p:spPr bwMode="auto">
          <a:xfrm rot="5400000">
            <a:off x="2596335" y="28054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cxnSp>
        <p:nvCxnSpPr>
          <p:cNvPr id="104" name="Straight Connector 103"/>
          <p:cNvCxnSpPr>
            <a:endCxn id="107" idx="0"/>
          </p:cNvCxnSpPr>
          <p:nvPr/>
        </p:nvCxnSpPr>
        <p:spPr bwMode="auto">
          <a:xfrm rot="10800000" flipV="1">
            <a:off x="2809629" y="2514600"/>
            <a:ext cx="349026" cy="232684"/>
          </a:xfrm>
          <a:prstGeom prst="line">
            <a:avLst/>
          </a:prstGeom>
          <a:noFill/>
          <a:ln w="19050" cap="flat" cmpd="sng" algn="ctr">
            <a:solidFill>
              <a:schemeClr val="bg1"/>
            </a:solidFill>
            <a:prstDash val="solid"/>
            <a:round/>
            <a:headEnd type="none" w="med" len="med"/>
            <a:tailEnd type="none" w="med" len="med"/>
          </a:ln>
          <a:effectLst/>
        </p:spPr>
      </p:cxnSp>
      <p:cxnSp>
        <p:nvCxnSpPr>
          <p:cNvPr id="105" name="Straight Connector 104"/>
          <p:cNvCxnSpPr>
            <a:endCxn id="112" idx="0"/>
          </p:cNvCxnSpPr>
          <p:nvPr/>
        </p:nvCxnSpPr>
        <p:spPr bwMode="auto">
          <a:xfrm rot="16200000" flipH="1">
            <a:off x="2906580" y="2766674"/>
            <a:ext cx="542929" cy="38781"/>
          </a:xfrm>
          <a:prstGeom prst="line">
            <a:avLst/>
          </a:prstGeom>
          <a:noFill/>
          <a:ln w="19050" cap="flat" cmpd="sng" algn="ctr">
            <a:solidFill>
              <a:schemeClr val="bg1"/>
            </a:solidFill>
            <a:prstDash val="solid"/>
            <a:round/>
            <a:headEnd type="none" w="med" len="med"/>
            <a:tailEnd type="none" w="med" len="med"/>
          </a:ln>
          <a:effectLst/>
        </p:spPr>
      </p:cxnSp>
      <p:cxnSp>
        <p:nvCxnSpPr>
          <p:cNvPr id="106" name="Straight Connector 105"/>
          <p:cNvCxnSpPr>
            <a:endCxn id="110" idx="0"/>
          </p:cNvCxnSpPr>
          <p:nvPr/>
        </p:nvCxnSpPr>
        <p:spPr bwMode="auto">
          <a:xfrm>
            <a:off x="3158654" y="2514600"/>
            <a:ext cx="465368" cy="232684"/>
          </a:xfrm>
          <a:prstGeom prst="line">
            <a:avLst/>
          </a:prstGeom>
          <a:noFill/>
          <a:ln w="19050" cap="flat" cmpd="sng" algn="ctr">
            <a:solidFill>
              <a:schemeClr val="bg1"/>
            </a:solidFill>
            <a:prstDash val="solid"/>
            <a:round/>
            <a:headEnd type="none" w="med" len="med"/>
            <a:tailEnd type="none" w="med" len="med"/>
          </a:ln>
          <a:effectLst/>
        </p:spPr>
      </p:cxnSp>
      <p:sp>
        <p:nvSpPr>
          <p:cNvPr id="107" name="Rounded Rectangle 106"/>
          <p:cNvSpPr/>
          <p:nvPr/>
        </p:nvSpPr>
        <p:spPr bwMode="auto">
          <a:xfrm>
            <a:off x="2576945" y="2747284"/>
            <a:ext cx="465368" cy="271464"/>
          </a:xfrm>
          <a:prstGeom prst="round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effectLst/>
              <a:latin typeface="Arial" charset="0"/>
            </a:endParaRPr>
          </a:p>
        </p:txBody>
      </p:sp>
      <p:sp>
        <p:nvSpPr>
          <p:cNvPr id="108" name="Flowchart: Display 107"/>
          <p:cNvSpPr/>
          <p:nvPr/>
        </p:nvSpPr>
        <p:spPr bwMode="auto">
          <a:xfrm rot="5400000">
            <a:off x="2790238" y="28054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09" name="Flowchart: Display 108"/>
          <p:cNvSpPr/>
          <p:nvPr/>
        </p:nvSpPr>
        <p:spPr bwMode="auto">
          <a:xfrm rot="5400000">
            <a:off x="3333167" y="28054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10" name="Rounded Rectangle 109"/>
          <p:cNvSpPr/>
          <p:nvPr/>
        </p:nvSpPr>
        <p:spPr bwMode="auto">
          <a:xfrm>
            <a:off x="3313777" y="2747284"/>
            <a:ext cx="620490" cy="271464"/>
          </a:xfrm>
          <a:prstGeom prst="round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effectLst/>
              <a:latin typeface="Arial" charset="0"/>
            </a:endParaRPr>
          </a:p>
        </p:txBody>
      </p:sp>
      <p:sp>
        <p:nvSpPr>
          <p:cNvPr id="111" name="Flowchart: Display 110"/>
          <p:cNvSpPr/>
          <p:nvPr/>
        </p:nvSpPr>
        <p:spPr bwMode="auto">
          <a:xfrm rot="5400000">
            <a:off x="3527070" y="28054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12" name="Rounded Rectangle 111"/>
          <p:cNvSpPr/>
          <p:nvPr/>
        </p:nvSpPr>
        <p:spPr bwMode="auto">
          <a:xfrm>
            <a:off x="3042313" y="3057529"/>
            <a:ext cx="310245" cy="271464"/>
          </a:xfrm>
          <a:prstGeom prst="round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effectLst/>
              <a:latin typeface="Arial" charset="0"/>
            </a:endParaRPr>
          </a:p>
        </p:txBody>
      </p:sp>
      <p:sp>
        <p:nvSpPr>
          <p:cNvPr id="114" name="Flowchart: Display 113"/>
          <p:cNvSpPr/>
          <p:nvPr/>
        </p:nvSpPr>
        <p:spPr bwMode="auto">
          <a:xfrm rot="5400000">
            <a:off x="3100484" y="3115700"/>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15" name="Flowchart: Display 114"/>
          <p:cNvSpPr/>
          <p:nvPr/>
        </p:nvSpPr>
        <p:spPr bwMode="auto">
          <a:xfrm rot="5400000">
            <a:off x="3720974" y="28054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36" name="Freeform 135"/>
          <p:cNvSpPr/>
          <p:nvPr/>
        </p:nvSpPr>
        <p:spPr>
          <a:xfrm>
            <a:off x="2971800" y="3581400"/>
            <a:ext cx="1371600" cy="1447800"/>
          </a:xfrm>
          <a:custGeom>
            <a:avLst/>
            <a:gdLst>
              <a:gd name="connsiteX0" fmla="*/ 975014 w 975014"/>
              <a:gd name="connsiteY0" fmla="*/ 1995054 h 1995054"/>
              <a:gd name="connsiteX1" fmla="*/ 122959 w 975014"/>
              <a:gd name="connsiteY1" fmla="*/ 831273 h 1995054"/>
              <a:gd name="connsiteX2" fmla="*/ 237259 w 975014"/>
              <a:gd name="connsiteY2" fmla="*/ 0 h 1995054"/>
              <a:gd name="connsiteX0" fmla="*/ 881303 w 881303"/>
              <a:gd name="connsiteY0" fmla="*/ 1995054 h 1995054"/>
              <a:gd name="connsiteX1" fmla="*/ 122959 w 881303"/>
              <a:gd name="connsiteY1" fmla="*/ 1155031 h 1995054"/>
              <a:gd name="connsiteX2" fmla="*/ 143548 w 881303"/>
              <a:gd name="connsiteY2" fmla="*/ 0 h 1995054"/>
              <a:gd name="connsiteX0" fmla="*/ 881303 w 881303"/>
              <a:gd name="connsiteY0" fmla="*/ 1995054 h 1995054"/>
              <a:gd name="connsiteX1" fmla="*/ 122959 w 881303"/>
              <a:gd name="connsiteY1" fmla="*/ 1155031 h 1995054"/>
              <a:gd name="connsiteX2" fmla="*/ 143548 w 881303"/>
              <a:gd name="connsiteY2" fmla="*/ 0 h 1995054"/>
            </a:gdLst>
            <a:ahLst/>
            <a:cxnLst>
              <a:cxn ang="0">
                <a:pos x="connsiteX0" y="connsiteY0"/>
              </a:cxn>
              <a:cxn ang="0">
                <a:pos x="connsiteX1" y="connsiteY1"/>
              </a:cxn>
              <a:cxn ang="0">
                <a:pos x="connsiteX2" y="connsiteY2"/>
              </a:cxn>
            </a:cxnLst>
            <a:rect l="l" t="t" r="r" b="b"/>
            <a:pathLst>
              <a:path w="881303" h="1995054">
                <a:moveTo>
                  <a:pt x="881303" y="1995054"/>
                </a:moveTo>
                <a:cubicBezTo>
                  <a:pt x="516755" y="1579418"/>
                  <a:pt x="245918" y="1487540"/>
                  <a:pt x="122959" y="1155031"/>
                </a:cubicBezTo>
                <a:cubicBezTo>
                  <a:pt x="0" y="822522"/>
                  <a:pt x="62835" y="421586"/>
                  <a:pt x="143548" y="0"/>
                </a:cubicBezTo>
              </a:path>
            </a:pathLst>
          </a:custGeom>
          <a:ln w="31750">
            <a:solidFill>
              <a:schemeClr val="bg1"/>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endParaRPr lang="en-US"/>
          </a:p>
        </p:txBody>
      </p:sp>
      <p:sp>
        <p:nvSpPr>
          <p:cNvPr id="52" name="Freeform 51"/>
          <p:cNvSpPr/>
          <p:nvPr/>
        </p:nvSpPr>
        <p:spPr>
          <a:xfrm flipH="1">
            <a:off x="4343400" y="3584448"/>
            <a:ext cx="1447800" cy="1520952"/>
          </a:xfrm>
          <a:custGeom>
            <a:avLst/>
            <a:gdLst>
              <a:gd name="connsiteX0" fmla="*/ 975014 w 975014"/>
              <a:gd name="connsiteY0" fmla="*/ 1995054 h 1995054"/>
              <a:gd name="connsiteX1" fmla="*/ 122959 w 975014"/>
              <a:gd name="connsiteY1" fmla="*/ 831273 h 1995054"/>
              <a:gd name="connsiteX2" fmla="*/ 237259 w 975014"/>
              <a:gd name="connsiteY2" fmla="*/ 0 h 1995054"/>
              <a:gd name="connsiteX0" fmla="*/ 881303 w 881303"/>
              <a:gd name="connsiteY0" fmla="*/ 1995054 h 1995054"/>
              <a:gd name="connsiteX1" fmla="*/ 122959 w 881303"/>
              <a:gd name="connsiteY1" fmla="*/ 1050028 h 1995054"/>
              <a:gd name="connsiteX2" fmla="*/ 143548 w 881303"/>
              <a:gd name="connsiteY2" fmla="*/ 0 h 1995054"/>
              <a:gd name="connsiteX0" fmla="*/ 881303 w 881303"/>
              <a:gd name="connsiteY0" fmla="*/ 1995054 h 1995054"/>
              <a:gd name="connsiteX1" fmla="*/ 122959 w 881303"/>
              <a:gd name="connsiteY1" fmla="*/ 1050028 h 1995054"/>
              <a:gd name="connsiteX2" fmla="*/ 143548 w 881303"/>
              <a:gd name="connsiteY2" fmla="*/ 0 h 1995054"/>
              <a:gd name="connsiteX0" fmla="*/ 881303 w 881303"/>
              <a:gd name="connsiteY0" fmla="*/ 1995054 h 1995054"/>
              <a:gd name="connsiteX1" fmla="*/ 122959 w 881303"/>
              <a:gd name="connsiteY1" fmla="*/ 1050028 h 1995054"/>
              <a:gd name="connsiteX2" fmla="*/ 143548 w 881303"/>
              <a:gd name="connsiteY2" fmla="*/ 0 h 1995054"/>
            </a:gdLst>
            <a:ahLst/>
            <a:cxnLst>
              <a:cxn ang="0">
                <a:pos x="connsiteX0" y="connsiteY0"/>
              </a:cxn>
              <a:cxn ang="0">
                <a:pos x="connsiteX1" y="connsiteY1"/>
              </a:cxn>
              <a:cxn ang="0">
                <a:pos x="connsiteX2" y="connsiteY2"/>
              </a:cxn>
            </a:cxnLst>
            <a:rect l="l" t="t" r="r" b="b"/>
            <a:pathLst>
              <a:path w="881303" h="1995054">
                <a:moveTo>
                  <a:pt x="881303" y="1995054"/>
                </a:moveTo>
                <a:cubicBezTo>
                  <a:pt x="516755" y="1579418"/>
                  <a:pt x="245918" y="1382537"/>
                  <a:pt x="122959" y="1050028"/>
                </a:cubicBezTo>
                <a:cubicBezTo>
                  <a:pt x="0" y="717519"/>
                  <a:pt x="73669" y="339158"/>
                  <a:pt x="143548" y="0"/>
                </a:cubicBezTo>
              </a:path>
            </a:pathLst>
          </a:custGeom>
          <a:ln w="31750">
            <a:solidFill>
              <a:schemeClr val="bg1"/>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endParaRPr lang="en-US"/>
          </a:p>
        </p:txBody>
      </p:sp>
      <p:sp>
        <p:nvSpPr>
          <p:cNvPr id="39" name="Title 38"/>
          <p:cNvSpPr>
            <a:spLocks noGrp="1"/>
          </p:cNvSpPr>
          <p:nvPr>
            <p:ph type="title"/>
          </p:nvPr>
        </p:nvSpPr>
        <p:spPr/>
        <p:txBody>
          <a:bodyPr/>
          <a:lstStyle/>
          <a:p>
            <a:r>
              <a:rPr lang="en-US" dirty="0" smtClean="0"/>
              <a:t>Building on Azure</a:t>
            </a:r>
            <a:br>
              <a:rPr lang="en-US" dirty="0" smtClean="0"/>
            </a:br>
            <a:r>
              <a:rPr lang="en-US" sz="2400" dirty="0" smtClean="0"/>
              <a:t>A non-Azure app using Windows Azure storage</a:t>
            </a:r>
            <a:endParaRPr lang="en-US" dirty="0"/>
          </a:p>
        </p:txBody>
      </p:sp>
      <p:sp>
        <p:nvSpPr>
          <p:cNvPr id="53" name="TextBox 52"/>
          <p:cNvSpPr txBox="1"/>
          <p:nvPr/>
        </p:nvSpPr>
        <p:spPr>
          <a:xfrm>
            <a:off x="4876800" y="2133600"/>
            <a:ext cx="1295400" cy="338554"/>
          </a:xfrm>
          <a:prstGeom prst="rect">
            <a:avLst/>
          </a:prstGeom>
          <a:noFill/>
        </p:spPr>
        <p:txBody>
          <a:bodyPr wrap="square" rtlCol="0">
            <a:spAutoFit/>
          </a:bodyPr>
          <a:lstStyle/>
          <a:p>
            <a:pPr algn="ctr"/>
            <a:r>
              <a:rPr lang="en-US" sz="1600" b="1" dirty="0" smtClean="0">
                <a:solidFill>
                  <a:schemeClr val="bg1"/>
                </a:solidFill>
              </a:rPr>
              <a:t>SQL Azure</a:t>
            </a:r>
            <a:endParaRPr lang="en-US" sz="1600" b="1" dirty="0">
              <a:solidFill>
                <a:schemeClr val="bg1"/>
              </a:solidFill>
            </a:endParaRPr>
          </a:p>
        </p:txBody>
      </p:sp>
      <p:sp>
        <p:nvSpPr>
          <p:cNvPr id="54" name="Rectangle 53"/>
          <p:cNvSpPr/>
          <p:nvPr/>
        </p:nvSpPr>
        <p:spPr bwMode="auto">
          <a:xfrm>
            <a:off x="5105400" y="2514601"/>
            <a:ext cx="864919" cy="844514"/>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effectLst/>
              <a:latin typeface="Arial" charset="0"/>
            </a:endParaRPr>
          </a:p>
        </p:txBody>
      </p:sp>
      <p:grpSp>
        <p:nvGrpSpPr>
          <p:cNvPr id="55" name="Group 156"/>
          <p:cNvGrpSpPr/>
          <p:nvPr/>
        </p:nvGrpSpPr>
        <p:grpSpPr>
          <a:xfrm>
            <a:off x="5181600" y="2590800"/>
            <a:ext cx="707136" cy="691885"/>
            <a:chOff x="7162800" y="4005072"/>
            <a:chExt cx="1066800" cy="1076265"/>
          </a:xfrm>
        </p:grpSpPr>
        <p:sp>
          <p:nvSpPr>
            <p:cNvPr id="56" name="Can 55"/>
            <p:cNvSpPr/>
            <p:nvPr/>
          </p:nvSpPr>
          <p:spPr bwMode="auto">
            <a:xfrm>
              <a:off x="7162800" y="4005072"/>
              <a:ext cx="1066800" cy="1076265"/>
            </a:xfrm>
            <a:prstGeom prst="can">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nchor="ctr">
              <a:noAutofit/>
            </a:bodyPr>
            <a:lstStyle/>
            <a:p>
              <a:pPr defTabSz="914099"/>
              <a:endParaRPr lang="en-US" sz="1600" dirty="0" smtClean="0">
                <a:solidFill>
                  <a:schemeClr val="tx1"/>
                </a:solidFill>
                <a:latin typeface="Segoe"/>
                <a:cs typeface="Arial" pitchFamily="34" charset="0"/>
              </a:endParaRPr>
            </a:p>
          </p:txBody>
        </p:sp>
        <p:grpSp>
          <p:nvGrpSpPr>
            <p:cNvPr id="57" name="Group 98"/>
            <p:cNvGrpSpPr/>
            <p:nvPr/>
          </p:nvGrpSpPr>
          <p:grpSpPr>
            <a:xfrm>
              <a:off x="7275095" y="4351425"/>
              <a:ext cx="849234" cy="641605"/>
              <a:chOff x="4872038" y="2787652"/>
              <a:chExt cx="1152532" cy="870750"/>
            </a:xfrm>
          </p:grpSpPr>
          <p:sp>
            <p:nvSpPr>
              <p:cNvPr id="58" name="Rectangle 57"/>
              <p:cNvSpPr/>
              <p:nvPr/>
            </p:nvSpPr>
            <p:spPr bwMode="auto">
              <a:xfrm>
                <a:off x="4872038" y="27908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60" name="Straight Connector 59"/>
              <p:cNvCxnSpPr/>
              <p:nvPr/>
            </p:nvCxnSpPr>
            <p:spPr bwMode="auto">
              <a:xfrm>
                <a:off x="4872038" y="29337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61" name="Straight Connector 60"/>
              <p:cNvCxnSpPr/>
              <p:nvPr/>
            </p:nvCxnSpPr>
            <p:spPr bwMode="auto">
              <a:xfrm>
                <a:off x="4872038" y="30765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62" name="Straight Connector 61"/>
              <p:cNvCxnSpPr/>
              <p:nvPr/>
            </p:nvCxnSpPr>
            <p:spPr bwMode="auto">
              <a:xfrm>
                <a:off x="4872038" y="32194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63" name="Straight Connector 62"/>
              <p:cNvCxnSpPr/>
              <p:nvPr/>
            </p:nvCxnSpPr>
            <p:spPr bwMode="auto">
              <a:xfrm>
                <a:off x="4872038" y="33623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64" name="Straight Connector 63"/>
              <p:cNvCxnSpPr/>
              <p:nvPr/>
            </p:nvCxnSpPr>
            <p:spPr bwMode="auto">
              <a:xfrm rot="5400000">
                <a:off x="4657724" y="31480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65" name="Straight Connector 64"/>
              <p:cNvCxnSpPr/>
              <p:nvPr/>
            </p:nvCxnSpPr>
            <p:spPr bwMode="auto">
              <a:xfrm rot="5400000">
                <a:off x="4801394" y="31472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66" name="Straight Connector 65"/>
              <p:cNvCxnSpPr/>
              <p:nvPr/>
            </p:nvCxnSpPr>
            <p:spPr bwMode="auto">
              <a:xfrm rot="5400000">
                <a:off x="4945064" y="31464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67" name="Straight Connector 66"/>
              <p:cNvCxnSpPr/>
              <p:nvPr/>
            </p:nvCxnSpPr>
            <p:spPr bwMode="auto">
              <a:xfrm rot="5400000">
                <a:off x="5088734" y="31456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68" name="Straight Connector 67"/>
              <p:cNvCxnSpPr/>
              <p:nvPr/>
            </p:nvCxnSpPr>
            <p:spPr bwMode="auto">
              <a:xfrm rot="5400000">
                <a:off x="5232404" y="31448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69" name="Straight Connector 68"/>
              <p:cNvCxnSpPr/>
              <p:nvPr/>
            </p:nvCxnSpPr>
            <p:spPr bwMode="auto">
              <a:xfrm rot="5400000">
                <a:off x="5376074" y="3144048"/>
                <a:ext cx="714380" cy="1588"/>
              </a:xfrm>
              <a:prstGeom prst="line">
                <a:avLst/>
              </a:prstGeom>
              <a:noFill/>
              <a:ln w="19050" cap="flat" cmpd="sng" algn="ctr">
                <a:solidFill>
                  <a:schemeClr val="tx1"/>
                </a:solidFill>
                <a:prstDash val="solid"/>
                <a:round/>
                <a:headEnd type="none" w="med" len="med"/>
                <a:tailEnd type="none" w="med" len="med"/>
              </a:ln>
              <a:effectLst/>
            </p:spPr>
          </p:cxnSp>
          <p:sp>
            <p:nvSpPr>
              <p:cNvPr id="70" name="Rectangle 69"/>
              <p:cNvSpPr/>
              <p:nvPr/>
            </p:nvSpPr>
            <p:spPr bwMode="auto">
              <a:xfrm>
                <a:off x="5024438" y="29432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71" name="Straight Connector 70"/>
              <p:cNvCxnSpPr/>
              <p:nvPr/>
            </p:nvCxnSpPr>
            <p:spPr bwMode="auto">
              <a:xfrm>
                <a:off x="5024438" y="30861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72" name="Straight Connector 71"/>
              <p:cNvCxnSpPr/>
              <p:nvPr/>
            </p:nvCxnSpPr>
            <p:spPr bwMode="auto">
              <a:xfrm>
                <a:off x="5024438" y="32289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73" name="Straight Connector 72"/>
              <p:cNvCxnSpPr/>
              <p:nvPr/>
            </p:nvCxnSpPr>
            <p:spPr bwMode="auto">
              <a:xfrm>
                <a:off x="5024438" y="33718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74" name="Straight Connector 73"/>
              <p:cNvCxnSpPr/>
              <p:nvPr/>
            </p:nvCxnSpPr>
            <p:spPr bwMode="auto">
              <a:xfrm>
                <a:off x="5024438" y="35147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75" name="Straight Connector 74"/>
              <p:cNvCxnSpPr/>
              <p:nvPr/>
            </p:nvCxnSpPr>
            <p:spPr bwMode="auto">
              <a:xfrm rot="5400000">
                <a:off x="4810124" y="33004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76" name="Straight Connector 75"/>
              <p:cNvCxnSpPr/>
              <p:nvPr/>
            </p:nvCxnSpPr>
            <p:spPr bwMode="auto">
              <a:xfrm rot="5400000">
                <a:off x="4953794" y="32996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77" name="Straight Connector 76"/>
              <p:cNvCxnSpPr/>
              <p:nvPr/>
            </p:nvCxnSpPr>
            <p:spPr bwMode="auto">
              <a:xfrm rot="5400000">
                <a:off x="5097464" y="32988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78" name="Straight Connector 77"/>
              <p:cNvCxnSpPr/>
              <p:nvPr/>
            </p:nvCxnSpPr>
            <p:spPr bwMode="auto">
              <a:xfrm rot="5400000">
                <a:off x="5241134" y="32980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79" name="Straight Connector 78"/>
              <p:cNvCxnSpPr/>
              <p:nvPr/>
            </p:nvCxnSpPr>
            <p:spPr bwMode="auto">
              <a:xfrm rot="5400000">
                <a:off x="5384804" y="32972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80" name="Straight Connector 79"/>
              <p:cNvCxnSpPr/>
              <p:nvPr/>
            </p:nvCxnSpPr>
            <p:spPr bwMode="auto">
              <a:xfrm rot="5400000">
                <a:off x="5528474" y="3296448"/>
                <a:ext cx="714380" cy="1588"/>
              </a:xfrm>
              <a:prstGeom prst="line">
                <a:avLst/>
              </a:prstGeom>
              <a:noFill/>
              <a:ln w="19050" cap="flat" cmpd="sng" algn="ctr">
                <a:solidFill>
                  <a:schemeClr val="tx1"/>
                </a:solidFill>
                <a:prstDash val="solid"/>
                <a:round/>
                <a:headEnd type="none" w="med" len="med"/>
                <a:tailEnd type="none" w="med" len="med"/>
              </a:ln>
              <a:effectLst/>
            </p:spPr>
          </p:cxnSp>
        </p:grpSp>
      </p:grpSp>
      <p:sp>
        <p:nvSpPr>
          <p:cNvPr id="81" name="Rounded Rectangle 80"/>
          <p:cNvSpPr/>
          <p:nvPr/>
        </p:nvSpPr>
        <p:spPr bwMode="auto">
          <a:xfrm>
            <a:off x="4648200" y="2057400"/>
            <a:ext cx="1752600" cy="15240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4" name="Oval 133"/>
          <p:cNvSpPr/>
          <p:nvPr/>
        </p:nvSpPr>
        <p:spPr bwMode="auto">
          <a:xfrm>
            <a:off x="3429000" y="4800600"/>
            <a:ext cx="1905000" cy="11430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135" name="TextBox 134"/>
          <p:cNvSpPr txBox="1"/>
          <p:nvPr/>
        </p:nvSpPr>
        <p:spPr>
          <a:xfrm>
            <a:off x="3581400" y="4953000"/>
            <a:ext cx="1600200" cy="830997"/>
          </a:xfrm>
          <a:prstGeom prst="rect">
            <a:avLst/>
          </a:prstGeom>
          <a:noFill/>
        </p:spPr>
        <p:txBody>
          <a:bodyPr wrap="square" rtlCol="0">
            <a:spAutoFit/>
          </a:bodyPr>
          <a:lstStyle/>
          <a:p>
            <a:pPr algn="ctr"/>
            <a:r>
              <a:rPr lang="en-US" sz="1600" b="1" dirty="0" smtClean="0"/>
              <a:t>On-Premises or Hosted Application</a:t>
            </a:r>
            <a:endParaRPr lang="en-US" sz="1200" b="1"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Rectangle 175"/>
          <p:cNvSpPr/>
          <p:nvPr/>
        </p:nvSpPr>
        <p:spPr bwMode="auto">
          <a:xfrm>
            <a:off x="1600200" y="1600200"/>
            <a:ext cx="6324600" cy="49530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5" name="Rectangle 154"/>
          <p:cNvSpPr/>
          <p:nvPr/>
        </p:nvSpPr>
        <p:spPr>
          <a:xfrm>
            <a:off x="3124200" y="22860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54" name="Rectangle 153"/>
          <p:cNvSpPr/>
          <p:nvPr/>
        </p:nvSpPr>
        <p:spPr>
          <a:xfrm>
            <a:off x="2971800" y="21336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13" name="Rounded Rectangle 112"/>
          <p:cNvSpPr/>
          <p:nvPr/>
        </p:nvSpPr>
        <p:spPr bwMode="auto">
          <a:xfrm>
            <a:off x="2590800" y="1752600"/>
            <a:ext cx="4343400" cy="19812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08" name="Picture 13" descr="internet cloud 75 opac"/>
          <p:cNvPicPr>
            <a:picLocks noChangeAspect="1" noChangeArrowheads="1"/>
          </p:cNvPicPr>
          <p:nvPr/>
        </p:nvPicPr>
        <p:blipFill>
          <a:blip r:embed="rId3" cstate="print"/>
          <a:srcRect/>
          <a:stretch>
            <a:fillRect/>
          </a:stretch>
        </p:blipFill>
        <p:spPr bwMode="auto">
          <a:xfrm>
            <a:off x="1905000" y="3962400"/>
            <a:ext cx="5791200" cy="500066"/>
          </a:xfrm>
          <a:prstGeom prst="rect">
            <a:avLst/>
          </a:prstGeom>
          <a:noFill/>
          <a:effectLst/>
        </p:spPr>
      </p:pic>
      <p:sp>
        <p:nvSpPr>
          <p:cNvPr id="141" name="Rectangle 140"/>
          <p:cNvSpPr/>
          <p:nvPr/>
        </p:nvSpPr>
        <p:spPr>
          <a:xfrm>
            <a:off x="2819400" y="19812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49" name="Oval 148"/>
          <p:cNvSpPr/>
          <p:nvPr/>
        </p:nvSpPr>
        <p:spPr bwMode="auto">
          <a:xfrm>
            <a:off x="2971800" y="2133600"/>
            <a:ext cx="1447800" cy="9906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153" name="TextBox 152"/>
          <p:cNvSpPr txBox="1"/>
          <p:nvPr/>
        </p:nvSpPr>
        <p:spPr>
          <a:xfrm>
            <a:off x="2971801" y="2320636"/>
            <a:ext cx="1440872" cy="584775"/>
          </a:xfrm>
          <a:prstGeom prst="rect">
            <a:avLst/>
          </a:prstGeom>
          <a:noFill/>
        </p:spPr>
        <p:txBody>
          <a:bodyPr wrap="square" rtlCol="0">
            <a:spAutoFit/>
          </a:bodyPr>
          <a:lstStyle/>
          <a:p>
            <a:pPr algn="ctr"/>
            <a:r>
              <a:rPr lang="en-US" sz="1600" b="1" dirty="0" smtClean="0"/>
              <a:t>Web Role</a:t>
            </a:r>
          </a:p>
          <a:p>
            <a:pPr algn="ctr"/>
            <a:r>
              <a:rPr lang="en-US" sz="1600" b="1" dirty="0" smtClean="0">
                <a:solidFill>
                  <a:schemeClr val="tx1"/>
                </a:solidFill>
              </a:rPr>
              <a:t>Instance</a:t>
            </a:r>
            <a:endParaRPr lang="en-US" sz="1200" b="1" dirty="0">
              <a:solidFill>
                <a:schemeClr val="tx1"/>
              </a:solidFill>
            </a:endParaRPr>
          </a:p>
        </p:txBody>
      </p:sp>
      <p:sp>
        <p:nvSpPr>
          <p:cNvPr id="156" name="TextBox 155"/>
          <p:cNvSpPr txBox="1"/>
          <p:nvPr/>
        </p:nvSpPr>
        <p:spPr>
          <a:xfrm>
            <a:off x="5715000" y="1905000"/>
            <a:ext cx="1014845" cy="338554"/>
          </a:xfrm>
          <a:prstGeom prst="rect">
            <a:avLst/>
          </a:prstGeom>
          <a:noFill/>
        </p:spPr>
        <p:txBody>
          <a:bodyPr wrap="square" rtlCol="0">
            <a:spAutoFit/>
          </a:bodyPr>
          <a:lstStyle/>
          <a:p>
            <a:pPr algn="ctr"/>
            <a:r>
              <a:rPr lang="en-US" sz="1600" b="1" dirty="0" smtClean="0">
                <a:solidFill>
                  <a:schemeClr val="bg1"/>
                </a:solidFill>
              </a:rPr>
              <a:t>Tables</a:t>
            </a:r>
            <a:endParaRPr lang="en-US" sz="1600" b="1" dirty="0">
              <a:solidFill>
                <a:schemeClr val="bg1"/>
              </a:solidFill>
            </a:endParaRPr>
          </a:p>
        </p:txBody>
      </p:sp>
      <p:cxnSp>
        <p:nvCxnSpPr>
          <p:cNvPr id="158" name="Straight Connector 157"/>
          <p:cNvCxnSpPr>
            <a:stCxn id="164" idx="0"/>
            <a:endCxn id="163" idx="2"/>
          </p:cNvCxnSpPr>
          <p:nvPr/>
        </p:nvCxnSpPr>
        <p:spPr bwMode="auto">
          <a:xfrm rot="16200000" flipV="1">
            <a:off x="6251571" y="2570412"/>
            <a:ext cx="68684" cy="125746"/>
          </a:xfrm>
          <a:prstGeom prst="line">
            <a:avLst/>
          </a:prstGeom>
          <a:noFill/>
          <a:ln w="6350" cap="flat" cmpd="sng" algn="ctr">
            <a:solidFill>
              <a:schemeClr val="bg1"/>
            </a:solidFill>
            <a:prstDash val="solid"/>
            <a:round/>
            <a:headEnd type="none" w="med" len="med"/>
            <a:tailEnd type="none" w="med" len="med"/>
          </a:ln>
          <a:effectLst/>
        </p:spPr>
      </p:cxnSp>
      <p:cxnSp>
        <p:nvCxnSpPr>
          <p:cNvPr id="159" name="Straight Connector 158"/>
          <p:cNvCxnSpPr>
            <a:stCxn id="165" idx="0"/>
            <a:endCxn id="164" idx="2"/>
          </p:cNvCxnSpPr>
          <p:nvPr/>
        </p:nvCxnSpPr>
        <p:spPr bwMode="auto">
          <a:xfrm rot="16200000" flipV="1">
            <a:off x="6377318" y="2821906"/>
            <a:ext cx="68684" cy="125746"/>
          </a:xfrm>
          <a:prstGeom prst="line">
            <a:avLst/>
          </a:prstGeom>
          <a:noFill/>
          <a:ln w="6350" cap="flat" cmpd="sng" algn="ctr">
            <a:solidFill>
              <a:schemeClr val="bg1"/>
            </a:solidFill>
            <a:prstDash val="solid"/>
            <a:round/>
            <a:headEnd type="none" w="med" len="med"/>
            <a:tailEnd type="none" w="med" len="med"/>
          </a:ln>
          <a:effectLst/>
        </p:spPr>
      </p:cxnSp>
      <p:cxnSp>
        <p:nvCxnSpPr>
          <p:cNvPr id="160" name="Straight Connector 159"/>
          <p:cNvCxnSpPr>
            <a:stCxn id="163" idx="2"/>
            <a:endCxn id="166" idx="0"/>
          </p:cNvCxnSpPr>
          <p:nvPr/>
        </p:nvCxnSpPr>
        <p:spPr bwMode="auto">
          <a:xfrm rot="5400000">
            <a:off x="6125825" y="2570411"/>
            <a:ext cx="68684" cy="125746"/>
          </a:xfrm>
          <a:prstGeom prst="line">
            <a:avLst/>
          </a:prstGeom>
          <a:noFill/>
          <a:ln w="6350" cap="flat" cmpd="sng" algn="ctr">
            <a:solidFill>
              <a:schemeClr val="bg1"/>
            </a:solidFill>
            <a:prstDash val="solid"/>
            <a:round/>
            <a:headEnd type="none" w="med" len="med"/>
            <a:tailEnd type="none" w="med" len="med"/>
          </a:ln>
          <a:effectLst/>
        </p:spPr>
      </p:cxnSp>
      <p:cxnSp>
        <p:nvCxnSpPr>
          <p:cNvPr id="161" name="Straight Connector 160"/>
          <p:cNvCxnSpPr/>
          <p:nvPr/>
        </p:nvCxnSpPr>
        <p:spPr bwMode="auto">
          <a:xfrm rot="16200000" flipV="1">
            <a:off x="6126180" y="2815529"/>
            <a:ext cx="68684" cy="125746"/>
          </a:xfrm>
          <a:prstGeom prst="line">
            <a:avLst/>
          </a:prstGeom>
          <a:noFill/>
          <a:ln w="6350" cap="flat" cmpd="sng" algn="ctr">
            <a:solidFill>
              <a:schemeClr val="bg1"/>
            </a:solidFill>
            <a:prstDash val="solid"/>
            <a:round/>
            <a:headEnd type="none" w="med" len="med"/>
            <a:tailEnd type="none" w="med" len="med"/>
          </a:ln>
          <a:effectLst/>
        </p:spPr>
      </p:cxnSp>
      <p:cxnSp>
        <p:nvCxnSpPr>
          <p:cNvPr id="162" name="Straight Connector 161"/>
          <p:cNvCxnSpPr/>
          <p:nvPr/>
        </p:nvCxnSpPr>
        <p:spPr bwMode="auto">
          <a:xfrm rot="5400000">
            <a:off x="6000434" y="2815528"/>
            <a:ext cx="68684" cy="125746"/>
          </a:xfrm>
          <a:prstGeom prst="line">
            <a:avLst/>
          </a:prstGeom>
          <a:noFill/>
          <a:ln w="6350" cap="flat" cmpd="sng" algn="ctr">
            <a:solidFill>
              <a:schemeClr val="bg1"/>
            </a:solidFill>
            <a:prstDash val="solid"/>
            <a:round/>
            <a:headEnd type="none" w="med" len="med"/>
            <a:tailEnd type="none" w="med" len="med"/>
          </a:ln>
          <a:effectLst/>
        </p:spPr>
      </p:cxnSp>
      <p:sp>
        <p:nvSpPr>
          <p:cNvPr id="163" name="Rectangle 162"/>
          <p:cNvSpPr/>
          <p:nvPr/>
        </p:nvSpPr>
        <p:spPr bwMode="auto">
          <a:xfrm>
            <a:off x="6118892" y="2416134"/>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64" name="Rectangle 163"/>
          <p:cNvSpPr/>
          <p:nvPr/>
        </p:nvSpPr>
        <p:spPr bwMode="auto">
          <a:xfrm>
            <a:off x="6244638" y="2667627"/>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65" name="Rectangle 164"/>
          <p:cNvSpPr/>
          <p:nvPr/>
        </p:nvSpPr>
        <p:spPr bwMode="auto">
          <a:xfrm>
            <a:off x="6370384" y="2919119"/>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66" name="Rectangle 165"/>
          <p:cNvSpPr/>
          <p:nvPr/>
        </p:nvSpPr>
        <p:spPr bwMode="auto">
          <a:xfrm>
            <a:off x="5993146" y="2667627"/>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67" name="Rectangle 166"/>
          <p:cNvSpPr/>
          <p:nvPr/>
        </p:nvSpPr>
        <p:spPr bwMode="auto">
          <a:xfrm>
            <a:off x="5867400" y="2919119"/>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71" name="Rectangle 170"/>
          <p:cNvSpPr/>
          <p:nvPr/>
        </p:nvSpPr>
        <p:spPr bwMode="auto">
          <a:xfrm>
            <a:off x="6118892" y="2919119"/>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72" name="Rectangle 171"/>
          <p:cNvSpPr/>
          <p:nvPr/>
        </p:nvSpPr>
        <p:spPr bwMode="auto">
          <a:xfrm>
            <a:off x="5791200" y="2286000"/>
            <a:ext cx="864919" cy="920714"/>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charset="0"/>
            </a:endParaRPr>
          </a:p>
        </p:txBody>
      </p:sp>
      <p:sp>
        <p:nvSpPr>
          <p:cNvPr id="51" name="Freeform 50"/>
          <p:cNvSpPr/>
          <p:nvPr/>
        </p:nvSpPr>
        <p:spPr>
          <a:xfrm>
            <a:off x="4419600" y="2362200"/>
            <a:ext cx="1371600" cy="304799"/>
          </a:xfrm>
          <a:custGeom>
            <a:avLst/>
            <a:gdLst>
              <a:gd name="connsiteX0" fmla="*/ 0 w 487680"/>
              <a:gd name="connsiteY0" fmla="*/ 204893 h 204893"/>
              <a:gd name="connsiteX1" fmla="*/ 213360 w 487680"/>
              <a:gd name="connsiteY1" fmla="*/ 1693 h 204893"/>
              <a:gd name="connsiteX2" fmla="*/ 487680 w 487680"/>
              <a:gd name="connsiteY2" fmla="*/ 194733 h 204893"/>
            </a:gdLst>
            <a:ahLst/>
            <a:cxnLst>
              <a:cxn ang="0">
                <a:pos x="connsiteX0" y="connsiteY0"/>
              </a:cxn>
              <a:cxn ang="0">
                <a:pos x="connsiteX1" y="connsiteY1"/>
              </a:cxn>
              <a:cxn ang="0">
                <a:pos x="connsiteX2" y="connsiteY2"/>
              </a:cxn>
            </a:cxnLst>
            <a:rect l="l" t="t" r="r" b="b"/>
            <a:pathLst>
              <a:path w="487680" h="204893">
                <a:moveTo>
                  <a:pt x="0" y="204893"/>
                </a:moveTo>
                <a:cubicBezTo>
                  <a:pt x="66040" y="104139"/>
                  <a:pt x="132080" y="3386"/>
                  <a:pt x="213360" y="1693"/>
                </a:cubicBezTo>
                <a:cubicBezTo>
                  <a:pt x="294640" y="0"/>
                  <a:pt x="391160" y="97366"/>
                  <a:pt x="487680" y="194733"/>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Title 71"/>
          <p:cNvSpPr>
            <a:spLocks noGrp="1"/>
          </p:cNvSpPr>
          <p:nvPr>
            <p:ph type="title"/>
          </p:nvPr>
        </p:nvSpPr>
        <p:spPr/>
        <p:txBody>
          <a:bodyPr/>
          <a:lstStyle/>
          <a:p>
            <a:r>
              <a:rPr lang="en-US" dirty="0" smtClean="0"/>
              <a:t>Building on Azure </a:t>
            </a:r>
            <a:br>
              <a:rPr lang="en-US" dirty="0" smtClean="0"/>
            </a:br>
            <a:r>
              <a:rPr lang="en-US" sz="2400" dirty="0" smtClean="0"/>
              <a:t>A massively scalable web app exposed on the public Internet</a:t>
            </a:r>
            <a:endParaRPr lang="en-US" dirty="0"/>
          </a:p>
        </p:txBody>
      </p:sp>
      <p:pic>
        <p:nvPicPr>
          <p:cNvPr id="69" name="Picture 2"/>
          <p:cNvPicPr>
            <a:picLocks noChangeAspect="1" noChangeArrowheads="1"/>
          </p:cNvPicPr>
          <p:nvPr/>
        </p:nvPicPr>
        <p:blipFill>
          <a:blip r:embed="rId4" cstate="print"/>
          <a:srcRect/>
          <a:stretch>
            <a:fillRect/>
          </a:stretch>
        </p:blipFill>
        <p:spPr bwMode="auto">
          <a:xfrm>
            <a:off x="3048000" y="4724399"/>
            <a:ext cx="665420" cy="533893"/>
          </a:xfrm>
          <a:prstGeom prst="rect">
            <a:avLst/>
          </a:prstGeom>
          <a:noFill/>
          <a:ln w="9525">
            <a:noFill/>
            <a:miter lim="800000"/>
            <a:headEnd/>
            <a:tailEnd/>
          </a:ln>
          <a:effectLst/>
        </p:spPr>
      </p:pic>
      <p:sp>
        <p:nvSpPr>
          <p:cNvPr id="70" name="TextBox 69"/>
          <p:cNvSpPr txBox="1"/>
          <p:nvPr/>
        </p:nvSpPr>
        <p:spPr>
          <a:xfrm>
            <a:off x="4038600" y="5867399"/>
            <a:ext cx="1524000" cy="400110"/>
          </a:xfrm>
          <a:prstGeom prst="rect">
            <a:avLst/>
          </a:prstGeom>
          <a:noFill/>
        </p:spPr>
        <p:txBody>
          <a:bodyPr wrap="square" rtlCol="0">
            <a:spAutoFit/>
          </a:bodyPr>
          <a:lstStyle/>
          <a:p>
            <a:pPr algn="ctr"/>
            <a:r>
              <a:rPr lang="en-US" sz="2000" b="1" i="1" dirty="0" smtClean="0">
                <a:solidFill>
                  <a:schemeClr val="bg1"/>
                </a:solidFill>
              </a:rPr>
              <a:t>Users</a:t>
            </a:r>
            <a:endParaRPr lang="en-US" b="1" i="1" dirty="0">
              <a:solidFill>
                <a:schemeClr val="bg1"/>
              </a:solidFill>
            </a:endParaRPr>
          </a:p>
        </p:txBody>
      </p:sp>
      <p:pic>
        <p:nvPicPr>
          <p:cNvPr id="71" name="Picture 2"/>
          <p:cNvPicPr>
            <a:picLocks noChangeAspect="1" noChangeArrowheads="1"/>
          </p:cNvPicPr>
          <p:nvPr/>
        </p:nvPicPr>
        <p:blipFill>
          <a:blip r:embed="rId4" cstate="print"/>
          <a:srcRect/>
          <a:stretch>
            <a:fillRect/>
          </a:stretch>
        </p:blipFill>
        <p:spPr bwMode="auto">
          <a:xfrm>
            <a:off x="3124200" y="4816732"/>
            <a:ext cx="665420" cy="533893"/>
          </a:xfrm>
          <a:prstGeom prst="rect">
            <a:avLst/>
          </a:prstGeom>
          <a:noFill/>
          <a:ln w="9525">
            <a:noFill/>
            <a:miter lim="800000"/>
            <a:headEnd/>
            <a:tailEnd/>
          </a:ln>
          <a:effectLst/>
        </p:spPr>
      </p:pic>
      <p:pic>
        <p:nvPicPr>
          <p:cNvPr id="73" name="Picture 2"/>
          <p:cNvPicPr>
            <a:picLocks noChangeAspect="1" noChangeArrowheads="1"/>
          </p:cNvPicPr>
          <p:nvPr/>
        </p:nvPicPr>
        <p:blipFill>
          <a:blip r:embed="rId4" cstate="print"/>
          <a:srcRect/>
          <a:stretch>
            <a:fillRect/>
          </a:stretch>
        </p:blipFill>
        <p:spPr bwMode="auto">
          <a:xfrm>
            <a:off x="3200400" y="4909065"/>
            <a:ext cx="665420" cy="533893"/>
          </a:xfrm>
          <a:prstGeom prst="rect">
            <a:avLst/>
          </a:prstGeom>
          <a:noFill/>
          <a:ln w="9525">
            <a:noFill/>
            <a:miter lim="800000"/>
            <a:headEnd/>
            <a:tailEnd/>
          </a:ln>
          <a:effectLst/>
        </p:spPr>
      </p:pic>
      <p:pic>
        <p:nvPicPr>
          <p:cNvPr id="74" name="Picture 2"/>
          <p:cNvPicPr>
            <a:picLocks noChangeAspect="1" noChangeArrowheads="1"/>
          </p:cNvPicPr>
          <p:nvPr/>
        </p:nvPicPr>
        <p:blipFill>
          <a:blip r:embed="rId4" cstate="print"/>
          <a:srcRect/>
          <a:stretch>
            <a:fillRect/>
          </a:stretch>
        </p:blipFill>
        <p:spPr bwMode="auto">
          <a:xfrm>
            <a:off x="3276600" y="5001398"/>
            <a:ext cx="665420" cy="533893"/>
          </a:xfrm>
          <a:prstGeom prst="rect">
            <a:avLst/>
          </a:prstGeom>
          <a:noFill/>
          <a:ln w="9525">
            <a:noFill/>
            <a:miter lim="800000"/>
            <a:headEnd/>
            <a:tailEnd/>
          </a:ln>
          <a:effectLst/>
        </p:spPr>
      </p:pic>
      <p:pic>
        <p:nvPicPr>
          <p:cNvPr id="75" name="Picture 2"/>
          <p:cNvPicPr>
            <a:picLocks noChangeAspect="1" noChangeArrowheads="1"/>
          </p:cNvPicPr>
          <p:nvPr/>
        </p:nvPicPr>
        <p:blipFill>
          <a:blip r:embed="rId4" cstate="print"/>
          <a:srcRect/>
          <a:stretch>
            <a:fillRect/>
          </a:stretch>
        </p:blipFill>
        <p:spPr bwMode="auto">
          <a:xfrm>
            <a:off x="3352800" y="5093731"/>
            <a:ext cx="665420" cy="533893"/>
          </a:xfrm>
          <a:prstGeom prst="rect">
            <a:avLst/>
          </a:prstGeom>
          <a:noFill/>
          <a:ln w="9525">
            <a:noFill/>
            <a:miter lim="800000"/>
            <a:headEnd/>
            <a:tailEnd/>
          </a:ln>
          <a:effectLst/>
        </p:spPr>
      </p:pic>
      <p:pic>
        <p:nvPicPr>
          <p:cNvPr id="76" name="Picture 2"/>
          <p:cNvPicPr>
            <a:picLocks noChangeAspect="1" noChangeArrowheads="1"/>
          </p:cNvPicPr>
          <p:nvPr/>
        </p:nvPicPr>
        <p:blipFill>
          <a:blip r:embed="rId4" cstate="print"/>
          <a:srcRect/>
          <a:stretch>
            <a:fillRect/>
          </a:stretch>
        </p:blipFill>
        <p:spPr bwMode="auto">
          <a:xfrm>
            <a:off x="3429000" y="5186064"/>
            <a:ext cx="665420" cy="533893"/>
          </a:xfrm>
          <a:prstGeom prst="rect">
            <a:avLst/>
          </a:prstGeom>
          <a:noFill/>
          <a:ln w="9525">
            <a:noFill/>
            <a:miter lim="800000"/>
            <a:headEnd/>
            <a:tailEnd/>
          </a:ln>
          <a:effectLst/>
        </p:spPr>
      </p:pic>
      <p:grpSp>
        <p:nvGrpSpPr>
          <p:cNvPr id="77" name="Group 224"/>
          <p:cNvGrpSpPr>
            <a:grpSpLocks/>
          </p:cNvGrpSpPr>
          <p:nvPr/>
        </p:nvGrpSpPr>
        <p:grpSpPr bwMode="auto">
          <a:xfrm>
            <a:off x="4114800" y="4740532"/>
            <a:ext cx="152400" cy="396240"/>
            <a:chOff x="2976" y="768"/>
            <a:chExt cx="912" cy="2135"/>
          </a:xfrm>
        </p:grpSpPr>
        <p:sp>
          <p:nvSpPr>
            <p:cNvPr id="78"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79" name="Group 17"/>
            <p:cNvGrpSpPr>
              <a:grpSpLocks/>
            </p:cNvGrpSpPr>
            <p:nvPr/>
          </p:nvGrpSpPr>
          <p:grpSpPr bwMode="auto">
            <a:xfrm>
              <a:off x="2976" y="1433"/>
              <a:ext cx="912" cy="1470"/>
              <a:chOff x="2976" y="1433"/>
              <a:chExt cx="912" cy="1495"/>
            </a:xfrm>
          </p:grpSpPr>
          <p:sp>
            <p:nvSpPr>
              <p:cNvPr id="80"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81"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82"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83" name="Group 230"/>
          <p:cNvGrpSpPr>
            <a:grpSpLocks/>
          </p:cNvGrpSpPr>
          <p:nvPr/>
        </p:nvGrpSpPr>
        <p:grpSpPr bwMode="auto">
          <a:xfrm>
            <a:off x="4191000" y="4816732"/>
            <a:ext cx="152400" cy="396240"/>
            <a:chOff x="2976" y="768"/>
            <a:chExt cx="912" cy="2135"/>
          </a:xfrm>
        </p:grpSpPr>
        <p:sp>
          <p:nvSpPr>
            <p:cNvPr id="84"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85" name="Group 17"/>
            <p:cNvGrpSpPr>
              <a:grpSpLocks/>
            </p:cNvGrpSpPr>
            <p:nvPr/>
          </p:nvGrpSpPr>
          <p:grpSpPr bwMode="auto">
            <a:xfrm>
              <a:off x="2976" y="1433"/>
              <a:ext cx="912" cy="1470"/>
              <a:chOff x="2976" y="1433"/>
              <a:chExt cx="912" cy="1495"/>
            </a:xfrm>
          </p:grpSpPr>
          <p:sp>
            <p:nvSpPr>
              <p:cNvPr id="86"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87"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88"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89" name="Group 236"/>
          <p:cNvGrpSpPr>
            <a:grpSpLocks/>
          </p:cNvGrpSpPr>
          <p:nvPr/>
        </p:nvGrpSpPr>
        <p:grpSpPr bwMode="auto">
          <a:xfrm>
            <a:off x="4267200" y="4892932"/>
            <a:ext cx="152400" cy="396240"/>
            <a:chOff x="2976" y="768"/>
            <a:chExt cx="912" cy="2135"/>
          </a:xfrm>
        </p:grpSpPr>
        <p:sp>
          <p:nvSpPr>
            <p:cNvPr id="90"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91" name="Group 17"/>
            <p:cNvGrpSpPr>
              <a:grpSpLocks/>
            </p:cNvGrpSpPr>
            <p:nvPr/>
          </p:nvGrpSpPr>
          <p:grpSpPr bwMode="auto">
            <a:xfrm>
              <a:off x="2976" y="1433"/>
              <a:ext cx="912" cy="1470"/>
              <a:chOff x="2976" y="1433"/>
              <a:chExt cx="912" cy="1495"/>
            </a:xfrm>
          </p:grpSpPr>
          <p:sp>
            <p:nvSpPr>
              <p:cNvPr id="92"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93"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94"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95" name="Group 242"/>
          <p:cNvGrpSpPr>
            <a:grpSpLocks/>
          </p:cNvGrpSpPr>
          <p:nvPr/>
        </p:nvGrpSpPr>
        <p:grpSpPr bwMode="auto">
          <a:xfrm>
            <a:off x="4343400" y="4969132"/>
            <a:ext cx="152400" cy="396240"/>
            <a:chOff x="2976" y="768"/>
            <a:chExt cx="912" cy="2135"/>
          </a:xfrm>
        </p:grpSpPr>
        <p:sp>
          <p:nvSpPr>
            <p:cNvPr id="96"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97" name="Group 17"/>
            <p:cNvGrpSpPr>
              <a:grpSpLocks/>
            </p:cNvGrpSpPr>
            <p:nvPr/>
          </p:nvGrpSpPr>
          <p:grpSpPr bwMode="auto">
            <a:xfrm>
              <a:off x="2976" y="1433"/>
              <a:ext cx="912" cy="1470"/>
              <a:chOff x="2976" y="1433"/>
              <a:chExt cx="912" cy="1495"/>
            </a:xfrm>
          </p:grpSpPr>
          <p:sp>
            <p:nvSpPr>
              <p:cNvPr id="98"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99"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00"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01" name="Group 248"/>
          <p:cNvGrpSpPr>
            <a:grpSpLocks/>
          </p:cNvGrpSpPr>
          <p:nvPr/>
        </p:nvGrpSpPr>
        <p:grpSpPr bwMode="auto">
          <a:xfrm>
            <a:off x="4419600" y="5045332"/>
            <a:ext cx="152400" cy="396240"/>
            <a:chOff x="2976" y="768"/>
            <a:chExt cx="912" cy="2135"/>
          </a:xfrm>
        </p:grpSpPr>
        <p:sp>
          <p:nvSpPr>
            <p:cNvPr id="102"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03" name="Group 17"/>
            <p:cNvGrpSpPr>
              <a:grpSpLocks/>
            </p:cNvGrpSpPr>
            <p:nvPr/>
          </p:nvGrpSpPr>
          <p:grpSpPr bwMode="auto">
            <a:xfrm>
              <a:off x="2976" y="1433"/>
              <a:ext cx="912" cy="1470"/>
              <a:chOff x="2976" y="1433"/>
              <a:chExt cx="912" cy="1495"/>
            </a:xfrm>
          </p:grpSpPr>
          <p:sp>
            <p:nvSpPr>
              <p:cNvPr id="104"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05"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06"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07" name="Group 254"/>
          <p:cNvGrpSpPr>
            <a:grpSpLocks/>
          </p:cNvGrpSpPr>
          <p:nvPr/>
        </p:nvGrpSpPr>
        <p:grpSpPr bwMode="auto">
          <a:xfrm>
            <a:off x="4495800" y="5121532"/>
            <a:ext cx="152400" cy="396240"/>
            <a:chOff x="2976" y="768"/>
            <a:chExt cx="912" cy="2135"/>
          </a:xfrm>
        </p:grpSpPr>
        <p:sp>
          <p:nvSpPr>
            <p:cNvPr id="108"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09" name="Group 17"/>
            <p:cNvGrpSpPr>
              <a:grpSpLocks/>
            </p:cNvGrpSpPr>
            <p:nvPr/>
          </p:nvGrpSpPr>
          <p:grpSpPr bwMode="auto">
            <a:xfrm>
              <a:off x="2976" y="1433"/>
              <a:ext cx="912" cy="1470"/>
              <a:chOff x="2976" y="1433"/>
              <a:chExt cx="912" cy="1495"/>
            </a:xfrm>
          </p:grpSpPr>
          <p:sp>
            <p:nvSpPr>
              <p:cNvPr id="110"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11"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12"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pic>
        <p:nvPicPr>
          <p:cNvPr id="114" name="Picture 2"/>
          <p:cNvPicPr>
            <a:picLocks noChangeAspect="1" noChangeArrowheads="1"/>
          </p:cNvPicPr>
          <p:nvPr/>
        </p:nvPicPr>
        <p:blipFill>
          <a:blip r:embed="rId4" cstate="print"/>
          <a:srcRect/>
          <a:stretch>
            <a:fillRect/>
          </a:stretch>
        </p:blipFill>
        <p:spPr bwMode="auto">
          <a:xfrm>
            <a:off x="4953000" y="4708266"/>
            <a:ext cx="665420" cy="533893"/>
          </a:xfrm>
          <a:prstGeom prst="rect">
            <a:avLst/>
          </a:prstGeom>
          <a:noFill/>
          <a:ln w="9525">
            <a:noFill/>
            <a:miter lim="800000"/>
            <a:headEnd/>
            <a:tailEnd/>
          </a:ln>
          <a:effectLst/>
        </p:spPr>
      </p:pic>
      <p:pic>
        <p:nvPicPr>
          <p:cNvPr id="115" name="Picture 2"/>
          <p:cNvPicPr>
            <a:picLocks noChangeAspect="1" noChangeArrowheads="1"/>
          </p:cNvPicPr>
          <p:nvPr/>
        </p:nvPicPr>
        <p:blipFill>
          <a:blip r:embed="rId4" cstate="print"/>
          <a:srcRect/>
          <a:stretch>
            <a:fillRect/>
          </a:stretch>
        </p:blipFill>
        <p:spPr bwMode="auto">
          <a:xfrm>
            <a:off x="5029200" y="4800599"/>
            <a:ext cx="665420" cy="533893"/>
          </a:xfrm>
          <a:prstGeom prst="rect">
            <a:avLst/>
          </a:prstGeom>
          <a:noFill/>
          <a:ln w="9525">
            <a:noFill/>
            <a:miter lim="800000"/>
            <a:headEnd/>
            <a:tailEnd/>
          </a:ln>
          <a:effectLst/>
        </p:spPr>
      </p:pic>
      <p:pic>
        <p:nvPicPr>
          <p:cNvPr id="116" name="Picture 2"/>
          <p:cNvPicPr>
            <a:picLocks noChangeAspect="1" noChangeArrowheads="1"/>
          </p:cNvPicPr>
          <p:nvPr/>
        </p:nvPicPr>
        <p:blipFill>
          <a:blip r:embed="rId4" cstate="print"/>
          <a:srcRect/>
          <a:stretch>
            <a:fillRect/>
          </a:stretch>
        </p:blipFill>
        <p:spPr bwMode="auto">
          <a:xfrm>
            <a:off x="5105400" y="4892932"/>
            <a:ext cx="665420" cy="533893"/>
          </a:xfrm>
          <a:prstGeom prst="rect">
            <a:avLst/>
          </a:prstGeom>
          <a:noFill/>
          <a:ln w="9525">
            <a:noFill/>
            <a:miter lim="800000"/>
            <a:headEnd/>
            <a:tailEnd/>
          </a:ln>
          <a:effectLst/>
        </p:spPr>
      </p:pic>
      <p:pic>
        <p:nvPicPr>
          <p:cNvPr id="117" name="Picture 2"/>
          <p:cNvPicPr>
            <a:picLocks noChangeAspect="1" noChangeArrowheads="1"/>
          </p:cNvPicPr>
          <p:nvPr/>
        </p:nvPicPr>
        <p:blipFill>
          <a:blip r:embed="rId4" cstate="print"/>
          <a:srcRect/>
          <a:stretch>
            <a:fillRect/>
          </a:stretch>
        </p:blipFill>
        <p:spPr bwMode="auto">
          <a:xfrm>
            <a:off x="5181600" y="4985265"/>
            <a:ext cx="665420" cy="533893"/>
          </a:xfrm>
          <a:prstGeom prst="rect">
            <a:avLst/>
          </a:prstGeom>
          <a:noFill/>
          <a:ln w="9525">
            <a:noFill/>
            <a:miter lim="800000"/>
            <a:headEnd/>
            <a:tailEnd/>
          </a:ln>
          <a:effectLst/>
        </p:spPr>
      </p:pic>
      <p:pic>
        <p:nvPicPr>
          <p:cNvPr id="118" name="Picture 2"/>
          <p:cNvPicPr>
            <a:picLocks noChangeAspect="1" noChangeArrowheads="1"/>
          </p:cNvPicPr>
          <p:nvPr/>
        </p:nvPicPr>
        <p:blipFill>
          <a:blip r:embed="rId4" cstate="print"/>
          <a:srcRect/>
          <a:stretch>
            <a:fillRect/>
          </a:stretch>
        </p:blipFill>
        <p:spPr bwMode="auto">
          <a:xfrm>
            <a:off x="5257800" y="5077598"/>
            <a:ext cx="665420" cy="533893"/>
          </a:xfrm>
          <a:prstGeom prst="rect">
            <a:avLst/>
          </a:prstGeom>
          <a:noFill/>
          <a:ln w="9525">
            <a:noFill/>
            <a:miter lim="800000"/>
            <a:headEnd/>
            <a:tailEnd/>
          </a:ln>
          <a:effectLst/>
        </p:spPr>
      </p:pic>
      <p:pic>
        <p:nvPicPr>
          <p:cNvPr id="119" name="Picture 2"/>
          <p:cNvPicPr>
            <a:picLocks noChangeAspect="1" noChangeArrowheads="1"/>
          </p:cNvPicPr>
          <p:nvPr/>
        </p:nvPicPr>
        <p:blipFill>
          <a:blip r:embed="rId4" cstate="print"/>
          <a:srcRect/>
          <a:stretch>
            <a:fillRect/>
          </a:stretch>
        </p:blipFill>
        <p:spPr bwMode="auto">
          <a:xfrm>
            <a:off x="5334000" y="5169931"/>
            <a:ext cx="665420" cy="533893"/>
          </a:xfrm>
          <a:prstGeom prst="rect">
            <a:avLst/>
          </a:prstGeom>
          <a:noFill/>
          <a:ln w="9525">
            <a:noFill/>
            <a:miter lim="800000"/>
            <a:headEnd/>
            <a:tailEnd/>
          </a:ln>
          <a:effectLst/>
        </p:spPr>
      </p:pic>
      <p:grpSp>
        <p:nvGrpSpPr>
          <p:cNvPr id="120" name="Group 224"/>
          <p:cNvGrpSpPr>
            <a:grpSpLocks/>
          </p:cNvGrpSpPr>
          <p:nvPr/>
        </p:nvGrpSpPr>
        <p:grpSpPr bwMode="auto">
          <a:xfrm>
            <a:off x="6019800" y="4724399"/>
            <a:ext cx="152400" cy="396240"/>
            <a:chOff x="2976" y="768"/>
            <a:chExt cx="912" cy="2135"/>
          </a:xfrm>
        </p:grpSpPr>
        <p:sp>
          <p:nvSpPr>
            <p:cNvPr id="121"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22" name="Group 17"/>
            <p:cNvGrpSpPr>
              <a:grpSpLocks/>
            </p:cNvGrpSpPr>
            <p:nvPr/>
          </p:nvGrpSpPr>
          <p:grpSpPr bwMode="auto">
            <a:xfrm>
              <a:off x="2976" y="1433"/>
              <a:ext cx="912" cy="1470"/>
              <a:chOff x="2976" y="1433"/>
              <a:chExt cx="912" cy="1495"/>
            </a:xfrm>
          </p:grpSpPr>
          <p:sp>
            <p:nvSpPr>
              <p:cNvPr id="123"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24"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25"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26" name="Group 230"/>
          <p:cNvGrpSpPr>
            <a:grpSpLocks/>
          </p:cNvGrpSpPr>
          <p:nvPr/>
        </p:nvGrpSpPr>
        <p:grpSpPr bwMode="auto">
          <a:xfrm>
            <a:off x="6096000" y="4800599"/>
            <a:ext cx="152400" cy="396240"/>
            <a:chOff x="2976" y="768"/>
            <a:chExt cx="912" cy="2135"/>
          </a:xfrm>
        </p:grpSpPr>
        <p:sp>
          <p:nvSpPr>
            <p:cNvPr id="127"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28" name="Group 17"/>
            <p:cNvGrpSpPr>
              <a:grpSpLocks/>
            </p:cNvGrpSpPr>
            <p:nvPr/>
          </p:nvGrpSpPr>
          <p:grpSpPr bwMode="auto">
            <a:xfrm>
              <a:off x="2976" y="1433"/>
              <a:ext cx="912" cy="1470"/>
              <a:chOff x="2976" y="1433"/>
              <a:chExt cx="912" cy="1495"/>
            </a:xfrm>
          </p:grpSpPr>
          <p:sp>
            <p:nvSpPr>
              <p:cNvPr id="129"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30"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31"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32" name="Group 236"/>
          <p:cNvGrpSpPr>
            <a:grpSpLocks/>
          </p:cNvGrpSpPr>
          <p:nvPr/>
        </p:nvGrpSpPr>
        <p:grpSpPr bwMode="auto">
          <a:xfrm>
            <a:off x="6172200" y="4876799"/>
            <a:ext cx="152400" cy="396240"/>
            <a:chOff x="2976" y="768"/>
            <a:chExt cx="912" cy="2135"/>
          </a:xfrm>
        </p:grpSpPr>
        <p:sp>
          <p:nvSpPr>
            <p:cNvPr id="133"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34" name="Group 17"/>
            <p:cNvGrpSpPr>
              <a:grpSpLocks/>
            </p:cNvGrpSpPr>
            <p:nvPr/>
          </p:nvGrpSpPr>
          <p:grpSpPr bwMode="auto">
            <a:xfrm>
              <a:off x="2976" y="1433"/>
              <a:ext cx="912" cy="1470"/>
              <a:chOff x="2976" y="1433"/>
              <a:chExt cx="912" cy="1495"/>
            </a:xfrm>
          </p:grpSpPr>
          <p:sp>
            <p:nvSpPr>
              <p:cNvPr id="135"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36"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37"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38" name="Group 242"/>
          <p:cNvGrpSpPr>
            <a:grpSpLocks/>
          </p:cNvGrpSpPr>
          <p:nvPr/>
        </p:nvGrpSpPr>
        <p:grpSpPr bwMode="auto">
          <a:xfrm>
            <a:off x="6248400" y="4952999"/>
            <a:ext cx="152400" cy="396240"/>
            <a:chOff x="2976" y="768"/>
            <a:chExt cx="912" cy="2135"/>
          </a:xfrm>
        </p:grpSpPr>
        <p:sp>
          <p:nvSpPr>
            <p:cNvPr id="139"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40" name="Group 17"/>
            <p:cNvGrpSpPr>
              <a:grpSpLocks/>
            </p:cNvGrpSpPr>
            <p:nvPr/>
          </p:nvGrpSpPr>
          <p:grpSpPr bwMode="auto">
            <a:xfrm>
              <a:off x="2976" y="1433"/>
              <a:ext cx="912" cy="1470"/>
              <a:chOff x="2976" y="1433"/>
              <a:chExt cx="912" cy="1495"/>
            </a:xfrm>
          </p:grpSpPr>
          <p:sp>
            <p:nvSpPr>
              <p:cNvPr id="142"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43"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44"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45" name="Group 248"/>
          <p:cNvGrpSpPr>
            <a:grpSpLocks/>
          </p:cNvGrpSpPr>
          <p:nvPr/>
        </p:nvGrpSpPr>
        <p:grpSpPr bwMode="auto">
          <a:xfrm>
            <a:off x="6324600" y="5029199"/>
            <a:ext cx="152400" cy="396240"/>
            <a:chOff x="2976" y="768"/>
            <a:chExt cx="912" cy="2135"/>
          </a:xfrm>
        </p:grpSpPr>
        <p:sp>
          <p:nvSpPr>
            <p:cNvPr id="146"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47" name="Group 17"/>
            <p:cNvGrpSpPr>
              <a:grpSpLocks/>
            </p:cNvGrpSpPr>
            <p:nvPr/>
          </p:nvGrpSpPr>
          <p:grpSpPr bwMode="auto">
            <a:xfrm>
              <a:off x="2976" y="1433"/>
              <a:ext cx="912" cy="1470"/>
              <a:chOff x="2976" y="1433"/>
              <a:chExt cx="912" cy="1495"/>
            </a:xfrm>
          </p:grpSpPr>
          <p:sp>
            <p:nvSpPr>
              <p:cNvPr id="148"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50"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51"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52" name="Group 254"/>
          <p:cNvGrpSpPr>
            <a:grpSpLocks/>
          </p:cNvGrpSpPr>
          <p:nvPr/>
        </p:nvGrpSpPr>
        <p:grpSpPr bwMode="auto">
          <a:xfrm>
            <a:off x="6400800" y="5105399"/>
            <a:ext cx="152400" cy="396240"/>
            <a:chOff x="2976" y="768"/>
            <a:chExt cx="912" cy="2135"/>
          </a:xfrm>
        </p:grpSpPr>
        <p:sp>
          <p:nvSpPr>
            <p:cNvPr id="157"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68" name="Group 17"/>
            <p:cNvGrpSpPr>
              <a:grpSpLocks/>
            </p:cNvGrpSpPr>
            <p:nvPr/>
          </p:nvGrpSpPr>
          <p:grpSpPr bwMode="auto">
            <a:xfrm>
              <a:off x="2976" y="1433"/>
              <a:ext cx="912" cy="1470"/>
              <a:chOff x="2976" y="1433"/>
              <a:chExt cx="912" cy="1495"/>
            </a:xfrm>
          </p:grpSpPr>
          <p:sp>
            <p:nvSpPr>
              <p:cNvPr id="169"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70"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73"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sp>
        <p:nvSpPr>
          <p:cNvPr id="175" name="Freeform 174"/>
          <p:cNvSpPr/>
          <p:nvPr/>
        </p:nvSpPr>
        <p:spPr>
          <a:xfrm>
            <a:off x="2270166" y="3420094"/>
            <a:ext cx="1375559" cy="1886197"/>
          </a:xfrm>
          <a:custGeom>
            <a:avLst/>
            <a:gdLst>
              <a:gd name="connsiteX0" fmla="*/ 532411 w 1375559"/>
              <a:gd name="connsiteY0" fmla="*/ 1769423 h 1886197"/>
              <a:gd name="connsiteX1" fmla="*/ 140525 w 1375559"/>
              <a:gd name="connsiteY1" fmla="*/ 1591293 h 1886197"/>
              <a:gd name="connsiteX2" fmla="*/ 1375559 w 1375559"/>
              <a:gd name="connsiteY2" fmla="*/ 0 h 1886197"/>
            </a:gdLst>
            <a:ahLst/>
            <a:cxnLst>
              <a:cxn ang="0">
                <a:pos x="connsiteX0" y="connsiteY0"/>
              </a:cxn>
              <a:cxn ang="0">
                <a:pos x="connsiteX1" y="connsiteY1"/>
              </a:cxn>
              <a:cxn ang="0">
                <a:pos x="connsiteX2" y="connsiteY2"/>
              </a:cxn>
            </a:cxnLst>
            <a:rect l="l" t="t" r="r" b="b"/>
            <a:pathLst>
              <a:path w="1375559" h="1886197">
                <a:moveTo>
                  <a:pt x="532411" y="1769423"/>
                </a:moveTo>
                <a:cubicBezTo>
                  <a:pt x="266205" y="1827810"/>
                  <a:pt x="0" y="1886197"/>
                  <a:pt x="140525" y="1591293"/>
                </a:cubicBezTo>
                <a:cubicBezTo>
                  <a:pt x="281050" y="1296389"/>
                  <a:pt x="828304" y="648194"/>
                  <a:pt x="1375559" y="0"/>
                </a:cubicBezTo>
              </a:path>
            </a:pathLst>
          </a:custGeom>
          <a:ln w="31750">
            <a:solidFill>
              <a:schemeClr val="bg1"/>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endParaRPr lang="en-US"/>
          </a:p>
        </p:txBody>
      </p:sp>
      <p:sp>
        <p:nvSpPr>
          <p:cNvPr id="174" name="Rounded Rectangle 173"/>
          <p:cNvSpPr/>
          <p:nvPr/>
        </p:nvSpPr>
        <p:spPr bwMode="auto">
          <a:xfrm>
            <a:off x="2819400" y="4572000"/>
            <a:ext cx="3962400" cy="12954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p:txBody>
          <a:bodyPr/>
          <a:lstStyle/>
          <a:p>
            <a:r>
              <a:rPr lang="en-US" dirty="0" smtClean="0"/>
              <a:t>Goals</a:t>
            </a:r>
            <a:endParaRPr lang="en-US" dirty="0"/>
          </a:p>
        </p:txBody>
      </p:sp>
      <p:sp>
        <p:nvSpPr>
          <p:cNvPr id="29698" name="Rectangle 9"/>
          <p:cNvSpPr>
            <a:spLocks noGrp="1" noChangeArrowheads="1"/>
          </p:cNvSpPr>
          <p:nvPr>
            <p:ph idx="1"/>
          </p:nvPr>
        </p:nvSpPr>
        <p:spPr>
          <a:xfrm>
            <a:off x="457200" y="1500150"/>
            <a:ext cx="8229600" cy="5357850"/>
          </a:xfrm>
        </p:spPr>
        <p:txBody>
          <a:bodyPr>
            <a:normAutofit/>
          </a:bodyPr>
          <a:lstStyle/>
          <a:p>
            <a:r>
              <a:rPr lang="en-US" dirty="0" smtClean="0"/>
              <a:t>Describe the Windows Azure platform </a:t>
            </a:r>
          </a:p>
          <a:p>
            <a:endParaRPr lang="en-US" dirty="0" smtClean="0"/>
          </a:p>
          <a:p>
            <a:r>
              <a:rPr lang="en-US" dirty="0" smtClean="0"/>
              <a:t>Look at some typical scenarios for using the Windows Azure platform</a:t>
            </a:r>
          </a:p>
          <a:p>
            <a:endParaRPr lang="en-US" dirty="0" smtClean="0"/>
          </a:p>
          <a:p>
            <a:r>
              <a:rPr lang="en-US" dirty="0" smtClean="0"/>
              <a:t>Compare the Windows Azure platform with other cloud platforms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dissolve">
                                      <p:cBhvr>
                                        <p:cTn id="7" dur="500"/>
                                        <p:tgtEl>
                                          <p:spTgt spid="296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9698">
                                            <p:txEl>
                                              <p:pRg st="2" end="2"/>
                                            </p:txEl>
                                          </p:spTgt>
                                        </p:tgtEl>
                                        <p:attrNameLst>
                                          <p:attrName>style.visibility</p:attrName>
                                        </p:attrNameLst>
                                      </p:cBhvr>
                                      <p:to>
                                        <p:strVal val="visible"/>
                                      </p:to>
                                    </p:set>
                                    <p:animEffect transition="in" filter="dissolve">
                                      <p:cBhvr>
                                        <p:cTn id="12" dur="500"/>
                                        <p:tgtEl>
                                          <p:spTgt spid="2969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9698">
                                            <p:txEl>
                                              <p:pRg st="4" end="4"/>
                                            </p:txEl>
                                          </p:spTgt>
                                        </p:tgtEl>
                                        <p:attrNameLst>
                                          <p:attrName>style.visibility</p:attrName>
                                        </p:attrNameLst>
                                      </p:cBhvr>
                                      <p:to>
                                        <p:strVal val="visible"/>
                                      </p:to>
                                    </p:set>
                                    <p:animEffect transition="in" filter="dissolve">
                                      <p:cBhvr>
                                        <p:cTn id="17" dur="500"/>
                                        <p:tgtEl>
                                          <p:spTgt spid="2969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Rectangle 179"/>
          <p:cNvSpPr/>
          <p:nvPr/>
        </p:nvSpPr>
        <p:spPr bwMode="auto">
          <a:xfrm>
            <a:off x="0" y="1524000"/>
            <a:ext cx="9144000" cy="48006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4" name="Rectangle 123"/>
          <p:cNvSpPr/>
          <p:nvPr/>
        </p:nvSpPr>
        <p:spPr>
          <a:xfrm>
            <a:off x="5486400" y="2286000"/>
            <a:ext cx="1752600" cy="12192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34" name="Rectangle 133"/>
          <p:cNvSpPr/>
          <p:nvPr/>
        </p:nvSpPr>
        <p:spPr>
          <a:xfrm>
            <a:off x="5334000" y="2133600"/>
            <a:ext cx="1752600" cy="12192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35" name="Rectangle 134"/>
          <p:cNvSpPr/>
          <p:nvPr/>
        </p:nvSpPr>
        <p:spPr>
          <a:xfrm>
            <a:off x="5181600" y="1981200"/>
            <a:ext cx="1752600" cy="12192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13" name="Rectangle 112"/>
          <p:cNvSpPr/>
          <p:nvPr/>
        </p:nvSpPr>
        <p:spPr>
          <a:xfrm>
            <a:off x="1828800" y="22860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16" name="Rectangle 115"/>
          <p:cNvSpPr/>
          <p:nvPr/>
        </p:nvSpPr>
        <p:spPr>
          <a:xfrm>
            <a:off x="1676400" y="21336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17" name="Rectangle 116"/>
          <p:cNvSpPr/>
          <p:nvPr/>
        </p:nvSpPr>
        <p:spPr>
          <a:xfrm>
            <a:off x="1524000" y="19812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pic>
        <p:nvPicPr>
          <p:cNvPr id="101" name="Picture 13" descr="internet cloud 75 opac"/>
          <p:cNvPicPr>
            <a:picLocks noChangeAspect="1" noChangeArrowheads="1"/>
          </p:cNvPicPr>
          <p:nvPr/>
        </p:nvPicPr>
        <p:blipFill>
          <a:blip r:embed="rId3" cstate="print"/>
          <a:srcRect/>
          <a:stretch>
            <a:fillRect/>
          </a:stretch>
        </p:blipFill>
        <p:spPr bwMode="auto">
          <a:xfrm>
            <a:off x="0" y="3886200"/>
            <a:ext cx="9144000" cy="500066"/>
          </a:xfrm>
          <a:prstGeom prst="rect">
            <a:avLst/>
          </a:prstGeom>
          <a:noFill/>
          <a:effectLst/>
        </p:spPr>
      </p:pic>
      <p:sp>
        <p:nvSpPr>
          <p:cNvPr id="59" name="Rounded Rectangle 58"/>
          <p:cNvSpPr/>
          <p:nvPr/>
        </p:nvSpPr>
        <p:spPr bwMode="auto">
          <a:xfrm>
            <a:off x="152400" y="1752600"/>
            <a:ext cx="8839200" cy="19812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6" name="Freeform 95"/>
          <p:cNvSpPr/>
          <p:nvPr/>
        </p:nvSpPr>
        <p:spPr>
          <a:xfrm>
            <a:off x="6781800" y="2438400"/>
            <a:ext cx="685800" cy="152399"/>
          </a:xfrm>
          <a:custGeom>
            <a:avLst/>
            <a:gdLst>
              <a:gd name="connsiteX0" fmla="*/ 0 w 487680"/>
              <a:gd name="connsiteY0" fmla="*/ 204893 h 204893"/>
              <a:gd name="connsiteX1" fmla="*/ 213360 w 487680"/>
              <a:gd name="connsiteY1" fmla="*/ 1693 h 204893"/>
              <a:gd name="connsiteX2" fmla="*/ 487680 w 487680"/>
              <a:gd name="connsiteY2" fmla="*/ 194733 h 204893"/>
            </a:gdLst>
            <a:ahLst/>
            <a:cxnLst>
              <a:cxn ang="0">
                <a:pos x="connsiteX0" y="connsiteY0"/>
              </a:cxn>
              <a:cxn ang="0">
                <a:pos x="connsiteX1" y="connsiteY1"/>
              </a:cxn>
              <a:cxn ang="0">
                <a:pos x="connsiteX2" y="connsiteY2"/>
              </a:cxn>
            </a:cxnLst>
            <a:rect l="l" t="t" r="r" b="b"/>
            <a:pathLst>
              <a:path w="487680" h="204893">
                <a:moveTo>
                  <a:pt x="0" y="204893"/>
                </a:moveTo>
                <a:cubicBezTo>
                  <a:pt x="66040" y="104139"/>
                  <a:pt x="132080" y="3386"/>
                  <a:pt x="213360" y="1693"/>
                </a:cubicBezTo>
                <a:cubicBezTo>
                  <a:pt x="294640" y="0"/>
                  <a:pt x="391160" y="97366"/>
                  <a:pt x="487680" y="194733"/>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TextBox 98"/>
          <p:cNvSpPr txBox="1"/>
          <p:nvPr/>
        </p:nvSpPr>
        <p:spPr>
          <a:xfrm>
            <a:off x="7445829" y="2019300"/>
            <a:ext cx="1214446" cy="338554"/>
          </a:xfrm>
          <a:prstGeom prst="rect">
            <a:avLst/>
          </a:prstGeom>
          <a:noFill/>
        </p:spPr>
        <p:txBody>
          <a:bodyPr wrap="square" rtlCol="0">
            <a:spAutoFit/>
          </a:bodyPr>
          <a:lstStyle/>
          <a:p>
            <a:pPr algn="ctr"/>
            <a:r>
              <a:rPr lang="en-US" sz="1600" b="1" dirty="0" smtClean="0">
                <a:solidFill>
                  <a:schemeClr val="bg1"/>
                </a:solidFill>
              </a:rPr>
              <a:t>Blobs</a:t>
            </a:r>
            <a:endParaRPr lang="en-US" sz="1600" b="1" dirty="0">
              <a:solidFill>
                <a:schemeClr val="bg1"/>
              </a:solidFill>
            </a:endParaRPr>
          </a:p>
        </p:txBody>
      </p:sp>
      <p:sp>
        <p:nvSpPr>
          <p:cNvPr id="103" name="Flowchart: Display 102"/>
          <p:cNvSpPr/>
          <p:nvPr/>
        </p:nvSpPr>
        <p:spPr bwMode="auto">
          <a:xfrm rot="5400000">
            <a:off x="7486990" y="26530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cxnSp>
        <p:nvCxnSpPr>
          <p:cNvPr id="104" name="Straight Connector 103"/>
          <p:cNvCxnSpPr>
            <a:endCxn id="107" idx="0"/>
          </p:cNvCxnSpPr>
          <p:nvPr/>
        </p:nvCxnSpPr>
        <p:spPr bwMode="auto">
          <a:xfrm rot="10800000" flipV="1">
            <a:off x="7700284" y="2362200"/>
            <a:ext cx="349026" cy="232684"/>
          </a:xfrm>
          <a:prstGeom prst="line">
            <a:avLst/>
          </a:prstGeom>
          <a:noFill/>
          <a:ln w="19050" cap="flat" cmpd="sng" algn="ctr">
            <a:solidFill>
              <a:schemeClr val="bg1"/>
            </a:solidFill>
            <a:prstDash val="solid"/>
            <a:round/>
            <a:headEnd type="none" w="med" len="med"/>
            <a:tailEnd type="none" w="med" len="med"/>
          </a:ln>
          <a:effectLst/>
        </p:spPr>
      </p:cxnSp>
      <p:cxnSp>
        <p:nvCxnSpPr>
          <p:cNvPr id="105" name="Straight Connector 104"/>
          <p:cNvCxnSpPr>
            <a:endCxn id="112" idx="0"/>
          </p:cNvCxnSpPr>
          <p:nvPr/>
        </p:nvCxnSpPr>
        <p:spPr bwMode="auto">
          <a:xfrm rot="16200000" flipH="1">
            <a:off x="7797235" y="2614274"/>
            <a:ext cx="542929" cy="38781"/>
          </a:xfrm>
          <a:prstGeom prst="line">
            <a:avLst/>
          </a:prstGeom>
          <a:noFill/>
          <a:ln w="19050" cap="flat" cmpd="sng" algn="ctr">
            <a:solidFill>
              <a:schemeClr val="bg1"/>
            </a:solidFill>
            <a:prstDash val="solid"/>
            <a:round/>
            <a:headEnd type="none" w="med" len="med"/>
            <a:tailEnd type="none" w="med" len="med"/>
          </a:ln>
          <a:effectLst/>
        </p:spPr>
      </p:cxnSp>
      <p:cxnSp>
        <p:nvCxnSpPr>
          <p:cNvPr id="106" name="Straight Connector 105"/>
          <p:cNvCxnSpPr>
            <a:endCxn id="110" idx="0"/>
          </p:cNvCxnSpPr>
          <p:nvPr/>
        </p:nvCxnSpPr>
        <p:spPr bwMode="auto">
          <a:xfrm>
            <a:off x="8049309" y="2362200"/>
            <a:ext cx="465368" cy="232684"/>
          </a:xfrm>
          <a:prstGeom prst="line">
            <a:avLst/>
          </a:prstGeom>
          <a:noFill/>
          <a:ln w="19050" cap="flat" cmpd="sng" algn="ctr">
            <a:solidFill>
              <a:schemeClr val="bg1"/>
            </a:solidFill>
            <a:prstDash val="solid"/>
            <a:round/>
            <a:headEnd type="none" w="med" len="med"/>
            <a:tailEnd type="none" w="med" len="med"/>
          </a:ln>
          <a:effectLst/>
        </p:spPr>
      </p:cxnSp>
      <p:sp>
        <p:nvSpPr>
          <p:cNvPr id="107" name="Rounded Rectangle 106"/>
          <p:cNvSpPr/>
          <p:nvPr/>
        </p:nvSpPr>
        <p:spPr bwMode="auto">
          <a:xfrm>
            <a:off x="7467600" y="2594884"/>
            <a:ext cx="465368" cy="271464"/>
          </a:xfrm>
          <a:prstGeom prst="round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8" name="Flowchart: Display 107"/>
          <p:cNvSpPr/>
          <p:nvPr/>
        </p:nvSpPr>
        <p:spPr bwMode="auto">
          <a:xfrm rot="5400000">
            <a:off x="7680893" y="26530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09" name="Flowchart: Display 108"/>
          <p:cNvSpPr/>
          <p:nvPr/>
        </p:nvSpPr>
        <p:spPr bwMode="auto">
          <a:xfrm rot="5400000">
            <a:off x="8223822" y="26530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10" name="Rounded Rectangle 109"/>
          <p:cNvSpPr/>
          <p:nvPr/>
        </p:nvSpPr>
        <p:spPr bwMode="auto">
          <a:xfrm>
            <a:off x="8204432" y="2594884"/>
            <a:ext cx="620490" cy="271464"/>
          </a:xfrm>
          <a:prstGeom prst="round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1" name="Flowchart: Display 110"/>
          <p:cNvSpPr/>
          <p:nvPr/>
        </p:nvSpPr>
        <p:spPr bwMode="auto">
          <a:xfrm rot="5400000">
            <a:off x="8417725" y="26530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12" name="Rounded Rectangle 111"/>
          <p:cNvSpPr/>
          <p:nvPr/>
        </p:nvSpPr>
        <p:spPr bwMode="auto">
          <a:xfrm>
            <a:off x="7932968" y="2905129"/>
            <a:ext cx="310245" cy="271464"/>
          </a:xfrm>
          <a:prstGeom prst="round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4" name="Flowchart: Display 113"/>
          <p:cNvSpPr/>
          <p:nvPr/>
        </p:nvSpPr>
        <p:spPr bwMode="auto">
          <a:xfrm rot="5400000">
            <a:off x="7991139" y="2963300"/>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15" name="Flowchart: Display 114"/>
          <p:cNvSpPr/>
          <p:nvPr/>
        </p:nvSpPr>
        <p:spPr bwMode="auto">
          <a:xfrm rot="5400000">
            <a:off x="8611629" y="26530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0" name="TextBox 119"/>
          <p:cNvSpPr txBox="1"/>
          <p:nvPr/>
        </p:nvSpPr>
        <p:spPr>
          <a:xfrm>
            <a:off x="3712029" y="2019300"/>
            <a:ext cx="1285884" cy="338554"/>
          </a:xfrm>
          <a:prstGeom prst="rect">
            <a:avLst/>
          </a:prstGeom>
          <a:noFill/>
        </p:spPr>
        <p:txBody>
          <a:bodyPr wrap="square" rtlCol="0">
            <a:spAutoFit/>
          </a:bodyPr>
          <a:lstStyle/>
          <a:p>
            <a:pPr algn="ctr"/>
            <a:r>
              <a:rPr lang="en-US" sz="1600" b="1" dirty="0" smtClean="0">
                <a:solidFill>
                  <a:schemeClr val="bg1"/>
                </a:solidFill>
              </a:rPr>
              <a:t>Queues</a:t>
            </a:r>
            <a:endParaRPr lang="en-US" sz="1600" b="1" dirty="0">
              <a:solidFill>
                <a:schemeClr val="bg1"/>
              </a:solidFill>
            </a:endParaRPr>
          </a:p>
        </p:txBody>
      </p:sp>
      <p:sp>
        <p:nvSpPr>
          <p:cNvPr id="121" name="Rectangle 120"/>
          <p:cNvSpPr/>
          <p:nvPr/>
        </p:nvSpPr>
        <p:spPr bwMode="auto">
          <a:xfrm>
            <a:off x="3805238" y="2405066"/>
            <a:ext cx="285752" cy="714380"/>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2" name="Rounded Rectangle 121"/>
          <p:cNvSpPr/>
          <p:nvPr/>
        </p:nvSpPr>
        <p:spPr bwMode="auto">
          <a:xfrm>
            <a:off x="3876676" y="2690818"/>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3" name="Rounded Rectangle 122"/>
          <p:cNvSpPr/>
          <p:nvPr/>
        </p:nvSpPr>
        <p:spPr bwMode="auto">
          <a:xfrm>
            <a:off x="3876676" y="2905132"/>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5" name="Rectangle 124"/>
          <p:cNvSpPr/>
          <p:nvPr/>
        </p:nvSpPr>
        <p:spPr bwMode="auto">
          <a:xfrm>
            <a:off x="4233866" y="2405066"/>
            <a:ext cx="285752" cy="714380"/>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6" name="Rounded Rectangle 125"/>
          <p:cNvSpPr/>
          <p:nvPr/>
        </p:nvSpPr>
        <p:spPr bwMode="auto">
          <a:xfrm>
            <a:off x="4305304" y="2690818"/>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7" name="Rounded Rectangle 126"/>
          <p:cNvSpPr/>
          <p:nvPr/>
        </p:nvSpPr>
        <p:spPr bwMode="auto">
          <a:xfrm>
            <a:off x="4305304" y="2905132"/>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8" name="Rectangle 127"/>
          <p:cNvSpPr/>
          <p:nvPr/>
        </p:nvSpPr>
        <p:spPr bwMode="auto">
          <a:xfrm>
            <a:off x="4662494" y="2405066"/>
            <a:ext cx="285752" cy="714380"/>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9" name="Rounded Rectangle 128"/>
          <p:cNvSpPr/>
          <p:nvPr/>
        </p:nvSpPr>
        <p:spPr bwMode="auto">
          <a:xfrm>
            <a:off x="4305304" y="2476504"/>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30" name="Rounded Rectangle 129"/>
          <p:cNvSpPr/>
          <p:nvPr/>
        </p:nvSpPr>
        <p:spPr bwMode="auto">
          <a:xfrm>
            <a:off x="4733932" y="2905132"/>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32" name="Freeform 131"/>
          <p:cNvSpPr/>
          <p:nvPr/>
        </p:nvSpPr>
        <p:spPr>
          <a:xfrm>
            <a:off x="3048000" y="2770909"/>
            <a:ext cx="2289464" cy="277091"/>
          </a:xfrm>
          <a:custGeom>
            <a:avLst/>
            <a:gdLst>
              <a:gd name="connsiteX0" fmla="*/ 0 w 2005446"/>
              <a:gd name="connsiteY0" fmla="*/ 114300 h 361950"/>
              <a:gd name="connsiteX1" fmla="*/ 945573 w 2005446"/>
              <a:gd name="connsiteY1" fmla="*/ 342900 h 361950"/>
              <a:gd name="connsiteX2" fmla="*/ 2005446 w 2005446"/>
              <a:gd name="connsiteY2" fmla="*/ 0 h 361950"/>
            </a:gdLst>
            <a:ahLst/>
            <a:cxnLst>
              <a:cxn ang="0">
                <a:pos x="connsiteX0" y="connsiteY0"/>
              </a:cxn>
              <a:cxn ang="0">
                <a:pos x="connsiteX1" y="connsiteY1"/>
              </a:cxn>
              <a:cxn ang="0">
                <a:pos x="connsiteX2" y="connsiteY2"/>
              </a:cxn>
            </a:cxnLst>
            <a:rect l="l" t="t" r="r" b="b"/>
            <a:pathLst>
              <a:path w="2005446" h="361950">
                <a:moveTo>
                  <a:pt x="0" y="114300"/>
                </a:moveTo>
                <a:cubicBezTo>
                  <a:pt x="305666" y="238125"/>
                  <a:pt x="611332" y="361950"/>
                  <a:pt x="945573" y="342900"/>
                </a:cubicBezTo>
                <a:cubicBezTo>
                  <a:pt x="1279814" y="323850"/>
                  <a:pt x="1642630" y="161925"/>
                  <a:pt x="2005446" y="0"/>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3" name="Freeform 132"/>
          <p:cNvSpPr/>
          <p:nvPr/>
        </p:nvSpPr>
        <p:spPr>
          <a:xfrm flipH="1" flipV="1">
            <a:off x="3124200" y="2514600"/>
            <a:ext cx="2234046" cy="285750"/>
          </a:xfrm>
          <a:custGeom>
            <a:avLst/>
            <a:gdLst>
              <a:gd name="connsiteX0" fmla="*/ 0 w 2005446"/>
              <a:gd name="connsiteY0" fmla="*/ 114300 h 361950"/>
              <a:gd name="connsiteX1" fmla="*/ 945573 w 2005446"/>
              <a:gd name="connsiteY1" fmla="*/ 342900 h 361950"/>
              <a:gd name="connsiteX2" fmla="*/ 2005446 w 2005446"/>
              <a:gd name="connsiteY2" fmla="*/ 0 h 361950"/>
            </a:gdLst>
            <a:ahLst/>
            <a:cxnLst>
              <a:cxn ang="0">
                <a:pos x="connsiteX0" y="connsiteY0"/>
              </a:cxn>
              <a:cxn ang="0">
                <a:pos x="connsiteX1" y="connsiteY1"/>
              </a:cxn>
              <a:cxn ang="0">
                <a:pos x="connsiteX2" y="connsiteY2"/>
              </a:cxn>
            </a:cxnLst>
            <a:rect l="l" t="t" r="r" b="b"/>
            <a:pathLst>
              <a:path w="2005446" h="361950">
                <a:moveTo>
                  <a:pt x="0" y="114300"/>
                </a:moveTo>
                <a:cubicBezTo>
                  <a:pt x="305666" y="238125"/>
                  <a:pt x="611332" y="361950"/>
                  <a:pt x="945573" y="342900"/>
                </a:cubicBezTo>
                <a:cubicBezTo>
                  <a:pt x="1279814" y="323850"/>
                  <a:pt x="1642630" y="161925"/>
                  <a:pt x="2005446" y="0"/>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TextBox 68"/>
          <p:cNvSpPr txBox="1"/>
          <p:nvPr/>
        </p:nvSpPr>
        <p:spPr>
          <a:xfrm>
            <a:off x="152400" y="1981200"/>
            <a:ext cx="1138246" cy="338554"/>
          </a:xfrm>
          <a:prstGeom prst="rect">
            <a:avLst/>
          </a:prstGeom>
          <a:noFill/>
        </p:spPr>
        <p:txBody>
          <a:bodyPr wrap="square" rtlCol="0">
            <a:spAutoFit/>
          </a:bodyPr>
          <a:lstStyle/>
          <a:p>
            <a:pPr algn="ctr"/>
            <a:r>
              <a:rPr lang="en-US" sz="1600" b="1" dirty="0" smtClean="0">
                <a:solidFill>
                  <a:schemeClr val="bg1"/>
                </a:solidFill>
              </a:rPr>
              <a:t>Tables</a:t>
            </a:r>
            <a:endParaRPr lang="en-US" sz="1600" b="1" dirty="0">
              <a:solidFill>
                <a:schemeClr val="bg1"/>
              </a:solidFill>
            </a:endParaRPr>
          </a:p>
        </p:txBody>
      </p:sp>
      <p:cxnSp>
        <p:nvCxnSpPr>
          <p:cNvPr id="71" name="Straight Connector 70"/>
          <p:cNvCxnSpPr>
            <a:stCxn id="77" idx="0"/>
            <a:endCxn id="76" idx="2"/>
          </p:cNvCxnSpPr>
          <p:nvPr/>
        </p:nvCxnSpPr>
        <p:spPr bwMode="auto">
          <a:xfrm rot="16200000" flipV="1">
            <a:off x="765171" y="2570412"/>
            <a:ext cx="68684" cy="125746"/>
          </a:xfrm>
          <a:prstGeom prst="line">
            <a:avLst/>
          </a:prstGeom>
          <a:noFill/>
          <a:ln w="6350" cap="flat" cmpd="sng" algn="ctr">
            <a:solidFill>
              <a:schemeClr val="bg1"/>
            </a:solidFill>
            <a:prstDash val="solid"/>
            <a:round/>
            <a:headEnd type="none" w="med" len="med"/>
            <a:tailEnd type="none" w="med" len="med"/>
          </a:ln>
          <a:effectLst/>
        </p:spPr>
      </p:cxnSp>
      <p:cxnSp>
        <p:nvCxnSpPr>
          <p:cNvPr id="72" name="Straight Connector 71"/>
          <p:cNvCxnSpPr>
            <a:stCxn id="78" idx="0"/>
            <a:endCxn id="77" idx="2"/>
          </p:cNvCxnSpPr>
          <p:nvPr/>
        </p:nvCxnSpPr>
        <p:spPr bwMode="auto">
          <a:xfrm rot="16200000" flipV="1">
            <a:off x="890918" y="2821906"/>
            <a:ext cx="68684" cy="125746"/>
          </a:xfrm>
          <a:prstGeom prst="line">
            <a:avLst/>
          </a:prstGeom>
          <a:noFill/>
          <a:ln w="6350" cap="flat" cmpd="sng" algn="ctr">
            <a:solidFill>
              <a:schemeClr val="bg1"/>
            </a:solidFill>
            <a:prstDash val="solid"/>
            <a:round/>
            <a:headEnd type="none" w="med" len="med"/>
            <a:tailEnd type="none" w="med" len="med"/>
          </a:ln>
          <a:effectLst/>
        </p:spPr>
      </p:cxnSp>
      <p:cxnSp>
        <p:nvCxnSpPr>
          <p:cNvPr id="73" name="Straight Connector 72"/>
          <p:cNvCxnSpPr>
            <a:stCxn id="76" idx="2"/>
            <a:endCxn id="79" idx="0"/>
          </p:cNvCxnSpPr>
          <p:nvPr/>
        </p:nvCxnSpPr>
        <p:spPr bwMode="auto">
          <a:xfrm rot="5400000">
            <a:off x="639425" y="2570411"/>
            <a:ext cx="68684" cy="125746"/>
          </a:xfrm>
          <a:prstGeom prst="line">
            <a:avLst/>
          </a:prstGeom>
          <a:noFill/>
          <a:ln w="6350" cap="flat" cmpd="sng" algn="ctr">
            <a:solidFill>
              <a:schemeClr val="bg1"/>
            </a:solidFill>
            <a:prstDash val="solid"/>
            <a:round/>
            <a:headEnd type="none" w="med" len="med"/>
            <a:tailEnd type="none" w="med" len="med"/>
          </a:ln>
          <a:effectLst/>
        </p:spPr>
      </p:cxnSp>
      <p:cxnSp>
        <p:nvCxnSpPr>
          <p:cNvPr id="74" name="Straight Connector 73"/>
          <p:cNvCxnSpPr/>
          <p:nvPr/>
        </p:nvCxnSpPr>
        <p:spPr bwMode="auto">
          <a:xfrm rot="16200000" flipV="1">
            <a:off x="639780" y="2815529"/>
            <a:ext cx="68684" cy="125746"/>
          </a:xfrm>
          <a:prstGeom prst="line">
            <a:avLst/>
          </a:prstGeom>
          <a:noFill/>
          <a:ln w="6350" cap="flat" cmpd="sng" algn="ctr">
            <a:solidFill>
              <a:schemeClr val="bg1"/>
            </a:solidFill>
            <a:prstDash val="solid"/>
            <a:round/>
            <a:headEnd type="none" w="med" len="med"/>
            <a:tailEnd type="none" w="med" len="med"/>
          </a:ln>
          <a:effectLst/>
        </p:spPr>
      </p:cxnSp>
      <p:cxnSp>
        <p:nvCxnSpPr>
          <p:cNvPr id="75" name="Straight Connector 74"/>
          <p:cNvCxnSpPr/>
          <p:nvPr/>
        </p:nvCxnSpPr>
        <p:spPr bwMode="auto">
          <a:xfrm rot="5400000">
            <a:off x="514034" y="2815528"/>
            <a:ext cx="68684" cy="125746"/>
          </a:xfrm>
          <a:prstGeom prst="line">
            <a:avLst/>
          </a:prstGeom>
          <a:noFill/>
          <a:ln w="6350" cap="flat" cmpd="sng" algn="ctr">
            <a:solidFill>
              <a:schemeClr val="bg1"/>
            </a:solidFill>
            <a:prstDash val="solid"/>
            <a:round/>
            <a:headEnd type="none" w="med" len="med"/>
            <a:tailEnd type="none" w="med" len="med"/>
          </a:ln>
          <a:effectLst/>
        </p:spPr>
      </p:cxnSp>
      <p:sp>
        <p:nvSpPr>
          <p:cNvPr id="76" name="Rectangle 75"/>
          <p:cNvSpPr/>
          <p:nvPr/>
        </p:nvSpPr>
        <p:spPr bwMode="auto">
          <a:xfrm>
            <a:off x="632492" y="2416134"/>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77" name="Rectangle 76"/>
          <p:cNvSpPr/>
          <p:nvPr/>
        </p:nvSpPr>
        <p:spPr bwMode="auto">
          <a:xfrm>
            <a:off x="758238" y="2667627"/>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78" name="Rectangle 77"/>
          <p:cNvSpPr/>
          <p:nvPr/>
        </p:nvSpPr>
        <p:spPr bwMode="auto">
          <a:xfrm>
            <a:off x="883984" y="2919119"/>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79" name="Rectangle 78"/>
          <p:cNvSpPr/>
          <p:nvPr/>
        </p:nvSpPr>
        <p:spPr bwMode="auto">
          <a:xfrm>
            <a:off x="506746" y="2667627"/>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80" name="Rectangle 79"/>
          <p:cNvSpPr/>
          <p:nvPr/>
        </p:nvSpPr>
        <p:spPr bwMode="auto">
          <a:xfrm>
            <a:off x="381000" y="2919119"/>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81" name="Rectangle 80"/>
          <p:cNvSpPr/>
          <p:nvPr/>
        </p:nvSpPr>
        <p:spPr bwMode="auto">
          <a:xfrm>
            <a:off x="632492" y="2919119"/>
            <a:ext cx="208294" cy="18281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82" name="Rectangle 81"/>
          <p:cNvSpPr/>
          <p:nvPr/>
        </p:nvSpPr>
        <p:spPr bwMode="auto">
          <a:xfrm>
            <a:off x="304800" y="2286000"/>
            <a:ext cx="864919" cy="920714"/>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3" name="Freeform 82"/>
          <p:cNvSpPr/>
          <p:nvPr/>
        </p:nvSpPr>
        <p:spPr>
          <a:xfrm flipH="1">
            <a:off x="990600" y="2514600"/>
            <a:ext cx="685800" cy="152399"/>
          </a:xfrm>
          <a:custGeom>
            <a:avLst/>
            <a:gdLst>
              <a:gd name="connsiteX0" fmla="*/ 0 w 487680"/>
              <a:gd name="connsiteY0" fmla="*/ 204893 h 204893"/>
              <a:gd name="connsiteX1" fmla="*/ 213360 w 487680"/>
              <a:gd name="connsiteY1" fmla="*/ 1693 h 204893"/>
              <a:gd name="connsiteX2" fmla="*/ 487680 w 487680"/>
              <a:gd name="connsiteY2" fmla="*/ 194733 h 204893"/>
            </a:gdLst>
            <a:ahLst/>
            <a:cxnLst>
              <a:cxn ang="0">
                <a:pos x="connsiteX0" y="connsiteY0"/>
              </a:cxn>
              <a:cxn ang="0">
                <a:pos x="connsiteX1" y="connsiteY1"/>
              </a:cxn>
              <a:cxn ang="0">
                <a:pos x="connsiteX2" y="connsiteY2"/>
              </a:cxn>
            </a:cxnLst>
            <a:rect l="l" t="t" r="r" b="b"/>
            <a:pathLst>
              <a:path w="487680" h="204893">
                <a:moveTo>
                  <a:pt x="0" y="204893"/>
                </a:moveTo>
                <a:cubicBezTo>
                  <a:pt x="66040" y="104139"/>
                  <a:pt x="132080" y="3386"/>
                  <a:pt x="213360" y="1693"/>
                </a:cubicBezTo>
                <a:cubicBezTo>
                  <a:pt x="294640" y="0"/>
                  <a:pt x="391160" y="97366"/>
                  <a:pt x="487680" y="194733"/>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5" name="Picture 2"/>
          <p:cNvPicPr>
            <a:picLocks noChangeAspect="1" noChangeArrowheads="1"/>
          </p:cNvPicPr>
          <p:nvPr/>
        </p:nvPicPr>
        <p:blipFill>
          <a:blip r:embed="rId4" cstate="print"/>
          <a:srcRect/>
          <a:stretch>
            <a:fillRect/>
          </a:stretch>
        </p:blipFill>
        <p:spPr bwMode="auto">
          <a:xfrm>
            <a:off x="3352800" y="4724399"/>
            <a:ext cx="665420" cy="533893"/>
          </a:xfrm>
          <a:prstGeom prst="rect">
            <a:avLst/>
          </a:prstGeom>
          <a:noFill/>
          <a:ln w="9525">
            <a:noFill/>
            <a:miter lim="800000"/>
            <a:headEnd/>
            <a:tailEnd/>
          </a:ln>
          <a:effectLst/>
        </p:spPr>
      </p:pic>
      <p:sp>
        <p:nvSpPr>
          <p:cNvPr id="139" name="TextBox 138"/>
          <p:cNvSpPr txBox="1"/>
          <p:nvPr/>
        </p:nvSpPr>
        <p:spPr>
          <a:xfrm>
            <a:off x="4343400" y="5867399"/>
            <a:ext cx="1524000" cy="400110"/>
          </a:xfrm>
          <a:prstGeom prst="rect">
            <a:avLst/>
          </a:prstGeom>
          <a:noFill/>
        </p:spPr>
        <p:txBody>
          <a:bodyPr wrap="square" rtlCol="0">
            <a:spAutoFit/>
          </a:bodyPr>
          <a:lstStyle/>
          <a:p>
            <a:pPr algn="ctr"/>
            <a:r>
              <a:rPr lang="en-US" sz="2000" b="1" i="1" dirty="0" smtClean="0">
                <a:solidFill>
                  <a:schemeClr val="bg1"/>
                </a:solidFill>
              </a:rPr>
              <a:t>Users</a:t>
            </a:r>
            <a:endParaRPr lang="en-US" b="1" i="1" dirty="0">
              <a:solidFill>
                <a:schemeClr val="bg1"/>
              </a:solidFill>
            </a:endParaRPr>
          </a:p>
        </p:txBody>
      </p:sp>
      <p:pic>
        <p:nvPicPr>
          <p:cNvPr id="182" name="Picture 2"/>
          <p:cNvPicPr>
            <a:picLocks noChangeAspect="1" noChangeArrowheads="1"/>
          </p:cNvPicPr>
          <p:nvPr/>
        </p:nvPicPr>
        <p:blipFill>
          <a:blip r:embed="rId4" cstate="print"/>
          <a:srcRect/>
          <a:stretch>
            <a:fillRect/>
          </a:stretch>
        </p:blipFill>
        <p:spPr bwMode="auto">
          <a:xfrm>
            <a:off x="3429000" y="4816732"/>
            <a:ext cx="665420" cy="533893"/>
          </a:xfrm>
          <a:prstGeom prst="rect">
            <a:avLst/>
          </a:prstGeom>
          <a:noFill/>
          <a:ln w="9525">
            <a:noFill/>
            <a:miter lim="800000"/>
            <a:headEnd/>
            <a:tailEnd/>
          </a:ln>
          <a:effectLst/>
        </p:spPr>
      </p:pic>
      <p:pic>
        <p:nvPicPr>
          <p:cNvPr id="183" name="Picture 2"/>
          <p:cNvPicPr>
            <a:picLocks noChangeAspect="1" noChangeArrowheads="1"/>
          </p:cNvPicPr>
          <p:nvPr/>
        </p:nvPicPr>
        <p:blipFill>
          <a:blip r:embed="rId4" cstate="print"/>
          <a:srcRect/>
          <a:stretch>
            <a:fillRect/>
          </a:stretch>
        </p:blipFill>
        <p:spPr bwMode="auto">
          <a:xfrm>
            <a:off x="3505200" y="4909065"/>
            <a:ext cx="665420" cy="533893"/>
          </a:xfrm>
          <a:prstGeom prst="rect">
            <a:avLst/>
          </a:prstGeom>
          <a:noFill/>
          <a:ln w="9525">
            <a:noFill/>
            <a:miter lim="800000"/>
            <a:headEnd/>
            <a:tailEnd/>
          </a:ln>
          <a:effectLst/>
        </p:spPr>
      </p:pic>
      <p:pic>
        <p:nvPicPr>
          <p:cNvPr id="184" name="Picture 2"/>
          <p:cNvPicPr>
            <a:picLocks noChangeAspect="1" noChangeArrowheads="1"/>
          </p:cNvPicPr>
          <p:nvPr/>
        </p:nvPicPr>
        <p:blipFill>
          <a:blip r:embed="rId4" cstate="print"/>
          <a:srcRect/>
          <a:stretch>
            <a:fillRect/>
          </a:stretch>
        </p:blipFill>
        <p:spPr bwMode="auto">
          <a:xfrm>
            <a:off x="3581400" y="5001398"/>
            <a:ext cx="665420" cy="533893"/>
          </a:xfrm>
          <a:prstGeom prst="rect">
            <a:avLst/>
          </a:prstGeom>
          <a:noFill/>
          <a:ln w="9525">
            <a:noFill/>
            <a:miter lim="800000"/>
            <a:headEnd/>
            <a:tailEnd/>
          </a:ln>
          <a:effectLst/>
        </p:spPr>
      </p:pic>
      <p:pic>
        <p:nvPicPr>
          <p:cNvPr id="185" name="Picture 2"/>
          <p:cNvPicPr>
            <a:picLocks noChangeAspect="1" noChangeArrowheads="1"/>
          </p:cNvPicPr>
          <p:nvPr/>
        </p:nvPicPr>
        <p:blipFill>
          <a:blip r:embed="rId4" cstate="print"/>
          <a:srcRect/>
          <a:stretch>
            <a:fillRect/>
          </a:stretch>
        </p:blipFill>
        <p:spPr bwMode="auto">
          <a:xfrm>
            <a:off x="3657600" y="5093731"/>
            <a:ext cx="665420" cy="533893"/>
          </a:xfrm>
          <a:prstGeom prst="rect">
            <a:avLst/>
          </a:prstGeom>
          <a:noFill/>
          <a:ln w="9525">
            <a:noFill/>
            <a:miter lim="800000"/>
            <a:headEnd/>
            <a:tailEnd/>
          </a:ln>
          <a:effectLst/>
        </p:spPr>
      </p:pic>
      <p:pic>
        <p:nvPicPr>
          <p:cNvPr id="186" name="Picture 2"/>
          <p:cNvPicPr>
            <a:picLocks noChangeAspect="1" noChangeArrowheads="1"/>
          </p:cNvPicPr>
          <p:nvPr/>
        </p:nvPicPr>
        <p:blipFill>
          <a:blip r:embed="rId4" cstate="print"/>
          <a:srcRect/>
          <a:stretch>
            <a:fillRect/>
          </a:stretch>
        </p:blipFill>
        <p:spPr bwMode="auto">
          <a:xfrm>
            <a:off x="3733800" y="5186064"/>
            <a:ext cx="665420" cy="533893"/>
          </a:xfrm>
          <a:prstGeom prst="rect">
            <a:avLst/>
          </a:prstGeom>
          <a:noFill/>
          <a:ln w="9525">
            <a:noFill/>
            <a:miter lim="800000"/>
            <a:headEnd/>
            <a:tailEnd/>
          </a:ln>
          <a:effectLst/>
        </p:spPr>
      </p:pic>
      <p:grpSp>
        <p:nvGrpSpPr>
          <p:cNvPr id="2" name="Group 224"/>
          <p:cNvGrpSpPr>
            <a:grpSpLocks/>
          </p:cNvGrpSpPr>
          <p:nvPr/>
        </p:nvGrpSpPr>
        <p:grpSpPr bwMode="auto">
          <a:xfrm>
            <a:off x="4419600" y="4740532"/>
            <a:ext cx="152400" cy="396240"/>
            <a:chOff x="2976" y="768"/>
            <a:chExt cx="912" cy="2135"/>
          </a:xfrm>
        </p:grpSpPr>
        <p:sp>
          <p:nvSpPr>
            <p:cNvPr id="226"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3" name="Group 17"/>
            <p:cNvGrpSpPr>
              <a:grpSpLocks/>
            </p:cNvGrpSpPr>
            <p:nvPr/>
          </p:nvGrpSpPr>
          <p:grpSpPr bwMode="auto">
            <a:xfrm>
              <a:off x="2976" y="1433"/>
              <a:ext cx="912" cy="1470"/>
              <a:chOff x="2976" y="1433"/>
              <a:chExt cx="912" cy="1495"/>
            </a:xfrm>
          </p:grpSpPr>
          <p:sp>
            <p:nvSpPr>
              <p:cNvPr id="228"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29"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30"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4" name="Group 230"/>
          <p:cNvGrpSpPr>
            <a:grpSpLocks/>
          </p:cNvGrpSpPr>
          <p:nvPr/>
        </p:nvGrpSpPr>
        <p:grpSpPr bwMode="auto">
          <a:xfrm>
            <a:off x="4495800" y="4816732"/>
            <a:ext cx="152400" cy="396240"/>
            <a:chOff x="2976" y="768"/>
            <a:chExt cx="912" cy="2135"/>
          </a:xfrm>
        </p:grpSpPr>
        <p:sp>
          <p:nvSpPr>
            <p:cNvPr id="232"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5" name="Group 17"/>
            <p:cNvGrpSpPr>
              <a:grpSpLocks/>
            </p:cNvGrpSpPr>
            <p:nvPr/>
          </p:nvGrpSpPr>
          <p:grpSpPr bwMode="auto">
            <a:xfrm>
              <a:off x="2976" y="1433"/>
              <a:ext cx="912" cy="1470"/>
              <a:chOff x="2976" y="1433"/>
              <a:chExt cx="912" cy="1495"/>
            </a:xfrm>
          </p:grpSpPr>
          <p:sp>
            <p:nvSpPr>
              <p:cNvPr id="234"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35"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36"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6" name="Group 236"/>
          <p:cNvGrpSpPr>
            <a:grpSpLocks/>
          </p:cNvGrpSpPr>
          <p:nvPr/>
        </p:nvGrpSpPr>
        <p:grpSpPr bwMode="auto">
          <a:xfrm>
            <a:off x="4572000" y="4892932"/>
            <a:ext cx="152400" cy="396240"/>
            <a:chOff x="2976" y="768"/>
            <a:chExt cx="912" cy="2135"/>
          </a:xfrm>
        </p:grpSpPr>
        <p:sp>
          <p:nvSpPr>
            <p:cNvPr id="238"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7" name="Group 17"/>
            <p:cNvGrpSpPr>
              <a:grpSpLocks/>
            </p:cNvGrpSpPr>
            <p:nvPr/>
          </p:nvGrpSpPr>
          <p:grpSpPr bwMode="auto">
            <a:xfrm>
              <a:off x="2976" y="1433"/>
              <a:ext cx="912" cy="1470"/>
              <a:chOff x="2976" y="1433"/>
              <a:chExt cx="912" cy="1495"/>
            </a:xfrm>
          </p:grpSpPr>
          <p:sp>
            <p:nvSpPr>
              <p:cNvPr id="240"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41"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42"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8" name="Group 242"/>
          <p:cNvGrpSpPr>
            <a:grpSpLocks/>
          </p:cNvGrpSpPr>
          <p:nvPr/>
        </p:nvGrpSpPr>
        <p:grpSpPr bwMode="auto">
          <a:xfrm>
            <a:off x="4648200" y="4969132"/>
            <a:ext cx="152400" cy="396240"/>
            <a:chOff x="2976" y="768"/>
            <a:chExt cx="912" cy="2135"/>
          </a:xfrm>
        </p:grpSpPr>
        <p:sp>
          <p:nvSpPr>
            <p:cNvPr id="244"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9" name="Group 17"/>
            <p:cNvGrpSpPr>
              <a:grpSpLocks/>
            </p:cNvGrpSpPr>
            <p:nvPr/>
          </p:nvGrpSpPr>
          <p:grpSpPr bwMode="auto">
            <a:xfrm>
              <a:off x="2976" y="1433"/>
              <a:ext cx="912" cy="1470"/>
              <a:chOff x="2976" y="1433"/>
              <a:chExt cx="912" cy="1495"/>
            </a:xfrm>
          </p:grpSpPr>
          <p:sp>
            <p:nvSpPr>
              <p:cNvPr id="246"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47"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48"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0" name="Group 248"/>
          <p:cNvGrpSpPr>
            <a:grpSpLocks/>
          </p:cNvGrpSpPr>
          <p:nvPr/>
        </p:nvGrpSpPr>
        <p:grpSpPr bwMode="auto">
          <a:xfrm>
            <a:off x="4724400" y="5045332"/>
            <a:ext cx="152400" cy="396240"/>
            <a:chOff x="2976" y="768"/>
            <a:chExt cx="912" cy="2135"/>
          </a:xfrm>
        </p:grpSpPr>
        <p:sp>
          <p:nvSpPr>
            <p:cNvPr id="250"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1" name="Group 17"/>
            <p:cNvGrpSpPr>
              <a:grpSpLocks/>
            </p:cNvGrpSpPr>
            <p:nvPr/>
          </p:nvGrpSpPr>
          <p:grpSpPr bwMode="auto">
            <a:xfrm>
              <a:off x="2976" y="1433"/>
              <a:ext cx="912" cy="1470"/>
              <a:chOff x="2976" y="1433"/>
              <a:chExt cx="912" cy="1495"/>
            </a:xfrm>
          </p:grpSpPr>
          <p:sp>
            <p:nvSpPr>
              <p:cNvPr id="252"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53"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54"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2" name="Group 254"/>
          <p:cNvGrpSpPr>
            <a:grpSpLocks/>
          </p:cNvGrpSpPr>
          <p:nvPr/>
        </p:nvGrpSpPr>
        <p:grpSpPr bwMode="auto">
          <a:xfrm>
            <a:off x="4800600" y="5121532"/>
            <a:ext cx="152400" cy="396240"/>
            <a:chOff x="2976" y="768"/>
            <a:chExt cx="912" cy="2135"/>
          </a:xfrm>
        </p:grpSpPr>
        <p:sp>
          <p:nvSpPr>
            <p:cNvPr id="256"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3" name="Group 17"/>
            <p:cNvGrpSpPr>
              <a:grpSpLocks/>
            </p:cNvGrpSpPr>
            <p:nvPr/>
          </p:nvGrpSpPr>
          <p:grpSpPr bwMode="auto">
            <a:xfrm>
              <a:off x="2976" y="1433"/>
              <a:ext cx="912" cy="1470"/>
              <a:chOff x="2976" y="1433"/>
              <a:chExt cx="912" cy="1495"/>
            </a:xfrm>
          </p:grpSpPr>
          <p:sp>
            <p:nvSpPr>
              <p:cNvPr id="258"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59"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60"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sp>
        <p:nvSpPr>
          <p:cNvPr id="131" name="Freeform 130"/>
          <p:cNvSpPr/>
          <p:nvPr/>
        </p:nvSpPr>
        <p:spPr>
          <a:xfrm>
            <a:off x="1752601" y="3429000"/>
            <a:ext cx="1371600" cy="1821873"/>
          </a:xfrm>
          <a:custGeom>
            <a:avLst/>
            <a:gdLst>
              <a:gd name="connsiteX0" fmla="*/ 1148195 w 1148195"/>
              <a:gd name="connsiteY0" fmla="*/ 2660073 h 2660073"/>
              <a:gd name="connsiteX1" fmla="*/ 46759 w 1148195"/>
              <a:gd name="connsiteY1" fmla="*/ 2161309 h 2660073"/>
              <a:gd name="connsiteX2" fmla="*/ 867641 w 1148195"/>
              <a:gd name="connsiteY2" fmla="*/ 0 h 2660073"/>
              <a:gd name="connsiteX0" fmla="*/ 1948295 w 1948295"/>
              <a:gd name="connsiteY0" fmla="*/ 2660073 h 2660073"/>
              <a:gd name="connsiteX1" fmla="*/ 161059 w 1948295"/>
              <a:gd name="connsiteY1" fmla="*/ 2161309 h 2660073"/>
              <a:gd name="connsiteX2" fmla="*/ 981941 w 1948295"/>
              <a:gd name="connsiteY2" fmla="*/ 0 h 2660073"/>
            </a:gdLst>
            <a:ahLst/>
            <a:cxnLst>
              <a:cxn ang="0">
                <a:pos x="connsiteX0" y="connsiteY0"/>
              </a:cxn>
              <a:cxn ang="0">
                <a:pos x="connsiteX1" y="connsiteY1"/>
              </a:cxn>
              <a:cxn ang="0">
                <a:pos x="connsiteX2" y="connsiteY2"/>
              </a:cxn>
            </a:cxnLst>
            <a:rect l="l" t="t" r="r" b="b"/>
            <a:pathLst>
              <a:path w="1948295" h="2660073">
                <a:moveTo>
                  <a:pt x="1948295" y="2660073"/>
                </a:moveTo>
                <a:cubicBezTo>
                  <a:pt x="1420956" y="2632363"/>
                  <a:pt x="322118" y="2604654"/>
                  <a:pt x="161059" y="2161309"/>
                </a:cubicBezTo>
                <a:cubicBezTo>
                  <a:pt x="0" y="1717964"/>
                  <a:pt x="548120" y="858982"/>
                  <a:pt x="981941" y="0"/>
                </a:cubicBezTo>
              </a:path>
            </a:pathLst>
          </a:custGeom>
          <a:ln w="31750">
            <a:solidFill>
              <a:schemeClr val="bg1"/>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endParaRPr lang="en-US"/>
          </a:p>
        </p:txBody>
      </p:sp>
      <p:sp>
        <p:nvSpPr>
          <p:cNvPr id="136" name="Oval 135"/>
          <p:cNvSpPr/>
          <p:nvPr/>
        </p:nvSpPr>
        <p:spPr bwMode="auto">
          <a:xfrm>
            <a:off x="5334000" y="2133600"/>
            <a:ext cx="1447800" cy="9906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137" name="TextBox 136"/>
          <p:cNvSpPr txBox="1"/>
          <p:nvPr/>
        </p:nvSpPr>
        <p:spPr>
          <a:xfrm>
            <a:off x="5334000" y="2362200"/>
            <a:ext cx="1447800" cy="584775"/>
          </a:xfrm>
          <a:prstGeom prst="rect">
            <a:avLst/>
          </a:prstGeom>
          <a:noFill/>
        </p:spPr>
        <p:txBody>
          <a:bodyPr wrap="square" rtlCol="0">
            <a:spAutoFit/>
          </a:bodyPr>
          <a:lstStyle/>
          <a:p>
            <a:pPr algn="ctr"/>
            <a:r>
              <a:rPr lang="en-US" sz="1600" b="1" dirty="0" smtClean="0"/>
              <a:t>Worker Role</a:t>
            </a:r>
          </a:p>
          <a:p>
            <a:pPr algn="ctr"/>
            <a:r>
              <a:rPr lang="en-US" sz="1600" b="1" dirty="0" smtClean="0">
                <a:solidFill>
                  <a:schemeClr val="tx1"/>
                </a:solidFill>
              </a:rPr>
              <a:t>Instance</a:t>
            </a:r>
            <a:endParaRPr lang="en-US" sz="1200" b="1" dirty="0">
              <a:solidFill>
                <a:schemeClr val="tx1"/>
              </a:solidFill>
            </a:endParaRPr>
          </a:p>
        </p:txBody>
      </p:sp>
      <p:sp>
        <p:nvSpPr>
          <p:cNvPr id="118" name="Oval 117"/>
          <p:cNvSpPr/>
          <p:nvPr/>
        </p:nvSpPr>
        <p:spPr bwMode="auto">
          <a:xfrm>
            <a:off x="1676400" y="2133600"/>
            <a:ext cx="1447800" cy="9906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119" name="TextBox 118"/>
          <p:cNvSpPr txBox="1"/>
          <p:nvPr/>
        </p:nvSpPr>
        <p:spPr>
          <a:xfrm>
            <a:off x="1676401" y="2320636"/>
            <a:ext cx="1440872" cy="584775"/>
          </a:xfrm>
          <a:prstGeom prst="rect">
            <a:avLst/>
          </a:prstGeom>
          <a:noFill/>
        </p:spPr>
        <p:txBody>
          <a:bodyPr wrap="square" rtlCol="0">
            <a:spAutoFit/>
          </a:bodyPr>
          <a:lstStyle/>
          <a:p>
            <a:pPr algn="ctr"/>
            <a:r>
              <a:rPr lang="en-US" sz="1600" b="1" dirty="0" smtClean="0"/>
              <a:t>Web Role</a:t>
            </a:r>
          </a:p>
          <a:p>
            <a:pPr algn="ctr"/>
            <a:r>
              <a:rPr lang="en-US" sz="1600" b="1" dirty="0" smtClean="0">
                <a:solidFill>
                  <a:schemeClr val="tx1"/>
                </a:solidFill>
              </a:rPr>
              <a:t>Instance</a:t>
            </a:r>
            <a:endParaRPr lang="en-US" sz="1200" b="1" dirty="0">
              <a:solidFill>
                <a:schemeClr val="tx1"/>
              </a:solidFill>
            </a:endParaRPr>
          </a:p>
        </p:txBody>
      </p:sp>
      <p:sp>
        <p:nvSpPr>
          <p:cNvPr id="100" name="Title 99"/>
          <p:cNvSpPr>
            <a:spLocks noGrp="1"/>
          </p:cNvSpPr>
          <p:nvPr>
            <p:ph type="title"/>
          </p:nvPr>
        </p:nvSpPr>
        <p:spPr/>
        <p:txBody>
          <a:bodyPr/>
          <a:lstStyle/>
          <a:p>
            <a:r>
              <a:rPr lang="en-US" dirty="0" smtClean="0"/>
              <a:t>Building on Azure </a:t>
            </a:r>
            <a:br>
              <a:rPr lang="en-US" dirty="0" smtClean="0"/>
            </a:br>
            <a:r>
              <a:rPr lang="en-US" sz="2400" dirty="0" smtClean="0"/>
              <a:t>A massively scalable web app with background processing</a:t>
            </a:r>
            <a:endParaRPr lang="en-US" dirty="0"/>
          </a:p>
        </p:txBody>
      </p:sp>
      <p:pic>
        <p:nvPicPr>
          <p:cNvPr id="102" name="Picture 2"/>
          <p:cNvPicPr>
            <a:picLocks noChangeAspect="1" noChangeArrowheads="1"/>
          </p:cNvPicPr>
          <p:nvPr/>
        </p:nvPicPr>
        <p:blipFill>
          <a:blip r:embed="rId4" cstate="print"/>
          <a:srcRect/>
          <a:stretch>
            <a:fillRect/>
          </a:stretch>
        </p:blipFill>
        <p:spPr bwMode="auto">
          <a:xfrm>
            <a:off x="5257800" y="4708266"/>
            <a:ext cx="665420" cy="533893"/>
          </a:xfrm>
          <a:prstGeom prst="rect">
            <a:avLst/>
          </a:prstGeom>
          <a:noFill/>
          <a:ln w="9525">
            <a:noFill/>
            <a:miter lim="800000"/>
            <a:headEnd/>
            <a:tailEnd/>
          </a:ln>
          <a:effectLst/>
        </p:spPr>
      </p:pic>
      <p:pic>
        <p:nvPicPr>
          <p:cNvPr id="138" name="Picture 2"/>
          <p:cNvPicPr>
            <a:picLocks noChangeAspect="1" noChangeArrowheads="1"/>
          </p:cNvPicPr>
          <p:nvPr/>
        </p:nvPicPr>
        <p:blipFill>
          <a:blip r:embed="rId4" cstate="print"/>
          <a:srcRect/>
          <a:stretch>
            <a:fillRect/>
          </a:stretch>
        </p:blipFill>
        <p:spPr bwMode="auto">
          <a:xfrm>
            <a:off x="5334000" y="4800599"/>
            <a:ext cx="665420" cy="533893"/>
          </a:xfrm>
          <a:prstGeom prst="rect">
            <a:avLst/>
          </a:prstGeom>
          <a:noFill/>
          <a:ln w="9525">
            <a:noFill/>
            <a:miter lim="800000"/>
            <a:headEnd/>
            <a:tailEnd/>
          </a:ln>
          <a:effectLst/>
        </p:spPr>
      </p:pic>
      <p:pic>
        <p:nvPicPr>
          <p:cNvPr id="140" name="Picture 2"/>
          <p:cNvPicPr>
            <a:picLocks noChangeAspect="1" noChangeArrowheads="1"/>
          </p:cNvPicPr>
          <p:nvPr/>
        </p:nvPicPr>
        <p:blipFill>
          <a:blip r:embed="rId4" cstate="print"/>
          <a:srcRect/>
          <a:stretch>
            <a:fillRect/>
          </a:stretch>
        </p:blipFill>
        <p:spPr bwMode="auto">
          <a:xfrm>
            <a:off x="5410200" y="4892932"/>
            <a:ext cx="665420" cy="533893"/>
          </a:xfrm>
          <a:prstGeom prst="rect">
            <a:avLst/>
          </a:prstGeom>
          <a:noFill/>
          <a:ln w="9525">
            <a:noFill/>
            <a:miter lim="800000"/>
            <a:headEnd/>
            <a:tailEnd/>
          </a:ln>
          <a:effectLst/>
        </p:spPr>
      </p:pic>
      <p:pic>
        <p:nvPicPr>
          <p:cNvPr id="141" name="Picture 2"/>
          <p:cNvPicPr>
            <a:picLocks noChangeAspect="1" noChangeArrowheads="1"/>
          </p:cNvPicPr>
          <p:nvPr/>
        </p:nvPicPr>
        <p:blipFill>
          <a:blip r:embed="rId4" cstate="print"/>
          <a:srcRect/>
          <a:stretch>
            <a:fillRect/>
          </a:stretch>
        </p:blipFill>
        <p:spPr bwMode="auto">
          <a:xfrm>
            <a:off x="5486400" y="4985265"/>
            <a:ext cx="665420" cy="533893"/>
          </a:xfrm>
          <a:prstGeom prst="rect">
            <a:avLst/>
          </a:prstGeom>
          <a:noFill/>
          <a:ln w="9525">
            <a:noFill/>
            <a:miter lim="800000"/>
            <a:headEnd/>
            <a:tailEnd/>
          </a:ln>
          <a:effectLst/>
        </p:spPr>
      </p:pic>
      <p:pic>
        <p:nvPicPr>
          <p:cNvPr id="142" name="Picture 2"/>
          <p:cNvPicPr>
            <a:picLocks noChangeAspect="1" noChangeArrowheads="1"/>
          </p:cNvPicPr>
          <p:nvPr/>
        </p:nvPicPr>
        <p:blipFill>
          <a:blip r:embed="rId4" cstate="print"/>
          <a:srcRect/>
          <a:stretch>
            <a:fillRect/>
          </a:stretch>
        </p:blipFill>
        <p:spPr bwMode="auto">
          <a:xfrm>
            <a:off x="5562600" y="5077598"/>
            <a:ext cx="665420" cy="533893"/>
          </a:xfrm>
          <a:prstGeom prst="rect">
            <a:avLst/>
          </a:prstGeom>
          <a:noFill/>
          <a:ln w="9525">
            <a:noFill/>
            <a:miter lim="800000"/>
            <a:headEnd/>
            <a:tailEnd/>
          </a:ln>
          <a:effectLst/>
        </p:spPr>
      </p:pic>
      <p:pic>
        <p:nvPicPr>
          <p:cNvPr id="143" name="Picture 2"/>
          <p:cNvPicPr>
            <a:picLocks noChangeAspect="1" noChangeArrowheads="1"/>
          </p:cNvPicPr>
          <p:nvPr/>
        </p:nvPicPr>
        <p:blipFill>
          <a:blip r:embed="rId4" cstate="print"/>
          <a:srcRect/>
          <a:stretch>
            <a:fillRect/>
          </a:stretch>
        </p:blipFill>
        <p:spPr bwMode="auto">
          <a:xfrm>
            <a:off x="5638800" y="5169931"/>
            <a:ext cx="665420" cy="533893"/>
          </a:xfrm>
          <a:prstGeom prst="rect">
            <a:avLst/>
          </a:prstGeom>
          <a:noFill/>
          <a:ln w="9525">
            <a:noFill/>
            <a:miter lim="800000"/>
            <a:headEnd/>
            <a:tailEnd/>
          </a:ln>
          <a:effectLst/>
        </p:spPr>
      </p:pic>
      <p:grpSp>
        <p:nvGrpSpPr>
          <p:cNvPr id="144" name="Group 224"/>
          <p:cNvGrpSpPr>
            <a:grpSpLocks/>
          </p:cNvGrpSpPr>
          <p:nvPr/>
        </p:nvGrpSpPr>
        <p:grpSpPr bwMode="auto">
          <a:xfrm>
            <a:off x="6324600" y="4724399"/>
            <a:ext cx="152400" cy="396240"/>
            <a:chOff x="2976" y="768"/>
            <a:chExt cx="912" cy="2135"/>
          </a:xfrm>
        </p:grpSpPr>
        <p:sp>
          <p:nvSpPr>
            <p:cNvPr id="145"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46" name="Group 17"/>
            <p:cNvGrpSpPr>
              <a:grpSpLocks/>
            </p:cNvGrpSpPr>
            <p:nvPr/>
          </p:nvGrpSpPr>
          <p:grpSpPr bwMode="auto">
            <a:xfrm>
              <a:off x="2976" y="1433"/>
              <a:ext cx="912" cy="1470"/>
              <a:chOff x="2976" y="1433"/>
              <a:chExt cx="912" cy="1495"/>
            </a:xfrm>
          </p:grpSpPr>
          <p:sp>
            <p:nvSpPr>
              <p:cNvPr id="147"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48"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49"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50" name="Group 230"/>
          <p:cNvGrpSpPr>
            <a:grpSpLocks/>
          </p:cNvGrpSpPr>
          <p:nvPr/>
        </p:nvGrpSpPr>
        <p:grpSpPr bwMode="auto">
          <a:xfrm>
            <a:off x="6400800" y="4800599"/>
            <a:ext cx="152400" cy="396240"/>
            <a:chOff x="2976" y="768"/>
            <a:chExt cx="912" cy="2135"/>
          </a:xfrm>
        </p:grpSpPr>
        <p:sp>
          <p:nvSpPr>
            <p:cNvPr id="151"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52" name="Group 17"/>
            <p:cNvGrpSpPr>
              <a:grpSpLocks/>
            </p:cNvGrpSpPr>
            <p:nvPr/>
          </p:nvGrpSpPr>
          <p:grpSpPr bwMode="auto">
            <a:xfrm>
              <a:off x="2976" y="1433"/>
              <a:ext cx="912" cy="1470"/>
              <a:chOff x="2976" y="1433"/>
              <a:chExt cx="912" cy="1495"/>
            </a:xfrm>
          </p:grpSpPr>
          <p:sp>
            <p:nvSpPr>
              <p:cNvPr id="153"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54"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55"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56" name="Group 236"/>
          <p:cNvGrpSpPr>
            <a:grpSpLocks/>
          </p:cNvGrpSpPr>
          <p:nvPr/>
        </p:nvGrpSpPr>
        <p:grpSpPr bwMode="auto">
          <a:xfrm>
            <a:off x="6477000" y="4876799"/>
            <a:ext cx="152400" cy="396240"/>
            <a:chOff x="2976" y="768"/>
            <a:chExt cx="912" cy="2135"/>
          </a:xfrm>
        </p:grpSpPr>
        <p:sp>
          <p:nvSpPr>
            <p:cNvPr id="157"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58" name="Group 17"/>
            <p:cNvGrpSpPr>
              <a:grpSpLocks/>
            </p:cNvGrpSpPr>
            <p:nvPr/>
          </p:nvGrpSpPr>
          <p:grpSpPr bwMode="auto">
            <a:xfrm>
              <a:off x="2976" y="1433"/>
              <a:ext cx="912" cy="1470"/>
              <a:chOff x="2976" y="1433"/>
              <a:chExt cx="912" cy="1495"/>
            </a:xfrm>
          </p:grpSpPr>
          <p:sp>
            <p:nvSpPr>
              <p:cNvPr id="159"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60"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61"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62" name="Group 242"/>
          <p:cNvGrpSpPr>
            <a:grpSpLocks/>
          </p:cNvGrpSpPr>
          <p:nvPr/>
        </p:nvGrpSpPr>
        <p:grpSpPr bwMode="auto">
          <a:xfrm>
            <a:off x="6553200" y="4952999"/>
            <a:ext cx="152400" cy="396240"/>
            <a:chOff x="2976" y="768"/>
            <a:chExt cx="912" cy="2135"/>
          </a:xfrm>
        </p:grpSpPr>
        <p:sp>
          <p:nvSpPr>
            <p:cNvPr id="163"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64" name="Group 17"/>
            <p:cNvGrpSpPr>
              <a:grpSpLocks/>
            </p:cNvGrpSpPr>
            <p:nvPr/>
          </p:nvGrpSpPr>
          <p:grpSpPr bwMode="auto">
            <a:xfrm>
              <a:off x="2976" y="1433"/>
              <a:ext cx="912" cy="1470"/>
              <a:chOff x="2976" y="1433"/>
              <a:chExt cx="912" cy="1495"/>
            </a:xfrm>
          </p:grpSpPr>
          <p:sp>
            <p:nvSpPr>
              <p:cNvPr id="165"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66"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67"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68" name="Group 248"/>
          <p:cNvGrpSpPr>
            <a:grpSpLocks/>
          </p:cNvGrpSpPr>
          <p:nvPr/>
        </p:nvGrpSpPr>
        <p:grpSpPr bwMode="auto">
          <a:xfrm>
            <a:off x="6629400" y="5029199"/>
            <a:ext cx="152400" cy="396240"/>
            <a:chOff x="2976" y="768"/>
            <a:chExt cx="912" cy="2135"/>
          </a:xfrm>
        </p:grpSpPr>
        <p:sp>
          <p:nvSpPr>
            <p:cNvPr id="169"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70" name="Group 17"/>
            <p:cNvGrpSpPr>
              <a:grpSpLocks/>
            </p:cNvGrpSpPr>
            <p:nvPr/>
          </p:nvGrpSpPr>
          <p:grpSpPr bwMode="auto">
            <a:xfrm>
              <a:off x="2976" y="1433"/>
              <a:ext cx="912" cy="1470"/>
              <a:chOff x="2976" y="1433"/>
              <a:chExt cx="912" cy="1495"/>
            </a:xfrm>
          </p:grpSpPr>
          <p:sp>
            <p:nvSpPr>
              <p:cNvPr id="171"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72"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73"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74" name="Group 254"/>
          <p:cNvGrpSpPr>
            <a:grpSpLocks/>
          </p:cNvGrpSpPr>
          <p:nvPr/>
        </p:nvGrpSpPr>
        <p:grpSpPr bwMode="auto">
          <a:xfrm>
            <a:off x="6705600" y="5105399"/>
            <a:ext cx="152400" cy="396240"/>
            <a:chOff x="2976" y="768"/>
            <a:chExt cx="912" cy="2135"/>
          </a:xfrm>
        </p:grpSpPr>
        <p:sp>
          <p:nvSpPr>
            <p:cNvPr id="175"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76" name="Group 17"/>
            <p:cNvGrpSpPr>
              <a:grpSpLocks/>
            </p:cNvGrpSpPr>
            <p:nvPr/>
          </p:nvGrpSpPr>
          <p:grpSpPr bwMode="auto">
            <a:xfrm>
              <a:off x="2976" y="1433"/>
              <a:ext cx="912" cy="1470"/>
              <a:chOff x="2976" y="1433"/>
              <a:chExt cx="912" cy="1495"/>
            </a:xfrm>
          </p:grpSpPr>
          <p:sp>
            <p:nvSpPr>
              <p:cNvPr id="177"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78"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179"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sp>
        <p:nvSpPr>
          <p:cNvPr id="181" name="Rounded Rectangle 180"/>
          <p:cNvSpPr/>
          <p:nvPr/>
        </p:nvSpPr>
        <p:spPr bwMode="auto">
          <a:xfrm>
            <a:off x="3124200" y="4572000"/>
            <a:ext cx="3962400" cy="12954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82"/>
          <p:cNvSpPr/>
          <p:nvPr/>
        </p:nvSpPr>
        <p:spPr bwMode="auto">
          <a:xfrm>
            <a:off x="1905000" y="1524000"/>
            <a:ext cx="5867400" cy="48006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5" name="Rectangle 154"/>
          <p:cNvSpPr/>
          <p:nvPr/>
        </p:nvSpPr>
        <p:spPr>
          <a:xfrm>
            <a:off x="3124200" y="22860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54" name="Rectangle 153"/>
          <p:cNvSpPr/>
          <p:nvPr/>
        </p:nvSpPr>
        <p:spPr>
          <a:xfrm>
            <a:off x="2971800" y="21336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13" name="Rounded Rectangle 112"/>
          <p:cNvSpPr/>
          <p:nvPr/>
        </p:nvSpPr>
        <p:spPr bwMode="auto">
          <a:xfrm>
            <a:off x="2590800" y="1752600"/>
            <a:ext cx="4495800" cy="19812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08" name="Picture 13" descr="internet cloud 75 opac"/>
          <p:cNvPicPr>
            <a:picLocks noChangeAspect="1" noChangeArrowheads="1"/>
          </p:cNvPicPr>
          <p:nvPr/>
        </p:nvPicPr>
        <p:blipFill>
          <a:blip r:embed="rId3" cstate="print"/>
          <a:srcRect/>
          <a:stretch>
            <a:fillRect/>
          </a:stretch>
        </p:blipFill>
        <p:spPr bwMode="auto">
          <a:xfrm>
            <a:off x="1905000" y="3962400"/>
            <a:ext cx="5791200" cy="500066"/>
          </a:xfrm>
          <a:prstGeom prst="rect">
            <a:avLst/>
          </a:prstGeom>
          <a:noFill/>
          <a:effectLst/>
        </p:spPr>
      </p:pic>
      <p:sp>
        <p:nvSpPr>
          <p:cNvPr id="141" name="Rectangle 140"/>
          <p:cNvSpPr/>
          <p:nvPr/>
        </p:nvSpPr>
        <p:spPr>
          <a:xfrm>
            <a:off x="2819400" y="19812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49" name="Oval 148"/>
          <p:cNvSpPr/>
          <p:nvPr/>
        </p:nvSpPr>
        <p:spPr bwMode="auto">
          <a:xfrm>
            <a:off x="2971800" y="2133600"/>
            <a:ext cx="1447800" cy="9906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153" name="TextBox 152"/>
          <p:cNvSpPr txBox="1"/>
          <p:nvPr/>
        </p:nvSpPr>
        <p:spPr>
          <a:xfrm>
            <a:off x="2971801" y="2320636"/>
            <a:ext cx="1440872" cy="584775"/>
          </a:xfrm>
          <a:prstGeom prst="rect">
            <a:avLst/>
          </a:prstGeom>
          <a:noFill/>
        </p:spPr>
        <p:txBody>
          <a:bodyPr wrap="square" rtlCol="0">
            <a:spAutoFit/>
          </a:bodyPr>
          <a:lstStyle/>
          <a:p>
            <a:pPr algn="ctr"/>
            <a:r>
              <a:rPr lang="en-US" sz="1600" b="1" dirty="0" smtClean="0"/>
              <a:t>Web Role</a:t>
            </a:r>
          </a:p>
          <a:p>
            <a:pPr algn="ctr"/>
            <a:r>
              <a:rPr lang="en-US" sz="1600" b="1" dirty="0" smtClean="0">
                <a:solidFill>
                  <a:schemeClr val="tx1"/>
                </a:solidFill>
              </a:rPr>
              <a:t>Instance</a:t>
            </a:r>
            <a:endParaRPr lang="en-US" sz="1200" b="1" dirty="0">
              <a:solidFill>
                <a:schemeClr val="tx1"/>
              </a:solidFill>
            </a:endParaRPr>
          </a:p>
        </p:txBody>
      </p:sp>
      <p:sp>
        <p:nvSpPr>
          <p:cNvPr id="156" name="TextBox 155"/>
          <p:cNvSpPr txBox="1"/>
          <p:nvPr/>
        </p:nvSpPr>
        <p:spPr>
          <a:xfrm>
            <a:off x="5791200" y="1981200"/>
            <a:ext cx="1295400" cy="338554"/>
          </a:xfrm>
          <a:prstGeom prst="rect">
            <a:avLst/>
          </a:prstGeom>
          <a:noFill/>
        </p:spPr>
        <p:txBody>
          <a:bodyPr wrap="square" rtlCol="0">
            <a:spAutoFit/>
          </a:bodyPr>
          <a:lstStyle/>
          <a:p>
            <a:pPr algn="ctr"/>
            <a:r>
              <a:rPr lang="en-US" sz="1600" b="1" dirty="0" smtClean="0">
                <a:solidFill>
                  <a:schemeClr val="bg1"/>
                </a:solidFill>
              </a:rPr>
              <a:t>SQL Azure</a:t>
            </a:r>
            <a:endParaRPr lang="en-US" sz="1600" b="1" dirty="0">
              <a:solidFill>
                <a:schemeClr val="bg1"/>
              </a:solidFill>
            </a:endParaRPr>
          </a:p>
        </p:txBody>
      </p:sp>
      <p:sp>
        <p:nvSpPr>
          <p:cNvPr id="172" name="Rectangle 171"/>
          <p:cNvSpPr/>
          <p:nvPr/>
        </p:nvSpPr>
        <p:spPr bwMode="auto">
          <a:xfrm>
            <a:off x="6019800" y="2362200"/>
            <a:ext cx="864919" cy="844514"/>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charset="0"/>
            </a:endParaRPr>
          </a:p>
        </p:txBody>
      </p:sp>
      <p:sp>
        <p:nvSpPr>
          <p:cNvPr id="51" name="Freeform 50"/>
          <p:cNvSpPr/>
          <p:nvPr/>
        </p:nvSpPr>
        <p:spPr>
          <a:xfrm>
            <a:off x="4419600" y="2362200"/>
            <a:ext cx="1600200" cy="304799"/>
          </a:xfrm>
          <a:custGeom>
            <a:avLst/>
            <a:gdLst>
              <a:gd name="connsiteX0" fmla="*/ 0 w 487680"/>
              <a:gd name="connsiteY0" fmla="*/ 204893 h 204893"/>
              <a:gd name="connsiteX1" fmla="*/ 213360 w 487680"/>
              <a:gd name="connsiteY1" fmla="*/ 1693 h 204893"/>
              <a:gd name="connsiteX2" fmla="*/ 487680 w 487680"/>
              <a:gd name="connsiteY2" fmla="*/ 194733 h 204893"/>
            </a:gdLst>
            <a:ahLst/>
            <a:cxnLst>
              <a:cxn ang="0">
                <a:pos x="connsiteX0" y="connsiteY0"/>
              </a:cxn>
              <a:cxn ang="0">
                <a:pos x="connsiteX1" y="connsiteY1"/>
              </a:cxn>
              <a:cxn ang="0">
                <a:pos x="connsiteX2" y="connsiteY2"/>
              </a:cxn>
            </a:cxnLst>
            <a:rect l="l" t="t" r="r" b="b"/>
            <a:pathLst>
              <a:path w="487680" h="204893">
                <a:moveTo>
                  <a:pt x="0" y="204893"/>
                </a:moveTo>
                <a:cubicBezTo>
                  <a:pt x="66040" y="104139"/>
                  <a:pt x="132080" y="3386"/>
                  <a:pt x="213360" y="1693"/>
                </a:cubicBezTo>
                <a:cubicBezTo>
                  <a:pt x="294640" y="0"/>
                  <a:pt x="391160" y="97366"/>
                  <a:pt x="487680" y="194733"/>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09" name="Picture 2"/>
          <p:cNvPicPr>
            <a:picLocks noChangeAspect="1" noChangeArrowheads="1"/>
          </p:cNvPicPr>
          <p:nvPr/>
        </p:nvPicPr>
        <p:blipFill>
          <a:blip r:embed="rId4" cstate="print"/>
          <a:srcRect/>
          <a:stretch>
            <a:fillRect/>
          </a:stretch>
        </p:blipFill>
        <p:spPr bwMode="auto">
          <a:xfrm>
            <a:off x="4038600" y="4800599"/>
            <a:ext cx="665420" cy="533893"/>
          </a:xfrm>
          <a:prstGeom prst="rect">
            <a:avLst/>
          </a:prstGeom>
          <a:noFill/>
          <a:ln w="9525">
            <a:noFill/>
            <a:miter lim="800000"/>
            <a:headEnd/>
            <a:tailEnd/>
          </a:ln>
          <a:effectLst/>
        </p:spPr>
      </p:pic>
      <p:sp>
        <p:nvSpPr>
          <p:cNvPr id="210" name="TextBox 209"/>
          <p:cNvSpPr txBox="1"/>
          <p:nvPr/>
        </p:nvSpPr>
        <p:spPr>
          <a:xfrm>
            <a:off x="3810000" y="5959732"/>
            <a:ext cx="2057400" cy="400110"/>
          </a:xfrm>
          <a:prstGeom prst="rect">
            <a:avLst/>
          </a:prstGeom>
          <a:noFill/>
        </p:spPr>
        <p:txBody>
          <a:bodyPr wrap="square" rtlCol="0">
            <a:spAutoFit/>
          </a:bodyPr>
          <a:lstStyle/>
          <a:p>
            <a:pPr algn="ctr"/>
            <a:r>
              <a:rPr lang="en-US" sz="2000" b="1" i="1" dirty="0" smtClean="0">
                <a:solidFill>
                  <a:schemeClr val="bg1"/>
                </a:solidFill>
              </a:rPr>
              <a:t>Users</a:t>
            </a:r>
            <a:endParaRPr lang="en-US" b="1" i="1" dirty="0">
              <a:solidFill>
                <a:schemeClr val="bg1"/>
              </a:solidFill>
            </a:endParaRPr>
          </a:p>
        </p:txBody>
      </p:sp>
      <p:sp>
        <p:nvSpPr>
          <p:cNvPr id="211" name="Rounded Rectangle 210"/>
          <p:cNvSpPr/>
          <p:nvPr/>
        </p:nvSpPr>
        <p:spPr bwMode="auto">
          <a:xfrm>
            <a:off x="3810000" y="4648200"/>
            <a:ext cx="2057400" cy="12954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12" name="Picture 2"/>
          <p:cNvPicPr>
            <a:picLocks noChangeAspect="1" noChangeArrowheads="1"/>
          </p:cNvPicPr>
          <p:nvPr/>
        </p:nvPicPr>
        <p:blipFill>
          <a:blip r:embed="rId4" cstate="print"/>
          <a:srcRect/>
          <a:stretch>
            <a:fillRect/>
          </a:stretch>
        </p:blipFill>
        <p:spPr bwMode="auto">
          <a:xfrm>
            <a:off x="4114800" y="4892932"/>
            <a:ext cx="665420" cy="533893"/>
          </a:xfrm>
          <a:prstGeom prst="rect">
            <a:avLst/>
          </a:prstGeom>
          <a:noFill/>
          <a:ln w="9525">
            <a:noFill/>
            <a:miter lim="800000"/>
            <a:headEnd/>
            <a:tailEnd/>
          </a:ln>
          <a:effectLst/>
        </p:spPr>
      </p:pic>
      <p:pic>
        <p:nvPicPr>
          <p:cNvPr id="213" name="Picture 2"/>
          <p:cNvPicPr>
            <a:picLocks noChangeAspect="1" noChangeArrowheads="1"/>
          </p:cNvPicPr>
          <p:nvPr/>
        </p:nvPicPr>
        <p:blipFill>
          <a:blip r:embed="rId4" cstate="print"/>
          <a:srcRect/>
          <a:stretch>
            <a:fillRect/>
          </a:stretch>
        </p:blipFill>
        <p:spPr bwMode="auto">
          <a:xfrm>
            <a:off x="4191000" y="4985265"/>
            <a:ext cx="665420" cy="533893"/>
          </a:xfrm>
          <a:prstGeom prst="rect">
            <a:avLst/>
          </a:prstGeom>
          <a:noFill/>
          <a:ln w="9525">
            <a:noFill/>
            <a:miter lim="800000"/>
            <a:headEnd/>
            <a:tailEnd/>
          </a:ln>
          <a:effectLst/>
        </p:spPr>
      </p:pic>
      <p:pic>
        <p:nvPicPr>
          <p:cNvPr id="214" name="Picture 2"/>
          <p:cNvPicPr>
            <a:picLocks noChangeAspect="1" noChangeArrowheads="1"/>
          </p:cNvPicPr>
          <p:nvPr/>
        </p:nvPicPr>
        <p:blipFill>
          <a:blip r:embed="rId4" cstate="print"/>
          <a:srcRect/>
          <a:stretch>
            <a:fillRect/>
          </a:stretch>
        </p:blipFill>
        <p:spPr bwMode="auto">
          <a:xfrm>
            <a:off x="4267200" y="5077598"/>
            <a:ext cx="665420" cy="533893"/>
          </a:xfrm>
          <a:prstGeom prst="rect">
            <a:avLst/>
          </a:prstGeom>
          <a:noFill/>
          <a:ln w="9525">
            <a:noFill/>
            <a:miter lim="800000"/>
            <a:headEnd/>
            <a:tailEnd/>
          </a:ln>
          <a:effectLst/>
        </p:spPr>
      </p:pic>
      <p:pic>
        <p:nvPicPr>
          <p:cNvPr id="215" name="Picture 2"/>
          <p:cNvPicPr>
            <a:picLocks noChangeAspect="1" noChangeArrowheads="1"/>
          </p:cNvPicPr>
          <p:nvPr/>
        </p:nvPicPr>
        <p:blipFill>
          <a:blip r:embed="rId4" cstate="print"/>
          <a:srcRect/>
          <a:stretch>
            <a:fillRect/>
          </a:stretch>
        </p:blipFill>
        <p:spPr bwMode="auto">
          <a:xfrm>
            <a:off x="4343400" y="5169931"/>
            <a:ext cx="665420" cy="533893"/>
          </a:xfrm>
          <a:prstGeom prst="rect">
            <a:avLst/>
          </a:prstGeom>
          <a:noFill/>
          <a:ln w="9525">
            <a:noFill/>
            <a:miter lim="800000"/>
            <a:headEnd/>
            <a:tailEnd/>
          </a:ln>
          <a:effectLst/>
        </p:spPr>
      </p:pic>
      <p:pic>
        <p:nvPicPr>
          <p:cNvPr id="216" name="Picture 2"/>
          <p:cNvPicPr>
            <a:picLocks noChangeAspect="1" noChangeArrowheads="1"/>
          </p:cNvPicPr>
          <p:nvPr/>
        </p:nvPicPr>
        <p:blipFill>
          <a:blip r:embed="rId4" cstate="print"/>
          <a:srcRect/>
          <a:stretch>
            <a:fillRect/>
          </a:stretch>
        </p:blipFill>
        <p:spPr bwMode="auto">
          <a:xfrm>
            <a:off x="4419600" y="5262264"/>
            <a:ext cx="665420" cy="533893"/>
          </a:xfrm>
          <a:prstGeom prst="rect">
            <a:avLst/>
          </a:prstGeom>
          <a:noFill/>
          <a:ln w="9525">
            <a:noFill/>
            <a:miter lim="800000"/>
            <a:headEnd/>
            <a:tailEnd/>
          </a:ln>
          <a:effectLst/>
        </p:spPr>
      </p:pic>
      <p:grpSp>
        <p:nvGrpSpPr>
          <p:cNvPr id="2" name="Group 216"/>
          <p:cNvGrpSpPr>
            <a:grpSpLocks/>
          </p:cNvGrpSpPr>
          <p:nvPr/>
        </p:nvGrpSpPr>
        <p:grpSpPr bwMode="auto">
          <a:xfrm>
            <a:off x="5105400" y="4816732"/>
            <a:ext cx="152400" cy="396240"/>
            <a:chOff x="2976" y="768"/>
            <a:chExt cx="912" cy="2135"/>
          </a:xfrm>
        </p:grpSpPr>
        <p:sp>
          <p:nvSpPr>
            <p:cNvPr id="218"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3" name="Group 17"/>
            <p:cNvGrpSpPr>
              <a:grpSpLocks/>
            </p:cNvGrpSpPr>
            <p:nvPr/>
          </p:nvGrpSpPr>
          <p:grpSpPr bwMode="auto">
            <a:xfrm>
              <a:off x="2976" y="1433"/>
              <a:ext cx="912" cy="1470"/>
              <a:chOff x="2976" y="1433"/>
              <a:chExt cx="912" cy="1495"/>
            </a:xfrm>
          </p:grpSpPr>
          <p:sp>
            <p:nvSpPr>
              <p:cNvPr id="220"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21"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22"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4" name="Group 222"/>
          <p:cNvGrpSpPr>
            <a:grpSpLocks/>
          </p:cNvGrpSpPr>
          <p:nvPr/>
        </p:nvGrpSpPr>
        <p:grpSpPr bwMode="auto">
          <a:xfrm>
            <a:off x="5181600" y="4892932"/>
            <a:ext cx="152400" cy="396240"/>
            <a:chOff x="2976" y="768"/>
            <a:chExt cx="912" cy="2135"/>
          </a:xfrm>
        </p:grpSpPr>
        <p:sp>
          <p:nvSpPr>
            <p:cNvPr id="224"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5" name="Group 224"/>
            <p:cNvGrpSpPr>
              <a:grpSpLocks/>
            </p:cNvGrpSpPr>
            <p:nvPr/>
          </p:nvGrpSpPr>
          <p:grpSpPr bwMode="auto">
            <a:xfrm>
              <a:off x="2976" y="1433"/>
              <a:ext cx="912" cy="1470"/>
              <a:chOff x="2976" y="1433"/>
              <a:chExt cx="912" cy="1495"/>
            </a:xfrm>
          </p:grpSpPr>
          <p:sp>
            <p:nvSpPr>
              <p:cNvPr id="226"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27"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28"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6" name="Group 228"/>
          <p:cNvGrpSpPr>
            <a:grpSpLocks/>
          </p:cNvGrpSpPr>
          <p:nvPr/>
        </p:nvGrpSpPr>
        <p:grpSpPr bwMode="auto">
          <a:xfrm>
            <a:off x="5257800" y="4969132"/>
            <a:ext cx="152400" cy="396240"/>
            <a:chOff x="2976" y="768"/>
            <a:chExt cx="912" cy="2135"/>
          </a:xfrm>
        </p:grpSpPr>
        <p:sp>
          <p:nvSpPr>
            <p:cNvPr id="230"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7" name="Group 17"/>
            <p:cNvGrpSpPr>
              <a:grpSpLocks/>
            </p:cNvGrpSpPr>
            <p:nvPr/>
          </p:nvGrpSpPr>
          <p:grpSpPr bwMode="auto">
            <a:xfrm>
              <a:off x="2976" y="1433"/>
              <a:ext cx="912" cy="1470"/>
              <a:chOff x="2976" y="1433"/>
              <a:chExt cx="912" cy="1495"/>
            </a:xfrm>
          </p:grpSpPr>
          <p:sp>
            <p:nvSpPr>
              <p:cNvPr id="232"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33"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34"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8" name="Group 234"/>
          <p:cNvGrpSpPr>
            <a:grpSpLocks/>
          </p:cNvGrpSpPr>
          <p:nvPr/>
        </p:nvGrpSpPr>
        <p:grpSpPr bwMode="auto">
          <a:xfrm>
            <a:off x="5334000" y="5045332"/>
            <a:ext cx="152400" cy="396240"/>
            <a:chOff x="2976" y="768"/>
            <a:chExt cx="912" cy="2135"/>
          </a:xfrm>
        </p:grpSpPr>
        <p:sp>
          <p:nvSpPr>
            <p:cNvPr id="236"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9" name="Group 17"/>
            <p:cNvGrpSpPr>
              <a:grpSpLocks/>
            </p:cNvGrpSpPr>
            <p:nvPr/>
          </p:nvGrpSpPr>
          <p:grpSpPr bwMode="auto">
            <a:xfrm>
              <a:off x="2976" y="1433"/>
              <a:ext cx="912" cy="1470"/>
              <a:chOff x="2976" y="1433"/>
              <a:chExt cx="912" cy="1495"/>
            </a:xfrm>
          </p:grpSpPr>
          <p:sp>
            <p:nvSpPr>
              <p:cNvPr id="238"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39"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40"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0" name="Group 240"/>
          <p:cNvGrpSpPr>
            <a:grpSpLocks/>
          </p:cNvGrpSpPr>
          <p:nvPr/>
        </p:nvGrpSpPr>
        <p:grpSpPr bwMode="auto">
          <a:xfrm>
            <a:off x="5410200" y="5121532"/>
            <a:ext cx="152400" cy="396240"/>
            <a:chOff x="2976" y="768"/>
            <a:chExt cx="912" cy="2135"/>
          </a:xfrm>
        </p:grpSpPr>
        <p:sp>
          <p:nvSpPr>
            <p:cNvPr id="242"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1" name="Group 17"/>
            <p:cNvGrpSpPr>
              <a:grpSpLocks/>
            </p:cNvGrpSpPr>
            <p:nvPr/>
          </p:nvGrpSpPr>
          <p:grpSpPr bwMode="auto">
            <a:xfrm>
              <a:off x="2976" y="1433"/>
              <a:ext cx="912" cy="1470"/>
              <a:chOff x="2976" y="1433"/>
              <a:chExt cx="912" cy="1495"/>
            </a:xfrm>
          </p:grpSpPr>
          <p:sp>
            <p:nvSpPr>
              <p:cNvPr id="244"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45"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46"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2" name="Group 246"/>
          <p:cNvGrpSpPr>
            <a:grpSpLocks/>
          </p:cNvGrpSpPr>
          <p:nvPr/>
        </p:nvGrpSpPr>
        <p:grpSpPr bwMode="auto">
          <a:xfrm>
            <a:off x="5486400" y="5197732"/>
            <a:ext cx="152400" cy="396240"/>
            <a:chOff x="2976" y="768"/>
            <a:chExt cx="912" cy="2135"/>
          </a:xfrm>
        </p:grpSpPr>
        <p:sp>
          <p:nvSpPr>
            <p:cNvPr id="248"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3" name="Group 17"/>
            <p:cNvGrpSpPr>
              <a:grpSpLocks/>
            </p:cNvGrpSpPr>
            <p:nvPr/>
          </p:nvGrpSpPr>
          <p:grpSpPr bwMode="auto">
            <a:xfrm>
              <a:off x="2976" y="1433"/>
              <a:ext cx="912" cy="1470"/>
              <a:chOff x="2976" y="1433"/>
              <a:chExt cx="912" cy="1495"/>
            </a:xfrm>
          </p:grpSpPr>
          <p:sp>
            <p:nvSpPr>
              <p:cNvPr id="250"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51"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52"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sp>
        <p:nvSpPr>
          <p:cNvPr id="253" name="Freeform 252"/>
          <p:cNvSpPr/>
          <p:nvPr/>
        </p:nvSpPr>
        <p:spPr>
          <a:xfrm>
            <a:off x="2961409" y="3352800"/>
            <a:ext cx="848591" cy="2185555"/>
          </a:xfrm>
          <a:custGeom>
            <a:avLst/>
            <a:gdLst>
              <a:gd name="connsiteX0" fmla="*/ 973282 w 973282"/>
              <a:gd name="connsiteY0" fmla="*/ 1828800 h 2154382"/>
              <a:gd name="connsiteX1" fmla="*/ 58882 w 973282"/>
              <a:gd name="connsiteY1" fmla="*/ 1849582 h 2154382"/>
              <a:gd name="connsiteX2" fmla="*/ 619991 w 973282"/>
              <a:gd name="connsiteY2" fmla="*/ 0 h 2154382"/>
            </a:gdLst>
            <a:ahLst/>
            <a:cxnLst>
              <a:cxn ang="0">
                <a:pos x="connsiteX0" y="connsiteY0"/>
              </a:cxn>
              <a:cxn ang="0">
                <a:pos x="connsiteX1" y="connsiteY1"/>
              </a:cxn>
              <a:cxn ang="0">
                <a:pos x="connsiteX2" y="connsiteY2"/>
              </a:cxn>
            </a:cxnLst>
            <a:rect l="l" t="t" r="r" b="b"/>
            <a:pathLst>
              <a:path w="973282" h="2154382">
                <a:moveTo>
                  <a:pt x="973282" y="1828800"/>
                </a:moveTo>
                <a:cubicBezTo>
                  <a:pt x="545523" y="1991591"/>
                  <a:pt x="117764" y="2154382"/>
                  <a:pt x="58882" y="1849582"/>
                </a:cubicBezTo>
                <a:cubicBezTo>
                  <a:pt x="0" y="1544782"/>
                  <a:pt x="309995" y="772391"/>
                  <a:pt x="619991" y="0"/>
                </a:cubicBezTo>
              </a:path>
            </a:pathLst>
          </a:custGeom>
          <a:ln w="31750">
            <a:solidFill>
              <a:schemeClr val="bg1"/>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endParaRPr lang="en-US"/>
          </a:p>
        </p:txBody>
      </p:sp>
      <p:sp>
        <p:nvSpPr>
          <p:cNvPr id="72" name="Title 71"/>
          <p:cNvSpPr>
            <a:spLocks noGrp="1"/>
          </p:cNvSpPr>
          <p:nvPr>
            <p:ph type="title"/>
          </p:nvPr>
        </p:nvSpPr>
        <p:spPr/>
        <p:txBody>
          <a:bodyPr/>
          <a:lstStyle/>
          <a:p>
            <a:r>
              <a:rPr lang="en-US" dirty="0" smtClean="0"/>
              <a:t>Building on Azure </a:t>
            </a:r>
            <a:br>
              <a:rPr lang="en-US" dirty="0" smtClean="0"/>
            </a:br>
            <a:r>
              <a:rPr lang="en-US" sz="2400" dirty="0" smtClean="0"/>
              <a:t>A web app with relational storage</a:t>
            </a:r>
            <a:endParaRPr lang="en-US" dirty="0"/>
          </a:p>
        </p:txBody>
      </p:sp>
      <p:grpSp>
        <p:nvGrpSpPr>
          <p:cNvPr id="14" name="Group 156"/>
          <p:cNvGrpSpPr/>
          <p:nvPr/>
        </p:nvGrpSpPr>
        <p:grpSpPr>
          <a:xfrm>
            <a:off x="6096000" y="2438399"/>
            <a:ext cx="707136" cy="691885"/>
            <a:chOff x="7162800" y="4005072"/>
            <a:chExt cx="1066800" cy="1076265"/>
          </a:xfrm>
        </p:grpSpPr>
        <p:sp>
          <p:nvSpPr>
            <p:cNvPr id="75" name="Can 74"/>
            <p:cNvSpPr/>
            <p:nvPr/>
          </p:nvSpPr>
          <p:spPr bwMode="auto">
            <a:xfrm>
              <a:off x="7162800" y="4005072"/>
              <a:ext cx="1066800" cy="1076265"/>
            </a:xfrm>
            <a:prstGeom prst="can">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grpSp>
          <p:nvGrpSpPr>
            <p:cNvPr id="15" name="Group 98"/>
            <p:cNvGrpSpPr/>
            <p:nvPr/>
          </p:nvGrpSpPr>
          <p:grpSpPr>
            <a:xfrm>
              <a:off x="7275095" y="4351423"/>
              <a:ext cx="849234" cy="641605"/>
              <a:chOff x="4872038" y="2787652"/>
              <a:chExt cx="1152532" cy="870750"/>
            </a:xfrm>
          </p:grpSpPr>
          <p:sp>
            <p:nvSpPr>
              <p:cNvPr id="129" name="Rectangle 128"/>
              <p:cNvSpPr/>
              <p:nvPr/>
            </p:nvSpPr>
            <p:spPr bwMode="auto">
              <a:xfrm>
                <a:off x="4872038" y="27908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30" name="Straight Connector 129"/>
              <p:cNvCxnSpPr/>
              <p:nvPr/>
            </p:nvCxnSpPr>
            <p:spPr bwMode="auto">
              <a:xfrm>
                <a:off x="4872038" y="29337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1" name="Straight Connector 130"/>
              <p:cNvCxnSpPr/>
              <p:nvPr/>
            </p:nvCxnSpPr>
            <p:spPr bwMode="auto">
              <a:xfrm>
                <a:off x="4872038" y="30765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2" name="Straight Connector 131"/>
              <p:cNvCxnSpPr/>
              <p:nvPr/>
            </p:nvCxnSpPr>
            <p:spPr bwMode="auto">
              <a:xfrm>
                <a:off x="4872038" y="32194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3" name="Straight Connector 132"/>
              <p:cNvCxnSpPr/>
              <p:nvPr/>
            </p:nvCxnSpPr>
            <p:spPr bwMode="auto">
              <a:xfrm>
                <a:off x="4872038" y="33623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4" name="Straight Connector 133"/>
              <p:cNvCxnSpPr/>
              <p:nvPr/>
            </p:nvCxnSpPr>
            <p:spPr bwMode="auto">
              <a:xfrm rot="5400000">
                <a:off x="4657724" y="31480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5" name="Straight Connector 134"/>
              <p:cNvCxnSpPr/>
              <p:nvPr/>
            </p:nvCxnSpPr>
            <p:spPr bwMode="auto">
              <a:xfrm rot="5400000">
                <a:off x="4801394" y="31472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6" name="Straight Connector 135"/>
              <p:cNvCxnSpPr/>
              <p:nvPr/>
            </p:nvCxnSpPr>
            <p:spPr bwMode="auto">
              <a:xfrm rot="5400000">
                <a:off x="4945064" y="31464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7" name="Straight Connector 136"/>
              <p:cNvCxnSpPr/>
              <p:nvPr/>
            </p:nvCxnSpPr>
            <p:spPr bwMode="auto">
              <a:xfrm rot="5400000">
                <a:off x="5088734" y="31456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8" name="Straight Connector 137"/>
              <p:cNvCxnSpPr/>
              <p:nvPr/>
            </p:nvCxnSpPr>
            <p:spPr bwMode="auto">
              <a:xfrm rot="5400000">
                <a:off x="5232404" y="31448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9" name="Straight Connector 138"/>
              <p:cNvCxnSpPr/>
              <p:nvPr/>
            </p:nvCxnSpPr>
            <p:spPr bwMode="auto">
              <a:xfrm rot="5400000">
                <a:off x="5376074" y="3144048"/>
                <a:ext cx="714380" cy="1588"/>
              </a:xfrm>
              <a:prstGeom prst="line">
                <a:avLst/>
              </a:prstGeom>
              <a:noFill/>
              <a:ln w="19050" cap="flat" cmpd="sng" algn="ctr">
                <a:solidFill>
                  <a:schemeClr val="tx1"/>
                </a:solidFill>
                <a:prstDash val="solid"/>
                <a:round/>
                <a:headEnd type="none" w="med" len="med"/>
                <a:tailEnd type="none" w="med" len="med"/>
              </a:ln>
              <a:effectLst/>
            </p:spPr>
          </p:cxnSp>
          <p:sp>
            <p:nvSpPr>
              <p:cNvPr id="140" name="Rectangle 139"/>
              <p:cNvSpPr/>
              <p:nvPr/>
            </p:nvSpPr>
            <p:spPr bwMode="auto">
              <a:xfrm>
                <a:off x="5024438" y="29432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42" name="Straight Connector 141"/>
              <p:cNvCxnSpPr/>
              <p:nvPr/>
            </p:nvCxnSpPr>
            <p:spPr bwMode="auto">
              <a:xfrm>
                <a:off x="5024438" y="30861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3" name="Straight Connector 142"/>
              <p:cNvCxnSpPr/>
              <p:nvPr/>
            </p:nvCxnSpPr>
            <p:spPr bwMode="auto">
              <a:xfrm>
                <a:off x="5024438" y="32289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4" name="Straight Connector 143"/>
              <p:cNvCxnSpPr/>
              <p:nvPr/>
            </p:nvCxnSpPr>
            <p:spPr bwMode="auto">
              <a:xfrm>
                <a:off x="5024438" y="33718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5" name="Straight Connector 144"/>
              <p:cNvCxnSpPr/>
              <p:nvPr/>
            </p:nvCxnSpPr>
            <p:spPr bwMode="auto">
              <a:xfrm>
                <a:off x="5024438" y="35147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6" name="Straight Connector 145"/>
              <p:cNvCxnSpPr/>
              <p:nvPr/>
            </p:nvCxnSpPr>
            <p:spPr bwMode="auto">
              <a:xfrm rot="5400000">
                <a:off x="4810124" y="33004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47" name="Straight Connector 146"/>
              <p:cNvCxnSpPr/>
              <p:nvPr/>
            </p:nvCxnSpPr>
            <p:spPr bwMode="auto">
              <a:xfrm rot="5400000">
                <a:off x="4953794" y="32996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48" name="Straight Connector 147"/>
              <p:cNvCxnSpPr/>
              <p:nvPr/>
            </p:nvCxnSpPr>
            <p:spPr bwMode="auto">
              <a:xfrm rot="5400000">
                <a:off x="5097464" y="32988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50" name="Straight Connector 149"/>
              <p:cNvCxnSpPr/>
              <p:nvPr/>
            </p:nvCxnSpPr>
            <p:spPr bwMode="auto">
              <a:xfrm rot="5400000">
                <a:off x="5241134" y="32980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51" name="Straight Connector 150"/>
              <p:cNvCxnSpPr/>
              <p:nvPr/>
            </p:nvCxnSpPr>
            <p:spPr bwMode="auto">
              <a:xfrm rot="5400000">
                <a:off x="5384804" y="32972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52" name="Straight Connector 151"/>
              <p:cNvCxnSpPr/>
              <p:nvPr/>
            </p:nvCxnSpPr>
            <p:spPr bwMode="auto">
              <a:xfrm rot="5400000">
                <a:off x="5528474" y="3296448"/>
                <a:ext cx="714380" cy="1588"/>
              </a:xfrm>
              <a:prstGeom prst="line">
                <a:avLst/>
              </a:prstGeom>
              <a:noFill/>
              <a:ln w="19050" cap="flat" cmpd="sng" algn="ctr">
                <a:solidFill>
                  <a:schemeClr val="tx1"/>
                </a:solidFill>
                <a:prstDash val="solid"/>
                <a:round/>
                <a:headEnd type="none" w="med" len="med"/>
                <a:tailEnd type="none" w="med" len="med"/>
              </a:ln>
              <a:effectLst/>
            </p:spPr>
          </p:cxnSp>
        </p:grpSp>
      </p:gr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Rectangle 158"/>
          <p:cNvSpPr/>
          <p:nvPr/>
        </p:nvSpPr>
        <p:spPr bwMode="auto">
          <a:xfrm>
            <a:off x="0" y="1295400"/>
            <a:ext cx="9144000" cy="52578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5" name="Rectangle 154"/>
          <p:cNvSpPr/>
          <p:nvPr/>
        </p:nvSpPr>
        <p:spPr>
          <a:xfrm>
            <a:off x="2133600" y="19812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54" name="Rectangle 153"/>
          <p:cNvSpPr/>
          <p:nvPr/>
        </p:nvSpPr>
        <p:spPr>
          <a:xfrm>
            <a:off x="1981200" y="18288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13" name="Rounded Rectangle 112"/>
          <p:cNvSpPr/>
          <p:nvPr/>
        </p:nvSpPr>
        <p:spPr bwMode="auto">
          <a:xfrm>
            <a:off x="1600200" y="1447800"/>
            <a:ext cx="5867400" cy="19812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08" name="Picture 13" descr="internet cloud 75 opac"/>
          <p:cNvPicPr>
            <a:picLocks noChangeAspect="1" noChangeArrowheads="1"/>
          </p:cNvPicPr>
          <p:nvPr/>
        </p:nvPicPr>
        <p:blipFill>
          <a:blip r:embed="rId3" cstate="print"/>
          <a:srcRect/>
          <a:stretch>
            <a:fillRect/>
          </a:stretch>
        </p:blipFill>
        <p:spPr bwMode="auto">
          <a:xfrm>
            <a:off x="914400" y="3657600"/>
            <a:ext cx="7543800" cy="500066"/>
          </a:xfrm>
          <a:prstGeom prst="rect">
            <a:avLst/>
          </a:prstGeom>
          <a:noFill/>
          <a:effectLst/>
        </p:spPr>
      </p:pic>
      <p:sp>
        <p:nvSpPr>
          <p:cNvPr id="141" name="Rectangle 140"/>
          <p:cNvSpPr/>
          <p:nvPr/>
        </p:nvSpPr>
        <p:spPr>
          <a:xfrm>
            <a:off x="1828800" y="16764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49" name="Oval 148"/>
          <p:cNvSpPr/>
          <p:nvPr/>
        </p:nvSpPr>
        <p:spPr bwMode="auto">
          <a:xfrm>
            <a:off x="1981200" y="1828800"/>
            <a:ext cx="1447800" cy="9906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153" name="TextBox 152"/>
          <p:cNvSpPr txBox="1"/>
          <p:nvPr/>
        </p:nvSpPr>
        <p:spPr>
          <a:xfrm>
            <a:off x="1981201" y="2015836"/>
            <a:ext cx="1440872" cy="584775"/>
          </a:xfrm>
          <a:prstGeom prst="rect">
            <a:avLst/>
          </a:prstGeom>
          <a:noFill/>
        </p:spPr>
        <p:txBody>
          <a:bodyPr wrap="square" rtlCol="0">
            <a:spAutoFit/>
          </a:bodyPr>
          <a:lstStyle/>
          <a:p>
            <a:pPr algn="ctr"/>
            <a:r>
              <a:rPr lang="en-US" sz="1600" b="1" dirty="0" smtClean="0"/>
              <a:t>Web Role</a:t>
            </a:r>
          </a:p>
          <a:p>
            <a:pPr algn="ctr"/>
            <a:r>
              <a:rPr lang="en-US" sz="1600" b="1" dirty="0" smtClean="0">
                <a:solidFill>
                  <a:schemeClr val="tx1"/>
                </a:solidFill>
              </a:rPr>
              <a:t>Instance</a:t>
            </a:r>
            <a:endParaRPr lang="en-US" sz="1200" b="1" dirty="0">
              <a:solidFill>
                <a:schemeClr val="tx1"/>
              </a:solidFill>
            </a:endParaRPr>
          </a:p>
        </p:txBody>
      </p:sp>
      <p:sp>
        <p:nvSpPr>
          <p:cNvPr id="156" name="TextBox 155"/>
          <p:cNvSpPr txBox="1"/>
          <p:nvPr/>
        </p:nvSpPr>
        <p:spPr>
          <a:xfrm>
            <a:off x="4343400" y="1524000"/>
            <a:ext cx="1295400" cy="338554"/>
          </a:xfrm>
          <a:prstGeom prst="rect">
            <a:avLst/>
          </a:prstGeom>
          <a:noFill/>
        </p:spPr>
        <p:txBody>
          <a:bodyPr wrap="square" rtlCol="0">
            <a:spAutoFit/>
          </a:bodyPr>
          <a:lstStyle/>
          <a:p>
            <a:pPr algn="ctr"/>
            <a:r>
              <a:rPr lang="en-US" sz="1600" b="1" dirty="0" smtClean="0">
                <a:solidFill>
                  <a:schemeClr val="bg1"/>
                </a:solidFill>
              </a:rPr>
              <a:t>SQL Azure</a:t>
            </a:r>
            <a:endParaRPr lang="en-US" sz="1600" b="1" dirty="0">
              <a:solidFill>
                <a:schemeClr val="bg1"/>
              </a:solidFill>
            </a:endParaRPr>
          </a:p>
        </p:txBody>
      </p:sp>
      <p:sp>
        <p:nvSpPr>
          <p:cNvPr id="172" name="Rectangle 171"/>
          <p:cNvSpPr/>
          <p:nvPr/>
        </p:nvSpPr>
        <p:spPr bwMode="auto">
          <a:xfrm>
            <a:off x="4572000" y="1905000"/>
            <a:ext cx="864919" cy="844514"/>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charset="0"/>
            </a:endParaRPr>
          </a:p>
        </p:txBody>
      </p:sp>
      <p:sp>
        <p:nvSpPr>
          <p:cNvPr id="210" name="TextBox 209"/>
          <p:cNvSpPr txBox="1"/>
          <p:nvPr/>
        </p:nvSpPr>
        <p:spPr>
          <a:xfrm>
            <a:off x="2895600" y="6096000"/>
            <a:ext cx="1143000" cy="400110"/>
          </a:xfrm>
          <a:prstGeom prst="rect">
            <a:avLst/>
          </a:prstGeom>
          <a:noFill/>
        </p:spPr>
        <p:txBody>
          <a:bodyPr wrap="square" rtlCol="0">
            <a:spAutoFit/>
          </a:bodyPr>
          <a:lstStyle/>
          <a:p>
            <a:pPr algn="ctr"/>
            <a:r>
              <a:rPr lang="en-US" sz="2000" b="1" i="1" dirty="0" smtClean="0">
                <a:solidFill>
                  <a:schemeClr val="bg1"/>
                </a:solidFill>
              </a:rPr>
              <a:t>Users</a:t>
            </a:r>
            <a:endParaRPr lang="en-US" b="1" i="1" dirty="0">
              <a:solidFill>
                <a:schemeClr val="bg1"/>
              </a:solidFill>
            </a:endParaRPr>
          </a:p>
        </p:txBody>
      </p:sp>
      <p:grpSp>
        <p:nvGrpSpPr>
          <p:cNvPr id="2" name="Group 216"/>
          <p:cNvGrpSpPr>
            <a:grpSpLocks/>
          </p:cNvGrpSpPr>
          <p:nvPr/>
        </p:nvGrpSpPr>
        <p:grpSpPr bwMode="auto">
          <a:xfrm>
            <a:off x="3810000" y="4736068"/>
            <a:ext cx="152400" cy="396240"/>
            <a:chOff x="2976" y="768"/>
            <a:chExt cx="912" cy="2135"/>
          </a:xfrm>
        </p:grpSpPr>
        <p:sp>
          <p:nvSpPr>
            <p:cNvPr id="218"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3" name="Group 17"/>
            <p:cNvGrpSpPr>
              <a:grpSpLocks/>
            </p:cNvGrpSpPr>
            <p:nvPr/>
          </p:nvGrpSpPr>
          <p:grpSpPr bwMode="auto">
            <a:xfrm>
              <a:off x="2976" y="1433"/>
              <a:ext cx="912" cy="1470"/>
              <a:chOff x="2976" y="1433"/>
              <a:chExt cx="912" cy="1495"/>
            </a:xfrm>
          </p:grpSpPr>
          <p:sp>
            <p:nvSpPr>
              <p:cNvPr id="220"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21"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22"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4" name="Group 222"/>
          <p:cNvGrpSpPr>
            <a:grpSpLocks/>
          </p:cNvGrpSpPr>
          <p:nvPr/>
        </p:nvGrpSpPr>
        <p:grpSpPr bwMode="auto">
          <a:xfrm>
            <a:off x="3886200" y="4812268"/>
            <a:ext cx="152400" cy="396240"/>
            <a:chOff x="2976" y="768"/>
            <a:chExt cx="912" cy="2135"/>
          </a:xfrm>
        </p:grpSpPr>
        <p:sp>
          <p:nvSpPr>
            <p:cNvPr id="224"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5" name="Group 224"/>
            <p:cNvGrpSpPr>
              <a:grpSpLocks/>
            </p:cNvGrpSpPr>
            <p:nvPr/>
          </p:nvGrpSpPr>
          <p:grpSpPr bwMode="auto">
            <a:xfrm>
              <a:off x="2976" y="1433"/>
              <a:ext cx="912" cy="1470"/>
              <a:chOff x="2976" y="1433"/>
              <a:chExt cx="912" cy="1495"/>
            </a:xfrm>
          </p:grpSpPr>
          <p:sp>
            <p:nvSpPr>
              <p:cNvPr id="226"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27"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28"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6" name="Group 228"/>
          <p:cNvGrpSpPr>
            <a:grpSpLocks/>
          </p:cNvGrpSpPr>
          <p:nvPr/>
        </p:nvGrpSpPr>
        <p:grpSpPr bwMode="auto">
          <a:xfrm>
            <a:off x="3962400" y="4888468"/>
            <a:ext cx="152400" cy="396240"/>
            <a:chOff x="2976" y="768"/>
            <a:chExt cx="912" cy="2135"/>
          </a:xfrm>
        </p:grpSpPr>
        <p:sp>
          <p:nvSpPr>
            <p:cNvPr id="230"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7" name="Group 17"/>
            <p:cNvGrpSpPr>
              <a:grpSpLocks/>
            </p:cNvGrpSpPr>
            <p:nvPr/>
          </p:nvGrpSpPr>
          <p:grpSpPr bwMode="auto">
            <a:xfrm>
              <a:off x="2976" y="1433"/>
              <a:ext cx="912" cy="1470"/>
              <a:chOff x="2976" y="1433"/>
              <a:chExt cx="912" cy="1495"/>
            </a:xfrm>
          </p:grpSpPr>
          <p:sp>
            <p:nvSpPr>
              <p:cNvPr id="232"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33"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34"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8" name="Group 234"/>
          <p:cNvGrpSpPr>
            <a:grpSpLocks/>
          </p:cNvGrpSpPr>
          <p:nvPr/>
        </p:nvGrpSpPr>
        <p:grpSpPr bwMode="auto">
          <a:xfrm>
            <a:off x="4038600" y="4964668"/>
            <a:ext cx="152400" cy="396240"/>
            <a:chOff x="2976" y="768"/>
            <a:chExt cx="912" cy="2135"/>
          </a:xfrm>
        </p:grpSpPr>
        <p:sp>
          <p:nvSpPr>
            <p:cNvPr id="236"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9" name="Group 17"/>
            <p:cNvGrpSpPr>
              <a:grpSpLocks/>
            </p:cNvGrpSpPr>
            <p:nvPr/>
          </p:nvGrpSpPr>
          <p:grpSpPr bwMode="auto">
            <a:xfrm>
              <a:off x="2976" y="1433"/>
              <a:ext cx="912" cy="1470"/>
              <a:chOff x="2976" y="1433"/>
              <a:chExt cx="912" cy="1495"/>
            </a:xfrm>
          </p:grpSpPr>
          <p:sp>
            <p:nvSpPr>
              <p:cNvPr id="238"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39"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40"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0" name="Group 240"/>
          <p:cNvGrpSpPr>
            <a:grpSpLocks/>
          </p:cNvGrpSpPr>
          <p:nvPr/>
        </p:nvGrpSpPr>
        <p:grpSpPr bwMode="auto">
          <a:xfrm>
            <a:off x="4114800" y="5040868"/>
            <a:ext cx="152400" cy="396240"/>
            <a:chOff x="2976" y="768"/>
            <a:chExt cx="912" cy="2135"/>
          </a:xfrm>
        </p:grpSpPr>
        <p:sp>
          <p:nvSpPr>
            <p:cNvPr id="242"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1" name="Group 17"/>
            <p:cNvGrpSpPr>
              <a:grpSpLocks/>
            </p:cNvGrpSpPr>
            <p:nvPr/>
          </p:nvGrpSpPr>
          <p:grpSpPr bwMode="auto">
            <a:xfrm>
              <a:off x="2976" y="1433"/>
              <a:ext cx="912" cy="1470"/>
              <a:chOff x="2976" y="1433"/>
              <a:chExt cx="912" cy="1495"/>
            </a:xfrm>
          </p:grpSpPr>
          <p:sp>
            <p:nvSpPr>
              <p:cNvPr id="244"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45"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46"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grpSp>
        <p:nvGrpSpPr>
          <p:cNvPr id="12" name="Group 246"/>
          <p:cNvGrpSpPr>
            <a:grpSpLocks/>
          </p:cNvGrpSpPr>
          <p:nvPr/>
        </p:nvGrpSpPr>
        <p:grpSpPr bwMode="auto">
          <a:xfrm>
            <a:off x="4191000" y="5117068"/>
            <a:ext cx="152400" cy="396240"/>
            <a:chOff x="2976" y="768"/>
            <a:chExt cx="912" cy="2135"/>
          </a:xfrm>
        </p:grpSpPr>
        <p:sp>
          <p:nvSpPr>
            <p:cNvPr id="248"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13" name="Group 17"/>
            <p:cNvGrpSpPr>
              <a:grpSpLocks/>
            </p:cNvGrpSpPr>
            <p:nvPr/>
          </p:nvGrpSpPr>
          <p:grpSpPr bwMode="auto">
            <a:xfrm>
              <a:off x="2976" y="1433"/>
              <a:ext cx="912" cy="1470"/>
              <a:chOff x="2976" y="1433"/>
              <a:chExt cx="912" cy="1495"/>
            </a:xfrm>
          </p:grpSpPr>
          <p:sp>
            <p:nvSpPr>
              <p:cNvPr id="250"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51"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252"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sp>
        <p:nvSpPr>
          <p:cNvPr id="72" name="Title 71"/>
          <p:cNvSpPr>
            <a:spLocks noGrp="1"/>
          </p:cNvSpPr>
          <p:nvPr>
            <p:ph type="title"/>
          </p:nvPr>
        </p:nvSpPr>
        <p:spPr/>
        <p:txBody>
          <a:bodyPr/>
          <a:lstStyle/>
          <a:p>
            <a:r>
              <a:rPr lang="en-US" dirty="0" smtClean="0"/>
              <a:t>Building on Azure </a:t>
            </a:r>
            <a:br>
              <a:rPr lang="en-US" dirty="0" smtClean="0"/>
            </a:br>
            <a:r>
              <a:rPr lang="en-US" sz="2400" dirty="0" smtClean="0"/>
              <a:t>A web app using cloud and on-premises data</a:t>
            </a:r>
            <a:endParaRPr lang="en-US" dirty="0"/>
          </a:p>
        </p:txBody>
      </p:sp>
      <p:grpSp>
        <p:nvGrpSpPr>
          <p:cNvPr id="14" name="Group 156"/>
          <p:cNvGrpSpPr/>
          <p:nvPr/>
        </p:nvGrpSpPr>
        <p:grpSpPr>
          <a:xfrm>
            <a:off x="4648200" y="1981199"/>
            <a:ext cx="707136" cy="691885"/>
            <a:chOff x="7162800" y="4005072"/>
            <a:chExt cx="1066800" cy="1076265"/>
          </a:xfrm>
        </p:grpSpPr>
        <p:sp>
          <p:nvSpPr>
            <p:cNvPr id="75" name="Can 74"/>
            <p:cNvSpPr/>
            <p:nvPr/>
          </p:nvSpPr>
          <p:spPr bwMode="auto">
            <a:xfrm>
              <a:off x="7162800" y="4005072"/>
              <a:ext cx="1066800" cy="1076265"/>
            </a:xfrm>
            <a:prstGeom prst="can">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grpSp>
          <p:nvGrpSpPr>
            <p:cNvPr id="15" name="Group 98"/>
            <p:cNvGrpSpPr/>
            <p:nvPr/>
          </p:nvGrpSpPr>
          <p:grpSpPr>
            <a:xfrm>
              <a:off x="7275095" y="4351423"/>
              <a:ext cx="849234" cy="641605"/>
              <a:chOff x="4872038" y="2787652"/>
              <a:chExt cx="1152532" cy="870750"/>
            </a:xfrm>
          </p:grpSpPr>
          <p:sp>
            <p:nvSpPr>
              <p:cNvPr id="129" name="Rectangle 128"/>
              <p:cNvSpPr/>
              <p:nvPr/>
            </p:nvSpPr>
            <p:spPr bwMode="auto">
              <a:xfrm>
                <a:off x="4872038" y="27908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30" name="Straight Connector 129"/>
              <p:cNvCxnSpPr/>
              <p:nvPr/>
            </p:nvCxnSpPr>
            <p:spPr bwMode="auto">
              <a:xfrm>
                <a:off x="4872038" y="29337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1" name="Straight Connector 130"/>
              <p:cNvCxnSpPr/>
              <p:nvPr/>
            </p:nvCxnSpPr>
            <p:spPr bwMode="auto">
              <a:xfrm>
                <a:off x="4872038" y="30765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2" name="Straight Connector 131"/>
              <p:cNvCxnSpPr/>
              <p:nvPr/>
            </p:nvCxnSpPr>
            <p:spPr bwMode="auto">
              <a:xfrm>
                <a:off x="4872038" y="32194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3" name="Straight Connector 132"/>
              <p:cNvCxnSpPr/>
              <p:nvPr/>
            </p:nvCxnSpPr>
            <p:spPr bwMode="auto">
              <a:xfrm>
                <a:off x="4872038" y="33623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4" name="Straight Connector 133"/>
              <p:cNvCxnSpPr/>
              <p:nvPr/>
            </p:nvCxnSpPr>
            <p:spPr bwMode="auto">
              <a:xfrm rot="5400000">
                <a:off x="4657724" y="31480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5" name="Straight Connector 134"/>
              <p:cNvCxnSpPr/>
              <p:nvPr/>
            </p:nvCxnSpPr>
            <p:spPr bwMode="auto">
              <a:xfrm rot="5400000">
                <a:off x="4801394" y="31472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6" name="Straight Connector 135"/>
              <p:cNvCxnSpPr/>
              <p:nvPr/>
            </p:nvCxnSpPr>
            <p:spPr bwMode="auto">
              <a:xfrm rot="5400000">
                <a:off x="4945064" y="31464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7" name="Straight Connector 136"/>
              <p:cNvCxnSpPr/>
              <p:nvPr/>
            </p:nvCxnSpPr>
            <p:spPr bwMode="auto">
              <a:xfrm rot="5400000">
                <a:off x="5088734" y="31456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8" name="Straight Connector 137"/>
              <p:cNvCxnSpPr/>
              <p:nvPr/>
            </p:nvCxnSpPr>
            <p:spPr bwMode="auto">
              <a:xfrm rot="5400000">
                <a:off x="5232404" y="31448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9" name="Straight Connector 138"/>
              <p:cNvCxnSpPr/>
              <p:nvPr/>
            </p:nvCxnSpPr>
            <p:spPr bwMode="auto">
              <a:xfrm rot="5400000">
                <a:off x="5376074" y="3144048"/>
                <a:ext cx="714380" cy="1588"/>
              </a:xfrm>
              <a:prstGeom prst="line">
                <a:avLst/>
              </a:prstGeom>
              <a:noFill/>
              <a:ln w="19050" cap="flat" cmpd="sng" algn="ctr">
                <a:solidFill>
                  <a:schemeClr val="tx1"/>
                </a:solidFill>
                <a:prstDash val="solid"/>
                <a:round/>
                <a:headEnd type="none" w="med" len="med"/>
                <a:tailEnd type="none" w="med" len="med"/>
              </a:ln>
              <a:effectLst/>
            </p:spPr>
          </p:cxnSp>
          <p:sp>
            <p:nvSpPr>
              <p:cNvPr id="140" name="Rectangle 139"/>
              <p:cNvSpPr/>
              <p:nvPr/>
            </p:nvSpPr>
            <p:spPr bwMode="auto">
              <a:xfrm>
                <a:off x="5024438" y="29432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42" name="Straight Connector 141"/>
              <p:cNvCxnSpPr/>
              <p:nvPr/>
            </p:nvCxnSpPr>
            <p:spPr bwMode="auto">
              <a:xfrm>
                <a:off x="5024438" y="30861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3" name="Straight Connector 142"/>
              <p:cNvCxnSpPr/>
              <p:nvPr/>
            </p:nvCxnSpPr>
            <p:spPr bwMode="auto">
              <a:xfrm>
                <a:off x="5024438" y="32289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4" name="Straight Connector 143"/>
              <p:cNvCxnSpPr/>
              <p:nvPr/>
            </p:nvCxnSpPr>
            <p:spPr bwMode="auto">
              <a:xfrm>
                <a:off x="5024438" y="33718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5" name="Straight Connector 144"/>
              <p:cNvCxnSpPr/>
              <p:nvPr/>
            </p:nvCxnSpPr>
            <p:spPr bwMode="auto">
              <a:xfrm>
                <a:off x="5024438" y="35147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6" name="Straight Connector 145"/>
              <p:cNvCxnSpPr/>
              <p:nvPr/>
            </p:nvCxnSpPr>
            <p:spPr bwMode="auto">
              <a:xfrm rot="5400000">
                <a:off x="4810124" y="33004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47" name="Straight Connector 146"/>
              <p:cNvCxnSpPr/>
              <p:nvPr/>
            </p:nvCxnSpPr>
            <p:spPr bwMode="auto">
              <a:xfrm rot="5400000">
                <a:off x="4953794" y="32996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48" name="Straight Connector 147"/>
              <p:cNvCxnSpPr/>
              <p:nvPr/>
            </p:nvCxnSpPr>
            <p:spPr bwMode="auto">
              <a:xfrm rot="5400000">
                <a:off x="5097464" y="32988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50" name="Straight Connector 149"/>
              <p:cNvCxnSpPr/>
              <p:nvPr/>
            </p:nvCxnSpPr>
            <p:spPr bwMode="auto">
              <a:xfrm rot="5400000">
                <a:off x="5241134" y="32980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51" name="Straight Connector 150"/>
              <p:cNvCxnSpPr/>
              <p:nvPr/>
            </p:nvCxnSpPr>
            <p:spPr bwMode="auto">
              <a:xfrm rot="5400000">
                <a:off x="5384804" y="32972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52" name="Straight Connector 151"/>
              <p:cNvCxnSpPr/>
              <p:nvPr/>
            </p:nvCxnSpPr>
            <p:spPr bwMode="auto">
              <a:xfrm rot="5400000">
                <a:off x="5528474" y="3296448"/>
                <a:ext cx="714380" cy="1588"/>
              </a:xfrm>
              <a:prstGeom prst="line">
                <a:avLst/>
              </a:prstGeom>
              <a:noFill/>
              <a:ln w="19050" cap="flat" cmpd="sng" algn="ctr">
                <a:solidFill>
                  <a:schemeClr val="tx1"/>
                </a:solidFill>
                <a:prstDash val="solid"/>
                <a:round/>
                <a:headEnd type="none" w="med" len="med"/>
                <a:tailEnd type="none" w="med" len="med"/>
              </a:ln>
              <a:effectLst/>
            </p:spPr>
          </p:cxnSp>
        </p:grpSp>
      </p:grpSp>
      <p:sp>
        <p:nvSpPr>
          <p:cNvPr id="84" name="TextBox 83"/>
          <p:cNvSpPr txBox="1"/>
          <p:nvPr/>
        </p:nvSpPr>
        <p:spPr>
          <a:xfrm>
            <a:off x="5943600" y="2133600"/>
            <a:ext cx="1371600" cy="338554"/>
          </a:xfrm>
          <a:prstGeom prst="rect">
            <a:avLst/>
          </a:prstGeom>
          <a:noFill/>
        </p:spPr>
        <p:txBody>
          <a:bodyPr wrap="square" rtlCol="0">
            <a:spAutoFit/>
          </a:bodyPr>
          <a:lstStyle/>
          <a:p>
            <a:pPr algn="ctr"/>
            <a:r>
              <a:rPr lang="en-US" sz="1600" b="1" dirty="0" smtClean="0">
                <a:solidFill>
                  <a:schemeClr val="bg1"/>
                </a:solidFill>
              </a:rPr>
              <a:t>Service Bus</a:t>
            </a:r>
            <a:endParaRPr lang="en-US" sz="1600" b="1" dirty="0">
              <a:solidFill>
                <a:schemeClr val="bg1"/>
              </a:solidFill>
            </a:endParaRPr>
          </a:p>
        </p:txBody>
      </p:sp>
      <p:sp>
        <p:nvSpPr>
          <p:cNvPr id="85" name="Rounded Rectangle 84"/>
          <p:cNvSpPr/>
          <p:nvPr/>
        </p:nvSpPr>
        <p:spPr bwMode="auto">
          <a:xfrm>
            <a:off x="6407944" y="2638539"/>
            <a:ext cx="583406" cy="443429"/>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8" name="Rounded Rectangle 87"/>
          <p:cNvSpPr/>
          <p:nvPr/>
        </p:nvSpPr>
        <p:spPr>
          <a:xfrm>
            <a:off x="6463506" y="2687782"/>
            <a:ext cx="472281" cy="339436"/>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a:solidFill>
                <a:schemeClr val="tx1"/>
              </a:solidFill>
              <a:latin typeface="Arial" charset="0"/>
            </a:endParaRPr>
          </a:p>
        </p:txBody>
      </p:sp>
      <p:cxnSp>
        <p:nvCxnSpPr>
          <p:cNvPr id="91" name="Straight Connector 90"/>
          <p:cNvCxnSpPr/>
          <p:nvPr/>
        </p:nvCxnSpPr>
        <p:spPr bwMode="auto">
          <a:xfrm>
            <a:off x="6313926" y="2785896"/>
            <a:ext cx="638969" cy="1011"/>
          </a:xfrm>
          <a:prstGeom prst="line">
            <a:avLst/>
          </a:prstGeom>
          <a:noFill/>
          <a:ln w="31750" cap="flat" cmpd="sng" algn="ctr">
            <a:solidFill>
              <a:schemeClr val="bg1">
                <a:lumMod val="50000"/>
              </a:schemeClr>
            </a:solidFill>
            <a:prstDash val="solid"/>
            <a:round/>
            <a:headEnd type="none" w="med" len="med"/>
            <a:tailEnd type="none" w="med" len="med"/>
          </a:ln>
          <a:effectLst/>
        </p:spPr>
      </p:cxnSp>
      <p:cxnSp>
        <p:nvCxnSpPr>
          <p:cNvPr id="92" name="Straight Connector 91"/>
          <p:cNvCxnSpPr/>
          <p:nvPr/>
        </p:nvCxnSpPr>
        <p:spPr bwMode="auto">
          <a:xfrm>
            <a:off x="6324600" y="2939327"/>
            <a:ext cx="638969" cy="1011"/>
          </a:xfrm>
          <a:prstGeom prst="line">
            <a:avLst/>
          </a:prstGeom>
          <a:noFill/>
          <a:ln w="31750" cap="flat" cmpd="sng" algn="ctr">
            <a:solidFill>
              <a:schemeClr val="bg1">
                <a:lumMod val="50000"/>
              </a:schemeClr>
            </a:solidFill>
            <a:prstDash val="solid"/>
            <a:round/>
            <a:headEnd type="none" w="med" len="med"/>
            <a:tailEnd type="none" w="med" len="med"/>
          </a:ln>
          <a:effectLst/>
        </p:spPr>
      </p:cxnSp>
      <p:sp>
        <p:nvSpPr>
          <p:cNvPr id="93" name="Oval 92"/>
          <p:cNvSpPr/>
          <p:nvPr/>
        </p:nvSpPr>
        <p:spPr bwMode="auto">
          <a:xfrm>
            <a:off x="6237726" y="2726150"/>
            <a:ext cx="119453" cy="12364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6" name="Oval 95"/>
          <p:cNvSpPr/>
          <p:nvPr/>
        </p:nvSpPr>
        <p:spPr bwMode="auto">
          <a:xfrm>
            <a:off x="6232217" y="2879761"/>
            <a:ext cx="119453" cy="12364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7" name="Rectangle 96"/>
          <p:cNvSpPr/>
          <p:nvPr/>
        </p:nvSpPr>
        <p:spPr bwMode="auto">
          <a:xfrm>
            <a:off x="6172200" y="2514600"/>
            <a:ext cx="914399" cy="685800"/>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charset="0"/>
            </a:endParaRPr>
          </a:p>
        </p:txBody>
      </p:sp>
      <p:sp>
        <p:nvSpPr>
          <p:cNvPr id="98" name="TextBox 97"/>
          <p:cNvSpPr txBox="1"/>
          <p:nvPr/>
        </p:nvSpPr>
        <p:spPr>
          <a:xfrm>
            <a:off x="5362575" y="5394037"/>
            <a:ext cx="1600200" cy="584775"/>
          </a:xfrm>
          <a:prstGeom prst="rect">
            <a:avLst/>
          </a:prstGeom>
          <a:noFill/>
        </p:spPr>
        <p:txBody>
          <a:bodyPr wrap="square" rtlCol="0">
            <a:spAutoFit/>
          </a:bodyPr>
          <a:lstStyle/>
          <a:p>
            <a:pPr algn="ctr"/>
            <a:r>
              <a:rPr lang="en-US" sz="1600" b="1" dirty="0" smtClean="0">
                <a:solidFill>
                  <a:schemeClr val="bg1"/>
                </a:solidFill>
              </a:rPr>
              <a:t>On-premises Database</a:t>
            </a:r>
            <a:endParaRPr lang="en-US" sz="1600" b="1" dirty="0">
              <a:solidFill>
                <a:schemeClr val="bg1"/>
              </a:solidFill>
            </a:endParaRPr>
          </a:p>
        </p:txBody>
      </p:sp>
      <p:sp>
        <p:nvSpPr>
          <p:cNvPr id="99" name="Rectangle 98"/>
          <p:cNvSpPr/>
          <p:nvPr/>
        </p:nvSpPr>
        <p:spPr bwMode="auto">
          <a:xfrm>
            <a:off x="5715000" y="4495800"/>
            <a:ext cx="864919" cy="844514"/>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charset="0"/>
            </a:endParaRPr>
          </a:p>
        </p:txBody>
      </p:sp>
      <p:sp>
        <p:nvSpPr>
          <p:cNvPr id="101" name="Can 100"/>
          <p:cNvSpPr/>
          <p:nvPr/>
        </p:nvSpPr>
        <p:spPr bwMode="auto">
          <a:xfrm>
            <a:off x="5791200" y="4571999"/>
            <a:ext cx="707136" cy="691885"/>
          </a:xfrm>
          <a:prstGeom prst="can">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sp>
        <p:nvSpPr>
          <p:cNvPr id="103" name="Rectangle 102"/>
          <p:cNvSpPr/>
          <p:nvPr/>
        </p:nvSpPr>
        <p:spPr bwMode="auto">
          <a:xfrm>
            <a:off x="5865636" y="4796158"/>
            <a:ext cx="488486" cy="338391"/>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04" name="Straight Connector 103"/>
          <p:cNvCxnSpPr/>
          <p:nvPr/>
        </p:nvCxnSpPr>
        <p:spPr bwMode="auto">
          <a:xfrm>
            <a:off x="5865636" y="4863837"/>
            <a:ext cx="488486" cy="752"/>
          </a:xfrm>
          <a:prstGeom prst="line">
            <a:avLst/>
          </a:prstGeom>
          <a:noFill/>
          <a:ln w="19050" cap="flat" cmpd="sng" algn="ctr">
            <a:solidFill>
              <a:schemeClr val="tx1"/>
            </a:solidFill>
            <a:prstDash val="solid"/>
            <a:round/>
            <a:headEnd type="none" w="med" len="med"/>
            <a:tailEnd type="none" w="med" len="med"/>
          </a:ln>
          <a:effectLst/>
        </p:spPr>
      </p:cxnSp>
      <p:cxnSp>
        <p:nvCxnSpPr>
          <p:cNvPr id="105" name="Straight Connector 104"/>
          <p:cNvCxnSpPr/>
          <p:nvPr/>
        </p:nvCxnSpPr>
        <p:spPr bwMode="auto">
          <a:xfrm>
            <a:off x="5865636" y="4931515"/>
            <a:ext cx="488486" cy="752"/>
          </a:xfrm>
          <a:prstGeom prst="line">
            <a:avLst/>
          </a:prstGeom>
          <a:noFill/>
          <a:ln w="19050" cap="flat" cmpd="sng" algn="ctr">
            <a:solidFill>
              <a:schemeClr val="tx1"/>
            </a:solidFill>
            <a:prstDash val="solid"/>
            <a:round/>
            <a:headEnd type="none" w="med" len="med"/>
            <a:tailEnd type="none" w="med" len="med"/>
          </a:ln>
          <a:effectLst/>
        </p:spPr>
      </p:cxnSp>
      <p:cxnSp>
        <p:nvCxnSpPr>
          <p:cNvPr id="106" name="Straight Connector 105"/>
          <p:cNvCxnSpPr/>
          <p:nvPr/>
        </p:nvCxnSpPr>
        <p:spPr bwMode="auto">
          <a:xfrm>
            <a:off x="5865636" y="4999193"/>
            <a:ext cx="488486" cy="752"/>
          </a:xfrm>
          <a:prstGeom prst="line">
            <a:avLst/>
          </a:prstGeom>
          <a:noFill/>
          <a:ln w="19050" cap="flat" cmpd="sng" algn="ctr">
            <a:solidFill>
              <a:schemeClr val="tx1"/>
            </a:solidFill>
            <a:prstDash val="solid"/>
            <a:round/>
            <a:headEnd type="none" w="med" len="med"/>
            <a:tailEnd type="none" w="med" len="med"/>
          </a:ln>
          <a:effectLst/>
        </p:spPr>
      </p:cxnSp>
      <p:cxnSp>
        <p:nvCxnSpPr>
          <p:cNvPr id="107" name="Straight Connector 106"/>
          <p:cNvCxnSpPr/>
          <p:nvPr/>
        </p:nvCxnSpPr>
        <p:spPr bwMode="auto">
          <a:xfrm>
            <a:off x="5865636" y="5066871"/>
            <a:ext cx="488486" cy="752"/>
          </a:xfrm>
          <a:prstGeom prst="line">
            <a:avLst/>
          </a:prstGeom>
          <a:noFill/>
          <a:ln w="19050" cap="flat" cmpd="sng" algn="ctr">
            <a:solidFill>
              <a:schemeClr val="tx1"/>
            </a:solidFill>
            <a:prstDash val="solid"/>
            <a:round/>
            <a:headEnd type="none" w="med" len="med"/>
            <a:tailEnd type="none" w="med" len="med"/>
          </a:ln>
          <a:effectLst/>
        </p:spPr>
      </p:cxnSp>
      <p:cxnSp>
        <p:nvCxnSpPr>
          <p:cNvPr id="108" name="Straight Connector 107"/>
          <p:cNvCxnSpPr/>
          <p:nvPr/>
        </p:nvCxnSpPr>
        <p:spPr bwMode="auto">
          <a:xfrm rot="5400000">
            <a:off x="5766224" y="4965342"/>
            <a:ext cx="338391" cy="776"/>
          </a:xfrm>
          <a:prstGeom prst="line">
            <a:avLst/>
          </a:prstGeom>
          <a:noFill/>
          <a:ln w="19050" cap="flat" cmpd="sng" algn="ctr">
            <a:solidFill>
              <a:schemeClr val="tx1"/>
            </a:solidFill>
            <a:prstDash val="solid"/>
            <a:round/>
            <a:headEnd type="none" w="med" len="med"/>
            <a:tailEnd type="none" w="med" len="med"/>
          </a:ln>
          <a:effectLst/>
        </p:spPr>
      </p:cxnSp>
      <p:cxnSp>
        <p:nvCxnSpPr>
          <p:cNvPr id="109" name="Straight Connector 108"/>
          <p:cNvCxnSpPr/>
          <p:nvPr/>
        </p:nvCxnSpPr>
        <p:spPr bwMode="auto">
          <a:xfrm rot="5400000">
            <a:off x="5836396" y="4964966"/>
            <a:ext cx="338391" cy="776"/>
          </a:xfrm>
          <a:prstGeom prst="line">
            <a:avLst/>
          </a:prstGeom>
          <a:noFill/>
          <a:ln w="19050" cap="flat" cmpd="sng" algn="ctr">
            <a:solidFill>
              <a:schemeClr val="tx1"/>
            </a:solidFill>
            <a:prstDash val="solid"/>
            <a:round/>
            <a:headEnd type="none" w="med" len="med"/>
            <a:tailEnd type="none" w="med" len="med"/>
          </a:ln>
          <a:effectLst/>
        </p:spPr>
      </p:cxnSp>
      <p:cxnSp>
        <p:nvCxnSpPr>
          <p:cNvPr id="110" name="Straight Connector 109"/>
          <p:cNvCxnSpPr/>
          <p:nvPr/>
        </p:nvCxnSpPr>
        <p:spPr bwMode="auto">
          <a:xfrm rot="5400000">
            <a:off x="5906567" y="4964590"/>
            <a:ext cx="338391" cy="776"/>
          </a:xfrm>
          <a:prstGeom prst="line">
            <a:avLst/>
          </a:prstGeom>
          <a:noFill/>
          <a:ln w="19050" cap="flat" cmpd="sng" algn="ctr">
            <a:solidFill>
              <a:schemeClr val="tx1"/>
            </a:solidFill>
            <a:prstDash val="solid"/>
            <a:round/>
            <a:headEnd type="none" w="med" len="med"/>
            <a:tailEnd type="none" w="med" len="med"/>
          </a:ln>
          <a:effectLst/>
        </p:spPr>
      </p:cxnSp>
      <p:cxnSp>
        <p:nvCxnSpPr>
          <p:cNvPr id="111" name="Straight Connector 110"/>
          <p:cNvCxnSpPr/>
          <p:nvPr/>
        </p:nvCxnSpPr>
        <p:spPr bwMode="auto">
          <a:xfrm rot="5400000">
            <a:off x="5976739" y="4964214"/>
            <a:ext cx="338391" cy="776"/>
          </a:xfrm>
          <a:prstGeom prst="line">
            <a:avLst/>
          </a:prstGeom>
          <a:noFill/>
          <a:ln w="19050" cap="flat" cmpd="sng" algn="ctr">
            <a:solidFill>
              <a:schemeClr val="tx1"/>
            </a:solidFill>
            <a:prstDash val="solid"/>
            <a:round/>
            <a:headEnd type="none" w="med" len="med"/>
            <a:tailEnd type="none" w="med" len="med"/>
          </a:ln>
          <a:effectLst/>
        </p:spPr>
      </p:cxnSp>
      <p:cxnSp>
        <p:nvCxnSpPr>
          <p:cNvPr id="112" name="Straight Connector 111"/>
          <p:cNvCxnSpPr/>
          <p:nvPr/>
        </p:nvCxnSpPr>
        <p:spPr bwMode="auto">
          <a:xfrm rot="5400000">
            <a:off x="6046910" y="4963838"/>
            <a:ext cx="338391" cy="776"/>
          </a:xfrm>
          <a:prstGeom prst="line">
            <a:avLst/>
          </a:prstGeom>
          <a:noFill/>
          <a:ln w="19050" cap="flat" cmpd="sng" algn="ctr">
            <a:solidFill>
              <a:schemeClr val="tx1"/>
            </a:solidFill>
            <a:prstDash val="solid"/>
            <a:round/>
            <a:headEnd type="none" w="med" len="med"/>
            <a:tailEnd type="none" w="med" len="med"/>
          </a:ln>
          <a:effectLst/>
        </p:spPr>
      </p:cxnSp>
      <p:cxnSp>
        <p:nvCxnSpPr>
          <p:cNvPr id="114" name="Straight Connector 113"/>
          <p:cNvCxnSpPr/>
          <p:nvPr/>
        </p:nvCxnSpPr>
        <p:spPr bwMode="auto">
          <a:xfrm rot="5400000">
            <a:off x="6117082" y="4963462"/>
            <a:ext cx="338391" cy="776"/>
          </a:xfrm>
          <a:prstGeom prst="line">
            <a:avLst/>
          </a:prstGeom>
          <a:noFill/>
          <a:ln w="19050" cap="flat" cmpd="sng" algn="ctr">
            <a:solidFill>
              <a:schemeClr val="tx1"/>
            </a:solidFill>
            <a:prstDash val="solid"/>
            <a:round/>
            <a:headEnd type="none" w="med" len="med"/>
            <a:tailEnd type="none" w="med" len="med"/>
          </a:ln>
          <a:effectLst/>
        </p:spPr>
      </p:cxnSp>
      <p:sp>
        <p:nvSpPr>
          <p:cNvPr id="115" name="Rectangle 114"/>
          <p:cNvSpPr/>
          <p:nvPr/>
        </p:nvSpPr>
        <p:spPr bwMode="auto">
          <a:xfrm>
            <a:off x="5940071" y="4868348"/>
            <a:ext cx="488486" cy="338391"/>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16" name="Straight Connector 115"/>
          <p:cNvCxnSpPr/>
          <p:nvPr/>
        </p:nvCxnSpPr>
        <p:spPr bwMode="auto">
          <a:xfrm>
            <a:off x="5940071" y="4936026"/>
            <a:ext cx="488486" cy="752"/>
          </a:xfrm>
          <a:prstGeom prst="line">
            <a:avLst/>
          </a:prstGeom>
          <a:noFill/>
          <a:ln w="19050" cap="flat" cmpd="sng" algn="ctr">
            <a:solidFill>
              <a:schemeClr val="tx1"/>
            </a:solidFill>
            <a:prstDash val="solid"/>
            <a:round/>
            <a:headEnd type="none" w="med" len="med"/>
            <a:tailEnd type="none" w="med" len="med"/>
          </a:ln>
          <a:effectLst/>
        </p:spPr>
      </p:cxnSp>
      <p:cxnSp>
        <p:nvCxnSpPr>
          <p:cNvPr id="117" name="Straight Connector 116"/>
          <p:cNvCxnSpPr/>
          <p:nvPr/>
        </p:nvCxnSpPr>
        <p:spPr bwMode="auto">
          <a:xfrm>
            <a:off x="5940071" y="5003704"/>
            <a:ext cx="488486" cy="752"/>
          </a:xfrm>
          <a:prstGeom prst="line">
            <a:avLst/>
          </a:prstGeom>
          <a:noFill/>
          <a:ln w="19050" cap="flat" cmpd="sng" algn="ctr">
            <a:solidFill>
              <a:schemeClr val="tx1"/>
            </a:solidFill>
            <a:prstDash val="solid"/>
            <a:round/>
            <a:headEnd type="none" w="med" len="med"/>
            <a:tailEnd type="none" w="med" len="med"/>
          </a:ln>
          <a:effectLst/>
        </p:spPr>
      </p:cxnSp>
      <p:cxnSp>
        <p:nvCxnSpPr>
          <p:cNvPr id="118" name="Straight Connector 117"/>
          <p:cNvCxnSpPr/>
          <p:nvPr/>
        </p:nvCxnSpPr>
        <p:spPr bwMode="auto">
          <a:xfrm>
            <a:off x="5940071" y="5071383"/>
            <a:ext cx="488486" cy="752"/>
          </a:xfrm>
          <a:prstGeom prst="line">
            <a:avLst/>
          </a:prstGeom>
          <a:noFill/>
          <a:ln w="19050" cap="flat" cmpd="sng" algn="ctr">
            <a:solidFill>
              <a:schemeClr val="tx1"/>
            </a:solidFill>
            <a:prstDash val="solid"/>
            <a:round/>
            <a:headEnd type="none" w="med" len="med"/>
            <a:tailEnd type="none" w="med" len="med"/>
          </a:ln>
          <a:effectLst/>
        </p:spPr>
      </p:cxnSp>
      <p:cxnSp>
        <p:nvCxnSpPr>
          <p:cNvPr id="119" name="Straight Connector 118"/>
          <p:cNvCxnSpPr/>
          <p:nvPr/>
        </p:nvCxnSpPr>
        <p:spPr bwMode="auto">
          <a:xfrm>
            <a:off x="5940071" y="5139061"/>
            <a:ext cx="488486" cy="752"/>
          </a:xfrm>
          <a:prstGeom prst="line">
            <a:avLst/>
          </a:prstGeom>
          <a:noFill/>
          <a:ln w="19050" cap="flat" cmpd="sng" algn="ctr">
            <a:solidFill>
              <a:schemeClr val="tx1"/>
            </a:solidFill>
            <a:prstDash val="solid"/>
            <a:round/>
            <a:headEnd type="none" w="med" len="med"/>
            <a:tailEnd type="none" w="med" len="med"/>
          </a:ln>
          <a:effectLst/>
        </p:spPr>
      </p:cxnSp>
      <p:cxnSp>
        <p:nvCxnSpPr>
          <p:cNvPr id="120" name="Straight Connector 119"/>
          <p:cNvCxnSpPr/>
          <p:nvPr/>
        </p:nvCxnSpPr>
        <p:spPr bwMode="auto">
          <a:xfrm rot="5400000">
            <a:off x="5840660" y="5037532"/>
            <a:ext cx="338391" cy="776"/>
          </a:xfrm>
          <a:prstGeom prst="line">
            <a:avLst/>
          </a:prstGeom>
          <a:noFill/>
          <a:ln w="19050" cap="flat" cmpd="sng" algn="ctr">
            <a:solidFill>
              <a:schemeClr val="tx1"/>
            </a:solidFill>
            <a:prstDash val="solid"/>
            <a:round/>
            <a:headEnd type="none" w="med" len="med"/>
            <a:tailEnd type="none" w="med" len="med"/>
          </a:ln>
          <a:effectLst/>
        </p:spPr>
      </p:cxnSp>
      <p:cxnSp>
        <p:nvCxnSpPr>
          <p:cNvPr id="121" name="Straight Connector 120"/>
          <p:cNvCxnSpPr/>
          <p:nvPr/>
        </p:nvCxnSpPr>
        <p:spPr bwMode="auto">
          <a:xfrm rot="5400000">
            <a:off x="5910831" y="5037156"/>
            <a:ext cx="338391" cy="776"/>
          </a:xfrm>
          <a:prstGeom prst="line">
            <a:avLst/>
          </a:prstGeom>
          <a:noFill/>
          <a:ln w="19050" cap="flat" cmpd="sng" algn="ctr">
            <a:solidFill>
              <a:schemeClr val="tx1"/>
            </a:solidFill>
            <a:prstDash val="solid"/>
            <a:round/>
            <a:headEnd type="none" w="med" len="med"/>
            <a:tailEnd type="none" w="med" len="med"/>
          </a:ln>
          <a:effectLst/>
        </p:spPr>
      </p:cxnSp>
      <p:cxnSp>
        <p:nvCxnSpPr>
          <p:cNvPr id="122" name="Straight Connector 121"/>
          <p:cNvCxnSpPr/>
          <p:nvPr/>
        </p:nvCxnSpPr>
        <p:spPr bwMode="auto">
          <a:xfrm rot="5400000">
            <a:off x="5981003" y="5036780"/>
            <a:ext cx="338391" cy="776"/>
          </a:xfrm>
          <a:prstGeom prst="line">
            <a:avLst/>
          </a:prstGeom>
          <a:noFill/>
          <a:ln w="19050" cap="flat" cmpd="sng" algn="ctr">
            <a:solidFill>
              <a:schemeClr val="tx1"/>
            </a:solidFill>
            <a:prstDash val="solid"/>
            <a:round/>
            <a:headEnd type="none" w="med" len="med"/>
            <a:tailEnd type="none" w="med" len="med"/>
          </a:ln>
          <a:effectLst/>
        </p:spPr>
      </p:cxnSp>
      <p:cxnSp>
        <p:nvCxnSpPr>
          <p:cNvPr id="123" name="Straight Connector 122"/>
          <p:cNvCxnSpPr/>
          <p:nvPr/>
        </p:nvCxnSpPr>
        <p:spPr bwMode="auto">
          <a:xfrm rot="5400000">
            <a:off x="6051174" y="5036403"/>
            <a:ext cx="338391" cy="776"/>
          </a:xfrm>
          <a:prstGeom prst="line">
            <a:avLst/>
          </a:prstGeom>
          <a:noFill/>
          <a:ln w="19050" cap="flat" cmpd="sng" algn="ctr">
            <a:solidFill>
              <a:schemeClr val="tx1"/>
            </a:solidFill>
            <a:prstDash val="solid"/>
            <a:round/>
            <a:headEnd type="none" w="med" len="med"/>
            <a:tailEnd type="none" w="med" len="med"/>
          </a:ln>
          <a:effectLst/>
        </p:spPr>
      </p:cxnSp>
      <p:cxnSp>
        <p:nvCxnSpPr>
          <p:cNvPr id="124" name="Straight Connector 123"/>
          <p:cNvCxnSpPr/>
          <p:nvPr/>
        </p:nvCxnSpPr>
        <p:spPr bwMode="auto">
          <a:xfrm rot="5400000">
            <a:off x="6121345" y="5036027"/>
            <a:ext cx="338391" cy="776"/>
          </a:xfrm>
          <a:prstGeom prst="line">
            <a:avLst/>
          </a:prstGeom>
          <a:noFill/>
          <a:ln w="19050" cap="flat" cmpd="sng" algn="ctr">
            <a:solidFill>
              <a:schemeClr val="tx1"/>
            </a:solidFill>
            <a:prstDash val="solid"/>
            <a:round/>
            <a:headEnd type="none" w="med" len="med"/>
            <a:tailEnd type="none" w="med" len="med"/>
          </a:ln>
          <a:effectLst/>
        </p:spPr>
      </p:cxnSp>
      <p:cxnSp>
        <p:nvCxnSpPr>
          <p:cNvPr id="125" name="Straight Connector 124"/>
          <p:cNvCxnSpPr/>
          <p:nvPr/>
        </p:nvCxnSpPr>
        <p:spPr bwMode="auto">
          <a:xfrm rot="5400000">
            <a:off x="6191517" y="5035651"/>
            <a:ext cx="338391" cy="776"/>
          </a:xfrm>
          <a:prstGeom prst="line">
            <a:avLst/>
          </a:prstGeom>
          <a:noFill/>
          <a:ln w="19050" cap="flat" cmpd="sng" algn="ctr">
            <a:solidFill>
              <a:schemeClr val="tx1"/>
            </a:solidFill>
            <a:prstDash val="solid"/>
            <a:round/>
            <a:headEnd type="none" w="med" len="med"/>
            <a:tailEnd type="none" w="med" len="med"/>
          </a:ln>
          <a:effectLst/>
        </p:spPr>
      </p:cxnSp>
      <p:pic>
        <p:nvPicPr>
          <p:cNvPr id="209" name="Picture 2"/>
          <p:cNvPicPr>
            <a:picLocks noChangeAspect="1" noChangeArrowheads="1"/>
          </p:cNvPicPr>
          <p:nvPr/>
        </p:nvPicPr>
        <p:blipFill>
          <a:blip r:embed="rId4" cstate="print"/>
          <a:srcRect/>
          <a:stretch>
            <a:fillRect/>
          </a:stretch>
        </p:blipFill>
        <p:spPr bwMode="auto">
          <a:xfrm>
            <a:off x="2743200" y="4719935"/>
            <a:ext cx="665420" cy="533893"/>
          </a:xfrm>
          <a:prstGeom prst="rect">
            <a:avLst/>
          </a:prstGeom>
          <a:noFill/>
          <a:ln w="9525">
            <a:noFill/>
            <a:miter lim="800000"/>
            <a:headEnd/>
            <a:tailEnd/>
          </a:ln>
          <a:effectLst/>
        </p:spPr>
      </p:pic>
      <p:pic>
        <p:nvPicPr>
          <p:cNvPr id="212" name="Picture 2"/>
          <p:cNvPicPr>
            <a:picLocks noChangeAspect="1" noChangeArrowheads="1"/>
          </p:cNvPicPr>
          <p:nvPr/>
        </p:nvPicPr>
        <p:blipFill>
          <a:blip r:embed="rId4" cstate="print"/>
          <a:srcRect/>
          <a:stretch>
            <a:fillRect/>
          </a:stretch>
        </p:blipFill>
        <p:spPr bwMode="auto">
          <a:xfrm>
            <a:off x="2819400" y="4812268"/>
            <a:ext cx="665420" cy="533893"/>
          </a:xfrm>
          <a:prstGeom prst="rect">
            <a:avLst/>
          </a:prstGeom>
          <a:noFill/>
          <a:ln w="9525">
            <a:noFill/>
            <a:miter lim="800000"/>
            <a:headEnd/>
            <a:tailEnd/>
          </a:ln>
          <a:effectLst/>
        </p:spPr>
      </p:pic>
      <p:pic>
        <p:nvPicPr>
          <p:cNvPr id="213" name="Picture 2"/>
          <p:cNvPicPr>
            <a:picLocks noChangeAspect="1" noChangeArrowheads="1"/>
          </p:cNvPicPr>
          <p:nvPr/>
        </p:nvPicPr>
        <p:blipFill>
          <a:blip r:embed="rId4" cstate="print"/>
          <a:srcRect/>
          <a:stretch>
            <a:fillRect/>
          </a:stretch>
        </p:blipFill>
        <p:spPr bwMode="auto">
          <a:xfrm>
            <a:off x="2895600" y="4904601"/>
            <a:ext cx="665420" cy="533893"/>
          </a:xfrm>
          <a:prstGeom prst="rect">
            <a:avLst/>
          </a:prstGeom>
          <a:noFill/>
          <a:ln w="9525">
            <a:noFill/>
            <a:miter lim="800000"/>
            <a:headEnd/>
            <a:tailEnd/>
          </a:ln>
          <a:effectLst/>
        </p:spPr>
      </p:pic>
      <p:pic>
        <p:nvPicPr>
          <p:cNvPr id="214" name="Picture 2"/>
          <p:cNvPicPr>
            <a:picLocks noChangeAspect="1" noChangeArrowheads="1"/>
          </p:cNvPicPr>
          <p:nvPr/>
        </p:nvPicPr>
        <p:blipFill>
          <a:blip r:embed="rId4" cstate="print"/>
          <a:srcRect/>
          <a:stretch>
            <a:fillRect/>
          </a:stretch>
        </p:blipFill>
        <p:spPr bwMode="auto">
          <a:xfrm>
            <a:off x="2971800" y="4996934"/>
            <a:ext cx="665420" cy="533893"/>
          </a:xfrm>
          <a:prstGeom prst="rect">
            <a:avLst/>
          </a:prstGeom>
          <a:noFill/>
          <a:ln w="9525">
            <a:noFill/>
            <a:miter lim="800000"/>
            <a:headEnd/>
            <a:tailEnd/>
          </a:ln>
          <a:effectLst/>
        </p:spPr>
      </p:pic>
      <p:pic>
        <p:nvPicPr>
          <p:cNvPr id="215" name="Picture 2"/>
          <p:cNvPicPr>
            <a:picLocks noChangeAspect="1" noChangeArrowheads="1"/>
          </p:cNvPicPr>
          <p:nvPr/>
        </p:nvPicPr>
        <p:blipFill>
          <a:blip r:embed="rId4" cstate="print"/>
          <a:srcRect/>
          <a:stretch>
            <a:fillRect/>
          </a:stretch>
        </p:blipFill>
        <p:spPr bwMode="auto">
          <a:xfrm>
            <a:off x="3048000" y="5089267"/>
            <a:ext cx="665420" cy="533893"/>
          </a:xfrm>
          <a:prstGeom prst="rect">
            <a:avLst/>
          </a:prstGeom>
          <a:noFill/>
          <a:ln w="9525">
            <a:noFill/>
            <a:miter lim="800000"/>
            <a:headEnd/>
            <a:tailEnd/>
          </a:ln>
          <a:effectLst/>
        </p:spPr>
      </p:pic>
      <p:pic>
        <p:nvPicPr>
          <p:cNvPr id="216" name="Picture 2"/>
          <p:cNvPicPr>
            <a:picLocks noChangeAspect="1" noChangeArrowheads="1"/>
          </p:cNvPicPr>
          <p:nvPr/>
        </p:nvPicPr>
        <p:blipFill>
          <a:blip r:embed="rId4" cstate="print"/>
          <a:srcRect/>
          <a:stretch>
            <a:fillRect/>
          </a:stretch>
        </p:blipFill>
        <p:spPr bwMode="auto">
          <a:xfrm>
            <a:off x="3124200" y="5181600"/>
            <a:ext cx="665420" cy="533893"/>
          </a:xfrm>
          <a:prstGeom prst="rect">
            <a:avLst/>
          </a:prstGeom>
          <a:noFill/>
          <a:ln w="9525">
            <a:noFill/>
            <a:miter lim="800000"/>
            <a:headEnd/>
            <a:tailEnd/>
          </a:ln>
          <a:effectLst/>
        </p:spPr>
      </p:pic>
      <p:sp>
        <p:nvSpPr>
          <p:cNvPr id="126" name="Freeform 125"/>
          <p:cNvSpPr/>
          <p:nvPr/>
        </p:nvSpPr>
        <p:spPr>
          <a:xfrm>
            <a:off x="3276600" y="2581275"/>
            <a:ext cx="2962275" cy="563563"/>
          </a:xfrm>
          <a:custGeom>
            <a:avLst/>
            <a:gdLst>
              <a:gd name="connsiteX0" fmla="*/ 0 w 2962275"/>
              <a:gd name="connsiteY0" fmla="*/ 0 h 563563"/>
              <a:gd name="connsiteX1" fmla="*/ 1419225 w 2962275"/>
              <a:gd name="connsiteY1" fmla="*/ 504825 h 563563"/>
              <a:gd name="connsiteX2" fmla="*/ 2962275 w 2962275"/>
              <a:gd name="connsiteY2" fmla="*/ 352425 h 563563"/>
            </a:gdLst>
            <a:ahLst/>
            <a:cxnLst>
              <a:cxn ang="0">
                <a:pos x="connsiteX0" y="connsiteY0"/>
              </a:cxn>
              <a:cxn ang="0">
                <a:pos x="connsiteX1" y="connsiteY1"/>
              </a:cxn>
              <a:cxn ang="0">
                <a:pos x="connsiteX2" y="connsiteY2"/>
              </a:cxn>
            </a:cxnLst>
            <a:rect l="l" t="t" r="r" b="b"/>
            <a:pathLst>
              <a:path w="2962275" h="563563">
                <a:moveTo>
                  <a:pt x="0" y="0"/>
                </a:moveTo>
                <a:cubicBezTo>
                  <a:pt x="462756" y="223044"/>
                  <a:pt x="925513" y="446088"/>
                  <a:pt x="1419225" y="504825"/>
                </a:cubicBezTo>
                <a:cubicBezTo>
                  <a:pt x="1912938" y="563563"/>
                  <a:pt x="2437606" y="457994"/>
                  <a:pt x="2962275" y="352425"/>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Freeform 126"/>
          <p:cNvSpPr/>
          <p:nvPr/>
        </p:nvSpPr>
        <p:spPr>
          <a:xfrm>
            <a:off x="6553200" y="2943225"/>
            <a:ext cx="850900" cy="2009775"/>
          </a:xfrm>
          <a:custGeom>
            <a:avLst/>
            <a:gdLst>
              <a:gd name="connsiteX0" fmla="*/ 923925 w 1449388"/>
              <a:gd name="connsiteY0" fmla="*/ 0 h 2000250"/>
              <a:gd name="connsiteX1" fmla="*/ 1295400 w 1449388"/>
              <a:gd name="connsiteY1" fmla="*/ 990600 h 2000250"/>
              <a:gd name="connsiteX2" fmla="*/ 0 w 1449388"/>
              <a:gd name="connsiteY2" fmla="*/ 2000250 h 2000250"/>
              <a:gd name="connsiteX0" fmla="*/ 476250 w 927100"/>
              <a:gd name="connsiteY0" fmla="*/ 0 h 2009775"/>
              <a:gd name="connsiteX1" fmla="*/ 847725 w 927100"/>
              <a:gd name="connsiteY1" fmla="*/ 990600 h 2009775"/>
              <a:gd name="connsiteX2" fmla="*/ 0 w 927100"/>
              <a:gd name="connsiteY2" fmla="*/ 2009775 h 2009775"/>
            </a:gdLst>
            <a:ahLst/>
            <a:cxnLst>
              <a:cxn ang="0">
                <a:pos x="connsiteX0" y="connsiteY0"/>
              </a:cxn>
              <a:cxn ang="0">
                <a:pos x="connsiteX1" y="connsiteY1"/>
              </a:cxn>
              <a:cxn ang="0">
                <a:pos x="connsiteX2" y="connsiteY2"/>
              </a:cxn>
            </a:cxnLst>
            <a:rect l="l" t="t" r="r" b="b"/>
            <a:pathLst>
              <a:path w="927100" h="2009775">
                <a:moveTo>
                  <a:pt x="476250" y="0"/>
                </a:moveTo>
                <a:cubicBezTo>
                  <a:pt x="738981" y="328612"/>
                  <a:pt x="927100" y="655638"/>
                  <a:pt x="847725" y="990600"/>
                </a:cubicBezTo>
                <a:cubicBezTo>
                  <a:pt x="768350" y="1325562"/>
                  <a:pt x="570706" y="1671637"/>
                  <a:pt x="0" y="2009775"/>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Freeform 127"/>
          <p:cNvSpPr/>
          <p:nvPr/>
        </p:nvSpPr>
        <p:spPr>
          <a:xfrm>
            <a:off x="3267075" y="1938338"/>
            <a:ext cx="1419225" cy="280987"/>
          </a:xfrm>
          <a:custGeom>
            <a:avLst/>
            <a:gdLst>
              <a:gd name="connsiteX0" fmla="*/ 0 w 1419225"/>
              <a:gd name="connsiteY0" fmla="*/ 195262 h 280987"/>
              <a:gd name="connsiteX1" fmla="*/ 723900 w 1419225"/>
              <a:gd name="connsiteY1" fmla="*/ 14287 h 280987"/>
              <a:gd name="connsiteX2" fmla="*/ 1419225 w 1419225"/>
              <a:gd name="connsiteY2" fmla="*/ 280987 h 280987"/>
            </a:gdLst>
            <a:ahLst/>
            <a:cxnLst>
              <a:cxn ang="0">
                <a:pos x="connsiteX0" y="connsiteY0"/>
              </a:cxn>
              <a:cxn ang="0">
                <a:pos x="connsiteX1" y="connsiteY1"/>
              </a:cxn>
              <a:cxn ang="0">
                <a:pos x="connsiteX2" y="connsiteY2"/>
              </a:cxn>
            </a:cxnLst>
            <a:rect l="l" t="t" r="r" b="b"/>
            <a:pathLst>
              <a:path w="1419225" h="280987">
                <a:moveTo>
                  <a:pt x="0" y="195262"/>
                </a:moveTo>
                <a:cubicBezTo>
                  <a:pt x="243681" y="97631"/>
                  <a:pt x="487363" y="0"/>
                  <a:pt x="723900" y="14287"/>
                </a:cubicBezTo>
                <a:cubicBezTo>
                  <a:pt x="960438" y="28575"/>
                  <a:pt x="1189831" y="154781"/>
                  <a:pt x="1419225" y="280987"/>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Rounded Rectangle 156"/>
          <p:cNvSpPr/>
          <p:nvPr/>
        </p:nvSpPr>
        <p:spPr bwMode="auto">
          <a:xfrm>
            <a:off x="5029200" y="4343400"/>
            <a:ext cx="2286000" cy="17526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58" name="Freeform 157"/>
          <p:cNvSpPr/>
          <p:nvPr/>
        </p:nvSpPr>
        <p:spPr>
          <a:xfrm>
            <a:off x="1520042" y="2968831"/>
            <a:ext cx="1033153" cy="2454234"/>
          </a:xfrm>
          <a:custGeom>
            <a:avLst/>
            <a:gdLst>
              <a:gd name="connsiteX0" fmla="*/ 748145 w 1033153"/>
              <a:gd name="connsiteY0" fmla="*/ 2327564 h 2454234"/>
              <a:gd name="connsiteX1" fmla="*/ 47501 w 1033153"/>
              <a:gd name="connsiteY1" fmla="*/ 2066307 h 2454234"/>
              <a:gd name="connsiteX2" fmla="*/ 1033153 w 1033153"/>
              <a:gd name="connsiteY2" fmla="*/ 0 h 2454234"/>
            </a:gdLst>
            <a:ahLst/>
            <a:cxnLst>
              <a:cxn ang="0">
                <a:pos x="connsiteX0" y="connsiteY0"/>
              </a:cxn>
              <a:cxn ang="0">
                <a:pos x="connsiteX1" y="connsiteY1"/>
              </a:cxn>
              <a:cxn ang="0">
                <a:pos x="connsiteX2" y="connsiteY2"/>
              </a:cxn>
            </a:cxnLst>
            <a:rect l="l" t="t" r="r" b="b"/>
            <a:pathLst>
              <a:path w="1033153" h="2454234">
                <a:moveTo>
                  <a:pt x="748145" y="2327564"/>
                </a:moveTo>
                <a:cubicBezTo>
                  <a:pt x="374072" y="2390899"/>
                  <a:pt x="0" y="2454234"/>
                  <a:pt x="47501" y="2066307"/>
                </a:cubicBezTo>
                <a:cubicBezTo>
                  <a:pt x="95002" y="1678380"/>
                  <a:pt x="564077" y="839190"/>
                  <a:pt x="1033153" y="0"/>
                </a:cubicBezTo>
              </a:path>
            </a:pathLst>
          </a:custGeom>
          <a:ln w="31750">
            <a:solidFill>
              <a:schemeClr val="bg1"/>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endParaRPr lang="en-US"/>
          </a:p>
        </p:txBody>
      </p:sp>
      <p:sp>
        <p:nvSpPr>
          <p:cNvPr id="211" name="Rounded Rectangle 210"/>
          <p:cNvSpPr/>
          <p:nvPr/>
        </p:nvSpPr>
        <p:spPr bwMode="auto">
          <a:xfrm>
            <a:off x="2286000" y="4343400"/>
            <a:ext cx="2362200" cy="17526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0" y="1828800"/>
            <a:ext cx="9144000" cy="44196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2" name="TextBox 201"/>
          <p:cNvSpPr txBox="1"/>
          <p:nvPr/>
        </p:nvSpPr>
        <p:spPr>
          <a:xfrm>
            <a:off x="4191000" y="5715000"/>
            <a:ext cx="1066800" cy="400110"/>
          </a:xfrm>
          <a:prstGeom prst="rect">
            <a:avLst/>
          </a:prstGeom>
          <a:noFill/>
        </p:spPr>
        <p:txBody>
          <a:bodyPr wrap="square" rtlCol="0">
            <a:spAutoFit/>
          </a:bodyPr>
          <a:lstStyle/>
          <a:p>
            <a:pPr algn="ctr"/>
            <a:r>
              <a:rPr lang="en-US" sz="2000" b="1" i="1" dirty="0" smtClean="0">
                <a:solidFill>
                  <a:schemeClr val="bg1"/>
                </a:solidFill>
              </a:rPr>
              <a:t>User</a:t>
            </a:r>
            <a:endParaRPr lang="en-US" sz="2000" b="1" i="1" dirty="0">
              <a:solidFill>
                <a:schemeClr val="bg1"/>
              </a:solidFill>
            </a:endParaRPr>
          </a:p>
        </p:txBody>
      </p:sp>
      <p:pic>
        <p:nvPicPr>
          <p:cNvPr id="101" name="Picture 13" descr="internet cloud 75 opac"/>
          <p:cNvPicPr>
            <a:picLocks noChangeAspect="1" noChangeArrowheads="1"/>
          </p:cNvPicPr>
          <p:nvPr/>
        </p:nvPicPr>
        <p:blipFill>
          <a:blip r:embed="rId3" cstate="print"/>
          <a:srcRect/>
          <a:stretch>
            <a:fillRect/>
          </a:stretch>
        </p:blipFill>
        <p:spPr bwMode="auto">
          <a:xfrm>
            <a:off x="228600" y="4114800"/>
            <a:ext cx="8763000" cy="500066"/>
          </a:xfrm>
          <a:prstGeom prst="rect">
            <a:avLst/>
          </a:prstGeom>
          <a:noFill/>
          <a:effectLst/>
        </p:spPr>
      </p:pic>
      <p:sp>
        <p:nvSpPr>
          <p:cNvPr id="56" name="Rectangle 55"/>
          <p:cNvSpPr/>
          <p:nvPr/>
        </p:nvSpPr>
        <p:spPr>
          <a:xfrm>
            <a:off x="4724400" y="2590800"/>
            <a:ext cx="1752600" cy="12192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57" name="Rectangle 56"/>
          <p:cNvSpPr/>
          <p:nvPr/>
        </p:nvSpPr>
        <p:spPr>
          <a:xfrm>
            <a:off x="4572000" y="2438400"/>
            <a:ext cx="1752600" cy="12192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59" name="Rounded Rectangle 58"/>
          <p:cNvSpPr/>
          <p:nvPr/>
        </p:nvSpPr>
        <p:spPr bwMode="auto">
          <a:xfrm>
            <a:off x="762000" y="2057400"/>
            <a:ext cx="7924800" cy="19050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0" name="Rectangle 59"/>
          <p:cNvSpPr/>
          <p:nvPr/>
        </p:nvSpPr>
        <p:spPr>
          <a:xfrm>
            <a:off x="4419600" y="2286000"/>
            <a:ext cx="1752600" cy="12192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96" name="Freeform 95"/>
          <p:cNvSpPr/>
          <p:nvPr/>
        </p:nvSpPr>
        <p:spPr>
          <a:xfrm>
            <a:off x="6019800" y="2590800"/>
            <a:ext cx="1066800" cy="304799"/>
          </a:xfrm>
          <a:custGeom>
            <a:avLst/>
            <a:gdLst>
              <a:gd name="connsiteX0" fmla="*/ 0 w 487680"/>
              <a:gd name="connsiteY0" fmla="*/ 204893 h 204893"/>
              <a:gd name="connsiteX1" fmla="*/ 213360 w 487680"/>
              <a:gd name="connsiteY1" fmla="*/ 1693 h 204893"/>
              <a:gd name="connsiteX2" fmla="*/ 487680 w 487680"/>
              <a:gd name="connsiteY2" fmla="*/ 194733 h 204893"/>
            </a:gdLst>
            <a:ahLst/>
            <a:cxnLst>
              <a:cxn ang="0">
                <a:pos x="connsiteX0" y="connsiteY0"/>
              </a:cxn>
              <a:cxn ang="0">
                <a:pos x="connsiteX1" y="connsiteY1"/>
              </a:cxn>
              <a:cxn ang="0">
                <a:pos x="connsiteX2" y="connsiteY2"/>
              </a:cxn>
            </a:cxnLst>
            <a:rect l="l" t="t" r="r" b="b"/>
            <a:pathLst>
              <a:path w="487680" h="204893">
                <a:moveTo>
                  <a:pt x="0" y="204893"/>
                </a:moveTo>
                <a:cubicBezTo>
                  <a:pt x="66040" y="104139"/>
                  <a:pt x="132080" y="3386"/>
                  <a:pt x="213360" y="1693"/>
                </a:cubicBezTo>
                <a:cubicBezTo>
                  <a:pt x="294640" y="0"/>
                  <a:pt x="391160" y="97366"/>
                  <a:pt x="487680" y="194733"/>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TextBox 98"/>
          <p:cNvSpPr txBox="1"/>
          <p:nvPr/>
        </p:nvSpPr>
        <p:spPr>
          <a:xfrm>
            <a:off x="7086600" y="2286000"/>
            <a:ext cx="1214446" cy="338554"/>
          </a:xfrm>
          <a:prstGeom prst="rect">
            <a:avLst/>
          </a:prstGeom>
          <a:noFill/>
        </p:spPr>
        <p:txBody>
          <a:bodyPr wrap="square" rtlCol="0">
            <a:spAutoFit/>
          </a:bodyPr>
          <a:lstStyle/>
          <a:p>
            <a:pPr algn="ctr"/>
            <a:r>
              <a:rPr lang="en-US" sz="1600" b="1" dirty="0" smtClean="0">
                <a:solidFill>
                  <a:schemeClr val="bg1"/>
                </a:solidFill>
              </a:rPr>
              <a:t>Blobs</a:t>
            </a:r>
            <a:endParaRPr lang="en-US" sz="1600" b="1" dirty="0">
              <a:solidFill>
                <a:schemeClr val="bg1"/>
              </a:solidFill>
            </a:endParaRPr>
          </a:p>
        </p:txBody>
      </p:sp>
      <p:sp>
        <p:nvSpPr>
          <p:cNvPr id="103" name="Flowchart: Display 102"/>
          <p:cNvSpPr/>
          <p:nvPr/>
        </p:nvSpPr>
        <p:spPr bwMode="auto">
          <a:xfrm rot="5400000">
            <a:off x="7105990" y="28816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cxnSp>
        <p:nvCxnSpPr>
          <p:cNvPr id="104" name="Straight Connector 103"/>
          <p:cNvCxnSpPr>
            <a:endCxn id="107" idx="0"/>
          </p:cNvCxnSpPr>
          <p:nvPr/>
        </p:nvCxnSpPr>
        <p:spPr bwMode="auto">
          <a:xfrm rot="10800000" flipV="1">
            <a:off x="7319284" y="2590800"/>
            <a:ext cx="349026" cy="232684"/>
          </a:xfrm>
          <a:prstGeom prst="line">
            <a:avLst/>
          </a:prstGeom>
          <a:noFill/>
          <a:ln w="19050" cap="flat" cmpd="sng" algn="ctr">
            <a:solidFill>
              <a:schemeClr val="bg1"/>
            </a:solidFill>
            <a:prstDash val="solid"/>
            <a:round/>
            <a:headEnd type="none" w="med" len="med"/>
            <a:tailEnd type="none" w="med" len="med"/>
          </a:ln>
          <a:effectLst/>
        </p:spPr>
      </p:cxnSp>
      <p:cxnSp>
        <p:nvCxnSpPr>
          <p:cNvPr id="105" name="Straight Connector 104"/>
          <p:cNvCxnSpPr>
            <a:endCxn id="112" idx="0"/>
          </p:cNvCxnSpPr>
          <p:nvPr/>
        </p:nvCxnSpPr>
        <p:spPr bwMode="auto">
          <a:xfrm rot="16200000" flipH="1">
            <a:off x="7416235" y="2842874"/>
            <a:ext cx="542929" cy="38781"/>
          </a:xfrm>
          <a:prstGeom prst="line">
            <a:avLst/>
          </a:prstGeom>
          <a:noFill/>
          <a:ln w="19050" cap="flat" cmpd="sng" algn="ctr">
            <a:solidFill>
              <a:schemeClr val="bg1"/>
            </a:solidFill>
            <a:prstDash val="solid"/>
            <a:round/>
            <a:headEnd type="none" w="med" len="med"/>
            <a:tailEnd type="none" w="med" len="med"/>
          </a:ln>
          <a:effectLst/>
        </p:spPr>
      </p:cxnSp>
      <p:cxnSp>
        <p:nvCxnSpPr>
          <p:cNvPr id="106" name="Straight Connector 105"/>
          <p:cNvCxnSpPr>
            <a:endCxn id="110" idx="0"/>
          </p:cNvCxnSpPr>
          <p:nvPr/>
        </p:nvCxnSpPr>
        <p:spPr bwMode="auto">
          <a:xfrm>
            <a:off x="7668309" y="2590800"/>
            <a:ext cx="465368" cy="232684"/>
          </a:xfrm>
          <a:prstGeom prst="line">
            <a:avLst/>
          </a:prstGeom>
          <a:noFill/>
          <a:ln w="19050" cap="flat" cmpd="sng" algn="ctr">
            <a:solidFill>
              <a:schemeClr val="bg1"/>
            </a:solidFill>
            <a:prstDash val="solid"/>
            <a:round/>
            <a:headEnd type="none" w="med" len="med"/>
            <a:tailEnd type="none" w="med" len="med"/>
          </a:ln>
          <a:effectLst/>
        </p:spPr>
      </p:cxnSp>
      <p:sp>
        <p:nvSpPr>
          <p:cNvPr id="107" name="Rounded Rectangle 106"/>
          <p:cNvSpPr/>
          <p:nvPr/>
        </p:nvSpPr>
        <p:spPr bwMode="auto">
          <a:xfrm>
            <a:off x="7086600" y="2823484"/>
            <a:ext cx="465368" cy="271464"/>
          </a:xfrm>
          <a:prstGeom prst="round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08" name="Flowchart: Display 107"/>
          <p:cNvSpPr/>
          <p:nvPr/>
        </p:nvSpPr>
        <p:spPr bwMode="auto">
          <a:xfrm rot="5400000">
            <a:off x="7299893" y="28816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09" name="Flowchart: Display 108"/>
          <p:cNvSpPr/>
          <p:nvPr/>
        </p:nvSpPr>
        <p:spPr bwMode="auto">
          <a:xfrm rot="5400000">
            <a:off x="7842822" y="28816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10" name="Rounded Rectangle 109"/>
          <p:cNvSpPr/>
          <p:nvPr/>
        </p:nvSpPr>
        <p:spPr bwMode="auto">
          <a:xfrm>
            <a:off x="7823432" y="2823484"/>
            <a:ext cx="620490" cy="271464"/>
          </a:xfrm>
          <a:prstGeom prst="round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1" name="Flowchart: Display 110"/>
          <p:cNvSpPr/>
          <p:nvPr/>
        </p:nvSpPr>
        <p:spPr bwMode="auto">
          <a:xfrm rot="5400000">
            <a:off x="8036725" y="28816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12" name="Rounded Rectangle 111"/>
          <p:cNvSpPr/>
          <p:nvPr/>
        </p:nvSpPr>
        <p:spPr bwMode="auto">
          <a:xfrm>
            <a:off x="7551968" y="3133729"/>
            <a:ext cx="310245" cy="271464"/>
          </a:xfrm>
          <a:prstGeom prst="round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4" name="Flowchart: Display 113"/>
          <p:cNvSpPr/>
          <p:nvPr/>
        </p:nvSpPr>
        <p:spPr bwMode="auto">
          <a:xfrm rot="5400000">
            <a:off x="7610139" y="3191900"/>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15" name="Flowchart: Display 114"/>
          <p:cNvSpPr/>
          <p:nvPr/>
        </p:nvSpPr>
        <p:spPr bwMode="auto">
          <a:xfrm rot="5400000">
            <a:off x="8230629" y="2881655"/>
            <a:ext cx="193903" cy="155123"/>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16" name="Rectangle 115"/>
          <p:cNvSpPr/>
          <p:nvPr/>
        </p:nvSpPr>
        <p:spPr>
          <a:xfrm>
            <a:off x="990600" y="2438400"/>
            <a:ext cx="1752600" cy="12954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18" name="Oval 117"/>
          <p:cNvSpPr/>
          <p:nvPr/>
        </p:nvSpPr>
        <p:spPr bwMode="auto">
          <a:xfrm>
            <a:off x="1143000" y="2590800"/>
            <a:ext cx="1447800" cy="9906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119" name="TextBox 118"/>
          <p:cNvSpPr txBox="1"/>
          <p:nvPr/>
        </p:nvSpPr>
        <p:spPr>
          <a:xfrm>
            <a:off x="1143000" y="2819400"/>
            <a:ext cx="1447800" cy="584775"/>
          </a:xfrm>
          <a:prstGeom prst="rect">
            <a:avLst/>
          </a:prstGeom>
          <a:noFill/>
        </p:spPr>
        <p:txBody>
          <a:bodyPr wrap="square" rtlCol="0">
            <a:spAutoFit/>
          </a:bodyPr>
          <a:lstStyle/>
          <a:p>
            <a:pPr algn="ctr"/>
            <a:r>
              <a:rPr lang="en-US" sz="1600" b="1" dirty="0" smtClean="0"/>
              <a:t>Web Role</a:t>
            </a:r>
          </a:p>
          <a:p>
            <a:pPr algn="ctr"/>
            <a:r>
              <a:rPr lang="en-US" sz="1600" b="1" dirty="0" smtClean="0">
                <a:solidFill>
                  <a:schemeClr val="tx1"/>
                </a:solidFill>
              </a:rPr>
              <a:t>Instance</a:t>
            </a:r>
            <a:endParaRPr lang="en-US" sz="1200" b="1" dirty="0">
              <a:solidFill>
                <a:schemeClr val="tx1"/>
              </a:solidFill>
            </a:endParaRPr>
          </a:p>
        </p:txBody>
      </p:sp>
      <p:sp>
        <p:nvSpPr>
          <p:cNvPr id="120" name="TextBox 119"/>
          <p:cNvSpPr txBox="1"/>
          <p:nvPr/>
        </p:nvSpPr>
        <p:spPr>
          <a:xfrm>
            <a:off x="2971800" y="2286000"/>
            <a:ext cx="1285884" cy="338554"/>
          </a:xfrm>
          <a:prstGeom prst="rect">
            <a:avLst/>
          </a:prstGeom>
          <a:noFill/>
        </p:spPr>
        <p:txBody>
          <a:bodyPr wrap="square" rtlCol="0">
            <a:spAutoFit/>
          </a:bodyPr>
          <a:lstStyle/>
          <a:p>
            <a:pPr algn="ctr"/>
            <a:r>
              <a:rPr lang="en-US" sz="1600" b="1" dirty="0" smtClean="0">
                <a:solidFill>
                  <a:schemeClr val="bg1"/>
                </a:solidFill>
              </a:rPr>
              <a:t>Queues</a:t>
            </a:r>
            <a:endParaRPr lang="en-US" sz="1600" b="1" dirty="0">
              <a:solidFill>
                <a:schemeClr val="bg1"/>
              </a:solidFill>
            </a:endParaRPr>
          </a:p>
        </p:txBody>
      </p:sp>
      <p:sp>
        <p:nvSpPr>
          <p:cNvPr id="121" name="Rectangle 120"/>
          <p:cNvSpPr/>
          <p:nvPr/>
        </p:nvSpPr>
        <p:spPr bwMode="auto">
          <a:xfrm>
            <a:off x="3043238" y="2633666"/>
            <a:ext cx="285752" cy="714380"/>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2" name="Rounded Rectangle 121"/>
          <p:cNvSpPr/>
          <p:nvPr/>
        </p:nvSpPr>
        <p:spPr bwMode="auto">
          <a:xfrm>
            <a:off x="3114676" y="2919418"/>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3" name="Rounded Rectangle 122"/>
          <p:cNvSpPr/>
          <p:nvPr/>
        </p:nvSpPr>
        <p:spPr bwMode="auto">
          <a:xfrm>
            <a:off x="3114676" y="3133732"/>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5" name="Rectangle 124"/>
          <p:cNvSpPr/>
          <p:nvPr/>
        </p:nvSpPr>
        <p:spPr bwMode="auto">
          <a:xfrm>
            <a:off x="3471866" y="2633666"/>
            <a:ext cx="285752" cy="714380"/>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6" name="Rounded Rectangle 125"/>
          <p:cNvSpPr/>
          <p:nvPr/>
        </p:nvSpPr>
        <p:spPr bwMode="auto">
          <a:xfrm>
            <a:off x="3543304" y="2919418"/>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7" name="Rounded Rectangle 126"/>
          <p:cNvSpPr/>
          <p:nvPr/>
        </p:nvSpPr>
        <p:spPr bwMode="auto">
          <a:xfrm>
            <a:off x="3543304" y="3133732"/>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8" name="Rectangle 127"/>
          <p:cNvSpPr/>
          <p:nvPr/>
        </p:nvSpPr>
        <p:spPr bwMode="auto">
          <a:xfrm>
            <a:off x="3900494" y="2633666"/>
            <a:ext cx="285752" cy="714380"/>
          </a:xfrm>
          <a:prstGeom prst="rect">
            <a:avLst/>
          </a:prstGeom>
          <a:noFill/>
          <a:ln w="19050"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9" name="Rounded Rectangle 128"/>
          <p:cNvSpPr/>
          <p:nvPr/>
        </p:nvSpPr>
        <p:spPr bwMode="auto">
          <a:xfrm>
            <a:off x="3543304" y="2705104"/>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30" name="Rounded Rectangle 129"/>
          <p:cNvSpPr/>
          <p:nvPr/>
        </p:nvSpPr>
        <p:spPr bwMode="auto">
          <a:xfrm>
            <a:off x="3971932" y="3133732"/>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32" name="Freeform 131"/>
          <p:cNvSpPr/>
          <p:nvPr/>
        </p:nvSpPr>
        <p:spPr>
          <a:xfrm>
            <a:off x="2570018" y="2999509"/>
            <a:ext cx="2005446" cy="277091"/>
          </a:xfrm>
          <a:custGeom>
            <a:avLst/>
            <a:gdLst>
              <a:gd name="connsiteX0" fmla="*/ 0 w 2005446"/>
              <a:gd name="connsiteY0" fmla="*/ 114300 h 361950"/>
              <a:gd name="connsiteX1" fmla="*/ 945573 w 2005446"/>
              <a:gd name="connsiteY1" fmla="*/ 342900 h 361950"/>
              <a:gd name="connsiteX2" fmla="*/ 2005446 w 2005446"/>
              <a:gd name="connsiteY2" fmla="*/ 0 h 361950"/>
            </a:gdLst>
            <a:ahLst/>
            <a:cxnLst>
              <a:cxn ang="0">
                <a:pos x="connsiteX0" y="connsiteY0"/>
              </a:cxn>
              <a:cxn ang="0">
                <a:pos x="connsiteX1" y="connsiteY1"/>
              </a:cxn>
              <a:cxn ang="0">
                <a:pos x="connsiteX2" y="connsiteY2"/>
              </a:cxn>
            </a:cxnLst>
            <a:rect l="l" t="t" r="r" b="b"/>
            <a:pathLst>
              <a:path w="2005446" h="361950">
                <a:moveTo>
                  <a:pt x="0" y="114300"/>
                </a:moveTo>
                <a:cubicBezTo>
                  <a:pt x="305666" y="238125"/>
                  <a:pt x="611332" y="361950"/>
                  <a:pt x="945573" y="342900"/>
                </a:cubicBezTo>
                <a:cubicBezTo>
                  <a:pt x="1279814" y="323850"/>
                  <a:pt x="1642630" y="161925"/>
                  <a:pt x="2005446" y="0"/>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3" name="Freeform 132"/>
          <p:cNvSpPr/>
          <p:nvPr/>
        </p:nvSpPr>
        <p:spPr>
          <a:xfrm flipH="1" flipV="1">
            <a:off x="2590800" y="2743200"/>
            <a:ext cx="2005446" cy="285750"/>
          </a:xfrm>
          <a:custGeom>
            <a:avLst/>
            <a:gdLst>
              <a:gd name="connsiteX0" fmla="*/ 0 w 2005446"/>
              <a:gd name="connsiteY0" fmla="*/ 114300 h 361950"/>
              <a:gd name="connsiteX1" fmla="*/ 945573 w 2005446"/>
              <a:gd name="connsiteY1" fmla="*/ 342900 h 361950"/>
              <a:gd name="connsiteX2" fmla="*/ 2005446 w 2005446"/>
              <a:gd name="connsiteY2" fmla="*/ 0 h 361950"/>
            </a:gdLst>
            <a:ahLst/>
            <a:cxnLst>
              <a:cxn ang="0">
                <a:pos x="connsiteX0" y="connsiteY0"/>
              </a:cxn>
              <a:cxn ang="0">
                <a:pos x="connsiteX1" y="connsiteY1"/>
              </a:cxn>
              <a:cxn ang="0">
                <a:pos x="connsiteX2" y="connsiteY2"/>
              </a:cxn>
            </a:cxnLst>
            <a:rect l="l" t="t" r="r" b="b"/>
            <a:pathLst>
              <a:path w="2005446" h="361950">
                <a:moveTo>
                  <a:pt x="0" y="114300"/>
                </a:moveTo>
                <a:cubicBezTo>
                  <a:pt x="305666" y="238125"/>
                  <a:pt x="611332" y="361950"/>
                  <a:pt x="945573" y="342900"/>
                </a:cubicBezTo>
                <a:cubicBezTo>
                  <a:pt x="1279814" y="323850"/>
                  <a:pt x="1642630" y="161925"/>
                  <a:pt x="2005446" y="0"/>
                </a:cubicBezTo>
              </a:path>
            </a:pathLst>
          </a:custGeom>
          <a:ln w="15875">
            <a:solidFill>
              <a:schemeClr val="bg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Oval 61"/>
          <p:cNvSpPr/>
          <p:nvPr/>
        </p:nvSpPr>
        <p:spPr bwMode="auto">
          <a:xfrm>
            <a:off x="4572000" y="2438400"/>
            <a:ext cx="1447800" cy="9906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63" name="TextBox 62"/>
          <p:cNvSpPr txBox="1"/>
          <p:nvPr/>
        </p:nvSpPr>
        <p:spPr>
          <a:xfrm>
            <a:off x="4572000" y="2667000"/>
            <a:ext cx="1447800" cy="584775"/>
          </a:xfrm>
          <a:prstGeom prst="rect">
            <a:avLst/>
          </a:prstGeom>
          <a:noFill/>
        </p:spPr>
        <p:txBody>
          <a:bodyPr wrap="square" rtlCol="0">
            <a:spAutoFit/>
          </a:bodyPr>
          <a:lstStyle/>
          <a:p>
            <a:pPr algn="ctr"/>
            <a:r>
              <a:rPr lang="en-US" sz="1600" b="1" dirty="0" smtClean="0"/>
              <a:t>Worker Role</a:t>
            </a:r>
          </a:p>
          <a:p>
            <a:pPr algn="ctr"/>
            <a:r>
              <a:rPr lang="en-US" sz="1600" b="1" dirty="0" smtClean="0">
                <a:solidFill>
                  <a:schemeClr val="tx1"/>
                </a:solidFill>
              </a:rPr>
              <a:t>Instance</a:t>
            </a:r>
            <a:endParaRPr lang="en-US" sz="1200" b="1" dirty="0">
              <a:solidFill>
                <a:schemeClr val="tx1"/>
              </a:solidFill>
            </a:endParaRPr>
          </a:p>
        </p:txBody>
      </p:sp>
      <p:pic>
        <p:nvPicPr>
          <p:cNvPr id="2050" name="Picture 2"/>
          <p:cNvPicPr>
            <a:picLocks noChangeAspect="1" noChangeArrowheads="1"/>
          </p:cNvPicPr>
          <p:nvPr/>
        </p:nvPicPr>
        <p:blipFill>
          <a:blip r:embed="rId4" cstate="print"/>
          <a:srcRect/>
          <a:stretch>
            <a:fillRect/>
          </a:stretch>
        </p:blipFill>
        <p:spPr bwMode="auto">
          <a:xfrm flipH="1">
            <a:off x="4267198" y="4953000"/>
            <a:ext cx="664804" cy="533399"/>
          </a:xfrm>
          <a:prstGeom prst="rect">
            <a:avLst/>
          </a:prstGeom>
          <a:noFill/>
          <a:ln w="9525">
            <a:noFill/>
            <a:miter lim="800000"/>
            <a:headEnd/>
            <a:tailEnd/>
          </a:ln>
          <a:effectLst/>
        </p:spPr>
      </p:pic>
      <p:grpSp>
        <p:nvGrpSpPr>
          <p:cNvPr id="2" name="Group 54"/>
          <p:cNvGrpSpPr>
            <a:grpSpLocks/>
          </p:cNvGrpSpPr>
          <p:nvPr/>
        </p:nvGrpSpPr>
        <p:grpSpPr bwMode="auto">
          <a:xfrm>
            <a:off x="5029200" y="5029200"/>
            <a:ext cx="152400" cy="396240"/>
            <a:chOff x="2976" y="768"/>
            <a:chExt cx="912" cy="2135"/>
          </a:xfrm>
        </p:grpSpPr>
        <p:sp>
          <p:nvSpPr>
            <p:cNvPr id="64" name="Oval 16" descr="Dark vertical"/>
            <p:cNvSpPr>
              <a:spLocks noChangeArrowheads="1"/>
            </p:cNvSpPr>
            <p:nvPr/>
          </p:nvSpPr>
          <p:spPr bwMode="auto">
            <a:xfrm>
              <a:off x="3141" y="768"/>
              <a:ext cx="611" cy="614"/>
            </a:xfrm>
            <a:prstGeom prst="ellipse">
              <a:avLst/>
            </a:prstGeom>
            <a:pattFill prst="dkVert">
              <a:fgClr>
                <a:srgbClr val="B2B2B2"/>
              </a:fgClr>
              <a:bgClr>
                <a:schemeClr val="tx2"/>
              </a:bgClr>
            </a:pattFill>
            <a:ln w="38100" algn="ctr">
              <a:noFill/>
              <a:round/>
              <a:headEnd/>
              <a:tailEnd type="none" w="lg" len="lg"/>
            </a:ln>
          </p:spPr>
          <p:txBody>
            <a:bodyPr anchor="ctr">
              <a:spAutoFit/>
            </a:bodyPr>
            <a:lstStyle/>
            <a:p>
              <a:endParaRPr lang="en-US"/>
            </a:p>
          </p:txBody>
        </p:sp>
        <p:grpSp>
          <p:nvGrpSpPr>
            <p:cNvPr id="3" name="Group 17"/>
            <p:cNvGrpSpPr>
              <a:grpSpLocks/>
            </p:cNvGrpSpPr>
            <p:nvPr/>
          </p:nvGrpSpPr>
          <p:grpSpPr bwMode="auto">
            <a:xfrm>
              <a:off x="2976" y="1433"/>
              <a:ext cx="912" cy="1470"/>
              <a:chOff x="2976" y="1433"/>
              <a:chExt cx="912" cy="1495"/>
            </a:xfrm>
          </p:grpSpPr>
          <p:sp>
            <p:nvSpPr>
              <p:cNvPr id="66" name="AutoShape 18" descr="Dark vertical"/>
              <p:cNvSpPr>
                <a:spLocks noChangeArrowheads="1"/>
              </p:cNvSpPr>
              <p:nvPr/>
            </p:nvSpPr>
            <p:spPr bwMode="auto">
              <a:xfrm rot="10800000">
                <a:off x="2976" y="1433"/>
                <a:ext cx="912" cy="834"/>
              </a:xfrm>
              <a:prstGeom prst="triangle">
                <a:avLst>
                  <a:gd name="adj" fmla="val 50000"/>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67" name="AutoShape 19" descr="Dark vertical"/>
              <p:cNvSpPr>
                <a:spLocks noChangeArrowheads="1"/>
              </p:cNvSpPr>
              <p:nvPr/>
            </p:nvSpPr>
            <p:spPr bwMode="auto">
              <a:xfrm rot="17803396" flipH="1">
                <a:off x="2644"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sp>
            <p:nvSpPr>
              <p:cNvPr id="68" name="AutoShape 20" descr="Dark vertical"/>
              <p:cNvSpPr>
                <a:spLocks noChangeArrowheads="1"/>
              </p:cNvSpPr>
              <p:nvPr/>
            </p:nvSpPr>
            <p:spPr bwMode="auto">
              <a:xfrm rot="3796604">
                <a:off x="2950" y="2160"/>
                <a:ext cx="1275" cy="262"/>
              </a:xfrm>
              <a:prstGeom prst="parallelogram">
                <a:avLst>
                  <a:gd name="adj" fmla="val 33502"/>
                </a:avLst>
              </a:prstGeom>
              <a:pattFill prst="dkVert">
                <a:fgClr>
                  <a:srgbClr val="B2B2B2"/>
                </a:fgClr>
                <a:bgClr>
                  <a:schemeClr val="tx2"/>
                </a:bgClr>
              </a:pattFill>
              <a:ln w="38100" algn="ctr">
                <a:noFill/>
                <a:miter lim="800000"/>
                <a:headEnd/>
                <a:tailEnd type="none" w="lg" len="lg"/>
              </a:ln>
            </p:spPr>
            <p:txBody>
              <a:bodyPr anchor="ctr">
                <a:spAutoFit/>
              </a:bodyPr>
              <a:lstStyle/>
              <a:p>
                <a:endParaRPr lang="en-US"/>
              </a:p>
            </p:txBody>
          </p:sp>
        </p:grpSp>
      </p:grpSp>
      <p:sp>
        <p:nvSpPr>
          <p:cNvPr id="70" name="Freeform 69"/>
          <p:cNvSpPr/>
          <p:nvPr/>
        </p:nvSpPr>
        <p:spPr>
          <a:xfrm>
            <a:off x="1821873" y="3591791"/>
            <a:ext cx="2216727" cy="1894609"/>
          </a:xfrm>
          <a:custGeom>
            <a:avLst/>
            <a:gdLst>
              <a:gd name="connsiteX0" fmla="*/ 2213263 w 2213263"/>
              <a:gd name="connsiteY0" fmla="*/ 1693718 h 1996786"/>
              <a:gd name="connsiteX1" fmla="*/ 405245 w 2213263"/>
              <a:gd name="connsiteY1" fmla="*/ 1714500 h 1996786"/>
              <a:gd name="connsiteX2" fmla="*/ 0 w 2213263"/>
              <a:gd name="connsiteY2" fmla="*/ 0 h 1996786"/>
            </a:gdLst>
            <a:ahLst/>
            <a:cxnLst>
              <a:cxn ang="0">
                <a:pos x="connsiteX0" y="connsiteY0"/>
              </a:cxn>
              <a:cxn ang="0">
                <a:pos x="connsiteX1" y="connsiteY1"/>
              </a:cxn>
              <a:cxn ang="0">
                <a:pos x="connsiteX2" y="connsiteY2"/>
              </a:cxn>
            </a:cxnLst>
            <a:rect l="l" t="t" r="r" b="b"/>
            <a:pathLst>
              <a:path w="2213263" h="1996786">
                <a:moveTo>
                  <a:pt x="2213263" y="1693718"/>
                </a:moveTo>
                <a:cubicBezTo>
                  <a:pt x="1493692" y="1845252"/>
                  <a:pt x="774122" y="1996786"/>
                  <a:pt x="405245" y="1714500"/>
                </a:cubicBezTo>
                <a:cubicBezTo>
                  <a:pt x="36368" y="1432214"/>
                  <a:pt x="18184" y="716107"/>
                  <a:pt x="0" y="0"/>
                </a:cubicBezTo>
              </a:path>
            </a:pathLst>
          </a:custGeom>
          <a:ln w="31750">
            <a:solidFill>
              <a:schemeClr val="bg1"/>
            </a:solidFill>
            <a:headEnd type="none" w="lg" len="lg"/>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endParaRPr lang="en-US"/>
          </a:p>
        </p:txBody>
      </p:sp>
      <p:sp>
        <p:nvSpPr>
          <p:cNvPr id="201" name="Rounded Rectangle 200"/>
          <p:cNvSpPr/>
          <p:nvPr/>
        </p:nvSpPr>
        <p:spPr bwMode="auto">
          <a:xfrm>
            <a:off x="4038600" y="4724400"/>
            <a:ext cx="1371600" cy="9906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Title 48"/>
          <p:cNvSpPr>
            <a:spLocks noGrp="1"/>
          </p:cNvSpPr>
          <p:nvPr>
            <p:ph type="title"/>
          </p:nvPr>
        </p:nvSpPr>
        <p:spPr/>
        <p:txBody>
          <a:bodyPr/>
          <a:lstStyle/>
          <a:p>
            <a:r>
              <a:rPr lang="en-US" dirty="0" smtClean="0"/>
              <a:t>Building on Azure </a:t>
            </a:r>
            <a:br>
              <a:rPr lang="en-US" dirty="0" smtClean="0"/>
            </a:br>
            <a:r>
              <a:rPr lang="en-US" sz="2400" dirty="0" smtClean="0"/>
              <a:t>A parallel processing application</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962400"/>
            <a:ext cx="8686800" cy="1523494"/>
          </a:xfrm>
        </p:spPr>
        <p:txBody>
          <a:bodyPr/>
          <a:lstStyle/>
          <a:p>
            <a:pPr eaLnBrk="1" hangingPunct="1">
              <a:defRPr/>
            </a:pP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The Windows Azure Platform and Its Competitors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Hosting vs. the Windows Azure Platform</a:t>
            </a:r>
            <a:r>
              <a:rPr lang="en-US" dirty="0" smtClean="0"/>
              <a:t/>
            </a:r>
            <a:br>
              <a:rPr lang="en-US" dirty="0" smtClean="0"/>
            </a:br>
            <a:r>
              <a:rPr lang="en-US" sz="2400" dirty="0" smtClean="0"/>
              <a:t>A comparison</a:t>
            </a:r>
            <a:endParaRPr lang="en-US" sz="2400" dirty="0"/>
          </a:p>
        </p:txBody>
      </p:sp>
      <p:sp>
        <p:nvSpPr>
          <p:cNvPr id="3" name="Content Placeholder 2"/>
          <p:cNvSpPr>
            <a:spLocks noGrp="1"/>
          </p:cNvSpPr>
          <p:nvPr>
            <p:ph type="body" sz="quarter" idx="10"/>
          </p:nvPr>
        </p:nvSpPr>
        <p:spPr/>
        <p:txBody>
          <a:bodyPr/>
          <a:lstStyle/>
          <a:p>
            <a:r>
              <a:rPr lang="en-US" dirty="0" smtClean="0"/>
              <a:t>Advantages of dedicated hosting</a:t>
            </a:r>
          </a:p>
          <a:p>
            <a:pPr lvl="1"/>
            <a:r>
              <a:rPr lang="en-US" dirty="0" smtClean="0"/>
              <a:t>Allows full control</a:t>
            </a:r>
          </a:p>
          <a:p>
            <a:pPr lvl="1"/>
            <a:r>
              <a:rPr lang="en-US" dirty="0" smtClean="0"/>
              <a:t>Resource costs might be lower</a:t>
            </a:r>
          </a:p>
          <a:p>
            <a:r>
              <a:rPr lang="en-US" dirty="0" smtClean="0"/>
              <a:t>Advantages of Windows Azure</a:t>
            </a:r>
          </a:p>
          <a:p>
            <a:pPr lvl="1"/>
            <a:r>
              <a:rPr lang="en-US" dirty="0" smtClean="0"/>
              <a:t>No lead time and no commitment</a:t>
            </a:r>
          </a:p>
          <a:p>
            <a:pPr lvl="1"/>
            <a:r>
              <a:rPr lang="en-US" dirty="0" smtClean="0"/>
              <a:t>Admin costs might be lower</a:t>
            </a:r>
          </a:p>
          <a:p>
            <a:pPr lvl="1"/>
            <a:r>
              <a:rPr lang="en-US" dirty="0" smtClean="0"/>
              <a:t>Can grow and shrink resources more quickly</a:t>
            </a:r>
          </a:p>
          <a:p>
            <a:pPr lvl="1"/>
            <a:r>
              <a:rPr lang="en-US" dirty="0" smtClean="0"/>
              <a:t>Provides services designed for high reliability, e.g., the Fabric, built-in data replication</a:t>
            </a:r>
          </a:p>
          <a:p>
            <a:pPr lvl="1"/>
            <a:r>
              <a:rPr lang="en-US" dirty="0" smtClean="0"/>
              <a:t>Provides services designed for high scale, e.g., Windows Azure Storage tables</a:t>
            </a:r>
          </a:p>
          <a:p>
            <a:pPr lvl="1"/>
            <a:endParaRPr lang="en-US" dirty="0" smtClean="0"/>
          </a:p>
          <a:p>
            <a:pPr lvl="1"/>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ssolv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dissolv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dissolv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0" y="2667000"/>
            <a:ext cx="9144000" cy="41910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2" name="Group 49"/>
          <p:cNvGrpSpPr/>
          <p:nvPr/>
        </p:nvGrpSpPr>
        <p:grpSpPr>
          <a:xfrm>
            <a:off x="341376" y="2770632"/>
            <a:ext cx="3929090" cy="3928120"/>
            <a:chOff x="341376" y="2770632"/>
            <a:chExt cx="3929090" cy="3928120"/>
          </a:xfrm>
        </p:grpSpPr>
        <p:grpSp>
          <p:nvGrpSpPr>
            <p:cNvPr id="3" name="Group 56"/>
            <p:cNvGrpSpPr/>
            <p:nvPr/>
          </p:nvGrpSpPr>
          <p:grpSpPr>
            <a:xfrm>
              <a:off x="341376" y="2770632"/>
              <a:ext cx="3929090" cy="3928120"/>
              <a:chOff x="142844" y="2363138"/>
              <a:chExt cx="3929090" cy="3928120"/>
            </a:xfrm>
          </p:grpSpPr>
          <p:sp>
            <p:nvSpPr>
              <p:cNvPr id="27" name="Rectangle 26"/>
              <p:cNvSpPr/>
              <p:nvPr/>
            </p:nvSpPr>
            <p:spPr>
              <a:xfrm>
                <a:off x="214282" y="2928934"/>
                <a:ext cx="2571768" cy="2590800"/>
              </a:xfrm>
              <a:prstGeom prst="rect">
                <a:avLst/>
              </a:prstGeom>
              <a:ln>
                <a:headEnd type="none" w="lg" len="lg"/>
                <a:tailEnd type="stealth" w="lg" len="lg"/>
              </a:ln>
            </p:spPr>
            <p:style>
              <a:lnRef idx="0">
                <a:schemeClr val="accent4"/>
              </a:lnRef>
              <a:fillRef idx="3">
                <a:schemeClr val="accent4"/>
              </a:fillRef>
              <a:effectRef idx="3">
                <a:schemeClr val="accent4"/>
              </a:effectRef>
              <a:fontRef idx="minor">
                <a:schemeClr val="lt1"/>
              </a:fontRef>
            </p:style>
            <p:txBody>
              <a:bodyPr wrap="none" rtlCol="0" anchor="ctr">
                <a:noAutofit/>
              </a:bodyPr>
              <a:lstStyle/>
              <a:p>
                <a:pPr algn="ctr"/>
                <a:endParaRPr lang="en-US" dirty="0">
                  <a:solidFill>
                    <a:schemeClr val="tx1"/>
                  </a:solidFill>
                  <a:latin typeface="Arial" charset="0"/>
                </a:endParaRPr>
              </a:p>
            </p:txBody>
          </p:sp>
          <p:sp>
            <p:nvSpPr>
              <p:cNvPr id="30" name="TextBox 29"/>
              <p:cNvSpPr txBox="1"/>
              <p:nvPr/>
            </p:nvSpPr>
            <p:spPr>
              <a:xfrm>
                <a:off x="214282" y="2928934"/>
                <a:ext cx="2571768" cy="369332"/>
              </a:xfrm>
              <a:prstGeom prst="rect">
                <a:avLst/>
              </a:prstGeom>
              <a:noFill/>
            </p:spPr>
            <p:txBody>
              <a:bodyPr wrap="square" rtlCol="0">
                <a:spAutoFit/>
              </a:bodyPr>
              <a:lstStyle/>
              <a:p>
                <a:pPr algn="ctr"/>
                <a:r>
                  <a:rPr lang="en-US" b="1" dirty="0" smtClean="0">
                    <a:solidFill>
                      <a:schemeClr val="bg1"/>
                    </a:solidFill>
                  </a:rPr>
                  <a:t>EC2 VM</a:t>
                </a:r>
              </a:p>
            </p:txBody>
          </p:sp>
          <p:sp>
            <p:nvSpPr>
              <p:cNvPr id="37" name="TextBox 36"/>
              <p:cNvSpPr txBox="1"/>
              <p:nvPr/>
            </p:nvSpPr>
            <p:spPr>
              <a:xfrm>
                <a:off x="162288" y="2363138"/>
                <a:ext cx="3909646" cy="400110"/>
              </a:xfrm>
              <a:prstGeom prst="rect">
                <a:avLst/>
              </a:prstGeom>
              <a:noFill/>
            </p:spPr>
            <p:txBody>
              <a:bodyPr wrap="square" rtlCol="0">
                <a:spAutoFit/>
              </a:bodyPr>
              <a:lstStyle/>
              <a:p>
                <a:pPr algn="ctr"/>
                <a:r>
                  <a:rPr lang="en-US" sz="2000" b="1" i="1" dirty="0" smtClean="0">
                    <a:solidFill>
                      <a:schemeClr val="bg1"/>
                    </a:solidFill>
                  </a:rPr>
                  <a:t>Amazon Web Services </a:t>
                </a:r>
                <a:endParaRPr lang="en-US" sz="2000" b="1" i="1" dirty="0">
                  <a:solidFill>
                    <a:schemeClr val="bg1"/>
                  </a:solidFill>
                </a:endParaRPr>
              </a:p>
            </p:txBody>
          </p:sp>
          <p:sp>
            <p:nvSpPr>
              <p:cNvPr id="39" name="Rectangle 38"/>
              <p:cNvSpPr/>
              <p:nvPr/>
            </p:nvSpPr>
            <p:spPr bwMode="auto">
              <a:xfrm>
                <a:off x="142844" y="2786058"/>
                <a:ext cx="3929090" cy="3505200"/>
              </a:xfrm>
              <a:prstGeom prst="rect">
                <a:avLst/>
              </a:prstGeom>
              <a:noFill/>
              <a:ln w="38100" cmpd="sng">
                <a:solidFill>
                  <a:schemeClr val="bg1"/>
                </a:solidFill>
                <a:prstDash val="sysDash"/>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31" name="TextBox 30"/>
              <p:cNvSpPr txBox="1"/>
              <p:nvPr/>
            </p:nvSpPr>
            <p:spPr>
              <a:xfrm>
                <a:off x="214282" y="4833934"/>
                <a:ext cx="2571768" cy="70788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a:r>
                  <a:rPr lang="en-US" b="1" dirty="0" smtClean="0">
                    <a:solidFill>
                      <a:schemeClr val="tx1"/>
                    </a:solidFill>
                  </a:rPr>
                  <a:t>Linux or </a:t>
                </a:r>
              </a:p>
              <a:p>
                <a:pPr algn="ctr"/>
                <a:r>
                  <a:rPr lang="en-US" b="1" dirty="0" smtClean="0">
                    <a:solidFill>
                      <a:schemeClr val="tx1"/>
                    </a:solidFill>
                  </a:rPr>
                  <a:t>Windows</a:t>
                </a:r>
              </a:p>
            </p:txBody>
          </p:sp>
        </p:grpSp>
        <p:sp>
          <p:nvSpPr>
            <p:cNvPr id="42" name="Rectangle 41"/>
            <p:cNvSpPr/>
            <p:nvPr/>
          </p:nvSpPr>
          <p:spPr>
            <a:xfrm>
              <a:off x="424449" y="6019800"/>
              <a:ext cx="2547351" cy="533400"/>
            </a:xfrm>
            <a:prstGeom prst="rect">
              <a:avLst/>
            </a:prstGeom>
            <a:ln w="25400">
              <a:solidFill>
                <a:schemeClr val="accent3"/>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3" name="Title 32"/>
          <p:cNvSpPr>
            <a:spLocks noGrp="1"/>
          </p:cNvSpPr>
          <p:nvPr>
            <p:ph type="title"/>
          </p:nvPr>
        </p:nvSpPr>
        <p:spPr/>
        <p:txBody>
          <a:bodyPr/>
          <a:lstStyle/>
          <a:p>
            <a:r>
              <a:rPr lang="en-US" dirty="0" smtClean="0"/>
              <a:t>Amazon Web Services (AWS)</a:t>
            </a:r>
            <a:endParaRPr lang="en-US" dirty="0"/>
          </a:p>
        </p:txBody>
      </p:sp>
      <p:sp>
        <p:nvSpPr>
          <p:cNvPr id="49" name="Content Placeholder 48"/>
          <p:cNvSpPr>
            <a:spLocks noGrp="1"/>
          </p:cNvSpPr>
          <p:nvPr>
            <p:ph type="body" sz="quarter" idx="10"/>
          </p:nvPr>
        </p:nvSpPr>
        <p:spPr/>
        <p:txBody>
          <a:bodyPr/>
          <a:lstStyle/>
          <a:p>
            <a:r>
              <a:rPr lang="en-US" dirty="0" smtClean="0"/>
              <a:t>AWS Elastic Compute Cloud (EC2) provides virtual machines running Linux or Windows</a:t>
            </a:r>
            <a:endParaRPr lang="en-US" dirty="0"/>
          </a:p>
        </p:txBody>
      </p:sp>
      <p:grpSp>
        <p:nvGrpSpPr>
          <p:cNvPr id="4" name="Group 64"/>
          <p:cNvGrpSpPr/>
          <p:nvPr/>
        </p:nvGrpSpPr>
        <p:grpSpPr>
          <a:xfrm>
            <a:off x="4648200" y="6019800"/>
            <a:ext cx="3133780" cy="571504"/>
            <a:chOff x="4367146" y="5605458"/>
            <a:chExt cx="3133780" cy="571504"/>
          </a:xfrm>
        </p:grpSpPr>
        <p:sp>
          <p:nvSpPr>
            <p:cNvPr id="7" name="Rectangle 6"/>
            <p:cNvSpPr/>
            <p:nvPr/>
          </p:nvSpPr>
          <p:spPr bwMode="auto">
            <a:xfrm>
              <a:off x="4367146" y="5605458"/>
              <a:ext cx="3133780" cy="571504"/>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sz="1600" dirty="0" smtClean="0">
                <a:solidFill>
                  <a:schemeClr val="tx1"/>
                </a:solidFill>
                <a:latin typeface="Arial" charset="0"/>
              </a:endParaRPr>
            </a:p>
          </p:txBody>
        </p:sp>
        <p:sp>
          <p:nvSpPr>
            <p:cNvPr id="8" name="TextBox 7"/>
            <p:cNvSpPr txBox="1"/>
            <p:nvPr/>
          </p:nvSpPr>
          <p:spPr>
            <a:xfrm>
              <a:off x="4367146" y="5681658"/>
              <a:ext cx="3133780" cy="338554"/>
            </a:xfrm>
            <a:prstGeom prst="rect">
              <a:avLst/>
            </a:prstGeom>
            <a:noFill/>
          </p:spPr>
          <p:txBody>
            <a:bodyPr wrap="square" rtlCol="0">
              <a:spAutoFit/>
            </a:bodyPr>
            <a:lstStyle/>
            <a:p>
              <a:pPr algn="ctr"/>
              <a:r>
                <a:rPr lang="en-US" sz="1600" b="1" dirty="0" smtClean="0">
                  <a:latin typeface="+mn-lt"/>
                </a:rPr>
                <a:t>Windows Azure Fabric</a:t>
              </a:r>
              <a:endParaRPr lang="en-US" sz="1600" b="1" dirty="0">
                <a:latin typeface="+mn-lt"/>
              </a:endParaRPr>
            </a:p>
          </p:txBody>
        </p:sp>
      </p:grpSp>
      <p:grpSp>
        <p:nvGrpSpPr>
          <p:cNvPr id="6" name="Group 60"/>
          <p:cNvGrpSpPr/>
          <p:nvPr/>
        </p:nvGrpSpPr>
        <p:grpSpPr>
          <a:xfrm>
            <a:off x="4495800" y="2771772"/>
            <a:ext cx="4386298" cy="3933828"/>
            <a:chOff x="4214746" y="2357430"/>
            <a:chExt cx="4386298" cy="3933828"/>
          </a:xfrm>
        </p:grpSpPr>
        <p:sp>
          <p:nvSpPr>
            <p:cNvPr id="5" name="Rectangle 4"/>
            <p:cNvSpPr/>
            <p:nvPr/>
          </p:nvSpPr>
          <p:spPr>
            <a:xfrm>
              <a:off x="4367146" y="2938458"/>
              <a:ext cx="1704988" cy="2562244"/>
            </a:xfrm>
            <a:prstGeom prst="rect">
              <a:avLst/>
            </a:prstGeom>
            <a:noFill/>
            <a:ln w="57150">
              <a:solidFill>
                <a:schemeClr val="accent3"/>
              </a:solidFill>
              <a:headEnd type="none" w="lg" len="lg"/>
              <a:tailEnd type="stealth" w="lg" len="lg"/>
            </a:ln>
          </p:spPr>
          <p:style>
            <a:lnRef idx="2">
              <a:schemeClr val="accent2"/>
            </a:lnRef>
            <a:fillRef idx="1">
              <a:schemeClr val="lt1"/>
            </a:fillRef>
            <a:effectRef idx="0">
              <a:schemeClr val="accent2"/>
            </a:effectRef>
            <a:fontRef idx="minor">
              <a:schemeClr val="dk1"/>
            </a:fontRef>
          </p:style>
          <p:txBody>
            <a:bodyPr wrap="none" rtlCol="0" anchor="ctr">
              <a:noAutofit/>
            </a:bodyPr>
            <a:lstStyle/>
            <a:p>
              <a:pPr algn="ctr"/>
              <a:endParaRPr lang="en-US" dirty="0">
                <a:solidFill>
                  <a:schemeClr val="tx1"/>
                </a:solidFill>
                <a:latin typeface="Arial" charset="0"/>
              </a:endParaRPr>
            </a:p>
          </p:txBody>
        </p:sp>
        <p:sp>
          <p:nvSpPr>
            <p:cNvPr id="21" name="TextBox 20"/>
            <p:cNvSpPr txBox="1"/>
            <p:nvPr/>
          </p:nvSpPr>
          <p:spPr>
            <a:xfrm>
              <a:off x="4357622" y="2938458"/>
              <a:ext cx="1714512" cy="369332"/>
            </a:xfrm>
            <a:prstGeom prst="rect">
              <a:avLst/>
            </a:prstGeom>
            <a:noFill/>
          </p:spPr>
          <p:txBody>
            <a:bodyPr wrap="square" rtlCol="0">
              <a:spAutoFit/>
            </a:bodyPr>
            <a:lstStyle/>
            <a:p>
              <a:pPr algn="ctr"/>
              <a:r>
                <a:rPr lang="en-US" b="1" dirty="0" smtClean="0">
                  <a:solidFill>
                    <a:schemeClr val="bg1"/>
                  </a:solidFill>
                </a:rPr>
                <a:t>VM</a:t>
              </a:r>
            </a:p>
          </p:txBody>
        </p:sp>
        <p:sp>
          <p:nvSpPr>
            <p:cNvPr id="24" name="TextBox 23"/>
            <p:cNvSpPr txBox="1"/>
            <p:nvPr/>
          </p:nvSpPr>
          <p:spPr>
            <a:xfrm>
              <a:off x="4370832" y="4846320"/>
              <a:ext cx="1726777" cy="646331"/>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spAutoFit/>
            </a:bodyPr>
            <a:lstStyle/>
            <a:p>
              <a:pPr algn="ctr"/>
              <a:r>
                <a:rPr lang="en-US" b="1" dirty="0" smtClean="0">
                  <a:solidFill>
                    <a:schemeClr val="tx1"/>
                  </a:solidFill>
                </a:rPr>
                <a:t>Windows Server</a:t>
              </a:r>
            </a:p>
          </p:txBody>
        </p:sp>
        <p:sp>
          <p:nvSpPr>
            <p:cNvPr id="38" name="TextBox 37"/>
            <p:cNvSpPr txBox="1"/>
            <p:nvPr/>
          </p:nvSpPr>
          <p:spPr>
            <a:xfrm>
              <a:off x="4286248" y="2357430"/>
              <a:ext cx="4314796" cy="400110"/>
            </a:xfrm>
            <a:prstGeom prst="rect">
              <a:avLst/>
            </a:prstGeom>
            <a:noFill/>
          </p:spPr>
          <p:txBody>
            <a:bodyPr wrap="square" rtlCol="0">
              <a:spAutoFit/>
            </a:bodyPr>
            <a:lstStyle/>
            <a:p>
              <a:pPr algn="ctr"/>
              <a:r>
                <a:rPr lang="en-US" sz="2000" b="1" i="1" dirty="0" smtClean="0">
                  <a:solidFill>
                    <a:schemeClr val="bg1"/>
                  </a:solidFill>
                </a:rPr>
                <a:t>Windows Azure Platform</a:t>
              </a:r>
              <a:endParaRPr lang="en-US" sz="2000" b="1" i="1" dirty="0">
                <a:solidFill>
                  <a:schemeClr val="bg1"/>
                </a:solidFill>
              </a:endParaRPr>
            </a:p>
          </p:txBody>
        </p:sp>
        <p:sp>
          <p:nvSpPr>
            <p:cNvPr id="40" name="Rectangle 39"/>
            <p:cNvSpPr/>
            <p:nvPr/>
          </p:nvSpPr>
          <p:spPr bwMode="auto">
            <a:xfrm>
              <a:off x="4214746" y="2786058"/>
              <a:ext cx="4386298" cy="3505200"/>
            </a:xfrm>
            <a:prstGeom prst="rect">
              <a:avLst/>
            </a:prstGeom>
            <a:noFill/>
            <a:ln w="38100" cmpd="sng">
              <a:solidFill>
                <a:schemeClr val="bg1"/>
              </a:solidFill>
              <a:prstDash val="sysDash"/>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chemeClr val="tx1"/>
                </a:solidFill>
                <a:effectLst>
                  <a:outerShdw blurRad="38100" dist="38100" dir="2700000" algn="tl">
                    <a:srgbClr val="000000">
                      <a:alpha val="43137"/>
                    </a:srgbClr>
                  </a:outerShdw>
                </a:effectLst>
                <a:latin typeface="Calibri" pitchFamily="34" charset="0"/>
              </a:endParaRPr>
            </a:p>
          </p:txBody>
        </p:sp>
      </p:grpSp>
      <p:grpSp>
        <p:nvGrpSpPr>
          <p:cNvPr id="9" name="Group 58"/>
          <p:cNvGrpSpPr/>
          <p:nvPr/>
        </p:nvGrpSpPr>
        <p:grpSpPr>
          <a:xfrm>
            <a:off x="1752600" y="4114800"/>
            <a:ext cx="1209325" cy="737175"/>
            <a:chOff x="1573474" y="3631106"/>
            <a:chExt cx="1209325" cy="737175"/>
          </a:xfrm>
        </p:grpSpPr>
        <p:sp>
          <p:nvSpPr>
            <p:cNvPr id="32" name="Can 31"/>
            <p:cNvSpPr/>
            <p:nvPr/>
          </p:nvSpPr>
          <p:spPr>
            <a:xfrm>
              <a:off x="1857356" y="3631106"/>
              <a:ext cx="857256" cy="717056"/>
            </a:xfrm>
            <a:prstGeom prst="can">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a:endParaRPr lang="en-US" sz="1600" b="1" dirty="0">
                <a:solidFill>
                  <a:schemeClr val="tx1"/>
                </a:solidFill>
              </a:endParaRPr>
            </a:p>
          </p:txBody>
        </p:sp>
        <p:sp>
          <p:nvSpPr>
            <p:cNvPr id="41" name="Freeform 40"/>
            <p:cNvSpPr/>
            <p:nvPr/>
          </p:nvSpPr>
          <p:spPr>
            <a:xfrm>
              <a:off x="1573474" y="3879907"/>
              <a:ext cx="283412" cy="107118"/>
            </a:xfrm>
            <a:custGeom>
              <a:avLst/>
              <a:gdLst>
                <a:gd name="connsiteX0" fmla="*/ 0 w 495300"/>
                <a:gd name="connsiteY0" fmla="*/ 156633 h 182033"/>
                <a:gd name="connsiteX1" fmla="*/ 266700 w 495300"/>
                <a:gd name="connsiteY1" fmla="*/ 4233 h 182033"/>
                <a:gd name="connsiteX2" fmla="*/ 495300 w 495300"/>
                <a:gd name="connsiteY2" fmla="*/ 182033 h 182033"/>
              </a:gdLst>
              <a:ahLst/>
              <a:cxnLst>
                <a:cxn ang="0">
                  <a:pos x="connsiteX0" y="connsiteY0"/>
                </a:cxn>
                <a:cxn ang="0">
                  <a:pos x="connsiteX1" y="connsiteY1"/>
                </a:cxn>
                <a:cxn ang="0">
                  <a:pos x="connsiteX2" y="connsiteY2"/>
                </a:cxn>
              </a:cxnLst>
              <a:rect l="l" t="t" r="r" b="b"/>
              <a:pathLst>
                <a:path w="495300" h="182033">
                  <a:moveTo>
                    <a:pt x="0" y="156633"/>
                  </a:moveTo>
                  <a:cubicBezTo>
                    <a:pt x="92075" y="78316"/>
                    <a:pt x="184150" y="0"/>
                    <a:pt x="266700" y="4233"/>
                  </a:cubicBezTo>
                  <a:cubicBezTo>
                    <a:pt x="349250" y="8466"/>
                    <a:pt x="422275" y="95249"/>
                    <a:pt x="495300" y="182033"/>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sp>
          <p:nvSpPr>
            <p:cNvPr id="44" name="TextBox 43"/>
            <p:cNvSpPr txBox="1"/>
            <p:nvPr/>
          </p:nvSpPr>
          <p:spPr>
            <a:xfrm>
              <a:off x="1782668" y="3783506"/>
              <a:ext cx="1000131" cy="584775"/>
            </a:xfrm>
            <a:prstGeom prst="rect">
              <a:avLst/>
            </a:prstGeom>
            <a:noFill/>
          </p:spPr>
          <p:txBody>
            <a:bodyPr wrap="square" rtlCol="0">
              <a:spAutoFit/>
            </a:bodyPr>
            <a:lstStyle/>
            <a:p>
              <a:pPr algn="ctr"/>
              <a:r>
                <a:rPr lang="en-US" sz="1600" b="1" dirty="0" smtClean="0"/>
                <a:t>Your DBMS</a:t>
              </a:r>
              <a:endParaRPr lang="en-US" sz="1600" b="1" dirty="0"/>
            </a:p>
          </p:txBody>
        </p:sp>
      </p:grpSp>
      <p:grpSp>
        <p:nvGrpSpPr>
          <p:cNvPr id="10" name="Group 63"/>
          <p:cNvGrpSpPr/>
          <p:nvPr/>
        </p:nvGrpSpPr>
        <p:grpSpPr>
          <a:xfrm>
            <a:off x="5996062" y="4343408"/>
            <a:ext cx="1859860" cy="1638304"/>
            <a:chOff x="5715008" y="3929066"/>
            <a:chExt cx="1859860" cy="1638304"/>
          </a:xfrm>
        </p:grpSpPr>
        <p:sp>
          <p:nvSpPr>
            <p:cNvPr id="25" name="Can 24"/>
            <p:cNvSpPr/>
            <p:nvPr/>
          </p:nvSpPr>
          <p:spPr>
            <a:xfrm>
              <a:off x="6161314" y="4214818"/>
              <a:ext cx="1339612" cy="1352552"/>
            </a:xfrm>
            <a:prstGeom prst="can">
              <a:avLst/>
            </a:prstGeom>
            <a:ln>
              <a:headEnd type="none" w="lg" len="lg"/>
              <a:tailEnd type="stealth" w="lg" len="lg"/>
            </a:ln>
          </p:spPr>
          <p:style>
            <a:lnRef idx="0">
              <a:schemeClr val="accent3"/>
            </a:lnRef>
            <a:fillRef idx="3">
              <a:schemeClr val="accent3"/>
            </a:fillRef>
            <a:effectRef idx="3">
              <a:schemeClr val="accent3"/>
            </a:effectRef>
            <a:fontRef idx="minor">
              <a:schemeClr val="lt1"/>
            </a:fontRef>
          </p:style>
          <p:txBody>
            <a:bodyPr wrap="none" rtlCol="0" anchor="ctr">
              <a:noAutofit/>
            </a:bodyPr>
            <a:lstStyle/>
            <a:p>
              <a:pPr algn="ctr"/>
              <a:endParaRPr lang="en-US" sz="1600" dirty="0">
                <a:solidFill>
                  <a:schemeClr val="tx1"/>
                </a:solidFill>
                <a:latin typeface="Arial" charset="0"/>
              </a:endParaRPr>
            </a:p>
          </p:txBody>
        </p:sp>
        <p:sp>
          <p:nvSpPr>
            <p:cNvPr id="43" name="Freeform 42"/>
            <p:cNvSpPr/>
            <p:nvPr/>
          </p:nvSpPr>
          <p:spPr>
            <a:xfrm>
              <a:off x="5715008" y="3929066"/>
              <a:ext cx="1143040" cy="428628"/>
            </a:xfrm>
            <a:custGeom>
              <a:avLst/>
              <a:gdLst>
                <a:gd name="connsiteX0" fmla="*/ 0 w 1270000"/>
                <a:gd name="connsiteY0" fmla="*/ 258233 h 740833"/>
                <a:gd name="connsiteX1" fmla="*/ 571500 w 1270000"/>
                <a:gd name="connsiteY1" fmla="*/ 80433 h 740833"/>
                <a:gd name="connsiteX2" fmla="*/ 1270000 w 1270000"/>
                <a:gd name="connsiteY2" fmla="*/ 740833 h 740833"/>
              </a:gdLst>
              <a:ahLst/>
              <a:cxnLst>
                <a:cxn ang="0">
                  <a:pos x="connsiteX0" y="connsiteY0"/>
                </a:cxn>
                <a:cxn ang="0">
                  <a:pos x="connsiteX1" y="connsiteY1"/>
                </a:cxn>
                <a:cxn ang="0">
                  <a:pos x="connsiteX2" y="connsiteY2"/>
                </a:cxn>
              </a:cxnLst>
              <a:rect l="l" t="t" r="r" b="b"/>
              <a:pathLst>
                <a:path w="1270000" h="740833">
                  <a:moveTo>
                    <a:pt x="0" y="258233"/>
                  </a:moveTo>
                  <a:cubicBezTo>
                    <a:pt x="179916" y="129116"/>
                    <a:pt x="359833" y="0"/>
                    <a:pt x="571500" y="80433"/>
                  </a:cubicBezTo>
                  <a:cubicBezTo>
                    <a:pt x="783167" y="160866"/>
                    <a:pt x="1026583" y="450849"/>
                    <a:pt x="1270000" y="740833"/>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sp>
          <p:nvSpPr>
            <p:cNvPr id="45" name="TextBox 44"/>
            <p:cNvSpPr txBox="1"/>
            <p:nvPr/>
          </p:nvSpPr>
          <p:spPr>
            <a:xfrm>
              <a:off x="6086444" y="4649138"/>
              <a:ext cx="1488424" cy="830997"/>
            </a:xfrm>
            <a:prstGeom prst="rect">
              <a:avLst/>
            </a:prstGeom>
            <a:noFill/>
          </p:spPr>
          <p:txBody>
            <a:bodyPr wrap="square" rtlCol="0">
              <a:spAutoFit/>
            </a:bodyPr>
            <a:lstStyle/>
            <a:p>
              <a:pPr algn="ctr"/>
              <a:r>
                <a:rPr lang="en-US" sz="1600" b="1" dirty="0" smtClean="0">
                  <a:latin typeface="+mn-lt"/>
                </a:rPr>
                <a:t>Windows Azure Storage</a:t>
              </a:r>
              <a:endParaRPr lang="en-US" sz="1600" b="1" dirty="0">
                <a:latin typeface="+mn-lt"/>
              </a:endParaRPr>
            </a:p>
          </p:txBody>
        </p:sp>
      </p:grpSp>
      <p:grpSp>
        <p:nvGrpSpPr>
          <p:cNvPr id="11" name="Group 62"/>
          <p:cNvGrpSpPr/>
          <p:nvPr/>
        </p:nvGrpSpPr>
        <p:grpSpPr>
          <a:xfrm>
            <a:off x="6072875" y="3539480"/>
            <a:ext cx="2647307" cy="1066800"/>
            <a:chOff x="5791821" y="3125138"/>
            <a:chExt cx="2647307" cy="1066800"/>
          </a:xfrm>
        </p:grpSpPr>
        <p:sp>
          <p:nvSpPr>
            <p:cNvPr id="36" name="Can 35"/>
            <p:cNvSpPr/>
            <p:nvPr/>
          </p:nvSpPr>
          <p:spPr>
            <a:xfrm>
              <a:off x="7153244" y="3125138"/>
              <a:ext cx="1285884" cy="1066800"/>
            </a:xfrm>
            <a:prstGeom prst="can">
              <a:avLst/>
            </a:prstGeom>
            <a:ln>
              <a:headEnd type="none" w="lg" len="lg"/>
              <a:tailEnd type="stealth" w="lg" len="lg"/>
            </a:ln>
          </p:spPr>
          <p:style>
            <a:lnRef idx="0">
              <a:schemeClr val="accent3"/>
            </a:lnRef>
            <a:fillRef idx="3">
              <a:schemeClr val="accent3"/>
            </a:fillRef>
            <a:effectRef idx="3">
              <a:schemeClr val="accent3"/>
            </a:effectRef>
            <a:fontRef idx="minor">
              <a:schemeClr val="lt1"/>
            </a:fontRef>
          </p:style>
          <p:txBody>
            <a:bodyPr wrap="none" rtlCol="0" anchor="ctr">
              <a:noAutofit/>
            </a:bodyPr>
            <a:lstStyle/>
            <a:p>
              <a:pPr algn="ctr"/>
              <a:endParaRPr lang="en-US" sz="1600" dirty="0">
                <a:solidFill>
                  <a:schemeClr val="tx1"/>
                </a:solidFill>
                <a:latin typeface="Arial" charset="0"/>
              </a:endParaRPr>
            </a:p>
          </p:txBody>
        </p:sp>
        <p:sp>
          <p:nvSpPr>
            <p:cNvPr id="46" name="TextBox 45"/>
            <p:cNvSpPr txBox="1"/>
            <p:nvPr/>
          </p:nvSpPr>
          <p:spPr>
            <a:xfrm>
              <a:off x="7153244" y="3410890"/>
              <a:ext cx="1285884" cy="584775"/>
            </a:xfrm>
            <a:prstGeom prst="rect">
              <a:avLst/>
            </a:prstGeom>
            <a:noFill/>
          </p:spPr>
          <p:txBody>
            <a:bodyPr wrap="square" rtlCol="0">
              <a:spAutoFit/>
            </a:bodyPr>
            <a:lstStyle/>
            <a:p>
              <a:pPr algn="ctr"/>
              <a:r>
                <a:rPr lang="en-US" sz="1600" b="1" dirty="0" smtClean="0">
                  <a:latin typeface="+mn-lt"/>
                </a:rPr>
                <a:t>SQL Azure Database</a:t>
              </a:r>
              <a:endParaRPr lang="en-US" sz="1600" b="1" dirty="0">
                <a:latin typeface="+mn-lt"/>
              </a:endParaRPr>
            </a:p>
          </p:txBody>
        </p:sp>
        <p:sp>
          <p:nvSpPr>
            <p:cNvPr id="47" name="Freeform 46"/>
            <p:cNvSpPr/>
            <p:nvPr/>
          </p:nvSpPr>
          <p:spPr>
            <a:xfrm>
              <a:off x="5791821" y="3569833"/>
              <a:ext cx="1361423" cy="164905"/>
            </a:xfrm>
            <a:custGeom>
              <a:avLst/>
              <a:gdLst>
                <a:gd name="connsiteX0" fmla="*/ 0 w 2471057"/>
                <a:gd name="connsiteY0" fmla="*/ 310243 h 342900"/>
                <a:gd name="connsiteX1" fmla="*/ 1153886 w 2471057"/>
                <a:gd name="connsiteY1" fmla="*/ 5443 h 342900"/>
                <a:gd name="connsiteX2" fmla="*/ 2471057 w 2471057"/>
                <a:gd name="connsiteY2" fmla="*/ 342900 h 342900"/>
              </a:gdLst>
              <a:ahLst/>
              <a:cxnLst>
                <a:cxn ang="0">
                  <a:pos x="connsiteX0" y="connsiteY0"/>
                </a:cxn>
                <a:cxn ang="0">
                  <a:pos x="connsiteX1" y="connsiteY1"/>
                </a:cxn>
                <a:cxn ang="0">
                  <a:pos x="connsiteX2" y="connsiteY2"/>
                </a:cxn>
              </a:cxnLst>
              <a:rect l="l" t="t" r="r" b="b"/>
              <a:pathLst>
                <a:path w="2471057" h="342900">
                  <a:moveTo>
                    <a:pt x="0" y="310243"/>
                  </a:moveTo>
                  <a:cubicBezTo>
                    <a:pt x="371021" y="155121"/>
                    <a:pt x="742043" y="0"/>
                    <a:pt x="1153886" y="5443"/>
                  </a:cubicBezTo>
                  <a:cubicBezTo>
                    <a:pt x="1565729" y="10886"/>
                    <a:pt x="2018393" y="176893"/>
                    <a:pt x="2471057" y="342900"/>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grpSp>
      <p:grpSp>
        <p:nvGrpSpPr>
          <p:cNvPr id="12" name="Group 61"/>
          <p:cNvGrpSpPr/>
          <p:nvPr/>
        </p:nvGrpSpPr>
        <p:grpSpPr>
          <a:xfrm>
            <a:off x="4852990" y="3933836"/>
            <a:ext cx="1355951" cy="1000132"/>
            <a:chOff x="4571936" y="3519494"/>
            <a:chExt cx="1355951" cy="1000132"/>
          </a:xfrm>
        </p:grpSpPr>
        <p:sp>
          <p:nvSpPr>
            <p:cNvPr id="19" name="Oval 18"/>
            <p:cNvSpPr/>
            <p:nvPr/>
          </p:nvSpPr>
          <p:spPr bwMode="auto">
            <a:xfrm>
              <a:off x="4608670" y="3519494"/>
              <a:ext cx="1285884" cy="100013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1600" dirty="0" smtClean="0">
                <a:solidFill>
                  <a:schemeClr val="tx1"/>
                </a:solidFill>
              </a:endParaRPr>
            </a:p>
          </p:txBody>
        </p:sp>
        <p:sp>
          <p:nvSpPr>
            <p:cNvPr id="20" name="TextBox 19"/>
            <p:cNvSpPr txBox="1"/>
            <p:nvPr/>
          </p:nvSpPr>
          <p:spPr>
            <a:xfrm>
              <a:off x="4571936" y="3643314"/>
              <a:ext cx="1355951" cy="584775"/>
            </a:xfrm>
            <a:prstGeom prst="rect">
              <a:avLst/>
            </a:prstGeom>
            <a:noFill/>
          </p:spPr>
          <p:txBody>
            <a:bodyPr wrap="square" rtlCol="0">
              <a:spAutoFit/>
            </a:bodyPr>
            <a:lstStyle/>
            <a:p>
              <a:pPr algn="ctr"/>
              <a:r>
                <a:rPr lang="en-US" sz="1600" b="1" dirty="0" smtClean="0"/>
                <a:t>Your Application</a:t>
              </a:r>
              <a:endParaRPr lang="en-US" sz="1600" b="1" dirty="0"/>
            </a:p>
          </p:txBody>
        </p:sp>
      </p:grpSp>
      <p:grpSp>
        <p:nvGrpSpPr>
          <p:cNvPr id="13" name="Group 59"/>
          <p:cNvGrpSpPr/>
          <p:nvPr/>
        </p:nvGrpSpPr>
        <p:grpSpPr>
          <a:xfrm>
            <a:off x="1681574" y="4637164"/>
            <a:ext cx="2470602" cy="1357322"/>
            <a:chOff x="1483042" y="4229670"/>
            <a:chExt cx="2470602" cy="1357322"/>
          </a:xfrm>
        </p:grpSpPr>
        <p:sp>
          <p:nvSpPr>
            <p:cNvPr id="34" name="Can 33"/>
            <p:cNvSpPr/>
            <p:nvPr/>
          </p:nvSpPr>
          <p:spPr>
            <a:xfrm>
              <a:off x="2953512" y="4229670"/>
              <a:ext cx="1000132" cy="1357322"/>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a:endParaRPr lang="en-US" sz="1600" b="1" dirty="0">
                <a:solidFill>
                  <a:schemeClr val="tx1"/>
                </a:solidFill>
              </a:endParaRPr>
            </a:p>
          </p:txBody>
        </p:sp>
        <p:sp>
          <p:nvSpPr>
            <p:cNvPr id="48" name="TextBox 47"/>
            <p:cNvSpPr txBox="1"/>
            <p:nvPr/>
          </p:nvSpPr>
          <p:spPr>
            <a:xfrm>
              <a:off x="2953512" y="4658298"/>
              <a:ext cx="1000132" cy="584775"/>
            </a:xfrm>
            <a:prstGeom prst="rect">
              <a:avLst/>
            </a:prstGeom>
            <a:noFill/>
          </p:spPr>
          <p:txBody>
            <a:bodyPr wrap="square" rtlCol="0">
              <a:spAutoFit/>
            </a:bodyPr>
            <a:lstStyle/>
            <a:p>
              <a:pPr algn="ctr"/>
              <a:r>
                <a:rPr lang="en-US" sz="1600" b="1" dirty="0" smtClean="0">
                  <a:latin typeface="+mn-lt"/>
                </a:rPr>
                <a:t>AWS </a:t>
              </a:r>
            </a:p>
            <a:p>
              <a:pPr algn="ctr"/>
              <a:r>
                <a:rPr lang="en-US" sz="1600" b="1" dirty="0" smtClean="0">
                  <a:latin typeface="+mn-lt"/>
                </a:rPr>
                <a:t>Storage</a:t>
              </a:r>
              <a:endParaRPr lang="en-US" sz="1600" b="1" dirty="0">
                <a:latin typeface="+mn-lt"/>
              </a:endParaRPr>
            </a:p>
          </p:txBody>
        </p:sp>
        <p:sp>
          <p:nvSpPr>
            <p:cNvPr id="52" name="Freeform 51"/>
            <p:cNvSpPr/>
            <p:nvPr/>
          </p:nvSpPr>
          <p:spPr>
            <a:xfrm>
              <a:off x="1483042" y="4297680"/>
              <a:ext cx="1461326" cy="438912"/>
            </a:xfrm>
            <a:custGeom>
              <a:avLst/>
              <a:gdLst>
                <a:gd name="connsiteX0" fmla="*/ 0 w 1426464"/>
                <a:gd name="connsiteY0" fmla="*/ 0 h 438912"/>
                <a:gd name="connsiteX1" fmla="*/ 777240 w 1426464"/>
                <a:gd name="connsiteY1" fmla="*/ 329184 h 438912"/>
                <a:gd name="connsiteX2" fmla="*/ 1426464 w 1426464"/>
                <a:gd name="connsiteY2" fmla="*/ 438912 h 438912"/>
              </a:gdLst>
              <a:ahLst/>
              <a:cxnLst>
                <a:cxn ang="0">
                  <a:pos x="connsiteX0" y="connsiteY0"/>
                </a:cxn>
                <a:cxn ang="0">
                  <a:pos x="connsiteX1" y="connsiteY1"/>
                </a:cxn>
                <a:cxn ang="0">
                  <a:pos x="connsiteX2" y="connsiteY2"/>
                </a:cxn>
              </a:cxnLst>
              <a:rect l="l" t="t" r="r" b="b"/>
              <a:pathLst>
                <a:path w="1426464" h="438912">
                  <a:moveTo>
                    <a:pt x="0" y="0"/>
                  </a:moveTo>
                  <a:cubicBezTo>
                    <a:pt x="269748" y="128016"/>
                    <a:pt x="539496" y="256032"/>
                    <a:pt x="777240" y="329184"/>
                  </a:cubicBezTo>
                  <a:cubicBezTo>
                    <a:pt x="1014984" y="402336"/>
                    <a:pt x="1220724" y="420624"/>
                    <a:pt x="1426464" y="438912"/>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grpSp>
      <p:grpSp>
        <p:nvGrpSpPr>
          <p:cNvPr id="14" name="Group 57"/>
          <p:cNvGrpSpPr/>
          <p:nvPr/>
        </p:nvGrpSpPr>
        <p:grpSpPr>
          <a:xfrm>
            <a:off x="484252" y="3979370"/>
            <a:ext cx="1314448" cy="1085848"/>
            <a:chOff x="285720" y="3571876"/>
            <a:chExt cx="1314448" cy="1085848"/>
          </a:xfrm>
        </p:grpSpPr>
        <p:sp>
          <p:nvSpPr>
            <p:cNvPr id="28" name="Oval 27"/>
            <p:cNvSpPr/>
            <p:nvPr/>
          </p:nvSpPr>
          <p:spPr bwMode="auto">
            <a:xfrm>
              <a:off x="285720" y="3571876"/>
              <a:ext cx="1314448" cy="1085848"/>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1600" dirty="0" smtClean="0">
                <a:solidFill>
                  <a:schemeClr val="tx1"/>
                </a:solidFill>
              </a:endParaRPr>
            </a:p>
          </p:txBody>
        </p:sp>
        <p:sp>
          <p:nvSpPr>
            <p:cNvPr id="29" name="TextBox 28"/>
            <p:cNvSpPr txBox="1"/>
            <p:nvPr/>
          </p:nvSpPr>
          <p:spPr>
            <a:xfrm>
              <a:off x="285720" y="3714752"/>
              <a:ext cx="1304931" cy="584775"/>
            </a:xfrm>
            <a:prstGeom prst="rect">
              <a:avLst/>
            </a:prstGeom>
            <a:noFill/>
          </p:spPr>
          <p:txBody>
            <a:bodyPr wrap="square" rtlCol="0">
              <a:spAutoFit/>
            </a:bodyPr>
            <a:lstStyle/>
            <a:p>
              <a:pPr algn="ctr"/>
              <a:r>
                <a:rPr lang="en-US" sz="1600" b="1" dirty="0" smtClean="0"/>
                <a:t>Your Application</a:t>
              </a:r>
              <a:endParaRPr lang="en-US" sz="1600" b="1" dirty="0"/>
            </a:p>
          </p:txBody>
        </p:sp>
      </p:grpSp>
      <p:grpSp>
        <p:nvGrpSpPr>
          <p:cNvPr id="51" name="Group 58"/>
          <p:cNvGrpSpPr/>
          <p:nvPr/>
        </p:nvGrpSpPr>
        <p:grpSpPr>
          <a:xfrm>
            <a:off x="1371600" y="3429000"/>
            <a:ext cx="2895600" cy="1066800"/>
            <a:chOff x="-26726" y="3357562"/>
            <a:chExt cx="2895600" cy="1066800"/>
          </a:xfrm>
        </p:grpSpPr>
        <p:sp>
          <p:nvSpPr>
            <p:cNvPr id="53" name="Can 52"/>
            <p:cNvSpPr/>
            <p:nvPr/>
          </p:nvSpPr>
          <p:spPr>
            <a:xfrm>
              <a:off x="1725874" y="3357562"/>
              <a:ext cx="1066800" cy="1066800"/>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a:endParaRPr lang="en-US" sz="1600" b="1" dirty="0">
                <a:solidFill>
                  <a:schemeClr val="tx1"/>
                </a:solidFill>
              </a:endParaRPr>
            </a:p>
          </p:txBody>
        </p:sp>
        <p:sp>
          <p:nvSpPr>
            <p:cNvPr id="54" name="Freeform 53"/>
            <p:cNvSpPr/>
            <p:nvPr/>
          </p:nvSpPr>
          <p:spPr>
            <a:xfrm>
              <a:off x="-26726" y="3738562"/>
              <a:ext cx="1752600" cy="248463"/>
            </a:xfrm>
            <a:custGeom>
              <a:avLst/>
              <a:gdLst>
                <a:gd name="connsiteX0" fmla="*/ 0 w 495300"/>
                <a:gd name="connsiteY0" fmla="*/ 156633 h 182033"/>
                <a:gd name="connsiteX1" fmla="*/ 266700 w 495300"/>
                <a:gd name="connsiteY1" fmla="*/ 4233 h 182033"/>
                <a:gd name="connsiteX2" fmla="*/ 495300 w 495300"/>
                <a:gd name="connsiteY2" fmla="*/ 182033 h 182033"/>
              </a:gdLst>
              <a:ahLst/>
              <a:cxnLst>
                <a:cxn ang="0">
                  <a:pos x="connsiteX0" y="connsiteY0"/>
                </a:cxn>
                <a:cxn ang="0">
                  <a:pos x="connsiteX1" y="connsiteY1"/>
                </a:cxn>
                <a:cxn ang="0">
                  <a:pos x="connsiteX2" y="connsiteY2"/>
                </a:cxn>
              </a:cxnLst>
              <a:rect l="l" t="t" r="r" b="b"/>
              <a:pathLst>
                <a:path w="495300" h="182033">
                  <a:moveTo>
                    <a:pt x="0" y="156633"/>
                  </a:moveTo>
                  <a:cubicBezTo>
                    <a:pt x="92075" y="78316"/>
                    <a:pt x="184150" y="0"/>
                    <a:pt x="266700" y="4233"/>
                  </a:cubicBezTo>
                  <a:cubicBezTo>
                    <a:pt x="349250" y="8466"/>
                    <a:pt x="422275" y="95249"/>
                    <a:pt x="495300" y="182033"/>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sp>
          <p:nvSpPr>
            <p:cNvPr id="55" name="TextBox 54"/>
            <p:cNvSpPr txBox="1"/>
            <p:nvPr/>
          </p:nvSpPr>
          <p:spPr>
            <a:xfrm>
              <a:off x="1649674" y="3576630"/>
              <a:ext cx="1219200" cy="830997"/>
            </a:xfrm>
            <a:prstGeom prst="rect">
              <a:avLst/>
            </a:prstGeom>
            <a:noFill/>
          </p:spPr>
          <p:txBody>
            <a:bodyPr wrap="square" rtlCol="0">
              <a:spAutoFit/>
            </a:bodyPr>
            <a:lstStyle/>
            <a:p>
              <a:pPr algn="ctr"/>
              <a:r>
                <a:rPr lang="en-US" sz="1600" b="1" dirty="0" smtClean="0">
                  <a:latin typeface="+mn-lt"/>
                </a:rPr>
                <a:t>Relational Database Service</a:t>
              </a:r>
              <a:endParaRPr lang="en-US" sz="1600" b="1" dirty="0">
                <a:latin typeface="+mn-lt"/>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left)">
                                      <p:cBhvr>
                                        <p:cTn id="22" dur="500"/>
                                        <p:tgtEl>
                                          <p:spTgt spid="5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ssolv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dissolve">
                                      <p:cBhvr>
                                        <p:cTn id="5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bwMode="auto">
          <a:xfrm>
            <a:off x="0" y="2438400"/>
            <a:ext cx="9144000" cy="44196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2" name="Group 43"/>
          <p:cNvGrpSpPr/>
          <p:nvPr/>
        </p:nvGrpSpPr>
        <p:grpSpPr>
          <a:xfrm>
            <a:off x="2133600" y="4038600"/>
            <a:ext cx="1464802" cy="1645160"/>
            <a:chOff x="2035628" y="3714752"/>
            <a:chExt cx="1464802" cy="1645160"/>
          </a:xfrm>
        </p:grpSpPr>
        <p:sp>
          <p:nvSpPr>
            <p:cNvPr id="52" name="Can 51"/>
            <p:cNvSpPr/>
            <p:nvPr/>
          </p:nvSpPr>
          <p:spPr>
            <a:xfrm>
              <a:off x="2170702" y="4286256"/>
              <a:ext cx="1329728" cy="1073656"/>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a:endParaRPr lang="en-US" b="1" dirty="0">
                <a:solidFill>
                  <a:schemeClr val="tx1"/>
                </a:solidFill>
              </a:endParaRPr>
            </a:p>
          </p:txBody>
        </p:sp>
        <p:sp>
          <p:nvSpPr>
            <p:cNvPr id="58" name="TextBox 57"/>
            <p:cNvSpPr txBox="1"/>
            <p:nvPr/>
          </p:nvSpPr>
          <p:spPr>
            <a:xfrm>
              <a:off x="2143108" y="4588582"/>
              <a:ext cx="1357322" cy="646331"/>
            </a:xfrm>
            <a:prstGeom prst="rect">
              <a:avLst/>
            </a:prstGeom>
            <a:noFill/>
          </p:spPr>
          <p:txBody>
            <a:bodyPr wrap="square" rtlCol="0">
              <a:spAutoFit/>
            </a:bodyPr>
            <a:lstStyle/>
            <a:p>
              <a:pPr algn="ctr"/>
              <a:r>
                <a:rPr lang="en-US" b="1" dirty="0" err="1" smtClean="0">
                  <a:latin typeface="+mn-lt"/>
                </a:rPr>
                <a:t>Datastore</a:t>
              </a:r>
              <a:r>
                <a:rPr lang="en-US" b="1" dirty="0" smtClean="0">
                  <a:latin typeface="+mn-lt"/>
                </a:rPr>
                <a:t>, Task Lists</a:t>
              </a:r>
              <a:endParaRPr lang="en-US" b="1" dirty="0">
                <a:latin typeface="+mn-lt"/>
              </a:endParaRPr>
            </a:p>
          </p:txBody>
        </p:sp>
        <p:sp>
          <p:nvSpPr>
            <p:cNvPr id="54" name="Freeform 53"/>
            <p:cNvSpPr/>
            <p:nvPr/>
          </p:nvSpPr>
          <p:spPr>
            <a:xfrm>
              <a:off x="2035628" y="3714752"/>
              <a:ext cx="750421" cy="714380"/>
            </a:xfrm>
            <a:custGeom>
              <a:avLst/>
              <a:gdLst>
                <a:gd name="connsiteX0" fmla="*/ 0 w 965200"/>
                <a:gd name="connsiteY0" fmla="*/ 133350 h 781050"/>
                <a:gd name="connsiteX1" fmla="*/ 685800 w 965200"/>
                <a:gd name="connsiteY1" fmla="*/ 107950 h 781050"/>
                <a:gd name="connsiteX2" fmla="*/ 965200 w 965200"/>
                <a:gd name="connsiteY2" fmla="*/ 781050 h 781050"/>
              </a:gdLst>
              <a:ahLst/>
              <a:cxnLst>
                <a:cxn ang="0">
                  <a:pos x="connsiteX0" y="connsiteY0"/>
                </a:cxn>
                <a:cxn ang="0">
                  <a:pos x="connsiteX1" y="connsiteY1"/>
                </a:cxn>
                <a:cxn ang="0">
                  <a:pos x="connsiteX2" y="connsiteY2"/>
                </a:cxn>
              </a:cxnLst>
              <a:rect l="l" t="t" r="r" b="b"/>
              <a:pathLst>
                <a:path w="965200" h="781050">
                  <a:moveTo>
                    <a:pt x="0" y="133350"/>
                  </a:moveTo>
                  <a:cubicBezTo>
                    <a:pt x="262466" y="66675"/>
                    <a:pt x="524933" y="0"/>
                    <a:pt x="685800" y="107950"/>
                  </a:cubicBezTo>
                  <a:cubicBezTo>
                    <a:pt x="846667" y="215900"/>
                    <a:pt x="905933" y="498475"/>
                    <a:pt x="965200" y="781050"/>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grpSp>
      <p:sp>
        <p:nvSpPr>
          <p:cNvPr id="39" name="Title 38"/>
          <p:cNvSpPr>
            <a:spLocks noGrp="1"/>
          </p:cNvSpPr>
          <p:nvPr>
            <p:ph type="title"/>
          </p:nvPr>
        </p:nvSpPr>
        <p:spPr/>
        <p:txBody>
          <a:bodyPr/>
          <a:lstStyle/>
          <a:p>
            <a:r>
              <a:rPr lang="en-US" dirty="0" smtClean="0"/>
              <a:t>Google </a:t>
            </a:r>
            <a:r>
              <a:rPr lang="en-US" dirty="0" err="1" smtClean="0"/>
              <a:t>AppEngine</a:t>
            </a:r>
            <a:endParaRPr lang="en-US" dirty="0"/>
          </a:p>
        </p:txBody>
      </p:sp>
      <p:sp>
        <p:nvSpPr>
          <p:cNvPr id="41" name="Content Placeholder 40"/>
          <p:cNvSpPr>
            <a:spLocks noGrp="1"/>
          </p:cNvSpPr>
          <p:nvPr>
            <p:ph type="body" sz="quarter" idx="10"/>
          </p:nvPr>
        </p:nvSpPr>
        <p:spPr/>
        <p:txBody>
          <a:bodyPr/>
          <a:lstStyle/>
          <a:p>
            <a:r>
              <a:rPr lang="en-US" smtClean="0"/>
              <a:t>AppEngine runs Python and Java applications</a:t>
            </a:r>
            <a:endParaRPr lang="en-US" dirty="0"/>
          </a:p>
        </p:txBody>
      </p:sp>
      <p:grpSp>
        <p:nvGrpSpPr>
          <p:cNvPr id="3" name="Group 36"/>
          <p:cNvGrpSpPr/>
          <p:nvPr/>
        </p:nvGrpSpPr>
        <p:grpSpPr>
          <a:xfrm>
            <a:off x="220814" y="2502400"/>
            <a:ext cx="3449026" cy="3962400"/>
            <a:chOff x="122842" y="2178552"/>
            <a:chExt cx="3449026" cy="3962400"/>
          </a:xfrm>
        </p:grpSpPr>
        <p:sp>
          <p:nvSpPr>
            <p:cNvPr id="48" name="TextBox 47"/>
            <p:cNvSpPr txBox="1"/>
            <p:nvPr/>
          </p:nvSpPr>
          <p:spPr>
            <a:xfrm>
              <a:off x="122842" y="2178552"/>
              <a:ext cx="3449026" cy="400110"/>
            </a:xfrm>
            <a:prstGeom prst="rect">
              <a:avLst/>
            </a:prstGeom>
            <a:noFill/>
          </p:spPr>
          <p:txBody>
            <a:bodyPr wrap="square" rtlCol="0">
              <a:spAutoFit/>
            </a:bodyPr>
            <a:lstStyle/>
            <a:p>
              <a:pPr algn="ctr"/>
              <a:r>
                <a:rPr lang="en-US" sz="2000" b="1" i="1" dirty="0" smtClean="0">
                  <a:solidFill>
                    <a:schemeClr val="bg1"/>
                  </a:solidFill>
                </a:rPr>
                <a:t>Google </a:t>
              </a:r>
              <a:r>
                <a:rPr lang="en-US" sz="2000" b="1" i="1" dirty="0" err="1" smtClean="0">
                  <a:solidFill>
                    <a:schemeClr val="bg1"/>
                  </a:solidFill>
                </a:rPr>
                <a:t>AppEngine</a:t>
              </a:r>
              <a:endParaRPr lang="en-US" sz="2000" b="1" i="1" dirty="0">
                <a:solidFill>
                  <a:schemeClr val="bg1"/>
                </a:solidFill>
              </a:endParaRPr>
            </a:p>
          </p:txBody>
        </p:sp>
        <p:sp>
          <p:nvSpPr>
            <p:cNvPr id="49" name="Rectangle 48"/>
            <p:cNvSpPr/>
            <p:nvPr/>
          </p:nvSpPr>
          <p:spPr bwMode="auto">
            <a:xfrm>
              <a:off x="185057" y="2635752"/>
              <a:ext cx="3385458" cy="3505200"/>
            </a:xfrm>
            <a:prstGeom prst="rect">
              <a:avLst/>
            </a:prstGeom>
            <a:noFill/>
            <a:ln w="38100" cmpd="sng">
              <a:solidFill>
                <a:schemeClr val="bg1"/>
              </a:solidFill>
              <a:prstDash val="sysDash"/>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50" name="Rectangle 49"/>
            <p:cNvSpPr/>
            <p:nvPr/>
          </p:nvSpPr>
          <p:spPr bwMode="auto">
            <a:xfrm>
              <a:off x="275242" y="5455152"/>
              <a:ext cx="3229958" cy="571504"/>
            </a:xfrm>
            <a:prstGeom prst="rect">
              <a:avLst/>
            </a:prstGeom>
            <a:noFill/>
            <a:ln w="31750" cmpd="sng">
              <a:solidFill>
                <a:schemeClr val="accent4"/>
              </a:solidFill>
              <a:prstDash val="sysDot"/>
              <a:headEnd type="none" w="lg" len="lg"/>
              <a:tailEnd type="stealth" w="lg" len="lg"/>
            </a:ln>
          </p:spPr>
          <p:style>
            <a:lnRef idx="3">
              <a:schemeClr val="lt1"/>
            </a:lnRef>
            <a:fillRef idx="1">
              <a:schemeClr val="accent2"/>
            </a:fillRef>
            <a:effectRef idx="1">
              <a:schemeClr val="accent2"/>
            </a:effectRef>
            <a:fontRef idx="minor">
              <a:schemeClr val="lt1"/>
            </a:fontRef>
          </p:style>
          <p:txBody>
            <a:bodyPr wrap="none" rtlCol="0" anchor="ctr">
              <a:noAutofit/>
            </a:bodyPr>
            <a:lstStyle/>
            <a:p>
              <a:pPr algn="ctr"/>
              <a:endParaRPr lang="en-US" dirty="0" smtClean="0">
                <a:solidFill>
                  <a:schemeClr val="tx1"/>
                </a:solidFill>
                <a:latin typeface="Arial" charset="0"/>
              </a:endParaRPr>
            </a:p>
          </p:txBody>
        </p:sp>
        <p:sp>
          <p:nvSpPr>
            <p:cNvPr id="51" name="Rectangle 50"/>
            <p:cNvSpPr/>
            <p:nvPr/>
          </p:nvSpPr>
          <p:spPr>
            <a:xfrm>
              <a:off x="275242" y="2864352"/>
              <a:ext cx="1752600" cy="2514600"/>
            </a:xfrm>
            <a:prstGeom prst="rect">
              <a:avLst/>
            </a:prstGeom>
            <a:noFill/>
            <a:ln w="31750" cmpd="sng">
              <a:solidFill>
                <a:schemeClr val="accent4"/>
              </a:solidFill>
              <a:prstDash val="sysDot"/>
              <a:headEnd type="none" w="lg" len="lg"/>
              <a:tailEnd type="stealth" w="lg" len="lg"/>
            </a:ln>
          </p:spPr>
          <p:style>
            <a:lnRef idx="3">
              <a:schemeClr val="lt1"/>
            </a:lnRef>
            <a:fillRef idx="1">
              <a:schemeClr val="accent2"/>
            </a:fillRef>
            <a:effectRef idx="1">
              <a:schemeClr val="accent2"/>
            </a:effectRef>
            <a:fontRef idx="minor">
              <a:schemeClr val="lt1"/>
            </a:fontRef>
          </p:style>
          <p:txBody>
            <a:bodyPr wrap="none" rtlCol="0" anchor="ctr">
              <a:noAutofit/>
            </a:bodyPr>
            <a:lstStyle/>
            <a:p>
              <a:pPr algn="ctr"/>
              <a:endParaRPr lang="en-US" dirty="0">
                <a:solidFill>
                  <a:schemeClr val="tx1"/>
                </a:solidFill>
                <a:latin typeface="Arial" charset="0"/>
              </a:endParaRPr>
            </a:p>
          </p:txBody>
        </p:sp>
        <p:sp>
          <p:nvSpPr>
            <p:cNvPr id="55" name="TextBox 54"/>
            <p:cNvSpPr txBox="1"/>
            <p:nvPr/>
          </p:nvSpPr>
          <p:spPr>
            <a:xfrm>
              <a:off x="285719" y="4643446"/>
              <a:ext cx="1739024" cy="646331"/>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spAutoFit/>
            </a:bodyPr>
            <a:lstStyle/>
            <a:p>
              <a:pPr algn="ctr"/>
              <a:r>
                <a:rPr lang="en-US" b="1" dirty="0" smtClean="0">
                  <a:solidFill>
                    <a:schemeClr val="tx1"/>
                  </a:solidFill>
                </a:rPr>
                <a:t>Python/Java Runtime</a:t>
              </a:r>
            </a:p>
          </p:txBody>
        </p:sp>
      </p:grpSp>
      <p:grpSp>
        <p:nvGrpSpPr>
          <p:cNvPr id="47" name="Group 46"/>
          <p:cNvGrpSpPr/>
          <p:nvPr/>
        </p:nvGrpSpPr>
        <p:grpSpPr>
          <a:xfrm>
            <a:off x="3962400" y="2514600"/>
            <a:ext cx="4889380" cy="3962400"/>
            <a:chOff x="3962400" y="2514600"/>
            <a:chExt cx="4889380" cy="3962400"/>
          </a:xfrm>
        </p:grpSpPr>
        <p:grpSp>
          <p:nvGrpSpPr>
            <p:cNvPr id="4" name="Group 46"/>
            <p:cNvGrpSpPr/>
            <p:nvPr/>
          </p:nvGrpSpPr>
          <p:grpSpPr>
            <a:xfrm>
              <a:off x="3962400" y="2514600"/>
              <a:ext cx="4889380" cy="3962400"/>
              <a:chOff x="3694710" y="2178552"/>
              <a:chExt cx="4889380" cy="3962400"/>
            </a:xfrm>
          </p:grpSpPr>
          <p:sp>
            <p:nvSpPr>
              <p:cNvPr id="7" name="Rectangle 6"/>
              <p:cNvSpPr/>
              <p:nvPr/>
            </p:nvSpPr>
            <p:spPr bwMode="auto">
              <a:xfrm>
                <a:off x="3847110" y="5455152"/>
                <a:ext cx="3562376" cy="571504"/>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sz="1600" dirty="0" smtClean="0">
                  <a:solidFill>
                    <a:schemeClr val="tx1"/>
                  </a:solidFill>
                  <a:latin typeface="Arial" charset="0"/>
                </a:endParaRPr>
              </a:p>
            </p:txBody>
          </p:sp>
          <p:sp>
            <p:nvSpPr>
              <p:cNvPr id="8" name="TextBox 7"/>
              <p:cNvSpPr txBox="1"/>
              <p:nvPr/>
            </p:nvSpPr>
            <p:spPr>
              <a:xfrm>
                <a:off x="3847110" y="5531352"/>
                <a:ext cx="3562376" cy="400110"/>
              </a:xfrm>
              <a:prstGeom prst="rect">
                <a:avLst/>
              </a:prstGeom>
              <a:noFill/>
            </p:spPr>
            <p:txBody>
              <a:bodyPr wrap="square" rtlCol="0">
                <a:spAutoFit/>
              </a:bodyPr>
              <a:lstStyle/>
              <a:p>
                <a:pPr algn="ctr"/>
                <a:r>
                  <a:rPr lang="en-US" sz="2000" b="1" dirty="0" smtClean="0">
                    <a:latin typeface="+mn-lt"/>
                  </a:rPr>
                  <a:t>Windows Azure Fabric</a:t>
                </a:r>
                <a:endParaRPr lang="en-US" sz="2000" b="1" dirty="0">
                  <a:latin typeface="+mn-lt"/>
                </a:endParaRPr>
              </a:p>
            </p:txBody>
          </p:sp>
          <p:sp>
            <p:nvSpPr>
              <p:cNvPr id="25" name="Can 24"/>
              <p:cNvSpPr/>
              <p:nvPr/>
            </p:nvSpPr>
            <p:spPr>
              <a:xfrm>
                <a:off x="5694974" y="4350264"/>
                <a:ext cx="1719290" cy="1066800"/>
              </a:xfrm>
              <a:prstGeom prst="can">
                <a:avLst/>
              </a:prstGeom>
              <a:ln>
                <a:headEnd type="none" w="lg" len="lg"/>
                <a:tailEnd type="stealth" w="lg" len="lg"/>
              </a:ln>
            </p:spPr>
            <p:style>
              <a:lnRef idx="0">
                <a:schemeClr val="accent3"/>
              </a:lnRef>
              <a:fillRef idx="3">
                <a:schemeClr val="accent3"/>
              </a:fillRef>
              <a:effectRef idx="3">
                <a:schemeClr val="accent3"/>
              </a:effectRef>
              <a:fontRef idx="minor">
                <a:schemeClr val="lt1"/>
              </a:fontRef>
            </p:style>
            <p:txBody>
              <a:bodyPr wrap="none" rtlCol="0" anchor="ctr">
                <a:noAutofit/>
              </a:bodyPr>
              <a:lstStyle/>
              <a:p>
                <a:pPr algn="ctr"/>
                <a:endParaRPr lang="en-US" dirty="0">
                  <a:solidFill>
                    <a:schemeClr val="tx1"/>
                  </a:solidFill>
                  <a:latin typeface="Arial" charset="0"/>
                </a:endParaRPr>
              </a:p>
            </p:txBody>
          </p:sp>
          <p:sp>
            <p:nvSpPr>
              <p:cNvPr id="38" name="TextBox 37"/>
              <p:cNvSpPr txBox="1"/>
              <p:nvPr/>
            </p:nvSpPr>
            <p:spPr>
              <a:xfrm>
                <a:off x="3694710" y="2178552"/>
                <a:ext cx="4889380" cy="400110"/>
              </a:xfrm>
              <a:prstGeom prst="rect">
                <a:avLst/>
              </a:prstGeom>
              <a:noFill/>
            </p:spPr>
            <p:txBody>
              <a:bodyPr wrap="square" rtlCol="0">
                <a:spAutoFit/>
              </a:bodyPr>
              <a:lstStyle/>
              <a:p>
                <a:pPr algn="ctr"/>
                <a:r>
                  <a:rPr lang="en-US" sz="2000" b="1" i="1" dirty="0" smtClean="0">
                    <a:solidFill>
                      <a:schemeClr val="bg1"/>
                    </a:solidFill>
                  </a:rPr>
                  <a:t>Windows Azure Platform</a:t>
                </a:r>
                <a:endParaRPr lang="en-US" sz="2000" b="1" i="1" dirty="0">
                  <a:solidFill>
                    <a:schemeClr val="bg1"/>
                  </a:solidFill>
                </a:endParaRPr>
              </a:p>
            </p:txBody>
          </p:sp>
          <p:sp>
            <p:nvSpPr>
              <p:cNvPr id="40" name="Rectangle 39"/>
              <p:cNvSpPr/>
              <p:nvPr/>
            </p:nvSpPr>
            <p:spPr bwMode="auto">
              <a:xfrm>
                <a:off x="3694710" y="2635752"/>
                <a:ext cx="4876800" cy="3505200"/>
              </a:xfrm>
              <a:prstGeom prst="rect">
                <a:avLst/>
              </a:prstGeom>
              <a:noFill/>
              <a:ln w="38100" cmpd="sng">
                <a:solidFill>
                  <a:schemeClr val="bg1"/>
                </a:solidFill>
                <a:prstDash val="sysDash"/>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43" name="Freeform 42"/>
              <p:cNvSpPr/>
              <p:nvPr/>
            </p:nvSpPr>
            <p:spPr>
              <a:xfrm>
                <a:off x="5562600" y="3778760"/>
                <a:ext cx="973746" cy="597957"/>
              </a:xfrm>
              <a:custGeom>
                <a:avLst/>
                <a:gdLst>
                  <a:gd name="connsiteX0" fmla="*/ 0 w 1270000"/>
                  <a:gd name="connsiteY0" fmla="*/ 258233 h 740833"/>
                  <a:gd name="connsiteX1" fmla="*/ 571500 w 1270000"/>
                  <a:gd name="connsiteY1" fmla="*/ 80433 h 740833"/>
                  <a:gd name="connsiteX2" fmla="*/ 1270000 w 1270000"/>
                  <a:gd name="connsiteY2" fmla="*/ 740833 h 740833"/>
                </a:gdLst>
                <a:ahLst/>
                <a:cxnLst>
                  <a:cxn ang="0">
                    <a:pos x="connsiteX0" y="connsiteY0"/>
                  </a:cxn>
                  <a:cxn ang="0">
                    <a:pos x="connsiteX1" y="connsiteY1"/>
                  </a:cxn>
                  <a:cxn ang="0">
                    <a:pos x="connsiteX2" y="connsiteY2"/>
                  </a:cxn>
                </a:cxnLst>
                <a:rect l="l" t="t" r="r" b="b"/>
                <a:pathLst>
                  <a:path w="1270000" h="740833">
                    <a:moveTo>
                      <a:pt x="0" y="258233"/>
                    </a:moveTo>
                    <a:cubicBezTo>
                      <a:pt x="179916" y="129116"/>
                      <a:pt x="359833" y="0"/>
                      <a:pt x="571500" y="80433"/>
                    </a:cubicBezTo>
                    <a:cubicBezTo>
                      <a:pt x="783167" y="160866"/>
                      <a:pt x="1026583" y="450849"/>
                      <a:pt x="1270000" y="740833"/>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Can 35"/>
              <p:cNvSpPr/>
              <p:nvPr/>
            </p:nvSpPr>
            <p:spPr>
              <a:xfrm>
                <a:off x="7060090" y="3199640"/>
                <a:ext cx="1367246" cy="1057655"/>
              </a:xfrm>
              <a:prstGeom prst="can">
                <a:avLst/>
              </a:prstGeom>
              <a:ln>
                <a:headEnd type="none" w="lg" len="lg"/>
                <a:tailEnd type="stealth" w="lg" len="lg"/>
              </a:ln>
            </p:spPr>
            <p:style>
              <a:lnRef idx="0">
                <a:schemeClr val="accent3"/>
              </a:lnRef>
              <a:fillRef idx="3">
                <a:schemeClr val="accent3"/>
              </a:fillRef>
              <a:effectRef idx="3">
                <a:schemeClr val="accent3"/>
              </a:effectRef>
              <a:fontRef idx="minor">
                <a:schemeClr val="lt1"/>
              </a:fontRef>
            </p:style>
            <p:txBody>
              <a:bodyPr wrap="none" rtlCol="0" anchor="ctr">
                <a:noAutofit/>
              </a:bodyPr>
              <a:lstStyle/>
              <a:p>
                <a:pPr algn="ctr"/>
                <a:endParaRPr lang="en-US" dirty="0">
                  <a:solidFill>
                    <a:schemeClr val="tx1"/>
                  </a:solidFill>
                  <a:latin typeface="Arial" charset="0"/>
                </a:endParaRPr>
              </a:p>
            </p:txBody>
          </p:sp>
          <p:sp>
            <p:nvSpPr>
              <p:cNvPr id="45" name="TextBox 44"/>
              <p:cNvSpPr txBox="1"/>
              <p:nvPr/>
            </p:nvSpPr>
            <p:spPr>
              <a:xfrm>
                <a:off x="5694974" y="4636016"/>
                <a:ext cx="1714512" cy="646331"/>
              </a:xfrm>
              <a:prstGeom prst="rect">
                <a:avLst/>
              </a:prstGeom>
              <a:noFill/>
            </p:spPr>
            <p:txBody>
              <a:bodyPr wrap="square" rtlCol="0">
                <a:spAutoFit/>
              </a:bodyPr>
              <a:lstStyle/>
              <a:p>
                <a:pPr algn="ctr"/>
                <a:r>
                  <a:rPr lang="en-US" b="1" dirty="0" smtClean="0">
                    <a:latin typeface="+mn-lt"/>
                  </a:rPr>
                  <a:t>Windows Azure Storage</a:t>
                </a:r>
                <a:endParaRPr lang="en-US" b="1" dirty="0">
                  <a:latin typeface="+mn-lt"/>
                </a:endParaRPr>
              </a:p>
            </p:txBody>
          </p:sp>
          <p:sp>
            <p:nvSpPr>
              <p:cNvPr id="46" name="TextBox 45"/>
              <p:cNvSpPr txBox="1"/>
              <p:nvPr/>
            </p:nvSpPr>
            <p:spPr>
              <a:xfrm>
                <a:off x="7060090" y="3482316"/>
                <a:ext cx="1367246" cy="646331"/>
              </a:xfrm>
              <a:prstGeom prst="rect">
                <a:avLst/>
              </a:prstGeom>
              <a:noFill/>
            </p:spPr>
            <p:txBody>
              <a:bodyPr wrap="square" rtlCol="0">
                <a:spAutoFit/>
              </a:bodyPr>
              <a:lstStyle/>
              <a:p>
                <a:pPr algn="ctr"/>
                <a:r>
                  <a:rPr lang="en-US" b="1" dirty="0" smtClean="0">
                    <a:latin typeface="+mn-lt"/>
                  </a:rPr>
                  <a:t>SQL Azure Database</a:t>
                </a:r>
                <a:endParaRPr lang="en-US" b="1" dirty="0">
                  <a:latin typeface="+mn-lt"/>
                </a:endParaRPr>
              </a:p>
            </p:txBody>
          </p:sp>
          <p:sp>
            <p:nvSpPr>
              <p:cNvPr id="59" name="Freeform 58"/>
              <p:cNvSpPr/>
              <p:nvPr/>
            </p:nvSpPr>
            <p:spPr>
              <a:xfrm>
                <a:off x="5562599" y="3199998"/>
                <a:ext cx="1497491" cy="609241"/>
              </a:xfrm>
              <a:custGeom>
                <a:avLst/>
                <a:gdLst>
                  <a:gd name="connsiteX0" fmla="*/ 0 w 2231572"/>
                  <a:gd name="connsiteY0" fmla="*/ 137886 h 573314"/>
                  <a:gd name="connsiteX1" fmla="*/ 936172 w 2231572"/>
                  <a:gd name="connsiteY1" fmla="*/ 72571 h 573314"/>
                  <a:gd name="connsiteX2" fmla="*/ 2231572 w 2231572"/>
                  <a:gd name="connsiteY2" fmla="*/ 573314 h 573314"/>
                </a:gdLst>
                <a:ahLst/>
                <a:cxnLst>
                  <a:cxn ang="0">
                    <a:pos x="connsiteX0" y="connsiteY0"/>
                  </a:cxn>
                  <a:cxn ang="0">
                    <a:pos x="connsiteX1" y="connsiteY1"/>
                  </a:cxn>
                  <a:cxn ang="0">
                    <a:pos x="connsiteX2" y="connsiteY2"/>
                  </a:cxn>
                </a:cxnLst>
                <a:rect l="l" t="t" r="r" b="b"/>
                <a:pathLst>
                  <a:path w="2231572" h="573314">
                    <a:moveTo>
                      <a:pt x="0" y="137886"/>
                    </a:moveTo>
                    <a:cubicBezTo>
                      <a:pt x="282121" y="68943"/>
                      <a:pt x="564243" y="0"/>
                      <a:pt x="936172" y="72571"/>
                    </a:cubicBezTo>
                    <a:cubicBezTo>
                      <a:pt x="1308101" y="145142"/>
                      <a:pt x="1769836" y="359228"/>
                      <a:pt x="2231572" y="573314"/>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Rectangle 4"/>
              <p:cNvSpPr/>
              <p:nvPr/>
            </p:nvSpPr>
            <p:spPr>
              <a:xfrm>
                <a:off x="3847110" y="2788151"/>
                <a:ext cx="1704988" cy="2531993"/>
              </a:xfrm>
              <a:prstGeom prst="rect">
                <a:avLst/>
              </a:prstGeom>
              <a:noFill/>
              <a:ln w="57150">
                <a:solidFill>
                  <a:schemeClr val="accent3"/>
                </a:solidFill>
                <a:headEnd type="none" w="lg" len="lg"/>
                <a:tailEnd type="stealth" w="lg" len="lg"/>
              </a:ln>
            </p:spPr>
            <p:style>
              <a:lnRef idx="2">
                <a:schemeClr val="accent2"/>
              </a:lnRef>
              <a:fillRef idx="1">
                <a:schemeClr val="lt1"/>
              </a:fillRef>
              <a:effectRef idx="0">
                <a:schemeClr val="accent2"/>
              </a:effectRef>
              <a:fontRef idx="minor">
                <a:schemeClr val="dk1"/>
              </a:fontRef>
            </p:style>
            <p:txBody>
              <a:bodyPr wrap="none" rtlCol="0" anchor="ctr">
                <a:noAutofit/>
              </a:bodyPr>
              <a:lstStyle/>
              <a:p>
                <a:pPr algn="ctr"/>
                <a:endParaRPr lang="en-US" dirty="0">
                  <a:solidFill>
                    <a:schemeClr val="tx1"/>
                  </a:solidFill>
                  <a:latin typeface="Arial" charset="0"/>
                </a:endParaRPr>
              </a:p>
            </p:txBody>
          </p:sp>
          <p:sp>
            <p:nvSpPr>
              <p:cNvPr id="24" name="TextBox 23"/>
              <p:cNvSpPr txBox="1"/>
              <p:nvPr/>
            </p:nvSpPr>
            <p:spPr>
              <a:xfrm>
                <a:off x="3837586" y="4636016"/>
                <a:ext cx="1725526" cy="708917"/>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spAutoFit/>
              </a:bodyPr>
              <a:lstStyle/>
              <a:p>
                <a:pPr algn="ctr"/>
                <a:r>
                  <a:rPr lang="en-US" sz="2000" b="1" dirty="0" smtClean="0">
                    <a:solidFill>
                      <a:schemeClr val="tx1"/>
                    </a:solidFill>
                  </a:rPr>
                  <a:t>Windows Server</a:t>
                </a:r>
              </a:p>
            </p:txBody>
          </p:sp>
        </p:grpSp>
        <p:grpSp>
          <p:nvGrpSpPr>
            <p:cNvPr id="6" name="Group 60"/>
            <p:cNvGrpSpPr/>
            <p:nvPr/>
          </p:nvGrpSpPr>
          <p:grpSpPr>
            <a:xfrm>
              <a:off x="4737332" y="4069903"/>
              <a:ext cx="1033457" cy="833438"/>
              <a:chOff x="4469642" y="3733855"/>
              <a:chExt cx="1033457" cy="833438"/>
            </a:xfrm>
          </p:grpSpPr>
          <p:sp>
            <p:nvSpPr>
              <p:cNvPr id="33" name="Oval 32"/>
              <p:cNvSpPr/>
              <p:nvPr/>
            </p:nvSpPr>
            <p:spPr bwMode="auto">
              <a:xfrm>
                <a:off x="4469642" y="3733855"/>
                <a:ext cx="1033457" cy="833438"/>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34" name="TextBox 33"/>
              <p:cNvSpPr txBox="1"/>
              <p:nvPr/>
            </p:nvSpPr>
            <p:spPr>
              <a:xfrm>
                <a:off x="4502300" y="3833188"/>
                <a:ext cx="1000132" cy="646331"/>
              </a:xfrm>
              <a:prstGeom prst="rect">
                <a:avLst/>
              </a:prstGeom>
              <a:noFill/>
            </p:spPr>
            <p:txBody>
              <a:bodyPr wrap="square" rtlCol="0">
                <a:spAutoFit/>
              </a:bodyPr>
              <a:lstStyle/>
              <a:p>
                <a:pPr algn="ctr"/>
                <a:r>
                  <a:rPr lang="en-US" b="1" dirty="0" smtClean="0"/>
                  <a:t>Worker Role</a:t>
                </a:r>
                <a:endParaRPr lang="en-US" sz="1800" b="1" dirty="0"/>
              </a:p>
            </p:txBody>
          </p:sp>
        </p:grpSp>
        <p:grpSp>
          <p:nvGrpSpPr>
            <p:cNvPr id="9" name="Group 59"/>
            <p:cNvGrpSpPr/>
            <p:nvPr/>
          </p:nvGrpSpPr>
          <p:grpSpPr>
            <a:xfrm>
              <a:off x="4175661" y="3257552"/>
              <a:ext cx="1072623" cy="833438"/>
              <a:chOff x="3909023" y="2921504"/>
              <a:chExt cx="1071571" cy="833438"/>
            </a:xfrm>
          </p:grpSpPr>
          <p:sp>
            <p:nvSpPr>
              <p:cNvPr id="35" name="Oval 34"/>
              <p:cNvSpPr/>
              <p:nvPr/>
            </p:nvSpPr>
            <p:spPr bwMode="auto">
              <a:xfrm>
                <a:off x="3909023" y="2921504"/>
                <a:ext cx="1066799" cy="833438"/>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42" name="TextBox 41"/>
              <p:cNvSpPr txBox="1"/>
              <p:nvPr/>
            </p:nvSpPr>
            <p:spPr>
              <a:xfrm>
                <a:off x="3909024" y="3009951"/>
                <a:ext cx="1071570" cy="646331"/>
              </a:xfrm>
              <a:prstGeom prst="rect">
                <a:avLst/>
              </a:prstGeom>
              <a:noFill/>
            </p:spPr>
            <p:txBody>
              <a:bodyPr wrap="square" rtlCol="0">
                <a:spAutoFit/>
              </a:bodyPr>
              <a:lstStyle/>
              <a:p>
                <a:pPr algn="ctr"/>
                <a:r>
                  <a:rPr lang="en-US" b="1" dirty="0" smtClean="0"/>
                  <a:t>Web Role</a:t>
                </a:r>
                <a:endParaRPr lang="en-US" sz="1800" b="1" dirty="0"/>
              </a:p>
            </p:txBody>
          </p:sp>
        </p:grpSp>
      </p:grpSp>
      <p:grpSp>
        <p:nvGrpSpPr>
          <p:cNvPr id="10" name="Group 61"/>
          <p:cNvGrpSpPr/>
          <p:nvPr/>
        </p:nvGrpSpPr>
        <p:grpSpPr>
          <a:xfrm>
            <a:off x="1098072" y="4181476"/>
            <a:ext cx="1000132" cy="690562"/>
            <a:chOff x="4469642" y="3876731"/>
            <a:chExt cx="1000132" cy="690562"/>
          </a:xfrm>
        </p:grpSpPr>
        <p:sp>
          <p:nvSpPr>
            <p:cNvPr id="63" name="Oval 62"/>
            <p:cNvSpPr/>
            <p:nvPr/>
          </p:nvSpPr>
          <p:spPr bwMode="auto">
            <a:xfrm>
              <a:off x="4541081" y="3876731"/>
              <a:ext cx="857256" cy="69056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64" name="TextBox 63"/>
            <p:cNvSpPr txBox="1"/>
            <p:nvPr/>
          </p:nvSpPr>
          <p:spPr>
            <a:xfrm>
              <a:off x="4469642" y="4019607"/>
              <a:ext cx="1000132" cy="369332"/>
            </a:xfrm>
            <a:prstGeom prst="rect">
              <a:avLst/>
            </a:prstGeom>
            <a:noFill/>
          </p:spPr>
          <p:txBody>
            <a:bodyPr wrap="square" rtlCol="0">
              <a:spAutoFit/>
            </a:bodyPr>
            <a:lstStyle/>
            <a:p>
              <a:pPr algn="ctr"/>
              <a:r>
                <a:rPr lang="en-US" b="1" dirty="0" smtClean="0"/>
                <a:t>Task</a:t>
              </a:r>
              <a:endParaRPr lang="en-US" sz="1800" b="1" dirty="0"/>
            </a:p>
          </p:txBody>
        </p:sp>
      </p:grpSp>
      <p:grpSp>
        <p:nvGrpSpPr>
          <p:cNvPr id="11" name="Group 64"/>
          <p:cNvGrpSpPr/>
          <p:nvPr/>
        </p:nvGrpSpPr>
        <p:grpSpPr>
          <a:xfrm>
            <a:off x="455131" y="3324220"/>
            <a:ext cx="928694" cy="833438"/>
            <a:chOff x="3909024" y="2921504"/>
            <a:chExt cx="928694" cy="833438"/>
          </a:xfrm>
        </p:grpSpPr>
        <p:sp>
          <p:nvSpPr>
            <p:cNvPr id="66" name="Oval 65"/>
            <p:cNvSpPr/>
            <p:nvPr/>
          </p:nvSpPr>
          <p:spPr bwMode="auto">
            <a:xfrm>
              <a:off x="3909024" y="2921504"/>
              <a:ext cx="928694" cy="833438"/>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67" name="TextBox 66"/>
            <p:cNvSpPr txBox="1"/>
            <p:nvPr/>
          </p:nvSpPr>
          <p:spPr>
            <a:xfrm>
              <a:off x="3932866" y="3121532"/>
              <a:ext cx="899159" cy="369332"/>
            </a:xfrm>
            <a:prstGeom prst="rect">
              <a:avLst/>
            </a:prstGeom>
            <a:noFill/>
          </p:spPr>
          <p:txBody>
            <a:bodyPr wrap="square" rtlCol="0">
              <a:spAutoFit/>
            </a:bodyPr>
            <a:lstStyle/>
            <a:p>
              <a:pPr algn="ctr"/>
              <a:r>
                <a:rPr lang="en-US" b="1" dirty="0" smtClean="0"/>
                <a:t>App</a:t>
              </a:r>
              <a:endParaRPr lang="en-US" sz="1800" b="1" dirty="0"/>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up)">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dissolve">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bwMode="auto">
          <a:xfrm>
            <a:off x="0" y="2667000"/>
            <a:ext cx="9144000" cy="41910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4" name="Group 38"/>
          <p:cNvGrpSpPr/>
          <p:nvPr/>
        </p:nvGrpSpPr>
        <p:grpSpPr>
          <a:xfrm>
            <a:off x="1981200" y="4343400"/>
            <a:ext cx="1690718" cy="1504960"/>
            <a:chOff x="1890682" y="4033830"/>
            <a:chExt cx="1690718" cy="1504960"/>
          </a:xfrm>
        </p:grpSpPr>
        <p:sp>
          <p:nvSpPr>
            <p:cNvPr id="31" name="Can 30"/>
            <p:cNvSpPr/>
            <p:nvPr/>
          </p:nvSpPr>
          <p:spPr>
            <a:xfrm>
              <a:off x="2262142" y="4548190"/>
              <a:ext cx="1214446" cy="990600"/>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a:endParaRPr lang="en-US" sz="2000" b="1" dirty="0">
                <a:solidFill>
                  <a:schemeClr val="tx1"/>
                </a:solidFill>
              </a:endParaRPr>
            </a:p>
          </p:txBody>
        </p:sp>
        <p:sp>
          <p:nvSpPr>
            <p:cNvPr id="34" name="Freeform 33"/>
            <p:cNvSpPr/>
            <p:nvPr/>
          </p:nvSpPr>
          <p:spPr>
            <a:xfrm>
              <a:off x="1890682" y="4033830"/>
              <a:ext cx="990600" cy="685800"/>
            </a:xfrm>
            <a:custGeom>
              <a:avLst/>
              <a:gdLst>
                <a:gd name="connsiteX0" fmla="*/ 0 w 965200"/>
                <a:gd name="connsiteY0" fmla="*/ 133350 h 781050"/>
                <a:gd name="connsiteX1" fmla="*/ 685800 w 965200"/>
                <a:gd name="connsiteY1" fmla="*/ 107950 h 781050"/>
                <a:gd name="connsiteX2" fmla="*/ 965200 w 965200"/>
                <a:gd name="connsiteY2" fmla="*/ 781050 h 781050"/>
              </a:gdLst>
              <a:ahLst/>
              <a:cxnLst>
                <a:cxn ang="0">
                  <a:pos x="connsiteX0" y="connsiteY0"/>
                </a:cxn>
                <a:cxn ang="0">
                  <a:pos x="connsiteX1" y="connsiteY1"/>
                </a:cxn>
                <a:cxn ang="0">
                  <a:pos x="connsiteX2" y="connsiteY2"/>
                </a:cxn>
              </a:cxnLst>
              <a:rect l="l" t="t" r="r" b="b"/>
              <a:pathLst>
                <a:path w="965200" h="781050">
                  <a:moveTo>
                    <a:pt x="0" y="133350"/>
                  </a:moveTo>
                  <a:cubicBezTo>
                    <a:pt x="262466" y="66675"/>
                    <a:pt x="524933" y="0"/>
                    <a:pt x="685800" y="107950"/>
                  </a:cubicBezTo>
                  <a:cubicBezTo>
                    <a:pt x="846667" y="215900"/>
                    <a:pt x="905933" y="498475"/>
                    <a:pt x="965200" y="781050"/>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2157984" y="4786322"/>
              <a:ext cx="1423416" cy="646331"/>
            </a:xfrm>
            <a:prstGeom prst="rect">
              <a:avLst/>
            </a:prstGeom>
            <a:noFill/>
          </p:spPr>
          <p:txBody>
            <a:bodyPr wrap="square" rtlCol="0">
              <a:spAutoFit/>
            </a:bodyPr>
            <a:lstStyle/>
            <a:p>
              <a:pPr algn="ctr"/>
              <a:r>
                <a:rPr lang="en-US" b="1" dirty="0" smtClean="0">
                  <a:latin typeface="+mn-lt"/>
                </a:rPr>
                <a:t>Force.com Database</a:t>
              </a:r>
              <a:endParaRPr lang="en-US" b="1" dirty="0">
                <a:latin typeface="+mn-lt"/>
              </a:endParaRPr>
            </a:p>
          </p:txBody>
        </p:sp>
      </p:grpSp>
      <p:sp>
        <p:nvSpPr>
          <p:cNvPr id="2" name="Title 1"/>
          <p:cNvSpPr>
            <a:spLocks noGrp="1"/>
          </p:cNvSpPr>
          <p:nvPr>
            <p:ph type="title"/>
          </p:nvPr>
        </p:nvSpPr>
        <p:spPr/>
        <p:txBody>
          <a:bodyPr/>
          <a:lstStyle/>
          <a:p>
            <a:r>
              <a:rPr lang="en-US" dirty="0" smtClean="0"/>
              <a:t>Force.com and Windows Azure</a:t>
            </a:r>
          </a:p>
        </p:txBody>
      </p:sp>
      <p:sp>
        <p:nvSpPr>
          <p:cNvPr id="3" name="Content Placeholder 2"/>
          <p:cNvSpPr>
            <a:spLocks noGrp="1"/>
          </p:cNvSpPr>
          <p:nvPr>
            <p:ph type="body" sz="quarter" idx="10"/>
          </p:nvPr>
        </p:nvSpPr>
        <p:spPr/>
        <p:txBody>
          <a:bodyPr/>
          <a:lstStyle/>
          <a:p>
            <a:r>
              <a:rPr lang="en-US" dirty="0" err="1" smtClean="0"/>
              <a:t>Salesforce.com’s</a:t>
            </a:r>
            <a:r>
              <a:rPr lang="en-US" dirty="0" smtClean="0"/>
              <a:t> Force.com focuses on data-driven enterprise applications</a:t>
            </a:r>
          </a:p>
        </p:txBody>
      </p:sp>
      <p:grpSp>
        <p:nvGrpSpPr>
          <p:cNvPr id="5" name="Group 32"/>
          <p:cNvGrpSpPr/>
          <p:nvPr/>
        </p:nvGrpSpPr>
        <p:grpSpPr>
          <a:xfrm>
            <a:off x="304800" y="2667000"/>
            <a:ext cx="3429024" cy="3962400"/>
            <a:chOff x="214282" y="2357430"/>
            <a:chExt cx="3429024" cy="3962400"/>
          </a:xfrm>
        </p:grpSpPr>
        <p:sp>
          <p:nvSpPr>
            <p:cNvPr id="25" name="TextBox 24"/>
            <p:cNvSpPr txBox="1"/>
            <p:nvPr/>
          </p:nvSpPr>
          <p:spPr>
            <a:xfrm>
              <a:off x="214282" y="2357430"/>
              <a:ext cx="3429024" cy="400110"/>
            </a:xfrm>
            <a:prstGeom prst="rect">
              <a:avLst/>
            </a:prstGeom>
            <a:noFill/>
          </p:spPr>
          <p:txBody>
            <a:bodyPr wrap="square" rtlCol="0">
              <a:spAutoFit/>
            </a:bodyPr>
            <a:lstStyle/>
            <a:p>
              <a:pPr algn="ctr"/>
              <a:r>
                <a:rPr lang="en-US" sz="2000" b="1" i="1" dirty="0" smtClean="0">
                  <a:solidFill>
                    <a:schemeClr val="bg1"/>
                  </a:solidFill>
                </a:rPr>
                <a:t>Force.com</a:t>
              </a:r>
              <a:endParaRPr lang="en-US" sz="2000" b="1" i="1" dirty="0">
                <a:solidFill>
                  <a:schemeClr val="bg1"/>
                </a:solidFill>
              </a:endParaRPr>
            </a:p>
          </p:txBody>
        </p:sp>
        <p:sp>
          <p:nvSpPr>
            <p:cNvPr id="26" name="Rectangle 25"/>
            <p:cNvSpPr/>
            <p:nvPr/>
          </p:nvSpPr>
          <p:spPr bwMode="auto">
            <a:xfrm>
              <a:off x="214282" y="2814630"/>
              <a:ext cx="3405182" cy="3505200"/>
            </a:xfrm>
            <a:prstGeom prst="rect">
              <a:avLst/>
            </a:prstGeom>
            <a:noFill/>
            <a:ln w="38100" cmpd="sng">
              <a:solidFill>
                <a:schemeClr val="bg1"/>
              </a:solidFill>
              <a:prstDash val="sysDash"/>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27" name="Rectangle 26"/>
            <p:cNvSpPr/>
            <p:nvPr/>
          </p:nvSpPr>
          <p:spPr bwMode="auto">
            <a:xfrm>
              <a:off x="366682" y="5634030"/>
              <a:ext cx="3109906" cy="571504"/>
            </a:xfrm>
            <a:prstGeom prst="rect">
              <a:avLst/>
            </a:prstGeom>
            <a:noFill/>
            <a:ln w="31750" cmpd="sng">
              <a:solidFill>
                <a:schemeClr val="accent4"/>
              </a:solidFill>
              <a:prstDash val="sysDot"/>
              <a:headEnd type="none" w="lg" len="lg"/>
              <a:tailEnd type="stealth" w="lg" len="lg"/>
            </a:ln>
          </p:spPr>
          <p:style>
            <a:lnRef idx="3">
              <a:schemeClr val="lt1"/>
            </a:lnRef>
            <a:fillRef idx="1">
              <a:schemeClr val="accent2"/>
            </a:fillRef>
            <a:effectRef idx="1">
              <a:schemeClr val="accent2"/>
            </a:effectRef>
            <a:fontRef idx="minor">
              <a:schemeClr val="lt1"/>
            </a:fontRef>
          </p:style>
          <p:txBody>
            <a:bodyPr wrap="none" rtlCol="0" anchor="ctr">
              <a:noAutofit/>
            </a:bodyPr>
            <a:lstStyle/>
            <a:p>
              <a:pPr algn="ctr"/>
              <a:endParaRPr lang="en-US" dirty="0" smtClean="0">
                <a:solidFill>
                  <a:schemeClr val="tx1"/>
                </a:solidFill>
                <a:latin typeface="Arial" charset="0"/>
              </a:endParaRPr>
            </a:p>
          </p:txBody>
        </p:sp>
        <p:sp>
          <p:nvSpPr>
            <p:cNvPr id="30" name="Rectangle 29"/>
            <p:cNvSpPr/>
            <p:nvPr/>
          </p:nvSpPr>
          <p:spPr>
            <a:xfrm>
              <a:off x="366682" y="3043230"/>
              <a:ext cx="1752600" cy="2514600"/>
            </a:xfrm>
            <a:prstGeom prst="rect">
              <a:avLst/>
            </a:prstGeom>
            <a:noFill/>
            <a:ln w="31750" cmpd="sng">
              <a:solidFill>
                <a:schemeClr val="accent4"/>
              </a:solidFill>
              <a:prstDash val="sysDot"/>
              <a:headEnd type="none" w="lg" len="lg"/>
              <a:tailEnd type="stealth" w="lg" len="lg"/>
            </a:ln>
          </p:spPr>
          <p:style>
            <a:lnRef idx="3">
              <a:schemeClr val="lt1"/>
            </a:lnRef>
            <a:fillRef idx="1">
              <a:schemeClr val="accent2"/>
            </a:fillRef>
            <a:effectRef idx="1">
              <a:schemeClr val="accent2"/>
            </a:effectRef>
            <a:fontRef idx="minor">
              <a:schemeClr val="lt1"/>
            </a:fontRef>
          </p:style>
          <p:txBody>
            <a:bodyPr wrap="none" rtlCol="0" anchor="ctr">
              <a:noAutofit/>
            </a:bodyPr>
            <a:lstStyle/>
            <a:p>
              <a:pPr algn="ctr"/>
              <a:endParaRPr lang="en-US" dirty="0">
                <a:solidFill>
                  <a:schemeClr val="tx1"/>
                </a:solidFill>
                <a:latin typeface="Arial" charset="0"/>
              </a:endParaRPr>
            </a:p>
          </p:txBody>
        </p:sp>
        <p:sp>
          <p:nvSpPr>
            <p:cNvPr id="35" name="TextBox 34"/>
            <p:cNvSpPr txBox="1"/>
            <p:nvPr/>
          </p:nvSpPr>
          <p:spPr>
            <a:xfrm>
              <a:off x="357158" y="4857760"/>
              <a:ext cx="1778000" cy="646331"/>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spAutoFit/>
            </a:bodyPr>
            <a:lstStyle/>
            <a:p>
              <a:pPr algn="ctr"/>
              <a:r>
                <a:rPr lang="en-US" b="1" dirty="0" smtClean="0">
                  <a:solidFill>
                    <a:schemeClr val="tx1"/>
                  </a:solidFill>
                </a:rPr>
                <a:t>Force.com Runtime</a:t>
              </a:r>
            </a:p>
          </p:txBody>
        </p:sp>
        <p:sp>
          <p:nvSpPr>
            <p:cNvPr id="36" name="Oval 35"/>
            <p:cNvSpPr/>
            <p:nvPr/>
          </p:nvSpPr>
          <p:spPr bwMode="auto">
            <a:xfrm>
              <a:off x="519082" y="3500430"/>
              <a:ext cx="1447800" cy="1166117"/>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37" name="TextBox 36"/>
            <p:cNvSpPr txBox="1"/>
            <p:nvPr/>
          </p:nvSpPr>
          <p:spPr>
            <a:xfrm>
              <a:off x="518532" y="3758556"/>
              <a:ext cx="1438283" cy="646331"/>
            </a:xfrm>
            <a:prstGeom prst="rect">
              <a:avLst/>
            </a:prstGeom>
            <a:noFill/>
          </p:spPr>
          <p:txBody>
            <a:bodyPr wrap="square" rtlCol="0">
              <a:spAutoFit/>
            </a:bodyPr>
            <a:lstStyle/>
            <a:p>
              <a:pPr algn="ctr"/>
              <a:r>
                <a:rPr lang="en-US" b="1" dirty="0" smtClean="0"/>
                <a:t>Enterprise Application</a:t>
              </a:r>
              <a:endParaRPr lang="en-US" sz="1800" b="1" dirty="0"/>
            </a:p>
          </p:txBody>
        </p:sp>
      </p:grpSp>
      <p:grpSp>
        <p:nvGrpSpPr>
          <p:cNvPr id="6" name="Group 43"/>
          <p:cNvGrpSpPr/>
          <p:nvPr/>
        </p:nvGrpSpPr>
        <p:grpSpPr>
          <a:xfrm>
            <a:off x="4114800" y="2667000"/>
            <a:ext cx="4672050" cy="3962400"/>
            <a:chOff x="3786150" y="2357430"/>
            <a:chExt cx="4672050" cy="3962400"/>
          </a:xfrm>
        </p:grpSpPr>
        <p:sp>
          <p:nvSpPr>
            <p:cNvPr id="16" name="Rectangle 15"/>
            <p:cNvSpPr/>
            <p:nvPr/>
          </p:nvSpPr>
          <p:spPr bwMode="auto">
            <a:xfrm>
              <a:off x="3938550" y="5634030"/>
              <a:ext cx="3562376" cy="571504"/>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sp>
          <p:nvSpPr>
            <p:cNvPr id="17" name="TextBox 16"/>
            <p:cNvSpPr txBox="1"/>
            <p:nvPr/>
          </p:nvSpPr>
          <p:spPr>
            <a:xfrm>
              <a:off x="3938550" y="5710230"/>
              <a:ext cx="3562376" cy="369332"/>
            </a:xfrm>
            <a:prstGeom prst="rect">
              <a:avLst/>
            </a:prstGeom>
            <a:noFill/>
          </p:spPr>
          <p:txBody>
            <a:bodyPr wrap="square" rtlCol="0">
              <a:spAutoFit/>
            </a:bodyPr>
            <a:lstStyle/>
            <a:p>
              <a:pPr algn="ctr"/>
              <a:r>
                <a:rPr lang="en-US" b="1" dirty="0" smtClean="0">
                  <a:latin typeface="+mn-lt"/>
                </a:rPr>
                <a:t>Windows Azure Fabric</a:t>
              </a:r>
              <a:endParaRPr lang="en-US" b="1" dirty="0">
                <a:latin typeface="+mn-lt"/>
              </a:endParaRPr>
            </a:p>
          </p:txBody>
        </p:sp>
        <p:sp>
          <p:nvSpPr>
            <p:cNvPr id="18" name="Can 17"/>
            <p:cNvSpPr/>
            <p:nvPr/>
          </p:nvSpPr>
          <p:spPr>
            <a:xfrm>
              <a:off x="5786414" y="4529142"/>
              <a:ext cx="1719290" cy="1066800"/>
            </a:xfrm>
            <a:prstGeom prst="can">
              <a:avLst/>
            </a:prstGeom>
            <a:ln>
              <a:headEnd type="none" w="lg" len="lg"/>
              <a:tailEnd type="stealth" w="lg" len="lg"/>
            </a:ln>
          </p:spPr>
          <p:style>
            <a:lnRef idx="0">
              <a:schemeClr val="accent3"/>
            </a:lnRef>
            <a:fillRef idx="3">
              <a:schemeClr val="accent3"/>
            </a:fillRef>
            <a:effectRef idx="3">
              <a:schemeClr val="accent3"/>
            </a:effectRef>
            <a:fontRef idx="minor">
              <a:schemeClr val="lt1"/>
            </a:fontRef>
          </p:style>
          <p:txBody>
            <a:bodyPr wrap="none" rtlCol="0" anchor="ctr">
              <a:noAutofit/>
            </a:bodyPr>
            <a:lstStyle/>
            <a:p>
              <a:pPr algn="ctr"/>
              <a:endParaRPr lang="en-US" dirty="0">
                <a:solidFill>
                  <a:schemeClr val="tx1"/>
                </a:solidFill>
                <a:latin typeface="Arial" charset="0"/>
              </a:endParaRPr>
            </a:p>
          </p:txBody>
        </p:sp>
        <p:sp>
          <p:nvSpPr>
            <p:cNvPr id="19" name="TextBox 18"/>
            <p:cNvSpPr txBox="1"/>
            <p:nvPr/>
          </p:nvSpPr>
          <p:spPr>
            <a:xfrm>
              <a:off x="3786150" y="2357430"/>
              <a:ext cx="4672050" cy="400110"/>
            </a:xfrm>
            <a:prstGeom prst="rect">
              <a:avLst/>
            </a:prstGeom>
            <a:noFill/>
          </p:spPr>
          <p:txBody>
            <a:bodyPr wrap="square" rtlCol="0">
              <a:spAutoFit/>
            </a:bodyPr>
            <a:lstStyle/>
            <a:p>
              <a:pPr algn="ctr"/>
              <a:r>
                <a:rPr lang="en-US" sz="2000" b="1" i="1" dirty="0" smtClean="0">
                  <a:solidFill>
                    <a:schemeClr val="bg1"/>
                  </a:solidFill>
                </a:rPr>
                <a:t>Windows Azure Platform</a:t>
              </a:r>
              <a:endParaRPr lang="en-US" sz="2000" b="1" i="1" dirty="0">
                <a:solidFill>
                  <a:schemeClr val="bg1"/>
                </a:solidFill>
              </a:endParaRPr>
            </a:p>
          </p:txBody>
        </p:sp>
        <p:sp>
          <p:nvSpPr>
            <p:cNvPr id="20" name="Rectangle 19"/>
            <p:cNvSpPr/>
            <p:nvPr/>
          </p:nvSpPr>
          <p:spPr bwMode="auto">
            <a:xfrm>
              <a:off x="3786150" y="2814630"/>
              <a:ext cx="4672050" cy="3505200"/>
            </a:xfrm>
            <a:prstGeom prst="rect">
              <a:avLst/>
            </a:prstGeom>
            <a:noFill/>
            <a:ln w="38100" cmpd="sng">
              <a:solidFill>
                <a:schemeClr val="bg1"/>
              </a:solidFill>
              <a:prstDash val="sysDash"/>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21" name="Freeform 20"/>
            <p:cNvSpPr/>
            <p:nvPr/>
          </p:nvSpPr>
          <p:spPr>
            <a:xfrm>
              <a:off x="5638800" y="3957638"/>
              <a:ext cx="988986" cy="597957"/>
            </a:xfrm>
            <a:custGeom>
              <a:avLst/>
              <a:gdLst>
                <a:gd name="connsiteX0" fmla="*/ 0 w 1270000"/>
                <a:gd name="connsiteY0" fmla="*/ 258233 h 740833"/>
                <a:gd name="connsiteX1" fmla="*/ 571500 w 1270000"/>
                <a:gd name="connsiteY1" fmla="*/ 80433 h 740833"/>
                <a:gd name="connsiteX2" fmla="*/ 1270000 w 1270000"/>
                <a:gd name="connsiteY2" fmla="*/ 740833 h 740833"/>
              </a:gdLst>
              <a:ahLst/>
              <a:cxnLst>
                <a:cxn ang="0">
                  <a:pos x="connsiteX0" y="connsiteY0"/>
                </a:cxn>
                <a:cxn ang="0">
                  <a:pos x="connsiteX1" y="connsiteY1"/>
                </a:cxn>
                <a:cxn ang="0">
                  <a:pos x="connsiteX2" y="connsiteY2"/>
                </a:cxn>
              </a:cxnLst>
              <a:rect l="l" t="t" r="r" b="b"/>
              <a:pathLst>
                <a:path w="1270000" h="740833">
                  <a:moveTo>
                    <a:pt x="0" y="258233"/>
                  </a:moveTo>
                  <a:cubicBezTo>
                    <a:pt x="179916" y="129116"/>
                    <a:pt x="359833" y="0"/>
                    <a:pt x="571500" y="80433"/>
                  </a:cubicBezTo>
                  <a:cubicBezTo>
                    <a:pt x="783167" y="160866"/>
                    <a:pt x="1026583" y="450849"/>
                    <a:pt x="1270000" y="740833"/>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Can 21"/>
            <p:cNvSpPr/>
            <p:nvPr/>
          </p:nvSpPr>
          <p:spPr>
            <a:xfrm>
              <a:off x="6953272" y="3271830"/>
              <a:ext cx="1285884" cy="1066800"/>
            </a:xfrm>
            <a:prstGeom prst="can">
              <a:avLst/>
            </a:prstGeom>
            <a:ln>
              <a:headEnd type="none" w="lg" len="lg"/>
              <a:tailEnd type="stealth" w="lg" len="lg"/>
            </a:ln>
          </p:spPr>
          <p:style>
            <a:lnRef idx="0">
              <a:schemeClr val="accent3"/>
            </a:lnRef>
            <a:fillRef idx="3">
              <a:schemeClr val="accent3"/>
            </a:fillRef>
            <a:effectRef idx="3">
              <a:schemeClr val="accent3"/>
            </a:effectRef>
            <a:fontRef idx="minor">
              <a:schemeClr val="lt1"/>
            </a:fontRef>
          </p:style>
          <p:txBody>
            <a:bodyPr wrap="none" rtlCol="0" anchor="ctr">
              <a:noAutofit/>
            </a:bodyPr>
            <a:lstStyle/>
            <a:p>
              <a:pPr algn="ctr"/>
              <a:endParaRPr lang="en-US" dirty="0">
                <a:solidFill>
                  <a:schemeClr val="tx1"/>
                </a:solidFill>
                <a:latin typeface="Arial" charset="0"/>
              </a:endParaRPr>
            </a:p>
          </p:txBody>
        </p:sp>
        <p:sp>
          <p:nvSpPr>
            <p:cNvPr id="23" name="TextBox 22"/>
            <p:cNvSpPr txBox="1"/>
            <p:nvPr/>
          </p:nvSpPr>
          <p:spPr>
            <a:xfrm>
              <a:off x="5786414" y="4814894"/>
              <a:ext cx="1714512" cy="646331"/>
            </a:xfrm>
            <a:prstGeom prst="rect">
              <a:avLst/>
            </a:prstGeom>
            <a:noFill/>
          </p:spPr>
          <p:txBody>
            <a:bodyPr wrap="square" rtlCol="0">
              <a:spAutoFit/>
            </a:bodyPr>
            <a:lstStyle/>
            <a:p>
              <a:pPr algn="ctr"/>
              <a:r>
                <a:rPr lang="en-US" b="1" dirty="0" smtClean="0">
                  <a:latin typeface="+mn-lt"/>
                </a:rPr>
                <a:t>Windows Azure Storage</a:t>
              </a:r>
              <a:endParaRPr lang="en-US" b="1" dirty="0">
                <a:latin typeface="+mn-lt"/>
              </a:endParaRPr>
            </a:p>
          </p:txBody>
        </p:sp>
        <p:sp>
          <p:nvSpPr>
            <p:cNvPr id="24" name="TextBox 23"/>
            <p:cNvSpPr txBox="1"/>
            <p:nvPr/>
          </p:nvSpPr>
          <p:spPr>
            <a:xfrm>
              <a:off x="6934200" y="3576630"/>
              <a:ext cx="1371600" cy="646331"/>
            </a:xfrm>
            <a:prstGeom prst="rect">
              <a:avLst/>
            </a:prstGeom>
            <a:noFill/>
          </p:spPr>
          <p:txBody>
            <a:bodyPr wrap="square" rtlCol="0">
              <a:spAutoFit/>
            </a:bodyPr>
            <a:lstStyle/>
            <a:p>
              <a:pPr algn="ctr"/>
              <a:r>
                <a:rPr lang="en-US" b="1" dirty="0" smtClean="0">
                  <a:latin typeface="+mn-lt"/>
                </a:rPr>
                <a:t>SQL Azure Database</a:t>
              </a:r>
              <a:endParaRPr lang="en-US" b="1" dirty="0">
                <a:latin typeface="+mn-lt"/>
              </a:endParaRPr>
            </a:p>
          </p:txBody>
        </p:sp>
        <p:sp>
          <p:nvSpPr>
            <p:cNvPr id="40" name="Freeform 39"/>
            <p:cNvSpPr/>
            <p:nvPr/>
          </p:nvSpPr>
          <p:spPr>
            <a:xfrm>
              <a:off x="5638800" y="3378877"/>
              <a:ext cx="1295400" cy="502553"/>
            </a:xfrm>
            <a:custGeom>
              <a:avLst/>
              <a:gdLst>
                <a:gd name="connsiteX0" fmla="*/ 0 w 2231572"/>
                <a:gd name="connsiteY0" fmla="*/ 137886 h 573314"/>
                <a:gd name="connsiteX1" fmla="*/ 936172 w 2231572"/>
                <a:gd name="connsiteY1" fmla="*/ 72571 h 573314"/>
                <a:gd name="connsiteX2" fmla="*/ 2231572 w 2231572"/>
                <a:gd name="connsiteY2" fmla="*/ 573314 h 573314"/>
              </a:gdLst>
              <a:ahLst/>
              <a:cxnLst>
                <a:cxn ang="0">
                  <a:pos x="connsiteX0" y="connsiteY0"/>
                </a:cxn>
                <a:cxn ang="0">
                  <a:pos x="connsiteX1" y="connsiteY1"/>
                </a:cxn>
                <a:cxn ang="0">
                  <a:pos x="connsiteX2" y="connsiteY2"/>
                </a:cxn>
              </a:cxnLst>
              <a:rect l="l" t="t" r="r" b="b"/>
              <a:pathLst>
                <a:path w="2231572" h="573314">
                  <a:moveTo>
                    <a:pt x="0" y="137886"/>
                  </a:moveTo>
                  <a:cubicBezTo>
                    <a:pt x="282121" y="68943"/>
                    <a:pt x="564243" y="0"/>
                    <a:pt x="936172" y="72571"/>
                  </a:cubicBezTo>
                  <a:cubicBezTo>
                    <a:pt x="1308101" y="145142"/>
                    <a:pt x="1769836" y="359228"/>
                    <a:pt x="2231572" y="573314"/>
                  </a:cubicBezTo>
                </a:path>
              </a:pathLst>
            </a:custGeom>
            <a:ln w="25400">
              <a:solidFill>
                <a:schemeClr val="bg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Rectangle 40"/>
            <p:cNvSpPr/>
            <p:nvPr/>
          </p:nvSpPr>
          <p:spPr>
            <a:xfrm>
              <a:off x="3938550" y="2967030"/>
              <a:ext cx="1704988" cy="2533672"/>
            </a:xfrm>
            <a:prstGeom prst="rect">
              <a:avLst/>
            </a:prstGeom>
            <a:noFill/>
            <a:ln w="57150">
              <a:solidFill>
                <a:schemeClr val="accent3"/>
              </a:solidFill>
              <a:headEnd type="none" w="lg" len="lg"/>
              <a:tailEnd type="stealth" w="lg" len="lg"/>
            </a:ln>
          </p:spPr>
          <p:style>
            <a:lnRef idx="2">
              <a:schemeClr val="accent2"/>
            </a:lnRef>
            <a:fillRef idx="1">
              <a:schemeClr val="lt1"/>
            </a:fillRef>
            <a:effectRef idx="0">
              <a:schemeClr val="accent2"/>
            </a:effectRef>
            <a:fontRef idx="minor">
              <a:schemeClr val="dk1"/>
            </a:fontRef>
          </p:style>
          <p:txBody>
            <a:bodyPr wrap="none" rtlCol="0" anchor="ctr">
              <a:noAutofit/>
            </a:bodyPr>
            <a:lstStyle/>
            <a:p>
              <a:pPr algn="ctr"/>
              <a:endParaRPr lang="en-US" dirty="0">
                <a:solidFill>
                  <a:schemeClr val="tx1"/>
                </a:solidFill>
                <a:latin typeface="Arial" charset="0"/>
              </a:endParaRPr>
            </a:p>
          </p:txBody>
        </p:sp>
        <p:sp>
          <p:nvSpPr>
            <p:cNvPr id="43" name="TextBox 42"/>
            <p:cNvSpPr txBox="1"/>
            <p:nvPr/>
          </p:nvSpPr>
          <p:spPr>
            <a:xfrm>
              <a:off x="3929025" y="4860614"/>
              <a:ext cx="1730023" cy="646331"/>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spAutoFit/>
            </a:bodyPr>
            <a:lstStyle/>
            <a:p>
              <a:pPr algn="ctr"/>
              <a:r>
                <a:rPr lang="en-US" b="1" dirty="0" smtClean="0">
                  <a:solidFill>
                    <a:schemeClr val="tx1"/>
                  </a:solidFill>
                </a:rPr>
                <a:t>Windows Server</a:t>
              </a:r>
            </a:p>
          </p:txBody>
        </p:sp>
        <p:sp>
          <p:nvSpPr>
            <p:cNvPr id="46" name="Oval 45"/>
            <p:cNvSpPr/>
            <p:nvPr/>
          </p:nvSpPr>
          <p:spPr bwMode="auto">
            <a:xfrm>
              <a:off x="4561082" y="3912733"/>
              <a:ext cx="1033457" cy="833438"/>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47" name="TextBox 46"/>
            <p:cNvSpPr txBox="1"/>
            <p:nvPr/>
          </p:nvSpPr>
          <p:spPr>
            <a:xfrm>
              <a:off x="4593740" y="4012066"/>
              <a:ext cx="1000132" cy="646331"/>
            </a:xfrm>
            <a:prstGeom prst="rect">
              <a:avLst/>
            </a:prstGeom>
            <a:noFill/>
          </p:spPr>
          <p:txBody>
            <a:bodyPr wrap="square" rtlCol="0">
              <a:spAutoFit/>
            </a:bodyPr>
            <a:lstStyle/>
            <a:p>
              <a:pPr algn="ctr"/>
              <a:r>
                <a:rPr lang="en-US" b="1" dirty="0" smtClean="0"/>
                <a:t>Worker Role</a:t>
              </a:r>
              <a:endParaRPr lang="en-US" sz="1800" b="1" dirty="0"/>
            </a:p>
          </p:txBody>
        </p:sp>
        <p:sp>
          <p:nvSpPr>
            <p:cNvPr id="49" name="Oval 48"/>
            <p:cNvSpPr/>
            <p:nvPr/>
          </p:nvSpPr>
          <p:spPr bwMode="auto">
            <a:xfrm>
              <a:off x="4000463" y="3100382"/>
              <a:ext cx="1066799" cy="833438"/>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50" name="TextBox 49"/>
            <p:cNvSpPr txBox="1"/>
            <p:nvPr/>
          </p:nvSpPr>
          <p:spPr>
            <a:xfrm>
              <a:off x="4000464" y="3188829"/>
              <a:ext cx="1071570" cy="646331"/>
            </a:xfrm>
            <a:prstGeom prst="rect">
              <a:avLst/>
            </a:prstGeom>
            <a:noFill/>
          </p:spPr>
          <p:txBody>
            <a:bodyPr wrap="square" rtlCol="0">
              <a:spAutoFit/>
            </a:bodyPr>
            <a:lstStyle/>
            <a:p>
              <a:pPr algn="ctr"/>
              <a:r>
                <a:rPr lang="en-US" b="1" dirty="0" smtClean="0"/>
                <a:t>Web Role</a:t>
              </a:r>
              <a:endParaRPr lang="en-US" sz="1800" b="1" dirty="0"/>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smtClean="0"/>
              <a:t>Conclusions</a:t>
            </a:r>
          </a:p>
        </p:txBody>
      </p:sp>
      <p:sp>
        <p:nvSpPr>
          <p:cNvPr id="1192963" name="Rectangle 3"/>
          <p:cNvSpPr>
            <a:spLocks noGrp="1" noChangeArrowheads="1"/>
          </p:cNvSpPr>
          <p:nvPr>
            <p:ph idx="1"/>
          </p:nvPr>
        </p:nvSpPr>
        <p:spPr>
          <a:xfrm>
            <a:off x="381000" y="1600200"/>
            <a:ext cx="8153400" cy="4167295"/>
          </a:xfrm>
        </p:spPr>
        <p:txBody>
          <a:bodyPr/>
          <a:lstStyle/>
          <a:p>
            <a:r>
              <a:rPr lang="en-US" dirty="0" smtClean="0"/>
              <a:t>The Windows Azure platform is a good choice for a variety of applications</a:t>
            </a:r>
          </a:p>
          <a:p>
            <a:endParaRPr lang="en-US" dirty="0" smtClean="0"/>
          </a:p>
          <a:p>
            <a:r>
              <a:rPr lang="en-US" dirty="0" smtClean="0"/>
              <a:t>Knowing when to use it requires:</a:t>
            </a:r>
          </a:p>
          <a:p>
            <a:pPr lvl="1"/>
            <a:r>
              <a:rPr lang="en-US" dirty="0" smtClean="0"/>
              <a:t>Understanding what the platform provides</a:t>
            </a:r>
          </a:p>
          <a:p>
            <a:pPr lvl="1"/>
            <a:r>
              <a:rPr lang="en-US" dirty="0" smtClean="0"/>
              <a:t>Grasping the benefits it provides</a:t>
            </a:r>
          </a:p>
          <a:p>
            <a:pPr lvl="1"/>
            <a:r>
              <a:rPr lang="en-US" dirty="0" smtClean="0"/>
              <a:t>Matching those to the problem you’re solving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1" nodeType="clickEffect">
                                  <p:stCondLst>
                                    <p:cond delay="0"/>
                                  </p:stCondLst>
                                  <p:childTnLst>
                                    <p:set>
                                      <p:cBhvr>
                                        <p:cTn id="6" dur="1" fill="hold">
                                          <p:stCondLst>
                                            <p:cond delay="0"/>
                                          </p:stCondLst>
                                        </p:cTn>
                                        <p:tgtEl>
                                          <p:spTgt spid="1192963">
                                            <p:txEl>
                                              <p:pRg st="0" end="0"/>
                                            </p:txEl>
                                          </p:spTgt>
                                        </p:tgtEl>
                                        <p:attrNameLst>
                                          <p:attrName>style.visibility</p:attrName>
                                        </p:attrNameLst>
                                      </p:cBhvr>
                                      <p:to>
                                        <p:strVal val="visible"/>
                                      </p:to>
                                    </p:set>
                                    <p:animEffect transition="in" filter="dissolve">
                                      <p:cBhvr>
                                        <p:cTn id="7" dur="500"/>
                                        <p:tgtEl>
                                          <p:spTgt spid="1192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1" nodeType="clickEffect">
                                  <p:stCondLst>
                                    <p:cond delay="0"/>
                                  </p:stCondLst>
                                  <p:childTnLst>
                                    <p:set>
                                      <p:cBhvr>
                                        <p:cTn id="11" dur="1" fill="hold">
                                          <p:stCondLst>
                                            <p:cond delay="0"/>
                                          </p:stCondLst>
                                        </p:cTn>
                                        <p:tgtEl>
                                          <p:spTgt spid="1192963">
                                            <p:txEl>
                                              <p:pRg st="2" end="2"/>
                                            </p:txEl>
                                          </p:spTgt>
                                        </p:tgtEl>
                                        <p:attrNameLst>
                                          <p:attrName>style.visibility</p:attrName>
                                        </p:attrNameLst>
                                      </p:cBhvr>
                                      <p:to>
                                        <p:strVal val="visible"/>
                                      </p:to>
                                    </p:set>
                                    <p:animEffect transition="in" filter="dissolve">
                                      <p:cBhvr>
                                        <p:cTn id="12" dur="500"/>
                                        <p:tgtEl>
                                          <p:spTgt spid="1192963">
                                            <p:txEl>
                                              <p:pRg st="2" end="2"/>
                                            </p:txEl>
                                          </p:spTgt>
                                        </p:tgtEl>
                                      </p:cBhvr>
                                    </p:animEffect>
                                  </p:childTnLst>
                                </p:cTn>
                              </p:par>
                              <p:par>
                                <p:cTn id="13" presetID="9" presetClass="entr" presetSubtype="0" fill="hold" grpId="1" nodeType="withEffect">
                                  <p:stCondLst>
                                    <p:cond delay="0"/>
                                  </p:stCondLst>
                                  <p:childTnLst>
                                    <p:set>
                                      <p:cBhvr>
                                        <p:cTn id="14" dur="1" fill="hold">
                                          <p:stCondLst>
                                            <p:cond delay="0"/>
                                          </p:stCondLst>
                                        </p:cTn>
                                        <p:tgtEl>
                                          <p:spTgt spid="1192963">
                                            <p:txEl>
                                              <p:pRg st="3" end="3"/>
                                            </p:txEl>
                                          </p:spTgt>
                                        </p:tgtEl>
                                        <p:attrNameLst>
                                          <p:attrName>style.visibility</p:attrName>
                                        </p:attrNameLst>
                                      </p:cBhvr>
                                      <p:to>
                                        <p:strVal val="visible"/>
                                      </p:to>
                                    </p:set>
                                    <p:animEffect transition="in" filter="dissolve">
                                      <p:cBhvr>
                                        <p:cTn id="15" dur="500"/>
                                        <p:tgtEl>
                                          <p:spTgt spid="1192963">
                                            <p:txEl>
                                              <p:pRg st="3" end="3"/>
                                            </p:txEl>
                                          </p:spTgt>
                                        </p:tgtEl>
                                      </p:cBhvr>
                                    </p:animEffect>
                                  </p:childTnLst>
                                </p:cTn>
                              </p:par>
                              <p:par>
                                <p:cTn id="16" presetID="9" presetClass="entr" presetSubtype="0" fill="hold" grpId="1" nodeType="withEffect">
                                  <p:stCondLst>
                                    <p:cond delay="0"/>
                                  </p:stCondLst>
                                  <p:childTnLst>
                                    <p:set>
                                      <p:cBhvr>
                                        <p:cTn id="17" dur="1" fill="hold">
                                          <p:stCondLst>
                                            <p:cond delay="0"/>
                                          </p:stCondLst>
                                        </p:cTn>
                                        <p:tgtEl>
                                          <p:spTgt spid="1192963">
                                            <p:txEl>
                                              <p:pRg st="4" end="4"/>
                                            </p:txEl>
                                          </p:spTgt>
                                        </p:tgtEl>
                                        <p:attrNameLst>
                                          <p:attrName>style.visibility</p:attrName>
                                        </p:attrNameLst>
                                      </p:cBhvr>
                                      <p:to>
                                        <p:strVal val="visible"/>
                                      </p:to>
                                    </p:set>
                                    <p:animEffect transition="in" filter="dissolve">
                                      <p:cBhvr>
                                        <p:cTn id="18" dur="500"/>
                                        <p:tgtEl>
                                          <p:spTgt spid="1192963">
                                            <p:txEl>
                                              <p:pRg st="4" end="4"/>
                                            </p:txEl>
                                          </p:spTgt>
                                        </p:tgtEl>
                                      </p:cBhvr>
                                    </p:animEffect>
                                  </p:childTnLst>
                                </p:cTn>
                              </p:par>
                              <p:par>
                                <p:cTn id="19" presetID="9" presetClass="entr" presetSubtype="0" fill="hold" grpId="1" nodeType="withEffect">
                                  <p:stCondLst>
                                    <p:cond delay="0"/>
                                  </p:stCondLst>
                                  <p:childTnLst>
                                    <p:set>
                                      <p:cBhvr>
                                        <p:cTn id="20" dur="1" fill="hold">
                                          <p:stCondLst>
                                            <p:cond delay="0"/>
                                          </p:stCondLst>
                                        </p:cTn>
                                        <p:tgtEl>
                                          <p:spTgt spid="1192963">
                                            <p:txEl>
                                              <p:pRg st="5" end="5"/>
                                            </p:txEl>
                                          </p:spTgt>
                                        </p:tgtEl>
                                        <p:attrNameLst>
                                          <p:attrName>style.visibility</p:attrName>
                                        </p:attrNameLst>
                                      </p:cBhvr>
                                      <p:to>
                                        <p:strVal val="visible"/>
                                      </p:to>
                                    </p:set>
                                    <p:animEffect transition="in" filter="dissolve">
                                      <p:cBhvr>
                                        <p:cTn id="21" dur="500"/>
                                        <p:tgtEl>
                                          <p:spTgt spid="11929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296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962400"/>
            <a:ext cx="8382000" cy="1523494"/>
          </a:xfrm>
        </p:spPr>
        <p:txBody>
          <a:bodyPr/>
          <a:lstStyle/>
          <a:p>
            <a:pPr eaLnBrk="1" hangingPunct="1">
              <a:defRPr/>
            </a:pP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An Overview of the Windows Azure Platform</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For Further Reading</a:t>
            </a:r>
            <a:endParaRPr lang="en-US" dirty="0"/>
          </a:p>
        </p:txBody>
      </p:sp>
      <p:sp>
        <p:nvSpPr>
          <p:cNvPr id="3" name="Content Placeholder 2"/>
          <p:cNvSpPr>
            <a:spLocks noGrp="1"/>
          </p:cNvSpPr>
          <p:nvPr>
            <p:ph idx="1"/>
          </p:nvPr>
        </p:nvSpPr>
        <p:spPr>
          <a:xfrm>
            <a:off x="457200" y="1585889"/>
            <a:ext cx="8382000" cy="3519511"/>
          </a:xfrm>
        </p:spPr>
        <p:txBody>
          <a:bodyPr>
            <a:normAutofit/>
          </a:bodyPr>
          <a:lstStyle/>
          <a:p>
            <a:r>
              <a:rPr lang="en-US" sz="2800" dirty="0" smtClean="0"/>
              <a:t>Introducing the Windows Azure Platform: An Early Look at Windows Azure, SQL Azure, and .NET Services</a:t>
            </a:r>
          </a:p>
          <a:p>
            <a:pPr lvl="1">
              <a:buNone/>
            </a:pPr>
            <a:r>
              <a:rPr lang="en-US" sz="2400" dirty="0" smtClean="0"/>
              <a:t>	</a:t>
            </a:r>
            <a:r>
              <a:rPr lang="en-US" sz="2000" dirty="0" smtClean="0"/>
              <a:t> </a:t>
            </a:r>
            <a:r>
              <a:rPr lang="en-US" sz="2000" dirty="0" smtClean="0">
                <a:hlinkClick r:id="rId3"/>
              </a:rPr>
              <a:t>http://go.microsoft.com/fwlink/?LinkId=158011</a:t>
            </a:r>
          </a:p>
          <a:p>
            <a:endParaRPr lang="en-US" sz="2800" dirty="0" smtClean="0"/>
          </a:p>
          <a:p>
            <a:r>
              <a:rPr lang="en-US" sz="2800" dirty="0" smtClean="0"/>
              <a:t>Introducing Windows Azure</a:t>
            </a:r>
          </a:p>
          <a:p>
            <a:pPr lvl="1">
              <a:buNone/>
            </a:pPr>
            <a:r>
              <a:rPr lang="en-US" sz="2400" dirty="0" smtClean="0"/>
              <a:t>	</a:t>
            </a:r>
            <a:r>
              <a:rPr lang="en-US" sz="2000" dirty="0" smtClean="0">
                <a:hlinkClick r:id="rId3"/>
              </a:rPr>
              <a:t>http://go.microsoft.com/fwlink/?LinkId=158011</a:t>
            </a:r>
            <a:endParaRPr lang="en-US" sz="2400" dirty="0" smtClean="0">
              <a:hlinkClick r:id="rId3"/>
            </a:endParaRPr>
          </a:p>
          <a:p>
            <a:pPr>
              <a:buNone/>
            </a:pPr>
            <a:endParaRPr lang="en-US" sz="2800" dirty="0" smtClean="0"/>
          </a:p>
          <a:p>
            <a:pPr>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de-DE" dirty="0" smtClean="0"/>
              <a:t>ARC201  -  11/09/2009  09:00-10:15  [</a:t>
            </a:r>
            <a:r>
              <a:rPr lang="de-DE" dirty="0"/>
              <a:t>David Chappell</a:t>
            </a:r>
            <a:r>
              <a:rPr lang="de-DE" dirty="0" smtClean="0"/>
              <a:t>]</a:t>
            </a:r>
            <a:br>
              <a:rPr lang="de-DE" dirty="0" smtClean="0"/>
            </a:br>
            <a:r>
              <a:rPr lang="de-DE" b="1" dirty="0" smtClean="0"/>
              <a:t>The Windows Azure Platform: When And Why To Use It</a:t>
            </a:r>
          </a:p>
          <a:p>
            <a:pPr marL="182563" indent="-182563">
              <a:spcBef>
                <a:spcPts val="1200"/>
              </a:spcBef>
              <a:buFont typeface="Arial" pitchFamily="34" charset="0"/>
              <a:buChar char="•"/>
            </a:pPr>
            <a:r>
              <a:rPr lang="de-DE" dirty="0" smtClean="0"/>
              <a:t>SVR202  -  </a:t>
            </a:r>
            <a:r>
              <a:rPr lang="de-DE" dirty="0"/>
              <a:t>11/10/2009  09:00-10:15  [Jan Schenk</a:t>
            </a:r>
            <a:r>
              <a:rPr lang="de-DE" dirty="0" smtClean="0"/>
              <a:t>]</a:t>
            </a:r>
            <a:br>
              <a:rPr lang="de-DE" dirty="0" smtClean="0"/>
            </a:br>
            <a:r>
              <a:rPr lang="de-DE" b="1" dirty="0" smtClean="0"/>
              <a:t>Windows Azure Flight Tour – Looking At The Clouds From Above</a:t>
            </a:r>
            <a:endParaRPr lang="de-DE" dirty="0" smtClean="0"/>
          </a:p>
          <a:p>
            <a:pPr marL="182563" indent="-182563">
              <a:spcBef>
                <a:spcPts val="1200"/>
              </a:spcBef>
              <a:buFont typeface="Arial" pitchFamily="34" charset="0"/>
              <a:buChar char="•"/>
            </a:pPr>
            <a:r>
              <a:rPr lang="de-DE" dirty="0" smtClean="0"/>
              <a:t>INT305  -  </a:t>
            </a:r>
            <a:r>
              <a:rPr lang="de-DE" dirty="0"/>
              <a:t>11/10/2009  13:30-14:45 </a:t>
            </a:r>
            <a:r>
              <a:rPr lang="de-DE" dirty="0" smtClean="0"/>
              <a:t> [</a:t>
            </a:r>
            <a:r>
              <a:rPr lang="de-DE" dirty="0"/>
              <a:t>Kurt Claeys]</a:t>
            </a:r>
            <a:r>
              <a:rPr lang="de-DE" dirty="0" smtClean="0"/>
              <a:t/>
            </a:r>
            <a:br>
              <a:rPr lang="de-DE" dirty="0" smtClean="0"/>
            </a:br>
            <a:r>
              <a:rPr lang="de-DE" b="1" dirty="0" smtClean="0"/>
              <a:t>Code Walkthrough of a Cloud Application Running on the Windows Azure Platform</a:t>
            </a:r>
            <a:endParaRPr lang="de-DE" dirty="0" smtClean="0"/>
          </a:p>
          <a:p>
            <a:pPr marL="182563" indent="-182563">
              <a:spcBef>
                <a:spcPts val="1200"/>
              </a:spcBef>
              <a:buFont typeface="Arial" pitchFamily="34" charset="0"/>
              <a:buChar char="•"/>
            </a:pPr>
            <a:r>
              <a:rPr lang="de-DE" dirty="0" smtClean="0"/>
              <a:t>DAT303  </a:t>
            </a:r>
            <a:r>
              <a:rPr lang="de-DE" smtClean="0"/>
              <a:t>-  11/11/2009  13:30-14:45  </a:t>
            </a:r>
            <a:r>
              <a:rPr lang="de-DE" dirty="0" smtClean="0"/>
              <a:t>[</a:t>
            </a:r>
            <a:r>
              <a:rPr lang="de-DE" dirty="0"/>
              <a:t>David Robinson]</a:t>
            </a:r>
            <a:r>
              <a:rPr lang="de-DE" dirty="0" smtClean="0"/>
              <a:t/>
            </a:r>
            <a:br>
              <a:rPr lang="de-DE" dirty="0" smtClean="0"/>
            </a:br>
            <a:r>
              <a:rPr lang="de-DE" b="1" dirty="0" smtClean="0"/>
              <a:t>Building Applications with Microsoft SQL Azure and Windows Azure</a:t>
            </a:r>
          </a:p>
          <a:p>
            <a:pPr marL="182563" indent="-182563">
              <a:spcBef>
                <a:spcPts val="1200"/>
              </a:spcBef>
              <a:buFont typeface="Arial" pitchFamily="34" charset="0"/>
              <a:buChar char="•"/>
            </a:pPr>
            <a:r>
              <a:rPr lang="de-DE" dirty="0" smtClean="0"/>
              <a:t>DEV304  </a:t>
            </a:r>
            <a:r>
              <a:rPr lang="de-DE" dirty="0"/>
              <a:t>-  11/11/2009  15:45-17:00  [Bhushan Nene; Grzegorz Gogolowicz]</a:t>
            </a:r>
            <a:br>
              <a:rPr lang="de-DE" dirty="0"/>
            </a:br>
            <a:r>
              <a:rPr lang="de-DE" b="1" dirty="0"/>
              <a:t>Deep Dive Into Developing Line-of-Business Applications Running In The Cloud</a:t>
            </a:r>
            <a:endParaRPr lang="de-DE" dirty="0"/>
          </a:p>
          <a:p>
            <a:pPr marL="182563" indent="-182563">
              <a:spcBef>
                <a:spcPts val="1200"/>
              </a:spcBef>
              <a:buFont typeface="Arial" pitchFamily="34" charset="0"/>
              <a:buChar char="•"/>
            </a:pPr>
            <a:endParaRPr b="1" dirty="0" smtClean="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noFill/>
        </p:spPr>
        <p:txBody>
          <a:bodyPr lIns="97454" tIns="48728" rIns="97454" bIns="48728" anchor="b"/>
          <a:lstStyle/>
          <a:p>
            <a:pPr defTabSz="722313" eaLnBrk="1" hangingPunct="1"/>
            <a:r>
              <a:rPr lang="en-US" dirty="0" smtClean="0"/>
              <a:t>About the Speaker</a:t>
            </a:r>
          </a:p>
        </p:txBody>
      </p:sp>
      <p:sp>
        <p:nvSpPr>
          <p:cNvPr id="1180675" name="Rectangle 3"/>
          <p:cNvSpPr>
            <a:spLocks noGrp="1" noChangeArrowheads="1"/>
          </p:cNvSpPr>
          <p:nvPr>
            <p:ph type="body" sz="quarter" idx="10"/>
          </p:nvPr>
        </p:nvSpPr>
        <p:spPr>
          <a:xfrm>
            <a:off x="1371600" y="1219200"/>
            <a:ext cx="7467600" cy="2200602"/>
          </a:xfrm>
        </p:spPr>
        <p:txBody>
          <a:bodyPr lIns="97454" tIns="48728" rIns="97454" bIns="48728"/>
          <a:lstStyle/>
          <a:p>
            <a:pPr marL="303213" indent="-303213" defTabSz="722313" eaLnBrk="1" hangingPunct="1">
              <a:lnSpc>
                <a:spcPct val="90000"/>
              </a:lnSpc>
              <a:buFontTx/>
              <a:buNone/>
              <a:defRPr/>
            </a:pPr>
            <a:r>
              <a:rPr lang="en-US" sz="2100" b="1" dirty="0" smtClean="0">
                <a:effectLst>
                  <a:outerShdw blurRad="38100" dist="38100" dir="2700000" algn="tl">
                    <a:srgbClr val="000000"/>
                  </a:outerShdw>
                </a:effectLst>
              </a:rPr>
              <a:t>	</a:t>
            </a:r>
            <a:r>
              <a:rPr lang="en-US" sz="2100" b="1" dirty="0" smtClean="0">
                <a:effectLst>
                  <a:outerShdw blurRad="38100" dist="38100" dir="2700000" algn="tl">
                    <a:srgbClr val="000000"/>
                  </a:outerShdw>
                </a:effectLst>
                <a:cs typeface="Times New Roman" pitchFamily="18" charset="0"/>
              </a:rPr>
              <a:t>David Chappell is Principal of Chappell &amp; Associates (www.davidchappell.com) in San Francisco, California. Through his speaking, writing, and consulting, he helps people around the world understand, use, and make better decisions about new technology. David has been the keynote speaker for many events and conferences on five continents, and his seminars have been attended by tens of thousands of IT decision makers, architects, and developers in forty countries. His books have been published in a dozen languages and used regularly in courses at MIT, ETH Zurich, and other universities. In his consulting practice, he has helped clients such as Hewlett-Packard, IBM, Microsoft, Stanford University, and Target Corporation adopt new technologies, market new products, train their sales staffs, and create business plans. Earlier in his career, David wrote networking software, chaired a U.S. national standards working group, and played keyboards with the Peabody-award-winning Children’s Radio Theater. He holds a B.S. in Economics and an M.S. in Computer Science, both from the University of Wisconsin-Madison. </a:t>
            </a:r>
          </a:p>
        </p:txBody>
      </p:sp>
      <p:pic>
        <p:nvPicPr>
          <p:cNvPr id="2" name="Picture 2" descr="C0BC7646-1E18-4B7F-8FA6-664DC5216E3E@local"/>
          <p:cNvPicPr>
            <a:picLocks noChangeAspect="1" noChangeArrowheads="1"/>
          </p:cNvPicPr>
          <p:nvPr/>
        </p:nvPicPr>
        <p:blipFill>
          <a:blip r:embed="rId3"/>
          <a:srcRect/>
          <a:stretch>
            <a:fillRect/>
          </a:stretch>
        </p:blipFill>
        <p:spPr bwMode="auto">
          <a:xfrm>
            <a:off x="304800" y="1295400"/>
            <a:ext cx="1162050" cy="13811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34"/>
          <p:cNvSpPr>
            <a:spLocks noGrp="1"/>
          </p:cNvSpPr>
          <p:nvPr>
            <p:ph type="title"/>
          </p:nvPr>
        </p:nvSpPr>
        <p:spPr/>
        <p:txBody>
          <a:bodyPr/>
          <a:lstStyle/>
          <a:p>
            <a:r>
              <a:rPr lang="en-US" dirty="0" smtClean="0"/>
              <a:t>The Windows Azure Platform</a:t>
            </a:r>
            <a:br>
              <a:rPr lang="en-US" dirty="0" smtClean="0"/>
            </a:br>
            <a:r>
              <a:rPr lang="en-US" sz="2400" dirty="0" smtClean="0"/>
              <a:t>Formerly known as the </a:t>
            </a:r>
            <a:r>
              <a:rPr lang="en-US" sz="2400" i="1" dirty="0" smtClean="0"/>
              <a:t>Azure Services Platform</a:t>
            </a:r>
          </a:p>
        </p:txBody>
      </p:sp>
      <p:pic>
        <p:nvPicPr>
          <p:cNvPr id="50" name="Picture 13" descr="internet cloud 75 opac"/>
          <p:cNvPicPr>
            <a:picLocks noChangeAspect="1" noChangeArrowheads="1"/>
          </p:cNvPicPr>
          <p:nvPr/>
        </p:nvPicPr>
        <p:blipFill>
          <a:blip r:embed="rId3"/>
          <a:srcRect/>
          <a:stretch>
            <a:fillRect/>
          </a:stretch>
        </p:blipFill>
        <p:spPr bwMode="auto">
          <a:xfrm flipH="1">
            <a:off x="304800" y="1447800"/>
            <a:ext cx="8534400" cy="3124200"/>
          </a:xfrm>
          <a:prstGeom prst="rect">
            <a:avLst/>
          </a:prstGeom>
          <a:noFill/>
          <a:effectLst/>
        </p:spPr>
      </p:pic>
      <p:grpSp>
        <p:nvGrpSpPr>
          <p:cNvPr id="30" name="Group 29"/>
          <p:cNvGrpSpPr/>
          <p:nvPr/>
        </p:nvGrpSpPr>
        <p:grpSpPr>
          <a:xfrm>
            <a:off x="4343392" y="2209800"/>
            <a:ext cx="3000380" cy="2419360"/>
            <a:chOff x="4343392" y="2209800"/>
            <a:chExt cx="3000380" cy="2419360"/>
          </a:xfrm>
        </p:grpSpPr>
        <p:sp>
          <p:nvSpPr>
            <p:cNvPr id="51" name="Rounded Rectangle 50"/>
            <p:cNvSpPr/>
            <p:nvPr/>
          </p:nvSpPr>
          <p:spPr bwMode="auto">
            <a:xfrm>
              <a:off x="5105400" y="2209800"/>
              <a:ext cx="2238372" cy="43813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ea typeface="+mj-ea"/>
                <a:cs typeface="+mj-cs"/>
              </a:endParaRPr>
            </a:p>
          </p:txBody>
        </p:sp>
        <p:sp>
          <p:nvSpPr>
            <p:cNvPr id="55" name="Text Box 77"/>
            <p:cNvSpPr txBox="1">
              <a:spLocks noChangeArrowheads="1"/>
            </p:cNvSpPr>
            <p:nvPr/>
          </p:nvSpPr>
          <p:spPr bwMode="auto">
            <a:xfrm>
              <a:off x="5176837" y="2217793"/>
              <a:ext cx="2097159" cy="400110"/>
            </a:xfrm>
            <a:prstGeom prst="rect">
              <a:avLst/>
            </a:prstGeom>
            <a:noFill/>
            <a:ln w="19050" algn="ctr">
              <a:noFill/>
              <a:miter lim="800000"/>
              <a:headEnd/>
              <a:tailEnd/>
            </a:ln>
            <a:effectLst/>
          </p:spPr>
          <p:txBody>
            <a:bodyPr wrap="square">
              <a:spAutoFit/>
            </a:bodyPr>
            <a:lstStyle/>
            <a:p>
              <a:pPr algn="ctr"/>
              <a:r>
                <a:rPr lang="en-US" sz="2000" b="1" dirty="0" smtClean="0">
                  <a:solidFill>
                    <a:schemeClr val="tx1"/>
                  </a:solidFill>
                </a:rPr>
                <a:t>SQL Azure</a:t>
              </a:r>
              <a:endParaRPr lang="en-US" sz="2000" b="1" dirty="0">
                <a:solidFill>
                  <a:schemeClr val="tx1"/>
                </a:solidFill>
              </a:endParaRPr>
            </a:p>
          </p:txBody>
        </p:sp>
        <p:cxnSp>
          <p:nvCxnSpPr>
            <p:cNvPr id="62" name="Straight Arrow Connector 61"/>
            <p:cNvCxnSpPr>
              <a:stCxn id="52" idx="6"/>
              <a:endCxn id="51" idx="1"/>
            </p:cNvCxnSpPr>
            <p:nvPr/>
          </p:nvCxnSpPr>
          <p:spPr bwMode="auto">
            <a:xfrm flipV="1">
              <a:off x="4343392" y="2428865"/>
              <a:ext cx="762008" cy="373028"/>
            </a:xfrm>
            <a:prstGeom prst="straightConnector1">
              <a:avLst/>
            </a:prstGeom>
            <a:noFill/>
            <a:ln w="19050" cap="flat" cmpd="sng" algn="ctr">
              <a:solidFill>
                <a:schemeClr val="accent6"/>
              </a:solidFill>
              <a:prstDash val="sysDot"/>
              <a:round/>
              <a:headEnd type="none" w="med" len="med"/>
              <a:tailEnd type="stealth" w="lg" len="lg"/>
            </a:ln>
            <a:effectLst/>
          </p:spPr>
        </p:cxnSp>
        <p:cxnSp>
          <p:nvCxnSpPr>
            <p:cNvPr id="66" name="Straight Arrow Connector 65"/>
            <p:cNvCxnSpPr>
              <a:stCxn id="69" idx="0"/>
            </p:cNvCxnSpPr>
            <p:nvPr/>
          </p:nvCxnSpPr>
          <p:spPr bwMode="auto">
            <a:xfrm rot="5400000" flipH="1" flipV="1">
              <a:off x="4205282" y="3119442"/>
              <a:ext cx="1962160" cy="1057276"/>
            </a:xfrm>
            <a:prstGeom prst="straightConnector1">
              <a:avLst/>
            </a:prstGeom>
            <a:noFill/>
            <a:ln w="19050" cap="flat" cmpd="sng" algn="ctr">
              <a:solidFill>
                <a:srgbClr val="8FA606"/>
              </a:solidFill>
              <a:prstDash val="sysDash"/>
              <a:round/>
              <a:headEnd type="none" w="med" len="med"/>
              <a:tailEnd type="stealth" w="lg" len="lg"/>
            </a:ln>
            <a:effectLst/>
          </p:spPr>
        </p:cxnSp>
      </p:grpSp>
      <p:grpSp>
        <p:nvGrpSpPr>
          <p:cNvPr id="29" name="Group 28"/>
          <p:cNvGrpSpPr/>
          <p:nvPr/>
        </p:nvGrpSpPr>
        <p:grpSpPr>
          <a:xfrm>
            <a:off x="1700186" y="2285024"/>
            <a:ext cx="2957538" cy="2344136"/>
            <a:chOff x="1700186" y="2285024"/>
            <a:chExt cx="2957538" cy="2344136"/>
          </a:xfrm>
        </p:grpSpPr>
        <p:sp>
          <p:nvSpPr>
            <p:cNvPr id="52" name="Oval 106"/>
            <p:cNvSpPr>
              <a:spLocks noChangeArrowheads="1"/>
            </p:cNvSpPr>
            <p:nvPr/>
          </p:nvSpPr>
          <p:spPr bwMode="auto">
            <a:xfrm>
              <a:off x="2057376" y="2313732"/>
              <a:ext cx="2286016" cy="976321"/>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dirty="0">
                <a:solidFill>
                  <a:schemeClr val="tx1"/>
                </a:solidFill>
              </a:endParaRPr>
            </a:p>
          </p:txBody>
        </p:sp>
        <p:sp>
          <p:nvSpPr>
            <p:cNvPr id="53" name="Oval 106"/>
            <p:cNvSpPr>
              <a:spLocks noChangeArrowheads="1"/>
            </p:cNvSpPr>
            <p:nvPr/>
          </p:nvSpPr>
          <p:spPr bwMode="auto">
            <a:xfrm>
              <a:off x="1914500" y="2299378"/>
              <a:ext cx="2286016" cy="976321"/>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dirty="0">
                <a:solidFill>
                  <a:schemeClr val="tx1"/>
                </a:solidFill>
              </a:endParaRPr>
            </a:p>
          </p:txBody>
        </p:sp>
        <p:sp>
          <p:nvSpPr>
            <p:cNvPr id="57" name="Rounded Rectangle 56"/>
            <p:cNvSpPr/>
            <p:nvPr/>
          </p:nvSpPr>
          <p:spPr bwMode="auto">
            <a:xfrm>
              <a:off x="1700186" y="3328028"/>
              <a:ext cx="2643206" cy="40577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58" name="Text Box 77"/>
            <p:cNvSpPr txBox="1">
              <a:spLocks noChangeArrowheads="1"/>
            </p:cNvSpPr>
            <p:nvPr/>
          </p:nvSpPr>
          <p:spPr bwMode="auto">
            <a:xfrm>
              <a:off x="1828800" y="3321977"/>
              <a:ext cx="2357454" cy="400110"/>
            </a:xfrm>
            <a:prstGeom prst="rect">
              <a:avLst/>
            </a:prstGeom>
            <a:noFill/>
            <a:ln w="19050" algn="ctr">
              <a:noFill/>
              <a:miter lim="800000"/>
              <a:headEnd/>
              <a:tailEnd/>
            </a:ln>
            <a:effectLst/>
          </p:spPr>
          <p:txBody>
            <a:bodyPr wrap="square">
              <a:spAutoFit/>
            </a:bodyPr>
            <a:lstStyle/>
            <a:p>
              <a:pPr algn="ctr"/>
              <a:r>
                <a:rPr lang="en-US" sz="2000" b="1" dirty="0" smtClean="0">
                  <a:solidFill>
                    <a:schemeClr val="tx1"/>
                  </a:solidFill>
                </a:rPr>
                <a:t>Windows </a:t>
              </a:r>
              <a:r>
                <a:rPr lang="en-US" sz="2000" b="1" dirty="0" smtClean="0"/>
                <a:t>A</a:t>
              </a:r>
              <a:r>
                <a:rPr lang="en-US" sz="2000" b="1" dirty="0" smtClean="0">
                  <a:solidFill>
                    <a:schemeClr val="tx1"/>
                  </a:solidFill>
                </a:rPr>
                <a:t>zure</a:t>
              </a:r>
              <a:endParaRPr lang="en-US" sz="2000" b="1" dirty="0">
                <a:solidFill>
                  <a:schemeClr val="tx1"/>
                </a:solidFill>
              </a:endParaRPr>
            </a:p>
          </p:txBody>
        </p:sp>
        <p:sp>
          <p:nvSpPr>
            <p:cNvPr id="59" name="Oval 106"/>
            <p:cNvSpPr>
              <a:spLocks noChangeArrowheads="1"/>
            </p:cNvSpPr>
            <p:nvPr/>
          </p:nvSpPr>
          <p:spPr bwMode="auto">
            <a:xfrm>
              <a:off x="1771624" y="2285024"/>
              <a:ext cx="2286016" cy="976321"/>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dirty="0">
                <a:solidFill>
                  <a:schemeClr val="tx1"/>
                </a:solidFill>
              </a:endParaRPr>
            </a:p>
          </p:txBody>
        </p:sp>
        <p:sp>
          <p:nvSpPr>
            <p:cNvPr id="60" name="Text Box 27"/>
            <p:cNvSpPr txBox="1">
              <a:spLocks noChangeArrowheads="1"/>
            </p:cNvSpPr>
            <p:nvPr/>
          </p:nvSpPr>
          <p:spPr bwMode="auto">
            <a:xfrm>
              <a:off x="2033124" y="2378384"/>
              <a:ext cx="1785950" cy="707886"/>
            </a:xfrm>
            <a:prstGeom prst="rect">
              <a:avLst/>
            </a:prstGeom>
            <a:noFill/>
            <a:ln w="19050" algn="ctr">
              <a:noFill/>
              <a:miter lim="800000"/>
              <a:headEnd/>
              <a:tailEnd/>
            </a:ln>
            <a:effectLst/>
          </p:spPr>
          <p:txBody>
            <a:bodyPr wrap="square">
              <a:spAutoFit/>
            </a:bodyPr>
            <a:lstStyle/>
            <a:p>
              <a:pPr algn="ctr"/>
              <a:r>
                <a:rPr lang="en-US" sz="2000" b="1" i="1" dirty="0" smtClean="0">
                  <a:solidFill>
                    <a:schemeClr val="tx1"/>
                  </a:solidFill>
                </a:rPr>
                <a:t>Cloud</a:t>
              </a:r>
            </a:p>
            <a:p>
              <a:pPr algn="ctr"/>
              <a:r>
                <a:rPr lang="en-US" sz="2000" b="1" i="1" dirty="0" smtClean="0">
                  <a:solidFill>
                    <a:schemeClr val="tx1"/>
                  </a:solidFill>
                </a:rPr>
                <a:t>Applications</a:t>
              </a:r>
              <a:endParaRPr lang="en-US" sz="2000" b="1" i="1" dirty="0">
                <a:solidFill>
                  <a:schemeClr val="tx1"/>
                </a:solidFill>
              </a:endParaRPr>
            </a:p>
          </p:txBody>
        </p:sp>
        <p:cxnSp>
          <p:nvCxnSpPr>
            <p:cNvPr id="75" name="Straight Arrow Connector 74"/>
            <p:cNvCxnSpPr>
              <a:stCxn id="69" idx="0"/>
              <a:endCxn id="57" idx="2"/>
            </p:cNvCxnSpPr>
            <p:nvPr/>
          </p:nvCxnSpPr>
          <p:spPr bwMode="auto">
            <a:xfrm rot="16200000" flipV="1">
              <a:off x="3392077" y="3363512"/>
              <a:ext cx="895360" cy="1635935"/>
            </a:xfrm>
            <a:prstGeom prst="straightConnector1">
              <a:avLst/>
            </a:prstGeom>
            <a:noFill/>
            <a:ln w="19050" cap="flat" cmpd="sng" algn="ctr">
              <a:solidFill>
                <a:srgbClr val="8FA606"/>
              </a:solidFill>
              <a:prstDash val="sysDash"/>
              <a:round/>
              <a:headEnd type="none" w="med" len="med"/>
              <a:tailEnd type="stealth" w="lg" len="lg"/>
            </a:ln>
            <a:effectLst/>
          </p:spPr>
        </p:cxnSp>
      </p:grpSp>
      <p:grpSp>
        <p:nvGrpSpPr>
          <p:cNvPr id="31" name="Group 30"/>
          <p:cNvGrpSpPr/>
          <p:nvPr/>
        </p:nvGrpSpPr>
        <p:grpSpPr>
          <a:xfrm>
            <a:off x="4343392" y="2801893"/>
            <a:ext cx="3807490" cy="1828206"/>
            <a:chOff x="4343392" y="2801893"/>
            <a:chExt cx="3807490" cy="1828206"/>
          </a:xfrm>
        </p:grpSpPr>
        <p:sp>
          <p:nvSpPr>
            <p:cNvPr id="77" name="Rounded Rectangle 76"/>
            <p:cNvSpPr/>
            <p:nvPr/>
          </p:nvSpPr>
          <p:spPr bwMode="auto">
            <a:xfrm>
              <a:off x="5912510" y="3032013"/>
              <a:ext cx="2238372" cy="43813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ea typeface="+mj-ea"/>
                <a:cs typeface="+mj-cs"/>
              </a:endParaRPr>
            </a:p>
          </p:txBody>
        </p:sp>
        <p:sp>
          <p:nvSpPr>
            <p:cNvPr id="78" name="Text Box 77"/>
            <p:cNvSpPr txBox="1">
              <a:spLocks noChangeArrowheads="1"/>
            </p:cNvSpPr>
            <p:nvPr/>
          </p:nvSpPr>
          <p:spPr bwMode="auto">
            <a:xfrm>
              <a:off x="5948363" y="3040007"/>
              <a:ext cx="2164421" cy="400110"/>
            </a:xfrm>
            <a:prstGeom prst="rect">
              <a:avLst/>
            </a:prstGeom>
            <a:noFill/>
            <a:ln w="19050" algn="ctr">
              <a:noFill/>
              <a:miter lim="800000"/>
              <a:headEnd/>
              <a:tailEnd/>
            </a:ln>
            <a:effectLst/>
          </p:spPr>
          <p:txBody>
            <a:bodyPr wrap="square">
              <a:spAutoFit/>
            </a:bodyPr>
            <a:lstStyle/>
            <a:p>
              <a:pPr algn="ctr"/>
              <a:r>
                <a:rPr lang="en-US" sz="2000" b="1" dirty="0" smtClean="0"/>
                <a:t>.NET Services</a:t>
              </a:r>
              <a:endParaRPr lang="en-US" sz="2000" b="1" dirty="0">
                <a:solidFill>
                  <a:schemeClr val="tx1"/>
                </a:solidFill>
              </a:endParaRPr>
            </a:p>
          </p:txBody>
        </p:sp>
        <p:cxnSp>
          <p:nvCxnSpPr>
            <p:cNvPr id="79" name="Straight Arrow Connector 78"/>
            <p:cNvCxnSpPr/>
            <p:nvPr/>
          </p:nvCxnSpPr>
          <p:spPr bwMode="auto">
            <a:xfrm flipV="1">
              <a:off x="4659518" y="3505200"/>
              <a:ext cx="1893682" cy="1124899"/>
            </a:xfrm>
            <a:prstGeom prst="straightConnector1">
              <a:avLst/>
            </a:prstGeom>
            <a:noFill/>
            <a:ln w="19050" cap="flat" cmpd="sng" algn="ctr">
              <a:solidFill>
                <a:srgbClr val="8FA606"/>
              </a:solidFill>
              <a:prstDash val="sysDash"/>
              <a:round/>
              <a:headEnd type="none" w="med" len="med"/>
              <a:tailEnd type="stealth" w="lg" len="lg"/>
            </a:ln>
            <a:effectLst/>
          </p:spPr>
        </p:cxnSp>
        <p:cxnSp>
          <p:nvCxnSpPr>
            <p:cNvPr id="80" name="Straight Arrow Connector 79"/>
            <p:cNvCxnSpPr>
              <a:stCxn id="52" idx="6"/>
              <a:endCxn id="77" idx="1"/>
            </p:cNvCxnSpPr>
            <p:nvPr/>
          </p:nvCxnSpPr>
          <p:spPr bwMode="auto">
            <a:xfrm>
              <a:off x="4343392" y="2801893"/>
              <a:ext cx="1569118" cy="449185"/>
            </a:xfrm>
            <a:prstGeom prst="straightConnector1">
              <a:avLst/>
            </a:prstGeom>
            <a:noFill/>
            <a:ln w="19050" cap="flat" cmpd="sng" algn="ctr">
              <a:solidFill>
                <a:schemeClr val="accent6"/>
              </a:solidFill>
              <a:prstDash val="sysDot"/>
              <a:round/>
              <a:headEnd type="none" w="med" len="med"/>
              <a:tailEnd type="stealth" w="lg" len="lg"/>
            </a:ln>
            <a:effectLst/>
          </p:spPr>
        </p:cxnSp>
      </p:grpSp>
      <p:grpSp>
        <p:nvGrpSpPr>
          <p:cNvPr id="28" name="Group 27"/>
          <p:cNvGrpSpPr/>
          <p:nvPr/>
        </p:nvGrpSpPr>
        <p:grpSpPr>
          <a:xfrm>
            <a:off x="3124200" y="4629160"/>
            <a:ext cx="3429000" cy="1847840"/>
            <a:chOff x="3124200" y="4629160"/>
            <a:chExt cx="3429000" cy="1847840"/>
          </a:xfrm>
        </p:grpSpPr>
        <p:sp>
          <p:nvSpPr>
            <p:cNvPr id="67" name="Oval 106"/>
            <p:cNvSpPr>
              <a:spLocks noChangeArrowheads="1"/>
            </p:cNvSpPr>
            <p:nvPr/>
          </p:nvSpPr>
          <p:spPr bwMode="auto">
            <a:xfrm>
              <a:off x="3871906" y="4629160"/>
              <a:ext cx="2286016" cy="976321"/>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dirty="0">
                <a:solidFill>
                  <a:schemeClr val="tx1"/>
                </a:solidFill>
              </a:endParaRPr>
            </a:p>
          </p:txBody>
        </p:sp>
        <p:sp>
          <p:nvSpPr>
            <p:cNvPr id="68" name="Oval 106"/>
            <p:cNvSpPr>
              <a:spLocks noChangeArrowheads="1"/>
            </p:cNvSpPr>
            <p:nvPr/>
          </p:nvSpPr>
          <p:spPr bwMode="auto">
            <a:xfrm>
              <a:off x="3657592" y="4629160"/>
              <a:ext cx="2286016" cy="976321"/>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dirty="0">
                <a:solidFill>
                  <a:schemeClr val="tx1"/>
                </a:solidFill>
              </a:endParaRPr>
            </a:p>
          </p:txBody>
        </p:sp>
        <p:sp>
          <p:nvSpPr>
            <p:cNvPr id="69" name="Oval 106"/>
            <p:cNvSpPr>
              <a:spLocks noChangeArrowheads="1"/>
            </p:cNvSpPr>
            <p:nvPr/>
          </p:nvSpPr>
          <p:spPr bwMode="auto">
            <a:xfrm>
              <a:off x="3514716" y="4629160"/>
              <a:ext cx="2286016" cy="976321"/>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dirty="0">
                <a:solidFill>
                  <a:schemeClr val="tx1"/>
                </a:solidFill>
              </a:endParaRPr>
            </a:p>
          </p:txBody>
        </p:sp>
        <p:sp>
          <p:nvSpPr>
            <p:cNvPr id="74" name="Text Box 27"/>
            <p:cNvSpPr txBox="1">
              <a:spLocks noChangeArrowheads="1"/>
            </p:cNvSpPr>
            <p:nvPr/>
          </p:nvSpPr>
          <p:spPr bwMode="auto">
            <a:xfrm>
              <a:off x="3826184" y="4772952"/>
              <a:ext cx="1776426" cy="707886"/>
            </a:xfrm>
            <a:prstGeom prst="rect">
              <a:avLst/>
            </a:prstGeom>
            <a:noFill/>
            <a:ln w="19050" algn="ctr">
              <a:noFill/>
              <a:miter lim="800000"/>
              <a:headEnd/>
              <a:tailEnd/>
            </a:ln>
            <a:effectLst/>
          </p:spPr>
          <p:txBody>
            <a:bodyPr wrap="square">
              <a:spAutoFit/>
            </a:bodyPr>
            <a:lstStyle/>
            <a:p>
              <a:pPr algn="ctr"/>
              <a:r>
                <a:rPr lang="en-US" sz="2000" b="1" i="1" dirty="0" smtClean="0">
                  <a:solidFill>
                    <a:schemeClr val="tx1"/>
                  </a:solidFill>
                </a:rPr>
                <a:t>On-Premises</a:t>
              </a:r>
            </a:p>
            <a:p>
              <a:pPr algn="ctr"/>
              <a:r>
                <a:rPr lang="en-US" sz="2000" b="1" i="1" dirty="0" smtClean="0">
                  <a:solidFill>
                    <a:schemeClr val="tx1"/>
                  </a:solidFill>
                </a:rPr>
                <a:t>Applications</a:t>
              </a:r>
              <a:endParaRPr lang="en-US" sz="2000" b="1" i="1" dirty="0">
                <a:solidFill>
                  <a:schemeClr val="tx1"/>
                </a:solidFill>
              </a:endParaRPr>
            </a:p>
          </p:txBody>
        </p:sp>
        <p:sp>
          <p:nvSpPr>
            <p:cNvPr id="76" name="Rectangle 75"/>
            <p:cNvSpPr/>
            <p:nvPr/>
          </p:nvSpPr>
          <p:spPr bwMode="auto">
            <a:xfrm>
              <a:off x="3124200" y="5638800"/>
              <a:ext cx="3429000" cy="838200"/>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2" name="Rounded Rectangle 81"/>
            <p:cNvSpPr/>
            <p:nvPr/>
          </p:nvSpPr>
          <p:spPr bwMode="auto">
            <a:xfrm>
              <a:off x="4876800" y="5715000"/>
              <a:ext cx="1600200" cy="6858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3" name="Text Box 77"/>
            <p:cNvSpPr txBox="1">
              <a:spLocks noChangeArrowheads="1"/>
            </p:cNvSpPr>
            <p:nvPr/>
          </p:nvSpPr>
          <p:spPr bwMode="auto">
            <a:xfrm>
              <a:off x="4876800" y="5867400"/>
              <a:ext cx="1600200" cy="400110"/>
            </a:xfrm>
            <a:prstGeom prst="rect">
              <a:avLst/>
            </a:prstGeom>
            <a:noFill/>
            <a:ln w="19050" algn="ctr">
              <a:noFill/>
              <a:miter lim="800000"/>
              <a:headEnd/>
              <a:tailEnd/>
            </a:ln>
            <a:effectLst/>
          </p:spPr>
          <p:txBody>
            <a:bodyPr wrap="square">
              <a:spAutoFit/>
            </a:bodyPr>
            <a:lstStyle/>
            <a:p>
              <a:pPr algn="ctr"/>
              <a:r>
                <a:rPr lang="en-US" sz="2000" b="1" dirty="0" smtClean="0"/>
                <a:t>Others</a:t>
              </a:r>
              <a:endParaRPr lang="en-US" sz="2000" b="1" dirty="0">
                <a:solidFill>
                  <a:schemeClr val="tx1"/>
                </a:solidFill>
              </a:endParaRPr>
            </a:p>
          </p:txBody>
        </p:sp>
        <p:sp>
          <p:nvSpPr>
            <p:cNvPr id="84" name="Rounded Rectangle 83"/>
            <p:cNvSpPr/>
            <p:nvPr/>
          </p:nvSpPr>
          <p:spPr bwMode="auto">
            <a:xfrm>
              <a:off x="3200400" y="5715000"/>
              <a:ext cx="1600200" cy="6858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85" name="Text Box 77"/>
            <p:cNvSpPr txBox="1">
              <a:spLocks noChangeArrowheads="1"/>
            </p:cNvSpPr>
            <p:nvPr/>
          </p:nvSpPr>
          <p:spPr bwMode="auto">
            <a:xfrm>
              <a:off x="3200400" y="5867400"/>
              <a:ext cx="1600200" cy="400110"/>
            </a:xfrm>
            <a:prstGeom prst="rect">
              <a:avLst/>
            </a:prstGeom>
            <a:noFill/>
            <a:ln w="19050" algn="ctr">
              <a:noFill/>
              <a:miter lim="800000"/>
              <a:headEnd/>
              <a:tailEnd/>
            </a:ln>
            <a:effectLst/>
          </p:spPr>
          <p:txBody>
            <a:bodyPr wrap="square">
              <a:spAutoFit/>
            </a:bodyPr>
            <a:lstStyle/>
            <a:p>
              <a:pPr algn="ctr"/>
              <a:r>
                <a:rPr lang="en-US" sz="2000" b="1" dirty="0" smtClean="0"/>
                <a:t>Windows</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dissolv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dissolve">
                                      <p:cBhvr>
                                        <p:cTn id="12" dur="500"/>
                                        <p:tgtEl>
                                          <p:spTgt spid="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down)">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down)">
                                      <p:cBhvr>
                                        <p:cTn id="2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13" descr="internet cloud 75 opac"/>
          <p:cNvPicPr>
            <a:picLocks noChangeAspect="1" noChangeArrowheads="1"/>
          </p:cNvPicPr>
          <p:nvPr/>
        </p:nvPicPr>
        <p:blipFill>
          <a:blip r:embed="rId3" cstate="print"/>
          <a:srcRect/>
          <a:stretch>
            <a:fillRect/>
          </a:stretch>
        </p:blipFill>
        <p:spPr bwMode="auto">
          <a:xfrm flipH="1">
            <a:off x="0" y="4556760"/>
            <a:ext cx="3276600" cy="1419860"/>
          </a:xfrm>
          <a:prstGeom prst="rect">
            <a:avLst/>
          </a:prstGeom>
          <a:noFill/>
          <a:effectLst/>
        </p:spPr>
      </p:pic>
      <p:grpSp>
        <p:nvGrpSpPr>
          <p:cNvPr id="50" name="Group 49"/>
          <p:cNvGrpSpPr/>
          <p:nvPr/>
        </p:nvGrpSpPr>
        <p:grpSpPr>
          <a:xfrm>
            <a:off x="390698" y="1066800"/>
            <a:ext cx="8143702" cy="4727171"/>
            <a:chOff x="390698" y="1066800"/>
            <a:chExt cx="8143702" cy="4727171"/>
          </a:xfrm>
        </p:grpSpPr>
        <p:sp>
          <p:nvSpPr>
            <p:cNvPr id="70" name="Oval 69"/>
            <p:cNvSpPr/>
            <p:nvPr/>
          </p:nvSpPr>
          <p:spPr bwMode="auto">
            <a:xfrm>
              <a:off x="2057400" y="1066800"/>
              <a:ext cx="6477000" cy="3562376"/>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algn="ctr"/>
              <a:endParaRPr lang="en-US" sz="2000" dirty="0" smtClean="0"/>
            </a:p>
          </p:txBody>
        </p:sp>
        <p:cxnSp>
          <p:nvCxnSpPr>
            <p:cNvPr id="68" name="Straight Connector 67"/>
            <p:cNvCxnSpPr/>
            <p:nvPr/>
          </p:nvCxnSpPr>
          <p:spPr bwMode="auto">
            <a:xfrm rot="5400000" flipH="1" flipV="1">
              <a:off x="-76202" y="2895602"/>
              <a:ext cx="2819406" cy="1752602"/>
            </a:xfrm>
            <a:prstGeom prst="line">
              <a:avLst/>
            </a:prstGeom>
            <a:noFill/>
            <a:ln w="6350" cap="flat" cmpd="sng" algn="ctr">
              <a:solidFill>
                <a:schemeClr val="tx2">
                  <a:lumMod val="75000"/>
                </a:schemeClr>
              </a:solidFill>
              <a:prstDash val="sysDot"/>
              <a:round/>
              <a:headEnd type="none" w="med" len="med"/>
              <a:tailEnd type="none" w="med" len="med"/>
            </a:ln>
            <a:effectLst/>
          </p:spPr>
        </p:cxnSp>
        <p:cxnSp>
          <p:nvCxnSpPr>
            <p:cNvPr id="69" name="Straight Connector 68"/>
            <p:cNvCxnSpPr/>
            <p:nvPr/>
          </p:nvCxnSpPr>
          <p:spPr bwMode="auto">
            <a:xfrm flipV="1">
              <a:off x="1376737" y="4572000"/>
              <a:ext cx="4643063" cy="1160981"/>
            </a:xfrm>
            <a:prstGeom prst="line">
              <a:avLst/>
            </a:prstGeom>
            <a:noFill/>
            <a:ln w="6350" cap="flat" cmpd="sng" algn="ctr">
              <a:solidFill>
                <a:schemeClr val="tx2">
                  <a:lumMod val="75000"/>
                </a:schemeClr>
              </a:solidFill>
              <a:prstDash val="sysDot"/>
              <a:round/>
              <a:headEnd type="none" w="med" len="med"/>
              <a:tailEnd type="none" w="med" len="med"/>
            </a:ln>
            <a:effectLst/>
          </p:spPr>
        </p:cxnSp>
        <p:pic>
          <p:nvPicPr>
            <p:cNvPr id="102" name="Picture 45" descr="Server"/>
            <p:cNvPicPr>
              <a:picLocks noChangeAspect="1" noChangeArrowheads="1"/>
            </p:cNvPicPr>
            <p:nvPr/>
          </p:nvPicPr>
          <p:blipFill>
            <a:blip r:embed="rId4" cstate="print"/>
            <a:srcRect/>
            <a:stretch>
              <a:fillRect/>
            </a:stretch>
          </p:blipFill>
          <p:spPr bwMode="auto">
            <a:xfrm>
              <a:off x="4343400" y="3200400"/>
              <a:ext cx="620078" cy="914400"/>
            </a:xfrm>
            <a:prstGeom prst="rect">
              <a:avLst/>
            </a:prstGeom>
            <a:noFill/>
          </p:spPr>
        </p:pic>
        <p:sp>
          <p:nvSpPr>
            <p:cNvPr id="109" name="TextBox 108"/>
            <p:cNvSpPr txBox="1"/>
            <p:nvPr/>
          </p:nvSpPr>
          <p:spPr>
            <a:xfrm>
              <a:off x="7272358" y="3343276"/>
              <a:ext cx="595035" cy="584775"/>
            </a:xfrm>
            <a:prstGeom prst="rect">
              <a:avLst/>
            </a:prstGeom>
            <a:noFill/>
          </p:spPr>
          <p:txBody>
            <a:bodyPr wrap="none" rtlCol="0">
              <a:spAutoFit/>
            </a:bodyPr>
            <a:lstStyle/>
            <a:p>
              <a:r>
                <a:rPr lang="en-US" sz="3200" b="1" dirty="0" smtClean="0">
                  <a:solidFill>
                    <a:schemeClr val="tx1"/>
                  </a:solidFill>
                </a:rPr>
                <a:t>…</a:t>
              </a:r>
              <a:endParaRPr lang="en-US" sz="3200" b="1" dirty="0">
                <a:solidFill>
                  <a:schemeClr val="tx1"/>
                </a:solidFill>
              </a:endParaRPr>
            </a:p>
          </p:txBody>
        </p:sp>
        <p:pic>
          <p:nvPicPr>
            <p:cNvPr id="112" name="Picture 111" descr="Server"/>
            <p:cNvPicPr>
              <a:picLocks noChangeAspect="1" noChangeArrowheads="1"/>
            </p:cNvPicPr>
            <p:nvPr/>
          </p:nvPicPr>
          <p:blipFill>
            <a:blip r:embed="rId4" cstate="print"/>
            <a:srcRect/>
            <a:stretch>
              <a:fillRect/>
            </a:stretch>
          </p:blipFill>
          <p:spPr bwMode="auto">
            <a:xfrm>
              <a:off x="5129218" y="3200400"/>
              <a:ext cx="620078" cy="914400"/>
            </a:xfrm>
            <a:prstGeom prst="rect">
              <a:avLst/>
            </a:prstGeom>
            <a:noFill/>
          </p:spPr>
        </p:pic>
        <p:pic>
          <p:nvPicPr>
            <p:cNvPr id="117" name="Picture 116" descr="Server"/>
            <p:cNvPicPr>
              <a:picLocks noChangeAspect="1" noChangeArrowheads="1"/>
            </p:cNvPicPr>
            <p:nvPr/>
          </p:nvPicPr>
          <p:blipFill>
            <a:blip r:embed="rId4" cstate="print"/>
            <a:srcRect/>
            <a:stretch>
              <a:fillRect/>
            </a:stretch>
          </p:blipFill>
          <p:spPr bwMode="auto">
            <a:xfrm>
              <a:off x="5915036" y="3200400"/>
              <a:ext cx="620078" cy="914400"/>
            </a:xfrm>
            <a:prstGeom prst="rect">
              <a:avLst/>
            </a:prstGeom>
            <a:noFill/>
          </p:spPr>
        </p:pic>
        <p:pic>
          <p:nvPicPr>
            <p:cNvPr id="118" name="Picture 117" descr="Server"/>
            <p:cNvPicPr>
              <a:picLocks noChangeAspect="1" noChangeArrowheads="1"/>
            </p:cNvPicPr>
            <p:nvPr/>
          </p:nvPicPr>
          <p:blipFill>
            <a:blip r:embed="rId4" cstate="print"/>
            <a:srcRect/>
            <a:stretch>
              <a:fillRect/>
            </a:stretch>
          </p:blipFill>
          <p:spPr bwMode="auto">
            <a:xfrm>
              <a:off x="6700854" y="3200400"/>
              <a:ext cx="620078" cy="914400"/>
            </a:xfrm>
            <a:prstGeom prst="rect">
              <a:avLst/>
            </a:prstGeom>
            <a:noFill/>
          </p:spPr>
        </p:pic>
        <p:pic>
          <p:nvPicPr>
            <p:cNvPr id="124" name="Picture 45" descr="Server"/>
            <p:cNvPicPr>
              <a:picLocks noChangeAspect="1" noChangeArrowheads="1"/>
            </p:cNvPicPr>
            <p:nvPr/>
          </p:nvPicPr>
          <p:blipFill>
            <a:blip r:embed="rId4" cstate="print"/>
            <a:srcRect/>
            <a:stretch>
              <a:fillRect/>
            </a:stretch>
          </p:blipFill>
          <p:spPr bwMode="auto">
            <a:xfrm>
              <a:off x="3581400" y="3200400"/>
              <a:ext cx="620078" cy="914400"/>
            </a:xfrm>
            <a:prstGeom prst="rect">
              <a:avLst/>
            </a:prstGeom>
            <a:noFill/>
          </p:spPr>
        </p:pic>
        <p:sp>
          <p:nvSpPr>
            <p:cNvPr id="128" name="Oval 127"/>
            <p:cNvSpPr/>
            <p:nvPr/>
          </p:nvSpPr>
          <p:spPr bwMode="auto">
            <a:xfrm>
              <a:off x="390698" y="4947458"/>
              <a:ext cx="1343034" cy="846513"/>
            </a:xfrm>
            <a:prstGeom prst="ellipse">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algn="ctr"/>
              <a:endParaRPr lang="en-US" sz="2000" dirty="0" smtClean="0"/>
            </a:p>
          </p:txBody>
        </p:sp>
      </p:grpSp>
      <p:sp>
        <p:nvSpPr>
          <p:cNvPr id="58" name="Title 57"/>
          <p:cNvSpPr>
            <a:spLocks noGrp="1"/>
          </p:cNvSpPr>
          <p:nvPr>
            <p:ph type="title"/>
          </p:nvPr>
        </p:nvSpPr>
        <p:spPr/>
        <p:txBody>
          <a:bodyPr/>
          <a:lstStyle/>
          <a:p>
            <a:r>
              <a:rPr lang="en-US" dirty="0" smtClean="0"/>
              <a:t>Windows Azure</a:t>
            </a:r>
            <a:br>
              <a:rPr lang="en-US" dirty="0" smtClean="0"/>
            </a:br>
            <a:r>
              <a:rPr lang="en-US" sz="2400" dirty="0" smtClean="0"/>
              <a:t>An illustration</a:t>
            </a:r>
            <a:endParaRPr lang="en-US" sz="2400" dirty="0"/>
          </a:p>
        </p:txBody>
      </p:sp>
      <p:grpSp>
        <p:nvGrpSpPr>
          <p:cNvPr id="51" name="Group 50"/>
          <p:cNvGrpSpPr/>
          <p:nvPr/>
        </p:nvGrpSpPr>
        <p:grpSpPr>
          <a:xfrm>
            <a:off x="3352800" y="2795582"/>
            <a:ext cx="4514872" cy="400110"/>
            <a:chOff x="3352800" y="2795582"/>
            <a:chExt cx="4514872" cy="400110"/>
          </a:xfrm>
        </p:grpSpPr>
        <p:sp>
          <p:nvSpPr>
            <p:cNvPr id="110" name="Rectangle 109"/>
            <p:cNvSpPr/>
            <p:nvPr/>
          </p:nvSpPr>
          <p:spPr bwMode="auto">
            <a:xfrm>
              <a:off x="3352800" y="2795582"/>
              <a:ext cx="4514872" cy="35719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1" name="TextBox 110"/>
            <p:cNvSpPr txBox="1"/>
            <p:nvPr/>
          </p:nvSpPr>
          <p:spPr>
            <a:xfrm>
              <a:off x="4648200" y="2795582"/>
              <a:ext cx="1862150" cy="400110"/>
            </a:xfrm>
            <a:prstGeom prst="rect">
              <a:avLst/>
            </a:prstGeom>
            <a:noFill/>
          </p:spPr>
          <p:txBody>
            <a:bodyPr wrap="square" rtlCol="0">
              <a:spAutoFit/>
            </a:bodyPr>
            <a:lstStyle/>
            <a:p>
              <a:pPr algn="ctr"/>
              <a:r>
                <a:rPr lang="en-US" sz="2000" b="1" dirty="0" smtClean="0">
                  <a:solidFill>
                    <a:schemeClr val="tx1"/>
                  </a:solidFill>
                </a:rPr>
                <a:t>Fabric</a:t>
              </a:r>
              <a:endParaRPr lang="en-US" sz="2000" b="1" dirty="0">
                <a:solidFill>
                  <a:schemeClr val="tx1"/>
                </a:solidFill>
              </a:endParaRPr>
            </a:p>
          </p:txBody>
        </p:sp>
      </p:grpSp>
      <p:grpSp>
        <p:nvGrpSpPr>
          <p:cNvPr id="52" name="Group 51"/>
          <p:cNvGrpSpPr/>
          <p:nvPr/>
        </p:nvGrpSpPr>
        <p:grpSpPr>
          <a:xfrm>
            <a:off x="3342526" y="2166926"/>
            <a:ext cx="2224852" cy="571504"/>
            <a:chOff x="3342526" y="2166926"/>
            <a:chExt cx="2224852" cy="571504"/>
          </a:xfrm>
        </p:grpSpPr>
        <p:sp>
          <p:nvSpPr>
            <p:cNvPr id="101" name="Rectangle 100"/>
            <p:cNvSpPr/>
            <p:nvPr/>
          </p:nvSpPr>
          <p:spPr bwMode="auto">
            <a:xfrm>
              <a:off x="3352800" y="2166926"/>
              <a:ext cx="2214578" cy="571504"/>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sp>
          <p:nvSpPr>
            <p:cNvPr id="119" name="TextBox 118"/>
            <p:cNvSpPr txBox="1"/>
            <p:nvPr/>
          </p:nvSpPr>
          <p:spPr>
            <a:xfrm>
              <a:off x="3342526" y="2244634"/>
              <a:ext cx="2209800" cy="400110"/>
            </a:xfrm>
            <a:prstGeom prst="rect">
              <a:avLst/>
            </a:prstGeom>
            <a:noFill/>
          </p:spPr>
          <p:txBody>
            <a:bodyPr wrap="square" rtlCol="0">
              <a:spAutoFit/>
            </a:bodyPr>
            <a:lstStyle/>
            <a:p>
              <a:pPr algn="ctr"/>
              <a:r>
                <a:rPr lang="en-US" sz="2000" b="1" dirty="0" smtClean="0">
                  <a:solidFill>
                    <a:schemeClr val="tx1"/>
                  </a:solidFill>
                </a:rPr>
                <a:t> Compute</a:t>
              </a:r>
              <a:endParaRPr lang="en-US" sz="2000" b="1" dirty="0">
                <a:solidFill>
                  <a:schemeClr val="tx1"/>
                </a:solidFill>
              </a:endParaRPr>
            </a:p>
          </p:txBody>
        </p:sp>
      </p:grpSp>
      <p:grpSp>
        <p:nvGrpSpPr>
          <p:cNvPr id="53" name="Group 52"/>
          <p:cNvGrpSpPr/>
          <p:nvPr/>
        </p:nvGrpSpPr>
        <p:grpSpPr>
          <a:xfrm>
            <a:off x="5715000" y="2083942"/>
            <a:ext cx="2143140" cy="649742"/>
            <a:chOff x="5715000" y="2083942"/>
            <a:chExt cx="2143140" cy="649742"/>
          </a:xfrm>
        </p:grpSpPr>
        <p:sp>
          <p:nvSpPr>
            <p:cNvPr id="120" name="Can 119"/>
            <p:cNvSpPr/>
            <p:nvPr/>
          </p:nvSpPr>
          <p:spPr bwMode="auto">
            <a:xfrm>
              <a:off x="5715000" y="2083942"/>
              <a:ext cx="2143140" cy="649742"/>
            </a:xfrm>
            <a:prstGeom prst="can">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sp>
          <p:nvSpPr>
            <p:cNvPr id="121" name="TextBox 120"/>
            <p:cNvSpPr txBox="1"/>
            <p:nvPr/>
          </p:nvSpPr>
          <p:spPr>
            <a:xfrm>
              <a:off x="5715000" y="2255177"/>
              <a:ext cx="2143140" cy="400110"/>
            </a:xfrm>
            <a:prstGeom prst="rect">
              <a:avLst/>
            </a:prstGeom>
            <a:noFill/>
          </p:spPr>
          <p:txBody>
            <a:bodyPr wrap="square" rtlCol="0">
              <a:spAutoFit/>
            </a:bodyPr>
            <a:lstStyle/>
            <a:p>
              <a:pPr algn="ctr"/>
              <a:r>
                <a:rPr lang="en-US" sz="2000" b="1" dirty="0" smtClean="0">
                  <a:solidFill>
                    <a:schemeClr val="tx1"/>
                  </a:solidFill>
                </a:rPr>
                <a:t>Storage</a:t>
              </a:r>
              <a:endParaRPr lang="en-US" sz="2000" b="1" dirty="0">
                <a:solidFill>
                  <a:schemeClr val="tx1"/>
                </a:solidFill>
              </a:endParaRPr>
            </a:p>
          </p:txBody>
        </p:sp>
      </p:grpSp>
      <p:grpSp>
        <p:nvGrpSpPr>
          <p:cNvPr id="55" name="Group 54"/>
          <p:cNvGrpSpPr/>
          <p:nvPr/>
        </p:nvGrpSpPr>
        <p:grpSpPr>
          <a:xfrm>
            <a:off x="2362200" y="1958939"/>
            <a:ext cx="1378448" cy="1167680"/>
            <a:chOff x="2362200" y="1958939"/>
            <a:chExt cx="1378448" cy="1167680"/>
          </a:xfrm>
        </p:grpSpPr>
        <p:sp>
          <p:nvSpPr>
            <p:cNvPr id="81" name="Rounded Rectangle 80"/>
            <p:cNvSpPr/>
            <p:nvPr/>
          </p:nvSpPr>
          <p:spPr>
            <a:xfrm>
              <a:off x="2362200" y="2819400"/>
              <a:ext cx="838200" cy="304800"/>
            </a:xfrm>
            <a:prstGeom prst="roundRect">
              <a:avLst/>
            </a:prstGeom>
            <a:ln>
              <a:headEnd type="none" w="lg" len="lg"/>
              <a:tailEnd type="stealth" w="lg" len="lg"/>
            </a:ln>
          </p:spPr>
          <p:style>
            <a:lnRef idx="0">
              <a:schemeClr val="accent6"/>
            </a:lnRef>
            <a:fillRef idx="3">
              <a:schemeClr val="accent6"/>
            </a:fillRef>
            <a:effectRef idx="3">
              <a:schemeClr val="accent6"/>
            </a:effectRef>
            <a:fontRef idx="minor">
              <a:schemeClr val="lt1"/>
            </a:fontRef>
          </p:style>
          <p:txBody>
            <a:bodyPr wrap="none" rtlCol="0" anchor="ctr">
              <a:noAutofit/>
            </a:bodyPr>
            <a:lstStyle/>
            <a:p>
              <a:pPr algn="ctr"/>
              <a:endParaRPr lang="en-US" dirty="0">
                <a:latin typeface="Arial" charset="0"/>
              </a:endParaRPr>
            </a:p>
          </p:txBody>
        </p:sp>
        <p:sp>
          <p:nvSpPr>
            <p:cNvPr id="123" name="TextBox 122"/>
            <p:cNvSpPr txBox="1"/>
            <p:nvPr/>
          </p:nvSpPr>
          <p:spPr>
            <a:xfrm>
              <a:off x="2365049" y="2788065"/>
              <a:ext cx="838200" cy="338554"/>
            </a:xfrm>
            <a:prstGeom prst="rect">
              <a:avLst/>
            </a:prstGeom>
            <a:noFill/>
            <a:ln w="19050" algn="ctr">
              <a:noFill/>
              <a:miter lim="800000"/>
              <a:headEnd/>
              <a:tailEnd/>
            </a:ln>
            <a:effectLst/>
          </p:spPr>
          <p:txBody>
            <a:bodyPr wrap="square">
              <a:spAutoFit/>
            </a:bodyPr>
            <a:lstStyle/>
            <a:p>
              <a:r>
                <a:rPr lang="en-US" sz="1600" b="1" i="1" dirty="0" smtClean="0"/>
                <a:t>Config</a:t>
              </a:r>
            </a:p>
          </p:txBody>
        </p:sp>
        <p:sp>
          <p:nvSpPr>
            <p:cNvPr id="125" name="Freeform 124"/>
            <p:cNvSpPr/>
            <p:nvPr/>
          </p:nvSpPr>
          <p:spPr>
            <a:xfrm>
              <a:off x="2590799" y="1958939"/>
              <a:ext cx="1149849" cy="860461"/>
            </a:xfrm>
            <a:custGeom>
              <a:avLst/>
              <a:gdLst>
                <a:gd name="connsiteX0" fmla="*/ 1012004 w 1012004"/>
                <a:gd name="connsiteY0" fmla="*/ 0 h 698643"/>
                <a:gd name="connsiteX1" fmla="*/ 148975 w 1012004"/>
                <a:gd name="connsiteY1" fmla="*/ 400692 h 698643"/>
                <a:gd name="connsiteX2" fmla="*/ 118153 w 1012004"/>
                <a:gd name="connsiteY2" fmla="*/ 698643 h 698643"/>
                <a:gd name="connsiteX0" fmla="*/ 1012004 w 1012004"/>
                <a:gd name="connsiteY0" fmla="*/ 0 h 698643"/>
                <a:gd name="connsiteX1" fmla="*/ 148975 w 1012004"/>
                <a:gd name="connsiteY1" fmla="*/ 248292 h 698643"/>
                <a:gd name="connsiteX2" fmla="*/ 118153 w 1012004"/>
                <a:gd name="connsiteY2" fmla="*/ 698643 h 698643"/>
                <a:gd name="connsiteX0" fmla="*/ 1012004 w 1012004"/>
                <a:gd name="connsiteY0" fmla="*/ 0 h 548270"/>
                <a:gd name="connsiteX1" fmla="*/ 148975 w 1012004"/>
                <a:gd name="connsiteY1" fmla="*/ 97919 h 548270"/>
                <a:gd name="connsiteX2" fmla="*/ 118153 w 1012004"/>
                <a:gd name="connsiteY2" fmla="*/ 548270 h 548270"/>
                <a:gd name="connsiteX0" fmla="*/ 1012004 w 1012004"/>
                <a:gd name="connsiteY0" fmla="*/ 0 h 548270"/>
                <a:gd name="connsiteX1" fmla="*/ 148975 w 1012004"/>
                <a:gd name="connsiteY1" fmla="*/ 97919 h 548270"/>
                <a:gd name="connsiteX2" fmla="*/ 118153 w 1012004"/>
                <a:gd name="connsiteY2" fmla="*/ 548270 h 548270"/>
                <a:gd name="connsiteX0" fmla="*/ 1263392 w 1263392"/>
                <a:gd name="connsiteY0" fmla="*/ 0 h 548270"/>
                <a:gd name="connsiteX1" fmla="*/ 184888 w 1263392"/>
                <a:gd name="connsiteY1" fmla="*/ 97919 h 548270"/>
                <a:gd name="connsiteX2" fmla="*/ 154066 w 1263392"/>
                <a:gd name="connsiteY2" fmla="*/ 548270 h 548270"/>
              </a:gdLst>
              <a:ahLst/>
              <a:cxnLst>
                <a:cxn ang="0">
                  <a:pos x="connsiteX0" y="connsiteY0"/>
                </a:cxn>
                <a:cxn ang="0">
                  <a:pos x="connsiteX1" y="connsiteY1"/>
                </a:cxn>
                <a:cxn ang="0">
                  <a:pos x="connsiteX2" y="connsiteY2"/>
                </a:cxn>
              </a:cxnLst>
              <a:rect l="l" t="t" r="r" b="b"/>
              <a:pathLst>
                <a:path w="1263392" h="548270">
                  <a:moveTo>
                    <a:pt x="1263392" y="0"/>
                  </a:moveTo>
                  <a:cubicBezTo>
                    <a:pt x="865207" y="1891"/>
                    <a:pt x="369776" y="6541"/>
                    <a:pt x="184888" y="97919"/>
                  </a:cubicBezTo>
                  <a:cubicBezTo>
                    <a:pt x="0" y="189297"/>
                    <a:pt x="94989" y="457515"/>
                    <a:pt x="154066" y="548270"/>
                  </a:cubicBezTo>
                </a:path>
              </a:pathLst>
            </a:custGeom>
            <a:noFill/>
            <a:ln w="19050" cap="flat" cmpd="sng" algn="ctr">
              <a:solidFill>
                <a:schemeClr val="accent3">
                  <a:lumMod val="50000"/>
                </a:schemeClr>
              </a:solidFill>
              <a:prstDash val="sysDash"/>
              <a:round/>
              <a:headEnd type="none" w="med" len="med"/>
              <a:tailEnd type="stealth" w="lg" len="lg"/>
            </a:ln>
            <a:effectLst/>
          </p:spPr>
          <p:txBody>
            <a:bodyPr vert="horz" wrap="square" lIns="91440" tIns="45720" rIns="91440" bIns="45720" numCol="1" rtlCol="0" anchor="ctr" anchorCtr="0" compatLnSpc="1">
              <a:prstTxWarp prst="textNoShape">
                <a:avLst/>
              </a:prstTxWarp>
              <a:noAutofit/>
            </a:bodyPr>
            <a:lstStyle/>
            <a:p>
              <a:endParaRPr lang="en-US" dirty="0" smtClean="0">
                <a:latin typeface="Arial" charset="0"/>
              </a:endParaRPr>
            </a:p>
          </p:txBody>
        </p:sp>
      </p:grpSp>
      <p:grpSp>
        <p:nvGrpSpPr>
          <p:cNvPr id="54" name="Group 53"/>
          <p:cNvGrpSpPr/>
          <p:nvPr/>
        </p:nvGrpSpPr>
        <p:grpSpPr>
          <a:xfrm>
            <a:off x="3505200" y="1371600"/>
            <a:ext cx="3296928" cy="796405"/>
            <a:chOff x="3505200" y="1371600"/>
            <a:chExt cx="3296928" cy="796405"/>
          </a:xfrm>
        </p:grpSpPr>
        <p:sp>
          <p:nvSpPr>
            <p:cNvPr id="122" name="Freeform 121"/>
            <p:cNvSpPr/>
            <p:nvPr/>
          </p:nvSpPr>
          <p:spPr bwMode="auto">
            <a:xfrm flipH="1">
              <a:off x="5334000" y="1600200"/>
              <a:ext cx="1468128" cy="471696"/>
            </a:xfrm>
            <a:custGeom>
              <a:avLst/>
              <a:gdLst>
                <a:gd name="connsiteX0" fmla="*/ 1270000 w 1270000"/>
                <a:gd name="connsiteY0" fmla="*/ 182880 h 694944"/>
                <a:gd name="connsiteX1" fmla="*/ 197104 w 1270000"/>
                <a:gd name="connsiteY1" fmla="*/ 85344 h 694944"/>
                <a:gd name="connsiteX2" fmla="*/ 87376 w 1270000"/>
                <a:gd name="connsiteY2" fmla="*/ 694944 h 694944"/>
              </a:gdLst>
              <a:ahLst/>
              <a:cxnLst>
                <a:cxn ang="0">
                  <a:pos x="connsiteX0" y="connsiteY0"/>
                </a:cxn>
                <a:cxn ang="0">
                  <a:pos x="connsiteX1" y="connsiteY1"/>
                </a:cxn>
                <a:cxn ang="0">
                  <a:pos x="connsiteX2" y="connsiteY2"/>
                </a:cxn>
              </a:cxnLst>
              <a:rect l="l" t="t" r="r" b="b"/>
              <a:pathLst>
                <a:path w="1270000" h="694944">
                  <a:moveTo>
                    <a:pt x="1270000" y="182880"/>
                  </a:moveTo>
                  <a:cubicBezTo>
                    <a:pt x="832104" y="91440"/>
                    <a:pt x="394208" y="0"/>
                    <a:pt x="197104" y="85344"/>
                  </a:cubicBezTo>
                  <a:cubicBezTo>
                    <a:pt x="0" y="170688"/>
                    <a:pt x="43688" y="432816"/>
                    <a:pt x="87376" y="694944"/>
                  </a:cubicBezTo>
                </a:path>
              </a:pathLst>
            </a:custGeom>
            <a:ln>
              <a:headEnd type="none" w="med" len="med"/>
              <a:tailEnd type="stealth" w="lg" len="lg"/>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6" name="Oval 106"/>
            <p:cNvSpPr>
              <a:spLocks noChangeArrowheads="1"/>
            </p:cNvSpPr>
            <p:nvPr/>
          </p:nvSpPr>
          <p:spPr bwMode="auto">
            <a:xfrm>
              <a:off x="3505200" y="1371600"/>
              <a:ext cx="1983100" cy="796405"/>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dirty="0">
                <a:solidFill>
                  <a:schemeClr val="tx1"/>
                </a:solidFill>
              </a:endParaRPr>
            </a:p>
          </p:txBody>
        </p:sp>
        <p:sp>
          <p:nvSpPr>
            <p:cNvPr id="127" name="Text Box 27"/>
            <p:cNvSpPr txBox="1">
              <a:spLocks noChangeArrowheads="1"/>
            </p:cNvSpPr>
            <p:nvPr/>
          </p:nvSpPr>
          <p:spPr bwMode="auto">
            <a:xfrm>
              <a:off x="3571126" y="1544548"/>
              <a:ext cx="1828800" cy="400110"/>
            </a:xfrm>
            <a:prstGeom prst="rect">
              <a:avLst/>
            </a:prstGeom>
            <a:noFill/>
            <a:ln w="19050" algn="ctr">
              <a:noFill/>
              <a:miter lim="800000"/>
              <a:headEnd/>
              <a:tailEnd/>
            </a:ln>
            <a:effectLst/>
          </p:spPr>
          <p:txBody>
            <a:bodyPr wrap="square">
              <a:spAutoFit/>
            </a:bodyPr>
            <a:lstStyle/>
            <a:p>
              <a:pPr algn="ctr"/>
              <a:r>
                <a:rPr lang="en-US" sz="2000" b="1" i="1" dirty="0" smtClean="0">
                  <a:solidFill>
                    <a:schemeClr val="tx1"/>
                  </a:solidFill>
                </a:rPr>
                <a:t>Application</a:t>
              </a:r>
              <a:endParaRPr lang="en-US" sz="2000" b="1" i="1" dirty="0">
                <a:solidFill>
                  <a:schemeClr val="tx1"/>
                </a:solidFill>
              </a:endParaRPr>
            </a:p>
          </p:txBody>
        </p:sp>
      </p:grpSp>
      <p:sp>
        <p:nvSpPr>
          <p:cNvPr id="129" name="Rounded Rectangle 128"/>
          <p:cNvSpPr/>
          <p:nvPr/>
        </p:nvSpPr>
        <p:spPr bwMode="auto">
          <a:xfrm>
            <a:off x="1828800" y="4953000"/>
            <a:ext cx="876696" cy="171601"/>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800" dirty="0" smtClean="0">
              <a:solidFill>
                <a:schemeClr val="tx1"/>
              </a:solidFill>
              <a:latin typeface="Arial" charset="0"/>
              <a:ea typeface="+mj-ea"/>
              <a:cs typeface="+mj-cs"/>
            </a:endParaRPr>
          </a:p>
        </p:txBody>
      </p:sp>
      <p:sp>
        <p:nvSpPr>
          <p:cNvPr id="130" name="Oval 106"/>
          <p:cNvSpPr>
            <a:spLocks noChangeArrowheads="1"/>
          </p:cNvSpPr>
          <p:nvPr/>
        </p:nvSpPr>
        <p:spPr bwMode="auto">
          <a:xfrm>
            <a:off x="686426" y="5074986"/>
            <a:ext cx="895356" cy="38239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131" name="Oval 106"/>
          <p:cNvSpPr>
            <a:spLocks noChangeArrowheads="1"/>
          </p:cNvSpPr>
          <p:nvPr/>
        </p:nvSpPr>
        <p:spPr bwMode="auto">
          <a:xfrm>
            <a:off x="630466" y="5069365"/>
            <a:ext cx="895356" cy="38239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132" name="Text Box 77"/>
          <p:cNvSpPr txBox="1">
            <a:spLocks noChangeArrowheads="1"/>
          </p:cNvSpPr>
          <p:nvPr/>
        </p:nvSpPr>
        <p:spPr bwMode="auto">
          <a:xfrm>
            <a:off x="1853051" y="4936415"/>
            <a:ext cx="821387" cy="20005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700" b="1" dirty="0" smtClean="0">
                <a:solidFill>
                  <a:schemeClr val="tx1"/>
                </a:solidFill>
              </a:rPr>
              <a:t>SQL Azure</a:t>
            </a:r>
            <a:endParaRPr lang="en-US" sz="700" b="1" dirty="0">
              <a:solidFill>
                <a:schemeClr val="tx1"/>
              </a:solidFill>
            </a:endParaRPr>
          </a:p>
        </p:txBody>
      </p:sp>
      <p:sp>
        <p:nvSpPr>
          <p:cNvPr id="133" name="Rounded Rectangle 132"/>
          <p:cNvSpPr/>
          <p:nvPr/>
        </p:nvSpPr>
        <p:spPr bwMode="auto">
          <a:xfrm>
            <a:off x="546526" y="5472252"/>
            <a:ext cx="1035255" cy="15892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134" name="Text Box 77"/>
          <p:cNvSpPr txBox="1">
            <a:spLocks noChangeArrowheads="1"/>
          </p:cNvSpPr>
          <p:nvPr/>
        </p:nvSpPr>
        <p:spPr bwMode="auto">
          <a:xfrm>
            <a:off x="593171" y="5450167"/>
            <a:ext cx="923336" cy="200055"/>
          </a:xfrm>
          <a:prstGeom prst="rect">
            <a:avLst/>
          </a:prstGeom>
          <a:noFill/>
          <a:ln w="19050" algn="ctr">
            <a:noFill/>
            <a:miter lim="800000"/>
            <a:headEnd/>
            <a:tailEnd/>
          </a:ln>
          <a:effectLst/>
        </p:spPr>
        <p:txBody>
          <a:bodyPr wrap="square">
            <a:spAutoFit/>
          </a:bodyPr>
          <a:lstStyle/>
          <a:p>
            <a:pPr algn="ctr"/>
            <a:r>
              <a:rPr lang="en-US" sz="700" b="1" dirty="0" smtClean="0">
                <a:solidFill>
                  <a:schemeClr val="tx1"/>
                </a:solidFill>
              </a:rPr>
              <a:t>Windows </a:t>
            </a:r>
            <a:r>
              <a:rPr lang="en-US" sz="700" b="1" dirty="0" smtClean="0"/>
              <a:t>Az</a:t>
            </a:r>
            <a:r>
              <a:rPr lang="en-US" sz="700" b="1" dirty="0" smtClean="0">
                <a:solidFill>
                  <a:schemeClr val="tx1"/>
                </a:solidFill>
              </a:rPr>
              <a:t>ure</a:t>
            </a:r>
            <a:endParaRPr lang="en-US" sz="700" b="1" dirty="0">
              <a:solidFill>
                <a:schemeClr val="tx1"/>
              </a:solidFill>
            </a:endParaRPr>
          </a:p>
        </p:txBody>
      </p:sp>
      <p:sp>
        <p:nvSpPr>
          <p:cNvPr id="135" name="Oval 106"/>
          <p:cNvSpPr>
            <a:spLocks noChangeArrowheads="1"/>
          </p:cNvSpPr>
          <p:nvPr/>
        </p:nvSpPr>
        <p:spPr bwMode="auto">
          <a:xfrm>
            <a:off x="574506" y="5063743"/>
            <a:ext cx="895356" cy="38239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136" name="Text Box 27"/>
          <p:cNvSpPr txBox="1">
            <a:spLocks noChangeArrowheads="1"/>
          </p:cNvSpPr>
          <p:nvPr/>
        </p:nvSpPr>
        <p:spPr bwMode="auto">
          <a:xfrm>
            <a:off x="609600" y="5148094"/>
            <a:ext cx="838200" cy="200055"/>
          </a:xfrm>
          <a:prstGeom prst="rect">
            <a:avLst/>
          </a:prstGeom>
          <a:noFill/>
          <a:ln w="19050" algn="ctr">
            <a:noFill/>
            <a:miter lim="800000"/>
            <a:headEnd/>
            <a:tailEnd/>
          </a:ln>
          <a:effectLst/>
        </p:spPr>
        <p:txBody>
          <a:bodyPr wrap="square">
            <a:spAutoFit/>
          </a:bodyPr>
          <a:lstStyle/>
          <a:p>
            <a:pPr algn="ctr"/>
            <a:r>
              <a:rPr lang="en-US" sz="700" b="1" i="1" dirty="0" smtClean="0">
                <a:solidFill>
                  <a:schemeClr val="tx1"/>
                </a:solidFill>
              </a:rPr>
              <a:t>Applications</a:t>
            </a:r>
            <a:endParaRPr lang="en-US" sz="700" b="1" i="1" dirty="0">
              <a:solidFill>
                <a:schemeClr val="tx1"/>
              </a:solidFill>
            </a:endParaRPr>
          </a:p>
        </p:txBody>
      </p:sp>
      <p:cxnSp>
        <p:nvCxnSpPr>
          <p:cNvPr id="137" name="Straight Arrow Connector 136"/>
          <p:cNvCxnSpPr>
            <a:stCxn id="130" idx="6"/>
          </p:cNvCxnSpPr>
          <p:nvPr/>
        </p:nvCxnSpPr>
        <p:spPr bwMode="auto">
          <a:xfrm flipV="1">
            <a:off x="1581782" y="5029200"/>
            <a:ext cx="247018" cy="236982"/>
          </a:xfrm>
          <a:prstGeom prst="straightConnector1">
            <a:avLst/>
          </a:prstGeom>
          <a:noFill/>
          <a:ln w="19050" cap="flat" cmpd="sng" algn="ctr">
            <a:solidFill>
              <a:schemeClr val="accent6"/>
            </a:solidFill>
            <a:prstDash val="sysDot"/>
            <a:round/>
            <a:headEnd type="none" w="med" len="med"/>
            <a:tailEnd type="stealth" w="lg" len="lg"/>
          </a:ln>
          <a:effectLst/>
        </p:spPr>
      </p:cxnSp>
      <p:cxnSp>
        <p:nvCxnSpPr>
          <p:cNvPr id="138" name="Straight Arrow Connector 137"/>
          <p:cNvCxnSpPr>
            <a:stCxn id="141" idx="0"/>
          </p:cNvCxnSpPr>
          <p:nvPr/>
        </p:nvCxnSpPr>
        <p:spPr bwMode="auto">
          <a:xfrm rot="5400000" flipH="1" flipV="1">
            <a:off x="1404817" y="5405479"/>
            <a:ext cx="876462" cy="276304"/>
          </a:xfrm>
          <a:prstGeom prst="straightConnector1">
            <a:avLst/>
          </a:prstGeom>
          <a:noFill/>
          <a:ln w="15875" cap="flat" cmpd="sng" algn="ctr">
            <a:solidFill>
              <a:srgbClr val="8FA606"/>
            </a:solidFill>
            <a:prstDash val="sysDash"/>
            <a:round/>
            <a:headEnd type="none" w="med" len="med"/>
            <a:tailEnd type="stealth" w="lg" len="lg"/>
          </a:ln>
          <a:effectLst/>
        </p:spPr>
      </p:cxnSp>
      <p:sp>
        <p:nvSpPr>
          <p:cNvPr id="139" name="Oval 106"/>
          <p:cNvSpPr>
            <a:spLocks noChangeArrowheads="1"/>
          </p:cNvSpPr>
          <p:nvPr/>
        </p:nvSpPr>
        <p:spPr bwMode="auto">
          <a:xfrm>
            <a:off x="1397117" y="5981862"/>
            <a:ext cx="895356" cy="382392"/>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140" name="Oval 106"/>
          <p:cNvSpPr>
            <a:spLocks noChangeArrowheads="1"/>
          </p:cNvSpPr>
          <p:nvPr/>
        </p:nvSpPr>
        <p:spPr bwMode="auto">
          <a:xfrm>
            <a:off x="1313177" y="5981862"/>
            <a:ext cx="895356" cy="382392"/>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141" name="Oval 106"/>
          <p:cNvSpPr>
            <a:spLocks noChangeArrowheads="1"/>
          </p:cNvSpPr>
          <p:nvPr/>
        </p:nvSpPr>
        <p:spPr bwMode="auto">
          <a:xfrm>
            <a:off x="1257218" y="5981862"/>
            <a:ext cx="895356" cy="382392"/>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142" name="Text Box 27"/>
          <p:cNvSpPr txBox="1">
            <a:spLocks noChangeArrowheads="1"/>
          </p:cNvSpPr>
          <p:nvPr/>
        </p:nvSpPr>
        <p:spPr bwMode="auto">
          <a:xfrm>
            <a:off x="1295400" y="6078855"/>
            <a:ext cx="838200" cy="200055"/>
          </a:xfrm>
          <a:prstGeom prst="rect">
            <a:avLst/>
          </a:prstGeom>
          <a:noFill/>
          <a:ln w="19050" algn="ctr">
            <a:noFill/>
            <a:miter lim="800000"/>
            <a:headEnd/>
            <a:tailEnd/>
          </a:ln>
          <a:effectLst/>
        </p:spPr>
        <p:txBody>
          <a:bodyPr wrap="square">
            <a:spAutoFit/>
          </a:bodyPr>
          <a:lstStyle/>
          <a:p>
            <a:pPr algn="ctr"/>
            <a:r>
              <a:rPr lang="en-US" sz="700" b="1" i="1" dirty="0" smtClean="0">
                <a:solidFill>
                  <a:schemeClr val="tx1"/>
                </a:solidFill>
              </a:rPr>
              <a:t>Applications</a:t>
            </a:r>
            <a:endParaRPr lang="en-US" sz="700" b="1" i="1" dirty="0">
              <a:solidFill>
                <a:schemeClr val="tx1"/>
              </a:solidFill>
            </a:endParaRPr>
          </a:p>
        </p:txBody>
      </p:sp>
      <p:cxnSp>
        <p:nvCxnSpPr>
          <p:cNvPr id="143" name="Straight Arrow Connector 142"/>
          <p:cNvCxnSpPr>
            <a:stCxn id="141" idx="0"/>
            <a:endCxn id="133" idx="2"/>
          </p:cNvCxnSpPr>
          <p:nvPr/>
        </p:nvCxnSpPr>
        <p:spPr bwMode="auto">
          <a:xfrm rot="16200000" flipV="1">
            <a:off x="1209184" y="5486151"/>
            <a:ext cx="350682" cy="640742"/>
          </a:xfrm>
          <a:prstGeom prst="straightConnector1">
            <a:avLst/>
          </a:prstGeom>
          <a:noFill/>
          <a:ln w="15875" cap="flat" cmpd="sng" algn="ctr">
            <a:solidFill>
              <a:srgbClr val="8FA606"/>
            </a:solidFill>
            <a:prstDash val="sysDash"/>
            <a:round/>
            <a:headEnd type="none" w="med" len="med"/>
            <a:tailEnd type="stealth" w="lg" len="lg"/>
          </a:ln>
          <a:effectLst/>
        </p:spPr>
      </p:cxnSp>
      <p:sp>
        <p:nvSpPr>
          <p:cNvPr id="144" name="Rectangle 143"/>
          <p:cNvSpPr/>
          <p:nvPr/>
        </p:nvSpPr>
        <p:spPr bwMode="auto">
          <a:xfrm>
            <a:off x="1060568" y="6393335"/>
            <a:ext cx="1346106" cy="328295"/>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145" name="Rounded Rectangle 144"/>
          <p:cNvSpPr/>
          <p:nvPr/>
        </p:nvSpPr>
        <p:spPr bwMode="auto">
          <a:xfrm>
            <a:off x="2135174" y="5281104"/>
            <a:ext cx="876696" cy="171601"/>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800" dirty="0" smtClean="0">
              <a:solidFill>
                <a:schemeClr val="tx1"/>
              </a:solidFill>
              <a:latin typeface="Arial" charset="0"/>
              <a:ea typeface="+mj-ea"/>
              <a:cs typeface="+mj-cs"/>
            </a:endParaRPr>
          </a:p>
        </p:txBody>
      </p:sp>
      <p:sp>
        <p:nvSpPr>
          <p:cNvPr id="146" name="Text Box 77"/>
          <p:cNvSpPr txBox="1">
            <a:spLocks noChangeArrowheads="1"/>
          </p:cNvSpPr>
          <p:nvPr/>
        </p:nvSpPr>
        <p:spPr bwMode="auto">
          <a:xfrm>
            <a:off x="2145488" y="5264519"/>
            <a:ext cx="847732" cy="20005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700" b="1" dirty="0" smtClean="0"/>
              <a:t>.NET </a:t>
            </a:r>
            <a:r>
              <a:rPr lang="en-US" sz="700" b="1" dirty="0" smtClean="0">
                <a:solidFill>
                  <a:schemeClr val="tx1"/>
                </a:solidFill>
              </a:rPr>
              <a:t>Services</a:t>
            </a:r>
            <a:endParaRPr lang="en-US" sz="700" b="1" dirty="0">
              <a:solidFill>
                <a:schemeClr val="tx1"/>
              </a:solidFill>
            </a:endParaRPr>
          </a:p>
        </p:txBody>
      </p:sp>
      <p:cxnSp>
        <p:nvCxnSpPr>
          <p:cNvPr id="147" name="Straight Arrow Connector 146"/>
          <p:cNvCxnSpPr/>
          <p:nvPr/>
        </p:nvCxnSpPr>
        <p:spPr bwMode="auto">
          <a:xfrm flipV="1">
            <a:off x="1705598" y="5455085"/>
            <a:ext cx="668084" cy="527145"/>
          </a:xfrm>
          <a:prstGeom prst="straightConnector1">
            <a:avLst/>
          </a:prstGeom>
          <a:noFill/>
          <a:ln w="15875" cap="flat" cmpd="sng" algn="ctr">
            <a:solidFill>
              <a:srgbClr val="8FA606"/>
            </a:solidFill>
            <a:prstDash val="sysDash"/>
            <a:round/>
            <a:headEnd type="none" w="med" len="med"/>
            <a:tailEnd type="stealth" w="lg" len="lg"/>
          </a:ln>
          <a:effectLst/>
        </p:spPr>
      </p:cxnSp>
      <p:cxnSp>
        <p:nvCxnSpPr>
          <p:cNvPr id="148" name="Straight Arrow Connector 147"/>
          <p:cNvCxnSpPr>
            <a:stCxn id="130" idx="6"/>
            <a:endCxn id="145" idx="1"/>
          </p:cNvCxnSpPr>
          <p:nvPr/>
        </p:nvCxnSpPr>
        <p:spPr bwMode="auto">
          <a:xfrm>
            <a:off x="1581782" y="5266182"/>
            <a:ext cx="553392" cy="100723"/>
          </a:xfrm>
          <a:prstGeom prst="straightConnector1">
            <a:avLst/>
          </a:prstGeom>
          <a:noFill/>
          <a:ln w="19050" cap="flat" cmpd="sng" algn="ctr">
            <a:solidFill>
              <a:schemeClr val="accent6"/>
            </a:solidFill>
            <a:prstDash val="sysDot"/>
            <a:round/>
            <a:headEnd type="none" w="med" len="med"/>
            <a:tailEnd type="stealth" w="lg" len="lg"/>
          </a:ln>
          <a:effectLst/>
        </p:spPr>
      </p:cxnSp>
      <p:sp>
        <p:nvSpPr>
          <p:cNvPr id="149" name="Rounded Rectangle 148"/>
          <p:cNvSpPr/>
          <p:nvPr/>
        </p:nvSpPr>
        <p:spPr bwMode="auto">
          <a:xfrm>
            <a:off x="1746431" y="6423180"/>
            <a:ext cx="626745" cy="268605"/>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150" name="Text Box 77"/>
          <p:cNvSpPr txBox="1">
            <a:spLocks noChangeArrowheads="1"/>
          </p:cNvSpPr>
          <p:nvPr/>
        </p:nvSpPr>
        <p:spPr bwMode="auto">
          <a:xfrm>
            <a:off x="1761153" y="6457444"/>
            <a:ext cx="626745" cy="200055"/>
          </a:xfrm>
          <a:prstGeom prst="rect">
            <a:avLst/>
          </a:prstGeom>
          <a:noFill/>
          <a:ln w="19050" algn="ctr">
            <a:noFill/>
            <a:miter lim="800000"/>
            <a:headEnd/>
            <a:tailEnd/>
          </a:ln>
          <a:effectLst/>
        </p:spPr>
        <p:txBody>
          <a:bodyPr wrap="square">
            <a:spAutoFit/>
          </a:bodyPr>
          <a:lstStyle/>
          <a:p>
            <a:pPr algn="ctr"/>
            <a:r>
              <a:rPr lang="en-US" sz="700" b="1" dirty="0" smtClean="0">
                <a:solidFill>
                  <a:schemeClr val="tx1"/>
                </a:solidFill>
              </a:rPr>
              <a:t>Others</a:t>
            </a:r>
            <a:endParaRPr lang="en-US" sz="700" b="1" dirty="0">
              <a:solidFill>
                <a:schemeClr val="tx1"/>
              </a:solidFill>
            </a:endParaRPr>
          </a:p>
        </p:txBody>
      </p:sp>
      <p:sp>
        <p:nvSpPr>
          <p:cNvPr id="151" name="Rounded Rectangle 150"/>
          <p:cNvSpPr/>
          <p:nvPr/>
        </p:nvSpPr>
        <p:spPr bwMode="auto">
          <a:xfrm>
            <a:off x="1089841" y="6423180"/>
            <a:ext cx="626745" cy="268605"/>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152" name="Text Box 77"/>
          <p:cNvSpPr txBox="1">
            <a:spLocks noChangeArrowheads="1"/>
          </p:cNvSpPr>
          <p:nvPr/>
        </p:nvSpPr>
        <p:spPr bwMode="auto">
          <a:xfrm>
            <a:off x="1104563" y="6457444"/>
            <a:ext cx="626745" cy="200055"/>
          </a:xfrm>
          <a:prstGeom prst="rect">
            <a:avLst/>
          </a:prstGeom>
          <a:noFill/>
          <a:ln w="19050" algn="ctr">
            <a:noFill/>
            <a:miter lim="800000"/>
            <a:headEnd/>
            <a:tailEnd/>
          </a:ln>
          <a:effectLst/>
        </p:spPr>
        <p:txBody>
          <a:bodyPr wrap="square">
            <a:spAutoFit/>
          </a:bodyPr>
          <a:lstStyle/>
          <a:p>
            <a:pPr algn="ctr"/>
            <a:r>
              <a:rPr lang="en-US" sz="700" b="1" dirty="0" smtClean="0"/>
              <a:t>Windows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down)">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dissolve">
                                      <p:cBhvr>
                                        <p:cTn id="12" dur="500"/>
                                        <p:tgtEl>
                                          <p:spTgt spid="5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dissolve">
                                      <p:cBhvr>
                                        <p:cTn id="17" dur="500"/>
                                        <p:tgtEl>
                                          <p:spTgt spid="5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dissolve">
                                      <p:cBhvr>
                                        <p:cTn id="22" dur="500"/>
                                        <p:tgtEl>
                                          <p:spTgt spid="5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dissolve">
                                      <p:cBhvr>
                                        <p:cTn id="27" dur="500"/>
                                        <p:tgtEl>
                                          <p:spTgt spid="5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wipe(up)">
                                      <p:cBhvr>
                                        <p:cTn id="32"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icture 13" descr="internet cloud 75 opac"/>
          <p:cNvPicPr>
            <a:picLocks noChangeAspect="1" noChangeArrowheads="1"/>
          </p:cNvPicPr>
          <p:nvPr/>
        </p:nvPicPr>
        <p:blipFill>
          <a:blip r:embed="rId3"/>
          <a:srcRect/>
          <a:stretch>
            <a:fillRect/>
          </a:stretch>
        </p:blipFill>
        <p:spPr bwMode="auto">
          <a:xfrm>
            <a:off x="0" y="4495800"/>
            <a:ext cx="3886200" cy="2362200"/>
          </a:xfrm>
          <a:prstGeom prst="rect">
            <a:avLst/>
          </a:prstGeom>
          <a:noFill/>
          <a:effectLst/>
        </p:spPr>
      </p:pic>
      <p:sp>
        <p:nvSpPr>
          <p:cNvPr id="99" name="Rectangle 98"/>
          <p:cNvSpPr/>
          <p:nvPr/>
        </p:nvSpPr>
        <p:spPr bwMode="auto">
          <a:xfrm>
            <a:off x="389193" y="5653931"/>
            <a:ext cx="2582607" cy="204969"/>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p:txBody>
      </p:sp>
      <p:sp>
        <p:nvSpPr>
          <p:cNvPr id="100" name="TextBox 99"/>
          <p:cNvSpPr txBox="1"/>
          <p:nvPr/>
        </p:nvSpPr>
        <p:spPr>
          <a:xfrm>
            <a:off x="1168488" y="5640348"/>
            <a:ext cx="1068570" cy="230832"/>
          </a:xfrm>
          <a:prstGeom prst="rect">
            <a:avLst/>
          </a:prstGeom>
          <a:noFill/>
        </p:spPr>
        <p:txBody>
          <a:bodyPr wrap="square" rtlCol="0">
            <a:spAutoFit/>
          </a:bodyPr>
          <a:lstStyle/>
          <a:p>
            <a:pPr algn="ctr"/>
            <a:r>
              <a:rPr lang="en-US" sz="900" b="1" dirty="0" smtClean="0">
                <a:solidFill>
                  <a:schemeClr val="tx1"/>
                </a:solidFill>
              </a:rPr>
              <a:t>Fabric</a:t>
            </a:r>
            <a:endParaRPr lang="en-US" sz="900" b="1" dirty="0">
              <a:solidFill>
                <a:schemeClr val="tx1"/>
              </a:solidFill>
            </a:endParaRPr>
          </a:p>
        </p:txBody>
      </p:sp>
      <p:sp>
        <p:nvSpPr>
          <p:cNvPr id="106" name="Can 105"/>
          <p:cNvSpPr/>
          <p:nvPr/>
        </p:nvSpPr>
        <p:spPr bwMode="auto">
          <a:xfrm>
            <a:off x="1736517" y="5238532"/>
            <a:ext cx="1229813" cy="379879"/>
          </a:xfrm>
          <a:prstGeom prst="can">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sz="1000" dirty="0" smtClean="0">
              <a:solidFill>
                <a:schemeClr val="tx1"/>
              </a:solidFill>
              <a:latin typeface="Arial" charset="0"/>
            </a:endParaRPr>
          </a:p>
        </p:txBody>
      </p:sp>
      <p:sp>
        <p:nvSpPr>
          <p:cNvPr id="107" name="TextBox 106"/>
          <p:cNvSpPr txBox="1"/>
          <p:nvPr/>
        </p:nvSpPr>
        <p:spPr>
          <a:xfrm>
            <a:off x="1736517" y="5327559"/>
            <a:ext cx="1229813" cy="294863"/>
          </a:xfrm>
          <a:prstGeom prst="rect">
            <a:avLst/>
          </a:prstGeom>
          <a:noFill/>
        </p:spPr>
        <p:txBody>
          <a:bodyPr wrap="square" rtlCol="0">
            <a:spAutoFit/>
          </a:bodyPr>
          <a:lstStyle/>
          <a:p>
            <a:pPr algn="ctr"/>
            <a:r>
              <a:rPr lang="en-US" sz="900" b="1" dirty="0" smtClean="0">
                <a:solidFill>
                  <a:schemeClr val="tx1"/>
                </a:solidFill>
              </a:rPr>
              <a:t>Storage</a:t>
            </a:r>
            <a:endParaRPr lang="en-US" sz="900" b="1" dirty="0">
              <a:solidFill>
                <a:schemeClr val="tx1"/>
              </a:solidFill>
            </a:endParaRPr>
          </a:p>
        </p:txBody>
      </p:sp>
      <p:grpSp>
        <p:nvGrpSpPr>
          <p:cNvPr id="47" name="Group 46"/>
          <p:cNvGrpSpPr/>
          <p:nvPr/>
        </p:nvGrpSpPr>
        <p:grpSpPr>
          <a:xfrm>
            <a:off x="228600" y="1371600"/>
            <a:ext cx="8763000" cy="4495800"/>
            <a:chOff x="228600" y="1371600"/>
            <a:chExt cx="8763000" cy="4495800"/>
          </a:xfrm>
        </p:grpSpPr>
        <p:sp>
          <p:nvSpPr>
            <p:cNvPr id="89" name="Oval 88"/>
            <p:cNvSpPr/>
            <p:nvPr/>
          </p:nvSpPr>
          <p:spPr bwMode="auto">
            <a:xfrm>
              <a:off x="1295400" y="1371600"/>
              <a:ext cx="7696200" cy="3505200"/>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algn="ctr"/>
              <a:endParaRPr lang="en-US" sz="2000" dirty="0" smtClean="0"/>
            </a:p>
          </p:txBody>
        </p:sp>
        <p:cxnSp>
          <p:nvCxnSpPr>
            <p:cNvPr id="108" name="Straight Connector 107"/>
            <p:cNvCxnSpPr/>
            <p:nvPr/>
          </p:nvCxnSpPr>
          <p:spPr bwMode="auto">
            <a:xfrm flipV="1">
              <a:off x="1213405" y="4826944"/>
              <a:ext cx="4799880" cy="944557"/>
            </a:xfrm>
            <a:prstGeom prst="line">
              <a:avLst/>
            </a:prstGeom>
            <a:noFill/>
            <a:ln w="6350" cap="flat" cmpd="sng" algn="ctr">
              <a:solidFill>
                <a:schemeClr val="tx2">
                  <a:lumMod val="75000"/>
                </a:schemeClr>
              </a:solidFill>
              <a:prstDash val="solid"/>
              <a:round/>
              <a:headEnd type="none" w="med" len="med"/>
              <a:tailEnd type="none" w="med" len="med"/>
            </a:ln>
            <a:effectLst/>
          </p:spPr>
        </p:cxnSp>
        <p:sp>
          <p:nvSpPr>
            <p:cNvPr id="109" name="Oval 108"/>
            <p:cNvSpPr/>
            <p:nvPr/>
          </p:nvSpPr>
          <p:spPr bwMode="auto">
            <a:xfrm>
              <a:off x="228600" y="4724400"/>
              <a:ext cx="1600200" cy="1143000"/>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algn="ctr"/>
              <a:endParaRPr lang="en-US" sz="2000" dirty="0" smtClean="0"/>
            </a:p>
          </p:txBody>
        </p:sp>
        <p:cxnSp>
          <p:nvCxnSpPr>
            <p:cNvPr id="110" name="Straight Connector 109"/>
            <p:cNvCxnSpPr/>
            <p:nvPr/>
          </p:nvCxnSpPr>
          <p:spPr bwMode="auto">
            <a:xfrm rot="5400000" flipH="1" flipV="1">
              <a:off x="-194848" y="3468894"/>
              <a:ext cx="2049734" cy="972698"/>
            </a:xfrm>
            <a:prstGeom prst="line">
              <a:avLst/>
            </a:prstGeom>
            <a:noFill/>
            <a:ln w="6350" cap="flat" cmpd="sng" algn="ctr">
              <a:solidFill>
                <a:schemeClr val="tx2">
                  <a:lumMod val="75000"/>
                </a:schemeClr>
              </a:solidFill>
              <a:prstDash val="solid"/>
              <a:round/>
              <a:headEnd type="none" w="med" len="med"/>
              <a:tailEnd type="none" w="med" len="med"/>
            </a:ln>
            <a:effectLst/>
          </p:spPr>
        </p:cxnSp>
      </p:grpSp>
      <p:grpSp>
        <p:nvGrpSpPr>
          <p:cNvPr id="54" name="Group 53"/>
          <p:cNvGrpSpPr/>
          <p:nvPr/>
        </p:nvGrpSpPr>
        <p:grpSpPr>
          <a:xfrm>
            <a:off x="2895600" y="1752600"/>
            <a:ext cx="4876800" cy="2438400"/>
            <a:chOff x="2895600" y="1752600"/>
            <a:chExt cx="4876800" cy="2438400"/>
          </a:xfrm>
        </p:grpSpPr>
        <p:sp>
          <p:nvSpPr>
            <p:cNvPr id="94" name="Rectangle 93"/>
            <p:cNvSpPr/>
            <p:nvPr/>
          </p:nvSpPr>
          <p:spPr>
            <a:xfrm>
              <a:off x="2895600" y="2133600"/>
              <a:ext cx="2438400" cy="19050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11" name="Rectangle 110"/>
            <p:cNvSpPr/>
            <p:nvPr/>
          </p:nvSpPr>
          <p:spPr>
            <a:xfrm>
              <a:off x="3048000" y="2286000"/>
              <a:ext cx="2438400" cy="19050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24" name="TextBox 123"/>
            <p:cNvSpPr txBox="1"/>
            <p:nvPr/>
          </p:nvSpPr>
          <p:spPr>
            <a:xfrm>
              <a:off x="3657600" y="1752600"/>
              <a:ext cx="1076332" cy="400110"/>
            </a:xfrm>
            <a:prstGeom prst="rect">
              <a:avLst/>
            </a:prstGeom>
            <a:noFill/>
          </p:spPr>
          <p:txBody>
            <a:bodyPr wrap="square" rtlCol="0">
              <a:spAutoFit/>
            </a:bodyPr>
            <a:lstStyle/>
            <a:p>
              <a:pPr algn="ctr"/>
              <a:r>
                <a:rPr lang="en-US" sz="2000" b="1" i="1" dirty="0" smtClean="0">
                  <a:solidFill>
                    <a:schemeClr val="bg1"/>
                  </a:solidFill>
                </a:rPr>
                <a:t>VMs</a:t>
              </a:r>
              <a:endParaRPr lang="en-US" sz="2000" b="1" i="1" dirty="0">
                <a:solidFill>
                  <a:schemeClr val="bg1"/>
                </a:solidFill>
              </a:endParaRPr>
            </a:p>
          </p:txBody>
        </p:sp>
        <p:sp>
          <p:nvSpPr>
            <p:cNvPr id="128" name="Rectangle 127"/>
            <p:cNvSpPr/>
            <p:nvPr/>
          </p:nvSpPr>
          <p:spPr>
            <a:xfrm>
              <a:off x="5943600" y="2133600"/>
              <a:ext cx="1752600" cy="19050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29" name="Rectangle 128"/>
            <p:cNvSpPr/>
            <p:nvPr/>
          </p:nvSpPr>
          <p:spPr>
            <a:xfrm>
              <a:off x="6096000" y="2286000"/>
              <a:ext cx="1676400" cy="19050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133" name="TextBox 132"/>
            <p:cNvSpPr txBox="1"/>
            <p:nvPr/>
          </p:nvSpPr>
          <p:spPr>
            <a:xfrm>
              <a:off x="6324600" y="1752600"/>
              <a:ext cx="1000132" cy="400110"/>
            </a:xfrm>
            <a:prstGeom prst="rect">
              <a:avLst/>
            </a:prstGeom>
            <a:noFill/>
          </p:spPr>
          <p:txBody>
            <a:bodyPr wrap="square" rtlCol="0">
              <a:spAutoFit/>
            </a:bodyPr>
            <a:lstStyle/>
            <a:p>
              <a:pPr algn="ctr"/>
              <a:r>
                <a:rPr lang="en-US" sz="2000" b="1" i="1" dirty="0" smtClean="0">
                  <a:solidFill>
                    <a:schemeClr val="bg1"/>
                  </a:solidFill>
                </a:rPr>
                <a:t>VMs</a:t>
              </a:r>
              <a:endParaRPr lang="en-US" sz="2000" b="1" i="1" dirty="0">
                <a:solidFill>
                  <a:schemeClr val="bg1"/>
                </a:solidFill>
              </a:endParaRPr>
            </a:p>
          </p:txBody>
        </p:sp>
      </p:grpSp>
      <p:sp>
        <p:nvSpPr>
          <p:cNvPr id="51" name="Title 50"/>
          <p:cNvSpPr>
            <a:spLocks noGrp="1"/>
          </p:cNvSpPr>
          <p:nvPr>
            <p:ph type="title"/>
          </p:nvPr>
        </p:nvSpPr>
        <p:spPr/>
        <p:txBody>
          <a:bodyPr/>
          <a:lstStyle/>
          <a:p>
            <a:r>
              <a:rPr lang="en-US" dirty="0" smtClean="0"/>
              <a:t>Windows Azure Compute Service </a:t>
            </a:r>
            <a:br>
              <a:rPr lang="en-US" dirty="0" smtClean="0"/>
            </a:br>
            <a:r>
              <a:rPr lang="en-US" sz="2400" dirty="0" smtClean="0"/>
              <a:t>A closer look</a:t>
            </a:r>
            <a:endParaRPr lang="en-US" sz="2400" dirty="0"/>
          </a:p>
        </p:txBody>
      </p:sp>
      <p:pic>
        <p:nvPicPr>
          <p:cNvPr id="96" name="Picture 45" descr="Server"/>
          <p:cNvPicPr>
            <a:picLocks noChangeAspect="1" noChangeArrowheads="1"/>
          </p:cNvPicPr>
          <p:nvPr/>
        </p:nvPicPr>
        <p:blipFill>
          <a:blip r:embed="rId4" cstate="print"/>
          <a:srcRect/>
          <a:stretch>
            <a:fillRect/>
          </a:stretch>
        </p:blipFill>
        <p:spPr bwMode="auto">
          <a:xfrm>
            <a:off x="512175" y="5899893"/>
            <a:ext cx="355824" cy="524717"/>
          </a:xfrm>
          <a:prstGeom prst="rect">
            <a:avLst/>
          </a:prstGeom>
          <a:noFill/>
        </p:spPr>
      </p:pic>
      <p:pic>
        <p:nvPicPr>
          <p:cNvPr id="97" name="Picture 45" descr="Server"/>
          <p:cNvPicPr>
            <a:picLocks noChangeAspect="1" noChangeArrowheads="1"/>
          </p:cNvPicPr>
          <p:nvPr/>
        </p:nvPicPr>
        <p:blipFill>
          <a:blip r:embed="rId4" cstate="print"/>
          <a:srcRect/>
          <a:stretch>
            <a:fillRect/>
          </a:stretch>
        </p:blipFill>
        <p:spPr bwMode="auto">
          <a:xfrm>
            <a:off x="2520869" y="5899893"/>
            <a:ext cx="355824" cy="524717"/>
          </a:xfrm>
          <a:prstGeom prst="rect">
            <a:avLst/>
          </a:prstGeom>
          <a:noFill/>
        </p:spPr>
      </p:pic>
      <p:sp>
        <p:nvSpPr>
          <p:cNvPr id="98" name="TextBox 97"/>
          <p:cNvSpPr txBox="1"/>
          <p:nvPr/>
        </p:nvSpPr>
        <p:spPr>
          <a:xfrm>
            <a:off x="2192919" y="5981881"/>
            <a:ext cx="416085" cy="334179"/>
          </a:xfrm>
          <a:prstGeom prst="rect">
            <a:avLst/>
          </a:prstGeom>
          <a:noFill/>
        </p:spPr>
        <p:txBody>
          <a:bodyPr wrap="none" rtlCol="0">
            <a:spAutoFit/>
          </a:bodyPr>
          <a:lstStyle/>
          <a:p>
            <a:r>
              <a:rPr lang="en-US" sz="1100" b="1" dirty="0" smtClean="0">
                <a:solidFill>
                  <a:schemeClr val="tx1"/>
                </a:solidFill>
              </a:rPr>
              <a:t>…</a:t>
            </a:r>
            <a:endParaRPr lang="en-US" sz="1100" b="1" dirty="0">
              <a:solidFill>
                <a:schemeClr val="tx1"/>
              </a:solidFill>
            </a:endParaRPr>
          </a:p>
        </p:txBody>
      </p:sp>
      <p:pic>
        <p:nvPicPr>
          <p:cNvPr id="101" name="Picture 100" descr="Server"/>
          <p:cNvPicPr>
            <a:picLocks noChangeAspect="1" noChangeArrowheads="1"/>
          </p:cNvPicPr>
          <p:nvPr/>
        </p:nvPicPr>
        <p:blipFill>
          <a:blip r:embed="rId4" cstate="print"/>
          <a:srcRect/>
          <a:stretch>
            <a:fillRect/>
          </a:stretch>
        </p:blipFill>
        <p:spPr bwMode="auto">
          <a:xfrm>
            <a:off x="963106" y="5899893"/>
            <a:ext cx="355824" cy="524717"/>
          </a:xfrm>
          <a:prstGeom prst="rect">
            <a:avLst/>
          </a:prstGeom>
          <a:noFill/>
        </p:spPr>
      </p:pic>
      <p:pic>
        <p:nvPicPr>
          <p:cNvPr id="102" name="Picture 101" descr="Server"/>
          <p:cNvPicPr>
            <a:picLocks noChangeAspect="1" noChangeArrowheads="1"/>
          </p:cNvPicPr>
          <p:nvPr/>
        </p:nvPicPr>
        <p:blipFill>
          <a:blip r:embed="rId4" cstate="print"/>
          <a:srcRect/>
          <a:stretch>
            <a:fillRect/>
          </a:stretch>
        </p:blipFill>
        <p:spPr bwMode="auto">
          <a:xfrm>
            <a:off x="1414037" y="5899893"/>
            <a:ext cx="355824" cy="524717"/>
          </a:xfrm>
          <a:prstGeom prst="rect">
            <a:avLst/>
          </a:prstGeom>
          <a:noFill/>
        </p:spPr>
      </p:pic>
      <p:pic>
        <p:nvPicPr>
          <p:cNvPr id="103" name="Picture 102" descr="Server"/>
          <p:cNvPicPr>
            <a:picLocks noChangeAspect="1" noChangeArrowheads="1"/>
          </p:cNvPicPr>
          <p:nvPr/>
        </p:nvPicPr>
        <p:blipFill>
          <a:blip r:embed="rId4" cstate="print"/>
          <a:srcRect/>
          <a:stretch>
            <a:fillRect/>
          </a:stretch>
        </p:blipFill>
        <p:spPr bwMode="auto">
          <a:xfrm>
            <a:off x="1864969" y="5899893"/>
            <a:ext cx="355824" cy="524717"/>
          </a:xfrm>
          <a:prstGeom prst="rect">
            <a:avLst/>
          </a:prstGeom>
          <a:noFill/>
        </p:spPr>
      </p:pic>
      <p:grpSp>
        <p:nvGrpSpPr>
          <p:cNvPr id="55" name="Group 54"/>
          <p:cNvGrpSpPr/>
          <p:nvPr/>
        </p:nvGrpSpPr>
        <p:grpSpPr>
          <a:xfrm>
            <a:off x="228600" y="1981200"/>
            <a:ext cx="5105400" cy="1600200"/>
            <a:chOff x="228600" y="1981200"/>
            <a:chExt cx="5105400" cy="1600200"/>
          </a:xfrm>
        </p:grpSpPr>
        <p:sp>
          <p:nvSpPr>
            <p:cNvPr id="112" name="Rounded Rectangle 111"/>
            <p:cNvSpPr/>
            <p:nvPr/>
          </p:nvSpPr>
          <p:spPr>
            <a:xfrm>
              <a:off x="1600200" y="2743200"/>
              <a:ext cx="990600" cy="609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a:solidFill>
                  <a:schemeClr val="tx1"/>
                </a:solidFill>
                <a:latin typeface="Arial" charset="0"/>
              </a:endParaRPr>
            </a:p>
          </p:txBody>
        </p:sp>
        <p:sp>
          <p:nvSpPr>
            <p:cNvPr id="114" name="TextBox 113"/>
            <p:cNvSpPr txBox="1"/>
            <p:nvPr/>
          </p:nvSpPr>
          <p:spPr>
            <a:xfrm>
              <a:off x="1600200" y="2743200"/>
              <a:ext cx="990600" cy="584775"/>
            </a:xfrm>
            <a:prstGeom prst="rect">
              <a:avLst/>
            </a:prstGeom>
            <a:noFill/>
          </p:spPr>
          <p:txBody>
            <a:bodyPr wrap="square" rtlCol="0">
              <a:spAutoFit/>
            </a:bodyPr>
            <a:lstStyle/>
            <a:p>
              <a:pPr algn="ctr"/>
              <a:r>
                <a:rPr lang="en-US" sz="1600" b="1" dirty="0" smtClean="0">
                  <a:latin typeface="+mn-lt"/>
                </a:rPr>
                <a:t>Load Balancer</a:t>
              </a:r>
              <a:endParaRPr lang="en-US" sz="1600" b="1" dirty="0">
                <a:latin typeface="+mn-lt"/>
              </a:endParaRPr>
            </a:p>
          </p:txBody>
        </p:sp>
        <p:sp>
          <p:nvSpPr>
            <p:cNvPr id="115" name="Freeform 114"/>
            <p:cNvSpPr/>
            <p:nvPr/>
          </p:nvSpPr>
          <p:spPr bwMode="auto">
            <a:xfrm>
              <a:off x="228600" y="2667000"/>
              <a:ext cx="1371600" cy="304800"/>
            </a:xfrm>
            <a:custGeom>
              <a:avLst/>
              <a:gdLst>
                <a:gd name="connsiteX0" fmla="*/ 0 w 1146048"/>
                <a:gd name="connsiteY0" fmla="*/ 308864 h 308864"/>
                <a:gd name="connsiteX1" fmla="*/ 633984 w 1146048"/>
                <a:gd name="connsiteY1" fmla="*/ 28448 h 308864"/>
                <a:gd name="connsiteX2" fmla="*/ 1146048 w 1146048"/>
                <a:gd name="connsiteY2" fmla="*/ 138176 h 308864"/>
                <a:gd name="connsiteX0" fmla="*/ 0 w 1146048"/>
                <a:gd name="connsiteY0" fmla="*/ 131064 h 131064"/>
                <a:gd name="connsiteX1" fmla="*/ 633984 w 1146048"/>
                <a:gd name="connsiteY1" fmla="*/ 3048 h 131064"/>
                <a:gd name="connsiteX2" fmla="*/ 1146048 w 1146048"/>
                <a:gd name="connsiteY2" fmla="*/ 112776 h 131064"/>
                <a:gd name="connsiteX0" fmla="*/ 0 w 1146048"/>
                <a:gd name="connsiteY0" fmla="*/ 131064 h 131064"/>
                <a:gd name="connsiteX1" fmla="*/ 481584 w 1146048"/>
                <a:gd name="connsiteY1" fmla="*/ 3048 h 131064"/>
                <a:gd name="connsiteX2" fmla="*/ 1146048 w 1146048"/>
                <a:gd name="connsiteY2" fmla="*/ 112776 h 131064"/>
                <a:gd name="connsiteX0" fmla="*/ 0 w 1146048"/>
                <a:gd name="connsiteY0" fmla="*/ 159828 h 159828"/>
                <a:gd name="connsiteX1" fmla="*/ 520232 w 1146048"/>
                <a:gd name="connsiteY1" fmla="*/ 3048 h 159828"/>
                <a:gd name="connsiteX2" fmla="*/ 1146048 w 1146048"/>
                <a:gd name="connsiteY2" fmla="*/ 141540 h 159828"/>
              </a:gdLst>
              <a:ahLst/>
              <a:cxnLst>
                <a:cxn ang="0">
                  <a:pos x="connsiteX0" y="connsiteY0"/>
                </a:cxn>
                <a:cxn ang="0">
                  <a:pos x="connsiteX1" y="connsiteY1"/>
                </a:cxn>
                <a:cxn ang="0">
                  <a:pos x="connsiteX2" y="connsiteY2"/>
                </a:cxn>
              </a:cxnLst>
              <a:rect l="l" t="t" r="r" b="b"/>
              <a:pathLst>
                <a:path w="1146048" h="159828">
                  <a:moveTo>
                    <a:pt x="0" y="159828"/>
                  </a:moveTo>
                  <a:cubicBezTo>
                    <a:pt x="221488" y="33844"/>
                    <a:pt x="329224" y="6096"/>
                    <a:pt x="520232" y="3048"/>
                  </a:cubicBezTo>
                  <a:cubicBezTo>
                    <a:pt x="711240" y="0"/>
                    <a:pt x="985520" y="72452"/>
                    <a:pt x="1146048" y="141540"/>
                  </a:cubicBezTo>
                </a:path>
              </a:pathLst>
            </a:custGeom>
            <a:noFill/>
            <a:ln w="34925" cap="flat" cmpd="sng" algn="ctr">
              <a:solidFill>
                <a:schemeClr val="accent2"/>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16" name="TextBox 115"/>
            <p:cNvSpPr txBox="1"/>
            <p:nvPr/>
          </p:nvSpPr>
          <p:spPr>
            <a:xfrm>
              <a:off x="304800" y="1981200"/>
              <a:ext cx="1152532" cy="707886"/>
            </a:xfrm>
            <a:prstGeom prst="rect">
              <a:avLst/>
            </a:prstGeom>
            <a:noFill/>
          </p:spPr>
          <p:txBody>
            <a:bodyPr wrap="square" rtlCol="0">
              <a:spAutoFit/>
            </a:bodyPr>
            <a:lstStyle/>
            <a:p>
              <a:pPr algn="ctr"/>
              <a:r>
                <a:rPr lang="en-US" sz="2000" b="1" i="1" dirty="0" smtClean="0">
                  <a:solidFill>
                    <a:schemeClr val="bg1"/>
                  </a:solidFill>
                </a:rPr>
                <a:t>HTTP/ HTTPS</a:t>
              </a:r>
              <a:endParaRPr lang="en-US" sz="2000" b="1" i="1" dirty="0">
                <a:solidFill>
                  <a:schemeClr val="bg1"/>
                </a:solidFill>
              </a:endParaRPr>
            </a:p>
          </p:txBody>
        </p:sp>
        <p:cxnSp>
          <p:nvCxnSpPr>
            <p:cNvPr id="119" name="Straight Arrow Connector 118"/>
            <p:cNvCxnSpPr>
              <a:stCxn id="114" idx="3"/>
            </p:cNvCxnSpPr>
            <p:nvPr/>
          </p:nvCxnSpPr>
          <p:spPr>
            <a:xfrm flipV="1">
              <a:off x="2590800" y="2857500"/>
              <a:ext cx="457200" cy="178088"/>
            </a:xfrm>
            <a:prstGeom prst="straightConnector1">
              <a:avLst/>
            </a:prstGeom>
            <a:noFill/>
            <a:ln w="19050" cap="flat" cmpd="sng" algn="ctr">
              <a:solidFill>
                <a:schemeClr val="tx1"/>
              </a:solidFill>
              <a:prstDash val="solid"/>
              <a:round/>
              <a:headEnd type="none" w="med" len="med"/>
              <a:tailEnd type="stealth" w="lg" len="lg"/>
            </a:ln>
            <a:effectLst/>
          </p:spPr>
        </p:cxnSp>
        <p:cxnSp>
          <p:nvCxnSpPr>
            <p:cNvPr id="120" name="Straight Arrow Connector 119"/>
            <p:cNvCxnSpPr/>
            <p:nvPr/>
          </p:nvCxnSpPr>
          <p:spPr>
            <a:xfrm>
              <a:off x="2590800" y="3035588"/>
              <a:ext cx="304800" cy="241012"/>
            </a:xfrm>
            <a:prstGeom prst="straightConnector1">
              <a:avLst/>
            </a:prstGeom>
            <a:noFill/>
            <a:ln w="19050" cap="flat" cmpd="sng" algn="ctr">
              <a:solidFill>
                <a:schemeClr val="tx1"/>
              </a:solidFill>
              <a:prstDash val="solid"/>
              <a:round/>
              <a:headEnd type="none" w="med" len="med"/>
              <a:tailEnd type="stealth" w="lg" len="lg"/>
            </a:ln>
            <a:effectLst/>
          </p:spPr>
        </p:cxnSp>
        <p:sp>
          <p:nvSpPr>
            <p:cNvPr id="121" name="Freeform 120"/>
            <p:cNvSpPr/>
            <p:nvPr/>
          </p:nvSpPr>
          <p:spPr>
            <a:xfrm flipV="1">
              <a:off x="3657600" y="3276596"/>
              <a:ext cx="457200" cy="228603"/>
            </a:xfrm>
            <a:custGeom>
              <a:avLst/>
              <a:gdLst>
                <a:gd name="connsiteX0" fmla="*/ 0 w 369870"/>
                <a:gd name="connsiteY0" fmla="*/ 126715 h 126715"/>
                <a:gd name="connsiteX1" fmla="*/ 184935 w 369870"/>
                <a:gd name="connsiteY1" fmla="*/ 3425 h 126715"/>
                <a:gd name="connsiteX2" fmla="*/ 369870 w 369870"/>
                <a:gd name="connsiteY2" fmla="*/ 106166 h 126715"/>
              </a:gdLst>
              <a:ahLst/>
              <a:cxnLst>
                <a:cxn ang="0">
                  <a:pos x="connsiteX0" y="connsiteY0"/>
                </a:cxn>
                <a:cxn ang="0">
                  <a:pos x="connsiteX1" y="connsiteY1"/>
                </a:cxn>
                <a:cxn ang="0">
                  <a:pos x="connsiteX2" y="connsiteY2"/>
                </a:cxn>
              </a:cxnLst>
              <a:rect l="l" t="t" r="r" b="b"/>
              <a:pathLst>
                <a:path w="369870" h="126715">
                  <a:moveTo>
                    <a:pt x="0" y="126715"/>
                  </a:moveTo>
                  <a:cubicBezTo>
                    <a:pt x="61645" y="66782"/>
                    <a:pt x="123290" y="6850"/>
                    <a:pt x="184935" y="3425"/>
                  </a:cubicBezTo>
                  <a:cubicBezTo>
                    <a:pt x="246580" y="0"/>
                    <a:pt x="308225" y="53083"/>
                    <a:pt x="369870" y="106166"/>
                  </a:cubicBezTo>
                </a:path>
              </a:pathLst>
            </a:custGeom>
            <a:noFill/>
            <a:ln w="19050" cap="flat" cmpd="sng" algn="ctr">
              <a:solidFill>
                <a:schemeClr val="tx1"/>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122" name="Rounded Rectangle 121"/>
            <p:cNvSpPr/>
            <p:nvPr/>
          </p:nvSpPr>
          <p:spPr>
            <a:xfrm>
              <a:off x="3200400" y="2971800"/>
              <a:ext cx="533400" cy="609600"/>
            </a:xfrm>
            <a:prstGeom prst="roundRect">
              <a:avLst/>
            </a:prstGeom>
            <a:ln>
              <a:headEnd type="none" w="lg" len="lg"/>
              <a:tailEnd type="stealth" w="lg" len="lg"/>
            </a:ln>
          </p:spPr>
          <p:style>
            <a:lnRef idx="0">
              <a:schemeClr val="accent4"/>
            </a:lnRef>
            <a:fillRef idx="3">
              <a:schemeClr val="accent4"/>
            </a:fillRef>
            <a:effectRef idx="3">
              <a:schemeClr val="accent4"/>
            </a:effectRef>
            <a:fontRef idx="minor">
              <a:schemeClr val="lt1"/>
            </a:fontRef>
          </p:style>
          <p:txBody>
            <a:bodyPr wrap="none" rtlCol="0" anchor="ctr">
              <a:noAutofit/>
            </a:bodyPr>
            <a:lstStyle/>
            <a:p>
              <a:pPr algn="ctr"/>
              <a:endParaRPr lang="en-US" dirty="0">
                <a:latin typeface="Arial" charset="0"/>
              </a:endParaRPr>
            </a:p>
          </p:txBody>
        </p:sp>
        <p:sp>
          <p:nvSpPr>
            <p:cNvPr id="123" name="TextBox 122"/>
            <p:cNvSpPr txBox="1"/>
            <p:nvPr/>
          </p:nvSpPr>
          <p:spPr>
            <a:xfrm>
              <a:off x="3200400" y="3048000"/>
              <a:ext cx="533400" cy="400110"/>
            </a:xfrm>
            <a:prstGeom prst="rect">
              <a:avLst/>
            </a:prstGeom>
            <a:noFill/>
          </p:spPr>
          <p:txBody>
            <a:bodyPr wrap="square" rtlCol="0">
              <a:spAutoFit/>
            </a:bodyPr>
            <a:lstStyle/>
            <a:p>
              <a:pPr algn="ctr"/>
              <a:r>
                <a:rPr lang="en-US" sz="2000" b="1" dirty="0" smtClean="0">
                  <a:solidFill>
                    <a:schemeClr val="tx1"/>
                  </a:solidFill>
                </a:rPr>
                <a:t>IIS</a:t>
              </a:r>
              <a:endParaRPr lang="en-US" sz="2000" b="1" dirty="0">
                <a:solidFill>
                  <a:schemeClr val="tx1"/>
                </a:solidFill>
              </a:endParaRPr>
            </a:p>
          </p:txBody>
        </p:sp>
        <p:sp>
          <p:nvSpPr>
            <p:cNvPr id="126" name="Oval 125"/>
            <p:cNvSpPr/>
            <p:nvPr/>
          </p:nvSpPr>
          <p:spPr bwMode="auto">
            <a:xfrm>
              <a:off x="4038600" y="2415283"/>
              <a:ext cx="1295400" cy="1166117"/>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127" name="TextBox 126"/>
            <p:cNvSpPr txBox="1"/>
            <p:nvPr/>
          </p:nvSpPr>
          <p:spPr>
            <a:xfrm>
              <a:off x="4038600" y="2514600"/>
              <a:ext cx="1285883" cy="923330"/>
            </a:xfrm>
            <a:prstGeom prst="rect">
              <a:avLst/>
            </a:prstGeom>
            <a:noFill/>
          </p:spPr>
          <p:txBody>
            <a:bodyPr wrap="square" rtlCol="0">
              <a:spAutoFit/>
            </a:bodyPr>
            <a:lstStyle/>
            <a:p>
              <a:pPr algn="ctr"/>
              <a:r>
                <a:rPr lang="en-US" sz="1800" b="1" dirty="0" smtClean="0">
                  <a:solidFill>
                    <a:schemeClr val="tx1"/>
                  </a:solidFill>
                </a:rPr>
                <a:t>Web</a:t>
              </a:r>
            </a:p>
            <a:p>
              <a:pPr algn="ctr"/>
              <a:r>
                <a:rPr lang="en-US" sz="1800" b="1" dirty="0" smtClean="0">
                  <a:solidFill>
                    <a:schemeClr val="tx1"/>
                  </a:solidFill>
                </a:rPr>
                <a:t>Role Instance</a:t>
              </a:r>
              <a:endParaRPr lang="en-US" sz="1800" b="1" dirty="0">
                <a:solidFill>
                  <a:schemeClr val="tx1"/>
                </a:solidFill>
              </a:endParaRPr>
            </a:p>
          </p:txBody>
        </p:sp>
      </p:grpSp>
      <p:grpSp>
        <p:nvGrpSpPr>
          <p:cNvPr id="56" name="Group 55"/>
          <p:cNvGrpSpPr/>
          <p:nvPr/>
        </p:nvGrpSpPr>
        <p:grpSpPr>
          <a:xfrm>
            <a:off x="6283504" y="2414273"/>
            <a:ext cx="1295400" cy="1166117"/>
            <a:chOff x="6283504" y="2414273"/>
            <a:chExt cx="1295400" cy="1166117"/>
          </a:xfrm>
        </p:grpSpPr>
        <p:sp>
          <p:nvSpPr>
            <p:cNvPr id="131" name="Oval 130"/>
            <p:cNvSpPr/>
            <p:nvPr/>
          </p:nvSpPr>
          <p:spPr bwMode="auto">
            <a:xfrm>
              <a:off x="6283504" y="2414273"/>
              <a:ext cx="1295400" cy="1166117"/>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132" name="TextBox 131"/>
            <p:cNvSpPr txBox="1"/>
            <p:nvPr/>
          </p:nvSpPr>
          <p:spPr>
            <a:xfrm>
              <a:off x="6283504" y="2513590"/>
              <a:ext cx="1285883" cy="923330"/>
            </a:xfrm>
            <a:prstGeom prst="rect">
              <a:avLst/>
            </a:prstGeom>
            <a:noFill/>
          </p:spPr>
          <p:txBody>
            <a:bodyPr wrap="square" rtlCol="0">
              <a:spAutoFit/>
            </a:bodyPr>
            <a:lstStyle/>
            <a:p>
              <a:pPr algn="ctr"/>
              <a:r>
                <a:rPr lang="en-US" sz="1800" b="1" dirty="0" smtClean="0">
                  <a:solidFill>
                    <a:schemeClr val="tx1"/>
                  </a:solidFill>
                </a:rPr>
                <a:t>Worker</a:t>
              </a:r>
            </a:p>
            <a:p>
              <a:pPr algn="ctr"/>
              <a:r>
                <a:rPr lang="en-US" sz="1800" b="1" dirty="0" smtClean="0">
                  <a:solidFill>
                    <a:schemeClr val="tx1"/>
                  </a:solidFill>
                </a:rPr>
                <a:t>Role Instance</a:t>
              </a:r>
              <a:endParaRPr lang="en-US" sz="1800" b="1" dirty="0">
                <a:solidFill>
                  <a:schemeClr val="tx1"/>
                </a:solidFill>
              </a:endParaRPr>
            </a:p>
          </p:txBody>
        </p:sp>
      </p:grpSp>
      <p:sp>
        <p:nvSpPr>
          <p:cNvPr id="135" name="Rectangle 134"/>
          <p:cNvSpPr/>
          <p:nvPr/>
        </p:nvSpPr>
        <p:spPr bwMode="auto">
          <a:xfrm>
            <a:off x="381000" y="5293185"/>
            <a:ext cx="1270806" cy="32795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sz="1000" dirty="0" smtClean="0">
              <a:solidFill>
                <a:schemeClr val="tx1"/>
              </a:solidFill>
              <a:latin typeface="Arial" charset="0"/>
            </a:endParaRPr>
          </a:p>
        </p:txBody>
      </p:sp>
      <p:sp>
        <p:nvSpPr>
          <p:cNvPr id="136" name="TextBox 135"/>
          <p:cNvSpPr txBox="1"/>
          <p:nvPr/>
        </p:nvSpPr>
        <p:spPr>
          <a:xfrm>
            <a:off x="391187" y="5333533"/>
            <a:ext cx="1255200" cy="230832"/>
          </a:xfrm>
          <a:prstGeom prst="rect">
            <a:avLst/>
          </a:prstGeom>
          <a:noFill/>
        </p:spPr>
        <p:txBody>
          <a:bodyPr wrap="square" rtlCol="0">
            <a:spAutoFit/>
          </a:bodyPr>
          <a:lstStyle/>
          <a:p>
            <a:pPr algn="ctr"/>
            <a:r>
              <a:rPr lang="en-US" sz="900" b="1" dirty="0" smtClean="0">
                <a:solidFill>
                  <a:schemeClr val="tx1"/>
                </a:solidFill>
              </a:rPr>
              <a:t> Compute</a:t>
            </a:r>
            <a:endParaRPr lang="en-US" sz="900" b="1" dirty="0">
              <a:solidFill>
                <a:schemeClr val="tx1"/>
              </a:solidFill>
            </a:endParaRPr>
          </a:p>
        </p:txBody>
      </p:sp>
      <p:sp>
        <p:nvSpPr>
          <p:cNvPr id="137" name="Freeform 136"/>
          <p:cNvSpPr/>
          <p:nvPr/>
        </p:nvSpPr>
        <p:spPr bwMode="auto">
          <a:xfrm flipH="1">
            <a:off x="1517886" y="4967976"/>
            <a:ext cx="842466" cy="270677"/>
          </a:xfrm>
          <a:custGeom>
            <a:avLst/>
            <a:gdLst>
              <a:gd name="connsiteX0" fmla="*/ 1270000 w 1270000"/>
              <a:gd name="connsiteY0" fmla="*/ 182880 h 694944"/>
              <a:gd name="connsiteX1" fmla="*/ 197104 w 1270000"/>
              <a:gd name="connsiteY1" fmla="*/ 85344 h 694944"/>
              <a:gd name="connsiteX2" fmla="*/ 87376 w 1270000"/>
              <a:gd name="connsiteY2" fmla="*/ 694944 h 694944"/>
            </a:gdLst>
            <a:ahLst/>
            <a:cxnLst>
              <a:cxn ang="0">
                <a:pos x="connsiteX0" y="connsiteY0"/>
              </a:cxn>
              <a:cxn ang="0">
                <a:pos x="connsiteX1" y="connsiteY1"/>
              </a:cxn>
              <a:cxn ang="0">
                <a:pos x="connsiteX2" y="connsiteY2"/>
              </a:cxn>
            </a:cxnLst>
            <a:rect l="l" t="t" r="r" b="b"/>
            <a:pathLst>
              <a:path w="1270000" h="694944">
                <a:moveTo>
                  <a:pt x="1270000" y="182880"/>
                </a:moveTo>
                <a:cubicBezTo>
                  <a:pt x="832104" y="91440"/>
                  <a:pt x="394208" y="0"/>
                  <a:pt x="197104" y="85344"/>
                </a:cubicBezTo>
                <a:cubicBezTo>
                  <a:pt x="0" y="170688"/>
                  <a:pt x="43688" y="432816"/>
                  <a:pt x="87376" y="694944"/>
                </a:cubicBezTo>
              </a:path>
            </a:pathLst>
          </a:custGeom>
          <a:noFill/>
          <a:ln w="19050" cap="flat" cmpd="sng" algn="ctr">
            <a:solidFill>
              <a:schemeClr val="tx1"/>
            </a:solidFill>
            <a:prstDash val="solid"/>
            <a:round/>
            <a:headEnd type="none" w="med" len="med"/>
            <a:tailEnd type="stealth" w="lg" len="lg"/>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p:txBody>
      </p:sp>
      <p:sp>
        <p:nvSpPr>
          <p:cNvPr id="138" name="Oval 106"/>
          <p:cNvSpPr>
            <a:spLocks noChangeArrowheads="1"/>
          </p:cNvSpPr>
          <p:nvPr/>
        </p:nvSpPr>
        <p:spPr bwMode="auto">
          <a:xfrm>
            <a:off x="468453" y="4836797"/>
            <a:ext cx="1137976" cy="457007"/>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1000" dirty="0">
              <a:solidFill>
                <a:schemeClr val="tx1"/>
              </a:solidFill>
            </a:endParaRPr>
          </a:p>
        </p:txBody>
      </p:sp>
      <p:sp>
        <p:nvSpPr>
          <p:cNvPr id="139" name="Text Box 27"/>
          <p:cNvSpPr txBox="1">
            <a:spLocks noChangeArrowheads="1"/>
          </p:cNvSpPr>
          <p:nvPr/>
        </p:nvSpPr>
        <p:spPr bwMode="auto">
          <a:xfrm>
            <a:off x="499492" y="4940845"/>
            <a:ext cx="1049433" cy="230832"/>
          </a:xfrm>
          <a:prstGeom prst="rect">
            <a:avLst/>
          </a:prstGeom>
          <a:noFill/>
          <a:ln w="19050" algn="ctr">
            <a:noFill/>
            <a:miter lim="800000"/>
            <a:headEnd/>
            <a:tailEnd/>
          </a:ln>
          <a:effectLst/>
        </p:spPr>
        <p:txBody>
          <a:bodyPr wrap="square">
            <a:spAutoFit/>
          </a:bodyPr>
          <a:lstStyle/>
          <a:p>
            <a:pPr algn="ctr"/>
            <a:r>
              <a:rPr lang="en-US" sz="900" b="1" i="1" dirty="0" smtClean="0">
                <a:solidFill>
                  <a:schemeClr val="tx1"/>
                </a:solidFill>
              </a:rPr>
              <a:t>Application</a:t>
            </a:r>
            <a:endParaRPr lang="en-US" sz="900" b="1" i="1" dirty="0">
              <a:solidFill>
                <a:schemeClr val="tx1"/>
              </a:solidFill>
            </a:endParaRPr>
          </a:p>
        </p:txBody>
      </p:sp>
      <p:grpSp>
        <p:nvGrpSpPr>
          <p:cNvPr id="53" name="Group 52"/>
          <p:cNvGrpSpPr/>
          <p:nvPr/>
        </p:nvGrpSpPr>
        <p:grpSpPr>
          <a:xfrm>
            <a:off x="4495800" y="3351864"/>
            <a:ext cx="3094234" cy="720490"/>
            <a:chOff x="4495800" y="3351864"/>
            <a:chExt cx="3094234" cy="720490"/>
          </a:xfrm>
        </p:grpSpPr>
        <p:grpSp>
          <p:nvGrpSpPr>
            <p:cNvPr id="50" name="Group 49"/>
            <p:cNvGrpSpPr/>
            <p:nvPr/>
          </p:nvGrpSpPr>
          <p:grpSpPr>
            <a:xfrm>
              <a:off x="6781800" y="3351864"/>
              <a:ext cx="808234" cy="719480"/>
              <a:chOff x="6781800" y="3351864"/>
              <a:chExt cx="808234" cy="719480"/>
            </a:xfrm>
          </p:grpSpPr>
          <p:sp>
            <p:nvSpPr>
              <p:cNvPr id="130" name="Freeform 129"/>
              <p:cNvSpPr/>
              <p:nvPr/>
            </p:nvSpPr>
            <p:spPr>
              <a:xfrm>
                <a:off x="7350304" y="3351864"/>
                <a:ext cx="239730" cy="380069"/>
              </a:xfrm>
              <a:custGeom>
                <a:avLst/>
                <a:gdLst>
                  <a:gd name="connsiteX0" fmla="*/ 82193 w 239730"/>
                  <a:gd name="connsiteY0" fmla="*/ 0 h 380144"/>
                  <a:gd name="connsiteX1" fmla="*/ 226031 w 239730"/>
                  <a:gd name="connsiteY1" fmla="*/ 133564 h 380144"/>
                  <a:gd name="connsiteX2" fmla="*/ 0 w 239730"/>
                  <a:gd name="connsiteY2" fmla="*/ 380144 h 380144"/>
                  <a:gd name="connsiteX0" fmla="*/ 82193 w 239730"/>
                  <a:gd name="connsiteY0" fmla="*/ 0 h 380144"/>
                  <a:gd name="connsiteX1" fmla="*/ 226031 w 239730"/>
                  <a:gd name="connsiteY1" fmla="*/ 133564 h 380144"/>
                  <a:gd name="connsiteX2" fmla="*/ 0 w 239730"/>
                  <a:gd name="connsiteY2" fmla="*/ 380144 h 380144"/>
                </a:gdLst>
                <a:ahLst/>
                <a:cxnLst>
                  <a:cxn ang="0">
                    <a:pos x="connsiteX0" y="connsiteY0"/>
                  </a:cxn>
                  <a:cxn ang="0">
                    <a:pos x="connsiteX1" y="connsiteY1"/>
                  </a:cxn>
                  <a:cxn ang="0">
                    <a:pos x="connsiteX2" y="connsiteY2"/>
                  </a:cxn>
                </a:cxnLst>
                <a:rect l="l" t="t" r="r" b="b"/>
                <a:pathLst>
                  <a:path w="239730" h="380144">
                    <a:moveTo>
                      <a:pt x="82193" y="0"/>
                    </a:moveTo>
                    <a:cubicBezTo>
                      <a:pt x="160961" y="35103"/>
                      <a:pt x="239730" y="70207"/>
                      <a:pt x="226031" y="133564"/>
                    </a:cubicBezTo>
                    <a:cubicBezTo>
                      <a:pt x="212332" y="196921"/>
                      <a:pt x="101029" y="236305"/>
                      <a:pt x="0" y="380144"/>
                    </a:cubicBezTo>
                  </a:path>
                </a:pathLst>
              </a:custGeom>
              <a:noFill/>
              <a:ln w="19050" cap="flat" cmpd="sng" algn="ctr">
                <a:solidFill>
                  <a:schemeClr val="tx1"/>
                </a:solidFill>
                <a:prstDash val="sysDash"/>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134" name="TextBox 133"/>
              <p:cNvSpPr txBox="1"/>
              <p:nvPr/>
            </p:nvSpPr>
            <p:spPr>
              <a:xfrm>
                <a:off x="6781800" y="3732790"/>
                <a:ext cx="797103"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600" b="1" dirty="0" smtClean="0">
                    <a:solidFill>
                      <a:schemeClr val="tx1"/>
                    </a:solidFill>
                  </a:rPr>
                  <a:t>Agent</a:t>
                </a:r>
                <a:endParaRPr lang="en-US" sz="1600" b="1" dirty="0">
                  <a:solidFill>
                    <a:schemeClr val="tx1"/>
                  </a:solidFill>
                </a:endParaRPr>
              </a:p>
            </p:txBody>
          </p:sp>
        </p:grpSp>
        <p:grpSp>
          <p:nvGrpSpPr>
            <p:cNvPr id="49" name="Group 48"/>
            <p:cNvGrpSpPr/>
            <p:nvPr/>
          </p:nvGrpSpPr>
          <p:grpSpPr>
            <a:xfrm>
              <a:off x="4495800" y="3421988"/>
              <a:ext cx="838199" cy="650366"/>
              <a:chOff x="4495800" y="3421988"/>
              <a:chExt cx="838199" cy="650366"/>
            </a:xfrm>
          </p:grpSpPr>
          <p:sp>
            <p:nvSpPr>
              <p:cNvPr id="117" name="Freeform 116"/>
              <p:cNvSpPr/>
              <p:nvPr/>
            </p:nvSpPr>
            <p:spPr>
              <a:xfrm>
                <a:off x="5029200" y="3421988"/>
                <a:ext cx="239730" cy="310956"/>
              </a:xfrm>
              <a:custGeom>
                <a:avLst/>
                <a:gdLst>
                  <a:gd name="connsiteX0" fmla="*/ 82193 w 239730"/>
                  <a:gd name="connsiteY0" fmla="*/ 0 h 380144"/>
                  <a:gd name="connsiteX1" fmla="*/ 226031 w 239730"/>
                  <a:gd name="connsiteY1" fmla="*/ 133564 h 380144"/>
                  <a:gd name="connsiteX2" fmla="*/ 0 w 239730"/>
                  <a:gd name="connsiteY2" fmla="*/ 380144 h 380144"/>
                  <a:gd name="connsiteX0" fmla="*/ 82193 w 239730"/>
                  <a:gd name="connsiteY0" fmla="*/ 0 h 380144"/>
                  <a:gd name="connsiteX1" fmla="*/ 226031 w 239730"/>
                  <a:gd name="connsiteY1" fmla="*/ 133564 h 380144"/>
                  <a:gd name="connsiteX2" fmla="*/ 0 w 239730"/>
                  <a:gd name="connsiteY2" fmla="*/ 380144 h 380144"/>
                </a:gdLst>
                <a:ahLst/>
                <a:cxnLst>
                  <a:cxn ang="0">
                    <a:pos x="connsiteX0" y="connsiteY0"/>
                  </a:cxn>
                  <a:cxn ang="0">
                    <a:pos x="connsiteX1" y="connsiteY1"/>
                  </a:cxn>
                  <a:cxn ang="0">
                    <a:pos x="connsiteX2" y="connsiteY2"/>
                  </a:cxn>
                </a:cxnLst>
                <a:rect l="l" t="t" r="r" b="b"/>
                <a:pathLst>
                  <a:path w="239730" h="380144">
                    <a:moveTo>
                      <a:pt x="82193" y="0"/>
                    </a:moveTo>
                    <a:cubicBezTo>
                      <a:pt x="160961" y="35103"/>
                      <a:pt x="239730" y="70207"/>
                      <a:pt x="226031" y="133564"/>
                    </a:cubicBezTo>
                    <a:cubicBezTo>
                      <a:pt x="212332" y="196921"/>
                      <a:pt x="101029" y="236305"/>
                      <a:pt x="0" y="380144"/>
                    </a:cubicBezTo>
                  </a:path>
                </a:pathLst>
              </a:custGeom>
              <a:noFill/>
              <a:ln w="19050" cap="flat" cmpd="sng" algn="ctr">
                <a:solidFill>
                  <a:schemeClr val="tx1"/>
                </a:solidFill>
                <a:prstDash val="sysDash"/>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118" name="TextBox 117"/>
              <p:cNvSpPr txBox="1"/>
              <p:nvPr/>
            </p:nvSpPr>
            <p:spPr>
              <a:xfrm>
                <a:off x="4495800" y="3733800"/>
                <a:ext cx="838199"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600" b="1" dirty="0" smtClean="0">
                    <a:solidFill>
                      <a:schemeClr val="tx1"/>
                    </a:solidFill>
                  </a:rPr>
                  <a:t>Agent</a:t>
                </a:r>
                <a:endParaRPr lang="en-US" sz="1600" b="1" dirty="0">
                  <a:solidFill>
                    <a:schemeClr val="tx1"/>
                  </a:solidFill>
                </a:endParaRPr>
              </a:p>
            </p:txBody>
          </p: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dissolve">
                                      <p:cBhvr>
                                        <p:cTn id="12" dur="500"/>
                                        <p:tgtEl>
                                          <p:spTgt spid="5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dissolve">
                                      <p:cBhvr>
                                        <p:cTn id="22" dur="500"/>
                                        <p:tgtEl>
                                          <p:spTgt spid="5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dissolve">
                                      <p:cBhvr>
                                        <p:cTn id="2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tangle 105"/>
          <p:cNvSpPr/>
          <p:nvPr/>
        </p:nvSpPr>
        <p:spPr>
          <a:xfrm>
            <a:off x="304800" y="6019800"/>
            <a:ext cx="2443133" cy="659258"/>
          </a:xfrm>
          <a:prstGeom prst="rect">
            <a:avLst/>
          </a:prstGeom>
          <a:ln>
            <a:headEnd type="none" w="lg" len="lg"/>
            <a:tailEnd type="stealth" w="lg" len="lg"/>
          </a:ln>
        </p:spPr>
        <p:style>
          <a:lnRef idx="0">
            <a:schemeClr val="accent1"/>
          </a:lnRef>
          <a:fillRef idx="3">
            <a:schemeClr val="accent1"/>
          </a:fillRef>
          <a:effectRef idx="3">
            <a:schemeClr val="accent1"/>
          </a:effectRef>
          <a:fontRef idx="minor">
            <a:schemeClr val="lt1"/>
          </a:fontRef>
        </p:style>
        <p:txBody>
          <a:bodyPr wrap="none" rtlCol="0" anchor="ctr">
            <a:noAutofit/>
          </a:bodyPr>
          <a:lstStyle/>
          <a:p>
            <a:pPr algn="ctr"/>
            <a:endParaRPr lang="en-US" sz="1400">
              <a:latin typeface="Arial" charset="0"/>
            </a:endParaRPr>
          </a:p>
        </p:txBody>
      </p:sp>
      <p:sp>
        <p:nvSpPr>
          <p:cNvPr id="107" name="Rectangle 106"/>
          <p:cNvSpPr/>
          <p:nvPr/>
        </p:nvSpPr>
        <p:spPr bwMode="auto">
          <a:xfrm>
            <a:off x="382360" y="6434257"/>
            <a:ext cx="2297720" cy="206021"/>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charset="0"/>
            </a:endParaRPr>
          </a:p>
        </p:txBody>
      </p:sp>
      <p:sp>
        <p:nvSpPr>
          <p:cNvPr id="108" name="TextBox 107"/>
          <p:cNvSpPr txBox="1"/>
          <p:nvPr/>
        </p:nvSpPr>
        <p:spPr>
          <a:xfrm>
            <a:off x="1044883" y="6401600"/>
            <a:ext cx="956999" cy="276999"/>
          </a:xfrm>
          <a:prstGeom prst="rect">
            <a:avLst/>
          </a:prstGeom>
          <a:noFill/>
        </p:spPr>
        <p:txBody>
          <a:bodyPr wrap="square" rtlCol="0">
            <a:spAutoFit/>
          </a:bodyPr>
          <a:lstStyle/>
          <a:p>
            <a:pPr algn="ctr"/>
            <a:r>
              <a:rPr lang="en-US" sz="1200" b="1" dirty="0" smtClean="0">
                <a:solidFill>
                  <a:schemeClr val="tx1"/>
                </a:solidFill>
              </a:rPr>
              <a:t>Fabric</a:t>
            </a:r>
            <a:endParaRPr lang="en-US" sz="1200" b="1" dirty="0">
              <a:solidFill>
                <a:schemeClr val="tx1"/>
              </a:solidFill>
            </a:endParaRPr>
          </a:p>
        </p:txBody>
      </p:sp>
      <p:sp>
        <p:nvSpPr>
          <p:cNvPr id="112" name="Rectangle 111"/>
          <p:cNvSpPr/>
          <p:nvPr/>
        </p:nvSpPr>
        <p:spPr bwMode="auto">
          <a:xfrm>
            <a:off x="382360" y="6097360"/>
            <a:ext cx="1127048" cy="307811"/>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sz="1400" dirty="0" smtClean="0">
              <a:solidFill>
                <a:schemeClr val="tx1"/>
              </a:solidFill>
              <a:latin typeface="Arial" charset="0"/>
            </a:endParaRPr>
          </a:p>
        </p:txBody>
      </p:sp>
      <p:sp>
        <p:nvSpPr>
          <p:cNvPr id="113" name="TextBox 112"/>
          <p:cNvSpPr txBox="1"/>
          <p:nvPr/>
        </p:nvSpPr>
        <p:spPr>
          <a:xfrm>
            <a:off x="377131" y="6121210"/>
            <a:ext cx="1124617" cy="276999"/>
          </a:xfrm>
          <a:prstGeom prst="rect">
            <a:avLst/>
          </a:prstGeom>
          <a:noFill/>
        </p:spPr>
        <p:txBody>
          <a:bodyPr wrap="square" rtlCol="0">
            <a:spAutoFit/>
          </a:bodyPr>
          <a:lstStyle/>
          <a:p>
            <a:pPr algn="ctr"/>
            <a:r>
              <a:rPr lang="en-US" sz="1200" b="1" dirty="0" smtClean="0">
                <a:solidFill>
                  <a:schemeClr val="tx1"/>
                </a:solidFill>
              </a:rPr>
              <a:t> Compute</a:t>
            </a:r>
            <a:endParaRPr lang="en-US" sz="1200" b="1" dirty="0">
              <a:solidFill>
                <a:schemeClr val="tx1"/>
              </a:solidFill>
            </a:endParaRPr>
          </a:p>
        </p:txBody>
      </p:sp>
      <p:sp>
        <p:nvSpPr>
          <p:cNvPr id="73" name="Title 72"/>
          <p:cNvSpPr>
            <a:spLocks noGrp="1"/>
          </p:cNvSpPr>
          <p:nvPr>
            <p:ph type="title"/>
          </p:nvPr>
        </p:nvSpPr>
        <p:spPr/>
        <p:txBody>
          <a:bodyPr/>
          <a:lstStyle/>
          <a:p>
            <a:r>
              <a:rPr lang="en-US" dirty="0" smtClean="0"/>
              <a:t>Windows Azure Storage Service</a:t>
            </a:r>
            <a:br>
              <a:rPr lang="en-US" dirty="0" smtClean="0"/>
            </a:br>
            <a:r>
              <a:rPr lang="en-US" sz="2400" dirty="0" smtClean="0"/>
              <a:t>A closer look</a:t>
            </a:r>
            <a:endParaRPr lang="en-US" sz="2400" dirty="0"/>
          </a:p>
        </p:txBody>
      </p:sp>
      <p:grpSp>
        <p:nvGrpSpPr>
          <p:cNvPr id="60" name="Group 59"/>
          <p:cNvGrpSpPr/>
          <p:nvPr/>
        </p:nvGrpSpPr>
        <p:grpSpPr>
          <a:xfrm>
            <a:off x="1371600" y="1676400"/>
            <a:ext cx="7391400" cy="4876800"/>
            <a:chOff x="1371600" y="1676400"/>
            <a:chExt cx="7391400" cy="4876800"/>
          </a:xfrm>
        </p:grpSpPr>
        <p:sp>
          <p:nvSpPr>
            <p:cNvPr id="57" name="Oval 56"/>
            <p:cNvSpPr/>
            <p:nvPr/>
          </p:nvSpPr>
          <p:spPr bwMode="auto">
            <a:xfrm>
              <a:off x="1371600" y="5943600"/>
              <a:ext cx="1524000" cy="609600"/>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algn="ctr"/>
              <a:endParaRPr lang="en-US" sz="2000" dirty="0" smtClean="0"/>
            </a:p>
          </p:txBody>
        </p:sp>
        <p:sp>
          <p:nvSpPr>
            <p:cNvPr id="105" name="Oval 104"/>
            <p:cNvSpPr/>
            <p:nvPr/>
          </p:nvSpPr>
          <p:spPr bwMode="auto">
            <a:xfrm>
              <a:off x="2362200" y="1676400"/>
              <a:ext cx="6400800" cy="3505200"/>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algn="ctr"/>
              <a:endParaRPr lang="en-US" sz="2000" dirty="0" smtClean="0"/>
            </a:p>
          </p:txBody>
        </p:sp>
        <p:cxnSp>
          <p:nvCxnSpPr>
            <p:cNvPr id="110" name="Straight Connector 109"/>
            <p:cNvCxnSpPr>
              <a:endCxn id="57" idx="6"/>
            </p:cNvCxnSpPr>
            <p:nvPr/>
          </p:nvCxnSpPr>
          <p:spPr bwMode="auto">
            <a:xfrm rot="10800000" flipV="1">
              <a:off x="2895600" y="5086566"/>
              <a:ext cx="3720764" cy="1161833"/>
            </a:xfrm>
            <a:prstGeom prst="line">
              <a:avLst/>
            </a:prstGeom>
            <a:noFill/>
            <a:ln w="6350" cap="flat" cmpd="sng" algn="ctr">
              <a:solidFill>
                <a:schemeClr val="tx2">
                  <a:lumMod val="75000"/>
                </a:schemeClr>
              </a:solidFill>
              <a:prstDash val="sysDot"/>
              <a:round/>
              <a:headEnd type="none" w="med" len="med"/>
              <a:tailEnd type="none" w="med" len="med"/>
            </a:ln>
            <a:effectLst/>
          </p:spPr>
        </p:cxnSp>
        <p:cxnSp>
          <p:nvCxnSpPr>
            <p:cNvPr id="111" name="Straight Connector 110"/>
            <p:cNvCxnSpPr>
              <a:stCxn id="57" idx="2"/>
              <a:endCxn id="105" idx="2"/>
            </p:cNvCxnSpPr>
            <p:nvPr/>
          </p:nvCxnSpPr>
          <p:spPr bwMode="auto">
            <a:xfrm rot="10800000" flipH="1">
              <a:off x="1371600" y="3429000"/>
              <a:ext cx="990600" cy="2819400"/>
            </a:xfrm>
            <a:prstGeom prst="line">
              <a:avLst/>
            </a:prstGeom>
            <a:noFill/>
            <a:ln w="6350" cap="flat" cmpd="sng" algn="ctr">
              <a:solidFill>
                <a:schemeClr val="tx2">
                  <a:lumMod val="75000"/>
                </a:schemeClr>
              </a:solidFill>
              <a:prstDash val="sysDot"/>
              <a:round/>
              <a:headEnd type="none" w="med" len="med"/>
              <a:tailEnd type="none" w="med" len="med"/>
            </a:ln>
            <a:effectLst/>
          </p:spPr>
        </p:cxnSp>
        <p:sp>
          <p:nvSpPr>
            <p:cNvPr id="114" name="Can 113"/>
            <p:cNvSpPr/>
            <p:nvPr/>
          </p:nvSpPr>
          <p:spPr>
            <a:xfrm>
              <a:off x="2971800" y="2286000"/>
              <a:ext cx="5105400" cy="2286000"/>
            </a:xfrm>
            <a:prstGeom prst="can">
              <a:avLst/>
            </a:prstGeom>
            <a:ln>
              <a:headEnd type="none" w="lg" len="lg"/>
              <a:tailEnd type="stealth" w="lg" len="lg"/>
            </a:ln>
          </p:spPr>
          <p:style>
            <a:lnRef idx="0">
              <a:schemeClr val="accent3"/>
            </a:lnRef>
            <a:fillRef idx="3">
              <a:schemeClr val="accent3"/>
            </a:fillRef>
            <a:effectRef idx="3">
              <a:schemeClr val="accent3"/>
            </a:effectRef>
            <a:fontRef idx="minor">
              <a:schemeClr val="lt1"/>
            </a:fontRef>
          </p:style>
          <p:txBody>
            <a:bodyPr wrap="none" rtlCol="0" anchor="ctr">
              <a:noAutofit/>
            </a:bodyPr>
            <a:lstStyle/>
            <a:p>
              <a:pPr algn="ctr"/>
              <a:endParaRPr lang="en-US" dirty="0">
                <a:latin typeface="Arial" charset="0"/>
              </a:endParaRPr>
            </a:p>
          </p:txBody>
        </p:sp>
      </p:grpSp>
      <p:grpSp>
        <p:nvGrpSpPr>
          <p:cNvPr id="62" name="Group 61"/>
          <p:cNvGrpSpPr/>
          <p:nvPr/>
        </p:nvGrpSpPr>
        <p:grpSpPr>
          <a:xfrm>
            <a:off x="3276600" y="2895600"/>
            <a:ext cx="1357322" cy="1271593"/>
            <a:chOff x="3276600" y="2895600"/>
            <a:chExt cx="1357322" cy="1271593"/>
          </a:xfrm>
        </p:grpSpPr>
        <p:sp>
          <p:nvSpPr>
            <p:cNvPr id="115" name="TextBox 114"/>
            <p:cNvSpPr txBox="1"/>
            <p:nvPr/>
          </p:nvSpPr>
          <p:spPr>
            <a:xfrm>
              <a:off x="3276600" y="2895600"/>
              <a:ext cx="1214446" cy="400110"/>
            </a:xfrm>
            <a:prstGeom prst="rect">
              <a:avLst/>
            </a:prstGeom>
            <a:noFill/>
          </p:spPr>
          <p:txBody>
            <a:bodyPr wrap="square" rtlCol="0">
              <a:spAutoFit/>
            </a:bodyPr>
            <a:lstStyle/>
            <a:p>
              <a:pPr algn="ctr"/>
              <a:r>
                <a:rPr lang="en-US" sz="2000" b="1" dirty="0" smtClean="0">
                  <a:solidFill>
                    <a:schemeClr val="tx1"/>
                  </a:solidFill>
                </a:rPr>
                <a:t>Blobs</a:t>
              </a:r>
              <a:endParaRPr lang="en-US" sz="2000" b="1" dirty="0">
                <a:solidFill>
                  <a:schemeClr val="tx1"/>
                </a:solidFill>
              </a:endParaRPr>
            </a:p>
          </p:txBody>
        </p:sp>
        <p:grpSp>
          <p:nvGrpSpPr>
            <p:cNvPr id="116" name="Group 126"/>
            <p:cNvGrpSpPr/>
            <p:nvPr/>
          </p:nvGrpSpPr>
          <p:grpSpPr>
            <a:xfrm>
              <a:off x="3276600" y="3352800"/>
              <a:ext cx="1357322" cy="814393"/>
              <a:chOff x="285720" y="1142984"/>
              <a:chExt cx="2500330" cy="1500198"/>
            </a:xfrm>
          </p:grpSpPr>
          <p:sp>
            <p:nvSpPr>
              <p:cNvPr id="117" name="Flowchart: Display 116"/>
              <p:cNvSpPr/>
              <p:nvPr/>
            </p:nvSpPr>
            <p:spPr bwMode="auto">
              <a:xfrm rot="5400000">
                <a:off x="321439" y="1678769"/>
                <a:ext cx="357190" cy="285752"/>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cxnSp>
            <p:nvCxnSpPr>
              <p:cNvPr id="118" name="Straight Connector 117"/>
              <p:cNvCxnSpPr>
                <a:endCxn id="121" idx="0"/>
              </p:cNvCxnSpPr>
              <p:nvPr/>
            </p:nvCxnSpPr>
            <p:spPr bwMode="auto">
              <a:xfrm rot="10800000" flipV="1">
                <a:off x="714348" y="1142984"/>
                <a:ext cx="642942" cy="428628"/>
              </a:xfrm>
              <a:prstGeom prst="line">
                <a:avLst/>
              </a:prstGeom>
              <a:noFill/>
              <a:ln w="19050" cap="flat" cmpd="sng" algn="ctr">
                <a:solidFill>
                  <a:schemeClr val="tx1"/>
                </a:solidFill>
                <a:prstDash val="solid"/>
                <a:round/>
                <a:headEnd type="none" w="med" len="med"/>
                <a:tailEnd type="none" w="med" len="med"/>
              </a:ln>
              <a:effectLst/>
            </p:spPr>
          </p:cxnSp>
          <p:cxnSp>
            <p:nvCxnSpPr>
              <p:cNvPr id="119" name="Straight Connector 118"/>
              <p:cNvCxnSpPr>
                <a:endCxn id="126" idx="0"/>
              </p:cNvCxnSpPr>
              <p:nvPr/>
            </p:nvCxnSpPr>
            <p:spPr bwMode="auto">
              <a:xfrm rot="16200000" flipH="1">
                <a:off x="892943" y="1607331"/>
                <a:ext cx="1000132" cy="71438"/>
              </a:xfrm>
              <a:prstGeom prst="line">
                <a:avLst/>
              </a:prstGeom>
              <a:noFill/>
              <a:ln w="19050" cap="flat" cmpd="sng" algn="ctr">
                <a:solidFill>
                  <a:schemeClr val="tx1"/>
                </a:solidFill>
                <a:prstDash val="solid"/>
                <a:round/>
                <a:headEnd type="none" w="med" len="med"/>
                <a:tailEnd type="none" w="med" len="med"/>
              </a:ln>
              <a:effectLst/>
            </p:spPr>
          </p:cxnSp>
          <p:cxnSp>
            <p:nvCxnSpPr>
              <p:cNvPr id="120" name="Straight Connector 119"/>
              <p:cNvCxnSpPr>
                <a:endCxn id="124" idx="0"/>
              </p:cNvCxnSpPr>
              <p:nvPr/>
            </p:nvCxnSpPr>
            <p:spPr bwMode="auto">
              <a:xfrm>
                <a:off x="1357290" y="1142984"/>
                <a:ext cx="857256" cy="428628"/>
              </a:xfrm>
              <a:prstGeom prst="line">
                <a:avLst/>
              </a:prstGeom>
              <a:noFill/>
              <a:ln w="19050" cap="flat" cmpd="sng" algn="ctr">
                <a:solidFill>
                  <a:schemeClr val="tx1"/>
                </a:solidFill>
                <a:prstDash val="solid"/>
                <a:round/>
                <a:headEnd type="none" w="med" len="med"/>
                <a:tailEnd type="none" w="med" len="med"/>
              </a:ln>
              <a:effectLst/>
            </p:spPr>
          </p:cxnSp>
          <p:sp>
            <p:nvSpPr>
              <p:cNvPr id="121" name="Rounded Rectangle 120"/>
              <p:cNvSpPr/>
              <p:nvPr/>
            </p:nvSpPr>
            <p:spPr bwMode="auto">
              <a:xfrm>
                <a:off x="285720" y="1571612"/>
                <a:ext cx="857256" cy="500066"/>
              </a:xfrm>
              <a:prstGeom prst="round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2" name="Flowchart: Display 121"/>
              <p:cNvSpPr/>
              <p:nvPr/>
            </p:nvSpPr>
            <p:spPr bwMode="auto">
              <a:xfrm rot="5400000">
                <a:off x="678629" y="1678769"/>
                <a:ext cx="357190" cy="285752"/>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3" name="Flowchart: Display 122"/>
              <p:cNvSpPr/>
              <p:nvPr/>
            </p:nvSpPr>
            <p:spPr bwMode="auto">
              <a:xfrm rot="5400000">
                <a:off x="1678761" y="1678769"/>
                <a:ext cx="357190" cy="285752"/>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4" name="Rounded Rectangle 123"/>
              <p:cNvSpPr/>
              <p:nvPr/>
            </p:nvSpPr>
            <p:spPr bwMode="auto">
              <a:xfrm>
                <a:off x="1643042" y="1571612"/>
                <a:ext cx="1143008" cy="500066"/>
              </a:xfrm>
              <a:prstGeom prst="round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25" name="Flowchart: Display 124"/>
              <p:cNvSpPr/>
              <p:nvPr/>
            </p:nvSpPr>
            <p:spPr bwMode="auto">
              <a:xfrm rot="5400000">
                <a:off x="2035951" y="1678769"/>
                <a:ext cx="357190" cy="285752"/>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26" name="Rounded Rectangle 125"/>
              <p:cNvSpPr/>
              <p:nvPr/>
            </p:nvSpPr>
            <p:spPr bwMode="auto">
              <a:xfrm>
                <a:off x="1142976" y="2143116"/>
                <a:ext cx="571504" cy="500066"/>
              </a:xfrm>
              <a:prstGeom prst="round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32" name="Flowchart: Display 131"/>
              <p:cNvSpPr/>
              <p:nvPr/>
            </p:nvSpPr>
            <p:spPr bwMode="auto">
              <a:xfrm rot="5400000">
                <a:off x="1250133" y="2250273"/>
                <a:ext cx="357190" cy="285752"/>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36" name="Flowchart: Display 135"/>
              <p:cNvSpPr/>
              <p:nvPr/>
            </p:nvSpPr>
            <p:spPr bwMode="auto">
              <a:xfrm rot="5400000">
                <a:off x="2393141" y="1678769"/>
                <a:ext cx="357190" cy="285752"/>
              </a:xfrm>
              <a:prstGeom prst="flowChartDisplay">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grpSp>
      </p:grpSp>
      <p:grpSp>
        <p:nvGrpSpPr>
          <p:cNvPr id="63" name="Group 62"/>
          <p:cNvGrpSpPr/>
          <p:nvPr/>
        </p:nvGrpSpPr>
        <p:grpSpPr>
          <a:xfrm>
            <a:off x="5029200" y="2895600"/>
            <a:ext cx="1138246" cy="1339814"/>
            <a:chOff x="5029200" y="2895600"/>
            <a:chExt cx="1138246" cy="1339814"/>
          </a:xfrm>
        </p:grpSpPr>
        <p:sp>
          <p:nvSpPr>
            <p:cNvPr id="160" name="TextBox 159"/>
            <p:cNvSpPr txBox="1"/>
            <p:nvPr/>
          </p:nvSpPr>
          <p:spPr>
            <a:xfrm>
              <a:off x="5029200" y="2895600"/>
              <a:ext cx="1138246" cy="400110"/>
            </a:xfrm>
            <a:prstGeom prst="rect">
              <a:avLst/>
            </a:prstGeom>
            <a:noFill/>
          </p:spPr>
          <p:txBody>
            <a:bodyPr wrap="square" rtlCol="0">
              <a:spAutoFit/>
            </a:bodyPr>
            <a:lstStyle/>
            <a:p>
              <a:pPr algn="ctr"/>
              <a:r>
                <a:rPr lang="en-US" sz="2000" b="1" dirty="0" smtClean="0">
                  <a:solidFill>
                    <a:schemeClr val="tx1"/>
                  </a:solidFill>
                </a:rPr>
                <a:t>Tables</a:t>
              </a:r>
              <a:endParaRPr lang="en-US" sz="2000" b="1" dirty="0">
                <a:solidFill>
                  <a:schemeClr val="tx1"/>
                </a:solidFill>
              </a:endParaRPr>
            </a:p>
          </p:txBody>
        </p:sp>
        <p:grpSp>
          <p:nvGrpSpPr>
            <p:cNvPr id="163" name="Group 160"/>
            <p:cNvGrpSpPr/>
            <p:nvPr/>
          </p:nvGrpSpPr>
          <p:grpSpPr>
            <a:xfrm>
              <a:off x="5236029" y="3444834"/>
              <a:ext cx="711278" cy="685795"/>
              <a:chOff x="7315183" y="5257805"/>
              <a:chExt cx="579120" cy="558372"/>
            </a:xfrm>
          </p:grpSpPr>
          <p:cxnSp>
            <p:nvCxnSpPr>
              <p:cNvPr id="164" name="Straight Connector 163"/>
              <p:cNvCxnSpPr>
                <a:stCxn id="170" idx="0"/>
                <a:endCxn id="169" idx="2"/>
              </p:cNvCxnSpPr>
              <p:nvPr/>
            </p:nvCxnSpPr>
            <p:spPr bwMode="auto">
              <a:xfrm rot="16200000" flipV="1">
                <a:off x="7627974" y="5383418"/>
                <a:ext cx="55922" cy="102382"/>
              </a:xfrm>
              <a:prstGeom prst="line">
                <a:avLst/>
              </a:prstGeom>
              <a:noFill/>
              <a:ln w="6350" cap="flat" cmpd="sng" algn="ctr">
                <a:solidFill>
                  <a:schemeClr val="tx1"/>
                </a:solidFill>
                <a:prstDash val="solid"/>
                <a:round/>
                <a:headEnd type="none" w="med" len="med"/>
                <a:tailEnd type="none" w="med" len="med"/>
              </a:ln>
              <a:effectLst/>
            </p:spPr>
          </p:cxnSp>
          <p:cxnSp>
            <p:nvCxnSpPr>
              <p:cNvPr id="165" name="Straight Connector 164"/>
              <p:cNvCxnSpPr>
                <a:stCxn id="171" idx="0"/>
                <a:endCxn id="170" idx="2"/>
              </p:cNvCxnSpPr>
              <p:nvPr/>
            </p:nvCxnSpPr>
            <p:spPr bwMode="auto">
              <a:xfrm rot="16200000" flipV="1">
                <a:off x="7730356" y="5588183"/>
                <a:ext cx="55922" cy="102382"/>
              </a:xfrm>
              <a:prstGeom prst="line">
                <a:avLst/>
              </a:prstGeom>
              <a:noFill/>
              <a:ln w="6350" cap="flat" cmpd="sng" algn="ctr">
                <a:solidFill>
                  <a:schemeClr val="tx1"/>
                </a:solidFill>
                <a:prstDash val="solid"/>
                <a:round/>
                <a:headEnd type="none" w="med" len="med"/>
                <a:tailEnd type="none" w="med" len="med"/>
              </a:ln>
              <a:effectLst/>
            </p:spPr>
          </p:cxnSp>
          <p:cxnSp>
            <p:nvCxnSpPr>
              <p:cNvPr id="166" name="Straight Connector 165"/>
              <p:cNvCxnSpPr>
                <a:stCxn id="169" idx="2"/>
                <a:endCxn id="172" idx="0"/>
              </p:cNvCxnSpPr>
              <p:nvPr/>
            </p:nvCxnSpPr>
            <p:spPr bwMode="auto">
              <a:xfrm rot="5400000">
                <a:off x="7525592" y="5383417"/>
                <a:ext cx="55922" cy="102382"/>
              </a:xfrm>
              <a:prstGeom prst="line">
                <a:avLst/>
              </a:prstGeom>
              <a:noFill/>
              <a:ln w="6350" cap="flat" cmpd="sng" algn="ctr">
                <a:solidFill>
                  <a:schemeClr val="tx1"/>
                </a:solidFill>
                <a:prstDash val="solid"/>
                <a:round/>
                <a:headEnd type="none" w="med" len="med"/>
                <a:tailEnd type="none" w="med" len="med"/>
              </a:ln>
              <a:effectLst/>
            </p:spPr>
          </p:cxnSp>
          <p:cxnSp>
            <p:nvCxnSpPr>
              <p:cNvPr id="167" name="Straight Connector 166"/>
              <p:cNvCxnSpPr/>
              <p:nvPr/>
            </p:nvCxnSpPr>
            <p:spPr bwMode="auto">
              <a:xfrm rot="16200000" flipV="1">
                <a:off x="7525881" y="5582991"/>
                <a:ext cx="55922" cy="102382"/>
              </a:xfrm>
              <a:prstGeom prst="line">
                <a:avLst/>
              </a:prstGeom>
              <a:noFill/>
              <a:ln w="6350" cap="flat" cmpd="sng" algn="ctr">
                <a:solidFill>
                  <a:schemeClr val="tx1"/>
                </a:solidFill>
                <a:prstDash val="solid"/>
                <a:round/>
                <a:headEnd type="none" w="med" len="med"/>
                <a:tailEnd type="none" w="med" len="med"/>
              </a:ln>
              <a:effectLst/>
            </p:spPr>
          </p:cxnSp>
          <p:cxnSp>
            <p:nvCxnSpPr>
              <p:cNvPr id="168" name="Straight Connector 167"/>
              <p:cNvCxnSpPr/>
              <p:nvPr/>
            </p:nvCxnSpPr>
            <p:spPr bwMode="auto">
              <a:xfrm rot="5400000">
                <a:off x="7423499" y="5582990"/>
                <a:ext cx="55922" cy="102382"/>
              </a:xfrm>
              <a:prstGeom prst="line">
                <a:avLst/>
              </a:prstGeom>
              <a:noFill/>
              <a:ln w="6350" cap="flat" cmpd="sng" algn="ctr">
                <a:solidFill>
                  <a:schemeClr val="tx1"/>
                </a:solidFill>
                <a:prstDash val="solid"/>
                <a:round/>
                <a:headEnd type="none" w="med" len="med"/>
                <a:tailEnd type="none" w="med" len="med"/>
              </a:ln>
              <a:effectLst/>
            </p:spPr>
          </p:cxnSp>
          <p:sp>
            <p:nvSpPr>
              <p:cNvPr id="169" name="Rectangle 168"/>
              <p:cNvSpPr/>
              <p:nvPr/>
            </p:nvSpPr>
            <p:spPr bwMode="auto">
              <a:xfrm>
                <a:off x="7519947" y="5257805"/>
                <a:ext cx="169592" cy="148843"/>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70" name="Rectangle 169"/>
              <p:cNvSpPr/>
              <p:nvPr/>
            </p:nvSpPr>
            <p:spPr bwMode="auto">
              <a:xfrm>
                <a:off x="7622329" y="5462570"/>
                <a:ext cx="169592" cy="148843"/>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71" name="Rectangle 170"/>
              <p:cNvSpPr/>
              <p:nvPr/>
            </p:nvSpPr>
            <p:spPr bwMode="auto">
              <a:xfrm>
                <a:off x="7724711" y="5667334"/>
                <a:ext cx="169592" cy="148843"/>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72" name="Rectangle 171"/>
              <p:cNvSpPr/>
              <p:nvPr/>
            </p:nvSpPr>
            <p:spPr bwMode="auto">
              <a:xfrm>
                <a:off x="7417565" y="5462570"/>
                <a:ext cx="169592" cy="148843"/>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73" name="Rectangle 172"/>
              <p:cNvSpPr/>
              <p:nvPr/>
            </p:nvSpPr>
            <p:spPr bwMode="auto">
              <a:xfrm>
                <a:off x="7315183" y="5667334"/>
                <a:ext cx="169592" cy="148843"/>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sp>
            <p:nvSpPr>
              <p:cNvPr id="174" name="Rectangle 173"/>
              <p:cNvSpPr/>
              <p:nvPr/>
            </p:nvSpPr>
            <p:spPr bwMode="auto">
              <a:xfrm>
                <a:off x="7519947" y="5667334"/>
                <a:ext cx="169592" cy="148843"/>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defTabSz="914400"/>
                <a:endParaRPr lang="en-US" sz="2400" dirty="0" smtClean="0">
                  <a:solidFill>
                    <a:schemeClr val="tx1"/>
                  </a:solidFill>
                  <a:latin typeface="Arial" charset="0"/>
                </a:endParaRPr>
              </a:p>
            </p:txBody>
          </p:sp>
        </p:grpSp>
        <p:sp>
          <p:nvSpPr>
            <p:cNvPr id="175" name="Rectangle 174"/>
            <p:cNvSpPr/>
            <p:nvPr/>
          </p:nvSpPr>
          <p:spPr bwMode="auto">
            <a:xfrm>
              <a:off x="5159829" y="3314700"/>
              <a:ext cx="864919" cy="920714"/>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grpSp>
      <p:sp>
        <p:nvSpPr>
          <p:cNvPr id="176" name="Can 175"/>
          <p:cNvSpPr/>
          <p:nvPr/>
        </p:nvSpPr>
        <p:spPr bwMode="auto">
          <a:xfrm>
            <a:off x="1584536" y="6072088"/>
            <a:ext cx="1090692" cy="330668"/>
          </a:xfrm>
          <a:prstGeom prst="can">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sz="1400" dirty="0" smtClean="0">
              <a:solidFill>
                <a:schemeClr val="tx1"/>
              </a:solidFill>
              <a:latin typeface="Arial" charset="0"/>
            </a:endParaRPr>
          </a:p>
        </p:txBody>
      </p:sp>
      <p:sp>
        <p:nvSpPr>
          <p:cNvPr id="177" name="TextBox 176"/>
          <p:cNvSpPr txBox="1"/>
          <p:nvPr/>
        </p:nvSpPr>
        <p:spPr>
          <a:xfrm>
            <a:off x="1584536" y="6129841"/>
            <a:ext cx="1090692" cy="276999"/>
          </a:xfrm>
          <a:prstGeom prst="rect">
            <a:avLst/>
          </a:prstGeom>
          <a:noFill/>
        </p:spPr>
        <p:txBody>
          <a:bodyPr wrap="square" rtlCol="0">
            <a:spAutoFit/>
          </a:bodyPr>
          <a:lstStyle/>
          <a:p>
            <a:pPr algn="ctr"/>
            <a:r>
              <a:rPr lang="en-US" sz="1200" b="1" dirty="0" smtClean="0">
                <a:solidFill>
                  <a:schemeClr val="tx1"/>
                </a:solidFill>
              </a:rPr>
              <a:t>Storage</a:t>
            </a:r>
            <a:endParaRPr lang="en-US" sz="1200" b="1" dirty="0">
              <a:solidFill>
                <a:schemeClr val="tx1"/>
              </a:solidFill>
            </a:endParaRPr>
          </a:p>
        </p:txBody>
      </p:sp>
      <p:grpSp>
        <p:nvGrpSpPr>
          <p:cNvPr id="61" name="Group 60"/>
          <p:cNvGrpSpPr/>
          <p:nvPr/>
        </p:nvGrpSpPr>
        <p:grpSpPr>
          <a:xfrm>
            <a:off x="990600" y="2286000"/>
            <a:ext cx="1981200" cy="1066800"/>
            <a:chOff x="990600" y="2286000"/>
            <a:chExt cx="1981200" cy="1066800"/>
          </a:xfrm>
        </p:grpSpPr>
        <p:sp>
          <p:nvSpPr>
            <p:cNvPr id="159" name="Freeform 158"/>
            <p:cNvSpPr/>
            <p:nvPr/>
          </p:nvSpPr>
          <p:spPr bwMode="auto">
            <a:xfrm>
              <a:off x="990600" y="2895850"/>
              <a:ext cx="1981200" cy="456950"/>
            </a:xfrm>
            <a:custGeom>
              <a:avLst/>
              <a:gdLst>
                <a:gd name="connsiteX0" fmla="*/ 0 w 1146048"/>
                <a:gd name="connsiteY0" fmla="*/ 308864 h 308864"/>
                <a:gd name="connsiteX1" fmla="*/ 633984 w 1146048"/>
                <a:gd name="connsiteY1" fmla="*/ 28448 h 308864"/>
                <a:gd name="connsiteX2" fmla="*/ 1146048 w 1146048"/>
                <a:gd name="connsiteY2" fmla="*/ 138176 h 308864"/>
                <a:gd name="connsiteX0" fmla="*/ 0 w 1146048"/>
                <a:gd name="connsiteY0" fmla="*/ 131064 h 131064"/>
                <a:gd name="connsiteX1" fmla="*/ 633984 w 1146048"/>
                <a:gd name="connsiteY1" fmla="*/ 3048 h 131064"/>
                <a:gd name="connsiteX2" fmla="*/ 1146048 w 1146048"/>
                <a:gd name="connsiteY2" fmla="*/ 112776 h 131064"/>
                <a:gd name="connsiteX0" fmla="*/ 0 w 1146048"/>
                <a:gd name="connsiteY0" fmla="*/ 131064 h 131064"/>
                <a:gd name="connsiteX1" fmla="*/ 481584 w 1146048"/>
                <a:gd name="connsiteY1" fmla="*/ 3048 h 131064"/>
                <a:gd name="connsiteX2" fmla="*/ 1146048 w 1146048"/>
                <a:gd name="connsiteY2" fmla="*/ 112776 h 131064"/>
                <a:gd name="connsiteX0" fmla="*/ 0 w 1146048"/>
                <a:gd name="connsiteY0" fmla="*/ 159828 h 159828"/>
                <a:gd name="connsiteX1" fmla="*/ 520232 w 1146048"/>
                <a:gd name="connsiteY1" fmla="*/ 3048 h 159828"/>
                <a:gd name="connsiteX2" fmla="*/ 1146048 w 1146048"/>
                <a:gd name="connsiteY2" fmla="*/ 141540 h 159828"/>
              </a:gdLst>
              <a:ahLst/>
              <a:cxnLst>
                <a:cxn ang="0">
                  <a:pos x="connsiteX0" y="connsiteY0"/>
                </a:cxn>
                <a:cxn ang="0">
                  <a:pos x="connsiteX1" y="connsiteY1"/>
                </a:cxn>
                <a:cxn ang="0">
                  <a:pos x="connsiteX2" y="connsiteY2"/>
                </a:cxn>
              </a:cxnLst>
              <a:rect l="l" t="t" r="r" b="b"/>
              <a:pathLst>
                <a:path w="1146048" h="159828">
                  <a:moveTo>
                    <a:pt x="0" y="159828"/>
                  </a:moveTo>
                  <a:cubicBezTo>
                    <a:pt x="221488" y="33844"/>
                    <a:pt x="329224" y="6096"/>
                    <a:pt x="520232" y="3048"/>
                  </a:cubicBezTo>
                  <a:cubicBezTo>
                    <a:pt x="711240" y="0"/>
                    <a:pt x="985520" y="72452"/>
                    <a:pt x="1146048" y="141540"/>
                  </a:cubicBezTo>
                </a:path>
              </a:pathLst>
            </a:custGeom>
            <a:noFill/>
            <a:ln w="34925" cap="flat" cmpd="sng" algn="ctr">
              <a:solidFill>
                <a:schemeClr val="tx1"/>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pPr algn="ctr" defTabSz="914400"/>
              <a:endParaRPr lang="en-US" sz="2400" dirty="0" smtClean="0"/>
            </a:p>
          </p:txBody>
        </p:sp>
        <p:sp>
          <p:nvSpPr>
            <p:cNvPr id="178" name="TextBox 177"/>
            <p:cNvSpPr txBox="1"/>
            <p:nvPr/>
          </p:nvSpPr>
          <p:spPr>
            <a:xfrm>
              <a:off x="1371600" y="2286000"/>
              <a:ext cx="1066800" cy="646331"/>
            </a:xfrm>
            <a:prstGeom prst="rect">
              <a:avLst/>
            </a:prstGeom>
            <a:noFill/>
          </p:spPr>
          <p:txBody>
            <a:bodyPr wrap="square" rtlCol="0">
              <a:spAutoFit/>
            </a:bodyPr>
            <a:lstStyle/>
            <a:p>
              <a:pPr algn="ctr"/>
              <a:r>
                <a:rPr lang="en-US" sz="1800" b="1" i="1" dirty="0" smtClean="0"/>
                <a:t>HTTP/ HTTPS</a:t>
              </a:r>
              <a:endParaRPr lang="en-US" sz="1800" b="1" i="1" dirty="0"/>
            </a:p>
          </p:txBody>
        </p:sp>
      </p:grpSp>
      <p:grpSp>
        <p:nvGrpSpPr>
          <p:cNvPr id="64" name="Group 63"/>
          <p:cNvGrpSpPr/>
          <p:nvPr/>
        </p:nvGrpSpPr>
        <p:grpSpPr>
          <a:xfrm>
            <a:off x="6553200" y="2895600"/>
            <a:ext cx="1371600" cy="1352550"/>
            <a:chOff x="6553200" y="2895600"/>
            <a:chExt cx="1371600" cy="1352550"/>
          </a:xfrm>
        </p:grpSpPr>
        <p:sp>
          <p:nvSpPr>
            <p:cNvPr id="137" name="TextBox 136"/>
            <p:cNvSpPr txBox="1"/>
            <p:nvPr/>
          </p:nvSpPr>
          <p:spPr>
            <a:xfrm>
              <a:off x="6553200" y="2895600"/>
              <a:ext cx="1371600" cy="400110"/>
            </a:xfrm>
            <a:prstGeom prst="rect">
              <a:avLst/>
            </a:prstGeom>
            <a:noFill/>
          </p:spPr>
          <p:txBody>
            <a:bodyPr wrap="square" rtlCol="0">
              <a:spAutoFit/>
            </a:bodyPr>
            <a:lstStyle/>
            <a:p>
              <a:pPr algn="ctr"/>
              <a:r>
                <a:rPr lang="en-US" sz="2000" b="1" dirty="0" smtClean="0">
                  <a:solidFill>
                    <a:schemeClr val="tx1"/>
                  </a:solidFill>
                </a:rPr>
                <a:t>Queues</a:t>
              </a:r>
              <a:endParaRPr lang="en-US" sz="2000" b="1" dirty="0">
                <a:solidFill>
                  <a:schemeClr val="tx1"/>
                </a:solidFill>
              </a:endParaRPr>
            </a:p>
          </p:txBody>
        </p:sp>
        <p:sp>
          <p:nvSpPr>
            <p:cNvPr id="138" name="Rectangle 137"/>
            <p:cNvSpPr/>
            <p:nvPr/>
          </p:nvSpPr>
          <p:spPr bwMode="auto">
            <a:xfrm>
              <a:off x="6662734" y="3326130"/>
              <a:ext cx="285752" cy="922020"/>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50" name="Rounded Rectangle 149"/>
            <p:cNvSpPr/>
            <p:nvPr/>
          </p:nvSpPr>
          <p:spPr bwMode="auto">
            <a:xfrm>
              <a:off x="6734172" y="3643314"/>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51" name="Rounded Rectangle 150"/>
            <p:cNvSpPr/>
            <p:nvPr/>
          </p:nvSpPr>
          <p:spPr bwMode="auto">
            <a:xfrm>
              <a:off x="6734172" y="3857628"/>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52" name="Rectangle 151"/>
            <p:cNvSpPr/>
            <p:nvPr/>
          </p:nvSpPr>
          <p:spPr bwMode="auto">
            <a:xfrm>
              <a:off x="7091362" y="3326130"/>
              <a:ext cx="285752" cy="922020"/>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53" name="Rounded Rectangle 152"/>
            <p:cNvSpPr/>
            <p:nvPr/>
          </p:nvSpPr>
          <p:spPr bwMode="auto">
            <a:xfrm>
              <a:off x="7162800" y="3643314"/>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54" name="Rounded Rectangle 153"/>
            <p:cNvSpPr/>
            <p:nvPr/>
          </p:nvSpPr>
          <p:spPr bwMode="auto">
            <a:xfrm>
              <a:off x="7162800" y="3857628"/>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55" name="Rectangle 154"/>
            <p:cNvSpPr/>
            <p:nvPr/>
          </p:nvSpPr>
          <p:spPr bwMode="auto">
            <a:xfrm>
              <a:off x="7519990" y="3326130"/>
              <a:ext cx="285752" cy="922020"/>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156" name="Rounded Rectangle 155"/>
            <p:cNvSpPr/>
            <p:nvPr/>
          </p:nvSpPr>
          <p:spPr bwMode="auto">
            <a:xfrm>
              <a:off x="7162800" y="3429000"/>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57" name="Rounded Rectangle 156"/>
            <p:cNvSpPr/>
            <p:nvPr/>
          </p:nvSpPr>
          <p:spPr bwMode="auto">
            <a:xfrm>
              <a:off x="7591428" y="3857628"/>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79" name="Rounded Rectangle 178"/>
            <p:cNvSpPr/>
            <p:nvPr/>
          </p:nvSpPr>
          <p:spPr bwMode="auto">
            <a:xfrm>
              <a:off x="6734172" y="4067178"/>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80" name="Rounded Rectangle 179"/>
            <p:cNvSpPr/>
            <p:nvPr/>
          </p:nvSpPr>
          <p:spPr bwMode="auto">
            <a:xfrm>
              <a:off x="7162800" y="4067178"/>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sp>
          <p:nvSpPr>
            <p:cNvPr id="181" name="Rounded Rectangle 180"/>
            <p:cNvSpPr/>
            <p:nvPr/>
          </p:nvSpPr>
          <p:spPr bwMode="auto">
            <a:xfrm>
              <a:off x="7591428" y="4067178"/>
              <a:ext cx="142876" cy="14287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2400" dirty="0" smtClean="0">
                <a:solidFill>
                  <a:schemeClr val="tx1"/>
                </a:solidFill>
                <a:latin typeface="Arial" charset="0"/>
                <a:cs typeface="+mn-cs"/>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down)">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wipe(left)">
                                      <p:cBhvr>
                                        <p:cTn id="12" dur="500"/>
                                        <p:tgtEl>
                                          <p:spTgt spid="6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dissolve">
                                      <p:cBhvr>
                                        <p:cTn id="17" dur="500"/>
                                        <p:tgtEl>
                                          <p:spTgt spid="6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dissolve">
                                      <p:cBhvr>
                                        <p:cTn id="22" dur="500"/>
                                        <p:tgtEl>
                                          <p:spTgt spid="6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dissolve">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itle 110"/>
          <p:cNvSpPr>
            <a:spLocks noGrp="1"/>
          </p:cNvSpPr>
          <p:nvPr>
            <p:ph type="title"/>
          </p:nvPr>
        </p:nvSpPr>
        <p:spPr/>
        <p:txBody>
          <a:bodyPr>
            <a:normAutofit fontScale="90000"/>
          </a:bodyPr>
          <a:lstStyle/>
          <a:p>
            <a:r>
              <a:rPr lang="en-US" sz="5300" dirty="0"/>
              <a:t>SQL Azure</a:t>
            </a:r>
            <a:r>
              <a:rPr lang="en-US" dirty="0" smtClean="0"/>
              <a:t/>
            </a:r>
            <a:br>
              <a:rPr lang="en-US" dirty="0" smtClean="0"/>
            </a:br>
            <a:r>
              <a:rPr lang="en-US" sz="2700" dirty="0" smtClean="0"/>
              <a:t>Formerly known as </a:t>
            </a:r>
            <a:r>
              <a:rPr lang="en-US" sz="2700" i="1" dirty="0" smtClean="0"/>
              <a:t>SQL Services </a:t>
            </a:r>
            <a:endParaRPr lang="en-US" i="1" dirty="0"/>
          </a:p>
        </p:txBody>
      </p:sp>
      <p:pic>
        <p:nvPicPr>
          <p:cNvPr id="113" name="Picture 13" descr="internet cloud 75 opac"/>
          <p:cNvPicPr>
            <a:picLocks noChangeAspect="1" noChangeArrowheads="1"/>
          </p:cNvPicPr>
          <p:nvPr/>
        </p:nvPicPr>
        <p:blipFill>
          <a:blip r:embed="rId3" cstate="print"/>
          <a:srcRect/>
          <a:stretch>
            <a:fillRect/>
          </a:stretch>
        </p:blipFill>
        <p:spPr bwMode="auto">
          <a:xfrm flipH="1">
            <a:off x="0" y="4556760"/>
            <a:ext cx="3276600" cy="1419860"/>
          </a:xfrm>
          <a:prstGeom prst="rect">
            <a:avLst/>
          </a:prstGeom>
          <a:noFill/>
          <a:effectLst/>
        </p:spPr>
      </p:pic>
      <p:pic>
        <p:nvPicPr>
          <p:cNvPr id="45" name="Picture 13" descr="internet cloud 75 opac"/>
          <p:cNvPicPr>
            <a:picLocks noChangeAspect="1" noChangeArrowheads="1"/>
          </p:cNvPicPr>
          <p:nvPr/>
        </p:nvPicPr>
        <p:blipFill>
          <a:blip r:embed="rId3" cstate="print"/>
          <a:srcRect/>
          <a:stretch>
            <a:fillRect/>
          </a:stretch>
        </p:blipFill>
        <p:spPr bwMode="auto">
          <a:xfrm flipH="1">
            <a:off x="0" y="4556760"/>
            <a:ext cx="3276600" cy="1419860"/>
          </a:xfrm>
          <a:prstGeom prst="rect">
            <a:avLst/>
          </a:prstGeom>
          <a:noFill/>
          <a:effectLst/>
        </p:spPr>
      </p:pic>
      <p:sp>
        <p:nvSpPr>
          <p:cNvPr id="46" name="Oval 106"/>
          <p:cNvSpPr>
            <a:spLocks noChangeArrowheads="1"/>
          </p:cNvSpPr>
          <p:nvPr/>
        </p:nvSpPr>
        <p:spPr bwMode="auto">
          <a:xfrm>
            <a:off x="686426" y="5074986"/>
            <a:ext cx="895356" cy="38239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47" name="Oval 106"/>
          <p:cNvSpPr>
            <a:spLocks noChangeArrowheads="1"/>
          </p:cNvSpPr>
          <p:nvPr/>
        </p:nvSpPr>
        <p:spPr bwMode="auto">
          <a:xfrm>
            <a:off x="630466" y="5069365"/>
            <a:ext cx="895356" cy="38239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48" name="Rounded Rectangle 47"/>
          <p:cNvSpPr/>
          <p:nvPr/>
        </p:nvSpPr>
        <p:spPr bwMode="auto">
          <a:xfrm>
            <a:off x="546526" y="5472252"/>
            <a:ext cx="1035255" cy="15892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49" name="Text Box 77"/>
          <p:cNvSpPr txBox="1">
            <a:spLocks noChangeArrowheads="1"/>
          </p:cNvSpPr>
          <p:nvPr/>
        </p:nvSpPr>
        <p:spPr bwMode="auto">
          <a:xfrm>
            <a:off x="593171" y="5450167"/>
            <a:ext cx="923336" cy="200055"/>
          </a:xfrm>
          <a:prstGeom prst="rect">
            <a:avLst/>
          </a:prstGeom>
          <a:noFill/>
          <a:ln w="19050" algn="ctr">
            <a:noFill/>
            <a:miter lim="800000"/>
            <a:headEnd/>
            <a:tailEnd/>
          </a:ln>
          <a:effectLst/>
        </p:spPr>
        <p:txBody>
          <a:bodyPr wrap="square">
            <a:spAutoFit/>
          </a:bodyPr>
          <a:lstStyle/>
          <a:p>
            <a:pPr algn="ctr"/>
            <a:r>
              <a:rPr lang="en-US" sz="700" b="1" dirty="0" smtClean="0">
                <a:solidFill>
                  <a:schemeClr val="tx1"/>
                </a:solidFill>
              </a:rPr>
              <a:t>Windows </a:t>
            </a:r>
            <a:r>
              <a:rPr lang="en-US" sz="700" b="1" dirty="0" smtClean="0"/>
              <a:t>Az</a:t>
            </a:r>
            <a:r>
              <a:rPr lang="en-US" sz="700" b="1" dirty="0" smtClean="0">
                <a:solidFill>
                  <a:schemeClr val="tx1"/>
                </a:solidFill>
              </a:rPr>
              <a:t>ure</a:t>
            </a:r>
            <a:endParaRPr lang="en-US" sz="700" b="1" dirty="0">
              <a:solidFill>
                <a:schemeClr val="tx1"/>
              </a:solidFill>
            </a:endParaRPr>
          </a:p>
        </p:txBody>
      </p:sp>
      <p:sp>
        <p:nvSpPr>
          <p:cNvPr id="50" name="Oval 49"/>
          <p:cNvSpPr>
            <a:spLocks noChangeArrowheads="1"/>
          </p:cNvSpPr>
          <p:nvPr/>
        </p:nvSpPr>
        <p:spPr bwMode="auto">
          <a:xfrm>
            <a:off x="574506" y="5063743"/>
            <a:ext cx="895356" cy="382392"/>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51" name="Text Box 27"/>
          <p:cNvSpPr txBox="1">
            <a:spLocks noChangeArrowheads="1"/>
          </p:cNvSpPr>
          <p:nvPr/>
        </p:nvSpPr>
        <p:spPr bwMode="auto">
          <a:xfrm>
            <a:off x="609600" y="5148094"/>
            <a:ext cx="838200" cy="200055"/>
          </a:xfrm>
          <a:prstGeom prst="rect">
            <a:avLst/>
          </a:prstGeom>
          <a:noFill/>
          <a:ln w="19050" algn="ctr">
            <a:noFill/>
            <a:miter lim="800000"/>
            <a:headEnd/>
            <a:tailEnd/>
          </a:ln>
          <a:effectLst/>
        </p:spPr>
        <p:txBody>
          <a:bodyPr wrap="square">
            <a:spAutoFit/>
          </a:bodyPr>
          <a:lstStyle/>
          <a:p>
            <a:pPr algn="ctr"/>
            <a:r>
              <a:rPr lang="en-US" sz="700" b="1" i="1" dirty="0" smtClean="0">
                <a:solidFill>
                  <a:schemeClr val="tx1"/>
                </a:solidFill>
              </a:rPr>
              <a:t>Applications</a:t>
            </a:r>
            <a:endParaRPr lang="en-US" sz="700" b="1" i="1" dirty="0">
              <a:solidFill>
                <a:schemeClr val="tx1"/>
              </a:solidFill>
            </a:endParaRPr>
          </a:p>
        </p:txBody>
      </p:sp>
      <p:cxnSp>
        <p:nvCxnSpPr>
          <p:cNvPr id="52" name="Straight Arrow Connector 51"/>
          <p:cNvCxnSpPr>
            <a:stCxn id="46" idx="6"/>
          </p:cNvCxnSpPr>
          <p:nvPr/>
        </p:nvCxnSpPr>
        <p:spPr bwMode="auto">
          <a:xfrm flipV="1">
            <a:off x="1581782" y="5029200"/>
            <a:ext cx="247018" cy="236982"/>
          </a:xfrm>
          <a:prstGeom prst="straightConnector1">
            <a:avLst/>
          </a:prstGeom>
          <a:noFill/>
          <a:ln w="19050" cap="flat" cmpd="sng" algn="ctr">
            <a:solidFill>
              <a:schemeClr val="accent6"/>
            </a:solidFill>
            <a:prstDash val="sysDot"/>
            <a:round/>
            <a:headEnd type="none" w="med" len="med"/>
            <a:tailEnd type="stealth" w="lg" len="lg"/>
          </a:ln>
          <a:effectLst/>
        </p:spPr>
      </p:cxnSp>
      <p:cxnSp>
        <p:nvCxnSpPr>
          <p:cNvPr id="53" name="Straight Arrow Connector 52"/>
          <p:cNvCxnSpPr>
            <a:stCxn id="56" idx="0"/>
          </p:cNvCxnSpPr>
          <p:nvPr/>
        </p:nvCxnSpPr>
        <p:spPr bwMode="auto">
          <a:xfrm rot="5400000" flipH="1" flipV="1">
            <a:off x="1404817" y="5405479"/>
            <a:ext cx="876462" cy="276304"/>
          </a:xfrm>
          <a:prstGeom prst="straightConnector1">
            <a:avLst/>
          </a:prstGeom>
          <a:noFill/>
          <a:ln w="15875" cap="flat" cmpd="sng" algn="ctr">
            <a:solidFill>
              <a:srgbClr val="8FA606"/>
            </a:solidFill>
            <a:prstDash val="sysDash"/>
            <a:round/>
            <a:headEnd type="none" w="med" len="med"/>
            <a:tailEnd type="stealth" w="lg" len="lg"/>
          </a:ln>
          <a:effectLst/>
        </p:spPr>
      </p:cxnSp>
      <p:sp>
        <p:nvSpPr>
          <p:cNvPr id="54" name="Oval 106"/>
          <p:cNvSpPr>
            <a:spLocks noChangeArrowheads="1"/>
          </p:cNvSpPr>
          <p:nvPr/>
        </p:nvSpPr>
        <p:spPr bwMode="auto">
          <a:xfrm>
            <a:off x="1397117" y="5981862"/>
            <a:ext cx="895356" cy="382392"/>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55" name="Oval 106"/>
          <p:cNvSpPr>
            <a:spLocks noChangeArrowheads="1"/>
          </p:cNvSpPr>
          <p:nvPr/>
        </p:nvSpPr>
        <p:spPr bwMode="auto">
          <a:xfrm>
            <a:off x="1313177" y="5981862"/>
            <a:ext cx="895356" cy="382392"/>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56" name="Oval 106"/>
          <p:cNvSpPr>
            <a:spLocks noChangeArrowheads="1"/>
          </p:cNvSpPr>
          <p:nvPr/>
        </p:nvSpPr>
        <p:spPr bwMode="auto">
          <a:xfrm>
            <a:off x="1257218" y="5981862"/>
            <a:ext cx="895356" cy="382392"/>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8100000" scaled="1"/>
            <a:tileRect/>
          </a:gradFill>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eaLnBrk="0" hangingPunct="0"/>
            <a:endParaRPr lang="en-US" sz="800" dirty="0">
              <a:solidFill>
                <a:schemeClr val="tx1"/>
              </a:solidFill>
            </a:endParaRPr>
          </a:p>
        </p:txBody>
      </p:sp>
      <p:sp>
        <p:nvSpPr>
          <p:cNvPr id="57" name="Text Box 27"/>
          <p:cNvSpPr txBox="1">
            <a:spLocks noChangeArrowheads="1"/>
          </p:cNvSpPr>
          <p:nvPr/>
        </p:nvSpPr>
        <p:spPr bwMode="auto">
          <a:xfrm>
            <a:off x="1295400" y="6078855"/>
            <a:ext cx="838200" cy="200055"/>
          </a:xfrm>
          <a:prstGeom prst="rect">
            <a:avLst/>
          </a:prstGeom>
          <a:noFill/>
          <a:ln w="19050" algn="ctr">
            <a:noFill/>
            <a:miter lim="800000"/>
            <a:headEnd/>
            <a:tailEnd/>
          </a:ln>
          <a:effectLst/>
        </p:spPr>
        <p:txBody>
          <a:bodyPr wrap="square">
            <a:spAutoFit/>
          </a:bodyPr>
          <a:lstStyle/>
          <a:p>
            <a:pPr algn="ctr"/>
            <a:r>
              <a:rPr lang="en-US" sz="700" b="1" i="1" dirty="0" smtClean="0">
                <a:solidFill>
                  <a:schemeClr val="tx1"/>
                </a:solidFill>
              </a:rPr>
              <a:t>Applications</a:t>
            </a:r>
            <a:endParaRPr lang="en-US" sz="700" b="1" i="1" dirty="0">
              <a:solidFill>
                <a:schemeClr val="tx1"/>
              </a:solidFill>
            </a:endParaRPr>
          </a:p>
        </p:txBody>
      </p:sp>
      <p:cxnSp>
        <p:nvCxnSpPr>
          <p:cNvPr id="58" name="Straight Arrow Connector 57"/>
          <p:cNvCxnSpPr>
            <a:stCxn id="56" idx="0"/>
            <a:endCxn id="48" idx="2"/>
          </p:cNvCxnSpPr>
          <p:nvPr/>
        </p:nvCxnSpPr>
        <p:spPr bwMode="auto">
          <a:xfrm rot="16200000" flipV="1">
            <a:off x="1209184" y="5486151"/>
            <a:ext cx="350682" cy="640742"/>
          </a:xfrm>
          <a:prstGeom prst="straightConnector1">
            <a:avLst/>
          </a:prstGeom>
          <a:noFill/>
          <a:ln w="15875" cap="flat" cmpd="sng" algn="ctr">
            <a:solidFill>
              <a:srgbClr val="8FA606"/>
            </a:solidFill>
            <a:prstDash val="sysDash"/>
            <a:round/>
            <a:headEnd type="none" w="med" len="med"/>
            <a:tailEnd type="stealth" w="lg" len="lg"/>
          </a:ln>
          <a:effectLst/>
        </p:spPr>
      </p:cxnSp>
      <p:sp>
        <p:nvSpPr>
          <p:cNvPr id="59" name="Rectangle 58"/>
          <p:cNvSpPr/>
          <p:nvPr/>
        </p:nvSpPr>
        <p:spPr bwMode="auto">
          <a:xfrm>
            <a:off x="1060568" y="6393335"/>
            <a:ext cx="1346106" cy="328295"/>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60" name="Rounded Rectangle 59"/>
          <p:cNvSpPr/>
          <p:nvPr/>
        </p:nvSpPr>
        <p:spPr bwMode="auto">
          <a:xfrm>
            <a:off x="2135174" y="5281104"/>
            <a:ext cx="876696" cy="171601"/>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800" dirty="0" smtClean="0">
              <a:solidFill>
                <a:schemeClr val="tx1"/>
              </a:solidFill>
              <a:latin typeface="Arial" charset="0"/>
              <a:ea typeface="+mj-ea"/>
              <a:cs typeface="+mj-cs"/>
            </a:endParaRPr>
          </a:p>
        </p:txBody>
      </p:sp>
      <p:sp>
        <p:nvSpPr>
          <p:cNvPr id="61" name="Text Box 77"/>
          <p:cNvSpPr txBox="1">
            <a:spLocks noChangeArrowheads="1"/>
          </p:cNvSpPr>
          <p:nvPr/>
        </p:nvSpPr>
        <p:spPr bwMode="auto">
          <a:xfrm>
            <a:off x="2145488" y="5264519"/>
            <a:ext cx="847732" cy="200055"/>
          </a:xfrm>
          <a:prstGeom prst="rect">
            <a:avLst/>
          </a:prstGeom>
          <a:noFill/>
          <a:ln w="19050" algn="ctr">
            <a:noFill/>
            <a:miter lim="800000"/>
            <a:headEnd/>
            <a:tailEnd/>
          </a:ln>
          <a:effectLst/>
        </p:spPr>
        <p:txBody>
          <a:bodyPr wrap="square">
            <a:spAutoFit/>
          </a:bodyPr>
          <a:lstStyle/>
          <a:p>
            <a:pPr algn="ctr"/>
            <a:r>
              <a:rPr lang="en-US" sz="700" b="1" dirty="0" smtClean="0"/>
              <a:t>.NET </a:t>
            </a:r>
            <a:r>
              <a:rPr lang="en-US" sz="700" b="1" dirty="0" smtClean="0">
                <a:solidFill>
                  <a:schemeClr val="tx1"/>
                </a:solidFill>
              </a:rPr>
              <a:t>Services</a:t>
            </a:r>
            <a:endParaRPr lang="en-US" sz="700" b="1" dirty="0">
              <a:solidFill>
                <a:schemeClr val="tx1"/>
              </a:solidFill>
            </a:endParaRPr>
          </a:p>
        </p:txBody>
      </p:sp>
      <p:cxnSp>
        <p:nvCxnSpPr>
          <p:cNvPr id="62" name="Straight Arrow Connector 61"/>
          <p:cNvCxnSpPr/>
          <p:nvPr/>
        </p:nvCxnSpPr>
        <p:spPr bwMode="auto">
          <a:xfrm flipV="1">
            <a:off x="1705598" y="5455085"/>
            <a:ext cx="668084" cy="527145"/>
          </a:xfrm>
          <a:prstGeom prst="straightConnector1">
            <a:avLst/>
          </a:prstGeom>
          <a:noFill/>
          <a:ln w="15875" cap="flat" cmpd="sng" algn="ctr">
            <a:solidFill>
              <a:srgbClr val="8FA606"/>
            </a:solidFill>
            <a:prstDash val="sysDash"/>
            <a:round/>
            <a:headEnd type="none" w="med" len="med"/>
            <a:tailEnd type="stealth" w="lg" len="lg"/>
          </a:ln>
          <a:effectLst/>
        </p:spPr>
      </p:cxnSp>
      <p:cxnSp>
        <p:nvCxnSpPr>
          <p:cNvPr id="63" name="Straight Arrow Connector 62"/>
          <p:cNvCxnSpPr>
            <a:stCxn id="46" idx="6"/>
            <a:endCxn id="60" idx="1"/>
          </p:cNvCxnSpPr>
          <p:nvPr/>
        </p:nvCxnSpPr>
        <p:spPr bwMode="auto">
          <a:xfrm>
            <a:off x="1581782" y="5266182"/>
            <a:ext cx="553392" cy="100723"/>
          </a:xfrm>
          <a:prstGeom prst="straightConnector1">
            <a:avLst/>
          </a:prstGeom>
          <a:noFill/>
          <a:ln w="19050" cap="flat" cmpd="sng" algn="ctr">
            <a:solidFill>
              <a:schemeClr val="accent6"/>
            </a:solidFill>
            <a:prstDash val="sysDot"/>
            <a:round/>
            <a:headEnd type="none" w="med" len="med"/>
            <a:tailEnd type="stealth" w="lg" len="lg"/>
          </a:ln>
          <a:effectLst/>
        </p:spPr>
      </p:cxnSp>
      <p:sp>
        <p:nvSpPr>
          <p:cNvPr id="64" name="Rounded Rectangle 63"/>
          <p:cNvSpPr/>
          <p:nvPr/>
        </p:nvSpPr>
        <p:spPr bwMode="auto">
          <a:xfrm>
            <a:off x="1746431" y="6423180"/>
            <a:ext cx="626745" cy="268605"/>
          </a:xfrm>
          <a:prstGeom prst="roundRect">
            <a:avLst/>
          </a:prstGeom>
          <a:ln>
            <a:headEnd type="none" w="med" len="med"/>
            <a:tailEnd type="none" w="med" len="med"/>
          </a:ln>
        </p:spPr>
        <p:style>
          <a:lnRef idx="0">
            <a:schemeClr val="accent6"/>
          </a:lnRef>
          <a:fillRef idx="1002">
            <a:schemeClr val="lt2"/>
          </a:fillRef>
          <a:effectRef idx="3">
            <a:schemeClr val="accent6"/>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65" name="Text Box 77"/>
          <p:cNvSpPr txBox="1">
            <a:spLocks noChangeArrowheads="1"/>
          </p:cNvSpPr>
          <p:nvPr/>
        </p:nvSpPr>
        <p:spPr bwMode="auto">
          <a:xfrm>
            <a:off x="1761153" y="6457444"/>
            <a:ext cx="626745" cy="200055"/>
          </a:xfrm>
          <a:prstGeom prst="rect">
            <a:avLst/>
          </a:prstGeom>
          <a:noFill/>
          <a:ln w="19050" algn="ctr">
            <a:noFill/>
            <a:miter lim="800000"/>
            <a:headEnd/>
            <a:tailEnd/>
          </a:ln>
          <a:effectLst/>
        </p:spPr>
        <p:txBody>
          <a:bodyPr wrap="square">
            <a:spAutoFit/>
          </a:bodyPr>
          <a:lstStyle/>
          <a:p>
            <a:pPr algn="ctr"/>
            <a:r>
              <a:rPr lang="en-US" sz="700" b="1" dirty="0" smtClean="0">
                <a:solidFill>
                  <a:schemeClr val="tx1"/>
                </a:solidFill>
              </a:rPr>
              <a:t>Others</a:t>
            </a:r>
            <a:endParaRPr lang="en-US" sz="700" b="1" dirty="0">
              <a:solidFill>
                <a:schemeClr val="tx1"/>
              </a:solidFill>
            </a:endParaRPr>
          </a:p>
        </p:txBody>
      </p:sp>
      <p:sp>
        <p:nvSpPr>
          <p:cNvPr id="66" name="Rounded Rectangle 65"/>
          <p:cNvSpPr/>
          <p:nvPr/>
        </p:nvSpPr>
        <p:spPr bwMode="auto">
          <a:xfrm>
            <a:off x="1089841" y="6423180"/>
            <a:ext cx="626745" cy="268605"/>
          </a:xfrm>
          <a:prstGeom prst="roundRect">
            <a:avLst/>
          </a:prstGeom>
          <a:ln>
            <a:headEnd type="none" w="med" len="med"/>
            <a:tailEnd type="none" w="med" len="med"/>
          </a:ln>
        </p:spPr>
        <p:style>
          <a:lnRef idx="0">
            <a:schemeClr val="accent6"/>
          </a:lnRef>
          <a:fillRef idx="1002">
            <a:schemeClr val="lt2"/>
          </a:fillRef>
          <a:effectRef idx="3">
            <a:schemeClr val="accent6"/>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p:txBody>
      </p:sp>
      <p:sp>
        <p:nvSpPr>
          <p:cNvPr id="67" name="Text Box 77"/>
          <p:cNvSpPr txBox="1">
            <a:spLocks noChangeArrowheads="1"/>
          </p:cNvSpPr>
          <p:nvPr/>
        </p:nvSpPr>
        <p:spPr bwMode="auto">
          <a:xfrm>
            <a:off x="1104563" y="6457444"/>
            <a:ext cx="626745" cy="200055"/>
          </a:xfrm>
          <a:prstGeom prst="rect">
            <a:avLst/>
          </a:prstGeom>
          <a:noFill/>
          <a:ln w="19050" algn="ctr">
            <a:noFill/>
            <a:miter lim="800000"/>
            <a:headEnd/>
            <a:tailEnd/>
          </a:ln>
          <a:effectLst/>
        </p:spPr>
        <p:txBody>
          <a:bodyPr wrap="square">
            <a:spAutoFit/>
          </a:bodyPr>
          <a:lstStyle/>
          <a:p>
            <a:pPr algn="ctr"/>
            <a:r>
              <a:rPr lang="en-US" sz="700" b="1" dirty="0" smtClean="0"/>
              <a:t>Windows</a:t>
            </a:r>
          </a:p>
        </p:txBody>
      </p:sp>
      <p:sp>
        <p:nvSpPr>
          <p:cNvPr id="68" name="Oval 67"/>
          <p:cNvSpPr/>
          <p:nvPr/>
        </p:nvSpPr>
        <p:spPr bwMode="auto">
          <a:xfrm>
            <a:off x="2895600" y="1905000"/>
            <a:ext cx="4953000" cy="2438400"/>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algn="ctr"/>
            <a:endParaRPr lang="en-US" sz="2000" dirty="0" smtClean="0"/>
          </a:p>
        </p:txBody>
      </p:sp>
      <p:sp>
        <p:nvSpPr>
          <p:cNvPr id="69" name="Oval 68"/>
          <p:cNvSpPr/>
          <p:nvPr/>
        </p:nvSpPr>
        <p:spPr bwMode="auto">
          <a:xfrm>
            <a:off x="1632147" y="4848344"/>
            <a:ext cx="1295400" cy="381000"/>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algn="ctr"/>
            <a:endParaRPr lang="en-US" sz="2000" dirty="0" smtClean="0"/>
          </a:p>
        </p:txBody>
      </p:sp>
      <p:cxnSp>
        <p:nvCxnSpPr>
          <p:cNvPr id="70" name="Straight Connector 69"/>
          <p:cNvCxnSpPr>
            <a:endCxn id="74" idx="3"/>
          </p:cNvCxnSpPr>
          <p:nvPr/>
        </p:nvCxnSpPr>
        <p:spPr>
          <a:xfrm rot="10800000">
            <a:off x="6248400" y="2714656"/>
            <a:ext cx="609600" cy="440375"/>
          </a:xfrm>
          <a:prstGeom prst="line">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solidFill>
              <a:schemeClr val="tx1"/>
            </a:solidFill>
            <a:round/>
            <a:headEnd/>
            <a:tailEnd type="none" w="lg" len="lg"/>
          </a:ln>
          <a:effectLst>
            <a:outerShdw blurRad="50800" dist="38100" dir="2700000" algn="tl" rotWithShape="0">
              <a:prstClr val="black">
                <a:alpha val="40000"/>
              </a:prstClr>
            </a:outerShdw>
          </a:effectLst>
        </p:spPr>
      </p:cxnSp>
      <p:sp>
        <p:nvSpPr>
          <p:cNvPr id="71" name="Rectangle 70"/>
          <p:cNvSpPr/>
          <p:nvPr/>
        </p:nvSpPr>
        <p:spPr bwMode="auto">
          <a:xfrm>
            <a:off x="3505200" y="2469222"/>
            <a:ext cx="2743200" cy="5334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cxnSp>
        <p:nvCxnSpPr>
          <p:cNvPr id="72" name="Straight Connector 71"/>
          <p:cNvCxnSpPr>
            <a:endCxn id="68" idx="2"/>
          </p:cNvCxnSpPr>
          <p:nvPr/>
        </p:nvCxnSpPr>
        <p:spPr bwMode="auto">
          <a:xfrm rot="5400000" flipH="1" flipV="1">
            <a:off x="1330494" y="3437053"/>
            <a:ext cx="1877959" cy="1252254"/>
          </a:xfrm>
          <a:prstGeom prst="line">
            <a:avLst/>
          </a:prstGeom>
          <a:noFill/>
          <a:ln w="6350" cap="flat" cmpd="sng" algn="ctr">
            <a:solidFill>
              <a:schemeClr val="tx2">
                <a:lumMod val="75000"/>
              </a:schemeClr>
            </a:solidFill>
            <a:prstDash val="solid"/>
            <a:round/>
            <a:headEnd type="none" w="med" len="med"/>
            <a:tailEnd type="none" w="med" len="med"/>
          </a:ln>
          <a:effectLst/>
        </p:spPr>
      </p:cxnSp>
      <p:cxnSp>
        <p:nvCxnSpPr>
          <p:cNvPr id="73" name="Straight Connector 72"/>
          <p:cNvCxnSpPr/>
          <p:nvPr/>
        </p:nvCxnSpPr>
        <p:spPr bwMode="auto">
          <a:xfrm flipV="1">
            <a:off x="2722594" y="4263775"/>
            <a:ext cx="3503545" cy="908381"/>
          </a:xfrm>
          <a:prstGeom prst="line">
            <a:avLst/>
          </a:prstGeom>
          <a:noFill/>
          <a:ln w="6350" cap="flat" cmpd="sng" algn="ctr">
            <a:solidFill>
              <a:schemeClr val="tx2">
                <a:lumMod val="75000"/>
              </a:schemeClr>
            </a:solidFill>
            <a:prstDash val="solid"/>
            <a:round/>
            <a:headEnd type="none" w="med" len="med"/>
            <a:tailEnd type="none" w="med" len="med"/>
          </a:ln>
          <a:effectLst/>
        </p:spPr>
      </p:cxnSp>
      <p:sp>
        <p:nvSpPr>
          <p:cNvPr id="74" name="TextBox 73"/>
          <p:cNvSpPr txBox="1"/>
          <p:nvPr/>
        </p:nvSpPr>
        <p:spPr>
          <a:xfrm>
            <a:off x="3505200" y="2514600"/>
            <a:ext cx="2743200" cy="400110"/>
          </a:xfrm>
          <a:prstGeom prst="rect">
            <a:avLst/>
          </a:prstGeom>
          <a:noFill/>
        </p:spPr>
        <p:txBody>
          <a:bodyPr wrap="square" rtlCol="0">
            <a:spAutoFit/>
          </a:bodyPr>
          <a:lstStyle/>
          <a:p>
            <a:pPr algn="ctr"/>
            <a:r>
              <a:rPr lang="en-US" sz="2000" b="1" dirty="0" smtClean="0">
                <a:solidFill>
                  <a:schemeClr val="tx1"/>
                </a:solidFill>
              </a:rPr>
              <a:t>SQL Azure Database</a:t>
            </a:r>
            <a:endParaRPr lang="en-US" sz="2000" b="1" dirty="0">
              <a:solidFill>
                <a:schemeClr val="tx1"/>
              </a:solidFill>
            </a:endParaRPr>
          </a:p>
        </p:txBody>
      </p:sp>
      <p:sp>
        <p:nvSpPr>
          <p:cNvPr id="75" name="TextBox 74"/>
          <p:cNvSpPr txBox="1"/>
          <p:nvPr/>
        </p:nvSpPr>
        <p:spPr>
          <a:xfrm>
            <a:off x="4495800" y="1447800"/>
            <a:ext cx="1761791" cy="430887"/>
          </a:xfrm>
          <a:prstGeom prst="rect">
            <a:avLst/>
          </a:prstGeom>
          <a:noFill/>
        </p:spPr>
        <p:txBody>
          <a:bodyPr wrap="square" rtlCol="0">
            <a:spAutoFit/>
          </a:bodyPr>
          <a:lstStyle/>
          <a:p>
            <a:r>
              <a:rPr lang="en-US" sz="2200" b="1" dirty="0" smtClean="0"/>
              <a:t>SQL Azure</a:t>
            </a:r>
            <a:endParaRPr lang="en-US" sz="2200" b="1" dirty="0"/>
          </a:p>
        </p:txBody>
      </p:sp>
      <p:cxnSp>
        <p:nvCxnSpPr>
          <p:cNvPr id="76" name="Straight Connector 75"/>
          <p:cNvCxnSpPr/>
          <p:nvPr/>
        </p:nvCxnSpPr>
        <p:spPr>
          <a:xfrm rot="10800000" flipV="1">
            <a:off x="6172200" y="3048000"/>
            <a:ext cx="609600" cy="435767"/>
          </a:xfrm>
          <a:prstGeom prst="line">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solidFill>
              <a:schemeClr val="tx1"/>
            </a:solidFill>
            <a:round/>
            <a:headEnd/>
            <a:tailEnd type="none" w="lg" len="lg"/>
          </a:ln>
          <a:effectLst>
            <a:outerShdw blurRad="50800" dist="38100" dir="2700000" algn="tl" rotWithShape="0">
              <a:prstClr val="black">
                <a:alpha val="40000"/>
              </a:prstClr>
            </a:outerShdw>
          </a:effectLst>
        </p:spPr>
      </p:cxnSp>
      <p:sp>
        <p:nvSpPr>
          <p:cNvPr id="77" name="Rectangle 76"/>
          <p:cNvSpPr/>
          <p:nvPr/>
        </p:nvSpPr>
        <p:spPr bwMode="auto">
          <a:xfrm>
            <a:off x="3505200" y="3155022"/>
            <a:ext cx="2743200" cy="5334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sp>
        <p:nvSpPr>
          <p:cNvPr id="78" name="TextBox 77"/>
          <p:cNvSpPr txBox="1"/>
          <p:nvPr/>
        </p:nvSpPr>
        <p:spPr>
          <a:xfrm>
            <a:off x="3505200" y="3200400"/>
            <a:ext cx="2667000" cy="400110"/>
          </a:xfrm>
          <a:prstGeom prst="rect">
            <a:avLst/>
          </a:prstGeom>
          <a:noFill/>
        </p:spPr>
        <p:txBody>
          <a:bodyPr wrap="square" rtlCol="0">
            <a:spAutoFit/>
          </a:bodyPr>
          <a:lstStyle/>
          <a:p>
            <a:pPr algn="ctr"/>
            <a:r>
              <a:rPr lang="en-US" sz="2000" b="1" dirty="0" smtClean="0">
                <a:solidFill>
                  <a:schemeClr val="tx1"/>
                </a:solidFill>
              </a:rPr>
              <a:t>Others (Future)</a:t>
            </a:r>
            <a:endParaRPr lang="en-US" sz="2000" b="1" dirty="0">
              <a:solidFill>
                <a:schemeClr val="tx1"/>
              </a:solidFill>
            </a:endParaRPr>
          </a:p>
        </p:txBody>
      </p:sp>
      <p:sp>
        <p:nvSpPr>
          <p:cNvPr id="79" name="Can 78"/>
          <p:cNvSpPr/>
          <p:nvPr/>
        </p:nvSpPr>
        <p:spPr bwMode="auto">
          <a:xfrm>
            <a:off x="6781800" y="2697822"/>
            <a:ext cx="714380" cy="500066"/>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dirty="0" smtClean="0">
              <a:solidFill>
                <a:srgbClr val="A2998A"/>
              </a:solidFill>
              <a:latin typeface="Segoe"/>
              <a:cs typeface="Arial" pitchFamily="34" charset="0"/>
            </a:endParaRPr>
          </a:p>
        </p:txBody>
      </p:sp>
      <p:sp>
        <p:nvSpPr>
          <p:cNvPr id="80" name="Can 79"/>
          <p:cNvSpPr/>
          <p:nvPr/>
        </p:nvSpPr>
        <p:spPr bwMode="auto">
          <a:xfrm>
            <a:off x="6629400" y="2926422"/>
            <a:ext cx="714380" cy="500066"/>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dirty="0" smtClean="0">
              <a:solidFill>
                <a:srgbClr val="A2998A"/>
              </a:solidFill>
              <a:latin typeface="Segoe"/>
              <a:cs typeface="Arial" pitchFamily="34" charset="0"/>
            </a:endParaRPr>
          </a:p>
        </p:txBody>
      </p:sp>
      <p:sp>
        <p:nvSpPr>
          <p:cNvPr id="81" name="Can 80"/>
          <p:cNvSpPr/>
          <p:nvPr/>
        </p:nvSpPr>
        <p:spPr bwMode="auto">
          <a:xfrm>
            <a:off x="6781800" y="3155022"/>
            <a:ext cx="714380" cy="500066"/>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dirty="0" smtClean="0">
              <a:solidFill>
                <a:srgbClr val="A2998A"/>
              </a:solidFill>
              <a:latin typeface="Segoe"/>
              <a:cs typeface="Arial" pitchFamily="34" charset="0"/>
            </a:endParaRPr>
          </a:p>
        </p:txBody>
      </p:sp>
      <p:sp>
        <p:nvSpPr>
          <p:cNvPr id="82" name="Rounded Rectangle 81"/>
          <p:cNvSpPr/>
          <p:nvPr/>
        </p:nvSpPr>
        <p:spPr bwMode="auto">
          <a:xfrm>
            <a:off x="1828800" y="4953000"/>
            <a:ext cx="876696" cy="171601"/>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pPr algn="ctr" rtl="0"/>
            <a:endParaRPr lang="en-US" sz="800" dirty="0" smtClean="0">
              <a:solidFill>
                <a:schemeClr val="tx1"/>
              </a:solidFill>
              <a:latin typeface="Arial" charset="0"/>
              <a:ea typeface="+mj-ea"/>
              <a:cs typeface="+mj-cs"/>
            </a:endParaRPr>
          </a:p>
        </p:txBody>
      </p:sp>
      <p:sp>
        <p:nvSpPr>
          <p:cNvPr id="83" name="Text Box 77"/>
          <p:cNvSpPr txBox="1">
            <a:spLocks noChangeArrowheads="1"/>
          </p:cNvSpPr>
          <p:nvPr/>
        </p:nvSpPr>
        <p:spPr bwMode="auto">
          <a:xfrm>
            <a:off x="1853051" y="4936415"/>
            <a:ext cx="821387" cy="200055"/>
          </a:xfrm>
          <a:prstGeom prst="rect">
            <a:avLst/>
          </a:prstGeom>
          <a:noFill/>
          <a:ln w="19050" algn="ctr">
            <a:noFill/>
            <a:miter lim="800000"/>
            <a:headEnd/>
            <a:tailEnd/>
          </a:ln>
          <a:effectLst/>
        </p:spPr>
        <p:txBody>
          <a:bodyPr wrap="square">
            <a:spAutoFit/>
          </a:bodyPr>
          <a:lstStyle/>
          <a:p>
            <a:pPr algn="ctr"/>
            <a:r>
              <a:rPr lang="en-US" sz="700" b="1" dirty="0" smtClean="0">
                <a:solidFill>
                  <a:schemeClr val="tx1"/>
                </a:solidFill>
              </a:rPr>
              <a:t>SQL Azure</a:t>
            </a:r>
            <a:endParaRPr lang="en-US" sz="700" b="1"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1" name="Straight Connector 180"/>
          <p:cNvCxnSpPr>
            <a:stCxn id="188" idx="2"/>
          </p:cNvCxnSpPr>
          <p:nvPr/>
        </p:nvCxnSpPr>
        <p:spPr>
          <a:xfrm rot="10800000" flipV="1">
            <a:off x="2438400" y="5976126"/>
            <a:ext cx="380368" cy="178153"/>
          </a:xfrm>
          <a:prstGeom prst="line">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solidFill>
              <a:schemeClr val="tx1"/>
            </a:solidFill>
            <a:round/>
            <a:headEnd/>
            <a:tailEnd type="none" w="lg" len="lg"/>
          </a:ln>
          <a:effectLst>
            <a:outerShdw blurRad="50800" dist="38100" dir="2700000" algn="tl" rotWithShape="0">
              <a:prstClr val="black">
                <a:alpha val="40000"/>
              </a:prstClr>
            </a:outerShdw>
          </a:effectLst>
        </p:spPr>
      </p:cxnSp>
      <p:sp>
        <p:nvSpPr>
          <p:cNvPr id="184" name="Rectangle 183"/>
          <p:cNvSpPr/>
          <p:nvPr/>
        </p:nvSpPr>
        <p:spPr bwMode="auto">
          <a:xfrm>
            <a:off x="685799" y="5989926"/>
            <a:ext cx="1831977" cy="35115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sz="1300" dirty="0" smtClean="0">
              <a:solidFill>
                <a:schemeClr val="tx1"/>
              </a:solidFill>
              <a:latin typeface="Arial" charset="0"/>
            </a:endParaRPr>
          </a:p>
        </p:txBody>
      </p:sp>
      <p:grpSp>
        <p:nvGrpSpPr>
          <p:cNvPr id="98" name="Group 97"/>
          <p:cNvGrpSpPr/>
          <p:nvPr/>
        </p:nvGrpSpPr>
        <p:grpSpPr>
          <a:xfrm>
            <a:off x="381000" y="1143000"/>
            <a:ext cx="8153400" cy="4876800"/>
            <a:chOff x="381000" y="1143000"/>
            <a:chExt cx="8153400" cy="4876800"/>
          </a:xfrm>
        </p:grpSpPr>
        <p:sp>
          <p:nvSpPr>
            <p:cNvPr id="90" name="Oval 89"/>
            <p:cNvSpPr/>
            <p:nvPr/>
          </p:nvSpPr>
          <p:spPr bwMode="auto">
            <a:xfrm>
              <a:off x="3505200" y="1143000"/>
              <a:ext cx="5029200" cy="4487917"/>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eaLnBrk="1" latinLnBrk="0" hangingPunct="1">
                <a:lnSpc>
                  <a:spcPct val="100000"/>
                </a:lnSpc>
                <a:buClrTx/>
                <a:buSzTx/>
                <a:buFontTx/>
                <a:buNone/>
                <a:tabLst/>
              </a:pPr>
              <a:endParaRPr lang="en-US" sz="2000" dirty="0" smtClean="0"/>
            </a:p>
          </p:txBody>
        </p:sp>
        <p:sp>
          <p:nvSpPr>
            <p:cNvPr id="91" name="Rounded Rectangle 90"/>
            <p:cNvSpPr/>
            <p:nvPr/>
          </p:nvSpPr>
          <p:spPr>
            <a:xfrm>
              <a:off x="4572000" y="1828800"/>
              <a:ext cx="2895600" cy="3352800"/>
            </a:xfrm>
            <a:prstGeom prst="round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nchor="ctr">
              <a:noAutofit/>
            </a:bodyPr>
            <a:lstStyle/>
            <a:p>
              <a:pPr defTabSz="914099"/>
              <a:endParaRPr lang="en-US" sz="1600">
                <a:solidFill>
                  <a:srgbClr val="A2998A"/>
                </a:solidFill>
                <a:latin typeface="Segoe"/>
                <a:cs typeface="Arial" pitchFamily="34" charset="0"/>
              </a:endParaRPr>
            </a:p>
          </p:txBody>
        </p:sp>
        <p:cxnSp>
          <p:nvCxnSpPr>
            <p:cNvPr id="92" name="Straight Connector 91"/>
            <p:cNvCxnSpPr/>
            <p:nvPr/>
          </p:nvCxnSpPr>
          <p:spPr bwMode="auto">
            <a:xfrm flipV="1">
              <a:off x="2590800" y="5625353"/>
              <a:ext cx="3487271" cy="192744"/>
            </a:xfrm>
            <a:prstGeom prst="line">
              <a:avLst/>
            </a:prstGeom>
            <a:noFill/>
            <a:ln w="6350" cap="flat" cmpd="sng" algn="ctr">
              <a:solidFill>
                <a:schemeClr val="tx2">
                  <a:lumMod val="75000"/>
                </a:schemeClr>
              </a:solidFill>
              <a:prstDash val="solid"/>
              <a:round/>
              <a:headEnd type="none" w="med" len="med"/>
              <a:tailEnd type="none" w="med" len="med"/>
            </a:ln>
            <a:effectLst/>
          </p:spPr>
        </p:cxnSp>
        <p:cxnSp>
          <p:nvCxnSpPr>
            <p:cNvPr id="93" name="Straight Connector 92"/>
            <p:cNvCxnSpPr/>
            <p:nvPr/>
          </p:nvCxnSpPr>
          <p:spPr bwMode="auto">
            <a:xfrm flipV="1">
              <a:off x="462415" y="2819403"/>
              <a:ext cx="3118985" cy="2750440"/>
            </a:xfrm>
            <a:prstGeom prst="line">
              <a:avLst/>
            </a:prstGeom>
            <a:noFill/>
            <a:ln w="6350" cap="flat" cmpd="sng" algn="ctr">
              <a:solidFill>
                <a:schemeClr val="tx2">
                  <a:lumMod val="75000"/>
                </a:schemeClr>
              </a:solidFill>
              <a:prstDash val="solid"/>
              <a:round/>
              <a:headEnd type="none" w="med" len="med"/>
              <a:tailEnd type="none" w="med" len="med"/>
            </a:ln>
            <a:effectLst/>
          </p:spPr>
        </p:cxnSp>
        <p:sp>
          <p:nvSpPr>
            <p:cNvPr id="152" name="TextBox 151"/>
            <p:cNvSpPr txBox="1"/>
            <p:nvPr/>
          </p:nvSpPr>
          <p:spPr>
            <a:xfrm>
              <a:off x="4800600" y="1447800"/>
              <a:ext cx="2438400" cy="369332"/>
            </a:xfrm>
            <a:prstGeom prst="rect">
              <a:avLst/>
            </a:prstGeom>
            <a:noFill/>
          </p:spPr>
          <p:txBody>
            <a:bodyPr wrap="square" rtlCol="0">
              <a:spAutoFit/>
            </a:bodyPr>
            <a:lstStyle/>
            <a:p>
              <a:r>
                <a:rPr lang="en-US" sz="1800" b="1" dirty="0" smtClean="0">
                  <a:solidFill>
                    <a:schemeClr val="bg1"/>
                  </a:solidFill>
                </a:rPr>
                <a:t>SQL Azure Database</a:t>
              </a:r>
              <a:endParaRPr lang="en-US" sz="1800" b="1" dirty="0">
                <a:solidFill>
                  <a:schemeClr val="bg1"/>
                </a:solidFill>
              </a:endParaRPr>
            </a:p>
          </p:txBody>
        </p:sp>
        <p:sp>
          <p:nvSpPr>
            <p:cNvPr id="190" name="Oval 189"/>
            <p:cNvSpPr/>
            <p:nvPr/>
          </p:nvSpPr>
          <p:spPr bwMode="auto">
            <a:xfrm>
              <a:off x="381000" y="5334000"/>
              <a:ext cx="2514600" cy="685800"/>
            </a:xfrm>
            <a:prstGeom prst="ellipse">
              <a:avLst/>
            </a:prstGeom>
            <a:gradFill>
              <a:gsLst>
                <a:gs pos="0">
                  <a:schemeClr val="dk1">
                    <a:tint val="50000"/>
                    <a:satMod val="300000"/>
                    <a:alpha val="50000"/>
                  </a:schemeClr>
                </a:gs>
                <a:gs pos="35000">
                  <a:schemeClr val="dk1">
                    <a:tint val="37000"/>
                    <a:satMod val="300000"/>
                  </a:schemeClr>
                </a:gs>
                <a:gs pos="100000">
                  <a:schemeClr val="dk1">
                    <a:tint val="15000"/>
                    <a:satMod val="350000"/>
                  </a:schemeClr>
                </a:gs>
              </a:gsLs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pPr marL="0" marR="0" indent="0" algn="ctr" eaLnBrk="1" latinLnBrk="0" hangingPunct="1">
                <a:lnSpc>
                  <a:spcPct val="100000"/>
                </a:lnSpc>
                <a:buClrTx/>
                <a:buSzTx/>
                <a:buFontTx/>
                <a:buNone/>
                <a:tabLst/>
              </a:pPr>
              <a:endParaRPr lang="en-US" sz="2000" dirty="0" smtClean="0"/>
            </a:p>
          </p:txBody>
        </p:sp>
      </p:grpSp>
      <p:cxnSp>
        <p:nvCxnSpPr>
          <p:cNvPr id="180" name="Straight Connector 179"/>
          <p:cNvCxnSpPr>
            <a:endCxn id="192" idx="3"/>
          </p:cNvCxnSpPr>
          <p:nvPr/>
        </p:nvCxnSpPr>
        <p:spPr>
          <a:xfrm rot="10800000">
            <a:off x="2517776" y="5708795"/>
            <a:ext cx="451508" cy="275445"/>
          </a:xfrm>
          <a:prstGeom prst="line">
            <a:avLst/>
          </a:prstGeom>
          <a:gradFill flip="none" rotWithShape="1">
            <a:gsLst>
              <a:gs pos="0">
                <a:schemeClr val="tx2">
                  <a:lumMod val="20000"/>
                  <a:lumOff val="80000"/>
                </a:schemeClr>
              </a:gs>
              <a:gs pos="100000">
                <a:schemeClr val="tx2">
                  <a:lumMod val="75000"/>
                  <a:alpha val="65000"/>
                </a:schemeClr>
              </a:gs>
            </a:gsLst>
            <a:path path="circle">
              <a:fillToRect l="50000" t="50000" r="50000" b="50000"/>
            </a:path>
            <a:tileRect/>
          </a:gradFill>
          <a:ln w="19050" algn="ctr">
            <a:solidFill>
              <a:schemeClr val="tx1"/>
            </a:solidFill>
            <a:round/>
            <a:headEnd/>
            <a:tailEnd type="none" w="lg" len="lg"/>
          </a:ln>
          <a:effectLst>
            <a:outerShdw blurRad="50800" dist="38100" dir="2700000" algn="tl" rotWithShape="0">
              <a:prstClr val="black">
                <a:alpha val="40000"/>
              </a:prstClr>
            </a:outerShdw>
          </a:effectLst>
        </p:spPr>
      </p:cxnSp>
      <p:sp>
        <p:nvSpPr>
          <p:cNvPr id="185" name="TextBox 184"/>
          <p:cNvSpPr txBox="1"/>
          <p:nvPr/>
        </p:nvSpPr>
        <p:spPr>
          <a:xfrm>
            <a:off x="685800" y="6019800"/>
            <a:ext cx="1831976" cy="292388"/>
          </a:xfrm>
          <a:prstGeom prst="rect">
            <a:avLst/>
          </a:prstGeom>
          <a:noFill/>
        </p:spPr>
        <p:txBody>
          <a:bodyPr wrap="square" rtlCol="0">
            <a:spAutoFit/>
          </a:bodyPr>
          <a:lstStyle/>
          <a:p>
            <a:pPr algn="ctr"/>
            <a:r>
              <a:rPr lang="en-US" sz="1300" b="1" dirty="0" smtClean="0">
                <a:solidFill>
                  <a:schemeClr val="tx1"/>
                </a:solidFill>
              </a:rPr>
              <a:t>Others (Future)</a:t>
            </a:r>
            <a:endParaRPr lang="en-US" sz="1300" b="1" dirty="0">
              <a:solidFill>
                <a:schemeClr val="tx1"/>
              </a:solidFill>
            </a:endParaRPr>
          </a:p>
        </p:txBody>
      </p:sp>
      <p:sp>
        <p:nvSpPr>
          <p:cNvPr id="187" name="Can 186"/>
          <p:cNvSpPr/>
          <p:nvPr/>
        </p:nvSpPr>
        <p:spPr bwMode="auto">
          <a:xfrm>
            <a:off x="2919098" y="5661025"/>
            <a:ext cx="470301" cy="329211"/>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300" dirty="0" smtClean="0">
              <a:solidFill>
                <a:srgbClr val="A2998A"/>
              </a:solidFill>
              <a:latin typeface="Segoe"/>
              <a:cs typeface="Arial" pitchFamily="34" charset="0"/>
            </a:endParaRPr>
          </a:p>
        </p:txBody>
      </p:sp>
      <p:sp>
        <p:nvSpPr>
          <p:cNvPr id="188" name="Can 187"/>
          <p:cNvSpPr/>
          <p:nvPr/>
        </p:nvSpPr>
        <p:spPr bwMode="auto">
          <a:xfrm>
            <a:off x="2818768" y="5811521"/>
            <a:ext cx="470301" cy="329211"/>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300" dirty="0" smtClean="0">
              <a:solidFill>
                <a:srgbClr val="A2998A"/>
              </a:solidFill>
              <a:latin typeface="Segoe"/>
              <a:cs typeface="Arial" pitchFamily="34" charset="0"/>
            </a:endParaRPr>
          </a:p>
        </p:txBody>
      </p:sp>
      <p:sp>
        <p:nvSpPr>
          <p:cNvPr id="189" name="Can 188"/>
          <p:cNvSpPr/>
          <p:nvPr/>
        </p:nvSpPr>
        <p:spPr bwMode="auto">
          <a:xfrm>
            <a:off x="2919098" y="5962016"/>
            <a:ext cx="470301" cy="329211"/>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300" dirty="0" smtClean="0">
              <a:solidFill>
                <a:srgbClr val="A2998A"/>
              </a:solidFill>
              <a:latin typeface="Segoe"/>
              <a:cs typeface="Arial" pitchFamily="34" charset="0"/>
            </a:endParaRPr>
          </a:p>
        </p:txBody>
      </p:sp>
      <p:sp>
        <p:nvSpPr>
          <p:cNvPr id="88" name="Title 87"/>
          <p:cNvSpPr>
            <a:spLocks noGrp="1"/>
          </p:cNvSpPr>
          <p:nvPr>
            <p:ph type="title"/>
          </p:nvPr>
        </p:nvSpPr>
        <p:spPr/>
        <p:txBody>
          <a:bodyPr/>
          <a:lstStyle/>
          <a:p>
            <a:r>
              <a:rPr lang="en-US" dirty="0" smtClean="0"/>
              <a:t>SQL Azure Database</a:t>
            </a:r>
            <a:br>
              <a:rPr lang="en-US" dirty="0" smtClean="0"/>
            </a:br>
            <a:r>
              <a:rPr lang="en-US" sz="2400" dirty="0" smtClean="0"/>
              <a:t>An Illustration</a:t>
            </a:r>
            <a:endParaRPr lang="en-US" sz="2400" dirty="0"/>
          </a:p>
        </p:txBody>
      </p:sp>
      <p:grpSp>
        <p:nvGrpSpPr>
          <p:cNvPr id="101" name="Group 100"/>
          <p:cNvGrpSpPr/>
          <p:nvPr/>
        </p:nvGrpSpPr>
        <p:grpSpPr>
          <a:xfrm>
            <a:off x="4800600" y="1957138"/>
            <a:ext cx="2514608" cy="2971799"/>
            <a:chOff x="4800600" y="1957138"/>
            <a:chExt cx="2514608" cy="2971799"/>
          </a:xfrm>
        </p:grpSpPr>
        <p:sp>
          <p:nvSpPr>
            <p:cNvPr id="96" name="Can 95"/>
            <p:cNvSpPr/>
            <p:nvPr/>
          </p:nvSpPr>
          <p:spPr bwMode="auto">
            <a:xfrm>
              <a:off x="4953000" y="1957138"/>
              <a:ext cx="1066800" cy="1347537"/>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grpSp>
          <p:nvGrpSpPr>
            <p:cNvPr id="99" name="Group 98"/>
            <p:cNvGrpSpPr/>
            <p:nvPr/>
          </p:nvGrpSpPr>
          <p:grpSpPr>
            <a:xfrm>
              <a:off x="5065295" y="2574759"/>
              <a:ext cx="849234" cy="641605"/>
              <a:chOff x="4872038" y="2787652"/>
              <a:chExt cx="1152532" cy="870750"/>
            </a:xfrm>
          </p:grpSpPr>
          <p:sp>
            <p:nvSpPr>
              <p:cNvPr id="103" name="Rectangle 102"/>
              <p:cNvSpPr/>
              <p:nvPr/>
            </p:nvSpPr>
            <p:spPr bwMode="auto">
              <a:xfrm>
                <a:off x="4872038" y="27908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04" name="Straight Connector 103"/>
              <p:cNvCxnSpPr/>
              <p:nvPr/>
            </p:nvCxnSpPr>
            <p:spPr bwMode="auto">
              <a:xfrm>
                <a:off x="4872038" y="29337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05" name="Straight Connector 104"/>
              <p:cNvCxnSpPr/>
              <p:nvPr/>
            </p:nvCxnSpPr>
            <p:spPr bwMode="auto">
              <a:xfrm>
                <a:off x="4872038" y="30765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06" name="Straight Connector 105"/>
              <p:cNvCxnSpPr/>
              <p:nvPr/>
            </p:nvCxnSpPr>
            <p:spPr bwMode="auto">
              <a:xfrm>
                <a:off x="4872038" y="32194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07" name="Straight Connector 106"/>
              <p:cNvCxnSpPr/>
              <p:nvPr/>
            </p:nvCxnSpPr>
            <p:spPr bwMode="auto">
              <a:xfrm>
                <a:off x="4872038" y="33623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09" name="Straight Connector 108"/>
              <p:cNvCxnSpPr/>
              <p:nvPr/>
            </p:nvCxnSpPr>
            <p:spPr bwMode="auto">
              <a:xfrm rot="5400000">
                <a:off x="4657724" y="31480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10" name="Straight Connector 109"/>
              <p:cNvCxnSpPr/>
              <p:nvPr/>
            </p:nvCxnSpPr>
            <p:spPr bwMode="auto">
              <a:xfrm rot="5400000">
                <a:off x="4801394" y="31472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11" name="Straight Connector 110"/>
              <p:cNvCxnSpPr/>
              <p:nvPr/>
            </p:nvCxnSpPr>
            <p:spPr bwMode="auto">
              <a:xfrm rot="5400000">
                <a:off x="4945064" y="31464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12" name="Straight Connector 111"/>
              <p:cNvCxnSpPr/>
              <p:nvPr/>
            </p:nvCxnSpPr>
            <p:spPr bwMode="auto">
              <a:xfrm rot="5400000">
                <a:off x="5088734" y="31456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13" name="Straight Connector 112"/>
              <p:cNvCxnSpPr/>
              <p:nvPr/>
            </p:nvCxnSpPr>
            <p:spPr bwMode="auto">
              <a:xfrm rot="5400000">
                <a:off x="5232404" y="31448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14" name="Straight Connector 113"/>
              <p:cNvCxnSpPr/>
              <p:nvPr/>
            </p:nvCxnSpPr>
            <p:spPr bwMode="auto">
              <a:xfrm rot="5400000">
                <a:off x="5376074" y="3144048"/>
                <a:ext cx="714380" cy="1588"/>
              </a:xfrm>
              <a:prstGeom prst="line">
                <a:avLst/>
              </a:prstGeom>
              <a:noFill/>
              <a:ln w="19050" cap="flat" cmpd="sng" algn="ctr">
                <a:solidFill>
                  <a:schemeClr val="tx1"/>
                </a:solidFill>
                <a:prstDash val="solid"/>
                <a:round/>
                <a:headEnd type="none" w="med" len="med"/>
                <a:tailEnd type="none" w="med" len="med"/>
              </a:ln>
              <a:effectLst/>
            </p:spPr>
          </p:cxnSp>
          <p:sp>
            <p:nvSpPr>
              <p:cNvPr id="115" name="Rectangle 114"/>
              <p:cNvSpPr/>
              <p:nvPr/>
            </p:nvSpPr>
            <p:spPr bwMode="auto">
              <a:xfrm>
                <a:off x="5024438" y="29432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16" name="Straight Connector 115"/>
              <p:cNvCxnSpPr/>
              <p:nvPr/>
            </p:nvCxnSpPr>
            <p:spPr bwMode="auto">
              <a:xfrm>
                <a:off x="5024438" y="30861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17" name="Straight Connector 116"/>
              <p:cNvCxnSpPr/>
              <p:nvPr/>
            </p:nvCxnSpPr>
            <p:spPr bwMode="auto">
              <a:xfrm>
                <a:off x="5024438" y="32289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18" name="Straight Connector 117"/>
              <p:cNvCxnSpPr/>
              <p:nvPr/>
            </p:nvCxnSpPr>
            <p:spPr bwMode="auto">
              <a:xfrm>
                <a:off x="5024438" y="33718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19" name="Straight Connector 118"/>
              <p:cNvCxnSpPr/>
              <p:nvPr/>
            </p:nvCxnSpPr>
            <p:spPr bwMode="auto">
              <a:xfrm>
                <a:off x="5024438" y="35147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20" name="Straight Connector 119"/>
              <p:cNvCxnSpPr/>
              <p:nvPr/>
            </p:nvCxnSpPr>
            <p:spPr bwMode="auto">
              <a:xfrm rot="5400000">
                <a:off x="4810124" y="33004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21" name="Straight Connector 120"/>
              <p:cNvCxnSpPr/>
              <p:nvPr/>
            </p:nvCxnSpPr>
            <p:spPr bwMode="auto">
              <a:xfrm rot="5400000">
                <a:off x="4953794" y="32996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22" name="Straight Connector 121"/>
              <p:cNvCxnSpPr/>
              <p:nvPr/>
            </p:nvCxnSpPr>
            <p:spPr bwMode="auto">
              <a:xfrm rot="5400000">
                <a:off x="5097464" y="32988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23" name="Straight Connector 122"/>
              <p:cNvCxnSpPr/>
              <p:nvPr/>
            </p:nvCxnSpPr>
            <p:spPr bwMode="auto">
              <a:xfrm rot="5400000">
                <a:off x="5241134" y="32980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24" name="Straight Connector 123"/>
              <p:cNvCxnSpPr/>
              <p:nvPr/>
            </p:nvCxnSpPr>
            <p:spPr bwMode="auto">
              <a:xfrm rot="5400000">
                <a:off x="5384804" y="32972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25" name="Straight Connector 124"/>
              <p:cNvCxnSpPr/>
              <p:nvPr/>
            </p:nvCxnSpPr>
            <p:spPr bwMode="auto">
              <a:xfrm rot="5400000">
                <a:off x="5528474" y="3296448"/>
                <a:ext cx="714380" cy="1588"/>
              </a:xfrm>
              <a:prstGeom prst="line">
                <a:avLst/>
              </a:prstGeom>
              <a:noFill/>
              <a:ln w="19050" cap="flat" cmpd="sng" algn="ctr">
                <a:solidFill>
                  <a:schemeClr val="tx1"/>
                </a:solidFill>
                <a:prstDash val="solid"/>
                <a:round/>
                <a:headEnd type="none" w="med" len="med"/>
                <a:tailEnd type="none" w="med" len="med"/>
              </a:ln>
              <a:effectLst/>
            </p:spPr>
          </p:cxnSp>
        </p:grpSp>
        <p:sp>
          <p:nvSpPr>
            <p:cNvPr id="126" name="TextBox 125"/>
            <p:cNvSpPr txBox="1"/>
            <p:nvPr/>
          </p:nvSpPr>
          <p:spPr>
            <a:xfrm>
              <a:off x="4953000" y="2237876"/>
              <a:ext cx="1066808" cy="307777"/>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400" b="1" i="1" dirty="0" smtClean="0">
                  <a:solidFill>
                    <a:schemeClr val="bg1"/>
                  </a:solidFill>
                  <a:latin typeface="Arial" pitchFamily="34" charset="0"/>
                  <a:cs typeface="Arial" pitchFamily="34" charset="0"/>
                </a:rPr>
                <a:t>Database</a:t>
              </a:r>
              <a:endParaRPr lang="en-US" sz="1400" b="1" i="1" dirty="0">
                <a:solidFill>
                  <a:schemeClr val="bg1"/>
                </a:solidFill>
                <a:latin typeface="Arial" pitchFamily="34" charset="0"/>
                <a:cs typeface="Arial" pitchFamily="34" charset="0"/>
              </a:endParaRPr>
            </a:p>
          </p:txBody>
        </p:sp>
        <p:sp>
          <p:nvSpPr>
            <p:cNvPr id="127" name="Can 126"/>
            <p:cNvSpPr/>
            <p:nvPr/>
          </p:nvSpPr>
          <p:spPr bwMode="auto">
            <a:xfrm>
              <a:off x="4800600" y="3581400"/>
              <a:ext cx="1066800" cy="1347537"/>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grpSp>
          <p:nvGrpSpPr>
            <p:cNvPr id="128" name="Group 127"/>
            <p:cNvGrpSpPr/>
            <p:nvPr/>
          </p:nvGrpSpPr>
          <p:grpSpPr>
            <a:xfrm>
              <a:off x="4912895" y="4199021"/>
              <a:ext cx="849234" cy="641605"/>
              <a:chOff x="4872038" y="2787652"/>
              <a:chExt cx="1152532" cy="870750"/>
            </a:xfrm>
          </p:grpSpPr>
          <p:sp>
            <p:nvSpPr>
              <p:cNvPr id="129" name="Rectangle 128"/>
              <p:cNvSpPr/>
              <p:nvPr/>
            </p:nvSpPr>
            <p:spPr bwMode="auto">
              <a:xfrm>
                <a:off x="4872038" y="27908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30" name="Straight Connector 129"/>
              <p:cNvCxnSpPr/>
              <p:nvPr/>
            </p:nvCxnSpPr>
            <p:spPr bwMode="auto">
              <a:xfrm>
                <a:off x="4872038" y="29337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1" name="Straight Connector 130"/>
              <p:cNvCxnSpPr/>
              <p:nvPr/>
            </p:nvCxnSpPr>
            <p:spPr bwMode="auto">
              <a:xfrm>
                <a:off x="4872038" y="30765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2" name="Straight Connector 131"/>
              <p:cNvCxnSpPr/>
              <p:nvPr/>
            </p:nvCxnSpPr>
            <p:spPr bwMode="auto">
              <a:xfrm>
                <a:off x="4872038" y="32194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3" name="Straight Connector 132"/>
              <p:cNvCxnSpPr/>
              <p:nvPr/>
            </p:nvCxnSpPr>
            <p:spPr bwMode="auto">
              <a:xfrm>
                <a:off x="4872038" y="33623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34" name="Straight Connector 133"/>
              <p:cNvCxnSpPr/>
              <p:nvPr/>
            </p:nvCxnSpPr>
            <p:spPr bwMode="auto">
              <a:xfrm rot="5400000">
                <a:off x="4657724" y="31480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5" name="Straight Connector 134"/>
              <p:cNvCxnSpPr/>
              <p:nvPr/>
            </p:nvCxnSpPr>
            <p:spPr bwMode="auto">
              <a:xfrm rot="5400000">
                <a:off x="4801394" y="31472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6" name="Straight Connector 135"/>
              <p:cNvCxnSpPr/>
              <p:nvPr/>
            </p:nvCxnSpPr>
            <p:spPr bwMode="auto">
              <a:xfrm rot="5400000">
                <a:off x="4945064" y="31464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7" name="Straight Connector 136"/>
              <p:cNvCxnSpPr/>
              <p:nvPr/>
            </p:nvCxnSpPr>
            <p:spPr bwMode="auto">
              <a:xfrm rot="5400000">
                <a:off x="5088734" y="31456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8" name="Straight Connector 137"/>
              <p:cNvCxnSpPr/>
              <p:nvPr/>
            </p:nvCxnSpPr>
            <p:spPr bwMode="auto">
              <a:xfrm rot="5400000">
                <a:off x="5232404" y="31448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39" name="Straight Connector 138"/>
              <p:cNvCxnSpPr/>
              <p:nvPr/>
            </p:nvCxnSpPr>
            <p:spPr bwMode="auto">
              <a:xfrm rot="5400000">
                <a:off x="5376074" y="3144048"/>
                <a:ext cx="714380" cy="1588"/>
              </a:xfrm>
              <a:prstGeom prst="line">
                <a:avLst/>
              </a:prstGeom>
              <a:noFill/>
              <a:ln w="19050" cap="flat" cmpd="sng" algn="ctr">
                <a:solidFill>
                  <a:schemeClr val="tx1"/>
                </a:solidFill>
                <a:prstDash val="solid"/>
                <a:round/>
                <a:headEnd type="none" w="med" len="med"/>
                <a:tailEnd type="none" w="med" len="med"/>
              </a:ln>
              <a:effectLst/>
            </p:spPr>
          </p:cxnSp>
          <p:sp>
            <p:nvSpPr>
              <p:cNvPr id="140" name="Rectangle 139"/>
              <p:cNvSpPr/>
              <p:nvPr/>
            </p:nvSpPr>
            <p:spPr bwMode="auto">
              <a:xfrm>
                <a:off x="5024438" y="29432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41" name="Straight Connector 140"/>
              <p:cNvCxnSpPr/>
              <p:nvPr/>
            </p:nvCxnSpPr>
            <p:spPr bwMode="auto">
              <a:xfrm>
                <a:off x="5024438" y="30861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2" name="Straight Connector 141"/>
              <p:cNvCxnSpPr/>
              <p:nvPr/>
            </p:nvCxnSpPr>
            <p:spPr bwMode="auto">
              <a:xfrm>
                <a:off x="5024438" y="32289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3" name="Straight Connector 142"/>
              <p:cNvCxnSpPr/>
              <p:nvPr/>
            </p:nvCxnSpPr>
            <p:spPr bwMode="auto">
              <a:xfrm>
                <a:off x="5024438" y="33718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4" name="Straight Connector 143"/>
              <p:cNvCxnSpPr/>
              <p:nvPr/>
            </p:nvCxnSpPr>
            <p:spPr bwMode="auto">
              <a:xfrm>
                <a:off x="5024438" y="35147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45" name="Straight Connector 144"/>
              <p:cNvCxnSpPr/>
              <p:nvPr/>
            </p:nvCxnSpPr>
            <p:spPr bwMode="auto">
              <a:xfrm rot="5400000">
                <a:off x="4810124" y="33004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46" name="Straight Connector 145"/>
              <p:cNvCxnSpPr/>
              <p:nvPr/>
            </p:nvCxnSpPr>
            <p:spPr bwMode="auto">
              <a:xfrm rot="5400000">
                <a:off x="4953794" y="32996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47" name="Straight Connector 146"/>
              <p:cNvCxnSpPr/>
              <p:nvPr/>
            </p:nvCxnSpPr>
            <p:spPr bwMode="auto">
              <a:xfrm rot="5400000">
                <a:off x="5097464" y="32988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48" name="Straight Connector 147"/>
              <p:cNvCxnSpPr/>
              <p:nvPr/>
            </p:nvCxnSpPr>
            <p:spPr bwMode="auto">
              <a:xfrm rot="5400000">
                <a:off x="5241134" y="32980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49" name="Straight Connector 148"/>
              <p:cNvCxnSpPr/>
              <p:nvPr/>
            </p:nvCxnSpPr>
            <p:spPr bwMode="auto">
              <a:xfrm rot="5400000">
                <a:off x="5384804" y="32972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50" name="Straight Connector 149"/>
              <p:cNvCxnSpPr/>
              <p:nvPr/>
            </p:nvCxnSpPr>
            <p:spPr bwMode="auto">
              <a:xfrm rot="5400000">
                <a:off x="5528474" y="3296448"/>
                <a:ext cx="714380" cy="1588"/>
              </a:xfrm>
              <a:prstGeom prst="line">
                <a:avLst/>
              </a:prstGeom>
              <a:noFill/>
              <a:ln w="19050" cap="flat" cmpd="sng" algn="ctr">
                <a:solidFill>
                  <a:schemeClr val="tx1"/>
                </a:solidFill>
                <a:prstDash val="solid"/>
                <a:round/>
                <a:headEnd type="none" w="med" len="med"/>
                <a:tailEnd type="none" w="med" len="med"/>
              </a:ln>
              <a:effectLst/>
            </p:spPr>
          </p:cxnSp>
        </p:grpSp>
        <p:sp>
          <p:nvSpPr>
            <p:cNvPr id="151" name="TextBox 150"/>
            <p:cNvSpPr txBox="1"/>
            <p:nvPr/>
          </p:nvSpPr>
          <p:spPr>
            <a:xfrm>
              <a:off x="4800600" y="3862138"/>
              <a:ext cx="1066808" cy="307777"/>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400" b="1" i="1" dirty="0" smtClean="0">
                  <a:solidFill>
                    <a:schemeClr val="bg1"/>
                  </a:solidFill>
                  <a:latin typeface="Arial" pitchFamily="34" charset="0"/>
                  <a:cs typeface="Arial" pitchFamily="34" charset="0"/>
                </a:rPr>
                <a:t>Database</a:t>
              </a:r>
              <a:endParaRPr lang="en-US" sz="1400" b="1" i="1" dirty="0">
                <a:solidFill>
                  <a:schemeClr val="bg1"/>
                </a:solidFill>
                <a:latin typeface="Arial" pitchFamily="34" charset="0"/>
                <a:cs typeface="Arial" pitchFamily="34" charset="0"/>
              </a:endParaRPr>
            </a:p>
          </p:txBody>
        </p:sp>
        <p:sp>
          <p:nvSpPr>
            <p:cNvPr id="153" name="Can 152"/>
            <p:cNvSpPr/>
            <p:nvPr/>
          </p:nvSpPr>
          <p:spPr bwMode="auto">
            <a:xfrm>
              <a:off x="6248400" y="3048000"/>
              <a:ext cx="1066800" cy="1347537"/>
            </a:xfrm>
            <a:prstGeom prst="can">
              <a:avLst/>
            </a:prstGeom>
            <a:ln>
              <a:headEnd/>
              <a:tailEnd type="none" w="lg" len="lg"/>
            </a:ln>
          </p:spPr>
          <p:style>
            <a:lnRef idx="0">
              <a:schemeClr val="accent5"/>
            </a:lnRef>
            <a:fillRef idx="3">
              <a:schemeClr val="accent5"/>
            </a:fillRef>
            <a:effectRef idx="3">
              <a:schemeClr val="accent5"/>
            </a:effectRef>
            <a:fontRef idx="minor">
              <a:schemeClr val="lt1"/>
            </a:fontRef>
          </p:style>
          <p:txBody>
            <a:bodyPr wrap="square" anchor="ctr">
              <a:noAutofit/>
            </a:bodyPr>
            <a:lstStyle/>
            <a:p>
              <a:pPr defTabSz="914099"/>
              <a:endParaRPr lang="en-US" sz="1600" dirty="0" smtClean="0">
                <a:solidFill>
                  <a:srgbClr val="A2998A"/>
                </a:solidFill>
                <a:latin typeface="Segoe"/>
                <a:cs typeface="Arial" pitchFamily="34" charset="0"/>
              </a:endParaRPr>
            </a:p>
          </p:txBody>
        </p:sp>
        <p:grpSp>
          <p:nvGrpSpPr>
            <p:cNvPr id="154" name="Group 153"/>
            <p:cNvGrpSpPr/>
            <p:nvPr/>
          </p:nvGrpSpPr>
          <p:grpSpPr>
            <a:xfrm>
              <a:off x="6360695" y="3665621"/>
              <a:ext cx="849234" cy="641605"/>
              <a:chOff x="4872038" y="2787652"/>
              <a:chExt cx="1152532" cy="870750"/>
            </a:xfrm>
          </p:grpSpPr>
          <p:sp>
            <p:nvSpPr>
              <p:cNvPr id="155" name="Rectangle 154"/>
              <p:cNvSpPr/>
              <p:nvPr/>
            </p:nvSpPr>
            <p:spPr bwMode="auto">
              <a:xfrm>
                <a:off x="4872038" y="27908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56" name="Straight Connector 155"/>
              <p:cNvCxnSpPr/>
              <p:nvPr/>
            </p:nvCxnSpPr>
            <p:spPr bwMode="auto">
              <a:xfrm>
                <a:off x="4872038" y="29337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57" name="Straight Connector 156"/>
              <p:cNvCxnSpPr/>
              <p:nvPr/>
            </p:nvCxnSpPr>
            <p:spPr bwMode="auto">
              <a:xfrm>
                <a:off x="4872038" y="30765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58" name="Straight Connector 157"/>
              <p:cNvCxnSpPr/>
              <p:nvPr/>
            </p:nvCxnSpPr>
            <p:spPr bwMode="auto">
              <a:xfrm>
                <a:off x="4872038" y="32194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59" name="Straight Connector 158"/>
              <p:cNvCxnSpPr/>
              <p:nvPr/>
            </p:nvCxnSpPr>
            <p:spPr bwMode="auto">
              <a:xfrm>
                <a:off x="4872038" y="33623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60" name="Straight Connector 159"/>
              <p:cNvCxnSpPr/>
              <p:nvPr/>
            </p:nvCxnSpPr>
            <p:spPr bwMode="auto">
              <a:xfrm rot="5400000">
                <a:off x="4657724" y="31480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61" name="Straight Connector 160"/>
              <p:cNvCxnSpPr/>
              <p:nvPr/>
            </p:nvCxnSpPr>
            <p:spPr bwMode="auto">
              <a:xfrm rot="5400000">
                <a:off x="4801394" y="31472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62" name="Straight Connector 161"/>
              <p:cNvCxnSpPr/>
              <p:nvPr/>
            </p:nvCxnSpPr>
            <p:spPr bwMode="auto">
              <a:xfrm rot="5400000">
                <a:off x="4945064" y="31464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63" name="Straight Connector 162"/>
              <p:cNvCxnSpPr/>
              <p:nvPr/>
            </p:nvCxnSpPr>
            <p:spPr bwMode="auto">
              <a:xfrm rot="5400000">
                <a:off x="5088734" y="31456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64" name="Straight Connector 163"/>
              <p:cNvCxnSpPr/>
              <p:nvPr/>
            </p:nvCxnSpPr>
            <p:spPr bwMode="auto">
              <a:xfrm rot="5400000">
                <a:off x="5232404" y="31448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65" name="Straight Connector 164"/>
              <p:cNvCxnSpPr/>
              <p:nvPr/>
            </p:nvCxnSpPr>
            <p:spPr bwMode="auto">
              <a:xfrm rot="5400000">
                <a:off x="5376074" y="3144048"/>
                <a:ext cx="714380" cy="1588"/>
              </a:xfrm>
              <a:prstGeom prst="line">
                <a:avLst/>
              </a:prstGeom>
              <a:noFill/>
              <a:ln w="19050" cap="flat" cmpd="sng" algn="ctr">
                <a:solidFill>
                  <a:schemeClr val="tx1"/>
                </a:solidFill>
                <a:prstDash val="solid"/>
                <a:round/>
                <a:headEnd type="none" w="med" len="med"/>
                <a:tailEnd type="none" w="med" len="med"/>
              </a:ln>
              <a:effectLst/>
            </p:spPr>
          </p:cxnSp>
          <p:sp>
            <p:nvSpPr>
              <p:cNvPr id="166" name="Rectangle 165"/>
              <p:cNvSpPr/>
              <p:nvPr/>
            </p:nvSpPr>
            <p:spPr bwMode="auto">
              <a:xfrm>
                <a:off x="5024438" y="2943228"/>
                <a:ext cx="1000132" cy="71438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cxnSp>
            <p:nvCxnSpPr>
              <p:cNvPr id="167" name="Straight Connector 166"/>
              <p:cNvCxnSpPr/>
              <p:nvPr/>
            </p:nvCxnSpPr>
            <p:spPr bwMode="auto">
              <a:xfrm>
                <a:off x="5024438" y="3086104"/>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68" name="Straight Connector 167"/>
              <p:cNvCxnSpPr/>
              <p:nvPr/>
            </p:nvCxnSpPr>
            <p:spPr bwMode="auto">
              <a:xfrm>
                <a:off x="5024438" y="3228980"/>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69" name="Straight Connector 168"/>
              <p:cNvCxnSpPr/>
              <p:nvPr/>
            </p:nvCxnSpPr>
            <p:spPr bwMode="auto">
              <a:xfrm>
                <a:off x="5024438" y="3371856"/>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70" name="Straight Connector 169"/>
              <p:cNvCxnSpPr/>
              <p:nvPr/>
            </p:nvCxnSpPr>
            <p:spPr bwMode="auto">
              <a:xfrm>
                <a:off x="5024438" y="3514732"/>
                <a:ext cx="1000132" cy="1588"/>
              </a:xfrm>
              <a:prstGeom prst="line">
                <a:avLst/>
              </a:prstGeom>
              <a:noFill/>
              <a:ln w="19050" cap="flat" cmpd="sng" algn="ctr">
                <a:solidFill>
                  <a:schemeClr val="tx1"/>
                </a:solidFill>
                <a:prstDash val="solid"/>
                <a:round/>
                <a:headEnd type="none" w="med" len="med"/>
                <a:tailEnd type="none" w="med" len="med"/>
              </a:ln>
              <a:effectLst/>
            </p:spPr>
          </p:cxnSp>
          <p:cxnSp>
            <p:nvCxnSpPr>
              <p:cNvPr id="171" name="Straight Connector 170"/>
              <p:cNvCxnSpPr/>
              <p:nvPr/>
            </p:nvCxnSpPr>
            <p:spPr bwMode="auto">
              <a:xfrm rot="5400000">
                <a:off x="4810124" y="3300418"/>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72" name="Straight Connector 171"/>
              <p:cNvCxnSpPr/>
              <p:nvPr/>
            </p:nvCxnSpPr>
            <p:spPr bwMode="auto">
              <a:xfrm rot="5400000">
                <a:off x="4953794" y="3299624"/>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73" name="Straight Connector 172"/>
              <p:cNvCxnSpPr/>
              <p:nvPr/>
            </p:nvCxnSpPr>
            <p:spPr bwMode="auto">
              <a:xfrm rot="5400000">
                <a:off x="5097464" y="3298830"/>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74" name="Straight Connector 173"/>
              <p:cNvCxnSpPr/>
              <p:nvPr/>
            </p:nvCxnSpPr>
            <p:spPr bwMode="auto">
              <a:xfrm rot="5400000">
                <a:off x="5241134" y="3298036"/>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75" name="Straight Connector 174"/>
              <p:cNvCxnSpPr/>
              <p:nvPr/>
            </p:nvCxnSpPr>
            <p:spPr bwMode="auto">
              <a:xfrm rot="5400000">
                <a:off x="5384804" y="3297242"/>
                <a:ext cx="714380" cy="1588"/>
              </a:xfrm>
              <a:prstGeom prst="line">
                <a:avLst/>
              </a:prstGeom>
              <a:noFill/>
              <a:ln w="19050" cap="flat" cmpd="sng" algn="ctr">
                <a:solidFill>
                  <a:schemeClr val="tx1"/>
                </a:solidFill>
                <a:prstDash val="solid"/>
                <a:round/>
                <a:headEnd type="none" w="med" len="med"/>
                <a:tailEnd type="none" w="med" len="med"/>
              </a:ln>
              <a:effectLst/>
            </p:spPr>
          </p:cxnSp>
          <p:cxnSp>
            <p:nvCxnSpPr>
              <p:cNvPr id="176" name="Straight Connector 175"/>
              <p:cNvCxnSpPr/>
              <p:nvPr/>
            </p:nvCxnSpPr>
            <p:spPr bwMode="auto">
              <a:xfrm rot="5400000">
                <a:off x="5528474" y="3296448"/>
                <a:ext cx="714380" cy="1588"/>
              </a:xfrm>
              <a:prstGeom prst="line">
                <a:avLst/>
              </a:prstGeom>
              <a:noFill/>
              <a:ln w="19050" cap="flat" cmpd="sng" algn="ctr">
                <a:solidFill>
                  <a:schemeClr val="tx1"/>
                </a:solidFill>
                <a:prstDash val="solid"/>
                <a:round/>
                <a:headEnd type="none" w="med" len="med"/>
                <a:tailEnd type="none" w="med" len="med"/>
              </a:ln>
              <a:effectLst/>
            </p:spPr>
          </p:cxnSp>
        </p:grpSp>
        <p:sp>
          <p:nvSpPr>
            <p:cNvPr id="177" name="TextBox 176"/>
            <p:cNvSpPr txBox="1"/>
            <p:nvPr/>
          </p:nvSpPr>
          <p:spPr>
            <a:xfrm>
              <a:off x="6248400" y="3328738"/>
              <a:ext cx="1066808" cy="307777"/>
            </a:xfrm>
            <a:prstGeom prst="rect">
              <a:avLst/>
            </a:prstGeom>
            <a:noFill/>
            <a:effectLst/>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400" b="1" i="1" dirty="0" smtClean="0">
                  <a:solidFill>
                    <a:schemeClr val="bg1"/>
                  </a:solidFill>
                  <a:latin typeface="Arial" pitchFamily="34" charset="0"/>
                  <a:cs typeface="Arial" pitchFamily="34" charset="0"/>
                </a:rPr>
                <a:t>Database</a:t>
              </a:r>
              <a:endParaRPr lang="en-US" sz="1400" b="1" i="1" dirty="0">
                <a:solidFill>
                  <a:schemeClr val="bg1"/>
                </a:solidFill>
                <a:latin typeface="Arial" pitchFamily="34" charset="0"/>
                <a:cs typeface="Arial" pitchFamily="34" charset="0"/>
              </a:endParaRPr>
            </a:p>
          </p:txBody>
        </p:sp>
      </p:grpSp>
      <p:sp>
        <p:nvSpPr>
          <p:cNvPr id="191" name="Rectangle 190"/>
          <p:cNvSpPr/>
          <p:nvPr/>
        </p:nvSpPr>
        <p:spPr bwMode="auto">
          <a:xfrm>
            <a:off x="685800" y="5532728"/>
            <a:ext cx="1831977" cy="35115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sz="1300" dirty="0" smtClean="0">
              <a:solidFill>
                <a:schemeClr val="tx1"/>
              </a:solidFill>
              <a:latin typeface="Arial" charset="0"/>
            </a:endParaRPr>
          </a:p>
        </p:txBody>
      </p:sp>
      <p:sp>
        <p:nvSpPr>
          <p:cNvPr id="192" name="TextBox 191"/>
          <p:cNvSpPr txBox="1"/>
          <p:nvPr/>
        </p:nvSpPr>
        <p:spPr>
          <a:xfrm>
            <a:off x="685800" y="5562600"/>
            <a:ext cx="1831976" cy="292388"/>
          </a:xfrm>
          <a:prstGeom prst="rect">
            <a:avLst/>
          </a:prstGeom>
          <a:noFill/>
        </p:spPr>
        <p:txBody>
          <a:bodyPr wrap="square" rtlCol="0">
            <a:spAutoFit/>
          </a:bodyPr>
          <a:lstStyle/>
          <a:p>
            <a:pPr algn="ctr"/>
            <a:r>
              <a:rPr lang="en-US" sz="1300" b="1" dirty="0" smtClean="0">
                <a:solidFill>
                  <a:schemeClr val="tx1"/>
                </a:solidFill>
              </a:rPr>
              <a:t>SQL Azure Database</a:t>
            </a:r>
            <a:endParaRPr lang="en-US" sz="1300" b="1" dirty="0">
              <a:solidFill>
                <a:schemeClr val="tx1"/>
              </a:solidFill>
            </a:endParaRPr>
          </a:p>
        </p:txBody>
      </p:sp>
      <p:grpSp>
        <p:nvGrpSpPr>
          <p:cNvPr id="223" name="Group 222"/>
          <p:cNvGrpSpPr/>
          <p:nvPr/>
        </p:nvGrpSpPr>
        <p:grpSpPr>
          <a:xfrm>
            <a:off x="381000" y="2286000"/>
            <a:ext cx="4191000" cy="1104904"/>
            <a:chOff x="381000" y="2286000"/>
            <a:chExt cx="4191000" cy="1104904"/>
          </a:xfrm>
        </p:grpSpPr>
        <p:grpSp>
          <p:nvGrpSpPr>
            <p:cNvPr id="100" name="Group 99"/>
            <p:cNvGrpSpPr/>
            <p:nvPr/>
          </p:nvGrpSpPr>
          <p:grpSpPr>
            <a:xfrm>
              <a:off x="2209800" y="2286000"/>
              <a:ext cx="2362200" cy="837950"/>
              <a:chOff x="2209800" y="2286000"/>
              <a:chExt cx="2362200" cy="837950"/>
            </a:xfrm>
          </p:grpSpPr>
          <p:sp>
            <p:nvSpPr>
              <p:cNvPr id="178" name="Freeform 177"/>
              <p:cNvSpPr/>
              <p:nvPr/>
            </p:nvSpPr>
            <p:spPr bwMode="auto">
              <a:xfrm>
                <a:off x="2209800" y="2667000"/>
                <a:ext cx="2362200" cy="456950"/>
              </a:xfrm>
              <a:custGeom>
                <a:avLst/>
                <a:gdLst>
                  <a:gd name="connsiteX0" fmla="*/ 0 w 1146048"/>
                  <a:gd name="connsiteY0" fmla="*/ 308864 h 308864"/>
                  <a:gd name="connsiteX1" fmla="*/ 633984 w 1146048"/>
                  <a:gd name="connsiteY1" fmla="*/ 28448 h 308864"/>
                  <a:gd name="connsiteX2" fmla="*/ 1146048 w 1146048"/>
                  <a:gd name="connsiteY2" fmla="*/ 138176 h 308864"/>
                  <a:gd name="connsiteX0" fmla="*/ 0 w 1146048"/>
                  <a:gd name="connsiteY0" fmla="*/ 131064 h 131064"/>
                  <a:gd name="connsiteX1" fmla="*/ 633984 w 1146048"/>
                  <a:gd name="connsiteY1" fmla="*/ 3048 h 131064"/>
                  <a:gd name="connsiteX2" fmla="*/ 1146048 w 1146048"/>
                  <a:gd name="connsiteY2" fmla="*/ 112776 h 131064"/>
                  <a:gd name="connsiteX0" fmla="*/ 0 w 1146048"/>
                  <a:gd name="connsiteY0" fmla="*/ 131064 h 131064"/>
                  <a:gd name="connsiteX1" fmla="*/ 481584 w 1146048"/>
                  <a:gd name="connsiteY1" fmla="*/ 3048 h 131064"/>
                  <a:gd name="connsiteX2" fmla="*/ 1146048 w 1146048"/>
                  <a:gd name="connsiteY2" fmla="*/ 112776 h 131064"/>
                  <a:gd name="connsiteX0" fmla="*/ 0 w 1146048"/>
                  <a:gd name="connsiteY0" fmla="*/ 159828 h 159828"/>
                  <a:gd name="connsiteX1" fmla="*/ 520232 w 1146048"/>
                  <a:gd name="connsiteY1" fmla="*/ 3048 h 159828"/>
                  <a:gd name="connsiteX2" fmla="*/ 1146048 w 1146048"/>
                  <a:gd name="connsiteY2" fmla="*/ 141540 h 159828"/>
                </a:gdLst>
                <a:ahLst/>
                <a:cxnLst>
                  <a:cxn ang="0">
                    <a:pos x="connsiteX0" y="connsiteY0"/>
                  </a:cxn>
                  <a:cxn ang="0">
                    <a:pos x="connsiteX1" y="connsiteY1"/>
                  </a:cxn>
                  <a:cxn ang="0">
                    <a:pos x="connsiteX2" y="connsiteY2"/>
                  </a:cxn>
                </a:cxnLst>
                <a:rect l="l" t="t" r="r" b="b"/>
                <a:pathLst>
                  <a:path w="1146048" h="159828">
                    <a:moveTo>
                      <a:pt x="0" y="159828"/>
                    </a:moveTo>
                    <a:cubicBezTo>
                      <a:pt x="221488" y="33844"/>
                      <a:pt x="329224" y="6096"/>
                      <a:pt x="520232" y="3048"/>
                    </a:cubicBezTo>
                    <a:cubicBezTo>
                      <a:pt x="711240" y="0"/>
                      <a:pt x="985520" y="72452"/>
                      <a:pt x="1146048" y="141540"/>
                    </a:cubicBezTo>
                  </a:path>
                </a:pathLst>
              </a:custGeom>
              <a:noFill/>
              <a:ln w="34925" cap="flat" cmpd="sng" algn="ctr">
                <a:solidFill>
                  <a:schemeClr val="accent2"/>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pPr marL="0" marR="0" indent="0" algn="ctr" defTabSz="914400" eaLnBrk="1" latinLnBrk="0" hangingPunct="1">
                  <a:lnSpc>
                    <a:spcPct val="100000"/>
                  </a:lnSpc>
                  <a:buClrTx/>
                  <a:buSzTx/>
                  <a:buFontTx/>
                  <a:buNone/>
                  <a:tabLst/>
                </a:pPr>
                <a:endParaRPr lang="en-US" sz="2400" dirty="0" smtClean="0"/>
              </a:p>
            </p:txBody>
          </p:sp>
          <p:sp>
            <p:nvSpPr>
              <p:cNvPr id="179" name="TextBox 178"/>
              <p:cNvSpPr txBox="1"/>
              <p:nvPr/>
            </p:nvSpPr>
            <p:spPr>
              <a:xfrm>
                <a:off x="2819400" y="2286000"/>
                <a:ext cx="914400" cy="400110"/>
              </a:xfrm>
              <a:prstGeom prst="rect">
                <a:avLst/>
              </a:prstGeom>
              <a:noFill/>
            </p:spPr>
            <p:txBody>
              <a:bodyPr wrap="square" rtlCol="0">
                <a:spAutoFit/>
              </a:bodyPr>
              <a:lstStyle/>
              <a:p>
                <a:pPr algn="ctr"/>
                <a:r>
                  <a:rPr lang="en-US" sz="2000" b="1" i="1" dirty="0" smtClean="0">
                    <a:solidFill>
                      <a:schemeClr val="bg1"/>
                    </a:solidFill>
                  </a:rPr>
                  <a:t>TDS</a:t>
                </a:r>
                <a:endParaRPr lang="en-US" sz="2000" b="1" i="1" dirty="0">
                  <a:solidFill>
                    <a:schemeClr val="bg1"/>
                  </a:solidFill>
                </a:endParaRPr>
              </a:p>
            </p:txBody>
          </p:sp>
        </p:grpSp>
        <p:sp>
          <p:nvSpPr>
            <p:cNvPr id="198" name="Oval 197"/>
            <p:cNvSpPr/>
            <p:nvPr/>
          </p:nvSpPr>
          <p:spPr bwMode="auto">
            <a:xfrm>
              <a:off x="381000" y="2676524"/>
              <a:ext cx="2143140" cy="714380"/>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a:noAutofit/>
            </a:bodyPr>
            <a:lstStyle/>
            <a:p>
              <a:pPr eaLnBrk="0" hangingPunct="0"/>
              <a:endParaRPr lang="en-US" dirty="0" smtClean="0">
                <a:solidFill>
                  <a:schemeClr val="tx1"/>
                </a:solidFill>
              </a:endParaRPr>
            </a:p>
          </p:txBody>
        </p:sp>
        <p:sp>
          <p:nvSpPr>
            <p:cNvPr id="199" name="TextBox 198"/>
            <p:cNvSpPr txBox="1"/>
            <p:nvPr/>
          </p:nvSpPr>
          <p:spPr>
            <a:xfrm>
              <a:off x="381000" y="2819400"/>
              <a:ext cx="2143140" cy="400110"/>
            </a:xfrm>
            <a:prstGeom prst="rect">
              <a:avLst/>
            </a:prstGeom>
            <a:noFill/>
          </p:spPr>
          <p:txBody>
            <a:bodyPr wrap="square" rtlCol="0">
              <a:spAutoFit/>
            </a:bodyPr>
            <a:lstStyle/>
            <a:p>
              <a:pPr algn="ctr"/>
              <a:r>
                <a:rPr lang="en-US" sz="2000" b="1" i="1" dirty="0" smtClean="0"/>
                <a:t>Application</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wipe(down)">
                                      <p:cBhvr>
                                        <p:cTn id="7" dur="500"/>
                                        <p:tgtEl>
                                          <p:spTgt spid="9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23"/>
                                        </p:tgtEl>
                                        <p:attrNameLst>
                                          <p:attrName>style.visibility</p:attrName>
                                        </p:attrNameLst>
                                      </p:cBhvr>
                                      <p:to>
                                        <p:strVal val="visible"/>
                                      </p:to>
                                    </p:set>
                                    <p:animEffect transition="in" filter="wipe(left)">
                                      <p:cBhvr>
                                        <p:cTn id="12" dur="500"/>
                                        <p:tgtEl>
                                          <p:spTgt spid="22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dissolve">
                                      <p:cBhvr>
                                        <p:cTn id="1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21823</TotalTime>
  <Words>1000</Words>
  <Application>Microsoft Office PowerPoint</Application>
  <PresentationFormat>On-screen Show (4:3)</PresentationFormat>
  <Paragraphs>268</Paragraphs>
  <Slides>34</Slides>
  <Notes>33</Notes>
  <HiddenSlides>0</HiddenSlides>
  <MMClips>0</MMClips>
  <ScaleCrop>false</ScaleCrop>
  <HeadingPairs>
    <vt:vector size="4" baseType="variant">
      <vt:variant>
        <vt:lpstr>Theme</vt:lpstr>
      </vt:variant>
      <vt:variant>
        <vt:i4>3</vt:i4>
      </vt:variant>
      <vt:variant>
        <vt:lpstr>Slide Titles</vt:lpstr>
      </vt:variant>
      <vt:variant>
        <vt:i4>34</vt:i4>
      </vt:variant>
    </vt:vector>
  </HeadingPairs>
  <TitlesOfParts>
    <vt:vector size="37" baseType="lpstr">
      <vt:lpstr>TechEd_Europe</vt:lpstr>
      <vt:lpstr>TechEd09_Europe template</vt:lpstr>
      <vt:lpstr>1_TechEd09_Europe template</vt:lpstr>
      <vt:lpstr>The Windows Azure Platform: When and Why to Use It</vt:lpstr>
      <vt:lpstr>Goals</vt:lpstr>
      <vt:lpstr>An Overview of the Windows Azure Platform</vt:lpstr>
      <vt:lpstr>The Windows Azure Platform Formerly known as the Azure Services Platform</vt:lpstr>
      <vt:lpstr>Windows Azure An illustration</vt:lpstr>
      <vt:lpstr>Windows Azure Compute Service  A closer look</vt:lpstr>
      <vt:lpstr>Windows Azure Storage Service A closer look</vt:lpstr>
      <vt:lpstr>SQL Azure Formerly known as SQL Services </vt:lpstr>
      <vt:lpstr>SQL Azure Database An Illustration</vt:lpstr>
      <vt:lpstr>SQL Azure Database Using one or multiple databases</vt:lpstr>
      <vt:lpstr>.NET Services Infrastructure in the cloud</vt:lpstr>
      <vt:lpstr>Windows Azure Platform Pricing (1)</vt:lpstr>
      <vt:lpstr>Windows Azure Platform Pricing (2)</vt:lpstr>
      <vt:lpstr>Using the Windows Azure Platform: Scenarios</vt:lpstr>
      <vt:lpstr>Applying Azure (1)  Some characteristics of Azure-appropriate applications</vt:lpstr>
      <vt:lpstr>Applying Azure (2) Some characteristics of Azure-appropriate applications</vt:lpstr>
      <vt:lpstr>Applying Azure (3)  Some characteristics of Azure-appropriate applications</vt:lpstr>
      <vt:lpstr>Building on Azure A non-Azure app using Windows Azure storage</vt:lpstr>
      <vt:lpstr>Building on Azure  A massively scalable web app exposed on the public Internet</vt:lpstr>
      <vt:lpstr>Building on Azure  A massively scalable web app with background processing</vt:lpstr>
      <vt:lpstr>Building on Azure  A web app with relational storage</vt:lpstr>
      <vt:lpstr>Building on Azure  A web app using cloud and on-premises data</vt:lpstr>
      <vt:lpstr>Building on Azure  A parallel processing application</vt:lpstr>
      <vt:lpstr>The Windows Azure Platform and Its Competitors</vt:lpstr>
      <vt:lpstr>Hosting vs. the Windows Azure Platform A comparison</vt:lpstr>
      <vt:lpstr>Amazon Web Services (AWS)</vt:lpstr>
      <vt:lpstr>Google AppEngine</vt:lpstr>
      <vt:lpstr>Force.com and Windows Azure</vt:lpstr>
      <vt:lpstr>Conclusions</vt:lpstr>
      <vt:lpstr>For Further Reading</vt:lpstr>
      <vt:lpstr>Related Content</vt:lpstr>
      <vt:lpstr>About the Speaker</vt:lpstr>
      <vt:lpstr>Slide 33</vt:lpstr>
      <vt:lpstr>Slide 34</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Windows Azure Platform: A Perspective</dc:title>
  <dc:subject>tech·ed Europe 2009</dc:subject>
  <dc:creator>David Chappell</dc:creator>
  <dc:description>tech·ed Europe 2009</dc:description>
  <cp:lastModifiedBy>cn_user</cp:lastModifiedBy>
  <cp:revision>1333</cp:revision>
  <dcterms:created xsi:type="dcterms:W3CDTF">2008-04-30T16:16:04Z</dcterms:created>
  <dcterms:modified xsi:type="dcterms:W3CDTF">2009-11-10T18:18:12Z</dcterms:modified>
</cp:coreProperties>
</file>