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79" r:id="rId2"/>
    <p:sldId id="280" r:id="rId3"/>
    <p:sldId id="285" r:id="rId4"/>
    <p:sldId id="286" r:id="rId5"/>
    <p:sldId id="260" r:id="rId6"/>
    <p:sldId id="287" r:id="rId7"/>
    <p:sldId id="288" r:id="rId8"/>
    <p:sldId id="289" r:id="rId9"/>
    <p:sldId id="290" r:id="rId10"/>
    <p:sldId id="291" r:id="rId11"/>
    <p:sldId id="292" r:id="rId12"/>
    <p:sldId id="293" r:id="rId13"/>
    <p:sldId id="294" r:id="rId14"/>
    <p:sldId id="295" r:id="rId15"/>
    <p:sldId id="296" r:id="rId16"/>
    <p:sldId id="297" r:id="rId17"/>
    <p:sldId id="298" r:id="rId18"/>
    <p:sldId id="301" r:id="rId19"/>
    <p:sldId id="270" r:id="rId20"/>
    <p:sldId id="27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53" d="100"/>
          <a:sy n="53" d="100"/>
        </p:scale>
        <p:origin x="-918" y="-29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a:t>
            </a:fld>
            <a:endParaRPr lang="en-AU" dirty="0"/>
          </a:p>
        </p:txBody>
      </p:sp>
    </p:spTree>
    <p:extLst>
      <p:ext uri="{BB962C8B-B14F-4D97-AF65-F5344CB8AC3E}">
        <p14:creationId xmlns:p14="http://schemas.microsoft.com/office/powerpoint/2010/main" val="1018913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a:t>
            </a:fld>
            <a:endParaRPr lang="en-AU" dirty="0"/>
          </a:p>
        </p:txBody>
      </p:sp>
    </p:spTree>
    <p:extLst>
      <p:ext uri="{BB962C8B-B14F-4D97-AF65-F5344CB8AC3E}">
        <p14:creationId xmlns:p14="http://schemas.microsoft.com/office/powerpoint/2010/main" val="135743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5:17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14</a:t>
            </a:fld>
            <a:endParaRPr lang="en-AU" dirty="0"/>
          </a:p>
        </p:txBody>
      </p:sp>
    </p:spTree>
    <p:extLst>
      <p:ext uri="{BB962C8B-B14F-4D97-AF65-F5344CB8AC3E}">
        <p14:creationId xmlns:p14="http://schemas.microsoft.com/office/powerpoint/2010/main" val="100072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5:17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image" Target="../media/image16.png"/><Relationship Id="rId5" Type="http://schemas.openxmlformats.org/officeDocument/2006/relationships/hyperlink" Target="http://technet.microsoft.com/en-au" TargetMode="External"/><Relationship Id="rId10" Type="http://schemas.openxmlformats.org/officeDocument/2006/relationships/image" Target="../media/image15.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agfx.codeplex.com/" TargetMode="External"/><Relationship Id="rId2" Type="http://schemas.openxmlformats.org/officeDocument/2006/relationships/hyperlink" Target="http://json.codeplex.co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Frame Services</a:t>
            </a:r>
            <a:endParaRPr lang="en-US" dirty="0"/>
          </a:p>
        </p:txBody>
      </p:sp>
      <p:sp>
        <p:nvSpPr>
          <p:cNvPr id="3" name="Content Placeholder 2"/>
          <p:cNvSpPr>
            <a:spLocks noGrp="1"/>
          </p:cNvSpPr>
          <p:nvPr>
            <p:ph idx="1"/>
          </p:nvPr>
        </p:nvSpPr>
        <p:spPr/>
        <p:txBody>
          <a:bodyPr/>
          <a:lstStyle/>
          <a:p>
            <a:r>
              <a:rPr lang="en-US" dirty="0" smtClean="0"/>
              <a:t>“Global” Progress Indication</a:t>
            </a:r>
          </a:p>
          <a:p>
            <a:r>
              <a:rPr lang="en-US" dirty="0" smtClean="0"/>
              <a:t>Visual overlay support</a:t>
            </a:r>
          </a:p>
          <a:p>
            <a:r>
              <a:rPr lang="en-US" dirty="0" smtClean="0"/>
              <a:t>New phone transitions implementation</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339520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Horrible bugs and mitigations</a:t>
            </a:r>
            <a:endParaRPr lang="en-US" dirty="0"/>
          </a:p>
        </p:txBody>
      </p:sp>
      <p:sp>
        <p:nvSpPr>
          <p:cNvPr id="3" name="Content Placeholder 2"/>
          <p:cNvSpPr>
            <a:spLocks noGrp="1"/>
          </p:cNvSpPr>
          <p:nvPr>
            <p:ph idx="1"/>
          </p:nvPr>
        </p:nvSpPr>
        <p:spPr/>
        <p:txBody>
          <a:bodyPr>
            <a:normAutofit lnSpcReduction="10000"/>
          </a:bodyPr>
          <a:lstStyle/>
          <a:p>
            <a:r>
              <a:rPr lang="en-US" dirty="0" smtClean="0"/>
              <a:t>Complying with ingestion requirements</a:t>
            </a:r>
          </a:p>
          <a:p>
            <a:r>
              <a:rPr lang="en-US" dirty="0" smtClean="0"/>
              <a:t>The “What’s New” bug</a:t>
            </a:r>
          </a:p>
          <a:p>
            <a:r>
              <a:rPr lang="en-US" dirty="0" smtClean="0"/>
              <a:t>Upgrade testing</a:t>
            </a:r>
          </a:p>
          <a:p>
            <a:r>
              <a:rPr lang="en-US" dirty="0" smtClean="0"/>
              <a:t>Globalization</a:t>
            </a:r>
          </a:p>
          <a:p>
            <a:endParaRPr lang="en-US" dirty="0"/>
          </a:p>
          <a:p>
            <a:r>
              <a:rPr lang="en-US" dirty="0" smtClean="0"/>
              <a:t>Mitigations might include</a:t>
            </a:r>
          </a:p>
          <a:p>
            <a:pPr lvl="1"/>
            <a:r>
              <a:rPr lang="en-US" dirty="0" smtClean="0"/>
              <a:t>Kill bit</a:t>
            </a:r>
          </a:p>
          <a:p>
            <a:pPr lvl="1"/>
            <a:r>
              <a:rPr lang="en-US" dirty="0" smtClean="0"/>
              <a:t>Update checks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306090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 components</a:t>
            </a:r>
            <a:endParaRPr lang="en-US" dirty="0"/>
          </a:p>
        </p:txBody>
      </p:sp>
      <p:sp>
        <p:nvSpPr>
          <p:cNvPr id="5" name="Content Placeholder 4"/>
          <p:cNvSpPr>
            <a:spLocks noGrp="1"/>
          </p:cNvSpPr>
          <p:nvPr>
            <p:ph sz="half" idx="1"/>
          </p:nvPr>
        </p:nvSpPr>
        <p:spPr/>
        <p:txBody>
          <a:bodyPr/>
          <a:lstStyle/>
          <a:p>
            <a:r>
              <a:rPr lang="en-US" dirty="0" smtClean="0"/>
              <a:t>Photo Viewer</a:t>
            </a:r>
          </a:p>
          <a:p>
            <a:r>
              <a:rPr lang="en-US" dirty="0" smtClean="0"/>
              <a:t>About Screen</a:t>
            </a:r>
          </a:p>
          <a:p>
            <a:r>
              <a:rPr lang="en-US" dirty="0" smtClean="0"/>
              <a:t>Static Map</a:t>
            </a:r>
          </a:p>
          <a:p>
            <a:r>
              <a:rPr lang="en-US" dirty="0" smtClean="0"/>
              <a:t>Grouping / Smart List Control</a:t>
            </a:r>
          </a:p>
          <a:p>
            <a:r>
              <a:rPr lang="en-US" dirty="0" err="1" smtClean="0"/>
              <a:t>AwesomeImage</a:t>
            </a:r>
            <a:r>
              <a:rPr lang="en-US" dirty="0" smtClean="0"/>
              <a:t> and </a:t>
            </a:r>
            <a:r>
              <a:rPr lang="en-US" dirty="0" err="1" smtClean="0"/>
              <a:t>AwesomeScrollViewer</a:t>
            </a:r>
            <a:endParaRPr lang="en-US" dirty="0" smtClean="0"/>
          </a:p>
          <a:p>
            <a:r>
              <a:rPr lang="en-US" dirty="0" smtClean="0"/>
              <a:t>Geocoding</a:t>
            </a:r>
          </a:p>
          <a:p>
            <a:endParaRPr lang="en-US" dirty="0"/>
          </a:p>
        </p:txBody>
      </p:sp>
      <p:sp>
        <p:nvSpPr>
          <p:cNvPr id="6" name="Content Placeholder 5"/>
          <p:cNvSpPr>
            <a:spLocks noGrp="1"/>
          </p:cNvSpPr>
          <p:nvPr>
            <p:ph sz="half" idx="2"/>
          </p:nvPr>
        </p:nvSpPr>
        <p:spPr/>
        <p:txBody>
          <a:bodyPr/>
          <a:lstStyle/>
          <a:p>
            <a:r>
              <a:rPr lang="en-US" dirty="0" smtClean="0"/>
              <a:t>Loading Pivots</a:t>
            </a:r>
          </a:p>
          <a:p>
            <a:r>
              <a:rPr lang="en-US" dirty="0" smtClean="0"/>
              <a:t>Custom button styles</a:t>
            </a:r>
          </a:p>
          <a:p>
            <a:r>
              <a:rPr lang="en-US" dirty="0" smtClean="0"/>
              <a:t>Tombstone in XAML</a:t>
            </a:r>
          </a:p>
          <a:p>
            <a:r>
              <a:rPr lang="en-US" dirty="0" smtClean="0"/>
              <a:t>Witty Banter</a:t>
            </a:r>
          </a:p>
          <a:p>
            <a:r>
              <a:rPr lang="en-US" dirty="0" smtClean="0"/>
              <a:t>Settings provider</a:t>
            </a:r>
          </a:p>
          <a:p>
            <a:r>
              <a:rPr lang="en-US" dirty="0" err="1" smtClean="0"/>
              <a:t>Tombstoning</a:t>
            </a:r>
            <a:r>
              <a:rPr lang="en-US" dirty="0" smtClean="0"/>
              <a:t> streams and text</a:t>
            </a:r>
          </a:p>
          <a:p>
            <a:pPr marL="0" indent="0">
              <a:buNone/>
            </a:pPr>
            <a:r>
              <a:rPr lang="en-US" i="1" dirty="0" smtClean="0"/>
              <a:t>… and more</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35858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“Metro” design for geeks</a:t>
            </a:r>
            <a:endParaRPr lang="en-US" dirty="0"/>
          </a:p>
        </p:txBody>
      </p:sp>
      <p:sp>
        <p:nvSpPr>
          <p:cNvPr id="3" name="Content Placeholder 2"/>
          <p:cNvSpPr>
            <a:spLocks noGrp="1"/>
          </p:cNvSpPr>
          <p:nvPr>
            <p:ph idx="1"/>
          </p:nvPr>
        </p:nvSpPr>
        <p:spPr/>
        <p:txBody>
          <a:bodyPr/>
          <a:lstStyle/>
          <a:p>
            <a:r>
              <a:rPr lang="en-US" dirty="0" smtClean="0"/>
              <a:t>12 is the magic number</a:t>
            </a:r>
          </a:p>
          <a:p>
            <a:pPr lvl="1"/>
            <a:r>
              <a:rPr lang="en-US" dirty="0" smtClean="0"/>
              <a:t>Alignment</a:t>
            </a:r>
          </a:p>
          <a:p>
            <a:pPr lvl="1"/>
            <a:r>
              <a:rPr lang="en-US" dirty="0" smtClean="0"/>
              <a:t>Always use text block styles</a:t>
            </a:r>
          </a:p>
          <a:p>
            <a:pPr lvl="1"/>
            <a:r>
              <a:rPr lang="en-US" dirty="0" smtClean="0"/>
              <a:t>Beware touch targets</a:t>
            </a:r>
          </a:p>
          <a:p>
            <a:pPr lvl="1"/>
            <a:r>
              <a:rPr lang="en-US" dirty="0" smtClean="0"/>
              <a:t>Scroll viewer margins</a:t>
            </a:r>
          </a:p>
          <a:p>
            <a:pPr lvl="1"/>
            <a:r>
              <a:rPr lang="en-US" dirty="0" smtClean="0"/>
              <a:t>Flush maps and content</a:t>
            </a:r>
          </a:p>
          <a:p>
            <a:r>
              <a:rPr lang="en-US" dirty="0" smtClean="0"/>
              <a:t>App bar icon design</a:t>
            </a:r>
          </a:p>
          <a:p>
            <a:pPr lvl="1"/>
            <a:r>
              <a:rPr lang="en-US" dirty="0" smtClean="0"/>
              <a:t>SDK, by hand, open source</a:t>
            </a:r>
          </a:p>
          <a:p>
            <a:pPr lvl="1"/>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7692482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Updating and responding to feedback</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2" descr="C:\Users\jwilcox\Desktop\Keeping users happ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700808"/>
            <a:ext cx="8208912" cy="67234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56359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DEMO</a:t>
            </a:r>
            <a:endParaRPr lang="en-US" dirty="0"/>
          </a:p>
        </p:txBody>
      </p:sp>
      <p:sp>
        <p:nvSpPr>
          <p:cNvPr id="3" name="Content Placeholder 2"/>
          <p:cNvSpPr>
            <a:spLocks noGrp="1"/>
          </p:cNvSpPr>
          <p:nvPr>
            <p:ph idx="1"/>
          </p:nvPr>
        </p:nvSpPr>
        <p:spPr/>
        <p:txBody>
          <a:bodyPr/>
          <a:lstStyle/>
          <a:p>
            <a:r>
              <a:rPr lang="en-US" dirty="0" smtClean="0"/>
              <a:t>4</a:t>
            </a:r>
            <a:r>
              <a:rPr lang="en-US" baseline="30000" dirty="0" smtClean="0"/>
              <a:t>th</a:t>
            </a:r>
            <a:r>
              <a:rPr lang="en-US" dirty="0" smtClean="0"/>
              <a:t> &amp; Mayor</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16085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Marketing &amp; Promotion</a:t>
            </a:r>
            <a:endParaRPr lang="en-US" dirty="0"/>
          </a:p>
        </p:txBody>
      </p:sp>
      <p:sp>
        <p:nvSpPr>
          <p:cNvPr id="3" name="Content Placeholder 2"/>
          <p:cNvSpPr>
            <a:spLocks noGrp="1"/>
          </p:cNvSpPr>
          <p:nvPr>
            <p:ph idx="1"/>
          </p:nvPr>
        </p:nvSpPr>
        <p:spPr/>
        <p:txBody>
          <a:bodyPr/>
          <a:lstStyle/>
          <a:p>
            <a:r>
              <a:rPr lang="en-US" dirty="0" smtClean="0"/>
              <a:t>Users</a:t>
            </a:r>
          </a:p>
          <a:p>
            <a:r>
              <a:rPr lang="en-US" dirty="0" smtClean="0"/>
              <a:t>Web site</a:t>
            </a:r>
          </a:p>
          <a:p>
            <a:r>
              <a:rPr lang="en-US" dirty="0" smtClean="0"/>
              <a:t>Twitter</a:t>
            </a:r>
          </a:p>
          <a:p>
            <a:r>
              <a:rPr lang="en-US" dirty="0" smtClean="0"/>
              <a:t>Facebook</a:t>
            </a:r>
          </a:p>
          <a:p>
            <a:r>
              <a:rPr lang="en-US" dirty="0" smtClean="0"/>
              <a:t>Media &amp; Blogs</a:t>
            </a:r>
          </a:p>
          <a:p>
            <a:r>
              <a:rPr lang="en-US" dirty="0" smtClean="0"/>
              <a:t>Windows Phone Marketplace Promotion</a:t>
            </a:r>
          </a:p>
          <a:p>
            <a:r>
              <a:rPr lang="en-US" dirty="0" smtClean="0"/>
              <a:t>3</a:t>
            </a:r>
            <a:r>
              <a:rPr lang="en-US" baseline="30000" dirty="0" smtClean="0"/>
              <a:t>rd</a:t>
            </a:r>
            <a:r>
              <a:rPr lang="en-US" dirty="0" smtClean="0"/>
              <a:t> party services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879219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next?</a:t>
            </a:r>
            <a:endParaRPr lang="en-US" dirty="0"/>
          </a:p>
        </p:txBody>
      </p:sp>
      <p:sp>
        <p:nvSpPr>
          <p:cNvPr id="3" name="Content Placeholder 2"/>
          <p:cNvSpPr>
            <a:spLocks noGrp="1"/>
          </p:cNvSpPr>
          <p:nvPr>
            <p:ph idx="1"/>
          </p:nvPr>
        </p:nvSpPr>
        <p:spPr/>
        <p:txBody>
          <a:bodyPr/>
          <a:lstStyle/>
          <a:p>
            <a:r>
              <a:rPr lang="en-US" dirty="0" smtClean="0"/>
              <a:t>“To the cloud!”</a:t>
            </a:r>
          </a:p>
          <a:p>
            <a:r>
              <a:rPr lang="en-US" dirty="0" smtClean="0"/>
              <a:t>Localization</a:t>
            </a:r>
          </a:p>
          <a:p>
            <a:r>
              <a:rPr lang="en-US" dirty="0" smtClean="0"/>
              <a:t>Implementing new features</a:t>
            </a:r>
          </a:p>
          <a:p>
            <a:r>
              <a:rPr lang="en-US" dirty="0" smtClean="0"/>
              <a:t>“Mango” release</a:t>
            </a:r>
          </a:p>
          <a:p>
            <a:pPr lvl="1"/>
            <a:r>
              <a:rPr lang="en-US" dirty="0" smtClean="0"/>
              <a:t>Live and secondary tiles</a:t>
            </a:r>
          </a:p>
          <a:p>
            <a:pPr lvl="1"/>
            <a:r>
              <a:rPr lang="en-US" dirty="0" smtClean="0"/>
              <a:t>Push notifications</a:t>
            </a:r>
          </a:p>
          <a:p>
            <a:pPr lvl="1"/>
            <a:r>
              <a:rPr lang="en-US" dirty="0" smtClean="0"/>
              <a:t>Adding friends a little quicker</a:t>
            </a:r>
          </a:p>
          <a:p>
            <a:pPr lvl="1"/>
            <a:r>
              <a:rPr lang="en-US" dirty="0" smtClean="0"/>
              <a:t>Improved user experience</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0895637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2309467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The source of 4</a:t>
            </a:r>
            <a:r>
              <a:rPr lang="en-US" baseline="30000" dirty="0" smtClean="0"/>
              <a:t>th</a:t>
            </a:r>
            <a:r>
              <a:rPr lang="en-US" dirty="0" smtClean="0"/>
              <a:t> &amp; Mayor: code, hacks, tricks</a:t>
            </a:r>
            <a:endParaRPr lang="en-AU" dirty="0"/>
          </a:p>
        </p:txBody>
      </p:sp>
      <p:sp>
        <p:nvSpPr>
          <p:cNvPr id="3" name="Text Placeholder 2"/>
          <p:cNvSpPr>
            <a:spLocks noGrp="1"/>
          </p:cNvSpPr>
          <p:nvPr>
            <p:ph type="body" idx="1"/>
          </p:nvPr>
        </p:nvSpPr>
        <p:spPr/>
        <p:txBody>
          <a:bodyPr/>
          <a:lstStyle/>
          <a:p>
            <a:pPr lvl="0">
              <a:defRPr/>
            </a:pPr>
            <a:r>
              <a:rPr lang="en-US" dirty="0" smtClean="0"/>
              <a:t>Jeff Wilcox</a:t>
            </a:r>
          </a:p>
          <a:p>
            <a:pPr lvl="0">
              <a:defRPr/>
            </a:pPr>
            <a:r>
              <a:rPr lang="en-US" dirty="0" smtClean="0"/>
              <a:t>Senior Software Development Engineer</a:t>
            </a:r>
          </a:p>
          <a:p>
            <a:pPr lvl="0">
              <a:defRPr/>
            </a:pPr>
            <a:r>
              <a:rPr lang="en-US" dirty="0" smtClean="0"/>
              <a:t>Microsoft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WPH308</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9752" y="1628800"/>
            <a:ext cx="4535151" cy="4535151"/>
          </a:xfrm>
          <a:prstGeom prst="rect">
            <a:avLst/>
          </a:prstGeom>
        </p:spPr>
      </p:pic>
      <p:sp>
        <p:nvSpPr>
          <p:cNvPr id="7" name="TextBox 6"/>
          <p:cNvSpPr txBox="1"/>
          <p:nvPr/>
        </p:nvSpPr>
        <p:spPr>
          <a:xfrm>
            <a:off x="323528" y="908720"/>
            <a:ext cx="2636874" cy="3323987"/>
          </a:xfrm>
          <a:prstGeom prst="rect">
            <a:avLst/>
          </a:prstGeom>
          <a:noFill/>
        </p:spPr>
        <p:txBody>
          <a:bodyPr wrap="square" lIns="0" tIns="0" rIns="0" bIns="0" rtlCol="0">
            <a:spAutoFit/>
          </a:bodyPr>
          <a:lstStyle/>
          <a:p>
            <a:r>
              <a:rPr lang="en-US" sz="2400" dirty="0" smtClean="0">
                <a:solidFill>
                  <a:schemeClr val="bg1"/>
                </a:solidFill>
              </a:rPr>
              <a:t>32,000</a:t>
            </a:r>
          </a:p>
          <a:p>
            <a:r>
              <a:rPr lang="en-US" sz="2400" dirty="0" smtClean="0">
                <a:solidFill>
                  <a:schemeClr val="bg1"/>
                </a:solidFill>
              </a:rPr>
              <a:t>Marketplace</a:t>
            </a:r>
          </a:p>
          <a:p>
            <a:r>
              <a:rPr lang="en-US" sz="2400" dirty="0" smtClean="0">
                <a:solidFill>
                  <a:schemeClr val="bg1"/>
                </a:solidFill>
              </a:rPr>
              <a:t>Installs</a:t>
            </a:r>
          </a:p>
          <a:p>
            <a:endParaRPr lang="en-US" sz="2400" dirty="0">
              <a:solidFill>
                <a:schemeClr val="bg1"/>
              </a:solidFill>
            </a:endParaRPr>
          </a:p>
          <a:p>
            <a:r>
              <a:rPr lang="en-US" sz="2400" dirty="0">
                <a:solidFill>
                  <a:schemeClr val="bg1"/>
                </a:solidFill>
              </a:rPr>
              <a:t>Over 8,920,000</a:t>
            </a:r>
          </a:p>
          <a:p>
            <a:r>
              <a:rPr lang="en-US" sz="2400" dirty="0">
                <a:solidFill>
                  <a:schemeClr val="bg1"/>
                </a:solidFill>
              </a:rPr>
              <a:t>“page” views</a:t>
            </a:r>
          </a:p>
          <a:p>
            <a:endParaRPr lang="en-US" sz="2400" dirty="0">
              <a:solidFill>
                <a:schemeClr val="bg1"/>
              </a:solidFill>
            </a:endParaRPr>
          </a:p>
          <a:p>
            <a:r>
              <a:rPr lang="en-US" sz="2400" dirty="0" smtClean="0">
                <a:solidFill>
                  <a:schemeClr val="bg1"/>
                </a:solidFill>
              </a:rPr>
              <a:t>2,000,000+</a:t>
            </a:r>
            <a:endParaRPr lang="en-US" sz="2400" dirty="0">
              <a:solidFill>
                <a:schemeClr val="bg1"/>
              </a:solidFill>
            </a:endParaRPr>
          </a:p>
          <a:p>
            <a:r>
              <a:rPr lang="en-US" sz="2400" dirty="0" smtClean="0">
                <a:solidFill>
                  <a:schemeClr val="bg1"/>
                </a:solidFill>
              </a:rPr>
              <a:t>check-ins</a:t>
            </a:r>
            <a:endParaRPr lang="en-US" sz="2400" dirty="0">
              <a:solidFill>
                <a:schemeClr val="bg1"/>
              </a:solidFill>
            </a:endParaRPr>
          </a:p>
        </p:txBody>
      </p:sp>
    </p:spTree>
    <p:extLst>
      <p:ext uri="{BB962C8B-B14F-4D97-AF65-F5344CB8AC3E}">
        <p14:creationId xmlns:p14="http://schemas.microsoft.com/office/powerpoint/2010/main" val="425523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2" descr="C:\Dropbox\4th and Mayor\_Marketplace Ingestion\assets\4am_lond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897" y="0"/>
            <a:ext cx="3521514"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Dropbox\4th and Mayor\_Marketplace Ingestion\assets\4am_pic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0093" y="180753"/>
            <a:ext cx="3090196" cy="601802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C:\Dropbox\4th and Mayor\_Marketplace Ingestion\assets\4am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3808" y="937767"/>
            <a:ext cx="3041059" cy="5922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174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US" sz="3600" dirty="0" smtClean="0">
                <a:solidFill>
                  <a:schemeClr val="accent2"/>
                </a:solidFill>
              </a:rPr>
              <a:t>4</a:t>
            </a:r>
            <a:r>
              <a:rPr lang="en-US" sz="3600" baseline="30000" dirty="0" smtClean="0">
                <a:solidFill>
                  <a:schemeClr val="accent2"/>
                </a:solidFill>
              </a:rPr>
              <a:t>th</a:t>
            </a:r>
            <a:r>
              <a:rPr lang="en-US" sz="3600" dirty="0" smtClean="0">
                <a:solidFill>
                  <a:schemeClr val="accent2"/>
                </a:solidFill>
              </a:rPr>
              <a:t> and Mayor</a:t>
            </a:r>
            <a:endParaRPr lang="en-US" dirty="0">
              <a:solidFill>
                <a:schemeClr val="accent2"/>
              </a:solidFill>
            </a:endParaRPr>
          </a:p>
        </p:txBody>
      </p:sp>
      <p:sp>
        <p:nvSpPr>
          <p:cNvPr id="3" name="Text Placeholder 2"/>
          <p:cNvSpPr>
            <a:spLocks noGrp="1"/>
          </p:cNvSpPr>
          <p:nvPr>
            <p:ph idx="1"/>
          </p:nvPr>
        </p:nvSpPr>
        <p:spPr/>
        <p:txBody>
          <a:bodyPr/>
          <a:lstStyle/>
          <a:p>
            <a:r>
              <a:rPr lang="en-US" dirty="0" smtClean="0"/>
              <a:t>Tools, Infrastructure, History</a:t>
            </a:r>
          </a:p>
          <a:p>
            <a:r>
              <a:rPr lang="en-US" dirty="0" smtClean="0"/>
              <a:t>Building a large app successfully</a:t>
            </a:r>
          </a:p>
          <a:p>
            <a:r>
              <a:rPr lang="en-US" dirty="0" smtClean="0"/>
              <a:t>Interesting application services</a:t>
            </a:r>
          </a:p>
          <a:p>
            <a:r>
              <a:rPr lang="en-US" dirty="0" smtClean="0"/>
              <a:t>Talking about “Metro” design for geeks</a:t>
            </a:r>
          </a:p>
          <a:p>
            <a:r>
              <a:rPr lang="en-US" dirty="0" smtClean="0"/>
              <a:t>The Windows Phone Marketplace</a:t>
            </a:r>
          </a:p>
          <a:p>
            <a:r>
              <a:rPr lang="en-US" dirty="0" smtClean="0"/>
              <a:t>Maintaining, updating, supporting</a:t>
            </a:r>
          </a:p>
          <a:p>
            <a:r>
              <a:rPr lang="en-US" dirty="0" smtClean="0"/>
              <a:t>Q&amp;A</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Infrastructure, Tools &amp; Planning</a:t>
            </a:r>
            <a:endParaRPr lang="en-US" dirty="0"/>
          </a:p>
        </p:txBody>
      </p:sp>
      <p:sp>
        <p:nvSpPr>
          <p:cNvPr id="3" name="Content Placeholder 2"/>
          <p:cNvSpPr>
            <a:spLocks noGrp="1"/>
          </p:cNvSpPr>
          <p:nvPr>
            <p:ph idx="1"/>
          </p:nvPr>
        </p:nvSpPr>
        <p:spPr/>
        <p:txBody>
          <a:bodyPr/>
          <a:lstStyle/>
          <a:p>
            <a:r>
              <a:rPr lang="en-US" dirty="0" smtClean="0"/>
              <a:t>Building a client for a 3</a:t>
            </a:r>
            <a:r>
              <a:rPr lang="en-US" baseline="30000" dirty="0" smtClean="0"/>
              <a:t>rd</a:t>
            </a:r>
            <a:r>
              <a:rPr lang="en-US" dirty="0" smtClean="0"/>
              <a:t> party service</a:t>
            </a:r>
          </a:p>
          <a:p>
            <a:pPr lvl="1"/>
            <a:r>
              <a:rPr lang="en-US" dirty="0" smtClean="0"/>
              <a:t>V1</a:t>
            </a:r>
          </a:p>
          <a:p>
            <a:pPr lvl="1"/>
            <a:r>
              <a:rPr lang="en-US" dirty="0" smtClean="0"/>
              <a:t>V2 JSON-P</a:t>
            </a:r>
          </a:p>
          <a:p>
            <a:r>
              <a:rPr lang="en-US" dirty="0" smtClean="0"/>
              <a:t>Tools</a:t>
            </a:r>
          </a:p>
          <a:p>
            <a:pPr lvl="1"/>
            <a:r>
              <a:rPr lang="en-US" dirty="0" smtClean="0"/>
              <a:t>Visual Studio &amp; Expression Blend for WP7</a:t>
            </a:r>
          </a:p>
          <a:p>
            <a:pPr lvl="1"/>
            <a:r>
              <a:rPr lang="en-US" dirty="0" err="1" smtClean="0"/>
              <a:t>Git</a:t>
            </a:r>
            <a:endParaRPr lang="en-US" dirty="0" smtClean="0"/>
          </a:p>
          <a:p>
            <a:pPr lvl="1"/>
            <a:r>
              <a:rPr lang="en-US" dirty="0" err="1" smtClean="0"/>
              <a:t>Dropbox</a:t>
            </a:r>
            <a:endParaRPr lang="en-US" dirty="0" smtClean="0"/>
          </a:p>
          <a:p>
            <a:pPr lvl="1"/>
            <a:r>
              <a:rPr lang="en-US" dirty="0" smtClean="0"/>
              <a:t>Photoshop</a:t>
            </a:r>
          </a:p>
          <a:p>
            <a:r>
              <a:rPr lang="en-US" dirty="0" smtClean="0"/>
              <a:t>Frameworks</a:t>
            </a:r>
          </a:p>
          <a:p>
            <a:pPr lvl="1"/>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3677902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4" name="Content Placeholder 3"/>
          <p:cNvSpPr>
            <a:spLocks noGrp="1"/>
          </p:cNvSpPr>
          <p:nvPr>
            <p:ph idx="1"/>
          </p:nvPr>
        </p:nvSpPr>
        <p:spPr/>
        <p:txBody>
          <a:bodyPr/>
          <a:lstStyle/>
          <a:p>
            <a:r>
              <a:rPr lang="en-US" dirty="0" smtClean="0"/>
              <a:t>Using the Navigation Service the right way</a:t>
            </a:r>
          </a:p>
          <a:p>
            <a:r>
              <a:rPr lang="en-US" dirty="0" smtClean="0"/>
              <a:t>Building a solution of many assemblies</a:t>
            </a:r>
            <a:endParaRPr lang="en-US"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157604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Dependencies</a:t>
            </a:r>
            <a:endParaRPr lang="en-US" dirty="0"/>
          </a:p>
        </p:txBody>
      </p:sp>
      <p:sp>
        <p:nvSpPr>
          <p:cNvPr id="3" name="Content Placeholder 2"/>
          <p:cNvSpPr>
            <a:spLocks noGrp="1"/>
          </p:cNvSpPr>
          <p:nvPr>
            <p:ph idx="1"/>
          </p:nvPr>
        </p:nvSpPr>
        <p:spPr/>
        <p:txBody>
          <a:bodyPr/>
          <a:lstStyle/>
          <a:p>
            <a:r>
              <a:rPr lang="en-US" dirty="0" smtClean="0"/>
              <a:t>Windows Phone SDK Controls</a:t>
            </a:r>
          </a:p>
          <a:p>
            <a:r>
              <a:rPr lang="en-US" dirty="0" smtClean="0"/>
              <a:t>Silverlight for Windows Phone Toolkit</a:t>
            </a:r>
          </a:p>
          <a:p>
            <a:r>
              <a:rPr lang="en-US" dirty="0" smtClean="0"/>
              <a:t>JSON.NET (</a:t>
            </a:r>
            <a:r>
              <a:rPr lang="en-US" dirty="0" smtClean="0">
                <a:hlinkClick r:id="rId2"/>
              </a:rPr>
              <a:t>http://json.codeplex.com/</a:t>
            </a:r>
            <a:r>
              <a:rPr lang="en-US" dirty="0" smtClean="0"/>
              <a:t>)</a:t>
            </a:r>
          </a:p>
          <a:p>
            <a:r>
              <a:rPr lang="en-US" dirty="0" err="1" smtClean="0"/>
              <a:t>AgFx</a:t>
            </a:r>
            <a:r>
              <a:rPr lang="en-US" dirty="0" smtClean="0"/>
              <a:t> by Shawn Burke (</a:t>
            </a:r>
            <a:r>
              <a:rPr lang="en-US" dirty="0" smtClean="0">
                <a:hlinkClick r:id="rId3"/>
              </a:rPr>
              <a:t>http://agfx.codeplex.com/</a:t>
            </a:r>
            <a:r>
              <a:rPr lang="en-US" dirty="0" smtClean="0"/>
              <a:t>)</a:t>
            </a:r>
          </a:p>
          <a:p>
            <a:r>
              <a:rPr lang="en-US" dirty="0" smtClean="0"/>
              <a:t>Bing Maps Control (7.0 only)</a:t>
            </a:r>
          </a:p>
          <a:p>
            <a:r>
              <a:rPr lang="en-US" dirty="0" smtClean="0"/>
              <a:t>My own library of controls, services, and goods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135903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 Services and Features</a:t>
            </a:r>
            <a:endParaRPr lang="en-US" dirty="0"/>
          </a:p>
        </p:txBody>
      </p:sp>
      <p:sp>
        <p:nvSpPr>
          <p:cNvPr id="3" name="Content Placeholder 2"/>
          <p:cNvSpPr>
            <a:spLocks noGrp="1"/>
          </p:cNvSpPr>
          <p:nvPr>
            <p:ph idx="1"/>
          </p:nvPr>
        </p:nvSpPr>
        <p:spPr/>
        <p:txBody>
          <a:bodyPr/>
          <a:lstStyle/>
          <a:p>
            <a:r>
              <a:rPr lang="en-US" dirty="0" smtClean="0"/>
              <a:t>Update Detection &amp; </a:t>
            </a:r>
            <a:r>
              <a:rPr lang="en-US" dirty="0" err="1" smtClean="0"/>
              <a:t>Changelog</a:t>
            </a:r>
            <a:endParaRPr lang="en-US" dirty="0" smtClean="0"/>
          </a:p>
          <a:p>
            <a:r>
              <a:rPr lang="en-US" dirty="0" smtClean="0"/>
              <a:t>Crash Detection and Reporting</a:t>
            </a:r>
          </a:p>
          <a:p>
            <a:r>
              <a:rPr lang="en-US" dirty="0" smtClean="0"/>
              <a:t>Web Request Factory</a:t>
            </a:r>
          </a:p>
          <a:p>
            <a:r>
              <a:rPr lang="en-US" dirty="0" smtClean="0"/>
              <a:t>Marketplace Review Nag</a:t>
            </a:r>
          </a:p>
          <a:p>
            <a:r>
              <a:rPr lang="en-US" dirty="0" smtClean="0"/>
              <a:t>Navigation-based Analytics</a:t>
            </a:r>
          </a:p>
          <a:p>
            <a:r>
              <a:rPr lang="en-US" dirty="0" smtClean="0"/>
              <a:t>Push Notification Communications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23340209"/>
      </p:ext>
    </p:extLst>
  </p:cSld>
  <p:clrMapOvr>
    <a:masterClrMapping/>
  </p:clrMapOvr>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7229</TotalTime>
  <Words>951</Words>
  <Application>Microsoft Office PowerPoint</Application>
  <PresentationFormat>On-screen Show (4:3)</PresentationFormat>
  <Paragraphs>161</Paragraphs>
  <Slides>20</Slides>
  <Notes>7</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The source of 4th &amp; Mayor: code, hacks, tricks</vt:lpstr>
      <vt:lpstr>PowerPoint Presentation</vt:lpstr>
      <vt:lpstr>PowerPoint Presentation</vt:lpstr>
      <vt:lpstr>Agenda 4th and Mayor</vt:lpstr>
      <vt:lpstr>Infrastructure, Tools &amp; Planning</vt:lpstr>
      <vt:lpstr>DEMO</vt:lpstr>
      <vt:lpstr>Dependencies</vt:lpstr>
      <vt:lpstr>App Services and Features</vt:lpstr>
      <vt:lpstr>Global Frame Services</vt:lpstr>
      <vt:lpstr>Horrible bugs and mitigations</vt:lpstr>
      <vt:lpstr>Custom components</vt:lpstr>
      <vt:lpstr>“Metro” design for geeks</vt:lpstr>
      <vt:lpstr>Updating and responding to feedback</vt:lpstr>
      <vt:lpstr>SOURCE DEMO</vt:lpstr>
      <vt:lpstr>Marketing &amp; Promotion</vt:lpstr>
      <vt:lpstr>What’s next?</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265</cp:revision>
  <dcterms:created xsi:type="dcterms:W3CDTF">2011-04-01T05:55:34Z</dcterms:created>
  <dcterms:modified xsi:type="dcterms:W3CDTF">2011-08-31T07:17:50Z</dcterms:modified>
</cp:coreProperties>
</file>