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15"/>
  </p:notesMasterIdLst>
  <p:sldIdLst>
    <p:sldId id="279" r:id="rId2"/>
    <p:sldId id="280" r:id="rId3"/>
    <p:sldId id="260" r:id="rId4"/>
    <p:sldId id="285" r:id="rId5"/>
    <p:sldId id="286" r:id="rId6"/>
    <p:sldId id="287" r:id="rId7"/>
    <p:sldId id="288" r:id="rId8"/>
    <p:sldId id="289" r:id="rId9"/>
    <p:sldId id="290" r:id="rId10"/>
    <p:sldId id="291" r:id="rId11"/>
    <p:sldId id="292" r:id="rId12"/>
    <p:sldId id="270"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1686"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9A1D4C-AC8F-4881-AA38-C52F72715290}" type="doc">
      <dgm:prSet loTypeId="urn:microsoft.com/office/officeart/2005/8/layout/process2" loCatId="process" qsTypeId="urn:microsoft.com/office/officeart/2005/8/quickstyle/simple1" qsCatId="simple" csTypeId="urn:microsoft.com/office/officeart/2005/8/colors/accent3_2" csCatId="accent3" phldr="1"/>
      <dgm:spPr/>
    </dgm:pt>
    <dgm:pt modelId="{2A608430-E238-46C4-9CD9-52A3F6A391A8}">
      <dgm:prSet phldrT="[Text]"/>
      <dgm:spPr/>
      <dgm:t>
        <a:bodyPr/>
        <a:lstStyle/>
        <a:p>
          <a:r>
            <a:rPr lang="en-AU" dirty="0" smtClean="0"/>
            <a:t>Tick</a:t>
          </a:r>
          <a:endParaRPr lang="en-US" dirty="0"/>
        </a:p>
      </dgm:t>
    </dgm:pt>
    <dgm:pt modelId="{6CB1FECA-214A-4D71-9223-FD8546A4B8BD}" type="parTrans" cxnId="{0A894DED-B8B3-4425-A571-F5094AAD736D}">
      <dgm:prSet/>
      <dgm:spPr/>
      <dgm:t>
        <a:bodyPr/>
        <a:lstStyle/>
        <a:p>
          <a:endParaRPr lang="en-US"/>
        </a:p>
      </dgm:t>
    </dgm:pt>
    <dgm:pt modelId="{C604D49B-56E1-4419-B0A2-C7FA00F3C290}" type="sibTrans" cxnId="{0A894DED-B8B3-4425-A571-F5094AAD736D}">
      <dgm:prSet/>
      <dgm:spPr/>
      <dgm:t>
        <a:bodyPr/>
        <a:lstStyle/>
        <a:p>
          <a:endParaRPr lang="en-US"/>
        </a:p>
      </dgm:t>
    </dgm:pt>
    <dgm:pt modelId="{00DE5237-E850-40F3-857B-04F60706A44B}">
      <dgm:prSet/>
      <dgm:spPr/>
      <dgm:t>
        <a:bodyPr/>
        <a:lstStyle/>
        <a:p>
          <a:r>
            <a:rPr lang="en-AU" dirty="0" smtClean="0"/>
            <a:t>Rasterize to Surfaces</a:t>
          </a:r>
          <a:endParaRPr lang="en-US" dirty="0"/>
        </a:p>
      </dgm:t>
    </dgm:pt>
    <dgm:pt modelId="{754F7542-95AA-433C-A874-063C0A68A763}" type="parTrans" cxnId="{D99DCF50-4846-4FAF-B2E0-D3B11F77ED44}">
      <dgm:prSet/>
      <dgm:spPr/>
      <dgm:t>
        <a:bodyPr/>
        <a:lstStyle/>
        <a:p>
          <a:endParaRPr lang="en-US"/>
        </a:p>
      </dgm:t>
    </dgm:pt>
    <dgm:pt modelId="{73249067-1551-4C86-AED9-217AA76B9005}" type="sibTrans" cxnId="{D99DCF50-4846-4FAF-B2E0-D3B11F77ED44}">
      <dgm:prSet/>
      <dgm:spPr/>
      <dgm:t>
        <a:bodyPr/>
        <a:lstStyle/>
        <a:p>
          <a:endParaRPr lang="en-US"/>
        </a:p>
      </dgm:t>
    </dgm:pt>
    <dgm:pt modelId="{4D79E7C1-7E5C-4DF9-8BDB-E6661E959263}">
      <dgm:prSet/>
      <dgm:spPr/>
      <dgm:t>
        <a:bodyPr/>
        <a:lstStyle/>
        <a:p>
          <a:r>
            <a:rPr lang="en-US" dirty="0" smtClean="0"/>
            <a:t>[Frame Callback]</a:t>
          </a:r>
          <a:endParaRPr lang="en-US" dirty="0"/>
        </a:p>
      </dgm:t>
    </dgm:pt>
    <dgm:pt modelId="{AAA0BBEB-7670-4703-B535-09F82995E68C}" type="parTrans" cxnId="{C12F3BDB-B482-4EB5-999A-3071C1EE15A2}">
      <dgm:prSet/>
      <dgm:spPr/>
      <dgm:t>
        <a:bodyPr/>
        <a:lstStyle/>
        <a:p>
          <a:endParaRPr lang="en-AU"/>
        </a:p>
      </dgm:t>
    </dgm:pt>
    <dgm:pt modelId="{7A63225C-4950-484F-B505-2F9F43AF6C7F}" type="sibTrans" cxnId="{C12F3BDB-B482-4EB5-999A-3071C1EE15A2}">
      <dgm:prSet/>
      <dgm:spPr/>
      <dgm:t>
        <a:bodyPr/>
        <a:lstStyle/>
        <a:p>
          <a:endParaRPr lang="en-AU"/>
        </a:p>
      </dgm:t>
    </dgm:pt>
    <dgm:pt modelId="{6C2CDEED-6546-4167-8D17-3ABBBD42841A}">
      <dgm:prSet custT="1"/>
      <dgm:spPr/>
      <dgm:t>
        <a:bodyPr/>
        <a:lstStyle/>
        <a:p>
          <a:r>
            <a:rPr lang="en-AU" sz="1700" dirty="0" smtClean="0"/>
            <a:t>Layout</a:t>
          </a:r>
          <a:endParaRPr lang="en-US" sz="1700" dirty="0"/>
        </a:p>
      </dgm:t>
    </dgm:pt>
    <dgm:pt modelId="{2EBBBA82-4887-4027-8066-408647441561}" type="sibTrans" cxnId="{8FA52DF3-D9AA-4FF5-A339-096E6853ADC2}">
      <dgm:prSet/>
      <dgm:spPr/>
      <dgm:t>
        <a:bodyPr/>
        <a:lstStyle/>
        <a:p>
          <a:endParaRPr lang="en-US"/>
        </a:p>
      </dgm:t>
    </dgm:pt>
    <dgm:pt modelId="{C02A9C0E-0CCF-4120-BB9E-E1ED792D0311}" type="parTrans" cxnId="{8FA52DF3-D9AA-4FF5-A339-096E6853ADC2}">
      <dgm:prSet/>
      <dgm:spPr/>
      <dgm:t>
        <a:bodyPr/>
        <a:lstStyle/>
        <a:p>
          <a:endParaRPr lang="en-US"/>
        </a:p>
      </dgm:t>
    </dgm:pt>
    <dgm:pt modelId="{EA68C162-64EB-4516-A086-20080DDF742E}" type="pres">
      <dgm:prSet presAssocID="{5A9A1D4C-AC8F-4881-AA38-C52F72715290}" presName="linearFlow" presStyleCnt="0">
        <dgm:presLayoutVars>
          <dgm:resizeHandles val="exact"/>
        </dgm:presLayoutVars>
      </dgm:prSet>
      <dgm:spPr/>
    </dgm:pt>
    <dgm:pt modelId="{45426215-0755-4AD8-8694-02B2029EEDEB}" type="pres">
      <dgm:prSet presAssocID="{2A608430-E238-46C4-9CD9-52A3F6A391A8}" presName="node" presStyleLbl="node1" presStyleIdx="0" presStyleCnt="4" custScaleX="170095" custScaleY="58581">
        <dgm:presLayoutVars>
          <dgm:bulletEnabled val="1"/>
        </dgm:presLayoutVars>
      </dgm:prSet>
      <dgm:spPr/>
      <dgm:t>
        <a:bodyPr/>
        <a:lstStyle/>
        <a:p>
          <a:endParaRPr lang="en-AU"/>
        </a:p>
      </dgm:t>
    </dgm:pt>
    <dgm:pt modelId="{47ADEB18-65C0-4A53-9DB5-44A4236518A9}" type="pres">
      <dgm:prSet presAssocID="{C604D49B-56E1-4419-B0A2-C7FA00F3C290}" presName="sibTrans" presStyleLbl="sibTrans2D1" presStyleIdx="0" presStyleCnt="3"/>
      <dgm:spPr/>
      <dgm:t>
        <a:bodyPr/>
        <a:lstStyle/>
        <a:p>
          <a:endParaRPr lang="en-AU"/>
        </a:p>
      </dgm:t>
    </dgm:pt>
    <dgm:pt modelId="{7CCAEE9D-48A2-4EF8-9340-4AB1A2B8880E}" type="pres">
      <dgm:prSet presAssocID="{C604D49B-56E1-4419-B0A2-C7FA00F3C290}" presName="connectorText" presStyleLbl="sibTrans2D1" presStyleIdx="0" presStyleCnt="3"/>
      <dgm:spPr/>
      <dgm:t>
        <a:bodyPr/>
        <a:lstStyle/>
        <a:p>
          <a:endParaRPr lang="en-AU"/>
        </a:p>
      </dgm:t>
    </dgm:pt>
    <dgm:pt modelId="{D3C31C1D-4337-4DD6-B3F1-5D4AA7F38740}" type="pres">
      <dgm:prSet presAssocID="{6C2CDEED-6546-4167-8D17-3ABBBD42841A}" presName="node" presStyleLbl="node1" presStyleIdx="1" presStyleCnt="4" custScaleX="170095" custScaleY="54148">
        <dgm:presLayoutVars>
          <dgm:bulletEnabled val="1"/>
        </dgm:presLayoutVars>
      </dgm:prSet>
      <dgm:spPr/>
      <dgm:t>
        <a:bodyPr/>
        <a:lstStyle/>
        <a:p>
          <a:endParaRPr lang="en-AU"/>
        </a:p>
      </dgm:t>
    </dgm:pt>
    <dgm:pt modelId="{FDF6FFDE-790A-4DB9-97B8-004F3E8DC9B7}" type="pres">
      <dgm:prSet presAssocID="{2EBBBA82-4887-4027-8066-408647441561}" presName="sibTrans" presStyleLbl="sibTrans2D1" presStyleIdx="1" presStyleCnt="3"/>
      <dgm:spPr/>
      <dgm:t>
        <a:bodyPr/>
        <a:lstStyle/>
        <a:p>
          <a:endParaRPr lang="en-AU"/>
        </a:p>
      </dgm:t>
    </dgm:pt>
    <dgm:pt modelId="{60E25869-FBAB-45AE-AEB9-FD5F0D5F18ED}" type="pres">
      <dgm:prSet presAssocID="{2EBBBA82-4887-4027-8066-408647441561}" presName="connectorText" presStyleLbl="sibTrans2D1" presStyleIdx="1" presStyleCnt="3"/>
      <dgm:spPr/>
      <dgm:t>
        <a:bodyPr/>
        <a:lstStyle/>
        <a:p>
          <a:endParaRPr lang="en-AU"/>
        </a:p>
      </dgm:t>
    </dgm:pt>
    <dgm:pt modelId="{02613217-EE28-4948-AD89-0E0359074332}" type="pres">
      <dgm:prSet presAssocID="{4D79E7C1-7E5C-4DF9-8BDB-E6661E959263}" presName="node" presStyleLbl="node1" presStyleIdx="2" presStyleCnt="4" custScaleX="170095" custScaleY="57689">
        <dgm:presLayoutVars>
          <dgm:bulletEnabled val="1"/>
        </dgm:presLayoutVars>
      </dgm:prSet>
      <dgm:spPr/>
      <dgm:t>
        <a:bodyPr/>
        <a:lstStyle/>
        <a:p>
          <a:endParaRPr lang="en-AU"/>
        </a:p>
      </dgm:t>
    </dgm:pt>
    <dgm:pt modelId="{B99A0AC5-49D8-40EB-B971-9AEEC4A6178C}" type="pres">
      <dgm:prSet presAssocID="{7A63225C-4950-484F-B505-2F9F43AF6C7F}" presName="sibTrans" presStyleLbl="sibTrans2D1" presStyleIdx="2" presStyleCnt="3"/>
      <dgm:spPr/>
      <dgm:t>
        <a:bodyPr/>
        <a:lstStyle/>
        <a:p>
          <a:endParaRPr lang="en-US"/>
        </a:p>
      </dgm:t>
    </dgm:pt>
    <dgm:pt modelId="{F20FF3F9-D849-482A-BE24-A05A774C6D92}" type="pres">
      <dgm:prSet presAssocID="{7A63225C-4950-484F-B505-2F9F43AF6C7F}" presName="connectorText" presStyleLbl="sibTrans2D1" presStyleIdx="2" presStyleCnt="3"/>
      <dgm:spPr/>
      <dgm:t>
        <a:bodyPr/>
        <a:lstStyle/>
        <a:p>
          <a:endParaRPr lang="en-US"/>
        </a:p>
      </dgm:t>
    </dgm:pt>
    <dgm:pt modelId="{4A51ADA9-E050-4CDE-B7B8-B806F9658D91}" type="pres">
      <dgm:prSet presAssocID="{00DE5237-E850-40F3-857B-04F60706A44B}" presName="node" presStyleLbl="node1" presStyleIdx="3" presStyleCnt="4" custScaleX="170095" custScaleY="49824">
        <dgm:presLayoutVars>
          <dgm:bulletEnabled val="1"/>
        </dgm:presLayoutVars>
      </dgm:prSet>
      <dgm:spPr/>
      <dgm:t>
        <a:bodyPr/>
        <a:lstStyle/>
        <a:p>
          <a:endParaRPr lang="en-US"/>
        </a:p>
      </dgm:t>
    </dgm:pt>
  </dgm:ptLst>
  <dgm:cxnLst>
    <dgm:cxn modelId="{10FB238C-E2B7-4B8A-A811-9882FECB4B0F}" type="presOf" srcId="{2A608430-E238-46C4-9CD9-52A3F6A391A8}" destId="{45426215-0755-4AD8-8694-02B2029EEDEB}" srcOrd="0" destOrd="0" presId="urn:microsoft.com/office/officeart/2005/8/layout/process2"/>
    <dgm:cxn modelId="{A38C9539-FEBA-414D-B3BF-99DF08672AF7}" type="presOf" srcId="{00DE5237-E850-40F3-857B-04F60706A44B}" destId="{4A51ADA9-E050-4CDE-B7B8-B806F9658D91}" srcOrd="0" destOrd="0" presId="urn:microsoft.com/office/officeart/2005/8/layout/process2"/>
    <dgm:cxn modelId="{427B2AAE-88CD-4639-BADC-F89C4F6E3879}" type="presOf" srcId="{7A63225C-4950-484F-B505-2F9F43AF6C7F}" destId="{B99A0AC5-49D8-40EB-B971-9AEEC4A6178C}" srcOrd="0" destOrd="0" presId="urn:microsoft.com/office/officeart/2005/8/layout/process2"/>
    <dgm:cxn modelId="{03721203-6EE7-430E-985B-68E234566981}" type="presOf" srcId="{5A9A1D4C-AC8F-4881-AA38-C52F72715290}" destId="{EA68C162-64EB-4516-A086-20080DDF742E}" srcOrd="0" destOrd="0" presId="urn:microsoft.com/office/officeart/2005/8/layout/process2"/>
    <dgm:cxn modelId="{8FA52DF3-D9AA-4FF5-A339-096E6853ADC2}" srcId="{5A9A1D4C-AC8F-4881-AA38-C52F72715290}" destId="{6C2CDEED-6546-4167-8D17-3ABBBD42841A}" srcOrd="1" destOrd="0" parTransId="{C02A9C0E-0CCF-4120-BB9E-E1ED792D0311}" sibTransId="{2EBBBA82-4887-4027-8066-408647441561}"/>
    <dgm:cxn modelId="{B9A4615A-D513-4526-BC14-DCC7991BC7CB}" type="presOf" srcId="{C604D49B-56E1-4419-B0A2-C7FA00F3C290}" destId="{7CCAEE9D-48A2-4EF8-9340-4AB1A2B8880E}" srcOrd="1" destOrd="0" presId="urn:microsoft.com/office/officeart/2005/8/layout/process2"/>
    <dgm:cxn modelId="{D99DCF50-4846-4FAF-B2E0-D3B11F77ED44}" srcId="{5A9A1D4C-AC8F-4881-AA38-C52F72715290}" destId="{00DE5237-E850-40F3-857B-04F60706A44B}" srcOrd="3" destOrd="0" parTransId="{754F7542-95AA-433C-A874-063C0A68A763}" sibTransId="{73249067-1551-4C86-AED9-217AA76B9005}"/>
    <dgm:cxn modelId="{B36F293F-5152-4999-9A40-E8725AFFB0FC}" type="presOf" srcId="{C604D49B-56E1-4419-B0A2-C7FA00F3C290}" destId="{47ADEB18-65C0-4A53-9DB5-44A4236518A9}" srcOrd="0" destOrd="0" presId="urn:microsoft.com/office/officeart/2005/8/layout/process2"/>
    <dgm:cxn modelId="{A2F7D8A6-9A07-46CC-AD5D-59AE79676162}" type="presOf" srcId="{2EBBBA82-4887-4027-8066-408647441561}" destId="{FDF6FFDE-790A-4DB9-97B8-004F3E8DC9B7}" srcOrd="0" destOrd="0" presId="urn:microsoft.com/office/officeart/2005/8/layout/process2"/>
    <dgm:cxn modelId="{0BD05767-B825-442E-B37A-62A769AEC888}" type="presOf" srcId="{4D79E7C1-7E5C-4DF9-8BDB-E6661E959263}" destId="{02613217-EE28-4948-AD89-0E0359074332}" srcOrd="0" destOrd="0" presId="urn:microsoft.com/office/officeart/2005/8/layout/process2"/>
    <dgm:cxn modelId="{4E219EC1-6E98-416B-9F26-CC55E5B00E01}" type="presOf" srcId="{2EBBBA82-4887-4027-8066-408647441561}" destId="{60E25869-FBAB-45AE-AEB9-FD5F0D5F18ED}" srcOrd="1" destOrd="0" presId="urn:microsoft.com/office/officeart/2005/8/layout/process2"/>
    <dgm:cxn modelId="{E4340AA5-71A8-4E76-8D6C-261BF30F0035}" type="presOf" srcId="{6C2CDEED-6546-4167-8D17-3ABBBD42841A}" destId="{D3C31C1D-4337-4DD6-B3F1-5D4AA7F38740}" srcOrd="0" destOrd="0" presId="urn:microsoft.com/office/officeart/2005/8/layout/process2"/>
    <dgm:cxn modelId="{C12F3BDB-B482-4EB5-999A-3071C1EE15A2}" srcId="{5A9A1D4C-AC8F-4881-AA38-C52F72715290}" destId="{4D79E7C1-7E5C-4DF9-8BDB-E6661E959263}" srcOrd="2" destOrd="0" parTransId="{AAA0BBEB-7670-4703-B535-09F82995E68C}" sibTransId="{7A63225C-4950-484F-B505-2F9F43AF6C7F}"/>
    <dgm:cxn modelId="{0A894DED-B8B3-4425-A571-F5094AAD736D}" srcId="{5A9A1D4C-AC8F-4881-AA38-C52F72715290}" destId="{2A608430-E238-46C4-9CD9-52A3F6A391A8}" srcOrd="0" destOrd="0" parTransId="{6CB1FECA-214A-4D71-9223-FD8546A4B8BD}" sibTransId="{C604D49B-56E1-4419-B0A2-C7FA00F3C290}"/>
    <dgm:cxn modelId="{51946070-2451-4AB4-801A-8CCB04F37E58}" type="presOf" srcId="{7A63225C-4950-484F-B505-2F9F43AF6C7F}" destId="{F20FF3F9-D849-482A-BE24-A05A774C6D92}" srcOrd="1" destOrd="0" presId="urn:microsoft.com/office/officeart/2005/8/layout/process2"/>
    <dgm:cxn modelId="{A8DD8B2F-C861-471E-BAF3-73152EB36214}" type="presParOf" srcId="{EA68C162-64EB-4516-A086-20080DDF742E}" destId="{45426215-0755-4AD8-8694-02B2029EEDEB}" srcOrd="0" destOrd="0" presId="urn:microsoft.com/office/officeart/2005/8/layout/process2"/>
    <dgm:cxn modelId="{DA4E5446-3D3C-4CA5-855B-6CABD49690A2}" type="presParOf" srcId="{EA68C162-64EB-4516-A086-20080DDF742E}" destId="{47ADEB18-65C0-4A53-9DB5-44A4236518A9}" srcOrd="1" destOrd="0" presId="urn:microsoft.com/office/officeart/2005/8/layout/process2"/>
    <dgm:cxn modelId="{2C442E4E-CC37-495E-AFD4-3D404BFC958E}" type="presParOf" srcId="{47ADEB18-65C0-4A53-9DB5-44A4236518A9}" destId="{7CCAEE9D-48A2-4EF8-9340-4AB1A2B8880E}" srcOrd="0" destOrd="0" presId="urn:microsoft.com/office/officeart/2005/8/layout/process2"/>
    <dgm:cxn modelId="{28FAA0EE-DCC3-4E7B-8BC5-3D2FCA329ED1}" type="presParOf" srcId="{EA68C162-64EB-4516-A086-20080DDF742E}" destId="{D3C31C1D-4337-4DD6-B3F1-5D4AA7F38740}" srcOrd="2" destOrd="0" presId="urn:microsoft.com/office/officeart/2005/8/layout/process2"/>
    <dgm:cxn modelId="{5CD6DE60-01C9-456E-9ABB-382898C5634B}" type="presParOf" srcId="{EA68C162-64EB-4516-A086-20080DDF742E}" destId="{FDF6FFDE-790A-4DB9-97B8-004F3E8DC9B7}" srcOrd="3" destOrd="0" presId="urn:microsoft.com/office/officeart/2005/8/layout/process2"/>
    <dgm:cxn modelId="{77ECF6FC-6E9D-45F9-9AE8-1ACC07703D2B}" type="presParOf" srcId="{FDF6FFDE-790A-4DB9-97B8-004F3E8DC9B7}" destId="{60E25869-FBAB-45AE-AEB9-FD5F0D5F18ED}" srcOrd="0" destOrd="0" presId="urn:microsoft.com/office/officeart/2005/8/layout/process2"/>
    <dgm:cxn modelId="{02757EA4-A86E-4056-B90E-A9AF5C6AEB6B}" type="presParOf" srcId="{EA68C162-64EB-4516-A086-20080DDF742E}" destId="{02613217-EE28-4948-AD89-0E0359074332}" srcOrd="4" destOrd="0" presId="urn:microsoft.com/office/officeart/2005/8/layout/process2"/>
    <dgm:cxn modelId="{978410B8-26D3-4ABA-B9EA-C9744F1C1B1E}" type="presParOf" srcId="{EA68C162-64EB-4516-A086-20080DDF742E}" destId="{B99A0AC5-49D8-40EB-B971-9AEEC4A6178C}" srcOrd="5" destOrd="0" presId="urn:microsoft.com/office/officeart/2005/8/layout/process2"/>
    <dgm:cxn modelId="{65C7F79A-F595-460B-9981-FCB142C38389}" type="presParOf" srcId="{B99A0AC5-49D8-40EB-B971-9AEEC4A6178C}" destId="{F20FF3F9-D849-482A-BE24-A05A774C6D92}" srcOrd="0" destOrd="0" presId="urn:microsoft.com/office/officeart/2005/8/layout/process2"/>
    <dgm:cxn modelId="{DCF8F1D0-4C41-43E5-9F77-CD70EFF26A85}" type="presParOf" srcId="{EA68C162-64EB-4516-A086-20080DDF742E}" destId="{4A51ADA9-E050-4CDE-B7B8-B806F9658D91}"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426215-0755-4AD8-8694-02B2029EEDEB}">
      <dsp:nvSpPr>
        <dsp:cNvPr id="0" name=""/>
        <dsp:cNvSpPr/>
      </dsp:nvSpPr>
      <dsp:spPr>
        <a:xfrm>
          <a:off x="0" y="639"/>
          <a:ext cx="3198129" cy="73792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AU" sz="2600" kern="1200" dirty="0" smtClean="0"/>
            <a:t>Tick</a:t>
          </a:r>
          <a:endParaRPr lang="en-US" sz="2600" kern="1200" dirty="0"/>
        </a:p>
      </dsp:txBody>
      <dsp:txXfrm>
        <a:off x="21613" y="22252"/>
        <a:ext cx="3154903" cy="694694"/>
      </dsp:txXfrm>
    </dsp:sp>
    <dsp:sp modelId="{47ADEB18-65C0-4A53-9DB5-44A4236518A9}">
      <dsp:nvSpPr>
        <dsp:cNvPr id="0" name=""/>
        <dsp:cNvSpPr/>
      </dsp:nvSpPr>
      <dsp:spPr>
        <a:xfrm rot="5400000">
          <a:off x="1362879" y="770051"/>
          <a:ext cx="472371" cy="56684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rot="-5400000">
        <a:off x="1429011" y="817289"/>
        <a:ext cx="340108" cy="330660"/>
      </dsp:txXfrm>
    </dsp:sp>
    <dsp:sp modelId="{D3C31C1D-4337-4DD6-B3F1-5D4AA7F38740}">
      <dsp:nvSpPr>
        <dsp:cNvPr id="0" name=""/>
        <dsp:cNvSpPr/>
      </dsp:nvSpPr>
      <dsp:spPr>
        <a:xfrm>
          <a:off x="0" y="1368389"/>
          <a:ext cx="3198129" cy="68207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AU" sz="1700" kern="1200" dirty="0" smtClean="0"/>
            <a:t>Layout</a:t>
          </a:r>
          <a:endParaRPr lang="en-US" sz="1700" kern="1200" dirty="0"/>
        </a:p>
      </dsp:txBody>
      <dsp:txXfrm>
        <a:off x="19977" y="1388366"/>
        <a:ext cx="3158175" cy="642125"/>
      </dsp:txXfrm>
    </dsp:sp>
    <dsp:sp modelId="{FDF6FFDE-790A-4DB9-97B8-004F3E8DC9B7}">
      <dsp:nvSpPr>
        <dsp:cNvPr id="0" name=""/>
        <dsp:cNvSpPr/>
      </dsp:nvSpPr>
      <dsp:spPr>
        <a:xfrm rot="5400000">
          <a:off x="1362879" y="2081960"/>
          <a:ext cx="472371" cy="56684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rot="-5400000">
        <a:off x="1429011" y="2129198"/>
        <a:ext cx="340108" cy="330660"/>
      </dsp:txXfrm>
    </dsp:sp>
    <dsp:sp modelId="{02613217-EE28-4948-AD89-0E0359074332}">
      <dsp:nvSpPr>
        <dsp:cNvPr id="0" name=""/>
        <dsp:cNvSpPr/>
      </dsp:nvSpPr>
      <dsp:spPr>
        <a:xfrm>
          <a:off x="0" y="2680298"/>
          <a:ext cx="3198129" cy="72668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[Frame Callback]</a:t>
          </a:r>
          <a:endParaRPr lang="en-US" sz="2600" kern="1200" dirty="0"/>
        </a:p>
      </dsp:txBody>
      <dsp:txXfrm>
        <a:off x="21284" y="2701582"/>
        <a:ext cx="3155561" cy="684116"/>
      </dsp:txXfrm>
    </dsp:sp>
    <dsp:sp modelId="{B99A0AC5-49D8-40EB-B971-9AEEC4A6178C}">
      <dsp:nvSpPr>
        <dsp:cNvPr id="0" name=""/>
        <dsp:cNvSpPr/>
      </dsp:nvSpPr>
      <dsp:spPr>
        <a:xfrm rot="5400000">
          <a:off x="1362879" y="3438474"/>
          <a:ext cx="472371" cy="56684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AU" sz="2100" kern="1200"/>
        </a:p>
      </dsp:txBody>
      <dsp:txXfrm rot="-5400000">
        <a:off x="1429011" y="3485712"/>
        <a:ext cx="340108" cy="330660"/>
      </dsp:txXfrm>
    </dsp:sp>
    <dsp:sp modelId="{4A51ADA9-E050-4CDE-B7B8-B806F9658D91}">
      <dsp:nvSpPr>
        <dsp:cNvPr id="0" name=""/>
        <dsp:cNvSpPr/>
      </dsp:nvSpPr>
      <dsp:spPr>
        <a:xfrm>
          <a:off x="0" y="4036812"/>
          <a:ext cx="3198129" cy="62761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AU" sz="2600" kern="1200" dirty="0" smtClean="0"/>
            <a:t>Rasterize to Surfaces</a:t>
          </a:r>
          <a:endParaRPr lang="en-US" sz="2600" kern="1200" dirty="0"/>
        </a:p>
      </dsp:txBody>
      <dsp:txXfrm>
        <a:off x="18382" y="4055194"/>
        <a:ext cx="3161365" cy="590848"/>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12:18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12:18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hyperlink" Target="http://technet.microsoft.com/en-au" TargetMode="External"/><Relationship Id="rId10" Type="http://schemas.openxmlformats.org/officeDocument/2006/relationships/image" Target="../media/image12.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DEMO</a:t>
            </a:r>
            <a:endParaRPr lang="en-AU" dirty="0"/>
          </a:p>
        </p:txBody>
      </p:sp>
      <p:sp>
        <p:nvSpPr>
          <p:cNvPr id="3" name="Text Placeholder 2"/>
          <p:cNvSpPr>
            <a:spLocks noGrp="1"/>
          </p:cNvSpPr>
          <p:nvPr>
            <p:ph type="body" idx="1"/>
          </p:nvPr>
        </p:nvSpPr>
        <p:spPr/>
        <p:txBody>
          <a:bodyPr/>
          <a:lstStyle/>
          <a:p>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654812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8"/>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5" y="2697735"/>
            <a:ext cx="8038829" cy="1286506"/>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7"/>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Windows phone performance</a:t>
            </a:r>
            <a:endParaRPr lang="en-AU" dirty="0"/>
          </a:p>
        </p:txBody>
      </p:sp>
      <p:sp>
        <p:nvSpPr>
          <p:cNvPr id="3" name="Text Placeholder 2"/>
          <p:cNvSpPr>
            <a:spLocks noGrp="1"/>
          </p:cNvSpPr>
          <p:nvPr>
            <p:ph type="body" idx="1"/>
          </p:nvPr>
        </p:nvSpPr>
        <p:spPr/>
        <p:txBody>
          <a:bodyPr/>
          <a:lstStyle/>
          <a:p>
            <a:pPr lvl="0">
              <a:defRPr/>
            </a:pPr>
            <a:r>
              <a:rPr lang="en-US" dirty="0" smtClean="0"/>
              <a:t>Jeff Wilcox</a:t>
            </a:r>
          </a:p>
          <a:p>
            <a:pPr lvl="0">
              <a:defRPr/>
            </a:pPr>
            <a:r>
              <a:rPr lang="en-US" dirty="0" smtClean="0"/>
              <a:t>Senior Software Development Engineer</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WHP307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“Performance”?</a:t>
            </a:r>
            <a:br>
              <a:rPr lang="en-US" dirty="0" smtClean="0"/>
            </a:br>
            <a:r>
              <a:rPr lang="en-US" sz="3600" dirty="0" smtClean="0">
                <a:solidFill>
                  <a:schemeClr val="accent2"/>
                </a:solidFill>
              </a:rPr>
              <a:t>Windows Phone Performance</a:t>
            </a: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Startup Time</a:t>
            </a:r>
          </a:p>
          <a:p>
            <a:r>
              <a:rPr lang="en-US" dirty="0" smtClean="0"/>
              <a:t>Touch Responsiveness</a:t>
            </a:r>
          </a:p>
          <a:p>
            <a:r>
              <a:rPr lang="en-US" dirty="0" smtClean="0"/>
              <a:t>Graphics and Animation Performance</a:t>
            </a:r>
          </a:p>
          <a:p>
            <a:r>
              <a:rPr lang="en-US" dirty="0" smtClean="0"/>
              <a:t>Measuring, Analyzing, Profiling</a:t>
            </a:r>
          </a:p>
          <a:p>
            <a:r>
              <a:rPr lang="en-US" dirty="0" smtClean="0"/>
              <a:t>Layout</a:t>
            </a:r>
          </a:p>
          <a:p>
            <a:r>
              <a:rPr lang="en-US" dirty="0" smtClean="0"/>
              <a:t>Making lists that are great</a:t>
            </a:r>
          </a:p>
          <a:p>
            <a:r>
              <a:rPr lang="en-US" dirty="0" smtClean="0"/>
              <a:t>“Perception”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in the real world</a:t>
            </a:r>
            <a:endParaRPr lang="en-US" dirty="0"/>
          </a:p>
        </p:txBody>
      </p:sp>
      <p:sp>
        <p:nvSpPr>
          <p:cNvPr id="3" name="Content Placeholder 2"/>
          <p:cNvSpPr>
            <a:spLocks noGrp="1"/>
          </p:cNvSpPr>
          <p:nvPr>
            <p:ph idx="1"/>
          </p:nvPr>
        </p:nvSpPr>
        <p:spPr/>
        <p:txBody>
          <a:bodyPr/>
          <a:lstStyle/>
          <a:p>
            <a:r>
              <a:rPr lang="en-US" dirty="0" smtClean="0"/>
              <a:t>Devices</a:t>
            </a:r>
          </a:p>
          <a:p>
            <a:r>
              <a:rPr lang="en-US" dirty="0" smtClean="0"/>
              <a:t>Emulators</a:t>
            </a:r>
          </a:p>
          <a:p>
            <a:r>
              <a:rPr lang="en-US" dirty="0"/>
              <a:t>Network connectivity</a:t>
            </a:r>
          </a:p>
          <a:p>
            <a:r>
              <a:rPr lang="en-US" dirty="0" err="1" smtClean="0"/>
              <a:t>WiFi</a:t>
            </a:r>
            <a:endParaRPr lang="en-US" dirty="0" smtClean="0"/>
          </a:p>
          <a:p>
            <a:r>
              <a:rPr lang="en-US" dirty="0" smtClean="0"/>
              <a:t>Network conditions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25172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an app</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 Placeholder 2"/>
          <p:cNvSpPr txBox="1">
            <a:spLocks/>
          </p:cNvSpPr>
          <p:nvPr/>
        </p:nvSpPr>
        <p:spPr>
          <a:xfrm>
            <a:off x="519112" y="1447799"/>
            <a:ext cx="11149013" cy="5164491"/>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t>&lt;</a:t>
            </a:r>
            <a:r>
              <a:rPr lang="en-US" sz="1600" dirty="0" err="1" smtClean="0"/>
              <a:t>MyAppId</a:t>
            </a:r>
            <a:r>
              <a:rPr lang="en-US" sz="1600" dirty="0" smtClean="0"/>
              <a:t>&gt;</a:t>
            </a:r>
            <a:endParaRPr lang="en-US" dirty="0" smtClean="0"/>
          </a:p>
          <a:p>
            <a:pPr lvl="1"/>
            <a:r>
              <a:rPr lang="en-US" dirty="0" smtClean="0">
                <a:solidFill>
                  <a:schemeClr val="accent3"/>
                </a:solidFill>
              </a:rPr>
              <a:t>MyApp.dll</a:t>
            </a:r>
          </a:p>
          <a:p>
            <a:pPr lvl="2"/>
            <a:r>
              <a:rPr lang="en-US" dirty="0" err="1" smtClean="0">
                <a:solidFill>
                  <a:schemeClr val="accent2"/>
                </a:solidFill>
              </a:rPr>
              <a:t>App.xaml</a:t>
            </a:r>
            <a:endParaRPr lang="en-US" dirty="0" smtClean="0">
              <a:solidFill>
                <a:schemeClr val="accent2"/>
              </a:solidFill>
            </a:endParaRPr>
          </a:p>
          <a:p>
            <a:pPr lvl="2"/>
            <a:r>
              <a:rPr lang="en-US" dirty="0" smtClean="0">
                <a:solidFill>
                  <a:srgbClr val="FFC000"/>
                </a:solidFill>
              </a:rPr>
              <a:t>EmbeddedResource.jpg</a:t>
            </a:r>
          </a:p>
          <a:p>
            <a:pPr lvl="2"/>
            <a:r>
              <a:rPr lang="en-US" dirty="0" err="1" smtClean="0">
                <a:solidFill>
                  <a:schemeClr val="accent2"/>
                </a:solidFill>
              </a:rPr>
              <a:t>MainPage.xaml</a:t>
            </a:r>
            <a:endParaRPr lang="en-US" dirty="0" smtClean="0">
              <a:solidFill>
                <a:schemeClr val="accent2"/>
              </a:solidFill>
            </a:endParaRPr>
          </a:p>
          <a:p>
            <a:pPr lvl="2"/>
            <a:r>
              <a:rPr lang="en-US" dirty="0" err="1" smtClean="0">
                <a:solidFill>
                  <a:schemeClr val="accent1"/>
                </a:solidFill>
              </a:rPr>
              <a:t>OtherPage.xaml</a:t>
            </a:r>
            <a:endParaRPr lang="en-US" dirty="0" smtClean="0">
              <a:solidFill>
                <a:schemeClr val="accent1"/>
              </a:solidFill>
            </a:endParaRPr>
          </a:p>
          <a:p>
            <a:pPr lvl="1"/>
            <a:r>
              <a:rPr lang="en-US" dirty="0" smtClean="0">
                <a:solidFill>
                  <a:schemeClr val="accent3"/>
                </a:solidFill>
              </a:rPr>
              <a:t>Microsoft.Phone.Controls.dll</a:t>
            </a:r>
          </a:p>
          <a:p>
            <a:pPr lvl="1"/>
            <a:r>
              <a:rPr lang="en-US" dirty="0" smtClean="0"/>
              <a:t>Microsoft.Phone.Controls.Toolkit.dll</a:t>
            </a:r>
          </a:p>
          <a:p>
            <a:pPr lvl="1"/>
            <a:r>
              <a:rPr lang="en-US" dirty="0" smtClean="0"/>
              <a:t>MyAppModel.dll</a:t>
            </a:r>
          </a:p>
          <a:p>
            <a:pPr lvl="1"/>
            <a:r>
              <a:rPr lang="en-US" dirty="0" smtClean="0"/>
              <a:t>MyAppSettingsScreen.dll</a:t>
            </a:r>
          </a:p>
          <a:p>
            <a:pPr lvl="1"/>
            <a:r>
              <a:rPr lang="en-US" dirty="0" smtClean="0"/>
              <a:t>SomeContent.jpg</a:t>
            </a:r>
          </a:p>
          <a:p>
            <a:pPr lvl="1"/>
            <a:r>
              <a:rPr lang="en-US" dirty="0" smtClean="0">
                <a:solidFill>
                  <a:schemeClr val="accent3"/>
                </a:solidFill>
              </a:rPr>
              <a:t>WMAppManifest.xml</a:t>
            </a:r>
          </a:p>
        </p:txBody>
      </p:sp>
      <p:sp>
        <p:nvSpPr>
          <p:cNvPr id="6" name="Text Placeholder 2"/>
          <p:cNvSpPr txBox="1">
            <a:spLocks/>
          </p:cNvSpPr>
          <p:nvPr/>
        </p:nvSpPr>
        <p:spPr>
          <a:xfrm>
            <a:off x="5292080" y="4293942"/>
            <a:ext cx="5217770" cy="1631216"/>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smtClean="0">
                <a:solidFill>
                  <a:schemeClr val="accent2"/>
                </a:solidFill>
              </a:rPr>
              <a:t>In-ROM</a:t>
            </a:r>
          </a:p>
          <a:p>
            <a:r>
              <a:rPr lang="en-US" sz="2000" dirty="0" smtClean="0">
                <a:solidFill>
                  <a:schemeClr val="accent2"/>
                </a:solidFill>
              </a:rPr>
              <a:t>Mscorlib.dll</a:t>
            </a:r>
          </a:p>
          <a:p>
            <a:r>
              <a:rPr lang="en-US" sz="2000" dirty="0" smtClean="0">
                <a:solidFill>
                  <a:schemeClr val="accent2"/>
                </a:solidFill>
              </a:rPr>
              <a:t>System.dll</a:t>
            </a:r>
          </a:p>
          <a:p>
            <a:r>
              <a:rPr lang="en-US" sz="2000" dirty="0" smtClean="0">
                <a:solidFill>
                  <a:schemeClr val="accent2"/>
                </a:solidFill>
              </a:rPr>
              <a:t>Microsoft.Phone.dll</a:t>
            </a:r>
          </a:p>
          <a:p>
            <a:r>
              <a:rPr lang="en-US" sz="2000" dirty="0" err="1" smtClean="0">
                <a:solidFill>
                  <a:schemeClr val="accent2"/>
                </a:solidFill>
              </a:rPr>
              <a:t>Microsoft.Phone.Interop.dl</a:t>
            </a:r>
            <a:endParaRPr lang="en-US" sz="2000" dirty="0" smtClean="0">
              <a:solidFill>
                <a:schemeClr val="accent2"/>
              </a:solidFill>
            </a:endParaRPr>
          </a:p>
        </p:txBody>
      </p:sp>
    </p:spTree>
    <p:extLst>
      <p:ext uri="{BB962C8B-B14F-4D97-AF65-F5344CB8AC3E}">
        <p14:creationId xmlns:p14="http://schemas.microsoft.com/office/powerpoint/2010/main" val="3773893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Threading Model (7.0)</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 Placeholder 2"/>
          <p:cNvSpPr txBox="1">
            <a:spLocks/>
          </p:cNvSpPr>
          <p:nvPr/>
        </p:nvSpPr>
        <p:spPr>
          <a:xfrm>
            <a:off x="539552" y="6004563"/>
            <a:ext cx="8230565" cy="664797"/>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800" dirty="0" smtClean="0"/>
              <a:t>Operating System has its own threads to manage phone calls, showing text messages and notifications</a:t>
            </a:r>
            <a:endParaRPr lang="en-US" sz="1800" dirty="0"/>
          </a:p>
        </p:txBody>
      </p:sp>
      <p:sp>
        <p:nvSpPr>
          <p:cNvPr id="6" name="Rectangle 5"/>
          <p:cNvSpPr/>
          <p:nvPr/>
        </p:nvSpPr>
        <p:spPr>
          <a:xfrm>
            <a:off x="543401" y="3618679"/>
            <a:ext cx="8230565" cy="524720"/>
          </a:xfrm>
          <a:prstGeom prst="rect">
            <a:avLst/>
          </a:prstGeom>
          <a:solidFill>
            <a:srgbClr val="59D01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User Interface Thread</a:t>
            </a:r>
            <a:endParaRPr lang="en-US" dirty="0"/>
          </a:p>
        </p:txBody>
      </p:sp>
      <p:sp>
        <p:nvSpPr>
          <p:cNvPr id="7" name="Rectangle 6"/>
          <p:cNvSpPr/>
          <p:nvPr/>
        </p:nvSpPr>
        <p:spPr>
          <a:xfrm>
            <a:off x="539552" y="5195338"/>
            <a:ext cx="8230565" cy="4758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Background Thread</a:t>
            </a:r>
            <a:endParaRPr lang="en-US" dirty="0"/>
          </a:p>
        </p:txBody>
      </p:sp>
      <p:sp>
        <p:nvSpPr>
          <p:cNvPr id="8" name="Rectangle 7"/>
          <p:cNvSpPr/>
          <p:nvPr/>
        </p:nvSpPr>
        <p:spPr>
          <a:xfrm>
            <a:off x="539552" y="2201519"/>
            <a:ext cx="8230565" cy="5247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Compositor Thread</a:t>
            </a:r>
            <a:endParaRPr lang="en-US" dirty="0"/>
          </a:p>
        </p:txBody>
      </p:sp>
      <p:sp>
        <p:nvSpPr>
          <p:cNvPr id="9" name="TextBox 8"/>
          <p:cNvSpPr txBox="1"/>
          <p:nvPr/>
        </p:nvSpPr>
        <p:spPr>
          <a:xfrm>
            <a:off x="809635" y="4814714"/>
            <a:ext cx="799578" cy="307777"/>
          </a:xfrm>
          <a:prstGeom prst="rect">
            <a:avLst/>
          </a:prstGeom>
          <a:noFill/>
        </p:spPr>
        <p:txBody>
          <a:bodyPr wrap="none" rtlCol="0">
            <a:spAutoFit/>
          </a:bodyPr>
          <a:lstStyle/>
          <a:p>
            <a:r>
              <a:rPr lang="en-US" sz="1400" dirty="0" smtClean="0"/>
              <a:t>dispatch</a:t>
            </a:r>
            <a:endParaRPr lang="en-US" sz="1400" dirty="0"/>
          </a:p>
        </p:txBody>
      </p:sp>
      <p:sp>
        <p:nvSpPr>
          <p:cNvPr id="10" name="TextBox 9"/>
          <p:cNvSpPr txBox="1"/>
          <p:nvPr/>
        </p:nvSpPr>
        <p:spPr>
          <a:xfrm>
            <a:off x="5649244" y="4784935"/>
            <a:ext cx="716991" cy="307777"/>
          </a:xfrm>
          <a:prstGeom prst="rect">
            <a:avLst/>
          </a:prstGeom>
          <a:noFill/>
        </p:spPr>
        <p:txBody>
          <a:bodyPr wrap="none" rtlCol="0">
            <a:spAutoFit/>
          </a:bodyPr>
          <a:lstStyle/>
          <a:p>
            <a:r>
              <a:rPr lang="en-US" sz="1400" dirty="0" smtClean="0"/>
              <a:t>parsing</a:t>
            </a:r>
            <a:endParaRPr lang="en-US" sz="1400" dirty="0"/>
          </a:p>
        </p:txBody>
      </p:sp>
      <p:sp>
        <p:nvSpPr>
          <p:cNvPr id="11" name="TextBox 10"/>
          <p:cNvSpPr txBox="1"/>
          <p:nvPr/>
        </p:nvSpPr>
        <p:spPr>
          <a:xfrm>
            <a:off x="3918169" y="4793988"/>
            <a:ext cx="1015599" cy="307777"/>
          </a:xfrm>
          <a:prstGeom prst="rect">
            <a:avLst/>
          </a:prstGeom>
          <a:noFill/>
        </p:spPr>
        <p:txBody>
          <a:bodyPr wrap="none" rtlCol="0">
            <a:spAutoFit/>
          </a:bodyPr>
          <a:lstStyle/>
          <a:p>
            <a:r>
              <a:rPr lang="en-US" sz="1400" dirty="0" smtClean="0"/>
              <a:t>networking</a:t>
            </a:r>
            <a:endParaRPr lang="en-US" sz="1400" dirty="0"/>
          </a:p>
        </p:txBody>
      </p:sp>
      <p:sp>
        <p:nvSpPr>
          <p:cNvPr id="12" name="TextBox 11"/>
          <p:cNvSpPr txBox="1"/>
          <p:nvPr/>
        </p:nvSpPr>
        <p:spPr>
          <a:xfrm>
            <a:off x="7206577" y="4793990"/>
            <a:ext cx="799578" cy="307777"/>
          </a:xfrm>
          <a:prstGeom prst="rect">
            <a:avLst/>
          </a:prstGeom>
          <a:noFill/>
        </p:spPr>
        <p:txBody>
          <a:bodyPr wrap="none" rtlCol="0">
            <a:spAutoFit/>
          </a:bodyPr>
          <a:lstStyle/>
          <a:p>
            <a:r>
              <a:rPr lang="en-US" sz="1400" dirty="0" smtClean="0"/>
              <a:t>dispatch</a:t>
            </a:r>
            <a:endParaRPr lang="en-US" sz="1400" dirty="0"/>
          </a:p>
        </p:txBody>
      </p:sp>
      <p:sp>
        <p:nvSpPr>
          <p:cNvPr id="13" name="TextBox 12"/>
          <p:cNvSpPr txBox="1"/>
          <p:nvPr/>
        </p:nvSpPr>
        <p:spPr>
          <a:xfrm>
            <a:off x="1820160" y="3195680"/>
            <a:ext cx="807850" cy="307777"/>
          </a:xfrm>
          <a:prstGeom prst="rect">
            <a:avLst/>
          </a:prstGeom>
          <a:noFill/>
        </p:spPr>
        <p:txBody>
          <a:bodyPr wrap="none" rtlCol="0">
            <a:spAutoFit/>
          </a:bodyPr>
          <a:lstStyle/>
          <a:p>
            <a:r>
              <a:rPr lang="en-US" sz="1400" dirty="0" smtClean="0">
                <a:solidFill>
                  <a:schemeClr val="accent2"/>
                </a:solidFill>
              </a:rPr>
              <a:t>rasterize</a:t>
            </a:r>
            <a:endParaRPr lang="en-US" sz="1400" dirty="0">
              <a:solidFill>
                <a:schemeClr val="accent2"/>
              </a:solidFill>
            </a:endParaRPr>
          </a:p>
        </p:txBody>
      </p:sp>
      <p:sp>
        <p:nvSpPr>
          <p:cNvPr id="14" name="TextBox 13"/>
          <p:cNvSpPr txBox="1"/>
          <p:nvPr/>
        </p:nvSpPr>
        <p:spPr>
          <a:xfrm>
            <a:off x="3020069" y="3200595"/>
            <a:ext cx="731290" cy="307777"/>
          </a:xfrm>
          <a:prstGeom prst="rect">
            <a:avLst/>
          </a:prstGeom>
          <a:noFill/>
        </p:spPr>
        <p:txBody>
          <a:bodyPr wrap="none" rtlCol="0">
            <a:spAutoFit/>
          </a:bodyPr>
          <a:lstStyle/>
          <a:p>
            <a:r>
              <a:rPr lang="en-US" sz="1400" dirty="0" smtClean="0">
                <a:solidFill>
                  <a:schemeClr val="accent2"/>
                </a:solidFill>
              </a:rPr>
              <a:t>binding</a:t>
            </a:r>
            <a:endParaRPr lang="en-US" sz="1400" dirty="0">
              <a:solidFill>
                <a:schemeClr val="accent2"/>
              </a:solidFill>
            </a:endParaRPr>
          </a:p>
        </p:txBody>
      </p:sp>
      <p:sp>
        <p:nvSpPr>
          <p:cNvPr id="15" name="TextBox 14"/>
          <p:cNvSpPr txBox="1"/>
          <p:nvPr/>
        </p:nvSpPr>
        <p:spPr>
          <a:xfrm>
            <a:off x="1583705" y="1714151"/>
            <a:ext cx="1692899" cy="307777"/>
          </a:xfrm>
          <a:prstGeom prst="rect">
            <a:avLst/>
          </a:prstGeom>
          <a:noFill/>
        </p:spPr>
        <p:txBody>
          <a:bodyPr wrap="none" rtlCol="0">
            <a:spAutoFit/>
          </a:bodyPr>
          <a:lstStyle/>
          <a:p>
            <a:r>
              <a:rPr lang="en-US" sz="1400" dirty="0" smtClean="0">
                <a:solidFill>
                  <a:schemeClr val="accent3"/>
                </a:solidFill>
              </a:rPr>
              <a:t>primitive animations</a:t>
            </a:r>
            <a:endParaRPr lang="en-US" sz="1400" dirty="0">
              <a:solidFill>
                <a:schemeClr val="accent3"/>
              </a:solidFill>
            </a:endParaRPr>
          </a:p>
        </p:txBody>
      </p:sp>
      <p:sp>
        <p:nvSpPr>
          <p:cNvPr id="16" name="TextBox 15"/>
          <p:cNvSpPr txBox="1"/>
          <p:nvPr/>
        </p:nvSpPr>
        <p:spPr>
          <a:xfrm>
            <a:off x="842586" y="3191122"/>
            <a:ext cx="602922" cy="307777"/>
          </a:xfrm>
          <a:prstGeom prst="rect">
            <a:avLst/>
          </a:prstGeom>
          <a:noFill/>
        </p:spPr>
        <p:txBody>
          <a:bodyPr wrap="none" rtlCol="0">
            <a:spAutoFit/>
          </a:bodyPr>
          <a:lstStyle/>
          <a:p>
            <a:r>
              <a:rPr lang="en-US" sz="1400" dirty="0" smtClean="0">
                <a:solidFill>
                  <a:schemeClr val="accent2"/>
                </a:solidFill>
              </a:rPr>
              <a:t>touch</a:t>
            </a:r>
            <a:endParaRPr lang="en-US" sz="1400" dirty="0">
              <a:solidFill>
                <a:schemeClr val="accent2"/>
              </a:solidFill>
            </a:endParaRPr>
          </a:p>
        </p:txBody>
      </p:sp>
      <p:sp>
        <p:nvSpPr>
          <p:cNvPr id="17" name="TextBox 16"/>
          <p:cNvSpPr txBox="1"/>
          <p:nvPr/>
        </p:nvSpPr>
        <p:spPr>
          <a:xfrm>
            <a:off x="7377936" y="3215683"/>
            <a:ext cx="957250" cy="307777"/>
          </a:xfrm>
          <a:prstGeom prst="rect">
            <a:avLst/>
          </a:prstGeom>
          <a:noFill/>
        </p:spPr>
        <p:txBody>
          <a:bodyPr wrap="none" rtlCol="0">
            <a:spAutoFit/>
          </a:bodyPr>
          <a:lstStyle/>
          <a:p>
            <a:r>
              <a:rPr lang="en-US" sz="1400" dirty="0" smtClean="0">
                <a:solidFill>
                  <a:schemeClr val="accent2"/>
                </a:solidFill>
              </a:rPr>
              <a:t>OS </a:t>
            </a:r>
            <a:r>
              <a:rPr lang="en-US" sz="1400" dirty="0" err="1" smtClean="0">
                <a:solidFill>
                  <a:schemeClr val="accent2"/>
                </a:solidFill>
              </a:rPr>
              <a:t>interop</a:t>
            </a:r>
            <a:endParaRPr lang="en-US" sz="1400" dirty="0">
              <a:solidFill>
                <a:schemeClr val="accent2"/>
              </a:solidFill>
            </a:endParaRPr>
          </a:p>
        </p:txBody>
      </p:sp>
      <p:sp>
        <p:nvSpPr>
          <p:cNvPr id="18" name="TextBox 17"/>
          <p:cNvSpPr txBox="1"/>
          <p:nvPr/>
        </p:nvSpPr>
        <p:spPr>
          <a:xfrm>
            <a:off x="5169311" y="3220211"/>
            <a:ext cx="639278" cy="307777"/>
          </a:xfrm>
          <a:prstGeom prst="rect">
            <a:avLst/>
          </a:prstGeom>
          <a:noFill/>
        </p:spPr>
        <p:txBody>
          <a:bodyPr wrap="none" rtlCol="0">
            <a:spAutoFit/>
          </a:bodyPr>
          <a:lstStyle/>
          <a:p>
            <a:r>
              <a:rPr lang="en-US" sz="1400" dirty="0" smtClean="0">
                <a:solidFill>
                  <a:schemeClr val="accent2"/>
                </a:solidFill>
              </a:rPr>
              <a:t>layout</a:t>
            </a:r>
            <a:endParaRPr lang="en-US" sz="1400" dirty="0">
              <a:solidFill>
                <a:schemeClr val="accent2"/>
              </a:solidFill>
            </a:endParaRPr>
          </a:p>
        </p:txBody>
      </p:sp>
      <p:sp>
        <p:nvSpPr>
          <p:cNvPr id="19" name="TextBox 18"/>
          <p:cNvSpPr txBox="1"/>
          <p:nvPr/>
        </p:nvSpPr>
        <p:spPr>
          <a:xfrm>
            <a:off x="4028123" y="1712166"/>
            <a:ext cx="2189830" cy="307777"/>
          </a:xfrm>
          <a:prstGeom prst="rect">
            <a:avLst/>
          </a:prstGeom>
          <a:noFill/>
        </p:spPr>
        <p:txBody>
          <a:bodyPr wrap="none" rtlCol="0">
            <a:spAutoFit/>
          </a:bodyPr>
          <a:lstStyle/>
          <a:p>
            <a:r>
              <a:rPr lang="en-US" sz="1400" dirty="0" smtClean="0">
                <a:solidFill>
                  <a:schemeClr val="accent3"/>
                </a:solidFill>
              </a:rPr>
              <a:t>composite onto back buffer</a:t>
            </a:r>
            <a:endParaRPr lang="en-US" sz="1400" dirty="0">
              <a:solidFill>
                <a:schemeClr val="accent3"/>
              </a:solidFill>
            </a:endParaRPr>
          </a:p>
        </p:txBody>
      </p:sp>
    </p:spTree>
    <p:extLst>
      <p:ext uri="{BB962C8B-B14F-4D97-AF65-F5344CB8AC3E}">
        <p14:creationId xmlns:p14="http://schemas.microsoft.com/office/powerpoint/2010/main" val="3605125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Threading Model (“Mango”)</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494660" y="4332969"/>
            <a:ext cx="8230565" cy="524720"/>
          </a:xfrm>
          <a:prstGeom prst="rect">
            <a:avLst/>
          </a:prstGeom>
          <a:solidFill>
            <a:srgbClr val="59D01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User Interface Thread</a:t>
            </a:r>
            <a:endParaRPr lang="en-US" dirty="0"/>
          </a:p>
        </p:txBody>
      </p:sp>
      <p:sp>
        <p:nvSpPr>
          <p:cNvPr id="6" name="Rectangle 5"/>
          <p:cNvSpPr/>
          <p:nvPr/>
        </p:nvSpPr>
        <p:spPr>
          <a:xfrm>
            <a:off x="490811" y="5523366"/>
            <a:ext cx="8230565" cy="4758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Background Thread</a:t>
            </a:r>
            <a:endParaRPr lang="en-US" dirty="0"/>
          </a:p>
        </p:txBody>
      </p:sp>
      <p:sp>
        <p:nvSpPr>
          <p:cNvPr id="7" name="Rectangle 6"/>
          <p:cNvSpPr/>
          <p:nvPr/>
        </p:nvSpPr>
        <p:spPr>
          <a:xfrm>
            <a:off x="490811" y="3108939"/>
            <a:ext cx="8230565" cy="52472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Compositor Thread</a:t>
            </a:r>
            <a:endParaRPr lang="en-US" dirty="0"/>
          </a:p>
        </p:txBody>
      </p:sp>
      <p:sp>
        <p:nvSpPr>
          <p:cNvPr id="8" name="TextBox 7"/>
          <p:cNvSpPr txBox="1"/>
          <p:nvPr/>
        </p:nvSpPr>
        <p:spPr>
          <a:xfrm>
            <a:off x="760894" y="5142742"/>
            <a:ext cx="799578" cy="307777"/>
          </a:xfrm>
          <a:prstGeom prst="rect">
            <a:avLst/>
          </a:prstGeom>
          <a:noFill/>
        </p:spPr>
        <p:txBody>
          <a:bodyPr wrap="none" rtlCol="0">
            <a:spAutoFit/>
          </a:bodyPr>
          <a:lstStyle/>
          <a:p>
            <a:r>
              <a:rPr lang="en-US" sz="1400" dirty="0" smtClean="0"/>
              <a:t>dispatch</a:t>
            </a:r>
            <a:endParaRPr lang="en-US" sz="1400" dirty="0"/>
          </a:p>
        </p:txBody>
      </p:sp>
      <p:sp>
        <p:nvSpPr>
          <p:cNvPr id="9" name="TextBox 8"/>
          <p:cNvSpPr txBox="1"/>
          <p:nvPr/>
        </p:nvSpPr>
        <p:spPr>
          <a:xfrm>
            <a:off x="5600503" y="5112963"/>
            <a:ext cx="716991" cy="307777"/>
          </a:xfrm>
          <a:prstGeom prst="rect">
            <a:avLst/>
          </a:prstGeom>
          <a:noFill/>
        </p:spPr>
        <p:txBody>
          <a:bodyPr wrap="none" rtlCol="0">
            <a:spAutoFit/>
          </a:bodyPr>
          <a:lstStyle/>
          <a:p>
            <a:r>
              <a:rPr lang="en-US" sz="1400" dirty="0" smtClean="0"/>
              <a:t>parsing</a:t>
            </a:r>
            <a:endParaRPr lang="en-US" sz="1400" dirty="0"/>
          </a:p>
        </p:txBody>
      </p:sp>
      <p:sp>
        <p:nvSpPr>
          <p:cNvPr id="10" name="TextBox 9"/>
          <p:cNvSpPr txBox="1"/>
          <p:nvPr/>
        </p:nvSpPr>
        <p:spPr>
          <a:xfrm>
            <a:off x="3869428" y="5122016"/>
            <a:ext cx="1015599" cy="307777"/>
          </a:xfrm>
          <a:prstGeom prst="rect">
            <a:avLst/>
          </a:prstGeom>
          <a:noFill/>
        </p:spPr>
        <p:txBody>
          <a:bodyPr wrap="none" rtlCol="0">
            <a:spAutoFit/>
          </a:bodyPr>
          <a:lstStyle/>
          <a:p>
            <a:r>
              <a:rPr lang="en-US" sz="1400" dirty="0" smtClean="0"/>
              <a:t>networking</a:t>
            </a:r>
            <a:endParaRPr lang="en-US" sz="1400" dirty="0"/>
          </a:p>
        </p:txBody>
      </p:sp>
      <p:sp>
        <p:nvSpPr>
          <p:cNvPr id="11" name="TextBox 10"/>
          <p:cNvSpPr txBox="1"/>
          <p:nvPr/>
        </p:nvSpPr>
        <p:spPr>
          <a:xfrm>
            <a:off x="7157836" y="5122018"/>
            <a:ext cx="799578" cy="307777"/>
          </a:xfrm>
          <a:prstGeom prst="rect">
            <a:avLst/>
          </a:prstGeom>
          <a:noFill/>
        </p:spPr>
        <p:txBody>
          <a:bodyPr wrap="none" rtlCol="0">
            <a:spAutoFit/>
          </a:bodyPr>
          <a:lstStyle/>
          <a:p>
            <a:r>
              <a:rPr lang="en-US" sz="1400" dirty="0" smtClean="0"/>
              <a:t>dispatch</a:t>
            </a:r>
            <a:endParaRPr lang="en-US" sz="1400" dirty="0"/>
          </a:p>
        </p:txBody>
      </p:sp>
      <p:sp>
        <p:nvSpPr>
          <p:cNvPr id="12" name="TextBox 11"/>
          <p:cNvSpPr txBox="1"/>
          <p:nvPr/>
        </p:nvSpPr>
        <p:spPr>
          <a:xfrm>
            <a:off x="1771419" y="3909970"/>
            <a:ext cx="807850" cy="307777"/>
          </a:xfrm>
          <a:prstGeom prst="rect">
            <a:avLst/>
          </a:prstGeom>
          <a:noFill/>
        </p:spPr>
        <p:txBody>
          <a:bodyPr wrap="none" rtlCol="0">
            <a:spAutoFit/>
          </a:bodyPr>
          <a:lstStyle/>
          <a:p>
            <a:r>
              <a:rPr lang="en-US" sz="1400" dirty="0" smtClean="0">
                <a:solidFill>
                  <a:schemeClr val="accent2"/>
                </a:solidFill>
              </a:rPr>
              <a:t>rasterize</a:t>
            </a:r>
            <a:endParaRPr lang="en-US" sz="1400" dirty="0">
              <a:solidFill>
                <a:schemeClr val="accent2"/>
              </a:solidFill>
            </a:endParaRPr>
          </a:p>
        </p:txBody>
      </p:sp>
      <p:sp>
        <p:nvSpPr>
          <p:cNvPr id="13" name="TextBox 12"/>
          <p:cNvSpPr txBox="1"/>
          <p:nvPr/>
        </p:nvSpPr>
        <p:spPr>
          <a:xfrm>
            <a:off x="2971328" y="3914884"/>
            <a:ext cx="731290" cy="307777"/>
          </a:xfrm>
          <a:prstGeom prst="rect">
            <a:avLst/>
          </a:prstGeom>
          <a:noFill/>
        </p:spPr>
        <p:txBody>
          <a:bodyPr wrap="none" rtlCol="0">
            <a:spAutoFit/>
          </a:bodyPr>
          <a:lstStyle/>
          <a:p>
            <a:r>
              <a:rPr lang="en-US" sz="1400" dirty="0" smtClean="0">
                <a:solidFill>
                  <a:schemeClr val="accent2"/>
                </a:solidFill>
              </a:rPr>
              <a:t>binding</a:t>
            </a:r>
            <a:endParaRPr lang="en-US" sz="1400" dirty="0">
              <a:solidFill>
                <a:schemeClr val="accent2"/>
              </a:solidFill>
            </a:endParaRPr>
          </a:p>
        </p:txBody>
      </p:sp>
      <p:sp>
        <p:nvSpPr>
          <p:cNvPr id="14" name="TextBox 13"/>
          <p:cNvSpPr txBox="1"/>
          <p:nvPr/>
        </p:nvSpPr>
        <p:spPr>
          <a:xfrm>
            <a:off x="1534964" y="2621571"/>
            <a:ext cx="1692899" cy="307777"/>
          </a:xfrm>
          <a:prstGeom prst="rect">
            <a:avLst/>
          </a:prstGeom>
          <a:noFill/>
        </p:spPr>
        <p:txBody>
          <a:bodyPr wrap="none" rtlCol="0">
            <a:spAutoFit/>
          </a:bodyPr>
          <a:lstStyle/>
          <a:p>
            <a:r>
              <a:rPr lang="en-US" sz="1400" dirty="0" smtClean="0">
                <a:solidFill>
                  <a:schemeClr val="accent3"/>
                </a:solidFill>
              </a:rPr>
              <a:t>primitive animations</a:t>
            </a:r>
            <a:endParaRPr lang="en-US" sz="1400" dirty="0">
              <a:solidFill>
                <a:schemeClr val="accent3"/>
              </a:solidFill>
            </a:endParaRPr>
          </a:p>
        </p:txBody>
      </p:sp>
      <p:sp>
        <p:nvSpPr>
          <p:cNvPr id="15" name="TextBox 14"/>
          <p:cNvSpPr txBox="1"/>
          <p:nvPr/>
        </p:nvSpPr>
        <p:spPr>
          <a:xfrm>
            <a:off x="7329195" y="3929972"/>
            <a:ext cx="957250" cy="307777"/>
          </a:xfrm>
          <a:prstGeom prst="rect">
            <a:avLst/>
          </a:prstGeom>
          <a:noFill/>
        </p:spPr>
        <p:txBody>
          <a:bodyPr wrap="none" rtlCol="0">
            <a:spAutoFit/>
          </a:bodyPr>
          <a:lstStyle/>
          <a:p>
            <a:r>
              <a:rPr lang="en-US" sz="1400" dirty="0" smtClean="0">
                <a:solidFill>
                  <a:schemeClr val="accent2"/>
                </a:solidFill>
              </a:rPr>
              <a:t>OS </a:t>
            </a:r>
            <a:r>
              <a:rPr lang="en-US" sz="1400" dirty="0" err="1" smtClean="0">
                <a:solidFill>
                  <a:schemeClr val="accent2"/>
                </a:solidFill>
              </a:rPr>
              <a:t>interop</a:t>
            </a:r>
            <a:endParaRPr lang="en-US" sz="1400" dirty="0">
              <a:solidFill>
                <a:schemeClr val="accent2"/>
              </a:solidFill>
            </a:endParaRPr>
          </a:p>
        </p:txBody>
      </p:sp>
      <p:sp>
        <p:nvSpPr>
          <p:cNvPr id="16" name="TextBox 15"/>
          <p:cNvSpPr txBox="1"/>
          <p:nvPr/>
        </p:nvSpPr>
        <p:spPr>
          <a:xfrm>
            <a:off x="5120570" y="3934500"/>
            <a:ext cx="639278" cy="307777"/>
          </a:xfrm>
          <a:prstGeom prst="rect">
            <a:avLst/>
          </a:prstGeom>
          <a:noFill/>
        </p:spPr>
        <p:txBody>
          <a:bodyPr wrap="none" rtlCol="0">
            <a:spAutoFit/>
          </a:bodyPr>
          <a:lstStyle/>
          <a:p>
            <a:r>
              <a:rPr lang="en-US" sz="1400" dirty="0" smtClean="0">
                <a:solidFill>
                  <a:schemeClr val="accent2"/>
                </a:solidFill>
              </a:rPr>
              <a:t>layout</a:t>
            </a:r>
            <a:endParaRPr lang="en-US" sz="1400" dirty="0">
              <a:solidFill>
                <a:schemeClr val="accent2"/>
              </a:solidFill>
            </a:endParaRPr>
          </a:p>
        </p:txBody>
      </p:sp>
      <p:sp>
        <p:nvSpPr>
          <p:cNvPr id="17" name="TextBox 16"/>
          <p:cNvSpPr txBox="1"/>
          <p:nvPr/>
        </p:nvSpPr>
        <p:spPr>
          <a:xfrm>
            <a:off x="3979382" y="2619586"/>
            <a:ext cx="2189830" cy="307777"/>
          </a:xfrm>
          <a:prstGeom prst="rect">
            <a:avLst/>
          </a:prstGeom>
          <a:noFill/>
        </p:spPr>
        <p:txBody>
          <a:bodyPr wrap="none" rtlCol="0">
            <a:spAutoFit/>
          </a:bodyPr>
          <a:lstStyle/>
          <a:p>
            <a:r>
              <a:rPr lang="en-US" sz="1400" dirty="0" smtClean="0">
                <a:solidFill>
                  <a:schemeClr val="accent3"/>
                </a:solidFill>
              </a:rPr>
              <a:t>composite onto back buffer</a:t>
            </a:r>
            <a:endParaRPr lang="en-US" sz="1400" dirty="0">
              <a:solidFill>
                <a:schemeClr val="accent3"/>
              </a:solidFill>
            </a:endParaRPr>
          </a:p>
        </p:txBody>
      </p:sp>
      <p:sp>
        <p:nvSpPr>
          <p:cNvPr id="18" name="Rectangle 17"/>
          <p:cNvSpPr/>
          <p:nvPr/>
        </p:nvSpPr>
        <p:spPr>
          <a:xfrm>
            <a:off x="489310" y="1996437"/>
            <a:ext cx="8230565" cy="5247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smtClean="0"/>
              <a:t>Touch Thread</a:t>
            </a:r>
            <a:endParaRPr lang="en-US" dirty="0"/>
          </a:p>
        </p:txBody>
      </p:sp>
    </p:spTree>
    <p:extLst>
      <p:ext uri="{BB962C8B-B14F-4D97-AF65-F5344CB8AC3E}">
        <p14:creationId xmlns:p14="http://schemas.microsoft.com/office/powerpoint/2010/main" val="770476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On-screen Performance Counters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2" descr="NewerCounter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2915816" y="1628800"/>
            <a:ext cx="3188971" cy="47178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122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Layout System</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1353568021"/>
              </p:ext>
            </p:extLst>
          </p:nvPr>
        </p:nvGraphicFramePr>
        <p:xfrm>
          <a:off x="2800640" y="1700808"/>
          <a:ext cx="3198130" cy="4665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ight Arrow 5"/>
          <p:cNvSpPr/>
          <p:nvPr/>
        </p:nvSpPr>
        <p:spPr bwMode="auto">
          <a:xfrm rot="10800000">
            <a:off x="2531230" y="4394132"/>
            <a:ext cx="323652" cy="577141"/>
          </a:xfrm>
          <a:prstGeom prst="rightArrow">
            <a:avLst/>
          </a:prstGeom>
          <a:solidFill>
            <a:srgbClr val="FF0000"/>
          </a:solid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200" dirty="0" smtClean="0">
              <a:gradFill>
                <a:gsLst>
                  <a:gs pos="0">
                    <a:srgbClr val="FFFFFF"/>
                  </a:gs>
                  <a:gs pos="100000">
                    <a:srgbClr val="FFFFFF"/>
                  </a:gs>
                </a:gsLst>
                <a:lin ang="5400000" scaled="0"/>
              </a:gradFill>
            </a:endParaRPr>
          </a:p>
        </p:txBody>
      </p:sp>
      <p:grpSp>
        <p:nvGrpSpPr>
          <p:cNvPr id="7" name="Group 6"/>
          <p:cNvGrpSpPr/>
          <p:nvPr/>
        </p:nvGrpSpPr>
        <p:grpSpPr>
          <a:xfrm>
            <a:off x="384149" y="4324095"/>
            <a:ext cx="2042932" cy="801587"/>
            <a:chOff x="687377" y="2827493"/>
            <a:chExt cx="2511443" cy="627860"/>
          </a:xfrm>
          <a:solidFill>
            <a:srgbClr val="FF0000"/>
          </a:solidFill>
        </p:grpSpPr>
        <p:sp>
          <p:nvSpPr>
            <p:cNvPr id="8" name="Rounded Rectangle 7"/>
            <p:cNvSpPr/>
            <p:nvPr/>
          </p:nvSpPr>
          <p:spPr>
            <a:xfrm>
              <a:off x="687377" y="2827493"/>
              <a:ext cx="2511443" cy="627860"/>
            </a:xfrm>
            <a:prstGeom prst="roundRect">
              <a:avLst>
                <a:gd name="adj" fmla="val 10000"/>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4"/>
            <p:cNvSpPr/>
            <p:nvPr/>
          </p:nvSpPr>
          <p:spPr>
            <a:xfrm>
              <a:off x="705767" y="2845882"/>
              <a:ext cx="2474665" cy="59108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AU" kern="1200" dirty="0" smtClean="0"/>
                <a:t>Layout Again</a:t>
              </a:r>
              <a:endParaRPr lang="en-US" kern="1200" dirty="0"/>
            </a:p>
          </p:txBody>
        </p:sp>
      </p:grpSp>
      <p:sp>
        <p:nvSpPr>
          <p:cNvPr id="10" name="Right Arrow 9"/>
          <p:cNvSpPr/>
          <p:nvPr/>
        </p:nvSpPr>
        <p:spPr bwMode="auto">
          <a:xfrm rot="10800000" flipH="1">
            <a:off x="5911015" y="3117887"/>
            <a:ext cx="323652" cy="577141"/>
          </a:xfrm>
          <a:prstGeom prst="rightArrow">
            <a:avLst/>
          </a:prstGeom>
          <a:solidFill>
            <a:srgbClr val="00B0F0"/>
          </a:solid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200" dirty="0" smtClean="0">
              <a:gradFill>
                <a:gsLst>
                  <a:gs pos="0">
                    <a:srgbClr val="FFFFFF"/>
                  </a:gs>
                  <a:gs pos="100000">
                    <a:srgbClr val="FFFFFF"/>
                  </a:gs>
                </a:gsLst>
                <a:lin ang="5400000" scaled="0"/>
              </a:gradFill>
            </a:endParaRPr>
          </a:p>
        </p:txBody>
      </p:sp>
      <p:grpSp>
        <p:nvGrpSpPr>
          <p:cNvPr id="11" name="Group 10"/>
          <p:cNvGrpSpPr/>
          <p:nvPr/>
        </p:nvGrpSpPr>
        <p:grpSpPr>
          <a:xfrm>
            <a:off x="6234667" y="3005664"/>
            <a:ext cx="2239432" cy="801587"/>
            <a:chOff x="687377" y="2827493"/>
            <a:chExt cx="2511443" cy="627860"/>
          </a:xfrm>
          <a:solidFill>
            <a:srgbClr val="00B0F0"/>
          </a:solidFill>
        </p:grpSpPr>
        <p:sp>
          <p:nvSpPr>
            <p:cNvPr id="12" name="Rounded Rectangle 11"/>
            <p:cNvSpPr/>
            <p:nvPr/>
          </p:nvSpPr>
          <p:spPr>
            <a:xfrm>
              <a:off x="687377" y="2827493"/>
              <a:ext cx="2511443" cy="627860"/>
            </a:xfrm>
            <a:prstGeom prst="roundRect">
              <a:avLst>
                <a:gd name="adj" fmla="val 10000"/>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3" name="Rounded Rectangle 4"/>
            <p:cNvSpPr/>
            <p:nvPr/>
          </p:nvSpPr>
          <p:spPr>
            <a:xfrm>
              <a:off x="705767" y="2845882"/>
              <a:ext cx="2474665" cy="59108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AU" kern="1200" dirty="0" smtClean="0"/>
                <a:t>Measure…</a:t>
              </a:r>
              <a:endParaRPr lang="en-US" kern="1200" dirty="0"/>
            </a:p>
          </p:txBody>
        </p:sp>
      </p:grpSp>
      <p:sp>
        <p:nvSpPr>
          <p:cNvPr id="14" name="Right Arrow 13"/>
          <p:cNvSpPr/>
          <p:nvPr/>
        </p:nvSpPr>
        <p:spPr bwMode="auto">
          <a:xfrm rot="5400000">
            <a:off x="7358032" y="3894327"/>
            <a:ext cx="256571" cy="278026"/>
          </a:xfrm>
          <a:prstGeom prst="rightArrow">
            <a:avLst/>
          </a:prstGeom>
          <a:solidFill>
            <a:srgbClr val="00B0F0"/>
          </a:solid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200" dirty="0" smtClean="0">
              <a:gradFill>
                <a:gsLst>
                  <a:gs pos="0">
                    <a:srgbClr val="FFFFFF"/>
                  </a:gs>
                  <a:gs pos="100000">
                    <a:srgbClr val="FFFFFF"/>
                  </a:gs>
                </a:gsLst>
                <a:lin ang="5400000" scaled="0"/>
              </a:gradFill>
            </a:endParaRPr>
          </a:p>
        </p:txBody>
      </p:sp>
      <p:grpSp>
        <p:nvGrpSpPr>
          <p:cNvPr id="15" name="Group 14"/>
          <p:cNvGrpSpPr/>
          <p:nvPr/>
        </p:nvGrpSpPr>
        <p:grpSpPr>
          <a:xfrm>
            <a:off x="6234667" y="4257306"/>
            <a:ext cx="2278089" cy="796292"/>
            <a:chOff x="687377" y="2827493"/>
            <a:chExt cx="2511443" cy="627860"/>
          </a:xfrm>
          <a:solidFill>
            <a:srgbClr val="00B0F0"/>
          </a:solidFill>
        </p:grpSpPr>
        <p:sp>
          <p:nvSpPr>
            <p:cNvPr id="16" name="Rounded Rectangle 15"/>
            <p:cNvSpPr/>
            <p:nvPr/>
          </p:nvSpPr>
          <p:spPr>
            <a:xfrm>
              <a:off x="687377" y="2827493"/>
              <a:ext cx="2511443" cy="627860"/>
            </a:xfrm>
            <a:prstGeom prst="roundRect">
              <a:avLst>
                <a:gd name="adj" fmla="val 10000"/>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 name="Rounded Rectangle 4"/>
            <p:cNvSpPr/>
            <p:nvPr/>
          </p:nvSpPr>
          <p:spPr>
            <a:xfrm>
              <a:off x="705766" y="2845882"/>
              <a:ext cx="2474665" cy="59108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AU" dirty="0" smtClean="0"/>
                <a:t>Arrange…</a:t>
              </a:r>
              <a:endParaRPr lang="en-US" kern="1200" dirty="0"/>
            </a:p>
          </p:txBody>
        </p:sp>
      </p:grpSp>
      <p:sp>
        <p:nvSpPr>
          <p:cNvPr id="18" name="Right Arrow 17"/>
          <p:cNvSpPr/>
          <p:nvPr/>
        </p:nvSpPr>
        <p:spPr bwMode="auto">
          <a:xfrm rot="16200000" flipV="1">
            <a:off x="7030082" y="3887080"/>
            <a:ext cx="256571" cy="278026"/>
          </a:xfrm>
          <a:prstGeom prst="rightArrow">
            <a:avLst/>
          </a:prstGeom>
          <a:solidFill>
            <a:srgbClr val="00B0F0"/>
          </a:solid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200" dirty="0" smtClean="0">
              <a:gradFill>
                <a:gsLst>
                  <a:gs pos="0">
                    <a:srgbClr val="FFFFFF"/>
                  </a:gs>
                  <a:gs pos="100000">
                    <a:srgbClr val="FFFFFF"/>
                  </a:gs>
                </a:gsLst>
                <a:lin ang="5400000" scaled="0"/>
              </a:gradFill>
            </a:endParaRPr>
          </a:p>
        </p:txBody>
      </p:sp>
      <p:sp>
        <p:nvSpPr>
          <p:cNvPr id="19" name="TextBox 18"/>
          <p:cNvSpPr txBox="1"/>
          <p:nvPr/>
        </p:nvSpPr>
        <p:spPr>
          <a:xfrm>
            <a:off x="674401" y="3840708"/>
            <a:ext cx="1603068" cy="338554"/>
          </a:xfrm>
          <a:prstGeom prst="rect">
            <a:avLst/>
          </a:prstGeom>
          <a:noFill/>
        </p:spPr>
        <p:txBody>
          <a:bodyPr wrap="none" rtlCol="0">
            <a:spAutoFit/>
          </a:bodyPr>
          <a:lstStyle/>
          <a:p>
            <a:r>
              <a:rPr lang="en-US" sz="1600" dirty="0" smtClean="0"/>
              <a:t>Tree Invalidated?</a:t>
            </a:r>
            <a:endParaRPr lang="en-US" sz="1600" dirty="0"/>
          </a:p>
        </p:txBody>
      </p:sp>
      <p:sp>
        <p:nvSpPr>
          <p:cNvPr id="20" name="TextBox 19"/>
          <p:cNvSpPr txBox="1"/>
          <p:nvPr/>
        </p:nvSpPr>
        <p:spPr>
          <a:xfrm>
            <a:off x="6218366" y="2554259"/>
            <a:ext cx="1603068" cy="338554"/>
          </a:xfrm>
          <a:prstGeom prst="rect">
            <a:avLst/>
          </a:prstGeom>
          <a:noFill/>
        </p:spPr>
        <p:txBody>
          <a:bodyPr wrap="none" rtlCol="0">
            <a:spAutoFit/>
          </a:bodyPr>
          <a:lstStyle/>
          <a:p>
            <a:r>
              <a:rPr lang="en-US" sz="1600" dirty="0" smtClean="0"/>
              <a:t>Tree Invalidated?</a:t>
            </a:r>
            <a:endParaRPr lang="en-US" sz="1600" dirty="0"/>
          </a:p>
        </p:txBody>
      </p:sp>
    </p:spTree>
    <p:extLst>
      <p:ext uri="{BB962C8B-B14F-4D97-AF65-F5344CB8AC3E}">
        <p14:creationId xmlns:p14="http://schemas.microsoft.com/office/powerpoint/2010/main" val="3998787729"/>
      </p:ext>
    </p:extLst>
  </p:cSld>
  <p:clrMapOvr>
    <a:masterClrMapping/>
  </p:clrMapOvr>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710</Words>
  <Application>Microsoft Office PowerPoint</Application>
  <PresentationFormat>On-screen Show (4:3)</PresentationFormat>
  <Paragraphs>126</Paragraphs>
  <Slides>13</Slides>
  <Notes>4</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Windows phone performance</vt:lpstr>
      <vt:lpstr>What is “Performance”? Windows Phone Performance</vt:lpstr>
      <vt:lpstr>Computing in the real world</vt:lpstr>
      <vt:lpstr>Starting an app</vt:lpstr>
      <vt:lpstr>Threading Model (7.0)</vt:lpstr>
      <vt:lpstr>Threading Model (“Mango”)</vt:lpstr>
      <vt:lpstr>On-screen Performance Counters</vt:lpstr>
      <vt:lpstr>The Layout System</vt:lpstr>
      <vt:lpstr>PERFORMANCE DEMO</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2011-09-02T02:18:37Z</dcterms:created>
  <dcterms:modified xsi:type="dcterms:W3CDTF">2011-09-02T02:19:00Z</dcterms:modified>
</cp:coreProperties>
</file>