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3" r:id="rId2"/>
    <p:sldMasterId id="2147483680" r:id="rId3"/>
  </p:sldMasterIdLst>
  <p:notesMasterIdLst>
    <p:notesMasterId r:id="rId27"/>
  </p:notesMasterIdLst>
  <p:sldIdLst>
    <p:sldId id="279" r:id="rId4"/>
    <p:sldId id="280" r:id="rId5"/>
    <p:sldId id="307" r:id="rId6"/>
    <p:sldId id="303" r:id="rId7"/>
    <p:sldId id="308" r:id="rId8"/>
    <p:sldId id="309" r:id="rId9"/>
    <p:sldId id="312" r:id="rId10"/>
    <p:sldId id="313" r:id="rId11"/>
    <p:sldId id="318" r:id="rId12"/>
    <p:sldId id="319" r:id="rId13"/>
    <p:sldId id="316" r:id="rId14"/>
    <p:sldId id="317" r:id="rId15"/>
    <p:sldId id="315" r:id="rId16"/>
    <p:sldId id="320" r:id="rId17"/>
    <p:sldId id="322" r:id="rId18"/>
    <p:sldId id="323" r:id="rId19"/>
    <p:sldId id="324" r:id="rId20"/>
    <p:sldId id="325" r:id="rId21"/>
    <p:sldId id="304" r:id="rId22"/>
    <p:sldId id="302" r:id="rId23"/>
    <p:sldId id="326" r:id="rId24"/>
    <p:sldId id="327" r:id="rId25"/>
    <p:sldId id="328"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80" d="100"/>
          <a:sy n="80" d="100"/>
        </p:scale>
        <p:origin x="-72"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27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2:35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22</a:t>
            </a:fld>
            <a:endParaRPr 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2:35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23</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126003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79462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750005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332440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054390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540026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3668188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480298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373501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57276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340959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88010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220913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13867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95462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08371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927480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150877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162524640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646661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00366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88074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2713817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8600378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779735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986218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891203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405827725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888062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image" Target="../media/image1.jpeg"/><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64180376"/>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54210125"/>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11.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3.xml"/><Relationship Id="rId6" Type="http://schemas.openxmlformats.org/officeDocument/2006/relationships/image" Target="../media/image12.png"/><Relationship Id="rId11" Type="http://schemas.openxmlformats.org/officeDocument/2006/relationships/image" Target="../media/image15.png"/><Relationship Id="rId5" Type="http://schemas.openxmlformats.org/officeDocument/2006/relationships/hyperlink" Target="http://technet.microsoft.com/en-au" TargetMode="External"/><Relationship Id="rId10" Type="http://schemas.openxmlformats.org/officeDocument/2006/relationships/image" Target="../media/image14.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Content Pipeline demo</a:t>
            </a:r>
            <a:endParaRPr lang="en-AU" dirty="0"/>
          </a:p>
        </p:txBody>
      </p:sp>
      <p:sp>
        <p:nvSpPr>
          <p:cNvPr id="5" name="Text Placeholder 4"/>
          <p:cNvSpPr>
            <a:spLocks noGrp="1"/>
          </p:cNvSpPr>
          <p:nvPr>
            <p:ph type="body"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96827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XNA Shared Graphics</a:t>
            </a:r>
            <a:endParaRPr lang="en-AU" dirty="0"/>
          </a:p>
        </p:txBody>
      </p:sp>
      <p:sp>
        <p:nvSpPr>
          <p:cNvPr id="3" name="Content Placeholder 2"/>
          <p:cNvSpPr>
            <a:spLocks noGrp="1"/>
          </p:cNvSpPr>
          <p:nvPr>
            <p:ph idx="1"/>
          </p:nvPr>
        </p:nvSpPr>
        <p:spPr/>
        <p:txBody>
          <a:bodyPr/>
          <a:lstStyle/>
          <a:p>
            <a:r>
              <a:rPr lang="en-AU" dirty="0" smtClean="0"/>
              <a:t>XNA Rendering takes over</a:t>
            </a:r>
          </a:p>
          <a:p>
            <a:pPr lvl="1"/>
            <a:r>
              <a:rPr lang="en-AU" dirty="0" smtClean="0"/>
              <a:t>Graphics operations valid when shared rendering enabled</a:t>
            </a:r>
          </a:p>
          <a:p>
            <a:pPr lvl="1"/>
            <a:r>
              <a:rPr lang="en-AU" dirty="0" err="1" smtClean="0"/>
              <a:t>SetSharingMode</a:t>
            </a:r>
            <a:r>
              <a:rPr lang="en-AU" dirty="0" smtClean="0"/>
              <a:t>(</a:t>
            </a:r>
            <a:r>
              <a:rPr lang="en-AU" dirty="0" err="1" smtClean="0"/>
              <a:t>bool</a:t>
            </a:r>
            <a:r>
              <a:rPr lang="en-AU" dirty="0" smtClean="0"/>
              <a:t> </a:t>
            </a:r>
            <a:r>
              <a:rPr lang="en-AU" dirty="0" err="1" smtClean="0"/>
              <a:t>IsEnabled</a:t>
            </a:r>
            <a:r>
              <a:rPr lang="en-AU" dirty="0" smtClean="0"/>
              <a:t>)</a:t>
            </a:r>
          </a:p>
          <a:p>
            <a:r>
              <a:rPr lang="en-AU" dirty="0" smtClean="0"/>
              <a:t>Silverlight model</a:t>
            </a:r>
          </a:p>
          <a:p>
            <a:pPr lvl="1"/>
            <a:r>
              <a:rPr lang="en-AU" dirty="0" smtClean="0"/>
              <a:t>Application class</a:t>
            </a:r>
          </a:p>
          <a:p>
            <a:pPr lvl="1"/>
            <a:r>
              <a:rPr lang="en-AU" dirty="0" err="1" smtClean="0"/>
              <a:t>PhoneAppPage</a:t>
            </a:r>
            <a:r>
              <a:rPr lang="en-AU" dirty="0" smtClean="0"/>
              <a:t> with default navigation</a:t>
            </a:r>
          </a:p>
          <a:p>
            <a:r>
              <a:rPr lang="en-AU" dirty="0" smtClean="0"/>
              <a:t>XNA 3D graphics within your APP!!!</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9267138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XNA Shared Graphics</a:t>
            </a:r>
            <a:endParaRPr lang="en-AU" dirty="0"/>
          </a:p>
        </p:txBody>
      </p:sp>
      <p:sp>
        <p:nvSpPr>
          <p:cNvPr id="3" name="Content Placeholder 2"/>
          <p:cNvSpPr>
            <a:spLocks noGrp="1"/>
          </p:cNvSpPr>
          <p:nvPr>
            <p:ph idx="1"/>
          </p:nvPr>
        </p:nvSpPr>
        <p:spPr/>
        <p:txBody>
          <a:bodyPr/>
          <a:lstStyle/>
          <a:p>
            <a:r>
              <a:rPr lang="en-AU" dirty="0" smtClean="0"/>
              <a:t>GPU resource management</a:t>
            </a:r>
          </a:p>
          <a:p>
            <a:pPr lvl="1"/>
            <a:r>
              <a:rPr lang="en-AU" dirty="0" smtClean="0"/>
              <a:t>Silverlight releases resources when using XNA</a:t>
            </a:r>
          </a:p>
          <a:p>
            <a:pPr lvl="1"/>
            <a:r>
              <a:rPr lang="en-AU" dirty="0" smtClean="0"/>
              <a:t>Maximize free memory by minimizing repeat loading of content</a:t>
            </a:r>
          </a:p>
          <a:p>
            <a:pPr lvl="1"/>
            <a:r>
              <a:rPr lang="en-AU" dirty="0" smtClean="0"/>
              <a:t>XNA API’s allow manual resource management</a:t>
            </a:r>
          </a:p>
          <a:p>
            <a:r>
              <a:rPr lang="en-AU" dirty="0" smtClean="0"/>
              <a:t>XNA </a:t>
            </a:r>
            <a:r>
              <a:rPr lang="en-AU" dirty="0" err="1" smtClean="0"/>
              <a:t>SharedGraphicsDeviceManager</a:t>
            </a:r>
            <a:endParaRPr lang="en-AU" dirty="0" smtClean="0"/>
          </a:p>
          <a:p>
            <a:pPr lvl="1"/>
            <a:r>
              <a:rPr lang="en-AU" dirty="0" smtClean="0"/>
              <a:t>Uses Direct3D device sharing with Silverlight</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5432794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XNA Shared Graphics Demo</a:t>
            </a:r>
            <a:endParaRPr lang="en-AU" dirty="0"/>
          </a:p>
        </p:txBody>
      </p:sp>
      <p:sp>
        <p:nvSpPr>
          <p:cNvPr id="5" name="Text Placeholder 4"/>
          <p:cNvSpPr>
            <a:spLocks noGrp="1"/>
          </p:cNvSpPr>
          <p:nvPr>
            <p:ph type="body"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6449939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But what about the “Game” type</a:t>
            </a:r>
            <a:endParaRPr lang="en-AU" dirty="0"/>
          </a:p>
        </p:txBody>
      </p:sp>
      <p:sp>
        <p:nvSpPr>
          <p:cNvPr id="3" name="Content Placeholder 2"/>
          <p:cNvSpPr>
            <a:spLocks noGrp="1"/>
          </p:cNvSpPr>
          <p:nvPr>
            <p:ph idx="1"/>
          </p:nvPr>
        </p:nvSpPr>
        <p:spPr/>
        <p:txBody>
          <a:bodyPr/>
          <a:lstStyle/>
          <a:p>
            <a:r>
              <a:rPr lang="en-AU" dirty="0" smtClean="0"/>
              <a:t>New </a:t>
            </a:r>
            <a:r>
              <a:rPr lang="en-AU" dirty="0" err="1" smtClean="0"/>
              <a:t>GameTimer</a:t>
            </a:r>
            <a:r>
              <a:rPr lang="en-AU" dirty="0" smtClean="0"/>
              <a:t> type for events</a:t>
            </a:r>
          </a:p>
          <a:p>
            <a:r>
              <a:rPr lang="en-AU" dirty="0" err="1" smtClean="0"/>
              <a:t>XNA.Framework.Game</a:t>
            </a:r>
            <a:endParaRPr lang="en-AU" dirty="0" smtClean="0"/>
          </a:p>
          <a:p>
            <a:pPr lvl="1"/>
            <a:r>
              <a:rPr lang="en-AU" dirty="0" smtClean="0"/>
              <a:t>Game “Heartbeat” methods</a:t>
            </a:r>
          </a:p>
          <a:p>
            <a:pPr lvl="1"/>
            <a:r>
              <a:rPr lang="en-AU" dirty="0" smtClean="0"/>
              <a:t>Application lifetime events (from Silverlight)</a:t>
            </a:r>
          </a:p>
          <a:p>
            <a:pPr lvl="1"/>
            <a:r>
              <a:rPr lang="en-AU" dirty="0" smtClean="0"/>
              <a:t>Content Manager</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5551719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changed?</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Text Placeholder 1"/>
          <p:cNvSpPr>
            <a:spLocks noGrp="1"/>
          </p:cNvSpPr>
          <p:nvPr/>
        </p:nvSpPr>
        <p:spPr>
          <a:xfrm>
            <a:off x="179512" y="2204864"/>
            <a:ext cx="8364538" cy="3186113"/>
          </a:xfrm>
          <a:prstGeom prst="rect">
            <a:avLst/>
          </a:prstGeom>
        </p:spPr>
        <p:txBody>
          <a:bodyPr vert="horz" lIns="91440" tIns="45720" rIns="91440" bIns="45720" rtlCol="0">
            <a:noAutofit/>
          </a:bodyPr>
          <a:lstStyle>
            <a:lvl1pPr marL="342900" indent="-342900" algn="l" defTabSz="914400" rtl="0" eaLnBrk="1" latinLnBrk="0" hangingPunct="1">
              <a:lnSpc>
                <a:spcPct val="90000"/>
              </a:lnSpc>
              <a:spcBef>
                <a:spcPts val="600"/>
              </a:spcBef>
              <a:buClr>
                <a:schemeClr val="accent3"/>
              </a:buClr>
              <a:buSzPct val="80000"/>
              <a:buFont typeface="Wingdings" pitchFamily="2" charset="2"/>
              <a:buChar char="§"/>
              <a:defRPr sz="2800" kern="1200" spc="-150" baseline="0">
                <a:solidFill>
                  <a:schemeClr val="tx1"/>
                </a:solidFill>
                <a:latin typeface="+mn-lt"/>
                <a:ea typeface="+mn-ea"/>
                <a:cs typeface="+mn-cs"/>
              </a:defRPr>
            </a:lvl1pPr>
            <a:lvl2pPr marL="742950" indent="-285750" algn="l" defTabSz="914400" rtl="0" eaLnBrk="1" latinLnBrk="0" hangingPunct="1">
              <a:lnSpc>
                <a:spcPct val="90000"/>
              </a:lnSpc>
              <a:spcBef>
                <a:spcPts val="600"/>
              </a:spcBef>
              <a:buClr>
                <a:schemeClr val="accent3"/>
              </a:buClr>
              <a:buSzPct val="80000"/>
              <a:buFont typeface="Wingdings" pitchFamily="2" charset="2"/>
              <a:buChar char="§"/>
              <a:defRPr sz="2800" kern="1200" spc="-150" baseline="0">
                <a:solidFill>
                  <a:schemeClr val="tx1">
                    <a:lumMod val="60000"/>
                    <a:lumOff val="40000"/>
                  </a:schemeClr>
                </a:solidFill>
                <a:latin typeface="+mn-lt"/>
                <a:ea typeface="+mn-ea"/>
                <a:cs typeface="+mn-cs"/>
              </a:defRPr>
            </a:lvl2pPr>
            <a:lvl3pPr marL="1143000" indent="-228600" algn="l" defTabSz="914400" rtl="0" eaLnBrk="1" latinLnBrk="0" hangingPunct="1">
              <a:lnSpc>
                <a:spcPct val="90000"/>
              </a:lnSpc>
              <a:spcBef>
                <a:spcPts val="600"/>
              </a:spcBef>
              <a:buClr>
                <a:schemeClr val="accent3"/>
              </a:buClr>
              <a:buSzPct val="80000"/>
              <a:buFont typeface="Wingdings" pitchFamily="2" charset="2"/>
              <a:buChar char="§"/>
              <a:defRPr sz="2800" kern="1200" spc="-150" baseline="0">
                <a:solidFill>
                  <a:schemeClr val="tx1">
                    <a:lumMod val="60000"/>
                    <a:lumOff val="40000"/>
                  </a:schemeClr>
                </a:solidFill>
                <a:latin typeface="+mn-lt"/>
                <a:ea typeface="+mn-ea"/>
                <a:cs typeface="+mn-cs"/>
              </a:defRPr>
            </a:lvl3pPr>
            <a:lvl4pPr marL="1600200" indent="-228600" algn="l" defTabSz="914400" rtl="0" eaLnBrk="1" latinLnBrk="0" hangingPunct="1">
              <a:lnSpc>
                <a:spcPct val="90000"/>
              </a:lnSpc>
              <a:spcBef>
                <a:spcPts val="600"/>
              </a:spcBef>
              <a:buClr>
                <a:schemeClr val="accent3"/>
              </a:buClr>
              <a:buSzPct val="80000"/>
              <a:buFont typeface="Wingdings" pitchFamily="2" charset="2"/>
              <a:buChar char="§"/>
              <a:defRPr sz="2800" kern="1200" spc="-150" baseline="0">
                <a:solidFill>
                  <a:schemeClr val="tx1">
                    <a:lumMod val="60000"/>
                    <a:lumOff val="40000"/>
                  </a:schemeClr>
                </a:solidFill>
                <a:latin typeface="+mn-lt"/>
                <a:ea typeface="+mn-ea"/>
                <a:cs typeface="+mn-cs"/>
              </a:defRPr>
            </a:lvl4pPr>
            <a:lvl5pPr marL="2057400" indent="-228600" algn="l" defTabSz="914400" rtl="0" eaLnBrk="1" latinLnBrk="0" hangingPunct="1">
              <a:lnSpc>
                <a:spcPct val="90000"/>
              </a:lnSpc>
              <a:spcBef>
                <a:spcPts val="600"/>
              </a:spcBef>
              <a:buClr>
                <a:schemeClr val="accent3"/>
              </a:buClr>
              <a:buSzPct val="80000"/>
              <a:buFont typeface="Wingdings" pitchFamily="2" charset="2"/>
              <a:buChar char="§"/>
              <a:defRPr sz="2800" kern="1200" spc="-150" baseline="0">
                <a:solidFill>
                  <a:schemeClr val="tx1">
                    <a:lumMod val="60000"/>
                    <a:lumOff val="4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15000"/>
              </a:lnSpc>
              <a:spcBef>
                <a:spcPts val="0"/>
              </a:spcBef>
              <a:buNone/>
            </a:pPr>
            <a:r>
              <a:rPr lang="en-US" sz="1000" spc="0" dirty="0">
                <a:solidFill>
                  <a:srgbClr val="0000FF"/>
                </a:solidFill>
                <a:latin typeface="Consolas"/>
                <a:ea typeface="Calibri"/>
                <a:cs typeface="Times New Roman"/>
              </a:rPr>
              <a:t>public</a:t>
            </a: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sealed</a:t>
            </a: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class</a:t>
            </a:r>
            <a:r>
              <a:rPr lang="en-US" sz="1000" spc="0" dirty="0">
                <a:latin typeface="Consolas"/>
                <a:ea typeface="Calibri"/>
                <a:cs typeface="Times New Roman"/>
              </a:rPr>
              <a:t> </a:t>
            </a:r>
            <a:r>
              <a:rPr lang="en-US" sz="1000" spc="0" dirty="0" err="1">
                <a:solidFill>
                  <a:srgbClr val="2B91AF"/>
                </a:solidFill>
                <a:latin typeface="Consolas"/>
                <a:ea typeface="Calibri"/>
                <a:cs typeface="Times New Roman"/>
              </a:rPr>
              <a:t>GameTimer</a:t>
            </a:r>
            <a:r>
              <a:rPr lang="en-US" sz="1000" spc="0" dirty="0">
                <a:latin typeface="Consolas"/>
                <a:ea typeface="Calibri"/>
                <a:cs typeface="Times New Roman"/>
              </a:rPr>
              <a:t> : </a:t>
            </a:r>
            <a:r>
              <a:rPr lang="en-US" sz="1000" spc="0" dirty="0" err="1">
                <a:solidFill>
                  <a:srgbClr val="2B91AF"/>
                </a:solidFill>
                <a:latin typeface="Consolas"/>
                <a:ea typeface="Calibri"/>
                <a:cs typeface="Times New Roman"/>
              </a:rPr>
              <a:t>IDisposable</a:t>
            </a:r>
            <a:endParaRPr lang="en-US" sz="1400" spc="0" dirty="0">
              <a:latin typeface="Calibri"/>
              <a:ea typeface="Calibri"/>
              <a:cs typeface="Times New Roman"/>
            </a:endParaRPr>
          </a:p>
          <a:p>
            <a:pPr marL="0" indent="0">
              <a:lnSpc>
                <a:spcPct val="115000"/>
              </a:lnSpc>
              <a:spcBef>
                <a:spcPts val="0"/>
              </a:spcBef>
              <a:buNone/>
            </a:pPr>
            <a:r>
              <a:rPr lang="en-US" sz="1000" spc="0" dirty="0">
                <a:latin typeface="Consolas"/>
                <a:ea typeface="Calibri"/>
                <a:cs typeface="Times New Roman"/>
              </a:rPr>
              <a:t>    {</a:t>
            </a:r>
            <a:endParaRPr lang="en-US" sz="1400" spc="0" dirty="0">
              <a:latin typeface="Calibri"/>
              <a:ea typeface="Calibri"/>
              <a:cs typeface="Times New Roman"/>
            </a:endParaRPr>
          </a:p>
          <a:p>
            <a:pPr marL="0" indent="0">
              <a:lnSpc>
                <a:spcPct val="115000"/>
              </a:lnSpc>
              <a:spcBef>
                <a:spcPts val="0"/>
              </a:spcBef>
              <a:buNone/>
            </a:pP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public</a:t>
            </a:r>
            <a:r>
              <a:rPr lang="en-US" sz="1000" spc="0" dirty="0">
                <a:latin typeface="Consolas"/>
                <a:ea typeface="Calibri"/>
                <a:cs typeface="Times New Roman"/>
              </a:rPr>
              <a:t> </a:t>
            </a:r>
            <a:r>
              <a:rPr lang="en-US" sz="1000" spc="0" dirty="0" err="1">
                <a:latin typeface="Consolas"/>
                <a:ea typeface="Calibri"/>
                <a:cs typeface="Times New Roman"/>
              </a:rPr>
              <a:t>GameTimer</a:t>
            </a:r>
            <a:r>
              <a:rPr lang="en-US" sz="1000" spc="0" dirty="0">
                <a:latin typeface="Consolas"/>
                <a:ea typeface="Calibri"/>
                <a:cs typeface="Times New Roman"/>
              </a:rPr>
              <a:t>();</a:t>
            </a:r>
            <a:endParaRPr lang="en-US" sz="1400" spc="0" dirty="0">
              <a:latin typeface="Calibri"/>
              <a:ea typeface="Calibri"/>
              <a:cs typeface="Times New Roman"/>
            </a:endParaRPr>
          </a:p>
          <a:p>
            <a:pPr marL="0" indent="0">
              <a:lnSpc>
                <a:spcPct val="115000"/>
              </a:lnSpc>
              <a:spcBef>
                <a:spcPts val="0"/>
              </a:spcBef>
              <a:buNone/>
            </a:pPr>
            <a:r>
              <a:rPr lang="en-US" sz="1000" spc="0" dirty="0">
                <a:latin typeface="Consolas"/>
                <a:ea typeface="Calibri"/>
                <a:cs typeface="Times New Roman"/>
              </a:rPr>
              <a:t> </a:t>
            </a:r>
            <a:endParaRPr lang="en-US" sz="1400" spc="0" dirty="0">
              <a:latin typeface="Calibri"/>
              <a:ea typeface="Calibri"/>
              <a:cs typeface="Times New Roman"/>
            </a:endParaRPr>
          </a:p>
          <a:p>
            <a:pPr marL="0" indent="0">
              <a:lnSpc>
                <a:spcPct val="115000"/>
              </a:lnSpc>
              <a:spcBef>
                <a:spcPts val="0"/>
              </a:spcBef>
              <a:buNone/>
            </a:pP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public</a:t>
            </a: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event</a:t>
            </a:r>
            <a:r>
              <a:rPr lang="en-US" sz="1000" spc="0" dirty="0">
                <a:latin typeface="Consolas"/>
                <a:ea typeface="Calibri"/>
                <a:cs typeface="Times New Roman"/>
              </a:rPr>
              <a:t> </a:t>
            </a:r>
            <a:r>
              <a:rPr lang="en-US" sz="1000" spc="0" dirty="0" err="1">
                <a:solidFill>
                  <a:srgbClr val="2B91AF"/>
                </a:solidFill>
                <a:latin typeface="Consolas"/>
                <a:ea typeface="Calibri"/>
                <a:cs typeface="Times New Roman"/>
              </a:rPr>
              <a:t>EventHandler</a:t>
            </a:r>
            <a:r>
              <a:rPr lang="en-US" sz="1000" spc="0" dirty="0">
                <a:latin typeface="Consolas"/>
                <a:ea typeface="Calibri"/>
                <a:cs typeface="Times New Roman"/>
              </a:rPr>
              <a:t>&lt;</a:t>
            </a:r>
            <a:r>
              <a:rPr lang="en-US" sz="1000" spc="0" dirty="0" err="1">
                <a:solidFill>
                  <a:srgbClr val="2B91AF"/>
                </a:solidFill>
                <a:latin typeface="Consolas"/>
                <a:ea typeface="Calibri"/>
                <a:cs typeface="Times New Roman"/>
              </a:rPr>
              <a:t>GameTimerEventArgs</a:t>
            </a:r>
            <a:r>
              <a:rPr lang="en-US" sz="1000" spc="0" dirty="0">
                <a:latin typeface="Consolas"/>
                <a:ea typeface="Calibri"/>
                <a:cs typeface="Times New Roman"/>
              </a:rPr>
              <a:t>&gt; Draw;</a:t>
            </a:r>
            <a:endParaRPr lang="en-US" sz="1400" spc="0" dirty="0">
              <a:latin typeface="Calibri"/>
              <a:ea typeface="Calibri"/>
              <a:cs typeface="Times New Roman"/>
            </a:endParaRPr>
          </a:p>
          <a:p>
            <a:pPr marL="0" indent="0">
              <a:lnSpc>
                <a:spcPct val="115000"/>
              </a:lnSpc>
              <a:spcBef>
                <a:spcPts val="0"/>
              </a:spcBef>
              <a:buNone/>
            </a:pP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public</a:t>
            </a: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event</a:t>
            </a:r>
            <a:r>
              <a:rPr lang="en-US" sz="1000" spc="0" dirty="0">
                <a:latin typeface="Consolas"/>
                <a:ea typeface="Calibri"/>
                <a:cs typeface="Times New Roman"/>
              </a:rPr>
              <a:t> </a:t>
            </a:r>
            <a:r>
              <a:rPr lang="en-US" sz="1000" spc="0" dirty="0" err="1">
                <a:solidFill>
                  <a:srgbClr val="2B91AF"/>
                </a:solidFill>
                <a:latin typeface="Consolas"/>
                <a:ea typeface="Calibri"/>
                <a:cs typeface="Times New Roman"/>
              </a:rPr>
              <a:t>EventHandler</a:t>
            </a:r>
            <a:r>
              <a:rPr lang="en-US" sz="1000" spc="0" dirty="0">
                <a:latin typeface="Consolas"/>
                <a:ea typeface="Calibri"/>
                <a:cs typeface="Times New Roman"/>
              </a:rPr>
              <a:t>&lt;</a:t>
            </a:r>
            <a:r>
              <a:rPr lang="en-US" sz="1000" spc="0" dirty="0" err="1">
                <a:solidFill>
                  <a:srgbClr val="2B91AF"/>
                </a:solidFill>
                <a:latin typeface="Consolas"/>
                <a:ea typeface="Calibri"/>
                <a:cs typeface="Times New Roman"/>
              </a:rPr>
              <a:t>EventArgs</a:t>
            </a:r>
            <a:r>
              <a:rPr lang="en-US" sz="1000" spc="0" dirty="0">
                <a:latin typeface="Consolas"/>
                <a:ea typeface="Calibri"/>
                <a:cs typeface="Times New Roman"/>
              </a:rPr>
              <a:t>&gt; </a:t>
            </a:r>
            <a:r>
              <a:rPr lang="en-US" sz="1000" spc="0" dirty="0" err="1">
                <a:latin typeface="Consolas"/>
                <a:ea typeface="Calibri"/>
                <a:cs typeface="Times New Roman"/>
              </a:rPr>
              <a:t>FrameAction</a:t>
            </a:r>
            <a:r>
              <a:rPr lang="en-US" sz="1000" spc="0" dirty="0">
                <a:latin typeface="Consolas"/>
                <a:ea typeface="Calibri"/>
                <a:cs typeface="Times New Roman"/>
              </a:rPr>
              <a:t>;</a:t>
            </a:r>
            <a:endParaRPr lang="en-US" sz="1400" spc="0" dirty="0">
              <a:latin typeface="Calibri"/>
              <a:ea typeface="Calibri"/>
              <a:cs typeface="Times New Roman"/>
            </a:endParaRPr>
          </a:p>
          <a:p>
            <a:pPr marL="0" indent="0">
              <a:lnSpc>
                <a:spcPct val="115000"/>
              </a:lnSpc>
              <a:spcBef>
                <a:spcPts val="0"/>
              </a:spcBef>
              <a:buNone/>
            </a:pP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public</a:t>
            </a: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event</a:t>
            </a:r>
            <a:r>
              <a:rPr lang="en-US" sz="1000" spc="0" dirty="0">
                <a:latin typeface="Consolas"/>
                <a:ea typeface="Calibri"/>
                <a:cs typeface="Times New Roman"/>
              </a:rPr>
              <a:t> </a:t>
            </a:r>
            <a:r>
              <a:rPr lang="en-US" sz="1000" spc="0" dirty="0" err="1">
                <a:solidFill>
                  <a:srgbClr val="2B91AF"/>
                </a:solidFill>
                <a:latin typeface="Consolas"/>
                <a:ea typeface="Calibri"/>
                <a:cs typeface="Times New Roman"/>
              </a:rPr>
              <a:t>EventHandler</a:t>
            </a:r>
            <a:r>
              <a:rPr lang="en-US" sz="1000" spc="0" dirty="0">
                <a:latin typeface="Consolas"/>
                <a:ea typeface="Calibri"/>
                <a:cs typeface="Times New Roman"/>
              </a:rPr>
              <a:t>&lt;</a:t>
            </a:r>
            <a:r>
              <a:rPr lang="en-US" sz="1000" spc="0" dirty="0" err="1">
                <a:solidFill>
                  <a:srgbClr val="2B91AF"/>
                </a:solidFill>
                <a:latin typeface="Consolas"/>
                <a:ea typeface="Calibri"/>
                <a:cs typeface="Times New Roman"/>
              </a:rPr>
              <a:t>GameTimerEventArgs</a:t>
            </a:r>
            <a:r>
              <a:rPr lang="en-US" sz="1000" spc="0" dirty="0">
                <a:latin typeface="Consolas"/>
                <a:ea typeface="Calibri"/>
                <a:cs typeface="Times New Roman"/>
              </a:rPr>
              <a:t>&gt; Update;</a:t>
            </a:r>
            <a:endParaRPr lang="en-US" sz="1400" spc="0" dirty="0">
              <a:latin typeface="Calibri"/>
              <a:ea typeface="Calibri"/>
              <a:cs typeface="Times New Roman"/>
            </a:endParaRPr>
          </a:p>
          <a:p>
            <a:pPr marL="0" indent="0">
              <a:lnSpc>
                <a:spcPct val="115000"/>
              </a:lnSpc>
              <a:spcBef>
                <a:spcPts val="0"/>
              </a:spcBef>
              <a:buNone/>
            </a:pPr>
            <a:r>
              <a:rPr lang="en-US" sz="1000" spc="0" dirty="0">
                <a:latin typeface="Consolas"/>
                <a:ea typeface="Calibri"/>
                <a:cs typeface="Times New Roman"/>
              </a:rPr>
              <a:t> </a:t>
            </a:r>
            <a:endParaRPr lang="en-US" sz="1400" spc="0" dirty="0">
              <a:latin typeface="Calibri"/>
              <a:ea typeface="Calibri"/>
              <a:cs typeface="Times New Roman"/>
            </a:endParaRPr>
          </a:p>
          <a:p>
            <a:pPr marL="0" indent="0">
              <a:lnSpc>
                <a:spcPct val="115000"/>
              </a:lnSpc>
              <a:spcBef>
                <a:spcPts val="0"/>
              </a:spcBef>
              <a:buNone/>
            </a:pP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public</a:t>
            </a:r>
            <a:r>
              <a:rPr lang="en-US" sz="1000" spc="0" dirty="0">
                <a:latin typeface="Consolas"/>
                <a:ea typeface="Calibri"/>
                <a:cs typeface="Times New Roman"/>
              </a:rPr>
              <a:t> </a:t>
            </a:r>
            <a:r>
              <a:rPr lang="en-US" sz="1000" spc="0" dirty="0" err="1">
                <a:solidFill>
                  <a:srgbClr val="0000FF"/>
                </a:solidFill>
                <a:latin typeface="Consolas"/>
                <a:ea typeface="Calibri"/>
                <a:cs typeface="Times New Roman"/>
              </a:rPr>
              <a:t>int</a:t>
            </a:r>
            <a:r>
              <a:rPr lang="en-US" sz="1000" spc="0" dirty="0">
                <a:latin typeface="Consolas"/>
                <a:ea typeface="Calibri"/>
                <a:cs typeface="Times New Roman"/>
              </a:rPr>
              <a:t> </a:t>
            </a:r>
            <a:r>
              <a:rPr lang="en-US" sz="1000" spc="0" dirty="0" err="1">
                <a:latin typeface="Consolas"/>
                <a:ea typeface="Calibri"/>
                <a:cs typeface="Times New Roman"/>
              </a:rPr>
              <a:t>FrameActionOrder</a:t>
            </a:r>
            <a:r>
              <a:rPr lang="en-US" sz="1000" spc="0" dirty="0">
                <a:latin typeface="Consolas"/>
                <a:ea typeface="Calibri"/>
                <a:cs typeface="Times New Roman"/>
              </a:rPr>
              <a:t> { </a:t>
            </a:r>
            <a:r>
              <a:rPr lang="en-US" sz="1000" spc="0" dirty="0">
                <a:solidFill>
                  <a:srgbClr val="0000FF"/>
                </a:solidFill>
                <a:latin typeface="Consolas"/>
                <a:ea typeface="Calibri"/>
                <a:cs typeface="Times New Roman"/>
              </a:rPr>
              <a:t>get</a:t>
            </a: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set</a:t>
            </a:r>
            <a:r>
              <a:rPr lang="en-US" sz="1000" spc="0" dirty="0">
                <a:latin typeface="Consolas"/>
                <a:ea typeface="Calibri"/>
                <a:cs typeface="Times New Roman"/>
              </a:rPr>
              <a:t>; }</a:t>
            </a:r>
            <a:endParaRPr lang="en-US" sz="1400" spc="0" dirty="0">
              <a:latin typeface="Calibri"/>
              <a:ea typeface="Calibri"/>
              <a:cs typeface="Times New Roman"/>
            </a:endParaRPr>
          </a:p>
          <a:p>
            <a:pPr marL="0" indent="0">
              <a:lnSpc>
                <a:spcPct val="115000"/>
              </a:lnSpc>
              <a:spcBef>
                <a:spcPts val="0"/>
              </a:spcBef>
              <a:buNone/>
            </a:pP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public</a:t>
            </a:r>
            <a:r>
              <a:rPr lang="en-US" sz="1000" spc="0" dirty="0">
                <a:latin typeface="Consolas"/>
                <a:ea typeface="Calibri"/>
                <a:cs typeface="Times New Roman"/>
              </a:rPr>
              <a:t> </a:t>
            </a:r>
            <a:r>
              <a:rPr lang="en-US" sz="1000" spc="0" dirty="0" err="1">
                <a:solidFill>
                  <a:srgbClr val="2B91AF"/>
                </a:solidFill>
                <a:latin typeface="Consolas"/>
                <a:ea typeface="Calibri"/>
                <a:cs typeface="Times New Roman"/>
              </a:rPr>
              <a:t>TimeSpan</a:t>
            </a:r>
            <a:r>
              <a:rPr lang="en-US" sz="1000" spc="0" dirty="0">
                <a:latin typeface="Consolas"/>
                <a:ea typeface="Calibri"/>
                <a:cs typeface="Times New Roman"/>
              </a:rPr>
              <a:t> </a:t>
            </a:r>
            <a:r>
              <a:rPr lang="en-US" sz="1000" spc="0" dirty="0" err="1">
                <a:latin typeface="Consolas"/>
                <a:ea typeface="Calibri"/>
                <a:cs typeface="Times New Roman"/>
              </a:rPr>
              <a:t>UpdateInterval</a:t>
            </a:r>
            <a:r>
              <a:rPr lang="en-US" sz="1000" spc="0" dirty="0">
                <a:latin typeface="Consolas"/>
                <a:ea typeface="Calibri"/>
                <a:cs typeface="Times New Roman"/>
              </a:rPr>
              <a:t> { </a:t>
            </a:r>
            <a:r>
              <a:rPr lang="en-US" sz="1000" spc="0" dirty="0">
                <a:solidFill>
                  <a:srgbClr val="0000FF"/>
                </a:solidFill>
                <a:latin typeface="Consolas"/>
                <a:ea typeface="Calibri"/>
                <a:cs typeface="Times New Roman"/>
              </a:rPr>
              <a:t>get</a:t>
            </a: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set</a:t>
            </a:r>
            <a:r>
              <a:rPr lang="en-US" sz="1000" spc="0" dirty="0">
                <a:latin typeface="Consolas"/>
                <a:ea typeface="Calibri"/>
                <a:cs typeface="Times New Roman"/>
              </a:rPr>
              <a:t>; }</a:t>
            </a:r>
            <a:endParaRPr lang="en-US" sz="1400" spc="0" dirty="0">
              <a:latin typeface="Calibri"/>
              <a:ea typeface="Calibri"/>
              <a:cs typeface="Times New Roman"/>
            </a:endParaRPr>
          </a:p>
          <a:p>
            <a:pPr marL="0" indent="0">
              <a:lnSpc>
                <a:spcPct val="115000"/>
              </a:lnSpc>
              <a:spcBef>
                <a:spcPts val="0"/>
              </a:spcBef>
              <a:buNone/>
            </a:pP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public</a:t>
            </a:r>
            <a:r>
              <a:rPr lang="en-US" sz="1000" spc="0" dirty="0">
                <a:latin typeface="Consolas"/>
                <a:ea typeface="Calibri"/>
                <a:cs typeface="Times New Roman"/>
              </a:rPr>
              <a:t> </a:t>
            </a:r>
            <a:r>
              <a:rPr lang="en-US" sz="1000" spc="0" dirty="0" err="1">
                <a:solidFill>
                  <a:srgbClr val="0000FF"/>
                </a:solidFill>
                <a:latin typeface="Consolas"/>
                <a:ea typeface="Calibri"/>
                <a:cs typeface="Times New Roman"/>
              </a:rPr>
              <a:t>int</a:t>
            </a:r>
            <a:r>
              <a:rPr lang="en-US" sz="1000" spc="0" dirty="0">
                <a:latin typeface="Consolas"/>
                <a:ea typeface="Calibri"/>
                <a:cs typeface="Times New Roman"/>
              </a:rPr>
              <a:t> </a:t>
            </a:r>
            <a:r>
              <a:rPr lang="en-US" sz="1000" spc="0" dirty="0" err="1">
                <a:latin typeface="Consolas"/>
                <a:ea typeface="Calibri"/>
                <a:cs typeface="Times New Roman"/>
              </a:rPr>
              <a:t>UpdateOrder</a:t>
            </a:r>
            <a:r>
              <a:rPr lang="en-US" sz="1000" spc="0" dirty="0">
                <a:latin typeface="Consolas"/>
                <a:ea typeface="Calibri"/>
                <a:cs typeface="Times New Roman"/>
              </a:rPr>
              <a:t> { </a:t>
            </a:r>
            <a:r>
              <a:rPr lang="en-US" sz="1000" spc="0" dirty="0">
                <a:solidFill>
                  <a:srgbClr val="0000FF"/>
                </a:solidFill>
                <a:latin typeface="Consolas"/>
                <a:ea typeface="Calibri"/>
                <a:cs typeface="Times New Roman"/>
              </a:rPr>
              <a:t>get</a:t>
            </a: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set</a:t>
            </a:r>
            <a:r>
              <a:rPr lang="en-US" sz="1000" spc="0" dirty="0">
                <a:latin typeface="Consolas"/>
                <a:ea typeface="Calibri"/>
                <a:cs typeface="Times New Roman"/>
              </a:rPr>
              <a:t>; }</a:t>
            </a:r>
            <a:endParaRPr lang="en-US" sz="1400" spc="0" dirty="0">
              <a:latin typeface="Calibri"/>
              <a:ea typeface="Calibri"/>
              <a:cs typeface="Times New Roman"/>
            </a:endParaRPr>
          </a:p>
          <a:p>
            <a:pPr marL="0" indent="0">
              <a:lnSpc>
                <a:spcPct val="115000"/>
              </a:lnSpc>
              <a:spcBef>
                <a:spcPts val="0"/>
              </a:spcBef>
              <a:buNone/>
            </a:pP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public</a:t>
            </a:r>
            <a:r>
              <a:rPr lang="en-US" sz="1000" spc="0" dirty="0">
                <a:latin typeface="Consolas"/>
                <a:ea typeface="Calibri"/>
                <a:cs typeface="Times New Roman"/>
              </a:rPr>
              <a:t> </a:t>
            </a:r>
            <a:r>
              <a:rPr lang="en-US" sz="1000" spc="0" dirty="0" err="1">
                <a:solidFill>
                  <a:srgbClr val="0000FF"/>
                </a:solidFill>
                <a:latin typeface="Consolas"/>
                <a:ea typeface="Calibri"/>
                <a:cs typeface="Times New Roman"/>
              </a:rPr>
              <a:t>int</a:t>
            </a:r>
            <a:r>
              <a:rPr lang="en-US" sz="1000" spc="0" dirty="0">
                <a:latin typeface="Consolas"/>
                <a:ea typeface="Calibri"/>
                <a:cs typeface="Times New Roman"/>
              </a:rPr>
              <a:t> </a:t>
            </a:r>
            <a:r>
              <a:rPr lang="en-US" sz="1000" spc="0" dirty="0" err="1">
                <a:latin typeface="Consolas"/>
                <a:ea typeface="Calibri"/>
                <a:cs typeface="Times New Roman"/>
              </a:rPr>
              <a:t>DrawOrder</a:t>
            </a:r>
            <a:r>
              <a:rPr lang="en-US" sz="1000" spc="0" dirty="0">
                <a:latin typeface="Consolas"/>
                <a:ea typeface="Calibri"/>
                <a:cs typeface="Times New Roman"/>
              </a:rPr>
              <a:t> { </a:t>
            </a:r>
            <a:r>
              <a:rPr lang="en-US" sz="1000" spc="0" dirty="0">
                <a:solidFill>
                  <a:srgbClr val="0000FF"/>
                </a:solidFill>
                <a:latin typeface="Consolas"/>
                <a:ea typeface="Calibri"/>
                <a:cs typeface="Times New Roman"/>
              </a:rPr>
              <a:t>get</a:t>
            </a: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set</a:t>
            </a:r>
            <a:r>
              <a:rPr lang="en-US" sz="1000" spc="0" dirty="0">
                <a:latin typeface="Consolas"/>
                <a:ea typeface="Calibri"/>
                <a:cs typeface="Times New Roman"/>
              </a:rPr>
              <a:t>; }</a:t>
            </a:r>
            <a:endParaRPr lang="en-US" sz="1400" spc="0" dirty="0">
              <a:latin typeface="Calibri"/>
              <a:ea typeface="Calibri"/>
              <a:cs typeface="Times New Roman"/>
            </a:endParaRPr>
          </a:p>
          <a:p>
            <a:pPr marL="0" indent="0">
              <a:lnSpc>
                <a:spcPct val="115000"/>
              </a:lnSpc>
              <a:spcBef>
                <a:spcPts val="0"/>
              </a:spcBef>
              <a:buNone/>
            </a:pPr>
            <a:r>
              <a:rPr lang="en-US" sz="1000" spc="0" dirty="0">
                <a:latin typeface="Consolas"/>
                <a:ea typeface="Calibri"/>
                <a:cs typeface="Times New Roman"/>
              </a:rPr>
              <a:t> </a:t>
            </a:r>
            <a:endParaRPr lang="en-US" sz="1400" spc="0" dirty="0">
              <a:latin typeface="Calibri"/>
              <a:ea typeface="Calibri"/>
              <a:cs typeface="Times New Roman"/>
            </a:endParaRPr>
          </a:p>
          <a:p>
            <a:pPr marL="0" indent="0">
              <a:lnSpc>
                <a:spcPct val="115000"/>
              </a:lnSpc>
              <a:spcBef>
                <a:spcPts val="0"/>
              </a:spcBef>
              <a:buNone/>
            </a:pP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public</a:t>
            </a: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static</a:t>
            </a: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void</a:t>
            </a:r>
            <a:r>
              <a:rPr lang="en-US" sz="1000" spc="0" dirty="0">
                <a:latin typeface="Consolas"/>
                <a:ea typeface="Calibri"/>
                <a:cs typeface="Times New Roman"/>
              </a:rPr>
              <a:t> </a:t>
            </a:r>
            <a:r>
              <a:rPr lang="en-US" sz="1000" spc="0" dirty="0" err="1">
                <a:latin typeface="Consolas"/>
                <a:ea typeface="Calibri"/>
                <a:cs typeface="Times New Roman"/>
              </a:rPr>
              <a:t>ResetElapsedTime</a:t>
            </a:r>
            <a:r>
              <a:rPr lang="en-US" sz="1000" spc="0" dirty="0">
                <a:latin typeface="Consolas"/>
                <a:ea typeface="Calibri"/>
                <a:cs typeface="Times New Roman"/>
              </a:rPr>
              <a:t>();</a:t>
            </a:r>
            <a:endParaRPr lang="en-US" sz="1400" spc="0" dirty="0">
              <a:latin typeface="Calibri"/>
              <a:ea typeface="Calibri"/>
              <a:cs typeface="Times New Roman"/>
            </a:endParaRPr>
          </a:p>
          <a:p>
            <a:pPr marL="0" indent="0">
              <a:lnSpc>
                <a:spcPct val="115000"/>
              </a:lnSpc>
              <a:spcBef>
                <a:spcPts val="0"/>
              </a:spcBef>
              <a:buNone/>
            </a:pP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public</a:t>
            </a: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static</a:t>
            </a: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void</a:t>
            </a:r>
            <a:r>
              <a:rPr lang="en-US" sz="1000" spc="0" dirty="0">
                <a:latin typeface="Consolas"/>
                <a:ea typeface="Calibri"/>
                <a:cs typeface="Times New Roman"/>
              </a:rPr>
              <a:t> </a:t>
            </a:r>
            <a:r>
              <a:rPr lang="en-US" sz="1000" spc="0" dirty="0" err="1">
                <a:latin typeface="Consolas"/>
                <a:ea typeface="Calibri"/>
                <a:cs typeface="Times New Roman"/>
              </a:rPr>
              <a:t>SuppressFrame</a:t>
            </a:r>
            <a:r>
              <a:rPr lang="en-US" sz="1000" spc="0" dirty="0">
                <a:latin typeface="Consolas"/>
                <a:ea typeface="Calibri"/>
                <a:cs typeface="Times New Roman"/>
              </a:rPr>
              <a:t>();</a:t>
            </a:r>
            <a:endParaRPr lang="en-US" sz="1400" spc="0" dirty="0">
              <a:latin typeface="Calibri"/>
              <a:ea typeface="Calibri"/>
              <a:cs typeface="Times New Roman"/>
            </a:endParaRPr>
          </a:p>
          <a:p>
            <a:pPr marL="0" indent="0">
              <a:lnSpc>
                <a:spcPct val="115000"/>
              </a:lnSpc>
              <a:spcBef>
                <a:spcPts val="0"/>
              </a:spcBef>
              <a:buNone/>
            </a:pPr>
            <a:r>
              <a:rPr lang="en-US" sz="1000" spc="0" dirty="0">
                <a:latin typeface="Consolas"/>
                <a:ea typeface="Calibri"/>
                <a:cs typeface="Times New Roman"/>
              </a:rPr>
              <a:t> </a:t>
            </a:r>
            <a:endParaRPr lang="en-US" sz="1400" spc="0" dirty="0">
              <a:latin typeface="Calibri"/>
              <a:ea typeface="Calibri"/>
              <a:cs typeface="Times New Roman"/>
            </a:endParaRPr>
          </a:p>
          <a:p>
            <a:pPr marL="0" indent="0">
              <a:lnSpc>
                <a:spcPct val="115000"/>
              </a:lnSpc>
              <a:spcBef>
                <a:spcPts val="0"/>
              </a:spcBef>
              <a:buNone/>
            </a:pP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public</a:t>
            </a: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void</a:t>
            </a:r>
            <a:r>
              <a:rPr lang="en-US" sz="1000" spc="0" dirty="0">
                <a:latin typeface="Consolas"/>
                <a:ea typeface="Calibri"/>
                <a:cs typeface="Times New Roman"/>
              </a:rPr>
              <a:t> Start();</a:t>
            </a:r>
            <a:endParaRPr lang="en-US" sz="1400" spc="0" dirty="0">
              <a:latin typeface="Calibri"/>
              <a:ea typeface="Calibri"/>
              <a:cs typeface="Times New Roman"/>
            </a:endParaRPr>
          </a:p>
          <a:p>
            <a:pPr marL="0" indent="0">
              <a:lnSpc>
                <a:spcPct val="115000"/>
              </a:lnSpc>
              <a:spcBef>
                <a:spcPts val="0"/>
              </a:spcBef>
              <a:buNone/>
            </a:pP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public</a:t>
            </a: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void</a:t>
            </a:r>
            <a:r>
              <a:rPr lang="en-US" sz="1000" spc="0" dirty="0">
                <a:latin typeface="Consolas"/>
                <a:ea typeface="Calibri"/>
                <a:cs typeface="Times New Roman"/>
              </a:rPr>
              <a:t> Stop();</a:t>
            </a:r>
            <a:endParaRPr lang="en-US" sz="1400" spc="0" dirty="0">
              <a:latin typeface="Calibri"/>
              <a:ea typeface="Calibri"/>
              <a:cs typeface="Times New Roman"/>
            </a:endParaRPr>
          </a:p>
          <a:p>
            <a:pPr marL="0" indent="0">
              <a:lnSpc>
                <a:spcPct val="115000"/>
              </a:lnSpc>
              <a:spcBef>
                <a:spcPts val="0"/>
              </a:spcBef>
              <a:buNone/>
            </a:pP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public</a:t>
            </a:r>
            <a:r>
              <a:rPr lang="en-US" sz="1000" spc="0" dirty="0">
                <a:latin typeface="Consolas"/>
                <a:ea typeface="Calibri"/>
                <a:cs typeface="Times New Roman"/>
              </a:rPr>
              <a:t> </a:t>
            </a:r>
            <a:r>
              <a:rPr lang="en-US" sz="1000" spc="0" dirty="0">
                <a:solidFill>
                  <a:srgbClr val="0000FF"/>
                </a:solidFill>
                <a:latin typeface="Consolas"/>
                <a:ea typeface="Calibri"/>
                <a:cs typeface="Times New Roman"/>
              </a:rPr>
              <a:t>void</a:t>
            </a:r>
            <a:r>
              <a:rPr lang="en-US" sz="1000" spc="0" dirty="0">
                <a:latin typeface="Consolas"/>
                <a:ea typeface="Calibri"/>
                <a:cs typeface="Times New Roman"/>
              </a:rPr>
              <a:t> Dispose();</a:t>
            </a:r>
            <a:endParaRPr lang="en-US" sz="1400" spc="0" dirty="0">
              <a:latin typeface="Calibri"/>
              <a:ea typeface="Calibri"/>
              <a:cs typeface="Times New Roman"/>
            </a:endParaRPr>
          </a:p>
          <a:p>
            <a:pPr marL="0" indent="0">
              <a:lnSpc>
                <a:spcPct val="115000"/>
              </a:lnSpc>
              <a:spcBef>
                <a:spcPts val="0"/>
              </a:spcBef>
              <a:buNone/>
            </a:pPr>
            <a:r>
              <a:rPr lang="en-US" sz="1000" spc="0" dirty="0">
                <a:latin typeface="Consolas"/>
                <a:ea typeface="Calibri"/>
                <a:cs typeface="Times New Roman"/>
              </a:rPr>
              <a:t>    }</a:t>
            </a:r>
            <a:endParaRPr lang="en-US" sz="1000" spc="0" dirty="0"/>
          </a:p>
        </p:txBody>
      </p:sp>
      <p:sp>
        <p:nvSpPr>
          <p:cNvPr id="7" name="Text Placeholder 1"/>
          <p:cNvSpPr txBox="1">
            <a:spLocks/>
          </p:cNvSpPr>
          <p:nvPr/>
        </p:nvSpPr>
        <p:spPr>
          <a:xfrm>
            <a:off x="5160303" y="2492896"/>
            <a:ext cx="3944377" cy="1769715"/>
          </a:xfrm>
          <a:prstGeom prst="rect">
            <a:avLst/>
          </a:prstGeom>
        </p:spPr>
        <p:txBody>
          <a:bodyPr vert="horz"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nSpc>
                <a:spcPct val="115000"/>
              </a:lnSpc>
              <a:spcBef>
                <a:spcPts val="0"/>
              </a:spcBef>
              <a:buNone/>
            </a:pPr>
            <a:r>
              <a:rPr lang="en-US" sz="1000" dirty="0">
                <a:solidFill>
                  <a:srgbClr val="008000"/>
                </a:solidFill>
                <a:latin typeface="Consolas"/>
                <a:ea typeface="Calibri"/>
                <a:cs typeface="Times New Roman"/>
              </a:rPr>
              <a:t>// A snapshot of the game timing state. </a:t>
            </a:r>
          </a:p>
          <a:p>
            <a:pPr marL="0" indent="0">
              <a:lnSpc>
                <a:spcPct val="115000"/>
              </a:lnSpc>
              <a:spcBef>
                <a:spcPts val="0"/>
              </a:spcBef>
              <a:buNone/>
            </a:pPr>
            <a:r>
              <a:rPr lang="en-US" sz="1000" dirty="0">
                <a:solidFill>
                  <a:srgbClr val="008000"/>
                </a:solidFill>
                <a:latin typeface="Consolas"/>
                <a:ea typeface="Calibri"/>
                <a:cs typeface="Times New Roman"/>
              </a:rPr>
              <a:t>// The values provided are solely based</a:t>
            </a:r>
            <a:endParaRPr lang="en-US" sz="1400" dirty="0">
              <a:latin typeface="Calibri"/>
              <a:ea typeface="Calibri"/>
              <a:cs typeface="Times New Roman"/>
            </a:endParaRPr>
          </a:p>
          <a:p>
            <a:pPr marL="0" indent="0">
              <a:lnSpc>
                <a:spcPct val="115000"/>
              </a:lnSpc>
              <a:spcBef>
                <a:spcPts val="0"/>
              </a:spcBef>
              <a:buNone/>
            </a:pPr>
            <a:r>
              <a:rPr lang="en-US" sz="1000" dirty="0">
                <a:solidFill>
                  <a:srgbClr val="008000"/>
                </a:solidFill>
                <a:latin typeface="Consolas"/>
                <a:ea typeface="Calibri"/>
                <a:cs typeface="Times New Roman"/>
              </a:rPr>
              <a:t>// on game time and not real time.</a:t>
            </a:r>
            <a:endParaRPr lang="en-US" sz="1400" dirty="0">
              <a:latin typeface="Calibri"/>
              <a:ea typeface="Calibri"/>
              <a:cs typeface="Times New Roman"/>
            </a:endParaRPr>
          </a:p>
          <a:p>
            <a:pPr marL="0" indent="0">
              <a:lnSpc>
                <a:spcPct val="115000"/>
              </a:lnSpc>
              <a:spcBef>
                <a:spcPts val="0"/>
              </a:spcBef>
              <a:buNone/>
            </a:pPr>
            <a:r>
              <a:rPr lang="en-US" sz="1000" dirty="0">
                <a:solidFill>
                  <a:srgbClr val="0000FF"/>
                </a:solidFill>
                <a:latin typeface="Consolas"/>
                <a:ea typeface="Calibri"/>
                <a:cs typeface="Times New Roman"/>
              </a:rPr>
              <a:t>public</a:t>
            </a:r>
            <a:r>
              <a:rPr lang="en-US" sz="1000" dirty="0">
                <a:latin typeface="Consolas"/>
                <a:ea typeface="Calibri"/>
                <a:cs typeface="Times New Roman"/>
              </a:rPr>
              <a:t> </a:t>
            </a:r>
            <a:r>
              <a:rPr lang="en-US" sz="1000" dirty="0">
                <a:solidFill>
                  <a:srgbClr val="0000FF"/>
                </a:solidFill>
                <a:latin typeface="Consolas"/>
                <a:ea typeface="Calibri"/>
                <a:cs typeface="Times New Roman"/>
              </a:rPr>
              <a:t>sealed</a:t>
            </a:r>
            <a:r>
              <a:rPr lang="en-US" sz="1000" dirty="0">
                <a:latin typeface="Consolas"/>
                <a:ea typeface="Calibri"/>
                <a:cs typeface="Times New Roman"/>
              </a:rPr>
              <a:t> </a:t>
            </a:r>
            <a:r>
              <a:rPr lang="en-US" sz="1000" dirty="0">
                <a:solidFill>
                  <a:srgbClr val="0000FF"/>
                </a:solidFill>
                <a:latin typeface="Consolas"/>
                <a:ea typeface="Calibri"/>
                <a:cs typeface="Times New Roman"/>
              </a:rPr>
              <a:t>class</a:t>
            </a:r>
            <a:r>
              <a:rPr lang="en-US" sz="1000" dirty="0">
                <a:latin typeface="Consolas"/>
                <a:ea typeface="Calibri"/>
                <a:cs typeface="Times New Roman"/>
              </a:rPr>
              <a:t> </a:t>
            </a:r>
            <a:r>
              <a:rPr lang="en-US" sz="1000" dirty="0" err="1">
                <a:solidFill>
                  <a:srgbClr val="2B91AF"/>
                </a:solidFill>
                <a:latin typeface="Consolas"/>
                <a:ea typeface="Calibri"/>
                <a:cs typeface="Times New Roman"/>
              </a:rPr>
              <a:t>GameTimerEventArgs</a:t>
            </a:r>
            <a:r>
              <a:rPr lang="en-US" sz="1000" dirty="0">
                <a:latin typeface="Consolas"/>
                <a:ea typeface="Calibri"/>
                <a:cs typeface="Times New Roman"/>
              </a:rPr>
              <a:t> : </a:t>
            </a:r>
            <a:r>
              <a:rPr lang="en-US" sz="1000" dirty="0" err="1">
                <a:solidFill>
                  <a:srgbClr val="2B91AF"/>
                </a:solidFill>
                <a:latin typeface="Consolas"/>
                <a:ea typeface="Calibri"/>
                <a:cs typeface="Times New Roman"/>
              </a:rPr>
              <a:t>EventArgs</a:t>
            </a:r>
            <a:endParaRPr lang="en-US" sz="1400" dirty="0">
              <a:latin typeface="Calibri"/>
              <a:ea typeface="Calibri"/>
              <a:cs typeface="Times New Roman"/>
            </a:endParaRPr>
          </a:p>
          <a:p>
            <a:pPr marL="0" indent="0">
              <a:lnSpc>
                <a:spcPct val="115000"/>
              </a:lnSpc>
              <a:spcBef>
                <a:spcPts val="0"/>
              </a:spcBef>
              <a:buNone/>
            </a:pPr>
            <a:r>
              <a:rPr lang="en-US" sz="1000" dirty="0">
                <a:latin typeface="Consolas"/>
                <a:ea typeface="Calibri"/>
                <a:cs typeface="Times New Roman"/>
              </a:rPr>
              <a:t>    {</a:t>
            </a:r>
            <a:endParaRPr lang="en-US" sz="1400" dirty="0">
              <a:latin typeface="Calibri"/>
              <a:ea typeface="Calibri"/>
              <a:cs typeface="Times New Roman"/>
            </a:endParaRPr>
          </a:p>
          <a:p>
            <a:pPr marL="0" indent="0">
              <a:lnSpc>
                <a:spcPct val="115000"/>
              </a:lnSpc>
              <a:spcBef>
                <a:spcPts val="0"/>
              </a:spcBef>
              <a:buNone/>
            </a:pPr>
            <a:r>
              <a:rPr lang="en-US" sz="1000" dirty="0">
                <a:latin typeface="Consolas"/>
                <a:ea typeface="Calibri"/>
                <a:cs typeface="Times New Roman"/>
              </a:rPr>
              <a:t>        </a:t>
            </a:r>
            <a:r>
              <a:rPr lang="en-US" sz="1000" dirty="0">
                <a:solidFill>
                  <a:srgbClr val="008000"/>
                </a:solidFill>
                <a:latin typeface="Consolas"/>
                <a:ea typeface="Calibri"/>
                <a:cs typeface="Times New Roman"/>
              </a:rPr>
              <a:t>//…</a:t>
            </a:r>
            <a:endParaRPr lang="en-US" sz="1400" dirty="0">
              <a:latin typeface="Calibri"/>
              <a:ea typeface="Calibri"/>
              <a:cs typeface="Times New Roman"/>
            </a:endParaRPr>
          </a:p>
          <a:p>
            <a:pPr marL="0" indent="0">
              <a:lnSpc>
                <a:spcPct val="115000"/>
              </a:lnSpc>
              <a:spcBef>
                <a:spcPts val="0"/>
              </a:spcBef>
              <a:buNone/>
            </a:pPr>
            <a:r>
              <a:rPr lang="en-US" sz="1000" dirty="0">
                <a:latin typeface="Consolas"/>
                <a:ea typeface="Calibri"/>
                <a:cs typeface="Times New Roman"/>
              </a:rPr>
              <a:t>        </a:t>
            </a:r>
            <a:r>
              <a:rPr lang="en-US" sz="1000" dirty="0">
                <a:solidFill>
                  <a:srgbClr val="0000FF"/>
                </a:solidFill>
                <a:latin typeface="Consolas"/>
                <a:ea typeface="Calibri"/>
                <a:cs typeface="Times New Roman"/>
              </a:rPr>
              <a:t>public</a:t>
            </a:r>
            <a:r>
              <a:rPr lang="en-US" sz="1000" dirty="0">
                <a:latin typeface="Consolas"/>
                <a:ea typeface="Calibri"/>
                <a:cs typeface="Times New Roman"/>
              </a:rPr>
              <a:t> </a:t>
            </a:r>
            <a:r>
              <a:rPr lang="en-US" sz="1000" dirty="0" err="1">
                <a:solidFill>
                  <a:srgbClr val="2B91AF"/>
                </a:solidFill>
                <a:latin typeface="Consolas"/>
                <a:ea typeface="Calibri"/>
                <a:cs typeface="Times New Roman"/>
              </a:rPr>
              <a:t>TimeSpan</a:t>
            </a:r>
            <a:r>
              <a:rPr lang="en-US" sz="1000" dirty="0">
                <a:latin typeface="Consolas"/>
                <a:ea typeface="Calibri"/>
                <a:cs typeface="Times New Roman"/>
              </a:rPr>
              <a:t> </a:t>
            </a:r>
            <a:r>
              <a:rPr lang="en-US" sz="1000" dirty="0" err="1">
                <a:latin typeface="Consolas"/>
                <a:ea typeface="Calibri"/>
                <a:cs typeface="Times New Roman"/>
              </a:rPr>
              <a:t>ElapsedTime</a:t>
            </a:r>
            <a:r>
              <a:rPr lang="en-US" sz="1000" dirty="0">
                <a:latin typeface="Consolas"/>
                <a:ea typeface="Calibri"/>
                <a:cs typeface="Times New Roman"/>
              </a:rPr>
              <a:t> { </a:t>
            </a:r>
            <a:r>
              <a:rPr lang="en-US" sz="1000" dirty="0">
                <a:solidFill>
                  <a:srgbClr val="0000FF"/>
                </a:solidFill>
                <a:latin typeface="Consolas"/>
                <a:ea typeface="Calibri"/>
                <a:cs typeface="Times New Roman"/>
              </a:rPr>
              <a:t>get</a:t>
            </a:r>
            <a:r>
              <a:rPr lang="en-US" sz="1000" dirty="0">
                <a:latin typeface="Consolas"/>
                <a:ea typeface="Calibri"/>
                <a:cs typeface="Times New Roman"/>
              </a:rPr>
              <a:t>; </a:t>
            </a:r>
            <a:r>
              <a:rPr lang="en-US" sz="1000" dirty="0">
                <a:solidFill>
                  <a:srgbClr val="0000FF"/>
                </a:solidFill>
                <a:latin typeface="Consolas"/>
                <a:ea typeface="Calibri"/>
                <a:cs typeface="Times New Roman"/>
              </a:rPr>
              <a:t>internal</a:t>
            </a:r>
            <a:r>
              <a:rPr lang="en-US" sz="1000" dirty="0">
                <a:latin typeface="Consolas"/>
                <a:ea typeface="Calibri"/>
                <a:cs typeface="Times New Roman"/>
              </a:rPr>
              <a:t> </a:t>
            </a:r>
            <a:r>
              <a:rPr lang="en-US" sz="1000" dirty="0">
                <a:solidFill>
                  <a:srgbClr val="0000FF"/>
                </a:solidFill>
                <a:latin typeface="Consolas"/>
                <a:ea typeface="Calibri"/>
                <a:cs typeface="Times New Roman"/>
              </a:rPr>
              <a:t>set</a:t>
            </a:r>
            <a:r>
              <a:rPr lang="en-US" sz="1000" dirty="0">
                <a:latin typeface="Consolas"/>
                <a:ea typeface="Calibri"/>
                <a:cs typeface="Times New Roman"/>
              </a:rPr>
              <a:t>; </a:t>
            </a:r>
            <a:endParaRPr lang="en-US" sz="1400" dirty="0">
              <a:latin typeface="Calibri"/>
              <a:ea typeface="Calibri"/>
              <a:cs typeface="Times New Roman"/>
            </a:endParaRPr>
          </a:p>
          <a:p>
            <a:pPr marL="0" indent="0">
              <a:lnSpc>
                <a:spcPct val="115000"/>
              </a:lnSpc>
              <a:spcBef>
                <a:spcPts val="0"/>
              </a:spcBef>
              <a:buNone/>
            </a:pPr>
            <a:r>
              <a:rPr lang="en-US" sz="1000" dirty="0">
                <a:latin typeface="Consolas"/>
                <a:ea typeface="Calibri"/>
                <a:cs typeface="Times New Roman"/>
              </a:rPr>
              <a:t>        </a:t>
            </a:r>
            <a:r>
              <a:rPr lang="en-US" sz="1000" dirty="0">
                <a:solidFill>
                  <a:srgbClr val="0000FF"/>
                </a:solidFill>
                <a:latin typeface="Consolas"/>
                <a:ea typeface="Calibri"/>
                <a:cs typeface="Times New Roman"/>
              </a:rPr>
              <a:t>public</a:t>
            </a:r>
            <a:r>
              <a:rPr lang="en-US" sz="1000" dirty="0">
                <a:latin typeface="Consolas"/>
                <a:ea typeface="Calibri"/>
                <a:cs typeface="Times New Roman"/>
              </a:rPr>
              <a:t> </a:t>
            </a:r>
            <a:r>
              <a:rPr lang="en-US" sz="1000" dirty="0" err="1">
                <a:solidFill>
                  <a:srgbClr val="0000FF"/>
                </a:solidFill>
                <a:latin typeface="Consolas"/>
                <a:ea typeface="Calibri"/>
                <a:cs typeface="Times New Roman"/>
              </a:rPr>
              <a:t>bool</a:t>
            </a:r>
            <a:r>
              <a:rPr lang="en-US" sz="1000" dirty="0">
                <a:latin typeface="Consolas"/>
                <a:ea typeface="Calibri"/>
                <a:cs typeface="Times New Roman"/>
              </a:rPr>
              <a:t> </a:t>
            </a:r>
            <a:r>
              <a:rPr lang="en-US" sz="1000" dirty="0" err="1">
                <a:latin typeface="Consolas"/>
                <a:ea typeface="Calibri"/>
                <a:cs typeface="Times New Roman"/>
              </a:rPr>
              <a:t>IsRunningSlowly</a:t>
            </a:r>
            <a:r>
              <a:rPr lang="en-US" sz="1000" dirty="0">
                <a:latin typeface="Consolas"/>
                <a:ea typeface="Calibri"/>
                <a:cs typeface="Times New Roman"/>
              </a:rPr>
              <a:t> { </a:t>
            </a:r>
            <a:r>
              <a:rPr lang="en-US" sz="1000" dirty="0">
                <a:solidFill>
                  <a:srgbClr val="0000FF"/>
                </a:solidFill>
                <a:latin typeface="Consolas"/>
                <a:ea typeface="Calibri"/>
                <a:cs typeface="Times New Roman"/>
              </a:rPr>
              <a:t>get</a:t>
            </a:r>
            <a:r>
              <a:rPr lang="en-US" sz="1000" dirty="0">
                <a:latin typeface="Consolas"/>
                <a:ea typeface="Calibri"/>
                <a:cs typeface="Times New Roman"/>
              </a:rPr>
              <a:t>; </a:t>
            </a:r>
            <a:r>
              <a:rPr lang="en-US" sz="1000" dirty="0">
                <a:solidFill>
                  <a:srgbClr val="0000FF"/>
                </a:solidFill>
                <a:latin typeface="Consolas"/>
                <a:ea typeface="Calibri"/>
                <a:cs typeface="Times New Roman"/>
              </a:rPr>
              <a:t>internal</a:t>
            </a:r>
            <a:r>
              <a:rPr lang="en-US" sz="1000" dirty="0">
                <a:latin typeface="Consolas"/>
                <a:ea typeface="Calibri"/>
                <a:cs typeface="Times New Roman"/>
              </a:rPr>
              <a:t> </a:t>
            </a:r>
            <a:r>
              <a:rPr lang="en-US" sz="1000" dirty="0">
                <a:solidFill>
                  <a:srgbClr val="0000FF"/>
                </a:solidFill>
                <a:latin typeface="Consolas"/>
                <a:ea typeface="Calibri"/>
                <a:cs typeface="Times New Roman"/>
              </a:rPr>
              <a:t>set</a:t>
            </a:r>
            <a:r>
              <a:rPr lang="en-US" sz="1000" dirty="0">
                <a:latin typeface="Consolas"/>
                <a:ea typeface="Calibri"/>
                <a:cs typeface="Times New Roman"/>
              </a:rPr>
              <a:t>; </a:t>
            </a:r>
            <a:endParaRPr lang="en-US" sz="1400" dirty="0">
              <a:latin typeface="Calibri"/>
              <a:ea typeface="Calibri"/>
              <a:cs typeface="Times New Roman"/>
            </a:endParaRPr>
          </a:p>
          <a:p>
            <a:pPr marL="0" indent="0">
              <a:lnSpc>
                <a:spcPct val="115000"/>
              </a:lnSpc>
              <a:spcBef>
                <a:spcPts val="0"/>
              </a:spcBef>
              <a:buNone/>
            </a:pPr>
            <a:r>
              <a:rPr lang="en-US" sz="1000" dirty="0">
                <a:latin typeface="Consolas"/>
                <a:ea typeface="Calibri"/>
                <a:cs typeface="Times New Roman"/>
              </a:rPr>
              <a:t>        </a:t>
            </a:r>
            <a:r>
              <a:rPr lang="en-US" sz="1000" dirty="0">
                <a:solidFill>
                  <a:srgbClr val="0000FF"/>
                </a:solidFill>
                <a:latin typeface="Consolas"/>
                <a:ea typeface="Calibri"/>
                <a:cs typeface="Times New Roman"/>
              </a:rPr>
              <a:t>public</a:t>
            </a:r>
            <a:r>
              <a:rPr lang="en-US" sz="1000" dirty="0">
                <a:latin typeface="Consolas"/>
                <a:ea typeface="Calibri"/>
                <a:cs typeface="Times New Roman"/>
              </a:rPr>
              <a:t> </a:t>
            </a:r>
            <a:r>
              <a:rPr lang="en-US" sz="1000" dirty="0" err="1">
                <a:solidFill>
                  <a:srgbClr val="2B91AF"/>
                </a:solidFill>
                <a:latin typeface="Consolas"/>
                <a:ea typeface="Calibri"/>
                <a:cs typeface="Times New Roman"/>
              </a:rPr>
              <a:t>TimeSpan</a:t>
            </a:r>
            <a:r>
              <a:rPr lang="en-US" sz="1000" dirty="0">
                <a:latin typeface="Consolas"/>
                <a:ea typeface="Calibri"/>
                <a:cs typeface="Times New Roman"/>
              </a:rPr>
              <a:t> </a:t>
            </a:r>
            <a:r>
              <a:rPr lang="en-US" sz="1000" dirty="0" err="1">
                <a:latin typeface="Consolas"/>
                <a:ea typeface="Calibri"/>
                <a:cs typeface="Times New Roman"/>
              </a:rPr>
              <a:t>TotalTime</a:t>
            </a:r>
            <a:r>
              <a:rPr lang="en-US" sz="1000" dirty="0">
                <a:latin typeface="Consolas"/>
                <a:ea typeface="Calibri"/>
                <a:cs typeface="Times New Roman"/>
              </a:rPr>
              <a:t> { </a:t>
            </a:r>
            <a:r>
              <a:rPr lang="en-US" sz="1000" dirty="0">
                <a:solidFill>
                  <a:srgbClr val="0000FF"/>
                </a:solidFill>
                <a:latin typeface="Consolas"/>
                <a:ea typeface="Calibri"/>
                <a:cs typeface="Times New Roman"/>
              </a:rPr>
              <a:t>get</a:t>
            </a:r>
            <a:r>
              <a:rPr lang="en-US" sz="1000" dirty="0">
                <a:latin typeface="Consolas"/>
                <a:ea typeface="Calibri"/>
                <a:cs typeface="Times New Roman"/>
              </a:rPr>
              <a:t>; </a:t>
            </a:r>
            <a:r>
              <a:rPr lang="en-US" sz="1000" dirty="0">
                <a:solidFill>
                  <a:srgbClr val="0000FF"/>
                </a:solidFill>
                <a:latin typeface="Consolas"/>
                <a:ea typeface="Calibri"/>
                <a:cs typeface="Times New Roman"/>
              </a:rPr>
              <a:t>internal</a:t>
            </a:r>
            <a:r>
              <a:rPr lang="en-US" sz="1000" dirty="0">
                <a:latin typeface="Consolas"/>
                <a:ea typeface="Calibri"/>
                <a:cs typeface="Times New Roman"/>
              </a:rPr>
              <a:t> </a:t>
            </a:r>
            <a:r>
              <a:rPr lang="en-US" sz="1000" dirty="0">
                <a:solidFill>
                  <a:srgbClr val="0000FF"/>
                </a:solidFill>
                <a:latin typeface="Consolas"/>
                <a:ea typeface="Calibri"/>
                <a:cs typeface="Times New Roman"/>
              </a:rPr>
              <a:t>set</a:t>
            </a:r>
            <a:r>
              <a:rPr lang="en-US" sz="1000" dirty="0">
                <a:latin typeface="Consolas"/>
                <a:ea typeface="Calibri"/>
                <a:cs typeface="Times New Roman"/>
              </a:rPr>
              <a:t>; }</a:t>
            </a:r>
            <a:endParaRPr lang="en-US" sz="1400" dirty="0">
              <a:latin typeface="Calibri"/>
              <a:ea typeface="Calibri"/>
              <a:cs typeface="Times New Roman"/>
            </a:endParaRPr>
          </a:p>
          <a:p>
            <a:pPr marL="0" indent="0">
              <a:lnSpc>
                <a:spcPct val="115000"/>
              </a:lnSpc>
              <a:spcBef>
                <a:spcPts val="0"/>
              </a:spcBef>
              <a:buNone/>
            </a:pPr>
            <a:r>
              <a:rPr lang="en-US" sz="1000" dirty="0">
                <a:latin typeface="Consolas"/>
                <a:ea typeface="Calibri"/>
                <a:cs typeface="Times New Roman"/>
              </a:rPr>
              <a:t>    }</a:t>
            </a:r>
            <a:endParaRPr lang="en-US" sz="1400" dirty="0">
              <a:latin typeface="Calibri"/>
              <a:ea typeface="Calibri"/>
              <a:cs typeface="Times New Roman"/>
            </a:endParaRPr>
          </a:p>
        </p:txBody>
      </p:sp>
      <p:sp>
        <p:nvSpPr>
          <p:cNvPr id="8" name="Left Brace 7"/>
          <p:cNvSpPr/>
          <p:nvPr/>
        </p:nvSpPr>
        <p:spPr>
          <a:xfrm>
            <a:off x="4964480" y="3097043"/>
            <a:ext cx="114330" cy="1078394"/>
          </a:xfrm>
          <a:prstGeom prst="leftBrace">
            <a:avLst/>
          </a:prstGeom>
          <a:ln w="15875">
            <a:solidFill>
              <a:schemeClr val="accent2"/>
            </a:solidFill>
          </a:ln>
        </p:spPr>
        <p:style>
          <a:lnRef idx="1">
            <a:schemeClr val="accent1"/>
          </a:lnRef>
          <a:fillRef idx="0">
            <a:schemeClr val="accent1"/>
          </a:fillRef>
          <a:effectRef idx="0">
            <a:schemeClr val="accent1"/>
          </a:effectRef>
          <a:fontRef idx="minor">
            <a:schemeClr val="tx1"/>
          </a:fontRef>
        </p:style>
        <p:txBody>
          <a:bodyPr lIns="68589" tIns="34295" rIns="68589" bIns="34295"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p>
        </p:txBody>
      </p:sp>
      <p:cxnSp>
        <p:nvCxnSpPr>
          <p:cNvPr id="9" name="Elbow Connector 8"/>
          <p:cNvCxnSpPr/>
          <p:nvPr/>
        </p:nvCxnSpPr>
        <p:spPr>
          <a:xfrm>
            <a:off x="3563888" y="3554243"/>
            <a:ext cx="1371600" cy="79068"/>
          </a:xfrm>
          <a:prstGeom prst="bentConnector3">
            <a:avLst>
              <a:gd name="adj1" fmla="val -741"/>
            </a:avLst>
          </a:prstGeom>
          <a:ln w="15875">
            <a:solidFill>
              <a:schemeClr val="accent2"/>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99536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Can I use them together?</a:t>
            </a:r>
            <a:endParaRPr lang="en-AU" dirty="0"/>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l="13890" t="2921" r="14958" b="3936"/>
          <a:stretch/>
        </p:blipFill>
        <p:spPr>
          <a:xfrm>
            <a:off x="2695575" y="1419225"/>
            <a:ext cx="3667126" cy="4800600"/>
          </a:xfrm>
        </p:spPr>
      </p:pic>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4100337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UIElementRenderer</a:t>
            </a:r>
            <a:endParaRPr lang="en-AU" dirty="0"/>
          </a:p>
        </p:txBody>
      </p:sp>
      <p:sp>
        <p:nvSpPr>
          <p:cNvPr id="3" name="Content Placeholder 2"/>
          <p:cNvSpPr>
            <a:spLocks noGrp="1"/>
          </p:cNvSpPr>
          <p:nvPr>
            <p:ph idx="1"/>
          </p:nvPr>
        </p:nvSpPr>
        <p:spPr/>
        <p:txBody>
          <a:bodyPr/>
          <a:lstStyle/>
          <a:p>
            <a:r>
              <a:rPr lang="en-AU" dirty="0" smtClean="0"/>
              <a:t>Silverlight App Page still active when using XNA Shared Rendering</a:t>
            </a:r>
          </a:p>
          <a:p>
            <a:r>
              <a:rPr lang="en-AU" dirty="0" err="1" smtClean="0"/>
              <a:t>UIElementRenderer</a:t>
            </a:r>
            <a:r>
              <a:rPr lang="en-AU" dirty="0" smtClean="0"/>
              <a:t> renders a </a:t>
            </a:r>
            <a:r>
              <a:rPr lang="en-AU" dirty="0" err="1" smtClean="0"/>
              <a:t>UIElement</a:t>
            </a:r>
            <a:r>
              <a:rPr lang="en-AU" dirty="0" smtClean="0"/>
              <a:t> to a Texture2D</a:t>
            </a:r>
          </a:p>
          <a:p>
            <a:r>
              <a:rPr lang="en-AU" dirty="0" smtClean="0"/>
              <a:t>Use it how you want</a:t>
            </a:r>
          </a:p>
          <a:p>
            <a:pPr lvl="1"/>
            <a:r>
              <a:rPr lang="en-AU" dirty="0" smtClean="0"/>
              <a:t>Texture models</a:t>
            </a:r>
          </a:p>
          <a:p>
            <a:pPr lvl="1"/>
            <a:r>
              <a:rPr lang="en-AU" dirty="0" smtClean="0"/>
              <a:t>Billboards</a:t>
            </a:r>
          </a:p>
          <a:p>
            <a:pPr lvl="1"/>
            <a:r>
              <a:rPr lang="en-AU" dirty="0" smtClean="0"/>
              <a:t>UI, controls &amp; input</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1377743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UIElementRenderer</a:t>
            </a:r>
            <a:r>
              <a:rPr lang="en-AU" dirty="0" smtClean="0"/>
              <a:t> uses</a:t>
            </a:r>
            <a:endParaRPr lang="en-AU" dirty="0"/>
          </a:p>
        </p:txBody>
      </p:sp>
      <p:sp>
        <p:nvSpPr>
          <p:cNvPr id="3" name="Content Placeholder 2"/>
          <p:cNvSpPr>
            <a:spLocks noGrp="1"/>
          </p:cNvSpPr>
          <p:nvPr>
            <p:ph idx="1"/>
          </p:nvPr>
        </p:nvSpPr>
        <p:spPr/>
        <p:txBody>
          <a:bodyPr/>
          <a:lstStyle/>
          <a:p>
            <a:r>
              <a:rPr lang="en-AU" dirty="0" smtClean="0"/>
              <a:t>Per-frame targets</a:t>
            </a:r>
          </a:p>
          <a:p>
            <a:pPr lvl="1"/>
            <a:r>
              <a:rPr lang="en-AU" dirty="0" smtClean="0"/>
              <a:t>Draw entire page along with 3D rendering</a:t>
            </a:r>
          </a:p>
          <a:p>
            <a:pPr lvl="1"/>
            <a:r>
              <a:rPr lang="en-AU" dirty="0" smtClean="0"/>
              <a:t>Game score / Status Bar</a:t>
            </a:r>
          </a:p>
          <a:p>
            <a:pPr lvl="1"/>
            <a:r>
              <a:rPr lang="en-AU" dirty="0" smtClean="0"/>
              <a:t>Menu’s</a:t>
            </a:r>
          </a:p>
          <a:p>
            <a:r>
              <a:rPr lang="en-AU" dirty="0" smtClean="0"/>
              <a:t>Single-use targets</a:t>
            </a:r>
          </a:p>
          <a:p>
            <a:pPr lvl="1"/>
            <a:r>
              <a:rPr lang="en-AU" dirty="0" smtClean="0"/>
              <a:t>International text, where you want it</a:t>
            </a:r>
          </a:p>
          <a:p>
            <a:pPr lvl="1"/>
            <a:r>
              <a:rPr lang="en-AU" dirty="0" smtClean="0"/>
              <a:t>Effects &amp; Transitions from Silverlight to XNA</a:t>
            </a:r>
          </a:p>
          <a:p>
            <a:pPr lvl="1"/>
            <a:r>
              <a:rPr lang="en-AU" dirty="0" smtClean="0"/>
              <a:t>Background image creation</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374239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Sockets!</a:t>
            </a:r>
            <a:endParaRPr lang="en-AU"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47664" y="1430778"/>
            <a:ext cx="5976664" cy="4482498"/>
          </a:xfrm>
        </p:spPr>
      </p:pic>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2153270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dirty="0" smtClean="0"/>
              <a:t>What’s new for Silverlight &amp; XNA developers in Windows Phone Mango</a:t>
            </a:r>
            <a:endParaRPr lang="en-AU" dirty="0"/>
          </a:p>
        </p:txBody>
      </p:sp>
      <p:sp>
        <p:nvSpPr>
          <p:cNvPr id="3" name="Text Placeholder 2"/>
          <p:cNvSpPr>
            <a:spLocks noGrp="1"/>
          </p:cNvSpPr>
          <p:nvPr>
            <p:ph type="body" idx="1"/>
          </p:nvPr>
        </p:nvSpPr>
        <p:spPr/>
        <p:txBody>
          <a:bodyPr/>
          <a:lstStyle/>
          <a:p>
            <a:pPr lvl="0">
              <a:defRPr/>
            </a:pPr>
            <a:r>
              <a:rPr lang="en-US" dirty="0" smtClean="0"/>
              <a:t>Chris Walsh</a:t>
            </a:r>
          </a:p>
          <a:p>
            <a:pPr lvl="0">
              <a:defRPr/>
            </a:pPr>
            <a:r>
              <a:rPr lang="en-US" dirty="0" smtClean="0"/>
              <a:t>@</a:t>
            </a:r>
            <a:r>
              <a:rPr lang="en-US" dirty="0" err="1" smtClean="0"/>
              <a:t>ChrisWalshie</a:t>
            </a:r>
            <a:endParaRPr lang="en-US" dirty="0" smtClean="0"/>
          </a:p>
          <a:p>
            <a:pPr lvl="0">
              <a:defRPr/>
            </a:pPr>
            <a:r>
              <a:rPr lang="en-US" smtClean="0"/>
              <a:t>blog.walshie.me</a:t>
            </a:r>
            <a:endParaRPr lang="en-US" dirty="0" smtClean="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WPH304</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1844824"/>
            <a:ext cx="7772400" cy="1362075"/>
          </a:xfrm>
        </p:spPr>
        <p:txBody>
          <a:bodyPr>
            <a:noAutofit/>
          </a:bodyPr>
          <a:lstStyle/>
          <a:p>
            <a:r>
              <a:rPr lang="en-US" sz="5400" b="0" dirty="0" smtClean="0"/>
              <a:t>Windows phone “mango” </a:t>
            </a:r>
            <a:r>
              <a:rPr lang="en-US" sz="5400" b="0" dirty="0" err="1" smtClean="0"/>
              <a:t>RTM’ed</a:t>
            </a:r>
            <a:r>
              <a:rPr lang="en-US" sz="5400" b="0" dirty="0" smtClean="0"/>
              <a:t> 27.07.2011!!!!</a:t>
            </a:r>
            <a:endParaRPr lang="en-AU" sz="5400" b="0"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Content Placeholder 2"/>
          <p:cNvSpPr txBox="1">
            <a:spLocks/>
          </p:cNvSpPr>
          <p:nvPr/>
        </p:nvSpPr>
        <p:spPr>
          <a:xfrm>
            <a:off x="457200" y="2276872"/>
            <a:ext cx="8229600" cy="3849291"/>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Clr>
                <a:srgbClr val="03C2F1"/>
              </a:buClr>
              <a:buFont typeface="Segoe UI" pitchFamily="34" charset="0"/>
              <a:buNone/>
              <a:defRPr sz="2000" kern="1200">
                <a:solidFill>
                  <a:schemeClr val="bg1"/>
                </a:solidFill>
                <a:latin typeface="Segoe UI" pitchFamily="34" charset="0"/>
                <a:ea typeface="Segoe UI" pitchFamily="34" charset="0"/>
                <a:cs typeface="Segoe UI" pitchFamily="34" charset="0"/>
              </a:defRPr>
            </a:lvl1pPr>
            <a:lvl2pPr marL="457200" indent="0" algn="l" defTabSz="914400" rtl="0" eaLnBrk="1" latinLnBrk="0" hangingPunct="1">
              <a:spcBef>
                <a:spcPct val="20000"/>
              </a:spcBef>
              <a:buClr>
                <a:srgbClr val="03C2F1"/>
              </a:buClr>
              <a:buFont typeface="Arial" pitchFamily="34" charset="0"/>
              <a:buNone/>
              <a:defRPr sz="1800" kern="1200">
                <a:solidFill>
                  <a:schemeClr val="tx1">
                    <a:tint val="75000"/>
                  </a:schemeClr>
                </a:solidFill>
                <a:latin typeface="Segoe UI" pitchFamily="34" charset="0"/>
                <a:ea typeface="Segoe UI" pitchFamily="34" charset="0"/>
                <a:cs typeface="Segoe UI" pitchFamily="34" charset="0"/>
              </a:defRPr>
            </a:lvl2pPr>
            <a:lvl3pPr marL="914400" indent="0" algn="l" defTabSz="914400" rtl="0" eaLnBrk="1" latinLnBrk="0" hangingPunct="1">
              <a:spcBef>
                <a:spcPct val="20000"/>
              </a:spcBef>
              <a:buClr>
                <a:srgbClr val="03C2F1"/>
              </a:buClr>
              <a:buFont typeface="Arial" pitchFamily="34" charset="0"/>
              <a:buNone/>
              <a:defRPr sz="1600" kern="1200">
                <a:solidFill>
                  <a:schemeClr val="tx1">
                    <a:tint val="75000"/>
                  </a:schemeClr>
                </a:solidFill>
                <a:latin typeface="Segoe UI" pitchFamily="34" charset="0"/>
                <a:ea typeface="Segoe UI" pitchFamily="34" charset="0"/>
                <a:cs typeface="Segoe UI" pitchFamily="34" charset="0"/>
              </a:defRPr>
            </a:lvl3pPr>
            <a:lvl4pPr marL="13716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4pPr>
            <a:lvl5pPr marL="18288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en-AU" dirty="0" smtClean="0"/>
              <a:t>Get started now – http://create.msdn.com</a:t>
            </a:r>
          </a:p>
        </p:txBody>
      </p:sp>
    </p:spTree>
    <p:extLst>
      <p:ext uri="{BB962C8B-B14F-4D97-AF65-F5344CB8AC3E}">
        <p14:creationId xmlns:p14="http://schemas.microsoft.com/office/powerpoint/2010/main" val="30462026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773212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81239557"/>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347874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Which is right for me?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Text Placeholder 2"/>
          <p:cNvSpPr>
            <a:spLocks noGrp="1"/>
          </p:cNvSpPr>
          <p:nvPr>
            <p:ph idx="1"/>
          </p:nvPr>
        </p:nvSpPr>
        <p:spPr>
          <a:xfrm>
            <a:off x="457200" y="1600200"/>
            <a:ext cx="8229600" cy="4525963"/>
          </a:xfrm>
        </p:spPr>
        <p:txBody>
          <a:bodyPr/>
          <a:lstStyle/>
          <a:p>
            <a:r>
              <a:rPr lang="en-US" dirty="0" smtClean="0"/>
              <a:t>Browser, Maps control</a:t>
            </a:r>
          </a:p>
          <a:p>
            <a:r>
              <a:rPr lang="en-US" dirty="0" smtClean="0"/>
              <a:t>Graphics, pick a technology</a:t>
            </a:r>
          </a:p>
          <a:p>
            <a:pPr lvl="1"/>
            <a:r>
              <a:rPr lang="en-US" dirty="0" smtClean="0"/>
              <a:t>XNA</a:t>
            </a:r>
          </a:p>
          <a:p>
            <a:pPr lvl="2"/>
            <a:r>
              <a:rPr lang="en-US" dirty="0" smtClean="0"/>
              <a:t>GPU Accelerated</a:t>
            </a:r>
          </a:p>
          <a:p>
            <a:pPr lvl="2"/>
            <a:r>
              <a:rPr lang="en-US" dirty="0" smtClean="0"/>
              <a:t>Very low level</a:t>
            </a:r>
          </a:p>
          <a:p>
            <a:pPr lvl="1"/>
            <a:r>
              <a:rPr lang="en-US" dirty="0" smtClean="0"/>
              <a:t>Silverlight</a:t>
            </a:r>
          </a:p>
          <a:p>
            <a:pPr lvl="2"/>
            <a:r>
              <a:rPr lang="en-US" dirty="0" smtClean="0"/>
              <a:t>XAML markup</a:t>
            </a:r>
          </a:p>
          <a:p>
            <a:pPr lvl="2"/>
            <a:r>
              <a:rPr lang="en-US" dirty="0" smtClean="0"/>
              <a:t>Controls &amp; User Friendly</a:t>
            </a:r>
            <a:endParaRPr lang="en-US" dirty="0"/>
          </a:p>
        </p:txBody>
      </p:sp>
    </p:spTree>
    <p:extLst>
      <p:ext uri="{BB962C8B-B14F-4D97-AF65-F5344CB8AC3E}">
        <p14:creationId xmlns:p14="http://schemas.microsoft.com/office/powerpoint/2010/main" val="36993794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you have now</a:t>
            </a:r>
            <a:endParaRPr lang="en-US" dirty="0"/>
          </a:p>
        </p:txBody>
      </p:sp>
      <p:sp>
        <p:nvSpPr>
          <p:cNvPr id="3" name="Text Placeholder 2"/>
          <p:cNvSpPr>
            <a:spLocks noGrp="1"/>
          </p:cNvSpPr>
          <p:nvPr>
            <p:ph idx="1"/>
          </p:nvPr>
        </p:nvSpPr>
        <p:spPr/>
        <p:txBody>
          <a:bodyPr/>
          <a:lstStyle/>
          <a:p>
            <a:r>
              <a:rPr lang="en-US" dirty="0" smtClean="0"/>
              <a:t>Silverlight</a:t>
            </a:r>
          </a:p>
          <a:p>
            <a:endParaRPr lang="en-US" dirty="0"/>
          </a:p>
          <a:p>
            <a:endParaRPr lang="en-US" dirty="0" smtClean="0"/>
          </a:p>
          <a:p>
            <a:endParaRPr lang="en-US" dirty="0"/>
          </a:p>
          <a:p>
            <a:endParaRPr lang="en-US" dirty="0" smtClean="0"/>
          </a:p>
          <a:p>
            <a:r>
              <a:rPr lang="en-US" dirty="0" smtClean="0"/>
              <a:t>XNA</a:t>
            </a:r>
          </a:p>
        </p:txBody>
      </p:sp>
      <p:sp>
        <p:nvSpPr>
          <p:cNvPr id="16" name="Rounded Rectangle 15"/>
          <p:cNvSpPr/>
          <p:nvPr/>
        </p:nvSpPr>
        <p:spPr bwMode="auto">
          <a:xfrm>
            <a:off x="1808932" y="2276872"/>
            <a:ext cx="1269381" cy="1419401"/>
          </a:xfrm>
          <a:prstGeom prst="roundRect">
            <a:avLst>
              <a:gd name="adj" fmla="val 903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rgbClr val="FFFFFF"/>
                </a:solidFill>
                <a:latin typeface="Calibri" pitchFamily="34" charset="0"/>
              </a:rPr>
              <a:t>Controls</a:t>
            </a:r>
          </a:p>
        </p:txBody>
      </p:sp>
      <p:sp>
        <p:nvSpPr>
          <p:cNvPr id="9" name="Rounded Rectangle 8"/>
          <p:cNvSpPr/>
          <p:nvPr/>
        </p:nvSpPr>
        <p:spPr bwMode="auto">
          <a:xfrm>
            <a:off x="4572000" y="2297631"/>
            <a:ext cx="1485405" cy="1419401"/>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rgbClr val="FFFFFF"/>
                </a:solidFill>
                <a:latin typeface="Calibri" pitchFamily="34" charset="0"/>
              </a:rPr>
              <a:t>Declarative XAML</a:t>
            </a:r>
          </a:p>
        </p:txBody>
      </p:sp>
      <p:sp>
        <p:nvSpPr>
          <p:cNvPr id="14" name="Rounded Rectangle 13"/>
          <p:cNvSpPr/>
          <p:nvPr/>
        </p:nvSpPr>
        <p:spPr bwMode="auto">
          <a:xfrm>
            <a:off x="3203848" y="2276872"/>
            <a:ext cx="1269381" cy="1419401"/>
          </a:xfrm>
          <a:prstGeom prst="roundRect">
            <a:avLst>
              <a:gd name="adj" fmla="val 9033"/>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rgbClr val="FFFFFF"/>
                </a:solidFill>
                <a:latin typeface="Calibri" pitchFamily="34" charset="0"/>
              </a:rPr>
              <a:t>Retained Mode</a:t>
            </a:r>
          </a:p>
        </p:txBody>
      </p:sp>
      <p:sp>
        <p:nvSpPr>
          <p:cNvPr id="17" name="Rounded Rectangle 16"/>
          <p:cNvSpPr/>
          <p:nvPr/>
        </p:nvSpPr>
        <p:spPr bwMode="auto">
          <a:xfrm>
            <a:off x="1808932" y="4653136"/>
            <a:ext cx="1466924" cy="1419401"/>
          </a:xfrm>
          <a:prstGeom prst="roundRect">
            <a:avLst>
              <a:gd name="adj" fmla="val 9033"/>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rgbClr val="FFFFFF"/>
                </a:solidFill>
                <a:latin typeface="Calibri" pitchFamily="34" charset="0"/>
              </a:rPr>
              <a:t>GPU Accelerated</a:t>
            </a:r>
          </a:p>
        </p:txBody>
      </p:sp>
      <p:sp>
        <p:nvSpPr>
          <p:cNvPr id="24" name="Rounded Rectangle 23"/>
          <p:cNvSpPr/>
          <p:nvPr/>
        </p:nvSpPr>
        <p:spPr bwMode="auto">
          <a:xfrm>
            <a:off x="3419872" y="4641538"/>
            <a:ext cx="1368152" cy="1419401"/>
          </a:xfrm>
          <a:prstGeom prst="roundRect">
            <a:avLst>
              <a:gd name="adj" fmla="val 9033"/>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000000"/>
                </a:solidFill>
                <a:latin typeface="Calibri" pitchFamily="34" charset="0"/>
              </a:rPr>
              <a:t>Immediate Mode</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831879508"/>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is XNA?</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2249" y="1628800"/>
            <a:ext cx="6306352" cy="3988454"/>
          </a:xfrm>
          <a:prstGeom prst="roundRect">
            <a:avLst>
              <a:gd name="adj" fmla="val 3869"/>
            </a:avLst>
          </a:prstGeom>
          <a:noFill/>
          <a:ln>
            <a:noFill/>
          </a:ln>
          <a:effectLst>
            <a:outerShdw dist="35921" dir="2700000" algn="ctr" rotWithShape="0">
              <a:schemeClr val="bg2"/>
            </a:outerShdw>
            <a:reflection blurRad="6350" stA="52000" endA="300" endPos="350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405236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is XNA?</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3" name="Content Placeholder 2"/>
          <p:cNvSpPr>
            <a:spLocks noGrp="1"/>
          </p:cNvSpPr>
          <p:nvPr>
            <p:ph idx="1"/>
          </p:nvPr>
        </p:nvSpPr>
        <p:spPr/>
        <p:txBody>
          <a:bodyPr/>
          <a:lstStyle/>
          <a:p>
            <a:r>
              <a:rPr lang="en-AU" dirty="0" smtClean="0"/>
              <a:t>Create your game without having to worry about orientation or resolution</a:t>
            </a:r>
          </a:p>
          <a:p>
            <a:pPr lvl="1"/>
            <a:r>
              <a:rPr lang="en-AU" dirty="0" smtClean="0"/>
              <a:t>Automatic scaling</a:t>
            </a:r>
          </a:p>
          <a:p>
            <a:pPr lvl="1"/>
            <a:endParaRPr lang="en-AU" dirty="0"/>
          </a:p>
          <a:p>
            <a:r>
              <a:rPr lang="en-AU" dirty="0" smtClean="0"/>
              <a:t>Hardware accelerated</a:t>
            </a:r>
          </a:p>
          <a:p>
            <a:pPr lvl="1"/>
            <a:r>
              <a:rPr lang="en-AU" dirty="0" smtClean="0"/>
              <a:t>It’s “free”</a:t>
            </a:r>
            <a:endParaRPr lang="en-AU" dirty="0"/>
          </a:p>
        </p:txBody>
      </p:sp>
      <p:pic>
        <p:nvPicPr>
          <p:cNvPr id="7" name="Picture 6"/>
          <p:cNvPicPr>
            <a:picLocks noChangeAspect="1" noChangeArrowheads="1"/>
          </p:cNvPicPr>
          <p:nvPr/>
        </p:nvPicPr>
        <p:blipFill rotWithShape="1">
          <a:blip r:embed="rId2">
            <a:extLst>
              <a:ext uri="{28A0092B-C50C-407E-A947-70E740481C1C}">
                <a14:useLocalDpi xmlns:a14="http://schemas.microsoft.com/office/drawing/2010/main" val="0"/>
              </a:ext>
            </a:extLst>
          </a:blip>
          <a:srcRect l="3694" t="4083" r="5365" b="2886"/>
          <a:stretch/>
        </p:blipFill>
        <p:spPr bwMode="auto">
          <a:xfrm>
            <a:off x="5753100" y="2676525"/>
            <a:ext cx="2486025" cy="2543175"/>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91228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Game Loop</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Content Placeholder 2"/>
          <p:cNvSpPr>
            <a:spLocks noGrp="1"/>
          </p:cNvSpPr>
          <p:nvPr>
            <p:ph idx="1"/>
          </p:nvPr>
        </p:nvSpPr>
        <p:spPr>
          <a:xfrm>
            <a:off x="457200" y="2276872"/>
            <a:ext cx="8229600" cy="3849291"/>
          </a:xfrm>
        </p:spPr>
        <p:txBody>
          <a:bodyPr>
            <a:normAutofit fontScale="92500"/>
          </a:bodyPr>
          <a:lstStyle/>
          <a:p>
            <a:pPr marL="0" indent="0">
              <a:buNone/>
            </a:pPr>
            <a:r>
              <a:rPr lang="en-US" sz="2100" dirty="0" smtClean="0">
                <a:latin typeface="Consolas" pitchFamily="49" charset="0"/>
                <a:cs typeface="Consolas" pitchFamily="49" charset="0"/>
              </a:rPr>
              <a:t>private </a:t>
            </a:r>
            <a:r>
              <a:rPr lang="en-US" sz="2100" dirty="0">
                <a:latin typeface="Consolas" pitchFamily="49" charset="0"/>
                <a:cs typeface="Consolas" pitchFamily="49" charset="0"/>
              </a:rPr>
              <a:t>void </a:t>
            </a:r>
            <a:r>
              <a:rPr lang="en-US" sz="2100" dirty="0" err="1">
                <a:latin typeface="Consolas" pitchFamily="49" charset="0"/>
                <a:cs typeface="Consolas" pitchFamily="49" charset="0"/>
              </a:rPr>
              <a:t>OnUpdate</a:t>
            </a:r>
            <a:r>
              <a:rPr lang="en-US" sz="2100" dirty="0">
                <a:latin typeface="Consolas" pitchFamily="49" charset="0"/>
                <a:cs typeface="Consolas" pitchFamily="49" charset="0"/>
              </a:rPr>
              <a:t>(object sender, </a:t>
            </a:r>
            <a:r>
              <a:rPr lang="en-US" sz="2100" dirty="0" err="1">
                <a:latin typeface="Consolas" pitchFamily="49" charset="0"/>
                <a:cs typeface="Consolas" pitchFamily="49" charset="0"/>
              </a:rPr>
              <a:t>GameTimerEventArgs</a:t>
            </a:r>
            <a:r>
              <a:rPr lang="en-US" sz="2100" dirty="0">
                <a:latin typeface="Consolas" pitchFamily="49" charset="0"/>
                <a:cs typeface="Consolas" pitchFamily="49" charset="0"/>
              </a:rPr>
              <a:t> e)</a:t>
            </a:r>
          </a:p>
          <a:p>
            <a:pPr marL="0" indent="0">
              <a:buNone/>
            </a:pPr>
            <a:r>
              <a:rPr lang="en-US" sz="2100" dirty="0">
                <a:latin typeface="Consolas" pitchFamily="49" charset="0"/>
                <a:cs typeface="Consolas" pitchFamily="49" charset="0"/>
              </a:rPr>
              <a:t>{</a:t>
            </a:r>
          </a:p>
          <a:p>
            <a:pPr marL="0" indent="0">
              <a:buNone/>
            </a:pPr>
            <a:endParaRPr lang="en-US" sz="2100" dirty="0">
              <a:latin typeface="Consolas" pitchFamily="49" charset="0"/>
              <a:cs typeface="Consolas" pitchFamily="49" charset="0"/>
            </a:endParaRPr>
          </a:p>
          <a:p>
            <a:pPr marL="0" indent="0">
              <a:buNone/>
            </a:pPr>
            <a:r>
              <a:rPr lang="en-US" sz="2100" dirty="0">
                <a:latin typeface="Consolas" pitchFamily="49" charset="0"/>
                <a:cs typeface="Consolas" pitchFamily="49" charset="0"/>
              </a:rPr>
              <a:t>}</a:t>
            </a:r>
          </a:p>
          <a:p>
            <a:pPr marL="0" indent="0">
              <a:buNone/>
            </a:pPr>
            <a:r>
              <a:rPr lang="en-US" sz="2100" dirty="0">
                <a:latin typeface="Consolas" pitchFamily="49" charset="0"/>
                <a:cs typeface="Consolas" pitchFamily="49" charset="0"/>
              </a:rPr>
              <a:t>private void </a:t>
            </a:r>
            <a:r>
              <a:rPr lang="en-US" sz="2100" dirty="0" err="1">
                <a:latin typeface="Consolas" pitchFamily="49" charset="0"/>
                <a:cs typeface="Consolas" pitchFamily="49" charset="0"/>
              </a:rPr>
              <a:t>OnDraw</a:t>
            </a:r>
            <a:r>
              <a:rPr lang="en-US" sz="2100" dirty="0">
                <a:latin typeface="Consolas" pitchFamily="49" charset="0"/>
                <a:cs typeface="Consolas" pitchFamily="49" charset="0"/>
              </a:rPr>
              <a:t>(object sender, </a:t>
            </a:r>
            <a:r>
              <a:rPr lang="en-US" sz="2100" dirty="0" err="1">
                <a:latin typeface="Consolas" pitchFamily="49" charset="0"/>
                <a:cs typeface="Consolas" pitchFamily="49" charset="0"/>
              </a:rPr>
              <a:t>GameTimerEventArgs</a:t>
            </a:r>
            <a:r>
              <a:rPr lang="en-US" sz="2100" dirty="0">
                <a:latin typeface="Consolas" pitchFamily="49" charset="0"/>
                <a:cs typeface="Consolas" pitchFamily="49" charset="0"/>
              </a:rPr>
              <a:t> e)</a:t>
            </a:r>
          </a:p>
          <a:p>
            <a:pPr marL="0" indent="0">
              <a:buNone/>
            </a:pPr>
            <a:r>
              <a:rPr lang="en-US" sz="2100" dirty="0">
                <a:latin typeface="Consolas" pitchFamily="49" charset="0"/>
                <a:cs typeface="Consolas" pitchFamily="49" charset="0"/>
              </a:rPr>
              <a:t>{</a:t>
            </a:r>
          </a:p>
          <a:p>
            <a:pPr marL="0" indent="0">
              <a:buNone/>
            </a:pPr>
            <a:r>
              <a:rPr lang="en-US" sz="2100" dirty="0">
                <a:latin typeface="Consolas" pitchFamily="49" charset="0"/>
                <a:cs typeface="Consolas" pitchFamily="49" charset="0"/>
              </a:rPr>
              <a:t>    </a:t>
            </a:r>
            <a:r>
              <a:rPr lang="en-US" sz="2100" dirty="0" err="1">
                <a:latin typeface="Consolas" pitchFamily="49" charset="0"/>
                <a:cs typeface="Consolas" pitchFamily="49" charset="0"/>
              </a:rPr>
              <a:t>SharedGraphicsDeviceManager.Current.GraphicsDevice.Clear</a:t>
            </a:r>
            <a:r>
              <a:rPr lang="en-US" sz="2100" dirty="0">
                <a:latin typeface="Consolas" pitchFamily="49" charset="0"/>
                <a:cs typeface="Consolas" pitchFamily="49" charset="0"/>
              </a:rPr>
              <a:t>(</a:t>
            </a:r>
            <a:r>
              <a:rPr lang="en-US" sz="2100" dirty="0" err="1">
                <a:latin typeface="Consolas" pitchFamily="49" charset="0"/>
                <a:cs typeface="Consolas" pitchFamily="49" charset="0"/>
              </a:rPr>
              <a:t>Color.CornflowerBlue</a:t>
            </a:r>
            <a:r>
              <a:rPr lang="en-US" sz="2100" dirty="0">
                <a:latin typeface="Consolas" pitchFamily="49" charset="0"/>
                <a:cs typeface="Consolas" pitchFamily="49" charset="0"/>
              </a:rPr>
              <a:t>);</a:t>
            </a:r>
          </a:p>
          <a:p>
            <a:pPr marL="0" indent="0">
              <a:buNone/>
            </a:pPr>
            <a:endParaRPr lang="en-US" sz="2100" dirty="0">
              <a:latin typeface="Consolas" pitchFamily="49" charset="0"/>
              <a:cs typeface="Consolas" pitchFamily="49" charset="0"/>
            </a:endParaRPr>
          </a:p>
          <a:p>
            <a:pPr marL="0" indent="0">
              <a:buNone/>
            </a:pPr>
            <a:r>
              <a:rPr lang="en-US" sz="2100" dirty="0">
                <a:latin typeface="Consolas" pitchFamily="49" charset="0"/>
                <a:cs typeface="Consolas" pitchFamily="49" charset="0"/>
              </a:rPr>
              <a:t>}</a:t>
            </a:r>
            <a:endParaRPr lang="en-US" sz="2100" dirty="0" smtClean="0">
              <a:latin typeface="Consolas" pitchFamily="49" charset="0"/>
              <a:cs typeface="Consolas" pitchFamily="49" charset="0"/>
            </a:endParaRPr>
          </a:p>
        </p:txBody>
      </p:sp>
    </p:spTree>
    <p:extLst>
      <p:ext uri="{BB962C8B-B14F-4D97-AF65-F5344CB8AC3E}">
        <p14:creationId xmlns:p14="http://schemas.microsoft.com/office/powerpoint/2010/main" val="42017907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Game Loop</a:t>
            </a:r>
            <a:endParaRPr lang="en-AU" dirty="0"/>
          </a:p>
        </p:txBody>
      </p:sp>
      <p:sp>
        <p:nvSpPr>
          <p:cNvPr id="3" name="Content Placeholder 2"/>
          <p:cNvSpPr>
            <a:spLocks noGrp="1"/>
          </p:cNvSpPr>
          <p:nvPr>
            <p:ph idx="1"/>
          </p:nvPr>
        </p:nvSpPr>
        <p:spPr/>
        <p:txBody>
          <a:bodyPr/>
          <a:lstStyle/>
          <a:p>
            <a:r>
              <a:rPr lang="en-AU" dirty="0" smtClean="0"/>
              <a:t>Two game options</a:t>
            </a:r>
          </a:p>
          <a:p>
            <a:pPr lvl="1"/>
            <a:r>
              <a:rPr lang="en-AU" dirty="0" smtClean="0"/>
              <a:t>Fixed-Step Loops (default)</a:t>
            </a:r>
          </a:p>
          <a:p>
            <a:pPr lvl="1"/>
            <a:endParaRPr lang="en-AU" dirty="0"/>
          </a:p>
          <a:p>
            <a:pPr lvl="1"/>
            <a:endParaRPr lang="en-AU" dirty="0" smtClean="0"/>
          </a:p>
          <a:p>
            <a:pPr lvl="1"/>
            <a:endParaRPr lang="en-AU" dirty="0"/>
          </a:p>
          <a:p>
            <a:pPr lvl="1"/>
            <a:r>
              <a:rPr lang="en-AU" dirty="0" smtClean="0"/>
              <a:t>Variable Step Loops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8745664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Content Pipeline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7"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1988840"/>
            <a:ext cx="4487110" cy="374441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68187584"/>
      </p:ext>
    </p:extLst>
  </p:cSld>
  <p:clrMapOvr>
    <a:masterClrMapping/>
  </p:clrMapOvr>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7466</TotalTime>
  <Words>1040</Words>
  <Application>Microsoft Office PowerPoint</Application>
  <PresentationFormat>On-screen Show (4:3)</PresentationFormat>
  <Paragraphs>181</Paragraphs>
  <Slides>23</Slides>
  <Notes>4</Notes>
  <HiddenSlides>0</HiddenSlides>
  <MMClips>0</MMClips>
  <ScaleCrop>false</ScaleCrop>
  <HeadingPairs>
    <vt:vector size="4" baseType="variant">
      <vt:variant>
        <vt:lpstr>Theme</vt:lpstr>
      </vt:variant>
      <vt:variant>
        <vt:i4>3</vt:i4>
      </vt:variant>
      <vt:variant>
        <vt:lpstr>Slide Titles</vt:lpstr>
      </vt:variant>
      <vt:variant>
        <vt:i4>23</vt:i4>
      </vt:variant>
    </vt:vector>
  </HeadingPairs>
  <TitlesOfParts>
    <vt:vector size="26" baseType="lpstr">
      <vt:lpstr>Office Theme</vt:lpstr>
      <vt:lpstr>1_Office Theme</vt:lpstr>
      <vt:lpstr>2_Office Theme</vt:lpstr>
      <vt:lpstr>PowerPoint Presentation</vt:lpstr>
      <vt:lpstr>What’s new for Silverlight &amp; XNA developers in Windows Phone Mango</vt:lpstr>
      <vt:lpstr>Which is right for me?</vt:lpstr>
      <vt:lpstr>What you have now</vt:lpstr>
      <vt:lpstr>What is XNA?</vt:lpstr>
      <vt:lpstr>What is XNA?</vt:lpstr>
      <vt:lpstr>The Game Loop</vt:lpstr>
      <vt:lpstr>The Game Loop</vt:lpstr>
      <vt:lpstr>Content Pipeline</vt:lpstr>
      <vt:lpstr>Content Pipeline demo</vt:lpstr>
      <vt:lpstr>XNA Shared Graphics</vt:lpstr>
      <vt:lpstr>XNA Shared Graphics</vt:lpstr>
      <vt:lpstr>XNA Shared Graphics Demo</vt:lpstr>
      <vt:lpstr>But what about the “Game” type</vt:lpstr>
      <vt:lpstr>What’s changed?</vt:lpstr>
      <vt:lpstr>Can I use them together?</vt:lpstr>
      <vt:lpstr>UIElementRenderer</vt:lpstr>
      <vt:lpstr>UIElementRenderer uses</vt:lpstr>
      <vt:lpstr>Sockets!</vt:lpstr>
      <vt:lpstr>Windows phone “mango” RTM’ed 27.07.2011!!!!</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317</cp:revision>
  <dcterms:created xsi:type="dcterms:W3CDTF">2011-04-01T05:55:34Z</dcterms:created>
  <dcterms:modified xsi:type="dcterms:W3CDTF">2011-09-01T04:35:52Z</dcterms:modified>
</cp:coreProperties>
</file>