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5"/>
    <p:sldMasterId id="2147483693" r:id="rId6"/>
    <p:sldMasterId id="2147483722" r:id="rId7"/>
  </p:sldMasterIdLst>
  <p:notesMasterIdLst>
    <p:notesMasterId r:id="rId47"/>
  </p:notesMasterIdLst>
  <p:sldIdLst>
    <p:sldId id="333" r:id="rId8"/>
    <p:sldId id="323" r:id="rId9"/>
    <p:sldId id="256" r:id="rId10"/>
    <p:sldId id="285" r:id="rId11"/>
    <p:sldId id="289" r:id="rId12"/>
    <p:sldId id="290" r:id="rId13"/>
    <p:sldId id="328" r:id="rId14"/>
    <p:sldId id="317" r:id="rId15"/>
    <p:sldId id="324" r:id="rId16"/>
    <p:sldId id="325" r:id="rId17"/>
    <p:sldId id="326" r:id="rId18"/>
    <p:sldId id="308" r:id="rId19"/>
    <p:sldId id="322" r:id="rId20"/>
    <p:sldId id="321" r:id="rId21"/>
    <p:sldId id="330" r:id="rId22"/>
    <p:sldId id="329" r:id="rId23"/>
    <p:sldId id="307" r:id="rId24"/>
    <p:sldId id="295" r:id="rId25"/>
    <p:sldId id="291" r:id="rId26"/>
    <p:sldId id="318" r:id="rId27"/>
    <p:sldId id="303" r:id="rId28"/>
    <p:sldId id="304" r:id="rId29"/>
    <p:sldId id="298" r:id="rId30"/>
    <p:sldId id="301" r:id="rId31"/>
    <p:sldId id="302" r:id="rId32"/>
    <p:sldId id="292" r:id="rId33"/>
    <p:sldId id="293" r:id="rId34"/>
    <p:sldId id="294" r:id="rId35"/>
    <p:sldId id="286" r:id="rId36"/>
    <p:sldId id="287" r:id="rId37"/>
    <p:sldId id="288" r:id="rId38"/>
    <p:sldId id="335" r:id="rId39"/>
    <p:sldId id="336" r:id="rId40"/>
    <p:sldId id="337" r:id="rId41"/>
    <p:sldId id="299" r:id="rId42"/>
    <p:sldId id="300" r:id="rId43"/>
    <p:sldId id="331" r:id="rId44"/>
    <p:sldId id="332" r:id="rId45"/>
    <p:sldId id="33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972" autoAdjust="0"/>
    <p:restoredTop sz="90216" autoAdjust="0"/>
  </p:normalViewPr>
  <p:slideViewPr>
    <p:cSldViewPr snapToGrid="0" snapToObjects="1">
      <p:cViewPr>
        <p:scale>
          <a:sx n="90" d="100"/>
          <a:sy n="90" d="100"/>
        </p:scale>
        <p:origin x="-1284" y="180"/>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9E2066-B45A-45C9-BFDB-6155A6B54AAD}" type="datetimeFigureOut">
              <a:rPr lang="en-US" smtClean="0"/>
              <a:t>9/1/2011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9DFEC3-DDF1-47FC-A429-F37F4C396648}" type="slidenum">
              <a:rPr lang="en-US" smtClean="0"/>
              <a:t>‹#›</a:t>
            </a:fld>
            <a:endParaRPr lang="en-US"/>
          </a:p>
        </p:txBody>
      </p:sp>
    </p:spTree>
    <p:extLst>
      <p:ext uri="{BB962C8B-B14F-4D97-AF65-F5344CB8AC3E}">
        <p14:creationId xmlns:p14="http://schemas.microsoft.com/office/powerpoint/2010/main" val="2651678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AU" dirty="0" smtClean="0">
              <a:effectLst/>
            </a:endParaRPr>
          </a:p>
          <a:p>
            <a:r>
              <a:rPr lang="en-AU" dirty="0" smtClean="0"/>
              <a:t>Your cell phone may have plenty to say about how often you use your credit card. According to a recent study by Pageonce.com, a financial data company, the average iPhone user charges a lot more money on credit cards than the average customer of Blackberries, Android or Windows Mobile phones.</a:t>
            </a:r>
          </a:p>
          <a:p>
            <a:r>
              <a:rPr lang="en-AU" dirty="0" smtClean="0"/>
              <a:t>iPhone punters spend $6,872 a month on average using their credit cards, </a:t>
            </a:r>
            <a:r>
              <a:rPr lang="en-AU" dirty="0" err="1" smtClean="0"/>
              <a:t>Pageonce</a:t>
            </a:r>
            <a:r>
              <a:rPr lang="en-AU" dirty="0" smtClean="0"/>
              <a:t> found. The subsequently highest spenders, Blackberry users, spend $5,693. The least </a:t>
            </a:r>
            <a:r>
              <a:rPr lang="en-AU" dirty="0" err="1" smtClean="0"/>
              <a:t>spendy</a:t>
            </a:r>
            <a:r>
              <a:rPr lang="en-AU" dirty="0" smtClean="0"/>
              <a:t> category were people with Windows Mobile phones, who charge an average of $5,076 a month.</a:t>
            </a:r>
          </a:p>
          <a:p>
            <a:r>
              <a:rPr lang="en-AU" dirty="0" smtClean="0"/>
              <a:t>That means the average iPhone user charges 35% more than a Windows user every month.</a:t>
            </a:r>
          </a:p>
          <a:p>
            <a:r>
              <a:rPr lang="en-AU" dirty="0" smtClean="0"/>
              <a:t>“My first reaction: Wow, really!?” Steve Schultz, </a:t>
            </a:r>
            <a:r>
              <a:rPr lang="en-AU" dirty="0" err="1" smtClean="0"/>
              <a:t>Pageonce’s</a:t>
            </a:r>
            <a:r>
              <a:rPr lang="en-AU" dirty="0" smtClean="0"/>
              <a:t> chief of operations, wrote in the company’s blog post about the data.</a:t>
            </a:r>
          </a:p>
          <a:p>
            <a:r>
              <a:rPr lang="en-AU" dirty="0" smtClean="0"/>
              <a:t>Schultz doesn’t know what this may mean yet. It could be that iPhone users carry more debt. Or maybe they just use their credit cards for more purchases, but pay them off at the end of the month. It might mean that Android users are more conservative in their credit habits, Schultz wonders.</a:t>
            </a:r>
          </a:p>
          <a:p>
            <a:r>
              <a:rPr lang="en-AU" dirty="0" smtClean="0"/>
              <a:t>It may also have something to do with findings from Nielson, a market research firm, which found that iPhone users tend to be younger and wealthier than other cell phone users.</a:t>
            </a:r>
          </a:p>
          <a:p>
            <a:r>
              <a:rPr lang="en-AU" dirty="0" smtClean="0"/>
              <a:t>“Whatever the reason,” Schultz writes, “I’m betting credit card companies would like to get their hands on more iPhone users.”</a:t>
            </a:r>
          </a:p>
          <a:p>
            <a:endParaRPr lang="en-AU" dirty="0"/>
          </a:p>
        </p:txBody>
      </p:sp>
      <p:sp>
        <p:nvSpPr>
          <p:cNvPr id="4" name="Slide Number Placeholder 3"/>
          <p:cNvSpPr>
            <a:spLocks noGrp="1"/>
          </p:cNvSpPr>
          <p:nvPr>
            <p:ph type="sldNum" sz="quarter" idx="10"/>
          </p:nvPr>
        </p:nvSpPr>
        <p:spPr/>
        <p:txBody>
          <a:bodyPr/>
          <a:lstStyle/>
          <a:p>
            <a:fld id="{B59DFEC3-DDF1-47FC-A429-F37F4C396648}" type="slidenum">
              <a:rPr lang="en-US" smtClean="0"/>
              <a:t>5</a:t>
            </a:fld>
            <a:endParaRPr lang="en-US"/>
          </a:p>
        </p:txBody>
      </p:sp>
    </p:spTree>
    <p:extLst>
      <p:ext uri="{BB962C8B-B14F-4D97-AF65-F5344CB8AC3E}">
        <p14:creationId xmlns:p14="http://schemas.microsoft.com/office/powerpoint/2010/main" val="688714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131953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567150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59DFEC3-DDF1-47FC-A429-F37F4C396648}" type="slidenum">
              <a:rPr lang="en-US" smtClean="0"/>
              <a:t>28</a:t>
            </a:fld>
            <a:endParaRPr lang="en-US"/>
          </a:p>
        </p:txBody>
      </p:sp>
    </p:spTree>
    <p:extLst>
      <p:ext uri="{BB962C8B-B14F-4D97-AF65-F5344CB8AC3E}">
        <p14:creationId xmlns:p14="http://schemas.microsoft.com/office/powerpoint/2010/main" val="4039552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59DFEC3-DDF1-47FC-A429-F37F4C396648}" type="slidenum">
              <a:rPr lang="en-US" smtClean="0"/>
              <a:t>35</a:t>
            </a:fld>
            <a:endParaRPr lang="en-US"/>
          </a:p>
        </p:txBody>
      </p:sp>
    </p:spTree>
    <p:extLst>
      <p:ext uri="{BB962C8B-B14F-4D97-AF65-F5344CB8AC3E}">
        <p14:creationId xmlns:p14="http://schemas.microsoft.com/office/powerpoint/2010/main" val="2835018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AU" dirty="0" smtClean="0"/>
              <a:t>Mobile Marketing Mistakes</a:t>
            </a:r>
          </a:p>
          <a:p>
            <a:endParaRPr lang="en-AU" dirty="0" smtClean="0"/>
          </a:p>
          <a:p>
            <a:r>
              <a:rPr lang="en-AU" dirty="0" smtClean="0"/>
              <a:t>Mobile Marketing Mistakes</a:t>
            </a:r>
          </a:p>
          <a:p>
            <a:endParaRPr lang="en-AU" dirty="0" smtClean="0"/>
          </a:p>
          <a:p>
            <a:r>
              <a:rPr lang="en-AU" dirty="0" smtClean="0"/>
              <a:t>Using Mobile Marketing correctly to Advance Your Business </a:t>
            </a:r>
          </a:p>
          <a:p>
            <a:endParaRPr lang="en-AU" dirty="0" smtClean="0"/>
          </a:p>
          <a:p>
            <a:r>
              <a:rPr lang="en-AU" dirty="0" smtClean="0"/>
              <a:t>1. Know that Mobile and Computers Users Are Not The Same</a:t>
            </a:r>
          </a:p>
          <a:p>
            <a:endParaRPr lang="en-AU" dirty="0" smtClean="0"/>
          </a:p>
          <a:p>
            <a:r>
              <a:rPr lang="en-AU" dirty="0" smtClean="0"/>
              <a:t>Mobile users search online in a different way. They aren't on your internet site to research and thus download and read your PDF information. The vast majority of mobile phone users are usually searching online as a way to find common information because they are running errands all over town. Because of the compact phone display they may have they aren't </a:t>
            </a:r>
            <a:r>
              <a:rPr lang="en-AU" dirty="0" err="1" smtClean="0"/>
              <a:t>intereted</a:t>
            </a:r>
            <a:r>
              <a:rPr lang="en-AU" dirty="0" smtClean="0"/>
              <a:t> in clicking all over your internet site to look for what they need. So an effective mobile site would have minimal but essential info right on the front web page. </a:t>
            </a:r>
          </a:p>
          <a:p>
            <a:endParaRPr lang="en-AU" dirty="0" smtClean="0"/>
          </a:p>
          <a:p>
            <a:r>
              <a:rPr lang="en-AU" dirty="0" smtClean="0"/>
              <a:t>2. Importance of Knowing Your Target Audience</a:t>
            </a:r>
          </a:p>
          <a:p>
            <a:endParaRPr lang="en-AU" dirty="0" smtClean="0"/>
          </a:p>
          <a:p>
            <a:r>
              <a:rPr lang="en-AU" dirty="0" smtClean="0"/>
              <a:t>Mobile promotion with text message messages exclusively operates if you transmit a new message to the correct folks. A few establishments make the miscalculation of treating Text (Short Message Service) like a mass advertising media rather than the targeting resource that it was intended to be. </a:t>
            </a:r>
          </a:p>
          <a:p>
            <a:endParaRPr lang="en-AU" dirty="0" smtClean="0"/>
          </a:p>
          <a:p>
            <a:r>
              <a:rPr lang="en-AU" dirty="0" smtClean="0"/>
              <a:t>Text message promotion ads let you employ certain demographic and also </a:t>
            </a:r>
            <a:r>
              <a:rPr lang="en-AU" dirty="0" err="1" smtClean="0"/>
              <a:t>behavioral</a:t>
            </a:r>
            <a:r>
              <a:rPr lang="en-AU" dirty="0" smtClean="0"/>
              <a:t> info in order to concentrate on particular buyer categories at certain times. </a:t>
            </a:r>
            <a:r>
              <a:rPr lang="en-AU" dirty="0" err="1" smtClean="0"/>
              <a:t>â€œTargetingâ</a:t>
            </a:r>
            <a:r>
              <a:rPr lang="en-AU" dirty="0" smtClean="0"/>
              <a:t>€ indicates your current sales message is extremely strongly related to buyers, which usually results in a much more productive marketing campaign on the whole. </a:t>
            </a:r>
          </a:p>
          <a:p>
            <a:endParaRPr lang="en-AU" dirty="0" smtClean="0"/>
          </a:p>
          <a:p>
            <a:r>
              <a:rPr lang="en-AU" dirty="0" smtClean="0"/>
              <a:t>Therefore to be able to benefit from the best usage of mobile phone marketing, you should definitely carefully target your potential market.</a:t>
            </a:r>
          </a:p>
          <a:p>
            <a:endParaRPr lang="en-AU" dirty="0" smtClean="0"/>
          </a:p>
          <a:p>
            <a:r>
              <a:rPr lang="en-AU" dirty="0" smtClean="0"/>
              <a:t>3. It Is A Mistake To Use SMS For Hard Sales Tactics</a:t>
            </a:r>
          </a:p>
          <a:p>
            <a:endParaRPr lang="en-AU" dirty="0" smtClean="0"/>
          </a:p>
          <a:p>
            <a:r>
              <a:rPr lang="en-AU" dirty="0" smtClean="0"/>
              <a:t>Mobile is a good strategy to connect with customers, however , if all your communication with them is normally hard-selling, then chances are you will lose the majority of </a:t>
            </a:r>
            <a:r>
              <a:rPr lang="en-AU" dirty="0" err="1" smtClean="0"/>
              <a:t>of</a:t>
            </a:r>
            <a:r>
              <a:rPr lang="en-AU" dirty="0" smtClean="0"/>
              <a:t> your online subscribers. Most companies help to make the blunder of spamming buyers by using hard sales pitches which supply simply no value for the buyer. </a:t>
            </a:r>
          </a:p>
          <a:p>
            <a:endParaRPr lang="en-AU" dirty="0" smtClean="0"/>
          </a:p>
          <a:p>
            <a:r>
              <a:rPr lang="en-AU" dirty="0" smtClean="0"/>
              <a:t>Quite a few transmit consistent mail messages pertaining to unimportant goods and many press the same services repeatedly until eventually they turn into a real irritation. </a:t>
            </a:r>
          </a:p>
          <a:p>
            <a:endParaRPr lang="en-AU" dirty="0" smtClean="0"/>
          </a:p>
          <a:p>
            <a:r>
              <a:rPr lang="en-AU" dirty="0" err="1" smtClean="0"/>
              <a:t>Donâ</a:t>
            </a:r>
            <a:r>
              <a:rPr lang="en-AU" dirty="0" smtClean="0"/>
              <a:t>€™t turn out to be one of those. Alternatively, you should give value to your consumers as a result of all your mobile marketing activities. In the event that shoppers feel as if they really are benefiting from the text promotion relationship they are going to agree to in addition to accept it. Otherwise, your time and effort may potentially damage your brand. </a:t>
            </a:r>
          </a:p>
          <a:p>
            <a:endParaRPr lang="en-AU" dirty="0" smtClean="0"/>
          </a:p>
          <a:p>
            <a:r>
              <a:rPr lang="en-AU" dirty="0" smtClean="0"/>
              <a:t>4. Mobile Marketing Is Most Effective When Used With Other Advertising</a:t>
            </a:r>
          </a:p>
          <a:p>
            <a:endParaRPr lang="en-AU" dirty="0" smtClean="0"/>
          </a:p>
          <a:p>
            <a:r>
              <a:rPr lang="en-AU" dirty="0" smtClean="0"/>
              <a:t>Even though mobile promotion strategies are generally helpful when implemented on their own, they carry much more power when they're employed as an element of a strong all round marketing program. If you happen to be employing website advertising, marketing via email, or even TV promotions in addition to local newspaper promotions, mobile advertising can easily possibly be a good solid excellent fit for you to incorporate with those strategies. </a:t>
            </a:r>
          </a:p>
          <a:p>
            <a:endParaRPr lang="en-AU" dirty="0" smtClean="0"/>
          </a:p>
          <a:p>
            <a:r>
              <a:rPr lang="en-AU" dirty="0" smtClean="0"/>
              <a:t>As an example, you can utilize short codes as part of your call to action during TV ads, radio commercials, and also classified ads. Not only that, but you can easily also put your </a:t>
            </a:r>
            <a:r>
              <a:rPr lang="en-AU" dirty="0" err="1" smtClean="0"/>
              <a:t>businessâ</a:t>
            </a:r>
            <a:r>
              <a:rPr lang="en-AU" dirty="0" smtClean="0"/>
              <a:t>€™s QR (Quick Response Code) on your other sorts of marketing and advertising activities. Customers could scan your QR code by using their mobile devices and end up being taken directly to your website, get a hold of an instant discount coupon, or even just receive a virtual tour of your organization! </a:t>
            </a:r>
          </a:p>
          <a:p>
            <a:endParaRPr lang="en-AU" dirty="0" smtClean="0"/>
          </a:p>
          <a:p>
            <a:r>
              <a:rPr lang="en-AU" dirty="0" smtClean="0"/>
              <a:t>5. Using SMS One Way Marketing For Best Effect</a:t>
            </a:r>
          </a:p>
          <a:p>
            <a:endParaRPr lang="en-AU" dirty="0" smtClean="0"/>
          </a:p>
          <a:p>
            <a:r>
              <a:rPr lang="en-AU" dirty="0" smtClean="0"/>
              <a:t>Mobile phone marketing is an excellent approach for you to connect back and forth with customers, but a majority of </a:t>
            </a:r>
            <a:r>
              <a:rPr lang="en-AU" dirty="0" err="1" smtClean="0"/>
              <a:t>of</a:t>
            </a:r>
            <a:r>
              <a:rPr lang="en-AU" dirty="0" smtClean="0"/>
              <a:t> local business owners make use of it as a uninteresting one-way conversation method. </a:t>
            </a:r>
            <a:r>
              <a:rPr lang="en-AU" dirty="0" err="1" smtClean="0"/>
              <a:t>Thats</a:t>
            </a:r>
            <a:r>
              <a:rPr lang="en-AU" dirty="0" smtClean="0"/>
              <a:t> a big miscalculation! Mobile marketing and advertising is really an effortless way for you to connect to people rather than </a:t>
            </a:r>
            <a:r>
              <a:rPr lang="en-AU" dirty="0" err="1" smtClean="0"/>
              <a:t>â€œsellâ</a:t>
            </a:r>
            <a:r>
              <a:rPr lang="en-AU" dirty="0" smtClean="0"/>
              <a:t>€ to your potential customers.</a:t>
            </a:r>
          </a:p>
          <a:p>
            <a:endParaRPr lang="en-AU" dirty="0" smtClean="0"/>
          </a:p>
          <a:p>
            <a:r>
              <a:rPr lang="en-AU" dirty="0" smtClean="0"/>
              <a:t>Your current opt-in list will certainly appreciate this a lot more as well as feel as if you happen to be creating a c</a:t>
            </a:r>
          </a:p>
          <a:p>
            <a:endParaRPr lang="en-AU" dirty="0"/>
          </a:p>
        </p:txBody>
      </p:sp>
      <p:sp>
        <p:nvSpPr>
          <p:cNvPr id="4" name="Slide Number Placeholder 3"/>
          <p:cNvSpPr>
            <a:spLocks noGrp="1"/>
          </p:cNvSpPr>
          <p:nvPr>
            <p:ph type="sldNum" sz="quarter" idx="10"/>
          </p:nvPr>
        </p:nvSpPr>
        <p:spPr/>
        <p:txBody>
          <a:bodyPr/>
          <a:lstStyle/>
          <a:p>
            <a:fld id="{B59DFEC3-DDF1-47FC-A429-F37F4C396648}" type="slidenum">
              <a:rPr lang="en-US" smtClean="0"/>
              <a:t>36</a:t>
            </a:fld>
            <a:endParaRPr lang="en-US"/>
          </a:p>
        </p:txBody>
      </p:sp>
    </p:spTree>
    <p:extLst>
      <p:ext uri="{BB962C8B-B14F-4D97-AF65-F5344CB8AC3E}">
        <p14:creationId xmlns:p14="http://schemas.microsoft.com/office/powerpoint/2010/main" val="2523722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7:44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7" y="2265481"/>
            <a:ext cx="7683913"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727662" y="4703881"/>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00931772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447799"/>
            <a:ext cx="8363938"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926937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5"/>
            <a:ext cx="4115872" cy="2129814"/>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7805"/>
            <a:ext cx="4115872" cy="2129814"/>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4867384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13"/>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04"/>
            <a:ext cx="4114800" cy="1855893"/>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65313"/>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5"/>
            <a:ext cx="4115872" cy="1855893"/>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754785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50286629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091458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022471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16745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953159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8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0086283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045" y="1219451"/>
            <a:ext cx="5872501" cy="1523497"/>
          </a:xfrm>
        </p:spPr>
        <p:txBody>
          <a:bodyPr anchor="b" anchorCtr="0">
            <a:noAutofit/>
          </a:bodyPr>
          <a:lstStyle>
            <a:lvl1pPr>
              <a:lnSpc>
                <a:spcPct val="90000"/>
              </a:lnSpc>
              <a:defRPr sz="3600">
                <a:latin typeface="Segoe UI Semibold"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27664" y="3381378"/>
            <a:ext cx="5874883"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Segoe UI Light" pitchFamily="34" charset="0"/>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4"/>
          <p:cNvSpPr>
            <a:spLocks noGrp="1"/>
          </p:cNvSpPr>
          <p:nvPr>
            <p:ph type="body" sz="quarter" idx="10" hasCustomPrompt="1"/>
          </p:nvPr>
        </p:nvSpPr>
        <p:spPr>
          <a:xfrm>
            <a:off x="727664" y="219077"/>
            <a:ext cx="1486287" cy="207749"/>
          </a:xfrm>
        </p:spPr>
        <p:txBody>
          <a:bodyPr/>
          <a:lstStyle>
            <a:lvl1pPr marL="0" indent="0">
              <a:buNone/>
              <a:defRPr sz="1500" i="1" baseline="0"/>
            </a:lvl1pPr>
          </a:lstStyle>
          <a:p>
            <a:pPr lvl="0"/>
            <a:r>
              <a:rPr lang="en-US" dirty="0" smtClean="0"/>
              <a:t>Session Code</a:t>
            </a:r>
            <a:endParaRPr lang="en-US" dirty="0"/>
          </a:p>
        </p:txBody>
      </p:sp>
    </p:spTree>
    <p:extLst>
      <p:ext uri="{BB962C8B-B14F-4D97-AF65-F5344CB8AC3E}">
        <p14:creationId xmlns:p14="http://schemas.microsoft.com/office/powerpoint/2010/main" val="157625095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7" y="4191009"/>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57254844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4942" y="3343276"/>
            <a:ext cx="7145612" cy="1152525"/>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1713757" y="4724400"/>
            <a:ext cx="6516797" cy="1447800"/>
          </a:xfrm>
        </p:spPr>
        <p:txBody>
          <a:bodyPr>
            <a:noAutofit/>
          </a:bodyPr>
          <a:lstStyle>
            <a:lvl1pPr marL="0" indent="0" algn="l">
              <a:lnSpc>
                <a:spcPct val="90000"/>
              </a:lnSpc>
              <a:spcBef>
                <a:spcPts val="0"/>
              </a:spcBef>
              <a:buNone/>
              <a:defRPr sz="2100">
                <a:gradFill>
                  <a:gsLst>
                    <a:gs pos="0">
                      <a:schemeClr val="tx1"/>
                    </a:gs>
                    <a:gs pos="86000">
                      <a:schemeClr val="tx1"/>
                    </a:gs>
                  </a:gsLst>
                  <a:lin ang="5400000" scaled="0"/>
                </a:gradFill>
                <a:latin typeface="Segoe UI Light" pitchFamily="34" charset="0"/>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2485482" y="1676402"/>
            <a:ext cx="5740307"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1" i="1" u="none" strike="noStrike" kern="1200" cap="none" spc="-482"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6433876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2"/>
            <a:ext cx="8363938" cy="45704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1"/>
            <a:ext cx="8363938" cy="1957459"/>
          </a:xfrm>
        </p:spPr>
        <p:txBody>
          <a:bodyPr/>
          <a:lstStyle>
            <a:lvl1pPr marL="345312" marR="0" indent="-345312" algn="l" defTabSz="685835" rtl="0" eaLnBrk="1" fontAlgn="auto" latinLnBrk="0" hangingPunct="1">
              <a:lnSpc>
                <a:spcPct val="90000"/>
              </a:lnSpc>
              <a:spcBef>
                <a:spcPct val="20000"/>
              </a:spcBef>
              <a:spcAft>
                <a:spcPts val="0"/>
              </a:spcAft>
              <a:buClrTx/>
              <a:buSzPct val="100000"/>
              <a:buFontTx/>
              <a:buBlip>
                <a:blip r:embed="rId2"/>
              </a:buBlip>
              <a:tabLst/>
              <a:defRPr/>
            </a:lvl1pPr>
            <a:lvl2pPr marL="641807" marR="0" indent="-296494" algn="l" defTabSz="685835" rtl="0" eaLnBrk="1" fontAlgn="auto" latinLnBrk="0" hangingPunct="1">
              <a:lnSpc>
                <a:spcPct val="90000"/>
              </a:lnSpc>
              <a:spcBef>
                <a:spcPct val="20000"/>
              </a:spcBef>
              <a:spcAft>
                <a:spcPts val="0"/>
              </a:spcAft>
              <a:buClrTx/>
              <a:buSzPct val="100000"/>
              <a:buFontTx/>
              <a:buBlip>
                <a:blip r:embed="rId2"/>
              </a:buBlip>
              <a:tabLst/>
              <a:defRPr/>
            </a:lvl2pPr>
            <a:lvl3pPr marL="944253" marR="0" indent="-302446" algn="l" defTabSz="685835" rtl="0" eaLnBrk="1" fontAlgn="auto" latinLnBrk="0" hangingPunct="1">
              <a:lnSpc>
                <a:spcPct val="90000"/>
              </a:lnSpc>
              <a:spcBef>
                <a:spcPct val="20000"/>
              </a:spcBef>
              <a:spcAft>
                <a:spcPts val="0"/>
              </a:spcAft>
              <a:buClrTx/>
              <a:buSzPct val="100000"/>
              <a:buFontTx/>
              <a:buBlip>
                <a:blip r:embed="rId2"/>
              </a:buBlip>
              <a:tabLst/>
              <a:defRPr/>
            </a:lvl3pPr>
            <a:lvl4pPr marL="1203832" marR="0" indent="-259580" algn="l" defTabSz="685835" rtl="0" eaLnBrk="1" fontAlgn="auto" latinLnBrk="0" hangingPunct="1">
              <a:lnSpc>
                <a:spcPct val="90000"/>
              </a:lnSpc>
              <a:spcBef>
                <a:spcPct val="20000"/>
              </a:spcBef>
              <a:spcAft>
                <a:spcPts val="0"/>
              </a:spcAft>
              <a:buClrTx/>
              <a:buSzPct val="100000"/>
              <a:buFontTx/>
              <a:buBlip>
                <a:blip r:embed="rId2"/>
              </a:buBlip>
              <a:tabLst/>
              <a:defRPr/>
            </a:lvl4pPr>
            <a:lvl5pPr marL="1456268" marR="0" indent="-252436" algn="l" defTabSz="685835" rtl="0" eaLnBrk="1" fontAlgn="auto" latinLnBrk="0" hangingPunct="1">
              <a:lnSpc>
                <a:spcPct val="90000"/>
              </a:lnSpc>
              <a:spcBef>
                <a:spcPct val="20000"/>
              </a:spcBef>
              <a:spcAft>
                <a:spcPts val="0"/>
              </a:spcAft>
              <a:buClrTx/>
              <a:buSzPct val="100000"/>
              <a:buFontTx/>
              <a:buBlip>
                <a:blip r:embed="rId2"/>
              </a:buBlip>
              <a:tabLst/>
              <a:defRPr/>
            </a:lvl5pPr>
          </a:lstStyle>
          <a:p>
            <a:pPr marL="345312" marR="0" lvl="0" indent="-345312" algn="l" defTabSz="685835" rtl="0" eaLnBrk="1" fontAlgn="auto" latinLnBrk="0" hangingPunct="1">
              <a:lnSpc>
                <a:spcPct val="90000"/>
              </a:lnSpc>
              <a:spcBef>
                <a:spcPct val="20000"/>
              </a:spcBef>
              <a:spcAft>
                <a:spcPts val="0"/>
              </a:spcAft>
              <a:buClrTx/>
              <a:buSzPct val="100000"/>
              <a:buFontTx/>
              <a:buBlip>
                <a:blip r:embed="rId2"/>
              </a:buBlip>
              <a:tabLst/>
              <a:defRPr/>
            </a:pPr>
            <a:r>
              <a:rPr kumimoji="0" lang="en-US" sz="2400" b="0" i="0" u="none" strike="noStrike" kern="1200" cap="none" spc="0" normalizeH="0" baseline="0" noProof="0" smtClean="0">
                <a:ln>
                  <a:noFill/>
                </a:ln>
                <a:gradFill>
                  <a:gsLst>
                    <a:gs pos="0">
                      <a:srgbClr val="FFFFFF"/>
                    </a:gs>
                    <a:gs pos="86000">
                      <a:srgbClr val="FFFFFF"/>
                    </a:gs>
                  </a:gsLst>
                  <a:lin ang="5400000" scaled="0"/>
                </a:gradFill>
                <a:effectLst/>
                <a:uLnTx/>
                <a:uFillTx/>
                <a:latin typeface="+mn-lt"/>
                <a:ea typeface="+mn-ea"/>
                <a:cs typeface="+mn-cs"/>
              </a:rPr>
              <a:t>Click to edit Master text styles</a:t>
            </a:r>
          </a:p>
          <a:p>
            <a:pPr marL="345312" marR="0" lvl="1" indent="-345312" algn="l" defTabSz="685835" rtl="0" eaLnBrk="1" fontAlgn="auto" latinLnBrk="0" hangingPunct="1">
              <a:lnSpc>
                <a:spcPct val="90000"/>
              </a:lnSpc>
              <a:spcBef>
                <a:spcPct val="20000"/>
              </a:spcBef>
              <a:spcAft>
                <a:spcPts val="0"/>
              </a:spcAft>
              <a:buClrTx/>
              <a:buSzPct val="100000"/>
              <a:buFontTx/>
              <a:buBlip>
                <a:blip r:embed="rId2"/>
              </a:buBlip>
              <a:tabLst/>
              <a:defRPr/>
            </a:pPr>
            <a:r>
              <a:rPr kumimoji="0" lang="en-US" sz="2400" b="0" i="0" u="none" strike="noStrike" kern="1200" cap="none" spc="0" normalizeH="0" baseline="0" noProof="0" smtClean="0">
                <a:ln>
                  <a:noFill/>
                </a:ln>
                <a:gradFill>
                  <a:gsLst>
                    <a:gs pos="0">
                      <a:srgbClr val="FFFFFF"/>
                    </a:gs>
                    <a:gs pos="86000">
                      <a:srgbClr val="FFFFFF"/>
                    </a:gs>
                  </a:gsLst>
                  <a:lin ang="5400000" scaled="0"/>
                </a:gradFill>
                <a:effectLst/>
                <a:uLnTx/>
                <a:uFillTx/>
                <a:latin typeface="+mn-lt"/>
                <a:ea typeface="+mn-ea"/>
                <a:cs typeface="+mn-cs"/>
              </a:rPr>
              <a:t>Second level</a:t>
            </a:r>
          </a:p>
          <a:p>
            <a:pPr marL="345312" marR="0" lvl="2" indent="-345312" algn="l" defTabSz="685835" rtl="0" eaLnBrk="1" fontAlgn="auto" latinLnBrk="0" hangingPunct="1">
              <a:lnSpc>
                <a:spcPct val="90000"/>
              </a:lnSpc>
              <a:spcBef>
                <a:spcPct val="20000"/>
              </a:spcBef>
              <a:spcAft>
                <a:spcPts val="0"/>
              </a:spcAft>
              <a:buClrTx/>
              <a:buSzPct val="100000"/>
              <a:buFontTx/>
              <a:buBlip>
                <a:blip r:embed="rId2"/>
              </a:buBlip>
              <a:tabLst/>
              <a:defRPr/>
            </a:pPr>
            <a:r>
              <a:rPr kumimoji="0" lang="en-US" sz="2400" b="0" i="0" u="none" strike="noStrike" kern="1200" cap="none" spc="0" normalizeH="0" baseline="0" noProof="0" smtClean="0">
                <a:ln>
                  <a:noFill/>
                </a:ln>
                <a:gradFill>
                  <a:gsLst>
                    <a:gs pos="0">
                      <a:srgbClr val="FFFFFF"/>
                    </a:gs>
                    <a:gs pos="86000">
                      <a:srgbClr val="FFFFFF"/>
                    </a:gs>
                  </a:gsLst>
                  <a:lin ang="5400000" scaled="0"/>
                </a:gradFill>
                <a:effectLst/>
                <a:uLnTx/>
                <a:uFillTx/>
                <a:latin typeface="+mn-lt"/>
                <a:ea typeface="+mn-ea"/>
                <a:cs typeface="+mn-cs"/>
              </a:rPr>
              <a:t>Third level</a:t>
            </a:r>
          </a:p>
          <a:p>
            <a:pPr marL="345312" marR="0" lvl="3" indent="-345312" algn="l" defTabSz="685835" rtl="0" eaLnBrk="1" fontAlgn="auto" latinLnBrk="0" hangingPunct="1">
              <a:lnSpc>
                <a:spcPct val="90000"/>
              </a:lnSpc>
              <a:spcBef>
                <a:spcPct val="20000"/>
              </a:spcBef>
              <a:spcAft>
                <a:spcPts val="0"/>
              </a:spcAft>
              <a:buClrTx/>
              <a:buSzPct val="100000"/>
              <a:buFontTx/>
              <a:buBlip>
                <a:blip r:embed="rId2"/>
              </a:buBlip>
              <a:tabLst/>
              <a:defRPr/>
            </a:pPr>
            <a:r>
              <a:rPr kumimoji="0" lang="en-US" sz="2400" b="0" i="0" u="none" strike="noStrike" kern="1200" cap="none" spc="0" normalizeH="0" baseline="0" noProof="0" smtClean="0">
                <a:ln>
                  <a:noFill/>
                </a:ln>
                <a:gradFill>
                  <a:gsLst>
                    <a:gs pos="0">
                      <a:srgbClr val="FFFFFF"/>
                    </a:gs>
                    <a:gs pos="86000">
                      <a:srgbClr val="FFFFFF"/>
                    </a:gs>
                  </a:gsLst>
                  <a:lin ang="5400000" scaled="0"/>
                </a:gradFill>
                <a:effectLst/>
                <a:uLnTx/>
                <a:uFillTx/>
                <a:latin typeface="+mn-lt"/>
                <a:ea typeface="+mn-ea"/>
                <a:cs typeface="+mn-cs"/>
              </a:rPr>
              <a:t>Fourth level</a:t>
            </a:r>
          </a:p>
          <a:p>
            <a:pPr marL="345312" marR="0" lvl="4" indent="-345312" algn="l" defTabSz="685835" rtl="0" eaLnBrk="1" fontAlgn="auto" latinLnBrk="0" hangingPunct="1">
              <a:lnSpc>
                <a:spcPct val="90000"/>
              </a:lnSpc>
              <a:spcBef>
                <a:spcPct val="20000"/>
              </a:spcBef>
              <a:spcAft>
                <a:spcPts val="0"/>
              </a:spcAft>
              <a:buClrTx/>
              <a:buSzPct val="100000"/>
              <a:buFontTx/>
              <a:buBlip>
                <a:blip r:embed="rId2"/>
              </a:buBlip>
              <a:tabLst/>
              <a:defRPr/>
            </a:pPr>
            <a:r>
              <a:rPr kumimoji="0" lang="en-US" sz="2400" b="0" i="0" u="none" strike="noStrike" kern="1200" cap="none" spc="0" normalizeH="0" baseline="0" noProof="0" smtClean="0">
                <a:ln>
                  <a:noFill/>
                </a:ln>
                <a:gradFill>
                  <a:gsLst>
                    <a:gs pos="0">
                      <a:srgbClr val="FFFFFF"/>
                    </a:gs>
                    <a:gs pos="86000">
                      <a:srgbClr val="FFFFFF"/>
                    </a:gs>
                  </a:gsLst>
                  <a:lin ang="5400000" scaled="0"/>
                </a:gradFill>
                <a:effectLst/>
                <a:uLnTx/>
                <a:uFillTx/>
                <a:latin typeface="+mn-lt"/>
                <a:ea typeface="+mn-ea"/>
                <a:cs typeface="+mn-cs"/>
              </a:rPr>
              <a:t>Fifth level</a:t>
            </a:r>
            <a:endParaRPr kumimoji="0" lang="en-US" sz="1500" b="0" i="0" u="none" strike="noStrike" kern="1200" cap="none" spc="0" normalizeH="0" baseline="0" noProof="0" dirty="0">
              <a:ln>
                <a:noFill/>
              </a:ln>
              <a:gradFill>
                <a:gsLst>
                  <a:gs pos="0">
                    <a:srgbClr val="FFFFFF"/>
                  </a:gs>
                  <a:gs pos="86000">
                    <a:srgbClr val="FFFFFF"/>
                  </a:gs>
                </a:gsLst>
                <a:lin ang="5400000" scaled="0"/>
              </a:gradFill>
              <a:effectLst/>
              <a:uLnTx/>
              <a:uFillTx/>
              <a:latin typeface="+mn-lt"/>
              <a:ea typeface="+mn-ea"/>
              <a:cs typeface="+mn-cs"/>
            </a:endParaRPr>
          </a:p>
        </p:txBody>
      </p:sp>
    </p:spTree>
    <p:extLst>
      <p:ext uri="{BB962C8B-B14F-4D97-AF65-F5344CB8AC3E}">
        <p14:creationId xmlns:p14="http://schemas.microsoft.com/office/powerpoint/2010/main" val="1757969792"/>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447802"/>
            <a:ext cx="8363938" cy="150041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236138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2"/>
            <a:ext cx="4115872" cy="1323439"/>
          </a:xfrm>
        </p:spPr>
        <p:txBody>
          <a:bodyPr/>
          <a:lstStyle>
            <a:lvl1pPr marL="255005" indent="-255005">
              <a:lnSpc>
                <a:spcPct val="90000"/>
              </a:lnSpc>
              <a:defRPr sz="2100"/>
            </a:lvl1pPr>
            <a:lvl2pPr marL="505050" indent="-244091">
              <a:lnSpc>
                <a:spcPct val="90000"/>
              </a:lnSpc>
              <a:defRPr sz="1800"/>
            </a:lvl2pPr>
            <a:lvl3pPr marL="715404" indent="-216308">
              <a:lnSpc>
                <a:spcPct val="90000"/>
              </a:lnSpc>
              <a:defRPr sz="1500"/>
            </a:lvl3pPr>
            <a:lvl4pPr marL="920797" indent="-205393">
              <a:lnSpc>
                <a:spcPct val="90000"/>
              </a:lnSpc>
              <a:defRPr sz="1400"/>
            </a:lvl4pPr>
            <a:lvl5pPr marL="1137106" indent="-210354">
              <a:lnSpc>
                <a:spcPct val="90000"/>
              </a:lnSpc>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447802"/>
            <a:ext cx="4115872" cy="1323439"/>
          </a:xfrm>
        </p:spPr>
        <p:txBody>
          <a:bodyPr/>
          <a:lstStyle>
            <a:lvl1pPr marL="260959" indent="-260959">
              <a:lnSpc>
                <a:spcPct val="90000"/>
              </a:lnSpc>
              <a:defRPr sz="2100"/>
            </a:lvl1pPr>
            <a:lvl2pPr marL="505050" indent="-255005">
              <a:lnSpc>
                <a:spcPct val="90000"/>
              </a:lnSpc>
              <a:defRPr sz="1800"/>
            </a:lvl2pPr>
            <a:lvl3pPr marL="721358" indent="-227223">
              <a:lnSpc>
                <a:spcPct val="90000"/>
              </a:lnSpc>
              <a:defRPr sz="1500"/>
            </a:lvl3pPr>
            <a:lvl4pPr marL="920797" indent="-199440">
              <a:lnSpc>
                <a:spcPct val="90000"/>
              </a:lnSpc>
              <a:defRPr sz="1400"/>
            </a:lvl4pPr>
            <a:lvl5pPr marL="1137106" indent="-205393">
              <a:lnSpc>
                <a:spcPct val="90000"/>
              </a:lnSpc>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03805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94656"/>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2133602"/>
            <a:ext cx="4114800" cy="1166473"/>
          </a:xfrm>
        </p:spPr>
        <p:txBody>
          <a:bodyPr/>
          <a:lstStyle>
            <a:lvl1pPr marL="211347" indent="-211347">
              <a:defRPr sz="1700"/>
            </a:lvl1pPr>
            <a:lvl2pPr marL="421702" indent="-199440">
              <a:defRPr sz="1500"/>
            </a:lvl2pPr>
            <a:lvl3pPr marL="610227" indent="-182572">
              <a:defRPr sz="1400"/>
            </a:lvl3pPr>
            <a:lvl4pPr marL="787838" indent="-171658">
              <a:defRPr sz="1300"/>
            </a:lvl4pPr>
            <a:lvl5pPr marL="959495" indent="-154790">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94656"/>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166473"/>
          </a:xfrm>
        </p:spPr>
        <p:txBody>
          <a:bodyPr/>
          <a:lstStyle>
            <a:lvl1pPr marL="222261" indent="-222261">
              <a:defRPr sz="1700"/>
            </a:lvl1pPr>
            <a:lvl2pPr marL="427655" indent="-205393">
              <a:defRPr sz="1500"/>
            </a:lvl2pPr>
            <a:lvl3pPr marL="616180" indent="-183564">
              <a:defRPr sz="1400"/>
            </a:lvl3pPr>
            <a:lvl4pPr marL="787838" indent="-177611">
              <a:defRPr sz="1300"/>
            </a:lvl4pPr>
            <a:lvl5pPr marL="959495" indent="-165704">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170587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593191271"/>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20181"/>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6193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2"/>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108193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2"/>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9144001" cy="619125"/>
          </a:xfrm>
          <a:solidFill>
            <a:srgbClr val="FFFF99"/>
          </a:solidFill>
        </p:spPr>
        <p:txBody>
          <a:bodyPr wrap="square" lIns="114306" tIns="57152" rIns="114306" bIns="57152"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3983145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55047"/>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7" y="4189152"/>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214759615"/>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Section Header AL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6999" y="830519"/>
            <a:ext cx="7370002" cy="4901688"/>
          </a:xfrm>
        </p:spPr>
        <p:txBody>
          <a:bodyPr anchor="ctr" anchorCtr="0">
            <a:noAutofit/>
          </a:bodyPr>
          <a:lstStyle>
            <a:lvl1pPr algn="l">
              <a:defRPr sz="6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a:xfrm>
            <a:off x="2060223" y="6430493"/>
            <a:ext cx="1341741" cy="427507"/>
          </a:xfrm>
          <a:prstGeom prst="rect">
            <a:avLst/>
          </a:prstGeom>
        </p:spPr>
        <p:txBody>
          <a:bodyPr/>
          <a:lstStyle>
            <a:lvl1pPr>
              <a:defRPr sz="1300"/>
            </a:lvl1pPr>
          </a:lstStyle>
          <a:p>
            <a:fld id="{F092B8EF-AA9E-4D78-AB11-0F7584EC55DD}" type="datetime1">
              <a:rPr lang="en-US" smtClean="0">
                <a:solidFill>
                  <a:srgbClr val="FFFFFF"/>
                </a:solidFill>
              </a:rPr>
              <a:pPr/>
              <a:t>9/1/2011</a:t>
            </a:fld>
            <a:endParaRPr lang="en-US" dirty="0">
              <a:solidFill>
                <a:srgbClr val="FFFFFF"/>
              </a:solidFill>
            </a:endParaRPr>
          </a:p>
        </p:txBody>
      </p:sp>
      <p:sp>
        <p:nvSpPr>
          <p:cNvPr id="5" name="Footer Placeholder 4"/>
          <p:cNvSpPr>
            <a:spLocks noGrp="1"/>
          </p:cNvSpPr>
          <p:nvPr>
            <p:ph type="ftr" sz="quarter" idx="11"/>
          </p:nvPr>
        </p:nvSpPr>
        <p:spPr>
          <a:xfrm>
            <a:off x="3401960" y="6430494"/>
            <a:ext cx="2895600" cy="242681"/>
          </a:xfrm>
          <a:prstGeom prst="rect">
            <a:avLst/>
          </a:prstGeom>
        </p:spPr>
        <p:txBody>
          <a:bodyPr/>
          <a:lstStyle>
            <a:lvl1pPr>
              <a:defRPr sz="1300"/>
            </a:lvl1pPr>
          </a:lstStyle>
          <a:p>
            <a:endParaRPr lang="en-US" dirty="0">
              <a:solidFill>
                <a:srgbClr val="FFFFFF"/>
              </a:solidFill>
            </a:endParaRPr>
          </a:p>
        </p:txBody>
      </p:sp>
      <p:sp>
        <p:nvSpPr>
          <p:cNvPr id="6" name="Slide Number Placeholder 5"/>
          <p:cNvSpPr>
            <a:spLocks noGrp="1"/>
          </p:cNvSpPr>
          <p:nvPr>
            <p:ph type="sldNum" sz="quarter" idx="12"/>
          </p:nvPr>
        </p:nvSpPr>
        <p:spPr>
          <a:xfrm>
            <a:off x="381000" y="6430493"/>
            <a:ext cx="691444" cy="427507"/>
          </a:xfrm>
          <a:prstGeom prst="rect">
            <a:avLst/>
          </a:prstGeom>
        </p:spPr>
        <p:txBody>
          <a:bodyPr/>
          <a:lstStyle>
            <a:lvl1pPr>
              <a:defRPr sz="1300"/>
            </a:lvl1pPr>
          </a:lstStyle>
          <a:p>
            <a:fld id="{B6F15528-21DE-4FAA-801E-634DDDAF4B2B}"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79311729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1"/>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1" y="6420023"/>
            <a:ext cx="3049347" cy="230832"/>
          </a:xfrm>
          <a:prstGeom prst="rect">
            <a:avLst/>
          </a:prstGeom>
          <a:noFill/>
        </p:spPr>
        <p:txBody>
          <a:bodyPr wrap="square" rtlCol="0">
            <a:spAutoFit/>
          </a:bodyPr>
          <a:lstStyle/>
          <a:p>
            <a:pPr algn="r"/>
            <a:r>
              <a:rPr lang="en-US" sz="900" dirty="0" smtClean="0">
                <a:gradFill>
                  <a:gsLst>
                    <a:gs pos="0">
                      <a:srgbClr val="F39639"/>
                    </a:gs>
                    <a:gs pos="100000">
                      <a:srgbClr val="F39639"/>
                    </a:gs>
                  </a:gsLst>
                  <a:lin ang="5400000" scaled="0"/>
                </a:gradFill>
                <a:latin typeface="Segoe"/>
                <a:cs typeface="Segoe"/>
              </a:rPr>
              <a:t>Windows Phone </a:t>
            </a:r>
            <a:r>
              <a:rPr lang="en-US" sz="900" dirty="0" smtClean="0">
                <a:gradFill>
                  <a:gsLst>
                    <a:gs pos="0">
                      <a:srgbClr val="FFFFFF"/>
                    </a:gs>
                    <a:gs pos="100000">
                      <a:srgbClr val="FFFFFF"/>
                    </a:gs>
                  </a:gsLst>
                  <a:lin ang="5400000" scaled="0"/>
                </a:gradFill>
                <a:latin typeface="Segoe"/>
                <a:cs typeface="Segoe"/>
              </a:rPr>
              <a:t>Microsoft confidential. </a:t>
            </a:r>
            <a:endParaRPr lang="en-US" sz="900" dirty="0">
              <a:gradFill>
                <a:gsLst>
                  <a:gs pos="0">
                    <a:srgbClr val="FFFFFF"/>
                  </a:gs>
                  <a:gs pos="100000">
                    <a:srgbClr val="FFFFFF"/>
                  </a:gs>
                </a:gsLst>
                <a:lin ang="5400000" scaled="0"/>
              </a:gradFill>
              <a:latin typeface="Segoe"/>
              <a:cs typeface="Segoe"/>
            </a:endParaRPr>
          </a:p>
        </p:txBody>
      </p:sp>
      <p:sp>
        <p:nvSpPr>
          <p:cNvPr id="4" name="Slide Number Placeholder 3"/>
          <p:cNvSpPr>
            <a:spLocks noGrp="1"/>
          </p:cNvSpPr>
          <p:nvPr>
            <p:ph type="sldNum" sz="quarter" idx="10"/>
          </p:nvPr>
        </p:nvSpPr>
        <p:spPr>
          <a:xfrm>
            <a:off x="381000" y="6387689"/>
            <a:ext cx="340158" cy="328295"/>
          </a:xfrm>
          <a:prstGeom prst="rect">
            <a:avLst/>
          </a:prstGeom>
        </p:spPr>
        <p:txBody>
          <a:bodyPr/>
          <a:lstStyle/>
          <a:p>
            <a:fld id="{271031BA-9959-4FE2-909F-37D65262A7B4}" type="slidenum">
              <a:rPr lang="en-US" smtClean="0">
                <a:solidFill>
                  <a:srgbClr val="FFFFFF"/>
                </a:solidFill>
              </a:rPr>
              <a:pPr/>
              <a:t>‹#›</a:t>
            </a:fld>
            <a:endParaRPr lang="en-US" dirty="0">
              <a:solidFill>
                <a:srgbClr val="FFFFFF"/>
              </a:solidFill>
            </a:endParaRPr>
          </a:p>
        </p:txBody>
      </p:sp>
      <p:sp>
        <p:nvSpPr>
          <p:cNvPr id="9" name="Text Placeholder 5"/>
          <p:cNvSpPr>
            <a:spLocks noGrp="1"/>
          </p:cNvSpPr>
          <p:nvPr>
            <p:ph type="body" sz="quarter" idx="12" hasCustomPrompt="1"/>
          </p:nvPr>
        </p:nvSpPr>
        <p:spPr>
          <a:xfrm>
            <a:off x="585014" y="6482467"/>
            <a:ext cx="1845150" cy="12465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val="59977813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3" name="Date Placeholder 2"/>
          <p:cNvSpPr>
            <a:spLocks noGrp="1"/>
          </p:cNvSpPr>
          <p:nvPr>
            <p:ph type="dt" sz="half" idx="10"/>
          </p:nvPr>
        </p:nvSpPr>
        <p:spPr>
          <a:xfrm>
            <a:off x="2303209" y="6430494"/>
            <a:ext cx="1098755" cy="242681"/>
          </a:xfrm>
          <a:prstGeom prst="rect">
            <a:avLst/>
          </a:prstGeom>
        </p:spPr>
        <p:txBody>
          <a:bodyPr/>
          <a:lstStyle/>
          <a:p>
            <a:fld id="{8CB0E40C-8BF1-4B6B-AC7B-B043F6C52E5C}" type="datetime1">
              <a:rPr lang="en-US" smtClean="0">
                <a:solidFill>
                  <a:srgbClr val="FFFFFF"/>
                </a:solidFill>
              </a:rPr>
              <a:pPr/>
              <a:t>9/1/2011</a:t>
            </a:fld>
            <a:endParaRPr lang="en-US" dirty="0">
              <a:solidFill>
                <a:srgbClr val="FFFFFF"/>
              </a:solidFill>
            </a:endParaRPr>
          </a:p>
        </p:txBody>
      </p:sp>
      <p:sp>
        <p:nvSpPr>
          <p:cNvPr id="4" name="Footer Placeholder 3"/>
          <p:cNvSpPr>
            <a:spLocks noGrp="1"/>
          </p:cNvSpPr>
          <p:nvPr>
            <p:ph type="ftr" sz="quarter" idx="11"/>
          </p:nvPr>
        </p:nvSpPr>
        <p:spPr>
          <a:xfrm>
            <a:off x="3401960" y="6430494"/>
            <a:ext cx="2895600" cy="242681"/>
          </a:xfrm>
          <a:prstGeom prst="rect">
            <a:avLst/>
          </a:prstGeom>
        </p:spPr>
        <p:txBody>
          <a:bodyPr/>
          <a:lstStyle/>
          <a:p>
            <a:endParaRPr lang="en-US" dirty="0">
              <a:solidFill>
                <a:srgbClr val="FFFFFF"/>
              </a:solidFill>
            </a:endParaRPr>
          </a:p>
        </p:txBody>
      </p:sp>
      <p:sp>
        <p:nvSpPr>
          <p:cNvPr id="5" name="Slide Number Placeholder 4"/>
          <p:cNvSpPr>
            <a:spLocks noGrp="1"/>
          </p:cNvSpPr>
          <p:nvPr>
            <p:ph type="sldNum" sz="quarter" idx="12"/>
          </p:nvPr>
        </p:nvSpPr>
        <p:spPr>
          <a:xfrm>
            <a:off x="381000" y="6387689"/>
            <a:ext cx="340158" cy="328295"/>
          </a:xfrm>
          <a:prstGeom prst="rect">
            <a:avLst/>
          </a:prstGeom>
        </p:spPr>
        <p:txBody>
          <a:bodyPr/>
          <a:lstStyle/>
          <a:p>
            <a:fld id="{B6F15528-21DE-4FAA-801E-634DDDAF4B2B}" type="slidenum">
              <a:rPr lang="en-US" smtClean="0">
                <a:solidFill>
                  <a:srgbClr val="FFFFFF"/>
                </a:solidFill>
              </a:rPr>
              <a:pPr/>
              <a:t>‹#›</a:t>
            </a:fld>
            <a:endParaRPr lang="en-US" dirty="0">
              <a:solidFill>
                <a:srgbClr val="FFFFFF"/>
              </a:solidFill>
            </a:endParaRPr>
          </a:p>
        </p:txBody>
      </p:sp>
      <p:sp>
        <p:nvSpPr>
          <p:cNvPr id="6" name="Content Placeholder 6"/>
          <p:cNvSpPr>
            <a:spLocks noGrp="1"/>
          </p:cNvSpPr>
          <p:nvPr>
            <p:ph sz="quarter" idx="14"/>
          </p:nvPr>
        </p:nvSpPr>
        <p:spPr>
          <a:xfrm>
            <a:off x="381000" y="1905000"/>
            <a:ext cx="8382000" cy="4221163"/>
          </a:xfrm>
        </p:spPr>
        <p:txBody>
          <a:bodyPr>
            <a:normAutofit/>
          </a:bodyPr>
          <a:lstStyle>
            <a:lvl1pPr marL="0" indent="0">
              <a:buFontTx/>
              <a:buNone/>
              <a:defRPr sz="4000">
                <a:solidFill>
                  <a:schemeClr val="accent3"/>
                </a:solidFill>
              </a:defRPr>
            </a:lvl1pPr>
            <a:lvl2pPr marL="457200" indent="0">
              <a:buFontTx/>
              <a:buNone/>
              <a:defRPr sz="4000">
                <a:solidFill>
                  <a:schemeClr val="accent3"/>
                </a:solidFill>
              </a:defRPr>
            </a:lvl2pPr>
            <a:lvl3pPr marL="914400" indent="0">
              <a:buFontTx/>
              <a:buNone/>
              <a:defRPr sz="4000">
                <a:solidFill>
                  <a:schemeClr val="accent3"/>
                </a:solidFill>
              </a:defRPr>
            </a:lvl3pPr>
            <a:lvl4pPr marL="1371600" indent="0">
              <a:buFontTx/>
              <a:buNone/>
              <a:defRPr sz="4000">
                <a:solidFill>
                  <a:schemeClr val="accent3"/>
                </a:solidFill>
              </a:defRPr>
            </a:lvl4pPr>
            <a:lvl5pPr marL="1828800" indent="0">
              <a:buFontTx/>
              <a:buNone/>
              <a:defRPr sz="4000">
                <a:solidFill>
                  <a:schemeClr val="accent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500042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7" y="4191009"/>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4959362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p:cNvSpPr/>
          <p:nvPr userDrawn="1"/>
        </p:nvSpPr>
        <p:spPr bwMode="auto">
          <a:xfrm>
            <a:off x="381796" y="1905008"/>
            <a:ext cx="8380413" cy="28289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latin typeface="+mj-lt"/>
            </a:endParaRPr>
          </a:p>
        </p:txBody>
      </p:sp>
      <p:sp>
        <p:nvSpPr>
          <p:cNvPr id="2" name="Title 1"/>
          <p:cNvSpPr>
            <a:spLocks noGrp="1"/>
          </p:cNvSpPr>
          <p:nvPr>
            <p:ph type="ctrTitle" hasCustomPrompt="1"/>
          </p:nvPr>
        </p:nvSpPr>
        <p:spPr>
          <a:xfrm>
            <a:off x="838200" y="1905002"/>
            <a:ext cx="4877098" cy="2828924"/>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10"/>
            <a:ext cx="4877098" cy="480131"/>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15298" y="525293"/>
            <a:ext cx="3129528" cy="5476674"/>
          </a:xfrm>
          <a:prstGeom prst="rect">
            <a:avLst/>
          </a:prstGeom>
        </p:spPr>
      </p:pic>
      <p:sp>
        <p:nvSpPr>
          <p:cNvPr id="16" name="Text Placeholder 8"/>
          <p:cNvSpPr>
            <a:spLocks noGrp="1"/>
          </p:cNvSpPr>
          <p:nvPr>
            <p:ph type="body" sz="quarter" idx="16" hasCustomPrompt="1"/>
          </p:nvPr>
        </p:nvSpPr>
        <p:spPr>
          <a:xfrm>
            <a:off x="838200" y="5537916"/>
            <a:ext cx="4877098" cy="480131"/>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spTree>
  </p:cSld>
  <p:clrMapOvr>
    <a:masterClrMapping/>
  </p:clrMapOvr>
  <p:timing>
    <p:tnLst>
      <p:par>
        <p:cTn id="1" dur="indefinite" restart="never" nodeType="tmRoot"/>
      </p:par>
    </p:tnLst>
    <p:bldLst>
      <p:bldP spid="8"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3" name="Date Placeholder 2"/>
          <p:cNvSpPr>
            <a:spLocks noGrp="1"/>
          </p:cNvSpPr>
          <p:nvPr>
            <p:ph type="dt" sz="half" idx="10"/>
          </p:nvPr>
        </p:nvSpPr>
        <p:spPr/>
        <p:txBody>
          <a:bodyPr/>
          <a:lstStyle/>
          <a:p>
            <a:fld id="{8CB0E40C-8BF1-4B6B-AC7B-B043F6C52E5C}" type="datetime1">
              <a:rPr lang="en-US" smtClean="0"/>
              <a:t>9/1/2011</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Content Placeholder 6"/>
          <p:cNvSpPr>
            <a:spLocks noGrp="1"/>
          </p:cNvSpPr>
          <p:nvPr>
            <p:ph sz="quarter" idx="14"/>
          </p:nvPr>
        </p:nvSpPr>
        <p:spPr>
          <a:xfrm>
            <a:off x="381000" y="1905000"/>
            <a:ext cx="8382000" cy="4221163"/>
          </a:xfrm>
        </p:spPr>
        <p:txBody>
          <a:bodyPr>
            <a:normAutofit/>
          </a:bodyPr>
          <a:lstStyle>
            <a:lvl1pPr marL="0" indent="0">
              <a:buFontTx/>
              <a:buNone/>
              <a:defRPr sz="4000">
                <a:solidFill>
                  <a:schemeClr val="accent3"/>
                </a:solidFill>
              </a:defRPr>
            </a:lvl1pPr>
            <a:lvl2pPr marL="457200" indent="0">
              <a:buFontTx/>
              <a:buNone/>
              <a:defRPr sz="4000">
                <a:solidFill>
                  <a:schemeClr val="accent3"/>
                </a:solidFill>
              </a:defRPr>
            </a:lvl2pPr>
            <a:lvl3pPr marL="914400" indent="0">
              <a:buFontTx/>
              <a:buNone/>
              <a:defRPr sz="4000">
                <a:solidFill>
                  <a:schemeClr val="accent3"/>
                </a:solidFill>
              </a:defRPr>
            </a:lvl3pPr>
            <a:lvl4pPr marL="1371600" indent="0">
              <a:buFontTx/>
              <a:buNone/>
              <a:defRPr sz="4000">
                <a:solidFill>
                  <a:schemeClr val="accent3"/>
                </a:solidFill>
              </a:defRPr>
            </a:lvl4pPr>
            <a:lvl5pPr marL="1828800" indent="0">
              <a:buFontTx/>
              <a:buNone/>
              <a:defRPr sz="4000">
                <a:solidFill>
                  <a:schemeClr val="accent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01485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504515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608215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7" y="4191009"/>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71659519"/>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1640200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7" y="4191009"/>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14450556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7" y="4191009"/>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9808045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9252201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918670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14.png"/><Relationship Id="rId2" Type="http://schemas.openxmlformats.org/officeDocument/2006/relationships/slideLayout" Target="../slideLayouts/slideLayout20.xml"/><Relationship Id="rId16" Type="http://schemas.openxmlformats.org/officeDocument/2006/relationships/image" Target="../media/image13.jp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image" Target="../media/image18.jpeg"/><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0"/>
            <a:ext cx="8363938"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0441464"/>
      </p:ext>
    </p:extLst>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1"/>
            <a:ext cx="8363938" cy="4570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7" y="1447801"/>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2202150"/>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transition>
    <p:fade/>
  </p:transition>
  <p:timing>
    <p:tnLst>
      <p:par>
        <p:cTn id="1" dur="indefinite" restart="never" nodeType="tmRoot"/>
      </p:par>
    </p:tnLst>
  </p:timing>
  <p:txStyles>
    <p:titleStyle>
      <a:lvl1pPr algn="l" defTabSz="685864"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27" indent="-345327" algn="l" defTabSz="685864" rtl="0" eaLnBrk="1" latinLnBrk="0" hangingPunct="1">
        <a:lnSpc>
          <a:spcPct val="90000"/>
        </a:lnSpc>
        <a:spcBef>
          <a:spcPct val="20000"/>
        </a:spcBef>
        <a:buSzPct val="100000"/>
        <a:buFontTx/>
        <a:buBlip>
          <a:blip r:embed="rId17"/>
        </a:buBlip>
        <a:defRPr sz="2400" kern="1200">
          <a:gradFill>
            <a:gsLst>
              <a:gs pos="0">
                <a:schemeClr val="tx1"/>
              </a:gs>
              <a:gs pos="86000">
                <a:schemeClr val="tx1"/>
              </a:gs>
            </a:gsLst>
            <a:lin ang="5400000" scaled="0"/>
          </a:gradFill>
          <a:latin typeface="+mn-lt"/>
          <a:ea typeface="+mn-ea"/>
          <a:cs typeface="+mn-cs"/>
        </a:defRPr>
      </a:lvl1pPr>
      <a:lvl2pPr marL="641833" indent="-296506" algn="l" defTabSz="685864" rtl="0" eaLnBrk="1" latinLnBrk="0" hangingPunct="1">
        <a:lnSpc>
          <a:spcPct val="90000"/>
        </a:lnSpc>
        <a:spcBef>
          <a:spcPct val="20000"/>
        </a:spcBef>
        <a:buSzPct val="100000"/>
        <a:buFontTx/>
        <a:buBlip>
          <a:blip r:embed="rId17"/>
        </a:buBlip>
        <a:defRPr sz="2100" kern="1200">
          <a:gradFill>
            <a:gsLst>
              <a:gs pos="0">
                <a:schemeClr val="tx1"/>
              </a:gs>
              <a:gs pos="86000">
                <a:schemeClr val="tx1"/>
              </a:gs>
            </a:gsLst>
            <a:lin ang="5400000" scaled="0"/>
          </a:gradFill>
          <a:latin typeface="+mn-lt"/>
          <a:ea typeface="+mn-ea"/>
          <a:cs typeface="+mn-cs"/>
        </a:defRPr>
      </a:lvl2pPr>
      <a:lvl3pPr marL="944292" indent="-302459" algn="l" defTabSz="685864" rtl="0" eaLnBrk="1" latinLnBrk="0" hangingPunct="1">
        <a:lnSpc>
          <a:spcPct val="90000"/>
        </a:lnSpc>
        <a:spcBef>
          <a:spcPct val="20000"/>
        </a:spcBef>
        <a:buSzPct val="100000"/>
        <a:buFontTx/>
        <a:buBlip>
          <a:blip r:embed="rId17"/>
        </a:buBlip>
        <a:defRPr sz="1800" kern="1200">
          <a:gradFill>
            <a:gsLst>
              <a:gs pos="0">
                <a:schemeClr val="tx1"/>
              </a:gs>
              <a:gs pos="86000">
                <a:schemeClr val="tx1"/>
              </a:gs>
            </a:gsLst>
            <a:lin ang="5400000" scaled="0"/>
          </a:gradFill>
          <a:latin typeface="+mn-lt"/>
          <a:ea typeface="+mn-ea"/>
          <a:cs typeface="+mn-cs"/>
        </a:defRPr>
      </a:lvl3pPr>
      <a:lvl4pPr marL="1203883" indent="-259591" algn="l" defTabSz="685864" rtl="0" eaLnBrk="1" latinLnBrk="0" hangingPunct="1">
        <a:lnSpc>
          <a:spcPct val="90000"/>
        </a:lnSpc>
        <a:spcBef>
          <a:spcPct val="20000"/>
        </a:spcBef>
        <a:buSzPct val="100000"/>
        <a:buFontTx/>
        <a:buBlip>
          <a:blip r:embed="rId17"/>
        </a:buBlip>
        <a:defRPr sz="1500" kern="1200">
          <a:gradFill>
            <a:gsLst>
              <a:gs pos="0">
                <a:schemeClr val="tx1"/>
              </a:gs>
              <a:gs pos="86000">
                <a:schemeClr val="tx1"/>
              </a:gs>
            </a:gsLst>
            <a:lin ang="5400000" scaled="0"/>
          </a:gradFill>
          <a:latin typeface="+mn-lt"/>
          <a:ea typeface="+mn-ea"/>
          <a:cs typeface="+mn-cs"/>
        </a:defRPr>
      </a:lvl4pPr>
      <a:lvl5pPr marL="1456329" indent="-252446" algn="l" defTabSz="685864" rtl="0" eaLnBrk="1" latinLnBrk="0" hangingPunct="1">
        <a:lnSpc>
          <a:spcPct val="90000"/>
        </a:lnSpc>
        <a:spcBef>
          <a:spcPct val="20000"/>
        </a:spcBef>
        <a:buSzPct val="100000"/>
        <a:buFontTx/>
        <a:buBlip>
          <a:blip r:embed="rId17"/>
        </a:buBlip>
        <a:defRPr sz="1500" kern="1200">
          <a:gradFill>
            <a:gsLst>
              <a:gs pos="0">
                <a:schemeClr val="tx1"/>
              </a:gs>
              <a:gs pos="86000">
                <a:schemeClr val="tx1"/>
              </a:gs>
            </a:gsLst>
            <a:lin ang="5400000" scaled="0"/>
          </a:gradFill>
          <a:latin typeface="+mn-lt"/>
          <a:ea typeface="+mn-ea"/>
          <a:cs typeface="+mn-cs"/>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0"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8CB0E40C-8BF1-4B6B-AC7B-B043F6C52E5C}" type="datetime1">
              <a:rPr lang="en-US" smtClean="0"/>
              <a:t>9/1/2011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14" r:id="rId16"/>
    <p:sldLayoutId id="2147483721" r:id="rId17"/>
    <p:sldLayoutId id="2147483738" r:id="rId18"/>
  </p:sldLayoutIdLst>
  <p:hf hdr="0" ft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hyperlink" Target="https://pubcenter.microsoft.com/" TargetMode="Externa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sdn.microsoft.com/en-us/library/hh184843(v=VS.92).aspx" TargetMode="Externa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g"/><Relationship Id="rId1" Type="http://schemas.openxmlformats.org/officeDocument/2006/relationships/slideLayout" Target="../slideLayouts/slideLayout4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39.xml"/><Relationship Id="rId5" Type="http://schemas.openxmlformats.org/officeDocument/2006/relationships/image" Target="../media/image2.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8" Type="http://schemas.openxmlformats.org/officeDocument/2006/relationships/hyperlink" Target="http://ericmiraglia.com/inlink/" TargetMode="External"/><Relationship Id="rId13" Type="http://schemas.openxmlformats.org/officeDocument/2006/relationships/hyperlink" Target="http://analytics.postrank.com/" TargetMode="External"/><Relationship Id="rId3" Type="http://schemas.openxmlformats.org/officeDocument/2006/relationships/hyperlink" Target="http://www.howsociable.com/" TargetMode="External"/><Relationship Id="rId7" Type="http://schemas.openxmlformats.org/officeDocument/2006/relationships/hyperlink" Target="http://google.com/insights/search/" TargetMode="External"/><Relationship Id="rId12" Type="http://schemas.openxmlformats.org/officeDocument/2006/relationships/hyperlink" Target="http://bit.ly/" TargetMode="External"/><Relationship Id="rId2" Type="http://schemas.openxmlformats.org/officeDocument/2006/relationships/notesSlide" Target="../notesSlides/notesSlide6.xml"/><Relationship Id="rId1" Type="http://schemas.openxmlformats.org/officeDocument/2006/relationships/slideLayout" Target="../slideLayouts/slideLayout34.xml"/><Relationship Id="rId6" Type="http://schemas.openxmlformats.org/officeDocument/2006/relationships/hyperlink" Target="http://www.semrush.com/" TargetMode="External"/><Relationship Id="rId11" Type="http://schemas.openxmlformats.org/officeDocument/2006/relationships/hyperlink" Target="http://socialmention.com/" TargetMode="External"/><Relationship Id="rId5" Type="http://schemas.openxmlformats.org/officeDocument/2006/relationships/hyperlink" Target="http://www.97thfloor.com/social-media-for-firefox/" TargetMode="External"/><Relationship Id="rId10" Type="http://schemas.openxmlformats.org/officeDocument/2006/relationships/hyperlink" Target="http://www.trackur.com/" TargetMode="External"/><Relationship Id="rId4" Type="http://schemas.openxmlformats.org/officeDocument/2006/relationships/hyperlink" Target="http://knowem.com/" TargetMode="External"/><Relationship Id="rId9" Type="http://schemas.openxmlformats.org/officeDocument/2006/relationships/hyperlink" Target="http://www.majesticseo.com/"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438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Beta Distribution Service</a:t>
            </a:r>
            <a:endParaRPr lang="en-AU" dirty="0"/>
          </a:p>
        </p:txBody>
      </p:sp>
      <p:sp>
        <p:nvSpPr>
          <p:cNvPr id="3" name="Content Placeholder 2"/>
          <p:cNvSpPr>
            <a:spLocks noGrp="1"/>
          </p:cNvSpPr>
          <p:nvPr>
            <p:ph idx="1"/>
          </p:nvPr>
        </p:nvSpPr>
        <p:spPr/>
        <p:txBody>
          <a:bodyPr>
            <a:normAutofit/>
          </a:bodyPr>
          <a:lstStyle/>
          <a:p>
            <a:r>
              <a:rPr lang="en-AU" dirty="0" smtClean="0"/>
              <a:t>Capabilities </a:t>
            </a:r>
            <a:endParaRPr lang="en-AU" dirty="0"/>
          </a:p>
          <a:p>
            <a:pPr lvl="1"/>
            <a:r>
              <a:rPr lang="en-AU" dirty="0" smtClean="0"/>
              <a:t>List </a:t>
            </a:r>
            <a:r>
              <a:rPr lang="en-AU" dirty="0"/>
              <a:t>of testers (up to 100)</a:t>
            </a:r>
          </a:p>
          <a:p>
            <a:pPr lvl="1"/>
            <a:r>
              <a:rPr lang="en-AU" dirty="0" smtClean="0"/>
              <a:t>Email </a:t>
            </a:r>
            <a:r>
              <a:rPr lang="en-AU" dirty="0"/>
              <a:t>with a private </a:t>
            </a:r>
            <a:r>
              <a:rPr lang="en-AU" dirty="0" err="1"/>
              <a:t>deeplink</a:t>
            </a:r>
            <a:r>
              <a:rPr lang="en-AU" dirty="0"/>
              <a:t> </a:t>
            </a:r>
            <a:endParaRPr lang="en-AU" dirty="0" smtClean="0"/>
          </a:p>
          <a:p>
            <a:pPr lvl="1"/>
            <a:r>
              <a:rPr lang="en-AU" dirty="0" smtClean="0"/>
              <a:t>Provide </a:t>
            </a:r>
            <a:r>
              <a:rPr lang="en-AU" dirty="0"/>
              <a:t>feedback for 90 days</a:t>
            </a:r>
          </a:p>
          <a:p>
            <a:pPr lvl="1"/>
            <a:r>
              <a:rPr lang="en-AU" dirty="0" smtClean="0"/>
              <a:t>No updates</a:t>
            </a:r>
            <a:endParaRPr lang="en-AU" dirty="0"/>
          </a:p>
          <a:p>
            <a:r>
              <a:rPr lang="en-AU" dirty="0"/>
              <a:t>Benefits</a:t>
            </a:r>
          </a:p>
          <a:p>
            <a:pPr lvl="1"/>
            <a:r>
              <a:rPr lang="en-AU" dirty="0"/>
              <a:t>No </a:t>
            </a:r>
            <a:r>
              <a:rPr lang="en-AU" dirty="0" smtClean="0"/>
              <a:t>phone unlock required</a:t>
            </a:r>
            <a:endParaRPr lang="en-AU" dirty="0"/>
          </a:p>
          <a:p>
            <a:pPr lvl="1"/>
            <a:r>
              <a:rPr lang="en-AU" dirty="0" smtClean="0"/>
              <a:t>Higher </a:t>
            </a:r>
            <a:r>
              <a:rPr lang="en-AU" dirty="0"/>
              <a:t>quality apps</a:t>
            </a:r>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pSp>
        <p:nvGrpSpPr>
          <p:cNvPr id="20" name="Group 19"/>
          <p:cNvGrpSpPr/>
          <p:nvPr/>
        </p:nvGrpSpPr>
        <p:grpSpPr>
          <a:xfrm>
            <a:off x="5221071" y="2808283"/>
            <a:ext cx="3743417" cy="3573045"/>
            <a:chOff x="5221071" y="2808283"/>
            <a:chExt cx="3743417" cy="3573045"/>
          </a:xfrm>
        </p:grpSpPr>
        <p:sp>
          <p:nvSpPr>
            <p:cNvPr id="18" name="Rectangle 17"/>
            <p:cNvSpPr/>
            <p:nvPr/>
          </p:nvSpPr>
          <p:spPr bwMode="auto">
            <a:xfrm>
              <a:off x="5221071" y="2808283"/>
              <a:ext cx="3743417" cy="3573045"/>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p:nvPr/>
          </p:nvPicPr>
          <p:blipFill>
            <a:blip r:embed="rId2" cstate="print">
              <a:extLst>
                <a:ext uri="{28A0092B-C50C-407E-A947-70E740481C1C}">
                  <a14:useLocalDpi xmlns:a14="http://schemas.microsoft.com/office/drawing/2010/main" val="0"/>
                </a:ext>
              </a:extLst>
            </a:blip>
            <a:stretch>
              <a:fillRect/>
            </a:stretch>
          </p:blipFill>
          <p:spPr>
            <a:xfrm>
              <a:off x="5377183" y="2944213"/>
              <a:ext cx="3419322" cy="3293099"/>
            </a:xfrm>
            <a:prstGeom prst="rect">
              <a:avLst/>
            </a:prstGeom>
            <a:ln>
              <a:noFill/>
            </a:ln>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339693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Targeted </a:t>
            </a:r>
            <a:r>
              <a:rPr lang="en-US" dirty="0"/>
              <a:t>Distribution Service</a:t>
            </a:r>
            <a:endParaRPr lang="en-AU" dirty="0"/>
          </a:p>
        </p:txBody>
      </p:sp>
      <p:sp>
        <p:nvSpPr>
          <p:cNvPr id="3" name="Content Placeholder 2"/>
          <p:cNvSpPr>
            <a:spLocks noGrp="1"/>
          </p:cNvSpPr>
          <p:nvPr>
            <p:ph idx="1"/>
          </p:nvPr>
        </p:nvSpPr>
        <p:spPr/>
        <p:txBody>
          <a:bodyPr>
            <a:normAutofit/>
          </a:bodyPr>
          <a:lstStyle/>
          <a:p>
            <a:r>
              <a:rPr lang="en-AU" dirty="0" smtClean="0"/>
              <a:t>Capabilities </a:t>
            </a:r>
            <a:endParaRPr lang="en-AU" dirty="0"/>
          </a:p>
          <a:p>
            <a:pPr lvl="1"/>
            <a:r>
              <a:rPr lang="en-AU" dirty="0" smtClean="0"/>
              <a:t>Certified </a:t>
            </a:r>
            <a:r>
              <a:rPr lang="en-AU" dirty="0"/>
              <a:t>before distributing</a:t>
            </a:r>
          </a:p>
          <a:p>
            <a:pPr lvl="1"/>
            <a:r>
              <a:rPr lang="en-AU" dirty="0" smtClean="0"/>
              <a:t>App </a:t>
            </a:r>
            <a:r>
              <a:rPr lang="en-AU" dirty="0"/>
              <a:t>is not discoverable via </a:t>
            </a:r>
            <a:r>
              <a:rPr lang="en-AU" dirty="0" smtClean="0"/>
              <a:t>Search</a:t>
            </a:r>
          </a:p>
          <a:p>
            <a:pPr lvl="1"/>
            <a:r>
              <a:rPr lang="en-US" dirty="0"/>
              <a:t>No access control on </a:t>
            </a:r>
            <a:r>
              <a:rPr lang="en-US" dirty="0" smtClean="0"/>
              <a:t>distribution</a:t>
            </a:r>
            <a:endParaRPr lang="en-AU" dirty="0"/>
          </a:p>
          <a:p>
            <a:pPr lvl="1"/>
            <a:r>
              <a:rPr lang="en-US" dirty="0" smtClean="0"/>
              <a:t>No </a:t>
            </a:r>
            <a:r>
              <a:rPr lang="en-US" dirty="0"/>
              <a:t>limits on the number of users or duration</a:t>
            </a:r>
          </a:p>
          <a:p>
            <a:pPr lvl="1"/>
            <a:r>
              <a:rPr lang="en-US" dirty="0" smtClean="0"/>
              <a:t>Apps </a:t>
            </a:r>
            <a:r>
              <a:rPr lang="en-US" dirty="0"/>
              <a:t>can be ‘free’ or ‘paid’</a:t>
            </a:r>
          </a:p>
          <a:p>
            <a:pPr lvl="1"/>
            <a:r>
              <a:rPr lang="en-US" dirty="0"/>
              <a:t>Apps can be published publicly at any </a:t>
            </a:r>
            <a:r>
              <a:rPr lang="en-US" dirty="0" smtClean="0"/>
              <a:t>time</a:t>
            </a:r>
            <a:endParaRPr lang="en-AU" dirty="0"/>
          </a:p>
          <a:p>
            <a:r>
              <a:rPr lang="en-AU" dirty="0"/>
              <a:t>Benefits</a:t>
            </a:r>
          </a:p>
          <a:p>
            <a:pPr lvl="1"/>
            <a:r>
              <a:rPr lang="en-AU" dirty="0" smtClean="0"/>
              <a:t>Private deployment</a:t>
            </a:r>
            <a:endParaRPr lang="en-AU" dirty="0"/>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5727848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New Games Marketplace</a:t>
            </a:r>
            <a:endParaRPr lang="en-US" dirty="0"/>
          </a:p>
        </p:txBody>
      </p:sp>
      <p:sp>
        <p:nvSpPr>
          <p:cNvPr id="3" name="Text Placeholder 2"/>
          <p:cNvSpPr>
            <a:spLocks noGrp="1"/>
          </p:cNvSpPr>
          <p:nvPr>
            <p:ph idx="1"/>
          </p:nvPr>
        </p:nvSpPr>
        <p:spPr/>
        <p:txBody>
          <a:bodyPr>
            <a:normAutofit/>
          </a:bodyPr>
          <a:lstStyle/>
          <a:p>
            <a:r>
              <a:rPr lang="en-US" dirty="0" smtClean="0"/>
              <a:t>Increased discoverability and promotion</a:t>
            </a:r>
          </a:p>
          <a:p>
            <a:r>
              <a:rPr lang="en-US" dirty="0" smtClean="0"/>
              <a:t>Support for six additional game rating systems</a:t>
            </a:r>
          </a:p>
          <a:p>
            <a:r>
              <a:rPr lang="en-US" dirty="0" smtClean="0"/>
              <a:t>New parental controls some countries</a:t>
            </a:r>
          </a:p>
          <a:p>
            <a:pPr lvl="1"/>
            <a:r>
              <a:rPr lang="en-US" dirty="0" smtClean="0"/>
              <a:t>Controls access to mature rated games by country</a:t>
            </a:r>
          </a:p>
          <a:p>
            <a:pPr lvl="1"/>
            <a:r>
              <a:rPr lang="en-US" dirty="0" smtClean="0"/>
              <a:t>Controls based on Windows Live ID</a:t>
            </a:r>
          </a:p>
          <a:p>
            <a:endParaRPr lang="en-US" dirty="0" smtClean="0"/>
          </a:p>
          <a:p>
            <a:endParaRPr lang="en-US" dirty="0"/>
          </a:p>
        </p:txBody>
      </p:sp>
      <p:pic>
        <p:nvPicPr>
          <p:cNvPr id="4" name="Picture 1" descr="image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4685" y="4708485"/>
            <a:ext cx="5611358" cy="143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689970" y="6389050"/>
            <a:ext cx="4893309" cy="323143"/>
          </a:xfrm>
          <a:prstGeom prst="rect">
            <a:avLst/>
          </a:prstGeom>
          <a:noFill/>
        </p:spPr>
        <p:txBody>
          <a:bodyPr wrap="square" lIns="121899" tIns="60949" rIns="121899" bIns="60949" rtlCol="0">
            <a:spAutoFit/>
          </a:bodyPr>
          <a:lstStyle/>
          <a:p>
            <a:pPr algn="ctr" defTabSz="914363"/>
            <a:r>
              <a:rPr lang="en-US" sz="1300" dirty="0" smtClean="0">
                <a:solidFill>
                  <a:srgbClr val="FFFFFF"/>
                </a:solidFill>
              </a:rPr>
              <a:t>UI and Screenshots are representative of UI, subject to change</a:t>
            </a:r>
            <a:endParaRPr lang="en-US" sz="1300" dirty="0">
              <a:solidFill>
                <a:srgbClr val="FFFFFF"/>
              </a:solidFill>
            </a:endParaRPr>
          </a:p>
        </p:txBody>
      </p:sp>
    </p:spTree>
    <p:extLst>
      <p:ext uri="{BB962C8B-B14F-4D97-AF65-F5344CB8AC3E}">
        <p14:creationId xmlns:p14="http://schemas.microsoft.com/office/powerpoint/2010/main" val="843283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224287" y="1541254"/>
            <a:ext cx="8695426" cy="489827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solidFill>
                <a:schemeClr val="tx1"/>
              </a:solidFill>
            </a:endParaRPr>
          </a:p>
        </p:txBody>
      </p:sp>
      <p:sp>
        <p:nvSpPr>
          <p:cNvPr id="11" name="Title 1"/>
          <p:cNvSpPr>
            <a:spLocks noGrp="1"/>
          </p:cNvSpPr>
          <p:nvPr>
            <p:ph type="title"/>
          </p:nvPr>
        </p:nvSpPr>
        <p:spPr>
          <a:xfrm>
            <a:off x="389436" y="228602"/>
            <a:ext cx="8363938" cy="971548"/>
          </a:xfrm>
        </p:spPr>
        <p:txBody>
          <a:bodyPr>
            <a:noAutofit/>
          </a:bodyPr>
          <a:lstStyle/>
          <a:p>
            <a:r>
              <a:rPr lang="en-US" sz="3200" dirty="0" smtClean="0">
                <a:solidFill>
                  <a:schemeClr val="bg1"/>
                </a:solidFill>
              </a:rPr>
              <a:t>More Discoverable and Informative </a:t>
            </a:r>
            <a:r>
              <a:rPr lang="en-US" dirty="0" smtClean="0">
                <a:solidFill>
                  <a:schemeClr val="bg1"/>
                </a:solidFill>
              </a:rPr>
              <a:t/>
            </a:r>
            <a:br>
              <a:rPr lang="en-US" dirty="0" smtClean="0">
                <a:solidFill>
                  <a:schemeClr val="bg1"/>
                </a:solidFill>
              </a:rPr>
            </a:br>
            <a:r>
              <a:rPr lang="en-US" sz="2800" spc="-100" dirty="0" smtClean="0">
                <a:solidFill>
                  <a:schemeClr val="bg1"/>
                </a:solidFill>
                <a:latin typeface="Segoe UI Light" pitchFamily="34" charset="0"/>
              </a:rPr>
              <a:t>New and deeper app categories</a:t>
            </a:r>
            <a:endParaRPr lang="en-US" sz="2800" spc="-100" dirty="0">
              <a:solidFill>
                <a:schemeClr val="bg1"/>
              </a:solidFill>
              <a:latin typeface="Segoe UI Light" pitchFamily="34" charset="0"/>
            </a:endParaRPr>
          </a:p>
        </p:txBody>
      </p:sp>
      <p:sp>
        <p:nvSpPr>
          <p:cNvPr id="3" name="TextBox 2"/>
          <p:cNvSpPr txBox="1"/>
          <p:nvPr/>
        </p:nvSpPr>
        <p:spPr>
          <a:xfrm>
            <a:off x="342970" y="4178868"/>
            <a:ext cx="2097701" cy="451405"/>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dirty="0">
                <a:solidFill>
                  <a:schemeClr val="tx1"/>
                </a:solidFill>
                <a:latin typeface="Segoe UI Light" pitchFamily="34" charset="0"/>
              </a:rPr>
              <a:t>Entertainment</a:t>
            </a:r>
          </a:p>
        </p:txBody>
      </p:sp>
      <p:sp>
        <p:nvSpPr>
          <p:cNvPr id="7" name="Rectangle 6"/>
          <p:cNvSpPr/>
          <p:nvPr/>
        </p:nvSpPr>
        <p:spPr>
          <a:xfrm>
            <a:off x="2485703" y="2117945"/>
            <a:ext cx="2092053" cy="1631216"/>
          </a:xfrm>
          <a:prstGeom prst="rect">
            <a:avLst/>
          </a:prstGeom>
          <a:solidFill>
            <a:schemeClr val="bg1">
              <a:lumMod val="65000"/>
              <a:lumOff val="35000"/>
            </a:schemeClr>
          </a:solidFill>
        </p:spPr>
        <p:txBody>
          <a:bodyPr wrap="square">
            <a:spAutoFit/>
          </a:bodyPr>
          <a:lstStyle/>
          <a:p>
            <a:r>
              <a:rPr lang="en-US" sz="1600" dirty="0">
                <a:latin typeface="Segoe UI Light" pitchFamily="34" charset="0"/>
              </a:rPr>
              <a:t>Lifestyle</a:t>
            </a:r>
          </a:p>
          <a:p>
            <a:pPr marL="285750" indent="-285750">
              <a:buFont typeface="Wingdings" pitchFamily="2" charset="2"/>
              <a:buChar char="§"/>
            </a:pPr>
            <a:r>
              <a:rPr lang="en-US" sz="1200" b="1" dirty="0">
                <a:latin typeface="Segoe UI Light" pitchFamily="34" charset="0"/>
              </a:rPr>
              <a:t>Arts &amp; Entertainment</a:t>
            </a:r>
          </a:p>
          <a:p>
            <a:pPr marL="285750" indent="-285750">
              <a:buFont typeface="Wingdings" pitchFamily="2" charset="2"/>
              <a:buChar char="§"/>
            </a:pPr>
            <a:r>
              <a:rPr lang="en-US" sz="1200" b="1" dirty="0">
                <a:latin typeface="Segoe UI Light" pitchFamily="34" charset="0"/>
              </a:rPr>
              <a:t>Automotive</a:t>
            </a:r>
          </a:p>
          <a:p>
            <a:pPr marL="285750" indent="-285750">
              <a:buFont typeface="Wingdings" pitchFamily="2" charset="2"/>
              <a:buChar char="§"/>
            </a:pPr>
            <a:r>
              <a:rPr lang="en-US" sz="1200" dirty="0">
                <a:latin typeface="Segoe UI Light" pitchFamily="34" charset="0"/>
              </a:rPr>
              <a:t>Community</a:t>
            </a:r>
          </a:p>
          <a:p>
            <a:pPr marL="285750" indent="-285750">
              <a:buFont typeface="Wingdings" pitchFamily="2" charset="2"/>
              <a:buChar char="§"/>
            </a:pPr>
            <a:r>
              <a:rPr lang="en-US" sz="1200" dirty="0">
                <a:latin typeface="Segoe UI Light" pitchFamily="34" charset="0"/>
              </a:rPr>
              <a:t>Food &amp; Dining</a:t>
            </a:r>
          </a:p>
          <a:p>
            <a:pPr marL="285750" indent="-285750">
              <a:buFont typeface="Wingdings" pitchFamily="2" charset="2"/>
              <a:buChar char="§"/>
            </a:pPr>
            <a:r>
              <a:rPr lang="en-US" sz="1200" dirty="0">
                <a:latin typeface="Segoe UI Light" pitchFamily="34" charset="0"/>
              </a:rPr>
              <a:t>Out &amp; About</a:t>
            </a:r>
          </a:p>
          <a:p>
            <a:pPr marL="285750" indent="-285750">
              <a:buFont typeface="Wingdings" pitchFamily="2" charset="2"/>
              <a:buChar char="§"/>
            </a:pPr>
            <a:r>
              <a:rPr lang="en-US" sz="1200" dirty="0">
                <a:latin typeface="Segoe UI Light" pitchFamily="34" charset="0"/>
              </a:rPr>
              <a:t>Shopping</a:t>
            </a:r>
          </a:p>
          <a:p>
            <a:pPr marL="285750" indent="-285750">
              <a:buFont typeface="Wingdings" pitchFamily="2" charset="2"/>
              <a:buChar char="§"/>
            </a:pPr>
            <a:r>
              <a:rPr lang="en-US" sz="1200" b="1" dirty="0">
                <a:latin typeface="Segoe UI Light" pitchFamily="34" charset="0"/>
              </a:rPr>
              <a:t>Style &amp; Fashion</a:t>
            </a:r>
          </a:p>
        </p:txBody>
      </p:sp>
      <p:sp>
        <p:nvSpPr>
          <p:cNvPr id="12" name="TextBox 11"/>
          <p:cNvSpPr txBox="1"/>
          <p:nvPr/>
        </p:nvSpPr>
        <p:spPr>
          <a:xfrm>
            <a:off x="2485703" y="4366988"/>
            <a:ext cx="2092053" cy="451405"/>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dirty="0">
                <a:solidFill>
                  <a:schemeClr val="tx1"/>
                </a:solidFill>
                <a:latin typeface="Segoe UI Light" pitchFamily="34" charset="0"/>
              </a:rPr>
              <a:t>Music &amp; Video</a:t>
            </a:r>
          </a:p>
        </p:txBody>
      </p:sp>
      <p:sp>
        <p:nvSpPr>
          <p:cNvPr id="13" name="TextBox 12"/>
          <p:cNvSpPr txBox="1"/>
          <p:nvPr/>
        </p:nvSpPr>
        <p:spPr>
          <a:xfrm>
            <a:off x="4613552" y="3348599"/>
            <a:ext cx="2080142" cy="451405"/>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dirty="0">
                <a:solidFill>
                  <a:schemeClr val="tx1"/>
                </a:solidFill>
                <a:latin typeface="Segoe UI Light" pitchFamily="34" charset="0"/>
              </a:rPr>
              <a:t>Tools &amp; Productivity</a:t>
            </a:r>
          </a:p>
        </p:txBody>
      </p:sp>
      <p:sp>
        <p:nvSpPr>
          <p:cNvPr id="14" name="TextBox 13"/>
          <p:cNvSpPr txBox="1"/>
          <p:nvPr/>
        </p:nvSpPr>
        <p:spPr>
          <a:xfrm>
            <a:off x="2485703" y="1623939"/>
            <a:ext cx="2092053" cy="451405"/>
          </a:xfrm>
          <a:prstGeom prst="rect">
            <a:avLst/>
          </a:prstGeom>
          <a:solidFill>
            <a:srgbClr val="FF4819"/>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b="1" dirty="0">
                <a:solidFill>
                  <a:schemeClr val="tx1"/>
                </a:solidFill>
                <a:latin typeface="Segoe UI Light" pitchFamily="34" charset="0"/>
              </a:rPr>
              <a:t>Kids &amp; Family</a:t>
            </a:r>
          </a:p>
        </p:txBody>
      </p:sp>
      <p:sp>
        <p:nvSpPr>
          <p:cNvPr id="15" name="TextBox 14"/>
          <p:cNvSpPr txBox="1"/>
          <p:nvPr/>
        </p:nvSpPr>
        <p:spPr>
          <a:xfrm>
            <a:off x="4624025" y="1623939"/>
            <a:ext cx="2060218" cy="451405"/>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dirty="0">
                <a:solidFill>
                  <a:schemeClr val="tx1"/>
                </a:solidFill>
                <a:latin typeface="Segoe UI Light" pitchFamily="34" charset="0"/>
              </a:rPr>
              <a:t>Photo</a:t>
            </a:r>
          </a:p>
        </p:txBody>
      </p:sp>
      <p:sp>
        <p:nvSpPr>
          <p:cNvPr id="16" name="TextBox 15"/>
          <p:cNvSpPr txBox="1"/>
          <p:nvPr/>
        </p:nvSpPr>
        <p:spPr>
          <a:xfrm>
            <a:off x="4624719" y="2179744"/>
            <a:ext cx="2059561" cy="451405"/>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dirty="0">
                <a:solidFill>
                  <a:schemeClr val="tx1"/>
                </a:solidFill>
                <a:latin typeface="Segoe UI Light" pitchFamily="34" charset="0"/>
              </a:rPr>
              <a:t>Social</a:t>
            </a:r>
          </a:p>
        </p:txBody>
      </p:sp>
      <p:sp>
        <p:nvSpPr>
          <p:cNvPr id="17" name="TextBox 16"/>
          <p:cNvSpPr txBox="1"/>
          <p:nvPr/>
        </p:nvSpPr>
        <p:spPr>
          <a:xfrm>
            <a:off x="4624028" y="2774083"/>
            <a:ext cx="2070181" cy="451405"/>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dirty="0">
                <a:solidFill>
                  <a:schemeClr val="tx1"/>
                </a:solidFill>
                <a:latin typeface="Segoe UI Light" pitchFamily="34" charset="0"/>
              </a:rPr>
              <a:t>Sports</a:t>
            </a:r>
          </a:p>
        </p:txBody>
      </p:sp>
      <p:sp>
        <p:nvSpPr>
          <p:cNvPr id="18" name="TextBox 17"/>
          <p:cNvSpPr txBox="1"/>
          <p:nvPr/>
        </p:nvSpPr>
        <p:spPr>
          <a:xfrm>
            <a:off x="2497612" y="5910415"/>
            <a:ext cx="2080141" cy="338554"/>
          </a:xfrm>
          <a:prstGeom prst="rect">
            <a:avLst/>
          </a:prstGeom>
          <a:solidFill>
            <a:schemeClr val="bg1">
              <a:lumMod val="65000"/>
              <a:lumOff val="35000"/>
            </a:schemeClr>
          </a:solidFill>
        </p:spPr>
        <p:txBody>
          <a:bodyPr wrap="square" rtlCol="0">
            <a:spAutoFit/>
          </a:bodyPr>
          <a:lstStyle/>
          <a:p>
            <a:r>
              <a:rPr lang="en-US" sz="1600" b="1" dirty="0">
                <a:latin typeface="Segoe UI Light" pitchFamily="34" charset="0"/>
              </a:rPr>
              <a:t>Personal</a:t>
            </a:r>
            <a:r>
              <a:rPr lang="en-US" sz="1600" dirty="0">
                <a:latin typeface="Segoe UI Light" pitchFamily="34" charset="0"/>
              </a:rPr>
              <a:t> Finance</a:t>
            </a:r>
          </a:p>
        </p:txBody>
      </p:sp>
      <p:sp>
        <p:nvSpPr>
          <p:cNvPr id="19" name="TextBox 18"/>
          <p:cNvSpPr txBox="1"/>
          <p:nvPr/>
        </p:nvSpPr>
        <p:spPr>
          <a:xfrm>
            <a:off x="342967" y="3634565"/>
            <a:ext cx="2097464" cy="492443"/>
          </a:xfrm>
          <a:prstGeom prst="rect">
            <a:avLst/>
          </a:prstGeom>
          <a:solidFill>
            <a:srgbClr val="FF4819"/>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b="1" dirty="0">
                <a:solidFill>
                  <a:schemeClr val="tx1"/>
                </a:solidFill>
                <a:latin typeface="Segoe UI Light" pitchFamily="34" charset="0"/>
              </a:rPr>
              <a:t>Education</a:t>
            </a:r>
          </a:p>
        </p:txBody>
      </p:sp>
      <p:sp>
        <p:nvSpPr>
          <p:cNvPr id="20" name="TextBox 19"/>
          <p:cNvSpPr txBox="1"/>
          <p:nvPr/>
        </p:nvSpPr>
        <p:spPr>
          <a:xfrm>
            <a:off x="342968" y="3094785"/>
            <a:ext cx="2097464" cy="492443"/>
          </a:xfrm>
          <a:prstGeom prst="rect">
            <a:avLst/>
          </a:prstGeom>
          <a:solidFill>
            <a:schemeClr val="bg1">
              <a:lumMod val="65000"/>
              <a:lumOff val="35000"/>
            </a:schemeClr>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pPr algn="l"/>
            <a:r>
              <a:rPr lang="en-US" sz="1600" dirty="0">
                <a:solidFill>
                  <a:schemeClr val="tx1"/>
                </a:solidFill>
                <a:latin typeface="Segoe UI Light" pitchFamily="34" charset="0"/>
              </a:rPr>
              <a:t>Business</a:t>
            </a:r>
          </a:p>
        </p:txBody>
      </p:sp>
      <p:sp>
        <p:nvSpPr>
          <p:cNvPr id="21" name="Rectangle 20"/>
          <p:cNvSpPr/>
          <p:nvPr/>
        </p:nvSpPr>
        <p:spPr>
          <a:xfrm>
            <a:off x="2485702" y="4892479"/>
            <a:ext cx="2092053" cy="707886"/>
          </a:xfrm>
          <a:prstGeom prst="rect">
            <a:avLst/>
          </a:prstGeom>
          <a:solidFill>
            <a:schemeClr val="bg1">
              <a:lumMod val="65000"/>
              <a:lumOff val="35000"/>
            </a:schemeClr>
          </a:solidFill>
        </p:spPr>
        <p:txBody>
          <a:bodyPr wrap="square">
            <a:spAutoFit/>
          </a:bodyPr>
          <a:lstStyle/>
          <a:p>
            <a:r>
              <a:rPr lang="en-US" sz="1600" dirty="0">
                <a:latin typeface="Segoe UI Light" pitchFamily="34" charset="0"/>
              </a:rPr>
              <a:t>News &amp; Weather</a:t>
            </a:r>
          </a:p>
          <a:p>
            <a:pPr marL="285750" indent="-285750">
              <a:buFont typeface="Wingdings" pitchFamily="2" charset="2"/>
              <a:buChar char="§"/>
            </a:pPr>
            <a:r>
              <a:rPr lang="en-US" sz="1200" b="1" dirty="0">
                <a:latin typeface="Segoe UI Light" pitchFamily="34" charset="0"/>
              </a:rPr>
              <a:t>Local + National</a:t>
            </a:r>
          </a:p>
          <a:p>
            <a:pPr marL="285750" indent="-285750">
              <a:buFont typeface="Wingdings" pitchFamily="2" charset="2"/>
              <a:buChar char="§"/>
            </a:pPr>
            <a:r>
              <a:rPr lang="en-US" sz="1200" b="1" dirty="0">
                <a:latin typeface="Segoe UI Light" pitchFamily="34" charset="0"/>
              </a:rPr>
              <a:t>International</a:t>
            </a:r>
          </a:p>
        </p:txBody>
      </p:sp>
      <p:sp>
        <p:nvSpPr>
          <p:cNvPr id="22" name="Rectangle 21"/>
          <p:cNvSpPr/>
          <p:nvPr/>
        </p:nvSpPr>
        <p:spPr>
          <a:xfrm>
            <a:off x="4624717" y="3934356"/>
            <a:ext cx="2069490" cy="1815882"/>
          </a:xfrm>
          <a:prstGeom prst="rect">
            <a:avLst/>
          </a:prstGeom>
          <a:solidFill>
            <a:schemeClr val="bg1">
              <a:lumMod val="65000"/>
              <a:lumOff val="35000"/>
            </a:schemeClr>
          </a:solidFill>
        </p:spPr>
        <p:txBody>
          <a:bodyPr wrap="square">
            <a:spAutoFit/>
          </a:bodyPr>
          <a:lstStyle/>
          <a:p>
            <a:r>
              <a:rPr lang="en-US" sz="1600" dirty="0">
                <a:latin typeface="Segoe UI Light" pitchFamily="34" charset="0"/>
              </a:rPr>
              <a:t>Travel &amp; </a:t>
            </a:r>
            <a:r>
              <a:rPr lang="en-US" sz="1600" b="1" dirty="0">
                <a:latin typeface="Segoe UI Light" pitchFamily="34" charset="0"/>
              </a:rPr>
              <a:t>Navigation</a:t>
            </a:r>
          </a:p>
          <a:p>
            <a:pPr marL="285750" indent="-285750">
              <a:buFont typeface="Wingdings" pitchFamily="2" charset="2"/>
              <a:buChar char="§"/>
            </a:pPr>
            <a:r>
              <a:rPr lang="en-US" sz="1200" b="1" dirty="0">
                <a:latin typeface="Segoe UI Light" pitchFamily="34" charset="0"/>
              </a:rPr>
              <a:t>City Guides</a:t>
            </a:r>
          </a:p>
          <a:p>
            <a:pPr marL="285750" indent="-285750">
              <a:buFont typeface="Wingdings" pitchFamily="2" charset="2"/>
              <a:buChar char="§"/>
            </a:pPr>
            <a:r>
              <a:rPr lang="en-US" sz="1200" b="1" dirty="0">
                <a:latin typeface="Segoe UI Light" pitchFamily="34" charset="0"/>
              </a:rPr>
              <a:t>Hotels</a:t>
            </a:r>
          </a:p>
          <a:p>
            <a:pPr marL="285750" indent="-285750">
              <a:buFont typeface="Wingdings" pitchFamily="2" charset="2"/>
              <a:buChar char="§"/>
            </a:pPr>
            <a:r>
              <a:rPr lang="en-US" sz="1200" dirty="0">
                <a:latin typeface="Segoe UI Light" pitchFamily="34" charset="0"/>
              </a:rPr>
              <a:t>Languages</a:t>
            </a:r>
          </a:p>
          <a:p>
            <a:pPr marL="285750" indent="-285750">
              <a:buFont typeface="Wingdings" pitchFamily="2" charset="2"/>
              <a:buChar char="§"/>
            </a:pPr>
            <a:r>
              <a:rPr lang="en-US" sz="1200" b="1" dirty="0">
                <a:latin typeface="Segoe UI Light" pitchFamily="34" charset="0"/>
              </a:rPr>
              <a:t>Mapping</a:t>
            </a:r>
          </a:p>
          <a:p>
            <a:pPr marL="285750" indent="-285750">
              <a:buFont typeface="Wingdings" pitchFamily="2" charset="2"/>
              <a:buChar char="§"/>
            </a:pPr>
            <a:r>
              <a:rPr lang="en-US" sz="1200" b="1" dirty="0">
                <a:latin typeface="Segoe UI Light" pitchFamily="34" charset="0"/>
              </a:rPr>
              <a:t>Navigation</a:t>
            </a:r>
          </a:p>
          <a:p>
            <a:pPr marL="285750" indent="-285750">
              <a:buFont typeface="Wingdings" pitchFamily="2" charset="2"/>
              <a:buChar char="§"/>
            </a:pPr>
            <a:r>
              <a:rPr lang="en-US" sz="1200" dirty="0">
                <a:latin typeface="Segoe UI Light" pitchFamily="34" charset="0"/>
              </a:rPr>
              <a:t>Planning</a:t>
            </a:r>
          </a:p>
          <a:p>
            <a:pPr marL="285750" indent="-285750">
              <a:buFont typeface="Wingdings" pitchFamily="2" charset="2"/>
              <a:buChar char="§"/>
            </a:pPr>
            <a:r>
              <a:rPr lang="en-US" sz="1200" dirty="0">
                <a:latin typeface="Segoe UI Light" pitchFamily="34" charset="0"/>
              </a:rPr>
              <a:t>Travel Tools</a:t>
            </a:r>
          </a:p>
          <a:p>
            <a:pPr marL="285750" indent="-285750">
              <a:buFont typeface="Wingdings" pitchFamily="2" charset="2"/>
              <a:buChar char="§"/>
            </a:pPr>
            <a:r>
              <a:rPr lang="en-US" sz="1200" b="1" dirty="0">
                <a:latin typeface="Segoe UI Light" pitchFamily="34" charset="0"/>
              </a:rPr>
              <a:t>Traveling with </a:t>
            </a:r>
            <a:r>
              <a:rPr lang="en-US" sz="1200" b="1" dirty="0" smtClean="0">
                <a:latin typeface="Segoe UI Light" pitchFamily="34" charset="0"/>
              </a:rPr>
              <a:t>Kids</a:t>
            </a:r>
          </a:p>
        </p:txBody>
      </p:sp>
      <p:sp>
        <p:nvSpPr>
          <p:cNvPr id="23" name="Rectangle 22"/>
          <p:cNvSpPr/>
          <p:nvPr/>
        </p:nvSpPr>
        <p:spPr>
          <a:xfrm>
            <a:off x="345675" y="5171751"/>
            <a:ext cx="2092053" cy="892552"/>
          </a:xfrm>
          <a:prstGeom prst="rect">
            <a:avLst/>
          </a:prstGeom>
          <a:solidFill>
            <a:schemeClr val="bg1">
              <a:lumMod val="65000"/>
              <a:lumOff val="35000"/>
            </a:schemeClr>
          </a:solidFill>
        </p:spPr>
        <p:txBody>
          <a:bodyPr wrap="square">
            <a:spAutoFit/>
          </a:bodyPr>
          <a:lstStyle/>
          <a:p>
            <a:r>
              <a:rPr lang="en-US" sz="1600" dirty="0">
                <a:latin typeface="Segoe UI Light" pitchFamily="34" charset="0"/>
              </a:rPr>
              <a:t>Health &amp; Fitness</a:t>
            </a:r>
          </a:p>
          <a:p>
            <a:pPr marL="285750" indent="-285750">
              <a:buFont typeface="Wingdings" pitchFamily="2" charset="2"/>
              <a:buChar char="§"/>
            </a:pPr>
            <a:r>
              <a:rPr lang="en-US" sz="1200" dirty="0">
                <a:latin typeface="Segoe UI Light" pitchFamily="34" charset="0"/>
              </a:rPr>
              <a:t>Diet &amp; Nutrition</a:t>
            </a:r>
          </a:p>
          <a:p>
            <a:pPr marL="285750" indent="-285750">
              <a:buFont typeface="Wingdings" pitchFamily="2" charset="2"/>
              <a:buChar char="§"/>
            </a:pPr>
            <a:r>
              <a:rPr lang="en-US" sz="1200" dirty="0">
                <a:latin typeface="Segoe UI Light" pitchFamily="34" charset="0"/>
              </a:rPr>
              <a:t>Fitness</a:t>
            </a:r>
          </a:p>
          <a:p>
            <a:pPr marL="285750" indent="-285750">
              <a:buFont typeface="Wingdings" pitchFamily="2" charset="2"/>
              <a:buChar char="§"/>
            </a:pPr>
            <a:r>
              <a:rPr lang="en-US" sz="1200" dirty="0">
                <a:latin typeface="Segoe UI Light" pitchFamily="34" charset="0"/>
              </a:rPr>
              <a:t>Health</a:t>
            </a:r>
          </a:p>
        </p:txBody>
      </p:sp>
      <p:sp>
        <p:nvSpPr>
          <p:cNvPr id="24" name="Rectangle 23"/>
          <p:cNvSpPr/>
          <p:nvPr/>
        </p:nvSpPr>
        <p:spPr>
          <a:xfrm>
            <a:off x="6737340" y="1622751"/>
            <a:ext cx="2070691" cy="2923877"/>
          </a:xfrm>
          <a:prstGeom prst="rect">
            <a:avLst/>
          </a:prstGeom>
          <a:solidFill>
            <a:schemeClr val="bg1">
              <a:lumMod val="65000"/>
              <a:lumOff val="35000"/>
            </a:schemeClr>
          </a:solidFill>
        </p:spPr>
        <p:txBody>
          <a:bodyPr wrap="square">
            <a:spAutoFit/>
          </a:bodyPr>
          <a:lstStyle/>
          <a:p>
            <a:r>
              <a:rPr lang="en-US" sz="1600" dirty="0">
                <a:latin typeface="Segoe UI Light" pitchFamily="34" charset="0"/>
              </a:rPr>
              <a:t>Games</a:t>
            </a:r>
          </a:p>
          <a:p>
            <a:pPr marL="285750" indent="-285750">
              <a:buFont typeface="Wingdings" pitchFamily="2" charset="2"/>
              <a:buChar char="§"/>
            </a:pPr>
            <a:r>
              <a:rPr lang="en-US" sz="1200" dirty="0">
                <a:latin typeface="Segoe UI Light" pitchFamily="34" charset="0"/>
              </a:rPr>
              <a:t>Action + Adventure</a:t>
            </a:r>
          </a:p>
          <a:p>
            <a:pPr marL="285750" indent="-285750">
              <a:buFont typeface="Wingdings" pitchFamily="2" charset="2"/>
              <a:buChar char="§"/>
            </a:pPr>
            <a:r>
              <a:rPr lang="en-US" sz="1200" dirty="0">
                <a:latin typeface="Segoe UI Light" pitchFamily="34" charset="0"/>
              </a:rPr>
              <a:t>Card + Board</a:t>
            </a:r>
          </a:p>
          <a:p>
            <a:pPr marL="285750" indent="-285750">
              <a:buFont typeface="Wingdings" pitchFamily="2" charset="2"/>
              <a:buChar char="§"/>
            </a:pPr>
            <a:r>
              <a:rPr lang="en-US" sz="1200" dirty="0">
                <a:latin typeface="Segoe UI Light" pitchFamily="34" charset="0"/>
              </a:rPr>
              <a:t>Classics</a:t>
            </a:r>
          </a:p>
          <a:p>
            <a:pPr marL="285750" indent="-285750">
              <a:buFont typeface="Wingdings" pitchFamily="2" charset="2"/>
              <a:buChar char="§"/>
            </a:pPr>
            <a:r>
              <a:rPr lang="en-US" sz="1200" b="1" dirty="0">
                <a:latin typeface="Segoe UI Light" pitchFamily="34" charset="0"/>
              </a:rPr>
              <a:t>Educational</a:t>
            </a:r>
          </a:p>
          <a:p>
            <a:pPr marL="285750" indent="-285750">
              <a:buFont typeface="Wingdings" pitchFamily="2" charset="2"/>
              <a:buChar char="§"/>
            </a:pPr>
            <a:r>
              <a:rPr lang="en-US" sz="1200" dirty="0">
                <a:latin typeface="Segoe UI Light" pitchFamily="34" charset="0"/>
              </a:rPr>
              <a:t>Family</a:t>
            </a:r>
          </a:p>
          <a:p>
            <a:pPr marL="285750" indent="-285750">
              <a:buFont typeface="Wingdings" pitchFamily="2" charset="2"/>
              <a:buChar char="§"/>
            </a:pPr>
            <a:r>
              <a:rPr lang="en-US" sz="1200" dirty="0">
                <a:latin typeface="Segoe UI Light" pitchFamily="34" charset="0"/>
              </a:rPr>
              <a:t>Music</a:t>
            </a:r>
          </a:p>
          <a:p>
            <a:pPr marL="285750" indent="-285750">
              <a:buFont typeface="Wingdings" pitchFamily="2" charset="2"/>
              <a:buChar char="§"/>
            </a:pPr>
            <a:r>
              <a:rPr lang="en-US" sz="1200" b="1" dirty="0" err="1">
                <a:latin typeface="Segoe UI Light" pitchFamily="34" charset="0"/>
              </a:rPr>
              <a:t>Platformer</a:t>
            </a:r>
            <a:endParaRPr lang="en-US" sz="1200" b="1" dirty="0">
              <a:latin typeface="Segoe UI Light" pitchFamily="34" charset="0"/>
            </a:endParaRPr>
          </a:p>
          <a:p>
            <a:pPr marL="285750" indent="-285750">
              <a:buFont typeface="Wingdings" pitchFamily="2" charset="2"/>
              <a:buChar char="§"/>
            </a:pPr>
            <a:r>
              <a:rPr lang="en-US" sz="1200" dirty="0">
                <a:latin typeface="Segoe UI Light" pitchFamily="34" charset="0"/>
              </a:rPr>
              <a:t>Puzzle + Trivia</a:t>
            </a:r>
          </a:p>
          <a:p>
            <a:pPr marL="285750" indent="-285750">
              <a:buFont typeface="Wingdings" pitchFamily="2" charset="2"/>
              <a:buChar char="§"/>
            </a:pPr>
            <a:r>
              <a:rPr lang="en-US" sz="1200" dirty="0">
                <a:latin typeface="Segoe UI Light" pitchFamily="34" charset="0"/>
              </a:rPr>
              <a:t>Racing + </a:t>
            </a:r>
            <a:r>
              <a:rPr lang="en-US" sz="1200" b="1" dirty="0">
                <a:latin typeface="Segoe UI Light" pitchFamily="34" charset="0"/>
              </a:rPr>
              <a:t>Flying</a:t>
            </a:r>
          </a:p>
          <a:p>
            <a:pPr marL="285750" indent="-285750">
              <a:buFont typeface="Wingdings" pitchFamily="2" charset="2"/>
              <a:buChar char="§"/>
            </a:pPr>
            <a:r>
              <a:rPr lang="en-US" sz="1200" b="1" dirty="0">
                <a:latin typeface="Segoe UI Light" pitchFamily="34" charset="0"/>
              </a:rPr>
              <a:t>Role Playing</a:t>
            </a:r>
          </a:p>
          <a:p>
            <a:pPr marL="285750" indent="-285750">
              <a:buFont typeface="Wingdings" pitchFamily="2" charset="2"/>
              <a:buChar char="§"/>
            </a:pPr>
            <a:r>
              <a:rPr lang="en-US" sz="1200" dirty="0">
                <a:latin typeface="Segoe UI Light" pitchFamily="34" charset="0"/>
              </a:rPr>
              <a:t>Shooter</a:t>
            </a:r>
          </a:p>
          <a:p>
            <a:pPr marL="285750" indent="-285750">
              <a:buFont typeface="Wingdings" pitchFamily="2" charset="2"/>
              <a:buChar char="§"/>
            </a:pPr>
            <a:r>
              <a:rPr lang="en-US" sz="1200" dirty="0">
                <a:latin typeface="Segoe UI Light" pitchFamily="34" charset="0"/>
              </a:rPr>
              <a:t>Sports + </a:t>
            </a:r>
            <a:r>
              <a:rPr lang="en-US" sz="1200" b="1" dirty="0">
                <a:latin typeface="Segoe UI Light" pitchFamily="34" charset="0"/>
              </a:rPr>
              <a:t>Recreation</a:t>
            </a:r>
          </a:p>
          <a:p>
            <a:pPr marL="285750" indent="-285750">
              <a:buFont typeface="Wingdings" pitchFamily="2" charset="2"/>
              <a:buChar char="§"/>
            </a:pPr>
            <a:r>
              <a:rPr lang="en-US" sz="1200" dirty="0">
                <a:latin typeface="Segoe UI Light" pitchFamily="34" charset="0"/>
              </a:rPr>
              <a:t>Strategy + </a:t>
            </a:r>
            <a:r>
              <a:rPr lang="en-US" sz="1200" b="1" dirty="0">
                <a:latin typeface="Segoe UI Light" pitchFamily="34" charset="0"/>
              </a:rPr>
              <a:t>Simulation</a:t>
            </a:r>
          </a:p>
          <a:p>
            <a:pPr marL="285750" indent="-285750">
              <a:buFont typeface="Wingdings" pitchFamily="2" charset="2"/>
              <a:buChar char="§"/>
            </a:pPr>
            <a:r>
              <a:rPr lang="en-US" sz="1200" dirty="0">
                <a:latin typeface="Segoe UI Light" pitchFamily="34" charset="0"/>
              </a:rPr>
              <a:t>Xbox Companion</a:t>
            </a:r>
          </a:p>
        </p:txBody>
      </p:sp>
      <p:sp>
        <p:nvSpPr>
          <p:cNvPr id="25" name="Rectangle 24"/>
          <p:cNvSpPr/>
          <p:nvPr/>
        </p:nvSpPr>
        <p:spPr>
          <a:xfrm>
            <a:off x="342968" y="1623937"/>
            <a:ext cx="2097464" cy="1077218"/>
          </a:xfrm>
          <a:prstGeom prst="rect">
            <a:avLst/>
          </a:prstGeom>
          <a:solidFill>
            <a:schemeClr val="bg1">
              <a:lumMod val="65000"/>
              <a:lumOff val="35000"/>
            </a:schemeClr>
          </a:solidFill>
        </p:spPr>
        <p:txBody>
          <a:bodyPr wrap="square">
            <a:spAutoFit/>
          </a:bodyPr>
          <a:lstStyle/>
          <a:p>
            <a:r>
              <a:rPr lang="en-US" sz="1600" dirty="0">
                <a:latin typeface="Segoe UI Light" pitchFamily="34" charset="0"/>
              </a:rPr>
              <a:t>Books &amp; Reference</a:t>
            </a:r>
          </a:p>
          <a:p>
            <a:pPr marL="285750" indent="-285750">
              <a:buFont typeface="Wingdings" pitchFamily="2" charset="2"/>
              <a:buChar char="§"/>
            </a:pPr>
            <a:r>
              <a:rPr lang="en-US" sz="1200" dirty="0" err="1">
                <a:latin typeface="Segoe UI Light" pitchFamily="34" charset="0"/>
              </a:rPr>
              <a:t>eReader</a:t>
            </a:r>
            <a:endParaRPr lang="en-US" sz="1200" dirty="0">
              <a:latin typeface="Segoe UI Light" pitchFamily="34" charset="0"/>
            </a:endParaRPr>
          </a:p>
          <a:p>
            <a:pPr marL="285750" indent="-285750">
              <a:buFont typeface="Wingdings" pitchFamily="2" charset="2"/>
              <a:buChar char="§"/>
            </a:pPr>
            <a:r>
              <a:rPr lang="en-US" sz="1200" dirty="0">
                <a:latin typeface="Segoe UI Light" pitchFamily="34" charset="0"/>
              </a:rPr>
              <a:t>Fiction</a:t>
            </a:r>
          </a:p>
          <a:p>
            <a:pPr marL="285750" indent="-285750">
              <a:buFont typeface="Wingdings" pitchFamily="2" charset="2"/>
              <a:buChar char="§"/>
            </a:pPr>
            <a:r>
              <a:rPr lang="en-US" sz="1200" dirty="0">
                <a:latin typeface="Segoe UI Light" pitchFamily="34" charset="0"/>
              </a:rPr>
              <a:t>Non-Fiction</a:t>
            </a:r>
          </a:p>
          <a:p>
            <a:pPr marL="285750" indent="-285750">
              <a:buFont typeface="Wingdings" pitchFamily="2" charset="2"/>
              <a:buChar char="§"/>
            </a:pPr>
            <a:r>
              <a:rPr lang="en-US" sz="1200" dirty="0">
                <a:latin typeface="Segoe UI Light" pitchFamily="34" charset="0"/>
              </a:rPr>
              <a:t>Reference</a:t>
            </a:r>
          </a:p>
        </p:txBody>
      </p:sp>
      <p:sp>
        <p:nvSpPr>
          <p:cNvPr id="26" name="Rectangle 25"/>
          <p:cNvSpPr/>
          <p:nvPr/>
        </p:nvSpPr>
        <p:spPr>
          <a:xfrm>
            <a:off x="342969" y="4681196"/>
            <a:ext cx="2097700" cy="451405"/>
          </a:xfrm>
          <a:prstGeom prst="rect">
            <a:avLst/>
          </a:prstGeom>
          <a:solidFill>
            <a:srgbClr val="FF4819"/>
          </a:solidFill>
          <a:ln w="25400" cap="flat" cmpd="sng" algn="ctr">
            <a:noFill/>
            <a:prstDash val="solid"/>
          </a:ln>
          <a:effectLst/>
        </p:spPr>
        <p:txBody>
          <a:bodyPr rtlCol="0" anchor="ctr"/>
          <a:lstStyle/>
          <a:p>
            <a:r>
              <a:rPr lang="en-US" sz="1600" b="1" kern="0" dirty="0">
                <a:latin typeface="Segoe UI Light" pitchFamily="34" charset="0"/>
              </a:rPr>
              <a:t>Gov’t &amp; Politics</a:t>
            </a:r>
          </a:p>
        </p:txBody>
      </p:sp>
      <p:sp>
        <p:nvSpPr>
          <p:cNvPr id="2" name="TextBox 1"/>
          <p:cNvSpPr txBox="1"/>
          <p:nvPr/>
        </p:nvSpPr>
        <p:spPr>
          <a:xfrm>
            <a:off x="6728711" y="5979039"/>
            <a:ext cx="2191002" cy="460484"/>
          </a:xfrm>
          <a:prstGeom prst="rect">
            <a:avLst/>
          </a:prstGeom>
          <a:solidFill>
            <a:srgbClr val="4891DC"/>
          </a:solidFill>
          <a:ln w="25400" cap="flat" cmpd="sng" algn="ctr">
            <a:noFill/>
            <a:prstDash val="solid"/>
          </a:ln>
          <a:effectLst/>
        </p:spPr>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rgbClr val="FFFFFF"/>
                </a:solidFill>
                <a:effectLst/>
                <a:uLnTx/>
                <a:uFillTx/>
                <a:latin typeface="Segoe"/>
              </a:defRPr>
            </a:lvl1pPr>
          </a:lstStyle>
          <a:p>
            <a:r>
              <a:rPr lang="en-US" sz="1200" b="1" dirty="0">
                <a:solidFill>
                  <a:schemeClr val="tx1"/>
                </a:solidFill>
                <a:latin typeface="Segoe UI Light" pitchFamily="34" charset="0"/>
              </a:rPr>
              <a:t>White = New in Mango</a:t>
            </a:r>
          </a:p>
        </p:txBody>
      </p:sp>
    </p:spTree>
    <p:extLst>
      <p:ext uri="{BB962C8B-B14F-4D97-AF65-F5344CB8AC3E}">
        <p14:creationId xmlns:p14="http://schemas.microsoft.com/office/powerpoint/2010/main" val="2154016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8" grpId="0" animBg="1"/>
      <p:bldP spid="19" grpId="0" animBg="1"/>
      <p:bldP spid="21" grpId="0" animBg="1"/>
      <p:bldP spid="22" grpId="0" animBg="1"/>
      <p:bldP spid="24"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Making Money with Advertising</a:t>
            </a:r>
            <a:endParaRPr lang="en-GB" dirty="0"/>
          </a:p>
        </p:txBody>
      </p:sp>
      <p:sp>
        <p:nvSpPr>
          <p:cNvPr id="3" name="Content Placeholder 2"/>
          <p:cNvSpPr>
            <a:spLocks noGrp="1"/>
          </p:cNvSpPr>
          <p:nvPr>
            <p:ph idx="1"/>
          </p:nvPr>
        </p:nvSpPr>
        <p:spPr>
          <a:xfrm>
            <a:off x="389436" y="1447799"/>
            <a:ext cx="8363938" cy="4918269"/>
          </a:xfrm>
        </p:spPr>
        <p:txBody>
          <a:bodyPr>
            <a:normAutofit/>
          </a:bodyPr>
          <a:lstStyle/>
          <a:p>
            <a:r>
              <a:rPr lang="en-US" sz="2800" dirty="0" smtClean="0"/>
              <a:t>Microsoft ad control</a:t>
            </a:r>
          </a:p>
          <a:p>
            <a:pPr lvl="1"/>
            <a:r>
              <a:rPr lang="en-US" sz="2400" dirty="0" smtClean="0"/>
              <a:t>Supports both Silverlight and XNA apps</a:t>
            </a:r>
          </a:p>
          <a:p>
            <a:pPr lvl="1"/>
            <a:r>
              <a:rPr lang="en-US" sz="2400" dirty="0" smtClean="0"/>
              <a:t>Click-to-web and click-to-call</a:t>
            </a:r>
          </a:p>
          <a:p>
            <a:pPr lvl="1"/>
            <a:r>
              <a:rPr lang="en-US" sz="2400" dirty="0" smtClean="0"/>
              <a:t>Watch this space in Australia</a:t>
            </a:r>
          </a:p>
          <a:p>
            <a:r>
              <a:rPr lang="en-US" sz="2800" dirty="0" smtClean="0"/>
              <a:t>Ad monetization</a:t>
            </a:r>
          </a:p>
          <a:p>
            <a:pPr lvl="1"/>
            <a:r>
              <a:rPr lang="en-US" sz="2400" dirty="0" smtClean="0"/>
              <a:t>Microsoft Ad Exchange</a:t>
            </a:r>
          </a:p>
          <a:p>
            <a:pPr lvl="1"/>
            <a:r>
              <a:rPr lang="en-US" sz="2400" dirty="0" smtClean="0"/>
              <a:t>Demographic targeting via WL ID</a:t>
            </a:r>
          </a:p>
          <a:p>
            <a:pPr lvl="1"/>
            <a:r>
              <a:rPr lang="en-US" sz="2400" dirty="0" smtClean="0"/>
              <a:t>You keep 70% of ad revenue</a:t>
            </a:r>
          </a:p>
          <a:p>
            <a:r>
              <a:rPr lang="en-US" sz="2800" dirty="0" err="1" smtClean="0"/>
              <a:t>pubCenter</a:t>
            </a:r>
            <a:endParaRPr lang="en-US" sz="2800" dirty="0" smtClean="0"/>
          </a:p>
          <a:p>
            <a:pPr lvl="1"/>
            <a:r>
              <a:rPr lang="en-US" sz="2400" dirty="0" smtClean="0">
                <a:hlinkClick r:id="rId2"/>
              </a:rPr>
              <a:t>https://pubcenter.microsoft.com</a:t>
            </a:r>
            <a:r>
              <a:rPr lang="en-US" sz="2400" dirty="0" smtClean="0"/>
              <a:t> </a:t>
            </a:r>
            <a:endParaRPr lang="en-US" sz="2400" dirty="0"/>
          </a:p>
        </p:txBody>
      </p:sp>
    </p:spTree>
    <p:extLst>
      <p:ext uri="{BB962C8B-B14F-4D97-AF65-F5344CB8AC3E}">
        <p14:creationId xmlns:p14="http://schemas.microsoft.com/office/powerpoint/2010/main" val="2553426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Marketplace Policy Documentation</a:t>
            </a:r>
            <a:endParaRPr lang="en-US" dirty="0"/>
          </a:p>
        </p:txBody>
      </p:sp>
      <p:sp>
        <p:nvSpPr>
          <p:cNvPr id="3" name="Content Placeholder 2"/>
          <p:cNvSpPr>
            <a:spLocks noGrp="1"/>
          </p:cNvSpPr>
          <p:nvPr>
            <p:ph idx="1"/>
          </p:nvPr>
        </p:nvSpPr>
        <p:spPr>
          <a:xfrm>
            <a:off x="585788" y="1447079"/>
            <a:ext cx="7729537" cy="2181945"/>
          </a:xfrm>
        </p:spPr>
        <p:txBody>
          <a:bodyPr/>
          <a:lstStyle/>
          <a:p>
            <a:r>
              <a:rPr lang="en-US" b="1" dirty="0" smtClean="0">
                <a:hlinkClick r:id="rId2"/>
              </a:rPr>
              <a:t>http://create.msdn.com</a:t>
            </a:r>
          </a:p>
          <a:p>
            <a:r>
              <a:rPr lang="en-US" b="1" dirty="0" smtClean="0">
                <a:hlinkClick r:id="rId2"/>
              </a:rPr>
              <a:t>Application </a:t>
            </a:r>
            <a:r>
              <a:rPr lang="en-US" b="1" dirty="0">
                <a:hlinkClick r:id="rId2"/>
              </a:rPr>
              <a:t>Certification Requirements for Windows </a:t>
            </a:r>
            <a:r>
              <a:rPr lang="en-US" b="1" dirty="0" smtClean="0">
                <a:hlinkClick r:id="rId2"/>
              </a:rPr>
              <a:t>Phone</a:t>
            </a:r>
            <a:endParaRPr lang="en-US" b="1" dirty="0" smtClean="0"/>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15</a:t>
            </a:fld>
            <a:endParaRPr lang="en-AU" dirty="0">
              <a:solidFill>
                <a:srgbClr val="FFFFFF"/>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4688" y="2976205"/>
            <a:ext cx="5667374" cy="3705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19310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04484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Mango</a:t>
            </a:r>
            <a:endParaRPr lang="en-US" dirty="0"/>
          </a:p>
        </p:txBody>
      </p:sp>
      <p:sp>
        <p:nvSpPr>
          <p:cNvPr id="3" name="Content Placeholder 2"/>
          <p:cNvSpPr>
            <a:spLocks noGrp="1"/>
          </p:cNvSpPr>
          <p:nvPr>
            <p:ph idx="1"/>
          </p:nvPr>
        </p:nvSpPr>
        <p:spPr/>
        <p:txBody>
          <a:bodyPr/>
          <a:lstStyle/>
          <a:p>
            <a:r>
              <a:rPr lang="en-US" dirty="0" smtClean="0"/>
              <a:t>Marketplace – Beta and Private</a:t>
            </a:r>
          </a:p>
          <a:p>
            <a:r>
              <a:rPr lang="en-US" dirty="0" smtClean="0"/>
              <a:t>Crash dump analysis</a:t>
            </a:r>
          </a:p>
          <a:p>
            <a:r>
              <a:rPr lang="en-US" dirty="0" smtClean="0"/>
              <a:t>Marketplace Test Tool</a:t>
            </a:r>
          </a:p>
          <a:p>
            <a:endParaRPr lang="en-US" dirty="0"/>
          </a:p>
        </p:txBody>
      </p:sp>
    </p:spTree>
    <p:extLst>
      <p:ext uri="{BB962C8B-B14F-4D97-AF65-F5344CB8AC3E}">
        <p14:creationId xmlns:p14="http://schemas.microsoft.com/office/powerpoint/2010/main" val="36756353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85000"/>
                <a:lumOff val="15000"/>
              </a:schemeClr>
            </a:gs>
            <a:gs pos="100000">
              <a:schemeClr val="bg2">
                <a:lumMod val="65000"/>
                <a:lumOff val="35000"/>
              </a:schemeClr>
            </a:gs>
          </a:gsLst>
          <a:lin ang="189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3"/>
                </a:solidFill>
              </a:rPr>
              <a:t>Top Paid and Free Apps</a:t>
            </a:r>
            <a:endParaRPr lang="en-AU" dirty="0">
              <a:solidFill>
                <a:schemeClr val="accent3"/>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69188344"/>
              </p:ext>
            </p:extLst>
          </p:nvPr>
        </p:nvGraphicFramePr>
        <p:xfrm>
          <a:off x="166979" y="1201659"/>
          <a:ext cx="8881609" cy="5140960"/>
        </p:xfrm>
        <a:graphic>
          <a:graphicData uri="http://schemas.openxmlformats.org/drawingml/2006/table">
            <a:tbl>
              <a:tblPr firstRow="1">
                <a:effectLst>
                  <a:outerShdw blurRad="50800" dist="38100" dir="2700000" algn="tl" rotWithShape="0">
                    <a:prstClr val="black">
                      <a:alpha val="40000"/>
                    </a:prstClr>
                  </a:outerShdw>
                </a:effectLst>
                <a:tableStyleId>{5C22544A-7EE6-4342-B048-85BDC9FD1C3A}</a:tableStyleId>
              </a:tblPr>
              <a:tblGrid>
                <a:gridCol w="1372660"/>
                <a:gridCol w="1401709"/>
                <a:gridCol w="1668756"/>
                <a:gridCol w="1533525"/>
                <a:gridCol w="1560142"/>
                <a:gridCol w="1344817"/>
              </a:tblGrid>
              <a:tr h="370840">
                <a:tc gridSpan="2">
                  <a:txBody>
                    <a:bodyPr/>
                    <a:lstStyle/>
                    <a:p>
                      <a:pPr algn="ctr"/>
                      <a:r>
                        <a:rPr lang="en-AU" sz="1200" dirty="0" smtClean="0"/>
                        <a:t>Windows Phone</a:t>
                      </a:r>
                      <a:endParaRPr lang="en-AU" sz="1200" dirty="0"/>
                    </a:p>
                  </a:txBody>
                  <a:tc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tcPr>
                </a:tc>
                <a:tc hMerge="1">
                  <a:txBody>
                    <a:bodyPr/>
                    <a:lstStyle/>
                    <a:p>
                      <a:endParaRPr lang="en-AU" dirty="0"/>
                    </a:p>
                  </a:txBody>
                  <a:tcPr/>
                </a:tc>
                <a:tc gridSpan="2">
                  <a:txBody>
                    <a:bodyPr/>
                    <a:lstStyle/>
                    <a:p>
                      <a:pPr algn="ctr"/>
                      <a:r>
                        <a:rPr lang="en-AU" sz="1200" dirty="0" smtClean="0"/>
                        <a:t>iPhone</a:t>
                      </a:r>
                      <a:endParaRPr lang="en-AU" sz="1200" dirty="0"/>
                    </a:p>
                  </a:txBody>
                  <a:tc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tcPr>
                </a:tc>
                <a:tc hMerge="1">
                  <a:txBody>
                    <a:bodyPr/>
                    <a:lstStyle/>
                    <a:p>
                      <a:endParaRPr lang="en-AU" dirty="0"/>
                    </a:p>
                  </a:txBody>
                  <a:tcPr/>
                </a:tc>
                <a:tc gridSpan="2">
                  <a:txBody>
                    <a:bodyPr/>
                    <a:lstStyle/>
                    <a:p>
                      <a:pPr algn="ctr"/>
                      <a:r>
                        <a:rPr lang="en-AU" sz="1200" dirty="0" smtClean="0"/>
                        <a:t>Android</a:t>
                      </a:r>
                      <a:endParaRPr lang="en-AU" sz="1200" dirty="0"/>
                    </a:p>
                  </a:txBody>
                  <a:tc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tcPr>
                </a:tc>
                <a:tc hMerge="1">
                  <a:txBody>
                    <a:bodyPr/>
                    <a:lstStyle/>
                    <a:p>
                      <a:endParaRPr lang="en-AU" dirty="0"/>
                    </a:p>
                  </a:txBody>
                  <a:tcPr/>
                </a:tc>
              </a:tr>
              <a:tr h="370840">
                <a:tc>
                  <a:txBody>
                    <a:bodyPr/>
                    <a:lstStyle/>
                    <a:p>
                      <a:pPr marL="0" algn="ctr" defTabSz="914400" rtl="0" eaLnBrk="1" latinLnBrk="0" hangingPunct="1"/>
                      <a:r>
                        <a:rPr lang="en-AU" sz="1200" b="1" kern="1200" dirty="0" smtClean="0">
                          <a:solidFill>
                            <a:schemeClr val="bg2"/>
                          </a:solidFill>
                          <a:latin typeface="+mn-lt"/>
                          <a:ea typeface="+mn-ea"/>
                          <a:cs typeface="+mn-cs"/>
                        </a:rPr>
                        <a:t>Paid($4.39)</a:t>
                      </a:r>
                      <a:endParaRPr lang="en-AU" sz="1200" b="1" kern="1200" dirty="0">
                        <a:solidFill>
                          <a:schemeClr val="bg2"/>
                        </a:solidFill>
                        <a:latin typeface="+mn-lt"/>
                        <a:ea typeface="+mn-ea"/>
                        <a:cs typeface="+mn-cs"/>
                      </a:endParaRPr>
                    </a:p>
                  </a:txBody>
                  <a:tcPr>
                    <a:gradFill flip="none" rotWithShape="1">
                      <a:gsLst>
                        <a:gs pos="0">
                          <a:schemeClr val="accent3"/>
                        </a:gs>
                        <a:gs pos="50000">
                          <a:schemeClr val="accent3">
                            <a:lumMod val="60000"/>
                            <a:lumOff val="40000"/>
                          </a:schemeClr>
                        </a:gs>
                        <a:gs pos="100000">
                          <a:schemeClr val="accent3">
                            <a:lumMod val="20000"/>
                            <a:lumOff val="80000"/>
                          </a:schemeClr>
                        </a:gs>
                      </a:gsLst>
                      <a:lin ang="16200000" scaled="1"/>
                      <a:tileRect/>
                    </a:gradFill>
                  </a:tcPr>
                </a:tc>
                <a:tc>
                  <a:txBody>
                    <a:bodyPr/>
                    <a:lstStyle/>
                    <a:p>
                      <a:pPr marL="0" algn="ctr" defTabSz="914400" rtl="0" eaLnBrk="1" latinLnBrk="0" hangingPunct="1"/>
                      <a:r>
                        <a:rPr lang="en-AU" sz="1200" b="1" kern="1200" dirty="0" smtClean="0">
                          <a:solidFill>
                            <a:schemeClr val="bg2"/>
                          </a:solidFill>
                          <a:latin typeface="+mn-lt"/>
                          <a:ea typeface="+mn-ea"/>
                          <a:cs typeface="+mn-cs"/>
                        </a:rPr>
                        <a:t>Free</a:t>
                      </a:r>
                      <a:endParaRPr lang="en-AU" sz="1200" b="1" kern="1200" dirty="0">
                        <a:solidFill>
                          <a:schemeClr val="bg2"/>
                        </a:solidFill>
                        <a:latin typeface="+mn-lt"/>
                        <a:ea typeface="+mn-ea"/>
                        <a:cs typeface="+mn-cs"/>
                      </a:endParaRPr>
                    </a:p>
                  </a:txBody>
                  <a:tcPr>
                    <a:solidFill>
                      <a:schemeClr val="accent2"/>
                    </a:solidFill>
                  </a:tcPr>
                </a:tc>
                <a:tc>
                  <a:txBody>
                    <a:bodyPr/>
                    <a:lstStyle/>
                    <a:p>
                      <a:pPr marL="0" algn="ctr" defTabSz="914400" rtl="0" eaLnBrk="1" latinLnBrk="0" hangingPunct="1"/>
                      <a:r>
                        <a:rPr lang="en-AU" sz="1200" b="1" kern="1200" smtClean="0">
                          <a:solidFill>
                            <a:schemeClr val="bg2"/>
                          </a:solidFill>
                          <a:latin typeface="+mn-lt"/>
                          <a:ea typeface="+mn-ea"/>
                          <a:cs typeface="+mn-cs"/>
                        </a:rPr>
                        <a:t>Paid($1.47)</a:t>
                      </a:r>
                      <a:endParaRPr lang="en-AU" sz="1200" b="1" kern="1200" dirty="0">
                        <a:solidFill>
                          <a:schemeClr val="bg2"/>
                        </a:solidFill>
                        <a:latin typeface="+mn-lt"/>
                        <a:ea typeface="+mn-ea"/>
                        <a:cs typeface="+mn-cs"/>
                      </a:endParaRPr>
                    </a:p>
                  </a:txBody>
                  <a:tcPr>
                    <a:gradFill flip="none" rotWithShape="1">
                      <a:gsLst>
                        <a:gs pos="0">
                          <a:schemeClr val="accent3"/>
                        </a:gs>
                        <a:gs pos="50000">
                          <a:schemeClr val="accent3">
                            <a:lumMod val="60000"/>
                            <a:lumOff val="40000"/>
                          </a:schemeClr>
                        </a:gs>
                        <a:gs pos="100000">
                          <a:schemeClr val="accent3">
                            <a:lumMod val="20000"/>
                            <a:lumOff val="80000"/>
                          </a:schemeClr>
                        </a:gs>
                      </a:gsLst>
                      <a:lin ang="16200000" scaled="1"/>
                      <a:tileRect/>
                    </a:gradFill>
                  </a:tcPr>
                </a:tc>
                <a:tc>
                  <a:txBody>
                    <a:bodyPr/>
                    <a:lstStyle/>
                    <a:p>
                      <a:pPr marL="0" algn="ctr" defTabSz="914400" rtl="0" eaLnBrk="1" latinLnBrk="0" hangingPunct="1"/>
                      <a:r>
                        <a:rPr lang="en-AU" sz="1200" b="1" kern="1200" dirty="0" smtClean="0">
                          <a:solidFill>
                            <a:schemeClr val="bg2"/>
                          </a:solidFill>
                          <a:latin typeface="+mn-lt"/>
                          <a:ea typeface="+mn-ea"/>
                          <a:cs typeface="+mn-cs"/>
                        </a:rPr>
                        <a:t>Free</a:t>
                      </a:r>
                      <a:endParaRPr lang="en-AU" sz="1200" b="1" kern="1200" dirty="0">
                        <a:solidFill>
                          <a:schemeClr val="bg2"/>
                        </a:solidFill>
                        <a:latin typeface="+mn-lt"/>
                        <a:ea typeface="+mn-ea"/>
                        <a:cs typeface="+mn-cs"/>
                      </a:endParaRPr>
                    </a:p>
                  </a:txBody>
                  <a:tcPr>
                    <a:solidFill>
                      <a:schemeClr val="accent2"/>
                    </a:solidFill>
                  </a:tcPr>
                </a:tc>
                <a:tc>
                  <a:txBody>
                    <a:bodyPr/>
                    <a:lstStyle/>
                    <a:p>
                      <a:pPr marL="0" algn="ctr" defTabSz="914400" rtl="0" eaLnBrk="1" latinLnBrk="0" hangingPunct="1"/>
                      <a:r>
                        <a:rPr lang="en-AU" sz="1200" b="1" kern="1200" dirty="0" smtClean="0">
                          <a:solidFill>
                            <a:schemeClr val="bg2"/>
                          </a:solidFill>
                          <a:latin typeface="+mn-lt"/>
                          <a:ea typeface="+mn-ea"/>
                          <a:cs typeface="+mn-cs"/>
                        </a:rPr>
                        <a:t>Paid($4.76)</a:t>
                      </a:r>
                      <a:endParaRPr lang="en-AU" sz="1200" b="1" kern="1200" dirty="0">
                        <a:solidFill>
                          <a:schemeClr val="bg2"/>
                        </a:solidFill>
                        <a:latin typeface="+mn-lt"/>
                        <a:ea typeface="+mn-ea"/>
                        <a:cs typeface="+mn-cs"/>
                      </a:endParaRPr>
                    </a:p>
                  </a:txBody>
                  <a:tcPr>
                    <a:gradFill flip="none" rotWithShape="1">
                      <a:gsLst>
                        <a:gs pos="0">
                          <a:schemeClr val="accent3"/>
                        </a:gs>
                        <a:gs pos="50000">
                          <a:schemeClr val="accent3">
                            <a:lumMod val="60000"/>
                            <a:lumOff val="40000"/>
                          </a:schemeClr>
                        </a:gs>
                        <a:gs pos="100000">
                          <a:schemeClr val="accent3">
                            <a:lumMod val="20000"/>
                            <a:lumOff val="80000"/>
                          </a:schemeClr>
                        </a:gs>
                      </a:gsLst>
                      <a:lin ang="16200000" scaled="1"/>
                      <a:tileRect/>
                    </a:gradFill>
                  </a:tcPr>
                </a:tc>
                <a:tc>
                  <a:txBody>
                    <a:bodyPr/>
                    <a:lstStyle/>
                    <a:p>
                      <a:pPr marL="0" algn="ctr" defTabSz="914400" rtl="0" eaLnBrk="1" latinLnBrk="0" hangingPunct="1"/>
                      <a:r>
                        <a:rPr lang="en-AU" sz="1200" b="1" kern="1200" dirty="0" smtClean="0">
                          <a:solidFill>
                            <a:schemeClr val="bg2"/>
                          </a:solidFill>
                          <a:latin typeface="+mn-lt"/>
                          <a:ea typeface="+mn-ea"/>
                          <a:cs typeface="+mn-cs"/>
                        </a:rPr>
                        <a:t>Free</a:t>
                      </a:r>
                      <a:endParaRPr lang="en-AU" sz="1200" b="1" kern="1200" dirty="0">
                        <a:solidFill>
                          <a:schemeClr val="bg2"/>
                        </a:solidFill>
                        <a:latin typeface="+mn-lt"/>
                        <a:ea typeface="+mn-ea"/>
                        <a:cs typeface="+mn-cs"/>
                      </a:endParaRPr>
                    </a:p>
                  </a:txBody>
                  <a:tcPr>
                    <a:solidFill>
                      <a:schemeClr val="accent2"/>
                    </a:solidFill>
                  </a:tcPr>
                </a:tc>
              </a:tr>
              <a:tr h="370840">
                <a:tc>
                  <a:txBody>
                    <a:bodyPr/>
                    <a:lstStyle/>
                    <a:p>
                      <a:r>
                        <a:rPr lang="en-AU" sz="1200" dirty="0" smtClean="0">
                          <a:solidFill>
                            <a:schemeClr val="bg2"/>
                          </a:solidFill>
                          <a:latin typeface="Calisto MT" pitchFamily="18" charset="0"/>
                        </a:rPr>
                        <a:t>Super Monkey Ball</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YouTube</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Tiny Wings</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Office Jerk</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Power Amp Full Version </a:t>
                      </a:r>
                      <a:r>
                        <a:rPr lang="en-AU" sz="1200" dirty="0" err="1" smtClean="0">
                          <a:solidFill>
                            <a:schemeClr val="bg2"/>
                          </a:solidFill>
                          <a:latin typeface="Calisto MT" pitchFamily="18" charset="0"/>
                        </a:rPr>
                        <a:t>Unlocker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err="1" smtClean="0">
                          <a:solidFill>
                            <a:schemeClr val="bg2"/>
                          </a:solidFill>
                          <a:latin typeface="Calisto MT" pitchFamily="18" charset="0"/>
                        </a:rPr>
                        <a:t>Kakao</a:t>
                      </a:r>
                      <a:r>
                        <a:rPr lang="en-AU" sz="1200" dirty="0" smtClean="0">
                          <a:solidFill>
                            <a:schemeClr val="bg2"/>
                          </a:solidFill>
                          <a:latin typeface="Calisto MT" pitchFamily="18" charset="0"/>
                        </a:rPr>
                        <a:t> Talk</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err="1" smtClean="0">
                          <a:solidFill>
                            <a:schemeClr val="bg2"/>
                          </a:solidFill>
                          <a:latin typeface="Calisto MT" pitchFamily="18" charset="0"/>
                        </a:rPr>
                        <a:t>Harbor</a:t>
                      </a:r>
                      <a:r>
                        <a:rPr lang="en-AU" sz="1200" dirty="0" smtClean="0">
                          <a:solidFill>
                            <a:schemeClr val="bg2"/>
                          </a:solidFill>
                          <a:latin typeface="Calisto MT" pitchFamily="18" charset="0"/>
                        </a:rPr>
                        <a:t> Master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Shuriken Ninja</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Angry Birds Rio</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Turbo Grannies</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Titanium </a:t>
                      </a:r>
                      <a:r>
                        <a:rPr lang="en-AU" sz="1200" dirty="0" err="1" smtClean="0">
                          <a:solidFill>
                            <a:schemeClr val="bg2"/>
                          </a:solidFill>
                          <a:latin typeface="Calisto MT" pitchFamily="18" charset="0"/>
                        </a:rPr>
                        <a:t>Bakcup</a:t>
                      </a:r>
                      <a:r>
                        <a:rPr lang="en-AU" sz="1200" dirty="0" smtClean="0">
                          <a:solidFill>
                            <a:schemeClr val="bg2"/>
                          </a:solidFill>
                          <a:latin typeface="Calisto MT" pitchFamily="18" charset="0"/>
                        </a:rPr>
                        <a:t> Pro</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Google maps</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Need For Speed</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Adobe Reader</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Stickman Cliff Diver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Virtual Lighter</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Root Explorer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Flash Player 10.2</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Fruit Ninja</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Facebook</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kern="1200" dirty="0" smtClean="0">
                          <a:solidFill>
                            <a:schemeClr val="bg2"/>
                          </a:solidFill>
                          <a:latin typeface="Calisto MT" pitchFamily="18" charset="0"/>
                          <a:ea typeface="+mn-ea"/>
                          <a:cs typeface="+mn-cs"/>
                        </a:rPr>
                        <a:t>Angry Birds</a:t>
                      </a:r>
                      <a:endParaRPr lang="en-AU" sz="1200" kern="1200" dirty="0">
                        <a:solidFill>
                          <a:schemeClr val="bg2"/>
                        </a:solidFill>
                        <a:latin typeface="Calisto MT" pitchFamily="18" charset="0"/>
                        <a:ea typeface="+mn-ea"/>
                        <a:cs typeface="+mn-cs"/>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ABCs of Boobs</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ROM manager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YouTube</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Fable Coin Golf</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Xbox LIVE Extras</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Fruit Ninja</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Falling Fred</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Beautiful Widgets</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Facebook for Android</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Game Room:</a:t>
                      </a:r>
                      <a:r>
                        <a:rPr lang="en-AU" sz="1200" baseline="0" dirty="0" smtClean="0">
                          <a:solidFill>
                            <a:schemeClr val="bg2"/>
                          </a:solidFill>
                          <a:latin typeface="Calisto MT" pitchFamily="18" charset="0"/>
                        </a:rPr>
                        <a:t> Pitfall</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Paper Toss</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err="1" smtClean="0">
                          <a:solidFill>
                            <a:schemeClr val="bg2"/>
                          </a:solidFill>
                          <a:latin typeface="Calisto MT" pitchFamily="18" charset="0"/>
                        </a:rPr>
                        <a:t>WhatsApp</a:t>
                      </a:r>
                      <a:r>
                        <a:rPr lang="en-AU" sz="1200" dirty="0" smtClean="0">
                          <a:solidFill>
                            <a:schemeClr val="bg2"/>
                          </a:solidFill>
                          <a:latin typeface="Calisto MT" pitchFamily="18" charset="0"/>
                        </a:rPr>
                        <a:t> Messenger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Spartans </a:t>
                      </a:r>
                      <a:r>
                        <a:rPr lang="en-AU" sz="1200" dirty="0" err="1" smtClean="0">
                          <a:solidFill>
                            <a:schemeClr val="bg2"/>
                          </a:solidFill>
                          <a:latin typeface="Calisto MT" pitchFamily="18" charset="0"/>
                        </a:rPr>
                        <a:t>Vs</a:t>
                      </a:r>
                      <a:r>
                        <a:rPr lang="en-AU" sz="1200" dirty="0" smtClean="0">
                          <a:solidFill>
                            <a:schemeClr val="bg2"/>
                          </a:solidFill>
                          <a:latin typeface="Calisto MT" pitchFamily="18" charset="0"/>
                        </a:rPr>
                        <a:t> Vikings</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err="1" smtClean="0">
                          <a:solidFill>
                            <a:schemeClr val="bg2"/>
                          </a:solidFill>
                          <a:latin typeface="Calisto MT" pitchFamily="18" charset="0"/>
                        </a:rPr>
                        <a:t>PicSay</a:t>
                      </a:r>
                      <a:r>
                        <a:rPr lang="en-AU" sz="1200" dirty="0" smtClean="0">
                          <a:solidFill>
                            <a:schemeClr val="bg2"/>
                          </a:solidFill>
                          <a:latin typeface="Calisto MT" pitchFamily="18" charset="0"/>
                        </a:rPr>
                        <a:t> Pro</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err="1" smtClean="0">
                          <a:solidFill>
                            <a:schemeClr val="bg2"/>
                          </a:solidFill>
                          <a:latin typeface="Calisto MT" pitchFamily="18" charset="0"/>
                        </a:rPr>
                        <a:t>Vaulty</a:t>
                      </a:r>
                      <a:r>
                        <a:rPr lang="en-AU" sz="1200" dirty="0" smtClean="0">
                          <a:solidFill>
                            <a:schemeClr val="bg2"/>
                          </a:solidFill>
                          <a:latin typeface="Calisto MT" pitchFamily="18" charset="0"/>
                        </a:rPr>
                        <a:t> Free Hides Pictures</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Earthworm Jim</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Jewel</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Words With Friends</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The Hangover</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err="1" smtClean="0">
                          <a:solidFill>
                            <a:schemeClr val="bg2"/>
                          </a:solidFill>
                          <a:latin typeface="Calisto MT" pitchFamily="18" charset="0"/>
                        </a:rPr>
                        <a:t>Swiftkey</a:t>
                      </a:r>
                      <a:r>
                        <a:rPr lang="en-AU" sz="1200" dirty="0" smtClean="0">
                          <a:solidFill>
                            <a:schemeClr val="bg2"/>
                          </a:solidFill>
                          <a:latin typeface="Calisto MT" pitchFamily="18" charset="0"/>
                        </a:rPr>
                        <a:t> Keyboard</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Street View on Google maps</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Deer Hunter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Juice Factory</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Pimp Your Screen</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Rows</a:t>
                      </a:r>
                      <a:r>
                        <a:rPr lang="en-AU" sz="1200" baseline="0" dirty="0" smtClean="0">
                          <a:solidFill>
                            <a:schemeClr val="bg2"/>
                          </a:solidFill>
                          <a:latin typeface="Calisto MT" pitchFamily="18" charset="0"/>
                        </a:rPr>
                        <a:t> 3D Light</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Documents To Go</a:t>
                      </a:r>
                      <a:r>
                        <a:rPr lang="en-AU" sz="1200" baseline="0" dirty="0" smtClean="0">
                          <a:solidFill>
                            <a:schemeClr val="bg2"/>
                          </a:solidFill>
                          <a:latin typeface="Calisto MT" pitchFamily="18" charset="0"/>
                        </a:rPr>
                        <a:t> Full Version</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err="1" smtClean="0">
                          <a:solidFill>
                            <a:schemeClr val="bg2"/>
                          </a:solidFill>
                          <a:latin typeface="Calisto MT" pitchFamily="18" charset="0"/>
                        </a:rPr>
                        <a:t>WhatsApp</a:t>
                      </a:r>
                      <a:r>
                        <a:rPr lang="en-AU" sz="1200" baseline="0" dirty="0" smtClean="0">
                          <a:solidFill>
                            <a:schemeClr val="bg2"/>
                          </a:solidFill>
                          <a:latin typeface="Calisto MT" pitchFamily="18" charset="0"/>
                        </a:rPr>
                        <a:t> Messenger</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Pac-man</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ESPN </a:t>
                      </a:r>
                      <a:r>
                        <a:rPr lang="en-AU" sz="1200" dirty="0" err="1" smtClean="0">
                          <a:solidFill>
                            <a:schemeClr val="bg2"/>
                          </a:solidFill>
                          <a:latin typeface="Calisto MT" pitchFamily="18" charset="0"/>
                        </a:rPr>
                        <a:t>ScoreCenter</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Deal or No Deal</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Bump</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err="1" smtClean="0">
                          <a:solidFill>
                            <a:schemeClr val="bg2"/>
                          </a:solidFill>
                          <a:latin typeface="Calisto MT" pitchFamily="18" charset="0"/>
                        </a:rPr>
                        <a:t>SoundHound</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Horoscope</a:t>
                      </a:r>
                      <a:endParaRPr lang="en-AU" sz="1200" dirty="0">
                        <a:solidFill>
                          <a:schemeClr val="bg2"/>
                        </a:solidFill>
                        <a:latin typeface="Calisto MT" pitchFamily="18" charset="0"/>
                      </a:endParaRPr>
                    </a:p>
                  </a:txBody>
                  <a:tcPr anchor="ctr">
                    <a:solidFill>
                      <a:schemeClr val="accent2">
                        <a:lumMod val="20000"/>
                        <a:lumOff val="80000"/>
                      </a:schemeClr>
                    </a:solidFill>
                  </a:tcPr>
                </a:tc>
              </a:tr>
              <a:tr h="370840">
                <a:tc>
                  <a:txBody>
                    <a:bodyPr/>
                    <a:lstStyle/>
                    <a:p>
                      <a:r>
                        <a:rPr lang="en-AU" sz="1200" dirty="0" smtClean="0">
                          <a:solidFill>
                            <a:schemeClr val="bg2"/>
                          </a:solidFill>
                          <a:latin typeface="Calisto MT" pitchFamily="18" charset="0"/>
                        </a:rPr>
                        <a:t>PES 2011 – Pro Evolution Soccer</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err="1" smtClean="0">
                          <a:solidFill>
                            <a:schemeClr val="bg2"/>
                          </a:solidFill>
                          <a:latin typeface="Calisto MT" pitchFamily="18" charset="0"/>
                        </a:rPr>
                        <a:t>Krashlander</a:t>
                      </a:r>
                      <a:r>
                        <a:rPr lang="en-AU" sz="1200" dirty="0" smtClean="0">
                          <a:solidFill>
                            <a:schemeClr val="bg2"/>
                          </a:solidFill>
                          <a:latin typeface="Calisto MT" pitchFamily="18" charset="0"/>
                        </a:rPr>
                        <a:t> Free</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smtClean="0">
                          <a:solidFill>
                            <a:schemeClr val="bg2"/>
                          </a:solidFill>
                          <a:latin typeface="Calisto MT" pitchFamily="18" charset="0"/>
                        </a:rPr>
                        <a:t>Cut The Rope</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smtClean="0">
                          <a:solidFill>
                            <a:schemeClr val="bg2"/>
                          </a:solidFill>
                          <a:latin typeface="Calisto MT" pitchFamily="18" charset="0"/>
                        </a:rPr>
                        <a:t>Talking Ben The Dog</a:t>
                      </a:r>
                      <a:endParaRPr lang="en-AU" sz="1200" dirty="0">
                        <a:solidFill>
                          <a:schemeClr val="bg2"/>
                        </a:solidFill>
                        <a:latin typeface="Calisto MT" pitchFamily="18" charset="0"/>
                      </a:endParaRPr>
                    </a:p>
                  </a:txBody>
                  <a:tcPr anchor="ctr">
                    <a:solidFill>
                      <a:schemeClr val="accent2">
                        <a:lumMod val="20000"/>
                        <a:lumOff val="80000"/>
                      </a:schemeClr>
                    </a:solidFill>
                  </a:tcPr>
                </a:tc>
                <a:tc>
                  <a:txBody>
                    <a:bodyPr/>
                    <a:lstStyle/>
                    <a:p>
                      <a:r>
                        <a:rPr lang="en-AU" sz="1200" dirty="0" err="1" smtClean="0">
                          <a:solidFill>
                            <a:schemeClr val="bg2"/>
                          </a:solidFill>
                          <a:latin typeface="Calisto MT" pitchFamily="18" charset="0"/>
                        </a:rPr>
                        <a:t>Weatherbug</a:t>
                      </a:r>
                      <a:r>
                        <a:rPr lang="en-AU" sz="1200" dirty="0" smtClean="0">
                          <a:solidFill>
                            <a:schemeClr val="bg2"/>
                          </a:solidFill>
                          <a:latin typeface="Calisto MT" pitchFamily="18" charset="0"/>
                        </a:rPr>
                        <a:t> Elite</a:t>
                      </a:r>
                      <a:endParaRPr lang="en-AU" sz="1200" dirty="0">
                        <a:solidFill>
                          <a:schemeClr val="bg2"/>
                        </a:solidFill>
                        <a:latin typeface="Calisto MT" pitchFamily="18" charset="0"/>
                      </a:endParaRPr>
                    </a:p>
                  </a:txBody>
                  <a:tcPr anchor="ctr">
                    <a:solidFill>
                      <a:schemeClr val="accent3">
                        <a:lumMod val="20000"/>
                        <a:lumOff val="80000"/>
                      </a:schemeClr>
                    </a:solidFill>
                  </a:tcPr>
                </a:tc>
                <a:tc>
                  <a:txBody>
                    <a:bodyPr/>
                    <a:lstStyle/>
                    <a:p>
                      <a:r>
                        <a:rPr lang="en-AU" sz="1200" dirty="0" err="1" smtClean="0">
                          <a:solidFill>
                            <a:schemeClr val="bg2"/>
                          </a:solidFill>
                          <a:latin typeface="Calisto MT" pitchFamily="18" charset="0"/>
                        </a:rPr>
                        <a:t>GasBuddy</a:t>
                      </a:r>
                      <a:r>
                        <a:rPr lang="en-AU" sz="1200" dirty="0" smtClean="0">
                          <a:solidFill>
                            <a:schemeClr val="bg2"/>
                          </a:solidFill>
                          <a:latin typeface="Calisto MT" pitchFamily="18" charset="0"/>
                        </a:rPr>
                        <a:t> – Find Cheap Gas</a:t>
                      </a:r>
                      <a:endParaRPr lang="en-AU" sz="1200" dirty="0">
                        <a:solidFill>
                          <a:schemeClr val="bg2"/>
                        </a:solidFill>
                        <a:latin typeface="Calisto MT" pitchFamily="18" charset="0"/>
                      </a:endParaRPr>
                    </a:p>
                  </a:txBody>
                  <a:tcPr anchor="ctr">
                    <a:solidFill>
                      <a:schemeClr val="accent2">
                        <a:lumMod val="20000"/>
                        <a:lumOff val="80000"/>
                      </a:schemeClr>
                    </a:solidFill>
                  </a:tcPr>
                </a:tc>
              </a:tr>
            </a:tbl>
          </a:graphicData>
        </a:graphic>
      </p:graphicFrame>
    </p:spTree>
    <p:extLst>
      <p:ext uri="{BB962C8B-B14F-4D97-AF65-F5344CB8AC3E}">
        <p14:creationId xmlns:p14="http://schemas.microsoft.com/office/powerpoint/2010/main" val="130130910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Customers and Markets</a:t>
            </a:r>
            <a:endParaRPr lang="en-AU" dirty="0"/>
          </a:p>
        </p:txBody>
      </p:sp>
      <p:pic>
        <p:nvPicPr>
          <p:cNvPr id="7"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75" y="4302922"/>
            <a:ext cx="2937327" cy="1903117"/>
          </a:xfrm>
          <a:prstGeom prst="rect">
            <a:avLst/>
          </a:prstGeom>
        </p:spPr>
      </p:pic>
      <p:pic>
        <p:nvPicPr>
          <p:cNvPr id="1026" name="Picture 2" descr="F:\Documents\_DPE\Events\MobileCampOz\Pics\ingmrf-00092022-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78" y="1838689"/>
            <a:ext cx="1547577" cy="232219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Documents\_DPE\Events\MobileCampOz\Pics\10179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0701" y="1810582"/>
            <a:ext cx="3133725" cy="235029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Documents\_DPE\Events\MobileCampOz\Pics\africa-photos-2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1027" y="4227166"/>
            <a:ext cx="2586273" cy="19314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Documents\_DPE\Events\MobileCampOz\Pics\ay_au02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2300" y="4328976"/>
            <a:ext cx="2938228" cy="231965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F:\Documents\_DPE\Events\MobileCampOz\Pics\africa-photos-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11386" y="1722624"/>
            <a:ext cx="3156314" cy="2438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2277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ata\Documents (Synced)\WP7 Planning\Windows Phone Community Rego Image Tags\Windowsphone_au_tech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348880"/>
            <a:ext cx="3955579" cy="39555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9512" y="306376"/>
            <a:ext cx="8640960" cy="1077218"/>
          </a:xfrm>
          <a:prstGeom prst="rect">
            <a:avLst/>
          </a:prstGeom>
          <a:noFill/>
        </p:spPr>
        <p:txBody>
          <a:bodyPr wrap="square" rtlCol="0">
            <a:spAutoFit/>
          </a:bodyPr>
          <a:lstStyle/>
          <a:p>
            <a:r>
              <a:rPr lang="en-US" sz="3200" b="1" dirty="0" smtClean="0">
                <a:solidFill>
                  <a:srgbClr val="FFFFFF"/>
                </a:solidFill>
              </a:rPr>
              <a:t>Windows Phone Developer </a:t>
            </a:r>
            <a:br>
              <a:rPr lang="en-US" sz="3200" b="1" dirty="0" smtClean="0">
                <a:solidFill>
                  <a:srgbClr val="FFFFFF"/>
                </a:solidFill>
              </a:rPr>
            </a:br>
            <a:r>
              <a:rPr lang="en-US" sz="3200" b="1" dirty="0" smtClean="0">
                <a:solidFill>
                  <a:srgbClr val="FFFFFF"/>
                </a:solidFill>
              </a:rPr>
              <a:t>Community Signup</a:t>
            </a:r>
            <a:endParaRPr lang="en-US" sz="3200" b="1" dirty="0">
              <a:solidFill>
                <a:srgbClr val="FFFFFF"/>
              </a:solidFill>
            </a:endParaRPr>
          </a:p>
        </p:txBody>
      </p:sp>
      <p:sp>
        <p:nvSpPr>
          <p:cNvPr id="5" name="TextBox 4"/>
          <p:cNvSpPr txBox="1"/>
          <p:nvPr/>
        </p:nvSpPr>
        <p:spPr>
          <a:xfrm>
            <a:off x="299368" y="4797152"/>
            <a:ext cx="4005071" cy="646331"/>
          </a:xfrm>
          <a:prstGeom prst="rect">
            <a:avLst/>
          </a:prstGeom>
          <a:noFill/>
        </p:spPr>
        <p:txBody>
          <a:bodyPr wrap="none" rtlCol="0">
            <a:spAutoFit/>
          </a:bodyPr>
          <a:lstStyle/>
          <a:p>
            <a:r>
              <a:rPr lang="en-US" sz="2000" b="1" dirty="0" smtClean="0">
                <a:solidFill>
                  <a:srgbClr val="FFFFFF"/>
                </a:solidFill>
              </a:rPr>
              <a:t>http://is.gd/WindowsphoneTechEd </a:t>
            </a:r>
          </a:p>
          <a:p>
            <a:r>
              <a:rPr lang="en-US" sz="1600" b="1" dirty="0" smtClean="0">
                <a:solidFill>
                  <a:srgbClr val="FFFFFF"/>
                </a:solidFill>
              </a:rPr>
              <a:t>(case sensitive)</a:t>
            </a:r>
            <a:endParaRPr lang="en-US" sz="1600" b="1" dirty="0">
              <a:solidFill>
                <a:srgbClr val="FFFFFF"/>
              </a:solidFill>
            </a:endParaRPr>
          </a:p>
        </p:txBody>
      </p:sp>
      <p:sp>
        <p:nvSpPr>
          <p:cNvPr id="6" name="TextBox 5"/>
          <p:cNvSpPr txBox="1"/>
          <p:nvPr/>
        </p:nvSpPr>
        <p:spPr>
          <a:xfrm>
            <a:off x="278965" y="1830238"/>
            <a:ext cx="4312912" cy="2308324"/>
          </a:xfrm>
          <a:prstGeom prst="rect">
            <a:avLst/>
          </a:prstGeom>
          <a:noFill/>
        </p:spPr>
        <p:txBody>
          <a:bodyPr wrap="none" rtlCol="0">
            <a:spAutoFit/>
          </a:bodyPr>
          <a:lstStyle/>
          <a:p>
            <a:r>
              <a:rPr lang="en-US" sz="2400" b="1" dirty="0" smtClean="0">
                <a:solidFill>
                  <a:srgbClr val="FFFFFF"/>
                </a:solidFill>
              </a:rPr>
              <a:t>Sign up to hear about</a:t>
            </a:r>
          </a:p>
          <a:p>
            <a:pPr marL="285750" indent="-285750">
              <a:buFont typeface="Arial" pitchFamily="34" charset="0"/>
              <a:buChar char="•"/>
            </a:pPr>
            <a:r>
              <a:rPr lang="en-US" sz="2400" b="1" dirty="0" smtClean="0">
                <a:solidFill>
                  <a:srgbClr val="FFFFFF"/>
                </a:solidFill>
              </a:rPr>
              <a:t>Free Marketplace Registration</a:t>
            </a:r>
          </a:p>
          <a:p>
            <a:pPr marL="285750" indent="-285750">
              <a:buFont typeface="Arial" pitchFamily="34" charset="0"/>
              <a:buChar char="•"/>
            </a:pPr>
            <a:r>
              <a:rPr lang="en-US" sz="2400" b="1" dirty="0" smtClean="0">
                <a:solidFill>
                  <a:srgbClr val="FFFFFF"/>
                </a:solidFill>
              </a:rPr>
              <a:t>Training events</a:t>
            </a:r>
          </a:p>
          <a:p>
            <a:pPr marL="285750" indent="-285750">
              <a:buFont typeface="Arial" pitchFamily="34" charset="0"/>
              <a:buChar char="•"/>
            </a:pPr>
            <a:r>
              <a:rPr lang="en-US" sz="2400" b="1" dirty="0" smtClean="0">
                <a:solidFill>
                  <a:srgbClr val="FFFFFF"/>
                </a:solidFill>
              </a:rPr>
              <a:t>Competitions</a:t>
            </a:r>
          </a:p>
          <a:p>
            <a:pPr marL="285750" indent="-285750">
              <a:buFont typeface="Arial" pitchFamily="34" charset="0"/>
              <a:buChar char="•"/>
            </a:pPr>
            <a:r>
              <a:rPr lang="en-US" sz="2400" b="1" dirty="0" smtClean="0">
                <a:solidFill>
                  <a:srgbClr val="FFFFFF"/>
                </a:solidFill>
              </a:rPr>
              <a:t>Announcements</a:t>
            </a:r>
          </a:p>
          <a:p>
            <a:pPr marL="285750" indent="-285750">
              <a:buFont typeface="Arial" pitchFamily="34" charset="0"/>
              <a:buChar char="•"/>
            </a:pPr>
            <a:r>
              <a:rPr lang="en-US" sz="2400" b="1" dirty="0" smtClean="0">
                <a:solidFill>
                  <a:srgbClr val="FFFFFF"/>
                </a:solidFill>
              </a:rPr>
              <a:t>Tell us what you are doing</a:t>
            </a:r>
            <a:endParaRPr lang="en-US" sz="2400" b="1" dirty="0">
              <a:solidFill>
                <a:srgbClr val="FFFFFF"/>
              </a:solidFill>
            </a:endParaRPr>
          </a:p>
        </p:txBody>
      </p:sp>
    </p:spTree>
    <p:extLst>
      <p:ext uri="{BB962C8B-B14F-4D97-AF65-F5344CB8AC3E}">
        <p14:creationId xmlns:p14="http://schemas.microsoft.com/office/powerpoint/2010/main" val="32791361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7 Ways to Make More Money</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755274179"/>
              </p:ext>
            </p:extLst>
          </p:nvPr>
        </p:nvGraphicFramePr>
        <p:xfrm>
          <a:off x="384893" y="1447806"/>
          <a:ext cx="4187108" cy="494453"/>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1</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400" dirty="0" smtClean="0">
                          <a:gradFill>
                            <a:gsLst>
                              <a:gs pos="0">
                                <a:srgbClr val="FFFFFF"/>
                              </a:gs>
                              <a:gs pos="100000">
                                <a:srgbClr val="FFFFFF"/>
                              </a:gs>
                            </a:gsLst>
                            <a:lin ang="5400000" scaled="0"/>
                          </a:gradFill>
                        </a:rPr>
                        <a:t>Use trial API</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819721509"/>
              </p:ext>
            </p:extLst>
          </p:nvPr>
        </p:nvGraphicFramePr>
        <p:xfrm>
          <a:off x="387164" y="2228997"/>
          <a:ext cx="4187108" cy="494453"/>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2</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r>
                        <a:rPr lang="en-US" sz="2400" dirty="0" smtClean="0">
                          <a:gradFill>
                            <a:gsLst>
                              <a:gs pos="0">
                                <a:srgbClr val="FFFFFF"/>
                              </a:gs>
                              <a:gs pos="100000">
                                <a:srgbClr val="FFFFFF"/>
                              </a:gs>
                            </a:gsLst>
                            <a:lin ang="5400000" scaled="0"/>
                          </a:gradFill>
                        </a:rPr>
                        <a:t>Use live</a:t>
                      </a:r>
                      <a:r>
                        <a:rPr lang="en-US" sz="2400" baseline="0" dirty="0" smtClean="0">
                          <a:gradFill>
                            <a:gsLst>
                              <a:gs pos="0">
                                <a:srgbClr val="FFFFFF"/>
                              </a:gs>
                              <a:gs pos="100000">
                                <a:srgbClr val="FFFFFF"/>
                              </a:gs>
                            </a:gsLst>
                            <a:lin ang="5400000" scaled="0"/>
                          </a:gradFill>
                        </a:rPr>
                        <a:t> tiles w/push</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819616633"/>
              </p:ext>
            </p:extLst>
          </p:nvPr>
        </p:nvGraphicFramePr>
        <p:xfrm>
          <a:off x="389437" y="3010182"/>
          <a:ext cx="4187108" cy="853440"/>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3</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gradFill>
                            <a:gsLst>
                              <a:gs pos="0">
                                <a:srgbClr val="FFFFFF"/>
                              </a:gs>
                              <a:gs pos="100000">
                                <a:srgbClr val="FFFFFF"/>
                              </a:gs>
                            </a:gsLst>
                            <a:lin ang="5400000" scaled="0"/>
                          </a:gradFill>
                        </a:rPr>
                        <a:t>Use APS</a:t>
                      </a:r>
                      <a:r>
                        <a:rPr lang="en-US" sz="2400" baseline="0" dirty="0" smtClean="0">
                          <a:gradFill>
                            <a:gsLst>
                              <a:gs pos="0">
                                <a:srgbClr val="FFFFFF"/>
                              </a:gs>
                              <a:gs pos="100000">
                                <a:srgbClr val="FFFFFF"/>
                              </a:gs>
                            </a:gsLst>
                            <a:lin ang="5400000" scaled="0"/>
                          </a:gradFill>
                        </a:rPr>
                        <a:t> Ad Control w/location</a:t>
                      </a:r>
                      <a:endParaRPr lang="en-US" sz="2400" dirty="0" smtClean="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177286123"/>
              </p:ext>
            </p:extLst>
          </p:nvPr>
        </p:nvGraphicFramePr>
        <p:xfrm>
          <a:off x="389437" y="3791378"/>
          <a:ext cx="4187108" cy="494453"/>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4</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r>
                        <a:rPr lang="en-US" sz="2400" baseline="0" dirty="0" smtClean="0">
                          <a:gradFill>
                            <a:gsLst>
                              <a:gs pos="0">
                                <a:srgbClr val="FFFFFF"/>
                              </a:gs>
                              <a:gs pos="100000">
                                <a:srgbClr val="FFFFFF"/>
                              </a:gs>
                            </a:gsLst>
                            <a:lin ang="5400000" scaled="0"/>
                          </a:gradFill>
                        </a:rPr>
                        <a:t>Price it right</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357482523"/>
              </p:ext>
            </p:extLst>
          </p:nvPr>
        </p:nvGraphicFramePr>
        <p:xfrm>
          <a:off x="389437" y="4572564"/>
          <a:ext cx="4187108" cy="853440"/>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5</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400" baseline="0" dirty="0" smtClean="0">
                          <a:gradFill>
                            <a:gsLst>
                              <a:gs pos="0">
                                <a:srgbClr val="FFFFFF"/>
                              </a:gs>
                              <a:gs pos="100000">
                                <a:srgbClr val="FFFFFF"/>
                              </a:gs>
                            </a:gsLst>
                            <a:lin ang="5400000" scaled="0"/>
                          </a:gradFill>
                        </a:rPr>
                        <a:t>Publish (and localize) globally</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661652092"/>
              </p:ext>
            </p:extLst>
          </p:nvPr>
        </p:nvGraphicFramePr>
        <p:xfrm>
          <a:off x="389437" y="5353755"/>
          <a:ext cx="4187108" cy="853440"/>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6</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r>
                        <a:rPr lang="en-US" sz="2400" dirty="0" smtClean="0">
                          <a:gradFill>
                            <a:gsLst>
                              <a:gs pos="0">
                                <a:srgbClr val="FFFFFF"/>
                              </a:gs>
                              <a:gs pos="100000">
                                <a:srgbClr val="FFFFFF"/>
                              </a:gs>
                            </a:gsLst>
                            <a:lin ang="5400000" scaled="0"/>
                          </a:gradFill>
                        </a:rPr>
                        <a:t>Keep</a:t>
                      </a:r>
                      <a:r>
                        <a:rPr lang="en-US" sz="2400" baseline="0" dirty="0" smtClean="0">
                          <a:gradFill>
                            <a:gsLst>
                              <a:gs pos="0">
                                <a:srgbClr val="FFFFFF"/>
                              </a:gs>
                              <a:gs pos="100000">
                                <a:srgbClr val="FFFFFF"/>
                              </a:gs>
                            </a:gsLst>
                            <a:lin ang="5400000" scaled="0"/>
                          </a:gradFill>
                        </a:rPr>
                        <a:t> more of what you make</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056882025"/>
              </p:ext>
            </p:extLst>
          </p:nvPr>
        </p:nvGraphicFramePr>
        <p:xfrm>
          <a:off x="389437" y="6134954"/>
          <a:ext cx="4187108" cy="494453"/>
        </p:xfrm>
        <a:graphic>
          <a:graphicData uri="http://schemas.openxmlformats.org/drawingml/2006/table">
            <a:tbl>
              <a:tblPr firstRow="1" bandRow="1">
                <a:tableStyleId>{5C22544A-7EE6-4342-B048-85BDC9FD1C3A}</a:tableStyleId>
              </a:tblPr>
              <a:tblGrid>
                <a:gridCol w="528075"/>
                <a:gridCol w="3659033"/>
              </a:tblGrid>
              <a:tr h="494453">
                <a:tc>
                  <a:txBody>
                    <a:bodyPr/>
                    <a:lstStyle/>
                    <a:p>
                      <a:pPr algn="ctr"/>
                      <a:r>
                        <a:rPr lang="en-US" sz="2400" dirty="0" smtClean="0">
                          <a:gradFill>
                            <a:gsLst>
                              <a:gs pos="0">
                                <a:srgbClr val="FFFFFF"/>
                              </a:gs>
                              <a:gs pos="100000">
                                <a:srgbClr val="FFFFFF"/>
                              </a:gs>
                            </a:gsLst>
                            <a:lin ang="5400000" scaled="0"/>
                          </a:gradFill>
                        </a:rPr>
                        <a:t>7</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r>
                        <a:rPr lang="en-US" sz="2400" dirty="0" smtClean="0">
                          <a:gradFill>
                            <a:gsLst>
                              <a:gs pos="0">
                                <a:srgbClr val="FFFFFF"/>
                              </a:gs>
                              <a:gs pos="100000">
                                <a:srgbClr val="FFFFFF"/>
                              </a:gs>
                            </a:gsLst>
                            <a:lin ang="5400000" scaled="0"/>
                          </a:gradFill>
                        </a:rPr>
                        <a:t>Get</a:t>
                      </a:r>
                      <a:r>
                        <a:rPr lang="en-US" sz="2400" baseline="0" dirty="0" smtClean="0">
                          <a:gradFill>
                            <a:gsLst>
                              <a:gs pos="0">
                                <a:srgbClr val="FFFFFF"/>
                              </a:gs>
                              <a:gs pos="100000">
                                <a:srgbClr val="FFFFFF"/>
                              </a:gs>
                            </a:gsLst>
                            <a:lin ang="5400000" scaled="0"/>
                          </a:gradFill>
                        </a:rPr>
                        <a:t> promoted…</a:t>
                      </a:r>
                      <a:endParaRPr lang="en-US" sz="2400" dirty="0">
                        <a:gradFill>
                          <a:gsLst>
                            <a:gs pos="0">
                              <a:srgbClr val="FFFFFF"/>
                            </a:gs>
                            <a:gs pos="100000">
                              <a:srgbClr val="FFFFFF"/>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r>
            </a:tbl>
          </a:graphicData>
        </a:graphic>
      </p:graphicFrame>
      <p:grpSp>
        <p:nvGrpSpPr>
          <p:cNvPr id="3" name="Group 5"/>
          <p:cNvGrpSpPr/>
          <p:nvPr/>
        </p:nvGrpSpPr>
        <p:grpSpPr>
          <a:xfrm>
            <a:off x="5461608" y="1580411"/>
            <a:ext cx="2303971" cy="5213045"/>
            <a:chOff x="1842448" y="2343028"/>
            <a:chExt cx="1850672" cy="3333035"/>
          </a:xfrm>
        </p:grpSpPr>
        <p:pic>
          <p:nvPicPr>
            <p:cNvPr id="1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102682" y="2685690"/>
              <a:ext cx="1330203" cy="2236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42448" y="2343028"/>
              <a:ext cx="1850672" cy="3333035"/>
            </a:xfrm>
            <a:prstGeom prst="rect">
              <a:avLst/>
            </a:prstGeom>
            <a:noFill/>
            <a:ln>
              <a:noFill/>
            </a:ln>
            <a:extLst>
              <a:ext uri="{909E8E84-426E-40DD-AFC4-6F175D3DCCD1}">
                <a14:hiddenFill xmlns:a14="http://schemas.microsoft.com/office/drawing/2010/main">
                  <a:solidFill>
                    <a:srgbClr val="FFFFFF"/>
                  </a:solidFill>
                </a14:hiddenFill>
              </a:ext>
            </a:extLst>
          </p:spPr>
        </p:pic>
      </p:grpSp>
      <p:graphicFrame>
        <p:nvGraphicFramePr>
          <p:cNvPr id="14" name="Table 13"/>
          <p:cNvGraphicFramePr>
            <a:graphicFrameLocks noGrp="1"/>
          </p:cNvGraphicFramePr>
          <p:nvPr>
            <p:extLst>
              <p:ext uri="{D42A27DB-BD31-4B8C-83A1-F6EECF244321}">
                <p14:modId xmlns:p14="http://schemas.microsoft.com/office/powerpoint/2010/main" val="3502421291"/>
              </p:ext>
            </p:extLst>
          </p:nvPr>
        </p:nvGraphicFramePr>
        <p:xfrm>
          <a:off x="4867698" y="1447803"/>
          <a:ext cx="3885676" cy="5181599"/>
        </p:xfrm>
        <a:graphic>
          <a:graphicData uri="http://schemas.openxmlformats.org/drawingml/2006/table">
            <a:tbl>
              <a:tblPr firstRow="1" bandRow="1">
                <a:tableStyleId>{5C22544A-7EE6-4342-B048-85BDC9FD1C3A}</a:tableStyleId>
              </a:tblPr>
              <a:tblGrid>
                <a:gridCol w="3885676"/>
              </a:tblGrid>
              <a:tr h="608374">
                <a:tc>
                  <a:txBody>
                    <a:bodyPr/>
                    <a:lstStyle/>
                    <a:p>
                      <a:pPr algn="ctr"/>
                      <a:r>
                        <a:rPr lang="en-US" sz="2100" dirty="0" smtClean="0">
                          <a:gradFill>
                            <a:gsLst>
                              <a:gs pos="0">
                                <a:schemeClr val="bg1"/>
                              </a:gs>
                              <a:gs pos="100000">
                                <a:schemeClr val="bg1"/>
                              </a:gs>
                            </a:gsLst>
                            <a:lin ang="5400000" scaled="0"/>
                          </a:gradFill>
                        </a:rPr>
                        <a:t>The</a:t>
                      </a:r>
                      <a:r>
                        <a:rPr lang="en-US" sz="2100" baseline="0" dirty="0" smtClean="0">
                          <a:gradFill>
                            <a:gsLst>
                              <a:gs pos="0">
                                <a:schemeClr val="bg1"/>
                              </a:gs>
                              <a:gs pos="100000">
                                <a:schemeClr val="bg1"/>
                              </a:gs>
                            </a:gsLst>
                            <a:lin ang="5400000" scaled="0"/>
                          </a:gradFill>
                        </a:rPr>
                        <a:t> Opportunity</a:t>
                      </a:r>
                      <a:endParaRPr lang="en-US" sz="2100" dirty="0">
                        <a:gradFill>
                          <a:gsLst>
                            <a:gs pos="0">
                              <a:schemeClr val="bg1"/>
                            </a:gs>
                            <a:gs pos="100000">
                              <a:schemeClr val="bg1"/>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r>
              <a:tr h="2006386">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Live tiles increase</a:t>
                      </a:r>
                    </a:p>
                    <a:p>
                      <a:pPr marL="746125" lvl="1" indent="-288925" algn="l" defTabSz="914363" rtl="0" eaLnBrk="1" latinLnBrk="0" hangingPunct="1">
                        <a:lnSpc>
                          <a:spcPct val="90000"/>
                        </a:lnSpc>
                        <a:spcBef>
                          <a:spcPct val="20000"/>
                        </a:spcBef>
                        <a:buSzPct val="90000"/>
                        <a:buFontTx/>
                        <a:buBlip>
                          <a:blip r:embed="rId5"/>
                        </a:buBlip>
                      </a:pPr>
                      <a:r>
                        <a:rPr lang="en-US" sz="1800" kern="1200" dirty="0" smtClean="0">
                          <a:gradFill>
                            <a:gsLst>
                              <a:gs pos="0">
                                <a:schemeClr val="bg1"/>
                              </a:gs>
                              <a:gs pos="100000">
                                <a:schemeClr val="bg1"/>
                              </a:gs>
                            </a:gsLst>
                            <a:lin ang="5400000" scaled="0"/>
                          </a:gradFill>
                          <a:latin typeface="+mn-lt"/>
                          <a:ea typeface="+mn-ea"/>
                          <a:cs typeface="+mn-cs"/>
                        </a:rPr>
                        <a:t>Use frequency</a:t>
                      </a:r>
                    </a:p>
                    <a:p>
                      <a:pPr marL="746125" lvl="1" indent="-288925" algn="l" defTabSz="914363" rtl="0" eaLnBrk="1" latinLnBrk="0" hangingPunct="1">
                        <a:lnSpc>
                          <a:spcPct val="90000"/>
                        </a:lnSpc>
                        <a:spcBef>
                          <a:spcPct val="20000"/>
                        </a:spcBef>
                        <a:buSzPct val="90000"/>
                        <a:buFontTx/>
                        <a:buBlip>
                          <a:blip r:embed="rId5"/>
                        </a:buBlip>
                      </a:pPr>
                      <a:r>
                        <a:rPr lang="en-US" sz="1800" kern="1200" dirty="0" smtClean="0">
                          <a:gradFill>
                            <a:gsLst>
                              <a:gs pos="0">
                                <a:schemeClr val="bg1"/>
                              </a:gs>
                              <a:gs pos="100000">
                                <a:schemeClr val="bg1"/>
                              </a:gs>
                            </a:gsLst>
                            <a:lin ang="5400000" scaled="0"/>
                          </a:gradFill>
                          <a:latin typeface="+mn-lt"/>
                          <a:ea typeface="+mn-ea"/>
                          <a:cs typeface="+mn-cs"/>
                        </a:rPr>
                        <a:t>Duration of session use</a:t>
                      </a:r>
                    </a:p>
                    <a:p>
                      <a:pPr marL="746125" lvl="1" indent="-288925" algn="l" defTabSz="914363" rtl="0" eaLnBrk="1" latinLnBrk="0" hangingPunct="1">
                        <a:lnSpc>
                          <a:spcPct val="90000"/>
                        </a:lnSpc>
                        <a:spcBef>
                          <a:spcPct val="20000"/>
                        </a:spcBef>
                        <a:buSzPct val="90000"/>
                        <a:buFontTx/>
                        <a:buBlip>
                          <a:blip r:embed="rId5"/>
                        </a:buBlip>
                      </a:pPr>
                      <a:r>
                        <a:rPr lang="en-US" sz="1800" kern="1200" dirty="0" smtClean="0">
                          <a:gradFill>
                            <a:gsLst>
                              <a:gs pos="0">
                                <a:schemeClr val="bg1"/>
                              </a:gs>
                              <a:gs pos="100000">
                                <a:schemeClr val="bg1"/>
                              </a:gs>
                            </a:gsLst>
                            <a:lin ang="5400000" scaled="0"/>
                          </a:gradFill>
                          <a:latin typeface="+mn-lt"/>
                          <a:ea typeface="+mn-ea"/>
                          <a:cs typeface="+mn-cs"/>
                        </a:rPr>
                        <a:t>User satisfaction</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Equaling more impressions</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608374">
                <a:tc>
                  <a:txBody>
                    <a:bodyPr/>
                    <a:lstStyle/>
                    <a:p>
                      <a:pPr marL="0" indent="0">
                        <a:buFont typeface="Wingdings" pitchFamily="2" charset="2"/>
                        <a:buNone/>
                      </a:pPr>
                      <a:endParaRPr lang="en-US" sz="2100" dirty="0"/>
                    </a:p>
                  </a:txBody>
                  <a:tcPr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608374">
                <a:tc>
                  <a:txBody>
                    <a:bodyPr/>
                    <a:lstStyle/>
                    <a:p>
                      <a:pPr marL="0" indent="0" algn="ctr">
                        <a:buFont typeface="Wingdings" pitchFamily="2" charset="2"/>
                        <a:buNone/>
                      </a:pPr>
                      <a:r>
                        <a:rPr lang="en-US" sz="2100" b="1" dirty="0" smtClean="0">
                          <a:solidFill>
                            <a:schemeClr val="bg1"/>
                          </a:solidFill>
                        </a:rPr>
                        <a:t>Tips and Tricks</a:t>
                      </a:r>
                      <a:endParaRPr lang="en-US" sz="2100" b="1" dirty="0">
                        <a:solidFill>
                          <a:schemeClr val="bg1"/>
                        </a:soli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r>
              <a:tr h="1350091">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Indicate “live tile” in description</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Add relevant and creative push content</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Make it stand out</a:t>
                      </a:r>
                      <a:endParaRPr lang="en-US" sz="2000" kern="1200" dirty="0">
                        <a:gradFill>
                          <a:gsLst>
                            <a:gs pos="0">
                              <a:schemeClr val="bg1"/>
                            </a:gs>
                            <a:gs pos="100000">
                              <a:schemeClr val="bg1"/>
                            </a:gs>
                          </a:gsLst>
                          <a:lin ang="5400000" scaled="0"/>
                        </a:gradFill>
                        <a:latin typeface="+mn-lt"/>
                        <a:ea typeface="+mn-ea"/>
                        <a:cs typeface="+mn-cs"/>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710265535"/>
              </p:ext>
            </p:extLst>
          </p:nvPr>
        </p:nvGraphicFramePr>
        <p:xfrm>
          <a:off x="4877296" y="1447800"/>
          <a:ext cx="3876078" cy="5299049"/>
        </p:xfrm>
        <a:graphic>
          <a:graphicData uri="http://schemas.openxmlformats.org/drawingml/2006/table">
            <a:tbl>
              <a:tblPr firstRow="1" bandRow="1">
                <a:tableStyleId>{5C22544A-7EE6-4342-B048-85BDC9FD1C3A}</a:tableStyleId>
              </a:tblPr>
              <a:tblGrid>
                <a:gridCol w="3876078"/>
              </a:tblGrid>
              <a:tr h="526536">
                <a:tc>
                  <a:txBody>
                    <a:bodyPr/>
                    <a:lstStyle/>
                    <a:p>
                      <a:pPr algn="ctr"/>
                      <a:r>
                        <a:rPr lang="en-US" sz="2100" dirty="0" smtClean="0">
                          <a:gradFill>
                            <a:gsLst>
                              <a:gs pos="0">
                                <a:schemeClr val="bg1"/>
                              </a:gs>
                              <a:gs pos="100000">
                                <a:schemeClr val="bg1"/>
                              </a:gs>
                            </a:gsLst>
                            <a:lin ang="5400000" scaled="0"/>
                          </a:gradFill>
                        </a:rPr>
                        <a:t>The</a:t>
                      </a:r>
                      <a:r>
                        <a:rPr lang="en-US" sz="2100" baseline="0" dirty="0" smtClean="0">
                          <a:gradFill>
                            <a:gsLst>
                              <a:gs pos="0">
                                <a:schemeClr val="bg1"/>
                              </a:gs>
                              <a:gs pos="100000">
                                <a:schemeClr val="bg1"/>
                              </a:gs>
                            </a:gsLst>
                            <a:lin ang="5400000" scaled="0"/>
                          </a:gradFill>
                        </a:rPr>
                        <a:t> Opportunity</a:t>
                      </a:r>
                      <a:endParaRPr lang="en-US" sz="2100" dirty="0">
                        <a:gradFill>
                          <a:gsLst>
                            <a:gs pos="0">
                              <a:schemeClr val="bg1"/>
                            </a:gs>
                            <a:gs pos="100000">
                              <a:schemeClr val="bg1"/>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r>
              <a:tr h="2058281">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Multiple top-tier mobile ad networks competing in real time for each </a:t>
                      </a:r>
                      <a:br>
                        <a:rPr lang="en-US" sz="2000" kern="1200" dirty="0" smtClean="0">
                          <a:gradFill>
                            <a:gsLst>
                              <a:gs pos="0">
                                <a:schemeClr val="bg1"/>
                              </a:gs>
                              <a:gs pos="100000">
                                <a:schemeClr val="bg1"/>
                              </a:gs>
                            </a:gsLst>
                            <a:lin ang="5400000" scaled="0"/>
                          </a:gradFill>
                          <a:latin typeface="+mn-lt"/>
                          <a:ea typeface="+mn-ea"/>
                          <a:cs typeface="+mn-cs"/>
                        </a:rPr>
                      </a:br>
                      <a:r>
                        <a:rPr lang="en-US" sz="2000" kern="1200" dirty="0" smtClean="0">
                          <a:gradFill>
                            <a:gsLst>
                              <a:gs pos="0">
                                <a:schemeClr val="bg1"/>
                              </a:gs>
                              <a:gs pos="100000">
                                <a:schemeClr val="bg1"/>
                              </a:gs>
                            </a:gsLst>
                            <a:lin ang="5400000" scaled="0"/>
                          </a:gradFill>
                          <a:latin typeface="+mn-lt"/>
                          <a:ea typeface="+mn-ea"/>
                          <a:cs typeface="+mn-cs"/>
                        </a:rPr>
                        <a:t>ad request</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Better demo-targeting via WLID</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70% of all ad revenue</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r h="526536">
                <a:tc>
                  <a:txBody>
                    <a:bodyPr/>
                    <a:lstStyle/>
                    <a:p>
                      <a:pPr marL="0" indent="0">
                        <a:buFont typeface="Wingdings" pitchFamily="2" charset="2"/>
                        <a:buNone/>
                      </a:pPr>
                      <a:endParaRPr lang="en-US" sz="2100" dirty="0"/>
                    </a:p>
                  </a:txBody>
                  <a:tcPr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526536">
                <a:tc>
                  <a:txBody>
                    <a:bodyPr/>
                    <a:lstStyle/>
                    <a:p>
                      <a:pPr marL="0" indent="0" algn="ctr">
                        <a:buFont typeface="Wingdings" pitchFamily="2" charset="2"/>
                        <a:buNone/>
                      </a:pPr>
                      <a:r>
                        <a:rPr lang="en-US" sz="2100" b="1" dirty="0" smtClean="0">
                          <a:solidFill>
                            <a:schemeClr val="bg1"/>
                          </a:solidFill>
                        </a:rPr>
                        <a:t>Tips and Tricks</a:t>
                      </a:r>
                      <a:endParaRPr lang="en-US" sz="2100" b="1" dirty="0">
                        <a:solidFill>
                          <a:schemeClr val="bg1"/>
                        </a:soli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r>
              <a:tr h="1543710">
                <a:tc>
                  <a:txBody>
                    <a:bodyPr/>
                    <a:lstStyle/>
                    <a:p>
                      <a:pPr marL="0" indent="0">
                        <a:buFont typeface="Wingdings" pitchFamily="2" charset="2"/>
                        <a:buNone/>
                      </a:pPr>
                      <a:r>
                        <a:rPr lang="en-US" sz="2100" dirty="0" smtClean="0">
                          <a:gradFill>
                            <a:gsLst>
                              <a:gs pos="0">
                                <a:schemeClr val="bg1"/>
                              </a:gs>
                              <a:gs pos="100000">
                                <a:schemeClr val="bg1"/>
                              </a:gs>
                            </a:gsLst>
                            <a:lin ang="5400000" scaled="0"/>
                          </a:gradFill>
                        </a:rPr>
                        <a:t>For</a:t>
                      </a:r>
                      <a:r>
                        <a:rPr lang="en-US" sz="2100" baseline="0" dirty="0" smtClean="0">
                          <a:gradFill>
                            <a:gsLst>
                              <a:gs pos="0">
                                <a:schemeClr val="bg1"/>
                              </a:gs>
                              <a:gs pos="100000">
                                <a:schemeClr val="bg1"/>
                              </a:gs>
                            </a:gsLst>
                            <a:lin ang="5400000" scaled="0"/>
                          </a:gradFill>
                        </a:rPr>
                        <a:t> highest eCPM </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Add location services for ad targeting</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Know your user to get more </a:t>
                      </a:r>
                      <a:br>
                        <a:rPr lang="en-US" sz="2000" kern="1200" dirty="0" smtClean="0">
                          <a:gradFill>
                            <a:gsLst>
                              <a:gs pos="0">
                                <a:schemeClr val="bg1"/>
                              </a:gs>
                              <a:gs pos="100000">
                                <a:schemeClr val="bg1"/>
                              </a:gs>
                            </a:gsLst>
                            <a:lin ang="5400000" scaled="0"/>
                          </a:gradFill>
                          <a:latin typeface="+mn-lt"/>
                          <a:ea typeface="+mn-ea"/>
                          <a:cs typeface="+mn-cs"/>
                        </a:rPr>
                      </a:br>
                      <a:r>
                        <a:rPr lang="en-US" sz="2000" kern="1200" dirty="0" smtClean="0">
                          <a:gradFill>
                            <a:gsLst>
                              <a:gs pos="0">
                                <a:schemeClr val="bg1"/>
                              </a:gs>
                              <a:gs pos="100000">
                                <a:schemeClr val="bg1"/>
                              </a:gs>
                            </a:gsLst>
                            <a:lin ang="5400000" scaled="0"/>
                          </a:gradFill>
                          <a:latin typeface="+mn-lt"/>
                          <a:ea typeface="+mn-ea"/>
                          <a:cs typeface="+mn-cs"/>
                        </a:rPr>
                        <a:t>discrete demographics</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bl>
          </a:graphicData>
        </a:graphic>
      </p:graphicFrame>
      <p:sp>
        <p:nvSpPr>
          <p:cNvPr id="21" name="TextBox 20"/>
          <p:cNvSpPr txBox="1"/>
          <p:nvPr/>
        </p:nvSpPr>
        <p:spPr>
          <a:xfrm>
            <a:off x="5592716" y="2838330"/>
            <a:ext cx="2041751" cy="1312500"/>
          </a:xfrm>
          <a:prstGeom prst="star24">
            <a:avLst/>
          </a:prstGeom>
          <a:gradFill>
            <a:gsLst>
              <a:gs pos="0">
                <a:srgbClr val="D07D0D"/>
              </a:gs>
              <a:gs pos="80000">
                <a:schemeClr val="accent4">
                  <a:shade val="93000"/>
                  <a:satMod val="130000"/>
                </a:schemeClr>
              </a:gs>
              <a:gs pos="100000">
                <a:srgbClr val="FFA711"/>
              </a:gs>
            </a:gsLst>
          </a:gra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algn="ctr" defTabSz="914099">
              <a:defRPr sz="2200">
                <a:gradFill>
                  <a:gsLst>
                    <a:gs pos="0">
                      <a:srgbClr val="000000"/>
                    </a:gs>
                    <a:gs pos="100000">
                      <a:srgbClr val="000000"/>
                    </a:gs>
                  </a:gsLst>
                  <a:lin ang="5400000" scaled="0"/>
                </a:gradFill>
                <a:latin typeface="Arial"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Your App</a:t>
            </a:r>
          </a:p>
          <a:p>
            <a:r>
              <a:rPr lang="en-US" dirty="0"/>
              <a:t>Here!</a:t>
            </a:r>
          </a:p>
        </p:txBody>
      </p:sp>
      <p:graphicFrame>
        <p:nvGraphicFramePr>
          <p:cNvPr id="16" name="Table 15"/>
          <p:cNvGraphicFramePr>
            <a:graphicFrameLocks noGrp="1"/>
          </p:cNvGraphicFramePr>
          <p:nvPr>
            <p:extLst>
              <p:ext uri="{D42A27DB-BD31-4B8C-83A1-F6EECF244321}">
                <p14:modId xmlns:p14="http://schemas.microsoft.com/office/powerpoint/2010/main" val="2844206859"/>
              </p:ext>
            </p:extLst>
          </p:nvPr>
        </p:nvGraphicFramePr>
        <p:xfrm>
          <a:off x="4880394" y="1447804"/>
          <a:ext cx="3872980" cy="5357983"/>
        </p:xfrm>
        <a:graphic>
          <a:graphicData uri="http://schemas.openxmlformats.org/drawingml/2006/table">
            <a:tbl>
              <a:tblPr firstRow="1" bandRow="1">
                <a:tableStyleId>{5C22544A-7EE6-4342-B048-85BDC9FD1C3A}</a:tableStyleId>
              </a:tblPr>
              <a:tblGrid>
                <a:gridCol w="3872980"/>
              </a:tblGrid>
              <a:tr h="640029">
                <a:tc>
                  <a:txBody>
                    <a:bodyPr/>
                    <a:lstStyle/>
                    <a:p>
                      <a:pPr algn="ctr"/>
                      <a:r>
                        <a:rPr lang="en-US" sz="2100" dirty="0" smtClean="0">
                          <a:gradFill>
                            <a:gsLst>
                              <a:gs pos="0">
                                <a:schemeClr val="bg1"/>
                              </a:gs>
                              <a:gs pos="100000">
                                <a:schemeClr val="bg1"/>
                              </a:gs>
                            </a:gsLst>
                            <a:lin ang="5400000" scaled="0"/>
                          </a:gradFill>
                        </a:rPr>
                        <a:t>The</a:t>
                      </a:r>
                      <a:r>
                        <a:rPr lang="en-US" sz="2100" baseline="0" dirty="0" smtClean="0">
                          <a:gradFill>
                            <a:gsLst>
                              <a:gs pos="0">
                                <a:schemeClr val="bg1"/>
                              </a:gs>
                              <a:gs pos="100000">
                                <a:schemeClr val="bg1"/>
                              </a:gs>
                            </a:gsLst>
                            <a:lin ang="5400000" scaled="0"/>
                          </a:gradFill>
                        </a:rPr>
                        <a:t> Opportunity</a:t>
                      </a:r>
                      <a:endParaRPr lang="en-US" sz="2100" dirty="0">
                        <a:gradFill>
                          <a:gsLst>
                            <a:gs pos="0">
                              <a:schemeClr val="bg1"/>
                            </a:gs>
                            <a:gs pos="100000">
                              <a:schemeClr val="bg1"/>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r>
              <a:tr h="2262018">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Many (75%) developers are probably paying too much in taxes</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25 of 29 countries have negotiated treaty rates with U.S. below 30%</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16 countries have 0% withholding</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640029">
                <a:tc>
                  <a:txBody>
                    <a:bodyPr/>
                    <a:lstStyle/>
                    <a:p>
                      <a:pPr marL="0" indent="0">
                        <a:buFont typeface="Wingdings" pitchFamily="2" charset="2"/>
                        <a:buNone/>
                      </a:pPr>
                      <a:endParaRPr lang="en-US" sz="2100" dirty="0"/>
                    </a:p>
                  </a:txBody>
                  <a:tcPr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640029">
                <a:tc>
                  <a:txBody>
                    <a:bodyPr/>
                    <a:lstStyle/>
                    <a:p>
                      <a:pPr marL="0" indent="0" algn="ctr">
                        <a:buFont typeface="Wingdings" pitchFamily="2" charset="2"/>
                        <a:buNone/>
                      </a:pPr>
                      <a:r>
                        <a:rPr lang="en-US" sz="2100" b="1" dirty="0" smtClean="0">
                          <a:solidFill>
                            <a:schemeClr val="bg1"/>
                          </a:solidFill>
                        </a:rPr>
                        <a:t>Tips and Tricks</a:t>
                      </a:r>
                      <a:endParaRPr lang="en-US" sz="2100" b="1" dirty="0">
                        <a:solidFill>
                          <a:schemeClr val="bg1"/>
                        </a:soli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r>
              <a:tr h="999496">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Get and provide ITIN number to Microsoft to avoid over withholding</a:t>
                      </a:r>
                      <a:endParaRPr lang="en-US" sz="2000" kern="1200" dirty="0">
                        <a:gradFill>
                          <a:gsLst>
                            <a:gs pos="0">
                              <a:schemeClr val="bg1"/>
                            </a:gs>
                            <a:gs pos="100000">
                              <a:schemeClr val="bg1"/>
                            </a:gs>
                          </a:gsLst>
                          <a:lin ang="5400000" scaled="0"/>
                        </a:gradFill>
                        <a:latin typeface="+mn-lt"/>
                        <a:ea typeface="+mn-ea"/>
                        <a:cs typeface="+mn-cs"/>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3958862056"/>
              </p:ext>
            </p:extLst>
          </p:nvPr>
        </p:nvGraphicFramePr>
        <p:xfrm>
          <a:off x="4901650" y="1272824"/>
          <a:ext cx="3885817" cy="5181596"/>
        </p:xfrm>
        <a:graphic>
          <a:graphicData uri="http://schemas.openxmlformats.org/drawingml/2006/table">
            <a:tbl>
              <a:tblPr firstRow="1" bandRow="1">
                <a:tableStyleId>{5C22544A-7EE6-4342-B048-85BDC9FD1C3A}</a:tableStyleId>
              </a:tblPr>
              <a:tblGrid>
                <a:gridCol w="3885817"/>
              </a:tblGrid>
              <a:tr h="591950">
                <a:tc>
                  <a:txBody>
                    <a:bodyPr/>
                    <a:lstStyle/>
                    <a:p>
                      <a:pPr algn="ctr"/>
                      <a:r>
                        <a:rPr lang="en-US" sz="2100" dirty="0" smtClean="0">
                          <a:gradFill>
                            <a:gsLst>
                              <a:gs pos="0">
                                <a:schemeClr val="bg1"/>
                              </a:gs>
                              <a:gs pos="100000">
                                <a:schemeClr val="bg1"/>
                              </a:gs>
                            </a:gsLst>
                            <a:lin ang="5400000" scaled="0"/>
                          </a:gradFill>
                        </a:rPr>
                        <a:t>The</a:t>
                      </a:r>
                      <a:r>
                        <a:rPr lang="en-US" sz="2100" baseline="0" dirty="0" smtClean="0">
                          <a:gradFill>
                            <a:gsLst>
                              <a:gs pos="0">
                                <a:schemeClr val="bg1"/>
                              </a:gs>
                              <a:gs pos="100000">
                                <a:schemeClr val="bg1"/>
                              </a:gs>
                            </a:gsLst>
                            <a:lin ang="5400000" scaled="0"/>
                          </a:gradFill>
                        </a:rPr>
                        <a:t> Opportunity</a:t>
                      </a:r>
                      <a:endParaRPr lang="en-US" sz="2100" dirty="0">
                        <a:gradFill>
                          <a:gsLst>
                            <a:gs pos="0">
                              <a:schemeClr val="bg1"/>
                            </a:gs>
                            <a:gs pos="100000">
                              <a:schemeClr val="bg1"/>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02873">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Less than 15% of English apps are localized into FIGS languages</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Most customers (like you) prefer and download apps in their local language</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75000"/>
                      </a:schemeClr>
                    </a:solidFill>
                  </a:tcPr>
                </a:tc>
              </a:tr>
              <a:tr h="591950">
                <a:tc>
                  <a:txBody>
                    <a:bodyPr/>
                    <a:lstStyle/>
                    <a:p>
                      <a:pPr marL="0" indent="0">
                        <a:buFont typeface="Wingdings" pitchFamily="2" charset="2"/>
                        <a:buNone/>
                      </a:pPr>
                      <a:endParaRPr lang="en-US" sz="2100" dirty="0"/>
                    </a:p>
                  </a:txBody>
                  <a:tcPr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591950">
                <a:tc>
                  <a:txBody>
                    <a:bodyPr/>
                    <a:lstStyle/>
                    <a:p>
                      <a:pPr marL="0" indent="0" algn="ctr">
                        <a:buFont typeface="Wingdings" pitchFamily="2" charset="2"/>
                        <a:buNone/>
                      </a:pPr>
                      <a:r>
                        <a:rPr lang="en-US" sz="2100" b="1" dirty="0" smtClean="0">
                          <a:solidFill>
                            <a:schemeClr val="bg1"/>
                          </a:solidFill>
                        </a:rPr>
                        <a:t>Tips and Tricks</a:t>
                      </a:r>
                      <a:endParaRPr lang="en-US" sz="2100" b="1" dirty="0">
                        <a:solidFill>
                          <a:schemeClr val="bg1"/>
                        </a:soli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1702873">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Localize your metadata and app with native speakers, if possible</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Add new languages in single </a:t>
                      </a:r>
                      <a:r>
                        <a:rPr lang="en-US" sz="2000" kern="1200" dirty="0" err="1" smtClean="0">
                          <a:gradFill>
                            <a:gsLst>
                              <a:gs pos="0">
                                <a:schemeClr val="bg1"/>
                              </a:gs>
                              <a:gs pos="100000">
                                <a:schemeClr val="bg1"/>
                              </a:gs>
                            </a:gsLst>
                            <a:lin ang="5400000" scaled="0"/>
                          </a:gradFill>
                          <a:latin typeface="+mn-lt"/>
                          <a:ea typeface="+mn-ea"/>
                          <a:cs typeface="+mn-cs"/>
                        </a:rPr>
                        <a:t>xap</a:t>
                      </a:r>
                      <a:r>
                        <a:rPr lang="en-US" sz="2000" kern="1200" dirty="0" smtClean="0">
                          <a:gradFill>
                            <a:gsLst>
                              <a:gs pos="0">
                                <a:schemeClr val="bg1"/>
                              </a:gs>
                              <a:gs pos="100000">
                                <a:schemeClr val="bg1"/>
                              </a:gs>
                            </a:gsLst>
                            <a:lin ang="5400000" scaled="0"/>
                          </a:gradFill>
                          <a:latin typeface="+mn-lt"/>
                          <a:ea typeface="+mn-ea"/>
                          <a:cs typeface="+mn-cs"/>
                        </a:rPr>
                        <a:t> </a:t>
                      </a:r>
                      <a:br>
                        <a:rPr lang="en-US" sz="2000" kern="1200" dirty="0" smtClean="0">
                          <a:gradFill>
                            <a:gsLst>
                              <a:gs pos="0">
                                <a:schemeClr val="bg1"/>
                              </a:gs>
                              <a:gs pos="100000">
                                <a:schemeClr val="bg1"/>
                              </a:gs>
                            </a:gsLst>
                            <a:lin ang="5400000" scaled="0"/>
                          </a:gradFill>
                          <a:latin typeface="+mn-lt"/>
                          <a:ea typeface="+mn-ea"/>
                          <a:cs typeface="+mn-cs"/>
                        </a:rPr>
                      </a:br>
                      <a:r>
                        <a:rPr lang="en-US" sz="2000" kern="1200" dirty="0" smtClean="0">
                          <a:gradFill>
                            <a:gsLst>
                              <a:gs pos="0">
                                <a:schemeClr val="bg1"/>
                              </a:gs>
                              <a:gs pos="100000">
                                <a:schemeClr val="bg1"/>
                              </a:gs>
                            </a:gsLst>
                            <a:lin ang="5400000" scaled="0"/>
                          </a:gradFill>
                          <a:latin typeface="+mn-lt"/>
                          <a:ea typeface="+mn-ea"/>
                          <a:cs typeface="+mn-cs"/>
                        </a:rPr>
                        <a:t>via updates</a:t>
                      </a:r>
                      <a:endParaRPr lang="en-US" sz="2000" kern="1200" dirty="0">
                        <a:gradFill>
                          <a:gsLst>
                            <a:gs pos="0">
                              <a:schemeClr val="bg1"/>
                            </a:gs>
                            <a:gs pos="100000">
                              <a:schemeClr val="bg1"/>
                            </a:gs>
                          </a:gsLst>
                          <a:lin ang="5400000" scaled="0"/>
                        </a:gradFill>
                        <a:latin typeface="+mn-lt"/>
                        <a:ea typeface="+mn-ea"/>
                        <a:cs typeface="+mn-cs"/>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75000"/>
                      </a:schemeClr>
                    </a:solid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4245003247"/>
              </p:ext>
            </p:extLst>
          </p:nvPr>
        </p:nvGraphicFramePr>
        <p:xfrm>
          <a:off x="4876724" y="1260255"/>
          <a:ext cx="3876650" cy="5565461"/>
        </p:xfrm>
        <a:graphic>
          <a:graphicData uri="http://schemas.openxmlformats.org/drawingml/2006/table">
            <a:tbl>
              <a:tblPr firstRow="1" bandRow="1">
                <a:tableStyleId>{5C22544A-7EE6-4342-B048-85BDC9FD1C3A}</a:tableStyleId>
              </a:tblPr>
              <a:tblGrid>
                <a:gridCol w="3876650"/>
              </a:tblGrid>
              <a:tr h="640028">
                <a:tc>
                  <a:txBody>
                    <a:bodyPr/>
                    <a:lstStyle/>
                    <a:p>
                      <a:pPr algn="ctr"/>
                      <a:r>
                        <a:rPr lang="en-US" sz="2100" dirty="0" smtClean="0">
                          <a:gradFill>
                            <a:gsLst>
                              <a:gs pos="0">
                                <a:schemeClr val="bg1"/>
                              </a:gs>
                              <a:gs pos="100000">
                                <a:schemeClr val="bg1"/>
                              </a:gs>
                            </a:gsLst>
                            <a:lin ang="5400000" scaled="0"/>
                          </a:gradFill>
                        </a:rPr>
                        <a:t>The</a:t>
                      </a:r>
                      <a:r>
                        <a:rPr lang="en-US" sz="2100" baseline="0" dirty="0" smtClean="0">
                          <a:gradFill>
                            <a:gsLst>
                              <a:gs pos="0">
                                <a:schemeClr val="bg1"/>
                              </a:gs>
                              <a:gs pos="100000">
                                <a:schemeClr val="bg1"/>
                              </a:gs>
                            </a:gsLst>
                            <a:lin ang="5400000" scaled="0"/>
                          </a:gradFill>
                        </a:rPr>
                        <a:t> Opportunity</a:t>
                      </a:r>
                      <a:endParaRPr lang="en-US" sz="2100" dirty="0">
                        <a:gradFill>
                          <a:gsLst>
                            <a:gs pos="0">
                              <a:schemeClr val="bg1"/>
                            </a:gs>
                            <a:gs pos="100000">
                              <a:schemeClr val="bg1"/>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420337">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70x more downloads</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10% trial-to-paid conversion rate</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Resulting in 7x higher sales</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75000"/>
                      </a:schemeClr>
                    </a:solidFill>
                  </a:tcPr>
                </a:tc>
              </a:tr>
              <a:tr h="640028">
                <a:tc>
                  <a:txBody>
                    <a:bodyPr/>
                    <a:lstStyle/>
                    <a:p>
                      <a:pPr marL="0" indent="0">
                        <a:buFont typeface="Wingdings" pitchFamily="2" charset="2"/>
                        <a:buNone/>
                      </a:pPr>
                      <a:endParaRPr lang="en-US" sz="2100" dirty="0"/>
                    </a:p>
                  </a:txBody>
                  <a:tcPr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640028">
                <a:tc>
                  <a:txBody>
                    <a:bodyPr/>
                    <a:lstStyle/>
                    <a:p>
                      <a:pPr marL="0" indent="0" algn="ctr">
                        <a:buFont typeface="Wingdings" pitchFamily="2" charset="2"/>
                        <a:buNone/>
                      </a:pPr>
                      <a:r>
                        <a:rPr lang="en-US" sz="2100" b="1" dirty="0" smtClean="0">
                          <a:solidFill>
                            <a:schemeClr val="bg1"/>
                          </a:solidFill>
                        </a:rPr>
                        <a:t>Tips and Tricks</a:t>
                      </a:r>
                      <a:endParaRPr lang="en-US" sz="2100" b="1" dirty="0">
                        <a:solidFill>
                          <a:schemeClr val="bg1"/>
                        </a:soli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1841178">
                <a:tc>
                  <a:txBody>
                    <a:bodyPr/>
                    <a:lstStyle/>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Don’t give away too much value</a:t>
                      </a:r>
                    </a:p>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Make the trial experience compelling</a:t>
                      </a:r>
                    </a:p>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Time or capability based trials work</a:t>
                      </a:r>
                    </a:p>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Incorporate ads in the trial version</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75000"/>
                      </a:schemeClr>
                    </a:solidFill>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849132388"/>
              </p:ext>
            </p:extLst>
          </p:nvPr>
        </p:nvGraphicFramePr>
        <p:xfrm>
          <a:off x="4867698" y="1260255"/>
          <a:ext cx="3885724" cy="5597745"/>
        </p:xfrm>
        <a:graphic>
          <a:graphicData uri="http://schemas.openxmlformats.org/drawingml/2006/table">
            <a:tbl>
              <a:tblPr firstRow="1" bandRow="1">
                <a:tableStyleId>{5C22544A-7EE6-4342-B048-85BDC9FD1C3A}</a:tableStyleId>
              </a:tblPr>
              <a:tblGrid>
                <a:gridCol w="3885724"/>
              </a:tblGrid>
              <a:tr h="514635">
                <a:tc>
                  <a:txBody>
                    <a:bodyPr/>
                    <a:lstStyle/>
                    <a:p>
                      <a:pPr algn="ctr"/>
                      <a:r>
                        <a:rPr lang="en-US" sz="2100" dirty="0" smtClean="0">
                          <a:gradFill>
                            <a:gsLst>
                              <a:gs pos="0">
                                <a:schemeClr val="bg1"/>
                              </a:gs>
                              <a:gs pos="100000">
                                <a:schemeClr val="bg1"/>
                              </a:gs>
                            </a:gsLst>
                            <a:lin ang="5400000" scaled="0"/>
                          </a:gradFill>
                        </a:rPr>
                        <a:t>The</a:t>
                      </a:r>
                      <a:r>
                        <a:rPr lang="en-US" sz="2100" baseline="0" dirty="0" smtClean="0">
                          <a:gradFill>
                            <a:gsLst>
                              <a:gs pos="0">
                                <a:schemeClr val="bg1"/>
                              </a:gs>
                              <a:gs pos="100000">
                                <a:schemeClr val="bg1"/>
                              </a:gs>
                            </a:gsLst>
                            <a:lin ang="5400000" scaled="0"/>
                          </a:gradFill>
                        </a:rPr>
                        <a:t> Opportunity</a:t>
                      </a:r>
                      <a:endParaRPr lang="en-US" sz="2100" dirty="0">
                        <a:gradFill>
                          <a:gsLst>
                            <a:gs pos="0">
                              <a:schemeClr val="bg1"/>
                            </a:gs>
                            <a:gs pos="100000">
                              <a:schemeClr val="bg1"/>
                            </a:gs>
                          </a:gsLst>
                          <a:lin ang="5400000" scaled="0"/>
                        </a:gra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r>
              <a:tr h="1818848">
                <a:tc>
                  <a:txBody>
                    <a:bodyPr/>
                    <a:lstStyle/>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Revenue = price x quantity</a:t>
                      </a:r>
                    </a:p>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Xbox portfolio makes WP Marketplace work differently than other app stores</a:t>
                      </a:r>
                    </a:p>
                    <a:p>
                      <a:pPr marL="800081" lvl="2"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$2.93 ASP, 12 DL/</a:t>
                      </a:r>
                      <a:r>
                        <a:rPr lang="en-US" sz="2000" kern="1200" dirty="0" err="1" smtClean="0">
                          <a:gradFill>
                            <a:gsLst>
                              <a:gs pos="0">
                                <a:schemeClr val="bg1"/>
                              </a:gs>
                              <a:gs pos="100000">
                                <a:schemeClr val="bg1"/>
                              </a:gs>
                            </a:gsLst>
                            <a:lin ang="5400000" scaled="0"/>
                          </a:gradFill>
                          <a:latin typeface="+mn-lt"/>
                          <a:ea typeface="+mn-ea"/>
                          <a:cs typeface="+mn-cs"/>
                        </a:rPr>
                        <a:t>uu</a:t>
                      </a:r>
                      <a:r>
                        <a:rPr lang="en-US" sz="2000" kern="1200" dirty="0" smtClean="0">
                          <a:gradFill>
                            <a:gsLst>
                              <a:gs pos="0">
                                <a:schemeClr val="bg1"/>
                              </a:gs>
                              <a:gs pos="100000">
                                <a:schemeClr val="bg1"/>
                              </a:gs>
                            </a:gsLst>
                            <a:lin ang="5400000" scaled="0"/>
                          </a:gradFill>
                          <a:latin typeface="+mn-lt"/>
                          <a:ea typeface="+mn-ea"/>
                          <a:cs typeface="+mn-cs"/>
                        </a:rPr>
                        <a:t>/mo. (3% paid)</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r>
              <a:tr h="514635">
                <a:tc>
                  <a:txBody>
                    <a:bodyPr/>
                    <a:lstStyle/>
                    <a:p>
                      <a:pPr marL="0" indent="0">
                        <a:buFont typeface="Wingdings" pitchFamily="2" charset="2"/>
                        <a:buNone/>
                      </a:pPr>
                      <a:endParaRPr lang="en-US" sz="2100" dirty="0"/>
                    </a:p>
                  </a:txBody>
                  <a:tcPr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514635">
                <a:tc>
                  <a:txBody>
                    <a:bodyPr/>
                    <a:lstStyle/>
                    <a:p>
                      <a:pPr marL="0" indent="0" algn="ctr">
                        <a:buFont typeface="Wingdings" pitchFamily="2" charset="2"/>
                        <a:buNone/>
                      </a:pPr>
                      <a:r>
                        <a:rPr lang="en-US" sz="2100" b="1" dirty="0" smtClean="0">
                          <a:solidFill>
                            <a:schemeClr val="bg1"/>
                          </a:solidFill>
                        </a:rPr>
                        <a:t>Tips and Tricks</a:t>
                      </a:r>
                      <a:endParaRPr lang="en-US" sz="2100" b="1" dirty="0">
                        <a:solidFill>
                          <a:schemeClr val="bg1"/>
                        </a:solidFill>
                      </a:endParaRP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r>
              <a:tr h="1818848">
                <a:tc>
                  <a:txBody>
                    <a:bodyPr/>
                    <a:lstStyle/>
                    <a:p>
                      <a:pPr marL="342900" indent="-342900" algn="l" defTabSz="914363" rtl="0" eaLnBrk="1" latinLnBrk="0" hangingPunct="1">
                        <a:lnSpc>
                          <a:spcPct val="90000"/>
                        </a:lnSpc>
                        <a:spcBef>
                          <a:spcPct val="20000"/>
                        </a:spcBef>
                        <a:buSzPct val="90000"/>
                        <a:buFontTx/>
                        <a:buBlip>
                          <a:blip r:embed="rId5"/>
                        </a:buBlip>
                      </a:pPr>
                      <a:r>
                        <a:rPr lang="en-US" sz="2000" kern="1200" dirty="0" smtClean="0">
                          <a:gradFill>
                            <a:gsLst>
                              <a:gs pos="0">
                                <a:schemeClr val="bg1"/>
                              </a:gs>
                              <a:gs pos="100000">
                                <a:schemeClr val="bg1"/>
                              </a:gs>
                            </a:gsLst>
                            <a:lin ang="5400000" scaled="0"/>
                          </a:gradFill>
                          <a:latin typeface="+mn-lt"/>
                          <a:ea typeface="+mn-ea"/>
                          <a:cs typeface="+mn-cs"/>
                        </a:rPr>
                        <a:t>Don’t underprice yourself</a:t>
                      </a:r>
                    </a:p>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Experiment with different price points </a:t>
                      </a:r>
                      <a:br>
                        <a:rPr lang="en-US" sz="2000" kern="1200" dirty="0" smtClean="0">
                          <a:gradFill>
                            <a:gsLst>
                              <a:gs pos="0">
                                <a:schemeClr val="bg1"/>
                              </a:gs>
                              <a:gs pos="100000">
                                <a:schemeClr val="bg1"/>
                              </a:gs>
                            </a:gsLst>
                            <a:lin ang="5400000" scaled="0"/>
                          </a:gradFill>
                          <a:latin typeface="+mn-lt"/>
                          <a:ea typeface="+mn-ea"/>
                          <a:cs typeface="+mn-cs"/>
                        </a:rPr>
                      </a:br>
                      <a:r>
                        <a:rPr lang="en-US" sz="2000" kern="1200" dirty="0" smtClean="0">
                          <a:gradFill>
                            <a:gsLst>
                              <a:gs pos="0">
                                <a:schemeClr val="bg1"/>
                              </a:gs>
                              <a:gs pos="100000">
                                <a:schemeClr val="bg1"/>
                              </a:gs>
                            </a:gsLst>
                            <a:lin ang="5400000" scaled="0"/>
                          </a:gradFill>
                          <a:latin typeface="+mn-lt"/>
                          <a:ea typeface="+mn-ea"/>
                          <a:cs typeface="+mn-cs"/>
                        </a:rPr>
                        <a:t>in similar (A/B) countries</a:t>
                      </a:r>
                    </a:p>
                    <a:p>
                      <a:pPr marL="342900" marR="0" indent="-342900" algn="l" defTabSz="914363" rtl="0" eaLnBrk="1" fontAlgn="auto" latinLnBrk="0" hangingPunct="1">
                        <a:lnSpc>
                          <a:spcPct val="90000"/>
                        </a:lnSpc>
                        <a:spcBef>
                          <a:spcPct val="20000"/>
                        </a:spcBef>
                        <a:spcAft>
                          <a:spcPts val="0"/>
                        </a:spcAft>
                        <a:buClrTx/>
                        <a:buSzPct val="90000"/>
                        <a:buFontTx/>
                        <a:buBlip>
                          <a:blip r:embed="rId5"/>
                        </a:buBlip>
                        <a:tabLst/>
                        <a:defRPr/>
                      </a:pPr>
                      <a:r>
                        <a:rPr lang="en-US" sz="2000" kern="1200" dirty="0" smtClean="0">
                          <a:gradFill>
                            <a:gsLst>
                              <a:gs pos="0">
                                <a:schemeClr val="bg1"/>
                              </a:gs>
                              <a:gs pos="100000">
                                <a:schemeClr val="bg1"/>
                              </a:gs>
                            </a:gsLst>
                            <a:lin ang="5400000" scaled="0"/>
                          </a:gradFill>
                          <a:latin typeface="+mn-lt"/>
                          <a:ea typeface="+mn-ea"/>
                          <a:cs typeface="+mn-cs"/>
                        </a:rPr>
                        <a:t>Start at upper end of price range. It is easier to cut rather than raise prices</a:t>
                      </a:r>
                    </a:p>
                  </a:txBody>
                  <a:tcPr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r>
            </a:tbl>
          </a:graphicData>
        </a:graphic>
      </p:graphicFrame>
    </p:spTree>
    <p:extLst>
      <p:ext uri="{BB962C8B-B14F-4D97-AF65-F5344CB8AC3E}">
        <p14:creationId xmlns:p14="http://schemas.microsoft.com/office/powerpoint/2010/main" val="2874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
                            </p:stCondLst>
                            <p:childTnLst>
                              <p:par>
                                <p:cTn id="54" presetID="10" presetClass="entr" presetSubtype="0"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500"/>
                                        <p:tgtEl>
                                          <p:spTgt spid="3"/>
                                        </p:tgtEl>
                                      </p:cBhvr>
                                    </p:animEffect>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Teen Phone Usage</a:t>
            </a:r>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1484784"/>
            <a:ext cx="7517219" cy="4862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44006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Teen Phone Usage</a:t>
            </a:r>
            <a:endParaRPr lang="en-AU"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3970" y="4174264"/>
            <a:ext cx="4722619" cy="260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3" y="1476842"/>
            <a:ext cx="7024307" cy="26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54901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Devices</a:t>
            </a:r>
            <a:endParaRPr lang="en-AU" dirty="0"/>
          </a:p>
        </p:txBody>
      </p:sp>
      <p:sp>
        <p:nvSpPr>
          <p:cNvPr id="3" name="Slide Number Placeholder 2"/>
          <p:cNvSpPr>
            <a:spLocks noGrp="1"/>
          </p:cNvSpPr>
          <p:nvPr>
            <p:ph type="sldNum" sz="quarter" idx="12"/>
          </p:nvPr>
        </p:nvSpPr>
        <p:spPr>
          <a:xfrm>
            <a:off x="381000" y="6428732"/>
            <a:ext cx="325730" cy="246221"/>
          </a:xfrm>
        </p:spPr>
        <p:txBody>
          <a:bodyPr/>
          <a:lstStyle/>
          <a:p>
            <a:endParaRPr lang="en-US" dirty="0"/>
          </a:p>
        </p:txBody>
      </p:sp>
      <p:pic>
        <p:nvPicPr>
          <p:cNvPr id="3074" name="Picture 2" descr="F:\Documents\_DPE\Events\MobileCampOz\Pics\phone-evolu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1" y="2134543"/>
            <a:ext cx="8631438" cy="3951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403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074"/>
                                        </p:tgtEl>
                                      </p:cBhvr>
                                    </p:animEffect>
                                    <p:set>
                                      <p:cBhvr>
                                        <p:cTn id="12" dur="1" fill="hold">
                                          <p:stCondLst>
                                            <p:cond delay="4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Devices</a:t>
            </a:r>
            <a:endParaRPr lang="en-AU" dirty="0"/>
          </a:p>
        </p:txBody>
      </p:sp>
      <p:sp>
        <p:nvSpPr>
          <p:cNvPr id="3" name="Slide Number Placeholder 2"/>
          <p:cNvSpPr>
            <a:spLocks noGrp="1"/>
          </p:cNvSpPr>
          <p:nvPr>
            <p:ph type="sldNum" sz="quarter" idx="12"/>
          </p:nvPr>
        </p:nvSpPr>
        <p:spPr>
          <a:xfrm>
            <a:off x="381000" y="6428732"/>
            <a:ext cx="325730" cy="246221"/>
          </a:xfrm>
        </p:spPr>
        <p:txBody>
          <a:bodyPr/>
          <a:lstStyle/>
          <a:p>
            <a:fld id="{B6F15528-21DE-4FAA-801E-634DDDAF4B2B}" type="slidenum">
              <a:rPr lang="en-US" smtClean="0"/>
              <a:pPr/>
              <a:t>24</a:t>
            </a:fld>
            <a:endParaRPr lang="en-US"/>
          </a:p>
        </p:txBody>
      </p:sp>
      <p:grpSp>
        <p:nvGrpSpPr>
          <p:cNvPr id="7" name="Group 6"/>
          <p:cNvGrpSpPr/>
          <p:nvPr/>
        </p:nvGrpSpPr>
        <p:grpSpPr>
          <a:xfrm>
            <a:off x="105161" y="2138967"/>
            <a:ext cx="8993850" cy="2975958"/>
            <a:chOff x="105161" y="2138967"/>
            <a:chExt cx="7151535" cy="2366358"/>
          </a:xfrm>
        </p:grpSpPr>
        <p:pic>
          <p:nvPicPr>
            <p:cNvPr id="9" name="Picture 8" descr="D:\User\Documents\My Dropbox\Mobility\Graphics\iPhone.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3771" y="2490968"/>
              <a:ext cx="1063491" cy="1965682"/>
            </a:xfrm>
            <a:prstGeom prst="rect">
              <a:avLst/>
            </a:prstGeom>
            <a:noFill/>
            <a:effectLst>
              <a:reflection blurRad="6350" stA="52000" endA="300" endPos="35000" dir="5400000" sy="-100000" algn="bl" rotWithShape="0"/>
            </a:effectLst>
          </p:spPr>
        </p:pic>
        <p:pic>
          <p:nvPicPr>
            <p:cNvPr id="10" name="Picture 9" descr="D:\User\Documents\My Dropbox\Mobility\Graphics\ipad.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81842" y="2138967"/>
              <a:ext cx="1815300" cy="2323293"/>
            </a:xfrm>
            <a:prstGeom prst="rect">
              <a:avLst/>
            </a:prstGeom>
            <a:noFill/>
            <a:effectLst>
              <a:reflection blurRad="6350" stA="52000" endA="300" endPos="35000" dir="5400000" sy="-100000" algn="bl" rotWithShape="0"/>
            </a:effectLst>
          </p:spPr>
        </p:pic>
        <p:pic>
          <p:nvPicPr>
            <p:cNvPr id="11" name="Picture 10" descr="D:\User\Documents\My Dropbox\Mobility\Graphics\Droid-Incredibl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1722" y="2313720"/>
              <a:ext cx="1079979" cy="2140126"/>
            </a:xfrm>
            <a:prstGeom prst="rect">
              <a:avLst/>
            </a:prstGeom>
            <a:noFill/>
            <a:effectLst>
              <a:reflection blurRad="6350" stA="52000" endA="300" endPos="35000" dir="5400000" sy="-100000" algn="bl" rotWithShape="0"/>
            </a:effectLst>
          </p:spPr>
        </p:pic>
        <p:pic>
          <p:nvPicPr>
            <p:cNvPr id="12" name="Picture 11" descr="D:\User\Documents\My Dropbox\Mobility\Graphics\WinPhone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161" y="2402344"/>
              <a:ext cx="1064030" cy="2102981"/>
            </a:xfrm>
            <a:prstGeom prst="rect">
              <a:avLst/>
            </a:prstGeom>
            <a:noFill/>
            <a:effectLst>
              <a:reflection blurRad="6350" stA="52000" endA="300" endPos="35000" dir="5400000" sy="-100000" algn="bl" rotWithShape="0"/>
            </a:effectLst>
          </p:spPr>
        </p:pic>
        <p:pic>
          <p:nvPicPr>
            <p:cNvPr id="13" name="Picture 12" descr="BlackBerry_Torch.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26282" y="2227592"/>
              <a:ext cx="1030414" cy="2251094"/>
            </a:xfrm>
            <a:prstGeom prst="rect">
              <a:avLst/>
            </a:prstGeom>
            <a:effectLst>
              <a:reflection blurRad="6350" stA="52000" endA="300" endPos="35000" dir="5400000" sy="-100000" algn="bl" rotWithShape="0"/>
            </a:effectLst>
          </p:spPr>
        </p:pic>
      </p:grpSp>
    </p:spTree>
    <p:extLst>
      <p:ext uri="{BB962C8B-B14F-4D97-AF65-F5344CB8AC3E}">
        <p14:creationId xmlns:p14="http://schemas.microsoft.com/office/powerpoint/2010/main" val="26912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Devices</a:t>
            </a:r>
            <a:endParaRPr lang="en-AU" dirty="0"/>
          </a:p>
        </p:txBody>
      </p:sp>
      <p:sp>
        <p:nvSpPr>
          <p:cNvPr id="3" name="Slide Number Placeholder 2"/>
          <p:cNvSpPr>
            <a:spLocks noGrp="1"/>
          </p:cNvSpPr>
          <p:nvPr>
            <p:ph type="sldNum" sz="quarter" idx="12"/>
          </p:nvPr>
        </p:nvSpPr>
        <p:spPr>
          <a:xfrm>
            <a:off x="381000" y="6428732"/>
            <a:ext cx="325730" cy="246221"/>
          </a:xfrm>
        </p:spPr>
        <p:txBody>
          <a:bodyPr/>
          <a:lstStyle/>
          <a:p>
            <a:fld id="{B6F15528-21DE-4FAA-801E-634DDDAF4B2B}" type="slidenum">
              <a:rPr lang="en-US" smtClean="0"/>
              <a:pPr/>
              <a:t>25</a:t>
            </a:fld>
            <a:endParaRPr lang="en-US"/>
          </a:p>
        </p:txBody>
      </p:sp>
      <p:grpSp>
        <p:nvGrpSpPr>
          <p:cNvPr id="14" name="Group 13"/>
          <p:cNvGrpSpPr/>
          <p:nvPr/>
        </p:nvGrpSpPr>
        <p:grpSpPr>
          <a:xfrm>
            <a:off x="721158" y="1965964"/>
            <a:ext cx="7205708" cy="4221163"/>
            <a:chOff x="721158" y="1965958"/>
            <a:chExt cx="7205708" cy="4221163"/>
          </a:xfrm>
        </p:grpSpPr>
        <p:pic>
          <p:nvPicPr>
            <p:cNvPr id="15" name="Picture 2" descr="F:\Documents\_DPE\Events\MobileCampOz\Pics\B-Touch-Braille-Mobile-Phone-Concept-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158" y="1965958"/>
              <a:ext cx="3502274" cy="422116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F:\Documents\_DPE\Events\MobileCampOz\Pics\windowsphone1-550x5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8638" y="2402426"/>
              <a:ext cx="3348228" cy="33482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2047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4"/>
                </a:solidFill>
              </a:rPr>
              <a:t>Making Killer Mobile Apps</a:t>
            </a:r>
            <a:endParaRPr lang="en-AU" dirty="0">
              <a:solidFill>
                <a:schemeClr val="accent4"/>
              </a:solidFill>
            </a:endParaRPr>
          </a:p>
        </p:txBody>
      </p:sp>
      <p:sp>
        <p:nvSpPr>
          <p:cNvPr id="3" name="Slide Number Placeholder 2"/>
          <p:cNvSpPr>
            <a:spLocks noGrp="1"/>
          </p:cNvSpPr>
          <p:nvPr>
            <p:ph type="sldNum" sz="quarter" idx="12"/>
          </p:nvPr>
        </p:nvSpPr>
        <p:spPr>
          <a:xfrm>
            <a:off x="381000" y="6428732"/>
            <a:ext cx="325730" cy="246221"/>
          </a:xfrm>
        </p:spPr>
        <p:txBody>
          <a:bodyPr/>
          <a:lstStyle/>
          <a:p>
            <a:fld id="{B6F15528-21DE-4FAA-801E-634DDDAF4B2B}" type="slidenum">
              <a:rPr lang="en-US" smtClean="0"/>
              <a:pPr/>
              <a:t>26</a:t>
            </a:fld>
            <a:endParaRPr lang="en-US"/>
          </a:p>
        </p:txBody>
      </p:sp>
      <p:sp>
        <p:nvSpPr>
          <p:cNvPr id="4" name="Content Placeholder 3"/>
          <p:cNvSpPr>
            <a:spLocks noGrp="1"/>
          </p:cNvSpPr>
          <p:nvPr>
            <p:ph sz="quarter" idx="14"/>
          </p:nvPr>
        </p:nvSpPr>
        <p:spPr/>
        <p:txBody>
          <a:bodyPr/>
          <a:lstStyle/>
          <a:p>
            <a:r>
              <a:rPr lang="en-AU" dirty="0" smtClean="0"/>
              <a:t>What makes a killer app?</a:t>
            </a:r>
          </a:p>
          <a:p>
            <a:r>
              <a:rPr lang="en-AU" dirty="0" smtClean="0"/>
              <a:t>Why pick my app over others?</a:t>
            </a:r>
          </a:p>
          <a:p>
            <a:endParaRPr lang="en-AU" dirty="0"/>
          </a:p>
        </p:txBody>
      </p:sp>
    </p:spTree>
    <p:extLst>
      <p:ext uri="{BB962C8B-B14F-4D97-AF65-F5344CB8AC3E}">
        <p14:creationId xmlns:p14="http://schemas.microsoft.com/office/powerpoint/2010/main" val="41054209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4"/>
                </a:solidFill>
              </a:rPr>
              <a:t>Making Killer Mobile Apps</a:t>
            </a:r>
            <a:r>
              <a:rPr lang="en-AU" dirty="0" smtClean="0"/>
              <a:t/>
            </a:r>
            <a:br>
              <a:rPr lang="en-AU" dirty="0" smtClean="0"/>
            </a:br>
            <a:r>
              <a:rPr lang="en-AU" dirty="0" smtClean="0"/>
              <a:t>Red Threads</a:t>
            </a:r>
            <a:endParaRPr lang="en-AU" dirty="0"/>
          </a:p>
        </p:txBody>
      </p:sp>
      <p:sp>
        <p:nvSpPr>
          <p:cNvPr id="3" name="Slide Number Placeholder 2"/>
          <p:cNvSpPr>
            <a:spLocks noGrp="1"/>
          </p:cNvSpPr>
          <p:nvPr>
            <p:ph type="sldNum" sz="quarter" idx="12"/>
          </p:nvPr>
        </p:nvSpPr>
        <p:spPr>
          <a:xfrm>
            <a:off x="381000" y="6428732"/>
            <a:ext cx="325730" cy="246221"/>
          </a:xfrm>
        </p:spPr>
        <p:txBody>
          <a:bodyPr/>
          <a:lstStyle/>
          <a:p>
            <a:fld id="{B6F15528-21DE-4FAA-801E-634DDDAF4B2B}" type="slidenum">
              <a:rPr lang="en-US" smtClean="0"/>
              <a:pPr/>
              <a:t>27</a:t>
            </a:fld>
            <a:endParaRPr lang="en-US"/>
          </a:p>
        </p:txBody>
      </p:sp>
      <p:sp>
        <p:nvSpPr>
          <p:cNvPr id="4" name="Content Placeholder 3"/>
          <p:cNvSpPr>
            <a:spLocks noGrp="1"/>
          </p:cNvSpPr>
          <p:nvPr>
            <p:ph sz="quarter" idx="14"/>
          </p:nvPr>
        </p:nvSpPr>
        <p:spPr/>
        <p:txBody>
          <a:bodyPr>
            <a:normAutofit fontScale="92500"/>
          </a:bodyPr>
          <a:lstStyle/>
          <a:p>
            <a:r>
              <a:rPr lang="en-AU" dirty="0"/>
              <a:t>PERSONAL: </a:t>
            </a:r>
            <a:endParaRPr lang="en-AU" dirty="0" smtClean="0"/>
          </a:p>
          <a:p>
            <a:pPr marL="571500" indent="-571500">
              <a:buFont typeface="Arial" pitchFamily="34" charset="0"/>
              <a:buChar char="•"/>
            </a:pPr>
            <a:r>
              <a:rPr lang="en-AU" dirty="0" smtClean="0"/>
              <a:t>YOUR DAY, YOUR </a:t>
            </a:r>
            <a:r>
              <a:rPr lang="en-AU" dirty="0"/>
              <a:t>WAY</a:t>
            </a:r>
            <a:r>
              <a:rPr lang="en-AU" dirty="0" smtClean="0"/>
              <a:t>.</a:t>
            </a:r>
          </a:p>
          <a:p>
            <a:r>
              <a:rPr lang="en-AU" dirty="0">
                <a:solidFill>
                  <a:schemeClr val="accent4"/>
                </a:solidFill>
              </a:rPr>
              <a:t>RELEVANT:</a:t>
            </a:r>
          </a:p>
          <a:p>
            <a:pPr marL="571500" indent="-571500">
              <a:buFont typeface="Arial" pitchFamily="34" charset="0"/>
              <a:buChar char="•"/>
            </a:pPr>
            <a:r>
              <a:rPr lang="en-AU" dirty="0">
                <a:solidFill>
                  <a:schemeClr val="accent4"/>
                </a:solidFill>
              </a:rPr>
              <a:t>YOUR </a:t>
            </a:r>
            <a:r>
              <a:rPr lang="en-AU" dirty="0" smtClean="0">
                <a:solidFill>
                  <a:schemeClr val="accent4"/>
                </a:solidFill>
              </a:rPr>
              <a:t>PEOPLE, YOUR </a:t>
            </a:r>
            <a:r>
              <a:rPr lang="en-AU" dirty="0">
                <a:solidFill>
                  <a:schemeClr val="accent4"/>
                </a:solidFill>
              </a:rPr>
              <a:t>LOCATION</a:t>
            </a:r>
            <a:r>
              <a:rPr lang="en-AU" dirty="0" smtClean="0">
                <a:solidFill>
                  <a:schemeClr val="accent4"/>
                </a:solidFill>
              </a:rPr>
              <a:t>.</a:t>
            </a:r>
          </a:p>
          <a:p>
            <a:r>
              <a:rPr lang="en-AU" dirty="0">
                <a:solidFill>
                  <a:schemeClr val="accent1"/>
                </a:solidFill>
              </a:rPr>
              <a:t>CONNECTED:</a:t>
            </a:r>
          </a:p>
          <a:p>
            <a:pPr marL="571500" indent="-571500">
              <a:buFont typeface="Arial" pitchFamily="34" charset="0"/>
              <a:buChar char="•"/>
            </a:pPr>
            <a:r>
              <a:rPr lang="en-AU" dirty="0">
                <a:solidFill>
                  <a:schemeClr val="accent1"/>
                </a:solidFill>
              </a:rPr>
              <a:t>YOUR STUFF, </a:t>
            </a:r>
            <a:r>
              <a:rPr lang="en-AU" dirty="0" smtClean="0">
                <a:solidFill>
                  <a:schemeClr val="accent1"/>
                </a:solidFill>
              </a:rPr>
              <a:t>YOUR PEACE </a:t>
            </a:r>
            <a:r>
              <a:rPr lang="en-AU" dirty="0">
                <a:solidFill>
                  <a:schemeClr val="accent1"/>
                </a:solidFill>
              </a:rPr>
              <a:t>OF MIND.</a:t>
            </a:r>
          </a:p>
        </p:txBody>
      </p:sp>
    </p:spTree>
    <p:extLst>
      <p:ext uri="{BB962C8B-B14F-4D97-AF65-F5344CB8AC3E}">
        <p14:creationId xmlns:p14="http://schemas.microsoft.com/office/powerpoint/2010/main" val="41860992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4"/>
                </a:solidFill>
              </a:rPr>
              <a:t>Making Killer Mobile Apps</a:t>
            </a:r>
            <a:r>
              <a:rPr lang="en-AU" dirty="0" smtClean="0"/>
              <a:t/>
            </a:r>
            <a:br>
              <a:rPr lang="en-AU" dirty="0" smtClean="0"/>
            </a:br>
            <a:r>
              <a:rPr lang="en-AU" dirty="0" smtClean="0"/>
              <a:t>Top 10 Killer App Features</a:t>
            </a:r>
            <a:endParaRPr lang="en-AU" dirty="0"/>
          </a:p>
        </p:txBody>
      </p:sp>
      <p:sp>
        <p:nvSpPr>
          <p:cNvPr id="3" name="Slide Number Placeholder 2"/>
          <p:cNvSpPr>
            <a:spLocks noGrp="1"/>
          </p:cNvSpPr>
          <p:nvPr>
            <p:ph type="sldNum" sz="quarter" idx="12"/>
          </p:nvPr>
        </p:nvSpPr>
        <p:spPr>
          <a:xfrm>
            <a:off x="381000" y="6428732"/>
            <a:ext cx="325730" cy="246221"/>
          </a:xfrm>
        </p:spPr>
        <p:txBody>
          <a:bodyPr/>
          <a:lstStyle/>
          <a:p>
            <a:fld id="{B6F15528-21DE-4FAA-801E-634DDDAF4B2B}" type="slidenum">
              <a:rPr lang="en-US" smtClean="0"/>
              <a:pPr/>
              <a:t>28</a:t>
            </a:fld>
            <a:endParaRPr lang="en-US"/>
          </a:p>
        </p:txBody>
      </p:sp>
      <p:sp>
        <p:nvSpPr>
          <p:cNvPr id="5" name="Up Arrow 4"/>
          <p:cNvSpPr/>
          <p:nvPr/>
        </p:nvSpPr>
        <p:spPr>
          <a:xfrm>
            <a:off x="1287587" y="1965964"/>
            <a:ext cx="894207" cy="4330065"/>
          </a:xfrm>
          <a:prstGeom prst="upArrow">
            <a:avLst/>
          </a:prstGeom>
          <a:gradFill>
            <a:gsLst>
              <a:gs pos="0">
                <a:schemeClr val="accent2"/>
              </a:gs>
              <a:gs pos="50000">
                <a:schemeClr val="accent5">
                  <a:lumMod val="75000"/>
                </a:schemeClr>
              </a:gs>
              <a:gs pos="100000">
                <a:schemeClr val="accent3"/>
              </a:gs>
            </a:gsLst>
            <a:lin ang="16200000" scaled="1"/>
          </a:gradFill>
          <a:scene3d>
            <a:camera prst="orthographicFront"/>
            <a:lightRig rig="threePt" dir="t"/>
          </a:scene3d>
          <a:sp3d extrusionH="76200" prstMaterial="dkEdge">
            <a:bevelT/>
            <a:extrusionClr>
              <a:schemeClr val="bg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303611" y="1965959"/>
            <a:ext cx="1005481" cy="923330"/>
          </a:xfrm>
          <a:prstGeom prst="rect">
            <a:avLst/>
          </a:prstGeom>
          <a:noFill/>
          <a:effectLst>
            <a:glow rad="228600">
              <a:schemeClr val="accent3">
                <a:satMod val="175000"/>
                <a:alpha val="40000"/>
              </a:schemeClr>
            </a:glow>
          </a:effectLst>
        </p:spPr>
        <p:txBody>
          <a:bodyPr wrap="square" lIns="91440" tIns="45720" rIns="91440" bIns="45720">
            <a:spAutoFit/>
            <a:scene3d>
              <a:camera prst="orthographicFront"/>
              <a:lightRig rig="flat" dir="t">
                <a:rot lat="0" lon="0" rev="18900000"/>
              </a:lightRig>
            </a:scene3d>
            <a:sp3d extrusionH="31750" contourW="6350" prstMaterial="powder">
              <a:bevelT w="19050" h="19050"/>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glow rad="228600">
                    <a:schemeClr val="accent3">
                      <a:satMod val="175000"/>
                      <a:alpha val="40000"/>
                    </a:schemeClr>
                  </a:glow>
                </a:effectLst>
              </a:rPr>
              <a:t>$$</a:t>
            </a:r>
            <a:endParaRPr lang="en-US" sz="5400" b="1" cap="none" spc="0" dirty="0">
              <a:ln/>
              <a:solidFill>
                <a:schemeClr val="accent3"/>
              </a:solidFill>
              <a:effectLst>
                <a:glow rad="228600">
                  <a:schemeClr val="accent3">
                    <a:satMod val="175000"/>
                    <a:alpha val="40000"/>
                  </a:schemeClr>
                </a:glow>
              </a:effectLst>
            </a:endParaRPr>
          </a:p>
        </p:txBody>
      </p:sp>
      <p:sp>
        <p:nvSpPr>
          <p:cNvPr id="9" name="Rectangle 8"/>
          <p:cNvSpPr/>
          <p:nvPr/>
        </p:nvSpPr>
        <p:spPr>
          <a:xfrm>
            <a:off x="303612" y="3669326"/>
            <a:ext cx="1005481" cy="92333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glow rad="101600">
                    <a:schemeClr val="accent3">
                      <a:satMod val="175000"/>
                      <a:alpha val="40000"/>
                    </a:schemeClr>
                  </a:glow>
                </a:effectLst>
              </a:rPr>
              <a:t>$</a:t>
            </a:r>
            <a:endParaRPr lang="en-US" sz="5400" b="1" cap="none" spc="0" dirty="0">
              <a:ln/>
              <a:solidFill>
                <a:schemeClr val="accent3"/>
              </a:solidFill>
              <a:effectLst>
                <a:glow rad="101600">
                  <a:schemeClr val="accent3">
                    <a:satMod val="175000"/>
                    <a:alpha val="40000"/>
                  </a:schemeClr>
                </a:glow>
              </a:effectLst>
            </a:endParaRPr>
          </a:p>
        </p:txBody>
      </p:sp>
      <p:sp>
        <p:nvSpPr>
          <p:cNvPr id="8" name="TextBox 7"/>
          <p:cNvSpPr txBox="1"/>
          <p:nvPr/>
        </p:nvSpPr>
        <p:spPr>
          <a:xfrm>
            <a:off x="2181795" y="1962156"/>
            <a:ext cx="6857431" cy="4401205"/>
          </a:xfrm>
          <a:prstGeom prst="rect">
            <a:avLst/>
          </a:prstGeom>
          <a:noFill/>
        </p:spPr>
        <p:txBody>
          <a:bodyPr wrap="square" rtlCol="0">
            <a:spAutoFit/>
          </a:bodyPr>
          <a:lstStyle/>
          <a:p>
            <a:r>
              <a:rPr lang="en-AU" sz="2800" dirty="0" smtClean="0">
                <a:solidFill>
                  <a:schemeClr val="bg1"/>
                </a:solidFill>
              </a:rPr>
              <a:t>10. WOW Factor</a:t>
            </a:r>
          </a:p>
          <a:p>
            <a:r>
              <a:rPr lang="en-AU" sz="2800" dirty="0">
                <a:solidFill>
                  <a:schemeClr val="bg1"/>
                </a:solidFill>
              </a:rPr>
              <a:t>9</a:t>
            </a:r>
            <a:r>
              <a:rPr lang="en-AU" sz="2800" dirty="0" smtClean="0">
                <a:solidFill>
                  <a:schemeClr val="bg1"/>
                </a:solidFill>
              </a:rPr>
              <a:t>. Situational </a:t>
            </a:r>
            <a:r>
              <a:rPr lang="en-AU" sz="2800" dirty="0">
                <a:solidFill>
                  <a:schemeClr val="bg1"/>
                </a:solidFill>
              </a:rPr>
              <a:t>Awareness</a:t>
            </a:r>
          </a:p>
          <a:p>
            <a:r>
              <a:rPr lang="en-AU" sz="2800" dirty="0" smtClean="0">
                <a:solidFill>
                  <a:schemeClr val="bg1"/>
                </a:solidFill>
              </a:rPr>
              <a:t>8. Originality</a:t>
            </a:r>
            <a:endParaRPr lang="en-AU" sz="2800" dirty="0">
              <a:solidFill>
                <a:schemeClr val="bg1"/>
              </a:solidFill>
            </a:endParaRPr>
          </a:p>
          <a:p>
            <a:r>
              <a:rPr lang="en-AU" sz="2800" dirty="0" smtClean="0">
                <a:solidFill>
                  <a:schemeClr val="bg1"/>
                </a:solidFill>
              </a:rPr>
              <a:t>7. Stickiness / Addictive</a:t>
            </a:r>
          </a:p>
          <a:p>
            <a:r>
              <a:rPr lang="en-AU" sz="2800" dirty="0" smtClean="0">
                <a:solidFill>
                  <a:schemeClr val="bg1"/>
                </a:solidFill>
              </a:rPr>
              <a:t>6. Improves lifestyle</a:t>
            </a:r>
          </a:p>
          <a:p>
            <a:r>
              <a:rPr lang="en-AU" sz="2800" dirty="0" smtClean="0">
                <a:solidFill>
                  <a:schemeClr val="bg1"/>
                </a:solidFill>
              </a:rPr>
              <a:t>5. Visual Impact</a:t>
            </a:r>
            <a:endParaRPr lang="en-AU" sz="2800" dirty="0">
              <a:solidFill>
                <a:schemeClr val="bg1"/>
              </a:solidFill>
            </a:endParaRPr>
          </a:p>
          <a:p>
            <a:r>
              <a:rPr lang="en-AU" sz="2800" dirty="0" smtClean="0">
                <a:solidFill>
                  <a:schemeClr val="bg1"/>
                </a:solidFill>
              </a:rPr>
              <a:t>4. Connected, Interactive, Device Centric</a:t>
            </a:r>
          </a:p>
          <a:p>
            <a:r>
              <a:rPr lang="en-AU" sz="2800" dirty="0" smtClean="0">
                <a:solidFill>
                  <a:schemeClr val="bg1"/>
                </a:solidFill>
              </a:rPr>
              <a:t>3. Ease of Use</a:t>
            </a:r>
            <a:endParaRPr lang="en-AU" sz="2800" dirty="0">
              <a:solidFill>
                <a:schemeClr val="bg1"/>
              </a:solidFill>
            </a:endParaRPr>
          </a:p>
          <a:p>
            <a:r>
              <a:rPr lang="en-AU" sz="2800" dirty="0" smtClean="0">
                <a:solidFill>
                  <a:schemeClr val="bg1"/>
                </a:solidFill>
              </a:rPr>
              <a:t>2. Quality Content and Metadata</a:t>
            </a:r>
          </a:p>
          <a:p>
            <a:r>
              <a:rPr lang="en-AU" sz="2800" dirty="0" smtClean="0">
                <a:solidFill>
                  <a:schemeClr val="bg1"/>
                </a:solidFill>
              </a:rPr>
              <a:t>1. Basic Functionality (</a:t>
            </a:r>
            <a:r>
              <a:rPr lang="en-AU" sz="2800" dirty="0" err="1" smtClean="0">
                <a:solidFill>
                  <a:schemeClr val="bg1"/>
                </a:solidFill>
              </a:rPr>
              <a:t>Perf</a:t>
            </a:r>
            <a:r>
              <a:rPr lang="en-AU" sz="2800" dirty="0" smtClean="0">
                <a:solidFill>
                  <a:schemeClr val="bg1"/>
                </a:solidFill>
              </a:rPr>
              <a:t>, Stability)</a:t>
            </a:r>
            <a:endParaRPr lang="en-AU" sz="2800" dirty="0">
              <a:solidFill>
                <a:schemeClr val="bg1"/>
              </a:solidFill>
            </a:endParaRPr>
          </a:p>
        </p:txBody>
      </p:sp>
    </p:spTree>
    <p:extLst>
      <p:ext uri="{BB962C8B-B14F-4D97-AF65-F5344CB8AC3E}">
        <p14:creationId xmlns:p14="http://schemas.microsoft.com/office/powerpoint/2010/main" val="16769247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8"/>
            <a:ext cx="8382000" cy="924339"/>
          </a:xfrm>
        </p:spPr>
        <p:txBody>
          <a:bodyPr/>
          <a:lstStyle/>
          <a:p>
            <a:r>
              <a:rPr lang="en-AU" dirty="0" smtClean="0"/>
              <a:t>Making the Money</a:t>
            </a:r>
            <a:endParaRPr lang="en-AU" dirty="0"/>
          </a:p>
        </p:txBody>
      </p:sp>
      <p:sp>
        <p:nvSpPr>
          <p:cNvPr id="3" name="Content Placeholder 2"/>
          <p:cNvSpPr>
            <a:spLocks noGrp="1"/>
          </p:cNvSpPr>
          <p:nvPr>
            <p:ph idx="1"/>
          </p:nvPr>
        </p:nvSpPr>
        <p:spPr>
          <a:xfrm>
            <a:off x="381000" y="1152940"/>
            <a:ext cx="4462725" cy="4973224"/>
          </a:xfrm>
        </p:spPr>
        <p:txBody>
          <a:bodyPr/>
          <a:lstStyle/>
          <a:p>
            <a:endParaRPr lang="en-AU" dirty="0" smtClean="0"/>
          </a:p>
          <a:p>
            <a:endParaRPr lang="en-AU" dirty="0"/>
          </a:p>
          <a:p>
            <a:r>
              <a:rPr lang="en-AU" dirty="0" smtClean="0"/>
              <a:t>How do you want to </a:t>
            </a:r>
            <a:r>
              <a:rPr lang="en-AU" dirty="0" smtClean="0"/>
              <a:t>make your </a:t>
            </a:r>
            <a:r>
              <a:rPr lang="en-AU" dirty="0" smtClean="0"/>
              <a:t>money? </a:t>
            </a:r>
            <a:endParaRPr lang="en-AU" dirty="0"/>
          </a:p>
        </p:txBody>
      </p:sp>
      <p:sp>
        <p:nvSpPr>
          <p:cNvPr id="4" name="Slide Number Placeholder 3"/>
          <p:cNvSpPr>
            <a:spLocks noGrp="1"/>
          </p:cNvSpPr>
          <p:nvPr>
            <p:ph type="sldNum" sz="quarter" idx="12"/>
          </p:nvPr>
        </p:nvSpPr>
        <p:spPr>
          <a:xfrm>
            <a:off x="381000" y="6428732"/>
            <a:ext cx="325730" cy="246221"/>
          </a:xfrm>
        </p:spPr>
        <p:txBody>
          <a:bodyPr/>
          <a:lstStyle/>
          <a:p>
            <a:fld id="{B6F15528-21DE-4FAA-801E-634DDDAF4B2B}" type="slidenum">
              <a:rPr lang="en-US" smtClean="0"/>
              <a:pPr/>
              <a:t>29</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3725" y="1168238"/>
            <a:ext cx="4111100" cy="4957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31397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Making Money with Mobile Apps</a:t>
            </a:r>
            <a:endParaRPr lang="en-US" dirty="0"/>
          </a:p>
        </p:txBody>
      </p:sp>
      <p:sp>
        <p:nvSpPr>
          <p:cNvPr id="3" name="Subtitle 2"/>
          <p:cNvSpPr>
            <a:spLocks noGrp="1"/>
          </p:cNvSpPr>
          <p:nvPr>
            <p:ph type="subTitle" idx="1"/>
          </p:nvPr>
        </p:nvSpPr>
        <p:spPr>
          <a:xfrm>
            <a:off x="838200" y="5105410"/>
            <a:ext cx="4877098" cy="523220"/>
          </a:xfrm>
        </p:spPr>
        <p:txBody>
          <a:bodyPr/>
          <a:lstStyle/>
          <a:p>
            <a:r>
              <a:rPr lang="en-US" dirty="0" smtClean="0">
                <a:solidFill>
                  <a:schemeClr val="bg1"/>
                </a:solidFill>
              </a:rPr>
              <a:t>Rocky Heckman</a:t>
            </a:r>
            <a:endParaRPr lang="en-US" dirty="0">
              <a:solidFill>
                <a:schemeClr val="bg1"/>
              </a:solidFill>
            </a:endParaRPr>
          </a:p>
        </p:txBody>
      </p:sp>
      <p:sp>
        <p:nvSpPr>
          <p:cNvPr id="4" name="Text Placeholder 3"/>
          <p:cNvSpPr>
            <a:spLocks noGrp="1"/>
          </p:cNvSpPr>
          <p:nvPr>
            <p:ph type="body" sz="quarter" idx="16"/>
          </p:nvPr>
        </p:nvSpPr>
        <p:spPr>
          <a:xfrm>
            <a:off x="838200" y="5537908"/>
            <a:ext cx="4877098" cy="1040285"/>
          </a:xfrm>
        </p:spPr>
        <p:txBody>
          <a:bodyPr/>
          <a:lstStyle/>
          <a:p>
            <a:r>
              <a:rPr lang="en-US" dirty="0" smtClean="0">
                <a:solidFill>
                  <a:schemeClr val="bg1">
                    <a:lumMod val="75000"/>
                  </a:schemeClr>
                </a:solidFill>
              </a:rPr>
              <a:t>Architect Evangelist / Advisor</a:t>
            </a:r>
          </a:p>
          <a:p>
            <a:r>
              <a:rPr lang="en-US" dirty="0" smtClean="0">
                <a:solidFill>
                  <a:schemeClr val="bg1">
                    <a:lumMod val="75000"/>
                  </a:schemeClr>
                </a:solidFill>
              </a:rPr>
              <a:t>@</a:t>
            </a:r>
            <a:r>
              <a:rPr lang="en-US" dirty="0" err="1" smtClean="0">
                <a:solidFill>
                  <a:schemeClr val="bg1">
                    <a:lumMod val="75000"/>
                  </a:schemeClr>
                </a:solidFill>
              </a:rPr>
              <a:t>rockyh</a:t>
            </a:r>
            <a:endParaRPr lang="en-US" dirty="0">
              <a:solidFill>
                <a:schemeClr val="bg1">
                  <a:lumMod val="75000"/>
                </a:schemeClr>
              </a:solidFill>
            </a:endParaRPr>
          </a:p>
        </p:txBody>
      </p:sp>
      <p:sp>
        <p:nvSpPr>
          <p:cNvPr id="5" name="TextBox 4"/>
          <p:cNvSpPr txBox="1"/>
          <p:nvPr/>
        </p:nvSpPr>
        <p:spPr>
          <a:xfrm>
            <a:off x="6466561" y="6488668"/>
            <a:ext cx="1236236" cy="369332"/>
          </a:xfrm>
          <a:prstGeom prst="rect">
            <a:avLst/>
          </a:prstGeom>
          <a:noFill/>
        </p:spPr>
        <p:txBody>
          <a:bodyPr wrap="none" rtlCol="0">
            <a:spAutoFit/>
          </a:bodyPr>
          <a:lstStyle/>
          <a:p>
            <a:r>
              <a:rPr lang="en-AU" dirty="0" smtClean="0"/>
              <a:t>#</a:t>
            </a:r>
            <a:r>
              <a:rPr lang="en-AU" dirty="0" err="1" smtClean="0"/>
              <a:t>mobileoz</a:t>
            </a:r>
            <a:endParaRPr lang="en-AU" dirty="0"/>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WPH203</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3938482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Making the Money</a:t>
            </a:r>
            <a:br>
              <a:rPr lang="en-AU" dirty="0" smtClean="0"/>
            </a:br>
            <a:r>
              <a:rPr lang="en-AU" dirty="0" smtClean="0"/>
              <a:t>Marketplace Revenue</a:t>
            </a:r>
            <a:endParaRPr lang="en-AU" dirty="0"/>
          </a:p>
        </p:txBody>
      </p:sp>
      <p:sp>
        <p:nvSpPr>
          <p:cNvPr id="3" name="Content Placeholder 2"/>
          <p:cNvSpPr>
            <a:spLocks noGrp="1"/>
          </p:cNvSpPr>
          <p:nvPr>
            <p:ph idx="1"/>
          </p:nvPr>
        </p:nvSpPr>
        <p:spPr>
          <a:xfrm>
            <a:off x="381000" y="2000254"/>
            <a:ext cx="8382000" cy="4221163"/>
          </a:xfrm>
        </p:spPr>
        <p:txBody>
          <a:bodyPr>
            <a:normAutofit fontScale="92500"/>
          </a:bodyPr>
          <a:lstStyle/>
          <a:p>
            <a:r>
              <a:rPr lang="en-AU" dirty="0" smtClean="0"/>
              <a:t>This is making money from the sale of an app</a:t>
            </a:r>
          </a:p>
          <a:p>
            <a:r>
              <a:rPr lang="en-AU" dirty="0" smtClean="0"/>
              <a:t>Balance between price, and number of sales</a:t>
            </a:r>
          </a:p>
          <a:p>
            <a:pPr lvl="1"/>
            <a:r>
              <a:rPr lang="en-AU" dirty="0" smtClean="0"/>
              <a:t>Awesome apps can cost more</a:t>
            </a:r>
          </a:p>
          <a:p>
            <a:pPr lvl="1"/>
            <a:r>
              <a:rPr lang="en-AU" dirty="0" smtClean="0"/>
              <a:t>Must Have Apps can cost more</a:t>
            </a:r>
          </a:p>
          <a:p>
            <a:pPr lvl="1"/>
            <a:r>
              <a:rPr lang="en-AU" dirty="0" smtClean="0"/>
              <a:t>Vertical specialised “fits a need” apps can cost more</a:t>
            </a:r>
          </a:p>
          <a:p>
            <a:r>
              <a:rPr lang="en-AU" dirty="0" smtClean="0"/>
              <a:t>Check the commission rates and payout rules</a:t>
            </a:r>
          </a:p>
          <a:p>
            <a:r>
              <a:rPr lang="en-AU" dirty="0" smtClean="0"/>
              <a:t>Consider making some free apps to establish yourself</a:t>
            </a:r>
          </a:p>
          <a:p>
            <a:r>
              <a:rPr lang="en-AU" dirty="0" smtClean="0"/>
              <a:t>Don’t make free </a:t>
            </a:r>
            <a:r>
              <a:rPr lang="en-AU" b="1" dirty="0" err="1" smtClean="0">
                <a:solidFill>
                  <a:schemeClr val="accent1"/>
                </a:solidFill>
              </a:rPr>
              <a:t>cr</a:t>
            </a:r>
            <a:r>
              <a:rPr lang="en-AU" dirty="0" err="1" smtClean="0"/>
              <a:t>apps</a:t>
            </a:r>
            <a:r>
              <a:rPr lang="en-AU" dirty="0" smtClean="0"/>
              <a:t> just to fill out a portfolio</a:t>
            </a:r>
          </a:p>
          <a:p>
            <a:r>
              <a:rPr lang="en-AU" dirty="0" smtClean="0"/>
              <a:t>Trial to Paid</a:t>
            </a:r>
          </a:p>
        </p:txBody>
      </p:sp>
      <p:sp>
        <p:nvSpPr>
          <p:cNvPr id="4" name="Slide Number Placeholder 3"/>
          <p:cNvSpPr>
            <a:spLocks noGrp="1"/>
          </p:cNvSpPr>
          <p:nvPr>
            <p:ph type="sldNum" sz="quarter" idx="12"/>
          </p:nvPr>
        </p:nvSpPr>
        <p:spPr>
          <a:xfrm>
            <a:off x="381000" y="6428732"/>
            <a:ext cx="325730" cy="246221"/>
          </a:xfrm>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2349385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Making the Money</a:t>
            </a:r>
            <a:br>
              <a:rPr lang="en-AU" dirty="0" smtClean="0"/>
            </a:br>
            <a:r>
              <a:rPr lang="en-AU" dirty="0" smtClean="0"/>
              <a:t>Ad Revenue</a:t>
            </a:r>
            <a:endParaRPr lang="en-AU" dirty="0"/>
          </a:p>
        </p:txBody>
      </p:sp>
      <p:sp>
        <p:nvSpPr>
          <p:cNvPr id="3" name="Content Placeholder 2"/>
          <p:cNvSpPr>
            <a:spLocks noGrp="1"/>
          </p:cNvSpPr>
          <p:nvPr>
            <p:ph idx="1"/>
          </p:nvPr>
        </p:nvSpPr>
        <p:spPr/>
        <p:txBody>
          <a:bodyPr/>
          <a:lstStyle/>
          <a:p>
            <a:r>
              <a:rPr lang="en-AU" dirty="0" smtClean="0"/>
              <a:t>Embedded ads in apps with pay per impression, or pay per click-through (just like most affiliate or ad programs)</a:t>
            </a:r>
          </a:p>
          <a:p>
            <a:r>
              <a:rPr lang="en-AU" dirty="0" smtClean="0"/>
              <a:t>Either Paid App, or Advertising App, not both</a:t>
            </a:r>
          </a:p>
          <a:p>
            <a:r>
              <a:rPr lang="en-AU" dirty="0" smtClean="0"/>
              <a:t>Consider trial apps with ads, ads removed on payment rather than cripple-ware</a:t>
            </a:r>
          </a:p>
          <a:p>
            <a:r>
              <a:rPr lang="en-AU" dirty="0" smtClean="0"/>
              <a:t>Richard Foster $28K in 4 months on Ad revenue</a:t>
            </a:r>
          </a:p>
          <a:p>
            <a:endParaRPr lang="en-AU" dirty="0"/>
          </a:p>
        </p:txBody>
      </p:sp>
      <p:sp>
        <p:nvSpPr>
          <p:cNvPr id="4" name="Slide Number Placeholder 3"/>
          <p:cNvSpPr>
            <a:spLocks noGrp="1"/>
          </p:cNvSpPr>
          <p:nvPr>
            <p:ph type="sldNum" sz="quarter" idx="12"/>
          </p:nvPr>
        </p:nvSpPr>
        <p:spPr>
          <a:xfrm>
            <a:off x="381000" y="6428732"/>
            <a:ext cx="325730" cy="246221"/>
          </a:xfrm>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29060582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Marketing</a:t>
            </a:r>
            <a:endParaRPr lang="en-AU" dirty="0"/>
          </a:p>
        </p:txBody>
      </p:sp>
      <p:sp>
        <p:nvSpPr>
          <p:cNvPr id="3" name="TextBox 2"/>
          <p:cNvSpPr txBox="1"/>
          <p:nvPr/>
        </p:nvSpPr>
        <p:spPr>
          <a:xfrm>
            <a:off x="395536" y="1412776"/>
            <a:ext cx="4104456" cy="4401205"/>
          </a:xfrm>
          <a:prstGeom prst="rect">
            <a:avLst/>
          </a:prstGeom>
          <a:noFill/>
        </p:spPr>
        <p:txBody>
          <a:bodyPr wrap="square" rtlCol="0">
            <a:spAutoFit/>
          </a:bodyPr>
          <a:lstStyle/>
          <a:p>
            <a:pPr marL="342900" indent="-342900">
              <a:buClr>
                <a:schemeClr val="accent1"/>
              </a:buClr>
              <a:buFont typeface="Segoe UI" pitchFamily="34" charset="0"/>
              <a:buChar char="►"/>
            </a:pPr>
            <a:r>
              <a:rPr lang="en-AU" sz="2800" dirty="0" smtClean="0">
                <a:solidFill>
                  <a:schemeClr val="bg1"/>
                </a:solidFill>
              </a:rPr>
              <a:t>It’s about getting your app noticed</a:t>
            </a:r>
          </a:p>
          <a:p>
            <a:pPr marL="800100" lvl="1" indent="-342900">
              <a:buClr>
                <a:schemeClr val="accent1"/>
              </a:buClr>
              <a:buFont typeface="Calibri" pitchFamily="34" charset="0"/>
              <a:buChar char="−"/>
            </a:pPr>
            <a:r>
              <a:rPr lang="en-AU" sz="2800" dirty="0" smtClean="0">
                <a:solidFill>
                  <a:schemeClr val="bg1"/>
                </a:solidFill>
              </a:rPr>
              <a:t>Where is your target audience most likely to be in need of your app?</a:t>
            </a:r>
          </a:p>
          <a:p>
            <a:pPr marL="342900" indent="-342900">
              <a:buClr>
                <a:schemeClr val="accent1"/>
              </a:buClr>
              <a:buFont typeface="Segoe UI" pitchFamily="34" charset="0"/>
              <a:buChar char="►"/>
            </a:pPr>
            <a:r>
              <a:rPr lang="en-AU" sz="2800" dirty="0" smtClean="0">
                <a:solidFill>
                  <a:schemeClr val="bg1"/>
                </a:solidFill>
              </a:rPr>
              <a:t>Getting featured on Marketplace</a:t>
            </a:r>
          </a:p>
          <a:p>
            <a:pPr marL="800100" lvl="1" indent="-342900">
              <a:buClr>
                <a:schemeClr val="accent1"/>
              </a:buClr>
              <a:buFont typeface="Calibri" pitchFamily="34" charset="0"/>
              <a:buChar char="−"/>
            </a:pPr>
            <a:r>
              <a:rPr lang="en-AU" sz="2800" dirty="0" smtClean="0">
                <a:solidFill>
                  <a:schemeClr val="bg1"/>
                </a:solidFill>
              </a:rPr>
              <a:t>It’s all about sex appeal</a:t>
            </a:r>
            <a:endParaRPr lang="en-AU" sz="2800" dirty="0">
              <a:solidFill>
                <a:schemeClr val="bg1"/>
              </a:solidFill>
            </a:endParaRPr>
          </a:p>
        </p:txBody>
      </p:sp>
      <p:pic>
        <p:nvPicPr>
          <p:cNvPr id="44034" name="Picture 2" descr="F:\Documents\Visual Studio 2010\Projects\PocketGenCon\Graphics\Scr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3373" y="8882"/>
            <a:ext cx="41148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7624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Marketing</a:t>
            </a:r>
            <a:endParaRPr lang="en-AU" dirty="0"/>
          </a:p>
        </p:txBody>
      </p:sp>
      <p:sp>
        <p:nvSpPr>
          <p:cNvPr id="3" name="TextBox 2"/>
          <p:cNvSpPr txBox="1"/>
          <p:nvPr/>
        </p:nvSpPr>
        <p:spPr>
          <a:xfrm>
            <a:off x="395536" y="1412776"/>
            <a:ext cx="4104456" cy="523220"/>
          </a:xfrm>
          <a:prstGeom prst="rect">
            <a:avLst/>
          </a:prstGeom>
          <a:noFill/>
        </p:spPr>
        <p:txBody>
          <a:bodyPr wrap="square" rtlCol="0">
            <a:spAutoFit/>
          </a:bodyPr>
          <a:lstStyle/>
          <a:p>
            <a:pPr marL="342900" indent="-342900">
              <a:buClr>
                <a:schemeClr val="accent1"/>
              </a:buClr>
              <a:buFont typeface="Segoe UI" pitchFamily="34" charset="0"/>
              <a:buChar char="►"/>
            </a:pPr>
            <a:r>
              <a:rPr lang="en-AU" sz="2800" dirty="0" smtClean="0">
                <a:solidFill>
                  <a:schemeClr val="bg1"/>
                </a:solidFill>
              </a:rPr>
              <a:t>Graphics get attention</a:t>
            </a:r>
          </a:p>
        </p:txBody>
      </p:sp>
      <p:pic>
        <p:nvPicPr>
          <p:cNvPr id="45058" name="Picture 2" descr="F:\Documents\Visual Studio 2010\Projects\PocketMTG\Images\SC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3634"/>
            <a:ext cx="41148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6572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Marketing</a:t>
            </a:r>
            <a:endParaRPr lang="en-AU" dirty="0"/>
          </a:p>
        </p:txBody>
      </p:sp>
      <p:sp>
        <p:nvSpPr>
          <p:cNvPr id="3" name="TextBox 2"/>
          <p:cNvSpPr txBox="1"/>
          <p:nvPr/>
        </p:nvSpPr>
        <p:spPr>
          <a:xfrm>
            <a:off x="395536" y="1412776"/>
            <a:ext cx="4104456" cy="954107"/>
          </a:xfrm>
          <a:prstGeom prst="rect">
            <a:avLst/>
          </a:prstGeom>
          <a:noFill/>
        </p:spPr>
        <p:txBody>
          <a:bodyPr wrap="square" rtlCol="0">
            <a:spAutoFit/>
          </a:bodyPr>
          <a:lstStyle/>
          <a:p>
            <a:pPr marL="342900" indent="-342900">
              <a:buClr>
                <a:schemeClr val="accent1"/>
              </a:buClr>
              <a:buFont typeface="Segoe UI" pitchFamily="34" charset="0"/>
              <a:buChar char="►"/>
            </a:pPr>
            <a:r>
              <a:rPr lang="en-AU" sz="2800" dirty="0" smtClean="0">
                <a:solidFill>
                  <a:schemeClr val="bg1"/>
                </a:solidFill>
              </a:rPr>
              <a:t>Choose things that make good backgrounds</a:t>
            </a:r>
          </a:p>
        </p:txBody>
      </p:sp>
      <p:pic>
        <p:nvPicPr>
          <p:cNvPr id="46082" name="Picture 2" descr="F:\Documents\Visual Studio 2010\Projects\PocketMTG\Images\Background.png"/>
          <p:cNvPicPr>
            <a:picLocks noChangeAspect="1" noChangeArrowheads="1"/>
          </p:cNvPicPr>
          <p:nvPr/>
        </p:nvPicPr>
        <p:blipFill rotWithShape="1">
          <a:blip r:embed="rId2">
            <a:extLst>
              <a:ext uri="{28A0092B-C50C-407E-A947-70E740481C1C}">
                <a14:useLocalDpi xmlns:a14="http://schemas.microsoft.com/office/drawing/2010/main" val="0"/>
              </a:ext>
            </a:extLst>
          </a:blip>
          <a:srcRect t="3606" b="3061"/>
          <a:stretch/>
        </p:blipFill>
        <p:spPr bwMode="auto">
          <a:xfrm>
            <a:off x="323528" y="268560"/>
            <a:ext cx="8572500" cy="6400800"/>
          </a:xfrm>
          <a:prstGeom prst="rect">
            <a:avLst/>
          </a:prstGeom>
          <a:noFill/>
          <a:extLst>
            <a:ext uri="{909E8E84-426E-40DD-AFC4-6F175D3DCCD1}">
              <a14:hiddenFill xmlns:a14="http://schemas.microsoft.com/office/drawing/2010/main">
                <a:solidFill>
                  <a:srgbClr val="FFFFFF"/>
                </a:solidFill>
              </a14:hiddenFill>
            </a:ext>
          </a:extLst>
        </p:spPr>
      </p:pic>
      <p:pic>
        <p:nvPicPr>
          <p:cNvPr id="46083" name="Picture 3" descr="F:\Documents\Visual Studio 2010\Projects\PocketMTG\Images\SC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515" y="0"/>
            <a:ext cx="4114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5536" y="2356722"/>
            <a:ext cx="4104456" cy="2677656"/>
          </a:xfrm>
          <a:prstGeom prst="rect">
            <a:avLst/>
          </a:prstGeom>
          <a:noFill/>
        </p:spPr>
        <p:txBody>
          <a:bodyPr wrap="square" rtlCol="0">
            <a:spAutoFit/>
          </a:bodyPr>
          <a:lstStyle/>
          <a:p>
            <a:pPr marL="342900" indent="-342900">
              <a:buClr>
                <a:schemeClr val="accent1"/>
              </a:buClr>
              <a:buFont typeface="Segoe UI" pitchFamily="34" charset="0"/>
              <a:buChar char="►"/>
            </a:pPr>
            <a:r>
              <a:rPr lang="en-AU" sz="2800" dirty="0" smtClean="0">
                <a:solidFill>
                  <a:schemeClr val="bg1"/>
                </a:solidFill>
              </a:rPr>
              <a:t>They are more likely to get picked for marketplace featured apps because they make the marketplace look good.</a:t>
            </a:r>
          </a:p>
        </p:txBody>
      </p:sp>
    </p:spTree>
    <p:extLst>
      <p:ext uri="{BB962C8B-B14F-4D97-AF65-F5344CB8AC3E}">
        <p14:creationId xmlns:p14="http://schemas.microsoft.com/office/powerpoint/2010/main" val="139826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fade">
                                      <p:cBhvr>
                                        <p:cTn id="7" dur="5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6082"/>
                                        </p:tgtEl>
                                      </p:cBhvr>
                                    </p:animEffect>
                                    <p:set>
                                      <p:cBhvr>
                                        <p:cTn id="12" dur="1" fill="hold">
                                          <p:stCondLst>
                                            <p:cond delay="499"/>
                                          </p:stCondLst>
                                        </p:cTn>
                                        <p:tgtEl>
                                          <p:spTgt spid="46082"/>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46083"/>
                                        </p:tgtEl>
                                        <p:attrNameLst>
                                          <p:attrName>style.visibility</p:attrName>
                                        </p:attrNameLst>
                                      </p:cBhvr>
                                      <p:to>
                                        <p:strVal val="visible"/>
                                      </p:to>
                                    </p:set>
                                    <p:animEffect transition="in" filter="fade">
                                      <p:cBhvr>
                                        <p:cTn id="15" dur="500"/>
                                        <p:tgtEl>
                                          <p:spTgt spid="4608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1"/>
                </a:solidFill>
              </a:rPr>
              <a:t>Marketing</a:t>
            </a:r>
            <a:endParaRPr lang="en-AU" dirty="0">
              <a:solidFill>
                <a:schemeClr val="accent1"/>
              </a:solidFill>
            </a:endParaRPr>
          </a:p>
        </p:txBody>
      </p:sp>
      <p:sp>
        <p:nvSpPr>
          <p:cNvPr id="3" name="Content Placeholder 2"/>
          <p:cNvSpPr>
            <a:spLocks noGrp="1"/>
          </p:cNvSpPr>
          <p:nvPr>
            <p:ph idx="1"/>
          </p:nvPr>
        </p:nvSpPr>
        <p:spPr>
          <a:xfrm>
            <a:off x="381004" y="1362079"/>
            <a:ext cx="3895725" cy="4221163"/>
          </a:xfrm>
        </p:spPr>
        <p:txBody>
          <a:bodyPr>
            <a:normAutofit fontScale="85000" lnSpcReduction="20000"/>
          </a:bodyPr>
          <a:lstStyle/>
          <a:p>
            <a:r>
              <a:rPr lang="en-US" dirty="0"/>
              <a:t>Press release</a:t>
            </a:r>
          </a:p>
          <a:p>
            <a:r>
              <a:rPr lang="en-US" dirty="0"/>
              <a:t>Blog post</a:t>
            </a:r>
          </a:p>
          <a:p>
            <a:r>
              <a:rPr lang="en-US" dirty="0"/>
              <a:t>Facebook</a:t>
            </a:r>
          </a:p>
          <a:p>
            <a:r>
              <a:rPr lang="en-US" dirty="0"/>
              <a:t>E-zine blast</a:t>
            </a:r>
          </a:p>
          <a:p>
            <a:r>
              <a:rPr lang="en-US" dirty="0"/>
              <a:t>Email announcement</a:t>
            </a:r>
          </a:p>
          <a:p>
            <a:r>
              <a:rPr lang="en-US" dirty="0" err="1"/>
              <a:t>Videocast</a:t>
            </a:r>
            <a:endParaRPr lang="en-US" dirty="0"/>
          </a:p>
          <a:p>
            <a:r>
              <a:rPr lang="en-US" dirty="0"/>
              <a:t>Downloadable audio snatch</a:t>
            </a:r>
          </a:p>
          <a:p>
            <a:r>
              <a:rPr lang="en-US" dirty="0"/>
              <a:t>Free e-book</a:t>
            </a:r>
          </a:p>
          <a:p>
            <a:r>
              <a:rPr lang="en-US" dirty="0"/>
              <a:t>Podcast</a:t>
            </a:r>
          </a:p>
          <a:p>
            <a:r>
              <a:rPr lang="en-US" dirty="0" smtClean="0"/>
              <a:t>Teleseminar</a:t>
            </a:r>
            <a:endParaRPr lang="en-US" dirty="0"/>
          </a:p>
        </p:txBody>
      </p:sp>
      <p:sp>
        <p:nvSpPr>
          <p:cNvPr id="4" name="Slide Number Placeholder 3"/>
          <p:cNvSpPr>
            <a:spLocks noGrp="1"/>
          </p:cNvSpPr>
          <p:nvPr>
            <p:ph type="sldNum" sz="quarter" idx="12"/>
          </p:nvPr>
        </p:nvSpPr>
        <p:spPr>
          <a:xfrm>
            <a:off x="381000" y="6428732"/>
            <a:ext cx="325730" cy="246221"/>
          </a:xfrm>
        </p:spPr>
        <p:txBody>
          <a:bodyPr/>
          <a:lstStyle/>
          <a:p>
            <a:fld id="{B6F15528-21DE-4FAA-801E-634DDDAF4B2B}" type="slidenum">
              <a:rPr lang="en-US" smtClean="0"/>
              <a:pPr/>
              <a:t>35</a:t>
            </a:fld>
            <a:endParaRPr lang="en-US"/>
          </a:p>
        </p:txBody>
      </p:sp>
      <p:sp>
        <p:nvSpPr>
          <p:cNvPr id="5" name="TextBox 4"/>
          <p:cNvSpPr txBox="1"/>
          <p:nvPr/>
        </p:nvSpPr>
        <p:spPr>
          <a:xfrm>
            <a:off x="3829051" y="1104903"/>
            <a:ext cx="5162550" cy="535531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AU" dirty="0">
                <a:solidFill>
                  <a:schemeClr val="tx2"/>
                </a:solidFill>
              </a:rPr>
              <a:t>Free tools for social media optimisation</a:t>
            </a:r>
          </a:p>
          <a:p>
            <a:pPr marL="285750" indent="-285750">
              <a:buClr>
                <a:schemeClr val="accent3"/>
              </a:buClr>
              <a:buFont typeface="Wingdings" pitchFamily="2" charset="2"/>
              <a:buChar char="§"/>
            </a:pPr>
            <a:r>
              <a:rPr lang="en-US" dirty="0">
                <a:solidFill>
                  <a:schemeClr val="tx2"/>
                </a:solidFill>
                <a:hlinkClick r:id="rId3"/>
              </a:rPr>
              <a:t>howsociable.com</a:t>
            </a:r>
            <a:r>
              <a:rPr lang="en-US" dirty="0">
                <a:solidFill>
                  <a:schemeClr val="tx2"/>
                </a:solidFill>
              </a:rPr>
              <a:t> – Social visibility score</a:t>
            </a:r>
          </a:p>
          <a:p>
            <a:pPr marL="285750" indent="-285750">
              <a:buClr>
                <a:schemeClr val="accent3"/>
              </a:buClr>
              <a:buFont typeface="Wingdings" pitchFamily="2" charset="2"/>
              <a:buChar char="§"/>
            </a:pPr>
            <a:r>
              <a:rPr lang="en-US" dirty="0">
                <a:solidFill>
                  <a:schemeClr val="tx2"/>
                </a:solidFill>
                <a:hlinkClick r:id="rId4"/>
              </a:rPr>
              <a:t>knowem.com</a:t>
            </a:r>
            <a:r>
              <a:rPr lang="en-US" dirty="0">
                <a:solidFill>
                  <a:schemeClr val="tx2"/>
                </a:solidFill>
              </a:rPr>
              <a:t> – Profile building tool</a:t>
            </a:r>
          </a:p>
          <a:p>
            <a:pPr marL="285750" indent="-285750">
              <a:buClr>
                <a:schemeClr val="accent3"/>
              </a:buClr>
              <a:buFont typeface="Wingdings" pitchFamily="2" charset="2"/>
              <a:buChar char="§"/>
            </a:pPr>
            <a:r>
              <a:rPr lang="en-US" dirty="0">
                <a:solidFill>
                  <a:schemeClr val="tx2"/>
                </a:solidFill>
                <a:hlinkClick r:id="rId5"/>
              </a:rPr>
              <a:t>Social Media for Firefox</a:t>
            </a:r>
            <a:r>
              <a:rPr lang="en-US" dirty="0">
                <a:solidFill>
                  <a:schemeClr val="tx2"/>
                </a:solidFill>
              </a:rPr>
              <a:t> – Build a powerful social profile on social news &amp; bookmarking sites</a:t>
            </a:r>
          </a:p>
          <a:p>
            <a:pPr marL="285750" indent="-285750">
              <a:buClr>
                <a:schemeClr val="accent3"/>
              </a:buClr>
              <a:buFont typeface="Wingdings" pitchFamily="2" charset="2"/>
              <a:buChar char="§"/>
            </a:pPr>
            <a:r>
              <a:rPr lang="en-US" dirty="0">
                <a:solidFill>
                  <a:schemeClr val="tx2"/>
                </a:solidFill>
                <a:hlinkClick r:id="rId6"/>
              </a:rPr>
              <a:t>semrush.com</a:t>
            </a:r>
            <a:r>
              <a:rPr lang="en-US" dirty="0">
                <a:solidFill>
                  <a:schemeClr val="tx2"/>
                </a:solidFill>
              </a:rPr>
              <a:t> – Find competitor organic search rankings</a:t>
            </a:r>
          </a:p>
          <a:p>
            <a:pPr marL="285750" indent="-285750">
              <a:buClr>
                <a:schemeClr val="accent3"/>
              </a:buClr>
              <a:buFont typeface="Wingdings" pitchFamily="2" charset="2"/>
              <a:buChar char="§"/>
            </a:pPr>
            <a:r>
              <a:rPr lang="en-US" dirty="0">
                <a:solidFill>
                  <a:schemeClr val="tx2"/>
                </a:solidFill>
                <a:hlinkClick r:id="rId7"/>
              </a:rPr>
              <a:t>Google Insights</a:t>
            </a:r>
            <a:r>
              <a:rPr lang="en-US" dirty="0">
                <a:solidFill>
                  <a:schemeClr val="tx2"/>
                </a:solidFill>
              </a:rPr>
              <a:t> – Keyword demand trends</a:t>
            </a:r>
          </a:p>
          <a:p>
            <a:pPr marL="285750" indent="-285750">
              <a:buClr>
                <a:schemeClr val="accent3"/>
              </a:buClr>
              <a:buFont typeface="Wingdings" pitchFamily="2" charset="2"/>
              <a:buChar char="§"/>
            </a:pPr>
            <a:r>
              <a:rPr lang="en-US" dirty="0">
                <a:solidFill>
                  <a:schemeClr val="tx2"/>
                </a:solidFill>
                <a:hlinkClick r:id="rId8"/>
              </a:rPr>
              <a:t>Page </a:t>
            </a:r>
            <a:r>
              <a:rPr lang="en-US" dirty="0" err="1">
                <a:solidFill>
                  <a:schemeClr val="tx2"/>
                </a:solidFill>
                <a:hlinkClick r:id="rId8"/>
              </a:rPr>
              <a:t>Inlink</a:t>
            </a:r>
            <a:r>
              <a:rPr lang="en-US" dirty="0">
                <a:solidFill>
                  <a:schemeClr val="tx2"/>
                </a:solidFill>
                <a:hlinkClick r:id="rId8"/>
              </a:rPr>
              <a:t> Analyzer</a:t>
            </a:r>
            <a:r>
              <a:rPr lang="en-US" dirty="0">
                <a:solidFill>
                  <a:schemeClr val="tx2"/>
                </a:solidFill>
              </a:rPr>
              <a:t> – Analyze inbound links, their Delicious bookmarks &amp; keyword tags</a:t>
            </a:r>
          </a:p>
          <a:p>
            <a:pPr marL="285750" indent="-285750">
              <a:buClr>
                <a:schemeClr val="accent3"/>
              </a:buClr>
              <a:buFont typeface="Wingdings" pitchFamily="2" charset="2"/>
              <a:buChar char="§"/>
            </a:pPr>
            <a:r>
              <a:rPr lang="en-US" dirty="0">
                <a:solidFill>
                  <a:schemeClr val="tx2"/>
                </a:solidFill>
                <a:hlinkClick r:id="rId9"/>
              </a:rPr>
              <a:t>majesticseo.com</a:t>
            </a:r>
            <a:r>
              <a:rPr lang="en-US" dirty="0">
                <a:solidFill>
                  <a:schemeClr val="tx2"/>
                </a:solidFill>
              </a:rPr>
              <a:t> – Historical back-link tracking</a:t>
            </a:r>
          </a:p>
          <a:p>
            <a:pPr marL="285750" indent="-285750">
              <a:buClr>
                <a:schemeClr val="accent3"/>
              </a:buClr>
              <a:buFont typeface="Wingdings" pitchFamily="2" charset="2"/>
              <a:buChar char="§"/>
            </a:pPr>
            <a:r>
              <a:rPr lang="en-US" dirty="0">
                <a:solidFill>
                  <a:schemeClr val="tx2"/>
                </a:solidFill>
                <a:hlinkClick r:id="rId10"/>
              </a:rPr>
              <a:t>trackur.com</a:t>
            </a:r>
            <a:r>
              <a:rPr lang="en-US" dirty="0">
                <a:solidFill>
                  <a:schemeClr val="tx2"/>
                </a:solidFill>
              </a:rPr>
              <a:t> – Social media monitoring</a:t>
            </a:r>
          </a:p>
          <a:p>
            <a:pPr marL="285750" indent="-285750">
              <a:buClr>
                <a:schemeClr val="accent3"/>
              </a:buClr>
              <a:buFont typeface="Wingdings" pitchFamily="2" charset="2"/>
              <a:buChar char="§"/>
            </a:pPr>
            <a:r>
              <a:rPr lang="en-US" dirty="0">
                <a:solidFill>
                  <a:schemeClr val="tx2"/>
                </a:solidFill>
                <a:hlinkClick r:id="rId11"/>
              </a:rPr>
              <a:t>socialmention.com</a:t>
            </a:r>
            <a:r>
              <a:rPr lang="en-US" dirty="0">
                <a:solidFill>
                  <a:schemeClr val="tx2"/>
                </a:solidFill>
              </a:rPr>
              <a:t> – Real-time social search &amp; scoring, social keyword research</a:t>
            </a:r>
          </a:p>
          <a:p>
            <a:pPr marL="285750" indent="-285750">
              <a:buClr>
                <a:schemeClr val="accent3"/>
              </a:buClr>
              <a:buFont typeface="Wingdings" pitchFamily="2" charset="2"/>
              <a:buChar char="§"/>
            </a:pPr>
            <a:r>
              <a:rPr lang="en-US" dirty="0">
                <a:solidFill>
                  <a:schemeClr val="tx2"/>
                </a:solidFill>
                <a:hlinkClick r:id="rId12"/>
              </a:rPr>
              <a:t>bit.ly</a:t>
            </a:r>
            <a:r>
              <a:rPr lang="en-US" dirty="0">
                <a:solidFill>
                  <a:schemeClr val="tx2"/>
                </a:solidFill>
              </a:rPr>
              <a:t> – Search friendly URL shortening with analytics</a:t>
            </a:r>
          </a:p>
          <a:p>
            <a:pPr marL="285750" indent="-285750">
              <a:buClr>
                <a:schemeClr val="accent3"/>
              </a:buClr>
              <a:buFont typeface="Wingdings" pitchFamily="2" charset="2"/>
              <a:buChar char="§"/>
            </a:pPr>
            <a:r>
              <a:rPr lang="en-US" dirty="0">
                <a:solidFill>
                  <a:schemeClr val="tx2"/>
                </a:solidFill>
                <a:hlinkClick r:id="rId13"/>
              </a:rPr>
              <a:t>analytics.postrank.com</a:t>
            </a:r>
            <a:r>
              <a:rPr lang="en-US" dirty="0">
                <a:solidFill>
                  <a:schemeClr val="tx2"/>
                </a:solidFill>
              </a:rPr>
              <a:t> – Track social engagement with combined Google &amp; social analytics</a:t>
            </a:r>
          </a:p>
          <a:p>
            <a:endParaRPr lang="en-AU" dirty="0"/>
          </a:p>
        </p:txBody>
      </p:sp>
    </p:spTree>
    <p:extLst>
      <p:ext uri="{BB962C8B-B14F-4D97-AF65-F5344CB8AC3E}">
        <p14:creationId xmlns:p14="http://schemas.microsoft.com/office/powerpoint/2010/main" val="22808214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8"/>
            <a:ext cx="8382000" cy="981075"/>
          </a:xfrm>
        </p:spPr>
        <p:txBody>
          <a:bodyPr>
            <a:normAutofit/>
          </a:bodyPr>
          <a:lstStyle/>
          <a:p>
            <a:r>
              <a:rPr lang="en-AU" dirty="0" smtClean="0">
                <a:solidFill>
                  <a:schemeClr val="accent1"/>
                </a:solidFill>
              </a:rPr>
              <a:t>Marketing </a:t>
            </a:r>
            <a:r>
              <a:rPr lang="en-AU" dirty="0" smtClean="0"/>
              <a:t>Mistakes</a:t>
            </a:r>
            <a:endParaRPr lang="en-AU" dirty="0"/>
          </a:p>
        </p:txBody>
      </p:sp>
      <p:sp>
        <p:nvSpPr>
          <p:cNvPr id="3" name="Content Placeholder 2"/>
          <p:cNvSpPr>
            <a:spLocks noGrp="1"/>
          </p:cNvSpPr>
          <p:nvPr>
            <p:ph idx="1"/>
          </p:nvPr>
        </p:nvSpPr>
        <p:spPr>
          <a:xfrm>
            <a:off x="381000" y="1828802"/>
            <a:ext cx="8382000" cy="4221163"/>
          </a:xfrm>
        </p:spPr>
        <p:txBody>
          <a:bodyPr>
            <a:normAutofit fontScale="92500" lnSpcReduction="10000"/>
          </a:bodyPr>
          <a:lstStyle/>
          <a:p>
            <a:pPr marL="514350" indent="-514350">
              <a:buFont typeface="+mj-lt"/>
              <a:buAutoNum type="arabicPeriod"/>
            </a:pPr>
            <a:r>
              <a:rPr lang="en-AU" dirty="0" smtClean="0"/>
              <a:t>Know </a:t>
            </a:r>
            <a:r>
              <a:rPr lang="en-AU" dirty="0"/>
              <a:t>that Mobile and Computers Users Are Not The Same</a:t>
            </a:r>
          </a:p>
          <a:p>
            <a:pPr marL="514350" indent="-514350">
              <a:buFont typeface="+mj-lt"/>
              <a:buAutoNum type="arabicPeriod"/>
            </a:pPr>
            <a:r>
              <a:rPr lang="en-AU" dirty="0" smtClean="0"/>
              <a:t>Importance </a:t>
            </a:r>
            <a:r>
              <a:rPr lang="en-AU" dirty="0"/>
              <a:t>of Knowing Your Target </a:t>
            </a:r>
            <a:r>
              <a:rPr lang="en-AU" dirty="0" smtClean="0"/>
              <a:t>Audience</a:t>
            </a:r>
          </a:p>
          <a:p>
            <a:pPr marL="514350" indent="-514350">
              <a:buFont typeface="+mj-lt"/>
              <a:buAutoNum type="arabicPeriod"/>
            </a:pPr>
            <a:r>
              <a:rPr lang="en-AU" dirty="0" smtClean="0"/>
              <a:t>Not going where the customers are</a:t>
            </a:r>
          </a:p>
          <a:p>
            <a:pPr marL="514350" indent="-514350">
              <a:buFont typeface="+mj-lt"/>
              <a:buAutoNum type="arabicPeriod"/>
            </a:pPr>
            <a:r>
              <a:rPr lang="en-AU" dirty="0" smtClean="0"/>
              <a:t>Don’t just tweet about your app. Use multiple avenues</a:t>
            </a:r>
          </a:p>
          <a:p>
            <a:pPr marL="514350" indent="-514350">
              <a:buFont typeface="+mj-lt"/>
              <a:buAutoNum type="arabicPeriod"/>
            </a:pPr>
            <a:r>
              <a:rPr lang="en-AU" dirty="0"/>
              <a:t>Marketing mobile apps is not Mobile Marketing</a:t>
            </a:r>
          </a:p>
          <a:p>
            <a:pPr marL="514350" indent="-514350">
              <a:buFont typeface="+mj-lt"/>
              <a:buAutoNum type="arabicPeriod"/>
            </a:pPr>
            <a:r>
              <a:rPr lang="en-AU" dirty="0" smtClean="0"/>
              <a:t>Word of mouth is directly proportional to the deviation from the mean of the awesomeness or crappiness of your app</a:t>
            </a:r>
          </a:p>
        </p:txBody>
      </p:sp>
      <p:sp>
        <p:nvSpPr>
          <p:cNvPr id="4" name="Slide Number Placeholder 3"/>
          <p:cNvSpPr>
            <a:spLocks noGrp="1"/>
          </p:cNvSpPr>
          <p:nvPr>
            <p:ph type="sldNum" sz="quarter" idx="12"/>
          </p:nvPr>
        </p:nvSpPr>
        <p:spPr>
          <a:xfrm>
            <a:off x="381000" y="6428732"/>
            <a:ext cx="325730" cy="246221"/>
          </a:xfrm>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7627263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4349" y="2996952"/>
            <a:ext cx="3202195" cy="2304256"/>
          </a:xfrm>
          <a:prstGeom prst="roundRect">
            <a:avLst>
              <a:gd name="adj" fmla="val 7952"/>
            </a:avLst>
          </a:prstGeom>
          <a:noFill/>
          <a:ln>
            <a:noFill/>
          </a:ln>
          <a:effectLst>
            <a:outerShdw dist="35921" dir="2700000" algn="ctr" rotWithShape="0">
              <a:schemeClr val="bg2"/>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4349" y="1728828"/>
            <a:ext cx="3202195" cy="873326"/>
          </a:xfrm>
          <a:prstGeom prst="round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Win a Touch Mouse!</a:t>
            </a:r>
            <a:endParaRPr lang="en-AU" dirty="0"/>
          </a:p>
        </p:txBody>
      </p:sp>
      <p:sp>
        <p:nvSpPr>
          <p:cNvPr id="4" name="Content Placeholder 3"/>
          <p:cNvSpPr>
            <a:spLocks noGrp="1"/>
          </p:cNvSpPr>
          <p:nvPr>
            <p:ph idx="1"/>
          </p:nvPr>
        </p:nvSpPr>
        <p:spPr>
          <a:xfrm>
            <a:off x="539552" y="1600200"/>
            <a:ext cx="4536504" cy="4525963"/>
          </a:xfrm>
        </p:spPr>
        <p:txBody>
          <a:bodyPr>
            <a:normAutofit/>
          </a:bodyPr>
          <a:lstStyle/>
          <a:p>
            <a:pPr marL="0" indent="0">
              <a:buNone/>
            </a:pPr>
            <a:r>
              <a:rPr lang="en-US" sz="2400" dirty="0" smtClean="0"/>
              <a:t>Complete your session evaluation on Schedule Builder for your chance to win a Windows 7 Touch Mouse</a:t>
            </a:r>
          </a:p>
          <a:p>
            <a:pPr marL="0" indent="0">
              <a:buNone/>
            </a:pPr>
            <a:endParaRPr lang="en-US" sz="2400" dirty="0" smtClean="0"/>
          </a:p>
          <a:p>
            <a:pPr marL="358775" indent="-358775">
              <a:lnSpc>
                <a:spcPct val="90000"/>
              </a:lnSpc>
            </a:pPr>
            <a:r>
              <a:rPr lang="en-US" sz="2000" dirty="0"/>
              <a:t>Exclusive for Windows 7 </a:t>
            </a:r>
          </a:p>
          <a:p>
            <a:pPr marL="358775" indent="-358775">
              <a:lnSpc>
                <a:spcPct val="90000"/>
              </a:lnSpc>
            </a:pPr>
            <a:r>
              <a:rPr lang="en-US" sz="2000" dirty="0"/>
              <a:t>Eleven multi touch gestures</a:t>
            </a:r>
          </a:p>
          <a:p>
            <a:pPr marL="358775" indent="-358775">
              <a:lnSpc>
                <a:spcPct val="90000"/>
              </a:lnSpc>
            </a:pPr>
            <a:r>
              <a:rPr lang="en-US" sz="2000" dirty="0"/>
              <a:t>Contoured shape for superior </a:t>
            </a:r>
            <a:r>
              <a:rPr lang="en-US" sz="2000" dirty="0" smtClean="0"/>
              <a:t>comfort</a:t>
            </a:r>
          </a:p>
          <a:p>
            <a:pPr marL="0" indent="0">
              <a:buNone/>
            </a:pPr>
            <a:r>
              <a:rPr lang="en-US" dirty="0" smtClean="0">
                <a:solidFill>
                  <a:schemeClr val="accent1"/>
                </a:solidFill>
              </a:rPr>
              <a:t>10 prizes drawn every day!*</a:t>
            </a:r>
          </a:p>
          <a:p>
            <a:pPr marL="457200" lvl="1" indent="0">
              <a:buNone/>
            </a:pPr>
            <a:endParaRPr lang="en-AU" sz="2000" dirty="0">
              <a:solidFill>
                <a:schemeClr val="accent1"/>
              </a:solidFill>
            </a:endParaRPr>
          </a:p>
        </p:txBody>
      </p:sp>
      <p:sp>
        <p:nvSpPr>
          <p:cNvPr id="5" name="TextBox 4"/>
          <p:cNvSpPr txBox="1"/>
          <p:nvPr/>
        </p:nvSpPr>
        <p:spPr>
          <a:xfrm>
            <a:off x="1800068" y="6452494"/>
            <a:ext cx="3744418" cy="276999"/>
          </a:xfrm>
          <a:prstGeom prst="rect">
            <a:avLst/>
          </a:prstGeom>
          <a:noFill/>
        </p:spPr>
        <p:txBody>
          <a:bodyPr wrap="square" rtlCol="0">
            <a:spAutoFit/>
          </a:bodyPr>
          <a:lstStyle/>
          <a:p>
            <a:r>
              <a:rPr lang="en-US" sz="1200" dirty="0" smtClean="0">
                <a:solidFill>
                  <a:schemeClr val="bg1"/>
                </a:solidFill>
                <a:latin typeface="Segoe UI" pitchFamily="34" charset="0"/>
                <a:ea typeface="Segoe UI" pitchFamily="34" charset="0"/>
                <a:cs typeface="Segoe UI" pitchFamily="34" charset="0"/>
              </a:rPr>
              <a:t>*Please see Registration for full terms and conditions</a:t>
            </a:r>
            <a:endParaRPr lang="en-AU" sz="1200" dirty="0">
              <a:solidFill>
                <a:schemeClr val="bg1"/>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40351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30"/>
          <p:cNvSpPr>
            <a:spLocks noGrp="1"/>
          </p:cNvSpPr>
          <p:nvPr>
            <p:ph type="body" idx="4294967295"/>
          </p:nvPr>
        </p:nvSpPr>
        <p:spPr>
          <a:xfrm>
            <a:off x="457200" y="288925"/>
            <a:ext cx="4546600" cy="1728788"/>
          </a:xfrm>
        </p:spPr>
        <p:txBody>
          <a:bodyPr anchor="t">
            <a:noAutofit/>
          </a:bodyPr>
          <a:lstStyle/>
          <a:p>
            <a:pPr marL="0" lvl="1" indent="0">
              <a:spcBef>
                <a:spcPts val="0"/>
              </a:spcBef>
              <a:buClrTx/>
              <a:buNone/>
              <a:defRPr/>
            </a:pPr>
            <a:r>
              <a:rPr lang="en-AU" sz="3200" dirty="0" smtClean="0">
                <a:solidFill>
                  <a:schemeClr val="bg1"/>
                </a:solidFill>
              </a:rPr>
              <a:t>GET REWARDED FOR </a:t>
            </a:r>
          </a:p>
          <a:p>
            <a:pPr marL="0" lvl="1" indent="0">
              <a:spcBef>
                <a:spcPts val="0"/>
              </a:spcBef>
              <a:buClrTx/>
              <a:buNone/>
              <a:defRPr/>
            </a:pPr>
            <a:r>
              <a:rPr lang="en-AU" sz="3200" dirty="0" smtClean="0">
                <a:solidFill>
                  <a:schemeClr val="bg1"/>
                </a:solidFill>
              </a:rPr>
              <a:t>SIMPLY PARTICIPATING </a:t>
            </a:r>
            <a:br>
              <a:rPr lang="en-AU" sz="3200" dirty="0" smtClean="0">
                <a:solidFill>
                  <a:schemeClr val="bg1"/>
                </a:solidFill>
              </a:rPr>
            </a:br>
            <a:r>
              <a:rPr lang="en-AU" sz="3200" dirty="0" smtClean="0">
                <a:solidFill>
                  <a:schemeClr val="bg1"/>
                </a:solidFill>
              </a:rPr>
              <a:t>IN TECH∙ED AUSTRALIA</a:t>
            </a:r>
            <a:endParaRPr lang="en-AU" sz="2000" dirty="0">
              <a:solidFill>
                <a:schemeClr val="bg1"/>
              </a:solidFill>
            </a:endParaRPr>
          </a:p>
        </p:txBody>
      </p:sp>
      <p:sp>
        <p:nvSpPr>
          <p:cNvPr id="12" name="Content Placeholder 30"/>
          <p:cNvSpPr txBox="1">
            <a:spLocks/>
          </p:cNvSpPr>
          <p:nvPr/>
        </p:nvSpPr>
        <p:spPr>
          <a:xfrm>
            <a:off x="457200" y="2204864"/>
            <a:ext cx="8229600" cy="42353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spcBef>
                <a:spcPts val="0"/>
              </a:spcBef>
              <a:spcAft>
                <a:spcPts val="600"/>
              </a:spcAft>
            </a:pPr>
            <a:r>
              <a:rPr lang="en-AU" sz="2400" dirty="0" smtClean="0"/>
              <a:t>DOWNLOAD QR CODE READER </a:t>
            </a:r>
            <a:br>
              <a:rPr lang="en-AU" sz="2400" dirty="0" smtClean="0"/>
            </a:br>
            <a:r>
              <a:rPr lang="en-AU" sz="2400" dirty="0" smtClean="0"/>
              <a:t>FOR YOUR MOBILE DEVICE</a:t>
            </a:r>
          </a:p>
          <a:p>
            <a:pPr marL="342900" indent="-342900">
              <a:spcAft>
                <a:spcPts val="600"/>
              </a:spcAft>
              <a:buFont typeface="Segoe UI" pitchFamily="34" charset="0"/>
              <a:buChar char="►"/>
            </a:pPr>
            <a:r>
              <a:rPr lang="en-AU" sz="1800" dirty="0" smtClean="0"/>
              <a:t>Windows Phone 7 we suggest Quick Reader</a:t>
            </a:r>
          </a:p>
          <a:p>
            <a:pPr marL="342900" indent="-342900">
              <a:spcAft>
                <a:spcPts val="600"/>
              </a:spcAft>
              <a:buFont typeface="Segoe UI" pitchFamily="34" charset="0"/>
              <a:buChar char="►"/>
            </a:pPr>
            <a:r>
              <a:rPr lang="en-AU" sz="1800" dirty="0" smtClean="0"/>
              <a:t>Symbian we suggest the built in reader or mobile Tag</a:t>
            </a:r>
          </a:p>
          <a:p>
            <a:pPr marL="342900" indent="-342900">
              <a:spcAft>
                <a:spcPts val="600"/>
              </a:spcAft>
              <a:buFont typeface="Segoe UI" pitchFamily="34" charset="0"/>
              <a:buChar char="►"/>
            </a:pPr>
            <a:r>
              <a:rPr lang="en-AU" sz="1800" dirty="0" smtClean="0"/>
              <a:t>IOS we suggest QR Reader</a:t>
            </a:r>
          </a:p>
          <a:p>
            <a:pPr marL="342900" indent="-342900">
              <a:spcAft>
                <a:spcPts val="600"/>
              </a:spcAft>
              <a:buFont typeface="Segoe UI" pitchFamily="34" charset="0"/>
              <a:buChar char="►"/>
            </a:pPr>
            <a:r>
              <a:rPr lang="en-AU" sz="1800" dirty="0" smtClean="0"/>
              <a:t>Blackberry we suggest Mobile Tag</a:t>
            </a:r>
          </a:p>
          <a:p>
            <a:pPr marL="342900" indent="-342900">
              <a:spcAft>
                <a:spcPts val="1800"/>
              </a:spcAft>
              <a:buFont typeface="Segoe UI" pitchFamily="34" charset="0"/>
              <a:buChar char="►"/>
            </a:pPr>
            <a:r>
              <a:rPr lang="en-AU" sz="1800" dirty="0" smtClean="0"/>
              <a:t>Android phones we suggest Barcode Scanner</a:t>
            </a:r>
            <a:endParaRPr lang="en-AU" sz="2400" dirty="0" smtClean="0">
              <a:solidFill>
                <a:srgbClr val="03C2F1"/>
              </a:solidFill>
              <a:latin typeface="Calibri"/>
              <a:ea typeface="+mn-ea"/>
              <a:cs typeface="+mn-cs"/>
            </a:endParaRPr>
          </a:p>
          <a:p>
            <a:pPr marL="0" lvl="1">
              <a:spcBef>
                <a:spcPts val="0"/>
              </a:spcBef>
              <a:spcAft>
                <a:spcPts val="600"/>
              </a:spcAft>
              <a:defRPr/>
            </a:pPr>
            <a:r>
              <a:rPr lang="en-AU" sz="2400" dirty="0">
                <a:solidFill>
                  <a:schemeClr val="accent1"/>
                </a:solidFill>
              </a:rPr>
              <a:t>GO TO THE TECHQUEST WEBSITE </a:t>
            </a:r>
            <a:br>
              <a:rPr lang="en-AU" sz="2400" dirty="0">
                <a:solidFill>
                  <a:schemeClr val="accent1"/>
                </a:solidFill>
              </a:rPr>
            </a:br>
            <a:r>
              <a:rPr lang="en-AU" sz="2400" dirty="0">
                <a:solidFill>
                  <a:schemeClr val="accent1"/>
                </a:solidFill>
              </a:rPr>
              <a:t>WWW.TAGLY.COM &amp; CREATE A PROFILE</a:t>
            </a:r>
            <a:endParaRPr lang="en-US" sz="2400" dirty="0">
              <a:solidFill>
                <a:schemeClr val="accent1"/>
              </a:solidFill>
            </a:endParaRPr>
          </a:p>
        </p:txBody>
      </p:sp>
      <p:pic>
        <p:nvPicPr>
          <p:cNvPr id="38914" name="Picture 2" descr="http://newsroom.unl.edu/announce/file16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2" y="4581128"/>
            <a:ext cx="1349896" cy="13498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930149" y="5931024"/>
            <a:ext cx="1540678" cy="353943"/>
          </a:xfrm>
          <a:prstGeom prst="rect">
            <a:avLst/>
          </a:prstGeom>
          <a:noFill/>
        </p:spPr>
        <p:txBody>
          <a:bodyPr wrap="none" rtlCol="0">
            <a:spAutoFit/>
          </a:bodyPr>
          <a:lstStyle/>
          <a:p>
            <a:r>
              <a:rPr lang="en-AU" sz="1700" dirty="0" smtClean="0">
                <a:solidFill>
                  <a:schemeClr val="bg1"/>
                </a:solidFill>
              </a:rPr>
              <a:t>EXAMPLE ONLY</a:t>
            </a:r>
            <a:endParaRPr lang="en-AU" sz="1700" dirty="0">
              <a:solidFill>
                <a:schemeClr val="bg1"/>
              </a:solidFill>
            </a:endParaRPr>
          </a:p>
        </p:txBody>
      </p:sp>
      <p:pic>
        <p:nvPicPr>
          <p:cNvPr id="6" name="Picture 4" descr="H:\TechQuest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809" y="404664"/>
            <a:ext cx="2918557" cy="1361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2205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75752597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28600"/>
            <a:ext cx="8382000" cy="1066800"/>
          </a:xfrm>
        </p:spPr>
        <p:txBody>
          <a:bodyPr/>
          <a:lstStyle/>
          <a:p>
            <a:r>
              <a:rPr lang="en-US" dirty="0" smtClean="0"/>
              <a:t>Agenda (more or less)</a:t>
            </a:r>
            <a:endParaRPr lang="en-US" dirty="0"/>
          </a:p>
        </p:txBody>
      </p:sp>
      <p:sp>
        <p:nvSpPr>
          <p:cNvPr id="10" name="Slide Number Placeholder 9"/>
          <p:cNvSpPr>
            <a:spLocks noGrp="1"/>
          </p:cNvSpPr>
          <p:nvPr>
            <p:ph type="sldNum" sz="quarter" idx="12"/>
          </p:nvPr>
        </p:nvSpPr>
        <p:spPr>
          <a:xfrm>
            <a:off x="381000" y="6428732"/>
            <a:ext cx="255198" cy="246221"/>
          </a:xfrm>
        </p:spPr>
        <p:txBody>
          <a:bodyPr/>
          <a:lstStyle/>
          <a:p>
            <a:fld id="{B6F15528-21DE-4FAA-801E-634DDDAF4B2B}" type="slidenum">
              <a:rPr lang="en-US" smtClean="0"/>
              <a:pPr/>
              <a:t>4</a:t>
            </a:fld>
            <a:endParaRPr lang="en-US"/>
          </a:p>
        </p:txBody>
      </p:sp>
      <p:graphicFrame>
        <p:nvGraphicFramePr>
          <p:cNvPr id="3" name="Content Placeholder 2"/>
          <p:cNvGraphicFramePr>
            <a:graphicFrameLocks noGrp="1"/>
          </p:cNvGraphicFramePr>
          <p:nvPr>
            <p:ph sz="quarter" idx="14"/>
            <p:extLst>
              <p:ext uri="{D42A27DB-BD31-4B8C-83A1-F6EECF244321}">
                <p14:modId xmlns:p14="http://schemas.microsoft.com/office/powerpoint/2010/main" val="1858726644"/>
              </p:ext>
            </p:extLst>
          </p:nvPr>
        </p:nvGraphicFramePr>
        <p:xfrm>
          <a:off x="381004" y="1171575"/>
          <a:ext cx="8413115" cy="5120640"/>
        </p:xfrm>
        <a:graphic>
          <a:graphicData uri="http://schemas.openxmlformats.org/drawingml/2006/table">
            <a:tbl>
              <a:tblPr>
                <a:tableStyleId>{8FD4443E-F989-4FC4-A0C8-D5A2AF1F390B}</a:tableStyleId>
              </a:tblPr>
              <a:tblGrid>
                <a:gridCol w="1047750"/>
                <a:gridCol w="7365365"/>
              </a:tblGrid>
              <a:tr h="0">
                <a:tc>
                  <a:txBody>
                    <a:bodyPr/>
                    <a:lstStyle/>
                    <a:p>
                      <a:pPr algn="ctr"/>
                      <a:r>
                        <a:rPr lang="en-US" sz="2400" dirty="0" smtClean="0"/>
                        <a:t>1</a:t>
                      </a:r>
                      <a:endParaRPr lang="en-US" sz="24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gn="l"/>
                      <a:r>
                        <a:rPr lang="en-US" sz="2400" dirty="0" smtClean="0">
                          <a:solidFill>
                            <a:srgbClr val="FFFFFF"/>
                          </a:solidFill>
                        </a:rPr>
                        <a:t>Landscape Intro</a:t>
                      </a:r>
                    </a:p>
                    <a:p>
                      <a:pPr marL="457200" lvl="0" indent="-457200" algn="l">
                        <a:buFont typeface="Arial" pitchFamily="34" charset="0"/>
                        <a:buChar char="−"/>
                      </a:pPr>
                      <a:r>
                        <a:rPr lang="en-US" sz="2400" dirty="0" smtClean="0">
                          <a:solidFill>
                            <a:srgbClr val="FFFFFF"/>
                          </a:solidFill>
                        </a:rPr>
                        <a:t>Desirable App Types</a:t>
                      </a:r>
                    </a:p>
                    <a:p>
                      <a:pPr marL="457200" lvl="0" indent="-457200" algn="l">
                        <a:buFont typeface="Arial" pitchFamily="34" charset="0"/>
                        <a:buChar char="−"/>
                      </a:pPr>
                      <a:r>
                        <a:rPr lang="en-US" sz="2400" dirty="0" smtClean="0">
                          <a:solidFill>
                            <a:srgbClr val="FFFFFF"/>
                          </a:solidFill>
                        </a:rPr>
                        <a:t>Customers and Markets</a:t>
                      </a: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1">
                        <a:lumMod val="75000"/>
                      </a:schemeClr>
                    </a:solidFill>
                  </a:tcPr>
                </a:tc>
              </a:tr>
              <a:tr h="0">
                <a:tc>
                  <a:txBody>
                    <a:bodyPr/>
                    <a:lstStyle/>
                    <a:p>
                      <a:pPr algn="ctr"/>
                      <a:r>
                        <a:rPr lang="en-US" sz="2400" dirty="0" smtClean="0"/>
                        <a:t>2</a:t>
                      </a:r>
                      <a:endParaRPr lang="en-US" sz="24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4"/>
                    </a:solidFill>
                  </a:tcPr>
                </a:tc>
                <a:tc>
                  <a:txBody>
                    <a:bodyPr/>
                    <a:lstStyle/>
                    <a:p>
                      <a:pPr algn="l"/>
                      <a:r>
                        <a:rPr lang="en-US" sz="2400" dirty="0" smtClean="0">
                          <a:solidFill>
                            <a:srgbClr val="FFFFFF"/>
                          </a:solidFill>
                        </a:rPr>
                        <a:t>Makin</a:t>
                      </a:r>
                      <a:r>
                        <a:rPr lang="en-US" sz="2400" baseline="0" dirty="0" smtClean="0">
                          <a:solidFill>
                            <a:srgbClr val="FFFFFF"/>
                          </a:solidFill>
                        </a:rPr>
                        <a:t>g Killer Mobile Apps</a:t>
                      </a:r>
                    </a:p>
                    <a:p>
                      <a:pPr marL="457200" lvl="0" indent="-457200" algn="l" defTabSz="914400" rtl="0" eaLnBrk="1" latinLnBrk="0" hangingPunct="1">
                        <a:buFont typeface="Arial" pitchFamily="34" charset="0"/>
                        <a:buChar char="−"/>
                      </a:pPr>
                      <a:r>
                        <a:rPr lang="en-US" sz="2400" kern="1200" dirty="0" smtClean="0">
                          <a:solidFill>
                            <a:srgbClr val="FFFFFF"/>
                          </a:solidFill>
                          <a:latin typeface="+mn-lt"/>
                          <a:ea typeface="+mn-ea"/>
                          <a:cs typeface="+mn-cs"/>
                        </a:rPr>
                        <a:t>“Red Threads”</a:t>
                      </a:r>
                    </a:p>
                    <a:p>
                      <a:pPr marL="457200" lvl="0" indent="-457200" algn="l" defTabSz="914400" rtl="0" eaLnBrk="1" latinLnBrk="0" hangingPunct="1">
                        <a:buFont typeface="Arial" pitchFamily="34" charset="0"/>
                        <a:buChar char="−"/>
                      </a:pPr>
                      <a:r>
                        <a:rPr lang="en-US" sz="2400" kern="1200" dirty="0" smtClean="0">
                          <a:solidFill>
                            <a:srgbClr val="FFFFFF"/>
                          </a:solidFill>
                          <a:latin typeface="+mn-lt"/>
                          <a:ea typeface="+mn-ea"/>
                          <a:cs typeface="+mn-cs"/>
                        </a:rPr>
                        <a:t>Top 10 Killer app Features</a:t>
                      </a:r>
                      <a:endParaRPr lang="en-US" sz="2400" kern="1200" dirty="0">
                        <a:solidFill>
                          <a:srgbClr val="FFFFFF"/>
                        </a:solidFill>
                        <a:latin typeface="+mn-lt"/>
                        <a:ea typeface="+mn-ea"/>
                        <a:cs typeface="+mn-cs"/>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1">
                        <a:lumMod val="75000"/>
                      </a:schemeClr>
                    </a:solidFill>
                  </a:tcPr>
                </a:tc>
              </a:tr>
              <a:tr h="0">
                <a:tc>
                  <a:txBody>
                    <a:bodyPr/>
                    <a:lstStyle/>
                    <a:p>
                      <a:pPr algn="ctr"/>
                      <a:r>
                        <a:rPr lang="en-US" sz="2400" dirty="0" smtClean="0"/>
                        <a:t>3</a:t>
                      </a:r>
                      <a:endParaRPr lang="en-US" sz="24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2"/>
                    </a:solidFill>
                  </a:tcPr>
                </a:tc>
                <a:tc>
                  <a:txBody>
                    <a:bodyPr/>
                    <a:lstStyle/>
                    <a:p>
                      <a:pPr algn="l"/>
                      <a:r>
                        <a:rPr lang="en-US" sz="2400" dirty="0" smtClean="0">
                          <a:solidFill>
                            <a:srgbClr val="FFFFFF"/>
                          </a:solidFill>
                        </a:rPr>
                        <a:t>Making the money</a:t>
                      </a:r>
                    </a:p>
                    <a:p>
                      <a:pPr marL="457200" lvl="0" indent="-457200" algn="l" defTabSz="914400" rtl="0" eaLnBrk="1" latinLnBrk="0" hangingPunct="1">
                        <a:buFont typeface="Arial" pitchFamily="34" charset="0"/>
                        <a:buChar char="−"/>
                      </a:pPr>
                      <a:r>
                        <a:rPr lang="en-US" sz="2400" kern="1200" dirty="0" smtClean="0">
                          <a:solidFill>
                            <a:srgbClr val="FFFFFF"/>
                          </a:solidFill>
                          <a:latin typeface="+mn-lt"/>
                          <a:ea typeface="+mn-ea"/>
                          <a:cs typeface="+mn-cs"/>
                        </a:rPr>
                        <a:t>Marketplace</a:t>
                      </a:r>
                      <a:r>
                        <a:rPr lang="en-US" sz="2400" kern="1200" baseline="0" dirty="0" smtClean="0">
                          <a:solidFill>
                            <a:srgbClr val="FFFFFF"/>
                          </a:solidFill>
                          <a:latin typeface="+mn-lt"/>
                          <a:ea typeface="+mn-ea"/>
                          <a:cs typeface="+mn-cs"/>
                        </a:rPr>
                        <a:t> prices</a:t>
                      </a:r>
                      <a:endParaRPr lang="en-US" sz="2400" kern="1200" dirty="0" smtClean="0">
                        <a:solidFill>
                          <a:srgbClr val="FFFFFF"/>
                        </a:solidFill>
                        <a:latin typeface="+mn-lt"/>
                        <a:ea typeface="+mn-ea"/>
                        <a:cs typeface="+mn-cs"/>
                      </a:endParaRPr>
                    </a:p>
                    <a:p>
                      <a:pPr marL="457200" lvl="0" indent="-457200" algn="l" defTabSz="914400" rtl="0" eaLnBrk="1" latinLnBrk="0" hangingPunct="1">
                        <a:buFont typeface="Arial" pitchFamily="34" charset="0"/>
                        <a:buChar char="−"/>
                      </a:pPr>
                      <a:r>
                        <a:rPr lang="en-US" sz="2400" kern="1200" dirty="0" smtClean="0">
                          <a:solidFill>
                            <a:srgbClr val="FFFFFF"/>
                          </a:solidFill>
                          <a:latin typeface="+mn-lt"/>
                          <a:ea typeface="+mn-ea"/>
                          <a:cs typeface="+mn-cs"/>
                        </a:rPr>
                        <a:t>Ad revenue</a:t>
                      </a:r>
                      <a:endParaRPr lang="en-US" sz="2400" kern="1200" dirty="0">
                        <a:solidFill>
                          <a:srgbClr val="FFFFFF"/>
                        </a:solidFill>
                        <a:latin typeface="+mn-lt"/>
                        <a:ea typeface="+mn-ea"/>
                        <a:cs typeface="+mn-cs"/>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1">
                        <a:lumMod val="75000"/>
                      </a:schemeClr>
                    </a:solidFill>
                  </a:tcPr>
                </a:tc>
              </a:tr>
              <a:tr h="0">
                <a:tc>
                  <a:txBody>
                    <a:bodyPr/>
                    <a:lstStyle/>
                    <a:p>
                      <a:pPr algn="ctr"/>
                      <a:r>
                        <a:rPr lang="en-US" sz="2400" dirty="0" smtClean="0"/>
                        <a:t>4</a:t>
                      </a:r>
                      <a:endParaRPr lang="en-US" sz="24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lvl="0" indent="0" algn="l" defTabSz="914400" rtl="0" eaLnBrk="1" latinLnBrk="0" hangingPunct="1">
                        <a:buFont typeface="Arial" pitchFamily="34" charset="0"/>
                        <a:buNone/>
                      </a:pPr>
                      <a:r>
                        <a:rPr lang="en-US" sz="2400" kern="1200" dirty="0" smtClean="0">
                          <a:solidFill>
                            <a:srgbClr val="FFFFFF"/>
                          </a:solidFill>
                          <a:latin typeface="+mn-lt"/>
                          <a:ea typeface="+mn-ea"/>
                          <a:cs typeface="+mn-cs"/>
                        </a:rPr>
                        <a:t>Marketing</a:t>
                      </a:r>
                    </a:p>
                    <a:p>
                      <a:pPr marL="457200" lvl="0" indent="-457200" algn="l" defTabSz="914400" rtl="0" eaLnBrk="1" latinLnBrk="0" hangingPunct="1">
                        <a:buFont typeface="Arial" pitchFamily="34" charset="0"/>
                        <a:buChar char="−"/>
                      </a:pPr>
                      <a:r>
                        <a:rPr lang="en-US" sz="2400" kern="1200" dirty="0" smtClean="0">
                          <a:solidFill>
                            <a:srgbClr val="FFFFFF"/>
                          </a:solidFill>
                          <a:latin typeface="+mn-lt"/>
                          <a:ea typeface="+mn-ea"/>
                          <a:cs typeface="+mn-cs"/>
                        </a:rPr>
                        <a:t>Doing it</a:t>
                      </a:r>
                    </a:p>
                    <a:p>
                      <a:pPr marL="457200" lvl="0" indent="-457200" algn="l" defTabSz="914400" rtl="0" eaLnBrk="1" latinLnBrk="0" hangingPunct="1">
                        <a:buFont typeface="Arial" pitchFamily="34" charset="0"/>
                        <a:buChar char="−"/>
                      </a:pPr>
                      <a:r>
                        <a:rPr lang="en-US" sz="2400" kern="1200" dirty="0" smtClean="0">
                          <a:solidFill>
                            <a:srgbClr val="FFFFFF"/>
                          </a:solidFill>
                          <a:latin typeface="+mn-lt"/>
                          <a:ea typeface="+mn-ea"/>
                          <a:cs typeface="+mn-cs"/>
                        </a:rPr>
                        <a:t>Mistakes</a:t>
                      </a:r>
                      <a:endParaRPr lang="en-US" sz="2400" kern="1200" dirty="0">
                        <a:solidFill>
                          <a:srgbClr val="FFFFFF"/>
                        </a:solidFill>
                        <a:latin typeface="+mn-lt"/>
                        <a:ea typeface="+mn-ea"/>
                        <a:cs typeface="+mn-cs"/>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1">
                        <a:lumMod val="75000"/>
                      </a:schemeClr>
                    </a:solidFill>
                  </a:tcPr>
                </a:tc>
              </a:tr>
            </a:tbl>
          </a:graphicData>
        </a:graphic>
      </p:graphicFrame>
    </p:spTree>
    <p:extLst>
      <p:ext uri="{BB962C8B-B14F-4D97-AF65-F5344CB8AC3E}">
        <p14:creationId xmlns:p14="http://schemas.microsoft.com/office/powerpoint/2010/main" val="12844464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accent3"/>
                </a:solidFill>
              </a:rPr>
              <a:t>Landscape</a:t>
            </a:r>
            <a:endParaRPr lang="en-AU" dirty="0">
              <a:solidFill>
                <a:schemeClr val="accent3"/>
              </a:solidFill>
            </a:endParaRPr>
          </a:p>
        </p:txBody>
      </p:sp>
      <p:sp>
        <p:nvSpPr>
          <p:cNvPr id="3" name="Slide Number Placeholder 2"/>
          <p:cNvSpPr>
            <a:spLocks noGrp="1"/>
          </p:cNvSpPr>
          <p:nvPr>
            <p:ph type="sldNum" sz="quarter" idx="12"/>
          </p:nvPr>
        </p:nvSpPr>
        <p:spPr>
          <a:xfrm>
            <a:off x="381000" y="6428732"/>
            <a:ext cx="255198" cy="246221"/>
          </a:xfrm>
        </p:spPr>
        <p:txBody>
          <a:bodyPr/>
          <a:lstStyle/>
          <a:p>
            <a:fld id="{B6F15528-21DE-4FAA-801E-634DDDAF4B2B}" type="slidenum">
              <a:rPr lang="en-US" smtClean="0"/>
              <a:pPr/>
              <a:t>5</a:t>
            </a:fld>
            <a:endParaRPr lang="en-US"/>
          </a:p>
        </p:txBody>
      </p:sp>
      <p:sp>
        <p:nvSpPr>
          <p:cNvPr id="4" name="Content Placeholder 3"/>
          <p:cNvSpPr>
            <a:spLocks noGrp="1"/>
          </p:cNvSpPr>
          <p:nvPr>
            <p:ph sz="quarter" idx="14"/>
          </p:nvPr>
        </p:nvSpPr>
        <p:spPr/>
        <p:txBody>
          <a:bodyPr/>
          <a:lstStyle/>
          <a:p>
            <a:r>
              <a:rPr lang="en-AU" dirty="0" smtClean="0"/>
              <a:t>What kind of apps work best?</a:t>
            </a:r>
          </a:p>
          <a:p>
            <a:r>
              <a:rPr lang="en-AU" dirty="0" smtClean="0"/>
              <a:t>Who would buy my app?</a:t>
            </a:r>
            <a:endParaRPr lang="en-AU" dirty="0"/>
          </a:p>
        </p:txBody>
      </p:sp>
    </p:spTree>
    <p:extLst>
      <p:ext uri="{BB962C8B-B14F-4D97-AF65-F5344CB8AC3E}">
        <p14:creationId xmlns:p14="http://schemas.microsoft.com/office/powerpoint/2010/main" val="77809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chemeClr val="accent3"/>
                </a:solidFill>
              </a:rPr>
              <a:t>Landscape</a:t>
            </a:r>
            <a:r>
              <a:rPr lang="en-AU" dirty="0" smtClean="0"/>
              <a:t/>
            </a:r>
            <a:br>
              <a:rPr lang="en-AU" dirty="0" smtClean="0"/>
            </a:br>
            <a:r>
              <a:rPr lang="en-AU" dirty="0" smtClean="0"/>
              <a:t>Desirable App Types</a:t>
            </a:r>
            <a:endParaRPr lang="en-AU" dirty="0"/>
          </a:p>
        </p:txBody>
      </p:sp>
      <p:sp>
        <p:nvSpPr>
          <p:cNvPr id="3" name="Slide Number Placeholder 2"/>
          <p:cNvSpPr>
            <a:spLocks noGrp="1"/>
          </p:cNvSpPr>
          <p:nvPr>
            <p:ph type="sldNum" sz="quarter" idx="12"/>
          </p:nvPr>
        </p:nvSpPr>
        <p:spPr>
          <a:xfrm>
            <a:off x="381000" y="6428732"/>
            <a:ext cx="255198" cy="246221"/>
          </a:xfrm>
        </p:spPr>
        <p:txBody>
          <a:bodyPr/>
          <a:lstStyle/>
          <a:p>
            <a:fld id="{B6F15528-21DE-4FAA-801E-634DDDAF4B2B}" type="slidenum">
              <a:rPr lang="en-US" smtClean="0"/>
              <a:pPr/>
              <a:t>6</a:t>
            </a:fld>
            <a:endParaRPr lang="en-US"/>
          </a:p>
        </p:txBody>
      </p:sp>
      <p:sp>
        <p:nvSpPr>
          <p:cNvPr id="4" name="Content Placeholder 3"/>
          <p:cNvSpPr>
            <a:spLocks noGrp="1"/>
          </p:cNvSpPr>
          <p:nvPr>
            <p:ph sz="quarter" idx="14"/>
          </p:nvPr>
        </p:nvSpPr>
        <p:spPr/>
        <p:txBody>
          <a:bodyPr>
            <a:normAutofit/>
          </a:bodyPr>
          <a:lstStyle/>
          <a:p>
            <a:pPr marL="571500" indent="-571500">
              <a:buFont typeface="Arial" pitchFamily="34" charset="0"/>
              <a:buChar char="•"/>
            </a:pPr>
            <a:r>
              <a:rPr lang="en-AU" sz="2400" dirty="0" smtClean="0"/>
              <a:t>What do you want in your pocket?</a:t>
            </a:r>
          </a:p>
          <a:p>
            <a:pPr marL="571500" indent="-571500">
              <a:buFont typeface="Arial" pitchFamily="34" charset="0"/>
              <a:buChar char="•"/>
            </a:pPr>
            <a:r>
              <a:rPr lang="en-AU" sz="2400" dirty="0" smtClean="0"/>
              <a:t>Can your app be used for 2 minutes at a time?</a:t>
            </a:r>
          </a:p>
          <a:p>
            <a:pPr marL="571500" indent="-571500">
              <a:buFont typeface="Arial" pitchFamily="34" charset="0"/>
              <a:buChar char="•"/>
            </a:pPr>
            <a:r>
              <a:rPr lang="en-AU" sz="2400" dirty="0" smtClean="0"/>
              <a:t>Games, Social Networking, Personal Management </a:t>
            </a:r>
            <a:endParaRPr lang="en-AU" sz="2400" dirty="0"/>
          </a:p>
        </p:txBody>
      </p:sp>
    </p:spTree>
    <p:extLst>
      <p:ext uri="{BB962C8B-B14F-4D97-AF65-F5344CB8AC3E}">
        <p14:creationId xmlns:p14="http://schemas.microsoft.com/office/powerpoint/2010/main" val="19985459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What’s new in distribution</a:t>
            </a:r>
          </a:p>
        </p:txBody>
      </p:sp>
      <p:sp>
        <p:nvSpPr>
          <p:cNvPr id="3" name="Slide Number Placeholder 2"/>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2677686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3"/>
            <a:ext cx="8363938" cy="1218795"/>
          </a:xfrm>
        </p:spPr>
        <p:txBody>
          <a:bodyPr/>
          <a:lstStyle/>
          <a:p>
            <a:r>
              <a:rPr lang="en-US" dirty="0" smtClean="0"/>
              <a:t>Reaching Consumers in More </a:t>
            </a:r>
            <a:r>
              <a:rPr lang="en-US" dirty="0"/>
              <a:t>Countries</a:t>
            </a:r>
          </a:p>
        </p:txBody>
      </p:sp>
      <p:pic>
        <p:nvPicPr>
          <p:cNvPr id="256"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flipH="1">
            <a:off x="6433535" y="4452135"/>
            <a:ext cx="271396" cy="341553"/>
          </a:xfrm>
          <a:prstGeom prst="rect">
            <a:avLst/>
          </a:prstGeom>
          <a:noFill/>
        </p:spPr>
      </p:pic>
      <p:pic>
        <p:nvPicPr>
          <p:cNvPr id="261"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flipH="1">
            <a:off x="6788403" y="3571376"/>
            <a:ext cx="271396" cy="341553"/>
          </a:xfrm>
          <a:prstGeom prst="rect">
            <a:avLst/>
          </a:prstGeom>
          <a:noFill/>
        </p:spPr>
      </p:pic>
      <p:pic>
        <p:nvPicPr>
          <p:cNvPr id="264"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flipH="1">
            <a:off x="6868581" y="3167621"/>
            <a:ext cx="271396" cy="341553"/>
          </a:xfrm>
          <a:prstGeom prst="rect">
            <a:avLst/>
          </a:prstGeom>
          <a:noFill/>
        </p:spPr>
      </p:pic>
      <p:pic>
        <p:nvPicPr>
          <p:cNvPr id="265"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flipH="1">
            <a:off x="6672587" y="3630757"/>
            <a:ext cx="271396" cy="341553"/>
          </a:xfrm>
          <a:prstGeom prst="rect">
            <a:avLst/>
          </a:prstGeom>
          <a:noFill/>
        </p:spPr>
      </p:pic>
      <p:sp>
        <p:nvSpPr>
          <p:cNvPr id="14" name="TextBox 13"/>
          <p:cNvSpPr txBox="1"/>
          <p:nvPr/>
        </p:nvSpPr>
        <p:spPr>
          <a:xfrm>
            <a:off x="6701767" y="3895746"/>
            <a:ext cx="779171" cy="400110"/>
          </a:xfrm>
          <a:prstGeom prst="rect">
            <a:avLst/>
          </a:prstGeom>
          <a:noFill/>
        </p:spPr>
        <p:txBody>
          <a:bodyPr wrap="square" rtlCol="0">
            <a:spAutoFit/>
          </a:bodyPr>
          <a:lstStyle/>
          <a:p>
            <a:pPr algn="r" defTabSz="914363">
              <a:defRPr/>
            </a:pPr>
            <a:r>
              <a:rPr lang="en-US" sz="1000" b="1" kern="0" dirty="0" smtClean="0">
                <a:solidFill>
                  <a:sysClr val="windowText" lastClr="000000"/>
                </a:solidFill>
                <a:cs typeface="Arial" pitchFamily="34" charset="0"/>
              </a:rPr>
              <a:t>Hong Kong</a:t>
            </a:r>
            <a:endParaRPr lang="en-US" sz="1000" b="1" kern="0" dirty="0">
              <a:solidFill>
                <a:sysClr val="windowText" lastClr="000000"/>
              </a:solidFill>
              <a:cs typeface="Arial" pitchFamily="34" charset="0"/>
            </a:endParaRPr>
          </a:p>
        </p:txBody>
      </p:sp>
      <p:sp>
        <p:nvSpPr>
          <p:cNvPr id="15" name="TextBox 14"/>
          <p:cNvSpPr txBox="1"/>
          <p:nvPr/>
        </p:nvSpPr>
        <p:spPr>
          <a:xfrm>
            <a:off x="5840779" y="4601708"/>
            <a:ext cx="832527" cy="246221"/>
          </a:xfrm>
          <a:prstGeom prst="rect">
            <a:avLst/>
          </a:prstGeom>
          <a:noFill/>
        </p:spPr>
        <p:txBody>
          <a:bodyPr wrap="square" rtlCol="0">
            <a:spAutoFit/>
          </a:bodyPr>
          <a:lstStyle/>
          <a:p>
            <a:pPr algn="r" defTabSz="914363">
              <a:defRPr/>
            </a:pPr>
            <a:r>
              <a:rPr lang="en-US" sz="1000" b="1" kern="0" dirty="0">
                <a:solidFill>
                  <a:sysClr val="windowText" lastClr="000000"/>
                </a:solidFill>
                <a:cs typeface="Arial" pitchFamily="34" charset="0"/>
              </a:rPr>
              <a:t>Singapore</a:t>
            </a:r>
          </a:p>
        </p:txBody>
      </p:sp>
      <p:sp>
        <p:nvSpPr>
          <p:cNvPr id="16" name="TextBox 15"/>
          <p:cNvSpPr txBox="1"/>
          <p:nvPr/>
        </p:nvSpPr>
        <p:spPr>
          <a:xfrm>
            <a:off x="6789554" y="3650351"/>
            <a:ext cx="664600" cy="246221"/>
          </a:xfrm>
          <a:prstGeom prst="rect">
            <a:avLst/>
          </a:prstGeom>
          <a:noFill/>
        </p:spPr>
        <p:txBody>
          <a:bodyPr wrap="square" rtlCol="0">
            <a:spAutoFit/>
          </a:bodyPr>
          <a:lstStyle/>
          <a:p>
            <a:pPr algn="r" defTabSz="914363">
              <a:defRPr/>
            </a:pPr>
            <a:r>
              <a:rPr lang="en-US" sz="1000" b="1" kern="0" dirty="0" smtClean="0">
                <a:solidFill>
                  <a:sysClr val="windowText" lastClr="000000"/>
                </a:solidFill>
                <a:cs typeface="Arial" pitchFamily="34" charset="0"/>
              </a:rPr>
              <a:t>Taiwan</a:t>
            </a:r>
            <a:endParaRPr lang="en-US" sz="1000" b="1" kern="0" dirty="0">
              <a:solidFill>
                <a:sysClr val="windowText" lastClr="000000"/>
              </a:solidFill>
              <a:cs typeface="Arial" pitchFamily="34" charset="0"/>
            </a:endParaRPr>
          </a:p>
        </p:txBody>
      </p:sp>
      <p:sp>
        <p:nvSpPr>
          <p:cNvPr id="17" name="TextBox 16"/>
          <p:cNvSpPr txBox="1"/>
          <p:nvPr/>
        </p:nvSpPr>
        <p:spPr>
          <a:xfrm>
            <a:off x="6832611" y="3090238"/>
            <a:ext cx="971509" cy="246221"/>
          </a:xfrm>
          <a:prstGeom prst="rect">
            <a:avLst/>
          </a:prstGeom>
          <a:noFill/>
        </p:spPr>
        <p:txBody>
          <a:bodyPr wrap="square" rtlCol="0">
            <a:spAutoFit/>
          </a:bodyPr>
          <a:lstStyle/>
          <a:p>
            <a:pPr algn="ctr" defTabSz="914363">
              <a:defRPr/>
            </a:pPr>
            <a:r>
              <a:rPr lang="en-US" sz="1000" b="1" kern="0" dirty="0" smtClean="0">
                <a:solidFill>
                  <a:sysClr val="windowText" lastClr="000000"/>
                </a:solidFill>
                <a:cs typeface="Arial" pitchFamily="34" charset="0"/>
              </a:rPr>
              <a:t>South Korea</a:t>
            </a:r>
            <a:endParaRPr lang="en-US" sz="1000" b="1" kern="0" dirty="0">
              <a:solidFill>
                <a:sysClr val="windowText" lastClr="000000"/>
              </a:solidFill>
              <a:cs typeface="Arial" pitchFamily="34" charset="0"/>
            </a:endParaRPr>
          </a:p>
        </p:txBody>
      </p:sp>
      <p:pic>
        <p:nvPicPr>
          <p:cNvPr id="1026" name="Picture 2"/>
          <p:cNvPicPr>
            <a:picLocks noChangeAspect="1" noChangeArrowheads="1"/>
          </p:cNvPicPr>
          <p:nvPr/>
        </p:nvPicPr>
        <p:blipFill>
          <a:blip r:embed="rId4"/>
          <a:srcRect/>
          <a:stretch>
            <a:fillRect/>
          </a:stretch>
        </p:blipFill>
        <p:spPr bwMode="auto">
          <a:xfrm>
            <a:off x="1098917" y="1235393"/>
            <a:ext cx="7008198" cy="4803382"/>
          </a:xfrm>
          <a:prstGeom prst="rect">
            <a:avLst/>
          </a:prstGeom>
          <a:noFill/>
          <a:ln w="9525">
            <a:noFill/>
            <a:miter lim="800000"/>
            <a:headEnd/>
            <a:tailEnd/>
          </a:ln>
        </p:spPr>
      </p:pic>
      <p:sp>
        <p:nvSpPr>
          <p:cNvPr id="257" name="Rounded Rectangle 256"/>
          <p:cNvSpPr/>
          <p:nvPr/>
        </p:nvSpPr>
        <p:spPr bwMode="auto">
          <a:xfrm>
            <a:off x="6630339" y="6231557"/>
            <a:ext cx="1451420" cy="329184"/>
          </a:xfrm>
          <a:prstGeom prst="roundRect">
            <a:avLst/>
          </a:prstGeom>
          <a:solidFill>
            <a:schemeClr val="accent4"/>
          </a:solidFill>
          <a:ln w="3175" cmpd="sng">
            <a:solidFill>
              <a:schemeClr val="accent3">
                <a:alpha val="36000"/>
              </a:schemeClr>
            </a:solidFill>
            <a:headEnd type="none" w="med" len="med"/>
            <a:tailEnd type="none" w="med" len="med"/>
          </a:ln>
          <a:effectLst>
            <a:outerShdw blurRad="63500" sx="102000" sy="102000" algn="ctr" rotWithShape="0">
              <a:prstClr val="black">
                <a:alpha val="40000"/>
              </a:prstClr>
            </a:outerShdw>
          </a:effectLst>
          <a:scene3d>
            <a:camera prst="orthographicFront"/>
            <a:lightRig rig="soft" dir="t">
              <a:rot lat="0" lon="0" rev="0"/>
            </a:lightRig>
          </a:scene3d>
          <a:sp3d extrusionH="463550" prstMaterial="plastic">
            <a:extrusionClr>
              <a:srgbClr val="66331C"/>
            </a:extrusionClr>
            <a:contourClr>
              <a:srgbClr val="E4882C"/>
            </a:contourClr>
          </a:sp3d>
        </p:spPr>
        <p:txBody>
          <a:bodyPr vert="horz" wrap="square" lIns="0" tIns="0" rIns="0" bIns="0" numCol="1" rtlCol="0" anchor="ctr" anchorCtr="0" compatLnSpc="1">
            <a:prstTxWarp prst="textNoShape">
              <a:avLst/>
            </a:prstTxWarp>
          </a:bodyPr>
          <a:lstStyle/>
          <a:p>
            <a:pPr algn="ctr" defTabSz="914363"/>
            <a:r>
              <a:rPr lang="en-US" sz="1400" b="1" dirty="0">
                <a:gradFill>
                  <a:gsLst>
                    <a:gs pos="0">
                      <a:srgbClr val="000000"/>
                    </a:gs>
                    <a:gs pos="86000">
                      <a:srgbClr val="000000"/>
                    </a:gs>
                  </a:gsLst>
                  <a:lin ang="5400000" scaled="0"/>
                </a:gradFill>
              </a:rPr>
              <a:t>+ 19 New (35 Total)</a:t>
            </a:r>
          </a:p>
        </p:txBody>
      </p:sp>
      <p:pic>
        <p:nvPicPr>
          <p:cNvPr id="32"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flipH="1">
            <a:off x="6733464" y="2880634"/>
            <a:ext cx="271396" cy="341553"/>
          </a:xfrm>
          <a:prstGeom prst="rect">
            <a:avLst/>
          </a:prstGeom>
          <a:noFill/>
        </p:spPr>
      </p:pic>
      <p:sp>
        <p:nvSpPr>
          <p:cNvPr id="34" name="TextBox 33"/>
          <p:cNvSpPr txBox="1"/>
          <p:nvPr/>
        </p:nvSpPr>
        <p:spPr>
          <a:xfrm>
            <a:off x="6531015" y="3620636"/>
            <a:ext cx="779171" cy="400110"/>
          </a:xfrm>
          <a:prstGeom prst="rect">
            <a:avLst/>
          </a:prstGeom>
          <a:noFill/>
        </p:spPr>
        <p:txBody>
          <a:bodyPr wrap="square" rtlCol="0">
            <a:spAutoFit/>
          </a:bodyPr>
          <a:lstStyle/>
          <a:p>
            <a:pPr algn="r" defTabSz="914363">
              <a:defRPr/>
            </a:pPr>
            <a:r>
              <a:rPr lang="en-US" sz="1000" b="1" kern="0" dirty="0" smtClean="0">
                <a:solidFill>
                  <a:sysClr val="windowText" lastClr="000000"/>
                </a:solidFill>
                <a:cs typeface="Arial" pitchFamily="34" charset="0"/>
              </a:rPr>
              <a:t>Hong Kong</a:t>
            </a:r>
            <a:endParaRPr lang="en-US" sz="1000" b="1" kern="0" dirty="0">
              <a:solidFill>
                <a:sysClr val="windowText" lastClr="000000"/>
              </a:solidFill>
              <a:cs typeface="Arial" pitchFamily="34" charset="0"/>
            </a:endParaRPr>
          </a:p>
        </p:txBody>
      </p:sp>
      <p:sp>
        <p:nvSpPr>
          <p:cNvPr id="35" name="TextBox 34"/>
          <p:cNvSpPr txBox="1"/>
          <p:nvPr/>
        </p:nvSpPr>
        <p:spPr>
          <a:xfrm>
            <a:off x="6641088" y="4100966"/>
            <a:ext cx="832527" cy="246221"/>
          </a:xfrm>
          <a:prstGeom prst="rect">
            <a:avLst/>
          </a:prstGeom>
          <a:noFill/>
        </p:spPr>
        <p:txBody>
          <a:bodyPr wrap="square" rtlCol="0">
            <a:spAutoFit/>
          </a:bodyPr>
          <a:lstStyle/>
          <a:p>
            <a:pPr defTabSz="914363">
              <a:defRPr/>
            </a:pPr>
            <a:r>
              <a:rPr lang="en-US" sz="1000" b="1" kern="0" dirty="0">
                <a:solidFill>
                  <a:sysClr val="windowText" lastClr="000000"/>
                </a:solidFill>
                <a:cs typeface="Arial" pitchFamily="34" charset="0"/>
              </a:rPr>
              <a:t>Singapore</a:t>
            </a:r>
          </a:p>
        </p:txBody>
      </p:sp>
      <p:sp>
        <p:nvSpPr>
          <p:cNvPr id="36" name="TextBox 35"/>
          <p:cNvSpPr txBox="1"/>
          <p:nvPr/>
        </p:nvSpPr>
        <p:spPr>
          <a:xfrm>
            <a:off x="6939518" y="3422746"/>
            <a:ext cx="664600" cy="246221"/>
          </a:xfrm>
          <a:prstGeom prst="rect">
            <a:avLst/>
          </a:prstGeom>
          <a:noFill/>
        </p:spPr>
        <p:txBody>
          <a:bodyPr wrap="square" rtlCol="0">
            <a:spAutoFit/>
          </a:bodyPr>
          <a:lstStyle/>
          <a:p>
            <a:pPr defTabSz="914363">
              <a:defRPr/>
            </a:pPr>
            <a:r>
              <a:rPr lang="en-US" sz="1000" b="1" kern="0" dirty="0" smtClean="0">
                <a:solidFill>
                  <a:sysClr val="windowText" lastClr="000000"/>
                </a:solidFill>
                <a:cs typeface="Arial" pitchFamily="34" charset="0"/>
              </a:rPr>
              <a:t>Taiwan</a:t>
            </a:r>
            <a:endParaRPr lang="en-US" sz="1000" b="1" kern="0" dirty="0">
              <a:solidFill>
                <a:sysClr val="windowText" lastClr="000000"/>
              </a:solidFill>
              <a:cs typeface="Arial" pitchFamily="34" charset="0"/>
            </a:endParaRPr>
          </a:p>
        </p:txBody>
      </p:sp>
      <p:sp>
        <p:nvSpPr>
          <p:cNvPr id="37" name="TextBox 36"/>
          <p:cNvSpPr txBox="1"/>
          <p:nvPr/>
        </p:nvSpPr>
        <p:spPr>
          <a:xfrm>
            <a:off x="6100604" y="3064508"/>
            <a:ext cx="971509" cy="246221"/>
          </a:xfrm>
          <a:prstGeom prst="rect">
            <a:avLst/>
          </a:prstGeom>
          <a:noFill/>
        </p:spPr>
        <p:txBody>
          <a:bodyPr wrap="square" rtlCol="0">
            <a:spAutoFit/>
          </a:bodyPr>
          <a:lstStyle/>
          <a:p>
            <a:pPr algn="r" defTabSz="914363">
              <a:defRPr/>
            </a:pPr>
            <a:r>
              <a:rPr lang="en-US" sz="1000" b="1" kern="0" dirty="0" smtClean="0">
                <a:solidFill>
                  <a:sysClr val="windowText" lastClr="000000"/>
                </a:solidFill>
                <a:cs typeface="Arial" pitchFamily="34" charset="0"/>
              </a:rPr>
              <a:t>South Korea</a:t>
            </a:r>
            <a:endParaRPr lang="en-US" sz="1000" b="1" kern="0" dirty="0">
              <a:solidFill>
                <a:sysClr val="windowText" lastClr="000000"/>
              </a:solidFill>
              <a:cs typeface="Arial" pitchFamily="34" charset="0"/>
            </a:endParaRPr>
          </a:p>
        </p:txBody>
      </p:sp>
      <p:pic>
        <p:nvPicPr>
          <p:cNvPr id="38"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a:off x="6856207" y="3362586"/>
            <a:ext cx="220269" cy="277072"/>
          </a:xfrm>
          <a:prstGeom prst="rect">
            <a:avLst/>
          </a:prstGeom>
          <a:noFill/>
        </p:spPr>
      </p:pic>
      <p:pic>
        <p:nvPicPr>
          <p:cNvPr id="39"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a:off x="6517670" y="4170108"/>
            <a:ext cx="220269" cy="277072"/>
          </a:xfrm>
          <a:prstGeom prst="rect">
            <a:avLst/>
          </a:prstGeom>
          <a:noFill/>
        </p:spPr>
      </p:pic>
      <p:pic>
        <p:nvPicPr>
          <p:cNvPr id="40" name="Picture 5" descr="C:\Users\toddb.REDMOND\AppData\Local\Microsoft\Windows\Temporary Internet Files\Content.IE5\QT039N9E\MCj04325860000[1].png"/>
          <p:cNvPicPr>
            <a:picLocks noChangeAspect="1" noChangeArrowheads="1"/>
          </p:cNvPicPr>
          <p:nvPr/>
        </p:nvPicPr>
        <p:blipFill>
          <a:blip r:embed="rId3" cstate="print"/>
          <a:srcRect/>
          <a:stretch>
            <a:fillRect/>
          </a:stretch>
        </p:blipFill>
        <p:spPr bwMode="auto">
          <a:xfrm>
            <a:off x="6704756" y="3469464"/>
            <a:ext cx="220269" cy="277072"/>
          </a:xfrm>
          <a:prstGeom prst="rect">
            <a:avLst/>
          </a:prstGeom>
          <a:noFill/>
        </p:spPr>
      </p:pic>
    </p:spTree>
    <p:extLst>
      <p:ext uri="{BB962C8B-B14F-4D97-AF65-F5344CB8AC3E}">
        <p14:creationId xmlns:p14="http://schemas.microsoft.com/office/powerpoint/2010/main" val="137610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AppHub</a:t>
            </a:r>
            <a:r>
              <a:rPr lang="en-AU" dirty="0"/>
              <a:t> </a:t>
            </a:r>
            <a:r>
              <a:rPr lang="en-AU" dirty="0" smtClean="0"/>
              <a:t>/ Marketplace</a:t>
            </a:r>
            <a:endParaRPr lang="en-AU" dirty="0"/>
          </a:p>
        </p:txBody>
      </p:sp>
      <p:sp>
        <p:nvSpPr>
          <p:cNvPr id="3" name="Content Placeholder 2"/>
          <p:cNvSpPr>
            <a:spLocks noGrp="1"/>
          </p:cNvSpPr>
          <p:nvPr>
            <p:ph idx="1"/>
          </p:nvPr>
        </p:nvSpPr>
        <p:spPr/>
        <p:txBody>
          <a:bodyPr/>
          <a:lstStyle/>
          <a:p>
            <a:r>
              <a:rPr lang="en-AU" dirty="0" err="1" smtClean="0"/>
              <a:t>AppHub</a:t>
            </a:r>
            <a:endParaRPr lang="en-AU" dirty="0" smtClean="0"/>
          </a:p>
          <a:p>
            <a:pPr lvl="1"/>
            <a:r>
              <a:rPr lang="en-AU" dirty="0" smtClean="0"/>
              <a:t>New Dashboard</a:t>
            </a:r>
          </a:p>
          <a:p>
            <a:r>
              <a:rPr lang="en-AU" dirty="0" smtClean="0"/>
              <a:t>Marketplace </a:t>
            </a:r>
          </a:p>
          <a:p>
            <a:pPr lvl="1"/>
            <a:r>
              <a:rPr lang="en-AU" dirty="0" smtClean="0"/>
              <a:t>New Search</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pSp>
        <p:nvGrpSpPr>
          <p:cNvPr id="7" name="Group 6"/>
          <p:cNvGrpSpPr/>
          <p:nvPr/>
        </p:nvGrpSpPr>
        <p:grpSpPr>
          <a:xfrm>
            <a:off x="4139952" y="2564904"/>
            <a:ext cx="3870818" cy="3312368"/>
            <a:chOff x="4607080" y="2276872"/>
            <a:chExt cx="4459856" cy="3816424"/>
          </a:xfrm>
        </p:grpSpPr>
        <p:sp>
          <p:nvSpPr>
            <p:cNvPr id="5" name="Rectangle 4"/>
            <p:cNvSpPr/>
            <p:nvPr/>
          </p:nvSpPr>
          <p:spPr bwMode="auto">
            <a:xfrm>
              <a:off x="4607080" y="2276872"/>
              <a:ext cx="4459856" cy="3816424"/>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 name="Picture 2" descr="\\portals\WPDesign\Mango\working\Services\Dev_App_Hub\Design\Working\R2-VisualComplete\Submission\18_lifecycle_validation_success.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8971"/>
            <a:stretch/>
          </p:blipFill>
          <p:spPr bwMode="auto">
            <a:xfrm>
              <a:off x="4770979" y="2462234"/>
              <a:ext cx="4158150" cy="3396897"/>
            </a:xfrm>
            <a:prstGeom prst="rect">
              <a:avLst/>
            </a:prstGeom>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8" name="Title 1"/>
          <p:cNvSpPr txBox="1">
            <a:spLocks/>
          </p:cNvSpPr>
          <p:nvPr/>
        </p:nvSpPr>
        <p:spPr>
          <a:xfrm>
            <a:off x="457199" y="3722490"/>
            <a:ext cx="3300413" cy="9971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sz="3600" dirty="0" smtClean="0">
                <a:solidFill>
                  <a:schemeClr val="accent3"/>
                </a:solidFill>
              </a:rPr>
              <a:t>News: Certify for Mango Now!</a:t>
            </a:r>
            <a:endParaRPr lang="en-AU" dirty="0">
              <a:solidFill>
                <a:schemeClr val="accent3"/>
              </a:solidFill>
            </a:endParaRPr>
          </a:p>
        </p:txBody>
      </p:sp>
    </p:spTree>
    <p:extLst>
      <p:ext uri="{BB962C8B-B14F-4D97-AF65-F5344CB8AC3E}">
        <p14:creationId xmlns:p14="http://schemas.microsoft.com/office/powerpoint/2010/main" val="50725787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NA11_BreakoutSession_Template_16x9_Final">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PC2011_Breakout_v03">
  <a:themeElements>
    <a:clrScheme name="WPC Breakout">
      <a:dk1>
        <a:srgbClr val="000000"/>
      </a:dk1>
      <a:lt1>
        <a:srgbClr val="FFFFFF"/>
      </a:lt1>
      <a:dk2>
        <a:srgbClr val="631324"/>
      </a:dk2>
      <a:lt2>
        <a:srgbClr val="F39639"/>
      </a:lt2>
      <a:accent1>
        <a:srgbClr val="017660"/>
      </a:accent1>
      <a:accent2>
        <a:srgbClr val="01B391"/>
      </a:accent2>
      <a:accent3>
        <a:srgbClr val="F9CE27"/>
      </a:accent3>
      <a:accent4>
        <a:srgbClr val="F7921E"/>
      </a:accent4>
      <a:accent5>
        <a:srgbClr val="1E489E"/>
      </a:accent5>
      <a:accent6>
        <a:srgbClr val="681888"/>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WPH202_Randolph_Glover">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MASS MediaBank Image" ma:contentTypeID="0x0101009148F5A04DDD49CBA7127AADA5FB792B00AADE34325A8B49CDA8BB4DB53328F2140042A8F7EFA3D8428BA83C1DD618D41277008B7D58F6637A6449A868D36ABEDD5D7D" ma:contentTypeVersion="1" ma:contentTypeDescription="Upload an image." ma:contentTypeScope="" ma:versionID="0c3b662e2ae58837a48651390f38b06c">
  <xsd:schema xmlns:xsd="http://www.w3.org/2001/XMLSchema" xmlns:xs="http://www.w3.org/2001/XMLSchema" xmlns:p="http://schemas.microsoft.com/office/2006/metadata/properties" xmlns:ns1="http://schemas.microsoft.com/sharepoint/v3" xmlns:ns2="EB693DEA-2256-4DD9-8FF3-783287AC6516" xmlns:ns3="http://schemas.microsoft.com/sharepoint/v3/fields" xmlns:ns4="2f90a3b6-08c8-4148-8fff-0427b40d8fc9" targetNamespace="http://schemas.microsoft.com/office/2006/metadata/properties" ma:root="true" ma:fieldsID="32197bd52c67dbdc3747c07c3c0d777e" ns1:_="" ns2:_="" ns3:_="" ns4:_="">
    <xsd:import namespace="http://schemas.microsoft.com/sharepoint/v3"/>
    <xsd:import namespace="EB693DEA-2256-4DD9-8FF3-783287AC6516"/>
    <xsd:import namespace="http://schemas.microsoft.com/sharepoint/v3/fields"/>
    <xsd:import namespace="2f90a3b6-08c8-4148-8fff-0427b40d8fc9"/>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4:AssetURL" minOccurs="0"/>
                <xsd:element ref="ns4:AssetTypeTaxHTField0" minOccurs="0"/>
                <xsd:element ref="ns4:TaxCatchAll" minOccurs="0"/>
                <xsd:element ref="ns4:TaxCatchAllLabel" minOccurs="0"/>
                <xsd:element ref="ns4:BitDepth" minOccurs="0"/>
                <xsd:element ref="ns4:Caption" minOccurs="0"/>
                <xsd:element ref="ns4:ColorspaceTaxHTField0" minOccurs="0"/>
                <xsd:element ref="ns1:Comments" minOccurs="0"/>
                <xsd:element ref="ns4:ContentPurposeTaxHTField0" minOccurs="0"/>
                <xsd:element ref="ns4:CountryTaxHTField0" minOccurs="0"/>
                <xsd:element ref="ns4:DeletionDate" minOccurs="0"/>
                <xsd:element ref="ns4:USBMODepartmentTaxHTField0" minOccurs="0"/>
                <xsd:element ref="ns4:USBMODescription" minOccurs="0"/>
                <xsd:element ref="ns4:DevelopmentLanguageTaxHTField0" minOccurs="0"/>
                <xsd:element ref="ns4:Dimensions" minOccurs="0"/>
                <xsd:element ref="ns4:DistributionChannelTaxHTField0" minOccurs="0"/>
                <xsd:element ref="ns4:ElementTypeTaxHTField0" minOccurs="0"/>
                <xsd:element ref="ns4:EnclosureTypeTaxHTField0" minOccurs="0"/>
                <xsd:element ref="ns4:ExifApertureValue" minOccurs="0"/>
                <xsd:element ref="ns4:ExifArtist" minOccurs="0"/>
                <xsd:element ref="ns4:ExifCopyright" minOccurs="0"/>
                <xsd:element ref="ns4:ExifDateTime" minOccurs="0"/>
                <xsd:element ref="ns4:ExifExposureBias" minOccurs="0"/>
                <xsd:element ref="ns4:ExifExposureProgramTaxHTField0" minOccurs="0"/>
                <xsd:element ref="ns4:ExifExposureTime" minOccurs="0"/>
                <xsd:element ref="ns4:ExifFNumber" minOccurs="0"/>
                <xsd:element ref="ns4:ExifFlashFiredStatusTaxHTField0" minOccurs="0"/>
                <xsd:element ref="ns4:ExifFlashFunctionTaxHTField0" minOccurs="0"/>
                <xsd:element ref="ns4:ExifFlashModeTaxHTField0" minOccurs="0"/>
                <xsd:element ref="ns4:ExifFlashRedEyeModeTaxHTField0" minOccurs="0"/>
                <xsd:element ref="ns4:ExifFlashReturnStatusTaxHTField0" minOccurs="0"/>
                <xsd:element ref="ns4:ExifFocalLength" minOccurs="0"/>
                <xsd:element ref="ns4:ExifImageDescription" minOccurs="0"/>
                <xsd:element ref="ns4:ExifISOSpeedRatings" minOccurs="0"/>
                <xsd:element ref="ns4:ExifLightSourceTaxHTField0" minOccurs="0"/>
                <xsd:element ref="ns4:ExifMake" minOccurs="0"/>
                <xsd:element ref="ns4:ExifMaxApertureValue" minOccurs="0"/>
                <xsd:element ref="ns4:ExifMeteringModeTaxHTField0" minOccurs="0"/>
                <xsd:element ref="ns4:ExifModel" minOccurs="0"/>
                <xsd:element ref="ns4:ExifSensingMethodTaxHTField0" minOccurs="0"/>
                <xsd:element ref="ns4:ExifShutterSpeed" minOccurs="0"/>
                <xsd:element ref="ns4:ExifSoftware" minOccurs="0"/>
                <xsd:element ref="ns4:ExifSubjectDistance" minOccurs="0"/>
                <xsd:element ref="ns4:FlashFrameCount" minOccurs="0"/>
                <xsd:element ref="ns4:FlashFrameRate" minOccurs="0"/>
                <xsd:element ref="ns4:GeographyTaxHTField0" minOccurs="0"/>
                <xsd:element ref="ns4:HorizontalBusinessSolutionsTaxHTField0" minOccurs="0"/>
                <xsd:element ref="ns4:ImageColorScheme" minOccurs="0"/>
                <xsd:element ref="ns4:IndividualCustomerSegmentTaxHTField0" minOccurs="0"/>
                <xsd:element ref="ns4:JobRoleTaxHTField0" minOccurs="0"/>
                <xsd:element ref="ns4:USBMOLanguageTaxHTField0" minOccurs="0"/>
                <xsd:element ref="ns4:LocaleTaxHTField0" minOccurs="0"/>
                <xsd:element ref="ns4:LCID" minOccurs="0"/>
                <xsd:element ref="ns4:LegacyID" minOccurs="0"/>
                <xsd:element ref="ns4:MediaPlayLength" minOccurs="0"/>
                <xsd:element ref="ns4:Syndicatable" minOccurs="0"/>
                <xsd:element ref="ns4:OrganizationalCustomerSegmentTaxHTField0" minOccurs="0"/>
                <xsd:element ref="ns4:OriginalCreator" minOccurs="0"/>
                <xsd:element ref="ns4:PageCount" minOccurs="0"/>
                <xsd:element ref="ns4:PartNo" minOccurs="0"/>
                <xsd:element ref="ns4:PhotoshopCaption" minOccurs="0"/>
                <xsd:element ref="ns4:PhotoshopCopyrightNotice" minOccurs="0"/>
                <xsd:element ref="ns4:PhotoshopCopyrightStatusTaxHTField0" minOccurs="0"/>
                <xsd:element ref="ns4:PhotoshopDateCreated" minOccurs="0"/>
                <xsd:element ref="ns4:ProductsTaxHTField0" minOccurs="0"/>
                <xsd:element ref="ns4:ProductAreaTaxHTField0" minOccurs="0"/>
                <xsd:element ref="ns4:ProfileColorSpace" minOccurs="0"/>
                <xsd:element ref="ns4:ProfileDescription" minOccurs="0"/>
                <xsd:element ref="ns4:PublicationDate" minOccurs="0"/>
                <xsd:element ref="ns4:Resolution" minOccurs="0"/>
                <xsd:element ref="ns4:ResponsibleGroup" minOccurs="0"/>
                <xsd:element ref="ns4:SEOMetaDescription" minOccurs="0"/>
                <xsd:element ref="ns4:SEOMetaKeywords" minOccurs="0"/>
                <xsd:element ref="ns4:SEOMetaTitle" minOccurs="0"/>
                <xsd:element ref="ns4:SEOPrettyURL" minOccurs="0"/>
                <xsd:element ref="ns4:SolutionTaxHTField0" minOccurs="0"/>
                <xsd:element ref="ns4:SyndicationEndDate" minOccurs="0"/>
                <xsd:element ref="ns4:SyndicationStartDate" minOccurs="0"/>
                <xsd:element ref="ns4:SyndicationURL" minOccurs="0"/>
                <xsd:element ref="ns4:UTCOffset" minOccurs="0"/>
                <xsd:element ref="ns4:VerticalIndustryTaxHTField0" minOccurs="0"/>
                <xsd:element ref="ns4:VideoBitRate" minOccurs="0"/>
                <xsd:element ref="ns4:VideoCodec" minOccurs="0"/>
                <xsd:element ref="ns4:VideoFrameRate" minOccurs="0"/>
                <xsd:element ref="ns4:VideoFrames" minOccurs="0"/>
                <xsd:element ref="ns4:VideoPreviewSiz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URL Path" ma:hidden="true" ma:list="Docs" ma:internalName="FileRef" ma:readOnly="true" ma:showField="FullUrl">
      <xsd:simpleType>
        <xsd:restriction base="dms:Lookup"/>
      </xsd:simpleType>
    </xsd:element>
    <xsd:element name="File_x0020_Type" ma:index="9" nillable="true" ma:displayName="File Type" ma:hidden="true" ma:internalName="File_x0020_Type" ma:readOnly="true">
      <xsd:simpleType>
        <xsd:restriction base="dms:Text"/>
      </xsd:simpleType>
    </xsd:element>
    <xsd:element name="HTML_x0020_File_x0020_Type" ma:index="10" nillable="true" ma:displayName="HTML File Type" ma:hidden="true" ma:internalName="HTML_x0020_File_x0020_Type" ma:readOnly="true">
      <xsd:simpleType>
        <xsd:restriction base="dms:Text"/>
      </xsd:simpleType>
    </xsd:element>
    <xsd:element name="FSObjType" ma:index="11" nillable="true" ma:displayName="Item Type" ma:hidden="true" ma:list="Docs" ma:internalName="FSObjType" ma:readOnly="true" ma:showField="FSType">
      <xsd:simpleType>
        <xsd:restriction base="dms:Lookup"/>
      </xsd:simpleType>
    </xsd:element>
    <xsd:element name="Comments" ma:index="36" nillable="true" ma:displayName="Comments" ma:description="This optional 1,024-character field will be used for the storage of comments about the item. Comments will never be displayed in the rights/delivery management module or visible to end-users." ma:internalName="Comment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693DEA-2256-4DD9-8FF3-783287AC6516" elementFormDefault="qualified">
    <xsd:import namespace="http://schemas.microsoft.com/office/2006/documentManagement/types"/>
    <xsd:import namespace="http://schemas.microsoft.com/office/infopath/2007/PartnerControls"/>
    <xsd:element name="ThumbnailExists" ma:index="18" nillable="true" ma:displayName="Thumbnail Exists" ma:default="FALSE" ma:hidden="true" ma:internalName="ThumbnailExists" ma:readOnly="true">
      <xsd:simpleType>
        <xsd:restriction base="dms:Boolean"/>
      </xsd:simpleType>
    </xsd:element>
    <xsd:element name="PreviewExists" ma:index="19" nillable="true" ma:displayName="Preview Exists" ma:default="FALSE" ma:hidden="true" ma:internalName="PreviewExists" ma:readOnly="true">
      <xsd:simpleType>
        <xsd:restriction base="dms:Boolean"/>
      </xsd:simpleType>
    </xsd:element>
    <xsd:element name="ImageWidth" ma:index="20" nillable="true" ma:displayName="Width" ma:internalName="ImageWidth" ma:readOnly="true">
      <xsd:simpleType>
        <xsd:restriction base="dms:Unknown"/>
      </xsd:simpleType>
    </xsd:element>
    <xsd:element name="ImageHeight" ma:index="22" nillable="true" ma:displayName="Height" ma:internalName="ImageHeight" ma:readOnly="true">
      <xsd:simpleType>
        <xsd:restriction base="dms:Unknown"/>
      </xsd:simpleType>
    </xsd:element>
    <xsd:element name="ImageCreateDate" ma:index="25" nillable="true" ma:displayName="Date Picture Taken"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90a3b6-08c8-4148-8fff-0427b40d8fc9" elementFormDefault="qualified">
    <xsd:import namespace="http://schemas.microsoft.com/office/2006/documentManagement/types"/>
    <xsd:import namespace="http://schemas.microsoft.com/office/infopath/2007/PartnerControls"/>
    <xsd:element name="AssetURL" ma:index="27" nillable="true" ma:displayName="AssetURL" ma:description="Store Asset URL" ma:hidden="true" ma:internalName="AssetURL" ma:readOnly="false">
      <xsd:simpleType>
        <xsd:restriction base="dms:Text"/>
      </xsd:simpleType>
    </xsd:element>
    <xsd:element name="AssetTypeTaxHTField0" ma:index="28" ma:taxonomy="true" ma:internalName="AssetTypeTaxHTField0" ma:taxonomyFieldName="AssetType" ma:displayName="Asset Type" ma:indexed="true" ma:readOnly="false" ma:fieldId="{cc4caa33-0d16-43ea-9719-c512681e8e46}" ma:sspId="e5351508-46ca-4454-b07c-bc767568d5f1" ma:termSetId="4a520cec-e738-4bbd-9554-610a741842e4" ma:anchorId="bd6e47d3-646a-48f1-9811-2b58e24e599a" ma:open="false" ma:isKeyword="false">
      <xsd:complexType>
        <xsd:sequence>
          <xsd:element ref="pc:Terms" minOccurs="0" maxOccurs="1"/>
        </xsd:sequence>
      </xsd:complexType>
    </xsd:element>
    <xsd:element name="TaxCatchAll" ma:index="29" nillable="true" ma:displayName="Taxonomy Catch All Column" ma:hidden="true" ma:list="{689bf07b-aabd-4dc7-ab7d-d7e6a28a452d}" ma:internalName="TaxCatchAll" ma:showField="CatchAllData" ma:web="d144167a-be8c-473d-8a11-ea4625cfcf07">
      <xsd:complexType>
        <xsd:complexContent>
          <xsd:extension base="dms:MultiChoiceLookup">
            <xsd:sequence>
              <xsd:element name="Value" type="dms:Lookup" maxOccurs="unbounded" minOccurs="0" nillable="true"/>
            </xsd:sequence>
          </xsd:extension>
        </xsd:complexContent>
      </xsd:complexType>
    </xsd:element>
    <xsd:element name="TaxCatchAllLabel" ma:index="30" nillable="true" ma:displayName="Taxonomy Catch All Column1" ma:hidden="true" ma:list="{689bf07b-aabd-4dc7-ab7d-d7e6a28a452d}" ma:internalName="TaxCatchAllLabel" ma:readOnly="true" ma:showField="CatchAllDataLabel" ma:web="d144167a-be8c-473d-8a11-ea4625cfcf07">
      <xsd:complexType>
        <xsd:complexContent>
          <xsd:extension base="dms:MultiChoiceLookup">
            <xsd:sequence>
              <xsd:element name="Value" type="dms:Lookup" maxOccurs="unbounded" minOccurs="0" nillable="true"/>
            </xsd:sequence>
          </xsd:extension>
        </xsd:complexContent>
      </xsd:complexType>
    </xsd:element>
    <xsd:element name="BitDepth" ma:index="32" nillable="true" ma:displayName="Bit Depth" ma:default="" ma:description="A numeric value specified the bit depth of an uploaded image" ma:internalName="BitDepth">
      <xsd:simpleType>
        <xsd:restriction base="dms:Number"/>
      </xsd:simpleType>
    </xsd:element>
    <xsd:element name="Caption" ma:index="33" nillable="true" ma:displayName="Caption" ma:description="This 1,024-character field will be used to enter text describing a file. The caption could be used as part of a syndicated feed." ma:internalName="Caption">
      <xsd:simpleType>
        <xsd:restriction base="dms:Note"/>
      </xsd:simpleType>
    </xsd:element>
    <xsd:element name="ColorspaceTaxHTField0" ma:index="34" nillable="true" ma:taxonomy="true" ma:internalName="ColorspaceTaxHTField0" ma:taxonomyFieldName="Colorspace" ma:displayName="Colorspace" ma:fieldId="{ed389df4-0962-4599-bd50-ffe70adcdef8}" ma:sspId="e5351508-46ca-4454-b07c-bc767568d5f1" ma:termSetId="4a520cec-e738-4bbd-9554-610a741842e4" ma:anchorId="303cab96-878e-43ba-83fc-3c6555a6ff27" ma:open="false" ma:isKeyword="false">
      <xsd:complexType>
        <xsd:sequence>
          <xsd:element ref="pc:Terms" minOccurs="0" maxOccurs="1"/>
        </xsd:sequence>
      </xsd:complexType>
    </xsd:element>
    <xsd:element name="ContentPurposeTaxHTField0" ma:index="37" nillable="true" ma:taxonomy="true" ma:internalName="ContentPurposeTaxHTField0" ma:taxonomyFieldName="ContentPurpose" ma:displayName="Content Purpose" ma:fieldId="{9d7db7fe-807d-4f7a-8764-ac9a6915cfad}" ma:sspId="e5351508-46ca-4454-b07c-bc767568d5f1" ma:termSetId="4a520cec-e738-4bbd-9554-610a741842e4" ma:anchorId="a0620a66-ed02-4c60-bcc7-c9846bf835fb" ma:open="false" ma:isKeyword="false">
      <xsd:complexType>
        <xsd:sequence>
          <xsd:element ref="pc:Terms" minOccurs="0" maxOccurs="1"/>
        </xsd:sequence>
      </xsd:complexType>
    </xsd:element>
    <xsd:element name="CountryTaxHTField0" ma:index="39" nillable="true" ma:taxonomy="true" ma:internalName="CountryTaxHTField0" ma:taxonomyFieldName="Country" ma:displayName="Country" ma:fieldId="{ccb73359-9cad-4d13-9fd9-2b49403b4704}" ma:sspId="e5351508-46ca-4454-b07c-bc767568d5f1" ma:termSetId="4a520cec-e738-4bbd-9554-610a741842e4" ma:anchorId="cb047ca8-0ab4-41ec-9fe3-15f343af1d79" ma:open="false" ma:isKeyword="false">
      <xsd:complexType>
        <xsd:sequence>
          <xsd:element ref="pc:Terms" minOccurs="0" maxOccurs="1"/>
        </xsd:sequence>
      </xsd:complexType>
    </xsd:element>
    <xsd:element name="DeletionDate" ma:index="41" nillable="true" ma:displayName="Deletion Date" ma:description="This is the date the item will be automatically deleted from the CMS/DAM. Deletion of the item from the CMS/DAM necessarily removes it from the MMM. By default, no Deletion Date will be specified." ma:internalName="DeletionDate">
      <xsd:simpleType>
        <xsd:restriction base="dms:DateTime"/>
      </xsd:simpleType>
    </xsd:element>
    <xsd:element name="USBMODepartmentTaxHTField0" ma:index="42" nillable="true" ma:taxonomy="true" ma:internalName="USBMODepartmentTaxHTField0" ma:taxonomyFieldName="USBMODepartment" ma:displayName="Department" ma:fieldId="{2e0234ea-ada7-4560-be11-2fb541d2b3b2}" ma:sspId="e5351508-46ca-4454-b07c-bc767568d5f1" ma:termSetId="4a520cec-e738-4bbd-9554-610a741842e4" ma:anchorId="38afa708-d86c-44b0-bf64-3d91a52adccc" ma:open="false" ma:isKeyword="false">
      <xsd:complexType>
        <xsd:sequence>
          <xsd:element ref="pc:Terms" minOccurs="0" maxOccurs="1"/>
        </xsd:sequence>
      </xsd:complexType>
    </xsd:element>
    <xsd:element name="USBMODescription" ma:index="44" nillable="true" ma:displayName="Description" ma:description="This 1,024-character field will be used to enter text describing a file. The description could be used as part of a syndicated feed." ma:internalName="USBMODescription">
      <xsd:simpleType>
        <xsd:restriction base="dms:Note"/>
      </xsd:simpleType>
    </xsd:element>
    <xsd:element name="DevelopmentLanguageTaxHTField0" ma:index="45" nillable="true" ma:taxonomy="true" ma:internalName="DevelopmentLanguageTaxHTField0" ma:taxonomyFieldName="DevelopmentLanguage" ma:displayName="Development Language" ma:fieldId="{9443e8c1-0167-4e8b-a49d-6f2a3d032c73}" ma:sspId="e5351508-46ca-4454-b07c-bc767568d5f1" ma:termSetId="4a520cec-e738-4bbd-9554-610a741842e4" ma:anchorId="191e6e34-0cc8-4a0f-9611-831dfc3db619" ma:open="false" ma:isKeyword="false">
      <xsd:complexType>
        <xsd:sequence>
          <xsd:element ref="pc:Terms" minOccurs="0" maxOccurs="1"/>
        </xsd:sequence>
      </xsd:complexType>
    </xsd:element>
    <xsd:element name="Dimensions" ma:index="47" nillable="true" ma:displayName="Dimensions (pixels)" ma:description="An 'a' x 'b' description, in pixels, of the size of a digital asset. The 'a' will correspond with the x dimension on embedding, the 'b' will correspond with the y dimension on embedding." ma:internalName="Dimensions">
      <xsd:simpleType>
        <xsd:restriction base="dms:Text"/>
      </xsd:simpleType>
    </xsd:element>
    <xsd:element name="DistributionChannelTaxHTField0" ma:index="48" nillable="true" ma:taxonomy="true" ma:internalName="DistributionChannelTaxHTField0" ma:taxonomyFieldName="DistributionChannel" ma:displayName="Distribution Channel" ma:fieldId="{983f1b6f-2353-4251-aedb-c8cecc391819}" ma:sspId="e5351508-46ca-4454-b07c-bc767568d5f1" ma:termSetId="4a520cec-e738-4bbd-9554-610a741842e4" ma:anchorId="70f91186-0816-4695-85c1-d46951a3588c" ma:open="false" ma:isKeyword="false">
      <xsd:complexType>
        <xsd:sequence>
          <xsd:element ref="pc:Terms" minOccurs="0" maxOccurs="1"/>
        </xsd:sequence>
      </xsd:complexType>
    </xsd:element>
    <xsd:element name="ElementTypeTaxHTField0" ma:index="50" nillable="true" ma:taxonomy="true" ma:internalName="ElementTypeTaxHTField0" ma:taxonomyFieldName="ElementType" ma:displayName="Element Type" ma:fieldId="{bbf38831-a53c-4227-b8de-8d46d25befdb}" ma:sspId="e5351508-46ca-4454-b07c-bc767568d5f1" ma:termSetId="4a520cec-e738-4bbd-9554-610a741842e4" ma:anchorId="9c7466dd-aac6-447f-a93b-962c8a6af704" ma:open="false" ma:isKeyword="false">
      <xsd:complexType>
        <xsd:sequence>
          <xsd:element ref="pc:Terms" minOccurs="0" maxOccurs="1"/>
        </xsd:sequence>
      </xsd:complexType>
    </xsd:element>
    <xsd:element name="EnclosureTypeTaxHTField0" ma:index="52" nillable="true" ma:taxonomy="true" ma:internalName="EnclosureTypeTaxHTField0" ma:taxonomyFieldName="EnclosureType" ma:displayName="Enclosure Type" ma:fieldId="{5bbf5d0b-78cf-4f2f-9437-1d5f23b17704}" ma:sspId="e5351508-46ca-4454-b07c-bc767568d5f1" ma:termSetId="4a520cec-e738-4bbd-9554-610a741842e4" ma:anchorId="a6c6843e-b2f0-4116-9ba3-91c1da75ec4d" ma:open="false" ma:isKeyword="false">
      <xsd:complexType>
        <xsd:sequence>
          <xsd:element ref="pc:Terms" minOccurs="0" maxOccurs="1"/>
        </xsd:sequence>
      </xsd:complexType>
    </xsd:element>
    <xsd:element name="ExifApertureValue" ma:index="54" nillable="true" ma:displayName="Exif Aperture Value" ma:internalName="ExifApertureValue">
      <xsd:simpleType>
        <xsd:restriction base="dms:Text"/>
      </xsd:simpleType>
    </xsd:element>
    <xsd:element name="ExifArtist" ma:index="55" nillable="true" ma:displayName="Exif Artist" ma:internalName="ExifArtist">
      <xsd:simpleType>
        <xsd:restriction base="dms:Text"/>
      </xsd:simpleType>
    </xsd:element>
    <xsd:element name="ExifCopyright" ma:index="56" nillable="true" ma:displayName="Exif Copyright" ma:internalName="ExifCopyright">
      <xsd:simpleType>
        <xsd:restriction base="dms:Note"/>
      </xsd:simpleType>
    </xsd:element>
    <xsd:element name="ExifDateTime" ma:index="57" nillable="true" ma:displayName="Exif Date/Time" ma:internalName="ExifDateTime">
      <xsd:simpleType>
        <xsd:restriction base="dms:DateTime"/>
      </xsd:simpleType>
    </xsd:element>
    <xsd:element name="ExifExposureBias" ma:index="58" nillable="true" ma:displayName="Exif Exposure Bias" ma:internalName="ExifExposureBias">
      <xsd:simpleType>
        <xsd:restriction base="dms:Text"/>
      </xsd:simpleType>
    </xsd:element>
    <xsd:element name="ExifExposureProgramTaxHTField0" ma:index="59" nillable="true" ma:taxonomy="true" ma:internalName="ExifExposureProgramTaxHTField0" ma:taxonomyFieldName="ExifExposureProgram" ma:displayName="Exif Exposure Program" ma:fieldId="{ddde25e8-649e-42bb-aad2-9aa42631c8e3}" ma:sspId="e5351508-46ca-4454-b07c-bc767568d5f1" ma:termSetId="4a520cec-e738-4bbd-9554-610a741842e4" ma:anchorId="74eecbbf-d6e5-4bed-a9bf-fb8a1929c4c2" ma:open="false" ma:isKeyword="false">
      <xsd:complexType>
        <xsd:sequence>
          <xsd:element ref="pc:Terms" minOccurs="0" maxOccurs="1"/>
        </xsd:sequence>
      </xsd:complexType>
    </xsd:element>
    <xsd:element name="ExifExposureTime" ma:index="61" nillable="true" ma:displayName="Exif Exposure Time (secs)" ma:internalName="ExifExposureTime">
      <xsd:simpleType>
        <xsd:restriction base="dms:Text"/>
      </xsd:simpleType>
    </xsd:element>
    <xsd:element name="ExifFNumber" ma:index="62" nillable="true" ma:displayName="Exif F Number" ma:internalName="ExifFNumber">
      <xsd:simpleType>
        <xsd:restriction base="dms:Text"/>
      </xsd:simpleType>
    </xsd:element>
    <xsd:element name="ExifFlashFiredStatusTaxHTField0" ma:index="63" nillable="true" ma:taxonomy="true" ma:internalName="ExifFlashFiredStatusTaxHTField0" ma:taxonomyFieldName="ExifFlashFiredStatus" ma:displayName="Exif Flash Fired Status" ma:fieldId="{7eaf37a7-3a9a-4741-bcec-5a33b4a85126}" ma:sspId="e5351508-46ca-4454-b07c-bc767568d5f1" ma:termSetId="4a520cec-e738-4bbd-9554-610a741842e4" ma:anchorId="37a44150-c689-4515-91a5-9a95b4945cb9" ma:open="false" ma:isKeyword="false">
      <xsd:complexType>
        <xsd:sequence>
          <xsd:element ref="pc:Terms" minOccurs="0" maxOccurs="1"/>
        </xsd:sequence>
      </xsd:complexType>
    </xsd:element>
    <xsd:element name="ExifFlashFunctionTaxHTField0" ma:index="65" nillable="true" ma:taxonomy="true" ma:internalName="ExifFlashFunctionTaxHTField0" ma:taxonomyFieldName="ExifFlashFunction" ma:displayName="Exif Flash Function" ma:fieldId="{b6e1d613-fcef-473c-a776-1ee808475336}" ma:sspId="e5351508-46ca-4454-b07c-bc767568d5f1" ma:termSetId="4a520cec-e738-4bbd-9554-610a741842e4" ma:anchorId="ec48c495-55ad-467a-b6b7-d18ba78f1b0f" ma:open="false" ma:isKeyword="false">
      <xsd:complexType>
        <xsd:sequence>
          <xsd:element ref="pc:Terms" minOccurs="0" maxOccurs="1"/>
        </xsd:sequence>
      </xsd:complexType>
    </xsd:element>
    <xsd:element name="ExifFlashModeTaxHTField0" ma:index="67" nillable="true" ma:taxonomy="true" ma:internalName="ExifFlashModeTaxHTField0" ma:taxonomyFieldName="ExifFlashMode" ma:displayName="Exif Flash Mode" ma:fieldId="{52446ffe-0476-4e62-beee-fb994ee4f093}" ma:sspId="e5351508-46ca-4454-b07c-bc767568d5f1" ma:termSetId="4a520cec-e738-4bbd-9554-610a741842e4" ma:anchorId="26da8121-90de-429e-ab25-75922a9b6e50" ma:open="false" ma:isKeyword="false">
      <xsd:complexType>
        <xsd:sequence>
          <xsd:element ref="pc:Terms" minOccurs="0" maxOccurs="1"/>
        </xsd:sequence>
      </xsd:complexType>
    </xsd:element>
    <xsd:element name="ExifFlashRedEyeModeTaxHTField0" ma:index="69" nillable="true" ma:taxonomy="true" ma:internalName="ExifFlashRedEyeModeTaxHTField0" ma:taxonomyFieldName="ExifFlashRedEyeMode" ma:displayName="Exif Flash Red-Eye Mode" ma:fieldId="{848556d8-84bc-42c3-bba0-fef5e280ab48}" ma:sspId="e5351508-46ca-4454-b07c-bc767568d5f1" ma:termSetId="4a520cec-e738-4bbd-9554-610a741842e4" ma:anchorId="7e8513f8-a60d-46da-b20b-0ba182e08b38" ma:open="false" ma:isKeyword="false">
      <xsd:complexType>
        <xsd:sequence>
          <xsd:element ref="pc:Terms" minOccurs="0" maxOccurs="1"/>
        </xsd:sequence>
      </xsd:complexType>
    </xsd:element>
    <xsd:element name="ExifFlashReturnStatusTaxHTField0" ma:index="71" nillable="true" ma:taxonomy="true" ma:internalName="ExifFlashReturnStatusTaxHTField0" ma:taxonomyFieldName="ExifFlashReturnStatus" ma:displayName="Exif Flash Return Status" ma:fieldId="{ae43ecd6-cd57-4252-86b8-92826402a11e}" ma:sspId="e5351508-46ca-4454-b07c-bc767568d5f1" ma:termSetId="4a520cec-e738-4bbd-9554-610a741842e4" ma:anchorId="568fe7e0-f4a6-4469-bc3e-f29230aaf801" ma:open="false" ma:isKeyword="false">
      <xsd:complexType>
        <xsd:sequence>
          <xsd:element ref="pc:Terms" minOccurs="0" maxOccurs="1"/>
        </xsd:sequence>
      </xsd:complexType>
    </xsd:element>
    <xsd:element name="ExifFocalLength" ma:index="73" nillable="true" ma:displayName="Exif Focal Length (mm)" ma:internalName="ExifFocalLength">
      <xsd:simpleType>
        <xsd:restriction base="dms:Text"/>
      </xsd:simpleType>
    </xsd:element>
    <xsd:element name="ExifImageDescription" ma:index="74" nillable="true" ma:displayName="Exif Image Description" ma:internalName="ExifImageDescription">
      <xsd:simpleType>
        <xsd:restriction base="dms:Note"/>
      </xsd:simpleType>
    </xsd:element>
    <xsd:element name="ExifISOSpeedRatings" ma:index="75" nillable="true" ma:displayName="Exif ISO Speed Ratings" ma:internalName="ExifISOSpeedRatings">
      <xsd:simpleType>
        <xsd:restriction base="dms:Text"/>
      </xsd:simpleType>
    </xsd:element>
    <xsd:element name="ExifLightSourceTaxHTField0" ma:index="76" nillable="true" ma:taxonomy="true" ma:internalName="ExifLightSourceTaxHTField0" ma:taxonomyFieldName="ExifLightSource" ma:displayName="Exif Light Source" ma:fieldId="{6b0d85e4-9b4f-4d5c-b8de-1aaecd3b6469}" ma:sspId="e5351508-46ca-4454-b07c-bc767568d5f1" ma:termSetId="4a520cec-e738-4bbd-9554-610a741842e4" ma:anchorId="488d07fd-bcba-474a-a1a9-8c69d5b06be4" ma:open="false" ma:isKeyword="false">
      <xsd:complexType>
        <xsd:sequence>
          <xsd:element ref="pc:Terms" minOccurs="0" maxOccurs="1"/>
        </xsd:sequence>
      </xsd:complexType>
    </xsd:element>
    <xsd:element name="ExifMake" ma:index="78" nillable="true" ma:displayName="Exif Make" ma:internalName="ExifMake">
      <xsd:simpleType>
        <xsd:restriction base="dms:Text"/>
      </xsd:simpleType>
    </xsd:element>
    <xsd:element name="ExifMaxApertureValue" ma:index="79" nillable="true" ma:displayName="Exif Max Aperture Value" ma:internalName="ExifMaxApertureValue">
      <xsd:simpleType>
        <xsd:restriction base="dms:Text"/>
      </xsd:simpleType>
    </xsd:element>
    <xsd:element name="ExifMeteringModeTaxHTField0" ma:index="80" nillable="true" ma:taxonomy="true" ma:internalName="ExifMeteringModeTaxHTField0" ma:taxonomyFieldName="ExifMeteringMode" ma:displayName="Exif Metering Mode" ma:fieldId="{cea024d1-1c48-469f-ad4e-8ba4f6444450}" ma:sspId="e5351508-46ca-4454-b07c-bc767568d5f1" ma:termSetId="4a520cec-e738-4bbd-9554-610a741842e4" ma:anchorId="95c23bd2-9328-447e-b5b1-a3be28425188" ma:open="false" ma:isKeyword="false">
      <xsd:complexType>
        <xsd:sequence>
          <xsd:element ref="pc:Terms" minOccurs="0" maxOccurs="1"/>
        </xsd:sequence>
      </xsd:complexType>
    </xsd:element>
    <xsd:element name="ExifModel" ma:index="82" nillable="true" ma:displayName="Exif Model" ma:internalName="ExifModel">
      <xsd:simpleType>
        <xsd:restriction base="dms:Text"/>
      </xsd:simpleType>
    </xsd:element>
    <xsd:element name="ExifSensingMethodTaxHTField0" ma:index="83" nillable="true" ma:taxonomy="true" ma:internalName="ExifSensingMethodTaxHTField0" ma:taxonomyFieldName="ExifSensingMethod" ma:displayName="Exif Sensing Method" ma:fieldId="{d7a930e9-a959-4bcd-978c-c548191e3a13}" ma:sspId="e5351508-46ca-4454-b07c-bc767568d5f1" ma:termSetId="4a520cec-e738-4bbd-9554-610a741842e4" ma:anchorId="221a90a1-0df9-4965-87b3-f129fe8ab995" ma:open="false" ma:isKeyword="false">
      <xsd:complexType>
        <xsd:sequence>
          <xsd:element ref="pc:Terms" minOccurs="0" maxOccurs="1"/>
        </xsd:sequence>
      </xsd:complexType>
    </xsd:element>
    <xsd:element name="ExifShutterSpeed" ma:index="85" nillable="true" ma:displayName="Exif Shutter Speed" ma:internalName="ExifShutterSpeed">
      <xsd:simpleType>
        <xsd:restriction base="dms:Text"/>
      </xsd:simpleType>
    </xsd:element>
    <xsd:element name="ExifSoftware" ma:index="86" nillable="true" ma:displayName="Exif Software" ma:internalName="ExifSoftware">
      <xsd:simpleType>
        <xsd:restriction base="dms:Text"/>
      </xsd:simpleType>
    </xsd:element>
    <xsd:element name="ExifSubjectDistance" ma:index="87" nillable="true" ma:displayName="Exif Subject Distance (m)" ma:internalName="ExifSubjectDistance">
      <xsd:simpleType>
        <xsd:restriction base="dms:Text"/>
      </xsd:simpleType>
    </xsd:element>
    <xsd:element name="FlashFrameCount" ma:index="88" nillable="true" ma:displayName="Flash Frame Count" ma:internalName="FlashFrameCount">
      <xsd:simpleType>
        <xsd:restriction base="dms:Text"/>
      </xsd:simpleType>
    </xsd:element>
    <xsd:element name="FlashFrameRate" ma:index="89" nillable="true" ma:displayName="Flash Frame Rate" ma:internalName="FlashFrameRate">
      <xsd:simpleType>
        <xsd:restriction base="dms:Text"/>
      </xsd:simpleType>
    </xsd:element>
    <xsd:element name="GeographyTaxHTField0" ma:index="90" nillable="true" ma:taxonomy="true" ma:internalName="GeographyTaxHTField0" ma:taxonomyFieldName="Geography" ma:displayName="Geography" ma:fieldId="{24303334-cab5-4bd3-b623-47749fc5e9eb}" ma:sspId="e5351508-46ca-4454-b07c-bc767568d5f1" ma:termSetId="4a520cec-e738-4bbd-9554-610a741842e4" ma:anchorId="e5a14738-5225-4c99-a3b8-4ee9089896c3" ma:open="false" ma:isKeyword="false">
      <xsd:complexType>
        <xsd:sequence>
          <xsd:element ref="pc:Terms" minOccurs="0" maxOccurs="1"/>
        </xsd:sequence>
      </xsd:complexType>
    </xsd:element>
    <xsd:element name="HorizontalBusinessSolutionsTaxHTField0" ma:index="92" nillable="true" ma:taxonomy="true" ma:internalName="HorizontalBusinessSolutionsTaxHTField0" ma:taxonomyFieldName="HorizontalBusinessSolutions" ma:displayName="Horizontal Business Solutions" ma:fieldId="{1f6fc77f-0a05-444f-b580-5273ce073f35}" ma:sspId="e5351508-46ca-4454-b07c-bc767568d5f1" ma:termSetId="4a520cec-e738-4bbd-9554-610a741842e4" ma:anchorId="246c720a-a452-4237-af9f-e45f37755113" ma:open="false" ma:isKeyword="false">
      <xsd:complexType>
        <xsd:sequence>
          <xsd:element ref="pc:Terms" minOccurs="0" maxOccurs="1"/>
        </xsd:sequence>
      </xsd:complexType>
    </xsd:element>
    <xsd:element name="ImageColorScheme" ma:index="94" nillable="true" ma:displayName="Image Color Scheme" ma:internalName="ImageColorScheme">
      <xsd:simpleType>
        <xsd:restriction base="dms:Text"/>
      </xsd:simpleType>
    </xsd:element>
    <xsd:element name="IndividualCustomerSegmentTaxHTField0" ma:index="95" nillable="true" ma:taxonomy="true" ma:internalName="IndividualCustomerSegmentTaxHTField0" ma:taxonomyFieldName="IndividualCustomerSegment" ma:displayName="Individual Customer Segment" ma:fieldId="{fa9edc89-ce41-4c39-b86d-f74418462223}" ma:taxonomyMulti="true" ma:sspId="e5351508-46ca-4454-b07c-bc767568d5f1" ma:termSetId="4a520cec-e738-4bbd-9554-610a741842e4" ma:anchorId="117a8021-4771-465d-80e7-060de1c1534a" ma:open="false" ma:isKeyword="false">
      <xsd:complexType>
        <xsd:sequence>
          <xsd:element ref="pc:Terms" minOccurs="0" maxOccurs="1"/>
        </xsd:sequence>
      </xsd:complexType>
    </xsd:element>
    <xsd:element name="JobRoleTaxHTField0" ma:index="97" nillable="true" ma:taxonomy="true" ma:internalName="JobRoleTaxHTField0" ma:taxonomyFieldName="JobRole" ma:displayName="Job Role" ma:fieldId="{b4b50c45-89f6-4522-bed7-6409ceff1821}" ma:sspId="e5351508-46ca-4454-b07c-bc767568d5f1" ma:termSetId="4a520cec-e738-4bbd-9554-610a741842e4" ma:anchorId="91ce8956-8dbd-4c4c-95db-5b52234647c8" ma:open="false" ma:isKeyword="false">
      <xsd:complexType>
        <xsd:sequence>
          <xsd:element ref="pc:Terms" minOccurs="0" maxOccurs="1"/>
        </xsd:sequence>
      </xsd:complexType>
    </xsd:element>
    <xsd:element name="USBMOLanguageTaxHTField0" ma:index="99" nillable="true" ma:taxonomy="true" ma:internalName="USBMOLanguageTaxHTField0" ma:taxonomyFieldName="USBMOLanguage" ma:displayName="Language" ma:fieldId="{3001d2cb-27cc-488b-a6e3-9409191fe5d7}" ma:taxonomyMulti="true" ma:sspId="e5351508-46ca-4454-b07c-bc767568d5f1" ma:termSetId="4a520cec-e738-4bbd-9554-610a741842e4" ma:anchorId="728cd411-8557-4e72-bc96-c6d5e7de7eaa" ma:open="false" ma:isKeyword="false">
      <xsd:complexType>
        <xsd:sequence>
          <xsd:element ref="pc:Terms" minOccurs="0" maxOccurs="1"/>
        </xsd:sequence>
      </xsd:complexType>
    </xsd:element>
    <xsd:element name="LocaleTaxHTField0" ma:index="101" nillable="true" ma:taxonomy="true" ma:internalName="LocaleTaxHTField0" ma:taxonomyFieldName="Locale" ma:displayName="Locale" ma:fieldId="{102aee01-d407-45ff-964e-888f51184492}" ma:taxonomyMulti="true" ma:sspId="e5351508-46ca-4454-b07c-bc767568d5f1" ma:termSetId="4a520cec-e738-4bbd-9554-610a741842e4" ma:anchorId="bec45dd6-9c49-4b4a-bf0a-21e7f4a4f8a5" ma:open="false" ma:isKeyword="false">
      <xsd:complexType>
        <xsd:sequence>
          <xsd:element ref="pc:Terms" minOccurs="0" maxOccurs="1"/>
        </xsd:sequence>
      </xsd:complexType>
    </xsd:element>
    <xsd:element name="LCID" ma:index="103" nillable="true" ma:displayName="LCID" ma:internalName="LCID">
      <xsd:simpleType>
        <xsd:restriction base="dms:Text"/>
      </xsd:simpleType>
    </xsd:element>
    <xsd:element name="LegacyID" ma:index="104" nillable="true" ma:displayName="Legacy ID" ma:hidden="true" ma:internalName="LegacyID" ma:readOnly="false">
      <xsd:simpleType>
        <xsd:restriction base="dms:Text"/>
      </xsd:simpleType>
    </xsd:element>
    <xsd:element name="MediaPlayLength" ma:index="105" nillable="true" ma:displayName="Media Play Length (hour:minute:seconds)" ma:internalName="MediaPlayLength">
      <xsd:simpleType>
        <xsd:restriction base="dms:Text"/>
      </xsd:simpleType>
    </xsd:element>
    <xsd:element name="Syndicatable" ma:index="106" nillable="true" ma:displayName="OK to Syndicate" ma:default="0" ma:description="An indication of whether the asset should be released to the Metadata Management module when it is published and approved by the content management environment. By default, this item should NOT be checked." ma:internalName="Syndicatable">
      <xsd:simpleType>
        <xsd:restriction base="dms:Boolean"/>
      </xsd:simpleType>
    </xsd:element>
    <xsd:element name="OrganizationalCustomerSegmentTaxHTField0" ma:index="107" nillable="true" ma:taxonomy="true" ma:internalName="OrganizationalCustomerSegmentTaxHTField0" ma:taxonomyFieldName="OrganizationalCustomerSegment" ma:displayName="Organizational Customer Segment" ma:fieldId="{51a040c1-67fd-4b51-be2d-039858b15bc0}" ma:taxonomyMulti="true" ma:sspId="e5351508-46ca-4454-b07c-bc767568d5f1" ma:termSetId="4a520cec-e738-4bbd-9554-610a741842e4" ma:anchorId="cfd33a83-7457-4d85-989b-4cb5c4843ed7" ma:open="false" ma:isKeyword="false">
      <xsd:complexType>
        <xsd:sequence>
          <xsd:element ref="pc:Terms" minOccurs="0" maxOccurs="1"/>
        </xsd:sequence>
      </xsd:complexType>
    </xsd:element>
    <xsd:element name="OriginalCreator" ma:index="109" nillable="true" ma:displayName="Original Creator" ma:description="This field will be used to indicate the source for the item. It is not necessarily the same as the Responsible Group." ma:internalName="OriginalCreator">
      <xsd:simpleType>
        <xsd:restriction base="dms:Text"/>
      </xsd:simpleType>
    </xsd:element>
    <xsd:element name="PageCount" ma:index="110" nillable="true" ma:displayName="Page Count" ma:internalName="PageCount">
      <xsd:simpleType>
        <xsd:restriction base="dms:Text"/>
      </xsd:simpleType>
    </xsd:element>
    <xsd:element name="PartNo" ma:index="111" nillable="true" ma:displayName="Part No" ma:internalName="PartNo">
      <xsd:simpleType>
        <xsd:restriction base="dms:Text"/>
      </xsd:simpleType>
    </xsd:element>
    <xsd:element name="PhotoshopCaption" ma:index="112" nillable="true" ma:displayName="Photoshop Caption" ma:internalName="PhotoshopCaption">
      <xsd:simpleType>
        <xsd:restriction base="dms:Note"/>
      </xsd:simpleType>
    </xsd:element>
    <xsd:element name="PhotoshopCopyrightNotice" ma:index="113" nillable="true" ma:displayName="Photoshop Copyright Notice" ma:internalName="PhotoshopCopyrightNotice">
      <xsd:simpleType>
        <xsd:restriction base="dms:Note"/>
      </xsd:simpleType>
    </xsd:element>
    <xsd:element name="PhotoshopCopyrightStatusTaxHTField0" ma:index="114" nillable="true" ma:taxonomy="true" ma:internalName="PhotoshopCopyrightStatusTaxHTField0" ma:taxonomyFieldName="PhotoshopCopyrightStatus" ma:displayName="Photoshop Copyright Status" ma:fieldId="{2335001f-708b-4788-9517-b420d42537e4}" ma:sspId="e5351508-46ca-4454-b07c-bc767568d5f1" ma:termSetId="4a520cec-e738-4bbd-9554-610a741842e4" ma:anchorId="f0fac4be-d4c9-47cf-bc3a-362dcff88087" ma:open="false" ma:isKeyword="false">
      <xsd:complexType>
        <xsd:sequence>
          <xsd:element ref="pc:Terms" minOccurs="0" maxOccurs="1"/>
        </xsd:sequence>
      </xsd:complexType>
    </xsd:element>
    <xsd:element name="PhotoshopDateCreated" ma:index="116" nillable="true" ma:displayName="Photoshop Date Created" ma:internalName="PhotoshopDateCreated">
      <xsd:simpleType>
        <xsd:restriction base="dms:Text"/>
      </xsd:simpleType>
    </xsd:element>
    <xsd:element name="ProductsTaxHTField0" ma:index="117" nillable="true" ma:taxonomy="true" ma:internalName="ProductsTaxHTField0" ma:taxonomyFieldName="Products" ma:displayName="Products" ma:fieldId="{2508cca7-303f-4eb3-beb8-f072fc69cba1}" ma:taxonomyMulti="true" ma:sspId="e5351508-46ca-4454-b07c-bc767568d5f1" ma:termSetId="f25997de-c637-4768-9183-fcd82082cd39" ma:anchorId="00000000-0000-0000-0000-000000000000" ma:open="false" ma:isKeyword="false">
      <xsd:complexType>
        <xsd:sequence>
          <xsd:element ref="pc:Terms" minOccurs="0" maxOccurs="1"/>
        </xsd:sequence>
      </xsd:complexType>
    </xsd:element>
    <xsd:element name="ProductAreaTaxHTField0" ma:index="119" nillable="true" ma:taxonomy="true" ma:internalName="ProductAreaTaxHTField0" ma:taxonomyFieldName="ProductArea" ma:displayName="Product Area" ma:fieldId="{745efb83-9c2f-4366-afe0-1ade51570421}" ma:taxonomyMulti="true" ma:sspId="e5351508-46ca-4454-b07c-bc767568d5f1" ma:termSetId="f25997de-c637-4768-9183-fcd82082cd39" ma:anchorId="00000000-0000-0000-0000-000000000000" ma:open="false" ma:isKeyword="false">
      <xsd:complexType>
        <xsd:sequence>
          <xsd:element ref="pc:Terms" minOccurs="0" maxOccurs="1"/>
        </xsd:sequence>
      </xsd:complexType>
    </xsd:element>
    <xsd:element name="ProfileColorSpace" ma:index="121" nillable="true" ma:displayName="Profile Color Space" ma:internalName="ProfileColorSpace">
      <xsd:simpleType>
        <xsd:restriction base="dms:Text"/>
      </xsd:simpleType>
    </xsd:element>
    <xsd:element name="ProfileDescription" ma:index="122" nillable="true" ma:displayName="Profile Description" ma:internalName="ProfileDescription">
      <xsd:simpleType>
        <xsd:restriction base="dms:Text"/>
      </xsd:simpleType>
    </xsd:element>
    <xsd:element name="PublicationDate" ma:index="123" nillable="true" ma:displayName="Publication Date" ma:internalName="PublicationDate">
      <xsd:simpleType>
        <xsd:restriction base="dms:DateTime"/>
      </xsd:simpleType>
    </xsd:element>
    <xsd:element name="Resolution" ma:index="124" nillable="true" ma:displayName="Resolution (ppi)" ma:internalName="Resolution">
      <xsd:simpleType>
        <xsd:restriction base="dms:Text"/>
      </xsd:simpleType>
    </xsd:element>
    <xsd:element name="ResponsibleGroup" ma:index="125" nillable="true" ma:displayName="Responsible Group" ma:internalName="ResponsibleGroup">
      <xsd:simpleType>
        <xsd:restriction base="dms:Text"/>
      </xsd:simpleType>
    </xsd:element>
    <xsd:element name="SEOMetaDescription" ma:index="126" nillable="true" ma:displayName="SEO Meta Description" ma:internalName="SEOMetaDescription">
      <xsd:simpleType>
        <xsd:restriction base="dms:Text"/>
      </xsd:simpleType>
    </xsd:element>
    <xsd:element name="SEOMetaKeywords" ma:index="127" nillable="true" ma:displayName="SEO Meta Keywords" ma:internalName="SEOMetaKeywords">
      <xsd:simpleType>
        <xsd:restriction base="dms:Text"/>
      </xsd:simpleType>
    </xsd:element>
    <xsd:element name="SEOMetaTitle" ma:index="128" nillable="true" ma:displayName="SEO Meta Title" ma:internalName="SEOMetaTitle">
      <xsd:simpleType>
        <xsd:restriction base="dms:Text"/>
      </xsd:simpleType>
    </xsd:element>
    <xsd:element name="SEOPrettyURL" ma:index="129" nillable="true" ma:displayName="SEO Pretty URL" ma:internalName="SEOPrettyURL">
      <xsd:simpleType>
        <xsd:restriction base="dms:Text"/>
      </xsd:simpleType>
    </xsd:element>
    <xsd:element name="SolutionTaxHTField0" ma:index="130" nillable="true" ma:taxonomy="true" ma:internalName="SolutionTaxHTField0" ma:taxonomyFieldName="Solution" ma:displayName="Solutions" ma:fieldId="{ee98faac-7351-4283-815d-8f0ce67cad01}" ma:taxonomyMulti="true" ma:sspId="e5351508-46ca-4454-b07c-bc767568d5f1" ma:termSetId="4a520cec-e738-4bbd-9554-610a741842e4" ma:anchorId="649842e5-484e-4e03-a1ad-93c0374aff9b" ma:open="false" ma:isKeyword="false">
      <xsd:complexType>
        <xsd:sequence>
          <xsd:element ref="pc:Terms" minOccurs="0" maxOccurs="1"/>
        </xsd:sequence>
      </xsd:complexType>
    </xsd:element>
    <xsd:element name="SyndicationEndDate" ma:index="132" nillable="true" ma:displayName="Syndication End Date" ma:description="This field will be used to indicate the date on which syndicated content from this field will no longer be delivered to the site producer." ma:internalName="SyndicationEndDate">
      <xsd:simpleType>
        <xsd:restriction base="dms:DateTime"/>
      </xsd:simpleType>
    </xsd:element>
    <xsd:element name="SyndicationStartDate" ma:index="133" nillable="true" ma:displayName="Syndication Start Date" ma:description="This field will be used to indicate the date on which syndicated content from this feed will be delivered to the site producer. By default the date the feed was created will be entered into this field." ma:internalName="SyndicationStartDate">
      <xsd:simpleType>
        <xsd:restriction base="dms:DateTime"/>
      </xsd:simpleType>
    </xsd:element>
    <xsd:element name="SyndicationURL" ma:index="134" nillable="true" ma:displayName="Syndication URL" ma:description="This field will be used to store HTML code that can be used by content syndicators who would like to embed an URL to the item in their content. As further described in the rights/delivery management section of this document, the embed URL may include a built-in Silverlight-based player. The player user experience will be specified via the Enclosure Type field. When implemented, this field would also be used to specify the location on a content distribution network where the asset is to be streamed. Note that this is the URL MASS displays to properly move the user through the reporting redirection module." ma:indexed="true" ma:internalName="SyndicationURL">
      <xsd:simpleType>
        <xsd:restriction base="dms:Text">
          <xsd:maxLength value="255"/>
        </xsd:restriction>
      </xsd:simpleType>
    </xsd:element>
    <xsd:element name="UTCOffset" ma:index="135" nillable="true" ma:displayName="UTC Offset" ma:default="" ma:description="Time zone offset from UTC." ma:internalName="UTCOffset">
      <xsd:simpleType>
        <xsd:restriction base="dms:Number"/>
      </xsd:simpleType>
    </xsd:element>
    <xsd:element name="VerticalIndustryTaxHTField0" ma:index="136" nillable="true" ma:taxonomy="true" ma:internalName="VerticalIndustryTaxHTField0" ma:taxonomyFieldName="VerticalIndustry" ma:displayName="Vertical Industry" ma:fieldId="{72ac98a0-0cec-4143-b06f-8df46676315d}" ma:sspId="e5351508-46ca-4454-b07c-bc767568d5f1" ma:termSetId="4a520cec-e738-4bbd-9554-610a741842e4" ma:anchorId="63b3bb36-9576-4765-89a9-a47bce0312c7" ma:open="false" ma:isKeyword="false">
      <xsd:complexType>
        <xsd:sequence>
          <xsd:element ref="pc:Terms" minOccurs="0" maxOccurs="1"/>
        </xsd:sequence>
      </xsd:complexType>
    </xsd:element>
    <xsd:element name="VideoBitRate" ma:index="138" nillable="true" ma:displayName="Video Bit Rate" ma:internalName="VideoBitRate">
      <xsd:simpleType>
        <xsd:restriction base="dms:Text"/>
      </xsd:simpleType>
    </xsd:element>
    <xsd:element name="VideoCodec" ma:index="139" nillable="true" ma:displayName="Video Codec" ma:internalName="VideoCodec">
      <xsd:simpleType>
        <xsd:restriction base="dms:Text"/>
      </xsd:simpleType>
    </xsd:element>
    <xsd:element name="VideoFrameRate" ma:index="140" nillable="true" ma:displayName="Video Frame Rate" ma:internalName="VideoFrameRate">
      <xsd:simpleType>
        <xsd:restriction base="dms:Text"/>
      </xsd:simpleType>
    </xsd:element>
    <xsd:element name="VideoFrames" ma:index="141" nillable="true" ma:displayName="Video Frames" ma:internalName="VideoFrames">
      <xsd:simpleType>
        <xsd:restriction base="dms:Text"/>
      </xsd:simpleType>
    </xsd:element>
    <xsd:element name="VideoPreviewSize" ma:index="142" nillable="true" ma:displayName="Video Preview Size" ma:internalName="VideoPreviewSiz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23" ma:displayName="Comments"/>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e5351508-46ca-4454-b07c-bc767568d5f1" ContentTypeId="0x0101009148F5A04DDD49CBA7127AADA5FB792B00AADE34325A8B49CDA8BB4DB53328F2140042A8F7EFA3D8428BA83C1DD618D41277"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ImageCreateDate xmlns="EB693DEA-2256-4DD9-8FF3-783287AC6516" xsi:nil="true"/>
    <TaxCatchAll xmlns="2f90a3b6-08c8-4148-8fff-0427b40d8fc9">
      <Value>6</Value>
      <Value>59</Value>
    </TaxCatchAll>
    <ColorspaceTaxHTField0 xmlns="2f90a3b6-08c8-4148-8fff-0427b40d8fc9">
      <Terms xmlns="http://schemas.microsoft.com/office/infopath/2007/PartnerControls"/>
    </ColorspaceTaxHTField0>
    <EnclosureTypeTaxHTField0 xmlns="2f90a3b6-08c8-4148-8fff-0427b40d8fc9">
      <Terms xmlns="http://schemas.microsoft.com/office/infopath/2007/PartnerControls"/>
    </EnclosureTypeTaxHTField0>
    <MediaPlayLength xmlns="2f90a3b6-08c8-4148-8fff-0427b40d8fc9" xsi:nil="true"/>
    <VideoCodec xmlns="2f90a3b6-08c8-4148-8fff-0427b40d8fc9" xsi:nil="true"/>
    <ExifArtist xmlns="2f90a3b6-08c8-4148-8fff-0427b40d8fc9" xsi:nil="true"/>
    <ExifMake xmlns="2f90a3b6-08c8-4148-8fff-0427b40d8fc9" xsi:nil="true"/>
    <FlashFrameRate xmlns="2f90a3b6-08c8-4148-8fff-0427b40d8fc9" xsi:nil="true"/>
    <PhotoshopCopyrightNotice xmlns="2f90a3b6-08c8-4148-8fff-0427b40d8fc9" xsi:nil="true"/>
    <PhotoshopCopyrightStatusTaxHTField0 xmlns="2f90a3b6-08c8-4148-8fff-0427b40d8fc9">
      <Terms xmlns="http://schemas.microsoft.com/office/infopath/2007/PartnerControls"/>
    </PhotoshopCopyrightStatusTaxHTField0>
    <PublicationDate xmlns="2f90a3b6-08c8-4148-8fff-0427b40d8fc9">2011-04-24T13:39:57+00:00</PublicationDate>
    <SEOPrettyURL xmlns="2f90a3b6-08c8-4148-8fff-0427b40d8fc9" xsi:nil="true"/>
    <VerticalIndustryTaxHTField0 xmlns="2f90a3b6-08c8-4148-8fff-0427b40d8fc9">
      <Terms xmlns="http://schemas.microsoft.com/office/infopath/2007/PartnerControls"/>
    </VerticalIndustryTaxHTField0>
    <AssetURL xmlns="2f90a3b6-08c8-4148-8fff-0427b40d8fc9" xsi:nil="true"/>
    <Caption xmlns="2f90a3b6-08c8-4148-8fff-0427b40d8fc9" xsi:nil="true"/>
    <ExifFlashReturnStatusTaxHTField0 xmlns="2f90a3b6-08c8-4148-8fff-0427b40d8fc9">
      <Terms xmlns="http://schemas.microsoft.com/office/infopath/2007/PartnerControls"/>
    </ExifFlashReturnStatusTaxHTField0>
    <ExifISOSpeedRatings xmlns="2f90a3b6-08c8-4148-8fff-0427b40d8fc9" xsi:nil="true"/>
    <ProfileColorSpace xmlns="2f90a3b6-08c8-4148-8fff-0427b40d8fc9" xsi:nil="true"/>
    <SyndicationURL xmlns="2f90a3b6-08c8-4148-8fff-0427b40d8fc9" xsi:nil="true"/>
    <VideoFrameRate xmlns="2f90a3b6-08c8-4148-8fff-0427b40d8fc9" xsi:nil="true"/>
    <USBMODepartmentTaxHTField0 xmlns="2f90a3b6-08c8-4148-8fff-0427b40d8fc9">
      <Terms xmlns="http://schemas.microsoft.com/office/infopath/2007/PartnerControls"/>
    </USBMODepartmentTaxHTField0>
    <ExifExposureBias xmlns="2f90a3b6-08c8-4148-8fff-0427b40d8fc9" xsi:nil="true"/>
    <ExifFlashModeTaxHTField0 xmlns="2f90a3b6-08c8-4148-8fff-0427b40d8fc9">
      <Terms xmlns="http://schemas.microsoft.com/office/infopath/2007/PartnerControls"/>
    </ExifFlashModeTaxHTField0>
    <IndividualCustomerSegmentTaxHTField0 xmlns="2f90a3b6-08c8-4148-8fff-0427b40d8fc9">
      <Terms xmlns="http://schemas.microsoft.com/office/infopath/2007/PartnerControls"/>
    </IndividualCustomerSegmentTaxHTField0>
    <SEOMetaKeywords xmlns="2f90a3b6-08c8-4148-8fff-0427b40d8fc9" xsi:nil="true"/>
    <ExifCopyright xmlns="2f90a3b6-08c8-4148-8fff-0427b40d8fc9" xsi:nil="true"/>
    <ExifSubjectDistance xmlns="2f90a3b6-08c8-4148-8fff-0427b40d8fc9" xsi:nil="true"/>
    <LocaleTaxHTField0 xmlns="2f90a3b6-08c8-4148-8fff-0427b40d8fc9">
      <Terms xmlns="http://schemas.microsoft.com/office/infopath/2007/PartnerControls"/>
    </LocaleTaxHTField0>
    <PhotoshopDateCreated xmlns="2f90a3b6-08c8-4148-8fff-0427b40d8fc9" xsi:nil="true"/>
    <VideoBitRate xmlns="2f90a3b6-08c8-4148-8fff-0427b40d8fc9" xsi:nil="true"/>
    <CountryTaxHTField0 xmlns="2f90a3b6-08c8-4148-8fff-0427b40d8fc9">
      <Terms xmlns="http://schemas.microsoft.com/office/infopath/2007/PartnerControls"/>
    </CountryTaxHTField0>
    <ExifExposureTime xmlns="2f90a3b6-08c8-4148-8fff-0427b40d8fc9" xsi:nil="true"/>
    <ExifMeteringModeTaxHTField0 xmlns="2f90a3b6-08c8-4148-8fff-0427b40d8fc9">
      <Terms xmlns="http://schemas.microsoft.com/office/infopath/2007/PartnerControls"/>
    </ExifMeteringModeTaxHTField0>
    <LCID xmlns="2f90a3b6-08c8-4148-8fff-0427b40d8fc9" xsi:nil="true"/>
    <PageCount xmlns="2f90a3b6-08c8-4148-8fff-0427b40d8fc9" xsi:nil="true"/>
    <VideoPreviewSize xmlns="2f90a3b6-08c8-4148-8fff-0427b40d8fc9" xsi:nil="true"/>
    <Dimensions xmlns="2f90a3b6-08c8-4148-8fff-0427b40d8fc9" xsi:nil="true"/>
    <ExifSoftware xmlns="2f90a3b6-08c8-4148-8fff-0427b40d8fc9" xsi:nil="true"/>
    <PartNo xmlns="2f90a3b6-08c8-4148-8fff-0427b40d8fc9" xsi:nil="true"/>
    <DevelopmentLanguageTaxHTField0 xmlns="2f90a3b6-08c8-4148-8fff-0427b40d8fc9">
      <Terms xmlns="http://schemas.microsoft.com/office/infopath/2007/PartnerControls"/>
    </DevelopmentLanguageTaxHTField0>
    <ProfileDescription xmlns="2f90a3b6-08c8-4148-8fff-0427b40d8fc9" xsi:nil="true"/>
    <ExifFlashRedEyeModeTaxHTField0 xmlns="2f90a3b6-08c8-4148-8fff-0427b40d8fc9">
      <Terms xmlns="http://schemas.microsoft.com/office/infopath/2007/PartnerControls"/>
    </ExifFlashRedEyeModeTaxHTField0>
    <FlashFrameCount xmlns="2f90a3b6-08c8-4148-8fff-0427b40d8fc9" xsi:nil="true"/>
    <HorizontalBusinessSolutionsTaxHTField0 xmlns="2f90a3b6-08c8-4148-8fff-0427b40d8fc9">
      <Terms xmlns="http://schemas.microsoft.com/office/infopath/2007/PartnerControls"/>
    </HorizontalBusinessSolutionsTaxHTField0>
    <ExifModel xmlns="2f90a3b6-08c8-4148-8fff-0427b40d8fc9" xsi:nil="true"/>
    <LegacyID xmlns="2f90a3b6-08c8-4148-8fff-0427b40d8fc9" xsi:nil="true"/>
    <SEOMetaTitle xmlns="2f90a3b6-08c8-4148-8fff-0427b40d8fc9" xsi:nil="true"/>
    <VideoFrames xmlns="2f90a3b6-08c8-4148-8fff-0427b40d8fc9" xsi:nil="true"/>
    <AssetTypeTaxHTField0 xmlns="2f90a3b6-08c8-4148-8fff-0427b40d8fc9">
      <Terms xmlns="http://schemas.microsoft.com/office/infopath/2007/PartnerControls">
        <TermInfo xmlns="http://schemas.microsoft.com/office/infopath/2007/PartnerControls">
          <TermName xmlns="http://schemas.microsoft.com/office/infopath/2007/PartnerControls">PPTX</TermName>
          <TermId xmlns="http://schemas.microsoft.com/office/infopath/2007/PartnerControls">3c2243da-72e9-4852-893e-968034205e3f</TermId>
        </TermInfo>
      </Terms>
    </AssetTypeTaxHTField0>
    <ExifFlashFunctionTaxHTField0 xmlns="2f90a3b6-08c8-4148-8fff-0427b40d8fc9">
      <Terms xmlns="http://schemas.microsoft.com/office/infopath/2007/PartnerControls"/>
    </ExifFlashFunctionTaxHTField0>
    <USBMOLanguageTaxHTField0 xmlns="2f90a3b6-08c8-4148-8fff-0427b40d8fc9">
      <Terms xmlns="http://schemas.microsoft.com/office/infopath/2007/PartnerControls"/>
    </USBMOLanguageTaxHTField0>
    <Syndicatable xmlns="2f90a3b6-08c8-4148-8fff-0427b40d8fc9">false</Syndicatable>
    <SyndicationEndDate xmlns="2f90a3b6-08c8-4148-8fff-0427b40d8fc9" xsi:nil="true"/>
    <ContentPurposeTaxHTField0 xmlns="2f90a3b6-08c8-4148-8fff-0427b40d8fc9">
      <Terms xmlns="http://schemas.microsoft.com/office/infopath/2007/PartnerControls"/>
    </ContentPurposeTaxHTField0>
    <ElementTypeTaxHTField0 xmlns="2f90a3b6-08c8-4148-8fff-0427b40d8fc9">
      <Terms xmlns="http://schemas.microsoft.com/office/infopath/2007/PartnerControls">
        <TermInfo xmlns="http://schemas.microsoft.com/office/infopath/2007/PartnerControls">
          <TermName xmlns="http://schemas.microsoft.com/office/infopath/2007/PartnerControls">Other</TermName>
          <TermId xmlns="http://schemas.microsoft.com/office/infopath/2007/PartnerControls">675b6a5d-2ecd-48a3-8c10-33b51e64d58c</TermId>
        </TermInfo>
      </Terms>
    </ElementTypeTaxHTField0>
    <ExifMaxApertureValue xmlns="2f90a3b6-08c8-4148-8fff-0427b40d8fc9" xsi:nil="true"/>
    <ImageColorScheme xmlns="2f90a3b6-08c8-4148-8fff-0427b40d8fc9" xsi:nil="true"/>
    <OrganizationalCustomerSegmentTaxHTField0 xmlns="2f90a3b6-08c8-4148-8fff-0427b40d8fc9">
      <Terms xmlns="http://schemas.microsoft.com/office/infopath/2007/PartnerControls"/>
    </OrganizationalCustomerSegmentTaxHTField0>
    <UTCOffset xmlns="2f90a3b6-08c8-4148-8fff-0427b40d8fc9" xsi:nil="true"/>
    <DistributionChannelTaxHTField0 xmlns="2f90a3b6-08c8-4148-8fff-0427b40d8fc9">
      <Terms xmlns="http://schemas.microsoft.com/office/infopath/2007/PartnerControls"/>
    </DistributionChannelTaxHTField0>
    <ExifExposureProgramTaxHTField0 xmlns="2f90a3b6-08c8-4148-8fff-0427b40d8fc9">
      <Terms xmlns="http://schemas.microsoft.com/office/infopath/2007/PartnerControls"/>
    </ExifExposureProgramTaxHTField0>
    <PhotoshopCaption xmlns="2f90a3b6-08c8-4148-8fff-0427b40d8fc9" xsi:nil="true"/>
    <Resolution xmlns="2f90a3b6-08c8-4148-8fff-0427b40d8fc9" xsi:nil="true"/>
    <ExifFlashFiredStatusTaxHTField0 xmlns="2f90a3b6-08c8-4148-8fff-0427b40d8fc9">
      <Terms xmlns="http://schemas.microsoft.com/office/infopath/2007/PartnerControls"/>
    </ExifFlashFiredStatusTaxHTField0>
    <ExifImageDescription xmlns="2f90a3b6-08c8-4148-8fff-0427b40d8fc9" xsi:nil="true"/>
    <GeographyTaxHTField0 xmlns="2f90a3b6-08c8-4148-8fff-0427b40d8fc9">
      <Terms xmlns="http://schemas.microsoft.com/office/infopath/2007/PartnerControls"/>
    </GeographyTaxHTField0>
    <SolutionTaxHTField0 xmlns="2f90a3b6-08c8-4148-8fff-0427b40d8fc9">
      <Terms xmlns="http://schemas.microsoft.com/office/infopath/2007/PartnerControls"/>
    </SolutionTaxHTField0>
    <USBMODescription xmlns="2f90a3b6-08c8-4148-8fff-0427b40d8fc9">Windows Phone PowerPoint Template</USBMODescription>
    <ExifSensingMethodTaxHTField0 xmlns="2f90a3b6-08c8-4148-8fff-0427b40d8fc9">
      <Terms xmlns="http://schemas.microsoft.com/office/infopath/2007/PartnerControls"/>
    </ExifSensingMethodTaxHTField0>
    <JobRoleTaxHTField0 xmlns="2f90a3b6-08c8-4148-8fff-0427b40d8fc9">
      <Terms xmlns="http://schemas.microsoft.com/office/infopath/2007/PartnerControls"/>
    </JobRoleTaxHTField0>
    <SyndicationStartDate xmlns="2f90a3b6-08c8-4148-8fff-0427b40d8fc9" xsi:nil="true"/>
    <BitDepth xmlns="2f90a3b6-08c8-4148-8fff-0427b40d8fc9" xsi:nil="true"/>
    <DeletionDate xmlns="2f90a3b6-08c8-4148-8fff-0427b40d8fc9" xsi:nil="true"/>
    <ExifFNumber xmlns="2f90a3b6-08c8-4148-8fff-0427b40d8fc9" xsi:nil="true"/>
    <ExifFocalLength xmlns="2f90a3b6-08c8-4148-8fff-0427b40d8fc9" xsi:nil="true"/>
    <ProductsTaxHTField0 xmlns="2f90a3b6-08c8-4148-8fff-0427b40d8fc9">
      <Terms xmlns="http://schemas.microsoft.com/office/infopath/2007/PartnerControls"/>
    </ProductsTaxHTField0>
    <ProductAreaTaxHTField0 xmlns="2f90a3b6-08c8-4148-8fff-0427b40d8fc9">
      <Terms xmlns="http://schemas.microsoft.com/office/infopath/2007/PartnerControls"/>
    </ProductAreaTaxHTField0>
    <wic_System_Copyright xmlns="http://schemas.microsoft.com/sharepoint/v3/fields" xsi:nil="true"/>
    <OriginalCreator xmlns="2f90a3b6-08c8-4148-8fff-0427b40d8fc9" xsi:nil="true"/>
    <ExifApertureValue xmlns="2f90a3b6-08c8-4148-8fff-0427b40d8fc9" xsi:nil="true"/>
    <ExifDateTime xmlns="2f90a3b6-08c8-4148-8fff-0427b40d8fc9" xsi:nil="true"/>
    <ExifLightSourceTaxHTField0 xmlns="2f90a3b6-08c8-4148-8fff-0427b40d8fc9">
      <Terms xmlns="http://schemas.microsoft.com/office/infopath/2007/PartnerControls"/>
    </ExifLightSourceTaxHTField0>
    <ExifShutterSpeed xmlns="2f90a3b6-08c8-4148-8fff-0427b40d8fc9" xsi:nil="true"/>
    <ResponsibleGroup xmlns="2f90a3b6-08c8-4148-8fff-0427b40d8fc9" xsi:nil="true"/>
    <Comments xmlns="http://schemas.microsoft.com/sharepoint/v3" xsi:nil="true"/>
    <SEOMetaDescription xmlns="2f90a3b6-08c8-4148-8fff-0427b40d8fc9" xsi:nil="true"/>
  </documentManagement>
</p:properties>
</file>

<file path=customXml/itemProps1.xml><?xml version="1.0" encoding="utf-8"?>
<ds:datastoreItem xmlns:ds="http://schemas.openxmlformats.org/officeDocument/2006/customXml" ds:itemID="{02A0751D-D760-47CC-88AF-6B4DF3ED1E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B693DEA-2256-4DD9-8FF3-783287AC6516"/>
    <ds:schemaRef ds:uri="http://schemas.microsoft.com/sharepoint/v3/fields"/>
    <ds:schemaRef ds:uri="2f90a3b6-08c8-4148-8fff-0427b40d8f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C76DB3-9DA3-4EE6-8255-CDBA666D71AC}">
  <ds:schemaRefs>
    <ds:schemaRef ds:uri="Microsoft.SharePoint.Taxonomy.ContentTypeSync"/>
  </ds:schemaRefs>
</ds:datastoreItem>
</file>

<file path=customXml/itemProps3.xml><?xml version="1.0" encoding="utf-8"?>
<ds:datastoreItem xmlns:ds="http://schemas.openxmlformats.org/officeDocument/2006/customXml" ds:itemID="{9DBD9F66-9330-4918-8BBC-F775AA6E1027}">
  <ds:schemaRefs>
    <ds:schemaRef ds:uri="http://schemas.microsoft.com/sharepoint/v3/contenttype/forms"/>
  </ds:schemaRefs>
</ds:datastoreItem>
</file>

<file path=customXml/itemProps4.xml><?xml version="1.0" encoding="utf-8"?>
<ds:datastoreItem xmlns:ds="http://schemas.openxmlformats.org/officeDocument/2006/customXml" ds:itemID="{1F810109-A91F-47E7-BF17-6683DFBEA612}">
  <ds:schemaRefs>
    <ds:schemaRef ds:uri="http://schemas.microsoft.com/office/2006/documentManagement/types"/>
    <ds:schemaRef ds:uri="http://www.w3.org/XML/1998/namespace"/>
    <ds:schemaRef ds:uri="EB693DEA-2256-4DD9-8FF3-783287AC6516"/>
    <ds:schemaRef ds:uri="http://schemas.microsoft.com/office/2006/metadata/properties"/>
    <ds:schemaRef ds:uri="http://purl.org/dc/dcmitype/"/>
    <ds:schemaRef ds:uri="http://schemas.microsoft.com/office/infopath/2007/PartnerControls"/>
    <ds:schemaRef ds:uri="http://purl.org/dc/elements/1.1/"/>
    <ds:schemaRef ds:uri="http://schemas.openxmlformats.org/package/2006/metadata/core-properties"/>
    <ds:schemaRef ds:uri="http://schemas.microsoft.com/sharepoint/v3/fields"/>
    <ds:schemaRef ds:uri="2f90a3b6-08c8-4148-8fff-0427b40d8fc9"/>
    <ds:schemaRef ds:uri="http://schemas.microsoft.com/sharepoint/v3"/>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1818</TotalTime>
  <Words>2767</Words>
  <Application>Microsoft Office PowerPoint</Application>
  <PresentationFormat>On-screen Show (4:3)</PresentationFormat>
  <Paragraphs>475</Paragraphs>
  <Slides>39</Slides>
  <Notes>8</Notes>
  <HiddenSlides>0</HiddenSlides>
  <MMClips>0</MMClips>
  <ScaleCrop>false</ScaleCrop>
  <HeadingPairs>
    <vt:vector size="4" baseType="variant">
      <vt:variant>
        <vt:lpstr>Theme</vt:lpstr>
      </vt:variant>
      <vt:variant>
        <vt:i4>3</vt:i4>
      </vt:variant>
      <vt:variant>
        <vt:lpstr>Slide Titles</vt:lpstr>
      </vt:variant>
      <vt:variant>
        <vt:i4>39</vt:i4>
      </vt:variant>
    </vt:vector>
  </HeadingPairs>
  <TitlesOfParts>
    <vt:vector size="42" baseType="lpstr">
      <vt:lpstr>TENA11_BreakoutSession_Template_16x9_Final</vt:lpstr>
      <vt:lpstr>1_WPC2011_Breakout_v03</vt:lpstr>
      <vt:lpstr>WPH202_Randolph_Glover</vt:lpstr>
      <vt:lpstr>PowerPoint Presentation</vt:lpstr>
      <vt:lpstr>PowerPoint Presentation</vt:lpstr>
      <vt:lpstr>Making Money with Mobile Apps</vt:lpstr>
      <vt:lpstr>Agenda (more or less)</vt:lpstr>
      <vt:lpstr>Landscape</vt:lpstr>
      <vt:lpstr>Landscape Desirable App Types</vt:lpstr>
      <vt:lpstr>What’s new in distribution</vt:lpstr>
      <vt:lpstr>Reaching Consumers in More Countries</vt:lpstr>
      <vt:lpstr>AppHub / Marketplace</vt:lpstr>
      <vt:lpstr>Beta Distribution Service</vt:lpstr>
      <vt:lpstr>Targeted Distribution Service</vt:lpstr>
      <vt:lpstr>New Games Marketplace</vt:lpstr>
      <vt:lpstr>More Discoverable and Informative  New and deeper app categories</vt:lpstr>
      <vt:lpstr>Making Money with Advertising</vt:lpstr>
      <vt:lpstr>Marketplace Policy Documentation</vt:lpstr>
      <vt:lpstr>DEMO</vt:lpstr>
      <vt:lpstr>Windows Phone Mango</vt:lpstr>
      <vt:lpstr>Top Paid and Free Apps</vt:lpstr>
      <vt:lpstr>Landscape Customers and Markets</vt:lpstr>
      <vt:lpstr>7 Ways to Make More Money</vt:lpstr>
      <vt:lpstr>Landscape Teen Phone Usage</vt:lpstr>
      <vt:lpstr>Landscape Teen Phone Usage</vt:lpstr>
      <vt:lpstr>Landscape Devices</vt:lpstr>
      <vt:lpstr>Landscape Devices</vt:lpstr>
      <vt:lpstr>Landscape Devices</vt:lpstr>
      <vt:lpstr>Making Killer Mobile Apps</vt:lpstr>
      <vt:lpstr>Making Killer Mobile Apps Red Threads</vt:lpstr>
      <vt:lpstr>Making Killer Mobile Apps Top 10 Killer App Features</vt:lpstr>
      <vt:lpstr>Making the Money</vt:lpstr>
      <vt:lpstr>Making the Money Marketplace Revenue</vt:lpstr>
      <vt:lpstr>Making the Money Ad Revenue</vt:lpstr>
      <vt:lpstr>Marketing</vt:lpstr>
      <vt:lpstr>Marketing</vt:lpstr>
      <vt:lpstr>Marketing</vt:lpstr>
      <vt:lpstr>Marketing</vt:lpstr>
      <vt:lpstr>Marketing Mistakes</vt:lpstr>
      <vt:lpstr>Win a Touch Mouse!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Rocky Heckman</dc:creator>
  <cp:lastModifiedBy>Speaker</cp:lastModifiedBy>
  <cp:revision>92</cp:revision>
  <dcterms:created xsi:type="dcterms:W3CDTF">2006-08-16T00:00:00Z</dcterms:created>
  <dcterms:modified xsi:type="dcterms:W3CDTF">2011-08-31T22:01:44Z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0x0101009148F5A04DDD49CBA7127AADA5FB792B00AADE34325A8B49CDA8BB4DB53328F2140042A8F7EFA3D8428BA83C1DD618D41277008B7D58F6637A6449A868D36ABEDD5D7D</vt:lpwstr>
  </property>
  <property fmtid="{D5CDD505-2E9C-101B-9397-08002B2CF9AE}" pid="3" name="MetadataExtractionStatus">
    <vt:lpwstr>Metadata ExtractedSuccessfully</vt:lpwstr>
  </property>
  <property fmtid="{D5CDD505-2E9C-101B-9397-08002B2CF9AE}" pid="4" name="Products">
    <vt:lpwstr/>
  </property>
  <property fmtid="{D5CDD505-2E9C-101B-9397-08002B2CF9AE}" pid="5" name="Solution">
    <vt:lpwstr/>
  </property>
  <property fmtid="{D5CDD505-2E9C-101B-9397-08002B2CF9AE}" pid="6" name="AssetType">
    <vt:lpwstr>59;#PPTX|3c2243da-72e9-4852-893e-968034205e3f</vt:lpwstr>
  </property>
  <property fmtid="{D5CDD505-2E9C-101B-9397-08002B2CF9AE}" pid="7" name="OrganizationalCustomerSegment">
    <vt:lpwstr/>
  </property>
  <property fmtid="{D5CDD505-2E9C-101B-9397-08002B2CF9AE}" pid="8" name="ProductArea">
    <vt:lpwstr/>
  </property>
  <property fmtid="{D5CDD505-2E9C-101B-9397-08002B2CF9AE}" pid="9" name="USBMOLanguage">
    <vt:lpwstr/>
  </property>
  <property fmtid="{D5CDD505-2E9C-101B-9397-08002B2CF9AE}" pid="10" name="IndividualCustomerSegment">
    <vt:lpwstr/>
  </property>
  <property fmtid="{D5CDD505-2E9C-101B-9397-08002B2CF9AE}" pid="11" name="Locale">
    <vt:lpwstr/>
  </property>
  <property fmtid="{D5CDD505-2E9C-101B-9397-08002B2CF9AE}" pid="12" name="ElementType">
    <vt:lpwstr>6;#Other|675b6a5d-2ecd-48a3-8c10-33b51e64d58c</vt:lpwstr>
  </property>
</Properties>
</file>