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5"/>
  </p:sldMasterIdLst>
  <p:notesMasterIdLst>
    <p:notesMasterId r:id="rId33"/>
  </p:notesMasterIdLst>
  <p:handoutMasterIdLst>
    <p:handoutMasterId r:id="rId34"/>
  </p:handoutMasterIdLst>
  <p:sldIdLst>
    <p:sldId id="257" r:id="rId6"/>
    <p:sldId id="258" r:id="rId7"/>
    <p:sldId id="334" r:id="rId8"/>
    <p:sldId id="282" r:id="rId9"/>
    <p:sldId id="320" r:id="rId10"/>
    <p:sldId id="286" r:id="rId11"/>
    <p:sldId id="268" r:id="rId12"/>
    <p:sldId id="344" r:id="rId13"/>
    <p:sldId id="318" r:id="rId14"/>
    <p:sldId id="325" r:id="rId15"/>
    <p:sldId id="292" r:id="rId16"/>
    <p:sldId id="293" r:id="rId17"/>
    <p:sldId id="294" r:id="rId18"/>
    <p:sldId id="296" r:id="rId19"/>
    <p:sldId id="314" r:id="rId20"/>
    <p:sldId id="297" r:id="rId21"/>
    <p:sldId id="345" r:id="rId22"/>
    <p:sldId id="316" r:id="rId23"/>
    <p:sldId id="335" r:id="rId24"/>
    <p:sldId id="300" r:id="rId25"/>
    <p:sldId id="301" r:id="rId26"/>
    <p:sldId id="338" r:id="rId27"/>
    <p:sldId id="304" r:id="rId28"/>
    <p:sldId id="270" r:id="rId29"/>
    <p:sldId id="288" r:id="rId30"/>
    <p:sldId id="346" r:id="rId31"/>
    <p:sldId id="327" r:id="rId32"/>
  </p:sldIdLst>
  <p:sldSz cx="9144000" cy="5143500" type="screen16x9"/>
  <p:notesSz cx="6858000" cy="9144000"/>
  <p:embeddedFontLst>
    <p:embeddedFont>
      <p:font typeface="Segoe UI Symbol" pitchFamily="34" charset="0"/>
      <p:regular r:id="rId35"/>
    </p:embeddedFont>
    <p:embeddedFont>
      <p:font typeface="Segoe UI" pitchFamily="34" charset="0"/>
      <p:regular r:id="rId36"/>
      <p:bold r:id="rId37"/>
      <p:italic r:id="rId38"/>
      <p:boldItalic r:id="rId39"/>
    </p:embeddedFont>
    <p:embeddedFont>
      <p:font typeface="Calibri" pitchFamily="34" charset="0"/>
      <p:regular r:id="rId40"/>
      <p:bold r:id="rId41"/>
      <p:italic r:id="rId42"/>
      <p:boldItalic r:id="rId43"/>
    </p:embeddedFont>
    <p:embeddedFont>
      <p:font typeface="Segoe" charset="0"/>
      <p:regular r:id="rId44"/>
      <p:bold r:id="rId45"/>
      <p:italic r:id="rId46"/>
      <p:boldItalic r:id="rId47"/>
    </p:embeddedFont>
    <p:embeddedFont>
      <p:font typeface="Segoe WP Semibold" charset="0"/>
      <p:bold r:id="rId48"/>
    </p:embeddedFont>
    <p:embeddedFont>
      <p:font typeface="Segoe Light" charset="0"/>
      <p:regular r:id="rId49"/>
      <p:italic r:id="rId50"/>
    </p:embeddedFont>
    <p:embeddedFont>
      <p:font typeface="Segoe WP" charset="0"/>
      <p:regular r:id="rId51"/>
      <p:bold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an Meeus" initials="AM" lastIdx="16" clrIdx="0"/>
  <p:cmAuthor id="1" name="Dawn" initials="D" lastIdx="29" clrIdx="1"/>
  <p:cmAuthor id="2" name="Sara Rades Rhodes (Projectline Services)" initials="SRR" lastIdx="85" clrIdx="2"/>
  <p:cmAuthor id="3" name="Augusto Valdez" initials="AV" lastIdx="11" clrIdx="3"/>
  <p:cmAuthor id="4" name="Ed Grenier" initials="EG" lastIdx="0" clrIdx="4"/>
  <p:cmAuthor id="5" name="Justin" initials="J" lastIdx="1" clrIdx="5"/>
  <p:cmAuthor id="6" name="Paul Bryan" initials="PB"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EDEDE"/>
    <a:srgbClr val="DCDCDC"/>
    <a:srgbClr val="D9D9D9"/>
    <a:srgbClr val="A5A5A5"/>
    <a:srgbClr val="97979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38" autoAdjust="0"/>
    <p:restoredTop sz="82185" autoAdjust="0"/>
  </p:normalViewPr>
  <p:slideViewPr>
    <p:cSldViewPr snapToGrid="0">
      <p:cViewPr>
        <p:scale>
          <a:sx n="100" d="100"/>
          <a:sy n="100" d="100"/>
        </p:scale>
        <p:origin x="-432" y="360"/>
      </p:cViewPr>
      <p:guideLst>
        <p:guide orient="horz" pos="2665"/>
        <p:guide orient="horz" pos="883"/>
        <p:guide orient="horz" pos="2829"/>
        <p:guide pos="5084"/>
        <p:guide pos="3007"/>
        <p:guide pos="405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3" d="100"/>
          <a:sy n="83" d="100"/>
        </p:scale>
        <p:origin x="-31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5.fntdata"/><Relationship Id="rId21" Type="http://schemas.openxmlformats.org/officeDocument/2006/relationships/slide" Target="slides/slide16.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7.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17.fntdata"/><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D6E1D97-ABB0-4F6D-862C-1192A82FB77F}" type="datetimeFigureOut">
              <a:rPr lang="en-US" smtClean="0"/>
              <a:t>9/2/2011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221DFEC-A601-417D-839B-795EDC72C16B}" type="slidenum">
              <a:rPr lang="en-US" smtClean="0"/>
              <a:t>‹#›</a:t>
            </a:fld>
            <a:endParaRPr lang="en-US"/>
          </a:p>
        </p:txBody>
      </p:sp>
    </p:spTree>
    <p:extLst>
      <p:ext uri="{BB962C8B-B14F-4D97-AF65-F5344CB8AC3E}">
        <p14:creationId xmlns:p14="http://schemas.microsoft.com/office/powerpoint/2010/main" val="2732541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9E2066-B45A-45C9-BFDB-6155A6B54AAD}" type="datetimeFigureOut">
              <a:rPr lang="en-US" smtClean="0"/>
              <a:t>9/2/2011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9DFEC3-DDF1-47FC-A429-F37F4C396648}" type="slidenum">
              <a:rPr lang="en-US" smtClean="0"/>
              <a:t>‹#›</a:t>
            </a:fld>
            <a:endParaRPr lang="en-US"/>
          </a:p>
        </p:txBody>
      </p:sp>
    </p:spTree>
    <p:extLst>
      <p:ext uri="{BB962C8B-B14F-4D97-AF65-F5344CB8AC3E}">
        <p14:creationId xmlns:p14="http://schemas.microsoft.com/office/powerpoint/2010/main" val="2651678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windowsphone.com/busines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4"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Windows Phone is all about mobile productivity without compromise, working well with your existing infrastructure, and providing a platform for compelling applications. With new features and business productivity at the forefront, Windows Phone is an experience that works with what you have. </a:t>
            </a:r>
          </a:p>
        </p:txBody>
      </p:sp>
      <p:sp>
        <p:nvSpPr>
          <p:cNvPr id="4" name="Slide Number Placeholder 3"/>
          <p:cNvSpPr>
            <a:spLocks noGrp="1"/>
          </p:cNvSpPr>
          <p:nvPr>
            <p:ph type="sldNum" sz="quarter" idx="10"/>
          </p:nvPr>
        </p:nvSpPr>
        <p:spPr/>
        <p:txBody>
          <a:bodyPr/>
          <a:lstStyle/>
          <a:p>
            <a:fld id="{B59DFEC3-DDF1-47FC-A429-F37F4C396648}" type="slidenum">
              <a:rPr lang="en-US" smtClean="0"/>
              <a:t>1</a:t>
            </a:fld>
            <a:endParaRPr lang="en-US" dirty="0"/>
          </a:p>
        </p:txBody>
      </p:sp>
    </p:spTree>
    <p:extLst>
      <p:ext uri="{BB962C8B-B14F-4D97-AF65-F5344CB8AC3E}">
        <p14:creationId xmlns:p14="http://schemas.microsoft.com/office/powerpoint/2010/main" val="2268215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Access, change and share your Office documents and notes easier and faster</a:t>
            </a:r>
            <a:r>
              <a:rPr lang="en-US" sz="1200" kern="1200" baseline="0" dirty="0" smtClean="0">
                <a:solidFill>
                  <a:schemeClr val="tx1"/>
                </a:solidFill>
                <a:effectLst/>
                <a:latin typeface="+mn-lt"/>
                <a:ea typeface="+mn-ea"/>
                <a:cs typeface="+mn-cs"/>
              </a:rPr>
              <a:t> through rich capabilities: </a:t>
            </a:r>
            <a:endParaRPr lang="en-US" sz="1200" kern="1200" dirty="0" smtClean="0">
              <a:solidFill>
                <a:schemeClr val="tx1"/>
              </a:solidFill>
              <a:effectLst/>
              <a:latin typeface="+mn-lt"/>
              <a:ea typeface="+mn-ea"/>
              <a:cs typeface="+mn-cs"/>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View notes and documents with Office Hub</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Improved Office Hub provides users with a single place to find all their Office documents and notes no matter where they are stored—phone, SharePoint site, SkyDrive, or Office 365. </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Access documents in SharePoint</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have access to all their documents and can sort by most recently used (whether on their phone or in SkyDrive or a SharePoint site).</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Take and sync notes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Take and sync notes with OneNote</a:t>
            </a:r>
            <a:r>
              <a:rPr lang="en-US" sz="1200" kern="1200" baseline="300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Mobile. Users can access all their notebooks shared in SkyDrive or SharePoint while retaining color-coding consistent with Notes branding.</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Edit and comment in Word Mobile, Excel Mobile</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View, edit and comment in Word and Excel Mobile documents, view and edit text in PowerPoint Mobile, and view PowerPoint presentations with fully rendered animations. Users can select text within a Word document and add a comment. </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View PowerPoint presentations with animation</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Edit in PowerPoint Mobile</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Use SkyDrive for document storage</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View document formatting</a:t>
            </a:r>
            <a:r>
              <a:rPr lang="en-US" sz="1200" dirty="0" smtClean="0">
                <a:solidFill>
                  <a:schemeClr val="bg2">
                    <a:alpha val="99000"/>
                  </a:schemeClr>
                </a:solidFill>
                <a:latin typeface="Segoe Light" pitchFamily="34" charset="0"/>
              </a:rPr>
              <a:t>:</a:t>
            </a:r>
            <a:r>
              <a:rPr lang="en-US" sz="1200" baseline="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View documents with the same formatting as on a PC.</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Read protected documents with IRM</a:t>
            </a:r>
          </a:p>
        </p:txBody>
      </p:sp>
      <p:sp>
        <p:nvSpPr>
          <p:cNvPr id="4" name="Slide Number Placeholder 3"/>
          <p:cNvSpPr>
            <a:spLocks noGrp="1"/>
          </p:cNvSpPr>
          <p:nvPr>
            <p:ph type="sldNum" sz="quarter" idx="10"/>
          </p:nvPr>
        </p:nvSpPr>
        <p:spPr/>
        <p:txBody>
          <a:bodyPr/>
          <a:lstStyle/>
          <a:p>
            <a:fld id="{B59DFEC3-DDF1-47FC-A429-F37F4C396648}" type="slidenum">
              <a:rPr lang="en-US" smtClean="0"/>
              <a:t>10</a:t>
            </a:fld>
            <a:endParaRPr lang="en-US" dirty="0"/>
          </a:p>
        </p:txBody>
      </p:sp>
    </p:spTree>
    <p:extLst>
      <p:ext uri="{BB962C8B-B14F-4D97-AF65-F5344CB8AC3E}">
        <p14:creationId xmlns:p14="http://schemas.microsoft.com/office/powerpoint/2010/main" val="2119087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Why did Energizer choose Windows Phone?</a:t>
            </a:r>
          </a:p>
          <a:p>
            <a:r>
              <a:rPr lang="en-US" sz="1200" kern="1200" dirty="0" smtClean="0">
                <a:solidFill>
                  <a:schemeClr val="tx1"/>
                </a:solidFill>
                <a:effectLst/>
                <a:latin typeface="+mn-lt"/>
                <a:ea typeface="+mn-ea"/>
                <a:cs typeface="+mn-cs"/>
              </a:rPr>
              <a:t>Recognizing that innovation is a key to its success in the marketplace, Energizer uses technology to help its employees stay connected to the enterprise. When the company distributes corporate phones, many employees also carry a personal phone to get the user interface and applications that they want to use. Energizer evaluated a beta version of Windows Phone and was impressed with the fluid user experience and smart design features such as the customizable Live Tile user interface on the Start screen. With Windows Phone, Energizer can connect employees to Microsoft Exchange Server and Microsoft Office so they can send email, edit presentations, or record and share meeting notes directly from the phone while also providing the personal experiences employees want, such as a captivating user interface and applications for video, music, games and more.</a:t>
            </a:r>
          </a:p>
        </p:txBody>
      </p:sp>
      <p:sp>
        <p:nvSpPr>
          <p:cNvPr id="4" name="Slide Number Placeholder 3"/>
          <p:cNvSpPr>
            <a:spLocks noGrp="1"/>
          </p:cNvSpPr>
          <p:nvPr>
            <p:ph type="sldNum" sz="quarter" idx="10"/>
          </p:nvPr>
        </p:nvSpPr>
        <p:spPr/>
        <p:txBody>
          <a:bodyPr/>
          <a:lstStyle/>
          <a:p>
            <a:fld id="{B59DFEC3-DDF1-47FC-A429-F37F4C396648}" type="slidenum">
              <a:rPr lang="en-US" smtClean="0"/>
              <a:t>11</a:t>
            </a:fld>
            <a:endParaRPr lang="en-US" dirty="0"/>
          </a:p>
        </p:txBody>
      </p:sp>
    </p:spTree>
    <p:extLst>
      <p:ext uri="{BB962C8B-B14F-4D97-AF65-F5344CB8AC3E}">
        <p14:creationId xmlns:p14="http://schemas.microsoft.com/office/powerpoint/2010/main" val="440176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Connecting to business email and calendaring is the most important work scenario for business users. IT professionals must be able to support this functionality as easily as possible. Exchange ActiveSync (EAS) technology, which is quickly becoming pervasive for synchronizing email, contacts, and calendars with mobile phones, demonstrates a shift from complexity to simplicity.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Windows Phone helps IT improve productivity by integrating with your existing IT infrastructure. It reduces IT costs and complexity by easily integrating with existing investments in Microsoft Exchange Server and Microsoft SharePoint Server.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12</a:t>
            </a:fld>
            <a:endParaRPr lang="en-US" dirty="0"/>
          </a:p>
        </p:txBody>
      </p:sp>
    </p:spTree>
    <p:extLst>
      <p:ext uri="{BB962C8B-B14F-4D97-AF65-F5344CB8AC3E}">
        <p14:creationId xmlns:p14="http://schemas.microsoft.com/office/powerpoint/2010/main" val="833589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Extend your productivity infrastructure, on premise or in the cloud:</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Built in support for Office 365 services</a:t>
            </a:r>
            <a:r>
              <a:rPr lang="en-US" sz="1200" dirty="0" smtClean="0">
                <a:solidFill>
                  <a:schemeClr val="bg1">
                    <a:alpha val="99000"/>
                  </a:schemeClr>
                </a:solidFill>
                <a:latin typeface="Segoe Light" pitchFamily="34" charset="0"/>
              </a:rPr>
              <a:t>: </a:t>
            </a:r>
            <a:r>
              <a:rPr lang="en-US" sz="1200" kern="1200" dirty="0" smtClean="0">
                <a:solidFill>
                  <a:schemeClr val="tx1"/>
                </a:solidFill>
                <a:effectLst/>
                <a:latin typeface="+mn-lt"/>
                <a:ea typeface="+mn-ea"/>
                <a:cs typeface="+mn-cs"/>
              </a:rPr>
              <a:t>Take advantage of built in support for Office 365 services including Exchange, Lync and SharePoint cloud-based services. </a:t>
            </a:r>
            <a:endParaRPr lang="en-US" sz="1200" dirty="0"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Auto discover and auto provision Office 365: </a:t>
            </a:r>
            <a:r>
              <a:rPr lang="en-US" sz="1200" kern="1200" dirty="0" smtClean="0">
                <a:solidFill>
                  <a:schemeClr val="tx1"/>
                </a:solidFill>
                <a:effectLst/>
                <a:latin typeface="+mn-lt"/>
                <a:ea typeface="+mn-ea"/>
                <a:cs typeface="+mn-cs"/>
              </a:rPr>
              <a:t>Users can auto-discover and auto-provision Office 365 services from their Windows Phone. </a:t>
            </a:r>
            <a:endParaRPr lang="en-US" sz="1200" dirty="0"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Support for the latest EAS protocol version</a:t>
            </a:r>
            <a:r>
              <a:rPr lang="en-US" sz="1200" dirty="0" smtClean="0">
                <a:solidFill>
                  <a:schemeClr val="bg1">
                    <a:alpha val="99000"/>
                  </a:schemeClr>
                </a:solidFill>
                <a:latin typeface="Segoe Light" pitchFamily="34" charset="0"/>
              </a:rPr>
              <a:t>: </a:t>
            </a:r>
            <a:r>
              <a:rPr lang="en-US" sz="1200" kern="1200" dirty="0" smtClean="0">
                <a:solidFill>
                  <a:schemeClr val="tx1"/>
                </a:solidFill>
                <a:effectLst/>
                <a:latin typeface="+mn-lt"/>
                <a:ea typeface="+mn-ea"/>
                <a:cs typeface="+mn-cs"/>
              </a:rPr>
              <a:t>The latest EAS capabilities and policies are available and supported, and can be securely accessed. </a:t>
            </a:r>
            <a:endParaRPr lang="en-US" sz="1200" dirty="0"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Enable presence and IM with Lync</a:t>
            </a:r>
            <a:r>
              <a:rPr lang="en-US" sz="1200" dirty="0" smtClean="0">
                <a:solidFill>
                  <a:schemeClr val="bg1">
                    <a:alpha val="99000"/>
                  </a:schemeClr>
                </a:solidFill>
                <a:latin typeface="Segoe Light" pitchFamily="34" charset="0"/>
              </a:rPr>
              <a:t>: </a:t>
            </a:r>
            <a:r>
              <a:rPr lang="en-US" sz="1200" kern="1200" dirty="0" smtClean="0">
                <a:solidFill>
                  <a:schemeClr val="tx1"/>
                </a:solidFill>
                <a:effectLst/>
                <a:latin typeface="+mn-lt"/>
                <a:ea typeface="+mn-ea"/>
                <a:cs typeface="+mn-cs"/>
              </a:rPr>
              <a:t>Enable presence and IM through Lync Server 2010 and the free Lync Mobile app from Windows Phone Marketplace (requires Microsoft Lync Server v14.1).</a:t>
            </a:r>
            <a:endParaRPr lang="en-US" sz="1200" dirty="0"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Access SharePoint in the cloud and on-premise to support your SharePoint investments</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endParaRPr lang="en-US" sz="1200" b="1" dirty="0"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endParaRPr lang="en-US" sz="1200" b="1" dirty="0"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solidFill>
                  <a:schemeClr val="bg1">
                    <a:alpha val="99000"/>
                  </a:schemeClr>
                </a:solidFill>
                <a:latin typeface="Segoe Light" pitchFamily="34" charset="0"/>
              </a:rPr>
              <a:t>: </a:t>
            </a:r>
            <a:r>
              <a:rPr lang="en-US" sz="1200" kern="1200" dirty="0" smtClean="0">
                <a:solidFill>
                  <a:schemeClr val="tx1"/>
                </a:solidFill>
                <a:effectLst/>
                <a:latin typeface="+mn-lt"/>
                <a:ea typeface="+mn-ea"/>
                <a:cs typeface="+mn-cs"/>
              </a:rPr>
              <a:t>Integration between</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Exchange Server and SharePoint Server can be accomplished in the cloud with Office 365 SharePoint online services.</a:t>
            </a:r>
            <a:endParaRPr lang="en-US" sz="1200" dirty="0" smtClean="0">
              <a:solidFill>
                <a:schemeClr val="bg1">
                  <a:alpha val="99000"/>
                </a:schemeClr>
              </a:solidFill>
              <a:latin typeface="Segoe Light" pitchFamily="34" charset="0"/>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13</a:t>
            </a:fld>
            <a:endParaRPr lang="en-US" dirty="0"/>
          </a:p>
        </p:txBody>
      </p:sp>
    </p:spTree>
    <p:extLst>
      <p:ext uri="{BB962C8B-B14F-4D97-AF65-F5344CB8AC3E}">
        <p14:creationId xmlns:p14="http://schemas.microsoft.com/office/powerpoint/2010/main" val="3555692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 existing infrastructure you know and trust to help minimize management costs:</a:t>
            </a:r>
          </a:p>
          <a:p>
            <a:pPr marL="171450" indent="-171450" rtl="0" eaLnBrk="1" fontAlgn="auto" latinLnBrk="0" hangingPunct="1">
              <a:buFont typeface="Arial" pitchFamily="34" charset="0"/>
              <a:buChar char="•"/>
            </a:pPr>
            <a:r>
              <a:rPr lang="en-US" sz="1200" b="1" i="0" u="none" strike="noStrike" kern="1200" dirty="0" smtClean="0">
                <a:solidFill>
                  <a:schemeClr val="tx1"/>
                </a:solidFill>
                <a:effectLst/>
                <a:latin typeface="+mn-lt"/>
                <a:ea typeface="+mn-ea"/>
                <a:cs typeface="+mn-cs"/>
              </a:rPr>
              <a:t>Works with any version of Exchange Server</a:t>
            </a:r>
            <a:r>
              <a:rPr lang="en-US" sz="1200" b="0" i="0" u="none" strike="noStrike"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EAS provides the ability to manage Windows Phone through the use of security–related policies that are configured by IT departments, (similar to Group Policy settings for operating systems and applications). </a:t>
            </a:r>
            <a:endParaRPr lang="en-US" sz="1200" b="0" i="0" u="none" strike="noStrike" kern="1200" dirty="0" smtClean="0">
              <a:solidFill>
                <a:schemeClr val="tx1"/>
              </a:solidFill>
              <a:effectLst/>
              <a:latin typeface="+mn-lt"/>
              <a:ea typeface="+mn-ea"/>
              <a:cs typeface="+mn-cs"/>
            </a:endParaRPr>
          </a:p>
          <a:p>
            <a:pPr marL="171450" indent="-171450" rtl="0" eaLnBrk="1" fontAlgn="auto" latinLnBrk="0" hangingPunct="1">
              <a:buFont typeface="Arial" pitchFamily="34" charset="0"/>
              <a:buChar char="•"/>
            </a:pPr>
            <a:r>
              <a:rPr lang="en-US" sz="1200" b="1" i="0" u="none" strike="noStrike" kern="1200" baseline="0" dirty="0" smtClean="0">
                <a:solidFill>
                  <a:schemeClr val="tx1"/>
                </a:solidFill>
                <a:effectLst/>
                <a:latin typeface="+mn-lt"/>
                <a:ea typeface="+mn-ea"/>
                <a:cs typeface="+mn-cs"/>
              </a:rPr>
              <a:t>Auto discover outlook email configuration</a:t>
            </a:r>
            <a:r>
              <a:rPr lang="en-US" sz="1200" b="0" i="0" u="none" strike="noStrike"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Users can easily connect to Exchange Server with Windows Phone, thanks to Exchange auto-discovery.</a:t>
            </a:r>
            <a:endParaRPr lang="en-US" sz="1200" b="0" i="0" u="none" strike="noStrike" kern="1200" dirty="0" smtClean="0">
              <a:solidFill>
                <a:schemeClr val="tx1"/>
              </a:solidFill>
              <a:effectLst/>
              <a:latin typeface="+mn-lt"/>
              <a:ea typeface="+mn-ea"/>
              <a:cs typeface="+mn-cs"/>
            </a:endParaRPr>
          </a:p>
          <a:p>
            <a:pPr marL="171450" indent="-171450" rtl="0" eaLnBrk="1" fontAlgn="auto" latinLnBrk="0" hangingPunct="1">
              <a:buFont typeface="Arial" pitchFamily="34" charset="0"/>
              <a:buChar char="•"/>
            </a:pPr>
            <a:r>
              <a:rPr lang="en-US" sz="1200" b="1" i="0" u="none" strike="noStrike" kern="1200" dirty="0" smtClean="0">
                <a:solidFill>
                  <a:schemeClr val="tx1"/>
                </a:solidFill>
                <a:effectLst/>
                <a:latin typeface="+mn-lt"/>
                <a:ea typeface="+mn-ea"/>
                <a:cs typeface="+mn-cs"/>
              </a:rPr>
              <a:t>Manage Windows Phones with EAS policies</a:t>
            </a:r>
            <a:r>
              <a:rPr lang="en-US" sz="1200" b="0" i="0" u="none" strike="noStrike" kern="1200" dirty="0" smtClean="0">
                <a:solidFill>
                  <a:schemeClr val="tx1"/>
                </a:solidFill>
                <a:effectLst/>
                <a:latin typeface="+mn-lt"/>
                <a:ea typeface="+mn-ea"/>
                <a:cs typeface="+mn-cs"/>
              </a:rPr>
              <a:t>: EAS policies that can be managed by the IT department are supported,</a:t>
            </a:r>
            <a:r>
              <a:rPr lang="en-US" sz="1200" b="0" i="0" u="none" strike="noStrike" kern="1200" baseline="0" dirty="0" smtClean="0">
                <a:solidFill>
                  <a:schemeClr val="tx1"/>
                </a:solidFill>
                <a:effectLst/>
                <a:latin typeface="+mn-lt"/>
                <a:ea typeface="+mn-ea"/>
                <a:cs typeface="+mn-cs"/>
              </a:rPr>
              <a:t> for example when a p</a:t>
            </a:r>
            <a:r>
              <a:rPr lang="en-US" sz="1200" b="0" i="0" u="none" strike="noStrike" kern="1200" dirty="0" smtClean="0">
                <a:solidFill>
                  <a:schemeClr val="tx1"/>
                </a:solidFill>
                <a:effectLst/>
                <a:latin typeface="+mn-lt"/>
                <a:ea typeface="+mn-ea"/>
                <a:cs typeface="+mn-cs"/>
              </a:rPr>
              <a:t>assword is required – Requires the user to set a device locking personal identification number (PIN) before the phone starts synchronizing email, calendar and contact information with a Microsoft Exchange Server.</a:t>
            </a:r>
          </a:p>
          <a:p>
            <a:pPr marL="171450" marR="0" indent="-171450" algn="l" defTabSz="914324" rtl="0" eaLnBrk="1" fontAlgn="t" latinLnBrk="0" hangingPunct="1">
              <a:lnSpc>
                <a:spcPct val="100000"/>
              </a:lnSpc>
              <a:spcBef>
                <a:spcPts val="0"/>
              </a:spcBef>
              <a:spcAft>
                <a:spcPts val="0"/>
              </a:spcAft>
              <a:buClrTx/>
              <a:buSzTx/>
              <a:buFont typeface="Arial" pitchFamily="34" charset="0"/>
              <a:buChar char="•"/>
              <a:tabLst/>
              <a:defRPr/>
            </a:pPr>
            <a:r>
              <a:rPr lang="en-US" sz="1200" b="1" i="0" u="none" strike="noStrike" kern="1200" dirty="0" smtClean="0">
                <a:solidFill>
                  <a:schemeClr val="tx1"/>
                </a:solidFill>
                <a:effectLst/>
                <a:latin typeface="+mn-lt"/>
                <a:ea typeface="+mn-ea"/>
                <a:cs typeface="+mn-cs"/>
              </a:rPr>
              <a:t>Use single infrastructure to publish Exchange, Lync and SharePoint</a:t>
            </a:r>
            <a:r>
              <a:rPr lang="en-US" sz="1200" b="0" i="0" u="none" strike="noStrike"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Access to the productivity infrastructure such as Exchange Server, SharePoint Server and Lync is easy to setup.</a:t>
            </a:r>
          </a:p>
          <a:p>
            <a:pPr marL="171450" indent="-171450" rtl="0" eaLnBrk="1" fontAlgn="t" latinLnBrk="0" hangingPunct="1">
              <a:buFont typeface="Arial" pitchFamily="34" charset="0"/>
              <a:buChar char="•"/>
            </a:pPr>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14</a:t>
            </a:fld>
            <a:endParaRPr lang="en-US" dirty="0"/>
          </a:p>
        </p:txBody>
      </p:sp>
    </p:spTree>
    <p:extLst>
      <p:ext uri="{BB962C8B-B14F-4D97-AF65-F5344CB8AC3E}">
        <p14:creationId xmlns:p14="http://schemas.microsoft.com/office/powerpoint/2010/main" val="3555692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Comply with corporate IT policies and helps protect your business information:</a:t>
            </a:r>
          </a:p>
          <a:p>
            <a:r>
              <a:rPr lang="en-US" sz="1200" kern="1200" dirty="0" smtClean="0">
                <a:solidFill>
                  <a:schemeClr val="tx1"/>
                </a:solidFill>
                <a:effectLst/>
                <a:latin typeface="+mn-lt"/>
                <a:ea typeface="+mn-ea"/>
                <a:cs typeface="+mn-cs"/>
              </a:rPr>
              <a:t>With Windows Phone, protecting business information is achievable and simple. </a:t>
            </a:r>
          </a:p>
          <a:p>
            <a:pPr lvl="0"/>
            <a:r>
              <a:rPr lang="en-US" sz="1200" b="1" kern="1200" dirty="0" smtClean="0">
                <a:solidFill>
                  <a:schemeClr val="tx1"/>
                </a:solidFill>
                <a:effectLst/>
                <a:latin typeface="+mn-lt"/>
                <a:ea typeface="+mn-ea"/>
                <a:cs typeface="+mn-cs"/>
              </a:rPr>
              <a:t>First line of defense: implementing device access policies.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Windows Phone helps protect information by securing the device through PIN–lock or complex passwords and associated EAS password policies (see below). Any phone that connects to Exchange Server must comply with these policies. IT pros and system administrators can set the phone to automatically wipe when multiple incorrect unlock attempts are made. They can also initiate a remote wipe of a user’s Windows Phone by using the Exchange Server Management Console. Phone users can also initiate a remote wipe by using Outlook Web Access. In addition, users can locate a lost phone, map its location, make it ring, and wipe its data if necessary. Instructions are available on the Find a lost phone</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page on the Windows Phone Help and how to website</a:t>
            </a:r>
            <a:r>
              <a:rPr lang="en-US" sz="1200" kern="1200" baseline="30000" dirty="0" smtClean="0">
                <a:solidFill>
                  <a:schemeClr val="tx1"/>
                </a:solidFill>
                <a:effectLst/>
                <a:latin typeface="+mn-lt"/>
                <a:ea typeface="+mn-ea"/>
                <a:cs typeface="+mn-cs"/>
              </a:rPr>
              <a:t> (3)</a:t>
            </a:r>
            <a:r>
              <a:rPr lang="en-US" sz="1200" kern="1200" dirty="0" smtClean="0">
                <a:solidFill>
                  <a:schemeClr val="tx1"/>
                </a:solidFill>
                <a:effectLst/>
                <a:latin typeface="+mn-lt"/>
                <a:ea typeface="+mn-ea"/>
                <a:cs typeface="+mn-cs"/>
              </a:rPr>
              <a:t>.  </a:t>
            </a:r>
          </a:p>
          <a:p>
            <a:pPr lvl="0"/>
            <a:r>
              <a:rPr lang="en-US" sz="1200" b="1" kern="1200" dirty="0" smtClean="0">
                <a:solidFill>
                  <a:schemeClr val="tx1"/>
                </a:solidFill>
                <a:effectLst/>
                <a:latin typeface="+mn-lt"/>
                <a:ea typeface="+mn-ea"/>
                <a:cs typeface="+mn-cs"/>
              </a:rPr>
              <a:t>Additional layer of defense: Windows Phone locks down removable storage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Windows Phone uses a single partition hard drive model file system. Some phones are equipped with a storage slot for SD cards. In most cases, the slot is difficult to access and hidden within the phone hardware. The single partition spans the internal memory of the phone and the SD card memory. </a:t>
            </a:r>
          </a:p>
          <a:p>
            <a:r>
              <a:rPr lang="en-US" sz="1200" kern="1200" dirty="0" smtClean="0">
                <a:solidFill>
                  <a:schemeClr val="tx1"/>
                </a:solidFill>
                <a:effectLst/>
                <a:latin typeface="+mn-lt"/>
                <a:ea typeface="+mn-ea"/>
                <a:cs typeface="+mn-cs"/>
              </a:rPr>
              <a:t>SD cards are locked via a standard SD card lock mechanism </a:t>
            </a:r>
            <a:r>
              <a:rPr lang="en-US" sz="1200" kern="1200" baseline="30000" dirty="0" smtClean="0">
                <a:solidFill>
                  <a:schemeClr val="tx1"/>
                </a:solidFill>
                <a:effectLst/>
                <a:latin typeface="+mn-lt"/>
                <a:ea typeface="+mn-ea"/>
                <a:cs typeface="+mn-cs"/>
              </a:rPr>
              <a:t>(4)</a:t>
            </a:r>
            <a:r>
              <a:rPr lang="en-US" sz="1200" kern="1200" dirty="0" smtClean="0">
                <a:solidFill>
                  <a:schemeClr val="tx1"/>
                </a:solidFill>
                <a:effectLst/>
                <a:latin typeface="+mn-lt"/>
                <a:ea typeface="+mn-ea"/>
                <a:cs typeface="+mn-cs"/>
              </a:rPr>
              <a:t> that uses a unique 128-bit key that pairs the SD card to the phone. Removing the card will reset the phone and wipe all the data. Access to the SD card data from any other device is prevented by the SD card controller, which prevents the card’s data from being read unless the correct 128-bit password is supplied.</a:t>
            </a:r>
          </a:p>
          <a:p>
            <a:pPr lvl="0"/>
            <a:r>
              <a:rPr lang="en-US" sz="1200" b="1" kern="1200" dirty="0" smtClean="0">
                <a:solidFill>
                  <a:schemeClr val="tx1"/>
                </a:solidFill>
                <a:effectLst/>
                <a:latin typeface="+mn-lt"/>
                <a:ea typeface="+mn-ea"/>
                <a:cs typeface="+mn-cs"/>
              </a:rPr>
              <a:t>Additional layer of defense: Windows Phone controls how data is synchronized.</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Windows Phone does not allow synchronization of files and email via a local (USB tethered) workstation. This design prevents rogue and potentially harmful files from being introduced to the phone. </a:t>
            </a:r>
          </a:p>
          <a:p>
            <a:r>
              <a:rPr lang="en-US" sz="1200" kern="1200" dirty="0" smtClean="0">
                <a:solidFill>
                  <a:schemeClr val="tx1"/>
                </a:solidFill>
                <a:effectLst/>
                <a:latin typeface="+mn-lt"/>
                <a:ea typeface="+mn-ea"/>
                <a:cs typeface="+mn-cs"/>
              </a:rPr>
              <a:t>Microsoft Zune software, the desktop application that connects Windows Phone to a Windows-based PC or an Apple</a:t>
            </a:r>
            <a:r>
              <a:rPr lang="en-US" sz="1200" kern="1200" baseline="300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Macintosh</a:t>
            </a:r>
            <a:r>
              <a:rPr lang="en-US" sz="1200" kern="1200" baseline="300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 only synchronizes media files, such as music, videos and podcasts, or Windows Phone Marketplace applications. This approach prevents users from copying or removing documents from Windows Phone devices. </a:t>
            </a:r>
          </a:p>
          <a:p>
            <a:pPr lvl="0"/>
            <a:r>
              <a:rPr lang="en-US" sz="1200" b="1" kern="1200" dirty="0" smtClean="0">
                <a:solidFill>
                  <a:schemeClr val="tx1"/>
                </a:solidFill>
                <a:effectLst/>
                <a:latin typeface="+mn-lt"/>
                <a:ea typeface="+mn-ea"/>
                <a:cs typeface="+mn-cs"/>
              </a:rPr>
              <a:t>Advanced data leak prevention with Windows Phone. Windows Phone protects documents and email using Information Rights Management</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professionals can set up Microsoft Rights Management Services (</a:t>
            </a:r>
            <a:r>
              <a:rPr lang="en-US" sz="1200" kern="1200" dirty="0" err="1" smtClean="0">
                <a:solidFill>
                  <a:schemeClr val="tx1"/>
                </a:solidFill>
                <a:effectLst/>
                <a:latin typeface="+mn-lt"/>
                <a:ea typeface="+mn-ea"/>
                <a:cs typeface="+mn-cs"/>
              </a:rPr>
              <a:t>RMS</a:t>
            </a:r>
            <a:r>
              <a:rPr lang="en-US" sz="1200" kern="1200" dirty="0" smtClean="0">
                <a:solidFill>
                  <a:schemeClr val="tx1"/>
                </a:solidFill>
                <a:effectLst/>
                <a:latin typeface="+mn-lt"/>
                <a:ea typeface="+mn-ea"/>
                <a:cs typeface="+mn-cs"/>
              </a:rPr>
              <a:t>) to provide an additional layer of protection for documents.  </a:t>
            </a:r>
            <a:r>
              <a:rPr lang="en-US" sz="1200" kern="1200" dirty="0" err="1" smtClean="0">
                <a:solidFill>
                  <a:schemeClr val="tx1"/>
                </a:solidFill>
                <a:effectLst/>
                <a:latin typeface="+mn-lt"/>
                <a:ea typeface="+mn-ea"/>
                <a:cs typeface="+mn-cs"/>
              </a:rPr>
              <a:t>RMS</a:t>
            </a:r>
            <a:r>
              <a:rPr lang="en-US" sz="1200" kern="1200" dirty="0" smtClean="0">
                <a:solidFill>
                  <a:schemeClr val="tx1"/>
                </a:solidFill>
                <a:effectLst/>
                <a:latin typeface="+mn-lt"/>
                <a:ea typeface="+mn-ea"/>
                <a:cs typeface="+mn-cs"/>
              </a:rPr>
              <a:t> can be applied to email (a process that requires Exchange Server 2010), so email can circulate in a protected environment but cannot be forwarded outside of the organization. </a:t>
            </a:r>
            <a:r>
              <a:rPr lang="en-US" sz="1200" kern="1200" dirty="0" err="1" smtClean="0">
                <a:solidFill>
                  <a:schemeClr val="tx1"/>
                </a:solidFill>
                <a:effectLst/>
                <a:latin typeface="+mn-lt"/>
                <a:ea typeface="+mn-ea"/>
                <a:cs typeface="+mn-cs"/>
              </a:rPr>
              <a:t>RMS</a:t>
            </a:r>
            <a:r>
              <a:rPr lang="en-US" sz="1200" kern="1200" dirty="0" smtClean="0">
                <a:solidFill>
                  <a:schemeClr val="tx1"/>
                </a:solidFill>
                <a:effectLst/>
                <a:latin typeface="+mn-lt"/>
                <a:ea typeface="+mn-ea"/>
                <a:cs typeface="+mn-cs"/>
              </a:rPr>
              <a:t> can also be applied to documents that are attached to email or stored on SharePoint servers, limiting distribution and editing capabilities and preventing information from being leaked to unauthorized personnel.  Windows Phone is the only smartphone currently available that handles rights-protected email within the built-in email experience.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Windows Phone and the system for distributing apps to it are architected from the ground up to protect against malware. </a:t>
            </a:r>
          </a:p>
          <a:p>
            <a:pPr lvl="0"/>
            <a:r>
              <a:rPr lang="en-US" sz="1200" b="1" kern="1200" dirty="0" smtClean="0">
                <a:solidFill>
                  <a:schemeClr val="tx1"/>
                </a:solidFill>
                <a:effectLst/>
                <a:latin typeface="+mn-lt"/>
                <a:ea typeface="+mn-ea"/>
                <a:cs typeface="+mn-cs"/>
              </a:rPr>
              <a:t>Foundational defense: The Windows Phone managed code platform helps protect corporate data. </a:t>
            </a:r>
            <a:endParaRPr lang="en-US"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Foundational Defense: Windows Phone Applications are sandboxed and use isolated storage.</a:t>
            </a:r>
            <a:r>
              <a:rPr lang="en-US" sz="1200" kern="1200" dirty="0" smtClean="0">
                <a:solidFill>
                  <a:schemeClr val="tx1"/>
                </a:solidFill>
                <a:effectLst/>
                <a:latin typeface="+mn-lt"/>
                <a:ea typeface="+mn-ea"/>
                <a:cs typeface="+mn-cs"/>
              </a:rPr>
              <a:t> </a:t>
            </a:r>
          </a:p>
          <a:p>
            <a:pPr lvl="0"/>
            <a:r>
              <a:rPr lang="en-US" sz="1200" b="1" kern="1200" dirty="0" smtClean="0">
                <a:solidFill>
                  <a:schemeClr val="tx1"/>
                </a:solidFill>
                <a:effectLst/>
                <a:latin typeface="+mn-lt"/>
                <a:ea typeface="+mn-ea"/>
                <a:cs typeface="+mn-cs"/>
              </a:rPr>
              <a:t>Foundational Defense: Applications on Windows Phone get only the privileges they need. </a:t>
            </a:r>
            <a:endParaRPr lang="en-US"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Foundational Defense: Windows Phone allows only controlled background processing.</a:t>
            </a:r>
            <a:r>
              <a:rPr lang="en-US" sz="1200" kern="1200" dirty="0" smtClean="0">
                <a:solidFill>
                  <a:schemeClr val="tx1"/>
                </a:solidFill>
                <a:effectLst/>
                <a:latin typeface="+mn-lt"/>
                <a:ea typeface="+mn-ea"/>
                <a:cs typeface="+mn-cs"/>
              </a:rPr>
              <a:t> </a:t>
            </a:r>
          </a:p>
          <a:p>
            <a:pPr lvl="0"/>
            <a:r>
              <a:rPr lang="en-US" sz="1200" b="1" kern="1200" dirty="0" smtClean="0">
                <a:solidFill>
                  <a:schemeClr val="tx1"/>
                </a:solidFill>
                <a:effectLst/>
                <a:latin typeface="+mn-lt"/>
                <a:ea typeface="+mn-ea"/>
                <a:cs typeface="+mn-cs"/>
              </a:rPr>
              <a:t>Foundational Defense: Internet Explorer Mobile on Windows Phone is sandboxed and runs in least-privileged mode. </a:t>
            </a:r>
            <a:endParaRPr lang="en-US"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Additional layer of defense: All applications for Windows Phone must be validated and certified for Windows Phone Marketplace distribution.</a:t>
            </a:r>
            <a:r>
              <a:rPr lang="en-US" sz="1200" kern="1200" dirty="0" smtClean="0">
                <a:solidFill>
                  <a:schemeClr val="tx1"/>
                </a:solidFill>
                <a:effectLst/>
                <a:latin typeface="+mn-lt"/>
                <a:ea typeface="+mn-ea"/>
                <a:cs typeface="+mn-cs"/>
              </a:rPr>
              <a:t> </a:t>
            </a:r>
          </a:p>
          <a:p>
            <a:pPr lvl="0"/>
            <a:r>
              <a:rPr lang="en-US" sz="1200" b="1" kern="1200" dirty="0" smtClean="0">
                <a:solidFill>
                  <a:schemeClr val="tx1"/>
                </a:solidFill>
                <a:effectLst/>
                <a:latin typeface="+mn-lt"/>
                <a:ea typeface="+mn-ea"/>
                <a:cs typeface="+mn-cs"/>
              </a:rPr>
              <a:t>Additional layer of defense: Marketplace is the only application distribution mechanism for Windows Phone.</a:t>
            </a:r>
            <a:r>
              <a:rPr lang="en-US" sz="1200" kern="1200" dirty="0" smtClean="0">
                <a:solidFill>
                  <a:schemeClr val="tx1"/>
                </a:solidFill>
                <a:effectLst/>
                <a:latin typeface="+mn-lt"/>
                <a:ea typeface="+mn-ea"/>
                <a:cs typeface="+mn-cs"/>
              </a:rPr>
              <a:t> </a:t>
            </a:r>
          </a:p>
          <a:p>
            <a:pPr lvl="0"/>
            <a:r>
              <a:rPr lang="en-US" sz="1200" b="1" kern="1200" dirty="0" smtClean="0">
                <a:solidFill>
                  <a:schemeClr val="tx1"/>
                </a:solidFill>
                <a:effectLst/>
                <a:latin typeface="+mn-lt"/>
                <a:ea typeface="+mn-ea"/>
                <a:cs typeface="+mn-cs"/>
              </a:rPr>
              <a:t>Foundational Defense: Windows Phone update service can deliver critical security updates to the OS</a:t>
            </a:r>
            <a:r>
              <a:rPr lang="en-US" sz="1200" b="1" kern="1200" smtClean="0">
                <a:solidFill>
                  <a:schemeClr val="tx1"/>
                </a:solidFill>
                <a:effectLst/>
                <a:latin typeface="+mn-lt"/>
                <a:ea typeface="+mn-ea"/>
                <a:cs typeface="+mn-cs"/>
              </a:rPr>
              <a:t>.</a:t>
            </a:r>
            <a:r>
              <a:rPr lang="en-US" sz="1200" kern="120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15</a:t>
            </a:fld>
            <a:endParaRPr lang="en-US" dirty="0"/>
          </a:p>
        </p:txBody>
      </p:sp>
    </p:spTree>
    <p:extLst>
      <p:ext uri="{BB962C8B-B14F-4D97-AF65-F5344CB8AC3E}">
        <p14:creationId xmlns:p14="http://schemas.microsoft.com/office/powerpoint/2010/main" val="3555692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4"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Fujitsu chose Windows Phone because they wanted a new smartphone to improve their mobile environment and support workflow. About 2,500 of its employees use smartphones that provide access to their company email on Microsoft Exchange Server 2007. By deploying Windows Phone, the company expects to enhance communications, enforce security policies, and expand collaboration capabilities for mobile employees.</a:t>
            </a:r>
          </a:p>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16</a:t>
            </a:fld>
            <a:endParaRPr lang="en-US" dirty="0"/>
          </a:p>
        </p:txBody>
      </p:sp>
    </p:spTree>
    <p:extLst>
      <p:ext uri="{BB962C8B-B14F-4D97-AF65-F5344CB8AC3E}">
        <p14:creationId xmlns:p14="http://schemas.microsoft.com/office/powerpoint/2010/main" val="2686549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Windows Phone application platform offers exciting possibilities for enterprises to develop their own applications for internal use. These capabilities include:</a:t>
            </a:r>
          </a:p>
          <a:p>
            <a:endParaRPr lang="en-US" sz="1200" kern="1200" dirty="0" smtClean="0">
              <a:solidFill>
                <a:schemeClr val="tx1"/>
              </a:solidFill>
              <a:effectLst/>
              <a:latin typeface="+mn-lt"/>
              <a:ea typeface="+mn-ea"/>
              <a:cs typeface="+mn-cs"/>
            </a:endParaRPr>
          </a:p>
          <a:p>
            <a:pPr marL="171450" lvl="0" indent="-171450">
              <a:buFont typeface="Arial" pitchFamily="34" charset="0"/>
              <a:buChar char="•"/>
            </a:pPr>
            <a:r>
              <a:rPr lang="en-US" sz="1200" kern="1200" dirty="0" smtClean="0">
                <a:solidFill>
                  <a:schemeClr val="tx1"/>
                </a:solidFill>
                <a:effectLst/>
                <a:latin typeface="+mn-lt"/>
                <a:ea typeface="+mn-ea"/>
                <a:cs typeface="+mn-cs"/>
              </a:rPr>
              <a:t>Phone Platform: A predictable and reliable platform with an all-managed code platform</a:t>
            </a:r>
          </a:p>
          <a:p>
            <a:pPr marL="171450" lvl="0" indent="-171450">
              <a:buFont typeface="Arial" pitchFamily="34" charset="0"/>
              <a:buChar char="•"/>
            </a:pPr>
            <a:r>
              <a:rPr lang="en-US" sz="1200" kern="1200" dirty="0" smtClean="0">
                <a:solidFill>
                  <a:schemeClr val="tx1"/>
                </a:solidFill>
                <a:effectLst/>
                <a:latin typeface="+mn-lt"/>
                <a:ea typeface="+mn-ea"/>
                <a:cs typeface="+mn-cs"/>
              </a:rPr>
              <a:t>Tools &amp; Support: Familiar technology that you know and use</a:t>
            </a:r>
          </a:p>
          <a:p>
            <a:pPr marL="171450" lvl="0" indent="-171450">
              <a:buFont typeface="Arial" pitchFamily="34" charset="0"/>
              <a:buChar char="•"/>
            </a:pPr>
            <a:r>
              <a:rPr lang="en-US" sz="1200" kern="1200" dirty="0" smtClean="0">
                <a:solidFill>
                  <a:schemeClr val="tx1"/>
                </a:solidFill>
                <a:effectLst/>
                <a:latin typeface="+mn-lt"/>
                <a:ea typeface="+mn-ea"/>
                <a:cs typeface="+mn-cs"/>
              </a:rPr>
              <a:t>Cloud Services: Rich, integrated solutions for the enterprise</a:t>
            </a:r>
          </a:p>
          <a:p>
            <a:pPr marL="171450" lvl="0" indent="-171450">
              <a:buFont typeface="Arial" pitchFamily="34" charset="0"/>
              <a:buChar char="•"/>
            </a:pPr>
            <a:r>
              <a:rPr lang="en-US" sz="1200" kern="1200" dirty="0" smtClean="0">
                <a:solidFill>
                  <a:schemeClr val="tx1"/>
                </a:solidFill>
                <a:effectLst/>
                <a:latin typeface="+mn-lt"/>
                <a:ea typeface="+mn-ea"/>
                <a:cs typeface="+mn-cs"/>
              </a:rPr>
              <a:t>Marketplace: A trustworthy platform for delivering apps to your ends users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17</a:t>
            </a:fld>
            <a:endParaRPr lang="en-US" dirty="0"/>
          </a:p>
        </p:txBody>
      </p:sp>
    </p:spTree>
    <p:extLst>
      <p:ext uri="{BB962C8B-B14F-4D97-AF65-F5344CB8AC3E}">
        <p14:creationId xmlns:p14="http://schemas.microsoft.com/office/powerpoint/2010/main" val="2449815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With Windows Phone, you can mobilize business apps for multiple form factors using powerful and familiar development tools.</a:t>
            </a:r>
          </a:p>
          <a:p>
            <a:pPr lvl="0"/>
            <a:r>
              <a:rPr lang="en-US" sz="1200" kern="1200" dirty="0" smtClean="0">
                <a:solidFill>
                  <a:schemeClr val="tx1"/>
                </a:solidFill>
                <a:effectLst/>
                <a:latin typeface="+mn-lt"/>
                <a:ea typeface="+mn-ea"/>
                <a:cs typeface="+mn-cs"/>
              </a:rPr>
              <a:t>You can also develop compelling mobile line of business applications that run on Silverlight and XNA.</a:t>
            </a:r>
          </a:p>
          <a:p>
            <a:pPr lvl="0"/>
            <a:r>
              <a:rPr lang="en-US" sz="1200" kern="1200" dirty="0" smtClean="0">
                <a:solidFill>
                  <a:schemeClr val="tx1"/>
                </a:solidFill>
                <a:effectLst/>
                <a:latin typeface="+mn-lt"/>
                <a:ea typeface="+mn-ea"/>
                <a:cs typeface="+mn-cs"/>
              </a:rPr>
              <a:t>You can help protect corporate data with integrated security features.</a:t>
            </a:r>
          </a:p>
          <a:p>
            <a:pPr lvl="0"/>
            <a:r>
              <a:rPr lang="en-US" sz="1200" kern="1200" dirty="0" smtClean="0">
                <a:solidFill>
                  <a:schemeClr val="tx1"/>
                </a:solidFill>
                <a:effectLst/>
                <a:latin typeface="+mn-lt"/>
                <a:ea typeface="+mn-ea"/>
                <a:cs typeface="+mn-cs"/>
              </a:rPr>
              <a:t>You can develop high quality apps efficiently using a common development framework across phone, PC and web</a:t>
            </a:r>
          </a:p>
          <a:p>
            <a:r>
              <a:rPr lang="en-US" sz="1200" kern="1200" dirty="0" smtClean="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18</a:t>
            </a:fld>
            <a:endParaRPr lang="en-US" dirty="0"/>
          </a:p>
        </p:txBody>
      </p:sp>
    </p:spTree>
    <p:extLst>
      <p:ext uri="{BB962C8B-B14F-4D97-AF65-F5344CB8AC3E}">
        <p14:creationId xmlns:p14="http://schemas.microsoft.com/office/powerpoint/2010/main" val="833589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Deliver captivating apps for customers and employees with</a:t>
            </a:r>
            <a:r>
              <a:rPr lang="en-US" sz="1200" kern="1200" baseline="0" dirty="0" smtClean="0">
                <a:solidFill>
                  <a:schemeClr val="tx1"/>
                </a:solidFill>
                <a:effectLst/>
                <a:latin typeface="+mn-lt"/>
                <a:ea typeface="+mn-ea"/>
                <a:cs typeface="+mn-cs"/>
              </a:rPr>
              <a:t> the Windows Phone platform:</a:t>
            </a:r>
            <a:endParaRPr lang="en-US" sz="1200" kern="1200" dirty="0" smtClean="0">
              <a:solidFill>
                <a:schemeClr val="tx1"/>
              </a:solidFill>
              <a:effectLst/>
              <a:latin typeface="+mn-lt"/>
              <a:ea typeface="+mn-ea"/>
              <a:cs typeface="+mn-cs"/>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Develop captivating experiences with Silverlight and XNA</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Build apps that integrate with Windows Azure and SQL Azure</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Extend existing web apps to the phone</a:t>
            </a:r>
          </a:p>
          <a:p>
            <a:pPr marL="171450" marR="0" lvl="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solidFill>
                <a:latin typeface="Segoe Light" pitchFamily="34" charset="0"/>
              </a:rPr>
              <a:t>Targeted LOB apps distribution</a:t>
            </a:r>
            <a:r>
              <a:rPr lang="en-US" sz="1200" dirty="0" smtClean="0">
                <a:solidFill>
                  <a:schemeClr val="bg1"/>
                </a:solidFill>
                <a:latin typeface="Segoe Light" pitchFamily="34" charset="0"/>
              </a:rPr>
              <a:t>:</a:t>
            </a:r>
            <a:r>
              <a:rPr lang="en-US" sz="1200" baseline="0" dirty="0" smtClean="0">
                <a:solidFill>
                  <a:schemeClr val="bg1"/>
                </a:solidFill>
                <a:latin typeface="Segoe Light" pitchFamily="34" charset="0"/>
              </a:rPr>
              <a:t> </a:t>
            </a:r>
            <a:r>
              <a:rPr lang="en-US" sz="1200" kern="1200" dirty="0" smtClean="0">
                <a:solidFill>
                  <a:schemeClr val="tx1"/>
                </a:solidFill>
                <a:effectLst/>
                <a:latin typeface="+mn-lt"/>
                <a:ea typeface="+mn-ea"/>
                <a:cs typeface="+mn-cs"/>
              </a:rPr>
              <a:t>For organization that need more control over how and to whom their business applications are distributed, Microsoft has added an option to distribute application in a targeted way. Developers can now upload applications into Windows Phone Marketplace and keep them hidden. Those applications will not be discoverable by the consumer who visits marketplace, but can be provided to employees or other target groups by, for example, sending these users an email with a Marketplace URL (</a:t>
            </a:r>
            <a:r>
              <a:rPr lang="en-US" sz="1200" kern="1200" dirty="0" err="1" smtClean="0">
                <a:solidFill>
                  <a:schemeClr val="tx1"/>
                </a:solidFill>
                <a:effectLst/>
                <a:latin typeface="+mn-lt"/>
                <a:ea typeface="+mn-ea"/>
                <a:cs typeface="+mn-cs"/>
              </a:rPr>
              <a:t>deeplink</a:t>
            </a:r>
            <a:r>
              <a:rPr lang="en-US" sz="1200" kern="1200" dirty="0" smtClean="0">
                <a:solidFill>
                  <a:schemeClr val="tx1"/>
                </a:solidFill>
                <a:effectLst/>
                <a:latin typeface="+mn-lt"/>
                <a:ea typeface="+mn-ea"/>
                <a:cs typeface="+mn-cs"/>
              </a:rPr>
              <a:t>)</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Store and synchronize structured data</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1">
                    <a:alpha val="99000"/>
                  </a:schemeClr>
                </a:solidFill>
                <a:latin typeface="Segoe Light" pitchFamily="34" charset="0"/>
              </a:rPr>
              <a:t>Take advantage of background processing</a:t>
            </a:r>
          </a:p>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19</a:t>
            </a:fld>
            <a:endParaRPr lang="en-US"/>
          </a:p>
        </p:txBody>
      </p:sp>
    </p:spTree>
    <p:extLst>
      <p:ext uri="{BB962C8B-B14F-4D97-AF65-F5344CB8AC3E}">
        <p14:creationId xmlns:p14="http://schemas.microsoft.com/office/powerpoint/2010/main" val="877159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Today we will cover how Windows Phone addresses the changing workforce, issues around the consumerization of IT, and what Windows Phone has to offer.</a:t>
            </a:r>
            <a:endParaRPr lang="en-US" dirty="0" smtClean="0"/>
          </a:p>
        </p:txBody>
      </p:sp>
      <p:sp>
        <p:nvSpPr>
          <p:cNvPr id="4" name="Slide Number Placeholder 3"/>
          <p:cNvSpPr>
            <a:spLocks noGrp="1"/>
          </p:cNvSpPr>
          <p:nvPr>
            <p:ph type="sldNum" sz="quarter" idx="10"/>
          </p:nvPr>
        </p:nvSpPr>
        <p:spPr/>
        <p:txBody>
          <a:bodyPr/>
          <a:lstStyle/>
          <a:p>
            <a:fld id="{B59DFEC3-DDF1-47FC-A429-F37F4C396648}" type="slidenum">
              <a:rPr lang="en-US" smtClean="0"/>
              <a:t>2</a:t>
            </a:fld>
            <a:endParaRPr lang="en-US" dirty="0"/>
          </a:p>
        </p:txBody>
      </p:sp>
    </p:spTree>
    <p:extLst>
      <p:ext uri="{BB962C8B-B14F-4D97-AF65-F5344CB8AC3E}">
        <p14:creationId xmlns:p14="http://schemas.microsoft.com/office/powerpoint/2010/main" val="882945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Keep corporate data secure with</a:t>
            </a:r>
            <a:r>
              <a:rPr lang="en-US" sz="1200" kern="1200" baseline="0" smtClean="0">
                <a:solidFill>
                  <a:schemeClr val="tx1"/>
                </a:solidFill>
                <a:effectLst/>
                <a:latin typeface="+mn-lt"/>
                <a:ea typeface="+mn-ea"/>
                <a:cs typeface="+mn-cs"/>
              </a:rPr>
              <a:t> features such as:</a:t>
            </a:r>
            <a:endParaRPr lang="en-US" sz="1200" kern="1200" smtClean="0">
              <a:solidFill>
                <a:schemeClr val="tx1"/>
              </a:solidFill>
              <a:effectLst/>
              <a:latin typeface="+mn-lt"/>
              <a:ea typeface="+mn-ea"/>
              <a:cs typeface="+mn-cs"/>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smtClean="0">
                <a:solidFill>
                  <a:schemeClr val="bg1">
                    <a:alpha val="99000"/>
                  </a:schemeClr>
                </a:solidFill>
                <a:latin typeface="Segoe Light" pitchFamily="34" charset="0"/>
              </a:rPr>
              <a:t>Secure data through isolated storage: </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smtClean="0">
                <a:solidFill>
                  <a:schemeClr val="bg1">
                    <a:alpha val="99000"/>
                  </a:schemeClr>
                </a:solidFill>
                <a:latin typeface="Segoe Light" pitchFamily="34" charset="0"/>
              </a:rPr>
              <a:t>Encrypt business data and credentials using crypto API:</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smtClean="0">
                <a:solidFill>
                  <a:schemeClr val="bg1">
                    <a:alpha val="99000"/>
                  </a:schemeClr>
                </a:solidFill>
                <a:latin typeface="Segoe Light" pitchFamily="34" charset="0"/>
              </a:rPr>
              <a:t>Application sandboxing to reduce malware effects: </a:t>
            </a:r>
            <a:r>
              <a:rPr lang="en-US" sz="1200" kern="1200" smtClean="0">
                <a:solidFill>
                  <a:schemeClr val="tx1"/>
                </a:solidFill>
                <a:effectLst/>
                <a:latin typeface="+mn-lt"/>
                <a:ea typeface="+mn-ea"/>
                <a:cs typeface="+mn-cs"/>
              </a:rPr>
              <a:t>All applications installed from Windows Phone Marketplace will run in their own sandbox. Inter-application communications or inter-application data access is not supported on Windows Phone. </a:t>
            </a:r>
            <a:endParaRPr lang="en-US" sz="1200" b="1" smtClean="0">
              <a:solidFill>
                <a:schemeClr val="bg1">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smtClean="0">
                <a:solidFill>
                  <a:schemeClr val="bg1">
                    <a:alpha val="99000"/>
                  </a:schemeClr>
                </a:solidFill>
                <a:latin typeface="Segoe Light" pitchFamily="34" charset="0"/>
              </a:rPr>
              <a:t>Help prevent malicious code through certification: </a:t>
            </a:r>
            <a:r>
              <a:rPr lang="en-US" sz="1200" kern="1200" smtClean="0">
                <a:solidFill>
                  <a:schemeClr val="tx1"/>
                </a:solidFill>
                <a:effectLst/>
                <a:latin typeface="+mn-lt"/>
                <a:ea typeface="+mn-ea"/>
                <a:cs typeface="+mn-cs"/>
              </a:rPr>
              <a:t>Certification and verification of applications and content by Microsoft further enhances integrity of the phone, consumer confidence, and benefits to developers and consumers alike. All applications will be validated and certified before they are uploaded to Windows Phone Marketplace, reducing the malware threat. </a:t>
            </a:r>
            <a:endParaRPr lang="en-US" sz="1200" b="1" smtClean="0">
              <a:solidFill>
                <a:schemeClr val="bg1">
                  <a:alpha val="99000"/>
                </a:schemeClr>
              </a:solidFill>
              <a:latin typeface="Segoe Light" pitchFamily="34" charset="0"/>
            </a:endParaRPr>
          </a:p>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20</a:t>
            </a:fld>
            <a:endParaRPr lang="en-US"/>
          </a:p>
        </p:txBody>
      </p:sp>
    </p:spTree>
    <p:extLst>
      <p:ext uri="{BB962C8B-B14F-4D97-AF65-F5344CB8AC3E}">
        <p14:creationId xmlns:p14="http://schemas.microsoft.com/office/powerpoint/2010/main" val="2446659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Develop high quality apps efficiently using a common development framework across phone, PC and web: </a:t>
            </a:r>
          </a:p>
          <a:p>
            <a:pPr marL="171450" marR="0" lvl="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smtClean="0">
                <a:solidFill>
                  <a:schemeClr val="bg1">
                    <a:alpha val="99000"/>
                  </a:schemeClr>
                </a:solidFill>
                <a:latin typeface="Segoe Light" pitchFamily="34" charset="0"/>
              </a:rPr>
              <a:t>Develop compelling apps with Silverlight and XNA: </a:t>
            </a:r>
            <a:r>
              <a:rPr lang="en-US" sz="1200" kern="1200" smtClean="0">
                <a:solidFill>
                  <a:schemeClr val="tx1"/>
                </a:solidFill>
                <a:effectLst/>
                <a:latin typeface="+mn-lt"/>
                <a:ea typeface="+mn-ea"/>
                <a:cs typeface="+mn-cs"/>
              </a:rPr>
              <a:t>Silverlight is a popular and powerful, yet lightweight, runtime environment that gives developers and designers the ability to create highly interactive, vector-based (and thus resolution-independent) experiences. Its separation between design and code enables designers to work in XAML, while developers code directly in C#. Silverlight provides hardware-accelerated experiences that are responsive and dynamic. The Silverlight runtime on a mobile device exposes a rich set of application programming interfaces (APIs) that developers can use quickly and easily. XNA is a set of frameworks and components that provide an easy and flexible way to import three-dimensional models, textures, sounds, and other assets directly into a game, as well as a vastly simplified API for manipulating game objects. XNA provides tools and components that accelerate cross-platform game development.</a:t>
            </a:r>
          </a:p>
          <a:p>
            <a:pPr marL="171450" indent="-171450">
              <a:buFont typeface="Arial" pitchFamily="34" charset="0"/>
              <a:buChar char="•"/>
            </a:pPr>
            <a:r>
              <a:rPr lang="en-US" sz="1200" b="1" smtClean="0">
                <a:solidFill>
                  <a:schemeClr val="bg1">
                    <a:alpha val="99000"/>
                  </a:schemeClr>
                </a:solidFill>
                <a:latin typeface="Segoe Light" pitchFamily="34" charset="0"/>
              </a:rPr>
              <a:t>Use familiar Visual Studio and Expression tools: </a:t>
            </a:r>
            <a:r>
              <a:rPr lang="en-US" sz="1200" kern="1200" smtClean="0">
                <a:solidFill>
                  <a:schemeClr val="tx1"/>
                </a:solidFill>
                <a:effectLst/>
                <a:latin typeface="+mn-lt"/>
                <a:ea typeface="+mn-ea"/>
                <a:cs typeface="+mn-cs"/>
              </a:rPr>
              <a:t> Windows Phone application development tools include the Microsoft Visual Studio® development system and Microsoft Expression Blend™ design software; games can be developed using Microsoft XNA Game Studio™. Microsoft provides the Windows Phone Developer Tools as a single, free download. The download package includes:</a:t>
            </a:r>
            <a:r>
              <a:rPr lang="en-US" smtClean="0">
                <a:effectLst/>
              </a:rPr>
              <a:t> </a:t>
            </a:r>
            <a:r>
              <a:rPr lang="en-US" sz="1200" kern="1200" smtClean="0">
                <a:solidFill>
                  <a:schemeClr val="tx1"/>
                </a:solidFill>
                <a:effectLst/>
                <a:latin typeface="+mn-lt"/>
                <a:ea typeface="+mn-ea"/>
                <a:cs typeface="+mn-cs"/>
              </a:rPr>
              <a:t>Access to and use of the Internet may require payment of a separate fee to an Internet service provider. Local and/or long-distance telephone charges may apply.</a:t>
            </a:r>
          </a:p>
          <a:p>
            <a:pPr marL="171450" indent="-171450">
              <a:buFont typeface="Arial" pitchFamily="34" charset="0"/>
              <a:buChar char="•"/>
            </a:pPr>
            <a:r>
              <a:rPr lang="en-US" sz="1200" b="1" smtClean="0">
                <a:solidFill>
                  <a:schemeClr val="bg1">
                    <a:alpha val="99000"/>
                  </a:schemeClr>
                </a:solidFill>
                <a:latin typeface="Segoe Light" pitchFamily="34" charset="0"/>
              </a:rPr>
              <a:t>Write rich HTML 5 apps: </a:t>
            </a:r>
            <a:r>
              <a:rPr lang="en-US" sz="1200" kern="1200" smtClean="0">
                <a:solidFill>
                  <a:schemeClr val="tx1"/>
                </a:solidFill>
                <a:effectLst/>
                <a:latin typeface="+mn-lt"/>
                <a:ea typeface="+mn-ea"/>
                <a:cs typeface="+mn-cs"/>
              </a:rPr>
              <a:t>Windows Phone introduces HTML 5 to the Windows Phone OS. Developers can now apply their modern web based application development efforts to the Windows Phone platform. With one of the most complete and standards based implementation of HTML 5, known from Internet Explorer 9 on the desktop, and the addition of hardware acceleration, HTML 5 on Windows Phone brings what is needed to build applications that can run across multiple platforms, including PCs and tablet devices.  Building on these capabilities, developers can create compelling applications that run within the browser on Windows Phone.</a:t>
            </a:r>
            <a:endParaRPr lang="en-US" sz="1200" b="1" smtClean="0">
              <a:solidFill>
                <a:schemeClr val="bg1">
                  <a:alpha val="99000"/>
                </a:schemeClr>
              </a:solidFill>
              <a:latin typeface="Segoe Light" pitchFamily="34" charset="0"/>
            </a:endParaRPr>
          </a:p>
          <a:p>
            <a:pPr marL="171450" marR="0" lvl="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smtClean="0">
                <a:solidFill>
                  <a:schemeClr val="bg1">
                    <a:alpha val="99000"/>
                  </a:schemeClr>
                </a:solidFill>
                <a:latin typeface="Segoe Light" pitchFamily="34" charset="0"/>
              </a:rPr>
              <a:t>Publish and distribute apps using the Apps Hub and Marketplace: </a:t>
            </a:r>
            <a:r>
              <a:rPr lang="en-US" sz="1200" kern="1200" smtClean="0">
                <a:solidFill>
                  <a:schemeClr val="tx1"/>
                </a:solidFill>
                <a:effectLst/>
                <a:latin typeface="+mn-lt"/>
                <a:ea typeface="+mn-ea"/>
                <a:cs typeface="+mn-cs"/>
              </a:rPr>
              <a:t>Developers have a single, worldwide distribution channel with global access, ease of discovery, and a convenient platform for distribution and updates.</a:t>
            </a:r>
          </a:p>
        </p:txBody>
      </p:sp>
      <p:sp>
        <p:nvSpPr>
          <p:cNvPr id="4" name="Slide Number Placeholder 3"/>
          <p:cNvSpPr>
            <a:spLocks noGrp="1"/>
          </p:cNvSpPr>
          <p:nvPr>
            <p:ph type="sldNum" sz="quarter" idx="10"/>
          </p:nvPr>
        </p:nvSpPr>
        <p:spPr/>
        <p:txBody>
          <a:bodyPr/>
          <a:lstStyle/>
          <a:p>
            <a:fld id="{B59DFEC3-DDF1-47FC-A429-F37F4C396648}" type="slidenum">
              <a:rPr lang="en-US" smtClean="0"/>
              <a:t>21</a:t>
            </a:fld>
            <a:endParaRPr lang="en-US"/>
          </a:p>
        </p:txBody>
      </p:sp>
    </p:spTree>
    <p:extLst>
      <p:ext uri="{BB962C8B-B14F-4D97-AF65-F5344CB8AC3E}">
        <p14:creationId xmlns:p14="http://schemas.microsoft.com/office/powerpoint/2010/main" val="866164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4"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As you have seen through these scenarios, Windows Phone delivers:</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kern="1200" smtClean="0">
                <a:solidFill>
                  <a:schemeClr val="tx1"/>
                </a:solidFill>
                <a:effectLst/>
                <a:latin typeface="+mn-lt"/>
                <a:ea typeface="+mn-ea"/>
                <a:cs typeface="+mn-cs"/>
              </a:rPr>
              <a:t>It offers a best-in-class productivity through Outlook Mobile and Office Mobile. It provides a captivating and productive experience for you in your work and personal lives, bringing together everything you want from a phone. It works the way you want, in an intuitive way.  </a:t>
            </a:r>
          </a:p>
          <a:p>
            <a:pPr marL="171450" indent="-171450">
              <a:buFont typeface="Arial" pitchFamily="34" charset="0"/>
              <a:buChar char="•"/>
            </a:pPr>
            <a:r>
              <a:rPr lang="en-US" sz="1200" kern="1200" smtClean="0">
                <a:solidFill>
                  <a:schemeClr val="tx1"/>
                </a:solidFill>
                <a:effectLst/>
                <a:latin typeface="+mn-lt"/>
                <a:ea typeface="+mn-ea"/>
                <a:cs typeface="+mn-cs"/>
              </a:rPr>
              <a:t>The integrated infrastructure takes advantage of Microsoft software such as SharePoint Server and Exchange Server that already exist in your IT environment to help you do more, either on premise</a:t>
            </a:r>
            <a:r>
              <a:rPr lang="en-US" sz="1200" kern="1200" baseline="0" smtClean="0">
                <a:solidFill>
                  <a:schemeClr val="tx1"/>
                </a:solidFill>
                <a:effectLst/>
                <a:latin typeface="+mn-lt"/>
                <a:ea typeface="+mn-ea"/>
                <a:cs typeface="+mn-cs"/>
              </a:rPr>
              <a:t> or in the cloud</a:t>
            </a:r>
            <a:r>
              <a:rPr lang="en-US" sz="1200" kern="1200" smtClean="0">
                <a:solidFill>
                  <a:schemeClr val="tx1"/>
                </a:solidFill>
                <a:effectLst/>
                <a:latin typeface="+mn-lt"/>
                <a:ea typeface="+mn-ea"/>
                <a:cs typeface="+mn-cs"/>
              </a:rPr>
              <a:t>. That means you gain mobile access to email and SharePoint libraries at no additional cost; you can use what you know and trust,</a:t>
            </a:r>
            <a:r>
              <a:rPr lang="en-US" sz="1200" kern="1200" baseline="0" smtClean="0">
                <a:solidFill>
                  <a:schemeClr val="tx1"/>
                </a:solidFill>
                <a:effectLst/>
                <a:latin typeface="+mn-lt"/>
                <a:ea typeface="+mn-ea"/>
                <a:cs typeface="+mn-cs"/>
              </a:rPr>
              <a:t> and </a:t>
            </a:r>
            <a:r>
              <a:rPr lang="en-US" sz="1200" kern="1200" smtClean="0">
                <a:solidFill>
                  <a:schemeClr val="tx1"/>
                </a:solidFill>
                <a:effectLst/>
                <a:latin typeface="+mn-lt"/>
                <a:ea typeface="+mn-ea"/>
                <a:cs typeface="+mn-cs"/>
              </a:rPr>
              <a:t>you get the security you need to protect your business data.</a:t>
            </a:r>
          </a:p>
          <a:p>
            <a:r>
              <a:rPr lang="en-US" sz="1200" kern="1200" smtClean="0">
                <a:solidFill>
                  <a:schemeClr val="tx1"/>
                </a:solidFill>
                <a:effectLst/>
                <a:latin typeface="+mn-lt"/>
                <a:ea typeface="+mn-ea"/>
                <a:cs typeface="+mn-cs"/>
              </a:rPr>
              <a:t> </a:t>
            </a:r>
          </a:p>
          <a:p>
            <a:r>
              <a:rPr lang="en-US" sz="1200" kern="1200" smtClean="0">
                <a:solidFill>
                  <a:schemeClr val="tx1"/>
                </a:solidFill>
                <a:effectLst/>
                <a:latin typeface="+mn-lt"/>
                <a:ea typeface="+mn-ea"/>
                <a:cs typeface="+mn-cs"/>
              </a:rPr>
              <a:t>In addition, you can mobilize business applications with a common framework that utilizes Silverlight, XNA, Visual Studio, and other familiar tools:</a:t>
            </a:r>
          </a:p>
          <a:p>
            <a:pPr marL="171450" indent="-171450">
              <a:buFont typeface="Arial" pitchFamily="34" charset="0"/>
              <a:buChar char="•"/>
            </a:pPr>
            <a:r>
              <a:rPr lang="en-US" sz="1200" kern="1200" smtClean="0">
                <a:solidFill>
                  <a:schemeClr val="tx1"/>
                </a:solidFill>
                <a:effectLst/>
                <a:latin typeface="+mn-lt"/>
                <a:ea typeface="+mn-ea"/>
                <a:cs typeface="+mn-cs"/>
              </a:rPr>
              <a:t>Deliver</a:t>
            </a:r>
            <a:r>
              <a:rPr lang="en-US" sz="1200" kern="1200" baseline="0" smtClean="0">
                <a:solidFill>
                  <a:schemeClr val="tx1"/>
                </a:solidFill>
                <a:effectLst/>
                <a:latin typeface="+mn-lt"/>
                <a:ea typeface="+mn-ea"/>
                <a:cs typeface="+mn-cs"/>
              </a:rPr>
              <a:t> apps that will captivate your employees and users alike</a:t>
            </a:r>
          </a:p>
          <a:p>
            <a:pPr marL="171450" indent="-171450">
              <a:buFont typeface="Arial" pitchFamily="34" charset="0"/>
              <a:buChar char="•"/>
            </a:pPr>
            <a:r>
              <a:rPr lang="en-US" sz="1200" kern="1200" baseline="0" smtClean="0">
                <a:solidFill>
                  <a:schemeClr val="tx1"/>
                </a:solidFill>
                <a:effectLst/>
                <a:latin typeface="+mn-lt"/>
                <a:ea typeface="+mn-ea"/>
                <a:cs typeface="+mn-cs"/>
              </a:rPr>
              <a:t>Get the security you need to help protect corporate LOB data</a:t>
            </a:r>
          </a:p>
          <a:p>
            <a:pPr marL="171450" indent="-171450">
              <a:buFont typeface="Arial" pitchFamily="34" charset="0"/>
              <a:buChar char="•"/>
            </a:pPr>
            <a:r>
              <a:rPr lang="en-US" sz="1200" kern="1200" baseline="0" smtClean="0">
                <a:solidFill>
                  <a:schemeClr val="tx1"/>
                </a:solidFill>
                <a:effectLst/>
                <a:latin typeface="+mn-lt"/>
                <a:ea typeface="+mn-ea"/>
                <a:cs typeface="+mn-cs"/>
              </a:rPr>
              <a:t>Develop high-quality apps rapidly and efficiently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22</a:t>
            </a:fld>
            <a:endParaRPr lang="en-US"/>
          </a:p>
        </p:txBody>
      </p:sp>
    </p:spTree>
    <p:extLst>
      <p:ext uri="{BB962C8B-B14F-4D97-AF65-F5344CB8AC3E}">
        <p14:creationId xmlns:p14="http://schemas.microsoft.com/office/powerpoint/2010/main" val="599543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Windows Phone delivers built in Outlook and Office productivity, integrates with your infrastructure investments, and mobilizes business apps.</a:t>
            </a:r>
          </a:p>
          <a:p>
            <a:r>
              <a:rPr lang="en-US" sz="1200" kern="1200" smtClean="0">
                <a:solidFill>
                  <a:schemeClr val="tx1"/>
                </a:solidFill>
                <a:effectLst/>
                <a:latin typeface="+mn-lt"/>
                <a:ea typeface="+mn-ea"/>
                <a:cs typeface="+mn-cs"/>
              </a:rPr>
              <a:t> </a:t>
            </a:r>
          </a:p>
          <a:p>
            <a:r>
              <a:rPr lang="en-US" sz="1200" kern="1200" smtClean="0">
                <a:solidFill>
                  <a:schemeClr val="tx1"/>
                </a:solidFill>
                <a:effectLst/>
                <a:latin typeface="+mn-lt"/>
                <a:ea typeface="+mn-ea"/>
                <a:cs typeface="+mn-cs"/>
              </a:rPr>
              <a:t>For more information on Windows Phone, please visit:</a:t>
            </a:r>
          </a:p>
          <a:p>
            <a:r>
              <a:rPr lang="en-US" sz="1200" u="sng" kern="1200" smtClean="0">
                <a:solidFill>
                  <a:schemeClr val="tx1"/>
                </a:solidFill>
                <a:effectLst/>
                <a:latin typeface="+mn-lt"/>
                <a:ea typeface="+mn-ea"/>
                <a:cs typeface="+mn-cs"/>
                <a:hlinkClick r:id="rId3"/>
              </a:rPr>
              <a:t>www.windowsphone.com/business</a:t>
            </a:r>
            <a:endParaRPr lang="en-US" sz="1200" kern="120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23</a:t>
            </a:fld>
            <a:endParaRPr lang="en-US"/>
          </a:p>
        </p:txBody>
      </p:sp>
    </p:spTree>
    <p:extLst>
      <p:ext uri="{BB962C8B-B14F-4D97-AF65-F5344CB8AC3E}">
        <p14:creationId xmlns:p14="http://schemas.microsoft.com/office/powerpoint/2010/main" val="948916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9DFEC3-DDF1-47FC-A429-F37F4C396648}" type="slidenum">
              <a:rPr lang="en-US" smtClean="0"/>
              <a:t>24</a:t>
            </a:fld>
            <a:endParaRPr lang="en-US"/>
          </a:p>
        </p:txBody>
      </p:sp>
    </p:spTree>
    <p:extLst>
      <p:ext uri="{BB962C8B-B14F-4D97-AF65-F5344CB8AC3E}">
        <p14:creationId xmlns:p14="http://schemas.microsoft.com/office/powerpoint/2010/main" val="2821618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9DFEC3-DDF1-47FC-A429-F37F4C396648}" type="slidenum">
              <a:rPr lang="en-US" smtClean="0"/>
              <a:t>25</a:t>
            </a:fld>
            <a:endParaRPr lang="en-US"/>
          </a:p>
        </p:txBody>
      </p:sp>
    </p:spTree>
    <p:extLst>
      <p:ext uri="{BB962C8B-B14F-4D97-AF65-F5344CB8AC3E}">
        <p14:creationId xmlns:p14="http://schemas.microsoft.com/office/powerpoint/2010/main" val="3869866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6563">
              <a:defRPr/>
            </a:pPr>
            <a:r>
              <a:rPr lang="en-US" dirty="0" smtClean="0">
                <a:solidFill>
                  <a:srgbClr val="000000"/>
                </a:solidFill>
              </a:rPr>
              <a:t>Exchange ActiveSync offers direct push email and calendar information to Windows Phone devices. As you can see from the slide, ActiveSync also comes with a variety of security tools to keep your information and devices safe.</a:t>
            </a:r>
          </a:p>
          <a:p>
            <a:pPr defTabSz="466563">
              <a:defRPr/>
            </a:pPr>
            <a:endParaRPr lang="en-US" dirty="0" smtClean="0">
              <a:solidFill>
                <a:srgbClr val="000000"/>
              </a:solidFill>
            </a:endParaRPr>
          </a:p>
          <a:p>
            <a:pPr defTabSz="914255">
              <a:lnSpc>
                <a:spcPct val="90000"/>
              </a:lnSpc>
              <a:spcBef>
                <a:spcPct val="20000"/>
              </a:spcBef>
              <a:buClr>
                <a:schemeClr val="accent6"/>
              </a:buClr>
              <a:buSzPct val="100000"/>
              <a:defRPr/>
            </a:pPr>
            <a:r>
              <a:rPr lang="en-US" b="1" dirty="0" smtClean="0">
                <a:solidFill>
                  <a:srgbClr val="000000"/>
                </a:solidFill>
              </a:rPr>
              <a:t>Password </a:t>
            </a:r>
            <a:r>
              <a:rPr lang="en-US" b="1" dirty="0" smtClean="0">
                <a:solidFill>
                  <a:srgbClr val="000000"/>
                </a:solidFill>
                <a:latin typeface="Segoe UI" pitchFamily="34" charset="0"/>
                <a:cs typeface="Segoe UI" pitchFamily="34" charset="0"/>
              </a:rPr>
              <a:t>Enabled: </a:t>
            </a:r>
            <a:r>
              <a:rPr lang="en-US" sz="900" dirty="0">
                <a:solidFill>
                  <a:schemeClr val="accent6"/>
                </a:solidFill>
                <a:latin typeface="Segoe UI" pitchFamily="34" charset="0"/>
                <a:cs typeface="Segoe UI" pitchFamily="34" charset="0"/>
              </a:rPr>
              <a:t>This setting enables the mobile phone password.</a:t>
            </a:r>
          </a:p>
          <a:p>
            <a:pPr defTabSz="466563">
              <a:defRPr/>
            </a:pPr>
            <a:r>
              <a:rPr lang="en-US" b="1" dirty="0" smtClean="0">
                <a:solidFill>
                  <a:srgbClr val="000000"/>
                </a:solidFill>
              </a:rPr>
              <a:t>Password Expiration: </a:t>
            </a:r>
            <a:r>
              <a:rPr lang="en-US" dirty="0" smtClean="0">
                <a:solidFill>
                  <a:srgbClr val="000000"/>
                </a:solidFill>
              </a:rPr>
              <a:t>This setting enables the administrator to configure a length of time after which a Windows Phone password must be changed </a:t>
            </a:r>
          </a:p>
          <a:p>
            <a:pPr defTabSz="466563">
              <a:defRPr/>
            </a:pPr>
            <a:r>
              <a:rPr lang="en-US" b="1" dirty="0" smtClean="0">
                <a:solidFill>
                  <a:srgbClr val="000000"/>
                </a:solidFill>
              </a:rPr>
              <a:t>Password History: </a:t>
            </a:r>
            <a:r>
              <a:rPr lang="en-US" dirty="0" smtClean="0">
                <a:solidFill>
                  <a:srgbClr val="000000"/>
                </a:solidFill>
              </a:rPr>
              <a:t>This setting specifies the number of past passwords that can be stored in a user's mailbox, and does not allow a user to reuse a stored password </a:t>
            </a:r>
          </a:p>
          <a:p>
            <a:pPr defTabSz="466563">
              <a:defRPr/>
            </a:pPr>
            <a:r>
              <a:rPr lang="en-US" b="1" dirty="0" smtClean="0">
                <a:solidFill>
                  <a:srgbClr val="000000"/>
                </a:solidFill>
              </a:rPr>
              <a:t>Allow Simple Password: </a:t>
            </a:r>
            <a:r>
              <a:rPr lang="en-US" dirty="0" smtClean="0">
                <a:solidFill>
                  <a:srgbClr val="000000"/>
                </a:solidFill>
              </a:rPr>
              <a:t>This setting enables or disables the ability to use a simple password such as 1234 </a:t>
            </a:r>
          </a:p>
          <a:p>
            <a:pPr defTabSz="466563">
              <a:defRPr/>
            </a:pPr>
            <a:r>
              <a:rPr lang="en-US" b="1" dirty="0" smtClean="0">
                <a:solidFill>
                  <a:srgbClr val="000000"/>
                </a:solidFill>
              </a:rPr>
              <a:t>Minimum Password Length: </a:t>
            </a:r>
            <a:r>
              <a:rPr lang="en-US" dirty="0" smtClean="0">
                <a:solidFill>
                  <a:srgbClr val="000000"/>
                </a:solidFill>
              </a:rPr>
              <a:t>This setting specifies the minimum password length </a:t>
            </a:r>
          </a:p>
          <a:p>
            <a:pPr defTabSz="466563">
              <a:defRPr/>
            </a:pPr>
            <a:r>
              <a:rPr lang="en-US" b="1" dirty="0" smtClean="0">
                <a:solidFill>
                  <a:srgbClr val="000000"/>
                </a:solidFill>
              </a:rPr>
              <a:t>Maximum inactivity time lock: </a:t>
            </a:r>
            <a:r>
              <a:rPr lang="en-US" dirty="0" smtClean="0">
                <a:solidFill>
                  <a:srgbClr val="000000"/>
                </a:solidFill>
              </a:rPr>
              <a:t>This setting specifies the length of time that a Windows Phone can go without user input before it locks </a:t>
            </a:r>
          </a:p>
          <a:p>
            <a:pPr defTabSz="466563">
              <a:defRPr/>
            </a:pPr>
            <a:r>
              <a:rPr lang="en-US" b="1" dirty="0" smtClean="0">
                <a:solidFill>
                  <a:srgbClr val="000000"/>
                </a:solidFill>
              </a:rPr>
              <a:t>Maximum failed password attempts</a:t>
            </a:r>
            <a:r>
              <a:rPr lang="en-US" dirty="0" smtClean="0">
                <a:solidFill>
                  <a:srgbClr val="000000"/>
                </a:solidFill>
              </a:rPr>
              <a:t>: This setting specifies how many times an incorrect password can be entered before the Windows Phone performs a wipe of all data</a:t>
            </a:r>
          </a:p>
          <a:p>
            <a:pPr defTabSz="466563">
              <a:defRPr/>
            </a:pPr>
            <a:endParaRPr lang="en-US" b="1" dirty="0" smtClean="0">
              <a:solidFill>
                <a:srgbClr val="000000"/>
              </a:solidFill>
            </a:endParaRPr>
          </a:p>
          <a:p>
            <a:pPr defTabSz="466563">
              <a:defRPr/>
            </a:pPr>
            <a:endParaRPr lang="en-US" dirty="0" smtClean="0">
              <a:solidFill>
                <a:srgbClr val="000000"/>
              </a:solidFill>
            </a:endParaRPr>
          </a:p>
          <a:p>
            <a:pPr defTabSz="466563">
              <a:defRPr/>
            </a:pPr>
            <a:r>
              <a:rPr lang="en-US" dirty="0" smtClean="0">
                <a:solidFill>
                  <a:srgbClr val="000000"/>
                </a:solidFill>
              </a:rPr>
              <a:t>In addition, Windows Phone with Exchange Server 2010 offers other ActiveSync benefits such as:</a:t>
            </a:r>
          </a:p>
          <a:p>
            <a:pPr defTabSz="466563">
              <a:defRPr/>
            </a:pPr>
            <a:endParaRPr lang="en-US" dirty="0" smtClean="0">
              <a:solidFill>
                <a:srgbClr val="000000"/>
              </a:solidFill>
            </a:endParaRPr>
          </a:p>
          <a:p>
            <a:pPr lvl="1"/>
            <a:r>
              <a:rPr lang="en-US" dirty="0" smtClean="0">
                <a:solidFill>
                  <a:srgbClr val="000000"/>
                </a:solidFill>
              </a:rPr>
              <a:t>Block / Allow list</a:t>
            </a:r>
          </a:p>
          <a:p>
            <a:pPr lvl="2"/>
            <a:r>
              <a:rPr lang="en-US" dirty="0" smtClean="0">
                <a:solidFill>
                  <a:srgbClr val="000000"/>
                </a:solidFill>
              </a:rPr>
              <a:t>Approved phone list</a:t>
            </a:r>
          </a:p>
          <a:p>
            <a:pPr lvl="3"/>
            <a:r>
              <a:rPr lang="en-US" dirty="0" smtClean="0">
                <a:solidFill>
                  <a:srgbClr val="000000"/>
                </a:solidFill>
              </a:rPr>
              <a:t>By device type</a:t>
            </a:r>
          </a:p>
          <a:p>
            <a:pPr lvl="3"/>
            <a:r>
              <a:rPr lang="en-US" dirty="0" smtClean="0">
                <a:solidFill>
                  <a:srgbClr val="000000"/>
                </a:solidFill>
              </a:rPr>
              <a:t>By user</a:t>
            </a:r>
          </a:p>
          <a:p>
            <a:pPr lvl="2"/>
            <a:r>
              <a:rPr lang="en-US" dirty="0" smtClean="0">
                <a:solidFill>
                  <a:srgbClr val="000000"/>
                </a:solidFill>
              </a:rPr>
              <a:t>Block an unsupported phone</a:t>
            </a:r>
          </a:p>
          <a:p>
            <a:pPr lvl="2"/>
            <a:r>
              <a:rPr lang="en-US" dirty="0" smtClean="0">
                <a:solidFill>
                  <a:srgbClr val="000000"/>
                </a:solidFill>
              </a:rPr>
              <a:t>Quarantine unknown phones</a:t>
            </a:r>
          </a:p>
          <a:p>
            <a:pPr lvl="3"/>
            <a:r>
              <a:rPr lang="en-US" dirty="0" smtClean="0">
                <a:solidFill>
                  <a:srgbClr val="000000"/>
                </a:solidFill>
              </a:rPr>
              <a:t>email sent</a:t>
            </a:r>
          </a:p>
          <a:p>
            <a:pPr lvl="3"/>
            <a:r>
              <a:rPr lang="en-US" dirty="0" smtClean="0">
                <a:solidFill>
                  <a:srgbClr val="000000"/>
                </a:solidFill>
              </a:rPr>
              <a:t>Admin approved </a:t>
            </a:r>
          </a:p>
          <a:p>
            <a:pPr marL="174962" indent="-174962">
              <a:buFont typeface="Arial" pitchFamily="34" charset="0"/>
              <a:buChar char="•"/>
            </a:pPr>
            <a:r>
              <a:rPr lang="en-US" b="1" dirty="0" smtClean="0"/>
              <a:t>Custom Quarantine Mail </a:t>
            </a:r>
            <a:r>
              <a:rPr lang="en-US" dirty="0" smtClean="0"/>
              <a:t>– When a user is put in Quarantine, a message appears on the device to let the users know that they have been quarantined; this message can be customized by the administrator.</a:t>
            </a:r>
          </a:p>
          <a:p>
            <a:pPr marL="174962" indent="-174962">
              <a:buFont typeface="Arial" pitchFamily="34" charset="0"/>
              <a:buChar char="•"/>
            </a:pPr>
            <a:r>
              <a:rPr lang="en-US" b="1" dirty="0" smtClean="0"/>
              <a:t>Allow/Block/Quarantine (ABQ) user interface (UI) </a:t>
            </a:r>
            <a:r>
              <a:rPr lang="en-US" dirty="0" smtClean="0"/>
              <a:t>– This is a web UI  that administrators can use to access the Exchange Control Panel so they manage the ABQ from anywhere. They don’t have to be sitting at the server running Exchange, they can access it from the web.</a:t>
            </a:r>
          </a:p>
          <a:p>
            <a:pPr marL="174962" indent="-174962">
              <a:buFont typeface="Arial" pitchFamily="34" charset="0"/>
              <a:buChar char="•"/>
            </a:pPr>
            <a:r>
              <a:rPr lang="en-US" b="1" dirty="0" smtClean="0"/>
              <a:t>Throttling </a:t>
            </a:r>
            <a:r>
              <a:rPr lang="en-US" dirty="0" smtClean="0"/>
              <a:t>– This helps protect from Denial of Service attacks. It allows the administrator to limit the number of connections or rate of connection attempts tried to avoid ActiveSync as an attack vector on the server. </a:t>
            </a:r>
          </a:p>
        </p:txBody>
      </p:sp>
      <p:sp>
        <p:nvSpPr>
          <p:cNvPr id="4" name="Date Placeholder 3"/>
          <p:cNvSpPr>
            <a:spLocks noGrp="1"/>
          </p:cNvSpPr>
          <p:nvPr>
            <p:ph type="dt" idx="10"/>
          </p:nvPr>
        </p:nvSpPr>
        <p:spPr/>
        <p:txBody>
          <a:bodyPr/>
          <a:lstStyle/>
          <a:p>
            <a:fld id="{D96E1F38-F294-4346-9208-F7B8D948D516}" type="datetime1">
              <a:rPr lang="en-US" smtClean="0"/>
              <a:t>9/2/2011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26</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smtClean="0"/>
              <a:t>Captivating and productive experiences for end users</a:t>
            </a:r>
          </a:p>
          <a:p>
            <a:pPr marL="174982" indent="-174982">
              <a:buFont typeface="Arial" pitchFamily="34" charset="0"/>
              <a:buChar char="•"/>
            </a:pPr>
            <a:r>
              <a:rPr lang="en-US" smtClean="0"/>
              <a:t>Zune: award-winning music experience</a:t>
            </a:r>
          </a:p>
          <a:p>
            <a:pPr marL="174982" indent="-174982">
              <a:buFont typeface="Arial" pitchFamily="34" charset="0"/>
              <a:buChar char="•"/>
            </a:pPr>
            <a:r>
              <a:rPr lang="en-US" smtClean="0"/>
              <a:t>Bing: best integration experience, strong end-user mindshare</a:t>
            </a:r>
          </a:p>
          <a:p>
            <a:pPr marL="174982" indent="-174982">
              <a:buFont typeface="Arial" pitchFamily="34" charset="0"/>
              <a:buChar char="•"/>
            </a:pPr>
            <a:r>
              <a:rPr lang="en-US" smtClean="0"/>
              <a:t>Office: best-in-class productivity experience (Outlook, OneNote, SharePoint), 500 Million users worldwide</a:t>
            </a:r>
          </a:p>
          <a:p>
            <a:pPr marL="174982" indent="-174982">
              <a:buFont typeface="Arial" pitchFamily="34" charset="0"/>
              <a:buChar char="•"/>
            </a:pPr>
            <a:r>
              <a:rPr lang="en-US" smtClean="0"/>
              <a:t>Xbox LIVE: differentiated gaming experience, phone/console, leverage Kinect launch (marketing, real sales price [RSP] incentives)</a:t>
            </a:r>
          </a:p>
          <a:p>
            <a:endParaRPr lang="en-US" smtClean="0"/>
          </a:p>
          <a:p>
            <a:r>
              <a:rPr lang="en-US" b="1" smtClean="0"/>
              <a:t>Integrated infrastructure software and services for IT pros and organizations</a:t>
            </a:r>
          </a:p>
          <a:p>
            <a:pPr marL="174982" indent="-174982">
              <a:buFont typeface="Arial" pitchFamily="34" charset="0"/>
              <a:buChar char="•"/>
            </a:pPr>
            <a:r>
              <a:rPr lang="en-US" smtClean="0"/>
              <a:t>Exchange: deep product integration (Outlook email experience—seamless email and calendar, flags, filtering; policy management via Exchange ActiveSync), 250 million Exchange mailboxes</a:t>
            </a:r>
          </a:p>
          <a:p>
            <a:pPr marL="174982" indent="-174982">
              <a:buFont typeface="Arial" pitchFamily="34" charset="0"/>
              <a:buChar char="•"/>
            </a:pPr>
            <a:r>
              <a:rPr lang="en-US" smtClean="0"/>
              <a:t>Forefront United Access Gateway: secure, anywhere access while maintaining compliance with policies; extends Windows DirectAccess across infrastructure</a:t>
            </a:r>
          </a:p>
          <a:p>
            <a:pPr marL="174982" indent="-174982">
              <a:buFont typeface="Arial" pitchFamily="34" charset="0"/>
              <a:buChar char="•"/>
            </a:pPr>
            <a:r>
              <a:rPr lang="en-US" smtClean="0"/>
              <a:t>SharePoint: integration via SharePoint Workspace 2010; Office  document and OneNote sync; more than 100 million licensed users and greater than 20 percent  annual growth</a:t>
            </a:r>
          </a:p>
          <a:p>
            <a:pPr marL="174982" indent="-174982">
              <a:buFont typeface="Arial" pitchFamily="34" charset="0"/>
              <a:buChar char="•"/>
            </a:pPr>
            <a:r>
              <a:rPr lang="en-US" smtClean="0"/>
              <a:t>BPOS: integration with cloud-based productivity solution, gain SharePoint online integration in Wave 14 (Q1 CY2011)</a:t>
            </a:r>
          </a:p>
          <a:p>
            <a:endParaRPr lang="en-US" smtClean="0"/>
          </a:p>
          <a:p>
            <a:r>
              <a:rPr lang="en-US" b="1" smtClean="0"/>
              <a:t>Powerful and consistent platform for developers</a:t>
            </a:r>
          </a:p>
          <a:p>
            <a:pPr marL="174982" indent="-174982">
              <a:buFont typeface="Arial" pitchFamily="34" charset="0"/>
              <a:buChar char="•"/>
            </a:pPr>
            <a:r>
              <a:rPr lang="en-US" smtClean="0"/>
              <a:t>Silverlight: more than 500 thousand Silverlight developers; many Silverlight apps across business and consumer; enables development across phone, PC, and web</a:t>
            </a:r>
          </a:p>
          <a:p>
            <a:pPr marL="174982" indent="-174982">
              <a:buFont typeface="Arial" pitchFamily="34" charset="0"/>
              <a:buChar char="•"/>
            </a:pPr>
            <a:r>
              <a:rPr lang="en-US" smtClean="0"/>
              <a:t>XNA: Tens of thousands of developers; enables rich gaming development across phone, console, and PC</a:t>
            </a:r>
          </a:p>
          <a:p>
            <a:pPr marL="174982" indent="-174982">
              <a:buFont typeface="Arial" pitchFamily="34" charset="0"/>
              <a:buChar char="•"/>
            </a:pPr>
            <a:r>
              <a:rPr lang="en-US" smtClean="0"/>
              <a:t>Visual Studio 2010: powerful, familiar development tools for majority of professional developers and many non-pro developers. Free of charge for Windows Phone development</a:t>
            </a:r>
          </a:p>
          <a:p>
            <a:pPr marL="174982" indent="-174982">
              <a:buFont typeface="Arial" pitchFamily="34" charset="0"/>
              <a:buChar char="•"/>
            </a:pPr>
            <a:r>
              <a:rPr lang="en-US" smtClean="0"/>
              <a:t>Expression Blend: rich tool for designers to create compelling experiences across phone, PC, and web</a:t>
            </a:r>
          </a:p>
          <a:p>
            <a:pPr marL="174982" indent="-174982">
              <a:buFont typeface="Arial" pitchFamily="34" charset="0"/>
              <a:buChar char="•"/>
            </a:pPr>
            <a:r>
              <a:rPr lang="en-US" smtClean="0"/>
              <a:t>Windows Azure and SQL Azure: cloud-based infrastructure at the center of the company’s transformation to the cloud (“We’re all in” campaign); platform for WP applications</a:t>
            </a:r>
          </a:p>
        </p:txBody>
      </p:sp>
      <p:sp>
        <p:nvSpPr>
          <p:cNvPr id="4" name="Slide Number Placeholder 3"/>
          <p:cNvSpPr>
            <a:spLocks noGrp="1"/>
          </p:cNvSpPr>
          <p:nvPr>
            <p:ph type="sldNum" sz="quarter" idx="10"/>
          </p:nvPr>
        </p:nvSpPr>
        <p:spPr/>
        <p:txBody>
          <a:bodyPr/>
          <a:lstStyle/>
          <a:p>
            <a:fld id="{B59DFEC3-DDF1-47FC-A429-F37F4C396648}" type="slidenum">
              <a:rPr lang="en-US" smtClean="0"/>
              <a:t>27</a:t>
            </a:fld>
            <a:endParaRPr lang="en-US"/>
          </a:p>
        </p:txBody>
      </p:sp>
    </p:spTree>
    <p:extLst>
      <p:ext uri="{BB962C8B-B14F-4D97-AF65-F5344CB8AC3E}">
        <p14:creationId xmlns:p14="http://schemas.microsoft.com/office/powerpoint/2010/main" val="3439591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750 million Microsoft Office users worldwide</a:t>
            </a:r>
          </a:p>
          <a:p>
            <a:r>
              <a:rPr lang="en-US" sz="1200" kern="1200" dirty="0" smtClean="0">
                <a:solidFill>
                  <a:schemeClr val="tx1"/>
                </a:solidFill>
                <a:effectLst/>
                <a:latin typeface="+mn-lt"/>
                <a:ea typeface="+mn-ea"/>
                <a:cs typeface="+mn-cs"/>
              </a:rPr>
              <a:t>150 million</a:t>
            </a:r>
            <a:r>
              <a:rPr lang="en-US" sz="1200" kern="1200" baseline="0" dirty="0" smtClean="0">
                <a:solidFill>
                  <a:schemeClr val="tx1"/>
                </a:solidFill>
                <a:effectLst/>
                <a:latin typeface="+mn-lt"/>
                <a:ea typeface="+mn-ea"/>
                <a:cs typeface="+mn-cs"/>
              </a:rPr>
              <a:t> Microsoft Exchange users worldwide</a:t>
            </a:r>
          </a:p>
          <a:p>
            <a:r>
              <a:rPr lang="en-US" sz="1200" kern="1200" baseline="0" dirty="0" smtClean="0">
                <a:solidFill>
                  <a:schemeClr val="tx1"/>
                </a:solidFill>
                <a:effectLst/>
                <a:latin typeface="+mn-lt"/>
                <a:ea typeface="+mn-ea"/>
                <a:cs typeface="+mn-cs"/>
              </a:rPr>
              <a:t> -Microsoft Exchange holds 65% of the market share worldwide </a:t>
            </a:r>
          </a:p>
          <a:p>
            <a:r>
              <a:rPr lang="en-US" sz="1200" kern="1200" baseline="0" dirty="0" smtClean="0">
                <a:solidFill>
                  <a:schemeClr val="tx1"/>
                </a:solidFill>
                <a:effectLst/>
                <a:latin typeface="+mn-lt"/>
                <a:ea typeface="+mn-ea"/>
                <a:cs typeface="+mn-cs"/>
              </a:rPr>
              <a:t>100 million Microsoft SharePoint users worldwide</a:t>
            </a:r>
          </a:p>
          <a:p>
            <a:r>
              <a:rPr lang="en-US" sz="1200" kern="1200" baseline="0" dirty="0" smtClean="0">
                <a:solidFill>
                  <a:schemeClr val="tx1"/>
                </a:solidFill>
                <a:effectLst/>
                <a:latin typeface="+mn-lt"/>
                <a:ea typeface="+mn-ea"/>
                <a:cs typeface="+mn-cs"/>
              </a:rPr>
              <a:t> -70% of enterprise customers own Microsoft SharePoint</a:t>
            </a:r>
          </a:p>
          <a:p>
            <a:r>
              <a:rPr lang="en-US" sz="1200" kern="1200" baseline="0" dirty="0" smtClean="0">
                <a:solidFill>
                  <a:schemeClr val="tx1"/>
                </a:solidFill>
                <a:effectLst/>
                <a:latin typeface="+mn-lt"/>
                <a:ea typeface="+mn-ea"/>
                <a:cs typeface="+mn-cs"/>
              </a:rPr>
              <a:t>250% growth in Microsoft Lync deployments in fiscal year 2011</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Today’s workforce is not homogenous—it is culturally diverse and globally distributed, and it represents multiple generations with a multitude of needs. One size does not fit all.</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Globally connected, open markets require many cultures to work together and communicate through whatever means possible to get the job done. Baby Boomers have evolved their professional careers with the personal computer, email, and the Internet. Newer entrants to the workforce, Generation Y (Gen Y), are pushing the technology envelope. They are digital natives, who can easily switch between multiple communications media and productivity tools as they move through a workday. These workers no longer accept barriers between work, home, relationships, and family.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Not to mention, mobile users are nearly 73% of the workforce.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380231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is the simple truth: Smartphones are everywhere. Why?</a:t>
            </a:r>
          </a:p>
          <a:p>
            <a:pPr lvl="0"/>
            <a:r>
              <a:rPr lang="en-US" sz="1200" kern="1200" dirty="0" smtClean="0">
                <a:solidFill>
                  <a:schemeClr val="tx1"/>
                </a:solidFill>
                <a:effectLst/>
                <a:latin typeface="+mn-lt"/>
                <a:ea typeface="+mn-ea"/>
                <a:cs typeface="+mn-cs"/>
              </a:rPr>
              <a:t>There is a growing availability of low-cost, easy-to-use devices.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An increasingly pervasive and affordable communications infrastructure encourages new acquisition and delivery models, especially those that use the web. Content is exploding, and users want to be always connected to information, entertainment, services, and applications.</a:t>
            </a:r>
          </a:p>
          <a:p>
            <a:r>
              <a:rPr lang="en-US" sz="1200" kern="1200" dirty="0" smtClean="0">
                <a:solidFill>
                  <a:schemeClr val="tx1"/>
                </a:solidFill>
                <a:effectLst/>
                <a:latin typeface="+mn-lt"/>
                <a:ea typeface="+mn-ea"/>
                <a:cs typeface="+mn-cs"/>
              </a:rPr>
              <a:t>The combination of these three factors destabilizes the balance of power among enterprises, technology providers, consumers, and governments. It challenges the basic assumptions regarding technology scarcity and the uniqueness long held by enterprise IT organizations. </a:t>
            </a:r>
          </a:p>
          <a:p>
            <a:r>
              <a:rPr lang="en-US" sz="1200" kern="1200" dirty="0" smtClean="0">
                <a:solidFill>
                  <a:schemeClr val="tx1"/>
                </a:solidFill>
                <a:effectLst/>
                <a:latin typeface="+mn-lt"/>
                <a:ea typeface="+mn-ea"/>
                <a:cs typeface="+mn-cs"/>
              </a:rPr>
              <a:t>Affordable access to technology and content significantly increases the power of the individual and how he or she chooses to interact with the enterprise as a customer and employee. Instead of using a phone supplied by their organization, workers now expect their employers to accommodate the smartphone they purchased for their personal use and integrate them into the organization’s network. Smartphones have applications and capabilities that users want. </a:t>
            </a:r>
          </a:p>
        </p:txBody>
      </p:sp>
      <p:sp>
        <p:nvSpPr>
          <p:cNvPr id="4" name="Slide Number Placeholder 3"/>
          <p:cNvSpPr>
            <a:spLocks noGrp="1"/>
          </p:cNvSpPr>
          <p:nvPr>
            <p:ph type="sldNum" sz="quarter" idx="10"/>
          </p:nvPr>
        </p:nvSpPr>
        <p:spPr/>
        <p:txBody>
          <a:bodyPr/>
          <a:lstStyle/>
          <a:p>
            <a:fld id="{B59DFEC3-DDF1-47FC-A429-F37F4C396648}" type="slidenum">
              <a:rPr lang="en-US" smtClean="0"/>
              <a:t>4</a:t>
            </a:fld>
            <a:endParaRPr lang="en-US" dirty="0"/>
          </a:p>
        </p:txBody>
      </p:sp>
    </p:spTree>
    <p:extLst>
      <p:ext uri="{BB962C8B-B14F-4D97-AF65-F5344CB8AC3E}">
        <p14:creationId xmlns:p14="http://schemas.microsoft.com/office/powerpoint/2010/main" val="2842435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believe Windows Phone is truly the smart choice for business:</a:t>
            </a:r>
          </a:p>
          <a:p>
            <a:r>
              <a:rPr lang="en-US" sz="1200" kern="1200" dirty="0" smtClean="0">
                <a:solidFill>
                  <a:schemeClr val="tx1"/>
                </a:solidFill>
                <a:effectLst/>
                <a:latin typeface="+mn-lt"/>
                <a:ea typeface="+mn-ea"/>
                <a:cs typeface="+mn-cs"/>
              </a:rPr>
              <a:t>Reason 1: You get productivity without compromise. Windows Phone features Microsoft Outlook Mobile, an intuitive, familiar experience designed so you can sort, scan, and manage multiple email accounts with ease.</a:t>
            </a:r>
          </a:p>
          <a:p>
            <a:r>
              <a:rPr lang="en-US" sz="1200" kern="1200" dirty="0" smtClean="0">
                <a:solidFill>
                  <a:schemeClr val="tx1"/>
                </a:solidFill>
                <a:effectLst/>
                <a:latin typeface="+mn-lt"/>
                <a:ea typeface="+mn-ea"/>
                <a:cs typeface="+mn-cs"/>
              </a:rPr>
              <a:t>Reason 2: It integrates with your infrastructure. Windows Phone works well with the technology IT is already familiar with, helping to support corporate security and management requirements.</a:t>
            </a:r>
          </a:p>
          <a:p>
            <a:r>
              <a:rPr lang="en-US" sz="1200" kern="1200" dirty="0" smtClean="0">
                <a:solidFill>
                  <a:schemeClr val="tx1"/>
                </a:solidFill>
                <a:effectLst/>
                <a:latin typeface="+mn-lt"/>
                <a:ea typeface="+mn-ea"/>
                <a:cs typeface="+mn-cs"/>
              </a:rPr>
              <a:t>Reason 3: It mobilizes business apps. Using the same powerful and familiar development tools from Microsoft, developers can create compelling applications for Windows Phone, the web, and the PC quickly and efficiently.</a:t>
            </a:r>
          </a:p>
        </p:txBody>
      </p:sp>
      <p:sp>
        <p:nvSpPr>
          <p:cNvPr id="4" name="Slide Number Placeholder 3"/>
          <p:cNvSpPr>
            <a:spLocks noGrp="1"/>
          </p:cNvSpPr>
          <p:nvPr>
            <p:ph type="sldNum" sz="quarter" idx="10"/>
          </p:nvPr>
        </p:nvSpPr>
        <p:spPr/>
        <p:txBody>
          <a:bodyPr/>
          <a:lstStyle/>
          <a:p>
            <a:fld id="{B59DFEC3-DDF1-47FC-A429-F37F4C396648}" type="slidenum">
              <a:rPr lang="en-US" smtClean="0"/>
              <a:t>5</a:t>
            </a:fld>
            <a:endParaRPr lang="en-US" dirty="0"/>
          </a:p>
        </p:txBody>
      </p:sp>
    </p:spTree>
    <p:extLst>
      <p:ext uri="{BB962C8B-B14F-4D97-AF65-F5344CB8AC3E}">
        <p14:creationId xmlns:p14="http://schemas.microsoft.com/office/powerpoint/2010/main" val="211908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look at how Windows Phone works with Outlook and Office mobile</a:t>
            </a:r>
          </a:p>
          <a:p>
            <a:pPr marL="171450" lvl="0" indent="-171450">
              <a:buFont typeface="Arial" pitchFamily="34" charset="0"/>
              <a:buChar char="•"/>
            </a:pPr>
            <a:r>
              <a:rPr lang="en-US" sz="1200" b="1" kern="1200" dirty="0" smtClean="0">
                <a:solidFill>
                  <a:schemeClr val="tx1"/>
                </a:solidFill>
                <a:effectLst/>
                <a:latin typeface="+mn-lt"/>
                <a:ea typeface="+mn-ea"/>
                <a:cs typeface="+mn-cs"/>
              </a:rPr>
              <a:t>Start screen</a:t>
            </a:r>
            <a:r>
              <a:rPr lang="en-US" sz="1200" kern="1200" dirty="0" smtClean="0">
                <a:solidFill>
                  <a:schemeClr val="tx1"/>
                </a:solidFill>
                <a:effectLst/>
                <a:latin typeface="+mn-lt"/>
                <a:ea typeface="+mn-ea"/>
                <a:cs typeface="+mn-cs"/>
              </a:rPr>
              <a:t>: The Windows Phone user interface (UI) is not a grid of icons like many other smartphone platforms today. The start screen consists of tiles: large, readable, hardware-accelerated squares or rectangles that are interactive and constantly changing to present live updates to the user. </a:t>
            </a:r>
          </a:p>
          <a:p>
            <a:pPr marL="171450" lvl="0" indent="-171450">
              <a:buFont typeface="Arial" pitchFamily="34" charset="0"/>
              <a:buChar char="•"/>
            </a:pPr>
            <a:r>
              <a:rPr lang="en-US" sz="1200" b="1" kern="1200" dirty="0" smtClean="0">
                <a:solidFill>
                  <a:schemeClr val="tx1"/>
                </a:solidFill>
                <a:effectLst/>
                <a:latin typeface="+mn-lt"/>
                <a:ea typeface="+mn-ea"/>
                <a:cs typeface="+mn-cs"/>
              </a:rPr>
              <a:t>Email</a:t>
            </a:r>
            <a:r>
              <a:rPr lang="en-US" sz="1200" kern="1200" dirty="0" smtClean="0">
                <a:solidFill>
                  <a:schemeClr val="tx1"/>
                </a:solidFill>
                <a:effectLst/>
                <a:latin typeface="+mn-lt"/>
                <a:ea typeface="+mn-ea"/>
                <a:cs typeface="+mn-cs"/>
              </a:rPr>
              <a:t>: Apply actions to multiple messages at once. Select multiple messages and apply actions to the selection, such as adding a flag, deleting or marking it as unread, or moving it to another email folder.</a:t>
            </a:r>
          </a:p>
          <a:p>
            <a:pPr marL="171450" lvl="0" indent="-171450">
              <a:buFont typeface="Arial" pitchFamily="34" charset="0"/>
              <a:buChar char="•"/>
            </a:pPr>
            <a:r>
              <a:rPr lang="en-US" sz="1200" b="1" kern="1200" dirty="0" smtClean="0">
                <a:solidFill>
                  <a:schemeClr val="tx1"/>
                </a:solidFill>
                <a:effectLst/>
                <a:latin typeface="+mn-lt"/>
                <a:ea typeface="+mn-ea"/>
                <a:cs typeface="+mn-cs"/>
              </a:rPr>
              <a:t>Lync</a:t>
            </a:r>
            <a:r>
              <a:rPr lang="en-US" sz="1200" kern="1200" dirty="0" smtClean="0">
                <a:solidFill>
                  <a:schemeClr val="tx1"/>
                </a:solidFill>
                <a:effectLst/>
                <a:latin typeface="+mn-lt"/>
                <a:ea typeface="+mn-ea"/>
                <a:cs typeface="+mn-cs"/>
              </a:rPr>
              <a:t>: Available as a free downloadable app, Lync gives you instant access to co-workers</a:t>
            </a:r>
          </a:p>
          <a:p>
            <a:pPr marL="171450" lvl="0" indent="-171450">
              <a:buFont typeface="Arial" pitchFamily="34" charset="0"/>
              <a:buChar char="•"/>
            </a:pPr>
            <a:r>
              <a:rPr lang="en-US" sz="1200" b="1" kern="1200" dirty="0" smtClean="0">
                <a:solidFill>
                  <a:schemeClr val="tx1"/>
                </a:solidFill>
                <a:effectLst/>
                <a:latin typeface="+mn-lt"/>
                <a:ea typeface="+mn-ea"/>
                <a:cs typeface="+mn-cs"/>
              </a:rPr>
              <a:t>Office Hub</a:t>
            </a:r>
            <a:r>
              <a:rPr lang="en-US" sz="1200" kern="1200" dirty="0" smtClean="0">
                <a:solidFill>
                  <a:schemeClr val="tx1"/>
                </a:solidFill>
                <a:effectLst/>
                <a:latin typeface="+mn-lt"/>
                <a:ea typeface="+mn-ea"/>
                <a:cs typeface="+mn-cs"/>
              </a:rPr>
              <a:t>: The Office Hub offers an integrated experience for managing all your Microsoft Office documents. Microsoft Office Mobile is another reason you won’t miss your PC when you’re away from your desk.</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6</a:t>
            </a:fld>
            <a:endParaRPr lang="en-US" dirty="0"/>
          </a:p>
        </p:txBody>
      </p:sp>
    </p:spTree>
    <p:extLst>
      <p:ext uri="{BB962C8B-B14F-4D97-AF65-F5344CB8AC3E}">
        <p14:creationId xmlns:p14="http://schemas.microsoft.com/office/powerpoint/2010/main" val="2119087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take a closer look at how these features demo on the phone</a:t>
            </a:r>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7</a:t>
            </a:fld>
            <a:endParaRPr lang="en-US" dirty="0"/>
          </a:p>
        </p:txBody>
      </p:sp>
    </p:spTree>
    <p:extLst>
      <p:ext uri="{BB962C8B-B14F-4D97-AF65-F5344CB8AC3E}">
        <p14:creationId xmlns:p14="http://schemas.microsoft.com/office/powerpoint/2010/main" val="3917706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Get to a new level of organized in your work and personal life with an intuitive and familiar Outlook experience</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Create work and personal contact groups</a:t>
            </a:r>
            <a:r>
              <a:rPr lang="en-US" sz="1200" dirty="0" smtClean="0">
                <a:solidFill>
                  <a:schemeClr val="bg2">
                    <a:alpha val="99000"/>
                  </a:schemeClr>
                </a:solidFill>
                <a:latin typeface="Segoe Light" pitchFamily="34" charset="0"/>
              </a:rPr>
              <a:t>:</a:t>
            </a:r>
            <a:r>
              <a:rPr lang="en-US" sz="1200" baseline="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create work and personal groups in the People Hub for easier email, IM and SMS communication. Quicker and easier communication tools help users make the most of their day. </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Filter email in different ways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Filtering enables users to pivot easily and filter email by All, Unread, Flagged or Urgent messages. </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Group emails by conversation</a:t>
            </a:r>
            <a:r>
              <a:rPr lang="en-US" sz="1200" dirty="0" smtClean="0">
                <a:solidFill>
                  <a:schemeClr val="bg2">
                    <a:alpha val="99000"/>
                  </a:schemeClr>
                </a:solidFill>
                <a:latin typeface="Segoe Light" pitchFamily="34" charset="0"/>
              </a:rPr>
              <a:t>:</a:t>
            </a:r>
            <a:r>
              <a:rPr lang="en-US" sz="1200" baseline="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more easily manage their inbox by displaying emails by conversation; they can select a whole conversation instead of just individual emails and ‘delete’ or mark as ‘read’. Users can simply tap an email to expand and quickly view a conversation, all from the same screen.</a:t>
            </a:r>
            <a:endParaRPr lang="en-US" sz="1200" baseline="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Combine multiple email accounts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combine email accounts and display them in a single inbox. Users can give their linked inbox a unique name and choose the accounts they want to link to an inbox—work, personal or both—giving the user more control over their email. Users can pin a single linked inbox or pin multiple linked inboxes to their Start Screen; a dynamic live tile with a messages counter helps keep the user informed of new emails.</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Pin email folders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view specific email folders on their Start Screen. For example, don’t want to miss important emails? Create a new email folder dedicated to important emails and pin it to the Start Screen; this will enable the user to easily and quickly view new emails and not miss what is important to them. Of course, any email folder can be pinned to the Start Screen. </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Manage tasks and to-dos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manage their to-do list more effectively by pivoting from the Calendar Day or Agenda view. They can capture details, assign due dates, set reminders and set level of importance; and, display active tasks, sort by due date or by priority; or display completed tasks or sort by completed date. Users can also sync their To-Do list with Exchange and Windows Live. </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Read protected email</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Read protected email online or offline using Information Rights Management (IRM). Document access policies such as edit, reply, forward and add recipients are available. Users can reply or forward to an IRM email when policy permits but are not allowed to copy or paste from an IRM email to another email or document. Users can open and read IRM documents from an email. Users do not have to take any special steps to set up IRM capabilities. IRM is only available to users if they are connected to Exchange Server 14.1 or higher.</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Manage multiple calendars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now manage multiple calendars in a single view, integrate tasks and to-do list with their calendar, set Quick appointments and view Facebook events.</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Search for emails from the server</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search their email server for emails not stored on their phone. This capability is only possible if the user has pre-set their email policies so that mail is retained on their server.</a:t>
            </a:r>
            <a:endParaRPr lang="en-US" sz="1200" dirty="0" smtClean="0">
              <a:solidFill>
                <a:schemeClr val="bg2">
                  <a:alpha val="99000"/>
                </a:schemeClr>
              </a:solidFill>
              <a:latin typeface="Segoe Light" pitchFamily="34" charset="0"/>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8</a:t>
            </a:fld>
            <a:endParaRPr lang="en-US" dirty="0"/>
          </a:p>
        </p:txBody>
      </p:sp>
    </p:spTree>
    <p:extLst>
      <p:ext uri="{BB962C8B-B14F-4D97-AF65-F5344CB8AC3E}">
        <p14:creationId xmlns:p14="http://schemas.microsoft.com/office/powerpoint/2010/main" val="2119087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accent3">
                    <a:alpha val="99000"/>
                  </a:schemeClr>
                </a:solidFill>
              </a:rPr>
              <a:t>Interact in real-time with Lync Mobile:</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View and connect with colleague</a:t>
            </a:r>
            <a:r>
              <a:rPr lang="en-US" sz="1200" dirty="0" smtClean="0">
                <a:solidFill>
                  <a:schemeClr val="bg2">
                    <a:alpha val="99000"/>
                  </a:schemeClr>
                </a:solidFill>
                <a:latin typeface="Segoe Light" pitchFamily="34" charset="0"/>
              </a:rPr>
              <a:t>s: </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Chat with multiple co-workers</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Chat with multiple colleagues at the same time.</a:t>
            </a:r>
            <a:endParaRPr lang="en-US" sz="1200" dirty="0" smtClean="0">
              <a:solidFill>
                <a:schemeClr val="bg2">
                  <a:alpha val="99000"/>
                </a:schemeClr>
              </a:solidFill>
              <a:latin typeface="Segoe Light" pitchFamily="34" charset="0"/>
            </a:endParaRP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Search for corporate contacts</a:t>
            </a:r>
            <a:r>
              <a:rPr lang="en-US" sz="1200" dirty="0" smtClean="0">
                <a:solidFill>
                  <a:schemeClr val="bg2">
                    <a:alpha val="99000"/>
                  </a:schemeClr>
                </a:solidFill>
                <a:latin typeface="Segoe Light" pitchFamily="34" charset="0"/>
              </a:rPr>
              <a:t>: </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Update status to show availability</a:t>
            </a:r>
            <a:r>
              <a:rPr lang="en-US" sz="1200" dirty="0" smtClean="0">
                <a:solidFill>
                  <a:schemeClr val="bg2">
                    <a:alpha val="99000"/>
                  </a:schemeClr>
                </a:solidFill>
                <a:latin typeface="Segoe Light" pitchFamily="34" charset="0"/>
              </a:rPr>
              <a:t>: </a:t>
            </a:r>
          </a:p>
          <a:p>
            <a:pPr marL="171450" marR="0" indent="-171450" algn="l" defTabSz="914324" rtl="0" eaLnBrk="1" fontAlgn="auto" latinLnBrk="0" hangingPunct="1">
              <a:lnSpc>
                <a:spcPct val="100000"/>
              </a:lnSpc>
              <a:spcBef>
                <a:spcPts val="0"/>
              </a:spcBef>
              <a:spcAft>
                <a:spcPts val="0"/>
              </a:spcAft>
              <a:buClrTx/>
              <a:buSzTx/>
              <a:buFont typeface="Arial" pitchFamily="34" charset="0"/>
              <a:buChar char="•"/>
              <a:tabLst/>
              <a:defRPr/>
            </a:pPr>
            <a:r>
              <a:rPr lang="en-US" sz="1200" b="1" dirty="0" smtClean="0">
                <a:solidFill>
                  <a:schemeClr val="bg2">
                    <a:alpha val="99000"/>
                  </a:schemeClr>
                </a:solidFill>
                <a:latin typeface="Segoe Light" pitchFamily="34" charset="0"/>
              </a:rPr>
              <a:t>Join conferences with a single tap</a:t>
            </a:r>
            <a:r>
              <a:rPr lang="en-US" sz="1200" dirty="0" smtClean="0">
                <a:solidFill>
                  <a:schemeClr val="bg2">
                    <a:alpha val="99000"/>
                  </a:schemeClr>
                </a:solidFill>
                <a:latin typeface="Segoe Light" pitchFamily="34" charset="0"/>
              </a:rPr>
              <a:t>: </a:t>
            </a:r>
            <a:r>
              <a:rPr lang="en-US" sz="1200" kern="1200" dirty="0" smtClean="0">
                <a:solidFill>
                  <a:schemeClr val="tx1"/>
                </a:solidFill>
                <a:effectLst/>
                <a:latin typeface="+mn-lt"/>
                <a:ea typeface="+mn-ea"/>
                <a:cs typeface="+mn-cs"/>
              </a:rPr>
              <a:t>Users can join Lync conferences from calendar appointments with a single tap.</a:t>
            </a:r>
            <a:endParaRPr lang="en-US" sz="1200" dirty="0" smtClean="0">
              <a:solidFill>
                <a:schemeClr val="bg2">
                  <a:alpha val="99000"/>
                </a:schemeClr>
              </a:solidFill>
              <a:latin typeface="Segoe Light" pitchFamily="34" charset="0"/>
            </a:endParaRPr>
          </a:p>
        </p:txBody>
      </p:sp>
      <p:sp>
        <p:nvSpPr>
          <p:cNvPr id="4" name="Slide Number Placeholder 3"/>
          <p:cNvSpPr>
            <a:spLocks noGrp="1"/>
          </p:cNvSpPr>
          <p:nvPr>
            <p:ph type="sldNum" sz="quarter" idx="10"/>
          </p:nvPr>
        </p:nvSpPr>
        <p:spPr/>
        <p:txBody>
          <a:bodyPr/>
          <a:lstStyle/>
          <a:p>
            <a:fld id="{B59DFEC3-DDF1-47FC-A429-F37F4C396648}" type="slidenum">
              <a:rPr lang="en-US" smtClean="0"/>
              <a:t>9</a:t>
            </a:fld>
            <a:endParaRPr lang="en-US" dirty="0"/>
          </a:p>
        </p:txBody>
      </p:sp>
    </p:spTree>
    <p:extLst>
      <p:ext uri="{BB962C8B-B14F-4D97-AF65-F5344CB8AC3E}">
        <p14:creationId xmlns:p14="http://schemas.microsoft.com/office/powerpoint/2010/main" val="21190875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2"/>
      </p:bgRef>
    </p:bg>
    <p:spTree>
      <p:nvGrpSpPr>
        <p:cNvPr id="1" name=""/>
        <p:cNvGrpSpPr/>
        <p:nvPr/>
      </p:nvGrpSpPr>
      <p:grpSpPr>
        <a:xfrm>
          <a:off x="0" y="0"/>
          <a:ext cx="0" cy="0"/>
          <a:chOff x="0" y="0"/>
          <a:chExt cx="0" cy="0"/>
        </a:xfrm>
      </p:grpSpPr>
      <p:sp>
        <p:nvSpPr>
          <p:cNvPr id="1041" name="Rectangle 1040"/>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2"/>
          <p:cNvSpPr>
            <a:spLocks noEditPoints="1"/>
          </p:cNvSpPr>
          <p:nvPr userDrawn="1"/>
        </p:nvSpPr>
        <p:spPr bwMode="auto">
          <a:xfrm>
            <a:off x="7889428" y="4849014"/>
            <a:ext cx="798927"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ctrTitle" hasCustomPrompt="1"/>
          </p:nvPr>
        </p:nvSpPr>
        <p:spPr>
          <a:xfrm>
            <a:off x="838201" y="2015412"/>
            <a:ext cx="3980543" cy="1699338"/>
          </a:xfrm>
        </p:spPr>
        <p:txBody>
          <a:bodyPr anchor="ctr" anchorCtr="0">
            <a:normAutofit/>
          </a:bodyPr>
          <a:lstStyle>
            <a:lvl1pPr>
              <a:lnSpc>
                <a:spcPct val="90000"/>
              </a:lnSpc>
              <a:defRPr sz="4400" spc="-200" baseline="0">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1" y="3714750"/>
            <a:ext cx="3980543" cy="369332"/>
          </a:xfrm>
        </p:spPr>
        <p:txBody>
          <a:bodyPr wrap="square">
            <a:spAutoFit/>
          </a:bodyPr>
          <a:lstStyle>
            <a:lvl1pPr marL="0" indent="0" algn="l">
              <a:spcBef>
                <a:spcPts val="0"/>
              </a:spcBef>
              <a:buNone/>
              <a:defRPr sz="2000"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 and title</a:t>
            </a:r>
          </a:p>
        </p:txBody>
      </p:sp>
      <p:sp>
        <p:nvSpPr>
          <p:cNvPr id="16" name="Text Placeholder 8"/>
          <p:cNvSpPr>
            <a:spLocks noGrp="1"/>
          </p:cNvSpPr>
          <p:nvPr>
            <p:ph type="body" sz="quarter" idx="16" hasCustomPrompt="1"/>
          </p:nvPr>
        </p:nvSpPr>
        <p:spPr>
          <a:xfrm>
            <a:off x="838201" y="4531433"/>
            <a:ext cx="3980543" cy="369332"/>
          </a:xfrm>
        </p:spPr>
        <p:txBody>
          <a:bodyPr wrap="square">
            <a:spAutoFit/>
          </a:bodyPr>
          <a:lstStyle>
            <a:lvl1pPr marL="0" indent="0">
              <a:buNone/>
              <a:defRPr sz="2000" baseline="0">
                <a:solidFill>
                  <a:schemeClr val="tx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date</a:t>
            </a:r>
          </a:p>
        </p:txBody>
      </p:sp>
      <p:pic>
        <p:nvPicPr>
          <p:cNvPr id="1026" name="Picture 2" descr="\\fs1\users\apalmer\My Documents\20110614\mango\Picture1.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19660"/>
          <a:stretch/>
        </p:blipFill>
        <p:spPr bwMode="auto">
          <a:xfrm>
            <a:off x="6480970" y="0"/>
            <a:ext cx="266303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956883" y="840766"/>
            <a:ext cx="3625061" cy="493200"/>
            <a:chOff x="781049" y="589835"/>
            <a:chExt cx="4156675" cy="565528"/>
          </a:xfrm>
        </p:grpSpPr>
        <p:sp>
          <p:nvSpPr>
            <p:cNvPr id="34" name="Rectangle 8"/>
            <p:cNvSpPr>
              <a:spLocks noChangeArrowheads="1"/>
            </p:cNvSpPr>
            <p:nvPr userDrawn="1"/>
          </p:nvSpPr>
          <p:spPr bwMode="auto">
            <a:xfrm>
              <a:off x="781049" y="589835"/>
              <a:ext cx="564611" cy="565528"/>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
            <p:cNvSpPr>
              <a:spLocks/>
            </p:cNvSpPr>
            <p:nvPr userDrawn="1"/>
          </p:nvSpPr>
          <p:spPr bwMode="auto">
            <a:xfrm>
              <a:off x="1488646" y="683326"/>
              <a:ext cx="480286" cy="369381"/>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0"/>
            <p:cNvSpPr>
              <a:spLocks noEditPoints="1"/>
            </p:cNvSpPr>
            <p:nvPr userDrawn="1"/>
          </p:nvSpPr>
          <p:spPr bwMode="auto">
            <a:xfrm>
              <a:off x="1990930" y="666827"/>
              <a:ext cx="54995" cy="385879"/>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1"/>
            <p:cNvSpPr>
              <a:spLocks/>
            </p:cNvSpPr>
            <p:nvPr userDrawn="1"/>
          </p:nvSpPr>
          <p:spPr bwMode="auto">
            <a:xfrm>
              <a:off x="2103669" y="783233"/>
              <a:ext cx="219062" cy="269473"/>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2"/>
            <p:cNvSpPr>
              <a:spLocks noEditPoints="1"/>
            </p:cNvSpPr>
            <p:nvPr userDrawn="1"/>
          </p:nvSpPr>
          <p:spPr bwMode="auto">
            <a:xfrm>
              <a:off x="2361227" y="661328"/>
              <a:ext cx="242893" cy="397794"/>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3"/>
            <p:cNvSpPr>
              <a:spLocks noEditPoints="1"/>
            </p:cNvSpPr>
            <p:nvPr userDrawn="1"/>
          </p:nvSpPr>
          <p:spPr bwMode="auto">
            <a:xfrm>
              <a:off x="2649032" y="783233"/>
              <a:ext cx="260308" cy="275890"/>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4"/>
            <p:cNvSpPr>
              <a:spLocks/>
            </p:cNvSpPr>
            <p:nvPr userDrawn="1"/>
          </p:nvSpPr>
          <p:spPr bwMode="auto">
            <a:xfrm>
              <a:off x="2916672" y="789649"/>
              <a:ext cx="369381" cy="263058"/>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5"/>
            <p:cNvSpPr>
              <a:spLocks/>
            </p:cNvSpPr>
            <p:nvPr userDrawn="1"/>
          </p:nvSpPr>
          <p:spPr bwMode="auto">
            <a:xfrm>
              <a:off x="3296135" y="783233"/>
              <a:ext cx="162234" cy="275890"/>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6"/>
            <p:cNvSpPr>
              <a:spLocks noEditPoints="1"/>
            </p:cNvSpPr>
            <p:nvPr userDrawn="1"/>
          </p:nvSpPr>
          <p:spPr bwMode="auto">
            <a:xfrm>
              <a:off x="3467535" y="780483"/>
              <a:ext cx="54078" cy="53161"/>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7"/>
            <p:cNvSpPr>
              <a:spLocks noEditPoints="1"/>
            </p:cNvSpPr>
            <p:nvPr userDrawn="1"/>
          </p:nvSpPr>
          <p:spPr bwMode="auto">
            <a:xfrm>
              <a:off x="3619687" y="683326"/>
              <a:ext cx="225478" cy="369381"/>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8"/>
            <p:cNvSpPr>
              <a:spLocks/>
            </p:cNvSpPr>
            <p:nvPr userDrawn="1"/>
          </p:nvSpPr>
          <p:spPr bwMode="auto">
            <a:xfrm>
              <a:off x="3888244" y="661328"/>
              <a:ext cx="219062" cy="391378"/>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9"/>
            <p:cNvSpPr>
              <a:spLocks noEditPoints="1"/>
            </p:cNvSpPr>
            <p:nvPr userDrawn="1"/>
          </p:nvSpPr>
          <p:spPr bwMode="auto">
            <a:xfrm>
              <a:off x="4145802" y="783233"/>
              <a:ext cx="260308" cy="275890"/>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0"/>
            <p:cNvSpPr>
              <a:spLocks/>
            </p:cNvSpPr>
            <p:nvPr userDrawn="1"/>
          </p:nvSpPr>
          <p:spPr bwMode="auto">
            <a:xfrm>
              <a:off x="4450105" y="783233"/>
              <a:ext cx="219062" cy="269473"/>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1"/>
            <p:cNvSpPr>
              <a:spLocks noEditPoints="1"/>
            </p:cNvSpPr>
            <p:nvPr userDrawn="1"/>
          </p:nvSpPr>
          <p:spPr bwMode="auto">
            <a:xfrm>
              <a:off x="4707663" y="783233"/>
              <a:ext cx="230061" cy="275890"/>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2"/>
            <p:cNvSpPr>
              <a:spLocks noEditPoints="1"/>
            </p:cNvSpPr>
            <p:nvPr userDrawn="1"/>
          </p:nvSpPr>
          <p:spPr bwMode="auto">
            <a:xfrm>
              <a:off x="1211840" y="991296"/>
              <a:ext cx="53161" cy="53161"/>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3"/>
            <p:cNvSpPr>
              <a:spLocks/>
            </p:cNvSpPr>
            <p:nvPr userDrawn="1"/>
          </p:nvSpPr>
          <p:spPr bwMode="auto">
            <a:xfrm>
              <a:off x="902037" y="683326"/>
              <a:ext cx="192481" cy="164984"/>
            </a:xfrm>
            <a:custGeom>
              <a:avLst/>
              <a:gdLst>
                <a:gd name="T0" fmla="*/ 125 w 210"/>
                <a:gd name="T1" fmla="*/ 0 h 180"/>
                <a:gd name="T2" fmla="*/ 146 w 210"/>
                <a:gd name="T3" fmla="*/ 1 h 180"/>
                <a:gd name="T4" fmla="*/ 164 w 210"/>
                <a:gd name="T5" fmla="*/ 5 h 180"/>
                <a:gd name="T6" fmla="*/ 181 w 210"/>
                <a:gd name="T7" fmla="*/ 12 h 180"/>
                <a:gd name="T8" fmla="*/ 197 w 210"/>
                <a:gd name="T9" fmla="*/ 20 h 180"/>
                <a:gd name="T10" fmla="*/ 210 w 210"/>
                <a:gd name="T11" fmla="*/ 30 h 180"/>
                <a:gd name="T12" fmla="*/ 168 w 210"/>
                <a:gd name="T13" fmla="*/ 180 h 180"/>
                <a:gd name="T14" fmla="*/ 153 w 210"/>
                <a:gd name="T15" fmla="*/ 172 h 180"/>
                <a:gd name="T16" fmla="*/ 137 w 210"/>
                <a:gd name="T17" fmla="*/ 164 h 180"/>
                <a:gd name="T18" fmla="*/ 121 w 210"/>
                <a:gd name="T19" fmla="*/ 157 h 180"/>
                <a:gd name="T20" fmla="*/ 102 w 210"/>
                <a:gd name="T21" fmla="*/ 153 h 180"/>
                <a:gd name="T22" fmla="*/ 81 w 210"/>
                <a:gd name="T23" fmla="*/ 151 h 180"/>
                <a:gd name="T24" fmla="*/ 58 w 210"/>
                <a:gd name="T25" fmla="*/ 154 h 180"/>
                <a:gd name="T26" fmla="*/ 30 w 210"/>
                <a:gd name="T27" fmla="*/ 160 h 180"/>
                <a:gd name="T28" fmla="*/ 0 w 210"/>
                <a:gd name="T29" fmla="*/ 171 h 180"/>
                <a:gd name="T30" fmla="*/ 44 w 210"/>
                <a:gd name="T31" fmla="*/ 19 h 180"/>
                <a:gd name="T32" fmla="*/ 74 w 210"/>
                <a:gd name="T33" fmla="*/ 8 h 180"/>
                <a:gd name="T34" fmla="*/ 102 w 210"/>
                <a:gd name="T35" fmla="*/ 3 h 180"/>
                <a:gd name="T36" fmla="*/ 125 w 210"/>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80">
                  <a:moveTo>
                    <a:pt x="125" y="0"/>
                  </a:moveTo>
                  <a:lnTo>
                    <a:pt x="146" y="1"/>
                  </a:lnTo>
                  <a:lnTo>
                    <a:pt x="164" y="5"/>
                  </a:lnTo>
                  <a:lnTo>
                    <a:pt x="181" y="12"/>
                  </a:lnTo>
                  <a:lnTo>
                    <a:pt x="197" y="20"/>
                  </a:lnTo>
                  <a:lnTo>
                    <a:pt x="210" y="30"/>
                  </a:lnTo>
                  <a:lnTo>
                    <a:pt x="168" y="180"/>
                  </a:lnTo>
                  <a:lnTo>
                    <a:pt x="153" y="172"/>
                  </a:lnTo>
                  <a:lnTo>
                    <a:pt x="137" y="164"/>
                  </a:lnTo>
                  <a:lnTo>
                    <a:pt x="121" y="157"/>
                  </a:lnTo>
                  <a:lnTo>
                    <a:pt x="102" y="153"/>
                  </a:lnTo>
                  <a:lnTo>
                    <a:pt x="81" y="151"/>
                  </a:lnTo>
                  <a:lnTo>
                    <a:pt x="58" y="154"/>
                  </a:lnTo>
                  <a:lnTo>
                    <a:pt x="30" y="160"/>
                  </a:lnTo>
                  <a:lnTo>
                    <a:pt x="0" y="171"/>
                  </a:lnTo>
                  <a:lnTo>
                    <a:pt x="44" y="19"/>
                  </a:lnTo>
                  <a:lnTo>
                    <a:pt x="74" y="8"/>
                  </a:lnTo>
                  <a:lnTo>
                    <a:pt x="102" y="3"/>
                  </a:lnTo>
                  <a:lnTo>
                    <a:pt x="125"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4"/>
            <p:cNvSpPr>
              <a:spLocks/>
            </p:cNvSpPr>
            <p:nvPr userDrawn="1"/>
          </p:nvSpPr>
          <p:spPr bwMode="auto">
            <a:xfrm>
              <a:off x="858041" y="846476"/>
              <a:ext cx="189732" cy="164984"/>
            </a:xfrm>
            <a:custGeom>
              <a:avLst/>
              <a:gdLst>
                <a:gd name="T0" fmla="*/ 122 w 207"/>
                <a:gd name="T1" fmla="*/ 0 h 180"/>
                <a:gd name="T2" fmla="*/ 143 w 207"/>
                <a:gd name="T3" fmla="*/ 1 h 180"/>
                <a:gd name="T4" fmla="*/ 161 w 207"/>
                <a:gd name="T5" fmla="*/ 5 h 180"/>
                <a:gd name="T6" fmla="*/ 179 w 207"/>
                <a:gd name="T7" fmla="*/ 12 h 180"/>
                <a:gd name="T8" fmla="*/ 194 w 207"/>
                <a:gd name="T9" fmla="*/ 20 h 180"/>
                <a:gd name="T10" fmla="*/ 207 w 207"/>
                <a:gd name="T11" fmla="*/ 30 h 180"/>
                <a:gd name="T12" fmla="*/ 165 w 207"/>
                <a:gd name="T13" fmla="*/ 180 h 180"/>
                <a:gd name="T14" fmla="*/ 151 w 207"/>
                <a:gd name="T15" fmla="*/ 170 h 180"/>
                <a:gd name="T16" fmla="*/ 136 w 207"/>
                <a:gd name="T17" fmla="*/ 162 h 180"/>
                <a:gd name="T18" fmla="*/ 119 w 207"/>
                <a:gd name="T19" fmla="*/ 157 h 180"/>
                <a:gd name="T20" fmla="*/ 102 w 207"/>
                <a:gd name="T21" fmla="*/ 151 h 180"/>
                <a:gd name="T22" fmla="*/ 81 w 207"/>
                <a:gd name="T23" fmla="*/ 150 h 180"/>
                <a:gd name="T24" fmla="*/ 59 w 207"/>
                <a:gd name="T25" fmla="*/ 151 h 180"/>
                <a:gd name="T26" fmla="*/ 33 w 207"/>
                <a:gd name="T27" fmla="*/ 157 h 180"/>
                <a:gd name="T28" fmla="*/ 4 w 207"/>
                <a:gd name="T29" fmla="*/ 168 h 180"/>
                <a:gd name="T30" fmla="*/ 3 w 207"/>
                <a:gd name="T31" fmla="*/ 168 h 180"/>
                <a:gd name="T32" fmla="*/ 1 w 207"/>
                <a:gd name="T33" fmla="*/ 168 h 180"/>
                <a:gd name="T34" fmla="*/ 0 w 207"/>
                <a:gd name="T35" fmla="*/ 166 h 180"/>
                <a:gd name="T36" fmla="*/ 0 w 207"/>
                <a:gd name="T37" fmla="*/ 163 h 180"/>
                <a:gd name="T38" fmla="*/ 0 w 207"/>
                <a:gd name="T39" fmla="*/ 163 h 180"/>
                <a:gd name="T40" fmla="*/ 41 w 207"/>
                <a:gd name="T41" fmla="*/ 19 h 180"/>
                <a:gd name="T42" fmla="*/ 71 w 207"/>
                <a:gd name="T43" fmla="*/ 8 h 180"/>
                <a:gd name="T44" fmla="*/ 99 w 207"/>
                <a:gd name="T45" fmla="*/ 2 h 180"/>
                <a:gd name="T46" fmla="*/ 122 w 207"/>
                <a:gd name="T4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7" h="180">
                  <a:moveTo>
                    <a:pt x="122" y="0"/>
                  </a:moveTo>
                  <a:lnTo>
                    <a:pt x="143" y="1"/>
                  </a:lnTo>
                  <a:lnTo>
                    <a:pt x="161" y="5"/>
                  </a:lnTo>
                  <a:lnTo>
                    <a:pt x="179" y="12"/>
                  </a:lnTo>
                  <a:lnTo>
                    <a:pt x="194" y="20"/>
                  </a:lnTo>
                  <a:lnTo>
                    <a:pt x="207" y="30"/>
                  </a:lnTo>
                  <a:lnTo>
                    <a:pt x="165" y="180"/>
                  </a:lnTo>
                  <a:lnTo>
                    <a:pt x="151" y="170"/>
                  </a:lnTo>
                  <a:lnTo>
                    <a:pt x="136" y="162"/>
                  </a:lnTo>
                  <a:lnTo>
                    <a:pt x="119" y="157"/>
                  </a:lnTo>
                  <a:lnTo>
                    <a:pt x="102" y="151"/>
                  </a:lnTo>
                  <a:lnTo>
                    <a:pt x="81" y="150"/>
                  </a:lnTo>
                  <a:lnTo>
                    <a:pt x="59" y="151"/>
                  </a:lnTo>
                  <a:lnTo>
                    <a:pt x="33" y="157"/>
                  </a:lnTo>
                  <a:lnTo>
                    <a:pt x="4" y="168"/>
                  </a:lnTo>
                  <a:lnTo>
                    <a:pt x="3" y="168"/>
                  </a:lnTo>
                  <a:lnTo>
                    <a:pt x="1" y="168"/>
                  </a:lnTo>
                  <a:lnTo>
                    <a:pt x="0" y="166"/>
                  </a:lnTo>
                  <a:lnTo>
                    <a:pt x="0" y="163"/>
                  </a:lnTo>
                  <a:lnTo>
                    <a:pt x="0" y="163"/>
                  </a:lnTo>
                  <a:lnTo>
                    <a:pt x="41" y="19"/>
                  </a:lnTo>
                  <a:lnTo>
                    <a:pt x="71" y="8"/>
                  </a:lnTo>
                  <a:lnTo>
                    <a:pt x="99" y="2"/>
                  </a:lnTo>
                  <a:lnTo>
                    <a:pt x="122"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5"/>
            <p:cNvSpPr>
              <a:spLocks/>
            </p:cNvSpPr>
            <p:nvPr userDrawn="1"/>
          </p:nvSpPr>
          <p:spPr bwMode="auto">
            <a:xfrm>
              <a:off x="1029442" y="887723"/>
              <a:ext cx="193398" cy="164984"/>
            </a:xfrm>
            <a:custGeom>
              <a:avLst/>
              <a:gdLst>
                <a:gd name="T0" fmla="*/ 44 w 211"/>
                <a:gd name="T1" fmla="*/ 0 h 180"/>
                <a:gd name="T2" fmla="*/ 58 w 211"/>
                <a:gd name="T3" fmla="*/ 10 h 180"/>
                <a:gd name="T4" fmla="*/ 73 w 211"/>
                <a:gd name="T5" fmla="*/ 18 h 180"/>
                <a:gd name="T6" fmla="*/ 91 w 211"/>
                <a:gd name="T7" fmla="*/ 23 h 180"/>
                <a:gd name="T8" fmla="*/ 108 w 211"/>
                <a:gd name="T9" fmla="*/ 29 h 180"/>
                <a:gd name="T10" fmla="*/ 129 w 211"/>
                <a:gd name="T11" fmla="*/ 29 h 180"/>
                <a:gd name="T12" fmla="*/ 154 w 211"/>
                <a:gd name="T13" fmla="*/ 28 h 180"/>
                <a:gd name="T14" fmla="*/ 180 w 211"/>
                <a:gd name="T15" fmla="*/ 21 h 180"/>
                <a:gd name="T16" fmla="*/ 211 w 211"/>
                <a:gd name="T17" fmla="*/ 10 h 180"/>
                <a:gd name="T18" fmla="*/ 167 w 211"/>
                <a:gd name="T19" fmla="*/ 161 h 180"/>
                <a:gd name="T20" fmla="*/ 137 w 211"/>
                <a:gd name="T21" fmla="*/ 172 h 180"/>
                <a:gd name="T22" fmla="*/ 110 w 211"/>
                <a:gd name="T23" fmla="*/ 178 h 180"/>
                <a:gd name="T24" fmla="*/ 86 w 211"/>
                <a:gd name="T25" fmla="*/ 180 h 180"/>
                <a:gd name="T26" fmla="*/ 66 w 211"/>
                <a:gd name="T27" fmla="*/ 179 h 180"/>
                <a:gd name="T28" fmla="*/ 47 w 211"/>
                <a:gd name="T29" fmla="*/ 175 h 180"/>
                <a:gd name="T30" fmla="*/ 30 w 211"/>
                <a:gd name="T31" fmla="*/ 168 h 180"/>
                <a:gd name="T32" fmla="*/ 15 w 211"/>
                <a:gd name="T33" fmla="*/ 160 h 180"/>
                <a:gd name="T34" fmla="*/ 0 w 211"/>
                <a:gd name="T35" fmla="*/ 150 h 180"/>
                <a:gd name="T36" fmla="*/ 44 w 211"/>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0">
                  <a:moveTo>
                    <a:pt x="44" y="0"/>
                  </a:moveTo>
                  <a:lnTo>
                    <a:pt x="58" y="10"/>
                  </a:lnTo>
                  <a:lnTo>
                    <a:pt x="73" y="18"/>
                  </a:lnTo>
                  <a:lnTo>
                    <a:pt x="91" y="23"/>
                  </a:lnTo>
                  <a:lnTo>
                    <a:pt x="108" y="29"/>
                  </a:lnTo>
                  <a:lnTo>
                    <a:pt x="129" y="29"/>
                  </a:lnTo>
                  <a:lnTo>
                    <a:pt x="154" y="28"/>
                  </a:lnTo>
                  <a:lnTo>
                    <a:pt x="180" y="21"/>
                  </a:lnTo>
                  <a:lnTo>
                    <a:pt x="211" y="10"/>
                  </a:lnTo>
                  <a:lnTo>
                    <a:pt x="167" y="161"/>
                  </a:lnTo>
                  <a:lnTo>
                    <a:pt x="137" y="172"/>
                  </a:lnTo>
                  <a:lnTo>
                    <a:pt x="110" y="178"/>
                  </a:lnTo>
                  <a:lnTo>
                    <a:pt x="86" y="180"/>
                  </a:lnTo>
                  <a:lnTo>
                    <a:pt x="66" y="179"/>
                  </a:lnTo>
                  <a:lnTo>
                    <a:pt x="47" y="175"/>
                  </a:lnTo>
                  <a:lnTo>
                    <a:pt x="30" y="168"/>
                  </a:lnTo>
                  <a:lnTo>
                    <a:pt x="15" y="160"/>
                  </a:lnTo>
                  <a:lnTo>
                    <a:pt x="0" y="150"/>
                  </a:lnTo>
                  <a:lnTo>
                    <a:pt x="4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6"/>
            <p:cNvSpPr>
              <a:spLocks/>
            </p:cNvSpPr>
            <p:nvPr userDrawn="1"/>
          </p:nvSpPr>
          <p:spPr bwMode="auto">
            <a:xfrm>
              <a:off x="1076187" y="724572"/>
              <a:ext cx="193398" cy="166817"/>
            </a:xfrm>
            <a:custGeom>
              <a:avLst/>
              <a:gdLst>
                <a:gd name="T0" fmla="*/ 44 w 211"/>
                <a:gd name="T1" fmla="*/ 0 h 182"/>
                <a:gd name="T2" fmla="*/ 57 w 211"/>
                <a:gd name="T3" fmla="*/ 10 h 182"/>
                <a:gd name="T4" fmla="*/ 72 w 211"/>
                <a:gd name="T5" fmla="*/ 18 h 182"/>
                <a:gd name="T6" fmla="*/ 89 w 211"/>
                <a:gd name="T7" fmla="*/ 25 h 182"/>
                <a:gd name="T8" fmla="*/ 108 w 211"/>
                <a:gd name="T9" fmla="*/ 29 h 182"/>
                <a:gd name="T10" fmla="*/ 129 w 211"/>
                <a:gd name="T11" fmla="*/ 31 h 182"/>
                <a:gd name="T12" fmla="*/ 152 w 211"/>
                <a:gd name="T13" fmla="*/ 28 h 182"/>
                <a:gd name="T14" fmla="*/ 180 w 211"/>
                <a:gd name="T15" fmla="*/ 22 h 182"/>
                <a:gd name="T16" fmla="*/ 211 w 211"/>
                <a:gd name="T17" fmla="*/ 11 h 182"/>
                <a:gd name="T18" fmla="*/ 167 w 211"/>
                <a:gd name="T19" fmla="*/ 161 h 182"/>
                <a:gd name="T20" fmla="*/ 137 w 211"/>
                <a:gd name="T21" fmla="*/ 172 h 182"/>
                <a:gd name="T22" fmla="*/ 110 w 211"/>
                <a:gd name="T23" fmla="*/ 179 h 182"/>
                <a:gd name="T24" fmla="*/ 86 w 211"/>
                <a:gd name="T25" fmla="*/ 182 h 182"/>
                <a:gd name="T26" fmla="*/ 66 w 211"/>
                <a:gd name="T27" fmla="*/ 181 h 182"/>
                <a:gd name="T28" fmla="*/ 46 w 211"/>
                <a:gd name="T29" fmla="*/ 175 h 182"/>
                <a:gd name="T30" fmla="*/ 30 w 211"/>
                <a:gd name="T31" fmla="*/ 170 h 182"/>
                <a:gd name="T32" fmla="*/ 15 w 211"/>
                <a:gd name="T33" fmla="*/ 161 h 182"/>
                <a:gd name="T34" fmla="*/ 0 w 211"/>
                <a:gd name="T35" fmla="*/ 152 h 182"/>
                <a:gd name="T36" fmla="*/ 44 w 211"/>
                <a:gd name="T3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2">
                  <a:moveTo>
                    <a:pt x="44" y="0"/>
                  </a:moveTo>
                  <a:lnTo>
                    <a:pt x="57" y="10"/>
                  </a:lnTo>
                  <a:lnTo>
                    <a:pt x="72" y="18"/>
                  </a:lnTo>
                  <a:lnTo>
                    <a:pt x="89" y="25"/>
                  </a:lnTo>
                  <a:lnTo>
                    <a:pt x="108" y="29"/>
                  </a:lnTo>
                  <a:lnTo>
                    <a:pt x="129" y="31"/>
                  </a:lnTo>
                  <a:lnTo>
                    <a:pt x="152" y="28"/>
                  </a:lnTo>
                  <a:lnTo>
                    <a:pt x="180" y="22"/>
                  </a:lnTo>
                  <a:lnTo>
                    <a:pt x="211" y="11"/>
                  </a:lnTo>
                  <a:lnTo>
                    <a:pt x="167" y="161"/>
                  </a:lnTo>
                  <a:lnTo>
                    <a:pt x="137" y="172"/>
                  </a:lnTo>
                  <a:lnTo>
                    <a:pt x="110" y="179"/>
                  </a:lnTo>
                  <a:lnTo>
                    <a:pt x="86" y="182"/>
                  </a:lnTo>
                  <a:lnTo>
                    <a:pt x="66" y="181"/>
                  </a:lnTo>
                  <a:lnTo>
                    <a:pt x="46" y="175"/>
                  </a:lnTo>
                  <a:lnTo>
                    <a:pt x="30" y="170"/>
                  </a:lnTo>
                  <a:lnTo>
                    <a:pt x="15" y="161"/>
                  </a:lnTo>
                  <a:lnTo>
                    <a:pt x="0" y="152"/>
                  </a:lnTo>
                  <a:lnTo>
                    <a:pt x="4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6" name="Rectangle 5"/>
          <p:cNvSpPr/>
          <p:nvPr userDrawn="1"/>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0280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ANK">
    <p:bg>
      <p:bgRef idx="1001">
        <a:schemeClr val="bg2"/>
      </p:bgRef>
    </p:bg>
    <p:spTree>
      <p:nvGrpSpPr>
        <p:cNvPr id="1" name=""/>
        <p:cNvGrpSpPr/>
        <p:nvPr/>
      </p:nvGrpSpPr>
      <p:grpSpPr>
        <a:xfrm>
          <a:off x="0" y="0"/>
          <a:ext cx="0" cy="0"/>
          <a:chOff x="0" y="0"/>
          <a:chExt cx="0" cy="0"/>
        </a:xfrm>
      </p:grpSpPr>
      <p:sp>
        <p:nvSpPr>
          <p:cNvPr id="1041" name="Rectangle 1040"/>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a:spLocks noGrp="1"/>
          </p:cNvSpPr>
          <p:nvPr>
            <p:ph type="ctrTitle" hasCustomPrompt="1"/>
          </p:nvPr>
        </p:nvSpPr>
        <p:spPr>
          <a:xfrm>
            <a:off x="838201" y="2015413"/>
            <a:ext cx="3980543" cy="1697052"/>
          </a:xfrm>
        </p:spPr>
        <p:txBody>
          <a:bodyPr anchor="ctr" anchorCtr="0">
            <a:normAutofit/>
          </a:bodyPr>
          <a:lstStyle>
            <a:lvl1pPr>
              <a:lnSpc>
                <a:spcPct val="90000"/>
              </a:lnSpc>
              <a:defRPr sz="4400" spc="-200" baseline="0">
                <a:solidFill>
                  <a:srgbClr val="FFFFFF"/>
                </a:solidFill>
              </a:defRPr>
            </a:lvl1pPr>
          </a:lstStyle>
          <a:p>
            <a:r>
              <a:rPr lang="en-US" dirty="0" smtClean="0"/>
              <a:t>Click to edit presentation title</a:t>
            </a:r>
            <a:endParaRPr lang="en-US" dirty="0"/>
          </a:p>
        </p:txBody>
      </p:sp>
      <p:sp>
        <p:nvSpPr>
          <p:cNvPr id="32" name="Subtitle 2"/>
          <p:cNvSpPr>
            <a:spLocks noGrp="1"/>
          </p:cNvSpPr>
          <p:nvPr>
            <p:ph type="subTitle" idx="1" hasCustomPrompt="1"/>
          </p:nvPr>
        </p:nvSpPr>
        <p:spPr>
          <a:xfrm>
            <a:off x="838201" y="3712464"/>
            <a:ext cx="3980543" cy="369332"/>
          </a:xfrm>
        </p:spPr>
        <p:txBody>
          <a:bodyPr wrap="square">
            <a:spAutoFit/>
          </a:bodyPr>
          <a:lstStyle>
            <a:lvl1pPr marL="0" indent="0" algn="l">
              <a:spcBef>
                <a:spcPts val="0"/>
              </a:spcBef>
              <a:buNone/>
              <a:defRPr sz="2000"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 and title</a:t>
            </a:r>
          </a:p>
        </p:txBody>
      </p:sp>
      <p:sp>
        <p:nvSpPr>
          <p:cNvPr id="33" name="Text Placeholder 8"/>
          <p:cNvSpPr>
            <a:spLocks noGrp="1"/>
          </p:cNvSpPr>
          <p:nvPr>
            <p:ph type="body" sz="quarter" idx="16" hasCustomPrompt="1"/>
          </p:nvPr>
        </p:nvSpPr>
        <p:spPr>
          <a:xfrm>
            <a:off x="838201" y="4531433"/>
            <a:ext cx="3980543" cy="369332"/>
          </a:xfrm>
        </p:spPr>
        <p:txBody>
          <a:bodyPr wrap="square">
            <a:spAutoFit/>
          </a:bodyPr>
          <a:lstStyle>
            <a:lvl1pPr marL="0" indent="0">
              <a:buNone/>
              <a:defRPr sz="2000" baseline="0">
                <a:solidFill>
                  <a:schemeClr val="tx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date</a:t>
            </a:r>
          </a:p>
        </p:txBody>
      </p:sp>
      <p:sp>
        <p:nvSpPr>
          <p:cNvPr id="34" name="Freeform 32"/>
          <p:cNvSpPr>
            <a:spLocks noEditPoints="1"/>
          </p:cNvSpPr>
          <p:nvPr userDrawn="1"/>
        </p:nvSpPr>
        <p:spPr bwMode="auto">
          <a:xfrm>
            <a:off x="7889428" y="4849014"/>
            <a:ext cx="798927"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5" name="Group 34"/>
          <p:cNvGrpSpPr/>
          <p:nvPr userDrawn="1"/>
        </p:nvGrpSpPr>
        <p:grpSpPr>
          <a:xfrm>
            <a:off x="956883" y="840766"/>
            <a:ext cx="3625061" cy="493200"/>
            <a:chOff x="781049" y="589835"/>
            <a:chExt cx="4156675" cy="565528"/>
          </a:xfrm>
        </p:grpSpPr>
        <p:sp>
          <p:nvSpPr>
            <p:cNvPr id="36" name="Rectangle 8"/>
            <p:cNvSpPr>
              <a:spLocks noChangeArrowheads="1"/>
            </p:cNvSpPr>
            <p:nvPr userDrawn="1"/>
          </p:nvSpPr>
          <p:spPr bwMode="auto">
            <a:xfrm>
              <a:off x="781049" y="589835"/>
              <a:ext cx="564611" cy="565528"/>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
            <p:cNvSpPr>
              <a:spLocks/>
            </p:cNvSpPr>
            <p:nvPr userDrawn="1"/>
          </p:nvSpPr>
          <p:spPr bwMode="auto">
            <a:xfrm>
              <a:off x="1488646" y="683326"/>
              <a:ext cx="480286" cy="369381"/>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0"/>
            <p:cNvSpPr>
              <a:spLocks noEditPoints="1"/>
            </p:cNvSpPr>
            <p:nvPr userDrawn="1"/>
          </p:nvSpPr>
          <p:spPr bwMode="auto">
            <a:xfrm>
              <a:off x="1990930" y="666827"/>
              <a:ext cx="54995" cy="385879"/>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1"/>
            <p:cNvSpPr>
              <a:spLocks/>
            </p:cNvSpPr>
            <p:nvPr userDrawn="1"/>
          </p:nvSpPr>
          <p:spPr bwMode="auto">
            <a:xfrm>
              <a:off x="2103669" y="783233"/>
              <a:ext cx="219062" cy="269473"/>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2"/>
            <p:cNvSpPr>
              <a:spLocks noEditPoints="1"/>
            </p:cNvSpPr>
            <p:nvPr userDrawn="1"/>
          </p:nvSpPr>
          <p:spPr bwMode="auto">
            <a:xfrm>
              <a:off x="2361227" y="661328"/>
              <a:ext cx="242893" cy="397794"/>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3"/>
            <p:cNvSpPr>
              <a:spLocks noEditPoints="1"/>
            </p:cNvSpPr>
            <p:nvPr userDrawn="1"/>
          </p:nvSpPr>
          <p:spPr bwMode="auto">
            <a:xfrm>
              <a:off x="2649032" y="783233"/>
              <a:ext cx="260308" cy="275890"/>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4"/>
            <p:cNvSpPr>
              <a:spLocks/>
            </p:cNvSpPr>
            <p:nvPr userDrawn="1"/>
          </p:nvSpPr>
          <p:spPr bwMode="auto">
            <a:xfrm>
              <a:off x="2916672" y="789649"/>
              <a:ext cx="369381" cy="263058"/>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5"/>
            <p:cNvSpPr>
              <a:spLocks/>
            </p:cNvSpPr>
            <p:nvPr userDrawn="1"/>
          </p:nvSpPr>
          <p:spPr bwMode="auto">
            <a:xfrm>
              <a:off x="3296135" y="783233"/>
              <a:ext cx="162234" cy="275890"/>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6"/>
            <p:cNvSpPr>
              <a:spLocks noEditPoints="1"/>
            </p:cNvSpPr>
            <p:nvPr userDrawn="1"/>
          </p:nvSpPr>
          <p:spPr bwMode="auto">
            <a:xfrm>
              <a:off x="3467535" y="780483"/>
              <a:ext cx="54078" cy="53161"/>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7"/>
            <p:cNvSpPr>
              <a:spLocks noEditPoints="1"/>
            </p:cNvSpPr>
            <p:nvPr userDrawn="1"/>
          </p:nvSpPr>
          <p:spPr bwMode="auto">
            <a:xfrm>
              <a:off x="3619687" y="683326"/>
              <a:ext cx="225478" cy="369381"/>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8"/>
            <p:cNvSpPr>
              <a:spLocks/>
            </p:cNvSpPr>
            <p:nvPr userDrawn="1"/>
          </p:nvSpPr>
          <p:spPr bwMode="auto">
            <a:xfrm>
              <a:off x="3888244" y="661328"/>
              <a:ext cx="219062" cy="391378"/>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9"/>
            <p:cNvSpPr>
              <a:spLocks noEditPoints="1"/>
            </p:cNvSpPr>
            <p:nvPr userDrawn="1"/>
          </p:nvSpPr>
          <p:spPr bwMode="auto">
            <a:xfrm>
              <a:off x="4145802" y="783233"/>
              <a:ext cx="260308" cy="275890"/>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0"/>
            <p:cNvSpPr>
              <a:spLocks/>
            </p:cNvSpPr>
            <p:nvPr userDrawn="1"/>
          </p:nvSpPr>
          <p:spPr bwMode="auto">
            <a:xfrm>
              <a:off x="4450105" y="783233"/>
              <a:ext cx="219062" cy="269473"/>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1"/>
            <p:cNvSpPr>
              <a:spLocks noEditPoints="1"/>
            </p:cNvSpPr>
            <p:nvPr userDrawn="1"/>
          </p:nvSpPr>
          <p:spPr bwMode="auto">
            <a:xfrm>
              <a:off x="4707663" y="783233"/>
              <a:ext cx="230061" cy="275890"/>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2"/>
            <p:cNvSpPr>
              <a:spLocks noEditPoints="1"/>
            </p:cNvSpPr>
            <p:nvPr userDrawn="1"/>
          </p:nvSpPr>
          <p:spPr bwMode="auto">
            <a:xfrm>
              <a:off x="1211840" y="991296"/>
              <a:ext cx="53161" cy="53161"/>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3"/>
            <p:cNvSpPr>
              <a:spLocks/>
            </p:cNvSpPr>
            <p:nvPr userDrawn="1"/>
          </p:nvSpPr>
          <p:spPr bwMode="auto">
            <a:xfrm>
              <a:off x="902037" y="683326"/>
              <a:ext cx="192481" cy="164984"/>
            </a:xfrm>
            <a:custGeom>
              <a:avLst/>
              <a:gdLst>
                <a:gd name="T0" fmla="*/ 125 w 210"/>
                <a:gd name="T1" fmla="*/ 0 h 180"/>
                <a:gd name="T2" fmla="*/ 146 w 210"/>
                <a:gd name="T3" fmla="*/ 1 h 180"/>
                <a:gd name="T4" fmla="*/ 164 w 210"/>
                <a:gd name="T5" fmla="*/ 5 h 180"/>
                <a:gd name="T6" fmla="*/ 181 w 210"/>
                <a:gd name="T7" fmla="*/ 12 h 180"/>
                <a:gd name="T8" fmla="*/ 197 w 210"/>
                <a:gd name="T9" fmla="*/ 20 h 180"/>
                <a:gd name="T10" fmla="*/ 210 w 210"/>
                <a:gd name="T11" fmla="*/ 30 h 180"/>
                <a:gd name="T12" fmla="*/ 168 w 210"/>
                <a:gd name="T13" fmla="*/ 180 h 180"/>
                <a:gd name="T14" fmla="*/ 153 w 210"/>
                <a:gd name="T15" fmla="*/ 172 h 180"/>
                <a:gd name="T16" fmla="*/ 137 w 210"/>
                <a:gd name="T17" fmla="*/ 164 h 180"/>
                <a:gd name="T18" fmla="*/ 121 w 210"/>
                <a:gd name="T19" fmla="*/ 157 h 180"/>
                <a:gd name="T20" fmla="*/ 102 w 210"/>
                <a:gd name="T21" fmla="*/ 153 h 180"/>
                <a:gd name="T22" fmla="*/ 81 w 210"/>
                <a:gd name="T23" fmla="*/ 151 h 180"/>
                <a:gd name="T24" fmla="*/ 58 w 210"/>
                <a:gd name="T25" fmla="*/ 154 h 180"/>
                <a:gd name="T26" fmla="*/ 30 w 210"/>
                <a:gd name="T27" fmla="*/ 160 h 180"/>
                <a:gd name="T28" fmla="*/ 0 w 210"/>
                <a:gd name="T29" fmla="*/ 171 h 180"/>
                <a:gd name="T30" fmla="*/ 44 w 210"/>
                <a:gd name="T31" fmla="*/ 19 h 180"/>
                <a:gd name="T32" fmla="*/ 74 w 210"/>
                <a:gd name="T33" fmla="*/ 8 h 180"/>
                <a:gd name="T34" fmla="*/ 102 w 210"/>
                <a:gd name="T35" fmla="*/ 3 h 180"/>
                <a:gd name="T36" fmla="*/ 125 w 210"/>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80">
                  <a:moveTo>
                    <a:pt x="125" y="0"/>
                  </a:moveTo>
                  <a:lnTo>
                    <a:pt x="146" y="1"/>
                  </a:lnTo>
                  <a:lnTo>
                    <a:pt x="164" y="5"/>
                  </a:lnTo>
                  <a:lnTo>
                    <a:pt x="181" y="12"/>
                  </a:lnTo>
                  <a:lnTo>
                    <a:pt x="197" y="20"/>
                  </a:lnTo>
                  <a:lnTo>
                    <a:pt x="210" y="30"/>
                  </a:lnTo>
                  <a:lnTo>
                    <a:pt x="168" y="180"/>
                  </a:lnTo>
                  <a:lnTo>
                    <a:pt x="153" y="172"/>
                  </a:lnTo>
                  <a:lnTo>
                    <a:pt x="137" y="164"/>
                  </a:lnTo>
                  <a:lnTo>
                    <a:pt x="121" y="157"/>
                  </a:lnTo>
                  <a:lnTo>
                    <a:pt x="102" y="153"/>
                  </a:lnTo>
                  <a:lnTo>
                    <a:pt x="81" y="151"/>
                  </a:lnTo>
                  <a:lnTo>
                    <a:pt x="58" y="154"/>
                  </a:lnTo>
                  <a:lnTo>
                    <a:pt x="30" y="160"/>
                  </a:lnTo>
                  <a:lnTo>
                    <a:pt x="0" y="171"/>
                  </a:lnTo>
                  <a:lnTo>
                    <a:pt x="44" y="19"/>
                  </a:lnTo>
                  <a:lnTo>
                    <a:pt x="74" y="8"/>
                  </a:lnTo>
                  <a:lnTo>
                    <a:pt x="102" y="3"/>
                  </a:lnTo>
                  <a:lnTo>
                    <a:pt x="125"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4"/>
            <p:cNvSpPr>
              <a:spLocks/>
            </p:cNvSpPr>
            <p:nvPr userDrawn="1"/>
          </p:nvSpPr>
          <p:spPr bwMode="auto">
            <a:xfrm>
              <a:off x="858041" y="846476"/>
              <a:ext cx="189732" cy="164984"/>
            </a:xfrm>
            <a:custGeom>
              <a:avLst/>
              <a:gdLst>
                <a:gd name="T0" fmla="*/ 122 w 207"/>
                <a:gd name="T1" fmla="*/ 0 h 180"/>
                <a:gd name="T2" fmla="*/ 143 w 207"/>
                <a:gd name="T3" fmla="*/ 1 h 180"/>
                <a:gd name="T4" fmla="*/ 161 w 207"/>
                <a:gd name="T5" fmla="*/ 5 h 180"/>
                <a:gd name="T6" fmla="*/ 179 w 207"/>
                <a:gd name="T7" fmla="*/ 12 h 180"/>
                <a:gd name="T8" fmla="*/ 194 w 207"/>
                <a:gd name="T9" fmla="*/ 20 h 180"/>
                <a:gd name="T10" fmla="*/ 207 w 207"/>
                <a:gd name="T11" fmla="*/ 30 h 180"/>
                <a:gd name="T12" fmla="*/ 165 w 207"/>
                <a:gd name="T13" fmla="*/ 180 h 180"/>
                <a:gd name="T14" fmla="*/ 151 w 207"/>
                <a:gd name="T15" fmla="*/ 170 h 180"/>
                <a:gd name="T16" fmla="*/ 136 w 207"/>
                <a:gd name="T17" fmla="*/ 162 h 180"/>
                <a:gd name="T18" fmla="*/ 119 w 207"/>
                <a:gd name="T19" fmla="*/ 157 h 180"/>
                <a:gd name="T20" fmla="*/ 102 w 207"/>
                <a:gd name="T21" fmla="*/ 151 h 180"/>
                <a:gd name="T22" fmla="*/ 81 w 207"/>
                <a:gd name="T23" fmla="*/ 150 h 180"/>
                <a:gd name="T24" fmla="*/ 59 w 207"/>
                <a:gd name="T25" fmla="*/ 151 h 180"/>
                <a:gd name="T26" fmla="*/ 33 w 207"/>
                <a:gd name="T27" fmla="*/ 157 h 180"/>
                <a:gd name="T28" fmla="*/ 4 w 207"/>
                <a:gd name="T29" fmla="*/ 168 h 180"/>
                <a:gd name="T30" fmla="*/ 3 w 207"/>
                <a:gd name="T31" fmla="*/ 168 h 180"/>
                <a:gd name="T32" fmla="*/ 1 w 207"/>
                <a:gd name="T33" fmla="*/ 168 h 180"/>
                <a:gd name="T34" fmla="*/ 0 w 207"/>
                <a:gd name="T35" fmla="*/ 166 h 180"/>
                <a:gd name="T36" fmla="*/ 0 w 207"/>
                <a:gd name="T37" fmla="*/ 163 h 180"/>
                <a:gd name="T38" fmla="*/ 0 w 207"/>
                <a:gd name="T39" fmla="*/ 163 h 180"/>
                <a:gd name="T40" fmla="*/ 41 w 207"/>
                <a:gd name="T41" fmla="*/ 19 h 180"/>
                <a:gd name="T42" fmla="*/ 71 w 207"/>
                <a:gd name="T43" fmla="*/ 8 h 180"/>
                <a:gd name="T44" fmla="*/ 99 w 207"/>
                <a:gd name="T45" fmla="*/ 2 h 180"/>
                <a:gd name="T46" fmla="*/ 122 w 207"/>
                <a:gd name="T4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7" h="180">
                  <a:moveTo>
                    <a:pt x="122" y="0"/>
                  </a:moveTo>
                  <a:lnTo>
                    <a:pt x="143" y="1"/>
                  </a:lnTo>
                  <a:lnTo>
                    <a:pt x="161" y="5"/>
                  </a:lnTo>
                  <a:lnTo>
                    <a:pt x="179" y="12"/>
                  </a:lnTo>
                  <a:lnTo>
                    <a:pt x="194" y="20"/>
                  </a:lnTo>
                  <a:lnTo>
                    <a:pt x="207" y="30"/>
                  </a:lnTo>
                  <a:lnTo>
                    <a:pt x="165" y="180"/>
                  </a:lnTo>
                  <a:lnTo>
                    <a:pt x="151" y="170"/>
                  </a:lnTo>
                  <a:lnTo>
                    <a:pt x="136" y="162"/>
                  </a:lnTo>
                  <a:lnTo>
                    <a:pt x="119" y="157"/>
                  </a:lnTo>
                  <a:lnTo>
                    <a:pt x="102" y="151"/>
                  </a:lnTo>
                  <a:lnTo>
                    <a:pt x="81" y="150"/>
                  </a:lnTo>
                  <a:lnTo>
                    <a:pt x="59" y="151"/>
                  </a:lnTo>
                  <a:lnTo>
                    <a:pt x="33" y="157"/>
                  </a:lnTo>
                  <a:lnTo>
                    <a:pt x="4" y="168"/>
                  </a:lnTo>
                  <a:lnTo>
                    <a:pt x="3" y="168"/>
                  </a:lnTo>
                  <a:lnTo>
                    <a:pt x="1" y="168"/>
                  </a:lnTo>
                  <a:lnTo>
                    <a:pt x="0" y="166"/>
                  </a:lnTo>
                  <a:lnTo>
                    <a:pt x="0" y="163"/>
                  </a:lnTo>
                  <a:lnTo>
                    <a:pt x="0" y="163"/>
                  </a:lnTo>
                  <a:lnTo>
                    <a:pt x="41" y="19"/>
                  </a:lnTo>
                  <a:lnTo>
                    <a:pt x="71" y="8"/>
                  </a:lnTo>
                  <a:lnTo>
                    <a:pt x="99" y="2"/>
                  </a:lnTo>
                  <a:lnTo>
                    <a:pt x="122"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5"/>
            <p:cNvSpPr>
              <a:spLocks/>
            </p:cNvSpPr>
            <p:nvPr userDrawn="1"/>
          </p:nvSpPr>
          <p:spPr bwMode="auto">
            <a:xfrm>
              <a:off x="1029442" y="887723"/>
              <a:ext cx="193398" cy="164984"/>
            </a:xfrm>
            <a:custGeom>
              <a:avLst/>
              <a:gdLst>
                <a:gd name="T0" fmla="*/ 44 w 211"/>
                <a:gd name="T1" fmla="*/ 0 h 180"/>
                <a:gd name="T2" fmla="*/ 58 w 211"/>
                <a:gd name="T3" fmla="*/ 10 h 180"/>
                <a:gd name="T4" fmla="*/ 73 w 211"/>
                <a:gd name="T5" fmla="*/ 18 h 180"/>
                <a:gd name="T6" fmla="*/ 91 w 211"/>
                <a:gd name="T7" fmla="*/ 23 h 180"/>
                <a:gd name="T8" fmla="*/ 108 w 211"/>
                <a:gd name="T9" fmla="*/ 29 h 180"/>
                <a:gd name="T10" fmla="*/ 129 w 211"/>
                <a:gd name="T11" fmla="*/ 29 h 180"/>
                <a:gd name="T12" fmla="*/ 154 w 211"/>
                <a:gd name="T13" fmla="*/ 28 h 180"/>
                <a:gd name="T14" fmla="*/ 180 w 211"/>
                <a:gd name="T15" fmla="*/ 21 h 180"/>
                <a:gd name="T16" fmla="*/ 211 w 211"/>
                <a:gd name="T17" fmla="*/ 10 h 180"/>
                <a:gd name="T18" fmla="*/ 167 w 211"/>
                <a:gd name="T19" fmla="*/ 161 h 180"/>
                <a:gd name="T20" fmla="*/ 137 w 211"/>
                <a:gd name="T21" fmla="*/ 172 h 180"/>
                <a:gd name="T22" fmla="*/ 110 w 211"/>
                <a:gd name="T23" fmla="*/ 178 h 180"/>
                <a:gd name="T24" fmla="*/ 86 w 211"/>
                <a:gd name="T25" fmla="*/ 180 h 180"/>
                <a:gd name="T26" fmla="*/ 66 w 211"/>
                <a:gd name="T27" fmla="*/ 179 h 180"/>
                <a:gd name="T28" fmla="*/ 47 w 211"/>
                <a:gd name="T29" fmla="*/ 175 h 180"/>
                <a:gd name="T30" fmla="*/ 30 w 211"/>
                <a:gd name="T31" fmla="*/ 168 h 180"/>
                <a:gd name="T32" fmla="*/ 15 w 211"/>
                <a:gd name="T33" fmla="*/ 160 h 180"/>
                <a:gd name="T34" fmla="*/ 0 w 211"/>
                <a:gd name="T35" fmla="*/ 150 h 180"/>
                <a:gd name="T36" fmla="*/ 44 w 211"/>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0">
                  <a:moveTo>
                    <a:pt x="44" y="0"/>
                  </a:moveTo>
                  <a:lnTo>
                    <a:pt x="58" y="10"/>
                  </a:lnTo>
                  <a:lnTo>
                    <a:pt x="73" y="18"/>
                  </a:lnTo>
                  <a:lnTo>
                    <a:pt x="91" y="23"/>
                  </a:lnTo>
                  <a:lnTo>
                    <a:pt x="108" y="29"/>
                  </a:lnTo>
                  <a:lnTo>
                    <a:pt x="129" y="29"/>
                  </a:lnTo>
                  <a:lnTo>
                    <a:pt x="154" y="28"/>
                  </a:lnTo>
                  <a:lnTo>
                    <a:pt x="180" y="21"/>
                  </a:lnTo>
                  <a:lnTo>
                    <a:pt x="211" y="10"/>
                  </a:lnTo>
                  <a:lnTo>
                    <a:pt x="167" y="161"/>
                  </a:lnTo>
                  <a:lnTo>
                    <a:pt x="137" y="172"/>
                  </a:lnTo>
                  <a:lnTo>
                    <a:pt x="110" y="178"/>
                  </a:lnTo>
                  <a:lnTo>
                    <a:pt x="86" y="180"/>
                  </a:lnTo>
                  <a:lnTo>
                    <a:pt x="66" y="179"/>
                  </a:lnTo>
                  <a:lnTo>
                    <a:pt x="47" y="175"/>
                  </a:lnTo>
                  <a:lnTo>
                    <a:pt x="30" y="168"/>
                  </a:lnTo>
                  <a:lnTo>
                    <a:pt x="15" y="160"/>
                  </a:lnTo>
                  <a:lnTo>
                    <a:pt x="0" y="150"/>
                  </a:lnTo>
                  <a:lnTo>
                    <a:pt x="4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6"/>
            <p:cNvSpPr>
              <a:spLocks/>
            </p:cNvSpPr>
            <p:nvPr userDrawn="1"/>
          </p:nvSpPr>
          <p:spPr bwMode="auto">
            <a:xfrm>
              <a:off x="1076187" y="724572"/>
              <a:ext cx="193398" cy="166817"/>
            </a:xfrm>
            <a:custGeom>
              <a:avLst/>
              <a:gdLst>
                <a:gd name="T0" fmla="*/ 44 w 211"/>
                <a:gd name="T1" fmla="*/ 0 h 182"/>
                <a:gd name="T2" fmla="*/ 57 w 211"/>
                <a:gd name="T3" fmla="*/ 10 h 182"/>
                <a:gd name="T4" fmla="*/ 72 w 211"/>
                <a:gd name="T5" fmla="*/ 18 h 182"/>
                <a:gd name="T6" fmla="*/ 89 w 211"/>
                <a:gd name="T7" fmla="*/ 25 h 182"/>
                <a:gd name="T8" fmla="*/ 108 w 211"/>
                <a:gd name="T9" fmla="*/ 29 h 182"/>
                <a:gd name="T10" fmla="*/ 129 w 211"/>
                <a:gd name="T11" fmla="*/ 31 h 182"/>
                <a:gd name="T12" fmla="*/ 152 w 211"/>
                <a:gd name="T13" fmla="*/ 28 h 182"/>
                <a:gd name="T14" fmla="*/ 180 w 211"/>
                <a:gd name="T15" fmla="*/ 22 h 182"/>
                <a:gd name="T16" fmla="*/ 211 w 211"/>
                <a:gd name="T17" fmla="*/ 11 h 182"/>
                <a:gd name="T18" fmla="*/ 167 w 211"/>
                <a:gd name="T19" fmla="*/ 161 h 182"/>
                <a:gd name="T20" fmla="*/ 137 w 211"/>
                <a:gd name="T21" fmla="*/ 172 h 182"/>
                <a:gd name="T22" fmla="*/ 110 w 211"/>
                <a:gd name="T23" fmla="*/ 179 h 182"/>
                <a:gd name="T24" fmla="*/ 86 w 211"/>
                <a:gd name="T25" fmla="*/ 182 h 182"/>
                <a:gd name="T26" fmla="*/ 66 w 211"/>
                <a:gd name="T27" fmla="*/ 181 h 182"/>
                <a:gd name="T28" fmla="*/ 46 w 211"/>
                <a:gd name="T29" fmla="*/ 175 h 182"/>
                <a:gd name="T30" fmla="*/ 30 w 211"/>
                <a:gd name="T31" fmla="*/ 170 h 182"/>
                <a:gd name="T32" fmla="*/ 15 w 211"/>
                <a:gd name="T33" fmla="*/ 161 h 182"/>
                <a:gd name="T34" fmla="*/ 0 w 211"/>
                <a:gd name="T35" fmla="*/ 152 h 182"/>
                <a:gd name="T36" fmla="*/ 44 w 211"/>
                <a:gd name="T3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2">
                  <a:moveTo>
                    <a:pt x="44" y="0"/>
                  </a:moveTo>
                  <a:lnTo>
                    <a:pt x="57" y="10"/>
                  </a:lnTo>
                  <a:lnTo>
                    <a:pt x="72" y="18"/>
                  </a:lnTo>
                  <a:lnTo>
                    <a:pt x="89" y="25"/>
                  </a:lnTo>
                  <a:lnTo>
                    <a:pt x="108" y="29"/>
                  </a:lnTo>
                  <a:lnTo>
                    <a:pt x="129" y="31"/>
                  </a:lnTo>
                  <a:lnTo>
                    <a:pt x="152" y="28"/>
                  </a:lnTo>
                  <a:lnTo>
                    <a:pt x="180" y="22"/>
                  </a:lnTo>
                  <a:lnTo>
                    <a:pt x="211" y="11"/>
                  </a:lnTo>
                  <a:lnTo>
                    <a:pt x="167" y="161"/>
                  </a:lnTo>
                  <a:lnTo>
                    <a:pt x="137" y="172"/>
                  </a:lnTo>
                  <a:lnTo>
                    <a:pt x="110" y="179"/>
                  </a:lnTo>
                  <a:lnTo>
                    <a:pt x="86" y="182"/>
                  </a:lnTo>
                  <a:lnTo>
                    <a:pt x="66" y="181"/>
                  </a:lnTo>
                  <a:lnTo>
                    <a:pt x="46" y="175"/>
                  </a:lnTo>
                  <a:lnTo>
                    <a:pt x="30" y="170"/>
                  </a:lnTo>
                  <a:lnTo>
                    <a:pt x="15" y="161"/>
                  </a:lnTo>
                  <a:lnTo>
                    <a:pt x="0" y="152"/>
                  </a:lnTo>
                  <a:lnTo>
                    <a:pt x="4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1034942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3" name="Date Placeholder 2"/>
          <p:cNvSpPr>
            <a:spLocks noGrp="1"/>
          </p:cNvSpPr>
          <p:nvPr>
            <p:ph type="dt" sz="half" idx="10"/>
          </p:nvPr>
        </p:nvSpPr>
        <p:spPr/>
        <p:txBody>
          <a:bodyPr/>
          <a:lstStyle/>
          <a:p>
            <a:fld id="{984C72D0-6B3C-4F1B-B9AF-3DAF11BDA829}" type="datetime1">
              <a:rPr lang="en-US" smtClean="0"/>
              <a:t>9/2/2011</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Content Placeholder 6"/>
          <p:cNvSpPr>
            <a:spLocks noGrp="1"/>
          </p:cNvSpPr>
          <p:nvPr>
            <p:ph sz="quarter" idx="14"/>
          </p:nvPr>
        </p:nvSpPr>
        <p:spPr>
          <a:xfrm>
            <a:off x="381000" y="1428750"/>
            <a:ext cx="8382000" cy="3165872"/>
          </a:xfrm>
        </p:spPr>
        <p:txBody>
          <a:bodyPr>
            <a:normAutofit/>
          </a:bodyPr>
          <a:lstStyle>
            <a:lvl1pPr marL="347663" indent="-347663">
              <a:buFont typeface="Wingdings" pitchFamily="2" charset="2"/>
              <a:buChar char="§"/>
              <a:defRPr sz="3600">
                <a:solidFill>
                  <a:schemeClr val="tx1"/>
                </a:solidFill>
              </a:defRPr>
            </a:lvl1pPr>
            <a:lvl2pPr marL="798513" indent="-341313">
              <a:buFont typeface="Wingdings" pitchFamily="2" charset="2"/>
              <a:buChar char="§"/>
              <a:defRPr sz="3600">
                <a:solidFill>
                  <a:schemeClr val="tx1"/>
                </a:solidFill>
              </a:defRPr>
            </a:lvl2pPr>
            <a:lvl3pPr marL="1262063" indent="-347663">
              <a:buFont typeface="Wingdings" pitchFamily="2" charset="2"/>
              <a:buChar char="§"/>
              <a:defRPr sz="3600">
                <a:solidFill>
                  <a:schemeClr val="tx1"/>
                </a:solidFill>
              </a:defRPr>
            </a:lvl3pPr>
            <a:lvl4pPr marL="1712913" indent="-341313">
              <a:buFont typeface="Wingdings" pitchFamily="2" charset="2"/>
              <a:buChar char="§"/>
              <a:defRPr sz="3600">
                <a:solidFill>
                  <a:schemeClr val="tx1"/>
                </a:solidFill>
              </a:defRPr>
            </a:lvl4pPr>
            <a:lvl5pPr marL="2176463" indent="-347663">
              <a:buFont typeface="Wingdings" pitchFamily="2" charset="2"/>
              <a:buChar char="§"/>
              <a:defRPr sz="36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73880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Rectangle 7"/>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622889"/>
            <a:ext cx="7467600" cy="3676266"/>
          </a:xfrm>
        </p:spPr>
        <p:txBody>
          <a:bodyPr anchor="ctr" anchorCtr="0">
            <a:noAutofit/>
          </a:bodyPr>
          <a:lstStyle>
            <a:lvl1pPr algn="l">
              <a:defRPr sz="6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p:txBody>
          <a:bodyPr/>
          <a:lstStyle/>
          <a:p>
            <a:fld id="{0F3C8F56-2192-45AF-9CC9-574E9BB8F5A6}" type="datetime1">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Content Placeholder 2"/>
          <p:cNvSpPr>
            <a:spLocks noGrp="1"/>
          </p:cNvSpPr>
          <p:nvPr>
            <p:ph idx="1"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9D28D06-218E-4EE5-AC47-A9F3FEC497C6}" type="datetime1">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Date Placeholder 2"/>
          <p:cNvSpPr>
            <a:spLocks noGrp="1"/>
          </p:cNvSpPr>
          <p:nvPr>
            <p:ph type="dt" sz="half" idx="10"/>
          </p:nvPr>
        </p:nvSpPr>
        <p:spPr/>
        <p:txBody>
          <a:bodyPr/>
          <a:lstStyle/>
          <a:p>
            <a:fld id="{DD6BA945-7159-4B59-BBE9-794DFD3401F2}" type="datetime1">
              <a:rPr lang="en-US" smtClean="0"/>
              <a:t>9/2/2011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0"/>
            <a:ext cx="9144000" cy="5143500"/>
          </a:xfrm>
          <a:solidFill>
            <a:schemeClr val="tx1"/>
          </a:solidFill>
        </p:spPr>
        <p:txBody>
          <a:bodyPr anchor="ctr" anchorCtr="0"/>
          <a:lstStyle>
            <a:lvl1pPr marL="0" indent="0" algn="ctr">
              <a:buNone/>
              <a:defRPr/>
            </a:lvl1pPr>
          </a:lstStyle>
          <a:p>
            <a:r>
              <a:rPr lang="en-US" dirty="0" smtClean="0"/>
              <a:t>Click to add picture</a:t>
            </a:r>
            <a:endParaRPr lang="en-US" dirty="0"/>
          </a:p>
        </p:txBody>
      </p:sp>
      <p:sp>
        <p:nvSpPr>
          <p:cNvPr id="2" name="Title 1"/>
          <p:cNvSpPr>
            <a:spLocks noGrp="1"/>
          </p:cNvSpPr>
          <p:nvPr>
            <p:ph type="title" hasCustomPrompt="1"/>
          </p:nvPr>
        </p:nvSpPr>
        <p:spPr>
          <a:xfrm>
            <a:off x="381000" y="1962971"/>
            <a:ext cx="2627445" cy="2631652"/>
          </a:xfrm>
          <a:solidFill>
            <a:schemeClr val="accent1"/>
          </a:solidFill>
        </p:spPr>
        <p:txBody>
          <a:bodyPr anchor="ctr" anchorCtr="0">
            <a:noAutofit/>
          </a:bodyPr>
          <a:lstStyle>
            <a:lvl1pPr algn="l">
              <a:defRPr sz="4800">
                <a:solidFill>
                  <a:srgbClr val="FFFFFF"/>
                </a:solidFill>
              </a:defRPr>
            </a:lvl1pPr>
          </a:lstStyle>
          <a:p>
            <a:r>
              <a:rPr lang="en-US" dirty="0" smtClean="0"/>
              <a:t>Click to edit caption</a:t>
            </a:r>
            <a:endParaRPr lang="en-US" dirty="0"/>
          </a:p>
        </p:txBody>
      </p:sp>
      <p:sp>
        <p:nvSpPr>
          <p:cNvPr id="3" name="Date Placeholder 2"/>
          <p:cNvSpPr>
            <a:spLocks noGrp="1"/>
          </p:cNvSpPr>
          <p:nvPr>
            <p:ph type="dt" sz="half" idx="10"/>
          </p:nvPr>
        </p:nvSpPr>
        <p:spPr/>
        <p:txBody>
          <a:bodyPr/>
          <a:lstStyle/>
          <a:p>
            <a:fld id="{536AD269-2E8F-4716-B73C-9B4BE9779B92}" type="datetime1">
              <a:rPr lang="en-US" smtClean="0"/>
              <a:t>9/2/2011</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438685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DCE85-E125-436B-837A-CA357D12AAC7}" type="datetime1">
              <a:rPr lang="en-US" smtClean="0"/>
              <a:t>9/2/2011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egal">
    <p:bg>
      <p:bgRef idx="1001">
        <a:schemeClr val="bg2"/>
      </p:bgRef>
    </p:bg>
    <p:spTree>
      <p:nvGrpSpPr>
        <p:cNvPr id="1" name=""/>
        <p:cNvGrpSpPr/>
        <p:nvPr/>
      </p:nvGrpSpPr>
      <p:grpSpPr>
        <a:xfrm>
          <a:off x="0" y="0"/>
          <a:ext cx="0" cy="0"/>
          <a:chOff x="0" y="0"/>
          <a:chExt cx="0" cy="0"/>
        </a:xfrm>
      </p:grpSpPr>
      <p:sp>
        <p:nvSpPr>
          <p:cNvPr id="25" name="Rectangle 24"/>
          <p:cNvSpPr/>
          <p:nvPr userDrawn="1"/>
        </p:nvSpPr>
        <p:spPr>
          <a:xfrm>
            <a:off x="1" y="1"/>
            <a:ext cx="9143999"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userDrawn="1"/>
        </p:nvSpPr>
        <p:spPr>
          <a:xfrm>
            <a:off x="2074839" y="1779168"/>
            <a:ext cx="3924300" cy="923330"/>
          </a:xfrm>
          <a:prstGeom prst="rect">
            <a:avLst/>
          </a:prstGeom>
          <a:noFill/>
        </p:spPr>
        <p:txBody>
          <a:bodyPr wrap="square" rtlCol="0" anchor="ctr" anchorCtr="0">
            <a:spAutoFit/>
          </a:bodyPr>
          <a:lstStyle/>
          <a:p>
            <a:pPr>
              <a:spcBef>
                <a:spcPts val="600"/>
              </a:spcBef>
            </a:pPr>
            <a:r>
              <a:rPr lang="en-US" sz="700" dirty="0" smtClean="0">
                <a:solidFill>
                  <a:schemeClr val="tx1"/>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p>
          <a:p>
            <a:pPr>
              <a:spcBef>
                <a:spcPts val="600"/>
              </a:spcBef>
            </a:pPr>
            <a:r>
              <a:rPr lang="en-US" sz="700" cap="all" baseline="0" dirty="0" smtClean="0">
                <a:solidFill>
                  <a:schemeClr val="tx1"/>
                </a:solidFill>
              </a:rPr>
              <a:t>Microsoft makes no warranties, express, implied or statutory, as to the information in this presentation.</a:t>
            </a:r>
          </a:p>
        </p:txBody>
      </p:sp>
      <p:sp>
        <p:nvSpPr>
          <p:cNvPr id="49" name="TextBox 48"/>
          <p:cNvSpPr txBox="1"/>
          <p:nvPr userDrawn="1"/>
        </p:nvSpPr>
        <p:spPr>
          <a:xfrm>
            <a:off x="381000" y="4615716"/>
            <a:ext cx="7048501" cy="384721"/>
          </a:xfrm>
          <a:prstGeom prst="rect">
            <a:avLst/>
          </a:prstGeom>
          <a:noFill/>
        </p:spPr>
        <p:txBody>
          <a:bodyPr wrap="square" rtlCol="0" anchor="b" anchorCtr="0">
            <a:spAutoFit/>
          </a:bodyPr>
          <a:lstStyle/>
          <a:p>
            <a:pPr>
              <a:spcBef>
                <a:spcPts val="600"/>
              </a:spcBef>
            </a:pPr>
            <a:r>
              <a:rPr lang="en-US" sz="700" dirty="0" smtClean="0">
                <a:solidFill>
                  <a:schemeClr val="tx1"/>
                </a:solidFill>
              </a:rPr>
              <a:t>© 2011 Microsoft Corporation. </a:t>
            </a:r>
          </a:p>
          <a:p>
            <a:pPr>
              <a:spcBef>
                <a:spcPts val="600"/>
              </a:spcBef>
            </a:pPr>
            <a:r>
              <a:rPr lang="en-US" sz="700" dirty="0" smtClean="0">
                <a:solidFill>
                  <a:schemeClr val="tx1"/>
                </a:solidFill>
              </a:rPr>
              <a:t>All rights reserved. Microsoft, Windows, Windows Vista and other product names are or may be registered trademarks and/or trademarks in the U.S. and/or other countries.</a:t>
            </a:r>
          </a:p>
        </p:txBody>
      </p:sp>
      <p:sp>
        <p:nvSpPr>
          <p:cNvPr id="48" name="Freeform 32"/>
          <p:cNvSpPr>
            <a:spLocks noEditPoints="1"/>
          </p:cNvSpPr>
          <p:nvPr userDrawn="1"/>
        </p:nvSpPr>
        <p:spPr bwMode="auto">
          <a:xfrm>
            <a:off x="7889428" y="4849014"/>
            <a:ext cx="798927"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50" name="Group 49"/>
          <p:cNvGrpSpPr/>
          <p:nvPr userDrawn="1"/>
        </p:nvGrpSpPr>
        <p:grpSpPr>
          <a:xfrm>
            <a:off x="2076635" y="853443"/>
            <a:ext cx="3625061" cy="493200"/>
            <a:chOff x="781049" y="589835"/>
            <a:chExt cx="4156675" cy="565528"/>
          </a:xfrm>
        </p:grpSpPr>
        <p:sp>
          <p:nvSpPr>
            <p:cNvPr id="51" name="Rectangle 8"/>
            <p:cNvSpPr>
              <a:spLocks noChangeArrowheads="1"/>
            </p:cNvSpPr>
            <p:nvPr userDrawn="1"/>
          </p:nvSpPr>
          <p:spPr bwMode="auto">
            <a:xfrm>
              <a:off x="781049" y="589835"/>
              <a:ext cx="564611" cy="565528"/>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9"/>
            <p:cNvSpPr>
              <a:spLocks/>
            </p:cNvSpPr>
            <p:nvPr userDrawn="1"/>
          </p:nvSpPr>
          <p:spPr bwMode="auto">
            <a:xfrm>
              <a:off x="1488646" y="683326"/>
              <a:ext cx="480286" cy="369381"/>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
            <p:cNvSpPr>
              <a:spLocks noEditPoints="1"/>
            </p:cNvSpPr>
            <p:nvPr userDrawn="1"/>
          </p:nvSpPr>
          <p:spPr bwMode="auto">
            <a:xfrm>
              <a:off x="1990930" y="666827"/>
              <a:ext cx="54995" cy="385879"/>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1"/>
            <p:cNvSpPr>
              <a:spLocks/>
            </p:cNvSpPr>
            <p:nvPr userDrawn="1"/>
          </p:nvSpPr>
          <p:spPr bwMode="auto">
            <a:xfrm>
              <a:off x="2103669" y="783233"/>
              <a:ext cx="219062" cy="269473"/>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2"/>
            <p:cNvSpPr>
              <a:spLocks noEditPoints="1"/>
            </p:cNvSpPr>
            <p:nvPr userDrawn="1"/>
          </p:nvSpPr>
          <p:spPr bwMode="auto">
            <a:xfrm>
              <a:off x="2361227" y="661328"/>
              <a:ext cx="242893" cy="397794"/>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3"/>
            <p:cNvSpPr>
              <a:spLocks noEditPoints="1"/>
            </p:cNvSpPr>
            <p:nvPr userDrawn="1"/>
          </p:nvSpPr>
          <p:spPr bwMode="auto">
            <a:xfrm>
              <a:off x="2649032" y="783233"/>
              <a:ext cx="260308" cy="275890"/>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4"/>
            <p:cNvSpPr>
              <a:spLocks/>
            </p:cNvSpPr>
            <p:nvPr userDrawn="1"/>
          </p:nvSpPr>
          <p:spPr bwMode="auto">
            <a:xfrm>
              <a:off x="2916672" y="789649"/>
              <a:ext cx="369381" cy="263058"/>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15"/>
            <p:cNvSpPr>
              <a:spLocks/>
            </p:cNvSpPr>
            <p:nvPr userDrawn="1"/>
          </p:nvSpPr>
          <p:spPr bwMode="auto">
            <a:xfrm>
              <a:off x="3296135" y="783233"/>
              <a:ext cx="162234" cy="275890"/>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16"/>
            <p:cNvSpPr>
              <a:spLocks noEditPoints="1"/>
            </p:cNvSpPr>
            <p:nvPr userDrawn="1"/>
          </p:nvSpPr>
          <p:spPr bwMode="auto">
            <a:xfrm>
              <a:off x="3467535" y="780483"/>
              <a:ext cx="54078" cy="53161"/>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17"/>
            <p:cNvSpPr>
              <a:spLocks noEditPoints="1"/>
            </p:cNvSpPr>
            <p:nvPr userDrawn="1"/>
          </p:nvSpPr>
          <p:spPr bwMode="auto">
            <a:xfrm>
              <a:off x="3619687" y="683326"/>
              <a:ext cx="225478" cy="369381"/>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18"/>
            <p:cNvSpPr>
              <a:spLocks/>
            </p:cNvSpPr>
            <p:nvPr userDrawn="1"/>
          </p:nvSpPr>
          <p:spPr bwMode="auto">
            <a:xfrm>
              <a:off x="3888244" y="661328"/>
              <a:ext cx="219062" cy="391378"/>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9"/>
            <p:cNvSpPr>
              <a:spLocks noEditPoints="1"/>
            </p:cNvSpPr>
            <p:nvPr userDrawn="1"/>
          </p:nvSpPr>
          <p:spPr bwMode="auto">
            <a:xfrm>
              <a:off x="4145802" y="783233"/>
              <a:ext cx="260308" cy="275890"/>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0"/>
            <p:cNvSpPr>
              <a:spLocks/>
            </p:cNvSpPr>
            <p:nvPr userDrawn="1"/>
          </p:nvSpPr>
          <p:spPr bwMode="auto">
            <a:xfrm>
              <a:off x="4450105" y="783233"/>
              <a:ext cx="219062" cy="269473"/>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21"/>
            <p:cNvSpPr>
              <a:spLocks noEditPoints="1"/>
            </p:cNvSpPr>
            <p:nvPr userDrawn="1"/>
          </p:nvSpPr>
          <p:spPr bwMode="auto">
            <a:xfrm>
              <a:off x="4707663" y="783233"/>
              <a:ext cx="230061" cy="275890"/>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22"/>
            <p:cNvSpPr>
              <a:spLocks noEditPoints="1"/>
            </p:cNvSpPr>
            <p:nvPr userDrawn="1"/>
          </p:nvSpPr>
          <p:spPr bwMode="auto">
            <a:xfrm>
              <a:off x="1211840" y="991296"/>
              <a:ext cx="53161" cy="53161"/>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3"/>
            <p:cNvSpPr>
              <a:spLocks/>
            </p:cNvSpPr>
            <p:nvPr userDrawn="1"/>
          </p:nvSpPr>
          <p:spPr bwMode="auto">
            <a:xfrm>
              <a:off x="902037" y="683326"/>
              <a:ext cx="192481" cy="164984"/>
            </a:xfrm>
            <a:custGeom>
              <a:avLst/>
              <a:gdLst>
                <a:gd name="T0" fmla="*/ 125 w 210"/>
                <a:gd name="T1" fmla="*/ 0 h 180"/>
                <a:gd name="T2" fmla="*/ 146 w 210"/>
                <a:gd name="T3" fmla="*/ 1 h 180"/>
                <a:gd name="T4" fmla="*/ 164 w 210"/>
                <a:gd name="T5" fmla="*/ 5 h 180"/>
                <a:gd name="T6" fmla="*/ 181 w 210"/>
                <a:gd name="T7" fmla="*/ 12 h 180"/>
                <a:gd name="T8" fmla="*/ 197 w 210"/>
                <a:gd name="T9" fmla="*/ 20 h 180"/>
                <a:gd name="T10" fmla="*/ 210 w 210"/>
                <a:gd name="T11" fmla="*/ 30 h 180"/>
                <a:gd name="T12" fmla="*/ 168 w 210"/>
                <a:gd name="T13" fmla="*/ 180 h 180"/>
                <a:gd name="T14" fmla="*/ 153 w 210"/>
                <a:gd name="T15" fmla="*/ 172 h 180"/>
                <a:gd name="T16" fmla="*/ 137 w 210"/>
                <a:gd name="T17" fmla="*/ 164 h 180"/>
                <a:gd name="T18" fmla="*/ 121 w 210"/>
                <a:gd name="T19" fmla="*/ 157 h 180"/>
                <a:gd name="T20" fmla="*/ 102 w 210"/>
                <a:gd name="T21" fmla="*/ 153 h 180"/>
                <a:gd name="T22" fmla="*/ 81 w 210"/>
                <a:gd name="T23" fmla="*/ 151 h 180"/>
                <a:gd name="T24" fmla="*/ 58 w 210"/>
                <a:gd name="T25" fmla="*/ 154 h 180"/>
                <a:gd name="T26" fmla="*/ 30 w 210"/>
                <a:gd name="T27" fmla="*/ 160 h 180"/>
                <a:gd name="T28" fmla="*/ 0 w 210"/>
                <a:gd name="T29" fmla="*/ 171 h 180"/>
                <a:gd name="T30" fmla="*/ 44 w 210"/>
                <a:gd name="T31" fmla="*/ 19 h 180"/>
                <a:gd name="T32" fmla="*/ 74 w 210"/>
                <a:gd name="T33" fmla="*/ 8 h 180"/>
                <a:gd name="T34" fmla="*/ 102 w 210"/>
                <a:gd name="T35" fmla="*/ 3 h 180"/>
                <a:gd name="T36" fmla="*/ 125 w 210"/>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80">
                  <a:moveTo>
                    <a:pt x="125" y="0"/>
                  </a:moveTo>
                  <a:lnTo>
                    <a:pt x="146" y="1"/>
                  </a:lnTo>
                  <a:lnTo>
                    <a:pt x="164" y="5"/>
                  </a:lnTo>
                  <a:lnTo>
                    <a:pt x="181" y="12"/>
                  </a:lnTo>
                  <a:lnTo>
                    <a:pt x="197" y="20"/>
                  </a:lnTo>
                  <a:lnTo>
                    <a:pt x="210" y="30"/>
                  </a:lnTo>
                  <a:lnTo>
                    <a:pt x="168" y="180"/>
                  </a:lnTo>
                  <a:lnTo>
                    <a:pt x="153" y="172"/>
                  </a:lnTo>
                  <a:lnTo>
                    <a:pt x="137" y="164"/>
                  </a:lnTo>
                  <a:lnTo>
                    <a:pt x="121" y="157"/>
                  </a:lnTo>
                  <a:lnTo>
                    <a:pt x="102" y="153"/>
                  </a:lnTo>
                  <a:lnTo>
                    <a:pt x="81" y="151"/>
                  </a:lnTo>
                  <a:lnTo>
                    <a:pt x="58" y="154"/>
                  </a:lnTo>
                  <a:lnTo>
                    <a:pt x="30" y="160"/>
                  </a:lnTo>
                  <a:lnTo>
                    <a:pt x="0" y="171"/>
                  </a:lnTo>
                  <a:lnTo>
                    <a:pt x="44" y="19"/>
                  </a:lnTo>
                  <a:lnTo>
                    <a:pt x="74" y="8"/>
                  </a:lnTo>
                  <a:lnTo>
                    <a:pt x="102" y="3"/>
                  </a:lnTo>
                  <a:lnTo>
                    <a:pt x="125"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24"/>
            <p:cNvSpPr>
              <a:spLocks/>
            </p:cNvSpPr>
            <p:nvPr userDrawn="1"/>
          </p:nvSpPr>
          <p:spPr bwMode="auto">
            <a:xfrm>
              <a:off x="858041" y="846476"/>
              <a:ext cx="189732" cy="164984"/>
            </a:xfrm>
            <a:custGeom>
              <a:avLst/>
              <a:gdLst>
                <a:gd name="T0" fmla="*/ 122 w 207"/>
                <a:gd name="T1" fmla="*/ 0 h 180"/>
                <a:gd name="T2" fmla="*/ 143 w 207"/>
                <a:gd name="T3" fmla="*/ 1 h 180"/>
                <a:gd name="T4" fmla="*/ 161 w 207"/>
                <a:gd name="T5" fmla="*/ 5 h 180"/>
                <a:gd name="T6" fmla="*/ 179 w 207"/>
                <a:gd name="T7" fmla="*/ 12 h 180"/>
                <a:gd name="T8" fmla="*/ 194 w 207"/>
                <a:gd name="T9" fmla="*/ 20 h 180"/>
                <a:gd name="T10" fmla="*/ 207 w 207"/>
                <a:gd name="T11" fmla="*/ 30 h 180"/>
                <a:gd name="T12" fmla="*/ 165 w 207"/>
                <a:gd name="T13" fmla="*/ 180 h 180"/>
                <a:gd name="T14" fmla="*/ 151 w 207"/>
                <a:gd name="T15" fmla="*/ 170 h 180"/>
                <a:gd name="T16" fmla="*/ 136 w 207"/>
                <a:gd name="T17" fmla="*/ 162 h 180"/>
                <a:gd name="T18" fmla="*/ 119 w 207"/>
                <a:gd name="T19" fmla="*/ 157 h 180"/>
                <a:gd name="T20" fmla="*/ 102 w 207"/>
                <a:gd name="T21" fmla="*/ 151 h 180"/>
                <a:gd name="T22" fmla="*/ 81 w 207"/>
                <a:gd name="T23" fmla="*/ 150 h 180"/>
                <a:gd name="T24" fmla="*/ 59 w 207"/>
                <a:gd name="T25" fmla="*/ 151 h 180"/>
                <a:gd name="T26" fmla="*/ 33 w 207"/>
                <a:gd name="T27" fmla="*/ 157 h 180"/>
                <a:gd name="T28" fmla="*/ 4 w 207"/>
                <a:gd name="T29" fmla="*/ 168 h 180"/>
                <a:gd name="T30" fmla="*/ 3 w 207"/>
                <a:gd name="T31" fmla="*/ 168 h 180"/>
                <a:gd name="T32" fmla="*/ 1 w 207"/>
                <a:gd name="T33" fmla="*/ 168 h 180"/>
                <a:gd name="T34" fmla="*/ 0 w 207"/>
                <a:gd name="T35" fmla="*/ 166 h 180"/>
                <a:gd name="T36" fmla="*/ 0 w 207"/>
                <a:gd name="T37" fmla="*/ 163 h 180"/>
                <a:gd name="T38" fmla="*/ 0 w 207"/>
                <a:gd name="T39" fmla="*/ 163 h 180"/>
                <a:gd name="T40" fmla="*/ 41 w 207"/>
                <a:gd name="T41" fmla="*/ 19 h 180"/>
                <a:gd name="T42" fmla="*/ 71 w 207"/>
                <a:gd name="T43" fmla="*/ 8 h 180"/>
                <a:gd name="T44" fmla="*/ 99 w 207"/>
                <a:gd name="T45" fmla="*/ 2 h 180"/>
                <a:gd name="T46" fmla="*/ 122 w 207"/>
                <a:gd name="T4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7" h="180">
                  <a:moveTo>
                    <a:pt x="122" y="0"/>
                  </a:moveTo>
                  <a:lnTo>
                    <a:pt x="143" y="1"/>
                  </a:lnTo>
                  <a:lnTo>
                    <a:pt x="161" y="5"/>
                  </a:lnTo>
                  <a:lnTo>
                    <a:pt x="179" y="12"/>
                  </a:lnTo>
                  <a:lnTo>
                    <a:pt x="194" y="20"/>
                  </a:lnTo>
                  <a:lnTo>
                    <a:pt x="207" y="30"/>
                  </a:lnTo>
                  <a:lnTo>
                    <a:pt x="165" y="180"/>
                  </a:lnTo>
                  <a:lnTo>
                    <a:pt x="151" y="170"/>
                  </a:lnTo>
                  <a:lnTo>
                    <a:pt x="136" y="162"/>
                  </a:lnTo>
                  <a:lnTo>
                    <a:pt x="119" y="157"/>
                  </a:lnTo>
                  <a:lnTo>
                    <a:pt x="102" y="151"/>
                  </a:lnTo>
                  <a:lnTo>
                    <a:pt x="81" y="150"/>
                  </a:lnTo>
                  <a:lnTo>
                    <a:pt x="59" y="151"/>
                  </a:lnTo>
                  <a:lnTo>
                    <a:pt x="33" y="157"/>
                  </a:lnTo>
                  <a:lnTo>
                    <a:pt x="4" y="168"/>
                  </a:lnTo>
                  <a:lnTo>
                    <a:pt x="3" y="168"/>
                  </a:lnTo>
                  <a:lnTo>
                    <a:pt x="1" y="168"/>
                  </a:lnTo>
                  <a:lnTo>
                    <a:pt x="0" y="166"/>
                  </a:lnTo>
                  <a:lnTo>
                    <a:pt x="0" y="163"/>
                  </a:lnTo>
                  <a:lnTo>
                    <a:pt x="0" y="163"/>
                  </a:lnTo>
                  <a:lnTo>
                    <a:pt x="41" y="19"/>
                  </a:lnTo>
                  <a:lnTo>
                    <a:pt x="71" y="8"/>
                  </a:lnTo>
                  <a:lnTo>
                    <a:pt x="99" y="2"/>
                  </a:lnTo>
                  <a:lnTo>
                    <a:pt x="122"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5"/>
            <p:cNvSpPr>
              <a:spLocks/>
            </p:cNvSpPr>
            <p:nvPr userDrawn="1"/>
          </p:nvSpPr>
          <p:spPr bwMode="auto">
            <a:xfrm>
              <a:off x="1029442" y="887723"/>
              <a:ext cx="193398" cy="164984"/>
            </a:xfrm>
            <a:custGeom>
              <a:avLst/>
              <a:gdLst>
                <a:gd name="T0" fmla="*/ 44 w 211"/>
                <a:gd name="T1" fmla="*/ 0 h 180"/>
                <a:gd name="T2" fmla="*/ 58 w 211"/>
                <a:gd name="T3" fmla="*/ 10 h 180"/>
                <a:gd name="T4" fmla="*/ 73 w 211"/>
                <a:gd name="T5" fmla="*/ 18 h 180"/>
                <a:gd name="T6" fmla="*/ 91 w 211"/>
                <a:gd name="T7" fmla="*/ 23 h 180"/>
                <a:gd name="T8" fmla="*/ 108 w 211"/>
                <a:gd name="T9" fmla="*/ 29 h 180"/>
                <a:gd name="T10" fmla="*/ 129 w 211"/>
                <a:gd name="T11" fmla="*/ 29 h 180"/>
                <a:gd name="T12" fmla="*/ 154 w 211"/>
                <a:gd name="T13" fmla="*/ 28 h 180"/>
                <a:gd name="T14" fmla="*/ 180 w 211"/>
                <a:gd name="T15" fmla="*/ 21 h 180"/>
                <a:gd name="T16" fmla="*/ 211 w 211"/>
                <a:gd name="T17" fmla="*/ 10 h 180"/>
                <a:gd name="T18" fmla="*/ 167 w 211"/>
                <a:gd name="T19" fmla="*/ 161 h 180"/>
                <a:gd name="T20" fmla="*/ 137 w 211"/>
                <a:gd name="T21" fmla="*/ 172 h 180"/>
                <a:gd name="T22" fmla="*/ 110 w 211"/>
                <a:gd name="T23" fmla="*/ 178 h 180"/>
                <a:gd name="T24" fmla="*/ 86 w 211"/>
                <a:gd name="T25" fmla="*/ 180 h 180"/>
                <a:gd name="T26" fmla="*/ 66 w 211"/>
                <a:gd name="T27" fmla="*/ 179 h 180"/>
                <a:gd name="T28" fmla="*/ 47 w 211"/>
                <a:gd name="T29" fmla="*/ 175 h 180"/>
                <a:gd name="T30" fmla="*/ 30 w 211"/>
                <a:gd name="T31" fmla="*/ 168 h 180"/>
                <a:gd name="T32" fmla="*/ 15 w 211"/>
                <a:gd name="T33" fmla="*/ 160 h 180"/>
                <a:gd name="T34" fmla="*/ 0 w 211"/>
                <a:gd name="T35" fmla="*/ 150 h 180"/>
                <a:gd name="T36" fmla="*/ 44 w 211"/>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0">
                  <a:moveTo>
                    <a:pt x="44" y="0"/>
                  </a:moveTo>
                  <a:lnTo>
                    <a:pt x="58" y="10"/>
                  </a:lnTo>
                  <a:lnTo>
                    <a:pt x="73" y="18"/>
                  </a:lnTo>
                  <a:lnTo>
                    <a:pt x="91" y="23"/>
                  </a:lnTo>
                  <a:lnTo>
                    <a:pt x="108" y="29"/>
                  </a:lnTo>
                  <a:lnTo>
                    <a:pt x="129" y="29"/>
                  </a:lnTo>
                  <a:lnTo>
                    <a:pt x="154" y="28"/>
                  </a:lnTo>
                  <a:lnTo>
                    <a:pt x="180" y="21"/>
                  </a:lnTo>
                  <a:lnTo>
                    <a:pt x="211" y="10"/>
                  </a:lnTo>
                  <a:lnTo>
                    <a:pt x="167" y="161"/>
                  </a:lnTo>
                  <a:lnTo>
                    <a:pt x="137" y="172"/>
                  </a:lnTo>
                  <a:lnTo>
                    <a:pt x="110" y="178"/>
                  </a:lnTo>
                  <a:lnTo>
                    <a:pt x="86" y="180"/>
                  </a:lnTo>
                  <a:lnTo>
                    <a:pt x="66" y="179"/>
                  </a:lnTo>
                  <a:lnTo>
                    <a:pt x="47" y="175"/>
                  </a:lnTo>
                  <a:lnTo>
                    <a:pt x="30" y="168"/>
                  </a:lnTo>
                  <a:lnTo>
                    <a:pt x="15" y="160"/>
                  </a:lnTo>
                  <a:lnTo>
                    <a:pt x="0" y="150"/>
                  </a:lnTo>
                  <a:lnTo>
                    <a:pt x="4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26"/>
            <p:cNvSpPr>
              <a:spLocks/>
            </p:cNvSpPr>
            <p:nvPr userDrawn="1"/>
          </p:nvSpPr>
          <p:spPr bwMode="auto">
            <a:xfrm>
              <a:off x="1076187" y="724572"/>
              <a:ext cx="193398" cy="166817"/>
            </a:xfrm>
            <a:custGeom>
              <a:avLst/>
              <a:gdLst>
                <a:gd name="T0" fmla="*/ 44 w 211"/>
                <a:gd name="T1" fmla="*/ 0 h 182"/>
                <a:gd name="T2" fmla="*/ 57 w 211"/>
                <a:gd name="T3" fmla="*/ 10 h 182"/>
                <a:gd name="T4" fmla="*/ 72 w 211"/>
                <a:gd name="T5" fmla="*/ 18 h 182"/>
                <a:gd name="T6" fmla="*/ 89 w 211"/>
                <a:gd name="T7" fmla="*/ 25 h 182"/>
                <a:gd name="T8" fmla="*/ 108 w 211"/>
                <a:gd name="T9" fmla="*/ 29 h 182"/>
                <a:gd name="T10" fmla="*/ 129 w 211"/>
                <a:gd name="T11" fmla="*/ 31 h 182"/>
                <a:gd name="T12" fmla="*/ 152 w 211"/>
                <a:gd name="T13" fmla="*/ 28 h 182"/>
                <a:gd name="T14" fmla="*/ 180 w 211"/>
                <a:gd name="T15" fmla="*/ 22 h 182"/>
                <a:gd name="T16" fmla="*/ 211 w 211"/>
                <a:gd name="T17" fmla="*/ 11 h 182"/>
                <a:gd name="T18" fmla="*/ 167 w 211"/>
                <a:gd name="T19" fmla="*/ 161 h 182"/>
                <a:gd name="T20" fmla="*/ 137 w 211"/>
                <a:gd name="T21" fmla="*/ 172 h 182"/>
                <a:gd name="T22" fmla="*/ 110 w 211"/>
                <a:gd name="T23" fmla="*/ 179 h 182"/>
                <a:gd name="T24" fmla="*/ 86 w 211"/>
                <a:gd name="T25" fmla="*/ 182 h 182"/>
                <a:gd name="T26" fmla="*/ 66 w 211"/>
                <a:gd name="T27" fmla="*/ 181 h 182"/>
                <a:gd name="T28" fmla="*/ 46 w 211"/>
                <a:gd name="T29" fmla="*/ 175 h 182"/>
                <a:gd name="T30" fmla="*/ 30 w 211"/>
                <a:gd name="T31" fmla="*/ 170 h 182"/>
                <a:gd name="T32" fmla="*/ 15 w 211"/>
                <a:gd name="T33" fmla="*/ 161 h 182"/>
                <a:gd name="T34" fmla="*/ 0 w 211"/>
                <a:gd name="T35" fmla="*/ 152 h 182"/>
                <a:gd name="T36" fmla="*/ 44 w 211"/>
                <a:gd name="T3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2">
                  <a:moveTo>
                    <a:pt x="44" y="0"/>
                  </a:moveTo>
                  <a:lnTo>
                    <a:pt x="57" y="10"/>
                  </a:lnTo>
                  <a:lnTo>
                    <a:pt x="72" y="18"/>
                  </a:lnTo>
                  <a:lnTo>
                    <a:pt x="89" y="25"/>
                  </a:lnTo>
                  <a:lnTo>
                    <a:pt x="108" y="29"/>
                  </a:lnTo>
                  <a:lnTo>
                    <a:pt x="129" y="31"/>
                  </a:lnTo>
                  <a:lnTo>
                    <a:pt x="152" y="28"/>
                  </a:lnTo>
                  <a:lnTo>
                    <a:pt x="180" y="22"/>
                  </a:lnTo>
                  <a:lnTo>
                    <a:pt x="211" y="11"/>
                  </a:lnTo>
                  <a:lnTo>
                    <a:pt x="167" y="161"/>
                  </a:lnTo>
                  <a:lnTo>
                    <a:pt x="137" y="172"/>
                  </a:lnTo>
                  <a:lnTo>
                    <a:pt x="110" y="179"/>
                  </a:lnTo>
                  <a:lnTo>
                    <a:pt x="86" y="182"/>
                  </a:lnTo>
                  <a:lnTo>
                    <a:pt x="66" y="181"/>
                  </a:lnTo>
                  <a:lnTo>
                    <a:pt x="46" y="175"/>
                  </a:lnTo>
                  <a:lnTo>
                    <a:pt x="30" y="170"/>
                  </a:lnTo>
                  <a:lnTo>
                    <a:pt x="15" y="161"/>
                  </a:lnTo>
                  <a:lnTo>
                    <a:pt x="0" y="152"/>
                  </a:lnTo>
                  <a:lnTo>
                    <a:pt x="4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72703001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171450"/>
            <a:ext cx="8382000" cy="707886"/>
          </a:xfrm>
          <a:prstGeom prst="rect">
            <a:avLst/>
          </a:prstGeom>
        </p:spPr>
        <p:txBody>
          <a:bodyPr vert="horz" lIns="91440" tIns="45720" rIns="91440" bIns="4572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28750"/>
            <a:ext cx="8382000" cy="3165872"/>
          </a:xfrm>
          <a:prstGeom prst="rect">
            <a:avLst/>
          </a:prstGeom>
        </p:spPr>
        <p:txBody>
          <a:bodyPr vert="horz" lIns="91440" tIns="45720" rIns="91440" bIns="45720" rtlCol="0">
            <a:norm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2865741" y="4822870"/>
            <a:ext cx="1098755" cy="182011"/>
          </a:xfrm>
          <a:prstGeom prst="rect">
            <a:avLst/>
          </a:prstGeom>
        </p:spPr>
        <p:txBody>
          <a:bodyPr vert="horz" lIns="91440" tIns="45720" rIns="91440" bIns="45720" rtlCol="0" anchor="ctr"/>
          <a:lstStyle>
            <a:lvl1pPr algn="r">
              <a:defRPr sz="900">
                <a:solidFill>
                  <a:schemeClr val="tx1">
                    <a:lumMod val="60000"/>
                    <a:lumOff val="40000"/>
                    <a:alpha val="99000"/>
                  </a:schemeClr>
                </a:solidFill>
              </a:defRPr>
            </a:lvl1pPr>
          </a:lstStyle>
          <a:p>
            <a:fld id="{39B2C97B-99E3-4EB6-80BE-B16169A0211F}" type="datetime1">
              <a:rPr lang="en-US" smtClean="0"/>
              <a:pPr/>
              <a:t>9/2/2011</a:t>
            </a:fld>
            <a:endParaRPr lang="en-US"/>
          </a:p>
        </p:txBody>
      </p:sp>
      <p:sp>
        <p:nvSpPr>
          <p:cNvPr id="5" name="Footer Placeholder 4"/>
          <p:cNvSpPr>
            <a:spLocks noGrp="1"/>
          </p:cNvSpPr>
          <p:nvPr>
            <p:ph type="ftr" sz="quarter" idx="3"/>
          </p:nvPr>
        </p:nvSpPr>
        <p:spPr>
          <a:xfrm>
            <a:off x="3964493" y="4822870"/>
            <a:ext cx="2895600" cy="182011"/>
          </a:xfrm>
          <a:prstGeom prst="rect">
            <a:avLst/>
          </a:prstGeom>
        </p:spPr>
        <p:txBody>
          <a:bodyPr vert="horz" lIns="91440" tIns="45720" rIns="91440" bIns="45720" rtlCol="0" anchor="ctr"/>
          <a:lstStyle>
            <a:lvl1pPr algn="l">
              <a:defRPr sz="900">
                <a:solidFill>
                  <a:schemeClr val="tx1">
                    <a:lumMod val="60000"/>
                    <a:lumOff val="40000"/>
                    <a:alpha val="99000"/>
                  </a:schemeClr>
                </a:solidFill>
              </a:defRPr>
            </a:lvl1pPr>
          </a:lstStyle>
          <a:p>
            <a:endParaRPr lang="en-US" dirty="0"/>
          </a:p>
        </p:txBody>
      </p:sp>
      <p:sp>
        <p:nvSpPr>
          <p:cNvPr id="6" name="Slide Number Placeholder 5"/>
          <p:cNvSpPr>
            <a:spLocks noGrp="1"/>
          </p:cNvSpPr>
          <p:nvPr>
            <p:ph type="sldNum" sz="quarter" idx="4"/>
          </p:nvPr>
        </p:nvSpPr>
        <p:spPr>
          <a:xfrm>
            <a:off x="381000" y="4790766"/>
            <a:ext cx="340158" cy="246221"/>
          </a:xfrm>
          <a:prstGeom prst="rect">
            <a:avLst/>
          </a:prstGeom>
        </p:spPr>
        <p:txBody>
          <a:bodyPr vert="horz" wrap="none" lIns="91440" tIns="45720" rIns="91440" bIns="45720" rtlCol="0" anchor="ctr">
            <a:spAutoFit/>
          </a:bodyPr>
          <a:lstStyle>
            <a:lvl1pPr algn="l">
              <a:defRPr sz="1000">
                <a:solidFill>
                  <a:schemeClr val="tx1">
                    <a:lumMod val="60000"/>
                    <a:lumOff val="40000"/>
                    <a:alpha val="99000"/>
                  </a:schemeClr>
                </a:solidFill>
              </a:defRPr>
            </a:lvl1pPr>
          </a:lstStyle>
          <a:p>
            <a:fld id="{B6F15528-21DE-4FAA-801E-634DDDAF4B2B}" type="slidenum">
              <a:rPr lang="en-US" smtClean="0"/>
              <a:pPr/>
              <a:t>‹#›</a:t>
            </a:fld>
            <a:endParaRPr lang="en-US"/>
          </a:p>
        </p:txBody>
      </p:sp>
      <p:sp>
        <p:nvSpPr>
          <p:cNvPr id="11" name="TextBox 10"/>
          <p:cNvSpPr txBox="1"/>
          <p:nvPr userDrawn="1"/>
        </p:nvSpPr>
        <p:spPr>
          <a:xfrm>
            <a:off x="701366" y="4798458"/>
            <a:ext cx="1034257" cy="230832"/>
          </a:xfrm>
          <a:prstGeom prst="rect">
            <a:avLst/>
          </a:prstGeom>
          <a:noFill/>
        </p:spPr>
        <p:txBody>
          <a:bodyPr wrap="none" rtlCol="0" anchor="ctr" anchorCtr="0">
            <a:spAutoFit/>
          </a:bodyPr>
          <a:lstStyle/>
          <a:p>
            <a:pPr algn="l"/>
            <a:r>
              <a:rPr lang="en-US" sz="900" dirty="0" smtClean="0">
                <a:solidFill>
                  <a:schemeClr val="tx1">
                    <a:alpha val="99000"/>
                  </a:schemeClr>
                </a:solidFill>
              </a:rPr>
              <a:t>Windows Phone</a:t>
            </a:r>
            <a:r>
              <a:rPr lang="en-US" sz="900" dirty="0" smtClean="0">
                <a:solidFill>
                  <a:schemeClr val="tx1"/>
                </a:solidFill>
              </a:rPr>
              <a:t> </a:t>
            </a:r>
            <a:endParaRPr lang="en-US" sz="900" dirty="0" smtClean="0">
              <a:solidFill>
                <a:schemeClr val="tx1">
                  <a:lumMod val="60000"/>
                  <a:lumOff val="40000"/>
                  <a:alpha val="99000"/>
                </a:schemeClr>
              </a:solidFill>
            </a:endParaRPr>
          </a:p>
        </p:txBody>
      </p:sp>
      <p:sp>
        <p:nvSpPr>
          <p:cNvPr id="10" name="Freeform 32"/>
          <p:cNvSpPr>
            <a:spLocks noEditPoints="1"/>
          </p:cNvSpPr>
          <p:nvPr userDrawn="1"/>
        </p:nvSpPr>
        <p:spPr bwMode="auto">
          <a:xfrm>
            <a:off x="7889428" y="4849014"/>
            <a:ext cx="798927"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tx1">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74" r:id="rId2"/>
    <p:sldLayoutId id="2147483673" r:id="rId3"/>
    <p:sldLayoutId id="2147483651" r:id="rId4"/>
    <p:sldLayoutId id="2147483650" r:id="rId5"/>
    <p:sldLayoutId id="2147483654" r:id="rId6"/>
    <p:sldLayoutId id="2147483657" r:id="rId7"/>
    <p:sldLayoutId id="2147483655" r:id="rId8"/>
    <p:sldLayoutId id="2147483658" r:id="rId9"/>
    <p:sldLayoutId id="2147483659" r:id="rId10"/>
  </p:sldLayoutIdLst>
  <p:timing>
    <p:tnLst>
      <p:par>
        <p:cTn id="1" dur="indefinite" restart="never" nodeType="tmRoot"/>
      </p:par>
    </p:tnLst>
  </p:timing>
  <p:hf hdr="0" ftr="0" dt="0"/>
  <p:txStyles>
    <p:titleStyle>
      <a:lvl1pPr algn="l" defTabSz="914400" rtl="0" eaLnBrk="1" latinLnBrk="0" hangingPunct="1">
        <a:spcBef>
          <a:spcPct val="0"/>
        </a:spcBef>
        <a:buNone/>
        <a:defRPr sz="4000" kern="1200" spc="-300" baseline="0">
          <a:solidFill>
            <a:schemeClr val="accent1"/>
          </a:solidFill>
          <a:latin typeface="+mj-lt"/>
          <a:ea typeface="+mj-ea"/>
          <a:cs typeface="+mj-cs"/>
        </a:defRPr>
      </a:lvl1pPr>
    </p:titleStyle>
    <p:bodyStyle>
      <a:lvl1pPr marL="233363" indent="-233363" algn="l" defTabSz="914400" rtl="0" eaLnBrk="1" latinLnBrk="0" hangingPunct="1">
        <a:lnSpc>
          <a:spcPct val="90000"/>
        </a:lnSpc>
        <a:spcBef>
          <a:spcPts val="600"/>
        </a:spcBef>
        <a:buClrTx/>
        <a:buSzPct val="80000"/>
        <a:buFont typeface="Wingdings" pitchFamily="2" charset="2"/>
        <a:buChar char="§"/>
        <a:defRPr sz="2000" kern="1200" spc="-150" baseline="0">
          <a:solidFill>
            <a:schemeClr val="tx1"/>
          </a:solidFill>
          <a:latin typeface="+mn-lt"/>
          <a:ea typeface="+mn-ea"/>
          <a:cs typeface="+mn-cs"/>
        </a:defRPr>
      </a:lvl1pPr>
      <a:lvl2pPr marL="690563" indent="-233363" algn="l" defTabSz="914400" rtl="0" eaLnBrk="1" latinLnBrk="0" hangingPunct="1">
        <a:lnSpc>
          <a:spcPct val="90000"/>
        </a:lnSpc>
        <a:spcBef>
          <a:spcPts val="600"/>
        </a:spcBef>
        <a:buClrTx/>
        <a:buSzPct val="80000"/>
        <a:buFont typeface="Wingdings" pitchFamily="2" charset="2"/>
        <a:buChar char="§"/>
        <a:defRPr sz="2000" kern="1200" spc="-150" baseline="0">
          <a:solidFill>
            <a:srgbClr val="A5A5A5"/>
          </a:solidFill>
          <a:latin typeface="+mn-lt"/>
          <a:ea typeface="+mn-ea"/>
          <a:cs typeface="+mn-cs"/>
        </a:defRPr>
      </a:lvl2pPr>
      <a:lvl3pPr marL="1143000" indent="-228600" algn="l" defTabSz="914400" rtl="0" eaLnBrk="1" latinLnBrk="0" hangingPunct="1">
        <a:lnSpc>
          <a:spcPct val="90000"/>
        </a:lnSpc>
        <a:spcBef>
          <a:spcPts val="600"/>
        </a:spcBef>
        <a:buClrTx/>
        <a:buSzPct val="80000"/>
        <a:buFont typeface="Wingdings" pitchFamily="2" charset="2"/>
        <a:buChar char="§"/>
        <a:defRPr sz="2000" kern="1200" spc="-150" baseline="0">
          <a:solidFill>
            <a:srgbClr val="A5A5A5"/>
          </a:solidFill>
          <a:latin typeface="+mn-lt"/>
          <a:ea typeface="+mn-ea"/>
          <a:cs typeface="+mn-cs"/>
        </a:defRPr>
      </a:lvl3pPr>
      <a:lvl4pPr marL="1600200" indent="-228600" algn="l" defTabSz="914400" rtl="0" eaLnBrk="1" latinLnBrk="0" hangingPunct="1">
        <a:lnSpc>
          <a:spcPct val="90000"/>
        </a:lnSpc>
        <a:spcBef>
          <a:spcPts val="600"/>
        </a:spcBef>
        <a:buClrTx/>
        <a:buSzPct val="80000"/>
        <a:buFont typeface="Wingdings" pitchFamily="2" charset="2"/>
        <a:buChar char="§"/>
        <a:defRPr sz="2000" kern="1200" spc="-150" baseline="0">
          <a:solidFill>
            <a:srgbClr val="A5A5A5"/>
          </a:solidFill>
          <a:latin typeface="+mn-lt"/>
          <a:ea typeface="+mn-ea"/>
          <a:cs typeface="+mn-cs"/>
        </a:defRPr>
      </a:lvl4pPr>
      <a:lvl5pPr marL="2057400" indent="-228600" algn="l" defTabSz="914400" rtl="0" eaLnBrk="1" latinLnBrk="0" hangingPunct="1">
        <a:lnSpc>
          <a:spcPct val="90000"/>
        </a:lnSpc>
        <a:spcBef>
          <a:spcPts val="600"/>
        </a:spcBef>
        <a:buClrTx/>
        <a:buSzPct val="80000"/>
        <a:buFont typeface="Wingdings" pitchFamily="2" charset="2"/>
        <a:buChar char="§"/>
        <a:defRPr sz="2000" kern="1200" spc="-150" baseline="0">
          <a:solidFill>
            <a:srgbClr val="A5A5A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18" Type="http://schemas.openxmlformats.org/officeDocument/2006/relationships/image" Target="../media/image58.PNG"/><Relationship Id="rId3" Type="http://schemas.openxmlformats.org/officeDocument/2006/relationships/image" Target="../media/image40.jpg"/><Relationship Id="rId7" Type="http://schemas.openxmlformats.org/officeDocument/2006/relationships/image" Target="../media/image49.jpeg"/><Relationship Id="rId12" Type="http://schemas.openxmlformats.org/officeDocument/2006/relationships/image" Target="../media/image54.jpeg"/><Relationship Id="rId17" Type="http://schemas.openxmlformats.org/officeDocument/2006/relationships/image" Target="../media/image13.png"/><Relationship Id="rId2" Type="http://schemas.openxmlformats.org/officeDocument/2006/relationships/notesSlide" Target="../notesSlides/notesSlide10.xml"/><Relationship Id="rId16"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24.jpeg"/><Relationship Id="rId15" Type="http://schemas.openxmlformats.org/officeDocument/2006/relationships/image" Target="../media/image57.jpeg"/><Relationship Id="rId10" Type="http://schemas.openxmlformats.org/officeDocument/2006/relationships/image" Target="../media/image52.jpeg"/><Relationship Id="rId4" Type="http://schemas.openxmlformats.org/officeDocument/2006/relationships/image" Target="../media/image41.png"/><Relationship Id="rId9" Type="http://schemas.openxmlformats.org/officeDocument/2006/relationships/image" Target="../media/image51.png"/><Relationship Id="rId14" Type="http://schemas.openxmlformats.org/officeDocument/2006/relationships/image" Target="../media/image56.jpeg"/></Relationships>
</file>

<file path=ppt/slides/_rels/slide1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60.png"/></Relationships>
</file>

<file path=ppt/slides/_rels/slide12.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61.jpe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jpg"/><Relationship Id="rId7"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jpg"/></Relationships>
</file>

<file path=ppt/slides/_rels/slide1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8.jpg"/><Relationship Id="rId7"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65.png"/><Relationship Id="rId5" Type="http://schemas.openxmlformats.org/officeDocument/2006/relationships/image" Target="../media/image70.png"/><Relationship Id="rId4" Type="http://schemas.openxmlformats.org/officeDocument/2006/relationships/image" Target="../media/image69.jpg"/></Relationships>
</file>

<file path=ppt/slides/_rels/slide15.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microsoft.com/office/2007/relationships/hdphoto" Target="../media/hdphoto2.wdp"/><Relationship Id="rId4" Type="http://schemas.openxmlformats.org/officeDocument/2006/relationships/image" Target="../media/image74.png"/></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5.png"/><Relationship Id="rId7" Type="http://schemas.openxmlformats.org/officeDocument/2006/relationships/image" Target="../media/image76.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48.jpeg"/><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76.jpe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4.png"/><Relationship Id="rId3" Type="http://schemas.openxmlformats.org/officeDocument/2006/relationships/image" Target="../media/image77.jpeg"/><Relationship Id="rId7" Type="http://schemas.openxmlformats.org/officeDocument/2006/relationships/image" Target="../media/image81.png"/><Relationship Id="rId12" Type="http://schemas.microsoft.com/office/2007/relationships/hdphoto" Target="../media/hdphoto3.wdp"/><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80.png"/><Relationship Id="rId11" Type="http://schemas.openxmlformats.org/officeDocument/2006/relationships/image" Target="../media/image83.png"/><Relationship Id="rId5" Type="http://schemas.openxmlformats.org/officeDocument/2006/relationships/image" Target="../media/image79.png"/><Relationship Id="rId10" Type="http://schemas.openxmlformats.org/officeDocument/2006/relationships/image" Target="../media/image13.png"/><Relationship Id="rId4" Type="http://schemas.openxmlformats.org/officeDocument/2006/relationships/image" Target="../media/image78.png"/><Relationship Id="rId9" Type="http://schemas.openxmlformats.org/officeDocument/2006/relationships/image" Target="../media/image12.png"/><Relationship Id="rId14" Type="http://schemas.openxmlformats.org/officeDocument/2006/relationships/image" Target="../media/image8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76.jpe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hyperlink" Target="http://www.windowsphone.com/business"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18" Type="http://schemas.openxmlformats.org/officeDocument/2006/relationships/image" Target="../media/image105.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100.png"/><Relationship Id="rId17" Type="http://schemas.openxmlformats.org/officeDocument/2006/relationships/image" Target="../media/image104.png"/><Relationship Id="rId2" Type="http://schemas.openxmlformats.org/officeDocument/2006/relationships/notesSlide" Target="../notesSlides/notesSlide27.xml"/><Relationship Id="rId16" Type="http://schemas.openxmlformats.org/officeDocument/2006/relationships/image" Target="../media/image103.png"/><Relationship Id="rId1" Type="http://schemas.openxmlformats.org/officeDocument/2006/relationships/slideLayout" Target="../slideLayouts/slideLayout6.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5" Type="http://schemas.openxmlformats.org/officeDocument/2006/relationships/image" Target="../media/image102.png"/><Relationship Id="rId10" Type="http://schemas.openxmlformats.org/officeDocument/2006/relationships/image" Target="../media/image98.png"/><Relationship Id="rId19" Type="http://schemas.openxmlformats.org/officeDocument/2006/relationships/image" Target="../media/image106.png"/><Relationship Id="rId4" Type="http://schemas.openxmlformats.org/officeDocument/2006/relationships/image" Target="../media/image92.png"/><Relationship Id="rId9" Type="http://schemas.openxmlformats.org/officeDocument/2006/relationships/image" Target="../media/image97.png"/><Relationship Id="rId14" Type="http://schemas.openxmlformats.org/officeDocument/2006/relationships/image" Target="../media/image8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gif"/><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11.jpe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jpeg"/><Relationship Id="rId18" Type="http://schemas.openxmlformats.org/officeDocument/2006/relationships/image" Target="../media/image12.pn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3.png"/><Relationship Id="rId17" Type="http://schemas.openxmlformats.org/officeDocument/2006/relationships/image" Target="../media/image38.jpeg"/><Relationship Id="rId2" Type="http://schemas.openxmlformats.org/officeDocument/2006/relationships/notesSlide" Target="../notesSlides/notesSlide8.xml"/><Relationship Id="rId16" Type="http://schemas.openxmlformats.org/officeDocument/2006/relationships/image" Target="../media/image37.jpeg"/><Relationship Id="rId20" Type="http://schemas.openxmlformats.org/officeDocument/2006/relationships/image" Target="../media/image39.PNG"/><Relationship Id="rId1" Type="http://schemas.openxmlformats.org/officeDocument/2006/relationships/slideLayout" Target="../slideLayouts/slideLayout6.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5" Type="http://schemas.openxmlformats.org/officeDocument/2006/relationships/image" Target="../media/image36.jpeg"/><Relationship Id="rId10" Type="http://schemas.openxmlformats.org/officeDocument/2006/relationships/image" Target="../media/image31.jpeg"/><Relationship Id="rId19" Type="http://schemas.openxmlformats.org/officeDocument/2006/relationships/image" Target="../media/image13.png"/><Relationship Id="rId4" Type="http://schemas.openxmlformats.org/officeDocument/2006/relationships/image" Target="../media/image25.jpeg"/><Relationship Id="rId9" Type="http://schemas.openxmlformats.org/officeDocument/2006/relationships/image" Target="../media/image30.jpeg"/><Relationship Id="rId14" Type="http://schemas.openxmlformats.org/officeDocument/2006/relationships/image" Target="../media/image35.jpeg"/></Relationships>
</file>

<file path=ppt/slides/_rels/slide9.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7.PNG"/><Relationship Id="rId3" Type="http://schemas.openxmlformats.org/officeDocument/2006/relationships/image" Target="../media/image40.jpg"/><Relationship Id="rId7" Type="http://schemas.openxmlformats.org/officeDocument/2006/relationships/image" Target="../media/image43.jpeg"/><Relationship Id="rId12"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42.jpeg"/><Relationship Id="rId11" Type="http://schemas.openxmlformats.org/officeDocument/2006/relationships/image" Target="../media/image12.png"/><Relationship Id="rId5" Type="http://schemas.openxmlformats.org/officeDocument/2006/relationships/image" Target="../media/image24.jpeg"/><Relationship Id="rId10" Type="http://schemas.openxmlformats.org/officeDocument/2006/relationships/image" Target="../media/image46.jpg"/><Relationship Id="rId4" Type="http://schemas.openxmlformats.org/officeDocument/2006/relationships/image" Target="../media/image41.png"/><Relationship Id="rId9"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2" y="2015412"/>
            <a:ext cx="5633850" cy="1699338"/>
          </a:xfrm>
        </p:spPr>
        <p:txBody>
          <a:bodyPr>
            <a:normAutofit fontScale="90000"/>
          </a:bodyPr>
          <a:lstStyle/>
          <a:p>
            <a:r>
              <a:rPr lang="en-US" dirty="0">
                <a:solidFill>
                  <a:srgbClr val="FFFFFF">
                    <a:alpha val="99000"/>
                  </a:srgbClr>
                </a:solidFill>
              </a:rPr>
              <a:t>Windows </a:t>
            </a:r>
            <a:r>
              <a:rPr lang="en-US" dirty="0" smtClean="0">
                <a:solidFill>
                  <a:srgbClr val="FFFFFF">
                    <a:alpha val="99000"/>
                  </a:srgbClr>
                </a:solidFill>
              </a:rPr>
              <a:t>Phone</a:t>
            </a:r>
            <a:r>
              <a:rPr lang="en-US" dirty="0">
                <a:solidFill>
                  <a:srgbClr val="FFFFFF">
                    <a:alpha val="99000"/>
                  </a:srgbClr>
                </a:solidFill>
              </a:rPr>
              <a:t/>
            </a:r>
            <a:br>
              <a:rPr lang="en-US" dirty="0">
                <a:solidFill>
                  <a:srgbClr val="FFFFFF">
                    <a:alpha val="99000"/>
                  </a:srgbClr>
                </a:solidFill>
              </a:rPr>
            </a:br>
            <a:r>
              <a:rPr lang="en-US" dirty="0">
                <a:solidFill>
                  <a:srgbClr val="FFFFFF">
                    <a:alpha val="99000"/>
                  </a:srgbClr>
                </a:solidFill>
              </a:rPr>
              <a:t>A smart choice </a:t>
            </a:r>
            <a:r>
              <a:rPr lang="en-US" dirty="0" smtClean="0">
                <a:solidFill>
                  <a:srgbClr val="FFFFFF">
                    <a:alpha val="99000"/>
                  </a:srgbClr>
                </a:solidFill>
              </a:rPr>
              <a:t/>
            </a:r>
            <a:br>
              <a:rPr lang="en-US" dirty="0" smtClean="0">
                <a:solidFill>
                  <a:srgbClr val="FFFFFF">
                    <a:alpha val="99000"/>
                  </a:srgbClr>
                </a:solidFill>
              </a:rPr>
            </a:br>
            <a:r>
              <a:rPr lang="en-US" dirty="0" smtClean="0">
                <a:solidFill>
                  <a:srgbClr val="FFFFFF">
                    <a:alpha val="99000"/>
                  </a:srgbClr>
                </a:solidFill>
              </a:rPr>
              <a:t>for </a:t>
            </a:r>
            <a:r>
              <a:rPr lang="en-US" dirty="0">
                <a:solidFill>
                  <a:srgbClr val="FFFFFF">
                    <a:alpha val="99000"/>
                  </a:srgbClr>
                </a:solidFill>
              </a:rPr>
              <a:t>business</a:t>
            </a:r>
            <a:endParaRPr lang="en-US" dirty="0"/>
          </a:p>
        </p:txBody>
      </p:sp>
      <p:sp>
        <p:nvSpPr>
          <p:cNvPr id="3" name="Subtitle 2"/>
          <p:cNvSpPr>
            <a:spLocks noGrp="1"/>
          </p:cNvSpPr>
          <p:nvPr>
            <p:ph type="subTitle" idx="1"/>
          </p:nvPr>
        </p:nvSpPr>
        <p:spPr>
          <a:xfrm>
            <a:off x="838201" y="3714750"/>
            <a:ext cx="3980543" cy="646331"/>
          </a:xfrm>
        </p:spPr>
        <p:txBody>
          <a:bodyPr/>
          <a:lstStyle/>
          <a:p>
            <a:r>
              <a:rPr lang="en-US" dirty="0" smtClean="0"/>
              <a:t>Dave Glover &amp; Brett Gordon</a:t>
            </a:r>
            <a:r>
              <a:rPr lang="en-US" dirty="0" smtClean="0"/>
              <a:t/>
            </a:r>
            <a:br>
              <a:rPr lang="en-US" dirty="0" smtClean="0"/>
            </a:br>
            <a:r>
              <a:rPr lang="en-US" dirty="0" err="1" smtClean="0"/>
              <a:t>Dev</a:t>
            </a:r>
            <a:r>
              <a:rPr lang="en-US" dirty="0" smtClean="0"/>
              <a:t> Guru &amp; Enterprise Sales</a:t>
            </a:r>
            <a:endParaRPr lang="en-US" dirty="0"/>
          </a:p>
        </p:txBody>
      </p:sp>
      <p:sp>
        <p:nvSpPr>
          <p:cNvPr id="4" name="Text Placeholder 3"/>
          <p:cNvSpPr>
            <a:spLocks noGrp="1"/>
          </p:cNvSpPr>
          <p:nvPr>
            <p:ph type="body" sz="quarter" idx="16"/>
          </p:nvPr>
        </p:nvSpPr>
        <p:spPr/>
        <p:txBody>
          <a:bodyPr/>
          <a:lstStyle/>
          <a:p>
            <a:r>
              <a:rPr lang="en-US" dirty="0" smtClean="0"/>
              <a:t>1</a:t>
            </a:r>
            <a:r>
              <a:rPr lang="en-US" baseline="30000" dirty="0" smtClean="0"/>
              <a:t>st</a:t>
            </a:r>
            <a:r>
              <a:rPr lang="en-US" dirty="0" smtClean="0"/>
              <a:t> September 2011</a:t>
            </a:r>
            <a:endParaRPr lang="en-US" dirty="0"/>
          </a:p>
        </p:txBody>
      </p:sp>
    </p:spTree>
    <p:extLst>
      <p:ext uri="{BB962C8B-B14F-4D97-AF65-F5344CB8AC3E}">
        <p14:creationId xmlns:p14="http://schemas.microsoft.com/office/powerpoint/2010/main" val="262271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1450"/>
            <a:ext cx="8382000" cy="584775"/>
          </a:xfrm>
        </p:spPr>
        <p:txBody>
          <a:bodyPr/>
          <a:lstStyle/>
          <a:p>
            <a:r>
              <a:rPr lang="en-US" sz="3200" dirty="0" smtClean="0">
                <a:solidFill>
                  <a:schemeClr val="accent4"/>
                </a:solidFill>
              </a:rPr>
              <a:t>Office Mobile: rich capabilities in the palm of your hand</a:t>
            </a:r>
            <a:endParaRPr lang="en-US" sz="3200" dirty="0">
              <a:solidFill>
                <a:schemeClr val="accent4"/>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en-US" dirty="0"/>
          </a:p>
        </p:txBody>
      </p:sp>
      <p:sp>
        <p:nvSpPr>
          <p:cNvPr id="22" name="Rectangle 21"/>
          <p:cNvSpPr/>
          <p:nvPr/>
        </p:nvSpPr>
        <p:spPr>
          <a:xfrm>
            <a:off x="454906" y="1014788"/>
            <a:ext cx="5536321" cy="35409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4" name="Bullet 1"/>
          <p:cNvSpPr txBox="1"/>
          <p:nvPr/>
        </p:nvSpPr>
        <p:spPr>
          <a:xfrm>
            <a:off x="650413" y="1631110"/>
            <a:ext cx="5334664" cy="2308316"/>
          </a:xfrm>
          <a:prstGeom prst="rect">
            <a:avLst/>
          </a:prstGeom>
          <a:noFill/>
        </p:spPr>
        <p:txBody>
          <a:bodyPr wrap="square" lIns="91432" tIns="45716" rIns="91432" bIns="45716" rtlCol="0">
            <a:spAutoFit/>
          </a:bodyPr>
          <a:lstStyle/>
          <a:p>
            <a:r>
              <a:rPr lang="en-US" sz="4800" spc="-150" dirty="0" smtClean="0">
                <a:solidFill>
                  <a:schemeClr val="bg2">
                    <a:alpha val="99000"/>
                  </a:schemeClr>
                </a:solidFill>
              </a:rPr>
              <a:t>View notes </a:t>
            </a:r>
            <a:r>
              <a:rPr lang="en-US" sz="4800" spc="-150" smtClean="0">
                <a:solidFill>
                  <a:schemeClr val="bg2">
                    <a:alpha val="99000"/>
                  </a:schemeClr>
                </a:solidFill>
              </a:rPr>
              <a:t>and documents </a:t>
            </a:r>
            <a:r>
              <a:rPr lang="en-US" sz="4800" spc="-150" dirty="0" smtClean="0">
                <a:solidFill>
                  <a:schemeClr val="bg2">
                    <a:alpha val="99000"/>
                  </a:schemeClr>
                </a:solidFill>
              </a:rPr>
              <a:t>with Office Hub</a:t>
            </a:r>
            <a:endParaRPr lang="en-US" sz="4800" spc="-150" dirty="0">
              <a:solidFill>
                <a:schemeClr val="bg2">
                  <a:alpha val="99000"/>
                </a:schemeClr>
              </a:solidFill>
            </a:endParaRPr>
          </a:p>
        </p:txBody>
      </p:sp>
      <p:sp>
        <p:nvSpPr>
          <p:cNvPr id="46" name="Bullet 1"/>
          <p:cNvSpPr txBox="1"/>
          <p:nvPr/>
        </p:nvSpPr>
        <p:spPr>
          <a:xfrm>
            <a:off x="647165" y="1631110"/>
            <a:ext cx="5334664" cy="2308316"/>
          </a:xfrm>
          <a:prstGeom prst="rect">
            <a:avLst/>
          </a:prstGeom>
          <a:noFill/>
        </p:spPr>
        <p:txBody>
          <a:bodyPr wrap="square" lIns="91432" tIns="45716" rIns="91432" bIns="45716" rtlCol="0">
            <a:spAutoFit/>
          </a:bodyPr>
          <a:lstStyle/>
          <a:p>
            <a:r>
              <a:rPr lang="en-US" sz="4800" spc="-150" dirty="0" smtClean="0">
                <a:solidFill>
                  <a:schemeClr val="bg2">
                    <a:alpha val="99000"/>
                  </a:schemeClr>
                </a:solidFill>
              </a:rPr>
              <a:t>View notes and documents with Office Hub</a:t>
            </a:r>
            <a:endParaRPr lang="en-US" sz="4800" spc="-150" dirty="0">
              <a:solidFill>
                <a:schemeClr val="bg2">
                  <a:alpha val="99000"/>
                </a:schemeClr>
              </a:solidFill>
            </a:endParaRPr>
          </a:p>
        </p:txBody>
      </p:sp>
      <p:sp>
        <p:nvSpPr>
          <p:cNvPr id="53" name="Bullet 2"/>
          <p:cNvSpPr txBox="1"/>
          <p:nvPr/>
        </p:nvSpPr>
        <p:spPr>
          <a:xfrm>
            <a:off x="645785" y="1656186"/>
            <a:ext cx="5334664" cy="2308316"/>
          </a:xfrm>
          <a:prstGeom prst="rect">
            <a:avLst/>
          </a:prstGeom>
          <a:noFill/>
        </p:spPr>
        <p:txBody>
          <a:bodyPr wrap="square" lIns="91432" tIns="45716" rIns="91432" bIns="45716" rtlCol="0">
            <a:spAutoFit/>
          </a:bodyPr>
          <a:lstStyle/>
          <a:p>
            <a:r>
              <a:rPr lang="en-US" sz="4800" spc="-150" dirty="0">
                <a:solidFill>
                  <a:schemeClr val="bg2">
                    <a:alpha val="99000"/>
                  </a:schemeClr>
                </a:solidFill>
              </a:rPr>
              <a:t>Access </a:t>
            </a:r>
            <a:r>
              <a:rPr lang="en-US" sz="4800" spc="-150" dirty="0" smtClean="0">
                <a:solidFill>
                  <a:schemeClr val="bg2">
                    <a:alpha val="99000"/>
                  </a:schemeClr>
                </a:solidFill>
              </a:rPr>
              <a:t>and sync documents to SharePoint</a:t>
            </a:r>
            <a:endParaRPr lang="en-US" sz="4800" spc="-150" dirty="0">
              <a:solidFill>
                <a:schemeClr val="bg2">
                  <a:alpha val="99000"/>
                </a:schemeClr>
              </a:solidFill>
            </a:endParaRPr>
          </a:p>
        </p:txBody>
      </p:sp>
      <p:sp>
        <p:nvSpPr>
          <p:cNvPr id="54" name="Bullet 3"/>
          <p:cNvSpPr txBox="1"/>
          <p:nvPr/>
        </p:nvSpPr>
        <p:spPr>
          <a:xfrm>
            <a:off x="650705" y="2369774"/>
            <a:ext cx="5334664" cy="830989"/>
          </a:xfrm>
          <a:prstGeom prst="rect">
            <a:avLst/>
          </a:prstGeom>
          <a:noFill/>
        </p:spPr>
        <p:txBody>
          <a:bodyPr wrap="square" lIns="91432" tIns="45716" rIns="91432" bIns="45716" rtlCol="0">
            <a:spAutoFit/>
          </a:bodyPr>
          <a:lstStyle/>
          <a:p>
            <a:r>
              <a:rPr lang="en-US" sz="4800" spc="-150" dirty="0">
                <a:solidFill>
                  <a:schemeClr val="bg2">
                    <a:alpha val="99000"/>
                  </a:schemeClr>
                </a:solidFill>
              </a:rPr>
              <a:t>Take and sync notes</a:t>
            </a:r>
          </a:p>
        </p:txBody>
      </p:sp>
      <p:sp>
        <p:nvSpPr>
          <p:cNvPr id="55" name="Bullet 4"/>
          <p:cNvSpPr txBox="1"/>
          <p:nvPr/>
        </p:nvSpPr>
        <p:spPr>
          <a:xfrm>
            <a:off x="645785" y="1631110"/>
            <a:ext cx="5334664" cy="2308316"/>
          </a:xfrm>
          <a:prstGeom prst="rect">
            <a:avLst/>
          </a:prstGeom>
          <a:noFill/>
        </p:spPr>
        <p:txBody>
          <a:bodyPr wrap="square" lIns="91432" tIns="45716" rIns="91432" bIns="45716" rtlCol="0">
            <a:spAutoFit/>
          </a:bodyPr>
          <a:lstStyle/>
          <a:p>
            <a:r>
              <a:rPr lang="en-US" sz="4800" spc="-150" dirty="0">
                <a:solidFill>
                  <a:schemeClr val="bg2">
                    <a:alpha val="99000"/>
                  </a:schemeClr>
                </a:solidFill>
              </a:rPr>
              <a:t>Edit and comment in Word Mobile, Excel Mobile</a:t>
            </a:r>
          </a:p>
        </p:txBody>
      </p:sp>
      <p:sp>
        <p:nvSpPr>
          <p:cNvPr id="56" name="Bullet 5"/>
          <p:cNvSpPr txBox="1"/>
          <p:nvPr/>
        </p:nvSpPr>
        <p:spPr>
          <a:xfrm>
            <a:off x="650705" y="1631110"/>
            <a:ext cx="5334664" cy="2308316"/>
          </a:xfrm>
          <a:prstGeom prst="rect">
            <a:avLst/>
          </a:prstGeom>
          <a:noFill/>
        </p:spPr>
        <p:txBody>
          <a:bodyPr wrap="square" lIns="91432" tIns="45716" rIns="91432" bIns="45716" rtlCol="0">
            <a:spAutoFit/>
          </a:bodyPr>
          <a:lstStyle/>
          <a:p>
            <a:r>
              <a:rPr lang="en-US" sz="4800" spc="-150" dirty="0">
                <a:solidFill>
                  <a:schemeClr val="bg2">
                    <a:alpha val="99000"/>
                  </a:schemeClr>
                </a:solidFill>
              </a:rPr>
              <a:t>View PowerPoint presentations with animation</a:t>
            </a:r>
          </a:p>
        </p:txBody>
      </p:sp>
      <p:sp>
        <p:nvSpPr>
          <p:cNvPr id="57" name="Bullet 6"/>
          <p:cNvSpPr txBox="1"/>
          <p:nvPr/>
        </p:nvSpPr>
        <p:spPr>
          <a:xfrm>
            <a:off x="645793" y="2000442"/>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Edit in PowerPoint Mobile</a:t>
            </a:r>
          </a:p>
        </p:txBody>
      </p:sp>
      <p:sp>
        <p:nvSpPr>
          <p:cNvPr id="58" name="Bullet 7"/>
          <p:cNvSpPr txBox="1"/>
          <p:nvPr/>
        </p:nvSpPr>
        <p:spPr>
          <a:xfrm>
            <a:off x="645785" y="1645428"/>
            <a:ext cx="5334664" cy="2308316"/>
          </a:xfrm>
          <a:prstGeom prst="rect">
            <a:avLst/>
          </a:prstGeom>
          <a:noFill/>
        </p:spPr>
        <p:txBody>
          <a:bodyPr wrap="square" lIns="91432" tIns="45716" rIns="91432" bIns="45716" rtlCol="0">
            <a:spAutoFit/>
          </a:bodyPr>
          <a:lstStyle/>
          <a:p>
            <a:r>
              <a:rPr lang="en-US" sz="4800" spc="-150" dirty="0">
                <a:solidFill>
                  <a:schemeClr val="bg2">
                    <a:alpha val="99000"/>
                  </a:schemeClr>
                </a:solidFill>
              </a:rPr>
              <a:t>Store and share documents using SkyDrive</a:t>
            </a:r>
          </a:p>
        </p:txBody>
      </p:sp>
      <p:sp>
        <p:nvSpPr>
          <p:cNvPr id="59" name="Bullet 8"/>
          <p:cNvSpPr txBox="1"/>
          <p:nvPr/>
        </p:nvSpPr>
        <p:spPr>
          <a:xfrm>
            <a:off x="650705" y="2000442"/>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View document formatting</a:t>
            </a:r>
          </a:p>
        </p:txBody>
      </p:sp>
      <p:sp>
        <p:nvSpPr>
          <p:cNvPr id="60" name="Bullet 9"/>
          <p:cNvSpPr txBox="1"/>
          <p:nvPr/>
        </p:nvSpPr>
        <p:spPr>
          <a:xfrm>
            <a:off x="645793" y="1631110"/>
            <a:ext cx="5334664" cy="2308316"/>
          </a:xfrm>
          <a:prstGeom prst="rect">
            <a:avLst/>
          </a:prstGeom>
          <a:noFill/>
        </p:spPr>
        <p:txBody>
          <a:bodyPr wrap="square" lIns="91432" tIns="45716" rIns="91432" bIns="45716" rtlCol="0">
            <a:spAutoFit/>
          </a:bodyPr>
          <a:lstStyle/>
          <a:p>
            <a:r>
              <a:rPr lang="en-US" sz="4800" spc="-150" dirty="0">
                <a:solidFill>
                  <a:schemeClr val="bg2">
                    <a:alpha val="99000"/>
                  </a:schemeClr>
                </a:solidFill>
              </a:rPr>
              <a:t>Read protected documents </a:t>
            </a:r>
            <a:r>
              <a:rPr lang="en-US" sz="4800" spc="-150" dirty="0" smtClean="0">
                <a:solidFill>
                  <a:schemeClr val="bg2">
                    <a:alpha val="99000"/>
                  </a:schemeClr>
                </a:solidFill>
              </a:rPr>
              <a:t/>
            </a:r>
            <a:br>
              <a:rPr lang="en-US" sz="4800" spc="-150" dirty="0" smtClean="0">
                <a:solidFill>
                  <a:schemeClr val="bg2">
                    <a:alpha val="99000"/>
                  </a:schemeClr>
                </a:solidFill>
              </a:rPr>
            </a:br>
            <a:r>
              <a:rPr lang="en-US" sz="4800" spc="-150" dirty="0" smtClean="0">
                <a:solidFill>
                  <a:schemeClr val="bg2">
                    <a:alpha val="99000"/>
                  </a:schemeClr>
                </a:solidFill>
              </a:rPr>
              <a:t>with IRM</a:t>
            </a:r>
            <a:endParaRPr lang="en-US" sz="4800" spc="-150" dirty="0">
              <a:solidFill>
                <a:schemeClr val="bg2">
                  <a:alpha val="99000"/>
                </a:schemeClr>
              </a:solidFill>
            </a:endParaRPr>
          </a:p>
        </p:txBody>
      </p:sp>
      <p:grpSp>
        <p:nvGrpSpPr>
          <p:cNvPr id="102" name="Start Screen-Top"/>
          <p:cNvGrpSpPr/>
          <p:nvPr/>
        </p:nvGrpSpPr>
        <p:grpSpPr>
          <a:xfrm>
            <a:off x="6313980" y="1405332"/>
            <a:ext cx="1680047" cy="2816352"/>
            <a:chOff x="6312844" y="1411020"/>
            <a:chExt cx="1680047" cy="2816352"/>
          </a:xfrm>
        </p:grpSpPr>
        <p:pic>
          <p:nvPicPr>
            <p:cNvPr id="103" name="Outlook Tiles-Top"/>
            <p:cNvPicPr>
              <a:picLocks noChangeAspect="1" noChangeArrowheads="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6312844" y="1411020"/>
              <a:ext cx="1674003" cy="279806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195"/>
            <a:stretch/>
          </p:blipFill>
          <p:spPr bwMode="auto">
            <a:xfrm>
              <a:off x="6318887" y="1560484"/>
              <a:ext cx="1674004" cy="26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2" name="Outlook Screen-10"/>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4206" y="1405332"/>
            <a:ext cx="1699821" cy="282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Office Screen-1 new"/>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5702"/>
          <a:stretch/>
        </p:blipFill>
        <p:spPr bwMode="auto">
          <a:xfrm>
            <a:off x="6309098" y="1414023"/>
            <a:ext cx="2943796" cy="2798064"/>
          </a:xfrm>
          <a:prstGeom prst="rect">
            <a:avLst/>
          </a:prstGeom>
          <a:noFill/>
          <a:ln w="12700">
            <a:noFill/>
          </a:ln>
          <a:extLst>
            <a:ext uri="{909E8E84-426E-40DD-AFC4-6F175D3DCCD1}">
              <a14:hiddenFill xmlns:a14="http://schemas.microsoft.com/office/drawing/2010/main">
                <a:solidFill>
                  <a:srgbClr val="FFFFFF"/>
                </a:solidFill>
              </a14:hiddenFill>
            </a:ext>
          </a:extLst>
        </p:spPr>
      </p:pic>
      <p:pic>
        <p:nvPicPr>
          <p:cNvPr id="49" name="Office Screen-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1900" y="1405007"/>
            <a:ext cx="1687625" cy="2812708"/>
          </a:xfrm>
          <a:prstGeom prst="rect">
            <a:avLst/>
          </a:prstGeom>
        </p:spPr>
      </p:pic>
      <p:pic>
        <p:nvPicPr>
          <p:cNvPr id="107" name="Office Screen-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312355" y="1403705"/>
            <a:ext cx="1680640" cy="2801066"/>
          </a:xfrm>
          <a:prstGeom prst="rect">
            <a:avLst/>
          </a:prstGeom>
          <a:noFill/>
          <a:ln w="12700">
            <a:noFill/>
          </a:ln>
          <a:extLst>
            <a:ext uri="{909E8E84-426E-40DD-AFC4-6F175D3DCCD1}">
              <a14:hiddenFill xmlns:a14="http://schemas.microsoft.com/office/drawing/2010/main">
                <a:solidFill>
                  <a:srgbClr val="FFFFFF"/>
                </a:solidFill>
              </a14:hiddenFill>
            </a:ext>
          </a:extLst>
        </p:spPr>
      </p:pic>
      <p:pic>
        <p:nvPicPr>
          <p:cNvPr id="108" name="Office Screen-4"/>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310791" y="1415738"/>
            <a:ext cx="1686951" cy="28115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6" name="Office Screen 5 - New" descr="C:\Users\Justin\Desktop\New folder\1023.4_MangoScreenshot_Office_PPTMobile_SlideshowView.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400000">
            <a:off x="5744466" y="1967753"/>
            <a:ext cx="2819400" cy="1691640"/>
          </a:xfrm>
          <a:prstGeom prst="rect">
            <a:avLst/>
          </a:prstGeom>
          <a:noFill/>
          <a:extLst>
            <a:ext uri="{909E8E84-426E-40DD-AFC4-6F175D3DCCD1}">
              <a14:hiddenFill xmlns:a14="http://schemas.microsoft.com/office/drawing/2010/main">
                <a:solidFill>
                  <a:srgbClr val="FFFFFF"/>
                </a:solidFill>
              </a14:hiddenFill>
            </a:ext>
          </a:extLst>
        </p:spPr>
      </p:pic>
      <p:pic>
        <p:nvPicPr>
          <p:cNvPr id="1027" name="Office screen 6 -6 new" descr="C:\Users\Justin\Desktop\New folder\1023.22_MangoScreenshot_Office_PPTMobile_Edit.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5400000">
            <a:off x="5745076" y="1967144"/>
            <a:ext cx="2816352" cy="1689811"/>
          </a:xfrm>
          <a:prstGeom prst="rect">
            <a:avLst/>
          </a:prstGeom>
          <a:noFill/>
          <a:extLst>
            <a:ext uri="{909E8E84-426E-40DD-AFC4-6F175D3DCCD1}">
              <a14:hiddenFill xmlns:a14="http://schemas.microsoft.com/office/drawing/2010/main">
                <a:solidFill>
                  <a:srgbClr val="FFFFFF"/>
                </a:solidFill>
              </a14:hiddenFill>
            </a:ext>
          </a:extLst>
        </p:spPr>
      </p:pic>
      <p:pic>
        <p:nvPicPr>
          <p:cNvPr id="48" name="Office Screen-7"/>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311901" y="1401763"/>
            <a:ext cx="1698624" cy="2831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 name="Office Screen-8"/>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6296791" y="1408783"/>
            <a:ext cx="1689811" cy="2816352"/>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47" name="Office Screen-9"/>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296791" y="1401763"/>
            <a:ext cx="1698624" cy="2831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Office Screen-11"/>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6296791" y="1405189"/>
            <a:ext cx="1688559" cy="2814266"/>
          </a:xfrm>
          <a:prstGeom prst="rect">
            <a:avLst/>
          </a:prstGeom>
          <a:noFill/>
          <a:extLst>
            <a:ext uri="{909E8E84-426E-40DD-AFC4-6F175D3DCCD1}">
              <a14:hiddenFill xmlns:a14="http://schemas.microsoft.com/office/drawing/2010/main">
                <a:solidFill>
                  <a:srgbClr val="FFFFFF"/>
                </a:solidFill>
              </a14:hiddenFill>
            </a:ext>
          </a:extLst>
        </p:spPr>
      </p:pic>
      <p:sp>
        <p:nvSpPr>
          <p:cNvPr id="114" name="MASK"/>
          <p:cNvSpPr/>
          <p:nvPr/>
        </p:nvSpPr>
        <p:spPr>
          <a:xfrm>
            <a:off x="5991225" y="1346401"/>
            <a:ext cx="239446" cy="30669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5" name="MASK"/>
          <p:cNvGrpSpPr/>
          <p:nvPr/>
        </p:nvGrpSpPr>
        <p:grpSpPr>
          <a:xfrm>
            <a:off x="7621123" y="1014788"/>
            <a:ext cx="1522877" cy="3565669"/>
            <a:chOff x="7621123" y="1014788"/>
            <a:chExt cx="1522877" cy="3565669"/>
          </a:xfrm>
        </p:grpSpPr>
        <p:sp useBgFill="1">
          <p:nvSpPr>
            <p:cNvPr id="116" name="MASK"/>
            <p:cNvSpPr/>
            <p:nvPr/>
          </p:nvSpPr>
          <p:spPr>
            <a:xfrm>
              <a:off x="7621123" y="1014788"/>
              <a:ext cx="1522877" cy="371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7" name="MASK"/>
            <p:cNvSpPr/>
            <p:nvPr/>
          </p:nvSpPr>
          <p:spPr>
            <a:xfrm>
              <a:off x="7621123" y="4219456"/>
              <a:ext cx="1522877" cy="36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8" name="MASK"/>
            <p:cNvSpPr/>
            <p:nvPr/>
          </p:nvSpPr>
          <p:spPr>
            <a:xfrm>
              <a:off x="8046368" y="1327869"/>
              <a:ext cx="1097631" cy="3066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19" name="Phone Chassis Cutout" descr="\\192.168.1.51\Shared\ADI_Projects\Microsoft\MS_11-01278_Windows_Phone_Business_Narrative\ADI_Art\Working_Art\Mango_Generic_Phone_Chassis-cutout.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90220"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120" name="Phone Chassis Sheen"/>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6230670"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p:cNvSpPr/>
          <p:nvPr/>
        </p:nvSpPr>
        <p:spPr>
          <a:xfrm>
            <a:off x="4980562" y="1011545"/>
            <a:ext cx="1010665" cy="35409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grpSp>
        <p:nvGrpSpPr>
          <p:cNvPr id="6" name="Group 5"/>
          <p:cNvGrpSpPr/>
          <p:nvPr/>
        </p:nvGrpSpPr>
        <p:grpSpPr>
          <a:xfrm>
            <a:off x="454906" y="1014788"/>
            <a:ext cx="5536321" cy="3540961"/>
            <a:chOff x="454906" y="1014788"/>
            <a:chExt cx="5536321" cy="3540961"/>
          </a:xfrm>
        </p:grpSpPr>
        <p:sp>
          <p:nvSpPr>
            <p:cNvPr id="50" name="Rectangle 49"/>
            <p:cNvSpPr/>
            <p:nvPr/>
          </p:nvSpPr>
          <p:spPr>
            <a:xfrm>
              <a:off x="454906" y="1014788"/>
              <a:ext cx="5536321" cy="35409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grpSp>
          <p:nvGrpSpPr>
            <p:cNvPr id="5" name="Group 4"/>
            <p:cNvGrpSpPr/>
            <p:nvPr/>
          </p:nvGrpSpPr>
          <p:grpSpPr>
            <a:xfrm>
              <a:off x="542261" y="1030557"/>
              <a:ext cx="5334664" cy="3384317"/>
              <a:chOff x="542261" y="1030557"/>
              <a:chExt cx="5334664" cy="3384317"/>
            </a:xfrm>
          </p:grpSpPr>
          <p:sp>
            <p:nvSpPr>
              <p:cNvPr id="62" name="Bullet 1"/>
              <p:cNvSpPr txBox="1"/>
              <p:nvPr/>
            </p:nvSpPr>
            <p:spPr>
              <a:xfrm>
                <a:off x="542261" y="1030557"/>
                <a:ext cx="5334664" cy="384713"/>
              </a:xfrm>
              <a:prstGeom prst="rect">
                <a:avLst/>
              </a:prstGeom>
              <a:noFill/>
            </p:spPr>
            <p:txBody>
              <a:bodyPr wrap="square" lIns="91432" tIns="45716" rIns="91432" bIns="45716" rtlCol="0">
                <a:spAutoFit/>
              </a:bodyPr>
              <a:lstStyle/>
              <a:p>
                <a:r>
                  <a:rPr lang="en-US" sz="1900" dirty="0" smtClean="0">
                    <a:solidFill>
                      <a:schemeClr val="bg2">
                        <a:alpha val="99000"/>
                      </a:schemeClr>
                    </a:solidFill>
                  </a:rPr>
                  <a:t>View notes and documents with Office Hub</a:t>
                </a:r>
                <a:endParaRPr lang="en-US" sz="1900" dirty="0">
                  <a:solidFill>
                    <a:schemeClr val="bg2">
                      <a:alpha val="99000"/>
                    </a:schemeClr>
                  </a:solidFill>
                </a:endParaRPr>
              </a:p>
            </p:txBody>
          </p:sp>
          <p:sp>
            <p:nvSpPr>
              <p:cNvPr id="63" name="Bullet 2"/>
              <p:cNvSpPr txBox="1"/>
              <p:nvPr/>
            </p:nvSpPr>
            <p:spPr>
              <a:xfrm>
                <a:off x="542261" y="1405508"/>
                <a:ext cx="5334664" cy="384713"/>
              </a:xfrm>
              <a:prstGeom prst="rect">
                <a:avLst/>
              </a:prstGeom>
              <a:noFill/>
            </p:spPr>
            <p:txBody>
              <a:bodyPr wrap="square" lIns="91432" tIns="45716" rIns="91432" bIns="45716" rtlCol="0">
                <a:spAutoFit/>
              </a:bodyPr>
              <a:lstStyle/>
              <a:p>
                <a:r>
                  <a:rPr lang="en-US" sz="1900" dirty="0" smtClean="0">
                    <a:solidFill>
                      <a:schemeClr val="bg2">
                        <a:alpha val="99000"/>
                      </a:schemeClr>
                    </a:solidFill>
                  </a:rPr>
                  <a:t>Access and sync </a:t>
                </a:r>
                <a:r>
                  <a:rPr lang="en-US" sz="1900" dirty="0">
                    <a:solidFill>
                      <a:schemeClr val="bg2">
                        <a:alpha val="99000"/>
                      </a:schemeClr>
                    </a:solidFill>
                  </a:rPr>
                  <a:t>documents </a:t>
                </a:r>
                <a:r>
                  <a:rPr lang="en-US" sz="1900" dirty="0" smtClean="0">
                    <a:solidFill>
                      <a:schemeClr val="bg2">
                        <a:alpha val="99000"/>
                      </a:schemeClr>
                    </a:solidFill>
                  </a:rPr>
                  <a:t>to </a:t>
                </a:r>
                <a:r>
                  <a:rPr lang="en-US" sz="1900" dirty="0">
                    <a:solidFill>
                      <a:schemeClr val="bg2">
                        <a:alpha val="99000"/>
                      </a:schemeClr>
                    </a:solidFill>
                  </a:rPr>
                  <a:t>SharePoint</a:t>
                </a:r>
              </a:p>
            </p:txBody>
          </p:sp>
          <p:sp>
            <p:nvSpPr>
              <p:cNvPr id="64" name="Bullet 3"/>
              <p:cNvSpPr txBox="1"/>
              <p:nvPr/>
            </p:nvSpPr>
            <p:spPr>
              <a:xfrm>
                <a:off x="542261" y="1780459"/>
                <a:ext cx="5334664" cy="384713"/>
              </a:xfrm>
              <a:prstGeom prst="rect">
                <a:avLst/>
              </a:prstGeom>
              <a:noFill/>
            </p:spPr>
            <p:txBody>
              <a:bodyPr wrap="square" lIns="91432" tIns="45716" rIns="91432" bIns="45716" rtlCol="0">
                <a:spAutoFit/>
              </a:bodyPr>
              <a:lstStyle/>
              <a:p>
                <a:r>
                  <a:rPr lang="en-US" sz="1900" dirty="0">
                    <a:solidFill>
                      <a:schemeClr val="bg2">
                        <a:alpha val="99000"/>
                      </a:schemeClr>
                    </a:solidFill>
                  </a:rPr>
                  <a:t>Take and sync notes</a:t>
                </a:r>
              </a:p>
            </p:txBody>
          </p:sp>
          <p:sp>
            <p:nvSpPr>
              <p:cNvPr id="65" name="Bullet 4"/>
              <p:cNvSpPr txBox="1"/>
              <p:nvPr/>
            </p:nvSpPr>
            <p:spPr>
              <a:xfrm>
                <a:off x="542261" y="2155410"/>
                <a:ext cx="5334664" cy="384713"/>
              </a:xfrm>
              <a:prstGeom prst="rect">
                <a:avLst/>
              </a:prstGeom>
              <a:noFill/>
            </p:spPr>
            <p:txBody>
              <a:bodyPr wrap="square" lIns="91432" tIns="45716" rIns="91432" bIns="45716" rtlCol="0">
                <a:spAutoFit/>
              </a:bodyPr>
              <a:lstStyle/>
              <a:p>
                <a:r>
                  <a:rPr lang="en-US" sz="1900" dirty="0" smtClean="0">
                    <a:solidFill>
                      <a:schemeClr val="bg2">
                        <a:alpha val="99000"/>
                      </a:schemeClr>
                    </a:solidFill>
                  </a:rPr>
                  <a:t>Edit and comment </a:t>
                </a:r>
                <a:r>
                  <a:rPr lang="en-US" sz="1900" dirty="0">
                    <a:solidFill>
                      <a:schemeClr val="bg2">
                        <a:alpha val="99000"/>
                      </a:schemeClr>
                    </a:solidFill>
                  </a:rPr>
                  <a:t>in Word Mobile, Excel Mobile</a:t>
                </a:r>
              </a:p>
            </p:txBody>
          </p:sp>
          <p:sp>
            <p:nvSpPr>
              <p:cNvPr id="66" name="Bullet 5"/>
              <p:cNvSpPr txBox="1"/>
              <p:nvPr/>
            </p:nvSpPr>
            <p:spPr>
              <a:xfrm>
                <a:off x="542261" y="2530361"/>
                <a:ext cx="5334664" cy="384713"/>
              </a:xfrm>
              <a:prstGeom prst="rect">
                <a:avLst/>
              </a:prstGeom>
              <a:noFill/>
            </p:spPr>
            <p:txBody>
              <a:bodyPr wrap="square" lIns="91432" tIns="45716" rIns="91432" bIns="45716" rtlCol="0">
                <a:spAutoFit/>
              </a:bodyPr>
              <a:lstStyle/>
              <a:p>
                <a:r>
                  <a:rPr lang="en-US" sz="1900" dirty="0" smtClean="0">
                    <a:solidFill>
                      <a:schemeClr val="bg2">
                        <a:alpha val="99000"/>
                      </a:schemeClr>
                    </a:solidFill>
                  </a:rPr>
                  <a:t>View PowerPoint presentations with animation</a:t>
                </a:r>
                <a:endParaRPr lang="en-US" sz="1900" dirty="0">
                  <a:solidFill>
                    <a:schemeClr val="bg2">
                      <a:alpha val="99000"/>
                    </a:schemeClr>
                  </a:solidFill>
                </a:endParaRPr>
              </a:p>
            </p:txBody>
          </p:sp>
          <p:sp>
            <p:nvSpPr>
              <p:cNvPr id="67" name="Bullet 6"/>
              <p:cNvSpPr txBox="1"/>
              <p:nvPr/>
            </p:nvSpPr>
            <p:spPr>
              <a:xfrm>
                <a:off x="542261" y="2905312"/>
                <a:ext cx="5334664" cy="384713"/>
              </a:xfrm>
              <a:prstGeom prst="rect">
                <a:avLst/>
              </a:prstGeom>
              <a:noFill/>
            </p:spPr>
            <p:txBody>
              <a:bodyPr wrap="square" lIns="91432" tIns="45716" rIns="91432" bIns="45716" rtlCol="0">
                <a:spAutoFit/>
              </a:bodyPr>
              <a:lstStyle/>
              <a:p>
                <a:r>
                  <a:rPr lang="en-US" sz="1900" dirty="0" smtClean="0">
                    <a:solidFill>
                      <a:schemeClr val="bg2">
                        <a:alpha val="99000"/>
                      </a:schemeClr>
                    </a:solidFill>
                  </a:rPr>
                  <a:t>Edit </a:t>
                </a:r>
                <a:r>
                  <a:rPr lang="en-US" sz="1900" dirty="0">
                    <a:solidFill>
                      <a:schemeClr val="bg2">
                        <a:alpha val="99000"/>
                      </a:schemeClr>
                    </a:solidFill>
                  </a:rPr>
                  <a:t>in PowerPoint Mobile</a:t>
                </a:r>
              </a:p>
            </p:txBody>
          </p:sp>
          <p:sp>
            <p:nvSpPr>
              <p:cNvPr id="68" name="Bullet 7"/>
              <p:cNvSpPr txBox="1"/>
              <p:nvPr/>
            </p:nvSpPr>
            <p:spPr>
              <a:xfrm>
                <a:off x="542261" y="3280263"/>
                <a:ext cx="5334664" cy="384713"/>
              </a:xfrm>
              <a:prstGeom prst="rect">
                <a:avLst/>
              </a:prstGeom>
              <a:noFill/>
            </p:spPr>
            <p:txBody>
              <a:bodyPr wrap="square" lIns="91432" tIns="45716" rIns="91432" bIns="45716" rtlCol="0">
                <a:spAutoFit/>
              </a:bodyPr>
              <a:lstStyle/>
              <a:p>
                <a:r>
                  <a:rPr lang="en-US" sz="1900" dirty="0" smtClean="0">
                    <a:solidFill>
                      <a:schemeClr val="bg2">
                        <a:alpha val="99000"/>
                      </a:schemeClr>
                    </a:solidFill>
                  </a:rPr>
                  <a:t>Store and share documents using SkyDrive</a:t>
                </a:r>
                <a:endParaRPr lang="en-US" sz="1900" dirty="0">
                  <a:solidFill>
                    <a:schemeClr val="bg2">
                      <a:alpha val="99000"/>
                    </a:schemeClr>
                  </a:solidFill>
                </a:endParaRPr>
              </a:p>
            </p:txBody>
          </p:sp>
          <p:sp>
            <p:nvSpPr>
              <p:cNvPr id="69" name="Bullet 8"/>
              <p:cNvSpPr txBox="1"/>
              <p:nvPr/>
            </p:nvSpPr>
            <p:spPr>
              <a:xfrm>
                <a:off x="542261" y="3655214"/>
                <a:ext cx="5334664" cy="384713"/>
              </a:xfrm>
              <a:prstGeom prst="rect">
                <a:avLst/>
              </a:prstGeom>
              <a:noFill/>
            </p:spPr>
            <p:txBody>
              <a:bodyPr wrap="square" lIns="91432" tIns="45716" rIns="91432" bIns="45716" rtlCol="0">
                <a:spAutoFit/>
              </a:bodyPr>
              <a:lstStyle/>
              <a:p>
                <a:r>
                  <a:rPr lang="en-US" sz="1900" dirty="0">
                    <a:solidFill>
                      <a:schemeClr val="bg2">
                        <a:alpha val="99000"/>
                      </a:schemeClr>
                    </a:solidFill>
                  </a:rPr>
                  <a:t>View document formatting</a:t>
                </a:r>
              </a:p>
            </p:txBody>
          </p:sp>
          <p:sp>
            <p:nvSpPr>
              <p:cNvPr id="70" name="Bullet 9"/>
              <p:cNvSpPr txBox="1"/>
              <p:nvPr/>
            </p:nvSpPr>
            <p:spPr>
              <a:xfrm>
                <a:off x="542261" y="4030161"/>
                <a:ext cx="5334664" cy="384713"/>
              </a:xfrm>
              <a:prstGeom prst="rect">
                <a:avLst/>
              </a:prstGeom>
              <a:noFill/>
            </p:spPr>
            <p:txBody>
              <a:bodyPr wrap="square" lIns="91432" tIns="45716" rIns="91432" bIns="45716" rtlCol="0">
                <a:spAutoFit/>
              </a:bodyPr>
              <a:lstStyle/>
              <a:p>
                <a:r>
                  <a:rPr lang="en-US" sz="1900" dirty="0">
                    <a:solidFill>
                      <a:schemeClr val="bg2">
                        <a:alpha val="99000"/>
                      </a:schemeClr>
                    </a:solidFill>
                  </a:rPr>
                  <a:t>Read protected documents with IRM</a:t>
                </a:r>
              </a:p>
            </p:txBody>
          </p:sp>
        </p:grpSp>
      </p:grpSp>
      <p:sp>
        <p:nvSpPr>
          <p:cNvPr id="4" name="box 1"/>
          <p:cNvSpPr/>
          <p:nvPr/>
        </p:nvSpPr>
        <p:spPr>
          <a:xfrm>
            <a:off x="6110948" y="1534148"/>
            <a:ext cx="1515672" cy="164492"/>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box 2"/>
          <p:cNvSpPr/>
          <p:nvPr/>
        </p:nvSpPr>
        <p:spPr>
          <a:xfrm>
            <a:off x="6110948" y="3368466"/>
            <a:ext cx="1326917" cy="158780"/>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092625" y="860612"/>
            <a:ext cx="2117333" cy="3899647"/>
          </a:xfrm>
          <a:prstGeom prst="rect">
            <a:avLst/>
          </a:prstGeom>
        </p:spPr>
      </p:pic>
    </p:spTree>
    <p:extLst>
      <p:ext uri="{BB962C8B-B14F-4D97-AF65-F5344CB8AC3E}">
        <p14:creationId xmlns:p14="http://schemas.microsoft.com/office/powerpoint/2010/main" val="797130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2" presetClass="entr" presetSubtype="2" decel="10000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750" fill="hold"/>
                                        <p:tgtEl>
                                          <p:spTgt spid="22"/>
                                        </p:tgtEl>
                                        <p:attrNameLst>
                                          <p:attrName>ppt_x</p:attrName>
                                        </p:attrNameLst>
                                      </p:cBhvr>
                                      <p:tavLst>
                                        <p:tav tm="0">
                                          <p:val>
                                            <p:strVal val="1+#ppt_w/2"/>
                                          </p:val>
                                        </p:tav>
                                        <p:tav tm="100000">
                                          <p:val>
                                            <p:strVal val="#ppt_x"/>
                                          </p:val>
                                        </p:tav>
                                      </p:tavLst>
                                    </p:anim>
                                    <p:anim calcmode="lin" valueType="num">
                                      <p:cBhvr additive="base">
                                        <p:cTn id="10" dur="750" fill="hold"/>
                                        <p:tgtEl>
                                          <p:spTgt spid="22"/>
                                        </p:tgtEl>
                                        <p:attrNameLst>
                                          <p:attrName>ppt_y</p:attrName>
                                        </p:attrNameLst>
                                      </p:cBhvr>
                                      <p:tavLst>
                                        <p:tav tm="0">
                                          <p:val>
                                            <p:strVal val="#ppt_y"/>
                                          </p:val>
                                        </p:tav>
                                        <p:tav tm="100000">
                                          <p:val>
                                            <p:strVal val="#ppt_y"/>
                                          </p:val>
                                        </p:tav>
                                      </p:tavLst>
                                    </p:anim>
                                  </p:childTnLst>
                                </p:cTn>
                              </p:par>
                            </p:childTnLst>
                          </p:cTn>
                        </p:par>
                        <p:par>
                          <p:cTn id="11" fill="hold">
                            <p:stCondLst>
                              <p:cond delay="750"/>
                            </p:stCondLst>
                            <p:childTnLst>
                              <p:par>
                                <p:cTn id="12" presetID="1" presetClass="entr" presetSubtype="0" fill="hold" grpId="0" nodeType="afterEffect">
                                  <p:stCondLst>
                                    <p:cond delay="0"/>
                                  </p:stCondLst>
                                  <p:childTnLst>
                                    <p:set>
                                      <p:cBhvr>
                                        <p:cTn id="13" dur="1" fill="hold">
                                          <p:stCondLst>
                                            <p:cond delay="0"/>
                                          </p:stCondLst>
                                        </p:cTn>
                                        <p:tgtEl>
                                          <p:spTgt spid="114"/>
                                        </p:tgtEl>
                                        <p:attrNameLst>
                                          <p:attrName>style.visibility</p:attrName>
                                        </p:attrNameLst>
                                      </p:cBhvr>
                                      <p:to>
                                        <p:strVal val="visible"/>
                                      </p:to>
                                    </p:set>
                                  </p:childTnLst>
                                </p:cTn>
                              </p:par>
                            </p:childTnLst>
                          </p:cTn>
                        </p:par>
                        <p:par>
                          <p:cTn id="14" fill="hold">
                            <p:stCondLst>
                              <p:cond delay="750"/>
                            </p:stCondLst>
                            <p:childTnLst>
                              <p:par>
                                <p:cTn id="15" presetID="2" presetClass="entr" presetSubtype="2"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750" fill="hold"/>
                                        <p:tgtEl>
                                          <p:spTgt spid="24"/>
                                        </p:tgtEl>
                                        <p:attrNameLst>
                                          <p:attrName>ppt_x</p:attrName>
                                        </p:attrNameLst>
                                      </p:cBhvr>
                                      <p:tavLst>
                                        <p:tav tm="0">
                                          <p:val>
                                            <p:strVal val="1+#ppt_w/2"/>
                                          </p:val>
                                        </p:tav>
                                        <p:tav tm="100000">
                                          <p:val>
                                            <p:strVal val="#ppt_x"/>
                                          </p:val>
                                        </p:tav>
                                      </p:tavLst>
                                    </p:anim>
                                    <p:anim calcmode="lin" valueType="num">
                                      <p:cBhvr additive="base">
                                        <p:cTn id="18" dur="75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 presetClass="exit" presetSubtype="0" fill="hold" grpId="1" nodeType="afterEffect">
                                  <p:stCondLst>
                                    <p:cond delay="0"/>
                                  </p:stCondLst>
                                  <p:childTnLst>
                                    <p:set>
                                      <p:cBhvr>
                                        <p:cTn id="21" dur="1" fill="hold">
                                          <p:stCondLst>
                                            <p:cond delay="0"/>
                                          </p:stCondLst>
                                        </p:cTn>
                                        <p:tgtEl>
                                          <p:spTgt spid="24"/>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0" presetClass="entr" presetSubtype="0" fill="hold"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fade">
                                      <p:cBhvr>
                                        <p:cTn id="29" dur="500"/>
                                        <p:tgtEl>
                                          <p:spTgt spid="72"/>
                                        </p:tgtEl>
                                      </p:cBhvr>
                                    </p:animEffect>
                                  </p:childTnLst>
                                </p:cTn>
                              </p:par>
                              <p:par>
                                <p:cTn id="30" presetID="35" presetClass="path" presetSubtype="0" decel="100000" fill="hold" nodeType="withEffect">
                                  <p:stCondLst>
                                    <p:cond delay="0"/>
                                  </p:stCondLst>
                                  <p:childTnLst>
                                    <p:animMotion origin="layout" path="M 0.07673 3.7037E-6 L 4.44444E-6 3.7037E-6 " pathEditMode="relative" rAng="0" ptsTypes="AA">
                                      <p:cBhvr>
                                        <p:cTn id="31" dur="750" fill="hold"/>
                                        <p:tgtEl>
                                          <p:spTgt spid="72"/>
                                        </p:tgtEl>
                                        <p:attrNameLst>
                                          <p:attrName>ppt_x</p:attrName>
                                          <p:attrName>ppt_y</p:attrName>
                                        </p:attrNameLst>
                                      </p:cBhvr>
                                      <p:rCtr x="-3837" y="0"/>
                                    </p:animMotion>
                                  </p:childTnLst>
                                </p:cTn>
                              </p:par>
                              <p:par>
                                <p:cTn id="32" presetID="35" presetClass="path" presetSubtype="0" accel="50000" decel="50000" autoRev="1" fill="hold" nodeType="withEffect">
                                  <p:stCondLst>
                                    <p:cond delay="750"/>
                                  </p:stCondLst>
                                  <p:childTnLst>
                                    <p:animMotion origin="layout" path="M -3.33333E-6 -3.58025E-6 L -0.1342 -3.58025E-6 " pathEditMode="relative" rAng="0" ptsTypes="AA">
                                      <p:cBhvr>
                                        <p:cTn id="33" dur="3000" fill="hold"/>
                                        <p:tgtEl>
                                          <p:spTgt spid="72"/>
                                        </p:tgtEl>
                                        <p:attrNameLst>
                                          <p:attrName>ppt_x</p:attrName>
                                          <p:attrName>ppt_y</p:attrName>
                                        </p:attrNameLst>
                                      </p:cBhvr>
                                      <p:rCtr x="-6719" y="0"/>
                                    </p:animMotion>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46"/>
                                        </p:tgtEl>
                                      </p:cBhvr>
                                    </p:animEffect>
                                    <p:set>
                                      <p:cBhvr>
                                        <p:cTn id="38" dur="1" fill="hold">
                                          <p:stCondLst>
                                            <p:cond delay="499"/>
                                          </p:stCondLst>
                                        </p:cTn>
                                        <p:tgtEl>
                                          <p:spTgt spid="46"/>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45"/>
                                        </p:tgtEl>
                                        <p:attrNameLst>
                                          <p:attrName>style.visibility</p:attrName>
                                        </p:attrNameLst>
                                      </p:cBhvr>
                                      <p:to>
                                        <p:strVal val="hidden"/>
                                      </p:to>
                                    </p:set>
                                  </p:childTnLst>
                                </p:cTn>
                              </p:par>
                            </p:childTnLst>
                          </p:cTn>
                        </p:par>
                        <p:par>
                          <p:cTn id="41" fill="hold">
                            <p:stCondLst>
                              <p:cond delay="500"/>
                            </p:stCondLst>
                            <p:childTnLst>
                              <p:par>
                                <p:cTn id="42" presetID="2" presetClass="entr" presetSubtype="2" decel="10000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750" fill="hold"/>
                                        <p:tgtEl>
                                          <p:spTgt spid="53"/>
                                        </p:tgtEl>
                                        <p:attrNameLst>
                                          <p:attrName>ppt_x</p:attrName>
                                        </p:attrNameLst>
                                      </p:cBhvr>
                                      <p:tavLst>
                                        <p:tav tm="0">
                                          <p:val>
                                            <p:strVal val="1+#ppt_w/2"/>
                                          </p:val>
                                        </p:tav>
                                        <p:tav tm="100000">
                                          <p:val>
                                            <p:strVal val="#ppt_x"/>
                                          </p:val>
                                        </p:tav>
                                      </p:tavLst>
                                    </p:anim>
                                    <p:anim calcmode="lin" valueType="num">
                                      <p:cBhvr additive="base">
                                        <p:cTn id="45" dur="750" fill="hold"/>
                                        <p:tgtEl>
                                          <p:spTgt spid="53"/>
                                        </p:tgtEl>
                                        <p:attrNameLst>
                                          <p:attrName>ppt_y</p:attrName>
                                        </p:attrNameLst>
                                      </p:cBhvr>
                                      <p:tavLst>
                                        <p:tav tm="0">
                                          <p:val>
                                            <p:strVal val="#ppt_y"/>
                                          </p:val>
                                        </p:tav>
                                        <p:tav tm="100000">
                                          <p:val>
                                            <p:strVal val="#ppt_y"/>
                                          </p:val>
                                        </p:tav>
                                      </p:tavLst>
                                    </p:anim>
                                  </p:childTnLst>
                                </p:cTn>
                              </p:par>
                              <p:par>
                                <p:cTn id="46" presetID="10" presetClass="entr" presetSubtype="0"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35" presetClass="path" presetSubtype="0" decel="100000" fill="hold" nodeType="withEffect">
                                  <p:stCondLst>
                                    <p:cond delay="0"/>
                                  </p:stCondLst>
                                  <p:childTnLst>
                                    <p:animMotion origin="layout" path="M 0.07673 3.7037E-6 L 4.44444E-6 3.7037E-6 " pathEditMode="relative" rAng="0" ptsTypes="AA">
                                      <p:cBhvr>
                                        <p:cTn id="50" dur="750" fill="hold"/>
                                        <p:tgtEl>
                                          <p:spTgt spid="49"/>
                                        </p:tgtEl>
                                        <p:attrNameLst>
                                          <p:attrName>ppt_x</p:attrName>
                                          <p:attrName>ppt_y</p:attrName>
                                        </p:attrNameLst>
                                      </p:cBhvr>
                                      <p:rCtr x="-3837" y="0"/>
                                    </p:animMotion>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53"/>
                                        </p:tgtEl>
                                      </p:cBhvr>
                                    </p:animEffect>
                                    <p:set>
                                      <p:cBhvr>
                                        <p:cTn id="55" dur="1" fill="hold">
                                          <p:stCondLst>
                                            <p:cond delay="499"/>
                                          </p:stCondLst>
                                        </p:cTn>
                                        <p:tgtEl>
                                          <p:spTgt spid="53"/>
                                        </p:tgtEl>
                                        <p:attrNameLst>
                                          <p:attrName>style.visibility</p:attrName>
                                        </p:attrNameLst>
                                      </p:cBhvr>
                                      <p:to>
                                        <p:strVal val="hidden"/>
                                      </p:to>
                                    </p:set>
                                  </p:childTnLst>
                                </p:cTn>
                              </p:par>
                            </p:childTnLst>
                          </p:cTn>
                        </p:par>
                        <p:par>
                          <p:cTn id="56" fill="hold">
                            <p:stCondLst>
                              <p:cond delay="500"/>
                            </p:stCondLst>
                            <p:childTnLst>
                              <p:par>
                                <p:cTn id="57" presetID="2" presetClass="entr" presetSubtype="2" decel="10000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750" fill="hold"/>
                                        <p:tgtEl>
                                          <p:spTgt spid="54"/>
                                        </p:tgtEl>
                                        <p:attrNameLst>
                                          <p:attrName>ppt_x</p:attrName>
                                        </p:attrNameLst>
                                      </p:cBhvr>
                                      <p:tavLst>
                                        <p:tav tm="0">
                                          <p:val>
                                            <p:strVal val="1+#ppt_w/2"/>
                                          </p:val>
                                        </p:tav>
                                        <p:tav tm="100000">
                                          <p:val>
                                            <p:strVal val="#ppt_x"/>
                                          </p:val>
                                        </p:tav>
                                      </p:tavLst>
                                    </p:anim>
                                    <p:anim calcmode="lin" valueType="num">
                                      <p:cBhvr additive="base">
                                        <p:cTn id="60" dur="750" fill="hold"/>
                                        <p:tgtEl>
                                          <p:spTgt spid="54"/>
                                        </p:tgtEl>
                                        <p:attrNameLst>
                                          <p:attrName>ppt_y</p:attrName>
                                        </p:attrNameLst>
                                      </p:cBhvr>
                                      <p:tavLst>
                                        <p:tav tm="0">
                                          <p:val>
                                            <p:strVal val="#ppt_y"/>
                                          </p:val>
                                        </p:tav>
                                        <p:tav tm="100000">
                                          <p:val>
                                            <p:strVal val="#ppt_y"/>
                                          </p:val>
                                        </p:tav>
                                      </p:tavLst>
                                    </p:anim>
                                  </p:childTnLst>
                                </p:cTn>
                              </p:par>
                              <p:par>
                                <p:cTn id="61" presetID="10" presetClass="entr" presetSubtype="0" fill="hold" nodeType="withEffect">
                                  <p:stCondLst>
                                    <p:cond delay="0"/>
                                  </p:stCondLst>
                                  <p:childTnLst>
                                    <p:set>
                                      <p:cBhvr>
                                        <p:cTn id="62" dur="1" fill="hold">
                                          <p:stCondLst>
                                            <p:cond delay="0"/>
                                          </p:stCondLst>
                                        </p:cTn>
                                        <p:tgtEl>
                                          <p:spTgt spid="107"/>
                                        </p:tgtEl>
                                        <p:attrNameLst>
                                          <p:attrName>style.visibility</p:attrName>
                                        </p:attrNameLst>
                                      </p:cBhvr>
                                      <p:to>
                                        <p:strVal val="visible"/>
                                      </p:to>
                                    </p:set>
                                    <p:animEffect transition="in" filter="fade">
                                      <p:cBhvr>
                                        <p:cTn id="63" dur="500"/>
                                        <p:tgtEl>
                                          <p:spTgt spid="107"/>
                                        </p:tgtEl>
                                      </p:cBhvr>
                                    </p:animEffect>
                                  </p:childTnLst>
                                </p:cTn>
                              </p:par>
                              <p:par>
                                <p:cTn id="64" presetID="35" presetClass="path" presetSubtype="0" decel="100000" fill="hold" nodeType="withEffect">
                                  <p:stCondLst>
                                    <p:cond delay="0"/>
                                  </p:stCondLst>
                                  <p:childTnLst>
                                    <p:animMotion origin="layout" path="M 0.07673 3.7037E-6 L 4.44444E-6 3.7037E-6 " pathEditMode="relative" rAng="0" ptsTypes="AA">
                                      <p:cBhvr>
                                        <p:cTn id="65" dur="750" fill="hold"/>
                                        <p:tgtEl>
                                          <p:spTgt spid="107"/>
                                        </p:tgtEl>
                                        <p:attrNameLst>
                                          <p:attrName>ppt_x</p:attrName>
                                          <p:attrName>ppt_y</p:attrName>
                                        </p:attrNameLst>
                                      </p:cBhvr>
                                      <p:rCtr x="-3837" y="0"/>
                                    </p:animMotion>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54"/>
                                        </p:tgtEl>
                                      </p:cBhvr>
                                    </p:animEffect>
                                    <p:set>
                                      <p:cBhvr>
                                        <p:cTn id="70" dur="1" fill="hold">
                                          <p:stCondLst>
                                            <p:cond delay="499"/>
                                          </p:stCondLst>
                                        </p:cTn>
                                        <p:tgtEl>
                                          <p:spTgt spid="54"/>
                                        </p:tgtEl>
                                        <p:attrNameLst>
                                          <p:attrName>style.visibility</p:attrName>
                                        </p:attrNameLst>
                                      </p:cBhvr>
                                      <p:to>
                                        <p:strVal val="hidden"/>
                                      </p:to>
                                    </p:set>
                                  </p:childTnLst>
                                </p:cTn>
                              </p:par>
                            </p:childTnLst>
                          </p:cTn>
                        </p:par>
                        <p:par>
                          <p:cTn id="71" fill="hold">
                            <p:stCondLst>
                              <p:cond delay="500"/>
                            </p:stCondLst>
                            <p:childTnLst>
                              <p:par>
                                <p:cTn id="72" presetID="2" presetClass="entr" presetSubtype="2" decel="100000"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750" fill="hold"/>
                                        <p:tgtEl>
                                          <p:spTgt spid="55"/>
                                        </p:tgtEl>
                                        <p:attrNameLst>
                                          <p:attrName>ppt_x</p:attrName>
                                        </p:attrNameLst>
                                      </p:cBhvr>
                                      <p:tavLst>
                                        <p:tav tm="0">
                                          <p:val>
                                            <p:strVal val="1+#ppt_w/2"/>
                                          </p:val>
                                        </p:tav>
                                        <p:tav tm="100000">
                                          <p:val>
                                            <p:strVal val="#ppt_x"/>
                                          </p:val>
                                        </p:tav>
                                      </p:tavLst>
                                    </p:anim>
                                    <p:anim calcmode="lin" valueType="num">
                                      <p:cBhvr additive="base">
                                        <p:cTn id="75" dur="750" fill="hold"/>
                                        <p:tgtEl>
                                          <p:spTgt spid="55"/>
                                        </p:tgtEl>
                                        <p:attrNameLst>
                                          <p:attrName>ppt_y</p:attrName>
                                        </p:attrNameLst>
                                      </p:cBhvr>
                                      <p:tavLst>
                                        <p:tav tm="0">
                                          <p:val>
                                            <p:strVal val="#ppt_y"/>
                                          </p:val>
                                        </p:tav>
                                        <p:tav tm="100000">
                                          <p:val>
                                            <p:strVal val="#ppt_y"/>
                                          </p:val>
                                        </p:tav>
                                      </p:tavLst>
                                    </p:anim>
                                  </p:childTnLst>
                                </p:cTn>
                              </p:par>
                              <p:par>
                                <p:cTn id="76" presetID="10" presetClass="entr" presetSubtype="0" fill="hold" nodeType="with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fade">
                                      <p:cBhvr>
                                        <p:cTn id="78" dur="500"/>
                                        <p:tgtEl>
                                          <p:spTgt spid="108"/>
                                        </p:tgtEl>
                                      </p:cBhvr>
                                    </p:animEffect>
                                  </p:childTnLst>
                                </p:cTn>
                              </p:par>
                              <p:par>
                                <p:cTn id="79" presetID="35" presetClass="path" presetSubtype="0" decel="100000" fill="hold" nodeType="withEffect">
                                  <p:stCondLst>
                                    <p:cond delay="0"/>
                                  </p:stCondLst>
                                  <p:childTnLst>
                                    <p:animMotion origin="layout" path="M 0.07673 3.7037E-6 L 4.44444E-6 3.7037E-6 " pathEditMode="relative" rAng="0" ptsTypes="AA">
                                      <p:cBhvr>
                                        <p:cTn id="80" dur="750" fill="hold"/>
                                        <p:tgtEl>
                                          <p:spTgt spid="108"/>
                                        </p:tgtEl>
                                        <p:attrNameLst>
                                          <p:attrName>ppt_x</p:attrName>
                                          <p:attrName>ppt_y</p:attrName>
                                        </p:attrNameLst>
                                      </p:cBhvr>
                                      <p:rCtr x="-3837" y="0"/>
                                    </p:animMotion>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1" nodeType="clickEffect">
                                  <p:stCondLst>
                                    <p:cond delay="0"/>
                                  </p:stCondLst>
                                  <p:childTnLst>
                                    <p:animEffect transition="out" filter="fade">
                                      <p:cBhvr>
                                        <p:cTn id="84" dur="500"/>
                                        <p:tgtEl>
                                          <p:spTgt spid="55"/>
                                        </p:tgtEl>
                                      </p:cBhvr>
                                    </p:animEffect>
                                    <p:set>
                                      <p:cBhvr>
                                        <p:cTn id="85" dur="1" fill="hold">
                                          <p:stCondLst>
                                            <p:cond delay="499"/>
                                          </p:stCondLst>
                                        </p:cTn>
                                        <p:tgtEl>
                                          <p:spTgt spid="55"/>
                                        </p:tgtEl>
                                        <p:attrNameLst>
                                          <p:attrName>style.visibility</p:attrName>
                                        </p:attrNameLst>
                                      </p:cBhvr>
                                      <p:to>
                                        <p:strVal val="hidden"/>
                                      </p:to>
                                    </p:set>
                                  </p:childTnLst>
                                </p:cTn>
                              </p:par>
                            </p:childTnLst>
                          </p:cTn>
                        </p:par>
                        <p:par>
                          <p:cTn id="86" fill="hold">
                            <p:stCondLst>
                              <p:cond delay="500"/>
                            </p:stCondLst>
                            <p:childTnLst>
                              <p:par>
                                <p:cTn id="87" presetID="2" presetClass="entr" presetSubtype="2" decel="10000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750" fill="hold"/>
                                        <p:tgtEl>
                                          <p:spTgt spid="56"/>
                                        </p:tgtEl>
                                        <p:attrNameLst>
                                          <p:attrName>ppt_x</p:attrName>
                                        </p:attrNameLst>
                                      </p:cBhvr>
                                      <p:tavLst>
                                        <p:tav tm="0">
                                          <p:val>
                                            <p:strVal val="1+#ppt_w/2"/>
                                          </p:val>
                                        </p:tav>
                                        <p:tav tm="100000">
                                          <p:val>
                                            <p:strVal val="#ppt_x"/>
                                          </p:val>
                                        </p:tav>
                                      </p:tavLst>
                                    </p:anim>
                                    <p:anim calcmode="lin" valueType="num">
                                      <p:cBhvr additive="base">
                                        <p:cTn id="90" dur="750" fill="hold"/>
                                        <p:tgtEl>
                                          <p:spTgt spid="56"/>
                                        </p:tgtEl>
                                        <p:attrNameLst>
                                          <p:attrName>ppt_y</p:attrName>
                                        </p:attrNameLst>
                                      </p:cBhvr>
                                      <p:tavLst>
                                        <p:tav tm="0">
                                          <p:val>
                                            <p:strVal val="#ppt_y"/>
                                          </p:val>
                                        </p:tav>
                                        <p:tav tm="100000">
                                          <p:val>
                                            <p:strVal val="#ppt_y"/>
                                          </p:val>
                                        </p:tav>
                                      </p:tavLst>
                                    </p:anim>
                                  </p:childTnLst>
                                </p:cTn>
                              </p:par>
                              <p:par>
                                <p:cTn id="91" presetID="10" presetClass="entr" presetSubtype="0" fill="hold" nodeType="withEffect">
                                  <p:stCondLst>
                                    <p:cond delay="0"/>
                                  </p:stCondLst>
                                  <p:childTnLst>
                                    <p:set>
                                      <p:cBhvr>
                                        <p:cTn id="92" dur="1" fill="hold">
                                          <p:stCondLst>
                                            <p:cond delay="0"/>
                                          </p:stCondLst>
                                        </p:cTn>
                                        <p:tgtEl>
                                          <p:spTgt spid="1026"/>
                                        </p:tgtEl>
                                        <p:attrNameLst>
                                          <p:attrName>style.visibility</p:attrName>
                                        </p:attrNameLst>
                                      </p:cBhvr>
                                      <p:to>
                                        <p:strVal val="visible"/>
                                      </p:to>
                                    </p:set>
                                    <p:animEffect transition="in" filter="fade">
                                      <p:cBhvr>
                                        <p:cTn id="93" dur="500"/>
                                        <p:tgtEl>
                                          <p:spTgt spid="1026"/>
                                        </p:tgtEl>
                                      </p:cBhvr>
                                    </p:animEffect>
                                  </p:childTnLst>
                                </p:cTn>
                              </p:par>
                              <p:par>
                                <p:cTn id="94" presetID="35" presetClass="path" presetSubtype="0" decel="100000" fill="hold" nodeType="withEffect">
                                  <p:stCondLst>
                                    <p:cond delay="0"/>
                                  </p:stCondLst>
                                  <p:childTnLst>
                                    <p:animMotion origin="layout" path="M 0.07673 3.7037E-6 L 4.44444E-6 3.7037E-6 " pathEditMode="relative" rAng="0" ptsTypes="AA">
                                      <p:cBhvr>
                                        <p:cTn id="95" dur="750" fill="hold"/>
                                        <p:tgtEl>
                                          <p:spTgt spid="1026"/>
                                        </p:tgtEl>
                                        <p:attrNameLst>
                                          <p:attrName>ppt_x</p:attrName>
                                          <p:attrName>ppt_y</p:attrName>
                                        </p:attrNameLst>
                                      </p:cBhvr>
                                      <p:rCtr x="-3837" y="0"/>
                                    </p:animMotion>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56"/>
                                        </p:tgtEl>
                                      </p:cBhvr>
                                    </p:animEffect>
                                    <p:set>
                                      <p:cBhvr>
                                        <p:cTn id="100" dur="1" fill="hold">
                                          <p:stCondLst>
                                            <p:cond delay="499"/>
                                          </p:stCondLst>
                                        </p:cTn>
                                        <p:tgtEl>
                                          <p:spTgt spid="56"/>
                                        </p:tgtEl>
                                        <p:attrNameLst>
                                          <p:attrName>style.visibility</p:attrName>
                                        </p:attrNameLst>
                                      </p:cBhvr>
                                      <p:to>
                                        <p:strVal val="hidden"/>
                                      </p:to>
                                    </p:set>
                                  </p:childTnLst>
                                </p:cTn>
                              </p:par>
                            </p:childTnLst>
                          </p:cTn>
                        </p:par>
                        <p:par>
                          <p:cTn id="101" fill="hold">
                            <p:stCondLst>
                              <p:cond delay="500"/>
                            </p:stCondLst>
                            <p:childTnLst>
                              <p:par>
                                <p:cTn id="102" presetID="2" presetClass="entr" presetSubtype="2" decel="100000" fill="hold" grpId="0" nodeType="afterEffect">
                                  <p:stCondLst>
                                    <p:cond delay="0"/>
                                  </p:stCondLst>
                                  <p:childTnLst>
                                    <p:set>
                                      <p:cBhvr>
                                        <p:cTn id="103" dur="1" fill="hold">
                                          <p:stCondLst>
                                            <p:cond delay="0"/>
                                          </p:stCondLst>
                                        </p:cTn>
                                        <p:tgtEl>
                                          <p:spTgt spid="57"/>
                                        </p:tgtEl>
                                        <p:attrNameLst>
                                          <p:attrName>style.visibility</p:attrName>
                                        </p:attrNameLst>
                                      </p:cBhvr>
                                      <p:to>
                                        <p:strVal val="visible"/>
                                      </p:to>
                                    </p:set>
                                    <p:anim calcmode="lin" valueType="num">
                                      <p:cBhvr additive="base">
                                        <p:cTn id="104" dur="750" fill="hold"/>
                                        <p:tgtEl>
                                          <p:spTgt spid="57"/>
                                        </p:tgtEl>
                                        <p:attrNameLst>
                                          <p:attrName>ppt_x</p:attrName>
                                        </p:attrNameLst>
                                      </p:cBhvr>
                                      <p:tavLst>
                                        <p:tav tm="0">
                                          <p:val>
                                            <p:strVal val="1+#ppt_w/2"/>
                                          </p:val>
                                        </p:tav>
                                        <p:tav tm="100000">
                                          <p:val>
                                            <p:strVal val="#ppt_x"/>
                                          </p:val>
                                        </p:tav>
                                      </p:tavLst>
                                    </p:anim>
                                    <p:anim calcmode="lin" valueType="num">
                                      <p:cBhvr additive="base">
                                        <p:cTn id="105" dur="750" fill="hold"/>
                                        <p:tgtEl>
                                          <p:spTgt spid="57"/>
                                        </p:tgtEl>
                                        <p:attrNameLst>
                                          <p:attrName>ppt_y</p:attrName>
                                        </p:attrNameLst>
                                      </p:cBhvr>
                                      <p:tavLst>
                                        <p:tav tm="0">
                                          <p:val>
                                            <p:strVal val="#ppt_y"/>
                                          </p:val>
                                        </p:tav>
                                        <p:tav tm="100000">
                                          <p:val>
                                            <p:strVal val="#ppt_y"/>
                                          </p:val>
                                        </p:tav>
                                      </p:tavLst>
                                    </p:anim>
                                  </p:childTnLst>
                                </p:cTn>
                              </p:par>
                              <p:par>
                                <p:cTn id="106" presetID="10" presetClass="entr" presetSubtype="0" fill="hold" nodeType="withEffect">
                                  <p:stCondLst>
                                    <p:cond delay="0"/>
                                  </p:stCondLst>
                                  <p:childTnLst>
                                    <p:set>
                                      <p:cBhvr>
                                        <p:cTn id="107" dur="1" fill="hold">
                                          <p:stCondLst>
                                            <p:cond delay="0"/>
                                          </p:stCondLst>
                                        </p:cTn>
                                        <p:tgtEl>
                                          <p:spTgt spid="1027"/>
                                        </p:tgtEl>
                                        <p:attrNameLst>
                                          <p:attrName>style.visibility</p:attrName>
                                        </p:attrNameLst>
                                      </p:cBhvr>
                                      <p:to>
                                        <p:strVal val="visible"/>
                                      </p:to>
                                    </p:set>
                                    <p:animEffect transition="in" filter="fade">
                                      <p:cBhvr>
                                        <p:cTn id="108" dur="500"/>
                                        <p:tgtEl>
                                          <p:spTgt spid="1027"/>
                                        </p:tgtEl>
                                      </p:cBhvr>
                                    </p:animEffect>
                                  </p:childTnLst>
                                </p:cTn>
                              </p:par>
                              <p:par>
                                <p:cTn id="109" presetID="35" presetClass="path" presetSubtype="0" decel="100000" fill="hold" nodeType="withEffect">
                                  <p:stCondLst>
                                    <p:cond delay="0"/>
                                  </p:stCondLst>
                                  <p:childTnLst>
                                    <p:animMotion origin="layout" path="M 0.07673 3.7037E-6 L 4.44444E-6 3.7037E-6 " pathEditMode="relative" rAng="0" ptsTypes="AA">
                                      <p:cBhvr>
                                        <p:cTn id="110" dur="750" fill="hold"/>
                                        <p:tgtEl>
                                          <p:spTgt spid="1027"/>
                                        </p:tgtEl>
                                        <p:attrNameLst>
                                          <p:attrName>ppt_x</p:attrName>
                                          <p:attrName>ppt_y</p:attrName>
                                        </p:attrNameLst>
                                      </p:cBhvr>
                                      <p:rCtr x="-3837" y="0"/>
                                    </p:animMotion>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1" nodeType="clickEffect">
                                  <p:stCondLst>
                                    <p:cond delay="0"/>
                                  </p:stCondLst>
                                  <p:childTnLst>
                                    <p:animEffect transition="out" filter="fade">
                                      <p:cBhvr>
                                        <p:cTn id="114" dur="500"/>
                                        <p:tgtEl>
                                          <p:spTgt spid="57"/>
                                        </p:tgtEl>
                                      </p:cBhvr>
                                    </p:animEffect>
                                    <p:set>
                                      <p:cBhvr>
                                        <p:cTn id="115" dur="1" fill="hold">
                                          <p:stCondLst>
                                            <p:cond delay="499"/>
                                          </p:stCondLst>
                                        </p:cTn>
                                        <p:tgtEl>
                                          <p:spTgt spid="57"/>
                                        </p:tgtEl>
                                        <p:attrNameLst>
                                          <p:attrName>style.visibility</p:attrName>
                                        </p:attrNameLst>
                                      </p:cBhvr>
                                      <p:to>
                                        <p:strVal val="hidden"/>
                                      </p:to>
                                    </p:set>
                                  </p:childTnLst>
                                </p:cTn>
                              </p:par>
                            </p:childTnLst>
                          </p:cTn>
                        </p:par>
                        <p:par>
                          <p:cTn id="116" fill="hold">
                            <p:stCondLst>
                              <p:cond delay="500"/>
                            </p:stCondLst>
                            <p:childTnLst>
                              <p:par>
                                <p:cTn id="117" presetID="2" presetClass="entr" presetSubtype="2" decel="100000" fill="hold" grpId="0" nodeType="afterEffect">
                                  <p:stCondLst>
                                    <p:cond delay="0"/>
                                  </p:stCondLst>
                                  <p:childTnLst>
                                    <p:set>
                                      <p:cBhvr>
                                        <p:cTn id="118" dur="1" fill="hold">
                                          <p:stCondLst>
                                            <p:cond delay="0"/>
                                          </p:stCondLst>
                                        </p:cTn>
                                        <p:tgtEl>
                                          <p:spTgt spid="58"/>
                                        </p:tgtEl>
                                        <p:attrNameLst>
                                          <p:attrName>style.visibility</p:attrName>
                                        </p:attrNameLst>
                                      </p:cBhvr>
                                      <p:to>
                                        <p:strVal val="visible"/>
                                      </p:to>
                                    </p:set>
                                    <p:anim calcmode="lin" valueType="num">
                                      <p:cBhvr additive="base">
                                        <p:cTn id="119" dur="750" fill="hold"/>
                                        <p:tgtEl>
                                          <p:spTgt spid="58"/>
                                        </p:tgtEl>
                                        <p:attrNameLst>
                                          <p:attrName>ppt_x</p:attrName>
                                        </p:attrNameLst>
                                      </p:cBhvr>
                                      <p:tavLst>
                                        <p:tav tm="0">
                                          <p:val>
                                            <p:strVal val="1+#ppt_w/2"/>
                                          </p:val>
                                        </p:tav>
                                        <p:tav tm="100000">
                                          <p:val>
                                            <p:strVal val="#ppt_x"/>
                                          </p:val>
                                        </p:tav>
                                      </p:tavLst>
                                    </p:anim>
                                    <p:anim calcmode="lin" valueType="num">
                                      <p:cBhvr additive="base">
                                        <p:cTn id="120" dur="750" fill="hold"/>
                                        <p:tgtEl>
                                          <p:spTgt spid="58"/>
                                        </p:tgtEl>
                                        <p:attrNameLst>
                                          <p:attrName>ppt_y</p:attrName>
                                        </p:attrNameLst>
                                      </p:cBhvr>
                                      <p:tavLst>
                                        <p:tav tm="0">
                                          <p:val>
                                            <p:strVal val="#ppt_y"/>
                                          </p:val>
                                        </p:tav>
                                        <p:tav tm="100000">
                                          <p:val>
                                            <p:strVal val="#ppt_y"/>
                                          </p:val>
                                        </p:tav>
                                      </p:tavLst>
                                    </p:anim>
                                  </p:childTnLst>
                                </p:cTn>
                              </p:par>
                              <p:par>
                                <p:cTn id="121" presetID="22" presetClass="entr" presetSubtype="8" fill="hold" grpId="0" nodeType="withEffect">
                                  <p:stCondLst>
                                    <p:cond delay="0"/>
                                  </p:stCondLst>
                                  <p:childTnLst>
                                    <p:set>
                                      <p:cBhvr>
                                        <p:cTn id="122" dur="1" fill="hold">
                                          <p:stCondLst>
                                            <p:cond delay="0"/>
                                          </p:stCondLst>
                                        </p:cTn>
                                        <p:tgtEl>
                                          <p:spTgt spid="4"/>
                                        </p:tgtEl>
                                        <p:attrNameLst>
                                          <p:attrName>style.visibility</p:attrName>
                                        </p:attrNameLst>
                                      </p:cBhvr>
                                      <p:to>
                                        <p:strVal val="visible"/>
                                      </p:to>
                                    </p:set>
                                    <p:animEffect transition="in" filter="wipe(left)">
                                      <p:cBhvr>
                                        <p:cTn id="123" dur="500"/>
                                        <p:tgtEl>
                                          <p:spTgt spid="4"/>
                                        </p:tgtEl>
                                      </p:cBhvr>
                                    </p:animEffect>
                                  </p:childTnLst>
                                </p:cTn>
                              </p:par>
                              <p:par>
                                <p:cTn id="124" presetID="10" presetClass="entr" presetSubtype="0" fill="hold" nodeType="with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fade">
                                      <p:cBhvr>
                                        <p:cTn id="126" dur="500"/>
                                        <p:tgtEl>
                                          <p:spTgt spid="48"/>
                                        </p:tgtEl>
                                      </p:cBhvr>
                                    </p:animEffect>
                                  </p:childTnLst>
                                </p:cTn>
                              </p:par>
                              <p:par>
                                <p:cTn id="127" presetID="35" presetClass="path" presetSubtype="0" decel="100000" fill="hold" nodeType="withEffect">
                                  <p:stCondLst>
                                    <p:cond delay="0"/>
                                  </p:stCondLst>
                                  <p:childTnLst>
                                    <p:animMotion origin="layout" path="M 0.07673 3.7037E-6 L 4.44444E-6 3.7037E-6 " pathEditMode="relative" rAng="0" ptsTypes="AA">
                                      <p:cBhvr>
                                        <p:cTn id="128" dur="750" fill="hold"/>
                                        <p:tgtEl>
                                          <p:spTgt spid="48"/>
                                        </p:tgtEl>
                                        <p:attrNameLst>
                                          <p:attrName>ppt_x</p:attrName>
                                          <p:attrName>ppt_y</p:attrName>
                                        </p:attrNameLst>
                                      </p:cBhvr>
                                      <p:rCtr x="-3837" y="0"/>
                                    </p:animMotion>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1" nodeType="clickEffect">
                                  <p:stCondLst>
                                    <p:cond delay="0"/>
                                  </p:stCondLst>
                                  <p:childTnLst>
                                    <p:animEffect transition="out" filter="fade">
                                      <p:cBhvr>
                                        <p:cTn id="132" dur="500"/>
                                        <p:tgtEl>
                                          <p:spTgt spid="58"/>
                                        </p:tgtEl>
                                      </p:cBhvr>
                                    </p:animEffect>
                                    <p:set>
                                      <p:cBhvr>
                                        <p:cTn id="133" dur="1" fill="hold">
                                          <p:stCondLst>
                                            <p:cond delay="499"/>
                                          </p:stCondLst>
                                        </p:cTn>
                                        <p:tgtEl>
                                          <p:spTgt spid="58"/>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4"/>
                                        </p:tgtEl>
                                      </p:cBhvr>
                                    </p:animEffect>
                                    <p:set>
                                      <p:cBhvr>
                                        <p:cTn id="136" dur="1" fill="hold">
                                          <p:stCondLst>
                                            <p:cond delay="499"/>
                                          </p:stCondLst>
                                        </p:cTn>
                                        <p:tgtEl>
                                          <p:spTgt spid="4"/>
                                        </p:tgtEl>
                                        <p:attrNameLst>
                                          <p:attrName>style.visibility</p:attrName>
                                        </p:attrNameLst>
                                      </p:cBhvr>
                                      <p:to>
                                        <p:strVal val="hidden"/>
                                      </p:to>
                                    </p:set>
                                  </p:childTnLst>
                                </p:cTn>
                              </p:par>
                            </p:childTnLst>
                          </p:cTn>
                        </p:par>
                        <p:par>
                          <p:cTn id="137" fill="hold">
                            <p:stCondLst>
                              <p:cond delay="500"/>
                            </p:stCondLst>
                            <p:childTnLst>
                              <p:par>
                                <p:cTn id="138" presetID="2" presetClass="entr" presetSubtype="2" decel="100000" fill="hold" grpId="0" nodeType="afterEffect">
                                  <p:stCondLst>
                                    <p:cond delay="0"/>
                                  </p:stCondLst>
                                  <p:childTnLst>
                                    <p:set>
                                      <p:cBhvr>
                                        <p:cTn id="139" dur="1" fill="hold">
                                          <p:stCondLst>
                                            <p:cond delay="0"/>
                                          </p:stCondLst>
                                        </p:cTn>
                                        <p:tgtEl>
                                          <p:spTgt spid="59"/>
                                        </p:tgtEl>
                                        <p:attrNameLst>
                                          <p:attrName>style.visibility</p:attrName>
                                        </p:attrNameLst>
                                      </p:cBhvr>
                                      <p:to>
                                        <p:strVal val="visible"/>
                                      </p:to>
                                    </p:set>
                                    <p:anim calcmode="lin" valueType="num">
                                      <p:cBhvr additive="base">
                                        <p:cTn id="140" dur="750" fill="hold"/>
                                        <p:tgtEl>
                                          <p:spTgt spid="59"/>
                                        </p:tgtEl>
                                        <p:attrNameLst>
                                          <p:attrName>ppt_x</p:attrName>
                                        </p:attrNameLst>
                                      </p:cBhvr>
                                      <p:tavLst>
                                        <p:tav tm="0">
                                          <p:val>
                                            <p:strVal val="1+#ppt_w/2"/>
                                          </p:val>
                                        </p:tav>
                                        <p:tav tm="100000">
                                          <p:val>
                                            <p:strVal val="#ppt_x"/>
                                          </p:val>
                                        </p:tav>
                                      </p:tavLst>
                                    </p:anim>
                                    <p:anim calcmode="lin" valueType="num">
                                      <p:cBhvr additive="base">
                                        <p:cTn id="141" dur="750" fill="hold"/>
                                        <p:tgtEl>
                                          <p:spTgt spid="59"/>
                                        </p:tgtEl>
                                        <p:attrNameLst>
                                          <p:attrName>ppt_y</p:attrName>
                                        </p:attrNameLst>
                                      </p:cBhvr>
                                      <p:tavLst>
                                        <p:tav tm="0">
                                          <p:val>
                                            <p:strVal val="#ppt_y"/>
                                          </p:val>
                                        </p:tav>
                                        <p:tav tm="100000">
                                          <p:val>
                                            <p:strVal val="#ppt_y"/>
                                          </p:val>
                                        </p:tav>
                                      </p:tavLst>
                                    </p:anim>
                                  </p:childTnLst>
                                </p:cTn>
                              </p:par>
                              <p:par>
                                <p:cTn id="142" presetID="10" presetClass="entr" presetSubtype="0" fill="hold" nodeType="withEffect">
                                  <p:stCondLst>
                                    <p:cond delay="0"/>
                                  </p:stCondLst>
                                  <p:childTnLst>
                                    <p:set>
                                      <p:cBhvr>
                                        <p:cTn id="143" dur="1" fill="hold">
                                          <p:stCondLst>
                                            <p:cond delay="0"/>
                                          </p:stCondLst>
                                        </p:cTn>
                                        <p:tgtEl>
                                          <p:spTgt spid="112"/>
                                        </p:tgtEl>
                                        <p:attrNameLst>
                                          <p:attrName>style.visibility</p:attrName>
                                        </p:attrNameLst>
                                      </p:cBhvr>
                                      <p:to>
                                        <p:strVal val="visible"/>
                                      </p:to>
                                    </p:set>
                                    <p:animEffect transition="in" filter="fade">
                                      <p:cBhvr>
                                        <p:cTn id="144" dur="500"/>
                                        <p:tgtEl>
                                          <p:spTgt spid="112"/>
                                        </p:tgtEl>
                                      </p:cBhvr>
                                    </p:animEffect>
                                  </p:childTnLst>
                                </p:cTn>
                              </p:par>
                              <p:par>
                                <p:cTn id="145" presetID="35" presetClass="path" presetSubtype="0" decel="100000" fill="hold" nodeType="withEffect">
                                  <p:stCondLst>
                                    <p:cond delay="0"/>
                                  </p:stCondLst>
                                  <p:childTnLst>
                                    <p:animMotion origin="layout" path="M 0.07673 3.7037E-6 L 4.44444E-6 3.7037E-6 " pathEditMode="relative" rAng="0" ptsTypes="AA">
                                      <p:cBhvr>
                                        <p:cTn id="146" dur="750" fill="hold"/>
                                        <p:tgtEl>
                                          <p:spTgt spid="112"/>
                                        </p:tgtEl>
                                        <p:attrNameLst>
                                          <p:attrName>ppt_x</p:attrName>
                                          <p:attrName>ppt_y</p:attrName>
                                        </p:attrNameLst>
                                      </p:cBhvr>
                                      <p:rCtr x="-3837" y="0"/>
                                    </p:animMotion>
                                  </p:childTnLst>
                                </p:cTn>
                              </p:par>
                            </p:childTnLst>
                          </p:cTn>
                        </p:par>
                      </p:childTnLst>
                    </p:cTn>
                  </p:par>
                  <p:par>
                    <p:cTn id="147" fill="hold">
                      <p:stCondLst>
                        <p:cond delay="indefinite"/>
                      </p:stCondLst>
                      <p:childTnLst>
                        <p:par>
                          <p:cTn id="148" fill="hold">
                            <p:stCondLst>
                              <p:cond delay="0"/>
                            </p:stCondLst>
                            <p:childTnLst>
                              <p:par>
                                <p:cTn id="149" presetID="10" presetClass="exit" presetSubtype="0" fill="hold" grpId="1" nodeType="clickEffect">
                                  <p:stCondLst>
                                    <p:cond delay="0"/>
                                  </p:stCondLst>
                                  <p:childTnLst>
                                    <p:animEffect transition="out" filter="fade">
                                      <p:cBhvr>
                                        <p:cTn id="150" dur="500"/>
                                        <p:tgtEl>
                                          <p:spTgt spid="59"/>
                                        </p:tgtEl>
                                      </p:cBhvr>
                                    </p:animEffect>
                                    <p:set>
                                      <p:cBhvr>
                                        <p:cTn id="151" dur="1" fill="hold">
                                          <p:stCondLst>
                                            <p:cond delay="499"/>
                                          </p:stCondLst>
                                        </p:cTn>
                                        <p:tgtEl>
                                          <p:spTgt spid="59"/>
                                        </p:tgtEl>
                                        <p:attrNameLst>
                                          <p:attrName>style.visibility</p:attrName>
                                        </p:attrNameLst>
                                      </p:cBhvr>
                                      <p:to>
                                        <p:strVal val="hidden"/>
                                      </p:to>
                                    </p:set>
                                  </p:childTnLst>
                                </p:cTn>
                              </p:par>
                            </p:childTnLst>
                          </p:cTn>
                        </p:par>
                        <p:par>
                          <p:cTn id="152" fill="hold">
                            <p:stCondLst>
                              <p:cond delay="500"/>
                            </p:stCondLst>
                            <p:childTnLst>
                              <p:par>
                                <p:cTn id="153" presetID="2" presetClass="entr" presetSubtype="2" decel="100000" fill="hold" grpId="0" nodeType="afterEffect">
                                  <p:stCondLst>
                                    <p:cond delay="0"/>
                                  </p:stCondLst>
                                  <p:childTnLst>
                                    <p:set>
                                      <p:cBhvr>
                                        <p:cTn id="154" dur="1" fill="hold">
                                          <p:stCondLst>
                                            <p:cond delay="0"/>
                                          </p:stCondLst>
                                        </p:cTn>
                                        <p:tgtEl>
                                          <p:spTgt spid="60"/>
                                        </p:tgtEl>
                                        <p:attrNameLst>
                                          <p:attrName>style.visibility</p:attrName>
                                        </p:attrNameLst>
                                      </p:cBhvr>
                                      <p:to>
                                        <p:strVal val="visible"/>
                                      </p:to>
                                    </p:set>
                                    <p:anim calcmode="lin" valueType="num">
                                      <p:cBhvr additive="base">
                                        <p:cTn id="155" dur="750" fill="hold"/>
                                        <p:tgtEl>
                                          <p:spTgt spid="60"/>
                                        </p:tgtEl>
                                        <p:attrNameLst>
                                          <p:attrName>ppt_x</p:attrName>
                                        </p:attrNameLst>
                                      </p:cBhvr>
                                      <p:tavLst>
                                        <p:tav tm="0">
                                          <p:val>
                                            <p:strVal val="1+#ppt_w/2"/>
                                          </p:val>
                                        </p:tav>
                                        <p:tav tm="100000">
                                          <p:val>
                                            <p:strVal val="#ppt_x"/>
                                          </p:val>
                                        </p:tav>
                                      </p:tavLst>
                                    </p:anim>
                                    <p:anim calcmode="lin" valueType="num">
                                      <p:cBhvr additive="base">
                                        <p:cTn id="156" dur="750" fill="hold"/>
                                        <p:tgtEl>
                                          <p:spTgt spid="60"/>
                                        </p:tgtEl>
                                        <p:attrNameLst>
                                          <p:attrName>ppt_y</p:attrName>
                                        </p:attrNameLst>
                                      </p:cBhvr>
                                      <p:tavLst>
                                        <p:tav tm="0">
                                          <p:val>
                                            <p:strVal val="#ppt_y"/>
                                          </p:val>
                                        </p:tav>
                                        <p:tav tm="100000">
                                          <p:val>
                                            <p:strVal val="#ppt_y"/>
                                          </p:val>
                                        </p:tav>
                                      </p:tavLst>
                                    </p:anim>
                                  </p:childTnLst>
                                </p:cTn>
                              </p:par>
                              <p:par>
                                <p:cTn id="157" presetID="22" presetClass="entr" presetSubtype="8" fill="hold" grpId="0" nodeType="with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wipe(left)">
                                      <p:cBhvr>
                                        <p:cTn id="159" dur="500"/>
                                        <p:tgtEl>
                                          <p:spTgt spid="61"/>
                                        </p:tgtEl>
                                      </p:cBhvr>
                                    </p:animEffect>
                                  </p:childTnLst>
                                </p:cTn>
                              </p:par>
                              <p:par>
                                <p:cTn id="160" presetID="10" presetClass="entr" presetSubtype="0" fill="hold" nodeType="withEffect">
                                  <p:stCondLst>
                                    <p:cond delay="0"/>
                                  </p:stCondLst>
                                  <p:childTnLst>
                                    <p:set>
                                      <p:cBhvr>
                                        <p:cTn id="161" dur="1" fill="hold">
                                          <p:stCondLst>
                                            <p:cond delay="0"/>
                                          </p:stCondLst>
                                        </p:cTn>
                                        <p:tgtEl>
                                          <p:spTgt spid="47"/>
                                        </p:tgtEl>
                                        <p:attrNameLst>
                                          <p:attrName>style.visibility</p:attrName>
                                        </p:attrNameLst>
                                      </p:cBhvr>
                                      <p:to>
                                        <p:strVal val="visible"/>
                                      </p:to>
                                    </p:set>
                                    <p:animEffect transition="in" filter="fade">
                                      <p:cBhvr>
                                        <p:cTn id="162" dur="500"/>
                                        <p:tgtEl>
                                          <p:spTgt spid="47"/>
                                        </p:tgtEl>
                                      </p:cBhvr>
                                    </p:animEffect>
                                  </p:childTnLst>
                                </p:cTn>
                              </p:par>
                              <p:par>
                                <p:cTn id="163" presetID="35" presetClass="path" presetSubtype="0" decel="100000" fill="hold" nodeType="withEffect">
                                  <p:stCondLst>
                                    <p:cond delay="0"/>
                                  </p:stCondLst>
                                  <p:childTnLst>
                                    <p:animMotion origin="layout" path="M 0.07673 3.7037E-6 L 4.44444E-6 3.7037E-6 " pathEditMode="relative" rAng="0" ptsTypes="AA">
                                      <p:cBhvr>
                                        <p:cTn id="164" dur="750" fill="hold"/>
                                        <p:tgtEl>
                                          <p:spTgt spid="47"/>
                                        </p:tgtEl>
                                        <p:attrNameLst>
                                          <p:attrName>ppt_x</p:attrName>
                                          <p:attrName>ppt_y</p:attrName>
                                        </p:attrNameLst>
                                      </p:cBhvr>
                                      <p:rCtr x="-3837" y="0"/>
                                    </p:animMotion>
                                  </p:childTnLst>
                                </p:cTn>
                              </p:par>
                            </p:childTnLst>
                          </p:cTn>
                        </p:par>
                      </p:childTnLst>
                    </p:cTn>
                  </p:par>
                  <p:par>
                    <p:cTn id="165" fill="hold">
                      <p:stCondLst>
                        <p:cond delay="indefinite"/>
                      </p:stCondLst>
                      <p:childTnLst>
                        <p:par>
                          <p:cTn id="166" fill="hold">
                            <p:stCondLst>
                              <p:cond delay="0"/>
                            </p:stCondLst>
                            <p:childTnLst>
                              <p:par>
                                <p:cTn id="167" presetID="10" presetClass="exit" presetSubtype="0" fill="hold" grpId="1" nodeType="clickEffect">
                                  <p:stCondLst>
                                    <p:cond delay="0"/>
                                  </p:stCondLst>
                                  <p:childTnLst>
                                    <p:animEffect transition="out" filter="fade">
                                      <p:cBhvr>
                                        <p:cTn id="168" dur="500"/>
                                        <p:tgtEl>
                                          <p:spTgt spid="60"/>
                                        </p:tgtEl>
                                      </p:cBhvr>
                                    </p:animEffect>
                                    <p:set>
                                      <p:cBhvr>
                                        <p:cTn id="169" dur="1" fill="hold">
                                          <p:stCondLst>
                                            <p:cond delay="499"/>
                                          </p:stCondLst>
                                        </p:cTn>
                                        <p:tgtEl>
                                          <p:spTgt spid="60"/>
                                        </p:tgtEl>
                                        <p:attrNameLst>
                                          <p:attrName>style.visibility</p:attrName>
                                        </p:attrNameLst>
                                      </p:cBhvr>
                                      <p:to>
                                        <p:strVal val="hidden"/>
                                      </p:to>
                                    </p:set>
                                  </p:childTnLst>
                                </p:cTn>
                              </p:par>
                              <p:par>
                                <p:cTn id="170" presetID="10" presetClass="exit" presetSubtype="0" fill="hold" grpId="1" nodeType="withEffect">
                                  <p:stCondLst>
                                    <p:cond delay="0"/>
                                  </p:stCondLst>
                                  <p:childTnLst>
                                    <p:animEffect transition="out" filter="fade">
                                      <p:cBhvr>
                                        <p:cTn id="171" dur="500"/>
                                        <p:tgtEl>
                                          <p:spTgt spid="61"/>
                                        </p:tgtEl>
                                      </p:cBhvr>
                                    </p:animEffect>
                                    <p:set>
                                      <p:cBhvr>
                                        <p:cTn id="172" dur="1" fill="hold">
                                          <p:stCondLst>
                                            <p:cond delay="499"/>
                                          </p:stCondLst>
                                        </p:cTn>
                                        <p:tgtEl>
                                          <p:spTgt spid="61"/>
                                        </p:tgtEl>
                                        <p:attrNameLst>
                                          <p:attrName>style.visibility</p:attrName>
                                        </p:attrNameLst>
                                      </p:cBhvr>
                                      <p:to>
                                        <p:strVal val="hidden"/>
                                      </p:to>
                                    </p:set>
                                  </p:childTnLst>
                                </p:cTn>
                              </p:par>
                              <p:par>
                                <p:cTn id="173" presetID="10" presetClass="entr" presetSubtype="0" fill="hold" nodeType="withEffect">
                                  <p:stCondLst>
                                    <p:cond delay="0"/>
                                  </p:stCondLst>
                                  <p:childTnLst>
                                    <p:set>
                                      <p:cBhvr>
                                        <p:cTn id="174" dur="1" fill="hold">
                                          <p:stCondLst>
                                            <p:cond delay="0"/>
                                          </p:stCondLst>
                                        </p:cTn>
                                        <p:tgtEl>
                                          <p:spTgt spid="6"/>
                                        </p:tgtEl>
                                        <p:attrNameLst>
                                          <p:attrName>style.visibility</p:attrName>
                                        </p:attrNameLst>
                                      </p:cBhvr>
                                      <p:to>
                                        <p:strVal val="visible"/>
                                      </p:to>
                                    </p:set>
                                    <p:animEffect transition="in" filter="fade">
                                      <p:cBhvr>
                                        <p:cTn id="175" dur="500"/>
                                        <p:tgtEl>
                                          <p:spTgt spid="6"/>
                                        </p:tgtEl>
                                      </p:cBhvr>
                                    </p:animEffect>
                                  </p:childTnLst>
                                </p:cTn>
                              </p:par>
                              <p:par>
                                <p:cTn id="176" presetID="10" presetClass="entr" presetSubtype="0" fill="hold" nodeType="withEffect">
                                  <p:stCondLst>
                                    <p:cond delay="0"/>
                                  </p:stCondLst>
                                  <p:childTnLst>
                                    <p:set>
                                      <p:cBhvr>
                                        <p:cTn id="177" dur="1" fill="hold">
                                          <p:stCondLst>
                                            <p:cond delay="0"/>
                                          </p:stCondLst>
                                        </p:cTn>
                                        <p:tgtEl>
                                          <p:spTgt spid="73"/>
                                        </p:tgtEl>
                                        <p:attrNameLst>
                                          <p:attrName>style.visibility</p:attrName>
                                        </p:attrNameLst>
                                      </p:cBhvr>
                                      <p:to>
                                        <p:strVal val="visible"/>
                                      </p:to>
                                    </p:set>
                                    <p:animEffect transition="in" filter="fade">
                                      <p:cBhvr>
                                        <p:cTn id="178" dur="500"/>
                                        <p:tgtEl>
                                          <p:spTgt spid="73"/>
                                        </p:tgtEl>
                                      </p:cBhvr>
                                    </p:animEffect>
                                  </p:childTnLst>
                                </p:cTn>
                              </p:par>
                              <p:par>
                                <p:cTn id="179" presetID="35" presetClass="path" presetSubtype="0" decel="100000" fill="hold" nodeType="withEffect">
                                  <p:stCondLst>
                                    <p:cond delay="0"/>
                                  </p:stCondLst>
                                  <p:childTnLst>
                                    <p:animMotion origin="layout" path="M 0.07673 3.7037E-6 L 4.44444E-6 3.7037E-6 " pathEditMode="relative" rAng="0" ptsTypes="AA">
                                      <p:cBhvr>
                                        <p:cTn id="180" dur="750" fill="hold"/>
                                        <p:tgtEl>
                                          <p:spTgt spid="73"/>
                                        </p:tgtEl>
                                        <p:attrNameLst>
                                          <p:attrName>ppt_x</p:attrName>
                                          <p:attrName>ppt_y</p:attrName>
                                        </p:attrNameLst>
                                      </p:cBhvr>
                                      <p:rCtr x="-38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4" grpId="1"/>
      <p:bldP spid="46" grpId="0"/>
      <p:bldP spid="46"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P spid="114" grpId="0" animBg="1"/>
      <p:bldP spid="45" grpId="0" animBg="1"/>
      <p:bldP spid="45" grpId="1" animBg="1"/>
      <p:bldP spid="4" grpId="0" animBg="1"/>
      <p:bldP spid="4" grpId="1" animBg="1"/>
      <p:bldP spid="61" grpId="0" animBg="1"/>
      <p:bldP spid="6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11</a:t>
            </a:fld>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Pillar 2 box"/>
          <p:cNvSpPr/>
          <p:nvPr/>
        </p:nvSpPr>
        <p:spPr>
          <a:xfrm>
            <a:off x="3273947" y="233353"/>
            <a:ext cx="5583857" cy="27224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grpSp>
        <p:nvGrpSpPr>
          <p:cNvPr id="5" name="Group 4"/>
          <p:cNvGrpSpPr/>
          <p:nvPr/>
        </p:nvGrpSpPr>
        <p:grpSpPr>
          <a:xfrm>
            <a:off x="3467099" y="375395"/>
            <a:ext cx="5390707" cy="2475351"/>
            <a:chOff x="3467097" y="375393"/>
            <a:chExt cx="5390707" cy="2475351"/>
          </a:xfrm>
        </p:grpSpPr>
        <p:sp>
          <p:nvSpPr>
            <p:cNvPr id="3" name="Title 16"/>
            <p:cNvSpPr txBox="1">
              <a:spLocks/>
            </p:cNvSpPr>
            <p:nvPr/>
          </p:nvSpPr>
          <p:spPr>
            <a:xfrm>
              <a:off x="3467097" y="375393"/>
              <a:ext cx="5390707" cy="218829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6000" b="0" kern="1200" cap="none" spc="-150" baseline="0">
                  <a:ln w="3175">
                    <a:noFill/>
                  </a:ln>
                  <a:gradFill flip="none" rotWithShape="1">
                    <a:gsLst>
                      <a:gs pos="0">
                        <a:schemeClr val="tx2"/>
                      </a:gs>
                      <a:gs pos="86000">
                        <a:schemeClr val="tx2"/>
                      </a:gs>
                    </a:gsLst>
                    <a:lin ang="5400000" scaled="0"/>
                    <a:tileRect/>
                  </a:gradFill>
                  <a:effectLst/>
                  <a:latin typeface="Segoe Light" pitchFamily="34" charset="0"/>
                  <a:ea typeface="+mn-ea"/>
                  <a:cs typeface="Arial" charset="0"/>
                </a:defRPr>
              </a:lvl1pPr>
            </a:lstStyle>
            <a:p>
              <a:pPr marL="166688" indent="-166688"/>
              <a:r>
                <a:rPr lang="en-US" sz="3200" dirty="0">
                  <a:solidFill>
                    <a:schemeClr val="bg1">
                      <a:alpha val="99000"/>
                    </a:schemeClr>
                  </a:solidFill>
                  <a:latin typeface="+mn-lt"/>
                </a:rPr>
                <a:t>"Office being on the phone is </a:t>
              </a:r>
              <a:r>
                <a:rPr lang="en-US" sz="3200" dirty="0" smtClean="0">
                  <a:solidFill>
                    <a:schemeClr val="bg1">
                      <a:alpha val="99000"/>
                    </a:schemeClr>
                  </a:solidFill>
                  <a:latin typeface="+mn-lt"/>
                </a:rPr>
                <a:t/>
              </a:r>
              <a:br>
                <a:rPr lang="en-US" sz="3200" dirty="0" smtClean="0">
                  <a:solidFill>
                    <a:schemeClr val="bg1">
                      <a:alpha val="99000"/>
                    </a:schemeClr>
                  </a:solidFill>
                  <a:latin typeface="+mn-lt"/>
                </a:rPr>
              </a:br>
              <a:r>
                <a:rPr lang="en-US" sz="3200" dirty="0" smtClean="0">
                  <a:solidFill>
                    <a:schemeClr val="bg1">
                      <a:alpha val="99000"/>
                    </a:schemeClr>
                  </a:solidFill>
                  <a:latin typeface="+mn-lt"/>
                </a:rPr>
                <a:t>one of </a:t>
              </a:r>
              <a:r>
                <a:rPr lang="en-US" sz="3200" dirty="0">
                  <a:solidFill>
                    <a:schemeClr val="bg1">
                      <a:alpha val="99000"/>
                    </a:schemeClr>
                  </a:solidFill>
                  <a:latin typeface="+mn-lt"/>
                </a:rPr>
                <a:t>those things that can separate </a:t>
              </a:r>
              <a:r>
                <a:rPr lang="en-US" sz="3200" dirty="0" smtClean="0">
                  <a:solidFill>
                    <a:schemeClr val="bg1">
                      <a:alpha val="99000"/>
                    </a:schemeClr>
                  </a:solidFill>
                  <a:latin typeface="+mn-lt"/>
                </a:rPr>
                <a:t>a </a:t>
              </a:r>
              <a:r>
                <a:rPr lang="en-US" sz="3200" dirty="0">
                  <a:solidFill>
                    <a:schemeClr val="bg1">
                      <a:alpha val="99000"/>
                    </a:schemeClr>
                  </a:solidFill>
                  <a:latin typeface="+mn-lt"/>
                </a:rPr>
                <a:t>regular </a:t>
              </a:r>
              <a:r>
                <a:rPr lang="en-US" sz="3200" dirty="0" smtClean="0">
                  <a:solidFill>
                    <a:schemeClr val="bg1">
                      <a:alpha val="99000"/>
                    </a:schemeClr>
                  </a:solidFill>
                  <a:latin typeface="+mn-lt"/>
                </a:rPr>
                <a:t>smartphone </a:t>
              </a:r>
              <a:r>
                <a:rPr lang="en-US" sz="3200" dirty="0">
                  <a:solidFill>
                    <a:schemeClr val="bg1">
                      <a:alpha val="99000"/>
                    </a:schemeClr>
                  </a:solidFill>
                  <a:latin typeface="+mn-lt"/>
                </a:rPr>
                <a:t>from a </a:t>
              </a:r>
              <a:r>
                <a:rPr lang="en-US" sz="3200" dirty="0" smtClean="0">
                  <a:solidFill>
                    <a:schemeClr val="bg1">
                      <a:alpha val="99000"/>
                    </a:schemeClr>
                  </a:solidFill>
                  <a:latin typeface="+mn-lt"/>
                </a:rPr>
                <a:t>smart </a:t>
              </a:r>
              <a:r>
                <a:rPr lang="en-US" sz="3200" dirty="0">
                  <a:solidFill>
                    <a:schemeClr val="bg1">
                      <a:alpha val="99000"/>
                    </a:schemeClr>
                  </a:solidFill>
                  <a:latin typeface="+mn-lt"/>
                </a:rPr>
                <a:t>business phone." </a:t>
              </a:r>
              <a:endParaRPr lang="en-US" sz="3200" dirty="0" smtClean="0">
                <a:solidFill>
                  <a:schemeClr val="bg1">
                    <a:alpha val="99000"/>
                  </a:schemeClr>
                </a:solidFill>
                <a:latin typeface="+mn-lt"/>
              </a:endParaRPr>
            </a:p>
            <a:p>
              <a:pPr marL="2168345">
                <a:lnSpc>
                  <a:spcPct val="150000"/>
                </a:lnSpc>
              </a:pPr>
              <a:r>
                <a:rPr lang="en-US" sz="1800" dirty="0" smtClean="0">
                  <a:solidFill>
                    <a:schemeClr val="bg1">
                      <a:alpha val="99000"/>
                    </a:schemeClr>
                  </a:solidFill>
                  <a:latin typeface="+mn-lt"/>
                </a:rPr>
                <a:t>- William M. Spencer, Project Manager </a:t>
              </a:r>
              <a:endParaRPr lang="en-US" sz="1800" dirty="0">
                <a:solidFill>
                  <a:schemeClr val="bg1">
                    <a:alpha val="99000"/>
                  </a:schemeClr>
                </a:solidFill>
                <a:latin typeface="+mn-lt"/>
              </a:endParaRPr>
            </a:p>
          </p:txBody>
        </p:sp>
        <p:pic>
          <p:nvPicPr>
            <p:cNvPr id="4100" name="Picture 4" descr="\\192.168.1.51\Shared\ADI_Projects\Microsoft\MS_11-01278_Windows_Phone_Business_Narrative\ADI_Art\Working_Art\290px-Energizer_logo_svg.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595079" y="2556902"/>
              <a:ext cx="1167319" cy="29384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6910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Integrates with your infrastructure</a:t>
            </a:r>
            <a:endParaRPr lang="en-US" dirty="0"/>
          </a:p>
        </p:txBody>
      </p:sp>
      <p:sp>
        <p:nvSpPr>
          <p:cNvPr id="19" name="Slide Number Placeholder 2"/>
          <p:cNvSpPr>
            <a:spLocks noGrp="1"/>
          </p:cNvSpPr>
          <p:nvPr>
            <p:ph type="sldNum" sz="quarter" idx="12"/>
          </p:nvPr>
        </p:nvSpPr>
        <p:spPr/>
        <p:txBody>
          <a:bodyPr/>
          <a:lstStyle/>
          <a:p>
            <a:fld id="{B6F15528-21DE-4FAA-801E-634DDDAF4B2B}" type="slidenum">
              <a:rPr lang="en-US" smtClean="0"/>
              <a:pPr/>
              <a:t>12</a:t>
            </a:fld>
            <a:endParaRPr lang="en-US" dirty="0"/>
          </a:p>
        </p:txBody>
      </p:sp>
      <p:sp>
        <p:nvSpPr>
          <p:cNvPr id="12" name="Pillar 2 box"/>
          <p:cNvSpPr/>
          <p:nvPr/>
        </p:nvSpPr>
        <p:spPr>
          <a:xfrm>
            <a:off x="523122" y="1143701"/>
            <a:ext cx="5574112" cy="1005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3" name="Pillar 2 box"/>
          <p:cNvSpPr/>
          <p:nvPr/>
        </p:nvSpPr>
        <p:spPr>
          <a:xfrm>
            <a:off x="523122" y="2340157"/>
            <a:ext cx="5574112" cy="1005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4" name="Pillar 2 box"/>
          <p:cNvSpPr/>
          <p:nvPr/>
        </p:nvSpPr>
        <p:spPr>
          <a:xfrm>
            <a:off x="523122" y="3536613"/>
            <a:ext cx="5574112" cy="1005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6" name="Pillar 1 text"/>
          <p:cNvSpPr txBox="1"/>
          <p:nvPr/>
        </p:nvSpPr>
        <p:spPr>
          <a:xfrm>
            <a:off x="744241" y="1169572"/>
            <a:ext cx="4865411" cy="954099"/>
          </a:xfrm>
          <a:prstGeom prst="rect">
            <a:avLst/>
          </a:prstGeom>
          <a:noFill/>
        </p:spPr>
        <p:txBody>
          <a:bodyPr wrap="square" lIns="91432" tIns="45716" rIns="91432" bIns="45716" rtlCol="0">
            <a:spAutoFit/>
          </a:bodyPr>
          <a:lstStyle/>
          <a:p>
            <a:r>
              <a:rPr lang="en-US" sz="2800" dirty="0">
                <a:solidFill>
                  <a:schemeClr val="bg1">
                    <a:alpha val="99000"/>
                  </a:schemeClr>
                </a:solidFill>
              </a:rPr>
              <a:t>Do more, on premise </a:t>
            </a:r>
            <a:r>
              <a:rPr lang="en-US" sz="2800" dirty="0" smtClean="0">
                <a:solidFill>
                  <a:schemeClr val="bg1">
                    <a:alpha val="99000"/>
                  </a:schemeClr>
                </a:solidFill>
              </a:rPr>
              <a:t/>
            </a:r>
            <a:br>
              <a:rPr lang="en-US" sz="2800" dirty="0" smtClean="0">
                <a:solidFill>
                  <a:schemeClr val="bg1">
                    <a:alpha val="99000"/>
                  </a:schemeClr>
                </a:solidFill>
              </a:rPr>
            </a:br>
            <a:r>
              <a:rPr lang="en-US" sz="2800" dirty="0" smtClean="0">
                <a:solidFill>
                  <a:schemeClr val="bg1">
                    <a:alpha val="99000"/>
                  </a:schemeClr>
                </a:solidFill>
              </a:rPr>
              <a:t>or in </a:t>
            </a:r>
            <a:r>
              <a:rPr lang="en-US" sz="2800" dirty="0">
                <a:solidFill>
                  <a:schemeClr val="bg1">
                    <a:alpha val="99000"/>
                  </a:schemeClr>
                </a:solidFill>
              </a:rPr>
              <a:t>the cloud</a:t>
            </a:r>
          </a:p>
        </p:txBody>
      </p:sp>
      <p:sp>
        <p:nvSpPr>
          <p:cNvPr id="17" name="Pillar 1 text"/>
          <p:cNvSpPr txBox="1"/>
          <p:nvPr/>
        </p:nvSpPr>
        <p:spPr>
          <a:xfrm>
            <a:off x="744241" y="2581471"/>
            <a:ext cx="4654395" cy="523212"/>
          </a:xfrm>
          <a:prstGeom prst="rect">
            <a:avLst/>
          </a:prstGeom>
          <a:noFill/>
        </p:spPr>
        <p:txBody>
          <a:bodyPr wrap="square" lIns="91432" tIns="45716" rIns="0" bIns="45716" rtlCol="0">
            <a:spAutoFit/>
          </a:bodyPr>
          <a:lstStyle/>
          <a:p>
            <a:r>
              <a:rPr lang="en-US" sz="2800" dirty="0">
                <a:solidFill>
                  <a:schemeClr val="bg1">
                    <a:alpha val="99000"/>
                  </a:schemeClr>
                </a:solidFill>
              </a:rPr>
              <a:t>Use what you know and trust</a:t>
            </a:r>
          </a:p>
        </p:txBody>
      </p:sp>
      <p:sp>
        <p:nvSpPr>
          <p:cNvPr id="18" name="Pillar 1 text"/>
          <p:cNvSpPr txBox="1"/>
          <p:nvPr/>
        </p:nvSpPr>
        <p:spPr>
          <a:xfrm>
            <a:off x="744241" y="3562484"/>
            <a:ext cx="4411606" cy="954099"/>
          </a:xfrm>
          <a:prstGeom prst="rect">
            <a:avLst/>
          </a:prstGeom>
          <a:noFill/>
        </p:spPr>
        <p:txBody>
          <a:bodyPr wrap="square" lIns="91432" tIns="45716" rIns="0" bIns="45716" rtlCol="0">
            <a:spAutoFit/>
          </a:bodyPr>
          <a:lstStyle/>
          <a:p>
            <a:r>
              <a:rPr lang="en-US" sz="2800" dirty="0">
                <a:solidFill>
                  <a:schemeClr val="bg1">
                    <a:alpha val="99000"/>
                  </a:schemeClr>
                </a:solidFill>
              </a:rPr>
              <a:t>Helps protect your </a:t>
            </a:r>
            <a:r>
              <a:rPr lang="en-US" sz="2800" dirty="0" smtClean="0">
                <a:solidFill>
                  <a:schemeClr val="bg1">
                    <a:alpha val="99000"/>
                  </a:schemeClr>
                </a:solidFill>
              </a:rPr>
              <a:t/>
            </a:r>
            <a:br>
              <a:rPr lang="en-US" sz="2800" dirty="0" smtClean="0">
                <a:solidFill>
                  <a:schemeClr val="bg1">
                    <a:alpha val="99000"/>
                  </a:schemeClr>
                </a:solidFill>
              </a:rPr>
            </a:br>
            <a:r>
              <a:rPr lang="en-US" sz="2800" dirty="0" smtClean="0">
                <a:solidFill>
                  <a:schemeClr val="bg1">
                    <a:alpha val="99000"/>
                  </a:schemeClr>
                </a:solidFill>
              </a:rPr>
              <a:t>business </a:t>
            </a:r>
            <a:r>
              <a:rPr lang="en-US" sz="2800" dirty="0">
                <a:solidFill>
                  <a:schemeClr val="bg1">
                    <a:alpha val="99000"/>
                  </a:schemeClr>
                </a:solidFill>
              </a:rPr>
              <a:t>information</a:t>
            </a:r>
          </a:p>
        </p:txBody>
      </p:sp>
      <p:grpSp>
        <p:nvGrpSpPr>
          <p:cNvPr id="24" name="Group 23"/>
          <p:cNvGrpSpPr/>
          <p:nvPr/>
        </p:nvGrpSpPr>
        <p:grpSpPr>
          <a:xfrm>
            <a:off x="6419976" y="1411021"/>
            <a:ext cx="1674005" cy="2798064"/>
            <a:chOff x="6419976" y="1411021"/>
            <a:chExt cx="1674005" cy="2798064"/>
          </a:xfrm>
        </p:grpSpPr>
        <p:pic>
          <p:nvPicPr>
            <p:cNvPr id="25" name="Blue-Tiles-TOP"/>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19976" y="1411021"/>
              <a:ext cx="1674004" cy="2798064"/>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195"/>
            <a:stretch/>
          </p:blipFill>
          <p:spPr bwMode="auto">
            <a:xfrm>
              <a:off x="6419977" y="1542197"/>
              <a:ext cx="1674004" cy="26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0" name="Picture 2" descr="C:\Users\Justin\Desktop\New folder\1012.7_MangoScreenshot_Start_PinnableOutlookFolder_Lync_Calendar.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086"/>
          <a:stretch/>
        </p:blipFill>
        <p:spPr bwMode="auto">
          <a:xfrm>
            <a:off x="6419975" y="1402755"/>
            <a:ext cx="1674005" cy="2818120"/>
          </a:xfrm>
          <a:prstGeom prst="rect">
            <a:avLst/>
          </a:prstGeom>
          <a:solidFill>
            <a:srgbClr val="000000"/>
          </a:solidFill>
        </p:spPr>
      </p:pic>
      <p:pic>
        <p:nvPicPr>
          <p:cNvPr id="27" name="Phone Chassis Cutout" descr="\\192.168.1.51\Shared\ADI_Projects\Microsoft\MS_11-01278_Windows_Phone_Business_Narrative\ADI_Art\Working_Art\Mango_Generic_Phone_Chassis-cutou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9404"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28" name="Phone Chassis Sheen"/>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39854"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871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1+#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decel="10000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1+#ppt_w/2"/>
                                          </p:val>
                                        </p:tav>
                                        <p:tav tm="100000">
                                          <p:val>
                                            <p:strVal val="#ppt_x"/>
                                          </p:val>
                                        </p:tav>
                                      </p:tavLst>
                                    </p:anim>
                                    <p:anim calcmode="lin" valueType="num">
                                      <p:cBhvr additive="base">
                                        <p:cTn id="18" dur="750" fill="hold"/>
                                        <p:tgtEl>
                                          <p:spTgt spid="1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25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750" fill="hold"/>
                                        <p:tgtEl>
                                          <p:spTgt spid="17"/>
                                        </p:tgtEl>
                                        <p:attrNameLst>
                                          <p:attrName>ppt_x</p:attrName>
                                        </p:attrNameLst>
                                      </p:cBhvr>
                                      <p:tavLst>
                                        <p:tav tm="0">
                                          <p:val>
                                            <p:strVal val="1+#ppt_w/2"/>
                                          </p:val>
                                        </p:tav>
                                        <p:tav tm="100000">
                                          <p:val>
                                            <p:strVal val="#ppt_x"/>
                                          </p:val>
                                        </p:tav>
                                      </p:tavLst>
                                    </p:anim>
                                    <p:anim calcmode="lin" valueType="num">
                                      <p:cBhvr additive="base">
                                        <p:cTn id="22" dur="75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1+#ppt_w/2"/>
                                          </p:val>
                                        </p:tav>
                                        <p:tav tm="100000">
                                          <p:val>
                                            <p:strVal val="#ppt_x"/>
                                          </p:val>
                                        </p:tav>
                                      </p:tavLst>
                                    </p:anim>
                                    <p:anim calcmode="lin" valueType="num">
                                      <p:cBhvr additive="base">
                                        <p:cTn id="28" dur="7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1+#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Do more, on premise and in the cloud</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dirty="0"/>
          </a:p>
        </p:txBody>
      </p:sp>
      <p:sp>
        <p:nvSpPr>
          <p:cNvPr id="10" name="Pillar 2 box"/>
          <p:cNvSpPr/>
          <p:nvPr/>
        </p:nvSpPr>
        <p:spPr>
          <a:xfrm>
            <a:off x="2349451" y="1087429"/>
            <a:ext cx="6272612" cy="3545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1" name="Pillar 1 text"/>
          <p:cNvSpPr txBox="1"/>
          <p:nvPr/>
        </p:nvSpPr>
        <p:spPr>
          <a:xfrm>
            <a:off x="2478221" y="1212864"/>
            <a:ext cx="5881706" cy="830989"/>
          </a:xfrm>
          <a:prstGeom prst="rect">
            <a:avLst/>
          </a:prstGeom>
          <a:noFill/>
        </p:spPr>
        <p:txBody>
          <a:bodyPr wrap="square" lIns="91432" tIns="45716" rIns="91432" bIns="45716" rtlCol="0">
            <a:spAutoFit/>
          </a:bodyPr>
          <a:lstStyle/>
          <a:p>
            <a:r>
              <a:rPr lang="en-US" sz="2400" dirty="0">
                <a:solidFill>
                  <a:schemeClr val="bg1">
                    <a:alpha val="99000"/>
                  </a:schemeClr>
                </a:solidFill>
              </a:rPr>
              <a:t>Auto </a:t>
            </a:r>
            <a:r>
              <a:rPr lang="en-US" sz="2400" dirty="0" smtClean="0">
                <a:solidFill>
                  <a:schemeClr val="bg1">
                    <a:alpha val="99000"/>
                  </a:schemeClr>
                </a:solidFill>
              </a:rPr>
              <a:t>discovers </a:t>
            </a:r>
            <a:r>
              <a:rPr lang="en-US" sz="2400" dirty="0">
                <a:solidFill>
                  <a:schemeClr val="bg1">
                    <a:alpha val="99000"/>
                  </a:schemeClr>
                </a:solidFill>
              </a:rPr>
              <a:t>and </a:t>
            </a:r>
            <a:r>
              <a:rPr lang="en-US" sz="2400" dirty="0" smtClean="0">
                <a:solidFill>
                  <a:schemeClr val="bg1">
                    <a:alpha val="99000"/>
                  </a:schemeClr>
                </a:solidFill>
              </a:rPr>
              <a:t>provisions all Microsoft Office </a:t>
            </a:r>
            <a:r>
              <a:rPr lang="en-US" sz="2400" dirty="0">
                <a:solidFill>
                  <a:schemeClr val="bg1">
                    <a:alpha val="99000"/>
                  </a:schemeClr>
                </a:solidFill>
              </a:rPr>
              <a:t>365 services with </a:t>
            </a:r>
            <a:r>
              <a:rPr lang="en-US" sz="2400" dirty="0" smtClean="0">
                <a:solidFill>
                  <a:schemeClr val="bg1">
                    <a:alpha val="99000"/>
                  </a:schemeClr>
                </a:solidFill>
              </a:rPr>
              <a:t>built </a:t>
            </a:r>
            <a:r>
              <a:rPr lang="en-US" sz="2400" dirty="0">
                <a:solidFill>
                  <a:schemeClr val="bg1">
                    <a:alpha val="99000"/>
                  </a:schemeClr>
                </a:solidFill>
              </a:rPr>
              <a:t>in </a:t>
            </a:r>
            <a:r>
              <a:rPr lang="en-US" sz="2400" dirty="0" smtClean="0">
                <a:solidFill>
                  <a:schemeClr val="bg1">
                    <a:alpha val="99000"/>
                  </a:schemeClr>
                </a:solidFill>
              </a:rPr>
              <a:t>support</a:t>
            </a:r>
            <a:endParaRPr lang="en-US" sz="2400" dirty="0">
              <a:solidFill>
                <a:schemeClr val="bg1">
                  <a:alpha val="99000"/>
                </a:schemeClr>
              </a:solidFill>
            </a:endParaRPr>
          </a:p>
        </p:txBody>
      </p:sp>
      <p:pic>
        <p:nvPicPr>
          <p:cNvPr id="1026" name="On-Premis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0314" y="1087429"/>
            <a:ext cx="1731886" cy="17318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In-Cloud"/>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0767" y="2901843"/>
            <a:ext cx="1730978" cy="1730978"/>
          </a:xfrm>
          <a:prstGeom prst="rect">
            <a:avLst/>
          </a:prstGeom>
          <a:noFill/>
          <a:extLst>
            <a:ext uri="{909E8E84-426E-40DD-AFC4-6F175D3DCCD1}">
              <a14:hiddenFill xmlns:a14="http://schemas.microsoft.com/office/drawing/2010/main">
                <a:solidFill>
                  <a:srgbClr val="FFFFFF"/>
                </a:solidFill>
              </a14:hiddenFill>
            </a:ext>
          </a:extLst>
        </p:spPr>
      </p:pic>
      <p:sp>
        <p:nvSpPr>
          <p:cNvPr id="14" name="Pillar 1 text"/>
          <p:cNvSpPr txBox="1"/>
          <p:nvPr/>
        </p:nvSpPr>
        <p:spPr>
          <a:xfrm>
            <a:off x="2478221" y="2157406"/>
            <a:ext cx="6138679" cy="830989"/>
          </a:xfrm>
          <a:prstGeom prst="rect">
            <a:avLst/>
          </a:prstGeom>
          <a:noFill/>
        </p:spPr>
        <p:txBody>
          <a:bodyPr wrap="square" lIns="91432" tIns="45716" rIns="91432" bIns="45716" rtlCol="0">
            <a:spAutoFit/>
          </a:bodyPr>
          <a:lstStyle/>
          <a:p>
            <a:r>
              <a:rPr lang="en-US" sz="2400" dirty="0" smtClean="0">
                <a:solidFill>
                  <a:schemeClr val="bg1">
                    <a:alpha val="99000"/>
                  </a:schemeClr>
                </a:solidFill>
              </a:rPr>
              <a:t>Supports the </a:t>
            </a:r>
            <a:r>
              <a:rPr lang="en-US" sz="2400" dirty="0">
                <a:solidFill>
                  <a:schemeClr val="bg1">
                    <a:alpha val="99000"/>
                  </a:schemeClr>
                </a:solidFill>
              </a:rPr>
              <a:t>latest </a:t>
            </a:r>
            <a:r>
              <a:rPr lang="en-US" sz="2400" dirty="0" smtClean="0">
                <a:solidFill>
                  <a:schemeClr val="bg1">
                    <a:alpha val="99000"/>
                  </a:schemeClr>
                </a:solidFill>
              </a:rPr>
              <a:t>Exchange ActiveSync (EAS) protocol for better email </a:t>
            </a:r>
            <a:endParaRPr lang="en-US" sz="2400" dirty="0">
              <a:solidFill>
                <a:schemeClr val="bg1">
                  <a:alpha val="99000"/>
                </a:schemeClr>
              </a:solidFill>
            </a:endParaRPr>
          </a:p>
        </p:txBody>
      </p:sp>
      <p:sp>
        <p:nvSpPr>
          <p:cNvPr id="15" name="Pillar 1 text"/>
          <p:cNvSpPr txBox="1"/>
          <p:nvPr/>
        </p:nvSpPr>
        <p:spPr>
          <a:xfrm>
            <a:off x="2478221" y="3222777"/>
            <a:ext cx="6138679" cy="461657"/>
          </a:xfrm>
          <a:prstGeom prst="rect">
            <a:avLst/>
          </a:prstGeom>
          <a:noFill/>
        </p:spPr>
        <p:txBody>
          <a:bodyPr wrap="square" lIns="91432" tIns="45716" rIns="91432" bIns="45716" rtlCol="0">
            <a:spAutoFit/>
          </a:bodyPr>
          <a:lstStyle/>
          <a:p>
            <a:r>
              <a:rPr lang="en-US" sz="2400" dirty="0">
                <a:solidFill>
                  <a:schemeClr val="bg1">
                    <a:alpha val="99000"/>
                  </a:schemeClr>
                </a:solidFill>
              </a:rPr>
              <a:t>Enable </a:t>
            </a:r>
            <a:r>
              <a:rPr lang="en-US" sz="2400" dirty="0" smtClean="0">
                <a:solidFill>
                  <a:schemeClr val="bg1">
                    <a:alpha val="99000"/>
                  </a:schemeClr>
                </a:solidFill>
              </a:rPr>
              <a:t>corporate presence </a:t>
            </a:r>
            <a:r>
              <a:rPr lang="en-US" sz="2400" dirty="0">
                <a:solidFill>
                  <a:schemeClr val="bg1">
                    <a:alpha val="99000"/>
                  </a:schemeClr>
                </a:solidFill>
              </a:rPr>
              <a:t>and </a:t>
            </a:r>
            <a:r>
              <a:rPr lang="en-US" sz="2400" dirty="0" smtClean="0">
                <a:solidFill>
                  <a:schemeClr val="bg1">
                    <a:alpha val="99000"/>
                  </a:schemeClr>
                </a:solidFill>
              </a:rPr>
              <a:t>IM with Lync</a:t>
            </a:r>
            <a:endParaRPr lang="en-US" sz="2400" dirty="0">
              <a:solidFill>
                <a:schemeClr val="bg1">
                  <a:alpha val="99000"/>
                </a:schemeClr>
              </a:solidFill>
            </a:endParaRPr>
          </a:p>
        </p:txBody>
      </p:sp>
      <p:sp>
        <p:nvSpPr>
          <p:cNvPr id="16" name="Pillar 1 text"/>
          <p:cNvSpPr txBox="1"/>
          <p:nvPr/>
        </p:nvSpPr>
        <p:spPr>
          <a:xfrm>
            <a:off x="2478221" y="3968724"/>
            <a:ext cx="6138679" cy="461657"/>
          </a:xfrm>
          <a:prstGeom prst="rect">
            <a:avLst/>
          </a:prstGeom>
          <a:noFill/>
        </p:spPr>
        <p:txBody>
          <a:bodyPr wrap="square" lIns="91432" tIns="45716" rIns="91432" bIns="45716" rtlCol="0">
            <a:spAutoFit/>
          </a:bodyPr>
          <a:lstStyle/>
          <a:p>
            <a:r>
              <a:rPr lang="en-US" sz="2400" dirty="0" smtClean="0">
                <a:solidFill>
                  <a:schemeClr val="bg1">
                    <a:alpha val="99000"/>
                  </a:schemeClr>
                </a:solidFill>
              </a:rPr>
              <a:t>Connects to SharePoint for collaboration </a:t>
            </a:r>
            <a:endParaRPr lang="en-US" sz="2400" dirty="0">
              <a:solidFill>
                <a:schemeClr val="bg1">
                  <a:alpha val="99000"/>
                </a:schemeClr>
              </a:solidFill>
            </a:endParaRPr>
          </a:p>
        </p:txBody>
      </p:sp>
      <p:grpSp>
        <p:nvGrpSpPr>
          <p:cNvPr id="12" name="Office365-Tile"/>
          <p:cNvGrpSpPr/>
          <p:nvPr/>
        </p:nvGrpSpPr>
        <p:grpSpPr>
          <a:xfrm>
            <a:off x="530313" y="2900935"/>
            <a:ext cx="1731886" cy="1731886"/>
            <a:chOff x="638313" y="1087429"/>
            <a:chExt cx="1731886" cy="1731886"/>
          </a:xfrm>
        </p:grpSpPr>
        <p:sp>
          <p:nvSpPr>
            <p:cNvPr id="4" name="Rectangle 3"/>
            <p:cNvSpPr/>
            <p:nvPr/>
          </p:nvSpPr>
          <p:spPr>
            <a:xfrm>
              <a:off x="638313" y="1087429"/>
              <a:ext cx="1731886" cy="17318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30" name="Picture 6" descr="\\192.168.1.51\Shared\ADI_Projects\Microsoft\MS_11-01278_Windows_Phone_Business_Narrative\ADI_Art\Working_Art\Logos\ofc365_h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8526" y="1733137"/>
              <a:ext cx="1371462" cy="4404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Lync Tile"/>
          <p:cNvGrpSpPr/>
          <p:nvPr/>
        </p:nvGrpSpPr>
        <p:grpSpPr>
          <a:xfrm>
            <a:off x="530314" y="2900934"/>
            <a:ext cx="1731886" cy="1731886"/>
            <a:chOff x="638314" y="2900934"/>
            <a:chExt cx="1731886" cy="1731886"/>
          </a:xfrm>
        </p:grpSpPr>
        <p:sp>
          <p:nvSpPr>
            <p:cNvPr id="20" name="Rectangle 19"/>
            <p:cNvSpPr/>
            <p:nvPr/>
          </p:nvSpPr>
          <p:spPr>
            <a:xfrm>
              <a:off x="638314" y="2900934"/>
              <a:ext cx="1731886" cy="17318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Lync" descr="\\192.168.1.51\Shared\ADI_Projects\Microsoft\MS_11-01278_Windows_Phone_Business_Narrative\ADI_Art\Working_Art\Logos\Lync-grid_h_rg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767" y="3431561"/>
              <a:ext cx="1478979" cy="6706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530314" y="1087429"/>
            <a:ext cx="1731886" cy="1731886"/>
            <a:chOff x="2829014" y="-1718376"/>
            <a:chExt cx="1731886" cy="1731886"/>
          </a:xfrm>
        </p:grpSpPr>
        <p:sp>
          <p:nvSpPr>
            <p:cNvPr id="30" name="Rectangle 29"/>
            <p:cNvSpPr/>
            <p:nvPr/>
          </p:nvSpPr>
          <p:spPr>
            <a:xfrm>
              <a:off x="2829014" y="-1718376"/>
              <a:ext cx="1731886" cy="17318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2" descr="\\adisvr2\Shared\ADI_Projects\Microsoft\-_Media_Bank_Assets_-\Share_Point_2010\SharePoint_2010\Vertical\ShrPt10_v_rgb.png"/>
            <p:cNvPicPr>
              <a:picLocks noChangeAspect="1" noChangeArrowheads="1"/>
            </p:cNvPicPr>
            <p:nvPr/>
          </p:nvPicPr>
          <p:blipFill rotWithShape="1">
            <a:blip r:embed="rId7">
              <a:extLst>
                <a:ext uri="{28A0092B-C50C-407E-A947-70E740481C1C}">
                  <a14:useLocalDpi xmlns:a14="http://schemas.microsoft.com/office/drawing/2010/main" val="0"/>
                </a:ext>
              </a:extLst>
            </a:blip>
            <a:srcRect r="23457"/>
            <a:stretch/>
          </p:blipFill>
          <p:spPr bwMode="auto">
            <a:xfrm>
              <a:off x="2996662" y="-1384601"/>
              <a:ext cx="1396591" cy="1064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EAS"/>
          <p:cNvGrpSpPr/>
          <p:nvPr/>
        </p:nvGrpSpPr>
        <p:grpSpPr>
          <a:xfrm>
            <a:off x="530313" y="1087428"/>
            <a:ext cx="1731432" cy="1731887"/>
            <a:chOff x="3912760" y="-1518685"/>
            <a:chExt cx="1731432" cy="1731887"/>
          </a:xfrm>
        </p:grpSpPr>
        <p:sp>
          <p:nvSpPr>
            <p:cNvPr id="25" name="Ease-background"/>
            <p:cNvSpPr/>
            <p:nvPr/>
          </p:nvSpPr>
          <p:spPr>
            <a:xfrm>
              <a:off x="3912760" y="-1518685"/>
              <a:ext cx="1731432" cy="17318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EAS-Tile"/>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995886" y="-986927"/>
              <a:ext cx="1551674" cy="756195"/>
            </a:xfrm>
            <a:prstGeom prst="rect">
              <a:avLst/>
            </a:prstGeom>
            <a:noFill/>
            <a:ln>
              <a:noFill/>
            </a:ln>
            <a:extLst/>
          </p:spPr>
        </p:pic>
      </p:grpSp>
    </p:spTree>
    <p:extLst>
      <p:ext uri="{BB962C8B-B14F-4D97-AF65-F5344CB8AC3E}">
        <p14:creationId xmlns:p14="http://schemas.microsoft.com/office/powerpoint/2010/main" val="1799071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750" fill="hold"/>
                                        <p:tgtEl>
                                          <p:spTgt spid="1026"/>
                                        </p:tgtEl>
                                        <p:attrNameLst>
                                          <p:attrName>ppt_x</p:attrName>
                                        </p:attrNameLst>
                                      </p:cBhvr>
                                      <p:tavLst>
                                        <p:tav tm="0">
                                          <p:val>
                                            <p:strVal val="1+#ppt_w/2"/>
                                          </p:val>
                                        </p:tav>
                                        <p:tav tm="100000">
                                          <p:val>
                                            <p:strVal val="#ppt_x"/>
                                          </p:val>
                                        </p:tav>
                                      </p:tavLst>
                                    </p:anim>
                                    <p:anim calcmode="lin" valueType="num">
                                      <p:cBhvr additive="base">
                                        <p:cTn id="8" dur="75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027"/>
                                        </p:tgtEl>
                                        <p:attrNameLst>
                                          <p:attrName>style.visibility</p:attrName>
                                        </p:attrNameLst>
                                      </p:cBhvr>
                                      <p:to>
                                        <p:strVal val="visible"/>
                                      </p:to>
                                    </p:set>
                                    <p:anim calcmode="lin" valueType="num">
                                      <p:cBhvr additive="base">
                                        <p:cTn id="11" dur="750" fill="hold"/>
                                        <p:tgtEl>
                                          <p:spTgt spid="1027"/>
                                        </p:tgtEl>
                                        <p:attrNameLst>
                                          <p:attrName>ppt_x</p:attrName>
                                        </p:attrNameLst>
                                      </p:cBhvr>
                                      <p:tavLst>
                                        <p:tav tm="0">
                                          <p:val>
                                            <p:strVal val="1+#ppt_w/2"/>
                                          </p:val>
                                        </p:tav>
                                        <p:tav tm="100000">
                                          <p:val>
                                            <p:strVal val="#ppt_x"/>
                                          </p:val>
                                        </p:tav>
                                      </p:tavLst>
                                    </p:anim>
                                    <p:anim calcmode="lin" valueType="num">
                                      <p:cBhvr additive="base">
                                        <p:cTn id="12" dur="750" fill="hold"/>
                                        <p:tgtEl>
                                          <p:spTgt spid="102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1+#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750" fill="hold"/>
                                        <p:tgtEl>
                                          <p:spTgt spid="11"/>
                                        </p:tgtEl>
                                        <p:attrNameLst>
                                          <p:attrName>ppt_x</p:attrName>
                                        </p:attrNameLst>
                                      </p:cBhvr>
                                      <p:tavLst>
                                        <p:tav tm="0">
                                          <p:val>
                                            <p:strVal val="1+#ppt_w/2"/>
                                          </p:val>
                                        </p:tav>
                                        <p:tav tm="100000">
                                          <p:val>
                                            <p:strVal val="#ppt_x"/>
                                          </p:val>
                                        </p:tav>
                                      </p:tavLst>
                                    </p:anim>
                                    <p:anim calcmode="lin" valueType="num">
                                      <p:cBhvr additive="base">
                                        <p:cTn id="22" dur="750" fill="hold"/>
                                        <p:tgtEl>
                                          <p:spTgt spid="11"/>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5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decel="10000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750" fill="hold"/>
                                        <p:tgtEl>
                                          <p:spTgt spid="14"/>
                                        </p:tgtEl>
                                        <p:attrNameLst>
                                          <p:attrName>ppt_x</p:attrName>
                                        </p:attrNameLst>
                                      </p:cBhvr>
                                      <p:tavLst>
                                        <p:tav tm="0">
                                          <p:val>
                                            <p:strVal val="1+#ppt_w/2"/>
                                          </p:val>
                                        </p:tav>
                                        <p:tav tm="100000">
                                          <p:val>
                                            <p:strVal val="#ppt_x"/>
                                          </p:val>
                                        </p:tav>
                                      </p:tavLst>
                                    </p:anim>
                                    <p:anim calcmode="lin" valueType="num">
                                      <p:cBhvr additive="base">
                                        <p:cTn id="31" dur="750" fill="hold"/>
                                        <p:tgtEl>
                                          <p:spTgt spid="14"/>
                                        </p:tgtEl>
                                        <p:attrNameLst>
                                          <p:attrName>ppt_y</p:attrName>
                                        </p:attrNameLst>
                                      </p:cBhvr>
                                      <p:tavLst>
                                        <p:tav tm="0">
                                          <p:val>
                                            <p:strVal val="#ppt_y"/>
                                          </p:val>
                                        </p:tav>
                                        <p:tav tm="100000">
                                          <p:val>
                                            <p:strVal val="#ppt_y"/>
                                          </p:val>
                                        </p:tav>
                                      </p:tavLst>
                                    </p:anim>
                                  </p:childTnLst>
                                </p:cTn>
                              </p:par>
                              <p:par>
                                <p:cTn id="32" presetID="10" presetClass="exit" presetSubtype="0" fill="hold" nodeType="withEffect">
                                  <p:stCondLst>
                                    <p:cond delay="0"/>
                                  </p:stCondLst>
                                  <p:childTnLst>
                                    <p:animEffect transition="out" filter="fade">
                                      <p:cBhvr>
                                        <p:cTn id="33" dur="750"/>
                                        <p:tgtEl>
                                          <p:spTgt spid="12"/>
                                        </p:tgtEl>
                                      </p:cBhvr>
                                    </p:animEffect>
                                    <p:set>
                                      <p:cBhvr>
                                        <p:cTn id="34" dur="1" fill="hold">
                                          <p:stCondLst>
                                            <p:cond delay="749"/>
                                          </p:stCondLst>
                                        </p:cTn>
                                        <p:tgtEl>
                                          <p:spTgt spid="12"/>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75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decel="10000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750" fill="hold"/>
                                        <p:tgtEl>
                                          <p:spTgt spid="15"/>
                                        </p:tgtEl>
                                        <p:attrNameLst>
                                          <p:attrName>ppt_x</p:attrName>
                                        </p:attrNameLst>
                                      </p:cBhvr>
                                      <p:tavLst>
                                        <p:tav tm="0">
                                          <p:val>
                                            <p:strVal val="1+#ppt_w/2"/>
                                          </p:val>
                                        </p:tav>
                                        <p:tav tm="100000">
                                          <p:val>
                                            <p:strVal val="#ppt_x"/>
                                          </p:val>
                                        </p:tav>
                                      </p:tavLst>
                                    </p:anim>
                                    <p:anim calcmode="lin" valueType="num">
                                      <p:cBhvr additive="base">
                                        <p:cTn id="43" dur="750" fill="hold"/>
                                        <p:tgtEl>
                                          <p:spTgt spid="15"/>
                                        </p:tgtEl>
                                        <p:attrNameLst>
                                          <p:attrName>ppt_y</p:attrName>
                                        </p:attrNameLst>
                                      </p:cBhvr>
                                      <p:tavLst>
                                        <p:tav tm="0">
                                          <p:val>
                                            <p:strVal val="#ppt_y"/>
                                          </p:val>
                                        </p:tav>
                                        <p:tav tm="100000">
                                          <p:val>
                                            <p:strVal val="#ppt_y"/>
                                          </p:val>
                                        </p:tav>
                                      </p:tavLst>
                                    </p:anim>
                                  </p:childTnLst>
                                </p:cTn>
                              </p:par>
                              <p:par>
                                <p:cTn id="44" presetID="10" presetClass="exit" presetSubtype="0" fill="hold" nodeType="withEffect">
                                  <p:stCondLst>
                                    <p:cond delay="0"/>
                                  </p:stCondLst>
                                  <p:childTnLst>
                                    <p:animEffect transition="out" filter="fade">
                                      <p:cBhvr>
                                        <p:cTn id="45" dur="750"/>
                                        <p:tgtEl>
                                          <p:spTgt spid="18"/>
                                        </p:tgtEl>
                                      </p:cBhvr>
                                    </p:animEffect>
                                    <p:set>
                                      <p:cBhvr>
                                        <p:cTn id="46" dur="1" fill="hold">
                                          <p:stCondLst>
                                            <p:cond delay="749"/>
                                          </p:stCondLst>
                                        </p:cTn>
                                        <p:tgtEl>
                                          <p:spTgt spid="18"/>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75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decel="10000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750" fill="hold"/>
                                        <p:tgtEl>
                                          <p:spTgt spid="16"/>
                                        </p:tgtEl>
                                        <p:attrNameLst>
                                          <p:attrName>ppt_x</p:attrName>
                                        </p:attrNameLst>
                                      </p:cBhvr>
                                      <p:tavLst>
                                        <p:tav tm="0">
                                          <p:val>
                                            <p:strVal val="1+#ppt_w/2"/>
                                          </p:val>
                                        </p:tav>
                                        <p:tav tm="100000">
                                          <p:val>
                                            <p:strVal val="#ppt_x"/>
                                          </p:val>
                                        </p:tav>
                                      </p:tavLst>
                                    </p:anim>
                                    <p:anim calcmode="lin" valueType="num">
                                      <p:cBhvr additive="base">
                                        <p:cTn id="55" dur="750" fill="hold"/>
                                        <p:tgtEl>
                                          <p:spTgt spid="16"/>
                                        </p:tgtEl>
                                        <p:attrNameLst>
                                          <p:attrName>ppt_y</p:attrName>
                                        </p:attrNameLst>
                                      </p:cBhvr>
                                      <p:tavLst>
                                        <p:tav tm="0">
                                          <p:val>
                                            <p:strVal val="#ppt_y"/>
                                          </p:val>
                                        </p:tav>
                                        <p:tav tm="100000">
                                          <p:val>
                                            <p:strVal val="#ppt_y"/>
                                          </p:val>
                                        </p:tav>
                                      </p:tavLst>
                                    </p:anim>
                                  </p:childTnLst>
                                </p:cTn>
                              </p:par>
                              <p:par>
                                <p:cTn id="56" presetID="10" presetClass="exit" presetSubtype="0" fill="hold" nodeType="withEffect">
                                  <p:stCondLst>
                                    <p:cond delay="0"/>
                                  </p:stCondLst>
                                  <p:childTnLst>
                                    <p:animEffect transition="out" filter="fade">
                                      <p:cBhvr>
                                        <p:cTn id="57" dur="750"/>
                                        <p:tgtEl>
                                          <p:spTgt spid="6"/>
                                        </p:tgtEl>
                                      </p:cBhvr>
                                    </p:animEffect>
                                    <p:set>
                                      <p:cBhvr>
                                        <p:cTn id="58" dur="1" fill="hold">
                                          <p:stCondLst>
                                            <p:cond delay="749"/>
                                          </p:stCondLst>
                                        </p:cTn>
                                        <p:tgtEl>
                                          <p:spTgt spid="6"/>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 what you know and trust</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14</a:t>
            </a:fld>
            <a:endParaRPr lang="en-US" dirty="0"/>
          </a:p>
        </p:txBody>
      </p:sp>
      <p:sp>
        <p:nvSpPr>
          <p:cNvPr id="10" name="Pillar 2 box"/>
          <p:cNvSpPr/>
          <p:nvPr/>
        </p:nvSpPr>
        <p:spPr>
          <a:xfrm>
            <a:off x="2349451" y="1087429"/>
            <a:ext cx="6272612" cy="3545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1" name="Pillar 1 text"/>
          <p:cNvSpPr txBox="1"/>
          <p:nvPr/>
        </p:nvSpPr>
        <p:spPr>
          <a:xfrm>
            <a:off x="2478220" y="1212864"/>
            <a:ext cx="6154579" cy="461657"/>
          </a:xfrm>
          <a:prstGeom prst="rect">
            <a:avLst/>
          </a:prstGeom>
          <a:noFill/>
        </p:spPr>
        <p:txBody>
          <a:bodyPr wrap="square" lIns="91432" tIns="45716" rIns="91432" bIns="45716" rtlCol="0">
            <a:spAutoFit/>
          </a:bodyPr>
          <a:lstStyle/>
          <a:p>
            <a:r>
              <a:rPr lang="en-US" sz="2400" dirty="0">
                <a:solidFill>
                  <a:schemeClr val="bg1">
                    <a:alpha val="99000"/>
                  </a:schemeClr>
                </a:solidFill>
              </a:rPr>
              <a:t>Works with any version of Exchange Server</a:t>
            </a:r>
          </a:p>
        </p:txBody>
      </p:sp>
      <p:pic>
        <p:nvPicPr>
          <p:cNvPr id="1026" name="On-Premis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0314" y="1087429"/>
            <a:ext cx="1731886" cy="17318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In-Cloud"/>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0767" y="2901843"/>
            <a:ext cx="1730978" cy="1730978"/>
          </a:xfrm>
          <a:prstGeom prst="rect">
            <a:avLst/>
          </a:prstGeom>
          <a:noFill/>
          <a:extLst>
            <a:ext uri="{909E8E84-426E-40DD-AFC4-6F175D3DCCD1}">
              <a14:hiddenFill xmlns:a14="http://schemas.microsoft.com/office/drawing/2010/main">
                <a:solidFill>
                  <a:srgbClr val="FFFFFF"/>
                </a:solidFill>
              </a14:hiddenFill>
            </a:ext>
          </a:extLst>
        </p:spPr>
      </p:pic>
      <p:sp>
        <p:nvSpPr>
          <p:cNvPr id="13" name="Pillar 1 text"/>
          <p:cNvSpPr txBox="1"/>
          <p:nvPr/>
        </p:nvSpPr>
        <p:spPr>
          <a:xfrm>
            <a:off x="2478221" y="2000395"/>
            <a:ext cx="6138679" cy="477046"/>
          </a:xfrm>
          <a:prstGeom prst="rect">
            <a:avLst/>
          </a:prstGeom>
          <a:noFill/>
        </p:spPr>
        <p:txBody>
          <a:bodyPr wrap="square" lIns="91432" tIns="45716" rIns="91432" bIns="45716" rtlCol="0">
            <a:spAutoFit/>
          </a:bodyPr>
          <a:lstStyle/>
          <a:p>
            <a:r>
              <a:rPr lang="en-US" sz="2400" dirty="0">
                <a:solidFill>
                  <a:schemeClr val="bg1">
                    <a:alpha val="99000"/>
                  </a:schemeClr>
                </a:solidFill>
              </a:rPr>
              <a:t>Auto discover </a:t>
            </a:r>
            <a:r>
              <a:rPr lang="en-US" sz="2400" dirty="0" smtClean="0">
                <a:solidFill>
                  <a:schemeClr val="bg1">
                    <a:alpha val="99000"/>
                  </a:schemeClr>
                </a:solidFill>
              </a:rPr>
              <a:t>Outlook </a:t>
            </a:r>
            <a:r>
              <a:rPr lang="en-US" sz="2400" dirty="0">
                <a:solidFill>
                  <a:schemeClr val="bg1">
                    <a:alpha val="99000"/>
                  </a:schemeClr>
                </a:solidFill>
              </a:rPr>
              <a:t>email configuration</a:t>
            </a:r>
          </a:p>
        </p:txBody>
      </p:sp>
      <p:sp>
        <p:nvSpPr>
          <p:cNvPr id="14" name="Pillar 1 text"/>
          <p:cNvSpPr txBox="1"/>
          <p:nvPr/>
        </p:nvSpPr>
        <p:spPr>
          <a:xfrm>
            <a:off x="2478221" y="2787926"/>
            <a:ext cx="6138679" cy="461657"/>
          </a:xfrm>
          <a:prstGeom prst="rect">
            <a:avLst/>
          </a:prstGeom>
          <a:noFill/>
        </p:spPr>
        <p:txBody>
          <a:bodyPr wrap="square" lIns="91432" tIns="45716" rIns="91432" bIns="45716" rtlCol="0">
            <a:spAutoFit/>
          </a:bodyPr>
          <a:lstStyle/>
          <a:p>
            <a:r>
              <a:rPr lang="en-US" sz="2400" dirty="0">
                <a:solidFill>
                  <a:schemeClr val="bg1">
                    <a:alpha val="99000"/>
                  </a:schemeClr>
                </a:solidFill>
              </a:rPr>
              <a:t>Manage Windows Phones with EAS policies</a:t>
            </a:r>
          </a:p>
        </p:txBody>
      </p:sp>
      <p:sp>
        <p:nvSpPr>
          <p:cNvPr id="15" name="Pillar 1 text"/>
          <p:cNvSpPr txBox="1"/>
          <p:nvPr/>
        </p:nvSpPr>
        <p:spPr>
          <a:xfrm>
            <a:off x="2478221" y="3575456"/>
            <a:ext cx="6138679" cy="861766"/>
          </a:xfrm>
          <a:prstGeom prst="rect">
            <a:avLst/>
          </a:prstGeom>
          <a:noFill/>
        </p:spPr>
        <p:txBody>
          <a:bodyPr wrap="square" lIns="91432" tIns="45716" rIns="91432" bIns="45716" rtlCol="0">
            <a:spAutoFit/>
          </a:bodyPr>
          <a:lstStyle/>
          <a:p>
            <a:r>
              <a:rPr lang="en-US" sz="2400" dirty="0">
                <a:solidFill>
                  <a:schemeClr val="bg1">
                    <a:alpha val="99000"/>
                  </a:schemeClr>
                </a:solidFill>
              </a:rPr>
              <a:t>Use single infrastructure </a:t>
            </a:r>
            <a:r>
              <a:rPr lang="en-US" sz="2400">
                <a:solidFill>
                  <a:schemeClr val="bg1">
                    <a:alpha val="99000"/>
                  </a:schemeClr>
                </a:solidFill>
              </a:rPr>
              <a:t>to </a:t>
            </a:r>
            <a:r>
              <a:rPr lang="en-US" sz="2400" smtClean="0">
                <a:solidFill>
                  <a:schemeClr val="bg1">
                    <a:alpha val="99000"/>
                  </a:schemeClr>
                </a:solidFill>
              </a:rPr>
              <a:t>publish Exchange, Lync</a:t>
            </a:r>
            <a:r>
              <a:rPr lang="en-US" sz="2400" dirty="0">
                <a:solidFill>
                  <a:schemeClr val="bg1">
                    <a:alpha val="99000"/>
                  </a:schemeClr>
                </a:solidFill>
              </a:rPr>
              <a:t>, and SharePoint</a:t>
            </a:r>
          </a:p>
        </p:txBody>
      </p:sp>
      <p:grpSp>
        <p:nvGrpSpPr>
          <p:cNvPr id="23" name="Sharepoint-Tile"/>
          <p:cNvGrpSpPr/>
          <p:nvPr/>
        </p:nvGrpSpPr>
        <p:grpSpPr>
          <a:xfrm>
            <a:off x="530313" y="2900935"/>
            <a:ext cx="1731886" cy="1731886"/>
            <a:chOff x="4467226" y="-865943"/>
            <a:chExt cx="1731886" cy="1731886"/>
          </a:xfrm>
        </p:grpSpPr>
        <p:sp>
          <p:nvSpPr>
            <p:cNvPr id="24" name="Rectangle 23"/>
            <p:cNvSpPr/>
            <p:nvPr/>
          </p:nvSpPr>
          <p:spPr>
            <a:xfrm>
              <a:off x="4467226" y="-865943"/>
              <a:ext cx="1731886" cy="17318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63028" y="-217420"/>
              <a:ext cx="1540283" cy="4348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Lync Tile"/>
          <p:cNvGrpSpPr/>
          <p:nvPr/>
        </p:nvGrpSpPr>
        <p:grpSpPr>
          <a:xfrm>
            <a:off x="530314" y="2900934"/>
            <a:ext cx="1731886" cy="1731886"/>
            <a:chOff x="638314" y="2900934"/>
            <a:chExt cx="1731886" cy="1731886"/>
          </a:xfrm>
        </p:grpSpPr>
        <p:sp>
          <p:nvSpPr>
            <p:cNvPr id="20" name="Rectangle 19"/>
            <p:cNvSpPr/>
            <p:nvPr/>
          </p:nvSpPr>
          <p:spPr>
            <a:xfrm>
              <a:off x="638314" y="2900934"/>
              <a:ext cx="1731886" cy="17318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Lync" descr="\\192.168.1.51\Shared\ADI_Projects\Microsoft\MS_11-01278_Windows_Phone_Business_Narrative\ADI_Art\Working_Art\Logos\Lync-grid_h_rg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767" y="3431561"/>
              <a:ext cx="1478979" cy="6706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530314" y="1087429"/>
            <a:ext cx="1731886" cy="1731886"/>
            <a:chOff x="4899114" y="-1731886"/>
            <a:chExt cx="1731886" cy="1731886"/>
          </a:xfrm>
        </p:grpSpPr>
        <p:sp>
          <p:nvSpPr>
            <p:cNvPr id="34" name="Rectangle 33"/>
            <p:cNvSpPr/>
            <p:nvPr/>
          </p:nvSpPr>
          <p:spPr>
            <a:xfrm>
              <a:off x="4899114" y="-1731886"/>
              <a:ext cx="1731886" cy="17318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028146" y="-1073544"/>
              <a:ext cx="1489989" cy="5113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EAS" hidden="1"/>
          <p:cNvGrpSpPr/>
          <p:nvPr/>
        </p:nvGrpSpPr>
        <p:grpSpPr>
          <a:xfrm>
            <a:off x="530313" y="1087428"/>
            <a:ext cx="1731432" cy="1731887"/>
            <a:chOff x="3912760" y="-1518685"/>
            <a:chExt cx="1731432" cy="1731887"/>
          </a:xfrm>
        </p:grpSpPr>
        <p:sp>
          <p:nvSpPr>
            <p:cNvPr id="26" name="Ease-background"/>
            <p:cNvSpPr/>
            <p:nvPr/>
          </p:nvSpPr>
          <p:spPr>
            <a:xfrm>
              <a:off x="3912760" y="-1518685"/>
              <a:ext cx="1731432" cy="17318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EAS-Tile"/>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995886" y="-986927"/>
              <a:ext cx="1551674" cy="756195"/>
            </a:xfrm>
            <a:prstGeom prst="rect">
              <a:avLst/>
            </a:prstGeom>
            <a:noFill/>
            <a:ln>
              <a:noFill/>
            </a:ln>
            <a:extLst/>
          </p:spPr>
        </p:pic>
      </p:grpSp>
    </p:spTree>
    <p:extLst>
      <p:ext uri="{BB962C8B-B14F-4D97-AF65-F5344CB8AC3E}">
        <p14:creationId xmlns:p14="http://schemas.microsoft.com/office/powerpoint/2010/main" val="973602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750" fill="hold"/>
                                        <p:tgtEl>
                                          <p:spTgt spid="1026"/>
                                        </p:tgtEl>
                                        <p:attrNameLst>
                                          <p:attrName>ppt_x</p:attrName>
                                        </p:attrNameLst>
                                      </p:cBhvr>
                                      <p:tavLst>
                                        <p:tav tm="0">
                                          <p:val>
                                            <p:strVal val="1+#ppt_w/2"/>
                                          </p:val>
                                        </p:tav>
                                        <p:tav tm="100000">
                                          <p:val>
                                            <p:strVal val="#ppt_x"/>
                                          </p:val>
                                        </p:tav>
                                      </p:tavLst>
                                    </p:anim>
                                    <p:anim calcmode="lin" valueType="num">
                                      <p:cBhvr additive="base">
                                        <p:cTn id="8" dur="75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027"/>
                                        </p:tgtEl>
                                        <p:attrNameLst>
                                          <p:attrName>style.visibility</p:attrName>
                                        </p:attrNameLst>
                                      </p:cBhvr>
                                      <p:to>
                                        <p:strVal val="visible"/>
                                      </p:to>
                                    </p:set>
                                    <p:anim calcmode="lin" valueType="num">
                                      <p:cBhvr additive="base">
                                        <p:cTn id="11" dur="750" fill="hold"/>
                                        <p:tgtEl>
                                          <p:spTgt spid="1027"/>
                                        </p:tgtEl>
                                        <p:attrNameLst>
                                          <p:attrName>ppt_x</p:attrName>
                                        </p:attrNameLst>
                                      </p:cBhvr>
                                      <p:tavLst>
                                        <p:tav tm="0">
                                          <p:val>
                                            <p:strVal val="1+#ppt_w/2"/>
                                          </p:val>
                                        </p:tav>
                                        <p:tav tm="100000">
                                          <p:val>
                                            <p:strVal val="#ppt_x"/>
                                          </p:val>
                                        </p:tav>
                                      </p:tavLst>
                                    </p:anim>
                                    <p:anim calcmode="lin" valueType="num">
                                      <p:cBhvr additive="base">
                                        <p:cTn id="12" dur="750" fill="hold"/>
                                        <p:tgtEl>
                                          <p:spTgt spid="102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1+#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750" fill="hold"/>
                                        <p:tgtEl>
                                          <p:spTgt spid="11"/>
                                        </p:tgtEl>
                                        <p:attrNameLst>
                                          <p:attrName>ppt_x</p:attrName>
                                        </p:attrNameLst>
                                      </p:cBhvr>
                                      <p:tavLst>
                                        <p:tav tm="0">
                                          <p:val>
                                            <p:strVal val="1+#ppt_w/2"/>
                                          </p:val>
                                        </p:tav>
                                        <p:tav tm="100000">
                                          <p:val>
                                            <p:strVal val="#ppt_x"/>
                                          </p:val>
                                        </p:tav>
                                      </p:tavLst>
                                    </p:anim>
                                    <p:anim calcmode="lin" valueType="num">
                                      <p:cBhvr additive="base">
                                        <p:cTn id="22" dur="750" fill="hold"/>
                                        <p:tgtEl>
                                          <p:spTgt spid="11"/>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75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decel="10000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1+#ppt_w/2"/>
                                          </p:val>
                                        </p:tav>
                                        <p:tav tm="100000">
                                          <p:val>
                                            <p:strVal val="#ppt_x"/>
                                          </p:val>
                                        </p:tav>
                                      </p:tavLst>
                                    </p:anim>
                                    <p:anim calcmode="lin" valueType="num">
                                      <p:cBhvr additive="base">
                                        <p:cTn id="31" dur="750" fill="hold"/>
                                        <p:tgtEl>
                                          <p:spTgt spid="13"/>
                                        </p:tgtEl>
                                        <p:attrNameLst>
                                          <p:attrName>ppt_y</p:attrName>
                                        </p:attrNameLst>
                                      </p:cBhvr>
                                      <p:tavLst>
                                        <p:tav tm="0">
                                          <p:val>
                                            <p:strVal val="#ppt_y"/>
                                          </p:val>
                                        </p:tav>
                                        <p:tav tm="100000">
                                          <p:val>
                                            <p:strVal val="#ppt_y"/>
                                          </p:val>
                                        </p:tav>
                                      </p:tavLst>
                                    </p:anim>
                                  </p:childTnLst>
                                </p:cTn>
                              </p:par>
                              <p:par>
                                <p:cTn id="32" presetID="10" presetClass="exit" presetSubtype="0" fill="hold" nodeType="withEffect">
                                  <p:stCondLst>
                                    <p:cond delay="0"/>
                                  </p:stCondLst>
                                  <p:childTnLst>
                                    <p:animEffect transition="out" filter="fade">
                                      <p:cBhvr>
                                        <p:cTn id="33" dur="750"/>
                                        <p:tgtEl>
                                          <p:spTgt spid="23"/>
                                        </p:tgtEl>
                                      </p:cBhvr>
                                    </p:animEffect>
                                    <p:set>
                                      <p:cBhvr>
                                        <p:cTn id="34" dur="1" fill="hold">
                                          <p:stCondLst>
                                            <p:cond delay="749"/>
                                          </p:stCondLst>
                                        </p:cTn>
                                        <p:tgtEl>
                                          <p:spTgt spid="23"/>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decel="10000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750" fill="hold"/>
                                        <p:tgtEl>
                                          <p:spTgt spid="14"/>
                                        </p:tgtEl>
                                        <p:attrNameLst>
                                          <p:attrName>ppt_x</p:attrName>
                                        </p:attrNameLst>
                                      </p:cBhvr>
                                      <p:tavLst>
                                        <p:tav tm="0">
                                          <p:val>
                                            <p:strVal val="1+#ppt_w/2"/>
                                          </p:val>
                                        </p:tav>
                                        <p:tav tm="100000">
                                          <p:val>
                                            <p:strVal val="#ppt_x"/>
                                          </p:val>
                                        </p:tav>
                                      </p:tavLst>
                                    </p:anim>
                                    <p:anim calcmode="lin" valueType="num">
                                      <p:cBhvr additive="base">
                                        <p:cTn id="43" dur="750" fill="hold"/>
                                        <p:tgtEl>
                                          <p:spTgt spid="14"/>
                                        </p:tgtEl>
                                        <p:attrNameLst>
                                          <p:attrName>ppt_y</p:attrName>
                                        </p:attrNameLst>
                                      </p:cBhvr>
                                      <p:tavLst>
                                        <p:tav tm="0">
                                          <p:val>
                                            <p:strVal val="#ppt_y"/>
                                          </p:val>
                                        </p:tav>
                                        <p:tav tm="100000">
                                          <p:val>
                                            <p:strVal val="#ppt_y"/>
                                          </p:val>
                                        </p:tav>
                                      </p:tavLst>
                                    </p:anim>
                                  </p:childTnLst>
                                </p:cTn>
                              </p:par>
                              <p:par>
                                <p:cTn id="44" presetID="10" presetClass="exit" presetSubtype="0" fill="hold" nodeType="withEffect">
                                  <p:stCondLst>
                                    <p:cond delay="0"/>
                                  </p:stCondLst>
                                  <p:childTnLst>
                                    <p:animEffect transition="out" filter="fade">
                                      <p:cBhvr>
                                        <p:cTn id="45" dur="750"/>
                                        <p:tgtEl>
                                          <p:spTgt spid="16"/>
                                        </p:tgtEl>
                                      </p:cBhvr>
                                    </p:animEffect>
                                    <p:set>
                                      <p:cBhvr>
                                        <p:cTn id="46" dur="1" fill="hold">
                                          <p:stCondLst>
                                            <p:cond delay="749"/>
                                          </p:stCondLst>
                                        </p:cTn>
                                        <p:tgtEl>
                                          <p:spTgt spid="16"/>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75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decel="10000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750" fill="hold"/>
                                        <p:tgtEl>
                                          <p:spTgt spid="15"/>
                                        </p:tgtEl>
                                        <p:attrNameLst>
                                          <p:attrName>ppt_x</p:attrName>
                                        </p:attrNameLst>
                                      </p:cBhvr>
                                      <p:tavLst>
                                        <p:tav tm="0">
                                          <p:val>
                                            <p:strVal val="1+#ppt_w/2"/>
                                          </p:val>
                                        </p:tav>
                                        <p:tav tm="100000">
                                          <p:val>
                                            <p:strVal val="#ppt_x"/>
                                          </p:val>
                                        </p:tav>
                                      </p:tavLst>
                                    </p:anim>
                                    <p:anim calcmode="lin" valueType="num">
                                      <p:cBhvr additive="base">
                                        <p:cTn id="55" dur="750" fill="hold"/>
                                        <p:tgtEl>
                                          <p:spTgt spid="15"/>
                                        </p:tgtEl>
                                        <p:attrNameLst>
                                          <p:attrName>ppt_y</p:attrName>
                                        </p:attrNameLst>
                                      </p:cBhvr>
                                      <p:tavLst>
                                        <p:tav tm="0">
                                          <p:val>
                                            <p:strVal val="#ppt_y"/>
                                          </p:val>
                                        </p:tav>
                                        <p:tav tm="100000">
                                          <p:val>
                                            <p:strVal val="#ppt_y"/>
                                          </p:val>
                                        </p:tav>
                                      </p:tavLst>
                                    </p:anim>
                                  </p:childTnLst>
                                </p:cTn>
                              </p:par>
                              <p:par>
                                <p:cTn id="56" presetID="10" presetClass="exit" presetSubtype="0" fill="hold" nodeType="withEffect">
                                  <p:stCondLst>
                                    <p:cond delay="0"/>
                                  </p:stCondLst>
                                  <p:childTnLst>
                                    <p:animEffect transition="out" filter="fade">
                                      <p:cBhvr>
                                        <p:cTn id="57" dur="750"/>
                                        <p:tgtEl>
                                          <p:spTgt spid="22"/>
                                        </p:tgtEl>
                                      </p:cBhvr>
                                    </p:animEffect>
                                    <p:set>
                                      <p:cBhvr>
                                        <p:cTn id="58" dur="1" fill="hold">
                                          <p:stCondLst>
                                            <p:cond delay="749"/>
                                          </p:stCondLst>
                                        </p:cTn>
                                        <p:tgtEl>
                                          <p:spTgt spid="22"/>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Helps protect your business information</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dirty="0"/>
          </a:p>
        </p:txBody>
      </p:sp>
      <p:sp>
        <p:nvSpPr>
          <p:cNvPr id="10" name="Pillar 2 box"/>
          <p:cNvSpPr/>
          <p:nvPr/>
        </p:nvSpPr>
        <p:spPr>
          <a:xfrm>
            <a:off x="2349451" y="1087429"/>
            <a:ext cx="6272612" cy="3545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1" name="Pillar 1 text"/>
          <p:cNvSpPr txBox="1"/>
          <p:nvPr/>
        </p:nvSpPr>
        <p:spPr>
          <a:xfrm>
            <a:off x="2478220" y="1100320"/>
            <a:ext cx="6136331" cy="861766"/>
          </a:xfrm>
          <a:prstGeom prst="rect">
            <a:avLst/>
          </a:prstGeom>
          <a:noFill/>
        </p:spPr>
        <p:txBody>
          <a:bodyPr wrap="square" lIns="91432" tIns="45716" rIns="91432" bIns="45716" rtlCol="0">
            <a:spAutoFit/>
          </a:bodyPr>
          <a:lstStyle/>
          <a:p>
            <a:r>
              <a:rPr lang="en-US" sz="2500" dirty="0" smtClean="0">
                <a:solidFill>
                  <a:schemeClr val="bg1">
                    <a:alpha val="99000"/>
                  </a:schemeClr>
                </a:solidFill>
              </a:rPr>
              <a:t>Protects information with password policies and remote wipe</a:t>
            </a:r>
            <a:endParaRPr lang="en-US" sz="2500" dirty="0">
              <a:solidFill>
                <a:schemeClr val="bg1">
                  <a:alpha val="99000"/>
                </a:schemeClr>
              </a:solidFill>
            </a:endParaRPr>
          </a:p>
        </p:txBody>
      </p:sp>
      <p:sp>
        <p:nvSpPr>
          <p:cNvPr id="13" name="Pillar 1 text"/>
          <p:cNvSpPr txBox="1"/>
          <p:nvPr/>
        </p:nvSpPr>
        <p:spPr>
          <a:xfrm>
            <a:off x="2478221" y="2126248"/>
            <a:ext cx="6138679" cy="477046"/>
          </a:xfrm>
          <a:prstGeom prst="rect">
            <a:avLst/>
          </a:prstGeom>
          <a:noFill/>
        </p:spPr>
        <p:txBody>
          <a:bodyPr wrap="square" lIns="91432" tIns="45716" rIns="91432" bIns="45716" rtlCol="0">
            <a:spAutoFit/>
          </a:bodyPr>
          <a:lstStyle/>
          <a:p>
            <a:r>
              <a:rPr lang="en-US" sz="2500" dirty="0" smtClean="0">
                <a:solidFill>
                  <a:schemeClr val="bg1">
                    <a:alpha val="99000"/>
                  </a:schemeClr>
                </a:solidFill>
              </a:rPr>
              <a:t>Controls </a:t>
            </a:r>
            <a:r>
              <a:rPr lang="en-US" sz="2500" dirty="0">
                <a:solidFill>
                  <a:schemeClr val="bg1">
                    <a:alpha val="99000"/>
                  </a:schemeClr>
                </a:solidFill>
              </a:rPr>
              <a:t>how data is synchronized</a:t>
            </a:r>
          </a:p>
        </p:txBody>
      </p:sp>
      <p:sp>
        <p:nvSpPr>
          <p:cNvPr id="14" name="Pillar 1 text"/>
          <p:cNvSpPr txBox="1"/>
          <p:nvPr/>
        </p:nvSpPr>
        <p:spPr>
          <a:xfrm>
            <a:off x="2478221" y="2767456"/>
            <a:ext cx="6138679" cy="477046"/>
          </a:xfrm>
          <a:prstGeom prst="rect">
            <a:avLst/>
          </a:prstGeom>
          <a:noFill/>
        </p:spPr>
        <p:txBody>
          <a:bodyPr wrap="square" lIns="91432" tIns="45716" rIns="91432" bIns="45716" rtlCol="0">
            <a:spAutoFit/>
          </a:bodyPr>
          <a:lstStyle/>
          <a:p>
            <a:r>
              <a:rPr lang="en-US" sz="2500" dirty="0" smtClean="0">
                <a:solidFill>
                  <a:schemeClr val="bg1">
                    <a:alpha val="99000"/>
                  </a:schemeClr>
                </a:solidFill>
              </a:rPr>
              <a:t>Locks </a:t>
            </a:r>
            <a:r>
              <a:rPr lang="en-US" sz="2500" dirty="0">
                <a:solidFill>
                  <a:schemeClr val="bg1">
                    <a:alpha val="99000"/>
                  </a:schemeClr>
                </a:solidFill>
              </a:rPr>
              <a:t>down removable storage</a:t>
            </a:r>
          </a:p>
        </p:txBody>
      </p:sp>
      <p:sp>
        <p:nvSpPr>
          <p:cNvPr id="15" name="Pillar 1 text"/>
          <p:cNvSpPr txBox="1"/>
          <p:nvPr/>
        </p:nvSpPr>
        <p:spPr>
          <a:xfrm>
            <a:off x="2478221" y="3408664"/>
            <a:ext cx="6138679" cy="477046"/>
          </a:xfrm>
          <a:prstGeom prst="rect">
            <a:avLst/>
          </a:prstGeom>
          <a:noFill/>
        </p:spPr>
        <p:txBody>
          <a:bodyPr wrap="square" lIns="91432" tIns="45716" rIns="91432" bIns="45716" rtlCol="0">
            <a:spAutoFit/>
          </a:bodyPr>
          <a:lstStyle/>
          <a:p>
            <a:r>
              <a:rPr lang="en-US" sz="2500" dirty="0" smtClean="0">
                <a:solidFill>
                  <a:schemeClr val="bg1">
                    <a:alpha val="99000"/>
                  </a:schemeClr>
                </a:solidFill>
              </a:rPr>
              <a:t>Docs &amp; emails can be rights-protected</a:t>
            </a:r>
            <a:endParaRPr lang="en-US" sz="2500" dirty="0">
              <a:solidFill>
                <a:schemeClr val="bg1">
                  <a:alpha val="99000"/>
                </a:schemeClr>
              </a:solidFill>
            </a:endParaRPr>
          </a:p>
        </p:txBody>
      </p:sp>
      <p:sp>
        <p:nvSpPr>
          <p:cNvPr id="21" name="Pillar 1 text"/>
          <p:cNvSpPr txBox="1"/>
          <p:nvPr/>
        </p:nvSpPr>
        <p:spPr>
          <a:xfrm>
            <a:off x="2475873" y="4049872"/>
            <a:ext cx="6138679" cy="477046"/>
          </a:xfrm>
          <a:prstGeom prst="rect">
            <a:avLst/>
          </a:prstGeom>
          <a:noFill/>
        </p:spPr>
        <p:txBody>
          <a:bodyPr wrap="square" lIns="91432" tIns="45716" rIns="91432" bIns="45716" rtlCol="0">
            <a:spAutoFit/>
          </a:bodyPr>
          <a:lstStyle/>
          <a:p>
            <a:r>
              <a:rPr lang="en-US" sz="2500" spc="-40" dirty="0" smtClean="0">
                <a:solidFill>
                  <a:schemeClr val="bg1">
                    <a:alpha val="99000"/>
                  </a:schemeClr>
                </a:solidFill>
              </a:rPr>
              <a:t>Protects </a:t>
            </a:r>
            <a:r>
              <a:rPr lang="en-US" sz="2500" spc="-40" dirty="0">
                <a:solidFill>
                  <a:schemeClr val="bg1">
                    <a:alpha val="99000"/>
                  </a:schemeClr>
                </a:solidFill>
              </a:rPr>
              <a:t>against malware </a:t>
            </a:r>
          </a:p>
        </p:txBody>
      </p:sp>
      <p:grpSp>
        <p:nvGrpSpPr>
          <p:cNvPr id="7" name="Group 6"/>
          <p:cNvGrpSpPr/>
          <p:nvPr/>
        </p:nvGrpSpPr>
        <p:grpSpPr>
          <a:xfrm>
            <a:off x="530314" y="1080037"/>
            <a:ext cx="1739278" cy="1739278"/>
            <a:chOff x="4831940" y="-470849"/>
            <a:chExt cx="1739278" cy="1739278"/>
          </a:xfrm>
        </p:grpSpPr>
        <p:sp>
          <p:nvSpPr>
            <p:cNvPr id="26" name="Rectangle 25"/>
            <p:cNvSpPr/>
            <p:nvPr/>
          </p:nvSpPr>
          <p:spPr>
            <a:xfrm>
              <a:off x="4831940" y="-470849"/>
              <a:ext cx="1739278" cy="1739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hield"/>
            <p:cNvSpPr>
              <a:spLocks noEditPoints="1"/>
            </p:cNvSpPr>
            <p:nvPr/>
          </p:nvSpPr>
          <p:spPr bwMode="auto">
            <a:xfrm>
              <a:off x="5197945" y="-195688"/>
              <a:ext cx="1007268" cy="1188957"/>
            </a:xfrm>
            <a:custGeom>
              <a:avLst/>
              <a:gdLst>
                <a:gd name="T0" fmla="*/ 420 w 828"/>
                <a:gd name="T1" fmla="*/ 978 h 978"/>
                <a:gd name="T2" fmla="*/ 197 w 828"/>
                <a:gd name="T3" fmla="*/ 846 h 978"/>
                <a:gd name="T4" fmla="*/ 8 w 828"/>
                <a:gd name="T5" fmla="*/ 385 h 978"/>
                <a:gd name="T6" fmla="*/ 7 w 828"/>
                <a:gd name="T7" fmla="*/ 366 h 978"/>
                <a:gd name="T8" fmla="*/ 29 w 828"/>
                <a:gd name="T9" fmla="*/ 177 h 978"/>
                <a:gd name="T10" fmla="*/ 116 w 828"/>
                <a:gd name="T11" fmla="*/ 143 h 978"/>
                <a:gd name="T12" fmla="*/ 169 w 828"/>
                <a:gd name="T13" fmla="*/ 128 h 978"/>
                <a:gd name="T14" fmla="*/ 264 w 828"/>
                <a:gd name="T15" fmla="*/ 69 h 978"/>
                <a:gd name="T16" fmla="*/ 390 w 828"/>
                <a:gd name="T17" fmla="*/ 2 h 978"/>
                <a:gd name="T18" fmla="*/ 419 w 828"/>
                <a:gd name="T19" fmla="*/ 0 h 978"/>
                <a:gd name="T20" fmla="*/ 561 w 828"/>
                <a:gd name="T21" fmla="*/ 62 h 978"/>
                <a:gd name="T22" fmla="*/ 617 w 828"/>
                <a:gd name="T23" fmla="*/ 101 h 978"/>
                <a:gd name="T24" fmla="*/ 697 w 828"/>
                <a:gd name="T25" fmla="*/ 139 h 978"/>
                <a:gd name="T26" fmla="*/ 728 w 828"/>
                <a:gd name="T27" fmla="*/ 147 h 978"/>
                <a:gd name="T28" fmla="*/ 799 w 828"/>
                <a:gd name="T29" fmla="*/ 178 h 978"/>
                <a:gd name="T30" fmla="*/ 824 w 828"/>
                <a:gd name="T31" fmla="*/ 353 h 978"/>
                <a:gd name="T32" fmla="*/ 601 w 828"/>
                <a:gd name="T33" fmla="*/ 888 h 978"/>
                <a:gd name="T34" fmla="*/ 427 w 828"/>
                <a:gd name="T35" fmla="*/ 978 h 978"/>
                <a:gd name="T36" fmla="*/ 420 w 828"/>
                <a:gd name="T37" fmla="*/ 978 h 978"/>
                <a:gd name="T38" fmla="*/ 62 w 828"/>
                <a:gd name="T39" fmla="*/ 207 h 978"/>
                <a:gd name="T40" fmla="*/ 51 w 828"/>
                <a:gd name="T41" fmla="*/ 364 h 978"/>
                <a:gd name="T42" fmla="*/ 52 w 828"/>
                <a:gd name="T43" fmla="*/ 383 h 978"/>
                <a:gd name="T44" fmla="*/ 231 w 828"/>
                <a:gd name="T45" fmla="*/ 817 h 978"/>
                <a:gd name="T46" fmla="*/ 420 w 828"/>
                <a:gd name="T47" fmla="*/ 934 h 978"/>
                <a:gd name="T48" fmla="*/ 425 w 828"/>
                <a:gd name="T49" fmla="*/ 934 h 978"/>
                <a:gd name="T50" fmla="*/ 571 w 828"/>
                <a:gd name="T51" fmla="*/ 856 h 978"/>
                <a:gd name="T52" fmla="*/ 780 w 828"/>
                <a:gd name="T53" fmla="*/ 351 h 978"/>
                <a:gd name="T54" fmla="*/ 765 w 828"/>
                <a:gd name="T55" fmla="*/ 206 h 978"/>
                <a:gd name="T56" fmla="*/ 718 w 828"/>
                <a:gd name="T57" fmla="*/ 190 h 978"/>
                <a:gd name="T58" fmla="*/ 683 w 828"/>
                <a:gd name="T59" fmla="*/ 181 h 978"/>
                <a:gd name="T60" fmla="*/ 595 w 828"/>
                <a:gd name="T61" fmla="*/ 139 h 978"/>
                <a:gd name="T62" fmla="*/ 535 w 828"/>
                <a:gd name="T63" fmla="*/ 97 h 978"/>
                <a:gd name="T64" fmla="*/ 419 w 828"/>
                <a:gd name="T65" fmla="*/ 44 h 978"/>
                <a:gd name="T66" fmla="*/ 397 w 828"/>
                <a:gd name="T67" fmla="*/ 46 h 978"/>
                <a:gd name="T68" fmla="*/ 290 w 828"/>
                <a:gd name="T69" fmla="*/ 104 h 978"/>
                <a:gd name="T70" fmla="*/ 186 w 828"/>
                <a:gd name="T71" fmla="*/ 168 h 978"/>
                <a:gd name="T72" fmla="*/ 127 w 828"/>
                <a:gd name="T73" fmla="*/ 186 h 978"/>
                <a:gd name="T74" fmla="*/ 62 w 828"/>
                <a:gd name="T75" fmla="*/ 207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8" h="978">
                  <a:moveTo>
                    <a:pt x="420" y="978"/>
                  </a:moveTo>
                  <a:cubicBezTo>
                    <a:pt x="324" y="978"/>
                    <a:pt x="247" y="903"/>
                    <a:pt x="197" y="846"/>
                  </a:cubicBezTo>
                  <a:cubicBezTo>
                    <a:pt x="79" y="712"/>
                    <a:pt x="16" y="556"/>
                    <a:pt x="8" y="385"/>
                  </a:cubicBezTo>
                  <a:cubicBezTo>
                    <a:pt x="8" y="379"/>
                    <a:pt x="7" y="372"/>
                    <a:pt x="7" y="366"/>
                  </a:cubicBezTo>
                  <a:cubicBezTo>
                    <a:pt x="4" y="290"/>
                    <a:pt x="0" y="211"/>
                    <a:pt x="29" y="177"/>
                  </a:cubicBezTo>
                  <a:cubicBezTo>
                    <a:pt x="43" y="162"/>
                    <a:pt x="71" y="155"/>
                    <a:pt x="116" y="143"/>
                  </a:cubicBezTo>
                  <a:cubicBezTo>
                    <a:pt x="136" y="138"/>
                    <a:pt x="157" y="133"/>
                    <a:pt x="169" y="128"/>
                  </a:cubicBezTo>
                  <a:cubicBezTo>
                    <a:pt x="203" y="113"/>
                    <a:pt x="234" y="91"/>
                    <a:pt x="264" y="69"/>
                  </a:cubicBezTo>
                  <a:cubicBezTo>
                    <a:pt x="305" y="39"/>
                    <a:pt x="344" y="10"/>
                    <a:pt x="390" y="2"/>
                  </a:cubicBezTo>
                  <a:cubicBezTo>
                    <a:pt x="400" y="1"/>
                    <a:pt x="410" y="0"/>
                    <a:pt x="419" y="0"/>
                  </a:cubicBezTo>
                  <a:cubicBezTo>
                    <a:pt x="479" y="0"/>
                    <a:pt x="521" y="32"/>
                    <a:pt x="561" y="62"/>
                  </a:cubicBezTo>
                  <a:cubicBezTo>
                    <a:pt x="579" y="76"/>
                    <a:pt x="597" y="89"/>
                    <a:pt x="617" y="101"/>
                  </a:cubicBezTo>
                  <a:cubicBezTo>
                    <a:pt x="632" y="110"/>
                    <a:pt x="664" y="128"/>
                    <a:pt x="697" y="139"/>
                  </a:cubicBezTo>
                  <a:cubicBezTo>
                    <a:pt x="706" y="142"/>
                    <a:pt x="717" y="144"/>
                    <a:pt x="728" y="147"/>
                  </a:cubicBezTo>
                  <a:cubicBezTo>
                    <a:pt x="755" y="153"/>
                    <a:pt x="784" y="159"/>
                    <a:pt x="799" y="178"/>
                  </a:cubicBezTo>
                  <a:cubicBezTo>
                    <a:pt x="828" y="214"/>
                    <a:pt x="825" y="321"/>
                    <a:pt x="824" y="353"/>
                  </a:cubicBezTo>
                  <a:cubicBezTo>
                    <a:pt x="814" y="576"/>
                    <a:pt x="739" y="756"/>
                    <a:pt x="601" y="888"/>
                  </a:cubicBezTo>
                  <a:cubicBezTo>
                    <a:pt x="570" y="918"/>
                    <a:pt x="511" y="975"/>
                    <a:pt x="427" y="978"/>
                  </a:cubicBezTo>
                  <a:cubicBezTo>
                    <a:pt x="424" y="978"/>
                    <a:pt x="422" y="978"/>
                    <a:pt x="420" y="978"/>
                  </a:cubicBezTo>
                  <a:close/>
                  <a:moveTo>
                    <a:pt x="62" y="207"/>
                  </a:moveTo>
                  <a:cubicBezTo>
                    <a:pt x="45" y="228"/>
                    <a:pt x="48" y="309"/>
                    <a:pt x="51" y="364"/>
                  </a:cubicBezTo>
                  <a:cubicBezTo>
                    <a:pt x="51" y="370"/>
                    <a:pt x="52" y="377"/>
                    <a:pt x="52" y="383"/>
                  </a:cubicBezTo>
                  <a:cubicBezTo>
                    <a:pt x="59" y="544"/>
                    <a:pt x="119" y="690"/>
                    <a:pt x="231" y="817"/>
                  </a:cubicBezTo>
                  <a:cubicBezTo>
                    <a:pt x="274" y="867"/>
                    <a:pt x="342" y="934"/>
                    <a:pt x="420" y="934"/>
                  </a:cubicBezTo>
                  <a:cubicBezTo>
                    <a:pt x="422" y="934"/>
                    <a:pt x="423" y="934"/>
                    <a:pt x="425" y="934"/>
                  </a:cubicBezTo>
                  <a:cubicBezTo>
                    <a:pt x="487" y="932"/>
                    <a:pt x="533" y="892"/>
                    <a:pt x="571" y="856"/>
                  </a:cubicBezTo>
                  <a:cubicBezTo>
                    <a:pt x="700" y="732"/>
                    <a:pt x="770" y="562"/>
                    <a:pt x="780" y="351"/>
                  </a:cubicBezTo>
                  <a:cubicBezTo>
                    <a:pt x="783" y="285"/>
                    <a:pt x="776" y="220"/>
                    <a:pt x="765" y="206"/>
                  </a:cubicBezTo>
                  <a:cubicBezTo>
                    <a:pt x="759" y="199"/>
                    <a:pt x="736" y="194"/>
                    <a:pt x="718" y="190"/>
                  </a:cubicBezTo>
                  <a:cubicBezTo>
                    <a:pt x="706" y="187"/>
                    <a:pt x="694" y="185"/>
                    <a:pt x="683" y="181"/>
                  </a:cubicBezTo>
                  <a:cubicBezTo>
                    <a:pt x="646" y="169"/>
                    <a:pt x="612" y="149"/>
                    <a:pt x="595" y="139"/>
                  </a:cubicBezTo>
                  <a:cubicBezTo>
                    <a:pt x="573" y="126"/>
                    <a:pt x="553" y="112"/>
                    <a:pt x="535" y="97"/>
                  </a:cubicBezTo>
                  <a:cubicBezTo>
                    <a:pt x="497" y="69"/>
                    <a:pt x="464" y="44"/>
                    <a:pt x="419" y="44"/>
                  </a:cubicBezTo>
                  <a:cubicBezTo>
                    <a:pt x="412" y="44"/>
                    <a:pt x="405" y="44"/>
                    <a:pt x="397" y="46"/>
                  </a:cubicBezTo>
                  <a:cubicBezTo>
                    <a:pt x="361" y="52"/>
                    <a:pt x="326" y="77"/>
                    <a:pt x="290" y="104"/>
                  </a:cubicBezTo>
                  <a:cubicBezTo>
                    <a:pt x="258" y="128"/>
                    <a:pt x="225" y="152"/>
                    <a:pt x="186" y="168"/>
                  </a:cubicBezTo>
                  <a:cubicBezTo>
                    <a:pt x="171" y="175"/>
                    <a:pt x="149" y="180"/>
                    <a:pt x="127" y="186"/>
                  </a:cubicBezTo>
                  <a:cubicBezTo>
                    <a:pt x="105" y="191"/>
                    <a:pt x="70" y="200"/>
                    <a:pt x="62"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530313" y="2900935"/>
            <a:ext cx="1731886" cy="1731886"/>
            <a:chOff x="4835613" y="1342657"/>
            <a:chExt cx="1731886" cy="1731886"/>
          </a:xfrm>
        </p:grpSpPr>
        <p:sp>
          <p:nvSpPr>
            <p:cNvPr id="4" name="Rectangle 3"/>
            <p:cNvSpPr/>
            <p:nvPr/>
          </p:nvSpPr>
          <p:spPr>
            <a:xfrm>
              <a:off x="4835613" y="1342657"/>
              <a:ext cx="1731886" cy="17318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4" name="Picture 2"/>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5206256" y="1494225"/>
              <a:ext cx="99060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548912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1+#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1+#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750" fill="hold"/>
                                        <p:tgtEl>
                                          <p:spTgt spid="11"/>
                                        </p:tgtEl>
                                        <p:attrNameLst>
                                          <p:attrName>ppt_x</p:attrName>
                                        </p:attrNameLst>
                                      </p:cBhvr>
                                      <p:tavLst>
                                        <p:tav tm="0">
                                          <p:val>
                                            <p:strVal val="1+#ppt_w/2"/>
                                          </p:val>
                                        </p:tav>
                                        <p:tav tm="100000">
                                          <p:val>
                                            <p:strVal val="#ppt_x"/>
                                          </p:val>
                                        </p:tav>
                                      </p:tavLst>
                                    </p:anim>
                                    <p:anim calcmode="lin" valueType="num">
                                      <p:cBhvr additive="base">
                                        <p:cTn id="22" dur="75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decel="10000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750" fill="hold"/>
                                        <p:tgtEl>
                                          <p:spTgt spid="14"/>
                                        </p:tgtEl>
                                        <p:attrNameLst>
                                          <p:attrName>ppt_x</p:attrName>
                                        </p:attrNameLst>
                                      </p:cBhvr>
                                      <p:tavLst>
                                        <p:tav tm="0">
                                          <p:val>
                                            <p:strVal val="1+#ppt_w/2"/>
                                          </p:val>
                                        </p:tav>
                                        <p:tav tm="100000">
                                          <p:val>
                                            <p:strVal val="#ppt_x"/>
                                          </p:val>
                                        </p:tav>
                                      </p:tavLst>
                                    </p:anim>
                                    <p:anim calcmode="lin" valueType="num">
                                      <p:cBhvr additive="base">
                                        <p:cTn id="34" dur="7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decel="10000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750" fill="hold"/>
                                        <p:tgtEl>
                                          <p:spTgt spid="15"/>
                                        </p:tgtEl>
                                        <p:attrNameLst>
                                          <p:attrName>ppt_x</p:attrName>
                                        </p:attrNameLst>
                                      </p:cBhvr>
                                      <p:tavLst>
                                        <p:tav tm="0">
                                          <p:val>
                                            <p:strVal val="1+#ppt_w/2"/>
                                          </p:val>
                                        </p:tav>
                                        <p:tav tm="100000">
                                          <p:val>
                                            <p:strVal val="#ppt_x"/>
                                          </p:val>
                                        </p:tav>
                                      </p:tavLst>
                                    </p:anim>
                                    <p:anim calcmode="lin" valueType="num">
                                      <p:cBhvr additive="base">
                                        <p:cTn id="40" dur="7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750" fill="hold"/>
                                        <p:tgtEl>
                                          <p:spTgt spid="21"/>
                                        </p:tgtEl>
                                        <p:attrNameLst>
                                          <p:attrName>ppt_x</p:attrName>
                                        </p:attrNameLst>
                                      </p:cBhvr>
                                      <p:tavLst>
                                        <p:tav tm="0">
                                          <p:val>
                                            <p:strVal val="1+#ppt_w/2"/>
                                          </p:val>
                                        </p:tav>
                                        <p:tav tm="100000">
                                          <p:val>
                                            <p:strVal val="#ppt_x"/>
                                          </p:val>
                                        </p:tav>
                                      </p:tavLst>
                                    </p:anim>
                                    <p:anim calcmode="lin" valueType="num">
                                      <p:cBhvr additive="base">
                                        <p:cTn id="46"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4" grpId="0"/>
      <p:bldP spid="15"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16</a:t>
            </a:fld>
            <a:endParaRPr lang="en-US" dirty="0"/>
          </a:p>
        </p:txBody>
      </p:sp>
      <p:pic>
        <p:nvPicPr>
          <p:cNvPr id="5122" name="Picture 2" descr="\\192.168.1.51\Shared\ADI_Projects\Microsoft\MS_11-01278_Windows_Phone_Business_Narrative\ADI_Art\Working_Art\Executiv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Pillar 2 box"/>
          <p:cNvSpPr/>
          <p:nvPr/>
        </p:nvSpPr>
        <p:spPr>
          <a:xfrm>
            <a:off x="3805578" y="233353"/>
            <a:ext cx="5093876" cy="32222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grpSp>
        <p:nvGrpSpPr>
          <p:cNvPr id="5" name="Group 4"/>
          <p:cNvGrpSpPr/>
          <p:nvPr/>
        </p:nvGrpSpPr>
        <p:grpSpPr>
          <a:xfrm>
            <a:off x="3994411" y="432648"/>
            <a:ext cx="4811189" cy="2931918"/>
            <a:chOff x="453767" y="432647"/>
            <a:chExt cx="4811189" cy="2931917"/>
          </a:xfrm>
        </p:grpSpPr>
        <p:sp>
          <p:nvSpPr>
            <p:cNvPr id="3" name="Title 16"/>
            <p:cNvSpPr txBox="1">
              <a:spLocks/>
            </p:cNvSpPr>
            <p:nvPr/>
          </p:nvSpPr>
          <p:spPr>
            <a:xfrm>
              <a:off x="453767" y="432647"/>
              <a:ext cx="4811189" cy="258532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6000" b="0" kern="1200" cap="none" spc="-150" baseline="0">
                  <a:ln w="3175">
                    <a:noFill/>
                  </a:ln>
                  <a:gradFill flip="none" rotWithShape="1">
                    <a:gsLst>
                      <a:gs pos="0">
                        <a:schemeClr val="tx2"/>
                      </a:gs>
                      <a:gs pos="86000">
                        <a:schemeClr val="tx2"/>
                      </a:gs>
                    </a:gsLst>
                    <a:lin ang="5400000" scaled="0"/>
                    <a:tileRect/>
                  </a:gradFill>
                  <a:effectLst/>
                  <a:latin typeface="Segoe Light" pitchFamily="34" charset="0"/>
                  <a:ea typeface="+mn-ea"/>
                  <a:cs typeface="Arial" charset="0"/>
                </a:defRPr>
              </a:lvl1pPr>
            </a:lstStyle>
            <a:p>
              <a:pPr marL="119063" indent="-119063"/>
              <a:r>
                <a:rPr lang="en-US" sz="2400" dirty="0">
                  <a:solidFill>
                    <a:schemeClr val="bg1">
                      <a:alpha val="99000"/>
                    </a:schemeClr>
                  </a:solidFill>
                  <a:latin typeface="+mn-lt"/>
                </a:rPr>
                <a:t>“I like that Windows Phone supports more than one Microsoft Exchange Server email account. Access to multiple business and personal inboxes and integrated calendars helps to seamlessly coordinate business and personal lives.” </a:t>
              </a:r>
              <a:endParaRPr lang="en-US" sz="2400" dirty="0" smtClean="0">
                <a:solidFill>
                  <a:schemeClr val="bg1">
                    <a:alpha val="99000"/>
                  </a:schemeClr>
                </a:solidFill>
                <a:latin typeface="+mn-lt"/>
              </a:endParaRPr>
            </a:p>
            <a:p>
              <a:endParaRPr lang="en-US" sz="1600" dirty="0">
                <a:solidFill>
                  <a:schemeClr val="bg1">
                    <a:alpha val="99000"/>
                  </a:schemeClr>
                </a:solidFill>
                <a:latin typeface="+mn-lt"/>
              </a:endParaRPr>
            </a:p>
            <a:p>
              <a:pPr marL="1423868">
                <a:lnSpc>
                  <a:spcPct val="150000"/>
                </a:lnSpc>
              </a:pPr>
              <a:r>
                <a:rPr lang="en-US" sz="1600" dirty="0" smtClean="0">
                  <a:solidFill>
                    <a:schemeClr val="bg1">
                      <a:alpha val="99000"/>
                    </a:schemeClr>
                  </a:solidFill>
                  <a:latin typeface="+mn-lt"/>
                </a:rPr>
                <a:t>         - </a:t>
              </a:r>
              <a:r>
                <a:rPr lang="en-US" sz="1600" dirty="0">
                  <a:solidFill>
                    <a:schemeClr val="bg1">
                      <a:alpha val="99000"/>
                    </a:schemeClr>
                  </a:solidFill>
                  <a:latin typeface="+mn-lt"/>
                </a:rPr>
                <a:t>Robert Gerstner, Senior Project Manager </a:t>
              </a:r>
              <a:endParaRPr lang="en-US" sz="2400" dirty="0">
                <a:solidFill>
                  <a:schemeClr val="bg1">
                    <a:alpha val="99000"/>
                  </a:schemeClr>
                </a:solidFill>
                <a:latin typeface="+mn-lt"/>
              </a:endParaRPr>
            </a:p>
          </p:txBody>
        </p:sp>
        <p:pic>
          <p:nvPicPr>
            <p:cNvPr id="5123" name="Picture 3" descr="\\192.168.1.51\Shared\ADI_Projects\Microsoft\MS_11-01278_Windows_Phone_Business_Narrative\ADI_Art\Working_Art\744px-Fujitsu-Logo.svg.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391247" y="2987471"/>
              <a:ext cx="746162" cy="37709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67484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Office Hub Screen" hidden="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414508" y="1417694"/>
            <a:ext cx="5421248" cy="2798064"/>
          </a:xfrm>
          <a:prstGeom prst="rect">
            <a:avLst/>
          </a:prstGeom>
          <a:noFill/>
          <a:extLst>
            <a:ext uri="{909E8E84-426E-40DD-AFC4-6F175D3DCCD1}">
              <a14:hiddenFill xmlns:a14="http://schemas.microsoft.com/office/drawing/2010/main">
                <a:solidFill>
                  <a:srgbClr val="FFFFFF"/>
                </a:solidFill>
              </a14:hiddenFill>
            </a:ext>
          </a:extLst>
        </p:spPr>
      </p:pic>
      <p:pic>
        <p:nvPicPr>
          <p:cNvPr id="30" name="Office Screen-1 new" hidden="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5702"/>
          <a:stretch/>
        </p:blipFill>
        <p:spPr bwMode="auto">
          <a:xfrm>
            <a:off x="6423398" y="1414023"/>
            <a:ext cx="2943796" cy="2798064"/>
          </a:xfrm>
          <a:prstGeom prst="rect">
            <a:avLst/>
          </a:prstGeom>
          <a:noFill/>
          <a:ln w="12700">
            <a:noFill/>
          </a:ln>
          <a:extLst>
            <a:ext uri="{909E8E84-426E-40DD-AFC4-6F175D3DCCD1}">
              <a14:hiddenFill xmlns:a14="http://schemas.microsoft.com/office/drawing/2010/main">
                <a:solidFill>
                  <a:srgbClr val="FFFFFF"/>
                </a:solidFill>
              </a14:hiddenFill>
            </a:ext>
          </a:extLst>
        </p:spPr>
      </p:pic>
      <p:sp useBgFill="1">
        <p:nvSpPr>
          <p:cNvPr id="28" name="Rectangle 27"/>
          <p:cNvSpPr/>
          <p:nvPr/>
        </p:nvSpPr>
        <p:spPr>
          <a:xfrm>
            <a:off x="106785" y="1324835"/>
            <a:ext cx="6263640" cy="30103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Pillar 1 box"/>
          <p:cNvSpPr/>
          <p:nvPr/>
        </p:nvSpPr>
        <p:spPr>
          <a:xfrm>
            <a:off x="524897" y="1413410"/>
            <a:ext cx="2713603" cy="13574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solidFill>
                <a:schemeClr val="accent5"/>
              </a:solidFill>
            </a:endParaRPr>
          </a:p>
        </p:txBody>
      </p:sp>
      <p:sp>
        <p:nvSpPr>
          <p:cNvPr id="33" name="Pillar 2 box"/>
          <p:cNvSpPr/>
          <p:nvPr/>
        </p:nvSpPr>
        <p:spPr>
          <a:xfrm>
            <a:off x="3315211" y="1413410"/>
            <a:ext cx="2790314" cy="13574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34" name="Pillar 3 box"/>
          <p:cNvSpPr/>
          <p:nvPr/>
        </p:nvSpPr>
        <p:spPr>
          <a:xfrm>
            <a:off x="524897" y="2848189"/>
            <a:ext cx="2713603" cy="13574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48" name="Pillar 4 box"/>
          <p:cNvSpPr/>
          <p:nvPr/>
        </p:nvSpPr>
        <p:spPr>
          <a:xfrm>
            <a:off x="3315212" y="2848189"/>
            <a:ext cx="2790314" cy="13574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51" name="Runtime on screen"/>
          <p:cNvSpPr txBox="1"/>
          <p:nvPr/>
        </p:nvSpPr>
        <p:spPr>
          <a:xfrm>
            <a:off x="524897" y="1413410"/>
            <a:ext cx="2666311" cy="1123384"/>
          </a:xfrm>
          <a:prstGeom prst="rect">
            <a:avLst/>
          </a:prstGeom>
          <a:noFill/>
        </p:spPr>
        <p:txBody>
          <a:bodyPr wrap="square" rtlCol="0">
            <a:spAutoFit/>
          </a:bodyPr>
          <a:lstStyle/>
          <a:p>
            <a:r>
              <a:rPr lang="en-US" sz="2500" dirty="0" smtClean="0">
                <a:solidFill>
                  <a:schemeClr val="bg1">
                    <a:alpha val="99000"/>
                  </a:schemeClr>
                </a:solidFill>
              </a:rPr>
              <a:t>Phone platform</a:t>
            </a:r>
            <a:r>
              <a:rPr lang="en-US" sz="2400" dirty="0" smtClean="0">
                <a:solidFill>
                  <a:schemeClr val="bg1">
                    <a:alpha val="99000"/>
                  </a:schemeClr>
                </a:solidFill>
              </a:rPr>
              <a:t/>
            </a:r>
            <a:br>
              <a:rPr lang="en-US" sz="2400" dirty="0" smtClean="0">
                <a:solidFill>
                  <a:schemeClr val="bg1">
                    <a:alpha val="99000"/>
                  </a:schemeClr>
                </a:solidFill>
              </a:rPr>
            </a:br>
            <a:r>
              <a:rPr lang="en-US" dirty="0" smtClean="0">
                <a:solidFill>
                  <a:schemeClr val="bg1">
                    <a:alpha val="99000"/>
                  </a:schemeClr>
                </a:solidFill>
              </a:rPr>
              <a:t>Integrate experiences</a:t>
            </a:r>
            <a:endParaRPr lang="en-US" dirty="0">
              <a:solidFill>
                <a:schemeClr val="bg1">
                  <a:alpha val="99000"/>
                </a:schemeClr>
              </a:solidFill>
            </a:endParaRPr>
          </a:p>
          <a:p>
            <a:endParaRPr lang="en-US" sz="2400" b="1" dirty="0">
              <a:solidFill>
                <a:schemeClr val="bg1">
                  <a:alpha val="99000"/>
                </a:schemeClr>
              </a:solidFill>
              <a:latin typeface="Segoe Light" pitchFamily="34" charset="0"/>
            </a:endParaRPr>
          </a:p>
        </p:txBody>
      </p:sp>
      <p:sp>
        <p:nvSpPr>
          <p:cNvPr id="52" name="Tools &amp; support"/>
          <p:cNvSpPr txBox="1"/>
          <p:nvPr/>
        </p:nvSpPr>
        <p:spPr>
          <a:xfrm>
            <a:off x="3315212" y="1413410"/>
            <a:ext cx="2790314" cy="754053"/>
          </a:xfrm>
          <a:prstGeom prst="rect">
            <a:avLst/>
          </a:prstGeom>
          <a:noFill/>
        </p:spPr>
        <p:txBody>
          <a:bodyPr wrap="square" rtlCol="0">
            <a:spAutoFit/>
          </a:bodyPr>
          <a:lstStyle/>
          <a:p>
            <a:pPr lvl="0"/>
            <a:r>
              <a:rPr lang="en-US" sz="2500" dirty="0" smtClean="0">
                <a:solidFill>
                  <a:schemeClr val="bg1">
                    <a:alpha val="99000"/>
                  </a:schemeClr>
                </a:solidFill>
              </a:rPr>
              <a:t>Tools &amp; support</a:t>
            </a:r>
            <a:r>
              <a:rPr lang="en-US" sz="2400" b="1" dirty="0" smtClean="0">
                <a:solidFill>
                  <a:schemeClr val="bg1">
                    <a:alpha val="99000"/>
                  </a:schemeClr>
                </a:solidFill>
              </a:rPr>
              <a:t/>
            </a:r>
            <a:br>
              <a:rPr lang="en-US" sz="2400" b="1" dirty="0" smtClean="0">
                <a:solidFill>
                  <a:schemeClr val="bg1">
                    <a:alpha val="99000"/>
                  </a:schemeClr>
                </a:solidFill>
              </a:rPr>
            </a:br>
            <a:r>
              <a:rPr lang="en-US" dirty="0">
                <a:solidFill>
                  <a:srgbClr val="FFFFFF">
                    <a:alpha val="99000"/>
                  </a:srgbClr>
                </a:solidFill>
              </a:rPr>
              <a:t>Design and </a:t>
            </a:r>
            <a:r>
              <a:rPr lang="en-US" dirty="0" smtClean="0">
                <a:solidFill>
                  <a:srgbClr val="FFFFFF">
                    <a:alpha val="99000"/>
                  </a:srgbClr>
                </a:solidFill>
              </a:rPr>
              <a:t>develop</a:t>
            </a:r>
            <a:endParaRPr lang="en-US" dirty="0">
              <a:solidFill>
                <a:srgbClr val="FFFFFF">
                  <a:alpha val="99000"/>
                </a:srgbClr>
              </a:solidFill>
            </a:endParaRPr>
          </a:p>
        </p:txBody>
      </p:sp>
      <p:sp>
        <p:nvSpPr>
          <p:cNvPr id="60" name="Cloud services"/>
          <p:cNvSpPr txBox="1"/>
          <p:nvPr/>
        </p:nvSpPr>
        <p:spPr>
          <a:xfrm>
            <a:off x="524897" y="2848189"/>
            <a:ext cx="2666311" cy="1031051"/>
          </a:xfrm>
          <a:prstGeom prst="rect">
            <a:avLst/>
          </a:prstGeom>
          <a:noFill/>
        </p:spPr>
        <p:txBody>
          <a:bodyPr wrap="square" rtlCol="0">
            <a:spAutoFit/>
          </a:bodyPr>
          <a:lstStyle/>
          <a:p>
            <a:pPr lvl="0"/>
            <a:r>
              <a:rPr lang="en-US" sz="2500" dirty="0" smtClean="0">
                <a:solidFill>
                  <a:schemeClr val="bg1">
                    <a:alpha val="99000"/>
                  </a:schemeClr>
                </a:solidFill>
              </a:rPr>
              <a:t>Cloud services</a:t>
            </a:r>
            <a:r>
              <a:rPr lang="en-US" sz="2400" b="1" dirty="0" smtClean="0">
                <a:solidFill>
                  <a:schemeClr val="bg1">
                    <a:alpha val="99000"/>
                  </a:schemeClr>
                </a:solidFill>
              </a:rPr>
              <a:t/>
            </a:r>
            <a:br>
              <a:rPr lang="en-US" sz="2400" b="1" dirty="0" smtClean="0">
                <a:solidFill>
                  <a:schemeClr val="bg1">
                    <a:alpha val="99000"/>
                  </a:schemeClr>
                </a:solidFill>
              </a:rPr>
            </a:br>
            <a:r>
              <a:rPr lang="en-US" dirty="0" smtClean="0">
                <a:solidFill>
                  <a:srgbClr val="FFFFFF">
                    <a:alpha val="99000"/>
                  </a:srgbClr>
                </a:solidFill>
              </a:rPr>
              <a:t>Create and subscribe </a:t>
            </a:r>
            <a:br>
              <a:rPr lang="en-US" dirty="0" smtClean="0">
                <a:solidFill>
                  <a:srgbClr val="FFFFFF">
                    <a:alpha val="99000"/>
                  </a:srgbClr>
                </a:solidFill>
              </a:rPr>
            </a:br>
            <a:r>
              <a:rPr lang="en-US" dirty="0" smtClean="0">
                <a:solidFill>
                  <a:srgbClr val="FFFFFF">
                    <a:alpha val="99000"/>
                  </a:srgbClr>
                </a:solidFill>
              </a:rPr>
              <a:t>to services</a:t>
            </a:r>
            <a:endParaRPr lang="en-US" dirty="0">
              <a:solidFill>
                <a:srgbClr val="FFFFFF">
                  <a:alpha val="99000"/>
                </a:srgbClr>
              </a:solidFill>
            </a:endParaRPr>
          </a:p>
        </p:txBody>
      </p:sp>
      <p:sp>
        <p:nvSpPr>
          <p:cNvPr id="61" name="Marketplace"/>
          <p:cNvSpPr txBox="1"/>
          <p:nvPr/>
        </p:nvSpPr>
        <p:spPr>
          <a:xfrm>
            <a:off x="3315211" y="2848188"/>
            <a:ext cx="2790314" cy="754053"/>
          </a:xfrm>
          <a:prstGeom prst="rect">
            <a:avLst/>
          </a:prstGeom>
          <a:noFill/>
        </p:spPr>
        <p:txBody>
          <a:bodyPr wrap="square" rtlCol="0">
            <a:spAutoFit/>
          </a:bodyPr>
          <a:lstStyle/>
          <a:p>
            <a:pPr lvl="0"/>
            <a:r>
              <a:rPr lang="en-US" sz="2500" dirty="0" smtClean="0">
                <a:solidFill>
                  <a:schemeClr val="bg1">
                    <a:alpha val="99000"/>
                  </a:schemeClr>
                </a:solidFill>
              </a:rPr>
              <a:t>Marketplace</a:t>
            </a:r>
            <a:r>
              <a:rPr lang="en-US" sz="2400" b="1" dirty="0" smtClean="0">
                <a:solidFill>
                  <a:schemeClr val="bg1">
                    <a:alpha val="99000"/>
                  </a:schemeClr>
                </a:solidFill>
              </a:rPr>
              <a:t/>
            </a:r>
            <a:br>
              <a:rPr lang="en-US" sz="2400" b="1" dirty="0" smtClean="0">
                <a:solidFill>
                  <a:schemeClr val="bg1">
                    <a:alpha val="99000"/>
                  </a:schemeClr>
                </a:solidFill>
              </a:rPr>
            </a:br>
            <a:r>
              <a:rPr lang="en-US" dirty="0">
                <a:solidFill>
                  <a:srgbClr val="FFFFFF">
                    <a:alpha val="99000"/>
                  </a:srgbClr>
                </a:solidFill>
              </a:rPr>
              <a:t>Certify and </a:t>
            </a:r>
            <a:r>
              <a:rPr lang="en-US" dirty="0" smtClean="0">
                <a:solidFill>
                  <a:srgbClr val="FFFFFF">
                    <a:alpha val="99000"/>
                  </a:srgbClr>
                </a:solidFill>
              </a:rPr>
              <a:t>distribute</a:t>
            </a:r>
            <a:endParaRPr lang="en-US" dirty="0">
              <a:solidFill>
                <a:srgbClr val="FFFFFF">
                  <a:alpha val="99000"/>
                </a:srgbClr>
              </a:solidFill>
            </a:endParaRPr>
          </a:p>
        </p:txBody>
      </p:sp>
      <p:sp>
        <p:nvSpPr>
          <p:cNvPr id="23" name="Title 1"/>
          <p:cNvSpPr>
            <a:spLocks noGrp="1"/>
          </p:cNvSpPr>
          <p:nvPr>
            <p:ph type="title"/>
          </p:nvPr>
        </p:nvSpPr>
        <p:spPr>
          <a:xfrm>
            <a:off x="381000" y="171450"/>
            <a:ext cx="8382000" cy="707886"/>
          </a:xfrm>
        </p:spPr>
        <p:txBody>
          <a:bodyPr/>
          <a:lstStyle/>
          <a:p>
            <a:r>
              <a:rPr lang="en-US" dirty="0" smtClean="0">
                <a:solidFill>
                  <a:schemeClr val="accent5"/>
                </a:solidFill>
              </a:rPr>
              <a:t>Mobilize your business apps</a:t>
            </a:r>
            <a:endParaRPr lang="en-US" dirty="0">
              <a:solidFill>
                <a:schemeClr val="accent5"/>
              </a:solidFill>
            </a:endParaRPr>
          </a:p>
        </p:txBody>
      </p:sp>
      <p:grpSp>
        <p:nvGrpSpPr>
          <p:cNvPr id="42" name="Group 41"/>
          <p:cNvGrpSpPr/>
          <p:nvPr/>
        </p:nvGrpSpPr>
        <p:grpSpPr>
          <a:xfrm>
            <a:off x="6299404" y="957624"/>
            <a:ext cx="1911806" cy="3703320"/>
            <a:chOff x="6299404" y="957624"/>
            <a:chExt cx="1911806" cy="3703320"/>
          </a:xfrm>
        </p:grpSpPr>
        <p:grpSp>
          <p:nvGrpSpPr>
            <p:cNvPr id="43" name="Group 42"/>
            <p:cNvGrpSpPr/>
            <p:nvPr/>
          </p:nvGrpSpPr>
          <p:grpSpPr>
            <a:xfrm>
              <a:off x="6419976" y="1411021"/>
              <a:ext cx="1674005" cy="2798064"/>
              <a:chOff x="6419976" y="1411021"/>
              <a:chExt cx="1674005" cy="2798064"/>
            </a:xfrm>
          </p:grpSpPr>
          <p:pic>
            <p:nvPicPr>
              <p:cNvPr id="47" name="Blue-Tiles-TOP"/>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419976" y="1411021"/>
                <a:ext cx="1674004" cy="2798064"/>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49"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8195"/>
              <a:stretch/>
            </p:blipFill>
            <p:spPr bwMode="auto">
              <a:xfrm>
                <a:off x="6419977" y="1542197"/>
                <a:ext cx="1674004" cy="26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4"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3082"/>
            <a:stretch/>
          </p:blipFill>
          <p:spPr bwMode="auto">
            <a:xfrm>
              <a:off x="6419975" y="1402755"/>
              <a:ext cx="1674006" cy="2818120"/>
            </a:xfrm>
            <a:prstGeom prst="rect">
              <a:avLst/>
            </a:prstGeom>
            <a:solidFill>
              <a:srgbClr val="000000"/>
            </a:solidFill>
          </p:spPr>
        </p:pic>
        <p:pic>
          <p:nvPicPr>
            <p:cNvPr id="45" name="Phone Chassis Cutout" descr="\\192.168.1.51\Shared\ADI_Projects\Microsoft\MS_11-01278_Windows_Phone_Business_Narrative\ADI_Art\Working_Art\Mango_Generic_Phone_Chassis-cutou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9404"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46" name="Phone Chassis Sheen"/>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339854"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grpSp>
      <p:sp>
        <p:nvSpPr>
          <p:cNvPr id="50" name="Slide Number Placeholder 2"/>
          <p:cNvSpPr>
            <a:spLocks noGrp="1"/>
          </p:cNvSpPr>
          <p:nvPr>
            <p:ph type="sldNum" sz="quarter" idx="12"/>
          </p:nvPr>
        </p:nvSpPr>
        <p:spPr>
          <a:xfrm>
            <a:off x="381000" y="4790766"/>
            <a:ext cx="340158" cy="246221"/>
          </a:xfrm>
        </p:spPr>
        <p:txBody>
          <a:bodyPr/>
          <a:lstStyle/>
          <a:p>
            <a:fld id="{B6F15528-21DE-4FAA-801E-634DDDAF4B2B}" type="slidenum">
              <a:rPr lang="en-US" smtClean="0"/>
              <a:pPr/>
              <a:t>17</a:t>
            </a:fld>
            <a:endParaRPr lang="en-US" dirty="0"/>
          </a:p>
        </p:txBody>
      </p:sp>
    </p:spTree>
    <p:extLst>
      <p:ext uri="{BB962C8B-B14F-4D97-AF65-F5344CB8AC3E}">
        <p14:creationId xmlns:p14="http://schemas.microsoft.com/office/powerpoint/2010/main" val="27538425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1+#ppt_w/2"/>
                                          </p:val>
                                        </p:tav>
                                        <p:tav tm="100000">
                                          <p:val>
                                            <p:strVal val="#ppt_x"/>
                                          </p:val>
                                        </p:tav>
                                      </p:tavLst>
                                    </p:anim>
                                    <p:anim calcmode="lin" valueType="num">
                                      <p:cBhvr additive="base">
                                        <p:cTn id="8" dur="75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1+#ppt_w/2"/>
                                          </p:val>
                                        </p:tav>
                                        <p:tav tm="100000">
                                          <p:val>
                                            <p:strVal val="#ppt_x"/>
                                          </p:val>
                                        </p:tav>
                                      </p:tavLst>
                                    </p:anim>
                                    <p:anim calcmode="lin" valueType="num">
                                      <p:cBhvr additive="base">
                                        <p:cTn id="12" dur="75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750" fill="hold"/>
                                        <p:tgtEl>
                                          <p:spTgt spid="51"/>
                                        </p:tgtEl>
                                        <p:attrNameLst>
                                          <p:attrName>ppt_x</p:attrName>
                                        </p:attrNameLst>
                                      </p:cBhvr>
                                      <p:tavLst>
                                        <p:tav tm="0">
                                          <p:val>
                                            <p:strVal val="1+#ppt_w/2"/>
                                          </p:val>
                                        </p:tav>
                                        <p:tav tm="100000">
                                          <p:val>
                                            <p:strVal val="#ppt_x"/>
                                          </p:val>
                                        </p:tav>
                                      </p:tavLst>
                                    </p:anim>
                                    <p:anim calcmode="lin" valueType="num">
                                      <p:cBhvr additive="base">
                                        <p:cTn id="16" dur="750" fill="hold"/>
                                        <p:tgtEl>
                                          <p:spTgt spid="5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750" fill="hold"/>
                                        <p:tgtEl>
                                          <p:spTgt spid="34"/>
                                        </p:tgtEl>
                                        <p:attrNameLst>
                                          <p:attrName>ppt_x</p:attrName>
                                        </p:attrNameLst>
                                      </p:cBhvr>
                                      <p:tavLst>
                                        <p:tav tm="0">
                                          <p:val>
                                            <p:strVal val="1+#ppt_w/2"/>
                                          </p:val>
                                        </p:tav>
                                        <p:tav tm="100000">
                                          <p:val>
                                            <p:strVal val="#ppt_x"/>
                                          </p:val>
                                        </p:tav>
                                      </p:tavLst>
                                    </p:anim>
                                    <p:anim calcmode="lin" valueType="num">
                                      <p:cBhvr additive="base">
                                        <p:cTn id="20" dur="750" fill="hold"/>
                                        <p:tgtEl>
                                          <p:spTgt spid="3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5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750" fill="hold"/>
                                        <p:tgtEl>
                                          <p:spTgt spid="52"/>
                                        </p:tgtEl>
                                        <p:attrNameLst>
                                          <p:attrName>ppt_x</p:attrName>
                                        </p:attrNameLst>
                                      </p:cBhvr>
                                      <p:tavLst>
                                        <p:tav tm="0">
                                          <p:val>
                                            <p:strVal val="1+#ppt_w/2"/>
                                          </p:val>
                                        </p:tav>
                                        <p:tav tm="100000">
                                          <p:val>
                                            <p:strVal val="#ppt_x"/>
                                          </p:val>
                                        </p:tav>
                                      </p:tavLst>
                                    </p:anim>
                                    <p:anim calcmode="lin" valueType="num">
                                      <p:cBhvr additive="base">
                                        <p:cTn id="24" dur="750" fill="hold"/>
                                        <p:tgtEl>
                                          <p:spTgt spid="52"/>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175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35" presetClass="path" presetSubtype="0" decel="100000" fill="hold" nodeType="withEffect">
                                  <p:stCondLst>
                                    <p:cond delay="1750"/>
                                  </p:stCondLst>
                                  <p:childTnLst>
                                    <p:animMotion origin="layout" path="M 0.07673 3.7037E-6 L 4.44444E-6 3.7037E-6 " pathEditMode="relative" rAng="0" ptsTypes="AA">
                                      <p:cBhvr>
                                        <p:cTn id="29" dur="750" fill="hold"/>
                                        <p:tgtEl>
                                          <p:spTgt spid="25"/>
                                        </p:tgtEl>
                                        <p:attrNameLst>
                                          <p:attrName>ppt_x</p:attrName>
                                          <p:attrName>ppt_y</p:attrName>
                                        </p:attrNameLst>
                                      </p:cBhvr>
                                      <p:rCtr x="-3837" y="0"/>
                                    </p:animMotion>
                                  </p:childTnLst>
                                </p:cTn>
                              </p:par>
                              <p:par>
                                <p:cTn id="30" presetID="35" presetClass="path" presetSubtype="0" accel="50000" decel="50000" autoRev="1" fill="hold" nodeType="withEffect">
                                  <p:stCondLst>
                                    <p:cond delay="2500"/>
                                  </p:stCondLst>
                                  <p:childTnLst>
                                    <p:animMotion origin="layout" path="M -1.11111E-6 3.7037E-6 L -0.31736 3.7037E-6 " pathEditMode="relative" rAng="0" ptsTypes="AA">
                                      <p:cBhvr>
                                        <p:cTn id="31" dur="5000" fill="hold"/>
                                        <p:tgtEl>
                                          <p:spTgt spid="25"/>
                                        </p:tgtEl>
                                        <p:attrNameLst>
                                          <p:attrName>ppt_x</p:attrName>
                                          <p:attrName>ppt_y</p:attrName>
                                        </p:attrNameLst>
                                      </p:cBhvr>
                                      <p:rCtr x="-15868" y="0"/>
                                    </p:animMotion>
                                  </p:childTnLst>
                                </p:cTn>
                              </p:par>
                              <p:par>
                                <p:cTn id="32" presetID="10" presetClass="entr" presetSubtype="0" fill="hold" nodeType="withEffect">
                                  <p:stCondLst>
                                    <p:cond delay="175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35" presetClass="path" presetSubtype="0" decel="100000" fill="hold" nodeType="withEffect">
                                  <p:stCondLst>
                                    <p:cond delay="1750"/>
                                  </p:stCondLst>
                                  <p:childTnLst>
                                    <p:animMotion origin="layout" path="M 0.07673 3.7037E-6 L 4.44444E-6 3.7037E-6 " pathEditMode="relative" rAng="0" ptsTypes="AA">
                                      <p:cBhvr>
                                        <p:cTn id="36" dur="750" fill="hold"/>
                                        <p:tgtEl>
                                          <p:spTgt spid="30"/>
                                        </p:tgtEl>
                                        <p:attrNameLst>
                                          <p:attrName>ppt_x</p:attrName>
                                          <p:attrName>ppt_y</p:attrName>
                                        </p:attrNameLst>
                                      </p:cBhvr>
                                      <p:rCtr x="-3837" y="0"/>
                                    </p:animMotion>
                                  </p:childTnLst>
                                </p:cTn>
                              </p:par>
                              <p:par>
                                <p:cTn id="37" presetID="35" presetClass="path" presetSubtype="0" accel="50000" decel="50000" autoRev="1" fill="hold" nodeType="withEffect">
                                  <p:stCondLst>
                                    <p:cond delay="2500"/>
                                  </p:stCondLst>
                                  <p:childTnLst>
                                    <p:animMotion origin="layout" path="M -3.33333E-6 -3.58025E-6 L -0.1342 -3.58025E-6 " pathEditMode="relative" rAng="0" ptsTypes="AA">
                                      <p:cBhvr>
                                        <p:cTn id="38" dur="3000" fill="hold"/>
                                        <p:tgtEl>
                                          <p:spTgt spid="30"/>
                                        </p:tgtEl>
                                        <p:attrNameLst>
                                          <p:attrName>ppt_x</p:attrName>
                                          <p:attrName>ppt_y</p:attrName>
                                        </p:attrNameLst>
                                      </p:cBhvr>
                                      <p:rCtr x="-6719" y="0"/>
                                    </p:animMotion>
                                  </p:childTnLst>
                                </p:cTn>
                              </p:par>
                              <p:par>
                                <p:cTn id="39" presetID="2" presetClass="entr" presetSubtype="2" decel="100000" fill="hold" grpId="0" nodeType="withEffect">
                                  <p:stCondLst>
                                    <p:cond delay="75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750" fill="hold"/>
                                        <p:tgtEl>
                                          <p:spTgt spid="48"/>
                                        </p:tgtEl>
                                        <p:attrNameLst>
                                          <p:attrName>ppt_x</p:attrName>
                                        </p:attrNameLst>
                                      </p:cBhvr>
                                      <p:tavLst>
                                        <p:tav tm="0">
                                          <p:val>
                                            <p:strVal val="1+#ppt_w/2"/>
                                          </p:val>
                                        </p:tav>
                                        <p:tav tm="100000">
                                          <p:val>
                                            <p:strVal val="#ppt_x"/>
                                          </p:val>
                                        </p:tav>
                                      </p:tavLst>
                                    </p:anim>
                                    <p:anim calcmode="lin" valueType="num">
                                      <p:cBhvr additive="base">
                                        <p:cTn id="42" dur="750" fill="hold"/>
                                        <p:tgtEl>
                                          <p:spTgt spid="48"/>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7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750" fill="hold"/>
                                        <p:tgtEl>
                                          <p:spTgt spid="60"/>
                                        </p:tgtEl>
                                        <p:attrNameLst>
                                          <p:attrName>ppt_x</p:attrName>
                                        </p:attrNameLst>
                                      </p:cBhvr>
                                      <p:tavLst>
                                        <p:tav tm="0">
                                          <p:val>
                                            <p:strVal val="1+#ppt_w/2"/>
                                          </p:val>
                                        </p:tav>
                                        <p:tav tm="100000">
                                          <p:val>
                                            <p:strVal val="#ppt_x"/>
                                          </p:val>
                                        </p:tav>
                                      </p:tavLst>
                                    </p:anim>
                                    <p:anim calcmode="lin" valueType="num">
                                      <p:cBhvr additive="base">
                                        <p:cTn id="46" dur="750" fill="hold"/>
                                        <p:tgtEl>
                                          <p:spTgt spid="60"/>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100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750" fill="hold"/>
                                        <p:tgtEl>
                                          <p:spTgt spid="61"/>
                                        </p:tgtEl>
                                        <p:attrNameLst>
                                          <p:attrName>ppt_x</p:attrName>
                                        </p:attrNameLst>
                                      </p:cBhvr>
                                      <p:tavLst>
                                        <p:tav tm="0">
                                          <p:val>
                                            <p:strVal val="1+#ppt_w/2"/>
                                          </p:val>
                                        </p:tav>
                                        <p:tav tm="100000">
                                          <p:val>
                                            <p:strVal val="#ppt_x"/>
                                          </p:val>
                                        </p:tav>
                                      </p:tavLst>
                                    </p:anim>
                                    <p:anim calcmode="lin" valueType="num">
                                      <p:cBhvr additive="base">
                                        <p:cTn id="50" dur="75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48" grpId="0" animBg="1"/>
      <p:bldP spid="51" grpId="0"/>
      <p:bldP spid="52"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solidFill>
              </a:rPr>
              <a:t>Mobilize your business apps</a:t>
            </a:r>
            <a:endParaRPr lang="en-US" dirty="0">
              <a:solidFill>
                <a:schemeClr val="accent5"/>
              </a:solidFill>
            </a:endParaRPr>
          </a:p>
        </p:txBody>
      </p:sp>
      <p:sp>
        <p:nvSpPr>
          <p:cNvPr id="20" name="Slide Number Placeholder 2"/>
          <p:cNvSpPr>
            <a:spLocks noGrp="1"/>
          </p:cNvSpPr>
          <p:nvPr>
            <p:ph type="sldNum" sz="quarter" idx="12"/>
          </p:nvPr>
        </p:nvSpPr>
        <p:spPr/>
        <p:txBody>
          <a:bodyPr/>
          <a:lstStyle/>
          <a:p>
            <a:fld id="{B6F15528-21DE-4FAA-801E-634DDDAF4B2B}" type="slidenum">
              <a:rPr lang="en-US" smtClean="0"/>
              <a:pPr/>
              <a:t>18</a:t>
            </a:fld>
            <a:endParaRPr lang="en-US" dirty="0"/>
          </a:p>
        </p:txBody>
      </p:sp>
      <p:sp>
        <p:nvSpPr>
          <p:cNvPr id="12" name="Pillar 2 box"/>
          <p:cNvSpPr/>
          <p:nvPr/>
        </p:nvSpPr>
        <p:spPr>
          <a:xfrm>
            <a:off x="523122" y="1143701"/>
            <a:ext cx="5574112" cy="10058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3" name="Pillar 2 box"/>
          <p:cNvSpPr/>
          <p:nvPr/>
        </p:nvSpPr>
        <p:spPr>
          <a:xfrm>
            <a:off x="523122" y="2340157"/>
            <a:ext cx="5574112" cy="10058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4" name="Pillar 2 box"/>
          <p:cNvSpPr/>
          <p:nvPr/>
        </p:nvSpPr>
        <p:spPr>
          <a:xfrm>
            <a:off x="523122" y="3536613"/>
            <a:ext cx="5574112" cy="10058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6" name="Pillar 1 text"/>
          <p:cNvSpPr txBox="1"/>
          <p:nvPr/>
        </p:nvSpPr>
        <p:spPr>
          <a:xfrm>
            <a:off x="744241" y="1415793"/>
            <a:ext cx="4865411" cy="461657"/>
          </a:xfrm>
          <a:prstGeom prst="rect">
            <a:avLst/>
          </a:prstGeom>
          <a:noFill/>
        </p:spPr>
        <p:txBody>
          <a:bodyPr wrap="square" lIns="91432" tIns="45716" rIns="91432" bIns="45716" rtlCol="0">
            <a:spAutoFit/>
          </a:bodyPr>
          <a:lstStyle/>
          <a:p>
            <a:r>
              <a:rPr lang="en-US" sz="2400" dirty="0">
                <a:solidFill>
                  <a:schemeClr val="bg1">
                    <a:alpha val="99000"/>
                  </a:schemeClr>
                </a:solidFill>
              </a:rPr>
              <a:t>Deliver captivating apps </a:t>
            </a:r>
          </a:p>
        </p:txBody>
      </p:sp>
      <p:sp>
        <p:nvSpPr>
          <p:cNvPr id="17" name="Pillar 1 text"/>
          <p:cNvSpPr txBox="1"/>
          <p:nvPr/>
        </p:nvSpPr>
        <p:spPr>
          <a:xfrm>
            <a:off x="744241" y="2612249"/>
            <a:ext cx="5165240" cy="461657"/>
          </a:xfrm>
          <a:prstGeom prst="rect">
            <a:avLst/>
          </a:prstGeom>
          <a:noFill/>
        </p:spPr>
        <p:txBody>
          <a:bodyPr wrap="square" lIns="91432" tIns="45716" rIns="0" bIns="45716" rtlCol="0">
            <a:spAutoFit/>
          </a:bodyPr>
          <a:lstStyle/>
          <a:p>
            <a:r>
              <a:rPr lang="en-US" sz="2400" dirty="0">
                <a:solidFill>
                  <a:schemeClr val="bg1">
                    <a:alpha val="99000"/>
                  </a:schemeClr>
                </a:solidFill>
              </a:rPr>
              <a:t>Help protect corporate LOB data</a:t>
            </a:r>
          </a:p>
        </p:txBody>
      </p:sp>
      <p:sp>
        <p:nvSpPr>
          <p:cNvPr id="18" name="Pillar 1 text"/>
          <p:cNvSpPr txBox="1"/>
          <p:nvPr/>
        </p:nvSpPr>
        <p:spPr>
          <a:xfrm>
            <a:off x="744240" y="3808705"/>
            <a:ext cx="5352993" cy="461657"/>
          </a:xfrm>
          <a:prstGeom prst="rect">
            <a:avLst/>
          </a:prstGeom>
          <a:noFill/>
        </p:spPr>
        <p:txBody>
          <a:bodyPr wrap="square" lIns="91432" tIns="45716" rIns="0" bIns="45716" rtlCol="0">
            <a:spAutoFit/>
          </a:bodyPr>
          <a:lstStyle/>
          <a:p>
            <a:r>
              <a:rPr lang="en-US" sz="2400" dirty="0">
                <a:solidFill>
                  <a:schemeClr val="bg1">
                    <a:alpha val="99000"/>
                  </a:schemeClr>
                </a:solidFill>
              </a:rPr>
              <a:t>Develop high quality apps efficiently</a:t>
            </a:r>
          </a:p>
        </p:txBody>
      </p:sp>
      <p:grpSp>
        <p:nvGrpSpPr>
          <p:cNvPr id="3" name="Group 2"/>
          <p:cNvGrpSpPr/>
          <p:nvPr/>
        </p:nvGrpSpPr>
        <p:grpSpPr>
          <a:xfrm>
            <a:off x="6299404" y="957624"/>
            <a:ext cx="1911806" cy="3703320"/>
            <a:chOff x="6299404" y="957624"/>
            <a:chExt cx="1911806" cy="3703320"/>
          </a:xfrm>
        </p:grpSpPr>
        <p:grpSp>
          <p:nvGrpSpPr>
            <p:cNvPr id="4" name="Group 3"/>
            <p:cNvGrpSpPr/>
            <p:nvPr/>
          </p:nvGrpSpPr>
          <p:grpSpPr>
            <a:xfrm>
              <a:off x="6419976" y="1411021"/>
              <a:ext cx="1674005" cy="2798064"/>
              <a:chOff x="6419976" y="1411021"/>
              <a:chExt cx="1674005" cy="2798064"/>
            </a:xfrm>
          </p:grpSpPr>
          <p:pic>
            <p:nvPicPr>
              <p:cNvPr id="11" name="Blue-Tiles-TOP"/>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19976" y="1411021"/>
                <a:ext cx="1674004" cy="2798064"/>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195"/>
              <a:stretch/>
            </p:blipFill>
            <p:spPr bwMode="auto">
              <a:xfrm>
                <a:off x="6419977" y="1542197"/>
                <a:ext cx="1674004" cy="26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9"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082"/>
            <a:stretch/>
          </p:blipFill>
          <p:spPr bwMode="auto">
            <a:xfrm>
              <a:off x="6419975" y="1402755"/>
              <a:ext cx="1674006" cy="2818120"/>
            </a:xfrm>
            <a:prstGeom prst="rect">
              <a:avLst/>
            </a:prstGeom>
            <a:solidFill>
              <a:srgbClr val="000000"/>
            </a:solidFill>
          </p:spPr>
        </p:pic>
        <p:pic>
          <p:nvPicPr>
            <p:cNvPr id="22" name="Phone Chassis Cutout" descr="\\192.168.1.51\Shared\ADI_Projects\Microsoft\MS_11-01278_Windows_Phone_Business_Narrative\ADI_Art\Working_Art\Mango_Generic_Phone_Chassis-cutou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9404"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23" name="Phone Chassis Sheen"/>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39854"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71882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1+#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decel="10000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1+#ppt_w/2"/>
                                          </p:val>
                                        </p:tav>
                                        <p:tav tm="100000">
                                          <p:val>
                                            <p:strVal val="#ppt_x"/>
                                          </p:val>
                                        </p:tav>
                                      </p:tavLst>
                                    </p:anim>
                                    <p:anim calcmode="lin" valueType="num">
                                      <p:cBhvr additive="base">
                                        <p:cTn id="18" dur="750" fill="hold"/>
                                        <p:tgtEl>
                                          <p:spTgt spid="1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25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750" fill="hold"/>
                                        <p:tgtEl>
                                          <p:spTgt spid="17"/>
                                        </p:tgtEl>
                                        <p:attrNameLst>
                                          <p:attrName>ppt_x</p:attrName>
                                        </p:attrNameLst>
                                      </p:cBhvr>
                                      <p:tavLst>
                                        <p:tav tm="0">
                                          <p:val>
                                            <p:strVal val="1+#ppt_w/2"/>
                                          </p:val>
                                        </p:tav>
                                        <p:tav tm="100000">
                                          <p:val>
                                            <p:strVal val="#ppt_x"/>
                                          </p:val>
                                        </p:tav>
                                      </p:tavLst>
                                    </p:anim>
                                    <p:anim calcmode="lin" valueType="num">
                                      <p:cBhvr additive="base">
                                        <p:cTn id="22" dur="75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1+#ppt_w/2"/>
                                          </p:val>
                                        </p:tav>
                                        <p:tav tm="100000">
                                          <p:val>
                                            <p:strVal val="#ppt_x"/>
                                          </p:val>
                                        </p:tav>
                                      </p:tavLst>
                                    </p:anim>
                                    <p:anim calcmode="lin" valueType="num">
                                      <p:cBhvr additive="base">
                                        <p:cTn id="28" dur="7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1+#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p:cNvSpPr/>
          <p:nvPr/>
        </p:nvSpPr>
        <p:spPr>
          <a:xfrm>
            <a:off x="3905250" y="3173275"/>
            <a:ext cx="4824812" cy="14595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 name="Title 1"/>
          <p:cNvSpPr>
            <a:spLocks noGrp="1"/>
          </p:cNvSpPr>
          <p:nvPr>
            <p:ph type="title"/>
          </p:nvPr>
        </p:nvSpPr>
        <p:spPr/>
        <p:txBody>
          <a:bodyPr/>
          <a:lstStyle/>
          <a:p>
            <a:r>
              <a:rPr lang="en-US" dirty="0" smtClean="0">
                <a:solidFill>
                  <a:schemeClr val="accent5"/>
                </a:solidFill>
              </a:rPr>
              <a:t>Deliver captivating apps</a:t>
            </a:r>
            <a:endParaRPr lang="en-US" dirty="0">
              <a:solidFill>
                <a:schemeClr val="accent5"/>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19</a:t>
            </a:fld>
            <a:endParaRPr lang="en-US" dirty="0"/>
          </a:p>
        </p:txBody>
      </p:sp>
      <p:sp>
        <p:nvSpPr>
          <p:cNvPr id="13" name="rectangle"/>
          <p:cNvSpPr/>
          <p:nvPr/>
        </p:nvSpPr>
        <p:spPr>
          <a:xfrm>
            <a:off x="3905250" y="1087428"/>
            <a:ext cx="4824812" cy="19842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0" name="Pillar 1 text"/>
          <p:cNvSpPr txBox="1"/>
          <p:nvPr/>
        </p:nvSpPr>
        <p:spPr>
          <a:xfrm>
            <a:off x="4053071" y="4150642"/>
            <a:ext cx="4676991" cy="369324"/>
          </a:xfrm>
          <a:prstGeom prst="rect">
            <a:avLst/>
          </a:prstGeom>
          <a:noFill/>
        </p:spPr>
        <p:txBody>
          <a:bodyPr wrap="square" lIns="91432" tIns="45716" rIns="91432" bIns="45716" rtlCol="0">
            <a:spAutoFit/>
          </a:bodyPr>
          <a:lstStyle/>
          <a:p>
            <a:r>
              <a:rPr lang="en-US" dirty="0">
                <a:solidFill>
                  <a:schemeClr val="bg1">
                    <a:alpha val="99000"/>
                  </a:schemeClr>
                </a:solidFill>
              </a:rPr>
              <a:t>Take advantage of background processing</a:t>
            </a:r>
          </a:p>
        </p:txBody>
      </p:sp>
      <p:sp>
        <p:nvSpPr>
          <p:cNvPr id="15" name="Pillar 1 text"/>
          <p:cNvSpPr txBox="1"/>
          <p:nvPr/>
        </p:nvSpPr>
        <p:spPr>
          <a:xfrm>
            <a:off x="4053071" y="1117167"/>
            <a:ext cx="4562310" cy="646323"/>
          </a:xfrm>
          <a:prstGeom prst="rect">
            <a:avLst/>
          </a:prstGeom>
          <a:noFill/>
        </p:spPr>
        <p:txBody>
          <a:bodyPr wrap="square" lIns="91432" tIns="45716" rIns="91432" bIns="45716" rtlCol="0">
            <a:spAutoFit/>
          </a:bodyPr>
          <a:lstStyle/>
          <a:p>
            <a:r>
              <a:rPr lang="en-US" dirty="0">
                <a:solidFill>
                  <a:schemeClr val="bg1">
                    <a:alpha val="99000"/>
                  </a:schemeClr>
                </a:solidFill>
              </a:rPr>
              <a:t>Develop captivating experiences </a:t>
            </a:r>
            <a:r>
              <a:rPr lang="en-US" dirty="0" smtClean="0">
                <a:solidFill>
                  <a:schemeClr val="bg1">
                    <a:alpha val="99000"/>
                  </a:schemeClr>
                </a:solidFill>
              </a:rPr>
              <a:t>with Silverlight and XNA</a:t>
            </a:r>
            <a:endParaRPr lang="en-US" dirty="0">
              <a:solidFill>
                <a:schemeClr val="bg1">
                  <a:alpha val="99000"/>
                </a:schemeClr>
              </a:solidFill>
            </a:endParaRPr>
          </a:p>
        </p:txBody>
      </p:sp>
      <p:sp>
        <p:nvSpPr>
          <p:cNvPr id="16" name="Pillar 1 text"/>
          <p:cNvSpPr txBox="1"/>
          <p:nvPr/>
        </p:nvSpPr>
        <p:spPr>
          <a:xfrm>
            <a:off x="4053071" y="2569042"/>
            <a:ext cx="4676991" cy="369324"/>
          </a:xfrm>
          <a:prstGeom prst="rect">
            <a:avLst/>
          </a:prstGeom>
          <a:noFill/>
        </p:spPr>
        <p:txBody>
          <a:bodyPr wrap="square" lIns="91432" tIns="45716" rIns="91432" bIns="45716" rtlCol="0">
            <a:spAutoFit/>
          </a:bodyPr>
          <a:lstStyle/>
          <a:p>
            <a:r>
              <a:rPr lang="en-US" dirty="0" smtClean="0">
                <a:solidFill>
                  <a:schemeClr val="bg1">
                    <a:alpha val="99000"/>
                  </a:schemeClr>
                </a:solidFill>
              </a:rPr>
              <a:t>Extend existing web apps to the phone</a:t>
            </a:r>
            <a:endParaRPr lang="en-US" dirty="0">
              <a:solidFill>
                <a:schemeClr val="bg1">
                  <a:alpha val="99000"/>
                </a:schemeClr>
              </a:solidFill>
            </a:endParaRPr>
          </a:p>
        </p:txBody>
      </p:sp>
      <p:sp>
        <p:nvSpPr>
          <p:cNvPr id="17" name="Pillar 1 text"/>
          <p:cNvSpPr txBox="1"/>
          <p:nvPr/>
        </p:nvSpPr>
        <p:spPr>
          <a:xfrm>
            <a:off x="4053071" y="1843104"/>
            <a:ext cx="4676991" cy="646323"/>
          </a:xfrm>
          <a:prstGeom prst="rect">
            <a:avLst/>
          </a:prstGeom>
          <a:noFill/>
        </p:spPr>
        <p:txBody>
          <a:bodyPr wrap="square" lIns="91432" tIns="45716" rIns="91432" bIns="45716" rtlCol="0">
            <a:spAutoFit/>
          </a:bodyPr>
          <a:lstStyle/>
          <a:p>
            <a:r>
              <a:rPr lang="en-US" dirty="0">
                <a:solidFill>
                  <a:schemeClr val="bg1">
                    <a:alpha val="99000"/>
                  </a:schemeClr>
                </a:solidFill>
              </a:rPr>
              <a:t>Build apps that integrate with </a:t>
            </a:r>
          </a:p>
          <a:p>
            <a:r>
              <a:rPr lang="en-US" dirty="0" smtClean="0">
                <a:solidFill>
                  <a:schemeClr val="bg1">
                    <a:alpha val="99000"/>
                  </a:schemeClr>
                </a:solidFill>
              </a:rPr>
              <a:t>Windows </a:t>
            </a:r>
            <a:r>
              <a:rPr lang="en-US" dirty="0">
                <a:solidFill>
                  <a:schemeClr val="bg1">
                    <a:alpha val="99000"/>
                  </a:schemeClr>
                </a:solidFill>
              </a:rPr>
              <a:t>Azure and SQL Azure</a:t>
            </a:r>
          </a:p>
        </p:txBody>
      </p:sp>
      <p:sp>
        <p:nvSpPr>
          <p:cNvPr id="18" name="Pillar 1 text"/>
          <p:cNvSpPr txBox="1"/>
          <p:nvPr/>
        </p:nvSpPr>
        <p:spPr>
          <a:xfrm>
            <a:off x="4053071" y="3243674"/>
            <a:ext cx="4676991" cy="369324"/>
          </a:xfrm>
          <a:prstGeom prst="rect">
            <a:avLst/>
          </a:prstGeom>
          <a:noFill/>
        </p:spPr>
        <p:txBody>
          <a:bodyPr wrap="square" lIns="91432" tIns="45716" rIns="91432" bIns="45716" rtlCol="0">
            <a:spAutoFit/>
          </a:bodyPr>
          <a:lstStyle/>
          <a:p>
            <a:r>
              <a:rPr lang="en-US" dirty="0" smtClean="0">
                <a:solidFill>
                  <a:schemeClr val="bg1">
                    <a:alpha val="99000"/>
                  </a:schemeClr>
                </a:solidFill>
              </a:rPr>
              <a:t>Targeted LOB apps distribution </a:t>
            </a:r>
            <a:endParaRPr lang="en-US" dirty="0">
              <a:solidFill>
                <a:schemeClr val="bg1">
                  <a:alpha val="99000"/>
                </a:schemeClr>
              </a:solidFill>
            </a:endParaRPr>
          </a:p>
        </p:txBody>
      </p:sp>
      <p:sp>
        <p:nvSpPr>
          <p:cNvPr id="19" name="Pillar 1 text"/>
          <p:cNvSpPr txBox="1"/>
          <p:nvPr/>
        </p:nvSpPr>
        <p:spPr>
          <a:xfrm>
            <a:off x="4053072" y="3693558"/>
            <a:ext cx="4676990" cy="369324"/>
          </a:xfrm>
          <a:prstGeom prst="rect">
            <a:avLst/>
          </a:prstGeom>
          <a:noFill/>
        </p:spPr>
        <p:txBody>
          <a:bodyPr wrap="square" lIns="91432" tIns="45716" rIns="91432" bIns="45716" rtlCol="0">
            <a:spAutoFit/>
          </a:bodyPr>
          <a:lstStyle/>
          <a:p>
            <a:r>
              <a:rPr lang="en-US" dirty="0">
                <a:solidFill>
                  <a:schemeClr val="bg1">
                    <a:alpha val="99000"/>
                  </a:schemeClr>
                </a:solidFill>
              </a:rPr>
              <a:t>Store and synchronize structured data</a:t>
            </a:r>
          </a:p>
        </p:txBody>
      </p:sp>
      <p:pic>
        <p:nvPicPr>
          <p:cNvPr id="2050" name="Picture 2" descr="\\192.168.1.51\Shared\ADI_Projects\Microsoft\MS_11-01278_Windows_Phone_Business_Narrative\ADI_Art\Working_Art\MSC10_JenDavidFmly_001-cropped.jpg"/>
          <p:cNvPicPr>
            <a:picLocks noChangeAspect="1" noChangeArrowheads="1"/>
          </p:cNvPicPr>
          <p:nvPr/>
        </p:nvPicPr>
        <p:blipFill rotWithShape="1">
          <a:blip r:embed="rId3">
            <a:extLst>
              <a:ext uri="{28A0092B-C50C-407E-A947-70E740481C1C}">
                <a14:useLocalDpi xmlns:a14="http://schemas.microsoft.com/office/drawing/2010/main" val="0"/>
              </a:ext>
            </a:extLst>
          </a:blip>
          <a:srcRect r="4480"/>
          <a:stretch/>
        </p:blipFill>
        <p:spPr bwMode="auto">
          <a:xfrm>
            <a:off x="413939" y="1087429"/>
            <a:ext cx="3386536" cy="354539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13938" y="1087428"/>
            <a:ext cx="3386537" cy="35453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XNA logo" descr="D:\TAP\XNA logo.jpeg.png"/>
          <p:cNvPicPr>
            <a:picLocks noChangeArrowheads="1"/>
          </p:cNvPicPr>
          <p:nvPr/>
        </p:nvPicPr>
        <p:blipFill>
          <a:blip r:embed="rId4" cstate="print">
            <a:extLst>
              <a:ext uri="{28A0092B-C50C-407E-A947-70E740481C1C}">
                <a14:useLocalDpi xmlns:a14="http://schemas.microsoft.com/office/drawing/2010/main" val="0"/>
              </a:ext>
            </a:extLst>
          </a:blip>
          <a:srcRect t="18990" b="21678"/>
          <a:stretch>
            <a:fillRect/>
          </a:stretch>
        </p:blipFill>
        <p:spPr bwMode="auto">
          <a:xfrm>
            <a:off x="1043523" y="3071377"/>
            <a:ext cx="2127367" cy="1031473"/>
          </a:xfrm>
          <a:prstGeom prst="rect">
            <a:avLst/>
          </a:prstGeom>
          <a:ln>
            <a:noFill/>
          </a:ln>
          <a:extLst/>
        </p:spPr>
      </p:pic>
      <p:pic>
        <p:nvPicPr>
          <p:cNvPr id="6" name="Silverlight logo"/>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2112" y="1664970"/>
            <a:ext cx="2970188" cy="908110"/>
          </a:xfrm>
          <a:prstGeom prst="rect">
            <a:avLst/>
          </a:prstGeom>
        </p:spPr>
      </p:pic>
      <p:pic>
        <p:nvPicPr>
          <p:cNvPr id="2080" name="SQL Azure" descr="\\192.168.1.51\Shared\ADI_Projects\Microsoft\MS_11-01278_Windows_Phone_Business_Narrative\ADI_Art\Working_Art\Logos\SQL-Azure_rg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998" y="3155702"/>
            <a:ext cx="3211301" cy="989785"/>
          </a:xfrm>
          <a:prstGeom prst="rect">
            <a:avLst/>
          </a:prstGeom>
          <a:noFill/>
          <a:extLst>
            <a:ext uri="{909E8E84-426E-40DD-AFC4-6F175D3DCCD1}">
              <a14:hiddenFill xmlns:a14="http://schemas.microsoft.com/office/drawing/2010/main">
                <a:solidFill>
                  <a:srgbClr val="FFFFFF"/>
                </a:solidFill>
              </a14:hiddenFill>
            </a:ext>
          </a:extLst>
        </p:spPr>
      </p:pic>
      <p:pic>
        <p:nvPicPr>
          <p:cNvPr id="10" name="Windows Azure" descr="\\192.168.1.51\Shared\ADI_Projects\Microsoft\MS_11-01278_Windows_Phone_Business_Narrative\ADI_Art\Working_Art\Logos\WinAzure_v_rg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5310" y="1331564"/>
            <a:ext cx="2926989" cy="1412368"/>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Phone"/>
          <p:cNvGrpSpPr/>
          <p:nvPr/>
        </p:nvGrpSpPr>
        <p:grpSpPr>
          <a:xfrm>
            <a:off x="1292139" y="1342129"/>
            <a:ext cx="1582180" cy="3064808"/>
            <a:chOff x="4242372" y="1186853"/>
            <a:chExt cx="1582180" cy="3064808"/>
          </a:xfrm>
        </p:grpSpPr>
        <p:pic>
          <p:nvPicPr>
            <p:cNvPr id="49" name="Picture 48"/>
            <p:cNvPicPr>
              <a:picLocks noChangeAspect="1"/>
            </p:cNvPicPr>
            <p:nvPr/>
          </p:nvPicPr>
          <p:blipFill rotWithShape="1">
            <a:blip r:embed="rId8" cstate="print">
              <a:extLst>
                <a:ext uri="{28A0092B-C50C-407E-A947-70E740481C1C}">
                  <a14:useLocalDpi xmlns:a14="http://schemas.microsoft.com/office/drawing/2010/main" val="0"/>
                </a:ext>
              </a:extLst>
            </a:blip>
            <a:srcRect t="3586" b="1"/>
            <a:stretch/>
          </p:blipFill>
          <p:spPr>
            <a:xfrm>
              <a:off x="4329453" y="1554254"/>
              <a:ext cx="1407113" cy="2339737"/>
            </a:xfrm>
            <a:prstGeom prst="rect">
              <a:avLst/>
            </a:prstGeom>
          </p:spPr>
        </p:pic>
        <p:pic>
          <p:nvPicPr>
            <p:cNvPr id="50" name="Phone Chassis Cutout" descr="\\192.168.1.51\Shared\ADI_Projects\Microsoft\MS_11-01278_Windows_Phone_Business_Narrative\ADI_Art\Working_Art\Mango_Generic_Phone_Chassis-cutout.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42372" y="1186853"/>
              <a:ext cx="1582180" cy="3064808"/>
            </a:xfrm>
            <a:prstGeom prst="rect">
              <a:avLst/>
            </a:prstGeom>
            <a:noFill/>
            <a:extLst>
              <a:ext uri="{909E8E84-426E-40DD-AFC4-6F175D3DCCD1}">
                <a14:hiddenFill xmlns:a14="http://schemas.microsoft.com/office/drawing/2010/main">
                  <a:solidFill>
                    <a:srgbClr val="FFFFFF"/>
                  </a:solidFill>
                </a14:hiddenFill>
              </a:ext>
            </a:extLst>
          </p:spPr>
        </p:pic>
        <p:pic>
          <p:nvPicPr>
            <p:cNvPr id="51" name="Phone Chassis Sheen"/>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275848" y="1214294"/>
              <a:ext cx="937505" cy="30042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Corporate App Tile"/>
          <p:cNvGrpSpPr/>
          <p:nvPr/>
        </p:nvGrpSpPr>
        <p:grpSpPr>
          <a:xfrm>
            <a:off x="1992819" y="2429745"/>
            <a:ext cx="499021" cy="499021"/>
            <a:chOff x="3022600" y="2182813"/>
            <a:chExt cx="1218438" cy="1218438"/>
          </a:xfrm>
        </p:grpSpPr>
        <p:sp>
          <p:nvSpPr>
            <p:cNvPr id="25" name="Blank Tile"/>
            <p:cNvSpPr>
              <a:spLocks noChangeArrowheads="1"/>
            </p:cNvSpPr>
            <p:nvPr/>
          </p:nvSpPr>
          <p:spPr bwMode="auto">
            <a:xfrm>
              <a:off x="3022600" y="2182813"/>
              <a:ext cx="1218438" cy="1218438"/>
            </a:xfrm>
            <a:prstGeom prst="rect">
              <a:avLst/>
            </a:prstGeom>
            <a:solidFill>
              <a:srgbClr val="32A3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26" name="Picture 11" descr="\\192.168.1.51\Shared\ADI_Projects\Microsoft\MS_11-01278_Windows_Phone_Business_Narrative\ADI_Art\Working_Art\Contoso-logo.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098628" y="2489861"/>
              <a:ext cx="1054906" cy="569411"/>
            </a:xfrm>
            <a:prstGeom prst="rect">
              <a:avLst/>
            </a:prstGeom>
            <a:noFill/>
            <a:extLst>
              <a:ext uri="{909E8E84-426E-40DD-AFC4-6F175D3DCCD1}">
                <a14:hiddenFill xmlns:a14="http://schemas.microsoft.com/office/drawing/2010/main">
                  <a:solidFill>
                    <a:srgbClr val="FFFFFF"/>
                  </a:solidFill>
                </a14:hiddenFill>
              </a:ext>
            </a:extLst>
          </p:spPr>
        </p:pic>
      </p:grpSp>
      <p:pic>
        <p:nvPicPr>
          <p:cNvPr id="3076" name="SQL Azure" descr="S:\ADI_Projects\Microsoft\MS_11-01278_Windows_Phone_Business_Narrative\ADI_Art\Working_Art\Logos\SQL-Azure_rg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148" y="2331137"/>
            <a:ext cx="2675255" cy="8245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4179" y="1471106"/>
            <a:ext cx="2686055" cy="701012"/>
          </a:xfrm>
          <a:prstGeom prst="rect">
            <a:avLst/>
          </a:prstGeom>
        </p:spPr>
      </p:pic>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85683" y="2314757"/>
            <a:ext cx="1243048" cy="1756756"/>
          </a:xfrm>
          <a:prstGeom prst="rect">
            <a:avLst/>
          </a:prstGeom>
        </p:spPr>
      </p:pic>
      <p:sp>
        <p:nvSpPr>
          <p:cNvPr id="42" name="Rectangle 41"/>
          <p:cNvSpPr/>
          <p:nvPr/>
        </p:nvSpPr>
        <p:spPr>
          <a:xfrm>
            <a:off x="416702" y="1088793"/>
            <a:ext cx="3386537" cy="35453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p:cNvGrpSpPr/>
          <p:nvPr/>
        </p:nvGrpSpPr>
        <p:grpSpPr>
          <a:xfrm>
            <a:off x="1292139" y="1342129"/>
            <a:ext cx="1582180" cy="3064808"/>
            <a:chOff x="1292139" y="1342129"/>
            <a:chExt cx="1582180" cy="3064808"/>
          </a:xfrm>
        </p:grpSpPr>
        <p:grpSp>
          <p:nvGrpSpPr>
            <p:cNvPr id="36" name="Phone"/>
            <p:cNvGrpSpPr/>
            <p:nvPr/>
          </p:nvGrpSpPr>
          <p:grpSpPr>
            <a:xfrm>
              <a:off x="1292139" y="1342129"/>
              <a:ext cx="1582180" cy="3064808"/>
              <a:chOff x="4242372" y="1186853"/>
              <a:chExt cx="1582180" cy="3064808"/>
            </a:xfrm>
          </p:grpSpPr>
          <p:pic>
            <p:nvPicPr>
              <p:cNvPr id="37" name="Picture 36"/>
              <p:cNvPicPr>
                <a:picLocks noChangeAspect="1"/>
              </p:cNvPicPr>
              <p:nvPr/>
            </p:nvPicPr>
            <p:blipFill rotWithShape="1">
              <a:blip r:embed="rId8" cstate="print">
                <a:extLst>
                  <a:ext uri="{28A0092B-C50C-407E-A947-70E740481C1C}">
                    <a14:useLocalDpi xmlns:a14="http://schemas.microsoft.com/office/drawing/2010/main" val="0"/>
                  </a:ext>
                </a:extLst>
              </a:blip>
              <a:srcRect t="3586" b="1"/>
              <a:stretch/>
            </p:blipFill>
            <p:spPr>
              <a:xfrm>
                <a:off x="4329453" y="1554254"/>
                <a:ext cx="1407113" cy="2339737"/>
              </a:xfrm>
              <a:prstGeom prst="rect">
                <a:avLst/>
              </a:prstGeom>
            </p:spPr>
          </p:pic>
          <p:pic>
            <p:nvPicPr>
              <p:cNvPr id="38" name="Phone Chassis Cutout" descr="\\192.168.1.51\Shared\ADI_Projects\Microsoft\MS_11-01278_Windows_Phone_Business_Narrative\ADI_Art\Working_Art\Mango_Generic_Phone_Chassis-cutout.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42372" y="1186853"/>
                <a:ext cx="1582180" cy="3064808"/>
              </a:xfrm>
              <a:prstGeom prst="rect">
                <a:avLst/>
              </a:prstGeom>
              <a:noFill/>
              <a:extLst>
                <a:ext uri="{909E8E84-426E-40DD-AFC4-6F175D3DCCD1}">
                  <a14:hiddenFill xmlns:a14="http://schemas.microsoft.com/office/drawing/2010/main">
                    <a:solidFill>
                      <a:srgbClr val="FFFFFF"/>
                    </a:solidFill>
                  </a14:hiddenFill>
                </a:ext>
              </a:extLst>
            </p:spPr>
          </p:pic>
          <p:pic>
            <p:nvPicPr>
              <p:cNvPr id="39" name="Phone Chassis Sheen"/>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275848" y="1214294"/>
                <a:ext cx="937505" cy="30042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Corporate App Tile"/>
            <p:cNvGrpSpPr/>
            <p:nvPr/>
          </p:nvGrpSpPr>
          <p:grpSpPr>
            <a:xfrm>
              <a:off x="1992819" y="2429745"/>
              <a:ext cx="499021" cy="499021"/>
              <a:chOff x="3022600" y="2182813"/>
              <a:chExt cx="1218438" cy="1218438"/>
            </a:xfrm>
          </p:grpSpPr>
          <p:sp>
            <p:nvSpPr>
              <p:cNvPr id="44" name="Blank Tile"/>
              <p:cNvSpPr>
                <a:spLocks noChangeArrowheads="1"/>
              </p:cNvSpPr>
              <p:nvPr/>
            </p:nvSpPr>
            <p:spPr bwMode="auto">
              <a:xfrm>
                <a:off x="3022600" y="2182813"/>
                <a:ext cx="1218438" cy="1218438"/>
              </a:xfrm>
              <a:prstGeom prst="rect">
                <a:avLst/>
              </a:prstGeom>
              <a:solidFill>
                <a:schemeClr val="accent5"/>
              </a:solidFill>
              <a:ln w="25400">
                <a:solidFill>
                  <a:schemeClr val="accent5"/>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pic>
            <p:nvPicPr>
              <p:cNvPr id="46" name="Picture 11" descr="\\192.168.1.51\Shared\ADI_Projects\Microsoft\MS_11-01278_Windows_Phone_Business_Narrative\ADI_Art\Working_Art\Contoso-logo.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098628" y="2489861"/>
                <a:ext cx="1054906" cy="569411"/>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 name="approvals"/>
          <p:cNvSpPr txBox="1"/>
          <p:nvPr/>
        </p:nvSpPr>
        <p:spPr>
          <a:xfrm>
            <a:off x="2019309" y="2801688"/>
            <a:ext cx="469850" cy="165430"/>
          </a:xfrm>
          <a:prstGeom prst="rect">
            <a:avLst/>
          </a:prstGeom>
          <a:noFill/>
        </p:spPr>
        <p:txBody>
          <a:bodyPr wrap="square" lIns="0" rtlCol="0">
            <a:spAutoFit/>
          </a:bodyPr>
          <a:lstStyle/>
          <a:p>
            <a:r>
              <a:rPr lang="en-US" sz="475" dirty="0" smtClean="0">
                <a:solidFill>
                  <a:schemeClr val="bg1">
                    <a:alpha val="99000"/>
                  </a:schemeClr>
                </a:solidFill>
                <a:latin typeface="Segoe WP" pitchFamily="34" charset="0"/>
              </a:rPr>
              <a:t>Approvals</a:t>
            </a:r>
            <a:endParaRPr lang="en-US" sz="475" dirty="0">
              <a:solidFill>
                <a:schemeClr val="bg1">
                  <a:alpha val="99000"/>
                </a:schemeClr>
              </a:solidFill>
              <a:latin typeface="Segoe WP" pitchFamily="34" charset="0"/>
            </a:endParaRPr>
          </a:p>
        </p:txBody>
      </p:sp>
      <p:sp>
        <p:nvSpPr>
          <p:cNvPr id="47" name="requested"/>
          <p:cNvSpPr txBox="1"/>
          <p:nvPr/>
        </p:nvSpPr>
        <p:spPr>
          <a:xfrm>
            <a:off x="2019309" y="2801688"/>
            <a:ext cx="469850" cy="165430"/>
          </a:xfrm>
          <a:prstGeom prst="rect">
            <a:avLst/>
          </a:prstGeom>
          <a:noFill/>
        </p:spPr>
        <p:txBody>
          <a:bodyPr wrap="square" lIns="0" rtlCol="0">
            <a:spAutoFit/>
          </a:bodyPr>
          <a:lstStyle/>
          <a:p>
            <a:r>
              <a:rPr lang="en-US" sz="475" dirty="0" smtClean="0">
                <a:solidFill>
                  <a:schemeClr val="bg1">
                    <a:alpha val="99000"/>
                  </a:schemeClr>
                </a:solidFill>
                <a:latin typeface="Segoe WP" pitchFamily="34" charset="0"/>
              </a:rPr>
              <a:t>Requests</a:t>
            </a:r>
            <a:endParaRPr lang="en-US" sz="475" dirty="0">
              <a:solidFill>
                <a:schemeClr val="bg1">
                  <a:alpha val="99000"/>
                </a:schemeClr>
              </a:solidFill>
              <a:latin typeface="Segoe WP" pitchFamily="34" charset="0"/>
            </a:endParaRPr>
          </a:p>
        </p:txBody>
      </p:sp>
      <p:sp>
        <p:nvSpPr>
          <p:cNvPr id="48" name="invoices"/>
          <p:cNvSpPr txBox="1"/>
          <p:nvPr/>
        </p:nvSpPr>
        <p:spPr>
          <a:xfrm>
            <a:off x="2019309" y="2801688"/>
            <a:ext cx="469850" cy="165430"/>
          </a:xfrm>
          <a:prstGeom prst="rect">
            <a:avLst/>
          </a:prstGeom>
          <a:noFill/>
        </p:spPr>
        <p:txBody>
          <a:bodyPr wrap="square" lIns="0" rtlCol="0">
            <a:spAutoFit/>
          </a:bodyPr>
          <a:lstStyle/>
          <a:p>
            <a:r>
              <a:rPr lang="en-US" sz="475" dirty="0" smtClean="0">
                <a:solidFill>
                  <a:schemeClr val="bg1">
                    <a:alpha val="99000"/>
                  </a:schemeClr>
                </a:solidFill>
                <a:latin typeface="Segoe WP" pitchFamily="34" charset="0"/>
              </a:rPr>
              <a:t>Invoices</a:t>
            </a:r>
            <a:endParaRPr lang="en-US" sz="475" dirty="0">
              <a:solidFill>
                <a:schemeClr val="bg1">
                  <a:alpha val="99000"/>
                </a:schemeClr>
              </a:solidFill>
              <a:latin typeface="Segoe WP" pitchFamily="34" charset="0"/>
            </a:endParaRPr>
          </a:p>
        </p:txBody>
      </p:sp>
      <p:sp>
        <p:nvSpPr>
          <p:cNvPr id="52" name="3"/>
          <p:cNvSpPr txBox="1"/>
          <p:nvPr/>
        </p:nvSpPr>
        <p:spPr>
          <a:xfrm>
            <a:off x="2318951" y="2453736"/>
            <a:ext cx="469850" cy="323165"/>
          </a:xfrm>
          <a:prstGeom prst="rect">
            <a:avLst/>
          </a:prstGeom>
          <a:noFill/>
        </p:spPr>
        <p:txBody>
          <a:bodyPr wrap="square" lIns="0" rtlCol="0">
            <a:spAutoFit/>
          </a:bodyPr>
          <a:lstStyle/>
          <a:p>
            <a:r>
              <a:rPr lang="en-US" sz="1500" dirty="0" smtClean="0">
                <a:solidFill>
                  <a:schemeClr val="bg1">
                    <a:alpha val="99000"/>
                  </a:schemeClr>
                </a:solidFill>
                <a:latin typeface="Segoe WP Semibold" pitchFamily="34" charset="0"/>
              </a:rPr>
              <a:t>3</a:t>
            </a:r>
            <a:endParaRPr lang="en-US" sz="1500" dirty="0">
              <a:solidFill>
                <a:schemeClr val="bg1">
                  <a:alpha val="99000"/>
                </a:schemeClr>
              </a:solidFill>
              <a:latin typeface="Segoe WP Semibold" pitchFamily="34" charset="0"/>
            </a:endParaRPr>
          </a:p>
        </p:txBody>
      </p:sp>
      <p:sp>
        <p:nvSpPr>
          <p:cNvPr id="53" name="6"/>
          <p:cNvSpPr txBox="1"/>
          <p:nvPr/>
        </p:nvSpPr>
        <p:spPr>
          <a:xfrm>
            <a:off x="2318951" y="2453736"/>
            <a:ext cx="469850" cy="323165"/>
          </a:xfrm>
          <a:prstGeom prst="rect">
            <a:avLst/>
          </a:prstGeom>
          <a:noFill/>
        </p:spPr>
        <p:txBody>
          <a:bodyPr wrap="square" lIns="0" rtlCol="0">
            <a:spAutoFit/>
          </a:bodyPr>
          <a:lstStyle/>
          <a:p>
            <a:r>
              <a:rPr lang="en-US" sz="1500" dirty="0" smtClean="0">
                <a:solidFill>
                  <a:schemeClr val="bg1">
                    <a:alpha val="99000"/>
                  </a:schemeClr>
                </a:solidFill>
                <a:latin typeface="Segoe WP Semibold" pitchFamily="34" charset="0"/>
              </a:rPr>
              <a:t>6</a:t>
            </a:r>
            <a:endParaRPr lang="en-US" sz="1500" dirty="0">
              <a:solidFill>
                <a:schemeClr val="bg1">
                  <a:alpha val="99000"/>
                </a:schemeClr>
              </a:solidFill>
              <a:latin typeface="Segoe WP Semibold" pitchFamily="34" charset="0"/>
            </a:endParaRPr>
          </a:p>
        </p:txBody>
      </p:sp>
      <p:sp>
        <p:nvSpPr>
          <p:cNvPr id="54" name="2"/>
          <p:cNvSpPr txBox="1"/>
          <p:nvPr/>
        </p:nvSpPr>
        <p:spPr>
          <a:xfrm>
            <a:off x="2318951" y="2453736"/>
            <a:ext cx="469850" cy="323165"/>
          </a:xfrm>
          <a:prstGeom prst="rect">
            <a:avLst/>
          </a:prstGeom>
          <a:noFill/>
        </p:spPr>
        <p:txBody>
          <a:bodyPr wrap="square" lIns="0" rtlCol="0">
            <a:spAutoFit/>
          </a:bodyPr>
          <a:lstStyle/>
          <a:p>
            <a:r>
              <a:rPr lang="en-US" sz="1500" dirty="0" smtClean="0">
                <a:solidFill>
                  <a:schemeClr val="bg1">
                    <a:alpha val="99000"/>
                  </a:schemeClr>
                </a:solidFill>
                <a:latin typeface="Segoe WP Semibold" pitchFamily="34" charset="0"/>
              </a:rPr>
              <a:t>2</a:t>
            </a:r>
            <a:endParaRPr lang="en-US" sz="1500" dirty="0">
              <a:solidFill>
                <a:schemeClr val="bg1">
                  <a:alpha val="99000"/>
                </a:schemeClr>
              </a:solidFill>
              <a:latin typeface="Segoe WP Semibold" pitchFamily="34" charset="0"/>
            </a:endParaRPr>
          </a:p>
        </p:txBody>
      </p:sp>
    </p:spTree>
    <p:extLst>
      <p:ext uri="{BB962C8B-B14F-4D97-AF65-F5344CB8AC3E}">
        <p14:creationId xmlns:p14="http://schemas.microsoft.com/office/powerpoint/2010/main" val="3947278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750" fill="hold"/>
                                        <p:tgtEl>
                                          <p:spTgt spid="2050"/>
                                        </p:tgtEl>
                                        <p:attrNameLst>
                                          <p:attrName>ppt_x</p:attrName>
                                        </p:attrNameLst>
                                      </p:cBhvr>
                                      <p:tavLst>
                                        <p:tav tm="0">
                                          <p:val>
                                            <p:strVal val="1+#ppt_w/2"/>
                                          </p:val>
                                        </p:tav>
                                        <p:tav tm="100000">
                                          <p:val>
                                            <p:strVal val="#ppt_x"/>
                                          </p:val>
                                        </p:tav>
                                      </p:tavLst>
                                    </p:anim>
                                    <p:anim calcmode="lin" valueType="num">
                                      <p:cBhvr additive="base">
                                        <p:cTn id="8" dur="75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750" fill="hold"/>
                                        <p:tgtEl>
                                          <p:spTgt spid="13"/>
                                        </p:tgtEl>
                                        <p:attrNameLst>
                                          <p:attrName>ppt_x</p:attrName>
                                        </p:attrNameLst>
                                      </p:cBhvr>
                                      <p:tavLst>
                                        <p:tav tm="0">
                                          <p:val>
                                            <p:strVal val="1+#ppt_w/2"/>
                                          </p:val>
                                        </p:tav>
                                        <p:tav tm="100000">
                                          <p:val>
                                            <p:strVal val="#ppt_x"/>
                                          </p:val>
                                        </p:tav>
                                      </p:tavLst>
                                    </p:anim>
                                    <p:anim calcmode="lin" valueType="num">
                                      <p:cBhvr additive="base">
                                        <p:cTn id="13" dur="75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decel="10000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1+#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75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decel="10000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750" fill="hold"/>
                                        <p:tgtEl>
                                          <p:spTgt spid="17"/>
                                        </p:tgtEl>
                                        <p:attrNameLst>
                                          <p:attrName>ppt_x</p:attrName>
                                        </p:attrNameLst>
                                      </p:cBhvr>
                                      <p:tavLst>
                                        <p:tav tm="0">
                                          <p:val>
                                            <p:strVal val="1+#ppt_w/2"/>
                                          </p:val>
                                        </p:tav>
                                        <p:tav tm="100000">
                                          <p:val>
                                            <p:strVal val="#ppt_x"/>
                                          </p:val>
                                        </p:tav>
                                      </p:tavLst>
                                    </p:anim>
                                    <p:anim calcmode="lin" valueType="num">
                                      <p:cBhvr additive="base">
                                        <p:cTn id="33" dur="750" fill="hold"/>
                                        <p:tgtEl>
                                          <p:spTgt spid="17"/>
                                        </p:tgtEl>
                                        <p:attrNameLst>
                                          <p:attrName>ppt_y</p:attrName>
                                        </p:attrNameLst>
                                      </p:cBhvr>
                                      <p:tavLst>
                                        <p:tav tm="0">
                                          <p:val>
                                            <p:strVal val="#ppt_y"/>
                                          </p:val>
                                        </p:tav>
                                        <p:tav tm="100000">
                                          <p:val>
                                            <p:strVal val="#ppt_y"/>
                                          </p:val>
                                        </p:tav>
                                      </p:tavLst>
                                    </p:anim>
                                  </p:childTnLst>
                                </p:cTn>
                              </p:par>
                              <p:par>
                                <p:cTn id="34" presetID="10" presetClass="exit" presetSubtype="0" fill="hold" nodeType="withEffect">
                                  <p:stCondLst>
                                    <p:cond delay="0"/>
                                  </p:stCondLst>
                                  <p:childTnLst>
                                    <p:animEffect transition="out" filter="fade">
                                      <p:cBhvr>
                                        <p:cTn id="35" dur="750"/>
                                        <p:tgtEl>
                                          <p:spTgt spid="6"/>
                                        </p:tgtEl>
                                      </p:cBhvr>
                                    </p:animEffect>
                                    <p:set>
                                      <p:cBhvr>
                                        <p:cTn id="36" dur="1" fill="hold">
                                          <p:stCondLst>
                                            <p:cond delay="749"/>
                                          </p:stCondLst>
                                        </p:cTn>
                                        <p:tgtEl>
                                          <p:spTgt spid="6"/>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750"/>
                                        <p:tgtEl>
                                          <p:spTgt spid="5"/>
                                        </p:tgtEl>
                                      </p:cBhvr>
                                    </p:animEffect>
                                    <p:set>
                                      <p:cBhvr>
                                        <p:cTn id="39" dur="1" fill="hold">
                                          <p:stCondLst>
                                            <p:cond delay="749"/>
                                          </p:stCondLst>
                                        </p:cTn>
                                        <p:tgtEl>
                                          <p:spTgt spid="5"/>
                                        </p:tgtEl>
                                        <p:attrNameLst>
                                          <p:attrName>style.visibility</p:attrName>
                                        </p:attrNameLst>
                                      </p:cBhvr>
                                      <p:to>
                                        <p:strVal val="hidden"/>
                                      </p:to>
                                    </p:set>
                                  </p:childTnLst>
                                </p:cTn>
                              </p:par>
                              <p:par>
                                <p:cTn id="40" presetID="10" presetClass="entr" presetSubtype="0" fill="hold" nodeType="withEffect">
                                  <p:stCondLst>
                                    <p:cond delay="250"/>
                                  </p:stCondLst>
                                  <p:childTnLst>
                                    <p:set>
                                      <p:cBhvr>
                                        <p:cTn id="41" dur="1" fill="hold">
                                          <p:stCondLst>
                                            <p:cond delay="0"/>
                                          </p:stCondLst>
                                        </p:cTn>
                                        <p:tgtEl>
                                          <p:spTgt spid="2080"/>
                                        </p:tgtEl>
                                        <p:attrNameLst>
                                          <p:attrName>style.visibility</p:attrName>
                                        </p:attrNameLst>
                                      </p:cBhvr>
                                      <p:to>
                                        <p:strVal val="visible"/>
                                      </p:to>
                                    </p:set>
                                    <p:animEffect transition="in" filter="fade">
                                      <p:cBhvr>
                                        <p:cTn id="42" dur="750"/>
                                        <p:tgtEl>
                                          <p:spTgt spid="2080"/>
                                        </p:tgtEl>
                                      </p:cBhvr>
                                    </p:animEffect>
                                  </p:childTnLst>
                                </p:cTn>
                              </p:par>
                              <p:par>
                                <p:cTn id="43" presetID="10" presetClass="entr" presetSubtype="0" fill="hold" nodeType="withEffect">
                                  <p:stCondLst>
                                    <p:cond delay="25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75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2" decel="10000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750" fill="hold"/>
                                        <p:tgtEl>
                                          <p:spTgt spid="16"/>
                                        </p:tgtEl>
                                        <p:attrNameLst>
                                          <p:attrName>ppt_x</p:attrName>
                                        </p:attrNameLst>
                                      </p:cBhvr>
                                      <p:tavLst>
                                        <p:tav tm="0">
                                          <p:val>
                                            <p:strVal val="1+#ppt_w/2"/>
                                          </p:val>
                                        </p:tav>
                                        <p:tav tm="100000">
                                          <p:val>
                                            <p:strVal val="#ppt_x"/>
                                          </p:val>
                                        </p:tav>
                                      </p:tavLst>
                                    </p:anim>
                                    <p:anim calcmode="lin" valueType="num">
                                      <p:cBhvr additive="base">
                                        <p:cTn id="51" dur="750" fill="hold"/>
                                        <p:tgtEl>
                                          <p:spTgt spid="16"/>
                                        </p:tgtEl>
                                        <p:attrNameLst>
                                          <p:attrName>ppt_y</p:attrName>
                                        </p:attrNameLst>
                                      </p:cBhvr>
                                      <p:tavLst>
                                        <p:tav tm="0">
                                          <p:val>
                                            <p:strVal val="#ppt_y"/>
                                          </p:val>
                                        </p:tav>
                                        <p:tav tm="100000">
                                          <p:val>
                                            <p:strVal val="#ppt_y"/>
                                          </p:val>
                                        </p:tav>
                                      </p:tavLst>
                                    </p:anim>
                                  </p:childTnLst>
                                </p:cTn>
                              </p:par>
                              <p:par>
                                <p:cTn id="52" presetID="10" presetClass="exit" presetSubtype="0" fill="hold" nodeType="withEffect">
                                  <p:stCondLst>
                                    <p:cond delay="0"/>
                                  </p:stCondLst>
                                  <p:childTnLst>
                                    <p:animEffect transition="out" filter="fade">
                                      <p:cBhvr>
                                        <p:cTn id="53" dur="750"/>
                                        <p:tgtEl>
                                          <p:spTgt spid="2080"/>
                                        </p:tgtEl>
                                      </p:cBhvr>
                                    </p:animEffect>
                                    <p:set>
                                      <p:cBhvr>
                                        <p:cTn id="54" dur="1" fill="hold">
                                          <p:stCondLst>
                                            <p:cond delay="749"/>
                                          </p:stCondLst>
                                        </p:cTn>
                                        <p:tgtEl>
                                          <p:spTgt spid="2080"/>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750"/>
                                        <p:tgtEl>
                                          <p:spTgt spid="10"/>
                                        </p:tgtEl>
                                      </p:cBhvr>
                                    </p:animEffect>
                                    <p:set>
                                      <p:cBhvr>
                                        <p:cTn id="57" dur="1" fill="hold">
                                          <p:stCondLst>
                                            <p:cond delay="749"/>
                                          </p:stCondLst>
                                        </p:cTn>
                                        <p:tgtEl>
                                          <p:spTgt spid="10"/>
                                        </p:tgtEl>
                                        <p:attrNameLst>
                                          <p:attrName>style.visibility</p:attrName>
                                        </p:attrNameLst>
                                      </p:cBhvr>
                                      <p:to>
                                        <p:strVal val="hidden"/>
                                      </p:to>
                                    </p:set>
                                  </p:childTnLst>
                                </p:cTn>
                              </p:par>
                            </p:childTnLst>
                          </p:cTn>
                        </p:par>
                        <p:par>
                          <p:cTn id="58" fill="hold">
                            <p:stCondLst>
                              <p:cond delay="750"/>
                            </p:stCondLst>
                            <p:childTnLst>
                              <p:par>
                                <p:cTn id="59" presetID="10"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21"/>
                                        </p:tgtEl>
                                      </p:cBhvr>
                                    </p:animEffect>
                                    <p:set>
                                      <p:cBhvr>
                                        <p:cTn id="69" dur="1" fill="hold">
                                          <p:stCondLst>
                                            <p:cond delay="499"/>
                                          </p:stCondLst>
                                        </p:cTn>
                                        <p:tgtEl>
                                          <p:spTgt spid="21"/>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22"/>
                                        </p:tgtEl>
                                      </p:cBhvr>
                                    </p:animEffect>
                                    <p:set>
                                      <p:cBhvr>
                                        <p:cTn id="72" dur="1" fill="hold">
                                          <p:stCondLst>
                                            <p:cond delay="499"/>
                                          </p:stCondLst>
                                        </p:cTn>
                                        <p:tgtEl>
                                          <p:spTgt spid="22"/>
                                        </p:tgtEl>
                                        <p:attrNameLst>
                                          <p:attrName>style.visibility</p:attrName>
                                        </p:attrNameLst>
                                      </p:cBhvr>
                                      <p:to>
                                        <p:strVal val="hidden"/>
                                      </p:to>
                                    </p:set>
                                  </p:childTnLst>
                                </p:cTn>
                              </p:par>
                            </p:childTnLst>
                          </p:cTn>
                        </p:par>
                        <p:par>
                          <p:cTn id="73" fill="hold">
                            <p:stCondLst>
                              <p:cond delay="500"/>
                            </p:stCondLst>
                            <p:childTnLst>
                              <p:par>
                                <p:cTn id="74" presetID="2" presetClass="entr" presetSubtype="2" decel="100000"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750" fill="hold"/>
                                        <p:tgtEl>
                                          <p:spTgt spid="35"/>
                                        </p:tgtEl>
                                        <p:attrNameLst>
                                          <p:attrName>ppt_x</p:attrName>
                                        </p:attrNameLst>
                                      </p:cBhvr>
                                      <p:tavLst>
                                        <p:tav tm="0">
                                          <p:val>
                                            <p:strVal val="1+#ppt_w/2"/>
                                          </p:val>
                                        </p:tav>
                                        <p:tav tm="100000">
                                          <p:val>
                                            <p:strVal val="#ppt_x"/>
                                          </p:val>
                                        </p:tav>
                                      </p:tavLst>
                                    </p:anim>
                                    <p:anim calcmode="lin" valueType="num">
                                      <p:cBhvr additive="base">
                                        <p:cTn id="77" dur="750" fill="hold"/>
                                        <p:tgtEl>
                                          <p:spTgt spid="35"/>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25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750" fill="hold"/>
                                        <p:tgtEl>
                                          <p:spTgt spid="18"/>
                                        </p:tgtEl>
                                        <p:attrNameLst>
                                          <p:attrName>ppt_x</p:attrName>
                                        </p:attrNameLst>
                                      </p:cBhvr>
                                      <p:tavLst>
                                        <p:tav tm="0">
                                          <p:val>
                                            <p:strVal val="1+#ppt_w/2"/>
                                          </p:val>
                                        </p:tav>
                                        <p:tav tm="100000">
                                          <p:val>
                                            <p:strVal val="#ppt_x"/>
                                          </p:val>
                                        </p:tav>
                                      </p:tavLst>
                                    </p:anim>
                                    <p:anim calcmode="lin" valueType="num">
                                      <p:cBhvr additive="base">
                                        <p:cTn id="81" dur="750" fill="hold"/>
                                        <p:tgtEl>
                                          <p:spTgt spid="18"/>
                                        </p:tgtEl>
                                        <p:attrNameLst>
                                          <p:attrName>ppt_y</p:attrName>
                                        </p:attrNameLst>
                                      </p:cBhvr>
                                      <p:tavLst>
                                        <p:tav tm="0">
                                          <p:val>
                                            <p:strVal val="#ppt_y"/>
                                          </p:val>
                                        </p:tav>
                                        <p:tav tm="100000">
                                          <p:val>
                                            <p:strVal val="#ppt_y"/>
                                          </p:val>
                                        </p:tav>
                                      </p:tavLst>
                                    </p:anim>
                                  </p:childTnLst>
                                </p:cTn>
                              </p:par>
                              <p:par>
                                <p:cTn id="82" presetID="10" presetClass="entr" presetSubtype="0" fill="hold" nodeType="withEffect">
                                  <p:stCondLst>
                                    <p:cond delay="25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750"/>
                                        <p:tgtEl>
                                          <p:spTgt spid="45"/>
                                        </p:tgtEl>
                                      </p:cBhvr>
                                    </p:animEffect>
                                  </p:childTnLst>
                                </p:cTn>
                              </p:par>
                              <p:par>
                                <p:cTn id="85" presetID="10" presetClass="entr" presetSubtype="0" fill="hold" nodeType="withEffect">
                                  <p:stCondLst>
                                    <p:cond delay="125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750"/>
                                        <p:tgtEl>
                                          <p:spTgt spid="29"/>
                                        </p:tgtEl>
                                      </p:cBhvr>
                                    </p:animEffect>
                                  </p:childTnLst>
                                </p:cTn>
                              </p:par>
                              <p:par>
                                <p:cTn id="88" presetID="19" presetClass="entr" presetSubtype="10" fill="hold" nodeType="withEffect">
                                  <p:stCondLst>
                                    <p:cond delay="1250"/>
                                  </p:stCondLst>
                                  <p:childTnLst>
                                    <p:set>
                                      <p:cBhvr>
                                        <p:cTn id="89" dur="1" fill="hold">
                                          <p:stCondLst>
                                            <p:cond delay="0"/>
                                          </p:stCondLst>
                                        </p:cTn>
                                        <p:tgtEl>
                                          <p:spTgt spid="29"/>
                                        </p:tgtEl>
                                        <p:attrNameLst>
                                          <p:attrName>style.visibility</p:attrName>
                                        </p:attrNameLst>
                                      </p:cBhvr>
                                      <p:to>
                                        <p:strVal val="visible"/>
                                      </p:to>
                                    </p:set>
                                    <p:anim calcmode="lin" valueType="num">
                                      <p:cBhvr>
                                        <p:cTn id="90" dur="500" fill="hold"/>
                                        <p:tgtEl>
                                          <p:spTgt spid="29"/>
                                        </p:tgtEl>
                                        <p:attrNameLst>
                                          <p:attrName>ppt_w</p:attrName>
                                        </p:attrNameLst>
                                      </p:cBhvr>
                                      <p:tavLst>
                                        <p:tav tm="0" fmla="#ppt_w*sin(2.5*pi*$)">
                                          <p:val>
                                            <p:fltVal val="0"/>
                                          </p:val>
                                        </p:tav>
                                        <p:tav tm="100000">
                                          <p:val>
                                            <p:fltVal val="1"/>
                                          </p:val>
                                        </p:tav>
                                      </p:tavLst>
                                    </p:anim>
                                    <p:anim calcmode="lin" valueType="num">
                                      <p:cBhvr>
                                        <p:cTn id="91" dur="500" fill="hold"/>
                                        <p:tgtEl>
                                          <p:spTgt spid="29"/>
                                        </p:tgtEl>
                                        <p:attrNameLst>
                                          <p:attrName>ppt_h</p:attrName>
                                        </p:attrNameLst>
                                      </p:cBhvr>
                                      <p:tavLst>
                                        <p:tav tm="0">
                                          <p:val>
                                            <p:strVal val="#ppt_h"/>
                                          </p:val>
                                        </p:tav>
                                        <p:tav tm="100000">
                                          <p:val>
                                            <p:strVal val="#ppt_h"/>
                                          </p:val>
                                        </p:tav>
                                      </p:tavLst>
                                    </p:anim>
                                  </p:childTnLst>
                                </p:cTn>
                              </p:par>
                              <p:par>
                                <p:cTn id="92" presetID="63" presetClass="path" presetSubtype="0" accel="50000" decel="50000" fill="hold" nodeType="withEffect">
                                  <p:stCondLst>
                                    <p:cond delay="1250"/>
                                  </p:stCondLst>
                                  <p:childTnLst>
                                    <p:animMotion origin="layout" path="M -0.08455 0.05374 L 2.77778E-7 -1.37122E-6 " pathEditMode="relative" rAng="0" ptsTypes="AA">
                                      <p:cBhvr>
                                        <p:cTn id="93" dur="500" fill="hold"/>
                                        <p:tgtEl>
                                          <p:spTgt spid="29"/>
                                        </p:tgtEl>
                                        <p:attrNameLst>
                                          <p:attrName>ppt_x</p:attrName>
                                          <p:attrName>ppt_y</p:attrName>
                                        </p:attrNameLst>
                                      </p:cBhvr>
                                      <p:rCtr x="4219" y="-2687"/>
                                    </p:animMotion>
                                  </p:childTnLst>
                                </p:cTn>
                              </p:par>
                            </p:childTnLst>
                          </p:cTn>
                        </p:par>
                      </p:childTnLst>
                    </p:cTn>
                  </p:par>
                  <p:par>
                    <p:cTn id="94" fill="hold">
                      <p:stCondLst>
                        <p:cond delay="indefinite"/>
                      </p:stCondLst>
                      <p:childTnLst>
                        <p:par>
                          <p:cTn id="95" fill="hold">
                            <p:stCondLst>
                              <p:cond delay="0"/>
                            </p:stCondLst>
                            <p:childTnLst>
                              <p:par>
                                <p:cTn id="96" presetID="2" presetClass="entr" presetSubtype="2" decel="100000" fill="hold" grpId="0" nodeType="click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750" fill="hold"/>
                                        <p:tgtEl>
                                          <p:spTgt spid="19"/>
                                        </p:tgtEl>
                                        <p:attrNameLst>
                                          <p:attrName>ppt_x</p:attrName>
                                        </p:attrNameLst>
                                      </p:cBhvr>
                                      <p:tavLst>
                                        <p:tav tm="0">
                                          <p:val>
                                            <p:strVal val="1+#ppt_w/2"/>
                                          </p:val>
                                        </p:tav>
                                        <p:tav tm="100000">
                                          <p:val>
                                            <p:strVal val="#ppt_x"/>
                                          </p:val>
                                        </p:tav>
                                      </p:tavLst>
                                    </p:anim>
                                    <p:anim calcmode="lin" valueType="num">
                                      <p:cBhvr additive="base">
                                        <p:cTn id="99" dur="750" fill="hold"/>
                                        <p:tgtEl>
                                          <p:spTgt spid="19"/>
                                        </p:tgtEl>
                                        <p:attrNameLst>
                                          <p:attrName>ppt_y</p:attrName>
                                        </p:attrNameLst>
                                      </p:cBhvr>
                                      <p:tavLst>
                                        <p:tav tm="0">
                                          <p:val>
                                            <p:strVal val="#ppt_y"/>
                                          </p:val>
                                        </p:tav>
                                        <p:tav tm="100000">
                                          <p:val>
                                            <p:strVal val="#ppt_y"/>
                                          </p:val>
                                        </p:tav>
                                      </p:tavLst>
                                    </p:anim>
                                  </p:childTnLst>
                                </p:cTn>
                              </p:par>
                              <p:par>
                                <p:cTn id="100" presetID="10" presetClass="entr" presetSubtype="0" fill="hold" nodeType="withEffect">
                                  <p:stCondLst>
                                    <p:cond delay="0"/>
                                  </p:stCondLst>
                                  <p:childTnLst>
                                    <p:set>
                                      <p:cBhvr>
                                        <p:cTn id="101" dur="1" fill="hold">
                                          <p:stCondLst>
                                            <p:cond delay="0"/>
                                          </p:stCondLst>
                                        </p:cTn>
                                        <p:tgtEl>
                                          <p:spTgt spid="3076"/>
                                        </p:tgtEl>
                                        <p:attrNameLst>
                                          <p:attrName>style.visibility</p:attrName>
                                        </p:attrNameLst>
                                      </p:cBhvr>
                                      <p:to>
                                        <p:strVal val="visible"/>
                                      </p:to>
                                    </p:set>
                                    <p:animEffect transition="in" filter="fade">
                                      <p:cBhvr>
                                        <p:cTn id="102" dur="500"/>
                                        <p:tgtEl>
                                          <p:spTgt spid="3076"/>
                                        </p:tgtEl>
                                      </p:cBhvr>
                                    </p:animEffect>
                                  </p:childTnLst>
                                </p:cTn>
                              </p:par>
                              <p:par>
                                <p:cTn id="103" presetID="10" presetClass="exit" presetSubtype="0" fill="hold" nodeType="withEffect">
                                  <p:stCondLst>
                                    <p:cond delay="0"/>
                                  </p:stCondLst>
                                  <p:childTnLst>
                                    <p:animEffect transition="out" filter="fade">
                                      <p:cBhvr>
                                        <p:cTn id="104" dur="750"/>
                                        <p:tgtEl>
                                          <p:spTgt spid="45"/>
                                        </p:tgtEl>
                                      </p:cBhvr>
                                    </p:animEffect>
                                    <p:set>
                                      <p:cBhvr>
                                        <p:cTn id="105" dur="1" fill="hold">
                                          <p:stCondLst>
                                            <p:cond delay="749"/>
                                          </p:stCondLst>
                                        </p:cTn>
                                        <p:tgtEl>
                                          <p:spTgt spid="45"/>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750"/>
                                        <p:tgtEl>
                                          <p:spTgt spid="29"/>
                                        </p:tgtEl>
                                      </p:cBhvr>
                                    </p:animEffect>
                                    <p:set>
                                      <p:cBhvr>
                                        <p:cTn id="108" dur="1" fill="hold">
                                          <p:stCondLst>
                                            <p:cond delay="749"/>
                                          </p:stCondLst>
                                        </p:cTn>
                                        <p:tgtEl>
                                          <p:spTgt spid="29"/>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nodeType="clickEffect">
                                  <p:stCondLst>
                                    <p:cond delay="0"/>
                                  </p:stCondLst>
                                  <p:childTnLst>
                                    <p:animEffect transition="out" filter="fade">
                                      <p:cBhvr>
                                        <p:cTn id="112" dur="500"/>
                                        <p:tgtEl>
                                          <p:spTgt spid="3076"/>
                                        </p:tgtEl>
                                      </p:cBhvr>
                                    </p:animEffect>
                                    <p:set>
                                      <p:cBhvr>
                                        <p:cTn id="113" dur="1" fill="hold">
                                          <p:stCondLst>
                                            <p:cond delay="499"/>
                                          </p:stCondLst>
                                        </p:cTn>
                                        <p:tgtEl>
                                          <p:spTgt spid="3076"/>
                                        </p:tgtEl>
                                        <p:attrNameLst>
                                          <p:attrName>style.visibility</p:attrName>
                                        </p:attrNameLst>
                                      </p:cBhvr>
                                      <p:to>
                                        <p:strVal val="hidden"/>
                                      </p:to>
                                    </p:set>
                                  </p:childTnLst>
                                </p:cTn>
                              </p:par>
                            </p:childTnLst>
                          </p:cTn>
                        </p:par>
                        <p:par>
                          <p:cTn id="114" fill="hold">
                            <p:stCondLst>
                              <p:cond delay="500"/>
                            </p:stCondLst>
                            <p:childTnLst>
                              <p:par>
                                <p:cTn id="115" presetID="10" presetClass="entr" presetSubtype="0" fill="hold" nodeType="afterEffect">
                                  <p:stCondLst>
                                    <p:cond delay="0"/>
                                  </p:stCondLst>
                                  <p:childTnLst>
                                    <p:set>
                                      <p:cBhvr>
                                        <p:cTn id="116" dur="1" fill="hold">
                                          <p:stCondLst>
                                            <p:cond delay="0"/>
                                          </p:stCondLst>
                                        </p:cTn>
                                        <p:tgtEl>
                                          <p:spTgt spid="7"/>
                                        </p:tgtEl>
                                        <p:attrNameLst>
                                          <p:attrName>style.visibility</p:attrName>
                                        </p:attrNameLst>
                                      </p:cBhvr>
                                      <p:to>
                                        <p:strVal val="visible"/>
                                      </p:to>
                                    </p:set>
                                    <p:animEffect transition="in" filter="fade">
                                      <p:cBhvr>
                                        <p:cTn id="117" dur="500"/>
                                        <p:tgtEl>
                                          <p:spTgt spid="7"/>
                                        </p:tgtEl>
                                      </p:cBhvr>
                                    </p:animEffect>
                                  </p:childTnLst>
                                </p:cTn>
                              </p:par>
                              <p:par>
                                <p:cTn id="118" presetID="2" presetClass="entr" presetSubtype="2" decel="100000" fill="hold" grpId="0" nodeType="withEffect">
                                  <p:stCondLst>
                                    <p:cond delay="0"/>
                                  </p:stCondLst>
                                  <p:childTnLst>
                                    <p:set>
                                      <p:cBhvr>
                                        <p:cTn id="119" dur="1" fill="hold">
                                          <p:stCondLst>
                                            <p:cond delay="0"/>
                                          </p:stCondLst>
                                        </p:cTn>
                                        <p:tgtEl>
                                          <p:spTgt spid="20"/>
                                        </p:tgtEl>
                                        <p:attrNameLst>
                                          <p:attrName>style.visibility</p:attrName>
                                        </p:attrNameLst>
                                      </p:cBhvr>
                                      <p:to>
                                        <p:strVal val="visible"/>
                                      </p:to>
                                    </p:set>
                                    <p:anim calcmode="lin" valueType="num">
                                      <p:cBhvr additive="base">
                                        <p:cTn id="120" dur="750" fill="hold"/>
                                        <p:tgtEl>
                                          <p:spTgt spid="20"/>
                                        </p:tgtEl>
                                        <p:attrNameLst>
                                          <p:attrName>ppt_x</p:attrName>
                                        </p:attrNameLst>
                                      </p:cBhvr>
                                      <p:tavLst>
                                        <p:tav tm="0">
                                          <p:val>
                                            <p:strVal val="1+#ppt_w/2"/>
                                          </p:val>
                                        </p:tav>
                                        <p:tav tm="100000">
                                          <p:val>
                                            <p:strVal val="#ppt_x"/>
                                          </p:val>
                                        </p:tav>
                                      </p:tavLst>
                                    </p:anim>
                                    <p:anim calcmode="lin" valueType="num">
                                      <p:cBhvr additive="base">
                                        <p:cTn id="121" dur="750" fill="hold"/>
                                        <p:tgtEl>
                                          <p:spTgt spid="20"/>
                                        </p:tgtEl>
                                        <p:attrNameLst>
                                          <p:attrName>ppt_y</p:attrName>
                                        </p:attrNameLst>
                                      </p:cBhvr>
                                      <p:tavLst>
                                        <p:tav tm="0">
                                          <p:val>
                                            <p:strVal val="#ppt_y"/>
                                          </p:val>
                                        </p:tav>
                                        <p:tav tm="100000">
                                          <p:val>
                                            <p:strVal val="#ppt_y"/>
                                          </p:val>
                                        </p:tav>
                                      </p:tavLst>
                                    </p:anim>
                                  </p:childTnLst>
                                </p:cTn>
                              </p:par>
                            </p:childTnLst>
                          </p:cTn>
                        </p:par>
                        <p:par>
                          <p:cTn id="122" fill="hold">
                            <p:stCondLst>
                              <p:cond delay="1250"/>
                            </p:stCondLst>
                            <p:childTnLst>
                              <p:par>
                                <p:cTn id="123" presetID="1" presetClass="entr" presetSubtype="0" fill="hold" grpId="0" nodeType="afterEffect">
                                  <p:stCondLst>
                                    <p:cond delay="0"/>
                                  </p:stCondLst>
                                  <p:childTnLst>
                                    <p:set>
                                      <p:cBhvr>
                                        <p:cTn id="124" dur="1" fill="hold">
                                          <p:stCondLst>
                                            <p:cond delay="0"/>
                                          </p:stCondLst>
                                        </p:cTn>
                                        <p:tgtEl>
                                          <p:spTgt spid="52"/>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9"/>
                                        </p:tgtEl>
                                        <p:attrNameLst>
                                          <p:attrName>style.visibility</p:attrName>
                                        </p:attrNameLst>
                                      </p:cBhvr>
                                      <p:to>
                                        <p:strVal val="visible"/>
                                      </p:to>
                                    </p:set>
                                  </p:childTnLst>
                                </p:cTn>
                              </p:par>
                              <p:par>
                                <p:cTn id="127" presetID="1" presetClass="entr" presetSubtype="0" fill="hold" grpId="0" nodeType="withEffect">
                                  <p:stCondLst>
                                    <p:cond delay="2000"/>
                                  </p:stCondLst>
                                  <p:childTnLst>
                                    <p:set>
                                      <p:cBhvr>
                                        <p:cTn id="128" dur="1" fill="hold">
                                          <p:stCondLst>
                                            <p:cond delay="0"/>
                                          </p:stCondLst>
                                        </p:cTn>
                                        <p:tgtEl>
                                          <p:spTgt spid="53"/>
                                        </p:tgtEl>
                                        <p:attrNameLst>
                                          <p:attrName>style.visibility</p:attrName>
                                        </p:attrNameLst>
                                      </p:cBhvr>
                                      <p:to>
                                        <p:strVal val="visible"/>
                                      </p:to>
                                    </p:set>
                                  </p:childTnLst>
                                </p:cTn>
                              </p:par>
                              <p:par>
                                <p:cTn id="129" presetID="1" presetClass="entr" presetSubtype="0" fill="hold" grpId="0" nodeType="withEffect">
                                  <p:stCondLst>
                                    <p:cond delay="2000"/>
                                  </p:stCondLst>
                                  <p:childTnLst>
                                    <p:set>
                                      <p:cBhvr>
                                        <p:cTn id="130" dur="1" fill="hold">
                                          <p:stCondLst>
                                            <p:cond delay="0"/>
                                          </p:stCondLst>
                                        </p:cTn>
                                        <p:tgtEl>
                                          <p:spTgt spid="48"/>
                                        </p:tgtEl>
                                        <p:attrNameLst>
                                          <p:attrName>style.visibility</p:attrName>
                                        </p:attrNameLst>
                                      </p:cBhvr>
                                      <p:to>
                                        <p:strVal val="visible"/>
                                      </p:to>
                                    </p:set>
                                  </p:childTnLst>
                                </p:cTn>
                              </p:par>
                              <p:par>
                                <p:cTn id="131" presetID="1" presetClass="exit" presetSubtype="0" fill="hold" grpId="1" nodeType="withEffect">
                                  <p:stCondLst>
                                    <p:cond delay="2000"/>
                                  </p:stCondLst>
                                  <p:childTnLst>
                                    <p:set>
                                      <p:cBhvr>
                                        <p:cTn id="132" dur="1" fill="hold">
                                          <p:stCondLst>
                                            <p:cond delay="0"/>
                                          </p:stCondLst>
                                        </p:cTn>
                                        <p:tgtEl>
                                          <p:spTgt spid="52"/>
                                        </p:tgtEl>
                                        <p:attrNameLst>
                                          <p:attrName>style.visibility</p:attrName>
                                        </p:attrNameLst>
                                      </p:cBhvr>
                                      <p:to>
                                        <p:strVal val="hidden"/>
                                      </p:to>
                                    </p:set>
                                  </p:childTnLst>
                                </p:cTn>
                              </p:par>
                              <p:par>
                                <p:cTn id="133" presetID="1" presetClass="exit" presetSubtype="0" fill="hold" grpId="1" nodeType="withEffect">
                                  <p:stCondLst>
                                    <p:cond delay="2000"/>
                                  </p:stCondLst>
                                  <p:childTnLst>
                                    <p:set>
                                      <p:cBhvr>
                                        <p:cTn id="134" dur="1" fill="hold">
                                          <p:stCondLst>
                                            <p:cond delay="0"/>
                                          </p:stCondLst>
                                        </p:cTn>
                                        <p:tgtEl>
                                          <p:spTgt spid="9"/>
                                        </p:tgtEl>
                                        <p:attrNameLst>
                                          <p:attrName>style.visibility</p:attrName>
                                        </p:attrNameLst>
                                      </p:cBhvr>
                                      <p:to>
                                        <p:strVal val="hidden"/>
                                      </p:to>
                                    </p:set>
                                  </p:childTnLst>
                                </p:cTn>
                              </p:par>
                              <p:par>
                                <p:cTn id="135" presetID="1" presetClass="entr" presetSubtype="0" fill="hold" grpId="0" nodeType="withEffect">
                                  <p:stCondLst>
                                    <p:cond delay="4000"/>
                                  </p:stCondLst>
                                  <p:childTnLst>
                                    <p:set>
                                      <p:cBhvr>
                                        <p:cTn id="136" dur="1" fill="hold">
                                          <p:stCondLst>
                                            <p:cond delay="0"/>
                                          </p:stCondLst>
                                        </p:cTn>
                                        <p:tgtEl>
                                          <p:spTgt spid="54"/>
                                        </p:tgtEl>
                                        <p:attrNameLst>
                                          <p:attrName>style.visibility</p:attrName>
                                        </p:attrNameLst>
                                      </p:cBhvr>
                                      <p:to>
                                        <p:strVal val="visible"/>
                                      </p:to>
                                    </p:set>
                                  </p:childTnLst>
                                </p:cTn>
                              </p:par>
                              <p:par>
                                <p:cTn id="137" presetID="1" presetClass="entr" presetSubtype="0" fill="hold" grpId="0" nodeType="withEffect">
                                  <p:stCondLst>
                                    <p:cond delay="4000"/>
                                  </p:stCondLst>
                                  <p:childTnLst>
                                    <p:set>
                                      <p:cBhvr>
                                        <p:cTn id="138" dur="1" fill="hold">
                                          <p:stCondLst>
                                            <p:cond delay="0"/>
                                          </p:stCondLst>
                                        </p:cTn>
                                        <p:tgtEl>
                                          <p:spTgt spid="47"/>
                                        </p:tgtEl>
                                        <p:attrNameLst>
                                          <p:attrName>style.visibility</p:attrName>
                                        </p:attrNameLst>
                                      </p:cBhvr>
                                      <p:to>
                                        <p:strVal val="visible"/>
                                      </p:to>
                                    </p:set>
                                  </p:childTnLst>
                                </p:cTn>
                              </p:par>
                              <p:par>
                                <p:cTn id="139" presetID="1" presetClass="exit" presetSubtype="0" fill="hold" grpId="1" nodeType="withEffect">
                                  <p:stCondLst>
                                    <p:cond delay="4000"/>
                                  </p:stCondLst>
                                  <p:childTnLst>
                                    <p:set>
                                      <p:cBhvr>
                                        <p:cTn id="140" dur="1" fill="hold">
                                          <p:stCondLst>
                                            <p:cond delay="0"/>
                                          </p:stCondLst>
                                        </p:cTn>
                                        <p:tgtEl>
                                          <p:spTgt spid="53"/>
                                        </p:tgtEl>
                                        <p:attrNameLst>
                                          <p:attrName>style.visibility</p:attrName>
                                        </p:attrNameLst>
                                      </p:cBhvr>
                                      <p:to>
                                        <p:strVal val="hidden"/>
                                      </p:to>
                                    </p:set>
                                  </p:childTnLst>
                                </p:cTn>
                              </p:par>
                              <p:par>
                                <p:cTn id="141" presetID="1" presetClass="exit" presetSubtype="0" fill="hold" grpId="1" nodeType="withEffect">
                                  <p:stCondLst>
                                    <p:cond delay="4000"/>
                                  </p:stCondLst>
                                  <p:childTnLst>
                                    <p:set>
                                      <p:cBhvr>
                                        <p:cTn id="142" dur="1" fill="hold">
                                          <p:stCondLst>
                                            <p:cond delay="0"/>
                                          </p:stCondLst>
                                        </p:cTn>
                                        <p:tgtEl>
                                          <p:spTgt spid="48"/>
                                        </p:tgtEl>
                                        <p:attrNameLst>
                                          <p:attrName>style.visibility</p:attrName>
                                        </p:attrNameLst>
                                      </p:cBhvr>
                                      <p:to>
                                        <p:strVal val="hidden"/>
                                      </p:to>
                                    </p:set>
                                  </p:childTnLst>
                                </p:cTn>
                              </p:par>
                              <p:par>
                                <p:cTn id="143" presetID="10" presetClass="entr" presetSubtype="0" fill="hold" grpId="0" nodeType="with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fade">
                                      <p:cBhvr>
                                        <p:cTn id="145"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3" grpId="0" animBg="1"/>
      <p:bldP spid="20" grpId="0"/>
      <p:bldP spid="15" grpId="0"/>
      <p:bldP spid="16" grpId="0"/>
      <p:bldP spid="17" grpId="0"/>
      <p:bldP spid="18" grpId="0"/>
      <p:bldP spid="19" grpId="0"/>
      <p:bldP spid="12" grpId="0" animBg="1"/>
      <p:bldP spid="42" grpId="0" animBg="1"/>
      <p:bldP spid="9" grpId="0"/>
      <p:bldP spid="9" grpId="1"/>
      <p:bldP spid="47" grpId="0"/>
      <p:bldP spid="48" grpId="0"/>
      <p:bldP spid="48" grpId="1"/>
      <p:bldP spid="52" grpId="0"/>
      <p:bldP spid="52" grpId="1"/>
      <p:bldP spid="53" grpId="0"/>
      <p:bldP spid="53" grpId="1"/>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Agenda</a:t>
            </a:r>
            <a:endParaRPr lang="en-US" dirty="0"/>
          </a:p>
        </p:txBody>
      </p:sp>
      <p:sp>
        <p:nvSpPr>
          <p:cNvPr id="6" name="Text Placeholder 5"/>
          <p:cNvSpPr>
            <a:spLocks noGrp="1"/>
          </p:cNvSpPr>
          <p:nvPr>
            <p:ph sz="quarter" idx="14"/>
          </p:nvPr>
        </p:nvSpPr>
        <p:spPr/>
        <p:txBody>
          <a:bodyPr>
            <a:noAutofit/>
          </a:bodyPr>
          <a:lstStyle/>
          <a:p>
            <a:r>
              <a:rPr lang="en-US" sz="2800" smtClean="0"/>
              <a:t>Consumerization of IT</a:t>
            </a:r>
          </a:p>
          <a:p>
            <a:r>
              <a:rPr lang="en-US" sz="2800" smtClean="0"/>
              <a:t>Why Windows Phone</a:t>
            </a:r>
          </a:p>
          <a:p>
            <a:r>
              <a:rPr lang="en-US" sz="2800" smtClean="0"/>
              <a:t>Outlook Mobile and Office Mobile built in</a:t>
            </a:r>
          </a:p>
          <a:p>
            <a:r>
              <a:rPr lang="en-US" sz="2800" smtClean="0"/>
              <a:t>Integrates with your infrastructure</a:t>
            </a:r>
          </a:p>
          <a:p>
            <a:r>
              <a:rPr lang="en-US" sz="2800" smtClean="0"/>
              <a:t>Mobilize business apps</a:t>
            </a:r>
            <a:endParaRPr lang="en-US" sz="2800" dirty="0"/>
          </a:p>
        </p:txBody>
      </p:sp>
      <p:sp>
        <p:nvSpPr>
          <p:cNvPr id="3" name="Slide Number Placeholder 2"/>
          <p:cNvSpPr>
            <a:spLocks noGrp="1"/>
          </p:cNvSpPr>
          <p:nvPr>
            <p:ph type="sldNum" sz="quarter" idx="12"/>
          </p:nvPr>
        </p:nvSpPr>
        <p:spPr>
          <a:xfrm>
            <a:off x="381000" y="4790766"/>
            <a:ext cx="253596" cy="246221"/>
          </a:xfrm>
        </p:spPr>
        <p:txBody>
          <a:bodyPr/>
          <a:lstStyle/>
          <a:p>
            <a:fld id="{B6F15528-21DE-4FAA-801E-634DDDAF4B2B}" type="slidenum">
              <a:rPr lang="en-US" smtClean="0"/>
              <a:pPr/>
              <a:t>2</a:t>
            </a:fld>
            <a:endParaRPr lang="en-US" dirty="0"/>
          </a:p>
        </p:txBody>
      </p:sp>
    </p:spTree>
    <p:extLst>
      <p:ext uri="{BB962C8B-B14F-4D97-AF65-F5344CB8AC3E}">
        <p14:creationId xmlns:p14="http://schemas.microsoft.com/office/powerpoint/2010/main" val="392073290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p:cNvSpPr/>
          <p:nvPr/>
        </p:nvSpPr>
        <p:spPr>
          <a:xfrm>
            <a:off x="380999" y="1087429"/>
            <a:ext cx="5465886" cy="35453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pic>
        <p:nvPicPr>
          <p:cNvPr id="1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980" r="24980" b="4265"/>
          <a:stretch/>
        </p:blipFill>
        <p:spPr bwMode="auto">
          <a:xfrm>
            <a:off x="5943600" y="1087429"/>
            <a:ext cx="2786462" cy="354539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chemeClr val="accent5"/>
                </a:solidFill>
              </a:rPr>
              <a:t>Keep corporate application data secure</a:t>
            </a:r>
            <a:endParaRPr lang="en-US" dirty="0">
              <a:solidFill>
                <a:schemeClr val="accent5"/>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20</a:t>
            </a:fld>
            <a:endParaRPr lang="en-US"/>
          </a:p>
        </p:txBody>
      </p:sp>
      <p:sp>
        <p:nvSpPr>
          <p:cNvPr id="14" name="Pillar 1 text"/>
          <p:cNvSpPr txBox="1"/>
          <p:nvPr/>
        </p:nvSpPr>
        <p:spPr>
          <a:xfrm>
            <a:off x="542172" y="1226560"/>
            <a:ext cx="5134728" cy="461657"/>
          </a:xfrm>
          <a:prstGeom prst="rect">
            <a:avLst/>
          </a:prstGeom>
          <a:noFill/>
        </p:spPr>
        <p:txBody>
          <a:bodyPr wrap="square" lIns="91432" tIns="45716" rIns="91432" bIns="45716" rtlCol="0">
            <a:spAutoFit/>
          </a:bodyPr>
          <a:lstStyle/>
          <a:p>
            <a:r>
              <a:rPr lang="en-US" sz="2400" dirty="0">
                <a:solidFill>
                  <a:schemeClr val="bg1">
                    <a:alpha val="99000"/>
                  </a:schemeClr>
                </a:solidFill>
              </a:rPr>
              <a:t>Secure data </a:t>
            </a:r>
            <a:r>
              <a:rPr lang="en-US" sz="2400" dirty="0" smtClean="0">
                <a:solidFill>
                  <a:schemeClr val="bg1">
                    <a:alpha val="99000"/>
                  </a:schemeClr>
                </a:solidFill>
              </a:rPr>
              <a:t>through isolated </a:t>
            </a:r>
            <a:r>
              <a:rPr lang="en-US" sz="2400" dirty="0">
                <a:solidFill>
                  <a:schemeClr val="bg1">
                    <a:alpha val="99000"/>
                  </a:schemeClr>
                </a:solidFill>
              </a:rPr>
              <a:t>storage</a:t>
            </a:r>
          </a:p>
        </p:txBody>
      </p:sp>
      <p:sp>
        <p:nvSpPr>
          <p:cNvPr id="15" name="Pillar 1 text"/>
          <p:cNvSpPr txBox="1"/>
          <p:nvPr/>
        </p:nvSpPr>
        <p:spPr>
          <a:xfrm>
            <a:off x="542173" y="1940739"/>
            <a:ext cx="5304712" cy="461657"/>
          </a:xfrm>
          <a:prstGeom prst="rect">
            <a:avLst/>
          </a:prstGeom>
          <a:noFill/>
        </p:spPr>
        <p:txBody>
          <a:bodyPr wrap="square" lIns="91432" tIns="45716" rIns="91432" bIns="45716" rtlCol="0">
            <a:spAutoFit/>
          </a:bodyPr>
          <a:lstStyle/>
          <a:p>
            <a:r>
              <a:rPr lang="en-US" sz="2400" dirty="0">
                <a:solidFill>
                  <a:schemeClr val="bg1">
                    <a:alpha val="99000"/>
                  </a:schemeClr>
                </a:solidFill>
              </a:rPr>
              <a:t>Encrypt business </a:t>
            </a:r>
            <a:r>
              <a:rPr lang="en-US" sz="2400" dirty="0" smtClean="0">
                <a:solidFill>
                  <a:schemeClr val="bg1">
                    <a:alpha val="99000"/>
                  </a:schemeClr>
                </a:solidFill>
              </a:rPr>
              <a:t>data using API</a:t>
            </a:r>
            <a:endParaRPr lang="en-US" sz="2400" dirty="0">
              <a:solidFill>
                <a:schemeClr val="bg1">
                  <a:alpha val="99000"/>
                </a:schemeClr>
              </a:solidFill>
            </a:endParaRPr>
          </a:p>
        </p:txBody>
      </p:sp>
      <p:sp>
        <p:nvSpPr>
          <p:cNvPr id="17" name="Pillar 1 text"/>
          <p:cNvSpPr txBox="1"/>
          <p:nvPr/>
        </p:nvSpPr>
        <p:spPr>
          <a:xfrm>
            <a:off x="542175" y="3651277"/>
            <a:ext cx="5304710" cy="830989"/>
          </a:xfrm>
          <a:prstGeom prst="rect">
            <a:avLst/>
          </a:prstGeom>
          <a:noFill/>
        </p:spPr>
        <p:txBody>
          <a:bodyPr wrap="square" lIns="91432" tIns="45716" rIns="91432" bIns="45716" rtlCol="0">
            <a:spAutoFit/>
          </a:bodyPr>
          <a:lstStyle/>
          <a:p>
            <a:r>
              <a:rPr lang="en-US" sz="2400" dirty="0" smtClean="0">
                <a:solidFill>
                  <a:schemeClr val="bg1"/>
                </a:solidFill>
              </a:rPr>
              <a:t>Protects against </a:t>
            </a:r>
            <a:r>
              <a:rPr lang="en-US" sz="2400" dirty="0" smtClean="0">
                <a:solidFill>
                  <a:schemeClr val="bg1">
                    <a:alpha val="99000"/>
                  </a:schemeClr>
                </a:solidFill>
              </a:rPr>
              <a:t>malicious code </a:t>
            </a:r>
            <a:br>
              <a:rPr lang="en-US" sz="2400" dirty="0" smtClean="0">
                <a:solidFill>
                  <a:schemeClr val="bg1">
                    <a:alpha val="99000"/>
                  </a:schemeClr>
                </a:solidFill>
              </a:rPr>
            </a:br>
            <a:r>
              <a:rPr lang="en-US" sz="2400" dirty="0" smtClean="0">
                <a:solidFill>
                  <a:schemeClr val="bg1">
                    <a:alpha val="99000"/>
                  </a:schemeClr>
                </a:solidFill>
              </a:rPr>
              <a:t>through </a:t>
            </a:r>
            <a:r>
              <a:rPr lang="en-US" sz="2400" dirty="0">
                <a:solidFill>
                  <a:schemeClr val="bg1">
                    <a:alpha val="99000"/>
                  </a:schemeClr>
                </a:solidFill>
              </a:rPr>
              <a:t>certification</a:t>
            </a:r>
          </a:p>
        </p:txBody>
      </p:sp>
      <p:sp>
        <p:nvSpPr>
          <p:cNvPr id="13" name="Pillar 1 text"/>
          <p:cNvSpPr txBox="1"/>
          <p:nvPr/>
        </p:nvSpPr>
        <p:spPr>
          <a:xfrm>
            <a:off x="542174" y="2629320"/>
            <a:ext cx="5304711" cy="830989"/>
          </a:xfrm>
          <a:prstGeom prst="rect">
            <a:avLst/>
          </a:prstGeom>
          <a:noFill/>
        </p:spPr>
        <p:txBody>
          <a:bodyPr wrap="square" lIns="91432" tIns="45716" rIns="91432" bIns="45716" rtlCol="0">
            <a:spAutoFit/>
          </a:bodyPr>
          <a:lstStyle/>
          <a:p>
            <a:r>
              <a:rPr lang="en-US" sz="2400" dirty="0">
                <a:solidFill>
                  <a:schemeClr val="bg1"/>
                </a:solidFill>
              </a:rPr>
              <a:t>Isolate potential malware </a:t>
            </a:r>
            <a:r>
              <a:rPr lang="en-US" sz="2400" dirty="0" smtClean="0">
                <a:solidFill>
                  <a:schemeClr val="bg1"/>
                </a:solidFill>
              </a:rPr>
              <a:t>with </a:t>
            </a:r>
            <a:br>
              <a:rPr lang="en-US" sz="2400" dirty="0" smtClean="0">
                <a:solidFill>
                  <a:schemeClr val="bg1"/>
                </a:solidFill>
              </a:rPr>
            </a:br>
            <a:r>
              <a:rPr lang="en-US" sz="2400" dirty="0" smtClean="0">
                <a:solidFill>
                  <a:schemeClr val="bg1"/>
                </a:solidFill>
              </a:rPr>
              <a:t>application </a:t>
            </a:r>
            <a:r>
              <a:rPr lang="en-US" sz="2400" dirty="0">
                <a:solidFill>
                  <a:schemeClr val="bg1"/>
                </a:solidFill>
              </a:rPr>
              <a:t>sandboxing</a:t>
            </a:r>
            <a:endParaRPr lang="en-US" sz="2400" dirty="0">
              <a:solidFill>
                <a:schemeClr val="bg1">
                  <a:alpha val="99000"/>
                </a:schemeClr>
              </a:solidFill>
            </a:endParaRPr>
          </a:p>
        </p:txBody>
      </p:sp>
    </p:spTree>
    <p:extLst>
      <p:ext uri="{BB962C8B-B14F-4D97-AF65-F5344CB8AC3E}">
        <p14:creationId xmlns:p14="http://schemas.microsoft.com/office/powerpoint/2010/main" val="2013306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1+#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decel="10000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decel="10000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1+#ppt_w/2"/>
                                          </p:val>
                                        </p:tav>
                                        <p:tav tm="100000">
                                          <p:val>
                                            <p:strVal val="#ppt_x"/>
                                          </p:val>
                                        </p:tav>
                                      </p:tavLst>
                                    </p:anim>
                                    <p:anim calcmode="lin" valueType="num">
                                      <p:cBhvr additive="base">
                                        <p:cTn id="24" dur="7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decel="10000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750" fill="hold"/>
                                        <p:tgtEl>
                                          <p:spTgt spid="13"/>
                                        </p:tgtEl>
                                        <p:attrNameLst>
                                          <p:attrName>ppt_x</p:attrName>
                                        </p:attrNameLst>
                                      </p:cBhvr>
                                      <p:tavLst>
                                        <p:tav tm="0">
                                          <p:val>
                                            <p:strVal val="1+#ppt_w/2"/>
                                          </p:val>
                                        </p:tav>
                                        <p:tav tm="100000">
                                          <p:val>
                                            <p:strVal val="#ppt_x"/>
                                          </p:val>
                                        </p:tav>
                                      </p:tavLst>
                                    </p:anim>
                                    <p:anim calcmode="lin" valueType="num">
                                      <p:cBhvr additive="base">
                                        <p:cTn id="30"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decel="10000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750" fill="hold"/>
                                        <p:tgtEl>
                                          <p:spTgt spid="17"/>
                                        </p:tgtEl>
                                        <p:attrNameLst>
                                          <p:attrName>ppt_x</p:attrName>
                                        </p:attrNameLst>
                                      </p:cBhvr>
                                      <p:tavLst>
                                        <p:tav tm="0">
                                          <p:val>
                                            <p:strVal val="1+#ppt_w/2"/>
                                          </p:val>
                                        </p:tav>
                                        <p:tav tm="100000">
                                          <p:val>
                                            <p:strVal val="#ppt_x"/>
                                          </p:val>
                                        </p:tav>
                                      </p:tavLst>
                                    </p:anim>
                                    <p:anim calcmode="lin" valueType="num">
                                      <p:cBhvr additive="base">
                                        <p:cTn id="36"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5" grpId="0"/>
      <p:bldP spid="17"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solidFill>
              </a:rPr>
              <a:t>High quality, efficient app development</a:t>
            </a:r>
            <a:endParaRPr lang="en-US" dirty="0">
              <a:solidFill>
                <a:schemeClr val="accent5"/>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21</a:t>
            </a:fld>
            <a:endParaRPr lang="en-US"/>
          </a:p>
        </p:txBody>
      </p:sp>
      <p:sp>
        <p:nvSpPr>
          <p:cNvPr id="10" name="rectangle"/>
          <p:cNvSpPr/>
          <p:nvPr/>
        </p:nvSpPr>
        <p:spPr>
          <a:xfrm>
            <a:off x="3905250" y="1087429"/>
            <a:ext cx="4824812" cy="35453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11" name="Rectangle 10"/>
          <p:cNvSpPr/>
          <p:nvPr/>
        </p:nvSpPr>
        <p:spPr>
          <a:xfrm>
            <a:off x="413938" y="1087428"/>
            <a:ext cx="3386537" cy="35453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llar 1 text"/>
          <p:cNvSpPr txBox="1"/>
          <p:nvPr/>
        </p:nvSpPr>
        <p:spPr>
          <a:xfrm>
            <a:off x="4017071" y="1212864"/>
            <a:ext cx="4562310" cy="830989"/>
          </a:xfrm>
          <a:prstGeom prst="rect">
            <a:avLst/>
          </a:prstGeom>
          <a:noFill/>
        </p:spPr>
        <p:txBody>
          <a:bodyPr wrap="square" lIns="91432" tIns="45716" rIns="91432" bIns="45716" rtlCol="0">
            <a:spAutoFit/>
          </a:bodyPr>
          <a:lstStyle/>
          <a:p>
            <a:r>
              <a:rPr lang="en-US" sz="2400" dirty="0">
                <a:solidFill>
                  <a:schemeClr val="bg1">
                    <a:alpha val="99000"/>
                  </a:schemeClr>
                </a:solidFill>
              </a:rPr>
              <a:t>Develop compelling apps </a:t>
            </a:r>
            <a:r>
              <a:rPr lang="en-US" sz="2400" dirty="0" smtClean="0">
                <a:solidFill>
                  <a:schemeClr val="bg1">
                    <a:alpha val="99000"/>
                  </a:schemeClr>
                </a:solidFill>
              </a:rPr>
              <a:t/>
            </a:r>
            <a:br>
              <a:rPr lang="en-US" sz="2400" dirty="0" smtClean="0">
                <a:solidFill>
                  <a:schemeClr val="bg1">
                    <a:alpha val="99000"/>
                  </a:schemeClr>
                </a:solidFill>
              </a:rPr>
            </a:br>
            <a:r>
              <a:rPr lang="en-US" sz="2400" dirty="0" smtClean="0">
                <a:solidFill>
                  <a:schemeClr val="bg1">
                    <a:alpha val="99000"/>
                  </a:schemeClr>
                </a:solidFill>
              </a:rPr>
              <a:t>with Silverlight and </a:t>
            </a:r>
            <a:r>
              <a:rPr lang="en-US" sz="2400" dirty="0">
                <a:solidFill>
                  <a:schemeClr val="bg1">
                    <a:alpha val="99000"/>
                  </a:schemeClr>
                </a:solidFill>
              </a:rPr>
              <a:t>XNA</a:t>
            </a:r>
          </a:p>
        </p:txBody>
      </p:sp>
      <p:sp>
        <p:nvSpPr>
          <p:cNvPr id="13" name="Pillar 1 text"/>
          <p:cNvSpPr txBox="1"/>
          <p:nvPr/>
        </p:nvSpPr>
        <p:spPr>
          <a:xfrm>
            <a:off x="4017071" y="2145257"/>
            <a:ext cx="4676991" cy="830989"/>
          </a:xfrm>
          <a:prstGeom prst="rect">
            <a:avLst/>
          </a:prstGeom>
          <a:noFill/>
        </p:spPr>
        <p:txBody>
          <a:bodyPr wrap="square" lIns="91432" tIns="45716" rIns="91432" bIns="45716" rtlCol="0">
            <a:spAutoFit/>
          </a:bodyPr>
          <a:lstStyle/>
          <a:p>
            <a:r>
              <a:rPr lang="en-US" sz="2400" dirty="0">
                <a:solidFill>
                  <a:schemeClr val="bg1">
                    <a:alpha val="99000"/>
                  </a:schemeClr>
                </a:solidFill>
              </a:rPr>
              <a:t>Use familiar Visual </a:t>
            </a:r>
            <a:r>
              <a:rPr lang="en-US" sz="2400" dirty="0" smtClean="0">
                <a:solidFill>
                  <a:schemeClr val="bg1">
                    <a:alpha val="99000"/>
                  </a:schemeClr>
                </a:solidFill>
              </a:rPr>
              <a:t>Studio </a:t>
            </a:r>
            <a:br>
              <a:rPr lang="en-US" sz="2400" dirty="0" smtClean="0">
                <a:solidFill>
                  <a:schemeClr val="bg1">
                    <a:alpha val="99000"/>
                  </a:schemeClr>
                </a:solidFill>
              </a:rPr>
            </a:br>
            <a:r>
              <a:rPr lang="en-US" sz="2400" dirty="0" smtClean="0">
                <a:solidFill>
                  <a:schemeClr val="bg1">
                    <a:alpha val="99000"/>
                  </a:schemeClr>
                </a:solidFill>
              </a:rPr>
              <a:t>and Expression </a:t>
            </a:r>
            <a:r>
              <a:rPr lang="en-US" sz="2400" dirty="0">
                <a:solidFill>
                  <a:schemeClr val="bg1">
                    <a:alpha val="99000"/>
                  </a:schemeClr>
                </a:solidFill>
              </a:rPr>
              <a:t>tools</a:t>
            </a:r>
          </a:p>
        </p:txBody>
      </p:sp>
      <p:sp>
        <p:nvSpPr>
          <p:cNvPr id="14" name="Pillar 1 text"/>
          <p:cNvSpPr txBox="1"/>
          <p:nvPr/>
        </p:nvSpPr>
        <p:spPr>
          <a:xfrm>
            <a:off x="4017071" y="3077650"/>
            <a:ext cx="4676991" cy="461657"/>
          </a:xfrm>
          <a:prstGeom prst="rect">
            <a:avLst/>
          </a:prstGeom>
          <a:noFill/>
        </p:spPr>
        <p:txBody>
          <a:bodyPr wrap="square" lIns="91432" tIns="45716" rIns="91432" bIns="45716" rtlCol="0">
            <a:spAutoFit/>
          </a:bodyPr>
          <a:lstStyle/>
          <a:p>
            <a:r>
              <a:rPr lang="en-US" sz="2400" dirty="0">
                <a:solidFill>
                  <a:schemeClr val="bg1">
                    <a:alpha val="99000"/>
                  </a:schemeClr>
                </a:solidFill>
              </a:rPr>
              <a:t>Write rich HTML 5 apps</a:t>
            </a:r>
          </a:p>
        </p:txBody>
      </p:sp>
      <p:sp>
        <p:nvSpPr>
          <p:cNvPr id="15" name="Pillar 1 text"/>
          <p:cNvSpPr txBox="1"/>
          <p:nvPr/>
        </p:nvSpPr>
        <p:spPr>
          <a:xfrm>
            <a:off x="4017071" y="3640712"/>
            <a:ext cx="4676991" cy="830989"/>
          </a:xfrm>
          <a:prstGeom prst="rect">
            <a:avLst/>
          </a:prstGeom>
          <a:noFill/>
        </p:spPr>
        <p:txBody>
          <a:bodyPr wrap="square" lIns="91432" tIns="45716" rIns="91432" bIns="45716" rtlCol="0">
            <a:spAutoFit/>
          </a:bodyPr>
          <a:lstStyle/>
          <a:p>
            <a:r>
              <a:rPr lang="en-US" sz="2400" dirty="0">
                <a:solidFill>
                  <a:schemeClr val="bg1">
                    <a:alpha val="99000"/>
                  </a:schemeClr>
                </a:solidFill>
              </a:rPr>
              <a:t>Publish and distribute apps </a:t>
            </a:r>
            <a:r>
              <a:rPr lang="en-US" sz="2400" dirty="0" smtClean="0">
                <a:solidFill>
                  <a:schemeClr val="bg1">
                    <a:alpha val="99000"/>
                  </a:schemeClr>
                </a:solidFill>
              </a:rPr>
              <a:t>using the Apps </a:t>
            </a:r>
            <a:r>
              <a:rPr lang="en-US" sz="2400" dirty="0">
                <a:solidFill>
                  <a:schemeClr val="bg1">
                    <a:alpha val="99000"/>
                  </a:schemeClr>
                </a:solidFill>
              </a:rPr>
              <a:t>Hub </a:t>
            </a:r>
            <a:r>
              <a:rPr lang="en-US" sz="2400" dirty="0" smtClean="0">
                <a:solidFill>
                  <a:schemeClr val="bg1">
                    <a:alpha val="99000"/>
                  </a:schemeClr>
                </a:solidFill>
              </a:rPr>
              <a:t>and Marketplace</a:t>
            </a:r>
            <a:endParaRPr lang="en-US" sz="2400" dirty="0">
              <a:solidFill>
                <a:schemeClr val="bg1">
                  <a:alpha val="99000"/>
                </a:schemeClr>
              </a:solidFill>
            </a:endParaRPr>
          </a:p>
        </p:txBody>
      </p:sp>
      <p:pic>
        <p:nvPicPr>
          <p:cNvPr id="1027" name="Visual Studio"/>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8227" y="2292414"/>
            <a:ext cx="2317958" cy="343244"/>
          </a:xfrm>
          <a:prstGeom prst="rect">
            <a:avLst/>
          </a:prstGeom>
          <a:noFill/>
          <a:extLst>
            <a:ext uri="{909E8E84-426E-40DD-AFC4-6F175D3DCCD1}">
              <a14:hiddenFill xmlns:a14="http://schemas.microsoft.com/office/drawing/2010/main">
                <a:solidFill>
                  <a:srgbClr val="FFFFFF"/>
                </a:solidFill>
              </a14:hiddenFill>
            </a:ext>
          </a:extLst>
        </p:spPr>
      </p:pic>
      <p:pic>
        <p:nvPicPr>
          <p:cNvPr id="1026" name="Silverlight Logo" descr="S:\ADI_Projects\Microsoft\MS_11-01278_Windows_Phone_Business_Narrative\ADI_Art\Working_Art\Logos\Silverlight_h_rg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1870" y="1327160"/>
            <a:ext cx="1950672" cy="596401"/>
          </a:xfrm>
          <a:prstGeom prst="rect">
            <a:avLst/>
          </a:prstGeom>
          <a:noFill/>
          <a:extLst>
            <a:ext uri="{909E8E84-426E-40DD-AFC4-6F175D3DCCD1}">
              <a14:hiddenFill xmlns:a14="http://schemas.microsoft.com/office/drawing/2010/main">
                <a:solidFill>
                  <a:srgbClr val="FFFFFF"/>
                </a:solidFill>
              </a14:hiddenFill>
            </a:ext>
          </a:extLst>
        </p:spPr>
      </p:pic>
      <p:pic>
        <p:nvPicPr>
          <p:cNvPr id="5" name="IE9 Logo" descr="S:\ADI_Projects\Microsoft\MS_11-01278_Windows_Phone_Business_Narrative\ADI_Art\Working_Art\Logos\IE9_h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45592" y="3037790"/>
            <a:ext cx="1723228" cy="449731"/>
          </a:xfrm>
          <a:prstGeom prst="rect">
            <a:avLst/>
          </a:prstGeom>
          <a:noFill/>
          <a:extLst>
            <a:ext uri="{909E8E84-426E-40DD-AFC4-6F175D3DCCD1}">
              <a14:hiddenFill xmlns:a14="http://schemas.microsoft.com/office/drawing/2010/main">
                <a:solidFill>
                  <a:srgbClr val="FFFFFF"/>
                </a:solidFill>
              </a14:hiddenFill>
            </a:ext>
          </a:extLst>
        </p:spPr>
      </p:pic>
      <p:pic>
        <p:nvPicPr>
          <p:cNvPr id="6" name="Marketplace Tile" descr="S:\ADI_Projects\Microsoft\MS_11-01278_Windows_Phone_Business_Narrative\ADI_Art\Working_Art\Logos\Marketplace-tile.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81313" y="3750848"/>
            <a:ext cx="651787" cy="651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0691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1+#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60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75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decel="10000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1+#ppt_w/2"/>
                                          </p:val>
                                        </p:tav>
                                        <p:tav tm="100000">
                                          <p:val>
                                            <p:strVal val="#ppt_x"/>
                                          </p:val>
                                        </p:tav>
                                      </p:tavLst>
                                    </p:anim>
                                    <p:anim calcmode="lin" valueType="num">
                                      <p:cBhvr additive="base">
                                        <p:cTn id="25" dur="750" fill="hold"/>
                                        <p:tgtEl>
                                          <p:spTgt spid="1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750"/>
                                        <p:tgtEl>
                                          <p:spTgt spid="102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decel="10000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750" fill="hold"/>
                                        <p:tgtEl>
                                          <p:spTgt spid="14"/>
                                        </p:tgtEl>
                                        <p:attrNameLst>
                                          <p:attrName>ppt_x</p:attrName>
                                        </p:attrNameLst>
                                      </p:cBhvr>
                                      <p:tavLst>
                                        <p:tav tm="0">
                                          <p:val>
                                            <p:strVal val="1+#ppt_w/2"/>
                                          </p:val>
                                        </p:tav>
                                        <p:tav tm="100000">
                                          <p:val>
                                            <p:strVal val="#ppt_x"/>
                                          </p:val>
                                        </p:tav>
                                      </p:tavLst>
                                    </p:anim>
                                    <p:anim calcmode="lin" valueType="num">
                                      <p:cBhvr additive="base">
                                        <p:cTn id="34" dur="750" fill="hold"/>
                                        <p:tgtEl>
                                          <p:spTgt spid="14"/>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75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decel="10000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750" fill="hold"/>
                                        <p:tgtEl>
                                          <p:spTgt spid="15"/>
                                        </p:tgtEl>
                                        <p:attrNameLst>
                                          <p:attrName>ppt_x</p:attrName>
                                        </p:attrNameLst>
                                      </p:cBhvr>
                                      <p:tavLst>
                                        <p:tav tm="0">
                                          <p:val>
                                            <p:strVal val="1+#ppt_w/2"/>
                                          </p:val>
                                        </p:tav>
                                        <p:tav tm="100000">
                                          <p:val>
                                            <p:strVal val="#ppt_x"/>
                                          </p:val>
                                        </p:tav>
                                      </p:tavLst>
                                    </p:anim>
                                    <p:anim calcmode="lin" valueType="num">
                                      <p:cBhvr additive="base">
                                        <p:cTn id="43" dur="750" fill="hold"/>
                                        <p:tgtEl>
                                          <p:spTgt spid="15"/>
                                        </p:tgtEl>
                                        <p:attrNameLst>
                                          <p:attrName>ppt_y</p:attrName>
                                        </p:attrNameLst>
                                      </p:cBhvr>
                                      <p:tavLst>
                                        <p:tav tm="0">
                                          <p:val>
                                            <p:strVal val="#ppt_y"/>
                                          </p:val>
                                        </p:tav>
                                        <p:tav tm="100000">
                                          <p:val>
                                            <p:strVal val="#ppt_y"/>
                                          </p:val>
                                        </p:tav>
                                      </p:tavLst>
                                    </p:anim>
                                  </p:childTnLst>
                                </p:cTn>
                              </p:par>
                              <p:par>
                                <p:cTn id="44" presetID="10" presetClass="entr" presetSubtype="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Phone for your business</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22</a:t>
            </a:fld>
            <a:endParaRPr lang="en-US"/>
          </a:p>
        </p:txBody>
      </p:sp>
      <p:sp>
        <p:nvSpPr>
          <p:cNvPr id="19" name="Pillar 1 box"/>
          <p:cNvSpPr/>
          <p:nvPr/>
        </p:nvSpPr>
        <p:spPr>
          <a:xfrm>
            <a:off x="474575" y="2187044"/>
            <a:ext cx="1992187" cy="2510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en-US"/>
          </a:p>
        </p:txBody>
      </p:sp>
      <p:sp>
        <p:nvSpPr>
          <p:cNvPr id="20" name="Pillar 1 box"/>
          <p:cNvSpPr/>
          <p:nvPr/>
        </p:nvSpPr>
        <p:spPr>
          <a:xfrm>
            <a:off x="474575" y="1066187"/>
            <a:ext cx="1992187" cy="10322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21" name="Pillar 2 box"/>
          <p:cNvSpPr/>
          <p:nvPr/>
        </p:nvSpPr>
        <p:spPr>
          <a:xfrm>
            <a:off x="2562820" y="1066186"/>
            <a:ext cx="1992187" cy="1032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22" name="Pillar 3 box"/>
          <p:cNvSpPr/>
          <p:nvPr/>
        </p:nvSpPr>
        <p:spPr>
          <a:xfrm>
            <a:off x="4661833" y="1066185"/>
            <a:ext cx="1992187" cy="10322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23" name="Text Placeholder 10"/>
          <p:cNvSpPr txBox="1">
            <a:spLocks/>
          </p:cNvSpPr>
          <p:nvPr/>
        </p:nvSpPr>
        <p:spPr>
          <a:xfrm>
            <a:off x="574533" y="2265212"/>
            <a:ext cx="1831052" cy="1897955"/>
          </a:xfrm>
          <a:prstGeom prst="rect">
            <a:avLst/>
          </a:prstGeom>
        </p:spPr>
        <p:txBody>
          <a:bodyPr vert="horz" wrap="square" lIns="0" tIns="0" rIns="0" bIns="0" rtlCol="0">
            <a:spAutoFit/>
          </a:bodyPr>
          <a:lst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New level of </a:t>
            </a:r>
            <a:r>
              <a:rPr lang="en-US" sz="1800" spc="-100" dirty="0" smtClean="0">
                <a:solidFill>
                  <a:schemeClr val="bg1">
                    <a:alpha val="99000"/>
                  </a:schemeClr>
                </a:solidFill>
                <a:latin typeface="+mn-lt"/>
              </a:rPr>
              <a:t>organized</a:t>
            </a:r>
            <a:endParaRPr lang="en-US" sz="1800" spc="-100" dirty="0">
              <a:solidFill>
                <a:schemeClr val="bg1">
                  <a:alpha val="99000"/>
                </a:schemeClr>
              </a:solidFill>
              <a:latin typeface="+mn-lt"/>
            </a:endParaRPr>
          </a:p>
          <a:p>
            <a:pPr marL="0" indent="0" defTabSz="914324">
              <a:lnSpc>
                <a:spcPts val="2000"/>
              </a:lnSpc>
              <a:spcBef>
                <a:spcPts val="800"/>
              </a:spcBef>
              <a:spcAft>
                <a:spcPts val="600"/>
              </a:spcAft>
              <a:buClr>
                <a:schemeClr val="bg1"/>
              </a:buClr>
              <a:buNone/>
              <a:defRPr/>
            </a:pPr>
            <a:r>
              <a:rPr lang="en-US" sz="1800" spc="-100" dirty="0" smtClean="0">
                <a:solidFill>
                  <a:schemeClr val="bg1">
                    <a:alpha val="99000"/>
                  </a:schemeClr>
                </a:solidFill>
                <a:latin typeface="+mn-lt"/>
              </a:rPr>
              <a:t>Reach co-workers in </a:t>
            </a:r>
            <a:r>
              <a:rPr lang="en-US" sz="1800" spc="-100" dirty="0">
                <a:solidFill>
                  <a:schemeClr val="bg1">
                    <a:alpha val="99000"/>
                  </a:schemeClr>
                </a:solidFill>
                <a:latin typeface="+mn-lt"/>
              </a:rPr>
              <a:t>real-time</a:t>
            </a:r>
          </a:p>
          <a:p>
            <a:pPr marL="0" indent="0" defTabSz="914324">
              <a:lnSpc>
                <a:spcPts val="2000"/>
              </a:lnSpc>
              <a:spcBef>
                <a:spcPts val="800"/>
              </a:spcBef>
              <a:spcAft>
                <a:spcPts val="600"/>
              </a:spcAft>
              <a:buClr>
                <a:schemeClr val="bg1"/>
              </a:buClr>
              <a:buNone/>
              <a:defRPr/>
            </a:pPr>
            <a:r>
              <a:rPr lang="en-US" sz="1800" spc="-100" dirty="0" smtClean="0">
                <a:solidFill>
                  <a:schemeClr val="bg1">
                    <a:alpha val="99000"/>
                  </a:schemeClr>
                </a:solidFill>
                <a:latin typeface="+mn-lt"/>
              </a:rPr>
              <a:t>Edit </a:t>
            </a:r>
            <a:r>
              <a:rPr lang="en-US" sz="1800" spc="-100" dirty="0">
                <a:solidFill>
                  <a:schemeClr val="bg1">
                    <a:alpha val="99000"/>
                  </a:schemeClr>
                </a:solidFill>
                <a:latin typeface="+mn-lt"/>
              </a:rPr>
              <a:t>and </a:t>
            </a:r>
            <a:r>
              <a:rPr lang="en-US" sz="1800" spc="-100" dirty="0" smtClean="0">
                <a:solidFill>
                  <a:schemeClr val="bg1">
                    <a:alpha val="99000"/>
                  </a:schemeClr>
                </a:solidFill>
                <a:latin typeface="+mn-lt"/>
              </a:rPr>
              <a:t>share </a:t>
            </a:r>
            <a:br>
              <a:rPr lang="en-US" sz="1800" spc="-100" dirty="0" smtClean="0">
                <a:solidFill>
                  <a:schemeClr val="bg1">
                    <a:alpha val="99000"/>
                  </a:schemeClr>
                </a:solidFill>
                <a:latin typeface="+mn-lt"/>
              </a:rPr>
            </a:br>
            <a:r>
              <a:rPr lang="en-US" sz="1800" spc="-100" dirty="0" smtClean="0">
                <a:solidFill>
                  <a:schemeClr val="bg1">
                    <a:alpha val="99000"/>
                  </a:schemeClr>
                </a:solidFill>
                <a:latin typeface="+mn-lt"/>
              </a:rPr>
              <a:t>Office </a:t>
            </a:r>
            <a:r>
              <a:rPr lang="en-US" sz="1800" spc="-100" dirty="0">
                <a:solidFill>
                  <a:schemeClr val="bg1">
                    <a:alpha val="99000"/>
                  </a:schemeClr>
                </a:solidFill>
                <a:latin typeface="+mn-lt"/>
              </a:rPr>
              <a:t>docs</a:t>
            </a:r>
          </a:p>
        </p:txBody>
      </p:sp>
      <p:sp>
        <p:nvSpPr>
          <p:cNvPr id="24" name="Pillar 1 text"/>
          <p:cNvSpPr txBox="1"/>
          <p:nvPr/>
        </p:nvSpPr>
        <p:spPr>
          <a:xfrm>
            <a:off x="474575" y="1082739"/>
            <a:ext cx="1992187" cy="1015655"/>
          </a:xfrm>
          <a:prstGeom prst="rect">
            <a:avLst/>
          </a:prstGeom>
          <a:noFill/>
        </p:spPr>
        <p:txBody>
          <a:bodyPr wrap="square" lIns="91432" tIns="45716" rIns="91432" bIns="45716" rtlCol="0">
            <a:spAutoFit/>
          </a:bodyPr>
          <a:lstStyle/>
          <a:p>
            <a:r>
              <a:rPr lang="en-US" sz="2000" dirty="0" smtClean="0">
                <a:solidFill>
                  <a:schemeClr val="bg1">
                    <a:alpha val="99000"/>
                  </a:schemeClr>
                </a:solidFill>
              </a:rPr>
              <a:t>Outlook Mobile and Office Mobile built in</a:t>
            </a:r>
            <a:endParaRPr lang="en-US" sz="2000" dirty="0">
              <a:solidFill>
                <a:schemeClr val="bg1">
                  <a:alpha val="99000"/>
                </a:schemeClr>
              </a:solidFill>
            </a:endParaRPr>
          </a:p>
        </p:txBody>
      </p:sp>
      <p:sp>
        <p:nvSpPr>
          <p:cNvPr id="25" name="Pillar 2 text"/>
          <p:cNvSpPr txBox="1"/>
          <p:nvPr/>
        </p:nvSpPr>
        <p:spPr>
          <a:xfrm>
            <a:off x="2562820" y="1082739"/>
            <a:ext cx="1992187" cy="1015655"/>
          </a:xfrm>
          <a:prstGeom prst="rect">
            <a:avLst/>
          </a:prstGeom>
          <a:noFill/>
        </p:spPr>
        <p:txBody>
          <a:bodyPr wrap="square" lIns="91432" tIns="45716" rIns="91432" bIns="45716" rtlCol="0">
            <a:spAutoFit/>
          </a:bodyPr>
          <a:lstStyle/>
          <a:p>
            <a:r>
              <a:rPr lang="en-US" sz="2000" dirty="0">
                <a:solidFill>
                  <a:schemeClr val="bg1">
                    <a:alpha val="99000"/>
                  </a:schemeClr>
                </a:solidFill>
              </a:rPr>
              <a:t>Integrates</a:t>
            </a:r>
            <a:br>
              <a:rPr lang="en-US" sz="2000" dirty="0">
                <a:solidFill>
                  <a:schemeClr val="bg1">
                    <a:alpha val="99000"/>
                  </a:schemeClr>
                </a:solidFill>
              </a:rPr>
            </a:br>
            <a:r>
              <a:rPr lang="en-US" sz="2000" dirty="0">
                <a:solidFill>
                  <a:schemeClr val="bg1">
                    <a:alpha val="99000"/>
                  </a:schemeClr>
                </a:solidFill>
              </a:rPr>
              <a:t>with your</a:t>
            </a:r>
            <a:br>
              <a:rPr lang="en-US" sz="2000" dirty="0">
                <a:solidFill>
                  <a:schemeClr val="bg1">
                    <a:alpha val="99000"/>
                  </a:schemeClr>
                </a:solidFill>
              </a:rPr>
            </a:br>
            <a:r>
              <a:rPr lang="en-US" sz="2000" dirty="0">
                <a:solidFill>
                  <a:schemeClr val="bg1">
                    <a:alpha val="99000"/>
                  </a:schemeClr>
                </a:solidFill>
              </a:rPr>
              <a:t>infrastructure</a:t>
            </a:r>
          </a:p>
        </p:txBody>
      </p:sp>
      <p:sp>
        <p:nvSpPr>
          <p:cNvPr id="26" name="Pillar 3 text"/>
          <p:cNvSpPr txBox="1"/>
          <p:nvPr/>
        </p:nvSpPr>
        <p:spPr>
          <a:xfrm>
            <a:off x="4661833" y="1082739"/>
            <a:ext cx="1992187" cy="707878"/>
          </a:xfrm>
          <a:prstGeom prst="rect">
            <a:avLst/>
          </a:prstGeom>
          <a:noFill/>
        </p:spPr>
        <p:txBody>
          <a:bodyPr wrap="square" lIns="91432" tIns="45716" rIns="91432" bIns="45716" rtlCol="0">
            <a:spAutoFit/>
          </a:bodyPr>
          <a:lstStyle/>
          <a:p>
            <a:r>
              <a:rPr lang="en-US" sz="2000" dirty="0">
                <a:solidFill>
                  <a:schemeClr val="bg1">
                    <a:alpha val="99000"/>
                  </a:schemeClr>
                </a:solidFill>
              </a:rPr>
              <a:t>Mobilize </a:t>
            </a: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business apps</a:t>
            </a:r>
            <a:endParaRPr lang="en-US" sz="2000" dirty="0">
              <a:solidFill>
                <a:schemeClr val="bg1">
                  <a:alpha val="99000"/>
                </a:schemeClr>
              </a:solidFill>
            </a:endParaRPr>
          </a:p>
        </p:txBody>
      </p:sp>
      <p:sp>
        <p:nvSpPr>
          <p:cNvPr id="27" name="Pillar 1 box"/>
          <p:cNvSpPr/>
          <p:nvPr/>
        </p:nvSpPr>
        <p:spPr>
          <a:xfrm>
            <a:off x="2562820" y="2187044"/>
            <a:ext cx="1992187" cy="2510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en-US"/>
          </a:p>
        </p:txBody>
      </p:sp>
      <p:sp>
        <p:nvSpPr>
          <p:cNvPr id="28" name="Text Placeholder 10"/>
          <p:cNvSpPr txBox="1">
            <a:spLocks/>
          </p:cNvSpPr>
          <p:nvPr/>
        </p:nvSpPr>
        <p:spPr>
          <a:xfrm>
            <a:off x="2655025" y="2265212"/>
            <a:ext cx="1896751" cy="1897955"/>
          </a:xfrm>
          <a:prstGeom prst="rect">
            <a:avLst/>
          </a:prstGeom>
        </p:spPr>
        <p:txBody>
          <a:bodyPr vert="horz" wrap="square" lIns="0" tIns="0" rIns="0" bIns="0" rtlCol="0">
            <a:spAutoFit/>
          </a:bodyPr>
          <a:lst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Do more on </a:t>
            </a:r>
            <a:r>
              <a:rPr lang="en-US" sz="1800" spc="-100" dirty="0" smtClean="0">
                <a:solidFill>
                  <a:schemeClr val="bg1">
                    <a:alpha val="99000"/>
                  </a:schemeClr>
                </a:solidFill>
                <a:latin typeface="+mn-lt"/>
              </a:rPr>
              <a:t>premise </a:t>
            </a:r>
            <a:r>
              <a:rPr lang="en-US" sz="1800" spc="-100" dirty="0">
                <a:solidFill>
                  <a:schemeClr val="bg1">
                    <a:alpha val="99000"/>
                  </a:schemeClr>
                </a:solidFill>
                <a:latin typeface="+mn-lt"/>
              </a:rPr>
              <a:t>or in </a:t>
            </a:r>
            <a:r>
              <a:rPr lang="en-US" sz="1800" spc="-100" dirty="0" smtClean="0">
                <a:solidFill>
                  <a:schemeClr val="bg1">
                    <a:alpha val="99000"/>
                  </a:schemeClr>
                </a:solidFill>
                <a:latin typeface="+mn-lt"/>
              </a:rPr>
              <a:t>the </a:t>
            </a:r>
            <a:r>
              <a:rPr lang="en-US" sz="1800" spc="-100" dirty="0">
                <a:solidFill>
                  <a:schemeClr val="bg1">
                    <a:alpha val="99000"/>
                  </a:schemeClr>
                </a:solidFill>
                <a:latin typeface="+mn-lt"/>
              </a:rPr>
              <a:t>cloud </a:t>
            </a:r>
          </a:p>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Use what you </a:t>
            </a:r>
            <a:br>
              <a:rPr lang="en-US" sz="1800" spc="-100" dirty="0">
                <a:solidFill>
                  <a:schemeClr val="bg1">
                    <a:alpha val="99000"/>
                  </a:schemeClr>
                </a:solidFill>
                <a:latin typeface="+mn-lt"/>
              </a:rPr>
            </a:br>
            <a:r>
              <a:rPr lang="en-US" sz="1800" spc="-100" dirty="0">
                <a:solidFill>
                  <a:schemeClr val="bg1">
                    <a:alpha val="99000"/>
                  </a:schemeClr>
                </a:solidFill>
                <a:latin typeface="+mn-lt"/>
              </a:rPr>
              <a:t>know and trust</a:t>
            </a:r>
          </a:p>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Helps protect </a:t>
            </a:r>
            <a:br>
              <a:rPr lang="en-US" sz="1800" spc="-100" dirty="0">
                <a:solidFill>
                  <a:schemeClr val="bg1">
                    <a:alpha val="99000"/>
                  </a:schemeClr>
                </a:solidFill>
                <a:latin typeface="+mn-lt"/>
              </a:rPr>
            </a:br>
            <a:r>
              <a:rPr lang="en-US" sz="1800" spc="-100" dirty="0">
                <a:solidFill>
                  <a:schemeClr val="bg1">
                    <a:alpha val="99000"/>
                  </a:schemeClr>
                </a:solidFill>
                <a:latin typeface="+mn-lt"/>
              </a:rPr>
              <a:t>business data</a:t>
            </a:r>
          </a:p>
        </p:txBody>
      </p:sp>
      <p:sp>
        <p:nvSpPr>
          <p:cNvPr id="29" name="Pillar 1 box"/>
          <p:cNvSpPr/>
          <p:nvPr/>
        </p:nvSpPr>
        <p:spPr>
          <a:xfrm>
            <a:off x="4661833" y="2187044"/>
            <a:ext cx="1992187" cy="2510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2" tIns="45716" rIns="91432" bIns="45716" numCol="1" spcCol="0" rtlCol="0" fromWordArt="0" anchor="ctr" anchorCtr="0" forceAA="0" compatLnSpc="1">
            <a:prstTxWarp prst="textNoShape">
              <a:avLst/>
            </a:prstTxWarp>
            <a:noAutofit/>
          </a:bodyPr>
          <a:lstStyle/>
          <a:p>
            <a:pPr algn="ctr"/>
            <a:endParaRPr lang="en-US"/>
          </a:p>
        </p:txBody>
      </p:sp>
      <p:sp>
        <p:nvSpPr>
          <p:cNvPr id="30" name="Text Placeholder 10"/>
          <p:cNvSpPr txBox="1">
            <a:spLocks/>
          </p:cNvSpPr>
          <p:nvPr/>
        </p:nvSpPr>
        <p:spPr>
          <a:xfrm>
            <a:off x="4765492" y="2267428"/>
            <a:ext cx="1857618" cy="1897955"/>
          </a:xfrm>
          <a:prstGeom prst="rect">
            <a:avLst/>
          </a:prstGeom>
        </p:spPr>
        <p:txBody>
          <a:bodyPr vert="horz" wrap="square" lIns="0" tIns="0" rIns="0" bIns="0" rtlCol="0">
            <a:spAutoFit/>
          </a:bodyPr>
          <a:lst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Deliver captivating apps</a:t>
            </a:r>
          </a:p>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Help Protect corporate LOB data</a:t>
            </a:r>
          </a:p>
          <a:p>
            <a:pPr marL="0" indent="0" defTabSz="914324">
              <a:lnSpc>
                <a:spcPts val="2000"/>
              </a:lnSpc>
              <a:spcBef>
                <a:spcPts val="800"/>
              </a:spcBef>
              <a:spcAft>
                <a:spcPts val="600"/>
              </a:spcAft>
              <a:buClr>
                <a:schemeClr val="bg1"/>
              </a:buClr>
              <a:buNone/>
              <a:defRPr/>
            </a:pPr>
            <a:r>
              <a:rPr lang="en-US" sz="1800" spc="-100" dirty="0">
                <a:solidFill>
                  <a:schemeClr val="bg1">
                    <a:alpha val="99000"/>
                  </a:schemeClr>
                </a:solidFill>
                <a:latin typeface="+mn-lt"/>
              </a:rPr>
              <a:t>Develop </a:t>
            </a:r>
            <a:r>
              <a:rPr lang="en-US" sz="1800" spc="-100" dirty="0" smtClean="0">
                <a:solidFill>
                  <a:schemeClr val="bg1">
                    <a:alpha val="99000"/>
                  </a:schemeClr>
                </a:solidFill>
                <a:latin typeface="+mn-lt"/>
              </a:rPr>
              <a:t>high quality </a:t>
            </a:r>
            <a:r>
              <a:rPr lang="en-US" sz="1800" spc="-100" dirty="0">
                <a:solidFill>
                  <a:schemeClr val="bg1">
                    <a:alpha val="99000"/>
                  </a:schemeClr>
                </a:solidFill>
                <a:latin typeface="+mn-lt"/>
              </a:rPr>
              <a:t>apps, efficiently</a:t>
            </a:r>
          </a:p>
        </p:txBody>
      </p:sp>
      <p:grpSp>
        <p:nvGrpSpPr>
          <p:cNvPr id="41" name="Group 40"/>
          <p:cNvGrpSpPr/>
          <p:nvPr/>
        </p:nvGrpSpPr>
        <p:grpSpPr>
          <a:xfrm>
            <a:off x="6928782" y="1411021"/>
            <a:ext cx="1674005" cy="2798064"/>
            <a:chOff x="6419976" y="1411021"/>
            <a:chExt cx="1674005" cy="2798064"/>
          </a:xfrm>
        </p:grpSpPr>
        <p:pic>
          <p:nvPicPr>
            <p:cNvPr id="44" name="Blue-Tiles-TOP"/>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19976" y="1411021"/>
              <a:ext cx="1674004" cy="2798064"/>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4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195"/>
            <a:stretch/>
          </p:blipFill>
          <p:spPr bwMode="auto">
            <a:xfrm>
              <a:off x="6419977" y="1542197"/>
              <a:ext cx="1674004" cy="26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082"/>
          <a:stretch/>
        </p:blipFill>
        <p:spPr bwMode="auto">
          <a:xfrm>
            <a:off x="6928782" y="1402755"/>
            <a:ext cx="1674006" cy="2818120"/>
          </a:xfrm>
          <a:prstGeom prst="rect">
            <a:avLst/>
          </a:prstGeom>
          <a:solidFill>
            <a:srgbClr val="000000"/>
          </a:solidFill>
        </p:spPr>
      </p:pic>
      <p:pic>
        <p:nvPicPr>
          <p:cNvPr id="42" name="Phone Chassis Cutout" descr="\\192.168.1.51\Shared\ADI_Projects\Microsoft\MS_11-01278_Windows_Phone_Business_Narrative\ADI_Art\Working_Art\Mango_Generic_Phone_Chassis-cutou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8210"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43" name="Phone Chassis Sheen"/>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848660"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475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750" fill="hold"/>
                                        <p:tgtEl>
                                          <p:spTgt spid="20"/>
                                        </p:tgtEl>
                                        <p:attrNameLst>
                                          <p:attrName>ppt_x</p:attrName>
                                        </p:attrNameLst>
                                      </p:cBhvr>
                                      <p:tavLst>
                                        <p:tav tm="0">
                                          <p:val>
                                            <p:strVal val="1+#ppt_w/2"/>
                                          </p:val>
                                        </p:tav>
                                        <p:tav tm="100000">
                                          <p:val>
                                            <p:strVal val="#ppt_x"/>
                                          </p:val>
                                        </p:tav>
                                      </p:tavLst>
                                    </p:anim>
                                    <p:anim calcmode="lin" valueType="num">
                                      <p:cBhvr additive="base">
                                        <p:cTn id="8" dur="75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1+#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1+#ppt_w/2"/>
                                          </p:val>
                                        </p:tav>
                                        <p:tav tm="100000">
                                          <p:val>
                                            <p:strVal val="#ppt_x"/>
                                          </p:val>
                                        </p:tav>
                                      </p:tavLst>
                                    </p:anim>
                                    <p:anim calcmode="lin" valueType="num">
                                      <p:cBhvr additive="base">
                                        <p:cTn id="20" dur="7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decel="10000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1+#ppt_w/2"/>
                                          </p:val>
                                        </p:tav>
                                        <p:tav tm="100000">
                                          <p:val>
                                            <p:strVal val="#ppt_x"/>
                                          </p:val>
                                        </p:tav>
                                      </p:tavLst>
                                    </p:anim>
                                    <p:anim calcmode="lin" valueType="num">
                                      <p:cBhvr additive="base">
                                        <p:cTn id="26" dur="75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5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750" fill="hold"/>
                                        <p:tgtEl>
                                          <p:spTgt spid="25"/>
                                        </p:tgtEl>
                                        <p:attrNameLst>
                                          <p:attrName>ppt_x</p:attrName>
                                        </p:attrNameLst>
                                      </p:cBhvr>
                                      <p:tavLst>
                                        <p:tav tm="0">
                                          <p:val>
                                            <p:strVal val="1+#ppt_w/2"/>
                                          </p:val>
                                        </p:tav>
                                        <p:tav tm="100000">
                                          <p:val>
                                            <p:strVal val="#ppt_x"/>
                                          </p:val>
                                        </p:tav>
                                      </p:tavLst>
                                    </p:anim>
                                    <p:anim calcmode="lin" valueType="num">
                                      <p:cBhvr additive="base">
                                        <p:cTn id="30" dur="75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5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750" fill="hold"/>
                                        <p:tgtEl>
                                          <p:spTgt spid="27"/>
                                        </p:tgtEl>
                                        <p:attrNameLst>
                                          <p:attrName>ppt_x</p:attrName>
                                        </p:attrNameLst>
                                      </p:cBhvr>
                                      <p:tavLst>
                                        <p:tav tm="0">
                                          <p:val>
                                            <p:strVal val="1+#ppt_w/2"/>
                                          </p:val>
                                        </p:tav>
                                        <p:tav tm="100000">
                                          <p:val>
                                            <p:strVal val="#ppt_x"/>
                                          </p:val>
                                        </p:tav>
                                      </p:tavLst>
                                    </p:anim>
                                    <p:anim calcmode="lin" valueType="num">
                                      <p:cBhvr additive="base">
                                        <p:cTn id="34" dur="750" fill="hold"/>
                                        <p:tgtEl>
                                          <p:spTgt spid="27"/>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750" fill="hold"/>
                                        <p:tgtEl>
                                          <p:spTgt spid="28"/>
                                        </p:tgtEl>
                                        <p:attrNameLst>
                                          <p:attrName>ppt_x</p:attrName>
                                        </p:attrNameLst>
                                      </p:cBhvr>
                                      <p:tavLst>
                                        <p:tav tm="0">
                                          <p:val>
                                            <p:strVal val="1+#ppt_w/2"/>
                                          </p:val>
                                        </p:tav>
                                        <p:tav tm="100000">
                                          <p:val>
                                            <p:strVal val="#ppt_x"/>
                                          </p:val>
                                        </p:tav>
                                      </p:tavLst>
                                    </p:anim>
                                    <p:anim calcmode="lin" valueType="num">
                                      <p:cBhvr additive="base">
                                        <p:cTn id="38" dur="7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decel="10000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750" fill="hold"/>
                                        <p:tgtEl>
                                          <p:spTgt spid="22"/>
                                        </p:tgtEl>
                                        <p:attrNameLst>
                                          <p:attrName>ppt_x</p:attrName>
                                        </p:attrNameLst>
                                      </p:cBhvr>
                                      <p:tavLst>
                                        <p:tav tm="0">
                                          <p:val>
                                            <p:strVal val="1+#ppt_w/2"/>
                                          </p:val>
                                        </p:tav>
                                        <p:tav tm="100000">
                                          <p:val>
                                            <p:strVal val="#ppt_x"/>
                                          </p:val>
                                        </p:tav>
                                      </p:tavLst>
                                    </p:anim>
                                    <p:anim calcmode="lin" valueType="num">
                                      <p:cBhvr additive="base">
                                        <p:cTn id="44" dur="75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750" fill="hold"/>
                                        <p:tgtEl>
                                          <p:spTgt spid="26"/>
                                        </p:tgtEl>
                                        <p:attrNameLst>
                                          <p:attrName>ppt_x</p:attrName>
                                        </p:attrNameLst>
                                      </p:cBhvr>
                                      <p:tavLst>
                                        <p:tav tm="0">
                                          <p:val>
                                            <p:strVal val="1+#ppt_w/2"/>
                                          </p:val>
                                        </p:tav>
                                        <p:tav tm="100000">
                                          <p:val>
                                            <p:strVal val="#ppt_x"/>
                                          </p:val>
                                        </p:tav>
                                      </p:tavLst>
                                    </p:anim>
                                    <p:anim calcmode="lin" valueType="num">
                                      <p:cBhvr additive="base">
                                        <p:cTn id="48" dur="75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750" fill="hold"/>
                                        <p:tgtEl>
                                          <p:spTgt spid="29"/>
                                        </p:tgtEl>
                                        <p:attrNameLst>
                                          <p:attrName>ppt_x</p:attrName>
                                        </p:attrNameLst>
                                      </p:cBhvr>
                                      <p:tavLst>
                                        <p:tav tm="0">
                                          <p:val>
                                            <p:strVal val="1+#ppt_w/2"/>
                                          </p:val>
                                        </p:tav>
                                        <p:tav tm="100000">
                                          <p:val>
                                            <p:strVal val="#ppt_x"/>
                                          </p:val>
                                        </p:tav>
                                      </p:tavLst>
                                    </p:anim>
                                    <p:anim calcmode="lin" valueType="num">
                                      <p:cBhvr additive="base">
                                        <p:cTn id="52" dur="75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50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750" fill="hold"/>
                                        <p:tgtEl>
                                          <p:spTgt spid="30"/>
                                        </p:tgtEl>
                                        <p:attrNameLst>
                                          <p:attrName>ppt_x</p:attrName>
                                        </p:attrNameLst>
                                      </p:cBhvr>
                                      <p:tavLst>
                                        <p:tav tm="0">
                                          <p:val>
                                            <p:strVal val="1+#ppt_w/2"/>
                                          </p:val>
                                        </p:tav>
                                        <p:tav tm="100000">
                                          <p:val>
                                            <p:strVal val="#ppt_x"/>
                                          </p:val>
                                        </p:tav>
                                      </p:tavLst>
                                    </p:anim>
                                    <p:anim calcmode="lin" valueType="num">
                                      <p:cBhvr additive="base">
                                        <p:cTn id="56"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animBg="1"/>
      <p:bldP spid="28" grpId="0"/>
      <p:bldP spid="29" grpId="0" animBg="1"/>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Next steps</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23</a:t>
            </a:fld>
            <a:endParaRPr lang="en-US"/>
          </a:p>
        </p:txBody>
      </p:sp>
      <p:sp>
        <p:nvSpPr>
          <p:cNvPr id="4" name="Text Placeholder 10"/>
          <p:cNvSpPr txBox="1">
            <a:spLocks/>
          </p:cNvSpPr>
          <p:nvPr/>
        </p:nvSpPr>
        <p:spPr>
          <a:xfrm>
            <a:off x="534987" y="1407850"/>
            <a:ext cx="8209951" cy="2720745"/>
          </a:xfrm>
          <a:prstGeom prst="rect">
            <a:avLst/>
          </a:prstGeom>
        </p:spPr>
        <p:txBody>
          <a:bodyPr vert="horz" wrap="square" lIns="0" tIns="0" rIns="0" bIns="0" rtlCol="0">
            <a:spAutoFit/>
          </a:bodyPr>
          <a:lst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rgbClr val="737373"/>
                    </a:gs>
                    <a:gs pos="86000">
                      <a:srgbClr val="737373"/>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smtClean="0">
                <a:latin typeface="+mn-lt"/>
                <a:ea typeface="Segoe UI" pitchFamily="34" charset="0"/>
                <a:cs typeface="Segoe UI" pitchFamily="34" charset="0"/>
              </a:rPr>
              <a:t>Windows Phone delivers built in Outlook and Office productivity, integrates with your infrastructure </a:t>
            </a:r>
            <a:br>
              <a:rPr lang="en-US" sz="2800" dirty="0" smtClean="0">
                <a:latin typeface="+mn-lt"/>
                <a:ea typeface="Segoe UI" pitchFamily="34" charset="0"/>
                <a:cs typeface="Segoe UI" pitchFamily="34" charset="0"/>
              </a:rPr>
            </a:br>
            <a:r>
              <a:rPr lang="en-US" sz="2800" dirty="0" smtClean="0">
                <a:latin typeface="+mn-lt"/>
                <a:ea typeface="Segoe UI" pitchFamily="34" charset="0"/>
                <a:cs typeface="Segoe UI" pitchFamily="34" charset="0"/>
              </a:rPr>
              <a:t>investments, and mobilizes business apps.</a:t>
            </a:r>
          </a:p>
          <a:p>
            <a:pPr marL="0" indent="0">
              <a:buClr>
                <a:srgbClr val="4891DC"/>
              </a:buClr>
              <a:buNone/>
            </a:pPr>
            <a:endParaRPr lang="en-US" sz="2800" dirty="0" smtClean="0">
              <a:latin typeface="+mn-lt"/>
              <a:ea typeface="Segoe UI" pitchFamily="34" charset="0"/>
              <a:cs typeface="Segoe UI" pitchFamily="34" charset="0"/>
            </a:endParaRPr>
          </a:p>
          <a:p>
            <a:pPr marL="0" indent="0">
              <a:buClr>
                <a:srgbClr val="4891DC"/>
              </a:buClr>
              <a:buNone/>
            </a:pPr>
            <a:r>
              <a:rPr lang="en-US" sz="2800" dirty="0" smtClean="0">
                <a:latin typeface="+mn-lt"/>
                <a:ea typeface="Segoe UI" pitchFamily="34" charset="0"/>
                <a:cs typeface="Segoe UI" pitchFamily="34" charset="0"/>
              </a:rPr>
              <a:t>For more information on Windows Phone, please visit:</a:t>
            </a:r>
          </a:p>
          <a:p>
            <a:pPr marL="0" indent="0">
              <a:buClr>
                <a:srgbClr val="4891DC"/>
              </a:buClr>
              <a:buNone/>
            </a:pPr>
            <a:r>
              <a:rPr lang="en-US" dirty="0">
                <a:solidFill>
                  <a:schemeClr val="accent1"/>
                </a:solidFill>
                <a:latin typeface="+mn-lt"/>
                <a:ea typeface="Segoe UI" pitchFamily="34" charset="0"/>
                <a:cs typeface="Segoe UI" pitchFamily="34" charset="0"/>
                <a:hlinkClick r:id="rId3"/>
              </a:rPr>
              <a:t>www.windowsphone.com/business</a:t>
            </a:r>
            <a:endParaRPr lang="en-US" dirty="0">
              <a:solidFill>
                <a:schemeClr val="accent1"/>
              </a:solidFill>
              <a:latin typeface="+mn-lt"/>
              <a:ea typeface="Segoe UI" pitchFamily="34" charset="0"/>
              <a:cs typeface="Segoe UI" pitchFamily="34" charset="0"/>
            </a:endParaRPr>
          </a:p>
        </p:txBody>
      </p:sp>
    </p:spTree>
    <p:extLst>
      <p:ext uri="{BB962C8B-B14F-4D97-AF65-F5344CB8AC3E}">
        <p14:creationId xmlns:p14="http://schemas.microsoft.com/office/powerpoint/2010/main" val="156443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34979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lstStyle/>
          <a:p>
            <a:r>
              <a:rPr lang="en-US" smtClean="0"/>
              <a:t>Appendix</a:t>
            </a:r>
            <a:endParaRPr lang="en-US" dirty="0"/>
          </a:p>
        </p:txBody>
      </p:sp>
    </p:spTree>
    <p:extLst>
      <p:ext uri="{BB962C8B-B14F-4D97-AF65-F5344CB8AC3E}">
        <p14:creationId xmlns:p14="http://schemas.microsoft.com/office/powerpoint/2010/main" val="25951665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Rectangle 5"/>
          <p:cNvSpPr/>
          <p:nvPr/>
        </p:nvSpPr>
        <p:spPr>
          <a:xfrm>
            <a:off x="0" y="3847723"/>
            <a:ext cx="9144000" cy="12957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21970" y="4980750"/>
            <a:ext cx="4301002" cy="124650"/>
          </a:xfrm>
          <a:prstGeom prst="rect">
            <a:avLst/>
          </a:prstGeom>
        </p:spPr>
        <p:txBody>
          <a:bodyPr vert="horz" wrap="square" lIns="0" tIns="0" rIns="0" bIns="0" rtlCol="0" anchor="b" anchorCtr="0">
            <a:spAutoFit/>
          </a:bodyPr>
          <a:lstStyle/>
          <a:p>
            <a:pPr>
              <a:lnSpc>
                <a:spcPct val="90000"/>
              </a:lnSpc>
              <a:spcBef>
                <a:spcPct val="20000"/>
              </a:spcBef>
              <a:buSzPct val="90000"/>
            </a:pPr>
            <a:r>
              <a:rPr lang="en-US" sz="900" dirty="0" smtClean="0">
                <a:gradFill>
                  <a:gsLst>
                    <a:gs pos="0">
                      <a:schemeClr val="tx1"/>
                    </a:gs>
                    <a:gs pos="86000">
                      <a:schemeClr val="tx1"/>
                    </a:gs>
                  </a:gsLst>
                  <a:lin ang="5400000" scaled="0"/>
                </a:gradFill>
              </a:rPr>
              <a:t>** </a:t>
            </a:r>
            <a:r>
              <a:rPr lang="en-US" sz="900" dirty="0">
                <a:gradFill>
                  <a:gsLst>
                    <a:gs pos="0">
                      <a:schemeClr val="tx1"/>
                    </a:gs>
                    <a:gs pos="86000">
                      <a:schemeClr val="tx1"/>
                    </a:gs>
                  </a:gsLst>
                  <a:lin ang="5400000" scaled="0"/>
                </a:gradFill>
              </a:rPr>
              <a:t>Requires Exchange Server 2010 SP1</a:t>
            </a:r>
          </a:p>
        </p:txBody>
      </p:sp>
      <p:graphicFrame>
        <p:nvGraphicFramePr>
          <p:cNvPr id="5" name="Table 4"/>
          <p:cNvGraphicFramePr>
            <a:graphicFrameLocks noGrp="1"/>
          </p:cNvGraphicFramePr>
          <p:nvPr>
            <p:extLst>
              <p:ext uri="{D42A27DB-BD31-4B8C-83A1-F6EECF244321}">
                <p14:modId xmlns:p14="http://schemas.microsoft.com/office/powerpoint/2010/main" val="2706337102"/>
              </p:ext>
            </p:extLst>
          </p:nvPr>
        </p:nvGraphicFramePr>
        <p:xfrm>
          <a:off x="519576" y="770934"/>
          <a:ext cx="7686676" cy="4178904"/>
        </p:xfrm>
        <a:graphic>
          <a:graphicData uri="http://schemas.openxmlformats.org/drawingml/2006/table">
            <a:tbl>
              <a:tblPr firstRow="1" firstCol="1" bandRow="1">
                <a:tableStyleId>{18603FDC-E32A-4AB5-989C-0864C3EAD2B8}</a:tableStyleId>
              </a:tblPr>
              <a:tblGrid>
                <a:gridCol w="2302372"/>
                <a:gridCol w="1794768"/>
                <a:gridCol w="1794768"/>
                <a:gridCol w="1794768"/>
              </a:tblGrid>
              <a:tr h="185736">
                <a:tc>
                  <a:txBody>
                    <a:bodyPr/>
                    <a:lstStyle/>
                    <a:p>
                      <a:pPr marL="0" marR="0">
                        <a:lnSpc>
                          <a:spcPct val="100000"/>
                        </a:lnSpc>
                        <a:spcBef>
                          <a:spcPts val="0"/>
                        </a:spcBef>
                        <a:spcAft>
                          <a:spcPts val="0"/>
                        </a:spcAft>
                      </a:pPr>
                      <a:r>
                        <a:rPr lang="en-US" sz="1100" dirty="0">
                          <a:solidFill>
                            <a:schemeClr val="bg1">
                              <a:alpha val="99000"/>
                            </a:schemeClr>
                          </a:solidFill>
                          <a:effectLst/>
                        </a:rPr>
                        <a:t>EAS Feature</a:t>
                      </a:r>
                      <a:endParaRPr lang="en-US" sz="110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alpha val="30000"/>
                      </a:schemeClr>
                    </a:solidFill>
                  </a:tcPr>
                </a:tc>
                <a:tc>
                  <a:txBody>
                    <a:bodyPr/>
                    <a:lstStyle/>
                    <a:p>
                      <a:pPr marL="0" marR="0" algn="ctr">
                        <a:lnSpc>
                          <a:spcPct val="100000"/>
                        </a:lnSpc>
                        <a:spcBef>
                          <a:spcPts val="0"/>
                        </a:spcBef>
                        <a:spcAft>
                          <a:spcPts val="0"/>
                        </a:spcAft>
                      </a:pPr>
                      <a:r>
                        <a:rPr lang="en-US" sz="1100" dirty="0" smtClean="0">
                          <a:solidFill>
                            <a:schemeClr val="bg1">
                              <a:alpha val="99000"/>
                            </a:schemeClr>
                          </a:solidFill>
                          <a:effectLst/>
                        </a:rPr>
                        <a:t>Exchange Server 2003</a:t>
                      </a:r>
                      <a:endParaRPr lang="en-US" sz="110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alpha val="30000"/>
                      </a:schemeClr>
                    </a:solidFill>
                  </a:tcPr>
                </a:tc>
                <a:tc>
                  <a:txBody>
                    <a:bodyPr/>
                    <a:lstStyle/>
                    <a:p>
                      <a:pPr marL="0" marR="0" algn="ctr">
                        <a:lnSpc>
                          <a:spcPct val="100000"/>
                        </a:lnSpc>
                        <a:spcBef>
                          <a:spcPts val="0"/>
                        </a:spcBef>
                        <a:spcAft>
                          <a:spcPts val="0"/>
                        </a:spcAft>
                      </a:pPr>
                      <a:r>
                        <a:rPr lang="en-US" sz="1100" dirty="0" smtClean="0">
                          <a:solidFill>
                            <a:schemeClr val="bg1">
                              <a:alpha val="99000"/>
                            </a:schemeClr>
                          </a:solidFill>
                          <a:effectLst/>
                        </a:rPr>
                        <a:t>Exchange Server 2007</a:t>
                      </a:r>
                      <a:endParaRPr lang="en-US" sz="110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alpha val="30000"/>
                      </a:schemeClr>
                    </a:solidFill>
                  </a:tcPr>
                </a:tc>
                <a:tc>
                  <a:txBody>
                    <a:bodyPr/>
                    <a:lstStyle/>
                    <a:p>
                      <a:pPr marL="0" marR="0" algn="ctr">
                        <a:lnSpc>
                          <a:spcPct val="100000"/>
                        </a:lnSpc>
                        <a:spcBef>
                          <a:spcPts val="0"/>
                        </a:spcBef>
                        <a:spcAft>
                          <a:spcPts val="0"/>
                        </a:spcAft>
                      </a:pPr>
                      <a:r>
                        <a:rPr lang="en-US" sz="1100" dirty="0">
                          <a:solidFill>
                            <a:schemeClr val="bg1">
                              <a:alpha val="99000"/>
                            </a:schemeClr>
                          </a:solidFill>
                          <a:effectLst/>
                        </a:rPr>
                        <a:t>Exchange </a:t>
                      </a:r>
                      <a:r>
                        <a:rPr lang="en-US" sz="1100" dirty="0" smtClean="0">
                          <a:solidFill>
                            <a:schemeClr val="bg1">
                              <a:alpha val="99000"/>
                            </a:schemeClr>
                          </a:solidFill>
                          <a:effectLst/>
                        </a:rPr>
                        <a:t>Server </a:t>
                      </a:r>
                      <a:r>
                        <a:rPr lang="en-US" sz="1100" dirty="0">
                          <a:solidFill>
                            <a:schemeClr val="bg1">
                              <a:alpha val="99000"/>
                            </a:schemeClr>
                          </a:solidFill>
                          <a:effectLst/>
                        </a:rPr>
                        <a:t>2010</a:t>
                      </a:r>
                      <a:endParaRPr lang="en-US" sz="110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alpha val="30000"/>
                      </a:schemeClr>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Direct Push</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dirty="0">
                          <a:solidFill>
                            <a:schemeClr val="bg1">
                              <a:lumMod val="50000"/>
                            </a:schemeClr>
                          </a:solidFill>
                          <a:effectLst/>
                        </a:rPr>
                        <a:t>X</a:t>
                      </a:r>
                      <a:endParaRPr lang="en-US" sz="900" dirty="0">
                        <a:solidFill>
                          <a:schemeClr val="bg1">
                            <a:lumMod val="50000"/>
                          </a:schemeClr>
                        </a:solidFill>
                        <a:effectLst/>
                        <a:latin typeface="Calibri"/>
                        <a:ea typeface="Calibri"/>
                        <a:cs typeface="Times New Roman"/>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dirty="0">
                          <a:solidFill>
                            <a:schemeClr val="bg1">
                              <a:lumMod val="50000"/>
                            </a:schemeClr>
                          </a:solidFill>
                          <a:effectLst/>
                        </a:rPr>
                        <a:t>X</a:t>
                      </a:r>
                      <a:endParaRPr lang="en-US" sz="900" dirty="0">
                        <a:solidFill>
                          <a:schemeClr val="bg1">
                            <a:lumMod val="50000"/>
                          </a:schemeClr>
                        </a:solidFill>
                        <a:effectLst/>
                        <a:latin typeface="Calibri"/>
                        <a:ea typeface="Calibri"/>
                        <a:cs typeface="Times New Roman"/>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dirty="0">
                          <a:solidFill>
                            <a:schemeClr val="bg1">
                              <a:lumMod val="50000"/>
                            </a:schemeClr>
                          </a:solidFill>
                          <a:effectLst/>
                        </a:rPr>
                        <a:t>X</a:t>
                      </a:r>
                      <a:endParaRPr lang="en-US" sz="900" dirty="0">
                        <a:solidFill>
                          <a:schemeClr val="bg1">
                            <a:lumMod val="50000"/>
                          </a:schemeClr>
                        </a:solidFill>
                        <a:effectLst/>
                        <a:latin typeface="Calibri"/>
                        <a:ea typeface="Calibri"/>
                        <a:cs typeface="Times New Roman"/>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Email Sync</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Calendar Sync</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Contacts Sync</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gn="l" defTabSz="914400" rtl="0" eaLnBrk="1" latinLnBrk="0" hangingPunct="1">
                        <a:lnSpc>
                          <a:spcPct val="100000"/>
                        </a:lnSpc>
                        <a:spcBef>
                          <a:spcPts val="0"/>
                        </a:spcBef>
                        <a:spcAft>
                          <a:spcPts val="0"/>
                        </a:spcAft>
                      </a:pPr>
                      <a:r>
                        <a:rPr lang="en-US" sz="900" b="0" kern="1200" dirty="0" smtClean="0">
                          <a:solidFill>
                            <a:schemeClr val="bg1">
                              <a:alpha val="99000"/>
                            </a:schemeClr>
                          </a:solidFill>
                          <a:effectLst/>
                          <a:latin typeface="+mn-lt"/>
                          <a:ea typeface="+mn-ea"/>
                          <a:cs typeface="+mn-cs"/>
                        </a:rPr>
                        <a:t>Task Sync</a:t>
                      </a:r>
                      <a:endParaRPr lang="en-US" sz="900" b="0" kern="1200" dirty="0">
                        <a:solidFill>
                          <a:schemeClr val="bg1">
                            <a:alpha val="99000"/>
                          </a:schemeClr>
                        </a:solidFill>
                        <a:effectLst/>
                        <a:latin typeface="+mn-lt"/>
                        <a:ea typeface="+mn-ea"/>
                        <a:cs typeface="+mn-cs"/>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Remote Wipe</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Sync Multiple Folders</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128-bit SSL </a:t>
                      </a:r>
                      <a:r>
                        <a:rPr lang="en-US" sz="900" b="0" dirty="0" smtClean="0">
                          <a:solidFill>
                            <a:schemeClr val="bg1">
                              <a:alpha val="99000"/>
                            </a:schemeClr>
                          </a:solidFill>
                          <a:effectLst/>
                        </a:rPr>
                        <a:t>Encrypted Transmission</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bg1">
                              <a:alpha val="99000"/>
                            </a:schemeClr>
                          </a:solidFill>
                          <a:effectLst/>
                        </a:rPr>
                        <a:t>GAL Lookup</a:t>
                      </a:r>
                      <a:endParaRPr lang="en-US" sz="900" b="0" dirty="0" smtClean="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User Initiated Remote Wipe</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HTML E-mail</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kern="1200" dirty="0" smtClean="0">
                          <a:solidFill>
                            <a:schemeClr val="bg1">
                              <a:alpha val="99000"/>
                            </a:schemeClr>
                          </a:solidFill>
                          <a:effectLst/>
                          <a:latin typeface="+mn-lt"/>
                          <a:ea typeface="+mn-ea"/>
                          <a:cs typeface="+mn-cs"/>
                        </a:rPr>
                        <a:t>Set Out-of-the Office</a:t>
                      </a: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Follow-up </a:t>
                      </a:r>
                      <a:r>
                        <a:rPr lang="en-US" sz="900" b="0" dirty="0" smtClean="0">
                          <a:solidFill>
                            <a:schemeClr val="bg1">
                              <a:alpha val="99000"/>
                            </a:schemeClr>
                          </a:solidFill>
                          <a:effectLst/>
                        </a:rPr>
                        <a:t>Flags</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Meeting </a:t>
                      </a:r>
                      <a:r>
                        <a:rPr lang="en-US" sz="900" b="0" dirty="0" smtClean="0">
                          <a:solidFill>
                            <a:schemeClr val="bg1">
                              <a:alpha val="99000"/>
                            </a:schemeClr>
                          </a:solidFill>
                          <a:effectLst/>
                        </a:rPr>
                        <a:t>Attendee Information</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err="1">
                          <a:solidFill>
                            <a:schemeClr val="bg1">
                              <a:alpha val="99000"/>
                            </a:schemeClr>
                          </a:solidFill>
                          <a:effectLst/>
                        </a:rPr>
                        <a:t>Autodiscover</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Bandwidth </a:t>
                      </a:r>
                      <a:r>
                        <a:rPr lang="en-US" sz="900" b="0" dirty="0" smtClean="0">
                          <a:solidFill>
                            <a:schemeClr val="bg1">
                              <a:alpha val="99000"/>
                            </a:schemeClr>
                          </a:solidFill>
                          <a:effectLst/>
                        </a:rPr>
                        <a:t>Reductions</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kern="1200" dirty="0" smtClean="0">
                          <a:solidFill>
                            <a:schemeClr val="bg1">
                              <a:alpha val="99000"/>
                            </a:schemeClr>
                          </a:solidFill>
                          <a:effectLst/>
                          <a:latin typeface="+mn-lt"/>
                          <a:ea typeface="+mn-ea"/>
                          <a:cs typeface="+mn-cs"/>
                        </a:rPr>
                        <a:t>Server Search</a:t>
                      </a: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Reply State</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Nickname Cache</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a:solidFill>
                            <a:schemeClr val="bg1">
                              <a:alpha val="99000"/>
                            </a:schemeClr>
                          </a:solidFill>
                          <a:effectLst/>
                        </a:rPr>
                        <a:t>Block/Allow/Quarantine List</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Allow Attachment Download</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nSpc>
                          <a:spcPct val="100000"/>
                        </a:lnSpc>
                        <a:spcBef>
                          <a:spcPts val="0"/>
                        </a:spcBef>
                        <a:spcAft>
                          <a:spcPts val="0"/>
                        </a:spcAft>
                      </a:pPr>
                      <a:r>
                        <a:rPr lang="en-US" sz="900" b="0" dirty="0" smtClean="0">
                          <a:solidFill>
                            <a:schemeClr val="bg1">
                              <a:alpha val="99000"/>
                            </a:schemeClr>
                          </a:solidFill>
                          <a:effectLst/>
                        </a:rPr>
                        <a:t>256-bit SSL Encrypted Transmission</a:t>
                      </a:r>
                      <a:endParaRPr lang="en-US" sz="900" b="0" dirty="0">
                        <a:solidFill>
                          <a:schemeClr val="bg1">
                            <a:alpha val="99000"/>
                          </a:schemeClr>
                        </a:solidFill>
                        <a:effectLst/>
                        <a:latin typeface="Calibri"/>
                        <a:ea typeface="Calibri"/>
                        <a:cs typeface="Times New Roman"/>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a:solidFill>
                            <a:schemeClr val="bg1">
                              <a:lumMod val="50000"/>
                            </a:schemeClr>
                          </a:solidFill>
                          <a:effectLst/>
                          <a:latin typeface="+mn-lt"/>
                          <a:ea typeface="+mn-ea"/>
                          <a:cs typeface="+mn-cs"/>
                        </a:rPr>
                        <a:t> </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a:solidFill>
                            <a:schemeClr val="bg1">
                              <a:lumMod val="50000"/>
                            </a:schemeClr>
                          </a:solidFill>
                          <a:effectLst/>
                          <a:latin typeface="+mn-lt"/>
                          <a:ea typeface="+mn-ea"/>
                          <a:cs typeface="+mn-cs"/>
                        </a:rPr>
                        <a:t>X</a:t>
                      </a: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kern="1200" dirty="0" smtClean="0">
                          <a:solidFill>
                            <a:schemeClr val="bg1">
                              <a:alpha val="99000"/>
                            </a:schemeClr>
                          </a:solidFill>
                          <a:effectLst/>
                          <a:latin typeface="+mn-lt"/>
                          <a:ea typeface="+mn-ea"/>
                          <a:cs typeface="+mn-cs"/>
                        </a:rPr>
                        <a:t>Set Out-of-the Office</a:t>
                      </a: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endParaRPr lang="en-US" sz="900" kern="1200" dirty="0" smtClean="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r h="165993">
                <a:tc>
                  <a:txBody>
                    <a:bodyPr/>
                    <a:lstStyle/>
                    <a:p>
                      <a:pPr marL="0" marR="0" algn="l" defTabSz="914363" rtl="0" eaLnBrk="1" latinLnBrk="0" hangingPunct="1">
                        <a:lnSpc>
                          <a:spcPct val="100000"/>
                        </a:lnSpc>
                        <a:spcBef>
                          <a:spcPts val="0"/>
                        </a:spcBef>
                        <a:spcAft>
                          <a:spcPts val="0"/>
                        </a:spcAft>
                      </a:pPr>
                      <a:r>
                        <a:rPr lang="en-US" sz="900" b="0" kern="1200" dirty="0" smtClean="0">
                          <a:solidFill>
                            <a:schemeClr val="bg1">
                              <a:alpha val="99000"/>
                            </a:schemeClr>
                          </a:solidFill>
                          <a:effectLst/>
                          <a:latin typeface="+mn-lt"/>
                          <a:ea typeface="+mn-ea"/>
                          <a:cs typeface="+mn-cs"/>
                        </a:rPr>
                        <a:t>IRM Email</a:t>
                      </a:r>
                      <a:endParaRPr lang="en-US" sz="900" b="0" kern="1200" dirty="0">
                        <a:solidFill>
                          <a:schemeClr val="bg1">
                            <a:alpha val="99000"/>
                          </a:schemeClr>
                        </a:solidFill>
                        <a:effectLst/>
                        <a:latin typeface="+mn-lt"/>
                        <a:ea typeface="+mn-ea"/>
                        <a:cs typeface="+mn-cs"/>
                      </a:endParaRPr>
                    </a:p>
                  </a:txBody>
                  <a:tcPr marL="51184" marR="51184" marT="13716" marB="13716">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50000"/>
                      </a:schemeClr>
                    </a:solidFill>
                  </a:tcPr>
                </a:tc>
                <a:tc>
                  <a:txBody>
                    <a:bodyPr/>
                    <a:lstStyle/>
                    <a:p>
                      <a:pPr marL="0" marR="0" algn="ctr">
                        <a:lnSpc>
                          <a:spcPct val="100000"/>
                        </a:lnSpc>
                        <a:spcBef>
                          <a:spcPts val="0"/>
                        </a:spcBef>
                        <a:spcAft>
                          <a:spcPts val="0"/>
                        </a:spcAft>
                      </a:pP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900" kern="1200" dirty="0" smtClean="0">
                          <a:solidFill>
                            <a:schemeClr val="bg1">
                              <a:lumMod val="50000"/>
                            </a:schemeClr>
                          </a:solidFill>
                          <a:effectLst/>
                          <a:latin typeface="+mn-lt"/>
                          <a:ea typeface="+mn-ea"/>
                          <a:cs typeface="+mn-cs"/>
                        </a:rPr>
                        <a:t>X**</a:t>
                      </a:r>
                      <a:endParaRPr lang="en-US" sz="900" kern="1200" dirty="0">
                        <a:solidFill>
                          <a:schemeClr val="bg1">
                            <a:lumMod val="50000"/>
                          </a:schemeClr>
                        </a:solidFill>
                        <a:effectLst/>
                        <a:latin typeface="+mn-lt"/>
                        <a:ea typeface="+mn-ea"/>
                        <a:cs typeface="+mn-cs"/>
                      </a:endParaRPr>
                    </a:p>
                  </a:txBody>
                  <a:tcPr marL="51184" marR="51184" marT="13716" marB="13716">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tr>
            </a:tbl>
          </a:graphicData>
        </a:graphic>
      </p:graphicFrame>
      <p:sp>
        <p:nvSpPr>
          <p:cNvPr id="10" name="Title 9"/>
          <p:cNvSpPr>
            <a:spLocks noGrp="1"/>
          </p:cNvSpPr>
          <p:nvPr>
            <p:ph type="title"/>
          </p:nvPr>
        </p:nvSpPr>
        <p:spPr>
          <a:xfrm>
            <a:off x="381000" y="71867"/>
            <a:ext cx="8382000" cy="516613"/>
          </a:xfrm>
        </p:spPr>
        <p:txBody>
          <a:bodyPr>
            <a:noAutofit/>
          </a:bodyPr>
          <a:lstStyle/>
          <a:p>
            <a:r>
              <a:rPr lang="en-US" dirty="0" smtClean="0">
                <a:solidFill>
                  <a:schemeClr val="accent1"/>
                </a:solidFill>
              </a:rPr>
              <a:t>Exchange ActiveSync </a:t>
            </a:r>
            <a:r>
              <a:rPr lang="en-US" dirty="0">
                <a:solidFill>
                  <a:schemeClr val="accent1"/>
                </a:solidFill>
              </a:rPr>
              <a:t>f</a:t>
            </a:r>
            <a:r>
              <a:rPr lang="en-US" dirty="0" smtClean="0">
                <a:solidFill>
                  <a:schemeClr val="accent1"/>
                </a:solidFill>
              </a:rPr>
              <a:t>eature </a:t>
            </a:r>
            <a:r>
              <a:rPr lang="en-US" dirty="0">
                <a:solidFill>
                  <a:schemeClr val="accent1"/>
                </a:solidFill>
              </a:rPr>
              <a:t>s</a:t>
            </a:r>
            <a:r>
              <a:rPr lang="en-US" dirty="0" smtClean="0">
                <a:solidFill>
                  <a:schemeClr val="accent1"/>
                </a:solidFill>
              </a:rPr>
              <a:t>upport</a:t>
            </a:r>
            <a:endParaRPr lang="en-US" dirty="0">
              <a:solidFill>
                <a:schemeClr val="accent1"/>
              </a:solidFill>
            </a:endParaRPr>
          </a:p>
        </p:txBody>
      </p:sp>
    </p:spTree>
    <p:extLst>
      <p:ext uri="{BB962C8B-B14F-4D97-AF65-F5344CB8AC3E}">
        <p14:creationId xmlns:p14="http://schemas.microsoft.com/office/powerpoint/2010/main" val="2475554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a:xfrm>
            <a:off x="381000" y="171450"/>
            <a:ext cx="8382000" cy="646331"/>
          </a:xfrm>
        </p:spPr>
        <p:txBody>
          <a:bodyPr/>
          <a:lstStyle/>
          <a:p>
            <a:r>
              <a:rPr lang="en-US" sz="3600" dirty="0" smtClean="0"/>
              <a:t>Windows Phone within the Microsoft ecosystem</a:t>
            </a:r>
            <a:endParaRPr lang="en-US" sz="36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27</a:t>
            </a:fld>
            <a:endParaRPr lang="en-US"/>
          </a:p>
        </p:txBody>
      </p:sp>
      <p:sp>
        <p:nvSpPr>
          <p:cNvPr id="31" name="Rectangle 30"/>
          <p:cNvSpPr/>
          <p:nvPr/>
        </p:nvSpPr>
        <p:spPr>
          <a:xfrm>
            <a:off x="428107" y="931603"/>
            <a:ext cx="2715768" cy="6784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endParaRPr lang="en-US" sz="1600" dirty="0">
              <a:solidFill>
                <a:schemeClr val="bg1"/>
              </a:solidFill>
              <a:latin typeface="Segoe UI" pitchFamily="34" charset="0"/>
              <a:ea typeface="Segoe UI" pitchFamily="34" charset="0"/>
              <a:cs typeface="Segoe UI" pitchFamily="34" charset="0"/>
            </a:endParaRPr>
          </a:p>
        </p:txBody>
      </p:sp>
      <p:sp>
        <p:nvSpPr>
          <p:cNvPr id="33" name="Rectangle 32"/>
          <p:cNvSpPr/>
          <p:nvPr/>
        </p:nvSpPr>
        <p:spPr>
          <a:xfrm>
            <a:off x="3214116" y="931603"/>
            <a:ext cx="2715768" cy="67841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endParaRPr lang="en-US" sz="1600" dirty="0">
              <a:solidFill>
                <a:schemeClr val="bg1"/>
              </a:solidFill>
              <a:latin typeface="Segoe UI" pitchFamily="34" charset="0"/>
              <a:ea typeface="Segoe UI" pitchFamily="34" charset="0"/>
              <a:cs typeface="Segoe UI" pitchFamily="34" charset="0"/>
            </a:endParaRPr>
          </a:p>
        </p:txBody>
      </p:sp>
      <p:sp>
        <p:nvSpPr>
          <p:cNvPr id="34" name="Rectangle 33"/>
          <p:cNvSpPr/>
          <p:nvPr/>
        </p:nvSpPr>
        <p:spPr>
          <a:xfrm>
            <a:off x="6000125" y="931603"/>
            <a:ext cx="2715768" cy="678413"/>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endParaRPr lang="en-US" sz="1600" dirty="0">
              <a:solidFill>
                <a:schemeClr val="bg1"/>
              </a:solidFill>
              <a:latin typeface="Segoe UI" pitchFamily="34" charset="0"/>
              <a:ea typeface="Segoe UI" pitchFamily="34" charset="0"/>
              <a:cs typeface="Segoe UI" pitchFamily="34" charset="0"/>
            </a:endParaRPr>
          </a:p>
        </p:txBody>
      </p:sp>
      <p:sp>
        <p:nvSpPr>
          <p:cNvPr id="36" name="TextBox 35"/>
          <p:cNvSpPr txBox="1"/>
          <p:nvPr/>
        </p:nvSpPr>
        <p:spPr>
          <a:xfrm>
            <a:off x="565892" y="993810"/>
            <a:ext cx="2440199" cy="553998"/>
          </a:xfrm>
          <a:prstGeom prst="rect">
            <a:avLst/>
          </a:prstGeom>
          <a:noFill/>
        </p:spPr>
        <p:txBody>
          <a:bodyPr wrap="square" lIns="0" tIns="0" rIns="0" bIns="0" rtlCol="0">
            <a:spAutoFit/>
          </a:bodyPr>
          <a:lstStyle/>
          <a:p>
            <a:pPr algn="ctr"/>
            <a:r>
              <a:rPr lang="en-US" dirty="0" smtClean="0">
                <a:solidFill>
                  <a:schemeClr val="bg1">
                    <a:alpha val="99000"/>
                  </a:schemeClr>
                </a:solidFill>
                <a:ea typeface="Segoe UI" pitchFamily="34" charset="0"/>
                <a:cs typeface="Segoe UI" pitchFamily="34" charset="0"/>
              </a:rPr>
              <a:t>Outlook Mobile </a:t>
            </a:r>
            <a:r>
              <a:rPr lang="en-US" dirty="0">
                <a:solidFill>
                  <a:schemeClr val="bg1">
                    <a:alpha val="99000"/>
                  </a:schemeClr>
                </a:solidFill>
                <a:ea typeface="Segoe UI" pitchFamily="34" charset="0"/>
                <a:cs typeface="Segoe UI" pitchFamily="34" charset="0"/>
              </a:rPr>
              <a:t>and </a:t>
            </a:r>
            <a:br>
              <a:rPr lang="en-US" dirty="0">
                <a:solidFill>
                  <a:schemeClr val="bg1">
                    <a:alpha val="99000"/>
                  </a:schemeClr>
                </a:solidFill>
                <a:ea typeface="Segoe UI" pitchFamily="34" charset="0"/>
                <a:cs typeface="Segoe UI" pitchFamily="34" charset="0"/>
              </a:rPr>
            </a:br>
            <a:r>
              <a:rPr lang="en-US" dirty="0">
                <a:solidFill>
                  <a:schemeClr val="bg1">
                    <a:alpha val="99000"/>
                  </a:schemeClr>
                </a:solidFill>
                <a:ea typeface="Segoe UI" pitchFamily="34" charset="0"/>
                <a:cs typeface="Segoe UI" pitchFamily="34" charset="0"/>
              </a:rPr>
              <a:t>Office </a:t>
            </a:r>
            <a:r>
              <a:rPr lang="en-US" dirty="0" smtClean="0">
                <a:solidFill>
                  <a:schemeClr val="bg1">
                    <a:alpha val="99000"/>
                  </a:schemeClr>
                </a:solidFill>
                <a:ea typeface="Segoe UI" pitchFamily="34" charset="0"/>
                <a:cs typeface="Segoe UI" pitchFamily="34" charset="0"/>
              </a:rPr>
              <a:t>Mobile built </a:t>
            </a:r>
            <a:r>
              <a:rPr lang="en-US" dirty="0">
                <a:solidFill>
                  <a:schemeClr val="bg1">
                    <a:alpha val="99000"/>
                  </a:schemeClr>
                </a:solidFill>
                <a:ea typeface="Segoe UI" pitchFamily="34" charset="0"/>
                <a:cs typeface="Segoe UI" pitchFamily="34" charset="0"/>
              </a:rPr>
              <a:t>in</a:t>
            </a:r>
          </a:p>
        </p:txBody>
      </p:sp>
      <p:sp>
        <p:nvSpPr>
          <p:cNvPr id="37" name="TextBox 36"/>
          <p:cNvSpPr txBox="1"/>
          <p:nvPr/>
        </p:nvSpPr>
        <p:spPr>
          <a:xfrm>
            <a:off x="3313355" y="989963"/>
            <a:ext cx="2517290" cy="553998"/>
          </a:xfrm>
          <a:prstGeom prst="rect">
            <a:avLst/>
          </a:prstGeom>
          <a:noFill/>
        </p:spPr>
        <p:txBody>
          <a:bodyPr wrap="square" lIns="0" tIns="0" rIns="0" bIns="0" rtlCol="0">
            <a:spAutoFit/>
          </a:bodyPr>
          <a:lstStyle>
            <a:defPPr>
              <a:defRPr lang="en-US"/>
            </a:defPPr>
            <a:lvl1pPr algn="ctr">
              <a:defRPr sz="1400">
                <a:solidFill>
                  <a:schemeClr val="bg1">
                    <a:alpha val="99000"/>
                  </a:schemeClr>
                </a:solidFill>
                <a:latin typeface="Segoe Light" pitchFamily="34" charset="0"/>
                <a:ea typeface="Segoe UI" pitchFamily="34" charset="0"/>
                <a:cs typeface="Segoe UI" pitchFamily="34" charset="0"/>
              </a:defRPr>
            </a:lvl1pPr>
          </a:lstStyle>
          <a:p>
            <a:r>
              <a:rPr lang="en-US" sz="1800" dirty="0" smtClean="0">
                <a:latin typeface="+mn-lt"/>
              </a:rPr>
              <a:t>Integrates with </a:t>
            </a:r>
            <a:r>
              <a:rPr lang="en-US" sz="1800" dirty="0">
                <a:latin typeface="+mn-lt"/>
              </a:rPr>
              <a:t>your</a:t>
            </a:r>
            <a:br>
              <a:rPr lang="en-US" sz="1800" dirty="0">
                <a:latin typeface="+mn-lt"/>
              </a:rPr>
            </a:br>
            <a:r>
              <a:rPr lang="en-US" sz="1800" dirty="0">
                <a:latin typeface="+mn-lt"/>
              </a:rPr>
              <a:t>infrastructure</a:t>
            </a:r>
          </a:p>
        </p:txBody>
      </p:sp>
      <p:sp>
        <p:nvSpPr>
          <p:cNvPr id="38" name="TextBox 37"/>
          <p:cNvSpPr txBox="1"/>
          <p:nvPr/>
        </p:nvSpPr>
        <p:spPr>
          <a:xfrm>
            <a:off x="6200255" y="993810"/>
            <a:ext cx="2315509" cy="553998"/>
          </a:xfrm>
          <a:prstGeom prst="rect">
            <a:avLst/>
          </a:prstGeom>
          <a:noFill/>
        </p:spPr>
        <p:txBody>
          <a:bodyPr wrap="square" lIns="0" tIns="0" rIns="0" bIns="0" rtlCol="0">
            <a:spAutoFit/>
          </a:bodyPr>
          <a:lstStyle>
            <a:defPPr>
              <a:defRPr lang="en-US"/>
            </a:defPPr>
            <a:lvl1pPr algn="ctr">
              <a:defRPr sz="1400">
                <a:solidFill>
                  <a:schemeClr val="bg1">
                    <a:alpha val="99000"/>
                  </a:schemeClr>
                </a:solidFill>
                <a:latin typeface="Segoe Light" pitchFamily="34" charset="0"/>
                <a:ea typeface="Segoe UI" pitchFamily="34" charset="0"/>
                <a:cs typeface="Segoe UI" pitchFamily="34" charset="0"/>
              </a:defRPr>
            </a:lvl1pPr>
          </a:lstStyle>
          <a:p>
            <a:r>
              <a:rPr lang="en-US" sz="1800" dirty="0">
                <a:latin typeface="+mn-lt"/>
              </a:rPr>
              <a:t>Mobilize </a:t>
            </a:r>
            <a:endParaRPr lang="en-US" sz="1800" dirty="0" smtClean="0">
              <a:latin typeface="+mn-lt"/>
            </a:endParaRPr>
          </a:p>
          <a:p>
            <a:r>
              <a:rPr lang="en-US" sz="1800" dirty="0" smtClean="0">
                <a:latin typeface="+mn-lt"/>
              </a:rPr>
              <a:t>business </a:t>
            </a:r>
            <a:r>
              <a:rPr lang="en-US" sz="1800" dirty="0">
                <a:latin typeface="+mn-lt"/>
              </a:rPr>
              <a:t>apps</a:t>
            </a:r>
          </a:p>
        </p:txBody>
      </p:sp>
      <p:sp>
        <p:nvSpPr>
          <p:cNvPr id="39" name="Rectangle 38"/>
          <p:cNvSpPr/>
          <p:nvPr/>
        </p:nvSpPr>
        <p:spPr bwMode="auto">
          <a:xfrm>
            <a:off x="428107" y="1665438"/>
            <a:ext cx="2715768" cy="2984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24"/>
            <a:endParaRPr lang="en-US" dirty="0"/>
          </a:p>
        </p:txBody>
      </p:sp>
      <p:sp>
        <p:nvSpPr>
          <p:cNvPr id="42" name="Rectangle 41"/>
          <p:cNvSpPr/>
          <p:nvPr/>
        </p:nvSpPr>
        <p:spPr bwMode="auto">
          <a:xfrm>
            <a:off x="3214116" y="1665438"/>
            <a:ext cx="2715768" cy="2984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24"/>
            <a:endParaRPr lang="en-US" dirty="0"/>
          </a:p>
        </p:txBody>
      </p:sp>
      <p:sp>
        <p:nvSpPr>
          <p:cNvPr id="44" name="Rectangle 43"/>
          <p:cNvSpPr/>
          <p:nvPr/>
        </p:nvSpPr>
        <p:spPr bwMode="auto">
          <a:xfrm>
            <a:off x="6000125" y="1665438"/>
            <a:ext cx="2715768" cy="2984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24"/>
            <a:endParaRPr lang="en-US" dirty="0"/>
          </a:p>
        </p:txBody>
      </p:sp>
      <p:grpSp>
        <p:nvGrpSpPr>
          <p:cNvPr id="5" name="Group 4"/>
          <p:cNvGrpSpPr/>
          <p:nvPr/>
        </p:nvGrpSpPr>
        <p:grpSpPr>
          <a:xfrm>
            <a:off x="545041" y="1797787"/>
            <a:ext cx="2416550" cy="2702181"/>
            <a:chOff x="545041" y="1797787"/>
            <a:chExt cx="2416550" cy="2702181"/>
          </a:xfrm>
        </p:grpSpPr>
        <p:pic>
          <p:nvPicPr>
            <p:cNvPr id="48" name="Picture 3" descr="\\SFP\Users\Staff\kayleem\My Documents\My Pictures\DVD_ART36\Logos\Xbox Live\XBox Live (brand)\Xbox Live logo horiz.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3930" y="3422962"/>
              <a:ext cx="1402418" cy="18166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F:\7-20642_CloudServices\Art\Logos\PNGs\ofc-brand_h_rg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041" y="1797787"/>
              <a:ext cx="1134478" cy="38840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065" y="2295122"/>
              <a:ext cx="1834149" cy="484858"/>
            </a:xfrm>
            <a:prstGeom prst="rect">
              <a:avLst/>
            </a:prstGeom>
          </p:spPr>
        </p:pic>
        <p:pic>
          <p:nvPicPr>
            <p:cNvPr id="51" name="Picture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4545" y="4260309"/>
              <a:ext cx="1801189" cy="239659"/>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19596" y="1820491"/>
              <a:ext cx="1041995" cy="342997"/>
            </a:xfrm>
            <a:prstGeom prst="rect">
              <a:avLst/>
            </a:prstGeom>
          </p:spPr>
        </p:pic>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726" y="3843960"/>
              <a:ext cx="795545" cy="280781"/>
            </a:xfrm>
            <a:prstGeom prst="rect">
              <a:avLst/>
            </a:prstGeom>
          </p:spPr>
        </p:pic>
        <p:pic>
          <p:nvPicPr>
            <p:cNvPr id="54" name="Picture 2" descr="C:\Users\tbailey\AppData\Local\Microsoft\Windows\Temporary Internet Files\Content.Outlook\QB9DPTZ1\MR_L_F_Sc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67233" y="3651920"/>
              <a:ext cx="1116493" cy="522967"/>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C:\Users\roseh\Desktop\Windows Phone 7 PPT\Outlook-Mobile_bL.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0649" y="2918113"/>
              <a:ext cx="1488980" cy="2627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6042642" y="1777576"/>
            <a:ext cx="2505067" cy="2680586"/>
            <a:chOff x="6042642" y="1777576"/>
            <a:chExt cx="2505067" cy="2680586"/>
          </a:xfrm>
        </p:grpSpPr>
        <p:grpSp>
          <p:nvGrpSpPr>
            <p:cNvPr id="7" name="Group 6"/>
            <p:cNvGrpSpPr/>
            <p:nvPr/>
          </p:nvGrpSpPr>
          <p:grpSpPr>
            <a:xfrm>
              <a:off x="6042642" y="1777576"/>
              <a:ext cx="2505067" cy="2047708"/>
              <a:chOff x="6042642" y="1777576"/>
              <a:chExt cx="2505067" cy="2047708"/>
            </a:xfrm>
          </p:grpSpPr>
          <p:pic>
            <p:nvPicPr>
              <p:cNvPr id="60" name="Picture 5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22550" y="2392309"/>
                <a:ext cx="925159" cy="353102"/>
              </a:xfrm>
              <a:prstGeom prst="rect">
                <a:avLst/>
              </a:prstGeom>
            </p:spPr>
          </p:pic>
          <p:pic>
            <p:nvPicPr>
              <p:cNvPr id="61" name="Picture 6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31575" y="1777576"/>
                <a:ext cx="1606496" cy="491172"/>
              </a:xfrm>
              <a:prstGeom prst="rect">
                <a:avLst/>
              </a:prstGeom>
            </p:spPr>
          </p:pic>
          <p:pic>
            <p:nvPicPr>
              <p:cNvPr id="62" name="Picture 6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68500" y="3051157"/>
                <a:ext cx="1932646" cy="242320"/>
              </a:xfrm>
              <a:prstGeom prst="rect">
                <a:avLst/>
              </a:prstGeom>
            </p:spPr>
          </p:pic>
          <p:pic>
            <p:nvPicPr>
              <p:cNvPr id="64" name="Picture 2" descr="F:\7-20642_CloudServices\Art\Downloaded\MediaBank\SQL-Azure_rgb.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42642" y="2342655"/>
                <a:ext cx="1468293" cy="45255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3" descr="F:\7-20642_CloudServices\Art\Downloaded\MediaBank\WinAzure_c.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202020" y="3478555"/>
                <a:ext cx="2265606" cy="346729"/>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40934" y="3973304"/>
              <a:ext cx="1834149" cy="484858"/>
            </a:xfrm>
            <a:prstGeom prst="rect">
              <a:avLst/>
            </a:prstGeom>
          </p:spPr>
        </p:pic>
      </p:grpSp>
      <p:grpSp>
        <p:nvGrpSpPr>
          <p:cNvPr id="3" name="Group 2"/>
          <p:cNvGrpSpPr/>
          <p:nvPr/>
        </p:nvGrpSpPr>
        <p:grpSpPr>
          <a:xfrm>
            <a:off x="3372806" y="1847699"/>
            <a:ext cx="2356685" cy="2576229"/>
            <a:chOff x="3372806" y="1847699"/>
            <a:chExt cx="2356685" cy="2576229"/>
          </a:xfrm>
        </p:grpSpPr>
        <p:grpSp>
          <p:nvGrpSpPr>
            <p:cNvPr id="6" name="Group 5"/>
            <p:cNvGrpSpPr/>
            <p:nvPr/>
          </p:nvGrpSpPr>
          <p:grpSpPr>
            <a:xfrm>
              <a:off x="3372806" y="1847699"/>
              <a:ext cx="2356685" cy="1788400"/>
              <a:chOff x="3372806" y="1847699"/>
              <a:chExt cx="2356685" cy="1788400"/>
            </a:xfrm>
          </p:grpSpPr>
          <p:pic>
            <p:nvPicPr>
              <p:cNvPr id="56" name="Picture 5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913961" y="3270580"/>
                <a:ext cx="1274376" cy="365519"/>
              </a:xfrm>
              <a:prstGeom prst="rect">
                <a:avLst/>
              </a:prstGeom>
            </p:spPr>
          </p:pic>
          <p:pic>
            <p:nvPicPr>
              <p:cNvPr id="57" name="Picture 5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372806" y="1847699"/>
                <a:ext cx="2356685" cy="350927"/>
              </a:xfrm>
              <a:prstGeom prst="rect">
                <a:avLst/>
              </a:prstGeom>
            </p:spPr>
          </p:pic>
        </p:grpSp>
        <p:pic>
          <p:nvPicPr>
            <p:cNvPr id="1027" name="Picture 3" descr="\\192.168.1.51\Shared\ADI_Projects\Microsoft\MS_11-01278_Windows_Phone_Business_Narrative\ADI_Art\Working_Art\Logos\Lync-grid_h_rgb.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941595" y="2458304"/>
              <a:ext cx="1232674" cy="5589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192.168.1.51\Shared\ADI_Projects\Microsoft\MS_11-01278_Windows_Phone_Business_Narrative\ADI_Art\Working_Art\Logos\ofc365_h_rgb.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648243" y="3843960"/>
              <a:ext cx="1805810" cy="57996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68570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750" fill="hold"/>
                                        <p:tgtEl>
                                          <p:spTgt spid="31"/>
                                        </p:tgtEl>
                                        <p:attrNameLst>
                                          <p:attrName>ppt_x</p:attrName>
                                        </p:attrNameLst>
                                      </p:cBhvr>
                                      <p:tavLst>
                                        <p:tav tm="0">
                                          <p:val>
                                            <p:strVal val="1+#ppt_w/2"/>
                                          </p:val>
                                        </p:tav>
                                        <p:tav tm="100000">
                                          <p:val>
                                            <p:strVal val="#ppt_x"/>
                                          </p:val>
                                        </p:tav>
                                      </p:tavLst>
                                    </p:anim>
                                    <p:anim calcmode="lin" valueType="num">
                                      <p:cBhvr additive="base">
                                        <p:cTn id="8" dur="75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1+#ppt_w/2"/>
                                          </p:val>
                                        </p:tav>
                                        <p:tav tm="100000">
                                          <p:val>
                                            <p:strVal val="#ppt_x"/>
                                          </p:val>
                                        </p:tav>
                                      </p:tavLst>
                                    </p:anim>
                                    <p:anim calcmode="lin" valueType="num">
                                      <p:cBhvr additive="base">
                                        <p:cTn id="12" dur="75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750" fill="hold"/>
                                        <p:tgtEl>
                                          <p:spTgt spid="39"/>
                                        </p:tgtEl>
                                        <p:attrNameLst>
                                          <p:attrName>ppt_x</p:attrName>
                                        </p:attrNameLst>
                                      </p:cBhvr>
                                      <p:tavLst>
                                        <p:tav tm="0">
                                          <p:val>
                                            <p:strVal val="1+#ppt_w/2"/>
                                          </p:val>
                                        </p:tav>
                                        <p:tav tm="100000">
                                          <p:val>
                                            <p:strVal val="#ppt_x"/>
                                          </p:val>
                                        </p:tav>
                                      </p:tavLst>
                                    </p:anim>
                                    <p:anim calcmode="lin" valueType="num">
                                      <p:cBhvr additive="base">
                                        <p:cTn id="16" dur="750" fill="hold"/>
                                        <p:tgtEl>
                                          <p:spTgt spid="39"/>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par>
                          <p:cTn id="21" fill="hold">
                            <p:stCondLst>
                              <p:cond delay="2000"/>
                            </p:stCondLst>
                            <p:childTnLst>
                              <p:par>
                                <p:cTn id="22" presetID="2" presetClass="entr" presetSubtype="2" decel="10000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750" fill="hold"/>
                                        <p:tgtEl>
                                          <p:spTgt spid="33"/>
                                        </p:tgtEl>
                                        <p:attrNameLst>
                                          <p:attrName>ppt_x</p:attrName>
                                        </p:attrNameLst>
                                      </p:cBhvr>
                                      <p:tavLst>
                                        <p:tav tm="0">
                                          <p:val>
                                            <p:strVal val="1+#ppt_w/2"/>
                                          </p:val>
                                        </p:tav>
                                        <p:tav tm="100000">
                                          <p:val>
                                            <p:strVal val="#ppt_x"/>
                                          </p:val>
                                        </p:tav>
                                      </p:tavLst>
                                    </p:anim>
                                    <p:anim calcmode="lin" valueType="num">
                                      <p:cBhvr additive="base">
                                        <p:cTn id="25" dur="75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25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750" fill="hold"/>
                                        <p:tgtEl>
                                          <p:spTgt spid="37"/>
                                        </p:tgtEl>
                                        <p:attrNameLst>
                                          <p:attrName>ppt_x</p:attrName>
                                        </p:attrNameLst>
                                      </p:cBhvr>
                                      <p:tavLst>
                                        <p:tav tm="0">
                                          <p:val>
                                            <p:strVal val="1+#ppt_w/2"/>
                                          </p:val>
                                        </p:tav>
                                        <p:tav tm="100000">
                                          <p:val>
                                            <p:strVal val="#ppt_x"/>
                                          </p:val>
                                        </p:tav>
                                      </p:tavLst>
                                    </p:anim>
                                    <p:anim calcmode="lin" valueType="num">
                                      <p:cBhvr additive="base">
                                        <p:cTn id="29" dur="750" fill="hold"/>
                                        <p:tgtEl>
                                          <p:spTgt spid="37"/>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750" fill="hold"/>
                                        <p:tgtEl>
                                          <p:spTgt spid="42"/>
                                        </p:tgtEl>
                                        <p:attrNameLst>
                                          <p:attrName>ppt_x</p:attrName>
                                        </p:attrNameLst>
                                      </p:cBhvr>
                                      <p:tavLst>
                                        <p:tav tm="0">
                                          <p:val>
                                            <p:strVal val="1+#ppt_w/2"/>
                                          </p:val>
                                        </p:tav>
                                        <p:tav tm="100000">
                                          <p:val>
                                            <p:strVal val="#ppt_x"/>
                                          </p:val>
                                        </p:tav>
                                      </p:tavLst>
                                    </p:anim>
                                    <p:anim calcmode="lin" valueType="num">
                                      <p:cBhvr additive="base">
                                        <p:cTn id="33" dur="75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1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750" fill="hold"/>
                                        <p:tgtEl>
                                          <p:spTgt spid="34"/>
                                        </p:tgtEl>
                                        <p:attrNameLst>
                                          <p:attrName>ppt_x</p:attrName>
                                        </p:attrNameLst>
                                      </p:cBhvr>
                                      <p:tavLst>
                                        <p:tav tm="0">
                                          <p:val>
                                            <p:strVal val="1+#ppt_w/2"/>
                                          </p:val>
                                        </p:tav>
                                        <p:tav tm="100000">
                                          <p:val>
                                            <p:strVal val="#ppt_x"/>
                                          </p:val>
                                        </p:tav>
                                      </p:tavLst>
                                    </p:anim>
                                    <p:anim calcmode="lin" valueType="num">
                                      <p:cBhvr additive="base">
                                        <p:cTn id="42" dur="750" fill="hold"/>
                                        <p:tgtEl>
                                          <p:spTgt spid="34"/>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25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750" fill="hold"/>
                                        <p:tgtEl>
                                          <p:spTgt spid="38"/>
                                        </p:tgtEl>
                                        <p:attrNameLst>
                                          <p:attrName>ppt_x</p:attrName>
                                        </p:attrNameLst>
                                      </p:cBhvr>
                                      <p:tavLst>
                                        <p:tav tm="0">
                                          <p:val>
                                            <p:strVal val="1+#ppt_w/2"/>
                                          </p:val>
                                        </p:tav>
                                        <p:tav tm="100000">
                                          <p:val>
                                            <p:strVal val="#ppt_x"/>
                                          </p:val>
                                        </p:tav>
                                      </p:tavLst>
                                    </p:anim>
                                    <p:anim calcmode="lin" valueType="num">
                                      <p:cBhvr additive="base">
                                        <p:cTn id="46" dur="750" fill="hold"/>
                                        <p:tgtEl>
                                          <p:spTgt spid="38"/>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50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750" fill="hold"/>
                                        <p:tgtEl>
                                          <p:spTgt spid="44"/>
                                        </p:tgtEl>
                                        <p:attrNameLst>
                                          <p:attrName>ppt_x</p:attrName>
                                        </p:attrNameLst>
                                      </p:cBhvr>
                                      <p:tavLst>
                                        <p:tav tm="0">
                                          <p:val>
                                            <p:strVal val="1+#ppt_w/2"/>
                                          </p:val>
                                        </p:tav>
                                        <p:tav tm="100000">
                                          <p:val>
                                            <p:strVal val="#ppt_x"/>
                                          </p:val>
                                        </p:tav>
                                      </p:tavLst>
                                    </p:anim>
                                    <p:anim calcmode="lin" valueType="num">
                                      <p:cBhvr additive="base">
                                        <p:cTn id="50" dur="750" fill="hold"/>
                                        <p:tgtEl>
                                          <p:spTgt spid="4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6" grpId="0"/>
      <p:bldP spid="37" grpId="0"/>
      <p:bldP spid="38" grpId="0"/>
      <p:bldP spid="39" grpId="0" animBg="1"/>
      <p:bldP spid="42" grpId="0" animBg="1"/>
      <p:bldP spid="4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381797" y="1304925"/>
            <a:ext cx="8380413" cy="3038475"/>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latin typeface="+mj-lt"/>
            </a:endParaRPr>
          </a:p>
        </p:txBody>
      </p:sp>
      <p:sp>
        <p:nvSpPr>
          <p:cNvPr id="10" name="Title 9"/>
          <p:cNvSpPr>
            <a:spLocks noGrp="1"/>
          </p:cNvSpPr>
          <p:nvPr>
            <p:ph type="title"/>
          </p:nvPr>
        </p:nvSpPr>
        <p:spPr/>
        <p:txBody>
          <a:bodyPr/>
          <a:lstStyle/>
          <a:p>
            <a:r>
              <a:rPr lang="en-US" smtClean="0"/>
              <a:t>A world of opportunity in business</a:t>
            </a:r>
            <a:endParaRPr lang="en-US" dirty="0"/>
          </a:p>
        </p:txBody>
      </p:sp>
      <p:sp>
        <p:nvSpPr>
          <p:cNvPr id="11" name="Slide Number Placeholder 10"/>
          <p:cNvSpPr>
            <a:spLocks noGrp="1"/>
          </p:cNvSpPr>
          <p:nvPr>
            <p:ph type="sldNum" sz="quarter" idx="12"/>
          </p:nvPr>
        </p:nvSpPr>
        <p:spPr/>
        <p:txBody>
          <a:bodyPr/>
          <a:lstStyle/>
          <a:p>
            <a:fld id="{B6F15528-21DE-4FAA-801E-634DDDAF4B2B}" type="slidenum">
              <a:rPr lang="en-US" smtClean="0"/>
              <a:pPr/>
              <a:t>3</a:t>
            </a:fld>
            <a:endParaRPr lang="en-US"/>
          </a:p>
        </p:txBody>
      </p:sp>
      <p:grpSp>
        <p:nvGrpSpPr>
          <p:cNvPr id="5" name="Group 4"/>
          <p:cNvGrpSpPr/>
          <p:nvPr/>
        </p:nvGrpSpPr>
        <p:grpSpPr>
          <a:xfrm>
            <a:off x="3254451" y="1398700"/>
            <a:ext cx="2651966" cy="2848560"/>
            <a:chOff x="3254451" y="1398700"/>
            <a:chExt cx="2651966" cy="2848560"/>
          </a:xfrm>
        </p:grpSpPr>
        <p:sp>
          <p:nvSpPr>
            <p:cNvPr id="18" name="Rectangle 17"/>
            <p:cNvSpPr/>
            <p:nvPr/>
          </p:nvSpPr>
          <p:spPr>
            <a:xfrm>
              <a:off x="3254451" y="1398700"/>
              <a:ext cx="2651966" cy="2848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lgn="ctr">
                <a:lnSpc>
                  <a:spcPct val="85000"/>
                </a:lnSpc>
              </a:pPr>
              <a:r>
                <a:rPr lang="en-US" sz="2000" spc="-150" dirty="0">
                  <a:solidFill>
                    <a:schemeClr val="bg1"/>
                  </a:solidFill>
                  <a:ea typeface="Segoe UI Symbol"/>
                </a:rPr>
                <a:t/>
              </a:r>
              <a:br>
                <a:rPr lang="en-US" sz="2000" spc="-150" dirty="0">
                  <a:solidFill>
                    <a:schemeClr val="bg1"/>
                  </a:solidFill>
                  <a:ea typeface="Segoe UI Symbol"/>
                </a:rPr>
              </a:br>
              <a:r>
                <a:rPr lang="en-US" sz="7200" dirty="0">
                  <a:solidFill>
                    <a:schemeClr val="bg1"/>
                  </a:solidFill>
                  <a:latin typeface="+mj-lt"/>
                  <a:ea typeface="Segoe UI Symbol"/>
                </a:rPr>
                <a:t>150M</a:t>
              </a:r>
              <a:r>
                <a:rPr lang="en-US" sz="2000" dirty="0" smtClean="0">
                  <a:solidFill>
                    <a:schemeClr val="bg1"/>
                  </a:solidFill>
                  <a:ea typeface="Segoe UI Symbol"/>
                </a:rPr>
                <a:t/>
              </a:r>
              <a:br>
                <a:rPr lang="en-US" sz="2000" dirty="0" smtClean="0">
                  <a:solidFill>
                    <a:schemeClr val="bg1"/>
                  </a:solidFill>
                  <a:ea typeface="Segoe UI Symbol"/>
                </a:rPr>
              </a:br>
              <a:endParaRPr lang="en-US" sz="2000" spc="-200" dirty="0">
                <a:solidFill>
                  <a:schemeClr val="bg1"/>
                </a:solidFill>
                <a:ea typeface="Segoe UI Symbol"/>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5334" y="3031625"/>
              <a:ext cx="2330201" cy="668352"/>
            </a:xfrm>
            <a:prstGeom prst="rect">
              <a:avLst/>
            </a:prstGeom>
          </p:spPr>
        </p:pic>
      </p:grpSp>
      <p:grpSp>
        <p:nvGrpSpPr>
          <p:cNvPr id="4" name="Group 3"/>
          <p:cNvGrpSpPr/>
          <p:nvPr/>
        </p:nvGrpSpPr>
        <p:grpSpPr>
          <a:xfrm>
            <a:off x="468455" y="1390154"/>
            <a:ext cx="2651966" cy="2848560"/>
            <a:chOff x="468455" y="1390154"/>
            <a:chExt cx="2651966" cy="2848560"/>
          </a:xfrm>
        </p:grpSpPr>
        <p:sp>
          <p:nvSpPr>
            <p:cNvPr id="19" name="Rectangle 18"/>
            <p:cNvSpPr/>
            <p:nvPr/>
          </p:nvSpPr>
          <p:spPr>
            <a:xfrm>
              <a:off x="468455" y="1390154"/>
              <a:ext cx="2651966" cy="2848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lgn="ctr">
                <a:lnSpc>
                  <a:spcPct val="85000"/>
                </a:lnSpc>
              </a:pPr>
              <a:r>
                <a:rPr lang="en-US" sz="2000" spc="-150" dirty="0">
                  <a:solidFill>
                    <a:schemeClr val="bg1"/>
                  </a:solidFill>
                  <a:ea typeface="Segoe UI Symbol"/>
                </a:rPr>
                <a:t/>
              </a:r>
              <a:br>
                <a:rPr lang="en-US" sz="2000" spc="-150" dirty="0">
                  <a:solidFill>
                    <a:schemeClr val="bg1"/>
                  </a:solidFill>
                  <a:ea typeface="Segoe UI Symbol"/>
                </a:rPr>
              </a:br>
              <a:r>
                <a:rPr lang="en-US" sz="7200" dirty="0">
                  <a:solidFill>
                    <a:schemeClr val="bg1"/>
                  </a:solidFill>
                  <a:latin typeface="+mj-lt"/>
                  <a:ea typeface="Segoe UI Symbol"/>
                </a:rPr>
                <a:t>100M</a:t>
              </a:r>
              <a:r>
                <a:rPr lang="en-US" sz="2000" dirty="0" smtClean="0">
                  <a:solidFill>
                    <a:schemeClr val="bg1"/>
                  </a:solidFill>
                  <a:ea typeface="Segoe UI Symbol"/>
                </a:rPr>
                <a:t/>
              </a:r>
              <a:br>
                <a:rPr lang="en-US" sz="2000" dirty="0" smtClean="0">
                  <a:solidFill>
                    <a:schemeClr val="bg1"/>
                  </a:solidFill>
                  <a:ea typeface="Segoe UI Symbol"/>
                </a:rPr>
              </a:br>
              <a:endParaRPr lang="en-US" sz="2000" spc="-200" dirty="0">
                <a:solidFill>
                  <a:schemeClr val="bg1"/>
                </a:solidFill>
                <a:ea typeface="Segoe UI Symbol"/>
              </a:endParaRPr>
            </a:p>
          </p:txBody>
        </p:sp>
        <p:pic>
          <p:nvPicPr>
            <p:cNvPr id="17" name="Picture 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2766" y="3048517"/>
              <a:ext cx="2503345" cy="6345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6024783" y="1391582"/>
            <a:ext cx="2651966" cy="2848560"/>
            <a:chOff x="6024783" y="1391582"/>
            <a:chExt cx="2651966" cy="2848560"/>
          </a:xfrm>
        </p:grpSpPr>
        <p:sp>
          <p:nvSpPr>
            <p:cNvPr id="6" name="Rectangle 5"/>
            <p:cNvSpPr/>
            <p:nvPr/>
          </p:nvSpPr>
          <p:spPr>
            <a:xfrm>
              <a:off x="6024783" y="1391582"/>
              <a:ext cx="2651966" cy="2848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lgn="ctr">
                <a:lnSpc>
                  <a:spcPct val="85000"/>
                </a:lnSpc>
              </a:pPr>
              <a:r>
                <a:rPr lang="en-US" sz="2000" spc="-150" dirty="0">
                  <a:solidFill>
                    <a:schemeClr val="bg1"/>
                  </a:solidFill>
                  <a:ea typeface="Segoe UI Symbol"/>
                </a:rPr>
                <a:t/>
              </a:r>
              <a:br>
                <a:rPr lang="en-US" sz="2000" spc="-150" dirty="0">
                  <a:solidFill>
                    <a:schemeClr val="bg1"/>
                  </a:solidFill>
                  <a:ea typeface="Segoe UI Symbol"/>
                </a:rPr>
              </a:br>
              <a:r>
                <a:rPr lang="en-US" sz="7200" dirty="0" smtClean="0">
                  <a:solidFill>
                    <a:schemeClr val="bg1"/>
                  </a:solidFill>
                  <a:latin typeface="+mj-lt"/>
                  <a:ea typeface="Segoe UI Symbol"/>
                </a:rPr>
                <a:t>750M</a:t>
              </a:r>
              <a:r>
                <a:rPr lang="en-US" sz="2000" dirty="0" smtClean="0">
                  <a:solidFill>
                    <a:schemeClr val="bg1"/>
                  </a:solidFill>
                  <a:ea typeface="Segoe UI Symbol"/>
                </a:rPr>
                <a:t/>
              </a:r>
              <a:br>
                <a:rPr lang="en-US" sz="2000" dirty="0" smtClean="0">
                  <a:solidFill>
                    <a:schemeClr val="bg1"/>
                  </a:solidFill>
                  <a:ea typeface="Segoe UI Symbol"/>
                </a:rPr>
              </a:br>
              <a:endParaRPr lang="en-US" sz="2000" spc="-200" dirty="0">
                <a:solidFill>
                  <a:schemeClr val="bg1"/>
                </a:solidFill>
                <a:ea typeface="Segoe UI Symbol"/>
              </a:endParaRPr>
            </a:p>
          </p:txBody>
        </p:sp>
        <p:pic>
          <p:nvPicPr>
            <p:cNvPr id="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453729" y="3059008"/>
              <a:ext cx="1794075" cy="6135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63258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Consumerization of IT</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dirty="0"/>
          </a:p>
        </p:txBody>
      </p:sp>
      <p:pic>
        <p:nvPicPr>
          <p:cNvPr id="5" name="Picture 2" descr="\\192.168.1.51\Shared\ADI_Projects\Microsoft\MS_11-01278_Windows_Phone_Business_Narrative\ADI_Art\Working_Art\IT.jpg"/>
          <p:cNvPicPr>
            <a:picLocks noChangeAspect="1" noChangeArrowheads="1"/>
          </p:cNvPicPr>
          <p:nvPr/>
        </p:nvPicPr>
        <p:blipFill rotWithShape="1">
          <a:blip r:embed="rId3">
            <a:extLst>
              <a:ext uri="{28A0092B-C50C-407E-A947-70E740481C1C}">
                <a14:useLocalDpi xmlns:a14="http://schemas.microsoft.com/office/drawing/2010/main" val="0"/>
              </a:ext>
            </a:extLst>
          </a:blip>
          <a:srcRect l="5566" r="16013" b="935"/>
          <a:stretch/>
        </p:blipFill>
        <p:spPr bwMode="auto">
          <a:xfrm>
            <a:off x="3632465" y="1145915"/>
            <a:ext cx="3354736" cy="33124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192.168.1.51\Shared\ADI_Projects\Microsoft\MS_11-01278_Windows_Phone_Business_Narrative\ADI_Art\Working_Art\Business-worker-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925" y="1145913"/>
            <a:ext cx="1609344" cy="16093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72925" y="2849042"/>
            <a:ext cx="1609344" cy="160934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464791" y="1145915"/>
            <a:ext cx="3089295" cy="33124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7" name="TextBox 16"/>
          <p:cNvSpPr txBox="1"/>
          <p:nvPr/>
        </p:nvSpPr>
        <p:spPr>
          <a:xfrm>
            <a:off x="658413" y="1524878"/>
            <a:ext cx="2705889" cy="2554545"/>
          </a:xfrm>
          <a:prstGeom prst="rect">
            <a:avLst/>
          </a:prstGeom>
          <a:noFill/>
        </p:spPr>
        <p:txBody>
          <a:bodyPr wrap="square" lIns="91432" tIns="45716" rIns="91432" bIns="45716" rtlCol="0">
            <a:spAutoFit/>
          </a:bodyPr>
          <a:lstStyle/>
          <a:p>
            <a:pPr algn="ctr"/>
            <a:r>
              <a:rPr lang="en-US" sz="4000" dirty="0">
                <a:solidFill>
                  <a:schemeClr val="bg2">
                    <a:alpha val="99000"/>
                  </a:schemeClr>
                </a:solidFill>
              </a:rPr>
              <a:t>Tension between </a:t>
            </a:r>
            <a:br>
              <a:rPr lang="en-US" sz="4000" dirty="0">
                <a:solidFill>
                  <a:schemeClr val="bg2">
                    <a:alpha val="99000"/>
                  </a:schemeClr>
                </a:solidFill>
              </a:rPr>
            </a:br>
            <a:r>
              <a:rPr lang="en-US" sz="4000" dirty="0">
                <a:solidFill>
                  <a:schemeClr val="bg2">
                    <a:alpha val="99000"/>
                  </a:schemeClr>
                </a:solidFill>
              </a:rPr>
              <a:t>IT and </a:t>
            </a:r>
            <a:br>
              <a:rPr lang="en-US" sz="4000" dirty="0">
                <a:solidFill>
                  <a:schemeClr val="bg2">
                    <a:alpha val="99000"/>
                  </a:schemeClr>
                </a:solidFill>
              </a:rPr>
            </a:br>
            <a:r>
              <a:rPr lang="en-US" sz="4000" dirty="0">
                <a:solidFill>
                  <a:schemeClr val="bg2">
                    <a:alpha val="99000"/>
                  </a:schemeClr>
                </a:solidFill>
              </a:rPr>
              <a:t>end users</a:t>
            </a:r>
          </a:p>
        </p:txBody>
      </p:sp>
      <p:sp>
        <p:nvSpPr>
          <p:cNvPr id="26" name="Rectangle 25"/>
          <p:cNvSpPr/>
          <p:nvPr/>
        </p:nvSpPr>
        <p:spPr>
          <a:xfrm>
            <a:off x="464790" y="1145915"/>
            <a:ext cx="8214423" cy="33124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grpSp>
        <p:nvGrpSpPr>
          <p:cNvPr id="4" name="Group 3"/>
          <p:cNvGrpSpPr/>
          <p:nvPr/>
        </p:nvGrpSpPr>
        <p:grpSpPr>
          <a:xfrm>
            <a:off x="771100" y="1263266"/>
            <a:ext cx="7601803" cy="3115226"/>
            <a:chOff x="771100" y="1263266"/>
            <a:chExt cx="7601803" cy="3115226"/>
          </a:xfrm>
        </p:grpSpPr>
        <p:sp>
          <p:nvSpPr>
            <p:cNvPr id="27" name="TextBox 26"/>
            <p:cNvSpPr txBox="1"/>
            <p:nvPr/>
          </p:nvSpPr>
          <p:spPr>
            <a:xfrm>
              <a:off x="771100" y="1263266"/>
              <a:ext cx="7601803" cy="2923869"/>
            </a:xfrm>
            <a:prstGeom prst="rect">
              <a:avLst/>
            </a:prstGeom>
            <a:noFill/>
          </p:spPr>
          <p:txBody>
            <a:bodyPr wrap="square" lIns="91432" tIns="45716" rIns="91432" bIns="45716" rtlCol="0">
              <a:spAutoFit/>
            </a:bodyPr>
            <a:lstStyle/>
            <a:p>
              <a:pPr algn="ctr"/>
              <a:r>
                <a:rPr lang="en-US" sz="2800" dirty="0">
                  <a:solidFill>
                    <a:schemeClr val="bg1">
                      <a:alpha val="99000"/>
                    </a:schemeClr>
                  </a:solidFill>
                </a:rPr>
                <a:t>“</a:t>
              </a:r>
              <a:r>
                <a:rPr lang="en-US" sz="2800" dirty="0" err="1">
                  <a:solidFill>
                    <a:schemeClr val="bg1">
                      <a:alpha val="99000"/>
                    </a:schemeClr>
                  </a:solidFill>
                </a:rPr>
                <a:t>Consumerization</a:t>
              </a:r>
              <a:r>
                <a:rPr lang="en-US" sz="2800" dirty="0">
                  <a:solidFill>
                    <a:schemeClr val="bg1">
                      <a:alpha val="99000"/>
                    </a:schemeClr>
                  </a:solidFill>
                </a:rPr>
                <a:t> is a real force in many enterprises. Enterprises that ignore this trend may be setting themselves up to be marginalized, or, worse, users may actively circumvent IT controls if IT is perceived to be out-of-touch or draconian</a:t>
              </a:r>
              <a:r>
                <a:rPr lang="en-US" sz="2800" dirty="0" smtClean="0">
                  <a:solidFill>
                    <a:schemeClr val="bg1">
                      <a:alpha val="99000"/>
                    </a:schemeClr>
                  </a:solidFill>
                </a:rPr>
                <a:t>.”</a:t>
              </a:r>
            </a:p>
            <a:p>
              <a:pPr algn="ctr"/>
              <a:r>
                <a:rPr lang="en-US" sz="1600" dirty="0" smtClean="0">
                  <a:solidFill>
                    <a:schemeClr val="bg1">
                      <a:alpha val="99000"/>
                    </a:schemeClr>
                  </a:solidFill>
                </a:rPr>
                <a:t>– </a:t>
              </a:r>
              <a:r>
                <a:rPr lang="en-US" sz="1400" dirty="0">
                  <a:solidFill>
                    <a:schemeClr val="bg1">
                      <a:alpha val="99000"/>
                    </a:schemeClr>
                  </a:solidFill>
                </a:rPr>
                <a:t>The (Not So) Future Web, June 21, 2011, Gene </a:t>
              </a:r>
              <a:r>
                <a:rPr lang="en-US" sz="1400" dirty="0" err="1">
                  <a:solidFill>
                    <a:schemeClr val="bg1">
                      <a:alpha val="99000"/>
                    </a:schemeClr>
                  </a:solidFill>
                </a:rPr>
                <a:t>Phifer</a:t>
              </a:r>
              <a:r>
                <a:rPr lang="en-US" sz="1400" dirty="0">
                  <a:solidFill>
                    <a:schemeClr val="bg1">
                      <a:alpha val="99000"/>
                    </a:schemeClr>
                  </a:solidFill>
                </a:rPr>
                <a:t> &amp; David Mitchell Smith</a:t>
              </a:r>
            </a:p>
          </p:txBody>
        </p:sp>
        <p:pic>
          <p:nvPicPr>
            <p:cNvPr id="15" name="Picture 14"/>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tretch>
              <a:fillRect/>
            </a:stretch>
          </p:blipFill>
          <p:spPr bwMode="black">
            <a:xfrm>
              <a:off x="6034812" y="4016541"/>
              <a:ext cx="723900" cy="361951"/>
            </a:xfrm>
            <a:prstGeom prst="rect">
              <a:avLst/>
            </a:prstGeom>
            <a:noFill/>
          </p:spPr>
        </p:pic>
      </p:grpSp>
      <p:pic>
        <p:nvPicPr>
          <p:cNvPr id="14" name="Picture 7" descr="\\192.168.1.51\Shared\ADI_Projects\Microsoft\MS_11-01278_Windows_Phone_Business_Narrative\ADI_Art\Working_Art\Business-worker-6.jpg"/>
          <p:cNvPicPr>
            <a:picLocks noChangeAspect="1" noChangeArrowheads="1"/>
          </p:cNvPicPr>
          <p:nvPr/>
        </p:nvPicPr>
        <p:blipFill rotWithShape="1">
          <a:blip r:embed="rId7">
            <a:extLst>
              <a:ext uri="{28A0092B-C50C-407E-A947-70E740481C1C}">
                <a14:useLocalDpi xmlns:a14="http://schemas.microsoft.com/office/drawing/2010/main" val="0"/>
              </a:ext>
            </a:extLst>
          </a:blip>
          <a:srcRect t="6649"/>
          <a:stretch/>
        </p:blipFill>
        <p:spPr bwMode="auto">
          <a:xfrm>
            <a:off x="454903" y="1145915"/>
            <a:ext cx="8227366" cy="3312473"/>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454905" y="1145913"/>
            <a:ext cx="3780667" cy="33124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solidFill>
                <a:schemeClr val="accent1"/>
              </a:solidFill>
            </a:endParaRPr>
          </a:p>
        </p:txBody>
      </p:sp>
      <p:sp>
        <p:nvSpPr>
          <p:cNvPr id="29" name="TextBox 28"/>
          <p:cNvSpPr txBox="1"/>
          <p:nvPr/>
        </p:nvSpPr>
        <p:spPr>
          <a:xfrm>
            <a:off x="542263" y="1247879"/>
            <a:ext cx="3581165" cy="3108543"/>
          </a:xfrm>
          <a:prstGeom prst="rect">
            <a:avLst/>
          </a:prstGeom>
          <a:noFill/>
        </p:spPr>
        <p:txBody>
          <a:bodyPr wrap="square" lIns="91432" tIns="45716" rIns="91432" bIns="45716" rtlCol="0">
            <a:spAutoFit/>
          </a:bodyPr>
          <a:lstStyle/>
          <a:p>
            <a:pPr algn="ctr"/>
            <a:r>
              <a:rPr lang="en-US" sz="2800" dirty="0">
                <a:solidFill>
                  <a:schemeClr val="bg2">
                    <a:alpha val="99000"/>
                  </a:schemeClr>
                </a:solidFill>
              </a:rPr>
              <a:t>Smartphones </a:t>
            </a:r>
            <a:r>
              <a:rPr lang="en-US" sz="2800" dirty="0" smtClean="0">
                <a:solidFill>
                  <a:schemeClr val="bg2">
                    <a:alpha val="99000"/>
                  </a:schemeClr>
                </a:solidFill>
              </a:rPr>
              <a:t>surpassed </a:t>
            </a:r>
            <a:r>
              <a:rPr lang="en-US" sz="2800" dirty="0">
                <a:solidFill>
                  <a:schemeClr val="bg2">
                    <a:alpha val="99000"/>
                  </a:schemeClr>
                </a:solidFill>
              </a:rPr>
              <a:t>226 million shipments worldwide in 2010, with 439 million projected global smartphone sales in </a:t>
            </a:r>
            <a:r>
              <a:rPr lang="en-US" sz="2800" dirty="0" smtClean="0">
                <a:solidFill>
                  <a:schemeClr val="bg2">
                    <a:alpha val="99000"/>
                  </a:schemeClr>
                </a:solidFill>
              </a:rPr>
              <a:t>2014.</a:t>
            </a:r>
            <a:endParaRPr lang="en-US" sz="2800" dirty="0">
              <a:solidFill>
                <a:schemeClr val="bg2">
                  <a:alpha val="99000"/>
                </a:schemeClr>
              </a:solidFill>
            </a:endParaRPr>
          </a:p>
        </p:txBody>
      </p:sp>
    </p:spTree>
    <p:extLst>
      <p:ext uri="{BB962C8B-B14F-4D97-AF65-F5344CB8AC3E}">
        <p14:creationId xmlns:p14="http://schemas.microsoft.com/office/powerpoint/2010/main" val="2520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decel="10000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1+#ppt_w/2"/>
                                          </p:val>
                                        </p:tav>
                                        <p:tav tm="100000">
                                          <p:val>
                                            <p:strVal val="#ppt_x"/>
                                          </p:val>
                                        </p:tav>
                                      </p:tavLst>
                                    </p:anim>
                                    <p:anim calcmode="lin" valueType="num">
                                      <p:cBhvr additive="base">
                                        <p:cTn id="30" dur="75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2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750" fill="hold"/>
                                        <p:tgtEl>
                                          <p:spTgt spid="4"/>
                                        </p:tgtEl>
                                        <p:attrNameLst>
                                          <p:attrName>ppt_x</p:attrName>
                                        </p:attrNameLst>
                                      </p:cBhvr>
                                      <p:tavLst>
                                        <p:tav tm="0">
                                          <p:val>
                                            <p:strVal val="1+#ppt_w/2"/>
                                          </p:val>
                                        </p:tav>
                                        <p:tav tm="100000">
                                          <p:val>
                                            <p:strVal val="#ppt_x"/>
                                          </p:val>
                                        </p:tav>
                                      </p:tavLst>
                                    </p:anim>
                                    <p:anim calcmode="lin" valueType="num">
                                      <p:cBhvr additive="base">
                                        <p:cTn id="34"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decel="10000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1+#ppt_w/2"/>
                                          </p:val>
                                        </p:tav>
                                        <p:tav tm="100000">
                                          <p:val>
                                            <p:strVal val="#ppt_x"/>
                                          </p:val>
                                        </p:tav>
                                      </p:tavLst>
                                    </p:anim>
                                    <p:anim calcmode="lin" valueType="num">
                                      <p:cBhvr additive="base">
                                        <p:cTn id="40" dur="75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750" fill="hold"/>
                                        <p:tgtEl>
                                          <p:spTgt spid="14"/>
                                        </p:tgtEl>
                                        <p:attrNameLst>
                                          <p:attrName>ppt_x</p:attrName>
                                        </p:attrNameLst>
                                      </p:cBhvr>
                                      <p:tavLst>
                                        <p:tav tm="0">
                                          <p:val>
                                            <p:strVal val="1+#ppt_w/2"/>
                                          </p:val>
                                        </p:tav>
                                        <p:tav tm="100000">
                                          <p:val>
                                            <p:strVal val="#ppt_x"/>
                                          </p:val>
                                        </p:tav>
                                      </p:tavLst>
                                    </p:anim>
                                    <p:anim calcmode="lin" valueType="num">
                                      <p:cBhvr additive="base">
                                        <p:cTn id="44" dur="75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50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750" fill="hold"/>
                                        <p:tgtEl>
                                          <p:spTgt spid="29"/>
                                        </p:tgtEl>
                                        <p:attrNameLst>
                                          <p:attrName>ppt_x</p:attrName>
                                        </p:attrNameLst>
                                      </p:cBhvr>
                                      <p:tavLst>
                                        <p:tav tm="0">
                                          <p:val>
                                            <p:strVal val="0-#ppt_w/2"/>
                                          </p:val>
                                        </p:tav>
                                        <p:tav tm="100000">
                                          <p:val>
                                            <p:strVal val="#ppt_x"/>
                                          </p:val>
                                        </p:tav>
                                      </p:tavLst>
                                    </p:anim>
                                    <p:anim calcmode="lin" valueType="num">
                                      <p:cBhvr additive="base">
                                        <p:cTn id="48" dur="7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6" grpId="0" animBg="1"/>
      <p:bldP spid="28"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Productivity right out of the box</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dirty="0"/>
          </a:p>
        </p:txBody>
      </p:sp>
      <p:sp>
        <p:nvSpPr>
          <p:cNvPr id="11" name="Pillar 1 box"/>
          <p:cNvSpPr/>
          <p:nvPr/>
        </p:nvSpPr>
        <p:spPr>
          <a:xfrm>
            <a:off x="524897" y="1411021"/>
            <a:ext cx="1776335" cy="19476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6" name="Pillar 1 text"/>
          <p:cNvSpPr txBox="1"/>
          <p:nvPr/>
        </p:nvSpPr>
        <p:spPr>
          <a:xfrm>
            <a:off x="537404" y="1420412"/>
            <a:ext cx="1763826" cy="1708152"/>
          </a:xfrm>
          <a:prstGeom prst="rect">
            <a:avLst/>
          </a:prstGeom>
          <a:noFill/>
        </p:spPr>
        <p:txBody>
          <a:bodyPr wrap="square" lIns="91432" tIns="45716" rIns="91432" bIns="45716" rtlCol="0">
            <a:spAutoFit/>
          </a:bodyPr>
          <a:lstStyle/>
          <a:p>
            <a:r>
              <a:rPr lang="en-US" sz="2100" dirty="0">
                <a:solidFill>
                  <a:schemeClr val="bg1">
                    <a:alpha val="99000"/>
                  </a:schemeClr>
                </a:solidFill>
              </a:rPr>
              <a:t>Outlook </a:t>
            </a:r>
            <a:br>
              <a:rPr lang="en-US" sz="2100" dirty="0">
                <a:solidFill>
                  <a:schemeClr val="bg1">
                    <a:alpha val="99000"/>
                  </a:schemeClr>
                </a:solidFill>
              </a:rPr>
            </a:br>
            <a:r>
              <a:rPr lang="en-US" sz="2100" dirty="0">
                <a:solidFill>
                  <a:schemeClr val="bg1">
                    <a:alpha val="99000"/>
                  </a:schemeClr>
                </a:solidFill>
              </a:rPr>
              <a:t>Mobile and </a:t>
            </a:r>
            <a:br>
              <a:rPr lang="en-US" sz="2100" dirty="0">
                <a:solidFill>
                  <a:schemeClr val="bg1">
                    <a:alpha val="99000"/>
                  </a:schemeClr>
                </a:solidFill>
              </a:rPr>
            </a:br>
            <a:r>
              <a:rPr lang="en-US" sz="2100" dirty="0">
                <a:solidFill>
                  <a:schemeClr val="bg1">
                    <a:alpha val="99000"/>
                  </a:schemeClr>
                </a:solidFill>
              </a:rPr>
              <a:t>Office Mobile </a:t>
            </a:r>
            <a:br>
              <a:rPr lang="en-US" sz="2100" dirty="0">
                <a:solidFill>
                  <a:schemeClr val="bg1">
                    <a:alpha val="99000"/>
                  </a:schemeClr>
                </a:solidFill>
              </a:rPr>
            </a:br>
            <a:r>
              <a:rPr lang="en-US" sz="2100" dirty="0">
                <a:solidFill>
                  <a:schemeClr val="bg1">
                    <a:alpha val="99000"/>
                  </a:schemeClr>
                </a:solidFill>
              </a:rPr>
              <a:t>built in</a:t>
            </a:r>
          </a:p>
        </p:txBody>
      </p:sp>
      <p:sp>
        <p:nvSpPr>
          <p:cNvPr id="21" name="Pillar 2 box"/>
          <p:cNvSpPr/>
          <p:nvPr/>
        </p:nvSpPr>
        <p:spPr>
          <a:xfrm>
            <a:off x="2379930" y="1411020"/>
            <a:ext cx="1776335" cy="1947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2" name="Pillar 2 text"/>
          <p:cNvSpPr txBox="1"/>
          <p:nvPr/>
        </p:nvSpPr>
        <p:spPr>
          <a:xfrm>
            <a:off x="2379930" y="1420409"/>
            <a:ext cx="1776335" cy="1061829"/>
          </a:xfrm>
          <a:prstGeom prst="rect">
            <a:avLst/>
          </a:prstGeom>
          <a:noFill/>
        </p:spPr>
        <p:txBody>
          <a:bodyPr wrap="square" lIns="91432" tIns="45716" rIns="91432" bIns="45716" rtlCol="0">
            <a:spAutoFit/>
          </a:bodyPr>
          <a:lstStyle/>
          <a:p>
            <a:r>
              <a:rPr lang="en-US" sz="2100" dirty="0">
                <a:solidFill>
                  <a:schemeClr val="bg1">
                    <a:alpha val="99000"/>
                  </a:schemeClr>
                </a:solidFill>
              </a:rPr>
              <a:t>Integrates</a:t>
            </a:r>
            <a:br>
              <a:rPr lang="en-US" sz="2100" dirty="0">
                <a:solidFill>
                  <a:schemeClr val="bg1">
                    <a:alpha val="99000"/>
                  </a:schemeClr>
                </a:solidFill>
              </a:rPr>
            </a:br>
            <a:r>
              <a:rPr lang="en-US" sz="2100" dirty="0">
                <a:solidFill>
                  <a:schemeClr val="bg1">
                    <a:alpha val="99000"/>
                  </a:schemeClr>
                </a:solidFill>
              </a:rPr>
              <a:t>with your</a:t>
            </a:r>
            <a:br>
              <a:rPr lang="en-US" sz="2100" dirty="0">
                <a:solidFill>
                  <a:schemeClr val="bg1">
                    <a:alpha val="99000"/>
                  </a:schemeClr>
                </a:solidFill>
              </a:rPr>
            </a:br>
            <a:r>
              <a:rPr lang="en-US" sz="2100" dirty="0">
                <a:solidFill>
                  <a:schemeClr val="bg1">
                    <a:alpha val="99000"/>
                  </a:schemeClr>
                </a:solidFill>
              </a:rPr>
              <a:t>infrastructure</a:t>
            </a:r>
          </a:p>
        </p:txBody>
      </p:sp>
      <p:sp>
        <p:nvSpPr>
          <p:cNvPr id="18" name="Pillar 3 box"/>
          <p:cNvSpPr/>
          <p:nvPr/>
        </p:nvSpPr>
        <p:spPr>
          <a:xfrm>
            <a:off x="4234962" y="1411021"/>
            <a:ext cx="1776335" cy="19476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pic>
        <p:nvPicPr>
          <p:cNvPr id="1026" name="GIF" descr="\\192.168.1.51\Shared\ADI_Projects\Microsoft\MS_11-01278_Windows_Phone_Business_Narrative\ADI_Art\Working_Art\Slide_from_Justin\logobar_2X.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24897" y="3425750"/>
            <a:ext cx="5486400" cy="774192"/>
          </a:xfrm>
          <a:prstGeom prst="rect">
            <a:avLst/>
          </a:prstGeom>
          <a:noFill/>
          <a:extLst>
            <a:ext uri="{909E8E84-426E-40DD-AFC4-6F175D3DCCD1}">
              <a14:hiddenFill xmlns:a14="http://schemas.microsoft.com/office/drawing/2010/main">
                <a:solidFill>
                  <a:srgbClr val="FFFFFF"/>
                </a:solidFill>
              </a14:hiddenFill>
            </a:ext>
          </a:extLst>
        </p:spPr>
      </p:pic>
      <p:sp>
        <p:nvSpPr>
          <p:cNvPr id="7" name="Apps box"/>
          <p:cNvSpPr/>
          <p:nvPr/>
        </p:nvSpPr>
        <p:spPr>
          <a:xfrm>
            <a:off x="524897" y="3425750"/>
            <a:ext cx="5486398" cy="774002"/>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9" name="Pillar 3 text"/>
          <p:cNvSpPr txBox="1"/>
          <p:nvPr/>
        </p:nvSpPr>
        <p:spPr>
          <a:xfrm>
            <a:off x="4234960" y="1411019"/>
            <a:ext cx="1776335" cy="1061821"/>
          </a:xfrm>
          <a:prstGeom prst="rect">
            <a:avLst/>
          </a:prstGeom>
          <a:noFill/>
        </p:spPr>
        <p:txBody>
          <a:bodyPr wrap="square" lIns="91432" tIns="45716" rIns="91432" bIns="45716" rtlCol="0">
            <a:spAutoFit/>
          </a:bodyPr>
          <a:lstStyle/>
          <a:p>
            <a:r>
              <a:rPr lang="en-US" sz="2100" dirty="0">
                <a:solidFill>
                  <a:schemeClr val="bg1">
                    <a:alpha val="99000"/>
                  </a:schemeClr>
                </a:solidFill>
              </a:rPr>
              <a:t>Mobilize business </a:t>
            </a:r>
            <a:r>
              <a:rPr lang="en-US" sz="2100" dirty="0" smtClean="0">
                <a:solidFill>
                  <a:schemeClr val="bg1">
                    <a:alpha val="99000"/>
                  </a:schemeClr>
                </a:solidFill>
              </a:rPr>
              <a:t>apps</a:t>
            </a:r>
            <a:endParaRPr lang="en-US" sz="2100" dirty="0">
              <a:solidFill>
                <a:schemeClr val="bg1">
                  <a:alpha val="99000"/>
                </a:schemeClr>
              </a:solidFill>
            </a:endParaRPr>
          </a:p>
        </p:txBody>
      </p:sp>
      <p:pic>
        <p:nvPicPr>
          <p:cNvPr id="28" name="Blue-Tiles-TOP"/>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419977" y="1309450"/>
            <a:ext cx="1674004" cy="2904955"/>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26" name="Phone Chassis Cutout" descr="\\192.168.1.51\Shared\ADI_Projects\Microsoft\MS_11-01278_Windows_Phone_Business_Narrative\ADI_Art\Working_Art\Mango_Generic_Phone_Chassis-cutou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9404"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27" name="Phone Chassis Sheen"/>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39854"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24897" y="3425750"/>
            <a:ext cx="5486398" cy="774002"/>
            <a:chOff x="524897" y="3425750"/>
            <a:chExt cx="5486398" cy="774002"/>
          </a:xfrm>
        </p:grpSpPr>
        <p:sp>
          <p:nvSpPr>
            <p:cNvPr id="107" name="Apps box"/>
            <p:cNvSpPr/>
            <p:nvPr/>
          </p:nvSpPr>
          <p:spPr>
            <a:xfrm>
              <a:off x="524897" y="3425750"/>
              <a:ext cx="5486398" cy="774002"/>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pic>
          <p:nvPicPr>
            <p:cNvPr id="108" name="Picture 2" descr="S:\ADI_Projects\Microsoft\MS_11-01278_Windows_Phone_Business_Narrative\ADI_Art\Working_Art\Logos\Exchange-modded-logo.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36935" y="3493813"/>
              <a:ext cx="917653" cy="259185"/>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3" descr="S:\ADI_Projects\Microsoft\MS_11-01278_Windows_Phone_Business_Narrative\ADI_Art\Working_Art\Logos\ShrPt_h_rg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59225" y="3862286"/>
              <a:ext cx="1045355" cy="264985"/>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4" descr="S:\ADI_Projects\Microsoft\MS_11-01278_Windows_Phone_Business_Narrative\ADI_Art\Working_Art\Logos\Lync-grid_h_rgb.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71891" y="3851000"/>
              <a:ext cx="646092" cy="292964"/>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5" descr="S:\ADI_Projects\Microsoft\MS_11-01278_Windows_Phone_Business_Narrative\ADI_Art\Working_Art\Logos\ofc365_h_rg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2114" y="3440990"/>
              <a:ext cx="1034627" cy="332288"/>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6" descr="S:\ADI_Projects\Microsoft\MS_11-01278_Windows_Phone_Business_Narrative\ADI_Art\Working_Art\Logos\Outlook-modded-logo.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003863" y="3823100"/>
              <a:ext cx="979032" cy="337420"/>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5" descr="S:\ADI_Projects\Microsoft\MS_11-01278_Windows_Phone_Business_Narrative\ADI_Art\Working_Art\Logos\ofc365_h_rgb.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26467"/>
            <a:stretch/>
          </p:blipFill>
          <p:spPr bwMode="auto">
            <a:xfrm>
              <a:off x="716093" y="3464170"/>
              <a:ext cx="703316" cy="30718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5198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1+#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1+#ppt_w/2"/>
                                          </p:val>
                                        </p:tav>
                                        <p:tav tm="100000">
                                          <p:val>
                                            <p:strVal val="#ppt_x"/>
                                          </p:val>
                                        </p:tav>
                                      </p:tavLst>
                                    </p:anim>
                                    <p:anim calcmode="lin" valueType="num">
                                      <p:cBhvr additive="base">
                                        <p:cTn id="16" dur="75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1+#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1+#ppt_w/2"/>
                                          </p:val>
                                        </p:tav>
                                        <p:tav tm="100000">
                                          <p:val>
                                            <p:strVal val="#ppt_x"/>
                                          </p:val>
                                        </p:tav>
                                      </p:tavLst>
                                    </p:anim>
                                    <p:anim calcmode="lin" valueType="num">
                                      <p:cBhvr additive="base">
                                        <p:cTn id="24" dur="75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75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750" fill="hold"/>
                                        <p:tgtEl>
                                          <p:spTgt spid="19"/>
                                        </p:tgtEl>
                                        <p:attrNameLst>
                                          <p:attrName>ppt_x</p:attrName>
                                        </p:attrNameLst>
                                      </p:cBhvr>
                                      <p:tavLst>
                                        <p:tav tm="0">
                                          <p:val>
                                            <p:strVal val="1+#ppt_w/2"/>
                                          </p:val>
                                        </p:tav>
                                        <p:tav tm="100000">
                                          <p:val>
                                            <p:strVal val="#ppt_x"/>
                                          </p:val>
                                        </p:tav>
                                      </p:tavLst>
                                    </p:anim>
                                    <p:anim calcmode="lin" valueType="num">
                                      <p:cBhvr additive="base">
                                        <p:cTn id="28" dur="75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1000"/>
                                  </p:stCondLst>
                                  <p:childTnLst>
                                    <p:set>
                                      <p:cBhvr>
                                        <p:cTn id="34" dur="1" fill="hold">
                                          <p:stCondLst>
                                            <p:cond delay="0"/>
                                          </p:stCondLst>
                                        </p:cTn>
                                        <p:tgtEl>
                                          <p:spTgt spid="1026"/>
                                        </p:tgtEl>
                                        <p:attrNameLst>
                                          <p:attrName>style.visibility</p:attrName>
                                        </p:attrNameLst>
                                      </p:cBhvr>
                                      <p:to>
                                        <p:strVal val="visible"/>
                                      </p:to>
                                    </p:set>
                                    <p:anim calcmode="lin" valueType="num">
                                      <p:cBhvr additive="base">
                                        <p:cTn id="35" dur="750" fill="hold"/>
                                        <p:tgtEl>
                                          <p:spTgt spid="1026"/>
                                        </p:tgtEl>
                                        <p:attrNameLst>
                                          <p:attrName>ppt_x</p:attrName>
                                        </p:attrNameLst>
                                      </p:cBhvr>
                                      <p:tavLst>
                                        <p:tav tm="0">
                                          <p:val>
                                            <p:strVal val="1+#ppt_w/2"/>
                                          </p:val>
                                        </p:tav>
                                        <p:tav tm="100000">
                                          <p:val>
                                            <p:strVal val="#ppt_x"/>
                                          </p:val>
                                        </p:tav>
                                      </p:tavLst>
                                    </p:anim>
                                    <p:anim calcmode="lin" valueType="num">
                                      <p:cBhvr additive="base">
                                        <p:cTn id="36" dur="750" fill="hold"/>
                                        <p:tgtEl>
                                          <p:spTgt spid="1026"/>
                                        </p:tgtEl>
                                        <p:attrNameLst>
                                          <p:attrName>ppt_y</p:attrName>
                                        </p:attrNameLst>
                                      </p:cBhvr>
                                      <p:tavLst>
                                        <p:tav tm="0">
                                          <p:val>
                                            <p:strVal val="#ppt_y"/>
                                          </p:val>
                                        </p:tav>
                                        <p:tav tm="100000">
                                          <p:val>
                                            <p:strVal val="#ppt_y"/>
                                          </p:val>
                                        </p:tav>
                                      </p:tavLst>
                                    </p:anim>
                                  </p:childTnLst>
                                </p:cTn>
                              </p:par>
                              <p:par>
                                <p:cTn id="37" presetID="10" presetClass="exit" presetSubtype="0" fill="hold" grpId="1" nodeType="withEffect">
                                  <p:stCondLst>
                                    <p:cond delay="1750"/>
                                  </p:stCondLst>
                                  <p:childTnLst>
                                    <p:animEffect transition="out" filter="fade">
                                      <p:cBhvr>
                                        <p:cTn id="38" dur="750"/>
                                        <p:tgtEl>
                                          <p:spTgt spid="7"/>
                                        </p:tgtEl>
                                      </p:cBhvr>
                                    </p:animEffect>
                                    <p:set>
                                      <p:cBhvr>
                                        <p:cTn id="39" dur="1" fill="hold">
                                          <p:stCondLst>
                                            <p:cond delay="749"/>
                                          </p:stCondLst>
                                        </p:cTn>
                                        <p:tgtEl>
                                          <p:spTgt spid="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21" grpId="0" animBg="1"/>
      <p:bldP spid="22" grpId="0"/>
      <p:bldP spid="18" grpId="0" animBg="1"/>
      <p:bldP spid="7" grpId="0" animBg="1"/>
      <p:bldP spid="7" grpId="1"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solidFill>
              </a:rPr>
              <a:t>Outlook Mobile and Office Mobile built in</a:t>
            </a:r>
            <a:endParaRPr lang="en-US" dirty="0">
              <a:solidFill>
                <a:schemeClr val="accent4"/>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dirty="0"/>
          </a:p>
        </p:txBody>
      </p:sp>
      <p:sp>
        <p:nvSpPr>
          <p:cNvPr id="18" name="Rectangle 17"/>
          <p:cNvSpPr/>
          <p:nvPr/>
        </p:nvSpPr>
        <p:spPr>
          <a:xfrm>
            <a:off x="454906" y="1283710"/>
            <a:ext cx="5536321" cy="881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19" name="Rectangle 18"/>
          <p:cNvSpPr/>
          <p:nvPr/>
        </p:nvSpPr>
        <p:spPr>
          <a:xfrm>
            <a:off x="454906" y="2270134"/>
            <a:ext cx="5536321" cy="881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0" name="Rectangle 19"/>
          <p:cNvSpPr/>
          <p:nvPr/>
        </p:nvSpPr>
        <p:spPr>
          <a:xfrm>
            <a:off x="454906" y="3256557"/>
            <a:ext cx="5536321" cy="881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4" name="Bullet 1"/>
          <p:cNvSpPr txBox="1"/>
          <p:nvPr/>
        </p:nvSpPr>
        <p:spPr>
          <a:xfrm>
            <a:off x="542261" y="1308816"/>
            <a:ext cx="5334664" cy="830989"/>
          </a:xfrm>
          <a:prstGeom prst="rect">
            <a:avLst/>
          </a:prstGeom>
          <a:noFill/>
        </p:spPr>
        <p:txBody>
          <a:bodyPr wrap="square" lIns="91432" tIns="45716" rIns="91432" bIns="45716" rtlCol="0">
            <a:spAutoFit/>
          </a:bodyPr>
          <a:lstStyle/>
          <a:p>
            <a:r>
              <a:rPr lang="en-US" sz="2400" dirty="0" smtClean="0">
                <a:solidFill>
                  <a:schemeClr val="bg2">
                    <a:alpha val="99000"/>
                  </a:schemeClr>
                </a:solidFill>
              </a:rPr>
              <a:t>Get to a new level of organized </a:t>
            </a:r>
            <a:br>
              <a:rPr lang="en-US" sz="2400" dirty="0" smtClean="0">
                <a:solidFill>
                  <a:schemeClr val="bg2">
                    <a:alpha val="99000"/>
                  </a:schemeClr>
                </a:solidFill>
              </a:rPr>
            </a:br>
            <a:r>
              <a:rPr lang="en-US" sz="2400" dirty="0" smtClean="0">
                <a:solidFill>
                  <a:schemeClr val="bg2">
                    <a:alpha val="99000"/>
                  </a:schemeClr>
                </a:solidFill>
              </a:rPr>
              <a:t>in your work and personal life</a:t>
            </a:r>
            <a:endParaRPr lang="en-US" sz="2400" dirty="0">
              <a:solidFill>
                <a:schemeClr val="bg2">
                  <a:alpha val="99000"/>
                </a:schemeClr>
              </a:solidFill>
            </a:endParaRPr>
          </a:p>
        </p:txBody>
      </p:sp>
      <p:sp>
        <p:nvSpPr>
          <p:cNvPr id="25" name="Bullet 2"/>
          <p:cNvSpPr txBox="1"/>
          <p:nvPr/>
        </p:nvSpPr>
        <p:spPr>
          <a:xfrm>
            <a:off x="542261" y="2294196"/>
            <a:ext cx="5334664" cy="830989"/>
          </a:xfrm>
          <a:prstGeom prst="rect">
            <a:avLst/>
          </a:prstGeom>
          <a:noFill/>
        </p:spPr>
        <p:txBody>
          <a:bodyPr wrap="square" lIns="91432" tIns="45716" rIns="91432" bIns="45716" rtlCol="0">
            <a:spAutoFit/>
          </a:bodyPr>
          <a:lstStyle/>
          <a:p>
            <a:r>
              <a:rPr lang="en-US" sz="2400" dirty="0">
                <a:solidFill>
                  <a:schemeClr val="bg2">
                    <a:alpha val="99000"/>
                  </a:schemeClr>
                </a:solidFill>
              </a:rPr>
              <a:t>View presence and reach </a:t>
            </a:r>
            <a:r>
              <a:rPr lang="en-US" sz="2400" dirty="0" smtClean="0">
                <a:solidFill>
                  <a:schemeClr val="bg2">
                    <a:alpha val="99000"/>
                  </a:schemeClr>
                </a:solidFill>
              </a:rPr>
              <a:t/>
            </a:r>
            <a:br>
              <a:rPr lang="en-US" sz="2400" dirty="0" smtClean="0">
                <a:solidFill>
                  <a:schemeClr val="bg2">
                    <a:alpha val="99000"/>
                  </a:schemeClr>
                </a:solidFill>
              </a:rPr>
            </a:br>
            <a:r>
              <a:rPr lang="en-US" sz="2400" dirty="0" smtClean="0">
                <a:solidFill>
                  <a:schemeClr val="bg2">
                    <a:alpha val="99000"/>
                  </a:schemeClr>
                </a:solidFill>
              </a:rPr>
              <a:t>coworkers in real time</a:t>
            </a:r>
            <a:endParaRPr lang="en-US" sz="2400" dirty="0">
              <a:solidFill>
                <a:schemeClr val="bg2">
                  <a:alpha val="99000"/>
                </a:schemeClr>
              </a:solidFill>
            </a:endParaRPr>
          </a:p>
        </p:txBody>
      </p:sp>
      <p:sp>
        <p:nvSpPr>
          <p:cNvPr id="26" name="Bullet 3"/>
          <p:cNvSpPr txBox="1"/>
          <p:nvPr/>
        </p:nvSpPr>
        <p:spPr>
          <a:xfrm>
            <a:off x="555732" y="3281659"/>
            <a:ext cx="5334664" cy="830997"/>
          </a:xfrm>
          <a:prstGeom prst="rect">
            <a:avLst/>
          </a:prstGeom>
          <a:noFill/>
        </p:spPr>
        <p:txBody>
          <a:bodyPr wrap="square" lIns="91432" tIns="45716" rIns="91432" bIns="45716" rtlCol="0">
            <a:spAutoFit/>
          </a:bodyPr>
          <a:lstStyle/>
          <a:p>
            <a:r>
              <a:rPr lang="en-US" sz="2400" dirty="0">
                <a:solidFill>
                  <a:schemeClr val="bg2">
                    <a:alpha val="99000"/>
                  </a:schemeClr>
                </a:solidFill>
              </a:rPr>
              <a:t>Access, change and share </a:t>
            </a:r>
            <a:r>
              <a:rPr lang="en-US" sz="2400" dirty="0" smtClean="0">
                <a:solidFill>
                  <a:schemeClr val="bg2">
                    <a:alpha val="99000"/>
                  </a:schemeClr>
                </a:solidFill>
              </a:rPr>
              <a:t/>
            </a:r>
            <a:br>
              <a:rPr lang="en-US" sz="2400" dirty="0" smtClean="0">
                <a:solidFill>
                  <a:schemeClr val="bg2">
                    <a:alpha val="99000"/>
                  </a:schemeClr>
                </a:solidFill>
              </a:rPr>
            </a:br>
            <a:r>
              <a:rPr lang="en-US" sz="2400" dirty="0" smtClean="0">
                <a:solidFill>
                  <a:schemeClr val="bg2">
                    <a:alpha val="99000"/>
                  </a:schemeClr>
                </a:solidFill>
              </a:rPr>
              <a:t>documents </a:t>
            </a:r>
            <a:r>
              <a:rPr lang="en-US" sz="2400" dirty="0">
                <a:solidFill>
                  <a:schemeClr val="bg2">
                    <a:alpha val="99000"/>
                  </a:schemeClr>
                </a:solidFill>
              </a:rPr>
              <a:t>through Office Hub</a:t>
            </a:r>
          </a:p>
        </p:txBody>
      </p:sp>
      <p:sp>
        <p:nvSpPr>
          <p:cNvPr id="22" name="Rectangle 21"/>
          <p:cNvSpPr/>
          <p:nvPr/>
        </p:nvSpPr>
        <p:spPr>
          <a:xfrm>
            <a:off x="454906" y="1283711"/>
            <a:ext cx="5536321" cy="28540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7" name="Bullet 4"/>
          <p:cNvSpPr txBox="1"/>
          <p:nvPr/>
        </p:nvSpPr>
        <p:spPr>
          <a:xfrm>
            <a:off x="555733" y="2298709"/>
            <a:ext cx="5321192" cy="1631216"/>
          </a:xfrm>
          <a:prstGeom prst="rect">
            <a:avLst/>
          </a:prstGeom>
          <a:noFill/>
        </p:spPr>
        <p:txBody>
          <a:bodyPr wrap="square" lIns="91432" tIns="45716" rIns="91432" bIns="45716" rtlCol="0">
            <a:spAutoFit/>
          </a:bodyPr>
          <a:lstStyle/>
          <a:p>
            <a:pPr algn="ctr"/>
            <a:r>
              <a:rPr lang="en-US" sz="6000" dirty="0">
                <a:solidFill>
                  <a:schemeClr val="bg2">
                    <a:alpha val="99000"/>
                  </a:schemeClr>
                </a:solidFill>
              </a:rPr>
              <a:t>750 million </a:t>
            </a:r>
            <a:r>
              <a:rPr lang="en-US" sz="2800" dirty="0">
                <a:solidFill>
                  <a:schemeClr val="bg2">
                    <a:alpha val="99000"/>
                  </a:schemeClr>
                </a:solidFill>
              </a:rPr>
              <a:t/>
            </a:r>
            <a:br>
              <a:rPr lang="en-US" sz="2800" dirty="0">
                <a:solidFill>
                  <a:schemeClr val="bg2">
                    <a:alpha val="99000"/>
                  </a:schemeClr>
                </a:solidFill>
              </a:rPr>
            </a:br>
            <a:r>
              <a:rPr lang="en-US" sz="4000" dirty="0" smtClean="0">
                <a:solidFill>
                  <a:schemeClr val="bg2">
                    <a:alpha val="99000"/>
                  </a:schemeClr>
                </a:solidFill>
              </a:rPr>
              <a:t>users worldwide</a:t>
            </a:r>
            <a:endParaRPr lang="en-US" sz="2000" dirty="0">
              <a:solidFill>
                <a:schemeClr val="bg2">
                  <a:alpha val="99000"/>
                </a:schemeClr>
              </a:solidFill>
            </a:endParaRPr>
          </a:p>
        </p:txBody>
      </p:sp>
      <p:pic>
        <p:nvPicPr>
          <p:cNvPr id="1026" name="Office logo white" descr="\\192.168.1.51\Shared\ADI_Projects\Microsoft\MS_11-01278_Windows_Phone_Business_Narrative\ADI_Art\Working_Art\Logos\Ofc-2010_h_rgb_r.png"/>
          <p:cNvPicPr>
            <a:picLocks noChangeAspect="1" noChangeArrowheads="1"/>
          </p:cNvPicPr>
          <p:nvPr/>
        </p:nvPicPr>
        <p:blipFill rotWithShape="1">
          <a:blip r:embed="rId3">
            <a:extLst>
              <a:ext uri="{28A0092B-C50C-407E-A947-70E740481C1C}">
                <a14:useLocalDpi xmlns:a14="http://schemas.microsoft.com/office/drawing/2010/main" val="0"/>
              </a:ext>
            </a:extLst>
          </a:blip>
          <a:srcRect r="25871"/>
          <a:stretch/>
        </p:blipFill>
        <p:spPr bwMode="auto">
          <a:xfrm>
            <a:off x="2056253" y="1361443"/>
            <a:ext cx="2333625" cy="1033686"/>
          </a:xfrm>
          <a:prstGeom prst="rect">
            <a:avLst/>
          </a:prstGeom>
          <a:noFill/>
          <a:extLst>
            <a:ext uri="{909E8E84-426E-40DD-AFC4-6F175D3DCCD1}">
              <a14:hiddenFill xmlns:a14="http://schemas.microsoft.com/office/drawing/2010/main">
                <a:solidFill>
                  <a:srgbClr val="FFFFFF"/>
                </a:solidFill>
              </a14:hiddenFill>
            </a:ext>
          </a:extLst>
        </p:spPr>
      </p:pic>
      <p:pic>
        <p:nvPicPr>
          <p:cNvPr id="23" name="Blue-Tiles-TOP"/>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419977" y="1309450"/>
            <a:ext cx="1674004" cy="2904955"/>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2052" name="Outlook Screen"/>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420580" y="1411019"/>
            <a:ext cx="1678838" cy="2798064"/>
          </a:xfrm>
          <a:prstGeom prst="rect">
            <a:avLst/>
          </a:prstGeom>
          <a:noFill/>
          <a:extLst>
            <a:ext uri="{909E8E84-426E-40DD-AFC4-6F175D3DCCD1}">
              <a14:hiddenFill xmlns:a14="http://schemas.microsoft.com/office/drawing/2010/main">
                <a:solidFill>
                  <a:srgbClr val="FFFFFF"/>
                </a:solidFill>
              </a14:hiddenFill>
            </a:ext>
          </a:extLst>
        </p:spPr>
      </p:pic>
      <p:pic>
        <p:nvPicPr>
          <p:cNvPr id="2050" name="Lync Screen"/>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424665" y="1408783"/>
            <a:ext cx="1678838" cy="279806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2051" name="Office Screen"/>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419976" y="1411019"/>
            <a:ext cx="1678837" cy="2798063"/>
          </a:xfrm>
          <a:prstGeom prst="rect">
            <a:avLst/>
          </a:prstGeom>
          <a:noFill/>
          <a:extLst>
            <a:ext uri="{909E8E84-426E-40DD-AFC4-6F175D3DCCD1}">
              <a14:hiddenFill xmlns:a14="http://schemas.microsoft.com/office/drawing/2010/main">
                <a:solidFill>
                  <a:srgbClr val="FFFFFF"/>
                </a:solidFill>
              </a14:hiddenFill>
            </a:ext>
          </a:extLst>
        </p:spPr>
      </p:pic>
      <p:sp useBgFill="1">
        <p:nvSpPr>
          <p:cNvPr id="32" name="MASK"/>
          <p:cNvSpPr/>
          <p:nvPr/>
        </p:nvSpPr>
        <p:spPr>
          <a:xfrm>
            <a:off x="8148780" y="1283711"/>
            <a:ext cx="995220" cy="30448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Phone Chassis Cutout" descr="\\192.168.1.51\Shared\ADI_Projects\Microsoft\MS_11-01278_Windows_Phone_Business_Narrative\ADI_Art\Working_Art\Mango_Generic_Phone_Chassis-cutou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9404"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30" name="Phone Chassis Sheen"/>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339854"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121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1+#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1+#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par>
                                <p:cTn id="16" presetID="35" presetClass="path" presetSubtype="0" decel="100000" fill="hold" nodeType="withEffect">
                                  <p:stCondLst>
                                    <p:cond delay="250"/>
                                  </p:stCondLst>
                                  <p:childTnLst>
                                    <p:animMotion origin="layout" path="M 0.07673 3.7037E-6 L 4.44444E-6 3.7037E-6 " pathEditMode="relative" rAng="0" ptsTypes="AA">
                                      <p:cBhvr>
                                        <p:cTn id="17" dur="750" fill="hold"/>
                                        <p:tgtEl>
                                          <p:spTgt spid="2052"/>
                                        </p:tgtEl>
                                        <p:attrNameLst>
                                          <p:attrName>ppt_x</p:attrName>
                                          <p:attrName>ppt_y</p:attrName>
                                        </p:attrNameLst>
                                      </p:cBhvr>
                                      <p:rCtr x="-3837" y="0"/>
                                    </p:animMotion>
                                  </p:childTnLst>
                                </p:cTn>
                              </p:par>
                            </p:childTnLst>
                          </p:cTn>
                        </p:par>
                      </p:childTnLst>
                    </p:cTn>
                  </p:par>
                  <p:par>
                    <p:cTn id="18" fill="hold">
                      <p:stCondLst>
                        <p:cond delay="indefinite"/>
                      </p:stCondLst>
                      <p:childTnLst>
                        <p:par>
                          <p:cTn id="19" fill="hold">
                            <p:stCondLst>
                              <p:cond delay="0"/>
                            </p:stCondLst>
                            <p:childTnLst>
                              <p:par>
                                <p:cTn id="20" presetID="2" presetClass="entr" presetSubtype="2" decel="10000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1+#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750" fill="hold"/>
                                        <p:tgtEl>
                                          <p:spTgt spid="25"/>
                                        </p:tgtEl>
                                        <p:attrNameLst>
                                          <p:attrName>ppt_x</p:attrName>
                                        </p:attrNameLst>
                                      </p:cBhvr>
                                      <p:tavLst>
                                        <p:tav tm="0">
                                          <p:val>
                                            <p:strVal val="1+#ppt_w/2"/>
                                          </p:val>
                                        </p:tav>
                                        <p:tav tm="100000">
                                          <p:val>
                                            <p:strVal val="#ppt_x"/>
                                          </p:val>
                                        </p:tav>
                                      </p:tavLst>
                                    </p:anim>
                                    <p:anim calcmode="lin" valueType="num">
                                      <p:cBhvr additive="base">
                                        <p:cTn id="27" dur="750" fill="hold"/>
                                        <p:tgtEl>
                                          <p:spTgt spid="25"/>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250"/>
                                  </p:stCondLst>
                                  <p:childTnLst>
                                    <p:set>
                                      <p:cBhvr>
                                        <p:cTn id="29" dur="1" fill="hold">
                                          <p:stCondLst>
                                            <p:cond delay="0"/>
                                          </p:stCondLst>
                                        </p:cTn>
                                        <p:tgtEl>
                                          <p:spTgt spid="2050"/>
                                        </p:tgtEl>
                                        <p:attrNameLst>
                                          <p:attrName>style.visibility</p:attrName>
                                        </p:attrNameLst>
                                      </p:cBhvr>
                                      <p:to>
                                        <p:strVal val="visible"/>
                                      </p:to>
                                    </p:set>
                                    <p:animEffect transition="in" filter="fade">
                                      <p:cBhvr>
                                        <p:cTn id="30" dur="500"/>
                                        <p:tgtEl>
                                          <p:spTgt spid="2050"/>
                                        </p:tgtEl>
                                      </p:cBhvr>
                                    </p:animEffect>
                                  </p:childTnLst>
                                </p:cTn>
                              </p:par>
                              <p:par>
                                <p:cTn id="31" presetID="35" presetClass="path" presetSubtype="0" decel="100000" fill="hold" nodeType="withEffect">
                                  <p:stCondLst>
                                    <p:cond delay="250"/>
                                  </p:stCondLst>
                                  <p:childTnLst>
                                    <p:animMotion origin="layout" path="M 0.07673 3.7037E-6 L 4.44444E-6 3.7037E-6 " pathEditMode="relative" rAng="0" ptsTypes="AA">
                                      <p:cBhvr>
                                        <p:cTn id="32" dur="750" fill="hold"/>
                                        <p:tgtEl>
                                          <p:spTgt spid="2050"/>
                                        </p:tgtEl>
                                        <p:attrNameLst>
                                          <p:attrName>ppt_x</p:attrName>
                                          <p:attrName>ppt_y</p:attrName>
                                        </p:attrNameLst>
                                      </p:cBhvr>
                                      <p:rCtr x="-3837" y="0"/>
                                    </p:animMotion>
                                  </p:childTnLst>
                                </p:cTn>
                              </p:par>
                            </p:childTnLst>
                          </p:cTn>
                        </p:par>
                      </p:childTnLst>
                    </p:cTn>
                  </p:par>
                  <p:par>
                    <p:cTn id="33" fill="hold">
                      <p:stCondLst>
                        <p:cond delay="indefinite"/>
                      </p:stCondLst>
                      <p:childTnLst>
                        <p:par>
                          <p:cTn id="34" fill="hold">
                            <p:stCondLst>
                              <p:cond delay="0"/>
                            </p:stCondLst>
                            <p:childTnLst>
                              <p:par>
                                <p:cTn id="35" presetID="2" presetClass="entr" presetSubtype="2" decel="10000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750" fill="hold"/>
                                        <p:tgtEl>
                                          <p:spTgt spid="20"/>
                                        </p:tgtEl>
                                        <p:attrNameLst>
                                          <p:attrName>ppt_x</p:attrName>
                                        </p:attrNameLst>
                                      </p:cBhvr>
                                      <p:tavLst>
                                        <p:tav tm="0">
                                          <p:val>
                                            <p:strVal val="1+#ppt_w/2"/>
                                          </p:val>
                                        </p:tav>
                                        <p:tav tm="100000">
                                          <p:val>
                                            <p:strVal val="#ppt_x"/>
                                          </p:val>
                                        </p:tav>
                                      </p:tavLst>
                                    </p:anim>
                                    <p:anim calcmode="lin" valueType="num">
                                      <p:cBhvr additive="base">
                                        <p:cTn id="38" dur="75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750" fill="hold"/>
                                        <p:tgtEl>
                                          <p:spTgt spid="26"/>
                                        </p:tgtEl>
                                        <p:attrNameLst>
                                          <p:attrName>ppt_x</p:attrName>
                                        </p:attrNameLst>
                                      </p:cBhvr>
                                      <p:tavLst>
                                        <p:tav tm="0">
                                          <p:val>
                                            <p:strVal val="1+#ppt_w/2"/>
                                          </p:val>
                                        </p:tav>
                                        <p:tav tm="100000">
                                          <p:val>
                                            <p:strVal val="#ppt_x"/>
                                          </p:val>
                                        </p:tav>
                                      </p:tavLst>
                                    </p:anim>
                                    <p:anim calcmode="lin" valueType="num">
                                      <p:cBhvr additive="base">
                                        <p:cTn id="42" dur="750" fill="hold"/>
                                        <p:tgtEl>
                                          <p:spTgt spid="26"/>
                                        </p:tgtEl>
                                        <p:attrNameLst>
                                          <p:attrName>ppt_y</p:attrName>
                                        </p:attrNameLst>
                                      </p:cBhvr>
                                      <p:tavLst>
                                        <p:tav tm="0">
                                          <p:val>
                                            <p:strVal val="#ppt_y"/>
                                          </p:val>
                                        </p:tav>
                                        <p:tav tm="100000">
                                          <p:val>
                                            <p:strVal val="#ppt_y"/>
                                          </p:val>
                                        </p:tav>
                                      </p:tavLst>
                                    </p:anim>
                                  </p:childTnLst>
                                </p:cTn>
                              </p:par>
                              <p:par>
                                <p:cTn id="43" presetID="10" presetClass="entr" presetSubtype="0" fill="hold" nodeType="withEffect">
                                  <p:stCondLst>
                                    <p:cond delay="250"/>
                                  </p:stCondLst>
                                  <p:childTnLst>
                                    <p:set>
                                      <p:cBhvr>
                                        <p:cTn id="44" dur="1" fill="hold">
                                          <p:stCondLst>
                                            <p:cond delay="0"/>
                                          </p:stCondLst>
                                        </p:cTn>
                                        <p:tgtEl>
                                          <p:spTgt spid="2051"/>
                                        </p:tgtEl>
                                        <p:attrNameLst>
                                          <p:attrName>style.visibility</p:attrName>
                                        </p:attrNameLst>
                                      </p:cBhvr>
                                      <p:to>
                                        <p:strVal val="visible"/>
                                      </p:to>
                                    </p:set>
                                    <p:animEffect transition="in" filter="fade">
                                      <p:cBhvr>
                                        <p:cTn id="45" dur="500"/>
                                        <p:tgtEl>
                                          <p:spTgt spid="2051"/>
                                        </p:tgtEl>
                                      </p:cBhvr>
                                    </p:animEffect>
                                  </p:childTnLst>
                                </p:cTn>
                              </p:par>
                              <p:par>
                                <p:cTn id="46" presetID="35" presetClass="path" presetSubtype="0" decel="100000" fill="hold" nodeType="withEffect">
                                  <p:stCondLst>
                                    <p:cond delay="250"/>
                                  </p:stCondLst>
                                  <p:childTnLst>
                                    <p:animMotion origin="layout" path="M 0.07673 3.7037E-6 L 4.44444E-6 3.7037E-6 " pathEditMode="relative" rAng="0" ptsTypes="AA">
                                      <p:cBhvr>
                                        <p:cTn id="47" dur="750" fill="hold"/>
                                        <p:tgtEl>
                                          <p:spTgt spid="2051"/>
                                        </p:tgtEl>
                                        <p:attrNameLst>
                                          <p:attrName>ppt_x</p:attrName>
                                          <p:attrName>ppt_y</p:attrName>
                                        </p:attrNameLst>
                                      </p:cBhvr>
                                      <p:rCtr x="-3837" y="0"/>
                                    </p:animMotion>
                                  </p:childTnLst>
                                </p:cTn>
                              </p:par>
                            </p:childTnLst>
                          </p:cTn>
                        </p:par>
                      </p:childTnLst>
                    </p:cTn>
                  </p:par>
                  <p:par>
                    <p:cTn id="48" fill="hold">
                      <p:stCondLst>
                        <p:cond delay="indefinite"/>
                      </p:stCondLst>
                      <p:childTnLst>
                        <p:par>
                          <p:cTn id="49" fill="hold">
                            <p:stCondLst>
                              <p:cond delay="0"/>
                            </p:stCondLst>
                            <p:childTnLst>
                              <p:par>
                                <p:cTn id="50" presetID="2" presetClass="entr" presetSubtype="2" decel="10000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750" fill="hold"/>
                                        <p:tgtEl>
                                          <p:spTgt spid="22"/>
                                        </p:tgtEl>
                                        <p:attrNameLst>
                                          <p:attrName>ppt_x</p:attrName>
                                        </p:attrNameLst>
                                      </p:cBhvr>
                                      <p:tavLst>
                                        <p:tav tm="0">
                                          <p:val>
                                            <p:strVal val="1+#ppt_w/2"/>
                                          </p:val>
                                        </p:tav>
                                        <p:tav tm="100000">
                                          <p:val>
                                            <p:strVal val="#ppt_x"/>
                                          </p:val>
                                        </p:tav>
                                      </p:tavLst>
                                    </p:anim>
                                    <p:anim calcmode="lin" valueType="num">
                                      <p:cBhvr additive="base">
                                        <p:cTn id="53" dur="75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750" fill="hold"/>
                                        <p:tgtEl>
                                          <p:spTgt spid="27"/>
                                        </p:tgtEl>
                                        <p:attrNameLst>
                                          <p:attrName>ppt_x</p:attrName>
                                        </p:attrNameLst>
                                      </p:cBhvr>
                                      <p:tavLst>
                                        <p:tav tm="0">
                                          <p:val>
                                            <p:strVal val="1+#ppt_w/2"/>
                                          </p:val>
                                        </p:tav>
                                        <p:tav tm="100000">
                                          <p:val>
                                            <p:strVal val="#ppt_x"/>
                                          </p:val>
                                        </p:tav>
                                      </p:tavLst>
                                    </p:anim>
                                    <p:anim calcmode="lin" valueType="num">
                                      <p:cBhvr additive="base">
                                        <p:cTn id="57" dur="750" fill="hold"/>
                                        <p:tgtEl>
                                          <p:spTgt spid="27"/>
                                        </p:tgtEl>
                                        <p:attrNameLst>
                                          <p:attrName>ppt_y</p:attrName>
                                        </p:attrNameLst>
                                      </p:cBhvr>
                                      <p:tavLst>
                                        <p:tav tm="0">
                                          <p:val>
                                            <p:strVal val="#ppt_y"/>
                                          </p:val>
                                        </p:tav>
                                        <p:tav tm="100000">
                                          <p:val>
                                            <p:strVal val="#ppt_y"/>
                                          </p:val>
                                        </p:tav>
                                      </p:tavLst>
                                    </p:anim>
                                  </p:childTnLst>
                                </p:cTn>
                              </p:par>
                              <p:par>
                                <p:cTn id="58" presetID="2" presetClass="entr" presetSubtype="2" decel="100000" fill="hold" nodeType="withEffect">
                                  <p:stCondLst>
                                    <p:cond delay="250"/>
                                  </p:stCondLst>
                                  <p:childTnLst>
                                    <p:set>
                                      <p:cBhvr>
                                        <p:cTn id="59" dur="1" fill="hold">
                                          <p:stCondLst>
                                            <p:cond delay="0"/>
                                          </p:stCondLst>
                                        </p:cTn>
                                        <p:tgtEl>
                                          <p:spTgt spid="1026"/>
                                        </p:tgtEl>
                                        <p:attrNameLst>
                                          <p:attrName>style.visibility</p:attrName>
                                        </p:attrNameLst>
                                      </p:cBhvr>
                                      <p:to>
                                        <p:strVal val="visible"/>
                                      </p:to>
                                    </p:set>
                                    <p:anim calcmode="lin" valueType="num">
                                      <p:cBhvr additive="base">
                                        <p:cTn id="60" dur="750" fill="hold"/>
                                        <p:tgtEl>
                                          <p:spTgt spid="1026"/>
                                        </p:tgtEl>
                                        <p:attrNameLst>
                                          <p:attrName>ppt_x</p:attrName>
                                        </p:attrNameLst>
                                      </p:cBhvr>
                                      <p:tavLst>
                                        <p:tav tm="0">
                                          <p:val>
                                            <p:strVal val="1+#ppt_w/2"/>
                                          </p:val>
                                        </p:tav>
                                        <p:tav tm="100000">
                                          <p:val>
                                            <p:strVal val="#ppt_x"/>
                                          </p:val>
                                        </p:tav>
                                      </p:tavLst>
                                    </p:anim>
                                    <p:anim calcmode="lin" valueType="num">
                                      <p:cBhvr additive="base">
                                        <p:cTn id="61" dur="75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4" grpId="0"/>
      <p:bldP spid="25" grpId="0"/>
      <p:bldP spid="26" grpId="0"/>
      <p:bldP spid="22"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335228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solidFill>
              </a:rPr>
              <a:t>Outlook Mobile: a new level of organized</a:t>
            </a:r>
            <a:endParaRPr lang="en-US" dirty="0">
              <a:solidFill>
                <a:schemeClr val="accent4"/>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8</a:t>
            </a:fld>
            <a:endParaRPr lang="en-US" dirty="0"/>
          </a:p>
        </p:txBody>
      </p:sp>
      <p:sp>
        <p:nvSpPr>
          <p:cNvPr id="22" name="Rectangle 21"/>
          <p:cNvSpPr/>
          <p:nvPr/>
        </p:nvSpPr>
        <p:spPr>
          <a:xfrm>
            <a:off x="454906" y="1038804"/>
            <a:ext cx="5536321" cy="35409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sz="1600" dirty="0"/>
          </a:p>
        </p:txBody>
      </p:sp>
      <p:sp>
        <p:nvSpPr>
          <p:cNvPr id="5" name="Rectangle 4"/>
          <p:cNvSpPr/>
          <p:nvPr/>
        </p:nvSpPr>
        <p:spPr>
          <a:xfrm>
            <a:off x="6300295" y="1200474"/>
            <a:ext cx="1685219" cy="31994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sz="1600"/>
          </a:p>
        </p:txBody>
      </p:sp>
      <p:sp>
        <p:nvSpPr>
          <p:cNvPr id="46" name="Bullet 1"/>
          <p:cNvSpPr txBox="1"/>
          <p:nvPr/>
        </p:nvSpPr>
        <p:spPr>
          <a:xfrm>
            <a:off x="649959" y="1655126"/>
            <a:ext cx="5334664" cy="2308316"/>
          </a:xfrm>
          <a:prstGeom prst="rect">
            <a:avLst/>
          </a:prstGeom>
          <a:noFill/>
        </p:spPr>
        <p:txBody>
          <a:bodyPr wrap="square" lIns="91432" tIns="45716" rIns="91432" bIns="45716" rtlCol="0">
            <a:spAutoFit/>
          </a:bodyPr>
          <a:lstStyle/>
          <a:p>
            <a:r>
              <a:rPr lang="en-US" sz="4800" spc="-150" dirty="0">
                <a:solidFill>
                  <a:schemeClr val="bg2">
                    <a:alpha val="99000"/>
                  </a:schemeClr>
                </a:solidFill>
              </a:rPr>
              <a:t>Create work and personal </a:t>
            </a:r>
            <a:r>
              <a:rPr lang="en-US" sz="4800" spc="-150" dirty="0" smtClean="0">
                <a:solidFill>
                  <a:schemeClr val="bg2">
                    <a:alpha val="99000"/>
                  </a:schemeClr>
                </a:solidFill>
              </a:rPr>
              <a:t>contact groups </a:t>
            </a:r>
            <a:endParaRPr lang="en-US" sz="4800" spc="-150" dirty="0">
              <a:solidFill>
                <a:schemeClr val="bg2">
                  <a:alpha val="99000"/>
                </a:schemeClr>
              </a:solidFill>
            </a:endParaRPr>
          </a:p>
        </p:txBody>
      </p:sp>
      <p:sp>
        <p:nvSpPr>
          <p:cNvPr id="47" name="Bullet 2"/>
          <p:cNvSpPr txBox="1"/>
          <p:nvPr/>
        </p:nvSpPr>
        <p:spPr>
          <a:xfrm>
            <a:off x="649959"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Filter email in different ways</a:t>
            </a:r>
          </a:p>
        </p:txBody>
      </p:sp>
      <p:sp>
        <p:nvSpPr>
          <p:cNvPr id="49" name="Bullet 3"/>
          <p:cNvSpPr txBox="1"/>
          <p:nvPr/>
        </p:nvSpPr>
        <p:spPr>
          <a:xfrm>
            <a:off x="653386"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Group emails by conversation</a:t>
            </a:r>
          </a:p>
        </p:txBody>
      </p:sp>
      <p:sp>
        <p:nvSpPr>
          <p:cNvPr id="50" name="Bullet 4"/>
          <p:cNvSpPr txBox="1"/>
          <p:nvPr/>
        </p:nvSpPr>
        <p:spPr>
          <a:xfrm>
            <a:off x="657532"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Combine multiple email accounts</a:t>
            </a:r>
          </a:p>
        </p:txBody>
      </p:sp>
      <p:sp>
        <p:nvSpPr>
          <p:cNvPr id="54" name="Bullet 5"/>
          <p:cNvSpPr txBox="1"/>
          <p:nvPr/>
        </p:nvSpPr>
        <p:spPr>
          <a:xfrm>
            <a:off x="652620" y="2050890"/>
            <a:ext cx="5334664" cy="1569652"/>
          </a:xfrm>
          <a:prstGeom prst="rect">
            <a:avLst/>
          </a:prstGeom>
          <a:noFill/>
        </p:spPr>
        <p:txBody>
          <a:bodyPr wrap="square" lIns="91432" tIns="45716" rIns="91432" bIns="45716" rtlCol="0">
            <a:spAutoFit/>
          </a:bodyPr>
          <a:lstStyle/>
          <a:p>
            <a:r>
              <a:rPr lang="en-US" sz="4800" spc="-150" dirty="0" smtClean="0">
                <a:solidFill>
                  <a:schemeClr val="bg2">
                    <a:alpha val="99000"/>
                  </a:schemeClr>
                </a:solidFill>
              </a:rPr>
              <a:t>Pinnable </a:t>
            </a:r>
            <a:r>
              <a:rPr lang="en-US" sz="4800" spc="-150" dirty="0">
                <a:solidFill>
                  <a:schemeClr val="bg2">
                    <a:alpha val="99000"/>
                  </a:schemeClr>
                </a:solidFill>
              </a:rPr>
              <a:t>email folders</a:t>
            </a:r>
          </a:p>
        </p:txBody>
      </p:sp>
      <p:sp>
        <p:nvSpPr>
          <p:cNvPr id="55" name="Bullet 6"/>
          <p:cNvSpPr txBox="1"/>
          <p:nvPr/>
        </p:nvSpPr>
        <p:spPr>
          <a:xfrm>
            <a:off x="647700"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Manage tasks </a:t>
            </a:r>
            <a:r>
              <a:rPr lang="en-US" sz="4800" spc="-150" dirty="0" smtClean="0">
                <a:solidFill>
                  <a:schemeClr val="bg2">
                    <a:alpha val="99000"/>
                  </a:schemeClr>
                </a:solidFill>
              </a:rPr>
              <a:t/>
            </a:r>
            <a:br>
              <a:rPr lang="en-US" sz="4800" spc="-150" dirty="0" smtClean="0">
                <a:solidFill>
                  <a:schemeClr val="bg2">
                    <a:alpha val="99000"/>
                  </a:schemeClr>
                </a:solidFill>
              </a:rPr>
            </a:br>
            <a:r>
              <a:rPr lang="en-US" sz="4800" spc="-150" dirty="0" smtClean="0">
                <a:solidFill>
                  <a:schemeClr val="bg2">
                    <a:alpha val="99000"/>
                  </a:schemeClr>
                </a:solidFill>
              </a:rPr>
              <a:t>and </a:t>
            </a:r>
            <a:r>
              <a:rPr lang="en-US" sz="4800" spc="-150" dirty="0">
                <a:solidFill>
                  <a:schemeClr val="bg2">
                    <a:alpha val="99000"/>
                  </a:schemeClr>
                </a:solidFill>
              </a:rPr>
              <a:t>to-dos</a:t>
            </a:r>
          </a:p>
        </p:txBody>
      </p:sp>
      <p:sp>
        <p:nvSpPr>
          <p:cNvPr id="56" name="Bullet 7"/>
          <p:cNvSpPr txBox="1"/>
          <p:nvPr/>
        </p:nvSpPr>
        <p:spPr>
          <a:xfrm>
            <a:off x="652620"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Read protected email</a:t>
            </a:r>
          </a:p>
        </p:txBody>
      </p:sp>
      <p:sp>
        <p:nvSpPr>
          <p:cNvPr id="59" name="Bullet 8"/>
          <p:cNvSpPr txBox="1"/>
          <p:nvPr/>
        </p:nvSpPr>
        <p:spPr>
          <a:xfrm>
            <a:off x="647708"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Manage multiple calendars</a:t>
            </a:r>
          </a:p>
        </p:txBody>
      </p:sp>
      <p:sp>
        <p:nvSpPr>
          <p:cNvPr id="60" name="Bullet 9"/>
          <p:cNvSpPr txBox="1"/>
          <p:nvPr/>
        </p:nvSpPr>
        <p:spPr>
          <a:xfrm>
            <a:off x="642796" y="2024458"/>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Search for emails from the server</a:t>
            </a:r>
          </a:p>
        </p:txBody>
      </p:sp>
      <p:pic>
        <p:nvPicPr>
          <p:cNvPr id="72" name="start screen"/>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00295" y="1409695"/>
            <a:ext cx="1699821" cy="282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Outlook Screen-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00295" y="1409695"/>
            <a:ext cx="1692595" cy="2820993"/>
          </a:xfrm>
          <a:prstGeom prst="rect">
            <a:avLst/>
          </a:prstGeom>
          <a:noFill/>
          <a:extLst>
            <a:ext uri="{909E8E84-426E-40DD-AFC4-6F175D3DCCD1}">
              <a14:hiddenFill xmlns:a14="http://schemas.microsoft.com/office/drawing/2010/main">
                <a:solidFill>
                  <a:srgbClr val="FFFFFF"/>
                </a:solidFill>
              </a14:hiddenFill>
            </a:ext>
          </a:extLst>
        </p:spPr>
      </p:pic>
      <p:pic>
        <p:nvPicPr>
          <p:cNvPr id="1026" name="Outlook Screen-2a"/>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01852" y="1401763"/>
            <a:ext cx="1698624" cy="2831041"/>
          </a:xfrm>
          <a:prstGeom prst="rect">
            <a:avLst/>
          </a:prstGeom>
          <a:noFill/>
          <a:extLst>
            <a:ext uri="{909E8E84-426E-40DD-AFC4-6F175D3DCCD1}">
              <a14:hiddenFill xmlns:a14="http://schemas.microsoft.com/office/drawing/2010/main">
                <a:solidFill>
                  <a:srgbClr val="FFFFFF"/>
                </a:solidFill>
              </a14:hiddenFill>
            </a:ext>
          </a:extLst>
        </p:spPr>
      </p:pic>
      <p:pic>
        <p:nvPicPr>
          <p:cNvPr id="1027" name="Outlook Screen-2b"/>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303122" y="1401763"/>
            <a:ext cx="1697355" cy="28289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Outlook Screen-2c"/>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311900" y="1406470"/>
            <a:ext cx="1694530" cy="2824218"/>
          </a:xfrm>
          <a:prstGeom prst="rect">
            <a:avLst/>
          </a:prstGeom>
          <a:noFill/>
          <a:extLst>
            <a:ext uri="{909E8E84-426E-40DD-AFC4-6F175D3DCCD1}">
              <a14:hiddenFill xmlns:a14="http://schemas.microsoft.com/office/drawing/2010/main">
                <a:solidFill>
                  <a:srgbClr val="FFFFFF"/>
                </a:solidFill>
              </a14:hiddenFill>
            </a:ext>
          </a:extLst>
        </p:spPr>
      </p:pic>
      <p:pic>
        <p:nvPicPr>
          <p:cNvPr id="1029" name="Outlook Screen-2d"/>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305947" y="1406471"/>
            <a:ext cx="1694529" cy="2824216"/>
          </a:xfrm>
          <a:prstGeom prst="rect">
            <a:avLst/>
          </a:prstGeom>
          <a:noFill/>
          <a:extLst>
            <a:ext uri="{909E8E84-426E-40DD-AFC4-6F175D3DCCD1}">
              <a14:hiddenFill xmlns:a14="http://schemas.microsoft.com/office/drawing/2010/main">
                <a:solidFill>
                  <a:srgbClr val="FFFFFF"/>
                </a:solidFill>
              </a14:hiddenFill>
            </a:ext>
          </a:extLst>
        </p:spPr>
      </p:pic>
      <p:pic>
        <p:nvPicPr>
          <p:cNvPr id="57" name="Outlook Screen-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309156" y="1391404"/>
            <a:ext cx="1683747" cy="2806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linked e-mail accounts"/>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304526" y="1411020"/>
            <a:ext cx="1689811" cy="2816351"/>
          </a:xfrm>
          <a:prstGeom prst="rect">
            <a:avLst/>
          </a:prstGeom>
          <a:noFill/>
          <a:extLst>
            <a:ext uri="{909E8E84-426E-40DD-AFC4-6F175D3DCCD1}">
              <a14:hiddenFill xmlns:a14="http://schemas.microsoft.com/office/drawing/2010/main">
                <a:solidFill>
                  <a:srgbClr val="FFFFFF"/>
                </a:solidFill>
              </a14:hiddenFill>
            </a:ext>
          </a:extLst>
        </p:spPr>
      </p:pic>
      <p:grpSp>
        <p:nvGrpSpPr>
          <p:cNvPr id="91" name="Outlook Screen-5"/>
          <p:cNvGrpSpPr/>
          <p:nvPr/>
        </p:nvGrpSpPr>
        <p:grpSpPr>
          <a:xfrm>
            <a:off x="6254750" y="1394625"/>
            <a:ext cx="1783080" cy="2852064"/>
            <a:chOff x="6320796" y="1395118"/>
            <a:chExt cx="1687345" cy="2837262"/>
          </a:xfrm>
        </p:grpSpPr>
        <p:pic>
          <p:nvPicPr>
            <p:cNvPr id="92" name="Outlook Screen-11"/>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346385" y="1395118"/>
              <a:ext cx="1628215" cy="2825496"/>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93" name="Picture 3"/>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8556"/>
            <a:stretch/>
          </p:blipFill>
          <p:spPr bwMode="auto">
            <a:xfrm>
              <a:off x="6320796" y="1554796"/>
              <a:ext cx="1687345" cy="2677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5" name="Outlook Screen-6"/>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6285537" y="1402081"/>
            <a:ext cx="1699977" cy="2833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 name="Outlook Screen-7"/>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323067" y="1411020"/>
            <a:ext cx="1687344" cy="2812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Outlook Screen-8"/>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6303362" y="1401763"/>
            <a:ext cx="1691326" cy="2818876"/>
          </a:xfrm>
          <a:prstGeom prst="rect">
            <a:avLst/>
          </a:prstGeom>
          <a:noFill/>
          <a:extLst>
            <a:ext uri="{909E8E84-426E-40DD-AFC4-6F175D3DCCD1}">
              <a14:hiddenFill xmlns:a14="http://schemas.microsoft.com/office/drawing/2010/main">
                <a:solidFill>
                  <a:srgbClr val="FFFFFF"/>
                </a:solidFill>
              </a14:hiddenFill>
            </a:ext>
          </a:extLst>
        </p:spPr>
      </p:pic>
      <p:pic>
        <p:nvPicPr>
          <p:cNvPr id="98" name="Outlook Screen-9"/>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6310590" y="1395119"/>
            <a:ext cx="1697395" cy="282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linked e-mail fade to" descr="C:\Users\v-sarade\Desktop\BEX Team Projects\Screenshots\1_SCREENSHOTS\1015.16_MangoScreenshot_Outlook_Email_LinksforLinkedInboxes\Without Phone Frame\1015.16_MangoScreenshot_Outlook_Email_LinksforLinkedInboxes.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258000" y="1465012"/>
            <a:ext cx="1738705" cy="2897842"/>
          </a:xfrm>
          <a:prstGeom prst="rect">
            <a:avLst/>
          </a:prstGeom>
          <a:noFill/>
          <a:extLst>
            <a:ext uri="{909E8E84-426E-40DD-AFC4-6F175D3DCCD1}">
              <a14:hiddenFill xmlns:a14="http://schemas.microsoft.com/office/drawing/2010/main">
                <a:solidFill>
                  <a:srgbClr val="FFFFFF"/>
                </a:solidFill>
              </a14:hiddenFill>
            </a:ext>
          </a:extLst>
        </p:spPr>
      </p:pic>
      <p:pic>
        <p:nvPicPr>
          <p:cNvPr id="58" name="Outlook Screen-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94688" y="1395119"/>
            <a:ext cx="1699821" cy="282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8" name="MASK"/>
          <p:cNvGrpSpPr/>
          <p:nvPr/>
        </p:nvGrpSpPr>
        <p:grpSpPr>
          <a:xfrm>
            <a:off x="7623175" y="1014788"/>
            <a:ext cx="1522877" cy="3565669"/>
            <a:chOff x="7621123" y="1014788"/>
            <a:chExt cx="1522877" cy="3565669"/>
          </a:xfrm>
        </p:grpSpPr>
        <p:sp useBgFill="1">
          <p:nvSpPr>
            <p:cNvPr id="109" name="MASK"/>
            <p:cNvSpPr/>
            <p:nvPr/>
          </p:nvSpPr>
          <p:spPr>
            <a:xfrm>
              <a:off x="7621123" y="1014788"/>
              <a:ext cx="1522877" cy="371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0" name="MASK"/>
            <p:cNvSpPr/>
            <p:nvPr/>
          </p:nvSpPr>
          <p:spPr>
            <a:xfrm>
              <a:off x="7621123" y="4219456"/>
              <a:ext cx="1522877" cy="36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1" name="MASK"/>
            <p:cNvSpPr/>
            <p:nvPr/>
          </p:nvSpPr>
          <p:spPr>
            <a:xfrm>
              <a:off x="8046368" y="1327869"/>
              <a:ext cx="1097631" cy="3066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 name="Group 3"/>
          <p:cNvGrpSpPr/>
          <p:nvPr/>
        </p:nvGrpSpPr>
        <p:grpSpPr>
          <a:xfrm>
            <a:off x="454906" y="1038804"/>
            <a:ext cx="5536321" cy="3540961"/>
            <a:chOff x="454906" y="1038804"/>
            <a:chExt cx="5536321" cy="3540961"/>
          </a:xfrm>
        </p:grpSpPr>
        <p:sp>
          <p:nvSpPr>
            <p:cNvPr id="52" name="Rectangle 51"/>
            <p:cNvSpPr/>
            <p:nvPr/>
          </p:nvSpPr>
          <p:spPr>
            <a:xfrm>
              <a:off x="454906" y="1038804"/>
              <a:ext cx="5536321" cy="35409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sz="1600" dirty="0"/>
            </a:p>
          </p:txBody>
        </p:sp>
        <p:grpSp>
          <p:nvGrpSpPr>
            <p:cNvPr id="61" name="Group 60"/>
            <p:cNvGrpSpPr/>
            <p:nvPr/>
          </p:nvGrpSpPr>
          <p:grpSpPr>
            <a:xfrm>
              <a:off x="542261" y="1115569"/>
              <a:ext cx="5348135" cy="3398849"/>
              <a:chOff x="542261" y="1076241"/>
              <a:chExt cx="5348135" cy="3398849"/>
            </a:xfrm>
          </p:grpSpPr>
          <p:sp>
            <p:nvSpPr>
              <p:cNvPr id="62" name="Bullet 1"/>
              <p:cNvSpPr txBox="1"/>
              <p:nvPr/>
            </p:nvSpPr>
            <p:spPr>
              <a:xfrm>
                <a:off x="542261" y="1076241"/>
                <a:ext cx="5334664" cy="400101"/>
              </a:xfrm>
              <a:prstGeom prst="rect">
                <a:avLst/>
              </a:prstGeom>
              <a:noFill/>
            </p:spPr>
            <p:txBody>
              <a:bodyPr wrap="square" lIns="91432" tIns="45716" rIns="91432" bIns="45716" rtlCol="0">
                <a:spAutoFit/>
              </a:bodyPr>
              <a:lstStyle/>
              <a:p>
                <a:r>
                  <a:rPr lang="en-US" sz="2000" dirty="0">
                    <a:solidFill>
                      <a:schemeClr val="bg2">
                        <a:alpha val="99000"/>
                      </a:schemeClr>
                    </a:solidFill>
                  </a:rPr>
                  <a:t>Create work and personal </a:t>
                </a:r>
                <a:r>
                  <a:rPr lang="en-US" sz="2000" dirty="0" smtClean="0">
                    <a:solidFill>
                      <a:schemeClr val="bg2">
                        <a:alpha val="99000"/>
                      </a:schemeClr>
                    </a:solidFill>
                  </a:rPr>
                  <a:t>contact groups </a:t>
                </a:r>
                <a:endParaRPr lang="en-US" sz="2000" dirty="0">
                  <a:solidFill>
                    <a:schemeClr val="bg2">
                      <a:alpha val="99000"/>
                    </a:schemeClr>
                  </a:solidFill>
                </a:endParaRPr>
              </a:p>
            </p:txBody>
          </p:sp>
          <p:sp>
            <p:nvSpPr>
              <p:cNvPr id="63" name="Bullet 2"/>
              <p:cNvSpPr txBox="1"/>
              <p:nvPr/>
            </p:nvSpPr>
            <p:spPr>
              <a:xfrm>
                <a:off x="542261" y="1451084"/>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Filter email in different ways</a:t>
                </a:r>
                <a:endParaRPr lang="en-US" sz="2000" dirty="0">
                  <a:solidFill>
                    <a:schemeClr val="bg2">
                      <a:alpha val="99000"/>
                    </a:schemeClr>
                  </a:solidFill>
                </a:endParaRPr>
              </a:p>
            </p:txBody>
          </p:sp>
          <p:sp>
            <p:nvSpPr>
              <p:cNvPr id="64" name="Bullet 3"/>
              <p:cNvSpPr txBox="1"/>
              <p:nvPr/>
            </p:nvSpPr>
            <p:spPr>
              <a:xfrm>
                <a:off x="555732" y="1825927"/>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Group emails by conversation</a:t>
                </a:r>
                <a:endParaRPr lang="en-US" sz="2000" dirty="0">
                  <a:solidFill>
                    <a:schemeClr val="bg2">
                      <a:alpha val="99000"/>
                    </a:schemeClr>
                  </a:solidFill>
                </a:endParaRPr>
              </a:p>
            </p:txBody>
          </p:sp>
          <p:sp>
            <p:nvSpPr>
              <p:cNvPr id="65" name="Bullet 4"/>
              <p:cNvSpPr txBox="1"/>
              <p:nvPr/>
            </p:nvSpPr>
            <p:spPr>
              <a:xfrm>
                <a:off x="555732" y="2200770"/>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Combine multiple email accounts</a:t>
                </a:r>
                <a:endParaRPr lang="en-US" sz="2000" dirty="0">
                  <a:solidFill>
                    <a:schemeClr val="bg2">
                      <a:alpha val="99000"/>
                    </a:schemeClr>
                  </a:solidFill>
                </a:endParaRPr>
              </a:p>
            </p:txBody>
          </p:sp>
          <p:sp>
            <p:nvSpPr>
              <p:cNvPr id="66" name="Bullet 5"/>
              <p:cNvSpPr txBox="1"/>
              <p:nvPr/>
            </p:nvSpPr>
            <p:spPr>
              <a:xfrm>
                <a:off x="555732" y="2575613"/>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Pinnable email folders</a:t>
                </a:r>
                <a:endParaRPr lang="en-US" sz="2000" dirty="0">
                  <a:solidFill>
                    <a:schemeClr val="bg2">
                      <a:alpha val="99000"/>
                    </a:schemeClr>
                  </a:solidFill>
                </a:endParaRPr>
              </a:p>
            </p:txBody>
          </p:sp>
          <p:sp>
            <p:nvSpPr>
              <p:cNvPr id="67" name="Bullet 6"/>
              <p:cNvSpPr txBox="1"/>
              <p:nvPr/>
            </p:nvSpPr>
            <p:spPr>
              <a:xfrm>
                <a:off x="542261" y="2950456"/>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Manage tasks and to-dos</a:t>
                </a:r>
                <a:endParaRPr lang="en-US" sz="2000" dirty="0">
                  <a:solidFill>
                    <a:schemeClr val="bg2">
                      <a:alpha val="99000"/>
                    </a:schemeClr>
                  </a:solidFill>
                </a:endParaRPr>
              </a:p>
            </p:txBody>
          </p:sp>
          <p:sp>
            <p:nvSpPr>
              <p:cNvPr id="68" name="Bullet 7"/>
              <p:cNvSpPr txBox="1"/>
              <p:nvPr/>
            </p:nvSpPr>
            <p:spPr>
              <a:xfrm>
                <a:off x="542261" y="3325299"/>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Read protected email</a:t>
                </a:r>
                <a:endParaRPr lang="en-US" sz="2000" dirty="0">
                  <a:solidFill>
                    <a:schemeClr val="bg2">
                      <a:alpha val="99000"/>
                    </a:schemeClr>
                  </a:solidFill>
                </a:endParaRPr>
              </a:p>
            </p:txBody>
          </p:sp>
          <p:sp>
            <p:nvSpPr>
              <p:cNvPr id="69" name="Bullet 8"/>
              <p:cNvSpPr txBox="1"/>
              <p:nvPr/>
            </p:nvSpPr>
            <p:spPr>
              <a:xfrm>
                <a:off x="542261" y="3700142"/>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Manage multiple calendars</a:t>
                </a:r>
                <a:endParaRPr lang="en-US" sz="2000" dirty="0">
                  <a:solidFill>
                    <a:schemeClr val="bg2">
                      <a:alpha val="99000"/>
                    </a:schemeClr>
                  </a:solidFill>
                </a:endParaRPr>
              </a:p>
            </p:txBody>
          </p:sp>
          <p:sp>
            <p:nvSpPr>
              <p:cNvPr id="70" name="Bullet 9"/>
              <p:cNvSpPr txBox="1"/>
              <p:nvPr/>
            </p:nvSpPr>
            <p:spPr>
              <a:xfrm>
                <a:off x="542261" y="4074989"/>
                <a:ext cx="5334664" cy="400101"/>
              </a:xfrm>
              <a:prstGeom prst="rect">
                <a:avLst/>
              </a:prstGeom>
              <a:noFill/>
            </p:spPr>
            <p:txBody>
              <a:bodyPr wrap="square" lIns="91432" tIns="45716" rIns="91432" bIns="45716" rtlCol="0">
                <a:spAutoFit/>
              </a:bodyPr>
              <a:lstStyle/>
              <a:p>
                <a:r>
                  <a:rPr lang="en-US" sz="2000" dirty="0" smtClean="0">
                    <a:solidFill>
                      <a:schemeClr val="bg2">
                        <a:alpha val="99000"/>
                      </a:schemeClr>
                    </a:solidFill>
                  </a:rPr>
                  <a:t>Search for emails from the server</a:t>
                </a:r>
                <a:endParaRPr lang="en-US" sz="2000" dirty="0">
                  <a:solidFill>
                    <a:schemeClr val="bg2">
                      <a:alpha val="99000"/>
                    </a:schemeClr>
                  </a:solidFill>
                </a:endParaRPr>
              </a:p>
            </p:txBody>
          </p:sp>
        </p:grpSp>
      </p:grpSp>
      <p:pic>
        <p:nvPicPr>
          <p:cNvPr id="112" name="Phone Chassis Cutout" descr="\\192.168.1.51\Shared\ADI_Projects\Microsoft\MS_11-01278_Windows_Phone_Business_Narrative\ADI_Art\Working_Art\Mango_Generic_Phone_Chassis-cutout.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92272"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sp>
        <p:nvSpPr>
          <p:cNvPr id="82" name="box 5"/>
          <p:cNvSpPr/>
          <p:nvPr/>
        </p:nvSpPr>
        <p:spPr>
          <a:xfrm>
            <a:off x="6103918" y="2386939"/>
            <a:ext cx="1881595" cy="406127"/>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box 6"/>
          <p:cNvSpPr/>
          <p:nvPr/>
        </p:nvSpPr>
        <p:spPr>
          <a:xfrm>
            <a:off x="6092838" y="3340876"/>
            <a:ext cx="1275547" cy="195240"/>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box 7"/>
          <p:cNvSpPr/>
          <p:nvPr/>
        </p:nvSpPr>
        <p:spPr>
          <a:xfrm>
            <a:off x="6092838" y="3325518"/>
            <a:ext cx="1275547" cy="210598"/>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box 8"/>
          <p:cNvSpPr/>
          <p:nvPr/>
        </p:nvSpPr>
        <p:spPr>
          <a:xfrm>
            <a:off x="7006443" y="2917266"/>
            <a:ext cx="1163782" cy="651065"/>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3" name="Phone Chassis Sheen"/>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6232722" y="990782"/>
            <a:ext cx="1132821" cy="3630168"/>
          </a:xfrm>
          <a:prstGeom prst="rect">
            <a:avLst/>
          </a:prstGeom>
          <a:noFill/>
          <a:extLst>
            <a:ext uri="{909E8E84-426E-40DD-AFC4-6F175D3DCCD1}">
              <a14:hiddenFill xmlns:a14="http://schemas.microsoft.com/office/drawing/2010/main">
                <a:solidFill>
                  <a:srgbClr val="FFFFFF"/>
                </a:solidFill>
              </a14:hiddenFill>
            </a:ext>
          </a:extLst>
        </p:spPr>
      </p:pic>
      <p:sp>
        <p:nvSpPr>
          <p:cNvPr id="7" name="box 1"/>
          <p:cNvSpPr/>
          <p:nvPr/>
        </p:nvSpPr>
        <p:spPr>
          <a:xfrm>
            <a:off x="6103918" y="1688893"/>
            <a:ext cx="1888972" cy="349945"/>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56416" y="843148"/>
            <a:ext cx="142503" cy="4108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127634" y="946873"/>
            <a:ext cx="2086063" cy="3870624"/>
          </a:xfrm>
          <a:prstGeom prst="rect">
            <a:avLst/>
          </a:prstGeom>
        </p:spPr>
      </p:pic>
    </p:spTree>
    <p:extLst>
      <p:ext uri="{BB962C8B-B14F-4D97-AF65-F5344CB8AC3E}">
        <p14:creationId xmlns:p14="http://schemas.microsoft.com/office/powerpoint/2010/main" val="852587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2" presetClass="entr" presetSubtype="2" decel="10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2" decel="10000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750" fill="hold"/>
                                        <p:tgtEl>
                                          <p:spTgt spid="46"/>
                                        </p:tgtEl>
                                        <p:attrNameLst>
                                          <p:attrName>ppt_x</p:attrName>
                                        </p:attrNameLst>
                                      </p:cBhvr>
                                      <p:tavLst>
                                        <p:tav tm="0">
                                          <p:val>
                                            <p:strVal val="1+#ppt_w/2"/>
                                          </p:val>
                                        </p:tav>
                                        <p:tav tm="100000">
                                          <p:val>
                                            <p:strVal val="#ppt_x"/>
                                          </p:val>
                                        </p:tav>
                                      </p:tavLst>
                                    </p:anim>
                                    <p:anim calcmode="lin" valueType="num">
                                      <p:cBhvr additive="base">
                                        <p:cTn id="17" dur="750" fill="hold"/>
                                        <p:tgtEl>
                                          <p:spTgt spid="46"/>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1033"/>
                                        </p:tgtEl>
                                        <p:attrNameLst>
                                          <p:attrName>style.visibility</p:attrName>
                                        </p:attrNameLst>
                                      </p:cBhvr>
                                      <p:to>
                                        <p:strVal val="visible"/>
                                      </p:to>
                                    </p:set>
                                    <p:animEffect transition="in" filter="fade">
                                      <p:cBhvr>
                                        <p:cTn id="20" dur="500"/>
                                        <p:tgtEl>
                                          <p:spTgt spid="1033"/>
                                        </p:tgtEl>
                                      </p:cBhvr>
                                    </p:animEffect>
                                  </p:childTnLst>
                                </p:cTn>
                              </p:par>
                              <p:par>
                                <p:cTn id="21" presetID="35" presetClass="path" presetSubtype="0" decel="100000" fill="hold" nodeType="withEffect">
                                  <p:stCondLst>
                                    <p:cond delay="0"/>
                                  </p:stCondLst>
                                  <p:childTnLst>
                                    <p:animMotion origin="layout" path="M 0.07673 3.7037E-6 L 4.44444E-6 3.7037E-6 " pathEditMode="relative" rAng="0" ptsTypes="AA">
                                      <p:cBhvr>
                                        <p:cTn id="22" dur="750" fill="hold"/>
                                        <p:tgtEl>
                                          <p:spTgt spid="1033"/>
                                        </p:tgtEl>
                                        <p:attrNameLst>
                                          <p:attrName>ppt_x</p:attrName>
                                          <p:attrName>ppt_y</p:attrName>
                                        </p:attrNameLst>
                                      </p:cBhvr>
                                      <p:rCtr x="-3837" y="0"/>
                                    </p:animMotion>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6"/>
                                        </p:tgtEl>
                                      </p:cBhvr>
                                    </p:animEffect>
                                    <p:set>
                                      <p:cBhvr>
                                        <p:cTn id="27" dur="1" fill="hold">
                                          <p:stCondLst>
                                            <p:cond delay="499"/>
                                          </p:stCondLst>
                                        </p:cTn>
                                        <p:tgtEl>
                                          <p:spTgt spid="46"/>
                                        </p:tgtEl>
                                        <p:attrNameLst>
                                          <p:attrName>style.visibility</p:attrName>
                                        </p:attrNameLst>
                                      </p:cBhvr>
                                      <p:to>
                                        <p:strVal val="hidden"/>
                                      </p:to>
                                    </p:set>
                                  </p:childTnLst>
                                </p:cTn>
                              </p:par>
                            </p:childTnLst>
                          </p:cTn>
                        </p:par>
                        <p:par>
                          <p:cTn id="28" fill="hold">
                            <p:stCondLst>
                              <p:cond delay="500"/>
                            </p:stCondLst>
                            <p:childTnLst>
                              <p:par>
                                <p:cTn id="29" presetID="2" presetClass="entr" presetSubtype="2" decel="10000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750" fill="hold"/>
                                        <p:tgtEl>
                                          <p:spTgt spid="47"/>
                                        </p:tgtEl>
                                        <p:attrNameLst>
                                          <p:attrName>ppt_x</p:attrName>
                                        </p:attrNameLst>
                                      </p:cBhvr>
                                      <p:tavLst>
                                        <p:tav tm="0">
                                          <p:val>
                                            <p:strVal val="1+#ppt_w/2"/>
                                          </p:val>
                                        </p:tav>
                                        <p:tav tm="100000">
                                          <p:val>
                                            <p:strVal val="#ppt_x"/>
                                          </p:val>
                                        </p:tav>
                                      </p:tavLst>
                                    </p:anim>
                                    <p:anim calcmode="lin" valueType="num">
                                      <p:cBhvr additive="base">
                                        <p:cTn id="32" dur="750" fill="hold"/>
                                        <p:tgtEl>
                                          <p:spTgt spid="4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500"/>
                                        <p:tgtEl>
                                          <p:spTgt spid="1026"/>
                                        </p:tgtEl>
                                      </p:cBhvr>
                                    </p:animEffect>
                                  </p:childTnLst>
                                </p:cTn>
                              </p:par>
                              <p:par>
                                <p:cTn id="36" presetID="35" presetClass="path" presetSubtype="0" decel="100000" fill="hold" nodeType="withEffect">
                                  <p:stCondLst>
                                    <p:cond delay="0"/>
                                  </p:stCondLst>
                                  <p:childTnLst>
                                    <p:animMotion origin="layout" path="M 0.07673 3.7037E-6 L 4.44444E-6 3.7037E-6 " pathEditMode="relative" rAng="0" ptsTypes="AA">
                                      <p:cBhvr>
                                        <p:cTn id="37" dur="750" fill="hold"/>
                                        <p:tgtEl>
                                          <p:spTgt spid="1026"/>
                                        </p:tgtEl>
                                        <p:attrNameLst>
                                          <p:attrName>ppt_x</p:attrName>
                                          <p:attrName>ppt_y</p:attrName>
                                        </p:attrNameLst>
                                      </p:cBhvr>
                                      <p:rCtr x="-3837" y="0"/>
                                    </p:animMotion>
                                  </p:childTnLst>
                                </p:cTn>
                              </p:par>
                            </p:childTnLst>
                          </p:cTn>
                        </p:par>
                        <p:par>
                          <p:cTn id="38" fill="hold">
                            <p:stCondLst>
                              <p:cond delay="125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1750"/>
                            </p:stCondLst>
                            <p:childTnLst>
                              <p:par>
                                <p:cTn id="43" presetID="10" presetClass="entr" presetSubtype="0" fill="hold" nodeType="afterEffect">
                                  <p:stCondLst>
                                    <p:cond delay="2000"/>
                                  </p:stCondLst>
                                  <p:childTnLst>
                                    <p:set>
                                      <p:cBhvr>
                                        <p:cTn id="44" dur="1" fill="hold">
                                          <p:stCondLst>
                                            <p:cond delay="0"/>
                                          </p:stCondLst>
                                        </p:cTn>
                                        <p:tgtEl>
                                          <p:spTgt spid="1027"/>
                                        </p:tgtEl>
                                        <p:attrNameLst>
                                          <p:attrName>style.visibility</p:attrName>
                                        </p:attrNameLst>
                                      </p:cBhvr>
                                      <p:to>
                                        <p:strVal val="visible"/>
                                      </p:to>
                                    </p:set>
                                    <p:animEffect transition="in" filter="fade">
                                      <p:cBhvr>
                                        <p:cTn id="45" dur="500"/>
                                        <p:tgtEl>
                                          <p:spTgt spid="1027"/>
                                        </p:tgtEl>
                                      </p:cBhvr>
                                    </p:animEffect>
                                  </p:childTnLst>
                                </p:cTn>
                              </p:par>
                              <p:par>
                                <p:cTn id="46" presetID="35" presetClass="path" presetSubtype="0" decel="100000" fill="hold" nodeType="withEffect">
                                  <p:stCondLst>
                                    <p:cond delay="2000"/>
                                  </p:stCondLst>
                                  <p:childTnLst>
                                    <p:animMotion origin="layout" path="M 0.07673 3.7037E-6 L 4.44444E-6 3.7037E-6 " pathEditMode="relative" rAng="0" ptsTypes="AA">
                                      <p:cBhvr>
                                        <p:cTn id="47" dur="750" fill="hold"/>
                                        <p:tgtEl>
                                          <p:spTgt spid="1027"/>
                                        </p:tgtEl>
                                        <p:attrNameLst>
                                          <p:attrName>ppt_x</p:attrName>
                                          <p:attrName>ppt_y</p:attrName>
                                        </p:attrNameLst>
                                      </p:cBhvr>
                                      <p:rCtr x="-3837" y="0"/>
                                    </p:animMotion>
                                  </p:childTnLst>
                                </p:cTn>
                              </p:par>
                            </p:childTnLst>
                          </p:cTn>
                        </p:par>
                        <p:par>
                          <p:cTn id="48" fill="hold">
                            <p:stCondLst>
                              <p:cond delay="4500"/>
                            </p:stCondLst>
                            <p:childTnLst>
                              <p:par>
                                <p:cTn id="49" presetID="10" presetClass="entr" presetSubtype="0" fill="hold" nodeType="afterEffect">
                                  <p:stCondLst>
                                    <p:cond delay="2000"/>
                                  </p:stCondLst>
                                  <p:childTnLst>
                                    <p:set>
                                      <p:cBhvr>
                                        <p:cTn id="50" dur="1" fill="hold">
                                          <p:stCondLst>
                                            <p:cond delay="0"/>
                                          </p:stCondLst>
                                        </p:cTn>
                                        <p:tgtEl>
                                          <p:spTgt spid="1028"/>
                                        </p:tgtEl>
                                        <p:attrNameLst>
                                          <p:attrName>style.visibility</p:attrName>
                                        </p:attrNameLst>
                                      </p:cBhvr>
                                      <p:to>
                                        <p:strVal val="visible"/>
                                      </p:to>
                                    </p:set>
                                    <p:animEffect transition="in" filter="fade">
                                      <p:cBhvr>
                                        <p:cTn id="51" dur="500"/>
                                        <p:tgtEl>
                                          <p:spTgt spid="1028"/>
                                        </p:tgtEl>
                                      </p:cBhvr>
                                    </p:animEffect>
                                  </p:childTnLst>
                                </p:cTn>
                              </p:par>
                              <p:par>
                                <p:cTn id="52" presetID="35" presetClass="path" presetSubtype="0" decel="100000" fill="hold" nodeType="withEffect">
                                  <p:stCondLst>
                                    <p:cond delay="2000"/>
                                  </p:stCondLst>
                                  <p:childTnLst>
                                    <p:animMotion origin="layout" path="M 0.07673 3.7037E-6 L 4.44444E-6 3.7037E-6 " pathEditMode="relative" rAng="0" ptsTypes="AA">
                                      <p:cBhvr>
                                        <p:cTn id="53" dur="750" fill="hold"/>
                                        <p:tgtEl>
                                          <p:spTgt spid="1028"/>
                                        </p:tgtEl>
                                        <p:attrNameLst>
                                          <p:attrName>ppt_x</p:attrName>
                                          <p:attrName>ppt_y</p:attrName>
                                        </p:attrNameLst>
                                      </p:cBhvr>
                                      <p:rCtr x="-3837" y="0"/>
                                    </p:animMotion>
                                  </p:childTnLst>
                                </p:cTn>
                              </p:par>
                            </p:childTnLst>
                          </p:cTn>
                        </p:par>
                        <p:par>
                          <p:cTn id="54" fill="hold">
                            <p:stCondLst>
                              <p:cond delay="7250"/>
                            </p:stCondLst>
                            <p:childTnLst>
                              <p:par>
                                <p:cTn id="55" presetID="10" presetClass="entr" presetSubtype="0" fill="hold" nodeType="afterEffect">
                                  <p:stCondLst>
                                    <p:cond delay="2000"/>
                                  </p:stCondLst>
                                  <p:childTnLst>
                                    <p:set>
                                      <p:cBhvr>
                                        <p:cTn id="56" dur="1" fill="hold">
                                          <p:stCondLst>
                                            <p:cond delay="0"/>
                                          </p:stCondLst>
                                        </p:cTn>
                                        <p:tgtEl>
                                          <p:spTgt spid="1029"/>
                                        </p:tgtEl>
                                        <p:attrNameLst>
                                          <p:attrName>style.visibility</p:attrName>
                                        </p:attrNameLst>
                                      </p:cBhvr>
                                      <p:to>
                                        <p:strVal val="visible"/>
                                      </p:to>
                                    </p:set>
                                    <p:animEffect transition="in" filter="fade">
                                      <p:cBhvr>
                                        <p:cTn id="57" dur="500"/>
                                        <p:tgtEl>
                                          <p:spTgt spid="1029"/>
                                        </p:tgtEl>
                                      </p:cBhvr>
                                    </p:animEffect>
                                  </p:childTnLst>
                                </p:cTn>
                              </p:par>
                              <p:par>
                                <p:cTn id="58" presetID="35" presetClass="path" presetSubtype="0" decel="100000" fill="hold" nodeType="withEffect">
                                  <p:stCondLst>
                                    <p:cond delay="2000"/>
                                  </p:stCondLst>
                                  <p:childTnLst>
                                    <p:animMotion origin="layout" path="M 0.07673 3.7037E-6 L 4.44444E-6 3.7037E-6 " pathEditMode="relative" rAng="0" ptsTypes="AA">
                                      <p:cBhvr>
                                        <p:cTn id="59" dur="750" fill="hold"/>
                                        <p:tgtEl>
                                          <p:spTgt spid="1029"/>
                                        </p:tgtEl>
                                        <p:attrNameLst>
                                          <p:attrName>ppt_x</p:attrName>
                                          <p:attrName>ppt_y</p:attrName>
                                        </p:attrNameLst>
                                      </p:cBhvr>
                                      <p:rCtr x="-3837" y="0"/>
                                    </p:animMotion>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47"/>
                                        </p:tgtEl>
                                      </p:cBhvr>
                                    </p:animEffect>
                                    <p:set>
                                      <p:cBhvr>
                                        <p:cTn id="64" dur="1" fill="hold">
                                          <p:stCondLst>
                                            <p:cond delay="499"/>
                                          </p:stCondLst>
                                        </p:cTn>
                                        <p:tgtEl>
                                          <p:spTgt spid="47"/>
                                        </p:tgtEl>
                                        <p:attrNameLst>
                                          <p:attrName>style.visibility</p:attrName>
                                        </p:attrNameLst>
                                      </p:cBhvr>
                                      <p:to>
                                        <p:strVal val="hidden"/>
                                      </p:to>
                                    </p:set>
                                  </p:childTnLst>
                                </p:cTn>
                              </p:par>
                            </p:childTnLst>
                          </p:cTn>
                        </p:par>
                        <p:par>
                          <p:cTn id="65" fill="hold">
                            <p:stCondLst>
                              <p:cond delay="500"/>
                            </p:stCondLst>
                            <p:childTnLst>
                              <p:par>
                                <p:cTn id="66" presetID="2" presetClass="entr" presetSubtype="2" decel="100000"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750" fill="hold"/>
                                        <p:tgtEl>
                                          <p:spTgt spid="49"/>
                                        </p:tgtEl>
                                        <p:attrNameLst>
                                          <p:attrName>ppt_x</p:attrName>
                                        </p:attrNameLst>
                                      </p:cBhvr>
                                      <p:tavLst>
                                        <p:tav tm="0">
                                          <p:val>
                                            <p:strVal val="1+#ppt_w/2"/>
                                          </p:val>
                                        </p:tav>
                                        <p:tav tm="100000">
                                          <p:val>
                                            <p:strVal val="#ppt_x"/>
                                          </p:val>
                                        </p:tav>
                                      </p:tavLst>
                                    </p:anim>
                                    <p:anim calcmode="lin" valueType="num">
                                      <p:cBhvr additive="base">
                                        <p:cTn id="69" dur="750" fill="hold"/>
                                        <p:tgtEl>
                                          <p:spTgt spid="49"/>
                                        </p:tgtEl>
                                        <p:attrNameLst>
                                          <p:attrName>ppt_y</p:attrName>
                                        </p:attrNameLst>
                                      </p:cBhvr>
                                      <p:tavLst>
                                        <p:tav tm="0">
                                          <p:val>
                                            <p:strVal val="#ppt_y"/>
                                          </p:val>
                                        </p:tav>
                                        <p:tav tm="100000">
                                          <p:val>
                                            <p:strVal val="#ppt_y"/>
                                          </p:val>
                                        </p:tav>
                                      </p:tavLst>
                                    </p:anim>
                                  </p:childTnLst>
                                </p:cTn>
                              </p:par>
                              <p:par>
                                <p:cTn id="70" presetID="10" presetClass="entr" presetSubtype="0" fill="hold" nodeType="with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fade">
                                      <p:cBhvr>
                                        <p:cTn id="72" dur="500"/>
                                        <p:tgtEl>
                                          <p:spTgt spid="57"/>
                                        </p:tgtEl>
                                      </p:cBhvr>
                                    </p:animEffect>
                                  </p:childTnLst>
                                </p:cTn>
                              </p:par>
                              <p:par>
                                <p:cTn id="73" presetID="35" presetClass="path" presetSubtype="0" decel="100000" fill="hold" nodeType="withEffect">
                                  <p:stCondLst>
                                    <p:cond delay="0"/>
                                  </p:stCondLst>
                                  <p:childTnLst>
                                    <p:animMotion origin="layout" path="M 0.07673 3.7037E-6 L 4.44444E-6 3.7037E-6 " pathEditMode="relative" rAng="0" ptsTypes="AA">
                                      <p:cBhvr>
                                        <p:cTn id="74" dur="750" fill="hold"/>
                                        <p:tgtEl>
                                          <p:spTgt spid="57"/>
                                        </p:tgtEl>
                                        <p:attrNameLst>
                                          <p:attrName>ppt_x</p:attrName>
                                          <p:attrName>ppt_y</p:attrName>
                                        </p:attrNameLst>
                                      </p:cBhvr>
                                      <p:rCtr x="-3837" y="0"/>
                                    </p:animMotion>
                                  </p:childTnLst>
                                </p:cTn>
                              </p:par>
                              <p:par>
                                <p:cTn id="75" presetID="22" presetClass="exit" presetSubtype="2" fill="hold" grpId="1" nodeType="withEffect">
                                  <p:stCondLst>
                                    <p:cond delay="0"/>
                                  </p:stCondLst>
                                  <p:childTnLst>
                                    <p:animEffect transition="out" filter="wipe(right)">
                                      <p:cBhvr>
                                        <p:cTn id="76" dur="500"/>
                                        <p:tgtEl>
                                          <p:spTgt spid="7"/>
                                        </p:tgtEl>
                                      </p:cBhvr>
                                    </p:animEffect>
                                    <p:set>
                                      <p:cBhvr>
                                        <p:cTn id="77" dur="1" fill="hold">
                                          <p:stCondLst>
                                            <p:cond delay="499"/>
                                          </p:stCondLst>
                                        </p:cTn>
                                        <p:tgtEl>
                                          <p:spTgt spid="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49"/>
                                        </p:tgtEl>
                                      </p:cBhvr>
                                    </p:animEffect>
                                    <p:set>
                                      <p:cBhvr>
                                        <p:cTn id="82" dur="1" fill="hold">
                                          <p:stCondLst>
                                            <p:cond delay="499"/>
                                          </p:stCondLst>
                                        </p:cTn>
                                        <p:tgtEl>
                                          <p:spTgt spid="49"/>
                                        </p:tgtEl>
                                        <p:attrNameLst>
                                          <p:attrName>style.visibility</p:attrName>
                                        </p:attrNameLst>
                                      </p:cBhvr>
                                      <p:to>
                                        <p:strVal val="hidden"/>
                                      </p:to>
                                    </p:set>
                                  </p:childTnLst>
                                </p:cTn>
                              </p:par>
                            </p:childTnLst>
                          </p:cTn>
                        </p:par>
                        <p:par>
                          <p:cTn id="83" fill="hold">
                            <p:stCondLst>
                              <p:cond delay="500"/>
                            </p:stCondLst>
                            <p:childTnLst>
                              <p:par>
                                <p:cTn id="84" presetID="2" presetClass="entr" presetSubtype="2" decel="100000" fill="hold" grpId="0" nodeType="afterEffect">
                                  <p:stCondLst>
                                    <p:cond delay="0"/>
                                  </p:stCondLst>
                                  <p:childTnLst>
                                    <p:set>
                                      <p:cBhvr>
                                        <p:cTn id="85" dur="1" fill="hold">
                                          <p:stCondLst>
                                            <p:cond delay="0"/>
                                          </p:stCondLst>
                                        </p:cTn>
                                        <p:tgtEl>
                                          <p:spTgt spid="50"/>
                                        </p:tgtEl>
                                        <p:attrNameLst>
                                          <p:attrName>style.visibility</p:attrName>
                                        </p:attrNameLst>
                                      </p:cBhvr>
                                      <p:to>
                                        <p:strVal val="visible"/>
                                      </p:to>
                                    </p:set>
                                    <p:anim calcmode="lin" valueType="num">
                                      <p:cBhvr additive="base">
                                        <p:cTn id="86" dur="750" fill="hold"/>
                                        <p:tgtEl>
                                          <p:spTgt spid="50"/>
                                        </p:tgtEl>
                                        <p:attrNameLst>
                                          <p:attrName>ppt_x</p:attrName>
                                        </p:attrNameLst>
                                      </p:cBhvr>
                                      <p:tavLst>
                                        <p:tav tm="0">
                                          <p:val>
                                            <p:strVal val="1+#ppt_w/2"/>
                                          </p:val>
                                        </p:tav>
                                        <p:tav tm="100000">
                                          <p:val>
                                            <p:strVal val="#ppt_x"/>
                                          </p:val>
                                        </p:tav>
                                      </p:tavLst>
                                    </p:anim>
                                    <p:anim calcmode="lin" valueType="num">
                                      <p:cBhvr additive="base">
                                        <p:cTn id="87" dur="750" fill="hold"/>
                                        <p:tgtEl>
                                          <p:spTgt spid="50"/>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0"/>
                                  </p:stCondLst>
                                  <p:childTnLst>
                                    <p:set>
                                      <p:cBhvr>
                                        <p:cTn id="89" dur="1" fill="hold">
                                          <p:stCondLst>
                                            <p:cond delay="0"/>
                                          </p:stCondLst>
                                        </p:cTn>
                                        <p:tgtEl>
                                          <p:spTgt spid="1030"/>
                                        </p:tgtEl>
                                        <p:attrNameLst>
                                          <p:attrName>style.visibility</p:attrName>
                                        </p:attrNameLst>
                                      </p:cBhvr>
                                      <p:to>
                                        <p:strVal val="visible"/>
                                      </p:to>
                                    </p:set>
                                    <p:animEffect transition="in" filter="fade">
                                      <p:cBhvr>
                                        <p:cTn id="90" dur="500"/>
                                        <p:tgtEl>
                                          <p:spTgt spid="1030"/>
                                        </p:tgtEl>
                                      </p:cBhvr>
                                    </p:animEffect>
                                  </p:childTnLst>
                                </p:cTn>
                              </p:par>
                              <p:par>
                                <p:cTn id="91" presetID="35" presetClass="path" presetSubtype="0" decel="100000" fill="hold" nodeType="withEffect">
                                  <p:stCondLst>
                                    <p:cond delay="0"/>
                                  </p:stCondLst>
                                  <p:childTnLst>
                                    <p:animMotion origin="layout" path="M 0.07673 3.7037E-6 L 4.44444E-6 3.7037E-6 " pathEditMode="relative" rAng="0" ptsTypes="AA">
                                      <p:cBhvr>
                                        <p:cTn id="92" dur="750" fill="hold"/>
                                        <p:tgtEl>
                                          <p:spTgt spid="1030"/>
                                        </p:tgtEl>
                                        <p:attrNameLst>
                                          <p:attrName>ppt_x</p:attrName>
                                          <p:attrName>ppt_y</p:attrName>
                                        </p:attrNameLst>
                                      </p:cBhvr>
                                      <p:rCtr x="-3837" y="0"/>
                                    </p:animMotion>
                                  </p:childTnLst>
                                </p:cTn>
                              </p:par>
                              <p:par>
                                <p:cTn id="93" presetID="22" presetClass="entr" presetSubtype="8" fill="hold" grpId="0" nodeType="with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wipe(left)">
                                      <p:cBhvr>
                                        <p:cTn id="95" dur="500"/>
                                        <p:tgtEl>
                                          <p:spTgt spid="84"/>
                                        </p:tgtEl>
                                      </p:cBhvr>
                                    </p:animEffect>
                                  </p:childTnLst>
                                </p:cTn>
                              </p:par>
                            </p:childTnLst>
                          </p:cTn>
                        </p:par>
                        <p:par>
                          <p:cTn id="96" fill="hold">
                            <p:stCondLst>
                              <p:cond delay="1250"/>
                            </p:stCondLst>
                            <p:childTnLst>
                              <p:par>
                                <p:cTn id="97" presetID="22" presetClass="exit" presetSubtype="2" fill="hold" grpId="1" nodeType="afterEffect">
                                  <p:stCondLst>
                                    <p:cond delay="1500"/>
                                  </p:stCondLst>
                                  <p:childTnLst>
                                    <p:animEffect transition="out" filter="wipe(right)">
                                      <p:cBhvr>
                                        <p:cTn id="98" dur="500"/>
                                        <p:tgtEl>
                                          <p:spTgt spid="84"/>
                                        </p:tgtEl>
                                      </p:cBhvr>
                                    </p:animEffect>
                                    <p:set>
                                      <p:cBhvr>
                                        <p:cTn id="99" dur="1" fill="hold">
                                          <p:stCondLst>
                                            <p:cond delay="499"/>
                                          </p:stCondLst>
                                        </p:cTn>
                                        <p:tgtEl>
                                          <p:spTgt spid="84"/>
                                        </p:tgtEl>
                                        <p:attrNameLst>
                                          <p:attrName>style.visibility</p:attrName>
                                        </p:attrNameLst>
                                      </p:cBhvr>
                                      <p:to>
                                        <p:strVal val="hidden"/>
                                      </p:to>
                                    </p:set>
                                  </p:childTnLst>
                                </p:cTn>
                              </p:par>
                              <p:par>
                                <p:cTn id="100" presetID="10" presetClass="exit" presetSubtype="0" fill="hold" nodeType="withEffect">
                                  <p:stCondLst>
                                    <p:cond delay="1500"/>
                                  </p:stCondLst>
                                  <p:childTnLst>
                                    <p:animEffect transition="out" filter="fade">
                                      <p:cBhvr>
                                        <p:cTn id="101" dur="500"/>
                                        <p:tgtEl>
                                          <p:spTgt spid="1030"/>
                                        </p:tgtEl>
                                      </p:cBhvr>
                                    </p:animEffect>
                                    <p:set>
                                      <p:cBhvr>
                                        <p:cTn id="102" dur="1" fill="hold">
                                          <p:stCondLst>
                                            <p:cond delay="499"/>
                                          </p:stCondLst>
                                        </p:cTn>
                                        <p:tgtEl>
                                          <p:spTgt spid="1030"/>
                                        </p:tgtEl>
                                        <p:attrNameLst>
                                          <p:attrName>style.visibility</p:attrName>
                                        </p:attrNameLst>
                                      </p:cBhvr>
                                      <p:to>
                                        <p:strVal val="hidden"/>
                                      </p:to>
                                    </p:set>
                                  </p:childTnLst>
                                </p:cTn>
                              </p:par>
                              <p:par>
                                <p:cTn id="103" presetID="10" presetClass="entr" presetSubtype="0" fill="hold" nodeType="withEffect">
                                  <p:stCondLst>
                                    <p:cond delay="1500"/>
                                  </p:stCondLst>
                                  <p:childTnLst>
                                    <p:set>
                                      <p:cBhvr>
                                        <p:cTn id="104" dur="1" fill="hold">
                                          <p:stCondLst>
                                            <p:cond delay="0"/>
                                          </p:stCondLst>
                                        </p:cTn>
                                        <p:tgtEl>
                                          <p:spTgt spid="6"/>
                                        </p:tgtEl>
                                        <p:attrNameLst>
                                          <p:attrName>style.visibility</p:attrName>
                                        </p:attrNameLst>
                                      </p:cBhvr>
                                      <p:to>
                                        <p:strVal val="visible"/>
                                      </p:to>
                                    </p:set>
                                    <p:animEffect transition="in" filter="fade">
                                      <p:cBhvr>
                                        <p:cTn id="105" dur="1000"/>
                                        <p:tgtEl>
                                          <p:spTgt spid="6"/>
                                        </p:tgtEl>
                                      </p:cBhvr>
                                    </p:animEffect>
                                  </p:childTnLst>
                                </p:cTn>
                              </p:par>
                              <p:par>
                                <p:cTn id="106" presetID="35" presetClass="path" presetSubtype="0" decel="100000" fill="hold" nodeType="withEffect">
                                  <p:stCondLst>
                                    <p:cond delay="1500"/>
                                  </p:stCondLst>
                                  <p:childTnLst>
                                    <p:animMotion origin="layout" path="M 0.07673 3.7037E-6 L 4.44444E-6 3.7037E-6 " pathEditMode="relative" rAng="0" ptsTypes="AA">
                                      <p:cBhvr>
                                        <p:cTn id="107" dur="750" fill="hold"/>
                                        <p:tgtEl>
                                          <p:spTgt spid="6"/>
                                        </p:tgtEl>
                                        <p:attrNameLst>
                                          <p:attrName>ppt_x</p:attrName>
                                          <p:attrName>ppt_y</p:attrName>
                                        </p:attrNameLst>
                                      </p:cBhvr>
                                      <p:rCtr x="-3837" y="0"/>
                                    </p:animMotion>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1" nodeType="clickEffect">
                                  <p:stCondLst>
                                    <p:cond delay="0"/>
                                  </p:stCondLst>
                                  <p:childTnLst>
                                    <p:animEffect transition="out" filter="fade">
                                      <p:cBhvr>
                                        <p:cTn id="111" dur="500"/>
                                        <p:tgtEl>
                                          <p:spTgt spid="50"/>
                                        </p:tgtEl>
                                      </p:cBhvr>
                                    </p:animEffect>
                                    <p:set>
                                      <p:cBhvr>
                                        <p:cTn id="112" dur="1" fill="hold">
                                          <p:stCondLst>
                                            <p:cond delay="499"/>
                                          </p:stCondLst>
                                        </p:cTn>
                                        <p:tgtEl>
                                          <p:spTgt spid="50"/>
                                        </p:tgtEl>
                                        <p:attrNameLst>
                                          <p:attrName>style.visibility</p:attrName>
                                        </p:attrNameLst>
                                      </p:cBhvr>
                                      <p:to>
                                        <p:strVal val="hidden"/>
                                      </p:to>
                                    </p:set>
                                  </p:childTnLst>
                                </p:cTn>
                              </p:par>
                            </p:childTnLst>
                          </p:cTn>
                        </p:par>
                        <p:par>
                          <p:cTn id="113" fill="hold">
                            <p:stCondLst>
                              <p:cond delay="500"/>
                            </p:stCondLst>
                            <p:childTnLst>
                              <p:par>
                                <p:cTn id="114" presetID="2" presetClass="entr" presetSubtype="2" decel="100000" fill="hold" grpId="0" nodeType="afterEffect">
                                  <p:stCondLst>
                                    <p:cond delay="0"/>
                                  </p:stCondLst>
                                  <p:childTnLst>
                                    <p:set>
                                      <p:cBhvr>
                                        <p:cTn id="115" dur="1" fill="hold">
                                          <p:stCondLst>
                                            <p:cond delay="0"/>
                                          </p:stCondLst>
                                        </p:cTn>
                                        <p:tgtEl>
                                          <p:spTgt spid="54"/>
                                        </p:tgtEl>
                                        <p:attrNameLst>
                                          <p:attrName>style.visibility</p:attrName>
                                        </p:attrNameLst>
                                      </p:cBhvr>
                                      <p:to>
                                        <p:strVal val="visible"/>
                                      </p:to>
                                    </p:set>
                                    <p:anim calcmode="lin" valueType="num">
                                      <p:cBhvr additive="base">
                                        <p:cTn id="116" dur="750" fill="hold"/>
                                        <p:tgtEl>
                                          <p:spTgt spid="54"/>
                                        </p:tgtEl>
                                        <p:attrNameLst>
                                          <p:attrName>ppt_x</p:attrName>
                                        </p:attrNameLst>
                                      </p:cBhvr>
                                      <p:tavLst>
                                        <p:tav tm="0">
                                          <p:val>
                                            <p:strVal val="1+#ppt_w/2"/>
                                          </p:val>
                                        </p:tav>
                                        <p:tav tm="100000">
                                          <p:val>
                                            <p:strVal val="#ppt_x"/>
                                          </p:val>
                                        </p:tav>
                                      </p:tavLst>
                                    </p:anim>
                                    <p:anim calcmode="lin" valueType="num">
                                      <p:cBhvr additive="base">
                                        <p:cTn id="117" dur="750" fill="hold"/>
                                        <p:tgtEl>
                                          <p:spTgt spid="54"/>
                                        </p:tgtEl>
                                        <p:attrNameLst>
                                          <p:attrName>ppt_y</p:attrName>
                                        </p:attrNameLst>
                                      </p:cBhvr>
                                      <p:tavLst>
                                        <p:tav tm="0">
                                          <p:val>
                                            <p:strVal val="#ppt_y"/>
                                          </p:val>
                                        </p:tav>
                                        <p:tav tm="100000">
                                          <p:val>
                                            <p:strVal val="#ppt_y"/>
                                          </p:val>
                                        </p:tav>
                                      </p:tavLst>
                                    </p:anim>
                                  </p:childTnLst>
                                </p:cTn>
                              </p:par>
                              <p:par>
                                <p:cTn id="118" presetID="22" presetClass="exit" presetSubtype="2" fill="hold" nodeType="withEffect">
                                  <p:stCondLst>
                                    <p:cond delay="0"/>
                                  </p:stCondLst>
                                  <p:childTnLst>
                                    <p:animEffect transition="out" filter="wipe(right)">
                                      <p:cBhvr>
                                        <p:cTn id="119" dur="500"/>
                                        <p:tgtEl>
                                          <p:spTgt spid="6"/>
                                        </p:tgtEl>
                                      </p:cBhvr>
                                    </p:animEffect>
                                    <p:set>
                                      <p:cBhvr>
                                        <p:cTn id="120" dur="1" fill="hold">
                                          <p:stCondLst>
                                            <p:cond delay="499"/>
                                          </p:stCondLst>
                                        </p:cTn>
                                        <p:tgtEl>
                                          <p:spTgt spid="6"/>
                                        </p:tgtEl>
                                        <p:attrNameLst>
                                          <p:attrName>style.visibility</p:attrName>
                                        </p:attrNameLst>
                                      </p:cBhvr>
                                      <p:to>
                                        <p:strVal val="hidden"/>
                                      </p:to>
                                    </p:set>
                                  </p:childTnLst>
                                </p:cTn>
                              </p:par>
                              <p:par>
                                <p:cTn id="121" presetID="10" presetClass="entr" presetSubtype="0" fill="hold" nodeType="with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fade">
                                      <p:cBhvr>
                                        <p:cTn id="123" dur="500"/>
                                        <p:tgtEl>
                                          <p:spTgt spid="91"/>
                                        </p:tgtEl>
                                      </p:cBhvr>
                                    </p:animEffect>
                                  </p:childTnLst>
                                </p:cTn>
                              </p:par>
                              <p:par>
                                <p:cTn id="124" presetID="35" presetClass="path" presetSubtype="0" decel="100000" fill="hold" nodeType="withEffect">
                                  <p:stCondLst>
                                    <p:cond delay="0"/>
                                  </p:stCondLst>
                                  <p:childTnLst>
                                    <p:animMotion origin="layout" path="M 0.07673 3.7037E-6 L 4.44444E-6 3.7037E-6 " pathEditMode="relative" rAng="0" ptsTypes="AA">
                                      <p:cBhvr>
                                        <p:cTn id="125" dur="750" fill="hold"/>
                                        <p:tgtEl>
                                          <p:spTgt spid="91"/>
                                        </p:tgtEl>
                                        <p:attrNameLst>
                                          <p:attrName>ppt_x</p:attrName>
                                          <p:attrName>ppt_y</p:attrName>
                                        </p:attrNameLst>
                                      </p:cBhvr>
                                      <p:rCtr x="-3837" y="0"/>
                                    </p:animMotion>
                                  </p:childTnLst>
                                </p:cTn>
                              </p:par>
                              <p:par>
                                <p:cTn id="126" presetID="22" presetClass="entr" presetSubtype="8" fill="hold" grpId="0" nodeType="withEffect">
                                  <p:stCondLst>
                                    <p:cond delay="0"/>
                                  </p:stCondLst>
                                  <p:childTnLst>
                                    <p:set>
                                      <p:cBhvr>
                                        <p:cTn id="127" dur="1" fill="hold">
                                          <p:stCondLst>
                                            <p:cond delay="0"/>
                                          </p:stCondLst>
                                        </p:cTn>
                                        <p:tgtEl>
                                          <p:spTgt spid="85"/>
                                        </p:tgtEl>
                                        <p:attrNameLst>
                                          <p:attrName>style.visibility</p:attrName>
                                        </p:attrNameLst>
                                      </p:cBhvr>
                                      <p:to>
                                        <p:strVal val="visible"/>
                                      </p:to>
                                    </p:set>
                                    <p:animEffect transition="in" filter="wipe(left)">
                                      <p:cBhvr>
                                        <p:cTn id="128" dur="500"/>
                                        <p:tgtEl>
                                          <p:spTgt spid="8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1" nodeType="clickEffect">
                                  <p:stCondLst>
                                    <p:cond delay="0"/>
                                  </p:stCondLst>
                                  <p:childTnLst>
                                    <p:animEffect transition="out" filter="fade">
                                      <p:cBhvr>
                                        <p:cTn id="132" dur="500"/>
                                        <p:tgtEl>
                                          <p:spTgt spid="54"/>
                                        </p:tgtEl>
                                      </p:cBhvr>
                                    </p:animEffect>
                                    <p:set>
                                      <p:cBhvr>
                                        <p:cTn id="133" dur="1" fill="hold">
                                          <p:stCondLst>
                                            <p:cond delay="499"/>
                                          </p:stCondLst>
                                        </p:cTn>
                                        <p:tgtEl>
                                          <p:spTgt spid="54"/>
                                        </p:tgtEl>
                                        <p:attrNameLst>
                                          <p:attrName>style.visibility</p:attrName>
                                        </p:attrNameLst>
                                      </p:cBhvr>
                                      <p:to>
                                        <p:strVal val="hidden"/>
                                      </p:to>
                                    </p:set>
                                  </p:childTnLst>
                                </p:cTn>
                              </p:par>
                            </p:childTnLst>
                          </p:cTn>
                        </p:par>
                        <p:par>
                          <p:cTn id="134" fill="hold">
                            <p:stCondLst>
                              <p:cond delay="500"/>
                            </p:stCondLst>
                            <p:childTnLst>
                              <p:par>
                                <p:cTn id="135" presetID="2" presetClass="entr" presetSubtype="2" decel="10000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 calcmode="lin" valueType="num">
                                      <p:cBhvr additive="base">
                                        <p:cTn id="137" dur="750" fill="hold"/>
                                        <p:tgtEl>
                                          <p:spTgt spid="55"/>
                                        </p:tgtEl>
                                        <p:attrNameLst>
                                          <p:attrName>ppt_x</p:attrName>
                                        </p:attrNameLst>
                                      </p:cBhvr>
                                      <p:tavLst>
                                        <p:tav tm="0">
                                          <p:val>
                                            <p:strVal val="1+#ppt_w/2"/>
                                          </p:val>
                                        </p:tav>
                                        <p:tav tm="100000">
                                          <p:val>
                                            <p:strVal val="#ppt_x"/>
                                          </p:val>
                                        </p:tav>
                                      </p:tavLst>
                                    </p:anim>
                                    <p:anim calcmode="lin" valueType="num">
                                      <p:cBhvr additive="base">
                                        <p:cTn id="138" dur="750" fill="hold"/>
                                        <p:tgtEl>
                                          <p:spTgt spid="55"/>
                                        </p:tgtEl>
                                        <p:attrNameLst>
                                          <p:attrName>ppt_y</p:attrName>
                                        </p:attrNameLst>
                                      </p:cBhvr>
                                      <p:tavLst>
                                        <p:tav tm="0">
                                          <p:val>
                                            <p:strVal val="#ppt_y"/>
                                          </p:val>
                                        </p:tav>
                                        <p:tav tm="100000">
                                          <p:val>
                                            <p:strVal val="#ppt_y"/>
                                          </p:val>
                                        </p:tav>
                                      </p:tavLst>
                                    </p:anim>
                                  </p:childTnLst>
                                </p:cTn>
                              </p:par>
                              <p:par>
                                <p:cTn id="139" presetID="10" presetClass="entr" presetSubtype="0" fill="hold" nodeType="withEffect">
                                  <p:stCondLst>
                                    <p:cond delay="0"/>
                                  </p:stCondLst>
                                  <p:childTnLst>
                                    <p:set>
                                      <p:cBhvr>
                                        <p:cTn id="140" dur="1" fill="hold">
                                          <p:stCondLst>
                                            <p:cond delay="0"/>
                                          </p:stCondLst>
                                        </p:cTn>
                                        <p:tgtEl>
                                          <p:spTgt spid="95"/>
                                        </p:tgtEl>
                                        <p:attrNameLst>
                                          <p:attrName>style.visibility</p:attrName>
                                        </p:attrNameLst>
                                      </p:cBhvr>
                                      <p:to>
                                        <p:strVal val="visible"/>
                                      </p:to>
                                    </p:set>
                                    <p:animEffect transition="in" filter="fade">
                                      <p:cBhvr>
                                        <p:cTn id="141" dur="500"/>
                                        <p:tgtEl>
                                          <p:spTgt spid="95"/>
                                        </p:tgtEl>
                                      </p:cBhvr>
                                    </p:animEffect>
                                  </p:childTnLst>
                                </p:cTn>
                              </p:par>
                              <p:par>
                                <p:cTn id="142" presetID="35" presetClass="path" presetSubtype="0" decel="100000" fill="hold" nodeType="withEffect">
                                  <p:stCondLst>
                                    <p:cond delay="0"/>
                                  </p:stCondLst>
                                  <p:childTnLst>
                                    <p:animMotion origin="layout" path="M 0.07673 3.7037E-6 L 4.44444E-6 3.7037E-6 " pathEditMode="relative" rAng="0" ptsTypes="AA">
                                      <p:cBhvr>
                                        <p:cTn id="143" dur="750" fill="hold"/>
                                        <p:tgtEl>
                                          <p:spTgt spid="95"/>
                                        </p:tgtEl>
                                        <p:attrNameLst>
                                          <p:attrName>ppt_x</p:attrName>
                                          <p:attrName>ppt_y</p:attrName>
                                        </p:attrNameLst>
                                      </p:cBhvr>
                                      <p:rCtr x="-3837" y="0"/>
                                    </p:animMotion>
                                  </p:childTnLst>
                                </p:cTn>
                              </p:par>
                              <p:par>
                                <p:cTn id="144" presetID="22" presetClass="exit" presetSubtype="2" fill="hold" grpId="1" nodeType="withEffect">
                                  <p:stCondLst>
                                    <p:cond delay="0"/>
                                  </p:stCondLst>
                                  <p:childTnLst>
                                    <p:animEffect transition="out" filter="wipe(right)">
                                      <p:cBhvr>
                                        <p:cTn id="145" dur="500"/>
                                        <p:tgtEl>
                                          <p:spTgt spid="85"/>
                                        </p:tgtEl>
                                      </p:cBhvr>
                                    </p:animEffect>
                                    <p:set>
                                      <p:cBhvr>
                                        <p:cTn id="146" dur="1" fill="hold">
                                          <p:stCondLst>
                                            <p:cond delay="499"/>
                                          </p:stCondLst>
                                        </p:cTn>
                                        <p:tgtEl>
                                          <p:spTgt spid="85"/>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10" presetClass="exit" presetSubtype="0" fill="hold" grpId="1" nodeType="clickEffect">
                                  <p:stCondLst>
                                    <p:cond delay="0"/>
                                  </p:stCondLst>
                                  <p:childTnLst>
                                    <p:animEffect transition="out" filter="fade">
                                      <p:cBhvr>
                                        <p:cTn id="150" dur="500"/>
                                        <p:tgtEl>
                                          <p:spTgt spid="55"/>
                                        </p:tgtEl>
                                      </p:cBhvr>
                                    </p:animEffect>
                                    <p:set>
                                      <p:cBhvr>
                                        <p:cTn id="151" dur="1" fill="hold">
                                          <p:stCondLst>
                                            <p:cond delay="499"/>
                                          </p:stCondLst>
                                        </p:cTn>
                                        <p:tgtEl>
                                          <p:spTgt spid="55"/>
                                        </p:tgtEl>
                                        <p:attrNameLst>
                                          <p:attrName>style.visibility</p:attrName>
                                        </p:attrNameLst>
                                      </p:cBhvr>
                                      <p:to>
                                        <p:strVal val="hidden"/>
                                      </p:to>
                                    </p:set>
                                  </p:childTnLst>
                                </p:cTn>
                              </p:par>
                            </p:childTnLst>
                          </p:cTn>
                        </p:par>
                        <p:par>
                          <p:cTn id="152" fill="hold">
                            <p:stCondLst>
                              <p:cond delay="500"/>
                            </p:stCondLst>
                            <p:childTnLst>
                              <p:par>
                                <p:cTn id="153" presetID="2" presetClass="entr" presetSubtype="2" decel="100000" fill="hold" grpId="0" nodeType="afterEffect">
                                  <p:stCondLst>
                                    <p:cond delay="0"/>
                                  </p:stCondLst>
                                  <p:childTnLst>
                                    <p:set>
                                      <p:cBhvr>
                                        <p:cTn id="154" dur="1" fill="hold">
                                          <p:stCondLst>
                                            <p:cond delay="0"/>
                                          </p:stCondLst>
                                        </p:cTn>
                                        <p:tgtEl>
                                          <p:spTgt spid="56"/>
                                        </p:tgtEl>
                                        <p:attrNameLst>
                                          <p:attrName>style.visibility</p:attrName>
                                        </p:attrNameLst>
                                      </p:cBhvr>
                                      <p:to>
                                        <p:strVal val="visible"/>
                                      </p:to>
                                    </p:set>
                                    <p:anim calcmode="lin" valueType="num">
                                      <p:cBhvr additive="base">
                                        <p:cTn id="155" dur="750" fill="hold"/>
                                        <p:tgtEl>
                                          <p:spTgt spid="56"/>
                                        </p:tgtEl>
                                        <p:attrNameLst>
                                          <p:attrName>ppt_x</p:attrName>
                                        </p:attrNameLst>
                                      </p:cBhvr>
                                      <p:tavLst>
                                        <p:tav tm="0">
                                          <p:val>
                                            <p:strVal val="1+#ppt_w/2"/>
                                          </p:val>
                                        </p:tav>
                                        <p:tav tm="100000">
                                          <p:val>
                                            <p:strVal val="#ppt_x"/>
                                          </p:val>
                                        </p:tav>
                                      </p:tavLst>
                                    </p:anim>
                                    <p:anim calcmode="lin" valueType="num">
                                      <p:cBhvr additive="base">
                                        <p:cTn id="156" dur="750" fill="hold"/>
                                        <p:tgtEl>
                                          <p:spTgt spid="56"/>
                                        </p:tgtEl>
                                        <p:attrNameLst>
                                          <p:attrName>ppt_y</p:attrName>
                                        </p:attrNameLst>
                                      </p:cBhvr>
                                      <p:tavLst>
                                        <p:tav tm="0">
                                          <p:val>
                                            <p:strVal val="#ppt_y"/>
                                          </p:val>
                                        </p:tav>
                                        <p:tav tm="100000">
                                          <p:val>
                                            <p:strVal val="#ppt_y"/>
                                          </p:val>
                                        </p:tav>
                                      </p:tavLst>
                                    </p:anim>
                                  </p:childTnLst>
                                </p:cTn>
                              </p:par>
                              <p:par>
                                <p:cTn id="157" presetID="10" presetClass="entr" presetSubtype="0" fill="hold" nodeType="withEffect">
                                  <p:stCondLst>
                                    <p:cond delay="0"/>
                                  </p:stCondLst>
                                  <p:childTnLst>
                                    <p:set>
                                      <p:cBhvr>
                                        <p:cTn id="158" dur="1" fill="hold">
                                          <p:stCondLst>
                                            <p:cond delay="0"/>
                                          </p:stCondLst>
                                        </p:cTn>
                                        <p:tgtEl>
                                          <p:spTgt spid="96"/>
                                        </p:tgtEl>
                                        <p:attrNameLst>
                                          <p:attrName>style.visibility</p:attrName>
                                        </p:attrNameLst>
                                      </p:cBhvr>
                                      <p:to>
                                        <p:strVal val="visible"/>
                                      </p:to>
                                    </p:set>
                                    <p:animEffect transition="in" filter="fade">
                                      <p:cBhvr>
                                        <p:cTn id="159" dur="500"/>
                                        <p:tgtEl>
                                          <p:spTgt spid="96"/>
                                        </p:tgtEl>
                                      </p:cBhvr>
                                    </p:animEffect>
                                  </p:childTnLst>
                                </p:cTn>
                              </p:par>
                              <p:par>
                                <p:cTn id="160" presetID="35" presetClass="path" presetSubtype="0" decel="100000" fill="hold" nodeType="withEffect">
                                  <p:stCondLst>
                                    <p:cond delay="0"/>
                                  </p:stCondLst>
                                  <p:childTnLst>
                                    <p:animMotion origin="layout" path="M 0.07673 3.7037E-6 L 4.44444E-6 3.7037E-6 " pathEditMode="relative" rAng="0" ptsTypes="AA">
                                      <p:cBhvr>
                                        <p:cTn id="161" dur="750" fill="hold"/>
                                        <p:tgtEl>
                                          <p:spTgt spid="96"/>
                                        </p:tgtEl>
                                        <p:attrNameLst>
                                          <p:attrName>ppt_x</p:attrName>
                                          <p:attrName>ppt_y</p:attrName>
                                        </p:attrNameLst>
                                      </p:cBhvr>
                                      <p:rCtr x="-3837" y="0"/>
                                    </p:animMotion>
                                  </p:childTnLst>
                                </p:cTn>
                              </p:par>
                            </p:childTnLst>
                          </p:cTn>
                        </p:par>
                        <p:par>
                          <p:cTn id="162" fill="hold">
                            <p:stCondLst>
                              <p:cond delay="1250"/>
                            </p:stCondLst>
                            <p:childTnLst>
                              <p:par>
                                <p:cTn id="163" presetID="22" presetClass="entr" presetSubtype="8" fill="hold" grpId="0" nodeType="afterEffect">
                                  <p:stCondLst>
                                    <p:cond delay="0"/>
                                  </p:stCondLst>
                                  <p:childTnLst>
                                    <p:set>
                                      <p:cBhvr>
                                        <p:cTn id="164" dur="1" fill="hold">
                                          <p:stCondLst>
                                            <p:cond delay="0"/>
                                          </p:stCondLst>
                                        </p:cTn>
                                        <p:tgtEl>
                                          <p:spTgt spid="83"/>
                                        </p:tgtEl>
                                        <p:attrNameLst>
                                          <p:attrName>style.visibility</p:attrName>
                                        </p:attrNameLst>
                                      </p:cBhvr>
                                      <p:to>
                                        <p:strVal val="visible"/>
                                      </p:to>
                                    </p:set>
                                    <p:animEffect transition="in" filter="wipe(left)">
                                      <p:cBhvr>
                                        <p:cTn id="165" dur="500"/>
                                        <p:tgtEl>
                                          <p:spTgt spid="83"/>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xit" presetSubtype="0" fill="hold" grpId="1" nodeType="clickEffect">
                                  <p:stCondLst>
                                    <p:cond delay="0"/>
                                  </p:stCondLst>
                                  <p:childTnLst>
                                    <p:animEffect transition="out" filter="fade">
                                      <p:cBhvr>
                                        <p:cTn id="169" dur="500"/>
                                        <p:tgtEl>
                                          <p:spTgt spid="56"/>
                                        </p:tgtEl>
                                      </p:cBhvr>
                                    </p:animEffect>
                                    <p:set>
                                      <p:cBhvr>
                                        <p:cTn id="170" dur="1" fill="hold">
                                          <p:stCondLst>
                                            <p:cond delay="499"/>
                                          </p:stCondLst>
                                        </p:cTn>
                                        <p:tgtEl>
                                          <p:spTgt spid="56"/>
                                        </p:tgtEl>
                                        <p:attrNameLst>
                                          <p:attrName>style.visibility</p:attrName>
                                        </p:attrNameLst>
                                      </p:cBhvr>
                                      <p:to>
                                        <p:strVal val="hidden"/>
                                      </p:to>
                                    </p:set>
                                  </p:childTnLst>
                                </p:cTn>
                              </p:par>
                              <p:par>
                                <p:cTn id="171" presetID="22" presetClass="exit" presetSubtype="2" fill="hold" grpId="1" nodeType="withEffect">
                                  <p:stCondLst>
                                    <p:cond delay="0"/>
                                  </p:stCondLst>
                                  <p:childTnLst>
                                    <p:animEffect transition="out" filter="wipe(right)">
                                      <p:cBhvr>
                                        <p:cTn id="172" dur="500"/>
                                        <p:tgtEl>
                                          <p:spTgt spid="83"/>
                                        </p:tgtEl>
                                      </p:cBhvr>
                                    </p:animEffect>
                                    <p:set>
                                      <p:cBhvr>
                                        <p:cTn id="173" dur="1" fill="hold">
                                          <p:stCondLst>
                                            <p:cond delay="499"/>
                                          </p:stCondLst>
                                        </p:cTn>
                                        <p:tgtEl>
                                          <p:spTgt spid="83"/>
                                        </p:tgtEl>
                                        <p:attrNameLst>
                                          <p:attrName>style.visibility</p:attrName>
                                        </p:attrNameLst>
                                      </p:cBhvr>
                                      <p:to>
                                        <p:strVal val="hidden"/>
                                      </p:to>
                                    </p:set>
                                  </p:childTnLst>
                                </p:cTn>
                              </p:par>
                            </p:childTnLst>
                          </p:cTn>
                        </p:par>
                        <p:par>
                          <p:cTn id="174" fill="hold">
                            <p:stCondLst>
                              <p:cond delay="500"/>
                            </p:stCondLst>
                            <p:childTnLst>
                              <p:par>
                                <p:cTn id="175" presetID="2" presetClass="entr" presetSubtype="2" decel="100000" fill="hold" grpId="0" nodeType="afterEffect">
                                  <p:stCondLst>
                                    <p:cond delay="0"/>
                                  </p:stCondLst>
                                  <p:childTnLst>
                                    <p:set>
                                      <p:cBhvr>
                                        <p:cTn id="176" dur="1" fill="hold">
                                          <p:stCondLst>
                                            <p:cond delay="0"/>
                                          </p:stCondLst>
                                        </p:cTn>
                                        <p:tgtEl>
                                          <p:spTgt spid="59"/>
                                        </p:tgtEl>
                                        <p:attrNameLst>
                                          <p:attrName>style.visibility</p:attrName>
                                        </p:attrNameLst>
                                      </p:cBhvr>
                                      <p:to>
                                        <p:strVal val="visible"/>
                                      </p:to>
                                    </p:set>
                                    <p:anim calcmode="lin" valueType="num">
                                      <p:cBhvr additive="base">
                                        <p:cTn id="177" dur="750" fill="hold"/>
                                        <p:tgtEl>
                                          <p:spTgt spid="59"/>
                                        </p:tgtEl>
                                        <p:attrNameLst>
                                          <p:attrName>ppt_x</p:attrName>
                                        </p:attrNameLst>
                                      </p:cBhvr>
                                      <p:tavLst>
                                        <p:tav tm="0">
                                          <p:val>
                                            <p:strVal val="1+#ppt_w/2"/>
                                          </p:val>
                                        </p:tav>
                                        <p:tav tm="100000">
                                          <p:val>
                                            <p:strVal val="#ppt_x"/>
                                          </p:val>
                                        </p:tav>
                                      </p:tavLst>
                                    </p:anim>
                                    <p:anim calcmode="lin" valueType="num">
                                      <p:cBhvr additive="base">
                                        <p:cTn id="178" dur="750" fill="hold"/>
                                        <p:tgtEl>
                                          <p:spTgt spid="59"/>
                                        </p:tgtEl>
                                        <p:attrNameLst>
                                          <p:attrName>ppt_y</p:attrName>
                                        </p:attrNameLst>
                                      </p:cBhvr>
                                      <p:tavLst>
                                        <p:tav tm="0">
                                          <p:val>
                                            <p:strVal val="#ppt_y"/>
                                          </p:val>
                                        </p:tav>
                                        <p:tav tm="100000">
                                          <p:val>
                                            <p:strVal val="#ppt_y"/>
                                          </p:val>
                                        </p:tav>
                                      </p:tavLst>
                                    </p:anim>
                                  </p:childTnLst>
                                </p:cTn>
                              </p:par>
                              <p:par>
                                <p:cTn id="179" presetID="10" presetClass="entr" presetSubtype="0" fill="hold" nodeType="withEffect">
                                  <p:stCondLst>
                                    <p:cond delay="0"/>
                                  </p:stCondLst>
                                  <p:childTnLst>
                                    <p:set>
                                      <p:cBhvr>
                                        <p:cTn id="180" dur="1" fill="hold">
                                          <p:stCondLst>
                                            <p:cond delay="0"/>
                                          </p:stCondLst>
                                        </p:cTn>
                                        <p:tgtEl>
                                          <p:spTgt spid="1031"/>
                                        </p:tgtEl>
                                        <p:attrNameLst>
                                          <p:attrName>style.visibility</p:attrName>
                                        </p:attrNameLst>
                                      </p:cBhvr>
                                      <p:to>
                                        <p:strVal val="visible"/>
                                      </p:to>
                                    </p:set>
                                    <p:animEffect transition="in" filter="fade">
                                      <p:cBhvr>
                                        <p:cTn id="181" dur="500"/>
                                        <p:tgtEl>
                                          <p:spTgt spid="1031"/>
                                        </p:tgtEl>
                                      </p:cBhvr>
                                    </p:animEffect>
                                  </p:childTnLst>
                                </p:cTn>
                              </p:par>
                              <p:par>
                                <p:cTn id="182" presetID="35" presetClass="path" presetSubtype="0" decel="100000" fill="hold" nodeType="withEffect">
                                  <p:stCondLst>
                                    <p:cond delay="0"/>
                                  </p:stCondLst>
                                  <p:childTnLst>
                                    <p:animMotion origin="layout" path="M 0.07673 3.7037E-6 L 4.44444E-6 3.7037E-6 " pathEditMode="relative" rAng="0" ptsTypes="AA">
                                      <p:cBhvr>
                                        <p:cTn id="183" dur="750" fill="hold"/>
                                        <p:tgtEl>
                                          <p:spTgt spid="1031"/>
                                        </p:tgtEl>
                                        <p:attrNameLst>
                                          <p:attrName>ppt_x</p:attrName>
                                          <p:attrName>ppt_y</p:attrName>
                                        </p:attrNameLst>
                                      </p:cBhvr>
                                      <p:rCtr x="-3837" y="0"/>
                                    </p:animMotion>
                                  </p:childTnLst>
                                </p:cTn>
                              </p:par>
                            </p:childTnLst>
                          </p:cTn>
                        </p:par>
                      </p:childTnLst>
                    </p:cTn>
                  </p:par>
                  <p:par>
                    <p:cTn id="184" fill="hold">
                      <p:stCondLst>
                        <p:cond delay="indefinite"/>
                      </p:stCondLst>
                      <p:childTnLst>
                        <p:par>
                          <p:cTn id="185" fill="hold">
                            <p:stCondLst>
                              <p:cond delay="0"/>
                            </p:stCondLst>
                            <p:childTnLst>
                              <p:par>
                                <p:cTn id="186" presetID="10" presetClass="exit" presetSubtype="0" fill="hold" grpId="1" nodeType="clickEffect">
                                  <p:stCondLst>
                                    <p:cond delay="0"/>
                                  </p:stCondLst>
                                  <p:childTnLst>
                                    <p:animEffect transition="out" filter="fade">
                                      <p:cBhvr>
                                        <p:cTn id="187" dur="500"/>
                                        <p:tgtEl>
                                          <p:spTgt spid="59"/>
                                        </p:tgtEl>
                                      </p:cBhvr>
                                    </p:animEffect>
                                    <p:set>
                                      <p:cBhvr>
                                        <p:cTn id="188" dur="1" fill="hold">
                                          <p:stCondLst>
                                            <p:cond delay="499"/>
                                          </p:stCondLst>
                                        </p:cTn>
                                        <p:tgtEl>
                                          <p:spTgt spid="59"/>
                                        </p:tgtEl>
                                        <p:attrNameLst>
                                          <p:attrName>style.visibility</p:attrName>
                                        </p:attrNameLst>
                                      </p:cBhvr>
                                      <p:to>
                                        <p:strVal val="hidden"/>
                                      </p:to>
                                    </p:set>
                                  </p:childTnLst>
                                </p:cTn>
                              </p:par>
                            </p:childTnLst>
                          </p:cTn>
                        </p:par>
                        <p:par>
                          <p:cTn id="189" fill="hold">
                            <p:stCondLst>
                              <p:cond delay="500"/>
                            </p:stCondLst>
                            <p:childTnLst>
                              <p:par>
                                <p:cTn id="190" presetID="2" presetClass="entr" presetSubtype="2" decel="100000" fill="hold" grpId="0" nodeType="afterEffect">
                                  <p:stCondLst>
                                    <p:cond delay="0"/>
                                  </p:stCondLst>
                                  <p:childTnLst>
                                    <p:set>
                                      <p:cBhvr>
                                        <p:cTn id="191" dur="1" fill="hold">
                                          <p:stCondLst>
                                            <p:cond delay="0"/>
                                          </p:stCondLst>
                                        </p:cTn>
                                        <p:tgtEl>
                                          <p:spTgt spid="60"/>
                                        </p:tgtEl>
                                        <p:attrNameLst>
                                          <p:attrName>style.visibility</p:attrName>
                                        </p:attrNameLst>
                                      </p:cBhvr>
                                      <p:to>
                                        <p:strVal val="visible"/>
                                      </p:to>
                                    </p:set>
                                    <p:anim calcmode="lin" valueType="num">
                                      <p:cBhvr additive="base">
                                        <p:cTn id="192" dur="750" fill="hold"/>
                                        <p:tgtEl>
                                          <p:spTgt spid="60"/>
                                        </p:tgtEl>
                                        <p:attrNameLst>
                                          <p:attrName>ppt_x</p:attrName>
                                        </p:attrNameLst>
                                      </p:cBhvr>
                                      <p:tavLst>
                                        <p:tav tm="0">
                                          <p:val>
                                            <p:strVal val="1+#ppt_w/2"/>
                                          </p:val>
                                        </p:tav>
                                        <p:tav tm="100000">
                                          <p:val>
                                            <p:strVal val="#ppt_x"/>
                                          </p:val>
                                        </p:tav>
                                      </p:tavLst>
                                    </p:anim>
                                    <p:anim calcmode="lin" valueType="num">
                                      <p:cBhvr additive="base">
                                        <p:cTn id="193" dur="750" fill="hold"/>
                                        <p:tgtEl>
                                          <p:spTgt spid="60"/>
                                        </p:tgtEl>
                                        <p:attrNameLst>
                                          <p:attrName>ppt_y</p:attrName>
                                        </p:attrNameLst>
                                      </p:cBhvr>
                                      <p:tavLst>
                                        <p:tav tm="0">
                                          <p:val>
                                            <p:strVal val="#ppt_y"/>
                                          </p:val>
                                        </p:tav>
                                        <p:tav tm="100000">
                                          <p:val>
                                            <p:strVal val="#ppt_y"/>
                                          </p:val>
                                        </p:tav>
                                      </p:tavLst>
                                    </p:anim>
                                  </p:childTnLst>
                                </p:cTn>
                              </p:par>
                              <p:par>
                                <p:cTn id="194" presetID="10" presetClass="entr" presetSubtype="0" fill="hold" nodeType="withEffect">
                                  <p:stCondLst>
                                    <p:cond delay="0"/>
                                  </p:stCondLst>
                                  <p:childTnLst>
                                    <p:set>
                                      <p:cBhvr>
                                        <p:cTn id="195" dur="1" fill="hold">
                                          <p:stCondLst>
                                            <p:cond delay="0"/>
                                          </p:stCondLst>
                                        </p:cTn>
                                        <p:tgtEl>
                                          <p:spTgt spid="98"/>
                                        </p:tgtEl>
                                        <p:attrNameLst>
                                          <p:attrName>style.visibility</p:attrName>
                                        </p:attrNameLst>
                                      </p:cBhvr>
                                      <p:to>
                                        <p:strVal val="visible"/>
                                      </p:to>
                                    </p:set>
                                    <p:animEffect transition="in" filter="fade">
                                      <p:cBhvr>
                                        <p:cTn id="196" dur="500"/>
                                        <p:tgtEl>
                                          <p:spTgt spid="98"/>
                                        </p:tgtEl>
                                      </p:cBhvr>
                                    </p:animEffect>
                                  </p:childTnLst>
                                </p:cTn>
                              </p:par>
                              <p:par>
                                <p:cTn id="197" presetID="35" presetClass="path" presetSubtype="0" decel="100000" fill="hold" nodeType="withEffect">
                                  <p:stCondLst>
                                    <p:cond delay="0"/>
                                  </p:stCondLst>
                                  <p:childTnLst>
                                    <p:animMotion origin="layout" path="M 0.07673 3.7037E-6 L 4.44444E-6 3.7037E-6 " pathEditMode="relative" rAng="0" ptsTypes="AA">
                                      <p:cBhvr>
                                        <p:cTn id="198" dur="750" fill="hold"/>
                                        <p:tgtEl>
                                          <p:spTgt spid="98"/>
                                        </p:tgtEl>
                                        <p:attrNameLst>
                                          <p:attrName>ppt_x</p:attrName>
                                          <p:attrName>ppt_y</p:attrName>
                                        </p:attrNameLst>
                                      </p:cBhvr>
                                      <p:rCtr x="-3837" y="0"/>
                                    </p:animMotion>
                                  </p:childTnLst>
                                </p:cTn>
                              </p:par>
                            </p:childTnLst>
                          </p:cTn>
                        </p:par>
                        <p:par>
                          <p:cTn id="199" fill="hold">
                            <p:stCondLst>
                              <p:cond delay="1250"/>
                            </p:stCondLst>
                            <p:childTnLst>
                              <p:par>
                                <p:cTn id="200" presetID="22" presetClass="entr" presetSubtype="8" fill="hold" grpId="0" nodeType="afterEffect">
                                  <p:stCondLst>
                                    <p:cond delay="0"/>
                                  </p:stCondLst>
                                  <p:childTnLst>
                                    <p:set>
                                      <p:cBhvr>
                                        <p:cTn id="201" dur="1" fill="hold">
                                          <p:stCondLst>
                                            <p:cond delay="0"/>
                                          </p:stCondLst>
                                        </p:cTn>
                                        <p:tgtEl>
                                          <p:spTgt spid="82"/>
                                        </p:tgtEl>
                                        <p:attrNameLst>
                                          <p:attrName>style.visibility</p:attrName>
                                        </p:attrNameLst>
                                      </p:cBhvr>
                                      <p:to>
                                        <p:strVal val="visible"/>
                                      </p:to>
                                    </p:set>
                                    <p:animEffect transition="in" filter="wipe(left)">
                                      <p:cBhvr>
                                        <p:cTn id="202" dur="500"/>
                                        <p:tgtEl>
                                          <p:spTgt spid="82"/>
                                        </p:tgtEl>
                                      </p:cBhvr>
                                    </p:animEffect>
                                  </p:childTnLst>
                                </p:cTn>
                              </p:par>
                            </p:childTnLst>
                          </p:cTn>
                        </p:par>
                      </p:childTnLst>
                    </p:cTn>
                  </p:par>
                  <p:par>
                    <p:cTn id="203" fill="hold">
                      <p:stCondLst>
                        <p:cond delay="indefinite"/>
                      </p:stCondLst>
                      <p:childTnLst>
                        <p:par>
                          <p:cTn id="204" fill="hold">
                            <p:stCondLst>
                              <p:cond delay="0"/>
                            </p:stCondLst>
                            <p:childTnLst>
                              <p:par>
                                <p:cTn id="205" presetID="10" presetClass="entr" presetSubtype="0" fill="hold" nodeType="clickEffect">
                                  <p:stCondLst>
                                    <p:cond delay="0"/>
                                  </p:stCondLst>
                                  <p:childTnLst>
                                    <p:set>
                                      <p:cBhvr>
                                        <p:cTn id="206" dur="1" fill="hold">
                                          <p:stCondLst>
                                            <p:cond delay="0"/>
                                          </p:stCondLst>
                                        </p:cTn>
                                        <p:tgtEl>
                                          <p:spTgt spid="4"/>
                                        </p:tgtEl>
                                        <p:attrNameLst>
                                          <p:attrName>style.visibility</p:attrName>
                                        </p:attrNameLst>
                                      </p:cBhvr>
                                      <p:to>
                                        <p:strVal val="visible"/>
                                      </p:to>
                                    </p:set>
                                    <p:animEffect transition="in" filter="fade">
                                      <p:cBhvr>
                                        <p:cTn id="207" dur="500"/>
                                        <p:tgtEl>
                                          <p:spTgt spid="4"/>
                                        </p:tgtEl>
                                      </p:cBhvr>
                                    </p:animEffect>
                                  </p:childTnLst>
                                </p:cTn>
                              </p:par>
                              <p:par>
                                <p:cTn id="208" presetID="22" presetClass="exit" presetSubtype="2" fill="hold" grpId="1" nodeType="withEffect">
                                  <p:stCondLst>
                                    <p:cond delay="0"/>
                                  </p:stCondLst>
                                  <p:childTnLst>
                                    <p:animEffect transition="out" filter="wipe(right)">
                                      <p:cBhvr>
                                        <p:cTn id="209" dur="500"/>
                                        <p:tgtEl>
                                          <p:spTgt spid="82"/>
                                        </p:tgtEl>
                                      </p:cBhvr>
                                    </p:animEffect>
                                    <p:set>
                                      <p:cBhvr>
                                        <p:cTn id="210" dur="1" fill="hold">
                                          <p:stCondLst>
                                            <p:cond delay="499"/>
                                          </p:stCondLst>
                                        </p:cTn>
                                        <p:tgtEl>
                                          <p:spTgt spid="82"/>
                                        </p:tgtEl>
                                        <p:attrNameLst>
                                          <p:attrName>style.visibility</p:attrName>
                                        </p:attrNameLst>
                                      </p:cBhvr>
                                      <p:to>
                                        <p:strVal val="hidden"/>
                                      </p:to>
                                    </p:set>
                                  </p:childTnLst>
                                </p:cTn>
                              </p:par>
                              <p:par>
                                <p:cTn id="211" presetID="10" presetClass="entr" presetSubtype="0" fill="hold" nodeType="withEffect">
                                  <p:stCondLst>
                                    <p:cond delay="0"/>
                                  </p:stCondLst>
                                  <p:childTnLst>
                                    <p:set>
                                      <p:cBhvr>
                                        <p:cTn id="212" dur="1" fill="hold">
                                          <p:stCondLst>
                                            <p:cond delay="0"/>
                                          </p:stCondLst>
                                        </p:cTn>
                                        <p:tgtEl>
                                          <p:spTgt spid="58"/>
                                        </p:tgtEl>
                                        <p:attrNameLst>
                                          <p:attrName>style.visibility</p:attrName>
                                        </p:attrNameLst>
                                      </p:cBhvr>
                                      <p:to>
                                        <p:strVal val="visible"/>
                                      </p:to>
                                    </p:set>
                                    <p:animEffect transition="in" filter="fade">
                                      <p:cBhvr>
                                        <p:cTn id="213" dur="500"/>
                                        <p:tgtEl>
                                          <p:spTgt spid="58"/>
                                        </p:tgtEl>
                                      </p:cBhvr>
                                    </p:animEffect>
                                  </p:childTnLst>
                                </p:cTn>
                              </p:par>
                              <p:par>
                                <p:cTn id="214" presetID="35" presetClass="path" presetSubtype="0" decel="100000" fill="hold" nodeType="withEffect">
                                  <p:stCondLst>
                                    <p:cond delay="0"/>
                                  </p:stCondLst>
                                  <p:childTnLst>
                                    <p:animMotion origin="layout" path="M 0.07673 3.7037E-6 L 4.44444E-6 3.7037E-6 " pathEditMode="relative" rAng="0" ptsTypes="AA">
                                      <p:cBhvr>
                                        <p:cTn id="215" dur="750" fill="hold"/>
                                        <p:tgtEl>
                                          <p:spTgt spid="58"/>
                                        </p:tgtEl>
                                        <p:attrNameLst>
                                          <p:attrName>ppt_x</p:attrName>
                                          <p:attrName>ppt_y</p:attrName>
                                        </p:attrNameLst>
                                      </p:cBhvr>
                                      <p:rCtr x="-38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6" grpId="0"/>
      <p:bldP spid="46" grpId="1"/>
      <p:bldP spid="47" grpId="0"/>
      <p:bldP spid="47" grpId="1"/>
      <p:bldP spid="49" grpId="0"/>
      <p:bldP spid="49" grpId="1"/>
      <p:bldP spid="50" grpId="0"/>
      <p:bldP spid="50" grpId="1"/>
      <p:bldP spid="54" grpId="0"/>
      <p:bldP spid="54" grpId="1"/>
      <p:bldP spid="55" grpId="0"/>
      <p:bldP spid="55" grpId="1"/>
      <p:bldP spid="56" grpId="0"/>
      <p:bldP spid="56" grpId="1"/>
      <p:bldP spid="59" grpId="0"/>
      <p:bldP spid="59" grpId="1"/>
      <p:bldP spid="60" grpId="0"/>
      <p:bldP spid="82" grpId="0" animBg="1"/>
      <p:bldP spid="82" grpId="1" animBg="1"/>
      <p:bldP spid="83" grpId="0" animBg="1"/>
      <p:bldP spid="83" grpId="1" animBg="1"/>
      <p:bldP spid="84" grpId="0" animBg="1"/>
      <p:bldP spid="84" grpId="1" animBg="1"/>
      <p:bldP spid="85" grpId="0" animBg="1"/>
      <p:bldP spid="85" grpId="1" animBg="1"/>
      <p:bldP spid="7" grpId="0" animBg="1"/>
      <p:bldP spid="7" grpId="1"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solidFill>
              </a:rPr>
              <a:t>Lync Mobile: interact in real-time</a:t>
            </a:r>
            <a:endParaRPr lang="en-US" dirty="0">
              <a:solidFill>
                <a:schemeClr val="accent4"/>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9</a:t>
            </a:fld>
            <a:endParaRPr lang="en-US" dirty="0"/>
          </a:p>
        </p:txBody>
      </p:sp>
      <p:sp>
        <p:nvSpPr>
          <p:cNvPr id="22" name="Rectangle 21"/>
          <p:cNvSpPr/>
          <p:nvPr/>
        </p:nvSpPr>
        <p:spPr>
          <a:xfrm>
            <a:off x="454906" y="1297955"/>
            <a:ext cx="5536321" cy="2872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sp>
        <p:nvSpPr>
          <p:cNvPr id="24" name="Bullet 1"/>
          <p:cNvSpPr txBox="1"/>
          <p:nvPr/>
        </p:nvSpPr>
        <p:spPr>
          <a:xfrm>
            <a:off x="647700" y="1949571"/>
            <a:ext cx="5334664" cy="1569652"/>
          </a:xfrm>
          <a:prstGeom prst="rect">
            <a:avLst/>
          </a:prstGeom>
          <a:noFill/>
        </p:spPr>
        <p:txBody>
          <a:bodyPr wrap="square" lIns="91432" tIns="45716" rIns="91432" bIns="45716" rtlCol="0">
            <a:spAutoFit/>
          </a:bodyPr>
          <a:lstStyle/>
          <a:p>
            <a:r>
              <a:rPr lang="en-US" sz="4800" spc="-150" dirty="0" smtClean="0">
                <a:solidFill>
                  <a:schemeClr val="bg2">
                    <a:alpha val="99000"/>
                  </a:schemeClr>
                </a:solidFill>
              </a:rPr>
              <a:t>View and connect with colleagues</a:t>
            </a:r>
            <a:endParaRPr lang="en-US" sz="4800" spc="-150" dirty="0">
              <a:solidFill>
                <a:schemeClr val="bg2">
                  <a:alpha val="99000"/>
                </a:schemeClr>
              </a:solidFill>
            </a:endParaRPr>
          </a:p>
        </p:txBody>
      </p:sp>
      <p:sp>
        <p:nvSpPr>
          <p:cNvPr id="31" name="Bullet 2"/>
          <p:cNvSpPr txBox="1"/>
          <p:nvPr/>
        </p:nvSpPr>
        <p:spPr>
          <a:xfrm>
            <a:off x="652620" y="1949571"/>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Chat with </a:t>
            </a:r>
            <a:r>
              <a:rPr lang="en-US" sz="4800" spc="-150">
                <a:solidFill>
                  <a:schemeClr val="bg2">
                    <a:alpha val="99000"/>
                  </a:schemeClr>
                </a:solidFill>
              </a:rPr>
              <a:t>multiple </a:t>
            </a:r>
            <a:r>
              <a:rPr lang="en-US" sz="4800" spc="-150" smtClean="0">
                <a:solidFill>
                  <a:schemeClr val="bg2">
                    <a:alpha val="99000"/>
                  </a:schemeClr>
                </a:solidFill>
              </a:rPr>
              <a:t/>
            </a:r>
            <a:br>
              <a:rPr lang="en-US" sz="4800" spc="-150" smtClean="0">
                <a:solidFill>
                  <a:schemeClr val="bg2">
                    <a:alpha val="99000"/>
                  </a:schemeClr>
                </a:solidFill>
              </a:rPr>
            </a:br>
            <a:r>
              <a:rPr lang="en-US" sz="4800" spc="-150" smtClean="0">
                <a:solidFill>
                  <a:schemeClr val="bg2">
                    <a:alpha val="99000"/>
                  </a:schemeClr>
                </a:solidFill>
              </a:rPr>
              <a:t>co-workers</a:t>
            </a:r>
            <a:endParaRPr lang="en-US" sz="4800" spc="-150" dirty="0">
              <a:solidFill>
                <a:schemeClr val="bg2">
                  <a:alpha val="99000"/>
                </a:schemeClr>
              </a:solidFill>
            </a:endParaRPr>
          </a:p>
        </p:txBody>
      </p:sp>
      <p:sp>
        <p:nvSpPr>
          <p:cNvPr id="36" name="Bullet 3"/>
          <p:cNvSpPr txBox="1"/>
          <p:nvPr/>
        </p:nvSpPr>
        <p:spPr>
          <a:xfrm>
            <a:off x="647700" y="1949571"/>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Search for </a:t>
            </a:r>
            <a:r>
              <a:rPr lang="en-US" sz="4800" spc="-150" dirty="0" smtClean="0">
                <a:solidFill>
                  <a:schemeClr val="bg2">
                    <a:alpha val="99000"/>
                  </a:schemeClr>
                </a:solidFill>
              </a:rPr>
              <a:t/>
            </a:r>
            <a:br>
              <a:rPr lang="en-US" sz="4800" spc="-150" dirty="0" smtClean="0">
                <a:solidFill>
                  <a:schemeClr val="bg2">
                    <a:alpha val="99000"/>
                  </a:schemeClr>
                </a:solidFill>
              </a:rPr>
            </a:br>
            <a:r>
              <a:rPr lang="en-US" sz="4800" spc="-150" dirty="0" smtClean="0">
                <a:solidFill>
                  <a:schemeClr val="bg2">
                    <a:alpha val="99000"/>
                  </a:schemeClr>
                </a:solidFill>
              </a:rPr>
              <a:t>corporate </a:t>
            </a:r>
            <a:r>
              <a:rPr lang="en-US" sz="4800" spc="-150" dirty="0">
                <a:solidFill>
                  <a:schemeClr val="bg2">
                    <a:alpha val="99000"/>
                  </a:schemeClr>
                </a:solidFill>
              </a:rPr>
              <a:t>contacts</a:t>
            </a:r>
          </a:p>
        </p:txBody>
      </p:sp>
      <p:sp>
        <p:nvSpPr>
          <p:cNvPr id="37" name="Bullet 4"/>
          <p:cNvSpPr txBox="1"/>
          <p:nvPr/>
        </p:nvSpPr>
        <p:spPr>
          <a:xfrm>
            <a:off x="652620" y="1949571"/>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Update status to show availability</a:t>
            </a:r>
          </a:p>
        </p:txBody>
      </p:sp>
      <p:sp>
        <p:nvSpPr>
          <p:cNvPr id="38" name="Bullet 5"/>
          <p:cNvSpPr txBox="1"/>
          <p:nvPr/>
        </p:nvSpPr>
        <p:spPr>
          <a:xfrm>
            <a:off x="647700" y="1949571"/>
            <a:ext cx="5334664" cy="1569652"/>
          </a:xfrm>
          <a:prstGeom prst="rect">
            <a:avLst/>
          </a:prstGeom>
          <a:noFill/>
        </p:spPr>
        <p:txBody>
          <a:bodyPr wrap="square" lIns="91432" tIns="45716" rIns="91432" bIns="45716" rtlCol="0">
            <a:spAutoFit/>
          </a:bodyPr>
          <a:lstStyle/>
          <a:p>
            <a:r>
              <a:rPr lang="en-US" sz="4800" spc="-150" dirty="0">
                <a:solidFill>
                  <a:schemeClr val="bg2">
                    <a:alpha val="99000"/>
                  </a:schemeClr>
                </a:solidFill>
              </a:rPr>
              <a:t>Join conferences with </a:t>
            </a:r>
            <a:r>
              <a:rPr lang="en-US" sz="4800" spc="-150" dirty="0" smtClean="0">
                <a:solidFill>
                  <a:schemeClr val="bg2">
                    <a:alpha val="99000"/>
                  </a:schemeClr>
                </a:solidFill>
              </a:rPr>
              <a:t>a single </a:t>
            </a:r>
            <a:r>
              <a:rPr lang="en-US" sz="4800" spc="-150" dirty="0">
                <a:solidFill>
                  <a:schemeClr val="bg2">
                    <a:alpha val="99000"/>
                  </a:schemeClr>
                </a:solidFill>
              </a:rPr>
              <a:t>tap</a:t>
            </a:r>
          </a:p>
        </p:txBody>
      </p:sp>
      <p:grpSp>
        <p:nvGrpSpPr>
          <p:cNvPr id="29" name="Start Screen-Top"/>
          <p:cNvGrpSpPr/>
          <p:nvPr/>
        </p:nvGrpSpPr>
        <p:grpSpPr>
          <a:xfrm>
            <a:off x="6313980" y="1405332"/>
            <a:ext cx="1680047" cy="2816352"/>
            <a:chOff x="6312844" y="1411020"/>
            <a:chExt cx="1680047" cy="2816352"/>
          </a:xfrm>
        </p:grpSpPr>
        <p:pic>
          <p:nvPicPr>
            <p:cNvPr id="30" name="Outlook Tiles-Top"/>
            <p:cNvPicPr>
              <a:picLocks noChangeAspect="1" noChangeArrowheads="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6312844" y="1411020"/>
              <a:ext cx="1674003" cy="279806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195"/>
            <a:stretch/>
          </p:blipFill>
          <p:spPr bwMode="auto">
            <a:xfrm>
              <a:off x="6318887" y="1560484"/>
              <a:ext cx="1674004" cy="26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5" name="NEW Start screen"/>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10590" y="1395119"/>
            <a:ext cx="1699821" cy="282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Lync Screen-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303380" y="1393264"/>
            <a:ext cx="1703474" cy="2825496"/>
          </a:xfrm>
          <a:prstGeom prst="rect">
            <a:avLst/>
          </a:prstGeom>
          <a:noFill/>
          <a:extLst>
            <a:ext uri="{909E8E84-426E-40DD-AFC4-6F175D3DCCD1}">
              <a14:hiddenFill xmlns:a14="http://schemas.microsoft.com/office/drawing/2010/main">
                <a:solidFill>
                  <a:srgbClr val="FFFFFF"/>
                </a:solidFill>
              </a14:hiddenFill>
            </a:ext>
          </a:extLst>
        </p:spPr>
      </p:pic>
      <p:pic>
        <p:nvPicPr>
          <p:cNvPr id="48" name="Lync Screen-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301913" y="1403881"/>
            <a:ext cx="1688043" cy="2813405"/>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pic>
        <p:nvPicPr>
          <p:cNvPr id="56" name="Lync Screen-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301913" y="1394601"/>
            <a:ext cx="1693693" cy="2822821"/>
          </a:xfrm>
          <a:prstGeom prst="rect">
            <a:avLst/>
          </a:prstGeom>
          <a:noFill/>
          <a:ln w="12700">
            <a:noFill/>
          </a:ln>
          <a:extLst>
            <a:ext uri="{909E8E84-426E-40DD-AFC4-6F175D3DCCD1}">
              <a14:hiddenFill xmlns:a14="http://schemas.microsoft.com/office/drawing/2010/main">
                <a:solidFill>
                  <a:srgbClr val="FFFFFF"/>
                </a:solidFill>
              </a14:hiddenFill>
            </a:ext>
          </a:extLst>
        </p:spPr>
      </p:pic>
      <p:pic>
        <p:nvPicPr>
          <p:cNvPr id="57" name="Lync Screen-4"/>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297785" y="1393264"/>
            <a:ext cx="1700784" cy="283464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8" name="Lync Screen-5"/>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6298623" y="1366575"/>
            <a:ext cx="1772666" cy="2950222"/>
          </a:xfrm>
          <a:prstGeom prst="rect">
            <a:avLst/>
          </a:prstGeom>
          <a:noFill/>
          <a:ln w="12700">
            <a:noFill/>
          </a:ln>
          <a:extLst>
            <a:ext uri="{909E8E84-426E-40DD-AFC4-6F175D3DCCD1}">
              <a14:hiddenFill xmlns:a14="http://schemas.microsoft.com/office/drawing/2010/main">
                <a:solidFill>
                  <a:srgbClr val="FFFFFF"/>
                </a:solidFill>
              </a14:hiddenFill>
            </a:ext>
          </a:extLst>
        </p:spPr>
      </p:pic>
      <p:grpSp>
        <p:nvGrpSpPr>
          <p:cNvPr id="59" name="MASK"/>
          <p:cNvGrpSpPr/>
          <p:nvPr/>
        </p:nvGrpSpPr>
        <p:grpSpPr>
          <a:xfrm>
            <a:off x="7621123" y="1014788"/>
            <a:ext cx="1522877" cy="3565669"/>
            <a:chOff x="7621123" y="1014788"/>
            <a:chExt cx="1522877" cy="3565669"/>
          </a:xfrm>
        </p:grpSpPr>
        <p:sp useBgFill="1">
          <p:nvSpPr>
            <p:cNvPr id="60" name="MASK"/>
            <p:cNvSpPr/>
            <p:nvPr/>
          </p:nvSpPr>
          <p:spPr>
            <a:xfrm>
              <a:off x="7621123" y="1014788"/>
              <a:ext cx="1522877" cy="371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61" name="MASK"/>
            <p:cNvSpPr/>
            <p:nvPr/>
          </p:nvSpPr>
          <p:spPr>
            <a:xfrm>
              <a:off x="7621123" y="4219456"/>
              <a:ext cx="1522877" cy="36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62" name="MASK"/>
            <p:cNvSpPr/>
            <p:nvPr/>
          </p:nvSpPr>
          <p:spPr>
            <a:xfrm>
              <a:off x="8046368" y="1327869"/>
              <a:ext cx="1097631" cy="3066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3" name="Phone Chassis Cutout" descr="\\192.168.1.51\Shared\ADI_Projects\Microsoft\MS_11-01278_Windows_Phone_Business_Narrative\ADI_Art\Working_Art\Mango_Generic_Phone_Chassis-cutout.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90220" y="957624"/>
            <a:ext cx="1911806" cy="3703320"/>
          </a:xfrm>
          <a:prstGeom prst="rect">
            <a:avLst/>
          </a:prstGeom>
          <a:noFill/>
          <a:extLst>
            <a:ext uri="{909E8E84-426E-40DD-AFC4-6F175D3DCCD1}">
              <a14:hiddenFill xmlns:a14="http://schemas.microsoft.com/office/drawing/2010/main">
                <a:solidFill>
                  <a:srgbClr val="FFFFFF"/>
                </a:solidFill>
              </a14:hiddenFill>
            </a:ext>
          </a:extLst>
        </p:spPr>
      </p:pic>
      <p:pic>
        <p:nvPicPr>
          <p:cNvPr id="64" name="Phone Chassis Sheen"/>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6225378" y="987636"/>
            <a:ext cx="1132821" cy="363016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454906" y="1297955"/>
            <a:ext cx="5536321" cy="2872884"/>
            <a:chOff x="454906" y="1297955"/>
            <a:chExt cx="5536321" cy="2872884"/>
          </a:xfrm>
        </p:grpSpPr>
        <p:sp>
          <p:nvSpPr>
            <p:cNvPr id="34" name="Rectangle 33"/>
            <p:cNvSpPr/>
            <p:nvPr/>
          </p:nvSpPr>
          <p:spPr>
            <a:xfrm>
              <a:off x="454906" y="1297955"/>
              <a:ext cx="5536321" cy="2872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dirty="0"/>
            </a:p>
          </p:txBody>
        </p:sp>
        <p:grpSp>
          <p:nvGrpSpPr>
            <p:cNvPr id="4" name="Group 3"/>
            <p:cNvGrpSpPr/>
            <p:nvPr/>
          </p:nvGrpSpPr>
          <p:grpSpPr>
            <a:xfrm>
              <a:off x="542261" y="1385574"/>
              <a:ext cx="5348135" cy="2696485"/>
              <a:chOff x="542261" y="1385574"/>
              <a:chExt cx="5348135" cy="2696485"/>
            </a:xfrm>
          </p:grpSpPr>
          <p:sp>
            <p:nvSpPr>
              <p:cNvPr id="39" name="Bullet 1"/>
              <p:cNvSpPr txBox="1"/>
              <p:nvPr/>
            </p:nvSpPr>
            <p:spPr>
              <a:xfrm>
                <a:off x="542261" y="1385574"/>
                <a:ext cx="5334664" cy="461657"/>
              </a:xfrm>
              <a:prstGeom prst="rect">
                <a:avLst/>
              </a:prstGeom>
              <a:noFill/>
            </p:spPr>
            <p:txBody>
              <a:bodyPr wrap="square" lIns="91432" tIns="45716" rIns="91432" bIns="45716" rtlCol="0">
                <a:spAutoFit/>
              </a:bodyPr>
              <a:lstStyle/>
              <a:p>
                <a:r>
                  <a:rPr lang="en-US" sz="2400" dirty="0" smtClean="0">
                    <a:solidFill>
                      <a:schemeClr val="bg2">
                        <a:alpha val="99000"/>
                      </a:schemeClr>
                    </a:solidFill>
                  </a:rPr>
                  <a:t>View and connect with colleagues</a:t>
                </a:r>
                <a:endParaRPr lang="en-US" sz="2400" dirty="0">
                  <a:solidFill>
                    <a:schemeClr val="bg2">
                      <a:alpha val="99000"/>
                    </a:schemeClr>
                  </a:solidFill>
                </a:endParaRPr>
              </a:p>
            </p:txBody>
          </p:sp>
          <p:sp>
            <p:nvSpPr>
              <p:cNvPr id="40" name="Bullet 2"/>
              <p:cNvSpPr txBox="1"/>
              <p:nvPr/>
            </p:nvSpPr>
            <p:spPr>
              <a:xfrm>
                <a:off x="542261" y="1944281"/>
                <a:ext cx="5334664" cy="461657"/>
              </a:xfrm>
              <a:prstGeom prst="rect">
                <a:avLst/>
              </a:prstGeom>
              <a:noFill/>
            </p:spPr>
            <p:txBody>
              <a:bodyPr wrap="square" lIns="91432" tIns="45716" rIns="91432" bIns="45716" rtlCol="0">
                <a:spAutoFit/>
              </a:bodyPr>
              <a:lstStyle/>
              <a:p>
                <a:r>
                  <a:rPr lang="en-US" sz="2400" dirty="0" smtClean="0">
                    <a:solidFill>
                      <a:schemeClr val="bg2">
                        <a:alpha val="99000"/>
                      </a:schemeClr>
                    </a:solidFill>
                  </a:rPr>
                  <a:t>Chat with multiple co-workers</a:t>
                </a:r>
                <a:endParaRPr lang="en-US" sz="2400" dirty="0">
                  <a:solidFill>
                    <a:schemeClr val="bg2">
                      <a:alpha val="99000"/>
                    </a:schemeClr>
                  </a:solidFill>
                </a:endParaRPr>
              </a:p>
            </p:txBody>
          </p:sp>
          <p:sp>
            <p:nvSpPr>
              <p:cNvPr id="41" name="Bullet 3"/>
              <p:cNvSpPr txBox="1"/>
              <p:nvPr/>
            </p:nvSpPr>
            <p:spPr>
              <a:xfrm>
                <a:off x="555732" y="2502988"/>
                <a:ext cx="5334664" cy="461657"/>
              </a:xfrm>
              <a:prstGeom prst="rect">
                <a:avLst/>
              </a:prstGeom>
              <a:noFill/>
            </p:spPr>
            <p:txBody>
              <a:bodyPr wrap="square" lIns="91432" tIns="45716" rIns="91432" bIns="45716" rtlCol="0">
                <a:spAutoFit/>
              </a:bodyPr>
              <a:lstStyle/>
              <a:p>
                <a:r>
                  <a:rPr lang="en-US" sz="2400" dirty="0" smtClean="0">
                    <a:solidFill>
                      <a:schemeClr val="bg2">
                        <a:alpha val="99000"/>
                      </a:schemeClr>
                    </a:solidFill>
                  </a:rPr>
                  <a:t>Search for corporate contacts</a:t>
                </a:r>
                <a:endParaRPr lang="en-US" sz="2400" dirty="0">
                  <a:solidFill>
                    <a:schemeClr val="bg2">
                      <a:alpha val="99000"/>
                    </a:schemeClr>
                  </a:solidFill>
                </a:endParaRPr>
              </a:p>
            </p:txBody>
          </p:sp>
          <p:sp>
            <p:nvSpPr>
              <p:cNvPr id="42" name="Bullet 4"/>
              <p:cNvSpPr txBox="1"/>
              <p:nvPr/>
            </p:nvSpPr>
            <p:spPr>
              <a:xfrm>
                <a:off x="555732" y="3061695"/>
                <a:ext cx="5334664" cy="461657"/>
              </a:xfrm>
              <a:prstGeom prst="rect">
                <a:avLst/>
              </a:prstGeom>
              <a:noFill/>
            </p:spPr>
            <p:txBody>
              <a:bodyPr wrap="square" lIns="91432" tIns="45716" rIns="91432" bIns="45716" rtlCol="0">
                <a:spAutoFit/>
              </a:bodyPr>
              <a:lstStyle/>
              <a:p>
                <a:r>
                  <a:rPr lang="en-US" sz="2400" dirty="0" smtClean="0">
                    <a:solidFill>
                      <a:schemeClr val="bg2">
                        <a:alpha val="99000"/>
                      </a:schemeClr>
                    </a:solidFill>
                  </a:rPr>
                  <a:t>Update status to show availability</a:t>
                </a:r>
                <a:endParaRPr lang="en-US" sz="2400" dirty="0">
                  <a:solidFill>
                    <a:schemeClr val="bg2">
                      <a:alpha val="99000"/>
                    </a:schemeClr>
                  </a:solidFill>
                </a:endParaRPr>
              </a:p>
            </p:txBody>
          </p:sp>
          <p:sp>
            <p:nvSpPr>
              <p:cNvPr id="43" name="Bullet 5"/>
              <p:cNvSpPr txBox="1"/>
              <p:nvPr/>
            </p:nvSpPr>
            <p:spPr>
              <a:xfrm>
                <a:off x="555732" y="3620402"/>
                <a:ext cx="5334664" cy="461657"/>
              </a:xfrm>
              <a:prstGeom prst="rect">
                <a:avLst/>
              </a:prstGeom>
              <a:noFill/>
            </p:spPr>
            <p:txBody>
              <a:bodyPr wrap="square" lIns="91432" tIns="45716" rIns="91432" bIns="45716" rtlCol="0">
                <a:spAutoFit/>
              </a:bodyPr>
              <a:lstStyle/>
              <a:p>
                <a:r>
                  <a:rPr lang="en-US" sz="2400" dirty="0" smtClean="0">
                    <a:solidFill>
                      <a:schemeClr val="bg2">
                        <a:alpha val="99000"/>
                      </a:schemeClr>
                    </a:solidFill>
                  </a:rPr>
                  <a:t>Join conferences with a single tap</a:t>
                </a:r>
                <a:endParaRPr lang="en-US" sz="2400" dirty="0">
                  <a:solidFill>
                    <a:schemeClr val="bg2">
                      <a:alpha val="99000"/>
                    </a:schemeClr>
                  </a:solidFill>
                </a:endParaRPr>
              </a:p>
            </p:txBody>
          </p:sp>
        </p:grpSp>
      </p:grpSp>
      <p:sp>
        <p:nvSpPr>
          <p:cNvPr id="7" name="box 1"/>
          <p:cNvSpPr/>
          <p:nvPr/>
        </p:nvSpPr>
        <p:spPr>
          <a:xfrm>
            <a:off x="6115792" y="2280062"/>
            <a:ext cx="1505331" cy="34438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73073" y="872369"/>
            <a:ext cx="2173460" cy="3851807"/>
          </a:xfrm>
          <a:prstGeom prst="rect">
            <a:avLst/>
          </a:prstGeom>
        </p:spPr>
      </p:pic>
    </p:spTree>
    <p:extLst>
      <p:ext uri="{BB962C8B-B14F-4D97-AF65-F5344CB8AC3E}">
        <p14:creationId xmlns:p14="http://schemas.microsoft.com/office/powerpoint/2010/main" val="666943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2" presetClass="entr" presetSubtype="2" decel="10000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750" fill="hold"/>
                                        <p:tgtEl>
                                          <p:spTgt spid="22"/>
                                        </p:tgtEl>
                                        <p:attrNameLst>
                                          <p:attrName>ppt_x</p:attrName>
                                        </p:attrNameLst>
                                      </p:cBhvr>
                                      <p:tavLst>
                                        <p:tav tm="0">
                                          <p:val>
                                            <p:strVal val="1+#ppt_w/2"/>
                                          </p:val>
                                        </p:tav>
                                        <p:tav tm="100000">
                                          <p:val>
                                            <p:strVal val="#ppt_x"/>
                                          </p:val>
                                        </p:tav>
                                      </p:tavLst>
                                    </p:anim>
                                    <p:anim calcmode="lin" valueType="num">
                                      <p:cBhvr additive="base">
                                        <p:cTn id="10" dur="750" fill="hold"/>
                                        <p:tgtEl>
                                          <p:spTgt spid="22"/>
                                        </p:tgtEl>
                                        <p:attrNameLst>
                                          <p:attrName>ppt_y</p:attrName>
                                        </p:attrNameLst>
                                      </p:cBhvr>
                                      <p:tavLst>
                                        <p:tav tm="0">
                                          <p:val>
                                            <p:strVal val="#ppt_y"/>
                                          </p:val>
                                        </p:tav>
                                        <p:tav tm="100000">
                                          <p:val>
                                            <p:strVal val="#ppt_y"/>
                                          </p:val>
                                        </p:tav>
                                      </p:tavLst>
                                    </p:anim>
                                  </p:childTnLst>
                                </p:cTn>
                              </p:par>
                            </p:childTnLst>
                          </p:cTn>
                        </p:par>
                        <p:par>
                          <p:cTn id="11" fill="hold">
                            <p:stCondLst>
                              <p:cond delay="750"/>
                            </p:stCondLst>
                            <p:childTnLst>
                              <p:par>
                                <p:cTn id="12" presetID="2" presetClass="entr" presetSubtype="2" decel="10000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750" fill="hold"/>
                                        <p:tgtEl>
                                          <p:spTgt spid="24"/>
                                        </p:tgtEl>
                                        <p:attrNameLst>
                                          <p:attrName>ppt_x</p:attrName>
                                        </p:attrNameLst>
                                      </p:cBhvr>
                                      <p:tavLst>
                                        <p:tav tm="0">
                                          <p:val>
                                            <p:strVal val="1+#ppt_w/2"/>
                                          </p:val>
                                        </p:tav>
                                        <p:tav tm="100000">
                                          <p:val>
                                            <p:strVal val="#ppt_x"/>
                                          </p:val>
                                        </p:tav>
                                      </p:tavLst>
                                    </p:anim>
                                    <p:anim calcmode="lin" valueType="num">
                                      <p:cBhvr additive="base">
                                        <p:cTn id="15" dur="750" fill="hold"/>
                                        <p:tgtEl>
                                          <p:spTgt spid="24"/>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35" presetClass="path" presetSubtype="0" decel="100000" fill="hold" nodeType="withEffect">
                                  <p:stCondLst>
                                    <p:cond delay="0"/>
                                  </p:stCondLst>
                                  <p:childTnLst>
                                    <p:animMotion origin="layout" path="M 0.07673 3.7037E-6 L 4.44444E-6 3.7037E-6 " pathEditMode="relative" rAng="0" ptsTypes="AA">
                                      <p:cBhvr>
                                        <p:cTn id="20" dur="750" fill="hold"/>
                                        <p:tgtEl>
                                          <p:spTgt spid="33"/>
                                        </p:tgtEl>
                                        <p:attrNameLst>
                                          <p:attrName>ppt_x</p:attrName>
                                          <p:attrName>ppt_y</p:attrName>
                                        </p:attrNameLst>
                                      </p:cBhvr>
                                      <p:rCtr x="-3837" y="0"/>
                                    </p:animMotion>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par>
                          <p:cTn id="26" fill="hold">
                            <p:stCondLst>
                              <p:cond delay="500"/>
                            </p:stCondLst>
                            <p:childTnLst>
                              <p:par>
                                <p:cTn id="27" presetID="2" presetClass="entr" presetSubtype="2" decel="10000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750" fill="hold"/>
                                        <p:tgtEl>
                                          <p:spTgt spid="31"/>
                                        </p:tgtEl>
                                        <p:attrNameLst>
                                          <p:attrName>ppt_x</p:attrName>
                                        </p:attrNameLst>
                                      </p:cBhvr>
                                      <p:tavLst>
                                        <p:tav tm="0">
                                          <p:val>
                                            <p:strVal val="1+#ppt_w/2"/>
                                          </p:val>
                                        </p:tav>
                                        <p:tav tm="100000">
                                          <p:val>
                                            <p:strVal val="#ppt_x"/>
                                          </p:val>
                                        </p:tav>
                                      </p:tavLst>
                                    </p:anim>
                                    <p:anim calcmode="lin" valueType="num">
                                      <p:cBhvr additive="base">
                                        <p:cTn id="30" dur="750" fill="hold"/>
                                        <p:tgtEl>
                                          <p:spTgt spid="3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35" presetClass="path" presetSubtype="0" decel="100000" fill="hold" nodeType="withEffect">
                                  <p:stCondLst>
                                    <p:cond delay="0"/>
                                  </p:stCondLst>
                                  <p:childTnLst>
                                    <p:animMotion origin="layout" path="M 0.07673 3.7037E-6 L 4.44444E-6 3.7037E-6 " pathEditMode="relative" rAng="0" ptsTypes="AA">
                                      <p:cBhvr>
                                        <p:cTn id="35" dur="750" fill="hold"/>
                                        <p:tgtEl>
                                          <p:spTgt spid="48"/>
                                        </p:tgtEl>
                                        <p:attrNameLst>
                                          <p:attrName>ppt_x</p:attrName>
                                          <p:attrName>ppt_y</p:attrName>
                                        </p:attrNameLst>
                                      </p:cBhvr>
                                      <p:rCtr x="-3837" y="0"/>
                                    </p:animMotion>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31"/>
                                        </p:tgtEl>
                                      </p:cBhvr>
                                    </p:animEffect>
                                    <p:set>
                                      <p:cBhvr>
                                        <p:cTn id="40" dur="1" fill="hold">
                                          <p:stCondLst>
                                            <p:cond delay="499"/>
                                          </p:stCondLst>
                                        </p:cTn>
                                        <p:tgtEl>
                                          <p:spTgt spid="31"/>
                                        </p:tgtEl>
                                        <p:attrNameLst>
                                          <p:attrName>style.visibility</p:attrName>
                                        </p:attrNameLst>
                                      </p:cBhvr>
                                      <p:to>
                                        <p:strVal val="hidden"/>
                                      </p:to>
                                    </p:set>
                                  </p:childTnLst>
                                </p:cTn>
                              </p:par>
                            </p:childTnLst>
                          </p:cTn>
                        </p:par>
                        <p:par>
                          <p:cTn id="41" fill="hold">
                            <p:stCondLst>
                              <p:cond delay="500"/>
                            </p:stCondLst>
                            <p:childTnLst>
                              <p:par>
                                <p:cTn id="42" presetID="2" presetClass="entr" presetSubtype="2" decel="10000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750" fill="hold"/>
                                        <p:tgtEl>
                                          <p:spTgt spid="36"/>
                                        </p:tgtEl>
                                        <p:attrNameLst>
                                          <p:attrName>ppt_x</p:attrName>
                                        </p:attrNameLst>
                                      </p:cBhvr>
                                      <p:tavLst>
                                        <p:tav tm="0">
                                          <p:val>
                                            <p:strVal val="1+#ppt_w/2"/>
                                          </p:val>
                                        </p:tav>
                                        <p:tav tm="100000">
                                          <p:val>
                                            <p:strVal val="#ppt_x"/>
                                          </p:val>
                                        </p:tav>
                                      </p:tavLst>
                                    </p:anim>
                                    <p:anim calcmode="lin" valueType="num">
                                      <p:cBhvr additive="base">
                                        <p:cTn id="45" dur="750" fill="hold"/>
                                        <p:tgtEl>
                                          <p:spTgt spid="36"/>
                                        </p:tgtEl>
                                        <p:attrNameLst>
                                          <p:attrName>ppt_y</p:attrName>
                                        </p:attrNameLst>
                                      </p:cBhvr>
                                      <p:tavLst>
                                        <p:tav tm="0">
                                          <p:val>
                                            <p:strVal val="#ppt_y"/>
                                          </p:val>
                                        </p:tav>
                                        <p:tav tm="100000">
                                          <p:val>
                                            <p:strVal val="#ppt_y"/>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35" presetClass="path" presetSubtype="0" decel="100000" fill="hold" nodeType="withEffect">
                                  <p:stCondLst>
                                    <p:cond delay="0"/>
                                  </p:stCondLst>
                                  <p:childTnLst>
                                    <p:animMotion origin="layout" path="M 0.07673 3.7037E-6 L 4.44444E-6 3.7037E-6 " pathEditMode="relative" rAng="0" ptsTypes="AA">
                                      <p:cBhvr>
                                        <p:cTn id="53" dur="750" fill="hold"/>
                                        <p:tgtEl>
                                          <p:spTgt spid="56"/>
                                        </p:tgtEl>
                                        <p:attrNameLst>
                                          <p:attrName>ppt_x</p:attrName>
                                          <p:attrName>ppt_y</p:attrName>
                                        </p:attrNameLst>
                                      </p:cBhvr>
                                      <p:rCtr x="-3837" y="0"/>
                                    </p:animMotion>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36"/>
                                        </p:tgtEl>
                                      </p:cBhvr>
                                    </p:animEffect>
                                    <p:set>
                                      <p:cBhvr>
                                        <p:cTn id="58" dur="1" fill="hold">
                                          <p:stCondLst>
                                            <p:cond delay="499"/>
                                          </p:stCondLst>
                                        </p:cTn>
                                        <p:tgtEl>
                                          <p:spTgt spid="36"/>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7"/>
                                        </p:tgtEl>
                                      </p:cBhvr>
                                    </p:animEffect>
                                    <p:set>
                                      <p:cBhvr>
                                        <p:cTn id="61" dur="1" fill="hold">
                                          <p:stCondLst>
                                            <p:cond delay="499"/>
                                          </p:stCondLst>
                                        </p:cTn>
                                        <p:tgtEl>
                                          <p:spTgt spid="7"/>
                                        </p:tgtEl>
                                        <p:attrNameLst>
                                          <p:attrName>style.visibility</p:attrName>
                                        </p:attrNameLst>
                                      </p:cBhvr>
                                      <p:to>
                                        <p:strVal val="hidden"/>
                                      </p:to>
                                    </p:set>
                                  </p:childTnLst>
                                </p:cTn>
                              </p:par>
                            </p:childTnLst>
                          </p:cTn>
                        </p:par>
                        <p:par>
                          <p:cTn id="62" fill="hold">
                            <p:stCondLst>
                              <p:cond delay="500"/>
                            </p:stCondLst>
                            <p:childTnLst>
                              <p:par>
                                <p:cTn id="63" presetID="2" presetClass="entr" presetSubtype="2" decel="10000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750" fill="hold"/>
                                        <p:tgtEl>
                                          <p:spTgt spid="37"/>
                                        </p:tgtEl>
                                        <p:attrNameLst>
                                          <p:attrName>ppt_x</p:attrName>
                                        </p:attrNameLst>
                                      </p:cBhvr>
                                      <p:tavLst>
                                        <p:tav tm="0">
                                          <p:val>
                                            <p:strVal val="1+#ppt_w/2"/>
                                          </p:val>
                                        </p:tav>
                                        <p:tav tm="100000">
                                          <p:val>
                                            <p:strVal val="#ppt_x"/>
                                          </p:val>
                                        </p:tav>
                                      </p:tavLst>
                                    </p:anim>
                                    <p:anim calcmode="lin" valueType="num">
                                      <p:cBhvr additive="base">
                                        <p:cTn id="66" dur="750" fill="hold"/>
                                        <p:tgtEl>
                                          <p:spTgt spid="37"/>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par>
                                <p:cTn id="70" presetID="35" presetClass="path" presetSubtype="0" decel="100000" fill="hold" nodeType="withEffect">
                                  <p:stCondLst>
                                    <p:cond delay="0"/>
                                  </p:stCondLst>
                                  <p:childTnLst>
                                    <p:animMotion origin="layout" path="M 0.07673 3.7037E-6 L 4.44444E-6 3.7037E-6 " pathEditMode="relative" rAng="0" ptsTypes="AA">
                                      <p:cBhvr>
                                        <p:cTn id="71" dur="750" fill="hold"/>
                                        <p:tgtEl>
                                          <p:spTgt spid="57"/>
                                        </p:tgtEl>
                                        <p:attrNameLst>
                                          <p:attrName>ppt_x</p:attrName>
                                          <p:attrName>ppt_y</p:attrName>
                                        </p:attrNameLst>
                                      </p:cBhvr>
                                      <p:rCtr x="-3837" y="0"/>
                                    </p:animMotion>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37"/>
                                        </p:tgtEl>
                                      </p:cBhvr>
                                    </p:animEffect>
                                    <p:set>
                                      <p:cBhvr>
                                        <p:cTn id="76" dur="1" fill="hold">
                                          <p:stCondLst>
                                            <p:cond delay="499"/>
                                          </p:stCondLst>
                                        </p:cTn>
                                        <p:tgtEl>
                                          <p:spTgt spid="37"/>
                                        </p:tgtEl>
                                        <p:attrNameLst>
                                          <p:attrName>style.visibility</p:attrName>
                                        </p:attrNameLst>
                                      </p:cBhvr>
                                      <p:to>
                                        <p:strVal val="hidden"/>
                                      </p:to>
                                    </p:set>
                                  </p:childTnLst>
                                </p:cTn>
                              </p:par>
                            </p:childTnLst>
                          </p:cTn>
                        </p:par>
                        <p:par>
                          <p:cTn id="77" fill="hold">
                            <p:stCondLst>
                              <p:cond delay="500"/>
                            </p:stCondLst>
                            <p:childTnLst>
                              <p:par>
                                <p:cTn id="78" presetID="2" presetClass="entr" presetSubtype="2" decel="100000"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additive="base">
                                        <p:cTn id="80" dur="750" fill="hold"/>
                                        <p:tgtEl>
                                          <p:spTgt spid="38"/>
                                        </p:tgtEl>
                                        <p:attrNameLst>
                                          <p:attrName>ppt_x</p:attrName>
                                        </p:attrNameLst>
                                      </p:cBhvr>
                                      <p:tavLst>
                                        <p:tav tm="0">
                                          <p:val>
                                            <p:strVal val="1+#ppt_w/2"/>
                                          </p:val>
                                        </p:tav>
                                        <p:tav tm="100000">
                                          <p:val>
                                            <p:strVal val="#ppt_x"/>
                                          </p:val>
                                        </p:tav>
                                      </p:tavLst>
                                    </p:anim>
                                    <p:anim calcmode="lin" valueType="num">
                                      <p:cBhvr additive="base">
                                        <p:cTn id="81" dur="750" fill="hold"/>
                                        <p:tgtEl>
                                          <p:spTgt spid="38"/>
                                        </p:tgtEl>
                                        <p:attrNameLst>
                                          <p:attrName>ppt_y</p:attrName>
                                        </p:attrNameLst>
                                      </p:cBhvr>
                                      <p:tavLst>
                                        <p:tav tm="0">
                                          <p:val>
                                            <p:strVal val="#ppt_y"/>
                                          </p:val>
                                        </p:tav>
                                        <p:tav tm="100000">
                                          <p:val>
                                            <p:strVal val="#ppt_y"/>
                                          </p:val>
                                        </p:tav>
                                      </p:tavLst>
                                    </p:anim>
                                  </p:childTnLst>
                                </p:cTn>
                              </p:par>
                              <p:par>
                                <p:cTn id="82" presetID="10" presetClass="entr" presetSubtype="0" fill="hold" nodeType="with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par>
                                <p:cTn id="85" presetID="35" presetClass="path" presetSubtype="0" decel="100000" fill="hold" nodeType="withEffect">
                                  <p:stCondLst>
                                    <p:cond delay="0"/>
                                  </p:stCondLst>
                                  <p:childTnLst>
                                    <p:animMotion origin="layout" path="M 0.07673 3.7037E-6 L 4.44444E-6 3.7037E-6 " pathEditMode="relative" rAng="0" ptsTypes="AA">
                                      <p:cBhvr>
                                        <p:cTn id="86" dur="750" fill="hold"/>
                                        <p:tgtEl>
                                          <p:spTgt spid="58"/>
                                        </p:tgtEl>
                                        <p:attrNameLst>
                                          <p:attrName>ppt_x</p:attrName>
                                          <p:attrName>ppt_y</p:attrName>
                                        </p:attrNameLst>
                                      </p:cBhvr>
                                      <p:rCtr x="-3837" y="0"/>
                                    </p:animMotion>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fade">
                                      <p:cBhvr>
                                        <p:cTn id="9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4" grpId="1"/>
      <p:bldP spid="31" grpId="0"/>
      <p:bldP spid="31" grpId="1"/>
      <p:bldP spid="36" grpId="0"/>
      <p:bldP spid="36" grpId="1"/>
      <p:bldP spid="37" grpId="0"/>
      <p:bldP spid="37" grpId="1"/>
      <p:bldP spid="38" grpId="0"/>
      <p:bldP spid="7" grpId="0" animBg="1"/>
      <p:bldP spid="7" grpId="1" animBg="1"/>
    </p:bldLst>
  </p:timing>
</p:sld>
</file>

<file path=ppt/theme/theme1.xml><?xml version="1.0" encoding="utf-8"?>
<a:theme xmlns:a="http://schemas.openxmlformats.org/drawingml/2006/main" name="Windows Phone">
  <a:themeElements>
    <a:clrScheme name="Custom 55">
      <a:dk1>
        <a:srgbClr val="787878"/>
      </a:dk1>
      <a:lt1>
        <a:srgbClr val="FFFFFF"/>
      </a:lt1>
      <a:dk2>
        <a:srgbClr val="000000"/>
      </a:dk2>
      <a:lt2>
        <a:srgbClr val="ECECEC"/>
      </a:lt2>
      <a:accent1>
        <a:srgbClr val="E51400"/>
      </a:accent1>
      <a:accent2>
        <a:srgbClr val="787878"/>
      </a:accent2>
      <a:accent3>
        <a:srgbClr val="AFAFAF"/>
      </a:accent3>
      <a:accent4>
        <a:srgbClr val="6BBD46"/>
      </a:accent4>
      <a:accent5>
        <a:srgbClr val="4891DC"/>
      </a:accent5>
      <a:accent6>
        <a:srgbClr val="F09609"/>
      </a:accent6>
      <a:hlink>
        <a:srgbClr val="4891DC"/>
      </a:hlink>
      <a:folHlink>
        <a:srgbClr val="803280"/>
      </a:folHlink>
    </a:clrScheme>
    <a:fontScheme name="Segoe-Segoe">
      <a:majorFont>
        <a:latin typeface="Segoe"/>
        <a:ea typeface=""/>
        <a:cs typeface=""/>
      </a:majorFont>
      <a:minorFont>
        <a:latin typeface="Segoe"/>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TaxCatchAll xmlns="fedd8707-511a-489f-a6e2-afbf9be91993">
      <Value>10</Value>
      <Value>30</Value>
      <Value>27</Value>
    </TaxCatchAll>
    <Content_x0020_moved_x0020_date xmlns="72138cc6-c94b-4a6b-9ad2-0ec37481d508" xsi:nil="true"/>
    <Categories0 xmlns="2f1ea2ea-ddb8-4716-94c3-8590b6320cfb">
      <Value>Compete-XCompetitors</Value>
      <Value>Customer/Partner Ready-Business</Value>
      <Value>Product Info-WP7 Mango</Value>
    </Categories0>
    <Offers xmlns="2f1ea2ea-ddb8-4716-94c3-8590b6320cfb" xsi:nil="true"/>
    <Document_x0020_Expiration xmlns="c5b57acc-57ef-4232-be58-171be4bdcc11">180 days</Document_x0020_Expiration>
    <Content_x0020_TypeTaxHTField0 xmlns="5dff8dd8-dba9-4bf3-9cb8-13f17c88d9f3">
      <Terms xmlns="http://schemas.microsoft.com/office/infopath/2007/PartnerControls">
        <TermInfo xmlns="http://schemas.microsoft.com/office/infopath/2007/PartnerControls">
          <TermName xmlns="http://schemas.microsoft.com/office/infopath/2007/PartnerControls">Presentation</TermName>
          <TermId xmlns="http://schemas.microsoft.com/office/infopath/2007/PartnerControls">52ae79a5-213e-4ce4-95ef-8ae8ca4bd364</TermId>
        </TermInfo>
      </Terms>
    </Content_x0020_TypeTaxHTField0>
    <Author0 xmlns="72138cc6-c94b-4a6b-9ad2-0ec37481d508">
      <UserInfo>
        <DisplayName>Augusto Valdez</DisplayName>
        <AccountId>916</AccountId>
        <AccountType/>
      </UserInfo>
    </Author0>
    <Submitter xmlns="c5b57acc-57ef-4232-be58-171be4bdcc11">
      <UserInfo>
        <DisplayName>Sara Rades Rhodes (Projectline Services)</DisplayName>
        <AccountId>873</AccountId>
        <AccountType/>
      </UserInfo>
    </Submitter>
    <Popular_x0020_Download xmlns="2f1ea2ea-ddb8-4716-94c3-8590b6320cfb">false</Popular_x0020_Download>
    <Document_x0020_Description xmlns="c5b57acc-57ef-4232-be58-171be4bdcc11">These slides tell the Windows Phone Mango business story and can be left behind with the customer. </Document_x0020_Description>
    <Published_x0020_Date xmlns="c5b57acc-57ef-4232-be58-171be4bdcc11">2011-08-09T07:00:00+00:00</Published_x0020_Date>
    <Product_x002f_Service xmlns="c5b57acc-57ef-4232-be58-171be4bdcc11">Windows Phone 7 Mango</Product_x002f_Service>
    <Go_x0020_Live xmlns="c5b57acc-57ef-4232-be58-171be4bdcc11">true</Go_x0020_Live>
    <DistributionTaxHTField0 xmlns="5dff8dd8-dba9-4bf3-9cb8-13f17c88d9f3">
      <Terms xmlns="http://schemas.microsoft.com/office/infopath/2007/PartnerControls">
        <TermInfo xmlns="http://schemas.microsoft.com/office/infopath/2007/PartnerControls">
          <TermName xmlns="http://schemas.microsoft.com/office/infopath/2007/PartnerControls">Customer Ready - All</TermName>
          <TermId xmlns="http://schemas.microsoft.com/office/infopath/2007/PartnerControls">a9f024c0-79b0-40b8-b59d-5ec77620336c</TermId>
        </TermInfo>
      </Terms>
    </DistributionTaxHTField0>
    <Content_x0020_ID_x0020_Number xmlns="c5b57acc-57ef-4232-be58-171be4bdcc11">20137.02</Content_x0020_ID_x0020_Number>
    <Region xmlns="c5b57acc-57ef-4232-be58-171be4bdcc11"/>
    <Content_x0020_moved_x0020_from_x002f_to xmlns="72138cc6-c94b-4a6b-9ad2-0ec37481d508" xsi:nil="true"/>
    <Comment xmlns="c5b57acc-57ef-4232-be58-171be4bdcc11" xsi:nil="true"/>
    <AudienceTaxHTField0 xmlns="72138cc6-c94b-4a6b-9ad2-0ec37481d508">
      <Terms xmlns="http://schemas.microsoft.com/office/infopath/2007/PartnerControls">
        <TermInfo xmlns="http://schemas.microsoft.com/office/infopath/2007/PartnerControls">
          <TermName xmlns="http://schemas.microsoft.com/office/infopath/2007/PartnerControls">Customer - Enterprise</TermName>
          <TermId xmlns="http://schemas.microsoft.com/office/infopath/2007/PartnerControls">2b3a89d5-b17c-402e-83c1-6d7c40b70f19</TermId>
        </TermInfo>
      </Terms>
    </AudienceTaxHTField0>
    <_dlc_DocId xmlns="fedd8707-511a-489f-a6e2-afbf9be91993">N4XNT2Y656HC-345-185</_dlc_DocId>
    <AverageRating xmlns="http://schemas.microsoft.com/sharepoint/v3" xsi:nil="true"/>
    <_dlc_DocIdUrl xmlns="fedd8707-511a-489f-a6e2-afbf9be91993">
      <Url>http://edweb/mcbfe/Assets/_layouts/DocIdRedir.aspx?ID=N4XNT2Y656HC-345-185</Url>
      <Description>N4XNT2Y656HC-345-185</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F22D75645C8B94C91D5DEF69934D194" ma:contentTypeVersion="44" ma:contentTypeDescription="Create a new document." ma:contentTypeScope="" ma:versionID="8434b946bbbec71b531a2bf4786dbfb6">
  <xsd:schema xmlns:xsd="http://www.w3.org/2001/XMLSchema" xmlns:xs="http://www.w3.org/2001/XMLSchema" xmlns:p="http://schemas.microsoft.com/office/2006/metadata/properties" xmlns:ns1="c5b57acc-57ef-4232-be58-171be4bdcc11" xmlns:ns2="http://schemas.microsoft.com/sharepoint/v3" xmlns:ns3="72138cc6-c94b-4a6b-9ad2-0ec37481d508" xmlns:ns4="5dff8dd8-dba9-4bf3-9cb8-13f17c88d9f3" xmlns:ns5="2f1ea2ea-ddb8-4716-94c3-8590b6320cfb" xmlns:ns6="fedd8707-511a-489f-a6e2-afbf9be91993" targetNamespace="http://schemas.microsoft.com/office/2006/metadata/properties" ma:root="true" ma:fieldsID="a9b42c46a6f8164a960dfe7f12e5aef0" ns1:_="" ns2:_="" ns3:_="" ns4:_="" ns5:_="" ns6:_="">
    <xsd:import namespace="c5b57acc-57ef-4232-be58-171be4bdcc11"/>
    <xsd:import namespace="http://schemas.microsoft.com/sharepoint/v3"/>
    <xsd:import namespace="72138cc6-c94b-4a6b-9ad2-0ec37481d508"/>
    <xsd:import namespace="5dff8dd8-dba9-4bf3-9cb8-13f17c88d9f3"/>
    <xsd:import namespace="2f1ea2ea-ddb8-4716-94c3-8590b6320cfb"/>
    <xsd:import namespace="fedd8707-511a-489f-a6e2-afbf9be91993"/>
    <xsd:element name="properties">
      <xsd:complexType>
        <xsd:sequence>
          <xsd:element name="documentManagement">
            <xsd:complexType>
              <xsd:all>
                <xsd:element ref="ns1:Submitter" minOccurs="0"/>
                <xsd:element ref="ns1:Published_x0020_Date" minOccurs="0"/>
                <xsd:element ref="ns1:Document_x0020_Expiration" minOccurs="0"/>
                <xsd:element ref="ns1:Content_x0020_ID_x0020_Number" minOccurs="0"/>
                <xsd:element ref="ns1:Document_x0020_Description" minOccurs="0"/>
                <xsd:element ref="ns3:Author0" minOccurs="0"/>
                <xsd:element ref="ns1:Product_x002f_Service" minOccurs="0"/>
                <xsd:element ref="ns5:Categories0" minOccurs="0"/>
                <xsd:element ref="ns5:Offers" minOccurs="0"/>
                <xsd:element ref="ns1:Region" minOccurs="0"/>
                <xsd:element ref="ns1:Comment" minOccurs="0"/>
                <xsd:element ref="ns2:AverageRating" minOccurs="0"/>
                <xsd:element ref="ns2:RatingCount" minOccurs="0"/>
                <xsd:element ref="ns5:Popular_x0020_Download" minOccurs="0"/>
                <xsd:element ref="ns1:Go_x0020_Live" minOccurs="0"/>
                <xsd:element ref="ns6:_dlc_DocIdPersistId" minOccurs="0"/>
                <xsd:element ref="ns6:_dlc_DocId" minOccurs="0"/>
                <xsd:element ref="ns6:_dlc_DocIdUrl" minOccurs="0"/>
                <xsd:element ref="ns6:TaxCatchAll" minOccurs="0"/>
                <xsd:element ref="ns4:DistributionTaxHTField0" minOccurs="0"/>
                <xsd:element ref="ns4:Content_x0020_TypeTaxHTField0" minOccurs="0"/>
                <xsd:element ref="ns3:AudienceTaxHTField0" minOccurs="0"/>
                <xsd:element ref="ns3:Content_x0020_moved_x0020_from_x002f_to" minOccurs="0"/>
                <xsd:element ref="ns3:Content_x0020_moved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b57acc-57ef-4232-be58-171be4bdcc11" elementFormDefault="qualified">
    <xsd:import namespace="http://schemas.microsoft.com/office/2006/documentManagement/types"/>
    <xsd:import namespace="http://schemas.microsoft.com/office/infopath/2007/PartnerControls"/>
    <xsd:element name="Submitter" ma:index="0" nillable="true" ma:displayName="Submitter" ma:list="UserInfo" ma:SharePointGroup="0" ma:internalName="Submitt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_x0020_Date" ma:index="1" nillable="true" ma:displayName="Published Date" ma:default="[today]" ma:format="DateOnly" ma:internalName="Published_x0020_Date">
      <xsd:simpleType>
        <xsd:restriction base="dms:DateTime"/>
      </xsd:simpleType>
    </xsd:element>
    <xsd:element name="Document_x0020_Expiration" ma:index="2" nillable="true" ma:displayName="Expiration" ma:default="180 days" ma:description="Content Expiration Date" ma:format="Dropdown" ma:internalName="Document_x0020_Expiration">
      <xsd:simpleType>
        <xsd:restriction base="dms:Choice">
          <xsd:enumeration value="16 days"/>
          <xsd:enumeration value="60 days"/>
          <xsd:enumeration value="90 days"/>
          <xsd:enumeration value="180 days"/>
        </xsd:restriction>
      </xsd:simpleType>
    </xsd:element>
    <xsd:element name="Content_x0020_ID_x0020_Number" ma:index="3" nillable="true" ma:displayName="Content ID" ma:decimals="2" ma:internalName="Content_x0020_ID_x0020_Number" ma:percentage="FALSE">
      <xsd:simpleType>
        <xsd:restriction base="dms:Number"/>
      </xsd:simpleType>
    </xsd:element>
    <xsd:element name="Document_x0020_Description" ma:index="6" nillable="true" ma:displayName="Description" ma:internalName="Document_x0020_Description">
      <xsd:simpleType>
        <xsd:restriction base="dms:Note"/>
      </xsd:simpleType>
    </xsd:element>
    <xsd:element name="Product_x002f_Service" ma:index="8" nillable="true" ma:displayName="Product/Service" ma:format="Dropdown" ma:internalName="Product_x002f_Service">
      <xsd:simpleType>
        <xsd:restriction base="dms:Choice">
          <xsd:enumeration value="Windows Phone 7 Mango"/>
          <xsd:enumeration value="Windows Phone 7 Updates"/>
          <xsd:enumeration value="Windows Phone 7 GA"/>
          <xsd:enumeration value="Windows Phone 6.5"/>
          <xsd:enumeration value="Marketplace"/>
          <xsd:enumeration value="Not Applicable"/>
        </xsd:restriction>
      </xsd:simpleType>
    </xsd:element>
    <xsd:element name="Region" ma:index="15" nillable="true" ma:displayName="Region" ma:internalName="Region">
      <xsd:complexType>
        <xsd:complexContent>
          <xsd:extension base="dms:MultiChoice">
            <xsd:sequence>
              <xsd:element name="Value" maxOccurs="unbounded" minOccurs="0" nillable="true">
                <xsd:simpleType>
                  <xsd:restriction base="dms:Choice">
                    <xsd:enumeration value="All Regions"/>
                    <xsd:enumeration value="APAC"/>
                    <xsd:enumeration value="Canada"/>
                    <xsd:enumeration value="CEE"/>
                    <xsd:enumeration value="France"/>
                    <xsd:enumeration value="Germany"/>
                    <xsd:enumeration value="Greater China"/>
                    <xsd:enumeration value="India"/>
                    <xsd:enumeration value="Japan"/>
                    <xsd:enumeration value="LATAM"/>
                    <xsd:enumeration value="MEA"/>
                    <xsd:enumeration value="UK"/>
                    <xsd:enumeration value="USA"/>
                    <xsd:enumeration value="WE"/>
                  </xsd:restriction>
                </xsd:simpleType>
              </xsd:element>
            </xsd:sequence>
          </xsd:extension>
        </xsd:complexContent>
      </xsd:complexType>
    </xsd:element>
    <xsd:element name="Comment" ma:index="16" nillable="true" ma:displayName="Comment" ma:internalName="Comment">
      <xsd:simpleType>
        <xsd:restriction base="dms:Note">
          <xsd:maxLength value="255"/>
        </xsd:restriction>
      </xsd:simpleType>
    </xsd:element>
    <xsd:element name="Go_x0020_Live" ma:index="20" nillable="true" ma:displayName="Go Live" ma:default="1" ma:internalName="Go_x0020_Li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7" nillable="true" ma:displayName="Rating (0-5)" ma:decimals="2" ma:description="Average value of all the ratings that have been submitted" ma:internalName="AverageRating" ma:readOnly="true">
      <xsd:simpleType>
        <xsd:restriction base="dms:Number"/>
      </xsd:simpleType>
    </xsd:element>
    <xsd:element name="RatingCount" ma:index="18"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72138cc6-c94b-4a6b-9ad2-0ec37481d508" elementFormDefault="qualified">
    <xsd:import namespace="http://schemas.microsoft.com/office/2006/documentManagement/types"/>
    <xsd:import namespace="http://schemas.microsoft.com/office/infopath/2007/PartnerControls"/>
    <xsd:element name="Author0" ma:index="7" nillable="true" ma:displayName="Author" ma:list="UserInfo" ma:SharePointGroup="0" ma:internalName="Author0"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udienceTaxHTField0" ma:index="32" nillable="true" ma:taxonomy="true" ma:internalName="AudienceTaxHTField0" ma:taxonomyFieldName="Audience" ma:displayName="Audience" ma:default="" ma:fieldId="{82f08abf-565c-497c-b4f9-62f6dbc05e5b}" ma:taxonomyMulti="true" ma:sspId="1bba0116-9406-45a9-aaca-3cd6ba737e19" ma:termSetId="57f955ea-3dbf-4fdc-89c9-afc201bf9bc2" ma:anchorId="00000000-0000-0000-0000-000000000000" ma:open="false" ma:isKeyword="false">
      <xsd:complexType>
        <xsd:sequence>
          <xsd:element ref="pc:Terms" minOccurs="0" maxOccurs="1"/>
        </xsd:sequence>
      </xsd:complexType>
    </xsd:element>
    <xsd:element name="Content_x0020_moved_x0020_from_x002f_to" ma:index="34" nillable="true" ma:displayName="Content moved from/to" ma:format="Dropdown" ma:internalName="Content_x0020_moved_x0020_from_x002f_to">
      <xsd:simpleType>
        <xsd:restriction base="dms:Choice">
          <xsd:enumeration value="Content IRM to Content"/>
          <xsd:enumeration value="Content IRM to MSFT All"/>
          <xsd:enumeration value="Content to Content IRM"/>
          <xsd:enumeration value="Content to MSFT All"/>
          <xsd:enumeration value="MSFT All to Content"/>
          <xsd:enumeration value="MSFT All to Content IRM"/>
        </xsd:restriction>
      </xsd:simpleType>
    </xsd:element>
    <xsd:element name="Content_x0020_moved_x0020_date" ma:index="35" nillable="true" ma:displayName="Content moved date" ma:format="DateOnly" ma:internalName="Content_x0020_moved_x0020_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dff8dd8-dba9-4bf3-9cb8-13f17c88d9f3" elementFormDefault="qualified">
    <xsd:import namespace="http://schemas.microsoft.com/office/2006/documentManagement/types"/>
    <xsd:import namespace="http://schemas.microsoft.com/office/infopath/2007/PartnerControls"/>
    <xsd:element name="DistributionTaxHTField0" ma:index="28" nillable="true" ma:taxonomy="true" ma:internalName="DistributionTaxHTField0" ma:taxonomyFieldName="Distribution" ma:displayName="Distribution" ma:default="" ma:fieldId="{a5006e1d-e6e5-44db-847c-b0293986bb1b}" ma:sspId="1bba0116-9406-45a9-aaca-3cd6ba737e19" ma:termSetId="4f0f083b-bf2a-4c5d-a06a-909d0d33e9ec" ma:anchorId="00000000-0000-0000-0000-000000000000" ma:open="false" ma:isKeyword="false">
      <xsd:complexType>
        <xsd:sequence>
          <xsd:element ref="pc:Terms" minOccurs="0" maxOccurs="1"/>
        </xsd:sequence>
      </xsd:complexType>
    </xsd:element>
    <xsd:element name="Content_x0020_TypeTaxHTField0" ma:index="30" nillable="true" ma:taxonomy="true" ma:internalName="Content_x0020_TypeTaxHTField0" ma:taxonomyFieldName="Content_x0020_Type" ma:displayName="Document Content Type" ma:default="" ma:fieldId="{985563f1-69e2-42ca-bef9-e65525443631}" ma:taxonomyMulti="true" ma:sspId="1bba0116-9406-45a9-aaca-3cd6ba737e19" ma:termSetId="be20b9cf-23b9-407d-b8bf-09fcee0f26a5"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f1ea2ea-ddb8-4716-94c3-8590b6320cfb" elementFormDefault="qualified">
    <xsd:import namespace="http://schemas.microsoft.com/office/2006/documentManagement/types"/>
    <xsd:import namespace="http://schemas.microsoft.com/office/infopath/2007/PartnerControls"/>
    <xsd:element name="Categories0" ma:index="11" nillable="true" ma:displayName="Page" ma:internalName="Categories0">
      <xsd:complexType>
        <xsd:complexContent>
          <xsd:extension base="dms:MultiChoice">
            <xsd:sequence>
              <xsd:element name="Value" maxOccurs="unbounded" minOccurs="0" nillable="true">
                <xsd:simpleType>
                  <xsd:restriction base="dms:Choice">
                    <xsd:enumeration value="Compete-Apple"/>
                    <xsd:enumeration value="Compete-Google"/>
                    <xsd:enumeration value="Compete-Nokia"/>
                    <xsd:enumeration value="Compete-RIM"/>
                    <xsd:enumeration value="Compete-XCompetitors"/>
                    <xsd:enumeration value="Customer/Partner Ready-Business"/>
                    <xsd:enumeration value="Customer/Partner Ready-Consumer"/>
                    <xsd:enumeration value="Customer/Partner Ready-Developer"/>
                    <xsd:enumeration value="Customer/Partner Ready-Partners"/>
                    <xsd:enumeration value="Demo"/>
                    <xsd:enumeration value="Product Info-Marketplace"/>
                    <xsd:enumeration value="Product Info-WP7 Mango"/>
                    <xsd:enumeration value="Product Info-WP7 Updates"/>
                    <xsd:enumeration value="Product Info-WP7 GA"/>
                    <xsd:enumeration value="Product Info-WP6.5"/>
                    <xsd:enumeration value="Sales/Marketing-Brand"/>
                    <xsd:enumeration value="Sales/Marketing-Campaign"/>
                    <xsd:enumeration value="Sales/Marketing-Digital"/>
                    <xsd:enumeration value="Sales/Marketing-Retail"/>
                    <xsd:enumeration value="Sales/Marketing-Apps"/>
                    <xsd:enumeration value="Sales/Marketing-XMicrosoft"/>
                    <xsd:enumeration value="Sales/Marketing-Xbox LIVE"/>
                    <xsd:enumeration value="Sales/Marketing-End User Offers"/>
                    <xsd:enumeration value="Training-B2B"/>
                    <xsd:enumeration value="Training-Retail"/>
                    <xsd:enumeration value="Video"/>
                  </xsd:restriction>
                </xsd:simpleType>
              </xsd:element>
            </xsd:sequence>
          </xsd:extension>
        </xsd:complexContent>
      </xsd:complexType>
    </xsd:element>
    <xsd:element name="Offers" ma:index="14" nillable="true" ma:displayName="Offers" ma:format="Dropdown" ma:internalName="Offers">
      <xsd:simpleType>
        <xsd:restriction base="dms:Choice">
          <xsd:enumeration value="Entertainment Pack"/>
          <xsd:enumeration value="Xbox Console Games – Dec2010"/>
          <xsd:enumeration value="Xbox Console Games – Mar2011"/>
          <xsd:enumeration value="Zune Pass"/>
          <xsd:enumeration value="MS Points – Games"/>
          <xsd:enumeration value="MS Points – Music + Videos"/>
          <xsd:enumeration value="Xbox Phone Case"/>
        </xsd:restriction>
      </xsd:simpleType>
    </xsd:element>
    <xsd:element name="Popular_x0020_Download" ma:index="19" nillable="true" ma:displayName="Popular Download" ma:default="0" ma:internalName="Popular_x0020_Downloa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edd8707-511a-489f-a6e2-afbf9be91993" elementFormDefault="qualified">
    <xsd:import namespace="http://schemas.microsoft.com/office/2006/documentManagement/types"/>
    <xsd:import namespace="http://schemas.microsoft.com/office/infopath/2007/PartnerControls"/>
    <xsd:element name="_dlc_DocIdPersistId" ma:index="21" nillable="true" ma:displayName="Persist ID" ma:description="Keep ID on add." ma:hidden="true" ma:internalName="_dlc_DocIdPersistId" ma:readOnly="true">
      <xsd:simpleType>
        <xsd:restriction base="dms:Boolean"/>
      </xsd:simpleType>
    </xsd:element>
    <xsd:element name="_dlc_DocId" ma:index="22" nillable="true" ma:displayName="Document ID Value" ma:description="The value of the document ID assigned to this item." ma:internalName="_dlc_DocId" ma:readOnly="true">
      <xsd:simpleType>
        <xsd:restriction base="dms:Text"/>
      </xsd:simpleType>
    </xsd:element>
    <xsd:element name="_dlc_DocIdUrl" ma:index="2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TaxCatchAll" ma:index="26" nillable="true" ma:displayName="Taxonomy Catch All Column" ma:hidden="true" ma:list="{7d82ce70-7033-401a-a617-c6bd1a682406}" ma:internalName="TaxCatchAll" ma:showField="CatchAllData" ma:web="fedd8707-511a-489f-a6e2-afbf9be9199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5" ma:displayName="Title"/>
        <xsd:element ref="dc:subject" minOccurs="0" maxOccurs="1"/>
        <xsd:element ref="dc:description" minOccurs="0" maxOccurs="1"/>
        <xsd:element name="keywords" minOccurs="0" maxOccurs="1" type="xsd:string" ma:index="1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F940F5-DE37-48B6-99B0-B8A60D6561C4}">
  <ds:schemaRefs>
    <ds:schemaRef ds:uri="http://schemas.microsoft.com/office/2006/metadata/properties"/>
    <ds:schemaRef ds:uri="http://schemas.microsoft.com/office/infopath/2007/PartnerControls"/>
    <ds:schemaRef ds:uri="http://schemas.openxmlformats.org/package/2006/metadata/core-properties"/>
    <ds:schemaRef ds:uri="fedd8707-511a-489f-a6e2-afbf9be91993"/>
    <ds:schemaRef ds:uri="http://schemas.microsoft.com/sharepoint/v3"/>
    <ds:schemaRef ds:uri="2f1ea2ea-ddb8-4716-94c3-8590b6320cfb"/>
    <ds:schemaRef ds:uri="5dff8dd8-dba9-4bf3-9cb8-13f17c88d9f3"/>
    <ds:schemaRef ds:uri="http://schemas.microsoft.com/office/2006/documentManagement/types"/>
    <ds:schemaRef ds:uri="http://www.w3.org/XML/1998/namespace"/>
    <ds:schemaRef ds:uri="http://purl.org/dc/elements/1.1/"/>
    <ds:schemaRef ds:uri="http://purl.org/dc/terms/"/>
    <ds:schemaRef ds:uri="72138cc6-c94b-4a6b-9ad2-0ec37481d508"/>
    <ds:schemaRef ds:uri="c5b57acc-57ef-4232-be58-171be4bdcc11"/>
    <ds:schemaRef ds:uri="http://purl.org/dc/dcmitype/"/>
  </ds:schemaRefs>
</ds:datastoreItem>
</file>

<file path=customXml/itemProps2.xml><?xml version="1.0" encoding="utf-8"?>
<ds:datastoreItem xmlns:ds="http://schemas.openxmlformats.org/officeDocument/2006/customXml" ds:itemID="{AEBD8F2A-654D-40AB-95D5-E2460564AC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b57acc-57ef-4232-be58-171be4bdcc11"/>
    <ds:schemaRef ds:uri="http://schemas.microsoft.com/sharepoint/v3"/>
    <ds:schemaRef ds:uri="72138cc6-c94b-4a6b-9ad2-0ec37481d508"/>
    <ds:schemaRef ds:uri="5dff8dd8-dba9-4bf3-9cb8-13f17c88d9f3"/>
    <ds:schemaRef ds:uri="2f1ea2ea-ddb8-4716-94c3-8590b6320cfb"/>
    <ds:schemaRef ds:uri="fedd8707-511a-489f-a6e2-afbf9be919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BA93C3-D270-4D06-B693-26CBBC43A9FB}">
  <ds:schemaRefs>
    <ds:schemaRef ds:uri="http://schemas.microsoft.com/sharepoint/events"/>
  </ds:schemaRefs>
</ds:datastoreItem>
</file>

<file path=customXml/itemProps4.xml><?xml version="1.0" encoding="utf-8"?>
<ds:datastoreItem xmlns:ds="http://schemas.openxmlformats.org/officeDocument/2006/customXml" ds:itemID="{261083F0-41D1-448E-AC33-B9815F644E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4168</TotalTime>
  <Words>5426</Words>
  <Application>Microsoft Office PowerPoint</Application>
  <PresentationFormat>On-screen Show (16:9)</PresentationFormat>
  <Paragraphs>487</Paragraphs>
  <Slides>27</Slides>
  <Notes>27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Arial</vt:lpstr>
      <vt:lpstr>Segoe UI Symbol</vt:lpstr>
      <vt:lpstr>Segoe UI</vt:lpstr>
      <vt:lpstr>Calibri</vt:lpstr>
      <vt:lpstr>Segoe</vt:lpstr>
      <vt:lpstr>Segoe WP Semibold</vt:lpstr>
      <vt:lpstr>Wingdings</vt:lpstr>
      <vt:lpstr>Times New Roman</vt:lpstr>
      <vt:lpstr>Segoe Light</vt:lpstr>
      <vt:lpstr>Segoe WP</vt:lpstr>
      <vt:lpstr>Windows Phone</vt:lpstr>
      <vt:lpstr>Windows Phone A smart choice  for business</vt:lpstr>
      <vt:lpstr>Agenda</vt:lpstr>
      <vt:lpstr>A world of opportunity in business</vt:lpstr>
      <vt:lpstr>Consumerization of IT</vt:lpstr>
      <vt:lpstr>Productivity right out of the box</vt:lpstr>
      <vt:lpstr>Outlook Mobile and Office Mobile built in</vt:lpstr>
      <vt:lpstr>Demo</vt:lpstr>
      <vt:lpstr>Outlook Mobile: a new level of organized</vt:lpstr>
      <vt:lpstr>Lync Mobile: interact in real-time</vt:lpstr>
      <vt:lpstr>Office Mobile: rich capabilities in the palm of your hand</vt:lpstr>
      <vt:lpstr>PowerPoint Presentation</vt:lpstr>
      <vt:lpstr>Integrates with your infrastructure</vt:lpstr>
      <vt:lpstr>Do more, on premise and in the cloud</vt:lpstr>
      <vt:lpstr>Use what you know and trust</vt:lpstr>
      <vt:lpstr>Helps protect your business information</vt:lpstr>
      <vt:lpstr>PowerPoint Presentation</vt:lpstr>
      <vt:lpstr>Mobilize your business apps</vt:lpstr>
      <vt:lpstr>Mobilize your business apps</vt:lpstr>
      <vt:lpstr>Deliver captivating apps</vt:lpstr>
      <vt:lpstr>Keep corporate application data secure</vt:lpstr>
      <vt:lpstr>High quality, efficient app development</vt:lpstr>
      <vt:lpstr>Windows Phone for your business</vt:lpstr>
      <vt:lpstr>Next steps</vt:lpstr>
      <vt:lpstr>PowerPoint Presentation</vt:lpstr>
      <vt:lpstr>Appendix</vt:lpstr>
      <vt:lpstr>Exchange ActiveSync feature support</vt:lpstr>
      <vt:lpstr>Windows Phone within the Microsoft ecosystem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Phone Mango Business Comprehensive Presentation</dc:title>
  <dc:creator>Augusto Valdez</dc:creator>
  <cp:lastModifiedBy>Simon</cp:lastModifiedBy>
  <cp:revision>368</cp:revision>
  <dcterms:created xsi:type="dcterms:W3CDTF">2006-08-16T00:00:00Z</dcterms:created>
  <dcterms:modified xsi:type="dcterms:W3CDTF">2011-09-01T22:36:27Z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0x0101009F22D75645C8B94C91D5DEF69934D194</vt:lpwstr>
  </property>
  <property fmtid="{D5CDD505-2E9C-101B-9397-08002B2CF9AE}" pid="3" name="MetadataExtractionStatus">
    <vt:lpwstr>Metadata ExtractedSuccessfully</vt:lpwstr>
  </property>
  <property fmtid="{D5CDD505-2E9C-101B-9397-08002B2CF9AE}" pid="4" name="VerticalIndustry">
    <vt:lpwstr/>
  </property>
  <property fmtid="{D5CDD505-2E9C-101B-9397-08002B2CF9AE}" pid="5" name="Products">
    <vt:lpwstr/>
  </property>
  <property fmtid="{D5CDD505-2E9C-101B-9397-08002B2CF9AE}" pid="6" name="Solution">
    <vt:lpwstr/>
  </property>
  <property fmtid="{D5CDD505-2E9C-101B-9397-08002B2CF9AE}" pid="7" name="AssetType">
    <vt:lpwstr>59;#PPTX|3c2243da-72e9-4852-893e-968034205e3f</vt:lpwstr>
  </property>
  <property fmtid="{D5CDD505-2E9C-101B-9397-08002B2CF9AE}" pid="8" name="OrganizationalCustomerSegment">
    <vt:lpwstr/>
  </property>
  <property fmtid="{D5CDD505-2E9C-101B-9397-08002B2CF9AE}" pid="9" name="ProductArea">
    <vt:lpwstr/>
  </property>
  <property fmtid="{D5CDD505-2E9C-101B-9397-08002B2CF9AE}" pid="10" name="USBMOLanguage">
    <vt:lpwstr/>
  </property>
  <property fmtid="{D5CDD505-2E9C-101B-9397-08002B2CF9AE}" pid="11" name="IndividualCustomerSegment">
    <vt:lpwstr/>
  </property>
  <property fmtid="{D5CDD505-2E9C-101B-9397-08002B2CF9AE}" pid="12" name="Locale">
    <vt:lpwstr/>
  </property>
  <property fmtid="{D5CDD505-2E9C-101B-9397-08002B2CF9AE}" pid="13" name="ElementType">
    <vt:lpwstr>6;#Other|675b6a5d-2ecd-48a3-8c10-33b51e64d58c</vt:lpwstr>
  </property>
  <property fmtid="{D5CDD505-2E9C-101B-9397-08002B2CF9AE}" pid="14" name="TaxKeyword">
    <vt:lpwstr/>
  </property>
  <property fmtid="{D5CDD505-2E9C-101B-9397-08002B2CF9AE}" pid="15" name="Distribution">
    <vt:lpwstr>30;#Customer Ready - All|a9f024c0-79b0-40b8-b59d-5ec77620336c</vt:lpwstr>
  </property>
  <property fmtid="{D5CDD505-2E9C-101B-9397-08002B2CF9AE}" pid="16" name="Audience">
    <vt:lpwstr>27;#Customer - Enterprise|2b3a89d5-b17c-402e-83c1-6d7c40b70f19</vt:lpwstr>
  </property>
  <property fmtid="{D5CDD505-2E9C-101B-9397-08002B2CF9AE}" pid="17" name="_dlc_DocIdItemGuid">
    <vt:lpwstr>1c228bf8-3c6d-4356-919f-5a693a871baf</vt:lpwstr>
  </property>
  <property fmtid="{D5CDD505-2E9C-101B-9397-08002B2CF9AE}" pid="18" name="Content Type">
    <vt:lpwstr>10;#Presentation|52ae79a5-213e-4ce4-95ef-8ae8ca4bd364</vt:lpwstr>
  </property>
  <property fmtid="{D5CDD505-2E9C-101B-9397-08002B2CF9AE}" pid="19" name="Audience1TaxHTField0">
    <vt:lpwstr>Customer - Enterprise|2b3a89d5-b17c-402e-83c1-6d7c40b70f19</vt:lpwstr>
  </property>
  <property fmtid="{D5CDD505-2E9C-101B-9397-08002B2CF9AE}" pid="20" name="Publishing Site">
    <vt:lpwstr>;#//Phone;#//InfoPedia;#</vt:lpwstr>
  </property>
  <property fmtid="{D5CDD505-2E9C-101B-9397-08002B2CF9AE}" pid="21" name="Audience1">
    <vt:lpwstr>27;#Customer - Enterprise|2b3a89d5-b17c-402e-83c1-6d7c40b70f19</vt:lpwstr>
  </property>
</Properties>
</file>