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 id="2147483680" r:id="rId3"/>
  </p:sldMasterIdLst>
  <p:notesMasterIdLst>
    <p:notesMasterId r:id="rId22"/>
  </p:notesMasterIdLst>
  <p:sldIdLst>
    <p:sldId id="279" r:id="rId4"/>
    <p:sldId id="280"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17</a:t>
            </a:fld>
            <a:endParaRPr 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2:33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18</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jpe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3.xml"/><Relationship Id="rId6" Type="http://schemas.openxmlformats.org/officeDocument/2006/relationships/image" Target="../media/image13.png"/><Relationship Id="rId11" Type="http://schemas.openxmlformats.org/officeDocument/2006/relationships/image" Target="../media/image16.png"/><Relationship Id="rId5" Type="http://schemas.openxmlformats.org/officeDocument/2006/relationships/hyperlink" Target="http://technet.microsoft.com/en-au" TargetMode="External"/><Relationship Id="rId10" Type="http://schemas.openxmlformats.org/officeDocument/2006/relationships/image" Target="../media/image15.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err="1" smtClean="0"/>
              <a:t>ActionFilter</a:t>
            </a:r>
            <a:r>
              <a:rPr lang="en-AU" dirty="0" smtClean="0"/>
              <a:t> ordering</a:t>
            </a:r>
            <a:endParaRPr lang="en-US" dirty="0">
              <a:solidFill>
                <a:schemeClr val="accent2"/>
              </a:solidFill>
            </a:endParaRPr>
          </a:p>
        </p:txBody>
      </p:sp>
      <p:sp>
        <p:nvSpPr>
          <p:cNvPr id="3" name="Text Placeholder 2"/>
          <p:cNvSpPr>
            <a:spLocks noGrp="1"/>
          </p:cNvSpPr>
          <p:nvPr>
            <p:ph idx="1"/>
          </p:nvPr>
        </p:nvSpPr>
        <p:spPr>
          <a:xfrm>
            <a:off x="285720" y="1857364"/>
            <a:ext cx="8715436" cy="3849291"/>
          </a:xfrm>
        </p:spPr>
        <p:txBody>
          <a:bodyPr/>
          <a:lstStyle/>
          <a:p>
            <a:pPr>
              <a:buNone/>
            </a:pPr>
            <a:r>
              <a:rPr lang="en-US" dirty="0" err="1" smtClean="0">
                <a:gradFill>
                  <a:gsLst>
                    <a:gs pos="0">
                      <a:schemeClr val="tx1"/>
                    </a:gs>
                    <a:gs pos="100000">
                      <a:schemeClr val="tx1"/>
                    </a:gs>
                  </a:gsLst>
                  <a:lin ang="5400000" scaled="0"/>
                </a:gradFill>
              </a:rPr>
              <a:t>ActionFilters</a:t>
            </a:r>
            <a:r>
              <a:rPr lang="en-US" dirty="0" smtClean="0">
                <a:gradFill>
                  <a:gsLst>
                    <a:gs pos="0">
                      <a:schemeClr val="tx1"/>
                    </a:gs>
                    <a:gs pos="100000">
                      <a:schemeClr val="tx1"/>
                    </a:gs>
                  </a:gsLst>
                  <a:lin ang="5400000" scaled="0"/>
                </a:gradFill>
              </a:rPr>
              <a:t> are great, but it’s important to understand how they run.</a:t>
            </a:r>
          </a:p>
          <a:p>
            <a:r>
              <a:rPr lang="en-US" dirty="0" smtClean="0">
                <a:gradFill>
                  <a:gsLst>
                    <a:gs pos="0">
                      <a:schemeClr val="tx1"/>
                    </a:gs>
                    <a:gs pos="100000">
                      <a:schemeClr val="tx1"/>
                    </a:gs>
                  </a:gsLst>
                  <a:lin ang="5400000" scaled="0"/>
                </a:gradFill>
              </a:rPr>
              <a:t>They have a undetermined order starting at -1</a:t>
            </a:r>
          </a:p>
          <a:p>
            <a:r>
              <a:rPr lang="en-US" dirty="0" smtClean="0">
                <a:gradFill>
                  <a:gsLst>
                    <a:gs pos="0">
                      <a:schemeClr val="tx1"/>
                    </a:gs>
                    <a:gs pos="100000">
                      <a:schemeClr val="tx1"/>
                    </a:gs>
                  </a:gsLst>
                  <a:lin ang="5400000" scaled="0"/>
                </a:gradFill>
              </a:rPr>
              <a:t>Security filters always run first!</a:t>
            </a:r>
            <a:endParaRPr lang="en-US" dirty="0" smtClean="0">
              <a:gradFill>
                <a:gsLst>
                  <a:gs pos="0">
                    <a:schemeClr val="tx1"/>
                  </a:gs>
                  <a:gs pos="86000">
                    <a:schemeClr val="tx1"/>
                  </a:gs>
                </a:gsLst>
                <a:lin ang="5400000" scaled="0"/>
              </a:gra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Handling multiple form posts</a:t>
            </a:r>
            <a:endParaRPr lang="en-US" dirty="0">
              <a:solidFill>
                <a:schemeClr val="accent2"/>
              </a:solidFill>
            </a:endParaRPr>
          </a:p>
        </p:txBody>
      </p:sp>
      <p:sp>
        <p:nvSpPr>
          <p:cNvPr id="3" name="Text Placeholder 2"/>
          <p:cNvSpPr>
            <a:spLocks noGrp="1"/>
          </p:cNvSpPr>
          <p:nvPr>
            <p:ph idx="1"/>
          </p:nvPr>
        </p:nvSpPr>
        <p:spPr>
          <a:xfrm>
            <a:off x="285720" y="1857364"/>
            <a:ext cx="8715436" cy="3849291"/>
          </a:xfrm>
        </p:spPr>
        <p:txBody>
          <a:bodyPr/>
          <a:lstStyle/>
          <a:p>
            <a:pPr>
              <a:buNone/>
            </a:pPr>
            <a:r>
              <a:rPr lang="en-US" dirty="0" smtClean="0">
                <a:gradFill>
                  <a:gsLst>
                    <a:gs pos="0">
                      <a:schemeClr val="tx1"/>
                    </a:gs>
                    <a:gs pos="100000">
                      <a:schemeClr val="tx1"/>
                    </a:gs>
                  </a:gsLst>
                  <a:lin ang="5400000" scaled="0"/>
                </a:gradFill>
              </a:rPr>
              <a:t>Strictly ASP.NET MVC.</a:t>
            </a:r>
          </a:p>
          <a:p>
            <a:r>
              <a:rPr lang="en-US" dirty="0" smtClean="0">
                <a:gradFill>
                  <a:gsLst>
                    <a:gs pos="0">
                      <a:schemeClr val="tx1"/>
                    </a:gs>
                    <a:gs pos="100000">
                      <a:schemeClr val="tx1"/>
                    </a:gs>
                  </a:gsLst>
                  <a:lin ang="5400000" scaled="0"/>
                </a:gradFill>
              </a:rPr>
              <a:t>One form can have multiple submit buttons, so what’s 	the cleanest way to handle this scenario?</a:t>
            </a:r>
          </a:p>
          <a:p>
            <a:r>
              <a:rPr lang="en-US" dirty="0" err="1" smtClean="0">
                <a:gradFill>
                  <a:gsLst>
                    <a:gs pos="0">
                      <a:schemeClr val="tx1"/>
                    </a:gs>
                    <a:gs pos="100000">
                      <a:schemeClr val="tx1"/>
                    </a:gs>
                  </a:gsLst>
                  <a:lin ang="5400000" scaled="0"/>
                </a:gradFill>
              </a:rPr>
              <a:t>ActionMethodSelectorAttribute</a:t>
            </a:r>
            <a:r>
              <a:rPr lang="en-US" dirty="0" smtClean="0">
                <a:gradFill>
                  <a:gsLst>
                    <a:gs pos="0">
                      <a:schemeClr val="tx1"/>
                    </a:gs>
                    <a:gs pos="100000">
                      <a:schemeClr val="tx1"/>
                    </a:gs>
                  </a:gsLst>
                  <a:lin ang="5400000" scaled="0"/>
                </a:gradFill>
              </a:rPr>
              <a:t> is your friend</a:t>
            </a:r>
            <a:endParaRPr lang="en-US" dirty="0" smtClean="0">
              <a:gradFill>
                <a:gsLst>
                  <a:gs pos="0">
                    <a:schemeClr val="tx1"/>
                  </a:gs>
                  <a:gs pos="86000">
                    <a:schemeClr val="tx1"/>
                  </a:gs>
                </a:gsLst>
                <a:lin ang="5400000" scaled="0"/>
              </a:gra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Routing constraints</a:t>
            </a:r>
            <a:endParaRPr lang="en-US" dirty="0">
              <a:solidFill>
                <a:schemeClr val="accent2"/>
              </a:solidFill>
            </a:endParaRPr>
          </a:p>
        </p:txBody>
      </p:sp>
      <p:sp>
        <p:nvSpPr>
          <p:cNvPr id="3" name="Text Placeholder 2"/>
          <p:cNvSpPr>
            <a:spLocks noGrp="1"/>
          </p:cNvSpPr>
          <p:nvPr>
            <p:ph idx="1"/>
          </p:nvPr>
        </p:nvSpPr>
        <p:spPr>
          <a:xfrm>
            <a:off x="285720" y="1857364"/>
            <a:ext cx="8715436" cy="3849291"/>
          </a:xfrm>
        </p:spPr>
        <p:txBody>
          <a:bodyPr/>
          <a:lstStyle/>
          <a:p>
            <a:pPr>
              <a:buNone/>
            </a:pPr>
            <a:r>
              <a:rPr lang="en-US" dirty="0" smtClean="0">
                <a:gradFill>
                  <a:gsLst>
                    <a:gs pos="0">
                      <a:schemeClr val="tx1"/>
                    </a:gs>
                    <a:gs pos="100000">
                      <a:schemeClr val="tx1"/>
                    </a:gs>
                  </a:gsLst>
                  <a:lin ang="5400000" scaled="0"/>
                </a:gradFill>
              </a:rPr>
              <a:t>Routes are one of MVC’s biggest features</a:t>
            </a:r>
          </a:p>
          <a:p>
            <a:r>
              <a:rPr lang="en-US" dirty="0" smtClean="0">
                <a:gradFill>
                  <a:gsLst>
                    <a:gs pos="0">
                      <a:schemeClr val="tx1"/>
                    </a:gs>
                    <a:gs pos="100000">
                      <a:schemeClr val="tx1"/>
                    </a:gs>
                  </a:gsLst>
                  <a:lin ang="5400000" scaled="0"/>
                </a:gradFill>
              </a:rPr>
              <a:t>Understanding how to use them can turn your URL’s into 	a work of art</a:t>
            </a:r>
          </a:p>
          <a:p>
            <a:r>
              <a:rPr lang="en-US" dirty="0" smtClean="0">
                <a:gradFill>
                  <a:gsLst>
                    <a:gs pos="0">
                      <a:schemeClr val="tx1"/>
                    </a:gs>
                    <a:gs pos="100000">
                      <a:schemeClr val="tx1"/>
                    </a:gs>
                  </a:gsLst>
                  <a:lin ang="5400000" scaled="0"/>
                </a:gradFill>
              </a:rPr>
              <a:t>This tip show you how to change routes depending on 	the HTTP verb</a:t>
            </a:r>
            <a:endParaRPr lang="en-US" dirty="0" smtClean="0">
              <a:gradFill>
                <a:gsLst>
                  <a:gs pos="0">
                    <a:schemeClr val="tx1"/>
                  </a:gs>
                  <a:gs pos="86000">
                    <a:schemeClr val="tx1"/>
                  </a:gs>
                </a:gsLst>
                <a:lin ang="5400000" scaled="0"/>
              </a:gra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So what have you learned?</a:t>
            </a:r>
            <a:endParaRPr lang="en-US" dirty="0">
              <a:solidFill>
                <a:schemeClr val="accent2"/>
              </a:solidFill>
            </a:endParaRPr>
          </a:p>
        </p:txBody>
      </p:sp>
      <p:sp>
        <p:nvSpPr>
          <p:cNvPr id="3" name="Text Placeholder 2"/>
          <p:cNvSpPr>
            <a:spLocks noGrp="1"/>
          </p:cNvSpPr>
          <p:nvPr>
            <p:ph idx="1"/>
          </p:nvPr>
        </p:nvSpPr>
        <p:spPr>
          <a:xfrm>
            <a:off x="4286248" y="1857364"/>
            <a:ext cx="4714908" cy="3849291"/>
          </a:xfrm>
        </p:spPr>
        <p:txBody>
          <a:bodyPr>
            <a:normAutofit fontScale="92500"/>
          </a:bodyPr>
          <a:lstStyle/>
          <a:p>
            <a:pPr defTabSz="914363">
              <a:defRPr/>
            </a:pPr>
            <a:r>
              <a:rPr lang="en-US" dirty="0" smtClean="0">
                <a:gradFill>
                  <a:gsLst>
                    <a:gs pos="0">
                      <a:schemeClr val="tx1"/>
                    </a:gs>
                    <a:gs pos="100000">
                      <a:schemeClr val="tx1"/>
                    </a:gs>
                  </a:gsLst>
                  <a:lin ang="5400000" scaled="0"/>
                </a:gradFill>
              </a:rPr>
              <a:t>Error handling as well as handling Ajax errors</a:t>
            </a:r>
          </a:p>
          <a:p>
            <a:pPr defTabSz="914363">
              <a:defRPr/>
            </a:pPr>
            <a:r>
              <a:rPr lang="en-US" dirty="0" smtClean="0">
                <a:gradFill>
                  <a:gsLst>
                    <a:gs pos="0">
                      <a:schemeClr val="tx1"/>
                    </a:gs>
                    <a:gs pos="100000">
                      <a:schemeClr val="tx1"/>
                    </a:gs>
                  </a:gsLst>
                  <a:lin ang="5400000" scaled="0"/>
                </a:gradFill>
              </a:rPr>
              <a:t>Implement security</a:t>
            </a:r>
          </a:p>
          <a:p>
            <a:pPr defTabSz="914363">
              <a:defRPr/>
            </a:pPr>
            <a:r>
              <a:rPr lang="en-US" dirty="0" err="1" smtClean="0">
                <a:gradFill>
                  <a:gsLst>
                    <a:gs pos="0">
                      <a:schemeClr val="tx1"/>
                    </a:gs>
                    <a:gs pos="100000">
                      <a:schemeClr val="tx1"/>
                    </a:gs>
                  </a:gsLst>
                  <a:lin ang="5400000" scaled="0"/>
                </a:gradFill>
              </a:rPr>
              <a:t>ActionFilterAttribute</a:t>
            </a:r>
            <a:r>
              <a:rPr lang="en-US" dirty="0" smtClean="0">
                <a:gradFill>
                  <a:gsLst>
                    <a:gs pos="0">
                      <a:schemeClr val="tx1"/>
                    </a:gs>
                    <a:gs pos="100000">
                      <a:schemeClr val="tx1"/>
                    </a:gs>
                  </a:gsLst>
                  <a:lin ang="5400000" scaled="0"/>
                </a:gradFill>
              </a:rPr>
              <a:t> ordering</a:t>
            </a:r>
          </a:p>
          <a:p>
            <a:pPr defTabSz="914363">
              <a:defRPr/>
            </a:pPr>
            <a:r>
              <a:rPr lang="en-US" dirty="0" err="1" smtClean="0">
                <a:gradFill>
                  <a:gsLst>
                    <a:gs pos="0">
                      <a:schemeClr val="tx1"/>
                    </a:gs>
                    <a:gs pos="100000">
                      <a:schemeClr val="tx1"/>
                    </a:gs>
                  </a:gsLst>
                  <a:lin ang="5400000" scaled="0"/>
                </a:gradFill>
              </a:rPr>
              <a:t>ControllerActionInvoker</a:t>
            </a:r>
            <a:r>
              <a:rPr lang="en-US" dirty="0" smtClean="0">
                <a:gradFill>
                  <a:gsLst>
                    <a:gs pos="0">
                      <a:schemeClr val="tx1"/>
                    </a:gs>
                    <a:gs pos="100000">
                      <a:schemeClr val="tx1"/>
                    </a:gs>
                  </a:gsLst>
                  <a:lin ang="5400000" scaled="0"/>
                </a:gradFill>
              </a:rPr>
              <a:t> to centralize handling requests</a:t>
            </a:r>
          </a:p>
          <a:p>
            <a:pPr defTabSz="914363">
              <a:defRPr/>
            </a:pPr>
            <a:r>
              <a:rPr lang="en-US" dirty="0" smtClean="0">
                <a:gradFill>
                  <a:gsLst>
                    <a:gs pos="0">
                      <a:schemeClr val="tx1"/>
                    </a:gs>
                    <a:gs pos="100000">
                      <a:schemeClr val="tx1"/>
                    </a:gs>
                  </a:gsLst>
                  <a:lin ang="5400000" scaled="0"/>
                </a:gradFill>
              </a:rPr>
              <a:t>Routing constraints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4" descr="inquisitive"/>
          <p:cNvPicPr>
            <a:picLocks noChangeAspect="1" noChangeArrowheads="1"/>
          </p:cNvPicPr>
          <p:nvPr/>
        </p:nvPicPr>
        <p:blipFill>
          <a:blip r:embed="rId3"/>
          <a:srcRect/>
          <a:stretch>
            <a:fillRect/>
          </a:stretch>
        </p:blipFill>
        <p:spPr bwMode="auto">
          <a:xfrm>
            <a:off x="285720" y="2714620"/>
            <a:ext cx="2808288" cy="2100263"/>
          </a:xfrm>
          <a:prstGeom prst="rect">
            <a:avLst/>
          </a:prstGeom>
          <a:noFill/>
          <a:ln w="9525">
            <a:noFill/>
            <a:miter lim="800000"/>
            <a:headEnd/>
            <a:tailEnd/>
          </a:ln>
        </p:spPr>
      </p:pic>
      <p:pic>
        <p:nvPicPr>
          <p:cNvPr id="7" name="Picture 7" descr="inquisitive2"/>
          <p:cNvPicPr>
            <a:picLocks noChangeAspect="1" noChangeArrowheads="1"/>
          </p:cNvPicPr>
          <p:nvPr/>
        </p:nvPicPr>
        <p:blipFill>
          <a:blip r:embed="rId4"/>
          <a:srcRect/>
          <a:stretch>
            <a:fillRect/>
          </a:stretch>
        </p:blipFill>
        <p:spPr bwMode="auto">
          <a:xfrm>
            <a:off x="2444720" y="2714620"/>
            <a:ext cx="1914525" cy="2095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924944"/>
            <a:ext cx="7772400" cy="1362075"/>
          </a:xfrm>
        </p:spPr>
        <p:txBody>
          <a:bodyPr>
            <a:normAutofit fontScale="90000"/>
          </a:bodyPr>
          <a:lstStyle/>
          <a:p>
            <a:pPr defTabSz="914363" fontAlgn="auto">
              <a:lnSpc>
                <a:spcPct val="90000"/>
              </a:lnSpc>
              <a:spcAft>
                <a:spcPts val="0"/>
              </a:spcAft>
              <a:defRPr/>
            </a:pPr>
            <a:r>
              <a:rPr lang="en-US" dirty="0"/>
              <a:t>That’s it.  Thanks for attending the session!</a:t>
            </a:r>
            <a:br>
              <a:rPr lang="en-US" dirty="0"/>
            </a:br>
            <a:r>
              <a:rPr lang="en-US" dirty="0"/>
              <a:t/>
            </a:r>
            <a:br>
              <a:rPr lang="en-US" dirty="0"/>
            </a:br>
            <a:r>
              <a:rPr lang="en-US" sz="3100" b="0" cap="none" dirty="0" smtClean="0">
                <a:solidFill>
                  <a:schemeClr val="bg1"/>
                </a:solidFill>
              </a:rPr>
              <a:t>malcolm.sheridan@gmail.com</a:t>
            </a:r>
            <a:br>
              <a:rPr lang="en-US" sz="3100" b="0" cap="none" dirty="0" smtClean="0">
                <a:solidFill>
                  <a:schemeClr val="bg1"/>
                </a:solidFill>
              </a:rPr>
            </a:br>
            <a:r>
              <a:rPr lang="en-US" sz="3100" b="0" cap="none" dirty="0" smtClean="0">
                <a:solidFill>
                  <a:schemeClr val="bg1"/>
                </a:solidFill>
              </a:rPr>
              <a:t>@</a:t>
            </a:r>
            <a:r>
              <a:rPr lang="en-US" sz="3100" b="0" cap="none" dirty="0" err="1" smtClean="0">
                <a:solidFill>
                  <a:schemeClr val="bg1"/>
                </a:solidFill>
              </a:rPr>
              <a:t>malcolmsheridan</a:t>
            </a:r>
            <a:r>
              <a:rPr lang="en-US" dirty="0"/>
              <a:t/>
            </a:r>
            <a:br>
              <a:rPr lang="en-US" dirty="0"/>
            </a:b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0" name="Text Placeholder 9"/>
          <p:cNvSpPr>
            <a:spLocks noGrp="1"/>
          </p:cNvSpPr>
          <p:nvPr>
            <p:ph type="body" idx="1"/>
          </p:nvPr>
        </p:nvSpPr>
        <p:spPr>
          <a:xfrm>
            <a:off x="642910" y="4214818"/>
            <a:ext cx="7772400" cy="1500187"/>
          </a:xfrm>
        </p:spPr>
        <p:txBody>
          <a:bodyPr/>
          <a:lstStyle/>
          <a:p>
            <a:pPr>
              <a:defRPr/>
            </a:pPr>
            <a:r>
              <a:rPr lang="en-AU" dirty="0" smtClean="0"/>
              <a:t>Prize giveaway! 1 Telerik Ultimate Collection work $1999 USD</a:t>
            </a:r>
            <a:endParaRPr lang="en-AU" dirty="0" smtClean="0">
              <a:gradFill>
                <a:gsLst>
                  <a:gs pos="0">
                    <a:schemeClr val="tx1"/>
                  </a:gs>
                  <a:gs pos="100000">
                    <a:schemeClr val="tx1"/>
                  </a:gs>
                </a:gsLst>
                <a:lin ang="5400000" scaled="0"/>
              </a:gradFill>
            </a:endParaRPr>
          </a:p>
          <a:p>
            <a:endParaRPr lang="en-AU" dirty="0"/>
          </a:p>
        </p:txBody>
      </p:sp>
      <p:pic>
        <p:nvPicPr>
          <p:cNvPr id="4" name="Picture 2"/>
          <p:cNvPicPr>
            <a:picLocks noChangeAspect="1" noChangeArrowheads="1"/>
          </p:cNvPicPr>
          <p:nvPr/>
        </p:nvPicPr>
        <p:blipFill>
          <a:blip r:embed="rId3"/>
          <a:srcRect/>
          <a:stretch>
            <a:fillRect/>
          </a:stretch>
        </p:blipFill>
        <p:spPr bwMode="auto">
          <a:xfrm>
            <a:off x="642910" y="2428868"/>
            <a:ext cx="6815141" cy="2322933"/>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AU" dirty="0" smtClean="0"/>
              <a:t>MVC - Lessons Learnt </a:t>
            </a:r>
            <a:br>
              <a:rPr lang="en-AU" dirty="0" smtClean="0"/>
            </a:br>
            <a:r>
              <a:rPr lang="en-AU" dirty="0" smtClean="0"/>
              <a:t>From Being Burnt</a:t>
            </a:r>
            <a:endParaRPr lang="en-AU" dirty="0"/>
          </a:p>
        </p:txBody>
      </p:sp>
      <p:sp>
        <p:nvSpPr>
          <p:cNvPr id="3" name="Text Placeholder 2"/>
          <p:cNvSpPr>
            <a:spLocks noGrp="1"/>
          </p:cNvSpPr>
          <p:nvPr>
            <p:ph type="body" idx="1"/>
          </p:nvPr>
        </p:nvSpPr>
        <p:spPr/>
        <p:txBody>
          <a:bodyPr/>
          <a:lstStyle/>
          <a:p>
            <a:pPr lvl="0">
              <a:defRPr/>
            </a:pPr>
            <a:r>
              <a:rPr lang="en-US" dirty="0" smtClean="0"/>
              <a:t>Malcolm Sheridan (@</a:t>
            </a:r>
            <a:r>
              <a:rPr lang="en-US" dirty="0" err="1" smtClean="0"/>
              <a:t>malcolmsheridan</a:t>
            </a:r>
            <a:r>
              <a:rPr lang="en-US" dirty="0" smtClean="0"/>
              <a:t> - </a:t>
            </a:r>
            <a:r>
              <a:rPr lang="en-US" dirty="0" err="1" smtClean="0"/>
              <a:t>malcolm.sheridan@gmail</a:t>
            </a:r>
            <a:r>
              <a:rPr lang="en-US" dirty="0" smtClean="0"/>
              <a:t>)</a:t>
            </a:r>
          </a:p>
          <a:p>
            <a:pPr lvl="0">
              <a:defRPr/>
            </a:pPr>
            <a:r>
              <a:rPr lang="en-US" dirty="0" smtClean="0"/>
              <a:t>Quantitative Project Leader</a:t>
            </a:r>
          </a:p>
          <a:p>
            <a:pPr lvl="0">
              <a:defRPr/>
            </a:pPr>
            <a:r>
              <a:rPr lang="en-US" dirty="0" smtClean="0"/>
              <a:t>ANZ</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#WEB306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7" name="Picture 10" descr="mvp_horizontal_fullcolor"/>
          <p:cNvPicPr>
            <a:picLocks noChangeAspect="1" noChangeArrowheads="1"/>
          </p:cNvPicPr>
          <p:nvPr/>
        </p:nvPicPr>
        <p:blipFill>
          <a:blip r:embed="rId3" cstate="print"/>
          <a:srcRect/>
          <a:stretch>
            <a:fillRect/>
          </a:stretch>
        </p:blipFill>
        <p:spPr bwMode="auto">
          <a:xfrm>
            <a:off x="776271" y="2566982"/>
            <a:ext cx="1382713" cy="560387"/>
          </a:xfrm>
          <a:prstGeom prst="rect">
            <a:avLst/>
          </a:prstGeom>
          <a:noFill/>
          <a:ln w="9525">
            <a:noFill/>
            <a:miter lim="800000"/>
            <a:headEnd/>
            <a:tailEnd/>
          </a:ln>
        </p:spPr>
      </p:pic>
      <p:pic>
        <p:nvPicPr>
          <p:cNvPr id="8" name="Picture 2" descr="http://blogs.telerik.com/Libraries/TeamPulse_Team/Telerik_Insiders_180x87.sflb?width=300&amp;height=300&amp;decreaseOnly=true"/>
          <p:cNvPicPr>
            <a:picLocks noChangeAspect="1" noChangeArrowheads="1"/>
          </p:cNvPicPr>
          <p:nvPr/>
        </p:nvPicPr>
        <p:blipFill>
          <a:blip r:embed="rId4"/>
          <a:srcRect/>
          <a:stretch>
            <a:fillRect/>
          </a:stretch>
        </p:blipFill>
        <p:spPr bwMode="auto">
          <a:xfrm>
            <a:off x="2214546" y="2571744"/>
            <a:ext cx="1146175" cy="547688"/>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0" name="Text Placeholder 9"/>
          <p:cNvSpPr>
            <a:spLocks noGrp="1"/>
          </p:cNvSpPr>
          <p:nvPr>
            <p:ph type="body" idx="1"/>
          </p:nvPr>
        </p:nvSpPr>
        <p:spPr>
          <a:xfrm>
            <a:off x="722313" y="2906713"/>
            <a:ext cx="6297959" cy="1500187"/>
          </a:xfrm>
        </p:spPr>
        <p:txBody>
          <a:bodyPr>
            <a:noAutofit/>
          </a:bodyPr>
          <a:lstStyle/>
          <a:p>
            <a:r>
              <a:rPr lang="en-AU" sz="3200" dirty="0" smtClean="0"/>
              <a:t>The opinions and viewpoints expressed in this presentation </a:t>
            </a:r>
            <a:br>
              <a:rPr lang="en-AU" sz="3200" dirty="0" smtClean="0"/>
            </a:br>
            <a:r>
              <a:rPr lang="en-AU" sz="3200" dirty="0" smtClean="0"/>
              <a:t>are the presenters own and are not necessarily those of ANZ, </a:t>
            </a:r>
          </a:p>
          <a:p>
            <a:r>
              <a:rPr lang="en-AU" sz="3200" dirty="0" smtClean="0"/>
              <a:t>its partners or employees.</a:t>
            </a:r>
            <a:endParaRPr lang="en-AU"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0" name="Text Placeholder 9"/>
          <p:cNvSpPr>
            <a:spLocks noGrp="1"/>
          </p:cNvSpPr>
          <p:nvPr>
            <p:ph type="body" idx="1"/>
          </p:nvPr>
        </p:nvSpPr>
        <p:spPr>
          <a:xfrm>
            <a:off x="642910" y="4214818"/>
            <a:ext cx="7772400" cy="1500187"/>
          </a:xfrm>
        </p:spPr>
        <p:txBody>
          <a:bodyPr/>
          <a:lstStyle/>
          <a:p>
            <a:pPr>
              <a:defRPr/>
            </a:pPr>
            <a:r>
              <a:rPr lang="en-AU" dirty="0" smtClean="0"/>
              <a:t>Prize giveaway! 1 Telerik Ultimate Collection work $1999 USD</a:t>
            </a:r>
            <a:endParaRPr lang="en-AU" dirty="0" smtClean="0">
              <a:gradFill>
                <a:gsLst>
                  <a:gs pos="0">
                    <a:schemeClr val="tx1"/>
                  </a:gs>
                  <a:gs pos="100000">
                    <a:schemeClr val="tx1"/>
                  </a:gs>
                </a:gsLst>
                <a:lin ang="5400000" scaled="0"/>
              </a:gradFill>
            </a:endParaRPr>
          </a:p>
          <a:p>
            <a:endParaRPr lang="en-AU" dirty="0"/>
          </a:p>
        </p:txBody>
      </p:sp>
      <p:pic>
        <p:nvPicPr>
          <p:cNvPr id="4" name="Picture 2"/>
          <p:cNvPicPr>
            <a:picLocks noChangeAspect="1" noChangeArrowheads="1"/>
          </p:cNvPicPr>
          <p:nvPr/>
        </p:nvPicPr>
        <p:blipFill>
          <a:blip r:embed="rId3"/>
          <a:srcRect/>
          <a:stretch>
            <a:fillRect/>
          </a:stretch>
        </p:blipFill>
        <p:spPr bwMode="auto">
          <a:xfrm>
            <a:off x="642911" y="2366685"/>
            <a:ext cx="6233346" cy="2124629"/>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Where has this talk come from?</a:t>
            </a:r>
            <a:endParaRPr lang="en-US" dirty="0">
              <a:solidFill>
                <a:schemeClr val="accent2"/>
              </a:solidFill>
            </a:endParaRPr>
          </a:p>
        </p:txBody>
      </p:sp>
      <p:sp>
        <p:nvSpPr>
          <p:cNvPr id="3" name="Text Placeholder 2"/>
          <p:cNvSpPr>
            <a:spLocks noGrp="1"/>
          </p:cNvSpPr>
          <p:nvPr>
            <p:ph idx="1"/>
          </p:nvPr>
        </p:nvSpPr>
        <p:spPr/>
        <p:txBody>
          <a:bodyPr/>
          <a:lstStyle/>
          <a:p>
            <a:pPr defTabSz="914363">
              <a:defRPr/>
            </a:pPr>
            <a:r>
              <a:rPr lang="en-US" dirty="0" smtClean="0">
                <a:gradFill>
                  <a:gsLst>
                    <a:gs pos="0">
                      <a:schemeClr val="tx1"/>
                    </a:gs>
                    <a:gs pos="100000">
                      <a:schemeClr val="tx1"/>
                    </a:gs>
                  </a:gsLst>
                  <a:lin ang="5400000" scaled="0"/>
                </a:gradFill>
              </a:rPr>
              <a:t>Intranet ANZ website built with ASP.NET MVC 3</a:t>
            </a:r>
          </a:p>
          <a:p>
            <a:pPr defTabSz="914363">
              <a:defRPr/>
            </a:pPr>
            <a:r>
              <a:rPr lang="en-US" dirty="0" smtClean="0">
                <a:gradFill>
                  <a:gsLst>
                    <a:gs pos="0">
                      <a:schemeClr val="tx1"/>
                    </a:gs>
                    <a:gs pos="100000">
                      <a:schemeClr val="tx1"/>
                    </a:gs>
                  </a:gsLst>
                  <a:lin ang="5400000" scaled="0"/>
                </a:gradFill>
              </a:rPr>
              <a:t>45,000+ users’ globally</a:t>
            </a:r>
          </a:p>
          <a:p>
            <a:pPr defTabSz="914363">
              <a:defRPr/>
            </a:pPr>
            <a:r>
              <a:rPr lang="en-US" dirty="0" smtClean="0">
                <a:gradFill>
                  <a:gsLst>
                    <a:gs pos="0">
                      <a:schemeClr val="tx1"/>
                    </a:gs>
                    <a:gs pos="100000">
                      <a:schemeClr val="tx1"/>
                    </a:gs>
                  </a:gsLst>
                  <a:lin ang="5400000" scaled="0"/>
                </a:gradFill>
              </a:rPr>
              <a:t>Multiple web servers</a:t>
            </a:r>
          </a:p>
          <a:p>
            <a:pPr defTabSz="914363">
              <a:defRPr/>
            </a:pPr>
            <a:r>
              <a:rPr lang="en-US" dirty="0" smtClean="0">
                <a:gradFill>
                  <a:gsLst>
                    <a:gs pos="0">
                      <a:schemeClr val="tx1"/>
                    </a:gs>
                    <a:gs pos="100000">
                      <a:schemeClr val="tx1"/>
                    </a:gs>
                  </a:gsLst>
                  <a:lin ang="5400000" scaled="0"/>
                </a:gradFill>
                <a:sym typeface="Wingdings" pitchFamily="2" charset="2"/>
              </a:rPr>
              <a:t>Not all about lessons learnt, but tips too</a:t>
            </a:r>
            <a:endParaRPr lang="en-US" dirty="0">
              <a:gradFill>
                <a:gsLst>
                  <a:gs pos="0">
                    <a:schemeClr val="tx1"/>
                  </a:gs>
                  <a:gs pos="100000">
                    <a:schemeClr val="tx1"/>
                  </a:gs>
                </a:gsLst>
                <a:lin ang="5400000" scaled="0"/>
              </a:gra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What will you learn today?</a:t>
            </a:r>
            <a:endParaRPr lang="en-US" dirty="0">
              <a:solidFill>
                <a:schemeClr val="accent2"/>
              </a:solidFill>
            </a:endParaRPr>
          </a:p>
        </p:txBody>
      </p:sp>
      <p:sp>
        <p:nvSpPr>
          <p:cNvPr id="3" name="Text Placeholder 2"/>
          <p:cNvSpPr>
            <a:spLocks noGrp="1"/>
          </p:cNvSpPr>
          <p:nvPr>
            <p:ph idx="1"/>
          </p:nvPr>
        </p:nvSpPr>
        <p:spPr>
          <a:xfrm>
            <a:off x="4000496" y="1857364"/>
            <a:ext cx="4686304" cy="3849291"/>
          </a:xfrm>
        </p:spPr>
        <p:txBody>
          <a:bodyPr/>
          <a:lstStyle/>
          <a:p>
            <a:pPr defTabSz="914363">
              <a:defRPr/>
            </a:pPr>
            <a:r>
              <a:rPr lang="en-US" dirty="0" smtClean="0">
                <a:gradFill>
                  <a:gsLst>
                    <a:gs pos="0">
                      <a:schemeClr val="tx1"/>
                    </a:gs>
                    <a:gs pos="100000">
                      <a:schemeClr val="tx1"/>
                    </a:gs>
                  </a:gsLst>
                  <a:lin ang="5400000" scaled="0"/>
                </a:gradFill>
              </a:rPr>
              <a:t>Handling exceptions</a:t>
            </a:r>
          </a:p>
          <a:p>
            <a:pPr defTabSz="914363">
              <a:defRPr/>
            </a:pPr>
            <a:r>
              <a:rPr lang="en-US" dirty="0" smtClean="0">
                <a:gradFill>
                  <a:gsLst>
                    <a:gs pos="0">
                      <a:schemeClr val="tx1"/>
                    </a:gs>
                    <a:gs pos="100000">
                      <a:schemeClr val="tx1"/>
                    </a:gs>
                  </a:gsLst>
                  <a:lin ang="5400000" scaled="0"/>
                </a:gradFill>
              </a:rPr>
              <a:t>Ajax exceptions</a:t>
            </a:r>
          </a:p>
          <a:p>
            <a:pPr defTabSz="914363">
              <a:defRPr/>
            </a:pPr>
            <a:r>
              <a:rPr lang="en-US" dirty="0" err="1" smtClean="0">
                <a:gradFill>
                  <a:gsLst>
                    <a:gs pos="0">
                      <a:schemeClr val="tx1"/>
                    </a:gs>
                    <a:gs pos="100000">
                      <a:schemeClr val="tx1"/>
                    </a:gs>
                  </a:gsLst>
                  <a:lin ang="5400000" scaled="0"/>
                </a:gradFill>
              </a:rPr>
              <a:t>ActionFilterAttribute</a:t>
            </a:r>
            <a:r>
              <a:rPr lang="en-US" dirty="0" smtClean="0">
                <a:gradFill>
                  <a:gsLst>
                    <a:gs pos="0">
                      <a:schemeClr val="tx1"/>
                    </a:gs>
                    <a:gs pos="100000">
                      <a:schemeClr val="tx1"/>
                    </a:gs>
                  </a:gsLst>
                  <a:lin ang="5400000" scaled="0"/>
                </a:gradFill>
              </a:rPr>
              <a:t> order</a:t>
            </a:r>
          </a:p>
          <a:p>
            <a:pPr defTabSz="914363">
              <a:defRPr/>
            </a:pPr>
            <a:r>
              <a:rPr lang="en-US" dirty="0" smtClean="0">
                <a:gradFill>
                  <a:gsLst>
                    <a:gs pos="0">
                      <a:schemeClr val="tx1"/>
                    </a:gs>
                    <a:gs pos="100000">
                      <a:schemeClr val="tx1"/>
                    </a:gs>
                  </a:gsLst>
                  <a:lin ang="5400000" scaled="0"/>
                </a:gradFill>
              </a:rPr>
              <a:t>Multiple form submissions</a:t>
            </a:r>
          </a:p>
          <a:p>
            <a:pPr defTabSz="914363">
              <a:defRPr/>
            </a:pPr>
            <a:r>
              <a:rPr lang="en-US" dirty="0" smtClean="0">
                <a:gradFill>
                  <a:gsLst>
                    <a:gs pos="0">
                      <a:schemeClr val="tx1"/>
                    </a:gs>
                    <a:gs pos="100000">
                      <a:schemeClr val="tx1"/>
                    </a:gs>
                  </a:gsLst>
                  <a:lin ang="5400000" scaled="0"/>
                </a:gradFill>
              </a:rPr>
              <a:t>Routing constraints</a:t>
            </a:r>
          </a:p>
          <a:p>
            <a:pPr defTabSz="914363">
              <a:defRPr/>
            </a:pPr>
            <a:r>
              <a:rPr lang="en-US" dirty="0" err="1" smtClean="0">
                <a:gradFill>
                  <a:gsLst>
                    <a:gs pos="0">
                      <a:schemeClr val="tx1"/>
                    </a:gs>
                    <a:gs pos="100000">
                      <a:schemeClr val="tx1"/>
                    </a:gs>
                  </a:gsLst>
                  <a:lin ang="5400000" scaled="0"/>
                </a:gradFill>
              </a:rPr>
              <a:t>ControllerActionInvoker</a:t>
            </a:r>
            <a:endParaRPr lang="en-US" dirty="0" smtClean="0">
              <a:gradFill>
                <a:gsLst>
                  <a:gs pos="0">
                    <a:schemeClr val="tx1"/>
                  </a:gs>
                  <a:gs pos="100000">
                    <a:schemeClr val="tx1"/>
                  </a:gs>
                </a:gsLst>
                <a:lin ang="5400000" scaled="0"/>
              </a:gradFill>
            </a:endParaRPr>
          </a:p>
          <a:p>
            <a:pPr defTabSz="914363">
              <a:defRPr/>
            </a:pPr>
            <a:r>
              <a:rPr lang="en-US" dirty="0" smtClean="0">
                <a:gradFill>
                  <a:gsLst>
                    <a:gs pos="0">
                      <a:schemeClr val="tx1"/>
                    </a:gs>
                    <a:gs pos="100000">
                      <a:schemeClr val="tx1"/>
                    </a:gs>
                  </a:gsLst>
                  <a:lin ang="5400000" scaled="0"/>
                </a:gradFill>
              </a:rPr>
              <a:t>Security</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6" descr="topics"/>
          <p:cNvPicPr>
            <a:picLocks noChangeAspect="1" noChangeArrowheads="1"/>
          </p:cNvPicPr>
          <p:nvPr/>
        </p:nvPicPr>
        <p:blipFill>
          <a:blip r:embed="rId3"/>
          <a:srcRect/>
          <a:stretch>
            <a:fillRect/>
          </a:stretch>
        </p:blipFill>
        <p:spPr bwMode="auto">
          <a:xfrm>
            <a:off x="285720" y="2071678"/>
            <a:ext cx="3563961" cy="267262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Handling Errors</a:t>
            </a:r>
            <a:endParaRPr lang="en-US" dirty="0">
              <a:solidFill>
                <a:schemeClr val="accent2"/>
              </a:solidFill>
            </a:endParaRPr>
          </a:p>
        </p:txBody>
      </p:sp>
      <p:sp>
        <p:nvSpPr>
          <p:cNvPr id="3" name="Text Placeholder 2"/>
          <p:cNvSpPr>
            <a:spLocks noGrp="1"/>
          </p:cNvSpPr>
          <p:nvPr>
            <p:ph idx="1"/>
          </p:nvPr>
        </p:nvSpPr>
        <p:spPr>
          <a:xfrm>
            <a:off x="285720" y="1857364"/>
            <a:ext cx="8715436" cy="3849291"/>
          </a:xfrm>
        </p:spPr>
        <p:txBody>
          <a:bodyPr/>
          <a:lstStyle/>
          <a:p>
            <a:pPr>
              <a:buNone/>
            </a:pPr>
            <a:r>
              <a:rPr lang="en-US" dirty="0" smtClean="0">
                <a:gradFill>
                  <a:gsLst>
                    <a:gs pos="0">
                      <a:schemeClr val="tx1"/>
                    </a:gs>
                    <a:gs pos="100000">
                      <a:schemeClr val="tx1"/>
                    </a:gs>
                  </a:gsLst>
                  <a:lin ang="5400000" scaled="0"/>
                </a:gradFill>
              </a:rPr>
              <a:t>Error handling is absolutely required.  In MVC you do things a little differently…</a:t>
            </a:r>
          </a:p>
          <a:p>
            <a:r>
              <a:rPr lang="en-US" dirty="0" smtClean="0">
                <a:gradFill>
                  <a:gsLst>
                    <a:gs pos="0">
                      <a:schemeClr val="tx1"/>
                    </a:gs>
                    <a:gs pos="100000">
                      <a:schemeClr val="tx1"/>
                    </a:gs>
                  </a:gsLst>
                  <a:lin ang="5400000" scaled="0"/>
                </a:gradFill>
              </a:rPr>
              <a:t>You still use </a:t>
            </a:r>
            <a:r>
              <a:rPr lang="en-US" dirty="0" err="1" smtClean="0">
                <a:gradFill>
                  <a:gsLst>
                    <a:gs pos="0">
                      <a:schemeClr val="tx1"/>
                    </a:gs>
                    <a:gs pos="100000">
                      <a:schemeClr val="tx1"/>
                    </a:gs>
                  </a:gsLst>
                  <a:lin ang="5400000" scaled="0"/>
                </a:gradFill>
              </a:rPr>
              <a:t>customErrors</a:t>
            </a:r>
            <a:r>
              <a:rPr lang="en-US" dirty="0" smtClean="0">
                <a:gradFill>
                  <a:gsLst>
                    <a:gs pos="0">
                      <a:schemeClr val="tx1"/>
                    </a:gs>
                    <a:gs pos="100000">
                      <a:schemeClr val="tx1"/>
                    </a:gs>
                  </a:gsLst>
                  <a:lin ang="5400000" scaled="0"/>
                </a:gradFill>
              </a:rPr>
              <a:t> in </a:t>
            </a:r>
            <a:r>
              <a:rPr lang="en-US" dirty="0" err="1" smtClean="0">
                <a:gradFill>
                  <a:gsLst>
                    <a:gs pos="0">
                      <a:schemeClr val="tx1"/>
                    </a:gs>
                    <a:gs pos="100000">
                      <a:schemeClr val="tx1"/>
                    </a:gs>
                  </a:gsLst>
                  <a:lin ang="5400000" scaled="0"/>
                </a:gradFill>
              </a:rPr>
              <a:t>web.config</a:t>
            </a:r>
            <a:endParaRPr lang="en-US" dirty="0" smtClean="0">
              <a:gradFill>
                <a:gsLst>
                  <a:gs pos="0">
                    <a:schemeClr val="tx1"/>
                  </a:gs>
                  <a:gs pos="100000">
                    <a:schemeClr val="tx1"/>
                  </a:gs>
                </a:gsLst>
                <a:lin ang="5400000" scaled="0"/>
              </a:gradFill>
            </a:endParaRPr>
          </a:p>
          <a:p>
            <a:r>
              <a:rPr lang="en-US" dirty="0" smtClean="0">
                <a:gradFill>
                  <a:gsLst>
                    <a:gs pos="0">
                      <a:schemeClr val="tx1"/>
                    </a:gs>
                    <a:gs pos="100000">
                      <a:schemeClr val="tx1"/>
                    </a:gs>
                  </a:gsLst>
                  <a:lin ang="5400000" scaled="0"/>
                </a:gradFill>
              </a:rPr>
              <a:t>Alternatively you can handle exceptions at the action and controller level through </a:t>
            </a:r>
            <a:r>
              <a:rPr lang="en-US" dirty="0" err="1" smtClean="0">
                <a:gradFill>
                  <a:gsLst>
                    <a:gs pos="0">
                      <a:schemeClr val="tx1"/>
                    </a:gs>
                    <a:gs pos="100000">
                      <a:schemeClr val="tx1"/>
                    </a:gs>
                  </a:gsLst>
                  <a:lin ang="5400000" scaled="0"/>
                </a:gradFill>
              </a:rPr>
              <a:t>ActionFilters</a:t>
            </a:r>
            <a:endParaRPr lang="en-US" dirty="0" smtClean="0">
              <a:gradFill>
                <a:gsLst>
                  <a:gs pos="0">
                    <a:schemeClr val="tx1"/>
                  </a:gs>
                  <a:gs pos="100000">
                    <a:schemeClr val="tx1"/>
                  </a:gs>
                </a:gsLst>
                <a:lin ang="5400000" scaled="0"/>
              </a:gradFill>
            </a:endParaRPr>
          </a:p>
          <a:p>
            <a:r>
              <a:rPr lang="en-US" dirty="0" smtClean="0">
                <a:gradFill>
                  <a:gsLst>
                    <a:gs pos="0">
                      <a:schemeClr val="tx1"/>
                    </a:gs>
                    <a:gs pos="100000">
                      <a:schemeClr val="tx1"/>
                    </a:gs>
                  </a:gsLst>
                  <a:lin ang="5400000" scaled="0"/>
                </a:gradFill>
              </a:rPr>
              <a:t>Or use global </a:t>
            </a:r>
            <a:r>
              <a:rPr lang="en-US" dirty="0" err="1" smtClean="0">
                <a:gradFill>
                  <a:gsLst>
                    <a:gs pos="0">
                      <a:schemeClr val="tx1"/>
                    </a:gs>
                    <a:gs pos="100000">
                      <a:schemeClr val="tx1"/>
                    </a:gs>
                  </a:gsLst>
                  <a:lin ang="5400000" scaled="0"/>
                </a:gradFill>
              </a:rPr>
              <a:t>ActionFilters</a:t>
            </a:r>
            <a:endParaRPr lang="en-US" dirty="0" smtClean="0">
              <a:gradFill>
                <a:gsLst>
                  <a:gs pos="0">
                    <a:schemeClr val="tx1"/>
                  </a:gs>
                  <a:gs pos="100000">
                    <a:schemeClr val="tx1"/>
                  </a:gs>
                </a:gsLst>
                <a:lin ang="5400000" scaled="0"/>
              </a:gra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Handling Ajax Errors</a:t>
            </a:r>
            <a:endParaRPr lang="en-US" dirty="0">
              <a:solidFill>
                <a:schemeClr val="accent2"/>
              </a:solidFill>
            </a:endParaRPr>
          </a:p>
        </p:txBody>
      </p:sp>
      <p:sp>
        <p:nvSpPr>
          <p:cNvPr id="3" name="Text Placeholder 2"/>
          <p:cNvSpPr>
            <a:spLocks noGrp="1"/>
          </p:cNvSpPr>
          <p:nvPr>
            <p:ph idx="1"/>
          </p:nvPr>
        </p:nvSpPr>
        <p:spPr>
          <a:xfrm>
            <a:off x="285720" y="1857364"/>
            <a:ext cx="8715436" cy="3849291"/>
          </a:xfrm>
        </p:spPr>
        <p:txBody>
          <a:bodyPr/>
          <a:lstStyle/>
          <a:p>
            <a:pPr>
              <a:buNone/>
            </a:pPr>
            <a:r>
              <a:rPr lang="en-US" dirty="0" smtClean="0">
                <a:gradFill>
                  <a:gsLst>
                    <a:gs pos="0">
                      <a:schemeClr val="tx1"/>
                    </a:gs>
                    <a:gs pos="100000">
                      <a:schemeClr val="tx1"/>
                    </a:gs>
                  </a:gsLst>
                  <a:lin ang="5400000" scaled="0"/>
                </a:gradFill>
              </a:rPr>
              <a:t>No more </a:t>
            </a:r>
            <a:r>
              <a:rPr lang="en-US" dirty="0" err="1" smtClean="0">
                <a:gradFill>
                  <a:gsLst>
                    <a:gs pos="0">
                      <a:schemeClr val="tx1"/>
                    </a:gs>
                    <a:gs pos="100000">
                      <a:schemeClr val="tx1"/>
                    </a:gs>
                  </a:gsLst>
                  <a:lin ang="5400000" scaled="0"/>
                </a:gradFill>
              </a:rPr>
              <a:t>UpdatePanel</a:t>
            </a:r>
            <a:r>
              <a:rPr lang="en-US" dirty="0" smtClean="0">
                <a:gradFill>
                  <a:gsLst>
                    <a:gs pos="0">
                      <a:schemeClr val="tx1"/>
                    </a:gs>
                    <a:gs pos="100000">
                      <a:schemeClr val="tx1"/>
                    </a:gs>
                  </a:gsLst>
                  <a:lin ang="5400000" scaled="0"/>
                </a:gradFill>
              </a:rPr>
              <a:t> as you may be used to in Web Forms!</a:t>
            </a:r>
          </a:p>
          <a:p>
            <a:r>
              <a:rPr lang="en-US" dirty="0" smtClean="0">
                <a:gradFill>
                  <a:gsLst>
                    <a:gs pos="0">
                      <a:schemeClr val="tx1"/>
                    </a:gs>
                    <a:gs pos="100000">
                      <a:schemeClr val="tx1"/>
                    </a:gs>
                  </a:gsLst>
                  <a:lin ang="5400000" scaled="0"/>
                </a:gradFill>
              </a:rPr>
              <a:t> Errors thrown on Ajax calls need to be handled with care, otherwise you’ll never hear them!</a:t>
            </a:r>
            <a:endParaRPr lang="en-US" dirty="0" smtClean="0">
              <a:gradFill>
                <a:gsLst>
                  <a:gs pos="0">
                    <a:schemeClr val="tx1"/>
                  </a:gs>
                  <a:gs pos="86000">
                    <a:schemeClr val="tx1"/>
                  </a:gs>
                </a:gsLst>
                <a:lin ang="5400000" scaled="0"/>
              </a:gra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Implementing Security</a:t>
            </a:r>
            <a:endParaRPr lang="en-US" dirty="0">
              <a:solidFill>
                <a:schemeClr val="accent2"/>
              </a:solidFill>
            </a:endParaRPr>
          </a:p>
        </p:txBody>
      </p:sp>
      <p:sp>
        <p:nvSpPr>
          <p:cNvPr id="3" name="Text Placeholder 2"/>
          <p:cNvSpPr>
            <a:spLocks noGrp="1"/>
          </p:cNvSpPr>
          <p:nvPr>
            <p:ph idx="1"/>
          </p:nvPr>
        </p:nvSpPr>
        <p:spPr>
          <a:xfrm>
            <a:off x="285720" y="1857364"/>
            <a:ext cx="8715436" cy="3849291"/>
          </a:xfrm>
        </p:spPr>
        <p:txBody>
          <a:bodyPr/>
          <a:lstStyle/>
          <a:p>
            <a:pPr>
              <a:buNone/>
            </a:pPr>
            <a:r>
              <a:rPr lang="en-US" dirty="0" smtClean="0">
                <a:gradFill>
                  <a:gsLst>
                    <a:gs pos="0">
                      <a:schemeClr val="tx1"/>
                    </a:gs>
                    <a:gs pos="100000">
                      <a:schemeClr val="tx1"/>
                    </a:gs>
                  </a:gsLst>
                  <a:lin ang="5400000" scaled="0"/>
                </a:gradFill>
              </a:rPr>
              <a:t>MVC works slightly different Web Forms</a:t>
            </a:r>
          </a:p>
          <a:p>
            <a:r>
              <a:rPr lang="en-US" dirty="0" smtClean="0">
                <a:gradFill>
                  <a:gsLst>
                    <a:gs pos="0">
                      <a:schemeClr val="tx1"/>
                    </a:gs>
                    <a:gs pos="100000">
                      <a:schemeClr val="tx1"/>
                    </a:gs>
                  </a:gsLst>
                  <a:lin ang="5400000" scaled="0"/>
                </a:gradFill>
              </a:rPr>
              <a:t>You can still use the built in .NET Role and Membership 	providers.</a:t>
            </a:r>
          </a:p>
          <a:p>
            <a:r>
              <a:rPr lang="en-US" dirty="0" smtClean="0">
                <a:gradFill>
                  <a:gsLst>
                    <a:gs pos="0">
                      <a:schemeClr val="tx1"/>
                    </a:gs>
                    <a:gs pos="100000">
                      <a:schemeClr val="tx1"/>
                    </a:gs>
                  </a:gsLst>
                  <a:lin ang="5400000" scaled="0"/>
                </a:gradFill>
              </a:rPr>
              <a:t>Secure actions and controllers</a:t>
            </a:r>
          </a:p>
          <a:p>
            <a:r>
              <a:rPr lang="en-US" dirty="0" smtClean="0">
                <a:gradFill>
                  <a:gsLst>
                    <a:gs pos="0">
                      <a:schemeClr val="tx1"/>
                    </a:gs>
                    <a:gs pos="100000">
                      <a:schemeClr val="tx1"/>
                    </a:gs>
                  </a:gsLst>
                  <a:lin ang="5400000" scaled="0"/>
                </a:gradFill>
              </a:rPr>
              <a:t>Custom </a:t>
            </a:r>
            <a:r>
              <a:rPr lang="en-US" dirty="0" err="1" smtClean="0">
                <a:gradFill>
                  <a:gsLst>
                    <a:gs pos="0">
                      <a:schemeClr val="tx1"/>
                    </a:gs>
                    <a:gs pos="100000">
                      <a:schemeClr val="tx1"/>
                    </a:gs>
                  </a:gsLst>
                  <a:lin ang="5400000" scaled="0"/>
                </a:gradFill>
              </a:rPr>
              <a:t>ActionFilters</a:t>
            </a:r>
            <a:endParaRPr lang="en-US" dirty="0" smtClean="0">
              <a:gradFill>
                <a:gsLst>
                  <a:gs pos="0">
                    <a:schemeClr val="tx1"/>
                  </a:gs>
                  <a:gs pos="100000">
                    <a:schemeClr val="tx1"/>
                  </a:gs>
                </a:gsLst>
                <a:lin ang="5400000" scaled="0"/>
              </a:gra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7260</TotalTime>
  <Words>1700</Words>
  <Application>Microsoft Office PowerPoint</Application>
  <PresentationFormat>On-screen Show (4:3)</PresentationFormat>
  <Paragraphs>141</Paragraphs>
  <Slides>18</Slides>
  <Notes>16</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Office Theme</vt:lpstr>
      <vt:lpstr>1_Office Theme</vt:lpstr>
      <vt:lpstr>2_Office Theme</vt:lpstr>
      <vt:lpstr>PowerPoint Presentation</vt:lpstr>
      <vt:lpstr>MVC - Lessons Learnt  From Being Burnt</vt:lpstr>
      <vt:lpstr>PowerPoint Presentation</vt:lpstr>
      <vt:lpstr>PowerPoint Presentation</vt:lpstr>
      <vt:lpstr>Where has this talk come from?</vt:lpstr>
      <vt:lpstr>What will you learn today?</vt:lpstr>
      <vt:lpstr>Handling Errors</vt:lpstr>
      <vt:lpstr>Handling Ajax Errors</vt:lpstr>
      <vt:lpstr>Implementing Security</vt:lpstr>
      <vt:lpstr>ActionFilter ordering</vt:lpstr>
      <vt:lpstr>Handling multiple form posts</vt:lpstr>
      <vt:lpstr>Routing constraints</vt:lpstr>
      <vt:lpstr>So what have you learned?</vt:lpstr>
      <vt:lpstr>That’s it.  Thanks for attending the session!  malcolm.sheridan@gmail.com @malcolmsheridan </vt:lpstr>
      <vt:lpstr>PowerPoint Presentation</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281</cp:revision>
  <dcterms:created xsi:type="dcterms:W3CDTF">2011-04-01T05:55:34Z</dcterms:created>
  <dcterms:modified xsi:type="dcterms:W3CDTF">2011-09-01T04:33:56Z</dcterms:modified>
</cp:coreProperties>
</file>