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84" r:id="rId2"/>
    <p:sldMasterId id="2147483701" r:id="rId3"/>
    <p:sldMasterId id="2147483716" r:id="rId4"/>
  </p:sldMasterIdLst>
  <p:notesMasterIdLst>
    <p:notesMasterId r:id="rId25"/>
  </p:notesMasterIdLst>
  <p:sldIdLst>
    <p:sldId id="279" r:id="rId5"/>
    <p:sldId id="280" r:id="rId6"/>
    <p:sldId id="281" r:id="rId7"/>
    <p:sldId id="282" r:id="rId8"/>
    <p:sldId id="283" r:id="rId9"/>
    <p:sldId id="284" r:id="rId10"/>
    <p:sldId id="285" r:id="rId11"/>
    <p:sldId id="286" r:id="rId12"/>
    <p:sldId id="287" r:id="rId13"/>
    <p:sldId id="288" r:id="rId14"/>
    <p:sldId id="289" r:id="rId15"/>
    <p:sldId id="290" r:id="rId16"/>
    <p:sldId id="291" r:id="rId17"/>
    <p:sldId id="292" r:id="rId18"/>
    <p:sldId id="293" r:id="rId19"/>
    <p:sldId id="294" r:id="rId20"/>
    <p:sldId id="295" r:id="rId21"/>
    <p:sldId id="301" r:id="rId22"/>
    <p:sldId id="299" r:id="rId23"/>
    <p:sldId id="30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45" d="100"/>
          <a:sy n="45" d="100"/>
        </p:scale>
        <p:origin x="-2706" y="-9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19</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9/2/2011 12:15 PM</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dirty="0" smtClean="0">
                <a:solidFill>
                  <a:prstClr val="black"/>
                </a:solidFill>
              </a:rPr>
              <a:t>© 2007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20</a:t>
            </a:fld>
            <a:endParaRPr lang="en-US" dirty="0">
              <a:solidFill>
                <a:prstClr val="black"/>
              </a:solidFill>
            </a:endParaRPr>
          </a:p>
        </p:txBody>
      </p:sp>
      <p:sp>
        <p:nvSpPr>
          <p:cNvPr id="12" name="Slide Image Placeholder 11"/>
          <p:cNvSpPr>
            <a:spLocks noGrp="1" noRot="1" noChangeAspect="1"/>
          </p:cNvSpPr>
          <p:nvPr>
            <p:ph type="sldImg"/>
          </p:nvPr>
        </p:nvSpPr>
        <p:spPr>
          <a:xfrm>
            <a:off x="1367108" y="456538"/>
            <a:ext cx="4072439" cy="280255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3695174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0897193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5765980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6594402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5651874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00231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30408022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16503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3453662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689651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071673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9895743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8618418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6452795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1022622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4148548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4566283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383805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dirty="0"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570084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37734359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0262222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0898481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15733334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56735783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3324523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63828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7044046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2149572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92319182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3620382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1"/>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1029355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extLst>
      <p:ext uri="{BB962C8B-B14F-4D97-AF65-F5344CB8AC3E}">
        <p14:creationId xmlns:p14="http://schemas.microsoft.com/office/powerpoint/2010/main" val="261397703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49"/>
            <a:ext cx="2095500" cy="1847851"/>
          </a:xfrm>
          <a:prstGeom prst="rect">
            <a:avLst/>
          </a:prstGeom>
          <a:noFill/>
        </p:spPr>
      </p:pic>
    </p:spTree>
    <p:extLst>
      <p:ext uri="{BB962C8B-B14F-4D97-AF65-F5344CB8AC3E}">
        <p14:creationId xmlns:p14="http://schemas.microsoft.com/office/powerpoint/2010/main" val="354893602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49"/>
            <a:ext cx="2095500" cy="1847851"/>
          </a:xfrm>
          <a:prstGeom prst="rect">
            <a:avLst/>
          </a:prstGeom>
          <a:noFill/>
        </p:spPr>
      </p:pic>
    </p:spTree>
    <p:extLst>
      <p:ext uri="{BB962C8B-B14F-4D97-AF65-F5344CB8AC3E}">
        <p14:creationId xmlns:p14="http://schemas.microsoft.com/office/powerpoint/2010/main" val="647341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3"/>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17845418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343897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4" y="476672"/>
            <a:ext cx="2502743" cy="1210040"/>
          </a:xfrm>
          <a:prstGeom prst="rect">
            <a:avLst/>
          </a:prstGeom>
          <a:noFill/>
        </p:spPr>
      </p:pic>
    </p:spTree>
    <p:extLst>
      <p:ext uri="{BB962C8B-B14F-4D97-AF65-F5344CB8AC3E}">
        <p14:creationId xmlns:p14="http://schemas.microsoft.com/office/powerpoint/2010/main" val="119799098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extLst>
      <p:ext uri="{BB962C8B-B14F-4D97-AF65-F5344CB8AC3E}">
        <p14:creationId xmlns:p14="http://schemas.microsoft.com/office/powerpoint/2010/main" val="251761426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3"/>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extLst>
      <p:ext uri="{BB962C8B-B14F-4D97-AF65-F5344CB8AC3E}">
        <p14:creationId xmlns:p14="http://schemas.microsoft.com/office/powerpoint/2010/main" val="316279625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extLst>
      <p:ext uri="{BB962C8B-B14F-4D97-AF65-F5344CB8AC3E}">
        <p14:creationId xmlns:p14="http://schemas.microsoft.com/office/powerpoint/2010/main" val="41889812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extLst>
      <p:ext uri="{BB962C8B-B14F-4D97-AF65-F5344CB8AC3E}">
        <p14:creationId xmlns:p14="http://schemas.microsoft.com/office/powerpoint/2010/main" val="127043246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extLst>
      <p:ext uri="{BB962C8B-B14F-4D97-AF65-F5344CB8AC3E}">
        <p14:creationId xmlns:p14="http://schemas.microsoft.com/office/powerpoint/2010/main" val="197270061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extLst>
      <p:ext uri="{BB962C8B-B14F-4D97-AF65-F5344CB8AC3E}">
        <p14:creationId xmlns:p14="http://schemas.microsoft.com/office/powerpoint/2010/main" val="36083681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extLst>
      <p:ext uri="{BB962C8B-B14F-4D97-AF65-F5344CB8AC3E}">
        <p14:creationId xmlns:p14="http://schemas.microsoft.com/office/powerpoint/2010/main" val="421185358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7"/>
            <a:ext cx="1475656" cy="671279"/>
          </a:xfrm>
          <a:prstGeom prst="rect">
            <a:avLst/>
          </a:prstGeom>
          <a:noFill/>
        </p:spPr>
      </p:pic>
    </p:spTree>
    <p:extLst>
      <p:ext uri="{BB962C8B-B14F-4D97-AF65-F5344CB8AC3E}">
        <p14:creationId xmlns:p14="http://schemas.microsoft.com/office/powerpoint/2010/main" val="2623449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806272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6" Type="http://schemas.openxmlformats.org/officeDocument/2006/relationships/image" Target="../media/image1.jpeg"/><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theme" Target="../theme/theme3.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image" Target="../media/image1.jpeg"/><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theme" Target="../theme/theme4.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9637640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dirty="0"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55924564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63888242"/>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 id="2147483730" r:id="rId14"/>
    <p:sldLayoutId id="2147483731" r:id="rId15"/>
    <p:sldLayoutId id="2147483732"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hyperlink" Target="http://www.knockoutjs.com/"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hyperlink" Target="http://www.knockoutjs.com/"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hyperlink" Target="mailto:jakkaj@xamling.net"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image" Target="../media/image7.png"/><Relationship Id="rId11" Type="http://schemas.openxmlformats.org/officeDocument/2006/relationships/image" Target="../media/image10.png"/><Relationship Id="rId5" Type="http://schemas.openxmlformats.org/officeDocument/2006/relationships/hyperlink" Target="http://technet.microsoft.com/en-au" TargetMode="External"/><Relationship Id="rId10" Type="http://schemas.openxmlformats.org/officeDocument/2006/relationships/image" Target="../media/image9.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3" Type="http://schemas.openxmlformats.org/officeDocument/2006/relationships/hyperlink" Target="mailto:jakkaj@xamling.net" TargetMode="External"/><Relationship Id="rId2" Type="http://schemas.openxmlformats.org/officeDocument/2006/relationships/hyperlink" Target="http://www.xamling.net/"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Model-View-</a:t>
            </a:r>
            <a:r>
              <a:rPr lang="en-AU" dirty="0" err="1"/>
              <a:t>ViewModel</a:t>
            </a:r>
            <a:endParaRPr lang="en-AU" dirty="0"/>
          </a:p>
        </p:txBody>
      </p:sp>
      <p:sp>
        <p:nvSpPr>
          <p:cNvPr id="3" name="Content Placeholder 2"/>
          <p:cNvSpPr>
            <a:spLocks noGrp="1"/>
          </p:cNvSpPr>
          <p:nvPr>
            <p:ph idx="1"/>
          </p:nvPr>
        </p:nvSpPr>
        <p:spPr/>
        <p:txBody>
          <a:bodyPr/>
          <a:lstStyle/>
          <a:p>
            <a:r>
              <a:rPr lang="en-AU" dirty="0"/>
              <a:t>Declarative, Two-Way Data Binding</a:t>
            </a:r>
          </a:p>
          <a:p>
            <a:r>
              <a:rPr lang="en-AU" dirty="0"/>
              <a:t>Observes changes to data</a:t>
            </a:r>
          </a:p>
          <a:p>
            <a:pPr lvl="1"/>
            <a:r>
              <a:rPr lang="en-AU" dirty="0"/>
              <a:t>Pushes updates from VM to View</a:t>
            </a:r>
          </a:p>
          <a:p>
            <a:r>
              <a:rPr lang="en-AU" dirty="0"/>
              <a:t>Works well with templates (client side)</a:t>
            </a:r>
          </a:p>
          <a:p>
            <a:r>
              <a:rPr lang="en-AU" dirty="0"/>
              <a:t>Knockout.js</a:t>
            </a:r>
          </a:p>
          <a:p>
            <a:pPr lvl="1"/>
            <a:r>
              <a:rPr lang="en-AU" dirty="0">
                <a:hlinkClick r:id="rId2"/>
              </a:rPr>
              <a:t>www.knockoutjs.com</a:t>
            </a:r>
            <a:endParaRPr lang="en-AU" dirty="0"/>
          </a:p>
          <a:p>
            <a:pPr marL="460375" lvl="1" indent="0">
              <a:buNone/>
            </a:pPr>
            <a:endParaRPr lang="en-AU" dirty="0"/>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80942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A quick lap around MVVM + Knockout</a:t>
            </a:r>
            <a:br>
              <a:rPr lang="en-AU" dirty="0"/>
            </a:br>
            <a:endParaRPr lang="en-AU" dirty="0"/>
          </a:p>
        </p:txBody>
      </p:sp>
      <p:sp>
        <p:nvSpPr>
          <p:cNvPr id="3" name="Text Placeholder 2"/>
          <p:cNvSpPr>
            <a:spLocks noGrp="1"/>
          </p:cNvSpPr>
          <p:nvPr>
            <p:ph type="body" idx="1"/>
          </p:nvPr>
        </p:nvSpPr>
        <p:spPr/>
        <p:txBody>
          <a:bodyPr/>
          <a:lstStyle/>
          <a:p>
            <a:r>
              <a:rPr lang="en-AU" dirty="0" smtClean="0"/>
              <a:t>DEMO</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244952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View Selection and Navigation</a:t>
            </a:r>
          </a:p>
        </p:txBody>
      </p:sp>
      <p:sp>
        <p:nvSpPr>
          <p:cNvPr id="3" name="Content Placeholder 2"/>
          <p:cNvSpPr>
            <a:spLocks noGrp="1"/>
          </p:cNvSpPr>
          <p:nvPr>
            <p:ph idx="1"/>
          </p:nvPr>
        </p:nvSpPr>
        <p:spPr/>
        <p:txBody>
          <a:bodyPr>
            <a:normAutofit fontScale="92500"/>
          </a:bodyPr>
          <a:lstStyle/>
          <a:p>
            <a:r>
              <a:rPr lang="en-AU" dirty="0"/>
              <a:t>Modern web </a:t>
            </a:r>
            <a:r>
              <a:rPr lang="en-AU" i="1" dirty="0"/>
              <a:t>apps</a:t>
            </a:r>
            <a:r>
              <a:rPr lang="en-AU" dirty="0"/>
              <a:t> have </a:t>
            </a:r>
            <a:r>
              <a:rPr lang="en-AU" b="1" dirty="0"/>
              <a:t>one page</a:t>
            </a:r>
          </a:p>
          <a:p>
            <a:pPr lvl="1"/>
            <a:r>
              <a:rPr lang="en-AU" dirty="0"/>
              <a:t>No trips to the server to get more </a:t>
            </a:r>
            <a:r>
              <a:rPr lang="en-AU" dirty="0" err="1"/>
              <a:t>markup</a:t>
            </a:r>
            <a:endParaRPr lang="en-AU" dirty="0"/>
          </a:p>
          <a:p>
            <a:r>
              <a:rPr lang="en-AU" dirty="0"/>
              <a:t>Need to navigate to different </a:t>
            </a:r>
            <a:r>
              <a:rPr lang="en-AU" i="1" dirty="0"/>
              <a:t>“views”</a:t>
            </a:r>
          </a:p>
          <a:p>
            <a:pPr lvl="1"/>
            <a:r>
              <a:rPr lang="en-AU" i="1" dirty="0"/>
              <a:t>E.g. product detail view, login view</a:t>
            </a:r>
          </a:p>
          <a:p>
            <a:r>
              <a:rPr lang="en-AU" dirty="0"/>
              <a:t>A view displays the data exposed from a view-model </a:t>
            </a:r>
          </a:p>
          <a:p>
            <a:pPr lvl="1"/>
            <a:r>
              <a:rPr lang="en-AU" dirty="0"/>
              <a:t>Need a mechanism for choosing what to show</a:t>
            </a:r>
          </a:p>
          <a:p>
            <a:r>
              <a:rPr lang="en-AU" dirty="0"/>
              <a:t>What would you navigate to?</a:t>
            </a:r>
          </a:p>
          <a:p>
            <a:pPr lvl="1"/>
            <a:r>
              <a:rPr lang="en-AU" dirty="0"/>
              <a:t>The view of the view-model?</a:t>
            </a:r>
          </a:p>
          <a:p>
            <a:pPr marL="460375" lvl="1" indent="0">
              <a:buNone/>
            </a:pPr>
            <a:endParaRPr lang="en-AU" dirty="0"/>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40249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View Selection and Navigation</a:t>
            </a:r>
            <a:br>
              <a:rPr lang="en-AU" dirty="0"/>
            </a:br>
            <a:endParaRPr lang="en-AU" dirty="0"/>
          </a:p>
        </p:txBody>
      </p:sp>
      <p:sp>
        <p:nvSpPr>
          <p:cNvPr id="3" name="Text Placeholder 2"/>
          <p:cNvSpPr>
            <a:spLocks noGrp="1"/>
          </p:cNvSpPr>
          <p:nvPr>
            <p:ph type="body" idx="1"/>
          </p:nvPr>
        </p:nvSpPr>
        <p:spPr/>
        <p:txBody>
          <a:bodyPr/>
          <a:lstStyle/>
          <a:p>
            <a:r>
              <a:rPr lang="en-AU" dirty="0" smtClean="0"/>
              <a:t>DEMO</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7727222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View states</a:t>
            </a:r>
          </a:p>
        </p:txBody>
      </p:sp>
      <p:sp>
        <p:nvSpPr>
          <p:cNvPr id="3" name="Content Placeholder 2"/>
          <p:cNvSpPr>
            <a:spLocks noGrp="1"/>
          </p:cNvSpPr>
          <p:nvPr>
            <p:ph idx="1"/>
          </p:nvPr>
        </p:nvSpPr>
        <p:spPr/>
        <p:txBody>
          <a:bodyPr>
            <a:normAutofit fontScale="92500" lnSpcReduction="10000"/>
          </a:bodyPr>
          <a:lstStyle/>
          <a:p>
            <a:r>
              <a:rPr lang="en-AU" dirty="0"/>
              <a:t>It’s common for JavaScript to manipulate the state of the HTML</a:t>
            </a:r>
          </a:p>
          <a:p>
            <a:pPr lvl="1"/>
            <a:r>
              <a:rPr lang="en-AU" dirty="0"/>
              <a:t>Add/remove CSS classes, move items around, animate etc.</a:t>
            </a:r>
          </a:p>
          <a:p>
            <a:pPr lvl="1"/>
            <a:r>
              <a:rPr lang="en-AU" dirty="0"/>
              <a:t>This isn’t a fantastic idea</a:t>
            </a:r>
          </a:p>
          <a:p>
            <a:r>
              <a:rPr lang="en-AU" dirty="0"/>
              <a:t>States need to be maintainable and well known</a:t>
            </a:r>
          </a:p>
          <a:p>
            <a:pPr lvl="1"/>
            <a:r>
              <a:rPr lang="en-AU" dirty="0"/>
              <a:t>… should be </a:t>
            </a:r>
            <a:r>
              <a:rPr lang="en-AU" i="1" dirty="0"/>
              <a:t>controlled</a:t>
            </a:r>
            <a:r>
              <a:rPr lang="en-AU" dirty="0"/>
              <a:t> from the </a:t>
            </a:r>
            <a:r>
              <a:rPr lang="en-AU" dirty="0" err="1"/>
              <a:t>ViewModel</a:t>
            </a:r>
            <a:r>
              <a:rPr lang="en-AU" dirty="0"/>
              <a:t> (go to state x)</a:t>
            </a:r>
          </a:p>
          <a:p>
            <a:pPr lvl="1"/>
            <a:r>
              <a:rPr lang="en-AU" dirty="0"/>
              <a:t>… should be </a:t>
            </a:r>
            <a:r>
              <a:rPr lang="en-AU" i="1" dirty="0"/>
              <a:t>implemented </a:t>
            </a:r>
            <a:r>
              <a:rPr lang="en-AU" dirty="0"/>
              <a:t>in the View (e.g. HTML + CSS)</a:t>
            </a:r>
          </a:p>
          <a:p>
            <a:r>
              <a:rPr lang="en-AU" dirty="0"/>
              <a:t>In parallel workflow, states are paramount</a:t>
            </a:r>
          </a:p>
          <a:p>
            <a:pPr lvl="1"/>
            <a:r>
              <a:rPr lang="en-AU" dirty="0"/>
              <a:t>Known states on both sides (design and develop) can really help move things along</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647471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Visual states done right!</a:t>
            </a:r>
            <a:br>
              <a:rPr lang="en-AU" dirty="0"/>
            </a:br>
            <a:endParaRPr lang="en-AU" dirty="0"/>
          </a:p>
        </p:txBody>
      </p:sp>
      <p:sp>
        <p:nvSpPr>
          <p:cNvPr id="3" name="Text Placeholder 2"/>
          <p:cNvSpPr>
            <a:spLocks noGrp="1"/>
          </p:cNvSpPr>
          <p:nvPr>
            <p:ph type="body" idx="1"/>
          </p:nvPr>
        </p:nvSpPr>
        <p:spPr/>
        <p:txBody>
          <a:bodyPr/>
          <a:lstStyle/>
          <a:p>
            <a:r>
              <a:rPr lang="en-AU" dirty="0" smtClean="0"/>
              <a:t>DEMO</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3870076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Recap</a:t>
            </a:r>
          </a:p>
        </p:txBody>
      </p:sp>
      <p:sp>
        <p:nvSpPr>
          <p:cNvPr id="3" name="Content Placeholder 2"/>
          <p:cNvSpPr>
            <a:spLocks noGrp="1"/>
          </p:cNvSpPr>
          <p:nvPr>
            <p:ph idx="1"/>
          </p:nvPr>
        </p:nvSpPr>
        <p:spPr/>
        <p:txBody>
          <a:bodyPr>
            <a:normAutofit fontScale="92500" lnSpcReduction="10000"/>
          </a:bodyPr>
          <a:lstStyle/>
          <a:p>
            <a:r>
              <a:rPr lang="en-AU" dirty="0"/>
              <a:t>Knockout.js for MVVM</a:t>
            </a:r>
          </a:p>
          <a:p>
            <a:pPr lvl="1"/>
            <a:r>
              <a:rPr lang="en-AU" dirty="0">
                <a:hlinkClick r:id="rId2"/>
              </a:rPr>
              <a:t>www.knockoutjs.com</a:t>
            </a:r>
            <a:endParaRPr lang="en-AU" dirty="0"/>
          </a:p>
          <a:p>
            <a:r>
              <a:rPr lang="en-AU" dirty="0"/>
              <a:t>VM first navigation</a:t>
            </a:r>
          </a:p>
          <a:p>
            <a:pPr lvl="1"/>
            <a:r>
              <a:rPr lang="en-AU" dirty="0"/>
              <a:t>Automatic template selection</a:t>
            </a:r>
          </a:p>
          <a:p>
            <a:pPr lvl="1"/>
            <a:r>
              <a:rPr lang="en-AU" dirty="0"/>
              <a:t>Automatic transition / controlled by states + CSS</a:t>
            </a:r>
          </a:p>
          <a:p>
            <a:pPr lvl="1"/>
            <a:r>
              <a:rPr lang="en-AU" dirty="0"/>
              <a:t>Easy history</a:t>
            </a:r>
          </a:p>
          <a:p>
            <a:r>
              <a:rPr lang="en-AU" dirty="0"/>
              <a:t>State management</a:t>
            </a:r>
          </a:p>
          <a:p>
            <a:pPr lvl="1"/>
            <a:r>
              <a:rPr lang="en-AU" dirty="0"/>
              <a:t>Use a state manager style pattern</a:t>
            </a:r>
          </a:p>
          <a:p>
            <a:pPr lvl="1"/>
            <a:r>
              <a:rPr lang="en-AU" dirty="0"/>
              <a:t>Push your view manipulation to where it should be - CSS</a:t>
            </a:r>
          </a:p>
          <a:p>
            <a:pPr lvl="1"/>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261642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Thanks!!</a:t>
            </a:r>
            <a:endParaRPr lang="en-AU" dirty="0"/>
          </a:p>
        </p:txBody>
      </p:sp>
      <p:sp>
        <p:nvSpPr>
          <p:cNvPr id="3" name="Content Placeholder 2"/>
          <p:cNvSpPr>
            <a:spLocks noGrp="1"/>
          </p:cNvSpPr>
          <p:nvPr>
            <p:ph idx="1"/>
          </p:nvPr>
        </p:nvSpPr>
        <p:spPr/>
        <p:txBody>
          <a:bodyPr/>
          <a:lstStyle/>
          <a:p>
            <a:r>
              <a:rPr lang="en-AU" dirty="0"/>
              <a:t>@</a:t>
            </a:r>
            <a:r>
              <a:rPr lang="en-AU" dirty="0" err="1"/>
              <a:t>jakkaj</a:t>
            </a:r>
            <a:endParaRPr lang="en-AU" dirty="0"/>
          </a:p>
          <a:p>
            <a:r>
              <a:rPr lang="en-AU" dirty="0">
                <a:hlinkClick r:id="rId2"/>
              </a:rPr>
              <a:t>jakkaj@xamling.net</a:t>
            </a:r>
            <a:endParaRPr lang="en-AU" dirty="0"/>
          </a:p>
          <a:p>
            <a:r>
              <a:rPr lang="en-AU" dirty="0"/>
              <a:t>www.xamling.net</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8674259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8"/>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5" y="2697735"/>
            <a:ext cx="8038829" cy="1286506"/>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7"/>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2238077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93925867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NZ" dirty="0" err="1"/>
              <a:t>Javascript</a:t>
            </a:r>
            <a:r>
              <a:rPr lang="en-NZ" dirty="0"/>
              <a:t> With a View</a:t>
            </a:r>
            <a:br>
              <a:rPr lang="en-NZ" dirty="0"/>
            </a:br>
            <a:endParaRPr lang="en-AU" dirty="0"/>
          </a:p>
        </p:txBody>
      </p:sp>
      <p:sp>
        <p:nvSpPr>
          <p:cNvPr id="3" name="Text Placeholder 2"/>
          <p:cNvSpPr>
            <a:spLocks noGrp="1"/>
          </p:cNvSpPr>
          <p:nvPr>
            <p:ph type="body" idx="1"/>
          </p:nvPr>
        </p:nvSpPr>
        <p:spPr/>
        <p:txBody>
          <a:bodyPr/>
          <a:lstStyle/>
          <a:p>
            <a:pPr lvl="0">
              <a:defRPr/>
            </a:pPr>
            <a:r>
              <a:rPr lang="en-US" b="1" dirty="0" smtClean="0"/>
              <a:t>Jordan Knight</a:t>
            </a:r>
          </a:p>
          <a:p>
            <a:pPr lvl="0">
              <a:defRPr/>
            </a:pPr>
            <a:r>
              <a:rPr lang="en-US" dirty="0" smtClean="0"/>
              <a:t>Solution Architect</a:t>
            </a:r>
          </a:p>
          <a:p>
            <a:pPr lvl="0">
              <a:defRPr/>
            </a:pPr>
            <a:r>
              <a:rPr lang="en-US" dirty="0" err="1" smtClean="0"/>
              <a:t>Xamling</a:t>
            </a:r>
            <a:endParaRPr lang="en-US" dirty="0" smtClean="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WEB305</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17010398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Hello!</a:t>
            </a:r>
          </a:p>
        </p:txBody>
      </p:sp>
      <p:sp>
        <p:nvSpPr>
          <p:cNvPr id="3" name="Content Placeholder 2"/>
          <p:cNvSpPr>
            <a:spLocks noGrp="1"/>
          </p:cNvSpPr>
          <p:nvPr>
            <p:ph idx="1"/>
          </p:nvPr>
        </p:nvSpPr>
        <p:spPr/>
        <p:txBody>
          <a:bodyPr/>
          <a:lstStyle/>
          <a:p>
            <a:r>
              <a:rPr lang="en-AU" dirty="0"/>
              <a:t>@</a:t>
            </a:r>
            <a:r>
              <a:rPr lang="en-AU" dirty="0" err="1"/>
              <a:t>jakkaj</a:t>
            </a:r>
            <a:endParaRPr lang="en-AU" dirty="0"/>
          </a:p>
          <a:p>
            <a:r>
              <a:rPr lang="en-AU" dirty="0"/>
              <a:t>Solution Architect – </a:t>
            </a:r>
            <a:r>
              <a:rPr lang="en-AU" dirty="0" err="1"/>
              <a:t>Xamling</a:t>
            </a:r>
            <a:endParaRPr lang="en-AU" dirty="0"/>
          </a:p>
          <a:p>
            <a:pPr lvl="1"/>
            <a:r>
              <a:rPr lang="en-AU" dirty="0">
                <a:hlinkClick r:id="rId2"/>
              </a:rPr>
              <a:t>www.xamling.net</a:t>
            </a:r>
            <a:endParaRPr lang="en-AU" dirty="0"/>
          </a:p>
          <a:p>
            <a:r>
              <a:rPr lang="en-AU" dirty="0">
                <a:hlinkClick r:id="rId3"/>
              </a:rPr>
              <a:t>jakkaj@xamling.net</a:t>
            </a:r>
            <a:endParaRPr lang="en-AU" dirty="0"/>
          </a:p>
          <a:p>
            <a:r>
              <a:rPr lang="en-AU" dirty="0"/>
              <a:t>Silverlight MVP</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779392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 new black is HTML based apps</a:t>
            </a:r>
          </a:p>
        </p:txBody>
      </p:sp>
      <p:sp>
        <p:nvSpPr>
          <p:cNvPr id="3" name="Content Placeholder 2"/>
          <p:cNvSpPr>
            <a:spLocks noGrp="1"/>
          </p:cNvSpPr>
          <p:nvPr>
            <p:ph idx="1"/>
          </p:nvPr>
        </p:nvSpPr>
        <p:spPr/>
        <p:txBody>
          <a:bodyPr>
            <a:normAutofit lnSpcReduction="10000"/>
          </a:bodyPr>
          <a:lstStyle/>
          <a:p>
            <a:r>
              <a:rPr lang="en-AU" dirty="0"/>
              <a:t>One app – may devices</a:t>
            </a:r>
          </a:p>
          <a:p>
            <a:pPr lvl="1"/>
            <a:r>
              <a:rPr lang="en-AU" dirty="0"/>
              <a:t>Extremely attractive for mobile projects</a:t>
            </a:r>
          </a:p>
          <a:p>
            <a:r>
              <a:rPr lang="en-AU" dirty="0"/>
              <a:t>Can run as if a native app</a:t>
            </a:r>
          </a:p>
          <a:p>
            <a:pPr lvl="1"/>
            <a:r>
              <a:rPr lang="en-AU" dirty="0"/>
              <a:t>Upload to the various “app stores”</a:t>
            </a:r>
          </a:p>
          <a:p>
            <a:pPr lvl="1"/>
            <a:r>
              <a:rPr lang="en-AU" dirty="0" err="1"/>
              <a:t>PhoneGap</a:t>
            </a:r>
            <a:r>
              <a:rPr lang="en-AU" dirty="0"/>
              <a:t> is great for this</a:t>
            </a:r>
          </a:p>
          <a:p>
            <a:pPr lvl="1"/>
            <a:r>
              <a:rPr lang="en-AU" dirty="0"/>
              <a:t>Access contacts, GPS, camera – pretty much everything</a:t>
            </a:r>
          </a:p>
          <a:p>
            <a:r>
              <a:rPr lang="en-AU" dirty="0"/>
              <a:t>Most of the time users don’t even know it’s a HTML based app!</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397643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 rise of </a:t>
            </a:r>
            <a:r>
              <a:rPr lang="en-AU" strike="sngStrike" dirty="0"/>
              <a:t>HTML5</a:t>
            </a:r>
            <a:r>
              <a:rPr lang="en-AU" dirty="0"/>
              <a:t> JavaScript + CSS3</a:t>
            </a:r>
          </a:p>
        </p:txBody>
      </p:sp>
      <p:sp>
        <p:nvSpPr>
          <p:cNvPr id="3" name="Content Placeholder 2"/>
          <p:cNvSpPr>
            <a:spLocks noGrp="1"/>
          </p:cNvSpPr>
          <p:nvPr>
            <p:ph idx="1"/>
          </p:nvPr>
        </p:nvSpPr>
        <p:spPr/>
        <p:txBody>
          <a:bodyPr>
            <a:normAutofit lnSpcReduction="10000"/>
          </a:bodyPr>
          <a:lstStyle/>
          <a:p>
            <a:r>
              <a:rPr lang="en-AU" dirty="0"/>
              <a:t>Can you build me a HTML5 app?</a:t>
            </a:r>
          </a:p>
          <a:p>
            <a:pPr lvl="1"/>
            <a:r>
              <a:rPr lang="en-AU" dirty="0"/>
              <a:t>Sure, but it wont use much HTML5</a:t>
            </a:r>
          </a:p>
          <a:p>
            <a:r>
              <a:rPr lang="en-AU" dirty="0"/>
              <a:t>HTML5 has some great stuff</a:t>
            </a:r>
          </a:p>
          <a:p>
            <a:pPr lvl="1"/>
            <a:r>
              <a:rPr lang="en-AU" dirty="0"/>
              <a:t>But it’s not behind the current rise in advanced client apps to the extent perceived</a:t>
            </a:r>
          </a:p>
          <a:p>
            <a:r>
              <a:rPr lang="en-AU" dirty="0"/>
              <a:t>It’s all about how awesome CSS3 and JavaScript have become</a:t>
            </a:r>
          </a:p>
          <a:p>
            <a:pPr lvl="1"/>
            <a:r>
              <a:rPr lang="en-AU" dirty="0"/>
              <a:t>Excellent CSS3 support + hardware acceleration</a:t>
            </a:r>
          </a:p>
          <a:p>
            <a:pPr lvl="1"/>
            <a:r>
              <a:rPr lang="en-AU" dirty="0"/>
              <a:t>Fast JS engines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470189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4900" dirty="0" smtClean="0"/>
              <a:t>JavaScript</a:t>
            </a:r>
            <a:r>
              <a:rPr lang="en-AU" dirty="0"/>
              <a:t/>
            </a:r>
            <a:br>
              <a:rPr lang="en-AU" dirty="0"/>
            </a:br>
            <a:r>
              <a:rPr lang="en-AU" sz="2200" dirty="0"/>
              <a:t>Simultaneously the least and best known language on the planet</a:t>
            </a:r>
          </a:p>
        </p:txBody>
      </p:sp>
      <p:sp>
        <p:nvSpPr>
          <p:cNvPr id="3" name="Content Placeholder 2"/>
          <p:cNvSpPr>
            <a:spLocks noGrp="1"/>
          </p:cNvSpPr>
          <p:nvPr>
            <p:ph idx="1"/>
          </p:nvPr>
        </p:nvSpPr>
        <p:spPr>
          <a:xfrm>
            <a:off x="467544" y="2276872"/>
            <a:ext cx="8229600" cy="3849291"/>
          </a:xfrm>
        </p:spPr>
        <p:txBody>
          <a:bodyPr>
            <a:normAutofit fontScale="92500" lnSpcReduction="20000"/>
          </a:bodyPr>
          <a:lstStyle/>
          <a:p>
            <a:r>
              <a:rPr lang="en-AU" dirty="0"/>
              <a:t>Understood to so many differing levels in the wild</a:t>
            </a:r>
          </a:p>
          <a:p>
            <a:pPr lvl="1"/>
            <a:r>
              <a:rPr lang="en-AU" dirty="0"/>
              <a:t>Every web developer knows JS inside out right?</a:t>
            </a:r>
          </a:p>
          <a:p>
            <a:pPr lvl="1"/>
            <a:r>
              <a:rPr lang="en-AU" dirty="0"/>
              <a:t>Easy to master? </a:t>
            </a:r>
          </a:p>
          <a:p>
            <a:r>
              <a:rPr lang="en-AU" dirty="0"/>
              <a:t>Can be perceived as a toy language</a:t>
            </a:r>
          </a:p>
          <a:p>
            <a:r>
              <a:rPr lang="en-AU" dirty="0"/>
              <a:t>It’s not – far from it</a:t>
            </a:r>
          </a:p>
          <a:p>
            <a:pPr lvl="1"/>
            <a:r>
              <a:rPr lang="en-AU" dirty="0"/>
              <a:t>It’s a functional dynamic language that is simply amazing</a:t>
            </a:r>
          </a:p>
          <a:p>
            <a:pPr lvl="1"/>
            <a:r>
              <a:rPr lang="en-AU" dirty="0"/>
              <a:t>It’s incredibly powerful, with many ways to achieve the same goal</a:t>
            </a:r>
          </a:p>
          <a:p>
            <a:r>
              <a:rPr lang="en-AU" dirty="0"/>
              <a:t>But that’s the problem – too adaptable</a:t>
            </a:r>
          </a:p>
          <a:p>
            <a:pPr lvl="1"/>
            <a:r>
              <a:rPr lang="en-AU" dirty="0"/>
              <a:t>It’s so dynamic, it’s easy to do stuff wrong</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61468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a:t>jQuery</a:t>
            </a:r>
            <a:r>
              <a:rPr lang="en-AU" dirty="0"/>
              <a:t>– the pattern breaker</a:t>
            </a:r>
          </a:p>
        </p:txBody>
      </p:sp>
      <p:sp>
        <p:nvSpPr>
          <p:cNvPr id="3" name="Content Placeholder 2"/>
          <p:cNvSpPr>
            <a:spLocks noGrp="1"/>
          </p:cNvSpPr>
          <p:nvPr>
            <p:ph idx="1"/>
          </p:nvPr>
        </p:nvSpPr>
        <p:spPr/>
        <p:txBody>
          <a:bodyPr>
            <a:normAutofit fontScale="92500" lnSpcReduction="20000"/>
          </a:bodyPr>
          <a:lstStyle/>
          <a:p>
            <a:r>
              <a:rPr lang="en-AU" dirty="0" err="1"/>
              <a:t>jQuery</a:t>
            </a:r>
            <a:r>
              <a:rPr lang="en-AU" dirty="0"/>
              <a:t> is fantastic</a:t>
            </a:r>
          </a:p>
          <a:p>
            <a:pPr lvl="1"/>
            <a:r>
              <a:rPr lang="en-AU" dirty="0"/>
              <a:t>But it makes it so easy to fall in to bad coding practices</a:t>
            </a:r>
          </a:p>
          <a:p>
            <a:pPr lvl="1"/>
            <a:r>
              <a:rPr lang="en-AU" dirty="0"/>
              <a:t>(JavaScript in general has this problem)</a:t>
            </a:r>
          </a:p>
          <a:p>
            <a:r>
              <a:rPr lang="en-AU" dirty="0"/>
              <a:t>$(“#</a:t>
            </a:r>
            <a:r>
              <a:rPr lang="en-AU" dirty="0" err="1"/>
              <a:t>someNode</a:t>
            </a:r>
            <a:r>
              <a:rPr lang="en-AU" dirty="0"/>
              <a:t>”).click = function() = </a:t>
            </a:r>
            <a:r>
              <a:rPr lang="en-AU" dirty="0">
                <a:solidFill>
                  <a:schemeClr val="accent2"/>
                </a:solidFill>
              </a:rPr>
              <a:t>BAD</a:t>
            </a:r>
          </a:p>
          <a:p>
            <a:pPr lvl="1"/>
            <a:r>
              <a:rPr lang="en-AU" dirty="0"/>
              <a:t>As is $(“x”).animate, .</a:t>
            </a:r>
            <a:r>
              <a:rPr lang="en-AU" dirty="0" err="1"/>
              <a:t>css</a:t>
            </a:r>
            <a:r>
              <a:rPr lang="en-AU" dirty="0"/>
              <a:t>, .blah</a:t>
            </a:r>
          </a:p>
          <a:p>
            <a:r>
              <a:rPr lang="en-AU" dirty="0"/>
              <a:t>I’d even suggest that $(“selector”) does more bad than good – </a:t>
            </a:r>
            <a:r>
              <a:rPr lang="en-AU" i="1" dirty="0"/>
              <a:t>most the time</a:t>
            </a:r>
          </a:p>
          <a:p>
            <a:pPr marL="460375" lvl="1" indent="-460375"/>
            <a:r>
              <a:rPr lang="en-AU" dirty="0"/>
              <a:t>Your code should never know about the HTML!</a:t>
            </a:r>
            <a:endParaRPr lang="en-AU" i="1" dirty="0"/>
          </a:p>
          <a:p>
            <a:pPr marL="460375" lvl="1" indent="0">
              <a:buNone/>
            </a:pPr>
            <a:endParaRPr lang="en-AU" i="1" dirty="0"/>
          </a:p>
          <a:p>
            <a:r>
              <a:rPr lang="en-AU" dirty="0"/>
              <a:t>And that’s just the tip of the iceberg…</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00937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What to do then?</a:t>
            </a:r>
          </a:p>
        </p:txBody>
      </p:sp>
      <p:sp>
        <p:nvSpPr>
          <p:cNvPr id="3" name="Content Placeholder 2"/>
          <p:cNvSpPr>
            <a:spLocks noGrp="1"/>
          </p:cNvSpPr>
          <p:nvPr>
            <p:ph idx="1"/>
          </p:nvPr>
        </p:nvSpPr>
        <p:spPr/>
        <p:txBody>
          <a:bodyPr/>
          <a:lstStyle/>
          <a:p>
            <a:r>
              <a:rPr lang="en-AU" dirty="0"/>
              <a:t>The aim is to:</a:t>
            </a:r>
          </a:p>
          <a:p>
            <a:pPr lvl="1"/>
            <a:r>
              <a:rPr lang="en-AU" dirty="0"/>
              <a:t>Make it really easy for developers to learn your codebase</a:t>
            </a:r>
          </a:p>
          <a:p>
            <a:pPr lvl="1"/>
            <a:r>
              <a:rPr lang="en-AU" dirty="0"/>
              <a:t>Simplify and reduce code and mark-up</a:t>
            </a:r>
          </a:p>
          <a:p>
            <a:pPr lvl="1"/>
            <a:r>
              <a:rPr lang="en-AU" dirty="0"/>
              <a:t>Code and design nicely separated</a:t>
            </a:r>
          </a:p>
          <a:p>
            <a:pPr lvl="1"/>
            <a:r>
              <a:rPr lang="en-AU" dirty="0"/>
              <a:t>Get away from </a:t>
            </a:r>
            <a:r>
              <a:rPr lang="en-AU" i="1" dirty="0" err="1"/>
              <a:t>JSisms</a:t>
            </a:r>
            <a:r>
              <a:rPr lang="en-AU" i="1" dirty="0"/>
              <a:t> </a:t>
            </a:r>
            <a:r>
              <a:rPr lang="en-AU" dirty="0"/>
              <a:t>and other issues that commonly cause problems</a:t>
            </a:r>
            <a:endParaRPr lang="en-AU" i="1" dirty="0"/>
          </a:p>
          <a:p>
            <a:pPr lvl="1"/>
            <a:endParaRPr lang="en-AU" dirty="0"/>
          </a:p>
          <a:p>
            <a:endParaRPr lang="en-AU" dirty="0"/>
          </a:p>
          <a:p>
            <a:pPr lvl="1"/>
            <a:endParaRPr lang="en-AU" dirty="0"/>
          </a:p>
          <a:p>
            <a:pPr marL="460375" lvl="1" indent="0">
              <a:buNone/>
            </a:pPr>
            <a:endParaRPr lang="en-AU" dirty="0"/>
          </a:p>
          <a:p>
            <a:pPr lvl="1"/>
            <a:endParaRPr lang="en-AU" dirty="0"/>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565995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All this equates to</a:t>
            </a:r>
          </a:p>
        </p:txBody>
      </p:sp>
      <p:sp>
        <p:nvSpPr>
          <p:cNvPr id="3" name="Content Placeholder 2"/>
          <p:cNvSpPr>
            <a:spLocks noGrp="1"/>
          </p:cNvSpPr>
          <p:nvPr>
            <p:ph idx="1"/>
          </p:nvPr>
        </p:nvSpPr>
        <p:spPr/>
        <p:txBody>
          <a:bodyPr/>
          <a:lstStyle/>
          <a:p>
            <a:r>
              <a:rPr lang="en-AU" dirty="0"/>
              <a:t>Separation of concerns</a:t>
            </a:r>
          </a:p>
          <a:p>
            <a:r>
              <a:rPr lang="en-AU" dirty="0"/>
              <a:t>Moving towards declarative mark-up</a:t>
            </a:r>
          </a:p>
          <a:p>
            <a:r>
              <a:rPr lang="en-AU" dirty="0"/>
              <a:t>State management</a:t>
            </a:r>
          </a:p>
          <a:p>
            <a:pPr lvl="1"/>
            <a:r>
              <a:rPr lang="en-AU" dirty="0"/>
              <a:t>View state / animation </a:t>
            </a:r>
          </a:p>
          <a:p>
            <a:r>
              <a:rPr lang="en-AU" dirty="0"/>
              <a:t>View Selection</a:t>
            </a:r>
          </a:p>
          <a:p>
            <a:pPr lvl="1"/>
            <a:r>
              <a:rPr lang="en-AU" dirty="0"/>
              <a:t>Including navigation and transitions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53287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1114</Words>
  <Application>Microsoft Office PowerPoint</Application>
  <PresentationFormat>On-screen Show (4:3)</PresentationFormat>
  <Paragraphs>158</Paragraphs>
  <Slides>20</Slides>
  <Notes>3</Notes>
  <HiddenSlides>0</HiddenSlides>
  <MMClips>0</MMClips>
  <ScaleCrop>false</ScaleCrop>
  <HeadingPairs>
    <vt:vector size="4" baseType="variant">
      <vt:variant>
        <vt:lpstr>Theme</vt:lpstr>
      </vt:variant>
      <vt:variant>
        <vt:i4>4</vt:i4>
      </vt:variant>
      <vt:variant>
        <vt:lpstr>Slide Titles</vt:lpstr>
      </vt:variant>
      <vt:variant>
        <vt:i4>20</vt:i4>
      </vt:variant>
    </vt:vector>
  </HeadingPairs>
  <TitlesOfParts>
    <vt:vector size="24" baseType="lpstr">
      <vt:lpstr>Office Theme</vt:lpstr>
      <vt:lpstr>3_Office Theme</vt:lpstr>
      <vt:lpstr>4_Office Theme</vt:lpstr>
      <vt:lpstr>1_Office Theme</vt:lpstr>
      <vt:lpstr>PowerPoint Presentation</vt:lpstr>
      <vt:lpstr>Javascript With a View </vt:lpstr>
      <vt:lpstr>Hello!</vt:lpstr>
      <vt:lpstr>The new black is HTML based apps</vt:lpstr>
      <vt:lpstr>The rise of HTML5 JavaScript + CSS3</vt:lpstr>
      <vt:lpstr>JavaScript Simultaneously the least and best known language on the planet</vt:lpstr>
      <vt:lpstr>jQuery– the pattern breaker</vt:lpstr>
      <vt:lpstr>What to do then?</vt:lpstr>
      <vt:lpstr>All this equates to</vt:lpstr>
      <vt:lpstr>Model-View-ViewModel</vt:lpstr>
      <vt:lpstr>A quick lap around MVVM + Knockout </vt:lpstr>
      <vt:lpstr>View Selection and Navigation</vt:lpstr>
      <vt:lpstr>View Selection and Navigation </vt:lpstr>
      <vt:lpstr>View states</vt:lpstr>
      <vt:lpstr>Visual states done right! </vt:lpstr>
      <vt:lpstr>Recap</vt:lpstr>
      <vt:lpstr>Thanks!!</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2011-09-02T02:15:32Z</dcterms:created>
  <dcterms:modified xsi:type="dcterms:W3CDTF">2011-09-02T02:16:03Z</dcterms:modified>
</cp:coreProperties>
</file>