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9"/>
  </p:notesMasterIdLst>
  <p:sldIdLst>
    <p:sldId id="279" r:id="rId2"/>
    <p:sldId id="280" r:id="rId3"/>
    <p:sldId id="284" r:id="rId4"/>
    <p:sldId id="285" r:id="rId5"/>
    <p:sldId id="286"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331" r:id="rId51"/>
    <p:sldId id="332" r:id="rId52"/>
    <p:sldId id="333" r:id="rId53"/>
    <p:sldId id="334" r:id="rId54"/>
    <p:sldId id="335" r:id="rId55"/>
    <p:sldId id="336" r:id="rId56"/>
    <p:sldId id="337" r:id="rId57"/>
    <p:sldId id="338" r:id="rId58"/>
    <p:sldId id="339" r:id="rId59"/>
    <p:sldId id="340" r:id="rId60"/>
    <p:sldId id="341" r:id="rId61"/>
    <p:sldId id="342" r:id="rId62"/>
    <p:sldId id="343" r:id="rId63"/>
    <p:sldId id="345" r:id="rId64"/>
    <p:sldId id="344" r:id="rId65"/>
    <p:sldId id="346" r:id="rId66"/>
    <p:sldId id="349" r:id="rId67"/>
    <p:sldId id="270" r:id="rId6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92411" autoAdjust="0"/>
  </p:normalViewPr>
  <p:slideViewPr>
    <p:cSldViewPr>
      <p:cViewPr>
        <p:scale>
          <a:sx n="57" d="100"/>
          <a:sy n="57" d="100"/>
        </p:scale>
        <p:origin x="-798" y="-2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bar"/>
        <c:grouping val="clustered"/>
        <c:varyColors val="0"/>
        <c:ser>
          <c:idx val="0"/>
          <c:order val="0"/>
          <c:invertIfNegative val="0"/>
          <c:cat>
            <c:strRef>
              <c:f>Sheet1!$B$2:$B$11</c:f>
              <c:strCache>
                <c:ptCount val="10"/>
                <c:pt idx="0">
                  <c:v>footer</c:v>
                </c:pt>
                <c:pt idx="1">
                  <c:v>menu</c:v>
                </c:pt>
                <c:pt idx="2">
                  <c:v>style1</c:v>
                </c:pt>
                <c:pt idx="3">
                  <c:v>msonormal</c:v>
                </c:pt>
                <c:pt idx="4">
                  <c:v>text</c:v>
                </c:pt>
                <c:pt idx="5">
                  <c:v>content</c:v>
                </c:pt>
                <c:pt idx="6">
                  <c:v>title</c:v>
                </c:pt>
                <c:pt idx="7">
                  <c:v>style2</c:v>
                </c:pt>
                <c:pt idx="8">
                  <c:v>header</c:v>
                </c:pt>
                <c:pt idx="9">
                  <c:v>copyright</c:v>
                </c:pt>
              </c:strCache>
            </c:strRef>
          </c:cat>
          <c:val>
            <c:numRef>
              <c:f>Sheet1!$C$2:$C$11</c:f>
              <c:numCache>
                <c:formatCode>General</c:formatCode>
                <c:ptCount val="10"/>
                <c:pt idx="0">
                  <c:v>179528</c:v>
                </c:pt>
                <c:pt idx="1">
                  <c:v>146673</c:v>
                </c:pt>
                <c:pt idx="2">
                  <c:v>138308</c:v>
                </c:pt>
                <c:pt idx="3">
                  <c:v>123374</c:v>
                </c:pt>
                <c:pt idx="4">
                  <c:v>122911</c:v>
                </c:pt>
                <c:pt idx="5">
                  <c:v>113951</c:v>
                </c:pt>
                <c:pt idx="6">
                  <c:v>91957</c:v>
                </c:pt>
                <c:pt idx="7">
                  <c:v>89851</c:v>
                </c:pt>
                <c:pt idx="8">
                  <c:v>98274</c:v>
                </c:pt>
                <c:pt idx="9">
                  <c:v>86979</c:v>
                </c:pt>
              </c:numCache>
            </c:numRef>
          </c:val>
        </c:ser>
        <c:dLbls>
          <c:showLegendKey val="0"/>
          <c:showVal val="0"/>
          <c:showCatName val="0"/>
          <c:showSerName val="0"/>
          <c:showPercent val="0"/>
          <c:showBubbleSize val="0"/>
        </c:dLbls>
        <c:gapWidth val="150"/>
        <c:shape val="box"/>
        <c:axId val="28820608"/>
        <c:axId val="28822144"/>
        <c:axId val="0"/>
      </c:bar3DChart>
      <c:catAx>
        <c:axId val="28820608"/>
        <c:scaling>
          <c:orientation val="minMax"/>
        </c:scaling>
        <c:delete val="0"/>
        <c:axPos val="l"/>
        <c:majorTickMark val="out"/>
        <c:minorTickMark val="none"/>
        <c:tickLblPos val="nextTo"/>
        <c:txPr>
          <a:bodyPr/>
          <a:lstStyle/>
          <a:p>
            <a:pPr>
              <a:defRPr>
                <a:solidFill>
                  <a:schemeClr val="bg1"/>
                </a:solidFill>
              </a:defRPr>
            </a:pPr>
            <a:endParaRPr lang="en-US"/>
          </a:p>
        </c:txPr>
        <c:crossAx val="28822144"/>
        <c:crosses val="autoZero"/>
        <c:auto val="1"/>
        <c:lblAlgn val="ctr"/>
        <c:lblOffset val="100"/>
        <c:noMultiLvlLbl val="0"/>
      </c:catAx>
      <c:valAx>
        <c:axId val="28822144"/>
        <c:scaling>
          <c:orientation val="minMax"/>
        </c:scaling>
        <c:delete val="0"/>
        <c:axPos val="b"/>
        <c:majorGridlines/>
        <c:numFmt formatCode="General" sourceLinked="1"/>
        <c:majorTickMark val="out"/>
        <c:minorTickMark val="none"/>
        <c:tickLblPos val="nextTo"/>
        <c:txPr>
          <a:bodyPr/>
          <a:lstStyle/>
          <a:p>
            <a:pPr>
              <a:defRPr>
                <a:solidFill>
                  <a:schemeClr val="bg1"/>
                </a:solidFill>
              </a:defRPr>
            </a:pPr>
            <a:endParaRPr lang="en-US"/>
          </a:p>
        </c:txPr>
        <c:crossAx val="28820608"/>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bar"/>
        <c:grouping val="clustered"/>
        <c:varyColors val="0"/>
        <c:ser>
          <c:idx val="0"/>
          <c:order val="0"/>
          <c:invertIfNegative val="0"/>
          <c:cat>
            <c:strRef>
              <c:f>Sheet1!$B$15:$B$24</c:f>
              <c:strCache>
                <c:ptCount val="10"/>
                <c:pt idx="0">
                  <c:v>footer</c:v>
                </c:pt>
                <c:pt idx="1">
                  <c:v>content</c:v>
                </c:pt>
                <c:pt idx="2">
                  <c:v>header</c:v>
                </c:pt>
                <c:pt idx="3">
                  <c:v>logo</c:v>
                </c:pt>
                <c:pt idx="4">
                  <c:v>container</c:v>
                </c:pt>
                <c:pt idx="5">
                  <c:v>main</c:v>
                </c:pt>
                <c:pt idx="6">
                  <c:v>table1</c:v>
                </c:pt>
                <c:pt idx="7">
                  <c:v>menu</c:v>
                </c:pt>
                <c:pt idx="8">
                  <c:v>layer1</c:v>
                </c:pt>
                <c:pt idx="9">
                  <c:v>autonumber1</c:v>
                </c:pt>
              </c:strCache>
            </c:strRef>
          </c:cat>
          <c:val>
            <c:numRef>
              <c:f>Sheet1!$C$15:$C$24</c:f>
              <c:numCache>
                <c:formatCode>General</c:formatCode>
                <c:ptCount val="10"/>
                <c:pt idx="0">
                  <c:v>288061</c:v>
                </c:pt>
                <c:pt idx="1">
                  <c:v>228661</c:v>
                </c:pt>
                <c:pt idx="2">
                  <c:v>223726</c:v>
                </c:pt>
                <c:pt idx="3">
                  <c:v>121352</c:v>
                </c:pt>
                <c:pt idx="4">
                  <c:v>119877</c:v>
                </c:pt>
                <c:pt idx="5">
                  <c:v>106327</c:v>
                </c:pt>
                <c:pt idx="6">
                  <c:v>101677</c:v>
                </c:pt>
                <c:pt idx="7">
                  <c:v>96161</c:v>
                </c:pt>
                <c:pt idx="8">
                  <c:v>93920</c:v>
                </c:pt>
                <c:pt idx="9">
                  <c:v>77350</c:v>
                </c:pt>
              </c:numCache>
            </c:numRef>
          </c:val>
        </c:ser>
        <c:dLbls>
          <c:showLegendKey val="0"/>
          <c:showVal val="0"/>
          <c:showCatName val="0"/>
          <c:showSerName val="0"/>
          <c:showPercent val="0"/>
          <c:showBubbleSize val="0"/>
        </c:dLbls>
        <c:gapWidth val="150"/>
        <c:shape val="box"/>
        <c:axId val="85276160"/>
        <c:axId val="85277696"/>
        <c:axId val="0"/>
      </c:bar3DChart>
      <c:catAx>
        <c:axId val="85276160"/>
        <c:scaling>
          <c:orientation val="minMax"/>
        </c:scaling>
        <c:delete val="0"/>
        <c:axPos val="l"/>
        <c:majorTickMark val="out"/>
        <c:minorTickMark val="none"/>
        <c:tickLblPos val="nextTo"/>
        <c:txPr>
          <a:bodyPr/>
          <a:lstStyle/>
          <a:p>
            <a:pPr>
              <a:defRPr>
                <a:solidFill>
                  <a:schemeClr val="bg1"/>
                </a:solidFill>
              </a:defRPr>
            </a:pPr>
            <a:endParaRPr lang="en-US"/>
          </a:p>
        </c:txPr>
        <c:crossAx val="85277696"/>
        <c:crosses val="autoZero"/>
        <c:auto val="1"/>
        <c:lblAlgn val="ctr"/>
        <c:lblOffset val="100"/>
        <c:noMultiLvlLbl val="0"/>
      </c:catAx>
      <c:valAx>
        <c:axId val="85277696"/>
        <c:scaling>
          <c:orientation val="minMax"/>
        </c:scaling>
        <c:delete val="0"/>
        <c:axPos val="b"/>
        <c:majorGridlines/>
        <c:numFmt formatCode="General" sourceLinked="1"/>
        <c:majorTickMark val="out"/>
        <c:minorTickMark val="none"/>
        <c:tickLblPos val="nextTo"/>
        <c:txPr>
          <a:bodyPr/>
          <a:lstStyle/>
          <a:p>
            <a:pPr>
              <a:defRPr>
                <a:solidFill>
                  <a:schemeClr val="bg1"/>
                </a:solidFill>
              </a:defRPr>
            </a:pPr>
            <a:endParaRPr lang="en-US"/>
          </a:p>
        </c:txPr>
        <c:crossAx val="85276160"/>
        <c:crosses val="autoZero"/>
        <c:crossBetween val="between"/>
      </c:val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31/08/2011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21</a:t>
            </a:fld>
            <a:endParaRPr lang="en-AU" dirty="0"/>
          </a:p>
        </p:txBody>
      </p:sp>
    </p:spTree>
    <p:extLst>
      <p:ext uri="{BB962C8B-B14F-4D97-AF65-F5344CB8AC3E}">
        <p14:creationId xmlns:p14="http://schemas.microsoft.com/office/powerpoint/2010/main" val="1899013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30</a:t>
            </a:fld>
            <a:endParaRPr lang="en-AU" dirty="0"/>
          </a:p>
        </p:txBody>
      </p:sp>
    </p:spTree>
    <p:extLst>
      <p:ext uri="{BB962C8B-B14F-4D97-AF65-F5344CB8AC3E}">
        <p14:creationId xmlns:p14="http://schemas.microsoft.com/office/powerpoint/2010/main" val="109109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34</a:t>
            </a:fld>
            <a:endParaRPr lang="en-AU" dirty="0"/>
          </a:p>
        </p:txBody>
      </p:sp>
    </p:spTree>
    <p:extLst>
      <p:ext uri="{BB962C8B-B14F-4D97-AF65-F5344CB8AC3E}">
        <p14:creationId xmlns:p14="http://schemas.microsoft.com/office/powerpoint/2010/main" val="36360041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36</a:t>
            </a:fld>
            <a:endParaRPr lang="en-AU" dirty="0"/>
          </a:p>
        </p:txBody>
      </p:sp>
    </p:spTree>
    <p:extLst>
      <p:ext uri="{BB962C8B-B14F-4D97-AF65-F5344CB8AC3E}">
        <p14:creationId xmlns:p14="http://schemas.microsoft.com/office/powerpoint/2010/main" val="3978510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39</a:t>
            </a:fld>
            <a:endParaRPr lang="en-AU" dirty="0"/>
          </a:p>
        </p:txBody>
      </p:sp>
    </p:spTree>
    <p:extLst>
      <p:ext uri="{BB962C8B-B14F-4D97-AF65-F5344CB8AC3E}">
        <p14:creationId xmlns:p14="http://schemas.microsoft.com/office/powerpoint/2010/main" val="2250154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41</a:t>
            </a:fld>
            <a:endParaRPr lang="en-AU" dirty="0"/>
          </a:p>
        </p:txBody>
      </p:sp>
    </p:spTree>
    <p:extLst>
      <p:ext uri="{BB962C8B-B14F-4D97-AF65-F5344CB8AC3E}">
        <p14:creationId xmlns:p14="http://schemas.microsoft.com/office/powerpoint/2010/main" val="19445237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46</a:t>
            </a:fld>
            <a:endParaRPr lang="en-AU" dirty="0"/>
          </a:p>
        </p:txBody>
      </p:sp>
    </p:spTree>
    <p:extLst>
      <p:ext uri="{BB962C8B-B14F-4D97-AF65-F5344CB8AC3E}">
        <p14:creationId xmlns:p14="http://schemas.microsoft.com/office/powerpoint/2010/main" val="9910408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48</a:t>
            </a:fld>
            <a:endParaRPr lang="en-AU" dirty="0"/>
          </a:p>
        </p:txBody>
      </p:sp>
    </p:spTree>
    <p:extLst>
      <p:ext uri="{BB962C8B-B14F-4D97-AF65-F5344CB8AC3E}">
        <p14:creationId xmlns:p14="http://schemas.microsoft.com/office/powerpoint/2010/main" val="1579768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50</a:t>
            </a:fld>
            <a:endParaRPr lang="en-AU" dirty="0"/>
          </a:p>
        </p:txBody>
      </p:sp>
    </p:spTree>
    <p:extLst>
      <p:ext uri="{BB962C8B-B14F-4D97-AF65-F5344CB8AC3E}">
        <p14:creationId xmlns:p14="http://schemas.microsoft.com/office/powerpoint/2010/main" val="33038356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53</a:t>
            </a:fld>
            <a:endParaRPr lang="en-AU" dirty="0"/>
          </a:p>
        </p:txBody>
      </p:sp>
    </p:spTree>
    <p:extLst>
      <p:ext uri="{BB962C8B-B14F-4D97-AF65-F5344CB8AC3E}">
        <p14:creationId xmlns:p14="http://schemas.microsoft.com/office/powerpoint/2010/main" val="2708965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5</a:t>
            </a:fld>
            <a:endParaRPr lang="en-AU" dirty="0"/>
          </a:p>
        </p:txBody>
      </p:sp>
    </p:spTree>
    <p:extLst>
      <p:ext uri="{BB962C8B-B14F-4D97-AF65-F5344CB8AC3E}">
        <p14:creationId xmlns:p14="http://schemas.microsoft.com/office/powerpoint/2010/main" val="9800758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60</a:t>
            </a:fld>
            <a:endParaRPr lang="en-AU" dirty="0"/>
          </a:p>
        </p:txBody>
      </p:sp>
    </p:spTree>
    <p:extLst>
      <p:ext uri="{BB962C8B-B14F-4D97-AF65-F5344CB8AC3E}">
        <p14:creationId xmlns:p14="http://schemas.microsoft.com/office/powerpoint/2010/main" val="53842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61</a:t>
            </a:fld>
            <a:endParaRPr lang="en-AU" dirty="0"/>
          </a:p>
        </p:txBody>
      </p:sp>
    </p:spTree>
    <p:extLst>
      <p:ext uri="{BB962C8B-B14F-4D97-AF65-F5344CB8AC3E}">
        <p14:creationId xmlns:p14="http://schemas.microsoft.com/office/powerpoint/2010/main" val="23804106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62</a:t>
            </a:fld>
            <a:endParaRPr lang="en-AU" dirty="0"/>
          </a:p>
        </p:txBody>
      </p:sp>
    </p:spTree>
    <p:extLst>
      <p:ext uri="{BB962C8B-B14F-4D97-AF65-F5344CB8AC3E}">
        <p14:creationId xmlns:p14="http://schemas.microsoft.com/office/powerpoint/2010/main" val="27177104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63</a:t>
            </a:fld>
            <a:endParaRPr lang="en-AU" dirty="0"/>
          </a:p>
        </p:txBody>
      </p:sp>
    </p:spTree>
    <p:extLst>
      <p:ext uri="{BB962C8B-B14F-4D97-AF65-F5344CB8AC3E}">
        <p14:creationId xmlns:p14="http://schemas.microsoft.com/office/powerpoint/2010/main" val="18054405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5:15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67</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7</a:t>
            </a:fld>
            <a:endParaRPr lang="en-AU" dirty="0"/>
          </a:p>
        </p:txBody>
      </p:sp>
    </p:spTree>
    <p:extLst>
      <p:ext uri="{BB962C8B-B14F-4D97-AF65-F5344CB8AC3E}">
        <p14:creationId xmlns:p14="http://schemas.microsoft.com/office/powerpoint/2010/main" val="133759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14</a:t>
            </a:fld>
            <a:endParaRPr lang="en-AU" dirty="0"/>
          </a:p>
        </p:txBody>
      </p:sp>
    </p:spTree>
    <p:extLst>
      <p:ext uri="{BB962C8B-B14F-4D97-AF65-F5344CB8AC3E}">
        <p14:creationId xmlns:p14="http://schemas.microsoft.com/office/powerpoint/2010/main" val="33598767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15</a:t>
            </a:fld>
            <a:endParaRPr lang="en-AU" dirty="0"/>
          </a:p>
        </p:txBody>
      </p:sp>
    </p:spTree>
    <p:extLst>
      <p:ext uri="{BB962C8B-B14F-4D97-AF65-F5344CB8AC3E}">
        <p14:creationId xmlns:p14="http://schemas.microsoft.com/office/powerpoint/2010/main" val="2393799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17</a:t>
            </a:fld>
            <a:endParaRPr lang="en-AU" dirty="0"/>
          </a:p>
        </p:txBody>
      </p:sp>
    </p:spTree>
    <p:extLst>
      <p:ext uri="{BB962C8B-B14F-4D97-AF65-F5344CB8AC3E}">
        <p14:creationId xmlns:p14="http://schemas.microsoft.com/office/powerpoint/2010/main" val="9105505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18</a:t>
            </a:fld>
            <a:endParaRPr lang="en-AU" dirty="0"/>
          </a:p>
        </p:txBody>
      </p:sp>
    </p:spTree>
    <p:extLst>
      <p:ext uri="{BB962C8B-B14F-4D97-AF65-F5344CB8AC3E}">
        <p14:creationId xmlns:p14="http://schemas.microsoft.com/office/powerpoint/2010/main" val="845781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19</a:t>
            </a:fld>
            <a:endParaRPr lang="en-AU" dirty="0"/>
          </a:p>
        </p:txBody>
      </p:sp>
    </p:spTree>
    <p:extLst>
      <p:ext uri="{BB962C8B-B14F-4D97-AF65-F5344CB8AC3E}">
        <p14:creationId xmlns:p14="http://schemas.microsoft.com/office/powerpoint/2010/main" val="28017668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20</a:t>
            </a:fld>
            <a:endParaRPr lang="en-AU" dirty="0"/>
          </a:p>
        </p:txBody>
      </p:sp>
    </p:spTree>
    <p:extLst>
      <p:ext uri="{BB962C8B-B14F-4D97-AF65-F5344CB8AC3E}">
        <p14:creationId xmlns:p14="http://schemas.microsoft.com/office/powerpoint/2010/main" val="32675829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Blank - Light">
    <p:bg>
      <p:bgPr>
        <a:gradFill flip="none" rotWithShape="1">
          <a:gsLst>
            <a:gs pos="0">
              <a:schemeClr val="bg1">
                <a:tint val="40000"/>
                <a:satMod val="350000"/>
              </a:schemeClr>
            </a:gs>
            <a:gs pos="40000">
              <a:schemeClr val="bg1"/>
            </a:gs>
            <a:gs pos="100000">
              <a:schemeClr val="bg1">
                <a:lumMod val="50000"/>
              </a:schemeClr>
            </a:gs>
          </a:gsLst>
          <a:lin ang="5400000" scaled="1"/>
          <a:tileRect/>
        </a:gradFill>
        <a:effectLst/>
      </p:bgPr>
    </p:bg>
    <p:spTree>
      <p:nvGrpSpPr>
        <p:cNvPr id="1" name=""/>
        <p:cNvGrpSpPr/>
        <p:nvPr/>
      </p:nvGrpSpPr>
      <p:grpSpPr>
        <a:xfrm>
          <a:off x="0" y="0"/>
          <a:ext cx="0" cy="0"/>
          <a:chOff x="0" y="0"/>
          <a:chExt cx="0" cy="0"/>
        </a:xfrm>
      </p:grpSpPr>
      <p:sp>
        <p:nvSpPr>
          <p:cNvPr id="13" name="Date Placeholder 3"/>
          <p:cNvSpPr>
            <a:spLocks noGrp="1"/>
          </p:cNvSpPr>
          <p:nvPr>
            <p:ph type="dt" sz="half" idx="10"/>
          </p:nvPr>
        </p:nvSpPr>
        <p:spPr>
          <a:xfrm>
            <a:off x="457200" y="6356351"/>
            <a:ext cx="2133600" cy="365125"/>
          </a:xfrm>
        </p:spPr>
        <p:txBody>
          <a:bodyPr/>
          <a:lstStyle/>
          <a:p>
            <a:fld id="{7063CA9B-1956-C847-9FD1-0ADF41CC4E66}" type="datetimeFigureOut">
              <a:rPr lang="en-US" smtClean="0"/>
              <a:pPr/>
              <a:t>8/31/2011</a:t>
            </a:fld>
            <a:endParaRPr lang="en-US"/>
          </a:p>
        </p:txBody>
      </p:sp>
      <p:sp>
        <p:nvSpPr>
          <p:cNvPr id="15" name="Slide Number Placeholder 5"/>
          <p:cNvSpPr>
            <a:spLocks noGrp="1"/>
          </p:cNvSpPr>
          <p:nvPr>
            <p:ph type="sldNum" sz="quarter" idx="12"/>
          </p:nvPr>
        </p:nvSpPr>
        <p:spPr>
          <a:xfrm>
            <a:off x="6553200" y="6356351"/>
            <a:ext cx="2133600" cy="365125"/>
          </a:xfrm>
        </p:spPr>
        <p:txBody>
          <a:bodyPr/>
          <a:lstStyle>
            <a:lvl1pPr algn="ctr">
              <a:defRPr/>
            </a:lvl1pPr>
          </a:lstStyle>
          <a:p>
            <a:fld id="{3F2B93D1-A5C4-9C42-9938-3BC316EA9C87}" type="slidenum">
              <a:rPr lang="en-US" smtClean="0"/>
              <a:pPr/>
              <a:t>‹#›</a:t>
            </a:fld>
            <a:endParaRPr lang="en-US"/>
          </a:p>
        </p:txBody>
      </p:sp>
      <p:pic>
        <p:nvPicPr>
          <p:cNvPr id="16" name="Picture 15" descr="ReadifyLogo_Small_White.png"/>
          <p:cNvPicPr>
            <a:picLocks noChangeAspect="1"/>
          </p:cNvPicPr>
          <p:nvPr/>
        </p:nvPicPr>
        <p:blipFill>
          <a:blip r:embed="rId2"/>
          <a:stretch>
            <a:fillRect/>
          </a:stretch>
        </p:blipFill>
        <p:spPr>
          <a:xfrm>
            <a:off x="457200" y="6235489"/>
            <a:ext cx="2133600" cy="485987"/>
          </a:xfrm>
          <a:prstGeom prst="rect">
            <a:avLst/>
          </a:prstGeom>
        </p:spPr>
      </p:pic>
      <p:sp>
        <p:nvSpPr>
          <p:cNvPr id="8" name="Footer Placeholder 4"/>
          <p:cNvSpPr>
            <a:spLocks noGrp="1"/>
          </p:cNvSpPr>
          <p:nvPr>
            <p:ph type="ftr" sz="quarter" idx="11"/>
          </p:nvPr>
        </p:nvSpPr>
        <p:spPr>
          <a:xfrm>
            <a:off x="3124200" y="6356351"/>
            <a:ext cx="2895600" cy="365125"/>
          </a:xfrm>
        </p:spPr>
        <p:txBody>
          <a:bodyPr/>
          <a:lstStyle>
            <a:lvl1pPr>
              <a:defRPr>
                <a:effectLst>
                  <a:outerShdw blurRad="38100" dist="38100" dir="2700000" algn="tl">
                    <a:srgbClr val="000000">
                      <a:alpha val="43137"/>
                    </a:srgbClr>
                  </a:outerShdw>
                </a:effectLst>
                <a:latin typeface="Segoe UI" pitchFamily="34" charset="0"/>
                <a:ea typeface="Segoe UI" pitchFamily="34" charset="0"/>
                <a:cs typeface="Segoe UI" pitchFamily="34" charset="0"/>
              </a:defRPr>
            </a:lvl1pPr>
          </a:lstStyle>
          <a:p>
            <a:endParaRPr lang="en-US"/>
          </a:p>
        </p:txBody>
      </p:sp>
      <p:sp>
        <p:nvSpPr>
          <p:cNvPr id="9" name="Rounded Rectangle 8"/>
          <p:cNvSpPr/>
          <p:nvPr/>
        </p:nvSpPr>
        <p:spPr>
          <a:xfrm>
            <a:off x="8115300" y="6235488"/>
            <a:ext cx="1143000" cy="774912"/>
          </a:xfrm>
          <a:prstGeom prst="round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descr="MS Gold Certified Partner Logo.png"/>
          <p:cNvPicPr>
            <a:picLocks noChangeAspect="1"/>
          </p:cNvPicPr>
          <p:nvPr/>
        </p:nvPicPr>
        <p:blipFill>
          <a:blip r:embed="rId3"/>
          <a:stretch>
            <a:fillRect/>
          </a:stretch>
        </p:blipFill>
        <p:spPr>
          <a:xfrm>
            <a:off x="8286776" y="6286545"/>
            <a:ext cx="671458" cy="428604"/>
          </a:xfrm>
          <a:prstGeom prst="rect">
            <a:avLst/>
          </a:prstGeom>
        </p:spPr>
      </p:pic>
    </p:spTree>
    <p:extLst>
      <p:ext uri="{BB962C8B-B14F-4D97-AF65-F5344CB8AC3E}">
        <p14:creationId xmlns:p14="http://schemas.microsoft.com/office/powerpoint/2010/main" val="189935363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31/08/2011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31/08/2011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6"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31/08/2011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3" r:id="rId14"/>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3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7704" y="2564904"/>
            <a:ext cx="5973110" cy="1107996"/>
          </a:xfrm>
          <a:prstGeom prst="rect">
            <a:avLst/>
          </a:prstGeom>
          <a:noFill/>
        </p:spPr>
        <p:txBody>
          <a:bodyPr wrap="none" rtlCol="0">
            <a:spAutoFit/>
          </a:bodyPr>
          <a:lstStyle/>
          <a:p>
            <a:pPr algn="ctr"/>
            <a:r>
              <a:rPr lang="en-AU" sz="6600" dirty="0" smtClean="0">
                <a:solidFill>
                  <a:schemeClr val="bg1"/>
                </a:solidFill>
              </a:rPr>
              <a:t>“XHTML is dead”</a:t>
            </a:r>
            <a:endParaRPr lang="en-AU" sz="6600" dirty="0">
              <a:solidFill>
                <a:schemeClr val="bg1"/>
              </a:solidFill>
            </a:endParaRPr>
          </a:p>
        </p:txBody>
      </p:sp>
    </p:spTree>
    <p:extLst>
      <p:ext uri="{BB962C8B-B14F-4D97-AF65-F5344CB8AC3E}">
        <p14:creationId xmlns:p14="http://schemas.microsoft.com/office/powerpoint/2010/main" val="1569219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0597" y="1785658"/>
            <a:ext cx="8596712" cy="3139321"/>
          </a:xfrm>
          <a:prstGeom prst="rect">
            <a:avLst/>
          </a:prstGeom>
          <a:noFill/>
        </p:spPr>
        <p:txBody>
          <a:bodyPr wrap="none" rtlCol="0">
            <a:spAutoFit/>
          </a:bodyPr>
          <a:lstStyle/>
          <a:p>
            <a:pPr algn="ctr"/>
            <a:r>
              <a:rPr lang="en-AU" sz="6600" dirty="0" smtClean="0">
                <a:solidFill>
                  <a:schemeClr val="bg1"/>
                </a:solidFill>
              </a:rPr>
              <a:t>“HTML5 includes</a:t>
            </a:r>
          </a:p>
          <a:p>
            <a:pPr algn="ctr"/>
            <a:r>
              <a:rPr lang="en-AU" sz="6600" dirty="0" err="1" smtClean="0">
                <a:solidFill>
                  <a:schemeClr val="bg1"/>
                </a:solidFill>
              </a:rPr>
              <a:t>Geolocation</a:t>
            </a:r>
            <a:r>
              <a:rPr lang="en-AU" sz="6600" dirty="0" smtClean="0">
                <a:solidFill>
                  <a:schemeClr val="bg1"/>
                </a:solidFill>
              </a:rPr>
              <a:t>, CSS3, SVG, </a:t>
            </a:r>
          </a:p>
          <a:p>
            <a:pPr algn="ctr"/>
            <a:r>
              <a:rPr lang="en-AU" sz="6600" dirty="0" smtClean="0">
                <a:solidFill>
                  <a:schemeClr val="bg1"/>
                </a:solidFill>
              </a:rPr>
              <a:t>Web fonts </a:t>
            </a:r>
            <a:r>
              <a:rPr lang="en-AU" sz="6600" dirty="0" err="1" smtClean="0">
                <a:solidFill>
                  <a:schemeClr val="bg1"/>
                </a:solidFill>
              </a:rPr>
              <a:t>etc</a:t>
            </a:r>
            <a:r>
              <a:rPr lang="en-AU" sz="6600" dirty="0" smtClean="0">
                <a:solidFill>
                  <a:schemeClr val="bg1"/>
                </a:solidFill>
              </a:rPr>
              <a:t> </a:t>
            </a:r>
            <a:r>
              <a:rPr lang="en-AU" sz="6600" dirty="0" err="1" smtClean="0">
                <a:solidFill>
                  <a:schemeClr val="bg1"/>
                </a:solidFill>
              </a:rPr>
              <a:t>etc</a:t>
            </a:r>
            <a:r>
              <a:rPr lang="en-AU" sz="6600" dirty="0" smtClean="0">
                <a:solidFill>
                  <a:schemeClr val="bg1"/>
                </a:solidFill>
              </a:rPr>
              <a:t>”</a:t>
            </a:r>
            <a:endParaRPr lang="en-AU" sz="6600" dirty="0">
              <a:solidFill>
                <a:schemeClr val="bg1"/>
              </a:solidFill>
            </a:endParaRPr>
          </a:p>
        </p:txBody>
      </p:sp>
    </p:spTree>
    <p:extLst>
      <p:ext uri="{BB962C8B-B14F-4D97-AF65-F5344CB8AC3E}">
        <p14:creationId xmlns:p14="http://schemas.microsoft.com/office/powerpoint/2010/main" val="18590544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0611" y="1785658"/>
            <a:ext cx="6636690" cy="2123658"/>
          </a:xfrm>
          <a:prstGeom prst="rect">
            <a:avLst/>
          </a:prstGeom>
          <a:noFill/>
        </p:spPr>
        <p:txBody>
          <a:bodyPr wrap="none" rtlCol="0">
            <a:spAutoFit/>
          </a:bodyPr>
          <a:lstStyle/>
          <a:p>
            <a:pPr algn="ctr"/>
            <a:r>
              <a:rPr lang="en-AU" sz="6600" dirty="0" smtClean="0">
                <a:solidFill>
                  <a:schemeClr val="bg1"/>
                </a:solidFill>
              </a:rPr>
              <a:t>“HTML5 replaces</a:t>
            </a:r>
          </a:p>
          <a:p>
            <a:pPr algn="ctr"/>
            <a:r>
              <a:rPr lang="en-AU" sz="6600" dirty="0" smtClean="0">
                <a:solidFill>
                  <a:schemeClr val="bg1"/>
                </a:solidFill>
              </a:rPr>
              <a:t>Silverlight &amp; Flash”</a:t>
            </a:r>
            <a:endParaRPr lang="en-AU" sz="6600" dirty="0">
              <a:solidFill>
                <a:schemeClr val="bg1"/>
              </a:solidFill>
            </a:endParaRPr>
          </a:p>
        </p:txBody>
      </p:sp>
    </p:spTree>
    <p:extLst>
      <p:ext uri="{BB962C8B-B14F-4D97-AF65-F5344CB8AC3E}">
        <p14:creationId xmlns:p14="http://schemas.microsoft.com/office/powerpoint/2010/main" val="3888490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14368" y="1785658"/>
            <a:ext cx="6609182" cy="2123658"/>
          </a:xfrm>
          <a:prstGeom prst="rect">
            <a:avLst/>
          </a:prstGeom>
          <a:noFill/>
        </p:spPr>
        <p:txBody>
          <a:bodyPr wrap="none" rtlCol="0">
            <a:spAutoFit/>
          </a:bodyPr>
          <a:lstStyle/>
          <a:p>
            <a:pPr algn="ctr"/>
            <a:r>
              <a:rPr lang="en-AU" sz="6600" dirty="0" smtClean="0">
                <a:solidFill>
                  <a:schemeClr val="bg1"/>
                </a:solidFill>
              </a:rPr>
              <a:t>HTML</a:t>
            </a:r>
          </a:p>
          <a:p>
            <a:pPr algn="ctr"/>
            <a:r>
              <a:rPr lang="en-AU" sz="6600" i="1" dirty="0" smtClean="0">
                <a:solidFill>
                  <a:schemeClr val="bg1"/>
                </a:solidFill>
              </a:rPr>
              <a:t>A very brief history</a:t>
            </a:r>
            <a:endParaRPr lang="en-AU" sz="6600" i="1" dirty="0">
              <a:solidFill>
                <a:schemeClr val="bg1"/>
              </a:solidFill>
            </a:endParaRPr>
          </a:p>
        </p:txBody>
      </p:sp>
    </p:spTree>
    <p:extLst>
      <p:ext uri="{BB962C8B-B14F-4D97-AF65-F5344CB8AC3E}">
        <p14:creationId xmlns:p14="http://schemas.microsoft.com/office/powerpoint/2010/main" val="2648333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File:Altavista-199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7" y="188640"/>
            <a:ext cx="9126043" cy="6453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91740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pic>
        <p:nvPicPr>
          <p:cNvPr id="1026" name="Picture 2" descr="http://www.blogodisea.com/wp-content/uploads/2009/11/simpson-homer-mister-x-web-p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315" y="-459432"/>
            <a:ext cx="10009112" cy="7582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5332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ajjadzaidi.com/2007/jan/fixing_a_mess_of_cables/cable_mes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80" y="-1"/>
            <a:ext cx="9427215" cy="7070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07678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hermann-uwe.de/files/images/organized.preview.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324528" cy="69933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15891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t2.gstatic.com/images?q=tbn:ANd9GcQC1GKIbN80UYBKJcdxIpaCFeabvO9xMh1IJpV5vreDDp_FtCk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776" y="284676"/>
            <a:ext cx="4376284" cy="5616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7634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pic>
        <p:nvPicPr>
          <p:cNvPr id="1026" name="Picture 2" descr="http://www.blogodisea.com/wp-content/uploads/2009/11/simpson-homer-mister-x-web-p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315" y="-459432"/>
            <a:ext cx="10009112" cy="7582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4025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HTML5 the useful bits</a:t>
            </a:r>
            <a:endParaRPr lang="en-AU" dirty="0"/>
          </a:p>
        </p:txBody>
      </p:sp>
      <p:sp>
        <p:nvSpPr>
          <p:cNvPr id="3" name="Text Placeholder 2"/>
          <p:cNvSpPr>
            <a:spLocks noGrp="1"/>
          </p:cNvSpPr>
          <p:nvPr>
            <p:ph type="body" idx="1"/>
          </p:nvPr>
        </p:nvSpPr>
        <p:spPr/>
        <p:txBody>
          <a:bodyPr/>
          <a:lstStyle/>
          <a:p>
            <a:pPr lvl="0">
              <a:defRPr/>
            </a:pPr>
            <a:r>
              <a:rPr lang="en-US" b="1" dirty="0" smtClean="0"/>
              <a:t>Alex Mackey</a:t>
            </a:r>
          </a:p>
          <a:p>
            <a:pPr lvl="0">
              <a:defRPr/>
            </a:pPr>
            <a:r>
              <a:rPr lang="en-US" dirty="0" smtClean="0"/>
              <a:t>Senior Consultant</a:t>
            </a:r>
          </a:p>
          <a:p>
            <a:pPr lvl="0">
              <a:defRPr/>
            </a:pPr>
            <a:r>
              <a:rPr lang="en-US" dirty="0" smtClean="0"/>
              <a:t>Readify</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WEB304</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4864" y="498"/>
            <a:ext cx="13386665" cy="6931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31015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pic>
        <p:nvPicPr>
          <p:cNvPr id="1026" name="Picture 2" descr="http://www.blogodisea.com/wp-content/uploads/2009/11/simpson-homer-mister-x-web-p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315" y="-459432"/>
            <a:ext cx="10009112" cy="7582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2735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ajjadzaidi.com/2007/jan/fixing_a_mess_of_cables/cable_mes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80" y="-1"/>
            <a:ext cx="9427215" cy="7070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97962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80024" y="1556792"/>
            <a:ext cx="7746756" cy="5016758"/>
          </a:xfrm>
          <a:prstGeom prst="rect">
            <a:avLst/>
          </a:prstGeom>
          <a:noFill/>
        </p:spPr>
        <p:txBody>
          <a:bodyPr wrap="square" rtlCol="0">
            <a:spAutoFit/>
          </a:bodyPr>
          <a:lstStyle/>
          <a:p>
            <a:pPr marL="457200" indent="-457200">
              <a:buFont typeface="Arial" pitchFamily="34" charset="0"/>
              <a:buChar char="•"/>
            </a:pPr>
            <a:r>
              <a:rPr lang="en-AU" sz="3200" dirty="0">
                <a:solidFill>
                  <a:schemeClr val="bg1"/>
                </a:solidFill>
              </a:rPr>
              <a:t>WHATWG Mozilla, Opera </a:t>
            </a:r>
            <a:r>
              <a:rPr lang="en-AU" sz="3200" dirty="0" smtClean="0">
                <a:solidFill>
                  <a:schemeClr val="bg1"/>
                </a:solidFill>
              </a:rPr>
              <a:t>&amp; later Apple created proposal for next generation of apps</a:t>
            </a:r>
          </a:p>
          <a:p>
            <a:pPr marL="457200" indent="-457200">
              <a:buFont typeface="Arial" pitchFamily="34" charset="0"/>
              <a:buChar char="•"/>
            </a:pPr>
            <a:r>
              <a:rPr lang="en-AU" sz="3200" dirty="0" smtClean="0">
                <a:solidFill>
                  <a:schemeClr val="bg1"/>
                </a:solidFill>
              </a:rPr>
              <a:t>Proposal initially rejected</a:t>
            </a:r>
          </a:p>
          <a:p>
            <a:pPr marL="457200" lvl="0" indent="-457200">
              <a:buFont typeface="Arial" pitchFamily="34" charset="0"/>
              <a:buChar char="•"/>
            </a:pPr>
            <a:r>
              <a:rPr lang="en-AU" sz="3200" dirty="0" smtClean="0">
                <a:solidFill>
                  <a:schemeClr val="bg1"/>
                </a:solidFill>
              </a:rPr>
              <a:t>W3C asked if could use as basis for HTML5</a:t>
            </a:r>
          </a:p>
          <a:p>
            <a:pPr marL="457200" indent="-457200">
              <a:buFont typeface="Arial" pitchFamily="34" charset="0"/>
              <a:buChar char="•"/>
            </a:pPr>
            <a:r>
              <a:rPr lang="en-AU" sz="3200" dirty="0">
                <a:solidFill>
                  <a:schemeClr val="bg1"/>
                </a:solidFill>
              </a:rPr>
              <a:t>HTML 5 “officially” started in 2004</a:t>
            </a:r>
          </a:p>
          <a:p>
            <a:pPr marL="457200" indent="-457200">
              <a:buFont typeface="Arial" pitchFamily="34" charset="0"/>
              <a:buChar char="•"/>
            </a:pPr>
            <a:r>
              <a:rPr lang="en-AU" sz="3200" dirty="0">
                <a:solidFill>
                  <a:schemeClr val="bg1"/>
                </a:solidFill>
              </a:rPr>
              <a:t>Wont be considered </a:t>
            </a:r>
            <a:r>
              <a:rPr lang="en-AU" sz="3200" dirty="0" smtClean="0">
                <a:solidFill>
                  <a:schemeClr val="bg1"/>
                </a:solidFill>
              </a:rPr>
              <a:t>recommendation </a:t>
            </a:r>
            <a:r>
              <a:rPr lang="en-AU" sz="3200" dirty="0">
                <a:solidFill>
                  <a:schemeClr val="bg1"/>
                </a:solidFill>
              </a:rPr>
              <a:t>until </a:t>
            </a:r>
            <a:r>
              <a:rPr lang="en-AU" sz="3200" b="1" dirty="0" smtClean="0">
                <a:solidFill>
                  <a:schemeClr val="bg1"/>
                </a:solidFill>
              </a:rPr>
              <a:t>2</a:t>
            </a:r>
            <a:r>
              <a:rPr lang="en-AU" sz="3200" dirty="0" smtClean="0">
                <a:solidFill>
                  <a:schemeClr val="bg1"/>
                </a:solidFill>
              </a:rPr>
              <a:t> </a:t>
            </a:r>
            <a:r>
              <a:rPr lang="en-AU" sz="3200" dirty="0">
                <a:solidFill>
                  <a:schemeClr val="bg1"/>
                </a:solidFill>
              </a:rPr>
              <a:t>complete </a:t>
            </a:r>
            <a:r>
              <a:rPr lang="en-AU" sz="3200" dirty="0" smtClean="0">
                <a:solidFill>
                  <a:schemeClr val="bg1"/>
                </a:solidFill>
              </a:rPr>
              <a:t>implementations</a:t>
            </a:r>
            <a:endParaRPr lang="en-AU" sz="3200" dirty="0">
              <a:solidFill>
                <a:schemeClr val="bg1"/>
              </a:solidFill>
            </a:endParaRPr>
          </a:p>
          <a:p>
            <a:pPr marL="457200" indent="-457200">
              <a:buFont typeface="Arial" pitchFamily="34" charset="0"/>
              <a:buChar char="•"/>
            </a:pPr>
            <a:endParaRPr lang="en-AU" sz="3200" dirty="0" smtClean="0">
              <a:solidFill>
                <a:schemeClr val="bg1"/>
              </a:solidFill>
            </a:endParaRPr>
          </a:p>
          <a:p>
            <a:pPr marL="457200" indent="-457200">
              <a:buFont typeface="Arial" pitchFamily="34" charset="0"/>
              <a:buChar char="•"/>
            </a:pPr>
            <a:endParaRPr lang="en-AU" sz="3200" dirty="0">
              <a:solidFill>
                <a:schemeClr val="bg1"/>
              </a:solidFill>
            </a:endParaRPr>
          </a:p>
        </p:txBody>
      </p:sp>
      <p:sp>
        <p:nvSpPr>
          <p:cNvPr id="7" name="Title 6"/>
          <p:cNvSpPr>
            <a:spLocks noGrp="1"/>
          </p:cNvSpPr>
          <p:nvPr>
            <p:ph type="title"/>
          </p:nvPr>
        </p:nvSpPr>
        <p:spPr/>
        <p:txBody>
          <a:bodyPr/>
          <a:lstStyle/>
          <a:p>
            <a:r>
              <a:rPr lang="en-AU" dirty="0" smtClean="0"/>
              <a:t>History</a:t>
            </a:r>
            <a:endParaRPr lang="en-AU" dirty="0"/>
          </a:p>
        </p:txBody>
      </p:sp>
    </p:spTree>
    <p:extLst>
      <p:ext uri="{BB962C8B-B14F-4D97-AF65-F5344CB8AC3E}">
        <p14:creationId xmlns:p14="http://schemas.microsoft.com/office/powerpoint/2010/main" val="2148330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1417639"/>
            <a:ext cx="8141780" cy="3970318"/>
          </a:xfrm>
          <a:prstGeom prst="rect">
            <a:avLst/>
          </a:prstGeom>
          <a:noFill/>
        </p:spPr>
        <p:txBody>
          <a:bodyPr wrap="square" rtlCol="0">
            <a:spAutoFit/>
          </a:bodyPr>
          <a:lstStyle/>
          <a:p>
            <a:pPr marL="457200" indent="-457200">
              <a:buFont typeface="Arial" pitchFamily="34" charset="0"/>
              <a:buChar char="•"/>
            </a:pPr>
            <a:r>
              <a:rPr lang="en-AU" sz="3600" dirty="0">
                <a:solidFill>
                  <a:schemeClr val="bg1"/>
                </a:solidFill>
              </a:rPr>
              <a:t>Backwards </a:t>
            </a:r>
            <a:r>
              <a:rPr lang="en-AU" sz="3600" dirty="0" smtClean="0">
                <a:solidFill>
                  <a:schemeClr val="bg1"/>
                </a:solidFill>
              </a:rPr>
              <a:t>compatible</a:t>
            </a:r>
          </a:p>
          <a:p>
            <a:pPr marL="457200" indent="-457200">
              <a:buFont typeface="Arial" pitchFamily="34" charset="0"/>
              <a:buChar char="•"/>
            </a:pPr>
            <a:r>
              <a:rPr lang="en-AU" sz="3600" dirty="0">
                <a:solidFill>
                  <a:schemeClr val="bg1"/>
                </a:solidFill>
              </a:rPr>
              <a:t>Stress practical usage</a:t>
            </a:r>
          </a:p>
          <a:p>
            <a:pPr marL="457200" indent="-457200">
              <a:buFont typeface="Arial" pitchFamily="34" charset="0"/>
              <a:buChar char="•"/>
            </a:pPr>
            <a:r>
              <a:rPr lang="en-AU" sz="3600" dirty="0" smtClean="0">
                <a:solidFill>
                  <a:schemeClr val="bg1"/>
                </a:solidFill>
              </a:rPr>
              <a:t>Separate </a:t>
            </a:r>
            <a:r>
              <a:rPr lang="en-AU" sz="3600" dirty="0">
                <a:solidFill>
                  <a:schemeClr val="bg1"/>
                </a:solidFill>
              </a:rPr>
              <a:t>presentation from mark-up</a:t>
            </a:r>
          </a:p>
          <a:p>
            <a:pPr marL="457200" indent="-457200">
              <a:buFont typeface="Arial" pitchFamily="34" charset="0"/>
              <a:buChar char="•"/>
            </a:pPr>
            <a:r>
              <a:rPr lang="en-AU" sz="3600" dirty="0" smtClean="0">
                <a:solidFill>
                  <a:schemeClr val="bg1"/>
                </a:solidFill>
              </a:rPr>
              <a:t>Well-defined </a:t>
            </a:r>
            <a:r>
              <a:rPr lang="en-AU" sz="3600" dirty="0">
                <a:solidFill>
                  <a:schemeClr val="bg1"/>
                </a:solidFill>
              </a:rPr>
              <a:t>error </a:t>
            </a:r>
            <a:r>
              <a:rPr lang="en-AU" sz="3600" dirty="0" smtClean="0">
                <a:solidFill>
                  <a:schemeClr val="bg1"/>
                </a:solidFill>
              </a:rPr>
              <a:t>handling </a:t>
            </a:r>
          </a:p>
          <a:p>
            <a:pPr marL="457200" indent="-457200">
              <a:buFont typeface="Arial" pitchFamily="34" charset="0"/>
              <a:buChar char="•"/>
            </a:pPr>
            <a:r>
              <a:rPr lang="en-AU" sz="3600" dirty="0" smtClean="0">
                <a:solidFill>
                  <a:schemeClr val="bg1"/>
                </a:solidFill>
              </a:rPr>
              <a:t>Don’t expose users to authoring errors</a:t>
            </a:r>
          </a:p>
          <a:p>
            <a:pPr marL="457200" indent="-457200">
              <a:buFont typeface="Arial" pitchFamily="34" charset="0"/>
              <a:buChar char="•"/>
            </a:pPr>
            <a:r>
              <a:rPr lang="en-AU" sz="3600" dirty="0" smtClean="0">
                <a:solidFill>
                  <a:schemeClr val="bg1"/>
                </a:solidFill>
              </a:rPr>
              <a:t>Written </a:t>
            </a:r>
            <a:r>
              <a:rPr lang="en-AU" sz="3600" dirty="0">
                <a:solidFill>
                  <a:schemeClr val="bg1"/>
                </a:solidFill>
              </a:rPr>
              <a:t>in HTML &amp; XML syntax</a:t>
            </a:r>
          </a:p>
          <a:p>
            <a:pPr marL="457200" indent="-457200">
              <a:buFont typeface="Arial" pitchFamily="34" charset="0"/>
              <a:buChar char="•"/>
            </a:pPr>
            <a:r>
              <a:rPr lang="en-AU" sz="3600" dirty="0">
                <a:solidFill>
                  <a:schemeClr val="bg1"/>
                </a:solidFill>
              </a:rPr>
              <a:t>Scripting is here to </a:t>
            </a:r>
            <a:r>
              <a:rPr lang="en-AU" sz="3600" dirty="0" smtClean="0">
                <a:solidFill>
                  <a:schemeClr val="bg1"/>
                </a:solidFill>
              </a:rPr>
              <a:t>stay</a:t>
            </a:r>
            <a:endParaRPr lang="en-AU" sz="3600" dirty="0">
              <a:solidFill>
                <a:schemeClr val="bg1"/>
              </a:solidFill>
            </a:endParaRPr>
          </a:p>
        </p:txBody>
      </p:sp>
      <p:sp>
        <p:nvSpPr>
          <p:cNvPr id="7" name="Title 6"/>
          <p:cNvSpPr>
            <a:spLocks noGrp="1"/>
          </p:cNvSpPr>
          <p:nvPr>
            <p:ph type="title"/>
          </p:nvPr>
        </p:nvSpPr>
        <p:spPr/>
        <p:txBody>
          <a:bodyPr/>
          <a:lstStyle/>
          <a:p>
            <a:r>
              <a:rPr lang="en-AU" dirty="0" smtClean="0"/>
              <a:t>HTML5 Principals</a:t>
            </a:r>
            <a:endParaRPr lang="en-AU" dirty="0"/>
          </a:p>
        </p:txBody>
      </p:sp>
    </p:spTree>
    <p:extLst>
      <p:ext uri="{BB962C8B-B14F-4D97-AF65-F5344CB8AC3E}">
        <p14:creationId xmlns:p14="http://schemas.microsoft.com/office/powerpoint/2010/main" val="3716347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solidFill>
                  <a:srgbClr val="00C2F1"/>
                </a:solidFill>
              </a:rPr>
              <a:t>Obsolete</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1137" y="4509120"/>
            <a:ext cx="2153844" cy="1634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3933056"/>
            <a:ext cx="2157028" cy="1634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720" y="1564571"/>
            <a:ext cx="2114882" cy="3185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655344"/>
            <a:ext cx="1438275"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1152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Obsolete elements</a:t>
            </a:r>
            <a:endParaRPr lang="en-AU" dirty="0"/>
          </a:p>
        </p:txBody>
      </p:sp>
      <p:sp>
        <p:nvSpPr>
          <p:cNvPr id="3" name="Content Placeholder 2"/>
          <p:cNvSpPr>
            <a:spLocks noGrp="1"/>
          </p:cNvSpPr>
          <p:nvPr>
            <p:ph idx="1"/>
          </p:nvPr>
        </p:nvSpPr>
        <p:spPr>
          <a:xfrm>
            <a:off x="457200" y="1340768"/>
            <a:ext cx="8229600" cy="4525963"/>
          </a:xfrm>
        </p:spPr>
        <p:txBody>
          <a:bodyPr>
            <a:normAutofit/>
          </a:bodyPr>
          <a:lstStyle/>
          <a:p>
            <a:pPr marL="0" indent="0">
              <a:buNone/>
            </a:pPr>
            <a:r>
              <a:rPr lang="en-AU" sz="4800" dirty="0"/>
              <a:t>&lt;</a:t>
            </a:r>
            <a:r>
              <a:rPr lang="en-AU" sz="4800" dirty="0" err="1"/>
              <a:t>basefont</a:t>
            </a:r>
            <a:r>
              <a:rPr lang="en-AU" sz="4800" dirty="0" smtClean="0"/>
              <a:t>&gt; </a:t>
            </a:r>
            <a:r>
              <a:rPr lang="en-AU" sz="4800" dirty="0"/>
              <a:t>&lt;big</a:t>
            </a:r>
            <a:r>
              <a:rPr lang="en-AU" sz="4800" dirty="0" smtClean="0"/>
              <a:t>&gt; </a:t>
            </a:r>
            <a:r>
              <a:rPr lang="en-AU" sz="4800" dirty="0"/>
              <a:t>&lt;</a:t>
            </a:r>
            <a:r>
              <a:rPr lang="en-AU" sz="4800" dirty="0" err="1"/>
              <a:t>center</a:t>
            </a:r>
            <a:r>
              <a:rPr lang="en-AU" sz="4800" dirty="0" smtClean="0"/>
              <a:t>&gt; </a:t>
            </a:r>
            <a:r>
              <a:rPr lang="en-AU" sz="4800" dirty="0"/>
              <a:t>&lt;font</a:t>
            </a:r>
            <a:r>
              <a:rPr lang="en-AU" sz="4800" dirty="0" smtClean="0"/>
              <a:t>&gt; </a:t>
            </a:r>
            <a:r>
              <a:rPr lang="en-AU" sz="4800" dirty="0"/>
              <a:t>&lt;s</a:t>
            </a:r>
            <a:r>
              <a:rPr lang="en-AU" sz="4800" dirty="0" smtClean="0"/>
              <a:t>&gt; </a:t>
            </a:r>
            <a:r>
              <a:rPr lang="en-AU" sz="4800" dirty="0"/>
              <a:t>&lt;strike</a:t>
            </a:r>
            <a:r>
              <a:rPr lang="en-AU" sz="4800" dirty="0" smtClean="0"/>
              <a:t>&gt; &lt;</a:t>
            </a:r>
            <a:r>
              <a:rPr lang="en-AU" sz="4800" dirty="0"/>
              <a:t>frame</a:t>
            </a:r>
            <a:r>
              <a:rPr lang="en-AU" sz="4800" dirty="0" smtClean="0"/>
              <a:t>&gt; </a:t>
            </a:r>
            <a:r>
              <a:rPr lang="en-AU" sz="4800" dirty="0"/>
              <a:t>&lt;frameset</a:t>
            </a:r>
            <a:r>
              <a:rPr lang="en-AU" sz="4800" dirty="0" smtClean="0"/>
              <a:t>&gt; </a:t>
            </a:r>
            <a:r>
              <a:rPr lang="en-AU" sz="4800" dirty="0"/>
              <a:t>&lt;</a:t>
            </a:r>
            <a:r>
              <a:rPr lang="en-AU" sz="4800" dirty="0" err="1"/>
              <a:t>noframes</a:t>
            </a:r>
            <a:r>
              <a:rPr lang="en-AU" sz="4800" dirty="0" smtClean="0"/>
              <a:t>&gt; </a:t>
            </a:r>
            <a:r>
              <a:rPr lang="en-AU" sz="4800" dirty="0"/>
              <a:t>&lt;applet</a:t>
            </a:r>
            <a:r>
              <a:rPr lang="en-AU" sz="4800" dirty="0" smtClean="0"/>
              <a:t>&gt; </a:t>
            </a:r>
            <a:r>
              <a:rPr lang="en-AU" sz="4800" dirty="0"/>
              <a:t>&lt;</a:t>
            </a:r>
            <a:r>
              <a:rPr lang="en-AU" sz="4800" dirty="0" err="1"/>
              <a:t>dir</a:t>
            </a:r>
            <a:r>
              <a:rPr lang="en-AU" sz="4800" dirty="0" smtClean="0"/>
              <a:t>&gt; &lt;</a:t>
            </a:r>
            <a:r>
              <a:rPr lang="en-AU" sz="4800" dirty="0" err="1"/>
              <a:t>isindex</a:t>
            </a:r>
            <a:r>
              <a:rPr lang="en-AU" sz="4800" dirty="0" smtClean="0"/>
              <a:t>&gt; </a:t>
            </a:r>
            <a:r>
              <a:rPr lang="en-AU" sz="4800" dirty="0"/>
              <a:t>&lt;</a:t>
            </a:r>
            <a:r>
              <a:rPr lang="en-AU" sz="4800" dirty="0" err="1"/>
              <a:t>tt</a:t>
            </a:r>
            <a:r>
              <a:rPr lang="en-AU" sz="4800" dirty="0" smtClean="0"/>
              <a:t>&gt; </a:t>
            </a:r>
            <a:r>
              <a:rPr lang="en-AU" sz="4800" dirty="0"/>
              <a:t>&lt;u</a:t>
            </a:r>
            <a:r>
              <a:rPr lang="en-AU" sz="4800" dirty="0" smtClean="0"/>
              <a:t>&gt; </a:t>
            </a:r>
            <a:r>
              <a:rPr lang="en-AU" sz="4800" dirty="0"/>
              <a:t>&lt;acronym</a:t>
            </a:r>
            <a:r>
              <a:rPr lang="en-AU" sz="4800" dirty="0" smtClean="0"/>
              <a:t>&gt;</a:t>
            </a:r>
            <a:endParaRPr lang="en-AU" sz="4800" dirty="0"/>
          </a:p>
        </p:txBody>
      </p:sp>
    </p:spTree>
    <p:extLst>
      <p:ext uri="{BB962C8B-B14F-4D97-AF65-F5344CB8AC3E}">
        <p14:creationId xmlns:p14="http://schemas.microsoft.com/office/powerpoint/2010/main" val="25429471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So what’s new?</a:t>
            </a:r>
            <a:endParaRPr lang="en-AU" dirty="0"/>
          </a:p>
        </p:txBody>
      </p:sp>
      <p:sp>
        <p:nvSpPr>
          <p:cNvPr id="5" name="Content Placeholder 4"/>
          <p:cNvSpPr>
            <a:spLocks noGrp="1"/>
          </p:cNvSpPr>
          <p:nvPr>
            <p:ph idx="1"/>
          </p:nvPr>
        </p:nvSpPr>
        <p:spPr/>
        <p:txBody>
          <a:bodyPr>
            <a:normAutofit/>
          </a:bodyPr>
          <a:lstStyle/>
          <a:p>
            <a:r>
              <a:rPr lang="en-AU" dirty="0" err="1" smtClean="0"/>
              <a:t>Doctype</a:t>
            </a:r>
            <a:r>
              <a:rPr lang="en-AU" dirty="0" smtClean="0"/>
              <a:t>, syntax, </a:t>
            </a:r>
          </a:p>
          <a:p>
            <a:r>
              <a:rPr lang="en-AU" dirty="0" smtClean="0"/>
              <a:t>New DOM </a:t>
            </a:r>
            <a:r>
              <a:rPr lang="en-AU" dirty="0" err="1" smtClean="0"/>
              <a:t>tranversal</a:t>
            </a:r>
            <a:r>
              <a:rPr lang="en-AU" dirty="0" smtClean="0"/>
              <a:t>/manipulation methods</a:t>
            </a:r>
          </a:p>
          <a:p>
            <a:r>
              <a:rPr lang="en-AU" dirty="0" smtClean="0"/>
              <a:t>Semantic elements</a:t>
            </a:r>
          </a:p>
          <a:p>
            <a:r>
              <a:rPr lang="en-AU" dirty="0" smtClean="0"/>
              <a:t>Form enhancements</a:t>
            </a:r>
            <a:endParaRPr lang="en-AU" dirty="0"/>
          </a:p>
          <a:p>
            <a:r>
              <a:rPr lang="en-AU" dirty="0"/>
              <a:t>Audio/Video</a:t>
            </a:r>
          </a:p>
          <a:p>
            <a:r>
              <a:rPr lang="en-AU" dirty="0" smtClean="0"/>
              <a:t>Canvas</a:t>
            </a:r>
          </a:p>
          <a:p>
            <a:r>
              <a:rPr lang="en-AU" dirty="0" smtClean="0"/>
              <a:t>Offline</a:t>
            </a:r>
          </a:p>
          <a:p>
            <a:r>
              <a:rPr lang="en-AU" dirty="0" smtClean="0"/>
              <a:t>Stuff that people think is HTML5 but isn't..</a:t>
            </a:r>
          </a:p>
        </p:txBody>
      </p:sp>
    </p:spTree>
    <p:extLst>
      <p:ext uri="{BB962C8B-B14F-4D97-AF65-F5344CB8AC3E}">
        <p14:creationId xmlns:p14="http://schemas.microsoft.com/office/powerpoint/2010/main" val="1834060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95536" y="2420888"/>
            <a:ext cx="8568952" cy="1323439"/>
          </a:xfrm>
          <a:prstGeom prst="rect">
            <a:avLst/>
          </a:prstGeom>
          <a:noFill/>
        </p:spPr>
        <p:txBody>
          <a:bodyPr wrap="square" rtlCol="0">
            <a:spAutoFit/>
          </a:bodyPr>
          <a:lstStyle/>
          <a:p>
            <a:r>
              <a:rPr lang="en-AU" sz="8000" dirty="0">
                <a:solidFill>
                  <a:schemeClr val="bg1"/>
                </a:solidFill>
              </a:rPr>
              <a:t>&lt;!DOCTYPE HTML</a:t>
            </a:r>
            <a:r>
              <a:rPr lang="en-AU" sz="8000" dirty="0" smtClean="0">
                <a:solidFill>
                  <a:schemeClr val="bg1"/>
                </a:solidFill>
              </a:rPr>
              <a:t>&gt;</a:t>
            </a:r>
            <a:endParaRPr lang="en-AU" sz="8000" dirty="0">
              <a:solidFill>
                <a:schemeClr val="bg1"/>
              </a:solidFill>
            </a:endParaRPr>
          </a:p>
        </p:txBody>
      </p:sp>
    </p:spTree>
    <p:extLst>
      <p:ext uri="{BB962C8B-B14F-4D97-AF65-F5344CB8AC3E}">
        <p14:creationId xmlns:p14="http://schemas.microsoft.com/office/powerpoint/2010/main" val="5058988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22442" y="1556792"/>
            <a:ext cx="8435280" cy="4524315"/>
          </a:xfrm>
          <a:prstGeom prst="rect">
            <a:avLst/>
          </a:prstGeom>
          <a:noFill/>
        </p:spPr>
        <p:txBody>
          <a:bodyPr wrap="square" rtlCol="0">
            <a:spAutoFit/>
          </a:bodyPr>
          <a:lstStyle/>
          <a:p>
            <a:r>
              <a:rPr lang="en-AU" sz="2400" dirty="0" smtClean="0">
                <a:solidFill>
                  <a:schemeClr val="bg1"/>
                </a:solidFill>
              </a:rPr>
              <a:t>No need </a:t>
            </a:r>
            <a:r>
              <a:rPr lang="en-AU" sz="2400" dirty="0">
                <a:solidFill>
                  <a:schemeClr val="bg1"/>
                </a:solidFill>
              </a:rPr>
              <a:t>to self-close </a:t>
            </a:r>
            <a:r>
              <a:rPr lang="en-AU" sz="2400" dirty="0" smtClean="0">
                <a:solidFill>
                  <a:schemeClr val="bg1"/>
                </a:solidFill>
              </a:rPr>
              <a:t>tags:</a:t>
            </a:r>
            <a:endParaRPr lang="en-AU" sz="2400" dirty="0">
              <a:solidFill>
                <a:schemeClr val="bg1"/>
              </a:solidFill>
            </a:endParaRPr>
          </a:p>
          <a:p>
            <a:r>
              <a:rPr lang="en-AU" sz="2400" dirty="0">
                <a:solidFill>
                  <a:schemeClr val="bg1"/>
                </a:solidFill>
              </a:rPr>
              <a:t>	&lt;</a:t>
            </a:r>
            <a:r>
              <a:rPr lang="en-AU" sz="2400" dirty="0" err="1">
                <a:solidFill>
                  <a:schemeClr val="bg1"/>
                </a:solidFill>
              </a:rPr>
              <a:t>img</a:t>
            </a:r>
            <a:r>
              <a:rPr lang="en-AU" sz="2400" dirty="0">
                <a:solidFill>
                  <a:schemeClr val="bg1"/>
                </a:solidFill>
              </a:rPr>
              <a:t> </a:t>
            </a:r>
            <a:r>
              <a:rPr lang="en-AU" sz="2400" dirty="0" err="1">
                <a:solidFill>
                  <a:schemeClr val="bg1"/>
                </a:solidFill>
              </a:rPr>
              <a:t>src</a:t>
            </a:r>
            <a:r>
              <a:rPr lang="en-AU" sz="2400" dirty="0">
                <a:solidFill>
                  <a:schemeClr val="bg1"/>
                </a:solidFill>
              </a:rPr>
              <a:t>="nice.jpg" /&gt;</a:t>
            </a:r>
          </a:p>
          <a:p>
            <a:r>
              <a:rPr lang="en-AU" sz="2400" dirty="0">
                <a:solidFill>
                  <a:schemeClr val="bg1"/>
                </a:solidFill>
              </a:rPr>
              <a:t>	&lt;</a:t>
            </a:r>
            <a:r>
              <a:rPr lang="en-AU" sz="2400" dirty="0" err="1">
                <a:solidFill>
                  <a:schemeClr val="bg1"/>
                </a:solidFill>
              </a:rPr>
              <a:t>img</a:t>
            </a:r>
            <a:r>
              <a:rPr lang="en-AU" sz="2400" dirty="0">
                <a:solidFill>
                  <a:schemeClr val="bg1"/>
                </a:solidFill>
              </a:rPr>
              <a:t> </a:t>
            </a:r>
            <a:r>
              <a:rPr lang="en-AU" sz="2400" dirty="0" err="1">
                <a:solidFill>
                  <a:schemeClr val="bg1"/>
                </a:solidFill>
              </a:rPr>
              <a:t>src</a:t>
            </a:r>
            <a:r>
              <a:rPr lang="en-AU" sz="2400" dirty="0">
                <a:solidFill>
                  <a:schemeClr val="bg1"/>
                </a:solidFill>
              </a:rPr>
              <a:t>="nice.jpg"&gt;</a:t>
            </a:r>
          </a:p>
          <a:p>
            <a:endParaRPr lang="en-AU" sz="2400" dirty="0">
              <a:solidFill>
                <a:schemeClr val="bg1"/>
              </a:solidFill>
            </a:endParaRPr>
          </a:p>
          <a:p>
            <a:r>
              <a:rPr lang="en-AU" sz="2400" dirty="0" smtClean="0">
                <a:solidFill>
                  <a:schemeClr val="bg1"/>
                </a:solidFill>
              </a:rPr>
              <a:t>No need </a:t>
            </a:r>
            <a:r>
              <a:rPr lang="en-AU" sz="2400" dirty="0">
                <a:solidFill>
                  <a:schemeClr val="bg1"/>
                </a:solidFill>
              </a:rPr>
              <a:t>to wrap attributes in </a:t>
            </a:r>
            <a:r>
              <a:rPr lang="en-AU" sz="2400" dirty="0" smtClean="0">
                <a:solidFill>
                  <a:schemeClr val="bg1"/>
                </a:solidFill>
              </a:rPr>
              <a:t>quotations:</a:t>
            </a:r>
            <a:endParaRPr lang="en-AU" sz="2400" dirty="0">
              <a:solidFill>
                <a:schemeClr val="bg1"/>
              </a:solidFill>
            </a:endParaRPr>
          </a:p>
          <a:p>
            <a:r>
              <a:rPr lang="en-AU" sz="2400" dirty="0">
                <a:solidFill>
                  <a:schemeClr val="bg1"/>
                </a:solidFill>
              </a:rPr>
              <a:t>	&lt;</a:t>
            </a:r>
            <a:r>
              <a:rPr lang="en-AU" sz="2400" dirty="0" err="1">
                <a:solidFill>
                  <a:schemeClr val="bg1"/>
                </a:solidFill>
              </a:rPr>
              <a:t>img</a:t>
            </a:r>
            <a:r>
              <a:rPr lang="en-AU" sz="2400" dirty="0">
                <a:solidFill>
                  <a:schemeClr val="bg1"/>
                </a:solidFill>
              </a:rPr>
              <a:t> </a:t>
            </a:r>
            <a:r>
              <a:rPr lang="en-AU" sz="2400" dirty="0" err="1">
                <a:solidFill>
                  <a:schemeClr val="bg1"/>
                </a:solidFill>
              </a:rPr>
              <a:t>src</a:t>
            </a:r>
            <a:r>
              <a:rPr lang="en-AU" sz="2400" dirty="0">
                <a:solidFill>
                  <a:schemeClr val="bg1"/>
                </a:solidFill>
              </a:rPr>
              <a:t>="nice.jpg"&gt;</a:t>
            </a:r>
          </a:p>
          <a:p>
            <a:r>
              <a:rPr lang="en-AU" sz="2400" dirty="0">
                <a:solidFill>
                  <a:schemeClr val="bg1"/>
                </a:solidFill>
              </a:rPr>
              <a:t>	&lt;</a:t>
            </a:r>
            <a:r>
              <a:rPr lang="en-AU" sz="2400" dirty="0" err="1">
                <a:solidFill>
                  <a:schemeClr val="bg1"/>
                </a:solidFill>
              </a:rPr>
              <a:t>img</a:t>
            </a:r>
            <a:r>
              <a:rPr lang="en-AU" sz="2400" dirty="0">
                <a:solidFill>
                  <a:schemeClr val="bg1"/>
                </a:solidFill>
              </a:rPr>
              <a:t> </a:t>
            </a:r>
            <a:r>
              <a:rPr lang="en-AU" sz="2400" dirty="0" err="1">
                <a:solidFill>
                  <a:schemeClr val="bg1"/>
                </a:solidFill>
              </a:rPr>
              <a:t>src</a:t>
            </a:r>
            <a:r>
              <a:rPr lang="en-AU" sz="2400" dirty="0">
                <a:solidFill>
                  <a:schemeClr val="bg1"/>
                </a:solidFill>
              </a:rPr>
              <a:t>=nice.jpg&gt;</a:t>
            </a:r>
          </a:p>
          <a:p>
            <a:endParaRPr lang="en-AU" sz="2400" dirty="0">
              <a:solidFill>
                <a:schemeClr val="bg1"/>
              </a:solidFill>
            </a:endParaRPr>
          </a:p>
          <a:p>
            <a:r>
              <a:rPr lang="en-AU" sz="2400" dirty="0" smtClean="0">
                <a:solidFill>
                  <a:schemeClr val="bg1"/>
                </a:solidFill>
              </a:rPr>
              <a:t>Case insensitive:</a:t>
            </a:r>
            <a:endParaRPr lang="en-AU" sz="2400" dirty="0">
              <a:solidFill>
                <a:schemeClr val="bg1"/>
              </a:solidFill>
            </a:endParaRPr>
          </a:p>
          <a:p>
            <a:r>
              <a:rPr lang="en-AU" sz="2400" dirty="0">
                <a:solidFill>
                  <a:schemeClr val="bg1"/>
                </a:solidFill>
              </a:rPr>
              <a:t>	&lt;IMG SRC=nice.jpg&gt;</a:t>
            </a:r>
          </a:p>
          <a:p>
            <a:r>
              <a:rPr lang="en-AU" sz="2400" dirty="0">
                <a:solidFill>
                  <a:schemeClr val="bg1"/>
                </a:solidFill>
              </a:rPr>
              <a:t>	&lt;</a:t>
            </a:r>
            <a:r>
              <a:rPr lang="en-AU" sz="2400" dirty="0" err="1">
                <a:solidFill>
                  <a:schemeClr val="bg1"/>
                </a:solidFill>
              </a:rPr>
              <a:t>img</a:t>
            </a:r>
            <a:r>
              <a:rPr lang="en-AU" sz="2400" dirty="0">
                <a:solidFill>
                  <a:schemeClr val="bg1"/>
                </a:solidFill>
              </a:rPr>
              <a:t> </a:t>
            </a:r>
            <a:r>
              <a:rPr lang="en-AU" sz="2400" dirty="0" err="1">
                <a:solidFill>
                  <a:schemeClr val="bg1"/>
                </a:solidFill>
              </a:rPr>
              <a:t>src</a:t>
            </a:r>
            <a:r>
              <a:rPr lang="en-AU" sz="2400" dirty="0">
                <a:solidFill>
                  <a:schemeClr val="bg1"/>
                </a:solidFill>
              </a:rPr>
              <a:t>=nice.jpg&gt;</a:t>
            </a:r>
          </a:p>
          <a:p>
            <a:r>
              <a:rPr lang="en-AU" sz="2400" dirty="0">
                <a:solidFill>
                  <a:schemeClr val="bg1"/>
                </a:solidFill>
              </a:rPr>
              <a:t>	&lt;</a:t>
            </a:r>
            <a:r>
              <a:rPr lang="en-AU" sz="2400" dirty="0" err="1">
                <a:solidFill>
                  <a:schemeClr val="bg1"/>
                </a:solidFill>
              </a:rPr>
              <a:t>iMg</a:t>
            </a:r>
            <a:r>
              <a:rPr lang="en-AU" sz="2400" dirty="0">
                <a:solidFill>
                  <a:schemeClr val="bg1"/>
                </a:solidFill>
              </a:rPr>
              <a:t> </a:t>
            </a:r>
            <a:r>
              <a:rPr lang="en-AU" sz="2400" dirty="0" err="1">
                <a:solidFill>
                  <a:schemeClr val="bg1"/>
                </a:solidFill>
              </a:rPr>
              <a:t>SrC</a:t>
            </a:r>
            <a:r>
              <a:rPr lang="en-AU" sz="2400" dirty="0">
                <a:solidFill>
                  <a:schemeClr val="bg1"/>
                </a:solidFill>
              </a:rPr>
              <a:t>=nice.jpg</a:t>
            </a:r>
            <a:r>
              <a:rPr lang="en-AU" sz="2400" dirty="0" smtClean="0">
                <a:solidFill>
                  <a:schemeClr val="bg1"/>
                </a:solidFill>
              </a:rPr>
              <a:t>&gt;</a:t>
            </a:r>
          </a:p>
        </p:txBody>
      </p:sp>
      <p:sp>
        <p:nvSpPr>
          <p:cNvPr id="7" name="Title 6"/>
          <p:cNvSpPr>
            <a:spLocks noGrp="1"/>
          </p:cNvSpPr>
          <p:nvPr>
            <p:ph type="title"/>
          </p:nvPr>
        </p:nvSpPr>
        <p:spPr/>
        <p:txBody>
          <a:bodyPr/>
          <a:lstStyle/>
          <a:p>
            <a:r>
              <a:rPr lang="en-AU" dirty="0" smtClean="0"/>
              <a:t>Syntax</a:t>
            </a:r>
            <a:endParaRPr lang="en-AU" dirty="0"/>
          </a:p>
        </p:txBody>
      </p:sp>
    </p:spTree>
    <p:extLst>
      <p:ext uri="{BB962C8B-B14F-4D97-AF65-F5344CB8AC3E}">
        <p14:creationId xmlns:p14="http://schemas.microsoft.com/office/powerpoint/2010/main" val="22475048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icrosoft.png"/>
          <p:cNvPicPr>
            <a:picLocks noChangeAspect="1"/>
          </p:cNvPicPr>
          <p:nvPr/>
        </p:nvPicPr>
        <p:blipFill>
          <a:blip r:embed="rId2"/>
          <a:stretch>
            <a:fillRect/>
          </a:stretch>
        </p:blipFill>
        <p:spPr>
          <a:xfrm>
            <a:off x="142844" y="6381771"/>
            <a:ext cx="1344494" cy="301517"/>
          </a:xfrm>
          <a:prstGeom prst="rect">
            <a:avLst/>
          </a:prstGeom>
        </p:spPr>
      </p:pic>
      <p:sp>
        <p:nvSpPr>
          <p:cNvPr id="6" name="TextBox 5"/>
          <p:cNvSpPr txBox="1"/>
          <p:nvPr/>
        </p:nvSpPr>
        <p:spPr>
          <a:xfrm>
            <a:off x="462668" y="1700808"/>
            <a:ext cx="8573828" cy="2062103"/>
          </a:xfrm>
          <a:prstGeom prst="rect">
            <a:avLst/>
          </a:prstGeom>
          <a:noFill/>
        </p:spPr>
        <p:txBody>
          <a:bodyPr wrap="square" rtlCol="0">
            <a:spAutoFit/>
          </a:bodyPr>
          <a:lstStyle/>
          <a:p>
            <a:pPr marL="342900" indent="-342900">
              <a:buFont typeface="Arial" pitchFamily="34" charset="0"/>
              <a:buChar char="•"/>
            </a:pPr>
            <a:r>
              <a:rPr lang="en-GB" sz="3200" dirty="0">
                <a:solidFill>
                  <a:schemeClr val="bg1"/>
                </a:solidFill>
              </a:rPr>
              <a:t>ASP.net/SQL </a:t>
            </a:r>
            <a:r>
              <a:rPr lang="en-GB" sz="3200" dirty="0" err="1">
                <a:solidFill>
                  <a:schemeClr val="bg1"/>
                </a:solidFill>
              </a:rPr>
              <a:t>dev</a:t>
            </a:r>
            <a:r>
              <a:rPr lang="en-GB" sz="3200" dirty="0">
                <a:solidFill>
                  <a:schemeClr val="bg1"/>
                </a:solidFill>
              </a:rPr>
              <a:t> for last </a:t>
            </a:r>
            <a:r>
              <a:rPr lang="en-GB" sz="3200" dirty="0" smtClean="0">
                <a:solidFill>
                  <a:schemeClr val="bg1"/>
                </a:solidFill>
              </a:rPr>
              <a:t>10 </a:t>
            </a:r>
            <a:r>
              <a:rPr lang="en-GB" sz="3200" dirty="0">
                <a:solidFill>
                  <a:schemeClr val="bg1"/>
                </a:solidFill>
              </a:rPr>
              <a:t>years</a:t>
            </a:r>
          </a:p>
          <a:p>
            <a:pPr marL="342900" indent="-342900">
              <a:buFont typeface="Arial" pitchFamily="34" charset="0"/>
              <a:buChar char="•"/>
            </a:pPr>
            <a:r>
              <a:rPr lang="en-GB" sz="3200" dirty="0" smtClean="0">
                <a:solidFill>
                  <a:schemeClr val="bg1"/>
                </a:solidFill>
              </a:rPr>
              <a:t>Author </a:t>
            </a:r>
          </a:p>
          <a:p>
            <a:pPr marL="342900" indent="-342900">
              <a:buFont typeface="Arial" pitchFamily="34" charset="0"/>
              <a:buChar char="•"/>
            </a:pPr>
            <a:r>
              <a:rPr lang="en-GB" sz="3200" dirty="0" smtClean="0">
                <a:solidFill>
                  <a:schemeClr val="bg1"/>
                </a:solidFill>
              </a:rPr>
              <a:t>MVP</a:t>
            </a:r>
          </a:p>
          <a:p>
            <a:pPr marL="342900" indent="-342900">
              <a:buFont typeface="Arial" pitchFamily="34" charset="0"/>
              <a:buChar char="•"/>
            </a:pPr>
            <a:r>
              <a:rPr lang="en-GB" sz="3200" dirty="0" smtClean="0">
                <a:solidFill>
                  <a:schemeClr val="bg1"/>
                </a:solidFill>
              </a:rPr>
              <a:t>Organized </a:t>
            </a:r>
            <a:r>
              <a:rPr lang="en-GB" sz="3200" dirty="0">
                <a:solidFill>
                  <a:schemeClr val="bg1"/>
                </a:solidFill>
              </a:rPr>
              <a:t>DDD </a:t>
            </a:r>
            <a:r>
              <a:rPr lang="en-GB" sz="3200" dirty="0" smtClean="0">
                <a:solidFill>
                  <a:schemeClr val="bg1"/>
                </a:solidFill>
              </a:rPr>
              <a:t>Melbourne</a:t>
            </a:r>
            <a:endParaRPr lang="en-AU" sz="3200" dirty="0"/>
          </a:p>
        </p:txBody>
      </p:sp>
      <p:sp>
        <p:nvSpPr>
          <p:cNvPr id="7" name="Title 6"/>
          <p:cNvSpPr>
            <a:spLocks noGrp="1"/>
          </p:cNvSpPr>
          <p:nvPr>
            <p:ph type="title"/>
          </p:nvPr>
        </p:nvSpPr>
        <p:spPr/>
        <p:txBody>
          <a:bodyPr/>
          <a:lstStyle/>
          <a:p>
            <a:r>
              <a:rPr lang="en-AU" dirty="0" smtClean="0"/>
              <a:t>About me</a:t>
            </a:r>
            <a:endParaRPr lang="en-AU" dirty="0"/>
          </a:p>
        </p:txBody>
      </p:sp>
      <p:pic>
        <p:nvPicPr>
          <p:cNvPr id="5" name="Picture 2" descr="C:\Users\alex\Desktop\9781430224556\9781430224556.tif"/>
          <p:cNvPicPr>
            <a:picLocks noChangeAspect="1" noChangeArrowheads="1"/>
          </p:cNvPicPr>
          <p:nvPr/>
        </p:nvPicPr>
        <p:blipFill>
          <a:blip r:embed="rId3" cstate="print"/>
          <a:srcRect/>
          <a:stretch>
            <a:fillRect/>
          </a:stretch>
        </p:blipFill>
        <p:spPr bwMode="auto">
          <a:xfrm>
            <a:off x="6516216" y="3809571"/>
            <a:ext cx="2181111" cy="2599473"/>
          </a:xfrm>
          <a:prstGeom prst="rect">
            <a:avLst/>
          </a:prstGeom>
          <a:noFill/>
        </p:spPr>
      </p:pic>
    </p:spTree>
    <p:extLst>
      <p:ext uri="{BB962C8B-B14F-4D97-AF65-F5344CB8AC3E}">
        <p14:creationId xmlns:p14="http://schemas.microsoft.com/office/powerpoint/2010/main" val="12596563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Semantic</a:t>
            </a:r>
            <a:endParaRPr lang="en-AU"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510564"/>
            <a:ext cx="8136904" cy="4463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4888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extLst>
              <p:ext uri="{D42A27DB-BD31-4B8C-83A1-F6EECF244321}">
                <p14:modId xmlns:p14="http://schemas.microsoft.com/office/powerpoint/2010/main" val="3288455089"/>
              </p:ext>
            </p:extLst>
          </p:nvPr>
        </p:nvGraphicFramePr>
        <p:xfrm>
          <a:off x="539552" y="1268760"/>
          <a:ext cx="8208912" cy="4896544"/>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259632" y="343191"/>
            <a:ext cx="6741589" cy="707886"/>
          </a:xfrm>
          <a:prstGeom prst="rect">
            <a:avLst/>
          </a:prstGeom>
          <a:noFill/>
        </p:spPr>
        <p:txBody>
          <a:bodyPr wrap="none" rtlCol="0">
            <a:spAutoFit/>
          </a:bodyPr>
          <a:lstStyle/>
          <a:p>
            <a:r>
              <a:rPr lang="en-AU" sz="4000" dirty="0" smtClean="0">
                <a:solidFill>
                  <a:srgbClr val="00C2F1"/>
                </a:solidFill>
              </a:rPr>
              <a:t>Most popular class names 2009</a:t>
            </a:r>
            <a:endParaRPr lang="en-AU" sz="4000" dirty="0">
              <a:solidFill>
                <a:srgbClr val="00C2F1"/>
              </a:solidFill>
            </a:endParaRPr>
          </a:p>
        </p:txBody>
      </p:sp>
      <p:sp>
        <p:nvSpPr>
          <p:cNvPr id="5" name="TextBox 4"/>
          <p:cNvSpPr txBox="1"/>
          <p:nvPr/>
        </p:nvSpPr>
        <p:spPr>
          <a:xfrm>
            <a:off x="4788024" y="6349970"/>
            <a:ext cx="3084499" cy="246221"/>
          </a:xfrm>
          <a:prstGeom prst="rect">
            <a:avLst/>
          </a:prstGeom>
          <a:noFill/>
        </p:spPr>
        <p:txBody>
          <a:bodyPr wrap="none" rtlCol="0">
            <a:spAutoFit/>
          </a:bodyPr>
          <a:lstStyle/>
          <a:p>
            <a:r>
              <a:rPr lang="en-AU" sz="1000" dirty="0">
                <a:solidFill>
                  <a:schemeClr val="bg1"/>
                </a:solidFill>
              </a:rPr>
              <a:t>http://devfiles.myopera.com/articles/572/idlist-url.htm</a:t>
            </a:r>
          </a:p>
        </p:txBody>
      </p:sp>
    </p:spTree>
    <p:extLst>
      <p:ext uri="{BB962C8B-B14F-4D97-AF65-F5344CB8AC3E}">
        <p14:creationId xmlns:p14="http://schemas.microsoft.com/office/powerpoint/2010/main" val="20435578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59632" y="343191"/>
            <a:ext cx="6207790" cy="707886"/>
          </a:xfrm>
          <a:prstGeom prst="rect">
            <a:avLst/>
          </a:prstGeom>
          <a:noFill/>
        </p:spPr>
        <p:txBody>
          <a:bodyPr wrap="none" rtlCol="0">
            <a:spAutoFit/>
          </a:bodyPr>
          <a:lstStyle/>
          <a:p>
            <a:r>
              <a:rPr lang="en-AU" sz="4000" dirty="0" smtClean="0">
                <a:solidFill>
                  <a:srgbClr val="00C2F1"/>
                </a:solidFill>
              </a:rPr>
              <a:t>Most popular ID names 2009</a:t>
            </a:r>
            <a:endParaRPr lang="en-AU" sz="4000" dirty="0">
              <a:solidFill>
                <a:srgbClr val="00C2F1"/>
              </a:solidFill>
            </a:endParaRPr>
          </a:p>
        </p:txBody>
      </p:sp>
      <p:sp>
        <p:nvSpPr>
          <p:cNvPr id="5" name="TextBox 4"/>
          <p:cNvSpPr txBox="1"/>
          <p:nvPr/>
        </p:nvSpPr>
        <p:spPr>
          <a:xfrm>
            <a:off x="4860032" y="6288414"/>
            <a:ext cx="3084499" cy="246221"/>
          </a:xfrm>
          <a:prstGeom prst="rect">
            <a:avLst/>
          </a:prstGeom>
          <a:noFill/>
        </p:spPr>
        <p:txBody>
          <a:bodyPr wrap="none" rtlCol="0">
            <a:spAutoFit/>
          </a:bodyPr>
          <a:lstStyle/>
          <a:p>
            <a:r>
              <a:rPr lang="en-AU" sz="1000" dirty="0">
                <a:solidFill>
                  <a:schemeClr val="bg1"/>
                </a:solidFill>
              </a:rPr>
              <a:t>http://devfiles.myopera.com/articles/572/idlist-url.htm</a:t>
            </a:r>
          </a:p>
        </p:txBody>
      </p:sp>
      <p:graphicFrame>
        <p:nvGraphicFramePr>
          <p:cNvPr id="6" name="Chart 5"/>
          <p:cNvGraphicFramePr>
            <a:graphicFrameLocks/>
          </p:cNvGraphicFramePr>
          <p:nvPr>
            <p:extLst>
              <p:ext uri="{D42A27DB-BD31-4B8C-83A1-F6EECF244321}">
                <p14:modId xmlns:p14="http://schemas.microsoft.com/office/powerpoint/2010/main" val="970028550"/>
              </p:ext>
            </p:extLst>
          </p:nvPr>
        </p:nvGraphicFramePr>
        <p:xfrm>
          <a:off x="467544" y="1268760"/>
          <a:ext cx="8208912" cy="46085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41876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New semantic elements</a:t>
            </a:r>
            <a:endParaRPr lang="en-AU" dirty="0"/>
          </a:p>
        </p:txBody>
      </p:sp>
      <p:sp>
        <p:nvSpPr>
          <p:cNvPr id="3" name="TextBox 2"/>
          <p:cNvSpPr txBox="1"/>
          <p:nvPr/>
        </p:nvSpPr>
        <p:spPr>
          <a:xfrm>
            <a:off x="966339" y="1700808"/>
            <a:ext cx="8359724" cy="4801314"/>
          </a:xfrm>
          <a:prstGeom prst="rect">
            <a:avLst/>
          </a:prstGeom>
          <a:noFill/>
        </p:spPr>
        <p:txBody>
          <a:bodyPr wrap="none" rtlCol="0">
            <a:spAutoFit/>
          </a:bodyPr>
          <a:lstStyle/>
          <a:p>
            <a:pPr marL="285750" indent="-285750">
              <a:buFont typeface="Arial" pitchFamily="34" charset="0"/>
              <a:buChar char="•"/>
            </a:pPr>
            <a:r>
              <a:rPr lang="en-AU" sz="3200" dirty="0" smtClean="0">
                <a:solidFill>
                  <a:schemeClr val="bg1"/>
                </a:solidFill>
              </a:rPr>
              <a:t>Header (intro or </a:t>
            </a:r>
            <a:r>
              <a:rPr lang="en-AU" sz="3200" dirty="0" err="1" smtClean="0">
                <a:solidFill>
                  <a:schemeClr val="bg1"/>
                </a:solidFill>
              </a:rPr>
              <a:t>nav</a:t>
            </a:r>
            <a:r>
              <a:rPr lang="en-AU" sz="3200" dirty="0" smtClean="0">
                <a:solidFill>
                  <a:schemeClr val="bg1"/>
                </a:solidFill>
              </a:rPr>
              <a:t> aids)</a:t>
            </a:r>
          </a:p>
          <a:p>
            <a:pPr marL="285750" indent="-285750">
              <a:buFont typeface="Arial" pitchFamily="34" charset="0"/>
              <a:buChar char="•"/>
            </a:pPr>
            <a:r>
              <a:rPr lang="en-AU" sz="3200" dirty="0" err="1" smtClean="0">
                <a:solidFill>
                  <a:schemeClr val="bg1"/>
                </a:solidFill>
              </a:rPr>
              <a:t>Nav</a:t>
            </a:r>
            <a:r>
              <a:rPr lang="en-AU" sz="3200" dirty="0" smtClean="0">
                <a:solidFill>
                  <a:schemeClr val="bg1"/>
                </a:solidFill>
              </a:rPr>
              <a:t> (navigation)</a:t>
            </a:r>
          </a:p>
          <a:p>
            <a:pPr marL="285750" indent="-285750">
              <a:buFont typeface="Arial" pitchFamily="34" charset="0"/>
              <a:buChar char="•"/>
            </a:pPr>
            <a:r>
              <a:rPr lang="en-AU" sz="3200" dirty="0" smtClean="0">
                <a:solidFill>
                  <a:schemeClr val="bg1"/>
                </a:solidFill>
              </a:rPr>
              <a:t>Aside (separate from main content </a:t>
            </a:r>
            <a:r>
              <a:rPr lang="en-AU" sz="3200" dirty="0" err="1" smtClean="0">
                <a:solidFill>
                  <a:schemeClr val="bg1"/>
                </a:solidFill>
              </a:rPr>
              <a:t>e.g</a:t>
            </a:r>
            <a:r>
              <a:rPr lang="en-AU" sz="3200" dirty="0" smtClean="0">
                <a:solidFill>
                  <a:schemeClr val="bg1"/>
                </a:solidFill>
              </a:rPr>
              <a:t> advert)</a:t>
            </a:r>
          </a:p>
          <a:p>
            <a:pPr marL="285750" indent="-285750">
              <a:buFont typeface="Arial" pitchFamily="34" charset="0"/>
              <a:buChar char="•"/>
            </a:pPr>
            <a:r>
              <a:rPr lang="en-AU" sz="3200" dirty="0" smtClean="0">
                <a:solidFill>
                  <a:schemeClr val="bg1"/>
                </a:solidFill>
              </a:rPr>
              <a:t>Footer (footer of document or section)</a:t>
            </a:r>
          </a:p>
          <a:p>
            <a:pPr marL="285750" indent="-285750">
              <a:buFont typeface="Arial" pitchFamily="34" charset="0"/>
              <a:buChar char="•"/>
            </a:pPr>
            <a:r>
              <a:rPr lang="en-AU" sz="3200" dirty="0" smtClean="0">
                <a:solidFill>
                  <a:schemeClr val="bg1"/>
                </a:solidFill>
              </a:rPr>
              <a:t>Article (self contained and independent)</a:t>
            </a:r>
          </a:p>
          <a:p>
            <a:pPr marL="285750" indent="-285750">
              <a:buFont typeface="Arial" pitchFamily="34" charset="0"/>
              <a:buChar char="•"/>
            </a:pPr>
            <a:r>
              <a:rPr lang="en-AU" sz="3200" dirty="0" smtClean="0">
                <a:solidFill>
                  <a:schemeClr val="bg1"/>
                </a:solidFill>
              </a:rPr>
              <a:t>Section (splitting page or article up)</a:t>
            </a:r>
          </a:p>
          <a:p>
            <a:pPr marL="285750" indent="-285750">
              <a:buFont typeface="Arial" pitchFamily="34" charset="0"/>
              <a:buChar char="•"/>
            </a:pPr>
            <a:r>
              <a:rPr lang="en-AU" sz="3200" dirty="0" smtClean="0">
                <a:solidFill>
                  <a:schemeClr val="bg1"/>
                </a:solidFill>
              </a:rPr>
              <a:t>Can be nested</a:t>
            </a:r>
            <a:endParaRPr lang="en-AU" sz="3200" dirty="0">
              <a:solidFill>
                <a:schemeClr val="bg1"/>
              </a:solidFill>
            </a:endParaRPr>
          </a:p>
          <a:p>
            <a:pPr marL="285750" indent="-285750">
              <a:buFont typeface="Arial" pitchFamily="34" charset="0"/>
              <a:buChar char="•"/>
            </a:pPr>
            <a:r>
              <a:rPr lang="en-AU" sz="3200" dirty="0">
                <a:solidFill>
                  <a:schemeClr val="bg1"/>
                </a:solidFill>
              </a:rPr>
              <a:t>g</a:t>
            </a:r>
            <a:r>
              <a:rPr lang="en-AU" sz="3200" dirty="0" smtClean="0">
                <a:solidFill>
                  <a:schemeClr val="bg1"/>
                </a:solidFill>
              </a:rPr>
              <a:t>snedders.html5.org/outliner/</a:t>
            </a:r>
          </a:p>
          <a:p>
            <a:pPr marL="285750" indent="-285750">
              <a:buFont typeface="Arial" pitchFamily="34" charset="0"/>
              <a:buChar char="•"/>
            </a:pPr>
            <a:endParaRPr lang="en-AU" sz="3200" dirty="0" smtClean="0">
              <a:solidFill>
                <a:schemeClr val="bg1"/>
              </a:solidFill>
            </a:endParaRPr>
          </a:p>
          <a:p>
            <a:endParaRPr lang="en-AU" dirty="0">
              <a:solidFill>
                <a:schemeClr val="bg1"/>
              </a:solidFill>
            </a:endParaRPr>
          </a:p>
        </p:txBody>
      </p:sp>
    </p:spTree>
    <p:extLst>
      <p:ext uri="{BB962C8B-B14F-4D97-AF65-F5344CB8AC3E}">
        <p14:creationId xmlns:p14="http://schemas.microsoft.com/office/powerpoint/2010/main" val="1821289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896" y="45806"/>
            <a:ext cx="7430538" cy="6677957"/>
          </a:xfrm>
          <a:prstGeom prst="rect">
            <a:avLst/>
          </a:prstGeom>
        </p:spPr>
      </p:pic>
      <p:sp>
        <p:nvSpPr>
          <p:cNvPr id="4" name="Rectangle 3"/>
          <p:cNvSpPr/>
          <p:nvPr/>
        </p:nvSpPr>
        <p:spPr>
          <a:xfrm>
            <a:off x="251519" y="66445"/>
            <a:ext cx="7424915" cy="1562355"/>
          </a:xfrm>
          <a:prstGeom prst="rect">
            <a:avLst/>
          </a:prstGeom>
          <a:solidFill>
            <a:schemeClr val="accent1">
              <a:alpha val="33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5" name="Rectangle 4"/>
          <p:cNvSpPr/>
          <p:nvPr/>
        </p:nvSpPr>
        <p:spPr>
          <a:xfrm>
            <a:off x="395536" y="1196752"/>
            <a:ext cx="7200800" cy="288032"/>
          </a:xfrm>
          <a:prstGeom prst="rect">
            <a:avLst/>
          </a:prstGeom>
          <a:solidFill>
            <a:srgbClr val="FFC000">
              <a:alpha val="35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7" name="Rectangle 6"/>
          <p:cNvSpPr/>
          <p:nvPr/>
        </p:nvSpPr>
        <p:spPr>
          <a:xfrm>
            <a:off x="5220072" y="1700808"/>
            <a:ext cx="2376264" cy="2088232"/>
          </a:xfrm>
          <a:prstGeom prst="rect">
            <a:avLst/>
          </a:prstGeom>
          <a:solidFill>
            <a:srgbClr val="92D050">
              <a:alpha val="31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8" name="Rectangle 7"/>
          <p:cNvSpPr/>
          <p:nvPr/>
        </p:nvSpPr>
        <p:spPr>
          <a:xfrm>
            <a:off x="1835696" y="1700808"/>
            <a:ext cx="3312368" cy="4896544"/>
          </a:xfrm>
          <a:prstGeom prst="rect">
            <a:avLst/>
          </a:prstGeom>
          <a:solidFill>
            <a:srgbClr val="FF0000">
              <a:alpha val="16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9" name="Rectangle 8"/>
          <p:cNvSpPr/>
          <p:nvPr/>
        </p:nvSpPr>
        <p:spPr>
          <a:xfrm>
            <a:off x="1907704" y="1700808"/>
            <a:ext cx="3168352" cy="648072"/>
          </a:xfrm>
          <a:prstGeom prst="rect">
            <a:avLst/>
          </a:prstGeom>
          <a:solidFill>
            <a:schemeClr val="accent4">
              <a:lumMod val="60000"/>
              <a:lumOff val="40000"/>
              <a:alpha val="57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2" name="Rectangle 11"/>
          <p:cNvSpPr/>
          <p:nvPr/>
        </p:nvSpPr>
        <p:spPr>
          <a:xfrm>
            <a:off x="1907704" y="2461206"/>
            <a:ext cx="3168352" cy="4064137"/>
          </a:xfrm>
          <a:prstGeom prst="rect">
            <a:avLst/>
          </a:prstGeom>
          <a:solidFill>
            <a:schemeClr val="accent4">
              <a:lumMod val="60000"/>
              <a:lumOff val="40000"/>
              <a:alpha val="57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3" name="Rectangle 12"/>
          <p:cNvSpPr/>
          <p:nvPr/>
        </p:nvSpPr>
        <p:spPr>
          <a:xfrm>
            <a:off x="5220072" y="3941440"/>
            <a:ext cx="2376264" cy="2088232"/>
          </a:xfrm>
          <a:prstGeom prst="rect">
            <a:avLst/>
          </a:prstGeom>
          <a:solidFill>
            <a:srgbClr val="92D050">
              <a:alpha val="31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4" name="Rectangle 13"/>
          <p:cNvSpPr/>
          <p:nvPr/>
        </p:nvSpPr>
        <p:spPr>
          <a:xfrm>
            <a:off x="331912" y="1700808"/>
            <a:ext cx="1431776" cy="5040560"/>
          </a:xfrm>
          <a:prstGeom prst="rect">
            <a:avLst/>
          </a:prstGeom>
          <a:solidFill>
            <a:srgbClr val="FF0000">
              <a:alpha val="16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5" name="Rectangle 14"/>
          <p:cNvSpPr/>
          <p:nvPr/>
        </p:nvSpPr>
        <p:spPr>
          <a:xfrm>
            <a:off x="429397" y="5877272"/>
            <a:ext cx="1334291" cy="864096"/>
          </a:xfrm>
          <a:prstGeom prst="rect">
            <a:avLst/>
          </a:prstGeom>
          <a:solidFill>
            <a:srgbClr val="92D050">
              <a:alpha val="31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6" name="Rectangle 15"/>
          <p:cNvSpPr/>
          <p:nvPr/>
        </p:nvSpPr>
        <p:spPr>
          <a:xfrm>
            <a:off x="429397" y="5417604"/>
            <a:ext cx="1334291" cy="432048"/>
          </a:xfrm>
          <a:prstGeom prst="rect">
            <a:avLst/>
          </a:prstGeom>
          <a:solidFill>
            <a:srgbClr val="92D050">
              <a:alpha val="31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7" name="Rectangle 16"/>
          <p:cNvSpPr/>
          <p:nvPr/>
        </p:nvSpPr>
        <p:spPr>
          <a:xfrm>
            <a:off x="4499992" y="66445"/>
            <a:ext cx="2700808" cy="288032"/>
          </a:xfrm>
          <a:prstGeom prst="rect">
            <a:avLst/>
          </a:prstGeom>
          <a:solidFill>
            <a:srgbClr val="FFC000">
              <a:alpha val="35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0790216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1000" fill="hold"/>
                                        <p:tgtEl>
                                          <p:spTgt spid="7"/>
                                        </p:tgtEl>
                                        <p:attrNameLst>
                                          <p:attrName>ppt_w</p:attrName>
                                        </p:attrNameLst>
                                      </p:cBhvr>
                                      <p:tavLst>
                                        <p:tav tm="0">
                                          <p:val>
                                            <p:fltVal val="0"/>
                                          </p:val>
                                        </p:tav>
                                        <p:tav tm="100000">
                                          <p:val>
                                            <p:strVal val="#ppt_w"/>
                                          </p:val>
                                        </p:tav>
                                      </p:tavLst>
                                    </p:anim>
                                    <p:anim calcmode="lin" valueType="num">
                                      <p:cBhvr>
                                        <p:cTn id="40" dur="1000" fill="hold"/>
                                        <p:tgtEl>
                                          <p:spTgt spid="7"/>
                                        </p:tgtEl>
                                        <p:attrNameLst>
                                          <p:attrName>ppt_h</p:attrName>
                                        </p:attrNameLst>
                                      </p:cBhvr>
                                      <p:tavLst>
                                        <p:tav tm="0">
                                          <p:val>
                                            <p:fltVal val="0"/>
                                          </p:val>
                                        </p:tav>
                                        <p:tav tm="100000">
                                          <p:val>
                                            <p:strVal val="#ppt_h"/>
                                          </p:val>
                                        </p:tav>
                                      </p:tavLst>
                                    </p:anim>
                                    <p:anim calcmode="lin" valueType="num">
                                      <p:cBhvr>
                                        <p:cTn id="41" dur="1000" fill="hold"/>
                                        <p:tgtEl>
                                          <p:spTgt spid="7"/>
                                        </p:tgtEl>
                                        <p:attrNameLst>
                                          <p:attrName>style.rotation</p:attrName>
                                        </p:attrNameLst>
                                      </p:cBhvr>
                                      <p:tavLst>
                                        <p:tav tm="0">
                                          <p:val>
                                            <p:fltVal val="90"/>
                                          </p:val>
                                        </p:tav>
                                        <p:tav tm="100000">
                                          <p:val>
                                            <p:fltVal val="0"/>
                                          </p:val>
                                        </p:tav>
                                      </p:tavLst>
                                    </p:anim>
                                    <p:animEffect transition="in" filter="fade">
                                      <p:cBhvr>
                                        <p:cTn id="42" dur="1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1000" fill="hold"/>
                                        <p:tgtEl>
                                          <p:spTgt spid="16"/>
                                        </p:tgtEl>
                                        <p:attrNameLst>
                                          <p:attrName>ppt_w</p:attrName>
                                        </p:attrNameLst>
                                      </p:cBhvr>
                                      <p:tavLst>
                                        <p:tav tm="0">
                                          <p:val>
                                            <p:fltVal val="0"/>
                                          </p:val>
                                        </p:tav>
                                        <p:tav tm="100000">
                                          <p:val>
                                            <p:strVal val="#ppt_w"/>
                                          </p:val>
                                        </p:tav>
                                      </p:tavLst>
                                    </p:anim>
                                    <p:anim calcmode="lin" valueType="num">
                                      <p:cBhvr>
                                        <p:cTn id="56" dur="1000" fill="hold"/>
                                        <p:tgtEl>
                                          <p:spTgt spid="16"/>
                                        </p:tgtEl>
                                        <p:attrNameLst>
                                          <p:attrName>ppt_h</p:attrName>
                                        </p:attrNameLst>
                                      </p:cBhvr>
                                      <p:tavLst>
                                        <p:tav tm="0">
                                          <p:val>
                                            <p:fltVal val="0"/>
                                          </p:val>
                                        </p:tav>
                                        <p:tav tm="100000">
                                          <p:val>
                                            <p:strVal val="#ppt_h"/>
                                          </p:val>
                                        </p:tav>
                                      </p:tavLst>
                                    </p:anim>
                                    <p:anim calcmode="lin" valueType="num">
                                      <p:cBhvr>
                                        <p:cTn id="57" dur="1000" fill="hold"/>
                                        <p:tgtEl>
                                          <p:spTgt spid="16"/>
                                        </p:tgtEl>
                                        <p:attrNameLst>
                                          <p:attrName>style.rotation</p:attrName>
                                        </p:attrNameLst>
                                      </p:cBhvr>
                                      <p:tavLst>
                                        <p:tav tm="0">
                                          <p:val>
                                            <p:fltVal val="90"/>
                                          </p:val>
                                        </p:tav>
                                        <p:tav tm="100000">
                                          <p:val>
                                            <p:fltVal val="0"/>
                                          </p:val>
                                        </p:tav>
                                      </p:tavLst>
                                    </p:anim>
                                    <p:animEffect transition="in" filter="fade">
                                      <p:cBhvr>
                                        <p:cTn id="58" dur="10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1000" fill="hold"/>
                                        <p:tgtEl>
                                          <p:spTgt spid="15"/>
                                        </p:tgtEl>
                                        <p:attrNameLst>
                                          <p:attrName>ppt_w</p:attrName>
                                        </p:attrNameLst>
                                      </p:cBhvr>
                                      <p:tavLst>
                                        <p:tav tm="0">
                                          <p:val>
                                            <p:fltVal val="0"/>
                                          </p:val>
                                        </p:tav>
                                        <p:tav tm="100000">
                                          <p:val>
                                            <p:strVal val="#ppt_w"/>
                                          </p:val>
                                        </p:tav>
                                      </p:tavLst>
                                    </p:anim>
                                    <p:anim calcmode="lin" valueType="num">
                                      <p:cBhvr>
                                        <p:cTn id="64" dur="1000" fill="hold"/>
                                        <p:tgtEl>
                                          <p:spTgt spid="15"/>
                                        </p:tgtEl>
                                        <p:attrNameLst>
                                          <p:attrName>ppt_h</p:attrName>
                                        </p:attrNameLst>
                                      </p:cBhvr>
                                      <p:tavLst>
                                        <p:tav tm="0">
                                          <p:val>
                                            <p:fltVal val="0"/>
                                          </p:val>
                                        </p:tav>
                                        <p:tav tm="100000">
                                          <p:val>
                                            <p:strVal val="#ppt_h"/>
                                          </p:val>
                                        </p:tav>
                                      </p:tavLst>
                                    </p:anim>
                                    <p:anim calcmode="lin" valueType="num">
                                      <p:cBhvr>
                                        <p:cTn id="65" dur="1000" fill="hold"/>
                                        <p:tgtEl>
                                          <p:spTgt spid="15"/>
                                        </p:tgtEl>
                                        <p:attrNameLst>
                                          <p:attrName>style.rotation</p:attrName>
                                        </p:attrNameLst>
                                      </p:cBhvr>
                                      <p:tavLst>
                                        <p:tav tm="0">
                                          <p:val>
                                            <p:fltVal val="90"/>
                                          </p:val>
                                        </p:tav>
                                        <p:tav tm="100000">
                                          <p:val>
                                            <p:fltVal val="0"/>
                                          </p:val>
                                        </p:tav>
                                      </p:tavLst>
                                    </p:anim>
                                    <p:animEffect transition="in" filter="fade">
                                      <p:cBhvr>
                                        <p:cTn id="66" dur="10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wipe(down)">
                                      <p:cBhvr>
                                        <p:cTn id="71" dur="500"/>
                                        <p:tgtEl>
                                          <p:spTgt spid="9"/>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wipe(down)">
                                      <p:cBhvr>
                                        <p:cTn id="7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2" grpId="0" animBg="1"/>
      <p:bldP spid="13" grpId="0" animBg="1"/>
      <p:bldP spid="14" grpId="0" animBg="1"/>
      <p:bldP spid="15" grpId="0" animBg="1"/>
      <p:bldP spid="16" grpId="0" animBg="1"/>
      <p:bldP spid="1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Semantic Issues</a:t>
            </a:r>
            <a:endParaRPr lang="en-AU" dirty="0"/>
          </a:p>
        </p:txBody>
      </p:sp>
      <p:sp>
        <p:nvSpPr>
          <p:cNvPr id="4" name="TextBox 3"/>
          <p:cNvSpPr txBox="1"/>
          <p:nvPr/>
        </p:nvSpPr>
        <p:spPr>
          <a:xfrm>
            <a:off x="323528" y="1556792"/>
            <a:ext cx="8208912" cy="3323987"/>
          </a:xfrm>
          <a:prstGeom prst="rect">
            <a:avLst/>
          </a:prstGeom>
          <a:noFill/>
        </p:spPr>
        <p:txBody>
          <a:bodyPr wrap="square" rtlCol="0">
            <a:spAutoFit/>
          </a:bodyPr>
          <a:lstStyle/>
          <a:p>
            <a:pPr marL="285750" indent="-285750">
              <a:buFont typeface="Arial" pitchFamily="34" charset="0"/>
              <a:buChar char="•"/>
            </a:pPr>
            <a:r>
              <a:rPr lang="en-AU" sz="3000" dirty="0" smtClean="0">
                <a:solidFill>
                  <a:schemeClr val="bg1"/>
                </a:solidFill>
              </a:rPr>
              <a:t>Browser </a:t>
            </a:r>
            <a:r>
              <a:rPr lang="en-AU" sz="3000" dirty="0" err="1" smtClean="0">
                <a:solidFill>
                  <a:schemeClr val="bg1"/>
                </a:solidFill>
              </a:rPr>
              <a:t>stylesheet</a:t>
            </a:r>
            <a:r>
              <a:rPr lang="en-AU" sz="3000" dirty="0" smtClean="0">
                <a:solidFill>
                  <a:schemeClr val="bg1"/>
                </a:solidFill>
              </a:rPr>
              <a:t> doesn’t target unrecognised elements</a:t>
            </a:r>
          </a:p>
          <a:p>
            <a:pPr marL="285750" indent="-285750">
              <a:buFont typeface="Arial" pitchFamily="34" charset="0"/>
              <a:buChar char="•"/>
            </a:pPr>
            <a:r>
              <a:rPr lang="en-AU" sz="3000" dirty="0" smtClean="0">
                <a:solidFill>
                  <a:schemeClr val="bg1"/>
                </a:solidFill>
              </a:rPr>
              <a:t>IE needs hack to recognise elements: http</a:t>
            </a:r>
            <a:r>
              <a:rPr lang="en-AU" sz="3000" dirty="0">
                <a:solidFill>
                  <a:schemeClr val="bg1"/>
                </a:solidFill>
              </a:rPr>
              <a:t>://</a:t>
            </a:r>
            <a:r>
              <a:rPr lang="en-AU" sz="3000" dirty="0" smtClean="0">
                <a:solidFill>
                  <a:schemeClr val="bg1"/>
                </a:solidFill>
              </a:rPr>
              <a:t>remysharp.com/downloads/html5.js</a:t>
            </a:r>
          </a:p>
          <a:p>
            <a:pPr marL="285750" indent="-285750">
              <a:buFont typeface="Arial" pitchFamily="34" charset="0"/>
              <a:buChar char="•"/>
            </a:pPr>
            <a:r>
              <a:rPr lang="en-AU" sz="3000" dirty="0">
                <a:solidFill>
                  <a:schemeClr val="bg1"/>
                </a:solidFill>
              </a:rPr>
              <a:t>Firefox 2 (or </a:t>
            </a:r>
            <a:r>
              <a:rPr lang="en-AU" sz="3000" dirty="0" smtClean="0">
                <a:solidFill>
                  <a:schemeClr val="bg1"/>
                </a:solidFill>
              </a:rPr>
              <a:t>Gecko-based </a:t>
            </a:r>
            <a:r>
              <a:rPr lang="en-AU" sz="3000" dirty="0">
                <a:solidFill>
                  <a:schemeClr val="bg1"/>
                </a:solidFill>
              </a:rPr>
              <a:t>browser </a:t>
            </a:r>
            <a:r>
              <a:rPr lang="en-AU" sz="3000" dirty="0" smtClean="0">
                <a:solidFill>
                  <a:schemeClr val="bg1"/>
                </a:solidFill>
              </a:rPr>
              <a:t>pre </a:t>
            </a:r>
            <a:r>
              <a:rPr lang="en-AU" sz="3000" dirty="0">
                <a:solidFill>
                  <a:schemeClr val="bg1"/>
                </a:solidFill>
              </a:rPr>
              <a:t>1.9b5</a:t>
            </a:r>
            <a:r>
              <a:rPr lang="en-AU" sz="3000" dirty="0" smtClean="0">
                <a:solidFill>
                  <a:schemeClr val="bg1"/>
                </a:solidFill>
              </a:rPr>
              <a:t>) closes an unrecognised element and moves content outside</a:t>
            </a:r>
          </a:p>
        </p:txBody>
      </p:sp>
    </p:spTree>
    <p:extLst>
      <p:ext uri="{BB962C8B-B14F-4D97-AF65-F5344CB8AC3E}">
        <p14:creationId xmlns:p14="http://schemas.microsoft.com/office/powerpoint/2010/main" val="1490470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Forms</a:t>
            </a:r>
            <a:endParaRPr lang="en-AU"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1417638"/>
            <a:ext cx="6512320" cy="4706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9390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Forms</a:t>
            </a:r>
            <a:endParaRPr lang="en-AU" dirty="0"/>
          </a:p>
        </p:txBody>
      </p:sp>
      <p:sp>
        <p:nvSpPr>
          <p:cNvPr id="3" name="TextBox 2"/>
          <p:cNvSpPr txBox="1"/>
          <p:nvPr/>
        </p:nvSpPr>
        <p:spPr>
          <a:xfrm>
            <a:off x="333872" y="1700808"/>
            <a:ext cx="8352928" cy="3785652"/>
          </a:xfrm>
          <a:prstGeom prst="rect">
            <a:avLst/>
          </a:prstGeom>
          <a:noFill/>
        </p:spPr>
        <p:txBody>
          <a:bodyPr wrap="square" rtlCol="0">
            <a:spAutoFit/>
          </a:bodyPr>
          <a:lstStyle/>
          <a:p>
            <a:pPr marL="285750" indent="-285750">
              <a:buFont typeface="Arial" pitchFamily="34" charset="0"/>
              <a:buChar char="•"/>
            </a:pPr>
            <a:r>
              <a:rPr lang="en-AU" sz="3000" dirty="0" smtClean="0">
                <a:solidFill>
                  <a:schemeClr val="bg1"/>
                </a:solidFill>
              </a:rPr>
              <a:t>New </a:t>
            </a:r>
            <a:r>
              <a:rPr lang="en-AU" sz="3000" dirty="0">
                <a:solidFill>
                  <a:schemeClr val="bg1"/>
                </a:solidFill>
              </a:rPr>
              <a:t>input </a:t>
            </a:r>
            <a:r>
              <a:rPr lang="en-AU" sz="3000" dirty="0" smtClean="0">
                <a:solidFill>
                  <a:schemeClr val="bg1"/>
                </a:solidFill>
              </a:rPr>
              <a:t>types</a:t>
            </a:r>
          </a:p>
          <a:p>
            <a:pPr marL="285750" indent="-285750">
              <a:buFont typeface="Arial" pitchFamily="34" charset="0"/>
              <a:buChar char="•"/>
            </a:pPr>
            <a:r>
              <a:rPr lang="en-AU" sz="3000" dirty="0" smtClean="0">
                <a:solidFill>
                  <a:schemeClr val="bg1"/>
                </a:solidFill>
              </a:rPr>
              <a:t>Placeholder</a:t>
            </a:r>
          </a:p>
          <a:p>
            <a:pPr marL="285750" indent="-285750">
              <a:buFont typeface="Arial" pitchFamily="34" charset="0"/>
              <a:buChar char="•"/>
            </a:pPr>
            <a:r>
              <a:rPr lang="en-AU" sz="3000" dirty="0" smtClean="0">
                <a:solidFill>
                  <a:schemeClr val="bg1"/>
                </a:solidFill>
              </a:rPr>
              <a:t>Autofocus</a:t>
            </a:r>
          </a:p>
          <a:p>
            <a:pPr marL="285750" indent="-285750">
              <a:buFont typeface="Arial" pitchFamily="34" charset="0"/>
              <a:buChar char="•"/>
            </a:pPr>
            <a:r>
              <a:rPr lang="en-AU" sz="3000" dirty="0" smtClean="0">
                <a:solidFill>
                  <a:schemeClr val="bg1"/>
                </a:solidFill>
              </a:rPr>
              <a:t>Required </a:t>
            </a:r>
          </a:p>
          <a:p>
            <a:pPr marL="285750" indent="-285750">
              <a:buFont typeface="Arial" pitchFamily="34" charset="0"/>
              <a:buChar char="•"/>
            </a:pPr>
            <a:r>
              <a:rPr lang="en-AU" sz="3000" dirty="0">
                <a:solidFill>
                  <a:schemeClr val="bg1"/>
                </a:solidFill>
              </a:rPr>
              <a:t>New types and attributes ignored if not supported</a:t>
            </a:r>
          </a:p>
          <a:p>
            <a:pPr marL="285750" indent="-285750">
              <a:buFont typeface="Arial" pitchFamily="34" charset="0"/>
              <a:buChar char="•"/>
            </a:pPr>
            <a:r>
              <a:rPr lang="en-AU" sz="3000" dirty="0" smtClean="0">
                <a:solidFill>
                  <a:schemeClr val="bg1"/>
                </a:solidFill>
              </a:rPr>
              <a:t>Drag </a:t>
            </a:r>
            <a:r>
              <a:rPr lang="en-AU" sz="3000" dirty="0">
                <a:solidFill>
                  <a:schemeClr val="bg1"/>
                </a:solidFill>
              </a:rPr>
              <a:t>and drop API</a:t>
            </a:r>
          </a:p>
          <a:p>
            <a:pPr marL="285750" indent="-285750">
              <a:buFont typeface="Arial" pitchFamily="34" charset="0"/>
              <a:buChar char="•"/>
            </a:pPr>
            <a:endParaRPr lang="en-AU" sz="3000" dirty="0" smtClean="0"/>
          </a:p>
          <a:p>
            <a:pPr marL="285750" indent="-285750">
              <a:buFont typeface="Arial" pitchFamily="34" charset="0"/>
              <a:buChar char="•"/>
            </a:pPr>
            <a:endParaRPr lang="en-AU" sz="3000" dirty="0" smtClean="0"/>
          </a:p>
        </p:txBody>
      </p:sp>
    </p:spTree>
    <p:extLst>
      <p:ext uri="{BB962C8B-B14F-4D97-AF65-F5344CB8AC3E}">
        <p14:creationId xmlns:p14="http://schemas.microsoft.com/office/powerpoint/2010/main" val="20656514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Element and document  changes</a:t>
            </a:r>
            <a:endParaRPr lang="en-AU" dirty="0"/>
          </a:p>
        </p:txBody>
      </p:sp>
      <p:sp>
        <p:nvSpPr>
          <p:cNvPr id="3" name="TextBox 2"/>
          <p:cNvSpPr txBox="1"/>
          <p:nvPr/>
        </p:nvSpPr>
        <p:spPr>
          <a:xfrm>
            <a:off x="333872" y="1556792"/>
            <a:ext cx="8352928" cy="3785652"/>
          </a:xfrm>
          <a:prstGeom prst="rect">
            <a:avLst/>
          </a:prstGeom>
          <a:noFill/>
        </p:spPr>
        <p:txBody>
          <a:bodyPr wrap="square" rtlCol="0">
            <a:spAutoFit/>
          </a:bodyPr>
          <a:lstStyle/>
          <a:p>
            <a:pPr marL="285750" indent="-285750">
              <a:buFont typeface="Arial" pitchFamily="34" charset="0"/>
              <a:buChar char="•"/>
            </a:pPr>
            <a:r>
              <a:rPr lang="en-AU" sz="3000" dirty="0" err="1" smtClean="0">
                <a:solidFill>
                  <a:schemeClr val="bg1"/>
                </a:solidFill>
              </a:rPr>
              <a:t>HTMLElement</a:t>
            </a:r>
            <a:endParaRPr lang="en-AU" sz="3000" dirty="0">
              <a:solidFill>
                <a:schemeClr val="bg1"/>
              </a:solidFill>
            </a:endParaRPr>
          </a:p>
          <a:p>
            <a:r>
              <a:rPr lang="en-AU" sz="3000" dirty="0" smtClean="0">
                <a:solidFill>
                  <a:schemeClr val="bg1"/>
                </a:solidFill>
              </a:rPr>
              <a:t>	</a:t>
            </a:r>
            <a:r>
              <a:rPr lang="en-AU" sz="3000" dirty="0" err="1" smtClean="0">
                <a:solidFill>
                  <a:schemeClr val="bg1"/>
                </a:solidFill>
              </a:rPr>
              <a:t>getElementsByClassName</a:t>
            </a:r>
            <a:r>
              <a:rPr lang="en-AU" sz="3000" dirty="0">
                <a:solidFill>
                  <a:schemeClr val="bg1"/>
                </a:solidFill>
              </a:rPr>
              <a:t>() </a:t>
            </a:r>
          </a:p>
          <a:p>
            <a:r>
              <a:rPr lang="en-AU" sz="3000" dirty="0" smtClean="0">
                <a:solidFill>
                  <a:schemeClr val="bg1"/>
                </a:solidFill>
              </a:rPr>
              <a:t>	</a:t>
            </a:r>
            <a:endParaRPr lang="en-AU" sz="3000" dirty="0">
              <a:solidFill>
                <a:schemeClr val="bg1"/>
              </a:solidFill>
            </a:endParaRPr>
          </a:p>
          <a:p>
            <a:pPr marL="285750" indent="-285750">
              <a:buFont typeface="Arial" pitchFamily="34" charset="0"/>
              <a:buChar char="•"/>
            </a:pPr>
            <a:r>
              <a:rPr lang="en-AU" sz="3000" dirty="0" err="1">
                <a:solidFill>
                  <a:schemeClr val="bg1"/>
                </a:solidFill>
              </a:rPr>
              <a:t>HTMLDocument</a:t>
            </a:r>
            <a:endParaRPr lang="en-AU" sz="3000" dirty="0">
              <a:solidFill>
                <a:schemeClr val="bg1"/>
              </a:solidFill>
            </a:endParaRPr>
          </a:p>
          <a:p>
            <a:r>
              <a:rPr lang="en-AU" sz="3000" dirty="0" smtClean="0">
                <a:solidFill>
                  <a:schemeClr val="bg1"/>
                </a:solidFill>
              </a:rPr>
              <a:t>	</a:t>
            </a:r>
            <a:r>
              <a:rPr lang="en-AU" sz="3000" dirty="0" err="1" smtClean="0">
                <a:solidFill>
                  <a:schemeClr val="bg1"/>
                </a:solidFill>
              </a:rPr>
              <a:t>getElementsByClassName</a:t>
            </a:r>
            <a:r>
              <a:rPr lang="en-AU" sz="3000" dirty="0">
                <a:solidFill>
                  <a:schemeClr val="bg1"/>
                </a:solidFill>
              </a:rPr>
              <a:t>() </a:t>
            </a:r>
          </a:p>
          <a:p>
            <a:r>
              <a:rPr lang="en-AU" sz="3000" dirty="0" smtClean="0">
                <a:solidFill>
                  <a:schemeClr val="bg1"/>
                </a:solidFill>
              </a:rPr>
              <a:t>	</a:t>
            </a:r>
            <a:r>
              <a:rPr lang="en-AU" sz="3000" dirty="0" err="1" smtClean="0">
                <a:solidFill>
                  <a:schemeClr val="bg1"/>
                </a:solidFill>
              </a:rPr>
              <a:t>activeElement</a:t>
            </a:r>
            <a:r>
              <a:rPr lang="en-AU" sz="3000" dirty="0" smtClean="0">
                <a:solidFill>
                  <a:schemeClr val="bg1"/>
                </a:solidFill>
              </a:rPr>
              <a:t> </a:t>
            </a:r>
            <a:endParaRPr lang="en-AU" sz="3000" dirty="0">
              <a:solidFill>
                <a:schemeClr val="bg1"/>
              </a:solidFill>
            </a:endParaRPr>
          </a:p>
          <a:p>
            <a:r>
              <a:rPr lang="en-AU" sz="3000" dirty="0" smtClean="0">
                <a:solidFill>
                  <a:schemeClr val="bg1"/>
                </a:solidFill>
              </a:rPr>
              <a:t>	</a:t>
            </a:r>
            <a:r>
              <a:rPr lang="en-AU" sz="3000" dirty="0" err="1" smtClean="0">
                <a:solidFill>
                  <a:schemeClr val="bg1"/>
                </a:solidFill>
              </a:rPr>
              <a:t>hasFocus</a:t>
            </a:r>
            <a:r>
              <a:rPr lang="en-AU" sz="3000" dirty="0" smtClean="0">
                <a:solidFill>
                  <a:schemeClr val="bg1"/>
                </a:solidFill>
              </a:rPr>
              <a:t> </a:t>
            </a:r>
            <a:endParaRPr lang="en-AU" sz="3000" dirty="0">
              <a:solidFill>
                <a:schemeClr val="bg1"/>
              </a:solidFill>
            </a:endParaRPr>
          </a:p>
          <a:p>
            <a:r>
              <a:rPr lang="en-AU" sz="3000" dirty="0" smtClean="0">
                <a:solidFill>
                  <a:schemeClr val="bg1"/>
                </a:solidFill>
              </a:rPr>
              <a:t>	</a:t>
            </a:r>
            <a:r>
              <a:rPr lang="en-AU" sz="3000" dirty="0" err="1" smtClean="0">
                <a:solidFill>
                  <a:schemeClr val="bg1"/>
                </a:solidFill>
              </a:rPr>
              <a:t>getSelection</a:t>
            </a:r>
            <a:r>
              <a:rPr lang="en-AU" sz="3000" dirty="0">
                <a:solidFill>
                  <a:schemeClr val="bg1"/>
                </a:solidFill>
              </a:rPr>
              <a:t>() </a:t>
            </a:r>
            <a:endParaRPr lang="en-AU" sz="3000" dirty="0" smtClean="0">
              <a:solidFill>
                <a:schemeClr val="bg1"/>
              </a:solidFill>
            </a:endParaRPr>
          </a:p>
        </p:txBody>
      </p:sp>
    </p:spTree>
    <p:extLst>
      <p:ext uri="{BB962C8B-B14F-4D97-AF65-F5344CB8AC3E}">
        <p14:creationId xmlns:p14="http://schemas.microsoft.com/office/powerpoint/2010/main" val="529873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Audio/Visual</a:t>
            </a:r>
            <a:endParaRPr lang="en-AU" dirty="0"/>
          </a:p>
        </p:txBody>
      </p:sp>
      <p:pic>
        <p:nvPicPr>
          <p:cNvPr id="39938" name="Picture 2" descr="http://www.musicrubbish.com/wp-content/uploads/2009/11/car-speaker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556792"/>
            <a:ext cx="5760640" cy="4320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1218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8012" y="908720"/>
            <a:ext cx="8064896" cy="4493538"/>
          </a:xfrm>
          <a:prstGeom prst="rect">
            <a:avLst/>
          </a:prstGeom>
        </p:spPr>
        <p:txBody>
          <a:bodyPr wrap="square">
            <a:spAutoFit/>
          </a:bodyPr>
          <a:lstStyle/>
          <a:p>
            <a:endParaRPr lang="en-GB" sz="3200" i="1" dirty="0">
              <a:solidFill>
                <a:schemeClr val="bg1"/>
              </a:solidFill>
            </a:endParaRPr>
          </a:p>
          <a:p>
            <a:r>
              <a:rPr lang="en-GB" sz="6600" i="1" dirty="0">
                <a:solidFill>
                  <a:schemeClr val="bg1"/>
                </a:solidFill>
              </a:rPr>
              <a:t>"I don't think it's ready for production </a:t>
            </a:r>
            <a:r>
              <a:rPr lang="en-GB" sz="6600" i="1" dirty="0" smtClean="0">
                <a:solidFill>
                  <a:schemeClr val="bg1"/>
                </a:solidFill>
              </a:rPr>
              <a:t>yet" </a:t>
            </a:r>
          </a:p>
          <a:p>
            <a:endParaRPr lang="en-GB" sz="3200" dirty="0">
              <a:solidFill>
                <a:schemeClr val="bg1"/>
              </a:solidFill>
            </a:endParaRPr>
          </a:p>
          <a:p>
            <a:r>
              <a:rPr lang="fr-FR" sz="4000" dirty="0">
                <a:solidFill>
                  <a:schemeClr val="bg1"/>
                </a:solidFill>
              </a:rPr>
              <a:t>Philippe Le </a:t>
            </a:r>
            <a:r>
              <a:rPr lang="fr-FR" sz="4000" dirty="0" err="1" smtClean="0">
                <a:solidFill>
                  <a:schemeClr val="bg1"/>
                </a:solidFill>
              </a:rPr>
              <a:t>Hegaret</a:t>
            </a:r>
            <a:endParaRPr lang="fr-FR" sz="4000" dirty="0" smtClean="0">
              <a:solidFill>
                <a:schemeClr val="bg1"/>
              </a:solidFill>
            </a:endParaRPr>
          </a:p>
          <a:p>
            <a:r>
              <a:rPr lang="fr-FR" sz="4000" dirty="0" smtClean="0">
                <a:solidFill>
                  <a:schemeClr val="bg1"/>
                </a:solidFill>
              </a:rPr>
              <a:t>W3C </a:t>
            </a:r>
            <a:r>
              <a:rPr lang="fr-FR" sz="4000" dirty="0">
                <a:solidFill>
                  <a:schemeClr val="bg1"/>
                </a:solidFill>
              </a:rPr>
              <a:t>interaction </a:t>
            </a:r>
            <a:r>
              <a:rPr lang="fr-FR" sz="4000" dirty="0" err="1">
                <a:solidFill>
                  <a:schemeClr val="bg1"/>
                </a:solidFill>
              </a:rPr>
              <a:t>domain</a:t>
            </a:r>
            <a:r>
              <a:rPr lang="fr-FR" sz="4000" dirty="0">
                <a:solidFill>
                  <a:schemeClr val="bg1"/>
                </a:solidFill>
              </a:rPr>
              <a:t> </a:t>
            </a:r>
            <a:r>
              <a:rPr lang="fr-FR" sz="4000" dirty="0" smtClean="0">
                <a:solidFill>
                  <a:schemeClr val="bg1"/>
                </a:solidFill>
              </a:rPr>
              <a:t>leader</a:t>
            </a:r>
          </a:p>
          <a:p>
            <a:r>
              <a:rPr lang="en-AU" sz="1000" dirty="0">
                <a:solidFill>
                  <a:schemeClr val="bg1"/>
                </a:solidFill>
              </a:rPr>
              <a:t>http://www.infoworld.com/d/developer-world/w3c-hold-html5-in-websites-041</a:t>
            </a:r>
          </a:p>
        </p:txBody>
      </p:sp>
    </p:spTree>
    <p:extLst>
      <p:ext uri="{BB962C8B-B14F-4D97-AF65-F5344CB8AC3E}">
        <p14:creationId xmlns:p14="http://schemas.microsoft.com/office/powerpoint/2010/main" val="2876766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Audio/Visual</a:t>
            </a:r>
            <a:endParaRPr lang="en-AU" dirty="0"/>
          </a:p>
        </p:txBody>
      </p:sp>
      <p:sp>
        <p:nvSpPr>
          <p:cNvPr id="4" name="TextBox 3"/>
          <p:cNvSpPr txBox="1"/>
          <p:nvPr/>
        </p:nvSpPr>
        <p:spPr>
          <a:xfrm>
            <a:off x="611560" y="1844824"/>
            <a:ext cx="7848872" cy="3416320"/>
          </a:xfrm>
          <a:prstGeom prst="rect">
            <a:avLst/>
          </a:prstGeom>
          <a:noFill/>
        </p:spPr>
        <p:txBody>
          <a:bodyPr wrap="square" rtlCol="0">
            <a:spAutoFit/>
          </a:bodyPr>
          <a:lstStyle/>
          <a:p>
            <a:pPr marL="285750" indent="-285750">
              <a:buFont typeface="Arial" pitchFamily="34" charset="0"/>
              <a:buChar char="•"/>
            </a:pPr>
            <a:r>
              <a:rPr lang="en-AU" sz="3600" dirty="0" smtClean="0">
                <a:solidFill>
                  <a:schemeClr val="bg1"/>
                </a:solidFill>
              </a:rPr>
              <a:t>No one codec</a:t>
            </a:r>
          </a:p>
          <a:p>
            <a:pPr marL="285750" indent="-285750">
              <a:buFont typeface="Arial" pitchFamily="34" charset="0"/>
              <a:buChar char="•"/>
            </a:pPr>
            <a:r>
              <a:rPr lang="en-AU" sz="3600" dirty="0" err="1" smtClean="0">
                <a:solidFill>
                  <a:schemeClr val="bg1"/>
                </a:solidFill>
              </a:rPr>
              <a:t>WebM</a:t>
            </a:r>
            <a:r>
              <a:rPr lang="en-AU" sz="3600" dirty="0" smtClean="0">
                <a:solidFill>
                  <a:schemeClr val="bg1"/>
                </a:solidFill>
              </a:rPr>
              <a:t>?</a:t>
            </a:r>
          </a:p>
          <a:p>
            <a:pPr marL="285750" indent="-285750">
              <a:buFont typeface="Arial" pitchFamily="34" charset="0"/>
              <a:buChar char="•"/>
            </a:pPr>
            <a:r>
              <a:rPr lang="en-AU" sz="3600" dirty="0">
                <a:solidFill>
                  <a:schemeClr val="bg1"/>
                </a:solidFill>
              </a:rPr>
              <a:t>Make sure you add MIME type to IIS</a:t>
            </a:r>
          </a:p>
          <a:p>
            <a:pPr marL="285750" indent="-285750">
              <a:buFont typeface="Arial" pitchFamily="34" charset="0"/>
              <a:buChar char="•"/>
            </a:pPr>
            <a:r>
              <a:rPr lang="en-AU" sz="3600" dirty="0" smtClean="0">
                <a:solidFill>
                  <a:schemeClr val="bg1"/>
                </a:solidFill>
              </a:rPr>
              <a:t>Consider 3</a:t>
            </a:r>
            <a:r>
              <a:rPr lang="en-AU" sz="3600" baseline="30000" dirty="0" smtClean="0">
                <a:solidFill>
                  <a:schemeClr val="bg1"/>
                </a:solidFill>
              </a:rPr>
              <a:t>rd</a:t>
            </a:r>
            <a:r>
              <a:rPr lang="en-AU" sz="3600" dirty="0" smtClean="0">
                <a:solidFill>
                  <a:schemeClr val="bg1"/>
                </a:solidFill>
              </a:rPr>
              <a:t> party wrapper </a:t>
            </a:r>
            <a:r>
              <a:rPr lang="en-AU" sz="3600" dirty="0" err="1" smtClean="0">
                <a:solidFill>
                  <a:schemeClr val="bg1"/>
                </a:solidFill>
              </a:rPr>
              <a:t>js</a:t>
            </a:r>
            <a:r>
              <a:rPr lang="en-AU" sz="3600" dirty="0" smtClean="0">
                <a:solidFill>
                  <a:schemeClr val="bg1"/>
                </a:solidFill>
              </a:rPr>
              <a:t> players e.g. </a:t>
            </a:r>
            <a:r>
              <a:rPr lang="en-AU" sz="3600" dirty="0" err="1" smtClean="0">
                <a:solidFill>
                  <a:schemeClr val="bg1"/>
                </a:solidFill>
              </a:rPr>
              <a:t>SublimeVideo</a:t>
            </a:r>
            <a:r>
              <a:rPr lang="en-AU" sz="3600" dirty="0" smtClean="0">
                <a:solidFill>
                  <a:schemeClr val="bg1"/>
                </a:solidFill>
              </a:rPr>
              <a:t>, Open Standard Media player</a:t>
            </a:r>
          </a:p>
        </p:txBody>
      </p:sp>
    </p:spTree>
    <p:extLst>
      <p:ext uri="{BB962C8B-B14F-4D97-AF65-F5344CB8AC3E}">
        <p14:creationId xmlns:p14="http://schemas.microsoft.com/office/powerpoint/2010/main" val="2631421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Canvas</a:t>
            </a:r>
            <a:endParaRPr lang="en-AU"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7744" y="1556792"/>
            <a:ext cx="4824536" cy="4181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34508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Canvas</a:t>
            </a:r>
            <a:endParaRPr lang="en-AU" dirty="0"/>
          </a:p>
        </p:txBody>
      </p:sp>
      <p:sp>
        <p:nvSpPr>
          <p:cNvPr id="4" name="Content Placeholder 3"/>
          <p:cNvSpPr>
            <a:spLocks noGrp="1"/>
          </p:cNvSpPr>
          <p:nvPr>
            <p:ph idx="1"/>
          </p:nvPr>
        </p:nvSpPr>
        <p:spPr/>
        <p:txBody>
          <a:bodyPr/>
          <a:lstStyle/>
          <a:p>
            <a:r>
              <a:rPr lang="en-AU" dirty="0" smtClean="0"/>
              <a:t>Supported in most modern browsers</a:t>
            </a:r>
          </a:p>
          <a:p>
            <a:r>
              <a:rPr lang="en-AU" dirty="0" smtClean="0"/>
              <a:t>Workaround for earlier versions of IE:</a:t>
            </a:r>
          </a:p>
          <a:p>
            <a:pPr marL="0" indent="0">
              <a:buNone/>
            </a:pPr>
            <a:r>
              <a:rPr lang="en-AU" dirty="0" smtClean="0"/>
              <a:t>	http</a:t>
            </a:r>
            <a:r>
              <a:rPr lang="en-AU" dirty="0"/>
              <a:t>://excanvas.sourceforge.net/</a:t>
            </a:r>
          </a:p>
          <a:p>
            <a:r>
              <a:rPr lang="en-AU" dirty="0" smtClean="0"/>
              <a:t>Experimental builds of opera have 3D support</a:t>
            </a:r>
          </a:p>
          <a:p>
            <a:endParaRPr lang="en-AU" dirty="0"/>
          </a:p>
        </p:txBody>
      </p:sp>
    </p:spTree>
    <p:extLst>
      <p:ext uri="{BB962C8B-B14F-4D97-AF65-F5344CB8AC3E}">
        <p14:creationId xmlns:p14="http://schemas.microsoft.com/office/powerpoint/2010/main" val="17419720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60648"/>
            <a:ext cx="8508023"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267744" y="5373216"/>
            <a:ext cx="5110758" cy="369332"/>
          </a:xfrm>
          <a:prstGeom prst="rect">
            <a:avLst/>
          </a:prstGeom>
          <a:noFill/>
        </p:spPr>
        <p:txBody>
          <a:bodyPr wrap="none" rtlCol="0">
            <a:spAutoFit/>
          </a:bodyPr>
          <a:lstStyle/>
          <a:p>
            <a:r>
              <a:rPr lang="en-AU" dirty="0">
                <a:solidFill>
                  <a:schemeClr val="bg1"/>
                </a:solidFill>
              </a:rPr>
              <a:t>http://www.benjoffe.com/code/demos/canvascape/</a:t>
            </a:r>
          </a:p>
        </p:txBody>
      </p:sp>
    </p:spTree>
    <p:extLst>
      <p:ext uri="{BB962C8B-B14F-4D97-AF65-F5344CB8AC3E}">
        <p14:creationId xmlns:p14="http://schemas.microsoft.com/office/powerpoint/2010/main" val="1800841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52722"/>
            <a:ext cx="7920880" cy="5745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995936" y="6337403"/>
            <a:ext cx="2385846" cy="369332"/>
          </a:xfrm>
          <a:prstGeom prst="rect">
            <a:avLst/>
          </a:prstGeom>
          <a:noFill/>
        </p:spPr>
        <p:txBody>
          <a:bodyPr wrap="none" rtlCol="0">
            <a:spAutoFit/>
          </a:bodyPr>
          <a:lstStyle/>
          <a:p>
            <a:r>
              <a:rPr lang="en-AU" dirty="0"/>
              <a:t>http://canvaspaint.org/</a:t>
            </a:r>
          </a:p>
        </p:txBody>
      </p:sp>
    </p:spTree>
    <p:extLst>
      <p:ext uri="{BB962C8B-B14F-4D97-AF65-F5344CB8AC3E}">
        <p14:creationId xmlns:p14="http://schemas.microsoft.com/office/powerpoint/2010/main" val="22930164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79912" y="6381328"/>
            <a:ext cx="4062651" cy="276999"/>
          </a:xfrm>
          <a:prstGeom prst="rect">
            <a:avLst/>
          </a:prstGeom>
          <a:noFill/>
        </p:spPr>
        <p:txBody>
          <a:bodyPr wrap="none" rtlCol="0">
            <a:spAutoFit/>
          </a:bodyPr>
          <a:lstStyle/>
          <a:p>
            <a:r>
              <a:rPr lang="en-AU" sz="1200" dirty="0"/>
              <a:t>http://simon.html5.org/dump/html5-canvas-cheat-sheet.html</a:t>
            </a: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908720"/>
            <a:ext cx="8422904" cy="4562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6774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Offline</a:t>
            </a:r>
            <a:endParaRPr lang="en-AU" dirty="0"/>
          </a:p>
        </p:txBody>
      </p:sp>
      <p:pic>
        <p:nvPicPr>
          <p:cNvPr id="40962" name="Picture 2" descr="http://t0.gstatic.com/images?q=tbn:ANd9GcRUi4ZoDiqC6QvtM1qN3-KlfObiZYhuBJLaTIg_m34T7z6coAw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340767"/>
            <a:ext cx="5904656" cy="4016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9486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Offline</a:t>
            </a:r>
            <a:endParaRPr lang="en-AU" dirty="0"/>
          </a:p>
        </p:txBody>
      </p:sp>
      <p:sp>
        <p:nvSpPr>
          <p:cNvPr id="3" name="Content Placeholder 3"/>
          <p:cNvSpPr txBox="1">
            <a:spLocks/>
          </p:cNvSpPr>
          <p:nvPr/>
        </p:nvSpPr>
        <p:spPr>
          <a:xfrm>
            <a:off x="457200" y="1600201"/>
            <a:ext cx="8229600" cy="4525963"/>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Segoe UI" pitchFamily="34" charset="0"/>
                <a:ea typeface="Segoe UI" pitchFamily="34" charset="0"/>
                <a:cs typeface="Segoe UI" pitchFamily="34" charset="0"/>
              </a:defRPr>
            </a:lvl1pPr>
            <a:lvl2pPr marL="742950" indent="-285750" algn="l" defTabSz="457200" rtl="0" eaLnBrk="1" latinLnBrk="0" hangingPunct="1">
              <a:spcBef>
                <a:spcPct val="20000"/>
              </a:spcBef>
              <a:buFont typeface="Arial"/>
              <a:buChar char="–"/>
              <a:defRPr sz="2800" kern="1200">
                <a:solidFill>
                  <a:schemeClr val="tx1"/>
                </a:solidFill>
                <a:latin typeface="Segoe UI" pitchFamily="34" charset="0"/>
                <a:ea typeface="Segoe UI" pitchFamily="34" charset="0"/>
                <a:cs typeface="Segoe UI"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Segoe UI" pitchFamily="34" charset="0"/>
                <a:ea typeface="Segoe UI" pitchFamily="34" charset="0"/>
                <a:cs typeface="Segoe UI"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Segoe UI" pitchFamily="34" charset="0"/>
                <a:ea typeface="Segoe UI" pitchFamily="34" charset="0"/>
                <a:cs typeface="Segoe UI"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Segoe UI" pitchFamily="34" charset="0"/>
                <a:ea typeface="Segoe UI" pitchFamily="34" charset="0"/>
                <a:cs typeface="Segoe UI"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AU" dirty="0" smtClean="0">
                <a:solidFill>
                  <a:schemeClr val="bg1"/>
                </a:solidFill>
              </a:rPr>
              <a:t>Cache Manifest</a:t>
            </a:r>
          </a:p>
          <a:p>
            <a:r>
              <a:rPr lang="en-AU" dirty="0">
                <a:solidFill>
                  <a:schemeClr val="bg1"/>
                </a:solidFill>
              </a:rPr>
              <a:t>Browser history manipulation</a:t>
            </a:r>
          </a:p>
          <a:p>
            <a:r>
              <a:rPr lang="en-AU" dirty="0" smtClean="0">
                <a:solidFill>
                  <a:schemeClr val="bg1"/>
                </a:solidFill>
              </a:rPr>
              <a:t>Local Storage</a:t>
            </a:r>
          </a:p>
          <a:p>
            <a:r>
              <a:rPr lang="en-AU" dirty="0" smtClean="0">
                <a:solidFill>
                  <a:schemeClr val="bg1"/>
                </a:solidFill>
              </a:rPr>
              <a:t>Session </a:t>
            </a:r>
            <a:r>
              <a:rPr lang="en-AU" dirty="0">
                <a:solidFill>
                  <a:schemeClr val="bg1"/>
                </a:solidFill>
              </a:rPr>
              <a:t>storage </a:t>
            </a:r>
          </a:p>
        </p:txBody>
      </p:sp>
    </p:spTree>
    <p:extLst>
      <p:ext uri="{BB962C8B-B14F-4D97-AF65-F5344CB8AC3E}">
        <p14:creationId xmlns:p14="http://schemas.microsoft.com/office/powerpoint/2010/main" val="18893636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Microdata</a:t>
            </a:r>
            <a:r>
              <a:rPr lang="en-AU" dirty="0" smtClean="0"/>
              <a:t> &amp; Data</a:t>
            </a:r>
            <a:endParaRPr lang="en-AU" dirty="0"/>
          </a:p>
        </p:txBody>
      </p:sp>
      <p:pic>
        <p:nvPicPr>
          <p:cNvPr id="41986" name="Picture 2" descr="http://t0.gstatic.com/images?q=tbn:ANd9GcSmuKCfzivzxoMTvopzZbZ-CniIsfjExeqWPlGbleeYG9qBTXN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412776"/>
            <a:ext cx="5768060" cy="4320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30777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Microdata</a:t>
            </a:r>
            <a:r>
              <a:rPr lang="en-AU" dirty="0" smtClean="0"/>
              <a:t> &amp; Data</a:t>
            </a:r>
            <a:endParaRPr lang="en-AU" dirty="0"/>
          </a:p>
        </p:txBody>
      </p:sp>
      <p:sp>
        <p:nvSpPr>
          <p:cNvPr id="3" name="Content Placeholder 3"/>
          <p:cNvSpPr txBox="1">
            <a:spLocks/>
          </p:cNvSpPr>
          <p:nvPr/>
        </p:nvSpPr>
        <p:spPr>
          <a:xfrm>
            <a:off x="457200" y="1600201"/>
            <a:ext cx="8229600" cy="4525963"/>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Segoe UI" pitchFamily="34" charset="0"/>
                <a:ea typeface="Segoe UI" pitchFamily="34" charset="0"/>
                <a:cs typeface="Segoe UI" pitchFamily="34" charset="0"/>
              </a:defRPr>
            </a:lvl1pPr>
            <a:lvl2pPr marL="742950" indent="-285750" algn="l" defTabSz="457200" rtl="0" eaLnBrk="1" latinLnBrk="0" hangingPunct="1">
              <a:spcBef>
                <a:spcPct val="20000"/>
              </a:spcBef>
              <a:buFont typeface="Arial"/>
              <a:buChar char="–"/>
              <a:defRPr sz="2800" kern="1200">
                <a:solidFill>
                  <a:schemeClr val="tx1"/>
                </a:solidFill>
                <a:latin typeface="Segoe UI" pitchFamily="34" charset="0"/>
                <a:ea typeface="Segoe UI" pitchFamily="34" charset="0"/>
                <a:cs typeface="Segoe UI"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Segoe UI" pitchFamily="34" charset="0"/>
                <a:ea typeface="Segoe UI" pitchFamily="34" charset="0"/>
                <a:cs typeface="Segoe UI"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Segoe UI" pitchFamily="34" charset="0"/>
                <a:ea typeface="Segoe UI" pitchFamily="34" charset="0"/>
                <a:cs typeface="Segoe UI"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Segoe UI" pitchFamily="34" charset="0"/>
                <a:ea typeface="Segoe UI" pitchFamily="34" charset="0"/>
                <a:cs typeface="Segoe UI"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AU" dirty="0">
                <a:solidFill>
                  <a:schemeClr val="bg1"/>
                </a:solidFill>
              </a:rPr>
              <a:t>Scoped name/value pairs </a:t>
            </a:r>
          </a:p>
          <a:p>
            <a:r>
              <a:rPr lang="en-AU" dirty="0" smtClean="0">
                <a:solidFill>
                  <a:schemeClr val="bg1"/>
                </a:solidFill>
              </a:rPr>
              <a:t>Any </a:t>
            </a:r>
            <a:r>
              <a:rPr lang="en-AU" dirty="0">
                <a:solidFill>
                  <a:schemeClr val="bg1"/>
                </a:solidFill>
              </a:rPr>
              <a:t>attribute </a:t>
            </a:r>
            <a:r>
              <a:rPr lang="en-AU" dirty="0" smtClean="0">
                <a:solidFill>
                  <a:schemeClr val="bg1"/>
                </a:solidFill>
              </a:rPr>
              <a:t>starting with "data-</a:t>
            </a:r>
            <a:r>
              <a:rPr lang="en-AU" dirty="0">
                <a:solidFill>
                  <a:schemeClr val="bg1"/>
                </a:solidFill>
              </a:rPr>
              <a:t>" will be treated as a storage area for private data</a:t>
            </a:r>
          </a:p>
          <a:p>
            <a:r>
              <a:rPr lang="en-AU" dirty="0" smtClean="0">
                <a:solidFill>
                  <a:schemeClr val="bg1"/>
                </a:solidFill>
              </a:rPr>
              <a:t>Previously micro-formats</a:t>
            </a:r>
            <a:r>
              <a:rPr lang="en-AU" dirty="0">
                <a:solidFill>
                  <a:schemeClr val="bg1"/>
                </a:solidFill>
              </a:rPr>
              <a:t>, RDFs</a:t>
            </a:r>
          </a:p>
          <a:p>
            <a:r>
              <a:rPr lang="en-AU" dirty="0" smtClean="0">
                <a:solidFill>
                  <a:schemeClr val="bg1"/>
                </a:solidFill>
              </a:rPr>
              <a:t>Some elements get value from </a:t>
            </a:r>
            <a:r>
              <a:rPr lang="en-AU" dirty="0" err="1" smtClean="0">
                <a:solidFill>
                  <a:schemeClr val="bg1"/>
                </a:solidFill>
              </a:rPr>
              <a:t>src</a:t>
            </a:r>
            <a:r>
              <a:rPr lang="en-AU" dirty="0" smtClean="0">
                <a:solidFill>
                  <a:schemeClr val="bg1"/>
                </a:solidFill>
              </a:rPr>
              <a:t> or </a:t>
            </a:r>
            <a:r>
              <a:rPr lang="en-AU" dirty="0" err="1" smtClean="0">
                <a:solidFill>
                  <a:schemeClr val="bg1"/>
                </a:solidFill>
              </a:rPr>
              <a:t>href</a:t>
            </a:r>
            <a:r>
              <a:rPr lang="en-AU" dirty="0" smtClean="0">
                <a:solidFill>
                  <a:schemeClr val="bg1"/>
                </a:solidFill>
              </a:rPr>
              <a:t> http</a:t>
            </a:r>
            <a:r>
              <a:rPr lang="en-AU" dirty="0">
                <a:solidFill>
                  <a:schemeClr val="bg1"/>
                </a:solidFill>
              </a:rPr>
              <a:t>://www.google.com/webmasters/tools/richsnippets</a:t>
            </a:r>
            <a:endParaRPr lang="en-AU" dirty="0" smtClean="0">
              <a:solidFill>
                <a:schemeClr val="bg1"/>
              </a:solidFill>
            </a:endParaRPr>
          </a:p>
        </p:txBody>
      </p:sp>
    </p:spTree>
    <p:extLst>
      <p:ext uri="{BB962C8B-B14F-4D97-AF65-F5344CB8AC3E}">
        <p14:creationId xmlns:p14="http://schemas.microsoft.com/office/powerpoint/2010/main" val="23085156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Work in progress</a:t>
            </a:r>
            <a:endParaRPr lang="en-AU"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584" y="14310"/>
            <a:ext cx="10586409" cy="7015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07990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Not strictly HTML5..</a:t>
            </a:r>
            <a:endParaRPr lang="en-AU"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340768"/>
            <a:ext cx="6120680" cy="4579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01967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Not strictly HTML5..</a:t>
            </a:r>
            <a:endParaRPr lang="en-AU" dirty="0"/>
          </a:p>
        </p:txBody>
      </p:sp>
      <p:sp>
        <p:nvSpPr>
          <p:cNvPr id="4" name="TextBox 3"/>
          <p:cNvSpPr txBox="1"/>
          <p:nvPr/>
        </p:nvSpPr>
        <p:spPr>
          <a:xfrm>
            <a:off x="611560" y="1916832"/>
            <a:ext cx="3205558" cy="3447098"/>
          </a:xfrm>
          <a:prstGeom prst="rect">
            <a:avLst/>
          </a:prstGeom>
          <a:noFill/>
        </p:spPr>
        <p:txBody>
          <a:bodyPr wrap="none" rtlCol="0">
            <a:spAutoFit/>
          </a:bodyPr>
          <a:lstStyle/>
          <a:p>
            <a:pPr marL="285750" indent="-285750">
              <a:buFont typeface="Arial" pitchFamily="34" charset="0"/>
              <a:buChar char="•"/>
            </a:pPr>
            <a:r>
              <a:rPr lang="en-AU" sz="4000" dirty="0" err="1">
                <a:solidFill>
                  <a:schemeClr val="bg1"/>
                </a:solidFill>
              </a:rPr>
              <a:t>Geolocation</a:t>
            </a:r>
            <a:endParaRPr lang="en-AU" sz="4000" dirty="0">
              <a:solidFill>
                <a:schemeClr val="bg1"/>
              </a:solidFill>
            </a:endParaRPr>
          </a:p>
          <a:p>
            <a:pPr marL="285750" indent="-285750">
              <a:buFont typeface="Arial" pitchFamily="34" charset="0"/>
              <a:buChar char="•"/>
            </a:pPr>
            <a:r>
              <a:rPr lang="en-AU" sz="4000" dirty="0" smtClean="0">
                <a:solidFill>
                  <a:schemeClr val="bg1"/>
                </a:solidFill>
              </a:rPr>
              <a:t>Web workers</a:t>
            </a:r>
          </a:p>
          <a:p>
            <a:pPr marL="285750" indent="-285750">
              <a:buFont typeface="Arial" pitchFamily="34" charset="0"/>
              <a:buChar char="•"/>
            </a:pPr>
            <a:r>
              <a:rPr lang="en-AU" sz="4000" dirty="0" smtClean="0">
                <a:solidFill>
                  <a:schemeClr val="bg1"/>
                </a:solidFill>
              </a:rPr>
              <a:t>Web sockets</a:t>
            </a:r>
          </a:p>
          <a:p>
            <a:pPr marL="285750" indent="-285750">
              <a:buFont typeface="Arial" pitchFamily="34" charset="0"/>
              <a:buChar char="•"/>
            </a:pPr>
            <a:r>
              <a:rPr lang="en-AU" sz="4000" dirty="0" smtClean="0">
                <a:solidFill>
                  <a:schemeClr val="bg1"/>
                </a:solidFill>
              </a:rPr>
              <a:t>File API</a:t>
            </a:r>
            <a:endParaRPr lang="en-AU" sz="4000" dirty="0">
              <a:solidFill>
                <a:schemeClr val="bg1"/>
              </a:solidFill>
            </a:endParaRPr>
          </a:p>
          <a:p>
            <a:pPr marL="285750" indent="-285750">
              <a:buFont typeface="Arial" pitchFamily="34" charset="0"/>
              <a:buChar char="•"/>
            </a:pPr>
            <a:endParaRPr lang="en-AU" sz="4000" dirty="0">
              <a:solidFill>
                <a:schemeClr val="bg1"/>
              </a:solidFill>
            </a:endParaRPr>
          </a:p>
          <a:p>
            <a:pPr marL="285750" indent="-285750">
              <a:buFont typeface="Arial" pitchFamily="34" charset="0"/>
              <a:buChar char="•"/>
            </a:pPr>
            <a:endParaRPr lang="en-AU" dirty="0">
              <a:solidFill>
                <a:schemeClr val="bg1"/>
              </a:solidFill>
            </a:endParaRPr>
          </a:p>
        </p:txBody>
      </p:sp>
    </p:spTree>
    <p:extLst>
      <p:ext uri="{BB962C8B-B14F-4D97-AF65-F5344CB8AC3E}">
        <p14:creationId xmlns:p14="http://schemas.microsoft.com/office/powerpoint/2010/main" val="2092741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Web workers</a:t>
            </a:r>
            <a:endParaRPr lang="en-AU" dirty="0"/>
          </a:p>
        </p:txBody>
      </p:sp>
      <p:sp>
        <p:nvSpPr>
          <p:cNvPr id="3" name="Content Placeholder 3"/>
          <p:cNvSpPr txBox="1">
            <a:spLocks/>
          </p:cNvSpPr>
          <p:nvPr/>
        </p:nvSpPr>
        <p:spPr>
          <a:xfrm>
            <a:off x="457200" y="1600201"/>
            <a:ext cx="8229600" cy="4525963"/>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Segoe UI" pitchFamily="34" charset="0"/>
                <a:ea typeface="Segoe UI" pitchFamily="34" charset="0"/>
                <a:cs typeface="Segoe UI" pitchFamily="34" charset="0"/>
              </a:defRPr>
            </a:lvl1pPr>
            <a:lvl2pPr marL="742950" indent="-285750" algn="l" defTabSz="457200" rtl="0" eaLnBrk="1" latinLnBrk="0" hangingPunct="1">
              <a:spcBef>
                <a:spcPct val="20000"/>
              </a:spcBef>
              <a:buFont typeface="Arial"/>
              <a:buChar char="–"/>
              <a:defRPr sz="2800" kern="1200">
                <a:solidFill>
                  <a:schemeClr val="tx1"/>
                </a:solidFill>
                <a:latin typeface="Segoe UI" pitchFamily="34" charset="0"/>
                <a:ea typeface="Segoe UI" pitchFamily="34" charset="0"/>
                <a:cs typeface="Segoe UI"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Segoe UI" pitchFamily="34" charset="0"/>
                <a:ea typeface="Segoe UI" pitchFamily="34" charset="0"/>
                <a:cs typeface="Segoe UI"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Segoe UI" pitchFamily="34" charset="0"/>
                <a:ea typeface="Segoe UI" pitchFamily="34" charset="0"/>
                <a:cs typeface="Segoe UI"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Segoe UI" pitchFamily="34" charset="0"/>
                <a:ea typeface="Segoe UI" pitchFamily="34" charset="0"/>
                <a:cs typeface="Segoe UI"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AU" dirty="0" smtClean="0">
                <a:solidFill>
                  <a:schemeClr val="bg1"/>
                </a:solidFill>
              </a:rPr>
              <a:t>Previously long running scripts stopped browsers</a:t>
            </a:r>
          </a:p>
          <a:p>
            <a:r>
              <a:rPr lang="en-AU" dirty="0" smtClean="0">
                <a:solidFill>
                  <a:schemeClr val="bg1"/>
                </a:solidFill>
              </a:rPr>
              <a:t>Use for computational intensive tasks</a:t>
            </a:r>
          </a:p>
          <a:p>
            <a:r>
              <a:rPr lang="en-AU" dirty="0" smtClean="0">
                <a:solidFill>
                  <a:schemeClr val="bg1"/>
                </a:solidFill>
              </a:rPr>
              <a:t>No access to page DOM and cannot communicate with parent</a:t>
            </a:r>
          </a:p>
          <a:p>
            <a:r>
              <a:rPr lang="en-AU" dirty="0" smtClean="0">
                <a:solidFill>
                  <a:schemeClr val="bg1"/>
                </a:solidFill>
              </a:rPr>
              <a:t>Workers can spawn workers</a:t>
            </a:r>
          </a:p>
          <a:p>
            <a:r>
              <a:rPr lang="en-AU" dirty="0" smtClean="0">
                <a:solidFill>
                  <a:schemeClr val="bg1"/>
                </a:solidFill>
              </a:rPr>
              <a:t>Execution doesn’t block UI leaving responsive</a:t>
            </a:r>
            <a:endParaRPr lang="en-AU" dirty="0">
              <a:solidFill>
                <a:schemeClr val="bg1"/>
              </a:solidFill>
            </a:endParaRPr>
          </a:p>
        </p:txBody>
      </p:sp>
    </p:spTree>
    <p:extLst>
      <p:ext uri="{BB962C8B-B14F-4D97-AF65-F5344CB8AC3E}">
        <p14:creationId xmlns:p14="http://schemas.microsoft.com/office/powerpoint/2010/main" val="14887849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Progressive Enhancement</a:t>
            </a:r>
            <a:endParaRPr lang="en-AU" dirty="0"/>
          </a:p>
        </p:txBody>
      </p:sp>
      <p:sp>
        <p:nvSpPr>
          <p:cNvPr id="2" name="AutoShape 2" descr="data:image/jpg;base64,/9j/4AAQSkZJRgABAQAAAQABAAD/2wBDAAkGBwgHBgkIBwgKCgkLDRYPDQwMDRsUFRAWIB0iIiAdHx8kKDQsJCYxJx8fLT0tMTU3Ojo6Iys/RD84QzQ5Ojf/2wBDAQoKCg0MDRoPDxo3JR8lNzc3Nzc3Nzc3Nzc3Nzc3Nzc3Nzc3Nzc3Nzc3Nzc3Nzc3Nzc3Nzc3Nzc3Nzc3Nzc3Nzf/wAARCACLALsDASIAAhEBAxEB/8QAGwABAAMBAQEBAAAAAAAAAAAAAAQFBgMBAgf/xAA4EAACAgIBAgQFAgUCBQUAAAABAgMEABEFEiEGEzFBFCJRYXEygRUjYpGhscEzQlJy0SVUovDx/8QAGAEBAQEBAQAAAAAAAAAAAAAAAAECAwT/xAAgEQEBAQABBAMBAQAAAAAAAAAAARECEiExQQMiMmFR/9oADAMBAAIRAxEAPwDUYxjPC6mMYwGMYwGMYwGMYwGMYwGMYwGMYwGMYwGMYwGMYwGMYwGMYwGMYwGMqzyyxc1apWWhhghrRzCV36dlmYaO+2u2Us/iqyyR/B/w/wDnchPXjnnlIiEcYB6yQe576/tlnG1Guxmf4zmLluve8qbjOQtQIGiSmXCse/Ys2xvt20c+uO8RrytypBx8HmdcRluFiQavsEP9XVsa+28XjVX2Me3+n3zLT3/E38YXj4Y+JQtA06lvNYdIYLontonYxJo1OMoOa5jkuJrTzmhHMI/h1i6SR5sjn5wPsDrX13nqeJqtnmeOoccUsJajM0kgb/hr0kqP+46PY+msdNF9jKfxPy0vD0YZ4VgJksJCWnZgke9/MekbI7ZUU/F08lHmJJYqjS0IfNi8vzEE3b16XAbQOhvE42zU1r8euZXiuat2ORqRTcvxk5kOpK9Gs8hXY95ASBo+51ke34p5GtXpWRVSdWsWfiFjX5hDE/Tsd/UDv+2XoprZYzOWPEqRHkLUZS1Siq15ayxdmkaRmXW/buAPto588dzF5+cipXLfEMzdYmrV3YSQOBsDZPzn2PbHTTWlxjGZUxjGAxjGAxjGAxjHtgUfK8bwjcmeQ5g02doFiVLfR0qAxPUOr376yHY4ChYqR2aHIQwwRWpbSSiKKWJesaZdH5dDXb6HPOT4+zc8XvJXjoHooR/zLtcyhfnbfSOw3+TnnMUmqw8WvJKLXGQzO9ta9bpTZH8stGu9qDvfr7E50nruiy4SFFWS3/G5ORjK9Ow6CJPc6VBoH7nJVChDVa5NXk6vjZjYYjXYlQOxHqO2/wB8y7xV7vJ3LPhyEio/HTx23ijKRTSdP8sKNAMwO9kZbcBzVRuO4+pDDdLrDHEwWnJ0oQoB2SoAyWXyLbjFZKMUMtsW5ol8uabqBLSD9W/v/nKi3xV9eQPKSc/FXdIjCrGkgVULBtHb69QO+RuG5apxknJVbSWFsnkZ3KJVkcuGI6SOlfp/pnTlvKm5Oje5OpPNxQrkqjQFhDMT+qSPRI+XsCQdfbJl1VterQ3uOhE9sKqSRSiwhUBmRgQR7dyNevvnJeE46rYpvVSOp5ViSURx6Hmu6MCD7nsd9vpmWu1B/BOfk4+rNFxUnkyVoHjKlpA4LlEPdVPb9/bO++XfleLPLxyu1q8lqEKNrU7OGiJHp8pQ/nea6f6mtFyy075rwHlI6tqCdZYjHLGWDgED5TvfrkS7w1aYWF5TlnltWa7VkeZ408tW9QqDQ9QPX6ZkuAkSGjXhEVb4mN9ulfiGnss4bfzO/wAoP3/GX08PExc3yw5fimsvYeOWJvgWmJQxgEBlB1or9R64zp7C1qcDNE0Js8zfljiYFYY+iBCR9QgBP43nOGHhql2tH/EoVsV5Z2WJrCAkzEllI9ffsPXt75L8MxWYOHhjtpIhVnEaSnbrF1HoDf1BdZib9KCX+Lx2Z54JXvSvFVj4zzDL3BX5+nZDEDtsDE23vRq4PDfCRz8jXiQA3UXz6yyaCjZ0yqO69zv8jJHH8ZUM6WjfschJAzLG01gSCJtabsoA6vYk7OVXP1r8dClzVZfhOXWNIZ+hOsdD6DAgevQx6h9NZf8AEcbX4ihFSrA+XHvbH1dj6sfuTku55EzGMZhTGMYDGMYDGMYDGMYFSnORHxJNwrp0GOATCVm0GPqV/YHfr9ciV/FcNnjzbrVpJnltvWpwxsOqwV/5v6RruT7DPeQ8L1+Vv25eQO4ZHiePy2KuCqFWBP8A0sCPTPIvD81fUtKaCGxBcmnrqUJj8uTQ8th2I7Adx6azf1xHWn4hdrFmpylJ6VyvA1gIZQ6yxj1KsP8AP0yNS8Wx3/DknJwQfz45Eilqs/dGZlUd9ehDbH4yQ3D27s09rk7EJnNWStBHArCOIONMST3Ynt9NDIVzweJ0qS17fw1xIoYrTIp8uyI+k/MPyvY/3y/USz4njr1OQtX1VI4LklWtFGSXnK6GgPqT9Owzm/O8tGaFZuMgW/PC88qSWuhIVDAdzo9+4/znJfB0LvdszTut+S29irYRiTX23UulPb19frn3ynh23ylqnbszcc08MBikWWoZYyS2+pVLDR/Jx9R3HO2Rw1m/8PVty1pNSx0bXmgJ2JPVruwBJ1n0/iSN5rAoQPdrVqnxMk0Lb2SNrGBruSO/2ydxNGWhAyT2/iCzbCrAkSJ9lVR2H53nDiuGHFcO3H1LJics7idIlBDMxIOjsHWwO/sMz9RT8N4ss8nPCq1+PYSEBoVv6njHvtGUbI9dDL7j70ty9yMfSor1ZlhRu+2bpBfftoEgfscgTcFY5CzVl5a5BMlWVZUWCqImdh6bYsTr7DW8tePqmpAyMY2d5HkkZE6QzMxJOtn6/X2y8rPQ6WJ460RlmYrGP1MFJ19zr2++fUMyTwpLBMkkTDavG+1b8EZ95WWOHiMrWuPlkoWXO2kgAKyH+tD8rfnsfvmJirMdvTt+MZVLfv0z08pT8yP/AN1SBddf1R/qX9uoffLCvZgtRCWtNHLGf+ZG2PxjB1xjYHqfTPEdXG0ZWH1U7wPcYGc4J45/M8pury3MbED0Ya2P84HTGMYDGMYDGMYDGMYDGMp/E/NRcRxsrJYgS2QBEjuN9yB1dPuBsn9sSaLckDWyO/p39fxnuYh+PWeONmrm1NOjmS7LKDLE4G1IJ9Pm1oLoDX5zVcRclu00a1D5NsBRPF1BultfUex9v7e2OxibkDl+RegldYa5sT2ZfLjj6+gb6SxJOjoAA+2Tx65jpuQm5Lq5KAyyijOs0dWKLZMLdaBt62zEAtrf2xP9WTau5eTu0/5nJ8ekNZWCyTRWhJ5e/wDmK9IOv/3LbMtLa8P3p3mtwVSszRtJJJOduUB6R5Y7nWyNaH3y94kSLx0AlDAqGVA/ZugMQnUPY9PTv7/4mtcpJ4c+ZknCVa9eUwtasrC0q/qRSGYlf6tLoH23kl+O4CjNLVsWr6W4qhtyuLlgsIwdFv1aPcHtr9srfE8rJXqRRAefLbjMTsSFjKbcsxHfQVW3r65Ii5/nLkNaxBQ1FNErKY7EQVgRsdRdOoA7HYDF1r45MvZ9cDba7wtGy7+Y8kKlmI11H03++t5MEUSytMsaCVv1OF0W/J9TkbiupaSxSKFliZllUHYD722vsd7H2IyZlcqo6sle94g5SLk+Ns34aUJavEsXXEGVFdtjejI3WAu/p7bOW/IcRRg4cczxfHLxtmGD4gxrGIiygdTRyKOxOtjfqDog+u6OlasnxBd+ArWJq9mQqVgt+TK7xKFkZfQdI+Re5B2O2Tr9C9T4a2KvGTw0Jdy8gbXIebaljC/MBsso2Bo/NsjY7b3i+Xfj+U227LTmkhkCMImZJGGwp1sHXvkDw0JTxkcssaxiVEZEVy2h0gbJIHckb/f1z3xDN/6HP5R0Z0WNO3/WQP8AQk/tlhBGsMMcSjQjQKB9NDX+2PTg6YxjAYxjAZEv8jXoCPzmcvKxWOKNep5CPXQ+3uToD65x5bk/ghHDXjE92bflRb0AB6sx9lHb8k6HfMxyrXqdyDmL84sxxo0MqwwdIhViD1ADZI32JPf0x7JNaeDl4pLKV5a1iu8h1GZQvS5+m1Y6P2Pr7byxz89kn4+/DJBxivNYsWRPEYZtkS77MRvaga2QRrtn6EfXH9PDjcsJUqTWZf8AhwxtI2voBv8A2zKU4BIXrXoUlmuVzNacjuzMdFfwB2H0Ay68WMF4C2rHSydEZP2Z1B/wTlRyVxOPuwW7GxXkjeFmUfpfYZR++mA++sl3xGuKE1K9xvRBDyiGEnSRyIxmI9NALst+wGavhqb14DNZ72Z1Uyj0C6HZQO/1PuT3yNxnDWKtkW5b84lkPVPCqJ0E6/RvXV0r9N/65c5WdROWmNbibs6/qiryOPyFJGUPg10ga4gSUxwpWhLrGWA6YQT6bPq2XnNRNPw3IQr+qSrKo/JQgZX+CqnkcQbSzeabziz2XXTtFAX9gMnLOh0+L9O9ST4vkKUrf8aGCVpW6dMrMVAB/s39stsqasdyfnJuRjnU0iprtE2ydxnsyn/uMgP2GW2MyM87vJn/ABvFJJwwMIJkEwVQPfrVo9f/ADy/4xfi+BqTUaSzwzRxtG/nADoBB1r66GvzlX4n+XhLEvvE0cu/p0SK3+2X3h7j6vBUbs0E0vwrzPYMTEFIfUsE7bAOt6/t93LMjp8PtXV5FmsXpUiMSNadVUkH9IVD6f1I2SPTI/HoY6UIcacr1OP6m+Y/5JyRhyvlTeDP5PiHmY1heaasWVQrKCEllaQn5iPX5B+2XHP2LkXh3lUFSbzrLNHAjsmm8whFXYY69cp+L4yeTxbzFipZEUrUkTo2R1dQABDD00Y/p75ZWIb8EFWvycxlZ7YZOpy/ZY3J7nv66xyzqduNs4Kme3DyzcL8MdwTymcqexCovdT9wTo/jL37n198z9Dj0h8XXZ6zMsKwhpIj3AlkOyR9NhQT9TmgzVz04GMYyBj7e+M8Y6UkKGIGwp9//GBkK9yu/M8lPYnXznmaKJW9RFGenQH52T9znPkbkzww8hTru8NWwA8pcIpDHoYffuw7j019s4clxLT8lFJfrRNyd65E0cVZmZIYEI8xnPYElexOu/bWavleNFrg7PG0/LgDwmOLtpU+nYe3YemW8ZurvZE4V5xyt+veSOOxHHCQkTl18s9XqSBs9XUPTXpl3lRHTtL4pe6yj4c8esJYMPmkDk+nr6E5b4uekReUoRcnx89KcsqTJ0ll9VO9hh9wQDmMg4rk7XG2YrNmG7Uq2XjlhKMsk6xvsqD6Aken9s216eStUlmhrSWZEXawx/qc+w/8/bI3CUZaHGJDM4a05aadx6GVz1N+2z/YZZe3cQOFh5KjNDCs38R4iVOqGw7ASwjWwG/6x6aPrl/kLhqcnH8TTpyyCR4IVjZx6EjJuS3aH7b+2ZO5XveHo61TibwMMiyiKOeLqMZSNnADAjY7a7g5rMz0tS9yFufkLULRR1opoqVMEFmZlILto6BOtAewxxz2bZ4WnCrEvD0RCSYzXjKk+p2oOz+d7ybkDgIZq/B8fBaQpPHWjSRT7MFAIyfkvkcL1WK7Tnq2AxhmQo4U6Oj9D9coZLXKPzEnhx+QWStJUE7vJDqR06+lk2pC7I9+n3OaC1K8EDyRQPO6jtFGVBb+5AzN8RV5OXxlb5Hk6Pw6fBLFAUk61A2CRv3PrvtrNSdu5LZ4apu5JOj3zzGMyIorWIeTa/SnVJHiWJ1kQkEKWIOwRr9RHvkbheRuc7XivX0SOSJpoVhQfpYP0sd+/wCkf5zzm796r5MHF8fJatT7VZGBEMP9Tt/t6nIHhhJqCc1TLvYkrWi6uw0XZo1Y9vuxPb75ZxmavVcxP4P+ab1sdxPafpP9KaQf4Xf75aZC4au1XiqkL7DLEvWCO/URs/5OTclQxjGAxjGA2fTZ19MYxgMYxgPbGMYDGMYDGMYDGMYDGMZAxjGUeaz3/wC+mMYDGMYDGMYDGMYDGMYDGMYDGMYDGMYDGMYDGMYDGMYDGMYDGMYDGMYDGMYH/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AutoShape 4" descr="data:image/jpg;base64,/9j/4AAQSkZJRgABAQAAAQABAAD/2wBDAAkGBwgHBgkIBwgKCgkLDRYPDQwMDRsUFRAWIB0iIiAdHx8kKDQsJCYxJx8fLT0tMTU3Ojo6Iys/RD84QzQ5Ojf/2wBDAQoKCg0MDRoPDxo3JR8lNzc3Nzc3Nzc3Nzc3Nzc3Nzc3Nzc3Nzc3Nzc3Nzc3Nzc3Nzc3Nzc3Nzc3Nzc3Nzc3Nzf/wAARCACLALsDASIAAhEBAxEB/8QAGwABAAMBAQEBAAAAAAAAAAAAAAQFBgMBAgf/xAA4EAACAgIBAgQFAgUCBQUAAAABAgMEABEFEiEGEzFBFCJRYXEygRUjYpGhscEzQlJy0SVUovDx/8QAGAEBAQEBAQAAAAAAAAAAAAAAAAECAwT/xAAgEQEBAQABBAMBAQAAAAAAAAAAARECEiExQQMiMmFR/9oADAMBAAIRAxEAPwDUYxjPC6mMYwGMYwGMYwGMYwGMYwGMYwGMYwGMYwGMYwGMYwGMYwGMYwGMYwGMqzyyxc1apWWhhghrRzCV36dlmYaO+2u2Us/iqyyR/B/w/wDnchPXjnnlIiEcYB6yQe576/tlnG1Guxmf4zmLluve8qbjOQtQIGiSmXCse/Ys2xvt20c+uO8RrytypBx8HmdcRluFiQavsEP9XVsa+28XjVX2Me3+n3zLT3/E38YXj4Y+JQtA06lvNYdIYLontonYxJo1OMoOa5jkuJrTzmhHMI/h1i6SR5sjn5wPsDrX13nqeJqtnmeOoccUsJajM0kgb/hr0kqP+46PY+msdNF9jKfxPy0vD0YZ4VgJksJCWnZgke9/MekbI7ZUU/F08lHmJJYqjS0IfNi8vzEE3b16XAbQOhvE42zU1r8euZXiuat2ORqRTcvxk5kOpK9Gs8hXY95ASBo+51ke34p5GtXpWRVSdWsWfiFjX5hDE/Tsd/UDv+2XoprZYzOWPEqRHkLUZS1Siq15ayxdmkaRmXW/buAPto588dzF5+cipXLfEMzdYmrV3YSQOBsDZPzn2PbHTTWlxjGZUxjGAxjGAxjGAxjHtgUfK8bwjcmeQ5g02doFiVLfR0qAxPUOr376yHY4ChYqR2aHIQwwRWpbSSiKKWJesaZdH5dDXb6HPOT4+zc8XvJXjoHooR/zLtcyhfnbfSOw3+TnnMUmqw8WvJKLXGQzO9ta9bpTZH8stGu9qDvfr7E50nruiy4SFFWS3/G5ORjK9Ow6CJPc6VBoH7nJVChDVa5NXk6vjZjYYjXYlQOxHqO2/wB8y7xV7vJ3LPhyEio/HTx23ijKRTSdP8sKNAMwO9kZbcBzVRuO4+pDDdLrDHEwWnJ0oQoB2SoAyWXyLbjFZKMUMtsW5ol8uabqBLSD9W/v/nKi3xV9eQPKSc/FXdIjCrGkgVULBtHb69QO+RuG5apxknJVbSWFsnkZ3KJVkcuGI6SOlfp/pnTlvKm5Oje5OpPNxQrkqjQFhDMT+qSPRI+XsCQdfbJl1VterQ3uOhE9sKqSRSiwhUBmRgQR7dyNevvnJeE46rYpvVSOp5ViSURx6Hmu6MCD7nsd9vpmWu1B/BOfk4+rNFxUnkyVoHjKlpA4LlEPdVPb9/bO++XfleLPLxyu1q8lqEKNrU7OGiJHp8pQ/nea6f6mtFyy075rwHlI6tqCdZYjHLGWDgED5TvfrkS7w1aYWF5TlnltWa7VkeZ408tW9QqDQ9QPX6ZkuAkSGjXhEVb4mN9ulfiGnss4bfzO/wAoP3/GX08PExc3yw5fimsvYeOWJvgWmJQxgEBlB1or9R64zp7C1qcDNE0Js8zfljiYFYY+iBCR9QgBP43nOGHhql2tH/EoVsV5Z2WJrCAkzEllI9ffsPXt75L8MxWYOHhjtpIhVnEaSnbrF1HoDf1BdZib9KCX+Lx2Z54JXvSvFVj4zzDL3BX5+nZDEDtsDE23vRq4PDfCRz8jXiQA3UXz6yyaCjZ0yqO69zv8jJHH8ZUM6WjfschJAzLG01gSCJtabsoA6vYk7OVXP1r8dClzVZfhOXWNIZ+hOsdD6DAgevQx6h9NZf8AEcbX4ihFSrA+XHvbH1dj6sfuTku55EzGMZhTGMYDGMYDGMYDGMYFSnORHxJNwrp0GOATCVm0GPqV/YHfr9ciV/FcNnjzbrVpJnltvWpwxsOqwV/5v6RruT7DPeQ8L1+Vv25eQO4ZHiePy2KuCqFWBP8A0sCPTPIvD81fUtKaCGxBcmnrqUJj8uTQ8th2I7Adx6azf1xHWn4hdrFmpylJ6VyvA1gIZQ6yxj1KsP8AP0yNS8Wx3/DknJwQfz45Eilqs/dGZlUd9ehDbH4yQ3D27s09rk7EJnNWStBHArCOIONMST3Ynt9NDIVzweJ0qS17fw1xIoYrTIp8uyI+k/MPyvY/3y/USz4njr1OQtX1VI4LklWtFGSXnK6GgPqT9Owzm/O8tGaFZuMgW/PC88qSWuhIVDAdzo9+4/znJfB0LvdszTut+S29irYRiTX23UulPb19frn3ynh23ylqnbszcc08MBikWWoZYyS2+pVLDR/Jx9R3HO2Rw1m/8PVty1pNSx0bXmgJ2JPVruwBJ1n0/iSN5rAoQPdrVqnxMk0Lb2SNrGBruSO/2ydxNGWhAyT2/iCzbCrAkSJ9lVR2H53nDiuGHFcO3H1LJics7idIlBDMxIOjsHWwO/sMz9RT8N4ss8nPCq1+PYSEBoVv6njHvtGUbI9dDL7j70ty9yMfSor1ZlhRu+2bpBfftoEgfscgTcFY5CzVl5a5BMlWVZUWCqImdh6bYsTr7DW8tePqmpAyMY2d5HkkZE6QzMxJOtn6/X2y8rPQ6WJ460RlmYrGP1MFJ19zr2++fUMyTwpLBMkkTDavG+1b8EZ95WWOHiMrWuPlkoWXO2kgAKyH+tD8rfnsfvmJirMdvTt+MZVLfv0z08pT8yP/AN1SBddf1R/qX9uoffLCvZgtRCWtNHLGf+ZG2PxjB1xjYHqfTPEdXG0ZWH1U7wPcYGc4J45/M8pury3MbED0Ya2P84HTGMYDGMYDGMYDGMYDGMp/E/NRcRxsrJYgS2QBEjuN9yB1dPuBsn9sSaLckDWyO/p39fxnuYh+PWeONmrm1NOjmS7LKDLE4G1IJ9Pm1oLoDX5zVcRclu00a1D5NsBRPF1BultfUex9v7e2OxibkDl+RegldYa5sT2ZfLjj6+gb6SxJOjoAA+2Tx65jpuQm5Lq5KAyyijOs0dWKLZMLdaBt62zEAtrf2xP9WTau5eTu0/5nJ8ekNZWCyTRWhJ5e/wDmK9IOv/3LbMtLa8P3p3mtwVSszRtJJJOduUB6R5Y7nWyNaH3y94kSLx0AlDAqGVA/ZugMQnUPY9PTv7/4mtcpJ4c+ZknCVa9eUwtasrC0q/qRSGYlf6tLoH23kl+O4CjNLVsWr6W4qhtyuLlgsIwdFv1aPcHtr9srfE8rJXqRRAefLbjMTsSFjKbcsxHfQVW3r65Ii5/nLkNaxBQ1FNErKY7EQVgRsdRdOoA7HYDF1r45MvZ9cDba7wtGy7+Y8kKlmI11H03++t5MEUSytMsaCVv1OF0W/J9TkbiupaSxSKFliZllUHYD722vsd7H2IyZlcqo6sle94g5SLk+Ns34aUJavEsXXEGVFdtjejI3WAu/p7bOW/IcRRg4cczxfHLxtmGD4gxrGIiygdTRyKOxOtjfqDog+u6OlasnxBd+ArWJq9mQqVgt+TK7xKFkZfQdI+Re5B2O2Tr9C9T4a2KvGTw0Jdy8gbXIebaljC/MBsso2Bo/NsjY7b3i+Xfj+U227LTmkhkCMImZJGGwp1sHXvkDw0JTxkcssaxiVEZEVy2h0gbJIHckb/f1z3xDN/6HP5R0Z0WNO3/WQP8AQk/tlhBGsMMcSjQjQKB9NDX+2PTg6YxjAYxjAZEv8jXoCPzmcvKxWOKNep5CPXQ+3uToD65x5bk/ghHDXjE92bflRb0AB6sx9lHb8k6HfMxyrXqdyDmL84sxxo0MqwwdIhViD1ADZI32JPf0x7JNaeDl4pLKV5a1iu8h1GZQvS5+m1Y6P2Pr7byxz89kn4+/DJBxivNYsWRPEYZtkS77MRvaga2QRrtn6EfXH9PDjcsJUqTWZf8AhwxtI2voBv8A2zKU4BIXrXoUlmuVzNacjuzMdFfwB2H0Ay68WMF4C2rHSydEZP2Z1B/wTlRyVxOPuwW7GxXkjeFmUfpfYZR++mA++sl3xGuKE1K9xvRBDyiGEnSRyIxmI9NALst+wGavhqb14DNZ72Z1Uyj0C6HZQO/1PuT3yNxnDWKtkW5b84lkPVPCqJ0E6/RvXV0r9N/65c5WdROWmNbibs6/qiryOPyFJGUPg10ga4gSUxwpWhLrGWA6YQT6bPq2XnNRNPw3IQr+qSrKo/JQgZX+CqnkcQbSzeabziz2XXTtFAX9gMnLOh0+L9O9ST4vkKUrf8aGCVpW6dMrMVAB/s39stsqasdyfnJuRjnU0iprtE2ydxnsyn/uMgP2GW2MyM87vJn/ABvFJJwwMIJkEwVQPfrVo9f/ADy/4xfi+BqTUaSzwzRxtG/nADoBB1r66GvzlX4n+XhLEvvE0cu/p0SK3+2X3h7j6vBUbs0E0vwrzPYMTEFIfUsE7bAOt6/t93LMjp8PtXV5FmsXpUiMSNadVUkH9IVD6f1I2SPTI/HoY6UIcacr1OP6m+Y/5JyRhyvlTeDP5PiHmY1heaasWVQrKCEllaQn5iPX5B+2XHP2LkXh3lUFSbzrLNHAjsmm8whFXYY69cp+L4yeTxbzFipZEUrUkTo2R1dQABDD00Y/p75ZWIb8EFWvycxlZ7YZOpy/ZY3J7nv66xyzqduNs4Kme3DyzcL8MdwTymcqexCovdT9wTo/jL37n198z9Dj0h8XXZ6zMsKwhpIj3AlkOyR9NhQT9TmgzVz04GMYyBj7e+M8Y6UkKGIGwp9//GBkK9yu/M8lPYnXznmaKJW9RFGenQH52T9znPkbkzww8hTru8NWwA8pcIpDHoYffuw7j019s4clxLT8lFJfrRNyd65E0cVZmZIYEI8xnPYElexOu/bWavleNFrg7PG0/LgDwmOLtpU+nYe3YemW8ZurvZE4V5xyt+veSOOxHHCQkTl18s9XqSBs9XUPTXpl3lRHTtL4pe6yj4c8esJYMPmkDk+nr6E5b4uekReUoRcnx89KcsqTJ0ll9VO9hh9wQDmMg4rk7XG2YrNmG7Uq2XjlhKMsk6xvsqD6Aken9s216eStUlmhrSWZEXawx/qc+w/8/bI3CUZaHGJDM4a05aadx6GVz1N+2z/YZZe3cQOFh5KjNDCs38R4iVOqGw7ASwjWwG/6x6aPrl/kLhqcnH8TTpyyCR4IVjZx6EjJuS3aH7b+2ZO5XveHo61TibwMMiyiKOeLqMZSNnADAjY7a7g5rMz0tS9yFufkLULRR1opoqVMEFmZlILto6BOtAewxxz2bZ4WnCrEvD0RCSYzXjKk+p2oOz+d7ybkDgIZq/B8fBaQpPHWjSRT7MFAIyfkvkcL1WK7Tnq2AxhmQo4U6Oj9D9coZLXKPzEnhx+QWStJUE7vJDqR06+lk2pC7I9+n3OaC1K8EDyRQPO6jtFGVBb+5AzN8RV5OXxlb5Hk6Pw6fBLFAUk61A2CRv3PrvtrNSdu5LZ4apu5JOj3zzGMyIorWIeTa/SnVJHiWJ1kQkEKWIOwRr9RHvkbheRuc7XivX0SOSJpoVhQfpYP0sd+/wCkf5zzm796r5MHF8fJatT7VZGBEMP9Tt/t6nIHhhJqCc1TLvYkrWi6uw0XZo1Y9vuxPb75ZxmavVcxP4P+ab1sdxPafpP9KaQf4Xf75aZC4au1XiqkL7DLEvWCO/URs/5OTclQxjGAxjGA2fTZ19MYxgMYxgPbGMYDGMYDGMYDGMYDGMZAxjGUeaz3/wC+mMYDGMYDGMYDGMYDGMYDGMYDGMYDGMYDGMYDGMYDGMYDGMYDGMYDGMYDGMYH/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AutoShape 6" descr="data:image/jpg;base64,/9j/4AAQSkZJRgABAQAAAQABAAD/2wBDAAkGBwgHBgkIBwgKCgkLDRYPDQwMDRsUFRAWIB0iIiAdHx8kKDQsJCYxJx8fLT0tMTU3Ojo6Iys/RD84QzQ5Ojf/2wBDAQoKCg0MDRoPDxo3JR8lNzc3Nzc3Nzc3Nzc3Nzc3Nzc3Nzc3Nzc3Nzc3Nzc3Nzc3Nzc3Nzc3Nzc3Nzc3Nzc3Nzf/wAARCACLALsDASIAAhEBAxEB/8QAGwABAAMBAQEBAAAAAAAAAAAAAAQFBgMBAgf/xAA4EAACAgIBAgQFAgUCBQUAAAABAgMEABEFEiEGEzFBFCJRYXEygRUjYpGhscEzQlJy0SVUovDx/8QAGAEBAQEBAQAAAAAAAAAAAAAAAAECAwT/xAAgEQEBAQABBAMBAQAAAAAAAAAAARECEiExQQMiMmFR/9oADAMBAAIRAxEAPwDUYxjPC6mMYwGMYwGMYwGMYwGMYwGMYwGMYwGMYwGMYwGMYwGMYwGMYwGMYwGMqzyyxc1apWWhhghrRzCV36dlmYaO+2u2Us/iqyyR/B/w/wDnchPXjnnlIiEcYB6yQe576/tlnG1Guxmf4zmLluve8qbjOQtQIGiSmXCse/Ys2xvt20c+uO8RrytypBx8HmdcRluFiQavsEP9XVsa+28XjVX2Me3+n3zLT3/E38YXj4Y+JQtA06lvNYdIYLontonYxJo1OMoOa5jkuJrTzmhHMI/h1i6SR5sjn5wPsDrX13nqeJqtnmeOoccUsJajM0kgb/hr0kqP+46PY+msdNF9jKfxPy0vD0YZ4VgJksJCWnZgke9/MekbI7ZUU/F08lHmJJYqjS0IfNi8vzEE3b16XAbQOhvE42zU1r8euZXiuat2ORqRTcvxk5kOpK9Gs8hXY95ASBo+51ke34p5GtXpWRVSdWsWfiFjX5hDE/Tsd/UDv+2XoprZYzOWPEqRHkLUZS1Siq15ayxdmkaRmXW/buAPto588dzF5+cipXLfEMzdYmrV3YSQOBsDZPzn2PbHTTWlxjGZUxjGAxjGAxjGAxjHtgUfK8bwjcmeQ5g02doFiVLfR0qAxPUOr376yHY4ChYqR2aHIQwwRWpbSSiKKWJesaZdH5dDXb6HPOT4+zc8XvJXjoHooR/zLtcyhfnbfSOw3+TnnMUmqw8WvJKLXGQzO9ta9bpTZH8stGu9qDvfr7E50nruiy4SFFWS3/G5ORjK9Ow6CJPc6VBoH7nJVChDVa5NXk6vjZjYYjXYlQOxHqO2/wB8y7xV7vJ3LPhyEio/HTx23ijKRTSdP8sKNAMwO9kZbcBzVRuO4+pDDdLrDHEwWnJ0oQoB2SoAyWXyLbjFZKMUMtsW5ol8uabqBLSD9W/v/nKi3xV9eQPKSc/FXdIjCrGkgVULBtHb69QO+RuG5apxknJVbSWFsnkZ3KJVkcuGI6SOlfp/pnTlvKm5Oje5OpPNxQrkqjQFhDMT+qSPRI+XsCQdfbJl1VterQ3uOhE9sKqSRSiwhUBmRgQR7dyNevvnJeE46rYpvVSOp5ViSURx6Hmu6MCD7nsd9vpmWu1B/BOfk4+rNFxUnkyVoHjKlpA4LlEPdVPb9/bO++XfleLPLxyu1q8lqEKNrU7OGiJHp8pQ/nea6f6mtFyy075rwHlI6tqCdZYjHLGWDgED5TvfrkS7w1aYWF5TlnltWa7VkeZ408tW9QqDQ9QPX6ZkuAkSGjXhEVb4mN9ulfiGnss4bfzO/wAoP3/GX08PExc3yw5fimsvYeOWJvgWmJQxgEBlB1or9R64zp7C1qcDNE0Js8zfljiYFYY+iBCR9QgBP43nOGHhql2tH/EoVsV5Z2WJrCAkzEllI9ffsPXt75L8MxWYOHhjtpIhVnEaSnbrF1HoDf1BdZib9KCX+Lx2Z54JXvSvFVj4zzDL3BX5+nZDEDtsDE23vRq4PDfCRz8jXiQA3UXz6yyaCjZ0yqO69zv8jJHH8ZUM6WjfschJAzLG01gSCJtabsoA6vYk7OVXP1r8dClzVZfhOXWNIZ+hOsdD6DAgevQx6h9NZf8AEcbX4ihFSrA+XHvbH1dj6sfuTku55EzGMZhTGMYDGMYDGMYDGMYFSnORHxJNwrp0GOATCVm0GPqV/YHfr9ciV/FcNnjzbrVpJnltvWpwxsOqwV/5v6RruT7DPeQ8L1+Vv25eQO4ZHiePy2KuCqFWBP8A0sCPTPIvD81fUtKaCGxBcmnrqUJj8uTQ8th2I7Adx6azf1xHWn4hdrFmpylJ6VyvA1gIZQ6yxj1KsP8AP0yNS8Wx3/DknJwQfz45Eilqs/dGZlUd9ehDbH4yQ3D27s09rk7EJnNWStBHArCOIONMST3Ynt9NDIVzweJ0qS17fw1xIoYrTIp8uyI+k/MPyvY/3y/USz4njr1OQtX1VI4LklWtFGSXnK6GgPqT9Owzm/O8tGaFZuMgW/PC88qSWuhIVDAdzo9+4/znJfB0LvdszTut+S29irYRiTX23UulPb19frn3ynh23ylqnbszcc08MBikWWoZYyS2+pVLDR/Jx9R3HO2Rw1m/8PVty1pNSx0bXmgJ2JPVruwBJ1n0/iSN5rAoQPdrVqnxMk0Lb2SNrGBruSO/2ydxNGWhAyT2/iCzbCrAkSJ9lVR2H53nDiuGHFcO3H1LJics7idIlBDMxIOjsHWwO/sMz9RT8N4ss8nPCq1+PYSEBoVv6njHvtGUbI9dDL7j70ty9yMfSor1ZlhRu+2bpBfftoEgfscgTcFY5CzVl5a5BMlWVZUWCqImdh6bYsTr7DW8tePqmpAyMY2d5HkkZE6QzMxJOtn6/X2y8rPQ6WJ460RlmYrGP1MFJ19zr2++fUMyTwpLBMkkTDavG+1b8EZ95WWOHiMrWuPlkoWXO2kgAKyH+tD8rfnsfvmJirMdvTt+MZVLfv0z08pT8yP/AN1SBddf1R/qX9uoffLCvZgtRCWtNHLGf+ZG2PxjB1xjYHqfTPEdXG0ZWH1U7wPcYGc4J45/M8pury3MbED0Ya2P84HTGMYDGMYDGMYDGMYDGMp/E/NRcRxsrJYgS2QBEjuN9yB1dPuBsn9sSaLckDWyO/p39fxnuYh+PWeONmrm1NOjmS7LKDLE4G1IJ9Pm1oLoDX5zVcRclu00a1D5NsBRPF1BultfUex9v7e2OxibkDl+RegldYa5sT2ZfLjj6+gb6SxJOjoAA+2Tx65jpuQm5Lq5KAyyijOs0dWKLZMLdaBt62zEAtrf2xP9WTau5eTu0/5nJ8ekNZWCyTRWhJ5e/wDmK9IOv/3LbMtLa8P3p3mtwVSszRtJJJOduUB6R5Y7nWyNaH3y94kSLx0AlDAqGVA/ZugMQnUPY9PTv7/4mtcpJ4c+ZknCVa9eUwtasrC0q/qRSGYlf6tLoH23kl+O4CjNLVsWr6W4qhtyuLlgsIwdFv1aPcHtr9srfE8rJXqRRAefLbjMTsSFjKbcsxHfQVW3r65Ii5/nLkNaxBQ1FNErKY7EQVgRsdRdOoA7HYDF1r45MvZ9cDba7wtGy7+Y8kKlmI11H03++t5MEUSytMsaCVv1OF0W/J9TkbiupaSxSKFliZllUHYD722vsd7H2IyZlcqo6sle94g5SLk+Ns34aUJavEsXXEGVFdtjejI3WAu/p7bOW/IcRRg4cczxfHLxtmGD4gxrGIiygdTRyKOxOtjfqDog+u6OlasnxBd+ArWJq9mQqVgt+TK7xKFkZfQdI+Re5B2O2Tr9C9T4a2KvGTw0Jdy8gbXIebaljC/MBsso2Bo/NsjY7b3i+Xfj+U227LTmkhkCMImZJGGwp1sHXvkDw0JTxkcssaxiVEZEVy2h0gbJIHckb/f1z3xDN/6HP5R0Z0WNO3/WQP8AQk/tlhBGsMMcSjQjQKB9NDX+2PTg6YxjAYxjAZEv8jXoCPzmcvKxWOKNep5CPXQ+3uToD65x5bk/ghHDXjE92bflRb0AB6sx9lHb8k6HfMxyrXqdyDmL84sxxo0MqwwdIhViD1ADZI32JPf0x7JNaeDl4pLKV5a1iu8h1GZQvS5+m1Y6P2Pr7byxz89kn4+/DJBxivNYsWRPEYZtkS77MRvaga2QRrtn6EfXH9PDjcsJUqTWZf8AhwxtI2voBv8A2zKU4BIXrXoUlmuVzNacjuzMdFfwB2H0Ay68WMF4C2rHSydEZP2Z1B/wTlRyVxOPuwW7GxXkjeFmUfpfYZR++mA++sl3xGuKE1K9xvRBDyiGEnSRyIxmI9NALst+wGavhqb14DNZ72Z1Uyj0C6HZQO/1PuT3yNxnDWKtkW5b84lkPVPCqJ0E6/RvXV0r9N/65c5WdROWmNbibs6/qiryOPyFJGUPg10ga4gSUxwpWhLrGWA6YQT6bPq2XnNRNPw3IQr+qSrKo/JQgZX+CqnkcQbSzeabziz2XXTtFAX9gMnLOh0+L9O9ST4vkKUrf8aGCVpW6dMrMVAB/s39stsqasdyfnJuRjnU0iprtE2ydxnsyn/uMgP2GW2MyM87vJn/ABvFJJwwMIJkEwVQPfrVo9f/ADy/4xfi+BqTUaSzwzRxtG/nADoBB1r66GvzlX4n+XhLEvvE0cu/p0SK3+2X3h7j6vBUbs0E0vwrzPYMTEFIfUsE7bAOt6/t93LMjp8PtXV5FmsXpUiMSNadVUkH9IVD6f1I2SPTI/HoY6UIcacr1OP6m+Y/5JyRhyvlTeDP5PiHmY1heaasWVQrKCEllaQn5iPX5B+2XHP2LkXh3lUFSbzrLNHAjsmm8whFXYY69cp+L4yeTxbzFipZEUrUkTo2R1dQABDD00Y/p75ZWIb8EFWvycxlZ7YZOpy/ZY3J7nv66xyzqduNs4Kme3DyzcL8MdwTymcqexCovdT9wTo/jL37n198z9Dj0h8XXZ6zMsKwhpIj3AlkOyR9NhQT9TmgzVz04GMYyBj7e+M8Y6UkKGIGwp9//GBkK9yu/M8lPYnXznmaKJW9RFGenQH52T9znPkbkzww8hTru8NWwA8pcIpDHoYffuw7j019s4clxLT8lFJfrRNyd65E0cVZmZIYEI8xnPYElexOu/bWavleNFrg7PG0/LgDwmOLtpU+nYe3YemW8ZurvZE4V5xyt+veSOOxHHCQkTl18s9XqSBs9XUPTXpl3lRHTtL4pe6yj4c8esJYMPmkDk+nr6E5b4uekReUoRcnx89KcsqTJ0ll9VO9hh9wQDmMg4rk7XG2YrNmG7Uq2XjlhKMsk6xvsqD6Aken9s216eStUlmhrSWZEXawx/qc+w/8/bI3CUZaHGJDM4a05aadx6GVz1N+2z/YZZe3cQOFh5KjNDCs38R4iVOqGw7ASwjWwG/6x6aPrl/kLhqcnH8TTpyyCR4IVjZx6EjJuS3aH7b+2ZO5XveHo61TibwMMiyiKOeLqMZSNnADAjY7a7g5rMz0tS9yFufkLULRR1opoqVMEFmZlILto6BOtAewxxz2bZ4WnCrEvD0RCSYzXjKk+p2oOz+d7ybkDgIZq/B8fBaQpPHWjSRT7MFAIyfkvkcL1WK7Tnq2AxhmQo4U6Oj9D9coZLXKPzEnhx+QWStJUE7vJDqR06+lk2pC7I9+n3OaC1K8EDyRQPO6jtFGVBb+5AzN8RV5OXxlb5Hk6Pw6fBLFAUk61A2CRv3PrvtrNSdu5LZ4apu5JOj3zzGMyIorWIeTa/SnVJHiWJ1kQkEKWIOwRr9RHvkbheRuc7XivX0SOSJpoVhQfpYP0sd+/wCkf5zzm796r5MHF8fJatT7VZGBEMP9Tt/t6nIHhhJqCc1TLvYkrWi6uw0XZo1Y9vuxPb75ZxmavVcxP4P+ab1sdxPafpP9KaQf4Xf75aZC4au1XiqkL7DLEvWCO/URs/5OTclQxjGAxjGA2fTZ19MYxgMYxgPbGMYDGMYDGMYDGMYDGMZAxjGUeaz3/wC+mMYDGMYDGMYDGMYDGMYDGMYDGMYDGMYDGMYDGMYDGMYDGMYDGMYDGMYDGMYH/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3016" name="Picture 8" descr="http://4.bp.blogspot.com/-fOgy0uz4BSw/TgBdr9TLx0I/AAAAAAAAAdM/GGcGDh4ZEL4/s1600/evolution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919" y="1340768"/>
            <a:ext cx="5787813" cy="4320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44568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Detection</a:t>
            </a:r>
            <a:endParaRPr lang="en-AU" dirty="0"/>
          </a:p>
        </p:txBody>
      </p:sp>
      <p:sp>
        <p:nvSpPr>
          <p:cNvPr id="3" name="TextBox 2"/>
          <p:cNvSpPr txBox="1"/>
          <p:nvPr/>
        </p:nvSpPr>
        <p:spPr>
          <a:xfrm>
            <a:off x="467544" y="1772816"/>
            <a:ext cx="8280920" cy="3539430"/>
          </a:xfrm>
          <a:prstGeom prst="rect">
            <a:avLst/>
          </a:prstGeom>
          <a:noFill/>
        </p:spPr>
        <p:txBody>
          <a:bodyPr wrap="square" rtlCol="0">
            <a:spAutoFit/>
          </a:bodyPr>
          <a:lstStyle/>
          <a:p>
            <a:r>
              <a:rPr lang="en-AU" sz="2800" dirty="0" smtClean="0">
                <a:solidFill>
                  <a:schemeClr val="bg1"/>
                </a:solidFill>
              </a:rPr>
              <a:t>Check if property exists on global object: </a:t>
            </a:r>
          </a:p>
          <a:p>
            <a:r>
              <a:rPr lang="en-AU" sz="2800" dirty="0" smtClean="0">
                <a:solidFill>
                  <a:schemeClr val="bg1"/>
                </a:solidFill>
              </a:rPr>
              <a:t>	if (</a:t>
            </a:r>
            <a:r>
              <a:rPr lang="en-AU" sz="2800" dirty="0" err="1" smtClean="0">
                <a:solidFill>
                  <a:schemeClr val="bg1"/>
                </a:solidFill>
              </a:rPr>
              <a:t>navigator.geolocation</a:t>
            </a:r>
            <a:r>
              <a:rPr lang="en-AU" sz="2800" dirty="0" smtClean="0">
                <a:solidFill>
                  <a:schemeClr val="bg1"/>
                </a:solidFill>
              </a:rPr>
              <a:t>)</a:t>
            </a:r>
          </a:p>
          <a:p>
            <a:pPr marL="342900" indent="-342900">
              <a:buFont typeface="Arial" pitchFamily="34" charset="0"/>
              <a:buChar char="•"/>
            </a:pPr>
            <a:endParaRPr lang="en-AU" sz="2800" dirty="0" smtClean="0">
              <a:solidFill>
                <a:schemeClr val="bg1"/>
              </a:solidFill>
            </a:endParaRPr>
          </a:p>
          <a:p>
            <a:r>
              <a:rPr lang="en-AU" sz="2800" dirty="0" smtClean="0">
                <a:solidFill>
                  <a:schemeClr val="bg1"/>
                </a:solidFill>
              </a:rPr>
              <a:t>Check if method exists on object: 	</a:t>
            </a:r>
            <a:r>
              <a:rPr lang="en-AU" sz="2800" dirty="0" err="1" smtClean="0">
                <a:solidFill>
                  <a:schemeClr val="bg1"/>
                </a:solidFill>
              </a:rPr>
              <a:t>document.createElement</a:t>
            </a:r>
            <a:r>
              <a:rPr lang="en-AU" sz="2800" dirty="0">
                <a:solidFill>
                  <a:schemeClr val="bg1"/>
                </a:solidFill>
              </a:rPr>
              <a:t>('canvas').</a:t>
            </a:r>
            <a:r>
              <a:rPr lang="en-AU" sz="2800" dirty="0" err="1">
                <a:solidFill>
                  <a:schemeClr val="bg1"/>
                </a:solidFill>
              </a:rPr>
              <a:t>getContext</a:t>
            </a:r>
            <a:r>
              <a:rPr lang="en-AU" sz="2800" dirty="0">
                <a:solidFill>
                  <a:schemeClr val="bg1"/>
                </a:solidFill>
              </a:rPr>
              <a:t>; </a:t>
            </a:r>
            <a:endParaRPr lang="en-AU" sz="2800" dirty="0" smtClean="0">
              <a:solidFill>
                <a:schemeClr val="bg1"/>
              </a:solidFill>
            </a:endParaRPr>
          </a:p>
          <a:p>
            <a:pPr marL="342900" indent="-342900">
              <a:buFont typeface="Arial" pitchFamily="34" charset="0"/>
              <a:buChar char="•"/>
            </a:pPr>
            <a:endParaRPr lang="en-AU" sz="2800" dirty="0" smtClean="0">
              <a:solidFill>
                <a:schemeClr val="bg1"/>
              </a:solidFill>
            </a:endParaRPr>
          </a:p>
          <a:p>
            <a:r>
              <a:rPr lang="en-AU" sz="2800" dirty="0" smtClean="0">
                <a:solidFill>
                  <a:schemeClr val="bg1"/>
                </a:solidFill>
              </a:rPr>
              <a:t>Use </a:t>
            </a:r>
            <a:r>
              <a:rPr lang="en-AU" sz="2800" dirty="0">
                <a:solidFill>
                  <a:schemeClr val="bg1"/>
                </a:solidFill>
              </a:rPr>
              <a:t>Modernizer </a:t>
            </a:r>
            <a:r>
              <a:rPr lang="en-AU" sz="2800" dirty="0" smtClean="0">
                <a:solidFill>
                  <a:schemeClr val="bg1"/>
                </a:solidFill>
              </a:rPr>
              <a:t>(modernizr.com)</a:t>
            </a:r>
          </a:p>
          <a:p>
            <a:r>
              <a:rPr lang="en-AU" sz="2800" dirty="0">
                <a:solidFill>
                  <a:schemeClr val="bg1"/>
                </a:solidFill>
              </a:rPr>
              <a:t>	</a:t>
            </a:r>
            <a:r>
              <a:rPr lang="en-AU" sz="2800" dirty="0" smtClean="0">
                <a:solidFill>
                  <a:schemeClr val="bg1"/>
                </a:solidFill>
              </a:rPr>
              <a:t>if </a:t>
            </a:r>
            <a:r>
              <a:rPr lang="en-AU" sz="2800" dirty="0">
                <a:solidFill>
                  <a:schemeClr val="bg1"/>
                </a:solidFill>
              </a:rPr>
              <a:t>(</a:t>
            </a:r>
            <a:r>
              <a:rPr lang="en-AU" sz="2800" dirty="0" err="1">
                <a:solidFill>
                  <a:schemeClr val="bg1"/>
                </a:solidFill>
              </a:rPr>
              <a:t>Modernizr.audio</a:t>
            </a:r>
            <a:r>
              <a:rPr lang="en-AU" sz="2800" dirty="0" smtClean="0">
                <a:solidFill>
                  <a:schemeClr val="bg1"/>
                </a:solidFill>
              </a:rPr>
              <a:t>)</a:t>
            </a:r>
          </a:p>
        </p:txBody>
      </p:sp>
    </p:spTree>
    <p:extLst>
      <p:ext uri="{BB962C8B-B14F-4D97-AF65-F5344CB8AC3E}">
        <p14:creationId xmlns:p14="http://schemas.microsoft.com/office/powerpoint/2010/main" val="575035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84544272"/>
              </p:ext>
            </p:extLst>
          </p:nvPr>
        </p:nvGraphicFramePr>
        <p:xfrm>
          <a:off x="323528" y="404664"/>
          <a:ext cx="8347459" cy="5323840"/>
        </p:xfrm>
        <a:graphic>
          <a:graphicData uri="http://schemas.openxmlformats.org/drawingml/2006/table">
            <a:tbl>
              <a:tblPr firstRow="1" bandRow="1">
                <a:tableStyleId>{5C22544A-7EE6-4342-B048-85BDC9FD1C3A}</a:tableStyleId>
              </a:tblPr>
              <a:tblGrid>
                <a:gridCol w="1901759"/>
                <a:gridCol w="1498355"/>
                <a:gridCol w="1613613"/>
                <a:gridCol w="1666866"/>
                <a:gridCol w="1666866"/>
              </a:tblGrid>
              <a:tr h="370840">
                <a:tc>
                  <a:txBody>
                    <a:bodyPr/>
                    <a:lstStyle/>
                    <a:p>
                      <a:r>
                        <a:rPr lang="en-AU" dirty="0" smtClean="0"/>
                        <a:t>Browser</a:t>
                      </a:r>
                      <a:endParaRPr lang="en-AU" dirty="0"/>
                    </a:p>
                  </a:txBody>
                  <a:tcPr/>
                </a:tc>
                <a:tc>
                  <a:txBody>
                    <a:bodyPr/>
                    <a:lstStyle/>
                    <a:p>
                      <a:r>
                        <a:rPr lang="en-AU" dirty="0" smtClean="0"/>
                        <a:t>HTML5test</a:t>
                      </a:r>
                      <a:endParaRPr lang="en-AU" dirty="0"/>
                    </a:p>
                  </a:txBody>
                  <a:tcPr/>
                </a:tc>
                <a:tc>
                  <a:txBody>
                    <a:bodyPr/>
                    <a:lstStyle/>
                    <a:p>
                      <a:r>
                        <a:rPr lang="en-AU" dirty="0" err="1" smtClean="0"/>
                        <a:t>Sunspider</a:t>
                      </a:r>
                      <a:r>
                        <a:rPr lang="en-AU" dirty="0" smtClean="0"/>
                        <a:t> (</a:t>
                      </a:r>
                      <a:r>
                        <a:rPr lang="en-AU" dirty="0" err="1" smtClean="0"/>
                        <a:t>ms</a:t>
                      </a:r>
                      <a:r>
                        <a:rPr lang="en-AU" dirty="0" smtClean="0"/>
                        <a:t>)</a:t>
                      </a:r>
                      <a:endParaRPr lang="en-AU" dirty="0"/>
                    </a:p>
                  </a:txBody>
                  <a:tcPr/>
                </a:tc>
                <a:tc>
                  <a:txBody>
                    <a:bodyPr/>
                    <a:lstStyle/>
                    <a:p>
                      <a:r>
                        <a:rPr lang="en-AU" dirty="0" smtClean="0"/>
                        <a:t>Kraken (</a:t>
                      </a:r>
                      <a:r>
                        <a:rPr lang="en-AU" dirty="0" err="1" smtClean="0"/>
                        <a:t>ms</a:t>
                      </a:r>
                      <a:r>
                        <a:rPr lang="en-AU" dirty="0" smtClean="0"/>
                        <a:t>)</a:t>
                      </a:r>
                      <a:endParaRPr lang="en-AU" dirty="0"/>
                    </a:p>
                  </a:txBody>
                  <a:tcPr/>
                </a:tc>
                <a:tc>
                  <a:txBody>
                    <a:bodyPr/>
                    <a:lstStyle/>
                    <a:p>
                      <a:r>
                        <a:rPr lang="en-AU" dirty="0" smtClean="0"/>
                        <a:t>V8v5</a:t>
                      </a:r>
                      <a:endParaRPr lang="en-AU" dirty="0"/>
                    </a:p>
                  </a:txBody>
                  <a:tcPr/>
                </a:tc>
              </a:tr>
              <a:tr h="370840">
                <a:tc>
                  <a:txBody>
                    <a:bodyPr/>
                    <a:lstStyle/>
                    <a:p>
                      <a:r>
                        <a:rPr lang="en-AU" dirty="0" smtClean="0"/>
                        <a:t>IE 8 (</a:t>
                      </a:r>
                      <a:r>
                        <a:rPr lang="en-AU" sz="1800" kern="1200" dirty="0" smtClean="0">
                          <a:solidFill>
                            <a:schemeClr val="dk1"/>
                          </a:solidFill>
                          <a:latin typeface="+mn-lt"/>
                          <a:ea typeface="+mn-ea"/>
                          <a:cs typeface="+mn-cs"/>
                        </a:rPr>
                        <a:t>8.0.7600.16385)</a:t>
                      </a:r>
                      <a:endParaRPr lang="en-AU" dirty="0"/>
                    </a:p>
                  </a:txBody>
                  <a:tcPr/>
                </a:tc>
                <a:tc>
                  <a:txBody>
                    <a:bodyPr/>
                    <a:lstStyle/>
                    <a:p>
                      <a:r>
                        <a:rPr lang="en-AU" dirty="0" smtClean="0">
                          <a:solidFill>
                            <a:srgbClr val="FF0000"/>
                          </a:solidFill>
                        </a:rPr>
                        <a:t>27</a:t>
                      </a:r>
                      <a:endParaRPr lang="en-AU" dirty="0">
                        <a:solidFill>
                          <a:srgbClr val="FF0000"/>
                        </a:solidFill>
                      </a:endParaRPr>
                    </a:p>
                  </a:txBody>
                  <a:tcPr/>
                </a:tc>
                <a:tc>
                  <a:txBody>
                    <a:bodyPr/>
                    <a:lstStyle/>
                    <a:p>
                      <a:r>
                        <a:rPr lang="en-AU" dirty="0" smtClean="0">
                          <a:solidFill>
                            <a:srgbClr val="FF0000"/>
                          </a:solidFill>
                        </a:rPr>
                        <a:t>5204.0</a:t>
                      </a:r>
                      <a:endParaRPr lang="en-AU" dirty="0">
                        <a:solidFill>
                          <a:srgbClr val="FF0000"/>
                        </a:solidFill>
                      </a:endParaRPr>
                    </a:p>
                  </a:txBody>
                  <a:tcPr/>
                </a:tc>
                <a:tc>
                  <a:txBody>
                    <a:bodyPr/>
                    <a:lstStyle/>
                    <a:p>
                      <a:r>
                        <a:rPr lang="en-AU" dirty="0" smtClean="0"/>
                        <a:t>-</a:t>
                      </a:r>
                      <a:endParaRPr lang="en-AU" dirty="0"/>
                    </a:p>
                  </a:txBody>
                  <a:tcPr/>
                </a:tc>
                <a:tc>
                  <a:txBody>
                    <a:bodyPr/>
                    <a:lstStyle/>
                    <a:p>
                      <a:r>
                        <a:rPr lang="en-AU" dirty="0" smtClean="0">
                          <a:solidFill>
                            <a:srgbClr val="FF0000"/>
                          </a:solidFill>
                        </a:rPr>
                        <a:t>119</a:t>
                      </a:r>
                      <a:endParaRPr lang="en-AU" dirty="0">
                        <a:solidFill>
                          <a:srgbClr val="FF0000"/>
                        </a:solidFill>
                      </a:endParaRPr>
                    </a:p>
                  </a:txBody>
                  <a:tcPr/>
                </a:tc>
              </a:tr>
              <a:tr h="370840">
                <a:tc>
                  <a:txBody>
                    <a:bodyPr/>
                    <a:lstStyle/>
                    <a:p>
                      <a:r>
                        <a:rPr lang="en-AU" dirty="0" smtClean="0"/>
                        <a:t>IE</a:t>
                      </a:r>
                      <a:r>
                        <a:rPr lang="en-AU" baseline="0" dirty="0" smtClean="0"/>
                        <a:t> 9 beta (9.0.7930.16406)</a:t>
                      </a:r>
                      <a:endParaRPr lang="en-AU" dirty="0"/>
                    </a:p>
                  </a:txBody>
                  <a:tcPr/>
                </a:tc>
                <a:tc>
                  <a:txBody>
                    <a:bodyPr/>
                    <a:lstStyle/>
                    <a:p>
                      <a:r>
                        <a:rPr lang="en-AU" dirty="0" smtClean="0"/>
                        <a:t>96</a:t>
                      </a:r>
                      <a:endParaRPr lang="en-AU" dirty="0"/>
                    </a:p>
                  </a:txBody>
                  <a:tcPr/>
                </a:tc>
                <a:tc>
                  <a:txBody>
                    <a:bodyPr/>
                    <a:lstStyle/>
                    <a:p>
                      <a:r>
                        <a:rPr lang="en-AU" dirty="0" smtClean="0"/>
                        <a:t>661.4</a:t>
                      </a:r>
                      <a:endParaRPr lang="en-AU" dirty="0"/>
                    </a:p>
                  </a:txBody>
                  <a:tcPr/>
                </a:tc>
                <a:tc>
                  <a:txBody>
                    <a:bodyPr/>
                    <a:lstStyle/>
                    <a:p>
                      <a:r>
                        <a:rPr lang="en-AU" dirty="0" smtClean="0">
                          <a:solidFill>
                            <a:srgbClr val="FF0000"/>
                          </a:solidFill>
                        </a:rPr>
                        <a:t>61183.0 </a:t>
                      </a:r>
                      <a:endParaRPr lang="en-AU" dirty="0">
                        <a:solidFill>
                          <a:srgbClr val="FF0000"/>
                        </a:solidFill>
                      </a:endParaRPr>
                    </a:p>
                  </a:txBody>
                  <a:tcPr/>
                </a:tc>
                <a:tc>
                  <a:txBody>
                    <a:bodyPr/>
                    <a:lstStyle/>
                    <a:p>
                      <a:r>
                        <a:rPr lang="en-AU" dirty="0" smtClean="0">
                          <a:solidFill>
                            <a:schemeClr val="bg1"/>
                          </a:solidFill>
                        </a:rPr>
                        <a:t>1328</a:t>
                      </a:r>
                      <a:endParaRPr lang="en-AU" dirty="0">
                        <a:solidFill>
                          <a:schemeClr val="bg1"/>
                        </a:solidFill>
                      </a:endParaRPr>
                    </a:p>
                  </a:txBody>
                  <a:tcPr/>
                </a:tc>
              </a:tr>
              <a:tr h="370840">
                <a:tc>
                  <a:txBody>
                    <a:bodyPr/>
                    <a:lstStyle/>
                    <a:p>
                      <a:r>
                        <a:rPr lang="en-AU" dirty="0" smtClean="0"/>
                        <a:t>IE 9</a:t>
                      </a:r>
                      <a:br>
                        <a:rPr lang="en-AU" dirty="0" smtClean="0"/>
                      </a:br>
                      <a:r>
                        <a:rPr lang="en-AU" dirty="0" smtClean="0"/>
                        <a:t>(9.0.8112.16421)</a:t>
                      </a:r>
                      <a:endParaRPr lang="en-AU" dirty="0"/>
                    </a:p>
                  </a:txBody>
                  <a:tcPr/>
                </a:tc>
                <a:tc>
                  <a:txBody>
                    <a:bodyPr/>
                    <a:lstStyle/>
                    <a:p>
                      <a:r>
                        <a:rPr lang="en-AU" dirty="0" smtClean="0"/>
                        <a:t>141</a:t>
                      </a:r>
                      <a:endParaRPr lang="en-AU" dirty="0"/>
                    </a:p>
                  </a:txBody>
                  <a:tcPr/>
                </a:tc>
                <a:tc>
                  <a:txBody>
                    <a:bodyPr/>
                    <a:lstStyle/>
                    <a:p>
                      <a:r>
                        <a:rPr lang="en-AU" dirty="0" smtClean="0"/>
                        <a:t>788.3</a:t>
                      </a:r>
                      <a:endParaRPr lang="en-AU" dirty="0"/>
                    </a:p>
                  </a:txBody>
                  <a:tcPr/>
                </a:tc>
                <a:tc>
                  <a:txBody>
                    <a:bodyPr/>
                    <a:lstStyle/>
                    <a:p>
                      <a:r>
                        <a:rPr lang="en-AU" dirty="0" smtClean="0"/>
                        <a:t>40600.4</a:t>
                      </a:r>
                      <a:endParaRPr lang="en-AU" dirty="0"/>
                    </a:p>
                  </a:txBody>
                  <a:tcPr/>
                </a:tc>
                <a:tc>
                  <a:txBody>
                    <a:bodyPr/>
                    <a:lstStyle/>
                    <a:p>
                      <a:r>
                        <a:rPr lang="en-AU" dirty="0" smtClean="0"/>
                        <a:t>723</a:t>
                      </a:r>
                      <a:endParaRPr lang="en-AU" dirty="0"/>
                    </a:p>
                  </a:txBody>
                  <a:tcPr/>
                </a:tc>
              </a:tr>
              <a:tr h="370840">
                <a:tc>
                  <a:txBody>
                    <a:bodyPr/>
                    <a:lstStyle/>
                    <a:p>
                      <a:r>
                        <a:rPr lang="en-AU" dirty="0" smtClean="0"/>
                        <a:t>IE 10 Preview</a:t>
                      </a:r>
                      <a:br>
                        <a:rPr lang="en-AU" dirty="0" smtClean="0"/>
                      </a:br>
                      <a:r>
                        <a:rPr lang="en-AU" dirty="0" smtClean="0"/>
                        <a:t>(10.0.1008.16421)</a:t>
                      </a:r>
                      <a:endParaRPr lang="en-AU" dirty="0"/>
                    </a:p>
                  </a:txBody>
                  <a:tcPr/>
                </a:tc>
                <a:tc>
                  <a:txBody>
                    <a:bodyPr/>
                    <a:lstStyle/>
                    <a:p>
                      <a:r>
                        <a:rPr lang="en-AU" dirty="0" smtClean="0"/>
                        <a:t>231</a:t>
                      </a:r>
                      <a:endParaRPr lang="en-AU" dirty="0"/>
                    </a:p>
                  </a:txBody>
                  <a:tcPr/>
                </a:tc>
                <a:tc>
                  <a:txBody>
                    <a:bodyPr/>
                    <a:lstStyle/>
                    <a:p>
                      <a:r>
                        <a:rPr lang="en-AU" dirty="0" smtClean="0"/>
                        <a:t>-</a:t>
                      </a:r>
                      <a:endParaRPr lang="en-AU" dirty="0"/>
                    </a:p>
                  </a:txBody>
                  <a:tcPr/>
                </a:tc>
                <a:tc>
                  <a:txBody>
                    <a:bodyPr/>
                    <a:lstStyle/>
                    <a:p>
                      <a:r>
                        <a:rPr lang="en-AU" dirty="0" smtClean="0"/>
                        <a:t>-</a:t>
                      </a:r>
                      <a:endParaRPr lang="en-AU" dirty="0"/>
                    </a:p>
                  </a:txBody>
                  <a:tcPr/>
                </a:tc>
                <a:tc>
                  <a:txBody>
                    <a:bodyPr/>
                    <a:lstStyle/>
                    <a:p>
                      <a:r>
                        <a:rPr lang="en-AU" dirty="0" smtClean="0"/>
                        <a:t>-</a:t>
                      </a:r>
                      <a:endParaRPr lang="en-AU" dirty="0"/>
                    </a:p>
                  </a:txBody>
                  <a:tcPr/>
                </a:tc>
              </a:tr>
              <a:tr h="370840">
                <a:tc>
                  <a:txBody>
                    <a:bodyPr/>
                    <a:lstStyle/>
                    <a:p>
                      <a:r>
                        <a:rPr lang="en-AU" dirty="0" smtClean="0"/>
                        <a:t>Firefox (3.6.9)</a:t>
                      </a:r>
                      <a:endParaRPr lang="en-AU" dirty="0"/>
                    </a:p>
                  </a:txBody>
                  <a:tcPr/>
                </a:tc>
                <a:tc>
                  <a:txBody>
                    <a:bodyPr/>
                    <a:lstStyle/>
                    <a:p>
                      <a:r>
                        <a:rPr lang="en-AU" dirty="0" smtClean="0"/>
                        <a:t>139</a:t>
                      </a:r>
                      <a:endParaRPr lang="en-AU" dirty="0"/>
                    </a:p>
                  </a:txBody>
                  <a:tcPr/>
                </a:tc>
                <a:tc>
                  <a:txBody>
                    <a:bodyPr/>
                    <a:lstStyle/>
                    <a:p>
                      <a:r>
                        <a:rPr lang="en-AU" dirty="0" smtClean="0"/>
                        <a:t>829.4</a:t>
                      </a:r>
                      <a:endParaRPr lang="en-AU" dirty="0"/>
                    </a:p>
                  </a:txBody>
                  <a:tcPr/>
                </a:tc>
                <a:tc>
                  <a:txBody>
                    <a:bodyPr/>
                    <a:lstStyle/>
                    <a:p>
                      <a:r>
                        <a:rPr lang="en-AU" dirty="0" smtClean="0"/>
                        <a:t>17924.7</a:t>
                      </a:r>
                      <a:endParaRPr lang="en-AU" dirty="0"/>
                    </a:p>
                  </a:txBody>
                  <a:tcPr/>
                </a:tc>
                <a:tc>
                  <a:txBody>
                    <a:bodyPr/>
                    <a:lstStyle/>
                    <a:p>
                      <a:r>
                        <a:rPr lang="en-AU" dirty="0" smtClean="0"/>
                        <a:t>524</a:t>
                      </a:r>
                      <a:endParaRPr lang="en-AU" dirty="0"/>
                    </a:p>
                  </a:txBody>
                  <a:tcPr/>
                </a:tc>
              </a:tr>
              <a:tr h="370840">
                <a:tc>
                  <a:txBody>
                    <a:bodyPr/>
                    <a:lstStyle/>
                    <a:p>
                      <a:r>
                        <a:rPr lang="en-AU" dirty="0" smtClean="0"/>
                        <a:t>Firefox (4.0b6)</a:t>
                      </a:r>
                      <a:endParaRPr lang="en-AU" dirty="0"/>
                    </a:p>
                  </a:txBody>
                  <a:tcPr/>
                </a:tc>
                <a:tc>
                  <a:txBody>
                    <a:bodyPr/>
                    <a:lstStyle/>
                    <a:p>
                      <a:r>
                        <a:rPr lang="en-AU" dirty="0" smtClean="0"/>
                        <a:t>204</a:t>
                      </a:r>
                      <a:endParaRPr lang="en-AU" dirty="0"/>
                    </a:p>
                  </a:txBody>
                  <a:tcPr/>
                </a:tc>
                <a:tc>
                  <a:txBody>
                    <a:bodyPr/>
                    <a:lstStyle/>
                    <a:p>
                      <a:r>
                        <a:rPr lang="en-AU" dirty="0" smtClean="0"/>
                        <a:t>746.2</a:t>
                      </a:r>
                      <a:endParaRPr lang="en-AU" dirty="0"/>
                    </a:p>
                  </a:txBody>
                  <a:tcPr/>
                </a:tc>
                <a:tc>
                  <a:txBody>
                    <a:bodyPr/>
                    <a:lstStyle/>
                    <a:p>
                      <a:r>
                        <a:rPr lang="en-AU" b="1" dirty="0" smtClean="0">
                          <a:solidFill>
                            <a:srgbClr val="00B050"/>
                          </a:solidFill>
                        </a:rPr>
                        <a:t>11950.6</a:t>
                      </a:r>
                      <a:endParaRPr lang="en-AU" b="1" dirty="0">
                        <a:solidFill>
                          <a:srgbClr val="00B050"/>
                        </a:solidFill>
                      </a:endParaRPr>
                    </a:p>
                  </a:txBody>
                  <a:tcPr/>
                </a:tc>
                <a:tc>
                  <a:txBody>
                    <a:bodyPr/>
                    <a:lstStyle/>
                    <a:p>
                      <a:r>
                        <a:rPr lang="en-AU" dirty="0" smtClean="0"/>
                        <a:t>1008</a:t>
                      </a:r>
                      <a:endParaRPr lang="en-AU" dirty="0"/>
                    </a:p>
                  </a:txBody>
                  <a:tcPr/>
                </a:tc>
              </a:tr>
              <a:tr h="370840">
                <a:tc>
                  <a:txBody>
                    <a:bodyPr/>
                    <a:lstStyle/>
                    <a:p>
                      <a:r>
                        <a:rPr lang="en-AU" dirty="0" smtClean="0"/>
                        <a:t>Chrome (6.0.472.59)</a:t>
                      </a:r>
                      <a:endParaRPr lang="en-AU" dirty="0"/>
                    </a:p>
                  </a:txBody>
                  <a:tcPr/>
                </a:tc>
                <a:tc>
                  <a:txBody>
                    <a:bodyPr/>
                    <a:lstStyle/>
                    <a:p>
                      <a:r>
                        <a:rPr lang="en-AU" b="1" dirty="0" smtClean="0">
                          <a:solidFill>
                            <a:srgbClr val="00B050"/>
                          </a:solidFill>
                        </a:rPr>
                        <a:t>217</a:t>
                      </a:r>
                      <a:endParaRPr lang="en-AU" b="1" dirty="0">
                        <a:solidFill>
                          <a:srgbClr val="00B050"/>
                        </a:solidFill>
                      </a:endParaRPr>
                    </a:p>
                  </a:txBody>
                  <a:tcPr/>
                </a:tc>
                <a:tc>
                  <a:txBody>
                    <a:bodyPr/>
                    <a:lstStyle/>
                    <a:p>
                      <a:r>
                        <a:rPr lang="en-AU" b="1" dirty="0" smtClean="0">
                          <a:solidFill>
                            <a:srgbClr val="00B050"/>
                          </a:solidFill>
                        </a:rPr>
                        <a:t>588.2</a:t>
                      </a:r>
                      <a:endParaRPr lang="en-AU" b="1" dirty="0">
                        <a:solidFill>
                          <a:srgbClr val="00B050"/>
                        </a:solidFill>
                      </a:endParaRPr>
                    </a:p>
                  </a:txBody>
                  <a:tcPr/>
                </a:tc>
                <a:tc>
                  <a:txBody>
                    <a:bodyPr/>
                    <a:lstStyle/>
                    <a:p>
                      <a:r>
                        <a:rPr lang="en-AU" sz="1800" b="0" i="0" kern="1200" dirty="0" smtClean="0">
                          <a:solidFill>
                            <a:schemeClr val="dk1"/>
                          </a:solidFill>
                          <a:effectLst/>
                          <a:latin typeface="+mn-lt"/>
                          <a:ea typeface="+mn-ea"/>
                          <a:cs typeface="+mn-cs"/>
                        </a:rPr>
                        <a:t>15941.5</a:t>
                      </a:r>
                      <a:endParaRPr lang="en-AU" dirty="0"/>
                    </a:p>
                  </a:txBody>
                  <a:tcPr/>
                </a:tc>
                <a:tc>
                  <a:txBody>
                    <a:bodyPr/>
                    <a:lstStyle/>
                    <a:p>
                      <a:r>
                        <a:rPr lang="en-AU" b="1" dirty="0" smtClean="0">
                          <a:solidFill>
                            <a:srgbClr val="00B050"/>
                          </a:solidFill>
                        </a:rPr>
                        <a:t>6226</a:t>
                      </a:r>
                      <a:endParaRPr lang="en-AU" b="1" dirty="0">
                        <a:solidFill>
                          <a:srgbClr val="00B050"/>
                        </a:solidFill>
                      </a:endParaRPr>
                    </a:p>
                  </a:txBody>
                  <a:tcPr/>
                </a:tc>
              </a:tr>
              <a:tr h="370840">
                <a:tc>
                  <a:txBody>
                    <a:bodyPr/>
                    <a:lstStyle/>
                    <a:p>
                      <a:r>
                        <a:rPr lang="en-AU" dirty="0" smtClean="0"/>
                        <a:t>Opera</a:t>
                      </a:r>
                      <a:r>
                        <a:rPr lang="en-AU" baseline="0" dirty="0" smtClean="0"/>
                        <a:t> (10.62)</a:t>
                      </a:r>
                      <a:endParaRPr lang="en-AU" dirty="0"/>
                    </a:p>
                  </a:txBody>
                  <a:tcPr/>
                </a:tc>
                <a:tc>
                  <a:txBody>
                    <a:bodyPr/>
                    <a:lstStyle/>
                    <a:p>
                      <a:r>
                        <a:rPr lang="en-AU" dirty="0" smtClean="0"/>
                        <a:t>159</a:t>
                      </a:r>
                      <a:endParaRPr lang="en-AU" dirty="0"/>
                    </a:p>
                  </a:txBody>
                  <a:tcPr/>
                </a:tc>
                <a:tc>
                  <a:txBody>
                    <a:bodyPr/>
                    <a:lstStyle/>
                    <a:p>
                      <a:r>
                        <a:rPr lang="en-AU" dirty="0" smtClean="0"/>
                        <a:t>622.4</a:t>
                      </a:r>
                      <a:endParaRPr lang="en-AU" dirty="0"/>
                    </a:p>
                  </a:txBody>
                  <a:tcPr/>
                </a:tc>
                <a:tc>
                  <a:txBody>
                    <a:bodyPr/>
                    <a:lstStyle/>
                    <a:p>
                      <a:r>
                        <a:rPr lang="en-AU" b="1" dirty="0" smtClean="0">
                          <a:solidFill>
                            <a:schemeClr val="bg1"/>
                          </a:solidFill>
                        </a:rPr>
                        <a:t>13617.3</a:t>
                      </a:r>
                      <a:endParaRPr lang="en-AU" b="1" dirty="0">
                        <a:solidFill>
                          <a:schemeClr val="bg1"/>
                        </a:solidFill>
                      </a:endParaRPr>
                    </a:p>
                  </a:txBody>
                  <a:tcPr/>
                </a:tc>
                <a:tc>
                  <a:txBody>
                    <a:bodyPr/>
                    <a:lstStyle/>
                    <a:p>
                      <a:r>
                        <a:rPr lang="en-AU" b="1" dirty="0" smtClean="0">
                          <a:solidFill>
                            <a:schemeClr val="bg1"/>
                          </a:solidFill>
                        </a:rPr>
                        <a:t>3916</a:t>
                      </a:r>
                      <a:endParaRPr lang="en-AU" b="1" dirty="0">
                        <a:solidFill>
                          <a:schemeClr val="bg1"/>
                        </a:solidFill>
                      </a:endParaRPr>
                    </a:p>
                  </a:txBody>
                  <a:tcPr/>
                </a:tc>
              </a:tr>
              <a:tr h="370840">
                <a:tc>
                  <a:txBody>
                    <a:bodyPr/>
                    <a:lstStyle/>
                    <a:p>
                      <a:r>
                        <a:rPr lang="en-AU" dirty="0" smtClean="0"/>
                        <a:t>Safari (5.02 7522.18.5)</a:t>
                      </a:r>
                      <a:endParaRPr lang="en-AU" dirty="0"/>
                    </a:p>
                  </a:txBody>
                  <a:tcPr/>
                </a:tc>
                <a:tc>
                  <a:txBody>
                    <a:bodyPr/>
                    <a:lstStyle/>
                    <a:p>
                      <a:r>
                        <a:rPr lang="en-AU" dirty="0" smtClean="0"/>
                        <a:t>207</a:t>
                      </a:r>
                      <a:endParaRPr lang="en-AU" dirty="0"/>
                    </a:p>
                  </a:txBody>
                  <a:tcPr/>
                </a:tc>
                <a:tc>
                  <a:txBody>
                    <a:bodyPr/>
                    <a:lstStyle/>
                    <a:p>
                      <a:r>
                        <a:rPr lang="en-AU" dirty="0" smtClean="0"/>
                        <a:t>732.4</a:t>
                      </a:r>
                      <a:endParaRPr lang="en-AU" dirty="0"/>
                    </a:p>
                  </a:txBody>
                  <a:tcPr/>
                </a:tc>
                <a:tc>
                  <a:txBody>
                    <a:bodyPr/>
                    <a:lstStyle/>
                    <a:p>
                      <a:r>
                        <a:rPr lang="en-AU" sz="1800" b="0" i="0" kern="1200" dirty="0" smtClean="0">
                          <a:solidFill>
                            <a:schemeClr val="dk1"/>
                          </a:solidFill>
                          <a:effectLst/>
                          <a:latin typeface="+mn-lt"/>
                          <a:ea typeface="+mn-ea"/>
                          <a:cs typeface="+mn-cs"/>
                        </a:rPr>
                        <a:t>18689.6</a:t>
                      </a:r>
                      <a:r>
                        <a:rPr lang="en-AU" dirty="0" smtClean="0"/>
                        <a:t> </a:t>
                      </a:r>
                      <a:endParaRPr lang="en-AU" dirty="0"/>
                    </a:p>
                  </a:txBody>
                  <a:tcPr/>
                </a:tc>
                <a:tc>
                  <a:txBody>
                    <a:bodyPr/>
                    <a:lstStyle/>
                    <a:p>
                      <a:r>
                        <a:rPr lang="en-AU" dirty="0" smtClean="0"/>
                        <a:t>2870`</a:t>
                      </a:r>
                      <a:endParaRPr lang="en-AU" dirty="0"/>
                    </a:p>
                  </a:txBody>
                  <a:tcPr/>
                </a:tc>
              </a:tr>
            </a:tbl>
          </a:graphicData>
        </a:graphic>
      </p:graphicFrame>
      <p:sp>
        <p:nvSpPr>
          <p:cNvPr id="3" name="TextBox 2"/>
          <p:cNvSpPr txBox="1"/>
          <p:nvPr/>
        </p:nvSpPr>
        <p:spPr>
          <a:xfrm>
            <a:off x="3995936" y="5852291"/>
            <a:ext cx="3630674" cy="830997"/>
          </a:xfrm>
          <a:prstGeom prst="rect">
            <a:avLst/>
          </a:prstGeom>
          <a:noFill/>
        </p:spPr>
        <p:txBody>
          <a:bodyPr wrap="none" rtlCol="0">
            <a:spAutoFit/>
          </a:bodyPr>
          <a:lstStyle/>
          <a:p>
            <a:r>
              <a:rPr lang="en-AU" sz="1200" dirty="0" smtClean="0">
                <a:solidFill>
                  <a:schemeClr val="bg1"/>
                </a:solidFill>
              </a:rPr>
              <a:t>Html5test.com (bonus points ignored)</a:t>
            </a:r>
          </a:p>
          <a:p>
            <a:r>
              <a:rPr lang="en-AU" sz="1200" dirty="0" smtClean="0">
                <a:solidFill>
                  <a:schemeClr val="bg1"/>
                </a:solidFill>
              </a:rPr>
              <a:t>www2.webkit.org/perf/sunspider-0.9/sunspider.html</a:t>
            </a:r>
          </a:p>
          <a:p>
            <a:r>
              <a:rPr lang="en-AU" sz="1200" dirty="0" smtClean="0">
                <a:solidFill>
                  <a:schemeClr val="bg1"/>
                </a:solidFill>
              </a:rPr>
              <a:t>krakenbenchmark.mozilla.com</a:t>
            </a:r>
          </a:p>
          <a:p>
            <a:r>
              <a:rPr lang="en-AU" sz="1200" dirty="0" smtClean="0">
                <a:solidFill>
                  <a:schemeClr val="bg1"/>
                </a:solidFill>
              </a:rPr>
              <a:t>v8.googlecode.com/</a:t>
            </a:r>
            <a:r>
              <a:rPr lang="en-AU" sz="1200" dirty="0" err="1" smtClean="0">
                <a:solidFill>
                  <a:schemeClr val="bg1"/>
                </a:solidFill>
              </a:rPr>
              <a:t>svn</a:t>
            </a:r>
            <a:r>
              <a:rPr lang="en-AU" sz="1200" dirty="0" smtClean="0">
                <a:solidFill>
                  <a:schemeClr val="bg1"/>
                </a:solidFill>
              </a:rPr>
              <a:t>/data/benchmarks/v5/run.html</a:t>
            </a:r>
            <a:endParaRPr lang="en-AU" sz="1200" dirty="0">
              <a:solidFill>
                <a:schemeClr val="bg1"/>
              </a:solidFill>
            </a:endParaRPr>
          </a:p>
        </p:txBody>
      </p:sp>
    </p:spTree>
    <p:extLst>
      <p:ext uri="{BB962C8B-B14F-4D97-AF65-F5344CB8AC3E}">
        <p14:creationId xmlns:p14="http://schemas.microsoft.com/office/powerpoint/2010/main" val="35766165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692696"/>
            <a:ext cx="8203359" cy="4443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461001" y="5464617"/>
            <a:ext cx="2072427" cy="369332"/>
          </a:xfrm>
          <a:prstGeom prst="rect">
            <a:avLst/>
          </a:prstGeom>
          <a:noFill/>
        </p:spPr>
        <p:txBody>
          <a:bodyPr wrap="none" rtlCol="0">
            <a:spAutoFit/>
          </a:bodyPr>
          <a:lstStyle/>
          <a:p>
            <a:r>
              <a:rPr lang="en-AU" i="1" dirty="0">
                <a:solidFill>
                  <a:schemeClr val="bg1"/>
                </a:solidFill>
              </a:rPr>
              <a:t>http://caniuse.com/</a:t>
            </a:r>
          </a:p>
        </p:txBody>
      </p:sp>
    </p:spTree>
    <p:extLst>
      <p:ext uri="{BB962C8B-B14F-4D97-AF65-F5344CB8AC3E}">
        <p14:creationId xmlns:p14="http://schemas.microsoft.com/office/powerpoint/2010/main" val="33170784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578723757"/>
              </p:ext>
            </p:extLst>
          </p:nvPr>
        </p:nvGraphicFramePr>
        <p:xfrm>
          <a:off x="179512" y="404664"/>
          <a:ext cx="8856986" cy="5933440"/>
        </p:xfrm>
        <a:graphic>
          <a:graphicData uri="http://schemas.openxmlformats.org/drawingml/2006/table">
            <a:tbl>
              <a:tblPr firstRow="1" bandRow="1">
                <a:tableStyleId>{5C22544A-7EE6-4342-B048-85BDC9FD1C3A}</a:tableStyleId>
              </a:tblPr>
              <a:tblGrid>
                <a:gridCol w="2404474"/>
                <a:gridCol w="763878"/>
                <a:gridCol w="1008112"/>
                <a:gridCol w="864096"/>
                <a:gridCol w="1142372"/>
                <a:gridCol w="961789"/>
                <a:gridCol w="893090"/>
                <a:gridCol w="819175"/>
              </a:tblGrid>
              <a:tr h="370840">
                <a:tc>
                  <a:txBody>
                    <a:bodyPr/>
                    <a:lstStyle/>
                    <a:p>
                      <a:r>
                        <a:rPr lang="en-AU" dirty="0" smtClean="0"/>
                        <a:t>Functionality</a:t>
                      </a:r>
                      <a:endParaRPr lang="en-AU" dirty="0"/>
                    </a:p>
                  </a:txBody>
                  <a:tcPr/>
                </a:tc>
                <a:tc>
                  <a:txBody>
                    <a:bodyPr/>
                    <a:lstStyle/>
                    <a:p>
                      <a:r>
                        <a:rPr lang="en-AU" dirty="0" smtClean="0">
                          <a:solidFill>
                            <a:schemeClr val="tx1"/>
                          </a:solidFill>
                        </a:rPr>
                        <a:t>IE 8 </a:t>
                      </a:r>
                      <a:endParaRPr lang="en-AU" dirty="0">
                        <a:solidFill>
                          <a:schemeClr val="tx1"/>
                        </a:solidFill>
                      </a:endParaRPr>
                    </a:p>
                  </a:txBody>
                  <a:tcPr/>
                </a:tc>
                <a:tc>
                  <a:txBody>
                    <a:bodyPr/>
                    <a:lstStyle/>
                    <a:p>
                      <a:r>
                        <a:rPr lang="en-AU" dirty="0" smtClean="0"/>
                        <a:t>IE</a:t>
                      </a:r>
                      <a:r>
                        <a:rPr lang="en-AU" baseline="0" dirty="0" smtClean="0"/>
                        <a:t> 9 beta</a:t>
                      </a:r>
                      <a:endParaRPr lang="en-AU" dirty="0"/>
                    </a:p>
                  </a:txBody>
                  <a:tcPr/>
                </a:tc>
                <a:tc>
                  <a:txBody>
                    <a:bodyPr/>
                    <a:lstStyle/>
                    <a:p>
                      <a:r>
                        <a:rPr lang="en-AU" dirty="0" smtClean="0"/>
                        <a:t>Firefox </a:t>
                      </a:r>
                      <a:endParaRPr lang="en-AU" dirty="0"/>
                    </a:p>
                  </a:txBody>
                  <a:tcPr/>
                </a:tc>
                <a:tc>
                  <a:txBody>
                    <a:bodyPr/>
                    <a:lstStyle/>
                    <a:p>
                      <a:r>
                        <a:rPr lang="en-AU" dirty="0" smtClean="0"/>
                        <a:t>Firefox</a:t>
                      </a:r>
                      <a:r>
                        <a:rPr lang="en-AU" baseline="0" dirty="0" smtClean="0"/>
                        <a:t> 4</a:t>
                      </a:r>
                      <a:endParaRPr lang="en-AU"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dirty="0" smtClean="0"/>
                        <a:t>Chrome</a:t>
                      </a:r>
                      <a:endParaRPr lang="en-AU"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dirty="0" smtClean="0"/>
                        <a:t>Opera</a:t>
                      </a:r>
                      <a:endParaRPr lang="en-AU"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dirty="0" smtClean="0"/>
                        <a:t>Safari</a:t>
                      </a:r>
                      <a:endParaRPr lang="en-AU" dirty="0"/>
                    </a:p>
                  </a:txBody>
                  <a:tcPr/>
                </a:tc>
              </a:tr>
              <a:tr h="370840">
                <a:tc>
                  <a:txBody>
                    <a:bodyPr/>
                    <a:lstStyle/>
                    <a:p>
                      <a:r>
                        <a:rPr lang="en-AU" dirty="0" err="1" smtClean="0"/>
                        <a:t>Doctype</a:t>
                      </a:r>
                      <a:r>
                        <a:rPr lang="en-AU" dirty="0" smtClean="0"/>
                        <a:t> trigger strict</a:t>
                      </a:r>
                      <a:endParaRPr lang="en-AU" dirty="0"/>
                    </a:p>
                  </a:txBody>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r>
              <a:tr h="370840">
                <a:tc>
                  <a:txBody>
                    <a:bodyPr/>
                    <a:lstStyle/>
                    <a:p>
                      <a:r>
                        <a:rPr lang="en-AU" dirty="0" smtClean="0"/>
                        <a:t>Canvas</a:t>
                      </a:r>
                      <a:endParaRPr lang="en-AU" dirty="0"/>
                    </a:p>
                  </a:txBody>
                  <a:tcPr/>
                </a:tc>
                <a:tc>
                  <a:txBody>
                    <a:bodyPr/>
                    <a:lstStyle/>
                    <a:p>
                      <a:r>
                        <a:rPr lang="en-AU" dirty="0" smtClean="0"/>
                        <a:t>N</a:t>
                      </a:r>
                      <a:endParaRPr lang="en-AU" dirty="0"/>
                    </a:p>
                  </a:txBody>
                  <a:tcPr>
                    <a:solidFill>
                      <a:srgbClr val="FF000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r>
              <a:tr h="370840">
                <a:tc>
                  <a:txBody>
                    <a:bodyPr/>
                    <a:lstStyle/>
                    <a:p>
                      <a:r>
                        <a:rPr lang="en-AU" dirty="0" smtClean="0"/>
                        <a:t>Video</a:t>
                      </a:r>
                      <a:endParaRPr lang="en-AU" dirty="0"/>
                    </a:p>
                  </a:txBody>
                  <a:tcPr/>
                </a:tc>
                <a:tc>
                  <a:txBody>
                    <a:bodyPr/>
                    <a:lstStyle/>
                    <a:p>
                      <a:r>
                        <a:rPr lang="en-AU" dirty="0" smtClean="0"/>
                        <a:t>N</a:t>
                      </a:r>
                      <a:endParaRPr lang="en-AU" dirty="0"/>
                    </a:p>
                  </a:txBody>
                  <a:tcPr>
                    <a:solidFill>
                      <a:srgbClr val="FF0000"/>
                    </a:solidFill>
                  </a:tcPr>
                </a:tc>
                <a:tc>
                  <a:txBody>
                    <a:bodyPr/>
                    <a:lstStyle/>
                    <a:p>
                      <a:r>
                        <a:rPr lang="en-AU" dirty="0" smtClean="0"/>
                        <a:t>Partial</a:t>
                      </a:r>
                      <a:endParaRPr lang="en-AU" dirty="0"/>
                    </a:p>
                  </a:txBody>
                  <a:tcPr>
                    <a:solidFill>
                      <a:srgbClr val="FFC000"/>
                    </a:solidFill>
                  </a:tcPr>
                </a:tc>
                <a:tc>
                  <a:txBody>
                    <a:bodyPr/>
                    <a:lstStyle/>
                    <a:p>
                      <a:r>
                        <a:rPr lang="en-AU" dirty="0" smtClean="0"/>
                        <a:t>Partial</a:t>
                      </a:r>
                      <a:endParaRPr lang="en-AU" dirty="0"/>
                    </a:p>
                  </a:txBody>
                  <a:tcPr>
                    <a:solidFill>
                      <a:srgbClr val="FFC000"/>
                    </a:solidFill>
                  </a:tcPr>
                </a:tc>
                <a:tc>
                  <a:txBody>
                    <a:bodyPr/>
                    <a:lstStyle/>
                    <a:p>
                      <a:r>
                        <a:rPr lang="en-AU" dirty="0" smtClean="0"/>
                        <a:t>Partial</a:t>
                      </a:r>
                      <a:endParaRPr lang="en-AU" dirty="0"/>
                    </a:p>
                  </a:txBody>
                  <a:tcPr>
                    <a:solidFill>
                      <a:srgbClr val="FFC000"/>
                    </a:solidFill>
                  </a:tcPr>
                </a:tc>
                <a:tc>
                  <a:txBody>
                    <a:bodyPr/>
                    <a:lstStyle/>
                    <a:p>
                      <a:r>
                        <a:rPr lang="en-AU" dirty="0" smtClean="0"/>
                        <a:t>Partial</a:t>
                      </a:r>
                      <a:endParaRPr lang="en-AU" dirty="0"/>
                    </a:p>
                  </a:txBody>
                  <a:tcPr>
                    <a:solidFill>
                      <a:srgbClr val="FFC000"/>
                    </a:solidFill>
                  </a:tcPr>
                </a:tc>
                <a:tc>
                  <a:txBody>
                    <a:bodyPr/>
                    <a:lstStyle/>
                    <a:p>
                      <a:r>
                        <a:rPr lang="en-AU" dirty="0" smtClean="0"/>
                        <a:t>Partial</a:t>
                      </a:r>
                      <a:endParaRPr lang="en-AU" dirty="0"/>
                    </a:p>
                  </a:txBody>
                  <a:tcPr>
                    <a:solidFill>
                      <a:srgbClr val="FFC000"/>
                    </a:solidFill>
                  </a:tcPr>
                </a:tc>
                <a:tc>
                  <a:txBody>
                    <a:bodyPr/>
                    <a:lstStyle/>
                    <a:p>
                      <a:r>
                        <a:rPr lang="en-AU" dirty="0" smtClean="0"/>
                        <a:t>Partial</a:t>
                      </a:r>
                      <a:endParaRPr lang="en-AU" dirty="0"/>
                    </a:p>
                  </a:txBody>
                  <a:tcPr>
                    <a:solidFill>
                      <a:srgbClr val="FFC000"/>
                    </a:solidFill>
                  </a:tcPr>
                </a:tc>
              </a:tr>
              <a:tr h="370840">
                <a:tc>
                  <a:txBody>
                    <a:bodyPr/>
                    <a:lstStyle/>
                    <a:p>
                      <a:r>
                        <a:rPr lang="en-AU" dirty="0" smtClean="0"/>
                        <a:t>Audio</a:t>
                      </a:r>
                      <a:endParaRPr lang="en-AU" dirty="0"/>
                    </a:p>
                  </a:txBody>
                  <a:tcPr/>
                </a:tc>
                <a:tc>
                  <a:txBody>
                    <a:bodyPr/>
                    <a:lstStyle/>
                    <a:p>
                      <a:r>
                        <a:rPr lang="en-AU" dirty="0" smtClean="0"/>
                        <a:t>N</a:t>
                      </a:r>
                      <a:endParaRPr lang="en-AU" dirty="0"/>
                    </a:p>
                  </a:txBody>
                  <a:tcPr>
                    <a:solidFill>
                      <a:srgbClr val="FF0000"/>
                    </a:solidFill>
                  </a:tcPr>
                </a:tc>
                <a:tc>
                  <a:txBody>
                    <a:bodyPr/>
                    <a:lstStyle/>
                    <a:p>
                      <a:r>
                        <a:rPr lang="en-AU" b="0" dirty="0" smtClean="0">
                          <a:solidFill>
                            <a:schemeClr val="bg1"/>
                          </a:solidFill>
                        </a:rPr>
                        <a:t>Partial</a:t>
                      </a:r>
                      <a:endParaRPr lang="en-AU" b="0" dirty="0">
                        <a:solidFill>
                          <a:schemeClr val="bg1"/>
                        </a:solidFill>
                      </a:endParaRPr>
                    </a:p>
                  </a:txBody>
                  <a:tcPr>
                    <a:solidFill>
                      <a:srgbClr val="FFC000"/>
                    </a:solidFill>
                  </a:tcPr>
                </a:tc>
                <a:tc>
                  <a:txBody>
                    <a:bodyPr/>
                    <a:lstStyle/>
                    <a:p>
                      <a:r>
                        <a:rPr lang="en-AU" dirty="0" smtClean="0"/>
                        <a:t>Partial</a:t>
                      </a:r>
                      <a:endParaRPr lang="en-AU" dirty="0"/>
                    </a:p>
                  </a:txBody>
                  <a:tcPr>
                    <a:solidFill>
                      <a:srgbClr val="FFC000"/>
                    </a:solidFill>
                  </a:tcPr>
                </a:tc>
                <a:tc>
                  <a:txBody>
                    <a:bodyPr/>
                    <a:lstStyle/>
                    <a:p>
                      <a:r>
                        <a:rPr lang="en-AU" dirty="0" smtClean="0"/>
                        <a:t>Partial</a:t>
                      </a:r>
                      <a:endParaRPr lang="en-AU" dirty="0"/>
                    </a:p>
                  </a:txBody>
                  <a:tcPr>
                    <a:solidFill>
                      <a:srgbClr val="FFC000"/>
                    </a:solidFill>
                  </a:tcPr>
                </a:tc>
                <a:tc>
                  <a:txBody>
                    <a:bodyPr/>
                    <a:lstStyle/>
                    <a:p>
                      <a:r>
                        <a:rPr lang="en-AU" dirty="0" smtClean="0"/>
                        <a:t>Partial</a:t>
                      </a:r>
                      <a:endParaRPr lang="en-AU" dirty="0"/>
                    </a:p>
                  </a:txBody>
                  <a:tcPr>
                    <a:solidFill>
                      <a:srgbClr val="FFC000"/>
                    </a:solidFill>
                  </a:tcPr>
                </a:tc>
                <a:tc>
                  <a:txBody>
                    <a:bodyPr/>
                    <a:lstStyle/>
                    <a:p>
                      <a:r>
                        <a:rPr lang="en-AU" dirty="0" smtClean="0"/>
                        <a:t>Partial</a:t>
                      </a:r>
                      <a:endParaRPr lang="en-AU" dirty="0"/>
                    </a:p>
                  </a:txBody>
                  <a:tcPr>
                    <a:solidFill>
                      <a:srgbClr val="FFC000"/>
                    </a:solidFill>
                  </a:tcPr>
                </a:tc>
                <a:tc>
                  <a:txBody>
                    <a:bodyPr/>
                    <a:lstStyle/>
                    <a:p>
                      <a:r>
                        <a:rPr lang="en-AU" dirty="0" smtClean="0"/>
                        <a:t>Partial</a:t>
                      </a:r>
                      <a:endParaRPr lang="en-AU" dirty="0"/>
                    </a:p>
                  </a:txBody>
                  <a:tcPr>
                    <a:solidFill>
                      <a:srgbClr val="FFC000"/>
                    </a:solidFill>
                  </a:tcPr>
                </a:tc>
              </a:tr>
              <a:tr h="370840">
                <a:tc>
                  <a:txBody>
                    <a:bodyPr/>
                    <a:lstStyle/>
                    <a:p>
                      <a:r>
                        <a:rPr lang="en-AU" dirty="0" smtClean="0"/>
                        <a:t>Forms</a:t>
                      </a:r>
                      <a:endParaRPr lang="en-AU" dirty="0"/>
                    </a:p>
                  </a:txBody>
                  <a:tcPr/>
                </a:tc>
                <a:tc>
                  <a:txBody>
                    <a:bodyPr/>
                    <a:lstStyle/>
                    <a:p>
                      <a:r>
                        <a:rPr lang="en-AU" dirty="0" smtClean="0"/>
                        <a:t>N</a:t>
                      </a:r>
                      <a:endParaRPr lang="en-AU" dirty="0"/>
                    </a:p>
                  </a:txBody>
                  <a:tcPr>
                    <a:solidFill>
                      <a:srgbClr val="FF0000"/>
                    </a:solidFill>
                  </a:tcPr>
                </a:tc>
                <a:tc>
                  <a:txBody>
                    <a:bodyPr/>
                    <a:lstStyle/>
                    <a:p>
                      <a:r>
                        <a:rPr lang="en-AU" dirty="0" smtClean="0"/>
                        <a:t>N</a:t>
                      </a:r>
                      <a:endParaRPr lang="en-AU" dirty="0"/>
                    </a:p>
                  </a:txBody>
                  <a:tcPr>
                    <a:solidFill>
                      <a:srgbClr val="FF0000"/>
                    </a:solidFill>
                  </a:tcPr>
                </a:tc>
                <a:tc>
                  <a:txBody>
                    <a:bodyPr/>
                    <a:lstStyle/>
                    <a:p>
                      <a:r>
                        <a:rPr lang="en-AU" dirty="0" smtClean="0"/>
                        <a:t>N</a:t>
                      </a:r>
                      <a:endParaRPr lang="en-AU" dirty="0"/>
                    </a:p>
                  </a:txBody>
                  <a:tcPr>
                    <a:solidFill>
                      <a:srgbClr val="FF0000"/>
                    </a:solidFill>
                  </a:tcPr>
                </a:tc>
                <a:tc>
                  <a:txBody>
                    <a:bodyPr/>
                    <a:lstStyle/>
                    <a:p>
                      <a:r>
                        <a:rPr lang="en-AU" dirty="0" smtClean="0"/>
                        <a:t>Partial</a:t>
                      </a:r>
                      <a:endParaRPr lang="en-AU" dirty="0"/>
                    </a:p>
                  </a:txBody>
                  <a:tcPr>
                    <a:solidFill>
                      <a:srgbClr val="FFC000"/>
                    </a:solidFill>
                  </a:tcPr>
                </a:tc>
                <a:tc>
                  <a:txBody>
                    <a:bodyPr/>
                    <a:lstStyle/>
                    <a:p>
                      <a:r>
                        <a:rPr lang="en-AU" dirty="0" smtClean="0"/>
                        <a:t>Partial</a:t>
                      </a:r>
                      <a:endParaRPr lang="en-AU" dirty="0"/>
                    </a:p>
                  </a:txBody>
                  <a:tcPr>
                    <a:solidFill>
                      <a:srgbClr val="FFC000"/>
                    </a:solidFill>
                  </a:tcPr>
                </a:tc>
                <a:tc>
                  <a:txBody>
                    <a:bodyPr/>
                    <a:lstStyle/>
                    <a:p>
                      <a:r>
                        <a:rPr lang="en-AU" dirty="0" smtClean="0"/>
                        <a:t>Partial</a:t>
                      </a:r>
                      <a:endParaRPr lang="en-AU" dirty="0"/>
                    </a:p>
                  </a:txBody>
                  <a:tcPr>
                    <a:solidFill>
                      <a:srgbClr val="FFC000"/>
                    </a:solidFill>
                  </a:tcPr>
                </a:tc>
                <a:tc>
                  <a:txBody>
                    <a:bodyPr/>
                    <a:lstStyle/>
                    <a:p>
                      <a:r>
                        <a:rPr lang="en-AU" dirty="0" smtClean="0"/>
                        <a:t>Partial</a:t>
                      </a:r>
                      <a:endParaRPr lang="en-AU" dirty="0"/>
                    </a:p>
                  </a:txBody>
                  <a:tcPr>
                    <a:solidFill>
                      <a:srgbClr val="FFC000"/>
                    </a:solidFill>
                  </a:tcPr>
                </a:tc>
              </a:tr>
              <a:tr h="370840">
                <a:tc>
                  <a:txBody>
                    <a:bodyPr/>
                    <a:lstStyle/>
                    <a:p>
                      <a:r>
                        <a:rPr lang="en-AU" dirty="0" smtClean="0"/>
                        <a:t>Drag</a:t>
                      </a:r>
                      <a:r>
                        <a:rPr lang="en-AU" baseline="0" dirty="0" smtClean="0"/>
                        <a:t> and drop</a:t>
                      </a:r>
                      <a:endParaRPr lang="en-AU" dirty="0"/>
                    </a:p>
                  </a:txBody>
                  <a:tcPr/>
                </a:tc>
                <a:tc>
                  <a:txBody>
                    <a:bodyPr/>
                    <a:lstStyle/>
                    <a:p>
                      <a:r>
                        <a:rPr lang="en-AU" dirty="0" smtClean="0"/>
                        <a:t>N</a:t>
                      </a:r>
                      <a:endParaRPr lang="en-AU" dirty="0"/>
                    </a:p>
                  </a:txBody>
                  <a:tcPr>
                    <a:solidFill>
                      <a:srgbClr val="FF0000"/>
                    </a:solidFill>
                  </a:tcPr>
                </a:tc>
                <a:tc>
                  <a:txBody>
                    <a:bodyPr/>
                    <a:lstStyle/>
                    <a:p>
                      <a:r>
                        <a:rPr lang="en-AU" dirty="0" smtClean="0"/>
                        <a:t>N</a:t>
                      </a:r>
                      <a:endParaRPr lang="en-AU" dirty="0"/>
                    </a:p>
                  </a:txBody>
                  <a:tcPr>
                    <a:solidFill>
                      <a:srgbClr val="FF000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N</a:t>
                      </a:r>
                      <a:endParaRPr lang="en-AU" dirty="0"/>
                    </a:p>
                  </a:txBody>
                  <a:tcPr>
                    <a:solidFill>
                      <a:srgbClr val="FF0000"/>
                    </a:solidFill>
                  </a:tcPr>
                </a:tc>
                <a:tc>
                  <a:txBody>
                    <a:bodyPr/>
                    <a:lstStyle/>
                    <a:p>
                      <a:r>
                        <a:rPr lang="en-AU" dirty="0" smtClean="0"/>
                        <a:t>Y</a:t>
                      </a:r>
                      <a:endParaRPr lang="en-AU" dirty="0"/>
                    </a:p>
                  </a:txBody>
                  <a:tcPr>
                    <a:solidFill>
                      <a:srgbClr val="92D050"/>
                    </a:solidFill>
                  </a:tcPr>
                </a:tc>
              </a:tr>
              <a:tr h="370840">
                <a:tc>
                  <a:txBody>
                    <a:bodyPr/>
                    <a:lstStyle/>
                    <a:p>
                      <a:r>
                        <a:rPr lang="en-AU" dirty="0" smtClean="0"/>
                        <a:t>Application Cache</a:t>
                      </a:r>
                      <a:endParaRPr lang="en-AU" dirty="0"/>
                    </a:p>
                  </a:txBody>
                  <a:tcPr/>
                </a:tc>
                <a:tc>
                  <a:txBody>
                    <a:bodyPr/>
                    <a:lstStyle/>
                    <a:p>
                      <a:r>
                        <a:rPr lang="en-AU" dirty="0" smtClean="0"/>
                        <a:t>N</a:t>
                      </a:r>
                      <a:endParaRPr lang="en-AU" dirty="0"/>
                    </a:p>
                  </a:txBody>
                  <a:tcPr>
                    <a:solidFill>
                      <a:srgbClr val="FF0000"/>
                    </a:solidFill>
                  </a:tcPr>
                </a:tc>
                <a:tc>
                  <a:txBody>
                    <a:bodyPr/>
                    <a:lstStyle/>
                    <a:p>
                      <a:r>
                        <a:rPr lang="en-AU" dirty="0" smtClean="0"/>
                        <a:t>N</a:t>
                      </a:r>
                      <a:endParaRPr lang="en-AU" dirty="0"/>
                    </a:p>
                  </a:txBody>
                  <a:tcPr>
                    <a:solidFill>
                      <a:srgbClr val="FF000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r>
              <a:tr h="370840">
                <a:tc>
                  <a:txBody>
                    <a:bodyPr/>
                    <a:lstStyle/>
                    <a:p>
                      <a:r>
                        <a:rPr lang="en-AU" dirty="0" smtClean="0"/>
                        <a:t>Geo</a:t>
                      </a:r>
                      <a:r>
                        <a:rPr lang="en-AU" baseline="0" dirty="0" smtClean="0"/>
                        <a:t> location</a:t>
                      </a:r>
                      <a:endParaRPr lang="en-AU" dirty="0"/>
                    </a:p>
                  </a:txBody>
                  <a:tcPr/>
                </a:tc>
                <a:tc>
                  <a:txBody>
                    <a:bodyPr/>
                    <a:lstStyle/>
                    <a:p>
                      <a:r>
                        <a:rPr lang="en-AU" dirty="0" smtClean="0"/>
                        <a:t>N</a:t>
                      </a:r>
                      <a:endParaRPr lang="en-AU" dirty="0"/>
                    </a:p>
                  </a:txBody>
                  <a:tcPr>
                    <a:solidFill>
                      <a:srgbClr val="FF0000"/>
                    </a:solidFill>
                  </a:tcPr>
                </a:tc>
                <a:tc>
                  <a:txBody>
                    <a:bodyPr/>
                    <a:lstStyle/>
                    <a:p>
                      <a:r>
                        <a:rPr lang="en-AU" dirty="0" smtClean="0"/>
                        <a:t>N</a:t>
                      </a:r>
                      <a:endParaRPr lang="en-AU" dirty="0"/>
                    </a:p>
                  </a:txBody>
                  <a:tcPr>
                    <a:solidFill>
                      <a:srgbClr val="FF000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r>
              <a:tr h="370840">
                <a:tc>
                  <a:txBody>
                    <a:bodyPr/>
                    <a:lstStyle/>
                    <a:p>
                      <a:r>
                        <a:rPr lang="en-AU" dirty="0" smtClean="0"/>
                        <a:t>Cross document </a:t>
                      </a:r>
                      <a:endParaRPr lang="en-AU" dirty="0"/>
                    </a:p>
                  </a:txBody>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r>
              <a:tr h="370840">
                <a:tc>
                  <a:txBody>
                    <a:bodyPr/>
                    <a:lstStyle/>
                    <a:p>
                      <a:r>
                        <a:rPr lang="en-AU" dirty="0" smtClean="0"/>
                        <a:t>Web sockets</a:t>
                      </a:r>
                      <a:endParaRPr lang="en-AU" dirty="0"/>
                    </a:p>
                  </a:txBody>
                  <a:tcPr/>
                </a:tc>
                <a:tc>
                  <a:txBody>
                    <a:bodyPr/>
                    <a:lstStyle/>
                    <a:p>
                      <a:r>
                        <a:rPr lang="en-AU" dirty="0" smtClean="0"/>
                        <a:t>N</a:t>
                      </a:r>
                      <a:endParaRPr lang="en-AU" dirty="0"/>
                    </a:p>
                  </a:txBody>
                  <a:tcPr>
                    <a:solidFill>
                      <a:srgbClr val="FF0000"/>
                    </a:solidFill>
                  </a:tcPr>
                </a:tc>
                <a:tc>
                  <a:txBody>
                    <a:bodyPr/>
                    <a:lstStyle/>
                    <a:p>
                      <a:r>
                        <a:rPr lang="en-AU" dirty="0" smtClean="0"/>
                        <a:t>N</a:t>
                      </a:r>
                      <a:endParaRPr lang="en-AU" dirty="0"/>
                    </a:p>
                  </a:txBody>
                  <a:tcPr>
                    <a:solidFill>
                      <a:srgbClr val="FF0000"/>
                    </a:solidFill>
                  </a:tcPr>
                </a:tc>
                <a:tc>
                  <a:txBody>
                    <a:bodyPr/>
                    <a:lstStyle/>
                    <a:p>
                      <a:r>
                        <a:rPr lang="en-AU" dirty="0" smtClean="0"/>
                        <a:t>N</a:t>
                      </a:r>
                      <a:endParaRPr lang="en-AU" dirty="0"/>
                    </a:p>
                  </a:txBody>
                  <a:tcPr>
                    <a:solidFill>
                      <a:srgbClr val="FF000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N</a:t>
                      </a:r>
                      <a:endParaRPr lang="en-AU" dirty="0"/>
                    </a:p>
                  </a:txBody>
                  <a:tcPr>
                    <a:solidFill>
                      <a:srgbClr val="FF0000"/>
                    </a:solidFill>
                  </a:tcPr>
                </a:tc>
                <a:tc>
                  <a:txBody>
                    <a:bodyPr/>
                    <a:lstStyle/>
                    <a:p>
                      <a:r>
                        <a:rPr lang="en-AU" dirty="0" smtClean="0"/>
                        <a:t>Y</a:t>
                      </a:r>
                      <a:endParaRPr lang="en-AU" dirty="0"/>
                    </a:p>
                  </a:txBody>
                  <a:tcPr>
                    <a:solidFill>
                      <a:srgbClr val="92D050"/>
                    </a:solidFill>
                  </a:tcPr>
                </a:tc>
              </a:tr>
              <a:tr h="370840">
                <a:tc>
                  <a:txBody>
                    <a:bodyPr/>
                    <a:lstStyle/>
                    <a:p>
                      <a:r>
                        <a:rPr lang="en-AU" dirty="0" smtClean="0"/>
                        <a:t>Session</a:t>
                      </a:r>
                      <a:r>
                        <a:rPr lang="en-AU" baseline="0" dirty="0" smtClean="0"/>
                        <a:t> storage</a:t>
                      </a:r>
                      <a:endParaRPr lang="en-AU" dirty="0"/>
                    </a:p>
                  </a:txBody>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r>
              <a:tr h="370840">
                <a:tc>
                  <a:txBody>
                    <a:bodyPr/>
                    <a:lstStyle/>
                    <a:p>
                      <a:r>
                        <a:rPr lang="en-AU" dirty="0" smtClean="0"/>
                        <a:t>Local storage</a:t>
                      </a:r>
                      <a:endParaRPr lang="en-AU" dirty="0"/>
                    </a:p>
                  </a:txBody>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r>
              <a:tr h="370840">
                <a:tc>
                  <a:txBody>
                    <a:bodyPr/>
                    <a:lstStyle/>
                    <a:p>
                      <a:r>
                        <a:rPr lang="en-AU" dirty="0" smtClean="0"/>
                        <a:t>SVG in text</a:t>
                      </a:r>
                      <a:endParaRPr lang="en-AU" dirty="0"/>
                    </a:p>
                  </a:txBody>
                  <a:tcPr/>
                </a:tc>
                <a:tc>
                  <a:txBody>
                    <a:bodyPr/>
                    <a:lstStyle/>
                    <a:p>
                      <a:r>
                        <a:rPr lang="en-AU" dirty="0" smtClean="0"/>
                        <a:t>N</a:t>
                      </a:r>
                      <a:endParaRPr lang="en-AU" dirty="0"/>
                    </a:p>
                  </a:txBody>
                  <a:tcPr>
                    <a:solidFill>
                      <a:srgbClr val="FF0000"/>
                    </a:solidFill>
                  </a:tcPr>
                </a:tc>
                <a:tc>
                  <a:txBody>
                    <a:bodyPr/>
                    <a:lstStyle/>
                    <a:p>
                      <a:r>
                        <a:rPr lang="en-AU" dirty="0" smtClean="0"/>
                        <a:t>Y</a:t>
                      </a:r>
                      <a:endParaRPr lang="en-AU" dirty="0"/>
                    </a:p>
                  </a:txBody>
                  <a:tcPr>
                    <a:solidFill>
                      <a:srgbClr val="92D050"/>
                    </a:solidFill>
                  </a:tcPr>
                </a:tc>
                <a:tc>
                  <a:txBody>
                    <a:bodyPr/>
                    <a:lstStyle/>
                    <a:p>
                      <a:r>
                        <a:rPr lang="en-AU" dirty="0" smtClean="0"/>
                        <a:t>N</a:t>
                      </a:r>
                      <a:endParaRPr lang="en-AU" dirty="0"/>
                    </a:p>
                  </a:txBody>
                  <a:tcPr>
                    <a:solidFill>
                      <a:srgbClr val="FF0000"/>
                    </a:solidFill>
                  </a:tcPr>
                </a:tc>
                <a:tc>
                  <a:txBody>
                    <a:bodyPr/>
                    <a:lstStyle/>
                    <a:p>
                      <a:r>
                        <a:rPr lang="en-AU" dirty="0" smtClean="0"/>
                        <a:t>Y</a:t>
                      </a:r>
                      <a:endParaRPr lang="en-AU" dirty="0"/>
                    </a:p>
                  </a:txBody>
                  <a:tcPr>
                    <a:solidFill>
                      <a:srgbClr val="92D050"/>
                    </a:solidFill>
                  </a:tcPr>
                </a:tc>
                <a:tc>
                  <a:txBody>
                    <a:bodyPr/>
                    <a:lstStyle/>
                    <a:p>
                      <a:r>
                        <a:rPr lang="en-AU" dirty="0" smtClean="0"/>
                        <a:t>N</a:t>
                      </a:r>
                      <a:endParaRPr lang="en-AU" dirty="0"/>
                    </a:p>
                  </a:txBody>
                  <a:tcPr>
                    <a:solidFill>
                      <a:srgbClr val="FF0000"/>
                    </a:solidFill>
                  </a:tcPr>
                </a:tc>
                <a:tc>
                  <a:txBody>
                    <a:bodyPr/>
                    <a:lstStyle/>
                    <a:p>
                      <a:r>
                        <a:rPr lang="en-AU" dirty="0" smtClean="0"/>
                        <a:t>N</a:t>
                      </a:r>
                      <a:endParaRPr lang="en-AU" dirty="0"/>
                    </a:p>
                  </a:txBody>
                  <a:tcPr>
                    <a:solidFill>
                      <a:srgbClr val="FF0000"/>
                    </a:solidFill>
                  </a:tcPr>
                </a:tc>
                <a:tc>
                  <a:txBody>
                    <a:bodyPr/>
                    <a:lstStyle/>
                    <a:p>
                      <a:r>
                        <a:rPr lang="en-AU" dirty="0" smtClean="0"/>
                        <a:t>N</a:t>
                      </a:r>
                      <a:endParaRPr lang="en-AU" dirty="0"/>
                    </a:p>
                  </a:txBody>
                  <a:tcPr>
                    <a:solidFill>
                      <a:srgbClr val="FF0000"/>
                    </a:solidFill>
                  </a:tcPr>
                </a:tc>
              </a:tr>
              <a:tr h="370840">
                <a:tc>
                  <a:txBody>
                    <a:bodyPr/>
                    <a:lstStyle/>
                    <a:p>
                      <a:r>
                        <a:rPr lang="en-AU" dirty="0" smtClean="0"/>
                        <a:t>Web workers</a:t>
                      </a:r>
                      <a:endParaRPr lang="en-AU" dirty="0"/>
                    </a:p>
                  </a:txBody>
                  <a:tcPr/>
                </a:tc>
                <a:tc>
                  <a:txBody>
                    <a:bodyPr/>
                    <a:lstStyle/>
                    <a:p>
                      <a:r>
                        <a:rPr lang="en-AU" dirty="0" smtClean="0"/>
                        <a:t>N</a:t>
                      </a:r>
                      <a:endParaRPr lang="en-AU" dirty="0"/>
                    </a:p>
                  </a:txBody>
                  <a:tcPr>
                    <a:solidFill>
                      <a:srgbClr val="FF0000"/>
                    </a:solidFill>
                  </a:tcPr>
                </a:tc>
                <a:tc>
                  <a:txBody>
                    <a:bodyPr/>
                    <a:lstStyle/>
                    <a:p>
                      <a:r>
                        <a:rPr lang="en-AU" dirty="0" smtClean="0"/>
                        <a:t>N</a:t>
                      </a:r>
                      <a:endParaRPr lang="en-AU" dirty="0"/>
                    </a:p>
                  </a:txBody>
                  <a:tcPr>
                    <a:solidFill>
                      <a:srgbClr val="FF000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r>
              <a:tr h="370840">
                <a:tc>
                  <a:txBody>
                    <a:bodyPr/>
                    <a:lstStyle/>
                    <a:p>
                      <a:r>
                        <a:rPr lang="en-AU" dirty="0" smtClean="0"/>
                        <a:t>Web SQL </a:t>
                      </a:r>
                      <a:r>
                        <a:rPr lang="en-AU" dirty="0" err="1" smtClean="0"/>
                        <a:t>Db</a:t>
                      </a:r>
                      <a:endParaRPr lang="en-AU" dirty="0"/>
                    </a:p>
                  </a:txBody>
                  <a:tcPr/>
                </a:tc>
                <a:tc>
                  <a:txBody>
                    <a:bodyPr/>
                    <a:lstStyle/>
                    <a:p>
                      <a:r>
                        <a:rPr lang="en-AU" dirty="0" smtClean="0"/>
                        <a:t>N</a:t>
                      </a:r>
                      <a:endParaRPr lang="en-AU" dirty="0"/>
                    </a:p>
                  </a:txBody>
                  <a:tcPr>
                    <a:solidFill>
                      <a:srgbClr val="FF0000"/>
                    </a:solidFill>
                  </a:tcPr>
                </a:tc>
                <a:tc>
                  <a:txBody>
                    <a:bodyPr/>
                    <a:lstStyle/>
                    <a:p>
                      <a:r>
                        <a:rPr lang="en-AU" dirty="0" smtClean="0"/>
                        <a:t>N</a:t>
                      </a:r>
                      <a:endParaRPr lang="en-AU" dirty="0"/>
                    </a:p>
                  </a:txBody>
                  <a:tcPr>
                    <a:solidFill>
                      <a:srgbClr val="FF0000"/>
                    </a:solidFill>
                  </a:tcPr>
                </a:tc>
                <a:tc>
                  <a:txBody>
                    <a:bodyPr/>
                    <a:lstStyle/>
                    <a:p>
                      <a:r>
                        <a:rPr lang="en-AU" dirty="0" smtClean="0"/>
                        <a:t>N</a:t>
                      </a:r>
                      <a:endParaRPr lang="en-AU" dirty="0"/>
                    </a:p>
                  </a:txBody>
                  <a:tcPr>
                    <a:solidFill>
                      <a:srgbClr val="FF0000"/>
                    </a:solidFill>
                  </a:tcPr>
                </a:tc>
                <a:tc>
                  <a:txBody>
                    <a:bodyPr/>
                    <a:lstStyle/>
                    <a:p>
                      <a:r>
                        <a:rPr lang="en-AU" dirty="0" smtClean="0"/>
                        <a:t>N</a:t>
                      </a:r>
                      <a:endParaRPr lang="en-AU" dirty="0"/>
                    </a:p>
                  </a:txBody>
                  <a:tcPr>
                    <a:solidFill>
                      <a:srgbClr val="FF000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c>
                  <a:txBody>
                    <a:bodyPr/>
                    <a:lstStyle/>
                    <a:p>
                      <a:r>
                        <a:rPr lang="en-AU" dirty="0" smtClean="0"/>
                        <a:t>Y</a:t>
                      </a:r>
                      <a:endParaRPr lang="en-AU" dirty="0"/>
                    </a:p>
                  </a:txBody>
                  <a:tcPr>
                    <a:solidFill>
                      <a:srgbClr val="92D050"/>
                    </a:solidFill>
                  </a:tcPr>
                </a:tc>
              </a:tr>
            </a:tbl>
          </a:graphicData>
        </a:graphic>
      </p:graphicFrame>
    </p:spTree>
    <p:extLst>
      <p:ext uri="{BB962C8B-B14F-4D97-AF65-F5344CB8AC3E}">
        <p14:creationId xmlns:p14="http://schemas.microsoft.com/office/powerpoint/2010/main" val="1600192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Don’t use..</a:t>
            </a:r>
            <a:endParaRPr lang="en-AU" dirty="0"/>
          </a:p>
        </p:txBody>
      </p:sp>
      <p:sp>
        <p:nvSpPr>
          <p:cNvPr id="3" name="Content Placeholder 2"/>
          <p:cNvSpPr>
            <a:spLocks noGrp="1"/>
          </p:cNvSpPr>
          <p:nvPr>
            <p:ph idx="1"/>
          </p:nvPr>
        </p:nvSpPr>
        <p:spPr/>
        <p:txBody>
          <a:bodyPr>
            <a:normAutofit/>
          </a:bodyPr>
          <a:lstStyle/>
          <a:p>
            <a:r>
              <a:rPr lang="en-AU" dirty="0" smtClean="0"/>
              <a:t>Semantic elements?</a:t>
            </a:r>
          </a:p>
          <a:p>
            <a:r>
              <a:rPr lang="en-AU" dirty="0" smtClean="0"/>
              <a:t>Some new elements e.g. progress</a:t>
            </a:r>
          </a:p>
          <a:p>
            <a:r>
              <a:rPr lang="en-AU" dirty="0"/>
              <a:t>Drag and drop API</a:t>
            </a:r>
          </a:p>
          <a:p>
            <a:r>
              <a:rPr lang="en-AU" dirty="0" smtClean="0"/>
              <a:t>Audio/Visual?</a:t>
            </a:r>
          </a:p>
          <a:p>
            <a:endParaRPr lang="en-AU" dirty="0"/>
          </a:p>
        </p:txBody>
      </p:sp>
    </p:spTree>
    <p:extLst>
      <p:ext uri="{BB962C8B-B14F-4D97-AF65-F5344CB8AC3E}">
        <p14:creationId xmlns:p14="http://schemas.microsoft.com/office/powerpoint/2010/main" val="456367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Features to use now</a:t>
            </a:r>
            <a:endParaRPr lang="en-AU" dirty="0"/>
          </a:p>
        </p:txBody>
      </p:sp>
      <p:sp>
        <p:nvSpPr>
          <p:cNvPr id="3" name="Content Placeholder 2"/>
          <p:cNvSpPr>
            <a:spLocks noGrp="1"/>
          </p:cNvSpPr>
          <p:nvPr>
            <p:ph idx="1"/>
          </p:nvPr>
        </p:nvSpPr>
        <p:spPr/>
        <p:txBody>
          <a:bodyPr>
            <a:normAutofit/>
          </a:bodyPr>
          <a:lstStyle/>
          <a:p>
            <a:r>
              <a:rPr lang="en-AU" dirty="0" err="1" smtClean="0"/>
              <a:t>Doctype</a:t>
            </a:r>
            <a:endParaRPr lang="en-AU" dirty="0" smtClean="0"/>
          </a:p>
          <a:p>
            <a:r>
              <a:rPr lang="en-AU" dirty="0" smtClean="0"/>
              <a:t>Input types and attributes</a:t>
            </a:r>
          </a:p>
          <a:p>
            <a:r>
              <a:rPr lang="en-AU" dirty="0" smtClean="0"/>
              <a:t>Cross document messaging </a:t>
            </a:r>
          </a:p>
          <a:p>
            <a:r>
              <a:rPr lang="en-AU" dirty="0" smtClean="0"/>
              <a:t>Canvas</a:t>
            </a:r>
          </a:p>
          <a:p>
            <a:r>
              <a:rPr lang="en-AU" dirty="0" err="1" smtClean="0"/>
              <a:t>Microdata</a:t>
            </a:r>
            <a:r>
              <a:rPr lang="en-AU" dirty="0" smtClean="0"/>
              <a:t> &amp; Data attribute</a:t>
            </a:r>
          </a:p>
          <a:p>
            <a:r>
              <a:rPr lang="en-AU" dirty="0" smtClean="0"/>
              <a:t>Browser history APIs</a:t>
            </a:r>
          </a:p>
          <a:p>
            <a:r>
              <a:rPr lang="en-AU" dirty="0" smtClean="0"/>
              <a:t>Geo-location &amp; SVG</a:t>
            </a:r>
          </a:p>
          <a:p>
            <a:r>
              <a:rPr lang="en-AU" dirty="0"/>
              <a:t>Offline (careful!)</a:t>
            </a:r>
          </a:p>
          <a:p>
            <a:pPr marL="0" indent="0">
              <a:buNone/>
            </a:pPr>
            <a:endParaRPr lang="en-AU" dirty="0" smtClean="0"/>
          </a:p>
        </p:txBody>
      </p:sp>
    </p:spTree>
    <p:extLst>
      <p:ext uri="{BB962C8B-B14F-4D97-AF65-F5344CB8AC3E}">
        <p14:creationId xmlns:p14="http://schemas.microsoft.com/office/powerpoint/2010/main" val="13581300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1772816"/>
            <a:ext cx="8141780" cy="3046988"/>
          </a:xfrm>
          <a:prstGeom prst="rect">
            <a:avLst/>
          </a:prstGeom>
          <a:noFill/>
        </p:spPr>
        <p:txBody>
          <a:bodyPr wrap="square" rtlCol="0">
            <a:spAutoFit/>
          </a:bodyPr>
          <a:lstStyle/>
          <a:p>
            <a:pPr marL="457200" indent="-457200">
              <a:buFont typeface="Arial" pitchFamily="34" charset="0"/>
              <a:buChar char="•"/>
            </a:pPr>
            <a:r>
              <a:rPr lang="en-AU" sz="3200" dirty="0" smtClean="0">
                <a:solidFill>
                  <a:schemeClr val="bg1"/>
                </a:solidFill>
              </a:rPr>
              <a:t>Myths</a:t>
            </a:r>
          </a:p>
          <a:p>
            <a:pPr marL="457200" indent="-457200">
              <a:buFont typeface="Arial" pitchFamily="34" charset="0"/>
              <a:buChar char="•"/>
            </a:pPr>
            <a:r>
              <a:rPr lang="en-AU" sz="3200" dirty="0" smtClean="0">
                <a:solidFill>
                  <a:schemeClr val="bg1"/>
                </a:solidFill>
              </a:rPr>
              <a:t>History</a:t>
            </a:r>
          </a:p>
          <a:p>
            <a:pPr marL="457200" indent="-457200">
              <a:buFont typeface="Arial" pitchFamily="34" charset="0"/>
              <a:buChar char="•"/>
            </a:pPr>
            <a:r>
              <a:rPr lang="en-AU" sz="3200" dirty="0" smtClean="0">
                <a:solidFill>
                  <a:schemeClr val="bg1"/>
                </a:solidFill>
              </a:rPr>
              <a:t>Obsolete items</a:t>
            </a:r>
          </a:p>
          <a:p>
            <a:pPr marL="457200" indent="-457200">
              <a:buFont typeface="Arial" pitchFamily="34" charset="0"/>
              <a:buChar char="•"/>
            </a:pPr>
            <a:r>
              <a:rPr lang="en-AU" sz="3200" dirty="0" smtClean="0">
                <a:solidFill>
                  <a:schemeClr val="bg1"/>
                </a:solidFill>
              </a:rPr>
              <a:t>What’s in HTML5?</a:t>
            </a:r>
          </a:p>
          <a:p>
            <a:pPr marL="457200" indent="-457200">
              <a:buFont typeface="Arial" pitchFamily="34" charset="0"/>
              <a:buChar char="•"/>
            </a:pPr>
            <a:r>
              <a:rPr lang="en-AU" sz="3200" dirty="0" smtClean="0">
                <a:solidFill>
                  <a:schemeClr val="bg1"/>
                </a:solidFill>
              </a:rPr>
              <a:t>Detecting HTML5 support</a:t>
            </a:r>
          </a:p>
          <a:p>
            <a:pPr marL="457200" indent="-457200">
              <a:buFont typeface="Arial" pitchFamily="34" charset="0"/>
              <a:buChar char="•"/>
            </a:pPr>
            <a:r>
              <a:rPr lang="en-AU" sz="3200" dirty="0" smtClean="0">
                <a:solidFill>
                  <a:schemeClr val="bg1"/>
                </a:solidFill>
              </a:rPr>
              <a:t>Conclusion</a:t>
            </a:r>
          </a:p>
        </p:txBody>
      </p:sp>
      <p:sp>
        <p:nvSpPr>
          <p:cNvPr id="7" name="Title 6"/>
          <p:cNvSpPr>
            <a:spLocks noGrp="1"/>
          </p:cNvSpPr>
          <p:nvPr>
            <p:ph type="title"/>
          </p:nvPr>
        </p:nvSpPr>
        <p:spPr/>
        <p:txBody>
          <a:bodyPr/>
          <a:lstStyle/>
          <a:p>
            <a:r>
              <a:rPr lang="en-AU" dirty="0" smtClean="0"/>
              <a:t>Agenda</a:t>
            </a:r>
            <a:endParaRPr lang="en-AU" dirty="0"/>
          </a:p>
        </p:txBody>
      </p:sp>
    </p:spTree>
    <p:extLst>
      <p:ext uri="{BB962C8B-B14F-4D97-AF65-F5344CB8AC3E}">
        <p14:creationId xmlns:p14="http://schemas.microsoft.com/office/powerpoint/2010/main" val="1693466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t3.gstatic.com/images?q=tbn:ANd9GcTnMCpCG-YbN4094xXmiC2CWwSiOBnf-7C8Fw5MdxdR8HNEFMHwLocnLor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051" y="476672"/>
            <a:ext cx="5346227" cy="5150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37838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814388"/>
            <a:ext cx="6309654" cy="419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3260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http://t1.gstatic.com/images?q=tbn:ANd9GcTsYaSU7XHpMMm5yJSdmHF5fjD59MwUGLW1wH1jKO4rNffK7Xz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330" y="980728"/>
            <a:ext cx="5960329" cy="4464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24831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124744"/>
            <a:ext cx="4320480"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9991" y="1116206"/>
            <a:ext cx="4329017" cy="4329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6697078"/>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916832"/>
            <a:ext cx="7772400" cy="1470025"/>
          </a:xfrm>
        </p:spPr>
        <p:txBody>
          <a:bodyPr/>
          <a:lstStyle/>
          <a:p>
            <a:r>
              <a:rPr lang="en-AU" sz="3000" dirty="0" smtClean="0"/>
              <a:t>Any questions?</a:t>
            </a:r>
            <a:endParaRPr lang="en-AU" sz="3000" dirty="0"/>
          </a:p>
        </p:txBody>
      </p:sp>
      <p:sp>
        <p:nvSpPr>
          <p:cNvPr id="9" name="Content Placeholder 2"/>
          <p:cNvSpPr>
            <a:spLocks noGrp="1"/>
          </p:cNvSpPr>
          <p:nvPr>
            <p:ph type="subTitle" idx="1"/>
          </p:nvPr>
        </p:nvSpPr>
        <p:spPr>
          <a:xfrm>
            <a:off x="2195736" y="3789040"/>
            <a:ext cx="5210184" cy="609599"/>
          </a:xfrm>
        </p:spPr>
        <p:txBody>
          <a:bodyPr>
            <a:noAutofit/>
          </a:bodyPr>
          <a:lstStyle/>
          <a:p>
            <a:pPr algn="r">
              <a:buNone/>
            </a:pPr>
            <a:r>
              <a:rPr lang="en-AU" sz="3000" dirty="0" smtClean="0"/>
              <a:t>readify.net </a:t>
            </a:r>
            <a:r>
              <a:rPr lang="en-GB" sz="3000" dirty="0" smtClean="0"/>
              <a:t>1300 666 274</a:t>
            </a:r>
            <a:endParaRPr lang="en-AU" sz="3000" dirty="0" smtClean="0"/>
          </a:p>
          <a:p>
            <a:pPr algn="r">
              <a:buNone/>
            </a:pPr>
            <a:r>
              <a:rPr lang="en-AU" sz="3000" dirty="0" smtClean="0"/>
              <a:t>simpleIsBest.co.uk</a:t>
            </a:r>
          </a:p>
          <a:p>
            <a:pPr algn="r">
              <a:buNone/>
            </a:pPr>
            <a:r>
              <a:rPr lang="en-AU" sz="3000" dirty="0" smtClean="0"/>
              <a:t>alexjmackey@gmail.com</a:t>
            </a:r>
            <a:endParaRPr lang="en-GB" sz="3000" dirty="0"/>
          </a:p>
        </p:txBody>
      </p:sp>
    </p:spTree>
    <p:extLst>
      <p:ext uri="{BB962C8B-B14F-4D97-AF65-F5344CB8AC3E}">
        <p14:creationId xmlns:p14="http://schemas.microsoft.com/office/powerpoint/2010/main" val="847291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Further reading</a:t>
            </a:r>
            <a:endParaRPr lang="en-AU" dirty="0"/>
          </a:p>
        </p:txBody>
      </p:sp>
      <p:sp>
        <p:nvSpPr>
          <p:cNvPr id="3" name="Content Placeholder 2"/>
          <p:cNvSpPr>
            <a:spLocks noGrp="1"/>
          </p:cNvSpPr>
          <p:nvPr>
            <p:ph idx="1"/>
          </p:nvPr>
        </p:nvSpPr>
        <p:spPr>
          <a:xfrm>
            <a:off x="457200" y="1454511"/>
            <a:ext cx="8229600" cy="4525963"/>
          </a:xfrm>
        </p:spPr>
        <p:txBody>
          <a:bodyPr>
            <a:normAutofit fontScale="70000" lnSpcReduction="20000"/>
          </a:bodyPr>
          <a:lstStyle/>
          <a:p>
            <a:r>
              <a:rPr lang="en-AU" dirty="0"/>
              <a:t>www.w3.org/TR/html5-diff/</a:t>
            </a:r>
          </a:p>
          <a:p>
            <a:r>
              <a:rPr lang="en-AU" dirty="0"/>
              <a:t>dev.w3.org/html5/spec/Overview.html</a:t>
            </a:r>
          </a:p>
          <a:p>
            <a:r>
              <a:rPr lang="en-AU" dirty="0"/>
              <a:t>diveintohtml5.com/</a:t>
            </a:r>
          </a:p>
          <a:p>
            <a:r>
              <a:rPr lang="en-AU" dirty="0"/>
              <a:t>html5doctor.com/</a:t>
            </a:r>
            <a:r>
              <a:rPr lang="en-AU" dirty="0" err="1"/>
              <a:t>microformats</a:t>
            </a:r>
            <a:r>
              <a:rPr lang="en-AU" dirty="0"/>
              <a:t>/</a:t>
            </a:r>
          </a:p>
          <a:p>
            <a:r>
              <a:rPr lang="en-AU" dirty="0"/>
              <a:t>developer.mozilla.org/en/</a:t>
            </a:r>
            <a:r>
              <a:rPr lang="en-AU" dirty="0" err="1"/>
              <a:t>Canvas_tutorial</a:t>
            </a:r>
            <a:endParaRPr lang="en-AU" dirty="0"/>
          </a:p>
          <a:p>
            <a:r>
              <a:rPr lang="en-AU" dirty="0"/>
              <a:t>vimeo.com/5810449</a:t>
            </a:r>
          </a:p>
          <a:p>
            <a:r>
              <a:rPr lang="en-AU" dirty="0" smtClean="0"/>
              <a:t>Html5demos.com</a:t>
            </a:r>
          </a:p>
          <a:p>
            <a:pPr>
              <a:buFont typeface="Arial" pitchFamily="34" charset="0"/>
              <a:buChar char="•"/>
            </a:pPr>
            <a:r>
              <a:rPr lang="en-AU" dirty="0"/>
              <a:t>http://validator.w3.org/</a:t>
            </a:r>
          </a:p>
          <a:p>
            <a:pPr>
              <a:buFont typeface="Arial" pitchFamily="34" charset="0"/>
              <a:buChar char="•"/>
            </a:pPr>
            <a:r>
              <a:rPr lang="en-AU" dirty="0"/>
              <a:t>http://html5.validator.nu/</a:t>
            </a:r>
          </a:p>
          <a:p>
            <a:r>
              <a:rPr lang="en-AU" dirty="0"/>
              <a:t>http://hacks.mozilla.org/2010/06/comparing-indexeddb-and-webdatabase/</a:t>
            </a:r>
          </a:p>
          <a:p>
            <a:r>
              <a:rPr lang="en-AU" dirty="0"/>
              <a:t>http://simon.html5.org/dump/html5-canvas-cheat-sheet.html</a:t>
            </a:r>
            <a:endParaRPr lang="en-AU" dirty="0" smtClean="0"/>
          </a:p>
          <a:p>
            <a:r>
              <a:rPr lang="en-AU" dirty="0" smtClean="0"/>
              <a:t>Introducing HTML5 Bruce Lawson &amp; Remy Sharp</a:t>
            </a:r>
          </a:p>
          <a:p>
            <a:r>
              <a:rPr lang="en-AU" dirty="0" smtClean="0"/>
              <a:t>PRO HTML5 Programming Lubbers et al</a:t>
            </a:r>
          </a:p>
          <a:p>
            <a:endParaRPr lang="en-AU" dirty="0" smtClean="0"/>
          </a:p>
          <a:p>
            <a:endParaRPr lang="en-AU" dirty="0" smtClean="0"/>
          </a:p>
          <a:p>
            <a:endParaRPr lang="en-AU" dirty="0"/>
          </a:p>
        </p:txBody>
      </p:sp>
    </p:spTree>
    <p:extLst>
      <p:ext uri="{BB962C8B-B14F-4D97-AF65-F5344CB8AC3E}">
        <p14:creationId xmlns:p14="http://schemas.microsoft.com/office/powerpoint/2010/main" val="14789160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chemeClr val="bg1"/>
                </a:solidFill>
                <a:latin typeface="Segoe UI" pitchFamily="34" charset="0"/>
                <a:cs typeface="Segoe UI" pitchFamily="34" charset="0"/>
              </a:rPr>
              <a:t>Why Enroll, other than it being free?</a:t>
            </a:r>
          </a:p>
          <a:p>
            <a:r>
              <a:rPr lang="en-US" sz="1600" dirty="0" smtClean="0">
                <a:solidFill>
                  <a:schemeClr val="bg1"/>
                </a:solidFill>
                <a:latin typeface="Segoe UI" pitchFamily="34" charset="0"/>
                <a:cs typeface="Segoe UI" pitchFamily="34" charset="0"/>
              </a:rPr>
              <a:t>The MVA helps improve </a:t>
            </a:r>
            <a:r>
              <a:rPr lang="en-US" sz="1600" dirty="0">
                <a:solidFill>
                  <a:schemeClr val="bg1"/>
                </a:solidFill>
                <a:latin typeface="Segoe UI" pitchFamily="34" charset="0"/>
                <a:cs typeface="Segoe UI" pitchFamily="34" charset="0"/>
              </a:rPr>
              <a:t>your IT skill set and advance your career with </a:t>
            </a:r>
            <a:r>
              <a:rPr lang="en-US" sz="1600" dirty="0" smtClean="0">
                <a:solidFill>
                  <a:schemeClr val="bg1"/>
                </a:solidFill>
                <a:latin typeface="Segoe UI" pitchFamily="34" charset="0"/>
                <a:cs typeface="Segoe UI" pitchFamily="34" charset="0"/>
              </a:rPr>
              <a:t>a </a:t>
            </a:r>
            <a:r>
              <a:rPr lang="en-US" sz="1600" dirty="0">
                <a:solidFill>
                  <a:schemeClr val="bg1"/>
                </a:solidFill>
                <a:latin typeface="Segoe UI" pitchFamily="34" charset="0"/>
                <a:cs typeface="Segoe UI" pitchFamily="34" charset="0"/>
              </a:rPr>
              <a:t>free, easy to access training portal that allows you to learn at your own pace, focusing on Microsoft </a:t>
            </a:r>
            <a:r>
              <a:rPr lang="en-US" sz="1600" dirty="0" smtClean="0">
                <a:solidFill>
                  <a:schemeClr val="bg1"/>
                </a:solidFill>
                <a:latin typeface="Segoe UI" pitchFamily="34" charset="0"/>
                <a:cs typeface="Segoe UI" pitchFamily="34" charset="0"/>
              </a:rPr>
              <a:t>technologies.</a:t>
            </a:r>
            <a:endParaRPr lang="en-GB" sz="1600" dirty="0">
              <a:solidFill>
                <a:schemeClr val="bg1"/>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What Do I </a:t>
            </a:r>
            <a:r>
              <a:rPr lang="en-GB" sz="2000" b="1" dirty="0" smtClean="0">
                <a:solidFill>
                  <a:schemeClr val="bg1"/>
                </a:solidFill>
                <a:latin typeface="Segoe UI" pitchFamily="34" charset="0"/>
                <a:cs typeface="Segoe UI" pitchFamily="34" charset="0"/>
              </a:rPr>
              <a:t>get for enrolment?</a:t>
            </a:r>
            <a:r>
              <a:rPr lang="en-GB" sz="2000" b="1" dirty="0">
                <a:solidFill>
                  <a:schemeClr val="bg1"/>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chemeClr val="bg1"/>
                </a:solidFill>
                <a:latin typeface="Segoe UI" pitchFamily="34" charset="0"/>
                <a:cs typeface="Segoe UI" pitchFamily="34" charset="0"/>
              </a:rPr>
              <a:t>Where do I </a:t>
            </a:r>
            <a:r>
              <a:rPr lang="en-GB" b="1" dirty="0" smtClean="0">
                <a:solidFill>
                  <a:schemeClr val="bg1"/>
                </a:solidFill>
                <a:latin typeface="Segoe UI" pitchFamily="34" charset="0"/>
                <a:cs typeface="Segoe UI" pitchFamily="34" charset="0"/>
              </a:rPr>
              <a:t>Enrol?</a:t>
            </a:r>
            <a:endParaRPr lang="en-GB" sz="1600" b="1" dirty="0">
              <a:solidFill>
                <a:schemeClr val="bg1"/>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Then tell us what you </a:t>
            </a:r>
            <a:r>
              <a:rPr lang="en-GB" sz="2000" b="1" dirty="0" smtClean="0">
                <a:solidFill>
                  <a:schemeClr val="bg1"/>
                </a:solidFill>
                <a:latin typeface="Segoe UI" pitchFamily="34" charset="0"/>
                <a:cs typeface="Segoe UI" pitchFamily="34" charset="0"/>
              </a:rPr>
              <a:t>think. </a:t>
            </a:r>
            <a:r>
              <a:rPr lang="en-GB" sz="1600" dirty="0" smtClean="0">
                <a:solidFill>
                  <a:schemeClr val="bg1"/>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p:cNvPicPr>
              <a:picLocks noChangeAspect="1"/>
            </p:cNvPicPr>
            <p:nvPr/>
          </p:nvPicPr>
          <p:blipFill>
            <a:blip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110976833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4375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7664" y="1785658"/>
            <a:ext cx="6143028" cy="2123658"/>
          </a:xfrm>
          <a:prstGeom prst="rect">
            <a:avLst/>
          </a:prstGeom>
          <a:noFill/>
        </p:spPr>
        <p:txBody>
          <a:bodyPr wrap="none" rtlCol="0">
            <a:spAutoFit/>
          </a:bodyPr>
          <a:lstStyle/>
          <a:p>
            <a:pPr algn="ctr"/>
            <a:r>
              <a:rPr lang="en-AU" sz="6600" dirty="0" smtClean="0">
                <a:solidFill>
                  <a:schemeClr val="bg1"/>
                </a:solidFill>
              </a:rPr>
              <a:t>“You cannot use</a:t>
            </a:r>
          </a:p>
          <a:p>
            <a:pPr algn="ctr"/>
            <a:r>
              <a:rPr lang="en-AU" sz="6600" dirty="0" smtClean="0">
                <a:solidFill>
                  <a:schemeClr val="bg1"/>
                </a:solidFill>
              </a:rPr>
              <a:t>HTML5 till 2022”</a:t>
            </a:r>
            <a:endParaRPr lang="en-AU" sz="6600" dirty="0">
              <a:solidFill>
                <a:schemeClr val="bg1"/>
              </a:solidFill>
            </a:endParaRPr>
          </a:p>
        </p:txBody>
      </p:sp>
    </p:spTree>
    <p:extLst>
      <p:ext uri="{BB962C8B-B14F-4D97-AF65-F5344CB8AC3E}">
        <p14:creationId xmlns:p14="http://schemas.microsoft.com/office/powerpoint/2010/main" val="4045001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65211" y="1785658"/>
            <a:ext cx="7107460" cy="2123658"/>
          </a:xfrm>
          <a:prstGeom prst="rect">
            <a:avLst/>
          </a:prstGeom>
          <a:noFill/>
        </p:spPr>
        <p:txBody>
          <a:bodyPr wrap="none" rtlCol="0">
            <a:spAutoFit/>
          </a:bodyPr>
          <a:lstStyle/>
          <a:p>
            <a:pPr algn="ctr"/>
            <a:r>
              <a:rPr lang="en-AU" sz="6600" dirty="0" smtClean="0">
                <a:solidFill>
                  <a:schemeClr val="bg1"/>
                </a:solidFill>
              </a:rPr>
              <a:t>“HTML 5 will</a:t>
            </a:r>
          </a:p>
          <a:p>
            <a:pPr algn="ctr"/>
            <a:r>
              <a:rPr lang="en-AU" sz="6600" dirty="0" smtClean="0">
                <a:solidFill>
                  <a:schemeClr val="bg1"/>
                </a:solidFill>
              </a:rPr>
              <a:t>break the internets”</a:t>
            </a:r>
            <a:endParaRPr lang="en-AU" sz="6600" dirty="0">
              <a:solidFill>
                <a:schemeClr val="bg1"/>
              </a:solidFill>
            </a:endParaRPr>
          </a:p>
        </p:txBody>
      </p:sp>
    </p:spTree>
    <p:extLst>
      <p:ext uri="{BB962C8B-B14F-4D97-AF65-F5344CB8AC3E}">
        <p14:creationId xmlns:p14="http://schemas.microsoft.com/office/powerpoint/2010/main" val="27353660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7281</TotalTime>
  <Words>1238</Words>
  <Application>Microsoft Office PowerPoint</Application>
  <PresentationFormat>On-screen Show (4:3)</PresentationFormat>
  <Paragraphs>416</Paragraphs>
  <Slides>67</Slides>
  <Notes>24</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Office Theme</vt:lpstr>
      <vt:lpstr>PowerPoint Presentation</vt:lpstr>
      <vt:lpstr>HTML5 the useful bits</vt:lpstr>
      <vt:lpstr>About me</vt:lpstr>
      <vt:lpstr>PowerPoint Presentation</vt:lpstr>
      <vt:lpstr>Work in progress</vt:lpstr>
      <vt:lpstr>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History</vt:lpstr>
      <vt:lpstr>HTML5 Principals</vt:lpstr>
      <vt:lpstr>Obsolete</vt:lpstr>
      <vt:lpstr>Obsolete elements</vt:lpstr>
      <vt:lpstr>So what’s new?</vt:lpstr>
      <vt:lpstr>PowerPoint Presentation</vt:lpstr>
      <vt:lpstr>Syntax</vt:lpstr>
      <vt:lpstr>Semantic</vt:lpstr>
      <vt:lpstr>PowerPoint Presentation</vt:lpstr>
      <vt:lpstr>PowerPoint Presentation</vt:lpstr>
      <vt:lpstr>New semantic elements</vt:lpstr>
      <vt:lpstr>PowerPoint Presentation</vt:lpstr>
      <vt:lpstr>Semantic Issues</vt:lpstr>
      <vt:lpstr>Forms</vt:lpstr>
      <vt:lpstr>Forms</vt:lpstr>
      <vt:lpstr>Element and document  changes</vt:lpstr>
      <vt:lpstr>Audio/Visual</vt:lpstr>
      <vt:lpstr>Audio/Visual</vt:lpstr>
      <vt:lpstr>Canvas</vt:lpstr>
      <vt:lpstr>Canvas</vt:lpstr>
      <vt:lpstr>PowerPoint Presentation</vt:lpstr>
      <vt:lpstr>PowerPoint Presentation</vt:lpstr>
      <vt:lpstr>PowerPoint Presentation</vt:lpstr>
      <vt:lpstr>Offline</vt:lpstr>
      <vt:lpstr>Offline</vt:lpstr>
      <vt:lpstr>Microdata &amp; Data</vt:lpstr>
      <vt:lpstr>Microdata &amp; Data</vt:lpstr>
      <vt:lpstr>Not strictly HTML5..</vt:lpstr>
      <vt:lpstr>Not strictly HTML5..</vt:lpstr>
      <vt:lpstr>Web workers</vt:lpstr>
      <vt:lpstr>Progressive Enhancement</vt:lpstr>
      <vt:lpstr>Detection</vt:lpstr>
      <vt:lpstr>PowerPoint Presentation</vt:lpstr>
      <vt:lpstr>PowerPoint Presentation</vt:lpstr>
      <vt:lpstr>PowerPoint Presentation</vt:lpstr>
      <vt:lpstr>Don’t use..</vt:lpstr>
      <vt:lpstr>Features to use now</vt:lpstr>
      <vt:lpstr>PowerPoint Presentation</vt:lpstr>
      <vt:lpstr>PowerPoint Presentation</vt:lpstr>
      <vt:lpstr>PowerPoint Presentation</vt:lpstr>
      <vt:lpstr>PowerPoint Presentation</vt:lpstr>
      <vt:lpstr>Any questions?</vt:lpstr>
      <vt:lpstr>Further reading</vt:lpstr>
      <vt:lpstr>Enrol in Microsoft Virtual Academy Today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310</cp:revision>
  <dcterms:created xsi:type="dcterms:W3CDTF">2011-04-01T05:55:34Z</dcterms:created>
  <dcterms:modified xsi:type="dcterms:W3CDTF">2011-08-31T07:15:38Z</dcterms:modified>
</cp:coreProperties>
</file>