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4"/>
  </p:notesMasterIdLst>
  <p:sldIdLst>
    <p:sldId id="279" r:id="rId2"/>
    <p:sldId id="280" r:id="rId3"/>
    <p:sldId id="285"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6" r:id="rId52"/>
    <p:sldId id="270"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varScale="1">
        <p:scale>
          <a:sx n="62" d="100"/>
          <a:sy n="62" d="100"/>
        </p:scale>
        <p:origin x="-64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37</a:t>
            </a:fld>
            <a:endParaRPr lang="en-US"/>
          </a:p>
        </p:txBody>
      </p:sp>
    </p:spTree>
    <p:extLst>
      <p:ext uri="{BB962C8B-B14F-4D97-AF65-F5344CB8AC3E}">
        <p14:creationId xmlns:p14="http://schemas.microsoft.com/office/powerpoint/2010/main" val="1211865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46</a:t>
            </a:fld>
            <a:endParaRPr lang="en-US"/>
          </a:p>
        </p:txBody>
      </p:sp>
    </p:spTree>
    <p:extLst>
      <p:ext uri="{BB962C8B-B14F-4D97-AF65-F5344CB8AC3E}">
        <p14:creationId xmlns:p14="http://schemas.microsoft.com/office/powerpoint/2010/main" val="3179936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48</a:t>
            </a:fld>
            <a:endParaRPr lang="en-US"/>
          </a:p>
        </p:txBody>
      </p:sp>
    </p:spTree>
    <p:extLst>
      <p:ext uri="{BB962C8B-B14F-4D97-AF65-F5344CB8AC3E}">
        <p14:creationId xmlns:p14="http://schemas.microsoft.com/office/powerpoint/2010/main" val="4022803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941430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812533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E76B4-F2D5-40E0-97A2-098BD8D2A964}" type="slidenum">
              <a:rPr lang="en-US" smtClean="0"/>
              <a:t>8</a:t>
            </a:fld>
            <a:endParaRPr lang="en-US"/>
          </a:p>
        </p:txBody>
      </p:sp>
    </p:spTree>
    <p:extLst>
      <p:ext uri="{BB962C8B-B14F-4D97-AF65-F5344CB8AC3E}">
        <p14:creationId xmlns:p14="http://schemas.microsoft.com/office/powerpoint/2010/main" val="3976823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3EE67C-EF59-9341-B4C5-47FD23662FC5}" type="slidenum">
              <a:rPr lang="en-US" smtClean="0"/>
              <a:t>30</a:t>
            </a:fld>
            <a:endParaRPr lang="en-US"/>
          </a:p>
        </p:txBody>
      </p:sp>
    </p:spTree>
    <p:extLst>
      <p:ext uri="{BB962C8B-B14F-4D97-AF65-F5344CB8AC3E}">
        <p14:creationId xmlns:p14="http://schemas.microsoft.com/office/powerpoint/2010/main" val="310956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32</a:t>
            </a:fld>
            <a:endParaRPr lang="en-US"/>
          </a:p>
        </p:txBody>
      </p:sp>
    </p:spTree>
    <p:extLst>
      <p:ext uri="{BB962C8B-B14F-4D97-AF65-F5344CB8AC3E}">
        <p14:creationId xmlns:p14="http://schemas.microsoft.com/office/powerpoint/2010/main" val="3339653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33</a:t>
            </a:fld>
            <a:endParaRPr lang="en-US"/>
          </a:p>
        </p:txBody>
      </p:sp>
    </p:spTree>
    <p:extLst>
      <p:ext uri="{BB962C8B-B14F-4D97-AF65-F5344CB8AC3E}">
        <p14:creationId xmlns:p14="http://schemas.microsoft.com/office/powerpoint/2010/main" val="3117771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35</a:t>
            </a:fld>
            <a:endParaRPr lang="en-US"/>
          </a:p>
        </p:txBody>
      </p:sp>
    </p:spTree>
    <p:extLst>
      <p:ext uri="{BB962C8B-B14F-4D97-AF65-F5344CB8AC3E}">
        <p14:creationId xmlns:p14="http://schemas.microsoft.com/office/powerpoint/2010/main" val="3117771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08DEC0-919E-4568-AFA9-DB8BF9D128E0}" type="slidenum">
              <a:rPr lang="en-US" smtClean="0"/>
              <a:t>36</a:t>
            </a:fld>
            <a:endParaRPr lang="en-US"/>
          </a:p>
        </p:txBody>
      </p:sp>
    </p:spTree>
    <p:extLst>
      <p:ext uri="{BB962C8B-B14F-4D97-AF65-F5344CB8AC3E}">
        <p14:creationId xmlns:p14="http://schemas.microsoft.com/office/powerpoint/2010/main" val="3117771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5269957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1912828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968733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7" y="1905000"/>
            <a:ext cx="8363937"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926383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989645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0"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7" r:id="rId18"/>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ie6countdown.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639" y="257177"/>
            <a:ext cx="8352928"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909815" y="5876926"/>
            <a:ext cx="7324370" cy="747897"/>
          </a:xfrm>
        </p:spPr>
        <p:txBody>
          <a:bodyPr>
            <a:normAutofit fontScale="90000"/>
          </a:bodyPr>
          <a:lstStyle/>
          <a:p>
            <a:pPr algn="ctr"/>
            <a:r>
              <a:rPr lang="en-US" sz="5400" b="1" dirty="0" smtClean="0">
                <a:solidFill>
                  <a:schemeClr val="accent1"/>
                </a:solidFill>
              </a:rPr>
              <a:t>SAY NO TO IE6!</a:t>
            </a:r>
            <a:endParaRPr lang="en-US" sz="5400" b="1" dirty="0">
              <a:solidFill>
                <a:schemeClr val="accent1"/>
              </a:solidFill>
            </a:endParaRPr>
          </a:p>
        </p:txBody>
      </p:sp>
    </p:spTree>
    <p:extLst>
      <p:ext uri="{BB962C8B-B14F-4D97-AF65-F5344CB8AC3E}">
        <p14:creationId xmlns:p14="http://schemas.microsoft.com/office/powerpoint/2010/main" val="2383692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dirty="0" smtClean="0"/>
              <a:t>Internet Explorer 10</a:t>
            </a:r>
            <a:br>
              <a:rPr lang="en-US" dirty="0" smtClean="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849880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Explorer 10</a:t>
            </a:r>
            <a:endParaRPr lang="en-US" dirty="0"/>
          </a:p>
        </p:txBody>
      </p:sp>
      <p:sp>
        <p:nvSpPr>
          <p:cNvPr id="3" name="Text Placeholder 2"/>
          <p:cNvSpPr>
            <a:spLocks noGrp="1"/>
          </p:cNvSpPr>
          <p:nvPr>
            <p:ph idx="1"/>
          </p:nvPr>
        </p:nvSpPr>
        <p:spPr/>
        <p:txBody>
          <a:bodyPr/>
          <a:lstStyle/>
          <a:p>
            <a:r>
              <a:rPr lang="en-US" dirty="0" smtClean="0"/>
              <a:t>A Platform Preview</a:t>
            </a:r>
          </a:p>
          <a:p>
            <a:r>
              <a:rPr lang="en-US" dirty="0" smtClean="0"/>
              <a:t>Limited Browser Chrome</a:t>
            </a:r>
          </a:p>
          <a:p>
            <a:r>
              <a:rPr lang="en-US" dirty="0" smtClean="0"/>
              <a:t>On a Cadence</a:t>
            </a:r>
          </a:p>
          <a:p>
            <a:r>
              <a:rPr lang="en-US" dirty="0" smtClean="0"/>
              <a:t>A Host of New Features…</a:t>
            </a:r>
            <a:endParaRPr lang="en-US"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3789040"/>
            <a:ext cx="3757219" cy="2592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8524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0"/>
            <a:ext cx="8229600" cy="1143000"/>
          </a:xfrm>
        </p:spPr>
        <p:txBody>
          <a:bodyPr/>
          <a:lstStyle/>
          <a:p>
            <a:r>
              <a:rPr lang="en-US" dirty="0" smtClean="0"/>
              <a:t>New In IE10…</a:t>
            </a:r>
            <a:endParaRPr lang="en-US" dirty="0"/>
          </a:p>
        </p:txBody>
      </p:sp>
      <p:sp>
        <p:nvSpPr>
          <p:cNvPr id="2" name="Content Placeholder 1"/>
          <p:cNvSpPr>
            <a:spLocks noGrp="1"/>
          </p:cNvSpPr>
          <p:nvPr>
            <p:ph idx="1"/>
          </p:nvPr>
        </p:nvSpPr>
        <p:spPr>
          <a:xfrm>
            <a:off x="467544" y="980728"/>
            <a:ext cx="8229600" cy="4525963"/>
          </a:xfrm>
        </p:spPr>
        <p:txBody>
          <a:bodyPr numCol="2">
            <a:noAutofit/>
          </a:bodyPr>
          <a:lstStyle/>
          <a:p>
            <a:r>
              <a:rPr lang="en-US" sz="2400" dirty="0" smtClean="0">
                <a:solidFill>
                  <a:schemeClr val="accent1"/>
                </a:solidFill>
              </a:rPr>
              <a:t>CSS3 Flexible Box Layout</a:t>
            </a:r>
          </a:p>
          <a:p>
            <a:r>
              <a:rPr lang="en-US" sz="2400" dirty="0" smtClean="0">
                <a:solidFill>
                  <a:schemeClr val="accent1"/>
                </a:solidFill>
              </a:rPr>
              <a:t>CSS3 Grid Alignment</a:t>
            </a:r>
          </a:p>
          <a:p>
            <a:r>
              <a:rPr lang="en-US" sz="2400" dirty="0" smtClean="0">
                <a:solidFill>
                  <a:schemeClr val="accent1"/>
                </a:solidFill>
              </a:rPr>
              <a:t>CSS Multi-Column Layout</a:t>
            </a:r>
          </a:p>
          <a:p>
            <a:r>
              <a:rPr lang="en-US" sz="2400" dirty="0" smtClean="0"/>
              <a:t>CSS3 Gradients (on all image types)</a:t>
            </a:r>
          </a:p>
          <a:p>
            <a:r>
              <a:rPr lang="en-US" sz="2400" dirty="0" err="1" smtClean="0"/>
              <a:t>EcmaScript</a:t>
            </a:r>
            <a:r>
              <a:rPr lang="en-US" sz="2400" dirty="0" smtClean="0"/>
              <a:t> 5 Strict Mode</a:t>
            </a:r>
          </a:p>
          <a:p>
            <a:r>
              <a:rPr lang="en-US" sz="2400" dirty="0" smtClean="0">
                <a:solidFill>
                  <a:schemeClr val="accent1"/>
                </a:solidFill>
              </a:rPr>
              <a:t>CSS3 Positioned Floats</a:t>
            </a:r>
          </a:p>
          <a:p>
            <a:r>
              <a:rPr lang="en-US" sz="2400" dirty="0" smtClean="0"/>
              <a:t>CSS </a:t>
            </a:r>
            <a:r>
              <a:rPr lang="en-US" sz="2400" dirty="0" err="1" smtClean="0"/>
              <a:t>Stylesheet</a:t>
            </a:r>
            <a:r>
              <a:rPr lang="en-US" sz="2400" dirty="0" smtClean="0"/>
              <a:t> Limit Lifted</a:t>
            </a:r>
          </a:p>
          <a:p>
            <a:r>
              <a:rPr lang="en-US" sz="2400" dirty="0" smtClean="0"/>
              <a:t>CSSOM Floating Point Value Support</a:t>
            </a:r>
          </a:p>
          <a:p>
            <a:r>
              <a:rPr lang="en-US" sz="2400" dirty="0" smtClean="0"/>
              <a:t>Improved Hit Testing APIs</a:t>
            </a:r>
          </a:p>
          <a:p>
            <a:r>
              <a:rPr lang="en-US" sz="2400" dirty="0" smtClean="0">
                <a:solidFill>
                  <a:schemeClr val="accent1"/>
                </a:solidFill>
              </a:rPr>
              <a:t>CSS3 Media Query Listeners</a:t>
            </a:r>
          </a:p>
          <a:p>
            <a:r>
              <a:rPr lang="en-US" sz="2400" dirty="0" smtClean="0"/>
              <a:t>HTML5 </a:t>
            </a:r>
            <a:r>
              <a:rPr lang="en-US" sz="2400" dirty="0" err="1" smtClean="0"/>
              <a:t>Async</a:t>
            </a:r>
            <a:endParaRPr lang="en-US" sz="2400" dirty="0" smtClean="0"/>
          </a:p>
          <a:p>
            <a:r>
              <a:rPr lang="en-US" sz="2400" dirty="0" smtClean="0"/>
              <a:t>HTML5 Drag and Drop</a:t>
            </a:r>
          </a:p>
          <a:p>
            <a:r>
              <a:rPr lang="en-US" sz="2400" dirty="0" smtClean="0"/>
              <a:t>HTML5 File API</a:t>
            </a:r>
          </a:p>
          <a:p>
            <a:r>
              <a:rPr lang="en-US" sz="2400" dirty="0" smtClean="0"/>
              <a:t>HTML5 Sandbox</a:t>
            </a:r>
          </a:p>
          <a:p>
            <a:r>
              <a:rPr lang="en-US" sz="2400" dirty="0" smtClean="0"/>
              <a:t>HTML5 Web Workers</a:t>
            </a:r>
          </a:p>
          <a:p>
            <a:r>
              <a:rPr lang="en-US" sz="2400" dirty="0" smtClean="0"/>
              <a:t>Web Performance APIs</a:t>
            </a:r>
            <a:endParaRPr lang="en-US" sz="2400" dirty="0"/>
          </a:p>
        </p:txBody>
      </p:sp>
      <p:sp>
        <p:nvSpPr>
          <p:cNvPr id="4" name="Explosion 2 3"/>
          <p:cNvSpPr/>
          <p:nvPr/>
        </p:nvSpPr>
        <p:spPr bwMode="auto">
          <a:xfrm>
            <a:off x="5262743" y="3657601"/>
            <a:ext cx="3881257" cy="3200399"/>
          </a:xfrm>
          <a:prstGeom prst="irregularSeal2">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ln>
                  <a:solidFill>
                    <a:schemeClr val="accent1"/>
                  </a:solidFill>
                </a:ln>
                <a:solidFill>
                  <a:schemeClr val="accent5">
                    <a:alpha val="99000"/>
                  </a:schemeClr>
                </a:solidFill>
              </a:rPr>
              <a:t>Now with more hardware acceleration!</a:t>
            </a:r>
          </a:p>
        </p:txBody>
      </p:sp>
    </p:spTree>
    <p:extLst>
      <p:ext uri="{BB962C8B-B14F-4D97-AF65-F5344CB8AC3E}">
        <p14:creationId xmlns:p14="http://schemas.microsoft.com/office/powerpoint/2010/main" val="2732621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CSS3</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5816" y="1963661"/>
            <a:ext cx="2476140" cy="2288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961012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CSS3…Why should I care?</a:t>
            </a:r>
            <a:endParaRPr lang="en-US" dirty="0"/>
          </a:p>
        </p:txBody>
      </p:sp>
      <p:sp>
        <p:nvSpPr>
          <p:cNvPr id="3" name="Text Placeholder 2"/>
          <p:cNvSpPr>
            <a:spLocks noGrp="1"/>
          </p:cNvSpPr>
          <p:nvPr>
            <p:ph type="body" sz="quarter" idx="10"/>
          </p:nvPr>
        </p:nvSpPr>
        <p:spPr>
          <a:xfrm>
            <a:off x="389436" y="1447799"/>
            <a:ext cx="8363938" cy="2868478"/>
          </a:xfrm>
        </p:spPr>
        <p:txBody>
          <a:bodyPr>
            <a:normAutofit fontScale="92500"/>
          </a:bodyPr>
          <a:lstStyle/>
          <a:p>
            <a:r>
              <a:rPr lang="en-US" sz="3600" dirty="0" smtClean="0"/>
              <a:t>Facebook &amp; Performance</a:t>
            </a:r>
            <a:endParaRPr lang="en-US" sz="3600" dirty="0"/>
          </a:p>
          <a:p>
            <a:pPr lvl="1"/>
            <a:r>
              <a:rPr lang="en-US" dirty="0"/>
              <a:t>706 CSS Files</a:t>
            </a:r>
          </a:p>
          <a:p>
            <a:pPr lvl="1"/>
            <a:r>
              <a:rPr lang="en-US" dirty="0"/>
              <a:t>Declared Facebook blue color </a:t>
            </a:r>
            <a:r>
              <a:rPr lang="en-US" dirty="0" smtClean="0"/>
              <a:t>261x!</a:t>
            </a:r>
            <a:endParaRPr lang="en-US" dirty="0"/>
          </a:p>
          <a:p>
            <a:pPr lvl="1"/>
            <a:r>
              <a:rPr lang="en-US" dirty="0"/>
              <a:t>548 unique hex colors</a:t>
            </a:r>
          </a:p>
          <a:p>
            <a:pPr lvl="1"/>
            <a:r>
              <a:rPr lang="en-US" dirty="0"/>
              <a:t>6,498 declarations of color</a:t>
            </a:r>
          </a:p>
          <a:p>
            <a:pPr lvl="1"/>
            <a:r>
              <a:rPr lang="en-US" dirty="0"/>
              <a:t>Able to reduce response time in half due to CSS </a:t>
            </a:r>
            <a:r>
              <a:rPr lang="en-US" dirty="0" smtClean="0"/>
              <a:t>refactoring</a:t>
            </a:r>
            <a:endParaRPr lang="en-US" dirty="0"/>
          </a:p>
        </p:txBody>
      </p:sp>
    </p:spTree>
    <p:extLst>
      <p:ext uri="{BB962C8B-B14F-4D97-AF65-F5344CB8AC3E}">
        <p14:creationId xmlns:p14="http://schemas.microsoft.com/office/powerpoint/2010/main" val="242980841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we viewed the web.</a:t>
            </a:r>
            <a:endParaRPr lang="en-US" dirty="0"/>
          </a:p>
        </p:txBody>
      </p:sp>
      <p:sp>
        <p:nvSpPr>
          <p:cNvPr id="5" name="Content Placeholder 4"/>
          <p:cNvSpPr>
            <a:spLocks noGrp="1"/>
          </p:cNvSpPr>
          <p:nvPr>
            <p:ph idx="1"/>
          </p:nvPr>
        </p:nvSpPr>
        <p:spPr>
          <a:xfrm>
            <a:off x="389436" y="1447802"/>
            <a:ext cx="8363938" cy="443198"/>
          </a:xfrm>
        </p:spPr>
        <p:txBody>
          <a:bodyPr>
            <a:normAutofit fontScale="92500" lnSpcReduction="20000"/>
          </a:bodyPr>
          <a:lstStyle/>
          <a:p>
            <a:r>
              <a:rPr lang="en-US" dirty="0" smtClean="0"/>
              <a:t>The Desktop Browser</a:t>
            </a:r>
            <a:endParaRPr lang="en-US" dirty="0"/>
          </a:p>
        </p:txBody>
      </p:sp>
    </p:spTree>
    <p:extLst>
      <p:ext uri="{BB962C8B-B14F-4D97-AF65-F5344CB8AC3E}">
        <p14:creationId xmlns:p14="http://schemas.microsoft.com/office/powerpoint/2010/main" val="939978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we view the web today?</a:t>
            </a:r>
            <a:endParaRPr lang="en-US" dirty="0"/>
          </a:p>
        </p:txBody>
      </p:sp>
      <p:sp>
        <p:nvSpPr>
          <p:cNvPr id="5" name="Content Placeholder 4"/>
          <p:cNvSpPr>
            <a:spLocks noGrp="1"/>
          </p:cNvSpPr>
          <p:nvPr>
            <p:ph idx="1"/>
          </p:nvPr>
        </p:nvSpPr>
        <p:spPr/>
        <p:txBody>
          <a:bodyPr>
            <a:normAutofit/>
          </a:bodyPr>
          <a:lstStyle/>
          <a:p>
            <a:r>
              <a:rPr lang="en-US" dirty="0" smtClean="0"/>
              <a:t>The Desktop Browser</a:t>
            </a:r>
          </a:p>
          <a:p>
            <a:r>
              <a:rPr lang="en-US" dirty="0" smtClean="0"/>
              <a:t>Mobile Browsers</a:t>
            </a:r>
          </a:p>
          <a:p>
            <a:r>
              <a:rPr lang="en-US" dirty="0" smtClean="0"/>
              <a:t>Tablet form-factors</a:t>
            </a:r>
          </a:p>
          <a:p>
            <a:r>
              <a:rPr lang="en-US" dirty="0" smtClean="0"/>
              <a:t>Televisions</a:t>
            </a:r>
          </a:p>
          <a:p>
            <a:r>
              <a:rPr lang="en-US" dirty="0" smtClean="0"/>
              <a:t>Game Consoles</a:t>
            </a:r>
          </a:p>
          <a:p>
            <a:r>
              <a:rPr lang="en-US" dirty="0" smtClean="0"/>
              <a:t>More…</a:t>
            </a:r>
          </a:p>
          <a:p>
            <a:endParaRPr lang="en-US" dirty="0"/>
          </a:p>
        </p:txBody>
      </p:sp>
    </p:spTree>
    <p:extLst>
      <p:ext uri="{BB962C8B-B14F-4D97-AF65-F5344CB8AC3E}">
        <p14:creationId xmlns:p14="http://schemas.microsoft.com/office/powerpoint/2010/main" val="3409562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CSS 2.1…</a:t>
            </a:r>
            <a:endParaRPr lang="en-US" dirty="0"/>
          </a:p>
        </p:txBody>
      </p:sp>
      <p:sp>
        <p:nvSpPr>
          <p:cNvPr id="3" name="Content Placeholder 2"/>
          <p:cNvSpPr>
            <a:spLocks noGrp="1"/>
          </p:cNvSpPr>
          <p:nvPr>
            <p:ph idx="1"/>
          </p:nvPr>
        </p:nvSpPr>
        <p:spPr>
          <a:xfrm>
            <a:off x="389436" y="1447801"/>
            <a:ext cx="8363938" cy="2068259"/>
          </a:xfrm>
        </p:spPr>
        <p:txBody>
          <a:bodyPr>
            <a:noAutofit/>
          </a:bodyPr>
          <a:lstStyle/>
          <a:p>
            <a:r>
              <a:rPr lang="en-US" dirty="0" smtClean="0"/>
              <a:t>We could define media types:</a:t>
            </a:r>
            <a:r>
              <a:rPr lang="en-US" dirty="0" smtClean="0">
                <a:solidFill>
                  <a:srgbClr val="92D050"/>
                </a:solidFill>
              </a:rPr>
              <a:t> </a:t>
            </a:r>
            <a:r>
              <a:rPr lang="en-US" dirty="0" smtClean="0">
                <a:solidFill>
                  <a:schemeClr val="accent5"/>
                </a:solidFill>
              </a:rPr>
              <a:t>screen</a:t>
            </a:r>
            <a:r>
              <a:rPr lang="en-US" dirty="0" smtClean="0">
                <a:solidFill>
                  <a:srgbClr val="92D050"/>
                </a:solidFill>
              </a:rPr>
              <a:t> </a:t>
            </a:r>
            <a:r>
              <a:rPr lang="en-US" dirty="0" smtClean="0"/>
              <a:t>and </a:t>
            </a:r>
            <a:r>
              <a:rPr lang="en-US" dirty="0" smtClean="0">
                <a:solidFill>
                  <a:schemeClr val="accent5"/>
                </a:solidFill>
              </a:rPr>
              <a:t>print</a:t>
            </a:r>
            <a:r>
              <a:rPr lang="en-US" dirty="0" smtClean="0">
                <a:solidFill>
                  <a:srgbClr val="9BBB59"/>
                </a:solidFill>
              </a:rPr>
              <a:t>.</a:t>
            </a:r>
          </a:p>
          <a:p>
            <a:r>
              <a:rPr lang="en-US" dirty="0" smtClean="0"/>
              <a:t>But not easily respond to the user’s display.</a:t>
            </a:r>
          </a:p>
          <a:p>
            <a:r>
              <a:rPr lang="en-US" dirty="0" smtClean="0"/>
              <a:t>Lots of grunt work.</a:t>
            </a:r>
          </a:p>
          <a:p>
            <a:r>
              <a:rPr lang="en-US" dirty="0" smtClean="0"/>
              <a:t>Didn’t spend much time thinking about mobile devices.</a:t>
            </a:r>
            <a:endParaRPr lang="en-US" dirty="0"/>
          </a:p>
        </p:txBody>
      </p:sp>
    </p:spTree>
    <p:extLst>
      <p:ext uri="{BB962C8B-B14F-4D97-AF65-F5344CB8AC3E}">
        <p14:creationId xmlns:p14="http://schemas.microsoft.com/office/powerpoint/2010/main" val="3083666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CSS3 Media Queries</a:t>
            </a:r>
            <a:endParaRPr lang="en-US" dirty="0"/>
          </a:p>
        </p:txBody>
      </p:sp>
      <p:sp>
        <p:nvSpPr>
          <p:cNvPr id="3" name="Content Placeholder 2"/>
          <p:cNvSpPr>
            <a:spLocks noGrp="1"/>
          </p:cNvSpPr>
          <p:nvPr>
            <p:ph idx="1"/>
          </p:nvPr>
        </p:nvSpPr>
        <p:spPr>
          <a:xfrm>
            <a:off x="389436" y="1447802"/>
            <a:ext cx="8363938" cy="1329595"/>
          </a:xfrm>
        </p:spPr>
        <p:txBody>
          <a:bodyPr>
            <a:normAutofit lnSpcReduction="10000"/>
          </a:bodyPr>
          <a:lstStyle/>
          <a:p>
            <a:r>
              <a:rPr lang="en-US" dirty="0"/>
              <a:t>The CSS3 Media Queries Module specifies methods to enable web developers to scope a style sheet to a set of </a:t>
            </a:r>
            <a:r>
              <a:rPr lang="en-US" dirty="0">
                <a:solidFill>
                  <a:schemeClr val="accent5"/>
                </a:solidFill>
              </a:rPr>
              <a:t>precise device capabilities</a:t>
            </a:r>
            <a:r>
              <a:rPr lang="en-US" dirty="0"/>
              <a:t>.</a:t>
            </a:r>
          </a:p>
        </p:txBody>
      </p:sp>
    </p:spTree>
    <p:extLst>
      <p:ext uri="{BB962C8B-B14F-4D97-AF65-F5344CB8AC3E}">
        <p14:creationId xmlns:p14="http://schemas.microsoft.com/office/powerpoint/2010/main" val="23689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Welcome to the next generation of web design</a:t>
            </a:r>
            <a:endParaRPr lang="en-AU" dirty="0"/>
          </a:p>
        </p:txBody>
      </p:sp>
      <p:sp>
        <p:nvSpPr>
          <p:cNvPr id="3" name="Text Placeholder 2"/>
          <p:cNvSpPr>
            <a:spLocks noGrp="1"/>
          </p:cNvSpPr>
          <p:nvPr>
            <p:ph type="body" idx="1"/>
          </p:nvPr>
        </p:nvSpPr>
        <p:spPr/>
        <p:txBody>
          <a:bodyPr/>
          <a:lstStyle/>
          <a:p>
            <a:pPr lvl="0">
              <a:defRPr/>
            </a:pPr>
            <a:r>
              <a:rPr lang="en-US" b="1" dirty="0" smtClean="0"/>
              <a:t>Thomas Lewis</a:t>
            </a:r>
          </a:p>
          <a:p>
            <a:pPr lvl="0">
              <a:defRPr/>
            </a:pPr>
            <a:r>
              <a:rPr lang="en-US" dirty="0" smtClean="0"/>
              <a:t>Principal Technical Evangelist</a:t>
            </a:r>
          </a:p>
          <a:p>
            <a:pPr lvl="0">
              <a:defRPr/>
            </a:pPr>
            <a:r>
              <a:rPr lang="en-US" dirty="0" smtClean="0"/>
              <a:t>Microsoft</a:t>
            </a:r>
          </a:p>
          <a:p>
            <a:pPr lvl="0">
              <a:defRPr/>
            </a:pPr>
            <a:r>
              <a:rPr lang="en-US" dirty="0" smtClean="0"/>
              <a:t>@</a:t>
            </a:r>
            <a:r>
              <a:rPr lang="en-US" dirty="0" err="1" smtClean="0"/>
              <a:t>tommylee</a:t>
            </a:r>
            <a:r>
              <a:rPr lang="en-US" dirty="0" smtClean="0"/>
              <a:t> | asimplepixel.tumblr.com</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WEB102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fari.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8283" y="340659"/>
            <a:ext cx="6030341" cy="2560803"/>
          </a:xfrm>
          <a:prstGeom prst="rect">
            <a:avLst/>
          </a:prstGeom>
          <a:effectLst>
            <a:glow rad="63500">
              <a:schemeClr val="accent6">
                <a:satMod val="175000"/>
                <a:alpha val="40000"/>
              </a:schemeClr>
            </a:glow>
          </a:effectLst>
        </p:spPr>
      </p:pic>
      <p:pic>
        <p:nvPicPr>
          <p:cNvPr id="3" name="Picture 2" descr="Safari 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069" y="2430589"/>
            <a:ext cx="6388604" cy="2759976"/>
          </a:xfrm>
          <a:prstGeom prst="rect">
            <a:avLst/>
          </a:prstGeom>
          <a:effectLst>
            <a:glow rad="63500">
              <a:schemeClr val="accent6">
                <a:satMod val="175000"/>
                <a:alpha val="40000"/>
              </a:schemeClr>
            </a:glow>
          </a:effectLst>
        </p:spPr>
      </p:pic>
      <p:pic>
        <p:nvPicPr>
          <p:cNvPr id="5" name="Picture 4" descr="Safari 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241" y="4101185"/>
            <a:ext cx="5690488" cy="2416156"/>
          </a:xfrm>
          <a:prstGeom prst="rect">
            <a:avLst/>
          </a:prstGeom>
          <a:effectLst>
            <a:glow rad="63500">
              <a:schemeClr val="accent6">
                <a:satMod val="175000"/>
                <a:alpha val="40000"/>
              </a:schemeClr>
            </a:glow>
          </a:effectLst>
        </p:spPr>
      </p:pic>
    </p:spTree>
    <p:extLst>
      <p:ext uri="{BB962C8B-B14F-4D97-AF65-F5344CB8AC3E}">
        <p14:creationId xmlns:p14="http://schemas.microsoft.com/office/powerpoint/2010/main" val="2994089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Example</a:t>
            </a:r>
            <a:endParaRPr lang="en-US" dirty="0"/>
          </a:p>
        </p:txBody>
      </p:sp>
      <p:sp>
        <p:nvSpPr>
          <p:cNvPr id="3" name="Content Placeholder 2"/>
          <p:cNvSpPr>
            <a:spLocks noGrp="1"/>
          </p:cNvSpPr>
          <p:nvPr>
            <p:ph idx="1"/>
          </p:nvPr>
        </p:nvSpPr>
        <p:spPr>
          <a:xfrm>
            <a:off x="1231753" y="1629211"/>
            <a:ext cx="9024335" cy="756705"/>
          </a:xfrm>
        </p:spPr>
        <p:txBody>
          <a:bodyPr>
            <a:noAutofit/>
          </a:bodyPr>
          <a:lstStyle/>
          <a:p>
            <a:pPr marL="0" indent="0">
              <a:buNone/>
            </a:pPr>
            <a:r>
              <a:rPr lang="en-US" b="1" dirty="0" smtClean="0"/>
              <a:t>@media screen</a:t>
            </a:r>
            <a:r>
              <a:rPr lang="en-US" dirty="0" smtClean="0"/>
              <a:t> and (</a:t>
            </a:r>
            <a:r>
              <a:rPr lang="en-US" b="1" dirty="0" smtClean="0"/>
              <a:t>max-width: 600px</a:t>
            </a:r>
            <a:r>
              <a:rPr lang="en-US" dirty="0" smtClean="0"/>
              <a:t>) {</a:t>
            </a:r>
          </a:p>
          <a:p>
            <a:pPr marL="0" indent="0">
              <a:buNone/>
            </a:pPr>
            <a:r>
              <a:rPr lang="en-US" dirty="0" smtClean="0"/>
              <a:t>   body {</a:t>
            </a:r>
          </a:p>
          <a:p>
            <a:pPr marL="0" indent="0">
              <a:buNone/>
            </a:pPr>
            <a:r>
              <a:rPr lang="en-US" dirty="0" smtClean="0"/>
              <a:t>      font-size: 80%;</a:t>
            </a:r>
          </a:p>
          <a:p>
            <a:pPr marL="0" indent="0">
              <a:buNone/>
            </a:pPr>
            <a:r>
              <a:rPr lang="en-US" dirty="0" smtClean="0"/>
              <a:t>   }</a:t>
            </a:r>
          </a:p>
          <a:p>
            <a:pPr marL="0" indent="0">
              <a:buNone/>
            </a:pPr>
            <a:r>
              <a:rPr lang="en-US" dirty="0" smtClean="0"/>
              <a:t>}</a:t>
            </a:r>
            <a:endParaRPr lang="en-US" dirty="0"/>
          </a:p>
        </p:txBody>
      </p:sp>
    </p:spTree>
    <p:extLst>
      <p:ext uri="{BB962C8B-B14F-4D97-AF65-F5344CB8AC3E}">
        <p14:creationId xmlns:p14="http://schemas.microsoft.com/office/powerpoint/2010/main" val="4165592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Queries</a:t>
            </a:r>
            <a:endParaRPr lang="en-US" dirty="0"/>
          </a:p>
        </p:txBody>
      </p:sp>
      <p:sp>
        <p:nvSpPr>
          <p:cNvPr id="3" name="Content Placeholder 2"/>
          <p:cNvSpPr>
            <a:spLocks noGrp="1"/>
          </p:cNvSpPr>
          <p:nvPr>
            <p:ph idx="1"/>
          </p:nvPr>
        </p:nvSpPr>
        <p:spPr/>
        <p:txBody>
          <a:bodyPr>
            <a:normAutofit/>
          </a:bodyPr>
          <a:lstStyle/>
          <a:p>
            <a:pPr marL="0" indent="0">
              <a:buNone/>
            </a:pPr>
            <a:r>
              <a:rPr lang="en-US" b="1" dirty="0" smtClean="0"/>
              <a:t>@media screen </a:t>
            </a:r>
            <a:r>
              <a:rPr lang="en-US" dirty="0" smtClean="0"/>
              <a:t>and </a:t>
            </a:r>
            <a:r>
              <a:rPr lang="en-US" b="1" dirty="0" smtClean="0"/>
              <a:t>(min-width:320px) </a:t>
            </a:r>
            <a:r>
              <a:rPr lang="en-US" dirty="0" smtClean="0"/>
              <a:t>and </a:t>
            </a:r>
            <a:r>
              <a:rPr lang="en-US" b="1" dirty="0" smtClean="0"/>
              <a:t>(max-width:480px)</a:t>
            </a:r>
          </a:p>
          <a:p>
            <a:pPr marL="0" indent="0">
              <a:buNone/>
            </a:pPr>
            <a:endParaRPr lang="en-US" dirty="0"/>
          </a:p>
          <a:p>
            <a:pPr marL="0" indent="0">
              <a:buNone/>
            </a:pPr>
            <a:r>
              <a:rPr lang="en-US" b="1" dirty="0" smtClean="0"/>
              <a:t>@media not print </a:t>
            </a:r>
            <a:r>
              <a:rPr lang="en-US" dirty="0" smtClean="0"/>
              <a:t>and </a:t>
            </a:r>
            <a:r>
              <a:rPr lang="en-US" b="1" dirty="0" smtClean="0"/>
              <a:t>(max-width:600px)</a:t>
            </a:r>
          </a:p>
          <a:p>
            <a:pPr marL="0" indent="0">
              <a:buNone/>
            </a:pPr>
            <a:endParaRPr lang="en-US" dirty="0"/>
          </a:p>
          <a:p>
            <a:pPr marL="0" indent="0">
              <a:buNone/>
            </a:pPr>
            <a:r>
              <a:rPr lang="en-US" b="1" dirty="0" smtClean="0"/>
              <a:t>@media screen (x) </a:t>
            </a:r>
            <a:r>
              <a:rPr lang="en-US" dirty="0" smtClean="0"/>
              <a:t>and </a:t>
            </a:r>
            <a:r>
              <a:rPr lang="en-US" b="1" dirty="0" smtClean="0"/>
              <a:t>(y)</a:t>
            </a:r>
            <a:r>
              <a:rPr lang="en-US" dirty="0" smtClean="0"/>
              <a:t>, print </a:t>
            </a:r>
            <a:r>
              <a:rPr lang="en-US" b="1" dirty="0" smtClean="0"/>
              <a:t>(a)</a:t>
            </a:r>
            <a:r>
              <a:rPr lang="en-US" dirty="0" smtClean="0"/>
              <a:t> and </a:t>
            </a:r>
            <a:r>
              <a:rPr lang="en-US" b="1" dirty="0" smtClean="0"/>
              <a:t>(b)</a:t>
            </a:r>
            <a:r>
              <a:rPr lang="en-US" dirty="0" smtClean="0"/>
              <a:t> </a:t>
            </a:r>
            <a:endParaRPr lang="en-US" dirty="0"/>
          </a:p>
        </p:txBody>
      </p:sp>
    </p:spTree>
    <p:extLst>
      <p:ext uri="{BB962C8B-B14F-4D97-AF65-F5344CB8AC3E}">
        <p14:creationId xmlns:p14="http://schemas.microsoft.com/office/powerpoint/2010/main" val="386182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Be Declared…</a:t>
            </a:r>
            <a:endParaRPr lang="en-US" dirty="0"/>
          </a:p>
        </p:txBody>
      </p:sp>
      <p:sp>
        <p:nvSpPr>
          <p:cNvPr id="3" name="Content Placeholder 2"/>
          <p:cNvSpPr>
            <a:spLocks noGrp="1"/>
          </p:cNvSpPr>
          <p:nvPr>
            <p:ph idx="1"/>
          </p:nvPr>
        </p:nvSpPr>
        <p:spPr/>
        <p:txBody>
          <a:bodyPr>
            <a:normAutofit/>
          </a:bodyPr>
          <a:lstStyle/>
          <a:p>
            <a:r>
              <a:rPr lang="en-US" dirty="0" smtClean="0"/>
              <a:t>In the </a:t>
            </a:r>
            <a:r>
              <a:rPr lang="en-US" dirty="0" err="1" smtClean="0"/>
              <a:t>Stylesheet</a:t>
            </a:r>
            <a:endParaRPr lang="en-US" dirty="0" smtClean="0"/>
          </a:p>
          <a:p>
            <a:r>
              <a:rPr lang="en-US" dirty="0" smtClean="0"/>
              <a:t>Import Rule</a:t>
            </a:r>
          </a:p>
          <a:p>
            <a:pPr lvl="1"/>
            <a:r>
              <a:rPr lang="en-US" dirty="0" smtClean="0"/>
              <a:t>@import </a:t>
            </a:r>
            <a:r>
              <a:rPr lang="en-US" dirty="0" err="1" smtClean="0"/>
              <a:t>url</a:t>
            </a:r>
            <a:r>
              <a:rPr lang="en-US" dirty="0" smtClean="0"/>
              <a:t>(mq.css) only screen and (max-width:600px)</a:t>
            </a:r>
          </a:p>
          <a:p>
            <a:r>
              <a:rPr lang="en-US" dirty="0" smtClean="0"/>
              <a:t>link Element</a:t>
            </a:r>
          </a:p>
          <a:p>
            <a:pPr lvl="1"/>
            <a:r>
              <a:rPr lang="en-US" dirty="0" smtClean="0"/>
              <a:t>&lt;link </a:t>
            </a:r>
            <a:r>
              <a:rPr lang="en-US" dirty="0" err="1" smtClean="0"/>
              <a:t>rel</a:t>
            </a:r>
            <a:r>
              <a:rPr lang="en-US" dirty="0" smtClean="0"/>
              <a:t>=“</a:t>
            </a:r>
            <a:r>
              <a:rPr lang="en-US" dirty="0" err="1" smtClean="0"/>
              <a:t>stylesheet</a:t>
            </a:r>
            <a:r>
              <a:rPr lang="en-US" dirty="0" smtClean="0"/>
              <a:t>” media=“only screen and (max-width:800px)” </a:t>
            </a:r>
            <a:r>
              <a:rPr lang="en-US" dirty="0" err="1" smtClean="0"/>
              <a:t>href</a:t>
            </a:r>
            <a:r>
              <a:rPr lang="en-US" dirty="0" smtClean="0"/>
              <a:t>=“mq.css”&gt;</a:t>
            </a:r>
            <a:endParaRPr lang="en-US" dirty="0"/>
          </a:p>
        </p:txBody>
      </p:sp>
    </p:spTree>
    <p:extLst>
      <p:ext uri="{BB962C8B-B14F-4D97-AF65-F5344CB8AC3E}">
        <p14:creationId xmlns:p14="http://schemas.microsoft.com/office/powerpoint/2010/main" val="544654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Supported Media Properties</a:t>
            </a:r>
            <a:endParaRPr lang="en-US" dirty="0"/>
          </a:p>
        </p:txBody>
      </p:sp>
      <p:sp>
        <p:nvSpPr>
          <p:cNvPr id="3" name="Content Placeholder 2"/>
          <p:cNvSpPr>
            <a:spLocks noGrp="1"/>
          </p:cNvSpPr>
          <p:nvPr>
            <p:ph idx="1"/>
          </p:nvPr>
        </p:nvSpPr>
        <p:spPr>
          <a:xfrm>
            <a:off x="457200" y="1600201"/>
            <a:ext cx="8229600" cy="3484983"/>
          </a:xfrm>
        </p:spPr>
        <p:txBody>
          <a:bodyPr numCol="2">
            <a:noAutofit/>
          </a:bodyPr>
          <a:lstStyle/>
          <a:p>
            <a:r>
              <a:rPr lang="en-US" dirty="0" smtClean="0"/>
              <a:t>min/max-width</a:t>
            </a:r>
          </a:p>
          <a:p>
            <a:r>
              <a:rPr lang="en-US" dirty="0" smtClean="0"/>
              <a:t>min/max-height</a:t>
            </a:r>
          </a:p>
          <a:p>
            <a:r>
              <a:rPr lang="en-US" dirty="0" smtClean="0"/>
              <a:t>device</a:t>
            </a:r>
            <a:r>
              <a:rPr lang="en-US" dirty="0"/>
              <a:t>-</a:t>
            </a:r>
            <a:r>
              <a:rPr lang="en-US" dirty="0" smtClean="0"/>
              <a:t>width</a:t>
            </a:r>
          </a:p>
          <a:p>
            <a:r>
              <a:rPr lang="en-US" dirty="0" smtClean="0"/>
              <a:t>device</a:t>
            </a:r>
            <a:r>
              <a:rPr lang="en-US" dirty="0"/>
              <a:t>-</a:t>
            </a:r>
            <a:r>
              <a:rPr lang="en-US" dirty="0" smtClean="0"/>
              <a:t>height</a:t>
            </a:r>
          </a:p>
          <a:p>
            <a:r>
              <a:rPr lang="en-US" dirty="0" smtClean="0"/>
              <a:t>orientation</a:t>
            </a:r>
          </a:p>
          <a:p>
            <a:r>
              <a:rPr lang="en-US" dirty="0" smtClean="0"/>
              <a:t>aspect</a:t>
            </a:r>
            <a:r>
              <a:rPr lang="en-US" dirty="0"/>
              <a:t>-</a:t>
            </a:r>
            <a:r>
              <a:rPr lang="en-US" dirty="0" smtClean="0"/>
              <a:t>ratio</a:t>
            </a:r>
          </a:p>
          <a:p>
            <a:r>
              <a:rPr lang="en-US" dirty="0" smtClean="0"/>
              <a:t>device</a:t>
            </a:r>
            <a:r>
              <a:rPr lang="en-US" dirty="0"/>
              <a:t>-aspect-</a:t>
            </a:r>
            <a:r>
              <a:rPr lang="en-US" dirty="0" smtClean="0"/>
              <a:t>ratio</a:t>
            </a:r>
          </a:p>
          <a:p>
            <a:r>
              <a:rPr lang="en-US" dirty="0" smtClean="0"/>
              <a:t>color</a:t>
            </a:r>
          </a:p>
          <a:p>
            <a:r>
              <a:rPr lang="en-US" dirty="0" smtClean="0"/>
              <a:t>color</a:t>
            </a:r>
            <a:r>
              <a:rPr lang="en-US" dirty="0"/>
              <a:t>-</a:t>
            </a:r>
            <a:r>
              <a:rPr lang="en-US" dirty="0" smtClean="0"/>
              <a:t>index</a:t>
            </a:r>
          </a:p>
          <a:p>
            <a:r>
              <a:rPr lang="en-US" dirty="0" smtClean="0"/>
              <a:t>monochrome</a:t>
            </a:r>
          </a:p>
          <a:p>
            <a:r>
              <a:rPr lang="en-US" dirty="0" smtClean="0"/>
              <a:t>resolution</a:t>
            </a:r>
            <a:endParaRPr lang="en-US" dirty="0"/>
          </a:p>
        </p:txBody>
      </p:sp>
    </p:spTree>
    <p:extLst>
      <p:ext uri="{BB962C8B-B14F-4D97-AF65-F5344CB8AC3E}">
        <p14:creationId xmlns:p14="http://schemas.microsoft.com/office/powerpoint/2010/main" val="2177895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take a look…</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385" y="2203172"/>
            <a:ext cx="8400141" cy="3187979"/>
          </a:xfrm>
          <a:prstGeom prst="rect">
            <a:avLst/>
          </a:prstGeom>
          <a:noFill/>
          <a:ln>
            <a:noFill/>
          </a:ln>
          <a:effectLst>
            <a:glow rad="228600">
              <a:schemeClr val="accent6">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9763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devices?</a:t>
            </a:r>
            <a:endParaRPr lang="en-US" dirty="0"/>
          </a:p>
        </p:txBody>
      </p:sp>
      <p:sp>
        <p:nvSpPr>
          <p:cNvPr id="3" name="Content Placeholder 2"/>
          <p:cNvSpPr>
            <a:spLocks noGrp="1"/>
          </p:cNvSpPr>
          <p:nvPr>
            <p:ph idx="1"/>
          </p:nvPr>
        </p:nvSpPr>
        <p:spPr/>
        <p:txBody>
          <a:bodyPr/>
          <a:lstStyle/>
          <a:p>
            <a:r>
              <a:rPr lang="en-US" dirty="0"/>
              <a:t>v</a:t>
            </a:r>
            <a:r>
              <a:rPr lang="en-US" dirty="0" smtClean="0"/>
              <a:t>iewport meta tag</a:t>
            </a:r>
          </a:p>
          <a:p>
            <a:pPr lvl="1"/>
            <a:r>
              <a:rPr lang="en-US" dirty="0" smtClean="0"/>
              <a:t>&lt;meta name=“viewport” content=“width=device-width”&gt;</a:t>
            </a:r>
          </a:p>
          <a:p>
            <a:r>
              <a:rPr lang="en-US" dirty="0" smtClean="0"/>
              <a:t>device-width vs. width</a:t>
            </a:r>
          </a:p>
          <a:p>
            <a:r>
              <a:rPr lang="en-US" dirty="0"/>
              <a:t>m</a:t>
            </a:r>
            <a:r>
              <a:rPr lang="en-US" dirty="0" smtClean="0"/>
              <a:t>aximum-zoom</a:t>
            </a:r>
            <a:endParaRPr lang="en-US" dirty="0"/>
          </a:p>
        </p:txBody>
      </p:sp>
    </p:spTree>
    <p:extLst>
      <p:ext uri="{BB962C8B-B14F-4D97-AF65-F5344CB8AC3E}">
        <p14:creationId xmlns:p14="http://schemas.microsoft.com/office/powerpoint/2010/main" val="3126608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748" y="274639"/>
            <a:ext cx="8875059" cy="1143000"/>
          </a:xfrm>
        </p:spPr>
        <p:txBody>
          <a:bodyPr>
            <a:normAutofit/>
          </a:bodyPr>
          <a:lstStyle/>
          <a:p>
            <a:r>
              <a:rPr lang="en-US" dirty="0" smtClean="0"/>
              <a:t>What about non-supportive browsers?</a:t>
            </a:r>
            <a:endParaRPr lang="en-US" dirty="0"/>
          </a:p>
        </p:txBody>
      </p:sp>
      <p:sp>
        <p:nvSpPr>
          <p:cNvPr id="3" name="Content Placeholder 2"/>
          <p:cNvSpPr>
            <a:spLocks noGrp="1"/>
          </p:cNvSpPr>
          <p:nvPr>
            <p:ph idx="1"/>
          </p:nvPr>
        </p:nvSpPr>
        <p:spPr>
          <a:xfrm>
            <a:off x="457200" y="1851214"/>
            <a:ext cx="8229600" cy="1526572"/>
          </a:xfrm>
        </p:spPr>
        <p:txBody>
          <a:bodyPr>
            <a:normAutofit fontScale="92500" lnSpcReduction="20000"/>
          </a:bodyPr>
          <a:lstStyle/>
          <a:p>
            <a:r>
              <a:rPr lang="en-US" dirty="0" smtClean="0">
                <a:solidFill>
                  <a:schemeClr val="accent5"/>
                </a:solidFill>
              </a:rPr>
              <a:t>css3-mediaqueries-js</a:t>
            </a:r>
            <a:r>
              <a:rPr lang="en-US" dirty="0" smtClean="0"/>
              <a:t> by </a:t>
            </a:r>
            <a:r>
              <a:rPr lang="en-US" dirty="0" err="1" smtClean="0"/>
              <a:t>Wouter</a:t>
            </a:r>
            <a:r>
              <a:rPr lang="en-US" dirty="0" smtClean="0"/>
              <a:t> van der </a:t>
            </a:r>
            <a:r>
              <a:rPr lang="en-US" dirty="0" err="1" smtClean="0"/>
              <a:t>Graaf</a:t>
            </a:r>
            <a:endParaRPr lang="en-US" dirty="0" smtClean="0"/>
          </a:p>
          <a:p>
            <a:r>
              <a:rPr lang="en-US" dirty="0" smtClean="0"/>
              <a:t>Just include the script in your pages.</a:t>
            </a:r>
          </a:p>
          <a:p>
            <a:r>
              <a:rPr lang="en-US" dirty="0" smtClean="0"/>
              <a:t>Parses the CSS and applies style for positive media tests.</a:t>
            </a:r>
            <a:endParaRPr lang="en-US" dirty="0"/>
          </a:p>
        </p:txBody>
      </p:sp>
    </p:spTree>
    <p:extLst>
      <p:ext uri="{BB962C8B-B14F-4D97-AF65-F5344CB8AC3E}">
        <p14:creationId xmlns:p14="http://schemas.microsoft.com/office/powerpoint/2010/main" val="2808796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could I use it for?	</a:t>
            </a:r>
            <a:endParaRPr lang="en-US" dirty="0"/>
          </a:p>
        </p:txBody>
      </p:sp>
      <p:sp>
        <p:nvSpPr>
          <p:cNvPr id="3" name="Content Placeholder 2"/>
          <p:cNvSpPr>
            <a:spLocks noGrp="1"/>
          </p:cNvSpPr>
          <p:nvPr>
            <p:ph idx="1"/>
          </p:nvPr>
        </p:nvSpPr>
        <p:spPr/>
        <p:txBody>
          <a:bodyPr>
            <a:normAutofit/>
          </a:bodyPr>
          <a:lstStyle/>
          <a:p>
            <a:r>
              <a:rPr lang="en-US" dirty="0" smtClean="0"/>
              <a:t>Adjust elements to make them more touch-friendly.</a:t>
            </a:r>
          </a:p>
          <a:p>
            <a:r>
              <a:rPr lang="en-US" dirty="0" smtClean="0"/>
              <a:t>Adjusting text for more readability.</a:t>
            </a:r>
          </a:p>
          <a:p>
            <a:r>
              <a:rPr lang="en-US" dirty="0" smtClean="0"/>
              <a:t>Show jump links to eliminate lengthy scrolling.</a:t>
            </a:r>
          </a:p>
          <a:p>
            <a:r>
              <a:rPr lang="en-US" dirty="0" smtClean="0"/>
              <a:t>Image swapping.</a:t>
            </a:r>
          </a:p>
          <a:p>
            <a:r>
              <a:rPr lang="en-US" dirty="0" smtClean="0"/>
              <a:t>Customized print styling.</a:t>
            </a:r>
            <a:endParaRPr lang="en-US" dirty="0"/>
          </a:p>
        </p:txBody>
      </p:sp>
    </p:spTree>
    <p:extLst>
      <p:ext uri="{BB962C8B-B14F-4D97-AF65-F5344CB8AC3E}">
        <p14:creationId xmlns:p14="http://schemas.microsoft.com/office/powerpoint/2010/main" val="2061240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smtClean="0"/>
              <a:t>The Enthusiast Site</a:t>
            </a:r>
            <a:endParaRPr lang="en-US" dirty="0"/>
          </a:p>
        </p:txBody>
      </p:sp>
      <p:sp>
        <p:nvSpPr>
          <p:cNvPr id="3" name="Content Placeholder 2"/>
          <p:cNvSpPr>
            <a:spLocks noGrp="1"/>
          </p:cNvSpPr>
          <p:nvPr>
            <p:ph idx="1"/>
          </p:nvPr>
        </p:nvSpPr>
        <p:spPr>
          <a:xfrm>
            <a:off x="457200" y="5820510"/>
            <a:ext cx="8229600" cy="443198"/>
          </a:xfrm>
        </p:spPr>
        <p:txBody>
          <a:bodyPr>
            <a:normAutofit fontScale="92500" lnSpcReduction="20000"/>
          </a:bodyPr>
          <a:lstStyle/>
          <a:p>
            <a:pPr marL="0" indent="0" algn="ctr">
              <a:buNone/>
            </a:pPr>
            <a:r>
              <a:rPr lang="en-US" b="1" dirty="0" smtClean="0">
                <a:solidFill>
                  <a:schemeClr val="accent5"/>
                </a:solidFill>
              </a:rPr>
              <a:t>http://</a:t>
            </a:r>
            <a:r>
              <a:rPr lang="en-US" b="1" dirty="0" err="1" smtClean="0">
                <a:solidFill>
                  <a:schemeClr val="accent5"/>
                </a:solidFill>
              </a:rPr>
              <a:t>mediaqueri.es</a:t>
            </a:r>
            <a:endParaRPr lang="en-US" b="1" dirty="0">
              <a:solidFill>
                <a:schemeClr val="accent5"/>
              </a:solidFill>
            </a:endParaRPr>
          </a:p>
        </p:txBody>
      </p:sp>
      <p:pic>
        <p:nvPicPr>
          <p:cNvPr id="4" name="Picture 3" descr="Safari 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1303339"/>
            <a:ext cx="5142379" cy="4402871"/>
          </a:xfrm>
          <a:prstGeom prst="rect">
            <a:avLst/>
          </a:prstGeom>
          <a:effectLst>
            <a:glow rad="101600">
              <a:schemeClr val="accent6">
                <a:satMod val="175000"/>
                <a:alpha val="40000"/>
              </a:schemeClr>
            </a:glow>
          </a:effectLst>
        </p:spPr>
      </p:pic>
    </p:spTree>
    <p:extLst>
      <p:ext uri="{BB962C8B-B14F-4D97-AF65-F5344CB8AC3E}">
        <p14:creationId xmlns:p14="http://schemas.microsoft.com/office/powerpoint/2010/main" val="3219625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idx="1"/>
          </p:nvPr>
        </p:nvSpPr>
        <p:spPr/>
        <p:txBody>
          <a:bodyPr>
            <a:normAutofit lnSpcReduction="10000"/>
          </a:bodyPr>
          <a:lstStyle/>
          <a:p>
            <a:r>
              <a:rPr lang="en-US" dirty="0" smtClean="0"/>
              <a:t>HTML5, Microsoft &amp; Internet Explorer (10)</a:t>
            </a:r>
          </a:p>
          <a:p>
            <a:r>
              <a:rPr lang="en-US" dirty="0" smtClean="0"/>
              <a:t>CSS3</a:t>
            </a:r>
          </a:p>
          <a:p>
            <a:pPr lvl="1"/>
            <a:r>
              <a:rPr lang="en-US" dirty="0" smtClean="0"/>
              <a:t>Media Queries &amp; Listeners</a:t>
            </a:r>
          </a:p>
          <a:p>
            <a:pPr lvl="1"/>
            <a:r>
              <a:rPr lang="en-US" dirty="0" smtClean="0"/>
              <a:t>Grid Alignment</a:t>
            </a:r>
          </a:p>
          <a:p>
            <a:pPr lvl="1"/>
            <a:r>
              <a:rPr lang="en-US" dirty="0" smtClean="0"/>
              <a:t>Flexible-Box Layout (“</a:t>
            </a:r>
            <a:r>
              <a:rPr lang="en-US" dirty="0" err="1" smtClean="0"/>
              <a:t>Flexbox</a:t>
            </a:r>
            <a:r>
              <a:rPr lang="en-US" dirty="0" smtClean="0"/>
              <a:t>”)</a:t>
            </a:r>
          </a:p>
          <a:p>
            <a:pPr lvl="1"/>
            <a:r>
              <a:rPr lang="en-US" dirty="0" smtClean="0"/>
              <a:t>Multi-column Layout</a:t>
            </a:r>
          </a:p>
          <a:p>
            <a:pPr lvl="1"/>
            <a:r>
              <a:rPr lang="en-US" dirty="0" smtClean="0"/>
              <a:t>Positioned Floats</a:t>
            </a:r>
          </a:p>
          <a:p>
            <a:r>
              <a:rPr lang="en-US" dirty="0" smtClean="0"/>
              <a:t>An Approach for Adaptability</a:t>
            </a:r>
          </a:p>
          <a:p>
            <a:r>
              <a:rPr lang="en-US" dirty="0" smtClean="0"/>
              <a:t>Web Fonts</a:t>
            </a:r>
          </a:p>
          <a:p>
            <a:r>
              <a:rPr lang="en-US" dirty="0" smtClean="0"/>
              <a:t>But first, some demos…</a:t>
            </a:r>
          </a:p>
          <a:p>
            <a:pPr lvl="1"/>
            <a:endParaRPr lang="en-US" dirty="0" smtClean="0"/>
          </a:p>
          <a:p>
            <a:pPr lvl="1"/>
            <a:endParaRPr lang="en-US" dirty="0" smtClean="0"/>
          </a:p>
          <a:p>
            <a:pPr lvl="1"/>
            <a:endParaRPr lang="en-US" dirty="0" smtClean="0"/>
          </a:p>
          <a:p>
            <a:endParaRPr lang="en-US" dirty="0" smtClean="0"/>
          </a:p>
          <a:p>
            <a:endParaRPr lang="en-US" dirty="0"/>
          </a:p>
        </p:txBody>
      </p:sp>
    </p:spTree>
    <p:extLst>
      <p:ext uri="{BB962C8B-B14F-4D97-AF65-F5344CB8AC3E}">
        <p14:creationId xmlns:p14="http://schemas.microsoft.com/office/powerpoint/2010/main" val="1488226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Spec</a:t>
            </a:r>
            <a:endParaRPr lang="en-US" dirty="0"/>
          </a:p>
        </p:txBody>
      </p:sp>
      <p:sp>
        <p:nvSpPr>
          <p:cNvPr id="3" name="Content Placeholder 2"/>
          <p:cNvSpPr>
            <a:spLocks noGrp="1"/>
          </p:cNvSpPr>
          <p:nvPr>
            <p:ph idx="1"/>
          </p:nvPr>
        </p:nvSpPr>
        <p:spPr>
          <a:xfrm>
            <a:off x="302997" y="5986546"/>
            <a:ext cx="8458200" cy="443198"/>
          </a:xfrm>
        </p:spPr>
        <p:txBody>
          <a:bodyPr>
            <a:normAutofit fontScale="92500" lnSpcReduction="20000"/>
          </a:bodyPr>
          <a:lstStyle/>
          <a:p>
            <a:pPr marL="0" indent="0" algn="ctr">
              <a:buNone/>
            </a:pPr>
            <a:r>
              <a:rPr lang="en-US" b="1" dirty="0">
                <a:solidFill>
                  <a:srgbClr val="FFC000"/>
                </a:solidFill>
              </a:rPr>
              <a:t>http</a:t>
            </a:r>
            <a:r>
              <a:rPr lang="en-US" b="1" dirty="0" smtClean="0">
                <a:solidFill>
                  <a:srgbClr val="FFC000"/>
                </a:solidFill>
              </a:rPr>
              <a:t>://w3.org/TR/css3-mediaqueries</a:t>
            </a:r>
            <a:r>
              <a:rPr lang="en-US" b="1" dirty="0">
                <a:solidFill>
                  <a:srgbClr val="FFC000"/>
                </a:solidFill>
              </a:rPr>
              <a:t>/</a:t>
            </a:r>
          </a:p>
        </p:txBody>
      </p:sp>
      <p:pic>
        <p:nvPicPr>
          <p:cNvPr id="4" name="Picture 3" descr="LittleSnapp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692" y="1323577"/>
            <a:ext cx="6503660" cy="4548353"/>
          </a:xfrm>
          <a:prstGeom prst="rect">
            <a:avLst/>
          </a:prstGeom>
          <a:effectLst>
            <a:glow rad="228600">
              <a:schemeClr val="accent6">
                <a:satMod val="175000"/>
                <a:alpha val="40000"/>
              </a:schemeClr>
            </a:glow>
          </a:effectLst>
        </p:spPr>
      </p:pic>
    </p:spTree>
    <p:extLst>
      <p:ext uri="{BB962C8B-B14F-4D97-AF65-F5344CB8AC3E}">
        <p14:creationId xmlns:p14="http://schemas.microsoft.com/office/powerpoint/2010/main" val="1593555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 Query Listeners</a:t>
            </a:r>
            <a:endParaRPr lang="en-US" dirty="0"/>
          </a:p>
        </p:txBody>
      </p:sp>
      <p:sp>
        <p:nvSpPr>
          <p:cNvPr id="3" name="Text Placeholder 2"/>
          <p:cNvSpPr>
            <a:spLocks noGrp="1"/>
          </p:cNvSpPr>
          <p:nvPr>
            <p:ph type="body" sz="quarter" idx="10"/>
          </p:nvPr>
        </p:nvSpPr>
        <p:spPr>
          <a:xfrm>
            <a:off x="389436" y="1447799"/>
            <a:ext cx="4198999" cy="1834348"/>
          </a:xfrm>
        </p:spPr>
        <p:txBody>
          <a:bodyPr>
            <a:normAutofit fontScale="70000" lnSpcReduction="20000"/>
          </a:bodyPr>
          <a:lstStyle/>
          <a:p>
            <a:r>
              <a:rPr lang="en-US" dirty="0"/>
              <a:t>use script to react to changes in the media or environment in which your page is </a:t>
            </a:r>
            <a:r>
              <a:rPr lang="en-US" dirty="0" smtClean="0"/>
              <a:t>running</a:t>
            </a:r>
          </a:p>
          <a:p>
            <a:pPr lvl="1"/>
            <a:r>
              <a:rPr lang="en-US" dirty="0"/>
              <a:t>evaluating a media query at runtime using </a:t>
            </a:r>
            <a:r>
              <a:rPr lang="en-US" dirty="0" smtClean="0"/>
              <a:t>JavaScript</a:t>
            </a:r>
          </a:p>
          <a:p>
            <a:pPr lvl="1"/>
            <a:r>
              <a:rPr lang="en-US" dirty="0" smtClean="0"/>
              <a:t>subscribing </a:t>
            </a:r>
            <a:r>
              <a:rPr lang="en-US" dirty="0"/>
              <a:t>listeners to changes in the media query’s evaluation</a:t>
            </a:r>
          </a:p>
        </p:txBody>
      </p:sp>
      <p:sp>
        <p:nvSpPr>
          <p:cNvPr id="4" name="Rectangle 3"/>
          <p:cNvSpPr/>
          <p:nvPr/>
        </p:nvSpPr>
        <p:spPr bwMode="auto">
          <a:xfrm>
            <a:off x="4603679" y="1137920"/>
            <a:ext cx="4390263" cy="4693920"/>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US" sz="2400" dirty="0" err="1"/>
              <a:t>mql.addListener</a:t>
            </a:r>
            <a:r>
              <a:rPr lang="en-US" sz="2400" dirty="0"/>
              <a:t>(</a:t>
            </a:r>
            <a:r>
              <a:rPr lang="en-US" sz="2400" dirty="0" err="1"/>
              <a:t>sizeChange</a:t>
            </a:r>
            <a:r>
              <a:rPr lang="en-US" sz="2400" dirty="0"/>
              <a:t>); </a:t>
            </a:r>
            <a:br>
              <a:rPr lang="en-US" sz="2400" dirty="0"/>
            </a:br>
            <a:r>
              <a:rPr lang="en-US" sz="2400" dirty="0"/>
              <a:t>{</a:t>
            </a:r>
            <a:br>
              <a:rPr lang="en-US" sz="2400" dirty="0"/>
            </a:br>
            <a:r>
              <a:rPr lang="en-US" sz="2400" dirty="0"/>
              <a:t>if (</a:t>
            </a:r>
            <a:r>
              <a:rPr lang="en-US" sz="2400" dirty="0" err="1"/>
              <a:t>mql.matches</a:t>
            </a:r>
            <a:r>
              <a:rPr lang="en-US" sz="2400" dirty="0"/>
              <a:t>) </a:t>
            </a:r>
            <a:br>
              <a:rPr lang="en-US" sz="2400" dirty="0"/>
            </a:br>
            <a:r>
              <a:rPr lang="en-US" sz="2400" dirty="0" smtClean="0"/>
              <a:t>   {</a:t>
            </a:r>
            <a:r>
              <a:rPr lang="en-US" sz="2400" dirty="0"/>
              <a:t/>
            </a:r>
            <a:br>
              <a:rPr lang="en-US" sz="2400" dirty="0"/>
            </a:br>
            <a:r>
              <a:rPr lang="en-US" sz="2400" dirty="0" smtClean="0"/>
              <a:t>     </a:t>
            </a:r>
            <a:r>
              <a:rPr lang="en-US" sz="2000" dirty="0" smtClean="0"/>
              <a:t>// </a:t>
            </a:r>
            <a:r>
              <a:rPr lang="en-US" sz="2000" dirty="0"/>
              <a:t>The window is big enough for content.</a:t>
            </a:r>
            <a:r>
              <a:rPr lang="en-US" sz="2400" dirty="0"/>
              <a:t/>
            </a:r>
            <a:br>
              <a:rPr lang="en-US" sz="2400" dirty="0"/>
            </a:br>
            <a:r>
              <a:rPr lang="en-US" sz="2400" dirty="0" smtClean="0"/>
              <a:t>   } </a:t>
            </a:r>
            <a:r>
              <a:rPr lang="en-US" sz="2400" dirty="0"/>
              <a:t/>
            </a:r>
            <a:br>
              <a:rPr lang="en-US" sz="2400" dirty="0"/>
            </a:br>
            <a:r>
              <a:rPr lang="en-US" sz="2400" dirty="0"/>
              <a:t>else </a:t>
            </a:r>
            <a:br>
              <a:rPr lang="en-US" sz="2400" dirty="0"/>
            </a:br>
            <a:r>
              <a:rPr lang="en-US" sz="2400" dirty="0" smtClean="0"/>
              <a:t>   {</a:t>
            </a:r>
            <a:r>
              <a:rPr lang="en-US" sz="2400" dirty="0"/>
              <a:t/>
            </a:r>
            <a:br>
              <a:rPr lang="en-US" sz="2400" dirty="0"/>
            </a:br>
            <a:r>
              <a:rPr lang="en-US" sz="2400" dirty="0" smtClean="0"/>
              <a:t>     </a:t>
            </a:r>
            <a:r>
              <a:rPr lang="en-US" sz="2000" dirty="0" smtClean="0"/>
              <a:t>// </a:t>
            </a:r>
            <a:r>
              <a:rPr lang="en-US" sz="2000" dirty="0"/>
              <a:t>The window has gotten too small for content.</a:t>
            </a:r>
            <a:r>
              <a:rPr lang="en-US" sz="2400" dirty="0"/>
              <a:t/>
            </a:r>
            <a:br>
              <a:rPr lang="en-US" sz="2400" dirty="0"/>
            </a:br>
            <a:r>
              <a:rPr lang="en-US" sz="2400" dirty="0" smtClean="0"/>
              <a:t>   }</a:t>
            </a:r>
            <a:r>
              <a:rPr lang="en-US" sz="2400" dirty="0"/>
              <a:t/>
            </a:r>
            <a:br>
              <a:rPr lang="en-US" sz="2400" dirty="0"/>
            </a:br>
            <a:r>
              <a:rPr lang="en-US" sz="2400" dirty="0"/>
              <a:t>}</a:t>
            </a:r>
            <a:endParaRPr lang="en-US" sz="2400" dirty="0" smtClean="0">
              <a:solidFill>
                <a:schemeClr val="tx1">
                  <a:alpha val="99000"/>
                </a:schemeClr>
              </a:solidFill>
            </a:endParaRPr>
          </a:p>
        </p:txBody>
      </p:sp>
    </p:spTree>
    <p:extLst>
      <p:ext uri="{BB962C8B-B14F-4D97-AF65-F5344CB8AC3E}">
        <p14:creationId xmlns:p14="http://schemas.microsoft.com/office/powerpoint/2010/main" val="292645975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433" y="211015"/>
            <a:ext cx="8229600" cy="609398"/>
          </a:xfrm>
        </p:spPr>
        <p:txBody>
          <a:bodyPr>
            <a:normAutofit fontScale="90000"/>
          </a:bodyPr>
          <a:lstStyle/>
          <a:p>
            <a:r>
              <a:rPr lang="en-US" dirty="0" smtClean="0"/>
              <a:t>CSS3 Grid Alignment</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201615"/>
            <a:ext cx="6670646" cy="460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0811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573" y="257907"/>
            <a:ext cx="8229600" cy="609398"/>
          </a:xfrm>
        </p:spPr>
        <p:txBody>
          <a:bodyPr>
            <a:normAutofit fontScale="90000"/>
          </a:bodyPr>
          <a:lstStyle/>
          <a:p>
            <a:r>
              <a:rPr lang="en-US" dirty="0" smtClean="0"/>
              <a:t>CSS3 Grid Alignment</a:t>
            </a:r>
            <a:endParaRPr lang="en-US" dirty="0"/>
          </a:p>
        </p:txBody>
      </p:sp>
      <p:pic>
        <p:nvPicPr>
          <p:cNvPr id="4098" name="Picture 2" descr="Illustration of desired grid-based page layou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6107" y="675022"/>
            <a:ext cx="4591256" cy="35850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066800"/>
            <a:ext cx="3305944" cy="17430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1" y="2967040"/>
            <a:ext cx="3305944" cy="14463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4572002"/>
            <a:ext cx="6618312" cy="1365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251346" y="1633538"/>
            <a:ext cx="648246" cy="609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b="1" dirty="0" smtClean="0"/>
              <a:t>1</a:t>
            </a:r>
            <a:endParaRPr lang="en-US" b="1" dirty="0"/>
          </a:p>
        </p:txBody>
      </p:sp>
      <p:sp>
        <p:nvSpPr>
          <p:cNvPr id="11" name="Oval 10"/>
          <p:cNvSpPr/>
          <p:nvPr/>
        </p:nvSpPr>
        <p:spPr>
          <a:xfrm>
            <a:off x="251346" y="3385405"/>
            <a:ext cx="648246" cy="609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b="1" dirty="0" smtClean="0"/>
              <a:t>2</a:t>
            </a:r>
            <a:endParaRPr lang="en-US" b="1" dirty="0"/>
          </a:p>
        </p:txBody>
      </p:sp>
      <p:sp>
        <p:nvSpPr>
          <p:cNvPr id="12" name="Oval 11"/>
          <p:cNvSpPr/>
          <p:nvPr/>
        </p:nvSpPr>
        <p:spPr>
          <a:xfrm>
            <a:off x="251346" y="4950106"/>
            <a:ext cx="648246" cy="609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b="1" dirty="0" smtClean="0"/>
              <a:t>3</a:t>
            </a:r>
            <a:endParaRPr lang="en-US" b="1" dirty="0"/>
          </a:p>
        </p:txBody>
      </p:sp>
    </p:spTree>
    <p:extLst>
      <p:ext uri="{BB962C8B-B14F-4D97-AF65-F5344CB8AC3E}">
        <p14:creationId xmlns:p14="http://schemas.microsoft.com/office/powerpoint/2010/main" val="1017951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CSS3 Grid Alignment </a:t>
            </a:r>
            <a:r>
              <a:rPr lang="en-US" dirty="0" err="1" smtClean="0"/>
              <a:t>ecsstender</a:t>
            </a:r>
            <a:endParaRPr lang="en-US" dirty="0"/>
          </a:p>
        </p:txBody>
      </p:sp>
      <p:sp>
        <p:nvSpPr>
          <p:cNvPr id="4" name="Rectangle 3"/>
          <p:cNvSpPr/>
          <p:nvPr/>
        </p:nvSpPr>
        <p:spPr>
          <a:xfrm>
            <a:off x="866079" y="6164714"/>
            <a:ext cx="7141314" cy="461665"/>
          </a:xfrm>
          <a:prstGeom prst="rect">
            <a:avLst/>
          </a:prstGeom>
        </p:spPr>
        <p:txBody>
          <a:bodyPr wrap="none">
            <a:spAutoFit/>
          </a:bodyPr>
          <a:lstStyle/>
          <a:p>
            <a:r>
              <a:rPr lang="en-US" sz="2400" b="1" dirty="0">
                <a:solidFill>
                  <a:schemeClr val="accent5"/>
                </a:solidFill>
              </a:rPr>
              <a:t>http://ecsstender.org/extensions/css3-grid-alignment</a:t>
            </a:r>
            <a:r>
              <a:rPr lang="en-US" dirty="0"/>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541" y="1051759"/>
            <a:ext cx="6322390" cy="5072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564439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399" y="211217"/>
            <a:ext cx="8229600" cy="609398"/>
          </a:xfrm>
        </p:spPr>
        <p:txBody>
          <a:bodyPr>
            <a:normAutofit fontScale="90000"/>
          </a:bodyPr>
          <a:lstStyle/>
          <a:p>
            <a:r>
              <a:rPr lang="en-US" dirty="0" smtClean="0"/>
              <a:t>CSS3 Flexible Box Layout</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1268760"/>
            <a:ext cx="6377142" cy="445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0450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091" y="257908"/>
            <a:ext cx="8229600" cy="609398"/>
          </a:xfrm>
        </p:spPr>
        <p:txBody>
          <a:bodyPr>
            <a:normAutofit fontScale="90000"/>
          </a:bodyPr>
          <a:lstStyle/>
          <a:p>
            <a:r>
              <a:rPr lang="en-US" dirty="0" smtClean="0"/>
              <a:t>CSS3 Flexible Box Layout</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1066801"/>
            <a:ext cx="3094111" cy="1323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366838"/>
            <a:ext cx="2986607" cy="723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2728913"/>
            <a:ext cx="3094111" cy="664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7480" y="2633643"/>
            <a:ext cx="3056928" cy="7322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3962400"/>
            <a:ext cx="3886200" cy="1981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87478" y="3564733"/>
            <a:ext cx="3272953" cy="27765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150128" y="1366838"/>
            <a:ext cx="568788" cy="6096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smtClean="0"/>
              <a:t>1</a:t>
            </a:r>
            <a:endParaRPr lang="en-US" b="1" dirty="0"/>
          </a:p>
        </p:txBody>
      </p:sp>
      <p:sp>
        <p:nvSpPr>
          <p:cNvPr id="12" name="Oval 11"/>
          <p:cNvSpPr/>
          <p:nvPr/>
        </p:nvSpPr>
        <p:spPr>
          <a:xfrm>
            <a:off x="150128" y="2723253"/>
            <a:ext cx="568788" cy="6096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smtClean="0"/>
              <a:t>2</a:t>
            </a:r>
            <a:endParaRPr lang="en-US" b="1" dirty="0"/>
          </a:p>
        </p:txBody>
      </p:sp>
      <p:sp>
        <p:nvSpPr>
          <p:cNvPr id="13" name="Oval 12"/>
          <p:cNvSpPr/>
          <p:nvPr/>
        </p:nvSpPr>
        <p:spPr>
          <a:xfrm>
            <a:off x="150128" y="4476749"/>
            <a:ext cx="568788" cy="60960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b="1" dirty="0" smtClean="0"/>
              <a:t>3</a:t>
            </a:r>
            <a:endParaRPr lang="en-US" b="1" dirty="0"/>
          </a:p>
        </p:txBody>
      </p:sp>
    </p:spTree>
    <p:extLst>
      <p:ext uri="{BB962C8B-B14F-4D97-AF65-F5344CB8AC3E}">
        <p14:creationId xmlns:p14="http://schemas.microsoft.com/office/powerpoint/2010/main" val="3105567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661" y="214216"/>
            <a:ext cx="8229600" cy="609398"/>
          </a:xfrm>
        </p:spPr>
        <p:txBody>
          <a:bodyPr>
            <a:normAutofit fontScale="90000"/>
          </a:bodyPr>
          <a:lstStyle/>
          <a:p>
            <a:r>
              <a:rPr lang="en-US" dirty="0" smtClean="0"/>
              <a:t>CSS3 Multi-Column Layout</a:t>
            </a:r>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3981" y="1268760"/>
            <a:ext cx="6982009" cy="412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9476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539" y="187568"/>
            <a:ext cx="8229600" cy="609398"/>
          </a:xfrm>
        </p:spPr>
        <p:txBody>
          <a:bodyPr>
            <a:normAutofit fontScale="90000"/>
          </a:bodyPr>
          <a:lstStyle/>
          <a:p>
            <a:r>
              <a:rPr lang="en-US" dirty="0" smtClean="0"/>
              <a:t>CSS3 Multi-Column Layout</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252" y="1676401"/>
            <a:ext cx="4123181" cy="960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descr="Illustration of single column layou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0412" y="842341"/>
            <a:ext cx="4244128" cy="29171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176" y="4801730"/>
            <a:ext cx="3033332" cy="3554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0413" y="3883472"/>
            <a:ext cx="4310437" cy="27749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9299" y="1850532"/>
            <a:ext cx="1329704" cy="132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6948" y="4606279"/>
            <a:ext cx="1329704" cy="132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0411" y="868325"/>
            <a:ext cx="1069786" cy="1646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9735" y="3922813"/>
            <a:ext cx="1069786" cy="1646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109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CSS3 Positioned Floats</a:t>
            </a:r>
            <a:endParaRPr lang="en-US" dirty="0"/>
          </a:p>
        </p:txBody>
      </p:sp>
      <p:sp>
        <p:nvSpPr>
          <p:cNvPr id="3" name="Text Placeholder 2"/>
          <p:cNvSpPr>
            <a:spLocks noGrp="1"/>
          </p:cNvSpPr>
          <p:nvPr>
            <p:ph type="body" sz="quarter" idx="10"/>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452" y="1268760"/>
            <a:ext cx="7082781" cy="422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936375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demo</a:t>
            </a:r>
            <a:endParaRPr lang="en-US" dirty="0"/>
          </a:p>
        </p:txBody>
      </p:sp>
      <p:sp>
        <p:nvSpPr>
          <p:cNvPr id="3" name="Title 2"/>
          <p:cNvSpPr>
            <a:spLocks noGrp="1"/>
          </p:cNvSpPr>
          <p:nvPr>
            <p:ph type="ctrTitle"/>
          </p:nvPr>
        </p:nvSpPr>
        <p:spPr/>
        <p:txBody>
          <a:bodyPr/>
          <a:lstStyle/>
          <a:p>
            <a:endParaRPr lang="en-US"/>
          </a:p>
        </p:txBody>
      </p:sp>
      <p:sp>
        <p:nvSpPr>
          <p:cNvPr id="4" name="Subtitle 3"/>
          <p:cNvSpPr>
            <a:spLocks noGrp="1"/>
          </p:cNvSpPr>
          <p:nvPr>
            <p:ph type="subTitle" idx="1"/>
          </p:nvPr>
        </p:nvSpPr>
        <p:spPr/>
        <p:txBody>
          <a:bodyPr/>
          <a:lstStyle/>
          <a:p>
            <a:endParaRPr lang="en-US"/>
          </a:p>
        </p:txBody>
      </p:sp>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44824"/>
            <a:ext cx="4465156" cy="30213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476672"/>
            <a:ext cx="4461968" cy="30213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520882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70202" y="1043189"/>
            <a:ext cx="2998338" cy="4224270"/>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title"/>
          </p:nvPr>
        </p:nvSpPr>
        <p:spPr>
          <a:xfrm>
            <a:off x="470202" y="9099"/>
            <a:ext cx="8229600" cy="1143000"/>
          </a:xfrm>
        </p:spPr>
        <p:txBody>
          <a:bodyPr/>
          <a:lstStyle/>
          <a:p>
            <a:r>
              <a:rPr lang="en-US" dirty="0" smtClean="0"/>
              <a:t>CSS3 Positioned Floats</a:t>
            </a:r>
            <a:endParaRPr lang="en-US" dirty="0"/>
          </a:p>
        </p:txBody>
      </p:sp>
      <p:pic>
        <p:nvPicPr>
          <p:cNvPr id="3074" name="Picture 2" descr="http://i.msdn.microsoft.com/hh272902.image001(en-us,MSDN.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7418" y="1807435"/>
            <a:ext cx="4337191" cy="227077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4521879"/>
            <a:ext cx="5330626"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3871" y="5067434"/>
            <a:ext cx="5330626"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0202" y="1280655"/>
            <a:ext cx="4570809" cy="3693319"/>
          </a:xfrm>
          <a:prstGeom prst="rect">
            <a:avLst/>
          </a:prstGeom>
        </p:spPr>
        <p:txBody>
          <a:bodyPr>
            <a:spAutoFit/>
          </a:bodyPr>
          <a:lstStyle/>
          <a:p>
            <a:r>
              <a:rPr lang="en-US" dirty="0">
                <a:solidFill>
                  <a:schemeClr val="bg1"/>
                </a:solidFill>
              </a:rPr>
              <a:t>#</a:t>
            </a:r>
            <a:r>
              <a:rPr lang="en-US" dirty="0" err="1">
                <a:solidFill>
                  <a:schemeClr val="bg1"/>
                </a:solidFill>
              </a:rPr>
              <a:t>PositionedFloat</a:t>
            </a:r>
            <a:r>
              <a:rPr lang="en-US" dirty="0">
                <a:solidFill>
                  <a:schemeClr val="bg1"/>
                </a:solidFill>
              </a:rPr>
              <a:t> {</a:t>
            </a:r>
          </a:p>
          <a:p>
            <a:r>
              <a:rPr lang="en-US" dirty="0" smtClean="0">
                <a:solidFill>
                  <a:schemeClr val="bg1"/>
                </a:solidFill>
              </a:rPr>
              <a:t>  padding</a:t>
            </a:r>
            <a:r>
              <a:rPr lang="en-US" dirty="0">
                <a:solidFill>
                  <a:schemeClr val="bg1"/>
                </a:solidFill>
              </a:rPr>
              <a:t>: 5px;</a:t>
            </a:r>
          </a:p>
          <a:p>
            <a:r>
              <a:rPr lang="en-US" dirty="0" smtClean="0">
                <a:solidFill>
                  <a:schemeClr val="bg1"/>
                </a:solidFill>
              </a:rPr>
              <a:t>  height</a:t>
            </a:r>
            <a:r>
              <a:rPr lang="en-US" dirty="0">
                <a:solidFill>
                  <a:schemeClr val="bg1"/>
                </a:solidFill>
              </a:rPr>
              <a:t>: 200px;</a:t>
            </a:r>
          </a:p>
          <a:p>
            <a:r>
              <a:rPr lang="en-US" dirty="0" smtClean="0">
                <a:solidFill>
                  <a:schemeClr val="bg1"/>
                </a:solidFill>
              </a:rPr>
              <a:t>  width</a:t>
            </a:r>
            <a:r>
              <a:rPr lang="en-US" dirty="0">
                <a:solidFill>
                  <a:schemeClr val="bg1"/>
                </a:solidFill>
              </a:rPr>
              <a:t>: 200px;</a:t>
            </a:r>
          </a:p>
          <a:p>
            <a:r>
              <a:rPr lang="en-US" dirty="0" smtClean="0">
                <a:solidFill>
                  <a:schemeClr val="bg1"/>
                </a:solidFill>
              </a:rPr>
              <a:t>  border-style</a:t>
            </a:r>
            <a:r>
              <a:rPr lang="en-US" dirty="0">
                <a:solidFill>
                  <a:schemeClr val="bg1"/>
                </a:solidFill>
              </a:rPr>
              <a:t>: solid;</a:t>
            </a:r>
          </a:p>
          <a:p>
            <a:r>
              <a:rPr lang="en-US" dirty="0" smtClean="0">
                <a:solidFill>
                  <a:schemeClr val="bg1"/>
                </a:solidFill>
              </a:rPr>
              <a:t>  border-color</a:t>
            </a:r>
            <a:r>
              <a:rPr lang="en-US" dirty="0">
                <a:solidFill>
                  <a:schemeClr val="bg1"/>
                </a:solidFill>
              </a:rPr>
              <a:t>: </a:t>
            </a:r>
            <a:r>
              <a:rPr lang="en-US" dirty="0" err="1">
                <a:solidFill>
                  <a:schemeClr val="bg1"/>
                </a:solidFill>
              </a:rPr>
              <a:t>LightGray</a:t>
            </a:r>
            <a:r>
              <a:rPr lang="en-US" dirty="0">
                <a:solidFill>
                  <a:schemeClr val="bg1"/>
                </a:solidFill>
              </a:rPr>
              <a:t>;</a:t>
            </a:r>
          </a:p>
          <a:p>
            <a:r>
              <a:rPr lang="en-US" dirty="0" smtClean="0">
                <a:solidFill>
                  <a:schemeClr val="bg1"/>
                </a:solidFill>
              </a:rPr>
              <a:t>  left</a:t>
            </a:r>
            <a:r>
              <a:rPr lang="en-US" dirty="0">
                <a:solidFill>
                  <a:schemeClr val="bg1"/>
                </a:solidFill>
              </a:rPr>
              <a:t>: 422px;</a:t>
            </a:r>
          </a:p>
          <a:p>
            <a:r>
              <a:rPr lang="en-US" dirty="0" smtClean="0">
                <a:solidFill>
                  <a:schemeClr val="bg1"/>
                </a:solidFill>
              </a:rPr>
              <a:t>  top</a:t>
            </a:r>
            <a:r>
              <a:rPr lang="en-US" dirty="0">
                <a:solidFill>
                  <a:schemeClr val="bg1"/>
                </a:solidFill>
              </a:rPr>
              <a:t>: 106px;</a:t>
            </a:r>
          </a:p>
          <a:p>
            <a:r>
              <a:rPr lang="en-US" dirty="0" smtClean="0">
                <a:solidFill>
                  <a:schemeClr val="bg1"/>
                </a:solidFill>
              </a:rPr>
              <a:t>  background</a:t>
            </a:r>
            <a:r>
              <a:rPr lang="en-US" dirty="0">
                <a:solidFill>
                  <a:schemeClr val="bg1"/>
                </a:solidFill>
              </a:rPr>
              <a:t>: </a:t>
            </a:r>
            <a:r>
              <a:rPr lang="en-US" dirty="0" err="1">
                <a:solidFill>
                  <a:schemeClr val="bg1"/>
                </a:solidFill>
              </a:rPr>
              <a:t>rgb</a:t>
            </a:r>
            <a:r>
              <a:rPr lang="en-US" dirty="0">
                <a:solidFill>
                  <a:schemeClr val="bg1"/>
                </a:solidFill>
              </a:rPr>
              <a:t>(30, 191</a:t>
            </a:r>
            <a:r>
              <a:rPr lang="en-US" dirty="0"/>
              <a:t>, 255</a:t>
            </a:r>
            <a:r>
              <a:rPr lang="en-US" dirty="0" smtClean="0"/>
              <a:t>);</a:t>
            </a:r>
          </a:p>
          <a:p>
            <a:r>
              <a:rPr lang="en-US" dirty="0" smtClean="0">
                <a:solidFill>
                  <a:schemeClr val="accent1"/>
                </a:solidFill>
              </a:rPr>
              <a:t>  float</a:t>
            </a:r>
            <a:r>
              <a:rPr lang="en-US" dirty="0">
                <a:solidFill>
                  <a:schemeClr val="accent1"/>
                </a:solidFill>
              </a:rPr>
              <a:t>: -</a:t>
            </a:r>
            <a:r>
              <a:rPr lang="en-US" dirty="0" err="1">
                <a:solidFill>
                  <a:schemeClr val="accent1"/>
                </a:solidFill>
              </a:rPr>
              <a:t>ms</a:t>
            </a:r>
            <a:r>
              <a:rPr lang="en-US" dirty="0">
                <a:solidFill>
                  <a:schemeClr val="accent1"/>
                </a:solidFill>
              </a:rPr>
              <a:t>-positioned;</a:t>
            </a:r>
          </a:p>
          <a:p>
            <a:r>
              <a:rPr lang="en-US" dirty="0" smtClean="0">
                <a:solidFill>
                  <a:schemeClr val="accent1"/>
                </a:solidFill>
              </a:rPr>
              <a:t>  position</a:t>
            </a:r>
            <a:r>
              <a:rPr lang="en-US" dirty="0">
                <a:solidFill>
                  <a:schemeClr val="accent1"/>
                </a:solidFill>
              </a:rPr>
              <a:t>: absolute</a:t>
            </a:r>
            <a:r>
              <a:rPr lang="en-US" dirty="0" smtClean="0">
                <a:solidFill>
                  <a:schemeClr val="accent1"/>
                </a:solidFill>
              </a:rPr>
              <a:t>;</a:t>
            </a:r>
          </a:p>
          <a:p>
            <a:r>
              <a:rPr lang="en-US" dirty="0">
                <a:solidFill>
                  <a:schemeClr val="accent1"/>
                </a:solidFill>
              </a:rPr>
              <a:t> </a:t>
            </a:r>
            <a:r>
              <a:rPr lang="en-US" dirty="0" smtClean="0">
                <a:solidFill>
                  <a:schemeClr val="accent1"/>
                </a:solidFill>
              </a:rPr>
              <a:t> flow-wrap: wrap;</a:t>
            </a:r>
            <a:endParaRPr lang="en-US" dirty="0">
              <a:solidFill>
                <a:schemeClr val="bg1"/>
              </a:solidFill>
            </a:endParaRPr>
          </a:p>
          <a:p>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2170314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Approach for Adaptability</a:t>
            </a:r>
            <a:endParaRPr lang="en-US" dirty="0"/>
          </a:p>
        </p:txBody>
      </p:sp>
      <p:sp>
        <p:nvSpPr>
          <p:cNvPr id="3" name="Content Placeholder 2"/>
          <p:cNvSpPr>
            <a:spLocks noGrp="1"/>
          </p:cNvSpPr>
          <p:nvPr>
            <p:ph idx="1"/>
          </p:nvPr>
        </p:nvSpPr>
        <p:spPr>
          <a:xfrm>
            <a:off x="389436" y="1447799"/>
            <a:ext cx="8363938" cy="4438138"/>
          </a:xfrm>
        </p:spPr>
        <p:txBody>
          <a:bodyPr/>
          <a:lstStyle/>
          <a:p>
            <a:r>
              <a:rPr lang="en-US" dirty="0" smtClean="0"/>
              <a:t>Manage Device Families</a:t>
            </a:r>
          </a:p>
          <a:p>
            <a:pPr lvl="1"/>
            <a:r>
              <a:rPr lang="en-US" dirty="0" smtClean="0"/>
              <a:t>CSS3 Media Queries</a:t>
            </a:r>
          </a:p>
          <a:p>
            <a:r>
              <a:rPr lang="en-US" dirty="0" smtClean="0"/>
              <a:t>Manage Real Estate</a:t>
            </a:r>
          </a:p>
          <a:p>
            <a:pPr lvl="1"/>
            <a:r>
              <a:rPr lang="en-US" dirty="0" smtClean="0"/>
              <a:t>CSS3 Grid Layout</a:t>
            </a:r>
          </a:p>
          <a:p>
            <a:r>
              <a:rPr lang="en-US" dirty="0" smtClean="0"/>
              <a:t>Adaptive Components</a:t>
            </a:r>
          </a:p>
          <a:p>
            <a:pPr lvl="1"/>
            <a:r>
              <a:rPr lang="en-US" dirty="0" smtClean="0"/>
              <a:t>CSS3 </a:t>
            </a:r>
            <a:r>
              <a:rPr lang="en-US" dirty="0" err="1" smtClean="0"/>
              <a:t>FlexBox</a:t>
            </a:r>
            <a:endParaRPr lang="en-US" dirty="0" smtClean="0"/>
          </a:p>
          <a:p>
            <a:pPr lvl="1"/>
            <a:r>
              <a:rPr lang="en-US" dirty="0" smtClean="0"/>
              <a:t>CSS3 Multi-Column</a:t>
            </a:r>
          </a:p>
          <a:p>
            <a:pPr lvl="1"/>
            <a:r>
              <a:rPr lang="en-US" dirty="0"/>
              <a:t>CSS3 Positioned Floats</a:t>
            </a:r>
          </a:p>
          <a:p>
            <a:pPr lvl="1"/>
            <a:endParaRPr lang="en-US" dirty="0"/>
          </a:p>
        </p:txBody>
      </p:sp>
    </p:spTree>
    <p:extLst>
      <p:ext uri="{BB962C8B-B14F-4D97-AF65-F5344CB8AC3E}">
        <p14:creationId xmlns:p14="http://schemas.microsoft.com/office/powerpoint/2010/main" val="1387235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589" y="164123"/>
            <a:ext cx="8229600" cy="609398"/>
          </a:xfrm>
        </p:spPr>
        <p:txBody>
          <a:bodyPr>
            <a:normAutofit fontScale="90000"/>
          </a:bodyPr>
          <a:lstStyle/>
          <a:p>
            <a:r>
              <a:rPr lang="en-US" dirty="0" err="1" smtClean="0"/>
              <a:t>Gridddle</a:t>
            </a:r>
            <a:endParaRPr lang="en-US" dirty="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533"/>
          <a:stretch/>
        </p:blipFill>
        <p:spPr bwMode="auto">
          <a:xfrm>
            <a:off x="1043608" y="957559"/>
            <a:ext cx="6994039" cy="49899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407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831572"/>
            <a:ext cx="8229600" cy="609398"/>
          </a:xfrm>
        </p:spPr>
        <p:txBody>
          <a:bodyPr>
            <a:normAutofit fontScale="90000"/>
          </a:bodyPr>
          <a:lstStyle/>
          <a:p>
            <a:r>
              <a:rPr lang="en-US" dirty="0" smtClean="0"/>
              <a:t>CSS3 Fonts</a:t>
            </a:r>
            <a:endParaRPr lang="en-US" dirty="0"/>
          </a:p>
        </p:txBody>
      </p:sp>
    </p:spTree>
    <p:extLst>
      <p:ext uri="{BB962C8B-B14F-4D97-AF65-F5344CB8AC3E}">
        <p14:creationId xmlns:p14="http://schemas.microsoft.com/office/powerpoint/2010/main" val="2172921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Fonts</a:t>
            </a:r>
            <a:endParaRPr lang="en-US" dirty="0"/>
          </a:p>
        </p:txBody>
      </p:sp>
      <p:sp>
        <p:nvSpPr>
          <p:cNvPr id="3" name="Content Placeholder 2"/>
          <p:cNvSpPr>
            <a:spLocks noGrp="1"/>
          </p:cNvSpPr>
          <p:nvPr>
            <p:ph idx="1"/>
          </p:nvPr>
        </p:nvSpPr>
        <p:spPr/>
        <p:txBody>
          <a:bodyPr>
            <a:noAutofit/>
          </a:bodyPr>
          <a:lstStyle/>
          <a:p>
            <a:r>
              <a:rPr lang="en-US" dirty="0" smtClean="0"/>
              <a:t>WOFF</a:t>
            </a:r>
          </a:p>
          <a:p>
            <a:pPr lvl="1"/>
            <a:r>
              <a:rPr lang="en-US" dirty="0" smtClean="0"/>
              <a:t>Web Open Font Format</a:t>
            </a:r>
          </a:p>
          <a:p>
            <a:pPr lvl="1"/>
            <a:r>
              <a:rPr lang="en-US" dirty="0"/>
              <a:t>Ensured backward compatibility with continued support for Embedded </a:t>
            </a:r>
            <a:r>
              <a:rPr lang="en-US" dirty="0" err="1"/>
              <a:t>OpenType</a:t>
            </a:r>
            <a:r>
              <a:rPr lang="en-US" dirty="0"/>
              <a:t> (EOT)</a:t>
            </a:r>
          </a:p>
          <a:p>
            <a:pPr lvl="1"/>
            <a:r>
              <a:rPr lang="en-US" dirty="0"/>
              <a:t>Added support for the Web Open Font Format (WOFF), which repackages </a:t>
            </a:r>
            <a:r>
              <a:rPr lang="en-US" dirty="0" err="1"/>
              <a:t>sfnt</a:t>
            </a:r>
            <a:r>
              <a:rPr lang="en-US" dirty="0"/>
              <a:t>-based font files (TrueType, </a:t>
            </a:r>
            <a:r>
              <a:rPr lang="en-US" dirty="0" err="1"/>
              <a:t>OpenType</a:t>
            </a:r>
            <a:r>
              <a:rPr lang="en-US" dirty="0"/>
              <a:t>, and Open Font Format fonts) by compressing each table individually using a ZIP compression format</a:t>
            </a:r>
          </a:p>
          <a:p>
            <a:pPr lvl="1"/>
            <a:r>
              <a:rPr lang="en-US" dirty="0"/>
              <a:t>Added support for installable (no embedding permission bits set) raw TrueType fonts</a:t>
            </a:r>
          </a:p>
        </p:txBody>
      </p:sp>
    </p:spTree>
    <p:extLst>
      <p:ext uri="{BB962C8B-B14F-4D97-AF65-F5344CB8AC3E}">
        <p14:creationId xmlns:p14="http://schemas.microsoft.com/office/powerpoint/2010/main" val="839973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8788"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56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Web Fonts</a:t>
            </a:r>
            <a:endParaRPr lang="en-US" dirty="0"/>
          </a:p>
        </p:txBody>
      </p:sp>
      <p:sp>
        <p:nvSpPr>
          <p:cNvPr id="3" name="Content Placeholder 2"/>
          <p:cNvSpPr>
            <a:spLocks noGrp="1"/>
          </p:cNvSpPr>
          <p:nvPr>
            <p:ph type="body" sz="quarter" idx="10"/>
          </p:nvPr>
        </p:nvSpPr>
        <p:spPr/>
        <p:txBody>
          <a:bodyPr>
            <a:noAutofit/>
          </a:bodyPr>
          <a:lstStyle/>
          <a:p>
            <a:pPr marL="0" indent="0">
              <a:buNone/>
            </a:pPr>
            <a:r>
              <a:rPr lang="en-US" sz="3200" b="1" dirty="0"/>
              <a:t>@font-face</a:t>
            </a:r>
            <a:r>
              <a:rPr lang="en-US" sz="3200" dirty="0"/>
              <a:t> {</a:t>
            </a:r>
            <a:br>
              <a:rPr lang="en-US" sz="3200" dirty="0"/>
            </a:br>
            <a:r>
              <a:rPr lang="en-US" sz="3200" dirty="0"/>
              <a:t>	</a:t>
            </a:r>
            <a:r>
              <a:rPr lang="en-US" sz="3200" b="1" dirty="0" smtClean="0"/>
              <a:t>font-family</a:t>
            </a:r>
            <a:r>
              <a:rPr lang="en-US" sz="3200" dirty="0"/>
              <a:t>: </a:t>
            </a:r>
            <a:r>
              <a:rPr lang="en-US" sz="3200" dirty="0" err="1"/>
              <a:t>MyFont</a:t>
            </a:r>
            <a:r>
              <a:rPr lang="en-US" sz="3200" dirty="0"/>
              <a:t>;</a:t>
            </a:r>
            <a:br>
              <a:rPr lang="en-US" sz="3200" dirty="0"/>
            </a:br>
            <a:r>
              <a:rPr lang="en-US" sz="3200" dirty="0" smtClean="0"/>
              <a:t>	</a:t>
            </a:r>
            <a:r>
              <a:rPr lang="en-US" sz="3200" b="1" dirty="0" err="1" smtClean="0"/>
              <a:t>src</a:t>
            </a:r>
            <a:r>
              <a:rPr lang="en-US" sz="3200" dirty="0"/>
              <a:t>: </a:t>
            </a:r>
            <a:r>
              <a:rPr lang="en-US" sz="3200" dirty="0" err="1"/>
              <a:t>url</a:t>
            </a:r>
            <a:r>
              <a:rPr lang="en-US" sz="3200" dirty="0"/>
              <a:t>(http://mysite/fonts/MyFont.ttf)</a:t>
            </a:r>
            <a:br>
              <a:rPr lang="en-US" sz="3200" dirty="0"/>
            </a:br>
            <a:r>
              <a:rPr lang="en-US" sz="3200" dirty="0" smtClean="0"/>
              <a:t>	   format</a:t>
            </a:r>
            <a:r>
              <a:rPr lang="en-US" sz="3200" dirty="0"/>
              <a:t>("embedded-</a:t>
            </a:r>
            <a:r>
              <a:rPr lang="en-US" sz="3200" dirty="0" err="1"/>
              <a:t>opentype</a:t>
            </a:r>
            <a:r>
              <a:rPr lang="en-US" sz="3200" dirty="0" smtClean="0"/>
              <a:t>");</a:t>
            </a:r>
          </a:p>
          <a:p>
            <a:pPr marL="0" indent="0">
              <a:buNone/>
            </a:pPr>
            <a:r>
              <a:rPr lang="en-US" sz="3200" b="1" dirty="0" smtClean="0"/>
              <a:t>	</a:t>
            </a:r>
            <a:r>
              <a:rPr lang="en-US" sz="3200" b="1" dirty="0" err="1" smtClean="0"/>
              <a:t>unicode</a:t>
            </a:r>
            <a:r>
              <a:rPr lang="en-US" sz="3200" b="1" dirty="0" smtClean="0"/>
              <a:t>-range</a:t>
            </a:r>
            <a:r>
              <a:rPr lang="en-US" sz="3200" dirty="0"/>
              <a:t>: U+0-7F;</a:t>
            </a:r>
            <a:br>
              <a:rPr lang="en-US" sz="3200" dirty="0"/>
            </a:br>
            <a:r>
              <a:rPr lang="en-US" sz="3200" dirty="0" smtClean="0"/>
              <a:t>}</a:t>
            </a:r>
            <a:r>
              <a:rPr lang="en-US" sz="3200" dirty="0"/>
              <a:t/>
            </a:r>
            <a:br>
              <a:rPr lang="en-US" sz="3200" dirty="0"/>
            </a:br>
            <a:r>
              <a:rPr lang="en-US" sz="3200" dirty="0"/>
              <a:t>p </a:t>
            </a:r>
            <a:r>
              <a:rPr lang="en-US" sz="3200" dirty="0" smtClean="0"/>
              <a:t>{</a:t>
            </a:r>
          </a:p>
          <a:p>
            <a:pPr marL="0" indent="0">
              <a:buNone/>
            </a:pPr>
            <a:r>
              <a:rPr lang="en-US" sz="3200" dirty="0"/>
              <a:t> </a:t>
            </a:r>
            <a:r>
              <a:rPr lang="en-US" sz="3200" dirty="0" smtClean="0"/>
              <a:t>   font-family</a:t>
            </a:r>
            <a:r>
              <a:rPr lang="en-US" sz="3200" dirty="0"/>
              <a:t>: </a:t>
            </a:r>
            <a:r>
              <a:rPr lang="en-US" sz="3200" dirty="0" err="1"/>
              <a:t>MyFont</a:t>
            </a:r>
            <a:r>
              <a:rPr lang="en-US" sz="3200" dirty="0"/>
              <a:t>, serif;</a:t>
            </a:r>
            <a:br>
              <a:rPr lang="en-US" sz="3200" dirty="0"/>
            </a:br>
            <a:r>
              <a:rPr lang="en-US" sz="3200" dirty="0" smtClean="0"/>
              <a:t>}</a:t>
            </a:r>
          </a:p>
        </p:txBody>
      </p:sp>
    </p:spTree>
    <p:extLst>
      <p:ext uri="{BB962C8B-B14F-4D97-AF65-F5344CB8AC3E}">
        <p14:creationId xmlns:p14="http://schemas.microsoft.com/office/powerpoint/2010/main" val="213457292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Font Services</a:t>
            </a:r>
            <a:endParaRPr lang="en-US" dirty="0"/>
          </a:p>
        </p:txBody>
      </p:sp>
      <p:sp>
        <p:nvSpPr>
          <p:cNvPr id="3" name="Text Placeholder 2"/>
          <p:cNvSpPr>
            <a:spLocks noGrp="1"/>
          </p:cNvSpPr>
          <p:nvPr>
            <p:ph type="body" sz="quarter" idx="10"/>
          </p:nvPr>
        </p:nvSpPr>
        <p:spPr>
          <a:xfrm>
            <a:off x="389436" y="1447799"/>
            <a:ext cx="4758628" cy="3287054"/>
          </a:xfrm>
        </p:spPr>
        <p:txBody>
          <a:bodyPr/>
          <a:lstStyle/>
          <a:p>
            <a:r>
              <a:rPr lang="en-US" dirty="0" smtClean="0"/>
              <a:t>Things to think about:</a:t>
            </a:r>
          </a:p>
          <a:p>
            <a:pPr lvl="1"/>
            <a:r>
              <a:rPr lang="en-US" dirty="0" smtClean="0"/>
              <a:t>CDN-based (if hosted)</a:t>
            </a:r>
          </a:p>
          <a:p>
            <a:pPr lvl="1"/>
            <a:r>
              <a:rPr lang="en-US" dirty="0" smtClean="0"/>
              <a:t>Font file Size</a:t>
            </a:r>
          </a:p>
          <a:p>
            <a:pPr lvl="1"/>
            <a:r>
              <a:rPr lang="en-US" dirty="0" smtClean="0"/>
              <a:t>Hinting</a:t>
            </a:r>
          </a:p>
          <a:p>
            <a:pPr lvl="1"/>
            <a:r>
              <a:rPr lang="en-US" dirty="0" smtClean="0"/>
              <a:t>Web vs. Desktop License</a:t>
            </a:r>
          </a:p>
          <a:p>
            <a:pPr lvl="1"/>
            <a:r>
              <a:rPr lang="en-US" dirty="0" smtClean="0"/>
              <a:t>@font-face Declaration at Top</a:t>
            </a:r>
          </a:p>
          <a:p>
            <a:pPr lvl="1"/>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7" y="254913"/>
            <a:ext cx="3526359" cy="3068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3658742"/>
            <a:ext cx="3526359" cy="293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08168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CSSLINT.NET</a:t>
            </a:r>
            <a:endParaRPr lang="en-US" dirty="0"/>
          </a:p>
        </p:txBody>
      </p:sp>
      <p:sp>
        <p:nvSpPr>
          <p:cNvPr id="3" name="Text Placeholder 2"/>
          <p:cNvSpPr>
            <a:spLocks noGrp="1"/>
          </p:cNvSpPr>
          <p:nvPr>
            <p:ph type="body" idx="1"/>
          </p:nvPr>
        </p:nvSpPr>
        <p:spPr/>
        <p:txBody>
          <a:bodyPr>
            <a:normAutofit fontScale="77500" lnSpcReduction="20000"/>
          </a:bodyPr>
          <a:lstStyle/>
          <a:p>
            <a:endParaRPr lang="en-US"/>
          </a:p>
        </p:txBody>
      </p:sp>
      <p:sp>
        <p:nvSpPr>
          <p:cNvPr id="4" name="Content Placeholder 3"/>
          <p:cNvSpPr>
            <a:spLocks noGrp="1"/>
          </p:cNvSpPr>
          <p:nvPr>
            <p:ph sz="half" idx="2"/>
          </p:nvPr>
        </p:nvSpPr>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700808"/>
            <a:ext cx="5331750" cy="4002965"/>
          </a:xfrm>
          <a:prstGeom prst="rect">
            <a:avLst/>
          </a:prstGeom>
          <a:noFill/>
          <a:ln>
            <a:noFill/>
          </a:ln>
          <a:effectLst>
            <a:glow rad="1397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493338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Book – Stunning CSS3</a:t>
            </a:r>
            <a:endParaRPr lang="en-US" dirty="0"/>
          </a:p>
        </p:txBody>
      </p:sp>
      <p:sp>
        <p:nvSpPr>
          <p:cNvPr id="11" name="Content Placeholder 2"/>
          <p:cNvSpPr>
            <a:spLocks noGrp="1"/>
          </p:cNvSpPr>
          <p:nvPr>
            <p:ph idx="1"/>
          </p:nvPr>
        </p:nvSpPr>
        <p:spPr>
          <a:xfrm>
            <a:off x="457200" y="5820510"/>
            <a:ext cx="8229600" cy="443198"/>
          </a:xfrm>
        </p:spPr>
        <p:txBody>
          <a:bodyPr>
            <a:normAutofit fontScale="92500" lnSpcReduction="20000"/>
          </a:bodyPr>
          <a:lstStyle/>
          <a:p>
            <a:pPr marL="0" indent="0" algn="ctr">
              <a:buNone/>
            </a:pPr>
            <a:r>
              <a:rPr lang="en-US" b="1" dirty="0" smtClean="0">
                <a:solidFill>
                  <a:schemeClr val="accent5"/>
                </a:solidFill>
              </a:rPr>
              <a:t>http://stunningcss3.com</a:t>
            </a:r>
            <a:endParaRPr lang="en-US" b="1" dirty="0">
              <a:solidFill>
                <a:schemeClr val="accent5"/>
              </a:solidFill>
            </a:endParaRPr>
          </a:p>
        </p:txBody>
      </p:sp>
      <p:pic>
        <p:nvPicPr>
          <p:cNvPr id="10" name="Picture 9"/>
          <p:cNvPicPr>
            <a:picLocks noChangeAspect="1"/>
          </p:cNvPicPr>
          <p:nvPr/>
        </p:nvPicPr>
        <p:blipFill>
          <a:blip r:embed="rId2"/>
          <a:stretch>
            <a:fillRect/>
          </a:stretch>
        </p:blipFill>
        <p:spPr>
          <a:xfrm>
            <a:off x="2771800" y="1512018"/>
            <a:ext cx="3542471" cy="4198105"/>
          </a:xfrm>
          <a:prstGeom prst="rect">
            <a:avLst/>
          </a:prstGeom>
          <a:effectLst/>
        </p:spPr>
      </p:pic>
    </p:spTree>
    <p:extLst>
      <p:ext uri="{BB962C8B-B14F-4D97-AF65-F5344CB8AC3E}">
        <p14:creationId xmlns:p14="http://schemas.microsoft.com/office/powerpoint/2010/main" val="4262996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HTML5?</a:t>
            </a:r>
            <a:endParaRPr lang="en-US" dirty="0"/>
          </a:p>
        </p:txBody>
      </p:sp>
      <p:pic>
        <p:nvPicPr>
          <p:cNvPr id="2050" name="Picture 2" descr="http://www.w3.org/html/logo/downloads/HTML5_Logo_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09800"/>
            <a:ext cx="2631910" cy="237132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7796" y="2057401"/>
            <a:ext cx="1519112" cy="1420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descr="Device Acces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9104" y="4419600"/>
            <a:ext cx="1519112" cy="142038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48275" y="1752600"/>
            <a:ext cx="1519112" cy="1420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descr="Multimedia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37914" y="3477779"/>
            <a:ext cx="1519112" cy="142038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3D &amp; Effect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29400" y="797118"/>
            <a:ext cx="1510880" cy="141268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Performance &amp; Integrati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98393" y="2853892"/>
            <a:ext cx="1519112" cy="142038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SS3 &amp; Styli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19601" y="3264567"/>
            <a:ext cx="1519112" cy="142038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Semantic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48275" y="4928610"/>
            <a:ext cx="1519112" cy="142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50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a:xfrm>
            <a:off x="457200" y="1340768"/>
            <a:ext cx="8229600" cy="4525963"/>
          </a:xfrm>
        </p:spPr>
        <p:txBody>
          <a:bodyPr/>
          <a:lstStyle/>
          <a:p>
            <a:endParaRPr lang="en-US" dirty="0"/>
          </a:p>
          <a:p>
            <a:r>
              <a:rPr lang="en-US" dirty="0"/>
              <a:t>Responsive Design - The View of the World Depends on the Glasses I </a:t>
            </a:r>
            <a:r>
              <a:rPr lang="en-US" dirty="0" smtClean="0"/>
              <a:t>Wear</a:t>
            </a:r>
          </a:p>
          <a:p>
            <a:pPr lvl="1"/>
            <a:r>
              <a:rPr lang="en-US" dirty="0" smtClean="0"/>
              <a:t>Not a product, but a concept</a:t>
            </a:r>
            <a:endParaRPr lang="en-US" dirty="0"/>
          </a:p>
          <a:p>
            <a:pPr lvl="1"/>
            <a:r>
              <a:rPr lang="en-US" dirty="0" smtClean="0"/>
              <a:t>Meeting Room 5, today at 5pm</a:t>
            </a:r>
          </a:p>
          <a:p>
            <a:r>
              <a:rPr lang="en-US" dirty="0" smtClean="0"/>
              <a:t>Deck, demos, links are at: </a:t>
            </a:r>
            <a:r>
              <a:rPr lang="en-US" dirty="0" smtClean="0">
                <a:solidFill>
                  <a:schemeClr val="accent5"/>
                </a:solidFill>
              </a:rPr>
              <a:t>asimplepixel.tumblr.com</a:t>
            </a:r>
          </a:p>
          <a:p>
            <a:r>
              <a:rPr lang="en-US" dirty="0" smtClean="0"/>
              <a:t>Also, follow </a:t>
            </a:r>
            <a:r>
              <a:rPr lang="en-US" dirty="0" smtClean="0">
                <a:solidFill>
                  <a:schemeClr val="accent5"/>
                </a:solidFill>
              </a:rPr>
              <a:t>@</a:t>
            </a:r>
            <a:r>
              <a:rPr lang="en-US" dirty="0" err="1" smtClean="0">
                <a:solidFill>
                  <a:schemeClr val="accent5"/>
                </a:solidFill>
              </a:rPr>
              <a:t>tommylee</a:t>
            </a:r>
            <a:r>
              <a:rPr lang="en-US" dirty="0" smtClean="0">
                <a:solidFill>
                  <a:schemeClr val="accent5"/>
                </a:solidFill>
              </a:rPr>
              <a:t> </a:t>
            </a:r>
            <a:r>
              <a:rPr lang="en-US" dirty="0" smtClean="0"/>
              <a:t>if you like the HTML5, CSS3, Design, Brutality and Pets</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7442575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11097683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357644" y="188640"/>
            <a:ext cx="8245817" cy="553998"/>
          </a:xfrm>
        </p:spPr>
        <p:txBody>
          <a:bodyPr>
            <a:noAutofit/>
          </a:bodyPr>
          <a:lstStyle/>
          <a:p>
            <a:r>
              <a:rPr lang="en-US" dirty="0" smtClean="0"/>
              <a:t>Microsoft Approach with HTML5</a:t>
            </a:r>
            <a:endParaRPr lang="en-US" dirty="0"/>
          </a:p>
        </p:txBody>
      </p:sp>
      <p:grpSp>
        <p:nvGrpSpPr>
          <p:cNvPr id="6" name="Group 5"/>
          <p:cNvGrpSpPr/>
          <p:nvPr/>
        </p:nvGrpSpPr>
        <p:grpSpPr>
          <a:xfrm>
            <a:off x="386095" y="955466"/>
            <a:ext cx="8395992" cy="4945487"/>
            <a:chOff x="476734" y="1133341"/>
            <a:chExt cx="11191741" cy="4945487"/>
          </a:xfrm>
        </p:grpSpPr>
        <p:sp>
          <p:nvSpPr>
            <p:cNvPr id="3" name="Rounded Rectangle 2"/>
            <p:cNvSpPr/>
            <p:nvPr/>
          </p:nvSpPr>
          <p:spPr bwMode="auto">
            <a:xfrm>
              <a:off x="476734" y="1133341"/>
              <a:ext cx="11191741" cy="4945487"/>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5" name="Group 4"/>
            <p:cNvGrpSpPr/>
            <p:nvPr/>
          </p:nvGrpSpPr>
          <p:grpSpPr>
            <a:xfrm>
              <a:off x="1046206" y="2135939"/>
              <a:ext cx="3306885" cy="3175656"/>
              <a:chOff x="482553" y="2654992"/>
              <a:chExt cx="2601015" cy="3175656"/>
            </a:xfrm>
          </p:grpSpPr>
          <p:sp>
            <p:nvSpPr>
              <p:cNvPr id="14" name="Rounded Rectangle 13"/>
              <p:cNvSpPr/>
              <p:nvPr/>
            </p:nvSpPr>
            <p:spPr bwMode="auto">
              <a:xfrm>
                <a:off x="495061" y="2654992"/>
                <a:ext cx="2588507" cy="3175656"/>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itchFamily="100" charset="0"/>
                  <a:ea typeface="ＭＳ Ｐゴシック" pitchFamily="100" charset="-128"/>
                  <a:cs typeface="ＭＳ Ｐゴシック" pitchFamily="100" charset="-128"/>
                </a:endParaRPr>
              </a:p>
            </p:txBody>
          </p:sp>
          <p:sp>
            <p:nvSpPr>
              <p:cNvPr id="21" name="Title 32"/>
              <p:cNvSpPr txBox="1">
                <a:spLocks/>
              </p:cNvSpPr>
              <p:nvPr/>
            </p:nvSpPr>
            <p:spPr>
              <a:xfrm>
                <a:off x="482553" y="2731192"/>
                <a:ext cx="2588507"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3200" b="0" kern="1200" cap="none" spc="-100" baseline="0" dirty="0" smtClean="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effectLst/>
                    <a:latin typeface="Segoe Light" pitchFamily="34" charset="0"/>
                    <a:ea typeface="+mn-ea"/>
                    <a:cs typeface="Arial" charset="0"/>
                  </a:defRPr>
                </a:lvl1pPr>
              </a:lstStyle>
              <a:p>
                <a:pPr algn="ctr"/>
                <a:r>
                  <a:rPr lang="en-US" sz="2400" dirty="0" smtClean="0"/>
                  <a:t>Site Ready </a:t>
                </a:r>
              </a:p>
              <a:p>
                <a:pPr algn="ctr"/>
                <a:r>
                  <a:rPr lang="en-US" sz="2400" dirty="0" smtClean="0"/>
                  <a:t>HTML5</a:t>
                </a:r>
                <a:endParaRPr lang="en-US" sz="2000" dirty="0"/>
              </a:p>
            </p:txBody>
          </p:sp>
        </p:grpSp>
        <p:grpSp>
          <p:nvGrpSpPr>
            <p:cNvPr id="12" name="Group 11"/>
            <p:cNvGrpSpPr/>
            <p:nvPr/>
          </p:nvGrpSpPr>
          <p:grpSpPr>
            <a:xfrm>
              <a:off x="4427114" y="2135939"/>
              <a:ext cx="3328906" cy="3175656"/>
              <a:chOff x="3351212" y="2751814"/>
              <a:chExt cx="2618336" cy="3175656"/>
            </a:xfrm>
          </p:grpSpPr>
          <p:sp>
            <p:nvSpPr>
              <p:cNvPr id="41" name="Rounded Rectangle 40"/>
              <p:cNvSpPr/>
              <p:nvPr/>
            </p:nvSpPr>
            <p:spPr bwMode="auto">
              <a:xfrm>
                <a:off x="3351212" y="2751814"/>
                <a:ext cx="2588507" cy="3175656"/>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itchFamily="100" charset="0"/>
                  <a:ea typeface="ＭＳ Ｐゴシック" pitchFamily="100" charset="-128"/>
                  <a:cs typeface="ＭＳ Ｐゴシック" pitchFamily="100" charset="-128"/>
                </a:endParaRPr>
              </a:p>
            </p:txBody>
          </p:sp>
          <p:sp>
            <p:nvSpPr>
              <p:cNvPr id="38" name="Title 32"/>
              <p:cNvSpPr txBox="1">
                <a:spLocks/>
              </p:cNvSpPr>
              <p:nvPr/>
            </p:nvSpPr>
            <p:spPr>
              <a:xfrm>
                <a:off x="3381041" y="2828013"/>
                <a:ext cx="2588507"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3200" b="0" kern="1200" cap="none" spc="-100" baseline="0" dirty="0" smtClean="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effectLst/>
                    <a:latin typeface="Segoe Light" pitchFamily="34" charset="0"/>
                    <a:ea typeface="+mn-ea"/>
                    <a:cs typeface="Arial" charset="0"/>
                  </a:defRPr>
                </a:lvl1pPr>
              </a:lstStyle>
              <a:p>
                <a:pPr algn="ctr"/>
                <a:r>
                  <a:rPr lang="en-US" sz="2400" dirty="0" smtClean="0"/>
                  <a:t>Under Development</a:t>
                </a:r>
              </a:p>
              <a:p>
                <a:pPr algn="ctr"/>
                <a:r>
                  <a:rPr lang="en-US" sz="2400" dirty="0" smtClean="0"/>
                  <a:t>Features</a:t>
                </a:r>
                <a:endParaRPr lang="en-US" sz="2400"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545569" y="4123414"/>
                <a:ext cx="2259450" cy="1645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 name="Group 1"/>
            <p:cNvGrpSpPr/>
            <p:nvPr/>
          </p:nvGrpSpPr>
          <p:grpSpPr>
            <a:xfrm>
              <a:off x="7821163" y="2135939"/>
              <a:ext cx="3290983" cy="3175656"/>
              <a:chOff x="6324600" y="2743200"/>
              <a:chExt cx="2468880" cy="3175656"/>
            </a:xfrm>
          </p:grpSpPr>
          <p:grpSp>
            <p:nvGrpSpPr>
              <p:cNvPr id="10" name="Group 9"/>
              <p:cNvGrpSpPr/>
              <p:nvPr/>
            </p:nvGrpSpPr>
            <p:grpSpPr>
              <a:xfrm>
                <a:off x="6324600" y="2743200"/>
                <a:ext cx="2468880" cy="3175656"/>
                <a:chOff x="9066212" y="2751814"/>
                <a:chExt cx="2588507" cy="3175656"/>
              </a:xfrm>
            </p:grpSpPr>
            <p:sp>
              <p:nvSpPr>
                <p:cNvPr id="47" name="Rounded Rectangle 46"/>
                <p:cNvSpPr/>
                <p:nvPr/>
              </p:nvSpPr>
              <p:spPr bwMode="auto">
                <a:xfrm>
                  <a:off x="9066212" y="2751814"/>
                  <a:ext cx="2588507" cy="3175656"/>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pitchFamily="100" charset="0"/>
                    <a:ea typeface="ＭＳ Ｐゴシック" pitchFamily="100" charset="-128"/>
                    <a:cs typeface="ＭＳ Ｐゴシック" pitchFamily="100" charset="-128"/>
                  </a:endParaRPr>
                </a:p>
              </p:txBody>
            </p:sp>
            <p:sp>
              <p:nvSpPr>
                <p:cNvPr id="39" name="Title 32"/>
                <p:cNvSpPr txBox="1">
                  <a:spLocks/>
                </p:cNvSpPr>
                <p:nvPr/>
              </p:nvSpPr>
              <p:spPr>
                <a:xfrm>
                  <a:off x="9066212" y="2994212"/>
                  <a:ext cx="2588507" cy="332399"/>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3200" b="0" kern="1200" cap="none" spc="-100" baseline="0" dirty="0" smtClean="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effectLst/>
                      <a:latin typeface="Segoe Light" pitchFamily="34" charset="0"/>
                      <a:ea typeface="+mn-ea"/>
                      <a:cs typeface="Arial" charset="0"/>
                    </a:defRPr>
                  </a:lvl1pPr>
                </a:lstStyle>
                <a:p>
                  <a:pPr algn="ctr"/>
                  <a:r>
                    <a:rPr lang="en-US" sz="2400" dirty="0" smtClean="0"/>
                    <a:t>Emerging Standards</a:t>
                  </a:r>
                  <a:endParaRPr lang="en-US" sz="2400" dirty="0"/>
                </a:p>
              </p:txBody>
            </p:sp>
          </p:gr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440492" y="4114800"/>
                <a:ext cx="2286000" cy="1640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Rectangle 22"/>
            <p:cNvSpPr/>
            <p:nvPr/>
          </p:nvSpPr>
          <p:spPr>
            <a:xfrm>
              <a:off x="914162" y="5425386"/>
              <a:ext cx="3555074" cy="461665"/>
            </a:xfrm>
            <a:prstGeom prst="rect">
              <a:avLst/>
            </a:prstGeom>
          </p:spPr>
          <p:txBody>
            <a:bodyPr wrap="square">
              <a:spAutoFit/>
            </a:bodyPr>
            <a:lstStyle/>
            <a:p>
              <a:pPr algn="ctr"/>
              <a:r>
                <a:rPr lang="en-US" sz="2400" spc="-100" dirty="0">
                  <a:ln w="3175">
                    <a:noFill/>
                  </a:ln>
                  <a:solidFill>
                    <a:schemeClr val="accent1"/>
                  </a:solidFill>
                  <a:latin typeface="Segoe Light" pitchFamily="34" charset="0"/>
                  <a:cs typeface="Arial" charset="0"/>
                </a:rPr>
                <a:t>beautyoftheweb.com</a:t>
              </a:r>
            </a:p>
          </p:txBody>
        </p:sp>
        <p:sp>
          <p:nvSpPr>
            <p:cNvPr id="24" name="Rectangle 23"/>
            <p:cNvSpPr/>
            <p:nvPr/>
          </p:nvSpPr>
          <p:spPr>
            <a:xfrm>
              <a:off x="4472487" y="5425387"/>
              <a:ext cx="3241696" cy="461665"/>
            </a:xfrm>
            <a:prstGeom prst="rect">
              <a:avLst/>
            </a:prstGeom>
          </p:spPr>
          <p:txBody>
            <a:bodyPr wrap="square">
              <a:spAutoFit/>
            </a:bodyPr>
            <a:lstStyle/>
            <a:p>
              <a:pPr algn="ctr"/>
              <a:r>
                <a:rPr lang="en-US" sz="2400" spc="-100" dirty="0">
                  <a:ln w="3175">
                    <a:noFill/>
                  </a:ln>
                  <a:solidFill>
                    <a:schemeClr val="accent1"/>
                  </a:solidFill>
                  <a:latin typeface="Segoe Light" pitchFamily="34" charset="0"/>
                  <a:cs typeface="Arial" charset="0"/>
                </a:rPr>
                <a:t>ietestdrive.com</a:t>
              </a:r>
            </a:p>
          </p:txBody>
        </p:sp>
        <p:sp>
          <p:nvSpPr>
            <p:cNvPr id="25" name="Rectangle 24"/>
            <p:cNvSpPr/>
            <p:nvPr/>
          </p:nvSpPr>
          <p:spPr>
            <a:xfrm>
              <a:off x="7878402" y="5412540"/>
              <a:ext cx="3241696" cy="461665"/>
            </a:xfrm>
            <a:prstGeom prst="rect">
              <a:avLst/>
            </a:prstGeom>
          </p:spPr>
          <p:txBody>
            <a:bodyPr wrap="square">
              <a:spAutoFit/>
            </a:bodyPr>
            <a:lstStyle/>
            <a:p>
              <a:pPr algn="ctr"/>
              <a:r>
                <a:rPr lang="en-US" sz="2400" spc="-100" dirty="0">
                  <a:ln w="3175">
                    <a:noFill/>
                  </a:ln>
                  <a:solidFill>
                    <a:schemeClr val="accent1"/>
                  </a:solidFill>
                  <a:latin typeface="Segoe Light" pitchFamily="34" charset="0"/>
                  <a:cs typeface="Arial" charset="0"/>
                </a:rPr>
                <a:t>html5labs.com</a:t>
              </a:r>
            </a:p>
          </p:txBody>
        </p:sp>
        <p:sp>
          <p:nvSpPr>
            <p:cNvPr id="26" name="Rounded Rectangle 25"/>
            <p:cNvSpPr/>
            <p:nvPr/>
          </p:nvSpPr>
          <p:spPr bwMode="auto">
            <a:xfrm>
              <a:off x="1054157" y="1602539"/>
              <a:ext cx="3290983" cy="411480"/>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400" b="1" spc="-100" dirty="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latin typeface="Segoe Light" pitchFamily="34" charset="0"/>
                  <a:cs typeface="Arial" charset="0"/>
                </a:rPr>
                <a:t>IE9</a:t>
              </a:r>
            </a:p>
          </p:txBody>
        </p:sp>
        <p:sp>
          <p:nvSpPr>
            <p:cNvPr id="27" name="Rounded Rectangle 26"/>
            <p:cNvSpPr/>
            <p:nvPr/>
          </p:nvSpPr>
          <p:spPr bwMode="auto">
            <a:xfrm>
              <a:off x="4446075" y="1602539"/>
              <a:ext cx="3290983" cy="411480"/>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000" b="1" spc="-100" dirty="0" smtClean="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latin typeface="Segoe Light" pitchFamily="34" charset="0"/>
                  <a:cs typeface="Arial" charset="0"/>
                </a:rPr>
                <a:t>IE Platform Previews</a:t>
              </a:r>
              <a:endParaRPr lang="en-US" sz="2000" b="1" spc="-100" dirty="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latin typeface="Segoe Light" pitchFamily="34" charset="0"/>
                <a:cs typeface="Arial" charset="0"/>
              </a:endParaRPr>
            </a:p>
          </p:txBody>
        </p:sp>
        <p:sp>
          <p:nvSpPr>
            <p:cNvPr id="28" name="Rounded Rectangle 27"/>
            <p:cNvSpPr/>
            <p:nvPr/>
          </p:nvSpPr>
          <p:spPr bwMode="auto">
            <a:xfrm>
              <a:off x="7821163" y="1602539"/>
              <a:ext cx="3290983" cy="411480"/>
            </a:xfrm>
            <a:prstGeom prst="roundRect">
              <a:avLst>
                <a:gd name="adj" fmla="val 1763"/>
              </a:avLst>
            </a:prstGeom>
            <a:gradFill flip="none" rotWithShape="1">
              <a:gsLst>
                <a:gs pos="0">
                  <a:srgbClr val="FFFFFF"/>
                </a:gs>
                <a:gs pos="50000">
                  <a:srgbClr val="E6ECEE">
                    <a:lumMod val="54000"/>
                    <a:lumOff val="46000"/>
                  </a:srgbClr>
                </a:gs>
                <a:gs pos="100000">
                  <a:schemeClr val="accent4">
                    <a:lumMod val="13000"/>
                    <a:lumOff val="87000"/>
                  </a:schemeClr>
                </a:gs>
              </a:gsLst>
              <a:lin ang="0" scaled="1"/>
              <a:tileRect/>
            </a:gradFill>
            <a:ln w="9525" cap="flat" cmpd="sng" algn="ctr">
              <a:gradFill>
                <a:gsLst>
                  <a:gs pos="0">
                    <a:srgbClr val="FFFFFF">
                      <a:lumMod val="86000"/>
                    </a:srgbClr>
                  </a:gs>
                  <a:gs pos="50000">
                    <a:srgbClr val="FFFFFF">
                      <a:lumMod val="85000"/>
                    </a:srgbClr>
                  </a:gs>
                  <a:gs pos="100000">
                    <a:srgbClr val="FFFFFF">
                      <a:lumMod val="95000"/>
                    </a:srgbClr>
                  </a:gs>
                </a:gsLst>
                <a:lin ang="8400000" scaled="0"/>
              </a:gradFill>
              <a:prstDash val="solid"/>
              <a:round/>
              <a:headEnd type="none" w="med" len="med"/>
              <a:tailEnd type="none" w="med" len="med"/>
            </a:ln>
            <a:effectLst>
              <a:outerShdw blurRad="25400" dist="25400" dir="2700000" algn="tl" rotWithShape="0">
                <a:prstClr val="black">
                  <a:alpha val="36000"/>
                </a:prstClr>
              </a:outerShdw>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2400" b="1" spc="-100" dirty="0" smtClean="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latin typeface="Segoe Light" pitchFamily="34" charset="0"/>
                  <a:cs typeface="Arial" charset="0"/>
                </a:rPr>
                <a:t>HTML5 Labs</a:t>
              </a:r>
              <a:endParaRPr lang="en-US" sz="2400" b="1" spc="-100" dirty="0">
                <a:ln w="3175">
                  <a:noFill/>
                </a:ln>
                <a:gradFill flip="none" rotWithShape="1">
                  <a:gsLst>
                    <a:gs pos="65000">
                      <a:srgbClr val="2E71A7"/>
                    </a:gs>
                    <a:gs pos="0">
                      <a:schemeClr val="accent5"/>
                    </a:gs>
                    <a:gs pos="100000">
                      <a:schemeClr val="accent5"/>
                    </a:gs>
                    <a:gs pos="38000">
                      <a:srgbClr val="0DA1D5"/>
                    </a:gs>
                    <a:gs pos="14000">
                      <a:schemeClr val="accent6">
                        <a:lumMod val="60000"/>
                        <a:lumOff val="40000"/>
                      </a:schemeClr>
                    </a:gs>
                  </a:gsLst>
                  <a:lin ang="15600000" scaled="0"/>
                  <a:tileRect/>
                </a:gradFill>
                <a:latin typeface="Segoe Light" pitchFamily="34" charset="0"/>
                <a:cs typeface="Arial" charset="0"/>
              </a:endParaRPr>
            </a:p>
          </p:txBody>
        </p:sp>
        <p:pic>
          <p:nvPicPr>
            <p:cNvPr id="3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1991" y="3507539"/>
              <a:ext cx="3111219" cy="164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472409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15" name="Rectangle 14"/>
          <p:cNvSpPr/>
          <p:nvPr/>
        </p:nvSpPr>
        <p:spPr bwMode="auto">
          <a:xfrm>
            <a:off x="1" y="6096000"/>
            <a:ext cx="9142809" cy="1095022"/>
          </a:xfrm>
          <a:prstGeom prst="rect">
            <a:avLst/>
          </a:prstGeom>
          <a:solidFill>
            <a:srgbClr val="131313"/>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gradFill>
                <a:gsLst>
                  <a:gs pos="0">
                    <a:srgbClr val="FFFFFF"/>
                  </a:gs>
                  <a:gs pos="100000">
                    <a:srgbClr val="FFFFFF"/>
                  </a:gs>
                </a:gsLst>
                <a:lin ang="5400000" scaled="0"/>
              </a:gradFill>
            </a:endParaRPr>
          </a:p>
        </p:txBody>
      </p:sp>
      <p:pic>
        <p:nvPicPr>
          <p:cNvPr id="16" name="Picture 2" descr="C:\Users\gisardo\Desktop\Status.JPG"/>
          <p:cNvPicPr>
            <a:picLocks noChangeAspect="1" noChangeArrowheads="1"/>
          </p:cNvPicPr>
          <p:nvPr/>
        </p:nvPicPr>
        <p:blipFill rotWithShape="1">
          <a:blip r:embed="rId3">
            <a:extLst>
              <a:ext uri="{28A0092B-C50C-407E-A947-70E740481C1C}">
                <a14:useLocalDpi xmlns:a14="http://schemas.microsoft.com/office/drawing/2010/main" val="0"/>
              </a:ext>
            </a:extLst>
          </a:blip>
          <a:stretch/>
        </p:blipFill>
        <p:spPr bwMode="auto">
          <a:xfrm>
            <a:off x="1" y="-1604745"/>
            <a:ext cx="9143999" cy="788645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5" name="Group 228"/>
          <p:cNvGrpSpPr/>
          <p:nvPr/>
        </p:nvGrpSpPr>
        <p:grpSpPr>
          <a:xfrm>
            <a:off x="692833" y="6097773"/>
            <a:ext cx="1758565" cy="523220"/>
            <a:chOff x="1508432" y="6067242"/>
            <a:chExt cx="2345404" cy="581101"/>
          </a:xfrm>
        </p:grpSpPr>
        <p:sp>
          <p:nvSpPr>
            <p:cNvPr id="48" name="Chevron 47"/>
            <p:cNvSpPr/>
            <p:nvPr/>
          </p:nvSpPr>
          <p:spPr bwMode="auto">
            <a:xfrm>
              <a:off x="1508432" y="6096000"/>
              <a:ext cx="2345404" cy="536574"/>
            </a:xfrm>
            <a:prstGeom prst="chevron">
              <a:avLst/>
            </a:prstGeom>
            <a:solidFill>
              <a:srgbClr val="EAB20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9" name="TextBox 48"/>
            <p:cNvSpPr txBox="1"/>
            <p:nvPr/>
          </p:nvSpPr>
          <p:spPr>
            <a:xfrm>
              <a:off x="1656261" y="6067242"/>
              <a:ext cx="2020185" cy="581101"/>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First Published Working Draft</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6" name="Group 229"/>
          <p:cNvGrpSpPr/>
          <p:nvPr/>
        </p:nvGrpSpPr>
        <p:grpSpPr>
          <a:xfrm>
            <a:off x="2359709" y="6126359"/>
            <a:ext cx="1469669" cy="483128"/>
            <a:chOff x="3731549" y="6098987"/>
            <a:chExt cx="1960102" cy="536574"/>
          </a:xfrm>
        </p:grpSpPr>
        <p:sp>
          <p:nvSpPr>
            <p:cNvPr id="46" name="Chevron 45"/>
            <p:cNvSpPr/>
            <p:nvPr/>
          </p:nvSpPr>
          <p:spPr bwMode="auto">
            <a:xfrm>
              <a:off x="3731549" y="6098987"/>
              <a:ext cx="1960102" cy="536574"/>
            </a:xfrm>
            <a:prstGeom prst="chevron">
              <a:avLst/>
            </a:prstGeom>
            <a:solidFill>
              <a:srgbClr val="0E8BD8"/>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1600" kern="0" dirty="0" smtClean="0">
                <a:gradFill>
                  <a:gsLst>
                    <a:gs pos="0">
                      <a:srgbClr val="FFFFFF"/>
                    </a:gs>
                    <a:gs pos="100000">
                      <a:srgbClr val="FFFFFF"/>
                    </a:gs>
                  </a:gsLst>
                  <a:lin ang="5400000" scaled="0"/>
                </a:gradFill>
                <a:latin typeface="Segoe UI"/>
              </a:endParaRPr>
            </a:p>
          </p:txBody>
        </p:sp>
        <p:sp>
          <p:nvSpPr>
            <p:cNvPr id="47" name="TextBox 46"/>
            <p:cNvSpPr txBox="1"/>
            <p:nvPr/>
          </p:nvSpPr>
          <p:spPr>
            <a:xfrm>
              <a:off x="3833149" y="6167219"/>
              <a:ext cx="182880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Working Draft</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7" name="Group 230"/>
          <p:cNvGrpSpPr/>
          <p:nvPr/>
        </p:nvGrpSpPr>
        <p:grpSpPr>
          <a:xfrm>
            <a:off x="4956094" y="6093292"/>
            <a:ext cx="1885427" cy="523220"/>
            <a:chOff x="7417222" y="6052434"/>
            <a:chExt cx="2514600" cy="581102"/>
          </a:xfrm>
        </p:grpSpPr>
        <p:sp>
          <p:nvSpPr>
            <p:cNvPr id="44" name="Chevron 43"/>
            <p:cNvSpPr/>
            <p:nvPr/>
          </p:nvSpPr>
          <p:spPr bwMode="auto">
            <a:xfrm>
              <a:off x="7504688" y="6090109"/>
              <a:ext cx="2345404" cy="536574"/>
            </a:xfrm>
            <a:prstGeom prst="chevron">
              <a:avLst/>
            </a:prstGeom>
            <a:solidFill>
              <a:srgbClr val="FF660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5" name="TextBox 44"/>
            <p:cNvSpPr txBox="1"/>
            <p:nvPr/>
          </p:nvSpPr>
          <p:spPr>
            <a:xfrm>
              <a:off x="7417222" y="6052434"/>
              <a:ext cx="2514600" cy="581102"/>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Candidate</a:t>
              </a:r>
              <a:br>
                <a:rPr lang="en-US" sz="1400" kern="0" dirty="0" smtClean="0">
                  <a:gradFill>
                    <a:gsLst>
                      <a:gs pos="2000">
                        <a:srgbClr val="FFFFFF"/>
                      </a:gs>
                      <a:gs pos="97500">
                        <a:srgbClr val="FFFFFF"/>
                      </a:gs>
                    </a:gsLst>
                    <a:lin ang="0" scaled="1"/>
                  </a:gradFill>
                  <a:latin typeface="Segoe UI Light" pitchFamily="34" charset="0"/>
                </a:rPr>
              </a:br>
              <a:r>
                <a:rPr lang="en-US" sz="1400" kern="0" dirty="0" smtClean="0">
                  <a:gradFill>
                    <a:gsLst>
                      <a:gs pos="2000">
                        <a:srgbClr val="FFFFFF"/>
                      </a:gs>
                      <a:gs pos="97500">
                        <a:srgbClr val="FFFFFF"/>
                      </a:gs>
                    </a:gsLst>
                    <a:lin ang="0" scaled="1"/>
                  </a:gradFill>
                  <a:latin typeface="Segoe UI Light" pitchFamily="34" charset="0"/>
                </a:rPr>
                <a:t>Recommendation</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8" name="Group 231"/>
          <p:cNvGrpSpPr/>
          <p:nvPr/>
        </p:nvGrpSpPr>
        <p:grpSpPr>
          <a:xfrm>
            <a:off x="3741834" y="6129049"/>
            <a:ext cx="1373991" cy="483128"/>
            <a:chOff x="5574894" y="6101974"/>
            <a:chExt cx="1832496" cy="536574"/>
          </a:xfrm>
        </p:grpSpPr>
        <p:sp>
          <p:nvSpPr>
            <p:cNvPr id="42" name="Chevron 41"/>
            <p:cNvSpPr/>
            <p:nvPr/>
          </p:nvSpPr>
          <p:spPr bwMode="auto">
            <a:xfrm>
              <a:off x="5574894" y="6101974"/>
              <a:ext cx="1832496" cy="536574"/>
            </a:xfrm>
            <a:prstGeom prst="chevron">
              <a:avLst/>
            </a:prstGeom>
            <a:solidFill>
              <a:srgbClr val="92D05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3" name="TextBox 42"/>
            <p:cNvSpPr txBox="1"/>
            <p:nvPr/>
          </p:nvSpPr>
          <p:spPr>
            <a:xfrm>
              <a:off x="5896732" y="6170206"/>
              <a:ext cx="123633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Last Call</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9" name="Group 232"/>
          <p:cNvGrpSpPr/>
          <p:nvPr/>
        </p:nvGrpSpPr>
        <p:grpSpPr>
          <a:xfrm>
            <a:off x="6692605" y="6126359"/>
            <a:ext cx="1758565" cy="483128"/>
            <a:chOff x="9920842" y="6098987"/>
            <a:chExt cx="2345404" cy="536574"/>
          </a:xfrm>
        </p:grpSpPr>
        <p:sp>
          <p:nvSpPr>
            <p:cNvPr id="40" name="Chevron 39"/>
            <p:cNvSpPr/>
            <p:nvPr/>
          </p:nvSpPr>
          <p:spPr bwMode="auto">
            <a:xfrm>
              <a:off x="9920842" y="6098987"/>
              <a:ext cx="2345404" cy="536574"/>
            </a:xfrm>
            <a:prstGeom prst="chevron">
              <a:avLst/>
            </a:prstGeom>
            <a:solidFill>
              <a:srgbClr val="072B6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1" name="TextBox 40"/>
            <p:cNvSpPr txBox="1"/>
            <p:nvPr/>
          </p:nvSpPr>
          <p:spPr>
            <a:xfrm>
              <a:off x="10087069" y="6165225"/>
              <a:ext cx="213360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Recommendation</a:t>
              </a:r>
              <a:endParaRPr lang="en-US" sz="1400" kern="0" dirty="0">
                <a:gradFill>
                  <a:gsLst>
                    <a:gs pos="2000">
                      <a:srgbClr val="FFFFFF"/>
                    </a:gs>
                    <a:gs pos="97500">
                      <a:srgbClr val="FFFFFF"/>
                    </a:gs>
                  </a:gsLst>
                  <a:lin ang="0" scaled="1"/>
                </a:gradFill>
                <a:latin typeface="Segoe UI Light" pitchFamily="34" charset="0"/>
              </a:endParaRPr>
            </a:p>
          </p:txBody>
        </p:sp>
      </p:grpSp>
    </p:spTree>
    <p:extLst>
      <p:ext uri="{BB962C8B-B14F-4D97-AF65-F5344CB8AC3E}">
        <p14:creationId xmlns:p14="http://schemas.microsoft.com/office/powerpoint/2010/main" val="4267725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sfp\Work\White_Whale\5-10416_Giorgio_Sardo\To_format\Assets\The future of HTML5\background-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3759" y="0"/>
            <a:ext cx="15914851" cy="84772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sfp\Work\White_Whale\5-10416_Giorgio_Sardo\To_format\Assets\The future of HTML5\texture_patter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4284" y="-2639550"/>
            <a:ext cx="15866503" cy="842926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sfp\Work\White_Whale\5-10416_Giorgio_Sardo\To_format\Assets\The future of HTML5\chapter1-background_landscape-blur.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848"/>
          <a:stretch/>
        </p:blipFill>
        <p:spPr bwMode="auto">
          <a:xfrm>
            <a:off x="-3163785" y="1045482"/>
            <a:ext cx="15914852" cy="737504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a:off x="-3358457" y="5500935"/>
            <a:ext cx="15914852" cy="5059514"/>
          </a:xfrm>
          <a:prstGeom prst="rect">
            <a:avLst/>
          </a:prstGeom>
          <a:solidFill>
            <a:srgbClr val="11111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2200" kern="0" dirty="0" smtClean="0">
              <a:gradFill>
                <a:gsLst>
                  <a:gs pos="0">
                    <a:srgbClr val="FFFFFF"/>
                  </a:gs>
                  <a:gs pos="100000">
                    <a:srgbClr val="FFFFFF"/>
                  </a:gs>
                </a:gsLst>
                <a:lin ang="5400000" scaled="0"/>
              </a:gradFill>
              <a:latin typeface="Segoe UI"/>
            </a:endParaRPr>
          </a:p>
        </p:txBody>
      </p:sp>
      <p:grpSp>
        <p:nvGrpSpPr>
          <p:cNvPr id="29" name="Group 228"/>
          <p:cNvGrpSpPr/>
          <p:nvPr/>
        </p:nvGrpSpPr>
        <p:grpSpPr>
          <a:xfrm>
            <a:off x="692833" y="6097773"/>
            <a:ext cx="1758565" cy="523220"/>
            <a:chOff x="1508432" y="6067242"/>
            <a:chExt cx="2345404" cy="581101"/>
          </a:xfrm>
        </p:grpSpPr>
        <p:sp>
          <p:nvSpPr>
            <p:cNvPr id="30" name="Chevron 29"/>
            <p:cNvSpPr/>
            <p:nvPr/>
          </p:nvSpPr>
          <p:spPr bwMode="auto">
            <a:xfrm>
              <a:off x="1508432" y="6096000"/>
              <a:ext cx="2345404" cy="536574"/>
            </a:xfrm>
            <a:prstGeom prst="chevron">
              <a:avLst/>
            </a:prstGeom>
            <a:solidFill>
              <a:srgbClr val="EAB20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31" name="TextBox 30"/>
            <p:cNvSpPr txBox="1"/>
            <p:nvPr/>
          </p:nvSpPr>
          <p:spPr>
            <a:xfrm>
              <a:off x="1656261" y="6067242"/>
              <a:ext cx="2020185" cy="581101"/>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First Published Working Draft</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2" name="Group 229"/>
          <p:cNvGrpSpPr/>
          <p:nvPr/>
        </p:nvGrpSpPr>
        <p:grpSpPr>
          <a:xfrm>
            <a:off x="2359709" y="6126359"/>
            <a:ext cx="1469669" cy="483128"/>
            <a:chOff x="3731549" y="6098987"/>
            <a:chExt cx="1960102" cy="536574"/>
          </a:xfrm>
        </p:grpSpPr>
        <p:sp>
          <p:nvSpPr>
            <p:cNvPr id="33" name="Chevron 32"/>
            <p:cNvSpPr/>
            <p:nvPr/>
          </p:nvSpPr>
          <p:spPr bwMode="auto">
            <a:xfrm>
              <a:off x="3731549" y="6098987"/>
              <a:ext cx="1960102" cy="536574"/>
            </a:xfrm>
            <a:prstGeom prst="chevron">
              <a:avLst/>
            </a:prstGeom>
            <a:solidFill>
              <a:srgbClr val="0E8BD8"/>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sz="1600" kern="0" dirty="0" smtClean="0">
                <a:gradFill>
                  <a:gsLst>
                    <a:gs pos="0">
                      <a:srgbClr val="FFFFFF"/>
                    </a:gs>
                    <a:gs pos="100000">
                      <a:srgbClr val="FFFFFF"/>
                    </a:gs>
                  </a:gsLst>
                  <a:lin ang="5400000" scaled="0"/>
                </a:gradFill>
                <a:latin typeface="Segoe UI"/>
              </a:endParaRPr>
            </a:p>
          </p:txBody>
        </p:sp>
        <p:sp>
          <p:nvSpPr>
            <p:cNvPr id="34" name="TextBox 33"/>
            <p:cNvSpPr txBox="1"/>
            <p:nvPr/>
          </p:nvSpPr>
          <p:spPr>
            <a:xfrm>
              <a:off x="3833149" y="6167219"/>
              <a:ext cx="182880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Working Draft</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5" name="Group 230"/>
          <p:cNvGrpSpPr/>
          <p:nvPr/>
        </p:nvGrpSpPr>
        <p:grpSpPr>
          <a:xfrm>
            <a:off x="4956094" y="6093292"/>
            <a:ext cx="1885427" cy="523220"/>
            <a:chOff x="7417222" y="6052434"/>
            <a:chExt cx="2514600" cy="581102"/>
          </a:xfrm>
        </p:grpSpPr>
        <p:sp>
          <p:nvSpPr>
            <p:cNvPr id="36" name="Chevron 35"/>
            <p:cNvSpPr/>
            <p:nvPr/>
          </p:nvSpPr>
          <p:spPr bwMode="auto">
            <a:xfrm>
              <a:off x="7504688" y="6090109"/>
              <a:ext cx="2345404" cy="536574"/>
            </a:xfrm>
            <a:prstGeom prst="chevron">
              <a:avLst/>
            </a:prstGeom>
            <a:solidFill>
              <a:srgbClr val="FF660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37" name="TextBox 36"/>
            <p:cNvSpPr txBox="1"/>
            <p:nvPr/>
          </p:nvSpPr>
          <p:spPr>
            <a:xfrm>
              <a:off x="7417222" y="6052434"/>
              <a:ext cx="2514600" cy="581102"/>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Candidate</a:t>
              </a:r>
              <a:br>
                <a:rPr lang="en-US" sz="1400" kern="0" dirty="0" smtClean="0">
                  <a:gradFill>
                    <a:gsLst>
                      <a:gs pos="2000">
                        <a:srgbClr val="FFFFFF"/>
                      </a:gs>
                      <a:gs pos="97500">
                        <a:srgbClr val="FFFFFF"/>
                      </a:gs>
                    </a:gsLst>
                    <a:lin ang="0" scaled="1"/>
                  </a:gradFill>
                  <a:latin typeface="Segoe UI Light" pitchFamily="34" charset="0"/>
                </a:rPr>
              </a:br>
              <a:r>
                <a:rPr lang="en-US" sz="1400" kern="0" dirty="0" smtClean="0">
                  <a:gradFill>
                    <a:gsLst>
                      <a:gs pos="2000">
                        <a:srgbClr val="FFFFFF"/>
                      </a:gs>
                      <a:gs pos="97500">
                        <a:srgbClr val="FFFFFF"/>
                      </a:gs>
                    </a:gsLst>
                    <a:lin ang="0" scaled="1"/>
                  </a:gradFill>
                  <a:latin typeface="Segoe UI Light" pitchFamily="34" charset="0"/>
                </a:rPr>
                <a:t>Recommendation</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38" name="Group 231"/>
          <p:cNvGrpSpPr/>
          <p:nvPr/>
        </p:nvGrpSpPr>
        <p:grpSpPr>
          <a:xfrm>
            <a:off x="3741834" y="6129049"/>
            <a:ext cx="1373991" cy="483128"/>
            <a:chOff x="5574894" y="6101974"/>
            <a:chExt cx="1832496" cy="536574"/>
          </a:xfrm>
        </p:grpSpPr>
        <p:sp>
          <p:nvSpPr>
            <p:cNvPr id="39" name="Chevron 38"/>
            <p:cNvSpPr/>
            <p:nvPr/>
          </p:nvSpPr>
          <p:spPr bwMode="auto">
            <a:xfrm>
              <a:off x="5574894" y="6101974"/>
              <a:ext cx="1832496" cy="536574"/>
            </a:xfrm>
            <a:prstGeom prst="chevron">
              <a:avLst/>
            </a:prstGeom>
            <a:solidFill>
              <a:srgbClr val="92D05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0" name="TextBox 39"/>
            <p:cNvSpPr txBox="1"/>
            <p:nvPr/>
          </p:nvSpPr>
          <p:spPr>
            <a:xfrm>
              <a:off x="5896732" y="6170206"/>
              <a:ext cx="123633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Last Call</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41" name="Group 232"/>
          <p:cNvGrpSpPr/>
          <p:nvPr/>
        </p:nvGrpSpPr>
        <p:grpSpPr>
          <a:xfrm>
            <a:off x="6692605" y="6126359"/>
            <a:ext cx="1758565" cy="483128"/>
            <a:chOff x="9920842" y="6098987"/>
            <a:chExt cx="2345404" cy="536574"/>
          </a:xfrm>
        </p:grpSpPr>
        <p:sp>
          <p:nvSpPr>
            <p:cNvPr id="42" name="Chevron 41"/>
            <p:cNvSpPr/>
            <p:nvPr/>
          </p:nvSpPr>
          <p:spPr bwMode="auto">
            <a:xfrm>
              <a:off x="9920842" y="6098987"/>
              <a:ext cx="2345404" cy="536574"/>
            </a:xfrm>
            <a:prstGeom prst="chevron">
              <a:avLst/>
            </a:prstGeom>
            <a:solidFill>
              <a:srgbClr val="072B6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endParaRPr lang="en-US" kern="0" dirty="0" smtClean="0">
                <a:gradFill>
                  <a:gsLst>
                    <a:gs pos="0">
                      <a:srgbClr val="FFFFFF"/>
                    </a:gs>
                    <a:gs pos="100000">
                      <a:srgbClr val="FFFFFF"/>
                    </a:gs>
                  </a:gsLst>
                  <a:lin ang="5400000" scaled="0"/>
                </a:gradFill>
                <a:latin typeface="Segoe UI"/>
              </a:endParaRPr>
            </a:p>
          </p:txBody>
        </p:sp>
        <p:sp>
          <p:nvSpPr>
            <p:cNvPr id="43" name="TextBox 42"/>
            <p:cNvSpPr txBox="1"/>
            <p:nvPr/>
          </p:nvSpPr>
          <p:spPr>
            <a:xfrm>
              <a:off x="10087069" y="6165225"/>
              <a:ext cx="2133600" cy="341825"/>
            </a:xfrm>
            <a:prstGeom prst="rect">
              <a:avLst/>
            </a:prstGeom>
            <a:noFill/>
          </p:spPr>
          <p:txBody>
            <a:bodyPr wrap="square" rtlCol="0">
              <a:spAutoFit/>
            </a:bodyPr>
            <a:lstStyle/>
            <a:p>
              <a:pPr algn="ctr" fontAlgn="auto">
                <a:spcBef>
                  <a:spcPts val="0"/>
                </a:spcBef>
                <a:spcAft>
                  <a:spcPts val="0"/>
                </a:spcAft>
                <a:defRPr/>
              </a:pPr>
              <a:r>
                <a:rPr lang="en-US" sz="1400" kern="0" dirty="0" smtClean="0">
                  <a:gradFill>
                    <a:gsLst>
                      <a:gs pos="2000">
                        <a:srgbClr val="FFFFFF"/>
                      </a:gs>
                      <a:gs pos="97500">
                        <a:srgbClr val="FFFFFF"/>
                      </a:gs>
                    </a:gsLst>
                    <a:lin ang="0" scaled="1"/>
                  </a:gradFill>
                  <a:latin typeface="Segoe UI Light" pitchFamily="34" charset="0"/>
                </a:rPr>
                <a:t>Recommendation</a:t>
              </a:r>
              <a:endParaRPr lang="en-US" sz="1400" kern="0" dirty="0">
                <a:gradFill>
                  <a:gsLst>
                    <a:gs pos="2000">
                      <a:srgbClr val="FFFFFF"/>
                    </a:gs>
                    <a:gs pos="97500">
                      <a:srgbClr val="FFFFFF"/>
                    </a:gs>
                  </a:gsLst>
                  <a:lin ang="0" scaled="1"/>
                </a:gradFill>
                <a:latin typeface="Segoe UI Light" pitchFamily="34" charset="0"/>
              </a:endParaRPr>
            </a:p>
          </p:txBody>
        </p:sp>
      </p:grpSp>
      <p:grpSp>
        <p:nvGrpSpPr>
          <p:cNvPr id="139" name="Group 132"/>
          <p:cNvGrpSpPr>
            <a:grpSpLocks noChangeAspect="1"/>
          </p:cNvGrpSpPr>
          <p:nvPr/>
        </p:nvGrpSpPr>
        <p:grpSpPr>
          <a:xfrm>
            <a:off x="89355" y="3438144"/>
            <a:ext cx="8944235" cy="2589090"/>
            <a:chOff x="-3821360" y="2061362"/>
            <a:chExt cx="19991778" cy="4341400"/>
          </a:xfrm>
        </p:grpSpPr>
        <p:grpSp>
          <p:nvGrpSpPr>
            <p:cNvPr id="140" name="Group 133"/>
            <p:cNvGrpSpPr/>
            <p:nvPr/>
          </p:nvGrpSpPr>
          <p:grpSpPr>
            <a:xfrm>
              <a:off x="-3821360" y="2061362"/>
              <a:ext cx="19991778" cy="3458806"/>
              <a:chOff x="-3516560" y="2061362"/>
              <a:chExt cx="19991778" cy="3458806"/>
            </a:xfrm>
          </p:grpSpPr>
          <p:grpSp>
            <p:nvGrpSpPr>
              <p:cNvPr id="151" name="Group 144"/>
              <p:cNvGrpSpPr/>
              <p:nvPr/>
            </p:nvGrpSpPr>
            <p:grpSpPr>
              <a:xfrm>
                <a:off x="222154" y="3126299"/>
                <a:ext cx="7703097" cy="2393868"/>
                <a:chOff x="222154" y="3126299"/>
                <a:chExt cx="7703097" cy="2393868"/>
              </a:xfrm>
            </p:grpSpPr>
            <p:sp>
              <p:nvSpPr>
                <p:cNvPr id="227" name="Rectangle 226"/>
                <p:cNvSpPr/>
                <p:nvPr/>
              </p:nvSpPr>
              <p:spPr bwMode="auto">
                <a:xfrm rot="16200000">
                  <a:off x="-572288" y="4535302"/>
                  <a:ext cx="1779307" cy="190424"/>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WRITING MODES</a:t>
                  </a:r>
                </a:p>
              </p:txBody>
            </p:sp>
            <p:sp>
              <p:nvSpPr>
                <p:cNvPr id="228" name="Rectangle 227"/>
                <p:cNvSpPr/>
                <p:nvPr/>
              </p:nvSpPr>
              <p:spPr bwMode="auto">
                <a:xfrm rot="16200000">
                  <a:off x="-89281" y="4784183"/>
                  <a:ext cx="1281540" cy="190424"/>
                </a:xfrm>
                <a:prstGeom prst="rect">
                  <a:avLst/>
                </a:prstGeom>
                <a:solidFill>
                  <a:srgbClr val="EAB2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LINE GRID</a:t>
                  </a:r>
                </a:p>
              </p:txBody>
            </p:sp>
            <p:sp>
              <p:nvSpPr>
                <p:cNvPr id="229" name="Rectangle 228"/>
                <p:cNvSpPr/>
                <p:nvPr/>
              </p:nvSpPr>
              <p:spPr bwMode="auto">
                <a:xfrm rot="16200000">
                  <a:off x="2741003" y="4803240"/>
                  <a:ext cx="1241673" cy="192174"/>
                </a:xfrm>
                <a:prstGeom prst="rect">
                  <a:avLst/>
                </a:prstGeom>
                <a:solidFill>
                  <a:srgbClr val="EAB2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SCOPING</a:t>
                  </a:r>
                </a:p>
              </p:txBody>
            </p:sp>
            <p:sp>
              <p:nvSpPr>
                <p:cNvPr id="230" name="Rectangle 229"/>
                <p:cNvSpPr/>
                <p:nvPr/>
              </p:nvSpPr>
              <p:spPr bwMode="auto">
                <a:xfrm rot="16200000">
                  <a:off x="5529945" y="4999558"/>
                  <a:ext cx="850793"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FILE API</a:t>
                  </a:r>
                </a:p>
              </p:txBody>
            </p:sp>
            <p:sp>
              <p:nvSpPr>
                <p:cNvPr id="231" name="Rectangle 230"/>
                <p:cNvSpPr/>
                <p:nvPr/>
              </p:nvSpPr>
              <p:spPr bwMode="auto">
                <a:xfrm rot="16200000">
                  <a:off x="6380744" y="4678657"/>
                  <a:ext cx="1492576" cy="190431"/>
                </a:xfrm>
                <a:prstGeom prst="rect">
                  <a:avLst/>
                </a:prstGeom>
                <a:solidFill>
                  <a:srgbClr val="EAB2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SELECTORS API L2</a:t>
                  </a:r>
                </a:p>
              </p:txBody>
            </p:sp>
            <p:sp>
              <p:nvSpPr>
                <p:cNvPr id="232" name="Rectangle 231"/>
                <p:cNvSpPr/>
                <p:nvPr/>
              </p:nvSpPr>
              <p:spPr bwMode="auto">
                <a:xfrm rot="16200000">
                  <a:off x="6398770" y="4228018"/>
                  <a:ext cx="2393867" cy="190429"/>
                </a:xfrm>
                <a:prstGeom prst="rect">
                  <a:avLst/>
                </a:prstGeom>
                <a:solidFill>
                  <a:srgbClr val="EAB2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UNIFORM MESSAGING POLICY</a:t>
                  </a:r>
                </a:p>
              </p:txBody>
            </p:sp>
            <p:sp>
              <p:nvSpPr>
                <p:cNvPr id="233" name="Rectangle 232"/>
                <p:cNvSpPr/>
                <p:nvPr/>
              </p:nvSpPr>
              <p:spPr bwMode="auto">
                <a:xfrm rot="16200000">
                  <a:off x="7104410" y="4699326"/>
                  <a:ext cx="1451256" cy="190426"/>
                </a:xfrm>
                <a:prstGeom prst="rect">
                  <a:avLst/>
                </a:prstGeom>
                <a:solidFill>
                  <a:srgbClr val="EAB2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WEB DOM CORE</a:t>
                  </a:r>
                </a:p>
              </p:txBody>
            </p:sp>
          </p:grpSp>
          <p:grpSp>
            <p:nvGrpSpPr>
              <p:cNvPr id="152" name="Group 145"/>
              <p:cNvGrpSpPr/>
              <p:nvPr/>
            </p:nvGrpSpPr>
            <p:grpSpPr>
              <a:xfrm>
                <a:off x="-3516560" y="2061362"/>
                <a:ext cx="19991778" cy="3458806"/>
                <a:chOff x="-3516560" y="2061362"/>
                <a:chExt cx="19991778" cy="3458806"/>
              </a:xfrm>
            </p:grpSpPr>
            <p:sp>
              <p:nvSpPr>
                <p:cNvPr id="153" name="Rectangle 152"/>
                <p:cNvSpPr/>
                <p:nvPr/>
              </p:nvSpPr>
              <p:spPr bwMode="auto">
                <a:xfrm rot="16200000">
                  <a:off x="-2175801" y="4570650"/>
                  <a:ext cx="1708606" cy="190426"/>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SNAPSHOT </a:t>
                  </a:r>
                  <a:r>
                    <a:rPr lang="en-US" sz="600" kern="0" dirty="0">
                      <a:gradFill>
                        <a:gsLst>
                          <a:gs pos="0">
                            <a:srgbClr val="FFFFFF"/>
                          </a:gs>
                          <a:gs pos="100000">
                            <a:srgbClr val="FFFFFF"/>
                          </a:gs>
                        </a:gsLst>
                        <a:lin ang="5400000" scaled="0"/>
                      </a:gradFill>
                      <a:latin typeface="Segoe UI"/>
                    </a:rPr>
                    <a:t>2007</a:t>
                  </a:r>
                </a:p>
              </p:txBody>
            </p:sp>
            <p:sp>
              <p:nvSpPr>
                <p:cNvPr id="154" name="Rectangle 153"/>
                <p:cNvSpPr/>
                <p:nvPr/>
              </p:nvSpPr>
              <p:spPr bwMode="auto">
                <a:xfrm rot="16200000">
                  <a:off x="304385" y="4943728"/>
                  <a:ext cx="962453" cy="190422"/>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RUBY</a:t>
                  </a:r>
                </a:p>
              </p:txBody>
            </p:sp>
            <p:sp>
              <p:nvSpPr>
                <p:cNvPr id="155" name="Rectangle 154"/>
                <p:cNvSpPr/>
                <p:nvPr/>
              </p:nvSpPr>
              <p:spPr bwMode="auto">
                <a:xfrm rot="16200000">
                  <a:off x="-17149" y="4153945"/>
                  <a:ext cx="2542016" cy="190426"/>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BACKGROUNDS &amp; BORDERS</a:t>
                  </a:r>
                </a:p>
              </p:txBody>
            </p:sp>
            <p:sp>
              <p:nvSpPr>
                <p:cNvPr id="156" name="Rectangle 155"/>
                <p:cNvSpPr/>
                <p:nvPr/>
              </p:nvSpPr>
              <p:spPr bwMode="auto">
                <a:xfrm rot="16200000">
                  <a:off x="6471708" y="4535299"/>
                  <a:ext cx="1779308" cy="190426"/>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SERVER-SENT EVENTS</a:t>
                  </a:r>
                </a:p>
              </p:txBody>
            </p:sp>
            <p:sp>
              <p:nvSpPr>
                <p:cNvPr id="157" name="Rectangle 156"/>
                <p:cNvSpPr/>
                <p:nvPr/>
              </p:nvSpPr>
              <p:spPr bwMode="auto">
                <a:xfrm rot="16200000">
                  <a:off x="8109404" y="4766972"/>
                  <a:ext cx="1315965"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WEB STORAGE</a:t>
                  </a:r>
                </a:p>
              </p:txBody>
            </p:sp>
            <p:sp>
              <p:nvSpPr>
                <p:cNvPr id="158" name="Rectangle 157"/>
                <p:cNvSpPr/>
                <p:nvPr/>
              </p:nvSpPr>
              <p:spPr bwMode="auto">
                <a:xfrm rot="16200000">
                  <a:off x="8343739" y="4766972"/>
                  <a:ext cx="1315964" cy="190426"/>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WEB WORKERS</a:t>
                  </a:r>
                </a:p>
              </p:txBody>
            </p:sp>
            <p:sp>
              <p:nvSpPr>
                <p:cNvPr id="159" name="Rectangle 158"/>
                <p:cNvSpPr/>
                <p:nvPr/>
              </p:nvSpPr>
              <p:spPr bwMode="auto">
                <a:xfrm rot="16200000">
                  <a:off x="-3818345" y="5027956"/>
                  <a:ext cx="793996" cy="190426"/>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HTML5</a:t>
                  </a:r>
                </a:p>
              </p:txBody>
            </p:sp>
            <p:sp>
              <p:nvSpPr>
                <p:cNvPr id="160" name="Rectangle 159"/>
                <p:cNvSpPr/>
                <p:nvPr/>
              </p:nvSpPr>
              <p:spPr bwMode="auto">
                <a:xfrm rot="16200000">
                  <a:off x="-4095495" y="4517481"/>
                  <a:ext cx="1814940"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CANVAS 2D CONTEXT</a:t>
                  </a:r>
                </a:p>
              </p:txBody>
            </p:sp>
            <p:sp>
              <p:nvSpPr>
                <p:cNvPr id="161" name="Rectangle 160"/>
                <p:cNvSpPr/>
                <p:nvPr/>
              </p:nvSpPr>
              <p:spPr bwMode="auto">
                <a:xfrm rot="16200000">
                  <a:off x="-3517639" y="4862056"/>
                  <a:ext cx="1125795" cy="190424"/>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MICRODATA</a:t>
                  </a:r>
                </a:p>
              </p:txBody>
            </p:sp>
            <p:sp>
              <p:nvSpPr>
                <p:cNvPr id="162" name="Rectangle 161"/>
                <p:cNvSpPr/>
                <p:nvPr/>
              </p:nvSpPr>
              <p:spPr bwMode="auto">
                <a:xfrm rot="16200000">
                  <a:off x="-3342216" y="4804117"/>
                  <a:ext cx="1241675" cy="190422"/>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HTML + RDFA</a:t>
                  </a:r>
                </a:p>
              </p:txBody>
            </p:sp>
            <p:sp>
              <p:nvSpPr>
                <p:cNvPr id="163" name="Rectangle 162"/>
                <p:cNvSpPr/>
                <p:nvPr/>
              </p:nvSpPr>
              <p:spPr bwMode="auto">
                <a:xfrm rot="16200000">
                  <a:off x="-3189365" y="4719257"/>
                  <a:ext cx="1407005" cy="194810"/>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HTML5 MARKUP</a:t>
                  </a:r>
                </a:p>
              </p:txBody>
            </p:sp>
            <p:sp>
              <p:nvSpPr>
                <p:cNvPr id="164" name="Rectangle 163"/>
                <p:cNvSpPr/>
                <p:nvPr/>
              </p:nvSpPr>
              <p:spPr bwMode="auto">
                <a:xfrm rot="16200000">
                  <a:off x="-3290789" y="4388899"/>
                  <a:ext cx="2072113" cy="190424"/>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HTML5 DIFF FROM HTML4</a:t>
                  </a:r>
                </a:p>
              </p:txBody>
            </p:sp>
            <p:sp>
              <p:nvSpPr>
                <p:cNvPr id="165" name="Rectangle 164"/>
                <p:cNvSpPr/>
                <p:nvPr/>
              </p:nvSpPr>
              <p:spPr bwMode="auto">
                <a:xfrm rot="16200000">
                  <a:off x="-2836031" y="4610331"/>
                  <a:ext cx="1629243"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POLYGLOT MARKUP</a:t>
                  </a:r>
                </a:p>
              </p:txBody>
            </p:sp>
            <p:sp>
              <p:nvSpPr>
                <p:cNvPr id="166" name="Rectangle 165"/>
                <p:cNvSpPr/>
                <p:nvPr/>
              </p:nvSpPr>
              <p:spPr bwMode="auto">
                <a:xfrm rot="16200000">
                  <a:off x="-2621740" y="4591301"/>
                  <a:ext cx="1667305"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TEXT ALTERNATIVES</a:t>
                  </a:r>
                </a:p>
              </p:txBody>
            </p:sp>
            <p:sp>
              <p:nvSpPr>
                <p:cNvPr id="167" name="Rectangle 166"/>
                <p:cNvSpPr/>
                <p:nvPr/>
              </p:nvSpPr>
              <p:spPr bwMode="auto">
                <a:xfrm rot="16200000">
                  <a:off x="-1256757" y="4553202"/>
                  <a:ext cx="1743504"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VALUES &amp; UNITS</a:t>
                  </a:r>
                </a:p>
              </p:txBody>
            </p:sp>
            <p:sp>
              <p:nvSpPr>
                <p:cNvPr id="168" name="Rectangle 167"/>
                <p:cNvSpPr/>
                <p:nvPr/>
              </p:nvSpPr>
              <p:spPr bwMode="auto">
                <a:xfrm rot="16200000">
                  <a:off x="-1432424" y="4143413"/>
                  <a:ext cx="2563083" cy="190424"/>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CASCADING &amp; INHERITANCE</a:t>
                  </a:r>
                </a:p>
              </p:txBody>
            </p:sp>
            <p:sp>
              <p:nvSpPr>
                <p:cNvPr id="169" name="Rectangle 168"/>
                <p:cNvSpPr/>
                <p:nvPr/>
              </p:nvSpPr>
              <p:spPr bwMode="auto">
                <a:xfrm rot="16200000">
                  <a:off x="-380429" y="4961283"/>
                  <a:ext cx="927342" cy="190422"/>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TEXT</a:t>
                  </a:r>
                </a:p>
              </p:txBody>
            </p:sp>
            <p:sp>
              <p:nvSpPr>
                <p:cNvPr id="170" name="Rectangle 169"/>
                <p:cNvSpPr/>
                <p:nvPr/>
              </p:nvSpPr>
              <p:spPr bwMode="auto">
                <a:xfrm rot="16200000">
                  <a:off x="-709663" y="3695550"/>
                  <a:ext cx="3458796" cy="190420"/>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GENERATED CONTENT FOR PAGED MEDIA</a:t>
                  </a:r>
                </a:p>
              </p:txBody>
            </p:sp>
            <p:sp>
              <p:nvSpPr>
                <p:cNvPr id="171" name="Rectangle 170"/>
                <p:cNvSpPr/>
                <p:nvPr/>
              </p:nvSpPr>
              <p:spPr bwMode="auto">
                <a:xfrm rot="16200000">
                  <a:off x="966598" y="4903566"/>
                  <a:ext cx="1042772" cy="190428"/>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FONTS</a:t>
                  </a:r>
                </a:p>
              </p:txBody>
            </p:sp>
            <p:sp>
              <p:nvSpPr>
                <p:cNvPr id="172" name="Rectangle 171"/>
                <p:cNvSpPr/>
                <p:nvPr/>
              </p:nvSpPr>
              <p:spPr bwMode="auto">
                <a:xfrm rot="16200000">
                  <a:off x="773302" y="4479477"/>
                  <a:ext cx="1894277" cy="187098"/>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BASIC BOX MODEL</a:t>
                  </a:r>
                </a:p>
              </p:txBody>
            </p:sp>
            <p:sp>
              <p:nvSpPr>
                <p:cNvPr id="173" name="Rectangle 172"/>
                <p:cNvSpPr/>
                <p:nvPr/>
              </p:nvSpPr>
              <p:spPr bwMode="auto">
                <a:xfrm rot="16200000">
                  <a:off x="1243215" y="4477811"/>
                  <a:ext cx="1894279"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TEMPLATE LAYOUT</a:t>
                  </a:r>
                </a:p>
              </p:txBody>
            </p:sp>
            <p:sp>
              <p:nvSpPr>
                <p:cNvPr id="174" name="Rectangle 173"/>
                <p:cNvSpPr/>
                <p:nvPr/>
              </p:nvSpPr>
              <p:spPr bwMode="auto">
                <a:xfrm rot="16200000">
                  <a:off x="2088105" y="4855151"/>
                  <a:ext cx="1140298" cy="189733"/>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SPEECH</a:t>
                  </a:r>
                </a:p>
              </p:txBody>
            </p:sp>
            <p:sp>
              <p:nvSpPr>
                <p:cNvPr id="175" name="Rectangle 174"/>
                <p:cNvSpPr/>
                <p:nvPr/>
              </p:nvSpPr>
              <p:spPr bwMode="auto">
                <a:xfrm rot="16200000">
                  <a:off x="2033742" y="4346848"/>
                  <a:ext cx="2171208" cy="175428"/>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BASIC USER INTERFACE</a:t>
                  </a:r>
                </a:p>
              </p:txBody>
            </p:sp>
            <p:sp>
              <p:nvSpPr>
                <p:cNvPr id="176" name="Rectangle 175"/>
                <p:cNvSpPr/>
                <p:nvPr/>
              </p:nvSpPr>
              <p:spPr bwMode="auto">
                <a:xfrm rot="16200000">
                  <a:off x="2626809" y="4456670"/>
                  <a:ext cx="1936562"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GRID POSITIONING</a:t>
                  </a:r>
                </a:p>
              </p:txBody>
            </p:sp>
            <p:sp>
              <p:nvSpPr>
                <p:cNvPr id="177" name="Rectangle 176"/>
                <p:cNvSpPr/>
                <p:nvPr/>
              </p:nvSpPr>
              <p:spPr bwMode="auto">
                <a:xfrm rot="16200000">
                  <a:off x="2773718" y="4369457"/>
                  <a:ext cx="2110987" cy="190428"/>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FLEXIBLE BOX LAYOUT</a:t>
                  </a:r>
                </a:p>
              </p:txBody>
            </p:sp>
            <p:sp>
              <p:nvSpPr>
                <p:cNvPr id="178" name="Rectangle 177"/>
                <p:cNvSpPr/>
                <p:nvPr/>
              </p:nvSpPr>
              <p:spPr bwMode="auto">
                <a:xfrm rot="16200000">
                  <a:off x="3248714" y="4610331"/>
                  <a:ext cx="1629239"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IMAGE VALUES</a:t>
                  </a:r>
                </a:p>
              </p:txBody>
            </p:sp>
            <p:sp>
              <p:nvSpPr>
                <p:cNvPr id="179" name="Rectangle 178"/>
                <p:cNvSpPr/>
                <p:nvPr/>
              </p:nvSpPr>
              <p:spPr bwMode="auto">
                <a:xfrm rot="16200000">
                  <a:off x="3171670" y="4299165"/>
                  <a:ext cx="2251575" cy="190428"/>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2D TRANSFORMATIONS</a:t>
                  </a:r>
                </a:p>
              </p:txBody>
            </p:sp>
            <p:sp>
              <p:nvSpPr>
                <p:cNvPr id="180" name="Rectangle 179"/>
                <p:cNvSpPr/>
                <p:nvPr/>
              </p:nvSpPr>
              <p:spPr bwMode="auto">
                <a:xfrm rot="16200000">
                  <a:off x="3405793" y="4299166"/>
                  <a:ext cx="2251574" cy="190426"/>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3D TRANSFORMATOINS</a:t>
                  </a:r>
                </a:p>
              </p:txBody>
            </p:sp>
            <p:sp>
              <p:nvSpPr>
                <p:cNvPr id="181" name="Rectangle 180"/>
                <p:cNvSpPr/>
                <p:nvPr/>
              </p:nvSpPr>
              <p:spPr bwMode="auto">
                <a:xfrm rot="16200000">
                  <a:off x="3993156" y="4652398"/>
                  <a:ext cx="1545103"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TRANSITIONS</a:t>
                  </a:r>
                </a:p>
              </p:txBody>
            </p:sp>
            <p:sp>
              <p:nvSpPr>
                <p:cNvPr id="182" name="Rectangle 181"/>
                <p:cNvSpPr/>
                <p:nvPr/>
              </p:nvSpPr>
              <p:spPr bwMode="auto">
                <a:xfrm rot="16200000">
                  <a:off x="4227275" y="4652398"/>
                  <a:ext cx="1545102"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ANIMATIONS</a:t>
                  </a:r>
                </a:p>
              </p:txBody>
            </p:sp>
            <p:sp>
              <p:nvSpPr>
                <p:cNvPr id="183" name="Rectangle 182"/>
                <p:cNvSpPr/>
                <p:nvPr/>
              </p:nvSpPr>
              <p:spPr bwMode="auto">
                <a:xfrm rot="16200000">
                  <a:off x="5150045" y="5088334"/>
                  <a:ext cx="673241" cy="190422"/>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CORS</a:t>
                  </a:r>
                </a:p>
              </p:txBody>
            </p:sp>
            <p:sp>
              <p:nvSpPr>
                <p:cNvPr id="184" name="Rectangle 183"/>
                <p:cNvSpPr/>
                <p:nvPr/>
              </p:nvSpPr>
              <p:spPr bwMode="auto">
                <a:xfrm rot="16200000">
                  <a:off x="5702921" y="4940807"/>
                  <a:ext cx="968283"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500" kern="0" dirty="0" smtClean="0">
                      <a:gradFill>
                        <a:gsLst>
                          <a:gs pos="0">
                            <a:srgbClr val="FFFFFF"/>
                          </a:gs>
                          <a:gs pos="100000">
                            <a:srgbClr val="FFFFFF"/>
                          </a:gs>
                        </a:gsLst>
                        <a:lin ang="5400000" scaled="0"/>
                      </a:gradFill>
                      <a:latin typeface="Segoe UI"/>
                    </a:rPr>
                    <a:t>INDEXED DB</a:t>
                  </a:r>
                </a:p>
              </p:txBody>
            </p:sp>
            <p:sp>
              <p:nvSpPr>
                <p:cNvPr id="185" name="Rectangle 184"/>
                <p:cNvSpPr/>
                <p:nvPr/>
              </p:nvSpPr>
              <p:spPr bwMode="auto">
                <a:xfrm rot="16200000">
                  <a:off x="4726850" y="3737836"/>
                  <a:ext cx="3374232" cy="190424"/>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PROGRAMMABLE HTTP CACHING &amp; SERVING</a:t>
                  </a:r>
                </a:p>
              </p:txBody>
            </p:sp>
            <p:sp>
              <p:nvSpPr>
                <p:cNvPr id="186" name="Rectangle 185"/>
                <p:cNvSpPr/>
                <p:nvPr/>
              </p:nvSpPr>
              <p:spPr bwMode="auto">
                <a:xfrm rot="16200000">
                  <a:off x="5864367" y="4630963"/>
                  <a:ext cx="1587976" cy="190429"/>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PROGRESS EVENTS</a:t>
                  </a:r>
                </a:p>
              </p:txBody>
            </p:sp>
            <p:sp>
              <p:nvSpPr>
                <p:cNvPr id="187" name="Rectangle 186"/>
                <p:cNvSpPr/>
                <p:nvPr/>
              </p:nvSpPr>
              <p:spPr bwMode="auto">
                <a:xfrm rot="16200000">
                  <a:off x="7174723" y="4535299"/>
                  <a:ext cx="1779306" cy="190428"/>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WEB SQL DATABASDE</a:t>
                  </a:r>
                </a:p>
              </p:txBody>
            </p:sp>
            <p:sp>
              <p:nvSpPr>
                <p:cNvPr id="188" name="Rectangle 187"/>
                <p:cNvSpPr/>
                <p:nvPr/>
              </p:nvSpPr>
              <p:spPr bwMode="auto">
                <a:xfrm rot="16200000">
                  <a:off x="7862839" y="4989074"/>
                  <a:ext cx="871753" cy="190431"/>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WEB IDL</a:t>
                  </a:r>
                </a:p>
              </p:txBody>
            </p:sp>
            <p:sp>
              <p:nvSpPr>
                <p:cNvPr id="189" name="Rectangle 188"/>
                <p:cNvSpPr/>
                <p:nvPr/>
              </p:nvSpPr>
              <p:spPr bwMode="auto">
                <a:xfrm rot="16200000">
                  <a:off x="7760497" y="4652403"/>
                  <a:ext cx="1545102" cy="190422"/>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WEB SOCKETS API</a:t>
                  </a:r>
                </a:p>
              </p:txBody>
            </p:sp>
            <p:sp>
              <p:nvSpPr>
                <p:cNvPr id="190" name="Rectangle 189"/>
                <p:cNvSpPr/>
                <p:nvPr/>
              </p:nvSpPr>
              <p:spPr bwMode="auto">
                <a:xfrm rot="16200000">
                  <a:off x="8580737" y="4535289"/>
                  <a:ext cx="1779324" cy="190429"/>
                </a:xfrm>
                <a:prstGeom prst="rect">
                  <a:avLst/>
                </a:prstGeom>
                <a:solidFill>
                  <a:srgbClr val="0E8BD8"/>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XMLHTTPREQUEST L2</a:t>
                  </a:r>
                </a:p>
              </p:txBody>
            </p:sp>
            <p:sp>
              <p:nvSpPr>
                <p:cNvPr id="191" name="Rectangle 190"/>
                <p:cNvSpPr/>
                <p:nvPr/>
              </p:nvSpPr>
              <p:spPr bwMode="auto">
                <a:xfrm rot="16200000">
                  <a:off x="-1859927" y="4652402"/>
                  <a:ext cx="1545103" cy="190422"/>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NAMESPACES</a:t>
                  </a:r>
                </a:p>
              </p:txBody>
            </p:sp>
            <p:sp>
              <p:nvSpPr>
                <p:cNvPr id="192" name="Rectangle 191"/>
                <p:cNvSpPr/>
                <p:nvPr/>
              </p:nvSpPr>
              <p:spPr bwMode="auto">
                <a:xfrm rot="16200000">
                  <a:off x="791982" y="4263879"/>
                  <a:ext cx="2325322" cy="18724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MULTI-COLUMN LAYOUT</a:t>
                  </a:r>
                </a:p>
              </p:txBody>
            </p:sp>
            <p:sp>
              <p:nvSpPr>
                <p:cNvPr id="193" name="Rectangle 192"/>
                <p:cNvSpPr/>
                <p:nvPr/>
              </p:nvSpPr>
              <p:spPr bwMode="auto">
                <a:xfrm rot="16200000">
                  <a:off x="1570177" y="4570654"/>
                  <a:ext cx="1708596" cy="190428"/>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MEDIA QUERIES</a:t>
                  </a:r>
                </a:p>
              </p:txBody>
            </p:sp>
            <p:sp>
              <p:nvSpPr>
                <p:cNvPr id="194" name="Rectangle 193"/>
                <p:cNvSpPr/>
                <p:nvPr/>
              </p:nvSpPr>
              <p:spPr bwMode="auto">
                <a:xfrm rot="16200000">
                  <a:off x="6234712" y="4766966"/>
                  <a:ext cx="1315967" cy="190431"/>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SELECTORS API</a:t>
                  </a:r>
                </a:p>
              </p:txBody>
            </p:sp>
            <p:sp>
              <p:nvSpPr>
                <p:cNvPr id="195" name="Rectangle 194"/>
                <p:cNvSpPr/>
                <p:nvPr/>
              </p:nvSpPr>
              <p:spPr bwMode="auto">
                <a:xfrm rot="16200000">
                  <a:off x="8442067" y="4630956"/>
                  <a:ext cx="1587990" cy="19042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XMLHTTPREQUEST</a:t>
                  </a:r>
                </a:p>
              </p:txBody>
            </p:sp>
            <p:sp>
              <p:nvSpPr>
                <p:cNvPr id="196" name="Rectangle 195"/>
                <p:cNvSpPr/>
                <p:nvPr/>
              </p:nvSpPr>
              <p:spPr bwMode="auto">
                <a:xfrm rot="16200000">
                  <a:off x="12237380" y="4444455"/>
                  <a:ext cx="1960991" cy="190428"/>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DOCUMENT STRUCTURE</a:t>
                  </a:r>
                </a:p>
              </p:txBody>
            </p:sp>
            <p:sp>
              <p:nvSpPr>
                <p:cNvPr id="197" name="Rectangle 196"/>
                <p:cNvSpPr/>
                <p:nvPr/>
              </p:nvSpPr>
              <p:spPr bwMode="auto">
                <a:xfrm rot="16200000">
                  <a:off x="12821148" y="4789446"/>
                  <a:ext cx="1271009" cy="190428"/>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BASIC SHAPES</a:t>
                  </a:r>
                </a:p>
              </p:txBody>
            </p:sp>
            <p:sp>
              <p:nvSpPr>
                <p:cNvPr id="198" name="Rectangle 197"/>
                <p:cNvSpPr/>
                <p:nvPr/>
              </p:nvSpPr>
              <p:spPr bwMode="auto">
                <a:xfrm rot="16200000">
                  <a:off x="13332611" y="5062131"/>
                  <a:ext cx="725638" cy="19042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PATHS</a:t>
                  </a:r>
                </a:p>
              </p:txBody>
            </p:sp>
            <p:sp>
              <p:nvSpPr>
                <p:cNvPr id="199" name="Rectangle 198"/>
                <p:cNvSpPr/>
                <p:nvPr/>
              </p:nvSpPr>
              <p:spPr bwMode="auto">
                <a:xfrm rot="16200000">
                  <a:off x="13623781" y="5114532"/>
                  <a:ext cx="620840" cy="190426"/>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TEXT</a:t>
                  </a:r>
                </a:p>
              </p:txBody>
            </p:sp>
            <p:sp>
              <p:nvSpPr>
                <p:cNvPr id="200" name="Rectangle 199"/>
                <p:cNvSpPr/>
                <p:nvPr/>
              </p:nvSpPr>
              <p:spPr bwMode="auto">
                <a:xfrm rot="16200000">
                  <a:off x="13537477" y="4789446"/>
                  <a:ext cx="1271009" cy="19042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TRANSFORMS</a:t>
                  </a:r>
                </a:p>
              </p:txBody>
            </p:sp>
            <p:sp>
              <p:nvSpPr>
                <p:cNvPr id="201" name="Rectangle 200"/>
                <p:cNvSpPr/>
                <p:nvPr/>
              </p:nvSpPr>
              <p:spPr bwMode="auto">
                <a:xfrm rot="16200000">
                  <a:off x="13356259" y="4369458"/>
                  <a:ext cx="2110987" cy="190426"/>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PAINTING, FILLING, COLOR</a:t>
                  </a:r>
                </a:p>
              </p:txBody>
            </p:sp>
            <p:sp>
              <p:nvSpPr>
                <p:cNvPr id="202" name="Rectangle 201"/>
                <p:cNvSpPr/>
                <p:nvPr/>
              </p:nvSpPr>
              <p:spPr bwMode="auto">
                <a:xfrm rot="16200000">
                  <a:off x="14138851" y="4906922"/>
                  <a:ext cx="1036056" cy="19042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SCRIPTING</a:t>
                  </a:r>
                </a:p>
              </p:txBody>
            </p:sp>
            <p:sp>
              <p:nvSpPr>
                <p:cNvPr id="203" name="Rectangle 202"/>
                <p:cNvSpPr/>
                <p:nvPr/>
              </p:nvSpPr>
              <p:spPr bwMode="auto">
                <a:xfrm rot="16200000">
                  <a:off x="14450829" y="4980124"/>
                  <a:ext cx="889652" cy="190429"/>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STYLING</a:t>
                  </a:r>
                </a:p>
              </p:txBody>
            </p:sp>
            <p:sp>
              <p:nvSpPr>
                <p:cNvPr id="204" name="Rectangle 203"/>
                <p:cNvSpPr/>
                <p:nvPr/>
              </p:nvSpPr>
              <p:spPr bwMode="auto">
                <a:xfrm rot="16200000">
                  <a:off x="14591632" y="4882148"/>
                  <a:ext cx="1085602" cy="190431"/>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GRADIENTS</a:t>
                  </a:r>
                </a:p>
              </p:txBody>
            </p:sp>
            <p:sp>
              <p:nvSpPr>
                <p:cNvPr id="205" name="Rectangle 204"/>
                <p:cNvSpPr/>
                <p:nvPr/>
              </p:nvSpPr>
              <p:spPr bwMode="auto">
                <a:xfrm rot="16200000">
                  <a:off x="15062784" y="5114532"/>
                  <a:ext cx="620841" cy="190426"/>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SMIL</a:t>
                  </a:r>
                </a:p>
              </p:txBody>
            </p:sp>
            <p:sp>
              <p:nvSpPr>
                <p:cNvPr id="206" name="Rectangle 205"/>
                <p:cNvSpPr/>
                <p:nvPr/>
              </p:nvSpPr>
              <p:spPr bwMode="auto">
                <a:xfrm rot="16200000">
                  <a:off x="15238836" y="5051806"/>
                  <a:ext cx="746292" cy="190428"/>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FONTS</a:t>
                  </a:r>
                </a:p>
              </p:txBody>
            </p:sp>
            <p:sp>
              <p:nvSpPr>
                <p:cNvPr id="207" name="Rectangle 206"/>
                <p:cNvSpPr/>
                <p:nvPr/>
              </p:nvSpPr>
              <p:spPr bwMode="auto">
                <a:xfrm rot="16200000">
                  <a:off x="15453762" y="5027951"/>
                  <a:ext cx="793995" cy="190431"/>
                </a:xfrm>
                <a:prstGeom prst="rect">
                  <a:avLst/>
                </a:prstGeom>
                <a:solidFill>
                  <a:srgbClr val="FF6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FILTERS</a:t>
                  </a:r>
                </a:p>
              </p:txBody>
            </p:sp>
            <p:sp>
              <p:nvSpPr>
                <p:cNvPr id="208" name="Rectangle 207"/>
                <p:cNvSpPr/>
                <p:nvPr/>
              </p:nvSpPr>
              <p:spPr bwMode="auto">
                <a:xfrm rot="16200000">
                  <a:off x="-1647239" y="4630966"/>
                  <a:ext cx="1587976" cy="190422"/>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PAGED MEDIA</a:t>
                  </a:r>
                </a:p>
              </p:txBody>
            </p:sp>
            <p:sp>
              <p:nvSpPr>
                <p:cNvPr id="209" name="Rectangle 208"/>
                <p:cNvSpPr/>
                <p:nvPr/>
              </p:nvSpPr>
              <p:spPr bwMode="auto">
                <a:xfrm rot="16200000">
                  <a:off x="-1433749" y="4610334"/>
                  <a:ext cx="1629241" cy="190424"/>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CSS PRINT PROFILE</a:t>
                  </a:r>
                </a:p>
              </p:txBody>
            </p:sp>
            <p:sp>
              <p:nvSpPr>
                <p:cNvPr id="210" name="Rectangle 209"/>
                <p:cNvSpPr/>
                <p:nvPr/>
              </p:nvSpPr>
              <p:spPr bwMode="auto">
                <a:xfrm rot="16200000">
                  <a:off x="2349916" y="4882151"/>
                  <a:ext cx="1085604" cy="190424"/>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CSS COLOR</a:t>
                  </a:r>
                </a:p>
              </p:txBody>
            </p:sp>
            <p:sp>
              <p:nvSpPr>
                <p:cNvPr id="211" name="Rectangle 210"/>
                <p:cNvSpPr/>
                <p:nvPr/>
              </p:nvSpPr>
              <p:spPr bwMode="auto">
                <a:xfrm rot="16200000">
                  <a:off x="4849252" y="4553201"/>
                  <a:ext cx="1743502"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ELEMENT TRAVERSAL</a:t>
                  </a:r>
                </a:p>
              </p:txBody>
            </p:sp>
            <p:sp>
              <p:nvSpPr>
                <p:cNvPr id="212" name="Rectangle 211"/>
                <p:cNvSpPr/>
                <p:nvPr/>
              </p:nvSpPr>
              <p:spPr bwMode="auto">
                <a:xfrm rot="16200000">
                  <a:off x="9297415" y="5017635"/>
                  <a:ext cx="814635"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L1</a:t>
                  </a:r>
                </a:p>
              </p:txBody>
            </p:sp>
            <p:sp>
              <p:nvSpPr>
                <p:cNvPr id="213" name="Rectangle 212"/>
                <p:cNvSpPr/>
                <p:nvPr/>
              </p:nvSpPr>
              <p:spPr bwMode="auto">
                <a:xfrm rot="16200000">
                  <a:off x="9318232" y="4804116"/>
                  <a:ext cx="1241675"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CORE</a:t>
                  </a:r>
                </a:p>
              </p:txBody>
            </p:sp>
            <p:sp>
              <p:nvSpPr>
                <p:cNvPr id="214" name="Rectangle 213"/>
                <p:cNvSpPr/>
                <p:nvPr/>
              </p:nvSpPr>
              <p:spPr bwMode="auto">
                <a:xfrm rot="16200000">
                  <a:off x="9515428" y="4766975"/>
                  <a:ext cx="1315957"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VIEWS</a:t>
                  </a:r>
                </a:p>
              </p:txBody>
            </p:sp>
            <p:sp>
              <p:nvSpPr>
                <p:cNvPr id="215" name="Rectangle 214"/>
                <p:cNvSpPr/>
                <p:nvPr/>
              </p:nvSpPr>
              <p:spPr bwMode="auto">
                <a:xfrm rot="16200000">
                  <a:off x="9704239" y="4721452"/>
                  <a:ext cx="1407004" cy="190422"/>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EVENTS</a:t>
                  </a:r>
                </a:p>
              </p:txBody>
            </p:sp>
            <p:sp>
              <p:nvSpPr>
                <p:cNvPr id="216" name="Rectangle 215"/>
                <p:cNvSpPr/>
                <p:nvPr/>
              </p:nvSpPr>
              <p:spPr bwMode="auto">
                <a:xfrm rot="16200000">
                  <a:off x="10001311" y="4784181"/>
                  <a:ext cx="1281542"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STYLE</a:t>
                  </a:r>
                </a:p>
              </p:txBody>
            </p:sp>
            <p:sp>
              <p:nvSpPr>
                <p:cNvPr id="217" name="Rectangle 216"/>
                <p:cNvSpPr/>
                <p:nvPr/>
              </p:nvSpPr>
              <p:spPr bwMode="auto">
                <a:xfrm rot="16200000">
                  <a:off x="9605410" y="4153945"/>
                  <a:ext cx="2542015"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TRAVERSAL AND RANGE</a:t>
                  </a:r>
                </a:p>
              </p:txBody>
            </p:sp>
            <p:sp>
              <p:nvSpPr>
                <p:cNvPr id="218" name="Rectangle 217"/>
                <p:cNvSpPr/>
                <p:nvPr/>
              </p:nvSpPr>
              <p:spPr bwMode="auto">
                <a:xfrm rot="16200000">
                  <a:off x="10469987" y="4784179"/>
                  <a:ext cx="1281544" cy="190429"/>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L2 HTML</a:t>
                  </a:r>
                </a:p>
              </p:txBody>
            </p:sp>
            <p:sp>
              <p:nvSpPr>
                <p:cNvPr id="219" name="Rectangle 218"/>
                <p:cNvSpPr/>
                <p:nvPr/>
              </p:nvSpPr>
              <p:spPr bwMode="auto">
                <a:xfrm rot="16200000">
                  <a:off x="10724256" y="4804114"/>
                  <a:ext cx="1241675" cy="19042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CORE</a:t>
                  </a:r>
                </a:p>
              </p:txBody>
            </p:sp>
            <p:sp>
              <p:nvSpPr>
                <p:cNvPr id="220" name="Rectangle 219"/>
                <p:cNvSpPr/>
                <p:nvPr/>
              </p:nvSpPr>
              <p:spPr bwMode="auto">
                <a:xfrm rot="16200000">
                  <a:off x="10879610" y="4717764"/>
                  <a:ext cx="1407007" cy="197796"/>
                </a:xfrm>
                <a:prstGeom prst="rect">
                  <a:avLst/>
                </a:prstGeom>
                <a:solidFill>
                  <a:srgbClr val="92D05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r>
                    <a:rPr lang="en-US" sz="600" kern="0" dirty="0">
                      <a:gradFill>
                        <a:gsLst>
                          <a:gs pos="0">
                            <a:srgbClr val="FFFFFF"/>
                          </a:gs>
                          <a:gs pos="100000">
                            <a:srgbClr val="FFFFFF"/>
                          </a:gs>
                        </a:gsLst>
                        <a:lin ang="5400000" scaled="0"/>
                      </a:gradFill>
                      <a:latin typeface="Segoe UI"/>
                    </a:rPr>
                    <a:t>DOM L3 EVENTS</a:t>
                  </a:r>
                </a:p>
              </p:txBody>
            </p:sp>
            <p:sp>
              <p:nvSpPr>
                <p:cNvPr id="221" name="Rectangle 220"/>
                <p:cNvSpPr/>
                <p:nvPr/>
              </p:nvSpPr>
              <p:spPr bwMode="auto">
                <a:xfrm rot="16200000">
                  <a:off x="10906296" y="4517478"/>
                  <a:ext cx="1814942" cy="190428"/>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LOAD &amp; SAVE</a:t>
                  </a:r>
                </a:p>
              </p:txBody>
            </p:sp>
            <p:sp>
              <p:nvSpPr>
                <p:cNvPr id="222" name="Rectangle 221"/>
                <p:cNvSpPr/>
                <p:nvPr/>
              </p:nvSpPr>
              <p:spPr bwMode="auto">
                <a:xfrm rot="16200000">
                  <a:off x="11181350" y="4562301"/>
                  <a:ext cx="1729403" cy="186320"/>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VALIDATION</a:t>
                  </a:r>
                </a:p>
              </p:txBody>
            </p:sp>
            <p:sp>
              <p:nvSpPr>
                <p:cNvPr id="223" name="Rectangle 222"/>
                <p:cNvSpPr/>
                <p:nvPr/>
              </p:nvSpPr>
              <p:spPr bwMode="auto">
                <a:xfrm rot="16200000">
                  <a:off x="11624458" y="4766966"/>
                  <a:ext cx="1315967" cy="190428"/>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XPATH</a:t>
                  </a:r>
                </a:p>
              </p:txBody>
            </p:sp>
            <p:sp>
              <p:nvSpPr>
                <p:cNvPr id="224" name="Rectangle 223"/>
                <p:cNvSpPr/>
                <p:nvPr/>
              </p:nvSpPr>
              <p:spPr bwMode="auto">
                <a:xfrm rot="16200000">
                  <a:off x="11366441" y="4274582"/>
                  <a:ext cx="2300713" cy="19044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VIEWS &amp; FOMUTING</a:t>
                  </a:r>
                </a:p>
              </p:txBody>
            </p:sp>
            <p:sp>
              <p:nvSpPr>
                <p:cNvPr id="225" name="Rectangle 224"/>
                <p:cNvSpPr/>
                <p:nvPr/>
              </p:nvSpPr>
              <p:spPr bwMode="auto">
                <a:xfrm rot="16200000">
                  <a:off x="11600770" y="4274593"/>
                  <a:ext cx="2300716" cy="190428"/>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DOM L3 ABSTRACT SCHEMAS</a:t>
                  </a:r>
                </a:p>
              </p:txBody>
            </p:sp>
            <p:sp>
              <p:nvSpPr>
                <p:cNvPr id="226" name="Rectangle 225"/>
                <p:cNvSpPr/>
                <p:nvPr/>
              </p:nvSpPr>
              <p:spPr bwMode="auto">
                <a:xfrm rot="16200000">
                  <a:off x="15654367" y="4699316"/>
                  <a:ext cx="1451275" cy="190427"/>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ECMASCRIPT 5</a:t>
                  </a:r>
                </a:p>
              </p:txBody>
            </p:sp>
          </p:grpSp>
        </p:grpSp>
        <p:grpSp>
          <p:nvGrpSpPr>
            <p:cNvPr id="141" name="Group 134"/>
            <p:cNvGrpSpPr/>
            <p:nvPr/>
          </p:nvGrpSpPr>
          <p:grpSpPr>
            <a:xfrm>
              <a:off x="-3592798" y="5532726"/>
              <a:ext cx="19514050" cy="870036"/>
              <a:chOff x="-3287998" y="5532726"/>
              <a:chExt cx="19514050" cy="870036"/>
            </a:xfrm>
          </p:grpSpPr>
          <p:sp>
            <p:nvSpPr>
              <p:cNvPr id="142" name="TextBox 141"/>
              <p:cNvSpPr txBox="1"/>
              <p:nvPr/>
            </p:nvSpPr>
            <p:spPr>
              <a:xfrm>
                <a:off x="-2787604" y="5904377"/>
                <a:ext cx="447872" cy="154825"/>
              </a:xfrm>
              <a:prstGeom prst="rect">
                <a:avLst/>
              </a:prstGeom>
              <a:noFill/>
            </p:spPr>
            <p:txBody>
              <a:bodyPr wrap="none" lIns="0" tIns="0" rIns="0" bIns="0" rtlCol="0">
                <a:spAutoFit/>
              </a:bodyPr>
              <a:lstStyle/>
              <a:p>
                <a:pPr fontAlgn="auto">
                  <a:spcBef>
                    <a:spcPts val="0"/>
                  </a:spcBef>
                  <a:spcAft>
                    <a:spcPts val="0"/>
                  </a:spcAft>
                  <a:defRPr/>
                </a:pPr>
                <a:r>
                  <a:rPr lang="en-US" sz="600" kern="0" dirty="0" smtClean="0">
                    <a:solidFill>
                      <a:srgbClr val="FFFFFF"/>
                    </a:solidFill>
                    <a:latin typeface="Segoe UI"/>
                  </a:rPr>
                  <a:t>HTML</a:t>
                </a:r>
              </a:p>
            </p:txBody>
          </p:sp>
          <p:sp>
            <p:nvSpPr>
              <p:cNvPr id="143" name="Left Brace 142"/>
              <p:cNvSpPr/>
              <p:nvPr/>
            </p:nvSpPr>
            <p:spPr>
              <a:xfrm rot="16200000">
                <a:off x="-2693290" y="5015490"/>
                <a:ext cx="236118" cy="1425533"/>
              </a:xfrm>
              <a:prstGeom prst="leftBrace">
                <a:avLst>
                  <a:gd name="adj1" fmla="val 49288"/>
                  <a:gd name="adj2" fmla="val 49666"/>
                </a:avLst>
              </a:prstGeom>
              <a:noFill/>
              <a:ln w="9525" cap="flat" cmpd="sng" algn="ctr">
                <a:solidFill>
                  <a:srgbClr val="FFFFFF"/>
                </a:solidFill>
                <a:prstDash val="solid"/>
              </a:ln>
              <a:effectLst/>
            </p:spPr>
            <p:txBody>
              <a:bodyPr rtlCol="0" anchor="ctr"/>
              <a:lstStyle/>
              <a:p>
                <a:pPr algn="ctr" fontAlgn="auto">
                  <a:spcBef>
                    <a:spcPts val="0"/>
                  </a:spcBef>
                  <a:spcAft>
                    <a:spcPts val="0"/>
                  </a:spcAft>
                  <a:defRPr/>
                </a:pPr>
                <a:endParaRPr lang="en-US" sz="900" kern="0">
                  <a:solidFill>
                    <a:srgbClr val="292929"/>
                  </a:solidFill>
                  <a:latin typeface="Segoe UI"/>
                </a:endParaRPr>
              </a:p>
            </p:txBody>
          </p:sp>
          <p:sp>
            <p:nvSpPr>
              <p:cNvPr id="144" name="TextBox 143"/>
              <p:cNvSpPr txBox="1"/>
              <p:nvPr/>
            </p:nvSpPr>
            <p:spPr>
              <a:xfrm>
                <a:off x="1684944" y="5913448"/>
                <a:ext cx="293803" cy="154825"/>
              </a:xfrm>
              <a:prstGeom prst="rect">
                <a:avLst/>
              </a:prstGeom>
              <a:noFill/>
            </p:spPr>
            <p:txBody>
              <a:bodyPr wrap="none" lIns="0" tIns="0" rIns="0" bIns="0" rtlCol="0">
                <a:spAutoFit/>
              </a:bodyPr>
              <a:lstStyle/>
              <a:p>
                <a:pPr fontAlgn="auto">
                  <a:spcBef>
                    <a:spcPts val="0"/>
                  </a:spcBef>
                  <a:spcAft>
                    <a:spcPts val="0"/>
                  </a:spcAft>
                  <a:defRPr/>
                </a:pPr>
                <a:r>
                  <a:rPr lang="en-US" sz="600" kern="0" dirty="0" smtClean="0">
                    <a:solidFill>
                      <a:srgbClr val="FFFFFF"/>
                    </a:solidFill>
                    <a:latin typeface="Segoe UI"/>
                  </a:rPr>
                  <a:t>CSS</a:t>
                </a:r>
              </a:p>
            </p:txBody>
          </p:sp>
          <p:sp>
            <p:nvSpPr>
              <p:cNvPr id="145" name="Left Brace 144"/>
              <p:cNvSpPr/>
              <p:nvPr/>
            </p:nvSpPr>
            <p:spPr>
              <a:xfrm rot="16200000">
                <a:off x="1721105" y="2472384"/>
                <a:ext cx="236120" cy="6511746"/>
              </a:xfrm>
              <a:prstGeom prst="leftBrace">
                <a:avLst>
                  <a:gd name="adj1" fmla="val 49288"/>
                  <a:gd name="adj2" fmla="val 49666"/>
                </a:avLst>
              </a:prstGeom>
              <a:noFill/>
              <a:ln w="9525" cap="flat" cmpd="sng" algn="ctr">
                <a:solidFill>
                  <a:srgbClr val="FFFFFF"/>
                </a:solidFill>
                <a:prstDash val="solid"/>
              </a:ln>
              <a:effectLst/>
            </p:spPr>
            <p:txBody>
              <a:bodyPr rtlCol="0" anchor="ctr"/>
              <a:lstStyle/>
              <a:p>
                <a:pPr algn="ctr" fontAlgn="auto">
                  <a:spcBef>
                    <a:spcPts val="0"/>
                  </a:spcBef>
                  <a:spcAft>
                    <a:spcPts val="0"/>
                  </a:spcAft>
                  <a:defRPr/>
                </a:pPr>
                <a:endParaRPr lang="en-US" sz="900" kern="0">
                  <a:solidFill>
                    <a:srgbClr val="292929"/>
                  </a:solidFill>
                  <a:latin typeface="Segoe UI"/>
                </a:endParaRPr>
              </a:p>
            </p:txBody>
          </p:sp>
          <p:sp>
            <p:nvSpPr>
              <p:cNvPr id="146" name="TextBox 145"/>
              <p:cNvSpPr txBox="1"/>
              <p:nvPr/>
            </p:nvSpPr>
            <p:spPr>
              <a:xfrm>
                <a:off x="8757634" y="5953163"/>
                <a:ext cx="781087" cy="154825"/>
              </a:xfrm>
              <a:prstGeom prst="rect">
                <a:avLst/>
              </a:prstGeom>
              <a:noFill/>
            </p:spPr>
            <p:txBody>
              <a:bodyPr wrap="none" lIns="0" tIns="0" rIns="0" bIns="0" rtlCol="0">
                <a:spAutoFit/>
              </a:bodyPr>
              <a:lstStyle/>
              <a:p>
                <a:pPr fontAlgn="auto">
                  <a:spcBef>
                    <a:spcPts val="0"/>
                  </a:spcBef>
                  <a:spcAft>
                    <a:spcPts val="0"/>
                  </a:spcAft>
                  <a:defRPr/>
                </a:pPr>
                <a:r>
                  <a:rPr lang="en-US" sz="600" kern="0" dirty="0" smtClean="0">
                    <a:solidFill>
                      <a:srgbClr val="FFFFFF"/>
                    </a:solidFill>
                    <a:latin typeface="Segoe UI"/>
                  </a:rPr>
                  <a:t>Web Apps</a:t>
                </a:r>
              </a:p>
            </p:txBody>
          </p:sp>
          <p:sp>
            <p:nvSpPr>
              <p:cNvPr id="147" name="Left Brace 146"/>
              <p:cNvSpPr/>
              <p:nvPr/>
            </p:nvSpPr>
            <p:spPr>
              <a:xfrm rot="16200000">
                <a:off x="8974466" y="2027184"/>
                <a:ext cx="288863" cy="7454890"/>
              </a:xfrm>
              <a:prstGeom prst="leftBrace">
                <a:avLst>
                  <a:gd name="adj1" fmla="val 49288"/>
                  <a:gd name="adj2" fmla="val 49666"/>
                </a:avLst>
              </a:prstGeom>
              <a:noFill/>
              <a:ln w="9525" cap="flat" cmpd="sng" algn="ctr">
                <a:solidFill>
                  <a:srgbClr val="FFFFFF"/>
                </a:solidFill>
                <a:prstDash val="solid"/>
              </a:ln>
              <a:effectLst/>
            </p:spPr>
            <p:txBody>
              <a:bodyPr rtlCol="0" anchor="ctr"/>
              <a:lstStyle/>
              <a:p>
                <a:pPr algn="ctr" fontAlgn="auto">
                  <a:spcBef>
                    <a:spcPts val="0"/>
                  </a:spcBef>
                  <a:spcAft>
                    <a:spcPts val="0"/>
                  </a:spcAft>
                  <a:defRPr/>
                </a:pPr>
                <a:endParaRPr lang="en-US" sz="900" kern="0">
                  <a:solidFill>
                    <a:srgbClr val="292929"/>
                  </a:solidFill>
                  <a:latin typeface="Segoe UI"/>
                </a:endParaRPr>
              </a:p>
            </p:txBody>
          </p:sp>
          <p:sp>
            <p:nvSpPr>
              <p:cNvPr id="148" name="TextBox 147"/>
              <p:cNvSpPr txBox="1"/>
              <p:nvPr/>
            </p:nvSpPr>
            <p:spPr>
              <a:xfrm>
                <a:off x="14238148" y="5947916"/>
                <a:ext cx="601029" cy="154824"/>
              </a:xfrm>
              <a:prstGeom prst="rect">
                <a:avLst/>
              </a:prstGeom>
              <a:noFill/>
            </p:spPr>
            <p:txBody>
              <a:bodyPr wrap="square" lIns="0" tIns="0" rIns="0" bIns="0" rtlCol="0">
                <a:spAutoFit/>
              </a:bodyPr>
              <a:lstStyle/>
              <a:p>
                <a:pPr algn="ctr" fontAlgn="auto">
                  <a:spcBef>
                    <a:spcPts val="0"/>
                  </a:spcBef>
                  <a:spcAft>
                    <a:spcPts val="0"/>
                  </a:spcAft>
                  <a:defRPr/>
                </a:pPr>
                <a:r>
                  <a:rPr lang="en-US" sz="600" kern="0" dirty="0" smtClean="0">
                    <a:solidFill>
                      <a:srgbClr val="FFFFFF"/>
                    </a:solidFill>
                    <a:latin typeface="Segoe UI"/>
                  </a:rPr>
                  <a:t>SVG</a:t>
                </a:r>
              </a:p>
            </p:txBody>
          </p:sp>
          <p:sp>
            <p:nvSpPr>
              <p:cNvPr id="149" name="Left Brace 148"/>
              <p:cNvSpPr/>
              <p:nvPr/>
            </p:nvSpPr>
            <p:spPr>
              <a:xfrm rot="16200000">
                <a:off x="14384604" y="4348256"/>
                <a:ext cx="299425" cy="2823308"/>
              </a:xfrm>
              <a:prstGeom prst="leftBrace">
                <a:avLst>
                  <a:gd name="adj1" fmla="val 49288"/>
                  <a:gd name="adj2" fmla="val 49666"/>
                </a:avLst>
              </a:prstGeom>
              <a:noFill/>
              <a:ln w="9525" cap="flat" cmpd="sng" algn="ctr">
                <a:solidFill>
                  <a:srgbClr val="FFFFFF"/>
                </a:solidFill>
                <a:prstDash val="solid"/>
              </a:ln>
              <a:effectLst/>
            </p:spPr>
            <p:txBody>
              <a:bodyPr rtlCol="0" anchor="ctr"/>
              <a:lstStyle/>
              <a:p>
                <a:pPr algn="ctr" fontAlgn="auto">
                  <a:spcBef>
                    <a:spcPts val="0"/>
                  </a:spcBef>
                  <a:spcAft>
                    <a:spcPts val="0"/>
                  </a:spcAft>
                  <a:defRPr/>
                </a:pPr>
                <a:endParaRPr lang="en-US" sz="900" kern="0">
                  <a:solidFill>
                    <a:srgbClr val="292929"/>
                  </a:solidFill>
                  <a:latin typeface="Segoe UI"/>
                </a:endParaRPr>
              </a:p>
            </p:txBody>
          </p:sp>
          <p:sp>
            <p:nvSpPr>
              <p:cNvPr id="150" name="TextBox 149"/>
              <p:cNvSpPr txBox="1"/>
              <p:nvPr/>
            </p:nvSpPr>
            <p:spPr>
              <a:xfrm>
                <a:off x="16019673" y="5532726"/>
                <a:ext cx="206379" cy="870036"/>
              </a:xfrm>
              <a:prstGeom prst="rect">
                <a:avLst/>
              </a:prstGeom>
              <a:noFill/>
            </p:spPr>
            <p:txBody>
              <a:bodyPr vert="vert270" wrap="square" lIns="0" tIns="0" rIns="0" bIns="0" rtlCol="0">
                <a:spAutoFit/>
              </a:bodyPr>
              <a:lstStyle/>
              <a:p>
                <a:pPr algn="ctr" fontAlgn="auto">
                  <a:spcBef>
                    <a:spcPts val="0"/>
                  </a:spcBef>
                  <a:spcAft>
                    <a:spcPts val="0"/>
                  </a:spcAft>
                  <a:defRPr/>
                </a:pPr>
                <a:r>
                  <a:rPr lang="en-US" sz="600" kern="0" dirty="0" err="1" smtClean="0">
                    <a:solidFill>
                      <a:srgbClr val="FFFFFF"/>
                    </a:solidFill>
                    <a:latin typeface="Segoe UI"/>
                  </a:rPr>
                  <a:t>Geolocation</a:t>
                </a:r>
                <a:endParaRPr lang="en-US" sz="600" kern="0" dirty="0" smtClean="0">
                  <a:solidFill>
                    <a:srgbClr val="FFFFFF"/>
                  </a:solidFill>
                  <a:latin typeface="Segoe UI"/>
                </a:endParaRPr>
              </a:p>
            </p:txBody>
          </p:sp>
        </p:grpSp>
      </p:grpSp>
      <p:sp>
        <p:nvSpPr>
          <p:cNvPr id="116" name="Rectangle 115"/>
          <p:cNvSpPr/>
          <p:nvPr/>
        </p:nvSpPr>
        <p:spPr bwMode="auto">
          <a:xfrm rot="16200000">
            <a:off x="8443613" y="5025588"/>
            <a:ext cx="865500" cy="85196"/>
          </a:xfrm>
          <a:prstGeom prst="rect">
            <a:avLst/>
          </a:prstGeom>
          <a:solidFill>
            <a:srgbClr val="072B6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defRPr/>
            </a:pPr>
            <a:r>
              <a:rPr lang="en-US" sz="600" kern="0" dirty="0" smtClean="0">
                <a:gradFill>
                  <a:gsLst>
                    <a:gs pos="0">
                      <a:srgbClr val="FFFFFF"/>
                    </a:gs>
                    <a:gs pos="100000">
                      <a:srgbClr val="FFFFFF"/>
                    </a:gs>
                  </a:gsLst>
                  <a:lin ang="5400000" scaled="0"/>
                </a:gradFill>
                <a:latin typeface="Segoe UI"/>
              </a:rPr>
              <a:t>GEO-LOCATION</a:t>
            </a:r>
          </a:p>
        </p:txBody>
      </p:sp>
      <p:sp>
        <p:nvSpPr>
          <p:cNvPr id="118" name="TextBox 117"/>
          <p:cNvSpPr txBox="1"/>
          <p:nvPr/>
        </p:nvSpPr>
        <p:spPr>
          <a:xfrm>
            <a:off x="8941264" y="5505595"/>
            <a:ext cx="92333" cy="518865"/>
          </a:xfrm>
          <a:prstGeom prst="rect">
            <a:avLst/>
          </a:prstGeom>
          <a:noFill/>
        </p:spPr>
        <p:txBody>
          <a:bodyPr vert="vert270" wrap="square" lIns="0" tIns="0" rIns="0" bIns="0" rtlCol="0">
            <a:spAutoFit/>
          </a:bodyPr>
          <a:lstStyle/>
          <a:p>
            <a:pPr algn="ctr" fontAlgn="auto">
              <a:spcBef>
                <a:spcPts val="0"/>
              </a:spcBef>
              <a:spcAft>
                <a:spcPts val="0"/>
              </a:spcAft>
              <a:defRPr/>
            </a:pPr>
            <a:r>
              <a:rPr lang="en-US" sz="600" kern="0" dirty="0" smtClean="0">
                <a:solidFill>
                  <a:srgbClr val="FFFFFF"/>
                </a:solidFill>
                <a:latin typeface="Segoe UI"/>
              </a:rPr>
              <a:t>ECMA</a:t>
            </a:r>
          </a:p>
        </p:txBody>
      </p:sp>
      <p:sp>
        <p:nvSpPr>
          <p:cNvPr id="119" name="Title 5"/>
          <p:cNvSpPr>
            <a:spLocks noGrp="1"/>
          </p:cNvSpPr>
          <p:nvPr>
            <p:ph type="title"/>
          </p:nvPr>
        </p:nvSpPr>
        <p:spPr>
          <a:xfrm>
            <a:off x="1618402" y="-207597"/>
            <a:ext cx="7546307" cy="664797"/>
          </a:xfrm>
        </p:spPr>
        <p:txBody>
          <a:bodyPr>
            <a:noAutofit/>
          </a:bodyPr>
          <a:lstStyle/>
          <a:p>
            <a:pPr algn="r"/>
            <a:r>
              <a:rPr lang="en-US" sz="1600" dirty="0" smtClean="0">
                <a:solidFill>
                  <a:srgbClr val="FFFFFF"/>
                </a:solidFill>
              </a:rPr>
              <a:t>Last Update: 13</a:t>
            </a:r>
            <a:r>
              <a:rPr lang="en-US" sz="1600" baseline="30000" dirty="0" smtClean="0">
                <a:solidFill>
                  <a:srgbClr val="FFFFFF"/>
                </a:solidFill>
              </a:rPr>
              <a:t>th</a:t>
            </a:r>
            <a:r>
              <a:rPr lang="en-US" sz="1600" dirty="0" smtClean="0">
                <a:solidFill>
                  <a:srgbClr val="FFFFFF"/>
                </a:solidFill>
              </a:rPr>
              <a:t> June 2011</a:t>
            </a:r>
            <a:endParaRPr lang="en-US" sz="1600" dirty="0"/>
          </a:p>
        </p:txBody>
      </p:sp>
    </p:spTree>
    <p:extLst>
      <p:ext uri="{BB962C8B-B14F-4D97-AF65-F5344CB8AC3E}">
        <p14:creationId xmlns:p14="http://schemas.microsoft.com/office/powerpoint/2010/main" val="1177712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4898317" y="1971676"/>
            <a:ext cx="4138179" cy="2400300"/>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title"/>
          </p:nvPr>
        </p:nvSpPr>
        <p:spPr/>
        <p:txBody>
          <a:bodyPr/>
          <a:lstStyle/>
          <a:p>
            <a:r>
              <a:rPr lang="en-US" dirty="0" smtClean="0"/>
              <a:t>Vendor Prefixes…are they ok?</a:t>
            </a:r>
            <a:endParaRPr lang="en-US" dirty="0"/>
          </a:p>
        </p:txBody>
      </p:sp>
      <p:sp>
        <p:nvSpPr>
          <p:cNvPr id="3" name="Text Placeholder 2"/>
          <p:cNvSpPr>
            <a:spLocks noGrp="1"/>
          </p:cNvSpPr>
          <p:nvPr>
            <p:ph sz="half" idx="1"/>
          </p:nvPr>
        </p:nvSpPr>
        <p:spPr>
          <a:xfrm>
            <a:off x="457199" y="1600200"/>
            <a:ext cx="4441117" cy="4525963"/>
          </a:xfrm>
        </p:spPr>
        <p:txBody>
          <a:bodyPr>
            <a:normAutofit fontScale="85000" lnSpcReduction="10000"/>
          </a:bodyPr>
          <a:lstStyle/>
          <a:p>
            <a:r>
              <a:rPr lang="en-US" dirty="0"/>
              <a:t>-</a:t>
            </a:r>
            <a:r>
              <a:rPr lang="en-US" dirty="0" err="1"/>
              <a:t>moz</a:t>
            </a:r>
            <a:r>
              <a:rPr lang="en-US" dirty="0"/>
              <a:t>- /* Firefox and other browsers using Mozilla's browser engine */ </a:t>
            </a:r>
            <a:endParaRPr lang="en-US" dirty="0" smtClean="0"/>
          </a:p>
          <a:p>
            <a:r>
              <a:rPr lang="en-US" dirty="0" smtClean="0"/>
              <a:t>-</a:t>
            </a:r>
            <a:r>
              <a:rPr lang="en-US" dirty="0" err="1"/>
              <a:t>webkit</a:t>
            </a:r>
            <a:r>
              <a:rPr lang="en-US" dirty="0"/>
              <a:t>- /* Safari, Chrome and browsers using the </a:t>
            </a:r>
            <a:r>
              <a:rPr lang="en-US" dirty="0" err="1"/>
              <a:t>Webkit</a:t>
            </a:r>
            <a:r>
              <a:rPr lang="en-US" dirty="0"/>
              <a:t> engine */ </a:t>
            </a:r>
            <a:endParaRPr lang="en-US" dirty="0" smtClean="0"/>
          </a:p>
          <a:p>
            <a:r>
              <a:rPr lang="en-US" dirty="0" smtClean="0"/>
              <a:t>-</a:t>
            </a:r>
            <a:r>
              <a:rPr lang="en-US" dirty="0"/>
              <a:t>o- /* Opera */ </a:t>
            </a:r>
            <a:endParaRPr lang="en-US" dirty="0" smtClean="0"/>
          </a:p>
          <a:p>
            <a:r>
              <a:rPr lang="en-US" dirty="0" smtClean="0"/>
              <a:t>-</a:t>
            </a:r>
            <a:r>
              <a:rPr lang="en-US" dirty="0" err="1"/>
              <a:t>ms</a:t>
            </a:r>
            <a:r>
              <a:rPr lang="en-US" dirty="0"/>
              <a:t>- /* Internet Explorer </a:t>
            </a:r>
            <a:r>
              <a:rPr lang="en-US" dirty="0" smtClean="0"/>
              <a:t>*/ </a:t>
            </a:r>
            <a:endParaRPr lang="en-US" dirty="0"/>
          </a:p>
        </p:txBody>
      </p:sp>
      <p:sp>
        <p:nvSpPr>
          <p:cNvPr id="4" name="Content Placeholder 3"/>
          <p:cNvSpPr>
            <a:spLocks noGrp="1"/>
          </p:cNvSpPr>
          <p:nvPr>
            <p:ph sz="half" idx="2"/>
          </p:nvPr>
        </p:nvSpPr>
        <p:spPr>
          <a:xfrm>
            <a:off x="4973348" y="2266963"/>
            <a:ext cx="4115872" cy="1809726"/>
          </a:xfrm>
        </p:spPr>
        <p:txBody>
          <a:bodyPr>
            <a:normAutofit fontScale="85000" lnSpcReduction="10000"/>
          </a:bodyPr>
          <a:lstStyle/>
          <a:p>
            <a:pPr marL="0" indent="0">
              <a:buNone/>
            </a:pPr>
            <a:r>
              <a:rPr lang="en-US" dirty="0"/>
              <a:t>-</a:t>
            </a:r>
            <a:r>
              <a:rPr lang="en-US" dirty="0" err="1"/>
              <a:t>moz</a:t>
            </a:r>
            <a:r>
              <a:rPr lang="en-US" dirty="0"/>
              <a:t>-border-radius: </a:t>
            </a:r>
            <a:r>
              <a:rPr lang="en-US" dirty="0" smtClean="0"/>
              <a:t>10px;</a:t>
            </a:r>
          </a:p>
          <a:p>
            <a:pPr marL="0" indent="0">
              <a:buNone/>
            </a:pPr>
            <a:r>
              <a:rPr lang="en-US" dirty="0" smtClean="0"/>
              <a:t>-</a:t>
            </a:r>
            <a:r>
              <a:rPr lang="en-US" dirty="0" err="1"/>
              <a:t>webkit</a:t>
            </a:r>
            <a:r>
              <a:rPr lang="en-US" dirty="0"/>
              <a:t>-border-radius: 10px</a:t>
            </a:r>
            <a:r>
              <a:rPr lang="en-US" dirty="0" smtClean="0"/>
              <a:t>;</a:t>
            </a:r>
          </a:p>
          <a:p>
            <a:pPr marL="0" indent="0">
              <a:buNone/>
            </a:pPr>
            <a:r>
              <a:rPr lang="en-US" dirty="0" smtClean="0"/>
              <a:t>-</a:t>
            </a:r>
            <a:r>
              <a:rPr lang="en-US" dirty="0"/>
              <a:t>o-border-radius: 10px; </a:t>
            </a:r>
            <a:endParaRPr lang="en-US" dirty="0" smtClean="0"/>
          </a:p>
          <a:p>
            <a:pPr marL="0" indent="0">
              <a:buNone/>
            </a:pPr>
            <a:r>
              <a:rPr lang="en-US" dirty="0" smtClean="0"/>
              <a:t>border-radius</a:t>
            </a:r>
            <a:r>
              <a:rPr lang="en-US" dirty="0"/>
              <a:t>: 10px; </a:t>
            </a:r>
          </a:p>
        </p:txBody>
      </p:sp>
    </p:spTree>
    <p:extLst>
      <p:ext uri="{BB962C8B-B14F-4D97-AF65-F5344CB8AC3E}">
        <p14:creationId xmlns:p14="http://schemas.microsoft.com/office/powerpoint/2010/main" val="99858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7236</TotalTime>
  <Words>1511</Words>
  <Application>Microsoft Office PowerPoint</Application>
  <PresentationFormat>On-screen Show (4:3)</PresentationFormat>
  <Paragraphs>344</Paragraphs>
  <Slides>52</Slides>
  <Notes>13</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PowerPoint Presentation</vt:lpstr>
      <vt:lpstr>Welcome to the next generation of web design</vt:lpstr>
      <vt:lpstr>Agenda</vt:lpstr>
      <vt:lpstr>PowerPoint Presentation</vt:lpstr>
      <vt:lpstr>What is HTML5?</vt:lpstr>
      <vt:lpstr>Microsoft Approach with HTML5</vt:lpstr>
      <vt:lpstr>PowerPoint Presentation</vt:lpstr>
      <vt:lpstr>Last Update: 13th June 2011</vt:lpstr>
      <vt:lpstr>Vendor Prefixes…are they ok?</vt:lpstr>
      <vt:lpstr>SAY NO TO IE6!</vt:lpstr>
      <vt:lpstr>Internet Explorer 10 </vt:lpstr>
      <vt:lpstr>Internet Explorer 10</vt:lpstr>
      <vt:lpstr>New In IE10…</vt:lpstr>
      <vt:lpstr>CSS3</vt:lpstr>
      <vt:lpstr>CSS3…Why should I care?</vt:lpstr>
      <vt:lpstr>How we viewed the web.</vt:lpstr>
      <vt:lpstr>How we view the web today?</vt:lpstr>
      <vt:lpstr>In CSS 2.1…</vt:lpstr>
      <vt:lpstr>CSS3 Media Queries</vt:lpstr>
      <vt:lpstr>PowerPoint Presentation</vt:lpstr>
      <vt:lpstr>Simple Example</vt:lpstr>
      <vt:lpstr>Other Queries</vt:lpstr>
      <vt:lpstr>Can Be Declared…</vt:lpstr>
      <vt:lpstr>Supported Media Properties</vt:lpstr>
      <vt:lpstr>Let’s take a look…</vt:lpstr>
      <vt:lpstr>What about devices?</vt:lpstr>
      <vt:lpstr>What about non-supportive browsers?</vt:lpstr>
      <vt:lpstr>What else could I use it for? </vt:lpstr>
      <vt:lpstr>The Enthusiast Site</vt:lpstr>
      <vt:lpstr>The Spec</vt:lpstr>
      <vt:lpstr>Media Query Listeners</vt:lpstr>
      <vt:lpstr>CSS3 Grid Alignment</vt:lpstr>
      <vt:lpstr>CSS3 Grid Alignment</vt:lpstr>
      <vt:lpstr>CSS3 Grid Alignment ecsstender</vt:lpstr>
      <vt:lpstr>CSS3 Flexible Box Layout</vt:lpstr>
      <vt:lpstr>CSS3 Flexible Box Layout</vt:lpstr>
      <vt:lpstr>CSS3 Multi-Column Layout</vt:lpstr>
      <vt:lpstr>CSS3 Multi-Column Layout</vt:lpstr>
      <vt:lpstr>CSS3 Positioned Floats</vt:lpstr>
      <vt:lpstr>CSS3 Positioned Floats</vt:lpstr>
      <vt:lpstr>An Approach for Adaptability</vt:lpstr>
      <vt:lpstr>Gridddle</vt:lpstr>
      <vt:lpstr>CSS3 Fonts</vt:lpstr>
      <vt:lpstr>Web Fonts</vt:lpstr>
      <vt:lpstr>PowerPoint Presentation</vt:lpstr>
      <vt:lpstr>Web Fonts</vt:lpstr>
      <vt:lpstr>Font Services</vt:lpstr>
      <vt:lpstr>CSSLINT.NET</vt:lpstr>
      <vt:lpstr>The Book – Stunning CSS3</vt:lpstr>
      <vt:lpstr>Thank You!</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264</cp:revision>
  <dcterms:created xsi:type="dcterms:W3CDTF">2011-04-01T05:55:34Z</dcterms:created>
  <dcterms:modified xsi:type="dcterms:W3CDTF">2011-08-31T07:15:09Z</dcterms:modified>
</cp:coreProperties>
</file>