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41"/>
  </p:notesMasterIdLst>
  <p:sldIdLst>
    <p:sldId id="279" r:id="rId2"/>
    <p:sldId id="280" r:id="rId3"/>
    <p:sldId id="260" r:id="rId4"/>
    <p:sldId id="261" r:id="rId5"/>
    <p:sldId id="286" r:id="rId6"/>
    <p:sldId id="288" r:id="rId7"/>
    <p:sldId id="287" r:id="rId8"/>
    <p:sldId id="291" r:id="rId9"/>
    <p:sldId id="290" r:id="rId10"/>
    <p:sldId id="289" r:id="rId11"/>
    <p:sldId id="292" r:id="rId12"/>
    <p:sldId id="297" r:id="rId13"/>
    <p:sldId id="296" r:id="rId14"/>
    <p:sldId id="293" r:id="rId15"/>
    <p:sldId id="295" r:id="rId16"/>
    <p:sldId id="294" r:id="rId17"/>
    <p:sldId id="300" r:id="rId18"/>
    <p:sldId id="299"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 id="316" r:id="rId34"/>
    <p:sldId id="317" r:id="rId35"/>
    <p:sldId id="318" r:id="rId36"/>
    <p:sldId id="319" r:id="rId37"/>
    <p:sldId id="320" r:id="rId38"/>
    <p:sldId id="321" r:id="rId39"/>
    <p:sldId id="32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92" d="100"/>
          <a:sy n="92" d="100"/>
        </p:scale>
        <p:origin x="-135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12:22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1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www.youtube.com/watch?v=qu76sRIL7D0&amp;feature=player_detailpage#t=4s"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994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88640"/>
            <a:ext cx="9055060"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3456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332656"/>
            <a:ext cx="8897380"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own Arrow 1"/>
          <p:cNvSpPr/>
          <p:nvPr/>
        </p:nvSpPr>
        <p:spPr>
          <a:xfrm rot="1614285">
            <a:off x="5632746" y="4236118"/>
            <a:ext cx="484632" cy="1211043"/>
          </a:xfrm>
          <a:prstGeom prst="downArrow">
            <a:avLst/>
          </a:prstGeom>
        </p:spPr>
        <p:style>
          <a:lnRef idx="3">
            <a:schemeClr val="lt1"/>
          </a:lnRef>
          <a:fillRef idx="1">
            <a:schemeClr val="accent3"/>
          </a:fillRef>
          <a:effectRef idx="1">
            <a:schemeClr val="accent3"/>
          </a:effectRef>
          <a:fontRef idx="minor">
            <a:schemeClr val="lt1"/>
          </a:fontRef>
        </p:style>
        <p:txBody>
          <a:bodyPr vert="vert270" rtlCol="0" anchor="ctr"/>
          <a:lstStyle/>
          <a:p>
            <a:pPr algn="ctr"/>
            <a:r>
              <a:rPr lang="en-AU" dirty="0" smtClean="0"/>
              <a:t>WHY???</a:t>
            </a:r>
            <a:endParaRPr lang="en-AU" dirty="0"/>
          </a:p>
        </p:txBody>
      </p:sp>
      <p:sp>
        <p:nvSpPr>
          <p:cNvPr id="3" name="Left-Right Arrow 2"/>
          <p:cNvSpPr/>
          <p:nvPr/>
        </p:nvSpPr>
        <p:spPr>
          <a:xfrm rot="598246">
            <a:off x="5103382" y="2339285"/>
            <a:ext cx="1937080" cy="484632"/>
          </a:xfrm>
          <a:prstGeom prst="lef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dirty="0" smtClean="0"/>
              <a:t>WHY???</a:t>
            </a:r>
            <a:endParaRPr lang="en-AU" dirty="0"/>
          </a:p>
        </p:txBody>
      </p:sp>
      <p:sp>
        <p:nvSpPr>
          <p:cNvPr id="9" name="Down Arrow 8"/>
          <p:cNvSpPr/>
          <p:nvPr/>
        </p:nvSpPr>
        <p:spPr>
          <a:xfrm rot="1614285">
            <a:off x="8592120" y="3499421"/>
            <a:ext cx="484632" cy="1211043"/>
          </a:xfrm>
          <a:prstGeom prst="downArrow">
            <a:avLst/>
          </a:prstGeom>
        </p:spPr>
        <p:style>
          <a:lnRef idx="3">
            <a:schemeClr val="lt1"/>
          </a:lnRef>
          <a:fillRef idx="1">
            <a:schemeClr val="accent3"/>
          </a:fillRef>
          <a:effectRef idx="1">
            <a:schemeClr val="accent3"/>
          </a:effectRef>
          <a:fontRef idx="minor">
            <a:schemeClr val="lt1"/>
          </a:fontRef>
        </p:style>
        <p:txBody>
          <a:bodyPr vert="vert270" rtlCol="0" anchor="ctr"/>
          <a:lstStyle/>
          <a:p>
            <a:pPr algn="ctr"/>
            <a:r>
              <a:rPr lang="en-AU" dirty="0" smtClean="0"/>
              <a:t>WHY???</a:t>
            </a:r>
            <a:endParaRPr lang="en-AU" dirty="0"/>
          </a:p>
        </p:txBody>
      </p:sp>
      <p:sp>
        <p:nvSpPr>
          <p:cNvPr id="10" name="Down Arrow 9"/>
          <p:cNvSpPr/>
          <p:nvPr/>
        </p:nvSpPr>
        <p:spPr>
          <a:xfrm rot="1614285">
            <a:off x="8592120" y="2317864"/>
            <a:ext cx="484632" cy="1211043"/>
          </a:xfrm>
          <a:prstGeom prst="downArrow">
            <a:avLst/>
          </a:prstGeom>
        </p:spPr>
        <p:style>
          <a:lnRef idx="3">
            <a:schemeClr val="lt1"/>
          </a:lnRef>
          <a:fillRef idx="1">
            <a:schemeClr val="accent3"/>
          </a:fillRef>
          <a:effectRef idx="1">
            <a:schemeClr val="accent3"/>
          </a:effectRef>
          <a:fontRef idx="minor">
            <a:schemeClr val="lt1"/>
          </a:fontRef>
        </p:style>
        <p:txBody>
          <a:bodyPr vert="vert270" rtlCol="0" anchor="ctr"/>
          <a:lstStyle/>
          <a:p>
            <a:pPr algn="ctr"/>
            <a:r>
              <a:rPr lang="en-AU" dirty="0" smtClean="0"/>
              <a:t>WHY???</a:t>
            </a:r>
            <a:endParaRPr lang="en-AU" dirty="0"/>
          </a:p>
        </p:txBody>
      </p:sp>
    </p:spTree>
    <p:extLst>
      <p:ext uri="{BB962C8B-B14F-4D97-AF65-F5344CB8AC3E}">
        <p14:creationId xmlns:p14="http://schemas.microsoft.com/office/powerpoint/2010/main" val="623120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AU" dirty="0" smtClean="0"/>
              <a:t>Part 1</a:t>
            </a:r>
            <a:endParaRPr lang="en-AU" dirty="0"/>
          </a:p>
        </p:txBody>
      </p:sp>
      <p:sp>
        <p:nvSpPr>
          <p:cNvPr id="6" name="Subtitle 5"/>
          <p:cNvSpPr>
            <a:spLocks noGrp="1"/>
          </p:cNvSpPr>
          <p:nvPr>
            <p:ph type="subTitle" idx="1"/>
          </p:nvPr>
        </p:nvSpPr>
        <p:spPr/>
        <p:txBody>
          <a:bodyPr/>
          <a:lstStyle/>
          <a:p>
            <a:r>
              <a:rPr lang="en-AU" dirty="0" smtClean="0"/>
              <a:t>IP Transit – Getting what you paid for.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329666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IP Transit: What we want</a:t>
            </a:r>
            <a:endParaRPr lang="en-AU" dirty="0"/>
          </a:p>
        </p:txBody>
      </p:sp>
      <p:sp>
        <p:nvSpPr>
          <p:cNvPr id="3" name="Content Placeholder 2"/>
          <p:cNvSpPr>
            <a:spLocks noGrp="1"/>
          </p:cNvSpPr>
          <p:nvPr>
            <p:ph idx="1"/>
          </p:nvPr>
        </p:nvSpPr>
        <p:spPr/>
        <p:txBody>
          <a:bodyPr/>
          <a:lstStyle/>
          <a:p>
            <a:r>
              <a:rPr lang="en-AU" dirty="0" smtClean="0"/>
              <a:t>Great performance for typical usage scenarios</a:t>
            </a:r>
          </a:p>
          <a:p>
            <a:r>
              <a:rPr lang="en-AU" dirty="0" smtClean="0"/>
              <a:t>Significantly exceed commonly expected performance</a:t>
            </a:r>
          </a:p>
          <a:p>
            <a:r>
              <a:rPr lang="en-AU" dirty="0" err="1" smtClean="0"/>
              <a:t>Delegeeks</a:t>
            </a:r>
            <a:r>
              <a:rPr lang="en-AU" dirty="0" smtClean="0"/>
              <a:t> (and APC sales drones) must ♥ the APC/</a:t>
            </a:r>
            <a:r>
              <a:rPr lang="en-AU" dirty="0" err="1" smtClean="0"/>
              <a:t>TechEd</a:t>
            </a:r>
            <a:r>
              <a:rPr lang="en-AU" dirty="0" smtClean="0"/>
              <a:t> network</a:t>
            </a:r>
          </a:p>
          <a:p>
            <a:r>
              <a:rPr lang="en-AU" dirty="0" smtClean="0"/>
              <a:t>Matter of brand value for Microsoft</a:t>
            </a:r>
          </a:p>
          <a:p>
            <a:r>
              <a:rPr lang="en-AU" dirty="0" smtClean="0"/>
              <a:t>Matter of pride for the </a:t>
            </a:r>
            <a:r>
              <a:rPr lang="en-AU" dirty="0" err="1" smtClean="0"/>
              <a:t>TechOps</a:t>
            </a:r>
            <a:r>
              <a:rPr lang="en-AU" dirty="0" smtClean="0"/>
              <a:t> team</a:t>
            </a:r>
          </a:p>
          <a:p>
            <a:endParaRPr lang="en-AU" dirty="0" smtClean="0"/>
          </a:p>
          <a:p>
            <a:endParaRPr lang="en-AU" dirty="0" smtClean="0"/>
          </a:p>
          <a:p>
            <a:endParaRPr lang="en-AU"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326691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A few primers</a:t>
            </a:r>
            <a:endParaRPr lang="en-AU" dirty="0"/>
          </a:p>
        </p:txBody>
      </p:sp>
      <p:sp>
        <p:nvSpPr>
          <p:cNvPr id="3" name="Content Placeholder 2"/>
          <p:cNvSpPr>
            <a:spLocks noGrp="1"/>
          </p:cNvSpPr>
          <p:nvPr>
            <p:ph idx="1"/>
          </p:nvPr>
        </p:nvSpPr>
        <p:spPr>
          <a:xfrm>
            <a:off x="457200" y="1772816"/>
            <a:ext cx="8229600" cy="4536504"/>
          </a:xfrm>
        </p:spPr>
        <p:txBody>
          <a:bodyPr>
            <a:normAutofit/>
          </a:bodyPr>
          <a:lstStyle/>
          <a:p>
            <a:r>
              <a:rPr lang="en-AU" dirty="0" smtClean="0"/>
              <a:t>Ethernet: Chuck data at a wall and see what sticks</a:t>
            </a:r>
          </a:p>
          <a:p>
            <a:pPr lvl="1"/>
            <a:r>
              <a:rPr lang="en-AU" dirty="0" smtClean="0"/>
              <a:t>IEEE 802.3 is CSMA/CA</a:t>
            </a:r>
          </a:p>
          <a:p>
            <a:pPr lvl="1"/>
            <a:r>
              <a:rPr lang="en-AU" dirty="0" smtClean="0"/>
              <a:t>Simple and clever design </a:t>
            </a:r>
            <a:r>
              <a:rPr lang="en-AU" dirty="0" smtClean="0">
                <a:sym typeface="Wingdings" pitchFamily="2" charset="2"/>
              </a:rPr>
              <a:t> Self-clocking</a:t>
            </a:r>
          </a:p>
          <a:p>
            <a:pPr lvl="1"/>
            <a:r>
              <a:rPr lang="en-AU" dirty="0" smtClean="0"/>
              <a:t>Useless if congested</a:t>
            </a:r>
          </a:p>
          <a:p>
            <a:r>
              <a:rPr lang="en-AU" dirty="0" smtClean="0"/>
              <a:t>Internet Protocol Suite</a:t>
            </a:r>
          </a:p>
          <a:p>
            <a:pPr lvl="1"/>
            <a:r>
              <a:rPr lang="en-AU" dirty="0" smtClean="0"/>
              <a:t>The Internet is powered by a suite of protocols</a:t>
            </a:r>
          </a:p>
          <a:p>
            <a:pPr lvl="1"/>
            <a:r>
              <a:rPr lang="en-AU" dirty="0" smtClean="0"/>
              <a:t>Different protocols support different usage scenarios</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579199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TCP congestion management</a:t>
            </a:r>
            <a:endParaRPr lang="en-AU" dirty="0"/>
          </a:p>
        </p:txBody>
      </p:sp>
      <p:sp>
        <p:nvSpPr>
          <p:cNvPr id="3" name="Content Placeholder 2"/>
          <p:cNvSpPr>
            <a:spLocks noGrp="1"/>
          </p:cNvSpPr>
          <p:nvPr>
            <p:ph idx="1"/>
          </p:nvPr>
        </p:nvSpPr>
        <p:spPr/>
        <p:txBody>
          <a:bodyPr/>
          <a:lstStyle/>
          <a:p>
            <a:r>
              <a:rPr lang="en-AU" dirty="0" smtClean="0"/>
              <a:t>Works like magic!</a:t>
            </a:r>
          </a:p>
          <a:p>
            <a:r>
              <a:rPr lang="en-AU" dirty="0" smtClean="0"/>
              <a:t>Have you noticed downloading a file and the transfer starts off slow then speeds up?</a:t>
            </a:r>
          </a:p>
          <a:p>
            <a:r>
              <a:rPr lang="en-AU" dirty="0" smtClean="0"/>
              <a:t>This is congestion management at work.</a:t>
            </a:r>
          </a:p>
          <a:p>
            <a:r>
              <a:rPr lang="en-AU" dirty="0" smtClean="0"/>
              <a:t>Not very deterministic but the Internet wouldn’t work otherwise.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90934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Typical Internet Usage Scenario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68036" y="1833226"/>
            <a:ext cx="1584176" cy="1687206"/>
          </a:xfrm>
          <a:prstGeom prst="rect">
            <a:avLst/>
          </a:prstGeom>
        </p:spPr>
        <p:style>
          <a:lnRef idx="1">
            <a:schemeClr val="dk1"/>
          </a:lnRef>
          <a:fillRef idx="2">
            <a:schemeClr val="dk1"/>
          </a:fillRef>
          <a:effectRef idx="1">
            <a:schemeClr val="dk1"/>
          </a:effectRef>
          <a:fontRef idx="minor">
            <a:schemeClr val="dk1"/>
          </a:fontRef>
        </p:style>
        <p:txBody>
          <a:bodyPr rtlCol="0" anchor="b"/>
          <a:lstStyle/>
          <a:p>
            <a:r>
              <a:rPr lang="en-AU" sz="1100" dirty="0" smtClean="0"/>
              <a:t>www.4chan.org</a:t>
            </a:r>
            <a:endParaRPr lang="en-AU" sz="1100" dirty="0"/>
          </a:p>
        </p:txBody>
      </p:sp>
      <p:pic>
        <p:nvPicPr>
          <p:cNvPr id="6" name="Picture 2" descr="http://fc00.deviantart.net/fs70/f/2010/201/8/9/duck_roll_by_duckrollplz.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044" y="2341692"/>
            <a:ext cx="936104" cy="746692"/>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4" descr="http://s3.amazonaws.com/kym-assets/photos/images/original/000/129/577/How+About+No.jpg?130707957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924" y="1929334"/>
            <a:ext cx="1091679" cy="65245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 name="Picture 6" descr="http://mikegattoisasweetdude.files.wordpress.com/2011/03/nerd-46422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7821" y="1792239"/>
            <a:ext cx="2281215" cy="17281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fc00.deviantart.net/fs70/f/2010/201/8/9/duck_roll_by_duckrollplz.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353616">
            <a:off x="8519369" y="2189835"/>
            <a:ext cx="443794" cy="30488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Pentagon 9"/>
          <p:cNvSpPr/>
          <p:nvPr/>
        </p:nvSpPr>
        <p:spPr>
          <a:xfrm>
            <a:off x="2699792" y="1864248"/>
            <a:ext cx="1041181" cy="823110"/>
          </a:xfrm>
          <a:prstGeom prst="homePlat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sz="1100" b="1" dirty="0" smtClean="0"/>
              <a:t>10gbps</a:t>
            </a:r>
          </a:p>
          <a:p>
            <a:pPr algn="ctr"/>
            <a:r>
              <a:rPr lang="en-AU" sz="800" dirty="0" smtClean="0"/>
              <a:t>Some Fancy IP Transit Provider</a:t>
            </a:r>
            <a:endParaRPr lang="en-AU" sz="800" dirty="0"/>
          </a:p>
        </p:txBody>
      </p:sp>
      <p:sp>
        <p:nvSpPr>
          <p:cNvPr id="11" name="Pentagon 10"/>
          <p:cNvSpPr/>
          <p:nvPr/>
        </p:nvSpPr>
        <p:spPr>
          <a:xfrm>
            <a:off x="3818851" y="2018228"/>
            <a:ext cx="1041181" cy="494092"/>
          </a:xfrm>
          <a:prstGeom prst="homePlat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sz="1100" b="1" dirty="0" smtClean="0"/>
              <a:t>80mbps</a:t>
            </a:r>
          </a:p>
          <a:p>
            <a:pPr algn="ctr"/>
            <a:r>
              <a:rPr lang="en-AU" sz="800" dirty="0" smtClean="0"/>
              <a:t>Some Dodgy IP </a:t>
            </a:r>
            <a:r>
              <a:rPr lang="en-AU" sz="800" dirty="0"/>
              <a:t>Transit</a:t>
            </a:r>
            <a:r>
              <a:rPr lang="en-AU" sz="800" dirty="0" smtClean="0"/>
              <a:t> Provider</a:t>
            </a:r>
            <a:endParaRPr lang="en-AU" sz="800" dirty="0"/>
          </a:p>
        </p:txBody>
      </p:sp>
      <p:sp>
        <p:nvSpPr>
          <p:cNvPr id="12" name="Pentagon 11"/>
          <p:cNvSpPr/>
          <p:nvPr/>
        </p:nvSpPr>
        <p:spPr>
          <a:xfrm>
            <a:off x="4970979" y="1873960"/>
            <a:ext cx="1041181" cy="823110"/>
          </a:xfrm>
          <a:prstGeom prst="homePlat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sz="1100" b="1" dirty="0" smtClean="0"/>
              <a:t>10gbps</a:t>
            </a:r>
          </a:p>
          <a:p>
            <a:pPr algn="ctr"/>
            <a:r>
              <a:rPr lang="en-AU" sz="800" dirty="0" smtClean="0"/>
              <a:t>ISP core</a:t>
            </a:r>
            <a:endParaRPr lang="en-AU" sz="800" dirty="0"/>
          </a:p>
        </p:txBody>
      </p:sp>
      <p:sp>
        <p:nvSpPr>
          <p:cNvPr id="13" name="Pentagon 12"/>
          <p:cNvSpPr/>
          <p:nvPr/>
        </p:nvSpPr>
        <p:spPr>
          <a:xfrm flipH="1">
            <a:off x="2699791" y="2656336"/>
            <a:ext cx="1041181" cy="823110"/>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AU" sz="1100" b="1" dirty="0" smtClean="0"/>
              <a:t>10gbps</a:t>
            </a:r>
          </a:p>
          <a:p>
            <a:pPr algn="ctr"/>
            <a:r>
              <a:rPr lang="en-AU" sz="800" dirty="0" smtClean="0"/>
              <a:t>Some Fancy IP Transit Provider</a:t>
            </a:r>
            <a:endParaRPr lang="en-AU" sz="800" dirty="0"/>
          </a:p>
        </p:txBody>
      </p:sp>
      <p:sp>
        <p:nvSpPr>
          <p:cNvPr id="14" name="Pentagon 13"/>
          <p:cNvSpPr/>
          <p:nvPr/>
        </p:nvSpPr>
        <p:spPr>
          <a:xfrm flipH="1">
            <a:off x="3818850" y="2666048"/>
            <a:ext cx="1041181" cy="823110"/>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AU" sz="1100" b="1" dirty="0" smtClean="0"/>
              <a:t>10gbps</a:t>
            </a:r>
          </a:p>
          <a:p>
            <a:pPr algn="ctr"/>
            <a:r>
              <a:rPr lang="en-AU" sz="800" dirty="0" smtClean="0"/>
              <a:t>Some Fancy IP </a:t>
            </a:r>
            <a:r>
              <a:rPr lang="en-AU" sz="800" dirty="0"/>
              <a:t>Transit</a:t>
            </a:r>
            <a:r>
              <a:rPr lang="en-AU" sz="800" dirty="0" smtClean="0"/>
              <a:t> Provider</a:t>
            </a:r>
            <a:endParaRPr lang="en-AU" sz="800" dirty="0"/>
          </a:p>
        </p:txBody>
      </p:sp>
      <p:sp>
        <p:nvSpPr>
          <p:cNvPr id="15" name="Pentagon 14"/>
          <p:cNvSpPr/>
          <p:nvPr/>
        </p:nvSpPr>
        <p:spPr>
          <a:xfrm flipH="1">
            <a:off x="4970978" y="2666048"/>
            <a:ext cx="1041181" cy="823110"/>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AU" sz="1100" b="1" dirty="0" smtClean="0"/>
              <a:t>10gbps</a:t>
            </a:r>
          </a:p>
          <a:p>
            <a:pPr algn="ctr"/>
            <a:r>
              <a:rPr lang="en-AU" sz="800" dirty="0"/>
              <a:t>ISP </a:t>
            </a:r>
            <a:r>
              <a:rPr lang="en-AU" sz="800" dirty="0" smtClean="0"/>
              <a:t>core</a:t>
            </a:r>
            <a:endParaRPr lang="en-AU" sz="800" dirty="0"/>
          </a:p>
        </p:txBody>
      </p:sp>
      <p:sp>
        <p:nvSpPr>
          <p:cNvPr id="16" name="Pentagon 15"/>
          <p:cNvSpPr/>
          <p:nvPr/>
        </p:nvSpPr>
        <p:spPr>
          <a:xfrm>
            <a:off x="1586602" y="1967530"/>
            <a:ext cx="1041181" cy="607086"/>
          </a:xfrm>
          <a:prstGeom prst="homePlat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sz="1100" b="1" dirty="0" smtClean="0"/>
              <a:t>1gbps</a:t>
            </a:r>
          </a:p>
        </p:txBody>
      </p:sp>
      <p:sp>
        <p:nvSpPr>
          <p:cNvPr id="17" name="Pentagon 16"/>
          <p:cNvSpPr/>
          <p:nvPr/>
        </p:nvSpPr>
        <p:spPr>
          <a:xfrm flipH="1">
            <a:off x="1586602" y="2759618"/>
            <a:ext cx="1041181" cy="607086"/>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AU" sz="1100" b="1" dirty="0" smtClean="0"/>
              <a:t>1gbps</a:t>
            </a:r>
          </a:p>
        </p:txBody>
      </p:sp>
      <p:sp>
        <p:nvSpPr>
          <p:cNvPr id="18" name="Pentagon 17"/>
          <p:cNvSpPr/>
          <p:nvPr/>
        </p:nvSpPr>
        <p:spPr>
          <a:xfrm>
            <a:off x="6084168" y="2132039"/>
            <a:ext cx="1041181" cy="308273"/>
          </a:xfrm>
          <a:prstGeom prst="homePlat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AU" sz="1100" b="1" dirty="0" smtClean="0"/>
              <a:t>10mbps</a:t>
            </a:r>
          </a:p>
        </p:txBody>
      </p:sp>
      <p:sp>
        <p:nvSpPr>
          <p:cNvPr id="19" name="Pentagon 18"/>
          <p:cNvSpPr/>
          <p:nvPr/>
        </p:nvSpPr>
        <p:spPr>
          <a:xfrm flipH="1">
            <a:off x="6084166" y="2944368"/>
            <a:ext cx="1041181" cy="247046"/>
          </a:xfrm>
          <a:prstGeom prst="homePlat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AU" sz="1100" b="1" dirty="0" smtClean="0"/>
              <a:t>0.8mbps</a:t>
            </a:r>
          </a:p>
        </p:txBody>
      </p:sp>
      <p:sp>
        <p:nvSpPr>
          <p:cNvPr id="20" name="Rectangle 19"/>
          <p:cNvSpPr/>
          <p:nvPr/>
        </p:nvSpPr>
        <p:spPr>
          <a:xfrm>
            <a:off x="6012160" y="1720232"/>
            <a:ext cx="1152130" cy="22322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AU" sz="1050" dirty="0" err="1" smtClean="0">
                <a:solidFill>
                  <a:schemeClr val="tx1"/>
                </a:solidFill>
              </a:rPr>
              <a:t>Resi</a:t>
            </a:r>
            <a:r>
              <a:rPr lang="en-AU" sz="1050" dirty="0" smtClean="0">
                <a:solidFill>
                  <a:schemeClr val="tx1"/>
                </a:solidFill>
              </a:rPr>
              <a:t>-grade DSL “Router”</a:t>
            </a:r>
            <a:endParaRPr lang="en-AU" sz="1050" dirty="0">
              <a:solidFill>
                <a:schemeClr val="tx1"/>
              </a:solidFill>
            </a:endParaRPr>
          </a:p>
        </p:txBody>
      </p:sp>
      <p:sp>
        <p:nvSpPr>
          <p:cNvPr id="21" name="Rectangle 20"/>
          <p:cNvSpPr/>
          <p:nvPr/>
        </p:nvSpPr>
        <p:spPr>
          <a:xfrm>
            <a:off x="1547662" y="1720232"/>
            <a:ext cx="1152130" cy="22322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AU" sz="1050" dirty="0" smtClean="0">
                <a:solidFill>
                  <a:schemeClr val="tx1"/>
                </a:solidFill>
              </a:rPr>
              <a:t>Data centre cross-connect</a:t>
            </a:r>
            <a:endParaRPr lang="en-AU" sz="1050" dirty="0">
              <a:solidFill>
                <a:schemeClr val="tx1"/>
              </a:solidFill>
            </a:endParaRPr>
          </a:p>
        </p:txBody>
      </p:sp>
      <p:sp>
        <p:nvSpPr>
          <p:cNvPr id="22" name="Left-Right Arrow 21"/>
          <p:cNvSpPr/>
          <p:nvPr/>
        </p:nvSpPr>
        <p:spPr>
          <a:xfrm>
            <a:off x="1115616" y="3952480"/>
            <a:ext cx="6480720"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161 millisecond round-trip time</a:t>
            </a:r>
            <a:endParaRPr lang="en-AU" sz="1400" dirty="0"/>
          </a:p>
        </p:txBody>
      </p:sp>
      <p:sp>
        <p:nvSpPr>
          <p:cNvPr id="25" name="TextBox 24"/>
          <p:cNvSpPr txBox="1"/>
          <p:nvPr/>
        </p:nvSpPr>
        <p:spPr>
          <a:xfrm>
            <a:off x="323528" y="4581128"/>
            <a:ext cx="7848872" cy="1754326"/>
          </a:xfrm>
          <a:prstGeom prst="rect">
            <a:avLst/>
          </a:prstGeom>
          <a:noFill/>
        </p:spPr>
        <p:txBody>
          <a:bodyPr wrap="square" rtlCol="0">
            <a:spAutoFit/>
          </a:bodyPr>
          <a:lstStyle/>
          <a:p>
            <a:r>
              <a:rPr lang="en-AU" dirty="0" smtClean="0"/>
              <a:t>Some observations:</a:t>
            </a:r>
          </a:p>
          <a:p>
            <a:pPr marL="285750" indent="-285750">
              <a:buFont typeface="Arial" pitchFamily="34" charset="0"/>
              <a:buChar char="•"/>
            </a:pPr>
            <a:r>
              <a:rPr lang="en-AU" dirty="0" smtClean="0"/>
              <a:t>The trip from A</a:t>
            </a:r>
            <a:r>
              <a:rPr lang="en-AU" dirty="0" smtClean="0">
                <a:sym typeface="Wingdings" pitchFamily="2" charset="2"/>
              </a:rPr>
              <a:t>B is on a different path to BA</a:t>
            </a:r>
          </a:p>
          <a:p>
            <a:pPr marL="285750" indent="-285750">
              <a:buFont typeface="Arial" pitchFamily="34" charset="0"/>
              <a:buChar char="•"/>
            </a:pPr>
            <a:r>
              <a:rPr lang="en-AU" dirty="0" smtClean="0"/>
              <a:t>Couple of dodgy providers in the mix – How do we stop the 80mbps and 10mbps links on the red path getting smashed?</a:t>
            </a:r>
          </a:p>
          <a:p>
            <a:pPr marL="285750" indent="-285750">
              <a:buFont typeface="Arial" pitchFamily="34" charset="0"/>
              <a:buChar char="•"/>
            </a:pPr>
            <a:r>
              <a:rPr lang="en-AU" dirty="0" smtClean="0"/>
              <a:t>In reality there are 15 hops between us an 4chan</a:t>
            </a:r>
          </a:p>
          <a:p>
            <a:pPr marL="285750" indent="-285750">
              <a:buFont typeface="Arial" pitchFamily="34" charset="0"/>
              <a:buChar char="•"/>
            </a:pPr>
            <a:r>
              <a:rPr lang="en-AU" dirty="0" smtClean="0"/>
              <a:t>Ye </a:t>
            </a:r>
            <a:r>
              <a:rPr lang="en-AU" dirty="0" err="1" smtClean="0"/>
              <a:t>cannay</a:t>
            </a:r>
            <a:r>
              <a:rPr lang="en-AU" dirty="0" smtClean="0"/>
              <a:t> change the laws of physics</a:t>
            </a:r>
            <a:endParaRPr lang="en-AU" dirty="0"/>
          </a:p>
        </p:txBody>
      </p:sp>
    </p:spTree>
    <p:extLst>
      <p:ext uri="{BB962C8B-B14F-4D97-AF65-F5344CB8AC3E}">
        <p14:creationId xmlns:p14="http://schemas.microsoft.com/office/powerpoint/2010/main" val="18354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TCP doesn’t work</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68036" y="1833226"/>
            <a:ext cx="1584176" cy="1687206"/>
          </a:xfrm>
          <a:prstGeom prst="rect">
            <a:avLst/>
          </a:prstGeom>
        </p:spPr>
        <p:style>
          <a:lnRef idx="1">
            <a:schemeClr val="dk1"/>
          </a:lnRef>
          <a:fillRef idx="2">
            <a:schemeClr val="dk1"/>
          </a:fillRef>
          <a:effectRef idx="1">
            <a:schemeClr val="dk1"/>
          </a:effectRef>
          <a:fontRef idx="minor">
            <a:schemeClr val="dk1"/>
          </a:fontRef>
        </p:style>
        <p:txBody>
          <a:bodyPr rtlCol="0" anchor="b"/>
          <a:lstStyle/>
          <a:p>
            <a:r>
              <a:rPr lang="en-AU" sz="1100" dirty="0" smtClean="0"/>
              <a:t>www.4chan.org</a:t>
            </a:r>
            <a:endParaRPr lang="en-AU" sz="1100" dirty="0"/>
          </a:p>
        </p:txBody>
      </p:sp>
      <p:pic>
        <p:nvPicPr>
          <p:cNvPr id="6" name="Picture 2" descr="http://fc00.deviantart.net/fs70/f/2010/201/8/9/duck_roll_by_duckrollplz.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044" y="2341692"/>
            <a:ext cx="936104" cy="746692"/>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4" descr="http://s3.amazonaws.com/kym-assets/photos/images/original/000/129/577/How+About+No.jpg?130707957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924" y="1929334"/>
            <a:ext cx="1091679" cy="65245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 name="Picture 6" descr="http://mikegattoisasweetdude.files.wordpress.com/2011/03/nerd-46422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7821" y="1792239"/>
            <a:ext cx="2281215" cy="17281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fc00.deviantart.net/fs70/f/2010/201/8/9/duck_roll_by_duckrollplz.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353616">
            <a:off x="8519369" y="2189835"/>
            <a:ext cx="443794" cy="30488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2" name="Left-Right Arrow 21"/>
          <p:cNvSpPr/>
          <p:nvPr/>
        </p:nvSpPr>
        <p:spPr>
          <a:xfrm>
            <a:off x="1115616" y="5805264"/>
            <a:ext cx="6480720"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161 millisecond round-trip time</a:t>
            </a:r>
            <a:endParaRPr lang="en-AU" sz="1400" dirty="0"/>
          </a:p>
        </p:txBody>
      </p:sp>
      <p:pic>
        <p:nvPicPr>
          <p:cNvPr id="23" name="Picture 2" descr="http://fc00.deviantart.net/fs70/f/2010/201/8/9/duck_roll_by_duckrollplz.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3598786" y="2444337"/>
            <a:ext cx="468052" cy="393840"/>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4" name="Picture 2" descr="http://fc00.deviantart.net/fs70/f/2010/201/8/9/duck_roll_by_duckrollplz.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3598786" y="3453092"/>
            <a:ext cx="420310" cy="313997"/>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5" name="Picture 2" descr="http://fc00.deviantart.net/fs70/f/2010/201/8/9/duck_roll_by_duckrollplz.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3574915" y="5287902"/>
            <a:ext cx="468052" cy="37334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6" name="Picture 2" descr="http://fc00.deviantart.net/fs70/f/2010/201/8/9/duck_roll_by_duckrollplz.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3604242" y="4365104"/>
            <a:ext cx="457139" cy="37334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7" name="Right Arrow 26"/>
          <p:cNvSpPr/>
          <p:nvPr/>
        </p:nvSpPr>
        <p:spPr>
          <a:xfrm>
            <a:off x="4283968" y="2577585"/>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Right Arrow 27"/>
          <p:cNvSpPr/>
          <p:nvPr/>
        </p:nvSpPr>
        <p:spPr>
          <a:xfrm>
            <a:off x="4181979" y="3483658"/>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Right Arrow 29"/>
          <p:cNvSpPr/>
          <p:nvPr/>
        </p:nvSpPr>
        <p:spPr>
          <a:xfrm flipH="1">
            <a:off x="1907704" y="1967916"/>
            <a:ext cx="4392488" cy="4925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HTTP Request for naked picture of Miranda Kerr</a:t>
            </a:r>
            <a:endParaRPr lang="en-AU" sz="1400" dirty="0"/>
          </a:p>
        </p:txBody>
      </p:sp>
      <p:sp>
        <p:nvSpPr>
          <p:cNvPr id="31" name="Up Arrow Callout 30"/>
          <p:cNvSpPr/>
          <p:nvPr/>
        </p:nvSpPr>
        <p:spPr>
          <a:xfrm>
            <a:off x="7596336" y="3429000"/>
            <a:ext cx="1246492" cy="1872208"/>
          </a:xfrm>
          <a:prstGeom prst="upArrowCallout">
            <a:avLst>
              <a:gd name="adj1" fmla="val 25000"/>
              <a:gd name="adj2" fmla="val 25000"/>
              <a:gd name="adj3" fmla="val 25000"/>
              <a:gd name="adj4" fmla="val 382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t>Old-mate just had a disappointing user experience</a:t>
            </a:r>
            <a:endParaRPr lang="en-AU" sz="1100" dirty="0"/>
          </a:p>
        </p:txBody>
      </p:sp>
      <p:sp>
        <p:nvSpPr>
          <p:cNvPr id="19" name="Right Arrow 18"/>
          <p:cNvSpPr/>
          <p:nvPr/>
        </p:nvSpPr>
        <p:spPr>
          <a:xfrm flipH="1">
            <a:off x="3598786" y="2910293"/>
            <a:ext cx="1088504" cy="4925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ACK</a:t>
            </a:r>
            <a:endParaRPr lang="en-AU" sz="1400" dirty="0"/>
          </a:p>
        </p:txBody>
      </p:sp>
      <p:sp>
        <p:nvSpPr>
          <p:cNvPr id="21" name="Right Arrow 20"/>
          <p:cNvSpPr/>
          <p:nvPr/>
        </p:nvSpPr>
        <p:spPr>
          <a:xfrm>
            <a:off x="4210705" y="4410087"/>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2" name="Right Arrow 31"/>
          <p:cNvSpPr/>
          <p:nvPr/>
        </p:nvSpPr>
        <p:spPr>
          <a:xfrm flipH="1">
            <a:off x="3627512" y="3836722"/>
            <a:ext cx="1088504" cy="4925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ACK</a:t>
            </a:r>
            <a:endParaRPr lang="en-AU" sz="1400" dirty="0"/>
          </a:p>
        </p:txBody>
      </p:sp>
      <p:sp>
        <p:nvSpPr>
          <p:cNvPr id="34" name="Right Arrow 33"/>
          <p:cNvSpPr/>
          <p:nvPr/>
        </p:nvSpPr>
        <p:spPr>
          <a:xfrm>
            <a:off x="4204906" y="5328540"/>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5" name="Right Arrow 34"/>
          <p:cNvSpPr/>
          <p:nvPr/>
        </p:nvSpPr>
        <p:spPr>
          <a:xfrm flipH="1">
            <a:off x="3621713" y="4755175"/>
            <a:ext cx="1088504" cy="4925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ACK</a:t>
            </a:r>
            <a:endParaRPr lang="en-AU" sz="1400" dirty="0"/>
          </a:p>
        </p:txBody>
      </p:sp>
    </p:spTree>
    <p:extLst>
      <p:ext uri="{BB962C8B-B14F-4D97-AF65-F5344CB8AC3E}">
        <p14:creationId xmlns:p14="http://schemas.microsoft.com/office/powerpoint/2010/main" val="14633647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TCP DOES work</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68036" y="1833226"/>
            <a:ext cx="1584176" cy="1687206"/>
          </a:xfrm>
          <a:prstGeom prst="rect">
            <a:avLst/>
          </a:prstGeom>
        </p:spPr>
        <p:style>
          <a:lnRef idx="1">
            <a:schemeClr val="dk1"/>
          </a:lnRef>
          <a:fillRef idx="2">
            <a:schemeClr val="dk1"/>
          </a:fillRef>
          <a:effectRef idx="1">
            <a:schemeClr val="dk1"/>
          </a:effectRef>
          <a:fontRef idx="minor">
            <a:schemeClr val="dk1"/>
          </a:fontRef>
        </p:style>
        <p:txBody>
          <a:bodyPr rtlCol="0" anchor="b"/>
          <a:lstStyle/>
          <a:p>
            <a:r>
              <a:rPr lang="en-AU" sz="1100" dirty="0" smtClean="0"/>
              <a:t>www.4chan.org</a:t>
            </a:r>
            <a:endParaRPr lang="en-AU" sz="1100" dirty="0"/>
          </a:p>
        </p:txBody>
      </p:sp>
      <p:pic>
        <p:nvPicPr>
          <p:cNvPr id="6" name="Picture 2" descr="http://fc00.deviantart.net/fs70/f/2010/201/8/9/duck_roll_by_duckrollplz.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044" y="2341692"/>
            <a:ext cx="936104" cy="746692"/>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4" descr="http://s3.amazonaws.com/kym-assets/photos/images/original/000/129/577/How+About+No.jpg?130707957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924" y="1929334"/>
            <a:ext cx="1091679" cy="65245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8" name="Picture 6" descr="http://mikegattoisasweetdude.files.wordpress.com/2011/03/nerd-46422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7821" y="1792239"/>
            <a:ext cx="2281215" cy="172819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fc00.deviantart.net/fs70/f/2010/201/8/9/duck_roll_by_duckrollplz.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353616">
            <a:off x="8519369" y="2189835"/>
            <a:ext cx="443794" cy="30488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2" name="Left-Right Arrow 21"/>
          <p:cNvSpPr/>
          <p:nvPr/>
        </p:nvSpPr>
        <p:spPr>
          <a:xfrm>
            <a:off x="1115616" y="4168504"/>
            <a:ext cx="6480720"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161 millisecond round-trip time</a:t>
            </a:r>
            <a:endParaRPr lang="en-AU" sz="1400" dirty="0"/>
          </a:p>
        </p:txBody>
      </p:sp>
      <p:pic>
        <p:nvPicPr>
          <p:cNvPr id="23" name="Picture 2" descr="http://fc00.deviantart.net/fs70/f/2010/201/8/9/duck_roll_by_duckrollplz.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1907704" y="2786726"/>
            <a:ext cx="468052" cy="393840"/>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4" name="Picture 2" descr="http://fc00.deviantart.net/fs70/f/2010/201/8/9/duck_roll_by_duckrollplz.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3196719" y="2983646"/>
            <a:ext cx="420310" cy="313997"/>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5" name="Picture 2" descr="http://fc00.deviantart.net/fs70/f/2010/201/8/9/duck_roll_by_duckrollplz.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4355976" y="2983646"/>
            <a:ext cx="468052" cy="37334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6" name="Picture 2" descr="http://fc00.deviantart.net/fs70/f/2010/201/8/9/duck_roll_by_duckrollplz.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5724128" y="2827539"/>
            <a:ext cx="457139" cy="373346"/>
          </a:xfrm>
          <a:prstGeom prst="rect">
            <a:avLst/>
          </a:prstGeom>
          <a:ln>
            <a:solidFill>
              <a:schemeClr val="tx1"/>
            </a:solid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7" name="Right Arrow 26"/>
          <p:cNvSpPr/>
          <p:nvPr/>
        </p:nvSpPr>
        <p:spPr>
          <a:xfrm>
            <a:off x="2592886" y="2919974"/>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8" name="Right Arrow 27"/>
          <p:cNvSpPr/>
          <p:nvPr/>
        </p:nvSpPr>
        <p:spPr>
          <a:xfrm>
            <a:off x="3779912" y="3014212"/>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Right Arrow 28"/>
          <p:cNvSpPr/>
          <p:nvPr/>
        </p:nvSpPr>
        <p:spPr>
          <a:xfrm>
            <a:off x="5052775" y="2919974"/>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Right Arrow 29"/>
          <p:cNvSpPr/>
          <p:nvPr/>
        </p:nvSpPr>
        <p:spPr>
          <a:xfrm flipH="1">
            <a:off x="1907704" y="1967916"/>
            <a:ext cx="4392488" cy="4925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smtClean="0"/>
              <a:t>HTTP Request for naked picture of Miranda Kerr</a:t>
            </a:r>
            <a:endParaRPr lang="en-AU" sz="1400" dirty="0"/>
          </a:p>
        </p:txBody>
      </p:sp>
      <p:sp>
        <p:nvSpPr>
          <p:cNvPr id="31" name="Up Arrow Callout 30"/>
          <p:cNvSpPr/>
          <p:nvPr/>
        </p:nvSpPr>
        <p:spPr>
          <a:xfrm>
            <a:off x="7596336" y="3429000"/>
            <a:ext cx="1246492" cy="1872208"/>
          </a:xfrm>
          <a:prstGeom prst="upArrowCallout">
            <a:avLst>
              <a:gd name="adj1" fmla="val 25000"/>
              <a:gd name="adj2" fmla="val 25000"/>
              <a:gd name="adj3" fmla="val 25000"/>
              <a:gd name="adj4" fmla="val 382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100" dirty="0" smtClean="0"/>
              <a:t>Old-mate just had an AWESOME user experience</a:t>
            </a:r>
            <a:endParaRPr lang="en-AU" sz="1100" dirty="0"/>
          </a:p>
        </p:txBody>
      </p:sp>
      <p:sp>
        <p:nvSpPr>
          <p:cNvPr id="19" name="Right Arrow 18"/>
          <p:cNvSpPr/>
          <p:nvPr/>
        </p:nvSpPr>
        <p:spPr>
          <a:xfrm flipH="1">
            <a:off x="2607816" y="3578118"/>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20" name="Right Arrow 19"/>
          <p:cNvSpPr/>
          <p:nvPr/>
        </p:nvSpPr>
        <p:spPr>
          <a:xfrm flipH="1">
            <a:off x="3794842" y="3672356"/>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Right Arrow 20"/>
          <p:cNvSpPr/>
          <p:nvPr/>
        </p:nvSpPr>
        <p:spPr>
          <a:xfrm flipH="1">
            <a:off x="5067705" y="3578118"/>
            <a:ext cx="432048" cy="3327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Rectangle 9"/>
          <p:cNvSpPr/>
          <p:nvPr/>
        </p:nvSpPr>
        <p:spPr>
          <a:xfrm>
            <a:off x="1942705" y="3520432"/>
            <a:ext cx="457200" cy="3600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200" dirty="0" smtClean="0"/>
              <a:t>ACK</a:t>
            </a:r>
            <a:endParaRPr lang="en-AU" sz="1200" dirty="0"/>
          </a:p>
        </p:txBody>
      </p:sp>
      <p:sp>
        <p:nvSpPr>
          <p:cNvPr id="32" name="Rectangle 31"/>
          <p:cNvSpPr/>
          <p:nvPr/>
        </p:nvSpPr>
        <p:spPr>
          <a:xfrm>
            <a:off x="3196719" y="3658690"/>
            <a:ext cx="457200" cy="3600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200" dirty="0" smtClean="0"/>
              <a:t>ACK</a:t>
            </a:r>
            <a:endParaRPr lang="en-AU" sz="1200" dirty="0"/>
          </a:p>
        </p:txBody>
      </p:sp>
      <p:sp>
        <p:nvSpPr>
          <p:cNvPr id="33" name="Rectangle 32"/>
          <p:cNvSpPr/>
          <p:nvPr/>
        </p:nvSpPr>
        <p:spPr>
          <a:xfrm>
            <a:off x="4372838" y="3652414"/>
            <a:ext cx="457200" cy="3600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200" dirty="0" smtClean="0"/>
              <a:t>ACK</a:t>
            </a:r>
            <a:endParaRPr lang="en-AU" sz="1200" dirty="0"/>
          </a:p>
        </p:txBody>
      </p:sp>
      <p:sp>
        <p:nvSpPr>
          <p:cNvPr id="34" name="Rectangle 33"/>
          <p:cNvSpPr/>
          <p:nvPr/>
        </p:nvSpPr>
        <p:spPr>
          <a:xfrm>
            <a:off x="5724067" y="3527313"/>
            <a:ext cx="457200" cy="3600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200" dirty="0" smtClean="0"/>
              <a:t>ACK</a:t>
            </a:r>
            <a:endParaRPr lang="en-AU" sz="1200" dirty="0"/>
          </a:p>
        </p:txBody>
      </p:sp>
      <p:sp>
        <p:nvSpPr>
          <p:cNvPr id="35" name="TextBox 34"/>
          <p:cNvSpPr txBox="1"/>
          <p:nvPr/>
        </p:nvSpPr>
        <p:spPr>
          <a:xfrm>
            <a:off x="323528" y="4737918"/>
            <a:ext cx="7848872" cy="1477328"/>
          </a:xfrm>
          <a:prstGeom prst="rect">
            <a:avLst/>
          </a:prstGeom>
          <a:noFill/>
        </p:spPr>
        <p:txBody>
          <a:bodyPr wrap="square" rtlCol="0">
            <a:spAutoFit/>
          </a:bodyPr>
          <a:lstStyle/>
          <a:p>
            <a:pPr marL="285750" indent="-285750">
              <a:buFont typeface="Arial" pitchFamily="34" charset="0"/>
              <a:buChar char="•"/>
            </a:pPr>
            <a:r>
              <a:rPr lang="en-AU" dirty="0" smtClean="0"/>
              <a:t>TCP tunes itself to make use of bandwidth without smashing links</a:t>
            </a:r>
          </a:p>
          <a:p>
            <a:pPr marL="285750" indent="-285750">
              <a:buFont typeface="Arial" pitchFamily="34" charset="0"/>
              <a:buChar char="•"/>
            </a:pPr>
            <a:r>
              <a:rPr lang="en-AU" dirty="0" smtClean="0"/>
              <a:t>Latency affects the number of packets that can be in flight at once</a:t>
            </a:r>
          </a:p>
          <a:p>
            <a:pPr marL="285750" indent="-285750">
              <a:buFont typeface="Arial" pitchFamily="34" charset="0"/>
              <a:buChar char="•"/>
            </a:pPr>
            <a:r>
              <a:rPr lang="en-AU" dirty="0" smtClean="0"/>
              <a:t>This is called the bandwidth delay product (BDP)</a:t>
            </a:r>
          </a:p>
          <a:p>
            <a:endParaRPr lang="en-AU" dirty="0" smtClean="0"/>
          </a:p>
          <a:p>
            <a:r>
              <a:rPr lang="en-AU" b="1" dirty="0" smtClean="0"/>
              <a:t>All of this is true but it is not a get out of jail free card for performance problems</a:t>
            </a:r>
          </a:p>
        </p:txBody>
      </p:sp>
    </p:spTree>
    <p:extLst>
      <p:ext uri="{BB962C8B-B14F-4D97-AF65-F5344CB8AC3E}">
        <p14:creationId xmlns:p14="http://schemas.microsoft.com/office/powerpoint/2010/main" val="12587385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Common myths</a:t>
            </a:r>
            <a:endParaRPr lang="en-AU" dirty="0"/>
          </a:p>
        </p:txBody>
      </p:sp>
      <p:sp>
        <p:nvSpPr>
          <p:cNvPr id="3" name="Content Placeholder 2"/>
          <p:cNvSpPr>
            <a:spLocks noGrp="1"/>
          </p:cNvSpPr>
          <p:nvPr>
            <p:ph idx="1"/>
          </p:nvPr>
        </p:nvSpPr>
        <p:spPr/>
        <p:txBody>
          <a:bodyPr/>
          <a:lstStyle/>
          <a:p>
            <a:r>
              <a:rPr lang="en-AU" dirty="0" smtClean="0"/>
              <a:t>EVERY supplier uses BDP as an excuse</a:t>
            </a:r>
          </a:p>
          <a:p>
            <a:r>
              <a:rPr lang="en-AU" dirty="0" err="1" smtClean="0"/>
              <a:t>iperf</a:t>
            </a:r>
            <a:r>
              <a:rPr lang="en-AU" dirty="0" smtClean="0"/>
              <a:t> and UDP are their weapons of choice</a:t>
            </a:r>
          </a:p>
          <a:p>
            <a:pPr lvl="1"/>
            <a:r>
              <a:rPr lang="en-AU" dirty="0" smtClean="0"/>
              <a:t>Great if DNS was the primary use case for </a:t>
            </a:r>
            <a:r>
              <a:rPr lang="en-AU" dirty="0" err="1" smtClean="0"/>
              <a:t>perf</a:t>
            </a:r>
            <a:r>
              <a:rPr lang="en-AU" dirty="0" smtClean="0"/>
              <a:t> #fail</a:t>
            </a:r>
          </a:p>
          <a:p>
            <a:pPr lvl="1"/>
            <a:r>
              <a:rPr lang="en-AU" dirty="0" smtClean="0"/>
              <a:t>Most deep packet inspection happens on TCP streams (i.e. you’ll find traffic policing issues there)</a:t>
            </a:r>
          </a:p>
          <a:p>
            <a:r>
              <a:rPr lang="en-AU" dirty="0" smtClean="0"/>
              <a:t>Get a BDP calculator and tell them to get back in their box</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45458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err="1" smtClean="0"/>
              <a:t>TechEd</a:t>
            </a:r>
            <a:r>
              <a:rPr lang="en-US" dirty="0" smtClean="0"/>
              <a:t> Backstage 2011</a:t>
            </a:r>
            <a:br>
              <a:rPr lang="en-US" dirty="0" smtClean="0"/>
            </a:br>
            <a:r>
              <a:rPr lang="en-US" sz="3200" dirty="0" smtClean="0"/>
              <a:t>www.techedbackstage.net</a:t>
            </a:r>
            <a:endParaRPr lang="en-AU" dirty="0"/>
          </a:p>
        </p:txBody>
      </p:sp>
      <p:sp>
        <p:nvSpPr>
          <p:cNvPr id="3" name="Text Placeholder 2"/>
          <p:cNvSpPr>
            <a:spLocks noGrp="1"/>
          </p:cNvSpPr>
          <p:nvPr>
            <p:ph type="body" idx="1"/>
          </p:nvPr>
        </p:nvSpPr>
        <p:spPr>
          <a:xfrm>
            <a:off x="722313" y="2564904"/>
            <a:ext cx="2697559" cy="1841997"/>
          </a:xfrm>
        </p:spPr>
        <p:txBody>
          <a:bodyPr>
            <a:normAutofit/>
          </a:bodyPr>
          <a:lstStyle/>
          <a:p>
            <a:pPr lvl="0">
              <a:tabLst>
                <a:tab pos="7529513" algn="r"/>
              </a:tabLst>
              <a:defRPr/>
            </a:pPr>
            <a:r>
              <a:rPr lang="en-US" dirty="0" smtClean="0"/>
              <a:t>David Connors</a:t>
            </a:r>
          </a:p>
          <a:p>
            <a:pPr lvl="0">
              <a:defRPr/>
            </a:pPr>
            <a:r>
              <a:rPr lang="en-US" dirty="0"/>
              <a:t>Managing Director</a:t>
            </a:r>
          </a:p>
          <a:p>
            <a:pPr lvl="0">
              <a:defRPr/>
            </a:pPr>
            <a:r>
              <a:rPr lang="en-US" dirty="0"/>
              <a:t>Codify Pty Ltd</a:t>
            </a:r>
          </a:p>
          <a:p>
            <a:pPr lvl="0">
              <a:tabLst>
                <a:tab pos="7529513" algn="r"/>
              </a:tabLst>
              <a:defRPr/>
            </a:pPr>
            <a:r>
              <a:rPr lang="en-US" dirty="0" smtClean="0"/>
              <a:t>david@codify.com @</a:t>
            </a:r>
            <a:r>
              <a:rPr lang="en-US" dirty="0" err="1" smtClean="0"/>
              <a:t>davidconnors</a:t>
            </a:r>
            <a:endParaRPr lang="en-US" dirty="0" smtClean="0"/>
          </a:p>
        </p:txBody>
      </p:sp>
      <p:sp>
        <p:nvSpPr>
          <p:cNvPr id="6" name="Title 1"/>
          <p:cNvSpPr txBox="1">
            <a:spLocks/>
          </p:cNvSpPr>
          <p:nvPr/>
        </p:nvSpPr>
        <p:spPr>
          <a:xfrm>
            <a:off x="334200" y="447366"/>
            <a:ext cx="3605471" cy="498598"/>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VOC203</a:t>
            </a:r>
          </a:p>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TWITTER</a:t>
            </a:r>
            <a:r>
              <a:rPr kumimoji="0" lang="en-US" b="1" i="0" u="none" strike="noStrike" kern="600" cap="none" spc="40" normalizeH="0" noProof="0" dirty="0" smtClean="0">
                <a:ln w="3175">
                  <a:noFill/>
                </a:ln>
                <a:solidFill>
                  <a:schemeClr val="bg1"/>
                </a:solidFill>
                <a:effectLst/>
                <a:uLnTx/>
                <a:uFillTx/>
                <a:latin typeface="Calibri" pitchFamily="34" charset="0"/>
                <a:ea typeface="+mn-ea"/>
                <a:cs typeface="Arial" charset="0"/>
              </a:rPr>
              <a:t> HASH TAG: #VOC203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7" name="Text Placeholder 2"/>
          <p:cNvSpPr txBox="1">
            <a:spLocks/>
          </p:cNvSpPr>
          <p:nvPr/>
        </p:nvSpPr>
        <p:spPr>
          <a:xfrm>
            <a:off x="3347864" y="2564904"/>
            <a:ext cx="3384376" cy="1860228"/>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tabLst>
                <a:tab pos="7529513" algn="r"/>
              </a:tabLst>
              <a:defRPr/>
            </a:pPr>
            <a:r>
              <a:rPr lang="en-US" dirty="0" smtClean="0"/>
              <a:t>Ben Parker</a:t>
            </a:r>
          </a:p>
          <a:p>
            <a:pPr>
              <a:defRPr/>
            </a:pPr>
            <a:r>
              <a:rPr lang="en-US" dirty="0"/>
              <a:t>Infrastructure Consultant</a:t>
            </a:r>
          </a:p>
          <a:p>
            <a:pPr>
              <a:defRPr/>
            </a:pPr>
            <a:r>
              <a:rPr lang="en-US" dirty="0"/>
              <a:t>Codify Pty Ltd</a:t>
            </a:r>
          </a:p>
          <a:p>
            <a:pPr>
              <a:tabLst>
                <a:tab pos="7529513" algn="r"/>
              </a:tabLst>
              <a:defRPr/>
            </a:pPr>
            <a:r>
              <a:rPr lang="en-US" dirty="0" smtClean="0"/>
              <a:t>ben@codify.com</a:t>
            </a:r>
          </a:p>
          <a:p>
            <a:pPr>
              <a:tabLst>
                <a:tab pos="7529513" algn="r"/>
              </a:tabLst>
              <a:defRPr/>
            </a:pPr>
            <a:r>
              <a:rPr lang="en-US" dirty="0" smtClean="0"/>
              <a:t>@</a:t>
            </a:r>
            <a:r>
              <a:rPr lang="en-US" dirty="0" err="1" smtClean="0"/>
              <a:t>parker_ben</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a:t>Bestest</a:t>
            </a:r>
            <a:r>
              <a:rPr lang="en-AU" dirty="0"/>
              <a:t> excuses ever</a:t>
            </a:r>
          </a:p>
        </p:txBody>
      </p:sp>
      <p:sp>
        <p:nvSpPr>
          <p:cNvPr id="3" name="Content Placeholder 2"/>
          <p:cNvSpPr>
            <a:spLocks noGrp="1"/>
          </p:cNvSpPr>
          <p:nvPr>
            <p:ph idx="1"/>
          </p:nvPr>
        </p:nvSpPr>
        <p:spPr/>
        <p:txBody>
          <a:bodyPr>
            <a:normAutofit/>
          </a:bodyPr>
          <a:lstStyle/>
          <a:p>
            <a:r>
              <a:rPr lang="en-AU" dirty="0" smtClean="0"/>
              <a:t>“Ping is irrelevant for measuring latency! It is a UDP protocol!”</a:t>
            </a:r>
          </a:p>
          <a:p>
            <a:pPr lvl="1"/>
            <a:r>
              <a:rPr lang="en-AU" dirty="0" smtClean="0"/>
              <a:t>Anonymous </a:t>
            </a:r>
            <a:r>
              <a:rPr lang="en-AU" dirty="0" err="1" smtClean="0"/>
              <a:t>muppet</a:t>
            </a:r>
            <a:r>
              <a:rPr lang="en-AU" dirty="0" smtClean="0"/>
              <a:t> at </a:t>
            </a:r>
            <a:r>
              <a:rPr lang="en-AU" dirty="0" err="1" smtClean="0"/>
              <a:t>TechEd</a:t>
            </a:r>
            <a:r>
              <a:rPr lang="en-AU" dirty="0" smtClean="0"/>
              <a:t> 2011</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577591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a:t>Bestest</a:t>
            </a:r>
            <a:r>
              <a:rPr lang="en-AU" dirty="0"/>
              <a:t> excuses ever</a:t>
            </a:r>
          </a:p>
        </p:txBody>
      </p:sp>
      <p:sp>
        <p:nvSpPr>
          <p:cNvPr id="3" name="Content Placeholder 2"/>
          <p:cNvSpPr>
            <a:spLocks noGrp="1"/>
          </p:cNvSpPr>
          <p:nvPr>
            <p:ph idx="1"/>
          </p:nvPr>
        </p:nvSpPr>
        <p:spPr/>
        <p:txBody>
          <a:bodyPr/>
          <a:lstStyle/>
          <a:p>
            <a:r>
              <a:rPr lang="en-AU" dirty="0"/>
              <a:t>“You can’t use FTP for bandwidth testing because it is adaptive”</a:t>
            </a:r>
          </a:p>
          <a:p>
            <a:pPr lvl="1"/>
            <a:r>
              <a:rPr lang="en-AU" dirty="0"/>
              <a:t>ISP on Hamilton </a:t>
            </a:r>
            <a:r>
              <a:rPr lang="en-AU" dirty="0" smtClean="0"/>
              <a:t>Island</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44785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a:t>Bestest</a:t>
            </a:r>
            <a:r>
              <a:rPr lang="en-AU" dirty="0"/>
              <a:t> excuses ever</a:t>
            </a:r>
          </a:p>
        </p:txBody>
      </p:sp>
      <p:sp>
        <p:nvSpPr>
          <p:cNvPr id="3" name="Content Placeholder 2"/>
          <p:cNvSpPr>
            <a:spLocks noGrp="1"/>
          </p:cNvSpPr>
          <p:nvPr>
            <p:ph idx="1"/>
          </p:nvPr>
        </p:nvSpPr>
        <p:spPr/>
        <p:txBody>
          <a:bodyPr/>
          <a:lstStyle/>
          <a:p>
            <a:r>
              <a:rPr lang="en-AU" dirty="0"/>
              <a:t>[ Walks in with a smashed </a:t>
            </a:r>
            <a:r>
              <a:rPr lang="en-AU" dirty="0" err="1"/>
              <a:t>Netcomm</a:t>
            </a:r>
            <a:r>
              <a:rPr lang="en-AU" dirty="0"/>
              <a:t> </a:t>
            </a:r>
            <a:r>
              <a:rPr lang="en-AU" dirty="0" smtClean="0"/>
              <a:t>NB9 </a:t>
            </a:r>
            <a:r>
              <a:rPr lang="en-AU" dirty="0" err="1" smtClean="0"/>
              <a:t>resi</a:t>
            </a:r>
            <a:r>
              <a:rPr lang="en-AU" dirty="0" smtClean="0"/>
              <a:t>-grade DSL modem with </a:t>
            </a:r>
            <a:r>
              <a:rPr lang="en-AU" dirty="0"/>
              <a:t>an antenna hanging out the back ] </a:t>
            </a:r>
            <a:endParaRPr lang="en-AU" dirty="0" smtClean="0"/>
          </a:p>
          <a:p>
            <a:r>
              <a:rPr lang="en-AU" dirty="0" smtClean="0"/>
              <a:t>“</a:t>
            </a:r>
            <a:r>
              <a:rPr lang="en-AU" dirty="0"/>
              <a:t>I am here to install your 6 meg link”.</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499072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a:t>Bestest</a:t>
            </a:r>
            <a:r>
              <a:rPr lang="en-AU" dirty="0"/>
              <a:t> excuses ever</a:t>
            </a:r>
          </a:p>
        </p:txBody>
      </p:sp>
      <p:sp>
        <p:nvSpPr>
          <p:cNvPr id="3" name="Content Placeholder 2"/>
          <p:cNvSpPr>
            <a:spLocks noGrp="1"/>
          </p:cNvSpPr>
          <p:nvPr>
            <p:ph idx="1"/>
          </p:nvPr>
        </p:nvSpPr>
        <p:spPr>
          <a:xfrm>
            <a:off x="457200" y="2276873"/>
            <a:ext cx="8229600" cy="1728192"/>
          </a:xfrm>
        </p:spPr>
        <p:txBody>
          <a:bodyPr/>
          <a:lstStyle/>
          <a:p>
            <a:r>
              <a:rPr lang="en-AU" dirty="0" smtClean="0"/>
              <a:t>2 am, pouring rain in the middle of a golf course</a:t>
            </a:r>
          </a:p>
          <a:p>
            <a:r>
              <a:rPr lang="en-AU" dirty="0" smtClean="0"/>
              <a:t>Linesman turns up</a:t>
            </a:r>
          </a:p>
          <a:p>
            <a:r>
              <a:rPr lang="en-AU" dirty="0" smtClean="0"/>
              <a:t>“I am here to fix a problem with an ATM.”</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4034" name="Picture 2" descr="http://perrygamsby.com/wp-content/uploads/2010/09/at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7827" y="3933056"/>
            <a:ext cx="1656184" cy="1767977"/>
          </a:xfrm>
          <a:prstGeom prst="rect">
            <a:avLst/>
          </a:prstGeom>
          <a:noFill/>
          <a:extLst>
            <a:ext uri="{909E8E84-426E-40DD-AFC4-6F175D3DCCD1}">
              <a14:hiddenFill xmlns:a14="http://schemas.microsoft.com/office/drawing/2010/main">
                <a:solidFill>
                  <a:srgbClr val="FFFFFF"/>
                </a:solidFill>
              </a14:hiddenFill>
            </a:ext>
          </a:extLst>
        </p:spPr>
      </p:pic>
      <p:pic>
        <p:nvPicPr>
          <p:cNvPr id="44036" name="Picture 4" descr="http://www.powersourceonline.com/cgi/en/attachment.download/Attachment@id=13970991952/Attachment.SubType=MA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4030661"/>
            <a:ext cx="1572766" cy="1572766"/>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467544" y="5877271"/>
            <a:ext cx="8229600" cy="57606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dirty="0" smtClean="0"/>
              <a:t>CAN YOU SPOT THE DIFFERENCE?</a:t>
            </a:r>
          </a:p>
        </p:txBody>
      </p:sp>
    </p:spTree>
    <p:extLst>
      <p:ext uri="{BB962C8B-B14F-4D97-AF65-F5344CB8AC3E}">
        <p14:creationId xmlns:p14="http://schemas.microsoft.com/office/powerpoint/2010/main" val="35747747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#1 </a:t>
            </a:r>
            <a:r>
              <a:rPr lang="en-AU" dirty="0" err="1" smtClean="0"/>
              <a:t>Bestestestiest</a:t>
            </a:r>
            <a:r>
              <a:rPr lang="en-AU" dirty="0" smtClean="0"/>
              <a:t> excuse </a:t>
            </a:r>
            <a:r>
              <a:rPr lang="en-AU" dirty="0"/>
              <a:t>ever</a:t>
            </a:r>
          </a:p>
        </p:txBody>
      </p:sp>
      <p:sp>
        <p:nvSpPr>
          <p:cNvPr id="3" name="Content Placeholder 2"/>
          <p:cNvSpPr>
            <a:spLocks noGrp="1"/>
          </p:cNvSpPr>
          <p:nvPr>
            <p:ph idx="1"/>
          </p:nvPr>
        </p:nvSpPr>
        <p:spPr/>
        <p:txBody>
          <a:bodyPr/>
          <a:lstStyle/>
          <a:p>
            <a:r>
              <a:rPr lang="en-AU" dirty="0" smtClean="0"/>
              <a:t>Name server returns NXDOMAIN RCODE for a domain the delegates rely on</a:t>
            </a:r>
          </a:p>
          <a:p>
            <a:r>
              <a:rPr lang="en-AU" dirty="0" smtClean="0"/>
              <a:t>“Could be due to hurricane Irene.”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8130" name="Picture 2" descr="http://www.hjo3.net/orly/gal2/orly_dr_evil.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4005064"/>
            <a:ext cx="1908570" cy="2092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7802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AU" dirty="0" smtClean="0"/>
              <a:t>Part 2</a:t>
            </a:r>
            <a:endParaRPr lang="en-AU" dirty="0"/>
          </a:p>
        </p:txBody>
      </p:sp>
      <p:sp>
        <p:nvSpPr>
          <p:cNvPr id="6" name="Subtitle 5"/>
          <p:cNvSpPr>
            <a:spLocks noGrp="1"/>
          </p:cNvSpPr>
          <p:nvPr>
            <p:ph type="subTitle" idx="1"/>
          </p:nvPr>
        </p:nvSpPr>
        <p:spPr/>
        <p:txBody>
          <a:bodyPr/>
          <a:lstStyle/>
          <a:p>
            <a:r>
              <a:rPr lang="en-AU" dirty="0" smtClean="0"/>
              <a:t>cloud.auteched.net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947302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US" dirty="0">
                <a:solidFill>
                  <a:schemeClr val="accent2"/>
                </a:solidFill>
              </a:rPr>
              <a:t>What is </a:t>
            </a:r>
            <a:r>
              <a:rPr lang="en-US" dirty="0" smtClean="0">
                <a:solidFill>
                  <a:schemeClr val="accent2"/>
                </a:solidFill>
              </a:rPr>
              <a:t>it?</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Private cloud supporting demonstrations during the event</a:t>
            </a:r>
          </a:p>
          <a:p>
            <a:endParaRPr lang="en-US" dirty="0" smtClean="0"/>
          </a:p>
          <a:p>
            <a:r>
              <a:rPr lang="en-US" dirty="0" smtClean="0"/>
              <a:t>Showcase latest MS and HP technology</a:t>
            </a:r>
            <a:endParaRPr lang="en-US" dirty="0"/>
          </a:p>
          <a:p>
            <a:pPr marL="0" indent="0">
              <a:buNone/>
            </a:pPr>
            <a:endParaRPr lang="en-US" dirty="0" smtClean="0"/>
          </a:p>
          <a:p>
            <a:r>
              <a:rPr lang="en-US" dirty="0" smtClean="0"/>
              <a:t>Sitting in the middle of the Expo hall</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3226937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4" name="Picture 4"/>
          <p:cNvPicPr>
            <a:picLocks noChangeAspect="1" noChangeArrowheads="1"/>
          </p:cNvPicPr>
          <p:nvPr/>
        </p:nvPicPr>
        <p:blipFill>
          <a:blip r:embed="rId3">
            <a:extLst>
              <a:ext uri="{BEBA8EAE-BF5A-486C-A8C5-ECC9F3942E4B}">
                <a14:imgProps xmlns:a14="http://schemas.microsoft.com/office/drawing/2010/main">
                  <a14:imgLayer r:embed="rId4">
                    <a14:imgEffect>
                      <a14:artisticGlowEdges/>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0" y="1556791"/>
            <a:ext cx="9144000" cy="7315201"/>
          </a:xfrm>
          <a:prstGeom prst="rect">
            <a:avLst/>
          </a:prstGeom>
          <a:noFill/>
          <a:effectLst>
            <a:outerShdw blurRad="50800" dist="50800" dir="5400000" algn="ctr" rotWithShape="0">
              <a:srgbClr val="000000">
                <a:alpha val="44000"/>
              </a:srgbClr>
            </a:outerShdw>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AU" sz="3600" dirty="0" smtClean="0">
                <a:solidFill>
                  <a:schemeClr val="accent2"/>
                </a:solidFill>
              </a:rPr>
              <a:t>Stats</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sz="4000" b="1" dirty="0" smtClean="0">
                <a:solidFill>
                  <a:schemeClr val="bg1"/>
                </a:solidFill>
              </a:rPr>
              <a:t>28 of clouds</a:t>
            </a:r>
          </a:p>
          <a:p>
            <a:pPr lvl="1"/>
            <a:r>
              <a:rPr lang="en-US" sz="4000" b="1" dirty="0" smtClean="0">
                <a:solidFill>
                  <a:schemeClr val="bg1"/>
                </a:solidFill>
              </a:rPr>
              <a:t>238 VMs</a:t>
            </a:r>
          </a:p>
          <a:p>
            <a:pPr lvl="1"/>
            <a:r>
              <a:rPr lang="en-US" sz="4000" b="1" dirty="0" smtClean="0">
                <a:solidFill>
                  <a:schemeClr val="bg1"/>
                </a:solidFill>
              </a:rPr>
              <a:t>9 hosts dedicated to session</a:t>
            </a:r>
          </a:p>
          <a:p>
            <a:pPr lvl="1"/>
            <a:r>
              <a:rPr lang="en-US" sz="4000" b="1" dirty="0">
                <a:solidFill>
                  <a:schemeClr val="bg1"/>
                </a:solidFill>
              </a:rPr>
              <a:t>8</a:t>
            </a:r>
            <a:r>
              <a:rPr lang="en-US" sz="4000" b="1" dirty="0" smtClean="0">
                <a:solidFill>
                  <a:schemeClr val="bg1"/>
                </a:solidFill>
              </a:rPr>
              <a:t> networks (+reuse)</a:t>
            </a:r>
          </a:p>
          <a:p>
            <a:endParaRPr lang="en-US" sz="4000" b="1" dirty="0" smtClean="0">
              <a:solidFill>
                <a:schemeClr val="accent6">
                  <a:lumMod val="75000"/>
                </a:schemeClr>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9937752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US" dirty="0" smtClean="0">
                <a:solidFill>
                  <a:schemeClr val="accent2"/>
                </a:solidFill>
              </a:rPr>
              <a:t>How do you get on it?</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Communicated during Speaker registration</a:t>
            </a:r>
          </a:p>
          <a:p>
            <a:endParaRPr lang="en-US" dirty="0" smtClean="0"/>
          </a:p>
          <a:p>
            <a:r>
              <a:rPr lang="en-US" dirty="0" smtClean="0"/>
              <a:t>Capture requirements upfront</a:t>
            </a:r>
          </a:p>
          <a:p>
            <a:endParaRPr lang="en-US" dirty="0" smtClean="0"/>
          </a:p>
          <a:p>
            <a:r>
              <a:rPr lang="en-US" dirty="0" smtClean="0"/>
              <a:t>VMs imported on-site, via USB HDD</a:t>
            </a:r>
          </a:p>
          <a:p>
            <a:endParaRPr lang="en-US" dirty="0" smtClean="0"/>
          </a:p>
          <a:p>
            <a:r>
              <a:rPr lang="en-US" dirty="0" smtClean="0"/>
              <a:t>Capture requirements (again)</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21979773"/>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US" dirty="0" smtClean="0">
                <a:solidFill>
                  <a:schemeClr val="accent2"/>
                </a:solidFill>
              </a:rPr>
              <a:t>The conditions in which we work</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a:t>Unstable environmental </a:t>
            </a:r>
            <a:r>
              <a:rPr lang="en-US" dirty="0" smtClean="0"/>
              <a:t>conditions</a:t>
            </a:r>
          </a:p>
          <a:p>
            <a:pPr lvl="1"/>
            <a:r>
              <a:rPr lang="en-US" dirty="0" smtClean="0"/>
              <a:t>Power outs</a:t>
            </a:r>
          </a:p>
          <a:p>
            <a:pPr lvl="1"/>
            <a:r>
              <a:rPr lang="en-US" dirty="0" smtClean="0"/>
              <a:t>Muppets with pliers</a:t>
            </a:r>
          </a:p>
          <a:p>
            <a:pPr lvl="1"/>
            <a:r>
              <a:rPr lang="en-US" dirty="0" smtClean="0"/>
              <a:t>People kicking over beers</a:t>
            </a:r>
            <a:endParaRPr lang="en-US" dirty="0"/>
          </a:p>
          <a:p>
            <a:r>
              <a:rPr lang="en-US" dirty="0" smtClean="0"/>
              <a:t>Layout vs. purpose</a:t>
            </a:r>
          </a:p>
          <a:p>
            <a:pPr lvl="1"/>
            <a:r>
              <a:rPr lang="en-US" dirty="0" smtClean="0"/>
              <a:t>Showcase not really </a:t>
            </a:r>
            <a:br>
              <a:rPr lang="en-US" dirty="0" smtClean="0"/>
            </a:br>
            <a:r>
              <a:rPr lang="en-US" dirty="0" smtClean="0"/>
              <a:t>a data </a:t>
            </a:r>
            <a:r>
              <a:rPr lang="en-US" dirty="0" err="1" smtClean="0"/>
              <a:t>centre</a:t>
            </a:r>
            <a:endParaRPr lang="en-US" dirty="0" smtClean="0"/>
          </a:p>
          <a:p>
            <a:r>
              <a:rPr lang="en-US" dirty="0" smtClean="0"/>
              <a:t>Physical access</a:t>
            </a:r>
          </a:p>
          <a:p>
            <a:pPr marL="0" indent="0">
              <a:buNone/>
            </a:pP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1986" name="Picture 2" descr="http://www.dotcom-monitor.com/blog/wp-content/uploads/2010/08/sku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8092" y="3212976"/>
            <a:ext cx="3538364" cy="2653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20719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br>
              <a:rPr lang="en-US" dirty="0" smtClean="0"/>
            </a:br>
            <a:r>
              <a:rPr lang="en-AU" sz="3100" dirty="0" smtClean="0">
                <a:solidFill>
                  <a:schemeClr val="accent2"/>
                </a:solidFill>
              </a:rPr>
              <a:t>Building a 3000+ person enterprise in 3 weeks</a:t>
            </a:r>
            <a:endParaRPr lang="en-US" sz="31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General Overview: Who are you?</a:t>
            </a:r>
          </a:p>
          <a:p>
            <a:r>
              <a:rPr lang="en-US" dirty="0" smtClean="0"/>
              <a:t>How’s our driving: Facts and Figures from 2011</a:t>
            </a:r>
          </a:p>
          <a:p>
            <a:r>
              <a:rPr lang="en-US" dirty="0" smtClean="0"/>
              <a:t>PART 1: TCP/IP Performance and getting your bucks worth</a:t>
            </a:r>
          </a:p>
          <a:p>
            <a:r>
              <a:rPr lang="en-US" dirty="0"/>
              <a:t>PART </a:t>
            </a:r>
            <a:r>
              <a:rPr lang="en-US" dirty="0" smtClean="0"/>
              <a:t>2: </a:t>
            </a:r>
            <a:r>
              <a:rPr lang="en-US" dirty="0"/>
              <a:t>cloud.auteched.net</a:t>
            </a:r>
          </a:p>
          <a:p>
            <a:pPr lvl="1"/>
            <a:r>
              <a:rPr lang="en-US" dirty="0" smtClean="0"/>
              <a:t>Hardware</a:t>
            </a:r>
          </a:p>
          <a:p>
            <a:pPr lvl="1"/>
            <a:r>
              <a:rPr lang="en-US" dirty="0" smtClean="0"/>
              <a:t>Network services and </a:t>
            </a:r>
            <a:r>
              <a:rPr lang="en-US" dirty="0" err="1" smtClean="0"/>
              <a:t>vlan</a:t>
            </a:r>
            <a:r>
              <a:rPr lang="en-US" dirty="0" smtClean="0"/>
              <a:t> provisioning</a:t>
            </a:r>
          </a:p>
          <a:p>
            <a:pPr lvl="1"/>
            <a:r>
              <a:rPr lang="en-US" dirty="0" smtClean="0"/>
              <a:t>VMM 2012</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sz="3600" dirty="0">
              <a:solidFill>
                <a:schemeClr val="accent2"/>
              </a:solidFill>
            </a:endParaRPr>
          </a:p>
        </p:txBody>
      </p:sp>
      <p:sp>
        <p:nvSpPr>
          <p:cNvPr id="3" name="Text Placeholder 2"/>
          <p:cNvSpPr>
            <a:spLocks noGrp="1"/>
          </p:cNvSpPr>
          <p:nvPr>
            <p:ph idx="1"/>
          </p:nvPr>
        </p:nvSpPr>
        <p:spPr/>
        <p:txBody>
          <a:bodyPr>
            <a:normAutofit/>
          </a:bodyPr>
          <a:lstStyle/>
          <a:p>
            <a:pPr marL="0" indent="0">
              <a:buNone/>
            </a:pP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9940" name="Picture 4" descr="http://www.bio-metrica.com/images/FingerPassT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5076" y="1988840"/>
            <a:ext cx="4162425" cy="295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8386328"/>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sz="3600" dirty="0">
              <a:solidFill>
                <a:schemeClr val="accent2"/>
              </a:solidFill>
            </a:endParaRPr>
          </a:p>
        </p:txBody>
      </p:sp>
      <p:sp>
        <p:nvSpPr>
          <p:cNvPr id="3" name="Text Placeholder 2"/>
          <p:cNvSpPr>
            <a:spLocks noGrp="1"/>
          </p:cNvSpPr>
          <p:nvPr>
            <p:ph idx="1"/>
          </p:nvPr>
        </p:nvSpPr>
        <p:spPr/>
        <p:txBody>
          <a:bodyPr>
            <a:normAutofit/>
          </a:bodyPr>
          <a:lstStyle/>
          <a:p>
            <a:pPr marL="0" indent="0">
              <a:buNone/>
            </a:pP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9938" name="Picture 2" descr="C:\Users\BenP\Downloads\downloa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408" y="548680"/>
            <a:ext cx="762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03640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AU" dirty="0" smtClean="0">
                <a:solidFill>
                  <a:schemeClr val="accent2"/>
                </a:solidFill>
              </a:rPr>
              <a:t>Logistics</a:t>
            </a:r>
            <a:endParaRPr sz="3600" dirty="0">
              <a:solidFill>
                <a:schemeClr val="accent2"/>
              </a:solidFill>
            </a:endParaRPr>
          </a:p>
        </p:txBody>
      </p:sp>
      <p:sp>
        <p:nvSpPr>
          <p:cNvPr id="3" name="Text Placeholder 2"/>
          <p:cNvSpPr>
            <a:spLocks noGrp="1"/>
          </p:cNvSpPr>
          <p:nvPr>
            <p:ph idx="1"/>
          </p:nvPr>
        </p:nvSpPr>
        <p:spPr>
          <a:xfrm>
            <a:off x="457200" y="2276872"/>
            <a:ext cx="8229600" cy="4176464"/>
          </a:xfrm>
        </p:spPr>
        <p:txBody>
          <a:bodyPr>
            <a:normAutofit/>
          </a:bodyPr>
          <a:lstStyle/>
          <a:p>
            <a:r>
              <a:rPr lang="en-US" dirty="0" smtClean="0"/>
              <a:t>SYD/SIN &gt; BNE</a:t>
            </a:r>
          </a:p>
          <a:p>
            <a:pPr lvl="1"/>
            <a:r>
              <a:rPr lang="en-US" dirty="0" smtClean="0"/>
              <a:t>Codify HQ (2</a:t>
            </a:r>
            <a:r>
              <a:rPr lang="en-US" baseline="30000" dirty="0" smtClean="0"/>
              <a:t>nd</a:t>
            </a:r>
            <a:r>
              <a:rPr lang="en-US" dirty="0" smtClean="0"/>
              <a:t> August)</a:t>
            </a:r>
          </a:p>
          <a:p>
            <a:pPr lvl="1"/>
            <a:r>
              <a:rPr lang="en-US" dirty="0" smtClean="0"/>
              <a:t>Environment build (firmware, OS, core infra)</a:t>
            </a:r>
          </a:p>
          <a:p>
            <a:pPr lvl="1"/>
            <a:r>
              <a:rPr lang="en-US" dirty="0" smtClean="0"/>
              <a:t>Hosted on same IP space as event before going on site</a:t>
            </a:r>
          </a:p>
          <a:p>
            <a:r>
              <a:rPr lang="en-US" dirty="0" smtClean="0"/>
              <a:t>BNE &gt; GCCEC</a:t>
            </a:r>
          </a:p>
          <a:p>
            <a:pPr lvl="1"/>
            <a:r>
              <a:rPr lang="en-US" dirty="0" smtClean="0"/>
              <a:t>Showcase</a:t>
            </a:r>
          </a:p>
          <a:p>
            <a:pPr lvl="1"/>
            <a:r>
              <a:rPr lang="en-US" dirty="0" smtClean="0"/>
              <a:t>Go-live (Friday 26</a:t>
            </a:r>
            <a:r>
              <a:rPr lang="en-US" baseline="30000" dirty="0" smtClean="0"/>
              <a:t>th</a:t>
            </a:r>
            <a:r>
              <a:rPr lang="en-US" dirty="0"/>
              <a:t> </a:t>
            </a:r>
            <a:r>
              <a:rPr lang="en-US" dirty="0" smtClean="0"/>
              <a:t>August)</a:t>
            </a:r>
          </a:p>
          <a:p>
            <a:pPr lvl="1"/>
            <a:r>
              <a:rPr lang="en-US" dirty="0" smtClean="0"/>
              <a:t>Plug it in and it ‘just works’</a:t>
            </a: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9066591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AU" dirty="0" smtClean="0">
                <a:solidFill>
                  <a:schemeClr val="accent2"/>
                </a:solidFill>
              </a:rPr>
              <a:t>Logistics</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smtClean="0">
                <a:hlinkClick r:id="rId3"/>
              </a:rPr>
              <a:t>Showcase hardware unpacking in action</a:t>
            </a:r>
            <a:endParaRPr lang="en-AU"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2991517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AU" dirty="0" smtClean="0">
                <a:solidFill>
                  <a:schemeClr val="accent2"/>
                </a:solidFill>
              </a:rPr>
              <a:t>Design rational</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Highest level resilience for the environment</a:t>
            </a:r>
          </a:p>
          <a:p>
            <a:pPr lvl="1"/>
            <a:r>
              <a:rPr lang="en-US" dirty="0" smtClean="0"/>
              <a:t>Hyper-V Clusters</a:t>
            </a:r>
          </a:p>
          <a:p>
            <a:pPr lvl="1"/>
            <a:r>
              <a:rPr lang="en-US" dirty="0" smtClean="0"/>
              <a:t>Failover network design</a:t>
            </a:r>
          </a:p>
          <a:p>
            <a:pPr lvl="1"/>
            <a:r>
              <a:rPr lang="en-US" smtClean="0"/>
              <a:t>Storage RAID6 (not RAID0)</a:t>
            </a:r>
            <a:endParaRPr lang="en-US" dirty="0" smtClean="0"/>
          </a:p>
          <a:p>
            <a:pPr lvl="1"/>
            <a:r>
              <a:rPr lang="en-US" dirty="0" smtClean="0"/>
              <a:t>Power – Single 32A 3phase</a:t>
            </a:r>
          </a:p>
          <a:p>
            <a:endParaRPr lang="en-US" dirty="0" smtClean="0"/>
          </a:p>
          <a:p>
            <a:r>
              <a:rPr lang="en-US" dirty="0" smtClean="0"/>
              <a:t>Shared Services</a:t>
            </a:r>
            <a:endParaRPr lang="en-US" dirty="0"/>
          </a:p>
          <a:p>
            <a:endParaRPr lang="en-US" dirty="0" smtClean="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92952331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AU" sz="3600" dirty="0" smtClean="0">
                <a:solidFill>
                  <a:schemeClr val="accent2"/>
                </a:solidFill>
              </a:rPr>
              <a:t>Hardware</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24 x HP BL460c G7 (4 Enclosures, 2 Racks)</a:t>
            </a:r>
          </a:p>
          <a:p>
            <a:pPr lvl="1"/>
            <a:r>
              <a:rPr lang="en-US" dirty="0" err="1" smtClean="0"/>
              <a:t>ServerEngines</a:t>
            </a:r>
            <a:r>
              <a:rPr lang="en-US" dirty="0" smtClean="0"/>
              <a:t> and Virtual Connect</a:t>
            </a:r>
          </a:p>
          <a:p>
            <a:pPr lvl="1"/>
            <a:endParaRPr lang="en-US" dirty="0" smtClean="0"/>
          </a:p>
          <a:p>
            <a:pPr lvl="1"/>
            <a:endParaRPr lang="en-US" dirty="0" smtClean="0"/>
          </a:p>
          <a:p>
            <a:r>
              <a:rPr lang="en-US" dirty="0" smtClean="0"/>
              <a:t>HP EVA HSV300</a:t>
            </a:r>
          </a:p>
          <a:p>
            <a:pPr lvl="1"/>
            <a:r>
              <a:rPr lang="en-US" dirty="0" smtClean="0"/>
              <a:t>45 x SAS 450 GB</a:t>
            </a:r>
          </a:p>
          <a:p>
            <a:pPr lvl="1"/>
            <a:r>
              <a:rPr lang="en-US" dirty="0" smtClean="0"/>
              <a:t>11 x FATA 1 TB</a:t>
            </a:r>
          </a:p>
          <a:p>
            <a:pPr lvl="1"/>
            <a:r>
              <a:rPr lang="en-US" dirty="0"/>
              <a:t>79% allocated</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9806320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AU" dirty="0" smtClean="0">
                <a:solidFill>
                  <a:schemeClr val="accent2"/>
                </a:solidFill>
              </a:rPr>
              <a:t>Hardware</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DEMO</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03468542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AU" sz="3600" dirty="0" smtClean="0">
                <a:solidFill>
                  <a:schemeClr val="accent2"/>
                </a:solidFill>
              </a:rPr>
              <a:t>Hardware (cont.)</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916832"/>
            <a:ext cx="6619875"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077152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AU" dirty="0" smtClean="0">
                <a:solidFill>
                  <a:schemeClr val="accent2"/>
                </a:solidFill>
              </a:rPr>
              <a:t>Management</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SCVMM 2012 Beta</a:t>
            </a:r>
          </a:p>
          <a:p>
            <a:pPr lvl="1"/>
            <a:r>
              <a:rPr lang="en-US" dirty="0" smtClean="0"/>
              <a:t>Bare Metal Builds</a:t>
            </a:r>
          </a:p>
          <a:p>
            <a:pPr lvl="2"/>
            <a:r>
              <a:rPr lang="en-US" dirty="0" smtClean="0"/>
              <a:t>WinPE +</a:t>
            </a:r>
            <a:r>
              <a:rPr lang="en-US" dirty="0"/>
              <a:t> HP </a:t>
            </a:r>
            <a:r>
              <a:rPr lang="en-US" dirty="0" err="1" smtClean="0"/>
              <a:t>SmartStart</a:t>
            </a:r>
            <a:r>
              <a:rPr lang="en-US" dirty="0" smtClean="0"/>
              <a:t> + WDS</a:t>
            </a:r>
          </a:p>
          <a:p>
            <a:pPr lvl="2"/>
            <a:r>
              <a:rPr lang="en-US" dirty="0" smtClean="0"/>
              <a:t>Windows 2008 R2</a:t>
            </a:r>
          </a:p>
          <a:p>
            <a:pPr lvl="2"/>
            <a:r>
              <a:rPr lang="en-US" dirty="0" smtClean="0"/>
              <a:t>Enable Hyper-V role</a:t>
            </a:r>
          </a:p>
          <a:p>
            <a:pPr lvl="2"/>
            <a:r>
              <a:rPr lang="en-US" dirty="0" err="1" smtClean="0"/>
              <a:t>Proliant</a:t>
            </a:r>
            <a:r>
              <a:rPr lang="en-US" dirty="0" smtClean="0"/>
              <a:t> Support Pack (HP NCU)</a:t>
            </a:r>
          </a:p>
          <a:p>
            <a:pPr lvl="2"/>
            <a:r>
              <a:rPr lang="en-US" dirty="0" smtClean="0"/>
              <a:t>SAN tools/</a:t>
            </a:r>
            <a:r>
              <a:rPr lang="en-US" dirty="0" err="1" smtClean="0"/>
              <a:t>mgmt</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30604009"/>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DemoNet</a:t>
            </a:r>
            <a:r>
              <a:rPr lang="en-US" dirty="0" smtClean="0"/>
              <a:t/>
            </a:r>
            <a:br>
              <a:rPr lang="en-US" dirty="0" smtClean="0"/>
            </a:br>
            <a:r>
              <a:rPr lang="en-AU" dirty="0" smtClean="0">
                <a:solidFill>
                  <a:schemeClr val="accent2"/>
                </a:solidFill>
              </a:rPr>
              <a:t>Management</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SCVMM 2012 Beta</a:t>
            </a:r>
          </a:p>
          <a:p>
            <a:pPr lvl="1"/>
            <a:r>
              <a:rPr lang="en-US" dirty="0"/>
              <a:t>VM </a:t>
            </a:r>
            <a:r>
              <a:rPr lang="en-US" dirty="0" smtClean="0"/>
              <a:t>templates</a:t>
            </a:r>
          </a:p>
          <a:p>
            <a:pPr lvl="2"/>
            <a:r>
              <a:rPr lang="en-US" dirty="0" smtClean="0"/>
              <a:t>WIM2VHD + unattend.xml</a:t>
            </a:r>
            <a:endParaRPr lang="en-US" dirty="0"/>
          </a:p>
          <a:p>
            <a:pPr lvl="1"/>
            <a:r>
              <a:rPr lang="en-US" dirty="0" smtClean="0"/>
              <a:t>SSP</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1349150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Who’s who in the zoo</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Lots of vendors (80?)</a:t>
            </a:r>
          </a:p>
          <a:p>
            <a:r>
              <a:rPr lang="en-US" dirty="0" smtClean="0"/>
              <a:t>Relevant to this talk:</a:t>
            </a:r>
          </a:p>
          <a:p>
            <a:pPr lvl="1"/>
            <a:r>
              <a:rPr lang="en-US" dirty="0" smtClean="0"/>
              <a:t>JMW = MS global </a:t>
            </a:r>
            <a:r>
              <a:rPr lang="en-US" dirty="0" err="1" smtClean="0"/>
              <a:t>AoR</a:t>
            </a:r>
            <a:r>
              <a:rPr lang="en-US" dirty="0" smtClean="0"/>
              <a:t> for events</a:t>
            </a:r>
          </a:p>
          <a:p>
            <a:pPr lvl="1"/>
            <a:r>
              <a:rPr lang="en-US" dirty="0" err="1" smtClean="0"/>
              <a:t>Jomablue</a:t>
            </a:r>
            <a:r>
              <a:rPr lang="en-US" dirty="0" smtClean="0"/>
              <a:t> = Logistics &amp; project management for technology (and nagging)</a:t>
            </a:r>
          </a:p>
          <a:p>
            <a:pPr lvl="1"/>
            <a:r>
              <a:rPr lang="en-US" dirty="0" smtClean="0"/>
              <a:t>Codify = Infrastructure engineering and </a:t>
            </a:r>
            <a:r>
              <a:rPr lang="en-US" dirty="0" err="1" smtClean="0"/>
              <a:t>propelloryhead</a:t>
            </a:r>
            <a:r>
              <a:rPr lang="en-US" dirty="0" smtClean="0"/>
              <a:t> bits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Wins</a:t>
            </a:r>
            <a:br>
              <a:rPr lang="en-US" dirty="0" smtClean="0"/>
            </a:br>
            <a:endParaRPr sz="3600" dirty="0">
              <a:solidFill>
                <a:schemeClr val="accent2"/>
              </a:solidFill>
            </a:endParaRPr>
          </a:p>
        </p:txBody>
      </p:sp>
      <p:sp>
        <p:nvSpPr>
          <p:cNvPr id="3" name="Text Placeholder 2"/>
          <p:cNvSpPr>
            <a:spLocks noGrp="1"/>
          </p:cNvSpPr>
          <p:nvPr>
            <p:ph idx="1"/>
          </p:nvPr>
        </p:nvSpPr>
        <p:spPr>
          <a:xfrm>
            <a:off x="457200" y="1916832"/>
            <a:ext cx="8229600" cy="4209331"/>
          </a:xfrm>
        </p:spPr>
        <p:txBody>
          <a:bodyPr>
            <a:normAutofit fontScale="92500" lnSpcReduction="20000"/>
          </a:bodyPr>
          <a:lstStyle/>
          <a:p>
            <a:r>
              <a:rPr lang="en-US" dirty="0" smtClean="0"/>
              <a:t>Keynote</a:t>
            </a:r>
          </a:p>
          <a:p>
            <a:pPr lvl="1"/>
            <a:r>
              <a:rPr lang="en-US" dirty="0" smtClean="0"/>
              <a:t>~900 concurrent </a:t>
            </a:r>
            <a:r>
              <a:rPr lang="en-US" dirty="0" err="1" smtClean="0"/>
              <a:t>wifi</a:t>
            </a:r>
            <a:r>
              <a:rPr lang="en-US" dirty="0" smtClean="0"/>
              <a:t> clients + 1-2ms </a:t>
            </a:r>
            <a:r>
              <a:rPr lang="en-US" dirty="0"/>
              <a:t>pings back to </a:t>
            </a:r>
            <a:r>
              <a:rPr lang="en-US" dirty="0" smtClean="0"/>
              <a:t>GigabitEthernet1-8.cha30.Brisbane.telstra.net at the same time</a:t>
            </a:r>
          </a:p>
          <a:p>
            <a:r>
              <a:rPr lang="en-US" dirty="0" smtClean="0"/>
              <a:t>Current </a:t>
            </a:r>
            <a:r>
              <a:rPr lang="en-US" dirty="0" err="1" smtClean="0"/>
              <a:t>wifi</a:t>
            </a:r>
            <a:r>
              <a:rPr lang="en-US" dirty="0" smtClean="0"/>
              <a:t> peak: 1781 concurrent</a:t>
            </a:r>
          </a:p>
          <a:p>
            <a:r>
              <a:rPr lang="en-US" dirty="0" smtClean="0"/>
              <a:t>IP transit: Very fast/diverse</a:t>
            </a:r>
          </a:p>
          <a:p>
            <a:r>
              <a:rPr lang="en-US" dirty="0" smtClean="0"/>
              <a:t>~200 session VMs provisioned for sessions on-demand</a:t>
            </a:r>
          </a:p>
          <a:p>
            <a:r>
              <a:rPr lang="en-US" dirty="0" smtClean="0"/>
              <a:t>~12 private networks provisioned across the building on-demand for sessions</a:t>
            </a:r>
          </a:p>
          <a:p>
            <a:r>
              <a:rPr lang="en-US" dirty="0" smtClean="0"/>
              <a:t>0 network faults (touch melamine)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9221092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IP Transit Providers</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b="1" dirty="0" smtClean="0"/>
              <a:t>Telstra – Premier Sponsor</a:t>
            </a:r>
          </a:p>
          <a:p>
            <a:pPr lvl="1"/>
            <a:r>
              <a:rPr lang="en-US" dirty="0" smtClean="0"/>
              <a:t>Telstra Internet Direct Service</a:t>
            </a:r>
          </a:p>
          <a:p>
            <a:pPr lvl="1"/>
            <a:r>
              <a:rPr lang="en-US" dirty="0" smtClean="0"/>
              <a:t>1000mbps e-line terminating at Telstra CHA exchange</a:t>
            </a:r>
          </a:p>
          <a:p>
            <a:pPr lvl="1"/>
            <a:r>
              <a:rPr lang="en-US" dirty="0" smtClean="0"/>
              <a:t>IPv4</a:t>
            </a:r>
          </a:p>
          <a:p>
            <a:r>
              <a:rPr lang="en-US" sz="2400" dirty="0" smtClean="0"/>
              <a:t>Over The Wire – Plan B in case something goes </a:t>
            </a:r>
            <a:r>
              <a:rPr lang="en-US" sz="2400" dirty="0" err="1" smtClean="0"/>
              <a:t>sproing</a:t>
            </a:r>
            <a:endParaRPr lang="en-US" sz="2400" dirty="0" smtClean="0"/>
          </a:p>
          <a:p>
            <a:pPr lvl="1"/>
            <a:r>
              <a:rPr lang="en-US" sz="2000" dirty="0" smtClean="0"/>
              <a:t>Pipe Networks </a:t>
            </a:r>
            <a:r>
              <a:rPr lang="en-US" sz="2000" dirty="0" err="1" smtClean="0"/>
              <a:t>fibre</a:t>
            </a:r>
            <a:r>
              <a:rPr lang="en-US" sz="2000" dirty="0" smtClean="0"/>
              <a:t> terminating at Pipe DC2</a:t>
            </a:r>
          </a:p>
          <a:p>
            <a:pPr lvl="1"/>
            <a:r>
              <a:rPr lang="en-US" sz="2000" dirty="0" smtClean="0"/>
              <a:t>500mbps </a:t>
            </a:r>
          </a:p>
          <a:p>
            <a:pPr lvl="1"/>
            <a:r>
              <a:rPr lang="en-US" sz="2000" dirty="0" smtClean="0"/>
              <a:t>IPv4 + IPv6</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0962" name="Picture 2" descr="http://www.wyndham.vic.gov.au/freestyler/files/generated/Telstra_Logo2_h2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276873"/>
            <a:ext cx="3279346" cy="864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844721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SVN\00125 - Event Network Design and Implementation\Documentation\www.techedbackstage.net\2011 VOC203\wlc clien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2238772"/>
            <a:ext cx="5815273" cy="404643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US" dirty="0" err="1" smtClean="0"/>
              <a:t>Wifi</a:t>
            </a:r>
            <a:r>
              <a:rPr lang="en-US" dirty="0" smtClean="0"/>
              <a:t/>
            </a:r>
            <a:br>
              <a:rPr lang="en-US" dirty="0" smtClean="0"/>
            </a:b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5" name="Rectangle 14"/>
          <p:cNvSpPr/>
          <p:nvPr/>
        </p:nvSpPr>
        <p:spPr>
          <a:xfrm>
            <a:off x="3491880" y="1765196"/>
            <a:ext cx="1368152" cy="4104456"/>
          </a:xfrm>
          <a:prstGeom prst="rect">
            <a:avLst/>
          </a:prstGeom>
          <a:solidFill>
            <a:schemeClr val="accent1">
              <a:alpha val="1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AU" sz="1000" dirty="0" smtClean="0">
                <a:solidFill>
                  <a:schemeClr val="tx1"/>
                </a:solidFill>
              </a:rPr>
              <a:t>Australian Partner Conference 2011</a:t>
            </a:r>
            <a:endParaRPr lang="en-AU" sz="1000" dirty="0">
              <a:solidFill>
                <a:schemeClr val="tx1"/>
              </a:solidFill>
            </a:endParaRPr>
          </a:p>
        </p:txBody>
      </p:sp>
      <p:sp>
        <p:nvSpPr>
          <p:cNvPr id="17" name="Rectangle 16"/>
          <p:cNvSpPr/>
          <p:nvPr/>
        </p:nvSpPr>
        <p:spPr>
          <a:xfrm>
            <a:off x="5940151" y="1762552"/>
            <a:ext cx="1584177" cy="4104456"/>
          </a:xfrm>
          <a:prstGeom prst="rect">
            <a:avLst/>
          </a:prstGeom>
          <a:solidFill>
            <a:schemeClr val="accent1">
              <a:alpha val="1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AU" sz="1000" dirty="0" err="1" smtClean="0">
                <a:solidFill>
                  <a:schemeClr val="tx1"/>
                </a:solidFill>
              </a:rPr>
              <a:t>TechEd</a:t>
            </a:r>
            <a:r>
              <a:rPr lang="en-AU" sz="1000" dirty="0" smtClean="0">
                <a:solidFill>
                  <a:schemeClr val="tx1"/>
                </a:solidFill>
              </a:rPr>
              <a:t> 2011</a:t>
            </a:r>
            <a:endParaRPr lang="en-AU" sz="1000" dirty="0">
              <a:solidFill>
                <a:schemeClr val="tx1"/>
              </a:solidFill>
            </a:endParaRPr>
          </a:p>
        </p:txBody>
      </p:sp>
      <p:sp>
        <p:nvSpPr>
          <p:cNvPr id="9" name="Rectangular Callout 8"/>
          <p:cNvSpPr/>
          <p:nvPr/>
        </p:nvSpPr>
        <p:spPr>
          <a:xfrm>
            <a:off x="5004048" y="3766180"/>
            <a:ext cx="1296144" cy="504056"/>
          </a:xfrm>
          <a:prstGeom prst="wedgeRectCallout">
            <a:avLst>
              <a:gd name="adj1" fmla="val 69115"/>
              <a:gd name="adj2" fmla="val 6602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AU" sz="1100" b="1" dirty="0" smtClean="0"/>
              <a:t>Tuesday Keynote</a:t>
            </a:r>
          </a:p>
          <a:p>
            <a:pPr algn="ctr"/>
            <a:r>
              <a:rPr lang="en-AU" sz="1100" dirty="0" smtClean="0"/>
              <a:t>871 associations</a:t>
            </a:r>
            <a:endParaRPr lang="en-AU" sz="1100" dirty="0"/>
          </a:p>
        </p:txBody>
      </p:sp>
      <p:sp>
        <p:nvSpPr>
          <p:cNvPr id="11" name="Rectangular Callout 10"/>
          <p:cNvSpPr/>
          <p:nvPr/>
        </p:nvSpPr>
        <p:spPr>
          <a:xfrm>
            <a:off x="5708888" y="2276872"/>
            <a:ext cx="1296144" cy="504056"/>
          </a:xfrm>
          <a:prstGeom prst="wedgeRectCallout">
            <a:avLst>
              <a:gd name="adj1" fmla="val 69115"/>
              <a:gd name="adj2" fmla="val 6602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AU" sz="1100" b="1" dirty="0" smtClean="0"/>
              <a:t>Thursday Peak</a:t>
            </a:r>
          </a:p>
          <a:p>
            <a:pPr algn="ctr"/>
            <a:r>
              <a:rPr lang="en-AU" sz="1100" dirty="0" smtClean="0"/>
              <a:t>1781 associations</a:t>
            </a:r>
            <a:endParaRPr lang="en-AU" sz="1100" dirty="0"/>
          </a:p>
        </p:txBody>
      </p:sp>
    </p:spTree>
    <p:extLst>
      <p:ext uri="{BB962C8B-B14F-4D97-AF65-F5344CB8AC3E}">
        <p14:creationId xmlns:p14="http://schemas.microsoft.com/office/powerpoint/2010/main" val="130767569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random </a:t>
            </a:r>
            <a:r>
              <a:rPr lang="en-AU" dirty="0" err="1" smtClean="0"/>
              <a:t>wifi</a:t>
            </a:r>
            <a:r>
              <a:rPr lang="en-AU" dirty="0" smtClean="0"/>
              <a:t> </a:t>
            </a:r>
            <a:r>
              <a:rPr lang="en-AU" dirty="0" err="1" smtClean="0"/>
              <a:t>dissassociations</a:t>
            </a:r>
            <a:endParaRPr lang="en-AU" dirty="0"/>
          </a:p>
        </p:txBody>
      </p:sp>
      <p:sp>
        <p:nvSpPr>
          <p:cNvPr id="3" name="Content Placeholder 2"/>
          <p:cNvSpPr>
            <a:spLocks noGrp="1"/>
          </p:cNvSpPr>
          <p:nvPr>
            <p:ph idx="1"/>
          </p:nvPr>
        </p:nvSpPr>
        <p:spPr/>
        <p:txBody>
          <a:bodyPr/>
          <a:lstStyle/>
          <a:p>
            <a:r>
              <a:rPr lang="en-AU" dirty="0" smtClean="0"/>
              <a:t>20-40 random disassociations/sec (for &lt; 10ms)</a:t>
            </a:r>
          </a:p>
          <a:p>
            <a:r>
              <a:rPr lang="en-AU" dirty="0" smtClean="0"/>
              <a:t>Resolved just prior to APC with Cisco TAC </a:t>
            </a:r>
            <a:r>
              <a:rPr lang="en-AU" sz="2400" dirty="0" smtClean="0"/>
              <a:t>(firmware upgrade with no fixes in the release notes </a:t>
            </a:r>
            <a:r>
              <a:rPr lang="en-AU" sz="2400" dirty="0" err="1" smtClean="0"/>
              <a:t>O_o</a:t>
            </a:r>
            <a:r>
              <a:rPr lang="en-AU" sz="2400" dirty="0" smtClean="0"/>
              <a:t>)</a:t>
            </a:r>
            <a:endParaRPr lang="en-AU" sz="24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807296"/>
            <a:ext cx="61976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27164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Other random IP bits</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IPv4 – None left, we are all going to die…</a:t>
            </a:r>
          </a:p>
          <a:p>
            <a:pPr marL="400050" lvl="1" indent="0">
              <a:buNone/>
            </a:pPr>
            <a:r>
              <a:rPr lang="en-AU" sz="700" dirty="0">
                <a:latin typeface="Courier New" pitchFamily="49" charset="0"/>
                <a:cs typeface="Courier New" pitchFamily="49" charset="0"/>
              </a:rPr>
              <a:t>Dear David,</a:t>
            </a:r>
          </a:p>
          <a:p>
            <a:pPr marL="400050" lvl="1" indent="0">
              <a:buNone/>
            </a:pPr>
            <a:r>
              <a:rPr lang="en-AU" sz="700" dirty="0" smtClean="0">
                <a:latin typeface="Courier New" pitchFamily="49" charset="0"/>
                <a:cs typeface="Courier New" pitchFamily="49" charset="0"/>
              </a:rPr>
              <a:t>Thank </a:t>
            </a:r>
            <a:r>
              <a:rPr lang="en-AU" sz="700" dirty="0">
                <a:latin typeface="Courier New" pitchFamily="49" charset="0"/>
                <a:cs typeface="Courier New" pitchFamily="49" charset="0"/>
              </a:rPr>
              <a:t>you for your email reply.</a:t>
            </a:r>
          </a:p>
          <a:p>
            <a:pPr marL="400050" lvl="1" indent="0">
              <a:buNone/>
            </a:pPr>
            <a:r>
              <a:rPr lang="en-AU" sz="700" dirty="0" smtClean="0">
                <a:latin typeface="Courier New" pitchFamily="49" charset="0"/>
                <a:cs typeface="Courier New" pitchFamily="49" charset="0"/>
              </a:rPr>
              <a:t>There </a:t>
            </a:r>
            <a:r>
              <a:rPr lang="en-AU" sz="700" dirty="0">
                <a:latin typeface="Courier New" pitchFamily="49" charset="0"/>
                <a:cs typeface="Courier New" pitchFamily="49" charset="0"/>
              </a:rPr>
              <a:t>is no IPv4 address space available for temporary allocation.</a:t>
            </a:r>
          </a:p>
          <a:p>
            <a:pPr marL="400050" lvl="1" indent="0">
              <a:buNone/>
            </a:pPr>
            <a:r>
              <a:rPr lang="en-AU" sz="700" dirty="0" smtClean="0">
                <a:latin typeface="Courier New" pitchFamily="49" charset="0"/>
                <a:cs typeface="Courier New" pitchFamily="49" charset="0"/>
              </a:rPr>
              <a:t>[ </a:t>
            </a:r>
            <a:r>
              <a:rPr lang="en-AU" sz="700" dirty="0">
                <a:latin typeface="Courier New" pitchFamily="49" charset="0"/>
                <a:cs typeface="Courier New" pitchFamily="49" charset="0"/>
              </a:rPr>
              <a:t>... blah </a:t>
            </a:r>
            <a:r>
              <a:rPr lang="en-AU" sz="700" dirty="0" err="1">
                <a:latin typeface="Courier New" pitchFamily="49" charset="0"/>
                <a:cs typeface="Courier New" pitchFamily="49" charset="0"/>
              </a:rPr>
              <a:t>blah</a:t>
            </a:r>
            <a:r>
              <a:rPr lang="en-AU" sz="700" dirty="0">
                <a:latin typeface="Courier New" pitchFamily="49" charset="0"/>
                <a:cs typeface="Courier New" pitchFamily="49" charset="0"/>
              </a:rPr>
              <a:t> </a:t>
            </a:r>
            <a:r>
              <a:rPr lang="en-AU" sz="700" dirty="0" err="1">
                <a:latin typeface="Courier New" pitchFamily="49" charset="0"/>
                <a:cs typeface="Courier New" pitchFamily="49" charset="0"/>
              </a:rPr>
              <a:t>blah</a:t>
            </a:r>
            <a:r>
              <a:rPr lang="en-AU" sz="700" dirty="0">
                <a:latin typeface="Courier New" pitchFamily="49" charset="0"/>
                <a:cs typeface="Courier New" pitchFamily="49" charset="0"/>
              </a:rPr>
              <a:t> ... ]</a:t>
            </a:r>
          </a:p>
          <a:p>
            <a:pPr marL="400050" lvl="1" indent="0">
              <a:buNone/>
            </a:pPr>
            <a:r>
              <a:rPr lang="en-AU" sz="700" dirty="0" smtClean="0">
                <a:latin typeface="Courier New" pitchFamily="49" charset="0"/>
                <a:cs typeface="Courier New" pitchFamily="49" charset="0"/>
              </a:rPr>
              <a:t>Kind </a:t>
            </a:r>
            <a:r>
              <a:rPr lang="en-AU" sz="700" dirty="0">
                <a:latin typeface="Courier New" pitchFamily="49" charset="0"/>
                <a:cs typeface="Courier New" pitchFamily="49" charset="0"/>
              </a:rPr>
              <a:t>Regards</a:t>
            </a:r>
          </a:p>
          <a:p>
            <a:pPr marL="400050" lvl="1" indent="0">
              <a:buNone/>
            </a:pPr>
            <a:r>
              <a:rPr lang="en-AU" sz="700" dirty="0">
                <a:latin typeface="Courier New" pitchFamily="49" charset="0"/>
                <a:cs typeface="Courier New" pitchFamily="49" charset="0"/>
              </a:rPr>
              <a:t>Tom </a:t>
            </a:r>
            <a:r>
              <a:rPr lang="en-AU" sz="700" dirty="0" smtClean="0">
                <a:latin typeface="Courier New" pitchFamily="49" charset="0"/>
                <a:cs typeface="Courier New" pitchFamily="49" charset="0"/>
              </a:rPr>
              <a:t>Do</a:t>
            </a:r>
            <a:r>
              <a:rPr lang="en-AU" sz="700" dirty="0">
                <a:latin typeface="Courier New" pitchFamily="49" charset="0"/>
                <a:cs typeface="Courier New" pitchFamily="49" charset="0"/>
              </a:rPr>
              <a:t/>
            </a:r>
            <a:br>
              <a:rPr lang="en-AU" sz="700" dirty="0">
                <a:latin typeface="Courier New" pitchFamily="49" charset="0"/>
                <a:cs typeface="Courier New" pitchFamily="49" charset="0"/>
              </a:rPr>
            </a:br>
            <a:r>
              <a:rPr lang="en-AU" sz="700" dirty="0">
                <a:latin typeface="Courier New" pitchFamily="49" charset="0"/>
                <a:cs typeface="Courier New" pitchFamily="49" charset="0"/>
              </a:rPr>
              <a:t>Internet Resource Analyst, APNIC</a:t>
            </a:r>
            <a:endParaRPr lang="en-US" sz="700" dirty="0" smtClean="0"/>
          </a:p>
          <a:p>
            <a:r>
              <a:rPr lang="en-US" dirty="0" smtClean="0"/>
              <a:t>BGP Routing </a:t>
            </a:r>
          </a:p>
          <a:p>
            <a:pPr marL="457200" lvl="1" indent="0">
              <a:buNone/>
            </a:pPr>
            <a:r>
              <a:rPr lang="en-AU" sz="700" dirty="0" err="1" smtClean="0">
                <a:latin typeface="Courier New" pitchFamily="49" charset="0"/>
                <a:cs typeface="Courier New" pitchFamily="49" charset="0"/>
              </a:rPr>
              <a:t>aut-num</a:t>
            </a:r>
            <a:r>
              <a:rPr lang="en-AU" sz="700" dirty="0">
                <a:latin typeface="Courier New" pitchFamily="49" charset="0"/>
                <a:cs typeface="Courier New" pitchFamily="49" charset="0"/>
              </a:rPr>
              <a:t>:        AS9984</a:t>
            </a:r>
            <a:br>
              <a:rPr lang="en-AU" sz="700" dirty="0">
                <a:latin typeface="Courier New" pitchFamily="49" charset="0"/>
                <a:cs typeface="Courier New" pitchFamily="49" charset="0"/>
              </a:rPr>
            </a:br>
            <a:r>
              <a:rPr lang="en-AU" sz="700" dirty="0">
                <a:latin typeface="Courier New" pitchFamily="49" charset="0"/>
                <a:cs typeface="Courier New" pitchFamily="49" charset="0"/>
              </a:rPr>
              <a:t>as-name:        MICROSOFT-TECHED-AS-AP</a:t>
            </a:r>
            <a:br>
              <a:rPr lang="en-AU" sz="700" dirty="0">
                <a:latin typeface="Courier New" pitchFamily="49" charset="0"/>
                <a:cs typeface="Courier New" pitchFamily="49" charset="0"/>
              </a:rPr>
            </a:br>
            <a:r>
              <a:rPr lang="en-AU" sz="700" dirty="0" err="1">
                <a:latin typeface="Courier New" pitchFamily="49" charset="0"/>
                <a:cs typeface="Courier New" pitchFamily="49" charset="0"/>
              </a:rPr>
              <a:t>descr</a:t>
            </a:r>
            <a:r>
              <a:rPr lang="en-AU" sz="700" dirty="0">
                <a:latin typeface="Courier New" pitchFamily="49" charset="0"/>
                <a:cs typeface="Courier New" pitchFamily="49" charset="0"/>
              </a:rPr>
              <a:t>:          Microsoft Tech Ed Australia 2011</a:t>
            </a:r>
            <a:br>
              <a:rPr lang="en-AU" sz="700" dirty="0">
                <a:latin typeface="Courier New" pitchFamily="49" charset="0"/>
                <a:cs typeface="Courier New" pitchFamily="49" charset="0"/>
              </a:rPr>
            </a:br>
            <a:r>
              <a:rPr lang="en-AU" sz="700" dirty="0" err="1">
                <a:latin typeface="Courier New" pitchFamily="49" charset="0"/>
                <a:cs typeface="Courier New" pitchFamily="49" charset="0"/>
              </a:rPr>
              <a:t>descr</a:t>
            </a:r>
            <a:r>
              <a:rPr lang="en-AU" sz="700" dirty="0">
                <a:latin typeface="Courier New" pitchFamily="49" charset="0"/>
                <a:cs typeface="Courier New" pitchFamily="49" charset="0"/>
              </a:rPr>
              <a:t>:          for Microsoft Tech Ed conference</a:t>
            </a:r>
            <a:br>
              <a:rPr lang="en-AU" sz="700" dirty="0">
                <a:latin typeface="Courier New" pitchFamily="49" charset="0"/>
                <a:cs typeface="Courier New" pitchFamily="49" charset="0"/>
              </a:rPr>
            </a:br>
            <a:r>
              <a:rPr lang="en-AU" sz="700" dirty="0" err="1">
                <a:latin typeface="Courier New" pitchFamily="49" charset="0"/>
                <a:cs typeface="Courier New" pitchFamily="49" charset="0"/>
              </a:rPr>
              <a:t>descr</a:t>
            </a:r>
            <a:r>
              <a:rPr lang="en-AU" sz="700" dirty="0">
                <a:latin typeface="Courier New" pitchFamily="49" charset="0"/>
                <a:cs typeface="Courier New" pitchFamily="49" charset="0"/>
              </a:rPr>
              <a:t>:          http://australia.msteched.com/</a:t>
            </a:r>
            <a:br>
              <a:rPr lang="en-AU" sz="700" dirty="0">
                <a:latin typeface="Courier New" pitchFamily="49" charset="0"/>
                <a:cs typeface="Courier New" pitchFamily="49" charset="0"/>
              </a:rPr>
            </a:br>
            <a:r>
              <a:rPr lang="en-AU" sz="700" dirty="0" err="1">
                <a:latin typeface="Courier New" pitchFamily="49" charset="0"/>
                <a:cs typeface="Courier New" pitchFamily="49" charset="0"/>
              </a:rPr>
              <a:t>descr</a:t>
            </a:r>
            <a:r>
              <a:rPr lang="en-AU" sz="700" dirty="0">
                <a:latin typeface="Courier New" pitchFamily="49" charset="0"/>
                <a:cs typeface="Courier New" pitchFamily="49" charset="0"/>
              </a:rPr>
              <a:t>:          Gold Coast Convention and Exhibition Centre</a:t>
            </a:r>
            <a:br>
              <a:rPr lang="en-AU" sz="700" dirty="0">
                <a:latin typeface="Courier New" pitchFamily="49" charset="0"/>
                <a:cs typeface="Courier New" pitchFamily="49" charset="0"/>
              </a:rPr>
            </a:br>
            <a:r>
              <a:rPr lang="en-AU" sz="700" dirty="0" err="1">
                <a:latin typeface="Courier New" pitchFamily="49" charset="0"/>
                <a:cs typeface="Courier New" pitchFamily="49" charset="0"/>
              </a:rPr>
              <a:t>descr</a:t>
            </a:r>
            <a:r>
              <a:rPr lang="en-AU" sz="700" dirty="0">
                <a:latin typeface="Courier New" pitchFamily="49" charset="0"/>
                <a:cs typeface="Courier New" pitchFamily="49" charset="0"/>
              </a:rPr>
              <a:t>:          </a:t>
            </a:r>
            <a:r>
              <a:rPr lang="en-AU" sz="700" dirty="0" err="1">
                <a:latin typeface="Courier New" pitchFamily="49" charset="0"/>
                <a:cs typeface="Courier New" pitchFamily="49" charset="0"/>
              </a:rPr>
              <a:t>Cnr</a:t>
            </a:r>
            <a:r>
              <a:rPr lang="en-AU" sz="700" dirty="0">
                <a:latin typeface="Courier New" pitchFamily="49" charset="0"/>
                <a:cs typeface="Courier New" pitchFamily="49" charset="0"/>
              </a:rPr>
              <a:t> Gold Coast Highway &amp; T.E. Peters Drive</a:t>
            </a:r>
            <a:br>
              <a:rPr lang="en-AU" sz="700" dirty="0">
                <a:latin typeface="Courier New" pitchFamily="49" charset="0"/>
                <a:cs typeface="Courier New" pitchFamily="49" charset="0"/>
              </a:rPr>
            </a:br>
            <a:r>
              <a:rPr lang="en-AU" sz="700" dirty="0" err="1">
                <a:latin typeface="Courier New" pitchFamily="49" charset="0"/>
                <a:cs typeface="Courier New" pitchFamily="49" charset="0"/>
              </a:rPr>
              <a:t>descr</a:t>
            </a:r>
            <a:r>
              <a:rPr lang="en-AU" sz="700" dirty="0">
                <a:latin typeface="Courier New" pitchFamily="49" charset="0"/>
                <a:cs typeface="Courier New" pitchFamily="49" charset="0"/>
              </a:rPr>
              <a:t>:          Broadbeach</a:t>
            </a:r>
            <a:br>
              <a:rPr lang="en-AU" sz="700" dirty="0">
                <a:latin typeface="Courier New" pitchFamily="49" charset="0"/>
                <a:cs typeface="Courier New" pitchFamily="49" charset="0"/>
              </a:rPr>
            </a:br>
            <a:r>
              <a:rPr lang="en-AU" sz="700" dirty="0" err="1">
                <a:latin typeface="Courier New" pitchFamily="49" charset="0"/>
                <a:cs typeface="Courier New" pitchFamily="49" charset="0"/>
              </a:rPr>
              <a:t>descr</a:t>
            </a:r>
            <a:r>
              <a:rPr lang="en-AU" sz="700" dirty="0">
                <a:latin typeface="Courier New" pitchFamily="49" charset="0"/>
                <a:cs typeface="Courier New" pitchFamily="49" charset="0"/>
              </a:rPr>
              <a:t>:          Queensland 4218</a:t>
            </a:r>
            <a:br>
              <a:rPr lang="en-AU" sz="700" dirty="0">
                <a:latin typeface="Courier New" pitchFamily="49" charset="0"/>
                <a:cs typeface="Courier New" pitchFamily="49" charset="0"/>
              </a:rPr>
            </a:br>
            <a:r>
              <a:rPr lang="en-AU" sz="700" dirty="0">
                <a:latin typeface="Courier New" pitchFamily="49" charset="0"/>
                <a:cs typeface="Courier New" pitchFamily="49" charset="0"/>
              </a:rPr>
              <a:t>country:        </a:t>
            </a:r>
            <a:r>
              <a:rPr lang="en-AU" sz="700" dirty="0" smtClean="0">
                <a:latin typeface="Courier New" pitchFamily="49" charset="0"/>
                <a:cs typeface="Courier New" pitchFamily="49" charset="0"/>
              </a:rPr>
              <a:t>AU</a:t>
            </a:r>
            <a:endParaRPr lang="en-AU" sz="700" dirty="0"/>
          </a:p>
          <a:p>
            <a:r>
              <a:rPr lang="en-AU" sz="2800" dirty="0" smtClean="0"/>
              <a:t>IPv6 again – standard operating procedure now</a:t>
            </a:r>
            <a:endParaRPr lang="en-AU" sz="28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7257551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3500</Words>
  <Application>Microsoft Office PowerPoint</Application>
  <PresentationFormat>On-screen Show (4:3)</PresentationFormat>
  <Paragraphs>351</Paragraphs>
  <Slides>39</Slides>
  <Notes>21</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PowerPoint Presentation</vt:lpstr>
      <vt:lpstr>TechEd Backstage 2011 www.techedbackstage.net</vt:lpstr>
      <vt:lpstr>Agenda Building a 3000+ person enterprise in 3 weeks</vt:lpstr>
      <vt:lpstr>Who’s who in the zoo </vt:lpstr>
      <vt:lpstr>Wins </vt:lpstr>
      <vt:lpstr>IP Transit Providers </vt:lpstr>
      <vt:lpstr>Wifi </vt:lpstr>
      <vt:lpstr>random wifi dissassociations</vt:lpstr>
      <vt:lpstr>Other random IP bits </vt:lpstr>
      <vt:lpstr>PowerPoint Presentation</vt:lpstr>
      <vt:lpstr>PowerPoint Presentation</vt:lpstr>
      <vt:lpstr>Part 1</vt:lpstr>
      <vt:lpstr>IP Transit: What we want</vt:lpstr>
      <vt:lpstr>A few primers</vt:lpstr>
      <vt:lpstr>TCP congestion management</vt:lpstr>
      <vt:lpstr>Typical Internet Usage Scenario</vt:lpstr>
      <vt:lpstr>How TCP doesn’t work</vt:lpstr>
      <vt:lpstr>How TCP DOES work</vt:lpstr>
      <vt:lpstr>Common myths</vt:lpstr>
      <vt:lpstr>Bestest excuses ever</vt:lpstr>
      <vt:lpstr>Bestest excuses ever</vt:lpstr>
      <vt:lpstr>Bestest excuses ever</vt:lpstr>
      <vt:lpstr>Bestest excuses ever</vt:lpstr>
      <vt:lpstr>#1 Bestestestiest excuse ever</vt:lpstr>
      <vt:lpstr>Part 2</vt:lpstr>
      <vt:lpstr>DemoNet What is it?</vt:lpstr>
      <vt:lpstr>DemoNet Stats</vt:lpstr>
      <vt:lpstr>DemoNet How do you get on it?</vt:lpstr>
      <vt:lpstr>DemoNet The conditions in which we work</vt:lpstr>
      <vt:lpstr>PowerPoint Presentation</vt:lpstr>
      <vt:lpstr>PowerPoint Presentation</vt:lpstr>
      <vt:lpstr>DemoNet Logistics</vt:lpstr>
      <vt:lpstr>DemoNet Logistics</vt:lpstr>
      <vt:lpstr>DemoNet Design rational</vt:lpstr>
      <vt:lpstr>DemoNet Hardware</vt:lpstr>
      <vt:lpstr>DemoNet Hardware</vt:lpstr>
      <vt:lpstr>DemoNet Hardware (cont.)</vt:lpstr>
      <vt:lpstr>DemoNet Management</vt:lpstr>
      <vt:lpstr>DemoNet Management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2011-09-02T02:23:21Z</dcterms:created>
  <dcterms:modified xsi:type="dcterms:W3CDTF">2011-09-02T02:24:09Z</dcterms:modified>
</cp:coreProperties>
</file>