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8" r:id="rId2"/>
    <p:sldMasterId id="2147483685" r:id="rId3"/>
  </p:sldMasterIdLst>
  <p:notesMasterIdLst>
    <p:notesMasterId r:id="rId54"/>
  </p:notesMasterIdLst>
  <p:sldIdLst>
    <p:sldId id="279" r:id="rId4"/>
    <p:sldId id="280" r:id="rId5"/>
    <p:sldId id="260"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70" d="100"/>
          <a:sy n="70" d="100"/>
        </p:scale>
        <p:origin x="-96" y="-2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CD957D-FE26-4F95-AF6B-BF0F384CEE40}" type="doc">
      <dgm:prSet loTypeId="urn:microsoft.com/office/officeart/2005/8/layout/cycle7" loCatId="cycle" qsTypeId="urn:microsoft.com/office/officeart/2005/8/quickstyle/simple1" qsCatId="simple" csTypeId="urn:microsoft.com/office/officeart/2005/8/colors/colorful3" csCatId="colorful" phldr="1"/>
      <dgm:spPr/>
      <dgm:t>
        <a:bodyPr/>
        <a:lstStyle/>
        <a:p>
          <a:endParaRPr lang="en-AU"/>
        </a:p>
      </dgm:t>
    </dgm:pt>
    <dgm:pt modelId="{36E495DB-AA8E-4B4A-ABDA-35014D721621}">
      <dgm:prSet phldrT="[Text]"/>
      <dgm:spPr/>
      <dgm:t>
        <a:bodyPr/>
        <a:lstStyle/>
        <a:p>
          <a:r>
            <a:rPr lang="en-AU" dirty="0" smtClean="0">
              <a:effectLst>
                <a:outerShdw blurRad="38100" dist="38100" dir="2700000" algn="tl">
                  <a:srgbClr val="000000">
                    <a:alpha val="43137"/>
                  </a:srgbClr>
                </a:outerShdw>
              </a:effectLst>
            </a:rPr>
            <a:t>Internal</a:t>
          </a:r>
          <a:endParaRPr lang="en-AU" dirty="0">
            <a:effectLst>
              <a:outerShdw blurRad="38100" dist="38100" dir="2700000" algn="tl">
                <a:srgbClr val="000000">
                  <a:alpha val="43137"/>
                </a:srgbClr>
              </a:outerShdw>
            </a:effectLst>
          </a:endParaRPr>
        </a:p>
      </dgm:t>
    </dgm:pt>
    <dgm:pt modelId="{C4CA86DC-151D-4A3C-ABB9-AFEAD3279FDE}" type="parTrans" cxnId="{6ACF8DD6-3D0C-4782-B0B4-DA35D3E09F65}">
      <dgm:prSet/>
      <dgm:spPr/>
      <dgm:t>
        <a:bodyPr/>
        <a:lstStyle/>
        <a:p>
          <a:endParaRPr lang="en-AU"/>
        </a:p>
      </dgm:t>
    </dgm:pt>
    <dgm:pt modelId="{D3E4FE3C-5926-46BB-9ACC-16B03E55D046}" type="sibTrans" cxnId="{6ACF8DD6-3D0C-4782-B0B4-DA35D3E09F65}">
      <dgm:prSet/>
      <dgm:spPr/>
      <dgm:t>
        <a:bodyPr/>
        <a:lstStyle/>
        <a:p>
          <a:endParaRPr lang="en-AU"/>
        </a:p>
      </dgm:t>
    </dgm:pt>
    <dgm:pt modelId="{00B4E586-D75E-4814-9AD7-F7CFC7D7970B}">
      <dgm:prSet phldrT="[Text]"/>
      <dgm:spPr/>
      <dgm:t>
        <a:bodyPr/>
        <a:lstStyle/>
        <a:p>
          <a:r>
            <a:rPr lang="en-AU" smtClean="0">
              <a:effectLst>
                <a:outerShdw blurRad="50800" dist="38100" dir="2700000" algn="tl" rotWithShape="0">
                  <a:prstClr val="black">
                    <a:alpha val="40000"/>
                  </a:prstClr>
                </a:outerShdw>
              </a:effectLst>
            </a:rPr>
            <a:t>Public</a:t>
          </a:r>
          <a:endParaRPr lang="en-AU" dirty="0">
            <a:effectLst>
              <a:outerShdw blurRad="50800" dist="38100" dir="2700000" algn="tl" rotWithShape="0">
                <a:prstClr val="black">
                  <a:alpha val="40000"/>
                </a:prstClr>
              </a:outerShdw>
            </a:effectLst>
          </a:endParaRPr>
        </a:p>
      </dgm:t>
    </dgm:pt>
    <dgm:pt modelId="{B6A3F5D3-F7FF-4BFD-A7D8-305976A51553}" type="parTrans" cxnId="{BFC8250D-3BAF-4BDA-92A1-F16F4F52497B}">
      <dgm:prSet/>
      <dgm:spPr/>
      <dgm:t>
        <a:bodyPr/>
        <a:lstStyle/>
        <a:p>
          <a:endParaRPr lang="en-AU"/>
        </a:p>
      </dgm:t>
    </dgm:pt>
    <dgm:pt modelId="{E095F092-2E2D-4BEC-BAB5-D01FC8FDB516}" type="sibTrans" cxnId="{BFC8250D-3BAF-4BDA-92A1-F16F4F52497B}">
      <dgm:prSet/>
      <dgm:spPr/>
      <dgm:t>
        <a:bodyPr/>
        <a:lstStyle/>
        <a:p>
          <a:endParaRPr lang="en-AU"/>
        </a:p>
      </dgm:t>
    </dgm:pt>
    <dgm:pt modelId="{8B16F2CB-BC58-41F3-A577-C40A873EB46A}">
      <dgm:prSet phldrT="[Text]"/>
      <dgm:spPr/>
      <dgm:t>
        <a:bodyPr/>
        <a:lstStyle/>
        <a:p>
          <a:r>
            <a:rPr lang="en-AU" dirty="0" smtClean="0">
              <a:effectLst>
                <a:outerShdw blurRad="50800" dist="38100" dir="2700000" algn="tl" rotWithShape="0">
                  <a:prstClr val="black">
                    <a:alpha val="40000"/>
                  </a:prstClr>
                </a:outerShdw>
              </a:effectLst>
            </a:rPr>
            <a:t>Private</a:t>
          </a:r>
          <a:endParaRPr lang="en-AU" dirty="0">
            <a:effectLst>
              <a:outerShdw blurRad="50800" dist="38100" dir="2700000" algn="tl" rotWithShape="0">
                <a:prstClr val="black">
                  <a:alpha val="40000"/>
                </a:prstClr>
              </a:outerShdw>
            </a:effectLst>
          </a:endParaRPr>
        </a:p>
      </dgm:t>
    </dgm:pt>
    <dgm:pt modelId="{63E778CB-8D76-4A1C-A677-720B9FD33E2B}" type="parTrans" cxnId="{1CC97CFD-98C0-47D4-B584-5525A5407C7D}">
      <dgm:prSet/>
      <dgm:spPr/>
      <dgm:t>
        <a:bodyPr/>
        <a:lstStyle/>
        <a:p>
          <a:endParaRPr lang="en-AU"/>
        </a:p>
      </dgm:t>
    </dgm:pt>
    <dgm:pt modelId="{CF7ED418-72E6-42C9-BD17-7F4E327D592D}" type="sibTrans" cxnId="{1CC97CFD-98C0-47D4-B584-5525A5407C7D}">
      <dgm:prSet/>
      <dgm:spPr/>
      <dgm:t>
        <a:bodyPr/>
        <a:lstStyle/>
        <a:p>
          <a:endParaRPr lang="en-AU"/>
        </a:p>
      </dgm:t>
    </dgm:pt>
    <dgm:pt modelId="{30C68EA4-2E58-4A69-A0E0-0088707B96F2}" type="pres">
      <dgm:prSet presAssocID="{D3CD957D-FE26-4F95-AF6B-BF0F384CEE40}" presName="Name0" presStyleCnt="0">
        <dgm:presLayoutVars>
          <dgm:dir/>
          <dgm:resizeHandles val="exact"/>
        </dgm:presLayoutVars>
      </dgm:prSet>
      <dgm:spPr/>
      <dgm:t>
        <a:bodyPr/>
        <a:lstStyle/>
        <a:p>
          <a:endParaRPr lang="en-AU"/>
        </a:p>
      </dgm:t>
    </dgm:pt>
    <dgm:pt modelId="{82ED4CDA-CB0D-4B41-929B-D5DF680FF6F1}" type="pres">
      <dgm:prSet presAssocID="{36E495DB-AA8E-4B4A-ABDA-35014D721621}" presName="node" presStyleLbl="node1" presStyleIdx="0" presStyleCnt="3">
        <dgm:presLayoutVars>
          <dgm:bulletEnabled val="1"/>
        </dgm:presLayoutVars>
      </dgm:prSet>
      <dgm:spPr/>
      <dgm:t>
        <a:bodyPr/>
        <a:lstStyle/>
        <a:p>
          <a:endParaRPr lang="en-AU"/>
        </a:p>
      </dgm:t>
    </dgm:pt>
    <dgm:pt modelId="{89182F8B-4292-4B86-8CB2-9DDD583329A3}" type="pres">
      <dgm:prSet presAssocID="{D3E4FE3C-5926-46BB-9ACC-16B03E55D046}" presName="sibTrans" presStyleLbl="sibTrans2D1" presStyleIdx="0" presStyleCnt="3"/>
      <dgm:spPr/>
      <dgm:t>
        <a:bodyPr/>
        <a:lstStyle/>
        <a:p>
          <a:endParaRPr lang="en-AU"/>
        </a:p>
      </dgm:t>
    </dgm:pt>
    <dgm:pt modelId="{526DB65D-7EA3-4C37-BA44-8E5931482654}" type="pres">
      <dgm:prSet presAssocID="{D3E4FE3C-5926-46BB-9ACC-16B03E55D046}" presName="connectorText" presStyleLbl="sibTrans2D1" presStyleIdx="0" presStyleCnt="3"/>
      <dgm:spPr/>
      <dgm:t>
        <a:bodyPr/>
        <a:lstStyle/>
        <a:p>
          <a:endParaRPr lang="en-AU"/>
        </a:p>
      </dgm:t>
    </dgm:pt>
    <dgm:pt modelId="{37E2AAF4-DFCB-460D-AEBE-04C3BB3FFD48}" type="pres">
      <dgm:prSet presAssocID="{00B4E586-D75E-4814-9AD7-F7CFC7D7970B}" presName="node" presStyleLbl="node1" presStyleIdx="1" presStyleCnt="3">
        <dgm:presLayoutVars>
          <dgm:bulletEnabled val="1"/>
        </dgm:presLayoutVars>
      </dgm:prSet>
      <dgm:spPr/>
      <dgm:t>
        <a:bodyPr/>
        <a:lstStyle/>
        <a:p>
          <a:endParaRPr lang="en-AU"/>
        </a:p>
      </dgm:t>
    </dgm:pt>
    <dgm:pt modelId="{E8C68388-F959-466C-AC3E-A1AFEA24BBBF}" type="pres">
      <dgm:prSet presAssocID="{E095F092-2E2D-4BEC-BAB5-D01FC8FDB516}" presName="sibTrans" presStyleLbl="sibTrans2D1" presStyleIdx="1" presStyleCnt="3"/>
      <dgm:spPr/>
      <dgm:t>
        <a:bodyPr/>
        <a:lstStyle/>
        <a:p>
          <a:endParaRPr lang="en-AU"/>
        </a:p>
      </dgm:t>
    </dgm:pt>
    <dgm:pt modelId="{71635195-E418-4E8E-9BA0-8A1A8B7404BE}" type="pres">
      <dgm:prSet presAssocID="{E095F092-2E2D-4BEC-BAB5-D01FC8FDB516}" presName="connectorText" presStyleLbl="sibTrans2D1" presStyleIdx="1" presStyleCnt="3"/>
      <dgm:spPr/>
      <dgm:t>
        <a:bodyPr/>
        <a:lstStyle/>
        <a:p>
          <a:endParaRPr lang="en-AU"/>
        </a:p>
      </dgm:t>
    </dgm:pt>
    <dgm:pt modelId="{B402FD1A-017B-4E65-AB26-75FE8E28A2CD}" type="pres">
      <dgm:prSet presAssocID="{8B16F2CB-BC58-41F3-A577-C40A873EB46A}" presName="node" presStyleLbl="node1" presStyleIdx="2" presStyleCnt="3">
        <dgm:presLayoutVars>
          <dgm:bulletEnabled val="1"/>
        </dgm:presLayoutVars>
      </dgm:prSet>
      <dgm:spPr/>
      <dgm:t>
        <a:bodyPr/>
        <a:lstStyle/>
        <a:p>
          <a:endParaRPr lang="en-AU"/>
        </a:p>
      </dgm:t>
    </dgm:pt>
    <dgm:pt modelId="{D8927604-1DEF-4A6C-89F1-E03D2627B34E}" type="pres">
      <dgm:prSet presAssocID="{CF7ED418-72E6-42C9-BD17-7F4E327D592D}" presName="sibTrans" presStyleLbl="sibTrans2D1" presStyleIdx="2" presStyleCnt="3"/>
      <dgm:spPr/>
      <dgm:t>
        <a:bodyPr/>
        <a:lstStyle/>
        <a:p>
          <a:endParaRPr lang="en-AU"/>
        </a:p>
      </dgm:t>
    </dgm:pt>
    <dgm:pt modelId="{2E620918-884D-403B-9B8E-A18D541250A3}" type="pres">
      <dgm:prSet presAssocID="{CF7ED418-72E6-42C9-BD17-7F4E327D592D}" presName="connectorText" presStyleLbl="sibTrans2D1" presStyleIdx="2" presStyleCnt="3"/>
      <dgm:spPr/>
      <dgm:t>
        <a:bodyPr/>
        <a:lstStyle/>
        <a:p>
          <a:endParaRPr lang="en-AU"/>
        </a:p>
      </dgm:t>
    </dgm:pt>
  </dgm:ptLst>
  <dgm:cxnLst>
    <dgm:cxn modelId="{53511DE8-E03F-4837-B19F-51A4E169726E}" type="presOf" srcId="{36E495DB-AA8E-4B4A-ABDA-35014D721621}" destId="{82ED4CDA-CB0D-4B41-929B-D5DF680FF6F1}" srcOrd="0" destOrd="0" presId="urn:microsoft.com/office/officeart/2005/8/layout/cycle7"/>
    <dgm:cxn modelId="{C71C1425-415D-4FA7-9433-661923B7473F}" type="presOf" srcId="{D3CD957D-FE26-4F95-AF6B-BF0F384CEE40}" destId="{30C68EA4-2E58-4A69-A0E0-0088707B96F2}" srcOrd="0" destOrd="0" presId="urn:microsoft.com/office/officeart/2005/8/layout/cycle7"/>
    <dgm:cxn modelId="{BFC8250D-3BAF-4BDA-92A1-F16F4F52497B}" srcId="{D3CD957D-FE26-4F95-AF6B-BF0F384CEE40}" destId="{00B4E586-D75E-4814-9AD7-F7CFC7D7970B}" srcOrd="1" destOrd="0" parTransId="{B6A3F5D3-F7FF-4BFD-A7D8-305976A51553}" sibTransId="{E095F092-2E2D-4BEC-BAB5-D01FC8FDB516}"/>
    <dgm:cxn modelId="{7C00D1C4-195E-4B9C-BB7D-F66D21493831}" type="presOf" srcId="{CF7ED418-72E6-42C9-BD17-7F4E327D592D}" destId="{D8927604-1DEF-4A6C-89F1-E03D2627B34E}" srcOrd="0" destOrd="0" presId="urn:microsoft.com/office/officeart/2005/8/layout/cycle7"/>
    <dgm:cxn modelId="{D43426C4-583E-4501-AFAD-9B6B70852D31}" type="presOf" srcId="{D3E4FE3C-5926-46BB-9ACC-16B03E55D046}" destId="{526DB65D-7EA3-4C37-BA44-8E5931482654}" srcOrd="1" destOrd="0" presId="urn:microsoft.com/office/officeart/2005/8/layout/cycle7"/>
    <dgm:cxn modelId="{B21B575E-5806-4686-9482-902B962A79FA}" type="presOf" srcId="{CF7ED418-72E6-42C9-BD17-7F4E327D592D}" destId="{2E620918-884D-403B-9B8E-A18D541250A3}" srcOrd="1" destOrd="0" presId="urn:microsoft.com/office/officeart/2005/8/layout/cycle7"/>
    <dgm:cxn modelId="{53167851-3126-48C3-9E17-E924451D5593}" type="presOf" srcId="{00B4E586-D75E-4814-9AD7-F7CFC7D7970B}" destId="{37E2AAF4-DFCB-460D-AEBE-04C3BB3FFD48}" srcOrd="0" destOrd="0" presId="urn:microsoft.com/office/officeart/2005/8/layout/cycle7"/>
    <dgm:cxn modelId="{64B3815F-C540-4039-8280-0FF305FD6D9E}" type="presOf" srcId="{8B16F2CB-BC58-41F3-A577-C40A873EB46A}" destId="{B402FD1A-017B-4E65-AB26-75FE8E28A2CD}" srcOrd="0" destOrd="0" presId="urn:microsoft.com/office/officeart/2005/8/layout/cycle7"/>
    <dgm:cxn modelId="{1BF03C21-0922-4E79-AA10-50442F3B73E8}" type="presOf" srcId="{E095F092-2E2D-4BEC-BAB5-D01FC8FDB516}" destId="{71635195-E418-4E8E-9BA0-8A1A8B7404BE}" srcOrd="1" destOrd="0" presId="urn:microsoft.com/office/officeart/2005/8/layout/cycle7"/>
    <dgm:cxn modelId="{CBA3E424-2306-4506-B248-D88C38CBE0F9}" type="presOf" srcId="{D3E4FE3C-5926-46BB-9ACC-16B03E55D046}" destId="{89182F8B-4292-4B86-8CB2-9DDD583329A3}" srcOrd="0" destOrd="0" presId="urn:microsoft.com/office/officeart/2005/8/layout/cycle7"/>
    <dgm:cxn modelId="{6ACF8DD6-3D0C-4782-B0B4-DA35D3E09F65}" srcId="{D3CD957D-FE26-4F95-AF6B-BF0F384CEE40}" destId="{36E495DB-AA8E-4B4A-ABDA-35014D721621}" srcOrd="0" destOrd="0" parTransId="{C4CA86DC-151D-4A3C-ABB9-AFEAD3279FDE}" sibTransId="{D3E4FE3C-5926-46BB-9ACC-16B03E55D046}"/>
    <dgm:cxn modelId="{5AE394A2-CF60-4828-BB11-A9A35084457F}" type="presOf" srcId="{E095F092-2E2D-4BEC-BAB5-D01FC8FDB516}" destId="{E8C68388-F959-466C-AC3E-A1AFEA24BBBF}" srcOrd="0" destOrd="0" presId="urn:microsoft.com/office/officeart/2005/8/layout/cycle7"/>
    <dgm:cxn modelId="{1CC97CFD-98C0-47D4-B584-5525A5407C7D}" srcId="{D3CD957D-FE26-4F95-AF6B-BF0F384CEE40}" destId="{8B16F2CB-BC58-41F3-A577-C40A873EB46A}" srcOrd="2" destOrd="0" parTransId="{63E778CB-8D76-4A1C-A677-720B9FD33E2B}" sibTransId="{CF7ED418-72E6-42C9-BD17-7F4E327D592D}"/>
    <dgm:cxn modelId="{F202B492-A37B-4A96-B03C-C110035C678C}" type="presParOf" srcId="{30C68EA4-2E58-4A69-A0E0-0088707B96F2}" destId="{82ED4CDA-CB0D-4B41-929B-D5DF680FF6F1}" srcOrd="0" destOrd="0" presId="urn:microsoft.com/office/officeart/2005/8/layout/cycle7"/>
    <dgm:cxn modelId="{60C5F49A-806F-4972-BF8D-809DB4F215E4}" type="presParOf" srcId="{30C68EA4-2E58-4A69-A0E0-0088707B96F2}" destId="{89182F8B-4292-4B86-8CB2-9DDD583329A3}" srcOrd="1" destOrd="0" presId="urn:microsoft.com/office/officeart/2005/8/layout/cycle7"/>
    <dgm:cxn modelId="{06481673-B69F-4E35-8CD1-9BA8046E4582}" type="presParOf" srcId="{89182F8B-4292-4B86-8CB2-9DDD583329A3}" destId="{526DB65D-7EA3-4C37-BA44-8E5931482654}" srcOrd="0" destOrd="0" presId="urn:microsoft.com/office/officeart/2005/8/layout/cycle7"/>
    <dgm:cxn modelId="{FBD9D33A-DBC8-48B2-BA6F-1E70BD1D0B67}" type="presParOf" srcId="{30C68EA4-2E58-4A69-A0E0-0088707B96F2}" destId="{37E2AAF4-DFCB-460D-AEBE-04C3BB3FFD48}" srcOrd="2" destOrd="0" presId="urn:microsoft.com/office/officeart/2005/8/layout/cycle7"/>
    <dgm:cxn modelId="{8E039AF7-2F09-4199-9EAB-739B63B918DC}" type="presParOf" srcId="{30C68EA4-2E58-4A69-A0E0-0088707B96F2}" destId="{E8C68388-F959-466C-AC3E-A1AFEA24BBBF}" srcOrd="3" destOrd="0" presId="urn:microsoft.com/office/officeart/2005/8/layout/cycle7"/>
    <dgm:cxn modelId="{E2208E08-EB16-4EE7-9B8D-3123A6494783}" type="presParOf" srcId="{E8C68388-F959-466C-AC3E-A1AFEA24BBBF}" destId="{71635195-E418-4E8E-9BA0-8A1A8B7404BE}" srcOrd="0" destOrd="0" presId="urn:microsoft.com/office/officeart/2005/8/layout/cycle7"/>
    <dgm:cxn modelId="{D3DA8069-884E-4521-9185-EC8CD08A03D7}" type="presParOf" srcId="{30C68EA4-2E58-4A69-A0E0-0088707B96F2}" destId="{B402FD1A-017B-4E65-AB26-75FE8E28A2CD}" srcOrd="4" destOrd="0" presId="urn:microsoft.com/office/officeart/2005/8/layout/cycle7"/>
    <dgm:cxn modelId="{264C637F-3CC7-446E-AFC4-D5A7EB9C3E8A}" type="presParOf" srcId="{30C68EA4-2E58-4A69-A0E0-0088707B96F2}" destId="{D8927604-1DEF-4A6C-89F1-E03D2627B34E}" srcOrd="5" destOrd="0" presId="urn:microsoft.com/office/officeart/2005/8/layout/cycle7"/>
    <dgm:cxn modelId="{DAA8DC48-33CB-4A42-A596-E03B2FB70D13}" type="presParOf" srcId="{D8927604-1DEF-4A6C-89F1-E03D2627B34E}" destId="{2E620918-884D-403B-9B8E-A18D541250A3}"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F92766-FD84-4D83-BC9A-98B11DD7A6D7}"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AU"/>
        </a:p>
      </dgm:t>
    </dgm:pt>
    <dgm:pt modelId="{34B9C76D-0543-4277-9711-59477D313DC0}">
      <dgm:prSet phldrT="[Text]"/>
      <dgm:spPr/>
      <dgm:t>
        <a:bodyPr/>
        <a:lstStyle/>
        <a:p>
          <a:r>
            <a:rPr lang="en-AU" dirty="0" smtClean="0">
              <a:solidFill>
                <a:schemeClr val="bg1"/>
              </a:solidFill>
              <a:effectLst>
                <a:outerShdw blurRad="50800" dist="38100" dir="2700000" algn="tl" rotWithShape="0">
                  <a:prstClr val="black">
                    <a:alpha val="40000"/>
                  </a:prstClr>
                </a:outerShdw>
              </a:effectLst>
            </a:rPr>
            <a:t>Cost</a:t>
          </a:r>
          <a:endParaRPr lang="en-AU" dirty="0">
            <a:solidFill>
              <a:schemeClr val="bg1"/>
            </a:solidFill>
            <a:effectLst>
              <a:outerShdw blurRad="50800" dist="38100" dir="2700000" algn="tl" rotWithShape="0">
                <a:prstClr val="black">
                  <a:alpha val="40000"/>
                </a:prstClr>
              </a:outerShdw>
            </a:effectLst>
          </a:endParaRPr>
        </a:p>
      </dgm:t>
    </dgm:pt>
    <dgm:pt modelId="{E7BAB3C3-C44A-488C-BE2A-1B95B2AAE63C}" type="parTrans" cxnId="{C8125E0D-74D0-443B-BAE8-B16522C0D35B}">
      <dgm:prSet/>
      <dgm:spPr/>
      <dgm:t>
        <a:bodyPr/>
        <a:lstStyle/>
        <a:p>
          <a:endParaRPr lang="en-AU"/>
        </a:p>
      </dgm:t>
    </dgm:pt>
    <dgm:pt modelId="{5C3C352E-27C8-4045-A20B-1015F9148133}" type="sibTrans" cxnId="{C8125E0D-74D0-443B-BAE8-B16522C0D35B}">
      <dgm:prSet/>
      <dgm:spPr/>
      <dgm:t>
        <a:bodyPr/>
        <a:lstStyle/>
        <a:p>
          <a:endParaRPr lang="en-AU"/>
        </a:p>
      </dgm:t>
    </dgm:pt>
    <dgm:pt modelId="{CCF51903-C7BB-4CB8-9CE5-274F320A05E9}">
      <dgm:prSet phldrT="[Text]"/>
      <dgm:spPr/>
      <dgm:t>
        <a:bodyPr/>
        <a:lstStyle/>
        <a:p>
          <a:r>
            <a:rPr lang="en-AU" dirty="0" smtClean="0">
              <a:solidFill>
                <a:schemeClr val="bg1"/>
              </a:solidFill>
              <a:effectLst>
                <a:outerShdw blurRad="50800" dist="38100" dir="2700000" algn="tl" rotWithShape="0">
                  <a:prstClr val="black">
                    <a:alpha val="40000"/>
                  </a:prstClr>
                </a:outerShdw>
              </a:effectLst>
            </a:rPr>
            <a:t>Capability and Flexibility</a:t>
          </a:r>
          <a:endParaRPr lang="en-AU" dirty="0">
            <a:solidFill>
              <a:schemeClr val="bg1"/>
            </a:solidFill>
            <a:effectLst>
              <a:outerShdw blurRad="50800" dist="38100" dir="2700000" algn="tl" rotWithShape="0">
                <a:prstClr val="black">
                  <a:alpha val="40000"/>
                </a:prstClr>
              </a:outerShdw>
            </a:effectLst>
          </a:endParaRPr>
        </a:p>
      </dgm:t>
    </dgm:pt>
    <dgm:pt modelId="{C32EEA9F-00FE-4D89-BD05-736732B8218D}" type="parTrans" cxnId="{7C8773EF-46A6-4711-8147-0252E7AE63D9}">
      <dgm:prSet/>
      <dgm:spPr/>
      <dgm:t>
        <a:bodyPr/>
        <a:lstStyle/>
        <a:p>
          <a:endParaRPr lang="en-AU"/>
        </a:p>
      </dgm:t>
    </dgm:pt>
    <dgm:pt modelId="{728A47A5-740B-4CDA-AE31-107F761A5232}" type="sibTrans" cxnId="{7C8773EF-46A6-4711-8147-0252E7AE63D9}">
      <dgm:prSet/>
      <dgm:spPr/>
      <dgm:t>
        <a:bodyPr/>
        <a:lstStyle/>
        <a:p>
          <a:endParaRPr lang="en-AU"/>
        </a:p>
      </dgm:t>
    </dgm:pt>
    <dgm:pt modelId="{8ED0C540-2EC4-443B-91F2-57789EE16982}" type="pres">
      <dgm:prSet presAssocID="{77F92766-FD84-4D83-BC9A-98B11DD7A6D7}" presName="compositeShape" presStyleCnt="0">
        <dgm:presLayoutVars>
          <dgm:chMax val="2"/>
          <dgm:dir/>
          <dgm:resizeHandles val="exact"/>
        </dgm:presLayoutVars>
      </dgm:prSet>
      <dgm:spPr/>
      <dgm:t>
        <a:bodyPr/>
        <a:lstStyle/>
        <a:p>
          <a:endParaRPr lang="en-AU"/>
        </a:p>
      </dgm:t>
    </dgm:pt>
    <dgm:pt modelId="{50955664-62C5-47A5-8AC7-B65BB0F91E10}" type="pres">
      <dgm:prSet presAssocID="{77F92766-FD84-4D83-BC9A-98B11DD7A6D7}" presName="divider" presStyleLbl="fgShp" presStyleIdx="0" presStyleCnt="1"/>
      <dgm:spPr>
        <a:effectLst>
          <a:outerShdw blurRad="152400" dist="317500" dir="5400000" sx="90000" sy="-19000" rotWithShape="0">
            <a:prstClr val="black">
              <a:alpha val="15000"/>
            </a:prstClr>
          </a:outerShdw>
        </a:effectLst>
      </dgm:spPr>
      <dgm:t>
        <a:bodyPr/>
        <a:lstStyle/>
        <a:p>
          <a:endParaRPr lang="en-AU"/>
        </a:p>
      </dgm:t>
    </dgm:pt>
    <dgm:pt modelId="{37178535-ED89-43DA-A62B-6913C8485C3F}" type="pres">
      <dgm:prSet presAssocID="{34B9C76D-0543-4277-9711-59477D313DC0}" presName="downArrow" presStyleLbl="node1" presStyleIdx="0" presStyleCnt="2"/>
      <dgm:spPr>
        <a:solidFill>
          <a:srgbClr val="00B050"/>
        </a:solidFill>
        <a:effectLst>
          <a:outerShdw blurRad="152400" dist="317500" dir="5400000" sx="90000" sy="-19000" rotWithShape="0">
            <a:prstClr val="black">
              <a:alpha val="15000"/>
            </a:prstClr>
          </a:outerShdw>
        </a:effectLst>
      </dgm:spPr>
      <dgm:t>
        <a:bodyPr/>
        <a:lstStyle/>
        <a:p>
          <a:endParaRPr lang="en-AU"/>
        </a:p>
      </dgm:t>
    </dgm:pt>
    <dgm:pt modelId="{C8074516-467D-455A-96BE-960C47ED99E9}" type="pres">
      <dgm:prSet presAssocID="{34B9C76D-0543-4277-9711-59477D313DC0}" presName="downArrowText" presStyleLbl="revTx" presStyleIdx="0" presStyleCnt="2">
        <dgm:presLayoutVars>
          <dgm:bulletEnabled val="1"/>
        </dgm:presLayoutVars>
      </dgm:prSet>
      <dgm:spPr/>
      <dgm:t>
        <a:bodyPr/>
        <a:lstStyle/>
        <a:p>
          <a:endParaRPr lang="en-AU"/>
        </a:p>
      </dgm:t>
    </dgm:pt>
    <dgm:pt modelId="{8C954B4E-0DC8-4A96-952C-77BFEA9EFEC5}" type="pres">
      <dgm:prSet presAssocID="{CCF51903-C7BB-4CB8-9CE5-274F320A05E9}" presName="upArrow" presStyleLbl="node1" presStyleIdx="1" presStyleCnt="2"/>
      <dgm:spPr>
        <a:solidFill>
          <a:srgbClr val="00B050"/>
        </a:solidFill>
        <a:effectLst>
          <a:outerShdw blurRad="152400" dist="317500" dir="5400000" sx="90000" sy="-19000" rotWithShape="0">
            <a:prstClr val="black">
              <a:alpha val="15000"/>
            </a:prstClr>
          </a:outerShdw>
        </a:effectLst>
      </dgm:spPr>
      <dgm:t>
        <a:bodyPr/>
        <a:lstStyle/>
        <a:p>
          <a:endParaRPr lang="en-AU"/>
        </a:p>
      </dgm:t>
    </dgm:pt>
    <dgm:pt modelId="{4ACD84B5-720C-4D3E-A7C9-115BC09E21C3}" type="pres">
      <dgm:prSet presAssocID="{CCF51903-C7BB-4CB8-9CE5-274F320A05E9}" presName="upArrowText" presStyleLbl="revTx" presStyleIdx="1" presStyleCnt="2">
        <dgm:presLayoutVars>
          <dgm:bulletEnabled val="1"/>
        </dgm:presLayoutVars>
      </dgm:prSet>
      <dgm:spPr/>
      <dgm:t>
        <a:bodyPr/>
        <a:lstStyle/>
        <a:p>
          <a:endParaRPr lang="en-AU"/>
        </a:p>
      </dgm:t>
    </dgm:pt>
  </dgm:ptLst>
  <dgm:cxnLst>
    <dgm:cxn modelId="{7C8773EF-46A6-4711-8147-0252E7AE63D9}" srcId="{77F92766-FD84-4D83-BC9A-98B11DD7A6D7}" destId="{CCF51903-C7BB-4CB8-9CE5-274F320A05E9}" srcOrd="1" destOrd="0" parTransId="{C32EEA9F-00FE-4D89-BD05-736732B8218D}" sibTransId="{728A47A5-740B-4CDA-AE31-107F761A5232}"/>
    <dgm:cxn modelId="{C8125E0D-74D0-443B-BAE8-B16522C0D35B}" srcId="{77F92766-FD84-4D83-BC9A-98B11DD7A6D7}" destId="{34B9C76D-0543-4277-9711-59477D313DC0}" srcOrd="0" destOrd="0" parTransId="{E7BAB3C3-C44A-488C-BE2A-1B95B2AAE63C}" sibTransId="{5C3C352E-27C8-4045-A20B-1015F9148133}"/>
    <dgm:cxn modelId="{B7035410-F2D8-4017-BBE2-711D450EA014}" type="presOf" srcId="{77F92766-FD84-4D83-BC9A-98B11DD7A6D7}" destId="{8ED0C540-2EC4-443B-91F2-57789EE16982}" srcOrd="0" destOrd="0" presId="urn:microsoft.com/office/officeart/2005/8/layout/arrow3"/>
    <dgm:cxn modelId="{A04BB2A6-940F-4D5A-8DE5-04092FA74BC5}" type="presOf" srcId="{34B9C76D-0543-4277-9711-59477D313DC0}" destId="{C8074516-467D-455A-96BE-960C47ED99E9}" srcOrd="0" destOrd="0" presId="urn:microsoft.com/office/officeart/2005/8/layout/arrow3"/>
    <dgm:cxn modelId="{04D26DD2-24BE-4480-B738-64BBB628B41F}" type="presOf" srcId="{CCF51903-C7BB-4CB8-9CE5-274F320A05E9}" destId="{4ACD84B5-720C-4D3E-A7C9-115BC09E21C3}" srcOrd="0" destOrd="0" presId="urn:microsoft.com/office/officeart/2005/8/layout/arrow3"/>
    <dgm:cxn modelId="{489EB396-21CE-40FC-8CE1-E2410B66DD8F}" type="presParOf" srcId="{8ED0C540-2EC4-443B-91F2-57789EE16982}" destId="{50955664-62C5-47A5-8AC7-B65BB0F91E10}" srcOrd="0" destOrd="0" presId="urn:microsoft.com/office/officeart/2005/8/layout/arrow3"/>
    <dgm:cxn modelId="{211BD00F-D3B5-4125-B4C9-0C5555A8425E}" type="presParOf" srcId="{8ED0C540-2EC4-443B-91F2-57789EE16982}" destId="{37178535-ED89-43DA-A62B-6913C8485C3F}" srcOrd="1" destOrd="0" presId="urn:microsoft.com/office/officeart/2005/8/layout/arrow3"/>
    <dgm:cxn modelId="{5D296463-C38B-4802-A9FB-62862373C6D5}" type="presParOf" srcId="{8ED0C540-2EC4-443B-91F2-57789EE16982}" destId="{C8074516-467D-455A-96BE-960C47ED99E9}" srcOrd="2" destOrd="0" presId="urn:microsoft.com/office/officeart/2005/8/layout/arrow3"/>
    <dgm:cxn modelId="{D15E3D26-A70A-4185-A487-E90B1A536425}" type="presParOf" srcId="{8ED0C540-2EC4-443B-91F2-57789EE16982}" destId="{8C954B4E-0DC8-4A96-952C-77BFEA9EFEC5}" srcOrd="3" destOrd="0" presId="urn:microsoft.com/office/officeart/2005/8/layout/arrow3"/>
    <dgm:cxn modelId="{99B959F4-A47A-44E7-9E2C-01D700BB3495}" type="presParOf" srcId="{8ED0C540-2EC4-443B-91F2-57789EE16982}" destId="{4ACD84B5-720C-4D3E-A7C9-115BC09E21C3}"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2:32 PM</a:t>
            </a:fld>
            <a:endParaRPr lang="en-US" dirty="0"/>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49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2:32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dirty="0"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2" name="Title 1"/>
          <p:cNvSpPr>
            <a:spLocks noGrp="1"/>
          </p:cNvSpPr>
          <p:nvPr>
            <p:ph type="title"/>
          </p:nvPr>
        </p:nvSpPr>
        <p:spPr>
          <a:xfrm>
            <a:off x="785786" y="95235"/>
            <a:ext cx="8215370" cy="1143000"/>
          </a:xfrm>
        </p:spPr>
        <p:txBody>
          <a:bodyPr/>
          <a:lstStyle>
            <a:lvl1pPr>
              <a:defRPr>
                <a:solidFill>
                  <a:schemeClr val="bg1"/>
                </a:solidFill>
              </a:defRPr>
            </a:lvl1pPr>
          </a:lstStyle>
          <a:p>
            <a:r>
              <a:rPr lang="en-US" dirty="0" smtClean="0"/>
              <a:t>Click to edit Master title style</a:t>
            </a:r>
            <a:endParaRPr lang="en-AU" dirty="0"/>
          </a:p>
        </p:txBody>
      </p:sp>
    </p:spTree>
    <p:extLst>
      <p:ext uri="{BB962C8B-B14F-4D97-AF65-F5344CB8AC3E}">
        <p14:creationId xmlns:p14="http://schemas.microsoft.com/office/powerpoint/2010/main" val="606760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8964" y="228600"/>
            <a:ext cx="8375946" cy="664797"/>
          </a:xfrm>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74946" y="1134041"/>
            <a:ext cx="8382000" cy="2000548"/>
          </a:xfrm>
        </p:spPr>
        <p:txBody>
          <a:bodyPr/>
          <a:lstStyle>
            <a:lvl1pPr>
              <a:lnSpc>
                <a:spcPct val="90000"/>
              </a:lnSpc>
              <a:defRPr/>
            </a:lvl1pPr>
            <a:lvl2pPr>
              <a:lnSpc>
                <a:spcPct val="90000"/>
              </a:lnSpc>
              <a:buFontTx/>
              <a:buBlip>
                <a:blip r:embed="rId2"/>
              </a:buBlip>
              <a:defRPr/>
            </a:lvl2pPr>
            <a:lvl3pPr>
              <a:lnSpc>
                <a:spcPct val="90000"/>
              </a:lnSpc>
              <a:buFontTx/>
              <a:buBlip>
                <a:blip r:embed="rId2"/>
              </a:buBlip>
              <a:defRPr/>
            </a:lvl3pPr>
            <a:lvl4pPr>
              <a:lnSpc>
                <a:spcPct val="90000"/>
              </a:lnSpc>
              <a:buFontTx/>
              <a:buBlip>
                <a:blip r:embed="rId2"/>
              </a:buBlip>
              <a:defRPr/>
            </a:lvl4pPr>
            <a:lvl5pPr>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687023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HASSELL 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8690890"/>
      </p:ext>
    </p:extLst>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Action Pla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5786" y="1047734"/>
            <a:ext cx="8250710" cy="5619789"/>
          </a:xfrm>
        </p:spPr>
        <p:txBody>
          <a:bodyPr/>
          <a:lstStyle>
            <a:lvl1pPr>
              <a:defRPr sz="2800" b="1" baseline="0"/>
            </a:lvl1pPr>
            <a:lvl2pPr>
              <a:defRPr sz="1800" baseline="0"/>
            </a:lvl2pPr>
            <a:lvl3pPr>
              <a:defRPr sz="1600"/>
            </a:lvl3pPr>
            <a:lvl4pPr>
              <a:defRPr sz="1400"/>
            </a:lvl4pPr>
            <a:lvl5pPr marL="2057400" marR="0" indent="-228600" algn="l" defTabSz="914400" rtl="0" eaLnBrk="0" fontAlgn="base" latinLnBrk="0" hangingPunct="0">
              <a:lnSpc>
                <a:spcPct val="100000"/>
              </a:lnSpc>
              <a:spcBef>
                <a:spcPct val="20000"/>
              </a:spcBef>
              <a:spcAft>
                <a:spcPct val="0"/>
              </a:spcAft>
              <a:buClrTx/>
              <a:buSzTx/>
              <a:buFontTx/>
              <a:buChar char="»"/>
              <a:tabLst/>
              <a:defRPr/>
            </a:lvl5pPr>
          </a:lstStyle>
          <a:p>
            <a:pPr lvl="0"/>
            <a:r>
              <a:rPr lang="en-AU" noProof="0" dirty="0" smtClean="0"/>
              <a:t>Monday Morning</a:t>
            </a:r>
          </a:p>
          <a:p>
            <a:pPr lvl="1"/>
            <a:r>
              <a:rPr lang="en-AU" noProof="0" dirty="0" smtClean="0"/>
              <a:t>Action 1</a:t>
            </a:r>
          </a:p>
          <a:p>
            <a:pPr lvl="2"/>
            <a:r>
              <a:rPr lang="en-AU" noProof="0" dirty="0" smtClean="0"/>
              <a:t>Third level</a:t>
            </a:r>
          </a:p>
          <a:p>
            <a:pPr lvl="3"/>
            <a:r>
              <a:rPr lang="en-AU" noProof="0" dirty="0" smtClean="0"/>
              <a:t>Fourth level</a:t>
            </a:r>
          </a:p>
          <a:p>
            <a:pPr lvl="0"/>
            <a:r>
              <a:rPr lang="en-AU" noProof="0" dirty="0" smtClean="0"/>
              <a:t>Next 90 days</a:t>
            </a:r>
          </a:p>
          <a:p>
            <a:pPr lvl="1"/>
            <a:r>
              <a:rPr lang="en-AU" noProof="0" dirty="0" smtClean="0"/>
              <a:t>Action 1</a:t>
            </a:r>
          </a:p>
          <a:p>
            <a:pPr lvl="2"/>
            <a:r>
              <a:rPr lang="en-AU" noProof="0" dirty="0" smtClean="0"/>
              <a:t>Third level</a:t>
            </a:r>
          </a:p>
          <a:p>
            <a:pPr lvl="3"/>
            <a:r>
              <a:rPr lang="en-AU" noProof="0" dirty="0" smtClean="0"/>
              <a:t>Fourth level</a:t>
            </a:r>
          </a:p>
          <a:p>
            <a:pPr lvl="0"/>
            <a:r>
              <a:rPr lang="en-AU" noProof="0" dirty="0" smtClean="0"/>
              <a:t>Next Year</a:t>
            </a:r>
          </a:p>
          <a:p>
            <a:pPr lvl="1"/>
            <a:r>
              <a:rPr lang="en-AU" noProof="0" dirty="0" smtClean="0"/>
              <a:t>Action 1</a:t>
            </a:r>
          </a:p>
          <a:p>
            <a:pPr lvl="2"/>
            <a:r>
              <a:rPr lang="en-AU" noProof="0" dirty="0" smtClean="0"/>
              <a:t>Third level</a:t>
            </a:r>
          </a:p>
          <a:p>
            <a:pPr lvl="3"/>
            <a:r>
              <a:rPr lang="en-AU" noProof="0" dirty="0" smtClean="0"/>
              <a:t>Fourth level</a:t>
            </a:r>
            <a:endParaRPr lang="en-AU" noProof="0" dirty="0"/>
          </a:p>
        </p:txBody>
      </p:sp>
      <p:sp>
        <p:nvSpPr>
          <p:cNvPr id="5" name="TextBox 4"/>
          <p:cNvSpPr txBox="1"/>
          <p:nvPr userDrawn="1"/>
        </p:nvSpPr>
        <p:spPr>
          <a:xfrm>
            <a:off x="785786" y="95228"/>
            <a:ext cx="5929354" cy="769441"/>
          </a:xfrm>
          <a:prstGeom prst="rect">
            <a:avLst/>
          </a:prstGeom>
          <a:noFill/>
        </p:spPr>
        <p:txBody>
          <a:bodyPr wrap="square" rtlCol="0">
            <a:spAutoFit/>
          </a:bodyPr>
          <a:lstStyle/>
          <a:p>
            <a:r>
              <a:rPr lang="en-AU" sz="4400" baseline="0" noProof="0" dirty="0" smtClean="0">
                <a:solidFill>
                  <a:schemeClr val="bg1"/>
                </a:solidFill>
                <a:latin typeface="+mj-lt"/>
                <a:ea typeface="+mj-ea"/>
                <a:cs typeface="+mj-cs"/>
              </a:rPr>
              <a:t>Action Plan</a:t>
            </a:r>
          </a:p>
        </p:txBody>
      </p:sp>
    </p:spTree>
    <p:extLst>
      <p:ext uri="{BB962C8B-B14F-4D97-AF65-F5344CB8AC3E}">
        <p14:creationId xmlns:p14="http://schemas.microsoft.com/office/powerpoint/2010/main" val="17187880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Additional Resource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5786" y="1238235"/>
            <a:ext cx="8250710" cy="5429288"/>
          </a:xfrm>
        </p:spPr>
        <p:txBody>
          <a:bodyPr/>
          <a:lstStyle>
            <a:lvl1pPr>
              <a:defRPr sz="2800" b="1" baseline="0"/>
            </a:lvl1pPr>
            <a:lvl3pPr>
              <a:defRPr sz="2000"/>
            </a:lvl3pPr>
            <a:lvl4pPr>
              <a:defRPr sz="1800"/>
            </a:lvl4pPr>
            <a:lvl5pPr marL="2057400" marR="0" indent="-228600" algn="l" defTabSz="914400" rtl="0" eaLnBrk="0" fontAlgn="base" latinLnBrk="0" hangingPunct="0">
              <a:lnSpc>
                <a:spcPct val="100000"/>
              </a:lnSpc>
              <a:spcBef>
                <a:spcPct val="20000"/>
              </a:spcBef>
              <a:spcAft>
                <a:spcPct val="0"/>
              </a:spcAft>
              <a:buClrTx/>
              <a:buSzTx/>
              <a:buFontTx/>
              <a:buChar char="»"/>
              <a:tabLst/>
              <a:defRPr/>
            </a:lvl5pPr>
          </a:lstStyle>
          <a:p>
            <a:pPr lvl="0"/>
            <a:r>
              <a:rPr lang="en-AU" noProof="0" dirty="0" smtClean="0"/>
              <a:t>Resource 1</a:t>
            </a:r>
          </a:p>
          <a:p>
            <a:pPr lvl="2"/>
            <a:r>
              <a:rPr lang="en-AU" noProof="0" dirty="0" smtClean="0"/>
              <a:t>Third level</a:t>
            </a:r>
          </a:p>
          <a:p>
            <a:pPr lvl="3"/>
            <a:r>
              <a:rPr lang="en-AU" noProof="0" dirty="0" smtClean="0"/>
              <a:t>Fourth level</a:t>
            </a:r>
          </a:p>
        </p:txBody>
      </p:sp>
      <p:sp>
        <p:nvSpPr>
          <p:cNvPr id="5" name="TextBox 4"/>
          <p:cNvSpPr txBox="1"/>
          <p:nvPr userDrawn="1"/>
        </p:nvSpPr>
        <p:spPr>
          <a:xfrm>
            <a:off x="785786" y="95228"/>
            <a:ext cx="7572428" cy="769441"/>
          </a:xfrm>
          <a:prstGeom prst="rect">
            <a:avLst/>
          </a:prstGeom>
          <a:noFill/>
        </p:spPr>
        <p:txBody>
          <a:bodyPr wrap="square" rtlCol="0">
            <a:spAutoFit/>
          </a:bodyPr>
          <a:lstStyle/>
          <a:p>
            <a:r>
              <a:rPr kumimoji="0" lang="en-AU" sz="4400" b="0" i="0" u="none" strike="noStrike" kern="0" cap="none" spc="0" normalizeH="0" baseline="0" noProof="0" dirty="0" smtClean="0">
                <a:ln>
                  <a:noFill/>
                </a:ln>
                <a:solidFill>
                  <a:schemeClr val="bg1"/>
                </a:solidFill>
                <a:effectLst/>
                <a:uLnTx/>
                <a:uFillTx/>
                <a:latin typeface="Arial"/>
                <a:ea typeface="+mj-ea"/>
                <a:cs typeface="+mj-cs"/>
              </a:rPr>
              <a:t>Additional Resources</a:t>
            </a:r>
            <a:endParaRPr lang="en-AU" dirty="0">
              <a:solidFill>
                <a:schemeClr val="bg1"/>
              </a:solidFill>
            </a:endParaRPr>
          </a:p>
        </p:txBody>
      </p:sp>
    </p:spTree>
    <p:extLst>
      <p:ext uri="{BB962C8B-B14F-4D97-AF65-F5344CB8AC3E}">
        <p14:creationId xmlns:p14="http://schemas.microsoft.com/office/powerpoint/2010/main" val="15323331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dirty="0"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dirty="0"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dirty="0"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dirty="0"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jpe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1.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0"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dirty="0"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7" r:id="rId18"/>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hyperlink" Target="http://csrc.nist.gov/publications/drafts/800-145/Draft-SP-800-145_cloud-definition.pdf"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csrc.nist.gov/publications/drafts/800-145/Draft-SP-800-145_cloud-definition.pdf" TargetMode="Externa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mailto:bill.rue@bruneek.com" TargetMode="External"/><Relationship Id="rId2" Type="http://schemas.openxmlformats.org/officeDocument/2006/relationships/hyperlink" Target="mailto:wallye@microsoft.com" TargetMode="Externa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28.xml"/><Relationship Id="rId6" Type="http://schemas.openxmlformats.org/officeDocument/2006/relationships/image" Target="../media/image38.png"/><Relationship Id="rId11" Type="http://schemas.openxmlformats.org/officeDocument/2006/relationships/image" Target="../media/image41.png"/><Relationship Id="rId5" Type="http://schemas.openxmlformats.org/officeDocument/2006/relationships/hyperlink" Target="http://technet.microsoft.com/en-au" TargetMode="External"/><Relationship Id="rId10" Type="http://schemas.openxmlformats.org/officeDocument/2006/relationships/image" Target="../media/image40.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hyperlink" Target="http://media.photobucket.com/image/cloud%20computing/eritz14/cloud_computing.png?o=11" TargetMode="Externa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csrc.nist.gov/publications/drafts/800-145/Draft-SP-800-145_cloud-definition.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27753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IT is all about Driving Business Outcomes</a:t>
            </a:r>
            <a:endParaRPr lang="en-AU" dirty="0"/>
          </a:p>
        </p:txBody>
      </p:sp>
      <p:sp>
        <p:nvSpPr>
          <p:cNvPr id="3" name="Content Placeholder 3"/>
          <p:cNvSpPr txBox="1">
            <a:spLocks/>
          </p:cNvSpPr>
          <p:nvPr/>
        </p:nvSpPr>
        <p:spPr>
          <a:xfrm>
            <a:off x="783272" y="1508787"/>
            <a:ext cx="7748289" cy="2574808"/>
          </a:xfrm>
          <a:prstGeom prst="rect">
            <a:avLst/>
          </a:prstGeom>
          <a:noFill/>
          <a:ln w="12700">
            <a:noFill/>
          </a:ln>
          <a:effectLst>
            <a:glow rad="139700">
              <a:schemeClr val="accent1">
                <a:satMod val="175000"/>
                <a:alpha val="40000"/>
              </a:schemeClr>
            </a:glow>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endParaRPr lang="en-AU" sz="1000" dirty="0" smtClean="0">
              <a:solidFill>
                <a:schemeClr val="bg1"/>
              </a:solidFill>
              <a:hlinkClick r:id="rId2"/>
            </a:endParaRPr>
          </a:p>
          <a:p>
            <a:pPr marL="0" indent="0">
              <a:buFontTx/>
              <a:buNone/>
            </a:pPr>
            <a:r>
              <a:rPr lang="en-AU" b="1" dirty="0" smtClean="0">
                <a:solidFill>
                  <a:schemeClr val="bg1"/>
                </a:solidFill>
              </a:rPr>
              <a:t>Rule #1: It’s not about IT. IT is all about Business Outcomes and Business Performance</a:t>
            </a:r>
            <a:r>
              <a:rPr lang="en-AU" sz="2800" b="1" dirty="0" smtClean="0">
                <a:solidFill>
                  <a:schemeClr val="bg1"/>
                </a:solidFill>
              </a:rPr>
              <a:t>.</a:t>
            </a:r>
            <a:r>
              <a:rPr lang="en-AU" sz="1800" b="1" baseline="30000" dirty="0" smtClean="0">
                <a:solidFill>
                  <a:schemeClr val="bg1"/>
                </a:solidFill>
              </a:rPr>
              <a:t>*</a:t>
            </a:r>
          </a:p>
          <a:p>
            <a:pPr marL="0" indent="0">
              <a:buFontTx/>
              <a:buNone/>
            </a:pPr>
            <a:r>
              <a:rPr lang="en-AU" sz="900" b="1" dirty="0" smtClean="0">
                <a:solidFill>
                  <a:schemeClr val="bg1"/>
                </a:solidFill>
              </a:rPr>
              <a:t>* </a:t>
            </a:r>
            <a:r>
              <a:rPr lang="en-AU" sz="900" b="1" u="sng" dirty="0" smtClean="0">
                <a:solidFill>
                  <a:schemeClr val="bg1"/>
                </a:solidFill>
              </a:rPr>
              <a:t>The Real Business of IT, </a:t>
            </a:r>
            <a:r>
              <a:rPr lang="en-AU" sz="900" b="1" dirty="0" smtClean="0">
                <a:solidFill>
                  <a:schemeClr val="bg1"/>
                </a:solidFill>
              </a:rPr>
              <a:t>Hunter  and Westerman, Harvard Business Press, 2009</a:t>
            </a:r>
            <a:endParaRPr lang="en-AU" sz="900" b="1" u="sng" dirty="0" smtClean="0">
              <a:solidFill>
                <a:schemeClr val="bg1"/>
              </a:solidFill>
            </a:endParaRPr>
          </a:p>
          <a:p>
            <a:pPr marL="0" indent="0">
              <a:buFontTx/>
              <a:buNone/>
            </a:pPr>
            <a:endParaRPr lang="en-AU" sz="2800" dirty="0">
              <a:solidFill>
                <a:schemeClr val="bg1"/>
              </a:solidFill>
            </a:endParaRPr>
          </a:p>
        </p:txBody>
      </p:sp>
      <p:sp>
        <p:nvSpPr>
          <p:cNvPr id="4" name="Content Placeholder 3"/>
          <p:cNvSpPr txBox="1">
            <a:spLocks/>
          </p:cNvSpPr>
          <p:nvPr/>
        </p:nvSpPr>
        <p:spPr>
          <a:xfrm>
            <a:off x="813704" y="4293096"/>
            <a:ext cx="8222793" cy="1728192"/>
          </a:xfrm>
          <a:prstGeom prst="rect">
            <a:avLst/>
          </a:prstGeom>
          <a:noFill/>
          <a:ln w="12700">
            <a:noFill/>
          </a:ln>
          <a:effectLst>
            <a:glow rad="139700">
              <a:schemeClr val="accent1">
                <a:satMod val="175000"/>
                <a:alpha val="40000"/>
              </a:schemeClr>
            </a:glow>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endParaRPr lang="en-AU" sz="1000" dirty="0" smtClean="0">
              <a:solidFill>
                <a:schemeClr val="bg1"/>
              </a:solidFill>
              <a:hlinkClick r:id="rId2"/>
            </a:endParaRPr>
          </a:p>
          <a:p>
            <a:pPr marL="0" indent="0">
              <a:buFontTx/>
              <a:buNone/>
            </a:pPr>
            <a:r>
              <a:rPr lang="en-AU" b="1" dirty="0" smtClean="0">
                <a:solidFill>
                  <a:schemeClr val="bg1"/>
                </a:solidFill>
              </a:rPr>
              <a:t>Rule #2: IT is part of the business and participates in achieving business outcomes.</a:t>
            </a:r>
            <a:endParaRPr lang="en-AU" dirty="0">
              <a:solidFill>
                <a:schemeClr val="bg1"/>
              </a:solidFill>
            </a:endParaRPr>
          </a:p>
        </p:txBody>
      </p:sp>
    </p:spTree>
    <p:extLst>
      <p:ext uri="{BB962C8B-B14F-4D97-AF65-F5344CB8AC3E}">
        <p14:creationId xmlns:p14="http://schemas.microsoft.com/office/powerpoint/2010/main" val="928703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04566" y="228600"/>
            <a:ext cx="8375946" cy="664797"/>
          </a:xfrm>
        </p:spPr>
        <p:txBody>
          <a:bodyPr/>
          <a:lstStyle/>
          <a:p>
            <a:pPr algn="l"/>
            <a:r>
              <a:rPr lang="en-AU" dirty="0" smtClean="0"/>
              <a:t>Who is </a:t>
            </a:r>
            <a:r>
              <a:rPr lang="en-AU" dirty="0" smtClean="0">
                <a:solidFill>
                  <a:schemeClr val="bg1"/>
                </a:solidFill>
              </a:rPr>
              <a:t>HASSELL</a:t>
            </a:r>
            <a:r>
              <a:rPr lang="en-AU" dirty="0" smtClean="0"/>
              <a:t>?</a:t>
            </a:r>
            <a:endParaRPr lang="en-AU" dirty="0"/>
          </a:p>
        </p:txBody>
      </p:sp>
      <p:sp>
        <p:nvSpPr>
          <p:cNvPr id="6" name="Text Placeholder 5"/>
          <p:cNvSpPr>
            <a:spLocks noGrp="1"/>
          </p:cNvSpPr>
          <p:nvPr>
            <p:ph type="body" sz="quarter" idx="10"/>
          </p:nvPr>
        </p:nvSpPr>
        <p:spPr>
          <a:xfrm>
            <a:off x="798512" y="1134041"/>
            <a:ext cx="8382000" cy="3131113"/>
          </a:xfrm>
        </p:spPr>
        <p:txBody>
          <a:bodyPr/>
          <a:lstStyle/>
          <a:p>
            <a:endParaRPr lang="en-US" dirty="0" smtClean="0">
              <a:solidFill>
                <a:schemeClr val="accent3">
                  <a:lumMod val="20000"/>
                  <a:lumOff val="80000"/>
                </a:schemeClr>
              </a:solidFill>
            </a:endParaRPr>
          </a:p>
          <a:p>
            <a:endParaRPr lang="en-US" dirty="0" smtClean="0">
              <a:solidFill>
                <a:schemeClr val="accent3">
                  <a:lumMod val="20000"/>
                  <a:lumOff val="80000"/>
                </a:schemeClr>
              </a:solidFill>
            </a:endParaRPr>
          </a:p>
          <a:p>
            <a:pPr>
              <a:spcBef>
                <a:spcPts val="0"/>
              </a:spcBef>
              <a:buNone/>
              <a:defRPr/>
            </a:pPr>
            <a:r>
              <a:rPr lang="en-US" sz="4000" dirty="0" smtClean="0">
                <a:solidFill>
                  <a:schemeClr val="accent1">
                    <a:lumMod val="75000"/>
                  </a:schemeClr>
                </a:solidFill>
                <a:latin typeface="Calibri" pitchFamily="34" charset="0"/>
                <a:cs typeface="Calibri" pitchFamily="34" charset="0"/>
              </a:rPr>
              <a:t>our business is planning and design. </a:t>
            </a:r>
          </a:p>
          <a:p>
            <a:pPr>
              <a:spcBef>
                <a:spcPts val="0"/>
              </a:spcBef>
              <a:buNone/>
              <a:defRPr/>
            </a:pPr>
            <a:r>
              <a:rPr lang="en-US" sz="4000" dirty="0" smtClean="0">
                <a:latin typeface="Calibri" pitchFamily="34" charset="0"/>
                <a:cs typeface="Calibri" pitchFamily="34" charset="0"/>
              </a:rPr>
              <a:t>is design important to you? </a:t>
            </a:r>
          </a:p>
          <a:p>
            <a:pPr marL="0" indent="0">
              <a:buNone/>
            </a:pPr>
            <a:endParaRPr lang="en-AU" dirty="0"/>
          </a:p>
        </p:txBody>
      </p:sp>
    </p:spTree>
    <p:extLst>
      <p:ext uri="{BB962C8B-B14F-4D97-AF65-F5344CB8AC3E}">
        <p14:creationId xmlns:p14="http://schemas.microsoft.com/office/powerpoint/2010/main" val="38729751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ASSELL_map_locations_+London.jpg"/>
          <p:cNvPicPr>
            <a:picLocks noChangeAspect="1"/>
          </p:cNvPicPr>
          <p:nvPr/>
        </p:nvPicPr>
        <p:blipFill>
          <a:blip r:embed="rId2" cstate="print"/>
          <a:stretch>
            <a:fillRect/>
          </a:stretch>
        </p:blipFill>
        <p:spPr>
          <a:xfrm>
            <a:off x="0" y="836712"/>
            <a:ext cx="9144000" cy="4968552"/>
          </a:xfrm>
          <a:prstGeom prst="rect">
            <a:avLst/>
          </a:prstGeom>
        </p:spPr>
      </p:pic>
    </p:spTree>
    <p:extLst>
      <p:ext uri="{BB962C8B-B14F-4D97-AF65-F5344CB8AC3E}">
        <p14:creationId xmlns:p14="http://schemas.microsoft.com/office/powerpoint/2010/main" val="13624984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0208_000493.jpg"/>
          <p:cNvPicPr>
            <a:picLocks noChangeAspect="1"/>
          </p:cNvPicPr>
          <p:nvPr/>
        </p:nvPicPr>
        <p:blipFill>
          <a:blip r:embed="rId2" cstate="print"/>
          <a:stretch>
            <a:fillRect/>
          </a:stretch>
        </p:blipFill>
        <p:spPr>
          <a:xfrm>
            <a:off x="0" y="11614"/>
            <a:ext cx="9144000" cy="6834775"/>
          </a:xfrm>
          <a:prstGeom prst="rect">
            <a:avLst/>
          </a:prstGeom>
        </p:spPr>
      </p:pic>
    </p:spTree>
    <p:extLst>
      <p:ext uri="{BB962C8B-B14F-4D97-AF65-F5344CB8AC3E}">
        <p14:creationId xmlns:p14="http://schemas.microsoft.com/office/powerpoint/2010/main" val="2388468010"/>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Tree>
    <p:extLst>
      <p:ext uri="{BB962C8B-B14F-4D97-AF65-F5344CB8AC3E}">
        <p14:creationId xmlns:p14="http://schemas.microsoft.com/office/powerpoint/2010/main" val="1607949480"/>
      </p:ext>
    </p:extLst>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0424_000367_PeterBennetts.jpg"/>
          <p:cNvPicPr>
            <a:picLocks/>
          </p:cNvPicPr>
          <p:nvPr/>
        </p:nvPicPr>
        <p:blipFill>
          <a:blip r:embed="rId2" cstate="print"/>
          <a:stretch>
            <a:fillRect/>
          </a:stretch>
        </p:blipFill>
        <p:spPr>
          <a:xfrm>
            <a:off x="0" y="476672"/>
            <a:ext cx="9144000" cy="5907481"/>
          </a:xfrm>
          <a:prstGeom prst="rect">
            <a:avLst/>
          </a:prstGeom>
        </p:spPr>
      </p:pic>
    </p:spTree>
    <p:extLst>
      <p:ext uri="{BB962C8B-B14F-4D97-AF65-F5344CB8AC3E}">
        <p14:creationId xmlns:p14="http://schemas.microsoft.com/office/powerpoint/2010/main" val="420231060"/>
      </p:ext>
    </p:extLst>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0423_000219_PeterBennetts.jpg"/>
          <p:cNvPicPr>
            <a:picLocks noChangeAspect="1"/>
          </p:cNvPicPr>
          <p:nvPr/>
        </p:nvPicPr>
        <p:blipFill>
          <a:blip r:embed="rId2" cstate="print"/>
          <a:stretch>
            <a:fillRect/>
          </a:stretch>
        </p:blipFill>
        <p:spPr>
          <a:xfrm>
            <a:off x="0" y="11614"/>
            <a:ext cx="9144000" cy="6834775"/>
          </a:xfrm>
          <a:prstGeom prst="rect">
            <a:avLst/>
          </a:prstGeom>
        </p:spPr>
      </p:pic>
    </p:spTree>
    <p:extLst>
      <p:ext uri="{BB962C8B-B14F-4D97-AF65-F5344CB8AC3E}">
        <p14:creationId xmlns:p14="http://schemas.microsoft.com/office/powerpoint/2010/main" val="3501848710"/>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cosciences Precinct-Boggo Road_02.jpg"/>
          <p:cNvPicPr>
            <a:picLocks noChangeAspect="1"/>
          </p:cNvPicPr>
          <p:nvPr/>
        </p:nvPicPr>
        <p:blipFill>
          <a:blip r:embed="rId2" cstate="print"/>
          <a:stretch>
            <a:fillRect/>
          </a:stretch>
        </p:blipFill>
        <p:spPr>
          <a:xfrm>
            <a:off x="0" y="413074"/>
            <a:ext cx="9144000" cy="6031855"/>
          </a:xfrm>
          <a:prstGeom prst="rect">
            <a:avLst/>
          </a:prstGeom>
        </p:spPr>
      </p:pic>
    </p:spTree>
    <p:extLst>
      <p:ext uri="{BB962C8B-B14F-4D97-AF65-F5344CB8AC3E}">
        <p14:creationId xmlns:p14="http://schemas.microsoft.com/office/powerpoint/2010/main" val="1830405599"/>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cosciences Precinct-Boggo Road_08.jpg"/>
          <p:cNvPicPr>
            <a:picLocks noChangeAspect="1"/>
          </p:cNvPicPr>
          <p:nvPr/>
        </p:nvPicPr>
        <p:blipFill>
          <a:blip r:embed="rId2" cstate="print"/>
          <a:stretch>
            <a:fillRect/>
          </a:stretch>
        </p:blipFill>
        <p:spPr>
          <a:xfrm>
            <a:off x="0" y="293631"/>
            <a:ext cx="9144000" cy="6270740"/>
          </a:xfrm>
          <a:prstGeom prst="rect">
            <a:avLst/>
          </a:prstGeom>
        </p:spPr>
      </p:pic>
    </p:spTree>
    <p:extLst>
      <p:ext uri="{BB962C8B-B14F-4D97-AF65-F5344CB8AC3E}">
        <p14:creationId xmlns:p14="http://schemas.microsoft.com/office/powerpoint/2010/main" val="1975384727"/>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AU" dirty="0"/>
              <a:t>IT’s Really Cloudy! Now What Do We Do?</a:t>
            </a:r>
          </a:p>
        </p:txBody>
      </p:sp>
      <p:sp>
        <p:nvSpPr>
          <p:cNvPr id="3" name="Text Placeholder 2"/>
          <p:cNvSpPr>
            <a:spLocks noGrp="1"/>
          </p:cNvSpPr>
          <p:nvPr>
            <p:ph type="body" idx="1"/>
          </p:nvPr>
        </p:nvSpPr>
        <p:spPr>
          <a:xfrm>
            <a:off x="722313" y="1340769"/>
            <a:ext cx="7772400" cy="3066132"/>
          </a:xfrm>
        </p:spPr>
        <p:txBody>
          <a:bodyPr/>
          <a:lstStyle/>
          <a:p>
            <a:pPr lvl="0">
              <a:defRPr/>
            </a:pPr>
            <a:r>
              <a:rPr lang="en-US" dirty="0" smtClean="0"/>
              <a:t>Wally Eastland</a:t>
            </a:r>
          </a:p>
          <a:p>
            <a:pPr lvl="0">
              <a:defRPr/>
            </a:pPr>
            <a:r>
              <a:rPr lang="en-US" dirty="0" smtClean="0"/>
              <a:t>Principal Consultant, Service Management and Operations</a:t>
            </a:r>
          </a:p>
          <a:p>
            <a:pPr lvl="0">
              <a:defRPr/>
            </a:pPr>
            <a:r>
              <a:rPr lang="en-US" dirty="0" smtClean="0"/>
              <a:t>Operations Consulting Lead, Australia</a:t>
            </a:r>
          </a:p>
          <a:p>
            <a:pPr lvl="0">
              <a:defRPr/>
            </a:pPr>
            <a:r>
              <a:rPr lang="en-US" dirty="0" smtClean="0"/>
              <a:t>Microsoft</a:t>
            </a:r>
          </a:p>
          <a:p>
            <a:pPr lvl="0">
              <a:defRPr/>
            </a:pPr>
            <a:endParaRPr lang="en-US" dirty="0"/>
          </a:p>
          <a:p>
            <a:pPr lvl="0">
              <a:defRPr/>
            </a:pPr>
            <a:r>
              <a:rPr lang="en-US" dirty="0" smtClean="0"/>
              <a:t>Bill Rue</a:t>
            </a:r>
          </a:p>
          <a:p>
            <a:pPr lvl="0">
              <a:defRPr/>
            </a:pPr>
            <a:r>
              <a:rPr lang="en-US" dirty="0" smtClean="0"/>
              <a:t>Former CIO </a:t>
            </a:r>
          </a:p>
          <a:p>
            <a:pPr lvl="0">
              <a:defRPr/>
            </a:pPr>
            <a:r>
              <a:rPr lang="en-US" dirty="0" smtClean="0"/>
              <a:t>Hassell</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 VOC202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011-06-7937-00-one40william-PeterBennetts.jpg"/>
          <p:cNvPicPr>
            <a:picLocks noChangeAspect="1"/>
          </p:cNvPicPr>
          <p:nvPr/>
        </p:nvPicPr>
        <p:blipFill>
          <a:blip r:embed="rId2" cstate="print"/>
          <a:stretch>
            <a:fillRect/>
          </a:stretch>
        </p:blipFill>
        <p:spPr>
          <a:xfrm>
            <a:off x="0" y="4978"/>
            <a:ext cx="9144000" cy="6848047"/>
          </a:xfrm>
          <a:prstGeom prst="rect">
            <a:avLst/>
          </a:prstGeom>
        </p:spPr>
      </p:pic>
    </p:spTree>
    <p:extLst>
      <p:ext uri="{BB962C8B-B14F-4D97-AF65-F5344CB8AC3E}">
        <p14:creationId xmlns:p14="http://schemas.microsoft.com/office/powerpoint/2010/main" val="584287605"/>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011-06-7937-07-one40william-PeterBennetts.jpg"/>
          <p:cNvPicPr>
            <a:picLocks noChangeAspect="1"/>
          </p:cNvPicPr>
          <p:nvPr/>
        </p:nvPicPr>
        <p:blipFill>
          <a:blip r:embed="rId2" cstate="print"/>
          <a:stretch>
            <a:fillRect/>
          </a:stretch>
        </p:blipFill>
        <p:spPr>
          <a:xfrm>
            <a:off x="0" y="4978"/>
            <a:ext cx="9144000" cy="6848047"/>
          </a:xfrm>
          <a:prstGeom prst="rect">
            <a:avLst/>
          </a:prstGeom>
        </p:spPr>
      </p:pic>
    </p:spTree>
    <p:extLst>
      <p:ext uri="{BB962C8B-B14F-4D97-AF65-F5344CB8AC3E}">
        <p14:creationId xmlns:p14="http://schemas.microsoft.com/office/powerpoint/2010/main" val="1779579102"/>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AU" dirty="0" smtClean="0"/>
              <a:t>Information Challenges</a:t>
            </a:r>
            <a:endParaRPr lang="en-AU" dirty="0"/>
          </a:p>
        </p:txBody>
      </p:sp>
      <p:sp>
        <p:nvSpPr>
          <p:cNvPr id="4" name="Content Placeholder 3"/>
          <p:cNvSpPr>
            <a:spLocks noGrp="1"/>
          </p:cNvSpPr>
          <p:nvPr>
            <p:ph idx="1"/>
          </p:nvPr>
        </p:nvSpPr>
        <p:spPr/>
        <p:txBody>
          <a:bodyPr>
            <a:normAutofit fontScale="92500" lnSpcReduction="10000"/>
          </a:bodyPr>
          <a:lstStyle/>
          <a:p>
            <a:r>
              <a:rPr lang="en-AU" dirty="0"/>
              <a:t>Supporting Design Outcomes</a:t>
            </a:r>
          </a:p>
          <a:p>
            <a:r>
              <a:rPr lang="en-AU" dirty="0"/>
              <a:t>Connecting Imagery with Concepts and Designs</a:t>
            </a:r>
          </a:p>
          <a:p>
            <a:r>
              <a:rPr lang="en-AU" dirty="0"/>
              <a:t>Ensuring Documentation Capability and Delivery</a:t>
            </a:r>
          </a:p>
          <a:p>
            <a:r>
              <a:rPr lang="en-AU" dirty="0"/>
              <a:t>Increased need for Speed and Storage</a:t>
            </a:r>
          </a:p>
          <a:p>
            <a:r>
              <a:rPr lang="en-AU" dirty="0"/>
              <a:t>Increasing Software Capability</a:t>
            </a:r>
          </a:p>
          <a:p>
            <a:r>
              <a:rPr lang="en-AU" dirty="0"/>
              <a:t>Compliance and Risk Management</a:t>
            </a:r>
          </a:p>
          <a:p>
            <a:r>
              <a:rPr lang="en-AU" dirty="0"/>
              <a:t>Multi Location, Multi Discipline, Multi Lingual</a:t>
            </a:r>
          </a:p>
          <a:p>
            <a:r>
              <a:rPr lang="en-AU" dirty="0"/>
              <a:t>Supporting Culture of cross pollination, access to the best staff, and full collaboration (both people and systems</a:t>
            </a:r>
            <a:r>
              <a:rPr lang="en-AU" dirty="0" smtClean="0"/>
              <a:t>)</a:t>
            </a:r>
            <a:endParaRPr lang="en-AU" dirty="0"/>
          </a:p>
        </p:txBody>
      </p:sp>
    </p:spTree>
    <p:extLst>
      <p:ext uri="{BB962C8B-B14F-4D97-AF65-F5344CB8AC3E}">
        <p14:creationId xmlns:p14="http://schemas.microsoft.com/office/powerpoint/2010/main" val="3957020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 Moving Feast…..</a:t>
            </a:r>
            <a:endParaRPr lang="en-AU" dirty="0"/>
          </a:p>
        </p:txBody>
      </p:sp>
      <p:sp>
        <p:nvSpPr>
          <p:cNvPr id="4" name="Content Placeholder 3"/>
          <p:cNvSpPr>
            <a:spLocks noGrp="1"/>
          </p:cNvSpPr>
          <p:nvPr>
            <p:ph idx="1"/>
          </p:nvPr>
        </p:nvSpPr>
        <p:spPr/>
        <p:txBody>
          <a:bodyPr/>
          <a:lstStyle/>
          <a:p>
            <a:r>
              <a:rPr lang="en-AU" dirty="0"/>
              <a:t>Project Growth exceeded forecasted models</a:t>
            </a:r>
          </a:p>
          <a:p>
            <a:r>
              <a:rPr lang="en-AU" dirty="0"/>
              <a:t>_Growth of Project Data exponential</a:t>
            </a:r>
          </a:p>
          <a:p>
            <a:r>
              <a:rPr lang="en-AU" dirty="0"/>
              <a:t>_e.g. 1 month grew 50% capacity overall for a single location in</a:t>
            </a:r>
          </a:p>
          <a:p>
            <a:r>
              <a:rPr lang="en-AU" dirty="0"/>
              <a:t>   resources (staff, storage, machines, licencing)</a:t>
            </a:r>
          </a:p>
          <a:p>
            <a:r>
              <a:rPr lang="en-AU" dirty="0"/>
              <a:t>_Similar issues in all regions</a:t>
            </a:r>
            <a:br>
              <a:rPr lang="en-AU" dirty="0"/>
            </a:br>
            <a:endParaRPr lang="en-AU" dirty="0"/>
          </a:p>
          <a:p>
            <a:r>
              <a:rPr lang="en-AU" dirty="0"/>
              <a:t>Traditional methods would have been crippling</a:t>
            </a:r>
          </a:p>
          <a:p>
            <a:endParaRPr lang="en-AU" dirty="0"/>
          </a:p>
          <a:p>
            <a:endParaRPr lang="en-AU" dirty="0"/>
          </a:p>
        </p:txBody>
      </p:sp>
    </p:spTree>
    <p:extLst>
      <p:ext uri="{BB962C8B-B14F-4D97-AF65-F5344CB8AC3E}">
        <p14:creationId xmlns:p14="http://schemas.microsoft.com/office/powerpoint/2010/main" val="506388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566" y="0"/>
            <a:ext cx="8375946" cy="1508787"/>
          </a:xfrm>
        </p:spPr>
        <p:txBody>
          <a:bodyPr/>
          <a:lstStyle/>
          <a:p>
            <a:pPr algn="l"/>
            <a:r>
              <a:rPr lang="en-AU" dirty="0" smtClean="0"/>
              <a:t>Why we choose to deploy Technology?</a:t>
            </a:r>
            <a:endParaRPr lang="en-AU" dirty="0"/>
          </a:p>
        </p:txBody>
      </p:sp>
      <p:sp>
        <p:nvSpPr>
          <p:cNvPr id="3" name="Text Placeholder 2"/>
          <p:cNvSpPr>
            <a:spLocks noGrp="1"/>
          </p:cNvSpPr>
          <p:nvPr>
            <p:ph type="body" sz="quarter" idx="10"/>
          </p:nvPr>
        </p:nvSpPr>
        <p:spPr>
          <a:xfrm>
            <a:off x="780548" y="1876565"/>
            <a:ext cx="8382000" cy="4144724"/>
          </a:xfrm>
        </p:spPr>
        <p:txBody>
          <a:bodyPr/>
          <a:lstStyle/>
          <a:p>
            <a:r>
              <a:rPr lang="en-US" sz="2400" dirty="0" smtClean="0"/>
              <a:t>Project Review – top level simplicity</a:t>
            </a:r>
          </a:p>
          <a:p>
            <a:pPr marL="712788" lvl="1">
              <a:buNone/>
            </a:pPr>
            <a:r>
              <a:rPr lang="en-US" sz="2000" dirty="0" smtClean="0"/>
              <a:t>_Does it improve P&amp;L</a:t>
            </a:r>
          </a:p>
          <a:p>
            <a:pPr marL="712788" lvl="1">
              <a:buNone/>
            </a:pPr>
            <a:r>
              <a:rPr lang="en-US" sz="2000" dirty="0" smtClean="0"/>
              <a:t>_Does it improve</a:t>
            </a:r>
            <a:r>
              <a:rPr lang="en-AU" sz="2000" dirty="0" smtClean="0"/>
              <a:t> Design</a:t>
            </a:r>
          </a:p>
          <a:p>
            <a:pPr marL="712788" lvl="1">
              <a:buNone/>
            </a:pPr>
            <a:r>
              <a:rPr lang="en-US" sz="2000" dirty="0" smtClean="0"/>
              <a:t>_Does it improve Reputation</a:t>
            </a:r>
          </a:p>
          <a:p>
            <a:pPr lvl="1">
              <a:buNone/>
            </a:pPr>
            <a:endParaRPr lang="en-US" sz="1800" dirty="0" smtClean="0"/>
          </a:p>
          <a:p>
            <a:r>
              <a:rPr lang="en-US" sz="2400" dirty="0" smtClean="0"/>
              <a:t>Technology Features and Benefits</a:t>
            </a:r>
          </a:p>
          <a:p>
            <a:pPr marL="714375" lvl="1" indent="-346075">
              <a:buNone/>
            </a:pPr>
            <a:r>
              <a:rPr lang="en-US" sz="2000" dirty="0" smtClean="0"/>
              <a:t>_Improves Productivity (P&amp;L)</a:t>
            </a:r>
          </a:p>
          <a:p>
            <a:pPr marL="714375" lvl="1" indent="-346075">
              <a:buNone/>
            </a:pPr>
            <a:r>
              <a:rPr lang="en-US" sz="2000" dirty="0" smtClean="0"/>
              <a:t>_Allows more time on better product  (Design &amp; Reputation)</a:t>
            </a:r>
          </a:p>
          <a:p>
            <a:pPr lvl="1"/>
            <a:endParaRPr lang="en-US" dirty="0" smtClean="0"/>
          </a:p>
        </p:txBody>
      </p:sp>
    </p:spTree>
    <p:extLst>
      <p:ext uri="{BB962C8B-B14F-4D97-AF65-F5344CB8AC3E}">
        <p14:creationId xmlns:p14="http://schemas.microsoft.com/office/powerpoint/2010/main" val="389855296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96011"/>
            <a:ext cx="8375946" cy="1028733"/>
          </a:xfrm>
        </p:spPr>
        <p:txBody>
          <a:bodyPr/>
          <a:lstStyle/>
          <a:p>
            <a:r>
              <a:rPr lang="en-AU" dirty="0" smtClean="0"/>
              <a:t>Does the Technology Fit?</a:t>
            </a:r>
            <a:endParaRPr lang="en-AU" dirty="0"/>
          </a:p>
        </p:txBody>
      </p:sp>
      <p:sp>
        <p:nvSpPr>
          <p:cNvPr id="3" name="Text Placeholder 2"/>
          <p:cNvSpPr>
            <a:spLocks noGrp="1"/>
          </p:cNvSpPr>
          <p:nvPr>
            <p:ph type="body" sz="quarter" idx="10"/>
          </p:nvPr>
        </p:nvSpPr>
        <p:spPr>
          <a:xfrm>
            <a:off x="852556" y="1328589"/>
            <a:ext cx="8111932" cy="3529171"/>
          </a:xfrm>
        </p:spPr>
        <p:txBody>
          <a:bodyPr/>
          <a:lstStyle/>
          <a:p>
            <a:r>
              <a:rPr lang="en-US" dirty="0" smtClean="0"/>
              <a:t>Part of a broader solution </a:t>
            </a:r>
            <a:br>
              <a:rPr lang="en-US" dirty="0" smtClean="0"/>
            </a:br>
            <a:r>
              <a:rPr lang="en-US" sz="2000" dirty="0" smtClean="0"/>
              <a:t>(HASSELL Platform - SCCM, SCOM, SharePoint, WOC’s, Project Management Platform, CRM, HR and Fin systems, Team review and structure efficiencies)</a:t>
            </a:r>
          </a:p>
          <a:p>
            <a:pPr marL="628650" lvl="1" indent="-266700">
              <a:buNone/>
              <a:tabLst>
                <a:tab pos="542925" algn="l"/>
              </a:tabLst>
            </a:pPr>
            <a:r>
              <a:rPr lang="en-US" sz="2000" dirty="0" smtClean="0"/>
              <a:t>_Improving supportability</a:t>
            </a:r>
          </a:p>
          <a:p>
            <a:pPr marL="628650" lvl="1" indent="-266700">
              <a:buNone/>
              <a:tabLst>
                <a:tab pos="542925" algn="l"/>
              </a:tabLst>
            </a:pPr>
            <a:r>
              <a:rPr lang="en-US" sz="2000" dirty="0" smtClean="0"/>
              <a:t>_Improving manageability</a:t>
            </a:r>
          </a:p>
          <a:p>
            <a:pPr marL="447675" lvl="1" indent="-85725">
              <a:buNone/>
            </a:pPr>
            <a:r>
              <a:rPr lang="en-US" sz="2000" dirty="0" smtClean="0"/>
              <a:t>_More improved services and access to expertise </a:t>
            </a:r>
            <a:br>
              <a:rPr lang="en-US" sz="2000" dirty="0" smtClean="0"/>
            </a:br>
            <a:r>
              <a:rPr lang="en-US" sz="2000" dirty="0" smtClean="0"/>
              <a:t>(and flow on to productivity)</a:t>
            </a:r>
          </a:p>
          <a:p>
            <a:pPr marL="447675" lvl="1" indent="-85725">
              <a:buNone/>
            </a:pPr>
            <a:r>
              <a:rPr lang="en-US" sz="2000" dirty="0" smtClean="0"/>
              <a:t>… And Where is the “Cloud”</a:t>
            </a:r>
          </a:p>
          <a:p>
            <a:endParaRPr lang="en-AU" dirty="0"/>
          </a:p>
        </p:txBody>
      </p:sp>
    </p:spTree>
    <p:extLst>
      <p:ext uri="{BB962C8B-B14F-4D97-AF65-F5344CB8AC3E}">
        <p14:creationId xmlns:p14="http://schemas.microsoft.com/office/powerpoint/2010/main" val="333485636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6469"/>
            <a:ext cx="9144000" cy="6841531"/>
          </a:xfrm>
          <a:prstGeom prst="rect">
            <a:avLst/>
          </a:prstGeom>
        </p:spPr>
      </p:pic>
    </p:spTree>
    <p:extLst>
      <p:ext uri="{BB962C8B-B14F-4D97-AF65-F5344CB8AC3E}">
        <p14:creationId xmlns:p14="http://schemas.microsoft.com/office/powerpoint/2010/main" val="188710299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Our “Cloud”</a:t>
            </a:r>
            <a:endParaRPr lang="en-AU" dirty="0"/>
          </a:p>
        </p:txBody>
      </p:sp>
      <p:sp>
        <p:nvSpPr>
          <p:cNvPr id="3" name="Content Placeholder 2"/>
          <p:cNvSpPr>
            <a:spLocks noGrp="1"/>
          </p:cNvSpPr>
          <p:nvPr>
            <p:ph idx="1"/>
          </p:nvPr>
        </p:nvSpPr>
        <p:spPr>
          <a:xfrm>
            <a:off x="827584" y="1412776"/>
            <a:ext cx="3930230" cy="4512501"/>
          </a:xfrm>
        </p:spPr>
        <p:txBody>
          <a:bodyPr/>
          <a:lstStyle/>
          <a:p>
            <a:r>
              <a:rPr lang="en-AU" sz="2800" dirty="0" smtClean="0"/>
              <a:t>Focus on the Design Business</a:t>
            </a:r>
          </a:p>
          <a:p>
            <a:pPr lvl="1"/>
            <a:r>
              <a:rPr lang="en-AU" sz="2400" dirty="0" smtClean="0"/>
              <a:t>Design Tools</a:t>
            </a:r>
          </a:p>
          <a:p>
            <a:pPr lvl="1"/>
            <a:r>
              <a:rPr lang="en-AU" sz="2400" dirty="0" smtClean="0"/>
              <a:t>Pool of Compute</a:t>
            </a:r>
          </a:p>
          <a:p>
            <a:r>
              <a:rPr lang="en-AU" sz="2800" dirty="0"/>
              <a:t>It’s not all there yet… but getting </a:t>
            </a:r>
            <a:r>
              <a:rPr lang="en-AU" sz="2800" dirty="0" smtClean="0"/>
              <a:t>better</a:t>
            </a:r>
          </a:p>
          <a:p>
            <a:pPr lvl="1"/>
            <a:r>
              <a:rPr lang="en-AU" sz="2400" dirty="0"/>
              <a:t>Test and validate</a:t>
            </a:r>
          </a:p>
          <a:p>
            <a:pPr marL="0" indent="0">
              <a:buNone/>
            </a:pPr>
            <a:endParaRPr lang="en-AU" dirty="0" smtClean="0"/>
          </a:p>
        </p:txBody>
      </p:sp>
      <p:graphicFrame>
        <p:nvGraphicFramePr>
          <p:cNvPr id="4" name="Diagram 3"/>
          <p:cNvGraphicFramePr/>
          <p:nvPr>
            <p:extLst>
              <p:ext uri="{D42A27DB-BD31-4B8C-83A1-F6EECF244321}">
                <p14:modId xmlns:p14="http://schemas.microsoft.com/office/powerpoint/2010/main" val="1228192140"/>
              </p:ext>
            </p:extLst>
          </p:nvPr>
        </p:nvGraphicFramePr>
        <p:xfrm>
          <a:off x="4499992" y="2084851"/>
          <a:ext cx="4416152"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66201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What’s attractive about the “Cloud”</a:t>
            </a:r>
            <a:endParaRPr lang="en-AU" sz="4000" dirty="0"/>
          </a:p>
        </p:txBody>
      </p:sp>
      <p:sp>
        <p:nvSpPr>
          <p:cNvPr id="3" name="Content Placeholder 2"/>
          <p:cNvSpPr>
            <a:spLocks noGrp="1"/>
          </p:cNvSpPr>
          <p:nvPr>
            <p:ph idx="1"/>
          </p:nvPr>
        </p:nvSpPr>
        <p:spPr>
          <a:xfrm>
            <a:off x="785786" y="1718288"/>
            <a:ext cx="4578302" cy="3918957"/>
          </a:xfrm>
        </p:spPr>
        <p:txBody>
          <a:bodyPr/>
          <a:lstStyle/>
          <a:p>
            <a:r>
              <a:rPr lang="en-AU" sz="2400" dirty="0" smtClean="0"/>
              <a:t>Burst Capacity </a:t>
            </a:r>
          </a:p>
          <a:p>
            <a:pPr lvl="1"/>
            <a:r>
              <a:rPr lang="en-AU" sz="2000" dirty="0" smtClean="0"/>
              <a:t>Increased Capability </a:t>
            </a:r>
          </a:p>
          <a:p>
            <a:r>
              <a:rPr lang="en-AU" sz="2400" dirty="0" smtClean="0"/>
              <a:t>BAU </a:t>
            </a:r>
          </a:p>
          <a:p>
            <a:pPr lvl="1"/>
            <a:r>
              <a:rPr lang="en-AU" sz="2000" dirty="0"/>
              <a:t>Manage Costs Intelligently</a:t>
            </a:r>
          </a:p>
          <a:p>
            <a:r>
              <a:rPr lang="en-AU" sz="2400" dirty="0" smtClean="0"/>
              <a:t>Smarter Options</a:t>
            </a:r>
          </a:p>
          <a:p>
            <a:pPr lvl="1"/>
            <a:r>
              <a:rPr lang="en-AU" sz="2000" dirty="0"/>
              <a:t>Flexibility of costing models to the business</a:t>
            </a:r>
          </a:p>
        </p:txBody>
      </p:sp>
      <p:graphicFrame>
        <p:nvGraphicFramePr>
          <p:cNvPr id="5" name="Diagram 4"/>
          <p:cNvGraphicFramePr/>
          <p:nvPr>
            <p:extLst>
              <p:ext uri="{D42A27DB-BD31-4B8C-83A1-F6EECF244321}">
                <p14:modId xmlns:p14="http://schemas.microsoft.com/office/powerpoint/2010/main" val="1090303102"/>
              </p:ext>
            </p:extLst>
          </p:nvPr>
        </p:nvGraphicFramePr>
        <p:xfrm>
          <a:off x="5364088" y="1700808"/>
          <a:ext cx="3480048" cy="4437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25841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85786" y="-27384"/>
            <a:ext cx="8215370" cy="1047757"/>
          </a:xfrm>
        </p:spPr>
        <p:txBody>
          <a:bodyPr/>
          <a:lstStyle/>
          <a:p>
            <a:r>
              <a:rPr lang="en-AU" sz="3600" dirty="0" smtClean="0"/>
              <a:t>Current State (as it was -summary)</a:t>
            </a:r>
            <a:endParaRPr lang="en-AU" sz="3600" dirty="0"/>
          </a:p>
        </p:txBody>
      </p:sp>
      <p:sp>
        <p:nvSpPr>
          <p:cNvPr id="5" name="Content Placeholder 4"/>
          <p:cNvSpPr>
            <a:spLocks noGrp="1"/>
          </p:cNvSpPr>
          <p:nvPr>
            <p:ph idx="1"/>
          </p:nvPr>
        </p:nvSpPr>
        <p:spPr>
          <a:xfrm>
            <a:off x="755576" y="1124745"/>
            <a:ext cx="8021960" cy="5567079"/>
          </a:xfrm>
        </p:spPr>
        <p:txBody>
          <a:bodyPr/>
          <a:lstStyle/>
          <a:p>
            <a:pPr>
              <a:spcAft>
                <a:spcPts val="300"/>
              </a:spcAft>
            </a:pPr>
            <a:r>
              <a:rPr lang="en-AU" sz="2400" dirty="0"/>
              <a:t>The focus of the IT group was on technology support, not on delivering business aligned services</a:t>
            </a:r>
          </a:p>
          <a:p>
            <a:pPr>
              <a:spcAft>
                <a:spcPts val="300"/>
              </a:spcAft>
            </a:pPr>
            <a:r>
              <a:rPr lang="en-AU" sz="2400" dirty="0" smtClean="0"/>
              <a:t>No </a:t>
            </a:r>
            <a:r>
              <a:rPr lang="en-AU" sz="2400" dirty="0"/>
              <a:t>Sharing or Management of Knowledge</a:t>
            </a:r>
          </a:p>
          <a:p>
            <a:pPr>
              <a:spcAft>
                <a:spcPts val="300"/>
              </a:spcAft>
            </a:pPr>
            <a:r>
              <a:rPr lang="en-AU" sz="2400" dirty="0" smtClean="0"/>
              <a:t>There </a:t>
            </a:r>
            <a:r>
              <a:rPr lang="en-AU" sz="2400" dirty="0"/>
              <a:t>was inefficient use of tools and resources with staff roles being replicated in each studio</a:t>
            </a:r>
          </a:p>
          <a:p>
            <a:pPr>
              <a:spcAft>
                <a:spcPts val="300"/>
              </a:spcAft>
            </a:pPr>
            <a:r>
              <a:rPr lang="en-AU" sz="2400" dirty="0"/>
              <a:t>A number of critical operations tasks were not being </a:t>
            </a:r>
            <a:r>
              <a:rPr lang="en-AU" sz="2400" dirty="0" smtClean="0"/>
              <a:t>performed</a:t>
            </a:r>
          </a:p>
        </p:txBody>
      </p:sp>
    </p:spTree>
    <p:extLst>
      <p:ext uri="{BB962C8B-B14F-4D97-AF65-F5344CB8AC3E}">
        <p14:creationId xmlns:p14="http://schemas.microsoft.com/office/powerpoint/2010/main" val="4076449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endParaRPr lang="en-US" dirty="0">
              <a:solidFill>
                <a:schemeClr val="accent2"/>
              </a:solidFill>
            </a:endParaRPr>
          </a:p>
        </p:txBody>
      </p:sp>
      <p:sp>
        <p:nvSpPr>
          <p:cNvPr id="3" name="Text Placeholder 2"/>
          <p:cNvSpPr>
            <a:spLocks noGrp="1"/>
          </p:cNvSpPr>
          <p:nvPr>
            <p:ph idx="1"/>
          </p:nvPr>
        </p:nvSpPr>
        <p:spPr/>
        <p:txBody>
          <a:bodyPr>
            <a:normAutofit fontScale="92500" lnSpcReduction="20000"/>
          </a:bodyPr>
          <a:lstStyle/>
          <a:p>
            <a:r>
              <a:rPr lang="en-US" dirty="0" smtClean="0"/>
              <a:t>It’s Really Cloudy</a:t>
            </a:r>
          </a:p>
          <a:p>
            <a:pPr lvl="1"/>
            <a:r>
              <a:rPr lang="en-US" dirty="0" smtClean="0"/>
              <a:t>New Technologies and Trends</a:t>
            </a:r>
          </a:p>
          <a:p>
            <a:r>
              <a:rPr lang="en-US" dirty="0" smtClean="0"/>
              <a:t>High Level Cloud</a:t>
            </a:r>
          </a:p>
          <a:p>
            <a:pPr lvl="1"/>
            <a:r>
              <a:rPr lang="en-US" dirty="0" smtClean="0"/>
              <a:t>Definition</a:t>
            </a:r>
          </a:p>
          <a:p>
            <a:pPr lvl="1"/>
            <a:r>
              <a:rPr lang="en-US" dirty="0" smtClean="0"/>
              <a:t>Risks</a:t>
            </a:r>
          </a:p>
          <a:p>
            <a:pPr lvl="1"/>
            <a:r>
              <a:rPr lang="en-US" dirty="0" smtClean="0"/>
              <a:t>Benefits</a:t>
            </a:r>
          </a:p>
          <a:p>
            <a:r>
              <a:rPr lang="en-US" dirty="0" smtClean="0"/>
              <a:t>A Business Outcomes Approach</a:t>
            </a:r>
          </a:p>
          <a:p>
            <a:r>
              <a:rPr lang="en-US" dirty="0" smtClean="0"/>
              <a:t>Hassell</a:t>
            </a:r>
          </a:p>
          <a:p>
            <a:r>
              <a:rPr lang="en-US" dirty="0" smtClean="0"/>
              <a:t>Clearing</a:t>
            </a:r>
          </a:p>
          <a:p>
            <a:pPr lvl="1"/>
            <a:r>
              <a:rPr lang="en-US" dirty="0" smtClean="0"/>
              <a:t>Next Steps</a:t>
            </a: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68627"/>
            <a:ext cx="7446088" cy="664797"/>
          </a:xfrm>
        </p:spPr>
        <p:txBody>
          <a:bodyPr/>
          <a:lstStyle/>
          <a:p>
            <a:r>
              <a:rPr lang="en-AU" dirty="0" smtClean="0"/>
              <a:t>It had to get simpler</a:t>
            </a:r>
            <a:endParaRPr lang="en-AU" dirty="0"/>
          </a:p>
        </p:txBody>
      </p:sp>
      <p:sp>
        <p:nvSpPr>
          <p:cNvPr id="3" name="Text Placeholder 2"/>
          <p:cNvSpPr>
            <a:spLocks noGrp="1"/>
          </p:cNvSpPr>
          <p:nvPr>
            <p:ph type="body" sz="quarter" idx="10"/>
          </p:nvPr>
        </p:nvSpPr>
        <p:spPr>
          <a:xfrm>
            <a:off x="4214778" y="2038389"/>
            <a:ext cx="4929222" cy="3118803"/>
          </a:xfrm>
        </p:spPr>
        <p:txBody>
          <a:bodyPr/>
          <a:lstStyle/>
          <a:p>
            <a:r>
              <a:rPr lang="en-AU" sz="2000" dirty="0" smtClean="0"/>
              <a:t>Decentralised team of 37 </a:t>
            </a:r>
            <a:r>
              <a:rPr lang="en-AU" sz="2000" dirty="0" err="1" smtClean="0"/>
              <a:t>pax</a:t>
            </a:r>
            <a:r>
              <a:rPr lang="en-AU" sz="2000" dirty="0" smtClean="0"/>
              <a:t> with limited extended support</a:t>
            </a:r>
            <a:br>
              <a:rPr lang="en-AU" sz="2000" dirty="0" smtClean="0"/>
            </a:br>
            <a:endParaRPr lang="en-AU" sz="2000" dirty="0" smtClean="0"/>
          </a:p>
          <a:p>
            <a:r>
              <a:rPr lang="en-AU" sz="2000" dirty="0" smtClean="0"/>
              <a:t>New staff didn’t know who to speak to and for which issue</a:t>
            </a:r>
            <a:br>
              <a:rPr lang="en-AU" sz="2000" dirty="0" smtClean="0"/>
            </a:br>
            <a:endParaRPr lang="en-AU" sz="2000" dirty="0" smtClean="0"/>
          </a:p>
          <a:p>
            <a:r>
              <a:rPr lang="en-AU" sz="2000" dirty="0" smtClean="0"/>
              <a:t>Confusion and frustration between ownership and escalations</a:t>
            </a:r>
            <a:endParaRPr lang="en-AU" sz="2000" dirty="0"/>
          </a:p>
        </p:txBody>
      </p:sp>
      <p:pic>
        <p:nvPicPr>
          <p:cNvPr id="1026" name="Picture 2"/>
          <p:cNvPicPr>
            <a:picLocks noChangeAspect="1" noChangeArrowheads="1"/>
          </p:cNvPicPr>
          <p:nvPr/>
        </p:nvPicPr>
        <p:blipFill>
          <a:blip r:embed="rId2" cstate="print"/>
          <a:srcRect l="3846" r="3846"/>
          <a:stretch>
            <a:fillRect/>
          </a:stretch>
        </p:blipFill>
        <p:spPr bwMode="auto">
          <a:xfrm>
            <a:off x="827585" y="1028734"/>
            <a:ext cx="2992343" cy="5664629"/>
          </a:xfrm>
          <a:prstGeom prst="rect">
            <a:avLst/>
          </a:prstGeom>
          <a:noFill/>
          <a:ln w="9525">
            <a:noFill/>
            <a:miter lim="800000"/>
            <a:headEnd/>
            <a:tailEnd/>
          </a:ln>
        </p:spPr>
      </p:pic>
    </p:spTree>
    <p:extLst>
      <p:ext uri="{BB962C8B-B14F-4D97-AF65-F5344CB8AC3E}">
        <p14:creationId xmlns:p14="http://schemas.microsoft.com/office/powerpoint/2010/main" val="97741888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566" y="228600"/>
            <a:ext cx="8375946" cy="664797"/>
          </a:xfrm>
        </p:spPr>
        <p:txBody>
          <a:bodyPr/>
          <a:lstStyle/>
          <a:p>
            <a:r>
              <a:rPr lang="en-AU" sz="3600" dirty="0" smtClean="0"/>
              <a:t>We didn’t know what we didn’t know</a:t>
            </a:r>
            <a:endParaRPr lang="en-AU" sz="3600" dirty="0"/>
          </a:p>
        </p:txBody>
      </p:sp>
      <p:sp>
        <p:nvSpPr>
          <p:cNvPr id="3" name="Text Placeholder 2"/>
          <p:cNvSpPr>
            <a:spLocks noGrp="1"/>
          </p:cNvSpPr>
          <p:nvPr>
            <p:ph type="body" sz="quarter" idx="10"/>
          </p:nvPr>
        </p:nvSpPr>
        <p:spPr>
          <a:xfrm>
            <a:off x="755576" y="1437391"/>
            <a:ext cx="8382000" cy="5063951"/>
          </a:xfrm>
        </p:spPr>
        <p:txBody>
          <a:bodyPr>
            <a:normAutofit/>
          </a:bodyPr>
          <a:lstStyle/>
          <a:p>
            <a:r>
              <a:rPr lang="en-AU" sz="2400" dirty="0" smtClean="0"/>
              <a:t>We researched/benchmarked other “similar” firms</a:t>
            </a:r>
          </a:p>
          <a:p>
            <a:r>
              <a:rPr lang="en-AU" sz="2400" dirty="0" smtClean="0"/>
              <a:t>Sought industry benchmarks and reviews from independent analysts</a:t>
            </a:r>
          </a:p>
          <a:p>
            <a:r>
              <a:rPr lang="en-AU" sz="2400" dirty="0" smtClean="0"/>
              <a:t>Conducted staff surveys</a:t>
            </a:r>
          </a:p>
          <a:p>
            <a:r>
              <a:rPr lang="en-AU" sz="2400" dirty="0" smtClean="0"/>
              <a:t>Conducted an independent review of activities against actions within the current teams and roles</a:t>
            </a:r>
          </a:p>
          <a:p>
            <a:r>
              <a:rPr lang="en-AU" sz="2400" dirty="0" smtClean="0"/>
              <a:t>Set the definition of the desired state</a:t>
            </a:r>
          </a:p>
          <a:p>
            <a:r>
              <a:rPr lang="en-AU" sz="2400" dirty="0" smtClean="0"/>
              <a:t>Involved all stakeholders </a:t>
            </a:r>
          </a:p>
          <a:p>
            <a:pPr marL="446088" lvl="1" indent="-84138">
              <a:buNone/>
            </a:pPr>
            <a:r>
              <a:rPr lang="en-AU" sz="2000" dirty="0" smtClean="0"/>
              <a:t>_including key partners/vendors to contribute to direction and input on   </a:t>
            </a:r>
            <a:br>
              <a:rPr lang="en-AU" sz="2000" dirty="0" smtClean="0"/>
            </a:br>
            <a:r>
              <a:rPr lang="en-AU" sz="2000" dirty="0" smtClean="0"/>
              <a:t> planning </a:t>
            </a:r>
          </a:p>
          <a:p>
            <a:pPr marL="446088" lvl="1" indent="-84138">
              <a:buNone/>
            </a:pPr>
            <a:r>
              <a:rPr lang="en-AU" sz="2000" dirty="0" smtClean="0"/>
              <a:t>_honesty in the good, the bad, and the ugly of Technology @ HASSELL</a:t>
            </a:r>
          </a:p>
          <a:p>
            <a:r>
              <a:rPr lang="en-AU" sz="2400" dirty="0" smtClean="0"/>
              <a:t>Validation of assumptions (or not) to set the path forward</a:t>
            </a:r>
          </a:p>
        </p:txBody>
      </p:sp>
    </p:spTree>
    <p:extLst>
      <p:ext uri="{BB962C8B-B14F-4D97-AF65-F5344CB8AC3E}">
        <p14:creationId xmlns:p14="http://schemas.microsoft.com/office/powerpoint/2010/main" val="405148644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54" y="3511"/>
            <a:ext cx="8375946" cy="664797"/>
          </a:xfrm>
        </p:spPr>
        <p:txBody>
          <a:bodyPr>
            <a:normAutofit/>
          </a:bodyPr>
          <a:lstStyle/>
          <a:p>
            <a:r>
              <a:rPr lang="en-US" dirty="0" smtClean="0"/>
              <a:t>Future State - Aims</a:t>
            </a:r>
            <a:endParaRPr lang="en-AU" dirty="0"/>
          </a:p>
        </p:txBody>
      </p:sp>
      <p:sp>
        <p:nvSpPr>
          <p:cNvPr id="3" name="Content Placeholder 2"/>
          <p:cNvSpPr>
            <a:spLocks noGrp="1"/>
          </p:cNvSpPr>
          <p:nvPr>
            <p:ph idx="1"/>
          </p:nvPr>
        </p:nvSpPr>
        <p:spPr>
          <a:xfrm>
            <a:off x="798512" y="1028733"/>
            <a:ext cx="8382000" cy="3840427"/>
          </a:xfrm>
        </p:spPr>
        <p:txBody>
          <a:bodyPr>
            <a:normAutofit fontScale="92500" lnSpcReduction="20000"/>
          </a:bodyPr>
          <a:lstStyle/>
          <a:p>
            <a:pPr lvl="0"/>
            <a:r>
              <a:rPr lang="en-US" dirty="0" smtClean="0"/>
              <a:t>To </a:t>
            </a:r>
            <a:r>
              <a:rPr lang="en-US" dirty="0"/>
              <a:t>change from a Technology Management Model to a Customer Focused Service Delivery </a:t>
            </a:r>
            <a:r>
              <a:rPr lang="en-US" dirty="0" smtClean="0"/>
              <a:t>Model.</a:t>
            </a:r>
            <a:endParaRPr lang="en-AU" dirty="0"/>
          </a:p>
          <a:p>
            <a:pPr lvl="0"/>
            <a:r>
              <a:rPr lang="en-US" dirty="0"/>
              <a:t>Focus on Technology as a Design Business enabler and the necessary internal skills to ensure this.</a:t>
            </a:r>
            <a:endParaRPr lang="en-AU" dirty="0"/>
          </a:p>
          <a:p>
            <a:pPr lvl="0"/>
            <a:r>
              <a:rPr lang="en-US" dirty="0"/>
              <a:t>Improve capability and ensure:</a:t>
            </a:r>
            <a:endParaRPr lang="en-AU" dirty="0"/>
          </a:p>
          <a:p>
            <a:pPr marL="711200" lvl="2">
              <a:buNone/>
            </a:pPr>
            <a:r>
              <a:rPr lang="en-US" dirty="0" smtClean="0"/>
              <a:t>_Increased </a:t>
            </a:r>
            <a:r>
              <a:rPr lang="en-US" dirty="0"/>
              <a:t>flexibility</a:t>
            </a:r>
            <a:endParaRPr lang="en-AU" dirty="0"/>
          </a:p>
          <a:p>
            <a:pPr marL="711200" lvl="2">
              <a:buNone/>
            </a:pPr>
            <a:r>
              <a:rPr lang="en-US" dirty="0" smtClean="0"/>
              <a:t>_Increased agility and speed</a:t>
            </a:r>
            <a:endParaRPr lang="en-AU" dirty="0"/>
          </a:p>
          <a:p>
            <a:pPr marL="711200" lvl="2">
              <a:buNone/>
            </a:pPr>
            <a:r>
              <a:rPr lang="en-US" dirty="0" smtClean="0"/>
              <a:t>_Increased </a:t>
            </a:r>
            <a:r>
              <a:rPr lang="en-US" dirty="0"/>
              <a:t>stability</a:t>
            </a:r>
            <a:endParaRPr lang="en-AU" dirty="0"/>
          </a:p>
          <a:p>
            <a:pPr marL="711200" lvl="2">
              <a:buNone/>
            </a:pPr>
            <a:r>
              <a:rPr lang="en-US" dirty="0" smtClean="0"/>
              <a:t>_Increased </a:t>
            </a:r>
            <a:r>
              <a:rPr lang="en-US" dirty="0"/>
              <a:t>delivery to market for Design activities</a:t>
            </a:r>
            <a:endParaRPr lang="en-AU" dirty="0"/>
          </a:p>
          <a:p>
            <a:pPr lvl="0"/>
            <a:r>
              <a:rPr lang="en-US" dirty="0"/>
              <a:t>Improve the bottom line effect for the Shareholders of </a:t>
            </a:r>
            <a:r>
              <a:rPr lang="en-US" dirty="0" smtClean="0"/>
              <a:t>HASSELL</a:t>
            </a:r>
            <a:endParaRPr lang="en-AU" dirty="0"/>
          </a:p>
        </p:txBody>
      </p:sp>
      <p:sp>
        <p:nvSpPr>
          <p:cNvPr id="4" name="TextBox 3"/>
          <p:cNvSpPr txBox="1"/>
          <p:nvPr/>
        </p:nvSpPr>
        <p:spPr>
          <a:xfrm>
            <a:off x="1115616" y="4797152"/>
            <a:ext cx="7632848" cy="830997"/>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AU" sz="2400" b="1" dirty="0" smtClean="0"/>
              <a:t>Aspirational Goal </a:t>
            </a:r>
            <a:r>
              <a:rPr lang="en-AU" sz="2400" dirty="0" smtClean="0"/>
              <a:t>-  Improve </a:t>
            </a:r>
            <a:r>
              <a:rPr lang="en-AU" sz="2400" dirty="0"/>
              <a:t>flexibility, capability and alignment of the technology to the Design business.</a:t>
            </a:r>
          </a:p>
        </p:txBody>
      </p:sp>
    </p:spTree>
    <p:extLst>
      <p:ext uri="{BB962C8B-B14F-4D97-AF65-F5344CB8AC3E}">
        <p14:creationId xmlns:p14="http://schemas.microsoft.com/office/powerpoint/2010/main" val="1362435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68627"/>
            <a:ext cx="8375946" cy="664797"/>
          </a:xfrm>
        </p:spPr>
        <p:txBody>
          <a:bodyPr/>
          <a:lstStyle/>
          <a:p>
            <a:r>
              <a:rPr lang="en-AU" dirty="0" smtClean="0"/>
              <a:t>Potential Models to Adopt</a:t>
            </a:r>
            <a:endParaRPr lang="en-AU" dirty="0"/>
          </a:p>
        </p:txBody>
      </p:sp>
      <p:sp>
        <p:nvSpPr>
          <p:cNvPr id="3" name="Content Placeholder 2"/>
          <p:cNvSpPr>
            <a:spLocks noGrp="1"/>
          </p:cNvSpPr>
          <p:nvPr>
            <p:ph idx="1"/>
          </p:nvPr>
        </p:nvSpPr>
        <p:spPr>
          <a:xfrm>
            <a:off x="798512" y="836712"/>
            <a:ext cx="8382000" cy="5856651"/>
          </a:xfrm>
        </p:spPr>
        <p:txBody>
          <a:bodyPr/>
          <a:lstStyle/>
          <a:p>
            <a:r>
              <a:rPr lang="en-AU" dirty="0" smtClean="0"/>
              <a:t>The options investigated included:</a:t>
            </a:r>
          </a:p>
          <a:p>
            <a:pPr marL="542925" indent="-180975">
              <a:buNone/>
            </a:pPr>
            <a:r>
              <a:rPr lang="en-AU" sz="2000" dirty="0" smtClean="0"/>
              <a:t>_Retaining the existing structure</a:t>
            </a:r>
          </a:p>
          <a:p>
            <a:pPr marL="542925" indent="-180975">
              <a:buNone/>
            </a:pPr>
            <a:r>
              <a:rPr lang="en-AU" sz="2000" dirty="0" smtClean="0"/>
              <a:t>_Retaining existing structure with additional capability from new headcount added to cover gaps</a:t>
            </a:r>
          </a:p>
          <a:p>
            <a:pPr marL="542925" lvl="2" indent="-180975">
              <a:lnSpc>
                <a:spcPct val="80000"/>
              </a:lnSpc>
              <a:buNone/>
            </a:pPr>
            <a:r>
              <a:rPr lang="en-AU" dirty="0" smtClean="0"/>
              <a:t>_Re-tasking existing staff into a new structure and retraining to cover gaps</a:t>
            </a:r>
          </a:p>
          <a:p>
            <a:pPr marL="542925" lvl="2" indent="-180975">
              <a:lnSpc>
                <a:spcPct val="80000"/>
              </a:lnSpc>
              <a:buNone/>
            </a:pPr>
            <a:r>
              <a:rPr lang="en-AU" dirty="0" smtClean="0"/>
              <a:t>_Retaining the existing structure with selective outsourcing</a:t>
            </a:r>
          </a:p>
          <a:p>
            <a:pPr marL="542925" lvl="2" indent="-180975">
              <a:lnSpc>
                <a:spcPct val="80000"/>
              </a:lnSpc>
              <a:buNone/>
            </a:pPr>
            <a:r>
              <a:rPr lang="en-AU" dirty="0" smtClean="0"/>
              <a:t>_Retaining some staff where appropriate, adding new staff for gaps and selective outsourcing</a:t>
            </a:r>
          </a:p>
          <a:p>
            <a:r>
              <a:rPr lang="en-AU" dirty="0" smtClean="0"/>
              <a:t>The model had to tie back to the aspirational brief of improving flexibility, capability and alignment of the technology to the Design business.</a:t>
            </a:r>
          </a:p>
        </p:txBody>
      </p:sp>
    </p:spTree>
    <p:extLst>
      <p:ext uri="{BB962C8B-B14F-4D97-AF65-F5344CB8AC3E}">
        <p14:creationId xmlns:p14="http://schemas.microsoft.com/office/powerpoint/2010/main" val="2952441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Model Adoption Benefits</a:t>
            </a:r>
            <a:endParaRPr lang="en-AU" dirty="0"/>
          </a:p>
        </p:txBody>
      </p:sp>
      <p:sp>
        <p:nvSpPr>
          <p:cNvPr id="3" name="Content Placeholder 2"/>
          <p:cNvSpPr>
            <a:spLocks noGrp="1"/>
          </p:cNvSpPr>
          <p:nvPr>
            <p:ph sz="half" idx="1"/>
          </p:nvPr>
        </p:nvSpPr>
        <p:spPr/>
        <p:txBody>
          <a:bodyPr>
            <a:noAutofit/>
          </a:bodyPr>
          <a:lstStyle/>
          <a:p>
            <a:pPr>
              <a:lnSpc>
                <a:spcPct val="100000"/>
              </a:lnSpc>
            </a:pPr>
            <a:r>
              <a:rPr lang="en-US" sz="2000" dirty="0" smtClean="0"/>
              <a:t>Net material saving on </a:t>
            </a:r>
            <a:r>
              <a:rPr lang="en-US" sz="2000" dirty="0"/>
              <a:t>existing budget (</a:t>
            </a:r>
            <a:r>
              <a:rPr lang="en-US" sz="2000" dirty="0" smtClean="0"/>
              <a:t>37pax </a:t>
            </a:r>
            <a:r>
              <a:rPr lang="en-US" sz="2000" dirty="0"/>
              <a:t>to 25pax</a:t>
            </a:r>
            <a:r>
              <a:rPr lang="en-US" sz="2000" dirty="0" smtClean="0"/>
              <a:t>)</a:t>
            </a:r>
          </a:p>
          <a:p>
            <a:pPr>
              <a:lnSpc>
                <a:spcPct val="100000"/>
              </a:lnSpc>
            </a:pPr>
            <a:r>
              <a:rPr lang="en-US" sz="2000" dirty="0" smtClean="0"/>
              <a:t>24x7 </a:t>
            </a:r>
            <a:r>
              <a:rPr lang="en-US" sz="2000" dirty="0"/>
              <a:t>support for </a:t>
            </a:r>
            <a:r>
              <a:rPr lang="en-US" sz="2000" dirty="0" smtClean="0"/>
              <a:t>critical </a:t>
            </a:r>
            <a:r>
              <a:rPr lang="en-US" sz="2000" dirty="0"/>
              <a:t>Design and Delivery </a:t>
            </a:r>
            <a:r>
              <a:rPr lang="en-US" sz="2000" dirty="0" smtClean="0"/>
              <a:t>activities</a:t>
            </a:r>
          </a:p>
          <a:p>
            <a:pPr>
              <a:lnSpc>
                <a:spcPct val="100000"/>
              </a:lnSpc>
            </a:pPr>
            <a:r>
              <a:rPr lang="en-US" sz="2000" dirty="0" smtClean="0"/>
              <a:t>Manned </a:t>
            </a:r>
            <a:r>
              <a:rPr lang="en-US" sz="2000" dirty="0"/>
              <a:t>Support Desk for </a:t>
            </a:r>
            <a:r>
              <a:rPr lang="en-US" sz="2000" dirty="0" smtClean="0"/>
              <a:t>business </a:t>
            </a:r>
            <a:r>
              <a:rPr lang="en-US" sz="2000" dirty="0"/>
              <a:t>hours </a:t>
            </a:r>
            <a:r>
              <a:rPr lang="en-US" sz="2000" dirty="0" smtClean="0"/>
              <a:t>with </a:t>
            </a:r>
            <a:r>
              <a:rPr lang="en-US" sz="2000" dirty="0"/>
              <a:t>escalated 24x7 </a:t>
            </a:r>
            <a:r>
              <a:rPr lang="en-US" sz="2000" dirty="0" smtClean="0"/>
              <a:t>support afterhours</a:t>
            </a:r>
          </a:p>
          <a:p>
            <a:pPr>
              <a:lnSpc>
                <a:spcPct val="100000"/>
              </a:lnSpc>
            </a:pPr>
            <a:r>
              <a:rPr lang="en-US" sz="2000" dirty="0" smtClean="0"/>
              <a:t>Alignment </a:t>
            </a:r>
            <a:r>
              <a:rPr lang="en-US" sz="2000" dirty="0"/>
              <a:t>of Technology Service delivery with the Design </a:t>
            </a:r>
            <a:r>
              <a:rPr lang="en-US" sz="2000" dirty="0" smtClean="0"/>
              <a:t>Business</a:t>
            </a:r>
          </a:p>
          <a:p>
            <a:pPr>
              <a:lnSpc>
                <a:spcPct val="100000"/>
              </a:lnSpc>
            </a:pPr>
            <a:r>
              <a:rPr lang="en-US" sz="2000" dirty="0" smtClean="0"/>
              <a:t>Removal </a:t>
            </a:r>
            <a:r>
              <a:rPr lang="en-US" sz="2000" dirty="0"/>
              <a:t>of bottlenecks and streamlining of </a:t>
            </a:r>
            <a:r>
              <a:rPr lang="en-US" sz="2000" dirty="0" smtClean="0"/>
              <a:t>processes</a:t>
            </a:r>
            <a:endParaRPr lang="en-AU" sz="2000" dirty="0"/>
          </a:p>
          <a:p>
            <a:pPr>
              <a:lnSpc>
                <a:spcPct val="100000"/>
              </a:lnSpc>
            </a:pPr>
            <a:endParaRPr lang="en-AU" sz="1800" dirty="0"/>
          </a:p>
        </p:txBody>
      </p:sp>
      <p:sp>
        <p:nvSpPr>
          <p:cNvPr id="5" name="Content Placeholder 4"/>
          <p:cNvSpPr>
            <a:spLocks noGrp="1"/>
          </p:cNvSpPr>
          <p:nvPr>
            <p:ph sz="half" idx="2"/>
          </p:nvPr>
        </p:nvSpPr>
        <p:spPr/>
        <p:txBody>
          <a:bodyPr>
            <a:normAutofit fontScale="77500" lnSpcReduction="20000"/>
          </a:bodyPr>
          <a:lstStyle/>
          <a:p>
            <a:r>
              <a:rPr lang="en-AU" dirty="0"/>
              <a:t>Adoption of single Global Studio mentality and execution model with local delivery benefits</a:t>
            </a:r>
          </a:p>
          <a:p>
            <a:r>
              <a:rPr lang="en-AU" dirty="0"/>
              <a:t>Risk reduction of the technology provision by use of specialist capabilities and organizations</a:t>
            </a:r>
          </a:p>
          <a:p>
            <a:r>
              <a:rPr lang="en-AU" dirty="0"/>
              <a:t>Flexibility to align the delivery  capability in line with Business opportunity.</a:t>
            </a:r>
          </a:p>
          <a:p>
            <a:r>
              <a:rPr lang="en-AU" dirty="0"/>
              <a:t>Reduction of financial risk through </a:t>
            </a:r>
            <a:br>
              <a:rPr lang="en-AU" dirty="0"/>
            </a:br>
            <a:r>
              <a:rPr lang="en-AU" dirty="0"/>
              <a:t>“on tap as required” service </a:t>
            </a:r>
            <a:br>
              <a:rPr lang="en-AU" dirty="0"/>
            </a:br>
            <a:r>
              <a:rPr lang="en-AU" dirty="0"/>
              <a:t>delivery</a:t>
            </a:r>
          </a:p>
          <a:p>
            <a:endParaRPr lang="en-AU" dirty="0"/>
          </a:p>
        </p:txBody>
      </p:sp>
    </p:spTree>
    <p:extLst>
      <p:ext uri="{BB962C8B-B14F-4D97-AF65-F5344CB8AC3E}">
        <p14:creationId xmlns:p14="http://schemas.microsoft.com/office/powerpoint/2010/main" val="471413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Happened Next</a:t>
            </a:r>
            <a:endParaRPr lang="en-AU" dirty="0"/>
          </a:p>
        </p:txBody>
      </p:sp>
      <p:sp>
        <p:nvSpPr>
          <p:cNvPr id="4" name="Content Placeholder 3"/>
          <p:cNvSpPr>
            <a:spLocks noGrp="1"/>
          </p:cNvSpPr>
          <p:nvPr>
            <p:ph idx="1"/>
          </p:nvPr>
        </p:nvSpPr>
        <p:spPr/>
        <p:txBody>
          <a:bodyPr/>
          <a:lstStyle/>
          <a:p>
            <a:r>
              <a:rPr lang="en-AU" dirty="0"/>
              <a:t>Acceptance at Board Level</a:t>
            </a:r>
          </a:p>
          <a:p>
            <a:r>
              <a:rPr lang="en-AU" dirty="0"/>
              <a:t>Implementation of the new structure</a:t>
            </a:r>
          </a:p>
          <a:p>
            <a:r>
              <a:rPr lang="en-AU" dirty="0"/>
              <a:t>Implementation of the new security model enforced a key part of the transition as the first step</a:t>
            </a:r>
          </a:p>
          <a:p>
            <a:r>
              <a:rPr lang="en-AU" dirty="0"/>
              <a:t>Starting the process of Evolution........... (and communication)</a:t>
            </a:r>
          </a:p>
          <a:p>
            <a:endParaRPr lang="en-AU" dirty="0"/>
          </a:p>
        </p:txBody>
      </p:sp>
    </p:spTree>
    <p:extLst>
      <p:ext uri="{BB962C8B-B14F-4D97-AF65-F5344CB8AC3E}">
        <p14:creationId xmlns:p14="http://schemas.microsoft.com/office/powerpoint/2010/main" val="1515107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l="1505" t="3591"/>
          <a:stretch>
            <a:fillRect/>
          </a:stretch>
        </p:blipFill>
        <p:spPr bwMode="auto">
          <a:xfrm>
            <a:off x="0" y="58057"/>
            <a:ext cx="9243304" cy="6674296"/>
          </a:xfrm>
          <a:prstGeom prst="rect">
            <a:avLst/>
          </a:prstGeom>
          <a:noFill/>
          <a:ln w="9525">
            <a:noFill/>
            <a:miter lim="800000"/>
            <a:headEnd/>
            <a:tailEnd/>
          </a:ln>
        </p:spPr>
      </p:pic>
    </p:spTree>
    <p:extLst>
      <p:ext uri="{BB962C8B-B14F-4D97-AF65-F5344CB8AC3E}">
        <p14:creationId xmlns:p14="http://schemas.microsoft.com/office/powerpoint/2010/main" val="263840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Outcomes</a:t>
            </a:r>
            <a:endParaRPr lang="en-AU" dirty="0"/>
          </a:p>
        </p:txBody>
      </p:sp>
      <p:sp>
        <p:nvSpPr>
          <p:cNvPr id="3" name="Text Placeholder 2"/>
          <p:cNvSpPr>
            <a:spLocks noGrp="1"/>
          </p:cNvSpPr>
          <p:nvPr>
            <p:ph idx="1"/>
          </p:nvPr>
        </p:nvSpPr>
        <p:spPr/>
        <p:txBody>
          <a:bodyPr/>
          <a:lstStyle/>
          <a:p>
            <a:r>
              <a:rPr lang="en-AU" sz="2400" dirty="0" smtClean="0"/>
              <a:t>Better visibility of what is occurring across the group</a:t>
            </a:r>
          </a:p>
          <a:p>
            <a:r>
              <a:rPr lang="en-AU" sz="2400" dirty="0" smtClean="0"/>
              <a:t>Better understanding of break/fix requirements with an increased focus on improvement</a:t>
            </a:r>
          </a:p>
          <a:p>
            <a:r>
              <a:rPr lang="en-AU" sz="2400" dirty="0" smtClean="0"/>
              <a:t>Clearer understanding of roles, responsibilities and value given</a:t>
            </a:r>
          </a:p>
          <a:p>
            <a:r>
              <a:rPr lang="en-AU" sz="2400" dirty="0" smtClean="0"/>
              <a:t>An increased capability to respond with value driven information to the business, not assumptions</a:t>
            </a:r>
          </a:p>
          <a:p>
            <a:pPr>
              <a:buNone/>
            </a:pPr>
            <a:endParaRPr lang="en-AU" dirty="0" smtClean="0"/>
          </a:p>
        </p:txBody>
      </p:sp>
      <p:sp>
        <p:nvSpPr>
          <p:cNvPr id="5" name="Up Arrow 4"/>
          <p:cNvSpPr/>
          <p:nvPr/>
        </p:nvSpPr>
        <p:spPr bwMode="auto">
          <a:xfrm>
            <a:off x="1977776" y="4572008"/>
            <a:ext cx="928694" cy="1524011"/>
          </a:xfrm>
          <a:prstGeom prst="upArrow">
            <a:avLst/>
          </a:prstGeom>
          <a:gradFill>
            <a:gsLst>
              <a:gs pos="0">
                <a:srgbClr val="FFC000"/>
              </a:gs>
              <a:gs pos="100000">
                <a:srgbClr val="00A651"/>
              </a:gs>
            </a:gsLst>
            <a:lin ang="16200000" scaled="0"/>
          </a:gradFill>
          <a:ln w="12700">
            <a:solidFill>
              <a:schemeClr val="bg1"/>
            </a:solidFill>
            <a:headEnd type="none" w="med" len="med"/>
            <a:tailEnd type="none" w="med" len="med"/>
          </a:ln>
          <a:effectLst>
            <a:outerShdw blurRad="152400" dist="317500" dir="5400000" sx="90000" sy="-19000" rotWithShape="0">
              <a:prstClr val="black">
                <a:alpha val="15000"/>
              </a:prstClr>
            </a:outerShdw>
          </a:effectLst>
          <a:scene3d>
            <a:camera prst="orthographicFront" fov="0">
              <a:rot lat="0" lon="0" rev="0"/>
            </a:camera>
            <a:lightRig rig="glow" dir="t">
              <a:rot lat="0" lon="0" rev="6360000"/>
            </a:lightRig>
          </a:scene3d>
          <a:sp3d contourW="1000" prstMaterial="flat">
            <a:contourClr>
              <a:schemeClr val="accent3">
                <a:satMod val="300000"/>
              </a:schemeClr>
            </a:contourClr>
          </a:sp3d>
        </p:spPr>
        <p:style>
          <a:lnRef idx="0">
            <a:schemeClr val="accent3"/>
          </a:lnRef>
          <a:fillRef idx="3">
            <a:schemeClr val="accent3"/>
          </a:fillRef>
          <a:effectRef idx="3">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AU" sz="2000" b="1" dirty="0" smtClean="0">
              <a:solidFill>
                <a:srgbClr val="FFFFFF"/>
              </a:solidFill>
              <a:latin typeface="Calibri" pitchFamily="34" charset="0"/>
            </a:endParaRPr>
          </a:p>
        </p:txBody>
      </p:sp>
      <p:sp>
        <p:nvSpPr>
          <p:cNvPr id="6" name="Up Arrow 5"/>
          <p:cNvSpPr/>
          <p:nvPr/>
        </p:nvSpPr>
        <p:spPr bwMode="auto">
          <a:xfrm rot="10800000">
            <a:off x="4692420" y="4572008"/>
            <a:ext cx="928694" cy="1524011"/>
          </a:xfrm>
          <a:prstGeom prst="upArrow">
            <a:avLst/>
          </a:prstGeom>
          <a:gradFill>
            <a:gsLst>
              <a:gs pos="0">
                <a:srgbClr val="FFC000"/>
              </a:gs>
              <a:gs pos="100000">
                <a:srgbClr val="00A651"/>
              </a:gs>
            </a:gsLst>
            <a:lin ang="16200000" scaled="0"/>
          </a:gradFill>
          <a:ln w="12700">
            <a:solidFill>
              <a:schemeClr val="bg1"/>
            </a:solidFill>
            <a:headEnd type="none" w="med" len="med"/>
            <a:tailEnd type="none" w="med" len="med"/>
          </a:ln>
          <a:effectLst>
            <a:outerShdw blurRad="152400" dist="317500" dir="5400000" sx="90000" sy="-19000" rotWithShape="0">
              <a:prstClr val="black">
                <a:alpha val="15000"/>
              </a:prstClr>
            </a:outerShdw>
          </a:effectLst>
          <a:scene3d>
            <a:camera prst="orthographicFront" fov="0">
              <a:rot lat="0" lon="0" rev="0"/>
            </a:camera>
            <a:lightRig rig="glow" dir="t">
              <a:rot lat="0" lon="0" rev="6360000"/>
            </a:lightRig>
          </a:scene3d>
          <a:sp3d contourW="1000" prstMaterial="flat">
            <a:contourClr>
              <a:schemeClr val="accent3">
                <a:satMod val="300000"/>
              </a:schemeClr>
            </a:contourClr>
          </a:sp3d>
        </p:spPr>
        <p:style>
          <a:lnRef idx="0">
            <a:schemeClr val="accent3"/>
          </a:lnRef>
          <a:fillRef idx="3">
            <a:schemeClr val="accent3"/>
          </a:fillRef>
          <a:effectRef idx="3">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AU" sz="2000" dirty="0" smtClean="0">
              <a:solidFill>
                <a:srgbClr val="FFFFFF"/>
              </a:solidFill>
              <a:latin typeface="Calibri" pitchFamily="34" charset="0"/>
            </a:endParaRPr>
          </a:p>
        </p:txBody>
      </p:sp>
      <p:sp>
        <p:nvSpPr>
          <p:cNvPr id="8" name="Up Arrow 7"/>
          <p:cNvSpPr/>
          <p:nvPr/>
        </p:nvSpPr>
        <p:spPr bwMode="auto">
          <a:xfrm>
            <a:off x="7478502" y="4572008"/>
            <a:ext cx="928694" cy="1524011"/>
          </a:xfrm>
          <a:prstGeom prst="upArrow">
            <a:avLst/>
          </a:prstGeom>
          <a:gradFill>
            <a:gsLst>
              <a:gs pos="0">
                <a:srgbClr val="FFC000"/>
              </a:gs>
              <a:gs pos="100000">
                <a:srgbClr val="00A651"/>
              </a:gs>
            </a:gsLst>
            <a:lin ang="16200000" scaled="0"/>
          </a:gradFill>
          <a:ln w="12700">
            <a:solidFill>
              <a:schemeClr val="bg1"/>
            </a:solidFill>
            <a:headEnd type="none" w="med" len="med"/>
            <a:tailEnd type="none" w="med" len="med"/>
          </a:ln>
          <a:effectLst>
            <a:outerShdw blurRad="152400" dist="317500" dir="5400000" sx="90000" sy="-19000" rotWithShape="0">
              <a:prstClr val="black">
                <a:alpha val="15000"/>
              </a:prstClr>
            </a:outerShdw>
          </a:effectLst>
          <a:scene3d>
            <a:camera prst="orthographicFront" fov="0">
              <a:rot lat="0" lon="0" rev="0"/>
            </a:camera>
            <a:lightRig rig="glow" dir="t">
              <a:rot lat="0" lon="0" rev="6360000"/>
            </a:lightRig>
          </a:scene3d>
          <a:sp3d contourW="1000" prstMaterial="flat">
            <a:contourClr>
              <a:schemeClr val="accent3">
                <a:satMod val="300000"/>
              </a:schemeClr>
            </a:contourClr>
          </a:sp3d>
        </p:spPr>
        <p:style>
          <a:lnRef idx="0">
            <a:schemeClr val="accent3"/>
          </a:lnRef>
          <a:fillRef idx="3">
            <a:schemeClr val="accent3"/>
          </a:fillRef>
          <a:effectRef idx="3">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AU" sz="2000" dirty="0" smtClean="0">
              <a:solidFill>
                <a:srgbClr val="FFFFFF"/>
              </a:solidFill>
              <a:latin typeface="Calibri" pitchFamily="34" charset="0"/>
            </a:endParaRPr>
          </a:p>
        </p:txBody>
      </p:sp>
      <p:sp>
        <p:nvSpPr>
          <p:cNvPr id="9" name="TextBox 8"/>
          <p:cNvSpPr txBox="1"/>
          <p:nvPr/>
        </p:nvSpPr>
        <p:spPr>
          <a:xfrm>
            <a:off x="683568" y="5138994"/>
            <a:ext cx="1508522" cy="646331"/>
          </a:xfrm>
          <a:prstGeom prst="rect">
            <a:avLst/>
          </a:prstGeom>
          <a:noFill/>
        </p:spPr>
        <p:txBody>
          <a:bodyPr wrap="square" rtlCol="0">
            <a:spAutoFit/>
          </a:bodyPr>
          <a:lstStyle/>
          <a:p>
            <a:r>
              <a:rPr lang="en-AU" dirty="0" smtClean="0">
                <a:solidFill>
                  <a:schemeClr val="bg1"/>
                </a:solidFill>
                <a:effectLst>
                  <a:outerShdw blurRad="50800" dist="38100" dir="2700000" algn="tl" rotWithShape="0">
                    <a:prstClr val="black">
                      <a:alpha val="40000"/>
                    </a:prstClr>
                  </a:outerShdw>
                </a:effectLst>
              </a:rPr>
              <a:t>Customer Satisfaction</a:t>
            </a:r>
            <a:endParaRPr lang="en-AU" dirty="0">
              <a:solidFill>
                <a:schemeClr val="bg1"/>
              </a:solidFill>
              <a:effectLst>
                <a:outerShdw blurRad="50800" dist="38100" dir="2700000" algn="tl" rotWithShape="0">
                  <a:prstClr val="black">
                    <a:alpha val="40000"/>
                  </a:prstClr>
                </a:outerShdw>
              </a:effectLst>
            </a:endParaRPr>
          </a:p>
        </p:txBody>
      </p:sp>
      <p:sp>
        <p:nvSpPr>
          <p:cNvPr id="11" name="TextBox 10"/>
          <p:cNvSpPr txBox="1"/>
          <p:nvPr/>
        </p:nvSpPr>
        <p:spPr>
          <a:xfrm>
            <a:off x="3149901" y="5138993"/>
            <a:ext cx="1643074" cy="646331"/>
          </a:xfrm>
          <a:prstGeom prst="rect">
            <a:avLst/>
          </a:prstGeom>
          <a:noFill/>
        </p:spPr>
        <p:txBody>
          <a:bodyPr wrap="square" rtlCol="0">
            <a:spAutoFit/>
          </a:bodyPr>
          <a:lstStyle/>
          <a:p>
            <a:r>
              <a:rPr lang="en-AU" dirty="0" smtClean="0">
                <a:solidFill>
                  <a:schemeClr val="bg1"/>
                </a:solidFill>
                <a:effectLst>
                  <a:outerShdw blurRad="50800" dist="38100" dir="2700000" algn="tl" rotWithShape="0">
                    <a:prstClr val="black">
                      <a:alpha val="40000"/>
                    </a:prstClr>
                  </a:outerShdw>
                </a:effectLst>
              </a:rPr>
              <a:t>Operations Costs Dropped</a:t>
            </a:r>
            <a:endParaRPr lang="en-AU" dirty="0">
              <a:solidFill>
                <a:schemeClr val="bg1"/>
              </a:solidFill>
              <a:effectLst>
                <a:outerShdw blurRad="50800" dist="38100" dir="2700000" algn="tl" rotWithShape="0">
                  <a:prstClr val="black">
                    <a:alpha val="40000"/>
                  </a:prstClr>
                </a:outerShdw>
              </a:effectLst>
            </a:endParaRPr>
          </a:p>
        </p:txBody>
      </p:sp>
      <p:sp>
        <p:nvSpPr>
          <p:cNvPr id="12" name="TextBox 11"/>
          <p:cNvSpPr txBox="1"/>
          <p:nvPr/>
        </p:nvSpPr>
        <p:spPr>
          <a:xfrm>
            <a:off x="5906866" y="4957529"/>
            <a:ext cx="1643074" cy="923330"/>
          </a:xfrm>
          <a:prstGeom prst="rect">
            <a:avLst/>
          </a:prstGeom>
          <a:noFill/>
        </p:spPr>
        <p:txBody>
          <a:bodyPr wrap="square" rtlCol="0">
            <a:spAutoFit/>
          </a:bodyPr>
          <a:lstStyle/>
          <a:p>
            <a:r>
              <a:rPr lang="en-AU" dirty="0" smtClean="0">
                <a:solidFill>
                  <a:schemeClr val="bg1"/>
                </a:solidFill>
                <a:effectLst>
                  <a:outerShdw blurRad="50800" dist="38100" dir="2700000" algn="tl" rotWithShape="0">
                    <a:prstClr val="black">
                      <a:alpha val="40000"/>
                    </a:prstClr>
                  </a:outerShdw>
                </a:effectLst>
              </a:rPr>
              <a:t>Service Levels and Reliability Same or Better</a:t>
            </a:r>
            <a:endParaRPr lang="en-AU"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981915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Learnings</a:t>
            </a:r>
            <a:endParaRPr lang="en-AU" dirty="0"/>
          </a:p>
        </p:txBody>
      </p:sp>
      <p:sp>
        <p:nvSpPr>
          <p:cNvPr id="3" name="Text Placeholder 2"/>
          <p:cNvSpPr>
            <a:spLocks noGrp="1"/>
          </p:cNvSpPr>
          <p:nvPr>
            <p:ph idx="1"/>
          </p:nvPr>
        </p:nvSpPr>
        <p:spPr/>
        <p:txBody>
          <a:bodyPr/>
          <a:lstStyle/>
          <a:p>
            <a:pPr>
              <a:spcAft>
                <a:spcPts val="300"/>
              </a:spcAft>
            </a:pPr>
            <a:r>
              <a:rPr lang="en-AU" sz="2400" dirty="0" smtClean="0"/>
              <a:t>Even with planning, commitment and communication is </a:t>
            </a:r>
            <a:br>
              <a:rPr lang="en-AU" sz="2400" dirty="0" smtClean="0"/>
            </a:br>
            <a:r>
              <a:rPr lang="en-AU" sz="2400" dirty="0" smtClean="0"/>
              <a:t>key at all stages</a:t>
            </a:r>
          </a:p>
          <a:p>
            <a:pPr>
              <a:spcAft>
                <a:spcPts val="300"/>
              </a:spcAft>
            </a:pPr>
            <a:r>
              <a:rPr lang="en-AU" sz="2400" dirty="0" smtClean="0"/>
              <a:t>Verification of peoples understandings in a structured </a:t>
            </a:r>
            <a:br>
              <a:rPr lang="en-AU" sz="2400" dirty="0" smtClean="0"/>
            </a:br>
            <a:r>
              <a:rPr lang="en-AU" sz="2400" dirty="0" smtClean="0"/>
              <a:t>way can highlight knowledge gaps</a:t>
            </a:r>
          </a:p>
          <a:p>
            <a:pPr>
              <a:spcAft>
                <a:spcPts val="300"/>
              </a:spcAft>
            </a:pPr>
            <a:r>
              <a:rPr lang="en-AU" sz="2400" dirty="0" smtClean="0"/>
              <a:t>Don’t underestimate the FUD caused by radical change –weigh it up against the outcomes expected (and ensure delivery)</a:t>
            </a:r>
          </a:p>
          <a:p>
            <a:pPr>
              <a:spcAft>
                <a:spcPts val="300"/>
              </a:spcAft>
            </a:pPr>
            <a:r>
              <a:rPr lang="en-AU" sz="2400" dirty="0" smtClean="0"/>
              <a:t>Initial focus on people and process– define the process, enable people within and trust them and the process </a:t>
            </a:r>
            <a:br>
              <a:rPr lang="en-AU" sz="2400" dirty="0" smtClean="0"/>
            </a:br>
            <a:r>
              <a:rPr lang="en-AU" sz="2400" dirty="0" smtClean="0"/>
              <a:t>(and continually test for validity/relevance)</a:t>
            </a:r>
          </a:p>
        </p:txBody>
      </p:sp>
    </p:spTree>
    <p:extLst>
      <p:ext uri="{BB962C8B-B14F-4D97-AF65-F5344CB8AC3E}">
        <p14:creationId xmlns:p14="http://schemas.microsoft.com/office/powerpoint/2010/main" val="240445599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Today</a:t>
            </a:r>
            <a:endParaRPr lang="en-AU" dirty="0"/>
          </a:p>
        </p:txBody>
      </p:sp>
      <p:sp>
        <p:nvSpPr>
          <p:cNvPr id="3" name="Text Placeholder 2"/>
          <p:cNvSpPr>
            <a:spLocks noGrp="1"/>
          </p:cNvSpPr>
          <p:nvPr>
            <p:ph idx="1"/>
          </p:nvPr>
        </p:nvSpPr>
        <p:spPr/>
        <p:txBody>
          <a:bodyPr/>
          <a:lstStyle/>
          <a:p>
            <a:pPr>
              <a:spcAft>
                <a:spcPts val="300"/>
              </a:spcAft>
            </a:pPr>
            <a:r>
              <a:rPr lang="en-AU" sz="2000" dirty="0" smtClean="0"/>
              <a:t>The Structure continues to evolve to meet business requirements</a:t>
            </a:r>
          </a:p>
          <a:p>
            <a:pPr>
              <a:spcAft>
                <a:spcPts val="300"/>
              </a:spcAft>
            </a:pPr>
            <a:r>
              <a:rPr lang="en-AU" sz="2000" dirty="0" smtClean="0"/>
              <a:t>Better communication, visibility, and understanding</a:t>
            </a:r>
          </a:p>
          <a:p>
            <a:pPr>
              <a:spcAft>
                <a:spcPts val="300"/>
              </a:spcAft>
            </a:pPr>
            <a:r>
              <a:rPr lang="en-AU" sz="2000" dirty="0" smtClean="0"/>
              <a:t>Improved service delivery with a focus on improvements (not break/fix)</a:t>
            </a:r>
          </a:p>
          <a:p>
            <a:pPr>
              <a:spcAft>
                <a:spcPts val="300"/>
              </a:spcAft>
            </a:pPr>
            <a:r>
              <a:rPr lang="en-AU" sz="2000" dirty="0" smtClean="0"/>
              <a:t>Business and Design stakeholders are much more involved in the service and technology direction decisions</a:t>
            </a:r>
          </a:p>
        </p:txBody>
      </p:sp>
      <p:sp>
        <p:nvSpPr>
          <p:cNvPr id="4" name="TextBox 3"/>
          <p:cNvSpPr txBox="1"/>
          <p:nvPr/>
        </p:nvSpPr>
        <p:spPr>
          <a:xfrm>
            <a:off x="755576" y="3909054"/>
            <a:ext cx="7416824" cy="769441"/>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spcBef>
                <a:spcPts val="550"/>
              </a:spcBef>
              <a:spcAft>
                <a:spcPts val="300"/>
              </a:spcAft>
            </a:pPr>
            <a:r>
              <a:rPr lang="en-AU" sz="2200" dirty="0"/>
              <a:t>The aspirational goal of improving flexibility, capability and alignment of the technology to the Design business is </a:t>
            </a:r>
            <a:r>
              <a:rPr lang="en-AU" sz="2200" dirty="0" smtClean="0"/>
              <a:t>real. </a:t>
            </a:r>
            <a:endParaRPr lang="en-AU" sz="2200" dirty="0"/>
          </a:p>
        </p:txBody>
      </p:sp>
      <p:sp>
        <p:nvSpPr>
          <p:cNvPr id="5" name="TextBox 4"/>
          <p:cNvSpPr txBox="1"/>
          <p:nvPr/>
        </p:nvSpPr>
        <p:spPr>
          <a:xfrm>
            <a:off x="755576" y="4769276"/>
            <a:ext cx="7416824" cy="1107996"/>
          </a:xfrm>
          <a:prstGeom prst="rect">
            <a:avLst/>
          </a:prstGeom>
          <a:ln/>
        </p:spPr>
        <p:style>
          <a:lnRef idx="1">
            <a:schemeClr val="accent6"/>
          </a:lnRef>
          <a:fillRef idx="3">
            <a:schemeClr val="accent6"/>
          </a:fillRef>
          <a:effectRef idx="2">
            <a:schemeClr val="accent6"/>
          </a:effectRef>
          <a:fontRef idx="minor">
            <a:schemeClr val="lt1"/>
          </a:fontRef>
        </p:style>
        <p:txBody>
          <a:bodyPr wrap="square" rtlCol="0">
            <a:spAutoFit/>
          </a:bodyPr>
          <a:lstStyle/>
          <a:p>
            <a:pPr>
              <a:spcBef>
                <a:spcPts val="550"/>
              </a:spcBef>
              <a:spcAft>
                <a:spcPts val="300"/>
              </a:spcAft>
            </a:pPr>
            <a:r>
              <a:rPr lang="en-AU" sz="2200" dirty="0" smtClean="0"/>
              <a:t>IT provides </a:t>
            </a:r>
            <a:r>
              <a:rPr lang="en-AU" sz="2200" dirty="0"/>
              <a:t>a framework in which to proactively evaluate and advise Design colleagues on the availability and suitability of new </a:t>
            </a:r>
            <a:r>
              <a:rPr lang="en-AU" sz="2200" dirty="0" smtClean="0"/>
              <a:t>technology.</a:t>
            </a:r>
            <a:endParaRPr lang="en-AU" sz="2200" dirty="0"/>
          </a:p>
        </p:txBody>
      </p:sp>
    </p:spTree>
    <p:extLst>
      <p:ext uri="{BB962C8B-B14F-4D97-AF65-F5344CB8AC3E}">
        <p14:creationId xmlns:p14="http://schemas.microsoft.com/office/powerpoint/2010/main" val="34377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allye\Documents\itSMF\Really Cloudy Crop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20" y="1"/>
            <a:ext cx="925252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1317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566" y="68627"/>
            <a:ext cx="3774282" cy="664797"/>
          </a:xfrm>
        </p:spPr>
        <p:txBody>
          <a:bodyPr/>
          <a:lstStyle/>
          <a:p>
            <a:r>
              <a:rPr lang="en-AU" dirty="0" smtClean="0"/>
              <a:t>Today</a:t>
            </a:r>
            <a:endParaRPr lang="en-AU" dirty="0"/>
          </a:p>
        </p:txBody>
      </p:sp>
      <p:sp>
        <p:nvSpPr>
          <p:cNvPr id="3" name="Text Placeholder 2"/>
          <p:cNvSpPr>
            <a:spLocks noGrp="1"/>
          </p:cNvSpPr>
          <p:nvPr>
            <p:ph type="body" sz="quarter" idx="10"/>
          </p:nvPr>
        </p:nvSpPr>
        <p:spPr>
          <a:xfrm>
            <a:off x="4860032" y="452670"/>
            <a:ext cx="4071966" cy="5952661"/>
          </a:xfrm>
        </p:spPr>
        <p:txBody>
          <a:bodyPr/>
          <a:lstStyle/>
          <a:p>
            <a:pPr>
              <a:spcAft>
                <a:spcPts val="300"/>
              </a:spcAft>
            </a:pPr>
            <a:r>
              <a:rPr lang="en-AU" sz="2800" dirty="0" smtClean="0"/>
              <a:t>Clear Paths</a:t>
            </a:r>
          </a:p>
          <a:p>
            <a:pPr>
              <a:spcAft>
                <a:spcPts val="300"/>
              </a:spcAft>
            </a:pPr>
            <a:r>
              <a:rPr lang="en-AU" sz="2800" dirty="0" smtClean="0"/>
              <a:t>Clear responsibilities</a:t>
            </a:r>
          </a:p>
          <a:p>
            <a:pPr>
              <a:spcAft>
                <a:spcPts val="300"/>
              </a:spcAft>
            </a:pPr>
            <a:r>
              <a:rPr lang="en-AU" sz="2800" dirty="0" smtClean="0"/>
              <a:t>Streamlined processes</a:t>
            </a:r>
          </a:p>
          <a:p>
            <a:pPr>
              <a:spcAft>
                <a:spcPts val="300"/>
              </a:spcAft>
            </a:pPr>
            <a:r>
              <a:rPr lang="en-AU" sz="2800" dirty="0" smtClean="0"/>
              <a:t>Focussing on improvements</a:t>
            </a:r>
          </a:p>
          <a:p>
            <a:pPr>
              <a:spcAft>
                <a:spcPts val="300"/>
              </a:spcAft>
            </a:pPr>
            <a:r>
              <a:rPr lang="en-AU" sz="2800" dirty="0" smtClean="0"/>
              <a:t>Solution Delivery for business and client outcomes, not managing technology </a:t>
            </a:r>
          </a:p>
        </p:txBody>
      </p:sp>
      <p:pic>
        <p:nvPicPr>
          <p:cNvPr id="5" name="Picture 2"/>
          <p:cNvPicPr>
            <a:picLocks noChangeAspect="1" noChangeArrowheads="1"/>
          </p:cNvPicPr>
          <p:nvPr/>
        </p:nvPicPr>
        <p:blipFill>
          <a:blip r:embed="rId2" cstate="print"/>
          <a:stretch>
            <a:fillRect/>
          </a:stretch>
        </p:blipFill>
        <p:spPr bwMode="auto">
          <a:xfrm>
            <a:off x="107504" y="697393"/>
            <a:ext cx="4464496" cy="6018332"/>
          </a:xfrm>
          <a:prstGeom prst="rect">
            <a:avLst/>
          </a:prstGeom>
          <a:noFill/>
          <a:ln w="9525">
            <a:noFill/>
            <a:miter lim="800000"/>
            <a:headEnd/>
            <a:tailEnd/>
          </a:ln>
        </p:spPr>
      </p:pic>
    </p:spTree>
    <p:extLst>
      <p:ext uri="{BB962C8B-B14F-4D97-AF65-F5344CB8AC3E}">
        <p14:creationId xmlns:p14="http://schemas.microsoft.com/office/powerpoint/2010/main" val="302402828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chitecture_BrisbaneStudio_DiannaSnape.jpg"/>
          <p:cNvPicPr>
            <a:picLocks noChangeAspect="1"/>
          </p:cNvPicPr>
          <p:nvPr/>
        </p:nvPicPr>
        <p:blipFill>
          <a:blip r:embed="rId2" cstate="print"/>
          <a:srcRect l="1801" t="8108" b="8108"/>
          <a:stretch>
            <a:fillRect/>
          </a:stretch>
        </p:blipFill>
        <p:spPr>
          <a:xfrm>
            <a:off x="0" y="-24330"/>
            <a:ext cx="9144000" cy="6882330"/>
          </a:xfrm>
          <a:prstGeom prst="rect">
            <a:avLst/>
          </a:prstGeom>
        </p:spPr>
      </p:pic>
    </p:spTree>
    <p:extLst>
      <p:ext uri="{BB962C8B-B14F-4D97-AF65-F5344CB8AC3E}">
        <p14:creationId xmlns:p14="http://schemas.microsoft.com/office/powerpoint/2010/main" val="161096065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704916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fontScale="90000"/>
          </a:bodyPr>
          <a:lstStyle/>
          <a:p>
            <a:r>
              <a:rPr lang="en-AU" dirty="0" smtClean="0"/>
              <a:t>How to ensure linkage to Business Outcomes when looking at Cloud solutions </a:t>
            </a:r>
            <a:endParaRPr lang="en-AU" dirty="0"/>
          </a:p>
        </p:txBody>
      </p:sp>
      <p:sp>
        <p:nvSpPr>
          <p:cNvPr id="3" name="Content Placeholder 2"/>
          <p:cNvSpPr>
            <a:spLocks noGrp="1"/>
          </p:cNvSpPr>
          <p:nvPr>
            <p:ph idx="1"/>
          </p:nvPr>
        </p:nvSpPr>
        <p:spPr>
          <a:xfrm>
            <a:off x="785786" y="1628800"/>
            <a:ext cx="8250710" cy="5229200"/>
          </a:xfrm>
        </p:spPr>
        <p:txBody>
          <a:bodyPr/>
          <a:lstStyle/>
          <a:p>
            <a:r>
              <a:rPr lang="en-AU" dirty="0" smtClean="0"/>
              <a:t>Take a Service Oriented View</a:t>
            </a:r>
            <a:endParaRPr lang="en-AU" dirty="0"/>
          </a:p>
          <a:p>
            <a:r>
              <a:rPr lang="en-AU" dirty="0" smtClean="0"/>
              <a:t>Draw a clear line (a “Value Chain”) from the new Solution through your IT organisation out to your Organisation’s External Customer</a:t>
            </a:r>
          </a:p>
          <a:p>
            <a:r>
              <a:rPr lang="en-AU" dirty="0" smtClean="0"/>
              <a:t>How does it Support your Enterprise Infrastructure or Architecture? Do You Have One?</a:t>
            </a:r>
          </a:p>
          <a:p>
            <a:r>
              <a:rPr lang="en-AU" dirty="0" smtClean="0"/>
              <a:t>Can you articulate the business value to a non-IT Colleague?</a:t>
            </a:r>
          </a:p>
        </p:txBody>
      </p:sp>
    </p:spTree>
    <p:extLst>
      <p:ext uri="{BB962C8B-B14F-4D97-AF65-F5344CB8AC3E}">
        <p14:creationId xmlns:p14="http://schemas.microsoft.com/office/powerpoint/2010/main" val="278284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IT is all about Driving Business Outcomes</a:t>
            </a:r>
          </a:p>
        </p:txBody>
      </p:sp>
      <p:sp>
        <p:nvSpPr>
          <p:cNvPr id="3" name="Content Placeholder 3"/>
          <p:cNvSpPr txBox="1">
            <a:spLocks/>
          </p:cNvSpPr>
          <p:nvPr/>
        </p:nvSpPr>
        <p:spPr>
          <a:xfrm>
            <a:off x="783272" y="1508787"/>
            <a:ext cx="7748289" cy="2574808"/>
          </a:xfrm>
          <a:prstGeom prst="rect">
            <a:avLst/>
          </a:prstGeom>
          <a:noFill/>
          <a:ln w="12700">
            <a:noFill/>
          </a:ln>
          <a:effectLst>
            <a:glow rad="139700">
              <a:schemeClr val="accent1">
                <a:satMod val="175000"/>
                <a:alpha val="40000"/>
              </a:schemeClr>
            </a:glow>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endParaRPr lang="en-AU" dirty="0" smtClean="0">
              <a:solidFill>
                <a:schemeClr val="bg1"/>
              </a:solidFill>
              <a:hlinkClick r:id="rId2"/>
            </a:endParaRPr>
          </a:p>
          <a:p>
            <a:pPr marL="0" indent="0">
              <a:buFontTx/>
              <a:buNone/>
            </a:pPr>
            <a:r>
              <a:rPr lang="en-AU" b="1" dirty="0" smtClean="0">
                <a:solidFill>
                  <a:schemeClr val="bg1"/>
                </a:solidFill>
              </a:rPr>
              <a:t>Rule #1: It’s not about IT. IT is all about Business Outcomes and Business Performance</a:t>
            </a:r>
            <a:r>
              <a:rPr lang="en-AU" sz="2800" b="1" dirty="0" smtClean="0">
                <a:solidFill>
                  <a:schemeClr val="bg1"/>
                </a:solidFill>
              </a:rPr>
              <a:t>.</a:t>
            </a:r>
            <a:r>
              <a:rPr lang="en-AU" sz="1800" b="1" baseline="30000" dirty="0" smtClean="0">
                <a:solidFill>
                  <a:schemeClr val="bg1"/>
                </a:solidFill>
              </a:rPr>
              <a:t>*</a:t>
            </a:r>
          </a:p>
          <a:p>
            <a:pPr marL="0" indent="0">
              <a:buFontTx/>
              <a:buNone/>
            </a:pPr>
            <a:r>
              <a:rPr lang="en-AU" sz="900" b="1" dirty="0" smtClean="0">
                <a:solidFill>
                  <a:schemeClr val="bg1"/>
                </a:solidFill>
              </a:rPr>
              <a:t>* </a:t>
            </a:r>
            <a:r>
              <a:rPr lang="en-AU" sz="900" b="1" u="sng" dirty="0" smtClean="0">
                <a:solidFill>
                  <a:schemeClr val="bg1"/>
                </a:solidFill>
              </a:rPr>
              <a:t>The Real Business of IT, </a:t>
            </a:r>
            <a:r>
              <a:rPr lang="en-AU" sz="900" b="1" dirty="0" smtClean="0">
                <a:solidFill>
                  <a:schemeClr val="bg1"/>
                </a:solidFill>
              </a:rPr>
              <a:t>Hunter  and Westerman, Harvard Business Press, 2009</a:t>
            </a:r>
            <a:endParaRPr lang="en-AU" sz="900" b="1" u="sng" dirty="0" smtClean="0">
              <a:solidFill>
                <a:schemeClr val="bg1"/>
              </a:solidFill>
            </a:endParaRPr>
          </a:p>
          <a:p>
            <a:pPr marL="0" indent="0">
              <a:buFontTx/>
              <a:buNone/>
            </a:pPr>
            <a:endParaRPr lang="en-AU" sz="2800" dirty="0">
              <a:solidFill>
                <a:schemeClr val="bg1"/>
              </a:solidFill>
            </a:endParaRPr>
          </a:p>
        </p:txBody>
      </p:sp>
      <p:sp>
        <p:nvSpPr>
          <p:cNvPr id="4" name="Content Placeholder 3"/>
          <p:cNvSpPr txBox="1">
            <a:spLocks/>
          </p:cNvSpPr>
          <p:nvPr/>
        </p:nvSpPr>
        <p:spPr>
          <a:xfrm>
            <a:off x="813704" y="4293096"/>
            <a:ext cx="8222793" cy="1728192"/>
          </a:xfrm>
          <a:prstGeom prst="rect">
            <a:avLst/>
          </a:prstGeom>
          <a:noFill/>
          <a:ln w="12700">
            <a:noFill/>
          </a:ln>
          <a:effectLst>
            <a:glow rad="139700">
              <a:schemeClr val="accent1">
                <a:satMod val="175000"/>
                <a:alpha val="40000"/>
              </a:schemeClr>
            </a:glow>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endParaRPr lang="en-AU" dirty="0" smtClean="0">
              <a:solidFill>
                <a:schemeClr val="bg1"/>
              </a:solidFill>
              <a:hlinkClick r:id="rId2"/>
            </a:endParaRPr>
          </a:p>
          <a:p>
            <a:pPr marL="0" indent="0">
              <a:buFontTx/>
              <a:buNone/>
            </a:pPr>
            <a:r>
              <a:rPr lang="en-AU" b="1" dirty="0" smtClean="0">
                <a:solidFill>
                  <a:schemeClr val="bg1"/>
                </a:solidFill>
              </a:rPr>
              <a:t>Rule #2: IT is part of the business and participates in achieving business outcomes</a:t>
            </a:r>
            <a:r>
              <a:rPr lang="en-AU" sz="2800" b="1" dirty="0" smtClean="0">
                <a:solidFill>
                  <a:schemeClr val="bg1"/>
                </a:solidFill>
              </a:rPr>
              <a:t>.</a:t>
            </a:r>
            <a:endParaRPr lang="en-AU" sz="2800" dirty="0">
              <a:solidFill>
                <a:schemeClr val="bg1"/>
              </a:solidFill>
            </a:endParaRPr>
          </a:p>
        </p:txBody>
      </p:sp>
    </p:spTree>
    <p:extLst>
      <p:ext uri="{BB962C8B-B14F-4D97-AF65-F5344CB8AC3E}">
        <p14:creationId xmlns:p14="http://schemas.microsoft.com/office/powerpoint/2010/main" val="55542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Monday Morning</a:t>
            </a:r>
          </a:p>
          <a:p>
            <a:pPr lvl="1"/>
            <a:r>
              <a:rPr lang="en-AU" sz="2400" dirty="0" smtClean="0"/>
              <a:t>Evaluate your current and proposed services that leverage new technology types with Rule # 1 and 2 in mind</a:t>
            </a:r>
          </a:p>
          <a:p>
            <a:pPr lvl="2"/>
            <a:r>
              <a:rPr lang="en-AU" sz="2000" dirty="0" smtClean="0"/>
              <a:t>Are they delivering real tangible business outcomes?</a:t>
            </a:r>
          </a:p>
          <a:p>
            <a:pPr lvl="2"/>
            <a:r>
              <a:rPr lang="en-AU" sz="2000" dirty="0" smtClean="0"/>
              <a:t>Would your colleagues outside of IT agree?</a:t>
            </a:r>
          </a:p>
          <a:p>
            <a:pPr lvl="1"/>
            <a:r>
              <a:rPr lang="en-AU" sz="2400" dirty="0" smtClean="0"/>
              <a:t>Look at your current outsourcing agreements</a:t>
            </a:r>
          </a:p>
          <a:p>
            <a:pPr lvl="2"/>
            <a:r>
              <a:rPr lang="en-AU" sz="2000" dirty="0" smtClean="0"/>
              <a:t>Are they favourable to and customised for your business or your outsource vendors’?</a:t>
            </a:r>
          </a:p>
          <a:p>
            <a:pPr lvl="2"/>
            <a:r>
              <a:rPr lang="en-AU" sz="2000" dirty="0" smtClean="0"/>
              <a:t>Do they support business outcomes for </a:t>
            </a:r>
            <a:r>
              <a:rPr lang="en-AU" sz="2000" b="1" dirty="0" smtClean="0"/>
              <a:t>your</a:t>
            </a:r>
            <a:r>
              <a:rPr lang="en-AU" sz="2000" dirty="0" smtClean="0"/>
              <a:t> business?</a:t>
            </a:r>
          </a:p>
        </p:txBody>
      </p:sp>
    </p:spTree>
    <p:extLst>
      <p:ext uri="{BB962C8B-B14F-4D97-AF65-F5344CB8AC3E}">
        <p14:creationId xmlns:p14="http://schemas.microsoft.com/office/powerpoint/2010/main" val="33912956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Next 90 Days</a:t>
            </a:r>
          </a:p>
          <a:p>
            <a:pPr lvl="1"/>
            <a:r>
              <a:rPr lang="en-AU" dirty="0" smtClean="0"/>
              <a:t>Begin an ongoing discussion with a business colleague about the impact, or the lack thereof, IT services have on business outcomes</a:t>
            </a:r>
          </a:p>
          <a:p>
            <a:pPr lvl="1"/>
            <a:r>
              <a:rPr lang="en-AU" dirty="0"/>
              <a:t>Start evaluating new technologies on the value they bring to achieving or supporting business outcomes and </a:t>
            </a:r>
            <a:r>
              <a:rPr lang="en-AU" dirty="0" smtClean="0"/>
              <a:t>performance</a:t>
            </a:r>
          </a:p>
          <a:p>
            <a:pPr lvl="1"/>
            <a:r>
              <a:rPr lang="en-AU" dirty="0" smtClean="0"/>
              <a:t>Begin a discussion with your key partners and vendors about how they support (or don’t) your organisation’s business outcomes. Where are they in your value chain?</a:t>
            </a:r>
            <a:endParaRPr lang="en-AU" dirty="0"/>
          </a:p>
          <a:p>
            <a:r>
              <a:rPr lang="en-AU" dirty="0" smtClean="0"/>
              <a:t>Next Year</a:t>
            </a:r>
          </a:p>
          <a:p>
            <a:pPr lvl="1"/>
            <a:r>
              <a:rPr lang="en-AU" dirty="0" smtClean="0"/>
              <a:t>Refocus or enhance the perception and culture of IT as part of the business, not separate from the business</a:t>
            </a:r>
          </a:p>
          <a:p>
            <a:pPr lvl="1"/>
            <a:r>
              <a:rPr lang="en-AU" dirty="0" smtClean="0"/>
              <a:t>Be a vital part of the value chain for your business and inspire your partners and vendors to do the same.</a:t>
            </a:r>
            <a:endParaRPr lang="en-AU" dirty="0"/>
          </a:p>
        </p:txBody>
      </p:sp>
    </p:spTree>
    <p:extLst>
      <p:ext uri="{BB962C8B-B14F-4D97-AF65-F5344CB8AC3E}">
        <p14:creationId xmlns:p14="http://schemas.microsoft.com/office/powerpoint/2010/main" val="29237710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AU" dirty="0" smtClean="0"/>
          </a:p>
          <a:p>
            <a:pPr lvl="1"/>
            <a:r>
              <a:rPr lang="en-AU" dirty="0" smtClean="0">
                <a:hlinkClick r:id="rId2"/>
              </a:rPr>
              <a:t>www.microsoft.com/mof</a:t>
            </a:r>
          </a:p>
          <a:p>
            <a:pPr lvl="1"/>
            <a:r>
              <a:rPr lang="en-AU" dirty="0" smtClean="0">
                <a:hlinkClick r:id="rId2"/>
              </a:rPr>
              <a:t>wallye@microsoft.com</a:t>
            </a:r>
            <a:endParaRPr lang="en-AU" dirty="0" smtClean="0"/>
          </a:p>
          <a:p>
            <a:pPr lvl="1"/>
            <a:r>
              <a:rPr lang="en-AU" dirty="0" smtClean="0">
                <a:hlinkClick r:id="rId3"/>
              </a:rPr>
              <a:t>bill.rue@bruneek.com</a:t>
            </a:r>
            <a:endParaRPr lang="en-AU" dirty="0" smtClean="0"/>
          </a:p>
          <a:p>
            <a:pPr lvl="1"/>
            <a:r>
              <a:rPr lang="en-AU" u="sng" dirty="0" smtClean="0"/>
              <a:t>The </a:t>
            </a:r>
            <a:r>
              <a:rPr lang="en-AU" u="sng" dirty="0"/>
              <a:t>Real Business of IT, </a:t>
            </a:r>
            <a:r>
              <a:rPr lang="en-AU" dirty="0"/>
              <a:t>Hunter  and Westerman, Harvard Business Press, </a:t>
            </a:r>
            <a:r>
              <a:rPr lang="en-AU" dirty="0" smtClean="0"/>
              <a:t>2009</a:t>
            </a:r>
          </a:p>
          <a:p>
            <a:pPr lvl="1"/>
            <a:r>
              <a:rPr lang="en-AU" dirty="0" smtClean="0"/>
              <a:t>Or </a:t>
            </a:r>
            <a:r>
              <a:rPr lang="en-AU" dirty="0"/>
              <a:t>through Linkedin for both Bill and Wally</a:t>
            </a:r>
          </a:p>
          <a:p>
            <a:pPr lvl="1"/>
            <a:endParaRPr lang="en-AU" dirty="0">
              <a:hlinkClick r:id="rId2"/>
            </a:endParaRPr>
          </a:p>
          <a:p>
            <a:pPr lvl="1"/>
            <a:endParaRPr lang="en-AU" dirty="0"/>
          </a:p>
        </p:txBody>
      </p:sp>
    </p:spTree>
    <p:extLst>
      <p:ext uri="{BB962C8B-B14F-4D97-AF65-F5344CB8AC3E}">
        <p14:creationId xmlns:p14="http://schemas.microsoft.com/office/powerpoint/2010/main" val="33589946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h248.photobucket.com/albums/gg199/eritz14/th_cloud_computing.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922729">
            <a:off x="4519826" y="2202325"/>
            <a:ext cx="1895849" cy="176946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80076">
            <a:off x="1259633" y="4388079"/>
            <a:ext cx="2047875" cy="153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31640" y="5061181"/>
            <a:ext cx="1489864" cy="400110"/>
          </a:xfrm>
          <a:prstGeom prst="rect">
            <a:avLst/>
          </a:prstGeom>
          <a:noFill/>
        </p:spPr>
        <p:txBody>
          <a:bodyPr wrap="square" rtlCol="0">
            <a:spAutoFit/>
          </a:bodyPr>
          <a:lstStyle/>
          <a:p>
            <a:r>
              <a:rPr lang="en-AU" sz="2000" dirty="0" smtClean="0">
                <a:solidFill>
                  <a:schemeClr val="accent3"/>
                </a:solidFill>
              </a:rPr>
              <a:t>Green IT</a:t>
            </a:r>
            <a:endParaRPr lang="en-AU" sz="2000" dirty="0">
              <a:solidFill>
                <a:schemeClr val="accent3"/>
              </a:solidFill>
            </a:endParaRPr>
          </a:p>
        </p:txBody>
      </p:sp>
      <p:pic>
        <p:nvPicPr>
          <p:cNvPr id="2053" name="Picture 5" descr="http://ts3.mm.bing.net/images/thumbnail.aspx?q=1055650358010&amp;id=ddbca0fb941bb5480d0df6b29633fce1&amp;url=http%3a%2f%2fseanpercival.s3.amazonaws.com%2fblog%2fwp-content%2fuploads%2fimage1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01433">
            <a:off x="7308304" y="441661"/>
            <a:ext cx="1080120" cy="18463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236296" y="1178189"/>
            <a:ext cx="1224136" cy="369332"/>
          </a:xfrm>
          <a:prstGeom prst="rect">
            <a:avLst/>
          </a:prstGeom>
          <a:noFill/>
        </p:spPr>
        <p:txBody>
          <a:bodyPr wrap="square" rtlCol="0">
            <a:spAutoFit/>
          </a:bodyPr>
          <a:lstStyle/>
          <a:p>
            <a:r>
              <a:rPr lang="en-AU" dirty="0" smtClean="0">
                <a:solidFill>
                  <a:schemeClr val="accent3"/>
                </a:solidFill>
              </a:rPr>
              <a:t>Tablets</a:t>
            </a:r>
            <a:endParaRPr lang="en-AU" dirty="0">
              <a:solidFill>
                <a:schemeClr val="accent3"/>
              </a:solidFill>
            </a:endParaRPr>
          </a:p>
        </p:txBody>
      </p:sp>
      <p:pic>
        <p:nvPicPr>
          <p:cNvPr id="2055" name="Picture 7" descr="http://ts3.mm.bing.net/images/thumbnail.aspx?q=1082322330526&amp;id=ea96e7fee3eb5c35d1dca6d20cddb52d&amp;url=http%3a%2f%2f3.bp.blogspot.com%2f-EbFE_qMaQog%2fTc6QbDJedXI%2fAAAAAAAAAfY%2fcfwfF0kFJgY%2fs1600%2fNokia%252BW10%252BConcept%252BDevice%252BWith%252BWindows%252BPhones%252B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580433">
            <a:off x="6891051" y="4038715"/>
            <a:ext cx="1256352" cy="16751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rot="18854201">
            <a:off x="6819289" y="4913638"/>
            <a:ext cx="2304256" cy="369332"/>
          </a:xfrm>
          <a:prstGeom prst="rect">
            <a:avLst/>
          </a:prstGeom>
          <a:noFill/>
        </p:spPr>
        <p:txBody>
          <a:bodyPr wrap="square" rtlCol="0">
            <a:spAutoFit/>
          </a:bodyPr>
          <a:lstStyle/>
          <a:p>
            <a:r>
              <a:rPr lang="en-AU" dirty="0" smtClean="0"/>
              <a:t>Smart Phones</a:t>
            </a:r>
            <a:endParaRPr lang="en-AU" dirty="0"/>
          </a:p>
        </p:txBody>
      </p:sp>
      <p:pic>
        <p:nvPicPr>
          <p:cNvPr id="2057" name="Picture 9" descr="http://ts3.mm.bing.net/images/thumbnail.aspx?q=1055078821554&amp;id=c996231fb01a21f9bc157d38ad7916f5&amp;url=http%3a%2f%2fwww.m-i-t-s.com%2fimages%2fvirtualisatio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546051">
            <a:off x="1129679" y="657961"/>
            <a:ext cx="1566728" cy="1392647"/>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http://ts1.mm.bing.net/images/thumbnail.aspx?q=1051063620160&amp;id=3ea92f3f492315ed671981c6bf544523&amp;url=http%3a%2f%2fbabyboomernetwork.shortburstlearning.com%2fimages%2fbaby_boomer_network.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26526">
            <a:off x="3894552" y="509207"/>
            <a:ext cx="1555033" cy="120946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rot="21215424">
            <a:off x="3803821" y="1117841"/>
            <a:ext cx="1650189" cy="338554"/>
          </a:xfrm>
          <a:prstGeom prst="rect">
            <a:avLst/>
          </a:prstGeom>
          <a:noFill/>
        </p:spPr>
        <p:txBody>
          <a:bodyPr wrap="square" rtlCol="0">
            <a:spAutoFit/>
          </a:bodyPr>
          <a:lstStyle/>
          <a:p>
            <a:r>
              <a:rPr lang="en-AU" sz="1600" dirty="0" smtClean="0">
                <a:solidFill>
                  <a:schemeClr val="accent3"/>
                </a:solidFill>
              </a:rPr>
              <a:t>Baby Boomers</a:t>
            </a:r>
            <a:endParaRPr lang="en-AU" sz="1600" dirty="0">
              <a:solidFill>
                <a:schemeClr val="accent3"/>
              </a:solidFill>
            </a:endParaRPr>
          </a:p>
        </p:txBody>
      </p:sp>
      <p:pic>
        <p:nvPicPr>
          <p:cNvPr id="2061" name="Picture 13" descr="http://ts1.mm.bing.net/images/thumbnail.aspx?q=1138949566424&amp;id=52212d3b1bb26d041128991e1b2d6297&amp;url=http%3a%2f%2ftypophile.com%2ffiles%2f644px-MTV_Logo_svg_514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153481">
            <a:off x="4720543" y="5016395"/>
            <a:ext cx="1307748" cy="13309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rot="19888914">
            <a:off x="4500480" y="5163255"/>
            <a:ext cx="1549632" cy="369332"/>
          </a:xfrm>
          <a:prstGeom prst="rect">
            <a:avLst/>
          </a:prstGeom>
          <a:noFill/>
        </p:spPr>
        <p:txBody>
          <a:bodyPr wrap="square" rtlCol="0">
            <a:spAutoFit/>
          </a:bodyPr>
          <a:lstStyle/>
          <a:p>
            <a:r>
              <a:rPr lang="en-AU" dirty="0" smtClean="0">
                <a:solidFill>
                  <a:schemeClr val="accent3"/>
                </a:solidFill>
              </a:rPr>
              <a:t>Gen - X</a:t>
            </a:r>
            <a:endParaRPr lang="en-AU" dirty="0">
              <a:solidFill>
                <a:schemeClr val="accent3"/>
              </a:solidFill>
            </a:endParaRPr>
          </a:p>
        </p:txBody>
      </p:sp>
      <p:pic>
        <p:nvPicPr>
          <p:cNvPr id="2063" name="Picture 15" descr="http://ts3.mm.bing.net/images/thumbnail.aspx?q=1185841029030&amp;id=c5c779c1ef55bd002a88924ae7c72fe5&amp;url=http%3a%2f%2fimagocommunity.files.wordpress.com%2f2010%2f03%2fletter_y.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9518336">
            <a:off x="2249101" y="2281479"/>
            <a:ext cx="1144809" cy="143991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rot="21111432">
            <a:off x="2283569" y="3298533"/>
            <a:ext cx="1110340" cy="369332"/>
          </a:xfrm>
          <a:prstGeom prst="rect">
            <a:avLst/>
          </a:prstGeom>
          <a:noFill/>
        </p:spPr>
        <p:txBody>
          <a:bodyPr wrap="square" rtlCol="0">
            <a:spAutoFit/>
          </a:bodyPr>
          <a:lstStyle/>
          <a:p>
            <a:r>
              <a:rPr lang="en-AU" dirty="0" smtClean="0"/>
              <a:t>Gen - Y</a:t>
            </a:r>
            <a:endParaRPr lang="en-AU" dirty="0"/>
          </a:p>
        </p:txBody>
      </p:sp>
      <p:sp>
        <p:nvSpPr>
          <p:cNvPr id="10" name="Rectangle 9"/>
          <p:cNvSpPr/>
          <p:nvPr/>
        </p:nvSpPr>
        <p:spPr>
          <a:xfrm rot="839409">
            <a:off x="4714225" y="1918749"/>
            <a:ext cx="1006556" cy="461665"/>
          </a:xfrm>
          <a:prstGeom prst="rect">
            <a:avLst/>
          </a:prstGeom>
          <a:noFill/>
        </p:spPr>
        <p:txBody>
          <a:bodyPr wrap="square" lIns="91440" tIns="45720" rIns="91440" bIns="45720">
            <a:spAutoFit/>
          </a:bodyPr>
          <a:lstStyle/>
          <a:p>
            <a:pPr algn="ctr"/>
            <a:r>
              <a:rPr lang="en-US" sz="2400" b="1" cap="none" spc="0" dirty="0" err="1" smtClean="0">
                <a:ln w="18000">
                  <a:solidFill>
                    <a:schemeClr val="accent2">
                      <a:satMod val="140000"/>
                    </a:schemeClr>
                  </a:solidFill>
                  <a:prstDash val="solid"/>
                  <a:miter lim="800000"/>
                </a:ln>
                <a:solidFill>
                  <a:schemeClr val="accent1">
                    <a:lumMod val="75000"/>
                  </a:schemeClr>
                </a:solidFill>
                <a:effectLst>
                  <a:outerShdw blurRad="25500" dist="23000" dir="7020000" algn="tl">
                    <a:srgbClr val="000000">
                      <a:alpha val="50000"/>
                    </a:srgbClr>
                  </a:outerShdw>
                </a:effectLst>
              </a:rPr>
              <a:t>PaaS</a:t>
            </a:r>
            <a:endParaRPr lang="en-US" sz="2400" b="1" cap="none" spc="0" dirty="0">
              <a:ln w="18000">
                <a:solidFill>
                  <a:schemeClr val="accent2">
                    <a:satMod val="140000"/>
                  </a:schemeClr>
                </a:solidFill>
                <a:prstDash val="solid"/>
                <a:miter lim="800000"/>
              </a:ln>
              <a:solidFill>
                <a:schemeClr val="accent1">
                  <a:lumMod val="75000"/>
                </a:schemeClr>
              </a:solidFill>
              <a:effectLst>
                <a:outerShdw blurRad="25500" dist="23000" dir="7020000" algn="tl">
                  <a:srgbClr val="000000">
                    <a:alpha val="50000"/>
                  </a:srgbClr>
                </a:outerShdw>
              </a:effectLst>
            </a:endParaRPr>
          </a:p>
        </p:txBody>
      </p:sp>
      <p:sp>
        <p:nvSpPr>
          <p:cNvPr id="19" name="Rectangle 18"/>
          <p:cNvSpPr/>
          <p:nvPr/>
        </p:nvSpPr>
        <p:spPr>
          <a:xfrm rot="20820098">
            <a:off x="4003047" y="3380281"/>
            <a:ext cx="1006556" cy="461665"/>
          </a:xfrm>
          <a:prstGeom prst="rect">
            <a:avLst/>
          </a:prstGeom>
          <a:noFill/>
        </p:spPr>
        <p:txBody>
          <a:bodyPr wrap="square" lIns="91440" tIns="45720" rIns="91440" bIns="45720">
            <a:spAutoFit/>
          </a:bodyPr>
          <a:lstStyle/>
          <a:p>
            <a:pPr algn="ctr"/>
            <a:r>
              <a:rPr lang="en-US" sz="2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a:t>
            </a:r>
            <a:r>
              <a:rPr lang="en-US" sz="2400" b="1" cap="none" spc="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aaS</a:t>
            </a:r>
            <a:endParaRPr 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0" name="Rectangle 19"/>
          <p:cNvSpPr/>
          <p:nvPr/>
        </p:nvSpPr>
        <p:spPr>
          <a:xfrm rot="21071282">
            <a:off x="6184925" y="2764008"/>
            <a:ext cx="881531" cy="461665"/>
          </a:xfrm>
          <a:prstGeom prst="rect">
            <a:avLst/>
          </a:prstGeom>
          <a:noFill/>
        </p:spPr>
        <p:txBody>
          <a:bodyPr wrap="square" lIns="91440" tIns="45720" rIns="91440" bIns="45720">
            <a:spAutoFit/>
          </a:bodyPr>
          <a:lstStyle/>
          <a:p>
            <a:pPr algn="ctr"/>
            <a:r>
              <a:rPr lang="en-US" sz="2400" b="1" cap="none" spc="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IaaS</a:t>
            </a:r>
            <a:endParaRPr 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Rectangle 11"/>
          <p:cNvSpPr/>
          <p:nvPr/>
        </p:nvSpPr>
        <p:spPr>
          <a:xfrm rot="638578">
            <a:off x="5496366" y="3523328"/>
            <a:ext cx="965714" cy="461665"/>
          </a:xfrm>
          <a:prstGeom prst="rect">
            <a:avLst/>
          </a:prstGeom>
        </p:spPr>
        <p:txBody>
          <a:bodyPr wrap="none">
            <a:spAutoFit/>
          </a:bodyPr>
          <a:lstStyle/>
          <a:p>
            <a:r>
              <a:rPr lang="en-US" sz="2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BPaaS</a:t>
            </a:r>
            <a:endParaRPr lang="en-AU" sz="2400" dirty="0"/>
          </a:p>
        </p:txBody>
      </p:sp>
    </p:spTree>
    <p:extLst>
      <p:ext uri="{BB962C8B-B14F-4D97-AF65-F5344CB8AC3E}">
        <p14:creationId xmlns:p14="http://schemas.microsoft.com/office/powerpoint/2010/main" val="417220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5"/>
                                        </p:tgtEl>
                                        <p:attrNameLst>
                                          <p:attrName>style.visibility</p:attrName>
                                        </p:attrNameLst>
                                      </p:cBhvr>
                                      <p:to>
                                        <p:strVal val="visible"/>
                                      </p:to>
                                    </p:set>
                                    <p:anim calcmode="lin" valueType="num">
                                      <p:cBhvr additive="base">
                                        <p:cTn id="11" dur="500" fill="hold"/>
                                        <p:tgtEl>
                                          <p:spTgt spid="2055"/>
                                        </p:tgtEl>
                                        <p:attrNameLst>
                                          <p:attrName>ppt_x</p:attrName>
                                        </p:attrNameLst>
                                      </p:cBhvr>
                                      <p:tavLst>
                                        <p:tav tm="0">
                                          <p:val>
                                            <p:strVal val="#ppt_x"/>
                                          </p:val>
                                        </p:tav>
                                        <p:tav tm="100000">
                                          <p:val>
                                            <p:strVal val="#ppt_x"/>
                                          </p:val>
                                        </p:tav>
                                      </p:tavLst>
                                    </p:anim>
                                    <p:anim calcmode="lin" valueType="num">
                                      <p:cBhvr additive="base">
                                        <p:cTn id="12" dur="500" fill="hold"/>
                                        <p:tgtEl>
                                          <p:spTgt spid="205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additive="base">
                                        <p:cTn id="15" dur="500" fill="hold"/>
                                        <p:tgtEl>
                                          <p:spTgt spid="2051"/>
                                        </p:tgtEl>
                                        <p:attrNameLst>
                                          <p:attrName>ppt_x</p:attrName>
                                        </p:attrNameLst>
                                      </p:cBhvr>
                                      <p:tavLst>
                                        <p:tav tm="0">
                                          <p:val>
                                            <p:strVal val="#ppt_x"/>
                                          </p:val>
                                        </p:tav>
                                        <p:tav tm="100000">
                                          <p:val>
                                            <p:strVal val="#ppt_x"/>
                                          </p:val>
                                        </p:tav>
                                      </p:tavLst>
                                    </p:anim>
                                    <p:anim calcmode="lin" valueType="num">
                                      <p:cBhvr additive="base">
                                        <p:cTn id="16" dur="500" fill="hold"/>
                                        <p:tgtEl>
                                          <p:spTgt spid="20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57"/>
                                        </p:tgtEl>
                                        <p:attrNameLst>
                                          <p:attrName>style.visibility</p:attrName>
                                        </p:attrNameLst>
                                      </p:cBhvr>
                                      <p:to>
                                        <p:strVal val="visible"/>
                                      </p:to>
                                    </p:set>
                                    <p:anim calcmode="lin" valueType="num">
                                      <p:cBhvr additive="base">
                                        <p:cTn id="23" dur="500" fill="hold"/>
                                        <p:tgtEl>
                                          <p:spTgt spid="2057"/>
                                        </p:tgtEl>
                                        <p:attrNameLst>
                                          <p:attrName>ppt_x</p:attrName>
                                        </p:attrNameLst>
                                      </p:cBhvr>
                                      <p:tavLst>
                                        <p:tav tm="0">
                                          <p:val>
                                            <p:strVal val="#ppt_x"/>
                                          </p:val>
                                        </p:tav>
                                        <p:tav tm="100000">
                                          <p:val>
                                            <p:strVal val="#ppt_x"/>
                                          </p:val>
                                        </p:tav>
                                      </p:tavLst>
                                    </p:anim>
                                    <p:anim calcmode="lin" valueType="num">
                                      <p:cBhvr additive="base">
                                        <p:cTn id="24" dur="500" fill="hold"/>
                                        <p:tgtEl>
                                          <p:spTgt spid="205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53"/>
                                        </p:tgtEl>
                                        <p:attrNameLst>
                                          <p:attrName>style.visibility</p:attrName>
                                        </p:attrNameLst>
                                      </p:cBhvr>
                                      <p:to>
                                        <p:strVal val="visible"/>
                                      </p:to>
                                    </p:set>
                                    <p:anim calcmode="lin" valueType="num">
                                      <p:cBhvr additive="base">
                                        <p:cTn id="31" dur="500" fill="hold"/>
                                        <p:tgtEl>
                                          <p:spTgt spid="2053"/>
                                        </p:tgtEl>
                                        <p:attrNameLst>
                                          <p:attrName>ppt_x</p:attrName>
                                        </p:attrNameLst>
                                      </p:cBhvr>
                                      <p:tavLst>
                                        <p:tav tm="0">
                                          <p:val>
                                            <p:strVal val="#ppt_x"/>
                                          </p:val>
                                        </p:tav>
                                        <p:tav tm="100000">
                                          <p:val>
                                            <p:strVal val="#ppt_x"/>
                                          </p:val>
                                        </p:tav>
                                      </p:tavLst>
                                    </p:anim>
                                    <p:anim calcmode="lin" valueType="num">
                                      <p:cBhvr additive="base">
                                        <p:cTn id="32"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0"/>
                                        </p:tgtEl>
                                        <p:attrNameLst>
                                          <p:attrName>style.visibility</p:attrName>
                                        </p:attrNameLst>
                                      </p:cBhvr>
                                      <p:to>
                                        <p:strVal val="visible"/>
                                      </p:to>
                                    </p:set>
                                    <p:anim calcmode="lin" valueType="num">
                                      <p:cBhvr additive="base">
                                        <p:cTn id="37" dur="500" fill="hold"/>
                                        <p:tgtEl>
                                          <p:spTgt spid="2050"/>
                                        </p:tgtEl>
                                        <p:attrNameLst>
                                          <p:attrName>ppt_x</p:attrName>
                                        </p:attrNameLst>
                                      </p:cBhvr>
                                      <p:tavLst>
                                        <p:tav tm="0">
                                          <p:val>
                                            <p:strVal val="#ppt_x"/>
                                          </p:val>
                                        </p:tav>
                                        <p:tav tm="100000">
                                          <p:val>
                                            <p:strVal val="#ppt_x"/>
                                          </p:val>
                                        </p:tav>
                                      </p:tavLst>
                                    </p:anim>
                                    <p:anim calcmode="lin" valueType="num">
                                      <p:cBhvr additive="base">
                                        <p:cTn id="38" dur="500" fill="hold"/>
                                        <p:tgtEl>
                                          <p:spTgt spid="205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059"/>
                                        </p:tgtEl>
                                        <p:attrNameLst>
                                          <p:attrName>style.visibility</p:attrName>
                                        </p:attrNameLst>
                                      </p:cBhvr>
                                      <p:to>
                                        <p:strVal val="visible"/>
                                      </p:to>
                                    </p:set>
                                    <p:anim calcmode="lin" valueType="num">
                                      <p:cBhvr additive="base">
                                        <p:cTn id="63" dur="500" fill="hold"/>
                                        <p:tgtEl>
                                          <p:spTgt spid="2059"/>
                                        </p:tgtEl>
                                        <p:attrNameLst>
                                          <p:attrName>ppt_x</p:attrName>
                                        </p:attrNameLst>
                                      </p:cBhvr>
                                      <p:tavLst>
                                        <p:tav tm="0">
                                          <p:val>
                                            <p:strVal val="#ppt_x"/>
                                          </p:val>
                                        </p:tav>
                                        <p:tav tm="100000">
                                          <p:val>
                                            <p:strVal val="#ppt_x"/>
                                          </p:val>
                                        </p:tav>
                                      </p:tavLst>
                                    </p:anim>
                                    <p:anim calcmode="lin" valueType="num">
                                      <p:cBhvr additive="base">
                                        <p:cTn id="64" dur="500" fill="hold"/>
                                        <p:tgtEl>
                                          <p:spTgt spid="2059"/>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061"/>
                                        </p:tgtEl>
                                        <p:attrNameLst>
                                          <p:attrName>style.visibility</p:attrName>
                                        </p:attrNameLst>
                                      </p:cBhvr>
                                      <p:to>
                                        <p:strVal val="visible"/>
                                      </p:to>
                                    </p:set>
                                    <p:anim calcmode="lin" valueType="num">
                                      <p:cBhvr additive="base">
                                        <p:cTn id="67" dur="500" fill="hold"/>
                                        <p:tgtEl>
                                          <p:spTgt spid="2061"/>
                                        </p:tgtEl>
                                        <p:attrNameLst>
                                          <p:attrName>ppt_x</p:attrName>
                                        </p:attrNameLst>
                                      </p:cBhvr>
                                      <p:tavLst>
                                        <p:tav tm="0">
                                          <p:val>
                                            <p:strVal val="#ppt_x"/>
                                          </p:val>
                                        </p:tav>
                                        <p:tav tm="100000">
                                          <p:val>
                                            <p:strVal val="#ppt_x"/>
                                          </p:val>
                                        </p:tav>
                                      </p:tavLst>
                                    </p:anim>
                                    <p:anim calcmode="lin" valueType="num">
                                      <p:cBhvr additive="base">
                                        <p:cTn id="68" dur="500" fill="hold"/>
                                        <p:tgtEl>
                                          <p:spTgt spid="206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ppt_x"/>
                                          </p:val>
                                        </p:tav>
                                        <p:tav tm="100000">
                                          <p:val>
                                            <p:strVal val="#ppt_x"/>
                                          </p:val>
                                        </p:tav>
                                      </p:tavLst>
                                    </p:anim>
                                    <p:anim calcmode="lin" valueType="num">
                                      <p:cBhvr additive="base">
                                        <p:cTn id="76" dur="500" fill="hold"/>
                                        <p:tgtEl>
                                          <p:spTgt spid="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063"/>
                                        </p:tgtEl>
                                        <p:attrNameLst>
                                          <p:attrName>style.visibility</p:attrName>
                                        </p:attrNameLst>
                                      </p:cBhvr>
                                      <p:to>
                                        <p:strVal val="visible"/>
                                      </p:to>
                                    </p:set>
                                    <p:anim calcmode="lin" valueType="num">
                                      <p:cBhvr additive="base">
                                        <p:cTn id="79" dur="500" fill="hold"/>
                                        <p:tgtEl>
                                          <p:spTgt spid="2063"/>
                                        </p:tgtEl>
                                        <p:attrNameLst>
                                          <p:attrName>ppt_x</p:attrName>
                                        </p:attrNameLst>
                                      </p:cBhvr>
                                      <p:tavLst>
                                        <p:tav tm="0">
                                          <p:val>
                                            <p:strVal val="#ppt_x"/>
                                          </p:val>
                                        </p:tav>
                                        <p:tav tm="100000">
                                          <p:val>
                                            <p:strVal val="#ppt_x"/>
                                          </p:val>
                                        </p:tav>
                                      </p:tavLst>
                                    </p:anim>
                                    <p:anim calcmode="lin" valueType="num">
                                      <p:cBhvr additive="base">
                                        <p:cTn id="80" dur="500" fill="hold"/>
                                        <p:tgtEl>
                                          <p:spTgt spid="2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9" grpId="0"/>
      <p:bldP spid="20"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is the Cloud</a:t>
            </a:r>
            <a:endParaRPr lang="en-AU" dirty="0"/>
          </a:p>
        </p:txBody>
      </p:sp>
      <p:sp>
        <p:nvSpPr>
          <p:cNvPr id="4" name="Content Placeholder 3"/>
          <p:cNvSpPr>
            <a:spLocks noGrp="1"/>
          </p:cNvSpPr>
          <p:nvPr>
            <p:ph sz="half" idx="1"/>
          </p:nvPr>
        </p:nvSpPr>
        <p:spPr>
          <a:xfrm>
            <a:off x="784151" y="2468893"/>
            <a:ext cx="7964313" cy="1518691"/>
          </a:xfrm>
          <a:ln/>
        </p:spPr>
        <p:style>
          <a:lnRef idx="1">
            <a:schemeClr val="accent2"/>
          </a:lnRef>
          <a:fillRef idx="3">
            <a:schemeClr val="accent2"/>
          </a:fillRef>
          <a:effectRef idx="2">
            <a:schemeClr val="accent2"/>
          </a:effectRef>
          <a:fontRef idx="minor">
            <a:schemeClr val="lt1"/>
          </a:fontRef>
        </p:style>
        <p:txBody>
          <a:bodyPr/>
          <a:lstStyle/>
          <a:p>
            <a:pPr marL="0" indent="0" algn="ctr">
              <a:buNone/>
            </a:pPr>
            <a:endParaRPr lang="en-AU" sz="800" dirty="0" smtClean="0"/>
          </a:p>
          <a:p>
            <a:pPr marL="0" indent="0" algn="ctr">
              <a:buNone/>
            </a:pPr>
            <a:r>
              <a:rPr lang="en-AU" sz="2400" dirty="0" smtClean="0"/>
              <a:t>Is It Fundamentally Different From Any Other Outsourcing </a:t>
            </a:r>
            <a:r>
              <a:rPr lang="en-AU" sz="2400" dirty="0"/>
              <a:t>O</a:t>
            </a:r>
            <a:r>
              <a:rPr lang="en-AU" sz="2400" dirty="0" smtClean="0"/>
              <a:t>r Hosting Agreement?</a:t>
            </a:r>
            <a:endParaRPr lang="en-AU" sz="2400" dirty="0"/>
          </a:p>
        </p:txBody>
      </p:sp>
    </p:spTree>
    <p:extLst>
      <p:ext uri="{BB962C8B-B14F-4D97-AF65-F5344CB8AC3E}">
        <p14:creationId xmlns:p14="http://schemas.microsoft.com/office/powerpoint/2010/main" val="2606581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3408"/>
            <a:ext cx="8229600" cy="1143000"/>
          </a:xfrm>
        </p:spPr>
        <p:txBody>
          <a:bodyPr/>
          <a:lstStyle/>
          <a:p>
            <a:r>
              <a:rPr lang="en-AU" dirty="0" smtClean="0"/>
              <a:t>Cloud Definitions</a:t>
            </a:r>
            <a:endParaRPr lang="en-AU" dirty="0"/>
          </a:p>
        </p:txBody>
      </p:sp>
      <p:sp>
        <p:nvSpPr>
          <p:cNvPr id="4" name="Content Placeholder 3"/>
          <p:cNvSpPr>
            <a:spLocks noGrp="1"/>
          </p:cNvSpPr>
          <p:nvPr>
            <p:ph sz="half" idx="1"/>
          </p:nvPr>
        </p:nvSpPr>
        <p:spPr>
          <a:xfrm>
            <a:off x="784151" y="854192"/>
            <a:ext cx="4038600" cy="3054861"/>
          </a:xfrm>
          <a:noFill/>
          <a:ln w="12700">
            <a:solidFill>
              <a:schemeClr val="accent2"/>
            </a:solidFill>
          </a:ln>
          <a:effectLst/>
        </p:spPr>
        <p:txBody>
          <a:bodyPr/>
          <a:lstStyle/>
          <a:p>
            <a:pPr marL="0" indent="0">
              <a:buNone/>
            </a:pPr>
            <a:endParaRPr lang="en-AU" sz="1000" dirty="0" smtClean="0">
              <a:hlinkClick r:id="rId2"/>
            </a:endParaRPr>
          </a:p>
          <a:p>
            <a:pPr marL="0" indent="0">
              <a:buNone/>
            </a:pPr>
            <a:r>
              <a:rPr lang="en-AU" sz="1400" b="1" dirty="0"/>
              <a:t>Cloud computing</a:t>
            </a:r>
            <a:r>
              <a:rPr lang="en-AU" sz="1400" dirty="0"/>
              <a:t> is a model for enabling ubiquitous, convenient, on-demand network access to a shared pool of configurable computing resources (e.g., networks, servers, storage, applications, and services) that can be rapidly provisioned and released with minimal management effort or service provider </a:t>
            </a:r>
            <a:r>
              <a:rPr lang="en-AU" sz="1400" dirty="0" smtClean="0"/>
              <a:t>interaction</a:t>
            </a:r>
            <a:r>
              <a:rPr lang="en-AU" sz="900" dirty="0" smtClean="0"/>
              <a:t>*</a:t>
            </a:r>
            <a:endParaRPr lang="en-AU" sz="900" dirty="0">
              <a:hlinkClick r:id="rId2"/>
            </a:endParaRPr>
          </a:p>
          <a:p>
            <a:pPr marL="0" indent="0">
              <a:buNone/>
            </a:pPr>
            <a:r>
              <a:rPr lang="en-AU" sz="1000" dirty="0" smtClean="0">
                <a:hlinkClick r:id="rId2"/>
              </a:rPr>
              <a:t>* "The </a:t>
            </a:r>
            <a:r>
              <a:rPr lang="en-AU" sz="1000" dirty="0">
                <a:hlinkClick r:id="rId2"/>
              </a:rPr>
              <a:t>NIST Definition of Cloud Computing (Draft)</a:t>
            </a:r>
            <a:endParaRPr lang="en-AU" sz="1000" dirty="0"/>
          </a:p>
        </p:txBody>
      </p:sp>
      <p:sp>
        <p:nvSpPr>
          <p:cNvPr id="6" name="Content Placeholder 3"/>
          <p:cNvSpPr txBox="1">
            <a:spLocks/>
          </p:cNvSpPr>
          <p:nvPr/>
        </p:nvSpPr>
        <p:spPr bwMode="auto">
          <a:xfrm>
            <a:off x="821432" y="4101075"/>
            <a:ext cx="8215064" cy="1560173"/>
          </a:xfrm>
          <a:prstGeom prst="rect">
            <a:avLst/>
          </a:prstGeom>
          <a:noFill/>
          <a:ln w="12700">
            <a:solidFill>
              <a:schemeClr val="accent2"/>
            </a:solid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marL="0" indent="0" eaLnBrk="0" hangingPunct="0">
              <a:spcBef>
                <a:spcPct val="20000"/>
              </a:spcBef>
              <a:buFontTx/>
              <a:buNone/>
              <a:defRPr sz="1000">
                <a:latin typeface="+mn-lt"/>
              </a:defRPr>
            </a:lvl1pPr>
            <a:lvl2pPr marL="742950" indent="-285750" eaLnBrk="0" hangingPunct="0">
              <a:spcBef>
                <a:spcPct val="20000"/>
              </a:spcBef>
              <a:buChar char="–"/>
              <a:defRPr sz="2400">
                <a:latin typeface="+mn-lt"/>
              </a:defRPr>
            </a:lvl2pPr>
            <a:lvl3pPr marL="1143000" indent="-228600" eaLnBrk="0" hangingPunct="0">
              <a:spcBef>
                <a:spcPct val="20000"/>
              </a:spcBef>
              <a:buChar char="•"/>
              <a:defRPr sz="2000">
                <a:latin typeface="+mn-lt"/>
              </a:defRPr>
            </a:lvl3pPr>
            <a:lvl4pPr marL="1600200" indent="-228600" eaLnBrk="0" hangingPunct="0">
              <a:spcBef>
                <a:spcPct val="20000"/>
              </a:spcBef>
              <a:buChar char="–"/>
              <a:defRPr sz="1800">
                <a:latin typeface="+mn-lt"/>
              </a:defRPr>
            </a:lvl4pPr>
            <a:lvl5pPr marL="2057400" indent="-228600" eaLnBrk="0" hangingPunct="0">
              <a:spcBef>
                <a:spcPct val="20000"/>
              </a:spcBef>
              <a:buChar char="»"/>
              <a:defRPr sz="1800">
                <a:latin typeface="+mn-lt"/>
              </a:defRPr>
            </a:lvl5pPr>
            <a:lvl6pPr marL="2514600" indent="-228600" fontAlgn="base">
              <a:spcBef>
                <a:spcPct val="20000"/>
              </a:spcBef>
              <a:spcAft>
                <a:spcPct val="0"/>
              </a:spcAft>
              <a:buChar char="»"/>
              <a:defRPr sz="1800">
                <a:latin typeface="+mn-lt"/>
              </a:defRPr>
            </a:lvl6pPr>
            <a:lvl7pPr marL="2971800" indent="-228600" fontAlgn="base">
              <a:spcBef>
                <a:spcPct val="20000"/>
              </a:spcBef>
              <a:spcAft>
                <a:spcPct val="0"/>
              </a:spcAft>
              <a:buChar char="»"/>
              <a:defRPr sz="1800">
                <a:latin typeface="+mn-lt"/>
              </a:defRPr>
            </a:lvl7pPr>
            <a:lvl8pPr marL="3429000" indent="-228600" fontAlgn="base">
              <a:spcBef>
                <a:spcPct val="20000"/>
              </a:spcBef>
              <a:spcAft>
                <a:spcPct val="0"/>
              </a:spcAft>
              <a:buChar char="»"/>
              <a:defRPr sz="1800">
                <a:latin typeface="+mn-lt"/>
              </a:defRPr>
            </a:lvl8pPr>
            <a:lvl9pPr marL="3886200" indent="-228600" fontAlgn="base">
              <a:spcBef>
                <a:spcPct val="20000"/>
              </a:spcBef>
              <a:spcAft>
                <a:spcPct val="0"/>
              </a:spcAft>
              <a:buChar char="»"/>
              <a:defRPr sz="1800">
                <a:latin typeface="+mn-lt"/>
              </a:defRPr>
            </a:lvl9pPr>
          </a:lstStyle>
          <a:p>
            <a:r>
              <a:rPr lang="en-AU" sz="1400" b="1" dirty="0">
                <a:solidFill>
                  <a:schemeClr val="bg1"/>
                </a:solidFill>
              </a:rPr>
              <a:t>Public </a:t>
            </a:r>
            <a:r>
              <a:rPr lang="en-AU" sz="1400" b="1" dirty="0" smtClean="0">
                <a:solidFill>
                  <a:schemeClr val="bg1"/>
                </a:solidFill>
              </a:rPr>
              <a:t>Cloud – </a:t>
            </a:r>
            <a:r>
              <a:rPr lang="en-AU" sz="1400" dirty="0">
                <a:solidFill>
                  <a:schemeClr val="bg1"/>
                </a:solidFill>
              </a:rPr>
              <a:t>The </a:t>
            </a:r>
            <a:r>
              <a:rPr lang="en-AU" sz="1400" dirty="0" smtClean="0">
                <a:solidFill>
                  <a:schemeClr val="bg1"/>
                </a:solidFill>
              </a:rPr>
              <a:t>‘Traditional’ Cloud Model with dynamically provisioned services provided by a 3</a:t>
            </a:r>
            <a:r>
              <a:rPr lang="en-AU" sz="1400" baseline="30000" dirty="0" smtClean="0">
                <a:solidFill>
                  <a:schemeClr val="bg1"/>
                </a:solidFill>
              </a:rPr>
              <a:t>rd</a:t>
            </a:r>
            <a:r>
              <a:rPr lang="en-AU" sz="1400" dirty="0" smtClean="0">
                <a:solidFill>
                  <a:schemeClr val="bg1"/>
                </a:solidFill>
              </a:rPr>
              <a:t> party over the internet, typically on a self-service basis</a:t>
            </a:r>
            <a:endParaRPr lang="en-AU" sz="1400" b="1" dirty="0">
              <a:solidFill>
                <a:schemeClr val="bg1"/>
              </a:solidFill>
            </a:endParaRPr>
          </a:p>
          <a:p>
            <a:r>
              <a:rPr lang="en-AU" sz="1400" b="1" dirty="0" smtClean="0">
                <a:solidFill>
                  <a:schemeClr val="bg1"/>
                </a:solidFill>
              </a:rPr>
              <a:t>Private Cloud – </a:t>
            </a:r>
            <a:r>
              <a:rPr lang="en-AU" sz="1400" dirty="0" smtClean="0">
                <a:solidFill>
                  <a:schemeClr val="bg1"/>
                </a:solidFill>
              </a:rPr>
              <a:t>Infrastructure operated solely for a single organisation. It can be managed internally or hosted by a 3</a:t>
            </a:r>
            <a:r>
              <a:rPr lang="en-AU" sz="1400" baseline="30000" dirty="0" smtClean="0">
                <a:solidFill>
                  <a:schemeClr val="bg1"/>
                </a:solidFill>
              </a:rPr>
              <a:t>rd</a:t>
            </a:r>
            <a:r>
              <a:rPr lang="en-AU" sz="1400" dirty="0" smtClean="0">
                <a:solidFill>
                  <a:schemeClr val="bg1"/>
                </a:solidFill>
              </a:rPr>
              <a:t> party, either internally or externally.</a:t>
            </a:r>
            <a:endParaRPr lang="en-AU" sz="1400" b="1" dirty="0">
              <a:solidFill>
                <a:schemeClr val="bg1"/>
              </a:solidFill>
            </a:endParaRPr>
          </a:p>
          <a:p>
            <a:r>
              <a:rPr lang="en-AU" sz="1400" b="1" dirty="0" smtClean="0">
                <a:solidFill>
                  <a:schemeClr val="bg1"/>
                </a:solidFill>
              </a:rPr>
              <a:t>Hybrid Cloud – </a:t>
            </a:r>
            <a:r>
              <a:rPr lang="en-AU" sz="1400" dirty="0" smtClean="0">
                <a:solidFill>
                  <a:schemeClr val="bg1"/>
                </a:solidFill>
              </a:rPr>
              <a:t>Combination of two or more uniquely separate cloud models which are bound together. This allows for multiple deployment models based on strategy or need.</a:t>
            </a:r>
            <a:endParaRPr lang="en-AU" sz="1400" b="1" dirty="0" smtClean="0">
              <a:solidFill>
                <a:schemeClr val="bg1"/>
              </a:solidFill>
            </a:endParaRPr>
          </a:p>
        </p:txBody>
      </p:sp>
      <p:sp>
        <p:nvSpPr>
          <p:cNvPr id="7" name="Content Placeholder 3"/>
          <p:cNvSpPr>
            <a:spLocks noGrp="1"/>
          </p:cNvSpPr>
          <p:nvPr>
            <p:ph sz="half" idx="1"/>
          </p:nvPr>
        </p:nvSpPr>
        <p:spPr>
          <a:xfrm>
            <a:off x="5005156" y="836712"/>
            <a:ext cx="4038600" cy="3054861"/>
          </a:xfrm>
          <a:noFill/>
          <a:ln w="12700">
            <a:solidFill>
              <a:schemeClr val="accent2"/>
            </a:solidFill>
          </a:ln>
          <a:effectLst/>
        </p:spPr>
        <p:txBody>
          <a:bodyPr/>
          <a:lstStyle/>
          <a:p>
            <a:pPr marL="0" indent="0">
              <a:spcAft>
                <a:spcPts val="300"/>
              </a:spcAft>
              <a:buNone/>
            </a:pPr>
            <a:r>
              <a:rPr lang="en-AU" sz="1400" b="1" dirty="0" smtClean="0"/>
              <a:t>Software as a Service (</a:t>
            </a:r>
            <a:r>
              <a:rPr lang="en-AU" sz="1400" b="1" dirty="0" err="1" smtClean="0"/>
              <a:t>SaaS</a:t>
            </a:r>
            <a:r>
              <a:rPr lang="en-AU" sz="1400" b="1" dirty="0" smtClean="0"/>
              <a:t>) – </a:t>
            </a:r>
            <a:r>
              <a:rPr lang="en-AU" sz="1400" dirty="0" smtClean="0"/>
              <a:t>Customers use applications provided across the internet</a:t>
            </a:r>
          </a:p>
          <a:p>
            <a:pPr marL="0" indent="0">
              <a:spcAft>
                <a:spcPts val="300"/>
              </a:spcAft>
              <a:buNone/>
            </a:pPr>
            <a:r>
              <a:rPr lang="en-AU" sz="1400" b="1" dirty="0" smtClean="0"/>
              <a:t>Platform </a:t>
            </a:r>
            <a:r>
              <a:rPr lang="en-AU" sz="1400" b="1" dirty="0"/>
              <a:t>as a Service </a:t>
            </a:r>
            <a:r>
              <a:rPr lang="en-AU" sz="1400" b="1" dirty="0" smtClean="0"/>
              <a:t>(</a:t>
            </a:r>
            <a:r>
              <a:rPr lang="en-AU" sz="1400" b="1" dirty="0" err="1" smtClean="0"/>
              <a:t>PaaS</a:t>
            </a:r>
            <a:r>
              <a:rPr lang="en-AU" sz="1400" b="1" dirty="0"/>
              <a:t>) – </a:t>
            </a:r>
            <a:r>
              <a:rPr lang="en-AU" sz="1400" dirty="0"/>
              <a:t>Customers </a:t>
            </a:r>
            <a:r>
              <a:rPr lang="en-AU" sz="1400" dirty="0" smtClean="0"/>
              <a:t>access a solution/application development platform across the internet</a:t>
            </a:r>
          </a:p>
          <a:p>
            <a:pPr marL="0" indent="0">
              <a:spcAft>
                <a:spcPts val="300"/>
              </a:spcAft>
              <a:buNone/>
            </a:pPr>
            <a:r>
              <a:rPr lang="en-AU" sz="1400" b="1" dirty="0" smtClean="0"/>
              <a:t>Infrastructure </a:t>
            </a:r>
            <a:r>
              <a:rPr lang="en-AU" sz="1400" b="1" dirty="0"/>
              <a:t>as a Service </a:t>
            </a:r>
            <a:r>
              <a:rPr lang="en-AU" sz="1400" b="1" dirty="0" smtClean="0"/>
              <a:t>(</a:t>
            </a:r>
            <a:r>
              <a:rPr lang="en-AU" sz="1400" b="1" dirty="0" err="1" smtClean="0"/>
              <a:t>IaaS</a:t>
            </a:r>
            <a:r>
              <a:rPr lang="en-AU" sz="1400" b="1" dirty="0"/>
              <a:t>) – </a:t>
            </a:r>
            <a:r>
              <a:rPr lang="en-AU" sz="1400" dirty="0"/>
              <a:t>Customers use </a:t>
            </a:r>
            <a:r>
              <a:rPr lang="en-AU" sz="1400" dirty="0" smtClean="0"/>
              <a:t>computing resources (storage, networks, virtualised servers, etc.) across the internet</a:t>
            </a:r>
          </a:p>
          <a:p>
            <a:pPr marL="0" indent="0">
              <a:spcAft>
                <a:spcPts val="300"/>
              </a:spcAft>
              <a:buNone/>
            </a:pPr>
            <a:r>
              <a:rPr lang="en-AU" sz="1400" b="1" dirty="0" smtClean="0"/>
              <a:t>Business Process as a Service (</a:t>
            </a:r>
            <a:r>
              <a:rPr lang="en-AU" sz="1400" b="1" dirty="0" err="1" smtClean="0"/>
              <a:t>BPaaS</a:t>
            </a:r>
            <a:r>
              <a:rPr lang="en-AU" sz="1400" b="1" dirty="0" smtClean="0"/>
              <a:t>) - </a:t>
            </a:r>
            <a:r>
              <a:rPr lang="en-AU" sz="1400" dirty="0" smtClean="0"/>
              <a:t>Based </a:t>
            </a:r>
            <a:r>
              <a:rPr lang="en-AU" sz="1400" dirty="0"/>
              <a:t>on a supplier -&gt; provider -&gt; value-adder -&gt; consumer supply chain</a:t>
            </a:r>
            <a:endParaRPr lang="en-AU" sz="1400" b="1" dirty="0" smtClean="0"/>
          </a:p>
          <a:p>
            <a:pPr marL="0" indent="0">
              <a:spcAft>
                <a:spcPts val="300"/>
              </a:spcAft>
              <a:buNone/>
            </a:pPr>
            <a:endParaRPr lang="en-AU" sz="1400" b="1" dirty="0"/>
          </a:p>
          <a:p>
            <a:pPr marL="0" indent="0">
              <a:buNone/>
            </a:pPr>
            <a:endParaRPr lang="en-AU" sz="1400" dirty="0"/>
          </a:p>
        </p:txBody>
      </p:sp>
    </p:spTree>
    <p:extLst>
      <p:ext uri="{BB962C8B-B14F-4D97-AF65-F5344CB8AC3E}">
        <p14:creationId xmlns:p14="http://schemas.microsoft.com/office/powerpoint/2010/main" val="127137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bg/>
                                          </p:spTgt>
                                        </p:tgtEl>
                                        <p:attrNameLst>
                                          <p:attrName>style.visibility</p:attrName>
                                        </p:attrNameLst>
                                      </p:cBhvr>
                                      <p:to>
                                        <p:strVal val="visible"/>
                                      </p:to>
                                    </p:set>
                                    <p:anim calcmode="lin" valueType="num">
                                      <p:cBhvr additive="base">
                                        <p:cTn id="25"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 calcmode="lin" valueType="num">
                                      <p:cBhvr additive="base">
                                        <p:cTn id="3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anim calcmode="lin" valueType="num">
                                      <p:cBhvr additive="base">
                                        <p:cTn id="4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 calcmode="lin" valueType="num">
                                      <p:cBhvr additive="base">
                                        <p:cTn id="4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animBg="1"/>
      <p:bldP spid="7"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0507" y="822820"/>
            <a:ext cx="6253493" cy="5184576"/>
          </a:xfrm>
          <a:prstGeom prst="rect">
            <a:avLst/>
          </a:prstGeom>
        </p:spPr>
      </p:pic>
      <p:pic>
        <p:nvPicPr>
          <p:cNvPr id="1026" name="Picture 2" descr="http://ts4.mm.bing.net/images/thumbnail.aspx?q=1177353915455&amp;id=4d6c4c07b7136c0aecdaf3890998358d&amp;url=http%3a%2f%2fglobpt.com%2fwp-content%2fuploads%2f2008%2f09%2fgoog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59752">
            <a:off x="885534" y="524499"/>
            <a:ext cx="1727108" cy="7937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ts3.mm.bing.net/images/thumbnail.aspx?q=1054813527762&amp;id=6f2b3769210d53640f2baa5af856b3fb&amp;url=http%3a%2f%2fwww.mysmartrend.com%2ffiles%2fimages%2flogos%2fVMW.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660326">
            <a:off x="726083" y="4765764"/>
            <a:ext cx="1073983" cy="11846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ts1.mm.bing.net/images/thumbnail.aspx?q=1058226045264&amp;id=fc62075d8f5589d131662319d1b17990&amp;url=http%3a%2f%2fwww.oaggle.com%2fwp-content%2fuploads%2f2011%2f04%2fAmazon-Web-Services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89957">
            <a:off x="632908" y="1898774"/>
            <a:ext cx="1077733" cy="11887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s1.mm.bing.net/images/thumbnail.aspx?q=1189354289240&amp;id=071382abb412b2accc63c0558d22e3dc&amp;url=http%3a%2f%2fhrsoftwaresystem.com%2fwp-content%2fuploads%2f2011%2f01%2fwindows-azure-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59624">
            <a:off x="1373523" y="3436023"/>
            <a:ext cx="1350223" cy="1062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72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ppt_x"/>
                                          </p:val>
                                        </p:tav>
                                        <p:tav tm="100000">
                                          <p:val>
                                            <p:strVal val="#ppt_x"/>
                                          </p:val>
                                        </p:tav>
                                      </p:tavLst>
                                    </p:anim>
                                    <p:anim calcmode="lin" valueType="num">
                                      <p:cBhvr additive="base">
                                        <p:cTn id="1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additive="base">
                                        <p:cTn id="18" dur="500" fill="hold"/>
                                        <p:tgtEl>
                                          <p:spTgt spid="1026"/>
                                        </p:tgtEl>
                                        <p:attrNameLst>
                                          <p:attrName>ppt_x</p:attrName>
                                        </p:attrNameLst>
                                      </p:cBhvr>
                                      <p:tavLst>
                                        <p:tav tm="0">
                                          <p:val>
                                            <p:strVal val="#ppt_x"/>
                                          </p:val>
                                        </p:tav>
                                        <p:tav tm="100000">
                                          <p:val>
                                            <p:strVal val="#ppt_x"/>
                                          </p:val>
                                        </p:tav>
                                      </p:tavLst>
                                    </p:anim>
                                    <p:anim calcmode="lin" valueType="num">
                                      <p:cBhvr additive="base">
                                        <p:cTn id="19"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32"/>
                                        </p:tgtEl>
                                        <p:attrNameLst>
                                          <p:attrName>style.visibility</p:attrName>
                                        </p:attrNameLst>
                                      </p:cBhvr>
                                      <p:to>
                                        <p:strVal val="visible"/>
                                      </p:to>
                                    </p:set>
                                    <p:anim calcmode="lin" valueType="num">
                                      <p:cBhvr additive="base">
                                        <p:cTn id="24" dur="500" fill="hold"/>
                                        <p:tgtEl>
                                          <p:spTgt spid="1032"/>
                                        </p:tgtEl>
                                        <p:attrNameLst>
                                          <p:attrName>ppt_x</p:attrName>
                                        </p:attrNameLst>
                                      </p:cBhvr>
                                      <p:tavLst>
                                        <p:tav tm="0">
                                          <p:val>
                                            <p:strVal val="#ppt_x"/>
                                          </p:val>
                                        </p:tav>
                                        <p:tav tm="100000">
                                          <p:val>
                                            <p:strVal val="#ppt_x"/>
                                          </p:val>
                                        </p:tav>
                                      </p:tavLst>
                                    </p:anim>
                                    <p:anim calcmode="lin" valueType="num">
                                      <p:cBhvr additive="base">
                                        <p:cTn id="25"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30"/>
                                        </p:tgtEl>
                                        <p:attrNameLst>
                                          <p:attrName>style.visibility</p:attrName>
                                        </p:attrNameLst>
                                      </p:cBhvr>
                                      <p:to>
                                        <p:strVal val="visible"/>
                                      </p:to>
                                    </p:set>
                                    <p:anim calcmode="lin" valueType="num">
                                      <p:cBhvr additive="base">
                                        <p:cTn id="30" dur="500" fill="hold"/>
                                        <p:tgtEl>
                                          <p:spTgt spid="1030"/>
                                        </p:tgtEl>
                                        <p:attrNameLst>
                                          <p:attrName>ppt_x</p:attrName>
                                        </p:attrNameLst>
                                      </p:cBhvr>
                                      <p:tavLst>
                                        <p:tav tm="0">
                                          <p:val>
                                            <p:strVal val="#ppt_x"/>
                                          </p:val>
                                        </p:tav>
                                        <p:tav tm="100000">
                                          <p:val>
                                            <p:strVal val="#ppt_x"/>
                                          </p:val>
                                        </p:tav>
                                      </p:tavLst>
                                    </p:anim>
                                    <p:anim calcmode="lin" valueType="num">
                                      <p:cBhvr additive="base">
                                        <p:cTn id="31"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2351007" y="332656"/>
            <a:ext cx="3073834" cy="3135353"/>
          </a:xfrm>
          <a:custGeom>
            <a:avLst/>
            <a:gdLst>
              <a:gd name="connsiteX0" fmla="*/ 0 w 2160240"/>
              <a:gd name="connsiteY0" fmla="*/ 1080120 h 2160240"/>
              <a:gd name="connsiteX1" fmla="*/ 1080120 w 2160240"/>
              <a:gd name="connsiteY1" fmla="*/ 0 h 2160240"/>
              <a:gd name="connsiteX2" fmla="*/ 2160240 w 2160240"/>
              <a:gd name="connsiteY2" fmla="*/ 1080120 h 2160240"/>
              <a:gd name="connsiteX3" fmla="*/ 1080120 w 2160240"/>
              <a:gd name="connsiteY3" fmla="*/ 2160240 h 2160240"/>
              <a:gd name="connsiteX4" fmla="*/ 0 w 2160240"/>
              <a:gd name="connsiteY4" fmla="*/ 1080120 h 21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2160240">
                <a:moveTo>
                  <a:pt x="0" y="1080120"/>
                </a:moveTo>
                <a:cubicBezTo>
                  <a:pt x="0" y="483586"/>
                  <a:pt x="483586" y="0"/>
                  <a:pt x="1080120" y="0"/>
                </a:cubicBezTo>
                <a:cubicBezTo>
                  <a:pt x="1676654" y="0"/>
                  <a:pt x="2160240" y="483586"/>
                  <a:pt x="2160240" y="1080120"/>
                </a:cubicBezTo>
                <a:cubicBezTo>
                  <a:pt x="2160240" y="1676654"/>
                  <a:pt x="1676654" y="2160240"/>
                  <a:pt x="1080120" y="2160240"/>
                </a:cubicBezTo>
                <a:cubicBezTo>
                  <a:pt x="483586" y="2160240"/>
                  <a:pt x="0" y="1676654"/>
                  <a:pt x="0" y="1080120"/>
                </a:cubicBezTo>
                <a:close/>
              </a:path>
            </a:pathLst>
          </a:custGeom>
          <a:solidFill>
            <a:schemeClr val="accent2">
              <a:alpha val="50000"/>
            </a:scheme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288032" tIns="378042" rIns="288032" bIns="810090" numCol="1" spcCol="1270" anchor="ctr" anchorCtr="0">
            <a:noAutofit/>
          </a:bodyPr>
          <a:lstStyle/>
          <a:p>
            <a:pPr lvl="0" algn="ctr" defTabSz="622300">
              <a:lnSpc>
                <a:spcPct val="90000"/>
              </a:lnSpc>
              <a:spcBef>
                <a:spcPct val="0"/>
              </a:spcBef>
              <a:spcAft>
                <a:spcPct val="35000"/>
              </a:spcAft>
            </a:pPr>
            <a:r>
              <a:rPr lang="en-AU" sz="1400" kern="1200" dirty="0" smtClean="0">
                <a:solidFill>
                  <a:schemeClr val="bg1"/>
                </a:solidFill>
              </a:rPr>
              <a:t>Lower Costs</a:t>
            </a:r>
            <a:endParaRPr lang="en-AU" sz="1400" kern="1200" dirty="0">
              <a:solidFill>
                <a:schemeClr val="bg1"/>
              </a:solidFill>
            </a:endParaRPr>
          </a:p>
        </p:txBody>
      </p:sp>
      <p:sp>
        <p:nvSpPr>
          <p:cNvPr id="11" name="Freeform 10"/>
          <p:cNvSpPr/>
          <p:nvPr/>
        </p:nvSpPr>
        <p:spPr>
          <a:xfrm>
            <a:off x="3082342" y="1757810"/>
            <a:ext cx="3073834" cy="3135353"/>
          </a:xfrm>
          <a:custGeom>
            <a:avLst/>
            <a:gdLst>
              <a:gd name="connsiteX0" fmla="*/ 0 w 2160240"/>
              <a:gd name="connsiteY0" fmla="*/ 1080120 h 2160240"/>
              <a:gd name="connsiteX1" fmla="*/ 1080120 w 2160240"/>
              <a:gd name="connsiteY1" fmla="*/ 0 h 2160240"/>
              <a:gd name="connsiteX2" fmla="*/ 2160240 w 2160240"/>
              <a:gd name="connsiteY2" fmla="*/ 1080120 h 2160240"/>
              <a:gd name="connsiteX3" fmla="*/ 1080120 w 2160240"/>
              <a:gd name="connsiteY3" fmla="*/ 2160240 h 2160240"/>
              <a:gd name="connsiteX4" fmla="*/ 0 w 2160240"/>
              <a:gd name="connsiteY4" fmla="*/ 1080120 h 21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2160240">
                <a:moveTo>
                  <a:pt x="0" y="1080120"/>
                </a:moveTo>
                <a:cubicBezTo>
                  <a:pt x="0" y="483586"/>
                  <a:pt x="483586" y="0"/>
                  <a:pt x="1080120" y="0"/>
                </a:cubicBezTo>
                <a:cubicBezTo>
                  <a:pt x="1676654" y="0"/>
                  <a:pt x="2160240" y="483586"/>
                  <a:pt x="2160240" y="1080120"/>
                </a:cubicBezTo>
                <a:cubicBezTo>
                  <a:pt x="2160240" y="1676654"/>
                  <a:pt x="1676654" y="2160240"/>
                  <a:pt x="1080120" y="2160240"/>
                </a:cubicBezTo>
                <a:cubicBezTo>
                  <a:pt x="483586" y="2160240"/>
                  <a:pt x="0" y="1676654"/>
                  <a:pt x="0" y="1080120"/>
                </a:cubicBezTo>
                <a:close/>
              </a:path>
            </a:pathLst>
          </a:custGeom>
          <a:solidFill>
            <a:schemeClr val="bg1">
              <a:lumMod val="60000"/>
              <a:lumOff val="40000"/>
              <a:alpha val="50000"/>
            </a:scheme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660674" tIns="558062" rIns="203422" bIns="414046" numCol="1" spcCol="1270" anchor="ctr" anchorCtr="0">
            <a:noAutofit/>
          </a:bodyPr>
          <a:lstStyle/>
          <a:p>
            <a:pPr lvl="0" algn="ctr" defTabSz="622300">
              <a:lnSpc>
                <a:spcPct val="90000"/>
              </a:lnSpc>
              <a:spcBef>
                <a:spcPct val="0"/>
              </a:spcBef>
              <a:spcAft>
                <a:spcPct val="35000"/>
              </a:spcAft>
            </a:pPr>
            <a:r>
              <a:rPr lang="en-AU" sz="1400" kern="1200" dirty="0" smtClean="0">
                <a:solidFill>
                  <a:schemeClr val="bg1"/>
                </a:solidFill>
              </a:rPr>
              <a:t>Ease of Deployment</a:t>
            </a:r>
            <a:endParaRPr lang="en-AU" sz="1400" kern="1200" dirty="0">
              <a:solidFill>
                <a:schemeClr val="bg1"/>
              </a:solidFill>
            </a:endParaRPr>
          </a:p>
        </p:txBody>
      </p:sp>
      <p:sp>
        <p:nvSpPr>
          <p:cNvPr id="12" name="Freeform 11"/>
          <p:cNvSpPr/>
          <p:nvPr/>
        </p:nvSpPr>
        <p:spPr>
          <a:xfrm>
            <a:off x="1619672" y="1757810"/>
            <a:ext cx="3073834" cy="3135353"/>
          </a:xfrm>
          <a:custGeom>
            <a:avLst/>
            <a:gdLst>
              <a:gd name="connsiteX0" fmla="*/ 0 w 2160240"/>
              <a:gd name="connsiteY0" fmla="*/ 1080120 h 2160240"/>
              <a:gd name="connsiteX1" fmla="*/ 1080120 w 2160240"/>
              <a:gd name="connsiteY1" fmla="*/ 0 h 2160240"/>
              <a:gd name="connsiteX2" fmla="*/ 2160240 w 2160240"/>
              <a:gd name="connsiteY2" fmla="*/ 1080120 h 2160240"/>
              <a:gd name="connsiteX3" fmla="*/ 1080120 w 2160240"/>
              <a:gd name="connsiteY3" fmla="*/ 2160240 h 2160240"/>
              <a:gd name="connsiteX4" fmla="*/ 0 w 2160240"/>
              <a:gd name="connsiteY4" fmla="*/ 1080120 h 216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2160240">
                <a:moveTo>
                  <a:pt x="0" y="1080120"/>
                </a:moveTo>
                <a:cubicBezTo>
                  <a:pt x="0" y="483586"/>
                  <a:pt x="483586" y="0"/>
                  <a:pt x="1080120" y="0"/>
                </a:cubicBezTo>
                <a:cubicBezTo>
                  <a:pt x="1676654" y="0"/>
                  <a:pt x="2160240" y="483586"/>
                  <a:pt x="2160240" y="1080120"/>
                </a:cubicBezTo>
                <a:cubicBezTo>
                  <a:pt x="2160240" y="1676654"/>
                  <a:pt x="1676654" y="2160240"/>
                  <a:pt x="1080120" y="2160240"/>
                </a:cubicBezTo>
                <a:cubicBezTo>
                  <a:pt x="483586" y="2160240"/>
                  <a:pt x="0" y="1676654"/>
                  <a:pt x="0" y="1080120"/>
                </a:cubicBezTo>
                <a:close/>
              </a:path>
            </a:pathLst>
          </a:custGeom>
          <a:solidFill>
            <a:schemeClr val="accent6">
              <a:lumMod val="60000"/>
              <a:lumOff val="40000"/>
              <a:alpha val="50000"/>
            </a:scheme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203423" tIns="558062" rIns="660673" bIns="414046" numCol="1" spcCol="1270" anchor="ctr" anchorCtr="0">
            <a:noAutofit/>
          </a:bodyPr>
          <a:lstStyle/>
          <a:p>
            <a:pPr lvl="0" algn="ctr" defTabSz="622300">
              <a:lnSpc>
                <a:spcPct val="90000"/>
              </a:lnSpc>
              <a:spcBef>
                <a:spcPct val="0"/>
              </a:spcBef>
              <a:spcAft>
                <a:spcPct val="35000"/>
              </a:spcAft>
            </a:pPr>
            <a:r>
              <a:rPr lang="en-AU" sz="1400" kern="1200" dirty="0" smtClean="0">
                <a:solidFill>
                  <a:schemeClr val="bg1"/>
                </a:solidFill>
              </a:rPr>
              <a:t>Standardisation</a:t>
            </a:r>
            <a:endParaRPr lang="en-AU" sz="1400" kern="1200" dirty="0">
              <a:solidFill>
                <a:schemeClr val="bg1"/>
              </a:solidFill>
            </a:endParaRPr>
          </a:p>
        </p:txBody>
      </p:sp>
      <p:sp>
        <p:nvSpPr>
          <p:cNvPr id="14" name="TextBox 13"/>
          <p:cNvSpPr txBox="1"/>
          <p:nvPr/>
        </p:nvSpPr>
        <p:spPr>
          <a:xfrm>
            <a:off x="6156176" y="1316766"/>
            <a:ext cx="2808312" cy="369332"/>
          </a:xfrm>
          <a:prstGeom prst="rect">
            <a:avLst/>
          </a:prstGeom>
          <a:solidFill>
            <a:schemeClr val="accent2"/>
          </a:solidFill>
          <a:ln w="12700">
            <a:solidFill>
              <a:schemeClr val="tx2"/>
            </a:solidFill>
          </a:ln>
          <a:effectLst>
            <a:outerShdw blurRad="50800" dist="38100" dir="2700000" algn="tl" rotWithShape="0">
              <a:prstClr val="black">
                <a:alpha val="40000"/>
              </a:prstClr>
            </a:outerShdw>
          </a:effectLst>
        </p:spPr>
        <p:txBody>
          <a:bodyPr wrap="square" rtlCol="0">
            <a:spAutoFit/>
          </a:bodyPr>
          <a:lstStyle/>
          <a:p>
            <a:r>
              <a:rPr lang="en-AU" dirty="0" smtClean="0"/>
              <a:t>These Are Great IT Benefits. </a:t>
            </a:r>
          </a:p>
        </p:txBody>
      </p:sp>
      <p:sp>
        <p:nvSpPr>
          <p:cNvPr id="16" name="TextBox 15"/>
          <p:cNvSpPr txBox="1"/>
          <p:nvPr/>
        </p:nvSpPr>
        <p:spPr>
          <a:xfrm>
            <a:off x="1115616" y="5253203"/>
            <a:ext cx="6696744" cy="369332"/>
          </a:xfrm>
          <a:prstGeom prst="rect">
            <a:avLst/>
          </a:prstGeom>
          <a:solidFill>
            <a:schemeClr val="accent2"/>
          </a:solidFill>
          <a:ln w="12700">
            <a:solidFill>
              <a:schemeClr val="tx2"/>
            </a:solidFill>
          </a:ln>
          <a:effectLst>
            <a:outerShdw blurRad="50800" dist="38100" dir="2700000" algn="tl" rotWithShape="0">
              <a:prstClr val="black">
                <a:alpha val="40000"/>
              </a:prstClr>
            </a:outerShdw>
          </a:effectLst>
        </p:spPr>
        <p:txBody>
          <a:bodyPr wrap="square" rtlCol="0">
            <a:spAutoFit/>
          </a:bodyPr>
          <a:lstStyle/>
          <a:p>
            <a:r>
              <a:rPr lang="en-AU" dirty="0" smtClean="0"/>
              <a:t>But do they automatically drive Business Outcomes?</a:t>
            </a:r>
          </a:p>
        </p:txBody>
      </p:sp>
      <p:sp>
        <p:nvSpPr>
          <p:cNvPr id="17" name="TextBox 16"/>
          <p:cNvSpPr txBox="1"/>
          <p:nvPr/>
        </p:nvSpPr>
        <p:spPr>
          <a:xfrm>
            <a:off x="1115616" y="6129637"/>
            <a:ext cx="6696744" cy="369332"/>
          </a:xfrm>
          <a:prstGeom prst="rect">
            <a:avLst/>
          </a:prstGeom>
          <a:solidFill>
            <a:schemeClr val="accent2"/>
          </a:solidFill>
          <a:ln w="12700">
            <a:solidFill>
              <a:schemeClr val="tx2"/>
            </a:solidFill>
          </a:ln>
          <a:effectLst>
            <a:outerShdw blurRad="50800" dist="38100" dir="2700000" algn="tl" rotWithShape="0">
              <a:prstClr val="black">
                <a:alpha val="40000"/>
              </a:prstClr>
            </a:outerShdw>
          </a:effectLst>
        </p:spPr>
        <p:txBody>
          <a:bodyPr wrap="square" rtlCol="0">
            <a:spAutoFit/>
          </a:bodyPr>
          <a:lstStyle/>
          <a:p>
            <a:r>
              <a:rPr lang="en-AU" dirty="0" smtClean="0"/>
              <a:t>Not Necessarily.</a:t>
            </a:r>
          </a:p>
        </p:txBody>
      </p:sp>
    </p:spTree>
    <p:extLst>
      <p:ext uri="{BB962C8B-B14F-4D97-AF65-F5344CB8AC3E}">
        <p14:creationId xmlns:p14="http://schemas.microsoft.com/office/powerpoint/2010/main" val="196249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6" grpId="0" animBg="1"/>
      <p:bldP spid="17" grpId="0" animBg="1"/>
    </p:bld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7272</TotalTime>
  <Words>2048</Words>
  <Application>Microsoft Office PowerPoint</Application>
  <PresentationFormat>On-screen Show (4:3)</PresentationFormat>
  <Paragraphs>259</Paragraphs>
  <Slides>50</Slides>
  <Notes>4</Notes>
  <HiddenSlides>2</HiddenSlides>
  <MMClips>0</MMClips>
  <ScaleCrop>false</ScaleCrop>
  <HeadingPairs>
    <vt:vector size="4" baseType="variant">
      <vt:variant>
        <vt:lpstr>Theme</vt:lpstr>
      </vt:variant>
      <vt:variant>
        <vt:i4>3</vt:i4>
      </vt:variant>
      <vt:variant>
        <vt:lpstr>Slide Titles</vt:lpstr>
      </vt:variant>
      <vt:variant>
        <vt:i4>50</vt:i4>
      </vt:variant>
    </vt:vector>
  </HeadingPairs>
  <TitlesOfParts>
    <vt:vector size="53" baseType="lpstr">
      <vt:lpstr>Office Theme</vt:lpstr>
      <vt:lpstr>1_Office Theme</vt:lpstr>
      <vt:lpstr>2_Office Theme</vt:lpstr>
      <vt:lpstr>PowerPoint Presentation</vt:lpstr>
      <vt:lpstr>IT’s Really Cloudy! Now What Do We Do?</vt:lpstr>
      <vt:lpstr>Agenda </vt:lpstr>
      <vt:lpstr>PowerPoint Presentation</vt:lpstr>
      <vt:lpstr>PowerPoint Presentation</vt:lpstr>
      <vt:lpstr>What is the Cloud</vt:lpstr>
      <vt:lpstr>Cloud Definitions</vt:lpstr>
      <vt:lpstr>PowerPoint Presentation</vt:lpstr>
      <vt:lpstr>PowerPoint Presentation</vt:lpstr>
      <vt:lpstr>PowerPoint Presentation</vt:lpstr>
      <vt:lpstr>IT is all about Driving Business Outcomes</vt:lpstr>
      <vt:lpstr>Who is HASSELL?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Information Challenges</vt:lpstr>
      <vt:lpstr>A Moving Feast…..</vt:lpstr>
      <vt:lpstr>Why we choose to deploy Technology?</vt:lpstr>
      <vt:lpstr>Does the Technology Fit?</vt:lpstr>
      <vt:lpstr>PowerPoint Presentation</vt:lpstr>
      <vt:lpstr>Our “Cloud”</vt:lpstr>
      <vt:lpstr>What’s attractive about the “Cloud”</vt:lpstr>
      <vt:lpstr>Current State (as it was -summary)</vt:lpstr>
      <vt:lpstr>It had to get simpler</vt:lpstr>
      <vt:lpstr>We didn’t know what we didn’t know</vt:lpstr>
      <vt:lpstr>Future State - Aims</vt:lpstr>
      <vt:lpstr>Potential Models to Adopt</vt:lpstr>
      <vt:lpstr>Model Adoption Benefits</vt:lpstr>
      <vt:lpstr>What Happened Next</vt:lpstr>
      <vt:lpstr>PowerPoint Presentation</vt:lpstr>
      <vt:lpstr>Outcomes</vt:lpstr>
      <vt:lpstr>Learnings</vt:lpstr>
      <vt:lpstr>Today</vt:lpstr>
      <vt:lpstr>Today</vt:lpstr>
      <vt:lpstr>PowerPoint Presentation</vt:lpstr>
      <vt:lpstr>PowerPoint Presentation</vt:lpstr>
      <vt:lpstr>How to ensure linkage to Business Outcomes when looking at Cloud solutions </vt:lpstr>
      <vt:lpstr>IT is all about Driving Business Outcomes</vt:lpstr>
      <vt:lpstr>PowerPoint Presentation</vt:lpstr>
      <vt:lpstr>PowerPoint Presentation</vt:lpstr>
      <vt:lpstr>PowerPoint Presentation</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265</cp:revision>
  <dcterms:created xsi:type="dcterms:W3CDTF">2011-04-01T05:55:34Z</dcterms:created>
  <dcterms:modified xsi:type="dcterms:W3CDTF">2011-09-01T04:32:45Z</dcterms:modified>
</cp:coreProperties>
</file>