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31"/>
  </p:notesMasterIdLst>
  <p:sldIdLst>
    <p:sldId id="279" r:id="rId2"/>
    <p:sldId id="280" r:id="rId3"/>
    <p:sldId id="260" r:id="rId4"/>
    <p:sldId id="308" r:id="rId5"/>
    <p:sldId id="292" r:id="rId6"/>
    <p:sldId id="307" r:id="rId7"/>
    <p:sldId id="309" r:id="rId8"/>
    <p:sldId id="300" r:id="rId9"/>
    <p:sldId id="306" r:id="rId10"/>
    <p:sldId id="317" r:id="rId11"/>
    <p:sldId id="295" r:id="rId12"/>
    <p:sldId id="322" r:id="rId13"/>
    <p:sldId id="316" r:id="rId14"/>
    <p:sldId id="319" r:id="rId15"/>
    <p:sldId id="310" r:id="rId16"/>
    <p:sldId id="311" r:id="rId17"/>
    <p:sldId id="314" r:id="rId18"/>
    <p:sldId id="318" r:id="rId19"/>
    <p:sldId id="312" r:id="rId20"/>
    <p:sldId id="313" r:id="rId21"/>
    <p:sldId id="315" r:id="rId22"/>
    <p:sldId id="297" r:id="rId23"/>
    <p:sldId id="320" r:id="rId24"/>
    <p:sldId id="323" r:id="rId25"/>
    <p:sldId id="298" r:id="rId26"/>
    <p:sldId id="321" r:id="rId27"/>
    <p:sldId id="305" r:id="rId28"/>
    <p:sldId id="324" r:id="rId29"/>
    <p:sldId id="270" r:id="rId30"/>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C2F1"/>
    <a:srgbClr val="03C2F1"/>
    <a:srgbClr val="F15C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52" autoAdjust="0"/>
    <p:restoredTop sz="87875" autoAdjust="0"/>
  </p:normalViewPr>
  <p:slideViewPr>
    <p:cSldViewPr>
      <p:cViewPr>
        <p:scale>
          <a:sx n="73" d="100"/>
          <a:sy n="73" d="100"/>
        </p:scale>
        <p:origin x="-34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815EA3A-6E9F-47A6-93AD-A2556F63F7FE}" type="doc">
      <dgm:prSet loTypeId="urn:microsoft.com/office/officeart/2005/8/layout/cycle3" loCatId="cycle" qsTypeId="urn:microsoft.com/office/officeart/2005/8/quickstyle/3d3" qsCatId="3D" csTypeId="urn:microsoft.com/office/officeart/2005/8/colors/colorful3" csCatId="colorful" phldr="1"/>
      <dgm:spPr/>
      <dgm:t>
        <a:bodyPr/>
        <a:lstStyle/>
        <a:p>
          <a:endParaRPr lang="en-AU"/>
        </a:p>
      </dgm:t>
    </dgm:pt>
    <dgm:pt modelId="{7E3EA62D-0C94-401B-95D7-C7AC6887929E}">
      <dgm:prSet phldrT="[Text]" custT="1"/>
      <dgm:spPr/>
      <dgm:t>
        <a:bodyPr/>
        <a:lstStyle/>
        <a:p>
          <a:r>
            <a:rPr lang="en-AU" sz="2400" dirty="0" smtClean="0"/>
            <a:t>Requirements</a:t>
          </a:r>
          <a:endParaRPr lang="en-AU" sz="2400" dirty="0"/>
        </a:p>
      </dgm:t>
    </dgm:pt>
    <dgm:pt modelId="{82DDD3C4-A0FE-4AB8-854F-783F6FACC7E1}" type="parTrans" cxnId="{3B41B599-6593-48D0-B60E-6A7B67F26D3E}">
      <dgm:prSet/>
      <dgm:spPr/>
      <dgm:t>
        <a:bodyPr/>
        <a:lstStyle/>
        <a:p>
          <a:endParaRPr lang="en-AU"/>
        </a:p>
      </dgm:t>
    </dgm:pt>
    <dgm:pt modelId="{C2A81C31-477A-4028-9F69-02B878709AB3}" type="sibTrans" cxnId="{3B41B599-6593-48D0-B60E-6A7B67F26D3E}">
      <dgm:prSet/>
      <dgm:spPr/>
      <dgm:t>
        <a:bodyPr/>
        <a:lstStyle/>
        <a:p>
          <a:endParaRPr lang="en-AU"/>
        </a:p>
      </dgm:t>
    </dgm:pt>
    <dgm:pt modelId="{178138FD-7EB0-4205-A174-E247A555BD57}">
      <dgm:prSet phldrT="[Text]" custT="1"/>
      <dgm:spPr/>
      <dgm:t>
        <a:bodyPr/>
        <a:lstStyle/>
        <a:p>
          <a:r>
            <a:rPr lang="en-AU" sz="2400" dirty="0" smtClean="0"/>
            <a:t>Translation</a:t>
          </a:r>
          <a:endParaRPr lang="en-AU" sz="2400" dirty="0"/>
        </a:p>
      </dgm:t>
    </dgm:pt>
    <dgm:pt modelId="{19420583-ADD2-4B62-8696-6A57C7036246}" type="parTrans" cxnId="{628F9012-79EC-4D2B-826E-309D62347BD1}">
      <dgm:prSet/>
      <dgm:spPr/>
      <dgm:t>
        <a:bodyPr/>
        <a:lstStyle/>
        <a:p>
          <a:endParaRPr lang="en-AU"/>
        </a:p>
      </dgm:t>
    </dgm:pt>
    <dgm:pt modelId="{D7E89511-87E3-4D18-A976-D1E03CCDB2C9}" type="sibTrans" cxnId="{628F9012-79EC-4D2B-826E-309D62347BD1}">
      <dgm:prSet/>
      <dgm:spPr/>
      <dgm:t>
        <a:bodyPr/>
        <a:lstStyle/>
        <a:p>
          <a:endParaRPr lang="en-AU"/>
        </a:p>
      </dgm:t>
    </dgm:pt>
    <dgm:pt modelId="{0EF922D9-5299-490D-A042-6F657719A186}">
      <dgm:prSet phldrT="[Text]" custT="1"/>
      <dgm:spPr/>
      <dgm:t>
        <a:bodyPr/>
        <a:lstStyle/>
        <a:p>
          <a:r>
            <a:rPr lang="en-AU" sz="2400" dirty="0" smtClean="0"/>
            <a:t>Prototype</a:t>
          </a:r>
          <a:endParaRPr lang="en-AU" sz="2400" dirty="0"/>
        </a:p>
      </dgm:t>
    </dgm:pt>
    <dgm:pt modelId="{27BF7329-E98E-4881-8DEE-4FCC4C805440}" type="parTrans" cxnId="{DB7C3236-532B-482C-A669-828983F425CF}">
      <dgm:prSet/>
      <dgm:spPr/>
      <dgm:t>
        <a:bodyPr/>
        <a:lstStyle/>
        <a:p>
          <a:endParaRPr lang="en-AU"/>
        </a:p>
      </dgm:t>
    </dgm:pt>
    <dgm:pt modelId="{DC613623-A82C-44CF-BACE-E0820723EF4C}" type="sibTrans" cxnId="{DB7C3236-532B-482C-A669-828983F425CF}">
      <dgm:prSet/>
      <dgm:spPr/>
      <dgm:t>
        <a:bodyPr/>
        <a:lstStyle/>
        <a:p>
          <a:endParaRPr lang="en-AU"/>
        </a:p>
      </dgm:t>
    </dgm:pt>
    <dgm:pt modelId="{5D989210-01E8-4523-A0F3-3EC560201857}">
      <dgm:prSet phldrT="[Text]" custT="1"/>
      <dgm:spPr/>
      <dgm:t>
        <a:bodyPr/>
        <a:lstStyle/>
        <a:p>
          <a:r>
            <a:rPr lang="en-AU" sz="2400" dirty="0" smtClean="0"/>
            <a:t>Align</a:t>
          </a:r>
          <a:endParaRPr lang="en-AU" sz="2400" dirty="0"/>
        </a:p>
      </dgm:t>
    </dgm:pt>
    <dgm:pt modelId="{0C69BCB5-6A13-40A0-A4DA-622D328E824B}" type="parTrans" cxnId="{AA3299E1-74D9-4D6F-A220-94032821260B}">
      <dgm:prSet/>
      <dgm:spPr/>
      <dgm:t>
        <a:bodyPr/>
        <a:lstStyle/>
        <a:p>
          <a:endParaRPr lang="en-AU"/>
        </a:p>
      </dgm:t>
    </dgm:pt>
    <dgm:pt modelId="{C88BC5C0-BDD7-4274-AEDD-B0CF5DA6A0D3}" type="sibTrans" cxnId="{AA3299E1-74D9-4D6F-A220-94032821260B}">
      <dgm:prSet/>
      <dgm:spPr/>
      <dgm:t>
        <a:bodyPr/>
        <a:lstStyle/>
        <a:p>
          <a:endParaRPr lang="en-AU"/>
        </a:p>
      </dgm:t>
    </dgm:pt>
    <dgm:pt modelId="{E6926A36-0900-437D-AAB4-9CCAC396800E}" type="pres">
      <dgm:prSet presAssocID="{2815EA3A-6E9F-47A6-93AD-A2556F63F7FE}" presName="Name0" presStyleCnt="0">
        <dgm:presLayoutVars>
          <dgm:dir/>
          <dgm:resizeHandles val="exact"/>
        </dgm:presLayoutVars>
      </dgm:prSet>
      <dgm:spPr/>
      <dgm:t>
        <a:bodyPr/>
        <a:lstStyle/>
        <a:p>
          <a:endParaRPr lang="en-AU"/>
        </a:p>
      </dgm:t>
    </dgm:pt>
    <dgm:pt modelId="{02C95006-B20F-4136-9489-CEAFB004AC87}" type="pres">
      <dgm:prSet presAssocID="{2815EA3A-6E9F-47A6-93AD-A2556F63F7FE}" presName="cycle" presStyleCnt="0"/>
      <dgm:spPr/>
    </dgm:pt>
    <dgm:pt modelId="{3581A9DE-704B-41E6-8392-D41E9EE4776C}" type="pres">
      <dgm:prSet presAssocID="{7E3EA62D-0C94-401B-95D7-C7AC6887929E}" presName="nodeFirstNode" presStyleLbl="node1" presStyleIdx="0" presStyleCnt="4">
        <dgm:presLayoutVars>
          <dgm:bulletEnabled val="1"/>
        </dgm:presLayoutVars>
      </dgm:prSet>
      <dgm:spPr/>
      <dgm:t>
        <a:bodyPr/>
        <a:lstStyle/>
        <a:p>
          <a:endParaRPr lang="en-AU"/>
        </a:p>
      </dgm:t>
    </dgm:pt>
    <dgm:pt modelId="{A872EC45-AB0C-47E1-B55D-59893C575997}" type="pres">
      <dgm:prSet presAssocID="{C2A81C31-477A-4028-9F69-02B878709AB3}" presName="sibTransFirstNode" presStyleLbl="bgShp" presStyleIdx="0" presStyleCnt="1"/>
      <dgm:spPr/>
      <dgm:t>
        <a:bodyPr/>
        <a:lstStyle/>
        <a:p>
          <a:endParaRPr lang="en-AU"/>
        </a:p>
      </dgm:t>
    </dgm:pt>
    <dgm:pt modelId="{660EDA97-4C50-4ABA-87F0-BD3811A55FEF}" type="pres">
      <dgm:prSet presAssocID="{178138FD-7EB0-4205-A174-E247A555BD57}" presName="nodeFollowingNodes" presStyleLbl="node1" presStyleIdx="1" presStyleCnt="4">
        <dgm:presLayoutVars>
          <dgm:bulletEnabled val="1"/>
        </dgm:presLayoutVars>
      </dgm:prSet>
      <dgm:spPr/>
      <dgm:t>
        <a:bodyPr/>
        <a:lstStyle/>
        <a:p>
          <a:endParaRPr lang="en-AU"/>
        </a:p>
      </dgm:t>
    </dgm:pt>
    <dgm:pt modelId="{EC97A187-6676-4681-96B6-02982C3FA3DE}" type="pres">
      <dgm:prSet presAssocID="{0EF922D9-5299-490D-A042-6F657719A186}" presName="nodeFollowingNodes" presStyleLbl="node1" presStyleIdx="2" presStyleCnt="4">
        <dgm:presLayoutVars>
          <dgm:bulletEnabled val="1"/>
        </dgm:presLayoutVars>
      </dgm:prSet>
      <dgm:spPr/>
      <dgm:t>
        <a:bodyPr/>
        <a:lstStyle/>
        <a:p>
          <a:endParaRPr lang="en-AU"/>
        </a:p>
      </dgm:t>
    </dgm:pt>
    <dgm:pt modelId="{7A101483-B8A2-446C-AA7F-3AE62B371135}" type="pres">
      <dgm:prSet presAssocID="{5D989210-01E8-4523-A0F3-3EC560201857}" presName="nodeFollowingNodes" presStyleLbl="node1" presStyleIdx="3" presStyleCnt="4">
        <dgm:presLayoutVars>
          <dgm:bulletEnabled val="1"/>
        </dgm:presLayoutVars>
      </dgm:prSet>
      <dgm:spPr/>
      <dgm:t>
        <a:bodyPr/>
        <a:lstStyle/>
        <a:p>
          <a:endParaRPr lang="en-AU"/>
        </a:p>
      </dgm:t>
    </dgm:pt>
  </dgm:ptLst>
  <dgm:cxnLst>
    <dgm:cxn modelId="{67118372-AF46-457F-80F4-F272F4D65452}" type="presOf" srcId="{178138FD-7EB0-4205-A174-E247A555BD57}" destId="{660EDA97-4C50-4ABA-87F0-BD3811A55FEF}" srcOrd="0" destOrd="0" presId="urn:microsoft.com/office/officeart/2005/8/layout/cycle3"/>
    <dgm:cxn modelId="{BD3ED470-C999-4617-AC0E-89227CC2C206}" type="presOf" srcId="{2815EA3A-6E9F-47A6-93AD-A2556F63F7FE}" destId="{E6926A36-0900-437D-AAB4-9CCAC396800E}" srcOrd="0" destOrd="0" presId="urn:microsoft.com/office/officeart/2005/8/layout/cycle3"/>
    <dgm:cxn modelId="{DB7C3236-532B-482C-A669-828983F425CF}" srcId="{2815EA3A-6E9F-47A6-93AD-A2556F63F7FE}" destId="{0EF922D9-5299-490D-A042-6F657719A186}" srcOrd="2" destOrd="0" parTransId="{27BF7329-E98E-4881-8DEE-4FCC4C805440}" sibTransId="{DC613623-A82C-44CF-BACE-E0820723EF4C}"/>
    <dgm:cxn modelId="{FE5D5CC9-72CF-4E4B-976E-C6B18BC94D1B}" type="presOf" srcId="{7E3EA62D-0C94-401B-95D7-C7AC6887929E}" destId="{3581A9DE-704B-41E6-8392-D41E9EE4776C}" srcOrd="0" destOrd="0" presId="urn:microsoft.com/office/officeart/2005/8/layout/cycle3"/>
    <dgm:cxn modelId="{D6EE4895-6FA8-44B8-80EB-4E359C27752D}" type="presOf" srcId="{5D989210-01E8-4523-A0F3-3EC560201857}" destId="{7A101483-B8A2-446C-AA7F-3AE62B371135}" srcOrd="0" destOrd="0" presId="urn:microsoft.com/office/officeart/2005/8/layout/cycle3"/>
    <dgm:cxn modelId="{89099078-335E-4740-8828-A811D2E989D4}" type="presOf" srcId="{C2A81C31-477A-4028-9F69-02B878709AB3}" destId="{A872EC45-AB0C-47E1-B55D-59893C575997}" srcOrd="0" destOrd="0" presId="urn:microsoft.com/office/officeart/2005/8/layout/cycle3"/>
    <dgm:cxn modelId="{10204311-6D3F-4B6B-B3CC-E358E3CE76D5}" type="presOf" srcId="{0EF922D9-5299-490D-A042-6F657719A186}" destId="{EC97A187-6676-4681-96B6-02982C3FA3DE}" srcOrd="0" destOrd="0" presId="urn:microsoft.com/office/officeart/2005/8/layout/cycle3"/>
    <dgm:cxn modelId="{628F9012-79EC-4D2B-826E-309D62347BD1}" srcId="{2815EA3A-6E9F-47A6-93AD-A2556F63F7FE}" destId="{178138FD-7EB0-4205-A174-E247A555BD57}" srcOrd="1" destOrd="0" parTransId="{19420583-ADD2-4B62-8696-6A57C7036246}" sibTransId="{D7E89511-87E3-4D18-A976-D1E03CCDB2C9}"/>
    <dgm:cxn modelId="{AA3299E1-74D9-4D6F-A220-94032821260B}" srcId="{2815EA3A-6E9F-47A6-93AD-A2556F63F7FE}" destId="{5D989210-01E8-4523-A0F3-3EC560201857}" srcOrd="3" destOrd="0" parTransId="{0C69BCB5-6A13-40A0-A4DA-622D328E824B}" sibTransId="{C88BC5C0-BDD7-4274-AEDD-B0CF5DA6A0D3}"/>
    <dgm:cxn modelId="{3B41B599-6593-48D0-B60E-6A7B67F26D3E}" srcId="{2815EA3A-6E9F-47A6-93AD-A2556F63F7FE}" destId="{7E3EA62D-0C94-401B-95D7-C7AC6887929E}" srcOrd="0" destOrd="0" parTransId="{82DDD3C4-A0FE-4AB8-854F-783F6FACC7E1}" sibTransId="{C2A81C31-477A-4028-9F69-02B878709AB3}"/>
    <dgm:cxn modelId="{F1A84555-F256-4B1E-9333-8307F0A37838}" type="presParOf" srcId="{E6926A36-0900-437D-AAB4-9CCAC396800E}" destId="{02C95006-B20F-4136-9489-CEAFB004AC87}" srcOrd="0" destOrd="0" presId="urn:microsoft.com/office/officeart/2005/8/layout/cycle3"/>
    <dgm:cxn modelId="{207A52C7-B846-472E-9303-A7ED4693F168}" type="presParOf" srcId="{02C95006-B20F-4136-9489-CEAFB004AC87}" destId="{3581A9DE-704B-41E6-8392-D41E9EE4776C}" srcOrd="0" destOrd="0" presId="urn:microsoft.com/office/officeart/2005/8/layout/cycle3"/>
    <dgm:cxn modelId="{6F295F61-E94A-4412-80A5-6BA5E0A89747}" type="presParOf" srcId="{02C95006-B20F-4136-9489-CEAFB004AC87}" destId="{A872EC45-AB0C-47E1-B55D-59893C575997}" srcOrd="1" destOrd="0" presId="urn:microsoft.com/office/officeart/2005/8/layout/cycle3"/>
    <dgm:cxn modelId="{324B4296-5702-4C82-8ACF-FD874A3B0CA7}" type="presParOf" srcId="{02C95006-B20F-4136-9489-CEAFB004AC87}" destId="{660EDA97-4C50-4ABA-87F0-BD3811A55FEF}" srcOrd="2" destOrd="0" presId="urn:microsoft.com/office/officeart/2005/8/layout/cycle3"/>
    <dgm:cxn modelId="{637069C8-60DF-43A2-B301-4626383FDA1D}" type="presParOf" srcId="{02C95006-B20F-4136-9489-CEAFB004AC87}" destId="{EC97A187-6676-4681-96B6-02982C3FA3DE}" srcOrd="3" destOrd="0" presId="urn:microsoft.com/office/officeart/2005/8/layout/cycle3"/>
    <dgm:cxn modelId="{69E71020-F0F6-4075-BFED-05F26742F336}" type="presParOf" srcId="{02C95006-B20F-4136-9489-CEAFB004AC87}" destId="{7A101483-B8A2-446C-AA7F-3AE62B371135}" srcOrd="4" destOrd="0" presId="urn:microsoft.com/office/officeart/2005/8/layout/cycle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72EC45-AB0C-47E1-B55D-59893C575997}">
      <dsp:nvSpPr>
        <dsp:cNvPr id="0" name=""/>
        <dsp:cNvSpPr/>
      </dsp:nvSpPr>
      <dsp:spPr>
        <a:xfrm>
          <a:off x="1131178" y="-71631"/>
          <a:ext cx="3714306" cy="3714306"/>
        </a:xfrm>
        <a:prstGeom prst="circularArrow">
          <a:avLst>
            <a:gd name="adj1" fmla="val 4668"/>
            <a:gd name="adj2" fmla="val 272909"/>
            <a:gd name="adj3" fmla="val 13003603"/>
            <a:gd name="adj4" fmla="val 17914548"/>
            <a:gd name="adj5" fmla="val 4847"/>
          </a:avLst>
        </a:prstGeom>
        <a:solidFill>
          <a:schemeClr val="accent3">
            <a:tint val="40000"/>
            <a:hueOff val="0"/>
            <a:satOff val="0"/>
            <a:lumOff val="0"/>
            <a:alphaOff val="0"/>
          </a:schemeClr>
        </a:solidFill>
        <a:ln w="9525" cap="flat" cmpd="sng" algn="ctr">
          <a:solidFill>
            <a:schemeClr val="dk1">
              <a:hueOff val="0"/>
              <a:satOff val="0"/>
              <a:lumOff val="0"/>
              <a:alphaOff val="0"/>
            </a:schemeClr>
          </a:solidFill>
          <a:prstDash val="solid"/>
        </a:ln>
        <a:effectLst/>
        <a:scene3d>
          <a:camera prst="orthographicFront">
            <a:rot lat="0" lon="0" rev="0"/>
          </a:camera>
          <a:lightRig rig="contrasting" dir="t">
            <a:rot lat="0" lon="0" rev="1200000"/>
          </a:lightRig>
        </a:scene3d>
        <a:sp3d z="-300000" prstMaterial="plastic"/>
      </dsp:spPr>
      <dsp:style>
        <a:lnRef idx="1">
          <a:scrgbClr r="0" g="0" b="0"/>
        </a:lnRef>
        <a:fillRef idx="1">
          <a:scrgbClr r="0" g="0" b="0"/>
        </a:fillRef>
        <a:effectRef idx="0">
          <a:scrgbClr r="0" g="0" b="0"/>
        </a:effectRef>
        <a:fontRef idx="minor"/>
      </dsp:style>
    </dsp:sp>
    <dsp:sp modelId="{3581A9DE-704B-41E6-8392-D41E9EE4776C}">
      <dsp:nvSpPr>
        <dsp:cNvPr id="0" name=""/>
        <dsp:cNvSpPr/>
      </dsp:nvSpPr>
      <dsp:spPr>
        <a:xfrm>
          <a:off x="1806423" y="7"/>
          <a:ext cx="2363817" cy="1181908"/>
        </a:xfrm>
        <a:prstGeom prst="roundRect">
          <a:avLst/>
        </a:prstGeom>
        <a:solidFill>
          <a:schemeClr val="accent3">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AU" sz="2400" kern="1200" dirty="0" smtClean="0"/>
            <a:t>Requirements</a:t>
          </a:r>
          <a:endParaRPr lang="en-AU" sz="2400" kern="1200" dirty="0"/>
        </a:p>
      </dsp:txBody>
      <dsp:txXfrm>
        <a:off x="1864119" y="57703"/>
        <a:ext cx="2248425" cy="1066516"/>
      </dsp:txXfrm>
    </dsp:sp>
    <dsp:sp modelId="{660EDA97-4C50-4ABA-87F0-BD3811A55FEF}">
      <dsp:nvSpPr>
        <dsp:cNvPr id="0" name=""/>
        <dsp:cNvSpPr/>
      </dsp:nvSpPr>
      <dsp:spPr>
        <a:xfrm>
          <a:off x="3140106" y="1333690"/>
          <a:ext cx="2363817" cy="1181908"/>
        </a:xfrm>
        <a:prstGeom prst="roundRect">
          <a:avLst/>
        </a:prstGeom>
        <a:solidFill>
          <a:schemeClr val="accent3">
            <a:hueOff val="4267908"/>
            <a:satOff val="8494"/>
            <a:lumOff val="45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AU" sz="2400" kern="1200" dirty="0" smtClean="0"/>
            <a:t>Translation</a:t>
          </a:r>
          <a:endParaRPr lang="en-AU" sz="2400" kern="1200" dirty="0"/>
        </a:p>
      </dsp:txBody>
      <dsp:txXfrm>
        <a:off x="3197802" y="1391386"/>
        <a:ext cx="2248425" cy="1066516"/>
      </dsp:txXfrm>
    </dsp:sp>
    <dsp:sp modelId="{EC97A187-6676-4681-96B6-02982C3FA3DE}">
      <dsp:nvSpPr>
        <dsp:cNvPr id="0" name=""/>
        <dsp:cNvSpPr/>
      </dsp:nvSpPr>
      <dsp:spPr>
        <a:xfrm>
          <a:off x="1806423" y="2667373"/>
          <a:ext cx="2363817" cy="1181908"/>
        </a:xfrm>
        <a:prstGeom prst="roundRect">
          <a:avLst/>
        </a:prstGeom>
        <a:solidFill>
          <a:schemeClr val="accent3">
            <a:hueOff val="8535817"/>
            <a:satOff val="16987"/>
            <a:lumOff val="915"/>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AU" sz="2400" kern="1200" dirty="0" smtClean="0"/>
            <a:t>Prototype</a:t>
          </a:r>
          <a:endParaRPr lang="en-AU" sz="2400" kern="1200" dirty="0"/>
        </a:p>
      </dsp:txBody>
      <dsp:txXfrm>
        <a:off x="1864119" y="2725069"/>
        <a:ext cx="2248425" cy="1066516"/>
      </dsp:txXfrm>
    </dsp:sp>
    <dsp:sp modelId="{7A101483-B8A2-446C-AA7F-3AE62B371135}">
      <dsp:nvSpPr>
        <dsp:cNvPr id="0" name=""/>
        <dsp:cNvSpPr/>
      </dsp:nvSpPr>
      <dsp:spPr>
        <a:xfrm>
          <a:off x="472740" y="1333690"/>
          <a:ext cx="2363817" cy="1181908"/>
        </a:xfrm>
        <a:prstGeom prst="roundRect">
          <a:avLst/>
        </a:prstGeom>
        <a:solidFill>
          <a:schemeClr val="accent3">
            <a:hueOff val="12803725"/>
            <a:satOff val="25481"/>
            <a:lumOff val="1373"/>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en-AU" sz="2400" kern="1200" dirty="0" smtClean="0"/>
            <a:t>Align</a:t>
          </a:r>
          <a:endParaRPr lang="en-AU" sz="2400" kern="1200" dirty="0"/>
        </a:p>
      </dsp:txBody>
      <dsp:txXfrm>
        <a:off x="530436" y="1391386"/>
        <a:ext cx="2248425" cy="1066516"/>
      </dsp:txXfrm>
    </dsp:sp>
  </dsp:spTree>
</dsp:drawing>
</file>

<file path=ppt/diagrams/layout1.xml><?xml version="1.0" encoding="utf-8"?>
<dgm:layoutDef xmlns:dgm="http://schemas.openxmlformats.org/drawingml/2006/diagram" xmlns:a="http://schemas.openxmlformats.org/drawingml/2006/main" uniqueId="urn:microsoft.com/office/officeart/2005/8/layout/cycle3">
  <dgm:title val=""/>
  <dgm:desc val=""/>
  <dgm:catLst>
    <dgm:cat type="cycle" pri="5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val="exact"/>
    </dgm:varLst>
    <dgm:choose name="Name1">
      <dgm:if name="Name2" axis="ch" ptType="node" func="cnt" op="equ" val="2">
        <dgm:alg type="composite">
          <dgm:param type="ar" val="0.9"/>
        </dgm:alg>
        <dgm:shape xmlns:r="http://schemas.openxmlformats.org/officeDocument/2006/relationships" r:blip="">
          <dgm:adjLst/>
        </dgm:shape>
        <dgm:presOf/>
        <dgm:constrLst>
          <dgm:constr type="primFontSz" for="ch" ptType="node" op="equ" val="65"/>
          <dgm:constr type="ctrX" for="ch" forName="node1" refType="w" fact="0.5"/>
          <dgm:constr type="t" for="ch" forName="node1"/>
          <dgm:constr type="w" for="ch" forName="node1" refType="w" fact="0.8"/>
          <dgm:constr type="h" for="ch" forName="node1" refType="w" refFor="ch" refForName="node1" fact="0.5"/>
          <dgm:constr type="ctrX" for="ch" forName="sibTrans" refType="w" fact="0.5"/>
          <dgm:constr type="t" for="ch" forName="sibTrans"/>
          <dgm:constr type="w" for="ch" forName="sibTrans" refType="w" fact="0.8"/>
          <dgm:constr type="h" for="ch" forName="sibTrans" refType="w" refFor="ch" refForName="node1" fact="0.5"/>
          <dgm:constr type="userA" for="ch" forName="sibTrans" refType="w" fact="1.07"/>
          <dgm:constr type="ctrX" for="ch" forName="node2" refType="w" fact="0.5"/>
          <dgm:constr type="b" for="ch" forName="node2" refType="h"/>
          <dgm:constr type="w" for="ch" forName="node2" refType="w" fact="0.8"/>
          <dgm:constr type="h" for="ch" forName="node2" refType="w" refFor="ch" refForName="node1" fact="0.5"/>
          <dgm:constr type="l" for="ch" forName="sp1"/>
          <dgm:constr type="t" for="ch" forName="sp1" refType="h" fact="0.5"/>
          <dgm:constr type="w" for="ch" forName="sp1" val="1"/>
          <dgm:constr type="h" for="ch" forName="sp1" val="1"/>
          <dgm:constr type="r" for="ch" forName="sp2" refType="w"/>
          <dgm:constr type="t" for="ch" forName="sp2" refType="h" fact="0.5"/>
          <dgm:constr type="w" for="ch" forName="sp2" val="1"/>
          <dgm:constr type="h" for="ch" forName="sp2" val="1"/>
        </dgm:constrLst>
        <dgm:ruleLst/>
      </dgm:if>
      <dgm:else name="Name3">
        <dgm:alg type="composite"/>
        <dgm:shape xmlns:r="http://schemas.openxmlformats.org/officeDocument/2006/relationships" r:blip="">
          <dgm:adjLst/>
        </dgm:shape>
        <dgm:presOf/>
        <dgm:constrLst>
          <dgm:constr type="primFontSz" for="ch" ptType="node" op="equ" val="65"/>
        </dgm:constrLst>
        <dgm:ruleLst/>
      </dgm:else>
    </dgm:choose>
    <dgm:choose name="Name4">
      <dgm:if name="Name5" axis="ch" ptType="node" func="cnt" op="equ" val="2">
        <dgm:layoutNode name="node1">
          <dgm:varLst>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ibTrans" styleLbl="bgShp">
          <dgm:choose name="Name6">
            <dgm:if name="Name7" func="var" arg="dir" op="equ" val="norm">
              <dgm:alg type="conn">
                <dgm:param type="connRout" val="longCurve"/>
                <dgm:param type="begPts" val="midR"/>
                <dgm:param type="endPts" val="midL"/>
                <dgm:param type="dstNode" val="node1"/>
              </dgm:alg>
              <dgm:shape xmlns:r="http://schemas.openxmlformats.org/officeDocument/2006/relationships" type="conn" r:blip="" zOrderOff="-2">
                <dgm:adjLst/>
              </dgm:shape>
              <dgm:presOf axis="ch" ptType="sibTrans"/>
              <dgm:constrLst>
                <dgm:constr type="userA"/>
                <dgm:constr type="diam" refType="userA" fact="-1"/>
                <dgm:constr type="wArH" refType="userA" fact="0.05"/>
                <dgm:constr type="hArH" refType="userA" fact="0.1"/>
                <dgm:constr type="stemThick" refType="userA" fact="0.06"/>
                <dgm:constr type="begPad" refType="connDist" fact="-0.2"/>
                <dgm:constr type="endPad" refType="connDist" fact="0.05"/>
              </dgm:constrLst>
            </dgm:if>
            <dgm:else name="Name8">
              <dgm:alg type="conn">
                <dgm:param type="connRout" val="longCurve"/>
                <dgm:param type="begPts" val="midL"/>
                <dgm:param type="endPts" val="midR"/>
                <dgm:param type="dstNode" val="node1"/>
              </dgm:alg>
              <dgm:shape xmlns:r="http://schemas.openxmlformats.org/officeDocument/2006/relationships" type="conn" r:blip="" zOrderOff="-2">
                <dgm:adjLst/>
              </dgm:shape>
              <dgm:presOf axis="ch" ptType="sibTrans"/>
              <dgm:constrLst>
                <dgm:constr type="userA"/>
                <dgm:constr type="diam" refType="userA"/>
                <dgm:constr type="wArH" refType="userA" fact="0.05"/>
                <dgm:constr type="hArH" refType="userA" fact="0.1"/>
                <dgm:constr type="stemThick" refType="userA" fact="0.06"/>
                <dgm:constr type="begPad" refType="connDist" fact="-0.2"/>
                <dgm:constr type="endPad" refType="connDist" fact="0.05"/>
              </dgm:constrLst>
            </dgm:else>
          </dgm:choose>
          <dgm:ruleLst/>
        </dgm:layoutNode>
        <dgm:layoutNode name="node2">
          <dgm:varLst>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sp1">
          <dgm:alg type="sp"/>
          <dgm:shape xmlns:r="http://schemas.openxmlformats.org/officeDocument/2006/relationships" r:blip="">
            <dgm:adjLst/>
          </dgm:shape>
          <dgm:presOf/>
          <dgm:constrLst/>
          <dgm:ruleLst/>
        </dgm:layoutNode>
        <dgm:layoutNode name="sp2">
          <dgm:alg type="sp"/>
          <dgm:shape xmlns:r="http://schemas.openxmlformats.org/officeDocument/2006/relationships" r:blip="">
            <dgm:adjLst/>
          </dgm:shape>
          <dgm:presOf/>
          <dgm:constrLst/>
          <dgm:ruleLst/>
        </dgm:layoutNode>
      </dgm:if>
      <dgm:else name="Name9">
        <dgm:layoutNode name="cycle">
          <dgm:choose name="Name10">
            <dgm:if name="Name11" func="var" arg="dir" op="equ" val="norm">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fact="-1"/>
                <dgm:constr type="wArH" for="ch" ptType="sibTrans" refType="diam" op="equ" fact="0.05"/>
                <dgm:constr type="hArH" for="ch" ptType="sibTrans" refType="diam" op="equ" fact="0.1"/>
                <dgm:constr type="stemThick" for="ch" ptType="sibTrans" refType="diam" op="equ" fact="0.065"/>
                <dgm:constr type="primFontSz" for="ch" ptType="node" op="equ"/>
              </dgm:constrLst>
            </dgm:if>
            <dgm:else name="Name12">
              <dgm:alg type="cycle">
                <dgm:param type="stAng" val="0"/>
                <dgm:param type="spanAng" val="-360"/>
              </dgm:alg>
              <dgm:shape xmlns:r="http://schemas.openxmlformats.org/officeDocument/2006/relationships" r:blip="">
                <dgm:adjLst/>
              </dgm:shape>
              <dgm:presOf/>
              <dgm:constrLst>
                <dgm:constr type="diam" refType="w"/>
                <dgm:constr type="w" for="ch" ptType="node" refType="w"/>
                <dgm:constr type="sibSp" val="15"/>
                <dgm:constr type="userA" for="ch" ptType="sibTrans" refType="diam" op="equ"/>
                <dgm:constr type="wArH" for="ch" ptType="sibTrans" refType="diam" op="equ" fact="0.05"/>
                <dgm:constr type="hArH" for="ch" ptType="sibTrans" refType="diam" op="equ" fact="0.1"/>
                <dgm:constr type="stemThick" for="ch" ptType="sibTrans" refType="diam" op="equ" fact="0.065"/>
                <dgm:constr type="primFontSz" for="ch" ptType="node" op="equ"/>
              </dgm:constrLst>
            </dgm:else>
          </dgm:choose>
          <dgm:ruleLst/>
          <dgm:forEach name="nodesFirstNodeForEach" axis="ch" ptType="node" cnt="1">
            <dgm:layoutNode name="nodeFirstNode">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name="sibTransForEach" axis="followSib" ptType="sibTrans" cnt="1">
              <dgm:layoutNode name="sibTransFirstNode" styleLbl="bgShp">
                <dgm:choose name="Name13">
                  <dgm:if name="Name14" func="var" arg="dir" op="equ" val="norm">
                    <dgm:alg type="conn">
                      <dgm:param type="connRout" val="longCurve"/>
                      <dgm:param type="begPts" val="midR"/>
                      <dgm:param type="endPts" val="midL"/>
                      <dgm:param type="dstNode" val="nodeFirstNode"/>
                    </dgm:alg>
                  </dgm:if>
                  <dgm:else name="Name15">
                    <dgm:alg type="conn">
                      <dgm:param type="connRout" val="longCurve"/>
                      <dgm:param type="begPts" val="midL"/>
                      <dgm:param type="endPts" val="midR"/>
                      <dgm:param type="dstNode" val="nodeFirstNode"/>
                    </dgm:alg>
                  </dgm:else>
                </dgm:choose>
                <dgm:shape xmlns:r="http://schemas.openxmlformats.org/officeDocument/2006/relationships" type="conn" r:blip="" zOrderOff="-2">
                  <dgm:adjLst/>
                </dgm:shape>
                <dgm:presOf axis="self"/>
                <dgm:choose name="Name16">
                  <dgm:if name="Name17" axis="par ch" ptType="doc node" func="cnt" op="equ" val="3">
                    <dgm:constrLst>
                      <dgm:constr type="userA"/>
                      <dgm:constr type="diam" refType="userA" fact="1.01"/>
                      <dgm:constr type="begPad" refType="connDist" fact="-0.2"/>
                      <dgm:constr type="endPad" refType="connDist" fact="0.05"/>
                    </dgm:constrLst>
                  </dgm:if>
                  <dgm:if name="Name18" axis="par ch" ptType="doc node" func="cnt" op="equ" val="4">
                    <dgm:constrLst>
                      <dgm:constr type="userA"/>
                      <dgm:constr type="diam" refType="userA" fact="1.26"/>
                      <dgm:constr type="begPad" refType="connDist" fact="-0.2"/>
                      <dgm:constr type="endPad" refType="connDist" fact="0.05"/>
                    </dgm:constrLst>
                  </dgm:if>
                  <dgm:if name="Name19" axis="par ch" ptType="doc node" func="cnt" op="equ" val="5">
                    <dgm:constrLst>
                      <dgm:constr type="userA"/>
                      <dgm:constr type="diam" refType="userA" fact="1.04"/>
                      <dgm:constr type="begPad" refType="connDist" fact="-0.2"/>
                      <dgm:constr type="endPad" refType="connDist" fact="0.05"/>
                    </dgm:constrLst>
                  </dgm:if>
                  <dgm:if name="Name20" axis="par ch" ptType="doc node" func="cnt" op="equ" val="6">
                    <dgm:constrLst>
                      <dgm:constr type="userA"/>
                      <dgm:constr type="diam" refType="userA" fact="1.1"/>
                      <dgm:constr type="begPad" refType="connDist" fact="-0.2"/>
                      <dgm:constr type="endPad" refType="connDist" fact="0.05"/>
                    </dgm:constrLst>
                  </dgm:if>
                  <dgm:else name="Name21">
                    <dgm:constrLst>
                      <dgm:constr type="userA"/>
                      <dgm:constr type="diam" refType="userA" fact="1.04"/>
                      <dgm:constr type="begPad" refType="connDist" fact="-0.2"/>
                      <dgm:constr type="endPad" refType="connDist" fact="0.05"/>
                    </dgm:constrLst>
                  </dgm:else>
                </dgm:choose>
                <dgm:ruleLst/>
              </dgm:layoutNode>
            </dgm:forEach>
          </dgm:forEach>
          <dgm:forEach name="followingNodesForEach" axis="ch" ptType="node" st="2">
            <dgm:layoutNode name="nodeFollowingNodes">
              <dgm:varLst>
                <dgm:bulletEnabled val="1"/>
              </dgm:varLst>
              <dgm:alg type="tx"/>
              <dgm:shape xmlns:r="http://schemas.openxmlformats.org/officeDocument/2006/relationships" type="roundRect" r:blip="">
                <dgm:adjLst/>
              </dgm:shape>
              <dgm:presOf axis="desOrSelf" ptType="node"/>
              <dgm:constrLst>
                <dgm:constr type="h" refType="w" fact="0.5"/>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forEach>
        </dgm:layoutNod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AU" dirty="0"/>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B6B19BB0-C51C-4C9A-8C99-63F45BC88E63}" type="datetimeFigureOut">
              <a:rPr lang="en-AU" smtClean="0"/>
              <a:pPr/>
              <a:t>31/08/2011</a:t>
            </a:fld>
            <a:endParaRPr lang="en-AU"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AU" dirty="0"/>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AU" dirty="0"/>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434AC48C-614D-46D0-90EB-1AE9301A1F8C}" type="slidenum">
              <a:rPr lang="en-AU" smtClean="0"/>
              <a:pPr/>
              <a:t>‹#›</a:t>
            </a:fld>
            <a:endParaRPr lang="en-AU" dirty="0"/>
          </a:p>
        </p:txBody>
      </p:sp>
    </p:spTree>
    <p:extLst>
      <p:ext uri="{BB962C8B-B14F-4D97-AF65-F5344CB8AC3E}">
        <p14:creationId xmlns:p14="http://schemas.microsoft.com/office/powerpoint/2010/main" val="4264689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434AC48C-614D-46D0-90EB-1AE9301A1F8C}" type="slidenum">
              <a:rPr lang="en-AU" smtClean="0"/>
              <a:pPr/>
              <a:t>2</a:t>
            </a:fld>
            <a:endParaRPr lang="en-AU" dirty="0"/>
          </a:p>
        </p:txBody>
      </p:sp>
    </p:spTree>
    <p:extLst>
      <p:ext uri="{BB962C8B-B14F-4D97-AF65-F5344CB8AC3E}">
        <p14:creationId xmlns:p14="http://schemas.microsoft.com/office/powerpoint/2010/main" val="24131847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5:13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3</a:t>
            </a:fld>
            <a:endParaRPr lang="en-US" dirty="0"/>
          </a:p>
        </p:txBody>
      </p:sp>
      <p:sp>
        <p:nvSpPr>
          <p:cNvPr id="12" name="Slide Image Placeholder 11"/>
          <p:cNvSpPr>
            <a:spLocks noGrp="1" noRot="1" noChangeAspect="1"/>
          </p:cNvSpPr>
          <p:nvPr>
            <p:ph type="sldImg"/>
          </p:nvPr>
        </p:nvSpPr>
        <p:spPr>
          <a:xfrm>
            <a:off x="1346200" y="496888"/>
            <a:ext cx="4054475" cy="304165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5:13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
        <p:nvSpPr>
          <p:cNvPr id="12" name="Slide Image Placeholder 11"/>
          <p:cNvSpPr>
            <a:spLocks noGrp="1" noRot="1" noChangeAspect="1"/>
          </p:cNvSpPr>
          <p:nvPr>
            <p:ph type="sldImg"/>
          </p:nvPr>
        </p:nvSpPr>
        <p:spPr>
          <a:xfrm>
            <a:off x="1346200" y="496888"/>
            <a:ext cx="4054475" cy="304165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8/31/2011 5:13 PM</a:t>
            </a:fld>
            <a:endParaRPr lang="en-US" dirty="0"/>
          </a:p>
        </p:txBody>
      </p:sp>
      <p:sp>
        <p:nvSpPr>
          <p:cNvPr id="6" name="Footer Placeholder 5"/>
          <p:cNvSpPr>
            <a:spLocks noGrp="1"/>
          </p:cNvSpPr>
          <p:nvPr>
            <p:ph type="ftr" sz="quarter" idx="12"/>
          </p:nvPr>
        </p:nvSpPr>
        <p:spPr/>
        <p:txBody>
          <a:bodyPr/>
          <a:lstStyle/>
          <a:p>
            <a:r>
              <a:rPr lang="en-US" dirty="0" smtClean="0"/>
              <a:t>© 2007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
        <p:nvSpPr>
          <p:cNvPr id="7" name="Slide Number Placeholder 6"/>
          <p:cNvSpPr>
            <a:spLocks noGrp="1"/>
          </p:cNvSpPr>
          <p:nvPr>
            <p:ph type="sldNum" sz="quarter" idx="13"/>
          </p:nvPr>
        </p:nvSpPr>
        <p:spPr/>
        <p:txBody>
          <a:bodyPr/>
          <a:lstStyle/>
          <a:p>
            <a:fld id="{EC87E0CF-87F6-4B58-B8B8-DCAB2DAAF3CA}" type="slidenum">
              <a:rPr lang="en-US" smtClean="0"/>
              <a:pPr/>
              <a:t>29</a:t>
            </a:fld>
            <a:endParaRPr lang="en-US" dirty="0"/>
          </a:p>
        </p:txBody>
      </p:sp>
      <p:sp>
        <p:nvSpPr>
          <p:cNvPr id="12" name="Slide Image Placeholder 11"/>
          <p:cNvSpPr>
            <a:spLocks noGrp="1" noRot="1" noChangeAspect="1"/>
          </p:cNvSpPr>
          <p:nvPr>
            <p:ph type="sldImg"/>
          </p:nvPr>
        </p:nvSpPr>
        <p:spPr>
          <a:xfrm>
            <a:off x="1346200" y="496888"/>
            <a:ext cx="4054475" cy="3041650"/>
          </a:xfrm>
        </p:spPr>
      </p:sp>
      <p:sp>
        <p:nvSpPr>
          <p:cNvPr id="13" name="Notes Placeholder 12"/>
          <p:cNvSpPr>
            <a:spLocks noGrp="1"/>
          </p:cNvSpPr>
          <p:nvPr>
            <p:ph type="body" idx="1"/>
          </p:nvPr>
        </p:nvSpPr>
        <p:spPr/>
        <p:txBody>
          <a:bodyPr>
            <a:normAutofit/>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098" name="Picture 2"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683568" y="2348880"/>
            <a:ext cx="7772400" cy="1470025"/>
          </a:xfrm>
        </p:spPr>
        <p:txBody>
          <a:bodyPr/>
          <a:lstStyle/>
          <a:p>
            <a:r>
              <a:rPr lang="en-US" smtClean="0"/>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A41769C1-C44B-4111-B818-7C3DFAA6F123}"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0B4B5A0-1906-4542-BC83-16D10A91ABE1}"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E4451492-C1FE-4A82-A1FB-7BD5AD2C295C}"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391866D6-AF08-492B-9311-8437E0D459A8}"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rot="5400000">
            <a:off x="281379" y="662836"/>
            <a:ext cx="1475656" cy="671279"/>
          </a:xfrm>
          <a:prstGeom prst="rect">
            <a:avLst/>
          </a:prstGeom>
          <a:noFill/>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074" name="Picture 2" descr="O:\Wunderman\CLIENTS\Microsoft\_SMIC_FY11\SMIC1062 TechEd 2011\Creative\Digital\2_concept\powerpoint\teched11_powerpoint_page0.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p>
            <a:fld id="{0C7B273F-C4BF-4147-B9F5-29804690D322}"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pic>
        <p:nvPicPr>
          <p:cNvPr id="7"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pic>
        <p:nvPicPr>
          <p:cNvPr id="8" name="Picture 4" descr="O:\Wunderman\CLIENTS\Microsoft\_SMIC_FY11\SMIC1062 TechEd 2011\Creative\Digital\2_concept\powerpoint\teched11_powerpoint_page2.jpg"/>
          <p:cNvPicPr>
            <a:picLocks noChangeAspect="1" noChangeArrowheads="1"/>
          </p:cNvPicPr>
          <p:nvPr userDrawn="1"/>
        </p:nvPicPr>
        <p:blipFill>
          <a:blip r:embed="rId2" cstate="email"/>
          <a:srcRect t="10101" b="66799"/>
          <a:stretch>
            <a:fillRect/>
          </a:stretch>
        </p:blipFill>
        <p:spPr bwMode="auto">
          <a:xfrm>
            <a:off x="0" y="0"/>
            <a:ext cx="9144000" cy="1584176"/>
          </a:xfrm>
          <a:prstGeom prst="rect">
            <a:avLst/>
          </a:prstGeom>
          <a:noFill/>
        </p:spPr>
      </p:pic>
      <p:sp>
        <p:nvSpPr>
          <p:cNvPr id="7" name="Rectangle 6"/>
          <p:cNvSpPr/>
          <p:nvPr userDrawn="1"/>
        </p:nvSpPr>
        <p:spPr>
          <a:xfrm>
            <a:off x="0" y="1556792"/>
            <a:ext cx="9144000" cy="5301208"/>
          </a:xfrm>
          <a:prstGeom prst="rect">
            <a:avLst/>
          </a:prstGeom>
          <a:ln>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AU" dirty="0">
              <a:ln>
                <a:noFill/>
              </a:ln>
            </a:endParaRPr>
          </a:p>
        </p:txBody>
      </p:sp>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a:xfrm>
            <a:off x="457200" y="2276872"/>
            <a:ext cx="8229600" cy="3849291"/>
          </a:xfrm>
        </p:spPr>
        <p:txBody>
          <a:bodyPr/>
          <a:lstStyle>
            <a:lvl1pPr>
              <a:defRPr>
                <a:solidFill>
                  <a:schemeClr val="tx1">
                    <a:lumMod val="50000"/>
                    <a:lumOff val="50000"/>
                  </a:schemeClr>
                </a:solidFill>
              </a:defRPr>
            </a:lvl1pPr>
            <a:lvl2pPr>
              <a:defRPr>
                <a:solidFill>
                  <a:schemeClr val="tx1">
                    <a:lumMod val="50000"/>
                    <a:lumOff val="50000"/>
                  </a:schemeClr>
                </a:solidFill>
              </a:defRPr>
            </a:lvl2pPr>
            <a:lvl3pPr>
              <a:defRPr>
                <a:solidFill>
                  <a:schemeClr val="tx1">
                    <a:lumMod val="50000"/>
                    <a:lumOff val="50000"/>
                  </a:schemeClr>
                </a:solidFill>
              </a:defRPr>
            </a:lvl3pPr>
            <a:lvl4pPr>
              <a:defRPr>
                <a:solidFill>
                  <a:schemeClr val="tx1">
                    <a:lumMod val="50000"/>
                    <a:lumOff val="50000"/>
                  </a:schemeClr>
                </a:solidFill>
              </a:defRPr>
            </a:lvl4pPr>
            <a:lvl5pPr>
              <a:defRPr>
                <a:solidFill>
                  <a:schemeClr val="tx1">
                    <a:lumMod val="50000"/>
                    <a:lumOff val="50000"/>
                  </a:schemeClr>
                </a:solidFill>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10"/>
          </p:nvPr>
        </p:nvSpPr>
        <p:spPr/>
        <p:txBody>
          <a:bodyPr/>
          <a:lstStyle>
            <a:lvl1pPr>
              <a:defRPr>
                <a:solidFill>
                  <a:schemeClr val="tx1">
                    <a:lumMod val="50000"/>
                    <a:lumOff val="50000"/>
                  </a:schemeClr>
                </a:solidFill>
              </a:defRPr>
            </a:lvl1pPr>
          </a:lstStyle>
          <a:p>
            <a:fld id="{EC9DB49B-EC1F-4860-8E6D-E2D24D557912}" type="datetime1">
              <a:rPr lang="en-AU" smtClean="0"/>
              <a:t>31/08/2011</a:t>
            </a:fld>
            <a:endParaRPr lang="en-AU" dirty="0"/>
          </a:p>
        </p:txBody>
      </p:sp>
      <p:sp>
        <p:nvSpPr>
          <p:cNvPr id="5" name="Footer Placeholder 4"/>
          <p:cNvSpPr>
            <a:spLocks noGrp="1"/>
          </p:cNvSpPr>
          <p:nvPr>
            <p:ph type="ftr" sz="quarter" idx="11"/>
          </p:nvPr>
        </p:nvSpPr>
        <p:spPr/>
        <p:txBody>
          <a:bodyPr/>
          <a:lstStyle>
            <a:lvl1pPr>
              <a:defRPr>
                <a:solidFill>
                  <a:schemeClr val="tx1">
                    <a:lumMod val="50000"/>
                    <a:lumOff val="50000"/>
                  </a:schemeClr>
                </a:solidFill>
              </a:defRPr>
            </a:lvl1p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lvl1pPr>
              <a:defRPr>
                <a:solidFill>
                  <a:schemeClr val="tx1">
                    <a:lumMod val="50000"/>
                    <a:lumOff val="50000"/>
                  </a:schemeClr>
                </a:solidFill>
              </a:defRPr>
            </a:lvl1pPr>
          </a:lstStyle>
          <a:p>
            <a:fld id="{2721943D-A7F9-4474-AC48-B5E8E9B2DDB3}" type="slidenum">
              <a:rPr lang="en-AU" smtClean="0"/>
              <a:pPr/>
              <a:t>‹#›</a:t>
            </a:fld>
            <a:endParaRPr lang="en-AU"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2051" name="Picture 3" descr="O:\Wunderman\CLIENTS\Microsoft\_SMIC_FY11\SMIC1062 TechEd 2011\Creative\Digital\2_concept\powerpoint\teched11_powerpoint_page1.jpg"/>
          <p:cNvPicPr>
            <a:picLocks noChangeAspect="1" noChangeArrowheads="1"/>
          </p:cNvPicPr>
          <p:nvPr userDrawn="1"/>
        </p:nvPicPr>
        <p:blipFill>
          <a:blip r:embed="rId2" cstate="email"/>
          <a:srcRect/>
          <a:stretch>
            <a:fillRect/>
          </a:stretch>
        </p:blipFill>
        <p:spPr bwMode="auto">
          <a:xfrm>
            <a:off x="0" y="0"/>
            <a:ext cx="9144000" cy="6858000"/>
          </a:xfrm>
          <a:prstGeom prst="rect">
            <a:avLst/>
          </a:prstGeom>
          <a:noFill/>
        </p:spPr>
      </p:pic>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EFB78B-AC37-4A6C-AE40-2C54E3E06B06}" type="datetime1">
              <a:rPr lang="en-AU" smtClean="0"/>
              <a:t>31/08/2011</a:t>
            </a:fld>
            <a:endParaRPr lang="en-AU" dirty="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
        <p:nvSpPr>
          <p:cNvPr id="6" name="Slide Number Placeholder 5"/>
          <p:cNvSpPr>
            <a:spLocks noGrp="1"/>
          </p:cNvSpPr>
          <p:nvPr>
            <p:ph type="sldNum" sz="quarter" idx="12"/>
          </p:nvPr>
        </p:nvSpPr>
        <p:spPr/>
        <p:txBody>
          <a:bodyPr/>
          <a:lstStyle/>
          <a:p>
            <a:fld id="{2721943D-A7F9-4474-AC48-B5E8E9B2DDB3}" type="slidenum">
              <a:rPr lang="en-AU" smtClean="0"/>
              <a:pPr/>
              <a:t>‹#›</a:t>
            </a:fld>
            <a:endParaRPr lang="en-AU"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B97118CD-8F63-4C97-ADEB-D66F39072D8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413792"/>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a:solidFill>
            <a:schemeClr val="bg1"/>
          </a:solidFill>
        </p:spPr>
        <p:txBody>
          <a:bodyPr anchor="b">
            <a:normAutofit/>
          </a:bodyPr>
          <a:lstStyle>
            <a:lvl1pPr marL="0" indent="0">
              <a:buNone/>
              <a:defRPr sz="2000" b="1">
                <a:solidFill>
                  <a:schemeClr val="tx1">
                    <a:lumMod val="50000"/>
                    <a:lumOff val="5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951288"/>
          </a:xfrm>
          <a:solidFill>
            <a:schemeClr val="bg1"/>
          </a:solidFill>
        </p:spPr>
        <p:txBody>
          <a:bodyPr/>
          <a:lstStyle>
            <a:lvl1pPr>
              <a:defRPr sz="2400">
                <a:solidFill>
                  <a:schemeClr val="tx1">
                    <a:lumMod val="50000"/>
                    <a:lumOff val="50000"/>
                  </a:schemeClr>
                </a:solidFill>
              </a:defRPr>
            </a:lvl1pPr>
            <a:lvl2pPr>
              <a:defRPr sz="2000">
                <a:solidFill>
                  <a:schemeClr val="tx1">
                    <a:lumMod val="50000"/>
                    <a:lumOff val="50000"/>
                  </a:schemeClr>
                </a:solidFill>
              </a:defRPr>
            </a:lvl2pPr>
            <a:lvl3pPr>
              <a:defRPr sz="1800">
                <a:solidFill>
                  <a:schemeClr val="tx1">
                    <a:lumMod val="50000"/>
                    <a:lumOff val="50000"/>
                  </a:schemeClr>
                </a:solidFill>
              </a:defRPr>
            </a:lvl3pPr>
            <a:lvl4pPr>
              <a:defRPr sz="1600">
                <a:solidFill>
                  <a:schemeClr val="tx1">
                    <a:lumMod val="50000"/>
                    <a:lumOff val="50000"/>
                  </a:schemeClr>
                </a:solidFill>
              </a:defRPr>
            </a:lvl4pPr>
            <a:lvl5pPr>
              <a:defRPr sz="1600">
                <a:solidFill>
                  <a:schemeClr val="tx1">
                    <a:lumMod val="50000"/>
                    <a:lumOff val="50000"/>
                  </a:schemeClr>
                </a:solidFill>
              </a:defRPr>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7" name="Date Placeholder 6"/>
          <p:cNvSpPr>
            <a:spLocks noGrp="1"/>
          </p:cNvSpPr>
          <p:nvPr>
            <p:ph type="dt" sz="half" idx="10"/>
          </p:nvPr>
        </p:nvSpPr>
        <p:spPr/>
        <p:txBody>
          <a:bodyPr/>
          <a:lstStyle/>
          <a:p>
            <a:fld id="{6B4F00E4-E128-49DC-A031-34EAD9C2E422}" type="datetime1">
              <a:rPr lang="en-AU" smtClean="0"/>
              <a:t>31/08/2011</a:t>
            </a:fld>
            <a:endParaRPr lang="en-AU" dirty="0"/>
          </a:p>
        </p:txBody>
      </p:sp>
      <p:sp>
        <p:nvSpPr>
          <p:cNvPr id="8" name="Footer Placeholder 7"/>
          <p:cNvSpPr>
            <a:spLocks noGrp="1"/>
          </p:cNvSpPr>
          <p:nvPr>
            <p:ph type="ftr" sz="quarter" idx="11"/>
          </p:nvPr>
        </p:nvSpPr>
        <p:spPr/>
        <p:txBody>
          <a:bodyPr/>
          <a:lstStyle/>
          <a:p>
            <a:r>
              <a:rPr lang="en-AU" dirty="0" smtClean="0"/>
              <a:t>(c) 2011 Microsoft. All rights reserved.</a:t>
            </a:r>
            <a:endParaRPr lang="en-AU" dirty="0"/>
          </a:p>
        </p:txBody>
      </p:sp>
      <p:sp>
        <p:nvSpPr>
          <p:cNvPr id="9" name="Slide Number Placeholder 8"/>
          <p:cNvSpPr>
            <a:spLocks noGrp="1"/>
          </p:cNvSpPr>
          <p:nvPr>
            <p:ph type="sldNum" sz="quarter" idx="12"/>
          </p:nvPr>
        </p:nvSpPr>
        <p:spPr/>
        <p:txBody>
          <a:bodyPr/>
          <a:lstStyle/>
          <a:p>
            <a:fld id="{2721943D-A7F9-4474-AC48-B5E8E9B2DDB3}" type="slidenum">
              <a:rPr lang="en-AU" smtClean="0"/>
              <a:pPr/>
              <a:t>‹#›</a:t>
            </a:fld>
            <a:endParaRPr lang="en-AU" dirty="0"/>
          </a:p>
        </p:txBody>
      </p:sp>
      <p:pic>
        <p:nvPicPr>
          <p:cNvPr id="11"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32656"/>
            <a:ext cx="8229600" cy="1143000"/>
          </a:xfrm>
        </p:spPr>
        <p:txBody>
          <a:bodyPr/>
          <a:lstStyle/>
          <a:p>
            <a:r>
              <a:rPr lang="en-US" smtClean="0"/>
              <a:t>Click to edit Master title style</a:t>
            </a:r>
            <a:endParaRPr lang="en-AU"/>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Slide Number Placeholder 4"/>
          <p:cNvSpPr>
            <a:spLocks noGrp="1"/>
          </p:cNvSpPr>
          <p:nvPr>
            <p:ph type="sldNum" sz="quarter" idx="12"/>
          </p:nvPr>
        </p:nvSpPr>
        <p:spPr/>
        <p:txBody>
          <a:bodyPr/>
          <a:lstStyle/>
          <a:p>
            <a:fld id="{2721943D-A7F9-4474-AC48-B5E8E9B2DDB3}" type="slidenum">
              <a:rPr lang="en-AU" smtClean="0"/>
              <a:pPr/>
              <a:t>‹#›</a:t>
            </a:fld>
            <a:endParaRPr lang="en-AU" dirty="0"/>
          </a:p>
        </p:txBody>
      </p:sp>
      <p:pic>
        <p:nvPicPr>
          <p:cNvPr id="6146"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
        <p:nvSpPr>
          <p:cNvPr id="4" name="Slide Number Placeholder 3"/>
          <p:cNvSpPr>
            <a:spLocks noGrp="1"/>
          </p:cNvSpPr>
          <p:nvPr>
            <p:ph type="sldNum" sz="quarter" idx="12"/>
          </p:nvPr>
        </p:nvSpPr>
        <p:spPr/>
        <p:txBody>
          <a:bodyPr/>
          <a:lstStyle/>
          <a:p>
            <a:fld id="{2721943D-A7F9-4474-AC48-B5E8E9B2DDB3}" type="slidenum">
              <a:rPr lang="en-AU" smtClean="0"/>
              <a:pPr/>
              <a:t>‹#›</a:t>
            </a:fld>
            <a:endParaRPr lang="en-AU" dirty="0"/>
          </a:p>
        </p:txBody>
      </p:sp>
      <p:pic>
        <p:nvPicPr>
          <p:cNvPr id="5"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B8A66D8-1CAC-4C59-BD22-220102F538C0}" type="datetime1">
              <a:rPr lang="en-AU" smtClean="0"/>
              <a:t>31/08/2011</a:t>
            </a:fld>
            <a:endParaRPr lang="en-AU" dirty="0"/>
          </a:p>
        </p:txBody>
      </p:sp>
      <p:sp>
        <p:nvSpPr>
          <p:cNvPr id="6" name="Footer Placeholder 5"/>
          <p:cNvSpPr>
            <a:spLocks noGrp="1"/>
          </p:cNvSpPr>
          <p:nvPr>
            <p:ph type="ftr" sz="quarter" idx="11"/>
          </p:nvPr>
        </p:nvSpPr>
        <p:spPr/>
        <p:txBody>
          <a:bodyPr/>
          <a:lstStyle/>
          <a:p>
            <a:r>
              <a:rPr lang="en-AU" dirty="0" smtClean="0"/>
              <a:t>(c) 2011 Microsoft. All rights reserved.</a:t>
            </a:r>
            <a:endParaRPr lang="en-AU" dirty="0"/>
          </a:p>
        </p:txBody>
      </p:sp>
      <p:sp>
        <p:nvSpPr>
          <p:cNvPr id="7" name="Slide Number Placeholder 6"/>
          <p:cNvSpPr>
            <a:spLocks noGrp="1"/>
          </p:cNvSpPr>
          <p:nvPr>
            <p:ph type="sldNum" sz="quarter" idx="12"/>
          </p:nvPr>
        </p:nvSpPr>
        <p:spPr/>
        <p:txBody>
          <a:bodyPr/>
          <a:lstStyle/>
          <a:p>
            <a:fld id="{2721943D-A7F9-4474-AC48-B5E8E9B2DDB3}" type="slidenum">
              <a:rPr lang="en-AU" smtClean="0"/>
              <a:pPr/>
              <a:t>‹#›</a:t>
            </a:fld>
            <a:endParaRPr lang="en-AU" dirty="0"/>
          </a:p>
        </p:txBody>
      </p:sp>
      <p:pic>
        <p:nvPicPr>
          <p:cNvPr id="8" name="Picture 2" descr="O:\Wunderman\CLIENTS\Microsoft\_SMIC_FY11\SMIC1062 TechEd 2011\Creative\Digital\2_concept\powerpoint\elements\teched11_powerpoint_logosmall.png"/>
          <p:cNvPicPr>
            <a:picLocks noChangeAspect="1" noChangeArrowheads="1"/>
          </p:cNvPicPr>
          <p:nvPr userDrawn="1"/>
        </p:nvPicPr>
        <p:blipFill>
          <a:blip r:embed="rId2" cstate="email"/>
          <a:srcRect/>
          <a:stretch>
            <a:fillRect/>
          </a:stretch>
        </p:blipFill>
        <p:spPr bwMode="auto">
          <a:xfrm>
            <a:off x="323528" y="6021288"/>
            <a:ext cx="1475656" cy="671279"/>
          </a:xfrm>
          <a:prstGeom prst="rect">
            <a:avLst/>
          </a:prstGeom>
          <a:noFill/>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28" name="Picture 4" descr="O:\Wunderman\CLIENTS\Microsoft\_SMIC_FY11\SMIC1062 TechEd 2011\Creative\Digital\2_concept\powerpoint\teched11_powerpoint_page2.jpg"/>
          <p:cNvPicPr>
            <a:picLocks noChangeAspect="1" noChangeArrowheads="1"/>
          </p:cNvPicPr>
          <p:nvPr/>
        </p:nvPicPr>
        <p:blipFill>
          <a:blip r:embed="rId15" cstate="email"/>
          <a:srcRect/>
          <a:stretch>
            <a:fillRect/>
          </a:stretch>
        </p:blipFill>
        <p:spPr bwMode="auto">
          <a:xfrm>
            <a:off x="0" y="0"/>
            <a:ext cx="9144000" cy="6858000"/>
          </a:xfrm>
          <a:prstGeom prst="rect">
            <a:avLst/>
          </a:prstGeom>
          <a:noFill/>
        </p:spPr>
      </p:pic>
      <p:sp>
        <p:nvSpPr>
          <p:cNvPr id="2" name="Title Placeholder 1"/>
          <p:cNvSpPr>
            <a:spLocks noGrp="1"/>
          </p:cNvSpPr>
          <p:nvPr>
            <p:ph type="title"/>
          </p:nvPr>
        </p:nvSpPr>
        <p:spPr>
          <a:xfrm>
            <a:off x="457200" y="341784"/>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bg1"/>
                </a:solidFill>
                <a:latin typeface="Segoe UI" pitchFamily="34" charset="0"/>
                <a:ea typeface="Segoe UI" pitchFamily="34" charset="0"/>
                <a:cs typeface="Segoe UI" pitchFamily="34" charset="0"/>
              </a:defRPr>
            </a:lvl1pPr>
          </a:lstStyle>
          <a:p>
            <a:fld id="{1434DAEF-ADEF-4314-AB1F-69B7FB6E84BE}" type="datetime1">
              <a:rPr lang="en-AU" smtClean="0"/>
              <a:t>31/08/2011</a:t>
            </a:fld>
            <a:endParaRPr lang="en-AU"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bg1"/>
                </a:solidFill>
                <a:latin typeface="Segoe UI" pitchFamily="34" charset="0"/>
                <a:ea typeface="Segoe UI" pitchFamily="34" charset="0"/>
                <a:cs typeface="Segoe UI" pitchFamily="34" charset="0"/>
              </a:defRPr>
            </a:lvl1pPr>
          </a:lstStyle>
          <a:p>
            <a:r>
              <a:rPr lang="en-AU" dirty="0" smtClean="0"/>
              <a:t>(c) 2011 Microsoft. All rights reserved.</a:t>
            </a:r>
            <a:endParaRPr lang="en-AU"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latin typeface="Segoe UI" pitchFamily="34" charset="0"/>
                <a:ea typeface="Segoe UI" pitchFamily="34" charset="0"/>
                <a:cs typeface="Segoe UI" pitchFamily="34" charset="0"/>
              </a:defRPr>
            </a:lvl1pPr>
          </a:lstStyle>
          <a:p>
            <a:fld id="{2721943D-A7F9-4474-AC48-B5E8E9B2DDB3}" type="slidenum">
              <a:rPr lang="en-AU" smtClean="0"/>
              <a:pPr/>
              <a:t>‹#›</a:t>
            </a:fld>
            <a:endParaRPr lang="en-AU"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2"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sldNum="0" hdr="0" dt="0"/>
  <p:txStyles>
    <p:titleStyle>
      <a:lvl1pPr algn="l" defTabSz="914400" rtl="0" eaLnBrk="1" latinLnBrk="0" hangingPunct="1">
        <a:spcBef>
          <a:spcPct val="0"/>
        </a:spcBef>
        <a:buNone/>
        <a:defRPr sz="3600" kern="1200" baseline="0">
          <a:solidFill>
            <a:srgbClr val="03C2F1"/>
          </a:solidFill>
          <a:latin typeface="Segoe UI" pitchFamily="34" charset="0"/>
          <a:ea typeface="Segoe UI" pitchFamily="34" charset="0"/>
          <a:cs typeface="Segoe UI" pitchFamily="34" charset="0"/>
        </a:defRPr>
      </a:lvl1pPr>
    </p:titleStyle>
    <p:bodyStyle>
      <a:lvl1pPr marL="342900" indent="-342900" algn="l" defTabSz="914400" rtl="0" eaLnBrk="1" latinLnBrk="0" hangingPunct="1">
        <a:spcBef>
          <a:spcPct val="20000"/>
        </a:spcBef>
        <a:buClr>
          <a:srgbClr val="03C2F1"/>
        </a:buClr>
        <a:buFont typeface="Segoe UI" pitchFamily="34" charset="0"/>
        <a:buChar char="►"/>
        <a:defRPr sz="2800" kern="1200">
          <a:solidFill>
            <a:schemeClr val="bg1"/>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bg1"/>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bg1"/>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bg1"/>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7.jpg"/><Relationship Id="rId1" Type="http://schemas.openxmlformats.org/officeDocument/2006/relationships/slideLayout" Target="../slideLayouts/slideLayout3.xml"/><Relationship Id="rId4" Type="http://schemas.openxmlformats.org/officeDocument/2006/relationships/image" Target="../media/image1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3.xml"/><Relationship Id="rId4" Type="http://schemas.openxmlformats.org/officeDocument/2006/relationships/image" Target="../media/image15.jpg"/></Relationships>
</file>

<file path=ppt/slides/_rels/slide2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13.jp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microsoftvirtualacademy.com/Home.aspx?WT.mc_id=otc-n-au-jtc-DPR-40787"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Timeline</a:t>
            </a:r>
            <a:endParaRPr lang="en-AU" dirty="0"/>
          </a:p>
        </p:txBody>
      </p:sp>
      <p:sp>
        <p:nvSpPr>
          <p:cNvPr id="3" name="Content Placeholder 2"/>
          <p:cNvSpPr>
            <a:spLocks noGrp="1"/>
          </p:cNvSpPr>
          <p:nvPr>
            <p:ph idx="1"/>
          </p:nvPr>
        </p:nvSpPr>
        <p:spPr>
          <a:xfrm>
            <a:off x="457200" y="1988840"/>
            <a:ext cx="8229600" cy="4137323"/>
          </a:xfrm>
        </p:spPr>
        <p:txBody>
          <a:bodyPr/>
          <a:lstStyle/>
          <a:p>
            <a:r>
              <a:rPr lang="en-AU" dirty="0" smtClean="0"/>
              <a:t>2 month prototype</a:t>
            </a:r>
          </a:p>
          <a:p>
            <a:endParaRPr lang="en-AU" dirty="0"/>
          </a:p>
          <a:p>
            <a:r>
              <a:rPr lang="en-AU" dirty="0" smtClean="0"/>
              <a:t>4 month development</a:t>
            </a:r>
          </a:p>
          <a:p>
            <a:endParaRPr lang="en-AU" dirty="0"/>
          </a:p>
          <a:p>
            <a:r>
              <a:rPr lang="en-AU" dirty="0" smtClean="0"/>
              <a:t>2 month training &amp; roll out</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273089720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Lessons Learned</a:t>
            </a:r>
            <a:endParaRPr lang="en-AU" dirty="0"/>
          </a:p>
        </p:txBody>
      </p:sp>
      <p:sp>
        <p:nvSpPr>
          <p:cNvPr id="3" name="Content Placeholder 2"/>
          <p:cNvSpPr>
            <a:spLocks noGrp="1"/>
          </p:cNvSpPr>
          <p:nvPr>
            <p:ph idx="1"/>
          </p:nvPr>
        </p:nvSpPr>
        <p:spPr>
          <a:xfrm>
            <a:off x="457200" y="1700808"/>
            <a:ext cx="8229600" cy="4425355"/>
          </a:xfrm>
        </p:spPr>
        <p:txBody>
          <a:bodyPr>
            <a:normAutofit/>
          </a:bodyPr>
          <a:lstStyle/>
          <a:p>
            <a:r>
              <a:rPr lang="en-AU" dirty="0"/>
              <a:t>#3 Work like Pac Man – Button by </a:t>
            </a:r>
            <a:r>
              <a:rPr lang="en-AU" dirty="0" smtClean="0"/>
              <a:t>Button</a:t>
            </a:r>
          </a:p>
          <a:p>
            <a:endParaRPr lang="en-AU" dirty="0" smtClean="0"/>
          </a:p>
          <a:p>
            <a:endParaRPr lang="en-AU" dirty="0" smtClean="0"/>
          </a:p>
          <a:p>
            <a:endParaRPr lang="en-AU" dirty="0"/>
          </a:p>
          <a:p>
            <a:pPr marL="0" indent="0">
              <a:buNone/>
            </a:pPr>
            <a:endParaRPr lang="en-AU" dirty="0" smtClean="0"/>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 name="Content Placeholder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07904" y="3429000"/>
            <a:ext cx="2083489" cy="1152128"/>
          </a:xfrm>
          <a:prstGeom prst="rect">
            <a:avLst/>
          </a:prstGeom>
        </p:spPr>
      </p:pic>
      <p:sp>
        <p:nvSpPr>
          <p:cNvPr id="6" name="Footer Placeholder 3"/>
          <p:cNvSpPr txBox="1">
            <a:spLocks/>
          </p:cNvSpPr>
          <p:nvPr/>
        </p:nvSpPr>
        <p:spPr>
          <a:xfrm>
            <a:off x="5292080" y="4581127"/>
            <a:ext cx="128809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dirty="0" smtClean="0"/>
              <a:t>Google images</a:t>
            </a:r>
            <a:endParaRPr lang="en-AU" dirty="0"/>
          </a:p>
        </p:txBody>
      </p:sp>
    </p:spTree>
    <p:extLst>
      <p:ext uri="{BB962C8B-B14F-4D97-AF65-F5344CB8AC3E}">
        <p14:creationId xmlns:p14="http://schemas.microsoft.com/office/powerpoint/2010/main" val="407092658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Design</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75656" y="1700808"/>
            <a:ext cx="5639886" cy="435076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00867776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37321" y="1844823"/>
            <a:ext cx="8229600" cy="42813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AU" dirty="0" smtClean="0"/>
              <a:t>Requirements &amp; Design </a:t>
            </a:r>
          </a:p>
          <a:p>
            <a:pPr marL="0" indent="0">
              <a:buNone/>
            </a:pPr>
            <a:endParaRPr lang="en-AU" dirty="0" smtClean="0"/>
          </a:p>
        </p:txBody>
      </p:sp>
      <p:sp>
        <p:nvSpPr>
          <p:cNvPr id="2" name="Title 1"/>
          <p:cNvSpPr>
            <a:spLocks noGrp="1"/>
          </p:cNvSpPr>
          <p:nvPr>
            <p:ph type="title"/>
          </p:nvPr>
        </p:nvSpPr>
        <p:spPr/>
        <p:txBody>
          <a:bodyPr>
            <a:normAutofit fontScale="90000"/>
          </a:bodyPr>
          <a:lstStyle/>
          <a:p>
            <a:r>
              <a:rPr lang="en-AU" dirty="0"/>
              <a:t>#3 Work like Pac Man – Button by Button</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graphicFrame>
        <p:nvGraphicFramePr>
          <p:cNvPr id="3" name="Diagram 2"/>
          <p:cNvGraphicFramePr/>
          <p:nvPr>
            <p:extLst>
              <p:ext uri="{D42A27DB-BD31-4B8C-83A1-F6EECF244321}">
                <p14:modId xmlns:p14="http://schemas.microsoft.com/office/powerpoint/2010/main" val="2443187997"/>
              </p:ext>
            </p:extLst>
          </p:nvPr>
        </p:nvGraphicFramePr>
        <p:xfrm>
          <a:off x="1259632" y="2492896"/>
          <a:ext cx="5976664" cy="38492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2435306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2636912"/>
            <a:ext cx="6847620" cy="191428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2" name="Title 1"/>
          <p:cNvSpPr>
            <a:spLocks noGrp="1"/>
          </p:cNvSpPr>
          <p:nvPr>
            <p:ph type="title"/>
          </p:nvPr>
        </p:nvSpPr>
        <p:spPr/>
        <p:txBody>
          <a:bodyPr>
            <a:normAutofit fontScale="90000"/>
          </a:bodyPr>
          <a:lstStyle/>
          <a:p>
            <a:r>
              <a:rPr lang="en-AU" dirty="0"/>
              <a:t>#3 Work like Pac Man – Button by Button</a:t>
            </a:r>
          </a:p>
        </p:txBody>
      </p:sp>
      <p:sp>
        <p:nvSpPr>
          <p:cNvPr id="3" name="Content Placeholder 2"/>
          <p:cNvSpPr>
            <a:spLocks noGrp="1"/>
          </p:cNvSpPr>
          <p:nvPr>
            <p:ph idx="1"/>
          </p:nvPr>
        </p:nvSpPr>
        <p:spPr>
          <a:xfrm>
            <a:off x="395536" y="1844825"/>
            <a:ext cx="8229600" cy="720080"/>
          </a:xfrm>
        </p:spPr>
        <p:txBody>
          <a:bodyPr/>
          <a:lstStyle/>
          <a:p>
            <a:r>
              <a:rPr lang="en-AU" dirty="0" smtClean="0"/>
              <a:t>Detailed Functional Specification</a:t>
            </a:r>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19872" y="3933056"/>
            <a:ext cx="5493796" cy="2217564"/>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81732448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txBox="1">
            <a:spLocks/>
          </p:cNvSpPr>
          <p:nvPr/>
        </p:nvSpPr>
        <p:spPr>
          <a:xfrm>
            <a:off x="437321" y="1844823"/>
            <a:ext cx="8229600" cy="42813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endParaRPr lang="en-AU" dirty="0"/>
          </a:p>
        </p:txBody>
      </p:sp>
      <p:sp>
        <p:nvSpPr>
          <p:cNvPr id="2" name="Title 1"/>
          <p:cNvSpPr>
            <a:spLocks noGrp="1"/>
          </p:cNvSpPr>
          <p:nvPr>
            <p:ph type="title"/>
          </p:nvPr>
        </p:nvSpPr>
        <p:spPr/>
        <p:txBody>
          <a:bodyPr>
            <a:normAutofit fontScale="90000"/>
          </a:bodyPr>
          <a:lstStyle/>
          <a:p>
            <a:r>
              <a:rPr lang="en-AU" dirty="0"/>
              <a:t>#3 Work like Pac Man – Button by Button</a:t>
            </a:r>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12160" y="1988840"/>
            <a:ext cx="2083489" cy="1152128"/>
          </a:xfrm>
        </p:spPr>
      </p:pic>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3375" y="1989683"/>
            <a:ext cx="5347790" cy="187136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0823" y="3472998"/>
            <a:ext cx="4678137" cy="216024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8" name="Footer Placeholder 3"/>
          <p:cNvSpPr txBox="1">
            <a:spLocks/>
          </p:cNvSpPr>
          <p:nvPr/>
        </p:nvSpPr>
        <p:spPr>
          <a:xfrm>
            <a:off x="7668344" y="3117000"/>
            <a:ext cx="128809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dirty="0" smtClean="0"/>
              <a:t>Google images</a:t>
            </a:r>
            <a:endParaRPr lang="en-AU" dirty="0"/>
          </a:p>
        </p:txBody>
      </p:sp>
    </p:spTree>
    <p:extLst>
      <p:ext uri="{BB962C8B-B14F-4D97-AF65-F5344CB8AC3E}">
        <p14:creationId xmlns:p14="http://schemas.microsoft.com/office/powerpoint/2010/main" val="32416959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#3 Work like Pac Man - </a:t>
            </a:r>
            <a:r>
              <a:rPr lang="en-AU" dirty="0" smtClean="0"/>
              <a:t>Takeaway</a:t>
            </a:r>
            <a:endParaRPr lang="en-AU" dirty="0"/>
          </a:p>
        </p:txBody>
      </p:sp>
      <p:sp>
        <p:nvSpPr>
          <p:cNvPr id="3" name="Content Placeholder 2"/>
          <p:cNvSpPr>
            <a:spLocks noGrp="1"/>
          </p:cNvSpPr>
          <p:nvPr>
            <p:ph idx="1"/>
          </p:nvPr>
        </p:nvSpPr>
        <p:spPr>
          <a:xfrm>
            <a:off x="457200" y="1772816"/>
            <a:ext cx="8229600" cy="4353347"/>
          </a:xfrm>
        </p:spPr>
        <p:txBody>
          <a:bodyPr>
            <a:normAutofit lnSpcReduction="10000"/>
          </a:bodyPr>
          <a:lstStyle/>
          <a:p>
            <a:r>
              <a:rPr lang="en-AU" dirty="0" smtClean="0"/>
              <a:t>Blocks and Sprints = Intense focus</a:t>
            </a:r>
          </a:p>
          <a:p>
            <a:endParaRPr lang="en-AU" dirty="0"/>
          </a:p>
          <a:p>
            <a:r>
              <a:rPr lang="en-AU" dirty="0" smtClean="0"/>
              <a:t>Risk contained in Current Sprint</a:t>
            </a:r>
          </a:p>
          <a:p>
            <a:endParaRPr lang="en-AU" dirty="0"/>
          </a:p>
          <a:p>
            <a:r>
              <a:rPr lang="en-AU" dirty="0" smtClean="0"/>
              <a:t>Many Deliverables </a:t>
            </a:r>
            <a:r>
              <a:rPr lang="en-AU" dirty="0"/>
              <a:t>-</a:t>
            </a:r>
            <a:r>
              <a:rPr lang="en-AU" dirty="0" smtClean="0"/>
              <a:t> Constant gratification</a:t>
            </a:r>
          </a:p>
          <a:p>
            <a:endParaRPr lang="en-AU" dirty="0"/>
          </a:p>
          <a:p>
            <a:r>
              <a:rPr lang="en-AU" dirty="0" smtClean="0"/>
              <a:t>Customer Education – Expectation reset</a:t>
            </a:r>
            <a:br>
              <a:rPr lang="en-AU" dirty="0" smtClean="0"/>
            </a:br>
            <a:endParaRPr lang="en-AU" dirty="0" smtClean="0"/>
          </a:p>
          <a:p>
            <a:r>
              <a:rPr lang="en-AU" dirty="0" smtClean="0"/>
              <a:t>Regular closure – Sign off</a:t>
            </a:r>
          </a:p>
          <a:p>
            <a:endParaRPr lang="en-AU" dirty="0"/>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95226434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Lessons Learned</a:t>
            </a:r>
            <a:endParaRPr lang="en-AU" dirty="0"/>
          </a:p>
        </p:txBody>
      </p:sp>
      <p:sp>
        <p:nvSpPr>
          <p:cNvPr id="3" name="Content Placeholder 2"/>
          <p:cNvSpPr>
            <a:spLocks noGrp="1"/>
          </p:cNvSpPr>
          <p:nvPr>
            <p:ph idx="1"/>
          </p:nvPr>
        </p:nvSpPr>
        <p:spPr>
          <a:xfrm>
            <a:off x="457200" y="1700808"/>
            <a:ext cx="8229600" cy="4425355"/>
          </a:xfrm>
        </p:spPr>
        <p:txBody>
          <a:bodyPr>
            <a:normAutofit/>
          </a:bodyPr>
          <a:lstStyle/>
          <a:p>
            <a:r>
              <a:rPr lang="en-AU" dirty="0"/>
              <a:t>#3 Work like Pac Man – Button by </a:t>
            </a:r>
            <a:r>
              <a:rPr lang="en-AU" dirty="0" smtClean="0"/>
              <a:t>Button</a:t>
            </a:r>
          </a:p>
          <a:p>
            <a:endParaRPr lang="en-AU" dirty="0" smtClean="0"/>
          </a:p>
          <a:p>
            <a:r>
              <a:rPr lang="en-AU" dirty="0"/>
              <a:t>#2 Under the Technology Hood – Understand it</a:t>
            </a:r>
          </a:p>
          <a:p>
            <a:endParaRPr lang="en-AU" dirty="0"/>
          </a:p>
          <a:p>
            <a:endParaRPr lang="en-AU" dirty="0" smtClean="0"/>
          </a:p>
          <a:p>
            <a:endParaRPr lang="en-AU" dirty="0"/>
          </a:p>
          <a:p>
            <a:pPr marL="0" indent="0">
              <a:buNone/>
            </a:pPr>
            <a:endParaRPr lang="en-AU" dirty="0" smtClean="0"/>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453329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#2 Under the Technology </a:t>
            </a:r>
            <a:r>
              <a:rPr lang="en-AU" dirty="0" smtClean="0"/>
              <a:t>Hood</a:t>
            </a:r>
            <a:endParaRPr lang="en-AU" dirty="0"/>
          </a:p>
        </p:txBody>
      </p:sp>
      <p:sp>
        <p:nvSpPr>
          <p:cNvPr id="3" name="Content Placeholder 2"/>
          <p:cNvSpPr>
            <a:spLocks noGrp="1"/>
          </p:cNvSpPr>
          <p:nvPr>
            <p:ph idx="1"/>
          </p:nvPr>
        </p:nvSpPr>
        <p:spPr>
          <a:xfrm>
            <a:off x="457200" y="1844824"/>
            <a:ext cx="8229600" cy="4680520"/>
          </a:xfrm>
        </p:spPr>
        <p:txBody>
          <a:bodyPr>
            <a:normAutofit/>
          </a:bodyPr>
          <a:lstStyle/>
          <a:p>
            <a:r>
              <a:rPr lang="en-AU" dirty="0" smtClean="0"/>
              <a:t>Objectives</a:t>
            </a:r>
          </a:p>
          <a:p>
            <a:pPr lvl="1"/>
            <a:endParaRPr lang="en-AU" dirty="0" smtClean="0"/>
          </a:p>
          <a:p>
            <a:pPr lvl="1"/>
            <a:r>
              <a:rPr lang="en-AU" dirty="0" smtClean="0"/>
              <a:t>High availability</a:t>
            </a:r>
          </a:p>
          <a:p>
            <a:pPr lvl="1"/>
            <a:endParaRPr lang="en-AU" dirty="0"/>
          </a:p>
          <a:p>
            <a:pPr lvl="1"/>
            <a:r>
              <a:rPr lang="en-AU" dirty="0" smtClean="0"/>
              <a:t>User experience &gt; Take care of detail</a:t>
            </a:r>
          </a:p>
          <a:p>
            <a:pPr lvl="1"/>
            <a:endParaRPr lang="en-AU" dirty="0"/>
          </a:p>
          <a:p>
            <a:pPr lvl="1"/>
            <a:r>
              <a:rPr lang="en-AU" dirty="0" smtClean="0"/>
              <a:t>No Hacks </a:t>
            </a:r>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6" name="AutoShape 2" descr="data:image/jpg;base64,/9j/4AAQSkZJRgABAQAAAQABAAD/2wBDAAkGBwgHBgkIBwgKCgkLDRYPDQwMDRsUFRAWIB0iIiAdHx8kKDQsJCYxJx8fLT0tMTU3Ojo6Iys/RD84QzQ5Ojf/2wBDAQoKCg0MDRoPDxo3JR8lNzc3Nzc3Nzc3Nzc3Nzc3Nzc3Nzc3Nzc3Nzc3Nzc3Nzc3Nzc3Nzc3Nzc3Nzc3Nzc3Nzf/wAARCADJAPsDASIAAhEBAxEB/8QAHAABAAICAwEAAAAAAAAAAAAAAAQHAQUCAwYI/8QANBABAAIBAwIBCgQGAwAAAAAAAAECAwQFEQYhEgcTIjEyQVFUYdFTgYKRFFJxkqHSIzND/8QAGQEBAAMBAQAAAAAAAAAAAAAAAAECAwQG/8QAJREBAAIDAAIBBAIDAAAAAAAAAAECAwQREiExBUFRYQYTsdHw/9oADAMBAAIRAxEAPwCjQAAAAAAAAAAAAAAAAAAAAAAAAAAAAAAAAAAAAAAAAAAAAAAAAAAAAAAAAAAAAAAAAAAAAAAAAAAAAAAAAAAAAAAAAAAAAAAAAAAAAAAAAAAAAAAAAAAAAAAAAAAAAAAAAAAAAAAAAAAAAAAAAAAAAAAAAAAAAAAAAAAAAAAAAAAAAAAAAAAAAAAAAAAAAAAAAAAAAAAAAAAAAAAAAAAAAAAAAAAAAAAAAAAAAAAAAAAAAAGYrM8cRPdP2nas25ZOMVq1jmI5t/laXTfkw2rV4azrtZrL3nvzimtIj94lwbn1HBqR3JLXHj8/lTosjrHycYtFoNVuOwavLq8ejv4c+nyUiclY99vRj3TzzzEdomeZVu21dvFtU88c/wC4VvSaTyQB0qAAAAAAAAAAAAAAAAAAAAAAAAAAPW9Ixxei7ul54w1niZ+kKJ6Q1eOuqrgyWit5n0eZ9r6f1Xv0t/11eN/kMTE+3XgbqNfTJrJ0c6fUTaKTa3ix+jx2j1zPE88+74KU6L6C2/f963quqzXppdFqb4sePHPpTHimI7/DiFl9fdXaDpXRWzTel92titTTYItzPfj0rR7qxMRPM+vjiPe+ftn6h3XZdTk1O3azJhy5OfHaJ58X9fir9G1Ni+tkvrz4eURETP3mO9mP1/32RktEW5b2n9fdO4umeoMmg0+acuLwxekz64ifdL1Xk58nm39R7Lk3DcdRljxXmlKYpj0ePfP7q63HX6rc9XfV67NbNnyTza9p5mU/Zep952LFkxbXrsmCmT2q1ns9Dsa+5fUrjx5OZPXZ/P5Y1tWLdmPTr6l2uNl3zWbdGSMkYMk1i8e97bya9Abf1LtefX7jnyREXnHSmKYiYnj1yrnUZsmozXzZ7zfJeebWtPeZbPY+pd32GuSu163Jgrk9qKz2lpt4dnJreGK/L+vf+UVmsW7MejqzZ67Dv+r22mXztcN+It8Yb3yZ9I6XqrcNRTXZrUwaekWmtJ9K3M8PIarUZtXqL59Rktky5J5ta08zMpWzbzuGyar+J2zU3wZeOOaz64XzYti2r/XS/L8+f2RNfLsx6b/ykdLafpbeMen0ma2TBmx+crF/ar7uJanpLZ679v8ApNtvl81XNfibfCETdt11u8au2r3HUXz5reu1pR9Lqc2k1FM+myWx5cc81tWeJiU4sWeutFLX7fnz+0TNfLvPSxfKV0Bt/TW14Nft2fJNZv5u9MsxMzPHrhWrb751Lu+/Vx13TW5M9cfsxae0NQjQxZ8WCK7FvK35TeazPawAOxQAAAAAAAAAAAAAABmIj+aAYbPT9Qb1pcXmtNu+vxY4jjw49Tesf4lr4rX8SsflLMY6fjUj8p+ytqVvHLR07xjLlyZslsmW9r3tPNrWnmZn6y4O6MOP5jHH6bfZyjBi+bxR+m/2W+BHEqNNg+dw/wBl/wDV26fDp8OfHl/jcFvBeLeGaZO/E88eyCAPW5960OqredTj2+2e/HOWMc8xxz8cUz3jiJmZmZ47cMYd326t5tm021Ze8zERp5rHE89p/wCLvHePr6McTHfkPJjb7jlxa6cfOs0mOmOvFaY8V6xzxHM8RSI7zHKFOmwfPYf7L/6giiTOnw/OYp/Tf7OM4cXzWOf02+wOgds4scf+9J/K32cZpX8Ws/lP2BwHKax/PH7Sxx9QYAAAAAAAAAAAAAAAAAAAAAAAAAAAAAAAAAAAAAAAAAAAAAAAAAAAAAAAAAAAAAAAAAAAAAAAAAAAAAAAAAAAAAAAAAAAAAAAAAB//9k="/>
          <p:cNvSpPr>
            <a:spLocks noChangeAspect="1" noChangeArrowheads="1"/>
          </p:cNvSpPr>
          <p:nvPr/>
        </p:nvSpPr>
        <p:spPr bwMode="auto">
          <a:xfrm>
            <a:off x="114300" y="-749300"/>
            <a:ext cx="1943100" cy="15525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dirty="0"/>
          </a:p>
        </p:txBody>
      </p:sp>
      <p:sp>
        <p:nvSpPr>
          <p:cNvPr id="7" name="AutoShape 4" descr="data:image/jpg;base64,/9j/4AAQSkZJRgABAQAAAQABAAD/2wBDAAkGBwgHBgkIBwgKCgkLDRYPDQwMDRsUFRAWIB0iIiAdHx8kKDQsJCYxJx8fLT0tMTU3Ojo6Iys/RD84QzQ5Ojf/2wBDAQoKCg0MDRoPDxo3JR8lNzc3Nzc3Nzc3Nzc3Nzc3Nzc3Nzc3Nzc3Nzc3Nzc3Nzc3Nzc3Nzc3Nzc3Nzc3Nzc3Nzf/wAARCADJAPsDASIAAhEBAxEB/8QAHAABAAICAwEAAAAAAAAAAAAAAAQHAQUCAwYI/8QANBABAAIBAwIBCgQGAwAAAAAAAAECAwQFEQYhEgcTIjEyQVFUYdFTgYKRFFJxkqHSIzND/8QAGQEBAAMBAQAAAAAAAAAAAAAAAAECAwQG/8QAJREBAAIDAAIBBAIDAAAAAAAAAAECAwQREiExBUFRYQYTsdHw/9oADAMBAAIRAxEAPwCjQAAAAAAAAAAAAAAAAAAAAAAAAAAAAAAAAAAAAAAAAAAAAAAAAAAAAAAAAAAAAAAAAAAAAAAAAAAAAAAAAAAAAAAAAAAAAAAAAAAAAAAAAAAAAAAAAAAAAAAAAAAAAAAAAAAAAAAAAAAAAAAAAAAAAAAAAAAAAAAAAAAAAAAAAAAAAAAAAAAAAAAAAAAAAAAAAAAAAAAAAAAAAAAAAAAAAAAAAAAAAAAAAAAAAAAAAAAAAAGYrM8cRPdP2nas25ZOMVq1jmI5t/laXTfkw2rV4azrtZrL3nvzimtIj94lwbn1HBqR3JLXHj8/lTosjrHycYtFoNVuOwavLq8ejv4c+nyUiclY99vRj3TzzzEdomeZVu21dvFtU88c/wC4VvSaTyQB0qAAAAAAAAAAAAAAAAAAAAAAAAAAPW9Ixxei7ul54w1niZ+kKJ6Q1eOuqrgyWit5n0eZ9r6f1Xv0t/11eN/kMTE+3XgbqNfTJrJ0c6fUTaKTa3ix+jx2j1zPE88+74KU6L6C2/f963quqzXppdFqb4sePHPpTHimI7/DiFl9fdXaDpXRWzTel92titTTYItzPfj0rR7qxMRPM+vjiPe+ftn6h3XZdTk1O3azJhy5OfHaJ58X9fir9G1Ni+tkvrz4eURETP3mO9mP1/32RktEW5b2n9fdO4umeoMmg0+acuLwxekz64ifdL1Xk58nm39R7Lk3DcdRljxXmlKYpj0ePfP7q63HX6rc9XfV67NbNnyTza9p5mU/Zep952LFkxbXrsmCmT2q1ns9Dsa+5fUrjx5OZPXZ/P5Y1tWLdmPTr6l2uNl3zWbdGSMkYMk1i8e97bya9Abf1LtefX7jnyREXnHSmKYiYnj1yrnUZsmozXzZ7zfJeebWtPeZbPY+pd32GuSu163Jgrk9qKz2lpt4dnJreGK/L+vf+UVmsW7MejqzZ67Dv+r22mXztcN+It8Yb3yZ9I6XqrcNRTXZrUwaekWmtJ9K3M8PIarUZtXqL59Rktky5J5ta08zMpWzbzuGyar+J2zU3wZeOOaz64XzYti2r/XS/L8+f2RNfLsx6b/ykdLafpbeMen0ma2TBmx+crF/ar7uJanpLZ679v8ApNtvl81XNfibfCETdt11u8au2r3HUXz5reu1pR9Lqc2k1FM+myWx5cc81tWeJiU4sWeutFLX7fnz+0TNfLvPSxfKV0Bt/TW14Nft2fJNZv5u9MsxMzPHrhWrb751Lu+/Vx13TW5M9cfsxae0NQjQxZ8WCK7FvK35TeazPawAOxQAAAAAAAAAAAAAABmIj+aAYbPT9Qb1pcXmtNu+vxY4jjw49Tesf4lr4rX8SsflLMY6fjUj8p+ytqVvHLR07xjLlyZslsmW9r3tPNrWnmZn6y4O6MOP5jHH6bfZyjBi+bxR+m/2W+BHEqNNg+dw/wBl/wDV26fDp8OfHl/jcFvBeLeGaZO/E88eyCAPW5960OqredTj2+2e/HOWMc8xxz8cUz3jiJmZmZ47cMYd326t5tm021Ze8zERp5rHE89p/wCLvHePr6McTHfkPJjb7jlxa6cfOs0mOmOvFaY8V6xzxHM8RSI7zHKFOmwfPYf7L/6giiTOnw/OYp/Tf7OM4cXzWOf02+wOgds4scf+9J/K32cZpX8Ws/lP2BwHKax/PH7Sxx9QYAAAAAAAAAAAAAAAAAAAAAAAAAAAAAAAAAAAAAAAAAAAAAAAAAAAAAAAAAAAAAAAAAAAAAAAAAAAAAAAAAAAAAAAAAAAAAAAAAB//9k="/>
          <p:cNvSpPr>
            <a:spLocks noChangeAspect="1" noChangeArrowheads="1"/>
          </p:cNvSpPr>
          <p:nvPr/>
        </p:nvSpPr>
        <p:spPr bwMode="auto">
          <a:xfrm>
            <a:off x="266700" y="-596900"/>
            <a:ext cx="1943100" cy="15525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dirty="0"/>
          </a:p>
        </p:txBody>
      </p:sp>
    </p:spTree>
    <p:extLst>
      <p:ext uri="{BB962C8B-B14F-4D97-AF65-F5344CB8AC3E}">
        <p14:creationId xmlns:p14="http://schemas.microsoft.com/office/powerpoint/2010/main" val="5731141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#2 Under the Technology </a:t>
            </a:r>
            <a:r>
              <a:rPr lang="en-AU" dirty="0" smtClean="0"/>
              <a:t>Hood</a:t>
            </a:r>
            <a:endParaRPr lang="en-AU" dirty="0"/>
          </a:p>
        </p:txBody>
      </p:sp>
      <p:sp>
        <p:nvSpPr>
          <p:cNvPr id="3" name="Content Placeholder 2"/>
          <p:cNvSpPr>
            <a:spLocks noGrp="1"/>
          </p:cNvSpPr>
          <p:nvPr>
            <p:ph idx="1"/>
          </p:nvPr>
        </p:nvSpPr>
        <p:spPr>
          <a:xfrm>
            <a:off x="457200" y="1844824"/>
            <a:ext cx="8229600" cy="4680520"/>
          </a:xfrm>
        </p:spPr>
        <p:txBody>
          <a:bodyPr>
            <a:normAutofit/>
          </a:bodyPr>
          <a:lstStyle/>
          <a:p>
            <a:r>
              <a:rPr lang="en-AU" dirty="0" smtClean="0"/>
              <a:t>Security pitfalls – Error messages</a:t>
            </a:r>
          </a:p>
          <a:p>
            <a:endParaRPr lang="en-AU" dirty="0" smtClean="0"/>
          </a:p>
          <a:p>
            <a:r>
              <a:rPr lang="en-AU" dirty="0" smtClean="0"/>
              <a:t>Orchestrated Correlation (</a:t>
            </a:r>
            <a:r>
              <a:rPr lang="en-AU" dirty="0" err="1" smtClean="0"/>
              <a:t>Biztalk</a:t>
            </a:r>
            <a:r>
              <a:rPr lang="en-AU" dirty="0" smtClean="0"/>
              <a:t>) - Duplication</a:t>
            </a:r>
          </a:p>
          <a:p>
            <a:endParaRPr lang="en-AU" dirty="0"/>
          </a:p>
          <a:p>
            <a:r>
              <a:rPr lang="en-AU" dirty="0" smtClean="0"/>
              <a:t>Asynchronous </a:t>
            </a:r>
            <a:r>
              <a:rPr lang="en-AU" dirty="0" err="1" smtClean="0"/>
              <a:t>vs</a:t>
            </a:r>
            <a:r>
              <a:rPr lang="en-AU" dirty="0" smtClean="0"/>
              <a:t> Synchronous </a:t>
            </a:r>
          </a:p>
          <a:p>
            <a:pPr lvl="1"/>
            <a:r>
              <a:rPr lang="en-AU" dirty="0" smtClean="0"/>
              <a:t>(Delay </a:t>
            </a:r>
            <a:r>
              <a:rPr lang="en-AU" dirty="0" err="1" smtClean="0"/>
              <a:t>vs</a:t>
            </a:r>
            <a:r>
              <a:rPr lang="en-AU" dirty="0" smtClean="0"/>
              <a:t> immediate)</a:t>
            </a:r>
          </a:p>
          <a:p>
            <a:endParaRPr lang="en-AU" dirty="0"/>
          </a:p>
          <a:p>
            <a:r>
              <a:rPr lang="en-AU" dirty="0" smtClean="0"/>
              <a:t>JavaScript </a:t>
            </a:r>
            <a:r>
              <a:rPr lang="en-AU" dirty="0" err="1" smtClean="0"/>
              <a:t>vs</a:t>
            </a:r>
            <a:r>
              <a:rPr lang="en-AU" dirty="0" smtClean="0"/>
              <a:t> Plugin (Client or Server Side)</a:t>
            </a:r>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6" name="AutoShape 2" descr="data:image/jpg;base64,/9j/4AAQSkZJRgABAQAAAQABAAD/2wBDAAkGBwgHBgkIBwgKCgkLDRYPDQwMDRsUFRAWIB0iIiAdHx8kKDQsJCYxJx8fLT0tMTU3Ojo6Iys/RD84QzQ5Ojf/2wBDAQoKCg0MDRoPDxo3JR8lNzc3Nzc3Nzc3Nzc3Nzc3Nzc3Nzc3Nzc3Nzc3Nzc3Nzc3Nzc3Nzc3Nzc3Nzc3Nzc3Nzf/wAARCADJAPsDASIAAhEBAxEB/8QAHAABAAICAwEAAAAAAAAAAAAAAAQHAQUCAwYI/8QANBABAAIBAwIBCgQGAwAAAAAAAAECAwQFEQYhEgcTIjEyQVFUYdFTgYKRFFJxkqHSIzND/8QAGQEBAAMBAQAAAAAAAAAAAAAAAAECAwQG/8QAJREBAAIDAAIBBAIDAAAAAAAAAAECAwQREiExBUFRYQYTsdHw/9oADAMBAAIRAxEAPwCjQAAAAAAAAAAAAAAAAAAAAAAAAAAAAAAAAAAAAAAAAAAAAAAAAAAAAAAAAAAAAAAAAAAAAAAAAAAAAAAAAAAAAAAAAAAAAAAAAAAAAAAAAAAAAAAAAAAAAAAAAAAAAAAAAAAAAAAAAAAAAAAAAAAAAAAAAAAAAAAAAAAAAAAAAAAAAAAAAAAAAAAAAAAAAAAAAAAAAAAAAAAAAAAAAAAAAAAAAAAAAAAAAAAAAAAAAAAAAAGYrM8cRPdP2nas25ZOMVq1jmI5t/laXTfkw2rV4azrtZrL3nvzimtIj94lwbn1HBqR3JLXHj8/lTosjrHycYtFoNVuOwavLq8ejv4c+nyUiclY99vRj3TzzzEdomeZVu21dvFtU88c/wC4VvSaTyQB0qAAAAAAAAAAAAAAAAAAAAAAAAAAPW9Ixxei7ul54w1niZ+kKJ6Q1eOuqrgyWit5n0eZ9r6f1Xv0t/11eN/kMTE+3XgbqNfTJrJ0c6fUTaKTa3ix+jx2j1zPE88+74KU6L6C2/f963quqzXppdFqb4sePHPpTHimI7/DiFl9fdXaDpXRWzTel92titTTYItzPfj0rR7qxMRPM+vjiPe+ftn6h3XZdTk1O3azJhy5OfHaJ58X9fir9G1Ni+tkvrz4eURETP3mO9mP1/32RktEW5b2n9fdO4umeoMmg0+acuLwxekz64ifdL1Xk58nm39R7Lk3DcdRljxXmlKYpj0ePfP7q63HX6rc9XfV67NbNnyTza9p5mU/Zep952LFkxbXrsmCmT2q1ns9Dsa+5fUrjx5OZPXZ/P5Y1tWLdmPTr6l2uNl3zWbdGSMkYMk1i8e97bya9Abf1LtefX7jnyREXnHSmKYiYnj1yrnUZsmozXzZ7zfJeebWtPeZbPY+pd32GuSu163Jgrk9qKz2lpt4dnJreGK/L+vf+UVmsW7MejqzZ67Dv+r22mXztcN+It8Yb3yZ9I6XqrcNRTXZrUwaekWmtJ9K3M8PIarUZtXqL59Rktky5J5ta08zMpWzbzuGyar+J2zU3wZeOOaz64XzYti2r/XS/L8+f2RNfLsx6b/ykdLafpbeMen0ma2TBmx+crF/ar7uJanpLZ679v8ApNtvl81XNfibfCETdt11u8au2r3HUXz5reu1pR9Lqc2k1FM+myWx5cc81tWeJiU4sWeutFLX7fnz+0TNfLvPSxfKV0Bt/TW14Nft2fJNZv5u9MsxMzPHrhWrb751Lu+/Vx13TW5M9cfsxae0NQjQxZ8WCK7FvK35TeazPawAOxQAAAAAAAAAAAAAABmIj+aAYbPT9Qb1pcXmtNu+vxY4jjw49Tesf4lr4rX8SsflLMY6fjUj8p+ytqVvHLR07xjLlyZslsmW9r3tPNrWnmZn6y4O6MOP5jHH6bfZyjBi+bxR+m/2W+BHEqNNg+dw/wBl/wDV26fDp8OfHl/jcFvBeLeGaZO/E88eyCAPW5960OqredTj2+2e/HOWMc8xxz8cUz3jiJmZmZ47cMYd326t5tm021Ze8zERp5rHE89p/wCLvHePr6McTHfkPJjb7jlxa6cfOs0mOmOvFaY8V6xzxHM8RSI7zHKFOmwfPYf7L/6giiTOnw/OYp/Tf7OM4cXzWOf02+wOgds4scf+9J/K32cZpX8Ws/lP2BwHKax/PH7Sxx9QYAAAAAAAAAAAAAAAAAAAAAAAAAAAAAAAAAAAAAAAAAAAAAAAAAAAAAAAAAAAAAAAAAAAAAAAAAAAAAAAAAAAAAAAAAAAAAAAAAB//9k="/>
          <p:cNvSpPr>
            <a:spLocks noChangeAspect="1" noChangeArrowheads="1"/>
          </p:cNvSpPr>
          <p:nvPr/>
        </p:nvSpPr>
        <p:spPr bwMode="auto">
          <a:xfrm>
            <a:off x="114300" y="-749300"/>
            <a:ext cx="1943100" cy="15525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dirty="0"/>
          </a:p>
        </p:txBody>
      </p:sp>
      <p:sp>
        <p:nvSpPr>
          <p:cNvPr id="7" name="AutoShape 4" descr="data:image/jpg;base64,/9j/4AAQSkZJRgABAQAAAQABAAD/2wBDAAkGBwgHBgkIBwgKCgkLDRYPDQwMDRsUFRAWIB0iIiAdHx8kKDQsJCYxJx8fLT0tMTU3Ojo6Iys/RD84QzQ5Ojf/2wBDAQoKCg0MDRoPDxo3JR8lNzc3Nzc3Nzc3Nzc3Nzc3Nzc3Nzc3Nzc3Nzc3Nzc3Nzc3Nzc3Nzc3Nzc3Nzc3Nzc3Nzf/wAARCADJAPsDASIAAhEBAxEB/8QAHAABAAICAwEAAAAAAAAAAAAAAAQHAQUCAwYI/8QANBABAAIBAwIBCgQGAwAAAAAAAAECAwQFEQYhEgcTIjEyQVFUYdFTgYKRFFJxkqHSIzND/8QAGQEBAAMBAQAAAAAAAAAAAAAAAAECAwQG/8QAJREBAAIDAAIBBAIDAAAAAAAAAAECAwQREiExBUFRYQYTsdHw/9oADAMBAAIRAxEAPwCjQAAAAAAAAAAAAAAAAAAAAAAAAAAAAAAAAAAAAAAAAAAAAAAAAAAAAAAAAAAAAAAAAAAAAAAAAAAAAAAAAAAAAAAAAAAAAAAAAAAAAAAAAAAAAAAAAAAAAAAAAAAAAAAAAAAAAAAAAAAAAAAAAAAAAAAAAAAAAAAAAAAAAAAAAAAAAAAAAAAAAAAAAAAAAAAAAAAAAAAAAAAAAAAAAAAAAAAAAAAAAAAAAAAAAAAAAAAAAAGYrM8cRPdP2nas25ZOMVq1jmI5t/laXTfkw2rV4azrtZrL3nvzimtIj94lwbn1HBqR3JLXHj8/lTosjrHycYtFoNVuOwavLq8ejv4c+nyUiclY99vRj3TzzzEdomeZVu21dvFtU88c/wC4VvSaTyQB0qAAAAAAAAAAAAAAAAAAAAAAAAAAPW9Ixxei7ul54w1niZ+kKJ6Q1eOuqrgyWit5n0eZ9r6f1Xv0t/11eN/kMTE+3XgbqNfTJrJ0c6fUTaKTa3ix+jx2j1zPE88+74KU6L6C2/f963quqzXppdFqb4sePHPpTHimI7/DiFl9fdXaDpXRWzTel92titTTYItzPfj0rR7qxMRPM+vjiPe+ftn6h3XZdTk1O3azJhy5OfHaJ58X9fir9G1Ni+tkvrz4eURETP3mO9mP1/32RktEW5b2n9fdO4umeoMmg0+acuLwxekz64ifdL1Xk58nm39R7Lk3DcdRljxXmlKYpj0ePfP7q63HX6rc9XfV67NbNnyTza9p5mU/Zep952LFkxbXrsmCmT2q1ns9Dsa+5fUrjx5OZPXZ/P5Y1tWLdmPTr6l2uNl3zWbdGSMkYMk1i8e97bya9Abf1LtefX7jnyREXnHSmKYiYnj1yrnUZsmozXzZ7zfJeebWtPeZbPY+pd32GuSu163Jgrk9qKz2lpt4dnJreGK/L+vf+UVmsW7MejqzZ67Dv+r22mXztcN+It8Yb3yZ9I6XqrcNRTXZrUwaekWmtJ9K3M8PIarUZtXqL59Rktky5J5ta08zMpWzbzuGyar+J2zU3wZeOOaz64XzYti2r/XS/L8+f2RNfLsx6b/ykdLafpbeMen0ma2TBmx+crF/ar7uJanpLZ679v8ApNtvl81XNfibfCETdt11u8au2r3HUXz5reu1pR9Lqc2k1FM+myWx5cc81tWeJiU4sWeutFLX7fnz+0TNfLvPSxfKV0Bt/TW14Nft2fJNZv5u9MsxMzPHrhWrb751Lu+/Vx13TW5M9cfsxae0NQjQxZ8WCK7FvK35TeazPawAOxQAAAAAAAAAAAAAABmIj+aAYbPT9Qb1pcXmtNu+vxY4jjw49Tesf4lr4rX8SsflLMY6fjUj8p+ytqVvHLR07xjLlyZslsmW9r3tPNrWnmZn6y4O6MOP5jHH6bfZyjBi+bxR+m/2W+BHEqNNg+dw/wBl/wDV26fDp8OfHl/jcFvBeLeGaZO/E88eyCAPW5960OqredTj2+2e/HOWMc8xxz8cUz3jiJmZmZ47cMYd326t5tm021Ze8zERp5rHE89p/wCLvHePr6McTHfkPJjb7jlxa6cfOs0mOmOvFaY8V6xzxHM8RSI7zHKFOmwfPYf7L/6giiTOnw/OYp/Tf7OM4cXzWOf02+wOgds4scf+9J/K32cZpX8Ws/lP2BwHKax/PH7Sxx9QYAAAAAAAAAAAAAAAAAAAAAAAAAAAAAAAAAAAAAAAAAAAAAAAAAAAAAAAAAAAAAAAAAAAAAAAAAAAAAAAAAAAAAAAAAAAAAAAAAB//9k="/>
          <p:cNvSpPr>
            <a:spLocks noChangeAspect="1" noChangeArrowheads="1"/>
          </p:cNvSpPr>
          <p:nvPr/>
        </p:nvSpPr>
        <p:spPr bwMode="auto">
          <a:xfrm>
            <a:off x="266700" y="-596900"/>
            <a:ext cx="1943100" cy="15525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AU" dirty="0"/>
          </a:p>
        </p:txBody>
      </p:sp>
    </p:spTree>
    <p:extLst>
      <p:ext uri="{BB962C8B-B14F-4D97-AF65-F5344CB8AC3E}">
        <p14:creationId xmlns:p14="http://schemas.microsoft.com/office/powerpoint/2010/main" val="1340628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Dynamics CRM in the Microsoft Stack</a:t>
            </a:r>
            <a:endParaRPr lang="en-AU" dirty="0"/>
          </a:p>
        </p:txBody>
      </p:sp>
      <p:sp>
        <p:nvSpPr>
          <p:cNvPr id="3" name="Text Placeholder 2"/>
          <p:cNvSpPr>
            <a:spLocks noGrp="1"/>
          </p:cNvSpPr>
          <p:nvPr>
            <p:ph type="body" idx="1"/>
          </p:nvPr>
        </p:nvSpPr>
        <p:spPr/>
        <p:txBody>
          <a:bodyPr/>
          <a:lstStyle/>
          <a:p>
            <a:pPr lvl="0">
              <a:defRPr/>
            </a:pPr>
            <a:r>
              <a:rPr lang="en-US" b="1" dirty="0" smtClean="0"/>
              <a:t>Andrew Charlton</a:t>
            </a:r>
            <a:r>
              <a:rPr lang="en-US" dirty="0" smtClean="0"/>
              <a:t>	</a:t>
            </a:r>
          </a:p>
          <a:p>
            <a:pPr lvl="0">
              <a:defRPr/>
            </a:pPr>
            <a:r>
              <a:rPr lang="en-US" dirty="0" smtClean="0"/>
              <a:t>Project Lead / Solution Architect</a:t>
            </a:r>
          </a:p>
          <a:p>
            <a:pPr lvl="0">
              <a:defRPr/>
            </a:pPr>
            <a:r>
              <a:rPr lang="en-US" dirty="0" smtClean="0"/>
              <a:t>Company: www.enabling.net</a:t>
            </a:r>
          </a:p>
        </p:txBody>
      </p:sp>
      <p:sp>
        <p:nvSpPr>
          <p:cNvPr id="6" name="Title 1"/>
          <p:cNvSpPr txBox="1">
            <a:spLocks/>
          </p:cNvSpPr>
          <p:nvPr/>
        </p:nvSpPr>
        <p:spPr>
          <a:xfrm>
            <a:off x="334200" y="447366"/>
            <a:ext cx="3605471" cy="249299"/>
          </a:xfrm>
          <a:prstGeom prst="rect">
            <a:avLst/>
          </a:prstGeom>
        </p:spPr>
        <p:txBody>
          <a:bodyPr vert="horz" wrap="square" lIns="0" tIns="0" rIns="0" bIns="0" rtlCol="0" anchor="t">
            <a:spAutoFit/>
          </a:bodyPr>
          <a:lstStyle/>
          <a:p>
            <a:pPr marL="0" marR="0" lvl="0" indent="0" algn="l" defTabSz="914363" rtl="0" eaLnBrk="1" fontAlgn="auto" latinLnBrk="0" hangingPunct="1">
              <a:lnSpc>
                <a:spcPct val="90000"/>
              </a:lnSpc>
              <a:spcBef>
                <a:spcPct val="0"/>
              </a:spcBef>
              <a:spcAft>
                <a:spcPts val="0"/>
              </a:spcAft>
              <a:buClrTx/>
              <a:buSzTx/>
              <a:buFontTx/>
              <a:buNone/>
              <a:tabLst/>
              <a:defRPr/>
            </a:pPr>
            <a:r>
              <a:rPr kumimoji="0" lang="en-US" b="1" i="0" u="none" strike="noStrike" kern="600" cap="none" spc="40" normalizeH="0" baseline="0" noProof="0" dirty="0" smtClean="0">
                <a:ln w="3175">
                  <a:noFill/>
                </a:ln>
                <a:solidFill>
                  <a:schemeClr val="bg1"/>
                </a:solidFill>
                <a:effectLst/>
                <a:uLnTx/>
                <a:uFillTx/>
                <a:latin typeface="Calibri" pitchFamily="34" charset="0"/>
                <a:ea typeface="+mn-ea"/>
                <a:cs typeface="Arial" charset="0"/>
              </a:rPr>
              <a:t>SESSION CODE: VOC-DYN205</a:t>
            </a:r>
            <a:endParaRPr kumimoji="0" lang="en-US" b="1" i="0" u="none" strike="noStrike" kern="600" cap="none" spc="40" normalizeH="0" baseline="0" noProof="0" dirty="0">
              <a:ln w="3175">
                <a:noFill/>
              </a:ln>
              <a:solidFill>
                <a:schemeClr val="bg1"/>
              </a:solidFill>
              <a:effectLst/>
              <a:uLnTx/>
              <a:uFillTx/>
              <a:latin typeface="Calibri" pitchFamily="34" charset="0"/>
              <a:ea typeface="+mn-ea"/>
              <a:cs typeface="Arial" charset="0"/>
            </a:endParaRP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#2 Understand </a:t>
            </a:r>
            <a:r>
              <a:rPr lang="en-AU" dirty="0" smtClean="0"/>
              <a:t>Technology - Takeaway</a:t>
            </a:r>
            <a:endParaRPr lang="en-AU" dirty="0"/>
          </a:p>
        </p:txBody>
      </p:sp>
      <p:sp>
        <p:nvSpPr>
          <p:cNvPr id="3" name="Content Placeholder 2"/>
          <p:cNvSpPr>
            <a:spLocks noGrp="1"/>
          </p:cNvSpPr>
          <p:nvPr>
            <p:ph idx="1"/>
          </p:nvPr>
        </p:nvSpPr>
        <p:spPr>
          <a:xfrm>
            <a:off x="457200" y="1844824"/>
            <a:ext cx="8229600" cy="4281339"/>
          </a:xfrm>
        </p:spPr>
        <p:txBody>
          <a:bodyPr/>
          <a:lstStyle/>
          <a:p>
            <a:r>
              <a:rPr lang="en-AU" dirty="0"/>
              <a:t>It does all work</a:t>
            </a:r>
          </a:p>
          <a:p>
            <a:endParaRPr lang="en-AU" dirty="0"/>
          </a:p>
          <a:p>
            <a:r>
              <a:rPr lang="en-AU" dirty="0"/>
              <a:t>Finding it hard – </a:t>
            </a:r>
            <a:r>
              <a:rPr lang="en-AU" dirty="0" smtClean="0"/>
              <a:t>possible cause</a:t>
            </a:r>
          </a:p>
          <a:p>
            <a:pPr lvl="1"/>
            <a:r>
              <a:rPr lang="en-AU" dirty="0" smtClean="0"/>
              <a:t>Skills</a:t>
            </a:r>
          </a:p>
          <a:p>
            <a:pPr lvl="1"/>
            <a:endParaRPr lang="en-AU" dirty="0" smtClean="0"/>
          </a:p>
          <a:p>
            <a:pPr lvl="1"/>
            <a:r>
              <a:rPr lang="en-AU" dirty="0" smtClean="0"/>
              <a:t>Detail</a:t>
            </a:r>
          </a:p>
          <a:p>
            <a:pPr lvl="1"/>
            <a:endParaRPr lang="en-AU" dirty="0" smtClean="0"/>
          </a:p>
          <a:p>
            <a:pPr lvl="1"/>
            <a:r>
              <a:rPr lang="en-AU" dirty="0" smtClean="0"/>
              <a:t>Clarity</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9305235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Lessons Learned</a:t>
            </a:r>
            <a:endParaRPr lang="en-AU" dirty="0"/>
          </a:p>
        </p:txBody>
      </p:sp>
      <p:sp>
        <p:nvSpPr>
          <p:cNvPr id="3" name="Content Placeholder 2"/>
          <p:cNvSpPr>
            <a:spLocks noGrp="1"/>
          </p:cNvSpPr>
          <p:nvPr>
            <p:ph idx="1"/>
          </p:nvPr>
        </p:nvSpPr>
        <p:spPr>
          <a:xfrm>
            <a:off x="457200" y="1700808"/>
            <a:ext cx="8229600" cy="4425355"/>
          </a:xfrm>
        </p:spPr>
        <p:txBody>
          <a:bodyPr>
            <a:normAutofit/>
          </a:bodyPr>
          <a:lstStyle/>
          <a:p>
            <a:r>
              <a:rPr lang="en-AU" dirty="0"/>
              <a:t>#3 Work like Pac Man – Button by </a:t>
            </a:r>
            <a:r>
              <a:rPr lang="en-AU" dirty="0" smtClean="0"/>
              <a:t>Button</a:t>
            </a:r>
          </a:p>
          <a:p>
            <a:endParaRPr lang="en-AU" dirty="0" smtClean="0"/>
          </a:p>
          <a:p>
            <a:r>
              <a:rPr lang="en-AU" dirty="0"/>
              <a:t>#2 Under the Technology Hood – Understand it</a:t>
            </a:r>
          </a:p>
          <a:p>
            <a:endParaRPr lang="en-AU" dirty="0"/>
          </a:p>
          <a:p>
            <a:r>
              <a:rPr lang="en-AU" dirty="0" smtClean="0"/>
              <a:t>#1 Get the Right People</a:t>
            </a:r>
          </a:p>
          <a:p>
            <a:endParaRPr lang="en-AU" dirty="0" smtClean="0"/>
          </a:p>
          <a:p>
            <a:endParaRPr lang="en-AU" dirty="0"/>
          </a:p>
          <a:p>
            <a:pPr marL="0" indent="0">
              <a:buNone/>
            </a:pPr>
            <a:endParaRPr lang="en-AU" dirty="0" smtClean="0"/>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453329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#1 Get the Right </a:t>
            </a:r>
            <a:r>
              <a:rPr lang="en-AU" dirty="0" smtClean="0"/>
              <a:t>People</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201" y="4634799"/>
            <a:ext cx="2619375" cy="174307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24128" y="4634799"/>
            <a:ext cx="2552700" cy="179070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12" name="Content Placeholder 2"/>
          <p:cNvSpPr>
            <a:spLocks noGrp="1"/>
          </p:cNvSpPr>
          <p:nvPr>
            <p:ph idx="1"/>
          </p:nvPr>
        </p:nvSpPr>
        <p:spPr>
          <a:xfrm>
            <a:off x="300980" y="1628800"/>
            <a:ext cx="8229600" cy="1224136"/>
          </a:xfrm>
        </p:spPr>
        <p:txBody>
          <a:bodyPr>
            <a:normAutofit/>
          </a:bodyPr>
          <a:lstStyle/>
          <a:p>
            <a:r>
              <a:rPr lang="en-AU" dirty="0" smtClean="0"/>
              <a:t>Customer Project Lead</a:t>
            </a:r>
            <a:endParaRPr lang="en-AU" dirty="0">
              <a:latin typeface="Wingdings" pitchFamily="2" charset="2"/>
            </a:endParaRPr>
          </a:p>
          <a:p>
            <a:r>
              <a:rPr lang="en-AU" dirty="0" smtClean="0"/>
              <a:t>Vendor </a:t>
            </a:r>
            <a:r>
              <a:rPr lang="en-AU" dirty="0"/>
              <a:t>Project Lead</a:t>
            </a:r>
            <a:endParaRPr lang="en-AU" dirty="0">
              <a:latin typeface="Wingdings" pitchFamily="2" charset="2"/>
            </a:endParaRPr>
          </a:p>
          <a:p>
            <a:pPr marL="0" indent="0">
              <a:buNone/>
            </a:pPr>
            <a:endParaRPr lang="en-AU" dirty="0">
              <a:latin typeface="Wingdings" pitchFamily="2" charset="2"/>
            </a:endParaRPr>
          </a:p>
        </p:txBody>
      </p:sp>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4163" y="2559255"/>
            <a:ext cx="5246315" cy="1781175"/>
          </a:xfrm>
          <a:prstGeom prst="rect">
            <a:avLst/>
          </a:prstGeom>
        </p:spPr>
      </p:pic>
      <p:sp>
        <p:nvSpPr>
          <p:cNvPr id="8" name="Footer Placeholder 3"/>
          <p:cNvSpPr txBox="1">
            <a:spLocks/>
          </p:cNvSpPr>
          <p:nvPr/>
        </p:nvSpPr>
        <p:spPr>
          <a:xfrm>
            <a:off x="452201" y="6395991"/>
            <a:ext cx="128809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mtClean="0"/>
              <a:t>Google images</a:t>
            </a:r>
            <a:endParaRPr lang="en-AU" dirty="0"/>
          </a:p>
        </p:txBody>
      </p:sp>
    </p:spTree>
    <p:extLst>
      <p:ext uri="{BB962C8B-B14F-4D97-AF65-F5344CB8AC3E}">
        <p14:creationId xmlns:p14="http://schemas.microsoft.com/office/powerpoint/2010/main" val="234169378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#1 Get the Right People</a:t>
            </a:r>
          </a:p>
        </p:txBody>
      </p:sp>
      <p:sp>
        <p:nvSpPr>
          <p:cNvPr id="3" name="Content Placeholder 2"/>
          <p:cNvSpPr>
            <a:spLocks noGrp="1"/>
          </p:cNvSpPr>
          <p:nvPr>
            <p:ph idx="1"/>
          </p:nvPr>
        </p:nvSpPr>
        <p:spPr>
          <a:xfrm>
            <a:off x="457200" y="1916832"/>
            <a:ext cx="8229600" cy="4209331"/>
          </a:xfrm>
        </p:spPr>
        <p:txBody>
          <a:bodyPr>
            <a:normAutofit/>
          </a:bodyPr>
          <a:lstStyle/>
          <a:p>
            <a:r>
              <a:rPr lang="en-AU" dirty="0" smtClean="0"/>
              <a:t>Customer Lead</a:t>
            </a:r>
          </a:p>
          <a:p>
            <a:pPr lvl="1"/>
            <a:endParaRPr lang="en-AU" dirty="0" smtClean="0"/>
          </a:p>
          <a:p>
            <a:pPr lvl="1"/>
            <a:r>
              <a:rPr lang="en-AU" dirty="0" smtClean="0"/>
              <a:t>Consistent vision</a:t>
            </a:r>
          </a:p>
          <a:p>
            <a:pPr lvl="1"/>
            <a:endParaRPr lang="en-AU" dirty="0" smtClean="0"/>
          </a:p>
          <a:p>
            <a:pPr lvl="1"/>
            <a:r>
              <a:rPr lang="en-AU" dirty="0" smtClean="0"/>
              <a:t>Contain Scope</a:t>
            </a:r>
          </a:p>
          <a:p>
            <a:pPr lvl="1"/>
            <a:endParaRPr lang="en-AU" dirty="0"/>
          </a:p>
          <a:p>
            <a:pPr lvl="1"/>
            <a:r>
              <a:rPr lang="en-AU" dirty="0" smtClean="0"/>
              <a:t>Capable of hard conversations</a:t>
            </a:r>
          </a:p>
          <a:p>
            <a:pPr lvl="1"/>
            <a:endParaRPr lang="en-AU" dirty="0"/>
          </a:p>
          <a:p>
            <a:pPr lvl="1"/>
            <a:r>
              <a:rPr lang="en-AU" dirty="0" smtClean="0"/>
              <a:t>Tough love</a:t>
            </a:r>
            <a:endParaRPr lang="en-AU"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4208" y="2276872"/>
            <a:ext cx="1656184" cy="110211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8461" y="4725144"/>
            <a:ext cx="1745045" cy="122413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7" name="Footer Placeholder 3"/>
          <p:cNvSpPr txBox="1">
            <a:spLocks/>
          </p:cNvSpPr>
          <p:nvPr/>
        </p:nvSpPr>
        <p:spPr>
          <a:xfrm>
            <a:off x="7307696" y="5955398"/>
            <a:ext cx="128809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mtClean="0"/>
              <a:t>Google images</a:t>
            </a:r>
            <a:endParaRPr lang="en-AU" dirty="0"/>
          </a:p>
        </p:txBody>
      </p:sp>
    </p:spTree>
    <p:extLst>
      <p:ext uri="{BB962C8B-B14F-4D97-AF65-F5344CB8AC3E}">
        <p14:creationId xmlns:p14="http://schemas.microsoft.com/office/powerpoint/2010/main" val="7543214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#1 Get the Right People</a:t>
            </a:r>
          </a:p>
        </p:txBody>
      </p:sp>
      <p:sp>
        <p:nvSpPr>
          <p:cNvPr id="3" name="Content Placeholder 2"/>
          <p:cNvSpPr>
            <a:spLocks noGrp="1"/>
          </p:cNvSpPr>
          <p:nvPr>
            <p:ph idx="1"/>
          </p:nvPr>
        </p:nvSpPr>
        <p:spPr/>
        <p:txBody>
          <a:bodyPr/>
          <a:lstStyle/>
          <a:p>
            <a:r>
              <a:rPr lang="en-AU" dirty="0" smtClean="0"/>
              <a:t>Vendor Lead</a:t>
            </a:r>
          </a:p>
          <a:p>
            <a:pPr lvl="1"/>
            <a:endParaRPr lang="en-AU" dirty="0" smtClean="0"/>
          </a:p>
          <a:p>
            <a:pPr lvl="1"/>
            <a:r>
              <a:rPr lang="en-AU" dirty="0" smtClean="0"/>
              <a:t>Design pushback</a:t>
            </a:r>
          </a:p>
          <a:p>
            <a:pPr lvl="1"/>
            <a:endParaRPr lang="en-AU" dirty="0" smtClean="0"/>
          </a:p>
          <a:p>
            <a:pPr lvl="1"/>
            <a:r>
              <a:rPr lang="en-AU" dirty="0" smtClean="0"/>
              <a:t>Solve the problem</a:t>
            </a:r>
          </a:p>
          <a:p>
            <a:pPr lvl="1"/>
            <a:endParaRPr lang="en-AU" dirty="0"/>
          </a:p>
          <a:p>
            <a:pPr lvl="1"/>
            <a:r>
              <a:rPr lang="en-AU" dirty="0" smtClean="0"/>
              <a:t>Innovate</a:t>
            </a:r>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4208" y="2276872"/>
            <a:ext cx="1656184" cy="1102115"/>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28461" y="4725144"/>
            <a:ext cx="1745045" cy="122413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16885188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a:t>#1 Get the Right </a:t>
            </a:r>
            <a:r>
              <a:rPr lang="en-AU" dirty="0" smtClean="0"/>
              <a:t>People</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12" name="Content Placeholder 2"/>
          <p:cNvSpPr>
            <a:spLocks noGrp="1"/>
          </p:cNvSpPr>
          <p:nvPr>
            <p:ph idx="1"/>
          </p:nvPr>
        </p:nvSpPr>
        <p:spPr>
          <a:xfrm>
            <a:off x="300980" y="1628800"/>
            <a:ext cx="8229600" cy="792088"/>
          </a:xfrm>
        </p:spPr>
        <p:txBody>
          <a:bodyPr>
            <a:normAutofit/>
          </a:bodyPr>
          <a:lstStyle/>
          <a:p>
            <a:r>
              <a:rPr lang="en-AU" dirty="0" smtClean="0"/>
              <a:t>Technical Staff (Developers / Consultants)</a:t>
            </a:r>
            <a:endParaRPr lang="en-AU" dirty="0">
              <a:latin typeface="Wingdings" pitchFamily="2" charset="2"/>
            </a:endParaRPr>
          </a:p>
          <a:p>
            <a:pPr marL="0" indent="0">
              <a:buNone/>
            </a:pPr>
            <a:endParaRPr lang="en-AU" dirty="0">
              <a:latin typeface="Wingdings" pitchFamily="2" charset="2"/>
            </a:endParaRPr>
          </a:p>
        </p:txBody>
      </p:sp>
      <p:sp>
        <p:nvSpPr>
          <p:cNvPr id="11" name="Rectangle 10"/>
          <p:cNvSpPr/>
          <p:nvPr/>
        </p:nvSpPr>
        <p:spPr>
          <a:xfrm>
            <a:off x="3412061" y="3354049"/>
            <a:ext cx="2220480" cy="584775"/>
          </a:xfrm>
          <a:prstGeom prst="rect">
            <a:avLst/>
          </a:prstGeom>
        </p:spPr>
        <p:txBody>
          <a:bodyPr wrap="none">
            <a:spAutoFit/>
          </a:bodyPr>
          <a:lstStyle/>
          <a:p>
            <a:r>
              <a:rPr lang="en-AU" sz="3200" dirty="0" smtClean="0">
                <a:latin typeface="Segoe"/>
              </a:rPr>
              <a:t>V8</a:t>
            </a:r>
            <a:r>
              <a:rPr lang="en-AU" dirty="0" smtClean="0">
                <a:latin typeface="Segoe"/>
              </a:rPr>
              <a:t>  VS  </a:t>
            </a:r>
            <a:r>
              <a:rPr lang="en-AU" sz="3200" dirty="0" smtClean="0">
                <a:latin typeface="Segoe"/>
              </a:rPr>
              <a:t>V24+</a:t>
            </a:r>
            <a:endParaRPr lang="en-AU" sz="3200" dirty="0">
              <a:latin typeface="Segoe"/>
            </a:endParaRPr>
          </a:p>
        </p:txBody>
      </p:sp>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57173" y="2687150"/>
            <a:ext cx="2437832" cy="1777586"/>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5431" y="2687150"/>
            <a:ext cx="2638425" cy="173355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8" name="Content Placeholder 2"/>
          <p:cNvSpPr txBox="1">
            <a:spLocks/>
          </p:cNvSpPr>
          <p:nvPr/>
        </p:nvSpPr>
        <p:spPr>
          <a:xfrm>
            <a:off x="343381" y="4941168"/>
            <a:ext cx="8229600" cy="792088"/>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Clr>
                <a:srgbClr val="03C2F1"/>
              </a:buClr>
              <a:buFont typeface="Segoe UI" pitchFamily="34" charset="0"/>
              <a:buChar char="►"/>
              <a:defRPr sz="2800" kern="1200">
                <a:solidFill>
                  <a:schemeClr val="tx1">
                    <a:lumMod val="50000"/>
                    <a:lumOff val="50000"/>
                  </a:schemeClr>
                </a:solidFill>
                <a:latin typeface="Segoe UI" pitchFamily="34" charset="0"/>
                <a:ea typeface="Segoe UI" pitchFamily="34" charset="0"/>
                <a:cs typeface="Segoe UI" pitchFamily="34" charset="0"/>
              </a:defRPr>
            </a:lvl1pPr>
            <a:lvl2pPr marL="742950" indent="-285750" algn="l" defTabSz="914400" rtl="0" eaLnBrk="1" latinLnBrk="0" hangingPunct="1">
              <a:spcBef>
                <a:spcPct val="20000"/>
              </a:spcBef>
              <a:buClr>
                <a:srgbClr val="03C2F1"/>
              </a:buClr>
              <a:buFont typeface="Arial" pitchFamily="34" charset="0"/>
              <a:buChar char="–"/>
              <a:defRPr sz="2400" kern="1200">
                <a:solidFill>
                  <a:schemeClr val="tx1">
                    <a:lumMod val="50000"/>
                    <a:lumOff val="50000"/>
                  </a:schemeClr>
                </a:solidFill>
                <a:latin typeface="Segoe UI" pitchFamily="34" charset="0"/>
                <a:ea typeface="Segoe UI" pitchFamily="34" charset="0"/>
                <a:cs typeface="Segoe UI" pitchFamily="34" charset="0"/>
              </a:defRPr>
            </a:lvl2pPr>
            <a:lvl3pPr marL="1143000" indent="-228600" algn="l" defTabSz="914400" rtl="0" eaLnBrk="1" latinLnBrk="0" hangingPunct="1">
              <a:spcBef>
                <a:spcPct val="20000"/>
              </a:spcBef>
              <a:buClr>
                <a:srgbClr val="03C2F1"/>
              </a:buClr>
              <a:buFont typeface="Arial" pitchFamily="34" charset="0"/>
              <a:buChar char="•"/>
              <a:defRPr sz="2000" kern="1200">
                <a:solidFill>
                  <a:schemeClr val="tx1">
                    <a:lumMod val="50000"/>
                    <a:lumOff val="50000"/>
                  </a:schemeClr>
                </a:solidFill>
                <a:latin typeface="Segoe UI" pitchFamily="34" charset="0"/>
                <a:ea typeface="Segoe UI" pitchFamily="34" charset="0"/>
                <a:cs typeface="Segoe UI" pitchFamily="34" charset="0"/>
              </a:defRPr>
            </a:lvl3pPr>
            <a:lvl4pPr marL="16002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4pPr>
            <a:lvl5pPr marL="2057400" indent="-228600" algn="l" defTabSz="914400" rtl="0" eaLnBrk="1" latinLnBrk="0" hangingPunct="1">
              <a:spcBef>
                <a:spcPct val="20000"/>
              </a:spcBef>
              <a:buClr>
                <a:srgbClr val="03C2F1"/>
              </a:buClr>
              <a:buFont typeface="Arial" pitchFamily="34" charset="0"/>
              <a:buChar char="»"/>
              <a:defRPr sz="1800" kern="1200">
                <a:solidFill>
                  <a:schemeClr val="tx1">
                    <a:lumMod val="50000"/>
                    <a:lumOff val="50000"/>
                  </a:schemeClr>
                </a:solidFill>
                <a:latin typeface="Segoe UI" pitchFamily="34" charset="0"/>
                <a:ea typeface="Segoe UI" pitchFamily="34" charset="0"/>
                <a:cs typeface="Segoe UI"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a:r>
              <a:rPr lang="en-AU" dirty="0" smtClean="0"/>
              <a:t>Client side</a:t>
            </a:r>
          </a:p>
          <a:p>
            <a:pPr lvl="1"/>
            <a:r>
              <a:rPr lang="en-AU" dirty="0" smtClean="0"/>
              <a:t>Vendor side (Primary, Sub Contractors)</a:t>
            </a:r>
          </a:p>
          <a:p>
            <a:endParaRPr lang="en-AU" dirty="0" smtClean="0">
              <a:latin typeface="Wingdings" pitchFamily="2" charset="2"/>
            </a:endParaRPr>
          </a:p>
          <a:p>
            <a:pPr marL="0" indent="0">
              <a:buFont typeface="Segoe UI" pitchFamily="34" charset="0"/>
              <a:buNone/>
            </a:pPr>
            <a:endParaRPr lang="en-AU" dirty="0">
              <a:latin typeface="Wingdings" pitchFamily="2" charset="2"/>
            </a:endParaRPr>
          </a:p>
        </p:txBody>
      </p:sp>
      <p:sp>
        <p:nvSpPr>
          <p:cNvPr id="9" name="Footer Placeholder 3"/>
          <p:cNvSpPr txBox="1">
            <a:spLocks/>
          </p:cNvSpPr>
          <p:nvPr/>
        </p:nvSpPr>
        <p:spPr>
          <a:xfrm>
            <a:off x="6906914" y="4464736"/>
            <a:ext cx="1288091"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mtClean="0"/>
              <a:t>Google images</a:t>
            </a:r>
            <a:endParaRPr lang="en-AU" dirty="0"/>
          </a:p>
        </p:txBody>
      </p:sp>
    </p:spTree>
    <p:extLst>
      <p:ext uri="{BB962C8B-B14F-4D97-AF65-F5344CB8AC3E}">
        <p14:creationId xmlns:p14="http://schemas.microsoft.com/office/powerpoint/2010/main" val="234889552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#1 Get the Right People</a:t>
            </a:r>
          </a:p>
        </p:txBody>
      </p:sp>
      <p:sp>
        <p:nvSpPr>
          <p:cNvPr id="3" name="Content Placeholder 2"/>
          <p:cNvSpPr>
            <a:spLocks noGrp="1"/>
          </p:cNvSpPr>
          <p:nvPr>
            <p:ph idx="1"/>
          </p:nvPr>
        </p:nvSpPr>
        <p:spPr/>
        <p:txBody>
          <a:bodyPr/>
          <a:lstStyle/>
          <a:p>
            <a:r>
              <a:rPr lang="en-AU" dirty="0" smtClean="0"/>
              <a:t>Developers are not born equal</a:t>
            </a:r>
          </a:p>
          <a:p>
            <a:endParaRPr lang="en-AU" dirty="0"/>
          </a:p>
          <a:p>
            <a:r>
              <a:rPr lang="en-AU" dirty="0" smtClean="0"/>
              <a:t>Senior </a:t>
            </a:r>
          </a:p>
          <a:p>
            <a:endParaRPr lang="en-AU" dirty="0"/>
          </a:p>
          <a:p>
            <a:r>
              <a:rPr lang="en-AU" dirty="0" smtClean="0"/>
              <a:t>Cautious</a:t>
            </a:r>
          </a:p>
          <a:p>
            <a:endParaRPr lang="en-AU" dirty="0"/>
          </a:p>
          <a:p>
            <a:r>
              <a:rPr lang="en-AU" dirty="0" smtClean="0"/>
              <a:t>5days = 5days</a:t>
            </a:r>
            <a:endParaRPr lang="en-AU" dirty="0"/>
          </a:p>
          <a:p>
            <a:endParaRPr lang="en-AU" dirty="0"/>
          </a:p>
        </p:txBody>
      </p:sp>
      <p:sp>
        <p:nvSpPr>
          <p:cNvPr id="4" name="Footer Placeholder 3"/>
          <p:cNvSpPr>
            <a:spLocks noGrp="1"/>
          </p:cNvSpPr>
          <p:nvPr>
            <p:ph type="ftr" sz="quarter" idx="11"/>
          </p:nvPr>
        </p:nvSpPr>
        <p:spPr/>
        <p:txBody>
          <a:bodyPr/>
          <a:lstStyle/>
          <a:p>
            <a:r>
              <a:rPr lang="en-AU" smtClean="0"/>
              <a:t>(c) 2011 Microsoft. All rights reserved.</a:t>
            </a:r>
            <a:endParaRPr lang="en-AU" dirty="0"/>
          </a:p>
        </p:txBody>
      </p:sp>
    </p:spTree>
    <p:extLst>
      <p:ext uri="{BB962C8B-B14F-4D97-AF65-F5344CB8AC3E}">
        <p14:creationId xmlns:p14="http://schemas.microsoft.com/office/powerpoint/2010/main" val="78434289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Get the right people - Takeaway</a:t>
            </a:r>
            <a:endParaRPr lang="en-AU" dirty="0"/>
          </a:p>
        </p:txBody>
      </p:sp>
      <p:sp>
        <p:nvSpPr>
          <p:cNvPr id="3" name="Content Placeholder 2"/>
          <p:cNvSpPr>
            <a:spLocks noGrp="1"/>
          </p:cNvSpPr>
          <p:nvPr>
            <p:ph idx="1"/>
          </p:nvPr>
        </p:nvSpPr>
        <p:spPr>
          <a:xfrm>
            <a:off x="457200" y="1844824"/>
            <a:ext cx="8229600" cy="4281339"/>
          </a:xfrm>
        </p:spPr>
        <p:txBody>
          <a:bodyPr/>
          <a:lstStyle/>
          <a:p>
            <a:endParaRPr lang="en-AU" dirty="0" smtClean="0"/>
          </a:p>
          <a:p>
            <a:r>
              <a:rPr lang="en-AU" dirty="0" smtClean="0"/>
              <a:t>Able to explain process segment in detail</a:t>
            </a:r>
          </a:p>
          <a:p>
            <a:endParaRPr lang="en-AU" dirty="0" smtClean="0"/>
          </a:p>
          <a:p>
            <a:r>
              <a:rPr lang="en-AU" dirty="0" smtClean="0"/>
              <a:t>Can explain specifics (Javascript vs Plugins)</a:t>
            </a:r>
          </a:p>
          <a:p>
            <a:endParaRPr lang="en-AU" dirty="0"/>
          </a:p>
          <a:p>
            <a:r>
              <a:rPr lang="en-AU" dirty="0" smtClean="0"/>
              <a:t>Evaluate piece of best code</a:t>
            </a:r>
          </a:p>
          <a:p>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820681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93172" y="274637"/>
            <a:ext cx="8471316" cy="1143000"/>
          </a:xfrm>
        </p:spPr>
        <p:txBody>
          <a:bodyPr>
            <a:normAutofit/>
          </a:bodyPr>
          <a:lstStyle/>
          <a:p>
            <a:r>
              <a:rPr lang="en-GB" sz="3200" dirty="0" smtClean="0"/>
              <a:t>Enrol in Microsoft Virtual Academy Today</a:t>
            </a:r>
            <a:endParaRPr lang="en-GB" sz="3200" dirty="0"/>
          </a:p>
        </p:txBody>
      </p:sp>
      <p:sp>
        <p:nvSpPr>
          <p:cNvPr id="8" name="TextBox 7"/>
          <p:cNvSpPr txBox="1"/>
          <p:nvPr/>
        </p:nvSpPr>
        <p:spPr>
          <a:xfrm>
            <a:off x="493172" y="1412777"/>
            <a:ext cx="8471316" cy="1138773"/>
          </a:xfrm>
          <a:prstGeom prst="rect">
            <a:avLst/>
          </a:prstGeom>
          <a:noFill/>
          <a:effectLst>
            <a:innerShdw blurRad="63500" dist="50800" dir="2700000">
              <a:prstClr val="black">
                <a:alpha val="50000"/>
              </a:prstClr>
            </a:innerShdw>
          </a:effectLst>
          <a:scene3d>
            <a:camera prst="orthographicFront"/>
            <a:lightRig rig="threePt" dir="t"/>
          </a:scene3d>
          <a:sp3d>
            <a:bevelT/>
          </a:sp3d>
        </p:spPr>
        <p:txBody>
          <a:bodyPr wrap="square" rtlCol="0">
            <a:spAutoFit/>
          </a:bodyPr>
          <a:lstStyle/>
          <a:p>
            <a:r>
              <a:rPr lang="en-US" sz="2000" b="1" dirty="0" smtClean="0">
                <a:solidFill>
                  <a:schemeClr val="bg1"/>
                </a:solidFill>
                <a:latin typeface="Segoe UI" pitchFamily="34" charset="0"/>
                <a:cs typeface="Segoe UI" pitchFamily="34" charset="0"/>
              </a:rPr>
              <a:t>Why Enroll, other than it being free?</a:t>
            </a:r>
          </a:p>
          <a:p>
            <a:r>
              <a:rPr lang="en-US" sz="1600" dirty="0" smtClean="0">
                <a:solidFill>
                  <a:schemeClr val="bg1"/>
                </a:solidFill>
                <a:latin typeface="Segoe UI" pitchFamily="34" charset="0"/>
                <a:cs typeface="Segoe UI" pitchFamily="34" charset="0"/>
              </a:rPr>
              <a:t>The MVA helps improve </a:t>
            </a:r>
            <a:r>
              <a:rPr lang="en-US" sz="1600" dirty="0">
                <a:solidFill>
                  <a:schemeClr val="bg1"/>
                </a:solidFill>
                <a:latin typeface="Segoe UI" pitchFamily="34" charset="0"/>
                <a:cs typeface="Segoe UI" pitchFamily="34" charset="0"/>
              </a:rPr>
              <a:t>your IT skill set and advance your career with </a:t>
            </a:r>
            <a:r>
              <a:rPr lang="en-US" sz="1600" dirty="0" smtClean="0">
                <a:solidFill>
                  <a:schemeClr val="bg1"/>
                </a:solidFill>
                <a:latin typeface="Segoe UI" pitchFamily="34" charset="0"/>
                <a:cs typeface="Segoe UI" pitchFamily="34" charset="0"/>
              </a:rPr>
              <a:t>a </a:t>
            </a:r>
            <a:r>
              <a:rPr lang="en-US" sz="1600" dirty="0">
                <a:solidFill>
                  <a:schemeClr val="bg1"/>
                </a:solidFill>
                <a:latin typeface="Segoe UI" pitchFamily="34" charset="0"/>
                <a:cs typeface="Segoe UI" pitchFamily="34" charset="0"/>
              </a:rPr>
              <a:t>free, easy to access training portal that allows you to learn at your own pace, focusing on Microsoft </a:t>
            </a:r>
            <a:r>
              <a:rPr lang="en-US" sz="1600" dirty="0" smtClean="0">
                <a:solidFill>
                  <a:schemeClr val="bg1"/>
                </a:solidFill>
                <a:latin typeface="Segoe UI" pitchFamily="34" charset="0"/>
                <a:cs typeface="Segoe UI" pitchFamily="34" charset="0"/>
              </a:rPr>
              <a:t>technologies.</a:t>
            </a:r>
            <a:endParaRPr lang="en-GB" sz="1600" dirty="0">
              <a:solidFill>
                <a:schemeClr val="bg1"/>
              </a:solidFill>
              <a:latin typeface="Segoe UI" pitchFamily="34" charset="0"/>
              <a:cs typeface="Segoe UI" pitchFamily="34" charset="0"/>
            </a:endParaRPr>
          </a:p>
        </p:txBody>
      </p:sp>
      <p:sp>
        <p:nvSpPr>
          <p:cNvPr id="9" name="TextBox 8"/>
          <p:cNvSpPr txBox="1"/>
          <p:nvPr/>
        </p:nvSpPr>
        <p:spPr>
          <a:xfrm>
            <a:off x="493173" y="2697734"/>
            <a:ext cx="8038829" cy="1323439"/>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What Do I </a:t>
            </a:r>
            <a:r>
              <a:rPr lang="en-GB" sz="2000" b="1" dirty="0" smtClean="0">
                <a:solidFill>
                  <a:schemeClr val="bg1"/>
                </a:solidFill>
                <a:latin typeface="Segoe UI" pitchFamily="34" charset="0"/>
                <a:cs typeface="Segoe UI" pitchFamily="34" charset="0"/>
              </a:rPr>
              <a:t>get for enrolment?</a:t>
            </a:r>
            <a:r>
              <a:rPr lang="en-GB" sz="2000" b="1" dirty="0">
                <a:solidFill>
                  <a:schemeClr val="bg1"/>
                </a:solidFill>
                <a:latin typeface="Segoe UI" pitchFamily="34" charset="0"/>
                <a:cs typeface="Segoe UI" pitchFamily="34" charset="0"/>
              </a:rPr>
              <a:t>	</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Free training to make you become the Cloud-Hero in my Organization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Help mastering your Training Path and get the recognition</a:t>
            </a:r>
          </a:p>
          <a:p>
            <a:pPr marL="342900" indent="-342900">
              <a:spcBef>
                <a:spcPct val="20000"/>
              </a:spcBef>
              <a:buClr>
                <a:srgbClr val="03C2F1"/>
              </a:buClr>
              <a:buFont typeface="Segoe UI" pitchFamily="34" charset="0"/>
              <a:buChar char="►"/>
            </a:pPr>
            <a:r>
              <a:rPr lang="en-GB" sz="1600" dirty="0">
                <a:solidFill>
                  <a:schemeClr val="bg1"/>
                </a:solidFill>
                <a:latin typeface="Segoe UI" pitchFamily="34" charset="0"/>
                <a:ea typeface="Segoe UI" pitchFamily="34" charset="0"/>
                <a:cs typeface="Segoe UI" pitchFamily="34" charset="0"/>
              </a:rPr>
              <a:t>Connect with other IT Pros and discuss The Cloud </a:t>
            </a:r>
          </a:p>
        </p:txBody>
      </p:sp>
      <p:sp>
        <p:nvSpPr>
          <p:cNvPr id="12" name="TextBox 11"/>
          <p:cNvSpPr txBox="1"/>
          <p:nvPr/>
        </p:nvSpPr>
        <p:spPr>
          <a:xfrm>
            <a:off x="493172" y="4167356"/>
            <a:ext cx="7416824" cy="817245"/>
          </a:xfrm>
          <a:prstGeom prst="roundRect">
            <a:avLst/>
          </a:prstGeom>
          <a:noFill/>
        </p:spPr>
        <p:txBody>
          <a:bodyPr wrap="square" rtlCol="0">
            <a:spAutoFit/>
          </a:bodyPr>
          <a:lstStyle/>
          <a:p>
            <a:r>
              <a:rPr lang="en-GB" b="1" dirty="0">
                <a:solidFill>
                  <a:schemeClr val="bg1"/>
                </a:solidFill>
                <a:latin typeface="Segoe UI" pitchFamily="34" charset="0"/>
                <a:cs typeface="Segoe UI" pitchFamily="34" charset="0"/>
              </a:rPr>
              <a:t>Where do I </a:t>
            </a:r>
            <a:r>
              <a:rPr lang="en-GB" b="1" dirty="0" smtClean="0">
                <a:solidFill>
                  <a:schemeClr val="bg1"/>
                </a:solidFill>
                <a:latin typeface="Segoe UI" pitchFamily="34" charset="0"/>
                <a:cs typeface="Segoe UI" pitchFamily="34" charset="0"/>
              </a:rPr>
              <a:t>Enrol?</a:t>
            </a:r>
            <a:endParaRPr lang="en-GB" sz="1600" b="1" dirty="0">
              <a:solidFill>
                <a:schemeClr val="bg1"/>
              </a:solidFill>
              <a:latin typeface="Segoe UI" pitchFamily="34" charset="0"/>
              <a:cs typeface="Segoe UI" pitchFamily="34" charset="0"/>
            </a:endParaRPr>
          </a:p>
          <a:p>
            <a:r>
              <a:rPr lang="en-GB" sz="2400" b="1" dirty="0" smtClean="0">
                <a:solidFill>
                  <a:srgbClr val="00B0F0"/>
                </a:solidFill>
                <a:latin typeface="Segoe UI" pitchFamily="34" charset="0"/>
                <a:cs typeface="Segoe UI" pitchFamily="34" charset="0"/>
                <a:hlinkClick r:id="rId2"/>
              </a:rPr>
              <a:t>www.microsoftvirtualacademy.com</a:t>
            </a:r>
            <a:r>
              <a:rPr lang="en-GB" sz="2400" b="1" dirty="0" smtClean="0">
                <a:solidFill>
                  <a:srgbClr val="00B0F0"/>
                </a:solidFill>
                <a:latin typeface="Segoe UI" pitchFamily="34" charset="0"/>
                <a:cs typeface="Segoe UI" pitchFamily="34" charset="0"/>
              </a:rPr>
              <a:t> </a:t>
            </a:r>
            <a:endParaRPr lang="en-GB" sz="2400" b="1" dirty="0">
              <a:solidFill>
                <a:srgbClr val="00B0F0"/>
              </a:solidFill>
              <a:latin typeface="Segoe UI" pitchFamily="34" charset="0"/>
              <a:cs typeface="Segoe UI" pitchFamily="34" charset="0"/>
            </a:endParaRPr>
          </a:p>
        </p:txBody>
      </p:sp>
      <p:sp>
        <p:nvSpPr>
          <p:cNvPr id="13" name="TextBox 12"/>
          <p:cNvSpPr txBox="1"/>
          <p:nvPr/>
        </p:nvSpPr>
        <p:spPr>
          <a:xfrm>
            <a:off x="521747" y="5213559"/>
            <a:ext cx="7416824" cy="400110"/>
          </a:xfrm>
          <a:prstGeom prst="rect">
            <a:avLst/>
          </a:prstGeom>
          <a:noFill/>
        </p:spPr>
        <p:txBody>
          <a:bodyPr wrap="square" rtlCol="0">
            <a:spAutoFit/>
          </a:bodyPr>
          <a:lstStyle/>
          <a:p>
            <a:r>
              <a:rPr lang="en-GB" sz="2000" b="1" dirty="0">
                <a:solidFill>
                  <a:schemeClr val="bg1"/>
                </a:solidFill>
                <a:latin typeface="Segoe UI" pitchFamily="34" charset="0"/>
                <a:cs typeface="Segoe UI" pitchFamily="34" charset="0"/>
              </a:rPr>
              <a:t>Then tell us what you </a:t>
            </a:r>
            <a:r>
              <a:rPr lang="en-GB" sz="2000" b="1" dirty="0" smtClean="0">
                <a:solidFill>
                  <a:schemeClr val="bg1"/>
                </a:solidFill>
                <a:latin typeface="Segoe UI" pitchFamily="34" charset="0"/>
                <a:cs typeface="Segoe UI" pitchFamily="34" charset="0"/>
              </a:rPr>
              <a:t>think. </a:t>
            </a:r>
            <a:r>
              <a:rPr lang="en-GB" sz="1600" dirty="0" smtClean="0">
                <a:solidFill>
                  <a:schemeClr val="bg1"/>
                </a:solidFill>
                <a:latin typeface="Segoe UI" pitchFamily="34" charset="0"/>
                <a:cs typeface="Segoe UI" pitchFamily="34" charset="0"/>
              </a:rPr>
              <a:t>TellTheDean@microsoft.com</a:t>
            </a:r>
          </a:p>
        </p:txBody>
      </p:sp>
      <p:grpSp>
        <p:nvGrpSpPr>
          <p:cNvPr id="5" name="Group 4"/>
          <p:cNvGrpSpPr/>
          <p:nvPr/>
        </p:nvGrpSpPr>
        <p:grpSpPr>
          <a:xfrm>
            <a:off x="6228184" y="3621020"/>
            <a:ext cx="2549302" cy="1258207"/>
            <a:chOff x="6732240" y="2211710"/>
            <a:chExt cx="2160240" cy="799639"/>
          </a:xfrm>
          <a:effectLst>
            <a:reflection blurRad="6350" stA="52000" endA="300" endPos="35000" dir="5400000" sy="-100000" algn="bl" rotWithShape="0"/>
          </a:effectLst>
        </p:grpSpPr>
        <p:sp>
          <p:nvSpPr>
            <p:cNvPr id="3" name="Rounded Rectangle 2"/>
            <p:cNvSpPr/>
            <p:nvPr/>
          </p:nvSpPr>
          <p:spPr>
            <a:xfrm>
              <a:off x="6732240" y="2211710"/>
              <a:ext cx="2160240" cy="799639"/>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804248" y="2302400"/>
              <a:ext cx="2031581" cy="629389"/>
            </a:xfrm>
            <a:prstGeom prst="roundRect">
              <a:avLst>
                <a:gd name="adj" fmla="val 12264"/>
              </a:avLst>
            </a:prstGeom>
          </p:spPr>
        </p:pic>
      </p:grpSp>
    </p:spTree>
    <p:extLst>
      <p:ext uri="{BB962C8B-B14F-4D97-AF65-F5344CB8AC3E}">
        <p14:creationId xmlns:p14="http://schemas.microsoft.com/office/powerpoint/2010/main" val="11097683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395536" y="5301208"/>
            <a:ext cx="8382000" cy="707872"/>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800" dirty="0">
                <a:solidFill>
                  <a:schemeClr val="bg2"/>
                </a:solidFill>
                <a:latin typeface="Calibri" pitchFamily="34" charset="0"/>
                <a:cs typeface="Arial" charset="0"/>
              </a:rPr>
              <a:t>© </a:t>
            </a:r>
            <a:r>
              <a:rPr lang="en-US" sz="800" dirty="0" smtClean="0">
                <a:solidFill>
                  <a:schemeClr val="bg2"/>
                </a:solidFill>
                <a:latin typeface="Calibri" pitchFamily="34" charset="0"/>
                <a:cs typeface="Arial" charset="0"/>
              </a:rPr>
              <a:t>2010 Microsoft </a:t>
            </a:r>
            <a:r>
              <a:rPr lang="en-US" sz="800" dirty="0">
                <a:solidFill>
                  <a:schemeClr val="bg2"/>
                </a:solidFill>
                <a:latin typeface="Calibr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800" dirty="0">
                <a:solidFill>
                  <a:schemeClr val="bg2"/>
                </a:solidFill>
                <a:latin typeface="Calibr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r>
              <a:rPr lang="en-US" sz="800" dirty="0" smtClean="0">
                <a:solidFill>
                  <a:schemeClr val="bg2"/>
                </a:solidFill>
                <a:latin typeface="Calibri" pitchFamily="34" charset="0"/>
                <a:cs typeface="Arial" charset="0"/>
              </a:rPr>
              <a:t>MICROSOFT </a:t>
            </a:r>
            <a:r>
              <a:rPr lang="en-US" sz="800" dirty="0">
                <a:solidFill>
                  <a:schemeClr val="bg2"/>
                </a:solidFill>
                <a:latin typeface="Calibri" pitchFamily="34" charset="0"/>
                <a:cs typeface="Arial" charset="0"/>
              </a:rPr>
              <a:t>MAKES NO WARRANTIES, EXPRESS, IMPLIED OR STATUTORY, AS TO THE INFORMATION IN THIS PRESENTATION.</a:t>
            </a:r>
          </a:p>
        </p:txBody>
      </p:sp>
      <p:pic>
        <p:nvPicPr>
          <p:cNvPr id="7" name="Picture 2" descr="Microsoft logo and tagline"/>
          <p:cNvPicPr>
            <a:picLocks noChangeAspect="1" noChangeArrowheads="1"/>
          </p:cNvPicPr>
          <p:nvPr/>
        </p:nvPicPr>
        <p:blipFill>
          <a:blip r:embed="rId3" cstate="print"/>
          <a:srcRect r="25754" b="36106"/>
          <a:stretch>
            <a:fillRect/>
          </a:stretch>
        </p:blipFill>
        <p:spPr bwMode="black">
          <a:xfrm>
            <a:off x="2213840" y="2666735"/>
            <a:ext cx="4718061" cy="875731"/>
          </a:xfrm>
          <a:prstGeom prst="rect">
            <a:avLst/>
          </a:prstGeom>
          <a:noFill/>
          <a:ln>
            <a:noFill/>
          </a:ln>
        </p:spPr>
      </p:pic>
      <p:sp>
        <p:nvSpPr>
          <p:cNvPr id="3" name="Footer Placeholder 2"/>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Agenda</a:t>
            </a:r>
            <a:endParaRPr lang="en-US" dirty="0">
              <a:solidFill>
                <a:schemeClr val="accent2"/>
              </a:solidFill>
            </a:endParaRPr>
          </a:p>
        </p:txBody>
      </p:sp>
      <p:sp>
        <p:nvSpPr>
          <p:cNvPr id="3" name="Text Placeholder 2"/>
          <p:cNvSpPr>
            <a:spLocks noGrp="1"/>
          </p:cNvSpPr>
          <p:nvPr>
            <p:ph idx="1"/>
          </p:nvPr>
        </p:nvSpPr>
        <p:spPr/>
        <p:txBody>
          <a:bodyPr/>
          <a:lstStyle/>
          <a:p>
            <a:r>
              <a:rPr lang="en-US" dirty="0" smtClean="0"/>
              <a:t>The Field of Play</a:t>
            </a:r>
          </a:p>
          <a:p>
            <a:pPr lvl="1"/>
            <a:endParaRPr lang="en-US" dirty="0" smtClean="0"/>
          </a:p>
          <a:p>
            <a:r>
              <a:rPr lang="en-US" dirty="0" smtClean="0"/>
              <a:t>3  Key Lessons learned</a:t>
            </a:r>
          </a:p>
          <a:p>
            <a:endParaRPr lang="en-US" dirty="0"/>
          </a:p>
          <a:p>
            <a:pPr lvl="1"/>
            <a:r>
              <a:rPr lang="en-AU" b="1" dirty="0" smtClean="0"/>
              <a:t>“Teach </a:t>
            </a:r>
            <a:r>
              <a:rPr lang="en-AU" b="1" dirty="0"/>
              <a:t>the toughest, most painful lessons you’ve ever learned</a:t>
            </a:r>
            <a:r>
              <a:rPr lang="en-AU" b="1" dirty="0" smtClean="0"/>
              <a:t>.”</a:t>
            </a:r>
            <a:endParaRPr lang="en-US" dirty="0" smtClean="0"/>
          </a:p>
          <a:p>
            <a:pPr lvl="1"/>
            <a:endParaRPr lang="en-US" dirty="0" smtClean="0"/>
          </a:p>
          <a:p>
            <a:pPr marL="0" indent="0">
              <a:buNone/>
            </a:pPr>
            <a:endParaRPr lang="en-US" dirty="0" smtClean="0"/>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Why this session</a:t>
            </a:r>
            <a:endParaRPr lang="en-AU" dirty="0"/>
          </a:p>
        </p:txBody>
      </p:sp>
      <p:sp>
        <p:nvSpPr>
          <p:cNvPr id="3" name="Content Placeholder 2"/>
          <p:cNvSpPr>
            <a:spLocks noGrp="1"/>
          </p:cNvSpPr>
          <p:nvPr>
            <p:ph idx="1"/>
          </p:nvPr>
        </p:nvSpPr>
        <p:spPr>
          <a:xfrm>
            <a:off x="457200" y="1916832"/>
            <a:ext cx="8229600" cy="4209331"/>
          </a:xfrm>
        </p:spPr>
        <p:txBody>
          <a:bodyPr>
            <a:normAutofit fontScale="92500" lnSpcReduction="10000"/>
          </a:bodyPr>
          <a:lstStyle/>
          <a:p>
            <a:r>
              <a:rPr lang="en-AU" dirty="0" smtClean="0"/>
              <a:t>First MS-CRM implementation 3 years ago</a:t>
            </a:r>
          </a:p>
          <a:p>
            <a:endParaRPr lang="en-AU" dirty="0" smtClean="0"/>
          </a:p>
          <a:p>
            <a:r>
              <a:rPr lang="en-AU" dirty="0" smtClean="0"/>
              <a:t>Initial impression – Simple enough</a:t>
            </a:r>
          </a:p>
          <a:p>
            <a:endParaRPr lang="en-AU" dirty="0" smtClean="0"/>
          </a:p>
          <a:p>
            <a:r>
              <a:rPr lang="en-AU" dirty="0" smtClean="0"/>
              <a:t>Existing .NET and C# skills</a:t>
            </a:r>
          </a:p>
          <a:p>
            <a:endParaRPr lang="en-AU" dirty="0" smtClean="0"/>
          </a:p>
          <a:p>
            <a:r>
              <a:rPr lang="en-AU" dirty="0" smtClean="0"/>
              <a:t>Here is the Function Spec - Develop it</a:t>
            </a:r>
            <a:endParaRPr lang="en-AU" dirty="0"/>
          </a:p>
          <a:p>
            <a:endParaRPr lang="en-AU" dirty="0" smtClean="0"/>
          </a:p>
          <a:p>
            <a:r>
              <a:rPr lang="en-AU" dirty="0" smtClean="0"/>
              <a:t>Distilled methodology – Its simple</a:t>
            </a:r>
            <a:endParaRPr lang="en-AU" dirty="0"/>
          </a:p>
        </p:txBody>
      </p:sp>
      <p:sp>
        <p:nvSpPr>
          <p:cNvPr id="4" name="Footer Placeholder 3"/>
          <p:cNvSpPr>
            <a:spLocks noGrp="1"/>
          </p:cNvSpPr>
          <p:nvPr>
            <p:ph type="ftr" sz="quarter" idx="11"/>
          </p:nvPr>
        </p:nvSpPr>
        <p:spPr>
          <a:xfrm>
            <a:off x="7596336" y="4581128"/>
            <a:ext cx="1288091" cy="365125"/>
          </a:xfrm>
        </p:spPr>
        <p:txBody>
          <a:bodyPr/>
          <a:lstStyle/>
          <a:p>
            <a:r>
              <a:rPr lang="en-AU" dirty="0" smtClean="0"/>
              <a:t>Google images</a:t>
            </a:r>
            <a:endParaRPr lang="en-AU"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228184" y="2941911"/>
            <a:ext cx="2350923" cy="1551609"/>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
        <p:nvSpPr>
          <p:cNvPr id="6" name="Footer Placeholder 3"/>
          <p:cNvSpPr txBox="1">
            <a:spLocks/>
          </p:cNvSpPr>
          <p:nvPr/>
        </p:nvSpPr>
        <p:spPr>
          <a:xfrm>
            <a:off x="3276600" y="6508750"/>
            <a:ext cx="28956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lumMod val="50000"/>
                    <a:lumOff val="50000"/>
                  </a:schemeClr>
                </a:solidFill>
                <a:latin typeface="Segoe UI" pitchFamily="34" charset="0"/>
                <a:ea typeface="Segoe UI" pitchFamily="34" charset="0"/>
                <a:cs typeface="Segoe UI"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AU" smtClean="0"/>
              <a:t>(c) 2011 Microsoft. All rights reserved.</a:t>
            </a:r>
            <a:endParaRPr lang="en-AU" dirty="0"/>
          </a:p>
        </p:txBody>
      </p:sp>
    </p:spTree>
    <p:extLst>
      <p:ext uri="{BB962C8B-B14F-4D97-AF65-F5344CB8AC3E}">
        <p14:creationId xmlns:p14="http://schemas.microsoft.com/office/powerpoint/2010/main" val="42607781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Scenario</a:t>
            </a:r>
            <a:endParaRPr lang="en-AU" dirty="0"/>
          </a:p>
        </p:txBody>
      </p:sp>
      <p:sp>
        <p:nvSpPr>
          <p:cNvPr id="3" name="Content Placeholder 2"/>
          <p:cNvSpPr>
            <a:spLocks noGrp="1"/>
          </p:cNvSpPr>
          <p:nvPr>
            <p:ph idx="1"/>
          </p:nvPr>
        </p:nvSpPr>
        <p:spPr>
          <a:xfrm>
            <a:off x="467544" y="1988840"/>
            <a:ext cx="8229600" cy="4209331"/>
          </a:xfrm>
        </p:spPr>
        <p:txBody>
          <a:bodyPr>
            <a:normAutofit/>
          </a:bodyPr>
          <a:lstStyle/>
          <a:p>
            <a:r>
              <a:rPr lang="en-AU" dirty="0" smtClean="0"/>
              <a:t>National roll out, 130 </a:t>
            </a:r>
            <a:r>
              <a:rPr lang="en-AU" dirty="0" err="1" smtClean="0"/>
              <a:t>Branchs</a:t>
            </a:r>
            <a:r>
              <a:rPr lang="en-AU" dirty="0" smtClean="0"/>
              <a:t> in </a:t>
            </a:r>
            <a:r>
              <a:rPr lang="en-AU" dirty="0"/>
              <a:t>WA, </a:t>
            </a:r>
            <a:r>
              <a:rPr lang="en-AU" dirty="0" smtClean="0"/>
              <a:t>SA,VIC</a:t>
            </a:r>
            <a:r>
              <a:rPr lang="en-AU" dirty="0"/>
              <a:t>, NSW, </a:t>
            </a:r>
            <a:r>
              <a:rPr lang="en-AU" dirty="0" smtClean="0"/>
              <a:t>ACT,NT </a:t>
            </a:r>
            <a:r>
              <a:rPr lang="en-AU" dirty="0"/>
              <a:t>and QLD. </a:t>
            </a:r>
            <a:endParaRPr lang="en-AU" dirty="0" smtClean="0"/>
          </a:p>
          <a:p>
            <a:r>
              <a:rPr lang="en-AU" dirty="0" smtClean="0"/>
              <a:t>Operating </a:t>
            </a:r>
            <a:r>
              <a:rPr lang="en-AU" dirty="0"/>
              <a:t>in both Metro and Regional Area’s. </a:t>
            </a:r>
            <a:endParaRPr lang="en-AU" dirty="0" smtClean="0"/>
          </a:p>
          <a:p>
            <a:r>
              <a:rPr lang="en-AU" dirty="0" smtClean="0"/>
              <a:t>Prior adverse CRM experience</a:t>
            </a:r>
          </a:p>
          <a:p>
            <a:r>
              <a:rPr lang="en-AU" dirty="0"/>
              <a:t>Wary Project team</a:t>
            </a:r>
          </a:p>
          <a:p>
            <a:r>
              <a:rPr lang="en-AU" dirty="0" smtClean="0"/>
              <a:t>Legacy MS-SQL based ERP</a:t>
            </a:r>
          </a:p>
          <a:p>
            <a:r>
              <a:rPr lang="en-AU" dirty="0" smtClean="0"/>
              <a:t>250 Highly Mobile Users</a:t>
            </a:r>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0627734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Reasons for Past implementation failure</a:t>
            </a:r>
            <a:endParaRPr lang="en-AU" dirty="0"/>
          </a:p>
        </p:txBody>
      </p:sp>
      <p:sp>
        <p:nvSpPr>
          <p:cNvPr id="3" name="Content Placeholder 2"/>
          <p:cNvSpPr>
            <a:spLocks noGrp="1"/>
          </p:cNvSpPr>
          <p:nvPr>
            <p:ph idx="1"/>
          </p:nvPr>
        </p:nvSpPr>
        <p:spPr/>
        <p:txBody>
          <a:bodyPr/>
          <a:lstStyle/>
          <a:p>
            <a:r>
              <a:rPr lang="en-AU" dirty="0" smtClean="0"/>
              <a:t>High expectation / Low delivery</a:t>
            </a:r>
          </a:p>
          <a:p>
            <a:endParaRPr lang="en-AU" dirty="0" smtClean="0"/>
          </a:p>
          <a:p>
            <a:r>
              <a:rPr lang="en-AU" dirty="0" smtClean="0"/>
              <a:t>Functional misfit – Not the way we work</a:t>
            </a:r>
          </a:p>
          <a:p>
            <a:endParaRPr lang="en-AU" dirty="0" smtClean="0"/>
          </a:p>
          <a:p>
            <a:r>
              <a:rPr lang="en-AU" dirty="0" smtClean="0"/>
              <a:t>Requirements shortfall – compensate manually</a:t>
            </a:r>
          </a:p>
          <a:p>
            <a:pPr lvl="1"/>
            <a:r>
              <a:rPr lang="en-AU" dirty="0" smtClean="0"/>
              <a:t>Customers, Sites, Appointments, Email, Reporting</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39832862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AU" dirty="0" smtClean="0"/>
              <a:t>Success indicators</a:t>
            </a:r>
            <a:endParaRPr lang="en-AU" dirty="0"/>
          </a:p>
        </p:txBody>
      </p:sp>
      <p:sp>
        <p:nvSpPr>
          <p:cNvPr id="3" name="Content Placeholder 2"/>
          <p:cNvSpPr>
            <a:spLocks noGrp="1"/>
          </p:cNvSpPr>
          <p:nvPr>
            <p:ph idx="1"/>
          </p:nvPr>
        </p:nvSpPr>
        <p:spPr/>
        <p:txBody>
          <a:bodyPr/>
          <a:lstStyle/>
          <a:p>
            <a:r>
              <a:rPr lang="en-AU" dirty="0" smtClean="0"/>
              <a:t>Unanimous user acceptance</a:t>
            </a:r>
          </a:p>
          <a:p>
            <a:endParaRPr lang="en-AU" dirty="0" smtClean="0"/>
          </a:p>
          <a:p>
            <a:r>
              <a:rPr lang="en-AU" dirty="0" smtClean="0"/>
              <a:t>High Functional fit</a:t>
            </a:r>
          </a:p>
          <a:p>
            <a:endParaRPr lang="en-AU" dirty="0" smtClean="0"/>
          </a:p>
          <a:p>
            <a:r>
              <a:rPr lang="en-AU" dirty="0" smtClean="0"/>
              <a:t>User expectation met</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Tree>
    <p:extLst>
      <p:ext uri="{BB962C8B-B14F-4D97-AF65-F5344CB8AC3E}">
        <p14:creationId xmlns:p14="http://schemas.microsoft.com/office/powerpoint/2010/main" val="256890674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 Bits we used</a:t>
            </a:r>
            <a:endParaRPr sz="3600" dirty="0">
              <a:solidFill>
                <a:schemeClr val="accent2"/>
              </a:solidFill>
            </a:endParaRPr>
          </a:p>
        </p:txBody>
      </p:sp>
      <p:sp>
        <p:nvSpPr>
          <p:cNvPr id="3" name="Text Placeholder 2"/>
          <p:cNvSpPr>
            <a:spLocks noGrp="1"/>
          </p:cNvSpPr>
          <p:nvPr>
            <p:ph idx="1"/>
          </p:nvPr>
        </p:nvSpPr>
        <p:spPr>
          <a:xfrm>
            <a:off x="395536" y="1772816"/>
            <a:ext cx="8229600" cy="4320480"/>
          </a:xfrm>
        </p:spPr>
        <p:txBody>
          <a:bodyPr>
            <a:normAutofit/>
          </a:bodyPr>
          <a:lstStyle/>
          <a:p>
            <a:r>
              <a:rPr lang="en-US" dirty="0" smtClean="0"/>
              <a:t>Server 2008 R2</a:t>
            </a:r>
          </a:p>
          <a:p>
            <a:r>
              <a:rPr lang="en-US" dirty="0" smtClean="0"/>
              <a:t>MS-SQL 2008</a:t>
            </a:r>
          </a:p>
          <a:p>
            <a:r>
              <a:rPr lang="en-US" dirty="0" smtClean="0"/>
              <a:t>MS-SSRS</a:t>
            </a:r>
          </a:p>
          <a:p>
            <a:r>
              <a:rPr lang="en-US" dirty="0" smtClean="0"/>
              <a:t>MS-Exchange / Outlook</a:t>
            </a:r>
          </a:p>
          <a:p>
            <a:r>
              <a:rPr lang="en-US" dirty="0" smtClean="0"/>
              <a:t>Biztalk</a:t>
            </a:r>
            <a:endParaRPr lang="en-US" dirty="0"/>
          </a:p>
          <a:p>
            <a:r>
              <a:rPr lang="en-US" dirty="0" smtClean="0"/>
              <a:t>Infopath</a:t>
            </a:r>
          </a:p>
          <a:p>
            <a:r>
              <a:rPr lang="en-US" dirty="0" smtClean="0"/>
              <a:t>Sharepoint</a:t>
            </a:r>
          </a:p>
          <a:p>
            <a:r>
              <a:rPr lang="en-US" dirty="0" smtClean="0"/>
              <a:t>Dynamics CRM</a:t>
            </a:r>
          </a:p>
        </p:txBody>
      </p:sp>
      <p:sp>
        <p:nvSpPr>
          <p:cNvPr id="5" name="Footer Placeholder 4"/>
          <p:cNvSpPr>
            <a:spLocks noGrp="1"/>
          </p:cNvSpPr>
          <p:nvPr>
            <p:ph type="ftr" sz="quarter" idx="11"/>
          </p:nvPr>
        </p:nvSpPr>
        <p:spPr/>
        <p:txBody>
          <a:bodyPr/>
          <a:lstStyle/>
          <a:p>
            <a:r>
              <a:rPr lang="en-AU" dirty="0" smtClean="0"/>
              <a:t>(c) 2011 Microsoft. All rights reserved.</a:t>
            </a:r>
            <a:endParaRPr lang="en-AU"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2420888"/>
            <a:ext cx="3776746" cy="2880320"/>
          </a:xfrm>
          <a:prstGeom prst="rect">
            <a:avLst/>
          </a:prstGeom>
          <a:ln w="3175" cap="sq">
            <a:solidFill>
              <a:srgbClr val="000000"/>
            </a:solidFill>
            <a:prstDash val="solid"/>
            <a:miter lim="800000"/>
          </a:ln>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997824106"/>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8684" y="404664"/>
            <a:ext cx="8229600" cy="1143000"/>
          </a:xfrm>
        </p:spPr>
        <p:txBody>
          <a:bodyPr/>
          <a:lstStyle/>
          <a:p>
            <a:r>
              <a:rPr lang="en-AU" dirty="0" smtClean="0"/>
              <a:t>Infrastructure</a:t>
            </a:r>
            <a:endParaRPr lang="en-AU" dirty="0"/>
          </a:p>
        </p:txBody>
      </p:sp>
      <p:sp>
        <p:nvSpPr>
          <p:cNvPr id="4" name="Footer Placeholder 3"/>
          <p:cNvSpPr>
            <a:spLocks noGrp="1"/>
          </p:cNvSpPr>
          <p:nvPr>
            <p:ph type="ftr" sz="quarter" idx="11"/>
          </p:nvPr>
        </p:nvSpPr>
        <p:spPr/>
        <p:txBody>
          <a:bodyPr/>
          <a:lstStyle/>
          <a:p>
            <a:r>
              <a:rPr lang="en-AU" dirty="0" smtClean="0"/>
              <a:t>(c) 2011 Microsoft. All rights reserved.</a:t>
            </a:r>
            <a:endParaRPr lang="en-AU" dirty="0"/>
          </a:p>
        </p:txBody>
      </p:sp>
      <p:sp>
        <p:nvSpPr>
          <p:cNvPr id="5" name="Content Placeholder 4"/>
          <p:cNvSpPr>
            <a:spLocks noGrp="1"/>
          </p:cNvSpPr>
          <p:nvPr>
            <p:ph idx="1"/>
          </p:nvPr>
        </p:nvSpPr>
        <p:spPr bwMode="auto">
          <a:xfrm>
            <a:off x="613039" y="2780928"/>
            <a:ext cx="8229600" cy="432048"/>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normAutofit/>
          </a:bodyPr>
          <a:lstStyle/>
          <a:p>
            <a:pPr marL="0" algn="ctr" defTabSz="914099"/>
            <a:r>
              <a:rPr lang="en-US" sz="2000" dirty="0">
                <a:solidFill>
                  <a:srgbClr val="FFFFFF"/>
                </a:solidFill>
                <a:latin typeface="Calibri" pitchFamily="34" charset="0"/>
              </a:rPr>
              <a:t>Load Balance URL</a:t>
            </a:r>
          </a:p>
        </p:txBody>
      </p:sp>
      <p:sp>
        <p:nvSpPr>
          <p:cNvPr id="6" name="Rounded Rectangle 5"/>
          <p:cNvSpPr/>
          <p:nvPr/>
        </p:nvSpPr>
        <p:spPr bwMode="auto">
          <a:xfrm>
            <a:off x="613039" y="2060848"/>
            <a:ext cx="3741457" cy="504055"/>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CRM01</a:t>
            </a:r>
          </a:p>
        </p:txBody>
      </p:sp>
      <p:sp>
        <p:nvSpPr>
          <p:cNvPr id="8" name="Rounded Rectangle 7"/>
          <p:cNvSpPr/>
          <p:nvPr/>
        </p:nvSpPr>
        <p:spPr bwMode="auto">
          <a:xfrm>
            <a:off x="5094060" y="2068998"/>
            <a:ext cx="3708412" cy="504055"/>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CRM02</a:t>
            </a:r>
          </a:p>
        </p:txBody>
      </p:sp>
      <p:sp>
        <p:nvSpPr>
          <p:cNvPr id="9" name="Rounded Rectangle 8"/>
          <p:cNvSpPr/>
          <p:nvPr/>
        </p:nvSpPr>
        <p:spPr bwMode="auto">
          <a:xfrm>
            <a:off x="467544" y="4502234"/>
            <a:ext cx="1692188" cy="504055"/>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BIZTALK 01</a:t>
            </a:r>
          </a:p>
        </p:txBody>
      </p:sp>
      <p:sp>
        <p:nvSpPr>
          <p:cNvPr id="11" name="Rounded Rectangle 10"/>
          <p:cNvSpPr/>
          <p:nvPr/>
        </p:nvSpPr>
        <p:spPr bwMode="auto">
          <a:xfrm>
            <a:off x="2483768" y="4502234"/>
            <a:ext cx="1692188" cy="504055"/>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BIZTALK 02</a:t>
            </a:r>
          </a:p>
        </p:txBody>
      </p:sp>
      <p:sp>
        <p:nvSpPr>
          <p:cNvPr id="12" name="Rounded Rectangle 11"/>
          <p:cNvSpPr/>
          <p:nvPr/>
        </p:nvSpPr>
        <p:spPr bwMode="auto">
          <a:xfrm>
            <a:off x="434499" y="5634213"/>
            <a:ext cx="3741457" cy="504055"/>
          </a:xfrm>
          <a:prstGeom prst="roundRect">
            <a:avLst>
              <a:gd name="adj" fmla="val 9033"/>
            </a:avLst>
          </a:prstGeom>
          <a:ln>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72000" tIns="45718" rIns="72000" bIns="45718" numCol="1" rtlCol="0" anchor="ctr" anchorCtr="0" compatLnSpc="1">
            <a:prstTxWarp prst="textNoShape">
              <a:avLst/>
            </a:prstTxWarp>
            <a:normAutofit/>
          </a:bodyPr>
          <a:lstStyle/>
          <a:p>
            <a:pPr indent="-342900" algn="ctr" defTabSz="914099">
              <a:spcBef>
                <a:spcPct val="20000"/>
              </a:spcBef>
              <a:buClr>
                <a:srgbClr val="03C2F1"/>
              </a:buClr>
              <a:buFont typeface="Segoe UI" pitchFamily="34" charset="0"/>
              <a:buChar char="►"/>
            </a:pPr>
            <a:r>
              <a:rPr lang="en-US" sz="2000" dirty="0">
                <a:solidFill>
                  <a:srgbClr val="FFFFFF"/>
                </a:solidFill>
                <a:latin typeface="Calibri" pitchFamily="34" charset="0"/>
              </a:rPr>
              <a:t>Legacy ERP – SQL Based</a:t>
            </a:r>
          </a:p>
        </p:txBody>
      </p:sp>
      <p:sp>
        <p:nvSpPr>
          <p:cNvPr id="13" name="Rounded Rectangle 12"/>
          <p:cNvSpPr/>
          <p:nvPr/>
        </p:nvSpPr>
        <p:spPr bwMode="auto">
          <a:xfrm>
            <a:off x="4409982" y="4399411"/>
            <a:ext cx="1152129" cy="709700"/>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smtClean="0">
                <a:solidFill>
                  <a:srgbClr val="FFFFFF"/>
                </a:solidFill>
                <a:latin typeface="Calibri" pitchFamily="34" charset="0"/>
              </a:rPr>
              <a:t>SQL - Cubes</a:t>
            </a:r>
          </a:p>
        </p:txBody>
      </p:sp>
      <p:cxnSp>
        <p:nvCxnSpPr>
          <p:cNvPr id="30" name="Elbow Connector 29"/>
          <p:cNvCxnSpPr>
            <a:stCxn id="11" idx="0"/>
            <a:endCxn id="5" idx="2"/>
          </p:cNvCxnSpPr>
          <p:nvPr/>
        </p:nvCxnSpPr>
        <p:spPr>
          <a:xfrm rot="5400000" flipH="1" flipV="1">
            <a:off x="3384221" y="3158617"/>
            <a:ext cx="1289258" cy="1397977"/>
          </a:xfrm>
          <a:prstGeom prst="bentConnector3">
            <a:avLst>
              <a:gd name="adj1" fmla="val 50000"/>
            </a:avLst>
          </a:prstGeom>
          <a:ln>
            <a:tailEnd type="arrow"/>
          </a:ln>
        </p:spPr>
        <p:style>
          <a:lnRef idx="1">
            <a:schemeClr val="accent1"/>
          </a:lnRef>
          <a:fillRef idx="0">
            <a:schemeClr val="accent1"/>
          </a:fillRef>
          <a:effectRef idx="0">
            <a:schemeClr val="accent1"/>
          </a:effectRef>
          <a:fontRef idx="minor">
            <a:schemeClr val="tx1"/>
          </a:fontRef>
        </p:style>
      </p:cxnSp>
      <p:cxnSp>
        <p:nvCxnSpPr>
          <p:cNvPr id="38" name="Elbow Connector 37"/>
          <p:cNvCxnSpPr>
            <a:stCxn id="13" idx="0"/>
            <a:endCxn id="5" idx="2"/>
          </p:cNvCxnSpPr>
          <p:nvPr/>
        </p:nvCxnSpPr>
        <p:spPr>
          <a:xfrm rot="16200000" flipV="1">
            <a:off x="4263726" y="3677090"/>
            <a:ext cx="1186435" cy="258208"/>
          </a:xfrm>
          <a:prstGeom prst="bentConnector3">
            <a:avLst>
              <a:gd name="adj1" fmla="val 44995"/>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12" idx="0"/>
            <a:endCxn id="11" idx="2"/>
          </p:cNvCxnSpPr>
          <p:nvPr/>
        </p:nvCxnSpPr>
        <p:spPr>
          <a:xfrm rot="5400000" flipH="1" flipV="1">
            <a:off x="2503583" y="4807934"/>
            <a:ext cx="627924" cy="1024634"/>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5" name="Elbow Connector 44"/>
          <p:cNvCxnSpPr>
            <a:stCxn id="12" idx="0"/>
            <a:endCxn id="9" idx="2"/>
          </p:cNvCxnSpPr>
          <p:nvPr/>
        </p:nvCxnSpPr>
        <p:spPr>
          <a:xfrm rot="16200000" flipV="1">
            <a:off x="1495471" y="4824456"/>
            <a:ext cx="627924" cy="99159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7" name="Elbow Connector 46"/>
          <p:cNvCxnSpPr>
            <a:stCxn id="9" idx="0"/>
            <a:endCxn id="5" idx="2"/>
          </p:cNvCxnSpPr>
          <p:nvPr/>
        </p:nvCxnSpPr>
        <p:spPr>
          <a:xfrm rot="5400000" flipH="1" flipV="1">
            <a:off x="2376109" y="2150505"/>
            <a:ext cx="1289258" cy="3414201"/>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9" name="Elbow Connector 48"/>
          <p:cNvCxnSpPr>
            <a:stCxn id="12" idx="3"/>
            <a:endCxn id="13" idx="2"/>
          </p:cNvCxnSpPr>
          <p:nvPr/>
        </p:nvCxnSpPr>
        <p:spPr>
          <a:xfrm flipV="1">
            <a:off x="4175956" y="5109111"/>
            <a:ext cx="810091" cy="777130"/>
          </a:xfrm>
          <a:prstGeom prst="bentConnector2">
            <a:avLst/>
          </a:prstGeom>
          <a:ln>
            <a:tailEnd type="arrow"/>
          </a:ln>
        </p:spPr>
        <p:style>
          <a:lnRef idx="1">
            <a:schemeClr val="accent1"/>
          </a:lnRef>
          <a:fillRef idx="0">
            <a:schemeClr val="accent1"/>
          </a:fillRef>
          <a:effectRef idx="0">
            <a:schemeClr val="accent1"/>
          </a:effectRef>
          <a:fontRef idx="minor">
            <a:schemeClr val="tx1"/>
          </a:fontRef>
        </p:style>
      </p:cxnSp>
      <p:sp>
        <p:nvSpPr>
          <p:cNvPr id="19" name="Rounded Rectangle 18"/>
          <p:cNvSpPr/>
          <p:nvPr/>
        </p:nvSpPr>
        <p:spPr bwMode="auto">
          <a:xfrm>
            <a:off x="5886146" y="4502232"/>
            <a:ext cx="1350150" cy="504055"/>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err="1" smtClean="0">
                <a:solidFill>
                  <a:srgbClr val="FFFFFF"/>
                </a:solidFill>
                <a:latin typeface="Calibri" pitchFamily="34" charset="0"/>
              </a:rPr>
              <a:t>Sharepoint</a:t>
            </a:r>
            <a:endParaRPr lang="en-US" sz="2000" dirty="0" smtClean="0">
              <a:solidFill>
                <a:srgbClr val="FFFFFF"/>
              </a:solidFill>
              <a:latin typeface="Calibri" pitchFamily="34" charset="0"/>
            </a:endParaRPr>
          </a:p>
        </p:txBody>
      </p:sp>
      <p:cxnSp>
        <p:nvCxnSpPr>
          <p:cNvPr id="15" name="Elbow Connector 14"/>
          <p:cNvCxnSpPr>
            <a:stCxn id="19" idx="0"/>
            <a:endCxn id="5" idx="2"/>
          </p:cNvCxnSpPr>
          <p:nvPr/>
        </p:nvCxnSpPr>
        <p:spPr>
          <a:xfrm rot="16200000" flipV="1">
            <a:off x="4999902" y="2940913"/>
            <a:ext cx="1289256" cy="1833382"/>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bwMode="auto">
          <a:xfrm>
            <a:off x="7465386" y="4502235"/>
            <a:ext cx="1337086" cy="504055"/>
          </a:xfrm>
          <a:prstGeom prst="roundRect">
            <a:avLst>
              <a:gd name="adj" fmla="val 9033"/>
            </a:avLst>
          </a:prstGeom>
          <a:ln>
            <a:headEnd type="none" w="med" len="med"/>
            <a:tailEnd type="none" w="med" len="med"/>
          </a:ln>
        </p:spPr>
        <p:style>
          <a:lnRef idx="1">
            <a:schemeClr val="accent2"/>
          </a:lnRef>
          <a:fillRef idx="3">
            <a:schemeClr val="accent2"/>
          </a:fillRef>
          <a:effectRef idx="2">
            <a:schemeClr val="accent2"/>
          </a:effectRef>
          <a:fontRef idx="minor">
            <a:schemeClr val="lt1"/>
          </a:fontRef>
        </p:style>
        <p:txBody>
          <a:bodyPr vert="horz" wrap="square" lIns="72000" tIns="45718" rIns="72000" bIns="45718" numCol="1" rtlCol="0" anchor="ctr" anchorCtr="0" compatLnSpc="1">
            <a:prstTxWarp prst="textNoShape">
              <a:avLst/>
            </a:prstTxWarp>
          </a:bodyPr>
          <a:lstStyle/>
          <a:p>
            <a:pPr algn="ctr" defTabSz="914099"/>
            <a:r>
              <a:rPr lang="en-US" sz="2000" dirty="0">
                <a:solidFill>
                  <a:srgbClr val="FFFFFF"/>
                </a:solidFill>
                <a:latin typeface="Calibri" pitchFamily="34" charset="0"/>
              </a:rPr>
              <a:t>O</a:t>
            </a:r>
            <a:r>
              <a:rPr lang="en-US" sz="2000" dirty="0" smtClean="0">
                <a:solidFill>
                  <a:srgbClr val="FFFFFF"/>
                </a:solidFill>
                <a:latin typeface="Calibri" pitchFamily="34" charset="0"/>
              </a:rPr>
              <a:t>utlook</a:t>
            </a:r>
          </a:p>
        </p:txBody>
      </p:sp>
      <p:cxnSp>
        <p:nvCxnSpPr>
          <p:cNvPr id="23" name="Elbow Connector 22"/>
          <p:cNvCxnSpPr>
            <a:stCxn id="27" idx="0"/>
            <a:endCxn id="5" idx="2"/>
          </p:cNvCxnSpPr>
          <p:nvPr/>
        </p:nvCxnSpPr>
        <p:spPr>
          <a:xfrm rot="16200000" flipV="1">
            <a:off x="5786255" y="2154561"/>
            <a:ext cx="1289259" cy="3406090"/>
          </a:xfrm>
          <a:prstGeom prst="bentConnector3">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278897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Custom 3">
      <a:dk1>
        <a:srgbClr val="000000"/>
      </a:dk1>
      <a:lt1>
        <a:srgbClr val="FFFFFF"/>
      </a:lt1>
      <a:dk2>
        <a:srgbClr val="000000"/>
      </a:dk2>
      <a:lt2>
        <a:srgbClr val="F2F2F2"/>
      </a:lt2>
      <a:accent1>
        <a:srgbClr val="03C2F1"/>
      </a:accent1>
      <a:accent2>
        <a:srgbClr val="F15C44"/>
      </a:accent2>
      <a:accent3>
        <a:srgbClr val="33CC33"/>
      </a:accent3>
      <a:accent4>
        <a:srgbClr val="ED1977"/>
      </a:accent4>
      <a:accent5>
        <a:srgbClr val="FFFF00"/>
      </a:accent5>
      <a:accent6>
        <a:srgbClr val="824BB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7912</TotalTime>
  <Words>1297</Words>
  <Application>Microsoft Office PowerPoint</Application>
  <PresentationFormat>On-screen Show (4:3)</PresentationFormat>
  <Paragraphs>230</Paragraphs>
  <Slides>29</Slides>
  <Notes>4</Notes>
  <HiddenSlides>1</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Dynamics CRM in the Microsoft Stack</vt:lpstr>
      <vt:lpstr>Agenda</vt:lpstr>
      <vt:lpstr>Why this session</vt:lpstr>
      <vt:lpstr>Scenario</vt:lpstr>
      <vt:lpstr>Reasons for Past implementation failure</vt:lpstr>
      <vt:lpstr>Success indicators</vt:lpstr>
      <vt:lpstr>The Bits we used</vt:lpstr>
      <vt:lpstr>Infrastructure</vt:lpstr>
      <vt:lpstr>Timeline</vt:lpstr>
      <vt:lpstr>Lessons Learned</vt:lpstr>
      <vt:lpstr>Design</vt:lpstr>
      <vt:lpstr>#3 Work like Pac Man – Button by Button</vt:lpstr>
      <vt:lpstr>#3 Work like Pac Man – Button by Button</vt:lpstr>
      <vt:lpstr>#3 Work like Pac Man – Button by Button</vt:lpstr>
      <vt:lpstr>#3 Work like Pac Man - Takeaway</vt:lpstr>
      <vt:lpstr>Lessons Learned</vt:lpstr>
      <vt:lpstr>#2 Under the Technology Hood</vt:lpstr>
      <vt:lpstr>#2 Under the Technology Hood</vt:lpstr>
      <vt:lpstr>#2 Understand Technology - Takeaway</vt:lpstr>
      <vt:lpstr>Lessons Learned</vt:lpstr>
      <vt:lpstr>#1 Get the Right People</vt:lpstr>
      <vt:lpstr>#1 Get the Right People</vt:lpstr>
      <vt:lpstr>#1 Get the Right People</vt:lpstr>
      <vt:lpstr>#1 Get the Right People</vt:lpstr>
      <vt:lpstr>#1 Get the Right People</vt:lpstr>
      <vt:lpstr>Get the right people - Takeaway</vt:lpstr>
      <vt:lpstr>Enrol in Microsoft Virtual Academy Today</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clarken</dc:creator>
  <cp:lastModifiedBy>Event Staff</cp:lastModifiedBy>
  <cp:revision>318</cp:revision>
  <cp:lastPrinted>2011-08-29T05:44:13Z</cp:lastPrinted>
  <dcterms:created xsi:type="dcterms:W3CDTF">2011-04-01T05:55:34Z</dcterms:created>
  <dcterms:modified xsi:type="dcterms:W3CDTF">2011-08-31T07:14:10Z</dcterms:modified>
</cp:coreProperties>
</file>