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0" r:id="rId2"/>
  </p:sldMasterIdLst>
  <p:notesMasterIdLst>
    <p:notesMasterId r:id="rId56"/>
  </p:notesMasterIdLst>
  <p:sldIdLst>
    <p:sldId id="279" r:id="rId3"/>
    <p:sldId id="280" r:id="rId4"/>
    <p:sldId id="392" r:id="rId5"/>
    <p:sldId id="285" r:id="rId6"/>
    <p:sldId id="388" r:id="rId7"/>
    <p:sldId id="331" r:id="rId8"/>
    <p:sldId id="286" r:id="rId9"/>
    <p:sldId id="389" r:id="rId10"/>
    <p:sldId id="333" r:id="rId11"/>
    <p:sldId id="334" r:id="rId12"/>
    <p:sldId id="327" r:id="rId13"/>
    <p:sldId id="390" r:id="rId14"/>
    <p:sldId id="407" r:id="rId15"/>
    <p:sldId id="405" r:id="rId16"/>
    <p:sldId id="323" r:id="rId17"/>
    <p:sldId id="402" r:id="rId18"/>
    <p:sldId id="416" r:id="rId19"/>
    <p:sldId id="391" r:id="rId20"/>
    <p:sldId id="354" r:id="rId21"/>
    <p:sldId id="335" r:id="rId22"/>
    <p:sldId id="329" r:id="rId23"/>
    <p:sldId id="404" r:id="rId24"/>
    <p:sldId id="349" r:id="rId25"/>
    <p:sldId id="353" r:id="rId26"/>
    <p:sldId id="352" r:id="rId27"/>
    <p:sldId id="294" r:id="rId28"/>
    <p:sldId id="296" r:id="rId29"/>
    <p:sldId id="398" r:id="rId30"/>
    <p:sldId id="303" r:id="rId31"/>
    <p:sldId id="350" r:id="rId32"/>
    <p:sldId id="355" r:id="rId33"/>
    <p:sldId id="396" r:id="rId34"/>
    <p:sldId id="310" r:id="rId35"/>
    <p:sldId id="418" r:id="rId36"/>
    <p:sldId id="311" r:id="rId37"/>
    <p:sldId id="397" r:id="rId38"/>
    <p:sldId id="387" r:id="rId39"/>
    <p:sldId id="348" r:id="rId40"/>
    <p:sldId id="341" r:id="rId41"/>
    <p:sldId id="408" r:id="rId42"/>
    <p:sldId id="347" r:id="rId43"/>
    <p:sldId id="399" r:id="rId44"/>
    <p:sldId id="359" r:id="rId45"/>
    <p:sldId id="410" r:id="rId46"/>
    <p:sldId id="411" r:id="rId47"/>
    <p:sldId id="412" r:id="rId48"/>
    <p:sldId id="400" r:id="rId49"/>
    <p:sldId id="384" r:id="rId50"/>
    <p:sldId id="401" r:id="rId51"/>
    <p:sldId id="386" r:id="rId52"/>
    <p:sldId id="403" r:id="rId53"/>
    <p:sldId id="422" r:id="rId54"/>
    <p:sldId id="270"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1B5B"/>
    <a:srgbClr val="481E68"/>
    <a:srgbClr val="401A5C"/>
    <a:srgbClr val="441C62"/>
    <a:srgbClr val="4F2171"/>
    <a:srgbClr val="512274"/>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6820" autoAdjust="0"/>
  </p:normalViewPr>
  <p:slideViewPr>
    <p:cSldViewPr>
      <p:cViewPr>
        <p:scale>
          <a:sx n="75" d="100"/>
          <a:sy n="75" d="100"/>
        </p:scale>
        <p:origin x="-294" y="228"/>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1541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4.xml.rels><?xml version="1.0" encoding="UTF-8" standalone="yes"?>
<Relationships xmlns="http://schemas.openxmlformats.org/package/2006/relationships"><Relationship Id="rId1" Type="http://schemas.openxmlformats.org/officeDocument/2006/relationships/oleObject" Target="https://moss.enterpriseitgroup.com/lab/LabReports/EMC/EMC%20VMAX%20with%20Microsoft%20Hyper-V%202010/EMC%20HyperV%20Scalabilt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plotArea>
      <c:layout/>
      <c:pieChart>
        <c:varyColors val="1"/>
        <c:ser>
          <c:idx val="0"/>
          <c:order val="0"/>
          <c:tx>
            <c:strRef>
              <c:f>Sheet1!$B$1</c:f>
              <c:strCache>
                <c:ptCount val="1"/>
                <c:pt idx="0">
                  <c:v>Column1</c:v>
                </c:pt>
              </c:strCache>
            </c:strRef>
          </c:tx>
          <c:dPt>
            <c:idx val="4"/>
            <c:bubble3D val="0"/>
            <c:explosion val="1"/>
          </c:dPt>
          <c:dLbls>
            <c:dLbl>
              <c:idx val="0"/>
              <c:layout>
                <c:manualLayout>
                  <c:x val="-0.21069986444002325"/>
                  <c:y val="-0.11909405791489179"/>
                </c:manualLayout>
              </c:layout>
              <c:tx>
                <c:rich>
                  <a:bodyPr/>
                  <a:lstStyle/>
                  <a:p>
                    <a:r>
                      <a:rPr lang="en-US" sz="1600" b="1" dirty="0">
                        <a:latin typeface="Calibri" pitchFamily="34" charset="0"/>
                        <a:cs typeface="Calibri" pitchFamily="34" charset="0"/>
                      </a:rPr>
                      <a:t>Licensed Windows 61%</a:t>
                    </a:r>
                    <a:endParaRPr lang="en-US" sz="1600" dirty="0">
                      <a:latin typeface="Calibri" pitchFamily="34" charset="0"/>
                      <a:cs typeface="Calibri" pitchFamily="34" charset="0"/>
                    </a:endParaRPr>
                  </a:p>
                </c:rich>
              </c:tx>
              <c:showLegendKey val="0"/>
              <c:showVal val="1"/>
              <c:showCatName val="0"/>
              <c:showSerName val="0"/>
              <c:showPercent val="0"/>
              <c:showBubbleSize val="0"/>
            </c:dLbl>
            <c:dLbl>
              <c:idx val="1"/>
              <c:layout>
                <c:manualLayout>
                  <c:x val="0.18437740077662768"/>
                  <c:y val="-0.11450359465936268"/>
                </c:manualLayout>
              </c:layout>
              <c:tx>
                <c:rich>
                  <a:bodyPr/>
                  <a:lstStyle/>
                  <a:p>
                    <a:r>
                      <a:rPr lang="en-US" sz="1600" b="1" dirty="0">
                        <a:latin typeface="Calibri" pitchFamily="34" charset="0"/>
                        <a:cs typeface="Calibri" pitchFamily="34" charset="0"/>
                      </a:rPr>
                      <a:t>Unpaid Windows</a:t>
                    </a:r>
                  </a:p>
                  <a:p>
                    <a:r>
                      <a:rPr lang="en-US" sz="1600" b="1" dirty="0">
                        <a:latin typeface="Calibri" pitchFamily="34" charset="0"/>
                        <a:cs typeface="Calibri" pitchFamily="34" charset="0"/>
                      </a:rPr>
                      <a:t>11%</a:t>
                    </a:r>
                    <a:endParaRPr lang="en-US" sz="1600" dirty="0">
                      <a:latin typeface="Calibri" pitchFamily="34" charset="0"/>
                      <a:cs typeface="Calibri" pitchFamily="34" charset="0"/>
                    </a:endParaRPr>
                  </a:p>
                </c:rich>
              </c:tx>
              <c:showLegendKey val="0"/>
              <c:showVal val="1"/>
              <c:showCatName val="0"/>
              <c:showSerName val="0"/>
              <c:showPercent val="0"/>
              <c:showBubbleSize val="0"/>
            </c:dLbl>
            <c:dLbl>
              <c:idx val="2"/>
              <c:layout/>
              <c:tx>
                <c:rich>
                  <a:bodyPr/>
                  <a:lstStyle/>
                  <a:p>
                    <a:r>
                      <a:rPr lang="en-US" sz="1600" b="1" dirty="0">
                        <a:latin typeface="Calibri" pitchFamily="34" charset="0"/>
                        <a:cs typeface="Calibri" pitchFamily="34" charset="0"/>
                      </a:rPr>
                      <a:t>Linux 21%</a:t>
                    </a:r>
                    <a:endParaRPr lang="en-US" sz="1600" dirty="0">
                      <a:latin typeface="Calibri" pitchFamily="34" charset="0"/>
                      <a:cs typeface="Calibri" pitchFamily="34" charset="0"/>
                    </a:endParaRPr>
                  </a:p>
                </c:rich>
              </c:tx>
              <c:showLegendKey val="0"/>
              <c:showVal val="1"/>
              <c:showCatName val="0"/>
              <c:showSerName val="0"/>
              <c:showPercent val="0"/>
              <c:showBubbleSize val="0"/>
            </c:dLbl>
            <c:dLbl>
              <c:idx val="3"/>
              <c:layout/>
              <c:tx>
                <c:rich>
                  <a:bodyPr/>
                  <a:lstStyle/>
                  <a:p>
                    <a:r>
                      <a:rPr lang="en-US" sz="1600" b="1" dirty="0">
                        <a:latin typeface="Calibri" pitchFamily="34" charset="0"/>
                        <a:cs typeface="Calibri" pitchFamily="34" charset="0"/>
                      </a:rPr>
                      <a:t>Unix</a:t>
                    </a:r>
                  </a:p>
                  <a:p>
                    <a:r>
                      <a:rPr lang="en-US" sz="1600" b="1" dirty="0">
                        <a:latin typeface="Calibri" pitchFamily="34" charset="0"/>
                        <a:cs typeface="Calibri" pitchFamily="34" charset="0"/>
                      </a:rPr>
                      <a:t>7</a:t>
                    </a:r>
                    <a:r>
                      <a:rPr lang="en-US" sz="1600" b="1" dirty="0" smtClean="0">
                        <a:latin typeface="Calibri" pitchFamily="34" charset="0"/>
                        <a:cs typeface="Calibri" pitchFamily="34" charset="0"/>
                      </a:rPr>
                      <a:t>%</a:t>
                    </a:r>
                    <a:endParaRPr lang="en-US" sz="1600" dirty="0">
                      <a:latin typeface="Calibri" pitchFamily="34" charset="0"/>
                      <a:cs typeface="Calibri" pitchFamily="34" charset="0"/>
                    </a:endParaRPr>
                  </a:p>
                </c:rich>
              </c:tx>
              <c:showLegendKey val="0"/>
              <c:showVal val="1"/>
              <c:showCatName val="0"/>
              <c:showSerName val="0"/>
              <c:showPercent val="0"/>
              <c:showBubbleSize val="0"/>
            </c:dLbl>
            <c:dLbl>
              <c:idx val="4"/>
              <c:delete val="1"/>
            </c:dLbl>
            <c:txPr>
              <a:bodyPr/>
              <a:lstStyle/>
              <a:p>
                <a:pPr>
                  <a:defRPr b="1"/>
                </a:pPr>
                <a:endParaRPr lang="en-US"/>
              </a:p>
            </c:txPr>
            <c:showLegendKey val="0"/>
            <c:showVal val="1"/>
            <c:showCatName val="0"/>
            <c:showSerName val="0"/>
            <c:showPercent val="0"/>
            <c:showBubbleSize val="0"/>
            <c:showLeaderLines val="1"/>
          </c:dLbls>
          <c:cat>
            <c:strRef>
              <c:f>Sheet1!$A$2:$A$6</c:f>
              <c:strCache>
                <c:ptCount val="4"/>
                <c:pt idx="0">
                  <c:v>Paid Windows</c:v>
                </c:pt>
                <c:pt idx="1">
                  <c:v>Unpaid Windows</c:v>
                </c:pt>
                <c:pt idx="2">
                  <c:v>Linux</c:v>
                </c:pt>
                <c:pt idx="3">
                  <c:v>Unix</c:v>
                </c:pt>
              </c:strCache>
            </c:strRef>
          </c:cat>
          <c:val>
            <c:numRef>
              <c:f>Sheet1!$B$2:$B$6</c:f>
              <c:numCache>
                <c:formatCode>0%</c:formatCode>
                <c:ptCount val="5"/>
                <c:pt idx="0">
                  <c:v>0.61</c:v>
                </c:pt>
                <c:pt idx="1">
                  <c:v>0.11</c:v>
                </c:pt>
                <c:pt idx="2">
                  <c:v>0.21</c:v>
                </c:pt>
                <c:pt idx="3">
                  <c:v>7.0000000000000007E-2</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spPr>
    <a:noFill/>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18"/>
    </mc:Choice>
    <mc:Fallback>
      <c:style val="18"/>
    </mc:Fallback>
  </mc:AlternateContent>
  <c:clrMapOvr bg1="dk1" tx1="lt1" bg2="dk2" tx2="lt2" accent1="accent1" accent2="accent2" accent3="accent3" accent4="accent4" accent5="accent5" accent6="accent6" hlink="hlink" folHlink="folHlink"/>
  <c:chart>
    <c:autoTitleDeleted val="0"/>
    <c:view3D>
      <c:rotX val="15"/>
      <c:rotY val="20"/>
      <c:rAngAx val="1"/>
    </c:view3D>
    <c:floor>
      <c:thickness val="0"/>
      <c:spPr>
        <a:solidFill>
          <a:srgbClr val="000000">
            <a:alpha val="70000"/>
          </a:srgbClr>
        </a:solidFill>
        <a:ln>
          <a:solidFill>
            <a:srgbClr val="000000"/>
          </a:solidFill>
        </a:ln>
      </c:spPr>
    </c:floor>
    <c:sideWall>
      <c:thickness val="0"/>
      <c:spPr>
        <a:gradFill>
          <a:gsLst>
            <a:gs pos="0">
              <a:srgbClr val="000000">
                <a:alpha val="0"/>
              </a:srgbClr>
            </a:gs>
            <a:gs pos="50000">
              <a:srgbClr val="000000">
                <a:alpha val="9000"/>
              </a:srgbClr>
            </a:gs>
            <a:gs pos="100000">
              <a:srgbClr val="000000">
                <a:alpha val="40000"/>
              </a:srgbClr>
            </a:gs>
          </a:gsLst>
          <a:lin ang="5400000" scaled="0"/>
        </a:gradFill>
      </c:spPr>
    </c:sideWall>
    <c:backWall>
      <c:thickness val="0"/>
      <c:spPr>
        <a:gradFill>
          <a:gsLst>
            <a:gs pos="0">
              <a:srgbClr val="000000">
                <a:alpha val="0"/>
              </a:srgbClr>
            </a:gs>
            <a:gs pos="50000">
              <a:srgbClr val="000000">
                <a:alpha val="9000"/>
              </a:srgbClr>
            </a:gs>
            <a:gs pos="100000">
              <a:srgbClr val="000000">
                <a:alpha val="70000"/>
              </a:srgbClr>
            </a:gs>
          </a:gsLst>
          <a:lin ang="5400000" scaled="0"/>
        </a:gradFill>
      </c:spPr>
    </c:backWall>
    <c:plotArea>
      <c:layout/>
      <c:bar3DChart>
        <c:barDir val="col"/>
        <c:grouping val="clustered"/>
        <c:varyColors val="0"/>
        <c:ser>
          <c:idx val="0"/>
          <c:order val="0"/>
          <c:tx>
            <c:strRef>
              <c:f>Sheet1!$B$1</c:f>
              <c:strCache>
                <c:ptCount val="1"/>
                <c:pt idx="0">
                  <c:v>Physical Units</c:v>
                </c:pt>
              </c:strCache>
            </c:strRef>
          </c:tx>
          <c:spPr>
            <a:solidFill>
              <a:srgbClr val="33CC33"/>
            </a:solidFill>
          </c:spPr>
          <c:invertIfNegative val="0"/>
          <c:cat>
            <c:strRef>
              <c:f>Sheet1!$A$2:$A$9</c:f>
              <c:strCache>
                <c:ptCount val="8"/>
                <c:pt idx="0">
                  <c:v>Y2005</c:v>
                </c:pt>
                <c:pt idx="1">
                  <c:v>Y2006</c:v>
                </c:pt>
                <c:pt idx="2">
                  <c:v>Y2007</c:v>
                </c:pt>
                <c:pt idx="3">
                  <c:v>Y2008</c:v>
                </c:pt>
                <c:pt idx="4">
                  <c:v>Y2009</c:v>
                </c:pt>
                <c:pt idx="5">
                  <c:v>Y2010</c:v>
                </c:pt>
                <c:pt idx="6">
                  <c:v>Y2011</c:v>
                </c:pt>
                <c:pt idx="7">
                  <c:v>Y2012</c:v>
                </c:pt>
              </c:strCache>
            </c:strRef>
          </c:cat>
          <c:val>
            <c:numRef>
              <c:f>Sheet1!$B$2:$B$9</c:f>
              <c:numCache>
                <c:formatCode>#,##0</c:formatCode>
                <c:ptCount val="8"/>
                <c:pt idx="0">
                  <c:v>250000</c:v>
                </c:pt>
                <c:pt idx="1">
                  <c:v>500000</c:v>
                </c:pt>
                <c:pt idx="2">
                  <c:v>900000</c:v>
                </c:pt>
                <c:pt idx="3">
                  <c:v>1100000</c:v>
                </c:pt>
                <c:pt idx="4">
                  <c:v>1250000</c:v>
                </c:pt>
                <c:pt idx="5">
                  <c:v>1500000</c:v>
                </c:pt>
                <c:pt idx="6">
                  <c:v>1750000</c:v>
                </c:pt>
                <c:pt idx="7">
                  <c:v>1900000</c:v>
                </c:pt>
              </c:numCache>
            </c:numRef>
          </c:val>
        </c:ser>
        <c:ser>
          <c:idx val="1"/>
          <c:order val="1"/>
          <c:tx>
            <c:strRef>
              <c:f>Sheet1!$C$1</c:f>
              <c:strCache>
                <c:ptCount val="1"/>
                <c:pt idx="0">
                  <c:v>Logical Units</c:v>
                </c:pt>
              </c:strCache>
            </c:strRef>
          </c:tx>
          <c:spPr>
            <a:solidFill>
              <a:srgbClr val="03C2F1"/>
            </a:solidFill>
          </c:spPr>
          <c:invertIfNegative val="0"/>
          <c:cat>
            <c:strRef>
              <c:f>Sheet1!$A$2:$A$9</c:f>
              <c:strCache>
                <c:ptCount val="8"/>
                <c:pt idx="0">
                  <c:v>Y2005</c:v>
                </c:pt>
                <c:pt idx="1">
                  <c:v>Y2006</c:v>
                </c:pt>
                <c:pt idx="2">
                  <c:v>Y2007</c:v>
                </c:pt>
                <c:pt idx="3">
                  <c:v>Y2008</c:v>
                </c:pt>
                <c:pt idx="4">
                  <c:v>Y2009</c:v>
                </c:pt>
                <c:pt idx="5">
                  <c:v>Y2010</c:v>
                </c:pt>
                <c:pt idx="6">
                  <c:v>Y2011</c:v>
                </c:pt>
                <c:pt idx="7">
                  <c:v>Y2012</c:v>
                </c:pt>
              </c:strCache>
            </c:strRef>
          </c:cat>
          <c:val>
            <c:numRef>
              <c:f>Sheet1!$C$2:$C$9</c:f>
              <c:numCache>
                <c:formatCode>#,##0</c:formatCode>
                <c:ptCount val="8"/>
                <c:pt idx="0">
                  <c:v>1000000</c:v>
                </c:pt>
                <c:pt idx="1">
                  <c:v>1900000</c:v>
                </c:pt>
                <c:pt idx="2">
                  <c:v>3900000</c:v>
                </c:pt>
                <c:pt idx="3">
                  <c:v>5990000</c:v>
                </c:pt>
                <c:pt idx="4">
                  <c:v>7800000</c:v>
                </c:pt>
                <c:pt idx="5">
                  <c:v>9850000</c:v>
                </c:pt>
                <c:pt idx="6">
                  <c:v>11850000</c:v>
                </c:pt>
                <c:pt idx="7">
                  <c:v>14000000</c:v>
                </c:pt>
              </c:numCache>
            </c:numRef>
          </c:val>
        </c:ser>
        <c:dLbls>
          <c:showLegendKey val="0"/>
          <c:showVal val="0"/>
          <c:showCatName val="0"/>
          <c:showSerName val="0"/>
          <c:showPercent val="0"/>
          <c:showBubbleSize val="0"/>
        </c:dLbls>
        <c:gapWidth val="39"/>
        <c:gapDepth val="0"/>
        <c:shape val="cylinder"/>
        <c:axId val="107113856"/>
        <c:axId val="107119744"/>
        <c:axId val="0"/>
      </c:bar3DChart>
      <c:catAx>
        <c:axId val="107113856"/>
        <c:scaling>
          <c:orientation val="minMax"/>
        </c:scaling>
        <c:delete val="0"/>
        <c:axPos val="b"/>
        <c:majorTickMark val="out"/>
        <c:minorTickMark val="none"/>
        <c:tickLblPos val="nextTo"/>
        <c:spPr>
          <a:ln>
            <a:solidFill>
              <a:schemeClr val="bg2"/>
            </a:solidFill>
          </a:ln>
        </c:spPr>
        <c:txPr>
          <a:bodyPr/>
          <a:lstStyle/>
          <a:p>
            <a:pPr>
              <a:defRPr sz="900">
                <a:solidFill>
                  <a:schemeClr val="tx1"/>
                </a:solidFill>
                <a:effectLst/>
              </a:defRPr>
            </a:pPr>
            <a:endParaRPr lang="en-US"/>
          </a:p>
        </c:txPr>
        <c:crossAx val="107119744"/>
        <c:crosses val="autoZero"/>
        <c:auto val="1"/>
        <c:lblAlgn val="ctr"/>
        <c:lblOffset val="100"/>
        <c:noMultiLvlLbl val="0"/>
      </c:catAx>
      <c:valAx>
        <c:axId val="107119744"/>
        <c:scaling>
          <c:orientation val="minMax"/>
        </c:scaling>
        <c:delete val="0"/>
        <c:axPos val="l"/>
        <c:majorGridlines>
          <c:spPr>
            <a:ln>
              <a:solidFill>
                <a:schemeClr val="bg2"/>
              </a:solidFill>
            </a:ln>
          </c:spPr>
        </c:majorGridlines>
        <c:numFmt formatCode="#,##0" sourceLinked="1"/>
        <c:majorTickMark val="out"/>
        <c:minorTickMark val="none"/>
        <c:tickLblPos val="nextTo"/>
        <c:spPr>
          <a:ln>
            <a:solidFill>
              <a:schemeClr val="bg2"/>
            </a:solidFill>
          </a:ln>
        </c:spPr>
        <c:txPr>
          <a:bodyPr/>
          <a:lstStyle/>
          <a:p>
            <a:pPr>
              <a:defRPr sz="1000">
                <a:solidFill>
                  <a:schemeClr val="tx1"/>
                </a:solidFill>
                <a:effectLst/>
              </a:defRPr>
            </a:pPr>
            <a:endParaRPr lang="en-US"/>
          </a:p>
        </c:txPr>
        <c:crossAx val="107113856"/>
        <c:crosses val="autoZero"/>
        <c:crossBetween val="between"/>
      </c:valAx>
    </c:plotArea>
    <c:legend>
      <c:legendPos val="b"/>
      <c:legendEntry>
        <c:idx val="0"/>
        <c:txPr>
          <a:bodyPr/>
          <a:lstStyle/>
          <a:p>
            <a:pPr>
              <a:defRPr sz="1100">
                <a:solidFill>
                  <a:schemeClr val="tx1"/>
                </a:solidFill>
                <a:latin typeface="+mn-lt"/>
              </a:defRPr>
            </a:pPr>
            <a:endParaRPr lang="en-US"/>
          </a:p>
        </c:txPr>
      </c:legendEntry>
      <c:legendEntry>
        <c:idx val="1"/>
        <c:txPr>
          <a:bodyPr/>
          <a:lstStyle/>
          <a:p>
            <a:pPr>
              <a:defRPr sz="1100">
                <a:solidFill>
                  <a:schemeClr val="tx1"/>
                </a:solidFill>
              </a:defRPr>
            </a:pPr>
            <a:endParaRPr lang="en-US"/>
          </a:p>
        </c:txPr>
      </c:legendEntry>
      <c:layout>
        <c:manualLayout>
          <c:xMode val="edge"/>
          <c:yMode val="edge"/>
          <c:x val="0.30093659345213425"/>
          <c:y val="0.88923746373808521"/>
          <c:w val="0.53847769028871395"/>
          <c:h val="6.7999378367177787E-2"/>
        </c:manualLayout>
      </c:layout>
      <c:overlay val="0"/>
      <c:txPr>
        <a:bodyPr/>
        <a:lstStyle/>
        <a:p>
          <a:pPr>
            <a:defRPr sz="1100">
              <a:solidFill>
                <a:schemeClr val="tx1"/>
              </a:solidFill>
            </a:defRPr>
          </a:pPr>
          <a:endParaRPr lang="en-US"/>
        </a:p>
      </c:txPr>
    </c:legend>
    <c:plotVisOnly val="1"/>
    <c:dispBlanksAs val="gap"/>
    <c:showDLblsOverMax val="0"/>
  </c:chart>
  <c:txPr>
    <a:bodyPr/>
    <a:lstStyle/>
    <a:p>
      <a:pPr>
        <a:defRPr sz="18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Hyper-V R2 Enabled OLTP Workload Scalability</a:t>
            </a:r>
          </a:p>
          <a:p>
            <a:pPr>
              <a:defRPr/>
            </a:pPr>
            <a:r>
              <a:rPr lang="en-US" dirty="0"/>
              <a:t>(OLTP workload, 4 </a:t>
            </a:r>
            <a:r>
              <a:rPr lang="en-US" dirty="0" err="1"/>
              <a:t>vCPU</a:t>
            </a:r>
            <a:r>
              <a:rPr lang="en-US" dirty="0"/>
              <a:t> per VM, Windows 2008 R2 SP1, SQL Server 2008 R2)</a:t>
            </a:r>
          </a:p>
          <a:p>
            <a:pPr>
              <a:defRPr/>
            </a:pPr>
            <a:endParaRPr lang="en-US" dirty="0"/>
          </a:p>
        </c:rich>
      </c:tx>
      <c:layout>
        <c:manualLayout>
          <c:xMode val="edge"/>
          <c:yMode val="edge"/>
          <c:x val="9.795106870093559E-2"/>
          <c:y val="2.4154938506634922E-3"/>
        </c:manualLayout>
      </c:layout>
      <c:overlay val="1"/>
    </c:title>
    <c:autoTitleDeleted val="0"/>
    <c:plotArea>
      <c:layout>
        <c:manualLayout>
          <c:layoutTarget val="inner"/>
          <c:xMode val="edge"/>
          <c:yMode val="edge"/>
          <c:x val="0.17226751307249499"/>
          <c:y val="0.24114119185465174"/>
          <c:w val="0.68766746017212999"/>
          <c:h val="0.57838416598222786"/>
        </c:manualLayout>
      </c:layout>
      <c:barChart>
        <c:barDir val="col"/>
        <c:grouping val="stacked"/>
        <c:varyColors val="0"/>
        <c:ser>
          <c:idx val="0"/>
          <c:order val="0"/>
          <c:tx>
            <c:strRef>
              <c:f>'[ESG Workload SQL results.xlsx]test log'!$T$23</c:f>
              <c:strCache>
                <c:ptCount val="1"/>
                <c:pt idx="0">
                  <c:v>VM's</c:v>
                </c:pt>
              </c:strCache>
            </c:strRef>
          </c:tx>
          <c:invertIfNegative val="0"/>
          <c:val>
            <c:numRef>
              <c:f>'[ESG Workload SQL results.xlsx]test log'!$T$24:$T$27</c:f>
              <c:numCache>
                <c:formatCode>General</c:formatCode>
                <c:ptCount val="4"/>
                <c:pt idx="0">
                  <c:v>1</c:v>
                </c:pt>
                <c:pt idx="1">
                  <c:v>2</c:v>
                </c:pt>
                <c:pt idx="2">
                  <c:v>3</c:v>
                </c:pt>
                <c:pt idx="3">
                  <c:v>4</c:v>
                </c:pt>
              </c:numCache>
            </c:numRef>
          </c:val>
        </c:ser>
        <c:ser>
          <c:idx val="1"/>
          <c:order val="1"/>
          <c:tx>
            <c:strRef>
              <c:f>'[ESG Workload SQL results.xlsx]test log'!$U$23</c:f>
              <c:strCache>
                <c:ptCount val="1"/>
                <c:pt idx="0">
                  <c:v>Customers</c:v>
                </c:pt>
              </c:strCache>
            </c:strRef>
          </c:tx>
          <c:invertIfNegative val="0"/>
          <c:val>
            <c:numRef>
              <c:f>'[ESG Workload SQL results.xlsx]test log'!$U$24:$U$27</c:f>
              <c:numCache>
                <c:formatCode>General</c:formatCode>
                <c:ptCount val="4"/>
                <c:pt idx="0">
                  <c:v>20000</c:v>
                </c:pt>
                <c:pt idx="1">
                  <c:v>40000</c:v>
                </c:pt>
                <c:pt idx="2">
                  <c:v>60000</c:v>
                </c:pt>
                <c:pt idx="3">
                  <c:v>80000</c:v>
                </c:pt>
              </c:numCache>
            </c:numRef>
          </c:val>
        </c:ser>
        <c:dLbls>
          <c:showLegendKey val="0"/>
          <c:showVal val="0"/>
          <c:showCatName val="0"/>
          <c:showSerName val="0"/>
          <c:showPercent val="0"/>
          <c:showBubbleSize val="0"/>
        </c:dLbls>
        <c:gapWidth val="150"/>
        <c:overlap val="100"/>
        <c:axId val="24288640"/>
        <c:axId val="24290816"/>
      </c:barChart>
      <c:catAx>
        <c:axId val="24288640"/>
        <c:scaling>
          <c:orientation val="minMax"/>
        </c:scaling>
        <c:delete val="0"/>
        <c:axPos val="b"/>
        <c:title>
          <c:tx>
            <c:rich>
              <a:bodyPr/>
              <a:lstStyle/>
              <a:p>
                <a:pPr>
                  <a:defRPr/>
                </a:pPr>
                <a:r>
                  <a:rPr lang="en-US"/>
                  <a:t>Hyper-V R2 Virtual Machines</a:t>
                </a:r>
              </a:p>
            </c:rich>
          </c:tx>
          <c:layout>
            <c:manualLayout>
              <c:xMode val="edge"/>
              <c:yMode val="edge"/>
              <c:x val="0.396756520299829"/>
              <c:y val="0.90905556465177295"/>
            </c:manualLayout>
          </c:layout>
          <c:overlay val="0"/>
        </c:title>
        <c:majorTickMark val="none"/>
        <c:minorTickMark val="none"/>
        <c:tickLblPos val="nextTo"/>
        <c:crossAx val="24290816"/>
        <c:crosses val="autoZero"/>
        <c:auto val="1"/>
        <c:lblAlgn val="ctr"/>
        <c:lblOffset val="100"/>
        <c:noMultiLvlLbl val="0"/>
      </c:catAx>
      <c:valAx>
        <c:axId val="24290816"/>
        <c:scaling>
          <c:orientation val="minMax"/>
          <c:max val="100000"/>
        </c:scaling>
        <c:delete val="0"/>
        <c:axPos val="l"/>
        <c:title>
          <c:tx>
            <c:rich>
              <a:bodyPr rot="-5400000" vert="horz"/>
              <a:lstStyle/>
              <a:p>
                <a:pPr>
                  <a:defRPr/>
                </a:pPr>
                <a:r>
                  <a:rPr lang="en-US"/>
                  <a:t>Customers </a:t>
                </a:r>
              </a:p>
            </c:rich>
          </c:tx>
          <c:layout>
            <c:manualLayout>
              <c:xMode val="edge"/>
              <c:yMode val="edge"/>
              <c:x val="1.2277308216459325E-2"/>
              <c:y val="0.3798969150595306"/>
            </c:manualLayout>
          </c:layout>
          <c:overlay val="0"/>
        </c:title>
        <c:numFmt formatCode="#,##0" sourceLinked="0"/>
        <c:majorTickMark val="out"/>
        <c:minorTickMark val="none"/>
        <c:tickLblPos val="nextTo"/>
        <c:crossAx val="24288640"/>
        <c:crosses val="autoZero"/>
        <c:crossBetween val="between"/>
        <c:majorUnit val="20000"/>
        <c:minorUnit val="2000"/>
      </c:valAx>
    </c:plotArea>
    <c:plotVisOnly val="1"/>
    <c:dispBlanksAs val="gap"/>
    <c:showDLblsOverMax val="0"/>
  </c:chart>
  <c:txPr>
    <a:bodyPr/>
    <a:lstStyle/>
    <a:p>
      <a:pPr>
        <a:defRPr sz="1800" b="0">
          <a:solidFill>
            <a:schemeClr val="bg1"/>
          </a:solidFill>
          <a:latin typeface="Segoe UI" pitchFamily="34" charset="0"/>
          <a:cs typeface="Segoe UI" pitchFamily="34" charset="0"/>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a:solidFill>
                  <a:schemeClr val="bg1"/>
                </a:solidFill>
              </a:defRPr>
            </a:pPr>
            <a:r>
              <a:rPr lang="en-US" sz="2000" dirty="0">
                <a:solidFill>
                  <a:schemeClr val="bg1"/>
                </a:solidFill>
              </a:rPr>
              <a:t>Virtual</a:t>
            </a:r>
            <a:r>
              <a:rPr lang="en-US" sz="2000" baseline="0" dirty="0">
                <a:solidFill>
                  <a:schemeClr val="bg1"/>
                </a:solidFill>
              </a:rPr>
              <a:t> Machine Scalability</a:t>
            </a:r>
          </a:p>
          <a:p>
            <a:pPr>
              <a:defRPr sz="1800">
                <a:solidFill>
                  <a:schemeClr val="bg1"/>
                </a:solidFill>
              </a:defRPr>
            </a:pPr>
            <a:r>
              <a:rPr lang="en-US" sz="1800" b="0" baseline="0" dirty="0" smtClean="0">
                <a:solidFill>
                  <a:schemeClr val="bg1"/>
                </a:solidFill>
              </a:rPr>
              <a:t>1 </a:t>
            </a:r>
            <a:r>
              <a:rPr lang="en-US" sz="1800" b="0" baseline="0" dirty="0">
                <a:solidFill>
                  <a:schemeClr val="bg1"/>
                </a:solidFill>
              </a:rPr>
              <a:t>through 16 </a:t>
            </a:r>
            <a:r>
              <a:rPr lang="en-US" sz="1800" b="0" dirty="0">
                <a:solidFill>
                  <a:schemeClr val="bg1"/>
                </a:solidFill>
              </a:rPr>
              <a:t>Microsoft Hyper-V R2</a:t>
            </a:r>
            <a:r>
              <a:rPr lang="en-US" sz="1800" b="0" baseline="0" dirty="0">
                <a:solidFill>
                  <a:schemeClr val="bg1"/>
                </a:solidFill>
              </a:rPr>
              <a:t> </a:t>
            </a:r>
            <a:r>
              <a:rPr lang="en-US" sz="1800" b="0" baseline="0" dirty="0" smtClean="0">
                <a:solidFill>
                  <a:schemeClr val="bg1"/>
                </a:solidFill>
              </a:rPr>
              <a:t>Servers</a:t>
            </a:r>
            <a:endParaRPr lang="en-US" sz="1800" b="0" dirty="0">
              <a:solidFill>
                <a:schemeClr val="bg1"/>
              </a:solidFill>
            </a:endParaRPr>
          </a:p>
        </c:rich>
      </c:tx>
      <c:overlay val="0"/>
    </c:title>
    <c:autoTitleDeleted val="0"/>
    <c:plotArea>
      <c:layout>
        <c:manualLayout>
          <c:layoutTarget val="inner"/>
          <c:xMode val="edge"/>
          <c:yMode val="edge"/>
          <c:x val="9.5221083448764746E-2"/>
          <c:y val="0.18371728893065817"/>
          <c:w val="0.87183031389369203"/>
          <c:h val="0.646955458445169"/>
        </c:manualLayout>
      </c:layout>
      <c:scatterChart>
        <c:scatterStyle val="lineMarker"/>
        <c:varyColors val="0"/>
        <c:ser>
          <c:idx val="0"/>
          <c:order val="0"/>
          <c:tx>
            <c:strRef>
              <c:f>'[EMC HyperV Scalabilty.xlsx]Scalability'!$D$6</c:f>
              <c:strCache>
                <c:ptCount val="1"/>
                <c:pt idx="0">
                  <c:v>Virtual Machines</c:v>
                </c:pt>
              </c:strCache>
            </c:strRef>
          </c:tx>
          <c:spPr>
            <a:ln w="76200">
              <a:solidFill>
                <a:schemeClr val="accent1"/>
              </a:solidFill>
            </a:ln>
          </c:spPr>
          <c:marker>
            <c:spPr>
              <a:solidFill>
                <a:srgbClr val="002060"/>
              </a:solidFill>
              <a:ln w="76200">
                <a:solidFill>
                  <a:schemeClr val="accent1"/>
                </a:solidFill>
              </a:ln>
            </c:spPr>
          </c:marker>
          <c:dPt>
            <c:idx val="0"/>
            <c:marker>
              <c:symbol val="none"/>
            </c:marker>
            <c:bubble3D val="0"/>
          </c:dPt>
          <c:xVal>
            <c:numRef>
              <c:f>'[EMC HyperV Scalabilty.xlsx]Scalability'!$C$7:$C$12</c:f>
              <c:numCache>
                <c:formatCode>General</c:formatCode>
                <c:ptCount val="6"/>
                <c:pt idx="0">
                  <c:v>0</c:v>
                </c:pt>
                <c:pt idx="1">
                  <c:v>1</c:v>
                </c:pt>
                <c:pt idx="2">
                  <c:v>2</c:v>
                </c:pt>
                <c:pt idx="3">
                  <c:v>4</c:v>
                </c:pt>
                <c:pt idx="4">
                  <c:v>8</c:v>
                </c:pt>
                <c:pt idx="5">
                  <c:v>16</c:v>
                </c:pt>
              </c:numCache>
            </c:numRef>
          </c:xVal>
          <c:yVal>
            <c:numRef>
              <c:f>'[EMC HyperV Scalabilty.xlsx]Scalability'!$D$7:$D$12</c:f>
              <c:numCache>
                <c:formatCode>General</c:formatCode>
                <c:ptCount val="6"/>
                <c:pt idx="0">
                  <c:v>0</c:v>
                </c:pt>
                <c:pt idx="1">
                  <c:v>64</c:v>
                </c:pt>
                <c:pt idx="2">
                  <c:v>128</c:v>
                </c:pt>
                <c:pt idx="3">
                  <c:v>256</c:v>
                </c:pt>
                <c:pt idx="4">
                  <c:v>512</c:v>
                </c:pt>
                <c:pt idx="5">
                  <c:v>1024</c:v>
                </c:pt>
              </c:numCache>
            </c:numRef>
          </c:yVal>
          <c:smooth val="0"/>
        </c:ser>
        <c:dLbls>
          <c:showLegendKey val="0"/>
          <c:showVal val="0"/>
          <c:showCatName val="0"/>
          <c:showSerName val="0"/>
          <c:showPercent val="0"/>
          <c:showBubbleSize val="0"/>
        </c:dLbls>
        <c:axId val="86480768"/>
        <c:axId val="88752512"/>
      </c:scatterChart>
      <c:valAx>
        <c:axId val="86480768"/>
        <c:scaling>
          <c:orientation val="minMax"/>
          <c:max val="16"/>
        </c:scaling>
        <c:delete val="0"/>
        <c:axPos val="b"/>
        <c:title>
          <c:tx>
            <c:rich>
              <a:bodyPr/>
              <a:lstStyle/>
              <a:p>
                <a:pPr>
                  <a:defRPr sz="1800">
                    <a:solidFill>
                      <a:schemeClr val="bg1"/>
                    </a:solidFill>
                  </a:defRPr>
                </a:pPr>
                <a:r>
                  <a:rPr lang="en-US" sz="1800" b="0">
                    <a:solidFill>
                      <a:schemeClr val="bg1"/>
                    </a:solidFill>
                  </a:rPr>
                  <a:t>Clustered Hyper-V R2 Servers</a:t>
                </a:r>
              </a:p>
            </c:rich>
          </c:tx>
          <c:layout>
            <c:manualLayout>
              <c:xMode val="edge"/>
              <c:yMode val="edge"/>
              <c:x val="0.32000589949192132"/>
              <c:y val="0.90484882665060384"/>
            </c:manualLayout>
          </c:layout>
          <c:overlay val="0"/>
        </c:title>
        <c:numFmt formatCode="General" sourceLinked="1"/>
        <c:majorTickMark val="out"/>
        <c:minorTickMark val="none"/>
        <c:tickLblPos val="nextTo"/>
        <c:txPr>
          <a:bodyPr/>
          <a:lstStyle/>
          <a:p>
            <a:pPr>
              <a:defRPr sz="1200">
                <a:solidFill>
                  <a:schemeClr val="bg1"/>
                </a:solidFill>
              </a:defRPr>
            </a:pPr>
            <a:endParaRPr lang="en-US"/>
          </a:p>
        </c:txPr>
        <c:crossAx val="88752512"/>
        <c:crosses val="autoZero"/>
        <c:crossBetween val="midCat"/>
      </c:valAx>
      <c:valAx>
        <c:axId val="88752512"/>
        <c:scaling>
          <c:orientation val="minMax"/>
          <c:max val="1024"/>
        </c:scaling>
        <c:delete val="0"/>
        <c:axPos val="l"/>
        <c:majorGridlines/>
        <c:title>
          <c:tx>
            <c:rich>
              <a:bodyPr rot="-5400000" vert="horz"/>
              <a:lstStyle/>
              <a:p>
                <a:pPr>
                  <a:defRPr sz="1600">
                    <a:solidFill>
                      <a:schemeClr val="bg1"/>
                    </a:solidFill>
                  </a:defRPr>
                </a:pPr>
                <a:r>
                  <a:rPr lang="en-US" sz="1600" b="0">
                    <a:solidFill>
                      <a:schemeClr val="bg1"/>
                    </a:solidFill>
                  </a:rPr>
                  <a:t>Vrirtual  Machine</a:t>
                </a:r>
                <a:r>
                  <a:rPr lang="en-US" sz="1600">
                    <a:solidFill>
                      <a:schemeClr val="bg1"/>
                    </a:solidFill>
                  </a:rPr>
                  <a:t>s </a:t>
                </a:r>
              </a:p>
            </c:rich>
          </c:tx>
          <c:overlay val="0"/>
        </c:title>
        <c:numFmt formatCode="#,##0" sourceLinked="0"/>
        <c:majorTickMark val="out"/>
        <c:minorTickMark val="none"/>
        <c:tickLblPos val="nextTo"/>
        <c:txPr>
          <a:bodyPr/>
          <a:lstStyle/>
          <a:p>
            <a:pPr>
              <a:defRPr sz="1200">
                <a:solidFill>
                  <a:schemeClr val="bg1"/>
                </a:solidFill>
              </a:defRPr>
            </a:pPr>
            <a:endParaRPr lang="en-US"/>
          </a:p>
        </c:txPr>
        <c:crossAx val="86480768"/>
        <c:crosses val="autoZero"/>
        <c:crossBetween val="midCat"/>
        <c:majorUnit val="128"/>
      </c:valAx>
      <c:spPr>
        <a:ln>
          <a:solidFill>
            <a:schemeClr val="bg1">
              <a:lumMod val="65000"/>
            </a:schemeClr>
          </a:solidFill>
        </a:ln>
      </c:spPr>
    </c:plotArea>
    <c:plotVisOnly val="1"/>
    <c:dispBlanksAs val="gap"/>
    <c:showDLblsOverMax val="0"/>
  </c:chart>
  <c:spPr>
    <a:ln>
      <a:noFill/>
    </a:ln>
  </c:sp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0.92793</cdr:x>
      <cdr:y>0.12742</cdr:y>
    </cdr:from>
    <cdr:to>
      <cdr:x>0.98995</cdr:x>
      <cdr:y>0.81159</cdr:y>
    </cdr:to>
    <cdr:sp macro="" textlink="">
      <cdr:nvSpPr>
        <cdr:cNvPr id="2" name="TextBox 3"/>
        <cdr:cNvSpPr txBox="1"/>
      </cdr:nvSpPr>
      <cdr:spPr>
        <a:xfrm xmlns:a="http://schemas.openxmlformats.org/drawingml/2006/main" rot="16200000">
          <a:off x="8503047" y="2135418"/>
          <a:ext cx="3597252" cy="666267"/>
        </a:xfrm>
        <a:prstGeom xmlns:a="http://schemas.openxmlformats.org/drawingml/2006/main" prst="rect">
          <a:avLst/>
        </a:prstGeom>
        <a:noFill xmlns:a="http://schemas.openxmlformats.org/drawingml/2006/main"/>
        <a:ln xmlns:a="http://schemas.openxmlformats.org/drawingml/2006/main" w="9525" cmpd="sng">
          <a:noFill/>
        </a:ln>
        <a:effectLst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r>
            <a:rPr lang="en-US" sz="1600" b="1" dirty="0">
              <a:solidFill>
                <a:schemeClr val="bg1"/>
              </a:solidFill>
            </a:rPr>
            <a:t>  Average  </a:t>
          </a:r>
          <a:r>
            <a:rPr lang="en-US" sz="1600" b="1" dirty="0" smtClean="0">
              <a:solidFill>
                <a:schemeClr val="bg1"/>
              </a:solidFill>
            </a:rPr>
            <a:t>Transaction </a:t>
          </a:r>
          <a:r>
            <a:rPr lang="en-US" sz="1600" b="1" dirty="0">
              <a:solidFill>
                <a:schemeClr val="bg1"/>
              </a:solidFill>
            </a:rPr>
            <a:t>Response</a:t>
          </a:r>
          <a:r>
            <a:rPr lang="en-US" sz="1600" b="1" baseline="0" dirty="0">
              <a:solidFill>
                <a:schemeClr val="bg1"/>
              </a:solidFill>
            </a:rPr>
            <a:t> (ms) </a:t>
          </a:r>
          <a:endParaRPr lang="en-US" sz="1600" b="1" dirty="0">
            <a:solidFill>
              <a:schemeClr val="bg1"/>
            </a:solidFill>
          </a:endParaRPr>
        </a:p>
      </cdr:txBody>
    </cdr:sp>
  </cdr:relSizeAnchor>
  <cdr:relSizeAnchor xmlns:cdr="http://schemas.openxmlformats.org/drawingml/2006/chartDrawing">
    <cdr:from>
      <cdr:x>0.85586</cdr:x>
      <cdr:y>0.2419</cdr:y>
    </cdr:from>
    <cdr:to>
      <cdr:x>0.85586</cdr:x>
      <cdr:y>0.81668</cdr:y>
    </cdr:to>
    <cdr:sp macro="" textlink="">
      <cdr:nvSpPr>
        <cdr:cNvPr id="4" name="Straight Connector 3"/>
        <cdr:cNvSpPr/>
      </cdr:nvSpPr>
      <cdr:spPr>
        <a:xfrm xmlns:a="http://schemas.openxmlformats.org/drawingml/2006/main" rot="5400000">
          <a:off x="5326769" y="2892848"/>
          <a:ext cx="3141515" cy="0"/>
        </a:xfrm>
        <a:prstGeom xmlns:a="http://schemas.openxmlformats.org/drawingml/2006/main" prst="line">
          <a:avLst/>
        </a:prstGeom>
        <a:noFill xmlns:a="http://schemas.openxmlformats.org/drawingml/2006/main"/>
        <a:ln xmlns:a="http://schemas.openxmlformats.org/drawingml/2006/main" w="9525" cap="flat" cmpd="sng" algn="ctr">
          <a:solidFill>
            <a:sysClr val="window" lastClr="FFFFFF">
              <a:lumMod val="65000"/>
            </a:sysClr>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p>
      </cdr:txBody>
    </cdr:sp>
  </cdr:relSizeAnchor>
  <cdr:relSizeAnchor xmlns:cdr="http://schemas.openxmlformats.org/drawingml/2006/chartDrawing">
    <cdr:from>
      <cdr:x>0.85586</cdr:x>
      <cdr:y>0.22872</cdr:y>
    </cdr:from>
    <cdr:to>
      <cdr:x>0.92252</cdr:x>
      <cdr:y>0.86021</cdr:y>
    </cdr:to>
    <cdr:grpSp>
      <cdr:nvGrpSpPr>
        <cdr:cNvPr id="11" name="Group 10"/>
        <cdr:cNvGrpSpPr/>
      </cdr:nvGrpSpPr>
      <cdr:grpSpPr>
        <a:xfrm xmlns:a="http://schemas.openxmlformats.org/drawingml/2006/main">
          <a:off x="6897527" y="1250082"/>
          <a:ext cx="537225" cy="3451438"/>
          <a:chOff x="5429250" y="457201"/>
          <a:chExt cx="419100" cy="3038474"/>
        </a:xfrm>
      </cdr:grpSpPr>
      <cdr:sp macro="" textlink="">
        <cdr:nvSpPr>
          <cdr:cNvPr id="5" name="TextBox 4"/>
          <cdr:cNvSpPr txBox="1"/>
        </cdr:nvSpPr>
        <cdr:spPr>
          <a:xfrm xmlns:a="http://schemas.openxmlformats.org/drawingml/2006/main">
            <a:off x="5438776" y="457201"/>
            <a:ext cx="390525" cy="2667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a:solidFill>
                  <a:schemeClr val="bg1"/>
                </a:solidFill>
              </a:rPr>
              <a:t>500</a:t>
            </a:r>
          </a:p>
          <a:p xmlns:a="http://schemas.openxmlformats.org/drawingml/2006/main">
            <a:endParaRPr lang="en-US" sz="1400" dirty="0">
              <a:solidFill>
                <a:schemeClr val="bg1"/>
              </a:solidFill>
            </a:endParaRPr>
          </a:p>
        </cdr:txBody>
      </cdr:sp>
      <cdr:sp macro="" textlink="">
        <cdr:nvSpPr>
          <cdr:cNvPr id="6" name="TextBox 1"/>
          <cdr:cNvSpPr txBox="1"/>
        </cdr:nvSpPr>
        <cdr:spPr>
          <a:xfrm xmlns:a="http://schemas.openxmlformats.org/drawingml/2006/main">
            <a:off x="5429250" y="1028700"/>
            <a:ext cx="390525" cy="2667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solidFill>
                  <a:schemeClr val="bg1"/>
                </a:solidFill>
              </a:rPr>
              <a:t>400</a:t>
            </a:r>
          </a:p>
          <a:p xmlns:a="http://schemas.openxmlformats.org/drawingml/2006/main">
            <a:endParaRPr lang="en-US" sz="1400" dirty="0">
              <a:solidFill>
                <a:schemeClr val="bg1"/>
              </a:solidFill>
            </a:endParaRPr>
          </a:p>
          <a:p xmlns:a="http://schemas.openxmlformats.org/drawingml/2006/main">
            <a:endParaRPr lang="en-US" sz="1400" dirty="0">
              <a:solidFill>
                <a:schemeClr val="bg1"/>
              </a:solidFill>
            </a:endParaRPr>
          </a:p>
        </cdr:txBody>
      </cdr:sp>
      <cdr:sp macro="" textlink="">
        <cdr:nvSpPr>
          <cdr:cNvPr id="7" name="TextBox 1"/>
          <cdr:cNvSpPr txBox="1"/>
        </cdr:nvSpPr>
        <cdr:spPr>
          <a:xfrm xmlns:a="http://schemas.openxmlformats.org/drawingml/2006/main">
            <a:off x="5448300" y="1581150"/>
            <a:ext cx="390525" cy="2667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solidFill>
                  <a:schemeClr val="bg1"/>
                </a:solidFill>
              </a:rPr>
              <a:t>300</a:t>
            </a:r>
          </a:p>
          <a:p xmlns:a="http://schemas.openxmlformats.org/drawingml/2006/main">
            <a:endParaRPr lang="en-US" sz="1400" dirty="0">
              <a:solidFill>
                <a:schemeClr val="bg1"/>
              </a:solidFill>
            </a:endParaRPr>
          </a:p>
          <a:p xmlns:a="http://schemas.openxmlformats.org/drawingml/2006/main">
            <a:endParaRPr lang="en-US" sz="1400" dirty="0">
              <a:solidFill>
                <a:schemeClr val="bg1"/>
              </a:solidFill>
            </a:endParaRPr>
          </a:p>
        </cdr:txBody>
      </cdr:sp>
      <cdr:sp macro="" textlink="">
        <cdr:nvSpPr>
          <cdr:cNvPr id="8" name="TextBox 1"/>
          <cdr:cNvSpPr txBox="1"/>
        </cdr:nvSpPr>
        <cdr:spPr>
          <a:xfrm xmlns:a="http://schemas.openxmlformats.org/drawingml/2006/main">
            <a:off x="5429250" y="2114550"/>
            <a:ext cx="390525" cy="2667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solidFill>
                  <a:schemeClr val="bg1"/>
                </a:solidFill>
              </a:rPr>
              <a:t>200</a:t>
            </a:r>
          </a:p>
          <a:p xmlns:a="http://schemas.openxmlformats.org/drawingml/2006/main">
            <a:endParaRPr lang="en-US" sz="1400" dirty="0">
              <a:solidFill>
                <a:schemeClr val="bg1"/>
              </a:solidFill>
            </a:endParaRPr>
          </a:p>
          <a:p xmlns:a="http://schemas.openxmlformats.org/drawingml/2006/main">
            <a:endParaRPr lang="en-US" sz="1400" dirty="0">
              <a:solidFill>
                <a:schemeClr val="bg1"/>
              </a:solidFill>
            </a:endParaRPr>
          </a:p>
        </cdr:txBody>
      </cdr:sp>
      <cdr:sp macro="" textlink="">
        <cdr:nvSpPr>
          <cdr:cNvPr id="9" name="TextBox 1"/>
          <cdr:cNvSpPr txBox="1"/>
        </cdr:nvSpPr>
        <cdr:spPr>
          <a:xfrm xmlns:a="http://schemas.openxmlformats.org/drawingml/2006/main">
            <a:off x="5438775" y="2695575"/>
            <a:ext cx="390525" cy="2667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aseline="0" dirty="0">
                <a:solidFill>
                  <a:schemeClr val="bg1"/>
                </a:solidFill>
              </a:rPr>
              <a:t>100</a:t>
            </a:r>
            <a:endParaRPr lang="en-US" sz="1400" dirty="0">
              <a:solidFill>
                <a:schemeClr val="bg1"/>
              </a:solidFill>
            </a:endParaRPr>
          </a:p>
          <a:p xmlns:a="http://schemas.openxmlformats.org/drawingml/2006/main">
            <a:endParaRPr lang="en-US" sz="1400" dirty="0">
              <a:solidFill>
                <a:schemeClr val="bg1"/>
              </a:solidFill>
            </a:endParaRPr>
          </a:p>
          <a:p xmlns:a="http://schemas.openxmlformats.org/drawingml/2006/main">
            <a:endParaRPr lang="en-US" sz="1400" dirty="0">
              <a:solidFill>
                <a:schemeClr val="bg1"/>
              </a:solidFill>
            </a:endParaRPr>
          </a:p>
        </cdr:txBody>
      </cdr:sp>
      <cdr:sp macro="" textlink="">
        <cdr:nvSpPr>
          <cdr:cNvPr id="10" name="TextBox 1"/>
          <cdr:cNvSpPr txBox="1"/>
        </cdr:nvSpPr>
        <cdr:spPr>
          <a:xfrm xmlns:a="http://schemas.openxmlformats.org/drawingml/2006/main">
            <a:off x="5457825" y="3228975"/>
            <a:ext cx="390525" cy="2667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baseline="0" dirty="0">
                <a:solidFill>
                  <a:schemeClr val="bg1"/>
                </a:solidFill>
              </a:rPr>
              <a:t> 0</a:t>
            </a:r>
            <a:endParaRPr lang="en-US" sz="1400" dirty="0">
              <a:solidFill>
                <a:schemeClr val="bg1"/>
              </a:solidFill>
            </a:endParaRPr>
          </a:p>
          <a:p xmlns:a="http://schemas.openxmlformats.org/drawingml/2006/main">
            <a:endParaRPr lang="en-US" sz="1400" dirty="0">
              <a:solidFill>
                <a:schemeClr val="bg1"/>
              </a:solidFill>
            </a:endParaRPr>
          </a:p>
          <a:p xmlns:a="http://schemas.openxmlformats.org/drawingml/2006/main">
            <a:endParaRPr lang="en-US" sz="1400" dirty="0">
              <a:solidFill>
                <a:schemeClr val="bg1"/>
              </a:solidFill>
            </a:endParaRPr>
          </a:p>
        </cdr:txBody>
      </cdr:sp>
    </cdr:grpSp>
  </cdr:relSizeAnchor>
  <cdr:relSizeAnchor xmlns:cdr="http://schemas.openxmlformats.org/drawingml/2006/chartDrawing">
    <cdr:from>
      <cdr:x>0.26126</cdr:x>
      <cdr:y>0.6673</cdr:y>
    </cdr:from>
    <cdr:to>
      <cdr:x>0.4265</cdr:x>
      <cdr:y>0.71267</cdr:y>
    </cdr:to>
    <cdr:sp macro="" textlink="">
      <cdr:nvSpPr>
        <cdr:cNvPr id="20" name="Straight Connector 19"/>
        <cdr:cNvSpPr/>
      </cdr:nvSpPr>
      <cdr:spPr>
        <a:xfrm xmlns:a="http://schemas.openxmlformats.org/drawingml/2006/main" flipV="1">
          <a:off x="2209789" y="3508530"/>
          <a:ext cx="1397633" cy="238546"/>
        </a:xfrm>
        <a:prstGeom xmlns:a="http://schemas.openxmlformats.org/drawingml/2006/main" prst="line">
          <a:avLst/>
        </a:prstGeom>
        <a:ln xmlns:a="http://schemas.openxmlformats.org/drawingml/2006/main" w="22225">
          <a:solidFill>
            <a:schemeClr val="accent1">
              <a:lumMod val="60000"/>
              <a:lumOff val="40000"/>
            </a:schemeClr>
          </a:solidFill>
          <a:prstDash val="dash"/>
          <a:headEnd type="ova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0.6036</cdr:x>
      <cdr:y>0.62193</cdr:y>
    </cdr:from>
    <cdr:to>
      <cdr:x>0.77642</cdr:x>
      <cdr:y>0.63705</cdr:y>
    </cdr:to>
    <cdr:sp macro="" textlink="">
      <cdr:nvSpPr>
        <cdr:cNvPr id="17" name="Straight Connector 16"/>
        <cdr:cNvSpPr/>
      </cdr:nvSpPr>
      <cdr:spPr>
        <a:xfrm xmlns:a="http://schemas.openxmlformats.org/drawingml/2006/main" flipV="1">
          <a:off x="5105400" y="3133726"/>
          <a:ext cx="1461738" cy="76200"/>
        </a:xfrm>
        <a:prstGeom xmlns:a="http://schemas.openxmlformats.org/drawingml/2006/main" prst="line">
          <a:avLst/>
        </a:prstGeom>
        <a:ln xmlns:a="http://schemas.openxmlformats.org/drawingml/2006/main" w="22225">
          <a:solidFill>
            <a:schemeClr val="accent1">
              <a:lumMod val="60000"/>
              <a:lumOff val="40000"/>
            </a:schemeClr>
          </a:solidFill>
          <a:prstDash val="dash"/>
          <a:headEnd type="oval"/>
          <a:tailEnd type="ova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0.43243</cdr:x>
      <cdr:y>0.63705</cdr:y>
    </cdr:from>
    <cdr:to>
      <cdr:x>0.61261</cdr:x>
      <cdr:y>0.6673</cdr:y>
    </cdr:to>
    <cdr:sp macro="" textlink="">
      <cdr:nvSpPr>
        <cdr:cNvPr id="14" name="Straight Connector 13"/>
        <cdr:cNvSpPr/>
      </cdr:nvSpPr>
      <cdr:spPr>
        <a:xfrm xmlns:a="http://schemas.openxmlformats.org/drawingml/2006/main" flipV="1">
          <a:off x="3657600" y="3209926"/>
          <a:ext cx="1524000" cy="152400"/>
        </a:xfrm>
        <a:prstGeom xmlns:a="http://schemas.openxmlformats.org/drawingml/2006/main" prst="line">
          <a:avLst/>
        </a:prstGeom>
        <a:noFill xmlns:a="http://schemas.openxmlformats.org/drawingml/2006/main"/>
        <a:ln xmlns:a="http://schemas.openxmlformats.org/drawingml/2006/main" w="22225" cap="flat" cmpd="sng" algn="ctr">
          <a:solidFill>
            <a:schemeClr val="accent5">
              <a:lumMod val="60000"/>
              <a:lumOff val="40000"/>
            </a:schemeClr>
          </a:solidFill>
          <a:prstDash val="dash"/>
          <a:headEnd type="oval"/>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073599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14</a:t>
            </a:fld>
            <a:endParaRPr lang="en-AU" dirty="0"/>
          </a:p>
        </p:txBody>
      </p:sp>
    </p:spTree>
    <p:extLst>
      <p:ext uri="{BB962C8B-B14F-4D97-AF65-F5344CB8AC3E}">
        <p14:creationId xmlns:p14="http://schemas.microsoft.com/office/powerpoint/2010/main" val="1284537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ED738F1E-9E41-4F13-BE79-0428F63B1E49}" type="datetime1">
              <a:rPr lang="en-US" smtClean="0">
                <a:solidFill>
                  <a:prstClr val="black"/>
                </a:solidFill>
              </a:rPr>
              <a:pPr/>
              <a:t>8/31/2011</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029977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E0614F-C456-4093-A2B3-3B9DE60834AC}"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24</a:t>
            </a:fld>
            <a:endParaRPr lang="en-AU" dirty="0"/>
          </a:p>
        </p:txBody>
      </p:sp>
    </p:spTree>
    <p:extLst>
      <p:ext uri="{BB962C8B-B14F-4D97-AF65-F5344CB8AC3E}">
        <p14:creationId xmlns:p14="http://schemas.microsoft.com/office/powerpoint/2010/main" val="2520367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685800"/>
            <a:ext cx="3635375" cy="2725738"/>
          </a:xfrm>
        </p:spPr>
      </p:sp>
      <p:sp>
        <p:nvSpPr>
          <p:cNvPr id="3" name="Notes Placeholder 2"/>
          <p:cNvSpPr>
            <a:spLocks noGrp="1"/>
          </p:cNvSpPr>
          <p:nvPr>
            <p:ph type="body" idx="1"/>
          </p:nvPr>
        </p:nvSpPr>
        <p:spPr>
          <a:xfrm>
            <a:off x="457200" y="3615193"/>
            <a:ext cx="5817476" cy="4500172"/>
          </a:xfrm>
        </p:spPr>
        <p:txBody>
          <a:bodyPr/>
          <a:lstStyle/>
          <a:p>
            <a:endParaRPr lang="en-US" sz="1100" dirty="0"/>
          </a:p>
        </p:txBody>
      </p:sp>
      <p:sp>
        <p:nvSpPr>
          <p:cNvPr id="4" name="Slide Number Placeholder 3"/>
          <p:cNvSpPr>
            <a:spLocks noGrp="1"/>
          </p:cNvSpPr>
          <p:nvPr>
            <p:ph type="sldNum" sz="quarter" idx="10"/>
          </p:nvPr>
        </p:nvSpPr>
        <p:spPr/>
        <p:txBody>
          <a:bodyPr/>
          <a:lstStyle/>
          <a:p>
            <a:fld id="{67741927-6463-459E-A476-6AA29362DB91}"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39796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dirty="0" smtClean="0">
              <a:latin typeface="Segoe"/>
            </a:endParaRP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28165" indent="-280064" eaLnBrk="0" hangingPunct="0">
              <a:defRPr>
                <a:solidFill>
                  <a:schemeClr val="tx1"/>
                </a:solidFill>
                <a:latin typeface="Arial" pitchFamily="34" charset="0"/>
                <a:cs typeface="Arial" pitchFamily="34" charset="0"/>
              </a:defRPr>
            </a:lvl2pPr>
            <a:lvl3pPr marL="1120254" indent="-224051" eaLnBrk="0" hangingPunct="0">
              <a:defRPr>
                <a:solidFill>
                  <a:schemeClr val="tx1"/>
                </a:solidFill>
                <a:latin typeface="Arial" pitchFamily="34" charset="0"/>
                <a:cs typeface="Arial" pitchFamily="34" charset="0"/>
              </a:defRPr>
            </a:lvl3pPr>
            <a:lvl4pPr marL="1568356" indent="-224051" eaLnBrk="0" hangingPunct="0">
              <a:defRPr>
                <a:solidFill>
                  <a:schemeClr val="tx1"/>
                </a:solidFill>
                <a:latin typeface="Arial" pitchFamily="34" charset="0"/>
                <a:cs typeface="Arial" pitchFamily="34" charset="0"/>
              </a:defRPr>
            </a:lvl4pPr>
            <a:lvl5pPr marL="2016458" indent="-224051" eaLnBrk="0" hangingPunct="0">
              <a:defRPr>
                <a:solidFill>
                  <a:schemeClr val="tx1"/>
                </a:solidFill>
                <a:latin typeface="Arial" pitchFamily="34" charset="0"/>
                <a:cs typeface="Arial" pitchFamily="34" charset="0"/>
              </a:defRPr>
            </a:lvl5pPr>
            <a:lvl6pPr marL="2464559" indent="-224051" defTabSz="894648" eaLnBrk="0" fontAlgn="base" hangingPunct="0">
              <a:spcBef>
                <a:spcPct val="0"/>
              </a:spcBef>
              <a:spcAft>
                <a:spcPct val="0"/>
              </a:spcAft>
              <a:defRPr>
                <a:solidFill>
                  <a:schemeClr val="tx1"/>
                </a:solidFill>
                <a:latin typeface="Arial" pitchFamily="34" charset="0"/>
                <a:cs typeface="Arial" pitchFamily="34" charset="0"/>
              </a:defRPr>
            </a:lvl6pPr>
            <a:lvl7pPr marL="2912661" indent="-224051" defTabSz="894648" eaLnBrk="0" fontAlgn="base" hangingPunct="0">
              <a:spcBef>
                <a:spcPct val="0"/>
              </a:spcBef>
              <a:spcAft>
                <a:spcPct val="0"/>
              </a:spcAft>
              <a:defRPr>
                <a:solidFill>
                  <a:schemeClr val="tx1"/>
                </a:solidFill>
                <a:latin typeface="Arial" pitchFamily="34" charset="0"/>
                <a:cs typeface="Arial" pitchFamily="34" charset="0"/>
              </a:defRPr>
            </a:lvl7pPr>
            <a:lvl8pPr marL="3360763" indent="-224051" defTabSz="894648" eaLnBrk="0" fontAlgn="base" hangingPunct="0">
              <a:spcBef>
                <a:spcPct val="0"/>
              </a:spcBef>
              <a:spcAft>
                <a:spcPct val="0"/>
              </a:spcAft>
              <a:defRPr>
                <a:solidFill>
                  <a:schemeClr val="tx1"/>
                </a:solidFill>
                <a:latin typeface="Arial" pitchFamily="34" charset="0"/>
                <a:cs typeface="Arial" pitchFamily="34" charset="0"/>
              </a:defRPr>
            </a:lvl8pPr>
            <a:lvl9pPr marL="3808865" indent="-224051" defTabSz="894648"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0394119-F2FA-4F51-9181-98887302C775}" type="slidenum">
              <a:rPr lang="en-US" smtClean="0">
                <a:solidFill>
                  <a:prstClr val="black"/>
                </a:solidFill>
                <a:latin typeface="Segoe"/>
              </a:rPr>
              <a:pPr eaLnBrk="1" hangingPunct="1"/>
              <a:t>37</a:t>
            </a:fld>
            <a:endParaRPr lang="en-US" smtClean="0">
              <a:solidFill>
                <a:prstClr val="black"/>
              </a:solidFill>
              <a:latin typeface="Segoe"/>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82880" indent="-182880">
              <a:buFont typeface="Arial"/>
              <a:buChar char="•"/>
            </a:pPr>
            <a:endParaRPr lang="en-US" sz="20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DC26273-E957-4706-9696-C51D219D4E17}" type="slidenum">
              <a:rPr lang="en-US" smtClean="0"/>
              <a:t>39</a:t>
            </a:fld>
            <a:endParaRPr lang="en-US"/>
          </a:p>
        </p:txBody>
      </p:sp>
    </p:spTree>
    <p:extLst>
      <p:ext uri="{BB962C8B-B14F-4D97-AF65-F5344CB8AC3E}">
        <p14:creationId xmlns:p14="http://schemas.microsoft.com/office/powerpoint/2010/main" val="11899218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b="0" dirty="0" smtClean="0"/>
          </a:p>
        </p:txBody>
      </p:sp>
      <p:sp>
        <p:nvSpPr>
          <p:cNvPr id="4" name="Slide Number Placeholder 3"/>
          <p:cNvSpPr>
            <a:spLocks noGrp="1"/>
          </p:cNvSpPr>
          <p:nvPr>
            <p:ph type="sldNum" sz="quarter" idx="10"/>
          </p:nvPr>
        </p:nvSpPr>
        <p:spPr/>
        <p:txBody>
          <a:bodyPr/>
          <a:lstStyle/>
          <a:p>
            <a:fld id="{DC3DAAC2-676F-43DA-9E94-DDF14DBA446A}"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434839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E0614F-C456-4093-A2B3-3B9DE60834AC}"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EA4ABD-046D-4B62-9F3A-DA4F74D4CE05}"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7E0614F-C456-4093-A2B3-3B9DE60834AC}" type="slidenum">
              <a:rPr lang="en-US" smtClean="0">
                <a:solidFill>
                  <a:prstClr val="black"/>
                </a:solidFill>
              </a:rPr>
              <a:pPr/>
              <a:t>9</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11</a:t>
            </a:fld>
            <a:endParaRPr lang="en-AU" dirty="0"/>
          </a:p>
        </p:txBody>
      </p:sp>
    </p:spTree>
    <p:extLst>
      <p:ext uri="{BB962C8B-B14F-4D97-AF65-F5344CB8AC3E}">
        <p14:creationId xmlns:p14="http://schemas.microsoft.com/office/powerpoint/2010/main" val="635082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5:18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2" name="Rectangle 4"/>
          <p:cNvSpPr>
            <a:spLocks noChangeArrowheads="1"/>
          </p:cNvSpPr>
          <p:nvPr userDrawn="1"/>
        </p:nvSpPr>
        <p:spPr bwMode="auto">
          <a:xfrm>
            <a:off x="990600" y="6521678"/>
            <a:ext cx="8458200" cy="215444"/>
          </a:xfrm>
          <a:prstGeom prst="rect">
            <a:avLst/>
          </a:prstGeom>
          <a:noFill/>
          <a:ln w="9525">
            <a:noFill/>
            <a:miter lim="800000"/>
            <a:headEnd/>
            <a:tailEnd/>
          </a:ln>
        </p:spPr>
        <p:txBody>
          <a:bodyPr wrap="square" anchor="ctr">
            <a:prstTxWarp prst="textNoShape">
              <a:avLst/>
            </a:prstTxWarp>
            <a:spAutoFit/>
          </a:bodyPr>
          <a:lstStyle/>
          <a:p>
            <a:pPr algn="ctr"/>
            <a:r>
              <a:rPr lang="en-US" sz="800" dirty="0">
                <a:solidFill>
                  <a:prstClr val="white">
                    <a:lumMod val="50000"/>
                  </a:prstClr>
                </a:solidFill>
              </a:rPr>
              <a:t>© </a:t>
            </a:r>
            <a:r>
              <a:rPr lang="en-US" sz="800" dirty="0" smtClean="0">
                <a:solidFill>
                  <a:prstClr val="white">
                    <a:lumMod val="50000"/>
                  </a:prstClr>
                </a:solidFill>
              </a:rPr>
              <a:t>2010 </a:t>
            </a:r>
            <a:r>
              <a:rPr lang="en-US" sz="800" dirty="0">
                <a:solidFill>
                  <a:prstClr val="white">
                    <a:lumMod val="50000"/>
                  </a:prstClr>
                </a:solidFill>
              </a:rPr>
              <a:t>Microsoft Corporation. All rights reserved. This presentation is for informational purposes only. Microsoft makes no warranties, express or implied, in this summary. </a:t>
            </a:r>
          </a:p>
        </p:txBody>
      </p:sp>
    </p:spTree>
    <p:extLst>
      <p:ext uri="{BB962C8B-B14F-4D97-AF65-F5344CB8AC3E}">
        <p14:creationId xmlns:p14="http://schemas.microsoft.com/office/powerpoint/2010/main" val="76742539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Rectangle 8"/>
          <p:cNvSpPr/>
          <p:nvPr userDrawn="1"/>
        </p:nvSpPr>
        <p:spPr>
          <a:xfrm>
            <a:off x="3313"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6719" tIns="38365" rIns="76719" bIns="38365" rtlCol="0" anchor="ctr"/>
          <a:lstStyle/>
          <a:p>
            <a:pPr algn="ctr" defTabSz="767165"/>
            <a:endParaRPr lang="en-US" sz="1500" dirty="0">
              <a:solidFill>
                <a:prstClr val="white"/>
              </a:solidFill>
            </a:endParaRPr>
          </a:p>
        </p:txBody>
      </p:sp>
      <p:sp>
        <p:nvSpPr>
          <p:cNvPr id="7" name="Title 1"/>
          <p:cNvSpPr>
            <a:spLocks noGrp="1"/>
          </p:cNvSpPr>
          <p:nvPr>
            <p:ph type="title" hasCustomPrompt="1"/>
          </p:nvPr>
        </p:nvSpPr>
        <p:spPr>
          <a:xfrm>
            <a:off x="286962" y="295073"/>
            <a:ext cx="7371944" cy="914400"/>
          </a:xfrm>
        </p:spPr>
        <p:txBody>
          <a:bodyPr/>
          <a:lstStyle>
            <a:lvl1pPr>
              <a:defRPr>
                <a:solidFill>
                  <a:schemeClr val="bg1"/>
                </a:solidFill>
              </a:defRPr>
            </a:lvl1pPr>
          </a:lstStyle>
          <a:p>
            <a:r>
              <a:rPr lang="en-US" dirty="0" smtClean="0"/>
              <a:t>Click To Edit Master Title Style</a:t>
            </a:r>
            <a:endParaRPr lang="en-US" dirty="0"/>
          </a:p>
        </p:txBody>
      </p:sp>
      <p:sp>
        <p:nvSpPr>
          <p:cNvPr id="11" name="Content Placeholder 2"/>
          <p:cNvSpPr>
            <a:spLocks noGrp="1"/>
          </p:cNvSpPr>
          <p:nvPr>
            <p:ph idx="1"/>
          </p:nvPr>
        </p:nvSpPr>
        <p:spPr>
          <a:xfrm>
            <a:off x="457218" y="1295401"/>
            <a:ext cx="8229601" cy="393394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Slide Number Placeholder 5"/>
          <p:cNvSpPr>
            <a:spLocks noGrp="1"/>
          </p:cNvSpPr>
          <p:nvPr>
            <p:ph type="sldNum" sz="quarter" idx="4"/>
          </p:nvPr>
        </p:nvSpPr>
        <p:spPr>
          <a:xfrm>
            <a:off x="6797041" y="6492893"/>
            <a:ext cx="2346960" cy="365125"/>
          </a:xfrm>
          <a:prstGeom prst="rect">
            <a:avLst/>
          </a:prstGeom>
        </p:spPr>
        <p:txBody>
          <a:bodyPr vert="horz" lIns="76719" tIns="38365" rIns="76719" bIns="38365" rtlCol="0" anchor="ctr"/>
          <a:lstStyle>
            <a:lvl1pPr algn="r">
              <a:defRPr sz="900">
                <a:solidFill>
                  <a:schemeClr val="bg1"/>
                </a:solidFill>
              </a:defRPr>
            </a:lvl1pPr>
          </a:lstStyle>
          <a:p>
            <a:fld id="{40E23B03-6AFE-40A9-BC2C-E89E0B2C5091}" type="slidenum">
              <a:rPr lang="en-US" smtClean="0">
                <a:solidFill>
                  <a:prstClr val="white"/>
                </a:solidFill>
              </a:rPr>
              <a:pPr/>
              <a:t>‹#›</a:t>
            </a:fld>
            <a:endParaRPr lang="en-US" dirty="0">
              <a:solidFill>
                <a:prstClr val="white"/>
              </a:solidFill>
            </a:endParaRPr>
          </a:p>
        </p:txBody>
      </p:sp>
      <p:pic>
        <p:nvPicPr>
          <p:cNvPr id="13" name="Picture 2"/>
          <p:cNvPicPr>
            <a:picLocks noChangeAspect="1" noChangeArrowheads="1"/>
          </p:cNvPicPr>
          <p:nvPr userDrawn="1"/>
        </p:nvPicPr>
        <p:blipFill>
          <a:blip r:embed="rId2" cstate="print">
            <a:lum bright="100000" contrast="100000"/>
            <a:extLst>
              <a:ext uri="{28A0092B-C50C-407E-A947-70E740481C1C}">
                <a14:useLocalDpi xmlns:a14="http://schemas.microsoft.com/office/drawing/2010/main" val="0"/>
              </a:ext>
            </a:extLst>
          </a:blip>
          <a:stretch>
            <a:fillRect/>
          </a:stretch>
        </p:blipFill>
        <p:spPr bwMode="auto">
          <a:xfrm>
            <a:off x="152403" y="6572244"/>
            <a:ext cx="617411" cy="133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06269" y="190501"/>
            <a:ext cx="692249" cy="781434"/>
          </a:xfrm>
          <a:prstGeom prst="rect">
            <a:avLst/>
          </a:prstGeom>
          <a:noFill/>
          <a:ln>
            <a:noFill/>
          </a:ln>
        </p:spPr>
      </p:pic>
      <p:sp>
        <p:nvSpPr>
          <p:cNvPr id="8" name="Rectangle 7"/>
          <p:cNvSpPr/>
          <p:nvPr userDrawn="1"/>
        </p:nvSpPr>
        <p:spPr>
          <a:xfrm>
            <a:off x="0" y="0"/>
            <a:ext cx="170303"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6719" tIns="38365" rIns="76719" bIns="38365" rtlCol="0" anchor="ctr"/>
          <a:lstStyle/>
          <a:p>
            <a:pPr algn="ctr" defTabSz="767165"/>
            <a:endParaRPr lang="en-US" sz="1500">
              <a:solidFill>
                <a:prstClr val="white"/>
              </a:solidFill>
            </a:endParaRPr>
          </a:p>
        </p:txBody>
      </p:sp>
    </p:spTree>
    <p:extLst>
      <p:ext uri="{BB962C8B-B14F-4D97-AF65-F5344CB8AC3E}">
        <p14:creationId xmlns:p14="http://schemas.microsoft.com/office/powerpoint/2010/main" val="9032947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9" name="Rectangle 8"/>
          <p:cNvSpPr/>
          <p:nvPr userDrawn="1"/>
        </p:nvSpPr>
        <p:spPr>
          <a:xfrm>
            <a:off x="3313"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6533" tIns="38273" rIns="76533" bIns="38273" rtlCol="0" anchor="ctr"/>
          <a:lstStyle/>
          <a:p>
            <a:pPr algn="ctr" defTabSz="765253"/>
            <a:endParaRPr lang="en-US" sz="1500" dirty="0">
              <a:solidFill>
                <a:prstClr val="white"/>
              </a:solidFill>
            </a:endParaRPr>
          </a:p>
        </p:txBody>
      </p:sp>
      <p:sp>
        <p:nvSpPr>
          <p:cNvPr id="7" name="Title 1"/>
          <p:cNvSpPr>
            <a:spLocks noGrp="1"/>
          </p:cNvSpPr>
          <p:nvPr>
            <p:ph type="title" hasCustomPrompt="1"/>
          </p:nvPr>
        </p:nvSpPr>
        <p:spPr>
          <a:xfrm>
            <a:off x="286962" y="295073"/>
            <a:ext cx="7371944" cy="914400"/>
          </a:xfrm>
        </p:spPr>
        <p:txBody>
          <a:bodyPr/>
          <a:lstStyle>
            <a:lvl1pPr>
              <a:defRPr>
                <a:solidFill>
                  <a:schemeClr val="bg1"/>
                </a:solidFill>
              </a:defRPr>
            </a:lvl1pPr>
          </a:lstStyle>
          <a:p>
            <a:r>
              <a:rPr lang="en-US" dirty="0" smtClean="0"/>
              <a:t>Click To Edit Master Title Style</a:t>
            </a:r>
            <a:endParaRPr lang="en-US" dirty="0"/>
          </a:p>
        </p:txBody>
      </p:sp>
      <p:sp>
        <p:nvSpPr>
          <p:cNvPr id="11" name="Content Placeholder 2"/>
          <p:cNvSpPr>
            <a:spLocks noGrp="1"/>
          </p:cNvSpPr>
          <p:nvPr>
            <p:ph idx="1"/>
          </p:nvPr>
        </p:nvSpPr>
        <p:spPr>
          <a:xfrm>
            <a:off x="457235" y="1295401"/>
            <a:ext cx="8229601" cy="393394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Slide Number Placeholder 5"/>
          <p:cNvSpPr>
            <a:spLocks noGrp="1"/>
          </p:cNvSpPr>
          <p:nvPr>
            <p:ph type="sldNum" sz="quarter" idx="4"/>
          </p:nvPr>
        </p:nvSpPr>
        <p:spPr>
          <a:xfrm>
            <a:off x="6797041" y="6492893"/>
            <a:ext cx="2346960" cy="365125"/>
          </a:xfrm>
          <a:prstGeom prst="rect">
            <a:avLst/>
          </a:prstGeom>
        </p:spPr>
        <p:txBody>
          <a:bodyPr vert="horz" lIns="76533" tIns="38273" rIns="76533" bIns="38273" rtlCol="0" anchor="ctr"/>
          <a:lstStyle>
            <a:lvl1pPr algn="r">
              <a:defRPr sz="900">
                <a:solidFill>
                  <a:schemeClr val="bg1"/>
                </a:solidFill>
              </a:defRPr>
            </a:lvl1pPr>
          </a:lstStyle>
          <a:p>
            <a:fld id="{40E23B03-6AFE-40A9-BC2C-E89E0B2C5091}" type="slidenum">
              <a:rPr lang="en-US" smtClean="0">
                <a:solidFill>
                  <a:prstClr val="white"/>
                </a:solidFill>
              </a:rPr>
              <a:pPr/>
              <a:t>‹#›</a:t>
            </a:fld>
            <a:endParaRPr lang="en-US" dirty="0">
              <a:solidFill>
                <a:prstClr val="white"/>
              </a:solidFill>
            </a:endParaRPr>
          </a:p>
        </p:txBody>
      </p:sp>
      <p:pic>
        <p:nvPicPr>
          <p:cNvPr id="13" name="Picture 2"/>
          <p:cNvPicPr>
            <a:picLocks noChangeAspect="1" noChangeArrowheads="1"/>
          </p:cNvPicPr>
          <p:nvPr userDrawn="1"/>
        </p:nvPicPr>
        <p:blipFill>
          <a:blip r:embed="rId2" cstate="print">
            <a:lum bright="100000" contrast="100000"/>
            <a:extLst>
              <a:ext uri="{28A0092B-C50C-407E-A947-70E740481C1C}">
                <a14:useLocalDpi xmlns:a14="http://schemas.microsoft.com/office/drawing/2010/main" val="0"/>
              </a:ext>
            </a:extLst>
          </a:blip>
          <a:stretch>
            <a:fillRect/>
          </a:stretch>
        </p:blipFill>
        <p:spPr bwMode="auto">
          <a:xfrm>
            <a:off x="152403" y="6572244"/>
            <a:ext cx="617411" cy="133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06286" y="190501"/>
            <a:ext cx="692249" cy="781434"/>
          </a:xfrm>
          <a:prstGeom prst="rect">
            <a:avLst/>
          </a:prstGeom>
          <a:noFill/>
          <a:ln>
            <a:noFill/>
          </a:ln>
        </p:spPr>
      </p:pic>
      <p:sp>
        <p:nvSpPr>
          <p:cNvPr id="8" name="Rectangle 7"/>
          <p:cNvSpPr/>
          <p:nvPr userDrawn="1"/>
        </p:nvSpPr>
        <p:spPr>
          <a:xfrm>
            <a:off x="0" y="0"/>
            <a:ext cx="170303"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6533" tIns="38273" rIns="76533" bIns="38273" rtlCol="0" anchor="ctr"/>
          <a:lstStyle/>
          <a:p>
            <a:pPr algn="ctr" defTabSz="765253"/>
            <a:endParaRPr lang="en-US" sz="1500">
              <a:solidFill>
                <a:prstClr val="white"/>
              </a:solidFill>
            </a:endParaRPr>
          </a:p>
        </p:txBody>
      </p:sp>
      <p:sp>
        <p:nvSpPr>
          <p:cNvPr id="10" name="Flowchart: Process 9"/>
          <p:cNvSpPr/>
          <p:nvPr userDrawn="1"/>
        </p:nvSpPr>
        <p:spPr>
          <a:xfrm>
            <a:off x="1" y="6172200"/>
            <a:ext cx="1199271" cy="68580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6533" tIns="38273" rIns="76533" bIns="38273" rtlCol="0" anchor="ctr"/>
          <a:lstStyle/>
          <a:p>
            <a:pPr algn="ctr" defTabSz="765253"/>
            <a:endParaRPr lang="en-US" sz="1500">
              <a:solidFill>
                <a:prstClr val="white"/>
              </a:solidFill>
            </a:endParaRPr>
          </a:p>
        </p:txBody>
      </p:sp>
      <p:sp>
        <p:nvSpPr>
          <p:cNvPr id="15" name="Flowchart: Process 14"/>
          <p:cNvSpPr/>
          <p:nvPr userDrawn="1"/>
        </p:nvSpPr>
        <p:spPr>
          <a:xfrm>
            <a:off x="7944729" y="0"/>
            <a:ext cx="1199271" cy="137160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76533" tIns="38273" rIns="76533" bIns="38273" rtlCol="0" anchor="ctr"/>
          <a:lstStyle/>
          <a:p>
            <a:pPr algn="ctr" defTabSz="765253"/>
            <a:endParaRPr lang="en-US" sz="1500">
              <a:solidFill>
                <a:prstClr val="white"/>
              </a:solidFill>
            </a:endParaRPr>
          </a:p>
        </p:txBody>
      </p:sp>
    </p:spTree>
    <p:extLst>
      <p:ext uri="{BB962C8B-B14F-4D97-AF65-F5344CB8AC3E}">
        <p14:creationId xmlns:p14="http://schemas.microsoft.com/office/powerpoint/2010/main" val="29112965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 watermar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6789" y="436564"/>
            <a:ext cx="8550914" cy="5124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16789" y="1198581"/>
            <a:ext cx="8550914" cy="13349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642886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sp>
        <p:nvSpPr>
          <p:cNvPr id="9" name="Rectangle 8"/>
          <p:cNvSpPr/>
          <p:nvPr userDrawn="1"/>
        </p:nvSpPr>
        <p:spPr>
          <a:xfrm>
            <a:off x="3313"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p:cNvSpPr>
            <a:spLocks noGrp="1"/>
          </p:cNvSpPr>
          <p:nvPr>
            <p:ph type="title" hasCustomPrompt="1"/>
          </p:nvPr>
        </p:nvSpPr>
        <p:spPr>
          <a:xfrm>
            <a:off x="286960" y="295073"/>
            <a:ext cx="7371944" cy="914400"/>
          </a:xfrm>
        </p:spPr>
        <p:txBody>
          <a:bodyPr>
            <a:noAutofit/>
          </a:bodyPr>
          <a:lstStyle>
            <a:lvl1pPr>
              <a:defRPr>
                <a:solidFill>
                  <a:schemeClr val="bg1"/>
                </a:solidFill>
              </a:defRPr>
            </a:lvl1pPr>
          </a:lstStyle>
          <a:p>
            <a:r>
              <a:rPr lang="en-US" dirty="0" smtClean="0"/>
              <a:t>Click To Edit Master Title Style</a:t>
            </a:r>
            <a:endParaRPr lang="en-US" dirty="0"/>
          </a:p>
        </p:txBody>
      </p:sp>
      <p:sp>
        <p:nvSpPr>
          <p:cNvPr id="12" name="Slide Number Placeholder 5"/>
          <p:cNvSpPr>
            <a:spLocks noGrp="1"/>
          </p:cNvSpPr>
          <p:nvPr>
            <p:ph type="sldNum" sz="quarter" idx="4"/>
          </p:nvPr>
        </p:nvSpPr>
        <p:spPr>
          <a:xfrm>
            <a:off x="6797040" y="6492892"/>
            <a:ext cx="2346960" cy="365125"/>
          </a:xfrm>
          <a:prstGeom prst="rect">
            <a:avLst/>
          </a:prstGeom>
        </p:spPr>
        <p:txBody>
          <a:bodyPr vert="horz" lIns="91440" tIns="45720" rIns="91440" bIns="45720" rtlCol="0" anchor="ctr"/>
          <a:lstStyle>
            <a:lvl1pPr algn="r">
              <a:defRPr sz="1200">
                <a:solidFill>
                  <a:schemeClr val="bg1"/>
                </a:solidFill>
              </a:defRPr>
            </a:lvl1pPr>
          </a:lstStyle>
          <a:p>
            <a:fld id="{40E23B03-6AFE-40A9-BC2C-E89E0B2C5091}" type="slidenum">
              <a:rPr lang="en-US" smtClean="0"/>
              <a:pPr/>
              <a:t>‹#›</a:t>
            </a:fld>
            <a:endParaRPr lang="en-US" dirty="0"/>
          </a:p>
        </p:txBody>
      </p:sp>
      <p:pic>
        <p:nvPicPr>
          <p:cNvPr id="13" name="Picture 2"/>
          <p:cNvPicPr>
            <a:picLocks noChangeAspect="1" noChangeArrowheads="1"/>
          </p:cNvPicPr>
          <p:nvPr userDrawn="1"/>
        </p:nvPicPr>
        <p:blipFill>
          <a:blip r:embed="rId2" cstate="print">
            <a:lum bright="100000" contrast="100000"/>
            <a:extLst>
              <a:ext uri="{28A0092B-C50C-407E-A947-70E740481C1C}">
                <a14:useLocalDpi xmlns:a14="http://schemas.microsoft.com/office/drawing/2010/main" val="0"/>
              </a:ext>
            </a:extLst>
          </a:blip>
          <a:stretch>
            <a:fillRect/>
          </a:stretch>
        </p:blipFill>
        <p:spPr bwMode="auto">
          <a:xfrm>
            <a:off x="152401" y="6572244"/>
            <a:ext cx="617411" cy="133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06259" y="190501"/>
            <a:ext cx="692248" cy="781434"/>
          </a:xfrm>
          <a:prstGeom prst="rect">
            <a:avLst/>
          </a:prstGeom>
          <a:noFill/>
          <a:ln>
            <a:noFill/>
          </a:ln>
        </p:spPr>
      </p:pic>
      <p:sp>
        <p:nvSpPr>
          <p:cNvPr id="8" name="Rectangle 7"/>
          <p:cNvSpPr/>
          <p:nvPr userDrawn="1"/>
        </p:nvSpPr>
        <p:spPr>
          <a:xfrm>
            <a:off x="0" y="0"/>
            <a:ext cx="170303"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327791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074274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1014160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35828251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34500973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4533932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762857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8378286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906825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9729152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309269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526135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799571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3693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3772571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16849982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4188977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jpe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0"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5" r:id="rId14"/>
    <p:sldLayoutId id="2147483666" r:id="rId15"/>
    <p:sldLayoutId id="2147483667" r:id="rId16"/>
    <p:sldLayoutId id="2147483668" r:id="rId17"/>
    <p:sldLayoutId id="2147483669" r:id="rId18"/>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6963920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6.png"/><Relationship Id="rId3" Type="http://schemas.openxmlformats.org/officeDocument/2006/relationships/image" Target="../media/image22.png"/><Relationship Id="rId21" Type="http://schemas.openxmlformats.org/officeDocument/2006/relationships/image" Target="../media/image39.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5.png"/><Relationship Id="rId2" Type="http://schemas.openxmlformats.org/officeDocument/2006/relationships/image" Target="../media/image21.png"/><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14.png"/><Relationship Id="rId10" Type="http://schemas.openxmlformats.org/officeDocument/2006/relationships/image" Target="../media/image29.png"/><Relationship Id="rId19" Type="http://schemas.openxmlformats.org/officeDocument/2006/relationships/image" Target="../media/image37.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GIF"/><Relationship Id="rId4" Type="http://schemas.openxmlformats.org/officeDocument/2006/relationships/image" Target="../media/image42.png"/><Relationship Id="rId9" Type="http://schemas.openxmlformats.org/officeDocument/2006/relationships/image" Target="../media/image47.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64.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png"/><Relationship Id="rId2" Type="http://schemas.openxmlformats.org/officeDocument/2006/relationships/notesSlide" Target="../notesSlides/notesSlide10.xml"/><Relationship Id="rId16"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png"/><Relationship Id="rId19" Type="http://schemas.openxmlformats.org/officeDocument/2006/relationships/image" Target="../media/image65.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69.png"/><Relationship Id="rId5" Type="http://schemas.microsoft.com/office/2007/relationships/hdphoto" Target="../media/hdphoto1.wdp"/><Relationship Id="rId4" Type="http://schemas.openxmlformats.org/officeDocument/2006/relationships/image" Target="../media/image68.png"/></Relationships>
</file>

<file path=ppt/slides/_rels/slide1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4.png"/><Relationship Id="rId11" Type="http://schemas.openxmlformats.org/officeDocument/2006/relationships/image" Target="../media/image79.emf"/><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jpeg"/></Relationships>
</file>

<file path=ppt/slides/_rels/slide1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21.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3" Type="http://schemas.openxmlformats.org/officeDocument/2006/relationships/image" Target="../media/image87.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 Type="http://schemas.openxmlformats.org/officeDocument/2006/relationships/image" Target="../media/image86.png"/><Relationship Id="rId16" Type="http://schemas.openxmlformats.org/officeDocument/2006/relationships/image" Target="../media/image100.gif"/><Relationship Id="rId1" Type="http://schemas.openxmlformats.org/officeDocument/2006/relationships/slideLayout" Target="../slideLayouts/slideLayout7.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89.png"/><Relationship Id="rId15" Type="http://schemas.openxmlformats.org/officeDocument/2006/relationships/image" Target="../media/image99.png"/><Relationship Id="rId10" Type="http://schemas.openxmlformats.org/officeDocument/2006/relationships/image" Target="../media/image94.png"/><Relationship Id="rId4" Type="http://schemas.openxmlformats.org/officeDocument/2006/relationships/image" Target="../media/image88.gif"/><Relationship Id="rId9" Type="http://schemas.openxmlformats.org/officeDocument/2006/relationships/image" Target="../media/image93.png"/><Relationship Id="rId14" Type="http://schemas.openxmlformats.org/officeDocument/2006/relationships/image" Target="../media/image9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hyperlink" Target="http://download.microsoft.com/download/2/7/8/278EAE45-3AB4-4787-A640-B8FFA907E1AB/ESG%20Preso%20Microsoft%20Hyper-V%20Performance%20SQL%20Server%20Mar%2011_Wide.pdf" TargetMode="External"/><Relationship Id="rId4" Type="http://schemas.openxmlformats.org/officeDocument/2006/relationships/image" Target="../media/image104.png"/></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download.microsoft.com/download/2/7/8/278EAE45-3AB4-4787-A640-B8FFA907E1AB/ESG%20Preso%20Microsoft%20Hyper-V%20Performance%20SQL%20Server%20Mar%2011_Wide.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www.enterprisestrategygroup.com/2010/11/emc-symmetrix-vmax-and-microsoft-server-virtualization-scalable-enterprise-class-virtual-infrastructure/" TargetMode="Externa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www.microsoft.com/virtualization/en/us/solution-business-apps.aspx"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10.emf"/><Relationship Id="rId2" Type="http://schemas.openxmlformats.org/officeDocument/2006/relationships/image" Target="../media/image109.png"/><Relationship Id="rId1" Type="http://schemas.openxmlformats.org/officeDocument/2006/relationships/slideLayout" Target="../slideLayouts/slideLayout2.xml"/><Relationship Id="rId5" Type="http://schemas.openxmlformats.org/officeDocument/2006/relationships/hyperlink" Target="https://www.vmware.com/vmwarestore" TargetMode="External"/><Relationship Id="rId4" Type="http://schemas.openxmlformats.org/officeDocument/2006/relationships/image" Target="../media/image111.png"/></Relationships>
</file>

<file path=ppt/slides/_rels/slide3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15.gif"/><Relationship Id="rId5" Type="http://schemas.openxmlformats.org/officeDocument/2006/relationships/image" Target="../media/image114.emf"/><Relationship Id="rId4" Type="http://schemas.openxmlformats.org/officeDocument/2006/relationships/image" Target="../media/image113.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3.xml"/><Relationship Id="rId4" Type="http://schemas.openxmlformats.org/officeDocument/2006/relationships/hyperlink" Target="http://www.microsoft.com/hyper-v-server/en/us/default.aspx"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18.gif"/><Relationship Id="rId2" Type="http://schemas.openxmlformats.org/officeDocument/2006/relationships/hyperlink" Target="http://coreconfig.codeplex.com/"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2.png"/><Relationship Id="rId11" Type="http://schemas.openxmlformats.org/officeDocument/2006/relationships/image" Target="../media/image127.gif"/><Relationship Id="rId5" Type="http://schemas.openxmlformats.org/officeDocument/2006/relationships/image" Target="../media/image121.png"/><Relationship Id="rId10" Type="http://schemas.openxmlformats.org/officeDocument/2006/relationships/image" Target="../media/image126.gif"/><Relationship Id="rId4" Type="http://schemas.openxmlformats.org/officeDocument/2006/relationships/image" Target="../media/image120.png"/><Relationship Id="rId9" Type="http://schemas.openxmlformats.org/officeDocument/2006/relationships/image" Target="../media/image125.emf"/></Relationships>
</file>

<file path=ppt/slides/_rels/slide38.xml.rels><?xml version="1.0" encoding="UTF-8" standalone="yes"?>
<Relationships xmlns="http://schemas.openxmlformats.org/package/2006/relationships"><Relationship Id="rId3" Type="http://schemas.openxmlformats.org/officeDocument/2006/relationships/image" Target="../media/image110.emf"/><Relationship Id="rId7" Type="http://schemas.openxmlformats.org/officeDocument/2006/relationships/image" Target="../media/image132.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39.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image" Target="../media/image137.png"/></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140.png"/><Relationship Id="rId4" Type="http://schemas.openxmlformats.org/officeDocument/2006/relationships/image" Target="../media/image13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4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hyperlink" Target="http://technet.microsoft.com/en-us/edge/virtualization-jump-start-04-high-availability-clustering" TargetMode="External"/><Relationship Id="rId13" Type="http://schemas.openxmlformats.org/officeDocument/2006/relationships/hyperlink" Target="http://technet.microsoft.com/en-us/edge/virtualization-jump-start-09-virtual-desktop-infrastructure-vdi-architecture-part-1" TargetMode="External"/><Relationship Id="rId3" Type="http://schemas.openxmlformats.org/officeDocument/2006/relationships/hyperlink" Target="http://technet.microsoft.com/en-us/edge/ff832960.aspx?category=Jump%20Start" TargetMode="External"/><Relationship Id="rId7" Type="http://schemas.openxmlformats.org/officeDocument/2006/relationships/hyperlink" Target="http://technet.microsoft.com/en-us/edge/virtualization-jump-start-03b-hyper-v-deployment-options-architecture-part-2" TargetMode="External"/><Relationship Id="rId12" Type="http://schemas.openxmlformats.org/officeDocument/2006/relationships/hyperlink" Target="http://technet.microsoft.com/en-us/edge/virtualization-jump-start-08-private-cloud-solutions-architecture-vmm-self-service-portal-2-0" TargetMode="External"/><Relationship Id="rId17" Type="http://schemas.openxmlformats.org/officeDocument/2006/relationships/hyperlink" Target="http://borntolearn.mslearn.net/hyper/m/hypercrmar2011/default.aspx" TargetMode="External"/><Relationship Id="rId2" Type="http://schemas.openxmlformats.org/officeDocument/2006/relationships/hyperlink" Target="http://www.microsoftvirtualacademy.com/" TargetMode="External"/><Relationship Id="rId16" Type="http://schemas.openxmlformats.org/officeDocument/2006/relationships/hyperlink" Target="http://technet.microsoft.com/en-us/edge/virtualization-jump-start-12-application-delivery-for-vdi" TargetMode="External"/><Relationship Id="rId1" Type="http://schemas.openxmlformats.org/officeDocument/2006/relationships/slideLayout" Target="../slideLayouts/slideLayout7.xml"/><Relationship Id="rId6" Type="http://schemas.openxmlformats.org/officeDocument/2006/relationships/hyperlink" Target="http://technet.microsoft.com/en-us/edge/virtualization-jump-start-03a-hyper-v-deployment-options-architecture-part-1" TargetMode="External"/><Relationship Id="rId11" Type="http://schemas.openxmlformats.org/officeDocument/2006/relationships/hyperlink" Target="http://technet.microsoft.com/en-us/edge/virtualization-jump-start-07-system-center-virtual-machine-manager-2012" TargetMode="External"/><Relationship Id="rId5" Type="http://schemas.openxmlformats.org/officeDocument/2006/relationships/hyperlink" Target="http://technet.microsoft.com/en-us/edge/virtualization-jump-start-02-differentiating-microsoft-vmware" TargetMode="External"/><Relationship Id="rId15" Type="http://schemas.openxmlformats.org/officeDocument/2006/relationships/hyperlink" Target="http://technet.microsoft.com/en-us/edge/virtualization-jump-start-11-v-alliance-solution-overview" TargetMode="External"/><Relationship Id="rId10" Type="http://schemas.openxmlformats.org/officeDocument/2006/relationships/hyperlink" Target="http://technet.microsoft.com/en-us/edge/virtualization-jump-start-06-automation-with-opalis-service-manager-powershell" TargetMode="External"/><Relationship Id="rId4" Type="http://schemas.openxmlformats.org/officeDocument/2006/relationships/hyperlink" Target="http://technet.microsoft.com/en-us/edge/virtualization-jump-start-01-virtualization-overview" TargetMode="External"/><Relationship Id="rId9" Type="http://schemas.openxmlformats.org/officeDocument/2006/relationships/hyperlink" Target="http://technet.microsoft.com/en-us/edge/virtualization-jump-start-05-system-center-suite-overview-with-focus-on-dpm" TargetMode="External"/><Relationship Id="rId14" Type="http://schemas.openxmlformats.org/officeDocument/2006/relationships/hyperlink" Target="http://technet.microsoft.com/en-us/edge/virtualization-jump-start-10-virtual-desktop-infrastructure-vdi-architecture-part-2"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itle 103"/>
          <p:cNvSpPr>
            <a:spLocks noGrp="1"/>
          </p:cNvSpPr>
          <p:nvPr>
            <p:ph type="title"/>
          </p:nvPr>
        </p:nvSpPr>
        <p:spPr>
          <a:xfrm>
            <a:off x="179512" y="44624"/>
            <a:ext cx="8229600" cy="1143000"/>
          </a:xfrm>
        </p:spPr>
        <p:txBody>
          <a:bodyPr/>
          <a:lstStyle/>
          <a:p>
            <a:r>
              <a:rPr lang="en-US" dirty="0" smtClean="0"/>
              <a:t>Cross Platform From The Metal Up</a:t>
            </a:r>
            <a:endParaRPr lang="en-US" dirty="0"/>
          </a:p>
        </p:txBody>
      </p:sp>
      <p:sp>
        <p:nvSpPr>
          <p:cNvPr id="4" name="Slide Number Placeholder 3"/>
          <p:cNvSpPr>
            <a:spLocks noGrp="1"/>
          </p:cNvSpPr>
          <p:nvPr>
            <p:ph type="sldNum" sz="quarter" idx="12"/>
          </p:nvPr>
        </p:nvSpPr>
        <p:spPr/>
        <p:txBody>
          <a:bodyPr/>
          <a:lstStyle/>
          <a:p>
            <a:fld id="{40E23B03-6AFE-40A9-BC2C-E89E0B2C5091}" type="slidenum">
              <a:rPr lang="en-US" smtClean="0">
                <a:solidFill>
                  <a:prstClr val="white"/>
                </a:solidFill>
              </a:rPr>
              <a:pPr/>
              <a:t>10</a:t>
            </a:fld>
            <a:endParaRPr lang="en-US" dirty="0">
              <a:solidFill>
                <a:prstClr val="white"/>
              </a:solidFill>
            </a:endParaRPr>
          </a:p>
        </p:txBody>
      </p:sp>
      <p:grpSp>
        <p:nvGrpSpPr>
          <p:cNvPr id="2" name="Group 109"/>
          <p:cNvGrpSpPr/>
          <p:nvPr/>
        </p:nvGrpSpPr>
        <p:grpSpPr>
          <a:xfrm>
            <a:off x="741964" y="3657600"/>
            <a:ext cx="2743914" cy="2286000"/>
            <a:chOff x="989012" y="3657600"/>
            <a:chExt cx="3657600" cy="2286000"/>
          </a:xfrm>
        </p:grpSpPr>
        <p:pic>
          <p:nvPicPr>
            <p:cNvPr id="137" name="Picture 6" descr="\\MAGNUM\Projects\Microsoft\Cloud Power FY12\Design\ICONS_PNG\Cloud.png"/>
            <p:cNvPicPr>
              <a:picLocks noChangeAspect="1" noChangeArrowheads="1"/>
            </p:cNvPicPr>
            <p:nvPr/>
          </p:nvPicPr>
          <p:blipFill>
            <a:blip r:embed="rId2" cstate="print">
              <a:lum bright="100000"/>
            </a:blip>
            <a:srcRect t="17857" b="19643"/>
            <a:stretch>
              <a:fillRect/>
            </a:stretch>
          </p:blipFill>
          <p:spPr bwMode="auto">
            <a:xfrm>
              <a:off x="989012" y="3657600"/>
              <a:ext cx="3657600" cy="2286000"/>
            </a:xfrm>
            <a:prstGeom prst="rect">
              <a:avLst/>
            </a:prstGeom>
            <a:noFill/>
          </p:spPr>
        </p:pic>
        <p:pic>
          <p:nvPicPr>
            <p:cNvPr id="138" name="Picture 4" descr="\\MAGNUM\Projects\Microsoft\Cloud Power FY12\Design\ICONS_PNG\Connect_to_Cloud_Services.png"/>
            <p:cNvPicPr>
              <a:picLocks noChangeAspect="1" noChangeArrowheads="1"/>
            </p:cNvPicPr>
            <p:nvPr/>
          </p:nvPicPr>
          <p:blipFill>
            <a:blip r:embed="rId3" cstate="print">
              <a:lum/>
            </a:blip>
            <a:srcRect/>
            <a:stretch>
              <a:fillRect/>
            </a:stretch>
          </p:blipFill>
          <p:spPr bwMode="auto">
            <a:xfrm>
              <a:off x="1751012" y="3827583"/>
              <a:ext cx="2039816" cy="2039816"/>
            </a:xfrm>
            <a:prstGeom prst="rect">
              <a:avLst/>
            </a:prstGeom>
            <a:noFill/>
          </p:spPr>
        </p:pic>
      </p:grpSp>
      <p:grpSp>
        <p:nvGrpSpPr>
          <p:cNvPr id="3" name="Group 131"/>
          <p:cNvGrpSpPr/>
          <p:nvPr/>
        </p:nvGrpSpPr>
        <p:grpSpPr>
          <a:xfrm>
            <a:off x="3371561" y="4822225"/>
            <a:ext cx="768326" cy="257438"/>
            <a:chOff x="4494212" y="4254500"/>
            <a:chExt cx="1024167" cy="257438"/>
          </a:xfrm>
          <a:solidFill>
            <a:schemeClr val="bg1"/>
          </a:solidFill>
        </p:grpSpPr>
        <p:sp>
          <p:nvSpPr>
            <p:cNvPr id="73" name="Chevron 72"/>
            <p:cNvSpPr/>
            <p:nvPr/>
          </p:nvSpPr>
          <p:spPr>
            <a:xfrm>
              <a:off x="4749788"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74" name="Chevron 73"/>
            <p:cNvSpPr/>
            <p:nvPr/>
          </p:nvSpPr>
          <p:spPr>
            <a:xfrm>
              <a:off x="5005364"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79" name="Chevron 78"/>
            <p:cNvSpPr/>
            <p:nvPr/>
          </p:nvSpPr>
          <p:spPr>
            <a:xfrm>
              <a:off x="5260941"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87" name="Chevron 86"/>
            <p:cNvSpPr/>
            <p:nvPr/>
          </p:nvSpPr>
          <p:spPr>
            <a:xfrm>
              <a:off x="4494212"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grpSp>
      <p:grpSp>
        <p:nvGrpSpPr>
          <p:cNvPr id="5" name="Group 111"/>
          <p:cNvGrpSpPr/>
          <p:nvPr/>
        </p:nvGrpSpPr>
        <p:grpSpPr>
          <a:xfrm>
            <a:off x="4286186" y="4572033"/>
            <a:ext cx="4857826" cy="762001"/>
            <a:chOff x="5713412" y="4572000"/>
            <a:chExt cx="6475413" cy="762001"/>
          </a:xfrm>
        </p:grpSpPr>
        <p:sp>
          <p:nvSpPr>
            <p:cNvPr id="91" name="Flowchart: Process 90"/>
            <p:cNvSpPr/>
            <p:nvPr/>
          </p:nvSpPr>
          <p:spPr>
            <a:xfrm>
              <a:off x="5713412" y="4572000"/>
              <a:ext cx="6475413" cy="762001"/>
            </a:xfrm>
            <a:prstGeom prst="flowChartProcess">
              <a:avLst/>
            </a:prstGeom>
            <a:solidFill>
              <a:srgbClr val="00698A"/>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766469"/>
              <a:endParaRPr lang="en-US" sz="1500">
                <a:solidFill>
                  <a:prstClr val="white"/>
                </a:solidFill>
              </a:endParaRPr>
            </a:p>
          </p:txBody>
        </p:sp>
        <p:sp>
          <p:nvSpPr>
            <p:cNvPr id="94" name="TextBox 93"/>
            <p:cNvSpPr txBox="1"/>
            <p:nvPr/>
          </p:nvSpPr>
          <p:spPr>
            <a:xfrm>
              <a:off x="5942012" y="4684926"/>
              <a:ext cx="1398119" cy="492436"/>
            </a:xfrm>
            <a:prstGeom prst="rect">
              <a:avLst/>
            </a:prstGeom>
            <a:noFill/>
          </p:spPr>
          <p:txBody>
            <a:bodyPr wrap="none" lIns="91433" tIns="45717" rIns="91433" bIns="45717" rtlCol="0">
              <a:spAutoFit/>
            </a:bodyPr>
            <a:lstStyle/>
            <a:p>
              <a:pPr defTabSz="766469"/>
              <a:r>
                <a:rPr lang="en-US" sz="1300" b="1" cap="all" dirty="0">
                  <a:solidFill>
                    <a:prstClr val="white"/>
                  </a:solidFill>
                </a:rPr>
                <a:t>Hardware </a:t>
              </a:r>
            </a:p>
            <a:p>
              <a:pPr defTabSz="766469"/>
              <a:r>
                <a:rPr lang="en-US" sz="1300" b="1" cap="all" dirty="0">
                  <a:solidFill>
                    <a:prstClr val="white"/>
                  </a:solidFill>
                </a:rPr>
                <a:t>Partners</a:t>
              </a:r>
            </a:p>
          </p:txBody>
        </p:sp>
        <p:grpSp>
          <p:nvGrpSpPr>
            <p:cNvPr id="6" name="Group 89"/>
            <p:cNvGrpSpPr/>
            <p:nvPr/>
          </p:nvGrpSpPr>
          <p:grpSpPr>
            <a:xfrm>
              <a:off x="7316102" y="4800600"/>
              <a:ext cx="3708109" cy="307777"/>
              <a:chOff x="7316102" y="4800600"/>
              <a:chExt cx="3708109" cy="307777"/>
            </a:xfrm>
          </p:grpSpPr>
          <p:pic>
            <p:nvPicPr>
              <p:cNvPr id="92" name="Picture 2"/>
              <p:cNvPicPr>
                <a:picLocks noChangeAspect="1" noChangeArrowheads="1"/>
              </p:cNvPicPr>
              <p:nvPr/>
            </p:nvPicPr>
            <p:blipFill>
              <a:blip r:embed="rId4" cstate="print">
                <a:lum bright="100000" contrast="100000"/>
              </a:blip>
              <a:srcRect/>
              <a:stretch>
                <a:fillRect/>
              </a:stretch>
            </p:blipFill>
            <p:spPr bwMode="auto">
              <a:xfrm>
                <a:off x="7316102" y="4800600"/>
                <a:ext cx="2510523" cy="286605"/>
              </a:xfrm>
              <a:prstGeom prst="rect">
                <a:avLst/>
              </a:prstGeom>
              <a:noFill/>
              <a:ln w="9525">
                <a:noFill/>
                <a:miter lim="800000"/>
                <a:headEnd/>
                <a:tailEnd/>
              </a:ln>
              <a:effectLst/>
            </p:spPr>
          </p:pic>
          <p:sp>
            <p:nvSpPr>
              <p:cNvPr id="93" name="TextBox 92"/>
              <p:cNvSpPr txBox="1"/>
              <p:nvPr/>
            </p:nvSpPr>
            <p:spPr>
              <a:xfrm>
                <a:off x="9828212" y="4800600"/>
                <a:ext cx="1195999" cy="307777"/>
              </a:xfrm>
              <a:prstGeom prst="rect">
                <a:avLst/>
              </a:prstGeom>
              <a:noFill/>
            </p:spPr>
            <p:txBody>
              <a:bodyPr wrap="none" rtlCol="0">
                <a:spAutoFit/>
              </a:bodyPr>
              <a:lstStyle/>
              <a:p>
                <a:pPr defTabSz="766469"/>
                <a:r>
                  <a:rPr lang="en-US" sz="1400" dirty="0">
                    <a:solidFill>
                      <a:prstClr val="white"/>
                    </a:solidFill>
                  </a:rPr>
                  <a:t>Fast Track</a:t>
                </a:r>
              </a:p>
            </p:txBody>
          </p:sp>
        </p:grpSp>
      </p:grpSp>
      <p:grpSp>
        <p:nvGrpSpPr>
          <p:cNvPr id="7" name="Group 110"/>
          <p:cNvGrpSpPr/>
          <p:nvPr/>
        </p:nvGrpSpPr>
        <p:grpSpPr>
          <a:xfrm>
            <a:off x="4057525" y="5410200"/>
            <a:ext cx="5086486" cy="914400"/>
            <a:chOff x="5408612" y="5410200"/>
            <a:chExt cx="6780214" cy="914400"/>
          </a:xfrm>
        </p:grpSpPr>
        <p:sp>
          <p:nvSpPr>
            <p:cNvPr id="108" name="Rectangle 107"/>
            <p:cNvSpPr/>
            <p:nvPr/>
          </p:nvSpPr>
          <p:spPr>
            <a:xfrm>
              <a:off x="5713412" y="5410200"/>
              <a:ext cx="6475414" cy="914400"/>
            </a:xfrm>
            <a:prstGeom prst="rect">
              <a:avLst/>
            </a:prstGeom>
            <a:solidFill>
              <a:srgbClr val="00698A"/>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marL="459883" defTabSz="766469"/>
              <a:r>
                <a:rPr lang="en-US" sz="1400" dirty="0">
                  <a:solidFill>
                    <a:srgbClr val="FFFFFF"/>
                  </a:solidFill>
                </a:rPr>
                <a:t>Deep integration with OEMs providing </a:t>
              </a:r>
            </a:p>
            <a:p>
              <a:pPr marL="459883" defTabSz="766469"/>
              <a:r>
                <a:rPr lang="en-US" sz="1400" dirty="0">
                  <a:solidFill>
                    <a:srgbClr val="FFFFFF"/>
                  </a:solidFill>
                </a:rPr>
                <a:t>insight and actions to account for hardware changes</a:t>
              </a:r>
            </a:p>
          </p:txBody>
        </p:sp>
        <p:sp>
          <p:nvSpPr>
            <p:cNvPr id="109" name="Oval 108"/>
            <p:cNvSpPr/>
            <p:nvPr/>
          </p:nvSpPr>
          <p:spPr>
            <a:xfrm>
              <a:off x="5408612" y="5562600"/>
              <a:ext cx="612648" cy="609600"/>
            </a:xfrm>
            <a:prstGeom prst="ellipse">
              <a:avLst/>
            </a:prstGeom>
            <a:ln w="28575">
              <a:solidFill>
                <a:schemeClr val="bg1"/>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defTabSz="766469"/>
              <a:r>
                <a:rPr lang="en-US" b="1" dirty="0">
                  <a:solidFill>
                    <a:prstClr val="white"/>
                  </a:solidFill>
                </a:rPr>
                <a:t>1</a:t>
              </a:r>
            </a:p>
          </p:txBody>
        </p:sp>
      </p:grpSp>
      <p:grpSp>
        <p:nvGrpSpPr>
          <p:cNvPr id="8" name="Group 116"/>
          <p:cNvGrpSpPr/>
          <p:nvPr/>
        </p:nvGrpSpPr>
        <p:grpSpPr>
          <a:xfrm>
            <a:off x="3371561" y="4009765"/>
            <a:ext cx="768326" cy="257438"/>
            <a:chOff x="4494212" y="4254500"/>
            <a:chExt cx="1024167" cy="257438"/>
          </a:xfrm>
          <a:solidFill>
            <a:schemeClr val="bg1"/>
          </a:solidFill>
        </p:grpSpPr>
        <p:sp>
          <p:nvSpPr>
            <p:cNvPr id="114" name="Chevron 113"/>
            <p:cNvSpPr/>
            <p:nvPr/>
          </p:nvSpPr>
          <p:spPr>
            <a:xfrm>
              <a:off x="4749788"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15" name="Chevron 114"/>
            <p:cNvSpPr/>
            <p:nvPr/>
          </p:nvSpPr>
          <p:spPr>
            <a:xfrm>
              <a:off x="5005364"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16" name="Chevron 115"/>
            <p:cNvSpPr/>
            <p:nvPr/>
          </p:nvSpPr>
          <p:spPr>
            <a:xfrm>
              <a:off x="5260941"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17" name="Chevron 116"/>
            <p:cNvSpPr/>
            <p:nvPr/>
          </p:nvSpPr>
          <p:spPr>
            <a:xfrm>
              <a:off x="4494212"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grpSp>
      <p:grpSp>
        <p:nvGrpSpPr>
          <p:cNvPr id="9" name="Group 150"/>
          <p:cNvGrpSpPr/>
          <p:nvPr/>
        </p:nvGrpSpPr>
        <p:grpSpPr>
          <a:xfrm>
            <a:off x="4057525" y="5410200"/>
            <a:ext cx="5086486" cy="914400"/>
            <a:chOff x="5408612" y="5410200"/>
            <a:chExt cx="6780214" cy="914400"/>
          </a:xfrm>
        </p:grpSpPr>
        <p:sp>
          <p:nvSpPr>
            <p:cNvPr id="152" name="Rectangle 151"/>
            <p:cNvSpPr/>
            <p:nvPr/>
          </p:nvSpPr>
          <p:spPr>
            <a:xfrm>
              <a:off x="5713412" y="5410200"/>
              <a:ext cx="6475414" cy="914400"/>
            </a:xfrm>
            <a:prstGeom prst="rect">
              <a:avLst/>
            </a:prstGeom>
            <a:solidFill>
              <a:srgbClr val="00AD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marL="459883" defTabSz="766469"/>
              <a:r>
                <a:rPr lang="en-US" sz="1400" dirty="0">
                  <a:solidFill>
                    <a:prstClr val="white"/>
                  </a:solidFill>
                </a:rPr>
                <a:t>Provision your private cloud across multiple hypervisors, including Hyper-V, </a:t>
              </a:r>
              <a:r>
                <a:rPr lang="en-US" sz="1400" dirty="0" err="1">
                  <a:solidFill>
                    <a:prstClr val="white"/>
                  </a:solidFill>
                </a:rPr>
                <a:t>XenServer</a:t>
              </a:r>
              <a:r>
                <a:rPr lang="en-US" sz="1400" dirty="0">
                  <a:solidFill>
                    <a:prstClr val="white"/>
                  </a:solidFill>
                </a:rPr>
                <a:t> and VMware V-sphere</a:t>
              </a:r>
            </a:p>
          </p:txBody>
        </p:sp>
        <p:sp>
          <p:nvSpPr>
            <p:cNvPr id="153" name="Oval 152"/>
            <p:cNvSpPr/>
            <p:nvPr/>
          </p:nvSpPr>
          <p:spPr>
            <a:xfrm>
              <a:off x="5408612" y="5562600"/>
              <a:ext cx="612648" cy="609600"/>
            </a:xfrm>
            <a:prstGeom prst="ellipse">
              <a:avLst/>
            </a:prstGeom>
            <a:ln w="28575">
              <a:solidFill>
                <a:schemeClr val="bg1"/>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defTabSz="766469"/>
              <a:r>
                <a:rPr lang="en-US" b="1" dirty="0">
                  <a:solidFill>
                    <a:prstClr val="white"/>
                  </a:solidFill>
                </a:rPr>
                <a:t>2</a:t>
              </a:r>
            </a:p>
          </p:txBody>
        </p:sp>
      </p:grpSp>
      <p:grpSp>
        <p:nvGrpSpPr>
          <p:cNvPr id="10" name="Group 167"/>
          <p:cNvGrpSpPr/>
          <p:nvPr/>
        </p:nvGrpSpPr>
        <p:grpSpPr>
          <a:xfrm>
            <a:off x="1370766" y="1828800"/>
            <a:ext cx="2769096" cy="914400"/>
            <a:chOff x="1827212" y="2743200"/>
            <a:chExt cx="3691167" cy="914400"/>
          </a:xfrm>
        </p:grpSpPr>
        <p:grpSp>
          <p:nvGrpSpPr>
            <p:cNvPr id="11" name="Group 121"/>
            <p:cNvGrpSpPr/>
            <p:nvPr/>
          </p:nvGrpSpPr>
          <p:grpSpPr>
            <a:xfrm>
              <a:off x="4494212" y="3225798"/>
              <a:ext cx="1024167" cy="257438"/>
              <a:chOff x="4494212" y="4356098"/>
              <a:chExt cx="1024167" cy="257438"/>
            </a:xfrm>
            <a:solidFill>
              <a:schemeClr val="bg1"/>
            </a:solidFill>
          </p:grpSpPr>
          <p:sp>
            <p:nvSpPr>
              <p:cNvPr id="155" name="Chevron 154"/>
              <p:cNvSpPr/>
              <p:nvPr/>
            </p:nvSpPr>
            <p:spPr>
              <a:xfrm>
                <a:off x="4749788" y="4356098"/>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56" name="Chevron 155"/>
              <p:cNvSpPr/>
              <p:nvPr/>
            </p:nvSpPr>
            <p:spPr>
              <a:xfrm>
                <a:off x="5005364" y="4356098"/>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57" name="Chevron 156"/>
              <p:cNvSpPr/>
              <p:nvPr/>
            </p:nvSpPr>
            <p:spPr>
              <a:xfrm>
                <a:off x="5260941" y="4356098"/>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58" name="Chevron 157"/>
              <p:cNvSpPr/>
              <p:nvPr/>
            </p:nvSpPr>
            <p:spPr>
              <a:xfrm>
                <a:off x="4494212" y="4356098"/>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grpSp>
        <p:pic>
          <p:nvPicPr>
            <p:cNvPr id="159" name="Picture 6" descr="\\MAGNUM\Projects\Microsoft\Cloud Power FY12\Design\ICONS_PNG\Screen.png"/>
            <p:cNvPicPr>
              <a:picLocks noChangeAspect="1" noChangeArrowheads="1"/>
            </p:cNvPicPr>
            <p:nvPr/>
          </p:nvPicPr>
          <p:blipFill>
            <a:blip r:embed="rId5" cstate="print">
              <a:lum bright="100000"/>
            </a:blip>
            <a:srcRect/>
            <a:stretch>
              <a:fillRect/>
            </a:stretch>
          </p:blipFill>
          <p:spPr bwMode="auto">
            <a:xfrm>
              <a:off x="1827212" y="2743200"/>
              <a:ext cx="914400" cy="914400"/>
            </a:xfrm>
            <a:prstGeom prst="rect">
              <a:avLst/>
            </a:prstGeom>
            <a:noFill/>
          </p:spPr>
        </p:pic>
        <p:pic>
          <p:nvPicPr>
            <p:cNvPr id="160" name="Picture 6" descr="\\MAGNUM\Projects\Microsoft\Cloud Power FY12\Design\ICONS_PNG\Screen.png"/>
            <p:cNvPicPr>
              <a:picLocks noChangeAspect="1" noChangeArrowheads="1"/>
            </p:cNvPicPr>
            <p:nvPr/>
          </p:nvPicPr>
          <p:blipFill>
            <a:blip r:embed="rId5" cstate="print">
              <a:lum bright="100000"/>
            </a:blip>
            <a:srcRect/>
            <a:stretch>
              <a:fillRect/>
            </a:stretch>
          </p:blipFill>
          <p:spPr bwMode="auto">
            <a:xfrm>
              <a:off x="2513012" y="2743200"/>
              <a:ext cx="914400" cy="914400"/>
            </a:xfrm>
            <a:prstGeom prst="rect">
              <a:avLst/>
            </a:prstGeom>
            <a:noFill/>
          </p:spPr>
        </p:pic>
      </p:grpSp>
      <p:grpSp>
        <p:nvGrpSpPr>
          <p:cNvPr id="12" name="Group 164"/>
          <p:cNvGrpSpPr/>
          <p:nvPr/>
        </p:nvGrpSpPr>
        <p:grpSpPr>
          <a:xfrm>
            <a:off x="4064759" y="5410200"/>
            <a:ext cx="5079244" cy="894082"/>
            <a:chOff x="5418264" y="5430518"/>
            <a:chExt cx="6770561" cy="894082"/>
          </a:xfrm>
        </p:grpSpPr>
        <p:sp>
          <p:nvSpPr>
            <p:cNvPr id="166" name="Rectangle 165"/>
            <p:cNvSpPr/>
            <p:nvPr/>
          </p:nvSpPr>
          <p:spPr>
            <a:xfrm>
              <a:off x="5713412" y="5430518"/>
              <a:ext cx="6475413" cy="894082"/>
            </a:xfrm>
            <a:prstGeom prst="rect">
              <a:avLst/>
            </a:prstGeom>
            <a:solidFill>
              <a:srgbClr val="1A7F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marL="459883" defTabSz="766469"/>
              <a:r>
                <a:rPr lang="en-US" sz="1400" dirty="0">
                  <a:solidFill>
                    <a:srgbClr val="FFFFFF"/>
                  </a:solidFill>
                </a:rPr>
                <a:t>Support for your server operating systems, </a:t>
              </a:r>
            </a:p>
            <a:p>
              <a:pPr marL="459883" defTabSz="766469"/>
              <a:r>
                <a:rPr lang="en-US" sz="1400" dirty="0">
                  <a:solidFill>
                    <a:srgbClr val="FFFFFF"/>
                  </a:solidFill>
                </a:rPr>
                <a:t>including deep insight for Windows and Linux</a:t>
              </a:r>
            </a:p>
          </p:txBody>
        </p:sp>
        <p:sp>
          <p:nvSpPr>
            <p:cNvPr id="167" name="Oval 166"/>
            <p:cNvSpPr/>
            <p:nvPr/>
          </p:nvSpPr>
          <p:spPr>
            <a:xfrm>
              <a:off x="5418264" y="5593804"/>
              <a:ext cx="612648" cy="609600"/>
            </a:xfrm>
            <a:prstGeom prst="ellipse">
              <a:avLst/>
            </a:prstGeom>
            <a:ln w="28575">
              <a:solidFill>
                <a:schemeClr val="bg1"/>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defTabSz="766469"/>
              <a:r>
                <a:rPr lang="en-US" b="1" dirty="0">
                  <a:solidFill>
                    <a:prstClr val="white"/>
                  </a:solidFill>
                </a:rPr>
                <a:t>3</a:t>
              </a:r>
            </a:p>
          </p:txBody>
        </p:sp>
      </p:grpSp>
      <p:grpSp>
        <p:nvGrpSpPr>
          <p:cNvPr id="13" name="Group 174"/>
          <p:cNvGrpSpPr/>
          <p:nvPr/>
        </p:nvGrpSpPr>
        <p:grpSpPr>
          <a:xfrm>
            <a:off x="4287369" y="2598792"/>
            <a:ext cx="4856663" cy="1516008"/>
            <a:chOff x="5715000" y="2598792"/>
            <a:chExt cx="6473864" cy="1516008"/>
          </a:xfrm>
        </p:grpSpPr>
        <p:grpSp>
          <p:nvGrpSpPr>
            <p:cNvPr id="14" name="Group 160"/>
            <p:cNvGrpSpPr/>
            <p:nvPr/>
          </p:nvGrpSpPr>
          <p:grpSpPr>
            <a:xfrm>
              <a:off x="5715000" y="2895597"/>
              <a:ext cx="6473864" cy="762001"/>
              <a:chOff x="5715000" y="2895597"/>
              <a:chExt cx="6473864" cy="762001"/>
            </a:xfrm>
          </p:grpSpPr>
          <p:sp>
            <p:nvSpPr>
              <p:cNvPr id="162" name="Flowchart: Process 161"/>
              <p:cNvSpPr/>
              <p:nvPr/>
            </p:nvSpPr>
            <p:spPr>
              <a:xfrm>
                <a:off x="5715000" y="2895597"/>
                <a:ext cx="6473864" cy="762001"/>
              </a:xfrm>
              <a:prstGeom prst="flowChartProcess">
                <a:avLst/>
              </a:prstGeom>
              <a:solidFill>
                <a:srgbClr val="2080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766469"/>
                <a:endParaRPr lang="en-US" sz="1500">
                  <a:solidFill>
                    <a:prstClr val="white"/>
                  </a:solidFill>
                </a:endParaRPr>
              </a:p>
            </p:txBody>
          </p:sp>
          <p:sp>
            <p:nvSpPr>
              <p:cNvPr id="163" name="TextBox 162"/>
              <p:cNvSpPr txBox="1"/>
              <p:nvPr/>
            </p:nvSpPr>
            <p:spPr>
              <a:xfrm>
                <a:off x="5942012" y="3008525"/>
                <a:ext cx="1374102" cy="492436"/>
              </a:xfrm>
              <a:prstGeom prst="rect">
                <a:avLst/>
              </a:prstGeom>
              <a:noFill/>
            </p:spPr>
            <p:txBody>
              <a:bodyPr wrap="none" lIns="91433" tIns="45717" rIns="91433" bIns="45717" rtlCol="0">
                <a:spAutoFit/>
              </a:bodyPr>
              <a:lstStyle/>
              <a:p>
                <a:pPr defTabSz="766469"/>
                <a:r>
                  <a:rPr lang="en-US" sz="1300" b="1" cap="all" dirty="0">
                    <a:solidFill>
                      <a:prstClr val="white"/>
                    </a:solidFill>
                  </a:rPr>
                  <a:t>Operating </a:t>
                </a:r>
              </a:p>
              <a:p>
                <a:pPr defTabSz="766469"/>
                <a:r>
                  <a:rPr lang="en-US" sz="1300" b="1" cap="all" dirty="0">
                    <a:solidFill>
                      <a:prstClr val="white"/>
                    </a:solidFill>
                  </a:rPr>
                  <a:t>Systems</a:t>
                </a:r>
              </a:p>
            </p:txBody>
          </p:sp>
          <p:pic>
            <p:nvPicPr>
              <p:cNvPr id="164" name="Picture 2" descr="https://mediabank.partners.extranet.microsoft.com/Assets/Active/U-Z/Windows_Server/Windows_Server_2003/Windows_Server_2003/Logos+Logotypes/Vertical/ws03_v_bL.png"/>
              <p:cNvPicPr>
                <a:picLocks noChangeAspect="1" noChangeArrowheads="1"/>
              </p:cNvPicPr>
              <p:nvPr/>
            </p:nvPicPr>
            <p:blipFill>
              <a:blip r:embed="rId6" cstate="print">
                <a:lum bright="100000" contrast="100000"/>
              </a:blip>
              <a:srcRect r="17384"/>
              <a:stretch>
                <a:fillRect/>
              </a:stretch>
            </p:blipFill>
            <p:spPr bwMode="auto">
              <a:xfrm>
                <a:off x="7389812" y="3064770"/>
                <a:ext cx="1219200" cy="440430"/>
              </a:xfrm>
              <a:prstGeom prst="rect">
                <a:avLst/>
              </a:prstGeom>
              <a:noFill/>
            </p:spPr>
          </p:pic>
        </p:grpSp>
        <p:pic>
          <p:nvPicPr>
            <p:cNvPr id="169" name="Picture 3" descr="C:\Users\sigurdg\Desktop\centOS.png"/>
            <p:cNvPicPr>
              <a:picLocks noChangeAspect="1" noChangeArrowheads="1"/>
            </p:cNvPicPr>
            <p:nvPr/>
          </p:nvPicPr>
          <p:blipFill>
            <a:blip r:embed="rId7" cstate="print">
              <a:lum bright="100000"/>
            </a:blip>
            <a:srcRect/>
            <a:stretch>
              <a:fillRect/>
            </a:stretch>
          </p:blipFill>
          <p:spPr bwMode="auto">
            <a:xfrm>
              <a:off x="10666413" y="2810508"/>
              <a:ext cx="1295400" cy="1151891"/>
            </a:xfrm>
            <a:prstGeom prst="rect">
              <a:avLst/>
            </a:prstGeom>
            <a:noFill/>
          </p:spPr>
        </p:pic>
        <p:pic>
          <p:nvPicPr>
            <p:cNvPr id="170" name="Picture 5" descr="C:\Users\sigurdg\Desktop\SuSe.png"/>
            <p:cNvPicPr>
              <a:picLocks noChangeAspect="1" noChangeArrowheads="1"/>
            </p:cNvPicPr>
            <p:nvPr/>
          </p:nvPicPr>
          <p:blipFill>
            <a:blip r:embed="rId8" cstate="print">
              <a:lum bright="100000"/>
            </a:blip>
            <a:srcRect/>
            <a:stretch>
              <a:fillRect/>
            </a:stretch>
          </p:blipFill>
          <p:spPr bwMode="auto">
            <a:xfrm>
              <a:off x="9523412" y="2772666"/>
              <a:ext cx="1143000" cy="1016374"/>
            </a:xfrm>
            <a:prstGeom prst="rect">
              <a:avLst/>
            </a:prstGeom>
            <a:noFill/>
          </p:spPr>
        </p:pic>
        <p:pic>
          <p:nvPicPr>
            <p:cNvPr id="171" name="Picture 2" descr="https://mediabank.partners.extranet.microsoft.com/Assets/Active/U-Z/Windows_Server/Windows_Server_2003/Windows_Server_2003/Logos+Logotypes/Vertical/ws03_v_bL.png"/>
            <p:cNvPicPr>
              <a:picLocks noChangeAspect="1" noChangeArrowheads="1"/>
            </p:cNvPicPr>
            <p:nvPr/>
          </p:nvPicPr>
          <p:blipFill>
            <a:blip r:embed="rId6" cstate="print">
              <a:lum bright="100000" contrast="100000"/>
            </a:blip>
            <a:srcRect r="17384"/>
            <a:stretch>
              <a:fillRect/>
            </a:stretch>
          </p:blipFill>
          <p:spPr bwMode="auto">
            <a:xfrm>
              <a:off x="7389812" y="3064770"/>
              <a:ext cx="1219200" cy="440429"/>
            </a:xfrm>
            <a:prstGeom prst="rect">
              <a:avLst/>
            </a:prstGeom>
            <a:noFill/>
          </p:spPr>
        </p:pic>
        <p:grpSp>
          <p:nvGrpSpPr>
            <p:cNvPr id="15" name="Group 86"/>
            <p:cNvGrpSpPr/>
            <p:nvPr/>
          </p:nvGrpSpPr>
          <p:grpSpPr>
            <a:xfrm>
              <a:off x="8685212" y="2598792"/>
              <a:ext cx="914400" cy="1516008"/>
              <a:chOff x="9599612" y="2827392"/>
              <a:chExt cx="914400" cy="1516008"/>
            </a:xfrm>
          </p:grpSpPr>
          <p:pic>
            <p:nvPicPr>
              <p:cNvPr id="173" name="Picture 4" descr="C:\Users\sigurdg\Desktop\RedHat.png"/>
              <p:cNvPicPr>
                <a:picLocks noChangeAspect="1" noChangeArrowheads="1"/>
              </p:cNvPicPr>
              <p:nvPr/>
            </p:nvPicPr>
            <p:blipFill>
              <a:blip r:embed="rId9" cstate="print">
                <a:lum bright="100000"/>
              </a:blip>
              <a:srcRect l="36842"/>
              <a:stretch>
                <a:fillRect/>
              </a:stretch>
            </p:blipFill>
            <p:spPr bwMode="auto">
              <a:xfrm>
                <a:off x="9599612" y="2895600"/>
                <a:ext cx="914400" cy="1447800"/>
              </a:xfrm>
              <a:prstGeom prst="rect">
                <a:avLst/>
              </a:prstGeom>
              <a:noFill/>
            </p:spPr>
          </p:pic>
          <p:pic>
            <p:nvPicPr>
              <p:cNvPr id="174" name="Picture 4" descr="C:\Users\sigurdg\Desktop\RedHat.png"/>
              <p:cNvPicPr>
                <a:picLocks noChangeAspect="1" noChangeArrowheads="1"/>
              </p:cNvPicPr>
              <p:nvPr/>
            </p:nvPicPr>
            <p:blipFill>
              <a:blip r:embed="rId9" cstate="print">
                <a:lum bright="100000"/>
              </a:blip>
              <a:srcRect r="63158"/>
              <a:stretch>
                <a:fillRect/>
              </a:stretch>
            </p:blipFill>
            <p:spPr bwMode="auto">
              <a:xfrm>
                <a:off x="9675812" y="2827392"/>
                <a:ext cx="533399" cy="1287408"/>
              </a:xfrm>
              <a:prstGeom prst="rect">
                <a:avLst/>
              </a:prstGeom>
              <a:noFill/>
            </p:spPr>
          </p:pic>
        </p:grpSp>
      </p:grpSp>
      <p:grpSp>
        <p:nvGrpSpPr>
          <p:cNvPr id="16" name="Group 175"/>
          <p:cNvGrpSpPr/>
          <p:nvPr/>
        </p:nvGrpSpPr>
        <p:grpSpPr>
          <a:xfrm>
            <a:off x="341814" y="2465389"/>
            <a:ext cx="3798064" cy="1497013"/>
            <a:chOff x="455612" y="1600200"/>
            <a:chExt cx="5062767" cy="1497013"/>
          </a:xfrm>
        </p:grpSpPr>
        <p:grpSp>
          <p:nvGrpSpPr>
            <p:cNvPr id="17" name="Group 126"/>
            <p:cNvGrpSpPr/>
            <p:nvPr/>
          </p:nvGrpSpPr>
          <p:grpSpPr>
            <a:xfrm>
              <a:off x="4494212" y="2286000"/>
              <a:ext cx="1024167" cy="257438"/>
              <a:chOff x="4494212" y="4254500"/>
              <a:chExt cx="1024167" cy="257438"/>
            </a:xfrm>
            <a:solidFill>
              <a:schemeClr val="bg1"/>
            </a:solidFill>
          </p:grpSpPr>
          <p:sp>
            <p:nvSpPr>
              <p:cNvPr id="182" name="Chevron 181"/>
              <p:cNvSpPr/>
              <p:nvPr/>
            </p:nvSpPr>
            <p:spPr>
              <a:xfrm>
                <a:off x="4749788"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83" name="Chevron 182"/>
              <p:cNvSpPr/>
              <p:nvPr/>
            </p:nvSpPr>
            <p:spPr>
              <a:xfrm>
                <a:off x="5005364"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84" name="Chevron 183"/>
              <p:cNvSpPr/>
              <p:nvPr/>
            </p:nvSpPr>
            <p:spPr>
              <a:xfrm>
                <a:off x="5260941"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185" name="Chevron 184"/>
              <p:cNvSpPr/>
              <p:nvPr/>
            </p:nvSpPr>
            <p:spPr>
              <a:xfrm>
                <a:off x="4494212"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grpSp>
        <p:pic>
          <p:nvPicPr>
            <p:cNvPr id="178" name="Picture 2"/>
            <p:cNvPicPr>
              <a:picLocks noChangeAspect="1" noChangeArrowheads="1"/>
            </p:cNvPicPr>
            <p:nvPr/>
          </p:nvPicPr>
          <p:blipFill>
            <a:blip r:embed="rId10" cstate="print">
              <a:lum bright="100000" contrast="100000"/>
            </a:blip>
            <a:srcRect/>
            <a:stretch>
              <a:fillRect/>
            </a:stretch>
          </p:blipFill>
          <p:spPr bwMode="auto">
            <a:xfrm>
              <a:off x="455612" y="1600200"/>
              <a:ext cx="1497013" cy="1497013"/>
            </a:xfrm>
            <a:prstGeom prst="rect">
              <a:avLst/>
            </a:prstGeom>
            <a:noFill/>
            <a:ln w="9525">
              <a:noFill/>
              <a:miter lim="800000"/>
              <a:headEnd/>
              <a:tailEnd/>
            </a:ln>
            <a:effectLst/>
          </p:spPr>
        </p:pic>
        <p:pic>
          <p:nvPicPr>
            <p:cNvPr id="179" name="Picture 2"/>
            <p:cNvPicPr>
              <a:picLocks noChangeAspect="1" noChangeArrowheads="1"/>
            </p:cNvPicPr>
            <p:nvPr/>
          </p:nvPicPr>
          <p:blipFill>
            <a:blip r:embed="rId10" cstate="print">
              <a:lum bright="100000" contrast="100000"/>
            </a:blip>
            <a:srcRect/>
            <a:stretch>
              <a:fillRect/>
            </a:stretch>
          </p:blipFill>
          <p:spPr bwMode="auto">
            <a:xfrm>
              <a:off x="1353608" y="1600200"/>
              <a:ext cx="1497013" cy="1497013"/>
            </a:xfrm>
            <a:prstGeom prst="rect">
              <a:avLst/>
            </a:prstGeom>
            <a:noFill/>
            <a:ln w="9525">
              <a:noFill/>
              <a:miter lim="800000"/>
              <a:headEnd/>
              <a:tailEnd/>
            </a:ln>
            <a:effectLst/>
          </p:spPr>
        </p:pic>
        <p:pic>
          <p:nvPicPr>
            <p:cNvPr id="180" name="Picture 2"/>
            <p:cNvPicPr>
              <a:picLocks noChangeAspect="1" noChangeArrowheads="1"/>
            </p:cNvPicPr>
            <p:nvPr/>
          </p:nvPicPr>
          <p:blipFill>
            <a:blip r:embed="rId10" cstate="print">
              <a:lum bright="100000" contrast="100000"/>
            </a:blip>
            <a:srcRect/>
            <a:stretch>
              <a:fillRect/>
            </a:stretch>
          </p:blipFill>
          <p:spPr bwMode="auto">
            <a:xfrm>
              <a:off x="2251604" y="1600200"/>
              <a:ext cx="1497013" cy="1497013"/>
            </a:xfrm>
            <a:prstGeom prst="rect">
              <a:avLst/>
            </a:prstGeom>
            <a:noFill/>
            <a:ln w="9525">
              <a:noFill/>
              <a:miter lim="800000"/>
              <a:headEnd/>
              <a:tailEnd/>
            </a:ln>
            <a:effectLst/>
          </p:spPr>
        </p:pic>
        <p:pic>
          <p:nvPicPr>
            <p:cNvPr id="181" name="Picture 2"/>
            <p:cNvPicPr>
              <a:picLocks noChangeAspect="1" noChangeArrowheads="1"/>
            </p:cNvPicPr>
            <p:nvPr/>
          </p:nvPicPr>
          <p:blipFill>
            <a:blip r:embed="rId10" cstate="print">
              <a:lum bright="100000" contrast="100000"/>
            </a:blip>
            <a:srcRect/>
            <a:stretch>
              <a:fillRect/>
            </a:stretch>
          </p:blipFill>
          <p:spPr bwMode="auto">
            <a:xfrm>
              <a:off x="3149599" y="1600200"/>
              <a:ext cx="1497013" cy="1497013"/>
            </a:xfrm>
            <a:prstGeom prst="rect">
              <a:avLst/>
            </a:prstGeom>
            <a:noFill/>
            <a:ln w="9525">
              <a:noFill/>
              <a:miter lim="800000"/>
              <a:headEnd/>
              <a:tailEnd/>
            </a:ln>
            <a:effectLst/>
          </p:spPr>
        </p:pic>
      </p:grpSp>
      <p:grpSp>
        <p:nvGrpSpPr>
          <p:cNvPr id="18" name="Group 185"/>
          <p:cNvGrpSpPr/>
          <p:nvPr/>
        </p:nvGrpSpPr>
        <p:grpSpPr>
          <a:xfrm>
            <a:off x="4288713" y="2048508"/>
            <a:ext cx="4857826" cy="762001"/>
            <a:chOff x="5716783" y="2048475"/>
            <a:chExt cx="6475413" cy="762001"/>
          </a:xfrm>
        </p:grpSpPr>
        <p:sp>
          <p:nvSpPr>
            <p:cNvPr id="187" name="Flowchart: Process 186"/>
            <p:cNvSpPr/>
            <p:nvPr/>
          </p:nvSpPr>
          <p:spPr>
            <a:xfrm>
              <a:off x="5716783" y="2048475"/>
              <a:ext cx="6475413" cy="762001"/>
            </a:xfrm>
            <a:prstGeom prst="flowChartProcess">
              <a:avLst/>
            </a:prstGeom>
            <a:solidFill>
              <a:srgbClr val="00566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766469"/>
              <a:endParaRPr lang="en-US" sz="1500">
                <a:solidFill>
                  <a:prstClr val="white"/>
                </a:solidFill>
              </a:endParaRPr>
            </a:p>
          </p:txBody>
        </p:sp>
        <p:sp>
          <p:nvSpPr>
            <p:cNvPr id="188" name="TextBox 187"/>
            <p:cNvSpPr txBox="1"/>
            <p:nvPr/>
          </p:nvSpPr>
          <p:spPr>
            <a:xfrm>
              <a:off x="5942014" y="2161401"/>
              <a:ext cx="1664362" cy="492436"/>
            </a:xfrm>
            <a:prstGeom prst="rect">
              <a:avLst/>
            </a:prstGeom>
            <a:noFill/>
          </p:spPr>
          <p:txBody>
            <a:bodyPr wrap="none" lIns="91433" tIns="45717" rIns="91433" bIns="45717" rtlCol="0">
              <a:spAutoFit/>
            </a:bodyPr>
            <a:lstStyle/>
            <a:p>
              <a:pPr defTabSz="766469"/>
              <a:r>
                <a:rPr lang="en-US" sz="1300" b="1" cap="all" dirty="0">
                  <a:solidFill>
                    <a:prstClr val="white"/>
                  </a:solidFill>
                </a:rPr>
                <a:t>3</a:t>
              </a:r>
              <a:r>
                <a:rPr lang="en-US" sz="1300" b="1" cap="all" baseline="30000" dirty="0">
                  <a:solidFill>
                    <a:prstClr val="white"/>
                  </a:solidFill>
                </a:rPr>
                <a:t>rd</a:t>
              </a:r>
              <a:r>
                <a:rPr lang="en-US" sz="1300" b="1" cap="all" dirty="0">
                  <a:solidFill>
                    <a:prstClr val="white"/>
                  </a:solidFill>
                </a:rPr>
                <a:t> Party </a:t>
              </a:r>
            </a:p>
            <a:p>
              <a:pPr defTabSz="766469"/>
              <a:r>
                <a:rPr lang="en-US" sz="1300" b="1" cap="all" dirty="0">
                  <a:solidFill>
                    <a:prstClr val="white"/>
                  </a:solidFill>
                </a:rPr>
                <a:t>Management</a:t>
              </a:r>
            </a:p>
          </p:txBody>
        </p:sp>
        <p:pic>
          <p:nvPicPr>
            <p:cNvPr id="189" name="Picture 188" descr="bmc logo_rev.png"/>
            <p:cNvPicPr>
              <a:picLocks noChangeAspect="1"/>
            </p:cNvPicPr>
            <p:nvPr/>
          </p:nvPicPr>
          <p:blipFill>
            <a:blip r:embed="rId11" cstate="print"/>
            <a:stretch>
              <a:fillRect/>
            </a:stretch>
          </p:blipFill>
          <p:spPr>
            <a:xfrm>
              <a:off x="9602049" y="2345412"/>
              <a:ext cx="1146594" cy="176670"/>
            </a:xfrm>
            <a:prstGeom prst="rect">
              <a:avLst/>
            </a:prstGeom>
          </p:spPr>
        </p:pic>
        <p:pic>
          <p:nvPicPr>
            <p:cNvPr id="190" name="Picture 189" descr="computer associates logo_rev.png"/>
            <p:cNvPicPr>
              <a:picLocks noChangeAspect="1"/>
            </p:cNvPicPr>
            <p:nvPr/>
          </p:nvPicPr>
          <p:blipFill>
            <a:blip r:embed="rId12" cstate="print"/>
            <a:stretch>
              <a:fillRect/>
            </a:stretch>
          </p:blipFill>
          <p:spPr>
            <a:xfrm>
              <a:off x="8731777" y="2322282"/>
              <a:ext cx="419100" cy="216720"/>
            </a:xfrm>
            <a:prstGeom prst="rect">
              <a:avLst/>
            </a:prstGeom>
          </p:spPr>
        </p:pic>
        <p:pic>
          <p:nvPicPr>
            <p:cNvPr id="191" name="Picture 190" descr="emc logo_rev.png"/>
            <p:cNvPicPr>
              <a:picLocks noChangeAspect="1"/>
            </p:cNvPicPr>
            <p:nvPr/>
          </p:nvPicPr>
          <p:blipFill>
            <a:blip r:embed="rId13" cstate="print"/>
            <a:stretch>
              <a:fillRect/>
            </a:stretch>
          </p:blipFill>
          <p:spPr>
            <a:xfrm>
              <a:off x="11199812" y="2344331"/>
              <a:ext cx="715812" cy="178542"/>
            </a:xfrm>
            <a:prstGeom prst="rect">
              <a:avLst/>
            </a:prstGeom>
          </p:spPr>
        </p:pic>
        <p:pic>
          <p:nvPicPr>
            <p:cNvPr id="192" name="Picture 3" descr="C:\Users\scorosen\AppData\Local\Microsoft\Windows\Temporary Internet Files\Content.Outlook\QDXNTWDS\HP_Logo.png"/>
            <p:cNvPicPr>
              <a:picLocks noChangeAspect="1" noChangeArrowheads="1"/>
            </p:cNvPicPr>
            <p:nvPr/>
          </p:nvPicPr>
          <p:blipFill>
            <a:blip r:embed="rId14" cstate="print">
              <a:lum bright="100000"/>
              <a:extLst>
                <a:ext uri="{28A0092B-C50C-407E-A947-70E740481C1C}">
                  <a14:useLocalDpi xmlns:a14="http://schemas.microsoft.com/office/drawing/2010/main" val="0"/>
                </a:ext>
              </a:extLst>
            </a:blip>
            <a:srcRect l="22471" t="11905" r="22078" b="13095"/>
            <a:stretch>
              <a:fillRect/>
            </a:stretch>
          </p:blipFill>
          <p:spPr bwMode="auto">
            <a:xfrm>
              <a:off x="7770811" y="2161401"/>
              <a:ext cx="509794" cy="400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192"/>
          <p:cNvGrpSpPr/>
          <p:nvPr/>
        </p:nvGrpSpPr>
        <p:grpSpPr>
          <a:xfrm>
            <a:off x="4064759" y="5410200"/>
            <a:ext cx="5079244" cy="914400"/>
            <a:chOff x="5418264" y="5410200"/>
            <a:chExt cx="6770561" cy="914400"/>
          </a:xfrm>
        </p:grpSpPr>
        <p:sp>
          <p:nvSpPr>
            <p:cNvPr id="194" name="Rectangle 193"/>
            <p:cNvSpPr/>
            <p:nvPr/>
          </p:nvSpPr>
          <p:spPr>
            <a:xfrm>
              <a:off x="5713412" y="5410200"/>
              <a:ext cx="6475413" cy="914400"/>
            </a:xfrm>
            <a:prstGeom prst="rect">
              <a:avLst/>
            </a:prstGeom>
            <a:solidFill>
              <a:srgbClr val="00566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marL="459883" defTabSz="766469"/>
              <a:r>
                <a:rPr lang="en-US" sz="1400" dirty="0">
                  <a:solidFill>
                    <a:prstClr val="white"/>
                  </a:solidFill>
                </a:rPr>
                <a:t>Take advantage of existing datacenter investments with           3</a:t>
              </a:r>
              <a:r>
                <a:rPr lang="en-US" sz="1400" baseline="30000" dirty="0">
                  <a:solidFill>
                    <a:prstClr val="white"/>
                  </a:solidFill>
                </a:rPr>
                <a:t>rd</a:t>
              </a:r>
              <a:r>
                <a:rPr lang="en-US" sz="1400" dirty="0">
                  <a:solidFill>
                    <a:prstClr val="white"/>
                  </a:solidFill>
                </a:rPr>
                <a:t> party integration</a:t>
              </a:r>
              <a:endParaRPr lang="en-US" sz="1400" dirty="0">
                <a:solidFill>
                  <a:srgbClr val="FFFFFF"/>
                </a:solidFill>
              </a:endParaRPr>
            </a:p>
          </p:txBody>
        </p:sp>
        <p:sp>
          <p:nvSpPr>
            <p:cNvPr id="195" name="Oval 194"/>
            <p:cNvSpPr/>
            <p:nvPr/>
          </p:nvSpPr>
          <p:spPr>
            <a:xfrm>
              <a:off x="5418264" y="5571672"/>
              <a:ext cx="612648" cy="609600"/>
            </a:xfrm>
            <a:prstGeom prst="ellipse">
              <a:avLst/>
            </a:prstGeom>
            <a:ln w="28575">
              <a:solidFill>
                <a:schemeClr val="bg1"/>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defTabSz="766469"/>
              <a:r>
                <a:rPr lang="en-US" b="1" dirty="0">
                  <a:solidFill>
                    <a:prstClr val="white"/>
                  </a:solidFill>
                </a:rPr>
                <a:t>4</a:t>
              </a:r>
            </a:p>
          </p:txBody>
        </p:sp>
      </p:grpSp>
      <p:grpSp>
        <p:nvGrpSpPr>
          <p:cNvPr id="20" name="Group 195"/>
          <p:cNvGrpSpPr/>
          <p:nvPr/>
        </p:nvGrpSpPr>
        <p:grpSpPr>
          <a:xfrm>
            <a:off x="4076587" y="5410200"/>
            <a:ext cx="5067429" cy="970282"/>
            <a:chOff x="5434012" y="5410200"/>
            <a:chExt cx="6754813" cy="970282"/>
          </a:xfrm>
        </p:grpSpPr>
        <p:sp>
          <p:nvSpPr>
            <p:cNvPr id="197" name="Rectangle 196"/>
            <p:cNvSpPr/>
            <p:nvPr/>
          </p:nvSpPr>
          <p:spPr>
            <a:xfrm>
              <a:off x="5713412" y="5410200"/>
              <a:ext cx="6475413" cy="970282"/>
            </a:xfrm>
            <a:prstGeom prst="rect">
              <a:avLst/>
            </a:prstGeom>
            <a:solidFill>
              <a:srgbClr val="4FB2D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marL="459883" defTabSz="766469"/>
              <a:r>
                <a:rPr lang="en-US" sz="1400" dirty="0">
                  <a:solidFill>
                    <a:srgbClr val="FFFFFF"/>
                  </a:solidFill>
                </a:rPr>
                <a:t>Build, run and extend your enterprise applications on the </a:t>
              </a:r>
            </a:p>
            <a:p>
              <a:pPr marL="459883" defTabSz="766469"/>
              <a:r>
                <a:rPr lang="en-US" sz="1400" dirty="0">
                  <a:solidFill>
                    <a:srgbClr val="FFFFFF"/>
                  </a:solidFill>
                </a:rPr>
                <a:t>Microsoft private cloud regardless of the development </a:t>
              </a:r>
            </a:p>
            <a:p>
              <a:pPr marL="459883" defTabSz="766469"/>
              <a:r>
                <a:rPr lang="en-US" sz="1400" dirty="0">
                  <a:solidFill>
                    <a:srgbClr val="FFFFFF"/>
                  </a:solidFill>
                </a:rPr>
                <a:t>framework you choose</a:t>
              </a:r>
            </a:p>
          </p:txBody>
        </p:sp>
        <p:sp>
          <p:nvSpPr>
            <p:cNvPr id="198" name="Oval 197"/>
            <p:cNvSpPr/>
            <p:nvPr/>
          </p:nvSpPr>
          <p:spPr>
            <a:xfrm>
              <a:off x="5434012" y="5584372"/>
              <a:ext cx="612648" cy="609600"/>
            </a:xfrm>
            <a:prstGeom prst="ellipse">
              <a:avLst/>
            </a:prstGeom>
            <a:ln w="28575">
              <a:solidFill>
                <a:schemeClr val="bg1"/>
              </a:solid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defTabSz="766469"/>
              <a:r>
                <a:rPr lang="en-US" b="1" dirty="0">
                  <a:solidFill>
                    <a:prstClr val="white"/>
                  </a:solidFill>
                </a:rPr>
                <a:t>5</a:t>
              </a:r>
            </a:p>
          </p:txBody>
        </p:sp>
      </p:grpSp>
      <p:grpSp>
        <p:nvGrpSpPr>
          <p:cNvPr id="21" name="Group 198"/>
          <p:cNvGrpSpPr/>
          <p:nvPr/>
        </p:nvGrpSpPr>
        <p:grpSpPr>
          <a:xfrm>
            <a:off x="970613" y="990600"/>
            <a:ext cx="3169250" cy="1030290"/>
            <a:chOff x="1293813" y="990600"/>
            <a:chExt cx="4224566" cy="1030290"/>
          </a:xfrm>
        </p:grpSpPr>
        <p:pic>
          <p:nvPicPr>
            <p:cNvPr id="200" name="Picture 199" descr="\\MAGNUM\Projects\Microsoft\Cloud Power FY12\Design\ICONS_PNG\Application.png"/>
            <p:cNvPicPr>
              <a:picLocks noChangeAspect="1" noChangeArrowheads="1"/>
            </p:cNvPicPr>
            <p:nvPr/>
          </p:nvPicPr>
          <p:blipFill>
            <a:blip r:embed="rId15" cstate="print">
              <a:lum bright="100000"/>
            </a:blip>
            <a:srcRect/>
            <a:stretch>
              <a:fillRect/>
            </a:stretch>
          </p:blipFill>
          <p:spPr bwMode="auto">
            <a:xfrm>
              <a:off x="1293813" y="990600"/>
              <a:ext cx="1030290" cy="1030290"/>
            </a:xfrm>
            <a:prstGeom prst="rect">
              <a:avLst/>
            </a:prstGeom>
            <a:noFill/>
          </p:spPr>
        </p:pic>
        <p:pic>
          <p:nvPicPr>
            <p:cNvPr id="201" name="Picture 200" descr="\\MAGNUM\Projects\Microsoft\Cloud Power FY12\Design\ICONS_PNG\Application.png"/>
            <p:cNvPicPr>
              <a:picLocks noChangeAspect="1" noChangeArrowheads="1"/>
            </p:cNvPicPr>
            <p:nvPr/>
          </p:nvPicPr>
          <p:blipFill>
            <a:blip r:embed="rId15" cstate="print">
              <a:lum bright="100000"/>
            </a:blip>
            <a:srcRect/>
            <a:stretch>
              <a:fillRect/>
            </a:stretch>
          </p:blipFill>
          <p:spPr bwMode="auto">
            <a:xfrm>
              <a:off x="2168524" y="990600"/>
              <a:ext cx="1030290" cy="1030290"/>
            </a:xfrm>
            <a:prstGeom prst="rect">
              <a:avLst/>
            </a:prstGeom>
            <a:noFill/>
          </p:spPr>
        </p:pic>
        <p:pic>
          <p:nvPicPr>
            <p:cNvPr id="202" name="Picture 201" descr="\\MAGNUM\Projects\Microsoft\Cloud Power FY12\Design\ICONS_PNG\Application.png"/>
            <p:cNvPicPr>
              <a:picLocks noChangeAspect="1" noChangeArrowheads="1"/>
            </p:cNvPicPr>
            <p:nvPr/>
          </p:nvPicPr>
          <p:blipFill>
            <a:blip r:embed="rId15" cstate="print">
              <a:lum bright="100000"/>
            </a:blip>
            <a:srcRect/>
            <a:stretch>
              <a:fillRect/>
            </a:stretch>
          </p:blipFill>
          <p:spPr bwMode="auto">
            <a:xfrm>
              <a:off x="3082923" y="990600"/>
              <a:ext cx="1030290" cy="1030290"/>
            </a:xfrm>
            <a:prstGeom prst="rect">
              <a:avLst/>
            </a:prstGeom>
            <a:noFill/>
          </p:spPr>
        </p:pic>
        <p:grpSp>
          <p:nvGrpSpPr>
            <p:cNvPr id="22" name="Group 131"/>
            <p:cNvGrpSpPr/>
            <p:nvPr/>
          </p:nvGrpSpPr>
          <p:grpSpPr>
            <a:xfrm>
              <a:off x="4494212" y="1460500"/>
              <a:ext cx="1024167" cy="257438"/>
              <a:chOff x="4494212" y="4254500"/>
              <a:chExt cx="1024167" cy="257438"/>
            </a:xfrm>
            <a:solidFill>
              <a:schemeClr val="bg1"/>
            </a:solidFill>
          </p:grpSpPr>
          <p:sp>
            <p:nvSpPr>
              <p:cNvPr id="204" name="Chevron 203"/>
              <p:cNvSpPr/>
              <p:nvPr/>
            </p:nvSpPr>
            <p:spPr>
              <a:xfrm>
                <a:off x="4749788"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205" name="Chevron 204"/>
              <p:cNvSpPr/>
              <p:nvPr/>
            </p:nvSpPr>
            <p:spPr>
              <a:xfrm>
                <a:off x="5005364"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206" name="Chevron 205"/>
              <p:cNvSpPr/>
              <p:nvPr/>
            </p:nvSpPr>
            <p:spPr>
              <a:xfrm>
                <a:off x="5260941"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sp>
            <p:nvSpPr>
              <p:cNvPr id="207" name="Chevron 206"/>
              <p:cNvSpPr/>
              <p:nvPr/>
            </p:nvSpPr>
            <p:spPr>
              <a:xfrm>
                <a:off x="4494212" y="4254500"/>
                <a:ext cx="257438" cy="25743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6469"/>
                <a:endParaRPr lang="en-US" sz="1500" dirty="0">
                  <a:solidFill>
                    <a:srgbClr val="404040"/>
                  </a:solidFill>
                </a:endParaRPr>
              </a:p>
            </p:txBody>
          </p:sp>
        </p:grpSp>
      </p:grpSp>
      <p:grpSp>
        <p:nvGrpSpPr>
          <p:cNvPr id="23" name="Group 215"/>
          <p:cNvGrpSpPr/>
          <p:nvPr/>
        </p:nvGrpSpPr>
        <p:grpSpPr>
          <a:xfrm>
            <a:off x="4286186" y="1210308"/>
            <a:ext cx="4857826" cy="762001"/>
            <a:chOff x="5713412" y="1210275"/>
            <a:chExt cx="6475413" cy="762001"/>
          </a:xfrm>
        </p:grpSpPr>
        <p:grpSp>
          <p:nvGrpSpPr>
            <p:cNvPr id="24" name="Group 207"/>
            <p:cNvGrpSpPr/>
            <p:nvPr/>
          </p:nvGrpSpPr>
          <p:grpSpPr>
            <a:xfrm>
              <a:off x="5713412" y="1210275"/>
              <a:ext cx="6475413" cy="762001"/>
              <a:chOff x="5713412" y="1210275"/>
              <a:chExt cx="6475413" cy="762001"/>
            </a:xfrm>
          </p:grpSpPr>
          <p:sp>
            <p:nvSpPr>
              <p:cNvPr id="209" name="Flowchart: Process 208"/>
              <p:cNvSpPr/>
              <p:nvPr/>
            </p:nvSpPr>
            <p:spPr>
              <a:xfrm>
                <a:off x="5713412" y="1210275"/>
                <a:ext cx="6475413" cy="762001"/>
              </a:xfrm>
              <a:prstGeom prst="flowChartProcess">
                <a:avLst/>
              </a:prstGeom>
              <a:solidFill>
                <a:srgbClr val="53B3D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766469"/>
                <a:endParaRPr lang="en-US" sz="1500">
                  <a:solidFill>
                    <a:prstClr val="white"/>
                  </a:solidFill>
                </a:endParaRPr>
              </a:p>
            </p:txBody>
          </p:sp>
          <p:sp>
            <p:nvSpPr>
              <p:cNvPr id="210" name="TextBox 209"/>
              <p:cNvSpPr txBox="1"/>
              <p:nvPr/>
            </p:nvSpPr>
            <p:spPr>
              <a:xfrm>
                <a:off x="5942012" y="1323201"/>
                <a:ext cx="1611456" cy="492436"/>
              </a:xfrm>
              <a:prstGeom prst="rect">
                <a:avLst/>
              </a:prstGeom>
              <a:noFill/>
            </p:spPr>
            <p:txBody>
              <a:bodyPr wrap="none" lIns="91433" tIns="45717" rIns="91433" bIns="45717" rtlCol="0">
                <a:spAutoFit/>
              </a:bodyPr>
              <a:lstStyle/>
              <a:p>
                <a:pPr defTabSz="766469"/>
                <a:r>
                  <a:rPr lang="en-US" sz="1300" b="1" cap="all" dirty="0">
                    <a:solidFill>
                      <a:prstClr val="white"/>
                    </a:solidFill>
                  </a:rPr>
                  <a:t>Application </a:t>
                </a:r>
              </a:p>
              <a:p>
                <a:pPr defTabSz="766469"/>
                <a:r>
                  <a:rPr lang="en-US" sz="1300" b="1" cap="all" dirty="0">
                    <a:solidFill>
                      <a:prstClr val="white"/>
                    </a:solidFill>
                  </a:rPr>
                  <a:t>Frameworks</a:t>
                </a:r>
              </a:p>
            </p:txBody>
          </p:sp>
          <p:pic>
            <p:nvPicPr>
              <p:cNvPr id="211" name="Picture 4" descr="http://www.jbase.com/new/products/images/java.png"/>
              <p:cNvPicPr>
                <a:picLocks noChangeAspect="1" noChangeArrowheads="1"/>
              </p:cNvPicPr>
              <p:nvPr/>
            </p:nvPicPr>
            <p:blipFill>
              <a:blip r:embed="rId16" cstate="print">
                <a:lum bright="100000" contrast="100000"/>
              </a:blip>
              <a:srcRect/>
              <a:stretch>
                <a:fillRect/>
              </a:stretch>
            </p:blipFill>
            <p:spPr bwMode="auto">
              <a:xfrm>
                <a:off x="9803510" y="1352681"/>
                <a:ext cx="322024" cy="492110"/>
              </a:xfrm>
              <a:prstGeom prst="rect">
                <a:avLst/>
              </a:prstGeom>
              <a:noFill/>
            </p:spPr>
          </p:pic>
          <p:pic>
            <p:nvPicPr>
              <p:cNvPr id="212" name="Picture 211" descr="PHP.png"/>
              <p:cNvPicPr>
                <a:picLocks noChangeAspect="1"/>
              </p:cNvPicPr>
              <p:nvPr/>
            </p:nvPicPr>
            <p:blipFill>
              <a:blip r:embed="rId17" cstate="print"/>
              <a:stretch>
                <a:fillRect/>
              </a:stretch>
            </p:blipFill>
            <p:spPr>
              <a:xfrm>
                <a:off x="10514012" y="1479681"/>
                <a:ext cx="693278" cy="298641"/>
              </a:xfrm>
              <a:prstGeom prst="rect">
                <a:avLst/>
              </a:prstGeom>
              <a:noFill/>
            </p:spPr>
          </p:pic>
          <p:pic>
            <p:nvPicPr>
              <p:cNvPr id="213" name="Picture 2" descr="https://mediabank.partners.extranet.microsoft.com/Assets/Active/M-Q/Microsoft_.NET/Microsoft_NET_ADO_.NET/Logos+Logotypes/NET-ADO_bL.png"/>
              <p:cNvPicPr>
                <a:picLocks noChangeAspect="1" noChangeArrowheads="1"/>
              </p:cNvPicPr>
              <p:nvPr/>
            </p:nvPicPr>
            <p:blipFill>
              <a:blip r:embed="rId18" cstate="print">
                <a:lum bright="100000" contrast="100000"/>
                <a:alphaModFix/>
              </a:blip>
              <a:srcRect r="31488"/>
              <a:stretch>
                <a:fillRect/>
              </a:stretch>
            </p:blipFill>
            <p:spPr bwMode="auto">
              <a:xfrm>
                <a:off x="7999412" y="1419961"/>
                <a:ext cx="1500645" cy="355226"/>
              </a:xfrm>
              <a:prstGeom prst="rect">
                <a:avLst/>
              </a:prstGeom>
              <a:noFill/>
            </p:spPr>
          </p:pic>
        </p:grpSp>
        <p:pic>
          <p:nvPicPr>
            <p:cNvPr id="215" name="Picture 3"/>
            <p:cNvPicPr>
              <a:picLocks noChangeAspect="1" noChangeArrowheads="1"/>
            </p:cNvPicPr>
            <p:nvPr/>
          </p:nvPicPr>
          <p:blipFill>
            <a:blip r:embed="rId19" cstate="print">
              <a:lum bright="100000"/>
            </a:blip>
            <a:srcRect/>
            <a:stretch>
              <a:fillRect/>
            </a:stretch>
          </p:blipFill>
          <p:spPr bwMode="auto">
            <a:xfrm>
              <a:off x="11380786" y="1352681"/>
              <a:ext cx="581025" cy="476009"/>
            </a:xfrm>
            <a:prstGeom prst="rect">
              <a:avLst/>
            </a:prstGeom>
            <a:noFill/>
            <a:ln w="9525">
              <a:noFill/>
              <a:miter lim="800000"/>
              <a:headEnd/>
              <a:tailEnd/>
            </a:ln>
            <a:effectLst/>
          </p:spPr>
        </p:pic>
      </p:grpSp>
      <p:grpSp>
        <p:nvGrpSpPr>
          <p:cNvPr id="25" name="Group 217"/>
          <p:cNvGrpSpPr/>
          <p:nvPr/>
        </p:nvGrpSpPr>
        <p:grpSpPr>
          <a:xfrm>
            <a:off x="4286175" y="3733800"/>
            <a:ext cx="4856663" cy="762001"/>
            <a:chOff x="5713412" y="3733800"/>
            <a:chExt cx="6473864" cy="762001"/>
          </a:xfrm>
        </p:grpSpPr>
        <p:grpSp>
          <p:nvGrpSpPr>
            <p:cNvPr id="26" name="Group 121"/>
            <p:cNvGrpSpPr/>
            <p:nvPr/>
          </p:nvGrpSpPr>
          <p:grpSpPr>
            <a:xfrm>
              <a:off x="5713412" y="3733800"/>
              <a:ext cx="6473864" cy="762001"/>
              <a:chOff x="5713412" y="3733797"/>
              <a:chExt cx="6473864" cy="762001"/>
            </a:xfrm>
          </p:grpSpPr>
          <p:sp>
            <p:nvSpPr>
              <p:cNvPr id="127" name="Flowchart: Process 126"/>
              <p:cNvSpPr/>
              <p:nvPr/>
            </p:nvSpPr>
            <p:spPr>
              <a:xfrm>
                <a:off x="5713412" y="3733797"/>
                <a:ext cx="6473864" cy="762001"/>
              </a:xfrm>
              <a:prstGeom prst="flowChartProcess">
                <a:avLst/>
              </a:prstGeom>
              <a:solidFill>
                <a:srgbClr val="00AD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766469"/>
                <a:endParaRPr lang="en-US" sz="1500" dirty="0">
                  <a:solidFill>
                    <a:prstClr val="white"/>
                  </a:solidFill>
                </a:endParaRPr>
              </a:p>
            </p:txBody>
          </p:sp>
          <p:sp>
            <p:nvSpPr>
              <p:cNvPr id="132" name="TextBox 131"/>
              <p:cNvSpPr txBox="1"/>
              <p:nvPr/>
            </p:nvSpPr>
            <p:spPr>
              <a:xfrm>
                <a:off x="5942012" y="3810000"/>
                <a:ext cx="2128899" cy="492436"/>
              </a:xfrm>
              <a:prstGeom prst="rect">
                <a:avLst/>
              </a:prstGeom>
              <a:noFill/>
            </p:spPr>
            <p:txBody>
              <a:bodyPr wrap="none" lIns="91433" tIns="45717" rIns="91433" bIns="45717" rtlCol="0">
                <a:spAutoFit/>
              </a:bodyPr>
              <a:lstStyle/>
              <a:p>
                <a:pPr defTabSz="766469"/>
                <a:r>
                  <a:rPr lang="en-US" sz="1300" b="1" cap="all" dirty="0">
                    <a:solidFill>
                      <a:prstClr val="white"/>
                    </a:solidFill>
                  </a:rPr>
                  <a:t>Multi-hypervisor </a:t>
                </a:r>
              </a:p>
              <a:p>
                <a:pPr defTabSz="766469"/>
                <a:r>
                  <a:rPr lang="en-US" sz="1300" b="1" cap="all" dirty="0">
                    <a:solidFill>
                      <a:prstClr val="white"/>
                    </a:solidFill>
                  </a:rPr>
                  <a:t>Management</a:t>
                </a:r>
              </a:p>
            </p:txBody>
          </p:sp>
          <p:grpSp>
            <p:nvGrpSpPr>
              <p:cNvPr id="27" name="Group 68"/>
              <p:cNvGrpSpPr/>
              <p:nvPr/>
            </p:nvGrpSpPr>
            <p:grpSpPr>
              <a:xfrm>
                <a:off x="9523412" y="3931510"/>
                <a:ext cx="1211982" cy="505599"/>
                <a:chOff x="9500575" y="4160110"/>
                <a:chExt cx="1211982" cy="505599"/>
              </a:xfrm>
            </p:grpSpPr>
            <p:pic>
              <p:nvPicPr>
                <p:cNvPr id="149" name="Picture 2"/>
                <p:cNvPicPr>
                  <a:picLocks noChangeAspect="1" noChangeArrowheads="1"/>
                </p:cNvPicPr>
                <p:nvPr/>
              </p:nvPicPr>
              <p:blipFill>
                <a:blip r:embed="rId20" cstate="print"/>
                <a:srcRect/>
                <a:stretch>
                  <a:fillRect/>
                </a:stretch>
              </p:blipFill>
              <p:spPr bwMode="auto">
                <a:xfrm>
                  <a:off x="9576775" y="4160110"/>
                  <a:ext cx="937237" cy="264487"/>
                </a:xfrm>
                <a:prstGeom prst="rect">
                  <a:avLst/>
                </a:prstGeom>
                <a:noFill/>
                <a:ln w="9525">
                  <a:noFill/>
                  <a:miter lim="800000"/>
                  <a:headEnd/>
                  <a:tailEnd/>
                </a:ln>
                <a:effectLst/>
              </p:spPr>
            </p:pic>
            <p:sp>
              <p:nvSpPr>
                <p:cNvPr id="150" name="TextBox 149"/>
                <p:cNvSpPr txBox="1"/>
                <p:nvPr/>
              </p:nvSpPr>
              <p:spPr>
                <a:xfrm>
                  <a:off x="9500575" y="4388710"/>
                  <a:ext cx="1211982" cy="276999"/>
                </a:xfrm>
                <a:prstGeom prst="rect">
                  <a:avLst/>
                </a:prstGeom>
                <a:noFill/>
              </p:spPr>
              <p:txBody>
                <a:bodyPr wrap="none" rtlCol="0">
                  <a:spAutoFit/>
                </a:bodyPr>
                <a:lstStyle/>
                <a:p>
                  <a:pPr defTabSz="766469"/>
                  <a:r>
                    <a:rPr lang="en-US" sz="1200" dirty="0" err="1">
                      <a:solidFill>
                        <a:prstClr val="white"/>
                      </a:solidFill>
                      <a:latin typeface="Arial" pitchFamily="34" charset="0"/>
                      <a:cs typeface="Arial" pitchFamily="34" charset="0"/>
                    </a:rPr>
                    <a:t>XenServer</a:t>
                  </a:r>
                  <a:endParaRPr lang="en-US" sz="1200" dirty="0">
                    <a:solidFill>
                      <a:prstClr val="white"/>
                    </a:solidFill>
                    <a:latin typeface="Arial" pitchFamily="34" charset="0"/>
                    <a:cs typeface="Arial" pitchFamily="34" charset="0"/>
                  </a:endParaRPr>
                </a:p>
              </p:txBody>
            </p:sp>
          </p:grpSp>
          <p:grpSp>
            <p:nvGrpSpPr>
              <p:cNvPr id="28" name="Group 78"/>
              <p:cNvGrpSpPr/>
              <p:nvPr/>
            </p:nvGrpSpPr>
            <p:grpSpPr>
              <a:xfrm>
                <a:off x="10613049" y="3971098"/>
                <a:ext cx="1219200" cy="426423"/>
                <a:chOff x="10514012" y="4163087"/>
                <a:chExt cx="1219200" cy="426423"/>
              </a:xfrm>
            </p:grpSpPr>
            <p:pic>
              <p:nvPicPr>
                <p:cNvPr id="147" name="Picture 146" descr="wmware logo_rev.png"/>
                <p:cNvPicPr>
                  <a:picLocks noChangeAspect="1"/>
                </p:cNvPicPr>
                <p:nvPr/>
              </p:nvPicPr>
              <p:blipFill>
                <a:blip r:embed="rId21" cstate="print"/>
                <a:stretch>
                  <a:fillRect/>
                </a:stretch>
              </p:blipFill>
              <p:spPr>
                <a:xfrm>
                  <a:off x="10666412" y="4163087"/>
                  <a:ext cx="1066800" cy="118528"/>
                </a:xfrm>
                <a:prstGeom prst="rect">
                  <a:avLst/>
                </a:prstGeom>
              </p:spPr>
            </p:pic>
            <p:sp>
              <p:nvSpPr>
                <p:cNvPr id="148" name="TextBox 147"/>
                <p:cNvSpPr txBox="1"/>
                <p:nvPr/>
              </p:nvSpPr>
              <p:spPr>
                <a:xfrm>
                  <a:off x="10514012" y="4281733"/>
                  <a:ext cx="1174461" cy="307777"/>
                </a:xfrm>
                <a:prstGeom prst="rect">
                  <a:avLst/>
                </a:prstGeom>
                <a:noFill/>
              </p:spPr>
              <p:txBody>
                <a:bodyPr wrap="none" rtlCol="0">
                  <a:spAutoFit/>
                </a:bodyPr>
                <a:lstStyle/>
                <a:p>
                  <a:pPr defTabSz="766469"/>
                  <a:r>
                    <a:rPr lang="en-US" sz="1400" dirty="0">
                      <a:solidFill>
                        <a:prstClr val="white"/>
                      </a:solidFill>
                      <a:latin typeface="Tahoma" pitchFamily="34" charset="0"/>
                      <a:ea typeface="Tahoma" pitchFamily="34" charset="0"/>
                      <a:cs typeface="Tahoma" pitchFamily="34" charset="0"/>
                    </a:rPr>
                    <a:t> </a:t>
                  </a:r>
                  <a:r>
                    <a:rPr lang="en-US" sz="1400" dirty="0" err="1">
                      <a:solidFill>
                        <a:prstClr val="white"/>
                      </a:solidFill>
                      <a:latin typeface="Tahoma" pitchFamily="34" charset="0"/>
                      <a:ea typeface="Tahoma" pitchFamily="34" charset="0"/>
                      <a:cs typeface="Tahoma" pitchFamily="34" charset="0"/>
                    </a:rPr>
                    <a:t>vSphere</a:t>
                  </a:r>
                  <a:endParaRPr lang="en-US" sz="1400" dirty="0">
                    <a:solidFill>
                      <a:prstClr val="white"/>
                    </a:solidFill>
                    <a:latin typeface="Tahoma" pitchFamily="34" charset="0"/>
                    <a:ea typeface="Tahoma" pitchFamily="34" charset="0"/>
                    <a:cs typeface="Tahoma" pitchFamily="34" charset="0"/>
                  </a:endParaRPr>
                </a:p>
              </p:txBody>
            </p:sp>
          </p:grpSp>
          <p:pic>
            <p:nvPicPr>
              <p:cNvPr id="145" name="Picture 2"/>
              <p:cNvPicPr>
                <a:picLocks noChangeAspect="1" noChangeArrowheads="1"/>
              </p:cNvPicPr>
              <p:nvPr/>
            </p:nvPicPr>
            <p:blipFill>
              <a:blip r:embed="rId22" cstate="print">
                <a:lum bright="100000" contrast="100000"/>
              </a:blip>
              <a:srcRect t="40433" r="31574" b="39350"/>
              <a:stretch>
                <a:fillRect/>
              </a:stretch>
            </p:blipFill>
            <p:spPr bwMode="auto">
              <a:xfrm>
                <a:off x="7923212" y="3858288"/>
                <a:ext cx="1524000" cy="323218"/>
              </a:xfrm>
              <a:prstGeom prst="rect">
                <a:avLst/>
              </a:prstGeom>
              <a:noFill/>
              <a:ln w="9525">
                <a:noFill/>
                <a:miter lim="800000"/>
                <a:headEnd/>
                <a:tailEnd/>
              </a:ln>
              <a:effectLst/>
            </p:spPr>
          </p:pic>
        </p:grpSp>
        <p:pic>
          <p:nvPicPr>
            <p:cNvPr id="217" name="Picture 2"/>
            <p:cNvPicPr>
              <a:picLocks noChangeAspect="1" noChangeArrowheads="1"/>
            </p:cNvPicPr>
            <p:nvPr/>
          </p:nvPicPr>
          <p:blipFill>
            <a:blip r:embed="rId22" cstate="print">
              <a:lum bright="100000" contrast="100000"/>
            </a:blip>
            <a:srcRect l="68425" t="40433" b="39350"/>
            <a:stretch>
              <a:fillRect/>
            </a:stretch>
          </p:blipFill>
          <p:spPr bwMode="auto">
            <a:xfrm>
              <a:off x="7999412" y="4086887"/>
              <a:ext cx="762000" cy="350225"/>
            </a:xfrm>
            <a:prstGeom prst="rect">
              <a:avLst/>
            </a:prstGeom>
            <a:noFill/>
            <a:ln w="9525">
              <a:noFill/>
              <a:miter lim="800000"/>
              <a:headEnd/>
              <a:tailEnd/>
            </a:ln>
            <a:effectLst/>
          </p:spPr>
        </p:pic>
      </p:grpSp>
    </p:spTree>
    <p:extLst>
      <p:ext uri="{BB962C8B-B14F-4D97-AF65-F5344CB8AC3E}">
        <p14:creationId xmlns:p14="http://schemas.microsoft.com/office/powerpoint/2010/main" val="5307311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2" presetClass="entr" presetSubtype="8"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2" presetClass="entr" presetSubtype="8"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0-#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1000"/>
                            </p:stCondLst>
                            <p:childTnLst>
                              <p:par>
                                <p:cTn id="51" presetID="10" presetClass="entr" presetSubtype="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12"/>
                                        </p:tgtEl>
                                      </p:cBhvr>
                                    </p:animEffect>
                                    <p:set>
                                      <p:cBhvr>
                                        <p:cTn id="58" dur="1" fill="hold">
                                          <p:stCondLst>
                                            <p:cond delay="499"/>
                                          </p:stCondLst>
                                        </p:cTn>
                                        <p:tgtEl>
                                          <p:spTgt spid="12"/>
                                        </p:tgtEl>
                                        <p:attrNameLst>
                                          <p:attrName>style.visibility</p:attrName>
                                        </p:attrNameLst>
                                      </p:cBhvr>
                                      <p:to>
                                        <p:strVal val="hidden"/>
                                      </p:to>
                                    </p:set>
                                  </p:childTnLst>
                                </p:cTn>
                              </p:par>
                              <p:par>
                                <p:cTn id="59" presetID="2" presetClass="entr" presetSubtype="8"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childTnLst>
                          </p:cTn>
                        </p:par>
                        <p:par>
                          <p:cTn id="67" fill="hold">
                            <p:stCondLst>
                              <p:cond delay="1000"/>
                            </p:stCondLst>
                            <p:childTnLst>
                              <p:par>
                                <p:cTn id="68" presetID="10" presetClass="entr" presetSubtype="0"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19"/>
                                        </p:tgtEl>
                                      </p:cBhvr>
                                    </p:animEffect>
                                    <p:set>
                                      <p:cBhvr>
                                        <p:cTn id="75" dur="1" fill="hold">
                                          <p:stCondLst>
                                            <p:cond delay="499"/>
                                          </p:stCondLst>
                                        </p:cTn>
                                        <p:tgtEl>
                                          <p:spTgt spid="19"/>
                                        </p:tgtEl>
                                        <p:attrNameLst>
                                          <p:attrName>style.visibility</p:attrName>
                                        </p:attrNameLst>
                                      </p:cBhvr>
                                      <p:to>
                                        <p:strVal val="hidden"/>
                                      </p:to>
                                    </p:set>
                                  </p:childTnLst>
                                </p:cTn>
                              </p:par>
                              <p:par>
                                <p:cTn id="76" presetID="2" presetClass="entr" presetSubtype="8" fill="hold"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0-#ppt_w/2"/>
                                          </p:val>
                                        </p:tav>
                                        <p:tav tm="100000">
                                          <p:val>
                                            <p:strVal val="#ppt_x"/>
                                          </p:val>
                                        </p:tav>
                                      </p:tavLst>
                                    </p:anim>
                                    <p:anim calcmode="lin" valueType="num">
                                      <p:cBhvr additive="base">
                                        <p:cTn id="79" dur="500" fill="hold"/>
                                        <p:tgtEl>
                                          <p:spTgt spid="21"/>
                                        </p:tgtEl>
                                        <p:attrNameLst>
                                          <p:attrName>ppt_y</p:attrName>
                                        </p:attrNameLst>
                                      </p:cBhvr>
                                      <p:tavLst>
                                        <p:tav tm="0">
                                          <p:val>
                                            <p:strVal val="#ppt_y"/>
                                          </p:val>
                                        </p:tav>
                                        <p:tav tm="100000">
                                          <p:val>
                                            <p:strVal val="#ppt_y"/>
                                          </p:val>
                                        </p:tav>
                                      </p:tavLst>
                                    </p:anim>
                                  </p:childTnLst>
                                </p:cTn>
                              </p:par>
                            </p:childTnLst>
                          </p:cTn>
                        </p:par>
                        <p:par>
                          <p:cTn id="80" fill="hold">
                            <p:stCondLst>
                              <p:cond delay="500"/>
                            </p:stCondLst>
                            <p:childTnLst>
                              <p:par>
                                <p:cTn id="81" presetID="10"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par>
                          <p:cTn id="84" fill="hold">
                            <p:stCondLst>
                              <p:cond delay="1000"/>
                            </p:stCondLst>
                            <p:childTnLst>
                              <p:par>
                                <p:cTn id="85" presetID="10" presetClass="entr" presetSubtype="0"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own Arrow 8"/>
          <p:cNvSpPr/>
          <p:nvPr/>
        </p:nvSpPr>
        <p:spPr>
          <a:xfrm rot="10800000">
            <a:off x="6939535" y="5013176"/>
            <a:ext cx="1592905" cy="1008112"/>
          </a:xfrm>
          <a:prstGeom prst="downArrow">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155997"/>
            <a:ext cx="3429000" cy="1928813"/>
          </a:xfrm>
          <a:prstGeom prst="rect">
            <a:avLst/>
          </a:prstGeom>
        </p:spPr>
      </p:pic>
      <p:sp>
        <p:nvSpPr>
          <p:cNvPr id="2" name="TextBox 1"/>
          <p:cNvSpPr txBox="1"/>
          <p:nvPr/>
        </p:nvSpPr>
        <p:spPr>
          <a:xfrm>
            <a:off x="107505" y="1268760"/>
            <a:ext cx="4495800" cy="369332"/>
          </a:xfrm>
          <a:prstGeom prst="rect">
            <a:avLst/>
          </a:prstGeom>
          <a:noFill/>
        </p:spPr>
        <p:txBody>
          <a:bodyPr wrap="square" rtlCol="0">
            <a:spAutoFit/>
          </a:bodyPr>
          <a:lstStyle/>
          <a:p>
            <a:pPr algn="ctr"/>
            <a:r>
              <a:rPr lang="en-AU" i="1" dirty="0" smtClean="0">
                <a:solidFill>
                  <a:schemeClr val="bg1"/>
                </a:solidFill>
                <a:latin typeface="Arial Black" pitchFamily="34" charset="0"/>
              </a:rPr>
              <a:t>The Right Tools for the Right Job</a:t>
            </a:r>
            <a:endParaRPr lang="en-US" i="1" dirty="0">
              <a:solidFill>
                <a:schemeClr val="bg1"/>
              </a:solidFill>
              <a:latin typeface="Arial Black" pitchFamily="34" charset="0"/>
            </a:endParaRPr>
          </a:p>
        </p:txBody>
      </p:sp>
      <p:sp>
        <p:nvSpPr>
          <p:cNvPr id="6" name="Up-Down Arrow 5"/>
          <p:cNvSpPr/>
          <p:nvPr/>
        </p:nvSpPr>
        <p:spPr>
          <a:xfrm>
            <a:off x="827584" y="2276872"/>
            <a:ext cx="1368152" cy="3090664"/>
          </a:xfrm>
          <a:prstGeom prst="upDownArrow">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8" descr="C:\Users\wipurvis\AppData\Local\Microsoft\Windows\Temporary Internet Files\Content.IE5\UQOT2OKE\MC90043266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743700" y="4303536"/>
            <a:ext cx="2290634" cy="221674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C:\Users\wipurvis\AppData\Local\Microsoft\Windows\Temporary Internet Files\Content.IE5\IWO694CR\MC900441278[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92486" y="4529336"/>
            <a:ext cx="914400" cy="8382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7" descr="C:\Users\wipurvis\AppData\Local\Microsoft\Windows\Temporary Internet Files\Content.IE5\UQOT2OKE\MC90044128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79590" y="3611440"/>
            <a:ext cx="1146496" cy="114649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9" descr="C:\Users\wipurvis\AppData\Local\Microsoft\Windows\Temporary Internet Files\Content.IE5\UQOT2OKE\MC900441284[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63886" y="3157736"/>
            <a:ext cx="1341523"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1" descr="C:\Users\wipurvis\AppData\Local\Microsoft\Windows\Temporary Internet Files\Content.IE5\IWO694CR\MC900001815[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978286" y="2539704"/>
            <a:ext cx="1447800" cy="84663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2675122" y="2276871"/>
            <a:ext cx="3985110" cy="4014265"/>
            <a:chOff x="2899268" y="2971797"/>
            <a:chExt cx="3409046" cy="3586349"/>
          </a:xfrm>
          <a:solidFill>
            <a:schemeClr val="bg2"/>
          </a:solidFill>
        </p:grpSpPr>
        <p:sp>
          <p:nvSpPr>
            <p:cNvPr id="5" name="Rounded Rectangle 4"/>
            <p:cNvSpPr/>
            <p:nvPr/>
          </p:nvSpPr>
          <p:spPr>
            <a:xfrm>
              <a:off x="2899269" y="61721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Hardware (Servers, Storage, Networks)</a:t>
              </a:r>
              <a:endParaRPr lang="en-US" b="1" dirty="0">
                <a:solidFill>
                  <a:schemeClr val="bg1"/>
                </a:solidFill>
              </a:endParaRPr>
            </a:p>
          </p:txBody>
        </p:sp>
        <p:sp>
          <p:nvSpPr>
            <p:cNvPr id="25" name="Rounded Rectangle 24"/>
            <p:cNvSpPr/>
            <p:nvPr/>
          </p:nvSpPr>
          <p:spPr>
            <a:xfrm>
              <a:off x="2899268" y="56387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Hardware virtualization</a:t>
              </a:r>
              <a:endParaRPr lang="en-US" b="1" dirty="0">
                <a:solidFill>
                  <a:schemeClr val="bg1"/>
                </a:solidFill>
              </a:endParaRPr>
            </a:p>
          </p:txBody>
        </p:sp>
        <p:sp>
          <p:nvSpPr>
            <p:cNvPr id="26" name="Rounded Rectangle 25"/>
            <p:cNvSpPr/>
            <p:nvPr/>
          </p:nvSpPr>
          <p:spPr>
            <a:xfrm>
              <a:off x="2899268" y="51053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Operating Systems</a:t>
              </a:r>
              <a:endParaRPr lang="en-US" b="1" dirty="0">
                <a:solidFill>
                  <a:schemeClr val="bg1"/>
                </a:solidFill>
              </a:endParaRPr>
            </a:p>
          </p:txBody>
        </p:sp>
        <p:sp>
          <p:nvSpPr>
            <p:cNvPr id="27" name="Rounded Rectangle 26"/>
            <p:cNvSpPr/>
            <p:nvPr/>
          </p:nvSpPr>
          <p:spPr>
            <a:xfrm>
              <a:off x="2899269" y="45719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Databases</a:t>
              </a:r>
              <a:endParaRPr lang="en-US" b="1" dirty="0">
                <a:solidFill>
                  <a:schemeClr val="bg1"/>
                </a:solidFill>
              </a:endParaRPr>
            </a:p>
          </p:txBody>
        </p:sp>
        <p:sp>
          <p:nvSpPr>
            <p:cNvPr id="28" name="Rounded Rectangle 27"/>
            <p:cNvSpPr/>
            <p:nvPr/>
          </p:nvSpPr>
          <p:spPr>
            <a:xfrm>
              <a:off x="2913333" y="40385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Middleware</a:t>
              </a:r>
              <a:endParaRPr lang="en-US" b="1" dirty="0">
                <a:solidFill>
                  <a:schemeClr val="bg1"/>
                </a:solidFill>
              </a:endParaRPr>
            </a:p>
          </p:txBody>
        </p:sp>
        <p:sp>
          <p:nvSpPr>
            <p:cNvPr id="29" name="Rounded Rectangle 28"/>
            <p:cNvSpPr/>
            <p:nvPr/>
          </p:nvSpPr>
          <p:spPr>
            <a:xfrm>
              <a:off x="2899269" y="35051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Applications</a:t>
              </a:r>
              <a:endParaRPr lang="en-US" b="1" dirty="0">
                <a:solidFill>
                  <a:schemeClr val="bg1"/>
                </a:solidFill>
              </a:endParaRPr>
            </a:p>
          </p:txBody>
        </p:sp>
        <p:sp>
          <p:nvSpPr>
            <p:cNvPr id="30" name="Rounded Rectangle 29"/>
            <p:cNvSpPr/>
            <p:nvPr/>
          </p:nvSpPr>
          <p:spPr>
            <a:xfrm>
              <a:off x="2899269" y="2971797"/>
              <a:ext cx="3394981" cy="385949"/>
            </a:xfrm>
            <a:prstGeom prst="round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n-AU" b="1" dirty="0" smtClean="0">
                  <a:solidFill>
                    <a:schemeClr val="bg1"/>
                  </a:solidFill>
                </a:rPr>
                <a:t>Clients, Desktops, Mobile Devices</a:t>
              </a:r>
              <a:endParaRPr lang="en-US" b="1" dirty="0">
                <a:solidFill>
                  <a:schemeClr val="bg1"/>
                </a:solidFill>
              </a:endParaRPr>
            </a:p>
          </p:txBody>
        </p:sp>
      </p:grpSp>
      <p:sp>
        <p:nvSpPr>
          <p:cNvPr id="24" name="TextBox 23"/>
          <p:cNvSpPr txBox="1"/>
          <p:nvPr/>
        </p:nvSpPr>
        <p:spPr>
          <a:xfrm>
            <a:off x="4800600" y="1211287"/>
            <a:ext cx="4343400" cy="646331"/>
          </a:xfrm>
          <a:prstGeom prst="rect">
            <a:avLst/>
          </a:prstGeom>
          <a:noFill/>
        </p:spPr>
        <p:txBody>
          <a:bodyPr wrap="square" rtlCol="0">
            <a:spAutoFit/>
          </a:bodyPr>
          <a:lstStyle/>
          <a:p>
            <a:pPr algn="ctr"/>
            <a:r>
              <a:rPr lang="en-AU" i="1" dirty="0" smtClean="0">
                <a:solidFill>
                  <a:schemeClr val="bg1"/>
                </a:solidFill>
                <a:latin typeface="Arial Black" pitchFamily="34" charset="0"/>
              </a:rPr>
              <a:t>Focused development in Hypervisor </a:t>
            </a:r>
            <a:endParaRPr lang="en-US" i="1" dirty="0">
              <a:solidFill>
                <a:schemeClr val="bg1"/>
              </a:solidFill>
              <a:latin typeface="Arial Black" pitchFamily="34" charset="0"/>
            </a:endParaRPr>
          </a:p>
        </p:txBody>
      </p:sp>
      <p:sp>
        <p:nvSpPr>
          <p:cNvPr id="31" name="TextBox 30"/>
          <p:cNvSpPr txBox="1"/>
          <p:nvPr/>
        </p:nvSpPr>
        <p:spPr>
          <a:xfrm>
            <a:off x="107504" y="1542257"/>
            <a:ext cx="4312423" cy="400110"/>
          </a:xfrm>
          <a:prstGeom prst="rect">
            <a:avLst/>
          </a:prstGeom>
          <a:noFill/>
        </p:spPr>
        <p:txBody>
          <a:bodyPr wrap="square" rtlCol="0">
            <a:spAutoFit/>
          </a:bodyPr>
          <a:lstStyle/>
          <a:p>
            <a:pPr algn="ctr"/>
            <a:r>
              <a:rPr lang="en-AU" sz="2000" b="1" dirty="0" smtClean="0">
                <a:solidFill>
                  <a:schemeClr val="bg1"/>
                </a:solidFill>
              </a:rPr>
              <a:t>More balanced approach</a:t>
            </a:r>
            <a:endParaRPr lang="en-US" sz="2000" b="1" dirty="0">
              <a:solidFill>
                <a:schemeClr val="bg1"/>
              </a:solidFill>
            </a:endParaRPr>
          </a:p>
        </p:txBody>
      </p:sp>
      <p:sp>
        <p:nvSpPr>
          <p:cNvPr id="33" name="TextBox 32"/>
          <p:cNvSpPr txBox="1"/>
          <p:nvPr/>
        </p:nvSpPr>
        <p:spPr>
          <a:xfrm>
            <a:off x="4644008" y="1772816"/>
            <a:ext cx="4680520" cy="369332"/>
          </a:xfrm>
          <a:prstGeom prst="rect">
            <a:avLst/>
          </a:prstGeom>
          <a:noFill/>
        </p:spPr>
        <p:txBody>
          <a:bodyPr wrap="square" rtlCol="0">
            <a:spAutoFit/>
          </a:bodyPr>
          <a:lstStyle/>
          <a:p>
            <a:pPr algn="ctr"/>
            <a:r>
              <a:rPr lang="en-AU" b="1" dirty="0" smtClean="0">
                <a:solidFill>
                  <a:schemeClr val="bg1"/>
                </a:solidFill>
              </a:rPr>
              <a:t>“Primarily Sell Virtual Hardware” </a:t>
            </a:r>
            <a:endParaRPr lang="en-US" b="1" dirty="0">
              <a:solidFill>
                <a:schemeClr val="bg1"/>
              </a:solidFill>
            </a:endParaRPr>
          </a:p>
        </p:txBody>
      </p:sp>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3511" y="405776"/>
            <a:ext cx="3074393" cy="718968"/>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4569" y="5050985"/>
            <a:ext cx="1295007" cy="799387"/>
          </a:xfrm>
          <a:prstGeom prst="rect">
            <a:avLst/>
          </a:prstGeom>
        </p:spPr>
      </p:pic>
    </p:spTree>
    <p:extLst>
      <p:ext uri="{BB962C8B-B14F-4D97-AF65-F5344CB8AC3E}">
        <p14:creationId xmlns:p14="http://schemas.microsoft.com/office/powerpoint/2010/main" val="423455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608512"/>
          </a:xfrm>
        </p:spPr>
        <p:txBody>
          <a:bodyPr>
            <a:normAutofit/>
          </a:bodyPr>
          <a:lstStyle/>
          <a:p>
            <a:r>
              <a:rPr lang="en-AU" dirty="0"/>
              <a:t>Introduction &amp; Disclosure</a:t>
            </a:r>
            <a:endParaRPr lang="en-US" dirty="0"/>
          </a:p>
          <a:p>
            <a:r>
              <a:rPr lang="en-US" dirty="0"/>
              <a:t>Market Overview</a:t>
            </a:r>
          </a:p>
          <a:p>
            <a:r>
              <a:rPr lang="en-US" b="1" dirty="0">
                <a:solidFill>
                  <a:schemeClr val="accent6">
                    <a:lumMod val="75000"/>
                  </a:schemeClr>
                </a:solidFill>
              </a:rPr>
              <a:t>Why Microsoft</a:t>
            </a:r>
          </a:p>
          <a:p>
            <a:pPr lvl="1"/>
            <a:r>
              <a:rPr lang="en-US" dirty="0"/>
              <a:t>More than just </a:t>
            </a:r>
            <a:r>
              <a:rPr lang="en-US" dirty="0" err="1"/>
              <a:t>Virtualisation</a:t>
            </a:r>
            <a:endParaRPr lang="en-US" dirty="0"/>
          </a:p>
          <a:p>
            <a:pPr lvl="1"/>
            <a:r>
              <a:rPr lang="en-AU" b="1" dirty="0">
                <a:solidFill>
                  <a:schemeClr val="accent6">
                    <a:lumMod val="75000"/>
                  </a:schemeClr>
                </a:solidFill>
              </a:rPr>
              <a:t>Cloud Capabilities (IAAS </a:t>
            </a:r>
            <a:r>
              <a:rPr lang="en-AU" b="1" dirty="0" err="1">
                <a:solidFill>
                  <a:schemeClr val="accent6">
                    <a:lumMod val="75000"/>
                  </a:schemeClr>
                </a:solidFill>
              </a:rPr>
              <a:t>vs</a:t>
            </a:r>
            <a:r>
              <a:rPr lang="en-AU" b="1" dirty="0">
                <a:solidFill>
                  <a:schemeClr val="accent6">
                    <a:lumMod val="75000"/>
                  </a:schemeClr>
                </a:solidFill>
              </a:rPr>
              <a:t> PAAS and SAAS)</a:t>
            </a:r>
            <a:endParaRPr lang="en-US" b="1" dirty="0">
              <a:solidFill>
                <a:schemeClr val="accent6">
                  <a:lumMod val="75000"/>
                </a:schemeClr>
              </a:solidFill>
            </a:endParaRPr>
          </a:p>
          <a:p>
            <a:pPr lvl="1"/>
            <a:r>
              <a:rPr lang="en-AU" dirty="0" smtClean="0"/>
              <a:t>Why Hyper-V</a:t>
            </a:r>
          </a:p>
          <a:p>
            <a:pPr lvl="1"/>
            <a:r>
              <a:rPr lang="en-AU" dirty="0" smtClean="0"/>
              <a:t>System </a:t>
            </a:r>
            <a:r>
              <a:rPr lang="en-AU" dirty="0" err="1" smtClean="0"/>
              <a:t>Center</a:t>
            </a:r>
            <a:endParaRPr lang="en-US" dirty="0" smtClean="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19074924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bwMode="auto">
          <a:xfrm>
            <a:off x="22669" y="4086588"/>
            <a:ext cx="9099735" cy="1982150"/>
          </a:xfrm>
          <a:prstGeom prst="rect">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1" name="Rectangle 80"/>
          <p:cNvSpPr/>
          <p:nvPr/>
        </p:nvSpPr>
        <p:spPr bwMode="auto">
          <a:xfrm>
            <a:off x="0" y="4497925"/>
            <a:ext cx="9144000" cy="1623314"/>
          </a:xfrm>
          <a:prstGeom prst="rect">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41" name="Group 140"/>
          <p:cNvGrpSpPr/>
          <p:nvPr/>
        </p:nvGrpSpPr>
        <p:grpSpPr>
          <a:xfrm>
            <a:off x="0" y="4103069"/>
            <a:ext cx="9122404" cy="1982150"/>
            <a:chOff x="35860" y="3100181"/>
            <a:chExt cx="12160038" cy="2400539"/>
          </a:xfrm>
        </p:grpSpPr>
        <p:sp>
          <p:nvSpPr>
            <p:cNvPr id="145" name="Rectangle 144"/>
            <p:cNvSpPr/>
            <p:nvPr/>
          </p:nvSpPr>
          <p:spPr bwMode="auto">
            <a:xfrm>
              <a:off x="35860" y="3100181"/>
              <a:ext cx="12160038" cy="2400539"/>
            </a:xfrm>
            <a:prstGeom prst="rect">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6" name="Rectangle 145"/>
            <p:cNvSpPr/>
            <p:nvPr/>
          </p:nvSpPr>
          <p:spPr bwMode="auto">
            <a:xfrm>
              <a:off x="411890" y="3171209"/>
              <a:ext cx="11417642" cy="2228309"/>
            </a:xfrm>
            <a:prstGeom prst="rect">
              <a:avLst/>
            </a:prstGeom>
            <a:solidFill>
              <a:schemeClr val="bg2">
                <a:lumMod val="25000"/>
                <a:alpha val="42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cxnSp>
          <p:nvCxnSpPr>
            <p:cNvPr id="147" name="Straight Connector 146"/>
            <p:cNvCxnSpPr/>
            <p:nvPr/>
          </p:nvCxnSpPr>
          <p:spPr>
            <a:xfrm flipH="1">
              <a:off x="2508830" y="3995607"/>
              <a:ext cx="7223760"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1743784" y="4742646"/>
              <a:ext cx="8753852" cy="518091"/>
            </a:xfrm>
            <a:prstGeom prst="rect">
              <a:avLst/>
            </a:prstGeom>
            <a:noFill/>
          </p:spPr>
          <p:txBody>
            <a:bodyPr wrap="square" lIns="0" tIns="182880" rIns="0" bIns="0" rtlCol="0" anchor="ctr">
              <a:spAutoFit/>
            </a:bodyPr>
            <a:lstStyle/>
            <a:p>
              <a:pPr algn="ctr" defTabSz="685835" fontAlgn="base">
                <a:lnSpc>
                  <a:spcPts val="2600"/>
                </a:lnSpc>
                <a:spcBef>
                  <a:spcPct val="0"/>
                </a:spcBef>
                <a:spcAft>
                  <a:spcPct val="0"/>
                </a:spcAft>
              </a:pPr>
              <a:r>
                <a:rPr lang="en-US" sz="36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rPr>
                <a:t>PRIVATE</a:t>
              </a:r>
            </a:p>
          </p:txBody>
        </p:sp>
        <p:cxnSp>
          <p:nvCxnSpPr>
            <p:cNvPr id="149" name="Straight Connector 148"/>
            <p:cNvCxnSpPr/>
            <p:nvPr/>
          </p:nvCxnSpPr>
          <p:spPr>
            <a:xfrm flipH="1">
              <a:off x="1777310" y="4733731"/>
              <a:ext cx="8686800"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nvGrpSpPr>
            <p:cNvPr id="150" name="Group 149"/>
            <p:cNvGrpSpPr/>
            <p:nvPr/>
          </p:nvGrpSpPr>
          <p:grpSpPr>
            <a:xfrm>
              <a:off x="2118485" y="3400042"/>
              <a:ext cx="3135501" cy="488301"/>
              <a:chOff x="2360732" y="4388345"/>
              <a:chExt cx="3557323" cy="553993"/>
            </a:xfrm>
          </p:grpSpPr>
          <p:pic>
            <p:nvPicPr>
              <p:cNvPr id="153" name="Picture 16" descr="\\eventsql\dvd\Online_ART\DVD_ART36\Logos\SQL Server\SQL Server (brand)\SQL Server generic brand Grid h r.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60732" y="4427972"/>
                <a:ext cx="1800124" cy="497463"/>
              </a:xfrm>
              <a:prstGeom prst="rect">
                <a:avLst/>
              </a:prstGeom>
              <a:noFill/>
            </p:spPr>
          </p:pic>
          <p:pic>
            <p:nvPicPr>
              <p:cNvPr id="154" name="Picture 153" descr="\\eventsql\dvd\Online_ART\DVD_Art_Sept-2-2010\Logos\Microsoft Office\Office 2010 - all products\_Office 2010 Brand\Ofc-2010_h_rgb_r.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646995" y="4388345"/>
                <a:ext cx="1271060" cy="553993"/>
              </a:xfrm>
              <a:prstGeom prst="rect">
                <a:avLst/>
              </a:prstGeom>
              <a:noFill/>
              <a:extLst>
                <a:ext uri="{909E8E84-426E-40DD-AFC4-6F175D3DCCD1}">
                  <a14:hiddenFill xmlns:a14="http://schemas.microsoft.com/office/drawing/2010/main">
                    <a:solidFill>
                      <a:srgbClr val="FFFFFF"/>
                    </a:solidFill>
                  </a14:hiddenFill>
                </a:ext>
              </a:extLst>
            </p:spPr>
          </p:pic>
        </p:grpSp>
        <p:pic>
          <p:nvPicPr>
            <p:cNvPr id="151" name="Picture 3" descr="\\eventsql\dvd\Online_ART\DVD_Art_Sept-2-2010\Logos\Microsoft Dynamics\Dynamics - overall brand\dynamics brand rev h.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82478" y="3363271"/>
              <a:ext cx="2259043" cy="5072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8" name="Group 117"/>
          <p:cNvGrpSpPr/>
          <p:nvPr/>
        </p:nvGrpSpPr>
        <p:grpSpPr>
          <a:xfrm>
            <a:off x="282096" y="4509120"/>
            <a:ext cx="8565463" cy="1467014"/>
            <a:chOff x="411889" y="3622587"/>
            <a:chExt cx="11417643" cy="1776669"/>
          </a:xfrm>
        </p:grpSpPr>
        <p:sp>
          <p:nvSpPr>
            <p:cNvPr id="123" name="Rectangle 122"/>
            <p:cNvSpPr/>
            <p:nvPr/>
          </p:nvSpPr>
          <p:spPr bwMode="auto">
            <a:xfrm>
              <a:off x="411889" y="3622587"/>
              <a:ext cx="11417643" cy="1776669"/>
            </a:xfrm>
            <a:prstGeom prst="rect">
              <a:avLst/>
            </a:prstGeom>
            <a:solidFill>
              <a:schemeClr val="bg2">
                <a:lumMod val="25000"/>
                <a:alpha val="80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24" name="TextBox 123"/>
            <p:cNvSpPr txBox="1"/>
            <p:nvPr/>
          </p:nvSpPr>
          <p:spPr>
            <a:xfrm>
              <a:off x="1743783" y="4865395"/>
              <a:ext cx="8753852" cy="518091"/>
            </a:xfrm>
            <a:prstGeom prst="rect">
              <a:avLst/>
            </a:prstGeom>
            <a:noFill/>
            <a:ln w="9525" cap="flat" cmpd="sng" algn="ctr">
              <a:no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defPPr>
                <a:defRPr lang="en-US"/>
              </a:defPPr>
              <a:lvl1pPr algn="ctr" defTabSz="685835" fontAlgn="base">
                <a:lnSpc>
                  <a:spcPts val="2200"/>
                </a:lnSpc>
                <a:spcBef>
                  <a:spcPct val="0"/>
                </a:spcBef>
                <a:spcAft>
                  <a:spcPct val="0"/>
                </a:spcAft>
                <a:defRPr sz="200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defRPr>
              </a:lvl1pPr>
            </a:lstStyle>
            <a:p>
              <a:r>
                <a:rPr lang="en-US" sz="3600" dirty="0" smtClean="0"/>
                <a:t>PRIVATE</a:t>
              </a:r>
              <a:endParaRPr lang="en-US" sz="3600" dirty="0"/>
            </a:p>
          </p:txBody>
        </p:sp>
        <p:cxnSp>
          <p:nvCxnSpPr>
            <p:cNvPr id="125" name="Straight Connector 124"/>
            <p:cNvCxnSpPr/>
            <p:nvPr/>
          </p:nvCxnSpPr>
          <p:spPr>
            <a:xfrm flipH="1">
              <a:off x="1777310" y="4726415"/>
              <a:ext cx="8686800" cy="0"/>
            </a:xfrm>
            <a:prstGeom prst="line">
              <a:avLst/>
            </a:prstGeom>
            <a:solidFill>
              <a:schemeClr val="bg2">
                <a:lumMod val="25000"/>
                <a:alpha val="80000"/>
              </a:schemeClr>
            </a:solidFill>
            <a:ln w="9525" cap="flat" cmpd="sng" algn="ctr">
              <a:gradFill>
                <a:gsLst>
                  <a:gs pos="0">
                    <a:schemeClr val="bg2">
                      <a:alpha val="0"/>
                    </a:schemeClr>
                  </a:gs>
                  <a:gs pos="50000">
                    <a:schemeClr val="tx1"/>
                  </a:gs>
                  <a:gs pos="100000">
                    <a:schemeClr val="tx1">
                      <a:lumMod val="50000"/>
                      <a:lumOff val="50000"/>
                      <a:alpha val="0"/>
                    </a:schemeClr>
                  </a:gs>
                </a:gsLst>
                <a:lin ang="4800000" scaled="0"/>
              </a:gradFill>
              <a:prstDash val="solid"/>
              <a:round/>
              <a:headEnd type="none" w="med" len="med"/>
              <a:tailEnd type="none" w="med" len="med"/>
            </a:ln>
            <a:effectLst/>
          </p:spPr>
        </p:cxnSp>
      </p:grpSp>
      <p:grpSp>
        <p:nvGrpSpPr>
          <p:cNvPr id="64" name="Group 63"/>
          <p:cNvGrpSpPr/>
          <p:nvPr/>
        </p:nvGrpSpPr>
        <p:grpSpPr>
          <a:xfrm>
            <a:off x="-36512" y="3228454"/>
            <a:ext cx="9145766" cy="897874"/>
            <a:chOff x="-2354" y="2355011"/>
            <a:chExt cx="12191179" cy="1087394"/>
          </a:xfrm>
        </p:grpSpPr>
        <p:sp>
          <p:nvSpPr>
            <p:cNvPr id="65" name="Rectangle 64"/>
            <p:cNvSpPr/>
            <p:nvPr/>
          </p:nvSpPr>
          <p:spPr bwMode="auto">
            <a:xfrm>
              <a:off x="0" y="2363990"/>
              <a:ext cx="12188825" cy="1075917"/>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6" name="TextBox 65"/>
            <p:cNvSpPr txBox="1"/>
            <p:nvPr/>
          </p:nvSpPr>
          <p:spPr>
            <a:xfrm>
              <a:off x="-2354" y="2903085"/>
              <a:ext cx="12181751" cy="461665"/>
            </a:xfrm>
            <a:prstGeom prst="rect">
              <a:avLst/>
            </a:prstGeom>
            <a:noFill/>
          </p:spPr>
          <p:txBody>
            <a:bodyPr wrap="square" rtlCol="0">
              <a:spAutoFit/>
            </a:bodyPr>
            <a:lstStyle/>
            <a:p>
              <a:pPr algn="ctr"/>
              <a:r>
                <a:rPr lang="en-US" sz="2400" dirty="0" smtClean="0">
                  <a:solidFill>
                    <a:srgbClr val="FFFFFF"/>
                  </a:solidFill>
                </a:rPr>
                <a:t>Identity  ▪  Virtualization  ▪  Management  ▪  Development</a:t>
              </a:r>
              <a:endParaRPr lang="en-US" sz="2400" dirty="0">
                <a:solidFill>
                  <a:srgbClr val="FFFFFF"/>
                </a:solidFill>
              </a:endParaRPr>
            </a:p>
          </p:txBody>
        </p:sp>
        <p:sp>
          <p:nvSpPr>
            <p:cNvPr id="67" name="TextBox 66"/>
            <p:cNvSpPr txBox="1"/>
            <p:nvPr/>
          </p:nvSpPr>
          <p:spPr>
            <a:xfrm>
              <a:off x="3951227" y="2571035"/>
              <a:ext cx="4350003" cy="340286"/>
            </a:xfrm>
            <a:prstGeom prst="rect">
              <a:avLst/>
            </a:prstGeom>
            <a:noFill/>
          </p:spPr>
          <p:txBody>
            <a:bodyPr wrap="square" lIns="0" tIns="0" rIns="0" bIns="0" rtlCol="0">
              <a:spAutoFit/>
            </a:bodyPr>
            <a:lstStyle/>
            <a:p>
              <a:pPr algn="ctr" defTabSz="685835" fontAlgn="base">
                <a:lnSpc>
                  <a:spcPts val="2600"/>
                </a:lnSpc>
                <a:spcBef>
                  <a:spcPct val="0"/>
                </a:spcBef>
                <a:spcAft>
                  <a:spcPct val="0"/>
                </a:spcAft>
              </a:pPr>
              <a:r>
                <a:rPr lang="en-US" sz="320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rPr>
                <a:t>COMMON</a:t>
              </a:r>
              <a:endParaRPr lang="en-US" sz="32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grpSp>
          <p:nvGrpSpPr>
            <p:cNvPr id="68" name="Group 67"/>
            <p:cNvGrpSpPr/>
            <p:nvPr/>
          </p:nvGrpSpPr>
          <p:grpSpPr>
            <a:xfrm>
              <a:off x="7073" y="2355011"/>
              <a:ext cx="12172324" cy="1087394"/>
              <a:chOff x="1929711" y="2355011"/>
              <a:chExt cx="8686800" cy="1087394"/>
            </a:xfrm>
          </p:grpSpPr>
          <p:cxnSp>
            <p:nvCxnSpPr>
              <p:cNvPr id="69" name="Straight Connector 68"/>
              <p:cNvCxnSpPr/>
              <p:nvPr/>
            </p:nvCxnSpPr>
            <p:spPr>
              <a:xfrm flipH="1">
                <a:off x="1929711" y="2355011"/>
                <a:ext cx="8686800"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1929711" y="3442405"/>
                <a:ext cx="8686800"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gr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4738" y="4276740"/>
            <a:ext cx="1621759" cy="465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7"/>
          <p:cNvSpPr>
            <a:spLocks noGrp="1"/>
          </p:cNvSpPr>
          <p:nvPr>
            <p:ph type="title"/>
          </p:nvPr>
        </p:nvSpPr>
        <p:spPr>
          <a:xfrm>
            <a:off x="457200" y="44624"/>
            <a:ext cx="8229600" cy="1143000"/>
          </a:xfrm>
        </p:spPr>
        <p:txBody>
          <a:bodyPr/>
          <a:lstStyle/>
          <a:p>
            <a:r>
              <a:rPr lang="en-US" dirty="0" smtClean="0"/>
              <a:t>Cloud Optimize Every Business</a:t>
            </a:r>
            <a:endParaRPr lang="en-US" dirty="0"/>
          </a:p>
        </p:txBody>
      </p:sp>
      <p:grpSp>
        <p:nvGrpSpPr>
          <p:cNvPr id="4" name="Group 3"/>
          <p:cNvGrpSpPr/>
          <p:nvPr/>
        </p:nvGrpSpPr>
        <p:grpSpPr>
          <a:xfrm>
            <a:off x="0" y="1227547"/>
            <a:ext cx="9117098" cy="1656364"/>
            <a:chOff x="0" y="1080248"/>
            <a:chExt cx="12152965" cy="2005985"/>
          </a:xfrm>
        </p:grpSpPr>
        <p:grpSp>
          <p:nvGrpSpPr>
            <p:cNvPr id="105" name="Group 104"/>
            <p:cNvGrpSpPr/>
            <p:nvPr/>
          </p:nvGrpSpPr>
          <p:grpSpPr>
            <a:xfrm>
              <a:off x="0" y="1080248"/>
              <a:ext cx="12152965" cy="2005985"/>
              <a:chOff x="35860" y="286556"/>
              <a:chExt cx="12152965" cy="2005985"/>
            </a:xfrm>
          </p:grpSpPr>
          <p:sp>
            <p:nvSpPr>
              <p:cNvPr id="106" name="Rectangle 105"/>
              <p:cNvSpPr/>
              <p:nvPr/>
            </p:nvSpPr>
            <p:spPr bwMode="auto">
              <a:xfrm>
                <a:off x="35860" y="286556"/>
                <a:ext cx="12152965" cy="2005985"/>
              </a:xfrm>
              <a:prstGeom prst="rect">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7" name="Group 106"/>
              <p:cNvGrpSpPr/>
              <p:nvPr/>
            </p:nvGrpSpPr>
            <p:grpSpPr>
              <a:xfrm>
                <a:off x="411890" y="385109"/>
                <a:ext cx="11417643" cy="1806500"/>
                <a:chOff x="19111" y="1183340"/>
                <a:chExt cx="11417643" cy="1806500"/>
              </a:xfrm>
            </p:grpSpPr>
            <p:grpSp>
              <p:nvGrpSpPr>
                <p:cNvPr id="110" name="Group 109"/>
                <p:cNvGrpSpPr/>
                <p:nvPr/>
              </p:nvGrpSpPr>
              <p:grpSpPr>
                <a:xfrm>
                  <a:off x="19111" y="1183340"/>
                  <a:ext cx="11417643" cy="1806500"/>
                  <a:chOff x="19111" y="1183340"/>
                  <a:chExt cx="11417643" cy="1806500"/>
                </a:xfrm>
              </p:grpSpPr>
              <p:grpSp>
                <p:nvGrpSpPr>
                  <p:cNvPr id="112" name="Group 111"/>
                  <p:cNvGrpSpPr/>
                  <p:nvPr/>
                </p:nvGrpSpPr>
                <p:grpSpPr>
                  <a:xfrm>
                    <a:off x="19111" y="1183340"/>
                    <a:ext cx="11417643" cy="1806500"/>
                    <a:chOff x="19111" y="1183340"/>
                    <a:chExt cx="11417643" cy="1806500"/>
                  </a:xfrm>
                </p:grpSpPr>
                <p:sp>
                  <p:nvSpPr>
                    <p:cNvPr id="114" name="Rectangle 113"/>
                    <p:cNvSpPr/>
                    <p:nvPr/>
                  </p:nvSpPr>
                  <p:spPr bwMode="auto">
                    <a:xfrm>
                      <a:off x="19111" y="1183340"/>
                      <a:ext cx="11417643" cy="1806500"/>
                    </a:xfrm>
                    <a:prstGeom prst="rect">
                      <a:avLst/>
                    </a:prstGeom>
                    <a:solidFill>
                      <a:schemeClr val="bg2">
                        <a:lumMod val="25000"/>
                        <a:alpha val="80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15" name="TextBox 114"/>
                    <p:cNvSpPr txBox="1"/>
                    <p:nvPr/>
                  </p:nvSpPr>
                  <p:spPr>
                    <a:xfrm>
                      <a:off x="860535" y="1225103"/>
                      <a:ext cx="9734795" cy="518091"/>
                    </a:xfrm>
                    <a:prstGeom prst="rect">
                      <a:avLst/>
                    </a:prstGeom>
                    <a:noFill/>
                  </p:spPr>
                  <p:txBody>
                    <a:bodyPr wrap="square" lIns="0" tIns="182880" rIns="0" bIns="0" rtlCol="0" anchor="ctr">
                      <a:spAutoFit/>
                    </a:bodyPr>
                    <a:lstStyle/>
                    <a:p>
                      <a:pPr algn="ctr" defTabSz="685835" fontAlgn="base">
                        <a:lnSpc>
                          <a:spcPts val="2600"/>
                        </a:lnSpc>
                        <a:spcBef>
                          <a:spcPct val="0"/>
                        </a:spcBef>
                        <a:spcAft>
                          <a:spcPct val="0"/>
                        </a:spcAft>
                      </a:pPr>
                      <a:r>
                        <a:rPr lang="en-US" sz="3600" dirty="0" smtClean="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rPr>
                        <a:t>PUBLIC</a:t>
                      </a:r>
                      <a:endParaRPr lang="en-US" sz="36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cxnSp>
                  <p:nvCxnSpPr>
                    <p:cNvPr id="116" name="Straight Connector 115"/>
                    <p:cNvCxnSpPr/>
                    <p:nvPr/>
                  </p:nvCxnSpPr>
                  <p:spPr>
                    <a:xfrm flipH="1">
                      <a:off x="1384532" y="1842619"/>
                      <a:ext cx="8686800"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pic>
                <p:nvPicPr>
                  <p:cNvPr id="113" name="Picture 1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49295" y="2138711"/>
                    <a:ext cx="1564021" cy="502308"/>
                  </a:xfrm>
                  <a:prstGeom prst="rect">
                    <a:avLst/>
                  </a:prstGeom>
                  <a:noFill/>
                  <a:ln>
                    <a:noFill/>
                  </a:ln>
                </p:spPr>
              </p:pic>
            </p:grpSp>
            <p:pic>
              <p:nvPicPr>
                <p:cNvPr id="111" name="Picture 2" descr="\\eventsql\dvd\Online_ART\DVD_Art_Sept-2-2010\Logos\Microsoft Dynamics\Dynamics CRM Online\dynamics CRM online rev v.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167591" y="2118085"/>
                  <a:ext cx="2516509" cy="517114"/>
                </a:xfrm>
                <a:prstGeom prst="rect">
                  <a:avLst/>
                </a:prstGeom>
                <a:noFill/>
                <a:extLst>
                  <a:ext uri="{909E8E84-426E-40DD-AFC4-6F175D3DCCD1}">
                    <a14:hiddenFill xmlns:a14="http://schemas.microsoft.com/office/drawing/2010/main">
                      <a:solidFill>
                        <a:srgbClr val="FFFFFF"/>
                      </a:solidFill>
                    </a14:hiddenFill>
                  </a:ext>
                </a:extLst>
              </p:spPr>
            </p:pic>
          </p:grpSp>
          <p:pic>
            <p:nvPicPr>
              <p:cNvPr id="108" name="Picture 3" descr="\\eventsql\dvd\Online_ART\DVD_Art_Sept-2-2010\Logos\Windows Intune\Win-Intune_h_r.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316941" y="1533250"/>
                <a:ext cx="2145554" cy="245645"/>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2" descr="\\eventsql\dvd\Online_ART\DVD_Art_Sept-2-2010\Logos\Windows Azure (platform)\Windows Azure Platform AppFabric\Windows-Azure-Platform-Appliance-vr-logo.pn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586853" y="1209298"/>
                <a:ext cx="1921977" cy="560072"/>
              </a:xfrm>
              <a:prstGeom prst="rect">
                <a:avLst/>
              </a:prstGeom>
              <a:noFill/>
              <a:extLst>
                <a:ext uri="{909E8E84-426E-40DD-AFC4-6F175D3DCCD1}">
                  <a14:hiddenFill xmlns:a14="http://schemas.microsoft.com/office/drawing/2010/main">
                    <a:solidFill>
                      <a:srgbClr val="FFFFFF"/>
                    </a:solidFill>
                  </a14:hiddenFill>
                </a:ext>
              </a:extLst>
            </p:spPr>
          </p:pic>
        </p:grpSp>
        <p:pic>
          <p:nvPicPr>
            <p:cNvPr id="8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35371" y="2134602"/>
              <a:ext cx="2161782" cy="563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82" name="Picture 3" descr="\\eventsql\dvd\Online_ART\DVD_Art_Sept-2-2010\Logos\System Center\_System Center brand\System Center generic brand Grid h r.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912731" y="4930150"/>
            <a:ext cx="1608168" cy="38911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moniquev\AppData\Local\Microsoft\Windows\Temporary Internet Files\Content.Outlook\DXZ1EH0Z\Win_SVR_w-Hyper-V-HORIZ_REV_Logo.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45616" y="4869882"/>
            <a:ext cx="1811098" cy="536222"/>
          </a:xfrm>
          <a:prstGeom prst="rect">
            <a:avLst/>
          </a:prstGeom>
          <a:noFill/>
          <a:extLst>
            <a:ext uri="{909E8E84-426E-40DD-AFC4-6F175D3DCCD1}">
              <a14:hiddenFill xmlns:a14="http://schemas.microsoft.com/office/drawing/2010/main">
                <a:solidFill>
                  <a:srgbClr val="FFFFFF"/>
                </a:solidFill>
              </a14:hiddenFill>
            </a:ext>
          </a:extLst>
        </p:spPr>
      </p:pic>
      <p:grpSp>
        <p:nvGrpSpPr>
          <p:cNvPr id="132" name="Group 131"/>
          <p:cNvGrpSpPr/>
          <p:nvPr/>
        </p:nvGrpSpPr>
        <p:grpSpPr>
          <a:xfrm>
            <a:off x="391" y="4453766"/>
            <a:ext cx="9338294" cy="1417880"/>
            <a:chOff x="521" y="4096838"/>
            <a:chExt cx="12447816" cy="1717164"/>
          </a:xfrm>
        </p:grpSpPr>
        <p:sp>
          <p:nvSpPr>
            <p:cNvPr id="133" name="Rectangle 132"/>
            <p:cNvSpPr/>
            <p:nvPr/>
          </p:nvSpPr>
          <p:spPr bwMode="auto">
            <a:xfrm>
              <a:off x="521" y="4256956"/>
              <a:ext cx="12172323" cy="1282547"/>
            </a:xfrm>
            <a:prstGeom prst="rect">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4" name="Rectangle 133"/>
            <p:cNvSpPr/>
            <p:nvPr/>
          </p:nvSpPr>
          <p:spPr bwMode="auto">
            <a:xfrm>
              <a:off x="123613" y="4096838"/>
              <a:ext cx="12188825" cy="1717164"/>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35" name="Picture 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5779576" y="4681111"/>
              <a:ext cx="1820860" cy="385717"/>
            </a:xfrm>
            <a:prstGeom prst="rect">
              <a:avLst/>
            </a:prstGeom>
            <a:noFill/>
            <a:ln>
              <a:noFill/>
            </a:ln>
          </p:spPr>
        </p:pic>
        <p:pic>
          <p:nvPicPr>
            <p:cNvPr id="136" name="Picture 2" descr="\\eventsql\dvd\Online_ART\DVD_ART36\Logos\Microsoft .NET - NET (brand)\.net rev h.png"/>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10245049" y="4715651"/>
              <a:ext cx="1258894" cy="320291"/>
            </a:xfrm>
            <a:prstGeom prst="rect">
              <a:avLst/>
            </a:prstGeom>
            <a:noFill/>
            <a:ln>
              <a:noFill/>
            </a:ln>
          </p:spPr>
        </p:pic>
        <p:pic>
          <p:nvPicPr>
            <p:cNvPr id="137" name="Picture 136"/>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p:blipFill>
          <p:spPr bwMode="auto">
            <a:xfrm>
              <a:off x="7929031" y="4733800"/>
              <a:ext cx="2021926" cy="296661"/>
            </a:xfrm>
            <a:prstGeom prst="rect">
              <a:avLst/>
            </a:prstGeom>
            <a:noFill/>
            <a:ln>
              <a:noFill/>
            </a:ln>
          </p:spPr>
        </p:pic>
        <p:cxnSp>
          <p:nvCxnSpPr>
            <p:cNvPr id="138" name="Straight Connector 137"/>
            <p:cNvCxnSpPr/>
            <p:nvPr/>
          </p:nvCxnSpPr>
          <p:spPr>
            <a:xfrm flipH="1">
              <a:off x="276013" y="4256957"/>
              <a:ext cx="12172324"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H="1">
              <a:off x="521" y="5539504"/>
              <a:ext cx="12172324"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grpSp>
          <p:nvGrpSpPr>
            <p:cNvPr id="140" name="Group 139"/>
            <p:cNvGrpSpPr/>
            <p:nvPr/>
          </p:nvGrpSpPr>
          <p:grpSpPr>
            <a:xfrm>
              <a:off x="3332668" y="4694972"/>
              <a:ext cx="2118313" cy="569726"/>
              <a:chOff x="3793167" y="5814002"/>
              <a:chExt cx="2414583" cy="649408"/>
            </a:xfrm>
          </p:grpSpPr>
          <p:pic>
            <p:nvPicPr>
              <p:cNvPr id="155" name="Picture 2" descr="C:\Users\moniquev\AppData\Local\Microsoft\Windows\Temporary Internet Files\Content.Outlook\DXZ1EH0Z\Win_SVR_w-Hyper-V-HORIZ_REV_Logo.png"/>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475"/>
              <a:stretch/>
            </p:blipFill>
            <p:spPr bwMode="auto">
              <a:xfrm>
                <a:off x="3793167" y="5814002"/>
                <a:ext cx="2414168" cy="432017"/>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2" descr="C:\Users\moniquev\AppData\Local\Microsoft\Windows\Temporary Internet Files\Content.Outlook\DXZ1EH0Z\Win_SVR_w-Hyper-V-HORIZ_REV_Logo.png"/>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64990" t="59924"/>
              <a:stretch/>
            </p:blipFill>
            <p:spPr bwMode="auto">
              <a:xfrm>
                <a:off x="5362540" y="6203156"/>
                <a:ext cx="845210" cy="2602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2" name="Group 141"/>
            <p:cNvGrpSpPr/>
            <p:nvPr/>
          </p:nvGrpSpPr>
          <p:grpSpPr>
            <a:xfrm>
              <a:off x="707332" y="4686349"/>
              <a:ext cx="2331244" cy="543503"/>
              <a:chOff x="897104" y="4824365"/>
              <a:chExt cx="2331244" cy="543503"/>
            </a:xfrm>
          </p:grpSpPr>
          <p:pic>
            <p:nvPicPr>
              <p:cNvPr id="143" name="Picture 2" descr="\\eventsql\dvd\Online_ART\DVD_Art_Sept-2-2010\Logos\Windows Server 2008\Windows Server Active Directory\Windows Server Active Directory v r logo.png"/>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t="75508"/>
              <a:stretch/>
            </p:blipFill>
            <p:spPr bwMode="auto">
              <a:xfrm>
                <a:off x="1350509" y="5159851"/>
                <a:ext cx="1877839" cy="208017"/>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 descr="C:\Users\moniquev\AppData\Local\Microsoft\Windows\Temporary Internet Files\Content.Outlook\DXZ1EH0Z\Win_SVR_w-Hyper-V-HORIZ_REV_Logo.png"/>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1" r="33297" b="33475"/>
              <a:stretch/>
            </p:blipFill>
            <p:spPr bwMode="auto">
              <a:xfrm>
                <a:off x="897104" y="4824365"/>
                <a:ext cx="1412709" cy="379009"/>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descr="C:\Users\moniquev\AppData\Local\Microsoft\Windows\Temporary Internet Files\Content.Outlook\DXZ1EH0Z\Win_SVR_w-Hyper-V-HORIZ_REV_Logo.png"/>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67826" t="-1" r="-1443" b="39736"/>
              <a:stretch/>
            </p:blipFill>
            <p:spPr bwMode="auto">
              <a:xfrm>
                <a:off x="2333625" y="4831134"/>
                <a:ext cx="711994" cy="343341"/>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584951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par>
                                <p:cTn id="16" presetID="10" presetClass="entr" presetSubtype="0" fill="hold" nodeType="with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500"/>
                                        <p:tgtEl>
                                          <p:spTgt spid="1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fade">
                                      <p:cBhvr>
                                        <p:cTn id="21" dur="500"/>
                                        <p:tgtEl>
                                          <p:spTgt spid="8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1"/>
                                        </p:tgtEl>
                                        <p:attrNameLst>
                                          <p:attrName>style.visibility</p:attrName>
                                        </p:attrNameLst>
                                      </p:cBhvr>
                                      <p:to>
                                        <p:strVal val="visible"/>
                                      </p:to>
                                    </p:set>
                                    <p:animEffect transition="in" filter="fade">
                                      <p:cBhvr>
                                        <p:cTn id="26" dur="500"/>
                                        <p:tgtEl>
                                          <p:spTgt spid="141"/>
                                        </p:tgtEl>
                                      </p:cBhvr>
                                    </p:animEffect>
                                  </p:childTnLst>
                                </p:cTn>
                              </p:par>
                              <p:par>
                                <p:cTn id="27" presetID="10" presetClass="entr" presetSubtype="0" fill="hold" nodeType="with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fade">
                                      <p:cBhvr>
                                        <p:cTn id="29" dur="500"/>
                                        <p:tgtEl>
                                          <p:spTgt spid="1026"/>
                                        </p:tgtEl>
                                      </p:cBhvr>
                                    </p:animEffect>
                                  </p:childTnLst>
                                </p:cTn>
                              </p:par>
                              <p:par>
                                <p:cTn id="30" presetID="10" presetClass="exit" presetSubtype="0" fill="hold" grpId="1" nodeType="withEffect">
                                  <p:stCondLst>
                                    <p:cond delay="0"/>
                                  </p:stCondLst>
                                  <p:childTnLst>
                                    <p:animEffect transition="out" filter="fade">
                                      <p:cBhvr>
                                        <p:cTn id="31" dur="500"/>
                                        <p:tgtEl>
                                          <p:spTgt spid="81"/>
                                        </p:tgtEl>
                                      </p:cBhvr>
                                    </p:animEffect>
                                    <p:set>
                                      <p:cBhvr>
                                        <p:cTn id="32" dur="1" fill="hold">
                                          <p:stCondLst>
                                            <p:cond delay="499"/>
                                          </p:stCondLst>
                                        </p:cTn>
                                        <p:tgtEl>
                                          <p:spTgt spid="81"/>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18"/>
                                        </p:tgtEl>
                                      </p:cBhvr>
                                    </p:animEffect>
                                    <p:set>
                                      <p:cBhvr>
                                        <p:cTn id="35" dur="1" fill="hold">
                                          <p:stCondLst>
                                            <p:cond delay="499"/>
                                          </p:stCondLst>
                                        </p:cTn>
                                        <p:tgtEl>
                                          <p:spTgt spid="118"/>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fade">
                                      <p:cBhvr>
                                        <p:cTn id="38" dur="500"/>
                                        <p:tgtEl>
                                          <p:spTgt spid="8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par>
                                <p:cTn id="44" presetID="10" presetClass="exit" presetSubtype="0" fill="hold" nodeType="withEffect">
                                  <p:stCondLst>
                                    <p:cond delay="0"/>
                                  </p:stCondLst>
                                  <p:childTnLst>
                                    <p:animEffect transition="out" filter="fade">
                                      <p:cBhvr>
                                        <p:cTn id="45" dur="500"/>
                                        <p:tgtEl>
                                          <p:spTgt spid="141"/>
                                        </p:tgtEl>
                                      </p:cBhvr>
                                    </p:animEffect>
                                    <p:set>
                                      <p:cBhvr>
                                        <p:cTn id="46" dur="1" fill="hold">
                                          <p:stCondLst>
                                            <p:cond delay="499"/>
                                          </p:stCondLst>
                                        </p:cTn>
                                        <p:tgtEl>
                                          <p:spTgt spid="141"/>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026"/>
                                        </p:tgtEl>
                                      </p:cBhvr>
                                    </p:animEffect>
                                    <p:set>
                                      <p:cBhvr>
                                        <p:cTn id="49" dur="1" fill="hold">
                                          <p:stCondLst>
                                            <p:cond delay="499"/>
                                          </p:stCondLst>
                                        </p:cTn>
                                        <p:tgtEl>
                                          <p:spTgt spid="1026"/>
                                        </p:tgtEl>
                                        <p:attrNameLst>
                                          <p:attrName>style.visibility</p:attrName>
                                        </p:attrNameLst>
                                      </p:cBhvr>
                                      <p:to>
                                        <p:strVal val="hidden"/>
                                      </p:to>
                                    </p:set>
                                  </p:childTnLst>
                                </p:cTn>
                              </p:par>
                              <p:par>
                                <p:cTn id="50" presetID="10" presetClass="entr" presetSubtype="0" fill="hold" grpId="3" nodeType="with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childTnLst>
                                </p:cTn>
                              </p:par>
                              <p:par>
                                <p:cTn id="53" presetID="10" presetClass="entr" presetSubtype="0" fill="hold" nodeType="withEffect">
                                  <p:stCondLst>
                                    <p:cond delay="0"/>
                                  </p:stCondLst>
                                  <p:childTnLst>
                                    <p:set>
                                      <p:cBhvr>
                                        <p:cTn id="54" dur="1" fill="hold">
                                          <p:stCondLst>
                                            <p:cond delay="0"/>
                                          </p:stCondLst>
                                        </p:cTn>
                                        <p:tgtEl>
                                          <p:spTgt spid="118"/>
                                        </p:tgtEl>
                                        <p:attrNameLst>
                                          <p:attrName>style.visibility</p:attrName>
                                        </p:attrNameLst>
                                      </p:cBhvr>
                                      <p:to>
                                        <p:strVal val="visible"/>
                                      </p:to>
                                    </p:set>
                                    <p:animEffect transition="in" filter="fade">
                                      <p:cBhvr>
                                        <p:cTn id="55" dur="500"/>
                                        <p:tgtEl>
                                          <p:spTgt spid="118"/>
                                        </p:tgtEl>
                                      </p:cBhvr>
                                    </p:animEffect>
                                  </p:childTnLst>
                                </p:cTn>
                              </p:par>
                              <p:par>
                                <p:cTn id="56" presetID="10" presetClass="exit" presetSubtype="0" fill="hold" grpId="1" nodeType="withEffect">
                                  <p:stCondLst>
                                    <p:cond delay="0"/>
                                  </p:stCondLst>
                                  <p:childTnLst>
                                    <p:animEffect transition="out" filter="fade">
                                      <p:cBhvr>
                                        <p:cTn id="57" dur="500"/>
                                        <p:tgtEl>
                                          <p:spTgt spid="83"/>
                                        </p:tgtEl>
                                      </p:cBhvr>
                                    </p:animEffect>
                                    <p:set>
                                      <p:cBhvr>
                                        <p:cTn id="58" dur="1" fill="hold">
                                          <p:stCondLst>
                                            <p:cond delay="499"/>
                                          </p:stCondLst>
                                        </p:cTn>
                                        <p:tgtEl>
                                          <p:spTgt spid="8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118"/>
                                        </p:tgtEl>
                                      </p:cBhvr>
                                    </p:animEffect>
                                    <p:set>
                                      <p:cBhvr>
                                        <p:cTn id="63" dur="1" fill="hold">
                                          <p:stCondLst>
                                            <p:cond delay="499"/>
                                          </p:stCondLst>
                                        </p:cTn>
                                        <p:tgtEl>
                                          <p:spTgt spid="118"/>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82"/>
                                        </p:tgtEl>
                                      </p:cBhvr>
                                    </p:animEffect>
                                    <p:set>
                                      <p:cBhvr>
                                        <p:cTn id="66" dur="1" fill="hold">
                                          <p:stCondLst>
                                            <p:cond delay="499"/>
                                          </p:stCondLst>
                                        </p:cTn>
                                        <p:tgtEl>
                                          <p:spTgt spid="82"/>
                                        </p:tgtEl>
                                        <p:attrNameLst>
                                          <p:attrName>style.visibility</p:attrName>
                                        </p:attrNameLst>
                                      </p:cBhvr>
                                      <p:to>
                                        <p:strVal val="hidden"/>
                                      </p:to>
                                    </p:set>
                                  </p:childTnLst>
                                </p:cTn>
                              </p:par>
                              <p:par>
                                <p:cTn id="67" presetID="10" presetClass="exit" presetSubtype="0" fill="hold" grpId="4" nodeType="withEffect">
                                  <p:stCondLst>
                                    <p:cond delay="0"/>
                                  </p:stCondLst>
                                  <p:childTnLst>
                                    <p:animEffect transition="out" filter="fade">
                                      <p:cBhvr>
                                        <p:cTn id="68" dur="500"/>
                                        <p:tgtEl>
                                          <p:spTgt spid="81"/>
                                        </p:tgtEl>
                                      </p:cBhvr>
                                    </p:animEffect>
                                    <p:set>
                                      <p:cBhvr>
                                        <p:cTn id="69" dur="1" fill="hold">
                                          <p:stCondLst>
                                            <p:cond delay="499"/>
                                          </p:stCondLst>
                                        </p:cTn>
                                        <p:tgtEl>
                                          <p:spTgt spid="81"/>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132"/>
                                        </p:tgtEl>
                                        <p:attrNameLst>
                                          <p:attrName>style.visibility</p:attrName>
                                        </p:attrNameLst>
                                      </p:cBhvr>
                                      <p:to>
                                        <p:strVal val="visible"/>
                                      </p:to>
                                    </p:set>
                                    <p:animEffect transition="in" filter="fade">
                                      <p:cBhvr>
                                        <p:cTn id="72" dur="500"/>
                                        <p:tgtEl>
                                          <p:spTgt spid="132"/>
                                        </p:tgtEl>
                                      </p:cBhvr>
                                    </p:animEffect>
                                  </p:childTnLst>
                                </p:cTn>
                              </p:par>
                              <p:par>
                                <p:cTn id="73" presetID="10" presetClass="exit" presetSubtype="0" fill="hold" nodeType="withEffect">
                                  <p:stCondLst>
                                    <p:cond delay="0"/>
                                  </p:stCondLst>
                                  <p:childTnLst>
                                    <p:animEffect transition="out" filter="fade">
                                      <p:cBhvr>
                                        <p:cTn id="74" dur="500"/>
                                        <p:tgtEl>
                                          <p:spTgt spid="2"/>
                                        </p:tgtEl>
                                      </p:cBhvr>
                                    </p:animEffect>
                                    <p:set>
                                      <p:cBhvr>
                                        <p:cTn id="75" dur="1" fill="hold">
                                          <p:stCondLst>
                                            <p:cond delay="499"/>
                                          </p:stCondLst>
                                        </p:cTn>
                                        <p:tgtEl>
                                          <p:spTgt spid="2"/>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4"/>
                                        </p:tgtEl>
                                      </p:cBhvr>
                                    </p:animEffect>
                                    <p:set>
                                      <p:cBhvr>
                                        <p:cTn id="7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81" grpId="0" animBg="1"/>
      <p:bldP spid="81" grpId="1" animBg="1"/>
      <p:bldP spid="81" grpId="3" animBg="1"/>
      <p:bldP spid="81" grpId="4"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38"/>
          <p:cNvSpPr>
            <a:spLocks noGrp="1"/>
          </p:cNvSpPr>
          <p:nvPr>
            <p:ph type="title"/>
          </p:nvPr>
        </p:nvSpPr>
        <p:spPr/>
        <p:txBody>
          <a:bodyPr/>
          <a:lstStyle/>
          <a:p>
            <a:r>
              <a:rPr lang="en-AU" dirty="0" smtClean="0"/>
              <a:t>Why Microsoft Private Cloud</a:t>
            </a:r>
            <a:endParaRPr lang="en-US" dirty="0"/>
          </a:p>
        </p:txBody>
      </p:sp>
      <p:sp>
        <p:nvSpPr>
          <p:cNvPr id="6" name="Rounded Rectangle 5"/>
          <p:cNvSpPr/>
          <p:nvPr/>
        </p:nvSpPr>
        <p:spPr bwMode="auto">
          <a:xfrm>
            <a:off x="2555776" y="2961721"/>
            <a:ext cx="1943371" cy="2647075"/>
          </a:xfrm>
          <a:prstGeom prst="roundRect">
            <a:avLst>
              <a:gd name="adj" fmla="val 0"/>
            </a:avLst>
          </a:prstGeom>
          <a:solidFill>
            <a:schemeClr val="accent1">
              <a:lumMod val="75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16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7" name="Rounded Rectangle 6"/>
          <p:cNvSpPr/>
          <p:nvPr/>
        </p:nvSpPr>
        <p:spPr bwMode="auto">
          <a:xfrm>
            <a:off x="2555776" y="1628889"/>
            <a:ext cx="1943371" cy="1326056"/>
          </a:xfrm>
          <a:prstGeom prst="roundRect">
            <a:avLst>
              <a:gd name="adj" fmla="val 0"/>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solidFill>
              <a:srgbClr val="FFFFFF">
                <a:alpha val="63137"/>
              </a:srgb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8" name="TextBox 7"/>
          <p:cNvSpPr txBox="1"/>
          <p:nvPr/>
        </p:nvSpPr>
        <p:spPr>
          <a:xfrm>
            <a:off x="2555777" y="1778845"/>
            <a:ext cx="1943370" cy="1107996"/>
          </a:xfrm>
          <a:prstGeom prst="rect">
            <a:avLst/>
          </a:prstGeom>
          <a:noFill/>
        </p:spPr>
        <p:txBody>
          <a:bodyPr wrap="square" lIns="0" tIns="0" rIns="0" bIns="0" rtlCol="0">
            <a:spAutoFit/>
          </a:bodyPr>
          <a:lstStyle/>
          <a:p>
            <a:pPr marL="0" lvl="1" algn="ctr" fontAlgn="base">
              <a:lnSpc>
                <a:spcPct val="90000"/>
              </a:lnSpc>
              <a:spcBef>
                <a:spcPct val="20000"/>
              </a:spcBef>
              <a:spcAft>
                <a:spcPct val="0"/>
              </a:spcAft>
              <a:buClr>
                <a:srgbClr val="4CBCEE"/>
              </a:buClr>
              <a:buSzPct val="90000"/>
              <a:tabLst>
                <a:tab pos="2112963" algn="l"/>
              </a:tabLst>
            </a:pPr>
            <a:r>
              <a:rPr lang="en-US" sz="2000" dirty="0">
                <a:gradFill>
                  <a:gsLst>
                    <a:gs pos="0">
                      <a:srgbClr val="FFFFFF"/>
                    </a:gs>
                    <a:gs pos="100000">
                      <a:srgbClr val="FFFFFF"/>
                    </a:gs>
                  </a:gsLst>
                  <a:lin ang="16200000" scaled="0"/>
                </a:gradFill>
                <a:latin typeface="Segoe Condensed" pitchFamily="34" charset="0"/>
              </a:rPr>
              <a:t>CROSS-PLATFORM </a:t>
            </a:r>
            <a:br>
              <a:rPr lang="en-US" sz="2000" dirty="0">
                <a:gradFill>
                  <a:gsLst>
                    <a:gs pos="0">
                      <a:srgbClr val="FFFFFF"/>
                    </a:gs>
                    <a:gs pos="100000">
                      <a:srgbClr val="FFFFFF"/>
                    </a:gs>
                  </a:gsLst>
                  <a:lin ang="16200000" scaled="0"/>
                </a:gradFill>
                <a:latin typeface="Segoe Condensed" pitchFamily="34" charset="0"/>
              </a:rPr>
            </a:br>
            <a:r>
              <a:rPr lang="en-US" sz="2000" dirty="0">
                <a:gradFill>
                  <a:gsLst>
                    <a:gs pos="0">
                      <a:srgbClr val="FFFFFF"/>
                    </a:gs>
                    <a:gs pos="100000">
                      <a:srgbClr val="FFFFFF"/>
                    </a:gs>
                  </a:gsLst>
                  <a:lin ang="16200000" scaled="0"/>
                </a:gradFill>
                <a:latin typeface="Segoe Condensed" pitchFamily="34" charset="0"/>
              </a:rPr>
              <a:t>FROM THE</a:t>
            </a:r>
            <a:br>
              <a:rPr lang="en-US" sz="2000" dirty="0">
                <a:gradFill>
                  <a:gsLst>
                    <a:gs pos="0">
                      <a:srgbClr val="FFFFFF"/>
                    </a:gs>
                    <a:gs pos="100000">
                      <a:srgbClr val="FFFFFF"/>
                    </a:gs>
                  </a:gsLst>
                  <a:lin ang="16200000" scaled="0"/>
                </a:gradFill>
                <a:latin typeface="Segoe Condensed" pitchFamily="34" charset="0"/>
              </a:rPr>
            </a:br>
            <a:r>
              <a:rPr lang="en-US" sz="2000" dirty="0">
                <a:gradFill>
                  <a:gsLst>
                    <a:gs pos="0">
                      <a:srgbClr val="FFFFFF"/>
                    </a:gs>
                    <a:gs pos="100000">
                      <a:srgbClr val="FFFFFF"/>
                    </a:gs>
                  </a:gsLst>
                  <a:lin ang="16200000" scaled="0"/>
                </a:gradFill>
                <a:latin typeface="Segoe Condensed" pitchFamily="34" charset="0"/>
              </a:rPr>
              <a:t>METAL UP</a:t>
            </a:r>
          </a:p>
        </p:txBody>
      </p:sp>
      <p:sp>
        <p:nvSpPr>
          <p:cNvPr id="9" name="Rectangle 8"/>
          <p:cNvSpPr/>
          <p:nvPr/>
        </p:nvSpPr>
        <p:spPr bwMode="auto">
          <a:xfrm>
            <a:off x="2555777" y="2954945"/>
            <a:ext cx="1943370" cy="2077242"/>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0" name="Rectangle 9"/>
          <p:cNvSpPr/>
          <p:nvPr/>
        </p:nvSpPr>
        <p:spPr bwMode="invGray">
          <a:xfrm>
            <a:off x="2555777" y="2979999"/>
            <a:ext cx="1943370" cy="1202773"/>
          </a:xfrm>
          <a:prstGeom prst="rect">
            <a:avLst/>
          </a:prstGeom>
          <a:noFill/>
          <a:ln w="12700" cap="flat" cmpd="thickThin" algn="ctr">
            <a:noFill/>
            <a:prstDash val="solid"/>
          </a:ln>
          <a:effectLst/>
        </p:spPr>
        <p:txBody>
          <a:bodyPr lIns="71332" tIns="35666" rIns="71332" bIns="35666" rtlCol="0" anchor="ctr"/>
          <a:lstStyle/>
          <a:p>
            <a:pPr algn="ctr" defTabSz="914159" fontAlgn="base">
              <a:lnSpc>
                <a:spcPct val="90000"/>
              </a:lnSpc>
              <a:spcBef>
                <a:spcPts val="630"/>
              </a:spcBef>
              <a:spcAft>
                <a:spcPct val="0"/>
              </a:spcAft>
              <a:buClr>
                <a:srgbClr val="FFFF99"/>
              </a:buClr>
              <a:buSzPct val="120000"/>
              <a:defRPr/>
            </a:pPr>
            <a:endParaRPr lang="en-US" sz="1600" dirty="0">
              <a:solidFill>
                <a:srgbClr val="FFFFFF"/>
              </a:solidFill>
            </a:endParaRPr>
          </a:p>
        </p:txBody>
      </p:sp>
      <p:sp>
        <p:nvSpPr>
          <p:cNvPr id="11" name="Round Same Side Corner Rectangle 10"/>
          <p:cNvSpPr/>
          <p:nvPr/>
        </p:nvSpPr>
        <p:spPr bwMode="auto">
          <a:xfrm>
            <a:off x="2555776" y="3118989"/>
            <a:ext cx="1924815" cy="1731084"/>
          </a:xfrm>
          <a:prstGeom prst="round2SameRect">
            <a:avLst>
              <a:gd name="adj1" fmla="val 0"/>
              <a:gd name="adj2" fmla="val 4762"/>
            </a:avLst>
          </a:prstGeom>
          <a:noFill/>
          <a:ln w="1905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t" anchorCtr="1" compatLnSpc="1">
            <a:prstTxWarp prst="textNoShape">
              <a:avLst/>
            </a:prstTxWarp>
          </a:bodyPr>
          <a:lstStyle/>
          <a:p>
            <a:pPr algn="ctr" fontAlgn="base">
              <a:lnSpc>
                <a:spcPts val="2600"/>
              </a:lnSpc>
              <a:spcBef>
                <a:spcPct val="0"/>
              </a:spcBef>
              <a:spcAft>
                <a:spcPct val="0"/>
              </a:spcAft>
              <a:buClr>
                <a:srgbClr val="4CBCEE"/>
              </a:buClr>
              <a:tabLst>
                <a:tab pos="2112963" algn="l"/>
              </a:tabLst>
            </a:pPr>
            <a:r>
              <a:rPr lang="en-US" dirty="0">
                <a:solidFill>
                  <a:schemeClr val="bg1"/>
                </a:solidFill>
              </a:rPr>
              <a:t>Hypervisors</a:t>
            </a:r>
          </a:p>
          <a:p>
            <a:pPr algn="ctr" fontAlgn="base">
              <a:lnSpc>
                <a:spcPts val="2600"/>
              </a:lnSpc>
              <a:spcBef>
                <a:spcPct val="0"/>
              </a:spcBef>
              <a:spcAft>
                <a:spcPct val="0"/>
              </a:spcAft>
              <a:buClr>
                <a:srgbClr val="4CBCEE"/>
              </a:buClr>
              <a:tabLst>
                <a:tab pos="2112963" algn="l"/>
              </a:tabLst>
            </a:pPr>
            <a:r>
              <a:rPr lang="en-US" dirty="0">
                <a:solidFill>
                  <a:schemeClr val="bg1"/>
                </a:solidFill>
              </a:rPr>
              <a:t/>
            </a:r>
            <a:br>
              <a:rPr lang="en-US" dirty="0">
                <a:solidFill>
                  <a:schemeClr val="bg1"/>
                </a:solidFill>
              </a:rPr>
            </a:br>
            <a:r>
              <a:rPr lang="en-US" dirty="0">
                <a:solidFill>
                  <a:schemeClr val="bg1"/>
                </a:solidFill>
              </a:rPr>
              <a:t>Guest OS’s</a:t>
            </a:r>
          </a:p>
          <a:p>
            <a:pPr algn="ctr" fontAlgn="base">
              <a:lnSpc>
                <a:spcPts val="2600"/>
              </a:lnSpc>
              <a:spcBef>
                <a:spcPct val="0"/>
              </a:spcBef>
              <a:spcAft>
                <a:spcPct val="0"/>
              </a:spcAft>
              <a:buClr>
                <a:srgbClr val="4CBCEE"/>
              </a:buClr>
              <a:tabLst>
                <a:tab pos="2112963" algn="l"/>
              </a:tabLst>
            </a:pPr>
            <a:r>
              <a:rPr lang="en-US" dirty="0">
                <a:solidFill>
                  <a:schemeClr val="bg1"/>
                </a:solidFill>
              </a:rPr>
              <a:t/>
            </a:r>
            <a:br>
              <a:rPr lang="en-US" dirty="0">
                <a:solidFill>
                  <a:schemeClr val="bg1"/>
                </a:solidFill>
              </a:rPr>
            </a:br>
            <a:r>
              <a:rPr lang="en-US" dirty="0">
                <a:solidFill>
                  <a:schemeClr val="bg1"/>
                </a:solidFill>
              </a:rPr>
              <a:t>Development Frameworks</a:t>
            </a:r>
          </a:p>
        </p:txBody>
      </p:sp>
      <p:cxnSp>
        <p:nvCxnSpPr>
          <p:cNvPr id="12" name="Straight Connector 11"/>
          <p:cNvCxnSpPr/>
          <p:nvPr/>
        </p:nvCxnSpPr>
        <p:spPr>
          <a:xfrm flipH="1">
            <a:off x="2724902" y="3626787"/>
            <a:ext cx="1605119"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2724902" y="4326570"/>
            <a:ext cx="1605119"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bwMode="auto">
          <a:xfrm>
            <a:off x="435291" y="2961720"/>
            <a:ext cx="1943371" cy="2647076"/>
          </a:xfrm>
          <a:prstGeom prst="roundRect">
            <a:avLst>
              <a:gd name="adj" fmla="val 0"/>
            </a:avLst>
          </a:prstGeom>
          <a:solidFill>
            <a:schemeClr val="accent1">
              <a:lumMod val="75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16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16" name="Rounded Rectangle 15"/>
          <p:cNvSpPr/>
          <p:nvPr/>
        </p:nvSpPr>
        <p:spPr bwMode="auto">
          <a:xfrm>
            <a:off x="435291" y="1628889"/>
            <a:ext cx="1943371" cy="1326056"/>
          </a:xfrm>
          <a:prstGeom prst="roundRect">
            <a:avLst>
              <a:gd name="adj" fmla="val 0"/>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solidFill>
              <a:srgbClr val="FFFFFF">
                <a:alpha val="63137"/>
              </a:srgb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7" name="TextBox 16"/>
          <p:cNvSpPr txBox="1"/>
          <p:nvPr/>
        </p:nvSpPr>
        <p:spPr>
          <a:xfrm>
            <a:off x="435292" y="1778845"/>
            <a:ext cx="1943370" cy="553998"/>
          </a:xfrm>
          <a:prstGeom prst="rect">
            <a:avLst/>
          </a:prstGeom>
          <a:noFill/>
        </p:spPr>
        <p:txBody>
          <a:bodyPr wrap="square" lIns="0" tIns="0" rIns="0" bIns="0" rtlCol="0">
            <a:spAutoFit/>
          </a:bodyPr>
          <a:lstStyle/>
          <a:p>
            <a:pPr marL="0" lvl="1" algn="ctr" fontAlgn="base">
              <a:lnSpc>
                <a:spcPct val="90000"/>
              </a:lnSpc>
              <a:spcBef>
                <a:spcPct val="20000"/>
              </a:spcBef>
              <a:spcAft>
                <a:spcPct val="0"/>
              </a:spcAft>
              <a:buClr>
                <a:srgbClr val="4CBCEE"/>
              </a:buClr>
              <a:buSzPct val="90000"/>
              <a:tabLst>
                <a:tab pos="2112963" algn="l"/>
              </a:tabLst>
            </a:pPr>
            <a:r>
              <a:rPr lang="en-US" sz="2000" dirty="0" smtClean="0">
                <a:gradFill>
                  <a:gsLst>
                    <a:gs pos="0">
                      <a:srgbClr val="FFFFFF"/>
                    </a:gs>
                    <a:gs pos="100000">
                      <a:srgbClr val="FFFFFF"/>
                    </a:gs>
                  </a:gsLst>
                  <a:lin ang="16200000" scaled="0"/>
                </a:gradFill>
                <a:latin typeface="Segoe Condensed" pitchFamily="34" charset="0"/>
              </a:rPr>
              <a:t>ALL ABOUT THE APP</a:t>
            </a:r>
            <a:endParaRPr lang="en-US" sz="2000" dirty="0">
              <a:gradFill>
                <a:gsLst>
                  <a:gs pos="0">
                    <a:srgbClr val="FFFFFF"/>
                  </a:gs>
                  <a:gs pos="100000">
                    <a:srgbClr val="FFFFFF"/>
                  </a:gs>
                </a:gsLst>
                <a:lin ang="16200000" scaled="0"/>
              </a:gradFill>
              <a:latin typeface="Segoe Condensed" pitchFamily="34" charset="0"/>
            </a:endParaRPr>
          </a:p>
        </p:txBody>
      </p:sp>
      <p:sp>
        <p:nvSpPr>
          <p:cNvPr id="18" name="Rectangle 17"/>
          <p:cNvSpPr/>
          <p:nvPr/>
        </p:nvSpPr>
        <p:spPr bwMode="auto">
          <a:xfrm>
            <a:off x="435292" y="2954945"/>
            <a:ext cx="1943370" cy="2077242"/>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9" name="Rectangle 18"/>
          <p:cNvSpPr/>
          <p:nvPr/>
        </p:nvSpPr>
        <p:spPr bwMode="invGray">
          <a:xfrm>
            <a:off x="435292" y="2979999"/>
            <a:ext cx="1943370" cy="1202773"/>
          </a:xfrm>
          <a:prstGeom prst="rect">
            <a:avLst/>
          </a:prstGeom>
          <a:noFill/>
          <a:ln w="12700" cap="flat" cmpd="thickThin" algn="ctr">
            <a:noFill/>
            <a:prstDash val="solid"/>
          </a:ln>
          <a:effectLst/>
        </p:spPr>
        <p:txBody>
          <a:bodyPr lIns="71332" tIns="35666" rIns="71332" bIns="35666" rtlCol="0" anchor="ctr"/>
          <a:lstStyle/>
          <a:p>
            <a:pPr algn="ctr" defTabSz="914159" fontAlgn="base">
              <a:lnSpc>
                <a:spcPct val="90000"/>
              </a:lnSpc>
              <a:spcBef>
                <a:spcPts val="630"/>
              </a:spcBef>
              <a:spcAft>
                <a:spcPct val="0"/>
              </a:spcAft>
              <a:buClr>
                <a:srgbClr val="FFFF99"/>
              </a:buClr>
              <a:buSzPct val="120000"/>
              <a:defRPr/>
            </a:pPr>
            <a:endParaRPr lang="en-US" sz="1600" dirty="0">
              <a:solidFill>
                <a:srgbClr val="FFFFFF"/>
              </a:solidFill>
            </a:endParaRPr>
          </a:p>
        </p:txBody>
      </p:sp>
      <p:sp>
        <p:nvSpPr>
          <p:cNvPr id="20" name="Round Same Side Corner Rectangle 19"/>
          <p:cNvSpPr/>
          <p:nvPr/>
        </p:nvSpPr>
        <p:spPr bwMode="auto">
          <a:xfrm>
            <a:off x="440166" y="3118989"/>
            <a:ext cx="1939341" cy="1731084"/>
          </a:xfrm>
          <a:prstGeom prst="round2SameRect">
            <a:avLst>
              <a:gd name="adj1" fmla="val 0"/>
              <a:gd name="adj2" fmla="val 4762"/>
            </a:avLst>
          </a:prstGeom>
          <a:noFill/>
          <a:ln w="1905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t" anchorCtr="1" compatLnSpc="1">
            <a:prstTxWarp prst="textNoShape">
              <a:avLst/>
            </a:prstTxWarp>
          </a:bodyPr>
          <a:lstStyle/>
          <a:p>
            <a:pPr algn="ctr" fontAlgn="base">
              <a:lnSpc>
                <a:spcPts val="2600"/>
              </a:lnSpc>
              <a:spcBef>
                <a:spcPct val="0"/>
              </a:spcBef>
              <a:spcAft>
                <a:spcPct val="0"/>
              </a:spcAft>
              <a:buClr>
                <a:srgbClr val="4CBCEE"/>
              </a:buClr>
              <a:tabLst>
                <a:tab pos="2112963" algn="l"/>
              </a:tabLst>
            </a:pPr>
            <a:r>
              <a:rPr lang="en-US" dirty="0">
                <a:solidFill>
                  <a:schemeClr val="bg1"/>
                </a:solidFill>
              </a:rPr>
              <a:t>Deep </a:t>
            </a:r>
            <a:r>
              <a:rPr lang="en-US" dirty="0" smtClean="0">
                <a:solidFill>
                  <a:schemeClr val="bg1"/>
                </a:solidFill>
              </a:rPr>
              <a:t>Insight</a:t>
            </a:r>
            <a:br>
              <a:rPr lang="en-US" dirty="0" smtClean="0">
                <a:solidFill>
                  <a:schemeClr val="bg1"/>
                </a:solidFill>
              </a:rPr>
            </a:br>
            <a:r>
              <a:rPr lang="en-US" dirty="0" smtClean="0">
                <a:solidFill>
                  <a:schemeClr val="bg1"/>
                </a:solidFill>
              </a:rPr>
              <a:t>into Applications</a:t>
            </a:r>
          </a:p>
          <a:p>
            <a:pPr algn="ctr" fontAlgn="base">
              <a:lnSpc>
                <a:spcPts val="2600"/>
              </a:lnSpc>
              <a:spcBef>
                <a:spcPct val="0"/>
              </a:spcBef>
              <a:spcAft>
                <a:spcPct val="0"/>
              </a:spcAft>
              <a:buClr>
                <a:srgbClr val="4CBCEE"/>
              </a:buClr>
              <a:tabLst>
                <a:tab pos="2112963" algn="l"/>
              </a:tabLst>
            </a:pPr>
            <a:endParaRPr lang="en-US" sz="1400" dirty="0">
              <a:solidFill>
                <a:schemeClr val="bg1"/>
              </a:solidFill>
            </a:endParaRPr>
          </a:p>
          <a:p>
            <a:pPr algn="ctr" fontAlgn="base">
              <a:lnSpc>
                <a:spcPts val="2600"/>
              </a:lnSpc>
              <a:spcBef>
                <a:spcPct val="0"/>
              </a:spcBef>
              <a:spcAft>
                <a:spcPct val="0"/>
              </a:spcAft>
              <a:buClr>
                <a:srgbClr val="4CBCEE"/>
              </a:buClr>
              <a:tabLst>
                <a:tab pos="2112963" algn="l"/>
              </a:tabLst>
            </a:pPr>
            <a:r>
              <a:rPr lang="en-US" dirty="0">
                <a:solidFill>
                  <a:schemeClr val="bg1"/>
                </a:solidFill>
              </a:rPr>
              <a:t>Manage the </a:t>
            </a:r>
            <a:r>
              <a:rPr lang="en-US" dirty="0" smtClean="0">
                <a:solidFill>
                  <a:schemeClr val="bg1"/>
                </a:solidFill>
              </a:rPr>
              <a:t>Service</a:t>
            </a:r>
            <a:br>
              <a:rPr lang="en-US" dirty="0" smtClean="0">
                <a:solidFill>
                  <a:schemeClr val="bg1"/>
                </a:solidFill>
              </a:rPr>
            </a:br>
            <a:r>
              <a:rPr lang="en-US" dirty="0" smtClean="0">
                <a:solidFill>
                  <a:schemeClr val="bg1"/>
                </a:solidFill>
              </a:rPr>
              <a:t>Not Just </a:t>
            </a:r>
            <a:r>
              <a:rPr lang="en-US" dirty="0">
                <a:solidFill>
                  <a:schemeClr val="bg1"/>
                </a:solidFill>
              </a:rPr>
              <a:t>the VM</a:t>
            </a:r>
          </a:p>
          <a:p>
            <a:pPr algn="ctr">
              <a:spcAft>
                <a:spcPts val="800"/>
              </a:spcAft>
            </a:pPr>
            <a:r>
              <a:rPr lang="en-US" sz="1400" dirty="0" smtClean="0">
                <a:solidFill>
                  <a:schemeClr val="bg1"/>
                </a:solidFill>
                <a:ea typeface="Segoe UI" pitchFamily="34" charset="0"/>
                <a:cs typeface="Segoe UI" pitchFamily="34" charset="0"/>
              </a:rPr>
              <a:t/>
            </a:r>
            <a:br>
              <a:rPr lang="en-US" sz="1400" dirty="0" smtClean="0">
                <a:solidFill>
                  <a:schemeClr val="bg1"/>
                </a:solidFill>
                <a:ea typeface="Segoe UI" pitchFamily="34" charset="0"/>
                <a:cs typeface="Segoe UI" pitchFamily="34" charset="0"/>
              </a:rPr>
            </a:br>
            <a:endParaRPr lang="en-US" sz="1400" b="1" dirty="0">
              <a:solidFill>
                <a:schemeClr val="bg1"/>
              </a:solidFill>
              <a:ea typeface="Segoe UI" pitchFamily="34" charset="0"/>
              <a:cs typeface="Segoe UI" pitchFamily="34" charset="0"/>
            </a:endParaRPr>
          </a:p>
        </p:txBody>
      </p:sp>
      <p:cxnSp>
        <p:nvCxnSpPr>
          <p:cNvPr id="21" name="Straight Connector 20"/>
          <p:cNvCxnSpPr/>
          <p:nvPr/>
        </p:nvCxnSpPr>
        <p:spPr>
          <a:xfrm flipH="1">
            <a:off x="604417" y="4007660"/>
            <a:ext cx="1605119"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bwMode="auto">
          <a:xfrm>
            <a:off x="4659359" y="2954945"/>
            <a:ext cx="1943372" cy="2654016"/>
          </a:xfrm>
          <a:prstGeom prst="roundRect">
            <a:avLst>
              <a:gd name="adj" fmla="val 0"/>
            </a:avLst>
          </a:prstGeom>
          <a:solidFill>
            <a:schemeClr val="accent1">
              <a:lumMod val="75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16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24" name="Rounded Rectangle 23"/>
          <p:cNvSpPr/>
          <p:nvPr/>
        </p:nvSpPr>
        <p:spPr bwMode="auto">
          <a:xfrm>
            <a:off x="4659359" y="1628889"/>
            <a:ext cx="1943372" cy="1326056"/>
          </a:xfrm>
          <a:prstGeom prst="roundRect">
            <a:avLst>
              <a:gd name="adj" fmla="val 0"/>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solidFill>
              <a:srgbClr val="FFFFFF">
                <a:alpha val="63137"/>
              </a:srgb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5" name="TextBox 24"/>
          <p:cNvSpPr txBox="1"/>
          <p:nvPr/>
        </p:nvSpPr>
        <p:spPr>
          <a:xfrm>
            <a:off x="4659359" y="1778845"/>
            <a:ext cx="1943372" cy="553998"/>
          </a:xfrm>
          <a:prstGeom prst="rect">
            <a:avLst/>
          </a:prstGeom>
          <a:noFill/>
        </p:spPr>
        <p:txBody>
          <a:bodyPr wrap="square" lIns="0" tIns="0" rIns="0" bIns="0" rtlCol="0">
            <a:spAutoFit/>
          </a:bodyPr>
          <a:lstStyle/>
          <a:p>
            <a:pPr marL="0" lvl="1" algn="ctr" fontAlgn="base">
              <a:lnSpc>
                <a:spcPct val="90000"/>
              </a:lnSpc>
              <a:spcBef>
                <a:spcPct val="20000"/>
              </a:spcBef>
              <a:spcAft>
                <a:spcPct val="0"/>
              </a:spcAft>
              <a:buClr>
                <a:srgbClr val="4CBCEE"/>
              </a:buClr>
              <a:buSzPct val="90000"/>
              <a:tabLst>
                <a:tab pos="2112963" algn="l"/>
              </a:tabLst>
            </a:pPr>
            <a:r>
              <a:rPr lang="en-US" sz="2000" dirty="0" smtClean="0">
                <a:gradFill>
                  <a:gsLst>
                    <a:gs pos="0">
                      <a:srgbClr val="FFFFFF"/>
                    </a:gs>
                    <a:gs pos="100000">
                      <a:srgbClr val="FFFFFF"/>
                    </a:gs>
                  </a:gsLst>
                  <a:lin ang="16200000" scaled="0"/>
                </a:gradFill>
                <a:latin typeface="Segoe Condensed" pitchFamily="34" charset="0"/>
              </a:rPr>
              <a:t>CLOUD ON YOUR TERMS</a:t>
            </a:r>
            <a:endParaRPr lang="en-US" sz="2000" dirty="0">
              <a:gradFill>
                <a:gsLst>
                  <a:gs pos="0">
                    <a:srgbClr val="FFFFFF"/>
                  </a:gs>
                  <a:gs pos="100000">
                    <a:srgbClr val="FFFFFF"/>
                  </a:gs>
                </a:gsLst>
                <a:lin ang="16200000" scaled="0"/>
              </a:gradFill>
              <a:latin typeface="Segoe Condensed" pitchFamily="34" charset="0"/>
            </a:endParaRPr>
          </a:p>
        </p:txBody>
      </p:sp>
      <p:sp>
        <p:nvSpPr>
          <p:cNvPr id="26" name="Rectangle 25"/>
          <p:cNvSpPr/>
          <p:nvPr/>
        </p:nvSpPr>
        <p:spPr bwMode="auto">
          <a:xfrm>
            <a:off x="4659360" y="2954945"/>
            <a:ext cx="1943371" cy="2077243"/>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7" name="Rectangle 26"/>
          <p:cNvSpPr/>
          <p:nvPr/>
        </p:nvSpPr>
        <p:spPr bwMode="invGray">
          <a:xfrm>
            <a:off x="4644457" y="2980000"/>
            <a:ext cx="1943371" cy="1202773"/>
          </a:xfrm>
          <a:prstGeom prst="rect">
            <a:avLst/>
          </a:prstGeom>
          <a:noFill/>
          <a:ln w="12700" cap="flat" cmpd="thickThin" algn="ctr">
            <a:noFill/>
            <a:prstDash val="solid"/>
          </a:ln>
          <a:effectLst/>
        </p:spPr>
        <p:txBody>
          <a:bodyPr lIns="71332" tIns="35666" rIns="71332" bIns="35666" rtlCol="0" anchor="ctr"/>
          <a:lstStyle/>
          <a:p>
            <a:pPr algn="ctr" defTabSz="914159" fontAlgn="base">
              <a:lnSpc>
                <a:spcPct val="90000"/>
              </a:lnSpc>
              <a:spcBef>
                <a:spcPts val="630"/>
              </a:spcBef>
              <a:spcAft>
                <a:spcPct val="0"/>
              </a:spcAft>
              <a:buClr>
                <a:srgbClr val="FFFF99"/>
              </a:buClr>
              <a:buSzPct val="120000"/>
              <a:defRPr/>
            </a:pPr>
            <a:endParaRPr lang="en-US" sz="1600" dirty="0">
              <a:solidFill>
                <a:srgbClr val="FFFFFF"/>
              </a:solidFill>
            </a:endParaRPr>
          </a:p>
        </p:txBody>
      </p:sp>
      <p:sp>
        <p:nvSpPr>
          <p:cNvPr id="28" name="Round Same Side Corner Rectangle 27"/>
          <p:cNvSpPr/>
          <p:nvPr/>
        </p:nvSpPr>
        <p:spPr bwMode="auto">
          <a:xfrm>
            <a:off x="4647885" y="3118989"/>
            <a:ext cx="1950107" cy="1731084"/>
          </a:xfrm>
          <a:prstGeom prst="round2SameRect">
            <a:avLst>
              <a:gd name="adj1" fmla="val 0"/>
              <a:gd name="adj2" fmla="val 4762"/>
            </a:avLst>
          </a:prstGeom>
          <a:noFill/>
          <a:ln w="1905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t" anchorCtr="1" compatLnSpc="1">
            <a:prstTxWarp prst="textNoShape">
              <a:avLst/>
            </a:prstTxWarp>
          </a:bodyPr>
          <a:lstStyle/>
          <a:p>
            <a:pPr algn="ctr" fontAlgn="base">
              <a:lnSpc>
                <a:spcPts val="2600"/>
              </a:lnSpc>
              <a:spcBef>
                <a:spcPct val="0"/>
              </a:spcBef>
              <a:spcAft>
                <a:spcPct val="0"/>
              </a:spcAft>
              <a:buClr>
                <a:srgbClr val="4CBCEE"/>
              </a:buClr>
              <a:tabLst>
                <a:tab pos="2112963" algn="l"/>
              </a:tabLst>
            </a:pPr>
            <a:r>
              <a:rPr lang="en-US" dirty="0" smtClean="0">
                <a:solidFill>
                  <a:schemeClr val="bg1"/>
                </a:solidFill>
              </a:rPr>
              <a:t>Private to Public</a:t>
            </a:r>
          </a:p>
          <a:p>
            <a:pPr algn="ctr" fontAlgn="base">
              <a:lnSpc>
                <a:spcPts val="2600"/>
              </a:lnSpc>
              <a:spcBef>
                <a:spcPct val="0"/>
              </a:spcBef>
              <a:spcAft>
                <a:spcPct val="0"/>
              </a:spcAft>
              <a:buClr>
                <a:srgbClr val="4CBCEE"/>
              </a:buClr>
              <a:tabLst>
                <a:tab pos="2112963" algn="l"/>
              </a:tabLst>
            </a:pPr>
            <a:r>
              <a:rPr lang="en-US" dirty="0" smtClean="0">
                <a:solidFill>
                  <a:schemeClr val="bg1"/>
                </a:solidFill>
              </a:rPr>
              <a:t/>
            </a:r>
            <a:br>
              <a:rPr lang="en-US" dirty="0" smtClean="0">
                <a:solidFill>
                  <a:schemeClr val="bg1"/>
                </a:solidFill>
              </a:rPr>
            </a:br>
            <a:r>
              <a:rPr lang="en-US" dirty="0" smtClean="0">
                <a:solidFill>
                  <a:schemeClr val="bg1"/>
                </a:solidFill>
              </a:rPr>
              <a:t>Single Pane of Glass Across Clouds</a:t>
            </a:r>
            <a:endParaRPr lang="en-US" dirty="0">
              <a:solidFill>
                <a:schemeClr val="bg1"/>
              </a:solidFill>
            </a:endParaRPr>
          </a:p>
        </p:txBody>
      </p:sp>
      <p:cxnSp>
        <p:nvCxnSpPr>
          <p:cNvPr id="29" name="Straight Connector 28"/>
          <p:cNvCxnSpPr/>
          <p:nvPr/>
        </p:nvCxnSpPr>
        <p:spPr>
          <a:xfrm flipH="1">
            <a:off x="4821034" y="3626787"/>
            <a:ext cx="1605120"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bwMode="auto">
          <a:xfrm>
            <a:off x="6746406" y="2954856"/>
            <a:ext cx="1788836" cy="2654016"/>
          </a:xfrm>
          <a:prstGeom prst="roundRect">
            <a:avLst>
              <a:gd name="adj" fmla="val 0"/>
            </a:avLst>
          </a:prstGeom>
          <a:solidFill>
            <a:schemeClr val="accent3">
              <a:lumMod val="75000"/>
              <a:alpha val="42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16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Arial" charset="0"/>
            </a:endParaRPr>
          </a:p>
        </p:txBody>
      </p:sp>
      <p:sp>
        <p:nvSpPr>
          <p:cNvPr id="32" name="Rounded Rectangle 31"/>
          <p:cNvSpPr/>
          <p:nvPr/>
        </p:nvSpPr>
        <p:spPr bwMode="auto">
          <a:xfrm>
            <a:off x="6746406" y="1628800"/>
            <a:ext cx="1788836" cy="1326056"/>
          </a:xfrm>
          <a:prstGeom prst="roundRect">
            <a:avLst>
              <a:gd name="adj" fmla="val 0"/>
            </a:avLst>
          </a:prstGeom>
          <a:gradFill>
            <a:gsLst>
              <a:gs pos="0">
                <a:schemeClr val="accent1">
                  <a:tint val="66000"/>
                  <a:satMod val="160000"/>
                  <a:alpha val="0"/>
                </a:schemeClr>
              </a:gs>
              <a:gs pos="50000">
                <a:srgbClr val="0066CC">
                  <a:lumMod val="95000"/>
                  <a:alpha val="61000"/>
                </a:srgbClr>
              </a:gs>
              <a:gs pos="100000">
                <a:schemeClr val="accent1">
                  <a:tint val="23500"/>
                  <a:satMod val="160000"/>
                  <a:lumMod val="58000"/>
                  <a:alpha val="3000"/>
                </a:schemeClr>
              </a:gs>
            </a:gsLst>
            <a:lin ang="11400000" scaled="0"/>
          </a:gradFill>
          <a:ln>
            <a:solidFill>
              <a:srgbClr val="FFFFFF">
                <a:alpha val="63137"/>
              </a:srgb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3" name="TextBox 32"/>
          <p:cNvSpPr txBox="1"/>
          <p:nvPr/>
        </p:nvSpPr>
        <p:spPr>
          <a:xfrm>
            <a:off x="6746406" y="1778756"/>
            <a:ext cx="1788836" cy="553998"/>
          </a:xfrm>
          <a:prstGeom prst="rect">
            <a:avLst/>
          </a:prstGeom>
          <a:noFill/>
        </p:spPr>
        <p:txBody>
          <a:bodyPr wrap="square" lIns="0" tIns="0" rIns="0" bIns="0" rtlCol="0">
            <a:spAutoFit/>
          </a:bodyPr>
          <a:lstStyle/>
          <a:p>
            <a:pPr marL="0" lvl="1" algn="ctr" fontAlgn="base">
              <a:lnSpc>
                <a:spcPct val="90000"/>
              </a:lnSpc>
              <a:spcBef>
                <a:spcPct val="20000"/>
              </a:spcBef>
              <a:spcAft>
                <a:spcPct val="0"/>
              </a:spcAft>
              <a:buClr>
                <a:srgbClr val="4CBCEE"/>
              </a:buClr>
              <a:buSzPct val="90000"/>
              <a:tabLst>
                <a:tab pos="2112963" algn="l"/>
              </a:tabLst>
            </a:pPr>
            <a:r>
              <a:rPr lang="en-US" sz="2000" dirty="0">
                <a:gradFill>
                  <a:gsLst>
                    <a:gs pos="0">
                      <a:srgbClr val="FFFFFF"/>
                    </a:gs>
                    <a:gs pos="100000">
                      <a:srgbClr val="FFFFFF"/>
                    </a:gs>
                  </a:gsLst>
                  <a:lin ang="16200000" scaled="0"/>
                </a:gradFill>
                <a:latin typeface="Segoe Condensed" pitchFamily="34" charset="0"/>
              </a:rPr>
              <a:t>BEST-IN-CLASS</a:t>
            </a:r>
            <a:br>
              <a:rPr lang="en-US" sz="2000" dirty="0">
                <a:gradFill>
                  <a:gsLst>
                    <a:gs pos="0">
                      <a:srgbClr val="FFFFFF"/>
                    </a:gs>
                    <a:gs pos="100000">
                      <a:srgbClr val="FFFFFF"/>
                    </a:gs>
                  </a:gsLst>
                  <a:lin ang="16200000" scaled="0"/>
                </a:gradFill>
                <a:latin typeface="Segoe Condensed" pitchFamily="34" charset="0"/>
              </a:rPr>
            </a:br>
            <a:r>
              <a:rPr lang="en-US" sz="2000" dirty="0">
                <a:gradFill>
                  <a:gsLst>
                    <a:gs pos="0">
                      <a:srgbClr val="FFFFFF"/>
                    </a:gs>
                    <a:gs pos="100000">
                      <a:srgbClr val="FFFFFF"/>
                    </a:gs>
                  </a:gsLst>
                  <a:lin ang="16200000" scaled="0"/>
                </a:gradFill>
                <a:latin typeface="Segoe Condensed" pitchFamily="34" charset="0"/>
              </a:rPr>
              <a:t>PERFORMANCE</a:t>
            </a:r>
          </a:p>
        </p:txBody>
      </p:sp>
      <p:sp>
        <p:nvSpPr>
          <p:cNvPr id="34" name="Rectangle 33"/>
          <p:cNvSpPr/>
          <p:nvPr/>
        </p:nvSpPr>
        <p:spPr bwMode="auto">
          <a:xfrm>
            <a:off x="6746406" y="2954856"/>
            <a:ext cx="1788836" cy="2077243"/>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5" name="Rectangle 34"/>
          <p:cNvSpPr/>
          <p:nvPr/>
        </p:nvSpPr>
        <p:spPr bwMode="invGray">
          <a:xfrm>
            <a:off x="6732689" y="2979911"/>
            <a:ext cx="1788836" cy="1202773"/>
          </a:xfrm>
          <a:prstGeom prst="rect">
            <a:avLst/>
          </a:prstGeom>
          <a:noFill/>
          <a:ln w="12700" cap="flat" cmpd="thickThin" algn="ctr">
            <a:noFill/>
            <a:prstDash val="solid"/>
          </a:ln>
          <a:effectLst/>
        </p:spPr>
        <p:txBody>
          <a:bodyPr lIns="71332" tIns="35666" rIns="71332" bIns="35666" rtlCol="0" anchor="ctr"/>
          <a:lstStyle/>
          <a:p>
            <a:pPr algn="ctr" defTabSz="914159" fontAlgn="base">
              <a:lnSpc>
                <a:spcPct val="90000"/>
              </a:lnSpc>
              <a:spcBef>
                <a:spcPts val="630"/>
              </a:spcBef>
              <a:spcAft>
                <a:spcPct val="0"/>
              </a:spcAft>
              <a:buClr>
                <a:srgbClr val="FFFF99"/>
              </a:buClr>
              <a:buSzPct val="120000"/>
              <a:defRPr/>
            </a:pPr>
            <a:endParaRPr lang="en-US" sz="1600" dirty="0">
              <a:solidFill>
                <a:srgbClr val="FFFFFF"/>
              </a:solidFill>
            </a:endParaRPr>
          </a:p>
        </p:txBody>
      </p:sp>
      <p:sp>
        <p:nvSpPr>
          <p:cNvPr id="36" name="Round Same Side Corner Rectangle 35"/>
          <p:cNvSpPr/>
          <p:nvPr/>
        </p:nvSpPr>
        <p:spPr bwMode="auto">
          <a:xfrm>
            <a:off x="6741765" y="2951928"/>
            <a:ext cx="1795037" cy="2656867"/>
          </a:xfrm>
          <a:prstGeom prst="round2SameRect">
            <a:avLst>
              <a:gd name="adj1" fmla="val 0"/>
              <a:gd name="adj2" fmla="val 4762"/>
            </a:avLst>
          </a:prstGeom>
          <a:solidFill>
            <a:schemeClr val="accent1">
              <a:lumMod val="75000"/>
            </a:schemeClr>
          </a:solidFill>
          <a:ln w="19050"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45710" tIns="45710" rIns="54852" bIns="41145" numCol="1" rtlCol="0" anchor="t" anchorCtr="1" compatLnSpc="1">
            <a:prstTxWarp prst="textNoShape">
              <a:avLst/>
            </a:prstTxWarp>
          </a:bodyPr>
          <a:lstStyle/>
          <a:p>
            <a:pPr algn="ctr" fontAlgn="base">
              <a:lnSpc>
                <a:spcPts val="2600"/>
              </a:lnSpc>
              <a:spcBef>
                <a:spcPct val="0"/>
              </a:spcBef>
              <a:spcAft>
                <a:spcPct val="0"/>
              </a:spcAft>
              <a:buClr>
                <a:srgbClr val="4CBCEE"/>
              </a:buClr>
              <a:tabLst>
                <a:tab pos="2112963" algn="l"/>
              </a:tabLst>
            </a:pPr>
            <a:r>
              <a:rPr lang="en-US" dirty="0">
                <a:solidFill>
                  <a:schemeClr val="bg1"/>
                </a:solidFill>
              </a:rPr>
              <a:t>More </a:t>
            </a:r>
            <a:r>
              <a:rPr lang="en-US" dirty="0" smtClean="0">
                <a:solidFill>
                  <a:schemeClr val="bg1"/>
                </a:solidFill>
              </a:rPr>
              <a:t>than</a:t>
            </a:r>
            <a:br>
              <a:rPr lang="en-US" dirty="0" smtClean="0">
                <a:solidFill>
                  <a:schemeClr val="bg1"/>
                </a:solidFill>
              </a:rPr>
            </a:br>
            <a:r>
              <a:rPr lang="en-US" dirty="0" smtClean="0">
                <a:solidFill>
                  <a:schemeClr val="bg1"/>
                </a:solidFill>
              </a:rPr>
              <a:t>450,000 </a:t>
            </a:r>
            <a:r>
              <a:rPr lang="en-US" dirty="0">
                <a:solidFill>
                  <a:schemeClr val="bg1"/>
                </a:solidFill>
              </a:rPr>
              <a:t>C</a:t>
            </a:r>
            <a:r>
              <a:rPr lang="en-US" dirty="0" smtClean="0">
                <a:solidFill>
                  <a:schemeClr val="bg1"/>
                </a:solidFill>
              </a:rPr>
              <a:t>oncurrent </a:t>
            </a:r>
            <a:r>
              <a:rPr lang="en-US" dirty="0">
                <a:solidFill>
                  <a:schemeClr val="bg1"/>
                </a:solidFill>
              </a:rPr>
              <a:t>SharePoint </a:t>
            </a:r>
            <a:r>
              <a:rPr lang="en-US" dirty="0" smtClean="0">
                <a:solidFill>
                  <a:schemeClr val="bg1"/>
                </a:solidFill>
              </a:rPr>
              <a:t>Users</a:t>
            </a:r>
          </a:p>
          <a:p>
            <a:pPr algn="ctr" fontAlgn="base">
              <a:lnSpc>
                <a:spcPts val="2600"/>
              </a:lnSpc>
              <a:spcBef>
                <a:spcPts val="600"/>
              </a:spcBef>
              <a:spcAft>
                <a:spcPct val="0"/>
              </a:spcAft>
              <a:buClr>
                <a:srgbClr val="4CBCEE"/>
              </a:buClr>
              <a:tabLst>
                <a:tab pos="2112963" algn="l"/>
              </a:tabLst>
            </a:pPr>
            <a:r>
              <a:rPr lang="en-US" dirty="0" smtClean="0">
                <a:solidFill>
                  <a:schemeClr val="bg1"/>
                </a:solidFill>
              </a:rPr>
              <a:t>80,000 </a:t>
            </a:r>
            <a:r>
              <a:rPr lang="en-US" dirty="0">
                <a:solidFill>
                  <a:schemeClr val="bg1"/>
                </a:solidFill>
              </a:rPr>
              <a:t>OLTP </a:t>
            </a:r>
            <a:r>
              <a:rPr lang="en-US" dirty="0" smtClean="0">
                <a:solidFill>
                  <a:schemeClr val="bg1"/>
                </a:solidFill>
              </a:rPr>
              <a:t>Users</a:t>
            </a:r>
            <a:endParaRPr lang="en-US" dirty="0">
              <a:solidFill>
                <a:schemeClr val="bg1"/>
              </a:solidFill>
            </a:endParaRPr>
          </a:p>
          <a:p>
            <a:pPr algn="ctr" fontAlgn="base">
              <a:lnSpc>
                <a:spcPts val="2600"/>
              </a:lnSpc>
              <a:spcBef>
                <a:spcPts val="600"/>
              </a:spcBef>
              <a:spcAft>
                <a:spcPct val="0"/>
              </a:spcAft>
              <a:buClr>
                <a:srgbClr val="4CBCEE"/>
              </a:buClr>
              <a:tabLst>
                <a:tab pos="2112963" algn="l"/>
              </a:tabLst>
            </a:pPr>
            <a:r>
              <a:rPr lang="en-US" dirty="0" smtClean="0">
                <a:solidFill>
                  <a:schemeClr val="bg1"/>
                </a:solidFill>
              </a:rPr>
              <a:t>20,000 Mailboxes</a:t>
            </a:r>
          </a:p>
          <a:p>
            <a:pPr algn="ctr" fontAlgn="base">
              <a:lnSpc>
                <a:spcPts val="2600"/>
              </a:lnSpc>
              <a:spcBef>
                <a:spcPct val="0"/>
              </a:spcBef>
              <a:spcAft>
                <a:spcPct val="0"/>
              </a:spcAft>
              <a:buClr>
                <a:srgbClr val="4CBCEE"/>
              </a:buClr>
              <a:tabLst>
                <a:tab pos="2112963" algn="l"/>
              </a:tabLst>
            </a:pPr>
            <a:endParaRPr lang="en-US" dirty="0">
              <a:solidFill>
                <a:schemeClr val="bg1"/>
              </a:solidFill>
            </a:endParaRPr>
          </a:p>
        </p:txBody>
      </p:sp>
      <p:cxnSp>
        <p:nvCxnSpPr>
          <p:cNvPr id="37" name="Straight Connector 36"/>
          <p:cNvCxnSpPr/>
          <p:nvPr/>
        </p:nvCxnSpPr>
        <p:spPr>
          <a:xfrm flipH="1">
            <a:off x="6894624" y="4348445"/>
            <a:ext cx="1477481"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6894624" y="5076668"/>
            <a:ext cx="1477481" cy="0"/>
          </a:xfrm>
          <a:prstGeom prst="line">
            <a:avLst/>
          </a:prstGeom>
          <a:solidFill>
            <a:schemeClr val="bg1">
              <a:alpha val="42000"/>
            </a:schemeClr>
          </a:solidFill>
          <a:ln w="9525" cap="flat" cmpd="sng" algn="ctr">
            <a:gradFill>
              <a:gsLst>
                <a:gs pos="0">
                  <a:schemeClr val="accent1">
                    <a:tint val="66000"/>
                    <a:satMod val="160000"/>
                    <a:alpha val="0"/>
                  </a:schemeClr>
                </a:gs>
                <a:gs pos="50000">
                  <a:schemeClr val="tx1">
                    <a:lumMod val="75000"/>
                  </a:schemeClr>
                </a:gs>
                <a:gs pos="100000">
                  <a:schemeClr val="accent1">
                    <a:tint val="23500"/>
                    <a:satMod val="160000"/>
                    <a:alpha val="0"/>
                  </a:schemeClr>
                </a:gs>
              </a:gsLst>
              <a:lin ang="4800000" scaled="0"/>
            </a:gradFill>
            <a:prstDash val="solid"/>
            <a:round/>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2358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normAutofit/>
          </a:bodyPr>
          <a:lstStyle/>
          <a:p>
            <a:r>
              <a:rPr lang="en-GB" dirty="0" smtClean="0"/>
              <a:t>Transition to the Cloud</a:t>
            </a:r>
            <a:endParaRPr lang="en-GB" dirty="0"/>
          </a:p>
        </p:txBody>
      </p:sp>
      <p:grpSp>
        <p:nvGrpSpPr>
          <p:cNvPr id="6" name="Group 5"/>
          <p:cNvGrpSpPr/>
          <p:nvPr/>
        </p:nvGrpSpPr>
        <p:grpSpPr>
          <a:xfrm>
            <a:off x="267265" y="5296398"/>
            <a:ext cx="8552461" cy="1282531"/>
            <a:chOff x="344384" y="5332020"/>
            <a:chExt cx="11400312" cy="1282531"/>
          </a:xfrm>
          <a:solidFill>
            <a:schemeClr val="accent1">
              <a:lumMod val="75000"/>
            </a:schemeClr>
          </a:solidFill>
        </p:grpSpPr>
        <p:sp>
          <p:nvSpPr>
            <p:cNvPr id="4" name="Rounded Rectangle 3"/>
            <p:cNvSpPr/>
            <p:nvPr/>
          </p:nvSpPr>
          <p:spPr bwMode="auto">
            <a:xfrm>
              <a:off x="344384" y="5332020"/>
              <a:ext cx="11400312" cy="1282531"/>
            </a:xfrm>
            <a:prstGeom prst="roundRect">
              <a:avLst>
                <a:gd name="adj" fmla="val 8160"/>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200" b="1" dirty="0" smtClean="0">
                  <a:solidFill>
                    <a:schemeClr val="bg1">
                      <a:alpha val="99000"/>
                    </a:schemeClr>
                  </a:solidFill>
                </a:rPr>
                <a:t>       Platform</a:t>
              </a:r>
            </a:p>
          </p:txBody>
        </p:sp>
        <p:pic>
          <p:nvPicPr>
            <p:cNvPr id="5" name="Picture 2" descr="C:\Users\v-mikoma\Desktop\WS08R2-HyperV_h_rgb_r.png"/>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71913" y="5714831"/>
              <a:ext cx="3641807" cy="745344"/>
            </a:xfrm>
            <a:prstGeom prst="rect">
              <a:avLst/>
            </a:prstGeom>
            <a:grpFill/>
            <a:extLst/>
          </p:spPr>
        </p:pic>
      </p:grpSp>
      <p:sp>
        <p:nvSpPr>
          <p:cNvPr id="8" name="Rounded Rectangle 7"/>
          <p:cNvSpPr/>
          <p:nvPr/>
        </p:nvSpPr>
        <p:spPr bwMode="auto">
          <a:xfrm>
            <a:off x="267264" y="3776319"/>
            <a:ext cx="8552460" cy="1401303"/>
          </a:xfrm>
          <a:prstGeom prst="roundRect">
            <a:avLst>
              <a:gd name="adj" fmla="val 8160"/>
            </a:avLst>
          </a:prstGeom>
          <a:solidFill>
            <a:schemeClr val="accent1">
              <a:lumMod val="7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200" b="1" dirty="0" smtClean="0">
                <a:solidFill>
                  <a:schemeClr val="bg1">
                    <a:alpha val="99000"/>
                  </a:schemeClr>
                </a:solidFill>
              </a:rPr>
              <a:t>      Integrated Management</a:t>
            </a:r>
          </a:p>
        </p:txBody>
      </p:sp>
      <p:sp>
        <p:nvSpPr>
          <p:cNvPr id="30" name="Rounded Rectangle 29"/>
          <p:cNvSpPr/>
          <p:nvPr/>
        </p:nvSpPr>
        <p:spPr bwMode="auto">
          <a:xfrm>
            <a:off x="267263" y="2371912"/>
            <a:ext cx="8552462" cy="1282531"/>
          </a:xfrm>
          <a:prstGeom prst="roundRect">
            <a:avLst>
              <a:gd name="adj" fmla="val 8160"/>
            </a:avLst>
          </a:prstGeom>
          <a:solidFill>
            <a:schemeClr val="accent1">
              <a:lumMod val="7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200" b="1" dirty="0" smtClean="0">
                <a:solidFill>
                  <a:schemeClr val="bg1">
                    <a:alpha val="99000"/>
                  </a:schemeClr>
                </a:solidFill>
              </a:rPr>
              <a:t>      Self-Service &amp; Provisioning</a:t>
            </a:r>
          </a:p>
        </p:txBody>
      </p:sp>
      <p:grpSp>
        <p:nvGrpSpPr>
          <p:cNvPr id="32" name="Group 31"/>
          <p:cNvGrpSpPr/>
          <p:nvPr/>
        </p:nvGrpSpPr>
        <p:grpSpPr>
          <a:xfrm>
            <a:off x="355225" y="2765984"/>
            <a:ext cx="3401031" cy="695411"/>
            <a:chOff x="3221374" y="1451925"/>
            <a:chExt cx="3050988" cy="468000"/>
          </a:xfrm>
        </p:grpSpPr>
        <p:pic>
          <p:nvPicPr>
            <p:cNvPr id="33" name="Picture 2" descr="C:\Users\sigurdg\Desktop\SSP.png"/>
            <p:cNvPicPr>
              <a:picLocks noChangeAspect="1" noChangeArrowheads="1"/>
            </p:cNvPicPr>
            <p:nvPr/>
          </p:nvPicPr>
          <p:blipFill>
            <a:blip r:embed="rId3"/>
            <a:srcRect/>
            <a:stretch>
              <a:fillRect/>
            </a:stretch>
          </p:blipFill>
          <p:spPr bwMode="auto">
            <a:xfrm>
              <a:off x="5181873" y="1781175"/>
              <a:ext cx="1090489" cy="111600"/>
            </a:xfrm>
            <a:prstGeom prst="rect">
              <a:avLst/>
            </a:prstGeom>
            <a:noFill/>
          </p:spPr>
        </p:pic>
        <p:pic>
          <p:nvPicPr>
            <p:cNvPr id="34" name="Picture 13" descr="D:\Documents\Images\SysCnt-VMM08R2_h_rgb_r.png"/>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15187"/>
            <a:stretch/>
          </p:blipFill>
          <p:spPr bwMode="auto">
            <a:xfrm>
              <a:off x="3221374" y="1451925"/>
              <a:ext cx="1969751" cy="468000"/>
            </a:xfrm>
            <a:prstGeom prst="rect">
              <a:avLst/>
            </a:prstGeom>
            <a:noFill/>
            <a:extLst>
              <a:ext uri="{909E8E84-426E-40DD-AFC4-6F175D3DCCD1}">
                <a14:hiddenFill xmlns:a14="http://schemas.microsoft.com/office/drawing/2010/main">
                  <a:solidFill>
                    <a:srgbClr val="FFFFFF"/>
                  </a:solidFill>
                </a14:hiddenFill>
              </a:ext>
            </a:extLst>
          </p:spPr>
        </p:pic>
      </p:grpSp>
      <p:pic>
        <p:nvPicPr>
          <p:cNvPr id="1027" name="Picture 3" descr="D:\Documents\Images\SysCnt_h_rgb_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041" y="4279498"/>
            <a:ext cx="2129341" cy="6012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115871" y="2420888"/>
            <a:ext cx="4703853" cy="1231106"/>
          </a:xfrm>
          <a:prstGeom prst="rect">
            <a:avLst/>
          </a:prstGeom>
          <a:solidFill>
            <a:schemeClr val="accent1">
              <a:lumMod val="75000"/>
            </a:schemeClr>
          </a:solidFill>
        </p:spPr>
        <p:txBody>
          <a:bodyPr wrap="square" lIns="0" tIns="0" rIns="0" bIns="0" rtlCol="0">
            <a:spAutoFit/>
          </a:bodyPr>
          <a:lstStyle/>
          <a:p>
            <a:r>
              <a:rPr lang="en-GB" sz="2000" dirty="0">
                <a:solidFill>
                  <a:schemeClr val="bg1"/>
                </a:solidFill>
              </a:rPr>
              <a:t>Partner-extensible toolkit that enables </a:t>
            </a:r>
            <a:r>
              <a:rPr lang="en-GB" sz="2000" dirty="0" smtClean="0">
                <a:solidFill>
                  <a:schemeClr val="bg1"/>
                </a:solidFill>
              </a:rPr>
              <a:t>datacenters to dynamically</a:t>
            </a:r>
            <a:r>
              <a:rPr lang="en-GB" sz="2000" dirty="0">
                <a:solidFill>
                  <a:schemeClr val="bg1"/>
                </a:solidFill>
              </a:rPr>
              <a:t> pool, allocate, and manage resources to enable IT as a service.</a:t>
            </a:r>
            <a:endParaRPr lang="en-GB" sz="2000" dirty="0" smtClean="0">
              <a:solidFill>
                <a:schemeClr val="bg1"/>
              </a:solidFill>
            </a:endParaRPr>
          </a:p>
        </p:txBody>
      </p:sp>
      <p:sp>
        <p:nvSpPr>
          <p:cNvPr id="38" name="TextBox 37"/>
          <p:cNvSpPr txBox="1"/>
          <p:nvPr/>
        </p:nvSpPr>
        <p:spPr>
          <a:xfrm>
            <a:off x="4115871" y="3933056"/>
            <a:ext cx="4552405" cy="1231106"/>
          </a:xfrm>
          <a:prstGeom prst="rect">
            <a:avLst/>
          </a:prstGeom>
          <a:noFill/>
        </p:spPr>
        <p:txBody>
          <a:bodyPr wrap="square" lIns="0" tIns="0" rIns="0" bIns="0" rtlCol="0">
            <a:spAutoFit/>
          </a:bodyPr>
          <a:lstStyle/>
          <a:p>
            <a:r>
              <a:rPr lang="en-GB" sz="2000" dirty="0">
                <a:solidFill>
                  <a:schemeClr val="bg1"/>
                </a:solidFill>
              </a:rPr>
              <a:t>Full spectrum datacenter to cloud management</a:t>
            </a:r>
          </a:p>
          <a:p>
            <a:r>
              <a:rPr lang="en-GB" sz="2000" dirty="0">
                <a:solidFill>
                  <a:schemeClr val="bg1"/>
                </a:solidFill>
              </a:rPr>
              <a:t>Delivering cloud computing with existing investment</a:t>
            </a:r>
          </a:p>
        </p:txBody>
      </p:sp>
      <p:sp>
        <p:nvSpPr>
          <p:cNvPr id="39" name="TextBox 38"/>
          <p:cNvSpPr txBox="1"/>
          <p:nvPr/>
        </p:nvSpPr>
        <p:spPr>
          <a:xfrm>
            <a:off x="4115870" y="5445224"/>
            <a:ext cx="4552405" cy="923330"/>
          </a:xfrm>
          <a:prstGeom prst="rect">
            <a:avLst/>
          </a:prstGeom>
          <a:noFill/>
        </p:spPr>
        <p:txBody>
          <a:bodyPr wrap="square" lIns="0" tIns="0" rIns="0" bIns="0" rtlCol="0">
            <a:spAutoFit/>
          </a:bodyPr>
          <a:lstStyle/>
          <a:p>
            <a:r>
              <a:rPr lang="en-GB" sz="2000" dirty="0">
                <a:solidFill>
                  <a:schemeClr val="bg1"/>
                </a:solidFill>
              </a:rPr>
              <a:t>#1 Application Server in the world &gt; 70% share</a:t>
            </a:r>
          </a:p>
          <a:p>
            <a:r>
              <a:rPr lang="en-GB" sz="2000" dirty="0">
                <a:solidFill>
                  <a:schemeClr val="bg1"/>
                </a:solidFill>
              </a:rPr>
              <a:t>Enterprise class platform for cloud</a:t>
            </a:r>
          </a:p>
        </p:txBody>
      </p:sp>
      <p:pic>
        <p:nvPicPr>
          <p:cNvPr id="40" name="Picture 35"/>
          <p:cNvPicPr>
            <a:picLocks noChangeAspect="1"/>
          </p:cNvPicPr>
          <p:nvPr/>
        </p:nvPicPr>
        <p:blipFill>
          <a:blip r:embed="rId7" cstate="print"/>
          <a:srcRect/>
          <a:stretch>
            <a:fillRect/>
          </a:stretch>
        </p:blipFill>
        <p:spPr bwMode="auto">
          <a:xfrm>
            <a:off x="249446" y="881751"/>
            <a:ext cx="1631424" cy="1312876"/>
          </a:xfrm>
          <a:prstGeom prst="rect">
            <a:avLst/>
          </a:prstGeom>
          <a:noFill/>
          <a:ln w="9525">
            <a:noFill/>
            <a:miter lim="800000"/>
            <a:headEnd/>
            <a:tailEnd/>
          </a:ln>
        </p:spPr>
      </p:pic>
      <p:sp>
        <p:nvSpPr>
          <p:cNvPr id="36" name="TextBox 35"/>
          <p:cNvSpPr txBox="1"/>
          <p:nvPr/>
        </p:nvSpPr>
        <p:spPr>
          <a:xfrm>
            <a:off x="2057936" y="1068779"/>
            <a:ext cx="6280714" cy="861774"/>
          </a:xfrm>
          <a:prstGeom prst="rect">
            <a:avLst/>
          </a:prstGeom>
          <a:noFill/>
        </p:spPr>
        <p:txBody>
          <a:bodyPr wrap="square" lIns="0" tIns="0" rIns="0" bIns="0" rtlCol="0">
            <a:spAutoFit/>
          </a:bodyPr>
          <a:lstStyle/>
          <a:p>
            <a:r>
              <a:rPr lang="en-GB" sz="2800" dirty="0" smtClean="0">
                <a:solidFill>
                  <a:schemeClr val="bg1"/>
                </a:solidFill>
              </a:rPr>
              <a:t>Elastic | Self-Service | Scalable</a:t>
            </a:r>
            <a:br>
              <a:rPr lang="en-GB" sz="2800" dirty="0" smtClean="0">
                <a:solidFill>
                  <a:schemeClr val="bg1"/>
                </a:solidFill>
              </a:rPr>
            </a:br>
            <a:r>
              <a:rPr lang="en-GB" sz="2800" dirty="0" smtClean="0">
                <a:solidFill>
                  <a:schemeClr val="bg1"/>
                </a:solidFill>
              </a:rPr>
              <a:t>Metered by Use | Multi-Tenant </a:t>
            </a:r>
          </a:p>
        </p:txBody>
      </p:sp>
    </p:spTree>
    <p:extLst>
      <p:ext uri="{BB962C8B-B14F-4D97-AF65-F5344CB8AC3E}">
        <p14:creationId xmlns:p14="http://schemas.microsoft.com/office/powerpoint/2010/main" val="786714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3203848" y="1860715"/>
            <a:ext cx="5616625" cy="4304589"/>
          </a:xfrm>
          <a:prstGeom prst="roundRect">
            <a:avLst>
              <a:gd name="adj" fmla="val 6046"/>
            </a:avLst>
          </a:prstGeom>
          <a:solidFill>
            <a:srgbClr val="002060"/>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3"/>
            <a:endParaRPr lang="en-US" dirty="0">
              <a:solidFill>
                <a:srgbClr val="FFFFFF"/>
              </a:solidFill>
            </a:endParaRPr>
          </a:p>
        </p:txBody>
      </p:sp>
      <p:sp>
        <p:nvSpPr>
          <p:cNvPr id="2" name="Title 1"/>
          <p:cNvSpPr>
            <a:spLocks noGrp="1"/>
          </p:cNvSpPr>
          <p:nvPr>
            <p:ph type="title"/>
          </p:nvPr>
        </p:nvSpPr>
        <p:spPr>
          <a:xfrm>
            <a:off x="374848" y="188640"/>
            <a:ext cx="8229600" cy="1143000"/>
          </a:xfrm>
        </p:spPr>
        <p:txBody>
          <a:bodyPr>
            <a:normAutofit/>
          </a:bodyPr>
          <a:lstStyle/>
          <a:p>
            <a:pPr>
              <a:lnSpc>
                <a:spcPts val="3000"/>
              </a:lnSpc>
            </a:pPr>
            <a:r>
              <a:rPr lang="en-US" sz="3200" dirty="0" smtClean="0"/>
              <a:t>Microsoft vs. VMware Technology </a:t>
            </a:r>
            <a:r>
              <a:rPr lang="en-US" sz="3200" dirty="0" err="1" smtClean="0"/>
              <a:t>IaaS</a:t>
            </a:r>
            <a:r>
              <a:rPr lang="en-US" sz="3200" dirty="0" smtClean="0"/>
              <a:t> Stack</a:t>
            </a:r>
            <a:endParaRPr lang="en-US" sz="3200" dirty="0"/>
          </a:p>
        </p:txBody>
      </p:sp>
      <p:sp>
        <p:nvSpPr>
          <p:cNvPr id="5" name="Rounded Rectangle 4"/>
          <p:cNvSpPr/>
          <p:nvPr/>
        </p:nvSpPr>
        <p:spPr>
          <a:xfrm>
            <a:off x="3491882" y="3440700"/>
            <a:ext cx="2794971" cy="1395858"/>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a:endParaRPr lang="en-US" b="1" dirty="0" smtClean="0">
              <a:solidFill>
                <a:srgbClr val="FFC000"/>
              </a:solidFill>
            </a:endParaRPr>
          </a:p>
          <a:p>
            <a:pPr defTabSz="914363"/>
            <a:r>
              <a:rPr lang="en-US" b="1" dirty="0" smtClean="0">
                <a:solidFill>
                  <a:srgbClr val="FFC000"/>
                </a:solidFill>
              </a:rPr>
              <a:t>    System Center</a:t>
            </a:r>
          </a:p>
          <a:p>
            <a:pPr defTabSz="914363"/>
            <a:r>
              <a:rPr lang="en-US" b="1" dirty="0" smtClean="0">
                <a:solidFill>
                  <a:srgbClr val="FFC000"/>
                </a:solidFill>
              </a:rPr>
              <a:t>    VMM</a:t>
            </a:r>
            <a:endParaRPr lang="en-US" b="1" dirty="0">
              <a:solidFill>
                <a:srgbClr val="FFC000"/>
              </a:solidFill>
            </a:endParaRPr>
          </a:p>
        </p:txBody>
      </p:sp>
      <p:sp>
        <p:nvSpPr>
          <p:cNvPr id="6" name="Rounded Rectangle 5"/>
          <p:cNvSpPr/>
          <p:nvPr/>
        </p:nvSpPr>
        <p:spPr>
          <a:xfrm>
            <a:off x="3491882" y="4988958"/>
            <a:ext cx="872754" cy="914400"/>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fontAlgn="auto">
              <a:spcBef>
                <a:spcPts val="0"/>
              </a:spcBef>
              <a:spcAft>
                <a:spcPts val="0"/>
              </a:spcAft>
            </a:pPr>
            <a:r>
              <a:rPr lang="en-US" sz="1400" b="1" dirty="0" smtClean="0">
                <a:solidFill>
                  <a:srgbClr val="FFC000"/>
                </a:solidFill>
              </a:rPr>
              <a:t>Hyper-V</a:t>
            </a:r>
            <a:endParaRPr lang="en-US" sz="1400" b="1" dirty="0">
              <a:solidFill>
                <a:srgbClr val="FFC000"/>
              </a:solidFill>
            </a:endParaRPr>
          </a:p>
        </p:txBody>
      </p:sp>
      <p:sp>
        <p:nvSpPr>
          <p:cNvPr id="16" name="Rounded Rectangle 15"/>
          <p:cNvSpPr/>
          <p:nvPr/>
        </p:nvSpPr>
        <p:spPr>
          <a:xfrm>
            <a:off x="395536" y="5021849"/>
            <a:ext cx="2559542" cy="914400"/>
          </a:xfrm>
          <a:prstGeom prst="roundRect">
            <a:avLst/>
          </a:prstGeom>
          <a:solidFill>
            <a:schemeClr val="accent1"/>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3" fontAlgn="auto">
              <a:spcBef>
                <a:spcPts val="0"/>
              </a:spcBef>
              <a:spcAft>
                <a:spcPts val="0"/>
              </a:spcAft>
            </a:pPr>
            <a:r>
              <a:rPr lang="en-US" dirty="0" smtClean="0">
                <a:solidFill>
                  <a:srgbClr val="FFFFFF"/>
                </a:solidFill>
              </a:rPr>
              <a:t>ESX/</a:t>
            </a:r>
            <a:r>
              <a:rPr lang="en-US" dirty="0" err="1" smtClean="0">
                <a:solidFill>
                  <a:srgbClr val="FFFFFF"/>
                </a:solidFill>
              </a:rPr>
              <a:t>ESXi</a:t>
            </a:r>
            <a:endParaRPr lang="en-US" dirty="0">
              <a:solidFill>
                <a:srgbClr val="FFFFFF"/>
              </a:solidFill>
            </a:endParaRPr>
          </a:p>
        </p:txBody>
      </p:sp>
      <p:sp>
        <p:nvSpPr>
          <p:cNvPr id="17" name="Rounded Rectangle 16"/>
          <p:cNvSpPr/>
          <p:nvPr/>
        </p:nvSpPr>
        <p:spPr>
          <a:xfrm>
            <a:off x="395536" y="2878725"/>
            <a:ext cx="2525299" cy="904875"/>
          </a:xfrm>
          <a:prstGeom prst="roundRect">
            <a:avLst/>
          </a:prstGeom>
          <a:solidFill>
            <a:schemeClr val="accent1"/>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3"/>
            <a:r>
              <a:rPr lang="en-US" dirty="0">
                <a:solidFill>
                  <a:srgbClr val="FFFFFF"/>
                </a:solidFill>
              </a:rPr>
              <a:t>vCloud Director</a:t>
            </a:r>
          </a:p>
        </p:txBody>
      </p:sp>
      <p:sp>
        <p:nvSpPr>
          <p:cNvPr id="18" name="Rounded Rectangle 17"/>
          <p:cNvSpPr/>
          <p:nvPr/>
        </p:nvSpPr>
        <p:spPr>
          <a:xfrm>
            <a:off x="395536" y="3955049"/>
            <a:ext cx="2542608" cy="914400"/>
          </a:xfrm>
          <a:prstGeom prst="roundRect">
            <a:avLst/>
          </a:prstGeom>
          <a:solidFill>
            <a:schemeClr val="accent1"/>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3"/>
            <a:r>
              <a:rPr lang="en-US" dirty="0" err="1">
                <a:solidFill>
                  <a:srgbClr val="FFFFFF"/>
                </a:solidFill>
              </a:rPr>
              <a:t>vCenter</a:t>
            </a:r>
            <a:endParaRPr lang="en-US" dirty="0">
              <a:solidFill>
                <a:srgbClr val="FFFFFF"/>
              </a:solidFill>
            </a:endParaRPr>
          </a:p>
        </p:txBody>
      </p:sp>
      <p:sp>
        <p:nvSpPr>
          <p:cNvPr id="3" name="TextBox 2"/>
          <p:cNvSpPr txBox="1"/>
          <p:nvPr/>
        </p:nvSpPr>
        <p:spPr>
          <a:xfrm>
            <a:off x="901611" y="1273076"/>
            <a:ext cx="1850713" cy="492443"/>
          </a:xfrm>
          <a:prstGeom prst="rect">
            <a:avLst/>
          </a:prstGeom>
          <a:noFill/>
        </p:spPr>
        <p:txBody>
          <a:bodyPr wrap="square" lIns="0" tIns="0" rIns="0" bIns="0" rtlCol="0">
            <a:spAutoFit/>
          </a:bodyPr>
          <a:lstStyle/>
          <a:p>
            <a:pPr algn="ctr" defTabSz="914363" fontAlgn="auto">
              <a:spcBef>
                <a:spcPts val="0"/>
              </a:spcBef>
              <a:spcAft>
                <a:spcPts val="0"/>
              </a:spcAft>
            </a:pPr>
            <a:r>
              <a:rPr lang="en-US" sz="3200" dirty="0" smtClean="0">
                <a:solidFill>
                  <a:srgbClr val="FFFFFF"/>
                </a:solidFill>
                <a:latin typeface="Segoe"/>
                <a:ea typeface="+mn-ea"/>
              </a:rPr>
              <a:t>VMware</a:t>
            </a:r>
          </a:p>
        </p:txBody>
      </p:sp>
      <p:sp>
        <p:nvSpPr>
          <p:cNvPr id="19" name="TextBox 18"/>
          <p:cNvSpPr txBox="1"/>
          <p:nvPr/>
        </p:nvSpPr>
        <p:spPr>
          <a:xfrm>
            <a:off x="4996192" y="1268760"/>
            <a:ext cx="2024080" cy="492443"/>
          </a:xfrm>
          <a:prstGeom prst="rect">
            <a:avLst/>
          </a:prstGeom>
          <a:noFill/>
        </p:spPr>
        <p:txBody>
          <a:bodyPr wrap="square" lIns="0" tIns="0" rIns="0" bIns="0" rtlCol="0">
            <a:spAutoFit/>
          </a:bodyPr>
          <a:lstStyle/>
          <a:p>
            <a:pPr algn="ctr" defTabSz="914363" fontAlgn="auto">
              <a:spcBef>
                <a:spcPts val="0"/>
              </a:spcBef>
              <a:spcAft>
                <a:spcPts val="0"/>
              </a:spcAft>
            </a:pPr>
            <a:r>
              <a:rPr lang="en-US" sz="3200" b="1" dirty="0" smtClean="0">
                <a:solidFill>
                  <a:srgbClr val="FFC000"/>
                </a:solidFill>
                <a:latin typeface="Segoe"/>
                <a:ea typeface="+mn-ea"/>
              </a:rPr>
              <a:t>Microsoft</a:t>
            </a:r>
          </a:p>
        </p:txBody>
      </p:sp>
      <p:sp>
        <p:nvSpPr>
          <p:cNvPr id="24" name="Rounded Rectangle 23"/>
          <p:cNvSpPr/>
          <p:nvPr/>
        </p:nvSpPr>
        <p:spPr>
          <a:xfrm>
            <a:off x="4463697" y="4988958"/>
            <a:ext cx="886086" cy="914400"/>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fontAlgn="auto">
              <a:spcBef>
                <a:spcPts val="0"/>
              </a:spcBef>
              <a:spcAft>
                <a:spcPts val="0"/>
              </a:spcAft>
            </a:pPr>
            <a:r>
              <a:rPr lang="en-US" sz="1400" b="1" dirty="0" err="1" smtClean="0">
                <a:solidFill>
                  <a:srgbClr val="FFC000"/>
                </a:solidFill>
              </a:rPr>
              <a:t>vCenter</a:t>
            </a:r>
            <a:endParaRPr lang="en-US" sz="1400" b="1" dirty="0">
              <a:solidFill>
                <a:srgbClr val="FFC000"/>
              </a:solidFill>
            </a:endParaRPr>
          </a:p>
        </p:txBody>
      </p:sp>
      <p:sp>
        <p:nvSpPr>
          <p:cNvPr id="25" name="Rounded Rectangle 24"/>
          <p:cNvSpPr/>
          <p:nvPr/>
        </p:nvSpPr>
        <p:spPr>
          <a:xfrm>
            <a:off x="5442006" y="4979433"/>
            <a:ext cx="844847" cy="914400"/>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fontAlgn="auto">
              <a:spcBef>
                <a:spcPts val="0"/>
              </a:spcBef>
              <a:spcAft>
                <a:spcPts val="0"/>
              </a:spcAft>
            </a:pPr>
            <a:r>
              <a:rPr lang="en-US" sz="1400" b="1" dirty="0" err="1" smtClean="0">
                <a:solidFill>
                  <a:srgbClr val="FFC000"/>
                </a:solidFill>
              </a:rPr>
              <a:t>Xen</a:t>
            </a:r>
            <a:endParaRPr lang="en-US" sz="1400" b="1" dirty="0">
              <a:solidFill>
                <a:srgbClr val="FFC000"/>
              </a:solidFill>
            </a:endParaRPr>
          </a:p>
        </p:txBody>
      </p:sp>
      <p:sp>
        <p:nvSpPr>
          <p:cNvPr id="27" name="Rounded Rectangle 26"/>
          <p:cNvSpPr/>
          <p:nvPr/>
        </p:nvSpPr>
        <p:spPr>
          <a:xfrm>
            <a:off x="3491880" y="2821574"/>
            <a:ext cx="3874127" cy="529264"/>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a:r>
              <a:rPr lang="en-AU" sz="2400" b="1" dirty="0" smtClean="0">
                <a:solidFill>
                  <a:srgbClr val="FFC000"/>
                </a:solidFill>
              </a:rPr>
              <a:t>App Controller</a:t>
            </a:r>
            <a:endParaRPr lang="en-US" sz="2400" b="1" dirty="0">
              <a:solidFill>
                <a:srgbClr val="FFC000"/>
              </a:solidFill>
            </a:endParaRPr>
          </a:p>
        </p:txBody>
      </p:sp>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5301" y="3054308"/>
            <a:ext cx="690758" cy="6108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5300" y="4054463"/>
            <a:ext cx="727109" cy="715571"/>
          </a:xfrm>
          <a:prstGeom prst="rect">
            <a:avLst/>
          </a:prstGeom>
          <a:ln>
            <a:solidFill>
              <a:schemeClr val="tx2">
                <a:lumMod val="40000"/>
                <a:lumOff val="60000"/>
              </a:schemeClr>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5301" y="5107976"/>
            <a:ext cx="760900" cy="765542"/>
          </a:xfrm>
          <a:prstGeom prst="rect">
            <a:avLst/>
          </a:prstGeom>
          <a:ln>
            <a:solidFill>
              <a:schemeClr val="tx2">
                <a:lumMod val="40000"/>
                <a:lumOff val="60000"/>
              </a:schemeClr>
            </a:solidFill>
          </a:ln>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8758" y="5319500"/>
            <a:ext cx="452319" cy="583858"/>
          </a:xfrm>
          <a:prstGeom prst="rect">
            <a:avLst/>
          </a:prstGeom>
          <a:ln>
            <a:solidFill>
              <a:schemeClr val="tx2">
                <a:lumMod val="40000"/>
                <a:lumOff val="60000"/>
              </a:schemeClr>
            </a:solidFill>
          </a:ln>
        </p:spPr>
      </p:pic>
      <p:sp>
        <p:nvSpPr>
          <p:cNvPr id="20" name="Rounded Rectangle 19"/>
          <p:cNvSpPr/>
          <p:nvPr/>
        </p:nvSpPr>
        <p:spPr>
          <a:xfrm>
            <a:off x="6357895" y="3440700"/>
            <a:ext cx="1008112" cy="2472183"/>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fontAlgn="auto">
              <a:spcBef>
                <a:spcPts val="0"/>
              </a:spcBef>
              <a:spcAft>
                <a:spcPts val="0"/>
              </a:spcAft>
            </a:pPr>
            <a:r>
              <a:rPr lang="en-US" sz="1400" b="1" dirty="0" smtClean="0">
                <a:solidFill>
                  <a:srgbClr val="FFC000"/>
                </a:solidFill>
              </a:rPr>
              <a:t>Windows </a:t>
            </a:r>
            <a:r>
              <a:rPr lang="en-US" sz="1400" b="1" dirty="0">
                <a:solidFill>
                  <a:srgbClr val="FFC000"/>
                </a:solidFill>
              </a:rPr>
              <a:t>Azure</a:t>
            </a: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21791" y="3613372"/>
            <a:ext cx="770298" cy="1026796"/>
          </a:xfrm>
          <a:prstGeom prst="rect">
            <a:avLst/>
          </a:prstGeom>
          <a:ln>
            <a:solidFill>
              <a:schemeClr val="tx2">
                <a:lumMod val="40000"/>
                <a:lumOff val="60000"/>
              </a:schemeClr>
            </a:solidFill>
          </a:ln>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48134" y="5310750"/>
            <a:ext cx="461949" cy="543718"/>
          </a:xfrm>
          <a:prstGeom prst="rect">
            <a:avLst/>
          </a:prstGeom>
          <a:ln>
            <a:solidFill>
              <a:schemeClr val="tx2">
                <a:lumMod val="40000"/>
                <a:lumOff val="60000"/>
              </a:schemeClr>
            </a:solidFill>
          </a:ln>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21591" y="5319501"/>
            <a:ext cx="595161" cy="541703"/>
          </a:xfrm>
          <a:prstGeom prst="rect">
            <a:avLst/>
          </a:prstGeom>
          <a:ln>
            <a:solidFill>
              <a:schemeClr val="tx2">
                <a:lumMod val="40000"/>
                <a:lumOff val="60000"/>
              </a:schemeClr>
            </a:solidFill>
          </a:ln>
        </p:spPr>
      </p:pic>
      <p:sp>
        <p:nvSpPr>
          <p:cNvPr id="29" name="Rounded Rectangle 28"/>
          <p:cNvSpPr/>
          <p:nvPr/>
        </p:nvSpPr>
        <p:spPr>
          <a:xfrm>
            <a:off x="7447540" y="2821574"/>
            <a:ext cx="1008112" cy="3114675"/>
          </a:xfrm>
          <a:prstGeom prst="roundRect">
            <a:avLst/>
          </a:prstGeom>
          <a:solidFill>
            <a:schemeClr val="accent6"/>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63" fontAlgn="auto">
              <a:spcBef>
                <a:spcPts val="0"/>
              </a:spcBef>
              <a:spcAft>
                <a:spcPts val="0"/>
              </a:spcAft>
            </a:pPr>
            <a:r>
              <a:rPr lang="en-US" sz="1400" b="1" dirty="0" smtClean="0">
                <a:solidFill>
                  <a:srgbClr val="FFC000"/>
                </a:solidFill>
              </a:rPr>
              <a:t>Physical Servers</a:t>
            </a:r>
            <a:endParaRPr lang="en-US" sz="1400" b="1" dirty="0">
              <a:solidFill>
                <a:srgbClr val="FFC000"/>
              </a:solidFill>
            </a:endParaRPr>
          </a:p>
        </p:txBody>
      </p:sp>
      <p:sp>
        <p:nvSpPr>
          <p:cNvPr id="14" name="TextBox 13"/>
          <p:cNvSpPr txBox="1"/>
          <p:nvPr/>
        </p:nvSpPr>
        <p:spPr>
          <a:xfrm>
            <a:off x="3629724" y="1916832"/>
            <a:ext cx="5190748" cy="738664"/>
          </a:xfrm>
          <a:prstGeom prst="rect">
            <a:avLst/>
          </a:prstGeom>
          <a:noFill/>
        </p:spPr>
        <p:txBody>
          <a:bodyPr wrap="square" rtlCol="0">
            <a:spAutoFit/>
          </a:bodyPr>
          <a:lstStyle/>
          <a:p>
            <a:pPr algn="ctr"/>
            <a:r>
              <a:rPr lang="en-US" sz="2400" b="1" i="1" dirty="0" smtClean="0">
                <a:solidFill>
                  <a:srgbClr val="FFC000"/>
                </a:solidFill>
              </a:rPr>
              <a:t>System Center Suite</a:t>
            </a:r>
          </a:p>
          <a:p>
            <a:pPr algn="ctr"/>
            <a:r>
              <a:rPr lang="en-AU" b="1" dirty="0" smtClean="0">
                <a:solidFill>
                  <a:srgbClr val="FFC000"/>
                </a:solidFill>
              </a:rPr>
              <a:t>Application Monitoring, Management &amp; Automation</a:t>
            </a:r>
            <a:endParaRPr lang="en-US" dirty="0"/>
          </a:p>
        </p:txBody>
      </p:sp>
      <p:pic>
        <p:nvPicPr>
          <p:cNvPr id="3074" name="Picture 2" descr="http://elthin.com/Images/azur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73919" y="4061983"/>
            <a:ext cx="404044" cy="40404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781918" y="4061983"/>
            <a:ext cx="339355" cy="395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3182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90264"/>
            <a:ext cx="8229600" cy="1143000"/>
          </a:xfrm>
        </p:spPr>
        <p:txBody>
          <a:bodyPr/>
          <a:lstStyle/>
          <a:p>
            <a:r>
              <a:rPr lang="en-US" sz="3200" b="0" dirty="0" smtClean="0"/>
              <a:t>Introducing System Center App Controller</a:t>
            </a:r>
            <a:endParaRPr lang="en-US" sz="3200" b="0" dirty="0"/>
          </a:p>
        </p:txBody>
      </p:sp>
      <p:sp>
        <p:nvSpPr>
          <p:cNvPr id="3" name="Slide Number Placeholder 2"/>
          <p:cNvSpPr>
            <a:spLocks noGrp="1"/>
          </p:cNvSpPr>
          <p:nvPr>
            <p:ph type="sldNum" sz="quarter" idx="12"/>
          </p:nvPr>
        </p:nvSpPr>
        <p:spPr/>
        <p:txBody>
          <a:bodyPr/>
          <a:lstStyle/>
          <a:p>
            <a:fld id="{40E23B03-6AFE-40A9-BC2C-E89E0B2C5091}" type="slidenum">
              <a:rPr lang="en-US" smtClean="0"/>
              <a:pPr/>
              <a:t>17</a:t>
            </a:fld>
            <a:endParaRPr lang="en-US" dirty="0"/>
          </a:p>
        </p:txBody>
      </p:sp>
      <p:pic>
        <p:nvPicPr>
          <p:cNvPr id="102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5" y="1340768"/>
            <a:ext cx="9175897" cy="4404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95493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608512"/>
          </a:xfrm>
        </p:spPr>
        <p:txBody>
          <a:bodyPr>
            <a:normAutofit lnSpcReduction="10000"/>
          </a:bodyPr>
          <a:lstStyle/>
          <a:p>
            <a:r>
              <a:rPr lang="en-AU" dirty="0"/>
              <a:t>Introduction &amp; Disclosure</a:t>
            </a:r>
            <a:endParaRPr lang="en-US" dirty="0"/>
          </a:p>
          <a:p>
            <a:r>
              <a:rPr lang="en-US" dirty="0"/>
              <a:t>Market Overview</a:t>
            </a:r>
          </a:p>
          <a:p>
            <a:r>
              <a:rPr lang="en-US" b="1" dirty="0">
                <a:solidFill>
                  <a:schemeClr val="accent2"/>
                </a:solidFill>
              </a:rPr>
              <a:t>Why Microsoft</a:t>
            </a:r>
          </a:p>
          <a:p>
            <a:pPr lvl="1"/>
            <a:r>
              <a:rPr lang="en-US" dirty="0"/>
              <a:t>More than just </a:t>
            </a:r>
            <a:r>
              <a:rPr lang="en-US" dirty="0" err="1"/>
              <a:t>Virtualisation</a:t>
            </a:r>
            <a:endParaRPr lang="en-US" dirty="0"/>
          </a:p>
          <a:p>
            <a:pPr lvl="1"/>
            <a:r>
              <a:rPr lang="en-AU" dirty="0"/>
              <a:t>Cloud Capabilities (IAAS </a:t>
            </a:r>
            <a:r>
              <a:rPr lang="en-AU" dirty="0" err="1"/>
              <a:t>vs</a:t>
            </a:r>
            <a:r>
              <a:rPr lang="en-AU" dirty="0"/>
              <a:t> PAAS and SAAS)</a:t>
            </a:r>
            <a:endParaRPr lang="en-US" dirty="0"/>
          </a:p>
          <a:p>
            <a:pPr lvl="1"/>
            <a:r>
              <a:rPr lang="en-AU" b="1" dirty="0">
                <a:solidFill>
                  <a:schemeClr val="accent2"/>
                </a:solidFill>
              </a:rPr>
              <a:t>Why </a:t>
            </a:r>
            <a:r>
              <a:rPr lang="en-AU" b="1" dirty="0" smtClean="0">
                <a:solidFill>
                  <a:schemeClr val="accent2"/>
                </a:solidFill>
              </a:rPr>
              <a:t>Hyper-V</a:t>
            </a:r>
          </a:p>
          <a:p>
            <a:pPr lvl="2"/>
            <a:r>
              <a:rPr lang="en-AU" b="1" dirty="0" smtClean="0">
                <a:solidFill>
                  <a:schemeClr val="accent2"/>
                </a:solidFill>
              </a:rPr>
              <a:t>Performance &amp; Capabilities</a:t>
            </a:r>
            <a:endParaRPr lang="en-AU" b="1" dirty="0">
              <a:solidFill>
                <a:schemeClr val="accent2"/>
              </a:solidFill>
            </a:endParaRPr>
          </a:p>
          <a:p>
            <a:pPr lvl="1"/>
            <a:r>
              <a:rPr lang="en-AU" dirty="0" smtClean="0"/>
              <a:t>System </a:t>
            </a:r>
            <a:r>
              <a:rPr lang="en-AU" dirty="0" err="1" smtClean="0"/>
              <a:t>Center</a:t>
            </a:r>
            <a:endParaRPr lang="en-US" dirty="0" smtClean="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91859277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dirty="0" smtClean="0"/>
              <a:t>Windows Server 2008 R2 SP1</a:t>
            </a:r>
            <a:endParaRPr lang="en-GB" dirty="0"/>
          </a:p>
        </p:txBody>
      </p:sp>
      <p:sp>
        <p:nvSpPr>
          <p:cNvPr id="3" name="Content Placeholder 2"/>
          <p:cNvSpPr>
            <a:spLocks noGrp="1"/>
          </p:cNvSpPr>
          <p:nvPr>
            <p:ph idx="1"/>
          </p:nvPr>
        </p:nvSpPr>
        <p:spPr>
          <a:xfrm>
            <a:off x="251520" y="1447799"/>
            <a:ext cx="8712968" cy="4862870"/>
          </a:xfrm>
        </p:spPr>
        <p:txBody>
          <a:bodyPr>
            <a:noAutofit/>
          </a:bodyPr>
          <a:lstStyle/>
          <a:p>
            <a:r>
              <a:rPr lang="en-GB" sz="2000" dirty="0"/>
              <a:t>Many of the scenarios discussed leverage features new </a:t>
            </a:r>
            <a:r>
              <a:rPr lang="en-GB" sz="2000" dirty="0" smtClean="0"/>
              <a:t>to R2 and </a:t>
            </a:r>
            <a:r>
              <a:rPr lang="en-GB" sz="2000" dirty="0"/>
              <a:t>R2 SP1</a:t>
            </a:r>
          </a:p>
          <a:p>
            <a:r>
              <a:rPr lang="en-GB" sz="2000" dirty="0" smtClean="0"/>
              <a:t>Live Migration &amp; HA</a:t>
            </a:r>
          </a:p>
          <a:p>
            <a:r>
              <a:rPr lang="en-GB" sz="2000" dirty="0" smtClean="0"/>
              <a:t>New Processor Support</a:t>
            </a:r>
          </a:p>
          <a:p>
            <a:pPr lvl="1"/>
            <a:r>
              <a:rPr lang="en-GB" sz="1800" dirty="0" smtClean="0"/>
              <a:t>Improved Performance &amp; Lower Costs</a:t>
            </a:r>
          </a:p>
          <a:p>
            <a:r>
              <a:rPr lang="en-GB" sz="2000" dirty="0" smtClean="0"/>
              <a:t>Enhanced Scalability</a:t>
            </a:r>
          </a:p>
          <a:p>
            <a:pPr lvl="1"/>
            <a:r>
              <a:rPr lang="en-GB" sz="1800" dirty="0"/>
              <a:t>Greater VM </a:t>
            </a:r>
            <a:r>
              <a:rPr lang="en-GB" sz="1800" dirty="0" smtClean="0"/>
              <a:t>density &amp; Lower </a:t>
            </a:r>
            <a:r>
              <a:rPr lang="en-GB" sz="1800" dirty="0"/>
              <a:t>TCO</a:t>
            </a:r>
          </a:p>
          <a:p>
            <a:r>
              <a:rPr lang="en-GB" sz="2000" dirty="0"/>
              <a:t>Networking enhancements</a:t>
            </a:r>
          </a:p>
          <a:p>
            <a:pPr lvl="1"/>
            <a:r>
              <a:rPr lang="en-GB" sz="1800" dirty="0"/>
              <a:t>Improve </a:t>
            </a:r>
            <a:r>
              <a:rPr lang="en-GB" sz="1800" dirty="0" smtClean="0"/>
              <a:t>performance &amp; 10 </a:t>
            </a:r>
            <a:r>
              <a:rPr lang="en-GB" sz="1800" dirty="0"/>
              <a:t>Gb/E ready</a:t>
            </a:r>
          </a:p>
          <a:p>
            <a:r>
              <a:rPr lang="en-GB" sz="2000" dirty="0"/>
              <a:t>Dynamic VM capabilities</a:t>
            </a:r>
          </a:p>
          <a:p>
            <a:r>
              <a:rPr lang="en-GB" sz="2000" dirty="0"/>
              <a:t>Enhancements to </a:t>
            </a:r>
            <a:r>
              <a:rPr lang="en-GB" sz="2000" dirty="0" smtClean="0"/>
              <a:t>Server Core</a:t>
            </a:r>
            <a:endParaRPr lang="en-GB" sz="2000" dirty="0"/>
          </a:p>
          <a:p>
            <a:pPr lvl="1"/>
            <a:r>
              <a:rPr lang="en-GB" sz="1800" dirty="0"/>
              <a:t>Ease </a:t>
            </a:r>
            <a:r>
              <a:rPr lang="en-GB" sz="1800" dirty="0" smtClean="0"/>
              <a:t>management &amp; Lower </a:t>
            </a:r>
            <a:r>
              <a:rPr lang="en-GB" sz="1800" dirty="0"/>
              <a:t>TCO</a:t>
            </a:r>
          </a:p>
          <a:p>
            <a:r>
              <a:rPr lang="en-GB" sz="2000" dirty="0" smtClean="0"/>
              <a:t>Dynamic Memory &amp; Remote FX in SP1</a:t>
            </a:r>
            <a:endParaRPr lang="en-GB" sz="2000" dirty="0"/>
          </a:p>
        </p:txBody>
      </p:sp>
      <p:pic>
        <p:nvPicPr>
          <p:cNvPr id="2051"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64621" y="2564904"/>
            <a:ext cx="3386339" cy="3116560"/>
          </a:xfrm>
          <a:prstGeom prst="rect">
            <a:avLst/>
          </a:prstGeom>
          <a:noFill/>
          <a:ln>
            <a:noFill/>
          </a:ln>
          <a:effectLst>
            <a:glow rad="228600">
              <a:schemeClr val="accent6">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7988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Understanding How MS </a:t>
            </a:r>
            <a:r>
              <a:rPr lang="en-US" dirty="0" err="1" smtClean="0"/>
              <a:t>Virtualsation</a:t>
            </a:r>
            <a:r>
              <a:rPr lang="en-US" dirty="0" smtClean="0"/>
              <a:t> Compares to VMware</a:t>
            </a:r>
            <a:endParaRPr lang="en-AU" dirty="0"/>
          </a:p>
        </p:txBody>
      </p:sp>
      <p:sp>
        <p:nvSpPr>
          <p:cNvPr id="3" name="Text Placeholder 2"/>
          <p:cNvSpPr>
            <a:spLocks noGrp="1"/>
          </p:cNvSpPr>
          <p:nvPr>
            <p:ph type="body" idx="1"/>
          </p:nvPr>
        </p:nvSpPr>
        <p:spPr/>
        <p:txBody>
          <a:bodyPr/>
          <a:lstStyle/>
          <a:p>
            <a:pPr lvl="0">
              <a:defRPr/>
            </a:pPr>
            <a:r>
              <a:rPr lang="en-AU" dirty="0" smtClean="0"/>
              <a:t>Reid Purvis</a:t>
            </a:r>
            <a:endParaRPr lang="en-US" dirty="0" smtClean="0"/>
          </a:p>
          <a:p>
            <a:pPr lvl="0">
              <a:defRPr/>
            </a:pPr>
            <a:r>
              <a:rPr lang="en-AU" dirty="0" err="1" smtClean="0"/>
              <a:t>Datacenter</a:t>
            </a:r>
            <a:r>
              <a:rPr lang="en-AU" dirty="0" smtClean="0"/>
              <a:t> Technical Specialist</a:t>
            </a:r>
            <a:endParaRPr lang="en-US" dirty="0" smtClean="0"/>
          </a:p>
          <a:p>
            <a:pPr lvl="0">
              <a:defRPr/>
            </a:pPr>
            <a:r>
              <a:rPr lang="en-AU" dirty="0" smtClean="0"/>
              <a:t>Microsoft</a:t>
            </a:r>
            <a:endParaRPr lang="en-US"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VIR307</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 y="2590800"/>
            <a:ext cx="9144000" cy="1676400"/>
          </a:xfrm>
          <a:prstGeom prst="rect">
            <a:avLst/>
          </a:prstGeom>
          <a:solidFill>
            <a:srgbClr val="0083AE"/>
          </a:solidFill>
          <a:ln>
            <a:noFill/>
          </a:ln>
          <a:effectLst/>
        </p:spPr>
        <p:style>
          <a:lnRef idx="1">
            <a:schemeClr val="accent1"/>
          </a:lnRef>
          <a:fillRef idx="3">
            <a:schemeClr val="accent1"/>
          </a:fillRef>
          <a:effectRef idx="2">
            <a:schemeClr val="accent1"/>
          </a:effectRef>
          <a:fontRef idx="minor">
            <a:schemeClr val="lt1"/>
          </a:fontRef>
        </p:style>
        <p:txBody>
          <a:bodyPr lIns="76710" tIns="38361" rIns="76710" bIns="38361" anchor="ctr"/>
          <a:lstStyle/>
          <a:p>
            <a:pPr algn="ctr" defTabSz="767079"/>
            <a:endParaRPr lang="en-US" sz="1500" dirty="0">
              <a:solidFill>
                <a:srgbClr val="FFFFFF"/>
              </a:solidFill>
              <a:ea typeface="ＭＳ Ｐゴシック" charset="-128"/>
            </a:endParaRPr>
          </a:p>
        </p:txBody>
      </p:sp>
      <p:sp>
        <p:nvSpPr>
          <p:cNvPr id="18" name="Rectangle 17"/>
          <p:cNvSpPr/>
          <p:nvPr/>
        </p:nvSpPr>
        <p:spPr>
          <a:xfrm>
            <a:off x="1" y="1295400"/>
            <a:ext cx="9144000" cy="1219200"/>
          </a:xfrm>
          <a:prstGeom prst="rect">
            <a:avLst/>
          </a:prstGeom>
          <a:solidFill>
            <a:srgbClr val="00AFDB"/>
          </a:solidFill>
          <a:ln>
            <a:noFill/>
          </a:ln>
          <a:effectLst/>
        </p:spPr>
        <p:style>
          <a:lnRef idx="1">
            <a:schemeClr val="accent1"/>
          </a:lnRef>
          <a:fillRef idx="3">
            <a:schemeClr val="accent1"/>
          </a:fillRef>
          <a:effectRef idx="2">
            <a:schemeClr val="accent1"/>
          </a:effectRef>
          <a:fontRef idx="minor">
            <a:schemeClr val="lt1"/>
          </a:fontRef>
        </p:style>
        <p:txBody>
          <a:bodyPr lIns="76705" tIns="38358" rIns="76705" bIns="38358" anchor="ctr"/>
          <a:lstStyle/>
          <a:p>
            <a:pPr algn="ctr" defTabSz="767079"/>
            <a:endParaRPr lang="en-US" sz="1500">
              <a:solidFill>
                <a:srgbClr val="FFFFFF"/>
              </a:solidFill>
              <a:ea typeface="ＭＳ Ｐゴシック" charset="-128"/>
            </a:endParaRPr>
          </a:p>
        </p:txBody>
      </p:sp>
      <p:sp>
        <p:nvSpPr>
          <p:cNvPr id="2" name="Title 1"/>
          <p:cNvSpPr>
            <a:spLocks noGrp="1"/>
          </p:cNvSpPr>
          <p:nvPr>
            <p:ph type="title"/>
          </p:nvPr>
        </p:nvSpPr>
        <p:spPr>
          <a:xfrm>
            <a:off x="251520" y="116632"/>
            <a:ext cx="8229600" cy="1143000"/>
          </a:xfrm>
        </p:spPr>
        <p:txBody>
          <a:bodyPr/>
          <a:lstStyle/>
          <a:p>
            <a:pPr>
              <a:defRPr/>
            </a:pPr>
            <a:r>
              <a:rPr lang="en-US" dirty="0" smtClean="0"/>
              <a:t>Best-In-Class Performance</a:t>
            </a:r>
            <a:endParaRPr lang="en-US" dirty="0"/>
          </a:p>
        </p:txBody>
      </p:sp>
      <p:sp>
        <p:nvSpPr>
          <p:cNvPr id="4" name="Slide Number Placeholder 3"/>
          <p:cNvSpPr>
            <a:spLocks noGrp="1"/>
          </p:cNvSpPr>
          <p:nvPr>
            <p:ph type="sldNum" sz="quarter" idx="12"/>
          </p:nvPr>
        </p:nvSpPr>
        <p:spPr/>
        <p:txBody>
          <a:bodyPr/>
          <a:lstStyle/>
          <a:p>
            <a:fld id="{27EE519B-55B5-4CFC-9666-7291ED1F6181}" type="slidenum">
              <a:rPr lang="en-US" smtClean="0">
                <a:solidFill>
                  <a:prstClr val="white"/>
                </a:solidFill>
              </a:rPr>
              <a:pPr/>
              <a:t>20</a:t>
            </a:fld>
            <a:endParaRPr lang="en-US" dirty="0">
              <a:solidFill>
                <a:prstClr val="white"/>
              </a:solidFill>
            </a:endParaRPr>
          </a:p>
        </p:txBody>
      </p:sp>
      <p:sp>
        <p:nvSpPr>
          <p:cNvPr id="28" name="TextBox 27"/>
          <p:cNvSpPr txBox="1"/>
          <p:nvPr/>
        </p:nvSpPr>
        <p:spPr>
          <a:xfrm>
            <a:off x="283284" y="5421628"/>
            <a:ext cx="2445022" cy="282650"/>
          </a:xfrm>
          <a:prstGeom prst="rect">
            <a:avLst/>
          </a:prstGeom>
          <a:noFill/>
        </p:spPr>
        <p:txBody>
          <a:bodyPr wrap="none" lIns="76705" tIns="38358" rIns="76705" bIns="38358" rtlCol="0">
            <a:spAutoFit/>
          </a:bodyPr>
          <a:lstStyle/>
          <a:p>
            <a:pPr defTabSz="767079">
              <a:lnSpc>
                <a:spcPts val="1595"/>
              </a:lnSpc>
              <a:spcBef>
                <a:spcPts val="504"/>
              </a:spcBef>
              <a:buSzPct val="90000"/>
            </a:pPr>
            <a:r>
              <a:rPr lang="en-US" sz="1500" b="1" dirty="0">
                <a:solidFill>
                  <a:prstClr val="white"/>
                </a:solidFill>
                <a:cs typeface="Segoe UI" charset="0"/>
              </a:rPr>
              <a:t>Concurrent SharePoint Users</a:t>
            </a:r>
          </a:p>
        </p:txBody>
      </p:sp>
      <p:sp>
        <p:nvSpPr>
          <p:cNvPr id="29" name="TextBox 28"/>
          <p:cNvSpPr txBox="1"/>
          <p:nvPr/>
        </p:nvSpPr>
        <p:spPr>
          <a:xfrm>
            <a:off x="214517" y="5029215"/>
            <a:ext cx="2914219" cy="282650"/>
          </a:xfrm>
          <a:prstGeom prst="rect">
            <a:avLst/>
          </a:prstGeom>
          <a:noFill/>
        </p:spPr>
        <p:txBody>
          <a:bodyPr wrap="square" lIns="76705" tIns="38358" rIns="76705" bIns="38358" rtlCol="0">
            <a:spAutoFit/>
          </a:bodyPr>
          <a:lstStyle/>
          <a:p>
            <a:pPr algn="ctr" defTabSz="767079">
              <a:lnSpc>
                <a:spcPts val="1595"/>
              </a:lnSpc>
              <a:spcBef>
                <a:spcPts val="504"/>
              </a:spcBef>
              <a:buSzPct val="90000"/>
            </a:pPr>
            <a:r>
              <a:rPr lang="en-US" sz="6100" b="1" dirty="0">
                <a:solidFill>
                  <a:prstClr val="white"/>
                </a:solidFill>
                <a:cs typeface="Segoe UI" charset="0"/>
              </a:rPr>
              <a:t>450,000</a:t>
            </a:r>
            <a:r>
              <a:rPr lang="en-US" sz="3600" b="1" baseline="30000" dirty="0">
                <a:solidFill>
                  <a:prstClr val="white"/>
                </a:solidFill>
                <a:cs typeface="Segoe UI" charset="0"/>
              </a:rPr>
              <a:t>+</a:t>
            </a:r>
            <a:endParaRPr lang="en-US" sz="6100" b="1" baseline="30000" dirty="0">
              <a:solidFill>
                <a:prstClr val="white"/>
              </a:solidFill>
              <a:cs typeface="Segoe UI" charset="0"/>
            </a:endParaRPr>
          </a:p>
        </p:txBody>
      </p:sp>
      <p:sp>
        <p:nvSpPr>
          <p:cNvPr id="30" name="TextBox 29"/>
          <p:cNvSpPr txBox="1"/>
          <p:nvPr/>
        </p:nvSpPr>
        <p:spPr>
          <a:xfrm>
            <a:off x="3657361" y="5421628"/>
            <a:ext cx="2057936" cy="282650"/>
          </a:xfrm>
          <a:prstGeom prst="rect">
            <a:avLst/>
          </a:prstGeom>
          <a:noFill/>
        </p:spPr>
        <p:txBody>
          <a:bodyPr wrap="square" lIns="76705" tIns="38358" rIns="76705" bIns="38358" rtlCol="0">
            <a:spAutoFit/>
          </a:bodyPr>
          <a:lstStyle/>
          <a:p>
            <a:pPr algn="ctr" defTabSz="767079">
              <a:lnSpc>
                <a:spcPts val="1595"/>
              </a:lnSpc>
              <a:spcBef>
                <a:spcPts val="504"/>
              </a:spcBef>
              <a:buSzPct val="90000"/>
            </a:pPr>
            <a:r>
              <a:rPr lang="en-US" sz="1500" b="1" dirty="0">
                <a:solidFill>
                  <a:prstClr val="white"/>
                </a:solidFill>
                <a:cs typeface="Segoe UI" charset="0"/>
              </a:rPr>
              <a:t>OLTP Users</a:t>
            </a:r>
          </a:p>
        </p:txBody>
      </p:sp>
      <p:sp>
        <p:nvSpPr>
          <p:cNvPr id="31" name="TextBox 30"/>
          <p:cNvSpPr txBox="1"/>
          <p:nvPr/>
        </p:nvSpPr>
        <p:spPr>
          <a:xfrm>
            <a:off x="3257210" y="5029202"/>
            <a:ext cx="2858244" cy="282650"/>
          </a:xfrm>
          <a:prstGeom prst="rect">
            <a:avLst/>
          </a:prstGeom>
          <a:noFill/>
        </p:spPr>
        <p:txBody>
          <a:bodyPr wrap="square" lIns="76705" tIns="38358" rIns="76705" bIns="38358" rtlCol="0">
            <a:spAutoFit/>
          </a:bodyPr>
          <a:lstStyle/>
          <a:p>
            <a:pPr algn="ctr" defTabSz="767079">
              <a:lnSpc>
                <a:spcPts val="1595"/>
              </a:lnSpc>
              <a:spcBef>
                <a:spcPts val="504"/>
              </a:spcBef>
              <a:buSzPct val="90000"/>
            </a:pPr>
            <a:r>
              <a:rPr lang="en-US" sz="6100" b="1" dirty="0">
                <a:solidFill>
                  <a:prstClr val="white"/>
                </a:solidFill>
                <a:cs typeface="Segoe UI" charset="0"/>
              </a:rPr>
              <a:t>80,000</a:t>
            </a:r>
          </a:p>
        </p:txBody>
      </p:sp>
      <p:sp>
        <p:nvSpPr>
          <p:cNvPr id="34" name="TextBox 33"/>
          <p:cNvSpPr txBox="1"/>
          <p:nvPr/>
        </p:nvSpPr>
        <p:spPr>
          <a:xfrm>
            <a:off x="6629935" y="5421628"/>
            <a:ext cx="2057936" cy="282650"/>
          </a:xfrm>
          <a:prstGeom prst="rect">
            <a:avLst/>
          </a:prstGeom>
          <a:noFill/>
        </p:spPr>
        <p:txBody>
          <a:bodyPr wrap="square" lIns="76705" tIns="38358" rIns="76705" bIns="38358" rtlCol="0">
            <a:spAutoFit/>
          </a:bodyPr>
          <a:lstStyle/>
          <a:p>
            <a:pPr algn="ctr" defTabSz="767079">
              <a:lnSpc>
                <a:spcPts val="1595"/>
              </a:lnSpc>
              <a:spcBef>
                <a:spcPts val="504"/>
              </a:spcBef>
              <a:buSzPct val="90000"/>
            </a:pPr>
            <a:r>
              <a:rPr lang="en-US" sz="1500" b="1" dirty="0">
                <a:solidFill>
                  <a:prstClr val="white"/>
                </a:solidFill>
                <a:cs typeface="Segoe UI" charset="0"/>
              </a:rPr>
              <a:t>Mailboxes</a:t>
            </a:r>
          </a:p>
        </p:txBody>
      </p:sp>
      <p:sp>
        <p:nvSpPr>
          <p:cNvPr id="35" name="TextBox 34"/>
          <p:cNvSpPr txBox="1"/>
          <p:nvPr/>
        </p:nvSpPr>
        <p:spPr>
          <a:xfrm>
            <a:off x="6229784" y="5029202"/>
            <a:ext cx="2858244" cy="282650"/>
          </a:xfrm>
          <a:prstGeom prst="rect">
            <a:avLst/>
          </a:prstGeom>
          <a:noFill/>
        </p:spPr>
        <p:txBody>
          <a:bodyPr wrap="square" lIns="76705" tIns="38358" rIns="76705" bIns="38358" rtlCol="0">
            <a:spAutoFit/>
          </a:bodyPr>
          <a:lstStyle/>
          <a:p>
            <a:pPr algn="ctr" defTabSz="767079">
              <a:lnSpc>
                <a:spcPts val="1595"/>
              </a:lnSpc>
              <a:spcBef>
                <a:spcPts val="504"/>
              </a:spcBef>
              <a:buSzPct val="90000"/>
            </a:pPr>
            <a:r>
              <a:rPr lang="en-US" sz="6100" b="1" dirty="0">
                <a:solidFill>
                  <a:prstClr val="white"/>
                </a:solidFill>
                <a:cs typeface="Segoe UI" charset="0"/>
              </a:rPr>
              <a:t>20,000</a:t>
            </a:r>
          </a:p>
        </p:txBody>
      </p:sp>
      <p:pic>
        <p:nvPicPr>
          <p:cNvPr id="1026" name="Picture 2" descr="\\NAS\Data\Asset.Repository\Logos\SQL.png"/>
          <p:cNvPicPr>
            <a:picLocks noChangeAspect="1" noChangeArrowheads="1"/>
          </p:cNvPicPr>
          <p:nvPr/>
        </p:nvPicPr>
        <p:blipFill>
          <a:blip r:embed="rId3" cstate="print">
            <a:lum bright="100000"/>
          </a:blip>
          <a:srcRect/>
          <a:stretch>
            <a:fillRect/>
          </a:stretch>
        </p:blipFill>
        <p:spPr bwMode="auto">
          <a:xfrm>
            <a:off x="3478174" y="3129786"/>
            <a:ext cx="2386552" cy="659394"/>
          </a:xfrm>
          <a:prstGeom prst="rect">
            <a:avLst/>
          </a:prstGeom>
          <a:noFill/>
        </p:spPr>
      </p:pic>
      <p:pic>
        <p:nvPicPr>
          <p:cNvPr id="1027" name="Picture 3" descr="\\NAS\Data\Asset.Repository\Logos\ShrPt_h_rgb.png"/>
          <p:cNvPicPr>
            <a:picLocks noChangeAspect="1" noChangeArrowheads="1"/>
          </p:cNvPicPr>
          <p:nvPr/>
        </p:nvPicPr>
        <p:blipFill>
          <a:blip r:embed="rId4" cstate="print">
            <a:lum bright="100000"/>
          </a:blip>
          <a:srcRect/>
          <a:stretch>
            <a:fillRect/>
          </a:stretch>
        </p:blipFill>
        <p:spPr bwMode="auto">
          <a:xfrm>
            <a:off x="415717" y="3131408"/>
            <a:ext cx="2394810" cy="657902"/>
          </a:xfrm>
          <a:prstGeom prst="rect">
            <a:avLst/>
          </a:prstGeom>
          <a:noFill/>
        </p:spPr>
      </p:pic>
      <p:pic>
        <p:nvPicPr>
          <p:cNvPr id="1028" name="Picture 4" descr="\\NAS\Data\Asset.Repository\Logos\Exchange_h_rgb.png"/>
          <p:cNvPicPr>
            <a:picLocks noChangeAspect="1" noChangeArrowheads="1"/>
          </p:cNvPicPr>
          <p:nvPr/>
        </p:nvPicPr>
        <p:blipFill>
          <a:blip r:embed="rId5" cstate="print">
            <a:lum bright="100000"/>
          </a:blip>
          <a:srcRect/>
          <a:stretch>
            <a:fillRect/>
          </a:stretch>
        </p:blipFill>
        <p:spPr bwMode="auto">
          <a:xfrm>
            <a:off x="6537308" y="3131408"/>
            <a:ext cx="2101622" cy="657902"/>
          </a:xfrm>
          <a:prstGeom prst="rect">
            <a:avLst/>
          </a:prstGeom>
          <a:noFill/>
        </p:spPr>
      </p:pic>
      <p:sp>
        <p:nvSpPr>
          <p:cNvPr id="25" name="Right Triangle 24"/>
          <p:cNvSpPr/>
          <p:nvPr/>
        </p:nvSpPr>
        <p:spPr>
          <a:xfrm rot="18900000">
            <a:off x="1408325" y="3746782"/>
            <a:ext cx="457319" cy="609600"/>
          </a:xfrm>
          <a:prstGeom prst="rtTriangl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lIns="76710" tIns="38361" rIns="76710" bIns="38361" rtlCol="0" anchor="ctr"/>
          <a:lstStyle/>
          <a:p>
            <a:pPr algn="ctr" defTabSz="767079"/>
            <a:endParaRPr lang="en-US" sz="1500">
              <a:solidFill>
                <a:prstClr val="white"/>
              </a:solidFill>
            </a:endParaRPr>
          </a:p>
        </p:txBody>
      </p:sp>
      <p:sp>
        <p:nvSpPr>
          <p:cNvPr id="26" name="Right Triangle 25"/>
          <p:cNvSpPr/>
          <p:nvPr/>
        </p:nvSpPr>
        <p:spPr>
          <a:xfrm rot="18900000">
            <a:off x="4438065" y="3746782"/>
            <a:ext cx="457319" cy="609600"/>
          </a:xfrm>
          <a:prstGeom prst="rtTriangl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lIns="76710" tIns="38361" rIns="76710" bIns="38361" rtlCol="0" anchor="ctr"/>
          <a:lstStyle/>
          <a:p>
            <a:pPr algn="ctr" defTabSz="767079"/>
            <a:endParaRPr lang="en-US" sz="1500">
              <a:solidFill>
                <a:prstClr val="white"/>
              </a:solidFill>
            </a:endParaRPr>
          </a:p>
        </p:txBody>
      </p:sp>
      <p:sp>
        <p:nvSpPr>
          <p:cNvPr id="27" name="Right Triangle 26"/>
          <p:cNvSpPr/>
          <p:nvPr/>
        </p:nvSpPr>
        <p:spPr>
          <a:xfrm rot="18900000">
            <a:off x="7524968" y="3746782"/>
            <a:ext cx="457319" cy="609600"/>
          </a:xfrm>
          <a:prstGeom prst="rtTriangl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lIns="76710" tIns="38361" rIns="76710" bIns="38361" rtlCol="0" anchor="ctr"/>
          <a:lstStyle/>
          <a:p>
            <a:pPr algn="ctr" defTabSz="767079"/>
            <a:endParaRPr lang="en-US" sz="1500">
              <a:solidFill>
                <a:prstClr val="white"/>
              </a:solidFill>
            </a:endParaRPr>
          </a:p>
        </p:txBody>
      </p:sp>
      <p:pic>
        <p:nvPicPr>
          <p:cNvPr id="21" name="Picture 2"/>
          <p:cNvPicPr>
            <a:picLocks noChangeAspect="1" noChangeArrowheads="1"/>
          </p:cNvPicPr>
          <p:nvPr/>
        </p:nvPicPr>
        <p:blipFill>
          <a:blip r:embed="rId6" cstate="print">
            <a:lum bright="100000"/>
          </a:blip>
          <a:stretch>
            <a:fillRect/>
          </a:stretch>
        </p:blipFill>
        <p:spPr bwMode="auto">
          <a:xfrm>
            <a:off x="3041248" y="1447800"/>
            <a:ext cx="3074206" cy="914400"/>
          </a:xfrm>
          <a:prstGeom prst="rect">
            <a:avLst/>
          </a:prstGeom>
          <a:noFill/>
          <a:ln w="9525">
            <a:noFill/>
            <a:miter lim="800000"/>
            <a:headEnd/>
            <a:tailEnd/>
          </a:ln>
          <a:effectLst/>
        </p:spPr>
      </p:pic>
      <p:sp>
        <p:nvSpPr>
          <p:cNvPr id="22" name="Title 1"/>
          <p:cNvSpPr txBox="1">
            <a:spLocks/>
          </p:cNvSpPr>
          <p:nvPr/>
        </p:nvSpPr>
        <p:spPr>
          <a:xfrm>
            <a:off x="1547664" y="5805264"/>
            <a:ext cx="7530701" cy="907287"/>
          </a:xfrm>
          <a:prstGeom prst="rect">
            <a:avLst/>
          </a:prstGeom>
        </p:spPr>
        <p:txBody>
          <a:bodyPr lIns="76710" tIns="38361" rIns="76710" bIns="38361"/>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ts val="1847"/>
              </a:lnSpc>
            </a:pPr>
            <a:r>
              <a:rPr sz="1400" spc="0" dirty="0">
                <a:solidFill>
                  <a:prstClr val="white"/>
                </a:solidFill>
                <a:ea typeface="Segoe UI" pitchFamily="34" charset="0"/>
                <a:cs typeface="Segoe UI" pitchFamily="34" charset="0"/>
              </a:rPr>
              <a:t>It’s clear that Hyper-V R2 SP1 can be used to virtualize tier-1 data center applications with confidence. 		</a:t>
            </a:r>
            <a:r>
              <a:rPr sz="1400" b="1" i="1" spc="0" dirty="0">
                <a:solidFill>
                  <a:prstClr val="white"/>
                </a:solidFill>
                <a:ea typeface="Segoe UI" pitchFamily="34" charset="0"/>
                <a:cs typeface="Segoe UI" pitchFamily="34" charset="0"/>
              </a:rPr>
              <a:t>– Enterprise Strategy Group Research, Mark </a:t>
            </a:r>
            <a:r>
              <a:rPr sz="1400" b="1" i="1" spc="0" dirty="0" err="1">
                <a:solidFill>
                  <a:prstClr val="white"/>
                </a:solidFill>
                <a:ea typeface="Segoe UI" pitchFamily="34" charset="0"/>
                <a:cs typeface="Segoe UI" pitchFamily="34" charset="0"/>
              </a:rPr>
              <a:t>Bowker</a:t>
            </a:r>
            <a:endParaRPr sz="1400" b="1" i="1" spc="0" dirty="0">
              <a:solidFill>
                <a:prstClr val="white"/>
              </a:solidFill>
              <a:ea typeface="Segoe UI" pitchFamily="34" charset="0"/>
              <a:cs typeface="Segoe UI" pitchFamily="34" charset="0"/>
            </a:endParaRPr>
          </a:p>
          <a:p>
            <a:pPr>
              <a:lnSpc>
                <a:spcPts val="1847"/>
              </a:lnSpc>
            </a:pPr>
            <a:endParaRPr sz="1400" spc="0" dirty="0">
              <a:solidFill>
                <a:prstClr val="white"/>
              </a:solidFill>
              <a:ea typeface="Segoe UI" pitchFamily="34" charset="0"/>
              <a:cs typeface="Segoe UI" pitchFamily="34" charset="0"/>
            </a:endParaRPr>
          </a:p>
        </p:txBody>
      </p:sp>
    </p:spTree>
    <p:extLst>
      <p:ext uri="{BB962C8B-B14F-4D97-AF65-F5344CB8AC3E}">
        <p14:creationId xmlns:p14="http://schemas.microsoft.com/office/powerpoint/2010/main" val="193885750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itle 94"/>
          <p:cNvSpPr>
            <a:spLocks noGrp="1"/>
          </p:cNvSpPr>
          <p:nvPr>
            <p:ph type="title"/>
          </p:nvPr>
        </p:nvSpPr>
        <p:spPr>
          <a:xfrm>
            <a:off x="457200" y="-99392"/>
            <a:ext cx="8229600" cy="1359024"/>
          </a:xfrm>
        </p:spPr>
        <p:txBody>
          <a:bodyPr/>
          <a:lstStyle/>
          <a:p>
            <a:pPr algn="ctr"/>
            <a:r>
              <a:rPr lang="en-US" dirty="0" smtClean="0"/>
              <a:t>Tremendous Momentum for Hyper-V</a:t>
            </a:r>
            <a:br>
              <a:rPr lang="en-US" dirty="0" smtClean="0"/>
            </a:br>
            <a:r>
              <a:rPr lang="en-US" dirty="0" smtClean="0"/>
              <a:t>In Australia &amp; World Wide</a:t>
            </a:r>
            <a:endParaRPr lang="en-US" dirty="0"/>
          </a:p>
        </p:txBody>
      </p:sp>
      <p:sp>
        <p:nvSpPr>
          <p:cNvPr id="57" name="Slide Number Placeholder 3"/>
          <p:cNvSpPr>
            <a:spLocks noGrp="1"/>
          </p:cNvSpPr>
          <p:nvPr>
            <p:ph type="sldNum" sz="quarter" idx="12"/>
          </p:nvPr>
        </p:nvSpPr>
        <p:spPr/>
        <p:txBody>
          <a:bodyPr/>
          <a:lstStyle/>
          <a:p>
            <a:fld id="{40E23B03-6AFE-40A9-BC2C-E89E0B2C5091}" type="slidenum">
              <a:rPr lang="en-US" smtClean="0">
                <a:solidFill>
                  <a:prstClr val="white"/>
                </a:solidFill>
              </a:rPr>
              <a:pPr/>
              <a:t>21</a:t>
            </a:fld>
            <a:endParaRPr lang="en-US" dirty="0">
              <a:solidFill>
                <a:prstClr val="white"/>
              </a:solidFill>
            </a:endParaRPr>
          </a:p>
        </p:txBody>
      </p:sp>
      <p:grpSp>
        <p:nvGrpSpPr>
          <p:cNvPr id="2" name="Group 43"/>
          <p:cNvGrpSpPr/>
          <p:nvPr/>
        </p:nvGrpSpPr>
        <p:grpSpPr>
          <a:xfrm>
            <a:off x="-1" y="1196752"/>
            <a:ext cx="9144000" cy="4038600"/>
            <a:chOff x="0" y="1371600"/>
            <a:chExt cx="5873016" cy="3048000"/>
          </a:xfrm>
        </p:grpSpPr>
        <p:sp>
          <p:nvSpPr>
            <p:cNvPr id="34" name="Rectangle 33"/>
            <p:cNvSpPr/>
            <p:nvPr/>
          </p:nvSpPr>
          <p:spPr>
            <a:xfrm>
              <a:off x="2906712" y="1371600"/>
              <a:ext cx="2966304" cy="3048000"/>
            </a:xfrm>
            <a:prstGeom prst="rect">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67079"/>
              <a:endParaRPr lang="en-US" sz="1500" dirty="0">
                <a:solidFill>
                  <a:srgbClr val="FFFFFF"/>
                </a:solidFill>
                <a:ea typeface="ＭＳ Ｐゴシック" charset="-128"/>
              </a:endParaRPr>
            </a:p>
          </p:txBody>
        </p:sp>
        <p:sp>
          <p:nvSpPr>
            <p:cNvPr id="43" name="Rectangle 42"/>
            <p:cNvSpPr/>
            <p:nvPr/>
          </p:nvSpPr>
          <p:spPr>
            <a:xfrm>
              <a:off x="0" y="1371600"/>
              <a:ext cx="2804014" cy="3048000"/>
            </a:xfrm>
            <a:prstGeom prst="rect">
              <a:avLst/>
            </a:prstGeom>
            <a:solidFill>
              <a:srgbClr val="00AFD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67079"/>
              <a:endParaRPr lang="en-US" sz="1500" dirty="0">
                <a:solidFill>
                  <a:srgbClr val="FFFFFF"/>
                </a:solidFill>
                <a:ea typeface="ＭＳ Ｐゴシック" charset="-128"/>
              </a:endParaRPr>
            </a:p>
          </p:txBody>
        </p:sp>
      </p:grpSp>
      <p:pic>
        <p:nvPicPr>
          <p:cNvPr id="45" name="Picture 44" descr="Ingersoll_Rand.png"/>
          <p:cNvPicPr>
            <a:picLocks noChangeAspect="1"/>
          </p:cNvPicPr>
          <p:nvPr/>
        </p:nvPicPr>
        <p:blipFill>
          <a:blip r:embed="rId2" cstate="print">
            <a:lum bright="100000"/>
          </a:blip>
          <a:stretch>
            <a:fillRect/>
          </a:stretch>
        </p:blipFill>
        <p:spPr>
          <a:xfrm>
            <a:off x="170304" y="1522928"/>
            <a:ext cx="1543456" cy="428978"/>
          </a:xfrm>
          <a:prstGeom prst="rect">
            <a:avLst/>
          </a:prstGeom>
        </p:spPr>
      </p:pic>
      <p:pic>
        <p:nvPicPr>
          <p:cNvPr id="46" name="Picture 45" descr="Telecom_Italia.png"/>
          <p:cNvPicPr>
            <a:picLocks noChangeAspect="1"/>
          </p:cNvPicPr>
          <p:nvPr/>
        </p:nvPicPr>
        <p:blipFill>
          <a:blip r:embed="rId3" cstate="print">
            <a:lum bright="100000"/>
          </a:blip>
          <a:stretch>
            <a:fillRect/>
          </a:stretch>
        </p:blipFill>
        <p:spPr>
          <a:xfrm>
            <a:off x="3253718" y="2698539"/>
            <a:ext cx="933646" cy="196832"/>
          </a:xfrm>
          <a:prstGeom prst="rect">
            <a:avLst/>
          </a:prstGeom>
        </p:spPr>
      </p:pic>
      <p:pic>
        <p:nvPicPr>
          <p:cNvPr id="47" name="Picture 20" descr="http://www2.milwaukee.k12.wi.us/35th/graphics/logos/partners/Aurora.gif"/>
          <p:cNvPicPr>
            <a:picLocks noChangeAspect="1" noChangeArrowheads="1"/>
          </p:cNvPicPr>
          <p:nvPr/>
        </p:nvPicPr>
        <p:blipFill>
          <a:blip r:embed="rId4" cstate="print">
            <a:biLevel thresh="50000"/>
            <a:lum bright="100000"/>
            <a:extLst>
              <a:ext uri="{28A0092B-C50C-407E-A947-70E740481C1C}">
                <a14:useLocalDpi xmlns:a14="http://schemas.microsoft.com/office/drawing/2010/main" val="0"/>
              </a:ext>
            </a:extLst>
          </a:blip>
          <a:srcRect/>
          <a:stretch>
            <a:fillRect/>
          </a:stretch>
        </p:blipFill>
        <p:spPr bwMode="auto">
          <a:xfrm>
            <a:off x="1885250" y="1368032"/>
            <a:ext cx="924753" cy="38418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descr="siemens.png"/>
          <p:cNvPicPr>
            <a:picLocks noChangeAspect="1"/>
          </p:cNvPicPr>
          <p:nvPr/>
        </p:nvPicPr>
        <p:blipFill>
          <a:blip r:embed="rId5" cstate="print">
            <a:lum bright="100000"/>
          </a:blip>
          <a:stretch>
            <a:fillRect/>
          </a:stretch>
        </p:blipFill>
        <p:spPr>
          <a:xfrm>
            <a:off x="3194681" y="3519090"/>
            <a:ext cx="1051721" cy="166744"/>
          </a:xfrm>
          <a:prstGeom prst="rect">
            <a:avLst/>
          </a:prstGeom>
        </p:spPr>
      </p:pic>
      <p:pic>
        <p:nvPicPr>
          <p:cNvPr id="50" name="Picture 49" descr="intel_rgb_1700.png"/>
          <p:cNvPicPr>
            <a:picLocks noChangeAspect="1"/>
          </p:cNvPicPr>
          <p:nvPr/>
        </p:nvPicPr>
        <p:blipFill>
          <a:blip r:embed="rId6" cstate="print">
            <a:lum bright="100000"/>
          </a:blip>
          <a:stretch>
            <a:fillRect/>
          </a:stretch>
        </p:blipFill>
        <p:spPr>
          <a:xfrm>
            <a:off x="75306" y="3053522"/>
            <a:ext cx="846031" cy="647852"/>
          </a:xfrm>
          <a:prstGeom prst="rect">
            <a:avLst/>
          </a:prstGeom>
        </p:spPr>
      </p:pic>
      <p:pic>
        <p:nvPicPr>
          <p:cNvPr id="51" name="Picture 3"/>
          <p:cNvPicPr>
            <a:picLocks noChangeAspect="1" noChangeArrowheads="1"/>
          </p:cNvPicPr>
          <p:nvPr/>
        </p:nvPicPr>
        <p:blipFill>
          <a:blip r:embed="rId7" cstate="print">
            <a:lum bright="100000"/>
          </a:blip>
          <a:stretch>
            <a:fillRect/>
          </a:stretch>
        </p:blipFill>
        <p:spPr bwMode="auto">
          <a:xfrm>
            <a:off x="3600199" y="1537123"/>
            <a:ext cx="562464" cy="695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9" name="Picture 1" descr="\\NAS\Data\Asset.Repository\Logos\GroupHealth.png"/>
          <p:cNvPicPr>
            <a:picLocks noChangeAspect="1" noChangeArrowheads="1"/>
          </p:cNvPicPr>
          <p:nvPr/>
        </p:nvPicPr>
        <p:blipFill>
          <a:blip r:embed="rId8" cstate="print">
            <a:lum bright="100000"/>
          </a:blip>
          <a:srcRect/>
          <a:stretch>
            <a:fillRect/>
          </a:stretch>
        </p:blipFill>
        <p:spPr bwMode="auto">
          <a:xfrm>
            <a:off x="2154975" y="3816915"/>
            <a:ext cx="1486287" cy="656500"/>
          </a:xfrm>
          <a:prstGeom prst="rect">
            <a:avLst/>
          </a:prstGeom>
          <a:noFill/>
        </p:spPr>
      </p:pic>
      <p:pic>
        <p:nvPicPr>
          <p:cNvPr id="2050" name="Picture 2" descr="C:\Users\sigurdg\Desktop\05953__union_pacific.png"/>
          <p:cNvPicPr>
            <a:picLocks noChangeAspect="1" noChangeArrowheads="1"/>
          </p:cNvPicPr>
          <p:nvPr/>
        </p:nvPicPr>
        <p:blipFill>
          <a:blip r:embed="rId9" cstate="print">
            <a:lum bright="100000"/>
          </a:blip>
          <a:srcRect/>
          <a:stretch>
            <a:fillRect/>
          </a:stretch>
        </p:blipFill>
        <p:spPr bwMode="auto">
          <a:xfrm>
            <a:off x="170303" y="4209966"/>
            <a:ext cx="628814" cy="731480"/>
          </a:xfrm>
          <a:prstGeom prst="rect">
            <a:avLst/>
          </a:prstGeom>
          <a:noFill/>
        </p:spPr>
      </p:pic>
      <p:pic>
        <p:nvPicPr>
          <p:cNvPr id="2051" name="Picture 3" descr="\\NAS\Data\Asset.Repository\Logos\Company Logos\Telefonica[1].png"/>
          <p:cNvPicPr>
            <a:picLocks noChangeAspect="1" noChangeArrowheads="1"/>
          </p:cNvPicPr>
          <p:nvPr/>
        </p:nvPicPr>
        <p:blipFill>
          <a:blip r:embed="rId10" cstate="print">
            <a:lum bright="100000"/>
          </a:blip>
          <a:srcRect/>
          <a:stretch>
            <a:fillRect/>
          </a:stretch>
        </p:blipFill>
        <p:spPr bwMode="auto">
          <a:xfrm>
            <a:off x="842820" y="3474279"/>
            <a:ext cx="1071841" cy="302708"/>
          </a:xfrm>
          <a:prstGeom prst="rect">
            <a:avLst/>
          </a:prstGeom>
          <a:noFill/>
        </p:spPr>
      </p:pic>
      <p:pic>
        <p:nvPicPr>
          <p:cNvPr id="2053" name="Picture 5" descr="C:\Users\sigurdg\Desktop\Empire CLS.png"/>
          <p:cNvPicPr>
            <a:picLocks noChangeAspect="1" noChangeArrowheads="1"/>
          </p:cNvPicPr>
          <p:nvPr/>
        </p:nvPicPr>
        <p:blipFill>
          <a:blip r:embed="rId11" cstate="print">
            <a:lum bright="100000"/>
          </a:blip>
          <a:srcRect/>
          <a:stretch>
            <a:fillRect/>
          </a:stretch>
        </p:blipFill>
        <p:spPr bwMode="auto">
          <a:xfrm>
            <a:off x="3142879" y="4601960"/>
            <a:ext cx="1144489" cy="325940"/>
          </a:xfrm>
          <a:prstGeom prst="rect">
            <a:avLst/>
          </a:prstGeom>
          <a:noFill/>
        </p:spPr>
      </p:pic>
      <p:pic>
        <p:nvPicPr>
          <p:cNvPr id="52" name="Picture 6" descr="http://lacnic.net/imgs/lacniccaribe/terremark.png"/>
          <p:cNvPicPr>
            <a:picLocks noChangeAspect="1" noChangeArrowheads="1"/>
          </p:cNvPicPr>
          <p:nvPr/>
        </p:nvPicPr>
        <p:blipFill>
          <a:blip r:embed="rId12" cstate="print">
            <a:lum bright="100000"/>
          </a:blip>
          <a:srcRect/>
          <a:stretch>
            <a:fillRect/>
          </a:stretch>
        </p:blipFill>
        <p:spPr bwMode="auto">
          <a:xfrm>
            <a:off x="187804" y="2463676"/>
            <a:ext cx="1190936" cy="230634"/>
          </a:xfrm>
          <a:prstGeom prst="rect">
            <a:avLst/>
          </a:prstGeom>
          <a:noFill/>
        </p:spPr>
      </p:pic>
      <p:sp>
        <p:nvSpPr>
          <p:cNvPr id="2055" name="AutoShape 7" descr="data:image/jpg;base64,/9j/4AAQSkZJRgABAQAAAQABAAD/2wCEAAkGBggGERUSBwgTEBMWGCIaGBYYGBsaGxodHx8aGR0cHhshIychIyUlIB4gIjApIycsLC0sGx4xNzwqNTIuMCkBCQoKDgwOGQ8PGTEkGyQsNjUtLzU1KikwMC81NCwpKSw1NDUsNS42NS8pLi4sLCkqNSwwLCkpNCkpNSwpKTIpKf/AABEIAFgA7AMBIgACEQEDEQH/xAAcAAEAAgIDAQAAAAAAAAAAAAAABgcDBAEFCAL/xABDEAABAwMCAwMHCQUHBQAAAAABAAIDBAURBiEHEjETQVEiNGFxkbHRFBcyVHOBg5PBFkJVodIIFSNSksPxJENEU2L/xAAbAQEAAgMBAQAAAAAAAAAAAAAAAwUBBAYCB//EAC8RAQABAwEDCgYDAAAAAAAAAAABAgMRBAUTMRIUFjI0QVFSgdEVU2FykcEGIaH/2gAMAwEAAhEDEQA/ALxREQFDuKvmP4rf1UxUO4q+Y/it/VR3epKw2Z2u190KfREVY+mCt7hR5k77V3uYqhVvcKPMnfau9zFPp+uodv8AZPWEzREVg4EREQEREBERAREQEREBERAREQEREBERAREQEUH+du0fVZvY34p87do+qzexvxUe9o8Vl8K1ny5ThQ7ir5j+K39Vg+du0fVZvY34rodaa8oNR03Y0sMjXc4dlwGMDPgVHcuUzTMRLc0GztVb1Nuuq3MREwgiIi0HfCt7hR5k77V3uYqhU60Vrug03TmKrhkc4vLstAxgho7z6FNZqimrMqfbNi5f03ItxmcwtdFB/nbtH1Wb2N+KfO3aPqs3sb8Vu72jxcb8K1ny5ThFBxxatB/8Wb2N+KmzHB4BHevVNcVcJa1/SXtPje04zwfSIi9NYREQEREBERAREQEREBERAREQEREHm5ERVD64IiICIiAiIgIiIOWdR616Mg+i31D3LzmzqPWvRkH0W+oe5bem73JfyXha9f0yIiLccgIiICIiAiIgIiICIiAiIgIiICIiDzciuv5uNN/UD+Y/+pPm4039QP5j/wCpaHNqnddItL5avxHupRFdfzcab+oH8x/9Sjev9IWex0naW+l5H9o0Z5nHY5zsSQsVWKqYylsbc0965TbpirMzju91cIiKBeiIrF4f6RtF8pTJcKXnf2hbnmcNgGnoCPFe6KJrnENTV6ujSW95XE4+iukVx1WiNIUOPlcLI89OaZzc+rLljh0joqoPLD2Tie4Tkn2Byl5tUqOkWl8tX4j3VCzqPWvRkH0W+oe5R0cOdNjpQH/W/wDqXe0twoqnIpKqN/Js7lcHcvrwdvvWxZtzRnKi2vtG1reRu4mMZ4478fVsotekuFJcATRVTJQDgljg4A+BwthTqIRRXXmvYNCtiM9G6btS4DlcBjlAPf613Wn7uy/00NTHEWCVgeGk5Iz3ZQdgiLgkN3Jwg5RatNdKGtPLS1kcjsZw17XHHjgH0/zWSqrKaiGaqoZGCcAucGjPhugzIsFLW01aCaSoZIBsS1wdj2LOgIiICIiAiIgIiICIiAodxV8x/Fb+qmKh3FXzH8Vv6qO71JWGzO12vuhT6IirH0wVvcKPMnfau9zFUKt7hR5k77V3uYp9P11Dt/snrCG/2hWhxo8j/wBn+2ugn4VwstDLlSXB3P2LZXRua3lwcEhpGCMZ2znOFIP7QnWj/E/21AanUuoJ6eGgrq/saYsZygjlb2ZwWOcWguLQN+/p3kKwcEtHgxfK3UdJUU1yqXvEWGtfnyw17XDHN18nG3hn0Ba9h4b2jSJqo7jqmMGeF0IGWxOa137xBccn2Dr4rDd6M8JbQRa6sPqap4Dpm7YHKTlnoDdgfFxPoXTaE4RRavpfld1uEjO0LuQNAJ2JaXOLs5y4Hb7877BPeGXD6PRvaysurantgACwcrMNJ3+k7J3659CmVbcqO2gGuq44gehe4NB9pVDaQudx4cXY0U9QXQmTs5G/ukOxySAdx3B9WQtKzUNdxfuTjXVhYzBeT15IwQGsYDsOo/mTk9QlfHmsp6+GjfRzskbzyeU1wcOjO8bKwOHTg21UZccDsG+5U1xK4bt0OIn0VY+WGRxGH4y12M92AQR6M7LnWOpauO3W6hppS1jqVkkgG3PkkNafQOUnHjjwQX1TX211juSluUMjuvK2RpO3XYFfNTX0tZFKKapZJhjs8rg7uPgVVLeBAhpO1jujxVhnPgACPOM8gP0vRzZ9OO5dZwOHLJXbY/6ce9yDR4J1tLaq6aaskbHGyke5zj0AEkCyXCouvGi4BlK0spo+mdxEzO73DoXux0+7oCVC7Vaq67CYW9hd2cRke0Hcsa5gO3fgkOx/856gK2+Bmqrb2ZoXwsinyXtcP+8Ou5/zNHd/lG3egsiwWG3aTp2w2+MRxsGSTgFx73uPeT4/oskOobRUuDILpA9x2DRIwk/cCqc4w3643m4Nt1LIWxtLG8ucB8j8EF3oAIx4blZdTcD4bLRPnobi+SaJvO5rmtDXAbu5cbj0ZJ/VBdc08VOOaaQNaOpJAHtK1Zb1bYG881whazOOYvaBnwznGVR1v1TV3ywV0FfMZHU5i5XHc8jnjAJ78Fp+7CxcNeGkWt4pJbhWyRxMfysazG7sAuO4IA3HQboL5lutBBGJZq2Jsbujy9oafU7OCvqjuNHcQTQ1UcoHUscHD+RVA8VrVUWSppoatsj6OGGOOM/RDg3aTBxgPOPd3KWcOqnQ1A6eosDpmzCEuMMx8prWgudydQ7OBnc49G6C0K250VtANdWRxA9Od7W59WSvqjuFJcRzUVUyUDvY4OHtBXmSkvVv1FWuqNb1Mzo3ZOI9yT+6wb+S0Dw8PTlbVJqK26XuUc+j6mUU5LedkmxIJw9h38oY3BO4OPBDCda64m3ux3P5NbaqLsR2YOWBxBJw/wArP/CtuCphqhzU8rXjxaQR7QvNnESwRWy7yQxzOcJZBIScZBmcXED1Z2V9aM0pDo2m+T09Q6VvO53M4AHyu7bZB3qIiMCinEujqK6i5aSB0ju0acNBccb74CIvNUcqJhPpr02btNyI4TlVX7N3n+FT/lu+Cfs3ef4VP+W74LlFrc3jxdL0hu+SP9cfs3ef4VP+W74K0+GdFU0NGW1dO+N3auOHAtOMN3wURSW7MUTnLR1+1q9Va3dVMR/aKcdLNcbsaT+7qCWbl7Tm7NjnYz2eM4G3RfF74ez36yUjoqVzayngb5Bbhzm48qMg757wPHI71winULpbNab/AKpt7rZdbfPE+I9pSyyRva3yc5ic4jYEE8pPTp3ALX0/qrWfDyN1JJYnvbzEsD45CGk7nlczZwJ3wD1J8URGW/oDQ181DXi4alp3xtD+08scrpH/ALoDOoaDg7juA9XV1lg1LwrrzPaKN8sO4a4Mc9jozvyP5d2kbdcbgEIiDHrCv1nr0RSVNgmZC0nkayKTrtlxz5R22B6eHeu31Tw6ul1tlBPRUjzNDTtjlhIw/l6ghp3yCTkdd1yiDFSa917cKf5FTWZ5l5OQzdlIHhuOpzhodjvPvWzwbsN0tr6w11tmhDoAG88bm5OXbDI3KIgx8FNP3W13B77hbJoWGneOZ8bmjJfCcZI64B9hWPiNw3uFiqm1elKaRzHO5uWJpLopBvkAb8p6jwOR0wuERho6isGo9UctxgtU8dSwNE8fZua7nZ9GaMEeUCAMgZLS3wWe7a/1tqeA0X9yPa545ZHMhlD3DvGDs3Pf9/RERl2kPDu46fsdW2WndJVVBjJjYOYta17cN26nck48VJuCltrbXQvZcKSSFxmcQ17S04w3fBREYamttY6isdU9lTpgVdAWgAcpcHd5cXBrgN9uVze4KJcN9F3G8V5qqi1upKX/ABCWkOaCHhzezYHbkYdjPTAREZYaK2aj4R1zpIrW+qhILOZrXFr2ZBBy0O5HDA6jx6hSax6o17rCsDqKj+RUmRzdpHlob1OHODS5x6eSMepcIg6biZp67V15ElJa55I/8Ly2xuc3YjO4GNleaIjD/9k="/>
          <p:cNvSpPr>
            <a:spLocks noChangeAspect="1" noChangeArrowheads="1"/>
          </p:cNvSpPr>
          <p:nvPr/>
        </p:nvSpPr>
        <p:spPr bwMode="auto">
          <a:xfrm>
            <a:off x="61930" y="-428625"/>
            <a:ext cx="1686364" cy="838200"/>
          </a:xfrm>
          <a:prstGeom prst="rect">
            <a:avLst/>
          </a:prstGeom>
          <a:noFill/>
        </p:spPr>
        <p:txBody>
          <a:bodyPr vert="horz" wrap="square" lIns="76710" tIns="38361" rIns="76710" bIns="38361" numCol="1" anchor="t" anchorCtr="0" compatLnSpc="1">
            <a:prstTxWarp prst="textNoShape">
              <a:avLst/>
            </a:prstTxWarp>
          </a:bodyPr>
          <a:lstStyle/>
          <a:p>
            <a:pPr defTabSz="767079"/>
            <a:endParaRPr lang="en-US" sz="1500">
              <a:solidFill>
                <a:srgbClr val="404040"/>
              </a:solidFill>
            </a:endParaRPr>
          </a:p>
        </p:txBody>
      </p:sp>
      <p:sp>
        <p:nvSpPr>
          <p:cNvPr id="2057" name="AutoShape 9" descr="data:image/jpg;base64,/9j/4AAQSkZJRgABAQAAAQABAAD/2wCEAAkGBggGERUSBwgTEBMWGCIaGBYYGBsaGxodHx8aGR0cHhshIychIyUlIB4gIjApIycsLC0sGx4xNzwqNTIuMCkBCQoKDgwOGQ8PGTEkGyQsNjUtLzU1KikwMC81NCwpKSw1NDUsNS42NS8pLi4sLCkqNSwwLCkpNCkpNSwpKTIpKf/AABEIAFgA7AMBIgACEQEDEQH/xAAcAAEAAgIDAQAAAAAAAAAAAAAABgcDBAEFCAL/xABDEAABAwMCAwMHCQUHBQAAAAABAAIDBAURBiEHEjETQVEiNGFxkbHRFBcyVHOBg5PBFkJVodIIFSNSksPxJENEU2L/xAAbAQEAAgMBAQAAAAAAAAAAAAAAAwUBBAYCB//EAC8RAQABAwEDCgYDAAAAAAAAAAABAgMRBAUTMRIUFjI0QVFSgdEVU2FykcEGIaH/2gAMAwEAAhEDEQA/ALxREQFDuKvmP4rf1UxUO4q+Y/it/VR3epKw2Z2u190KfREVY+mCt7hR5k77V3uYqhVvcKPMnfau9zFPp+uodv8AZPWEzREVg4EREQEREBERAREQEREBERAREQEREBERAREQEUH+du0fVZvY34p87do+qzexvxUe9o8Vl8K1ny5ThQ7ir5j+K39Vg+du0fVZvY34rodaa8oNR03Y0sMjXc4dlwGMDPgVHcuUzTMRLc0GztVb1Nuuq3MREwgiIi0HfCt7hR5k77V3uYqhU60Vrug03TmKrhkc4vLstAxgho7z6FNZqimrMqfbNi5f03ItxmcwtdFB/nbtH1Wb2N+KfO3aPqs3sb8Vu72jxcb8K1ny5ThFBxxatB/8Wb2N+KmzHB4BHevVNcVcJa1/SXtPje04zwfSIi9NYREQEREBERAREQEREBERAREQEREHm5ERVD64IiICIiAiIgIiIOWdR616Mg+i31D3LzmzqPWvRkH0W+oe5bem73JfyXha9f0yIiLccgIiICIiAiIgIiICIiAiIgIiICIiDzciuv5uNN/UD+Y/+pPm4039QP5j/wCpaHNqnddItL5avxHupRFdfzcab+oH8x/9Sjev9IWex0naW+l5H9o0Z5nHY5zsSQsVWKqYylsbc0965TbpirMzju91cIiKBeiIrF4f6RtF8pTJcKXnf2hbnmcNgGnoCPFe6KJrnENTV6ujSW95XE4+iukVx1WiNIUOPlcLI89OaZzc+rLljh0joqoPLD2Tie4Tkn2Byl5tUqOkWl8tX4j3VCzqPWvRkH0W+oe5R0cOdNjpQH/W/wDqXe0twoqnIpKqN/Js7lcHcvrwdvvWxZtzRnKi2vtG1reRu4mMZ4478fVsotekuFJcATRVTJQDgljg4A+BwthTqIRRXXmvYNCtiM9G6btS4DlcBjlAPf613Wn7uy/00NTHEWCVgeGk5Iz3ZQdgiLgkN3Jwg5RatNdKGtPLS1kcjsZw17XHHjgH0/zWSqrKaiGaqoZGCcAucGjPhugzIsFLW01aCaSoZIBsS1wdj2LOgIiICIiAiIgIiICIiAodxV8x/Fb+qmKh3FXzH8Vv6qO71JWGzO12vuhT6IirH0wVvcKPMnfau9zFUKt7hR5k77V3uYp9P11Dt/snrCG/2hWhxo8j/wBn+2ugn4VwstDLlSXB3P2LZXRua3lwcEhpGCMZ2znOFIP7QnWj/E/21AanUuoJ6eGgrq/saYsZygjlb2ZwWOcWguLQN+/p3kKwcEtHgxfK3UdJUU1yqXvEWGtfnyw17XDHN18nG3hn0Ba9h4b2jSJqo7jqmMGeF0IGWxOa137xBccn2Dr4rDd6M8JbQRa6sPqap4Dpm7YHKTlnoDdgfFxPoXTaE4RRavpfld1uEjO0LuQNAJ2JaXOLs5y4Hb7877BPeGXD6PRvaysurantgACwcrMNJ3+k7J3659CmVbcqO2gGuq44gehe4NB9pVDaQudx4cXY0U9QXQmTs5G/ukOxySAdx3B9WQtKzUNdxfuTjXVhYzBeT15IwQGsYDsOo/mTk9QlfHmsp6+GjfRzskbzyeU1wcOjO8bKwOHTg21UZccDsG+5U1xK4bt0OIn0VY+WGRxGH4y12M92AQR6M7LnWOpauO3W6hppS1jqVkkgG3PkkNafQOUnHjjwQX1TX211juSluUMjuvK2RpO3XYFfNTX0tZFKKapZJhjs8rg7uPgVVLeBAhpO1jujxVhnPgACPOM8gP0vRzZ9OO5dZwOHLJXbY/6ce9yDR4J1tLaq6aaskbHGyke5zj0AEkCyXCouvGi4BlK0spo+mdxEzO73DoXux0+7oCVC7Vaq67CYW9hd2cRke0Hcsa5gO3fgkOx/856gK2+Bmqrb2ZoXwsinyXtcP+8Ou5/zNHd/lG3egsiwWG3aTp2w2+MRxsGSTgFx73uPeT4/oskOobRUuDILpA9x2DRIwk/cCqc4w3643m4Nt1LIWxtLG8ucB8j8EF3oAIx4blZdTcD4bLRPnobi+SaJvO5rmtDXAbu5cbj0ZJ/VBdc08VOOaaQNaOpJAHtK1Zb1bYG881whazOOYvaBnwznGVR1v1TV3ywV0FfMZHU5i5XHc8jnjAJ78Fp+7CxcNeGkWt4pJbhWyRxMfysazG7sAuO4IA3HQboL5lutBBGJZq2Jsbujy9oafU7OCvqjuNHcQTQ1UcoHUscHD+RVA8VrVUWSppoatsj6OGGOOM/RDg3aTBxgPOPd3KWcOqnQ1A6eosDpmzCEuMMx8prWgudydQ7OBnc49G6C0K250VtANdWRxA9Od7W59WSvqjuFJcRzUVUyUDvY4OHtBXmSkvVv1FWuqNb1Mzo3ZOI9yT+6wb+S0Dw8PTlbVJqK26XuUc+j6mUU5LedkmxIJw9h38oY3BO4OPBDCda64m3ux3P5NbaqLsR2YOWBxBJw/wArP/CtuCphqhzU8rXjxaQR7QvNnESwRWy7yQxzOcJZBIScZBmcXED1Z2V9aM0pDo2m+T09Q6VvO53M4AHyu7bZB3qIiMCinEujqK6i5aSB0ju0acNBccb74CIvNUcqJhPpr02btNyI4TlVX7N3n+FT/lu+Cfs3ef4VP+W74LlFrc3jxdL0hu+SP9cfs3ef4VP+W74K0+GdFU0NGW1dO+N3auOHAtOMN3wURSW7MUTnLR1+1q9Va3dVMR/aKcdLNcbsaT+7qCWbl7Tm7NjnYz2eM4G3RfF74ez36yUjoqVzayngb5Bbhzm48qMg757wPHI71winULpbNab/AKpt7rZdbfPE+I9pSyyRva3yc5ic4jYEE8pPTp3ALX0/qrWfDyN1JJYnvbzEsD45CGk7nlczZwJ3wD1J8URGW/oDQ181DXi4alp3xtD+08scrpH/ALoDOoaDg7juA9XV1lg1LwrrzPaKN8sO4a4Mc9jozvyP5d2kbdcbgEIiDHrCv1nr0RSVNgmZC0nkayKTrtlxz5R22B6eHeu31Tw6ul1tlBPRUjzNDTtjlhIw/l6ghp3yCTkdd1yiDFSa917cKf5FTWZ5l5OQzdlIHhuOpzhodjvPvWzwbsN0tr6w11tmhDoAG88bm5OXbDI3KIgx8FNP3W13B77hbJoWGneOZ8bmjJfCcZI64B9hWPiNw3uFiqm1elKaRzHO5uWJpLopBvkAb8p6jwOR0wuERho6isGo9UctxgtU8dSwNE8fZua7nZ9GaMEeUCAMgZLS3wWe7a/1tqeA0X9yPa545ZHMhlD3DvGDs3Pf9/RERl2kPDu46fsdW2WndJVVBjJjYOYta17cN26nck48VJuCltrbXQvZcKSSFxmcQ17S04w3fBREYamttY6isdU9lTpgVdAWgAcpcHd5cXBrgN9uVze4KJcN9F3G8V5qqi1upKX/ABCWkOaCHhzezYHbkYdjPTAREZYaK2aj4R1zpIrW+qhILOZrXFr2ZBBy0O5HDA6jx6hSax6o17rCsDqKj+RUmRzdpHlob1OHODS5x6eSMepcIg6biZp67V15ElJa55I/8Ly2xuc3YjO4GNleaIjD/9k="/>
          <p:cNvSpPr>
            <a:spLocks noChangeAspect="1" noChangeArrowheads="1"/>
          </p:cNvSpPr>
          <p:nvPr/>
        </p:nvSpPr>
        <p:spPr bwMode="auto">
          <a:xfrm>
            <a:off x="61930" y="-428625"/>
            <a:ext cx="1686364" cy="838200"/>
          </a:xfrm>
          <a:prstGeom prst="rect">
            <a:avLst/>
          </a:prstGeom>
          <a:noFill/>
        </p:spPr>
        <p:txBody>
          <a:bodyPr vert="horz" wrap="square" lIns="76710" tIns="38361" rIns="76710" bIns="38361" numCol="1" anchor="t" anchorCtr="0" compatLnSpc="1">
            <a:prstTxWarp prst="textNoShape">
              <a:avLst/>
            </a:prstTxWarp>
          </a:bodyPr>
          <a:lstStyle/>
          <a:p>
            <a:pPr defTabSz="767079"/>
            <a:endParaRPr lang="en-US" sz="1500">
              <a:solidFill>
                <a:srgbClr val="404040"/>
              </a:solidFill>
            </a:endParaRPr>
          </a:p>
        </p:txBody>
      </p:sp>
      <p:pic>
        <p:nvPicPr>
          <p:cNvPr id="2060" name="Picture 12" descr="C:\Users\sigurdg\Desktop\RodaKorset.png"/>
          <p:cNvPicPr>
            <a:picLocks noChangeAspect="1" noChangeArrowheads="1"/>
          </p:cNvPicPr>
          <p:nvPr/>
        </p:nvPicPr>
        <p:blipFill>
          <a:blip r:embed="rId13" cstate="print">
            <a:lum bright="100000"/>
          </a:blip>
          <a:srcRect/>
          <a:stretch>
            <a:fillRect/>
          </a:stretch>
        </p:blipFill>
        <p:spPr bwMode="auto">
          <a:xfrm>
            <a:off x="1007909" y="4051616"/>
            <a:ext cx="971803" cy="367570"/>
          </a:xfrm>
          <a:prstGeom prst="rect">
            <a:avLst/>
          </a:prstGeom>
          <a:noFill/>
        </p:spPr>
      </p:pic>
      <p:pic>
        <p:nvPicPr>
          <p:cNvPr id="53" name="Picture 4" descr="http://upload.wikimedia.org/wikipedia/en/2/27/DenizBankLogo.png"/>
          <p:cNvPicPr>
            <a:picLocks noChangeAspect="1" noChangeArrowheads="1"/>
          </p:cNvPicPr>
          <p:nvPr/>
        </p:nvPicPr>
        <p:blipFill>
          <a:blip r:embed="rId14" cstate="print">
            <a:lum bright="100000"/>
          </a:blip>
          <a:stretch>
            <a:fillRect/>
          </a:stretch>
        </p:blipFill>
        <p:spPr bwMode="auto">
          <a:xfrm>
            <a:off x="971600" y="4691223"/>
            <a:ext cx="1468423" cy="374864"/>
          </a:xfrm>
          <a:prstGeom prst="rect">
            <a:avLst/>
          </a:prstGeom>
          <a:noFill/>
          <a:extLst>
            <a:ext uri="{909E8E84-426E-40DD-AFC4-6F175D3DCCD1}">
              <a14:hiddenFill xmlns:a14="http://schemas.microsoft.com/office/drawing/2010/main">
                <a:solidFill>
                  <a:srgbClr val="FFFFFF"/>
                </a:solidFill>
              </a14:hiddenFill>
            </a:ext>
          </a:extLst>
        </p:spPr>
      </p:pic>
      <p:sp>
        <p:nvSpPr>
          <p:cNvPr id="55" name="TextBox 54"/>
          <p:cNvSpPr txBox="1"/>
          <p:nvPr/>
        </p:nvSpPr>
        <p:spPr>
          <a:xfrm>
            <a:off x="4697456" y="1696398"/>
            <a:ext cx="4339039" cy="261610"/>
          </a:xfrm>
          <a:prstGeom prst="rect">
            <a:avLst/>
          </a:prstGeom>
          <a:noFill/>
        </p:spPr>
        <p:txBody>
          <a:bodyPr wrap="square" lIns="0" tIns="0" rIns="0" bIns="0" rtlCol="0">
            <a:spAutoFit/>
          </a:bodyPr>
          <a:lstStyle/>
          <a:p>
            <a:pPr defTabSz="767079">
              <a:lnSpc>
                <a:spcPct val="85000"/>
              </a:lnSpc>
            </a:pPr>
            <a:r>
              <a:rPr lang="en-US" sz="2000" b="1" dirty="0" smtClean="0">
                <a:solidFill>
                  <a:prstClr val="white"/>
                </a:solidFill>
              </a:rPr>
              <a:t>Hyper-V market </a:t>
            </a:r>
            <a:r>
              <a:rPr lang="en-US" sz="2000" b="1" dirty="0">
                <a:solidFill>
                  <a:prstClr val="white"/>
                </a:solidFill>
              </a:rPr>
              <a:t>share </a:t>
            </a:r>
            <a:r>
              <a:rPr lang="en-US" sz="2000" b="1" dirty="0" smtClean="0">
                <a:solidFill>
                  <a:prstClr val="white"/>
                </a:solidFill>
              </a:rPr>
              <a:t>Growth</a:t>
            </a:r>
            <a:r>
              <a:rPr lang="en-US" sz="2000" b="1" dirty="0">
                <a:solidFill>
                  <a:prstClr val="white"/>
                </a:solidFill>
              </a:rPr>
              <a:t> </a:t>
            </a:r>
            <a:r>
              <a:rPr lang="en-US" sz="2000" b="1" dirty="0" smtClean="0">
                <a:solidFill>
                  <a:prstClr val="white"/>
                </a:solidFill>
              </a:rPr>
              <a:t>(3 years) </a:t>
            </a:r>
            <a:endParaRPr lang="en-US" sz="2000" b="1" dirty="0">
              <a:solidFill>
                <a:prstClr val="white"/>
              </a:solidFill>
            </a:endParaRPr>
          </a:p>
        </p:txBody>
      </p:sp>
      <p:sp>
        <p:nvSpPr>
          <p:cNvPr id="56" name="Rectangle 55"/>
          <p:cNvSpPr/>
          <p:nvPr/>
        </p:nvSpPr>
        <p:spPr>
          <a:xfrm flipH="1">
            <a:off x="4888459" y="4594998"/>
            <a:ext cx="3818236" cy="276999"/>
          </a:xfrm>
          <a:prstGeom prst="rect">
            <a:avLst/>
          </a:prstGeom>
        </p:spPr>
        <p:txBody>
          <a:bodyPr wrap="square" lIns="0" tIns="0" rIns="0" bIns="0">
            <a:spAutoFit/>
          </a:bodyPr>
          <a:lstStyle/>
          <a:p>
            <a:pPr defTabSz="767079"/>
            <a:r>
              <a:rPr lang="en-US" sz="900" i="1" dirty="0">
                <a:solidFill>
                  <a:prstClr val="white"/>
                </a:solidFill>
              </a:rPr>
              <a:t>Source: </a:t>
            </a:r>
            <a:r>
              <a:rPr lang="en-US" sz="900" dirty="0">
                <a:solidFill>
                  <a:prstClr val="white"/>
                </a:solidFill>
              </a:rPr>
              <a:t>IDC WW Quarterly Server Virtualization Tracker, March 2011. Data represents x86 + EPIC based servers</a:t>
            </a:r>
            <a:endParaRPr lang="en-US" sz="900" dirty="0">
              <a:solidFill>
                <a:prstClr val="white"/>
              </a:solidFill>
              <a:ea typeface="Times New Roman"/>
            </a:endParaRPr>
          </a:p>
        </p:txBody>
      </p:sp>
      <p:sp>
        <p:nvSpPr>
          <p:cNvPr id="27" name="TextBox 26"/>
          <p:cNvSpPr txBox="1"/>
          <p:nvPr/>
        </p:nvSpPr>
        <p:spPr>
          <a:xfrm>
            <a:off x="1947060" y="5445224"/>
            <a:ext cx="7017428" cy="830997"/>
          </a:xfrm>
          <a:prstGeom prst="rect">
            <a:avLst/>
          </a:prstGeom>
          <a:solidFill>
            <a:srgbClr val="441C62"/>
          </a:solidFill>
          <a:effectLst>
            <a:softEdge rad="317500"/>
          </a:effectLst>
        </p:spPr>
        <p:txBody>
          <a:bodyPr wrap="square" lIns="0" tIns="0" rIns="0" bIns="0" rtlCol="0">
            <a:spAutoFit/>
          </a:bodyPr>
          <a:lstStyle/>
          <a:p>
            <a:pPr defTabSz="767079"/>
            <a:r>
              <a:rPr lang="en-US" sz="1400" b="1" dirty="0">
                <a:solidFill>
                  <a:schemeClr val="bg1"/>
                </a:solidFill>
                <a:latin typeface="Segoe UI" pitchFamily="34" charset="0"/>
                <a:cs typeface="Segoe UI" pitchFamily="34" charset="0"/>
              </a:rPr>
              <a:t>“With Hyper-V, Target can reduce our stores’ server footprints without sacrificing the mission-critical application    performance that contributes to a superior retail experience for our guests.”</a:t>
            </a:r>
          </a:p>
          <a:p>
            <a:pPr algn="just" defTabSz="767079"/>
            <a:r>
              <a:rPr lang="en-US" sz="1200" b="1" dirty="0">
                <a:solidFill>
                  <a:schemeClr val="bg1"/>
                </a:solidFill>
                <a:latin typeface="Segoe UI" pitchFamily="34" charset="0"/>
                <a:cs typeface="Segoe UI" pitchFamily="34" charset="0"/>
              </a:rPr>
              <a:t>		                                </a:t>
            </a:r>
            <a:r>
              <a:rPr lang="en-US" sz="1200" b="1" dirty="0" smtClean="0">
                <a:solidFill>
                  <a:schemeClr val="bg1"/>
                </a:solidFill>
                <a:latin typeface="Segoe UI" pitchFamily="34" charset="0"/>
                <a:cs typeface="Segoe UI" pitchFamily="34" charset="0"/>
              </a:rPr>
              <a:t> </a:t>
            </a:r>
            <a:r>
              <a:rPr lang="en-US" sz="1200" b="1" dirty="0">
                <a:solidFill>
                  <a:schemeClr val="bg1"/>
                </a:solidFill>
                <a:latin typeface="Segoe UI" pitchFamily="34" charset="0"/>
                <a:cs typeface="Segoe UI" pitchFamily="34" charset="0"/>
              </a:rPr>
              <a:t>Jeff </a:t>
            </a:r>
            <a:r>
              <a:rPr lang="en-US" sz="1200" b="1" dirty="0" err="1">
                <a:solidFill>
                  <a:schemeClr val="bg1"/>
                </a:solidFill>
                <a:latin typeface="Segoe UI" pitchFamily="34" charset="0"/>
                <a:cs typeface="Segoe UI" pitchFamily="34" charset="0"/>
              </a:rPr>
              <a:t>Mader</a:t>
            </a:r>
            <a:r>
              <a:rPr lang="en-US" sz="1200" b="1" dirty="0">
                <a:solidFill>
                  <a:schemeClr val="bg1"/>
                </a:solidFill>
                <a:latin typeface="Segoe UI" pitchFamily="34" charset="0"/>
                <a:cs typeface="Segoe UI" pitchFamily="34" charset="0"/>
              </a:rPr>
              <a:t>, Vice President, Target Technology Services </a:t>
            </a:r>
          </a:p>
        </p:txBody>
      </p:sp>
      <p:pic>
        <p:nvPicPr>
          <p:cNvPr id="28" name="Picture 27"/>
          <p:cNvPicPr>
            <a:picLocks noChangeAspect="1"/>
          </p:cNvPicPr>
          <p:nvPr/>
        </p:nvPicPr>
        <p:blipFill>
          <a:blip r:embed="rId15" cstate="print">
            <a:lum bright="100000"/>
            <a:extLst>
              <a:ext uri="{28A0092B-C50C-407E-A947-70E740481C1C}">
                <a14:useLocalDpi xmlns:a14="http://schemas.microsoft.com/office/drawing/2010/main" val="0"/>
              </a:ext>
            </a:extLst>
          </a:blip>
          <a:stretch>
            <a:fillRect/>
          </a:stretch>
        </p:blipFill>
        <p:spPr>
          <a:xfrm>
            <a:off x="3001066" y="1399979"/>
            <a:ext cx="349633" cy="560358"/>
          </a:xfrm>
          <a:prstGeom prst="rect">
            <a:avLst/>
          </a:prstGeom>
        </p:spPr>
      </p:pic>
      <p:grpSp>
        <p:nvGrpSpPr>
          <p:cNvPr id="3" name="Group 87"/>
          <p:cNvGrpSpPr/>
          <p:nvPr/>
        </p:nvGrpSpPr>
        <p:grpSpPr>
          <a:xfrm>
            <a:off x="4283968" y="2095150"/>
            <a:ext cx="4743493" cy="2239122"/>
            <a:chOff x="5865812" y="2374900"/>
            <a:chExt cx="5987739" cy="1997075"/>
          </a:xfrm>
        </p:grpSpPr>
        <p:sp>
          <p:nvSpPr>
            <p:cNvPr id="32" name="Rectangle 31"/>
            <p:cNvSpPr/>
            <p:nvPr/>
          </p:nvSpPr>
          <p:spPr>
            <a:xfrm>
              <a:off x="8174038" y="3990975"/>
              <a:ext cx="1143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sp>
          <p:nvSpPr>
            <p:cNvPr id="33" name="Rectangle 32"/>
            <p:cNvSpPr/>
            <p:nvPr/>
          </p:nvSpPr>
          <p:spPr>
            <a:xfrm>
              <a:off x="8985251" y="3781425"/>
              <a:ext cx="1143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sp>
          <p:nvSpPr>
            <p:cNvPr id="35" name="Rectangle 34"/>
            <p:cNvSpPr/>
            <p:nvPr/>
          </p:nvSpPr>
          <p:spPr>
            <a:xfrm>
              <a:off x="9815514" y="3667125"/>
              <a:ext cx="1143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cxnSp>
          <p:nvCxnSpPr>
            <p:cNvPr id="37" name="Straight Connector 36"/>
            <p:cNvCxnSpPr/>
            <p:nvPr/>
          </p:nvCxnSpPr>
          <p:spPr>
            <a:xfrm flipV="1">
              <a:off x="7458075" y="4057650"/>
              <a:ext cx="733425" cy="2381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8228012" y="3838575"/>
              <a:ext cx="811213" cy="2095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9048750" y="3724275"/>
              <a:ext cx="838200" cy="11430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7440613" y="3838575"/>
              <a:ext cx="808037" cy="457201"/>
            </a:xfrm>
            <a:prstGeom prst="line">
              <a:avLst/>
            </a:prstGeom>
            <a:ln w="38100">
              <a:solidFill>
                <a:srgbClr val="0083AE"/>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251826" y="3305175"/>
              <a:ext cx="806449" cy="533402"/>
            </a:xfrm>
            <a:prstGeom prst="line">
              <a:avLst/>
            </a:prstGeom>
            <a:ln w="38100">
              <a:solidFill>
                <a:srgbClr val="0083AE"/>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9015414" y="3028950"/>
              <a:ext cx="871536" cy="295277"/>
            </a:xfrm>
            <a:prstGeom prst="line">
              <a:avLst/>
            </a:prstGeom>
            <a:ln w="38100">
              <a:solidFill>
                <a:srgbClr val="0083AE"/>
              </a:solidFill>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9799637" y="2971800"/>
              <a:ext cx="125413" cy="125413"/>
            </a:xfrm>
            <a:prstGeom prst="ellips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sp>
          <p:nvSpPr>
            <p:cNvPr id="66" name="Oval 65"/>
            <p:cNvSpPr/>
            <p:nvPr/>
          </p:nvSpPr>
          <p:spPr>
            <a:xfrm>
              <a:off x="8972550" y="3248025"/>
              <a:ext cx="125413" cy="125413"/>
            </a:xfrm>
            <a:prstGeom prst="ellips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sp>
          <p:nvSpPr>
            <p:cNvPr id="67" name="Oval 66"/>
            <p:cNvSpPr/>
            <p:nvPr/>
          </p:nvSpPr>
          <p:spPr>
            <a:xfrm>
              <a:off x="8153400" y="3790950"/>
              <a:ext cx="125413" cy="125413"/>
            </a:xfrm>
            <a:prstGeom prst="ellips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sp>
          <p:nvSpPr>
            <p:cNvPr id="31" name="Rectangle 30"/>
            <p:cNvSpPr/>
            <p:nvPr/>
          </p:nvSpPr>
          <p:spPr>
            <a:xfrm>
              <a:off x="7343775" y="4257675"/>
              <a:ext cx="1143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cxnSp>
          <p:nvCxnSpPr>
            <p:cNvPr id="69" name="Straight Connector 68"/>
            <p:cNvCxnSpPr/>
            <p:nvPr/>
          </p:nvCxnSpPr>
          <p:spPr>
            <a:xfrm rot="5400000">
              <a:off x="6132512" y="3448050"/>
              <a:ext cx="1752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6999287" y="4314825"/>
              <a:ext cx="32766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6904037" y="2578100"/>
              <a:ext cx="968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904037" y="3149600"/>
              <a:ext cx="968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904037" y="3727450"/>
              <a:ext cx="968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6904037" y="4318000"/>
              <a:ext cx="968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865812" y="2374900"/>
              <a:ext cx="990599" cy="1797928"/>
            </a:xfrm>
            <a:prstGeom prst="rect">
              <a:avLst/>
            </a:prstGeom>
            <a:noFill/>
          </p:spPr>
          <p:txBody>
            <a:bodyPr wrap="square" rtlCol="0">
              <a:spAutoFit/>
            </a:bodyPr>
            <a:lstStyle/>
            <a:p>
              <a:pPr algn="r" defTabSz="767079">
                <a:lnSpc>
                  <a:spcPts val="1931"/>
                </a:lnSpc>
              </a:pPr>
              <a:r>
                <a:rPr lang="en-US" sz="1400" dirty="0">
                  <a:solidFill>
                    <a:prstClr val="white"/>
                  </a:solidFill>
                </a:rPr>
                <a:t>30%</a:t>
              </a:r>
            </a:p>
            <a:p>
              <a:pPr algn="r" defTabSz="767079">
                <a:lnSpc>
                  <a:spcPts val="1931"/>
                </a:lnSpc>
              </a:pPr>
              <a:endParaRPr lang="en-US" sz="1400" dirty="0">
                <a:solidFill>
                  <a:prstClr val="white"/>
                </a:solidFill>
              </a:endParaRPr>
            </a:p>
            <a:p>
              <a:pPr algn="r" defTabSz="767079">
                <a:lnSpc>
                  <a:spcPts val="1931"/>
                </a:lnSpc>
              </a:pPr>
              <a:r>
                <a:rPr lang="en-US" sz="1400" dirty="0">
                  <a:solidFill>
                    <a:prstClr val="white"/>
                  </a:solidFill>
                </a:rPr>
                <a:t>20%</a:t>
              </a:r>
            </a:p>
            <a:p>
              <a:pPr algn="r" defTabSz="767079">
                <a:lnSpc>
                  <a:spcPts val="1931"/>
                </a:lnSpc>
              </a:pPr>
              <a:endParaRPr lang="en-US" sz="1400" dirty="0">
                <a:solidFill>
                  <a:prstClr val="white"/>
                </a:solidFill>
              </a:endParaRPr>
            </a:p>
            <a:p>
              <a:pPr algn="r" defTabSz="767079">
                <a:lnSpc>
                  <a:spcPts val="1931"/>
                </a:lnSpc>
              </a:pPr>
              <a:r>
                <a:rPr lang="en-US" sz="1400" dirty="0">
                  <a:solidFill>
                    <a:prstClr val="white"/>
                  </a:solidFill>
                </a:rPr>
                <a:t>10%</a:t>
              </a:r>
            </a:p>
            <a:p>
              <a:pPr algn="r" defTabSz="767079">
                <a:lnSpc>
                  <a:spcPts val="1931"/>
                </a:lnSpc>
              </a:pPr>
              <a:endParaRPr lang="en-US" sz="1400" dirty="0">
                <a:solidFill>
                  <a:prstClr val="white"/>
                </a:solidFill>
              </a:endParaRPr>
            </a:p>
            <a:p>
              <a:pPr algn="r" defTabSz="767079">
                <a:lnSpc>
                  <a:spcPts val="1931"/>
                </a:lnSpc>
              </a:pPr>
              <a:r>
                <a:rPr lang="en-US" sz="1400" dirty="0">
                  <a:solidFill>
                    <a:prstClr val="white"/>
                  </a:solidFill>
                </a:rPr>
                <a:t>0%</a:t>
              </a:r>
            </a:p>
          </p:txBody>
        </p:sp>
        <p:sp>
          <p:nvSpPr>
            <p:cNvPr id="78" name="TextBox 77"/>
            <p:cNvSpPr txBox="1"/>
            <p:nvPr/>
          </p:nvSpPr>
          <p:spPr>
            <a:xfrm>
              <a:off x="10736262" y="2742016"/>
              <a:ext cx="1117289" cy="830997"/>
            </a:xfrm>
            <a:prstGeom prst="rect">
              <a:avLst/>
            </a:prstGeom>
            <a:noFill/>
          </p:spPr>
          <p:txBody>
            <a:bodyPr wrap="square" rtlCol="0">
              <a:spAutoFit/>
            </a:bodyPr>
            <a:lstStyle/>
            <a:p>
              <a:pPr defTabSz="767079">
                <a:lnSpc>
                  <a:spcPct val="200000"/>
                </a:lnSpc>
              </a:pPr>
              <a:r>
                <a:rPr lang="en-US" sz="1200" dirty="0">
                  <a:solidFill>
                    <a:prstClr val="white"/>
                  </a:solidFill>
                </a:rPr>
                <a:t>Microsoft</a:t>
              </a:r>
            </a:p>
            <a:p>
              <a:pPr defTabSz="767079">
                <a:lnSpc>
                  <a:spcPct val="200000"/>
                </a:lnSpc>
              </a:pPr>
              <a:r>
                <a:rPr lang="en-US" sz="1200" dirty="0">
                  <a:solidFill>
                    <a:prstClr val="white"/>
                  </a:solidFill>
                </a:rPr>
                <a:t>VMware</a:t>
              </a:r>
            </a:p>
          </p:txBody>
        </p:sp>
        <p:grpSp>
          <p:nvGrpSpPr>
            <p:cNvPr id="4" name="Group 81"/>
            <p:cNvGrpSpPr/>
            <p:nvPr/>
          </p:nvGrpSpPr>
          <p:grpSpPr>
            <a:xfrm>
              <a:off x="10414000" y="3317875"/>
              <a:ext cx="304800" cy="114300"/>
              <a:chOff x="8532812" y="2390775"/>
              <a:chExt cx="304800" cy="114300"/>
            </a:xfrm>
          </p:grpSpPr>
          <p:cxnSp>
            <p:nvCxnSpPr>
              <p:cNvPr id="80" name="Straight Connector 79"/>
              <p:cNvCxnSpPr/>
              <p:nvPr/>
            </p:nvCxnSpPr>
            <p:spPr>
              <a:xfrm>
                <a:off x="8532812" y="2447925"/>
                <a:ext cx="3048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a:xfrm>
                <a:off x="8628062" y="2390775"/>
                <a:ext cx="1143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grpSp>
        <p:grpSp>
          <p:nvGrpSpPr>
            <p:cNvPr id="5" name="Group 86"/>
            <p:cNvGrpSpPr/>
            <p:nvPr/>
          </p:nvGrpSpPr>
          <p:grpSpPr>
            <a:xfrm>
              <a:off x="10407650" y="3016250"/>
              <a:ext cx="304800" cy="125413"/>
              <a:chOff x="10133012" y="2387600"/>
              <a:chExt cx="304800" cy="125413"/>
            </a:xfrm>
          </p:grpSpPr>
          <p:cxnSp>
            <p:nvCxnSpPr>
              <p:cNvPr id="84" name="Straight Connector 83"/>
              <p:cNvCxnSpPr/>
              <p:nvPr/>
            </p:nvCxnSpPr>
            <p:spPr>
              <a:xfrm>
                <a:off x="10133012" y="2450306"/>
                <a:ext cx="304800" cy="0"/>
              </a:xfrm>
              <a:prstGeom prst="line">
                <a:avLst/>
              </a:prstGeom>
              <a:ln w="38100">
                <a:solidFill>
                  <a:srgbClr val="0083AE"/>
                </a:solidFill>
              </a:ln>
            </p:spPr>
            <p:style>
              <a:lnRef idx="1">
                <a:schemeClr val="accent1"/>
              </a:lnRef>
              <a:fillRef idx="0">
                <a:schemeClr val="accent1"/>
              </a:fillRef>
              <a:effectRef idx="0">
                <a:schemeClr val="accent1"/>
              </a:effectRef>
              <a:fontRef idx="minor">
                <a:schemeClr val="tx1"/>
              </a:fontRef>
            </p:style>
          </p:cxnSp>
          <p:sp>
            <p:nvSpPr>
              <p:cNvPr id="86" name="Oval 85"/>
              <p:cNvSpPr/>
              <p:nvPr/>
            </p:nvSpPr>
            <p:spPr>
              <a:xfrm>
                <a:off x="10222706" y="2387600"/>
                <a:ext cx="125413" cy="125413"/>
              </a:xfrm>
              <a:prstGeom prst="ellipse">
                <a:avLst/>
              </a:prstGeom>
              <a:solidFill>
                <a:srgbClr val="008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7079"/>
                <a:endParaRPr lang="en-US" sz="1500">
                  <a:solidFill>
                    <a:prstClr val="white"/>
                  </a:solidFill>
                </a:endParaRPr>
              </a:p>
            </p:txBody>
          </p:sp>
        </p:grpSp>
      </p:grpSp>
      <p:pic>
        <p:nvPicPr>
          <p:cNvPr id="6" name="Picture 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559518" y="2000408"/>
            <a:ext cx="1441548" cy="711548"/>
          </a:xfrm>
          <a:prstGeom prst="rect">
            <a:avLst/>
          </a:prstGeom>
        </p:spPr>
      </p:pic>
      <p:pic>
        <p:nvPicPr>
          <p:cNvPr id="1027" name="Picture 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31640" y="2541750"/>
            <a:ext cx="1585274" cy="1199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9189929"/>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95536" y="-171400"/>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dirty="0" smtClean="0"/>
              <a:t>Industry Recognition</a:t>
            </a:r>
            <a:endParaRPr lang="en-US" dirty="0"/>
          </a:p>
        </p:txBody>
      </p:sp>
      <p:grpSp>
        <p:nvGrpSpPr>
          <p:cNvPr id="5" name="Group 4"/>
          <p:cNvGrpSpPr/>
          <p:nvPr/>
        </p:nvGrpSpPr>
        <p:grpSpPr>
          <a:xfrm>
            <a:off x="261852" y="870050"/>
            <a:ext cx="5750308" cy="5367262"/>
            <a:chOff x="1643894" y="1391056"/>
            <a:chExt cx="5096635" cy="5292961"/>
          </a:xfrm>
        </p:grpSpPr>
        <p:sp>
          <p:nvSpPr>
            <p:cNvPr id="6" name="Rectangle 5"/>
            <p:cNvSpPr/>
            <p:nvPr/>
          </p:nvSpPr>
          <p:spPr bwMode="auto">
            <a:xfrm>
              <a:off x="2505999" y="1738445"/>
              <a:ext cx="2001812" cy="2014508"/>
            </a:xfrm>
            <a:prstGeom prst="rect">
              <a:avLst/>
            </a:prstGeom>
            <a:solidFill>
              <a:schemeClr val="bg2">
                <a:lumMod val="10000"/>
                <a:alpha val="92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Segoe UI" pitchFamily="34" charset="0"/>
              </a:endParaRPr>
            </a:p>
          </p:txBody>
        </p:sp>
        <p:sp>
          <p:nvSpPr>
            <p:cNvPr id="7" name="Rectangle 6"/>
            <p:cNvSpPr/>
            <p:nvPr/>
          </p:nvSpPr>
          <p:spPr bwMode="auto">
            <a:xfrm>
              <a:off x="4507811" y="1738445"/>
              <a:ext cx="2001812" cy="2014508"/>
            </a:xfrm>
            <a:prstGeom prst="rect">
              <a:avLst/>
            </a:prstGeom>
            <a:solidFill>
              <a:schemeClr val="bg2">
                <a:lumMod val="10000"/>
                <a:alpha val="92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Segoe UI" pitchFamily="34" charset="0"/>
              </a:endParaRPr>
            </a:p>
          </p:txBody>
        </p:sp>
        <p:sp>
          <p:nvSpPr>
            <p:cNvPr id="8" name="Rectangle 7"/>
            <p:cNvSpPr/>
            <p:nvPr/>
          </p:nvSpPr>
          <p:spPr bwMode="auto">
            <a:xfrm>
              <a:off x="2505999" y="3756807"/>
              <a:ext cx="2001812" cy="2014508"/>
            </a:xfrm>
            <a:prstGeom prst="rect">
              <a:avLst/>
            </a:prstGeom>
            <a:solidFill>
              <a:schemeClr val="bg2">
                <a:lumMod val="10000"/>
                <a:alpha val="92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8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Segoe UI" pitchFamily="34" charset="0"/>
              </a:endParaRPr>
            </a:p>
          </p:txBody>
        </p:sp>
        <p:sp>
          <p:nvSpPr>
            <p:cNvPr id="9" name="Rectangle 8"/>
            <p:cNvSpPr/>
            <p:nvPr/>
          </p:nvSpPr>
          <p:spPr bwMode="auto">
            <a:xfrm>
              <a:off x="4507811" y="3756807"/>
              <a:ext cx="2001812" cy="2014508"/>
            </a:xfrm>
            <a:prstGeom prst="rect">
              <a:avLst/>
            </a:prstGeom>
            <a:solidFill>
              <a:schemeClr val="bg2">
                <a:lumMod val="10000"/>
                <a:alpha val="92000"/>
              </a:schemeClr>
            </a:solidFill>
            <a:ln w="9525" cap="flat" cmpd="sng" algn="ctr">
              <a:solidFill>
                <a:srgbClr val="FFFFFF">
                  <a:alpha val="63137"/>
                </a:srgbClr>
              </a:solidFill>
              <a:prstDash val="solid"/>
              <a:round/>
              <a:headEnd type="none" w="med" len="med"/>
              <a:tailEnd type="non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dirty="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Segoe UI" pitchFamily="34" charset="0"/>
              </a:endParaRPr>
            </a:p>
          </p:txBody>
        </p:sp>
        <p:sp>
          <p:nvSpPr>
            <p:cNvPr id="10" name="Oval 9"/>
            <p:cNvSpPr/>
            <p:nvPr/>
          </p:nvSpPr>
          <p:spPr bwMode="auto">
            <a:xfrm>
              <a:off x="6049258" y="2328343"/>
              <a:ext cx="92618" cy="92618"/>
            </a:xfrm>
            <a:prstGeom prst="ellipse">
              <a:avLst/>
            </a:prstGeom>
            <a:solidFill>
              <a:srgbClr val="FFC000"/>
            </a:solidFill>
            <a:ln>
              <a:solidFill>
                <a:schemeClr val="accent4">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Oval 10"/>
            <p:cNvSpPr/>
            <p:nvPr/>
          </p:nvSpPr>
          <p:spPr bwMode="auto">
            <a:xfrm>
              <a:off x="4681945" y="3138234"/>
              <a:ext cx="92618" cy="92618"/>
            </a:xfrm>
            <a:prstGeom prst="ellipse">
              <a:avLst/>
            </a:prstGeom>
            <a:solidFill>
              <a:srgbClr val="FFC000"/>
            </a:solidFill>
            <a:ln>
              <a:solidFill>
                <a:schemeClr val="accent4">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 name="Oval 11"/>
            <p:cNvSpPr/>
            <p:nvPr/>
          </p:nvSpPr>
          <p:spPr bwMode="auto">
            <a:xfrm>
              <a:off x="5156578" y="3612360"/>
              <a:ext cx="92618" cy="92618"/>
            </a:xfrm>
            <a:prstGeom prst="ellipse">
              <a:avLst/>
            </a:prstGeom>
            <a:solidFill>
              <a:srgbClr val="FFC000"/>
            </a:solidFill>
            <a:ln>
              <a:solidFill>
                <a:schemeClr val="accent4">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Oval 12"/>
            <p:cNvSpPr/>
            <p:nvPr/>
          </p:nvSpPr>
          <p:spPr bwMode="auto">
            <a:xfrm>
              <a:off x="3662977" y="3913320"/>
              <a:ext cx="92618" cy="92618"/>
            </a:xfrm>
            <a:prstGeom prst="ellipse">
              <a:avLst/>
            </a:prstGeom>
            <a:solidFill>
              <a:srgbClr val="FFC000"/>
            </a:solidFill>
            <a:ln>
              <a:solidFill>
                <a:schemeClr val="accent4">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Oval 13"/>
            <p:cNvSpPr/>
            <p:nvPr/>
          </p:nvSpPr>
          <p:spPr bwMode="auto">
            <a:xfrm>
              <a:off x="3475726" y="4248609"/>
              <a:ext cx="92618" cy="92618"/>
            </a:xfrm>
            <a:prstGeom prst="ellipse">
              <a:avLst/>
            </a:prstGeom>
            <a:solidFill>
              <a:srgbClr val="FFC000"/>
            </a:solidFill>
            <a:ln>
              <a:solidFill>
                <a:schemeClr val="accent4">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Oval 14"/>
            <p:cNvSpPr/>
            <p:nvPr/>
          </p:nvSpPr>
          <p:spPr bwMode="auto">
            <a:xfrm>
              <a:off x="3244930" y="4723242"/>
              <a:ext cx="92618" cy="92618"/>
            </a:xfrm>
            <a:prstGeom prst="ellipse">
              <a:avLst/>
            </a:prstGeom>
            <a:solidFill>
              <a:srgbClr val="FFC000"/>
            </a:solidFill>
            <a:ln>
              <a:solidFill>
                <a:schemeClr val="accent4">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6" name="Rectangle 15"/>
            <p:cNvSpPr/>
            <p:nvPr/>
          </p:nvSpPr>
          <p:spPr>
            <a:xfrm>
              <a:off x="2505999" y="1391056"/>
              <a:ext cx="2001812" cy="327782"/>
            </a:xfrm>
            <a:prstGeom prst="rect">
              <a:avLst/>
            </a:prstGeom>
          </p:spPr>
          <p:txBody>
            <a:bodyPr wrap="square">
              <a:spAutoFit/>
            </a:bodyPr>
            <a:lstStyle/>
            <a:p>
              <a:pPr algn="ctr" defTabSz="913837">
                <a:lnSpc>
                  <a:spcPct val="85000"/>
                </a:lnSpc>
              </a:pPr>
              <a:r>
                <a:rPr lang="en-US" dirty="0" smtClean="0">
                  <a:gradFill>
                    <a:gsLst>
                      <a:gs pos="0">
                        <a:srgbClr val="FFFFFF"/>
                      </a:gs>
                      <a:gs pos="100000">
                        <a:srgbClr val="FFFFFF"/>
                      </a:gs>
                    </a:gsLst>
                    <a:lin ang="5400000" scaled="0"/>
                  </a:gradFill>
                  <a:cs typeface="Segoe UI" pitchFamily="34" charset="0"/>
                </a:rPr>
                <a:t>CHALLENGERS</a:t>
              </a:r>
              <a:endParaRPr lang="en-US" dirty="0">
                <a:gradFill>
                  <a:gsLst>
                    <a:gs pos="0">
                      <a:srgbClr val="FFFFFF"/>
                    </a:gs>
                    <a:gs pos="100000">
                      <a:srgbClr val="FFFFFF"/>
                    </a:gs>
                  </a:gsLst>
                  <a:lin ang="5400000" scaled="0"/>
                </a:gradFill>
                <a:cs typeface="Segoe UI" pitchFamily="34" charset="0"/>
              </a:endParaRPr>
            </a:p>
          </p:txBody>
        </p:sp>
        <p:sp>
          <p:nvSpPr>
            <p:cNvPr id="17" name="Rectangle 16"/>
            <p:cNvSpPr/>
            <p:nvPr/>
          </p:nvSpPr>
          <p:spPr>
            <a:xfrm>
              <a:off x="4507811" y="1391056"/>
              <a:ext cx="2001812" cy="327782"/>
            </a:xfrm>
            <a:prstGeom prst="rect">
              <a:avLst/>
            </a:prstGeom>
          </p:spPr>
          <p:txBody>
            <a:bodyPr wrap="square">
              <a:spAutoFit/>
            </a:bodyPr>
            <a:lstStyle/>
            <a:p>
              <a:pPr algn="ctr" defTabSz="913837">
                <a:lnSpc>
                  <a:spcPct val="85000"/>
                </a:lnSpc>
              </a:pPr>
              <a:r>
                <a:rPr lang="en-US" dirty="0" smtClean="0">
                  <a:gradFill>
                    <a:gsLst>
                      <a:gs pos="0">
                        <a:srgbClr val="FFFFFF"/>
                      </a:gs>
                      <a:gs pos="100000">
                        <a:srgbClr val="FFFFFF"/>
                      </a:gs>
                    </a:gsLst>
                    <a:lin ang="5400000" scaled="0"/>
                  </a:gradFill>
                  <a:cs typeface="Segoe UI" pitchFamily="34" charset="0"/>
                </a:rPr>
                <a:t>LEADERS</a:t>
              </a:r>
              <a:endParaRPr lang="en-US" dirty="0">
                <a:gradFill>
                  <a:gsLst>
                    <a:gs pos="0">
                      <a:srgbClr val="FFFFFF"/>
                    </a:gs>
                    <a:gs pos="100000">
                      <a:srgbClr val="FFFFFF"/>
                    </a:gs>
                  </a:gsLst>
                  <a:lin ang="5400000" scaled="0"/>
                </a:gradFill>
                <a:cs typeface="Segoe UI" pitchFamily="34" charset="0"/>
              </a:endParaRPr>
            </a:p>
          </p:txBody>
        </p:sp>
        <p:sp>
          <p:nvSpPr>
            <p:cNvPr id="18" name="Rectangle 17"/>
            <p:cNvSpPr/>
            <p:nvPr/>
          </p:nvSpPr>
          <p:spPr>
            <a:xfrm>
              <a:off x="2526781" y="5862003"/>
              <a:ext cx="2001812" cy="327782"/>
            </a:xfrm>
            <a:prstGeom prst="rect">
              <a:avLst/>
            </a:prstGeom>
          </p:spPr>
          <p:txBody>
            <a:bodyPr wrap="square">
              <a:spAutoFit/>
            </a:bodyPr>
            <a:lstStyle/>
            <a:p>
              <a:pPr algn="ctr" defTabSz="913837">
                <a:lnSpc>
                  <a:spcPct val="85000"/>
                </a:lnSpc>
              </a:pPr>
              <a:r>
                <a:rPr lang="en-US" dirty="0" smtClean="0">
                  <a:gradFill>
                    <a:gsLst>
                      <a:gs pos="0">
                        <a:srgbClr val="FFFFFF"/>
                      </a:gs>
                      <a:gs pos="100000">
                        <a:srgbClr val="FFFFFF"/>
                      </a:gs>
                    </a:gsLst>
                    <a:lin ang="5400000" scaled="0"/>
                  </a:gradFill>
                  <a:cs typeface="Segoe UI" pitchFamily="34" charset="0"/>
                </a:rPr>
                <a:t>NICHE PLAYERS</a:t>
              </a:r>
              <a:endParaRPr lang="en-US" dirty="0">
                <a:gradFill>
                  <a:gsLst>
                    <a:gs pos="0">
                      <a:srgbClr val="FFFFFF"/>
                    </a:gs>
                    <a:gs pos="100000">
                      <a:srgbClr val="FFFFFF"/>
                    </a:gs>
                  </a:gsLst>
                  <a:lin ang="5400000" scaled="0"/>
                </a:gradFill>
                <a:cs typeface="Segoe UI" pitchFamily="34" charset="0"/>
              </a:endParaRPr>
            </a:p>
          </p:txBody>
        </p:sp>
        <p:sp>
          <p:nvSpPr>
            <p:cNvPr id="19" name="Rectangle 18"/>
            <p:cNvSpPr/>
            <p:nvPr/>
          </p:nvSpPr>
          <p:spPr>
            <a:xfrm>
              <a:off x="4518202" y="5862003"/>
              <a:ext cx="2001812" cy="327782"/>
            </a:xfrm>
            <a:prstGeom prst="rect">
              <a:avLst/>
            </a:prstGeom>
          </p:spPr>
          <p:txBody>
            <a:bodyPr wrap="square">
              <a:spAutoFit/>
            </a:bodyPr>
            <a:lstStyle/>
            <a:p>
              <a:pPr algn="ctr" defTabSz="913837">
                <a:lnSpc>
                  <a:spcPct val="85000"/>
                </a:lnSpc>
              </a:pPr>
              <a:r>
                <a:rPr lang="en-US" dirty="0" smtClean="0">
                  <a:gradFill>
                    <a:gsLst>
                      <a:gs pos="0">
                        <a:srgbClr val="FFFFFF"/>
                      </a:gs>
                      <a:gs pos="100000">
                        <a:srgbClr val="FFFFFF"/>
                      </a:gs>
                    </a:gsLst>
                    <a:lin ang="5400000" scaled="0"/>
                  </a:gradFill>
                  <a:cs typeface="Segoe UI" pitchFamily="34" charset="0"/>
                </a:rPr>
                <a:t>VISIONARIES</a:t>
              </a:r>
              <a:endParaRPr lang="en-US" dirty="0">
                <a:gradFill>
                  <a:gsLst>
                    <a:gs pos="0">
                      <a:srgbClr val="FFFFFF"/>
                    </a:gs>
                    <a:gs pos="100000">
                      <a:srgbClr val="FFFFFF"/>
                    </a:gs>
                  </a:gsLst>
                  <a:lin ang="5400000" scaled="0"/>
                </a:gradFill>
                <a:cs typeface="Segoe UI" pitchFamily="34" charset="0"/>
              </a:endParaRPr>
            </a:p>
          </p:txBody>
        </p:sp>
        <p:sp>
          <p:nvSpPr>
            <p:cNvPr id="20" name="Freeform 19"/>
            <p:cNvSpPr/>
            <p:nvPr/>
          </p:nvSpPr>
          <p:spPr>
            <a:xfrm>
              <a:off x="2081825" y="1704510"/>
              <a:ext cx="4429957" cy="4644528"/>
            </a:xfrm>
            <a:custGeom>
              <a:avLst/>
              <a:gdLst>
                <a:gd name="connsiteX0" fmla="*/ 133165 w 5282214"/>
                <a:gd name="connsiteY0" fmla="*/ 0 h 4625266"/>
                <a:gd name="connsiteX1" fmla="*/ 133165 w 5282214"/>
                <a:gd name="connsiteY1" fmla="*/ 4625266 h 4625266"/>
                <a:gd name="connsiteX2" fmla="*/ 0 w 5282214"/>
                <a:gd name="connsiteY2" fmla="*/ 4625266 h 4625266"/>
                <a:gd name="connsiteX3" fmla="*/ 5282214 w 5282214"/>
                <a:gd name="connsiteY3" fmla="*/ 4625266 h 4625266"/>
                <a:gd name="connsiteX0" fmla="*/ 0 w 5149049"/>
                <a:gd name="connsiteY0" fmla="*/ 0 h 4625266"/>
                <a:gd name="connsiteX1" fmla="*/ 0 w 5149049"/>
                <a:gd name="connsiteY1" fmla="*/ 4625266 h 4625266"/>
                <a:gd name="connsiteX2" fmla="*/ 5149049 w 5149049"/>
                <a:gd name="connsiteY2" fmla="*/ 4625266 h 4625266"/>
              </a:gdLst>
              <a:ahLst/>
              <a:cxnLst>
                <a:cxn ang="0">
                  <a:pos x="connsiteX0" y="connsiteY0"/>
                </a:cxn>
                <a:cxn ang="0">
                  <a:pos x="connsiteX1" y="connsiteY1"/>
                </a:cxn>
                <a:cxn ang="0">
                  <a:pos x="connsiteX2" y="connsiteY2"/>
                </a:cxn>
              </a:cxnLst>
              <a:rect l="l" t="t" r="r" b="b"/>
              <a:pathLst>
                <a:path w="5149049" h="4625266">
                  <a:moveTo>
                    <a:pt x="0" y="0"/>
                  </a:moveTo>
                  <a:lnTo>
                    <a:pt x="0" y="4625266"/>
                  </a:lnTo>
                  <a:lnTo>
                    <a:pt x="5149049" y="4625266"/>
                  </a:lnTo>
                </a:path>
              </a:pathLst>
            </a:custGeom>
            <a:noFill/>
            <a:ln w="9525" cap="flat" cmpd="sng" algn="ctr">
              <a:solidFill>
                <a:srgbClr val="FFFFFF">
                  <a:alpha val="63137"/>
                </a:srgbClr>
              </a:solidFill>
              <a:prstDash val="solid"/>
              <a:round/>
              <a:headEnd type="triangle" w="med" len="med"/>
              <a:tailEnd type="triangle" w="med" len="med"/>
            </a:ln>
            <a:effectLst/>
          </p:spPr>
          <p:txBody>
            <a:bodyPr vert="horz" wrap="square" lIns="0" tIns="38098" rIns="0" bIns="38098" numCol="1" rtlCol="0" anchor="ctr" anchorCtr="0" compatLnSpc="1">
              <a:prstTxWarp prst="textNoShape">
                <a:avLst/>
              </a:prstTxWarp>
            </a:bodyPr>
            <a:lstStyle/>
            <a:p>
              <a:pPr algn="ctr" defTabSz="685835" fontAlgn="base">
                <a:lnSpc>
                  <a:spcPts val="2200"/>
                </a:lnSpc>
                <a:spcBef>
                  <a:spcPct val="0"/>
                </a:spcBef>
                <a:spcAft>
                  <a:spcPct val="0"/>
                </a:spcAft>
              </a:pPr>
              <a:endParaRPr lang="en-US" sz="2000">
                <a:ln w="3175">
                  <a:noFill/>
                </a:ln>
                <a:gradFill>
                  <a:gsLst>
                    <a:gs pos="0">
                      <a:srgbClr val="FFFFFF"/>
                    </a:gs>
                    <a:gs pos="100000">
                      <a:srgbClr val="FFFFFF"/>
                    </a:gs>
                  </a:gsLst>
                  <a:lin ang="5400000" scaled="1"/>
                </a:gradFill>
                <a:effectLst>
                  <a:outerShdw blurRad="38100" dist="38100" dir="2700000" algn="tl">
                    <a:srgbClr val="000000">
                      <a:alpha val="43137"/>
                    </a:srgbClr>
                  </a:outerShdw>
                </a:effectLst>
                <a:latin typeface="Segoe Condensed" pitchFamily="34" charset="0"/>
                <a:cs typeface="Segoe UI" pitchFamily="34" charset="0"/>
              </a:endParaRPr>
            </a:p>
          </p:txBody>
        </p:sp>
        <p:sp>
          <p:nvSpPr>
            <p:cNvPr id="21" name="Rectangle 20"/>
            <p:cNvSpPr/>
            <p:nvPr/>
          </p:nvSpPr>
          <p:spPr>
            <a:xfrm rot="16200000">
              <a:off x="390607" y="3626120"/>
              <a:ext cx="2906573" cy="400000"/>
            </a:xfrm>
            <a:prstGeom prst="rect">
              <a:avLst/>
            </a:prstGeom>
          </p:spPr>
          <p:txBody>
            <a:bodyPr wrap="square">
              <a:spAutoFit/>
            </a:bodyPr>
            <a:lstStyle/>
            <a:p>
              <a:pPr algn="ctr" defTabSz="913837">
                <a:lnSpc>
                  <a:spcPct val="85000"/>
                </a:lnSpc>
              </a:pPr>
              <a:r>
                <a:rPr lang="en-US" dirty="0" smtClean="0">
                  <a:gradFill>
                    <a:gsLst>
                      <a:gs pos="0">
                        <a:srgbClr val="FFFFFF"/>
                      </a:gs>
                      <a:gs pos="100000">
                        <a:srgbClr val="FFFFFF"/>
                      </a:gs>
                    </a:gsLst>
                    <a:lin ang="5400000" scaled="0"/>
                  </a:gradFill>
                  <a:cs typeface="Segoe UI" pitchFamily="34" charset="0"/>
                </a:rPr>
                <a:t>Ability to Execute</a:t>
              </a:r>
              <a:endParaRPr lang="en-US" dirty="0">
                <a:gradFill>
                  <a:gsLst>
                    <a:gs pos="0">
                      <a:srgbClr val="FFFFFF"/>
                    </a:gs>
                    <a:gs pos="100000">
                      <a:srgbClr val="FFFFFF"/>
                    </a:gs>
                  </a:gsLst>
                  <a:lin ang="5400000" scaled="0"/>
                </a:gradFill>
                <a:cs typeface="Segoe UI" pitchFamily="34" charset="0"/>
              </a:endParaRPr>
            </a:p>
          </p:txBody>
        </p:sp>
        <p:sp>
          <p:nvSpPr>
            <p:cNvPr id="22" name="Rectangle 21"/>
            <p:cNvSpPr/>
            <p:nvPr/>
          </p:nvSpPr>
          <p:spPr>
            <a:xfrm>
              <a:off x="2824529" y="6356235"/>
              <a:ext cx="3426781" cy="327782"/>
            </a:xfrm>
            <a:prstGeom prst="rect">
              <a:avLst/>
            </a:prstGeom>
          </p:spPr>
          <p:txBody>
            <a:bodyPr wrap="square">
              <a:spAutoFit/>
            </a:bodyPr>
            <a:lstStyle/>
            <a:p>
              <a:pPr algn="ctr" defTabSz="913837">
                <a:lnSpc>
                  <a:spcPct val="85000"/>
                </a:lnSpc>
              </a:pPr>
              <a:r>
                <a:rPr lang="en-US" dirty="0" smtClean="0">
                  <a:gradFill>
                    <a:gsLst>
                      <a:gs pos="0">
                        <a:srgbClr val="FFFFFF"/>
                      </a:gs>
                      <a:gs pos="100000">
                        <a:srgbClr val="FFFFFF"/>
                      </a:gs>
                    </a:gsLst>
                    <a:lin ang="5400000" scaled="0"/>
                  </a:gradFill>
                  <a:cs typeface="Segoe UI" pitchFamily="34" charset="0"/>
                </a:rPr>
                <a:t>Completeness of Vision</a:t>
              </a:r>
              <a:endParaRPr lang="en-US" dirty="0">
                <a:gradFill>
                  <a:gsLst>
                    <a:gs pos="0">
                      <a:srgbClr val="FFFFFF"/>
                    </a:gs>
                    <a:gs pos="100000">
                      <a:srgbClr val="FFFFFF"/>
                    </a:gs>
                  </a:gsLst>
                  <a:lin ang="5400000" scaled="0"/>
                </a:gradFill>
                <a:cs typeface="Segoe UI" pitchFamily="34" charset="0"/>
              </a:endParaRPr>
            </a:p>
          </p:txBody>
        </p:sp>
        <p:sp>
          <p:nvSpPr>
            <p:cNvPr id="23" name="Rectangle 22"/>
            <p:cNvSpPr/>
            <p:nvPr/>
          </p:nvSpPr>
          <p:spPr>
            <a:xfrm>
              <a:off x="4719450" y="3032251"/>
              <a:ext cx="1309451" cy="364916"/>
            </a:xfrm>
            <a:prstGeom prst="rect">
              <a:avLst/>
            </a:prstGeom>
          </p:spPr>
          <p:txBody>
            <a:bodyPr wrap="square">
              <a:spAutoFit/>
            </a:bodyPr>
            <a:lstStyle/>
            <a:p>
              <a:pPr defTabSz="913837">
                <a:lnSpc>
                  <a:spcPct val="85000"/>
                </a:lnSpc>
              </a:pPr>
              <a:r>
                <a:rPr lang="en-US" sz="1600" b="1" dirty="0">
                  <a:gradFill>
                    <a:gsLst>
                      <a:gs pos="0">
                        <a:srgbClr val="FFFFFF"/>
                      </a:gs>
                      <a:gs pos="100000">
                        <a:srgbClr val="FFFFFF"/>
                      </a:gs>
                    </a:gsLst>
                    <a:lin ang="5400000" scaled="0"/>
                  </a:gradFill>
                  <a:latin typeface="Segoe Condensed" pitchFamily="34" charset="0"/>
                  <a:cs typeface="Segoe UI" pitchFamily="34" charset="0"/>
                </a:rPr>
                <a:t>Microsoft</a:t>
              </a:r>
            </a:p>
          </p:txBody>
        </p:sp>
        <p:sp>
          <p:nvSpPr>
            <p:cNvPr id="24" name="Rectangle 23"/>
            <p:cNvSpPr/>
            <p:nvPr/>
          </p:nvSpPr>
          <p:spPr>
            <a:xfrm>
              <a:off x="5207631" y="3474748"/>
              <a:ext cx="1532898" cy="301614"/>
            </a:xfrm>
            <a:prstGeom prst="rect">
              <a:avLst/>
            </a:prstGeom>
          </p:spPr>
          <p:txBody>
            <a:bodyPr wrap="square">
              <a:spAutoFit/>
            </a:bodyPr>
            <a:lstStyle/>
            <a:p>
              <a:pPr defTabSz="913837">
                <a:lnSpc>
                  <a:spcPct val="85000"/>
                </a:lnSpc>
              </a:pPr>
              <a:r>
                <a:rPr lang="en-US" sz="1200" dirty="0">
                  <a:gradFill>
                    <a:gsLst>
                      <a:gs pos="0">
                        <a:srgbClr val="FFFFFF"/>
                      </a:gs>
                      <a:gs pos="100000">
                        <a:srgbClr val="FFFFFF"/>
                      </a:gs>
                    </a:gsLst>
                    <a:lin ang="5400000" scaled="0"/>
                  </a:gradFill>
                  <a:latin typeface="Segoe Condensed" pitchFamily="34" charset="0"/>
                  <a:cs typeface="Segoe UI" pitchFamily="34" charset="0"/>
                </a:rPr>
                <a:t>Citrix Systems</a:t>
              </a:r>
            </a:p>
          </p:txBody>
        </p:sp>
        <p:sp>
          <p:nvSpPr>
            <p:cNvPr id="25" name="Rectangle 24"/>
            <p:cNvSpPr/>
            <p:nvPr/>
          </p:nvSpPr>
          <p:spPr>
            <a:xfrm>
              <a:off x="5300951" y="2228457"/>
              <a:ext cx="1309451" cy="301614"/>
            </a:xfrm>
            <a:prstGeom prst="rect">
              <a:avLst/>
            </a:prstGeom>
          </p:spPr>
          <p:txBody>
            <a:bodyPr wrap="square">
              <a:spAutoFit/>
            </a:bodyPr>
            <a:lstStyle/>
            <a:p>
              <a:pPr defTabSz="913837">
                <a:lnSpc>
                  <a:spcPct val="85000"/>
                </a:lnSpc>
              </a:pPr>
              <a:r>
                <a:rPr lang="en-US" sz="1200" dirty="0">
                  <a:gradFill>
                    <a:gsLst>
                      <a:gs pos="0">
                        <a:srgbClr val="FFFFFF"/>
                      </a:gs>
                      <a:gs pos="100000">
                        <a:srgbClr val="FFFFFF"/>
                      </a:gs>
                    </a:gsLst>
                    <a:lin ang="5400000" scaled="0"/>
                  </a:gradFill>
                  <a:latin typeface="Segoe Condensed" pitchFamily="34" charset="0"/>
                  <a:cs typeface="Segoe UI" pitchFamily="34" charset="0"/>
                </a:rPr>
                <a:t>VMware</a:t>
              </a:r>
            </a:p>
          </p:txBody>
        </p:sp>
        <p:sp>
          <p:nvSpPr>
            <p:cNvPr id="26" name="Rectangle 25"/>
            <p:cNvSpPr/>
            <p:nvPr/>
          </p:nvSpPr>
          <p:spPr>
            <a:xfrm>
              <a:off x="3731833" y="3840838"/>
              <a:ext cx="1309451" cy="333265"/>
            </a:xfrm>
            <a:prstGeom prst="rect">
              <a:avLst/>
            </a:prstGeom>
          </p:spPr>
          <p:txBody>
            <a:bodyPr wrap="square">
              <a:spAutoFit/>
            </a:bodyPr>
            <a:lstStyle/>
            <a:p>
              <a:pPr defTabSz="913837">
                <a:lnSpc>
                  <a:spcPct val="85000"/>
                </a:lnSpc>
              </a:pPr>
              <a:r>
                <a:rPr lang="en-US" sz="1400" dirty="0" smtClean="0">
                  <a:gradFill>
                    <a:gsLst>
                      <a:gs pos="0">
                        <a:srgbClr val="FFFFFF"/>
                      </a:gs>
                      <a:gs pos="100000">
                        <a:srgbClr val="FFFFFF"/>
                      </a:gs>
                    </a:gsLst>
                    <a:lin ang="5400000" scaled="0"/>
                  </a:gradFill>
                  <a:latin typeface="Segoe Condensed" pitchFamily="34" charset="0"/>
                  <a:cs typeface="Segoe UI" pitchFamily="34" charset="0"/>
                </a:rPr>
                <a:t>Oracle</a:t>
              </a:r>
              <a:endParaRPr lang="en-US" sz="1400" dirty="0">
                <a:gradFill>
                  <a:gsLst>
                    <a:gs pos="0">
                      <a:srgbClr val="FFFFFF"/>
                    </a:gs>
                    <a:gs pos="100000">
                      <a:srgbClr val="FFFFFF"/>
                    </a:gs>
                  </a:gsLst>
                  <a:lin ang="5400000" scaled="0"/>
                </a:gradFill>
                <a:latin typeface="Segoe Condensed" pitchFamily="34" charset="0"/>
                <a:cs typeface="Segoe UI" pitchFamily="34" charset="0"/>
              </a:endParaRPr>
            </a:p>
          </p:txBody>
        </p:sp>
        <p:sp>
          <p:nvSpPr>
            <p:cNvPr id="27" name="Rectangle 26"/>
            <p:cNvSpPr/>
            <p:nvPr/>
          </p:nvSpPr>
          <p:spPr>
            <a:xfrm>
              <a:off x="3567238" y="4170268"/>
              <a:ext cx="1309451" cy="333265"/>
            </a:xfrm>
            <a:prstGeom prst="rect">
              <a:avLst/>
            </a:prstGeom>
          </p:spPr>
          <p:txBody>
            <a:bodyPr wrap="square">
              <a:spAutoFit/>
            </a:bodyPr>
            <a:lstStyle/>
            <a:p>
              <a:pPr defTabSz="913837">
                <a:lnSpc>
                  <a:spcPct val="85000"/>
                </a:lnSpc>
              </a:pPr>
              <a:r>
                <a:rPr lang="en-US" sz="1400" dirty="0">
                  <a:gradFill>
                    <a:gsLst>
                      <a:gs pos="0">
                        <a:srgbClr val="FFFFFF"/>
                      </a:gs>
                      <a:gs pos="100000">
                        <a:srgbClr val="FFFFFF"/>
                      </a:gs>
                    </a:gsLst>
                    <a:lin ang="5400000" scaled="0"/>
                  </a:gradFill>
                  <a:latin typeface="Segoe Condensed" pitchFamily="34" charset="0"/>
                  <a:cs typeface="Segoe UI" pitchFamily="34" charset="0"/>
                </a:rPr>
                <a:t>Parallels</a:t>
              </a:r>
            </a:p>
          </p:txBody>
        </p:sp>
        <p:sp>
          <p:nvSpPr>
            <p:cNvPr id="28" name="Rectangle 27"/>
            <p:cNvSpPr/>
            <p:nvPr/>
          </p:nvSpPr>
          <p:spPr>
            <a:xfrm>
              <a:off x="3327533" y="4647177"/>
              <a:ext cx="1309451" cy="333265"/>
            </a:xfrm>
            <a:prstGeom prst="rect">
              <a:avLst/>
            </a:prstGeom>
          </p:spPr>
          <p:txBody>
            <a:bodyPr wrap="square">
              <a:spAutoFit/>
            </a:bodyPr>
            <a:lstStyle/>
            <a:p>
              <a:pPr defTabSz="913837">
                <a:lnSpc>
                  <a:spcPct val="85000"/>
                </a:lnSpc>
              </a:pPr>
              <a:r>
                <a:rPr lang="en-US" sz="1400" dirty="0">
                  <a:gradFill>
                    <a:gsLst>
                      <a:gs pos="0">
                        <a:srgbClr val="FFFFFF"/>
                      </a:gs>
                      <a:gs pos="100000">
                        <a:srgbClr val="FFFFFF"/>
                      </a:gs>
                    </a:gsLst>
                    <a:lin ang="5400000" scaled="0"/>
                  </a:gradFill>
                  <a:latin typeface="Segoe Condensed" pitchFamily="34" charset="0"/>
                  <a:cs typeface="Segoe UI" pitchFamily="34" charset="0"/>
                </a:rPr>
                <a:t>Red Hat</a:t>
              </a:r>
            </a:p>
          </p:txBody>
        </p:sp>
      </p:grpSp>
      <p:grpSp>
        <p:nvGrpSpPr>
          <p:cNvPr id="36" name="Group 35"/>
          <p:cNvGrpSpPr/>
          <p:nvPr/>
        </p:nvGrpSpPr>
        <p:grpSpPr>
          <a:xfrm>
            <a:off x="-103803" y="1887648"/>
            <a:ext cx="9284315" cy="5440643"/>
            <a:chOff x="1246766" y="-2072792"/>
            <a:chExt cx="9284315" cy="5440643"/>
          </a:xfrm>
        </p:grpSpPr>
        <p:sp>
          <p:nvSpPr>
            <p:cNvPr id="32" name="Rectangle 31"/>
            <p:cNvSpPr/>
            <p:nvPr/>
          </p:nvSpPr>
          <p:spPr>
            <a:xfrm>
              <a:off x="7447604" y="-2072792"/>
              <a:ext cx="3083477" cy="1500154"/>
            </a:xfrm>
            <a:prstGeom prst="rect">
              <a:avLst/>
            </a:prstGeom>
          </p:spPr>
          <p:txBody>
            <a:bodyPr wrap="square">
              <a:spAutoFit/>
            </a:bodyPr>
            <a:lstStyle/>
            <a:p>
              <a:pPr>
                <a:lnSpc>
                  <a:spcPts val="3800"/>
                </a:lnSpc>
              </a:pPr>
              <a:r>
                <a:rPr lang="en-US" sz="2000" i="1" dirty="0" smtClean="0">
                  <a:solidFill>
                    <a:srgbClr val="FFFFFF"/>
                  </a:solidFill>
                </a:rPr>
                <a:t>Microsoft a </a:t>
              </a:r>
              <a:r>
                <a:rPr lang="en-US" sz="2000" i="1" dirty="0">
                  <a:solidFill>
                    <a:srgbClr val="FFFFFF"/>
                  </a:solidFill>
                </a:rPr>
                <a:t>Leader </a:t>
              </a:r>
              <a:r>
                <a:rPr lang="en-US" sz="2000" i="1" dirty="0" smtClean="0">
                  <a:solidFill>
                    <a:srgbClr val="FFFFFF"/>
                  </a:solidFill>
                </a:rPr>
                <a:t>in </a:t>
              </a:r>
              <a:r>
                <a:rPr lang="en-US" sz="2000" i="1" dirty="0">
                  <a:solidFill>
                    <a:srgbClr val="FFFFFF"/>
                  </a:solidFill>
                </a:rPr>
                <a:t>x86 </a:t>
              </a:r>
              <a:br>
                <a:rPr lang="en-US" sz="2000" i="1" dirty="0">
                  <a:solidFill>
                    <a:srgbClr val="FFFFFF"/>
                  </a:solidFill>
                </a:rPr>
              </a:br>
              <a:r>
                <a:rPr lang="en-US" sz="2000" i="1" dirty="0">
                  <a:solidFill>
                    <a:srgbClr val="FFFFFF"/>
                  </a:solidFill>
                </a:rPr>
                <a:t>Server Virtualization Infrastructure</a:t>
              </a:r>
            </a:p>
          </p:txBody>
        </p:sp>
        <p:sp>
          <p:nvSpPr>
            <p:cNvPr id="33" name="Rectangle 32"/>
            <p:cNvSpPr/>
            <p:nvPr/>
          </p:nvSpPr>
          <p:spPr>
            <a:xfrm>
              <a:off x="1246766" y="2967741"/>
              <a:ext cx="1333630" cy="400110"/>
            </a:xfrm>
            <a:prstGeom prst="rect">
              <a:avLst/>
            </a:prstGeom>
          </p:spPr>
          <p:txBody>
            <a:bodyPr wrap="square">
              <a:spAutoFit/>
            </a:bodyPr>
            <a:lstStyle/>
            <a:p>
              <a:r>
                <a:rPr lang="en-US" sz="2000" dirty="0" smtClean="0">
                  <a:solidFill>
                    <a:srgbClr val="FFFFFF"/>
                  </a:solidFill>
                </a:rPr>
                <a:t>- </a:t>
              </a:r>
              <a:r>
                <a:rPr lang="en-US" sz="2000" dirty="0" smtClean="0">
                  <a:solidFill>
                    <a:srgbClr val="FFFFFF"/>
                  </a:solidFill>
                  <a:latin typeface="Segoe Condensed" pitchFamily="34" charset="0"/>
                </a:rPr>
                <a:t>Gartner</a:t>
              </a:r>
              <a:endParaRPr lang="en-US" sz="2000" dirty="0">
                <a:solidFill>
                  <a:srgbClr val="FFFFFF"/>
                </a:solidFill>
                <a:latin typeface="Segoe Condensed" pitchFamily="34" charset="0"/>
              </a:endParaRPr>
            </a:p>
          </p:txBody>
        </p:sp>
        <p:sp>
          <p:nvSpPr>
            <p:cNvPr id="31" name="Arc 30"/>
            <p:cNvSpPr/>
            <p:nvPr/>
          </p:nvSpPr>
          <p:spPr>
            <a:xfrm rot="21055556">
              <a:off x="8321927" y="-2011204"/>
              <a:ext cx="683027" cy="347058"/>
            </a:xfrm>
            <a:prstGeom prst="arc">
              <a:avLst>
                <a:gd name="adj1" fmla="val 12616914"/>
                <a:gd name="adj2" fmla="val 0"/>
              </a:avLst>
            </a:prstGeom>
            <a:ln w="25400" cap="rnd">
              <a:gradFill>
                <a:gsLst>
                  <a:gs pos="0">
                    <a:schemeClr val="accent1">
                      <a:tint val="66000"/>
                      <a:satMod val="160000"/>
                      <a:alpha val="21000"/>
                    </a:schemeClr>
                  </a:gs>
                  <a:gs pos="91250">
                    <a:schemeClr val="accent1">
                      <a:tint val="23500"/>
                      <a:satMod val="160000"/>
                    </a:schemeClr>
                  </a:gs>
                  <a:gs pos="12000">
                    <a:schemeClr val="accent1">
                      <a:tint val="23500"/>
                      <a:satMod val="160000"/>
                    </a:schemeClr>
                  </a:gs>
                </a:gsLst>
                <a:lin ang="54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sp>
        <p:nvSpPr>
          <p:cNvPr id="34" name="Rectangle 33"/>
          <p:cNvSpPr/>
          <p:nvPr/>
        </p:nvSpPr>
        <p:spPr>
          <a:xfrm>
            <a:off x="6229152" y="3861048"/>
            <a:ext cx="2592287" cy="1615827"/>
          </a:xfrm>
          <a:prstGeom prst="rect">
            <a:avLst/>
          </a:prstGeom>
        </p:spPr>
        <p:txBody>
          <a:bodyPr wrap="square" lIns="0" tIns="0" rIns="0" bIns="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tabLst>
                <a:tab pos="968375" algn="l"/>
              </a:tabLst>
            </a:pPr>
            <a:r>
              <a:rPr lang="en-US" sz="700" dirty="0">
                <a:gradFill>
                  <a:gsLst>
                    <a:gs pos="0">
                      <a:srgbClr val="FFFFFF"/>
                    </a:gs>
                    <a:gs pos="100000">
                      <a:srgbClr val="FFFFFF"/>
                    </a:gs>
                  </a:gsLst>
                  <a:lin ang="5400000" scaled="0"/>
                </a:gradFill>
              </a:rPr>
              <a:t>The Magic Quadrant is copyrighted 2011 by Gartner, Inc. and is reused with permission. The Magic Quadrant is a graphical representation of a marketplace at and for a specific time period. It depicts Gartner's analysis of how certain vendors measure against criteria for that marketplace, as defined by Gartner. Gartner does not endorse any </a:t>
            </a:r>
            <a:r>
              <a:rPr lang="en-US" sz="700" dirty="0" smtClean="0">
                <a:gradFill>
                  <a:gsLst>
                    <a:gs pos="0">
                      <a:srgbClr val="FFFFFF"/>
                    </a:gs>
                    <a:gs pos="100000">
                      <a:srgbClr val="FFFFFF"/>
                    </a:gs>
                  </a:gsLst>
                  <a:lin ang="5400000" scaled="0"/>
                </a:gradFill>
              </a:rPr>
              <a:t>vendor, product </a:t>
            </a:r>
            <a:r>
              <a:rPr lang="en-US" sz="700" dirty="0">
                <a:gradFill>
                  <a:gsLst>
                    <a:gs pos="0">
                      <a:srgbClr val="FFFFFF"/>
                    </a:gs>
                    <a:gs pos="100000">
                      <a:srgbClr val="FFFFFF"/>
                    </a:gs>
                  </a:gsLst>
                  <a:lin ang="5400000" scaled="0"/>
                </a:gradFill>
              </a:rPr>
              <a:t>or service depicted in the Magic Quadrant, and does not advise technology users to select </a:t>
            </a:r>
            <a:r>
              <a:rPr lang="en-US" sz="700" dirty="0" smtClean="0">
                <a:gradFill>
                  <a:gsLst>
                    <a:gs pos="0">
                      <a:srgbClr val="FFFFFF"/>
                    </a:gs>
                    <a:gs pos="100000">
                      <a:srgbClr val="FFFFFF"/>
                    </a:gs>
                  </a:gsLst>
                  <a:lin ang="5400000" scaled="0"/>
                </a:gradFill>
              </a:rPr>
              <a:t>only </a:t>
            </a:r>
            <a:r>
              <a:rPr lang="en-US" sz="700" dirty="0">
                <a:gradFill>
                  <a:gsLst>
                    <a:gs pos="0">
                      <a:srgbClr val="FFFFFF"/>
                    </a:gs>
                    <a:gs pos="100000">
                      <a:srgbClr val="FFFFFF"/>
                    </a:gs>
                  </a:gsLst>
                  <a:lin ang="5400000" scaled="0"/>
                </a:gradFill>
              </a:rPr>
              <a:t>those vendors placed in the "Leaders" quadrant. The Magic Quadrant is intended solely as a research tool, and is not meant to be a specific guide to action. Gartner disclaims all warranties, express or implied, with respect to this research, </a:t>
            </a:r>
            <a:r>
              <a:rPr lang="en-US" sz="700" dirty="0" smtClean="0">
                <a:gradFill>
                  <a:gsLst>
                    <a:gs pos="0">
                      <a:srgbClr val="FFFFFF"/>
                    </a:gs>
                    <a:gs pos="100000">
                      <a:srgbClr val="FFFFFF"/>
                    </a:gs>
                  </a:gsLst>
                  <a:lin ang="5400000" scaled="0"/>
                </a:gradFill>
              </a:rPr>
              <a:t> including </a:t>
            </a:r>
            <a:r>
              <a:rPr lang="en-US" sz="700" dirty="0">
                <a:gradFill>
                  <a:gsLst>
                    <a:gs pos="0">
                      <a:srgbClr val="FFFFFF"/>
                    </a:gs>
                    <a:gs pos="100000">
                      <a:srgbClr val="FFFFFF"/>
                    </a:gs>
                  </a:gsLst>
                  <a:lin ang="5400000" scaled="0"/>
                </a:gradFill>
              </a:rPr>
              <a:t>any warranties of merchantability or fitness for a particular purpose</a:t>
            </a:r>
            <a:r>
              <a:rPr lang="en-US" sz="700" dirty="0" smtClean="0">
                <a:gradFill>
                  <a:gsLst>
                    <a:gs pos="0">
                      <a:srgbClr val="FFFFFF"/>
                    </a:gs>
                    <a:gs pos="100000">
                      <a:srgbClr val="FFFFFF"/>
                    </a:gs>
                  </a:gsLst>
                  <a:lin ang="5400000" scaled="0"/>
                </a:gradFill>
              </a:rPr>
              <a:t>.  This </a:t>
            </a:r>
            <a:r>
              <a:rPr lang="en-US" sz="700" dirty="0">
                <a:gradFill>
                  <a:gsLst>
                    <a:gs pos="0">
                      <a:srgbClr val="FFFFFF"/>
                    </a:gs>
                    <a:gs pos="100000">
                      <a:srgbClr val="FFFFFF"/>
                    </a:gs>
                  </a:gsLst>
                  <a:lin ang="5400000" scaled="0"/>
                </a:gradFill>
              </a:rPr>
              <a:t>Magic Quadrant graphic was published by Gartner, Inc. as part of a larger research note and should be evaluated in the context of the entire report. The Gartner report is available upon request from (client name).</a:t>
            </a:r>
          </a:p>
        </p:txBody>
      </p:sp>
      <p:sp>
        <p:nvSpPr>
          <p:cNvPr id="35" name="TextBox 34"/>
          <p:cNvSpPr txBox="1"/>
          <p:nvPr/>
        </p:nvSpPr>
        <p:spPr>
          <a:xfrm>
            <a:off x="6229152" y="5774290"/>
            <a:ext cx="2702630" cy="433965"/>
          </a:xfrm>
          <a:prstGeom prst="rect">
            <a:avLst/>
          </a:prstGeom>
          <a:noFill/>
        </p:spPr>
        <p:txBody>
          <a:bodyPr wrap="square" lIns="0" tIns="18288" rIns="0" bIns="0" rtlCol="0">
            <a:spAutoFit/>
          </a:bodyPr>
          <a:lstStyle/>
          <a:p>
            <a:pPr>
              <a:lnSpc>
                <a:spcPct val="90000"/>
              </a:lnSpc>
            </a:pPr>
            <a:r>
              <a:rPr lang="en-US" sz="1000" dirty="0">
                <a:solidFill>
                  <a:schemeClr val="bg1"/>
                </a:solidFill>
              </a:rPr>
              <a:t>Source: Gartner (June 2011): Publication Date: 30 June 2011/ID Number: G00213635, © 2011 Gartner, Inc. and/or its Affiliates. All Rights Reserved</a:t>
            </a:r>
            <a:endParaRPr lang="en-US" sz="800" dirty="0">
              <a:solidFill>
                <a:schemeClr val="bg1"/>
              </a:solidFill>
            </a:endParaRPr>
          </a:p>
        </p:txBody>
      </p:sp>
    </p:spTree>
    <p:extLst>
      <p:ext uri="{BB962C8B-B14F-4D97-AF65-F5344CB8AC3E}">
        <p14:creationId xmlns:p14="http://schemas.microsoft.com/office/powerpoint/2010/main" val="17868195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1143000"/>
          </a:xfrm>
        </p:spPr>
        <p:txBody>
          <a:bodyPr/>
          <a:lstStyle/>
          <a:p>
            <a:r>
              <a:rPr lang="en-GB" dirty="0" smtClean="0"/>
              <a:t>2011 ESG Test Lab - Virtual</a:t>
            </a:r>
            <a:endParaRPr lang="en-GB" dirty="0"/>
          </a:p>
        </p:txBody>
      </p:sp>
      <p:cxnSp>
        <p:nvCxnSpPr>
          <p:cNvPr id="4" name="Straight Connector 3"/>
          <p:cNvCxnSpPr/>
          <p:nvPr/>
        </p:nvCxnSpPr>
        <p:spPr>
          <a:xfrm rot="5400000">
            <a:off x="5835476" y="4303100"/>
            <a:ext cx="1143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5400000">
            <a:off x="5777420" y="4299470"/>
            <a:ext cx="1143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Picture 154" descr="centera"/>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45932" y="2756872"/>
            <a:ext cx="636588" cy="1295400"/>
          </a:xfrm>
          <a:prstGeom prst="rect">
            <a:avLst/>
          </a:prstGeom>
          <a:ln>
            <a:noFill/>
          </a:ln>
          <a:effectLst>
            <a:outerShdw blurRad="292100" dist="139700" dir="2700000" algn="tl" rotWithShape="0">
              <a:srgbClr val="333333">
                <a:alpha val="65000"/>
              </a:srgbClr>
            </a:outerShdw>
          </a:effectLst>
        </p:spPr>
      </p:pic>
      <p:sp>
        <p:nvSpPr>
          <p:cNvPr id="8" name="Isosceles Triangle 7"/>
          <p:cNvSpPr/>
          <p:nvPr/>
        </p:nvSpPr>
        <p:spPr>
          <a:xfrm rot="10800000">
            <a:off x="5144234" y="2281528"/>
            <a:ext cx="2362200" cy="457200"/>
          </a:xfrm>
          <a:prstGeom prst="triangle">
            <a:avLst/>
          </a:prstGeom>
          <a:gradFill flip="none" rotWithShape="1">
            <a:gsLst>
              <a:gs pos="0">
                <a:srgbClr val="4F81BD">
                  <a:tint val="66000"/>
                  <a:satMod val="160000"/>
                </a:srgbClr>
              </a:gs>
              <a:gs pos="50000">
                <a:srgbClr val="4F81BD">
                  <a:tint val="44500"/>
                  <a:satMod val="160000"/>
                </a:srgbClr>
              </a:gs>
              <a:gs pos="100000">
                <a:srgbClr val="4F81BD">
                  <a:tint val="23500"/>
                  <a:satMod val="160000"/>
                </a:srgbClr>
              </a:gs>
            </a:gsLst>
            <a:path path="circle">
              <a:fillToRect r="100000" b="100000"/>
            </a:path>
            <a:tileRect l="-100000" t="-100000"/>
          </a:gradFill>
          <a:ln w="25400" cap="flat" cmpd="sng" algn="ctr">
            <a:noFill/>
            <a:prstDash val="solid"/>
          </a:ln>
          <a:effectLst/>
        </p:spPr>
        <p:txBody>
          <a:bodyPr rtlCol="0" anchor="ctr"/>
          <a:lstStyle/>
          <a:p>
            <a:pPr algn="ctr" defTabSz="914400">
              <a:defRPr/>
            </a:pPr>
            <a:endParaRPr lang="en-US" kern="0">
              <a:solidFill>
                <a:schemeClr val="bg1"/>
              </a:solidFill>
            </a:endParaRPr>
          </a:p>
        </p:txBody>
      </p:sp>
      <p:sp>
        <p:nvSpPr>
          <p:cNvPr id="9" name="TextBox 37"/>
          <p:cNvSpPr txBox="1">
            <a:spLocks noChangeArrowheads="1"/>
          </p:cNvSpPr>
          <p:nvPr/>
        </p:nvSpPr>
        <p:spPr bwMode="auto">
          <a:xfrm>
            <a:off x="5314778" y="2227102"/>
            <a:ext cx="1981200" cy="338554"/>
          </a:xfrm>
          <a:prstGeom prst="rect">
            <a:avLst/>
          </a:prstGeom>
          <a:noFill/>
          <a:ln w="9525">
            <a:noFill/>
            <a:miter lim="800000"/>
            <a:headEnd/>
            <a:tailEnd/>
          </a:ln>
        </p:spPr>
        <p:txBody>
          <a:bodyPr>
            <a:spAutoFit/>
          </a:bodyPr>
          <a:lstStyle/>
          <a:p>
            <a:pPr algn="ctr" defTabSz="457200"/>
            <a:r>
              <a:rPr lang="en-US" sz="1600" b="1" dirty="0" smtClean="0">
                <a:solidFill>
                  <a:schemeClr val="accent1">
                    <a:lumMod val="50000"/>
                  </a:schemeClr>
                </a:solidFill>
                <a:cs typeface="Arial" charset="0"/>
              </a:rPr>
              <a:t>Hyper-V R2</a:t>
            </a:r>
            <a:endParaRPr lang="en-US" sz="1600" b="1" dirty="0">
              <a:solidFill>
                <a:schemeClr val="accent1">
                  <a:lumMod val="50000"/>
                </a:schemeClr>
              </a:solidFill>
              <a:cs typeface="Arial" charset="0"/>
            </a:endParaRPr>
          </a:p>
        </p:txBody>
      </p:sp>
      <p:grpSp>
        <p:nvGrpSpPr>
          <p:cNvPr id="13" name="Group 221"/>
          <p:cNvGrpSpPr>
            <a:grpSpLocks/>
          </p:cNvGrpSpPr>
          <p:nvPr/>
        </p:nvGrpSpPr>
        <p:grpSpPr bwMode="auto">
          <a:xfrm>
            <a:off x="5830036" y="4915280"/>
            <a:ext cx="609600" cy="538197"/>
            <a:chOff x="2304" y="1718"/>
            <a:chExt cx="864" cy="1008"/>
          </a:xfrm>
        </p:grpSpPr>
        <p:sp>
          <p:nvSpPr>
            <p:cNvPr id="14" name="Rectangle 222"/>
            <p:cNvSpPr>
              <a:spLocks noChangeArrowheads="1"/>
            </p:cNvSpPr>
            <p:nvPr/>
          </p:nvSpPr>
          <p:spPr bwMode="auto">
            <a:xfrm>
              <a:off x="2473" y="2289"/>
              <a:ext cx="539" cy="288"/>
            </a:xfrm>
            <a:prstGeom prst="rect">
              <a:avLst/>
            </a:prstGeom>
            <a:gradFill rotWithShape="1">
              <a:gsLst>
                <a:gs pos="0">
                  <a:srgbClr val="C2C5C8">
                    <a:gamma/>
                    <a:shade val="69804"/>
                    <a:invGamma/>
                  </a:srgbClr>
                </a:gs>
                <a:gs pos="100000">
                  <a:srgbClr val="C2C5C8">
                    <a:alpha val="0"/>
                  </a:srgbClr>
                </a:gs>
              </a:gsLst>
              <a:lin ang="5400000" scaled="1"/>
            </a:gradFill>
            <a:ln w="9525">
              <a:noFill/>
              <a:miter lim="800000"/>
              <a:headEnd/>
              <a:tailEnd/>
            </a:ln>
            <a:effectLst/>
          </p:spPr>
          <p:txBody>
            <a:bodyPr wrap="none" anchor="ctr"/>
            <a:lstStyle/>
            <a:p>
              <a:pPr defTabSz="457200"/>
              <a:endParaRPr lang="en-US">
                <a:solidFill>
                  <a:schemeClr val="bg1"/>
                </a:solidFill>
              </a:endParaRPr>
            </a:p>
          </p:txBody>
        </p:sp>
        <p:sp>
          <p:nvSpPr>
            <p:cNvPr id="15" name="Oval 223"/>
            <p:cNvSpPr>
              <a:spLocks noChangeArrowheads="1"/>
            </p:cNvSpPr>
            <p:nvPr/>
          </p:nvSpPr>
          <p:spPr bwMode="auto">
            <a:xfrm>
              <a:off x="2304" y="2150"/>
              <a:ext cx="864" cy="576"/>
            </a:xfrm>
            <a:prstGeom prst="ellipse">
              <a:avLst/>
            </a:prstGeom>
            <a:gradFill rotWithShape="1">
              <a:gsLst>
                <a:gs pos="0">
                  <a:srgbClr val="C2C5C8">
                    <a:gamma/>
                    <a:shade val="60392"/>
                    <a:invGamma/>
                    <a:alpha val="78000"/>
                  </a:srgbClr>
                </a:gs>
                <a:gs pos="100000">
                  <a:srgbClr val="C2C5C8">
                    <a:alpha val="0"/>
                  </a:srgbClr>
                </a:gs>
              </a:gsLst>
              <a:path path="shape">
                <a:fillToRect l="50000" t="50000" r="50000" b="50000"/>
              </a:path>
            </a:gradFill>
            <a:ln w="9525">
              <a:noFill/>
              <a:round/>
              <a:headEnd/>
              <a:tailEnd/>
            </a:ln>
            <a:effectLst/>
          </p:spPr>
          <p:txBody>
            <a:bodyPr wrap="none" anchor="ctr"/>
            <a:lstStyle/>
            <a:p>
              <a:pPr defTabSz="457200"/>
              <a:endParaRPr lang="en-US">
                <a:solidFill>
                  <a:schemeClr val="bg1"/>
                </a:solidFill>
              </a:endParaRPr>
            </a:p>
          </p:txBody>
        </p:sp>
        <p:pic>
          <p:nvPicPr>
            <p:cNvPr id="16" name="Picture 224" descr="d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8" y="1718"/>
              <a:ext cx="576" cy="774"/>
            </a:xfrm>
            <a:prstGeom prst="rect">
              <a:avLst/>
            </a:prstGeom>
            <a:noFill/>
          </p:spPr>
        </p:pic>
      </p:grpSp>
      <p:grpSp>
        <p:nvGrpSpPr>
          <p:cNvPr id="17" name="Group 221"/>
          <p:cNvGrpSpPr>
            <a:grpSpLocks/>
          </p:cNvGrpSpPr>
          <p:nvPr/>
        </p:nvGrpSpPr>
        <p:grpSpPr bwMode="auto">
          <a:xfrm>
            <a:off x="6287234" y="4925762"/>
            <a:ext cx="609600" cy="538197"/>
            <a:chOff x="2304" y="1718"/>
            <a:chExt cx="864" cy="1008"/>
          </a:xfrm>
        </p:grpSpPr>
        <p:sp>
          <p:nvSpPr>
            <p:cNvPr id="18" name="Rectangle 222"/>
            <p:cNvSpPr>
              <a:spLocks noChangeArrowheads="1"/>
            </p:cNvSpPr>
            <p:nvPr/>
          </p:nvSpPr>
          <p:spPr bwMode="auto">
            <a:xfrm>
              <a:off x="2473" y="2289"/>
              <a:ext cx="539" cy="288"/>
            </a:xfrm>
            <a:prstGeom prst="rect">
              <a:avLst/>
            </a:prstGeom>
            <a:gradFill rotWithShape="1">
              <a:gsLst>
                <a:gs pos="0">
                  <a:srgbClr val="C2C5C8">
                    <a:gamma/>
                    <a:shade val="69804"/>
                    <a:invGamma/>
                  </a:srgbClr>
                </a:gs>
                <a:gs pos="100000">
                  <a:srgbClr val="C2C5C8">
                    <a:alpha val="0"/>
                  </a:srgbClr>
                </a:gs>
              </a:gsLst>
              <a:lin ang="5400000" scaled="1"/>
            </a:gradFill>
            <a:ln w="9525">
              <a:noFill/>
              <a:miter lim="800000"/>
              <a:headEnd/>
              <a:tailEnd/>
            </a:ln>
            <a:effectLst/>
          </p:spPr>
          <p:txBody>
            <a:bodyPr wrap="none" anchor="ctr"/>
            <a:lstStyle/>
            <a:p>
              <a:pPr defTabSz="457200"/>
              <a:endParaRPr lang="en-US">
                <a:solidFill>
                  <a:schemeClr val="bg1"/>
                </a:solidFill>
              </a:endParaRPr>
            </a:p>
          </p:txBody>
        </p:sp>
        <p:sp>
          <p:nvSpPr>
            <p:cNvPr id="19" name="Oval 223"/>
            <p:cNvSpPr>
              <a:spLocks noChangeArrowheads="1"/>
            </p:cNvSpPr>
            <p:nvPr/>
          </p:nvSpPr>
          <p:spPr bwMode="auto">
            <a:xfrm>
              <a:off x="2304" y="2150"/>
              <a:ext cx="864" cy="576"/>
            </a:xfrm>
            <a:prstGeom prst="ellipse">
              <a:avLst/>
            </a:prstGeom>
            <a:gradFill rotWithShape="1">
              <a:gsLst>
                <a:gs pos="0">
                  <a:srgbClr val="C2C5C8">
                    <a:gamma/>
                    <a:shade val="60392"/>
                    <a:invGamma/>
                    <a:alpha val="78000"/>
                  </a:srgbClr>
                </a:gs>
                <a:gs pos="100000">
                  <a:srgbClr val="C2C5C8">
                    <a:alpha val="0"/>
                  </a:srgbClr>
                </a:gs>
              </a:gsLst>
              <a:path path="shape">
                <a:fillToRect l="50000" t="50000" r="50000" b="50000"/>
              </a:path>
            </a:gradFill>
            <a:ln w="9525">
              <a:noFill/>
              <a:round/>
              <a:headEnd/>
              <a:tailEnd/>
            </a:ln>
            <a:effectLst/>
          </p:spPr>
          <p:txBody>
            <a:bodyPr wrap="none" anchor="ctr"/>
            <a:lstStyle/>
            <a:p>
              <a:pPr defTabSz="457200"/>
              <a:endParaRPr lang="en-US">
                <a:solidFill>
                  <a:schemeClr val="bg1"/>
                </a:solidFill>
              </a:endParaRPr>
            </a:p>
          </p:txBody>
        </p:sp>
        <p:pic>
          <p:nvPicPr>
            <p:cNvPr id="20" name="Picture 224" descr="d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8" y="1718"/>
              <a:ext cx="576" cy="774"/>
            </a:xfrm>
            <a:prstGeom prst="rect">
              <a:avLst/>
            </a:prstGeom>
            <a:noFill/>
          </p:spPr>
        </p:pic>
      </p:grpSp>
      <p:grpSp>
        <p:nvGrpSpPr>
          <p:cNvPr id="21" name="Group 221"/>
          <p:cNvGrpSpPr>
            <a:grpSpLocks/>
          </p:cNvGrpSpPr>
          <p:nvPr/>
        </p:nvGrpSpPr>
        <p:grpSpPr bwMode="auto">
          <a:xfrm>
            <a:off x="5410830" y="5498063"/>
            <a:ext cx="609600" cy="538197"/>
            <a:chOff x="2304" y="1718"/>
            <a:chExt cx="864" cy="1008"/>
          </a:xfrm>
        </p:grpSpPr>
        <p:sp>
          <p:nvSpPr>
            <p:cNvPr id="22" name="Rectangle 222"/>
            <p:cNvSpPr>
              <a:spLocks noChangeArrowheads="1"/>
            </p:cNvSpPr>
            <p:nvPr/>
          </p:nvSpPr>
          <p:spPr bwMode="auto">
            <a:xfrm>
              <a:off x="2473" y="2289"/>
              <a:ext cx="539" cy="288"/>
            </a:xfrm>
            <a:prstGeom prst="rect">
              <a:avLst/>
            </a:prstGeom>
            <a:gradFill rotWithShape="1">
              <a:gsLst>
                <a:gs pos="0">
                  <a:srgbClr val="C2C5C8">
                    <a:gamma/>
                    <a:shade val="69804"/>
                    <a:invGamma/>
                  </a:srgbClr>
                </a:gs>
                <a:gs pos="100000">
                  <a:srgbClr val="C2C5C8">
                    <a:alpha val="0"/>
                  </a:srgbClr>
                </a:gs>
              </a:gsLst>
              <a:lin ang="5400000" scaled="1"/>
            </a:gradFill>
            <a:ln w="9525">
              <a:noFill/>
              <a:miter lim="800000"/>
              <a:headEnd/>
              <a:tailEnd/>
            </a:ln>
            <a:effectLst/>
          </p:spPr>
          <p:txBody>
            <a:bodyPr wrap="none" anchor="ctr"/>
            <a:lstStyle/>
            <a:p>
              <a:pPr defTabSz="457200"/>
              <a:endParaRPr lang="en-US">
                <a:solidFill>
                  <a:schemeClr val="bg1"/>
                </a:solidFill>
              </a:endParaRPr>
            </a:p>
          </p:txBody>
        </p:sp>
        <p:sp>
          <p:nvSpPr>
            <p:cNvPr id="23" name="Oval 223"/>
            <p:cNvSpPr>
              <a:spLocks noChangeArrowheads="1"/>
            </p:cNvSpPr>
            <p:nvPr/>
          </p:nvSpPr>
          <p:spPr bwMode="auto">
            <a:xfrm>
              <a:off x="2304" y="2150"/>
              <a:ext cx="864" cy="576"/>
            </a:xfrm>
            <a:prstGeom prst="ellipse">
              <a:avLst/>
            </a:prstGeom>
            <a:gradFill rotWithShape="1">
              <a:gsLst>
                <a:gs pos="0">
                  <a:srgbClr val="C2C5C8">
                    <a:gamma/>
                    <a:shade val="60392"/>
                    <a:invGamma/>
                    <a:alpha val="78000"/>
                  </a:srgbClr>
                </a:gs>
                <a:gs pos="100000">
                  <a:srgbClr val="C2C5C8">
                    <a:alpha val="0"/>
                  </a:srgbClr>
                </a:gs>
              </a:gsLst>
              <a:path path="shape">
                <a:fillToRect l="50000" t="50000" r="50000" b="50000"/>
              </a:path>
            </a:gradFill>
            <a:ln w="9525">
              <a:noFill/>
              <a:round/>
              <a:headEnd/>
              <a:tailEnd/>
            </a:ln>
            <a:effectLst/>
          </p:spPr>
          <p:txBody>
            <a:bodyPr wrap="none" anchor="ctr"/>
            <a:lstStyle/>
            <a:p>
              <a:pPr defTabSz="457200"/>
              <a:endParaRPr lang="en-US">
                <a:solidFill>
                  <a:schemeClr val="bg1"/>
                </a:solidFill>
              </a:endParaRPr>
            </a:p>
          </p:txBody>
        </p:sp>
        <p:pic>
          <p:nvPicPr>
            <p:cNvPr id="24" name="Picture 224" descr="d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8" y="1718"/>
              <a:ext cx="576" cy="774"/>
            </a:xfrm>
            <a:prstGeom prst="rect">
              <a:avLst/>
            </a:prstGeom>
            <a:noFill/>
          </p:spPr>
        </p:pic>
      </p:grpSp>
      <p:grpSp>
        <p:nvGrpSpPr>
          <p:cNvPr id="25" name="Group 221"/>
          <p:cNvGrpSpPr>
            <a:grpSpLocks/>
          </p:cNvGrpSpPr>
          <p:nvPr/>
        </p:nvGrpSpPr>
        <p:grpSpPr bwMode="auto">
          <a:xfrm>
            <a:off x="5868030" y="5508545"/>
            <a:ext cx="609600" cy="538197"/>
            <a:chOff x="2304" y="1718"/>
            <a:chExt cx="864" cy="1008"/>
          </a:xfrm>
        </p:grpSpPr>
        <p:sp>
          <p:nvSpPr>
            <p:cNvPr id="26" name="Rectangle 222"/>
            <p:cNvSpPr>
              <a:spLocks noChangeArrowheads="1"/>
            </p:cNvSpPr>
            <p:nvPr/>
          </p:nvSpPr>
          <p:spPr bwMode="auto">
            <a:xfrm>
              <a:off x="2473" y="2289"/>
              <a:ext cx="539" cy="288"/>
            </a:xfrm>
            <a:prstGeom prst="rect">
              <a:avLst/>
            </a:prstGeom>
            <a:gradFill rotWithShape="1">
              <a:gsLst>
                <a:gs pos="0">
                  <a:srgbClr val="C2C5C8">
                    <a:gamma/>
                    <a:shade val="69804"/>
                    <a:invGamma/>
                  </a:srgbClr>
                </a:gs>
                <a:gs pos="100000">
                  <a:srgbClr val="C2C5C8">
                    <a:alpha val="0"/>
                  </a:srgbClr>
                </a:gs>
              </a:gsLst>
              <a:lin ang="5400000" scaled="1"/>
            </a:gradFill>
            <a:ln w="9525">
              <a:noFill/>
              <a:miter lim="800000"/>
              <a:headEnd/>
              <a:tailEnd/>
            </a:ln>
            <a:effectLst/>
          </p:spPr>
          <p:txBody>
            <a:bodyPr wrap="none" anchor="ctr"/>
            <a:lstStyle/>
            <a:p>
              <a:pPr defTabSz="457200"/>
              <a:endParaRPr lang="en-US">
                <a:solidFill>
                  <a:schemeClr val="bg1"/>
                </a:solidFill>
              </a:endParaRPr>
            </a:p>
          </p:txBody>
        </p:sp>
        <p:sp>
          <p:nvSpPr>
            <p:cNvPr id="27" name="Oval 223"/>
            <p:cNvSpPr>
              <a:spLocks noChangeArrowheads="1"/>
            </p:cNvSpPr>
            <p:nvPr/>
          </p:nvSpPr>
          <p:spPr bwMode="auto">
            <a:xfrm>
              <a:off x="2304" y="2150"/>
              <a:ext cx="864" cy="576"/>
            </a:xfrm>
            <a:prstGeom prst="ellipse">
              <a:avLst/>
            </a:prstGeom>
            <a:gradFill rotWithShape="1">
              <a:gsLst>
                <a:gs pos="0">
                  <a:srgbClr val="C2C5C8">
                    <a:gamma/>
                    <a:shade val="60392"/>
                    <a:invGamma/>
                    <a:alpha val="78000"/>
                  </a:srgbClr>
                </a:gs>
                <a:gs pos="100000">
                  <a:srgbClr val="C2C5C8">
                    <a:alpha val="0"/>
                  </a:srgbClr>
                </a:gs>
              </a:gsLst>
              <a:path path="shape">
                <a:fillToRect l="50000" t="50000" r="50000" b="50000"/>
              </a:path>
            </a:gradFill>
            <a:ln w="9525">
              <a:noFill/>
              <a:round/>
              <a:headEnd/>
              <a:tailEnd/>
            </a:ln>
            <a:effectLst/>
          </p:spPr>
          <p:txBody>
            <a:bodyPr wrap="none" anchor="ctr"/>
            <a:lstStyle/>
            <a:p>
              <a:pPr defTabSz="457200"/>
              <a:endParaRPr lang="en-US">
                <a:solidFill>
                  <a:schemeClr val="bg1"/>
                </a:solidFill>
              </a:endParaRPr>
            </a:p>
          </p:txBody>
        </p:sp>
        <p:pic>
          <p:nvPicPr>
            <p:cNvPr id="28" name="Picture 224" descr="d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8" y="1718"/>
              <a:ext cx="576" cy="774"/>
            </a:xfrm>
            <a:prstGeom prst="rect">
              <a:avLst/>
            </a:prstGeom>
            <a:noFill/>
          </p:spPr>
        </p:pic>
      </p:grpSp>
      <p:grpSp>
        <p:nvGrpSpPr>
          <p:cNvPr id="29" name="Group 221"/>
          <p:cNvGrpSpPr>
            <a:grpSpLocks/>
          </p:cNvGrpSpPr>
          <p:nvPr/>
        </p:nvGrpSpPr>
        <p:grpSpPr bwMode="auto">
          <a:xfrm>
            <a:off x="6325228" y="5497302"/>
            <a:ext cx="609600" cy="538197"/>
            <a:chOff x="2304" y="1718"/>
            <a:chExt cx="864" cy="1008"/>
          </a:xfrm>
        </p:grpSpPr>
        <p:sp>
          <p:nvSpPr>
            <p:cNvPr id="30" name="Rectangle 222"/>
            <p:cNvSpPr>
              <a:spLocks noChangeArrowheads="1"/>
            </p:cNvSpPr>
            <p:nvPr/>
          </p:nvSpPr>
          <p:spPr bwMode="auto">
            <a:xfrm>
              <a:off x="2473" y="2289"/>
              <a:ext cx="539" cy="288"/>
            </a:xfrm>
            <a:prstGeom prst="rect">
              <a:avLst/>
            </a:prstGeom>
            <a:gradFill rotWithShape="1">
              <a:gsLst>
                <a:gs pos="0">
                  <a:srgbClr val="C2C5C8">
                    <a:gamma/>
                    <a:shade val="69804"/>
                    <a:invGamma/>
                  </a:srgbClr>
                </a:gs>
                <a:gs pos="100000">
                  <a:srgbClr val="C2C5C8">
                    <a:alpha val="0"/>
                  </a:srgbClr>
                </a:gs>
              </a:gsLst>
              <a:lin ang="5400000" scaled="1"/>
            </a:gradFill>
            <a:ln w="9525">
              <a:noFill/>
              <a:miter lim="800000"/>
              <a:headEnd/>
              <a:tailEnd/>
            </a:ln>
            <a:effectLst/>
          </p:spPr>
          <p:txBody>
            <a:bodyPr wrap="none" anchor="ctr"/>
            <a:lstStyle/>
            <a:p>
              <a:pPr defTabSz="457200"/>
              <a:endParaRPr lang="en-US">
                <a:solidFill>
                  <a:schemeClr val="bg1"/>
                </a:solidFill>
              </a:endParaRPr>
            </a:p>
          </p:txBody>
        </p:sp>
        <p:sp>
          <p:nvSpPr>
            <p:cNvPr id="31" name="Oval 223"/>
            <p:cNvSpPr>
              <a:spLocks noChangeArrowheads="1"/>
            </p:cNvSpPr>
            <p:nvPr/>
          </p:nvSpPr>
          <p:spPr bwMode="auto">
            <a:xfrm>
              <a:off x="2304" y="2150"/>
              <a:ext cx="864" cy="576"/>
            </a:xfrm>
            <a:prstGeom prst="ellipse">
              <a:avLst/>
            </a:prstGeom>
            <a:gradFill rotWithShape="1">
              <a:gsLst>
                <a:gs pos="0">
                  <a:srgbClr val="C2C5C8">
                    <a:gamma/>
                    <a:shade val="60392"/>
                    <a:invGamma/>
                    <a:alpha val="78000"/>
                  </a:srgbClr>
                </a:gs>
                <a:gs pos="100000">
                  <a:srgbClr val="C2C5C8">
                    <a:alpha val="0"/>
                  </a:srgbClr>
                </a:gs>
              </a:gsLst>
              <a:path path="shape">
                <a:fillToRect l="50000" t="50000" r="50000" b="50000"/>
              </a:path>
            </a:gradFill>
            <a:ln w="9525">
              <a:noFill/>
              <a:round/>
              <a:headEnd/>
              <a:tailEnd/>
            </a:ln>
            <a:effectLst/>
          </p:spPr>
          <p:txBody>
            <a:bodyPr wrap="none" anchor="ctr"/>
            <a:lstStyle/>
            <a:p>
              <a:pPr defTabSz="457200"/>
              <a:endParaRPr lang="en-US">
                <a:solidFill>
                  <a:schemeClr val="bg1"/>
                </a:solidFill>
              </a:endParaRPr>
            </a:p>
          </p:txBody>
        </p:sp>
        <p:pic>
          <p:nvPicPr>
            <p:cNvPr id="32" name="Picture 224" descr="d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8" y="1718"/>
              <a:ext cx="576" cy="774"/>
            </a:xfrm>
            <a:prstGeom prst="rect">
              <a:avLst/>
            </a:prstGeom>
            <a:noFill/>
          </p:spPr>
        </p:pic>
      </p:grpSp>
      <p:grpSp>
        <p:nvGrpSpPr>
          <p:cNvPr id="33" name="Group 221"/>
          <p:cNvGrpSpPr>
            <a:grpSpLocks/>
          </p:cNvGrpSpPr>
          <p:nvPr/>
        </p:nvGrpSpPr>
        <p:grpSpPr bwMode="auto">
          <a:xfrm>
            <a:off x="6813375" y="5519322"/>
            <a:ext cx="609600" cy="538197"/>
            <a:chOff x="2304" y="1718"/>
            <a:chExt cx="864" cy="1008"/>
          </a:xfrm>
        </p:grpSpPr>
        <p:sp>
          <p:nvSpPr>
            <p:cNvPr id="34" name="Rectangle 222"/>
            <p:cNvSpPr>
              <a:spLocks noChangeArrowheads="1"/>
            </p:cNvSpPr>
            <p:nvPr/>
          </p:nvSpPr>
          <p:spPr bwMode="auto">
            <a:xfrm>
              <a:off x="2473" y="2289"/>
              <a:ext cx="539" cy="288"/>
            </a:xfrm>
            <a:prstGeom prst="rect">
              <a:avLst/>
            </a:prstGeom>
            <a:gradFill rotWithShape="1">
              <a:gsLst>
                <a:gs pos="0">
                  <a:srgbClr val="C2C5C8">
                    <a:gamma/>
                    <a:shade val="69804"/>
                    <a:invGamma/>
                  </a:srgbClr>
                </a:gs>
                <a:gs pos="100000">
                  <a:srgbClr val="C2C5C8">
                    <a:alpha val="0"/>
                  </a:srgbClr>
                </a:gs>
              </a:gsLst>
              <a:lin ang="5400000" scaled="1"/>
            </a:gradFill>
            <a:ln w="9525">
              <a:noFill/>
              <a:miter lim="800000"/>
              <a:headEnd/>
              <a:tailEnd/>
            </a:ln>
            <a:effectLst/>
          </p:spPr>
          <p:txBody>
            <a:bodyPr wrap="none" anchor="ctr"/>
            <a:lstStyle/>
            <a:p>
              <a:pPr defTabSz="457200"/>
              <a:endParaRPr lang="en-US">
                <a:solidFill>
                  <a:schemeClr val="bg1"/>
                </a:solidFill>
              </a:endParaRPr>
            </a:p>
          </p:txBody>
        </p:sp>
        <p:sp>
          <p:nvSpPr>
            <p:cNvPr id="35" name="Oval 223"/>
            <p:cNvSpPr>
              <a:spLocks noChangeArrowheads="1"/>
            </p:cNvSpPr>
            <p:nvPr/>
          </p:nvSpPr>
          <p:spPr bwMode="auto">
            <a:xfrm>
              <a:off x="2304" y="2150"/>
              <a:ext cx="864" cy="576"/>
            </a:xfrm>
            <a:prstGeom prst="ellipse">
              <a:avLst/>
            </a:prstGeom>
            <a:gradFill rotWithShape="1">
              <a:gsLst>
                <a:gs pos="0">
                  <a:srgbClr val="C2C5C8">
                    <a:gamma/>
                    <a:shade val="60392"/>
                    <a:invGamma/>
                    <a:alpha val="78000"/>
                  </a:srgbClr>
                </a:gs>
                <a:gs pos="100000">
                  <a:srgbClr val="C2C5C8">
                    <a:alpha val="0"/>
                  </a:srgbClr>
                </a:gs>
              </a:gsLst>
              <a:path path="shape">
                <a:fillToRect l="50000" t="50000" r="50000" b="50000"/>
              </a:path>
            </a:gradFill>
            <a:ln w="9525">
              <a:noFill/>
              <a:round/>
              <a:headEnd/>
              <a:tailEnd/>
            </a:ln>
            <a:effectLst/>
          </p:spPr>
          <p:txBody>
            <a:bodyPr wrap="none" anchor="ctr"/>
            <a:lstStyle/>
            <a:p>
              <a:pPr defTabSz="457200"/>
              <a:endParaRPr lang="en-US">
                <a:solidFill>
                  <a:schemeClr val="bg1"/>
                </a:solidFill>
              </a:endParaRPr>
            </a:p>
          </p:txBody>
        </p:sp>
        <p:pic>
          <p:nvPicPr>
            <p:cNvPr id="36" name="Picture 224" descr="d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8" y="1718"/>
              <a:ext cx="576" cy="774"/>
            </a:xfrm>
            <a:prstGeom prst="rect">
              <a:avLst/>
            </a:prstGeom>
            <a:noFill/>
          </p:spPr>
        </p:pic>
      </p:grpSp>
      <p:grpSp>
        <p:nvGrpSpPr>
          <p:cNvPr id="38" name="Group 443"/>
          <p:cNvGrpSpPr/>
          <p:nvPr/>
        </p:nvGrpSpPr>
        <p:grpSpPr>
          <a:xfrm>
            <a:off x="5984140" y="4152512"/>
            <a:ext cx="791028" cy="580572"/>
            <a:chOff x="2692052" y="3048000"/>
            <a:chExt cx="762000" cy="609600"/>
          </a:xfrm>
        </p:grpSpPr>
        <p:grpSp>
          <p:nvGrpSpPr>
            <p:cNvPr id="39" name="Group 2286"/>
            <p:cNvGrpSpPr/>
            <p:nvPr/>
          </p:nvGrpSpPr>
          <p:grpSpPr>
            <a:xfrm>
              <a:off x="2743199" y="3048000"/>
              <a:ext cx="710851" cy="609600"/>
              <a:chOff x="2015938" y="2057400"/>
              <a:chExt cx="1379888" cy="1143000"/>
            </a:xfrm>
          </p:grpSpPr>
          <p:grpSp>
            <p:nvGrpSpPr>
              <p:cNvPr id="41" name="Group 205"/>
              <p:cNvGrpSpPr>
                <a:grpSpLocks/>
              </p:cNvGrpSpPr>
              <p:nvPr/>
            </p:nvGrpSpPr>
            <p:grpSpPr bwMode="auto">
              <a:xfrm>
                <a:off x="2057400" y="2057400"/>
                <a:ext cx="1180260" cy="1143000"/>
                <a:chOff x="3888" y="144"/>
                <a:chExt cx="1368" cy="1368"/>
              </a:xfrm>
            </p:grpSpPr>
            <p:sp>
              <p:nvSpPr>
                <p:cNvPr id="43" name="Oval 206"/>
                <p:cNvSpPr>
                  <a:spLocks noChangeArrowheads="1"/>
                </p:cNvSpPr>
                <p:nvPr/>
              </p:nvSpPr>
              <p:spPr bwMode="auto">
                <a:xfrm>
                  <a:off x="3888" y="144"/>
                  <a:ext cx="1368" cy="1368"/>
                </a:xfrm>
                <a:prstGeom prst="ellipse">
                  <a:avLst/>
                </a:prstGeom>
                <a:gradFill rotWithShape="1">
                  <a:gsLst>
                    <a:gs pos="0">
                      <a:srgbClr val="F5F8FF"/>
                    </a:gs>
                    <a:gs pos="100000">
                      <a:srgbClr val="C2C5C8"/>
                    </a:gs>
                  </a:gsLst>
                  <a:lin ang="5400000" scaled="1"/>
                </a:gradFill>
                <a:ln w="9525">
                  <a:solidFill>
                    <a:schemeClr val="bg2"/>
                  </a:solidFill>
                  <a:round/>
                  <a:headEnd/>
                  <a:tailEnd/>
                </a:ln>
                <a:effectLst/>
              </p:spPr>
              <p:txBody>
                <a:bodyPr wrap="none" anchor="ctr"/>
                <a:lstStyle/>
                <a:p>
                  <a:pPr defTabSz="457200"/>
                  <a:endParaRPr lang="en-US">
                    <a:solidFill>
                      <a:schemeClr val="bg1"/>
                    </a:solidFill>
                  </a:endParaRPr>
                </a:p>
              </p:txBody>
            </p:sp>
            <p:sp>
              <p:nvSpPr>
                <p:cNvPr id="44" name="Oval 207"/>
                <p:cNvSpPr>
                  <a:spLocks noChangeArrowheads="1"/>
                </p:cNvSpPr>
                <p:nvPr/>
              </p:nvSpPr>
              <p:spPr bwMode="auto">
                <a:xfrm rot="10800000">
                  <a:off x="3960" y="216"/>
                  <a:ext cx="1224" cy="1224"/>
                </a:xfrm>
                <a:prstGeom prst="ellipse">
                  <a:avLst/>
                </a:prstGeom>
                <a:gradFill flip="none" rotWithShape="1">
                  <a:gsLst>
                    <a:gs pos="0">
                      <a:srgbClr val="FF9933">
                        <a:tint val="66000"/>
                        <a:satMod val="160000"/>
                      </a:srgbClr>
                    </a:gs>
                    <a:gs pos="50000">
                      <a:srgbClr val="FF9933">
                        <a:tint val="44500"/>
                        <a:satMod val="160000"/>
                      </a:srgbClr>
                    </a:gs>
                    <a:gs pos="100000">
                      <a:srgbClr val="FF9933">
                        <a:tint val="23500"/>
                        <a:satMod val="160000"/>
                      </a:srgbClr>
                    </a:gs>
                  </a:gsLst>
                  <a:lin ang="16200000" scaled="1"/>
                  <a:tileRect/>
                </a:gradFill>
                <a:ln w="6350">
                  <a:solidFill>
                    <a:srgbClr val="FF9933"/>
                  </a:solidFill>
                  <a:round/>
                  <a:headEnd/>
                  <a:tailEnd/>
                </a:ln>
                <a:effectLst/>
              </p:spPr>
              <p:txBody>
                <a:bodyPr wrap="none" anchor="ctr"/>
                <a:lstStyle/>
                <a:p>
                  <a:pPr defTabSz="457200"/>
                  <a:endParaRPr lang="en-US">
                    <a:solidFill>
                      <a:schemeClr val="bg1"/>
                    </a:solidFill>
                  </a:endParaRPr>
                </a:p>
              </p:txBody>
            </p:sp>
          </p:grpSp>
          <p:pic>
            <p:nvPicPr>
              <p:cNvPr id="42" name="Picture 209" descr="cloud"/>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15938" y="2387597"/>
                <a:ext cx="1379888" cy="526232"/>
              </a:xfrm>
              <a:prstGeom prst="rect">
                <a:avLst/>
              </a:prstGeom>
              <a:noFill/>
            </p:spPr>
          </p:pic>
        </p:grpSp>
        <p:sp>
          <p:nvSpPr>
            <p:cNvPr id="40" name="TextBox 39"/>
            <p:cNvSpPr txBox="1"/>
            <p:nvPr/>
          </p:nvSpPr>
          <p:spPr>
            <a:xfrm>
              <a:off x="2692052" y="3185202"/>
              <a:ext cx="762000" cy="290849"/>
            </a:xfrm>
            <a:prstGeom prst="rect">
              <a:avLst/>
            </a:prstGeom>
            <a:noFill/>
          </p:spPr>
          <p:txBody>
            <a:bodyPr wrap="square" rtlCol="0">
              <a:spAutoFit/>
            </a:bodyPr>
            <a:lstStyle/>
            <a:p>
              <a:pPr algn="ctr" defTabSz="457200"/>
              <a:r>
                <a:rPr lang="en-US" sz="1200" dirty="0" smtClean="0">
                  <a:solidFill>
                    <a:schemeClr val="bg1"/>
                  </a:solidFill>
                </a:rPr>
                <a:t>SAN</a:t>
              </a:r>
              <a:endParaRPr lang="en-US" sz="1200" dirty="0">
                <a:solidFill>
                  <a:schemeClr val="bg1"/>
                </a:solidFill>
              </a:endParaRPr>
            </a:p>
          </p:txBody>
        </p:sp>
      </p:grpSp>
      <p:cxnSp>
        <p:nvCxnSpPr>
          <p:cNvPr id="45" name="Straight Arrow Connector 44"/>
          <p:cNvCxnSpPr/>
          <p:nvPr/>
        </p:nvCxnSpPr>
        <p:spPr>
          <a:xfrm>
            <a:off x="7422976" y="5726363"/>
            <a:ext cx="533400" cy="1588"/>
          </a:xfrm>
          <a:prstGeom prst="straightConnector1">
            <a:avLst/>
          </a:prstGeom>
          <a:ln>
            <a:solidFill>
              <a:schemeClr val="tx1">
                <a:lumMod val="65000"/>
                <a:lumOff val="3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893206" y="5154823"/>
            <a:ext cx="533400" cy="1588"/>
          </a:xfrm>
          <a:prstGeom prst="straightConnector1">
            <a:avLst/>
          </a:prstGeom>
          <a:ln>
            <a:solidFill>
              <a:schemeClr val="tx1">
                <a:lumMod val="65000"/>
                <a:lumOff val="3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55576" y="2893826"/>
            <a:ext cx="4290771" cy="646331"/>
          </a:xfrm>
          <a:prstGeom prst="rect">
            <a:avLst/>
          </a:prstGeom>
          <a:noFill/>
        </p:spPr>
        <p:txBody>
          <a:bodyPr wrap="square" rtlCol="0">
            <a:spAutoFit/>
          </a:bodyPr>
          <a:lstStyle/>
          <a:p>
            <a:pPr algn="r" defTabSz="914400">
              <a:defRPr/>
            </a:pPr>
            <a:r>
              <a:rPr lang="en-US" kern="0" dirty="0" smtClean="0">
                <a:solidFill>
                  <a:schemeClr val="bg1"/>
                </a:solidFill>
              </a:rPr>
              <a:t>Hypervisor: Microsoft Hyper-V R2</a:t>
            </a:r>
          </a:p>
          <a:p>
            <a:pPr algn="r" defTabSz="914400">
              <a:defRPr/>
            </a:pPr>
            <a:r>
              <a:rPr lang="en-US" kern="0" dirty="0" smtClean="0">
                <a:solidFill>
                  <a:schemeClr val="bg1"/>
                </a:solidFill>
              </a:rPr>
              <a:t>Physical OS: Windows Server 2008 R2 SP1</a:t>
            </a:r>
          </a:p>
        </p:txBody>
      </p:sp>
      <p:sp>
        <p:nvSpPr>
          <p:cNvPr id="54" name="TextBox 53"/>
          <p:cNvSpPr txBox="1"/>
          <p:nvPr/>
        </p:nvSpPr>
        <p:spPr>
          <a:xfrm>
            <a:off x="1565668" y="4920147"/>
            <a:ext cx="3913611" cy="369332"/>
          </a:xfrm>
          <a:prstGeom prst="rect">
            <a:avLst/>
          </a:prstGeom>
          <a:noFill/>
        </p:spPr>
        <p:txBody>
          <a:bodyPr wrap="square" rtlCol="0">
            <a:spAutoFit/>
          </a:bodyPr>
          <a:lstStyle/>
          <a:p>
            <a:pPr algn="r" defTabSz="914400">
              <a:defRPr/>
            </a:pPr>
            <a:r>
              <a:rPr lang="en-US" kern="0" dirty="0" smtClean="0">
                <a:solidFill>
                  <a:schemeClr val="bg1"/>
                </a:solidFill>
              </a:rPr>
              <a:t>Virtual machine images: Fixed VHD</a:t>
            </a:r>
          </a:p>
        </p:txBody>
      </p:sp>
      <p:sp>
        <p:nvSpPr>
          <p:cNvPr id="55" name="TextBox 54"/>
          <p:cNvSpPr txBox="1"/>
          <p:nvPr/>
        </p:nvSpPr>
        <p:spPr>
          <a:xfrm>
            <a:off x="1698419" y="5540432"/>
            <a:ext cx="3772393" cy="369332"/>
          </a:xfrm>
          <a:prstGeom prst="rect">
            <a:avLst/>
          </a:prstGeom>
          <a:noFill/>
        </p:spPr>
        <p:txBody>
          <a:bodyPr wrap="square" rtlCol="0">
            <a:spAutoFit/>
          </a:bodyPr>
          <a:lstStyle/>
          <a:p>
            <a:pPr algn="r" defTabSz="914400">
              <a:defRPr/>
            </a:pPr>
            <a:r>
              <a:rPr lang="en-US" kern="0" dirty="0" smtClean="0">
                <a:solidFill>
                  <a:schemeClr val="bg1"/>
                </a:solidFill>
              </a:rPr>
              <a:t>SQL data and logs: Fixed VHD</a:t>
            </a:r>
          </a:p>
        </p:txBody>
      </p:sp>
      <p:sp>
        <p:nvSpPr>
          <p:cNvPr id="69" name="Rectangle 68"/>
          <p:cNvSpPr/>
          <p:nvPr/>
        </p:nvSpPr>
        <p:spPr>
          <a:xfrm>
            <a:off x="2239138" y="6181854"/>
            <a:ext cx="6797358" cy="415498"/>
          </a:xfrm>
          <a:prstGeom prst="rect">
            <a:avLst/>
          </a:prstGeom>
        </p:spPr>
        <p:txBody>
          <a:bodyPr wrap="square">
            <a:spAutoFit/>
          </a:bodyPr>
          <a:lstStyle/>
          <a:p>
            <a:r>
              <a:rPr lang="en-GB" sz="1050" dirty="0">
                <a:solidFill>
                  <a:schemeClr val="bg1"/>
                </a:solidFill>
                <a:hlinkClick r:id="rId5"/>
              </a:rPr>
              <a:t>http://</a:t>
            </a:r>
            <a:r>
              <a:rPr lang="en-GB" sz="1050" dirty="0" smtClean="0">
                <a:solidFill>
                  <a:schemeClr val="bg1"/>
                </a:solidFill>
                <a:hlinkClick r:id="rId5"/>
              </a:rPr>
              <a:t>download.microsoft.com/download/2/7/8/278EAE45-3AB4-4787-A640-B8FFA907E1AB/ESG%20Preso%20Microsoft%20Hyper-V%20Performance%20SQL%20Server%20Mar%2011_Wide.pdf</a:t>
            </a:r>
            <a:r>
              <a:rPr lang="en-GB" sz="1050" dirty="0" smtClean="0">
                <a:solidFill>
                  <a:schemeClr val="bg1"/>
                </a:solidFill>
              </a:rPr>
              <a:t> </a:t>
            </a:r>
            <a:endParaRPr lang="en-GB" sz="1050" dirty="0">
              <a:solidFill>
                <a:schemeClr val="bg1"/>
              </a:solidFill>
            </a:endParaRPr>
          </a:p>
        </p:txBody>
      </p:sp>
      <p:pic>
        <p:nvPicPr>
          <p:cNvPr id="70" name="Picture 154" descr="centera"/>
          <p:cNvPicPr>
            <a:picLocks noChangeAspect="1" noChangeArrowheads="1"/>
          </p:cNvPicPr>
          <p:nvPr/>
        </p:nvPicPr>
        <p:blipFill>
          <a:blip r:embed="rId6" cstate="print"/>
          <a:srcRect/>
          <a:stretch>
            <a:fillRect/>
          </a:stretch>
        </p:blipFill>
        <p:spPr bwMode="auto">
          <a:xfrm>
            <a:off x="5426359" y="1425667"/>
            <a:ext cx="388938" cy="790575"/>
          </a:xfrm>
          <a:prstGeom prst="rect">
            <a:avLst/>
          </a:prstGeom>
          <a:noFill/>
          <a:ln w="9525">
            <a:noFill/>
            <a:miter lim="800000"/>
            <a:headEnd/>
            <a:tailEnd/>
          </a:ln>
        </p:spPr>
      </p:pic>
      <p:pic>
        <p:nvPicPr>
          <p:cNvPr id="71" name="Picture 154" descr="centera"/>
          <p:cNvPicPr>
            <a:picLocks noChangeAspect="1" noChangeArrowheads="1"/>
          </p:cNvPicPr>
          <p:nvPr/>
        </p:nvPicPr>
        <p:blipFill>
          <a:blip r:embed="rId6" cstate="print"/>
          <a:srcRect/>
          <a:stretch>
            <a:fillRect/>
          </a:stretch>
        </p:blipFill>
        <p:spPr bwMode="auto">
          <a:xfrm>
            <a:off x="5883559" y="1425667"/>
            <a:ext cx="388938" cy="790575"/>
          </a:xfrm>
          <a:prstGeom prst="rect">
            <a:avLst/>
          </a:prstGeom>
          <a:noFill/>
          <a:ln w="9525">
            <a:noFill/>
            <a:miter lim="800000"/>
            <a:headEnd/>
            <a:tailEnd/>
          </a:ln>
        </p:spPr>
      </p:pic>
      <p:pic>
        <p:nvPicPr>
          <p:cNvPr id="72" name="Picture 154" descr="centera"/>
          <p:cNvPicPr>
            <a:picLocks noChangeAspect="1" noChangeArrowheads="1"/>
          </p:cNvPicPr>
          <p:nvPr/>
        </p:nvPicPr>
        <p:blipFill>
          <a:blip r:embed="rId6" cstate="print"/>
          <a:srcRect/>
          <a:stretch>
            <a:fillRect/>
          </a:stretch>
        </p:blipFill>
        <p:spPr bwMode="auto">
          <a:xfrm>
            <a:off x="6340759" y="1425667"/>
            <a:ext cx="388938" cy="790575"/>
          </a:xfrm>
          <a:prstGeom prst="rect">
            <a:avLst/>
          </a:prstGeom>
          <a:noFill/>
          <a:ln w="9525">
            <a:noFill/>
            <a:miter lim="800000"/>
            <a:headEnd/>
            <a:tailEnd/>
          </a:ln>
        </p:spPr>
      </p:pic>
      <p:sp>
        <p:nvSpPr>
          <p:cNvPr id="73" name="TextBox 72"/>
          <p:cNvSpPr txBox="1"/>
          <p:nvPr/>
        </p:nvSpPr>
        <p:spPr>
          <a:xfrm>
            <a:off x="1043608" y="1366223"/>
            <a:ext cx="3979658" cy="923330"/>
          </a:xfrm>
          <a:prstGeom prst="rect">
            <a:avLst/>
          </a:prstGeom>
          <a:noFill/>
        </p:spPr>
        <p:txBody>
          <a:bodyPr wrap="square" rtlCol="0">
            <a:spAutoFit/>
          </a:bodyPr>
          <a:lstStyle/>
          <a:p>
            <a:pPr algn="r" defTabSz="914400">
              <a:defRPr/>
            </a:pPr>
            <a:r>
              <a:rPr lang="en-US" kern="0" dirty="0" smtClean="0">
                <a:solidFill>
                  <a:schemeClr val="bg1"/>
                </a:solidFill>
              </a:rPr>
              <a:t>Application: SQL Server 2008 R2</a:t>
            </a:r>
          </a:p>
          <a:p>
            <a:pPr algn="r" defTabSz="914400">
              <a:defRPr/>
            </a:pPr>
            <a:r>
              <a:rPr lang="en-US" kern="0" dirty="0" smtClean="0">
                <a:solidFill>
                  <a:schemeClr val="bg1"/>
                </a:solidFill>
              </a:rPr>
              <a:t>VM configuration: 4 </a:t>
            </a:r>
            <a:r>
              <a:rPr lang="en-US" kern="0" dirty="0" err="1" smtClean="0">
                <a:solidFill>
                  <a:schemeClr val="bg1"/>
                </a:solidFill>
              </a:rPr>
              <a:t>vCPU</a:t>
            </a:r>
            <a:r>
              <a:rPr lang="en-US" kern="0" dirty="0" smtClean="0">
                <a:solidFill>
                  <a:schemeClr val="bg1"/>
                </a:solidFill>
              </a:rPr>
              <a:t>, 16 GB RAM</a:t>
            </a:r>
          </a:p>
          <a:p>
            <a:pPr algn="r" defTabSz="914400">
              <a:defRPr/>
            </a:pPr>
            <a:r>
              <a:rPr lang="en-US" kern="0" dirty="0" smtClean="0">
                <a:solidFill>
                  <a:schemeClr val="bg1"/>
                </a:solidFill>
              </a:rPr>
              <a:t>Guest OS: Windows Server 2008 R2 SP1</a:t>
            </a:r>
          </a:p>
        </p:txBody>
      </p:sp>
      <p:pic>
        <p:nvPicPr>
          <p:cNvPr id="74" name="Picture 154" descr="centera"/>
          <p:cNvPicPr>
            <a:picLocks noChangeAspect="1" noChangeArrowheads="1"/>
          </p:cNvPicPr>
          <p:nvPr/>
        </p:nvPicPr>
        <p:blipFill>
          <a:blip r:embed="rId6" cstate="print"/>
          <a:srcRect/>
          <a:stretch>
            <a:fillRect/>
          </a:stretch>
        </p:blipFill>
        <p:spPr bwMode="auto">
          <a:xfrm>
            <a:off x="6813607" y="1416787"/>
            <a:ext cx="388938" cy="790575"/>
          </a:xfrm>
          <a:prstGeom prst="rect">
            <a:avLst/>
          </a:prstGeom>
          <a:noFill/>
          <a:ln w="9525">
            <a:noFill/>
            <a:miter lim="800000"/>
            <a:headEnd/>
            <a:tailEnd/>
          </a:ln>
        </p:spPr>
      </p:pic>
      <p:sp>
        <p:nvSpPr>
          <p:cNvPr id="75" name="TextBox 74"/>
          <p:cNvSpPr txBox="1"/>
          <p:nvPr/>
        </p:nvSpPr>
        <p:spPr>
          <a:xfrm rot="19481528">
            <a:off x="5372999" y="978856"/>
            <a:ext cx="977117" cy="276999"/>
          </a:xfrm>
          <a:prstGeom prst="rect">
            <a:avLst/>
          </a:prstGeom>
          <a:noFill/>
        </p:spPr>
        <p:txBody>
          <a:bodyPr wrap="square" rtlCol="0">
            <a:spAutoFit/>
          </a:bodyPr>
          <a:lstStyle/>
          <a:p>
            <a:pPr algn="ctr" defTabSz="457200"/>
            <a:r>
              <a:rPr lang="en-US" sz="1200" b="1" dirty="0" smtClean="0">
                <a:solidFill>
                  <a:schemeClr val="bg1"/>
                </a:solidFill>
              </a:rPr>
              <a:t>SQL Server </a:t>
            </a:r>
            <a:endParaRPr lang="en-US" sz="1200" b="1" dirty="0">
              <a:solidFill>
                <a:schemeClr val="bg1"/>
              </a:solidFill>
            </a:endParaRPr>
          </a:p>
        </p:txBody>
      </p:sp>
      <p:sp>
        <p:nvSpPr>
          <p:cNvPr id="76" name="TextBox 75"/>
          <p:cNvSpPr txBox="1"/>
          <p:nvPr/>
        </p:nvSpPr>
        <p:spPr>
          <a:xfrm rot="19481528">
            <a:off x="5818149" y="967972"/>
            <a:ext cx="977117" cy="276999"/>
          </a:xfrm>
          <a:prstGeom prst="rect">
            <a:avLst/>
          </a:prstGeom>
          <a:noFill/>
        </p:spPr>
        <p:txBody>
          <a:bodyPr wrap="square" rtlCol="0">
            <a:spAutoFit/>
          </a:bodyPr>
          <a:lstStyle/>
          <a:p>
            <a:pPr algn="ctr" defTabSz="457200"/>
            <a:r>
              <a:rPr lang="en-US" sz="1200" b="1" dirty="0" smtClean="0">
                <a:solidFill>
                  <a:schemeClr val="bg1"/>
                </a:solidFill>
              </a:rPr>
              <a:t>SQL Server </a:t>
            </a:r>
            <a:endParaRPr lang="en-US" sz="1200" b="1" dirty="0">
              <a:solidFill>
                <a:schemeClr val="bg1"/>
              </a:solidFill>
            </a:endParaRPr>
          </a:p>
        </p:txBody>
      </p:sp>
      <p:sp>
        <p:nvSpPr>
          <p:cNvPr id="77" name="TextBox 76"/>
          <p:cNvSpPr txBox="1"/>
          <p:nvPr/>
        </p:nvSpPr>
        <p:spPr>
          <a:xfrm rot="19481528">
            <a:off x="6289863" y="964107"/>
            <a:ext cx="977117" cy="276999"/>
          </a:xfrm>
          <a:prstGeom prst="rect">
            <a:avLst/>
          </a:prstGeom>
          <a:noFill/>
        </p:spPr>
        <p:txBody>
          <a:bodyPr wrap="square" rtlCol="0">
            <a:spAutoFit/>
          </a:bodyPr>
          <a:lstStyle/>
          <a:p>
            <a:pPr algn="ctr" defTabSz="457200"/>
            <a:r>
              <a:rPr lang="en-US" sz="1200" b="1" dirty="0" smtClean="0">
                <a:solidFill>
                  <a:schemeClr val="bg1"/>
                </a:solidFill>
              </a:rPr>
              <a:t>SQL Server </a:t>
            </a:r>
            <a:endParaRPr lang="en-US" sz="1200" b="1" dirty="0">
              <a:solidFill>
                <a:schemeClr val="bg1"/>
              </a:solidFill>
            </a:endParaRPr>
          </a:p>
        </p:txBody>
      </p:sp>
      <p:sp>
        <p:nvSpPr>
          <p:cNvPr id="78" name="TextBox 77"/>
          <p:cNvSpPr txBox="1"/>
          <p:nvPr/>
        </p:nvSpPr>
        <p:spPr>
          <a:xfrm rot="19481528">
            <a:off x="6804660" y="949593"/>
            <a:ext cx="977117" cy="276999"/>
          </a:xfrm>
          <a:prstGeom prst="rect">
            <a:avLst/>
          </a:prstGeom>
          <a:noFill/>
        </p:spPr>
        <p:txBody>
          <a:bodyPr wrap="square" rtlCol="0">
            <a:spAutoFit/>
          </a:bodyPr>
          <a:lstStyle/>
          <a:p>
            <a:pPr algn="ctr" defTabSz="457200"/>
            <a:r>
              <a:rPr lang="en-US" sz="1200" b="1" dirty="0" smtClean="0">
                <a:solidFill>
                  <a:schemeClr val="bg1"/>
                </a:solidFill>
              </a:rPr>
              <a:t>SQL Server </a:t>
            </a:r>
            <a:endParaRPr lang="en-US" sz="1200" b="1" dirty="0">
              <a:solidFill>
                <a:schemeClr val="bg1"/>
              </a:solidFill>
            </a:endParaRPr>
          </a:p>
        </p:txBody>
      </p:sp>
    </p:spTree>
    <p:extLst>
      <p:ext uri="{BB962C8B-B14F-4D97-AF65-F5344CB8AC3E}">
        <p14:creationId xmlns:p14="http://schemas.microsoft.com/office/powerpoint/2010/main" val="592821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1143000"/>
          </a:xfrm>
        </p:spPr>
        <p:txBody>
          <a:bodyPr/>
          <a:lstStyle/>
          <a:p>
            <a:r>
              <a:rPr lang="en-GB" dirty="0" smtClean="0"/>
              <a:t>2011 SQL Workload Results</a:t>
            </a:r>
            <a:endParaRPr lang="en-GB" dirty="0"/>
          </a:p>
        </p:txBody>
      </p:sp>
      <p:graphicFrame>
        <p:nvGraphicFramePr>
          <p:cNvPr id="5" name="Chart 4"/>
          <p:cNvGraphicFramePr/>
          <p:nvPr>
            <p:extLst>
              <p:ext uri="{D42A27DB-BD31-4B8C-83A1-F6EECF244321}">
                <p14:modId xmlns:p14="http://schemas.microsoft.com/office/powerpoint/2010/main" val="1693794202"/>
              </p:ext>
            </p:extLst>
          </p:nvPr>
        </p:nvGraphicFramePr>
        <p:xfrm>
          <a:off x="467544" y="954782"/>
          <a:ext cx="8059177" cy="5465549"/>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1900338" y="6237312"/>
            <a:ext cx="6776118" cy="415498"/>
          </a:xfrm>
          <a:prstGeom prst="rect">
            <a:avLst/>
          </a:prstGeom>
        </p:spPr>
        <p:txBody>
          <a:bodyPr wrap="square">
            <a:spAutoFit/>
          </a:bodyPr>
          <a:lstStyle/>
          <a:p>
            <a:r>
              <a:rPr lang="en-GB" sz="1050" dirty="0">
                <a:hlinkClick r:id="rId4"/>
              </a:rPr>
              <a:t>http://</a:t>
            </a:r>
            <a:r>
              <a:rPr lang="en-GB" sz="1050" dirty="0" smtClean="0">
                <a:hlinkClick r:id="rId4"/>
              </a:rPr>
              <a:t>download.microsoft.com/download/2/7/8/278EAE45-3AB4-4787-A640-B8FFA907E1AB/ESG%20Preso%20Microsoft%20Hyper-V%20Performance%20SQL%20Server%20Mar%2011_Wide.pdf</a:t>
            </a:r>
            <a:r>
              <a:rPr lang="en-GB" sz="1050" dirty="0" smtClean="0"/>
              <a:t> </a:t>
            </a:r>
            <a:endParaRPr lang="en-GB" sz="1050" dirty="0"/>
          </a:p>
        </p:txBody>
      </p:sp>
    </p:spTree>
    <p:extLst>
      <p:ext uri="{BB962C8B-B14F-4D97-AF65-F5344CB8AC3E}">
        <p14:creationId xmlns:p14="http://schemas.microsoft.com/office/powerpoint/2010/main" val="1201760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r>
              <a:rPr lang="en-US" dirty="0" smtClean="0"/>
              <a:t>Performance </a:t>
            </a:r>
            <a:r>
              <a:rPr lang="en-US" dirty="0"/>
              <a:t>&amp; Scalability 	</a:t>
            </a:r>
          </a:p>
        </p:txBody>
      </p:sp>
      <p:sp>
        <p:nvSpPr>
          <p:cNvPr id="8" name="Content Placeholder 7"/>
          <p:cNvSpPr>
            <a:spLocks noGrp="1"/>
          </p:cNvSpPr>
          <p:nvPr>
            <p:ph sz="half" idx="1"/>
          </p:nvPr>
        </p:nvSpPr>
        <p:spPr>
          <a:xfrm>
            <a:off x="389436" y="1268760"/>
            <a:ext cx="4115872" cy="387798"/>
          </a:xfrm>
        </p:spPr>
        <p:txBody>
          <a:bodyPr>
            <a:normAutofit fontScale="85000" lnSpcReduction="20000"/>
          </a:bodyPr>
          <a:lstStyle/>
          <a:p>
            <a:r>
              <a:rPr lang="en-US" dirty="0" smtClean="0"/>
              <a:t>Native Performance</a:t>
            </a:r>
            <a:endParaRPr lang="en-US" dirty="0"/>
          </a:p>
        </p:txBody>
      </p:sp>
      <p:sp>
        <p:nvSpPr>
          <p:cNvPr id="7" name="Content Placeholder 6"/>
          <p:cNvSpPr>
            <a:spLocks noGrp="1"/>
          </p:cNvSpPr>
          <p:nvPr>
            <p:ph sz="half" idx="2"/>
          </p:nvPr>
        </p:nvSpPr>
        <p:spPr>
          <a:xfrm>
            <a:off x="4637501" y="1268760"/>
            <a:ext cx="4115872" cy="387798"/>
          </a:xfrm>
        </p:spPr>
        <p:txBody>
          <a:bodyPr>
            <a:normAutofit fontScale="85000" lnSpcReduction="20000"/>
          </a:bodyPr>
          <a:lstStyle/>
          <a:p>
            <a:r>
              <a:rPr lang="en-US" dirty="0" smtClean="0"/>
              <a:t>In-Guest VM Performance</a:t>
            </a:r>
            <a:endParaRPr lang="en-US" dirty="0"/>
          </a:p>
        </p:txBody>
      </p:sp>
      <p:pic>
        <p:nvPicPr>
          <p:cNvPr id="6" name="Picture 5"/>
          <p:cNvPicPr>
            <a:picLocks/>
          </p:cNvPicPr>
          <p:nvPr/>
        </p:nvPicPr>
        <p:blipFill>
          <a:blip r:embed="rId2">
            <a:extLst>
              <a:ext uri="{28A0092B-C50C-407E-A947-70E740481C1C}">
                <a14:useLocalDpi xmlns:a14="http://schemas.microsoft.com/office/drawing/2010/main"/>
              </a:ext>
            </a:extLst>
          </a:blip>
          <a:stretch>
            <a:fillRect/>
          </a:stretch>
        </p:blipFill>
        <p:spPr>
          <a:xfrm>
            <a:off x="4857824" y="1988839"/>
            <a:ext cx="3721364" cy="3534900"/>
          </a:xfrm>
          <a:prstGeom prst="roundRect">
            <a:avLst>
              <a:gd name="adj" fmla="val 6838"/>
            </a:avLst>
          </a:prstGeom>
        </p:spPr>
      </p:pic>
      <p:pic>
        <p:nvPicPr>
          <p:cNvPr id="10" name="Picture 9"/>
          <p:cNvPicPr>
            <a:picLocks/>
          </p:cNvPicPr>
          <p:nvPr/>
        </p:nvPicPr>
        <p:blipFill>
          <a:blip r:embed="rId3">
            <a:extLst>
              <a:ext uri="{28A0092B-C50C-407E-A947-70E740481C1C}">
                <a14:useLocalDpi xmlns:a14="http://schemas.microsoft.com/office/drawing/2010/main"/>
              </a:ext>
            </a:extLst>
          </a:blip>
          <a:stretch>
            <a:fillRect/>
          </a:stretch>
        </p:blipFill>
        <p:spPr>
          <a:xfrm>
            <a:off x="627621" y="1988840"/>
            <a:ext cx="3876191" cy="3534899"/>
          </a:xfrm>
          <a:prstGeom prst="roundRect">
            <a:avLst>
              <a:gd name="adj" fmla="val 8492"/>
            </a:avLst>
          </a:prstGeom>
        </p:spPr>
      </p:pic>
    </p:spTree>
    <p:extLst>
      <p:ext uri="{BB962C8B-B14F-4D97-AF65-F5344CB8AC3E}">
        <p14:creationId xmlns:p14="http://schemas.microsoft.com/office/powerpoint/2010/main" val="43400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GB" dirty="0"/>
              <a:t>Reality: Performance &amp; Scalability</a:t>
            </a:r>
          </a:p>
        </p:txBody>
      </p:sp>
      <p:sp>
        <p:nvSpPr>
          <p:cNvPr id="3" name="Content Placeholder 2"/>
          <p:cNvSpPr>
            <a:spLocks noGrp="1"/>
          </p:cNvSpPr>
          <p:nvPr>
            <p:ph idx="1"/>
          </p:nvPr>
        </p:nvSpPr>
        <p:spPr>
          <a:xfrm>
            <a:off x="389436" y="980728"/>
            <a:ext cx="8363938" cy="1206484"/>
          </a:xfrm>
        </p:spPr>
        <p:txBody>
          <a:bodyPr>
            <a:normAutofit/>
          </a:bodyPr>
          <a:lstStyle/>
          <a:p>
            <a:r>
              <a:rPr lang="en-GB" sz="2000" dirty="0"/>
              <a:t>Hyper-V R2 on 16 servers with Microsoft Cluster Shared Volumes (CSV) stored on a single SAN attached disk array supported </a:t>
            </a:r>
            <a:r>
              <a:rPr lang="en-GB" sz="2000" b="1" dirty="0"/>
              <a:t>1,024 virtual machines </a:t>
            </a:r>
          </a:p>
          <a:p>
            <a:endParaRPr lang="en-GB" sz="2400" dirty="0"/>
          </a:p>
        </p:txBody>
      </p:sp>
      <p:graphicFrame>
        <p:nvGraphicFramePr>
          <p:cNvPr id="4" name="Chart 3"/>
          <p:cNvGraphicFramePr/>
          <p:nvPr>
            <p:extLst>
              <p:ext uri="{D42A27DB-BD31-4B8C-83A1-F6EECF244321}">
                <p14:modId xmlns:p14="http://schemas.microsoft.com/office/powerpoint/2010/main" val="2551756532"/>
              </p:ext>
            </p:extLst>
          </p:nvPr>
        </p:nvGraphicFramePr>
        <p:xfrm>
          <a:off x="1250061" y="1933436"/>
          <a:ext cx="6643878" cy="4533901"/>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1763688" y="6467337"/>
            <a:ext cx="6120680" cy="430887"/>
          </a:xfrm>
          <a:prstGeom prst="rect">
            <a:avLst/>
          </a:prstGeom>
        </p:spPr>
        <p:txBody>
          <a:bodyPr wrap="square">
            <a:spAutoFit/>
          </a:bodyPr>
          <a:lstStyle/>
          <a:p>
            <a:pPr algn="ctr" defTabSz="457200"/>
            <a:r>
              <a:rPr lang="en-US" sz="1100" dirty="0">
                <a:solidFill>
                  <a:prstClr val="black"/>
                </a:solidFill>
                <a:hlinkClick r:id="rId3"/>
              </a:rPr>
              <a:t>http://www.enterprisestrategygroup.com/2010/11/emc-symmetrix-vmax-and-microsoft-server-virtualization-scalable-enterprise-class-virtual-infrastructure/</a:t>
            </a:r>
            <a:endParaRPr lang="en-US" sz="1100" dirty="0">
              <a:solidFill>
                <a:prstClr val="black"/>
              </a:solidFill>
            </a:endParaRPr>
          </a:p>
        </p:txBody>
      </p:sp>
    </p:spTree>
    <p:extLst>
      <p:ext uri="{BB962C8B-B14F-4D97-AF65-F5344CB8AC3E}">
        <p14:creationId xmlns:p14="http://schemas.microsoft.com/office/powerpoint/2010/main" val="3492765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Reality: Performance &amp; Scalability</a:t>
            </a:r>
          </a:p>
        </p:txBody>
      </p:sp>
      <p:sp>
        <p:nvSpPr>
          <p:cNvPr id="3" name="Text Placeholder 2"/>
          <p:cNvSpPr>
            <a:spLocks noGrp="1"/>
          </p:cNvSpPr>
          <p:nvPr>
            <p:ph idx="1"/>
          </p:nvPr>
        </p:nvSpPr>
        <p:spPr>
          <a:xfrm>
            <a:off x="457200" y="1600200"/>
            <a:ext cx="4186808" cy="4525963"/>
          </a:xfrm>
        </p:spPr>
        <p:txBody>
          <a:bodyPr/>
          <a:lstStyle/>
          <a:p>
            <a:r>
              <a:rPr lang="en-GB" sz="2000" dirty="0" smtClean="0"/>
              <a:t>In 2011, ESG produced reports on performance of key workloads on Hyper-V</a:t>
            </a:r>
          </a:p>
          <a:p>
            <a:r>
              <a:rPr lang="en-GB" sz="2000" dirty="0" smtClean="0"/>
              <a:t>Available </a:t>
            </a:r>
            <a:r>
              <a:rPr lang="en-GB" sz="2000" dirty="0"/>
              <a:t>online: </a:t>
            </a:r>
            <a:r>
              <a:rPr lang="en-GB" sz="2000" dirty="0">
                <a:solidFill>
                  <a:schemeClr val="accent6"/>
                </a:solidFill>
                <a:hlinkClick r:id="rId2"/>
              </a:rPr>
              <a:t>http://</a:t>
            </a:r>
            <a:r>
              <a:rPr lang="en-GB" sz="2000" dirty="0" smtClean="0">
                <a:solidFill>
                  <a:schemeClr val="accent6"/>
                </a:solidFill>
                <a:hlinkClick r:id="rId2"/>
              </a:rPr>
              <a:t>www.microsoft.com/virtualization/en/us/solution-business-apps.aspx</a:t>
            </a:r>
            <a:endParaRPr lang="en-GB" sz="2000" dirty="0" smtClean="0">
              <a:solidFill>
                <a:schemeClr val="accent6"/>
              </a:solidFill>
            </a:endParaRPr>
          </a:p>
          <a:p>
            <a:r>
              <a:rPr lang="en-GB" sz="2000" dirty="0" smtClean="0"/>
              <a:t>Useful links, resources, case studies, white papers and webcasts</a:t>
            </a:r>
            <a:endParaRPr lang="en-GB" sz="2000" dirty="0"/>
          </a:p>
        </p:txBody>
      </p:sp>
      <p:pic>
        <p:nvPicPr>
          <p:cNvPr id="4098" name="Picture 2"/>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88024" y="1700808"/>
            <a:ext cx="4012185" cy="3468776"/>
          </a:xfrm>
          <a:prstGeom prst="rect">
            <a:avLst/>
          </a:prstGeom>
          <a:noFill/>
          <a:ln>
            <a:noFill/>
          </a:ln>
          <a:effectLst>
            <a:glow rad="228600">
              <a:schemeClr val="accent6">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2512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608512"/>
          </a:xfrm>
        </p:spPr>
        <p:txBody>
          <a:bodyPr>
            <a:normAutofit lnSpcReduction="10000"/>
          </a:bodyPr>
          <a:lstStyle/>
          <a:p>
            <a:r>
              <a:rPr lang="en-AU" dirty="0"/>
              <a:t>Introduction &amp; Disclosure</a:t>
            </a:r>
            <a:endParaRPr lang="en-US" dirty="0"/>
          </a:p>
          <a:p>
            <a:r>
              <a:rPr lang="en-US" dirty="0"/>
              <a:t>Market Overview</a:t>
            </a:r>
          </a:p>
          <a:p>
            <a:r>
              <a:rPr lang="en-US" b="1" dirty="0">
                <a:solidFill>
                  <a:schemeClr val="accent2"/>
                </a:solidFill>
              </a:rPr>
              <a:t>Why Microsoft</a:t>
            </a:r>
          </a:p>
          <a:p>
            <a:pPr lvl="1"/>
            <a:r>
              <a:rPr lang="en-US" dirty="0"/>
              <a:t>More than just </a:t>
            </a:r>
            <a:r>
              <a:rPr lang="en-US" dirty="0" err="1"/>
              <a:t>Virtualisation</a:t>
            </a:r>
            <a:endParaRPr lang="en-US" dirty="0"/>
          </a:p>
          <a:p>
            <a:pPr lvl="1"/>
            <a:r>
              <a:rPr lang="en-AU" dirty="0"/>
              <a:t>Cloud Capabilities (IAAS </a:t>
            </a:r>
            <a:r>
              <a:rPr lang="en-AU" dirty="0" err="1"/>
              <a:t>vs</a:t>
            </a:r>
            <a:r>
              <a:rPr lang="en-AU" dirty="0"/>
              <a:t> PAAS and SAAS)</a:t>
            </a:r>
            <a:endParaRPr lang="en-US" dirty="0"/>
          </a:p>
          <a:p>
            <a:pPr lvl="1"/>
            <a:r>
              <a:rPr lang="en-AU" b="1" dirty="0">
                <a:solidFill>
                  <a:schemeClr val="accent2"/>
                </a:solidFill>
              </a:rPr>
              <a:t>Why </a:t>
            </a:r>
            <a:r>
              <a:rPr lang="en-AU" b="1" dirty="0" smtClean="0">
                <a:solidFill>
                  <a:schemeClr val="accent2"/>
                </a:solidFill>
              </a:rPr>
              <a:t>Hyper-V</a:t>
            </a:r>
          </a:p>
          <a:p>
            <a:pPr lvl="2"/>
            <a:r>
              <a:rPr lang="en-AU" b="1" dirty="0" smtClean="0">
                <a:solidFill>
                  <a:schemeClr val="accent2"/>
                </a:solidFill>
              </a:rPr>
              <a:t>Guest OS Application Support</a:t>
            </a:r>
            <a:endParaRPr lang="en-AU" b="1" dirty="0">
              <a:solidFill>
                <a:schemeClr val="accent2"/>
              </a:solidFill>
            </a:endParaRPr>
          </a:p>
          <a:p>
            <a:pPr lvl="1"/>
            <a:r>
              <a:rPr lang="en-AU" dirty="0" smtClean="0"/>
              <a:t>System </a:t>
            </a:r>
            <a:r>
              <a:rPr lang="en-AU" dirty="0" err="1" smtClean="0"/>
              <a:t>Center</a:t>
            </a:r>
            <a:endParaRPr lang="en-US" dirty="0" smtClean="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936887951"/>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lstStyle/>
          <a:p>
            <a:r>
              <a:rPr lang="en-GB" dirty="0" smtClean="0"/>
              <a:t>Wide &amp; Deep Guest OS Support</a:t>
            </a:r>
            <a:endParaRPr lang="en-GB" dirty="0"/>
          </a:p>
        </p:txBody>
      </p:sp>
      <p:sp>
        <p:nvSpPr>
          <p:cNvPr id="3" name="Text Placeholder 2"/>
          <p:cNvSpPr>
            <a:spLocks noGrp="1"/>
          </p:cNvSpPr>
          <p:nvPr>
            <p:ph idx="1"/>
          </p:nvPr>
        </p:nvSpPr>
        <p:spPr>
          <a:xfrm>
            <a:off x="433979" y="1916832"/>
            <a:ext cx="8363938" cy="4392488"/>
          </a:xfrm>
        </p:spPr>
        <p:txBody>
          <a:bodyPr>
            <a:normAutofit fontScale="92500" lnSpcReduction="20000"/>
          </a:bodyPr>
          <a:lstStyle/>
          <a:p>
            <a:r>
              <a:rPr lang="en-GB" sz="2000" dirty="0" smtClean="0"/>
              <a:t>Microsoft supports the following in-lifecycle Guest OS’s:</a:t>
            </a:r>
          </a:p>
          <a:p>
            <a:endParaRPr lang="en-GB" sz="2000" dirty="0" smtClean="0"/>
          </a:p>
          <a:p>
            <a:pPr marL="628650" lvl="1" indent="-171450">
              <a:buFont typeface="Arial" pitchFamily="34" charset="0"/>
              <a:buChar char="•"/>
            </a:pPr>
            <a:r>
              <a:rPr lang="en-GB" sz="1600" b="1" dirty="0">
                <a:solidFill>
                  <a:schemeClr val="accent6">
                    <a:lumMod val="75000"/>
                  </a:schemeClr>
                </a:solidFill>
              </a:rPr>
              <a:t>Windows Server </a:t>
            </a:r>
            <a:r>
              <a:rPr lang="en-GB" sz="1600" b="1" dirty="0" smtClean="0">
                <a:solidFill>
                  <a:schemeClr val="accent6">
                    <a:lumMod val="75000"/>
                  </a:schemeClr>
                </a:solidFill>
              </a:rPr>
              <a:t>2008 </a:t>
            </a:r>
            <a:r>
              <a:rPr lang="en-GB" sz="1600" b="1" dirty="0">
                <a:solidFill>
                  <a:schemeClr val="accent6">
                    <a:lumMod val="75000"/>
                  </a:schemeClr>
                </a:solidFill>
              </a:rPr>
              <a:t>R2 (VM configured with 1, 2, or 4 virtual processors)</a:t>
            </a:r>
          </a:p>
          <a:p>
            <a:pPr marL="628650" lvl="1" indent="-171450">
              <a:buFont typeface="Arial" pitchFamily="34" charset="0"/>
              <a:buChar char="•"/>
            </a:pPr>
            <a:r>
              <a:rPr lang="en-GB" sz="1600" b="1" dirty="0">
                <a:solidFill>
                  <a:schemeClr val="accent6">
                    <a:lumMod val="75000"/>
                  </a:schemeClr>
                </a:solidFill>
              </a:rPr>
              <a:t>Windows Server 2008 x86/x64 Edition (VM configured with 1, 2, or 4 virtual processors)</a:t>
            </a:r>
          </a:p>
          <a:p>
            <a:pPr marL="628650" lvl="1" indent="-171450">
              <a:buFont typeface="Arial" pitchFamily="34" charset="0"/>
              <a:buChar char="•"/>
            </a:pPr>
            <a:r>
              <a:rPr lang="en-GB" sz="1600" b="1" dirty="0">
                <a:solidFill>
                  <a:schemeClr val="accent6">
                    <a:lumMod val="75000"/>
                  </a:schemeClr>
                </a:solidFill>
              </a:rPr>
              <a:t>Windows Server 2003 R2 x86/x64 (VMs configured with 1 or 2 virtual processors)</a:t>
            </a:r>
          </a:p>
          <a:p>
            <a:pPr marL="628650" lvl="1" indent="-171450">
              <a:buFont typeface="Arial" pitchFamily="34" charset="0"/>
              <a:buChar char="•"/>
            </a:pPr>
            <a:r>
              <a:rPr lang="en-GB" sz="1600" b="1" dirty="0">
                <a:solidFill>
                  <a:schemeClr val="accent6">
                    <a:lumMod val="75000"/>
                  </a:schemeClr>
                </a:solidFill>
              </a:rPr>
              <a:t>Windows Server 2003 x86/x64 (VMs configured with 1 or 2 virtual processors</a:t>
            </a:r>
            <a:r>
              <a:rPr lang="en-GB" sz="1600" b="1" dirty="0" smtClean="0">
                <a:solidFill>
                  <a:schemeClr val="accent6">
                    <a:lumMod val="75000"/>
                  </a:schemeClr>
                </a:solidFill>
              </a:rPr>
              <a:t>)</a:t>
            </a:r>
          </a:p>
          <a:p>
            <a:pPr marL="628650" lvl="1" indent="-171450">
              <a:buFont typeface="Arial" pitchFamily="34" charset="0"/>
              <a:buChar char="•"/>
            </a:pPr>
            <a:r>
              <a:rPr lang="en-GB" sz="1600" b="1" dirty="0" smtClean="0">
                <a:solidFill>
                  <a:schemeClr val="accent6">
                    <a:lumMod val="75000"/>
                  </a:schemeClr>
                </a:solidFill>
              </a:rPr>
              <a:t>Windows Small Business Server 2011 (VMs configured with 1 virtual processor)</a:t>
            </a:r>
          </a:p>
          <a:p>
            <a:pPr marL="628650" lvl="1" indent="-171450">
              <a:buFont typeface="Arial" pitchFamily="34" charset="0"/>
              <a:buChar char="•"/>
            </a:pPr>
            <a:r>
              <a:rPr lang="en-GB" sz="1600" b="1" dirty="0">
                <a:solidFill>
                  <a:schemeClr val="accent6">
                    <a:lumMod val="75000"/>
                  </a:schemeClr>
                </a:solidFill>
              </a:rPr>
              <a:t>Windows Storage Server 2008 </a:t>
            </a:r>
            <a:r>
              <a:rPr lang="en-GB" sz="1600" b="1" dirty="0" smtClean="0">
                <a:solidFill>
                  <a:schemeClr val="accent6">
                    <a:lumMod val="75000"/>
                  </a:schemeClr>
                </a:solidFill>
              </a:rPr>
              <a:t>R2 </a:t>
            </a:r>
            <a:r>
              <a:rPr lang="en-GB" sz="1600" b="1" dirty="0">
                <a:solidFill>
                  <a:schemeClr val="accent6">
                    <a:lumMod val="75000"/>
                  </a:schemeClr>
                </a:solidFill>
              </a:rPr>
              <a:t>(VMs configured with 1 virtual processor</a:t>
            </a:r>
            <a:r>
              <a:rPr lang="en-GB" sz="1600" b="1" dirty="0" smtClean="0">
                <a:solidFill>
                  <a:schemeClr val="accent6">
                    <a:lumMod val="75000"/>
                  </a:schemeClr>
                </a:solidFill>
              </a:rPr>
              <a:t>)</a:t>
            </a:r>
            <a:endParaRPr lang="en-GB" sz="1600" b="1" dirty="0">
              <a:solidFill>
                <a:schemeClr val="accent6">
                  <a:lumMod val="75000"/>
                </a:schemeClr>
              </a:solidFill>
            </a:endParaRPr>
          </a:p>
          <a:p>
            <a:pPr marL="628650" lvl="1" indent="-171450">
              <a:buFont typeface="Arial" pitchFamily="34" charset="0"/>
              <a:buChar char="•"/>
            </a:pPr>
            <a:r>
              <a:rPr lang="en-GB" sz="1600" b="1" dirty="0" smtClean="0">
                <a:solidFill>
                  <a:schemeClr val="accent6">
                    <a:lumMod val="75000"/>
                  </a:schemeClr>
                </a:solidFill>
              </a:rPr>
              <a:t>Windows Home Server 2011 </a:t>
            </a:r>
            <a:r>
              <a:rPr lang="en-GB" sz="1600" b="1" dirty="0">
                <a:solidFill>
                  <a:schemeClr val="accent6">
                    <a:lumMod val="75000"/>
                  </a:schemeClr>
                </a:solidFill>
              </a:rPr>
              <a:t>(VMs configured with 1 virtual processor)</a:t>
            </a:r>
            <a:endParaRPr lang="en-GB" sz="1600" b="1" dirty="0" smtClean="0">
              <a:solidFill>
                <a:schemeClr val="accent6">
                  <a:lumMod val="75000"/>
                </a:schemeClr>
              </a:solidFill>
            </a:endParaRPr>
          </a:p>
          <a:p>
            <a:pPr marL="628650" lvl="1" indent="-171450">
              <a:buFont typeface="Arial" pitchFamily="34" charset="0"/>
              <a:buChar char="•"/>
            </a:pPr>
            <a:r>
              <a:rPr lang="en-GB" sz="1600" b="1" dirty="0" smtClean="0">
                <a:solidFill>
                  <a:schemeClr val="accent6">
                    <a:lumMod val="75000"/>
                  </a:schemeClr>
                </a:solidFill>
              </a:rPr>
              <a:t>Linux </a:t>
            </a:r>
            <a:r>
              <a:rPr lang="en-GB" sz="1600" b="1" dirty="0">
                <a:solidFill>
                  <a:schemeClr val="accent6">
                    <a:lumMod val="75000"/>
                  </a:schemeClr>
                </a:solidFill>
              </a:rPr>
              <a:t>Distributions (VMs configured with 1, 2 or  4 virtual processor)</a:t>
            </a:r>
          </a:p>
          <a:p>
            <a:pPr marL="1085850" lvl="2" indent="-171450">
              <a:buFont typeface="Arial" pitchFamily="34" charset="0"/>
              <a:buChar char="•"/>
            </a:pPr>
            <a:r>
              <a:rPr lang="en-GB" sz="1200" b="1" dirty="0">
                <a:solidFill>
                  <a:schemeClr val="accent6">
                    <a:lumMod val="75000"/>
                  </a:schemeClr>
                </a:solidFill>
              </a:rPr>
              <a:t>SUSE Linux Enterprise Server 10 with Service Pack 3 (x86 Edition or x64 Edition)</a:t>
            </a:r>
          </a:p>
          <a:p>
            <a:pPr marL="1085850" lvl="2" indent="-171450">
              <a:buFont typeface="Arial" pitchFamily="34" charset="0"/>
              <a:buChar char="•"/>
            </a:pPr>
            <a:r>
              <a:rPr lang="en-GB" sz="1200" b="1" dirty="0">
                <a:solidFill>
                  <a:schemeClr val="accent6">
                    <a:lumMod val="75000"/>
                  </a:schemeClr>
                </a:solidFill>
              </a:rPr>
              <a:t>SUSE Linux Enterprise Server 11 (x86 Edition or x64 Edition)</a:t>
            </a:r>
          </a:p>
          <a:p>
            <a:pPr marL="1085850" lvl="2" indent="-171450">
              <a:buFont typeface="Arial" pitchFamily="34" charset="0"/>
              <a:buChar char="•"/>
            </a:pPr>
            <a:r>
              <a:rPr lang="en-GB" sz="1200" b="1" dirty="0">
                <a:solidFill>
                  <a:schemeClr val="accent6">
                    <a:lumMod val="75000"/>
                  </a:schemeClr>
                </a:solidFill>
              </a:rPr>
              <a:t>Red Hat Enterprise Linux (RHEL</a:t>
            </a:r>
            <a:r>
              <a:rPr lang="en-GB" sz="1200" b="1" dirty="0" smtClean="0">
                <a:solidFill>
                  <a:schemeClr val="accent6">
                    <a:lumMod val="75000"/>
                  </a:schemeClr>
                </a:solidFill>
              </a:rPr>
              <a:t>) &amp; CentOS </a:t>
            </a:r>
            <a:r>
              <a:rPr lang="en-GB" sz="1200" b="1" dirty="0">
                <a:solidFill>
                  <a:schemeClr val="accent6">
                    <a:lumMod val="75000"/>
                  </a:schemeClr>
                </a:solidFill>
              </a:rPr>
              <a:t>5.2, 5.3 , </a:t>
            </a:r>
            <a:r>
              <a:rPr lang="en-GB" sz="1200" b="1" dirty="0" smtClean="0">
                <a:solidFill>
                  <a:schemeClr val="accent6">
                    <a:lumMod val="75000"/>
                  </a:schemeClr>
                </a:solidFill>
              </a:rPr>
              <a:t>5.4, 5.5, 5.6, 6, 6.1 </a:t>
            </a:r>
            <a:r>
              <a:rPr lang="en-GB" sz="1200" b="1" dirty="0">
                <a:solidFill>
                  <a:schemeClr val="accent6">
                    <a:lumMod val="75000"/>
                  </a:schemeClr>
                </a:solidFill>
              </a:rPr>
              <a:t>(x86 Edition or x64 Edition)</a:t>
            </a:r>
          </a:p>
          <a:p>
            <a:pPr marL="628650" lvl="1" indent="-171450">
              <a:buFont typeface="Arial" pitchFamily="34" charset="0"/>
              <a:buChar char="•"/>
            </a:pPr>
            <a:r>
              <a:rPr lang="en-GB" sz="1600" b="1" dirty="0">
                <a:solidFill>
                  <a:schemeClr val="accent6">
                    <a:lumMod val="75000"/>
                  </a:schemeClr>
                </a:solidFill>
              </a:rPr>
              <a:t>Windows 7 x86/x64 Edition (VM configured with 1, 2, or 4 virtual processors)</a:t>
            </a:r>
          </a:p>
          <a:p>
            <a:pPr marL="628650" lvl="1" indent="-171450">
              <a:buFont typeface="Arial" pitchFamily="34" charset="0"/>
              <a:buChar char="•"/>
            </a:pPr>
            <a:r>
              <a:rPr lang="en-GB" sz="1600" b="1" dirty="0">
                <a:solidFill>
                  <a:schemeClr val="accent6">
                    <a:lumMod val="75000"/>
                  </a:schemeClr>
                </a:solidFill>
              </a:rPr>
              <a:t>Windows Vista x86/x64 (VMs configured with 1 or 2 virtual processors)</a:t>
            </a:r>
          </a:p>
          <a:p>
            <a:pPr marL="628650" lvl="1" indent="-171450">
              <a:buFont typeface="Arial" pitchFamily="34" charset="0"/>
              <a:buChar char="•"/>
            </a:pPr>
            <a:r>
              <a:rPr lang="en-GB" sz="1600" b="1" dirty="0">
                <a:solidFill>
                  <a:schemeClr val="accent6">
                    <a:lumMod val="75000"/>
                  </a:schemeClr>
                </a:solidFill>
              </a:rPr>
              <a:t>Windows XP (VMs configured with 1 or 2 virtual </a:t>
            </a:r>
            <a:r>
              <a:rPr lang="en-GB" sz="1600" b="1" dirty="0" smtClean="0">
                <a:solidFill>
                  <a:schemeClr val="accent6">
                    <a:lumMod val="75000"/>
                  </a:schemeClr>
                </a:solidFill>
              </a:rPr>
              <a:t>processors</a:t>
            </a:r>
          </a:p>
          <a:p>
            <a:pPr marL="628650" lvl="1" indent="-171450">
              <a:buFont typeface="Arial" pitchFamily="34" charset="0"/>
              <a:buChar char="•"/>
            </a:pPr>
            <a:endParaRPr lang="en-GB" sz="1600" b="1" dirty="0" smtClean="0">
              <a:solidFill>
                <a:schemeClr val="accent6">
                  <a:lumMod val="75000"/>
                </a:schemeClr>
              </a:solidFill>
            </a:endParaRPr>
          </a:p>
          <a:p>
            <a:r>
              <a:rPr lang="en-GB" sz="2000" dirty="0" smtClean="0"/>
              <a:t>Integration Components released into Linux Community</a:t>
            </a:r>
          </a:p>
        </p:txBody>
      </p:sp>
    </p:spTree>
    <p:extLst>
      <p:ext uri="{BB962C8B-B14F-4D97-AF65-F5344CB8AC3E}">
        <p14:creationId xmlns:p14="http://schemas.microsoft.com/office/powerpoint/2010/main" val="2856665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536504"/>
          </a:xfrm>
        </p:spPr>
        <p:txBody>
          <a:bodyPr>
            <a:normAutofit/>
          </a:bodyPr>
          <a:lstStyle/>
          <a:p>
            <a:r>
              <a:rPr lang="en-AU" b="1" dirty="0">
                <a:solidFill>
                  <a:schemeClr val="accent2"/>
                </a:solidFill>
              </a:rPr>
              <a:t>Introduction &amp; Disclosure</a:t>
            </a:r>
            <a:endParaRPr lang="en-US" b="1" dirty="0">
              <a:solidFill>
                <a:schemeClr val="accent2"/>
              </a:solidFill>
            </a:endParaRPr>
          </a:p>
          <a:p>
            <a:r>
              <a:rPr lang="en-US" dirty="0"/>
              <a:t>Market Overview</a:t>
            </a:r>
          </a:p>
          <a:p>
            <a:r>
              <a:rPr lang="en-US" dirty="0" smtClean="0"/>
              <a:t>Why Microsoft</a:t>
            </a:r>
            <a:endParaRPr lang="en-AU" dirty="0" smtClean="0"/>
          </a:p>
          <a:p>
            <a:pPr lvl="1"/>
            <a:r>
              <a:rPr lang="en-US" dirty="0" smtClean="0"/>
              <a:t>More than just </a:t>
            </a:r>
            <a:r>
              <a:rPr lang="en-US" dirty="0" err="1" smtClean="0"/>
              <a:t>Virtualisation</a:t>
            </a:r>
            <a:endParaRPr lang="en-US" dirty="0" smtClean="0"/>
          </a:p>
          <a:p>
            <a:pPr lvl="1"/>
            <a:r>
              <a:rPr lang="en-AU" dirty="0" smtClean="0"/>
              <a:t>Cloud Capabilities (IAAS </a:t>
            </a:r>
            <a:r>
              <a:rPr lang="en-AU" dirty="0" err="1" smtClean="0"/>
              <a:t>vs</a:t>
            </a:r>
            <a:r>
              <a:rPr lang="en-AU" dirty="0" smtClean="0"/>
              <a:t> PAAS and SAAS)</a:t>
            </a:r>
            <a:endParaRPr lang="en-US" dirty="0" smtClean="0"/>
          </a:p>
          <a:p>
            <a:pPr lvl="1"/>
            <a:r>
              <a:rPr lang="en-AU" dirty="0" smtClean="0"/>
              <a:t>Why Hyper-V</a:t>
            </a:r>
          </a:p>
          <a:p>
            <a:pPr lvl="1"/>
            <a:r>
              <a:rPr lang="en-AU" dirty="0" smtClean="0"/>
              <a:t>System </a:t>
            </a:r>
            <a:r>
              <a:rPr lang="en-AU" dirty="0" err="1" smtClean="0"/>
              <a:t>Center</a:t>
            </a:r>
            <a:endParaRPr lang="en-US" dirty="0" smtClean="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39860926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1218795"/>
          </a:xfrm>
        </p:spPr>
        <p:txBody>
          <a:bodyPr/>
          <a:lstStyle/>
          <a:p>
            <a:r>
              <a:rPr lang="en-GB" dirty="0" smtClean="0"/>
              <a:t>Microsoft Virtualization: The Best Choice for Microsoft Server Applications</a:t>
            </a:r>
            <a:endParaRPr lang="en-GB" dirty="0"/>
          </a:p>
        </p:txBody>
      </p:sp>
      <p:grpSp>
        <p:nvGrpSpPr>
          <p:cNvPr id="22" name="Group 21"/>
          <p:cNvGrpSpPr/>
          <p:nvPr/>
        </p:nvGrpSpPr>
        <p:grpSpPr>
          <a:xfrm>
            <a:off x="413846" y="1860165"/>
            <a:ext cx="2695330" cy="3094909"/>
            <a:chOff x="551651" y="1703001"/>
            <a:chExt cx="3592838" cy="3569641"/>
          </a:xfrm>
          <a:solidFill>
            <a:schemeClr val="accent6"/>
          </a:solidFill>
          <a:effectLst/>
        </p:grpSpPr>
        <p:sp>
          <p:nvSpPr>
            <p:cNvPr id="4" name="Rounded Rectangle 3"/>
            <p:cNvSpPr/>
            <p:nvPr/>
          </p:nvSpPr>
          <p:spPr bwMode="auto">
            <a:xfrm>
              <a:off x="551651" y="1703001"/>
              <a:ext cx="3592838" cy="3569641"/>
            </a:xfrm>
            <a:prstGeom prst="roundRect">
              <a:avLst>
                <a:gd name="adj" fmla="val 8160"/>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200" b="1" dirty="0" smtClean="0">
                  <a:solidFill>
                    <a:schemeClr val="bg1"/>
                  </a:solidFill>
                </a:rPr>
                <a:t>Built</a:t>
              </a:r>
            </a:p>
            <a:p>
              <a:pPr defTabSz="914099"/>
              <a:r>
                <a:rPr lang="en-US" sz="2200" b="1" dirty="0">
                  <a:solidFill>
                    <a:schemeClr val="bg1"/>
                  </a:solidFill>
                </a:rPr>
                <a:t>f</a:t>
              </a:r>
              <a:r>
                <a:rPr lang="en-US" sz="2200" b="1" dirty="0" smtClean="0">
                  <a:solidFill>
                    <a:schemeClr val="bg1"/>
                  </a:solidFill>
                </a:rPr>
                <a:t>or</a:t>
              </a:r>
            </a:p>
            <a:p>
              <a:pPr defTabSz="914099"/>
              <a:r>
                <a:rPr lang="en-US" sz="2200" b="1" dirty="0" smtClean="0">
                  <a:solidFill>
                    <a:schemeClr val="bg1"/>
                  </a:solidFill>
                </a:rPr>
                <a:t>Windows</a:t>
              </a:r>
            </a:p>
          </p:txBody>
        </p:sp>
        <p:pic>
          <p:nvPicPr>
            <p:cNvPr id="7" name="Picture 2"/>
            <p:cNvPicPr>
              <a:picLocks noChangeAspect="1" noChangeArrowheads="1"/>
            </p:cNvPicPr>
            <p:nvPr/>
          </p:nvPicPr>
          <p:blipFill>
            <a:blip r:embed="rId2"/>
            <a:srcRect/>
            <a:stretch>
              <a:fillRect/>
            </a:stretch>
          </p:blipFill>
          <p:spPr bwMode="auto">
            <a:xfrm>
              <a:off x="2366026" y="1847118"/>
              <a:ext cx="1466467" cy="966745"/>
            </a:xfrm>
            <a:prstGeom prst="rect">
              <a:avLst/>
            </a:prstGeom>
            <a:grpFill/>
            <a:ln w="9525">
              <a:noFill/>
              <a:miter lim="800000"/>
              <a:headEnd/>
              <a:tailEnd/>
            </a:ln>
          </p:spPr>
        </p:pic>
        <p:sp>
          <p:nvSpPr>
            <p:cNvPr id="13" name="TextBox 12"/>
            <p:cNvSpPr txBox="1"/>
            <p:nvPr/>
          </p:nvSpPr>
          <p:spPr>
            <a:xfrm>
              <a:off x="783771" y="3059368"/>
              <a:ext cx="3084347" cy="553998"/>
            </a:xfrm>
            <a:prstGeom prst="rect">
              <a:avLst/>
            </a:prstGeom>
            <a:grpFill/>
          </p:spPr>
          <p:txBody>
            <a:bodyPr wrap="square" lIns="0" tIns="0" rIns="0" bIns="0" rtlCol="0">
              <a:spAutoFit/>
            </a:bodyPr>
            <a:lstStyle/>
            <a:p>
              <a:pPr algn="ctr"/>
              <a:r>
                <a:rPr lang="en-GB" b="1" dirty="0" smtClean="0">
                  <a:solidFill>
                    <a:schemeClr val="bg1"/>
                  </a:solidFill>
                </a:rPr>
                <a:t>*Built-in Virtualization with one-stop support</a:t>
              </a:r>
            </a:p>
          </p:txBody>
        </p:sp>
        <p:sp>
          <p:nvSpPr>
            <p:cNvPr id="14" name="TextBox 13"/>
            <p:cNvSpPr txBox="1"/>
            <p:nvPr/>
          </p:nvSpPr>
          <p:spPr>
            <a:xfrm>
              <a:off x="805896" y="3769981"/>
              <a:ext cx="3084347" cy="553998"/>
            </a:xfrm>
            <a:prstGeom prst="rect">
              <a:avLst/>
            </a:prstGeom>
            <a:grpFill/>
          </p:spPr>
          <p:txBody>
            <a:bodyPr wrap="square" lIns="0" tIns="0" rIns="0" bIns="0" rtlCol="0">
              <a:spAutoFit/>
            </a:bodyPr>
            <a:lstStyle/>
            <a:p>
              <a:pPr algn="ctr"/>
              <a:r>
                <a:rPr lang="en-GB" b="1" dirty="0" smtClean="0">
                  <a:solidFill>
                    <a:schemeClr val="bg1"/>
                  </a:solidFill>
                </a:rPr>
                <a:t>*Large Partner</a:t>
              </a:r>
              <a:br>
                <a:rPr lang="en-GB" b="1" dirty="0" smtClean="0">
                  <a:solidFill>
                    <a:schemeClr val="bg1"/>
                  </a:solidFill>
                </a:rPr>
              </a:br>
              <a:r>
                <a:rPr lang="en-GB" b="1" dirty="0" smtClean="0">
                  <a:solidFill>
                    <a:schemeClr val="bg1"/>
                  </a:solidFill>
                </a:rPr>
                <a:t>Ecosystem</a:t>
              </a:r>
            </a:p>
          </p:txBody>
        </p:sp>
        <p:sp>
          <p:nvSpPr>
            <p:cNvPr id="15" name="TextBox 14"/>
            <p:cNvSpPr txBox="1"/>
            <p:nvPr/>
          </p:nvSpPr>
          <p:spPr>
            <a:xfrm>
              <a:off x="783770" y="4456771"/>
              <a:ext cx="3084347" cy="553998"/>
            </a:xfrm>
            <a:prstGeom prst="rect">
              <a:avLst/>
            </a:prstGeom>
            <a:grpFill/>
          </p:spPr>
          <p:txBody>
            <a:bodyPr wrap="square" lIns="0" tIns="0" rIns="0" bIns="0" rtlCol="0">
              <a:spAutoFit/>
            </a:bodyPr>
            <a:lstStyle/>
            <a:p>
              <a:pPr algn="ctr"/>
              <a:r>
                <a:rPr lang="en-GB" b="1" dirty="0" smtClean="0">
                  <a:solidFill>
                    <a:schemeClr val="bg1"/>
                  </a:solidFill>
                </a:rPr>
                <a:t>Increased Deployment Options</a:t>
              </a:r>
            </a:p>
          </p:txBody>
        </p:sp>
      </p:grpSp>
      <p:grpSp>
        <p:nvGrpSpPr>
          <p:cNvPr id="23" name="Group 22"/>
          <p:cNvGrpSpPr/>
          <p:nvPr/>
        </p:nvGrpSpPr>
        <p:grpSpPr>
          <a:xfrm>
            <a:off x="3214595" y="1860165"/>
            <a:ext cx="2727582" cy="3094909"/>
            <a:chOff x="4285010" y="1703001"/>
            <a:chExt cx="3635829" cy="3569641"/>
          </a:xfrm>
          <a:solidFill>
            <a:schemeClr val="accent6"/>
          </a:solidFill>
          <a:effectLst/>
        </p:grpSpPr>
        <p:sp>
          <p:nvSpPr>
            <p:cNvPr id="5" name="Rounded Rectangle 4"/>
            <p:cNvSpPr/>
            <p:nvPr/>
          </p:nvSpPr>
          <p:spPr bwMode="auto">
            <a:xfrm>
              <a:off x="4285010" y="1703001"/>
              <a:ext cx="3635829" cy="3569641"/>
            </a:xfrm>
            <a:prstGeom prst="roundRect">
              <a:avLst>
                <a:gd name="adj" fmla="val 8160"/>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200" b="1" dirty="0" smtClean="0">
                  <a:solidFill>
                    <a:schemeClr val="bg1">
                      <a:alpha val="99000"/>
                    </a:schemeClr>
                  </a:solidFill>
                </a:rPr>
                <a:t>Complete</a:t>
              </a:r>
              <a:br>
                <a:rPr lang="en-US" sz="2200" b="1" dirty="0" smtClean="0">
                  <a:solidFill>
                    <a:schemeClr val="bg1">
                      <a:alpha val="99000"/>
                    </a:schemeClr>
                  </a:solidFill>
                </a:rPr>
              </a:br>
              <a:r>
                <a:rPr lang="en-US" sz="2200" b="1" dirty="0" smtClean="0">
                  <a:solidFill>
                    <a:schemeClr val="bg1">
                      <a:alpha val="99000"/>
                    </a:schemeClr>
                  </a:solidFill>
                </a:rPr>
                <a:t>Management</a:t>
              </a:r>
              <a:br>
                <a:rPr lang="en-US" sz="2200" b="1" dirty="0" smtClean="0">
                  <a:solidFill>
                    <a:schemeClr val="bg1">
                      <a:alpha val="99000"/>
                    </a:schemeClr>
                  </a:solidFill>
                </a:rPr>
              </a:br>
              <a:r>
                <a:rPr lang="en-US" sz="2200" b="1" dirty="0" smtClean="0">
                  <a:solidFill>
                    <a:schemeClr val="bg1">
                      <a:alpha val="99000"/>
                    </a:schemeClr>
                  </a:solidFill>
                </a:rPr>
                <a:t>Solution</a:t>
              </a:r>
            </a:p>
          </p:txBody>
        </p:sp>
        <p:pic>
          <p:nvPicPr>
            <p:cNvPr id="8"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5076" r="15076"/>
            <a:stretch/>
          </p:blipFill>
          <p:spPr bwMode="auto">
            <a:xfrm>
              <a:off x="6348377" y="1769950"/>
              <a:ext cx="1395303" cy="1192329"/>
            </a:xfrm>
            <a:prstGeom prst="rect">
              <a:avLst/>
            </a:prstGeom>
            <a:grpFill/>
            <a:ln>
              <a:noFill/>
            </a:ln>
          </p:spPr>
        </p:pic>
        <p:sp>
          <p:nvSpPr>
            <p:cNvPr id="16" name="TextBox 15"/>
            <p:cNvSpPr txBox="1"/>
            <p:nvPr/>
          </p:nvSpPr>
          <p:spPr>
            <a:xfrm>
              <a:off x="4560750" y="3059368"/>
              <a:ext cx="3084347" cy="553998"/>
            </a:xfrm>
            <a:prstGeom prst="rect">
              <a:avLst/>
            </a:prstGeom>
            <a:grpFill/>
          </p:spPr>
          <p:txBody>
            <a:bodyPr wrap="square" lIns="0" tIns="0" rIns="0" bIns="0" rtlCol="0">
              <a:spAutoFit/>
            </a:bodyPr>
            <a:lstStyle/>
            <a:p>
              <a:pPr algn="ctr"/>
              <a:r>
                <a:rPr lang="en-GB" b="1" dirty="0" smtClean="0">
                  <a:solidFill>
                    <a:schemeClr val="bg1"/>
                  </a:solidFill>
                </a:rPr>
                <a:t>*Deep Application Knowledge</a:t>
              </a:r>
            </a:p>
          </p:txBody>
        </p:sp>
        <p:sp>
          <p:nvSpPr>
            <p:cNvPr id="17" name="TextBox 16"/>
            <p:cNvSpPr txBox="1"/>
            <p:nvPr/>
          </p:nvSpPr>
          <p:spPr>
            <a:xfrm>
              <a:off x="4582875" y="3769981"/>
              <a:ext cx="3084347" cy="553998"/>
            </a:xfrm>
            <a:prstGeom prst="rect">
              <a:avLst/>
            </a:prstGeom>
            <a:grpFill/>
          </p:spPr>
          <p:txBody>
            <a:bodyPr wrap="square" lIns="0" tIns="0" rIns="0" bIns="0" rtlCol="0">
              <a:spAutoFit/>
            </a:bodyPr>
            <a:lstStyle/>
            <a:p>
              <a:pPr algn="ctr"/>
              <a:r>
                <a:rPr lang="en-GB" b="1" dirty="0" smtClean="0">
                  <a:solidFill>
                    <a:schemeClr val="bg1"/>
                  </a:solidFill>
                </a:rPr>
                <a:t>*Physical &amp; Virtual Management</a:t>
              </a:r>
            </a:p>
          </p:txBody>
        </p:sp>
        <p:sp>
          <p:nvSpPr>
            <p:cNvPr id="18" name="TextBox 17"/>
            <p:cNvSpPr txBox="1"/>
            <p:nvPr/>
          </p:nvSpPr>
          <p:spPr>
            <a:xfrm>
              <a:off x="4582874" y="4456771"/>
              <a:ext cx="3084347" cy="553998"/>
            </a:xfrm>
            <a:prstGeom prst="rect">
              <a:avLst/>
            </a:prstGeom>
            <a:grpFill/>
          </p:spPr>
          <p:txBody>
            <a:bodyPr wrap="square" lIns="0" tIns="0" rIns="0" bIns="0" rtlCol="0">
              <a:spAutoFit/>
            </a:bodyPr>
            <a:lstStyle/>
            <a:p>
              <a:pPr algn="ctr"/>
              <a:r>
                <a:rPr lang="en-GB" b="1" dirty="0" smtClean="0">
                  <a:solidFill>
                    <a:schemeClr val="bg1"/>
                  </a:solidFill>
                </a:rPr>
                <a:t>*Cross-Platform &amp; Hypervisor Support</a:t>
              </a:r>
            </a:p>
          </p:txBody>
        </p:sp>
      </p:grpSp>
      <p:grpSp>
        <p:nvGrpSpPr>
          <p:cNvPr id="24" name="Group 23"/>
          <p:cNvGrpSpPr/>
          <p:nvPr/>
        </p:nvGrpSpPr>
        <p:grpSpPr>
          <a:xfrm>
            <a:off x="6049085" y="1860165"/>
            <a:ext cx="2706793" cy="3094910"/>
            <a:chOff x="8063346" y="1703001"/>
            <a:chExt cx="3608117" cy="3569642"/>
          </a:xfrm>
          <a:solidFill>
            <a:schemeClr val="accent6"/>
          </a:solidFill>
          <a:effectLst/>
        </p:grpSpPr>
        <p:sp>
          <p:nvSpPr>
            <p:cNvPr id="6" name="Rounded Rectangle 5"/>
            <p:cNvSpPr/>
            <p:nvPr/>
          </p:nvSpPr>
          <p:spPr bwMode="auto">
            <a:xfrm>
              <a:off x="8063346" y="1703001"/>
              <a:ext cx="3608117" cy="3569642"/>
            </a:xfrm>
            <a:prstGeom prst="roundRect">
              <a:avLst>
                <a:gd name="adj" fmla="val 8160"/>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2200" b="1" dirty="0" smtClean="0">
                  <a:solidFill>
                    <a:schemeClr val="bg1">
                      <a:alpha val="99000"/>
                    </a:schemeClr>
                  </a:solidFill>
                </a:rPr>
                <a:t>Low Cost</a:t>
              </a:r>
              <a:br>
                <a:rPr lang="en-US" sz="2200" b="1" dirty="0" smtClean="0">
                  <a:solidFill>
                    <a:schemeClr val="bg1">
                      <a:alpha val="99000"/>
                    </a:schemeClr>
                  </a:solidFill>
                </a:rPr>
              </a:br>
              <a:r>
                <a:rPr lang="en-US" sz="2200" b="1" dirty="0" smtClean="0">
                  <a:solidFill>
                    <a:schemeClr val="bg1">
                      <a:alpha val="99000"/>
                    </a:schemeClr>
                  </a:solidFill>
                </a:rPr>
                <a:t>Complete</a:t>
              </a:r>
              <a:br>
                <a:rPr lang="en-US" sz="2200" b="1" dirty="0" smtClean="0">
                  <a:solidFill>
                    <a:schemeClr val="bg1">
                      <a:alpha val="99000"/>
                    </a:schemeClr>
                  </a:solidFill>
                </a:rPr>
              </a:br>
              <a:r>
                <a:rPr lang="en-US" sz="2200" b="1" dirty="0" smtClean="0">
                  <a:solidFill>
                    <a:schemeClr val="bg1">
                      <a:alpha val="99000"/>
                    </a:schemeClr>
                  </a:solidFill>
                </a:rPr>
                <a:t>Solution</a:t>
              </a:r>
            </a:p>
          </p:txBody>
        </p:sp>
        <p:pic>
          <p:nvPicPr>
            <p:cNvPr id="9" name="Picture 88" descr="iStock_000009046950XSmall.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rot="21095169">
              <a:off x="9866623" y="1765083"/>
              <a:ext cx="1592853" cy="1291575"/>
            </a:xfrm>
            <a:prstGeom prst="rect">
              <a:avLst/>
            </a:prstGeom>
            <a:grpFill/>
            <a:ln w="9525">
              <a:noFill/>
              <a:miter lim="800000"/>
              <a:headEnd/>
              <a:tailEnd/>
            </a:ln>
          </p:spPr>
        </p:pic>
        <p:sp>
          <p:nvSpPr>
            <p:cNvPr id="19" name="TextBox 18"/>
            <p:cNvSpPr txBox="1"/>
            <p:nvPr/>
          </p:nvSpPr>
          <p:spPr>
            <a:xfrm>
              <a:off x="8303105" y="3059368"/>
              <a:ext cx="3084347" cy="830997"/>
            </a:xfrm>
            <a:prstGeom prst="rect">
              <a:avLst/>
            </a:prstGeom>
            <a:grpFill/>
          </p:spPr>
          <p:txBody>
            <a:bodyPr wrap="square" lIns="0" tIns="0" rIns="0" bIns="0" rtlCol="0">
              <a:spAutoFit/>
            </a:bodyPr>
            <a:lstStyle/>
            <a:p>
              <a:pPr algn="ctr"/>
              <a:r>
                <a:rPr lang="en-GB" b="1" dirty="0">
                  <a:solidFill>
                    <a:schemeClr val="bg1"/>
                  </a:solidFill>
                </a:rPr>
                <a:t>*A comparable solution can cost almost 4 times more</a:t>
              </a:r>
              <a:r>
                <a:rPr lang="en-GB" b="1" dirty="0" smtClean="0">
                  <a:solidFill>
                    <a:schemeClr val="bg1"/>
                  </a:solidFill>
                </a:rPr>
                <a:t>†</a:t>
              </a:r>
              <a:endParaRPr lang="en-GB" b="1" dirty="0">
                <a:solidFill>
                  <a:schemeClr val="bg1"/>
                </a:solidFill>
              </a:endParaRPr>
            </a:p>
          </p:txBody>
        </p:sp>
        <p:sp>
          <p:nvSpPr>
            <p:cNvPr id="20" name="TextBox 19"/>
            <p:cNvSpPr txBox="1"/>
            <p:nvPr/>
          </p:nvSpPr>
          <p:spPr>
            <a:xfrm>
              <a:off x="8325230" y="4027888"/>
              <a:ext cx="3084347" cy="553998"/>
            </a:xfrm>
            <a:prstGeom prst="rect">
              <a:avLst/>
            </a:prstGeom>
            <a:grpFill/>
          </p:spPr>
          <p:txBody>
            <a:bodyPr wrap="square" lIns="0" tIns="0" rIns="0" bIns="0" rtlCol="0">
              <a:spAutoFit/>
            </a:bodyPr>
            <a:lstStyle/>
            <a:p>
              <a:pPr algn="ctr"/>
              <a:r>
                <a:rPr lang="en-GB" b="1" dirty="0" smtClean="0">
                  <a:solidFill>
                    <a:schemeClr val="bg1"/>
                  </a:solidFill>
                </a:rPr>
                <a:t>*Lower On-going</a:t>
              </a:r>
              <a:br>
                <a:rPr lang="en-GB" b="1" dirty="0" smtClean="0">
                  <a:solidFill>
                    <a:schemeClr val="bg1"/>
                  </a:solidFill>
                </a:rPr>
              </a:br>
              <a:r>
                <a:rPr lang="en-GB" b="1" dirty="0" smtClean="0">
                  <a:solidFill>
                    <a:schemeClr val="bg1"/>
                  </a:solidFill>
                </a:rPr>
                <a:t>Costs</a:t>
              </a:r>
            </a:p>
          </p:txBody>
        </p:sp>
        <p:sp>
          <p:nvSpPr>
            <p:cNvPr id="21" name="TextBox 20"/>
            <p:cNvSpPr txBox="1"/>
            <p:nvPr/>
          </p:nvSpPr>
          <p:spPr>
            <a:xfrm>
              <a:off x="8303104" y="4653894"/>
              <a:ext cx="3084347" cy="553998"/>
            </a:xfrm>
            <a:prstGeom prst="rect">
              <a:avLst/>
            </a:prstGeom>
            <a:grpFill/>
          </p:spPr>
          <p:txBody>
            <a:bodyPr wrap="square" lIns="0" tIns="0" rIns="0" bIns="0" rtlCol="0">
              <a:spAutoFit/>
            </a:bodyPr>
            <a:lstStyle/>
            <a:p>
              <a:pPr algn="ctr"/>
              <a:r>
                <a:rPr lang="en-GB" b="1" dirty="0" smtClean="0">
                  <a:solidFill>
                    <a:schemeClr val="bg1"/>
                  </a:solidFill>
                </a:rPr>
                <a:t>Virtualization-Friendly </a:t>
              </a:r>
              <a:r>
                <a:rPr lang="en-GB" b="1" dirty="0">
                  <a:solidFill>
                    <a:schemeClr val="bg1"/>
                  </a:solidFill>
                </a:rPr>
                <a:t>L</a:t>
              </a:r>
              <a:r>
                <a:rPr lang="en-GB" b="1" dirty="0" smtClean="0">
                  <a:solidFill>
                    <a:schemeClr val="bg1"/>
                  </a:solidFill>
                </a:rPr>
                <a:t>icensing</a:t>
              </a:r>
            </a:p>
          </p:txBody>
        </p:sp>
      </p:grpSp>
      <p:sp>
        <p:nvSpPr>
          <p:cNvPr id="25" name="TextBox 31"/>
          <p:cNvSpPr txBox="1">
            <a:spLocks noChangeArrowheads="1"/>
          </p:cNvSpPr>
          <p:nvPr/>
        </p:nvSpPr>
        <p:spPr bwMode="auto">
          <a:xfrm>
            <a:off x="354368" y="5231285"/>
            <a:ext cx="5181600" cy="368300"/>
          </a:xfrm>
          <a:prstGeom prst="rect">
            <a:avLst/>
          </a:prstGeom>
          <a:noFill/>
          <a:ln w="9525">
            <a:noFill/>
            <a:miter lim="800000"/>
            <a:headEnd/>
            <a:tailEnd/>
          </a:ln>
        </p:spPr>
        <p:txBody>
          <a:bodyPr>
            <a:spAutoFit/>
          </a:bodyPr>
          <a:lstStyle/>
          <a:p>
            <a:pPr defTabSz="914400"/>
            <a:r>
              <a:rPr lang="en-US" b="1" dirty="0">
                <a:solidFill>
                  <a:srgbClr val="FFFFFF"/>
                </a:solidFill>
              </a:rPr>
              <a:t>*Only </a:t>
            </a:r>
            <a:r>
              <a:rPr lang="en-US" b="1" dirty="0" smtClean="0">
                <a:solidFill>
                  <a:srgbClr val="FFFFFF"/>
                </a:solidFill>
              </a:rPr>
              <a:t>available with </a:t>
            </a:r>
            <a:r>
              <a:rPr lang="en-US" b="1" dirty="0">
                <a:solidFill>
                  <a:srgbClr val="FFFFFF"/>
                </a:solidFill>
              </a:rPr>
              <a:t>Microsoft Virtualization </a:t>
            </a:r>
          </a:p>
        </p:txBody>
      </p:sp>
      <p:sp>
        <p:nvSpPr>
          <p:cNvPr id="26" name="TextBox 33"/>
          <p:cNvSpPr txBox="1">
            <a:spLocks noChangeArrowheads="1"/>
          </p:cNvSpPr>
          <p:nvPr/>
        </p:nvSpPr>
        <p:spPr bwMode="auto">
          <a:xfrm>
            <a:off x="1953935" y="5949280"/>
            <a:ext cx="7082561" cy="707886"/>
          </a:xfrm>
          <a:prstGeom prst="rect">
            <a:avLst/>
          </a:prstGeom>
          <a:noFill/>
          <a:ln w="9525">
            <a:noFill/>
            <a:miter lim="800000"/>
            <a:headEnd/>
            <a:tailEnd/>
          </a:ln>
        </p:spPr>
        <p:txBody>
          <a:bodyPr wrap="square">
            <a:spAutoFit/>
          </a:bodyPr>
          <a:lstStyle/>
          <a:p>
            <a:pPr algn="just"/>
            <a:r>
              <a:rPr lang="en-US" sz="800" dirty="0">
                <a:solidFill>
                  <a:schemeClr val="bg1"/>
                </a:solidFill>
              </a:rPr>
              <a:t>†Based on a comparison of Microsoft® System Center Server Management Suite Datacenter with VMware® vSphere Enterprise Plus with VMware vCenter Server.. Assumes a five host configuration, 2 processors on each host, 2 years support costs for both products, and no operating system costs included.. The Microsoft solution can use either the free Microsoft Hyper-V Server 2008 R2 hypervisor or an existing Windows Server 2008 R2 hypervisor.  Based on Microsoft estimated retail prices and published VMware prices available at </a:t>
            </a:r>
            <a:r>
              <a:rPr lang="en-US" sz="800" u="sng" dirty="0">
                <a:solidFill>
                  <a:schemeClr val="bg1"/>
                </a:solidFill>
                <a:hlinkClick r:id="rId5"/>
              </a:rPr>
              <a:t>https://www.vmware.com/vmwarestore</a:t>
            </a:r>
            <a:r>
              <a:rPr lang="en-US" sz="800" dirty="0">
                <a:solidFill>
                  <a:schemeClr val="bg1"/>
                </a:solidFill>
              </a:rPr>
              <a:t> as of 08/04/2009 for purchases in the United States. Actual reseller prices may vary. </a:t>
            </a:r>
          </a:p>
        </p:txBody>
      </p:sp>
    </p:spTree>
    <p:extLst>
      <p:ext uri="{BB962C8B-B14F-4D97-AF65-F5344CB8AC3E}">
        <p14:creationId xmlns:p14="http://schemas.microsoft.com/office/powerpoint/2010/main" val="3705214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2" descr="C:\Users\v-junyo.REDMOND\Documents\Documents\Microsoft Corp\DesignTools\Brand Photos\Windows 7\Commercial\US_No_Expiration\WCOM_09_Carol_008.jpg"/>
          <p:cNvPicPr>
            <a:picLocks noChangeArrowheads="1"/>
          </p:cNvPicPr>
          <p:nvPr/>
        </p:nvPicPr>
        <p:blipFill rotWithShape="1">
          <a:blip r:embed="rId3" cstate="email">
            <a:extLst>
              <a:ext uri="{28A0092B-C50C-407E-A947-70E740481C1C}">
                <a14:useLocalDpi xmlns:a14="http://schemas.microsoft.com/office/drawing/2010/main"/>
              </a:ext>
            </a:extLst>
          </a:blip>
          <a:srcRect l="13361" b="-28551"/>
          <a:stretch/>
        </p:blipFill>
        <p:spPr bwMode="auto">
          <a:xfrm>
            <a:off x="6992092" y="-3828"/>
            <a:ext cx="2151907" cy="613757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992092" y="1743742"/>
            <a:ext cx="2151910" cy="5117097"/>
          </a:xfrm>
          <a:prstGeom prst="rect">
            <a:avLst/>
          </a:prstGeom>
          <a:gradFill>
            <a:gsLst>
              <a:gs pos="0">
                <a:schemeClr val="tx1">
                  <a:alpha val="0"/>
                </a:schemeClr>
              </a:gs>
              <a:gs pos="49000">
                <a:schemeClr val="tx1">
                  <a:alpha val="83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8056" tIns="39029" rIns="78056" bIns="39029" rtlCol="0" anchor="ctr"/>
          <a:lstStyle/>
          <a:p>
            <a:pPr algn="ctr" defTabSz="780465"/>
            <a:endParaRPr lang="en-US" sz="1500">
              <a:solidFill>
                <a:prstClr val="white"/>
              </a:solidFill>
            </a:endParaRPr>
          </a:p>
        </p:txBody>
      </p:sp>
      <p:sp>
        <p:nvSpPr>
          <p:cNvPr id="15" name="Title 4"/>
          <p:cNvSpPr>
            <a:spLocks noGrp="1"/>
          </p:cNvSpPr>
          <p:nvPr>
            <p:ph type="title"/>
          </p:nvPr>
        </p:nvSpPr>
        <p:spPr>
          <a:xfrm>
            <a:off x="359162" y="268338"/>
            <a:ext cx="6646603" cy="609399"/>
          </a:xfrm>
        </p:spPr>
        <p:txBody>
          <a:bodyPr>
            <a:noAutofit/>
          </a:bodyPr>
          <a:lstStyle/>
          <a:p>
            <a:pPr lvl="0"/>
            <a:r>
              <a:rPr lang="en-US" sz="3400" dirty="0"/>
              <a:t>Optimize infrastructure for VDI </a:t>
            </a:r>
            <a:endParaRPr lang="en-US" sz="3400" dirty="0">
              <a:latin typeface="Segoe UI Light" pitchFamily="34" charset="0"/>
            </a:endParaRPr>
          </a:p>
        </p:txBody>
      </p:sp>
      <p:sp>
        <p:nvSpPr>
          <p:cNvPr id="22" name="Title 4"/>
          <p:cNvSpPr txBox="1">
            <a:spLocks/>
          </p:cNvSpPr>
          <p:nvPr/>
        </p:nvSpPr>
        <p:spPr bwMode="auto">
          <a:xfrm>
            <a:off x="6916616" y="3688127"/>
            <a:ext cx="2074021" cy="41549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gn="l" defTabSz="912777" rtl="0" eaLnBrk="0" fontAlgn="base" hangingPunct="0">
              <a:lnSpc>
                <a:spcPct val="90000"/>
              </a:lnSpc>
              <a:spcBef>
                <a:spcPct val="0"/>
              </a:spcBef>
              <a:spcAft>
                <a:spcPct val="0"/>
              </a:spcAft>
              <a:defRPr lang="en-US" sz="5400" b="0" cap="none"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mj-lt"/>
                <a:ea typeface="+mn-ea"/>
                <a:cs typeface="Arial" charset="0"/>
              </a:defRPr>
            </a:lvl1pPr>
            <a:lvl2pPr algn="l" defTabSz="912777" rtl="0" eaLnBrk="0" fontAlgn="base" hangingPunct="0">
              <a:lnSpc>
                <a:spcPct val="90000"/>
              </a:lnSpc>
              <a:spcBef>
                <a:spcPct val="0"/>
              </a:spcBef>
              <a:spcAft>
                <a:spcPct val="0"/>
              </a:spcAft>
              <a:defRPr sz="4500">
                <a:solidFill>
                  <a:schemeClr val="tx2"/>
                </a:solidFill>
                <a:latin typeface="Segoe Semibold" pitchFamily="34" charset="0"/>
              </a:defRPr>
            </a:lvl2pPr>
            <a:lvl3pPr algn="l" defTabSz="912777" rtl="0" eaLnBrk="0" fontAlgn="base" hangingPunct="0">
              <a:lnSpc>
                <a:spcPct val="90000"/>
              </a:lnSpc>
              <a:spcBef>
                <a:spcPct val="0"/>
              </a:spcBef>
              <a:spcAft>
                <a:spcPct val="0"/>
              </a:spcAft>
              <a:defRPr sz="4500">
                <a:solidFill>
                  <a:schemeClr val="tx2"/>
                </a:solidFill>
                <a:latin typeface="Segoe Semibold" pitchFamily="34" charset="0"/>
              </a:defRPr>
            </a:lvl3pPr>
            <a:lvl4pPr algn="l" defTabSz="912777" rtl="0" eaLnBrk="0" fontAlgn="base" hangingPunct="0">
              <a:lnSpc>
                <a:spcPct val="90000"/>
              </a:lnSpc>
              <a:spcBef>
                <a:spcPct val="0"/>
              </a:spcBef>
              <a:spcAft>
                <a:spcPct val="0"/>
              </a:spcAft>
              <a:defRPr sz="4500">
                <a:solidFill>
                  <a:schemeClr val="tx2"/>
                </a:solidFill>
                <a:latin typeface="Segoe Semibold" pitchFamily="34" charset="0"/>
              </a:defRPr>
            </a:lvl4pPr>
            <a:lvl5pPr algn="l" defTabSz="912777" rtl="0" eaLnBrk="0" fontAlgn="base" hangingPunct="0">
              <a:lnSpc>
                <a:spcPct val="90000"/>
              </a:lnSpc>
              <a:spcBef>
                <a:spcPct val="0"/>
              </a:spcBef>
              <a:spcAft>
                <a:spcPct val="0"/>
              </a:spcAft>
              <a:defRPr sz="4500">
                <a:solidFill>
                  <a:schemeClr val="tx2"/>
                </a:solidFill>
                <a:latin typeface="Segoe Semibold" pitchFamily="34" charset="0"/>
              </a:defRPr>
            </a:lvl5pPr>
            <a:lvl6pPr marL="380970" algn="l" defTabSz="914063" rtl="0" fontAlgn="base">
              <a:lnSpc>
                <a:spcPct val="90000"/>
              </a:lnSpc>
              <a:spcBef>
                <a:spcPct val="0"/>
              </a:spcBef>
              <a:spcAft>
                <a:spcPct val="0"/>
              </a:spcAft>
              <a:defRPr sz="4500">
                <a:solidFill>
                  <a:schemeClr val="tx2"/>
                </a:solidFill>
                <a:latin typeface="Segoe Semibold" pitchFamily="34" charset="0"/>
              </a:defRPr>
            </a:lvl6pPr>
            <a:lvl7pPr marL="761940" algn="l" defTabSz="914063" rtl="0" fontAlgn="base">
              <a:lnSpc>
                <a:spcPct val="90000"/>
              </a:lnSpc>
              <a:spcBef>
                <a:spcPct val="0"/>
              </a:spcBef>
              <a:spcAft>
                <a:spcPct val="0"/>
              </a:spcAft>
              <a:defRPr sz="4500">
                <a:solidFill>
                  <a:schemeClr val="tx2"/>
                </a:solidFill>
                <a:latin typeface="Segoe Semibold" pitchFamily="34" charset="0"/>
              </a:defRPr>
            </a:lvl7pPr>
            <a:lvl8pPr marL="1142908" algn="l" defTabSz="914063" rtl="0" fontAlgn="base">
              <a:lnSpc>
                <a:spcPct val="90000"/>
              </a:lnSpc>
              <a:spcBef>
                <a:spcPct val="0"/>
              </a:spcBef>
              <a:spcAft>
                <a:spcPct val="0"/>
              </a:spcAft>
              <a:defRPr sz="4500">
                <a:solidFill>
                  <a:schemeClr val="tx2"/>
                </a:solidFill>
                <a:latin typeface="Segoe Semibold" pitchFamily="34" charset="0"/>
              </a:defRPr>
            </a:lvl8pPr>
            <a:lvl9pPr marL="1523878" algn="l" defTabSz="914063" rtl="0" fontAlgn="base">
              <a:lnSpc>
                <a:spcPct val="90000"/>
              </a:lnSpc>
              <a:spcBef>
                <a:spcPct val="0"/>
              </a:spcBef>
              <a:spcAft>
                <a:spcPct val="0"/>
              </a:spcAft>
              <a:defRPr sz="4500">
                <a:solidFill>
                  <a:schemeClr val="tx2"/>
                </a:solidFill>
                <a:latin typeface="Segoe Semibold" pitchFamily="34" charset="0"/>
              </a:defRPr>
            </a:lvl9pPr>
          </a:lstStyle>
          <a:p>
            <a:pPr algn="r"/>
            <a:r>
              <a:rPr sz="1500" b="1" spc="0">
                <a:solidFill>
                  <a:prstClr val="white"/>
                </a:solidFill>
                <a:effectLst>
                  <a:outerShdw blurRad="38100" dist="38100" dir="2700000" algn="tl">
                    <a:srgbClr val="000000">
                      <a:alpha val="43137"/>
                    </a:srgbClr>
                  </a:outerShdw>
                </a:effectLst>
                <a:latin typeface="Segoe UI Light" pitchFamily="34" charset="0"/>
              </a:rPr>
              <a:t>INTELLIGENT</a:t>
            </a:r>
          </a:p>
          <a:p>
            <a:pPr algn="r"/>
            <a:r>
              <a:rPr sz="1500" b="1" spc="0">
                <a:solidFill>
                  <a:prstClr val="white"/>
                </a:solidFill>
                <a:effectLst>
                  <a:outerShdw blurRad="38100" dist="38100" dir="2700000" algn="tl">
                    <a:srgbClr val="000000">
                      <a:alpha val="43137"/>
                    </a:srgbClr>
                  </a:outerShdw>
                </a:effectLst>
                <a:latin typeface="Segoe UI Light" pitchFamily="34" charset="0"/>
              </a:rPr>
              <a:t>INFRASTRUCTURE</a:t>
            </a:r>
          </a:p>
        </p:txBody>
      </p:sp>
      <p:sp>
        <p:nvSpPr>
          <p:cNvPr id="37" name="Rectangle 36"/>
          <p:cNvSpPr/>
          <p:nvPr/>
        </p:nvSpPr>
        <p:spPr>
          <a:xfrm>
            <a:off x="7146725" y="4466105"/>
            <a:ext cx="1901168" cy="1562291"/>
          </a:xfrm>
          <a:prstGeom prst="rect">
            <a:avLst/>
          </a:prstGeom>
        </p:spPr>
        <p:txBody>
          <a:bodyPr wrap="square" lIns="78046" tIns="39023" rIns="78046" bIns="39023">
            <a:spAutoFit/>
          </a:bodyPr>
          <a:lstStyle/>
          <a:p>
            <a:pPr marL="0" lvl="1" defTabSz="-9867198" eaLnBrk="0" hangingPunct="0">
              <a:lnSpc>
                <a:spcPct val="90000"/>
              </a:lnSpc>
              <a:spcBef>
                <a:spcPts val="427"/>
              </a:spcBef>
              <a:buClr>
                <a:srgbClr val="FFFFFF"/>
              </a:buClr>
              <a:buSzPct val="95000"/>
              <a:defRPr/>
            </a:pPr>
            <a:r>
              <a:rPr lang="en-US" sz="1200" b="1"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Benefits</a:t>
            </a:r>
          </a:p>
          <a:p>
            <a:pPr marL="149065" lvl="1" indent="-149065" defTabSz="-9867198" eaLnBrk="0" hangingPunct="0">
              <a:lnSpc>
                <a:spcPct val="90000"/>
              </a:lnSpc>
              <a:spcBef>
                <a:spcPts val="427"/>
              </a:spcBef>
              <a:buClr>
                <a:srgbClr val="FFFFFF"/>
              </a:buClr>
              <a:buSzPct val="95000"/>
              <a:buFont typeface="Arial" pitchFamily="34" charset="0"/>
              <a:buChar char="•"/>
              <a:defRPr/>
            </a:pPr>
            <a:r>
              <a:rPr lang="en-US" sz="12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Support more users with same hardware</a:t>
            </a:r>
          </a:p>
          <a:p>
            <a:pPr marL="149065" lvl="1" indent="-149065" defTabSz="-9867198" eaLnBrk="0" hangingPunct="0">
              <a:lnSpc>
                <a:spcPct val="90000"/>
              </a:lnSpc>
              <a:spcBef>
                <a:spcPts val="427"/>
              </a:spcBef>
              <a:buClr>
                <a:srgbClr val="FFFFFF"/>
              </a:buClr>
              <a:buSzPct val="95000"/>
              <a:buFont typeface="Arial" pitchFamily="34" charset="0"/>
              <a:buChar char="•"/>
              <a:defRPr/>
            </a:pPr>
            <a:r>
              <a:rPr lang="en-US" sz="12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Better user experience with less disruption</a:t>
            </a:r>
          </a:p>
          <a:p>
            <a:pPr marL="149065" lvl="1" indent="-149065" defTabSz="-9867198" eaLnBrk="0" hangingPunct="0">
              <a:lnSpc>
                <a:spcPct val="90000"/>
              </a:lnSpc>
              <a:spcBef>
                <a:spcPts val="427"/>
              </a:spcBef>
              <a:buClr>
                <a:srgbClr val="FFFFFF"/>
              </a:buClr>
              <a:buSzPct val="95000"/>
              <a:buFont typeface="Arial" pitchFamily="34" charset="0"/>
              <a:buChar char="•"/>
              <a:defRPr/>
            </a:pPr>
            <a:r>
              <a:rPr lang="en-US" sz="1200" dirty="0">
                <a:ln w="12700">
                  <a:noFill/>
                  <a:prstDash val="solid"/>
                </a:ln>
                <a:gradFill>
                  <a:gsLst>
                    <a:gs pos="0">
                      <a:srgbClr val="FFFFFF"/>
                    </a:gs>
                    <a:gs pos="100000">
                      <a:srgbClr val="FFFFFF"/>
                    </a:gs>
                  </a:gsLst>
                  <a:lin ang="5400000" scaled="0"/>
                </a:gradFill>
                <a:latin typeface="Segoe UI" pitchFamily="34" charset="0"/>
                <a:ea typeface="Segoe UI" pitchFamily="34" charset="0"/>
                <a:cs typeface="Segoe UI" pitchFamily="34" charset="0"/>
              </a:rPr>
              <a:t>Reduce network bandwidth requirements</a:t>
            </a:r>
          </a:p>
        </p:txBody>
      </p:sp>
      <p:cxnSp>
        <p:nvCxnSpPr>
          <p:cNvPr id="5" name="Straight Connector 4"/>
          <p:cNvCxnSpPr/>
          <p:nvPr/>
        </p:nvCxnSpPr>
        <p:spPr>
          <a:xfrm>
            <a:off x="7403172" y="4240686"/>
            <a:ext cx="1595647" cy="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1" name="Rectangle 190"/>
          <p:cNvSpPr/>
          <p:nvPr/>
        </p:nvSpPr>
        <p:spPr>
          <a:xfrm>
            <a:off x="359875" y="888924"/>
            <a:ext cx="6182271" cy="494307"/>
          </a:xfrm>
          <a:prstGeom prst="rect">
            <a:avLst/>
          </a:prstGeom>
        </p:spPr>
        <p:txBody>
          <a:bodyPr wrap="square" lIns="78046" tIns="39023" rIns="78046" bIns="39023">
            <a:spAutoFit/>
          </a:bodyPr>
          <a:lstStyle/>
          <a:p>
            <a:pPr marL="0" lvl="1" defTabSz="-9867198" eaLnBrk="0" hangingPunct="0">
              <a:lnSpc>
                <a:spcPct val="90000"/>
              </a:lnSpc>
              <a:spcBef>
                <a:spcPts val="427"/>
              </a:spcBef>
              <a:buClr>
                <a:srgbClr val="FFFFFF"/>
              </a:buClr>
              <a:buSzPct val="95000"/>
              <a:defRPr/>
            </a:pPr>
            <a:r>
              <a:rPr lang="en-US" sz="1500" dirty="0">
                <a:ln w="12700">
                  <a:noFill/>
                  <a:prstDash val="solid"/>
                </a:ln>
                <a:solidFill>
                  <a:prstClr val="white"/>
                </a:solidFill>
                <a:latin typeface="Segoe UI Light" pitchFamily="34" charset="0"/>
              </a:rPr>
              <a:t>IT can tailor management policies for virtualized workspaces running in the data center, and dynamically create virtual desktops based on user needs.</a:t>
            </a:r>
          </a:p>
        </p:txBody>
      </p:sp>
      <p:sp>
        <p:nvSpPr>
          <p:cNvPr id="95" name="TextBox 94"/>
          <p:cNvSpPr txBox="1"/>
          <p:nvPr/>
        </p:nvSpPr>
        <p:spPr>
          <a:xfrm>
            <a:off x="2153613" y="1700808"/>
            <a:ext cx="2928515" cy="453466"/>
          </a:xfrm>
          <a:prstGeom prst="rect">
            <a:avLst/>
          </a:prstGeom>
          <a:noFill/>
        </p:spPr>
        <p:txBody>
          <a:bodyPr wrap="square" lIns="65036" tIns="32516" rIns="65036" bIns="32516" rtlCol="0">
            <a:spAutoFit/>
          </a:bodyPr>
          <a:lstStyle/>
          <a:p>
            <a:pPr algn="ctr" defTabSz="779080" eaLnBrk="0" hangingPunct="0">
              <a:lnSpc>
                <a:spcPct val="90000"/>
              </a:lnSpc>
              <a:spcBef>
                <a:spcPct val="30000"/>
              </a:spcBef>
              <a:buClr>
                <a:srgbClr val="1F497D"/>
              </a:buClr>
              <a:buSzPct val="95000"/>
              <a:defRPr/>
            </a:pPr>
            <a:r>
              <a:rPr lang="en-US" sz="1400" b="1" dirty="0">
                <a:solidFill>
                  <a:prstClr val="white"/>
                </a:solidFill>
                <a:latin typeface="Segoe UI" pitchFamily="34" charset="0"/>
                <a:ea typeface="Segoe UI" pitchFamily="34" charset="0"/>
                <a:cs typeface="Segoe UI" pitchFamily="34" charset="0"/>
              </a:rPr>
              <a:t>Dynamic Memory </a:t>
            </a:r>
            <a:br>
              <a:rPr lang="en-US" sz="1400" b="1" dirty="0">
                <a:solidFill>
                  <a:prstClr val="white"/>
                </a:solidFill>
                <a:latin typeface="Segoe UI" pitchFamily="34" charset="0"/>
                <a:ea typeface="Segoe UI" pitchFamily="34" charset="0"/>
                <a:cs typeface="Segoe UI" pitchFamily="34" charset="0"/>
              </a:rPr>
            </a:br>
            <a:r>
              <a:rPr lang="en-US" sz="1400" b="1" dirty="0">
                <a:solidFill>
                  <a:prstClr val="white"/>
                </a:solidFill>
                <a:latin typeface="Segoe UI" pitchFamily="34" charset="0"/>
                <a:ea typeface="Segoe UI" pitchFamily="34" charset="0"/>
                <a:cs typeface="Segoe UI" pitchFamily="34" charset="0"/>
              </a:rPr>
              <a:t>&amp; Application Virtualization</a:t>
            </a:r>
          </a:p>
        </p:txBody>
      </p:sp>
      <p:sp>
        <p:nvSpPr>
          <p:cNvPr id="96" name="Rectangle 95"/>
          <p:cNvSpPr/>
          <p:nvPr/>
        </p:nvSpPr>
        <p:spPr>
          <a:xfrm>
            <a:off x="2012495" y="2260449"/>
            <a:ext cx="3268543" cy="2525002"/>
          </a:xfrm>
          <a:prstGeom prst="rect">
            <a:avLst/>
          </a:prstGeom>
          <a:noFill/>
          <a:ln w="31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78056" tIns="39029" rIns="78056" bIns="39029" rtlCol="0" anchor="ctr"/>
          <a:lstStyle/>
          <a:p>
            <a:pPr algn="ctr" defTabSz="780465"/>
            <a:endParaRPr lang="en-US" sz="1500">
              <a:solidFill>
                <a:prstClr val="white"/>
              </a:solidFill>
            </a:endParaRPr>
          </a:p>
        </p:txBody>
      </p:sp>
      <p:sp>
        <p:nvSpPr>
          <p:cNvPr id="97" name="TextBox 96"/>
          <p:cNvSpPr txBox="1"/>
          <p:nvPr/>
        </p:nvSpPr>
        <p:spPr>
          <a:xfrm>
            <a:off x="2259215" y="2449959"/>
            <a:ext cx="2714903" cy="231866"/>
          </a:xfrm>
          <a:prstGeom prst="rect">
            <a:avLst/>
          </a:prstGeom>
          <a:noFill/>
        </p:spPr>
        <p:txBody>
          <a:bodyPr wrap="square" lIns="65036" tIns="32516" rIns="65036" bIns="32516" rtlCol="0">
            <a:spAutoFit/>
          </a:bodyPr>
          <a:lstStyle/>
          <a:p>
            <a:pPr algn="ctr" defTabSz="779080" eaLnBrk="0" hangingPunct="0">
              <a:lnSpc>
                <a:spcPct val="90000"/>
              </a:lnSpc>
              <a:spcBef>
                <a:spcPct val="30000"/>
              </a:spcBef>
              <a:buClr>
                <a:srgbClr val="1F497D"/>
              </a:buClr>
              <a:buSzPct val="95000"/>
              <a:defRPr/>
            </a:pPr>
            <a:r>
              <a:rPr lang="en-US" sz="1200" dirty="0">
                <a:solidFill>
                  <a:prstClr val="white"/>
                </a:solidFill>
                <a:latin typeface="Segoe UI" pitchFamily="34" charset="0"/>
                <a:ea typeface="Segoe UI" pitchFamily="34" charset="0"/>
                <a:cs typeface="Segoe UI" pitchFamily="34" charset="0"/>
              </a:rPr>
              <a:t>VIRTUAL MACHINES IN DATA CENTER</a:t>
            </a:r>
          </a:p>
        </p:txBody>
      </p:sp>
      <p:grpSp>
        <p:nvGrpSpPr>
          <p:cNvPr id="3" name="Group 97"/>
          <p:cNvGrpSpPr/>
          <p:nvPr/>
        </p:nvGrpSpPr>
        <p:grpSpPr>
          <a:xfrm>
            <a:off x="2083479" y="4969842"/>
            <a:ext cx="450127" cy="410044"/>
            <a:chOff x="4302581" y="5105316"/>
            <a:chExt cx="1367928" cy="958549"/>
          </a:xfrm>
        </p:grpSpPr>
        <p:sp>
          <p:nvSpPr>
            <p:cNvPr id="99" name="Round Same Side Corner Rectangle 13335"/>
            <p:cNvSpPr/>
            <p:nvPr/>
          </p:nvSpPr>
          <p:spPr>
            <a:xfrm>
              <a:off x="4302581" y="5427378"/>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pic>
          <p:nvPicPr>
            <p:cNvPr id="100" name="Picture 9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5717" y="5105316"/>
              <a:ext cx="1154792" cy="743497"/>
            </a:xfrm>
            <a:prstGeom prst="rect">
              <a:avLst/>
            </a:prstGeom>
          </p:spPr>
        </p:pic>
      </p:grpSp>
      <p:grpSp>
        <p:nvGrpSpPr>
          <p:cNvPr id="4" name="Group 100"/>
          <p:cNvGrpSpPr/>
          <p:nvPr/>
        </p:nvGrpSpPr>
        <p:grpSpPr>
          <a:xfrm>
            <a:off x="2660704" y="4941168"/>
            <a:ext cx="395896" cy="340981"/>
            <a:chOff x="6300194" y="5259724"/>
            <a:chExt cx="1203118" cy="797104"/>
          </a:xfrm>
        </p:grpSpPr>
        <p:sp>
          <p:nvSpPr>
            <p:cNvPr id="102" name="Round Same Side Corner Rectangle 13335"/>
            <p:cNvSpPr/>
            <p:nvPr/>
          </p:nvSpPr>
          <p:spPr>
            <a:xfrm>
              <a:off x="6300194" y="5420341"/>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6" name="Group 102"/>
            <p:cNvGrpSpPr/>
            <p:nvPr/>
          </p:nvGrpSpPr>
          <p:grpSpPr>
            <a:xfrm>
              <a:off x="6706487" y="5259724"/>
              <a:ext cx="796825" cy="540221"/>
              <a:chOff x="6920044" y="4598173"/>
              <a:chExt cx="1498088" cy="1015653"/>
            </a:xfrm>
          </p:grpSpPr>
          <p:pic>
            <p:nvPicPr>
              <p:cNvPr id="104" name="Picture 10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105" name="Rounded Rectangle 104"/>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grpSp>
      <p:grpSp>
        <p:nvGrpSpPr>
          <p:cNvPr id="7" name="Group 105"/>
          <p:cNvGrpSpPr/>
          <p:nvPr/>
        </p:nvGrpSpPr>
        <p:grpSpPr>
          <a:xfrm>
            <a:off x="2156748" y="3062546"/>
            <a:ext cx="478434" cy="561793"/>
            <a:chOff x="-259080" y="-1950720"/>
            <a:chExt cx="1181062" cy="1066800"/>
          </a:xfrm>
        </p:grpSpPr>
        <p:sp>
          <p:nvSpPr>
            <p:cNvPr id="107" name="Rectangle 106"/>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8" name="Desktop icon"/>
            <p:cNvGrpSpPr/>
            <p:nvPr/>
          </p:nvGrpSpPr>
          <p:grpSpPr>
            <a:xfrm>
              <a:off x="-50944" y="-1779142"/>
              <a:ext cx="826721" cy="689850"/>
              <a:chOff x="381901" y="197080"/>
              <a:chExt cx="715576" cy="447947"/>
            </a:xfrm>
            <a:solidFill>
              <a:schemeClr val="bg2"/>
            </a:solidFill>
          </p:grpSpPr>
          <p:sp>
            <p:nvSpPr>
              <p:cNvPr id="119" name="Freeform 118"/>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sp>
            <p:nvSpPr>
              <p:cNvPr id="120"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grpSp>
      </p:grpSp>
      <p:grpSp>
        <p:nvGrpSpPr>
          <p:cNvPr id="9" name="Group 120"/>
          <p:cNvGrpSpPr/>
          <p:nvPr/>
        </p:nvGrpSpPr>
        <p:grpSpPr>
          <a:xfrm>
            <a:off x="2689072" y="3762456"/>
            <a:ext cx="478434" cy="561793"/>
            <a:chOff x="-259080" y="-1950720"/>
            <a:chExt cx="1181062" cy="1066800"/>
          </a:xfrm>
        </p:grpSpPr>
        <p:sp>
          <p:nvSpPr>
            <p:cNvPr id="122" name="Rectangle 121"/>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10" name="Desktop icon"/>
            <p:cNvGrpSpPr/>
            <p:nvPr/>
          </p:nvGrpSpPr>
          <p:grpSpPr>
            <a:xfrm>
              <a:off x="-50944" y="-1779142"/>
              <a:ext cx="826721" cy="689850"/>
              <a:chOff x="381901" y="197080"/>
              <a:chExt cx="715576" cy="447947"/>
            </a:xfrm>
            <a:solidFill>
              <a:schemeClr val="bg2"/>
            </a:solidFill>
          </p:grpSpPr>
          <p:sp>
            <p:nvSpPr>
              <p:cNvPr id="124" name="Freeform 123"/>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sp>
            <p:nvSpPr>
              <p:cNvPr id="125"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grpSp>
      </p:grpSp>
      <p:grpSp>
        <p:nvGrpSpPr>
          <p:cNvPr id="11" name="Group 125"/>
          <p:cNvGrpSpPr/>
          <p:nvPr/>
        </p:nvGrpSpPr>
        <p:grpSpPr>
          <a:xfrm>
            <a:off x="3729758" y="4976004"/>
            <a:ext cx="395896" cy="340981"/>
            <a:chOff x="6300194" y="5259724"/>
            <a:chExt cx="1203118" cy="797104"/>
          </a:xfrm>
        </p:grpSpPr>
        <p:sp>
          <p:nvSpPr>
            <p:cNvPr id="127" name="Round Same Side Corner Rectangle 13335"/>
            <p:cNvSpPr/>
            <p:nvPr/>
          </p:nvSpPr>
          <p:spPr>
            <a:xfrm>
              <a:off x="6300194" y="5420341"/>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12" name="Group 127"/>
            <p:cNvGrpSpPr/>
            <p:nvPr/>
          </p:nvGrpSpPr>
          <p:grpSpPr>
            <a:xfrm>
              <a:off x="6706487" y="5259724"/>
              <a:ext cx="796825" cy="540221"/>
              <a:chOff x="6920044" y="4598173"/>
              <a:chExt cx="1498088" cy="1015653"/>
            </a:xfrm>
          </p:grpSpPr>
          <p:pic>
            <p:nvPicPr>
              <p:cNvPr id="129" name="Picture 12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136" name="Rounded Rectangle 135"/>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grpSp>
      <p:grpSp>
        <p:nvGrpSpPr>
          <p:cNvPr id="13" name="Group 139"/>
          <p:cNvGrpSpPr/>
          <p:nvPr/>
        </p:nvGrpSpPr>
        <p:grpSpPr>
          <a:xfrm>
            <a:off x="3176472" y="4954286"/>
            <a:ext cx="450127" cy="410044"/>
            <a:chOff x="4302581" y="5105316"/>
            <a:chExt cx="1367928" cy="958549"/>
          </a:xfrm>
        </p:grpSpPr>
        <p:sp>
          <p:nvSpPr>
            <p:cNvPr id="142" name="Round Same Side Corner Rectangle 13335"/>
            <p:cNvSpPr/>
            <p:nvPr/>
          </p:nvSpPr>
          <p:spPr>
            <a:xfrm>
              <a:off x="4302581" y="5427378"/>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pic>
          <p:nvPicPr>
            <p:cNvPr id="143" name="Picture 14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5717" y="5105316"/>
              <a:ext cx="1154792" cy="743497"/>
            </a:xfrm>
            <a:prstGeom prst="rect">
              <a:avLst/>
            </a:prstGeom>
          </p:spPr>
        </p:pic>
      </p:grpSp>
      <p:grpSp>
        <p:nvGrpSpPr>
          <p:cNvPr id="14" name="Group 143"/>
          <p:cNvGrpSpPr/>
          <p:nvPr/>
        </p:nvGrpSpPr>
        <p:grpSpPr>
          <a:xfrm>
            <a:off x="4820591" y="4976004"/>
            <a:ext cx="395896" cy="340981"/>
            <a:chOff x="6300194" y="5259724"/>
            <a:chExt cx="1203118" cy="797104"/>
          </a:xfrm>
        </p:grpSpPr>
        <p:sp>
          <p:nvSpPr>
            <p:cNvPr id="145" name="Round Same Side Corner Rectangle 13335"/>
            <p:cNvSpPr/>
            <p:nvPr/>
          </p:nvSpPr>
          <p:spPr>
            <a:xfrm>
              <a:off x="6300194" y="5420341"/>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16" name="Group 145"/>
            <p:cNvGrpSpPr/>
            <p:nvPr/>
          </p:nvGrpSpPr>
          <p:grpSpPr>
            <a:xfrm>
              <a:off x="6706487" y="5259724"/>
              <a:ext cx="796825" cy="540221"/>
              <a:chOff x="6920044" y="4598173"/>
              <a:chExt cx="1498088" cy="1015653"/>
            </a:xfrm>
          </p:grpSpPr>
          <p:pic>
            <p:nvPicPr>
              <p:cNvPr id="147" name="Picture 14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0044" y="4598173"/>
                <a:ext cx="1498088" cy="1015653"/>
              </a:xfrm>
              <a:prstGeom prst="rect">
                <a:avLst/>
              </a:prstGeom>
            </p:spPr>
          </p:pic>
          <p:sp>
            <p:nvSpPr>
              <p:cNvPr id="148" name="Rounded Rectangle 147"/>
              <p:cNvSpPr/>
              <p:nvPr/>
            </p:nvSpPr>
            <p:spPr>
              <a:xfrm flipV="1">
                <a:off x="7109813" y="5408377"/>
                <a:ext cx="1081321"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grpSp>
      <p:grpSp>
        <p:nvGrpSpPr>
          <p:cNvPr id="17" name="Group 156"/>
          <p:cNvGrpSpPr/>
          <p:nvPr/>
        </p:nvGrpSpPr>
        <p:grpSpPr>
          <a:xfrm>
            <a:off x="4267305" y="4954286"/>
            <a:ext cx="450127" cy="410044"/>
            <a:chOff x="4302581" y="5105316"/>
            <a:chExt cx="1367928" cy="958549"/>
          </a:xfrm>
        </p:grpSpPr>
        <p:sp>
          <p:nvSpPr>
            <p:cNvPr id="158" name="Round Same Side Corner Rectangle 13335"/>
            <p:cNvSpPr/>
            <p:nvPr/>
          </p:nvSpPr>
          <p:spPr>
            <a:xfrm>
              <a:off x="4302581" y="5427378"/>
              <a:ext cx="466566" cy="636487"/>
            </a:xfrm>
            <a:custGeom>
              <a:avLst/>
              <a:gdLst/>
              <a:ahLst/>
              <a:cxnLst/>
              <a:rect l="l" t="t" r="r" b="b"/>
              <a:pathLst>
                <a:path w="304800" h="426063">
                  <a:moveTo>
                    <a:pt x="67626" y="203200"/>
                  </a:moveTo>
                  <a:lnTo>
                    <a:pt x="151680" y="203200"/>
                  </a:lnTo>
                  <a:lnTo>
                    <a:pt x="237174" y="203200"/>
                  </a:lnTo>
                  <a:cubicBezTo>
                    <a:pt x="274523" y="203200"/>
                    <a:pt x="304800" y="233477"/>
                    <a:pt x="304800" y="270826"/>
                  </a:cubicBezTo>
                  <a:lnTo>
                    <a:pt x="304800" y="426063"/>
                  </a:lnTo>
                  <a:lnTo>
                    <a:pt x="0" y="426063"/>
                  </a:lnTo>
                  <a:lnTo>
                    <a:pt x="0" y="270826"/>
                  </a:lnTo>
                  <a:cubicBezTo>
                    <a:pt x="0" y="233477"/>
                    <a:pt x="30277" y="203200"/>
                    <a:pt x="67626" y="203200"/>
                  </a:cubicBezTo>
                  <a:close/>
                  <a:moveTo>
                    <a:pt x="151680" y="0"/>
                  </a:moveTo>
                  <a:cubicBezTo>
                    <a:pt x="209857" y="0"/>
                    <a:pt x="257018" y="45488"/>
                    <a:pt x="257018" y="101600"/>
                  </a:cubicBezTo>
                  <a:cubicBezTo>
                    <a:pt x="257018" y="157712"/>
                    <a:pt x="209857" y="203200"/>
                    <a:pt x="151680" y="203200"/>
                  </a:cubicBezTo>
                  <a:cubicBezTo>
                    <a:pt x="93503" y="203200"/>
                    <a:pt x="46342" y="157712"/>
                    <a:pt x="46342" y="101600"/>
                  </a:cubicBezTo>
                  <a:cubicBezTo>
                    <a:pt x="46342" y="45488"/>
                    <a:pt x="93503" y="0"/>
                    <a:pt x="151680" y="0"/>
                  </a:cubicBezTo>
                  <a:close/>
                </a:path>
              </a:pathLst>
            </a:custGeom>
            <a:solidFill>
              <a:schemeClr val="bg1"/>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pic>
          <p:nvPicPr>
            <p:cNvPr id="159" name="Picture 15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15717" y="5105316"/>
              <a:ext cx="1154792" cy="743497"/>
            </a:xfrm>
            <a:prstGeom prst="rect">
              <a:avLst/>
            </a:prstGeom>
          </p:spPr>
        </p:pic>
      </p:grpSp>
      <p:grpSp>
        <p:nvGrpSpPr>
          <p:cNvPr id="18" name="Group 159"/>
          <p:cNvGrpSpPr/>
          <p:nvPr/>
        </p:nvGrpSpPr>
        <p:grpSpPr>
          <a:xfrm>
            <a:off x="3197384" y="3062546"/>
            <a:ext cx="478434" cy="561793"/>
            <a:chOff x="-259080" y="-1950720"/>
            <a:chExt cx="1181062" cy="1066800"/>
          </a:xfrm>
        </p:grpSpPr>
        <p:sp>
          <p:nvSpPr>
            <p:cNvPr id="161" name="Rectangle 160"/>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19" name="Desktop icon"/>
            <p:cNvGrpSpPr/>
            <p:nvPr/>
          </p:nvGrpSpPr>
          <p:grpSpPr>
            <a:xfrm>
              <a:off x="-50944" y="-1779142"/>
              <a:ext cx="826721" cy="689850"/>
              <a:chOff x="381901" y="197080"/>
              <a:chExt cx="715576" cy="447947"/>
            </a:xfrm>
            <a:solidFill>
              <a:schemeClr val="bg2"/>
            </a:solidFill>
          </p:grpSpPr>
          <p:sp>
            <p:nvSpPr>
              <p:cNvPr id="163" name="Freeform 162"/>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sp>
            <p:nvSpPr>
              <p:cNvPr id="164"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grpSp>
      </p:grpSp>
      <p:grpSp>
        <p:nvGrpSpPr>
          <p:cNvPr id="20" name="Group 164"/>
          <p:cNvGrpSpPr/>
          <p:nvPr/>
        </p:nvGrpSpPr>
        <p:grpSpPr>
          <a:xfrm>
            <a:off x="3729708" y="3762456"/>
            <a:ext cx="478434" cy="561793"/>
            <a:chOff x="-259080" y="-1950720"/>
            <a:chExt cx="1181062" cy="1066800"/>
          </a:xfrm>
        </p:grpSpPr>
        <p:sp>
          <p:nvSpPr>
            <p:cNvPr id="166" name="Rectangle 165"/>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21" name="Desktop icon"/>
            <p:cNvGrpSpPr/>
            <p:nvPr/>
          </p:nvGrpSpPr>
          <p:grpSpPr>
            <a:xfrm>
              <a:off x="-50944" y="-1779142"/>
              <a:ext cx="826721" cy="689850"/>
              <a:chOff x="381901" y="197080"/>
              <a:chExt cx="715576" cy="447947"/>
            </a:xfrm>
            <a:solidFill>
              <a:schemeClr val="bg2"/>
            </a:solidFill>
          </p:grpSpPr>
          <p:sp>
            <p:nvSpPr>
              <p:cNvPr id="168" name="Freeform 167"/>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sp>
            <p:nvSpPr>
              <p:cNvPr id="169"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grpSp>
      </p:grpSp>
      <p:grpSp>
        <p:nvGrpSpPr>
          <p:cNvPr id="23" name="Group 169"/>
          <p:cNvGrpSpPr/>
          <p:nvPr/>
        </p:nvGrpSpPr>
        <p:grpSpPr>
          <a:xfrm>
            <a:off x="4181614" y="3062546"/>
            <a:ext cx="478434" cy="561793"/>
            <a:chOff x="-259080" y="-1950720"/>
            <a:chExt cx="1181062" cy="1066800"/>
          </a:xfrm>
        </p:grpSpPr>
        <p:sp>
          <p:nvSpPr>
            <p:cNvPr id="171" name="Rectangle 170"/>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24" name="Desktop icon"/>
            <p:cNvGrpSpPr/>
            <p:nvPr/>
          </p:nvGrpSpPr>
          <p:grpSpPr>
            <a:xfrm>
              <a:off x="-50944" y="-1779142"/>
              <a:ext cx="826721" cy="689850"/>
              <a:chOff x="381901" y="197080"/>
              <a:chExt cx="715576" cy="447947"/>
            </a:xfrm>
            <a:solidFill>
              <a:schemeClr val="bg2"/>
            </a:solidFill>
          </p:grpSpPr>
          <p:sp>
            <p:nvSpPr>
              <p:cNvPr id="173" name="Freeform 172"/>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sp>
            <p:nvSpPr>
              <p:cNvPr id="174"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grpSp>
      </p:grpSp>
      <p:grpSp>
        <p:nvGrpSpPr>
          <p:cNvPr id="25" name="Group 174"/>
          <p:cNvGrpSpPr/>
          <p:nvPr/>
        </p:nvGrpSpPr>
        <p:grpSpPr>
          <a:xfrm>
            <a:off x="4713938" y="3762456"/>
            <a:ext cx="478434" cy="561793"/>
            <a:chOff x="-259080" y="-1950720"/>
            <a:chExt cx="1181062" cy="1066800"/>
          </a:xfrm>
        </p:grpSpPr>
        <p:sp>
          <p:nvSpPr>
            <p:cNvPr id="176" name="Rectangle 175"/>
            <p:cNvSpPr/>
            <p:nvPr/>
          </p:nvSpPr>
          <p:spPr>
            <a:xfrm>
              <a:off x="-259080" y="-1950720"/>
              <a:ext cx="1181062" cy="1066800"/>
            </a:xfrm>
            <a:prstGeom prst="rect">
              <a:avLst/>
            </a:prstGeom>
            <a:solidFill>
              <a:srgbClr val="FFFFFF">
                <a:alpha val="14118"/>
              </a:srgbClr>
            </a:solidFill>
            <a:ln w="285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0465"/>
              <a:endParaRPr lang="en-US" sz="1500">
                <a:solidFill>
                  <a:prstClr val="white"/>
                </a:solidFill>
              </a:endParaRPr>
            </a:p>
          </p:txBody>
        </p:sp>
        <p:grpSp>
          <p:nvGrpSpPr>
            <p:cNvPr id="26" name="Desktop icon"/>
            <p:cNvGrpSpPr/>
            <p:nvPr/>
          </p:nvGrpSpPr>
          <p:grpSpPr>
            <a:xfrm>
              <a:off x="-50944" y="-1779142"/>
              <a:ext cx="826721" cy="689850"/>
              <a:chOff x="381901" y="197080"/>
              <a:chExt cx="715576" cy="447947"/>
            </a:xfrm>
            <a:solidFill>
              <a:schemeClr val="bg2"/>
            </a:solidFill>
          </p:grpSpPr>
          <p:sp>
            <p:nvSpPr>
              <p:cNvPr id="178" name="Freeform 177"/>
              <p:cNvSpPr>
                <a:spLocks noEditPoints="1"/>
              </p:cNvSpPr>
              <p:nvPr/>
            </p:nvSpPr>
            <p:spPr bwMode="auto">
              <a:xfrm>
                <a:off x="381901" y="197080"/>
                <a:ext cx="222074" cy="44794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sp>
            <p:nvSpPr>
              <p:cNvPr id="179" name="Freeform 94"/>
              <p:cNvSpPr>
                <a:spLocks noEditPoints="1"/>
              </p:cNvSpPr>
              <p:nvPr/>
            </p:nvSpPr>
            <p:spPr bwMode="auto">
              <a:xfrm>
                <a:off x="645734" y="288188"/>
                <a:ext cx="451743" cy="356839"/>
              </a:xfrm>
              <a:custGeom>
                <a:avLst/>
                <a:gdLst/>
                <a:ahLst/>
                <a:cxnLst>
                  <a:cxn ang="0">
                    <a:pos x="523" y="4"/>
                  </a:cxn>
                  <a:cxn ang="0">
                    <a:pos x="19" y="3"/>
                  </a:cxn>
                  <a:cxn ang="0">
                    <a:pos x="2" y="21"/>
                  </a:cxn>
                  <a:cxn ang="0">
                    <a:pos x="6" y="382"/>
                  </a:cxn>
                  <a:cxn ang="0">
                    <a:pos x="23" y="399"/>
                  </a:cxn>
                  <a:cxn ang="0">
                    <a:pos x="185" y="403"/>
                  </a:cxn>
                  <a:cxn ang="0">
                    <a:pos x="186" y="428"/>
                  </a:cxn>
                  <a:cxn ang="0">
                    <a:pos x="367" y="427"/>
                  </a:cxn>
                  <a:cxn ang="0">
                    <a:pos x="367" y="403"/>
                  </a:cxn>
                  <a:cxn ang="0">
                    <a:pos x="520" y="399"/>
                  </a:cxn>
                  <a:cxn ang="0">
                    <a:pos x="537" y="381"/>
                  </a:cxn>
                  <a:cxn ang="0">
                    <a:pos x="540" y="21"/>
                  </a:cxn>
                  <a:cxn ang="0">
                    <a:pos x="523" y="4"/>
                  </a:cxn>
                  <a:cxn ang="0">
                    <a:pos x="508" y="356"/>
                  </a:cxn>
                  <a:cxn ang="0">
                    <a:pos x="494" y="371"/>
                  </a:cxn>
                  <a:cxn ang="0">
                    <a:pos x="49" y="371"/>
                  </a:cxn>
                  <a:cxn ang="0">
                    <a:pos x="35" y="357"/>
                  </a:cxn>
                  <a:cxn ang="0">
                    <a:pos x="32" y="48"/>
                  </a:cxn>
                  <a:cxn ang="0">
                    <a:pos x="47" y="33"/>
                  </a:cxn>
                  <a:cxn ang="0">
                    <a:pos x="496" y="33"/>
                  </a:cxn>
                  <a:cxn ang="0">
                    <a:pos x="511" y="48"/>
                  </a:cxn>
                  <a:cxn ang="0">
                    <a:pos x="508" y="356"/>
                  </a:cxn>
                </a:cxnLst>
                <a:rect l="0" t="0" r="r" b="b"/>
                <a:pathLst>
                  <a:path w="543" h="428">
                    <a:moveTo>
                      <a:pt x="523" y="4"/>
                    </a:moveTo>
                    <a:cubicBezTo>
                      <a:pt x="357" y="0"/>
                      <a:pt x="186" y="0"/>
                      <a:pt x="19" y="3"/>
                    </a:cubicBezTo>
                    <a:cubicBezTo>
                      <a:pt x="10" y="4"/>
                      <a:pt x="3" y="11"/>
                      <a:pt x="2" y="21"/>
                    </a:cubicBezTo>
                    <a:cubicBezTo>
                      <a:pt x="0" y="142"/>
                      <a:pt x="1" y="264"/>
                      <a:pt x="6" y="382"/>
                    </a:cubicBezTo>
                    <a:cubicBezTo>
                      <a:pt x="6" y="391"/>
                      <a:pt x="14" y="399"/>
                      <a:pt x="23" y="399"/>
                    </a:cubicBezTo>
                    <a:cubicBezTo>
                      <a:pt x="76" y="401"/>
                      <a:pt x="130" y="402"/>
                      <a:pt x="185" y="403"/>
                    </a:cubicBezTo>
                    <a:cubicBezTo>
                      <a:pt x="185" y="411"/>
                      <a:pt x="186" y="419"/>
                      <a:pt x="186" y="428"/>
                    </a:cubicBezTo>
                    <a:cubicBezTo>
                      <a:pt x="246" y="428"/>
                      <a:pt x="307" y="428"/>
                      <a:pt x="367" y="427"/>
                    </a:cubicBezTo>
                    <a:cubicBezTo>
                      <a:pt x="367" y="419"/>
                      <a:pt x="367" y="411"/>
                      <a:pt x="367" y="403"/>
                    </a:cubicBezTo>
                    <a:cubicBezTo>
                      <a:pt x="419" y="402"/>
                      <a:pt x="470" y="401"/>
                      <a:pt x="520" y="399"/>
                    </a:cubicBezTo>
                    <a:cubicBezTo>
                      <a:pt x="529" y="398"/>
                      <a:pt x="537" y="391"/>
                      <a:pt x="537" y="381"/>
                    </a:cubicBezTo>
                    <a:cubicBezTo>
                      <a:pt x="542" y="263"/>
                      <a:pt x="543" y="142"/>
                      <a:pt x="540" y="21"/>
                    </a:cubicBezTo>
                    <a:cubicBezTo>
                      <a:pt x="540" y="12"/>
                      <a:pt x="533" y="4"/>
                      <a:pt x="523" y="4"/>
                    </a:cubicBezTo>
                    <a:close/>
                    <a:moveTo>
                      <a:pt x="508" y="356"/>
                    </a:moveTo>
                    <a:cubicBezTo>
                      <a:pt x="508" y="364"/>
                      <a:pt x="501" y="371"/>
                      <a:pt x="494" y="371"/>
                    </a:cubicBezTo>
                    <a:cubicBezTo>
                      <a:pt x="347" y="376"/>
                      <a:pt x="197" y="376"/>
                      <a:pt x="49" y="371"/>
                    </a:cubicBezTo>
                    <a:cubicBezTo>
                      <a:pt x="41" y="371"/>
                      <a:pt x="35" y="365"/>
                      <a:pt x="35" y="357"/>
                    </a:cubicBezTo>
                    <a:cubicBezTo>
                      <a:pt x="32" y="255"/>
                      <a:pt x="31" y="151"/>
                      <a:pt x="32" y="48"/>
                    </a:cubicBezTo>
                    <a:cubicBezTo>
                      <a:pt x="32" y="39"/>
                      <a:pt x="39" y="33"/>
                      <a:pt x="47" y="33"/>
                    </a:cubicBezTo>
                    <a:cubicBezTo>
                      <a:pt x="196" y="30"/>
                      <a:pt x="348" y="30"/>
                      <a:pt x="496" y="33"/>
                    </a:cubicBezTo>
                    <a:cubicBezTo>
                      <a:pt x="504" y="33"/>
                      <a:pt x="511" y="40"/>
                      <a:pt x="511" y="48"/>
                    </a:cubicBezTo>
                    <a:cubicBezTo>
                      <a:pt x="512" y="151"/>
                      <a:pt x="511" y="255"/>
                      <a:pt x="508" y="356"/>
                    </a:cubicBezTo>
                    <a:close/>
                  </a:path>
                </a:pathLst>
              </a:custGeom>
              <a:grpFill/>
              <a:extLst/>
            </p:spPr>
            <p:txBody>
              <a:bodyPr vert="horz" wrap="square" lIns="91440" tIns="45720" rIns="91440" bIns="45720" numCol="1" anchor="t" anchorCtr="0" compatLnSpc="1">
                <a:prstTxWarp prst="textNoShape">
                  <a:avLst/>
                </a:prstTxWarp>
              </a:bodyPr>
              <a:lstStyle/>
              <a:p>
                <a:pPr defTabSz="780465"/>
                <a:endParaRPr lang="en-US" sz="1500" dirty="0">
                  <a:solidFill>
                    <a:prstClr val="black"/>
                  </a:solidFill>
                </a:endParaRPr>
              </a:p>
            </p:txBody>
          </p:sp>
        </p:grpSp>
      </p:grpSp>
      <p:pic>
        <p:nvPicPr>
          <p:cNvPr id="193"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657813" y="4425255"/>
            <a:ext cx="1468922" cy="7034"/>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2555495" y="4784919"/>
            <a:ext cx="753789" cy="7034"/>
          </a:xfrm>
          <a:prstGeom prst="rect">
            <a:avLst/>
          </a:prstGeom>
          <a:noFill/>
          <a:extLst>
            <a:ext uri="{909E8E84-426E-40DD-AFC4-6F175D3DCCD1}">
              <a14:hiddenFill xmlns:a14="http://schemas.microsoft.com/office/drawing/2010/main">
                <a:solidFill>
                  <a:srgbClr val="FFFFFF"/>
                </a:solidFill>
              </a14:hiddenFill>
            </a:ext>
          </a:extLst>
        </p:spPr>
      </p:pic>
      <p:pic>
        <p:nvPicPr>
          <p:cNvPr id="196"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2692587" y="4425255"/>
            <a:ext cx="1468922" cy="7034"/>
          </a:xfrm>
          <a:prstGeom prst="rect">
            <a:avLst/>
          </a:prstGeom>
          <a:noFill/>
          <a:extLst>
            <a:ext uri="{909E8E84-426E-40DD-AFC4-6F175D3DCCD1}">
              <a14:hiddenFill xmlns:a14="http://schemas.microsoft.com/office/drawing/2010/main">
                <a:solidFill>
                  <a:srgbClr val="FFFFFF"/>
                </a:solidFill>
              </a14:hiddenFill>
            </a:ext>
          </a:extLst>
        </p:spPr>
      </p:pic>
      <p:pic>
        <p:nvPicPr>
          <p:cNvPr id="201"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590269" y="4784919"/>
            <a:ext cx="753789" cy="7034"/>
          </a:xfrm>
          <a:prstGeom prst="rect">
            <a:avLst/>
          </a:prstGeom>
          <a:noFill/>
          <a:extLst>
            <a:ext uri="{909E8E84-426E-40DD-AFC4-6F175D3DCCD1}">
              <a14:hiddenFill xmlns:a14="http://schemas.microsoft.com/office/drawing/2010/main">
                <a:solidFill>
                  <a:srgbClr val="FFFFFF"/>
                </a:solidFill>
              </a14:hiddenFill>
            </a:ext>
          </a:extLst>
        </p:spPr>
      </p:pic>
      <p:pic>
        <p:nvPicPr>
          <p:cNvPr id="203"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709617" y="4425255"/>
            <a:ext cx="1468922" cy="7034"/>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7" descr="C:\Users\v-junyo.REDMOND\Downloads\picasion.com_47562b368667ae2cdfc03232e83d1978.gif"/>
          <p:cNvPicPr preferRelativeResize="0">
            <a:picLocks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4607299" y="4784919"/>
            <a:ext cx="753789" cy="7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22136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nodeType="withEffect">
                                  <p:stCondLst>
                                    <p:cond delay="0"/>
                                  </p:stCondLst>
                                  <p:childTnLst>
                                    <p:set>
                                      <p:cBhvr>
                                        <p:cTn id="19" dur="1" fill="hold">
                                          <p:stCondLst>
                                            <p:cond delay="0"/>
                                          </p:stCondLst>
                                        </p:cTn>
                                        <p:tgtEl>
                                          <p:spTgt spid="201"/>
                                        </p:tgtEl>
                                        <p:attrNameLst>
                                          <p:attrName>style.visibility</p:attrName>
                                        </p:attrNameLst>
                                      </p:cBhvr>
                                      <p:to>
                                        <p:strVal val="visible"/>
                                      </p:to>
                                    </p:set>
                                    <p:animEffect transition="in" filter="fade">
                                      <p:cBhvr>
                                        <p:cTn id="20" dur="500"/>
                                        <p:tgtEl>
                                          <p:spTgt spid="201"/>
                                        </p:tgtEl>
                                      </p:cBhvr>
                                    </p:animEffect>
                                  </p:childTnLst>
                                </p:cTn>
                              </p:par>
                              <p:par>
                                <p:cTn id="21" presetID="10"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nodeType="withEffect">
                                  <p:stCondLst>
                                    <p:cond delay="0"/>
                                  </p:stCondLst>
                                  <p:childTnLst>
                                    <p:set>
                                      <p:cBhvr>
                                        <p:cTn id="28" dur="1" fill="hold">
                                          <p:stCondLst>
                                            <p:cond delay="0"/>
                                          </p:stCondLst>
                                        </p:cTn>
                                        <p:tgtEl>
                                          <p:spTgt spid="203"/>
                                        </p:tgtEl>
                                        <p:attrNameLst>
                                          <p:attrName>style.visibility</p:attrName>
                                        </p:attrNameLst>
                                      </p:cBhvr>
                                      <p:to>
                                        <p:strVal val="visible"/>
                                      </p:to>
                                    </p:set>
                                    <p:animEffect transition="in" filter="fade">
                                      <p:cBhvr>
                                        <p:cTn id="29" dur="500"/>
                                        <p:tgtEl>
                                          <p:spTgt spid="203"/>
                                        </p:tgtEl>
                                      </p:cBhvr>
                                    </p:animEffect>
                                  </p:childTnLst>
                                </p:cTn>
                              </p:par>
                              <p:par>
                                <p:cTn id="30" presetID="10" presetClass="entr" presetSubtype="0" fill="hold" nodeType="withEffect">
                                  <p:stCondLst>
                                    <p:cond delay="0"/>
                                  </p:stCondLst>
                                  <p:childTnLst>
                                    <p:set>
                                      <p:cBhvr>
                                        <p:cTn id="31" dur="1" fill="hold">
                                          <p:stCondLst>
                                            <p:cond delay="0"/>
                                          </p:stCondLst>
                                        </p:cTn>
                                        <p:tgtEl>
                                          <p:spTgt spid="208"/>
                                        </p:tgtEl>
                                        <p:attrNameLst>
                                          <p:attrName>style.visibility</p:attrName>
                                        </p:attrNameLst>
                                      </p:cBhvr>
                                      <p:to>
                                        <p:strVal val="visible"/>
                                      </p:to>
                                    </p:set>
                                    <p:animEffect transition="in" filter="fade">
                                      <p:cBhvr>
                                        <p:cTn id="32" dur="5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608512"/>
          </a:xfrm>
        </p:spPr>
        <p:txBody>
          <a:bodyPr>
            <a:normAutofit lnSpcReduction="10000"/>
          </a:bodyPr>
          <a:lstStyle/>
          <a:p>
            <a:r>
              <a:rPr lang="en-AU" dirty="0"/>
              <a:t>Introduction &amp; Disclosure</a:t>
            </a:r>
            <a:endParaRPr lang="en-US" dirty="0"/>
          </a:p>
          <a:p>
            <a:r>
              <a:rPr lang="en-US" dirty="0"/>
              <a:t>Market Overview</a:t>
            </a:r>
          </a:p>
          <a:p>
            <a:r>
              <a:rPr lang="en-US" b="1" dirty="0">
                <a:solidFill>
                  <a:schemeClr val="accent2"/>
                </a:solidFill>
              </a:rPr>
              <a:t>Why Microsoft</a:t>
            </a:r>
          </a:p>
          <a:p>
            <a:pPr lvl="1"/>
            <a:r>
              <a:rPr lang="en-US" dirty="0"/>
              <a:t>More than just </a:t>
            </a:r>
            <a:r>
              <a:rPr lang="en-US" dirty="0" err="1"/>
              <a:t>Virtualisation</a:t>
            </a:r>
            <a:endParaRPr lang="en-US" dirty="0"/>
          </a:p>
          <a:p>
            <a:pPr lvl="1"/>
            <a:r>
              <a:rPr lang="en-AU" dirty="0"/>
              <a:t>Cloud Capabilities (IAAS </a:t>
            </a:r>
            <a:r>
              <a:rPr lang="en-AU" dirty="0" err="1"/>
              <a:t>vs</a:t>
            </a:r>
            <a:r>
              <a:rPr lang="en-AU" dirty="0"/>
              <a:t> PAAS and SAAS)</a:t>
            </a:r>
            <a:endParaRPr lang="en-US" dirty="0"/>
          </a:p>
          <a:p>
            <a:pPr lvl="1"/>
            <a:r>
              <a:rPr lang="en-AU" b="1" dirty="0">
                <a:solidFill>
                  <a:schemeClr val="accent2"/>
                </a:solidFill>
              </a:rPr>
              <a:t>Why </a:t>
            </a:r>
            <a:r>
              <a:rPr lang="en-AU" b="1" dirty="0" smtClean="0">
                <a:solidFill>
                  <a:schemeClr val="accent2"/>
                </a:solidFill>
              </a:rPr>
              <a:t>Hyper-V</a:t>
            </a:r>
          </a:p>
          <a:p>
            <a:pPr lvl="2"/>
            <a:r>
              <a:rPr lang="en-AU" b="1" dirty="0" smtClean="0">
                <a:solidFill>
                  <a:schemeClr val="accent2"/>
                </a:solidFill>
              </a:rPr>
              <a:t>Free Hypervisor</a:t>
            </a:r>
            <a:endParaRPr lang="en-AU" b="1" dirty="0">
              <a:solidFill>
                <a:schemeClr val="accent2"/>
              </a:solidFill>
            </a:endParaRPr>
          </a:p>
          <a:p>
            <a:pPr lvl="1"/>
            <a:r>
              <a:rPr lang="en-AU" dirty="0" smtClean="0"/>
              <a:t>System </a:t>
            </a:r>
            <a:r>
              <a:rPr lang="en-AU" dirty="0" err="1" smtClean="0"/>
              <a:t>Center</a:t>
            </a:r>
            <a:endParaRPr lang="en-US" dirty="0" smtClean="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24582071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300192" y="4844333"/>
            <a:ext cx="2638590" cy="1897035"/>
          </a:xfrm>
          <a:prstGeom prst="rect">
            <a:avLst/>
          </a:prstGeom>
          <a:noFill/>
          <a:ln>
            <a:noFill/>
          </a:ln>
        </p:spPr>
      </p:pic>
      <p:sp>
        <p:nvSpPr>
          <p:cNvPr id="2" name="Title 1"/>
          <p:cNvSpPr>
            <a:spLocks noGrp="1"/>
          </p:cNvSpPr>
          <p:nvPr>
            <p:ph type="title"/>
          </p:nvPr>
        </p:nvSpPr>
        <p:spPr/>
        <p:txBody>
          <a:bodyPr/>
          <a:lstStyle/>
          <a:p>
            <a:r>
              <a:rPr lang="en-GB" dirty="0" smtClean="0"/>
              <a:t>Hyper-V Server 2008 R2 SP1</a:t>
            </a:r>
            <a:endParaRPr lang="en-GB" dirty="0"/>
          </a:p>
        </p:txBody>
      </p:sp>
      <p:sp>
        <p:nvSpPr>
          <p:cNvPr id="3" name="Text Placeholder 2"/>
          <p:cNvSpPr>
            <a:spLocks noGrp="1"/>
          </p:cNvSpPr>
          <p:nvPr>
            <p:ph idx="1"/>
          </p:nvPr>
        </p:nvSpPr>
        <p:spPr/>
        <p:txBody>
          <a:bodyPr>
            <a:noAutofit/>
          </a:bodyPr>
          <a:lstStyle/>
          <a:p>
            <a:r>
              <a:rPr lang="en-GB" sz="2400" dirty="0" smtClean="0">
                <a:solidFill>
                  <a:schemeClr val="tx1">
                    <a:lumMod val="75000"/>
                    <a:lumOff val="25000"/>
                  </a:schemeClr>
                </a:solidFill>
              </a:rPr>
              <a:t>Stand-alone free download</a:t>
            </a:r>
          </a:p>
          <a:p>
            <a:r>
              <a:rPr lang="en-GB" sz="2400" dirty="0" smtClean="0">
                <a:solidFill>
                  <a:schemeClr val="tx1">
                    <a:lumMod val="75000"/>
                    <a:lumOff val="25000"/>
                  </a:schemeClr>
                </a:solidFill>
              </a:rPr>
              <a:t>Contains </a:t>
            </a:r>
            <a:r>
              <a:rPr lang="en-GB" sz="2400" dirty="0">
                <a:solidFill>
                  <a:schemeClr val="tx1">
                    <a:lumMod val="75000"/>
                    <a:lumOff val="25000"/>
                  </a:schemeClr>
                </a:solidFill>
              </a:rPr>
              <a:t>only the Windows Hypervisor, Windows Server driver model and virtualization </a:t>
            </a:r>
            <a:r>
              <a:rPr lang="en-GB" sz="2400" dirty="0" smtClean="0">
                <a:solidFill>
                  <a:schemeClr val="tx1">
                    <a:lumMod val="75000"/>
                    <a:lumOff val="25000"/>
                  </a:schemeClr>
                </a:solidFill>
              </a:rPr>
              <a:t>components</a:t>
            </a:r>
          </a:p>
          <a:p>
            <a:r>
              <a:rPr lang="en-GB" sz="2400" dirty="0" smtClean="0">
                <a:solidFill>
                  <a:schemeClr val="tx1">
                    <a:lumMod val="75000"/>
                    <a:lumOff val="25000"/>
                  </a:schemeClr>
                </a:solidFill>
              </a:rPr>
              <a:t>Small </a:t>
            </a:r>
            <a:r>
              <a:rPr lang="en-GB" sz="2400" dirty="0">
                <a:solidFill>
                  <a:schemeClr val="tx1">
                    <a:lumMod val="75000"/>
                    <a:lumOff val="25000"/>
                  </a:schemeClr>
                </a:solidFill>
              </a:rPr>
              <a:t>footprint and minimal </a:t>
            </a:r>
            <a:r>
              <a:rPr lang="en-GB" sz="2400" dirty="0" smtClean="0">
                <a:solidFill>
                  <a:schemeClr val="tx1">
                    <a:lumMod val="75000"/>
                    <a:lumOff val="25000"/>
                  </a:schemeClr>
                </a:solidFill>
              </a:rPr>
              <a:t>overhead</a:t>
            </a:r>
          </a:p>
          <a:p>
            <a:r>
              <a:rPr lang="en-GB" sz="2400" dirty="0" smtClean="0">
                <a:solidFill>
                  <a:schemeClr val="tx1">
                    <a:lumMod val="75000"/>
                    <a:lumOff val="25000"/>
                  </a:schemeClr>
                </a:solidFill>
              </a:rPr>
              <a:t>Integrates into current infrastructure</a:t>
            </a:r>
          </a:p>
          <a:p>
            <a:r>
              <a:rPr lang="en-GB" sz="2400" dirty="0" smtClean="0">
                <a:solidFill>
                  <a:schemeClr val="tx1">
                    <a:lumMod val="75000"/>
                    <a:lumOff val="25000"/>
                  </a:schemeClr>
                </a:solidFill>
              </a:rPr>
              <a:t>Includes</a:t>
            </a:r>
            <a:r>
              <a:rPr lang="en-GB" sz="2400" b="1" dirty="0" smtClean="0">
                <a:solidFill>
                  <a:schemeClr val="tx1"/>
                </a:solidFill>
              </a:rPr>
              <a:t> </a:t>
            </a:r>
            <a:r>
              <a:rPr lang="en-GB" sz="2400" b="1" dirty="0" smtClean="0">
                <a:solidFill>
                  <a:srgbClr val="4F2171"/>
                </a:solidFill>
              </a:rPr>
              <a:t>Live Migration</a:t>
            </a:r>
            <a:r>
              <a:rPr lang="en-GB" sz="2400" b="1" dirty="0" smtClean="0">
                <a:solidFill>
                  <a:schemeClr val="tx1"/>
                </a:solidFill>
              </a:rPr>
              <a:t>, </a:t>
            </a:r>
            <a:r>
              <a:rPr lang="en-GB" sz="2400" b="1" dirty="0" smtClean="0">
                <a:solidFill>
                  <a:srgbClr val="4F2171"/>
                </a:solidFill>
              </a:rPr>
              <a:t>High Availability </a:t>
            </a:r>
            <a:br>
              <a:rPr lang="en-GB" sz="2400" b="1" dirty="0" smtClean="0">
                <a:solidFill>
                  <a:srgbClr val="4F2171"/>
                </a:solidFill>
              </a:rPr>
            </a:br>
            <a:r>
              <a:rPr lang="en-GB" sz="2400" b="1" dirty="0" smtClean="0">
                <a:solidFill>
                  <a:schemeClr val="tx1"/>
                </a:solidFill>
              </a:rPr>
              <a:t>within SP1 capabilities and more</a:t>
            </a:r>
            <a:endParaRPr lang="en-GB" sz="2400" b="1" dirty="0">
              <a:solidFill>
                <a:schemeClr val="tx1"/>
              </a:solidFill>
            </a:endParaRPr>
          </a:p>
        </p:txBody>
      </p:sp>
      <p:sp>
        <p:nvSpPr>
          <p:cNvPr id="6" name="Text Placeholder 2"/>
          <p:cNvSpPr txBox="1">
            <a:spLocks/>
          </p:cNvSpPr>
          <p:nvPr/>
        </p:nvSpPr>
        <p:spPr>
          <a:xfrm>
            <a:off x="611560" y="1784429"/>
            <a:ext cx="8568952" cy="2492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dirty="0" smtClean="0"/>
              <a:t>Free Download </a:t>
            </a:r>
            <a:r>
              <a:rPr lang="en-GB" sz="1800" b="1" dirty="0" smtClean="0">
                <a:hlinkClick r:id="rId4"/>
              </a:rPr>
              <a:t>http</a:t>
            </a:r>
            <a:r>
              <a:rPr lang="en-GB" sz="1800" b="1" dirty="0">
                <a:hlinkClick r:id="rId4"/>
              </a:rPr>
              <a:t>://</a:t>
            </a:r>
            <a:r>
              <a:rPr lang="en-GB" sz="1800" b="1" dirty="0" smtClean="0">
                <a:hlinkClick r:id="rId4"/>
              </a:rPr>
              <a:t>www.microsoft.com/hyper-v-server/en/us/default.aspx</a:t>
            </a:r>
            <a:endParaRPr lang="en-GB" sz="1800" b="1" dirty="0" smtClean="0"/>
          </a:p>
        </p:txBody>
      </p:sp>
    </p:spTree>
    <p:extLst>
      <p:ext uri="{BB962C8B-B14F-4D97-AF65-F5344CB8AC3E}">
        <p14:creationId xmlns:p14="http://schemas.microsoft.com/office/powerpoint/2010/main" val="3706551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5800"/>
            <a:ext cx="8686800" cy="1143000"/>
          </a:xfrm>
        </p:spPr>
        <p:txBody>
          <a:bodyPr>
            <a:normAutofit fontScale="90000"/>
          </a:bodyPr>
          <a:lstStyle/>
          <a:p>
            <a:r>
              <a:rPr lang="en-GB" b="1" dirty="0" smtClean="0"/>
              <a:t>Coreconfig2: </a:t>
            </a:r>
            <a:r>
              <a:rPr lang="en-US" b="1" dirty="0">
                <a:hlinkClick r:id="rId2"/>
              </a:rPr>
              <a:t>http://coreconfig.codeplex.com/</a:t>
            </a:r>
            <a:r>
              <a:rPr lang="en-US" b="1" dirty="0"/>
              <a:t> </a:t>
            </a:r>
            <a:r>
              <a:rPr lang="en-GB" b="1" dirty="0"/>
              <a:t> </a:t>
            </a:r>
            <a:br>
              <a:rPr lang="en-GB" b="1" dirty="0"/>
            </a:b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1700807"/>
            <a:ext cx="6912768" cy="5238413"/>
          </a:xfrm>
          <a:prstGeom prst="rect">
            <a:avLst/>
          </a:prstGeom>
        </p:spPr>
      </p:pic>
    </p:spTree>
    <p:extLst>
      <p:ext uri="{BB962C8B-B14F-4D97-AF65-F5344CB8AC3E}">
        <p14:creationId xmlns:p14="http://schemas.microsoft.com/office/powerpoint/2010/main" val="25509296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dirty="0" smtClean="0"/>
              <a:t>Apples to Apples</a:t>
            </a:r>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1256916510"/>
              </p:ext>
            </p:extLst>
          </p:nvPr>
        </p:nvGraphicFramePr>
        <p:xfrm>
          <a:off x="0" y="1603951"/>
          <a:ext cx="9144000" cy="5282934"/>
        </p:xfrm>
        <a:graphic>
          <a:graphicData uri="http://schemas.openxmlformats.org/drawingml/2006/table">
            <a:tbl>
              <a:tblPr firstRow="1" bandRow="1">
                <a:tableStyleId>{93296810-A885-4BE3-A3E7-6D5BEEA58F35}</a:tableStyleId>
              </a:tblPr>
              <a:tblGrid>
                <a:gridCol w="3178646"/>
                <a:gridCol w="2130738"/>
                <a:gridCol w="1640151"/>
                <a:gridCol w="2194465"/>
              </a:tblGrid>
              <a:tr h="564704">
                <a:tc>
                  <a:txBody>
                    <a:bodyPr/>
                    <a:lstStyle/>
                    <a:p>
                      <a:endParaRPr lang="en-GB" sz="1600" dirty="0"/>
                    </a:p>
                  </a:txBody>
                  <a:tcPr marL="144000" marR="0" marT="46800" marB="46800" anchor="ctr"/>
                </a:tc>
                <a:tc>
                  <a:txBody>
                    <a:bodyPr/>
                    <a:lstStyle/>
                    <a:p>
                      <a:r>
                        <a:rPr lang="en-GB" sz="1600" dirty="0" smtClean="0"/>
                        <a:t>ESXi3</a:t>
                      </a:r>
                      <a:endParaRPr lang="en-GB" sz="1600" dirty="0"/>
                    </a:p>
                  </a:txBody>
                  <a:tcPr marL="68598" marR="68598" anchor="ctr"/>
                </a:tc>
                <a:tc>
                  <a:txBody>
                    <a:bodyPr/>
                    <a:lstStyle/>
                    <a:p>
                      <a:r>
                        <a:rPr lang="en-GB" sz="1600" dirty="0" smtClean="0"/>
                        <a:t>ESXi4.1 U1</a:t>
                      </a:r>
                      <a:endParaRPr lang="en-GB" sz="1600" dirty="0"/>
                    </a:p>
                  </a:txBody>
                  <a:tcPr marL="68598" marR="68598" anchor="ctr"/>
                </a:tc>
                <a:tc>
                  <a:txBody>
                    <a:bodyPr/>
                    <a:lstStyle/>
                    <a:p>
                      <a:r>
                        <a:rPr lang="en-GB" sz="1600" dirty="0" smtClean="0"/>
                        <a:t>Hyper-V Server 2008 R2 SP1</a:t>
                      </a:r>
                      <a:endParaRPr lang="en-GB" sz="1600" dirty="0"/>
                    </a:p>
                  </a:txBody>
                  <a:tcPr marL="68598" marR="68598" anchor="ctr"/>
                </a:tc>
              </a:tr>
              <a:tr h="343393">
                <a:tc>
                  <a:txBody>
                    <a:bodyPr/>
                    <a:lstStyle/>
                    <a:p>
                      <a:r>
                        <a:rPr lang="en-US" sz="1600" dirty="0" smtClean="0"/>
                        <a:t>Price</a:t>
                      </a:r>
                      <a:endParaRPr lang="en-US" sz="1600" b="1" dirty="0"/>
                    </a:p>
                  </a:txBody>
                  <a:tcPr marL="144000" marR="0" marT="46800" marB="46800" anchor="ctr"/>
                </a:tc>
                <a:tc>
                  <a:txBody>
                    <a:bodyPr/>
                    <a:lstStyle/>
                    <a:p>
                      <a:r>
                        <a:rPr lang="en-GB" sz="1600" dirty="0" smtClean="0"/>
                        <a:t>$0</a:t>
                      </a:r>
                      <a:endParaRPr lang="en-GB" sz="1600" dirty="0"/>
                    </a:p>
                  </a:txBody>
                  <a:tcPr marL="68598" marR="68598" anchor="ctr"/>
                </a:tc>
                <a:tc>
                  <a:txBody>
                    <a:bodyPr/>
                    <a:lstStyle/>
                    <a:p>
                      <a:r>
                        <a:rPr lang="en-GB" sz="1600" dirty="0" smtClean="0"/>
                        <a:t>$0</a:t>
                      </a:r>
                      <a:endParaRPr lang="en-GB" sz="1600" dirty="0"/>
                    </a:p>
                  </a:txBody>
                  <a:tcPr marL="68598" marR="68598" anchor="ctr"/>
                </a:tc>
                <a:tc>
                  <a:txBody>
                    <a:bodyPr/>
                    <a:lstStyle/>
                    <a:p>
                      <a:r>
                        <a:rPr lang="en-GB" sz="1600" dirty="0" smtClean="0"/>
                        <a:t>$0</a:t>
                      </a:r>
                      <a:endParaRPr lang="en-GB" sz="1600" dirty="0"/>
                    </a:p>
                  </a:txBody>
                  <a:tcPr marL="68598" marR="68598" anchor="ctr"/>
                </a:tc>
              </a:tr>
              <a:tr h="343393">
                <a:tc>
                  <a:txBody>
                    <a:bodyPr/>
                    <a:lstStyle/>
                    <a:p>
                      <a:r>
                        <a:rPr lang="en-US" sz="1600" dirty="0" smtClean="0"/>
                        <a:t>Bare-metal Hypervisor</a:t>
                      </a:r>
                      <a:endParaRPr lang="en-US" sz="1600" b="1" dirty="0"/>
                    </a:p>
                  </a:txBody>
                  <a:tcPr marL="144000" marR="0" marT="46800" marB="46800" anchor="ctr"/>
                </a:tc>
                <a:tc>
                  <a:txBody>
                    <a:bodyPr/>
                    <a:lstStyle/>
                    <a:p>
                      <a:r>
                        <a:rPr lang="en-GB" sz="1600" dirty="0" smtClean="0"/>
                        <a:t>x86</a:t>
                      </a:r>
                      <a:endParaRPr lang="en-GB" sz="1600" dirty="0"/>
                    </a:p>
                  </a:txBody>
                  <a:tcPr marL="68598" marR="68598" anchor="ctr"/>
                </a:tc>
                <a:tc>
                  <a:txBody>
                    <a:bodyPr/>
                    <a:lstStyle/>
                    <a:p>
                      <a:r>
                        <a:rPr lang="en-GB" sz="1600" dirty="0" smtClean="0"/>
                        <a:t>x64</a:t>
                      </a:r>
                      <a:endParaRPr lang="en-GB" sz="1600" dirty="0"/>
                    </a:p>
                  </a:txBody>
                  <a:tcPr marL="68598" marR="68598" anchor="ctr"/>
                </a:tc>
                <a:tc>
                  <a:txBody>
                    <a:bodyPr/>
                    <a:lstStyle/>
                    <a:p>
                      <a:r>
                        <a:rPr lang="en-GB" sz="1600" dirty="0" smtClean="0"/>
                        <a:t>X64</a:t>
                      </a:r>
                    </a:p>
                  </a:txBody>
                  <a:tcPr marL="68598" marR="68598" anchor="ctr"/>
                </a:tc>
              </a:tr>
              <a:tr h="343393">
                <a:tc>
                  <a:txBody>
                    <a:bodyPr/>
                    <a:lstStyle/>
                    <a:p>
                      <a:r>
                        <a:rPr lang="en-US" sz="1600" dirty="0" smtClean="0"/>
                        <a:t>Boot from Flash</a:t>
                      </a:r>
                      <a:endParaRPr lang="en-US" sz="1600" b="1" dirty="0"/>
                    </a:p>
                  </a:txBody>
                  <a:tcPr marL="144000" marR="0" marT="46800" marB="46800" anchor="ctr"/>
                </a:tc>
                <a:tc>
                  <a:txBody>
                    <a:bodyPr/>
                    <a:lstStyle/>
                    <a:p>
                      <a:r>
                        <a:rPr lang="en-GB" sz="1600" dirty="0" smtClean="0"/>
                        <a:t>Yes</a:t>
                      </a:r>
                      <a:endParaRPr lang="en-GB" sz="1600" dirty="0"/>
                    </a:p>
                  </a:txBody>
                  <a:tcPr marL="68598" marR="68598" anchor="ctr"/>
                </a:tc>
                <a:tc>
                  <a:txBody>
                    <a:bodyPr/>
                    <a:lstStyle/>
                    <a:p>
                      <a:r>
                        <a:rPr lang="en-GB" sz="1600" dirty="0" smtClean="0"/>
                        <a:t>Yes</a:t>
                      </a:r>
                      <a:endParaRPr lang="en-GB" sz="1600" dirty="0"/>
                    </a:p>
                  </a:txBody>
                  <a:tcPr marL="68598" marR="68598" anchor="ctr"/>
                </a:tc>
                <a:tc>
                  <a:txBody>
                    <a:bodyPr/>
                    <a:lstStyle/>
                    <a:p>
                      <a:r>
                        <a:rPr lang="en-GB" sz="1600" dirty="0" smtClean="0"/>
                        <a:t>Yes</a:t>
                      </a:r>
                    </a:p>
                  </a:txBody>
                  <a:tcPr marL="68598" marR="68598" anchor="ctr"/>
                </a:tc>
              </a:tr>
              <a:tr h="343393">
                <a:tc>
                  <a:txBody>
                    <a:bodyPr/>
                    <a:lstStyle/>
                    <a:p>
                      <a:r>
                        <a:rPr lang="en-US" sz="1600" dirty="0" smtClean="0"/>
                        <a:t>Host Processors</a:t>
                      </a:r>
                      <a:endParaRPr lang="en-US" sz="1600" b="1" dirty="0"/>
                    </a:p>
                  </a:txBody>
                  <a:tcPr marL="144000" marR="0" marT="46800" marB="46800" anchor="ctr"/>
                </a:tc>
                <a:tc>
                  <a:txBody>
                    <a:bodyPr/>
                    <a:lstStyle/>
                    <a:p>
                      <a:r>
                        <a:rPr lang="en-GB" sz="1600" dirty="0" smtClean="0"/>
                        <a:t>32 Logical CPU’s</a:t>
                      </a:r>
                      <a:endParaRPr lang="en-GB" sz="1600" dirty="0"/>
                    </a:p>
                  </a:txBody>
                  <a:tcPr marL="68598" marR="68598" anchor="ctr"/>
                </a:tc>
                <a:tc>
                  <a:txBody>
                    <a:bodyPr/>
                    <a:lstStyle/>
                    <a:p>
                      <a:r>
                        <a:rPr lang="en-GB" sz="1600" dirty="0" smtClean="0"/>
                        <a:t>160 Logical CPU’s</a:t>
                      </a:r>
                      <a:endParaRPr lang="en-GB" sz="1600" dirty="0">
                        <a:solidFill>
                          <a:srgbClr val="FF0000"/>
                        </a:solidFill>
                      </a:endParaRPr>
                    </a:p>
                  </a:txBody>
                  <a:tcPr marL="68598" marR="68598" anchor="ctr"/>
                </a:tc>
                <a:tc>
                  <a:txBody>
                    <a:bodyPr/>
                    <a:lstStyle/>
                    <a:p>
                      <a:r>
                        <a:rPr lang="en-GB" sz="1600" dirty="0" smtClean="0"/>
                        <a:t>64 Logical CPU’s</a:t>
                      </a:r>
                    </a:p>
                  </a:txBody>
                  <a:tcPr marL="68598" marR="68598" anchor="ctr"/>
                </a:tc>
              </a:tr>
              <a:tr h="343393">
                <a:tc>
                  <a:txBody>
                    <a:bodyPr/>
                    <a:lstStyle/>
                    <a:p>
                      <a:r>
                        <a:rPr lang="en-US" sz="1600" dirty="0" smtClean="0"/>
                        <a:t>vSMP Support</a:t>
                      </a:r>
                      <a:endParaRPr lang="en-US" sz="1600" b="1" dirty="0"/>
                    </a:p>
                  </a:txBody>
                  <a:tcPr marL="144000" marR="0" marT="46800" marB="46800" anchor="ctr"/>
                </a:tc>
                <a:tc>
                  <a:txBody>
                    <a:bodyPr/>
                    <a:lstStyle/>
                    <a:p>
                      <a:r>
                        <a:rPr lang="en-GB" sz="1600" dirty="0" smtClean="0"/>
                        <a:t>4-way</a:t>
                      </a:r>
                      <a:endParaRPr lang="en-GB" sz="1600" dirty="0"/>
                    </a:p>
                  </a:txBody>
                  <a:tcPr marL="68598" marR="68598" anchor="ctr"/>
                </a:tc>
                <a:tc>
                  <a:txBody>
                    <a:bodyPr/>
                    <a:lstStyle/>
                    <a:p>
                      <a:r>
                        <a:rPr lang="en-GB" sz="1600" dirty="0" smtClean="0"/>
                        <a:t>4-way</a:t>
                      </a:r>
                      <a:endParaRPr lang="en-GB" sz="1600" dirty="0"/>
                    </a:p>
                  </a:txBody>
                  <a:tcPr marL="68598" marR="68598" anchor="ctr"/>
                </a:tc>
                <a:tc>
                  <a:txBody>
                    <a:bodyPr/>
                    <a:lstStyle/>
                    <a:p>
                      <a:r>
                        <a:rPr lang="en-GB" sz="1600" dirty="0" smtClean="0"/>
                        <a:t>4-way</a:t>
                      </a:r>
                    </a:p>
                  </a:txBody>
                  <a:tcPr marL="68598" marR="68598" anchor="ctr"/>
                </a:tc>
              </a:tr>
              <a:tr h="343393">
                <a:tc>
                  <a:txBody>
                    <a:bodyPr/>
                    <a:lstStyle/>
                    <a:p>
                      <a:r>
                        <a:rPr lang="en-US" sz="1600" dirty="0" smtClean="0"/>
                        <a:t>Host Physical</a:t>
                      </a:r>
                      <a:r>
                        <a:rPr lang="en-US" sz="1600" baseline="0" dirty="0" smtClean="0"/>
                        <a:t> Memory</a:t>
                      </a:r>
                      <a:endParaRPr lang="en-US" sz="1600" b="1" dirty="0"/>
                    </a:p>
                  </a:txBody>
                  <a:tcPr marL="144000" marR="0" marT="46800" marB="46800" anchor="ctr"/>
                </a:tc>
                <a:tc>
                  <a:txBody>
                    <a:bodyPr/>
                    <a:lstStyle/>
                    <a:p>
                      <a:r>
                        <a:rPr lang="en-GB" sz="1600" dirty="0" smtClean="0"/>
                        <a:t>256GB</a:t>
                      </a:r>
                      <a:endParaRPr lang="en-GB" sz="1600" dirty="0"/>
                    </a:p>
                  </a:txBody>
                  <a:tcPr marL="68598" marR="68598" anchor="ctr"/>
                </a:tc>
                <a:tc>
                  <a:txBody>
                    <a:bodyPr/>
                    <a:lstStyle/>
                    <a:p>
                      <a:r>
                        <a:rPr lang="en-GB" sz="1600" dirty="0" smtClean="0"/>
                        <a:t>1TB</a:t>
                      </a:r>
                      <a:endParaRPr lang="en-GB" sz="1600" dirty="0"/>
                    </a:p>
                  </a:txBody>
                  <a:tcPr marL="68598" marR="68598" anchor="ctr"/>
                </a:tc>
                <a:tc>
                  <a:txBody>
                    <a:bodyPr/>
                    <a:lstStyle/>
                    <a:p>
                      <a:r>
                        <a:rPr lang="en-GB" sz="1600" dirty="0" smtClean="0"/>
                        <a:t>1TB</a:t>
                      </a:r>
                    </a:p>
                  </a:txBody>
                  <a:tcPr marL="68598" marR="68598" anchor="ctr"/>
                </a:tc>
              </a:tr>
              <a:tr h="343393">
                <a:tc>
                  <a:txBody>
                    <a:bodyPr/>
                    <a:lstStyle/>
                    <a:p>
                      <a:r>
                        <a:rPr lang="en-US" sz="1600" dirty="0" smtClean="0"/>
                        <a:t>Virtual</a:t>
                      </a:r>
                      <a:r>
                        <a:rPr lang="en-US" sz="1600" baseline="0" dirty="0" smtClean="0"/>
                        <a:t> Machine Memory</a:t>
                      </a:r>
                      <a:endParaRPr lang="en-US" sz="1600" b="1" dirty="0"/>
                    </a:p>
                  </a:txBody>
                  <a:tcPr marL="144000" marR="0" marT="46800" marB="46800" anchor="ctr"/>
                </a:tc>
                <a:tc>
                  <a:txBody>
                    <a:bodyPr/>
                    <a:lstStyle/>
                    <a:p>
                      <a:r>
                        <a:rPr lang="en-GB" sz="1600" dirty="0" smtClean="0"/>
                        <a:t>64GB</a:t>
                      </a:r>
                      <a:endParaRPr lang="en-GB" sz="1600" dirty="0"/>
                    </a:p>
                  </a:txBody>
                  <a:tcPr marL="68598" marR="68598" anchor="ctr"/>
                </a:tc>
                <a:tc>
                  <a:txBody>
                    <a:bodyPr/>
                    <a:lstStyle/>
                    <a:p>
                      <a:r>
                        <a:rPr lang="en-GB" sz="1600" dirty="0" smtClean="0"/>
                        <a:t>255GB</a:t>
                      </a:r>
                      <a:endParaRPr lang="en-GB" sz="1600" dirty="0">
                        <a:solidFill>
                          <a:srgbClr val="FF0000"/>
                        </a:solidFill>
                      </a:endParaRPr>
                    </a:p>
                  </a:txBody>
                  <a:tcPr marL="68598" marR="68598" anchor="ctr"/>
                </a:tc>
                <a:tc>
                  <a:txBody>
                    <a:bodyPr/>
                    <a:lstStyle/>
                    <a:p>
                      <a:r>
                        <a:rPr lang="en-GB" sz="1600" dirty="0" smtClean="0"/>
                        <a:t>64GB</a:t>
                      </a:r>
                    </a:p>
                  </a:txBody>
                  <a:tcPr marL="68598" marR="68598" anchor="ctr"/>
                </a:tc>
              </a:tr>
              <a:tr h="343393">
                <a:tc>
                  <a:txBody>
                    <a:bodyPr/>
                    <a:lstStyle/>
                    <a:p>
                      <a:r>
                        <a:rPr lang="en-US" sz="1600" dirty="0" smtClean="0"/>
                        <a:t>Free Remote Management Client</a:t>
                      </a:r>
                      <a:endParaRPr lang="en-US" sz="1600" b="1" dirty="0"/>
                    </a:p>
                  </a:txBody>
                  <a:tcPr marL="144000" marR="0" marT="46800" marB="46800" anchor="ctr"/>
                </a:tc>
                <a:tc>
                  <a:txBody>
                    <a:bodyPr/>
                    <a:lstStyle/>
                    <a:p>
                      <a:r>
                        <a:rPr lang="en-GB" sz="1600" dirty="0" smtClean="0"/>
                        <a:t>Yes</a:t>
                      </a:r>
                      <a:endParaRPr lang="en-GB" sz="1600" dirty="0"/>
                    </a:p>
                  </a:txBody>
                  <a:tcPr marL="68598" marR="68598" anchor="ctr"/>
                </a:tc>
                <a:tc>
                  <a:txBody>
                    <a:bodyPr/>
                    <a:lstStyle/>
                    <a:p>
                      <a:r>
                        <a:rPr lang="en-GB" sz="1600" dirty="0" smtClean="0"/>
                        <a:t>Yes</a:t>
                      </a:r>
                      <a:endParaRPr lang="en-GB" sz="1600" dirty="0"/>
                    </a:p>
                  </a:txBody>
                  <a:tcPr marL="68598" marR="68598" anchor="ctr"/>
                </a:tc>
                <a:tc>
                  <a:txBody>
                    <a:bodyPr/>
                    <a:lstStyle/>
                    <a:p>
                      <a:r>
                        <a:rPr lang="en-GB" sz="1600" dirty="0" smtClean="0"/>
                        <a:t>Yes</a:t>
                      </a:r>
                    </a:p>
                  </a:txBody>
                  <a:tcPr marL="68598" marR="68598" anchor="ctr"/>
                </a:tc>
              </a:tr>
              <a:tr h="343999">
                <a:tc>
                  <a:txBody>
                    <a:bodyPr/>
                    <a:lstStyle/>
                    <a:p>
                      <a:r>
                        <a:rPr lang="en-US" sz="1600" dirty="0" smtClean="0"/>
                        <a:t>Live Migration</a:t>
                      </a:r>
                      <a:endParaRPr lang="en-US" sz="1600" b="1" dirty="0"/>
                    </a:p>
                  </a:txBody>
                  <a:tcPr marL="144000" marR="0" marT="46800" marB="46800" anchor="ctr"/>
                </a:tc>
                <a:tc>
                  <a:txBody>
                    <a:bodyPr/>
                    <a:lstStyle/>
                    <a:p>
                      <a:r>
                        <a:rPr lang="en-GB" sz="1600" dirty="0" smtClean="0"/>
                        <a:t>Needs vCenter</a:t>
                      </a:r>
                      <a:endParaRPr lang="en-GB" sz="1600" dirty="0"/>
                    </a:p>
                  </a:txBody>
                  <a:tcPr marL="68598" marR="68598" anchor="ctr"/>
                </a:tc>
                <a:tc>
                  <a:txBody>
                    <a:bodyPr/>
                    <a:lstStyle/>
                    <a:p>
                      <a:r>
                        <a:rPr lang="en-GB" sz="1600" dirty="0" smtClean="0"/>
                        <a:t>Needs</a:t>
                      </a:r>
                      <a:r>
                        <a:rPr lang="en-GB" sz="1600" baseline="0" dirty="0" smtClean="0"/>
                        <a:t> vCenter</a:t>
                      </a:r>
                      <a:endParaRPr lang="en-GB" sz="1600" dirty="0"/>
                    </a:p>
                  </a:txBody>
                  <a:tcPr marL="68598" marR="68598" anchor="ctr"/>
                </a:tc>
                <a:tc>
                  <a:txBody>
                    <a:bodyPr/>
                    <a:lstStyle/>
                    <a:p>
                      <a:r>
                        <a:rPr lang="en-GB" sz="1600" dirty="0" smtClean="0"/>
                        <a:t>Included</a:t>
                      </a:r>
                      <a:endParaRPr lang="en-GB" sz="1600" b="1" dirty="0" smtClean="0">
                        <a:solidFill>
                          <a:srgbClr val="00B050"/>
                        </a:solidFill>
                      </a:endParaRPr>
                    </a:p>
                  </a:txBody>
                  <a:tcPr marL="68598" marR="68598" anchor="ctr"/>
                </a:tc>
              </a:tr>
              <a:tr h="343999">
                <a:tc>
                  <a:txBody>
                    <a:bodyPr/>
                    <a:lstStyle/>
                    <a:p>
                      <a:r>
                        <a:rPr lang="en-US" sz="1600" dirty="0" smtClean="0"/>
                        <a:t>High Availability</a:t>
                      </a:r>
                      <a:r>
                        <a:rPr lang="en-US" sz="1600" baseline="0" dirty="0" smtClean="0"/>
                        <a:t>/Failover Clustering</a:t>
                      </a:r>
                      <a:endParaRPr lang="en-US" sz="1600" b="1" dirty="0"/>
                    </a:p>
                  </a:txBody>
                  <a:tcPr marL="144000" marR="0" marT="46800" marB="46800" anchor="ctr"/>
                </a:tc>
                <a:tc>
                  <a:txBody>
                    <a:bodyPr/>
                    <a:lstStyle/>
                    <a:p>
                      <a:r>
                        <a:rPr lang="en-GB" sz="1600" dirty="0" smtClean="0"/>
                        <a:t>Needs vCenter</a:t>
                      </a:r>
                      <a:endParaRPr lang="en-GB" sz="1600" dirty="0"/>
                    </a:p>
                  </a:txBody>
                  <a:tcPr marL="68598" marR="68598" anchor="ctr"/>
                </a:tc>
                <a:tc>
                  <a:txBody>
                    <a:bodyPr/>
                    <a:lstStyle/>
                    <a:p>
                      <a:r>
                        <a:rPr lang="en-GB" sz="1600" dirty="0" smtClean="0"/>
                        <a:t>Needs vCenter</a:t>
                      </a:r>
                      <a:endParaRPr lang="en-GB" sz="1600" dirty="0"/>
                    </a:p>
                  </a:txBody>
                  <a:tcPr marL="68598" marR="6859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t>Included</a:t>
                      </a:r>
                      <a:endParaRPr lang="en-GB" sz="1600" b="1" kern="1200" dirty="0" smtClean="0">
                        <a:solidFill>
                          <a:srgbClr val="00B050"/>
                        </a:solidFill>
                        <a:latin typeface="+mn-lt"/>
                        <a:ea typeface="+mn-ea"/>
                        <a:cs typeface="+mn-cs"/>
                      </a:endParaRPr>
                    </a:p>
                  </a:txBody>
                  <a:tcPr marL="68598" marR="68598" anchor="ctr"/>
                </a:tc>
              </a:tr>
              <a:tr h="343393">
                <a:tc>
                  <a:txBody>
                    <a:bodyPr/>
                    <a:lstStyle/>
                    <a:p>
                      <a:r>
                        <a:rPr lang="en-US" sz="1600" dirty="0" smtClean="0"/>
                        <a:t>Dynamic</a:t>
                      </a:r>
                      <a:r>
                        <a:rPr lang="en-US" sz="1600" baseline="0" dirty="0" smtClean="0"/>
                        <a:t> Memory</a:t>
                      </a:r>
                      <a:endParaRPr lang="en-US" sz="1600" b="1" dirty="0"/>
                    </a:p>
                  </a:txBody>
                  <a:tcPr marL="144000" marR="0" marT="46800" marB="46800" anchor="ctr"/>
                </a:tc>
                <a:tc>
                  <a:txBody>
                    <a:bodyPr/>
                    <a:lstStyle/>
                    <a:p>
                      <a:r>
                        <a:rPr lang="en-GB" sz="1600" dirty="0" smtClean="0"/>
                        <a:t>Yes</a:t>
                      </a:r>
                      <a:endParaRPr lang="en-GB" sz="1600" dirty="0"/>
                    </a:p>
                  </a:txBody>
                  <a:tcPr marL="68598" marR="68598" anchor="ctr"/>
                </a:tc>
                <a:tc>
                  <a:txBody>
                    <a:bodyPr/>
                    <a:lstStyle/>
                    <a:p>
                      <a:r>
                        <a:rPr lang="en-GB" sz="1600" dirty="0" smtClean="0"/>
                        <a:t>Yes</a:t>
                      </a:r>
                      <a:endParaRPr lang="en-GB" sz="1600" dirty="0"/>
                    </a:p>
                  </a:txBody>
                  <a:tcPr marL="68598" marR="68598" anchor="ctr"/>
                </a:tc>
                <a:tc>
                  <a:txBody>
                    <a:bodyPr/>
                    <a:lstStyle/>
                    <a:p>
                      <a:r>
                        <a:rPr lang="en-GB" sz="1600" dirty="0" smtClean="0"/>
                        <a:t>Yes</a:t>
                      </a:r>
                    </a:p>
                  </a:txBody>
                  <a:tcPr marL="68598" marR="68598" anchor="ctr"/>
                </a:tc>
              </a:tr>
              <a:tr h="343999">
                <a:tc>
                  <a:txBody>
                    <a:bodyPr/>
                    <a:lstStyle/>
                    <a:p>
                      <a:r>
                        <a:rPr lang="en-US" sz="1600" dirty="0" smtClean="0"/>
                        <a:t>High-End Graphics</a:t>
                      </a:r>
                      <a:r>
                        <a:rPr lang="en-US" sz="1600" baseline="0" dirty="0" smtClean="0"/>
                        <a:t> for VDI</a:t>
                      </a:r>
                      <a:endParaRPr lang="en-US" sz="1600" b="1" dirty="0"/>
                    </a:p>
                  </a:txBody>
                  <a:tcPr marL="144000" marR="0" marT="46800" marB="46800" anchor="ctr"/>
                </a:tc>
                <a:tc>
                  <a:txBody>
                    <a:bodyPr/>
                    <a:lstStyle/>
                    <a:p>
                      <a:r>
                        <a:rPr lang="en-GB" sz="1600" dirty="0" smtClean="0"/>
                        <a:t>No</a:t>
                      </a:r>
                      <a:endParaRPr lang="en-GB" sz="1600" dirty="0"/>
                    </a:p>
                  </a:txBody>
                  <a:tcPr marL="68598" marR="68598" anchor="ctr"/>
                </a:tc>
                <a:tc>
                  <a:txBody>
                    <a:bodyPr/>
                    <a:lstStyle/>
                    <a:p>
                      <a:r>
                        <a:rPr lang="en-GB" sz="1600" dirty="0" smtClean="0"/>
                        <a:t>No</a:t>
                      </a:r>
                      <a:endParaRPr lang="en-GB" sz="1600" dirty="0"/>
                    </a:p>
                  </a:txBody>
                  <a:tcPr marL="68598" marR="6859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t>Included</a:t>
                      </a:r>
                      <a:endParaRPr lang="en-GB" sz="1600" b="1" kern="1200" dirty="0" smtClean="0">
                        <a:solidFill>
                          <a:srgbClr val="00B050"/>
                        </a:solidFill>
                        <a:latin typeface="+mn-lt"/>
                        <a:ea typeface="+mn-ea"/>
                        <a:cs typeface="+mn-cs"/>
                      </a:endParaRPr>
                    </a:p>
                  </a:txBody>
                  <a:tcPr marL="68598" marR="68598" anchor="ctr"/>
                </a:tc>
              </a:tr>
              <a:tr h="566811">
                <a:tc>
                  <a:txBody>
                    <a:bodyPr/>
                    <a:lstStyle/>
                    <a:p>
                      <a:r>
                        <a:rPr lang="en-US" sz="1600" dirty="0" smtClean="0"/>
                        <a:t>Host</a:t>
                      </a:r>
                      <a:r>
                        <a:rPr lang="en-US" sz="1600" baseline="0" dirty="0" smtClean="0"/>
                        <a:t> based console for </a:t>
                      </a:r>
                      <a:r>
                        <a:rPr lang="en-US" sz="1600" dirty="0" smtClean="0"/>
                        <a:t>configuration and troubleshooting</a:t>
                      </a:r>
                      <a:endParaRPr lang="en-US" sz="1600" b="1" dirty="0"/>
                    </a:p>
                  </a:txBody>
                  <a:tcPr marL="144000" marR="0" marT="46800" marB="46800" anchor="ctr"/>
                </a:tc>
                <a:tc>
                  <a:txBody>
                    <a:bodyPr/>
                    <a:lstStyle/>
                    <a:p>
                      <a:r>
                        <a:rPr lang="en-GB" sz="1600" dirty="0" smtClean="0"/>
                        <a:t>No</a:t>
                      </a:r>
                      <a:endParaRPr lang="en-GB" sz="1600" dirty="0"/>
                    </a:p>
                  </a:txBody>
                  <a:tcPr marL="68598" marR="68598" anchor="ctr"/>
                </a:tc>
                <a:tc>
                  <a:txBody>
                    <a:bodyPr/>
                    <a:lstStyle/>
                    <a:p>
                      <a:r>
                        <a:rPr lang="en-GB" sz="1600" dirty="0" smtClean="0"/>
                        <a:t>No</a:t>
                      </a:r>
                      <a:endParaRPr lang="en-GB" sz="1600" dirty="0"/>
                    </a:p>
                  </a:txBody>
                  <a:tcPr marL="68598" marR="6859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t>Included</a:t>
                      </a:r>
                      <a:endParaRPr lang="en-GB" sz="1600" b="1" kern="1200" dirty="0" smtClean="0">
                        <a:solidFill>
                          <a:srgbClr val="00B050"/>
                        </a:solidFill>
                        <a:latin typeface="+mn-lt"/>
                        <a:ea typeface="+mn-ea"/>
                        <a:cs typeface="+mn-cs"/>
                      </a:endParaRPr>
                    </a:p>
                  </a:txBody>
                  <a:tcPr marL="68598" marR="68598" anchor="ctr"/>
                </a:tc>
              </a:tr>
            </a:tbl>
          </a:graphicData>
        </a:graphic>
      </p:graphicFrame>
    </p:spTree>
    <p:extLst>
      <p:ext uri="{BB962C8B-B14F-4D97-AF65-F5344CB8AC3E}">
        <p14:creationId xmlns:p14="http://schemas.microsoft.com/office/powerpoint/2010/main" val="535602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680520"/>
          </a:xfrm>
        </p:spPr>
        <p:txBody>
          <a:bodyPr>
            <a:normAutofit/>
          </a:bodyPr>
          <a:lstStyle/>
          <a:p>
            <a:r>
              <a:rPr lang="en-AU" dirty="0"/>
              <a:t>Introduction &amp; Disclosure</a:t>
            </a:r>
            <a:endParaRPr lang="en-US" dirty="0"/>
          </a:p>
          <a:p>
            <a:r>
              <a:rPr lang="en-US" dirty="0"/>
              <a:t>Market Overview</a:t>
            </a:r>
          </a:p>
          <a:p>
            <a:r>
              <a:rPr lang="en-US" b="1" dirty="0">
                <a:solidFill>
                  <a:schemeClr val="accent2"/>
                </a:solidFill>
              </a:rPr>
              <a:t>Why Microsoft</a:t>
            </a:r>
          </a:p>
          <a:p>
            <a:pPr lvl="1"/>
            <a:r>
              <a:rPr lang="en-US" dirty="0"/>
              <a:t>More than just </a:t>
            </a:r>
            <a:r>
              <a:rPr lang="en-US" dirty="0" err="1"/>
              <a:t>Virtualisation</a:t>
            </a:r>
            <a:endParaRPr lang="en-US" dirty="0"/>
          </a:p>
          <a:p>
            <a:pPr lvl="1"/>
            <a:r>
              <a:rPr lang="en-AU" dirty="0"/>
              <a:t>Cloud Capabilities (IAAS </a:t>
            </a:r>
            <a:r>
              <a:rPr lang="en-AU" dirty="0" err="1"/>
              <a:t>vs</a:t>
            </a:r>
            <a:r>
              <a:rPr lang="en-AU" dirty="0"/>
              <a:t> PAAS and SAAS)</a:t>
            </a:r>
            <a:endParaRPr lang="en-US" dirty="0"/>
          </a:p>
          <a:p>
            <a:pPr lvl="1"/>
            <a:r>
              <a:rPr lang="en-AU" dirty="0"/>
              <a:t>Why Hyper-V</a:t>
            </a:r>
          </a:p>
          <a:p>
            <a:pPr lvl="1"/>
            <a:r>
              <a:rPr lang="en-AU" b="1" dirty="0" smtClean="0">
                <a:solidFill>
                  <a:schemeClr val="accent2"/>
                </a:solidFill>
              </a:rPr>
              <a:t>System </a:t>
            </a:r>
            <a:r>
              <a:rPr lang="en-AU" b="1" dirty="0" err="1">
                <a:solidFill>
                  <a:schemeClr val="accent2"/>
                </a:solidFill>
              </a:rPr>
              <a:t>Center</a:t>
            </a:r>
            <a:endParaRPr lang="en-US" b="1" dirty="0">
              <a:solidFill>
                <a:schemeClr val="accent2"/>
              </a:solidFill>
            </a:endParaRPr>
          </a:p>
          <a:p>
            <a:r>
              <a:rPr lang="en-AU" dirty="0"/>
              <a:t>Solution Summary</a:t>
            </a:r>
          </a:p>
          <a:p>
            <a:r>
              <a:rPr lang="en-AU" dirty="0" smtClean="0"/>
              <a:t>Windows Server “8” </a:t>
            </a:r>
            <a:r>
              <a:rPr lang="en-AU" dirty="0"/>
              <a:t>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678684268"/>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black">
          <a:xfrm rot="10800000">
            <a:off x="152400" y="890587"/>
            <a:ext cx="3070225" cy="5172373"/>
          </a:xfrm>
          <a:prstGeom prst="rect">
            <a:avLst/>
          </a:prstGeom>
          <a:solidFill>
            <a:srgbClr val="DDDDDD">
              <a:alpha val="20000"/>
            </a:srgbClr>
          </a:solidFill>
          <a:ln>
            <a:headEnd type="none" w="med" len="med"/>
            <a:tailEnd type="none" w="med" len="med"/>
          </a:ln>
        </p:spPr>
        <p:txBody>
          <a:bodyPr lIns="91379" tIns="91379" rIns="0" bIns="0"/>
          <a:lstStyle/>
          <a:p>
            <a:pPr marL="0" lvl="1" indent="-176099" algn="ctr" eaLnBrk="0" fontAlgn="base" hangingPunct="0">
              <a:lnSpc>
                <a:spcPct val="90000"/>
              </a:lnSpc>
              <a:spcBef>
                <a:spcPct val="0"/>
              </a:spcBef>
              <a:spcAft>
                <a:spcPct val="0"/>
              </a:spcAft>
              <a:buClr>
                <a:srgbClr val="050595"/>
              </a:buClr>
              <a:buSzPct val="125000"/>
              <a:buBlip>
                <a:blip r:embed="rId3"/>
              </a:buBlip>
              <a:defRPr/>
            </a:pPr>
            <a:endParaRPr lang="en-US" sz="1600" kern="0" dirty="0">
              <a:solidFill>
                <a:srgbClr val="000000"/>
              </a:solidFill>
              <a:cs typeface="Arial" pitchFamily="34" charset="0"/>
            </a:endParaRPr>
          </a:p>
        </p:txBody>
      </p:sp>
      <p:sp>
        <p:nvSpPr>
          <p:cNvPr id="6" name="Rectangle 5"/>
          <p:cNvSpPr/>
          <p:nvPr/>
        </p:nvSpPr>
        <p:spPr bwMode="auto">
          <a:xfrm>
            <a:off x="275183" y="1033274"/>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7" name="TextBox 6"/>
          <p:cNvSpPr txBox="1"/>
          <p:nvPr/>
        </p:nvSpPr>
        <p:spPr>
          <a:xfrm>
            <a:off x="334965" y="1103314"/>
            <a:ext cx="2715382" cy="530994"/>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176099" lvl="1" indent="-176099" eaLnBrk="0" hangingPunct="0">
              <a:lnSpc>
                <a:spcPct val="90000"/>
              </a:lnSpc>
              <a:spcAft>
                <a:spcPts val="600"/>
              </a:spcAft>
              <a:buClr>
                <a:srgbClr val="FF6600"/>
              </a:buClr>
              <a:buSzPct val="100000"/>
              <a:buBlip>
                <a:blip r:embed="rId3"/>
              </a:buBlip>
              <a:defRPr/>
            </a:pPr>
            <a:endParaRPr lang="en-US" sz="1300" kern="0" dirty="0">
              <a:solidFill>
                <a:sysClr val="windowText" lastClr="000000"/>
              </a:solidFill>
              <a:cs typeface="Arial" pitchFamily="34" charset="0"/>
            </a:endParaRPr>
          </a:p>
        </p:txBody>
      </p:sp>
      <p:sp>
        <p:nvSpPr>
          <p:cNvPr id="8" name="Rectangle 7"/>
          <p:cNvSpPr/>
          <p:nvPr/>
        </p:nvSpPr>
        <p:spPr>
          <a:xfrm>
            <a:off x="282576" y="1243014"/>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sp>
        <p:nvSpPr>
          <p:cNvPr id="12" name="Rectangle 11"/>
          <p:cNvSpPr/>
          <p:nvPr/>
        </p:nvSpPr>
        <p:spPr bwMode="auto">
          <a:xfrm>
            <a:off x="275183" y="2433184"/>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13" name="TextBox 12"/>
          <p:cNvSpPr txBox="1"/>
          <p:nvPr/>
        </p:nvSpPr>
        <p:spPr>
          <a:xfrm>
            <a:off x="334965" y="2502955"/>
            <a:ext cx="2715382" cy="530995"/>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176099" lvl="1" indent="-176099" eaLnBrk="0" hangingPunct="0">
              <a:lnSpc>
                <a:spcPct val="90000"/>
              </a:lnSpc>
              <a:spcAft>
                <a:spcPts val="600"/>
              </a:spcAft>
              <a:buClr>
                <a:srgbClr val="FF6600"/>
              </a:buClr>
              <a:buSzPct val="100000"/>
              <a:buBlip>
                <a:blip r:embed="rId3"/>
              </a:buBlip>
              <a:defRPr/>
            </a:pPr>
            <a:endParaRPr lang="en-US" sz="1300" kern="0" dirty="0">
              <a:solidFill>
                <a:sysClr val="windowText" lastClr="000000"/>
              </a:solidFill>
              <a:cs typeface="Arial" pitchFamily="34" charset="0"/>
            </a:endParaRPr>
          </a:p>
        </p:txBody>
      </p:sp>
      <p:sp>
        <p:nvSpPr>
          <p:cNvPr id="14" name="Rectangle 13"/>
          <p:cNvSpPr/>
          <p:nvPr/>
        </p:nvSpPr>
        <p:spPr>
          <a:xfrm>
            <a:off x="282576" y="2642655"/>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sp>
        <p:nvSpPr>
          <p:cNvPr id="18" name="Rectangle 17"/>
          <p:cNvSpPr/>
          <p:nvPr/>
        </p:nvSpPr>
        <p:spPr bwMode="auto">
          <a:xfrm>
            <a:off x="275183" y="1733229"/>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19" name="TextBox 18"/>
          <p:cNvSpPr txBox="1"/>
          <p:nvPr/>
        </p:nvSpPr>
        <p:spPr>
          <a:xfrm>
            <a:off x="334965" y="1803928"/>
            <a:ext cx="2715382" cy="529507"/>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176099" lvl="1" indent="-176099" eaLnBrk="0" hangingPunct="0">
              <a:lnSpc>
                <a:spcPct val="90000"/>
              </a:lnSpc>
              <a:spcAft>
                <a:spcPts val="600"/>
              </a:spcAft>
              <a:buClr>
                <a:srgbClr val="FF6600"/>
              </a:buClr>
              <a:buSzPct val="100000"/>
              <a:buBlip>
                <a:blip r:embed="rId3"/>
              </a:buBlip>
              <a:defRPr/>
            </a:pPr>
            <a:endParaRPr lang="en-US" sz="1300" kern="0" dirty="0">
              <a:solidFill>
                <a:sysClr val="windowText" lastClr="000000"/>
              </a:solidFill>
              <a:cs typeface="Arial" pitchFamily="34" charset="0"/>
            </a:endParaRPr>
          </a:p>
        </p:txBody>
      </p:sp>
      <p:sp>
        <p:nvSpPr>
          <p:cNvPr id="20" name="Rectangle 19"/>
          <p:cNvSpPr/>
          <p:nvPr/>
        </p:nvSpPr>
        <p:spPr>
          <a:xfrm>
            <a:off x="282576" y="1942040"/>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sp>
        <p:nvSpPr>
          <p:cNvPr id="24" name="Rectangle 23"/>
          <p:cNvSpPr/>
          <p:nvPr/>
        </p:nvSpPr>
        <p:spPr bwMode="auto">
          <a:xfrm>
            <a:off x="275183" y="3133139"/>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25" name="TextBox 24"/>
          <p:cNvSpPr txBox="1"/>
          <p:nvPr/>
        </p:nvSpPr>
        <p:spPr>
          <a:xfrm>
            <a:off x="334965" y="3203570"/>
            <a:ext cx="2715382" cy="530995"/>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176099" lvl="1" indent="-176099" eaLnBrk="0" hangingPunct="0">
              <a:lnSpc>
                <a:spcPct val="90000"/>
              </a:lnSpc>
              <a:spcAft>
                <a:spcPts val="600"/>
              </a:spcAft>
              <a:buClr>
                <a:srgbClr val="FF6600"/>
              </a:buClr>
              <a:buSzPct val="100000"/>
              <a:buBlip>
                <a:blip r:embed="rId3"/>
              </a:buBlip>
              <a:defRPr/>
            </a:pPr>
            <a:endParaRPr lang="en-US" sz="1300" kern="0" dirty="0">
              <a:solidFill>
                <a:sysClr val="windowText" lastClr="000000"/>
              </a:solidFill>
              <a:cs typeface="Arial" pitchFamily="34" charset="0"/>
            </a:endParaRPr>
          </a:p>
        </p:txBody>
      </p:sp>
      <p:sp>
        <p:nvSpPr>
          <p:cNvPr id="26" name="Rectangle 25"/>
          <p:cNvSpPr/>
          <p:nvPr/>
        </p:nvSpPr>
        <p:spPr>
          <a:xfrm>
            <a:off x="282576" y="3343270"/>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sp>
        <p:nvSpPr>
          <p:cNvPr id="30" name="Rectangle 29"/>
          <p:cNvSpPr/>
          <p:nvPr/>
        </p:nvSpPr>
        <p:spPr bwMode="auto">
          <a:xfrm>
            <a:off x="275183" y="4530452"/>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31" name="TextBox 30"/>
          <p:cNvSpPr txBox="1"/>
          <p:nvPr/>
        </p:nvSpPr>
        <p:spPr>
          <a:xfrm>
            <a:off x="334965" y="4600621"/>
            <a:ext cx="2715382" cy="530994"/>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176099" lvl="1" indent="-176099" eaLnBrk="0" hangingPunct="0">
              <a:lnSpc>
                <a:spcPct val="90000"/>
              </a:lnSpc>
              <a:spcAft>
                <a:spcPts val="600"/>
              </a:spcAft>
              <a:buClr>
                <a:srgbClr val="FF6600"/>
              </a:buClr>
              <a:buSzPct val="100000"/>
              <a:buBlip>
                <a:blip r:embed="rId3"/>
              </a:buBlip>
              <a:defRPr/>
            </a:pPr>
            <a:endParaRPr lang="en-US" sz="1300" kern="0" dirty="0">
              <a:solidFill>
                <a:sysClr val="windowText" lastClr="000000"/>
              </a:solidFill>
              <a:cs typeface="Arial" pitchFamily="34" charset="0"/>
            </a:endParaRPr>
          </a:p>
        </p:txBody>
      </p:sp>
      <p:sp>
        <p:nvSpPr>
          <p:cNvPr id="32" name="Rectangle 31"/>
          <p:cNvSpPr/>
          <p:nvPr/>
        </p:nvSpPr>
        <p:spPr>
          <a:xfrm>
            <a:off x="282576" y="4740318"/>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sp>
        <p:nvSpPr>
          <p:cNvPr id="36" name="Rectangle 35"/>
          <p:cNvSpPr/>
          <p:nvPr/>
        </p:nvSpPr>
        <p:spPr bwMode="auto">
          <a:xfrm>
            <a:off x="275183" y="3831329"/>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37" name="TextBox 36"/>
          <p:cNvSpPr txBox="1"/>
          <p:nvPr/>
        </p:nvSpPr>
        <p:spPr>
          <a:xfrm>
            <a:off x="334965" y="3900838"/>
            <a:ext cx="2715382" cy="530994"/>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176099" lvl="1" indent="-176099" eaLnBrk="0" hangingPunct="0">
              <a:lnSpc>
                <a:spcPct val="90000"/>
              </a:lnSpc>
              <a:spcAft>
                <a:spcPts val="600"/>
              </a:spcAft>
              <a:buClr>
                <a:srgbClr val="FF6600"/>
              </a:buClr>
              <a:buSzPct val="100000"/>
              <a:buBlip>
                <a:blip r:embed="rId3"/>
              </a:buBlip>
              <a:defRPr/>
            </a:pPr>
            <a:endParaRPr lang="en-US" sz="1300" kern="0" dirty="0">
              <a:solidFill>
                <a:sysClr val="windowText" lastClr="000000"/>
              </a:solidFill>
              <a:cs typeface="Arial" pitchFamily="34" charset="0"/>
            </a:endParaRPr>
          </a:p>
        </p:txBody>
      </p:sp>
      <p:sp>
        <p:nvSpPr>
          <p:cNvPr id="38" name="Rectangle 37"/>
          <p:cNvSpPr/>
          <p:nvPr/>
        </p:nvSpPr>
        <p:spPr>
          <a:xfrm>
            <a:off x="282576" y="4040534"/>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sp>
        <p:nvSpPr>
          <p:cNvPr id="3" name="Title 1"/>
          <p:cNvSpPr txBox="1">
            <a:spLocks/>
          </p:cNvSpPr>
          <p:nvPr/>
        </p:nvSpPr>
        <p:spPr>
          <a:xfrm>
            <a:off x="233604" y="172858"/>
            <a:ext cx="8658876" cy="384721"/>
          </a:xfrm>
          <a:prstGeom prst="rect">
            <a:avLst/>
          </a:prstGeom>
        </p:spPr>
        <p:txBody>
          <a:bodyPr wrap="square" lIns="0" tIns="0" rIns="0" bIns="0">
            <a:spAutoFit/>
          </a:bodyPr>
          <a:lstStyle/>
          <a:p>
            <a:pPr algn="ctr" defTabSz="913772">
              <a:lnSpc>
                <a:spcPts val="3000"/>
              </a:lnSpc>
              <a:spcBef>
                <a:spcPct val="0"/>
              </a:spcBef>
              <a:defRPr/>
            </a:pPr>
            <a:r>
              <a:rPr lang="en-US" sz="2800" dirty="0" smtClean="0">
                <a:solidFill>
                  <a:schemeClr val="accent1"/>
                </a:solidFill>
                <a:latin typeface="Segoe"/>
                <a:cs typeface="Segoe"/>
              </a:rPr>
              <a:t>Integrated end to end management with system center  </a:t>
            </a:r>
            <a:endParaRPr lang="en-US" sz="2800" dirty="0">
              <a:solidFill>
                <a:schemeClr val="accent1"/>
              </a:solidFill>
              <a:latin typeface="Segoe"/>
              <a:cs typeface="Segoe"/>
            </a:endParaRPr>
          </a:p>
        </p:txBody>
      </p:sp>
      <p:pic>
        <p:nvPicPr>
          <p:cNvPr id="19490" name="Picture 41" descr="SysCnt-ConfigMgr_h_rgb_r.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564" y="1133478"/>
            <a:ext cx="1856451" cy="48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91" name="Picture 42" descr="SysCnt-DPM_h_rgb_r.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551" y="1829328"/>
            <a:ext cx="1973716" cy="48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92" name="Picture 43" descr="SysCnt-OprtnsMgr_h_rgb_r.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7552" y="2526769"/>
            <a:ext cx="1676745" cy="4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93" name="Picture 44" descr="SysCnt-ServiceMgr_h_rgb_r.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7552" y="3232145"/>
            <a:ext cx="1573186" cy="48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94" name="Picture 45" descr="SysCnt-VrtlMachine_h_rgb_r.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7551" y="3934174"/>
            <a:ext cx="1985900" cy="48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00" name="Picture 51"/>
          <p:cNvPicPr>
            <a:picLocks noChangeAspect="1" noChangeArrowheads="1"/>
          </p:cNvPicPr>
          <p:nvPr/>
        </p:nvPicPr>
        <p:blipFill>
          <a:blip r:embed="rId9">
            <a:extLst>
              <a:ext uri="{28A0092B-C50C-407E-A947-70E740481C1C}">
                <a14:useLocalDpi xmlns:a14="http://schemas.microsoft.com/office/drawing/2010/main" val="0"/>
              </a:ext>
            </a:extLst>
          </a:blip>
          <a:srcRect l="14082" r="17397"/>
          <a:stretch>
            <a:fillRect/>
          </a:stretch>
        </p:blipFill>
        <p:spPr bwMode="auto">
          <a:xfrm>
            <a:off x="6876256" y="4653136"/>
            <a:ext cx="2153480" cy="211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bwMode="auto">
          <a:xfrm>
            <a:off x="280826" y="5228223"/>
            <a:ext cx="2834649" cy="668251"/>
          </a:xfrm>
          <a:prstGeom prst="rect">
            <a:avLst/>
          </a:prstGeom>
          <a:gradFill flip="none" rotWithShape="1">
            <a:gsLst>
              <a:gs pos="0">
                <a:srgbClr val="B2CFE2">
                  <a:alpha val="50000"/>
                </a:srgbClr>
              </a:gs>
              <a:gs pos="80000">
                <a:srgbClr val="4F9ABF">
                  <a:alpha val="60000"/>
                </a:srgbClr>
              </a:gs>
              <a:gs pos="100000">
                <a:srgbClr val="3497AE">
                  <a:alpha val="50000"/>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38100" h="31750" prst="relaxedInset"/>
          </a:sp3d>
        </p:spPr>
        <p:txBody>
          <a:bodyPr lIns="91375" tIns="45688" rIns="91375" bIns="45688" anchor="ctr"/>
          <a:lstStyle/>
          <a:p>
            <a:pPr marL="0" lvl="1" indent="-342679" algn="ctr" defTabSz="913507" fontAlgn="base">
              <a:spcBef>
                <a:spcPct val="0"/>
              </a:spcBef>
              <a:spcAft>
                <a:spcPct val="0"/>
              </a:spcAft>
              <a:buClr>
                <a:srgbClr val="777777"/>
              </a:buClr>
              <a:buSzPct val="130000"/>
              <a:tabLst>
                <a:tab pos="424317" algn="l"/>
              </a:tabLst>
              <a:defRPr/>
            </a:pPr>
            <a:endParaRPr lang="en-US" altLang="zh-CN" sz="1200" b="1" kern="0" dirty="0">
              <a:gradFill>
                <a:gsLst>
                  <a:gs pos="0">
                    <a:srgbClr val="FFFFFF"/>
                  </a:gs>
                  <a:gs pos="100000">
                    <a:srgbClr val="FFFFFF"/>
                  </a:gs>
                </a:gsLst>
                <a:lin ang="0" scaled="0"/>
              </a:gradFill>
              <a:cs typeface="Arial" pitchFamily="34" charset="0"/>
            </a:endParaRPr>
          </a:p>
        </p:txBody>
      </p:sp>
      <p:sp>
        <p:nvSpPr>
          <p:cNvPr id="34" name="TextBox 33"/>
          <p:cNvSpPr txBox="1"/>
          <p:nvPr/>
        </p:nvSpPr>
        <p:spPr>
          <a:xfrm>
            <a:off x="340607" y="5298392"/>
            <a:ext cx="2715382" cy="530994"/>
          </a:xfrm>
          <a:prstGeom prst="roundRect">
            <a:avLst>
              <a:gd name="adj" fmla="val 0"/>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lIns="182763" tIns="182763" rIns="0" bIns="0"/>
          <a:lstStyle/>
          <a:p>
            <a:pPr marL="0" lvl="1" eaLnBrk="0" hangingPunct="0">
              <a:lnSpc>
                <a:spcPct val="90000"/>
              </a:lnSpc>
              <a:spcAft>
                <a:spcPts val="600"/>
              </a:spcAft>
              <a:buClr>
                <a:srgbClr val="FF6600"/>
              </a:buClr>
              <a:buSzPct val="100000"/>
              <a:defRPr/>
            </a:pPr>
            <a:endParaRPr lang="en-US" sz="1300" kern="0" dirty="0">
              <a:solidFill>
                <a:sysClr val="windowText" lastClr="000000"/>
              </a:solidFill>
              <a:cs typeface="Arial" pitchFamily="34" charset="0"/>
            </a:endParaRPr>
          </a:p>
        </p:txBody>
      </p:sp>
      <p:sp>
        <p:nvSpPr>
          <p:cNvPr id="35" name="Rectangle 34"/>
          <p:cNvSpPr/>
          <p:nvPr/>
        </p:nvSpPr>
        <p:spPr>
          <a:xfrm>
            <a:off x="288219" y="5438089"/>
            <a:ext cx="2820465" cy="281100"/>
          </a:xfrm>
          <a:prstGeom prst="rect">
            <a:avLst/>
          </a:prstGeom>
        </p:spPr>
        <p:txBody>
          <a:bodyPr wrap="square" lIns="91379" tIns="45690" rIns="91379" bIns="45690">
            <a:spAutoFit/>
          </a:bodyPr>
          <a:lstStyle/>
          <a:p>
            <a:pPr algn="ctr" defTabSz="913507" fontAlgn="base">
              <a:lnSpc>
                <a:spcPct val="90000"/>
              </a:lnSpc>
              <a:spcBef>
                <a:spcPct val="0"/>
              </a:spcBef>
              <a:spcAft>
                <a:spcPct val="0"/>
              </a:spcAft>
              <a:buClr>
                <a:srgbClr val="777777"/>
              </a:buClr>
              <a:buSzPct val="130000"/>
              <a:defRPr sz="1600" b="1" kern="0">
                <a:solidFill>
                  <a:srgbClr val="292929"/>
                </a:solidFill>
                <a:latin typeface="Segoe" pitchFamily="34" charset="0"/>
              </a:defRPr>
            </a:pPr>
            <a:endParaRPr lang="en-US" sz="1500" b="1" kern="0" dirty="0">
              <a:gradFill>
                <a:gsLst>
                  <a:gs pos="83000">
                    <a:srgbClr val="292929">
                      <a:lumMod val="10000"/>
                      <a:lumOff val="90000"/>
                    </a:srgbClr>
                  </a:gs>
                  <a:gs pos="50000">
                    <a:srgbClr val="292929">
                      <a:lumMod val="10000"/>
                      <a:lumOff val="90000"/>
                    </a:srgbClr>
                  </a:gs>
                </a:gsLst>
                <a:lin ang="8400000" scaled="0"/>
              </a:gradFill>
              <a:latin typeface="Segoe UI Semibold" pitchFamily="34" charset="0"/>
              <a:cs typeface="Arial" pitchFamily="34" charset="0"/>
            </a:endParaRPr>
          </a:p>
        </p:txBody>
      </p:sp>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2002" y="5345542"/>
            <a:ext cx="1623442" cy="465638"/>
          </a:xfrm>
          <a:prstGeom prst="rect">
            <a:avLst/>
          </a:prstGeom>
        </p:spPr>
      </p:pic>
      <p:pic>
        <p:nvPicPr>
          <p:cNvPr id="10" name="Picture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5801" y="4612284"/>
            <a:ext cx="2119917" cy="517510"/>
          </a:xfrm>
          <a:prstGeom prst="rect">
            <a:avLst/>
          </a:prstGeom>
        </p:spPr>
      </p:pic>
      <p:sp>
        <p:nvSpPr>
          <p:cNvPr id="11" name="TextBox 10"/>
          <p:cNvSpPr txBox="1"/>
          <p:nvPr/>
        </p:nvSpPr>
        <p:spPr>
          <a:xfrm>
            <a:off x="3352800" y="1143004"/>
            <a:ext cx="5181600" cy="307716"/>
          </a:xfrm>
          <a:prstGeom prst="rect">
            <a:avLst/>
          </a:prstGeom>
          <a:noFill/>
        </p:spPr>
        <p:txBody>
          <a:bodyPr wrap="square" lIns="91379" tIns="45690" rIns="91379" bIns="45690" rtlCol="0">
            <a:spAutoFit/>
          </a:bodyPr>
          <a:lstStyle/>
          <a:p>
            <a:r>
              <a:rPr lang="en-AU" sz="1400" b="1" dirty="0">
                <a:solidFill>
                  <a:schemeClr val="bg1"/>
                </a:solidFill>
              </a:rPr>
              <a:t>Device </a:t>
            </a:r>
            <a:r>
              <a:rPr lang="en-AU" sz="1400" b="1" dirty="0" err="1">
                <a:solidFill>
                  <a:schemeClr val="bg1"/>
                </a:solidFill>
              </a:rPr>
              <a:t>mgmt</a:t>
            </a:r>
            <a:r>
              <a:rPr lang="en-AU" sz="1400" b="1" dirty="0">
                <a:solidFill>
                  <a:schemeClr val="bg1"/>
                </a:solidFill>
              </a:rPr>
              <a:t> </a:t>
            </a:r>
            <a:r>
              <a:rPr lang="en-AU" sz="1400" dirty="0">
                <a:solidFill>
                  <a:schemeClr val="bg1"/>
                </a:solidFill>
              </a:rPr>
              <a:t>- software inventory &amp; deployment, configuration  </a:t>
            </a:r>
            <a:endParaRPr lang="en-US" sz="1400" dirty="0">
              <a:solidFill>
                <a:schemeClr val="bg1"/>
              </a:solidFill>
            </a:endParaRPr>
          </a:p>
        </p:txBody>
      </p:sp>
      <p:sp>
        <p:nvSpPr>
          <p:cNvPr id="42" name="TextBox 41"/>
          <p:cNvSpPr txBox="1"/>
          <p:nvPr/>
        </p:nvSpPr>
        <p:spPr>
          <a:xfrm>
            <a:off x="3352800" y="1902026"/>
            <a:ext cx="5181600" cy="307716"/>
          </a:xfrm>
          <a:prstGeom prst="rect">
            <a:avLst/>
          </a:prstGeom>
          <a:noFill/>
        </p:spPr>
        <p:txBody>
          <a:bodyPr wrap="square" lIns="91379" tIns="45690" rIns="91379" bIns="45690" rtlCol="0">
            <a:spAutoFit/>
          </a:bodyPr>
          <a:lstStyle/>
          <a:p>
            <a:r>
              <a:rPr lang="en-AU" sz="1400" b="1" dirty="0">
                <a:solidFill>
                  <a:schemeClr val="bg1"/>
                </a:solidFill>
              </a:rPr>
              <a:t>Server &amp; PC - Backup</a:t>
            </a:r>
            <a:r>
              <a:rPr lang="en-AU" sz="1400" dirty="0">
                <a:solidFill>
                  <a:schemeClr val="bg1"/>
                </a:solidFill>
              </a:rPr>
              <a:t>, archiving, restore &amp; recovery </a:t>
            </a:r>
            <a:endParaRPr lang="en-US" sz="1400" dirty="0">
              <a:solidFill>
                <a:schemeClr val="bg1"/>
              </a:solidFill>
            </a:endParaRPr>
          </a:p>
        </p:txBody>
      </p:sp>
      <p:sp>
        <p:nvSpPr>
          <p:cNvPr id="43" name="TextBox 42"/>
          <p:cNvSpPr txBox="1"/>
          <p:nvPr/>
        </p:nvSpPr>
        <p:spPr>
          <a:xfrm>
            <a:off x="3352800" y="2545800"/>
            <a:ext cx="5181600" cy="523160"/>
          </a:xfrm>
          <a:prstGeom prst="rect">
            <a:avLst/>
          </a:prstGeom>
          <a:noFill/>
        </p:spPr>
        <p:txBody>
          <a:bodyPr wrap="square" lIns="91379" tIns="45690" rIns="91379" bIns="45690" rtlCol="0">
            <a:spAutoFit/>
          </a:bodyPr>
          <a:lstStyle/>
          <a:p>
            <a:r>
              <a:rPr lang="en-AU" sz="1400" b="1" dirty="0">
                <a:solidFill>
                  <a:schemeClr val="bg1"/>
                </a:solidFill>
              </a:rPr>
              <a:t>Server, Storage, PC &amp; application – monitoring, alerting</a:t>
            </a:r>
            <a:r>
              <a:rPr lang="en-AU" sz="1400" dirty="0">
                <a:solidFill>
                  <a:schemeClr val="bg1"/>
                </a:solidFill>
              </a:rPr>
              <a:t>, management and automation (using management packs)</a:t>
            </a:r>
            <a:endParaRPr lang="en-US" sz="1400" dirty="0">
              <a:solidFill>
                <a:schemeClr val="bg1"/>
              </a:solidFill>
            </a:endParaRPr>
          </a:p>
        </p:txBody>
      </p:sp>
      <p:sp>
        <p:nvSpPr>
          <p:cNvPr id="44" name="TextBox 43"/>
          <p:cNvSpPr txBox="1"/>
          <p:nvPr/>
        </p:nvSpPr>
        <p:spPr>
          <a:xfrm>
            <a:off x="3362325" y="3265880"/>
            <a:ext cx="5181600" cy="523160"/>
          </a:xfrm>
          <a:prstGeom prst="rect">
            <a:avLst/>
          </a:prstGeom>
          <a:noFill/>
        </p:spPr>
        <p:txBody>
          <a:bodyPr wrap="square" lIns="91379" tIns="45690" rIns="91379" bIns="45690" rtlCol="0">
            <a:spAutoFit/>
          </a:bodyPr>
          <a:lstStyle/>
          <a:p>
            <a:r>
              <a:rPr lang="en-AU" sz="1400" b="1" dirty="0">
                <a:solidFill>
                  <a:schemeClr val="bg1"/>
                </a:solidFill>
              </a:rPr>
              <a:t>ITIL based ticketing and IT process tracking capability </a:t>
            </a:r>
            <a:r>
              <a:rPr lang="en-AU" sz="1400" dirty="0">
                <a:solidFill>
                  <a:schemeClr val="bg1"/>
                </a:solidFill>
              </a:rPr>
              <a:t>(for helpdesk and SLA reporting with CMDB)</a:t>
            </a:r>
            <a:endParaRPr lang="en-US" sz="1400" dirty="0">
              <a:solidFill>
                <a:schemeClr val="bg1"/>
              </a:solidFill>
            </a:endParaRPr>
          </a:p>
        </p:txBody>
      </p:sp>
      <p:sp>
        <p:nvSpPr>
          <p:cNvPr id="45" name="TextBox 44"/>
          <p:cNvSpPr txBox="1"/>
          <p:nvPr/>
        </p:nvSpPr>
        <p:spPr>
          <a:xfrm>
            <a:off x="3357389" y="3933056"/>
            <a:ext cx="5181600" cy="523160"/>
          </a:xfrm>
          <a:prstGeom prst="rect">
            <a:avLst/>
          </a:prstGeom>
          <a:noFill/>
        </p:spPr>
        <p:txBody>
          <a:bodyPr wrap="square" lIns="91379" tIns="45690" rIns="91379" bIns="45690" rtlCol="0">
            <a:spAutoFit/>
          </a:bodyPr>
          <a:lstStyle/>
          <a:p>
            <a:r>
              <a:rPr lang="en-AU" sz="1400" b="1" dirty="0">
                <a:solidFill>
                  <a:schemeClr val="bg1"/>
                </a:solidFill>
              </a:rPr>
              <a:t>Cloud </a:t>
            </a:r>
            <a:r>
              <a:rPr lang="en-AU" sz="1400" b="1" dirty="0" err="1">
                <a:solidFill>
                  <a:schemeClr val="bg1"/>
                </a:solidFill>
              </a:rPr>
              <a:t>Mgmt</a:t>
            </a:r>
            <a:r>
              <a:rPr lang="en-AU" sz="1400" b="1" dirty="0">
                <a:solidFill>
                  <a:schemeClr val="bg1"/>
                </a:solidFill>
              </a:rPr>
              <a:t> capability </a:t>
            </a:r>
            <a:r>
              <a:rPr lang="en-AU" sz="1400" dirty="0">
                <a:solidFill>
                  <a:schemeClr val="bg1"/>
                </a:solidFill>
              </a:rPr>
              <a:t>- Virtual &amp; Physical server </a:t>
            </a:r>
            <a:r>
              <a:rPr lang="en-AU" sz="1400" dirty="0" err="1">
                <a:solidFill>
                  <a:schemeClr val="bg1"/>
                </a:solidFill>
              </a:rPr>
              <a:t>mgmt</a:t>
            </a:r>
            <a:r>
              <a:rPr lang="en-AU" sz="1400" dirty="0">
                <a:solidFill>
                  <a:schemeClr val="bg1"/>
                </a:solidFill>
              </a:rPr>
              <a:t> and configuration – for Hyper-V, VMware, </a:t>
            </a:r>
            <a:r>
              <a:rPr lang="en-AU" sz="1400" dirty="0" err="1">
                <a:solidFill>
                  <a:schemeClr val="bg1"/>
                </a:solidFill>
              </a:rPr>
              <a:t>XenServer</a:t>
            </a:r>
            <a:endParaRPr lang="en-US" sz="1400" dirty="0">
              <a:solidFill>
                <a:schemeClr val="bg1"/>
              </a:solidFill>
            </a:endParaRPr>
          </a:p>
        </p:txBody>
      </p:sp>
      <p:sp>
        <p:nvSpPr>
          <p:cNvPr id="46" name="TextBox 45"/>
          <p:cNvSpPr txBox="1"/>
          <p:nvPr/>
        </p:nvSpPr>
        <p:spPr>
          <a:xfrm>
            <a:off x="3357389" y="4581128"/>
            <a:ext cx="3810000" cy="523160"/>
          </a:xfrm>
          <a:prstGeom prst="rect">
            <a:avLst/>
          </a:prstGeom>
          <a:noFill/>
        </p:spPr>
        <p:txBody>
          <a:bodyPr wrap="square" lIns="91379" tIns="45690" rIns="91379" bIns="45690" rtlCol="0">
            <a:spAutoFit/>
          </a:bodyPr>
          <a:lstStyle/>
          <a:p>
            <a:r>
              <a:rPr lang="en-AU" sz="1400" b="1" dirty="0">
                <a:solidFill>
                  <a:schemeClr val="bg1"/>
                </a:solidFill>
              </a:rPr>
              <a:t>Cloud Management &amp; interoperability portal </a:t>
            </a:r>
            <a:r>
              <a:rPr lang="en-AU" sz="1400" dirty="0">
                <a:solidFill>
                  <a:schemeClr val="bg1"/>
                </a:solidFill>
              </a:rPr>
              <a:t>for multi-cloud connections </a:t>
            </a:r>
            <a:endParaRPr lang="en-US" sz="1400" dirty="0">
              <a:solidFill>
                <a:schemeClr val="bg1"/>
              </a:solidFill>
            </a:endParaRPr>
          </a:p>
        </p:txBody>
      </p:sp>
      <p:sp>
        <p:nvSpPr>
          <p:cNvPr id="47" name="TextBox 46"/>
          <p:cNvSpPr txBox="1"/>
          <p:nvPr/>
        </p:nvSpPr>
        <p:spPr>
          <a:xfrm>
            <a:off x="3353197" y="5301208"/>
            <a:ext cx="3810000" cy="307716"/>
          </a:xfrm>
          <a:prstGeom prst="rect">
            <a:avLst/>
          </a:prstGeom>
          <a:noFill/>
        </p:spPr>
        <p:txBody>
          <a:bodyPr wrap="square" lIns="91379" tIns="45690" rIns="91379" bIns="45690" rtlCol="0">
            <a:spAutoFit/>
          </a:bodyPr>
          <a:lstStyle/>
          <a:p>
            <a:r>
              <a:rPr lang="en-AU" sz="1400" b="1" dirty="0">
                <a:solidFill>
                  <a:schemeClr val="bg1"/>
                </a:solidFill>
              </a:rPr>
              <a:t>IT</a:t>
            </a:r>
            <a:r>
              <a:rPr lang="en-AU" sz="1400" dirty="0">
                <a:solidFill>
                  <a:schemeClr val="bg1"/>
                </a:solidFill>
              </a:rPr>
              <a:t> </a:t>
            </a:r>
            <a:r>
              <a:rPr lang="en-AU" sz="1400" dirty="0" smtClean="0">
                <a:solidFill>
                  <a:schemeClr val="bg1"/>
                </a:solidFill>
              </a:rPr>
              <a:t> </a:t>
            </a:r>
            <a:r>
              <a:rPr lang="en-AU" sz="1400" b="1" dirty="0" smtClean="0">
                <a:solidFill>
                  <a:schemeClr val="bg1"/>
                </a:solidFill>
              </a:rPr>
              <a:t>Automation </a:t>
            </a:r>
            <a:r>
              <a:rPr lang="en-AU" sz="1400" dirty="0" smtClean="0">
                <a:solidFill>
                  <a:schemeClr val="bg1"/>
                </a:solidFill>
              </a:rPr>
              <a:t>(server</a:t>
            </a:r>
            <a:r>
              <a:rPr lang="en-AU" sz="1400" dirty="0">
                <a:solidFill>
                  <a:schemeClr val="bg1"/>
                </a:solidFill>
              </a:rPr>
              <a:t>, pc &amp; application) </a:t>
            </a:r>
            <a:r>
              <a:rPr lang="en-AU" sz="1400" dirty="0" smtClean="0">
                <a:solidFill>
                  <a:schemeClr val="bg1"/>
                </a:solidFill>
              </a:rPr>
              <a:t>tool</a:t>
            </a:r>
            <a:endParaRPr lang="en-US" sz="1400" dirty="0">
              <a:solidFill>
                <a:schemeClr val="bg1"/>
              </a:solidFill>
            </a:endParaRPr>
          </a:p>
        </p:txBody>
      </p:sp>
    </p:spTree>
    <p:extLst>
      <p:ext uri="{BB962C8B-B14F-4D97-AF65-F5344CB8AC3E}">
        <p14:creationId xmlns:p14="http://schemas.microsoft.com/office/powerpoint/2010/main" val="3056789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23343" y="978195"/>
            <a:ext cx="8658156" cy="4752730"/>
            <a:chOff x="297713" y="978195"/>
            <a:chExt cx="11541202" cy="4752730"/>
          </a:xfrm>
          <a:solidFill>
            <a:schemeClr val="accent1">
              <a:lumMod val="75000"/>
            </a:schemeClr>
          </a:solidFill>
        </p:grpSpPr>
        <p:grpSp>
          <p:nvGrpSpPr>
            <p:cNvPr id="6" name="Group 5"/>
            <p:cNvGrpSpPr/>
            <p:nvPr/>
          </p:nvGrpSpPr>
          <p:grpSpPr>
            <a:xfrm>
              <a:off x="297713" y="978195"/>
              <a:ext cx="11541202" cy="4752730"/>
              <a:chOff x="297713" y="978195"/>
              <a:chExt cx="11541202" cy="4752730"/>
            </a:xfrm>
            <a:grpFill/>
          </p:grpSpPr>
          <p:sp>
            <p:nvSpPr>
              <p:cNvPr id="4" name="Rounded Rectangle 3"/>
              <p:cNvSpPr/>
              <p:nvPr/>
            </p:nvSpPr>
            <p:spPr bwMode="auto">
              <a:xfrm>
                <a:off x="297713" y="978195"/>
                <a:ext cx="11541202" cy="4752730"/>
              </a:xfrm>
              <a:prstGeom prst="roundRect">
                <a:avLst>
                  <a:gd name="adj" fmla="val 7271"/>
                </a:avLst>
              </a:prstGeom>
              <a:grp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27" name="Picture 3" descr="D:\Documents\Images\SysCnt_v_rgb_r.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401620" y="4326328"/>
                <a:ext cx="2070907" cy="1104186"/>
              </a:xfrm>
              <a:prstGeom prst="rect">
                <a:avLst/>
              </a:prstGeom>
              <a:grpFill/>
              <a:extLst/>
            </p:spPr>
          </p:pic>
          <p:pic>
            <p:nvPicPr>
              <p:cNvPr id="8" name="Picture 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5076" r="15076"/>
              <a:stretch/>
            </p:blipFill>
            <p:spPr bwMode="auto">
              <a:xfrm>
                <a:off x="9058942" y="1857014"/>
                <a:ext cx="2763760" cy="1964764"/>
              </a:xfrm>
              <a:prstGeom prst="rect">
                <a:avLst/>
              </a:prstGeom>
              <a:grpFill/>
              <a:ln>
                <a:noFill/>
              </a:ln>
            </p:spPr>
          </p:pic>
        </p:grpSp>
        <p:sp>
          <p:nvSpPr>
            <p:cNvPr id="10" name="TextBox 9"/>
            <p:cNvSpPr txBox="1"/>
            <p:nvPr/>
          </p:nvSpPr>
          <p:spPr>
            <a:xfrm>
              <a:off x="9401620" y="1169578"/>
              <a:ext cx="2147777" cy="677108"/>
            </a:xfrm>
            <a:prstGeom prst="rect">
              <a:avLst/>
            </a:prstGeom>
            <a:grpFill/>
          </p:spPr>
          <p:txBody>
            <a:bodyPr wrap="square" lIns="0" tIns="0" rIns="0" bIns="0" rtlCol="0">
              <a:spAutoFit/>
            </a:bodyPr>
            <a:lstStyle/>
            <a:p>
              <a:pPr algn="ctr"/>
              <a:r>
                <a:rPr lang="en-GB" sz="2200" b="1" dirty="0" smtClean="0">
                  <a:solidFill>
                    <a:schemeClr val="bg1"/>
                  </a:solidFill>
                </a:rPr>
                <a:t>Management Platform</a:t>
              </a:r>
            </a:p>
          </p:txBody>
        </p:sp>
      </p:grpSp>
      <p:sp>
        <p:nvSpPr>
          <p:cNvPr id="2" name="Title 1"/>
          <p:cNvSpPr>
            <a:spLocks noGrp="1"/>
          </p:cNvSpPr>
          <p:nvPr>
            <p:ph type="title"/>
          </p:nvPr>
        </p:nvSpPr>
        <p:spPr>
          <a:xfrm>
            <a:off x="251520" y="-99392"/>
            <a:ext cx="8686800" cy="1143000"/>
          </a:xfrm>
        </p:spPr>
        <p:txBody>
          <a:bodyPr>
            <a:normAutofit fontScale="90000"/>
          </a:bodyPr>
          <a:lstStyle/>
          <a:p>
            <a:r>
              <a:rPr lang="en-GB" dirty="0" smtClean="0"/>
              <a:t>Microsoft Virtualization for Server Applications</a:t>
            </a:r>
            <a:endParaRPr lang="en-GB" dirty="0"/>
          </a:p>
        </p:txBody>
      </p:sp>
      <p:grpSp>
        <p:nvGrpSpPr>
          <p:cNvPr id="7" name="Group 6"/>
          <p:cNvGrpSpPr/>
          <p:nvPr/>
        </p:nvGrpSpPr>
        <p:grpSpPr>
          <a:xfrm>
            <a:off x="295131" y="4326328"/>
            <a:ext cx="6508820" cy="1272580"/>
            <a:chOff x="297712" y="4819867"/>
            <a:chExt cx="8676167" cy="1272580"/>
          </a:xfrm>
        </p:grpSpPr>
        <p:sp>
          <p:nvSpPr>
            <p:cNvPr id="5" name="Rounded Rectangle 4"/>
            <p:cNvSpPr/>
            <p:nvPr/>
          </p:nvSpPr>
          <p:spPr bwMode="auto">
            <a:xfrm>
              <a:off x="297712" y="4819867"/>
              <a:ext cx="8676167" cy="1272580"/>
            </a:xfrm>
            <a:prstGeom prst="roundRect">
              <a:avLst/>
            </a:prstGeom>
            <a:solidFill>
              <a:schemeClr val="tx1">
                <a:lumMod val="65000"/>
                <a:lumOff val="35000"/>
              </a:schemeClr>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200" dirty="0" smtClean="0">
                  <a:solidFill>
                    <a:schemeClr val="bg1">
                      <a:alpha val="99000"/>
                    </a:schemeClr>
                  </a:solidFill>
                </a:rPr>
                <a:t>Virtualization Platform</a:t>
              </a:r>
            </a:p>
          </p:txBody>
        </p:sp>
        <p:pic>
          <p:nvPicPr>
            <p:cNvPr id="1026" name="Picture 2" descr="D:\Documents\Images\WS08R2-HyperV_h_rgb_r.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47251" y="5239943"/>
              <a:ext cx="4123998" cy="691571"/>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ounded Rectangle 10"/>
          <p:cNvSpPr/>
          <p:nvPr/>
        </p:nvSpPr>
        <p:spPr bwMode="auto">
          <a:xfrm>
            <a:off x="223342" y="5816009"/>
            <a:ext cx="8658156" cy="82934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Microsoft Virtualization</a:t>
            </a:r>
            <a:br>
              <a:rPr lang="en-US" sz="2200" dirty="0" smtClean="0">
                <a:gradFill>
                  <a:gsLst>
                    <a:gs pos="0">
                      <a:srgbClr val="FFFFFF"/>
                    </a:gs>
                    <a:gs pos="100000">
                      <a:srgbClr val="FFFFFF"/>
                    </a:gs>
                  </a:gsLst>
                  <a:lin ang="5400000" scaled="0"/>
                </a:gradFill>
              </a:rPr>
            </a:br>
            <a:r>
              <a:rPr lang="en-US" sz="2200" b="1" dirty="0" smtClean="0">
                <a:gradFill>
                  <a:gsLst>
                    <a:gs pos="0">
                      <a:srgbClr val="FFFFFF"/>
                    </a:gs>
                    <a:gs pos="100000">
                      <a:srgbClr val="FFFFFF"/>
                    </a:gs>
                  </a:gsLst>
                  <a:lin ang="5400000" scaled="0"/>
                </a:gradFill>
              </a:rPr>
              <a:t>Windows Server 2008 R2 Hyper-V &amp; System Center</a:t>
            </a:r>
          </a:p>
        </p:txBody>
      </p:sp>
      <p:grpSp>
        <p:nvGrpSpPr>
          <p:cNvPr id="13" name="Group 12"/>
          <p:cNvGrpSpPr/>
          <p:nvPr/>
        </p:nvGrpSpPr>
        <p:grpSpPr>
          <a:xfrm>
            <a:off x="295130" y="2721934"/>
            <a:ext cx="6500844" cy="1447752"/>
            <a:chOff x="393404" y="2785732"/>
            <a:chExt cx="8665535" cy="1447752"/>
          </a:xfrm>
        </p:grpSpPr>
        <p:sp>
          <p:nvSpPr>
            <p:cNvPr id="15" name="Rounded Rectangle 14"/>
            <p:cNvSpPr/>
            <p:nvPr/>
          </p:nvSpPr>
          <p:spPr bwMode="auto">
            <a:xfrm>
              <a:off x="393404" y="2785732"/>
              <a:ext cx="8665535" cy="144775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200" dirty="0" smtClean="0">
                  <a:solidFill>
                    <a:schemeClr val="bg1"/>
                  </a:solidFill>
                </a:rPr>
                <a:t>Microsoft Server Applications</a:t>
              </a:r>
            </a:p>
          </p:txBody>
        </p:sp>
        <p:pic>
          <p:nvPicPr>
            <p:cNvPr id="1028" name="Picture 4" descr="D:\Documents\Images\SQL_h_rgb_r.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5168" y="3614763"/>
              <a:ext cx="2349500" cy="442844"/>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66763" y="3288221"/>
              <a:ext cx="2147777" cy="246221"/>
            </a:xfrm>
            <a:prstGeom prst="rect">
              <a:avLst/>
            </a:prstGeom>
            <a:noFill/>
          </p:spPr>
          <p:txBody>
            <a:bodyPr wrap="square" lIns="0" tIns="0" rIns="0" bIns="0" rtlCol="0">
              <a:spAutoFit/>
            </a:bodyPr>
            <a:lstStyle/>
            <a:p>
              <a:pPr algn="ctr"/>
              <a:r>
                <a:rPr lang="en-GB" sz="1600" dirty="0" smtClean="0">
                  <a:solidFill>
                    <a:schemeClr val="bg1"/>
                  </a:solidFill>
                </a:rPr>
                <a:t>Databases:</a:t>
              </a:r>
            </a:p>
          </p:txBody>
        </p:sp>
        <p:pic>
          <p:nvPicPr>
            <p:cNvPr id="1029" name="Picture 5" descr="D:\Documents\Images\ExchangeSvr_h_rgb_r.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791607" y="3625540"/>
              <a:ext cx="3154897" cy="44332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004516" y="3288220"/>
              <a:ext cx="2147777" cy="246221"/>
            </a:xfrm>
            <a:prstGeom prst="rect">
              <a:avLst/>
            </a:prstGeom>
            <a:noFill/>
          </p:spPr>
          <p:txBody>
            <a:bodyPr wrap="square" lIns="0" tIns="0" rIns="0" bIns="0" rtlCol="0">
              <a:spAutoFit/>
            </a:bodyPr>
            <a:lstStyle/>
            <a:p>
              <a:pPr algn="ctr"/>
              <a:r>
                <a:rPr lang="en-GB" sz="1600" dirty="0" smtClean="0">
                  <a:solidFill>
                    <a:schemeClr val="bg1"/>
                  </a:solidFill>
                </a:rPr>
                <a:t>Communication:</a:t>
              </a:r>
            </a:p>
          </p:txBody>
        </p:sp>
        <p:pic>
          <p:nvPicPr>
            <p:cNvPr id="1030" name="Picture 6" descr="D:\Documents\Images\ShrPt10_h_rgb_r.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r="19281"/>
            <a:stretch/>
          </p:blipFill>
          <p:spPr bwMode="auto">
            <a:xfrm>
              <a:off x="3224237" y="3614266"/>
              <a:ext cx="2389751" cy="44332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3349242" y="3298854"/>
              <a:ext cx="2147777" cy="246221"/>
            </a:xfrm>
            <a:prstGeom prst="rect">
              <a:avLst/>
            </a:prstGeom>
            <a:noFill/>
          </p:spPr>
          <p:txBody>
            <a:bodyPr wrap="square" lIns="0" tIns="0" rIns="0" bIns="0" rtlCol="0">
              <a:spAutoFit/>
            </a:bodyPr>
            <a:lstStyle/>
            <a:p>
              <a:pPr algn="ctr"/>
              <a:r>
                <a:rPr lang="en-GB" sz="1600" dirty="0" smtClean="0">
                  <a:solidFill>
                    <a:schemeClr val="bg1"/>
                  </a:solidFill>
                </a:rPr>
                <a:t>Collaboration:</a:t>
              </a:r>
            </a:p>
          </p:txBody>
        </p:sp>
      </p:grpSp>
      <p:grpSp>
        <p:nvGrpSpPr>
          <p:cNvPr id="17" name="Group 16"/>
          <p:cNvGrpSpPr/>
          <p:nvPr/>
        </p:nvGrpSpPr>
        <p:grpSpPr>
          <a:xfrm>
            <a:off x="303107" y="1122810"/>
            <a:ext cx="6500844" cy="1447752"/>
            <a:chOff x="404037" y="1122810"/>
            <a:chExt cx="8665535" cy="1447752"/>
          </a:xfrm>
        </p:grpSpPr>
        <p:sp>
          <p:nvSpPr>
            <p:cNvPr id="26" name="Rounded Rectangle 25"/>
            <p:cNvSpPr/>
            <p:nvPr/>
          </p:nvSpPr>
          <p:spPr bwMode="auto">
            <a:xfrm>
              <a:off x="404037" y="1122810"/>
              <a:ext cx="8665535" cy="1447752"/>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a:r>
                <a:rPr lang="en-US" sz="2200" dirty="0" smtClean="0">
                  <a:solidFill>
                    <a:schemeClr val="bg1"/>
                  </a:solidFill>
                </a:rPr>
                <a:t>Business Critical Applications</a:t>
              </a:r>
            </a:p>
          </p:txBody>
        </p:sp>
        <p:sp>
          <p:nvSpPr>
            <p:cNvPr id="33" name="TextBox 32"/>
            <p:cNvSpPr txBox="1"/>
            <p:nvPr/>
          </p:nvSpPr>
          <p:spPr>
            <a:xfrm>
              <a:off x="1937216" y="1649899"/>
              <a:ext cx="2147777" cy="677108"/>
            </a:xfrm>
            <a:prstGeom prst="rect">
              <a:avLst/>
            </a:prstGeom>
            <a:noFill/>
          </p:spPr>
          <p:txBody>
            <a:bodyPr wrap="square" lIns="0" tIns="0" rIns="0" bIns="0" rtlCol="0">
              <a:spAutoFit/>
            </a:bodyPr>
            <a:lstStyle/>
            <a:p>
              <a:pPr algn="ctr"/>
              <a:r>
                <a:rPr lang="en-GB" sz="2200" b="1" dirty="0" smtClean="0">
                  <a:solidFill>
                    <a:schemeClr val="bg1"/>
                  </a:solidFill>
                </a:rPr>
                <a:t>Enterprise Applications</a:t>
              </a:r>
            </a:p>
          </p:txBody>
        </p:sp>
        <p:sp>
          <p:nvSpPr>
            <p:cNvPr id="34" name="TextBox 33"/>
            <p:cNvSpPr txBox="1"/>
            <p:nvPr/>
          </p:nvSpPr>
          <p:spPr>
            <a:xfrm>
              <a:off x="4758070" y="1644663"/>
              <a:ext cx="3545953" cy="677108"/>
            </a:xfrm>
            <a:prstGeom prst="rect">
              <a:avLst/>
            </a:prstGeom>
            <a:noFill/>
          </p:spPr>
          <p:txBody>
            <a:bodyPr wrap="square" lIns="0" tIns="0" rIns="0" bIns="0" rtlCol="0">
              <a:spAutoFit/>
            </a:bodyPr>
            <a:lstStyle/>
            <a:p>
              <a:pPr algn="ctr"/>
              <a:r>
                <a:rPr lang="en-GB" sz="2200" b="1" dirty="0" smtClean="0">
                  <a:solidFill>
                    <a:schemeClr val="bg1"/>
                  </a:solidFill>
                </a:rPr>
                <a:t>Line of Business (LOB) Custom Applications</a:t>
              </a:r>
            </a:p>
          </p:txBody>
        </p:sp>
      </p:grpSp>
    </p:spTree>
    <p:extLst>
      <p:ext uri="{BB962C8B-B14F-4D97-AF65-F5344CB8AC3E}">
        <p14:creationId xmlns:p14="http://schemas.microsoft.com/office/powerpoint/2010/main" val="4191028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2800" dirty="0" smtClean="0"/>
              <a:t>System Center Virtual Machine Manager 2012</a:t>
            </a:r>
            <a:endParaRPr lang="en-US" sz="2800" dirty="0"/>
          </a:p>
        </p:txBody>
      </p:sp>
      <p:sp>
        <p:nvSpPr>
          <p:cNvPr id="2" name="Content Placeholder 1"/>
          <p:cNvSpPr>
            <a:spLocks noGrp="1"/>
          </p:cNvSpPr>
          <p:nvPr>
            <p:ph idx="1"/>
          </p:nvPr>
        </p:nvSpPr>
        <p:spPr>
          <a:xfrm>
            <a:off x="457200" y="1192932"/>
            <a:ext cx="4474840" cy="5044380"/>
          </a:xfrm>
        </p:spPr>
        <p:txBody>
          <a:bodyPr>
            <a:normAutofit lnSpcReduction="10000"/>
          </a:bodyPr>
          <a:lstStyle/>
          <a:p>
            <a:pPr>
              <a:spcBef>
                <a:spcPts val="140"/>
              </a:spcBef>
              <a:spcAft>
                <a:spcPts val="0"/>
              </a:spcAft>
              <a:defRPr/>
            </a:pPr>
            <a:r>
              <a:rPr lang="en-US" sz="1700" b="1" dirty="0">
                <a:solidFill>
                  <a:schemeClr val="bg1">
                    <a:alpha val="99000"/>
                  </a:schemeClr>
                </a:solidFill>
                <a:ea typeface="Verdana" pitchFamily="34" charset="0"/>
                <a:cs typeface="Verdana" pitchFamily="34" charset="0"/>
              </a:rPr>
              <a:t>Provision flexible and cost effective </a:t>
            </a:r>
            <a:r>
              <a:rPr lang="en-US" sz="1700" b="1" dirty="0" err="1">
                <a:solidFill>
                  <a:schemeClr val="bg1">
                    <a:alpha val="99000"/>
                  </a:schemeClr>
                </a:solidFill>
                <a:ea typeface="Verdana" pitchFamily="34" charset="0"/>
                <a:cs typeface="Verdana" pitchFamily="34" charset="0"/>
              </a:rPr>
              <a:t>IaaS</a:t>
            </a:r>
            <a:endParaRPr lang="en-US" sz="1700" b="1" dirty="0">
              <a:solidFill>
                <a:schemeClr val="bg1">
                  <a:alpha val="99000"/>
                </a:schemeClr>
              </a:solidFill>
              <a:ea typeface="Verdana" pitchFamily="34" charset="0"/>
              <a:cs typeface="Verdana" pitchFamily="34" charset="0"/>
            </a:endParaRP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Provision bare metal to fabric in a few clicks: Pool and allocate datacenter resources (storage/ network/ compute cluster) </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Bare metal server deployment</a:t>
            </a:r>
          </a:p>
          <a:p>
            <a:pPr lvl="1">
              <a:spcBef>
                <a:spcPts val="140"/>
              </a:spcBef>
              <a:defRPr/>
            </a:pPr>
            <a:r>
              <a:rPr lang="en-US" sz="1400" dirty="0">
                <a:solidFill>
                  <a:schemeClr val="bg1">
                    <a:alpha val="99000"/>
                  </a:schemeClr>
                </a:solidFill>
                <a:ea typeface="Verdana" pitchFamily="34" charset="0"/>
                <a:cs typeface="Verdana" pitchFamily="34" charset="0"/>
              </a:rPr>
              <a:t>Flexible delegation &amp;  role based access control</a:t>
            </a:r>
          </a:p>
          <a:p>
            <a:pPr>
              <a:spcBef>
                <a:spcPts val="140"/>
              </a:spcBef>
              <a:spcAft>
                <a:spcPts val="0"/>
              </a:spcAft>
              <a:defRPr/>
            </a:pPr>
            <a:r>
              <a:rPr lang="en-US" sz="1700" b="1" dirty="0">
                <a:solidFill>
                  <a:schemeClr val="bg1">
                    <a:alpha val="99000"/>
                  </a:schemeClr>
                </a:solidFill>
                <a:ea typeface="Verdana" pitchFamily="34" charset="0"/>
                <a:cs typeface="Verdana" pitchFamily="34" charset="0"/>
              </a:rPr>
              <a:t>Service centric approach </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Service modeling templates</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Image based management</a:t>
            </a:r>
          </a:p>
          <a:p>
            <a:pPr lvl="1">
              <a:spcBef>
                <a:spcPts val="140"/>
              </a:spcBef>
              <a:defRPr/>
            </a:pPr>
            <a:r>
              <a:rPr lang="en-US" sz="1400" dirty="0">
                <a:solidFill>
                  <a:schemeClr val="bg1">
                    <a:alpha val="99000"/>
                  </a:schemeClr>
                </a:solidFill>
                <a:ea typeface="Verdana" pitchFamily="34" charset="0"/>
                <a:cs typeface="Verdana" pitchFamily="34" charset="0"/>
              </a:rPr>
              <a:t>Server App-Virtualization (SAV)</a:t>
            </a:r>
          </a:p>
          <a:p>
            <a:pPr>
              <a:spcBef>
                <a:spcPts val="140"/>
              </a:spcBef>
              <a:spcAft>
                <a:spcPts val="0"/>
              </a:spcAft>
              <a:defRPr/>
            </a:pPr>
            <a:r>
              <a:rPr lang="en-US" sz="1700" b="1" dirty="0">
                <a:solidFill>
                  <a:schemeClr val="bg1">
                    <a:alpha val="99000"/>
                  </a:schemeClr>
                </a:solidFill>
                <a:ea typeface="Verdana" pitchFamily="34" charset="0"/>
                <a:cs typeface="Verdana" pitchFamily="34" charset="0"/>
              </a:rPr>
              <a:t>Multi-hypervisor support  </a:t>
            </a:r>
          </a:p>
          <a:p>
            <a:pPr lvl="1">
              <a:spcBef>
                <a:spcPts val="140"/>
              </a:spcBef>
              <a:defRPr/>
            </a:pPr>
            <a:r>
              <a:rPr lang="en-US" sz="1400" dirty="0">
                <a:solidFill>
                  <a:schemeClr val="bg1">
                    <a:alpha val="99000"/>
                  </a:schemeClr>
                </a:solidFill>
                <a:ea typeface="Verdana" pitchFamily="34" charset="0"/>
                <a:cs typeface="Verdana" pitchFamily="34" charset="0"/>
              </a:rPr>
              <a:t>Unified management for Hyper-V, VMware </a:t>
            </a:r>
            <a:r>
              <a:rPr lang="en-US" sz="1400" dirty="0" err="1">
                <a:solidFill>
                  <a:schemeClr val="bg1">
                    <a:alpha val="99000"/>
                  </a:schemeClr>
                </a:solidFill>
                <a:ea typeface="Verdana" pitchFamily="34" charset="0"/>
                <a:cs typeface="Verdana" pitchFamily="34" charset="0"/>
              </a:rPr>
              <a:t>vSphere</a:t>
            </a:r>
            <a:r>
              <a:rPr lang="en-US" sz="1400" dirty="0">
                <a:solidFill>
                  <a:schemeClr val="bg1">
                    <a:alpha val="99000"/>
                  </a:schemeClr>
                </a:solidFill>
                <a:ea typeface="Verdana" pitchFamily="34" charset="0"/>
                <a:cs typeface="Verdana" pitchFamily="34" charset="0"/>
              </a:rPr>
              <a:t> 4.1 &amp; Citrix </a:t>
            </a:r>
            <a:r>
              <a:rPr lang="en-US" sz="1400" dirty="0" err="1">
                <a:solidFill>
                  <a:schemeClr val="bg1">
                    <a:alpha val="99000"/>
                  </a:schemeClr>
                </a:solidFill>
                <a:ea typeface="Verdana" pitchFamily="34" charset="0"/>
                <a:cs typeface="Verdana" pitchFamily="34" charset="0"/>
              </a:rPr>
              <a:t>XenServer</a:t>
            </a:r>
            <a:r>
              <a:rPr lang="en-US" sz="1400" dirty="0">
                <a:solidFill>
                  <a:schemeClr val="bg1">
                    <a:alpha val="99000"/>
                  </a:schemeClr>
                </a:solidFill>
                <a:ea typeface="Verdana" pitchFamily="34" charset="0"/>
                <a:cs typeface="Verdana" pitchFamily="34" charset="0"/>
              </a:rPr>
              <a:t> virtualized environments</a:t>
            </a:r>
          </a:p>
          <a:p>
            <a:pPr>
              <a:spcBef>
                <a:spcPts val="140"/>
              </a:spcBef>
              <a:spcAft>
                <a:spcPts val="0"/>
              </a:spcAft>
              <a:defRPr/>
            </a:pPr>
            <a:r>
              <a:rPr lang="en-US" sz="1700" b="1" dirty="0">
                <a:solidFill>
                  <a:schemeClr val="bg1">
                    <a:alpha val="99000"/>
                  </a:schemeClr>
                </a:solidFill>
                <a:ea typeface="Verdana" pitchFamily="34" charset="0"/>
                <a:cs typeface="Verdana" pitchFamily="34" charset="0"/>
              </a:rPr>
              <a:t>Optimize service delivery </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Dynamic optimization based on workload demands</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Expanded </a:t>
            </a:r>
            <a:r>
              <a:rPr lang="en-US" sz="1400" dirty="0" err="1">
                <a:solidFill>
                  <a:schemeClr val="bg1">
                    <a:alpha val="99000"/>
                  </a:schemeClr>
                </a:solidFill>
                <a:ea typeface="Verdana" pitchFamily="34" charset="0"/>
                <a:cs typeface="Verdana" pitchFamily="34" charset="0"/>
              </a:rPr>
              <a:t>Powershell</a:t>
            </a:r>
            <a:r>
              <a:rPr lang="en-US" sz="1400" dirty="0">
                <a:solidFill>
                  <a:schemeClr val="bg1">
                    <a:alpha val="99000"/>
                  </a:schemeClr>
                </a:solidFill>
                <a:ea typeface="Verdana" pitchFamily="34" charset="0"/>
                <a:cs typeface="Verdana" pitchFamily="34" charset="0"/>
              </a:rPr>
              <a:t> support</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OVF support </a:t>
            </a:r>
          </a:p>
          <a:p>
            <a:pPr lvl="1">
              <a:spcBef>
                <a:spcPts val="140"/>
              </a:spcBef>
              <a:spcAft>
                <a:spcPts val="0"/>
              </a:spcAft>
              <a:defRPr/>
            </a:pPr>
            <a:r>
              <a:rPr lang="en-US" sz="1400" dirty="0">
                <a:solidFill>
                  <a:schemeClr val="bg1">
                    <a:alpha val="99000"/>
                  </a:schemeClr>
                </a:solidFill>
                <a:ea typeface="Verdana" pitchFamily="34" charset="0"/>
                <a:cs typeface="Verdana" pitchFamily="34" charset="0"/>
              </a:rPr>
              <a:t>SMI-S storage </a:t>
            </a:r>
            <a:r>
              <a:rPr lang="en-US" sz="1400" dirty="0" smtClean="0">
                <a:solidFill>
                  <a:schemeClr val="bg1">
                    <a:alpha val="99000"/>
                  </a:schemeClr>
                </a:solidFill>
                <a:ea typeface="Verdana" pitchFamily="34" charset="0"/>
                <a:cs typeface="Verdana" pitchFamily="34" charset="0"/>
              </a:rPr>
              <a:t>support</a:t>
            </a:r>
            <a:endParaRPr lang="en-US" sz="1400" dirty="0">
              <a:solidFill>
                <a:schemeClr val="bg1">
                  <a:alpha val="99000"/>
                </a:schemeClr>
              </a:solidFill>
              <a:ea typeface="Verdana" pitchFamily="34" charset="0"/>
              <a:cs typeface="Verdana" pitchFamily="34" charset="0"/>
            </a:endParaRPr>
          </a:p>
        </p:txBody>
      </p:sp>
      <p:pic>
        <p:nvPicPr>
          <p:cNvPr id="4" name="Content Placeholder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32040" y="1511017"/>
            <a:ext cx="3616450" cy="2703487"/>
          </a:xfrm>
          <a:prstGeom prst="rect">
            <a:avLst/>
          </a:prstGeom>
        </p:spPr>
      </p:pic>
      <p:pic>
        <p:nvPicPr>
          <p:cNvPr id="5" name="Picture 12"/>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1440" y="2095500"/>
            <a:ext cx="3162551"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7338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lstStyle/>
          <a:p>
            <a:r>
              <a:rPr lang="en-AU" dirty="0" smtClean="0"/>
              <a:t>Introduction (full disclosure – who am I)</a:t>
            </a:r>
            <a:endParaRPr lang="en-US" dirty="0"/>
          </a:p>
        </p:txBody>
      </p:sp>
      <p:sp>
        <p:nvSpPr>
          <p:cNvPr id="3" name="Content Placeholder 2"/>
          <p:cNvSpPr>
            <a:spLocks noGrp="1"/>
          </p:cNvSpPr>
          <p:nvPr>
            <p:ph idx="1"/>
          </p:nvPr>
        </p:nvSpPr>
        <p:spPr>
          <a:xfrm>
            <a:off x="2329408" y="1916832"/>
            <a:ext cx="6563072" cy="4464496"/>
          </a:xfrm>
        </p:spPr>
        <p:txBody>
          <a:bodyPr>
            <a:normAutofit/>
          </a:bodyPr>
          <a:lstStyle/>
          <a:p>
            <a:r>
              <a:rPr lang="en-AU" sz="2400" i="1" dirty="0" smtClean="0"/>
              <a:t>Novell, Linux, CA &amp; MS trainer for 6+ years</a:t>
            </a:r>
          </a:p>
          <a:p>
            <a:r>
              <a:rPr lang="en-AU" sz="2400" i="1" dirty="0" smtClean="0"/>
              <a:t>7 years working with Digital, Compaq &amp; HP in large managed services infrastructure architecture</a:t>
            </a:r>
          </a:p>
          <a:p>
            <a:r>
              <a:rPr lang="en-AU" sz="2400" i="1" dirty="0" smtClean="0"/>
              <a:t>VMware Senior Systems Engineer 2007 to June 2010 (3.5 years)</a:t>
            </a:r>
          </a:p>
          <a:p>
            <a:endParaRPr lang="en-AU" sz="2400" i="1" dirty="0" smtClean="0"/>
          </a:p>
          <a:p>
            <a:r>
              <a:rPr lang="en-AU" i="1" dirty="0" smtClean="0">
                <a:solidFill>
                  <a:schemeClr val="accent1">
                    <a:lumMod val="50000"/>
                  </a:schemeClr>
                </a:solidFill>
              </a:rPr>
              <a:t>Microsoft – </a:t>
            </a:r>
            <a:r>
              <a:rPr lang="en-AU" i="1" dirty="0" err="1" smtClean="0">
                <a:solidFill>
                  <a:schemeClr val="accent1">
                    <a:lumMod val="50000"/>
                  </a:schemeClr>
                </a:solidFill>
              </a:rPr>
              <a:t>Datacenter</a:t>
            </a:r>
            <a:r>
              <a:rPr lang="en-AU" i="1" dirty="0" smtClean="0">
                <a:solidFill>
                  <a:schemeClr val="accent1">
                    <a:lumMod val="50000"/>
                  </a:schemeClr>
                </a:solidFill>
              </a:rPr>
              <a:t> Technical Specialist - 1 year+ and loving it !!!</a:t>
            </a: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233" y="1926582"/>
            <a:ext cx="1781175" cy="3895725"/>
          </a:xfrm>
          <a:prstGeom prst="rect">
            <a:avLst/>
          </a:prstGeom>
        </p:spPr>
      </p:pic>
    </p:spTree>
    <p:extLst>
      <p:ext uri="{BB962C8B-B14F-4D97-AF65-F5344CB8AC3E}">
        <p14:creationId xmlns:p14="http://schemas.microsoft.com/office/powerpoint/2010/main" val="23587217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185147" y="260648"/>
            <a:ext cx="8851349" cy="1143000"/>
          </a:xfrm>
        </p:spPr>
        <p:txBody>
          <a:bodyPr/>
          <a:lstStyle/>
          <a:p>
            <a:r>
              <a:rPr lang="en-US" sz="3200" b="0" dirty="0" smtClean="0"/>
              <a:t>Server Application Virtualization (Server App-V)</a:t>
            </a:r>
            <a:endParaRPr lang="en-US" sz="3200" b="0" spc="-150" dirty="0"/>
          </a:p>
        </p:txBody>
      </p:sp>
      <p:sp>
        <p:nvSpPr>
          <p:cNvPr id="3" name="Slide Number Placeholder 2"/>
          <p:cNvSpPr>
            <a:spLocks noGrp="1"/>
          </p:cNvSpPr>
          <p:nvPr>
            <p:ph type="sldNum" sz="quarter" idx="12"/>
          </p:nvPr>
        </p:nvSpPr>
        <p:spPr>
          <a:xfrm>
            <a:off x="6758880" y="6448251"/>
            <a:ext cx="2133600" cy="365125"/>
          </a:xfrm>
        </p:spPr>
        <p:txBody>
          <a:bodyPr/>
          <a:lstStyle/>
          <a:p>
            <a:fld id="{40E23B03-6AFE-40A9-BC2C-E89E0B2C5091}" type="slidenum">
              <a:rPr lang="en-US" smtClean="0"/>
              <a:pPr/>
              <a:t>40</a:t>
            </a:fld>
            <a:endParaRPr lang="en-US" dirty="0"/>
          </a:p>
        </p:txBody>
      </p:sp>
      <p:sp>
        <p:nvSpPr>
          <p:cNvPr id="6" name="TextBox 5"/>
          <p:cNvSpPr txBox="1"/>
          <p:nvPr/>
        </p:nvSpPr>
        <p:spPr>
          <a:xfrm>
            <a:off x="113139" y="1484784"/>
            <a:ext cx="8917722" cy="76944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2200" b="1" dirty="0" smtClean="0">
                <a:solidFill>
                  <a:schemeClr val="bg1"/>
                </a:solidFill>
              </a:rPr>
              <a:t>Server App-V: A new feature in SCVMM 2012 that enables </a:t>
            </a:r>
            <a:r>
              <a:rPr lang="en-US" sz="2200" b="1" dirty="0">
                <a:solidFill>
                  <a:schemeClr val="bg1"/>
                </a:solidFill>
              </a:rPr>
              <a:t>virtualization of Server </a:t>
            </a:r>
            <a:r>
              <a:rPr lang="en-US" sz="2200" b="1" dirty="0" smtClean="0">
                <a:solidFill>
                  <a:schemeClr val="bg1"/>
                </a:solidFill>
              </a:rPr>
              <a:t>Applications</a:t>
            </a:r>
          </a:p>
        </p:txBody>
      </p:sp>
      <p:sp>
        <p:nvSpPr>
          <p:cNvPr id="33" name="Freeform 32"/>
          <p:cNvSpPr/>
          <p:nvPr/>
        </p:nvSpPr>
        <p:spPr>
          <a:xfrm>
            <a:off x="4414206" y="2840908"/>
            <a:ext cx="1465829" cy="585388"/>
          </a:xfrm>
          <a:custGeom>
            <a:avLst/>
            <a:gdLst>
              <a:gd name="connsiteX0" fmla="*/ 0 w 2242689"/>
              <a:gd name="connsiteY0" fmla="*/ 0 h 1424997"/>
              <a:gd name="connsiteX1" fmla="*/ 2242689 w 2242689"/>
              <a:gd name="connsiteY1" fmla="*/ 0 h 1424997"/>
              <a:gd name="connsiteX2" fmla="*/ 2242689 w 2242689"/>
              <a:gd name="connsiteY2" fmla="*/ 1424997 h 1424997"/>
              <a:gd name="connsiteX3" fmla="*/ 0 w 2242689"/>
              <a:gd name="connsiteY3" fmla="*/ 1424997 h 1424997"/>
              <a:gd name="connsiteX4" fmla="*/ 0 w 2242689"/>
              <a:gd name="connsiteY4" fmla="*/ 0 h 1424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689" h="1424997">
                <a:moveTo>
                  <a:pt x="0" y="0"/>
                </a:moveTo>
                <a:lnTo>
                  <a:pt x="2242689" y="0"/>
                </a:lnTo>
                <a:lnTo>
                  <a:pt x="2242689" y="1424997"/>
                </a:lnTo>
                <a:lnTo>
                  <a:pt x="0" y="1424997"/>
                </a:lnTo>
                <a:lnTo>
                  <a:pt x="0" y="0"/>
                </a:lnTo>
                <a:close/>
              </a:path>
            </a:pathLst>
          </a:custGeom>
        </p:spPr>
        <p:style>
          <a:lnRef idx="0">
            <a:schemeClr val="accent2"/>
          </a:lnRef>
          <a:fillRef idx="3">
            <a:schemeClr val="accent2"/>
          </a:fillRef>
          <a:effectRef idx="3">
            <a:schemeClr val="accent2"/>
          </a:effectRef>
          <a:fontRef idx="minor">
            <a:schemeClr val="tx1">
              <a:hueOff val="0"/>
              <a:satOff val="0"/>
              <a:lumOff val="0"/>
              <a:alphaOff val="0"/>
            </a:schemeClr>
          </a:fontRef>
        </p:style>
        <p:txBody>
          <a:bodyPr spcFirstLastPara="0" vert="horz" wrap="square" lIns="40640" tIns="40640" rIns="40640" bIns="40640" numCol="1" spcCol="1270" anchor="ctr" anchorCtr="0">
            <a:noAutofit/>
          </a:bodyPr>
          <a:lstStyle>
            <a:defPPr>
              <a:defRPr lang="en-US"/>
            </a:defPPr>
            <a:lvl1pPr marL="0" algn="l" defTabSz="914363" rtl="0" eaLnBrk="1" latinLnBrk="0" hangingPunct="1">
              <a:defRPr sz="1800" kern="1200">
                <a:solidFill>
                  <a:schemeClr val="tx1">
                    <a:hueOff val="0"/>
                    <a:satOff val="0"/>
                    <a:lumOff val="0"/>
                    <a:alphaOff val="0"/>
                  </a:schemeClr>
                </a:solidFill>
                <a:latin typeface="+mn-lt"/>
                <a:ea typeface="+mn-ea"/>
                <a:cs typeface="+mn-cs"/>
              </a:defRPr>
            </a:lvl1pPr>
            <a:lvl2pPr marL="457182" algn="l" defTabSz="914363" rtl="0" eaLnBrk="1" latinLnBrk="0" hangingPunct="1">
              <a:defRPr sz="1800" kern="1200">
                <a:solidFill>
                  <a:schemeClr val="tx1">
                    <a:hueOff val="0"/>
                    <a:satOff val="0"/>
                    <a:lumOff val="0"/>
                    <a:alphaOff val="0"/>
                  </a:schemeClr>
                </a:solidFill>
                <a:latin typeface="+mn-lt"/>
                <a:ea typeface="+mn-ea"/>
                <a:cs typeface="+mn-cs"/>
              </a:defRPr>
            </a:lvl2pPr>
            <a:lvl3pPr marL="914363" algn="l" defTabSz="914363" rtl="0" eaLnBrk="1" latinLnBrk="0" hangingPunct="1">
              <a:defRPr sz="1800" kern="1200">
                <a:solidFill>
                  <a:schemeClr val="tx1">
                    <a:hueOff val="0"/>
                    <a:satOff val="0"/>
                    <a:lumOff val="0"/>
                    <a:alphaOff val="0"/>
                  </a:schemeClr>
                </a:solidFill>
                <a:latin typeface="+mn-lt"/>
                <a:ea typeface="+mn-ea"/>
                <a:cs typeface="+mn-cs"/>
              </a:defRPr>
            </a:lvl3pPr>
            <a:lvl4pPr marL="1371545" algn="l" defTabSz="914363" rtl="0" eaLnBrk="1" latinLnBrk="0" hangingPunct="1">
              <a:defRPr sz="1800" kern="1200">
                <a:solidFill>
                  <a:schemeClr val="tx1">
                    <a:hueOff val="0"/>
                    <a:satOff val="0"/>
                    <a:lumOff val="0"/>
                    <a:alphaOff val="0"/>
                  </a:schemeClr>
                </a:solidFill>
                <a:latin typeface="+mn-lt"/>
                <a:ea typeface="+mn-ea"/>
                <a:cs typeface="+mn-cs"/>
              </a:defRPr>
            </a:lvl4pPr>
            <a:lvl5pPr marL="1828727" algn="l" defTabSz="914363" rtl="0" eaLnBrk="1" latinLnBrk="0" hangingPunct="1">
              <a:defRPr sz="1800" kern="1200">
                <a:solidFill>
                  <a:schemeClr val="tx1">
                    <a:hueOff val="0"/>
                    <a:satOff val="0"/>
                    <a:lumOff val="0"/>
                    <a:alphaOff val="0"/>
                  </a:schemeClr>
                </a:solidFill>
                <a:latin typeface="+mn-lt"/>
                <a:ea typeface="+mn-ea"/>
                <a:cs typeface="+mn-cs"/>
              </a:defRPr>
            </a:lvl5pPr>
            <a:lvl6pPr marL="2285909" algn="l" defTabSz="914363" rtl="0" eaLnBrk="1" latinLnBrk="0" hangingPunct="1">
              <a:defRPr sz="1800" kern="1200">
                <a:solidFill>
                  <a:schemeClr val="tx1">
                    <a:hueOff val="0"/>
                    <a:satOff val="0"/>
                    <a:lumOff val="0"/>
                    <a:alphaOff val="0"/>
                  </a:schemeClr>
                </a:solidFill>
                <a:latin typeface="+mn-lt"/>
                <a:ea typeface="+mn-ea"/>
                <a:cs typeface="+mn-cs"/>
              </a:defRPr>
            </a:lvl6pPr>
            <a:lvl7pPr marL="2743090" algn="l" defTabSz="914363" rtl="0" eaLnBrk="1" latinLnBrk="0" hangingPunct="1">
              <a:defRPr sz="1800" kern="1200">
                <a:solidFill>
                  <a:schemeClr val="tx1">
                    <a:hueOff val="0"/>
                    <a:satOff val="0"/>
                    <a:lumOff val="0"/>
                    <a:alphaOff val="0"/>
                  </a:schemeClr>
                </a:solidFill>
                <a:latin typeface="+mn-lt"/>
                <a:ea typeface="+mn-ea"/>
                <a:cs typeface="+mn-cs"/>
              </a:defRPr>
            </a:lvl7pPr>
            <a:lvl8pPr marL="3200272" algn="l" defTabSz="914363" rtl="0" eaLnBrk="1" latinLnBrk="0" hangingPunct="1">
              <a:defRPr sz="1800" kern="1200">
                <a:solidFill>
                  <a:schemeClr val="tx1">
                    <a:hueOff val="0"/>
                    <a:satOff val="0"/>
                    <a:lumOff val="0"/>
                    <a:alphaOff val="0"/>
                  </a:schemeClr>
                </a:solidFill>
                <a:latin typeface="+mn-lt"/>
                <a:ea typeface="+mn-ea"/>
                <a:cs typeface="+mn-cs"/>
              </a:defRPr>
            </a:lvl8pPr>
            <a:lvl9pPr marL="3657454" algn="l" defTabSz="914363" rtl="0" eaLnBrk="1" latinLnBrk="0" hangingPunct="1">
              <a:defRPr sz="1800" kern="1200">
                <a:solidFill>
                  <a:schemeClr val="tx1">
                    <a:hueOff val="0"/>
                    <a:satOff val="0"/>
                    <a:lumOff val="0"/>
                    <a:alphaOff val="0"/>
                  </a:schemeClr>
                </a:solidFill>
                <a:latin typeface="+mn-lt"/>
                <a:ea typeface="+mn-ea"/>
                <a:cs typeface="+mn-cs"/>
              </a:defRPr>
            </a:lvl9pPr>
          </a:lstStyle>
          <a:p>
            <a:pPr lvl="0" algn="ctr" defTabSz="1422400">
              <a:lnSpc>
                <a:spcPct val="90000"/>
              </a:lnSpc>
              <a:spcBef>
                <a:spcPct val="0"/>
              </a:spcBef>
              <a:spcAft>
                <a:spcPct val="35000"/>
              </a:spcAft>
            </a:pPr>
            <a:r>
              <a:rPr lang="en-US" sz="1600" kern="1200" dirty="0" smtClean="0"/>
              <a:t>PowerShell or VMM 2012</a:t>
            </a:r>
            <a:endParaRPr lang="en-US" sz="1600" kern="1200" dirty="0"/>
          </a:p>
        </p:txBody>
      </p:sp>
      <p:sp>
        <p:nvSpPr>
          <p:cNvPr id="34" name="Right Arrow 33"/>
          <p:cNvSpPr/>
          <p:nvPr/>
        </p:nvSpPr>
        <p:spPr bwMode="auto">
          <a:xfrm rot="2152376">
            <a:off x="3376960" y="4814188"/>
            <a:ext cx="823174" cy="365760"/>
          </a:xfrm>
          <a:prstGeom prst="rightArrow">
            <a:avLst/>
          </a:prstGeom>
          <a:ln>
            <a:gradFill>
              <a:gsLst>
                <a:gs pos="0">
                  <a:schemeClr val="tx1">
                    <a:alpha val="30000"/>
                  </a:schemeClr>
                </a:gs>
                <a:gs pos="100000">
                  <a:schemeClr val="tx1">
                    <a:alpha val="90000"/>
                  </a:schemeClr>
                </a:gs>
              </a:gsLst>
              <a:lin ang="5400000" scaled="0"/>
            </a:gradFill>
            <a:headEnd type="none" w="med" len="med"/>
            <a:tailEnd type="none" w="med" len="med"/>
          </a:ln>
          <a:effectLst>
            <a:outerShdw blurRad="127000" sx="102000" sy="102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6" name="Right Arrow 35"/>
          <p:cNvSpPr/>
          <p:nvPr/>
        </p:nvSpPr>
        <p:spPr bwMode="auto">
          <a:xfrm>
            <a:off x="3513571" y="4203536"/>
            <a:ext cx="823174" cy="365760"/>
          </a:xfrm>
          <a:prstGeom prst="rightArrow">
            <a:avLst/>
          </a:prstGeom>
          <a:ln>
            <a:gradFill>
              <a:gsLst>
                <a:gs pos="0">
                  <a:schemeClr val="tx1">
                    <a:alpha val="30000"/>
                  </a:schemeClr>
                </a:gs>
                <a:gs pos="100000">
                  <a:schemeClr val="tx1">
                    <a:alpha val="90000"/>
                  </a:schemeClr>
                </a:gs>
              </a:gsLst>
              <a:lin ang="5400000" scaled="0"/>
            </a:gradFill>
            <a:headEnd type="none" w="med" len="med"/>
            <a:tailEnd type="none" w="med" len="med"/>
          </a:ln>
          <a:effectLst>
            <a:outerShdw blurRad="127000" sx="102000" sy="102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8" name="Freeform 37"/>
          <p:cNvSpPr/>
          <p:nvPr/>
        </p:nvSpPr>
        <p:spPr>
          <a:xfrm>
            <a:off x="4450913" y="5102697"/>
            <a:ext cx="1465829" cy="592775"/>
          </a:xfrm>
          <a:custGeom>
            <a:avLst/>
            <a:gdLst>
              <a:gd name="connsiteX0" fmla="*/ 0 w 2242689"/>
              <a:gd name="connsiteY0" fmla="*/ 0 h 1424997"/>
              <a:gd name="connsiteX1" fmla="*/ 2242689 w 2242689"/>
              <a:gd name="connsiteY1" fmla="*/ 0 h 1424997"/>
              <a:gd name="connsiteX2" fmla="*/ 2242689 w 2242689"/>
              <a:gd name="connsiteY2" fmla="*/ 1424997 h 1424997"/>
              <a:gd name="connsiteX3" fmla="*/ 0 w 2242689"/>
              <a:gd name="connsiteY3" fmla="*/ 1424997 h 1424997"/>
              <a:gd name="connsiteX4" fmla="*/ 0 w 2242689"/>
              <a:gd name="connsiteY4" fmla="*/ 0 h 1424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689" h="1424997">
                <a:moveTo>
                  <a:pt x="0" y="0"/>
                </a:moveTo>
                <a:lnTo>
                  <a:pt x="2242689" y="0"/>
                </a:lnTo>
                <a:lnTo>
                  <a:pt x="2242689" y="1424997"/>
                </a:lnTo>
                <a:lnTo>
                  <a:pt x="0" y="1424997"/>
                </a:lnTo>
                <a:lnTo>
                  <a:pt x="0" y="0"/>
                </a:lnTo>
                <a:close/>
              </a:path>
            </a:pathLst>
          </a:custGeom>
        </p:spPr>
        <p:style>
          <a:lnRef idx="0">
            <a:schemeClr val="accent2"/>
          </a:lnRef>
          <a:fillRef idx="3">
            <a:schemeClr val="accent2"/>
          </a:fillRef>
          <a:effectRef idx="3">
            <a:schemeClr val="accent2"/>
          </a:effectRef>
          <a:fontRef idx="minor">
            <a:schemeClr val="tx1">
              <a:hueOff val="0"/>
              <a:satOff val="0"/>
              <a:lumOff val="0"/>
              <a:alphaOff val="0"/>
            </a:schemeClr>
          </a:fontRef>
        </p:style>
        <p:txBody>
          <a:bodyPr spcFirstLastPara="0" vert="horz" wrap="square" lIns="40640" tIns="40640" rIns="40640" bIns="40640" numCol="1" spcCol="1270" anchor="ctr" anchorCtr="0">
            <a:noAutofit/>
          </a:bodyPr>
          <a:lstStyle>
            <a:defPPr>
              <a:defRPr lang="en-US"/>
            </a:defPPr>
            <a:lvl1pPr marL="0" algn="l" defTabSz="914363" rtl="0" eaLnBrk="1" latinLnBrk="0" hangingPunct="1">
              <a:defRPr sz="1800" kern="1200">
                <a:solidFill>
                  <a:schemeClr val="tx1">
                    <a:hueOff val="0"/>
                    <a:satOff val="0"/>
                    <a:lumOff val="0"/>
                    <a:alphaOff val="0"/>
                  </a:schemeClr>
                </a:solidFill>
                <a:latin typeface="+mn-lt"/>
                <a:ea typeface="+mn-ea"/>
                <a:cs typeface="+mn-cs"/>
              </a:defRPr>
            </a:lvl1pPr>
            <a:lvl2pPr marL="457182" algn="l" defTabSz="914363" rtl="0" eaLnBrk="1" latinLnBrk="0" hangingPunct="1">
              <a:defRPr sz="1800" kern="1200">
                <a:solidFill>
                  <a:schemeClr val="tx1">
                    <a:hueOff val="0"/>
                    <a:satOff val="0"/>
                    <a:lumOff val="0"/>
                    <a:alphaOff val="0"/>
                  </a:schemeClr>
                </a:solidFill>
                <a:latin typeface="+mn-lt"/>
                <a:ea typeface="+mn-ea"/>
                <a:cs typeface="+mn-cs"/>
              </a:defRPr>
            </a:lvl2pPr>
            <a:lvl3pPr marL="914363" algn="l" defTabSz="914363" rtl="0" eaLnBrk="1" latinLnBrk="0" hangingPunct="1">
              <a:defRPr sz="1800" kern="1200">
                <a:solidFill>
                  <a:schemeClr val="tx1">
                    <a:hueOff val="0"/>
                    <a:satOff val="0"/>
                    <a:lumOff val="0"/>
                    <a:alphaOff val="0"/>
                  </a:schemeClr>
                </a:solidFill>
                <a:latin typeface="+mn-lt"/>
                <a:ea typeface="+mn-ea"/>
                <a:cs typeface="+mn-cs"/>
              </a:defRPr>
            </a:lvl3pPr>
            <a:lvl4pPr marL="1371545" algn="l" defTabSz="914363" rtl="0" eaLnBrk="1" latinLnBrk="0" hangingPunct="1">
              <a:defRPr sz="1800" kern="1200">
                <a:solidFill>
                  <a:schemeClr val="tx1">
                    <a:hueOff val="0"/>
                    <a:satOff val="0"/>
                    <a:lumOff val="0"/>
                    <a:alphaOff val="0"/>
                  </a:schemeClr>
                </a:solidFill>
                <a:latin typeface="+mn-lt"/>
                <a:ea typeface="+mn-ea"/>
                <a:cs typeface="+mn-cs"/>
              </a:defRPr>
            </a:lvl4pPr>
            <a:lvl5pPr marL="1828727" algn="l" defTabSz="914363" rtl="0" eaLnBrk="1" latinLnBrk="0" hangingPunct="1">
              <a:defRPr sz="1800" kern="1200">
                <a:solidFill>
                  <a:schemeClr val="tx1">
                    <a:hueOff val="0"/>
                    <a:satOff val="0"/>
                    <a:lumOff val="0"/>
                    <a:alphaOff val="0"/>
                  </a:schemeClr>
                </a:solidFill>
                <a:latin typeface="+mn-lt"/>
                <a:ea typeface="+mn-ea"/>
                <a:cs typeface="+mn-cs"/>
              </a:defRPr>
            </a:lvl5pPr>
            <a:lvl6pPr marL="2285909" algn="l" defTabSz="914363" rtl="0" eaLnBrk="1" latinLnBrk="0" hangingPunct="1">
              <a:defRPr sz="1800" kern="1200">
                <a:solidFill>
                  <a:schemeClr val="tx1">
                    <a:hueOff val="0"/>
                    <a:satOff val="0"/>
                    <a:lumOff val="0"/>
                    <a:alphaOff val="0"/>
                  </a:schemeClr>
                </a:solidFill>
                <a:latin typeface="+mn-lt"/>
                <a:ea typeface="+mn-ea"/>
                <a:cs typeface="+mn-cs"/>
              </a:defRPr>
            </a:lvl6pPr>
            <a:lvl7pPr marL="2743090" algn="l" defTabSz="914363" rtl="0" eaLnBrk="1" latinLnBrk="0" hangingPunct="1">
              <a:defRPr sz="1800" kern="1200">
                <a:solidFill>
                  <a:schemeClr val="tx1">
                    <a:hueOff val="0"/>
                    <a:satOff val="0"/>
                    <a:lumOff val="0"/>
                    <a:alphaOff val="0"/>
                  </a:schemeClr>
                </a:solidFill>
                <a:latin typeface="+mn-lt"/>
                <a:ea typeface="+mn-ea"/>
                <a:cs typeface="+mn-cs"/>
              </a:defRPr>
            </a:lvl7pPr>
            <a:lvl8pPr marL="3200272" algn="l" defTabSz="914363" rtl="0" eaLnBrk="1" latinLnBrk="0" hangingPunct="1">
              <a:defRPr sz="1800" kern="1200">
                <a:solidFill>
                  <a:schemeClr val="tx1">
                    <a:hueOff val="0"/>
                    <a:satOff val="0"/>
                    <a:lumOff val="0"/>
                    <a:alphaOff val="0"/>
                  </a:schemeClr>
                </a:solidFill>
                <a:latin typeface="+mn-lt"/>
                <a:ea typeface="+mn-ea"/>
                <a:cs typeface="+mn-cs"/>
              </a:defRPr>
            </a:lvl8pPr>
            <a:lvl9pPr marL="3657454" algn="l" defTabSz="914363" rtl="0" eaLnBrk="1" latinLnBrk="0" hangingPunct="1">
              <a:defRPr sz="1800" kern="1200">
                <a:solidFill>
                  <a:schemeClr val="tx1">
                    <a:hueOff val="0"/>
                    <a:satOff val="0"/>
                    <a:lumOff val="0"/>
                    <a:alphaOff val="0"/>
                  </a:schemeClr>
                </a:solidFill>
                <a:latin typeface="+mn-lt"/>
                <a:ea typeface="+mn-ea"/>
                <a:cs typeface="+mn-cs"/>
              </a:defRPr>
            </a:lvl9pPr>
          </a:lstStyle>
          <a:p>
            <a:pPr lvl="0" algn="ctr" defTabSz="1422400">
              <a:lnSpc>
                <a:spcPct val="90000"/>
              </a:lnSpc>
              <a:spcBef>
                <a:spcPct val="0"/>
              </a:spcBef>
              <a:spcAft>
                <a:spcPct val="35000"/>
              </a:spcAft>
            </a:pPr>
            <a:r>
              <a:rPr lang="en-US" sz="1600" kern="1200" dirty="0" smtClean="0"/>
              <a:t>Packaging Tool + Azure Portal</a:t>
            </a:r>
            <a:endParaRPr lang="en-US" sz="1600" kern="1200" dirty="0"/>
          </a:p>
        </p:txBody>
      </p:sp>
      <p:grpSp>
        <p:nvGrpSpPr>
          <p:cNvPr id="39" name="Group 38"/>
          <p:cNvGrpSpPr/>
          <p:nvPr/>
        </p:nvGrpSpPr>
        <p:grpSpPr>
          <a:xfrm>
            <a:off x="4908275" y="3192098"/>
            <a:ext cx="1301194" cy="538999"/>
            <a:chOff x="5118346" y="2795537"/>
            <a:chExt cx="1301194" cy="538999"/>
          </a:xfrm>
        </p:grpSpPr>
        <p:sp>
          <p:nvSpPr>
            <p:cNvPr id="50" name="Freeform 49"/>
            <p:cNvSpPr/>
            <p:nvPr/>
          </p:nvSpPr>
          <p:spPr>
            <a:xfrm>
              <a:off x="5118346" y="3025257"/>
              <a:ext cx="1143256" cy="309279"/>
            </a:xfrm>
            <a:custGeom>
              <a:avLst/>
              <a:gdLst>
                <a:gd name="connsiteX0" fmla="*/ 0 w 1143256"/>
                <a:gd name="connsiteY0" fmla="*/ 0 h 309279"/>
                <a:gd name="connsiteX1" fmla="*/ 1143256 w 1143256"/>
                <a:gd name="connsiteY1" fmla="*/ 0 h 309279"/>
                <a:gd name="connsiteX2" fmla="*/ 1143256 w 1143256"/>
                <a:gd name="connsiteY2" fmla="*/ 309279 h 309279"/>
                <a:gd name="connsiteX3" fmla="*/ 0 w 1143256"/>
                <a:gd name="connsiteY3" fmla="*/ 309279 h 309279"/>
                <a:gd name="connsiteX4" fmla="*/ 0 w 1143256"/>
                <a:gd name="connsiteY4" fmla="*/ 0 h 309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256" h="309279">
                  <a:moveTo>
                    <a:pt x="0" y="0"/>
                  </a:moveTo>
                  <a:lnTo>
                    <a:pt x="1143256" y="0"/>
                  </a:lnTo>
                  <a:lnTo>
                    <a:pt x="1143256" y="309279"/>
                  </a:lnTo>
                  <a:lnTo>
                    <a:pt x="0" y="30927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491" tIns="22860" rIns="22860" bIns="22860"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algn="l" defTabSz="400050">
                <a:lnSpc>
                  <a:spcPct val="90000"/>
                </a:lnSpc>
                <a:spcBef>
                  <a:spcPct val="0"/>
                </a:spcBef>
                <a:spcAft>
                  <a:spcPct val="35000"/>
                </a:spcAft>
              </a:pPr>
              <a:r>
                <a:rPr lang="en-US" sz="1200" kern="1200" dirty="0" smtClean="0"/>
                <a:t>Configuration</a:t>
              </a:r>
              <a:endParaRPr lang="en-US" sz="1200" kern="1200" dirty="0"/>
            </a:p>
          </p:txBody>
        </p:sp>
        <p:sp>
          <p:nvSpPr>
            <p:cNvPr id="52" name="Oval 51"/>
            <p:cNvSpPr/>
            <p:nvPr/>
          </p:nvSpPr>
          <p:spPr>
            <a:xfrm>
              <a:off x="6032941" y="2795537"/>
              <a:ext cx="386599" cy="386599"/>
            </a:xfrm>
            <a:prstGeom prst="ellipse">
              <a:avLst/>
            </a:prstGeom>
            <a:solidFill>
              <a:srgbClr val="92D050"/>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41" name="Group 40"/>
          <p:cNvGrpSpPr/>
          <p:nvPr/>
        </p:nvGrpSpPr>
        <p:grpSpPr>
          <a:xfrm>
            <a:off x="4965395" y="5483697"/>
            <a:ext cx="1244073" cy="537879"/>
            <a:chOff x="5313615" y="2163004"/>
            <a:chExt cx="1244073" cy="537879"/>
          </a:xfrm>
        </p:grpSpPr>
        <p:sp>
          <p:nvSpPr>
            <p:cNvPr id="42" name="Freeform 41"/>
            <p:cNvSpPr/>
            <p:nvPr/>
          </p:nvSpPr>
          <p:spPr>
            <a:xfrm>
              <a:off x="5313615" y="2391604"/>
              <a:ext cx="1143256" cy="309279"/>
            </a:xfrm>
            <a:custGeom>
              <a:avLst/>
              <a:gdLst>
                <a:gd name="connsiteX0" fmla="*/ 0 w 1143256"/>
                <a:gd name="connsiteY0" fmla="*/ 0 h 309279"/>
                <a:gd name="connsiteX1" fmla="*/ 1143256 w 1143256"/>
                <a:gd name="connsiteY1" fmla="*/ 0 h 309279"/>
                <a:gd name="connsiteX2" fmla="*/ 1143256 w 1143256"/>
                <a:gd name="connsiteY2" fmla="*/ 309279 h 309279"/>
                <a:gd name="connsiteX3" fmla="*/ 0 w 1143256"/>
                <a:gd name="connsiteY3" fmla="*/ 309279 h 309279"/>
                <a:gd name="connsiteX4" fmla="*/ 0 w 1143256"/>
                <a:gd name="connsiteY4" fmla="*/ 0 h 309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256" h="309279">
                  <a:moveTo>
                    <a:pt x="0" y="0"/>
                  </a:moveTo>
                  <a:lnTo>
                    <a:pt x="1143256" y="0"/>
                  </a:lnTo>
                  <a:lnTo>
                    <a:pt x="1143256" y="309279"/>
                  </a:lnTo>
                  <a:lnTo>
                    <a:pt x="0" y="30927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491" tIns="22860" rIns="22860" bIns="22860"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defTabSz="400050">
                <a:lnSpc>
                  <a:spcPct val="90000"/>
                </a:lnSpc>
                <a:spcBef>
                  <a:spcPct val="0"/>
                </a:spcBef>
                <a:spcAft>
                  <a:spcPct val="35000"/>
                </a:spcAft>
              </a:pPr>
              <a:r>
                <a:rPr lang="en-US" sz="1200" dirty="0"/>
                <a:t>Configuration</a:t>
              </a:r>
            </a:p>
          </p:txBody>
        </p:sp>
        <p:sp>
          <p:nvSpPr>
            <p:cNvPr id="44" name="Oval 43"/>
            <p:cNvSpPr/>
            <p:nvPr/>
          </p:nvSpPr>
          <p:spPr>
            <a:xfrm>
              <a:off x="6171089" y="2163004"/>
              <a:ext cx="386599" cy="386599"/>
            </a:xfrm>
            <a:prstGeom prst="ellipse">
              <a:avLst/>
            </a:prstGeom>
            <a:solidFill>
              <a:srgbClr val="CC3399"/>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grpSp>
      <p:grpSp>
        <p:nvGrpSpPr>
          <p:cNvPr id="8" name="Group 7"/>
          <p:cNvGrpSpPr/>
          <p:nvPr/>
        </p:nvGrpSpPr>
        <p:grpSpPr>
          <a:xfrm>
            <a:off x="251520" y="3573987"/>
            <a:ext cx="3312368" cy="1909710"/>
            <a:chOff x="274976" y="2801162"/>
            <a:chExt cx="3600565" cy="1923237"/>
          </a:xfrm>
        </p:grpSpPr>
        <p:grpSp>
          <p:nvGrpSpPr>
            <p:cNvPr id="9" name="Group 8"/>
            <p:cNvGrpSpPr/>
            <p:nvPr/>
          </p:nvGrpSpPr>
          <p:grpSpPr>
            <a:xfrm>
              <a:off x="274976" y="2801162"/>
              <a:ext cx="1429148" cy="1462748"/>
              <a:chOff x="403073" y="2082817"/>
              <a:chExt cx="2476303" cy="2247350"/>
            </a:xfrm>
          </p:grpSpPr>
          <p:sp>
            <p:nvSpPr>
              <p:cNvPr id="14" name="Freeform 13"/>
              <p:cNvSpPr/>
              <p:nvPr/>
            </p:nvSpPr>
            <p:spPr>
              <a:xfrm>
                <a:off x="531698" y="2889558"/>
                <a:ext cx="2263814" cy="746029"/>
              </a:xfrm>
              <a:custGeom>
                <a:avLst/>
                <a:gdLst>
                  <a:gd name="connsiteX0" fmla="*/ 0 w 2263814"/>
                  <a:gd name="connsiteY0" fmla="*/ 0 h 746029"/>
                  <a:gd name="connsiteX1" fmla="*/ 2263814 w 2263814"/>
                  <a:gd name="connsiteY1" fmla="*/ 0 h 746029"/>
                  <a:gd name="connsiteX2" fmla="*/ 2263814 w 2263814"/>
                  <a:gd name="connsiteY2" fmla="*/ 746029 h 746029"/>
                  <a:gd name="connsiteX3" fmla="*/ 0 w 2263814"/>
                  <a:gd name="connsiteY3" fmla="*/ 746029 h 746029"/>
                  <a:gd name="connsiteX4" fmla="*/ 0 w 2263814"/>
                  <a:gd name="connsiteY4" fmla="*/ 0 h 746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814" h="746029">
                    <a:moveTo>
                      <a:pt x="0" y="0"/>
                    </a:moveTo>
                    <a:lnTo>
                      <a:pt x="2263814" y="0"/>
                    </a:lnTo>
                    <a:lnTo>
                      <a:pt x="2263814" y="746029"/>
                    </a:lnTo>
                    <a:lnTo>
                      <a:pt x="0" y="74602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940" tIns="27940" rIns="27940" bIns="27940" numCol="1" spcCol="1270" anchor="ctr" anchorCtr="0">
                <a:noAutofit/>
              </a:bodyPr>
              <a:lstStyle>
                <a:defPPr>
                  <a:defRPr lang="en-US"/>
                </a:defPPr>
                <a:lvl1pPr marL="0" algn="l" defTabSz="914363" rtl="0" eaLnBrk="1" latinLnBrk="0" hangingPunct="1">
                  <a:defRPr sz="1800" kern="1200">
                    <a:solidFill>
                      <a:schemeClr val="tx1">
                        <a:hueOff val="0"/>
                        <a:satOff val="0"/>
                        <a:lumOff val="0"/>
                        <a:alphaOff val="0"/>
                      </a:schemeClr>
                    </a:solidFill>
                    <a:latin typeface="+mn-lt"/>
                    <a:ea typeface="+mn-ea"/>
                    <a:cs typeface="+mn-cs"/>
                  </a:defRPr>
                </a:lvl1pPr>
                <a:lvl2pPr marL="457182" algn="l" defTabSz="914363" rtl="0" eaLnBrk="1" latinLnBrk="0" hangingPunct="1">
                  <a:defRPr sz="1800" kern="1200">
                    <a:solidFill>
                      <a:schemeClr val="tx1">
                        <a:hueOff val="0"/>
                        <a:satOff val="0"/>
                        <a:lumOff val="0"/>
                        <a:alphaOff val="0"/>
                      </a:schemeClr>
                    </a:solidFill>
                    <a:latin typeface="+mn-lt"/>
                    <a:ea typeface="+mn-ea"/>
                    <a:cs typeface="+mn-cs"/>
                  </a:defRPr>
                </a:lvl2pPr>
                <a:lvl3pPr marL="914363" algn="l" defTabSz="914363" rtl="0" eaLnBrk="1" latinLnBrk="0" hangingPunct="1">
                  <a:defRPr sz="1800" kern="1200">
                    <a:solidFill>
                      <a:schemeClr val="tx1">
                        <a:hueOff val="0"/>
                        <a:satOff val="0"/>
                        <a:lumOff val="0"/>
                        <a:alphaOff val="0"/>
                      </a:schemeClr>
                    </a:solidFill>
                    <a:latin typeface="+mn-lt"/>
                    <a:ea typeface="+mn-ea"/>
                    <a:cs typeface="+mn-cs"/>
                  </a:defRPr>
                </a:lvl3pPr>
                <a:lvl4pPr marL="1371545" algn="l" defTabSz="914363" rtl="0" eaLnBrk="1" latinLnBrk="0" hangingPunct="1">
                  <a:defRPr sz="1800" kern="1200">
                    <a:solidFill>
                      <a:schemeClr val="tx1">
                        <a:hueOff val="0"/>
                        <a:satOff val="0"/>
                        <a:lumOff val="0"/>
                        <a:alphaOff val="0"/>
                      </a:schemeClr>
                    </a:solidFill>
                    <a:latin typeface="+mn-lt"/>
                    <a:ea typeface="+mn-ea"/>
                    <a:cs typeface="+mn-cs"/>
                  </a:defRPr>
                </a:lvl4pPr>
                <a:lvl5pPr marL="1828727" algn="l" defTabSz="914363" rtl="0" eaLnBrk="1" latinLnBrk="0" hangingPunct="1">
                  <a:defRPr sz="1800" kern="1200">
                    <a:solidFill>
                      <a:schemeClr val="tx1">
                        <a:hueOff val="0"/>
                        <a:satOff val="0"/>
                        <a:lumOff val="0"/>
                        <a:alphaOff val="0"/>
                      </a:schemeClr>
                    </a:solidFill>
                    <a:latin typeface="+mn-lt"/>
                    <a:ea typeface="+mn-ea"/>
                    <a:cs typeface="+mn-cs"/>
                  </a:defRPr>
                </a:lvl5pPr>
                <a:lvl6pPr marL="2285909" algn="l" defTabSz="914363" rtl="0" eaLnBrk="1" latinLnBrk="0" hangingPunct="1">
                  <a:defRPr sz="1800" kern="1200">
                    <a:solidFill>
                      <a:schemeClr val="tx1">
                        <a:hueOff val="0"/>
                        <a:satOff val="0"/>
                        <a:lumOff val="0"/>
                        <a:alphaOff val="0"/>
                      </a:schemeClr>
                    </a:solidFill>
                    <a:latin typeface="+mn-lt"/>
                    <a:ea typeface="+mn-ea"/>
                    <a:cs typeface="+mn-cs"/>
                  </a:defRPr>
                </a:lvl6pPr>
                <a:lvl7pPr marL="2743090" algn="l" defTabSz="914363" rtl="0" eaLnBrk="1" latinLnBrk="0" hangingPunct="1">
                  <a:defRPr sz="1800" kern="1200">
                    <a:solidFill>
                      <a:schemeClr val="tx1">
                        <a:hueOff val="0"/>
                        <a:satOff val="0"/>
                        <a:lumOff val="0"/>
                        <a:alphaOff val="0"/>
                      </a:schemeClr>
                    </a:solidFill>
                    <a:latin typeface="+mn-lt"/>
                    <a:ea typeface="+mn-ea"/>
                    <a:cs typeface="+mn-cs"/>
                  </a:defRPr>
                </a:lvl7pPr>
                <a:lvl8pPr marL="3200272" algn="l" defTabSz="914363" rtl="0" eaLnBrk="1" latinLnBrk="0" hangingPunct="1">
                  <a:defRPr sz="1800" kern="1200">
                    <a:solidFill>
                      <a:schemeClr val="tx1">
                        <a:hueOff val="0"/>
                        <a:satOff val="0"/>
                        <a:lumOff val="0"/>
                        <a:alphaOff val="0"/>
                      </a:schemeClr>
                    </a:solidFill>
                    <a:latin typeface="+mn-lt"/>
                    <a:ea typeface="+mn-ea"/>
                    <a:cs typeface="+mn-cs"/>
                  </a:defRPr>
                </a:lvl8pPr>
                <a:lvl9pPr marL="3657454" algn="l" defTabSz="914363" rtl="0" eaLnBrk="1" latinLnBrk="0" hangingPunct="1">
                  <a:defRPr sz="1800" kern="1200">
                    <a:solidFill>
                      <a:schemeClr val="tx1">
                        <a:hueOff val="0"/>
                        <a:satOff val="0"/>
                        <a:lumOff val="0"/>
                        <a:alphaOff val="0"/>
                      </a:schemeClr>
                    </a:solidFill>
                    <a:latin typeface="+mn-lt"/>
                    <a:ea typeface="+mn-ea"/>
                    <a:cs typeface="+mn-cs"/>
                  </a:defRPr>
                </a:lvl9pPr>
              </a:lstStyle>
              <a:p>
                <a:pPr lvl="0" algn="ctr" defTabSz="977900">
                  <a:lnSpc>
                    <a:spcPct val="90000"/>
                  </a:lnSpc>
                  <a:spcBef>
                    <a:spcPct val="0"/>
                  </a:spcBef>
                  <a:spcAft>
                    <a:spcPct val="35000"/>
                  </a:spcAft>
                </a:pPr>
                <a:r>
                  <a:rPr lang="en-US" sz="1600" kern="1200" dirty="0" smtClean="0">
                    <a:solidFill>
                      <a:schemeClr val="bg1"/>
                    </a:solidFill>
                  </a:rPr>
                  <a:t>Server Application</a:t>
                </a:r>
                <a:endParaRPr lang="en-US" sz="1600" kern="1200" dirty="0">
                  <a:solidFill>
                    <a:schemeClr val="bg1"/>
                  </a:solidFill>
                </a:endParaRPr>
              </a:p>
            </p:txBody>
          </p:sp>
          <p:sp>
            <p:nvSpPr>
              <p:cNvPr id="15" name="Oval 14"/>
              <p:cNvSpPr/>
              <p:nvPr/>
            </p:nvSpPr>
            <p:spPr>
              <a:xfrm>
                <a:off x="529126" y="2662662"/>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6" name="Oval 15"/>
              <p:cNvSpPr/>
              <p:nvPr/>
            </p:nvSpPr>
            <p:spPr>
              <a:xfrm>
                <a:off x="692684" y="2423056"/>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7" name="Oval 16"/>
              <p:cNvSpPr/>
              <p:nvPr/>
            </p:nvSpPr>
            <p:spPr>
              <a:xfrm>
                <a:off x="957707" y="2460977"/>
                <a:ext cx="282976" cy="2829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8" name="Oval 17"/>
              <p:cNvSpPr/>
              <p:nvPr/>
            </p:nvSpPr>
            <p:spPr>
              <a:xfrm>
                <a:off x="1209813" y="2183659"/>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9" name="Oval 18"/>
              <p:cNvSpPr/>
              <p:nvPr/>
            </p:nvSpPr>
            <p:spPr>
              <a:xfrm>
                <a:off x="1537552" y="2082817"/>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0" name="Oval 19"/>
              <p:cNvSpPr/>
              <p:nvPr/>
            </p:nvSpPr>
            <p:spPr>
              <a:xfrm>
                <a:off x="1940923" y="2259291"/>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1" name="Oval 20"/>
              <p:cNvSpPr/>
              <p:nvPr/>
            </p:nvSpPr>
            <p:spPr>
              <a:xfrm>
                <a:off x="2193029" y="2385345"/>
                <a:ext cx="282976" cy="2829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2" name="Oval 21"/>
              <p:cNvSpPr/>
              <p:nvPr/>
            </p:nvSpPr>
            <p:spPr>
              <a:xfrm>
                <a:off x="2545978" y="2662662"/>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3" name="Oval 22"/>
              <p:cNvSpPr/>
              <p:nvPr/>
            </p:nvSpPr>
            <p:spPr>
              <a:xfrm>
                <a:off x="2697242" y="2939979"/>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4" name="Oval 23"/>
              <p:cNvSpPr/>
              <p:nvPr/>
            </p:nvSpPr>
            <p:spPr>
              <a:xfrm>
                <a:off x="1386288" y="2410555"/>
                <a:ext cx="463052" cy="46305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5" name="Oval 24"/>
              <p:cNvSpPr/>
              <p:nvPr/>
            </p:nvSpPr>
            <p:spPr>
              <a:xfrm>
                <a:off x="403073" y="3368560"/>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6" name="Oval 25"/>
              <p:cNvSpPr/>
              <p:nvPr/>
            </p:nvSpPr>
            <p:spPr>
              <a:xfrm>
                <a:off x="554336" y="3595456"/>
                <a:ext cx="282976" cy="2829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7" name="Oval 26"/>
              <p:cNvSpPr/>
              <p:nvPr/>
            </p:nvSpPr>
            <p:spPr>
              <a:xfrm>
                <a:off x="932496" y="3797141"/>
                <a:ext cx="411602" cy="411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8" name="Oval 27"/>
              <p:cNvSpPr/>
              <p:nvPr/>
            </p:nvSpPr>
            <p:spPr>
              <a:xfrm>
                <a:off x="1461920" y="4124880"/>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9" name="Oval 28"/>
              <p:cNvSpPr/>
              <p:nvPr/>
            </p:nvSpPr>
            <p:spPr>
              <a:xfrm>
                <a:off x="1562763" y="3797141"/>
                <a:ext cx="282976" cy="2829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0" name="Oval 29"/>
              <p:cNvSpPr/>
              <p:nvPr/>
            </p:nvSpPr>
            <p:spPr>
              <a:xfrm>
                <a:off x="1814869" y="4150091"/>
                <a:ext cx="180076" cy="1800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1" name="Oval 30"/>
              <p:cNvSpPr/>
              <p:nvPr/>
            </p:nvSpPr>
            <p:spPr>
              <a:xfrm>
                <a:off x="2041765" y="3746720"/>
                <a:ext cx="411602" cy="411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2" name="Oval 31"/>
              <p:cNvSpPr/>
              <p:nvPr/>
            </p:nvSpPr>
            <p:spPr>
              <a:xfrm>
                <a:off x="2596400" y="3645877"/>
                <a:ext cx="282976" cy="28297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grpSp>
        <p:sp>
          <p:nvSpPr>
            <p:cNvPr id="10" name="Chevron 9"/>
            <p:cNvSpPr/>
            <p:nvPr/>
          </p:nvSpPr>
          <p:spPr>
            <a:xfrm>
              <a:off x="1744323" y="3116844"/>
              <a:ext cx="831062" cy="968443"/>
            </a:xfrm>
            <a:prstGeom prst="chevron">
              <a:avLst>
                <a:gd name="adj" fmla="val 6231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a:p>
          </p:txBody>
        </p:sp>
        <p:sp>
          <p:nvSpPr>
            <p:cNvPr id="11" name="Freeform 10"/>
            <p:cNvSpPr/>
            <p:nvPr/>
          </p:nvSpPr>
          <p:spPr>
            <a:xfrm>
              <a:off x="2623170" y="3110672"/>
              <a:ext cx="1028968" cy="1005840"/>
            </a:xfrm>
            <a:custGeom>
              <a:avLst/>
              <a:gdLst>
                <a:gd name="connsiteX0" fmla="*/ 0 w 1926553"/>
                <a:gd name="connsiteY0" fmla="*/ 963277 h 1926553"/>
                <a:gd name="connsiteX1" fmla="*/ 963277 w 1926553"/>
                <a:gd name="connsiteY1" fmla="*/ 0 h 1926553"/>
                <a:gd name="connsiteX2" fmla="*/ 1926554 w 1926553"/>
                <a:gd name="connsiteY2" fmla="*/ 963277 h 1926553"/>
                <a:gd name="connsiteX3" fmla="*/ 963277 w 1926553"/>
                <a:gd name="connsiteY3" fmla="*/ 1926554 h 1926553"/>
                <a:gd name="connsiteX4" fmla="*/ 0 w 1926553"/>
                <a:gd name="connsiteY4" fmla="*/ 963277 h 1926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553" h="1926553">
                  <a:moveTo>
                    <a:pt x="0" y="963277"/>
                  </a:moveTo>
                  <a:cubicBezTo>
                    <a:pt x="0" y="431274"/>
                    <a:pt x="431274" y="0"/>
                    <a:pt x="963277" y="0"/>
                  </a:cubicBezTo>
                  <a:cubicBezTo>
                    <a:pt x="1495280" y="0"/>
                    <a:pt x="1926554" y="431274"/>
                    <a:pt x="1926554" y="963277"/>
                  </a:cubicBezTo>
                  <a:cubicBezTo>
                    <a:pt x="1926554" y="1495280"/>
                    <a:pt x="1495280" y="1926554"/>
                    <a:pt x="963277" y="1926554"/>
                  </a:cubicBezTo>
                  <a:cubicBezTo>
                    <a:pt x="431274" y="1926554"/>
                    <a:pt x="0" y="1495280"/>
                    <a:pt x="0" y="963277"/>
                  </a:cubicBezTo>
                  <a:close/>
                </a:path>
              </a:pathLst>
            </a:custGeom>
            <a:solidFill>
              <a:schemeClr val="accent6">
                <a:lumMod val="90000"/>
                <a:lumOff val="1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2137" tIns="282137" rIns="282137" bIns="282137"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smtClean="0">
                <a:solidFill>
                  <a:schemeClr val="tx2"/>
                </a:solidFill>
              </a:endParaRPr>
            </a:p>
          </p:txBody>
        </p:sp>
        <p:sp>
          <p:nvSpPr>
            <p:cNvPr id="12" name="Freeform 11"/>
            <p:cNvSpPr/>
            <p:nvPr/>
          </p:nvSpPr>
          <p:spPr>
            <a:xfrm>
              <a:off x="2451639" y="3307810"/>
              <a:ext cx="1423902" cy="685799"/>
            </a:xfrm>
            <a:custGeom>
              <a:avLst/>
              <a:gdLst>
                <a:gd name="connsiteX0" fmla="*/ 0 w 2266533"/>
                <a:gd name="connsiteY0" fmla="*/ 0 h 1397695"/>
                <a:gd name="connsiteX1" fmla="*/ 2266533 w 2266533"/>
                <a:gd name="connsiteY1" fmla="*/ 0 h 1397695"/>
                <a:gd name="connsiteX2" fmla="*/ 2266533 w 2266533"/>
                <a:gd name="connsiteY2" fmla="*/ 1397695 h 1397695"/>
                <a:gd name="connsiteX3" fmla="*/ 0 w 2266533"/>
                <a:gd name="connsiteY3" fmla="*/ 1397695 h 1397695"/>
                <a:gd name="connsiteX4" fmla="*/ 0 w 2266533"/>
                <a:gd name="connsiteY4" fmla="*/ 0 h 1397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533" h="1397695">
                  <a:moveTo>
                    <a:pt x="0" y="0"/>
                  </a:moveTo>
                  <a:lnTo>
                    <a:pt x="2266533" y="0"/>
                  </a:lnTo>
                  <a:lnTo>
                    <a:pt x="2266533" y="1397695"/>
                  </a:lnTo>
                  <a:lnTo>
                    <a:pt x="0" y="13976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defPPr>
                <a:defRPr lang="en-US"/>
              </a:defPPr>
              <a:lvl1pPr marL="0" algn="l" defTabSz="914363" rtl="0" eaLnBrk="1" latinLnBrk="0" hangingPunct="1">
                <a:defRPr sz="1800" kern="1200">
                  <a:solidFill>
                    <a:schemeClr val="tx1">
                      <a:hueOff val="0"/>
                      <a:satOff val="0"/>
                      <a:lumOff val="0"/>
                      <a:alphaOff val="0"/>
                    </a:schemeClr>
                  </a:solidFill>
                  <a:latin typeface="+mn-lt"/>
                  <a:ea typeface="+mn-ea"/>
                  <a:cs typeface="+mn-cs"/>
                </a:defRPr>
              </a:lvl1pPr>
              <a:lvl2pPr marL="457182" algn="l" defTabSz="914363" rtl="0" eaLnBrk="1" latinLnBrk="0" hangingPunct="1">
                <a:defRPr sz="1800" kern="1200">
                  <a:solidFill>
                    <a:schemeClr val="tx1">
                      <a:hueOff val="0"/>
                      <a:satOff val="0"/>
                      <a:lumOff val="0"/>
                      <a:alphaOff val="0"/>
                    </a:schemeClr>
                  </a:solidFill>
                  <a:latin typeface="+mn-lt"/>
                  <a:ea typeface="+mn-ea"/>
                  <a:cs typeface="+mn-cs"/>
                </a:defRPr>
              </a:lvl2pPr>
              <a:lvl3pPr marL="914363" algn="l" defTabSz="914363" rtl="0" eaLnBrk="1" latinLnBrk="0" hangingPunct="1">
                <a:defRPr sz="1800" kern="1200">
                  <a:solidFill>
                    <a:schemeClr val="tx1">
                      <a:hueOff val="0"/>
                      <a:satOff val="0"/>
                      <a:lumOff val="0"/>
                      <a:alphaOff val="0"/>
                    </a:schemeClr>
                  </a:solidFill>
                  <a:latin typeface="+mn-lt"/>
                  <a:ea typeface="+mn-ea"/>
                  <a:cs typeface="+mn-cs"/>
                </a:defRPr>
              </a:lvl3pPr>
              <a:lvl4pPr marL="1371545" algn="l" defTabSz="914363" rtl="0" eaLnBrk="1" latinLnBrk="0" hangingPunct="1">
                <a:defRPr sz="1800" kern="1200">
                  <a:solidFill>
                    <a:schemeClr val="tx1">
                      <a:hueOff val="0"/>
                      <a:satOff val="0"/>
                      <a:lumOff val="0"/>
                      <a:alphaOff val="0"/>
                    </a:schemeClr>
                  </a:solidFill>
                  <a:latin typeface="+mn-lt"/>
                  <a:ea typeface="+mn-ea"/>
                  <a:cs typeface="+mn-cs"/>
                </a:defRPr>
              </a:lvl4pPr>
              <a:lvl5pPr marL="1828727" algn="l" defTabSz="914363" rtl="0" eaLnBrk="1" latinLnBrk="0" hangingPunct="1">
                <a:defRPr sz="1800" kern="1200">
                  <a:solidFill>
                    <a:schemeClr val="tx1">
                      <a:hueOff val="0"/>
                      <a:satOff val="0"/>
                      <a:lumOff val="0"/>
                      <a:alphaOff val="0"/>
                    </a:schemeClr>
                  </a:solidFill>
                  <a:latin typeface="+mn-lt"/>
                  <a:ea typeface="+mn-ea"/>
                  <a:cs typeface="+mn-cs"/>
                </a:defRPr>
              </a:lvl5pPr>
              <a:lvl6pPr marL="2285909" algn="l" defTabSz="914363" rtl="0" eaLnBrk="1" latinLnBrk="0" hangingPunct="1">
                <a:defRPr sz="1800" kern="1200">
                  <a:solidFill>
                    <a:schemeClr val="tx1">
                      <a:hueOff val="0"/>
                      <a:satOff val="0"/>
                      <a:lumOff val="0"/>
                      <a:alphaOff val="0"/>
                    </a:schemeClr>
                  </a:solidFill>
                  <a:latin typeface="+mn-lt"/>
                  <a:ea typeface="+mn-ea"/>
                  <a:cs typeface="+mn-cs"/>
                </a:defRPr>
              </a:lvl6pPr>
              <a:lvl7pPr marL="2743090" algn="l" defTabSz="914363" rtl="0" eaLnBrk="1" latinLnBrk="0" hangingPunct="1">
                <a:defRPr sz="1800" kern="1200">
                  <a:solidFill>
                    <a:schemeClr val="tx1">
                      <a:hueOff val="0"/>
                      <a:satOff val="0"/>
                      <a:lumOff val="0"/>
                      <a:alphaOff val="0"/>
                    </a:schemeClr>
                  </a:solidFill>
                  <a:latin typeface="+mn-lt"/>
                  <a:ea typeface="+mn-ea"/>
                  <a:cs typeface="+mn-cs"/>
                </a:defRPr>
              </a:lvl7pPr>
              <a:lvl8pPr marL="3200272" algn="l" defTabSz="914363" rtl="0" eaLnBrk="1" latinLnBrk="0" hangingPunct="1">
                <a:defRPr sz="1800" kern="1200">
                  <a:solidFill>
                    <a:schemeClr val="tx1">
                      <a:hueOff val="0"/>
                      <a:satOff val="0"/>
                      <a:lumOff val="0"/>
                      <a:alphaOff val="0"/>
                    </a:schemeClr>
                  </a:solidFill>
                  <a:latin typeface="+mn-lt"/>
                  <a:ea typeface="+mn-ea"/>
                  <a:cs typeface="+mn-cs"/>
                </a:defRPr>
              </a:lvl8pPr>
              <a:lvl9pPr marL="3657454" algn="l" defTabSz="914363" rtl="0" eaLnBrk="1" latinLnBrk="0" hangingPunct="1">
                <a:defRPr sz="1800" kern="1200">
                  <a:solidFill>
                    <a:schemeClr val="tx1">
                      <a:hueOff val="0"/>
                      <a:satOff val="0"/>
                      <a:lumOff val="0"/>
                      <a:alphaOff val="0"/>
                    </a:schemeClr>
                  </a:solidFill>
                  <a:latin typeface="+mn-lt"/>
                  <a:ea typeface="+mn-ea"/>
                  <a:cs typeface="+mn-cs"/>
                </a:defRPr>
              </a:lvl9pPr>
            </a:lstStyle>
            <a:p>
              <a:pPr lvl="0" algn="ctr" defTabSz="889000">
                <a:lnSpc>
                  <a:spcPct val="90000"/>
                </a:lnSpc>
                <a:spcBef>
                  <a:spcPct val="0"/>
                </a:spcBef>
                <a:spcAft>
                  <a:spcPct val="35000"/>
                </a:spcAft>
              </a:pPr>
              <a:r>
                <a:rPr lang="en-US" sz="1100" b="1" kern="1200" dirty="0" smtClean="0">
                  <a:solidFill>
                    <a:schemeClr val="bg1"/>
                  </a:solidFill>
                </a:rPr>
                <a:t>Server App-V Package</a:t>
              </a:r>
            </a:p>
          </p:txBody>
        </p:sp>
        <p:sp>
          <p:nvSpPr>
            <p:cNvPr id="13" name="Freeform 12"/>
            <p:cNvSpPr/>
            <p:nvPr/>
          </p:nvSpPr>
          <p:spPr>
            <a:xfrm>
              <a:off x="1250937" y="4038600"/>
              <a:ext cx="1550151" cy="685799"/>
            </a:xfrm>
            <a:custGeom>
              <a:avLst/>
              <a:gdLst>
                <a:gd name="connsiteX0" fmla="*/ 0 w 2266533"/>
                <a:gd name="connsiteY0" fmla="*/ 0 h 1397695"/>
                <a:gd name="connsiteX1" fmla="*/ 2266533 w 2266533"/>
                <a:gd name="connsiteY1" fmla="*/ 0 h 1397695"/>
                <a:gd name="connsiteX2" fmla="*/ 2266533 w 2266533"/>
                <a:gd name="connsiteY2" fmla="*/ 1397695 h 1397695"/>
                <a:gd name="connsiteX3" fmla="*/ 0 w 2266533"/>
                <a:gd name="connsiteY3" fmla="*/ 1397695 h 1397695"/>
                <a:gd name="connsiteX4" fmla="*/ 0 w 2266533"/>
                <a:gd name="connsiteY4" fmla="*/ 0 h 1397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533" h="1397695">
                  <a:moveTo>
                    <a:pt x="0" y="0"/>
                  </a:moveTo>
                  <a:lnTo>
                    <a:pt x="2266533" y="0"/>
                  </a:lnTo>
                  <a:lnTo>
                    <a:pt x="2266533" y="1397695"/>
                  </a:lnTo>
                  <a:lnTo>
                    <a:pt x="0" y="139769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defPPr>
                <a:defRPr lang="en-US"/>
              </a:defPPr>
              <a:lvl1pPr marL="0" algn="l" defTabSz="914363" rtl="0" eaLnBrk="1" latinLnBrk="0" hangingPunct="1">
                <a:defRPr sz="1800" kern="1200">
                  <a:solidFill>
                    <a:schemeClr val="tx1">
                      <a:hueOff val="0"/>
                      <a:satOff val="0"/>
                      <a:lumOff val="0"/>
                      <a:alphaOff val="0"/>
                    </a:schemeClr>
                  </a:solidFill>
                  <a:latin typeface="+mn-lt"/>
                  <a:ea typeface="+mn-ea"/>
                  <a:cs typeface="+mn-cs"/>
                </a:defRPr>
              </a:lvl1pPr>
              <a:lvl2pPr marL="457182" algn="l" defTabSz="914363" rtl="0" eaLnBrk="1" latinLnBrk="0" hangingPunct="1">
                <a:defRPr sz="1800" kern="1200">
                  <a:solidFill>
                    <a:schemeClr val="tx1">
                      <a:hueOff val="0"/>
                      <a:satOff val="0"/>
                      <a:lumOff val="0"/>
                      <a:alphaOff val="0"/>
                    </a:schemeClr>
                  </a:solidFill>
                  <a:latin typeface="+mn-lt"/>
                  <a:ea typeface="+mn-ea"/>
                  <a:cs typeface="+mn-cs"/>
                </a:defRPr>
              </a:lvl2pPr>
              <a:lvl3pPr marL="914363" algn="l" defTabSz="914363" rtl="0" eaLnBrk="1" latinLnBrk="0" hangingPunct="1">
                <a:defRPr sz="1800" kern="1200">
                  <a:solidFill>
                    <a:schemeClr val="tx1">
                      <a:hueOff val="0"/>
                      <a:satOff val="0"/>
                      <a:lumOff val="0"/>
                      <a:alphaOff val="0"/>
                    </a:schemeClr>
                  </a:solidFill>
                  <a:latin typeface="+mn-lt"/>
                  <a:ea typeface="+mn-ea"/>
                  <a:cs typeface="+mn-cs"/>
                </a:defRPr>
              </a:lvl3pPr>
              <a:lvl4pPr marL="1371545" algn="l" defTabSz="914363" rtl="0" eaLnBrk="1" latinLnBrk="0" hangingPunct="1">
                <a:defRPr sz="1800" kern="1200">
                  <a:solidFill>
                    <a:schemeClr val="tx1">
                      <a:hueOff val="0"/>
                      <a:satOff val="0"/>
                      <a:lumOff val="0"/>
                      <a:alphaOff val="0"/>
                    </a:schemeClr>
                  </a:solidFill>
                  <a:latin typeface="+mn-lt"/>
                  <a:ea typeface="+mn-ea"/>
                  <a:cs typeface="+mn-cs"/>
                </a:defRPr>
              </a:lvl4pPr>
              <a:lvl5pPr marL="1828727" algn="l" defTabSz="914363" rtl="0" eaLnBrk="1" latinLnBrk="0" hangingPunct="1">
                <a:defRPr sz="1800" kern="1200">
                  <a:solidFill>
                    <a:schemeClr val="tx1">
                      <a:hueOff val="0"/>
                      <a:satOff val="0"/>
                      <a:lumOff val="0"/>
                      <a:alphaOff val="0"/>
                    </a:schemeClr>
                  </a:solidFill>
                  <a:latin typeface="+mn-lt"/>
                  <a:ea typeface="+mn-ea"/>
                  <a:cs typeface="+mn-cs"/>
                </a:defRPr>
              </a:lvl5pPr>
              <a:lvl6pPr marL="2285909" algn="l" defTabSz="914363" rtl="0" eaLnBrk="1" latinLnBrk="0" hangingPunct="1">
                <a:defRPr sz="1800" kern="1200">
                  <a:solidFill>
                    <a:schemeClr val="tx1">
                      <a:hueOff val="0"/>
                      <a:satOff val="0"/>
                      <a:lumOff val="0"/>
                      <a:alphaOff val="0"/>
                    </a:schemeClr>
                  </a:solidFill>
                  <a:latin typeface="+mn-lt"/>
                  <a:ea typeface="+mn-ea"/>
                  <a:cs typeface="+mn-cs"/>
                </a:defRPr>
              </a:lvl6pPr>
              <a:lvl7pPr marL="2743090" algn="l" defTabSz="914363" rtl="0" eaLnBrk="1" latinLnBrk="0" hangingPunct="1">
                <a:defRPr sz="1800" kern="1200">
                  <a:solidFill>
                    <a:schemeClr val="tx1">
                      <a:hueOff val="0"/>
                      <a:satOff val="0"/>
                      <a:lumOff val="0"/>
                      <a:alphaOff val="0"/>
                    </a:schemeClr>
                  </a:solidFill>
                  <a:latin typeface="+mn-lt"/>
                  <a:ea typeface="+mn-ea"/>
                  <a:cs typeface="+mn-cs"/>
                </a:defRPr>
              </a:lvl7pPr>
              <a:lvl8pPr marL="3200272" algn="l" defTabSz="914363" rtl="0" eaLnBrk="1" latinLnBrk="0" hangingPunct="1">
                <a:defRPr sz="1800" kern="1200">
                  <a:solidFill>
                    <a:schemeClr val="tx1">
                      <a:hueOff val="0"/>
                      <a:satOff val="0"/>
                      <a:lumOff val="0"/>
                      <a:alphaOff val="0"/>
                    </a:schemeClr>
                  </a:solidFill>
                  <a:latin typeface="+mn-lt"/>
                  <a:ea typeface="+mn-ea"/>
                  <a:cs typeface="+mn-cs"/>
                </a:defRPr>
              </a:lvl8pPr>
              <a:lvl9pPr marL="3657454" algn="l" defTabSz="914363" rtl="0" eaLnBrk="1" latinLnBrk="0" hangingPunct="1">
                <a:defRPr sz="1800" kern="1200">
                  <a:solidFill>
                    <a:schemeClr val="tx1">
                      <a:hueOff val="0"/>
                      <a:satOff val="0"/>
                      <a:lumOff val="0"/>
                      <a:alphaOff val="0"/>
                    </a:schemeClr>
                  </a:solidFill>
                  <a:latin typeface="+mn-lt"/>
                  <a:ea typeface="+mn-ea"/>
                  <a:cs typeface="+mn-cs"/>
                </a:defRPr>
              </a:lvl9pPr>
            </a:lstStyle>
            <a:p>
              <a:pPr lvl="0" algn="ctr" defTabSz="889000">
                <a:lnSpc>
                  <a:spcPct val="90000"/>
                </a:lnSpc>
                <a:spcBef>
                  <a:spcPct val="0"/>
                </a:spcBef>
                <a:spcAft>
                  <a:spcPct val="35000"/>
                </a:spcAft>
              </a:pPr>
              <a:r>
                <a:rPr lang="en-US" sz="1600" b="1" kern="1200" dirty="0" smtClean="0">
                  <a:solidFill>
                    <a:schemeClr val="bg1"/>
                  </a:solidFill>
                  <a:effectLst>
                    <a:outerShdw blurRad="38100" dist="38100" dir="2700000" algn="tl">
                      <a:srgbClr val="000000">
                        <a:alpha val="43137"/>
                      </a:srgbClr>
                    </a:outerShdw>
                  </a:effectLst>
                </a:rPr>
                <a:t>Sequencer</a:t>
              </a:r>
            </a:p>
          </p:txBody>
        </p:sp>
      </p:grpSp>
      <p:sp>
        <p:nvSpPr>
          <p:cNvPr id="54" name="Freeform 53"/>
          <p:cNvSpPr/>
          <p:nvPr/>
        </p:nvSpPr>
        <p:spPr>
          <a:xfrm>
            <a:off x="6300192" y="2576891"/>
            <a:ext cx="1260000" cy="1080000"/>
          </a:xfrm>
          <a:custGeom>
            <a:avLst/>
            <a:gdLst>
              <a:gd name="connsiteX0" fmla="*/ 0 w 1926553"/>
              <a:gd name="connsiteY0" fmla="*/ 963277 h 1926553"/>
              <a:gd name="connsiteX1" fmla="*/ 963277 w 1926553"/>
              <a:gd name="connsiteY1" fmla="*/ 0 h 1926553"/>
              <a:gd name="connsiteX2" fmla="*/ 1926554 w 1926553"/>
              <a:gd name="connsiteY2" fmla="*/ 963277 h 1926553"/>
              <a:gd name="connsiteX3" fmla="*/ 963277 w 1926553"/>
              <a:gd name="connsiteY3" fmla="*/ 1926554 h 1926553"/>
              <a:gd name="connsiteX4" fmla="*/ 0 w 1926553"/>
              <a:gd name="connsiteY4" fmla="*/ 963277 h 1926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553" h="1926553">
                <a:moveTo>
                  <a:pt x="0" y="963277"/>
                </a:moveTo>
                <a:cubicBezTo>
                  <a:pt x="0" y="431274"/>
                  <a:pt x="431274" y="0"/>
                  <a:pt x="963277" y="0"/>
                </a:cubicBezTo>
                <a:cubicBezTo>
                  <a:pt x="1495280" y="0"/>
                  <a:pt x="1926554" y="431274"/>
                  <a:pt x="1926554" y="963277"/>
                </a:cubicBezTo>
                <a:cubicBezTo>
                  <a:pt x="1926554" y="1495280"/>
                  <a:pt x="1495280" y="1926554"/>
                  <a:pt x="963277" y="1926554"/>
                </a:cubicBezTo>
                <a:cubicBezTo>
                  <a:pt x="431274" y="1926554"/>
                  <a:pt x="0" y="1495280"/>
                  <a:pt x="0" y="963277"/>
                </a:cubicBezTo>
                <a:close/>
              </a:path>
            </a:pathLst>
          </a:custGeom>
          <a:solidFill>
            <a:schemeClr val="accent6">
              <a:lumMod val="90000"/>
              <a:lumOff val="1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2137" tIns="282137" rIns="282137" bIns="282137"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algn="ctr" defTabSz="889000">
              <a:lnSpc>
                <a:spcPct val="90000"/>
              </a:lnSpc>
              <a:spcBef>
                <a:spcPct val="0"/>
              </a:spcBef>
              <a:spcAft>
                <a:spcPct val="35000"/>
              </a:spcAft>
            </a:pPr>
            <a:r>
              <a:rPr lang="en-US" sz="1100" b="1" dirty="0"/>
              <a:t>App </a:t>
            </a:r>
            <a:r>
              <a:rPr lang="en-US" sz="1100" b="1" dirty="0" smtClean="0"/>
              <a:t>Instance in </a:t>
            </a:r>
            <a:endParaRPr lang="en-US" sz="1100" b="1" dirty="0"/>
          </a:p>
          <a:p>
            <a:pPr lvl="0" algn="ctr" defTabSz="889000">
              <a:lnSpc>
                <a:spcPct val="90000"/>
              </a:lnSpc>
              <a:spcBef>
                <a:spcPct val="0"/>
              </a:spcBef>
              <a:spcAft>
                <a:spcPct val="35000"/>
              </a:spcAft>
            </a:pPr>
            <a:r>
              <a:rPr lang="en-US" sz="1100" b="1" dirty="0" smtClean="0"/>
              <a:t>Dev./Test/</a:t>
            </a:r>
          </a:p>
          <a:p>
            <a:pPr lvl="0" algn="ctr" defTabSz="889000">
              <a:lnSpc>
                <a:spcPct val="90000"/>
              </a:lnSpc>
              <a:spcBef>
                <a:spcPct val="0"/>
              </a:spcBef>
              <a:spcAft>
                <a:spcPct val="35000"/>
              </a:spcAft>
            </a:pPr>
            <a:r>
              <a:rPr lang="en-US" sz="1100" b="1" dirty="0" smtClean="0"/>
              <a:t>Prod</a:t>
            </a:r>
            <a:endParaRPr lang="en-US" sz="1100" b="1" dirty="0"/>
          </a:p>
        </p:txBody>
      </p:sp>
      <p:sp>
        <p:nvSpPr>
          <p:cNvPr id="55" name="Freeform 54"/>
          <p:cNvSpPr/>
          <p:nvPr/>
        </p:nvSpPr>
        <p:spPr>
          <a:xfrm>
            <a:off x="4414206" y="3971802"/>
            <a:ext cx="1465829" cy="585388"/>
          </a:xfrm>
          <a:custGeom>
            <a:avLst/>
            <a:gdLst>
              <a:gd name="connsiteX0" fmla="*/ 0 w 2242689"/>
              <a:gd name="connsiteY0" fmla="*/ 0 h 1424997"/>
              <a:gd name="connsiteX1" fmla="*/ 2242689 w 2242689"/>
              <a:gd name="connsiteY1" fmla="*/ 0 h 1424997"/>
              <a:gd name="connsiteX2" fmla="*/ 2242689 w 2242689"/>
              <a:gd name="connsiteY2" fmla="*/ 1424997 h 1424997"/>
              <a:gd name="connsiteX3" fmla="*/ 0 w 2242689"/>
              <a:gd name="connsiteY3" fmla="*/ 1424997 h 1424997"/>
              <a:gd name="connsiteX4" fmla="*/ 0 w 2242689"/>
              <a:gd name="connsiteY4" fmla="*/ 0 h 1424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689" h="1424997">
                <a:moveTo>
                  <a:pt x="0" y="0"/>
                </a:moveTo>
                <a:lnTo>
                  <a:pt x="2242689" y="0"/>
                </a:lnTo>
                <a:lnTo>
                  <a:pt x="2242689" y="1424997"/>
                </a:lnTo>
                <a:lnTo>
                  <a:pt x="0" y="1424997"/>
                </a:lnTo>
                <a:lnTo>
                  <a:pt x="0" y="0"/>
                </a:lnTo>
                <a:close/>
              </a:path>
            </a:pathLst>
          </a:custGeom>
        </p:spPr>
        <p:style>
          <a:lnRef idx="0">
            <a:schemeClr val="accent2"/>
          </a:lnRef>
          <a:fillRef idx="3">
            <a:schemeClr val="accent2"/>
          </a:fillRef>
          <a:effectRef idx="3">
            <a:schemeClr val="accent2"/>
          </a:effectRef>
          <a:fontRef idx="minor">
            <a:schemeClr val="tx1">
              <a:hueOff val="0"/>
              <a:satOff val="0"/>
              <a:lumOff val="0"/>
              <a:alphaOff val="0"/>
            </a:schemeClr>
          </a:fontRef>
        </p:style>
        <p:txBody>
          <a:bodyPr spcFirstLastPara="0" vert="horz" wrap="square" lIns="40640" tIns="40640" rIns="40640" bIns="40640" numCol="1" spcCol="1270" anchor="ctr" anchorCtr="0">
            <a:noAutofit/>
          </a:bodyPr>
          <a:lstStyle>
            <a:defPPr>
              <a:defRPr lang="en-US"/>
            </a:defPPr>
            <a:lvl1pPr marL="0" algn="l" defTabSz="914363" rtl="0" eaLnBrk="1" latinLnBrk="0" hangingPunct="1">
              <a:defRPr sz="1800" kern="1200">
                <a:solidFill>
                  <a:schemeClr val="tx1">
                    <a:hueOff val="0"/>
                    <a:satOff val="0"/>
                    <a:lumOff val="0"/>
                    <a:alphaOff val="0"/>
                  </a:schemeClr>
                </a:solidFill>
                <a:latin typeface="+mn-lt"/>
                <a:ea typeface="+mn-ea"/>
                <a:cs typeface="+mn-cs"/>
              </a:defRPr>
            </a:lvl1pPr>
            <a:lvl2pPr marL="457182" algn="l" defTabSz="914363" rtl="0" eaLnBrk="1" latinLnBrk="0" hangingPunct="1">
              <a:defRPr sz="1800" kern="1200">
                <a:solidFill>
                  <a:schemeClr val="tx1">
                    <a:hueOff val="0"/>
                    <a:satOff val="0"/>
                    <a:lumOff val="0"/>
                    <a:alphaOff val="0"/>
                  </a:schemeClr>
                </a:solidFill>
                <a:latin typeface="+mn-lt"/>
                <a:ea typeface="+mn-ea"/>
                <a:cs typeface="+mn-cs"/>
              </a:defRPr>
            </a:lvl2pPr>
            <a:lvl3pPr marL="914363" algn="l" defTabSz="914363" rtl="0" eaLnBrk="1" latinLnBrk="0" hangingPunct="1">
              <a:defRPr sz="1800" kern="1200">
                <a:solidFill>
                  <a:schemeClr val="tx1">
                    <a:hueOff val="0"/>
                    <a:satOff val="0"/>
                    <a:lumOff val="0"/>
                    <a:alphaOff val="0"/>
                  </a:schemeClr>
                </a:solidFill>
                <a:latin typeface="+mn-lt"/>
                <a:ea typeface="+mn-ea"/>
                <a:cs typeface="+mn-cs"/>
              </a:defRPr>
            </a:lvl3pPr>
            <a:lvl4pPr marL="1371545" algn="l" defTabSz="914363" rtl="0" eaLnBrk="1" latinLnBrk="0" hangingPunct="1">
              <a:defRPr sz="1800" kern="1200">
                <a:solidFill>
                  <a:schemeClr val="tx1">
                    <a:hueOff val="0"/>
                    <a:satOff val="0"/>
                    <a:lumOff val="0"/>
                    <a:alphaOff val="0"/>
                  </a:schemeClr>
                </a:solidFill>
                <a:latin typeface="+mn-lt"/>
                <a:ea typeface="+mn-ea"/>
                <a:cs typeface="+mn-cs"/>
              </a:defRPr>
            </a:lvl4pPr>
            <a:lvl5pPr marL="1828727" algn="l" defTabSz="914363" rtl="0" eaLnBrk="1" latinLnBrk="0" hangingPunct="1">
              <a:defRPr sz="1800" kern="1200">
                <a:solidFill>
                  <a:schemeClr val="tx1">
                    <a:hueOff val="0"/>
                    <a:satOff val="0"/>
                    <a:lumOff val="0"/>
                    <a:alphaOff val="0"/>
                  </a:schemeClr>
                </a:solidFill>
                <a:latin typeface="+mn-lt"/>
                <a:ea typeface="+mn-ea"/>
                <a:cs typeface="+mn-cs"/>
              </a:defRPr>
            </a:lvl5pPr>
            <a:lvl6pPr marL="2285909" algn="l" defTabSz="914363" rtl="0" eaLnBrk="1" latinLnBrk="0" hangingPunct="1">
              <a:defRPr sz="1800" kern="1200">
                <a:solidFill>
                  <a:schemeClr val="tx1">
                    <a:hueOff val="0"/>
                    <a:satOff val="0"/>
                    <a:lumOff val="0"/>
                    <a:alphaOff val="0"/>
                  </a:schemeClr>
                </a:solidFill>
                <a:latin typeface="+mn-lt"/>
                <a:ea typeface="+mn-ea"/>
                <a:cs typeface="+mn-cs"/>
              </a:defRPr>
            </a:lvl6pPr>
            <a:lvl7pPr marL="2743090" algn="l" defTabSz="914363" rtl="0" eaLnBrk="1" latinLnBrk="0" hangingPunct="1">
              <a:defRPr sz="1800" kern="1200">
                <a:solidFill>
                  <a:schemeClr val="tx1">
                    <a:hueOff val="0"/>
                    <a:satOff val="0"/>
                    <a:lumOff val="0"/>
                    <a:alphaOff val="0"/>
                  </a:schemeClr>
                </a:solidFill>
                <a:latin typeface="+mn-lt"/>
                <a:ea typeface="+mn-ea"/>
                <a:cs typeface="+mn-cs"/>
              </a:defRPr>
            </a:lvl7pPr>
            <a:lvl8pPr marL="3200272" algn="l" defTabSz="914363" rtl="0" eaLnBrk="1" latinLnBrk="0" hangingPunct="1">
              <a:defRPr sz="1800" kern="1200">
                <a:solidFill>
                  <a:schemeClr val="tx1">
                    <a:hueOff val="0"/>
                    <a:satOff val="0"/>
                    <a:lumOff val="0"/>
                    <a:alphaOff val="0"/>
                  </a:schemeClr>
                </a:solidFill>
                <a:latin typeface="+mn-lt"/>
                <a:ea typeface="+mn-ea"/>
                <a:cs typeface="+mn-cs"/>
              </a:defRPr>
            </a:lvl8pPr>
            <a:lvl9pPr marL="3657454" algn="l" defTabSz="914363" rtl="0" eaLnBrk="1" latinLnBrk="0" hangingPunct="1">
              <a:defRPr sz="1800" kern="1200">
                <a:solidFill>
                  <a:schemeClr val="tx1">
                    <a:hueOff val="0"/>
                    <a:satOff val="0"/>
                    <a:lumOff val="0"/>
                    <a:alphaOff val="0"/>
                  </a:schemeClr>
                </a:solidFill>
                <a:latin typeface="+mn-lt"/>
                <a:ea typeface="+mn-ea"/>
                <a:cs typeface="+mn-cs"/>
              </a:defRPr>
            </a:lvl9pPr>
          </a:lstStyle>
          <a:p>
            <a:pPr lvl="0" algn="ctr" defTabSz="1422400">
              <a:lnSpc>
                <a:spcPct val="90000"/>
              </a:lnSpc>
              <a:spcBef>
                <a:spcPct val="0"/>
              </a:spcBef>
              <a:spcAft>
                <a:spcPct val="35000"/>
              </a:spcAft>
            </a:pPr>
            <a:r>
              <a:rPr lang="en-US" sz="1600" kern="1200" dirty="0" smtClean="0"/>
              <a:t>VMM 2012</a:t>
            </a:r>
            <a:endParaRPr lang="en-US" sz="1600" kern="1200" dirty="0"/>
          </a:p>
        </p:txBody>
      </p:sp>
      <p:sp>
        <p:nvSpPr>
          <p:cNvPr id="56" name="Freeform 55"/>
          <p:cNvSpPr/>
          <p:nvPr/>
        </p:nvSpPr>
        <p:spPr>
          <a:xfrm>
            <a:off x="4965398" y="4564818"/>
            <a:ext cx="1143256" cy="309279"/>
          </a:xfrm>
          <a:custGeom>
            <a:avLst/>
            <a:gdLst>
              <a:gd name="connsiteX0" fmla="*/ 0 w 1143256"/>
              <a:gd name="connsiteY0" fmla="*/ 0 h 309279"/>
              <a:gd name="connsiteX1" fmla="*/ 1143256 w 1143256"/>
              <a:gd name="connsiteY1" fmla="*/ 0 h 309279"/>
              <a:gd name="connsiteX2" fmla="*/ 1143256 w 1143256"/>
              <a:gd name="connsiteY2" fmla="*/ 309279 h 309279"/>
              <a:gd name="connsiteX3" fmla="*/ 0 w 1143256"/>
              <a:gd name="connsiteY3" fmla="*/ 309279 h 309279"/>
              <a:gd name="connsiteX4" fmla="*/ 0 w 1143256"/>
              <a:gd name="connsiteY4" fmla="*/ 0 h 309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256" h="309279">
                <a:moveTo>
                  <a:pt x="0" y="0"/>
                </a:moveTo>
                <a:lnTo>
                  <a:pt x="1143256" y="0"/>
                </a:lnTo>
                <a:lnTo>
                  <a:pt x="1143256" y="309279"/>
                </a:lnTo>
                <a:lnTo>
                  <a:pt x="0" y="30927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491" tIns="22860" rIns="22860" bIns="22860"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algn="l" defTabSz="400050">
              <a:lnSpc>
                <a:spcPct val="90000"/>
              </a:lnSpc>
              <a:spcBef>
                <a:spcPct val="0"/>
              </a:spcBef>
              <a:spcAft>
                <a:spcPct val="35000"/>
              </a:spcAft>
            </a:pPr>
            <a:r>
              <a:rPr lang="en-US" sz="1200" kern="1200" dirty="0" smtClean="0"/>
              <a:t>Configuration</a:t>
            </a:r>
            <a:endParaRPr lang="en-US" sz="1200" kern="1200" dirty="0"/>
          </a:p>
        </p:txBody>
      </p:sp>
      <p:sp>
        <p:nvSpPr>
          <p:cNvPr id="57" name="Oval 56"/>
          <p:cNvSpPr/>
          <p:nvPr/>
        </p:nvSpPr>
        <p:spPr>
          <a:xfrm>
            <a:off x="5822871" y="4335098"/>
            <a:ext cx="386599" cy="386599"/>
          </a:xfrm>
          <a:prstGeom prst="ellipse">
            <a:avLst/>
          </a:prstGeom>
          <a:solidFill>
            <a:srgbClr val="FFFF00"/>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8" name="Right Arrow 57"/>
          <p:cNvSpPr/>
          <p:nvPr/>
        </p:nvSpPr>
        <p:spPr bwMode="auto">
          <a:xfrm rot="19405061">
            <a:off x="3396469" y="3563748"/>
            <a:ext cx="823174" cy="365760"/>
          </a:xfrm>
          <a:prstGeom prst="rightArrow">
            <a:avLst/>
          </a:prstGeom>
          <a:ln>
            <a:gradFill>
              <a:gsLst>
                <a:gs pos="0">
                  <a:schemeClr val="tx1">
                    <a:alpha val="30000"/>
                  </a:schemeClr>
                </a:gs>
                <a:gs pos="100000">
                  <a:schemeClr val="tx1">
                    <a:alpha val="90000"/>
                  </a:schemeClr>
                </a:gs>
              </a:gsLst>
              <a:lin ang="5400000" scaled="0"/>
            </a:gradFill>
            <a:headEnd type="none" w="med" len="med"/>
            <a:tailEnd type="none" w="med" len="med"/>
          </a:ln>
          <a:effectLst>
            <a:outerShdw blurRad="127000" sx="102000" sy="102000" algn="ctr" rotWithShape="0">
              <a:schemeClr val="tx1">
                <a:alpha val="25000"/>
              </a:schemeClr>
            </a:outerShdw>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9" name="Freeform 58"/>
          <p:cNvSpPr/>
          <p:nvPr/>
        </p:nvSpPr>
        <p:spPr>
          <a:xfrm>
            <a:off x="6344046" y="3818391"/>
            <a:ext cx="1260000" cy="1080000"/>
          </a:xfrm>
          <a:custGeom>
            <a:avLst/>
            <a:gdLst>
              <a:gd name="connsiteX0" fmla="*/ 0 w 1926553"/>
              <a:gd name="connsiteY0" fmla="*/ 963277 h 1926553"/>
              <a:gd name="connsiteX1" fmla="*/ 963277 w 1926553"/>
              <a:gd name="connsiteY1" fmla="*/ 0 h 1926553"/>
              <a:gd name="connsiteX2" fmla="*/ 1926554 w 1926553"/>
              <a:gd name="connsiteY2" fmla="*/ 963277 h 1926553"/>
              <a:gd name="connsiteX3" fmla="*/ 963277 w 1926553"/>
              <a:gd name="connsiteY3" fmla="*/ 1926554 h 1926553"/>
              <a:gd name="connsiteX4" fmla="*/ 0 w 1926553"/>
              <a:gd name="connsiteY4" fmla="*/ 963277 h 1926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553" h="1926553">
                <a:moveTo>
                  <a:pt x="0" y="963277"/>
                </a:moveTo>
                <a:cubicBezTo>
                  <a:pt x="0" y="431274"/>
                  <a:pt x="431274" y="0"/>
                  <a:pt x="963277" y="0"/>
                </a:cubicBezTo>
                <a:cubicBezTo>
                  <a:pt x="1495280" y="0"/>
                  <a:pt x="1926554" y="431274"/>
                  <a:pt x="1926554" y="963277"/>
                </a:cubicBezTo>
                <a:cubicBezTo>
                  <a:pt x="1926554" y="1495280"/>
                  <a:pt x="1495280" y="1926554"/>
                  <a:pt x="963277" y="1926554"/>
                </a:cubicBezTo>
                <a:cubicBezTo>
                  <a:pt x="431274" y="1926554"/>
                  <a:pt x="0" y="1495280"/>
                  <a:pt x="0" y="963277"/>
                </a:cubicBezTo>
                <a:close/>
              </a:path>
            </a:pathLst>
          </a:custGeom>
          <a:solidFill>
            <a:schemeClr val="accent6">
              <a:lumMod val="90000"/>
              <a:lumOff val="1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2137" tIns="282137" rIns="282137" bIns="282137"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algn="ctr" defTabSz="889000">
              <a:lnSpc>
                <a:spcPct val="90000"/>
              </a:lnSpc>
              <a:spcBef>
                <a:spcPct val="0"/>
              </a:spcBef>
              <a:spcAft>
                <a:spcPct val="35000"/>
              </a:spcAft>
            </a:pPr>
            <a:r>
              <a:rPr lang="en-US" sz="1200" b="1" dirty="0"/>
              <a:t>App </a:t>
            </a:r>
            <a:r>
              <a:rPr lang="en-US" sz="1200" b="1" dirty="0" smtClean="0"/>
              <a:t>Instance in </a:t>
            </a:r>
            <a:endParaRPr lang="en-US" sz="1200" b="1" dirty="0"/>
          </a:p>
          <a:p>
            <a:pPr lvl="0" algn="ctr" defTabSz="889000">
              <a:lnSpc>
                <a:spcPct val="90000"/>
              </a:lnSpc>
              <a:spcBef>
                <a:spcPct val="0"/>
              </a:spcBef>
              <a:spcAft>
                <a:spcPct val="35000"/>
              </a:spcAft>
            </a:pPr>
            <a:r>
              <a:rPr lang="en-US" sz="1200" b="1" dirty="0" smtClean="0"/>
              <a:t>Private Cloud</a:t>
            </a:r>
            <a:endParaRPr lang="en-US" sz="1200" b="1" dirty="0"/>
          </a:p>
        </p:txBody>
      </p:sp>
      <p:sp>
        <p:nvSpPr>
          <p:cNvPr id="60" name="Freeform 59"/>
          <p:cNvSpPr/>
          <p:nvPr/>
        </p:nvSpPr>
        <p:spPr>
          <a:xfrm>
            <a:off x="6324474" y="5087456"/>
            <a:ext cx="1260000" cy="1080000"/>
          </a:xfrm>
          <a:custGeom>
            <a:avLst/>
            <a:gdLst>
              <a:gd name="connsiteX0" fmla="*/ 0 w 1926553"/>
              <a:gd name="connsiteY0" fmla="*/ 963277 h 1926553"/>
              <a:gd name="connsiteX1" fmla="*/ 963277 w 1926553"/>
              <a:gd name="connsiteY1" fmla="*/ 0 h 1926553"/>
              <a:gd name="connsiteX2" fmla="*/ 1926554 w 1926553"/>
              <a:gd name="connsiteY2" fmla="*/ 963277 h 1926553"/>
              <a:gd name="connsiteX3" fmla="*/ 963277 w 1926553"/>
              <a:gd name="connsiteY3" fmla="*/ 1926554 h 1926553"/>
              <a:gd name="connsiteX4" fmla="*/ 0 w 1926553"/>
              <a:gd name="connsiteY4" fmla="*/ 963277 h 1926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553" h="1926553">
                <a:moveTo>
                  <a:pt x="0" y="963277"/>
                </a:moveTo>
                <a:cubicBezTo>
                  <a:pt x="0" y="431274"/>
                  <a:pt x="431274" y="0"/>
                  <a:pt x="963277" y="0"/>
                </a:cubicBezTo>
                <a:cubicBezTo>
                  <a:pt x="1495280" y="0"/>
                  <a:pt x="1926554" y="431274"/>
                  <a:pt x="1926554" y="963277"/>
                </a:cubicBezTo>
                <a:cubicBezTo>
                  <a:pt x="1926554" y="1495280"/>
                  <a:pt x="1495280" y="1926554"/>
                  <a:pt x="963277" y="1926554"/>
                </a:cubicBezTo>
                <a:cubicBezTo>
                  <a:pt x="431274" y="1926554"/>
                  <a:pt x="0" y="1495280"/>
                  <a:pt x="0" y="963277"/>
                </a:cubicBezTo>
                <a:close/>
              </a:path>
            </a:pathLst>
          </a:custGeom>
          <a:solidFill>
            <a:schemeClr val="accent6">
              <a:lumMod val="90000"/>
              <a:lumOff val="1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2137" tIns="282137" rIns="282137" bIns="282137" numCol="1" spcCol="1270" anchor="ctr" anchorCtr="0">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lvl="0" algn="ctr" defTabSz="889000">
              <a:lnSpc>
                <a:spcPct val="90000"/>
              </a:lnSpc>
              <a:spcBef>
                <a:spcPct val="0"/>
              </a:spcBef>
              <a:spcAft>
                <a:spcPct val="35000"/>
              </a:spcAft>
            </a:pPr>
            <a:r>
              <a:rPr lang="en-US" sz="1200" b="1" dirty="0"/>
              <a:t>App </a:t>
            </a:r>
            <a:r>
              <a:rPr lang="en-US" sz="1200" b="1" dirty="0" smtClean="0"/>
              <a:t>Instance in </a:t>
            </a:r>
            <a:endParaRPr lang="en-US" sz="1200" b="1" dirty="0"/>
          </a:p>
          <a:p>
            <a:pPr lvl="0" algn="ctr" defTabSz="889000">
              <a:lnSpc>
                <a:spcPct val="90000"/>
              </a:lnSpc>
              <a:spcBef>
                <a:spcPct val="0"/>
              </a:spcBef>
              <a:spcAft>
                <a:spcPct val="35000"/>
              </a:spcAft>
            </a:pPr>
            <a:r>
              <a:rPr lang="en-US" sz="1200" b="1" dirty="0" smtClean="0"/>
              <a:t>Public Cloud</a:t>
            </a:r>
            <a:endParaRPr lang="en-US" sz="1200" b="1" dirty="0"/>
          </a:p>
        </p:txBody>
      </p:sp>
      <p:sp>
        <p:nvSpPr>
          <p:cNvPr id="61" name="TextBox 60"/>
          <p:cNvSpPr txBox="1"/>
          <p:nvPr/>
        </p:nvSpPr>
        <p:spPr>
          <a:xfrm>
            <a:off x="7716069" y="2359497"/>
            <a:ext cx="1314792" cy="2031325"/>
          </a:xfrm>
          <a:prstGeom prst="rect">
            <a:avLst/>
          </a:prstGeom>
          <a:solidFill>
            <a:srgbClr val="00B050"/>
          </a:solidFill>
        </p:spPr>
        <p:txBody>
          <a:bodyPr wrap="square" rtlCol="0">
            <a:spAutoFit/>
          </a:bodyPr>
          <a:lstStyle/>
          <a:p>
            <a:pPr algn="ctr"/>
            <a:r>
              <a:rPr lang="en-US" dirty="0" smtClean="0">
                <a:solidFill>
                  <a:schemeClr val="bg1"/>
                </a:solidFill>
              </a:rPr>
              <a:t>Deploy &amp; upgrade Applications without rewriting or re-architecting </a:t>
            </a:r>
          </a:p>
        </p:txBody>
      </p:sp>
      <p:sp>
        <p:nvSpPr>
          <p:cNvPr id="62" name="TextBox 61"/>
          <p:cNvSpPr txBox="1"/>
          <p:nvPr/>
        </p:nvSpPr>
        <p:spPr>
          <a:xfrm>
            <a:off x="7721704" y="4820959"/>
            <a:ext cx="1314792" cy="1200329"/>
          </a:xfrm>
          <a:prstGeom prst="rect">
            <a:avLst/>
          </a:prstGeom>
          <a:solidFill>
            <a:srgbClr val="00B050"/>
          </a:solidFill>
        </p:spPr>
        <p:txBody>
          <a:bodyPr wrap="square" rtlCol="0">
            <a:spAutoFit/>
          </a:bodyPr>
          <a:lstStyle/>
          <a:p>
            <a:pPr algn="ctr"/>
            <a:r>
              <a:rPr lang="en-US" dirty="0" smtClean="0">
                <a:solidFill>
                  <a:schemeClr val="bg1"/>
                </a:solidFill>
              </a:rPr>
              <a:t>Enable Hybrid Cloud Mobility</a:t>
            </a:r>
          </a:p>
        </p:txBody>
      </p:sp>
      <p:sp>
        <p:nvSpPr>
          <p:cNvPr id="64" name="TextBox 63"/>
          <p:cNvSpPr txBox="1"/>
          <p:nvPr/>
        </p:nvSpPr>
        <p:spPr>
          <a:xfrm>
            <a:off x="264174" y="2742237"/>
            <a:ext cx="2867666" cy="646331"/>
          </a:xfrm>
          <a:prstGeom prst="rect">
            <a:avLst/>
          </a:prstGeom>
          <a:solidFill>
            <a:srgbClr val="FF6600"/>
          </a:solidFill>
          <a:ln>
            <a:noFill/>
          </a:ln>
        </p:spPr>
        <p:txBody>
          <a:bodyPr wrap="square" rtlCol="0">
            <a:spAutoFit/>
          </a:bodyPr>
          <a:lstStyle/>
          <a:p>
            <a:pPr algn="ctr"/>
            <a:r>
              <a:rPr lang="en-US" dirty="0" smtClean="0">
                <a:solidFill>
                  <a:schemeClr val="bg1"/>
                </a:solidFill>
              </a:rPr>
              <a:t>VMware offers nothing comparable to Server App-V</a:t>
            </a:r>
          </a:p>
        </p:txBody>
      </p:sp>
    </p:spTree>
    <p:extLst>
      <p:ext uri="{BB962C8B-B14F-4D97-AF65-F5344CB8AC3E}">
        <p14:creationId xmlns:p14="http://schemas.microsoft.com/office/powerpoint/2010/main" val="3272532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3" grpId="0" animBg="1"/>
      <p:bldP spid="34" grpId="0" animBg="1"/>
      <p:bldP spid="36" grpId="0" animBg="1"/>
      <p:bldP spid="38" grpId="0" animBg="1"/>
      <p:bldP spid="54" grpId="0" animBg="1"/>
      <p:bldP spid="55" grpId="0" animBg="1"/>
      <p:bldP spid="56" grpId="0" animBg="1"/>
      <p:bldP spid="57" grpId="0" animBg="1"/>
      <p:bldP spid="58" grpId="0" animBg="1"/>
      <p:bldP spid="59" grpId="0" animBg="1"/>
      <p:bldP spid="60" grpId="0" animBg="1"/>
      <p:bldP spid="61" grpId="0" animBg="1"/>
      <p:bldP spid="62" grpId="0" animBg="1"/>
      <p:bldP spid="6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System Center App Controller</a:t>
            </a:r>
            <a:endParaRPr lang="en-US" dirty="0"/>
          </a:p>
        </p:txBody>
      </p:sp>
      <p:sp>
        <p:nvSpPr>
          <p:cNvPr id="2" name="Content Placeholder 1"/>
          <p:cNvSpPr>
            <a:spLocks noGrp="1"/>
          </p:cNvSpPr>
          <p:nvPr>
            <p:ph idx="1"/>
          </p:nvPr>
        </p:nvSpPr>
        <p:spPr>
          <a:xfrm>
            <a:off x="457200" y="1600200"/>
            <a:ext cx="4410860" cy="4525963"/>
          </a:xfrm>
        </p:spPr>
        <p:txBody>
          <a:bodyPr>
            <a:normAutofit fontScale="92500" lnSpcReduction="10000"/>
          </a:bodyPr>
          <a:lstStyle/>
          <a:p>
            <a:r>
              <a:rPr lang="en-US" sz="1800" dirty="0">
                <a:solidFill>
                  <a:schemeClr val="bg1">
                    <a:alpha val="99000"/>
                  </a:schemeClr>
                </a:solidFill>
              </a:rPr>
              <a:t>Common application self-service console </a:t>
            </a:r>
            <a:br>
              <a:rPr lang="en-US" sz="1800" dirty="0">
                <a:solidFill>
                  <a:schemeClr val="bg1">
                    <a:alpha val="99000"/>
                  </a:schemeClr>
                </a:solidFill>
              </a:rPr>
            </a:br>
            <a:r>
              <a:rPr lang="en-US" sz="1800" dirty="0">
                <a:solidFill>
                  <a:schemeClr val="bg1">
                    <a:alpha val="99000"/>
                  </a:schemeClr>
                </a:solidFill>
              </a:rPr>
              <a:t>across clouds</a:t>
            </a:r>
          </a:p>
          <a:p>
            <a:pPr lvl="1"/>
            <a:r>
              <a:rPr lang="en-US" sz="1600" dirty="0">
                <a:solidFill>
                  <a:schemeClr val="bg1">
                    <a:alpha val="99000"/>
                  </a:schemeClr>
                </a:solidFill>
              </a:rPr>
              <a:t>Span multiple VMM servers</a:t>
            </a:r>
          </a:p>
          <a:p>
            <a:pPr lvl="1"/>
            <a:r>
              <a:rPr lang="en-US" sz="1600" dirty="0">
                <a:solidFill>
                  <a:schemeClr val="bg1">
                    <a:alpha val="99000"/>
                  </a:schemeClr>
                </a:solidFill>
              </a:rPr>
              <a:t>Register and consume capacity from multiple Windows Azure subscriptions</a:t>
            </a:r>
          </a:p>
          <a:p>
            <a:pPr lvl="1"/>
            <a:r>
              <a:rPr lang="en-US" sz="1600" dirty="0">
                <a:solidFill>
                  <a:schemeClr val="bg1">
                    <a:alpha val="99000"/>
                  </a:schemeClr>
                </a:solidFill>
              </a:rPr>
              <a:t>Enable multiple users authenticated using enterprise AD to access single Windows Azure subscription</a:t>
            </a:r>
          </a:p>
          <a:p>
            <a:r>
              <a:rPr lang="en-US" sz="1800" dirty="0">
                <a:solidFill>
                  <a:schemeClr val="bg1">
                    <a:alpha val="99000"/>
                  </a:schemeClr>
                </a:solidFill>
              </a:rPr>
              <a:t>Application deployment and configuration </a:t>
            </a:r>
          </a:p>
          <a:p>
            <a:pPr lvl="1"/>
            <a:r>
              <a:rPr lang="en-US" sz="1600" dirty="0">
                <a:solidFill>
                  <a:schemeClr val="bg1">
                    <a:alpha val="99000"/>
                  </a:schemeClr>
                </a:solidFill>
              </a:rPr>
              <a:t>Deploy and manage Services and VMs on private clouds created with VMM 2012 and Windows Azure</a:t>
            </a:r>
          </a:p>
          <a:p>
            <a:pPr lvl="1"/>
            <a:r>
              <a:rPr lang="en-US" sz="1600" dirty="0">
                <a:solidFill>
                  <a:schemeClr val="bg1">
                    <a:alpha val="99000"/>
                  </a:schemeClr>
                </a:solidFill>
              </a:rPr>
              <a:t>Copy service templates (and resources) </a:t>
            </a:r>
            <a:br>
              <a:rPr lang="en-US" sz="1600" dirty="0">
                <a:solidFill>
                  <a:schemeClr val="bg1">
                    <a:alpha val="99000"/>
                  </a:schemeClr>
                </a:solidFill>
              </a:rPr>
            </a:br>
            <a:r>
              <a:rPr lang="en-US" sz="1600" dirty="0">
                <a:solidFill>
                  <a:schemeClr val="bg1">
                    <a:alpha val="99000"/>
                  </a:schemeClr>
                </a:solidFill>
              </a:rPr>
              <a:t>from one VMM server to another</a:t>
            </a:r>
          </a:p>
          <a:p>
            <a:pPr lvl="1"/>
            <a:r>
              <a:rPr lang="en-US" sz="1600" dirty="0">
                <a:solidFill>
                  <a:schemeClr val="bg1">
                    <a:alpha val="99000"/>
                  </a:schemeClr>
                </a:solidFill>
              </a:rPr>
              <a:t>Copy Windows Azure configuration, package files and VHDs between Windows Azure subscriptions</a:t>
            </a:r>
          </a:p>
          <a:p>
            <a:endParaRPr lang="en-AU" dirty="0"/>
          </a:p>
        </p:txBody>
      </p:sp>
      <p:sp>
        <p:nvSpPr>
          <p:cNvPr id="7" name="Content Placeholder 4"/>
          <p:cNvSpPr txBox="1">
            <a:spLocks/>
          </p:cNvSpPr>
          <p:nvPr/>
        </p:nvSpPr>
        <p:spPr>
          <a:xfrm>
            <a:off x="316799" y="1198563"/>
            <a:ext cx="4188519" cy="1326517"/>
          </a:xfrm>
          <a:prstGeom prst="rect">
            <a:avLst/>
          </a:prstGeom>
        </p:spPr>
        <p:txBody>
          <a:bodyPr lIns="64005" tIns="32003" rIns="64005" bIns="32003"/>
          <a:lstStyle>
            <a:defPPr>
              <a:defRPr lang="en-US"/>
            </a:defPPr>
            <a:lvl1pPr marL="348555" indent="-348555" defTabSz="1097045">
              <a:lnSpc>
                <a:spcPct val="90000"/>
              </a:lnSpc>
              <a:spcBef>
                <a:spcPts val="200"/>
              </a:spcBef>
              <a:spcAft>
                <a:spcPts val="600"/>
              </a:spcAft>
              <a:buClr>
                <a:srgbClr val="F69F1E"/>
              </a:buClr>
              <a:buSzPct val="90000"/>
              <a:buFont typeface="Arial" pitchFamily="34" charset="0"/>
              <a:buChar char="•"/>
              <a:defRPr sz="2800" b="1">
                <a:solidFill>
                  <a:srgbClr val="4B92DB">
                    <a:alpha val="99000"/>
                  </a:srgbClr>
                </a:solidFill>
                <a:ea typeface="Verdana" pitchFamily="34" charset="0"/>
                <a:cs typeface="Verdana" pitchFamily="34" charset="0"/>
              </a:defRPr>
            </a:lvl1pPr>
            <a:lvl2pPr marL="681873" lvl="1" indent="-333318" defTabSz="1097045">
              <a:lnSpc>
                <a:spcPct val="90000"/>
              </a:lnSpc>
              <a:spcBef>
                <a:spcPts val="200"/>
              </a:spcBef>
              <a:spcAft>
                <a:spcPts val="600"/>
              </a:spcAft>
              <a:buClr>
                <a:srgbClr val="F69F1E"/>
              </a:buClr>
              <a:buSzPct val="90000"/>
              <a:buFont typeface="Arial" pitchFamily="34" charset="0"/>
              <a:buChar char="•"/>
              <a:defRPr sz="2400">
                <a:solidFill>
                  <a:srgbClr val="4B92DB">
                    <a:alpha val="99000"/>
                  </a:srgbClr>
                </a:solidFill>
                <a:ea typeface="Verdana" pitchFamily="34" charset="0"/>
                <a:cs typeface="Verdana" pitchFamily="34" charset="0"/>
              </a:defRPr>
            </a:lvl2pPr>
            <a:lvl3pPr marL="1030426" indent="-348555" defTabSz="1097045">
              <a:lnSpc>
                <a:spcPct val="90000"/>
              </a:lnSpc>
              <a:spcBef>
                <a:spcPct val="20000"/>
              </a:spcBef>
              <a:spcAft>
                <a:spcPts val="600"/>
              </a:spcAft>
              <a:buClr>
                <a:srgbClr val="F69F1E"/>
              </a:buClr>
              <a:buSzPct val="90000"/>
              <a:buFont typeface="Arial" pitchFamily="34" charset="0"/>
              <a:buChar char="•"/>
              <a:defRPr sz="2000">
                <a:solidFill>
                  <a:schemeClr val="tx2">
                    <a:alpha val="99000"/>
                  </a:schemeClr>
                </a:solidFill>
              </a:defRPr>
            </a:lvl3pPr>
            <a:lvl4pPr marL="1378982" indent="-348555" defTabSz="1097045">
              <a:lnSpc>
                <a:spcPct val="90000"/>
              </a:lnSpc>
              <a:spcBef>
                <a:spcPct val="20000"/>
              </a:spcBef>
              <a:spcAft>
                <a:spcPts val="600"/>
              </a:spcAft>
              <a:buClr>
                <a:srgbClr val="F69F1E"/>
              </a:buClr>
              <a:buSzPct val="90000"/>
              <a:buFont typeface="Arial" pitchFamily="34" charset="0"/>
              <a:buChar char="•"/>
              <a:defRPr sz="1800">
                <a:solidFill>
                  <a:schemeClr val="tx2">
                    <a:alpha val="99000"/>
                  </a:schemeClr>
                </a:solidFill>
              </a:defRPr>
            </a:lvl4pPr>
            <a:lvl5pPr marL="1712299" indent="-333318" defTabSz="1097045">
              <a:lnSpc>
                <a:spcPct val="90000"/>
              </a:lnSpc>
              <a:spcBef>
                <a:spcPct val="20000"/>
              </a:spcBef>
              <a:spcAft>
                <a:spcPts val="600"/>
              </a:spcAft>
              <a:buClr>
                <a:srgbClr val="F69F1E"/>
              </a:buClr>
              <a:buSzPct val="90000"/>
              <a:buFont typeface="Arial" pitchFamily="34" charset="0"/>
              <a:buChar char="•"/>
              <a:tabLst/>
              <a:defRPr sz="1800">
                <a:solidFill>
                  <a:schemeClr val="tx2">
                    <a:alpha val="99000"/>
                  </a:schemeClr>
                </a:solidFill>
              </a:defRPr>
            </a:lvl5pPr>
            <a:lvl6pPr marL="3016876" indent="-274261" defTabSz="1097045">
              <a:spcBef>
                <a:spcPct val="20000"/>
              </a:spcBef>
              <a:buFont typeface="Arial" pitchFamily="34" charset="0"/>
              <a:buChar char="•"/>
              <a:defRPr sz="2400"/>
            </a:lvl6pPr>
            <a:lvl7pPr marL="3565398" indent="-274261" defTabSz="1097045">
              <a:spcBef>
                <a:spcPct val="20000"/>
              </a:spcBef>
              <a:buFont typeface="Arial" pitchFamily="34" charset="0"/>
              <a:buChar char="•"/>
              <a:defRPr sz="2400"/>
            </a:lvl7pPr>
            <a:lvl8pPr marL="4113922" indent="-274261" defTabSz="1097045">
              <a:spcBef>
                <a:spcPct val="20000"/>
              </a:spcBef>
              <a:buFont typeface="Arial" pitchFamily="34" charset="0"/>
              <a:buChar char="•"/>
              <a:defRPr sz="2400"/>
            </a:lvl8pPr>
            <a:lvl9pPr marL="4662446" indent="-274261" defTabSz="1097045">
              <a:spcBef>
                <a:spcPct val="20000"/>
              </a:spcBef>
              <a:buFont typeface="Arial" pitchFamily="34" charset="0"/>
              <a:buChar char="•"/>
              <a:defRPr sz="2400"/>
            </a:lvl9pPr>
          </a:lstStyle>
          <a:p>
            <a:endParaRPr lang="en-US" sz="1600" dirty="0">
              <a:solidFill>
                <a:schemeClr val="bg1">
                  <a:alpha val="99000"/>
                </a:schemeClr>
              </a:solidFill>
            </a:endParaRPr>
          </a:p>
        </p:txBody>
      </p:sp>
      <p:pic>
        <p:nvPicPr>
          <p:cNvPr id="11" name="Picture 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8060" y="1844824"/>
            <a:ext cx="4024420" cy="26822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669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536504"/>
          </a:xfrm>
        </p:spPr>
        <p:txBody>
          <a:bodyPr>
            <a:normAutofit/>
          </a:bodyPr>
          <a:lstStyle/>
          <a:p>
            <a:r>
              <a:rPr lang="en-AU" dirty="0"/>
              <a:t>Introduction &amp; Disclosure</a:t>
            </a:r>
            <a:endParaRPr lang="en-US" dirty="0"/>
          </a:p>
          <a:p>
            <a:r>
              <a:rPr lang="en-US" dirty="0"/>
              <a:t>Market Overview</a:t>
            </a:r>
          </a:p>
          <a:p>
            <a:r>
              <a:rPr lang="en-US" dirty="0"/>
              <a:t>Why Microsoft</a:t>
            </a:r>
          </a:p>
          <a:p>
            <a:pPr lvl="1"/>
            <a:r>
              <a:rPr lang="en-US" dirty="0"/>
              <a:t>More than just </a:t>
            </a:r>
            <a:r>
              <a:rPr lang="en-US" dirty="0" err="1"/>
              <a:t>Virtualisation</a:t>
            </a:r>
            <a:endParaRPr lang="en-US" dirty="0"/>
          </a:p>
          <a:p>
            <a:pPr lvl="1"/>
            <a:r>
              <a:rPr lang="en-AU" dirty="0"/>
              <a:t>Cloud Capabilities (IAAS </a:t>
            </a:r>
            <a:r>
              <a:rPr lang="en-AU" dirty="0" err="1"/>
              <a:t>vs</a:t>
            </a:r>
            <a:r>
              <a:rPr lang="en-AU" dirty="0"/>
              <a:t> PAAS and SAAS)</a:t>
            </a:r>
            <a:endParaRPr lang="en-US" dirty="0"/>
          </a:p>
          <a:p>
            <a:pPr lvl="1"/>
            <a:r>
              <a:rPr lang="en-AU" dirty="0"/>
              <a:t>Why Hyper-V</a:t>
            </a:r>
          </a:p>
          <a:p>
            <a:pPr lvl="1"/>
            <a:r>
              <a:rPr lang="en-AU" dirty="0"/>
              <a:t>System </a:t>
            </a:r>
            <a:r>
              <a:rPr lang="en-AU" dirty="0" err="1"/>
              <a:t>Center</a:t>
            </a:r>
            <a:endParaRPr lang="en-US" dirty="0"/>
          </a:p>
          <a:p>
            <a:r>
              <a:rPr lang="en-AU" b="1" dirty="0">
                <a:solidFill>
                  <a:schemeClr val="accent2"/>
                </a:solidFill>
              </a:rPr>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01025184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1450" y="76200"/>
            <a:ext cx="8577014" cy="914400"/>
          </a:xfrm>
        </p:spPr>
        <p:txBody>
          <a:bodyPr>
            <a:normAutofit fontScale="90000"/>
          </a:bodyPr>
          <a:lstStyle/>
          <a:p>
            <a:r>
              <a:rPr lang="en-US" dirty="0" smtClean="0"/>
              <a:t>Microsoft’s private cloud management focuses on the applications</a:t>
            </a:r>
            <a:endParaRPr lang="en-US" dirty="0"/>
          </a:p>
        </p:txBody>
      </p:sp>
      <p:sp>
        <p:nvSpPr>
          <p:cNvPr id="11" name="Rectangle 10"/>
          <p:cNvSpPr/>
          <p:nvPr/>
        </p:nvSpPr>
        <p:spPr>
          <a:xfrm>
            <a:off x="3948835" y="1710419"/>
            <a:ext cx="4295572" cy="365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8" descr="\\MAGNUM\Projects\Microsoft\Journey to the Cloud Campaign\Design\Assets\Cloud_5.png"/>
          <p:cNvPicPr>
            <a:picLocks noChangeAspect="1" noChangeArrowheads="1"/>
          </p:cNvPicPr>
          <p:nvPr/>
        </p:nvPicPr>
        <p:blipFill>
          <a:blip r:embed="rId3">
            <a:lum bright="100000" contrast="100000"/>
          </a:blip>
          <a:srcRect/>
          <a:stretch>
            <a:fillRect/>
          </a:stretch>
        </p:blipFill>
        <p:spPr bwMode="auto">
          <a:xfrm>
            <a:off x="4503582" y="2820646"/>
            <a:ext cx="3740826" cy="2471172"/>
          </a:xfrm>
          <a:prstGeom prst="rect">
            <a:avLst/>
          </a:prstGeom>
          <a:noFill/>
          <a:ln w="9525">
            <a:noFill/>
            <a:miter lim="800000"/>
            <a:headEnd/>
            <a:tailEnd/>
          </a:ln>
        </p:spPr>
      </p:pic>
      <p:pic>
        <p:nvPicPr>
          <p:cNvPr id="17" name="Picture 24" descr="Icon1_gears.png"/>
          <p:cNvPicPr>
            <a:picLocks noChangeAspect="1"/>
          </p:cNvPicPr>
          <p:nvPr/>
        </p:nvPicPr>
        <p:blipFill>
          <a:blip r:embed="rId4" cstate="print"/>
          <a:stretch>
            <a:fillRect/>
          </a:stretch>
        </p:blipFill>
        <p:spPr bwMode="auto">
          <a:xfrm>
            <a:off x="4983899" y="1930632"/>
            <a:ext cx="851304" cy="851304"/>
          </a:xfrm>
          <a:prstGeom prst="rect">
            <a:avLst/>
          </a:prstGeom>
          <a:noFill/>
          <a:ln w="9525">
            <a:noFill/>
            <a:miter lim="800000"/>
            <a:headEnd/>
            <a:tailEnd/>
          </a:ln>
        </p:spPr>
      </p:pic>
      <p:pic>
        <p:nvPicPr>
          <p:cNvPr id="18" name="Picture 24" descr="Icon1_gears.png"/>
          <p:cNvPicPr>
            <a:picLocks noChangeAspect="1"/>
          </p:cNvPicPr>
          <p:nvPr/>
        </p:nvPicPr>
        <p:blipFill>
          <a:blip r:embed="rId4" cstate="print"/>
          <a:stretch>
            <a:fillRect/>
          </a:stretch>
        </p:blipFill>
        <p:spPr bwMode="auto">
          <a:xfrm>
            <a:off x="5854006" y="1939018"/>
            <a:ext cx="858044" cy="858044"/>
          </a:xfrm>
          <a:prstGeom prst="rect">
            <a:avLst/>
          </a:prstGeom>
          <a:noFill/>
          <a:ln w="9525">
            <a:noFill/>
            <a:miter lim="800000"/>
            <a:headEnd/>
            <a:tailEnd/>
          </a:ln>
        </p:spPr>
      </p:pic>
      <p:pic>
        <p:nvPicPr>
          <p:cNvPr id="21" name="Picture 24" descr="Icon1_gears.png"/>
          <p:cNvPicPr>
            <a:picLocks noChangeAspect="1"/>
          </p:cNvPicPr>
          <p:nvPr/>
        </p:nvPicPr>
        <p:blipFill>
          <a:blip r:embed="rId4" cstate="print"/>
          <a:stretch>
            <a:fillRect/>
          </a:stretch>
        </p:blipFill>
        <p:spPr bwMode="auto">
          <a:xfrm>
            <a:off x="6776764" y="1939018"/>
            <a:ext cx="858044" cy="858044"/>
          </a:xfrm>
          <a:prstGeom prst="rect">
            <a:avLst/>
          </a:prstGeom>
          <a:noFill/>
          <a:ln w="9525">
            <a:noFill/>
            <a:miter lim="800000"/>
            <a:headEnd/>
            <a:tailEnd/>
          </a:ln>
        </p:spPr>
      </p:pic>
      <p:sp>
        <p:nvSpPr>
          <p:cNvPr id="23" name="Rounded Rectangular Callout 22"/>
          <p:cNvSpPr/>
          <p:nvPr/>
        </p:nvSpPr>
        <p:spPr>
          <a:xfrm>
            <a:off x="837571" y="5119675"/>
            <a:ext cx="2836295" cy="757597"/>
          </a:xfrm>
          <a:prstGeom prst="wedgeRoundRectCallout">
            <a:avLst>
              <a:gd name="adj1" fmla="val 109352"/>
              <a:gd name="adj2" fmla="val -96777"/>
              <a:gd name="adj3" fmla="val 16667"/>
            </a:avLst>
          </a:prstGeom>
          <a:noFill/>
          <a:ln w="0">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rial" pitchFamily="34" charset="0"/>
                <a:ea typeface="MS PGothic" pitchFamily="34" charset="-128"/>
              </a:rPr>
              <a:t>3. System Center </a:t>
            </a:r>
            <a:r>
              <a:rPr lang="en-US" sz="1400" b="1" dirty="0" smtClean="0">
                <a:solidFill>
                  <a:schemeClr val="bg1"/>
                </a:solidFill>
                <a:latin typeface="Arial" pitchFamily="34" charset="0"/>
                <a:ea typeface="MS PGothic" pitchFamily="34" charset="-128"/>
              </a:rPr>
              <a:t> automatically</a:t>
            </a:r>
            <a:r>
              <a:rPr lang="en-US" sz="1400" b="1" dirty="0">
                <a:solidFill>
                  <a:schemeClr val="bg1"/>
                </a:solidFill>
                <a:latin typeface="Arial" pitchFamily="34" charset="0"/>
                <a:ea typeface="MS PGothic" pitchFamily="34" charset="-128"/>
              </a:rPr>
              <a:t>, adjusts the capacity and capability</a:t>
            </a:r>
          </a:p>
        </p:txBody>
      </p:sp>
      <p:sp>
        <p:nvSpPr>
          <p:cNvPr id="22" name="Rounded Rectangular Callout 21"/>
          <p:cNvSpPr/>
          <p:nvPr/>
        </p:nvSpPr>
        <p:spPr>
          <a:xfrm>
            <a:off x="838957" y="3771962"/>
            <a:ext cx="2836295" cy="996403"/>
          </a:xfrm>
          <a:prstGeom prst="wedgeRoundRectCallout">
            <a:avLst>
              <a:gd name="adj1" fmla="val 102428"/>
              <a:gd name="adj2" fmla="val 9484"/>
              <a:gd name="adj3" fmla="val 16667"/>
            </a:avLst>
          </a:prstGeom>
          <a:noFill/>
          <a:ln w="0">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rial" pitchFamily="34" charset="0"/>
                <a:ea typeface="MS PGothic" pitchFamily="34" charset="-128"/>
              </a:rPr>
              <a:t>2. System Center detects the condition executes predefined rules</a:t>
            </a:r>
          </a:p>
        </p:txBody>
      </p:sp>
      <p:sp>
        <p:nvSpPr>
          <p:cNvPr id="39" name="Rounded Rectangular Callout 38"/>
          <p:cNvSpPr/>
          <p:nvPr/>
        </p:nvSpPr>
        <p:spPr>
          <a:xfrm>
            <a:off x="838957" y="1375259"/>
            <a:ext cx="2836295" cy="776757"/>
          </a:xfrm>
          <a:prstGeom prst="wedgeRoundRectCallout">
            <a:avLst>
              <a:gd name="adj1" fmla="val 96176"/>
              <a:gd name="adj2" fmla="val 47747"/>
              <a:gd name="adj3" fmla="val 16667"/>
            </a:avLst>
          </a:prstGeom>
          <a:noFill/>
          <a:ln w="0">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AU" sz="1400" b="1" dirty="0" smtClean="0">
                <a:solidFill>
                  <a:schemeClr val="bg1"/>
                </a:solidFill>
                <a:latin typeface="Arial" pitchFamily="34" charset="0"/>
                <a:ea typeface="MS PGothic" pitchFamily="34" charset="-128"/>
              </a:rPr>
              <a:t>1.  Applications require additional resources</a:t>
            </a:r>
            <a:endParaRPr lang="en-US" sz="1400" b="1" dirty="0">
              <a:solidFill>
                <a:schemeClr val="bg1"/>
              </a:solidFill>
              <a:latin typeface="Arial" pitchFamily="34" charset="0"/>
              <a:ea typeface="MS PGothic" pitchFamily="34" charset="-128"/>
            </a:endParaRPr>
          </a:p>
        </p:txBody>
      </p:sp>
      <p:sp>
        <p:nvSpPr>
          <p:cNvPr id="24" name="Rounded Rectangular Callout 23"/>
          <p:cNvSpPr/>
          <p:nvPr/>
        </p:nvSpPr>
        <p:spPr>
          <a:xfrm>
            <a:off x="838957" y="2432267"/>
            <a:ext cx="2836295" cy="1064016"/>
          </a:xfrm>
          <a:prstGeom prst="wedgeRoundRectCallout">
            <a:avLst>
              <a:gd name="adj1" fmla="val 91987"/>
              <a:gd name="adj2" fmla="val -42215"/>
              <a:gd name="adj3" fmla="val 16667"/>
            </a:avLst>
          </a:prstGeom>
          <a:noFill/>
          <a:ln w="0">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bg1"/>
                </a:solidFill>
                <a:latin typeface="Arial" pitchFamily="34" charset="0"/>
                <a:ea typeface="MS PGothic" pitchFamily="34" charset="-128"/>
              </a:rPr>
              <a:t>4. The Private Cloud </a:t>
            </a:r>
            <a:r>
              <a:rPr lang="en-US" sz="1400" b="1" dirty="0" smtClean="0">
                <a:solidFill>
                  <a:schemeClr val="bg1"/>
                </a:solidFill>
                <a:latin typeface="Arial" pitchFamily="34" charset="0"/>
                <a:ea typeface="MS PGothic" pitchFamily="34" charset="-128"/>
              </a:rPr>
              <a:t>responds </a:t>
            </a:r>
            <a:r>
              <a:rPr lang="en-US" sz="1400" b="1" dirty="0">
                <a:solidFill>
                  <a:schemeClr val="bg1"/>
                </a:solidFill>
                <a:latin typeface="Arial" pitchFamily="34" charset="0"/>
                <a:ea typeface="MS PGothic" pitchFamily="34" charset="-128"/>
              </a:rPr>
              <a:t>to the business need automatically</a:t>
            </a:r>
          </a:p>
        </p:txBody>
      </p:sp>
      <p:pic>
        <p:nvPicPr>
          <p:cNvPr id="40" name="Picture 16" descr="Servers-Virtual-Two"/>
          <p:cNvPicPr>
            <a:picLocks noChangeAspect="1" noChangeArrowheads="1"/>
          </p:cNvPicPr>
          <p:nvPr/>
        </p:nvPicPr>
        <p:blipFill>
          <a:blip r:embed="rId5" cstate="email"/>
          <a:srcRect/>
          <a:stretch>
            <a:fillRect/>
          </a:stretch>
        </p:blipFill>
        <p:spPr bwMode="auto">
          <a:xfrm>
            <a:off x="6096622" y="4225447"/>
            <a:ext cx="728865" cy="675471"/>
          </a:xfrm>
          <a:prstGeom prst="rect">
            <a:avLst/>
          </a:prstGeom>
          <a:noFill/>
          <a:ln w="9525">
            <a:noFill/>
            <a:miter lim="800000"/>
            <a:headEnd/>
            <a:tailEnd/>
          </a:ln>
        </p:spPr>
      </p:pic>
      <p:pic>
        <p:nvPicPr>
          <p:cNvPr id="41" name="Picture 16" descr="Servers-Virtual-Two"/>
          <p:cNvPicPr>
            <a:picLocks noChangeAspect="1" noChangeArrowheads="1"/>
          </p:cNvPicPr>
          <p:nvPr/>
        </p:nvPicPr>
        <p:blipFill>
          <a:blip r:embed="rId5" cstate="email"/>
          <a:srcRect/>
          <a:stretch>
            <a:fillRect/>
          </a:stretch>
        </p:blipFill>
        <p:spPr bwMode="auto">
          <a:xfrm>
            <a:off x="5349940" y="3637894"/>
            <a:ext cx="728865" cy="675471"/>
          </a:xfrm>
          <a:prstGeom prst="rect">
            <a:avLst/>
          </a:prstGeom>
          <a:noFill/>
          <a:ln w="9525">
            <a:noFill/>
            <a:miter lim="800000"/>
            <a:headEnd/>
            <a:tailEnd/>
          </a:ln>
        </p:spPr>
      </p:pic>
      <p:pic>
        <p:nvPicPr>
          <p:cNvPr id="42" name="Picture 16" descr="Servers-Virtual-Two"/>
          <p:cNvPicPr>
            <a:picLocks noChangeAspect="1" noChangeArrowheads="1"/>
          </p:cNvPicPr>
          <p:nvPr/>
        </p:nvPicPr>
        <p:blipFill>
          <a:blip r:embed="rId5" cstate="email"/>
          <a:srcRect/>
          <a:stretch>
            <a:fillRect/>
          </a:stretch>
        </p:blipFill>
        <p:spPr bwMode="auto">
          <a:xfrm>
            <a:off x="6552573" y="3420085"/>
            <a:ext cx="728865" cy="675471"/>
          </a:xfrm>
          <a:prstGeom prst="rect">
            <a:avLst/>
          </a:prstGeom>
          <a:noFill/>
          <a:ln w="9525">
            <a:noFill/>
            <a:miter lim="800000"/>
            <a:headEnd/>
            <a:tailEnd/>
          </a:ln>
        </p:spPr>
      </p:pic>
      <p:pic>
        <p:nvPicPr>
          <p:cNvPr id="51" name="Picture 16" descr="Servers-Virtual-Two"/>
          <p:cNvPicPr>
            <a:picLocks noChangeAspect="1" noChangeArrowheads="1"/>
          </p:cNvPicPr>
          <p:nvPr/>
        </p:nvPicPr>
        <p:blipFill>
          <a:blip r:embed="rId5" cstate="email"/>
          <a:srcRect/>
          <a:stretch>
            <a:fillRect/>
          </a:stretch>
        </p:blipFill>
        <p:spPr bwMode="auto">
          <a:xfrm>
            <a:off x="5809981" y="3555602"/>
            <a:ext cx="728865" cy="675471"/>
          </a:xfrm>
          <a:prstGeom prst="rect">
            <a:avLst/>
          </a:prstGeom>
          <a:noFill/>
          <a:ln w="9525">
            <a:noFill/>
            <a:miter lim="800000"/>
            <a:headEnd/>
            <a:tailEnd/>
          </a:ln>
        </p:spPr>
      </p:pic>
      <p:pic>
        <p:nvPicPr>
          <p:cNvPr id="52" name="Picture 16" descr="Servers-Virtual-Two"/>
          <p:cNvPicPr>
            <a:picLocks noChangeAspect="1" noChangeArrowheads="1"/>
          </p:cNvPicPr>
          <p:nvPr/>
        </p:nvPicPr>
        <p:blipFill>
          <a:blip r:embed="rId5" cstate="email"/>
          <a:srcRect/>
          <a:stretch>
            <a:fillRect/>
          </a:stretch>
        </p:blipFill>
        <p:spPr bwMode="auto">
          <a:xfrm>
            <a:off x="6351531" y="3082349"/>
            <a:ext cx="728865" cy="675471"/>
          </a:xfrm>
          <a:prstGeom prst="rect">
            <a:avLst/>
          </a:prstGeom>
          <a:noFill/>
          <a:ln w="9525">
            <a:noFill/>
            <a:miter lim="800000"/>
            <a:headEnd/>
            <a:tailEnd/>
          </a:ln>
        </p:spPr>
      </p:pic>
    </p:spTree>
    <p:extLst>
      <p:ext uri="{BB962C8B-B14F-4D97-AF65-F5344CB8AC3E}">
        <p14:creationId xmlns:p14="http://schemas.microsoft.com/office/powerpoint/2010/main" val="321621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6" presetClass="emph" presetSubtype="0" autoRev="1" fill="hold" nodeType="withEffect">
                                  <p:stCondLst>
                                    <p:cond delay="0"/>
                                  </p:stCondLst>
                                  <p:childTnLst>
                                    <p:animScale>
                                      <p:cBhvr>
                                        <p:cTn id="9" dur="2000" fill="hold"/>
                                        <p:tgtEl>
                                          <p:spTgt spid="17"/>
                                        </p:tgtEl>
                                      </p:cBhvr>
                                      <p:by x="120000" y="120000"/>
                                    </p:animScale>
                                  </p:childTnLst>
                                </p:cTn>
                              </p:par>
                              <p:par>
                                <p:cTn id="10" presetID="6" presetClass="emph" presetSubtype="0" autoRev="1" fill="hold" nodeType="withEffect">
                                  <p:stCondLst>
                                    <p:cond delay="0"/>
                                  </p:stCondLst>
                                  <p:childTnLst>
                                    <p:animScale>
                                      <p:cBhvr>
                                        <p:cTn id="11" dur="2000" fill="hold"/>
                                        <p:tgtEl>
                                          <p:spTgt spid="18"/>
                                        </p:tgtEl>
                                      </p:cBhvr>
                                      <p:by x="120000" y="120000"/>
                                    </p:animScale>
                                  </p:childTnLst>
                                </p:cTn>
                              </p:par>
                              <p:par>
                                <p:cTn id="12" presetID="6" presetClass="emph" presetSubtype="0" autoRev="1" fill="hold" nodeType="withEffect">
                                  <p:stCondLst>
                                    <p:cond delay="0"/>
                                  </p:stCondLst>
                                  <p:childTnLst>
                                    <p:animScale>
                                      <p:cBhvr>
                                        <p:cTn id="13" dur="2000" fill="hold"/>
                                        <p:tgtEl>
                                          <p:spTgt spid="21"/>
                                        </p:tgtEl>
                                      </p:cBhvr>
                                      <p:by x="120000" y="120000"/>
                                    </p:animScale>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37" presetClass="path" presetSubtype="0" accel="50000" decel="50000" fill="hold" nodeType="withEffect">
                                  <p:stCondLst>
                                    <p:cond delay="0"/>
                                  </p:stCondLst>
                                  <p:childTnLst>
                                    <p:animMotion origin="layout" path="M 2.5E-6 4.7478E-6 L 0.02569 -0.00903 C 0.0309 -0.01134 0.03576 -0.00903 0.03941 -0.00533 C 0.04236 4.7478E-6 0.04236 0.00671 0.04097 0.01365 L 0.03298 0.04882 " pathEditMode="relative" rAng="-18822469" ptsTypes="FffFF">
                                      <p:cBhvr>
                                        <p:cTn id="25" dur="2000" fill="hold"/>
                                        <p:tgtEl>
                                          <p:spTgt spid="42"/>
                                        </p:tgtEl>
                                        <p:attrNameLst>
                                          <p:attrName>ppt_x</p:attrName>
                                          <p:attrName>ppt_y</p:attrName>
                                        </p:attrNameLst>
                                      </p:cBhvr>
                                      <p:rCtr x="2778" y="995"/>
                                    </p:animMotion>
                                  </p:childTnLst>
                                </p:cTn>
                              </p:par>
                              <p:par>
                                <p:cTn id="26" presetID="37" presetClass="path" presetSubtype="0" accel="50000" decel="50000" fill="hold" nodeType="withEffect">
                                  <p:stCondLst>
                                    <p:cond delay="0"/>
                                  </p:stCondLst>
                                  <p:childTnLst>
                                    <p:animMotion origin="layout" path="M -8.33333E-7 -2.87367E-6 L -0.00712 0.01319 C -0.00851 0.01643 -0.01128 0.01898 -0.01424 0.02013 C -0.01805 0.02152 -0.02118 0.02106 -0.02361 0.0199 L -0.03542 0.01389 " pathEditMode="relative" rAng="9826230" ptsTypes="FffFF">
                                      <p:cBhvr>
                                        <p:cTn id="27" dur="2000" fill="hold"/>
                                        <p:tgtEl>
                                          <p:spTgt spid="41"/>
                                        </p:tgtEl>
                                        <p:attrNameLst>
                                          <p:attrName>ppt_x</p:attrName>
                                          <p:attrName>ppt_y</p:attrName>
                                        </p:attrNameLst>
                                      </p:cBhvr>
                                      <p:rCtr x="-1615" y="1365"/>
                                    </p:animMotion>
                                  </p:childTnLst>
                                </p:cTn>
                              </p:par>
                              <p:par>
                                <p:cTn id="28" presetID="10" presetClass="entr" presetSubtype="0" fill="hold" nodeType="withEffect">
                                  <p:stCondLst>
                                    <p:cond delay="100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1000"/>
                                        <p:tgtEl>
                                          <p:spTgt spid="52"/>
                                        </p:tgtEl>
                                      </p:cBhvr>
                                    </p:animEffect>
                                  </p:childTnLst>
                                </p:cTn>
                              </p:par>
                              <p:par>
                                <p:cTn id="31" presetID="10" presetClass="entr" presetSubtype="0" fill="hold" nodeType="withEffect">
                                  <p:stCondLst>
                                    <p:cond delay="100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39" grpId="0" animBg="1"/>
      <p:bldP spid="2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9392"/>
            <a:ext cx="8064896" cy="1512168"/>
          </a:xfrm>
        </p:spPr>
        <p:txBody>
          <a:bodyPr>
            <a:normAutofit/>
          </a:bodyPr>
          <a:lstStyle/>
          <a:p>
            <a:r>
              <a:rPr lang="en-US" sz="3200" b="0" dirty="0" smtClean="0"/>
              <a:t>Microsoft Licensing - ECI Datacenter</a:t>
            </a:r>
            <a:br>
              <a:rPr lang="en-US" sz="3200" b="0" dirty="0" smtClean="0"/>
            </a:br>
            <a:r>
              <a:rPr lang="en-US" sz="3200" dirty="0" smtClean="0"/>
              <a:t>“Cloud Ready”</a:t>
            </a:r>
            <a:endParaRPr lang="en-US" sz="3200" b="0" dirty="0"/>
          </a:p>
        </p:txBody>
      </p:sp>
      <p:sp>
        <p:nvSpPr>
          <p:cNvPr id="3" name="Slide Number Placeholder 2"/>
          <p:cNvSpPr>
            <a:spLocks noGrp="1"/>
          </p:cNvSpPr>
          <p:nvPr>
            <p:ph type="sldNum" sz="quarter" idx="12"/>
          </p:nvPr>
        </p:nvSpPr>
        <p:spPr>
          <a:xfrm>
            <a:off x="6830888" y="6309320"/>
            <a:ext cx="2133600" cy="365125"/>
          </a:xfrm>
        </p:spPr>
        <p:txBody>
          <a:bodyPr/>
          <a:lstStyle/>
          <a:p>
            <a:fld id="{40E23B03-6AFE-40A9-BC2C-E89E0B2C5091}" type="slidenum">
              <a:rPr lang="en-US" smtClean="0"/>
              <a:pPr/>
              <a:t>44</a:t>
            </a:fld>
            <a:endParaRPr lang="en-US" dirty="0"/>
          </a:p>
        </p:txBody>
      </p:sp>
      <p:sp>
        <p:nvSpPr>
          <p:cNvPr id="4" name="Flowchart: Process 3"/>
          <p:cNvSpPr/>
          <p:nvPr/>
        </p:nvSpPr>
        <p:spPr>
          <a:xfrm>
            <a:off x="251520" y="2353601"/>
            <a:ext cx="8640959" cy="1208940"/>
          </a:xfrm>
          <a:prstGeom prst="flowChartProcess">
            <a:avLst/>
          </a:prstGeom>
          <a:solidFill>
            <a:srgbClr val="00AE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en-US"/>
          </a:p>
        </p:txBody>
      </p:sp>
      <p:sp>
        <p:nvSpPr>
          <p:cNvPr id="5" name="Flowchart: Process 4"/>
          <p:cNvSpPr/>
          <p:nvPr/>
        </p:nvSpPr>
        <p:spPr>
          <a:xfrm>
            <a:off x="251519" y="3627068"/>
            <a:ext cx="8640959" cy="1242092"/>
          </a:xfrm>
          <a:prstGeom prst="flowChartProcess">
            <a:avLst/>
          </a:prstGeom>
          <a:solidFill>
            <a:srgbClr val="00AE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en-US"/>
          </a:p>
        </p:txBody>
      </p:sp>
      <p:pic>
        <p:nvPicPr>
          <p:cNvPr id="6" name="Picture 5" descr="https://mediabank.partners.extranet.microsoft.com/Assets/Active/U-Z/Windows_Server/Windows_Server_2003/Windows_Server_2003/Logos+Logotypes/Vertical/ws03_v_bL.png"/>
          <p:cNvPicPr>
            <a:picLocks noChangeAspect="1" noChangeArrowheads="1"/>
          </p:cNvPicPr>
          <p:nvPr/>
        </p:nvPicPr>
        <p:blipFill>
          <a:blip r:embed="rId2" cstate="print">
            <a:lum bright="100000" contrast="100000"/>
          </a:blip>
          <a:srcRect r="17384"/>
          <a:stretch>
            <a:fillRect/>
          </a:stretch>
        </p:blipFill>
        <p:spPr bwMode="auto">
          <a:xfrm>
            <a:off x="2729491" y="4110163"/>
            <a:ext cx="1554477" cy="631508"/>
          </a:xfrm>
          <a:prstGeom prst="rect">
            <a:avLst/>
          </a:prstGeom>
          <a:noFill/>
        </p:spPr>
      </p:pic>
      <p:pic>
        <p:nvPicPr>
          <p:cNvPr id="7" name="Picture 2"/>
          <p:cNvPicPr>
            <a:picLocks noChangeAspect="1" noChangeArrowheads="1"/>
          </p:cNvPicPr>
          <p:nvPr/>
        </p:nvPicPr>
        <p:blipFill>
          <a:blip r:embed="rId3" cstate="print">
            <a:lum bright="100000"/>
          </a:blip>
          <a:stretch>
            <a:fillRect/>
          </a:stretch>
        </p:blipFill>
        <p:spPr bwMode="auto">
          <a:xfrm>
            <a:off x="5076056" y="4110159"/>
            <a:ext cx="2254968" cy="613816"/>
          </a:xfrm>
          <a:prstGeom prst="rect">
            <a:avLst/>
          </a:prstGeom>
          <a:noFill/>
          <a:ln w="9525">
            <a:noFill/>
            <a:miter lim="800000"/>
            <a:headEnd/>
            <a:tailEnd/>
          </a:ln>
          <a:effectLst/>
        </p:spPr>
      </p:pic>
      <p:sp>
        <p:nvSpPr>
          <p:cNvPr id="8" name="TextBox 7"/>
          <p:cNvSpPr txBox="1"/>
          <p:nvPr/>
        </p:nvSpPr>
        <p:spPr>
          <a:xfrm>
            <a:off x="1599426" y="3137866"/>
            <a:ext cx="5887983" cy="338554"/>
          </a:xfrm>
          <a:prstGeom prst="rect">
            <a:avLst/>
          </a:prstGeom>
          <a:noFill/>
          <a:effectLst/>
        </p:spPr>
        <p:txBody>
          <a:bodyPr wrap="square" rtlCol="0">
            <a:spAutoFit/>
          </a:bodyPr>
          <a:lstStyle/>
          <a:p>
            <a:pPr algn="ctr" fontAlgn="base">
              <a:lnSpc>
                <a:spcPct val="80000"/>
              </a:lnSpc>
              <a:spcBef>
                <a:spcPct val="0"/>
              </a:spcBef>
              <a:spcAft>
                <a:spcPct val="0"/>
              </a:spcAft>
            </a:pPr>
            <a:r>
              <a:rPr lang="en-US" sz="2000" kern="0" dirty="0" smtClean="0">
                <a:solidFill>
                  <a:srgbClr val="FFFFFF"/>
                </a:solidFill>
                <a:cs typeface="Arial" pitchFamily="34" charset="0"/>
              </a:rPr>
              <a:t>Server Management Suite Datacenter</a:t>
            </a:r>
          </a:p>
        </p:txBody>
      </p:sp>
      <p:pic>
        <p:nvPicPr>
          <p:cNvPr id="9" name="Picture 2"/>
          <p:cNvPicPr>
            <a:picLocks noChangeAspect="1" noChangeArrowheads="1"/>
          </p:cNvPicPr>
          <p:nvPr/>
        </p:nvPicPr>
        <p:blipFill>
          <a:blip r:embed="rId4" cstate="print">
            <a:lum bright="100000" contrast="100000"/>
            <a:extLst>
              <a:ext uri="{28A0092B-C50C-407E-A947-70E740481C1C}">
                <a14:useLocalDpi xmlns:a14="http://schemas.microsoft.com/office/drawing/2010/main" val="0"/>
              </a:ext>
            </a:extLst>
          </a:blip>
          <a:stretch>
            <a:fillRect/>
          </a:stretch>
        </p:blipFill>
        <p:spPr bwMode="auto">
          <a:xfrm>
            <a:off x="3059832" y="2492896"/>
            <a:ext cx="3067544" cy="62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lowchart: Process 9"/>
          <p:cNvSpPr/>
          <p:nvPr/>
        </p:nvSpPr>
        <p:spPr>
          <a:xfrm>
            <a:off x="251520" y="1362034"/>
            <a:ext cx="8640957" cy="936104"/>
          </a:xfrm>
          <a:prstGeom prst="flowChartProcess">
            <a:avLst/>
          </a:prstGeom>
          <a:solidFill>
            <a:srgbClr val="00AED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en-US"/>
          </a:p>
        </p:txBody>
      </p:sp>
      <p:pic>
        <p:nvPicPr>
          <p:cNvPr id="12" name="Picture 7" descr="C:\SCP\Private Cloud\Economics\Forefront_EndptProt10_h_bL_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98178" y="1412776"/>
            <a:ext cx="2974022" cy="76314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113035" y="3703267"/>
            <a:ext cx="6915349" cy="338554"/>
          </a:xfrm>
          <a:prstGeom prst="rect">
            <a:avLst/>
          </a:prstGeom>
          <a:noFill/>
          <a:effectLst/>
        </p:spPr>
        <p:txBody>
          <a:bodyPr wrap="square" rtlCol="0">
            <a:spAutoFit/>
          </a:bodyPr>
          <a:lstStyle/>
          <a:p>
            <a:pPr algn="ctr" fontAlgn="base">
              <a:lnSpc>
                <a:spcPct val="80000"/>
              </a:lnSpc>
              <a:spcBef>
                <a:spcPct val="0"/>
              </a:spcBef>
              <a:spcAft>
                <a:spcPct val="0"/>
              </a:spcAft>
            </a:pPr>
            <a:r>
              <a:rPr lang="en-US" sz="2000" kern="0" dirty="0" smtClean="0">
                <a:solidFill>
                  <a:srgbClr val="FFFFFF"/>
                </a:solidFill>
                <a:cs typeface="Arial" pitchFamily="34" charset="0"/>
              </a:rPr>
              <a:t>Datacenter Edition with unlimited virtualized instances</a:t>
            </a:r>
          </a:p>
        </p:txBody>
      </p:sp>
      <p:sp>
        <p:nvSpPr>
          <p:cNvPr id="19" name="TextBox 18"/>
          <p:cNvSpPr txBox="1"/>
          <p:nvPr/>
        </p:nvSpPr>
        <p:spPr>
          <a:xfrm>
            <a:off x="251519" y="4941168"/>
            <a:ext cx="8640959" cy="915888"/>
          </a:xfrm>
          <a:prstGeom prst="roundRect">
            <a:avLst/>
          </a:prstGeom>
          <a:solidFill>
            <a:schemeClr val="accent1">
              <a:lumMod val="50000"/>
              <a:alpha val="65098"/>
            </a:schemeClr>
          </a:solidFill>
          <a:ln w="3175">
            <a:noFill/>
          </a:ln>
        </p:spPr>
        <p:style>
          <a:lnRef idx="0">
            <a:schemeClr val="accent2"/>
          </a:lnRef>
          <a:fillRef idx="3">
            <a:schemeClr val="accent2"/>
          </a:fillRef>
          <a:effectRef idx="3">
            <a:schemeClr val="accent2"/>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sz="2400" b="0" dirty="0" smtClean="0">
                <a:solidFill>
                  <a:prstClr val="white"/>
                </a:solidFill>
              </a:rPr>
              <a:t>ECI DATACENTER Allows for:</a:t>
            </a:r>
          </a:p>
          <a:p>
            <a:pPr defTabSz="914400"/>
            <a:r>
              <a:rPr lang="en-AU" b="0" dirty="0" smtClean="0">
                <a:solidFill>
                  <a:prstClr val="white"/>
                </a:solidFill>
              </a:rPr>
              <a:t>Unlimited Instances of Windows Server Management for Unlimited number of VMs</a:t>
            </a:r>
          </a:p>
          <a:p>
            <a:pPr defTabSz="914400"/>
            <a:r>
              <a:rPr lang="en-AU" b="0" dirty="0" smtClean="0">
                <a:solidFill>
                  <a:prstClr val="white"/>
                </a:solidFill>
              </a:rPr>
              <a:t>Security for Unlimited number of VMs.</a:t>
            </a:r>
            <a:endParaRPr lang="en-US" b="0" dirty="0" smtClean="0">
              <a:solidFill>
                <a:prstClr val="white"/>
              </a:solidFill>
            </a:endParaRPr>
          </a:p>
        </p:txBody>
      </p:sp>
    </p:spTree>
    <p:extLst>
      <p:ext uri="{BB962C8B-B14F-4D97-AF65-F5344CB8AC3E}">
        <p14:creationId xmlns:p14="http://schemas.microsoft.com/office/powerpoint/2010/main" val="161114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P spid="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0" y="5931299"/>
            <a:ext cx="1907704" cy="926701"/>
          </a:xfrm>
          <a:prstGeom prst="rect">
            <a:avLst/>
          </a:prstGeom>
          <a:solidFill>
            <a:srgbClr val="401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251520" y="-243408"/>
            <a:ext cx="8229600" cy="1143000"/>
          </a:xfrm>
        </p:spPr>
        <p:txBody>
          <a:bodyPr/>
          <a:lstStyle/>
          <a:p>
            <a:r>
              <a:rPr lang="en-US" sz="3200" b="0" dirty="0" smtClean="0"/>
              <a:t>Private Cloud Licensing Comparison</a:t>
            </a:r>
            <a:endParaRPr lang="en-US" sz="3200" b="0" dirty="0"/>
          </a:p>
        </p:txBody>
      </p:sp>
      <p:sp>
        <p:nvSpPr>
          <p:cNvPr id="3" name="Slide Number Placeholder 2"/>
          <p:cNvSpPr>
            <a:spLocks noGrp="1"/>
          </p:cNvSpPr>
          <p:nvPr>
            <p:ph type="sldNum" sz="quarter" idx="12"/>
          </p:nvPr>
        </p:nvSpPr>
        <p:spPr/>
        <p:txBody>
          <a:bodyPr/>
          <a:lstStyle/>
          <a:p>
            <a:fld id="{40E23B03-6AFE-40A9-BC2C-E89E0B2C5091}" type="slidenum">
              <a:rPr lang="en-US" sz="1100" smtClean="0"/>
              <a:pPr/>
              <a:t>45</a:t>
            </a:fld>
            <a:endParaRPr lang="en-US" sz="1100" dirty="0"/>
          </a:p>
        </p:txBody>
      </p:sp>
      <p:grpSp>
        <p:nvGrpSpPr>
          <p:cNvPr id="47" name="Group 46"/>
          <p:cNvGrpSpPr/>
          <p:nvPr/>
        </p:nvGrpSpPr>
        <p:grpSpPr>
          <a:xfrm>
            <a:off x="113138" y="3489952"/>
            <a:ext cx="2743915" cy="548640"/>
            <a:chOff x="455612" y="4281600"/>
            <a:chExt cx="7619996" cy="900000"/>
          </a:xfrm>
          <a:solidFill>
            <a:srgbClr val="00AEDB"/>
          </a:solidFill>
        </p:grpSpPr>
        <p:sp>
          <p:nvSpPr>
            <p:cNvPr id="48" name="Right Arrow 47"/>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49" name="Rectangle 48"/>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chemeClr val="bg1"/>
                  </a:solidFill>
                  <a:effectLst/>
                  <a:uLnTx/>
                  <a:uFillTx/>
                  <a:latin typeface="Segoe UI"/>
                  <a:ea typeface="+mn-ea"/>
                  <a:cs typeface="+mn-cs"/>
                </a:rPr>
                <a:t>vCENTER</a:t>
              </a:r>
              <a:r>
                <a:rPr kumimoji="0" lang="en-US" sz="1600" b="1" i="0" u="none" strike="noStrike" kern="0" cap="none" spc="0" normalizeH="0" baseline="0" noProof="0" dirty="0" smtClean="0">
                  <a:ln>
                    <a:noFill/>
                  </a:ln>
                  <a:solidFill>
                    <a:schemeClr val="bg1"/>
                  </a:solidFill>
                  <a:effectLst/>
                  <a:uLnTx/>
                  <a:uFillTx/>
                  <a:latin typeface="Segoe UI"/>
                  <a:ea typeface="+mn-ea"/>
                  <a:cs typeface="+mn-cs"/>
                </a:rPr>
                <a:t> OPERATIONS</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50" name="Group 49"/>
          <p:cNvGrpSpPr/>
          <p:nvPr/>
        </p:nvGrpSpPr>
        <p:grpSpPr>
          <a:xfrm>
            <a:off x="121332" y="2804149"/>
            <a:ext cx="2743915" cy="548640"/>
            <a:chOff x="466534" y="3291000"/>
            <a:chExt cx="7609074" cy="900000"/>
          </a:xfrm>
          <a:solidFill>
            <a:srgbClr val="00AEDB"/>
          </a:solidFill>
        </p:grpSpPr>
        <p:sp>
          <p:nvSpPr>
            <p:cNvPr id="51" name="Right Arrow 50"/>
            <p:cNvSpPr/>
            <p:nvPr/>
          </p:nvSpPr>
          <p:spPr>
            <a:xfrm>
              <a:off x="7237412" y="34290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chemeClr val="bg1"/>
                </a:solidFill>
                <a:effectLst/>
                <a:uLnTx/>
                <a:uFillTx/>
                <a:latin typeface="Segoe UI"/>
                <a:ea typeface="+mn-ea"/>
                <a:cs typeface="+mn-cs"/>
              </a:endParaRPr>
            </a:p>
          </p:txBody>
        </p:sp>
        <p:sp>
          <p:nvSpPr>
            <p:cNvPr id="52" name="Rectangle 51"/>
            <p:cNvSpPr/>
            <p:nvPr/>
          </p:nvSpPr>
          <p:spPr>
            <a:xfrm rot="16200000">
              <a:off x="3440075" y="317459"/>
              <a:ext cx="900000" cy="6847082"/>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chemeClr val="bg1"/>
                  </a:solidFill>
                  <a:effectLst/>
                  <a:uLnTx/>
                  <a:uFillTx/>
                  <a:latin typeface="Segoe UI"/>
                  <a:ea typeface="+mn-ea"/>
                  <a:cs typeface="+mn-cs"/>
                </a:rPr>
                <a:t>vCENTER</a:t>
              </a:r>
              <a:r>
                <a:rPr kumimoji="0" lang="en-US" sz="1600" b="1" i="0" u="none" strike="noStrike" kern="0" cap="none" spc="0" normalizeH="0" baseline="0" noProof="0" dirty="0" smtClean="0">
                  <a:ln>
                    <a:noFill/>
                  </a:ln>
                  <a:solidFill>
                    <a:schemeClr val="bg1"/>
                  </a:solidFill>
                  <a:effectLst/>
                  <a:uLnTx/>
                  <a:uFillTx/>
                  <a:latin typeface="Segoe UI"/>
                  <a:ea typeface="+mn-ea"/>
                  <a:cs typeface="+mn-cs"/>
                </a:rPr>
                <a:t> SITE RECOVERY MANAGER 5</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53" name="Group 52"/>
          <p:cNvGrpSpPr/>
          <p:nvPr/>
        </p:nvGrpSpPr>
        <p:grpSpPr>
          <a:xfrm>
            <a:off x="113138" y="2118346"/>
            <a:ext cx="2743915" cy="548640"/>
            <a:chOff x="455612" y="2286000"/>
            <a:chExt cx="7619996" cy="900000"/>
          </a:xfrm>
          <a:solidFill>
            <a:srgbClr val="00AEDB"/>
          </a:solidFill>
        </p:grpSpPr>
        <p:sp>
          <p:nvSpPr>
            <p:cNvPr id="54" name="Right Arrow 53"/>
            <p:cNvSpPr/>
            <p:nvPr/>
          </p:nvSpPr>
          <p:spPr>
            <a:xfrm>
              <a:off x="7237412" y="24240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55" name="Rectangle 54"/>
            <p:cNvSpPr/>
            <p:nvPr/>
          </p:nvSpPr>
          <p:spPr>
            <a:xfrm rot="16200000">
              <a:off x="3434614" y="-693002"/>
              <a:ext cx="900000" cy="6858004"/>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chemeClr val="bg1"/>
                  </a:solidFill>
                  <a:effectLst/>
                  <a:uLnTx/>
                  <a:uFillTx/>
                  <a:latin typeface="Segoe UI"/>
                  <a:ea typeface="+mn-ea"/>
                  <a:cs typeface="+mn-cs"/>
                </a:rPr>
                <a:t>vSHIELD</a:t>
              </a:r>
              <a:r>
                <a:rPr kumimoji="0" lang="en-US" sz="1600" b="1" i="0" u="none" strike="noStrike" kern="0" cap="none" spc="0" normalizeH="0" baseline="0" noProof="0" dirty="0" smtClean="0">
                  <a:ln>
                    <a:noFill/>
                  </a:ln>
                  <a:solidFill>
                    <a:schemeClr val="bg1"/>
                  </a:solidFill>
                  <a:effectLst/>
                  <a:uLnTx/>
                  <a:uFillTx/>
                  <a:latin typeface="Segoe UI"/>
                  <a:ea typeface="+mn-ea"/>
                  <a:cs typeface="+mn-cs"/>
                </a:rPr>
                <a:t> 5.0</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56" name="Group 55"/>
          <p:cNvGrpSpPr/>
          <p:nvPr/>
        </p:nvGrpSpPr>
        <p:grpSpPr>
          <a:xfrm>
            <a:off x="113140" y="1432543"/>
            <a:ext cx="2743915" cy="548640"/>
            <a:chOff x="455614" y="1295401"/>
            <a:chExt cx="7633191" cy="900000"/>
          </a:xfrm>
          <a:solidFill>
            <a:srgbClr val="00AEDB"/>
          </a:solidFill>
        </p:grpSpPr>
        <p:sp>
          <p:nvSpPr>
            <p:cNvPr id="57" name="Right Arrow 56"/>
            <p:cNvSpPr/>
            <p:nvPr/>
          </p:nvSpPr>
          <p:spPr>
            <a:xfrm>
              <a:off x="7250609" y="143340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58" name="Rectangle 57"/>
            <p:cNvSpPr/>
            <p:nvPr/>
          </p:nvSpPr>
          <p:spPr>
            <a:xfrm rot="16200000">
              <a:off x="3434616" y="-1683601"/>
              <a:ext cx="900000" cy="6858004"/>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chemeClr val="bg1"/>
                  </a:solidFill>
                  <a:effectLst/>
                  <a:uLnTx/>
                  <a:uFillTx/>
                  <a:latin typeface="Segoe UI"/>
                  <a:ea typeface="+mn-ea"/>
                  <a:cs typeface="+mn-cs"/>
                </a:rPr>
                <a:t>vCLOUD</a:t>
              </a:r>
              <a:r>
                <a:rPr kumimoji="0" lang="en-US" sz="1600" b="1" i="0" u="none" strike="noStrike" kern="0" cap="none" spc="0" normalizeH="0" baseline="0" noProof="0" dirty="0" smtClean="0">
                  <a:ln>
                    <a:noFill/>
                  </a:ln>
                  <a:solidFill>
                    <a:schemeClr val="bg1"/>
                  </a:solidFill>
                  <a:effectLst/>
                  <a:uLnTx/>
                  <a:uFillTx/>
                  <a:latin typeface="Segoe UI"/>
                  <a:ea typeface="+mn-ea"/>
                  <a:cs typeface="+mn-cs"/>
                </a:rPr>
                <a:t> DIRECTOR 1.5</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59" name="Rectangle 58"/>
          <p:cNvSpPr/>
          <p:nvPr/>
        </p:nvSpPr>
        <p:spPr>
          <a:xfrm rot="16200000">
            <a:off x="3343381" y="952288"/>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 PER VM</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
        <p:nvSpPr>
          <p:cNvPr id="60" name="Rectangle 59"/>
          <p:cNvSpPr/>
          <p:nvPr/>
        </p:nvSpPr>
        <p:spPr>
          <a:xfrm rot="16200000">
            <a:off x="3343381" y="1638091"/>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 PER VM</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
        <p:nvSpPr>
          <p:cNvPr id="61" name="Rectangle 60"/>
          <p:cNvSpPr/>
          <p:nvPr/>
        </p:nvSpPr>
        <p:spPr>
          <a:xfrm rot="16200000">
            <a:off x="3343382" y="2323894"/>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 PER VM</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
        <p:nvSpPr>
          <p:cNvPr id="62" name="Rectangle 61"/>
          <p:cNvSpPr/>
          <p:nvPr/>
        </p:nvSpPr>
        <p:spPr>
          <a:xfrm rot="16200000">
            <a:off x="3343382" y="3009696"/>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 PER VM</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
        <p:nvSpPr>
          <p:cNvPr id="63" name="Rectangle 62"/>
          <p:cNvSpPr/>
          <p:nvPr/>
        </p:nvSpPr>
        <p:spPr>
          <a:xfrm rot="16200000">
            <a:off x="3337310" y="4381304"/>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 PER PROC</a:t>
            </a:r>
            <a:r>
              <a:rPr kumimoji="0" lang="en-US" sz="1600" b="1" i="0" u="none" strike="noStrike" kern="0" cap="none" spc="0" normalizeH="0" noProof="0" dirty="0" smtClean="0">
                <a:ln>
                  <a:noFill/>
                </a:ln>
                <a:solidFill>
                  <a:schemeClr val="bg1"/>
                </a:solidFill>
                <a:effectLst/>
                <a:uLnTx/>
                <a:uFillTx/>
                <a:latin typeface="Segoe UI"/>
                <a:ea typeface="+mn-ea"/>
                <a:cs typeface="+mn-cs"/>
              </a:rPr>
              <a:t> + vRAM</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
        <p:nvSpPr>
          <p:cNvPr id="64" name="TextBox 63"/>
          <p:cNvSpPr txBox="1"/>
          <p:nvPr/>
        </p:nvSpPr>
        <p:spPr>
          <a:xfrm>
            <a:off x="121332" y="749370"/>
            <a:ext cx="4250947" cy="519390"/>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sz="2000" dirty="0" smtClean="0">
                <a:solidFill>
                  <a:prstClr val="white"/>
                </a:solidFill>
              </a:rPr>
              <a:t>VMware Cloud Infrastructure</a:t>
            </a:r>
            <a:r>
              <a:rPr lang="en-US" sz="1600" dirty="0" smtClean="0">
                <a:solidFill>
                  <a:prstClr val="white"/>
                </a:solidFill>
              </a:rPr>
              <a:t> </a:t>
            </a:r>
            <a:r>
              <a:rPr lang="en-US" sz="2000" dirty="0" smtClean="0">
                <a:solidFill>
                  <a:prstClr val="white"/>
                </a:solidFill>
              </a:rPr>
              <a:t>Suite</a:t>
            </a:r>
          </a:p>
        </p:txBody>
      </p:sp>
      <p:grpSp>
        <p:nvGrpSpPr>
          <p:cNvPr id="65" name="Group 64"/>
          <p:cNvGrpSpPr/>
          <p:nvPr/>
        </p:nvGrpSpPr>
        <p:grpSpPr>
          <a:xfrm>
            <a:off x="94104" y="4175755"/>
            <a:ext cx="2743915" cy="548640"/>
            <a:chOff x="455613" y="5272201"/>
            <a:chExt cx="7619995" cy="900000"/>
          </a:xfrm>
          <a:solidFill>
            <a:srgbClr val="00AEDB"/>
          </a:solidFill>
        </p:grpSpPr>
        <p:sp>
          <p:nvSpPr>
            <p:cNvPr id="66" name="Right Arrow 65"/>
            <p:cNvSpPr/>
            <p:nvPr/>
          </p:nvSpPr>
          <p:spPr>
            <a:xfrm>
              <a:off x="7237412" y="54102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67" name="Rectangle 66"/>
            <p:cNvSpPr/>
            <p:nvPr/>
          </p:nvSpPr>
          <p:spPr>
            <a:xfrm rot="16200000">
              <a:off x="3434614" y="2293200"/>
              <a:ext cx="900000" cy="6858002"/>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lIns="0" bIns="0"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chemeClr val="bg1"/>
                  </a:solidFill>
                  <a:effectLst/>
                  <a:uLnTx/>
                  <a:uFillTx/>
                  <a:latin typeface="Segoe UI"/>
                  <a:ea typeface="+mn-ea"/>
                  <a:cs typeface="+mn-cs"/>
                </a:rPr>
                <a:t>vCENTER</a:t>
              </a:r>
              <a:r>
                <a:rPr kumimoji="0" lang="en-US" sz="1600" b="1" i="0" u="none" strike="noStrike" kern="0" cap="none" spc="0" normalizeH="0" baseline="0" noProof="0" dirty="0" smtClean="0">
                  <a:ln>
                    <a:noFill/>
                  </a:ln>
                  <a:solidFill>
                    <a:schemeClr val="bg1"/>
                  </a:solidFill>
                  <a:effectLst/>
                  <a:uLnTx/>
                  <a:uFillTx/>
                  <a:latin typeface="Segoe UI"/>
                  <a:ea typeface="+mn-ea"/>
                  <a:cs typeface="+mn-cs"/>
                </a:rPr>
                <a:t> 5.0</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68" name="Rectangle 67"/>
          <p:cNvSpPr/>
          <p:nvPr/>
        </p:nvSpPr>
        <p:spPr>
          <a:xfrm rot="16200000">
            <a:off x="3337310" y="3695500"/>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 PER INSTANCE</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
        <p:nvSpPr>
          <p:cNvPr id="69" name="TextBox 68"/>
          <p:cNvSpPr txBox="1"/>
          <p:nvPr/>
        </p:nvSpPr>
        <p:spPr>
          <a:xfrm>
            <a:off x="4641285" y="739620"/>
            <a:ext cx="4228826" cy="519390"/>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sz="2000" dirty="0" smtClean="0">
                <a:solidFill>
                  <a:prstClr val="white"/>
                </a:solidFill>
              </a:rPr>
              <a:t>Microsoft ECI Datacenter</a:t>
            </a:r>
          </a:p>
        </p:txBody>
      </p:sp>
      <p:grpSp>
        <p:nvGrpSpPr>
          <p:cNvPr id="70" name="Group 69"/>
          <p:cNvGrpSpPr/>
          <p:nvPr/>
        </p:nvGrpSpPr>
        <p:grpSpPr>
          <a:xfrm>
            <a:off x="4638061" y="3185160"/>
            <a:ext cx="2743915" cy="548640"/>
            <a:chOff x="455612" y="4281600"/>
            <a:chExt cx="7619996" cy="900000"/>
          </a:xfrm>
          <a:solidFill>
            <a:srgbClr val="00AEDB"/>
          </a:solidFill>
        </p:grpSpPr>
        <p:sp>
          <p:nvSpPr>
            <p:cNvPr id="71" name="Right Arrow 70"/>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72" name="Rectangle 71"/>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WINDOWS SERVER</a:t>
              </a:r>
              <a:r>
                <a:rPr kumimoji="0" lang="en-US" sz="1600" b="1" i="0" u="none" strike="noStrike" kern="0" cap="none" spc="0" normalizeH="0" noProof="0" dirty="0" smtClean="0">
                  <a:ln>
                    <a:noFill/>
                  </a:ln>
                  <a:solidFill>
                    <a:schemeClr val="bg1"/>
                  </a:solidFill>
                  <a:effectLst/>
                  <a:uLnTx/>
                  <a:uFillTx/>
                  <a:latin typeface="Segoe UI"/>
                  <a:ea typeface="+mn-ea"/>
                  <a:cs typeface="+mn-cs"/>
                </a:rPr>
                <a:t> DATACENTER</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73" name="TextBox 72"/>
          <p:cNvSpPr txBox="1"/>
          <p:nvPr/>
        </p:nvSpPr>
        <p:spPr>
          <a:xfrm>
            <a:off x="113139" y="5682952"/>
            <a:ext cx="4240947" cy="914400"/>
          </a:xfrm>
          <a:prstGeom prst="roundRect">
            <a:avLst/>
          </a:prstGeom>
          <a:solidFill>
            <a:srgbClr val="C00000"/>
          </a:solidFill>
          <a:ln w="3175">
            <a:noFill/>
          </a:ln>
        </p:spPr>
        <p:style>
          <a:lnRef idx="0">
            <a:schemeClr val="accent2"/>
          </a:lnRef>
          <a:fillRef idx="3">
            <a:schemeClr val="accent2"/>
          </a:fillRef>
          <a:effectRef idx="3">
            <a:schemeClr val="accent2"/>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dirty="0" smtClean="0">
                <a:solidFill>
                  <a:prstClr val="white"/>
                </a:solidFill>
              </a:rPr>
              <a:t>COMPLEX LICENSING</a:t>
            </a:r>
          </a:p>
          <a:p>
            <a:pPr defTabSz="914400"/>
            <a:r>
              <a:rPr lang="en-US" dirty="0" smtClean="0">
                <a:solidFill>
                  <a:prstClr val="white"/>
                </a:solidFill>
              </a:rPr>
              <a:t>MULTIPLE TOOLS, NO SINGLE SKU</a:t>
            </a:r>
          </a:p>
          <a:p>
            <a:pPr defTabSz="914400"/>
            <a:r>
              <a:rPr lang="en-US" dirty="0" smtClean="0">
                <a:solidFill>
                  <a:prstClr val="white"/>
                </a:solidFill>
              </a:rPr>
              <a:t>CHARGE FOR EVERY VM</a:t>
            </a:r>
          </a:p>
        </p:txBody>
      </p:sp>
      <p:sp>
        <p:nvSpPr>
          <p:cNvPr id="74" name="TextBox 73"/>
          <p:cNvSpPr txBox="1"/>
          <p:nvPr/>
        </p:nvSpPr>
        <p:spPr>
          <a:xfrm>
            <a:off x="4629165" y="5638800"/>
            <a:ext cx="4240947" cy="914400"/>
          </a:xfrm>
          <a:prstGeom prst="roundRect">
            <a:avLst/>
          </a:prstGeom>
          <a:solidFill>
            <a:srgbClr val="1F9122"/>
          </a:solidFill>
          <a:ln w="3175">
            <a:noFill/>
          </a:ln>
        </p:spPr>
        <p:style>
          <a:lnRef idx="0">
            <a:schemeClr val="accent2"/>
          </a:lnRef>
          <a:fillRef idx="3">
            <a:schemeClr val="accent2"/>
          </a:fillRef>
          <a:effectRef idx="3">
            <a:schemeClr val="accent2"/>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dirty="0" smtClean="0">
                <a:solidFill>
                  <a:prstClr val="white"/>
                </a:solidFill>
              </a:rPr>
              <a:t>SIMPLIFIED LICENSING</a:t>
            </a:r>
          </a:p>
          <a:p>
            <a:pPr defTabSz="914400"/>
            <a:r>
              <a:rPr lang="en-US" dirty="0" smtClean="0">
                <a:solidFill>
                  <a:prstClr val="white"/>
                </a:solidFill>
              </a:rPr>
              <a:t>SINGLE SKU </a:t>
            </a:r>
          </a:p>
          <a:p>
            <a:r>
              <a:rPr lang="en-US" dirty="0"/>
              <a:t>UNLIMITED VIRTUALIZATION RIGHTS</a:t>
            </a:r>
          </a:p>
        </p:txBody>
      </p:sp>
      <p:sp>
        <p:nvSpPr>
          <p:cNvPr id="75" name="TextBox 74"/>
          <p:cNvSpPr txBox="1"/>
          <p:nvPr/>
        </p:nvSpPr>
        <p:spPr>
          <a:xfrm>
            <a:off x="4641286" y="4124184"/>
            <a:ext cx="4240947" cy="1209816"/>
          </a:xfrm>
          <a:prstGeom prst="roundRect">
            <a:avLst/>
          </a:prstGeom>
          <a:solidFill>
            <a:schemeClr val="accent1">
              <a:lumMod val="50000"/>
              <a:alpha val="65098"/>
            </a:schemeClr>
          </a:solidFill>
          <a:ln w="3175">
            <a:noFill/>
          </a:ln>
        </p:spPr>
        <p:style>
          <a:lnRef idx="0">
            <a:schemeClr val="accent2"/>
          </a:lnRef>
          <a:fillRef idx="3">
            <a:schemeClr val="accent2"/>
          </a:fillRef>
          <a:effectRef idx="3">
            <a:schemeClr val="accent2"/>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sz="2000" dirty="0" smtClean="0">
                <a:solidFill>
                  <a:prstClr val="white"/>
                </a:solidFill>
              </a:rPr>
              <a:t>ECI DATACENTER Allows for:</a:t>
            </a:r>
          </a:p>
          <a:p>
            <a:pPr marL="285750" indent="-285750" algn="l" defTabSz="914400">
              <a:buFont typeface="Arial" pitchFamily="34" charset="0"/>
              <a:buChar char="•"/>
            </a:pPr>
            <a:endParaRPr lang="en-AU" sz="1400" dirty="0" smtClean="0">
              <a:solidFill>
                <a:prstClr val="white"/>
              </a:solidFill>
            </a:endParaRPr>
          </a:p>
          <a:p>
            <a:pPr marL="285750" indent="-285750" algn="l" defTabSz="914400">
              <a:buFont typeface="Arial" pitchFamily="34" charset="0"/>
              <a:buChar char="•"/>
            </a:pPr>
            <a:r>
              <a:rPr lang="en-AU" sz="1400" dirty="0" smtClean="0">
                <a:solidFill>
                  <a:prstClr val="white"/>
                </a:solidFill>
              </a:rPr>
              <a:t>Unlimited Instances of Windows Server</a:t>
            </a:r>
            <a:endParaRPr lang="en-US" sz="1400" dirty="0" smtClean="0">
              <a:solidFill>
                <a:prstClr val="white"/>
              </a:solidFill>
            </a:endParaRPr>
          </a:p>
          <a:p>
            <a:pPr marL="285750" indent="-285750" algn="l" defTabSz="914400">
              <a:buFont typeface="Arial" pitchFamily="34" charset="0"/>
              <a:buChar char="•"/>
            </a:pPr>
            <a:r>
              <a:rPr lang="en-AU" sz="1400" dirty="0" smtClean="0">
                <a:solidFill>
                  <a:prstClr val="white"/>
                </a:solidFill>
              </a:rPr>
              <a:t>Management for Unlimited Number of VMs</a:t>
            </a:r>
          </a:p>
          <a:p>
            <a:pPr marL="285750" indent="-285750" algn="l" defTabSz="914400">
              <a:buFont typeface="Arial" pitchFamily="34" charset="0"/>
              <a:buChar char="•"/>
            </a:pPr>
            <a:r>
              <a:rPr lang="en-AU" sz="1400" dirty="0" smtClean="0">
                <a:solidFill>
                  <a:prstClr val="white"/>
                </a:solidFill>
              </a:rPr>
              <a:t>Security for Unlimited Number of VMs</a:t>
            </a:r>
            <a:endParaRPr lang="en-US" sz="1400" dirty="0" smtClean="0">
              <a:solidFill>
                <a:prstClr val="white"/>
              </a:solidFill>
            </a:endParaRPr>
          </a:p>
        </p:txBody>
      </p:sp>
      <p:grpSp>
        <p:nvGrpSpPr>
          <p:cNvPr id="76" name="Group 75"/>
          <p:cNvGrpSpPr/>
          <p:nvPr/>
        </p:nvGrpSpPr>
        <p:grpSpPr>
          <a:xfrm>
            <a:off x="4629164" y="2301414"/>
            <a:ext cx="2743915" cy="548640"/>
            <a:chOff x="455612" y="4281600"/>
            <a:chExt cx="7619996" cy="900000"/>
          </a:xfrm>
          <a:solidFill>
            <a:srgbClr val="00AEDB"/>
          </a:solidFill>
        </p:grpSpPr>
        <p:sp>
          <p:nvSpPr>
            <p:cNvPr id="77" name="Right Arrow 76"/>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78" name="Rectangle 77"/>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SYSTEM</a:t>
              </a:r>
              <a:r>
                <a:rPr kumimoji="0" lang="en-US" sz="1600" b="1" i="0" u="none" strike="noStrike" kern="0" cap="none" spc="0" normalizeH="0" noProof="0" dirty="0" smtClean="0">
                  <a:ln>
                    <a:noFill/>
                  </a:ln>
                  <a:solidFill>
                    <a:schemeClr val="bg1"/>
                  </a:solidFill>
                  <a:effectLst/>
                  <a:uLnTx/>
                  <a:uFillTx/>
                  <a:latin typeface="Segoe UI"/>
                  <a:ea typeface="+mn-ea"/>
                  <a:cs typeface="+mn-cs"/>
                </a:rPr>
                <a:t> CENTER DATACENTER (SMSD)</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79" name="Group 78"/>
          <p:cNvGrpSpPr/>
          <p:nvPr/>
        </p:nvGrpSpPr>
        <p:grpSpPr>
          <a:xfrm>
            <a:off x="4638061" y="1417669"/>
            <a:ext cx="2743915" cy="548640"/>
            <a:chOff x="455612" y="4281600"/>
            <a:chExt cx="7619996" cy="900000"/>
          </a:xfrm>
          <a:solidFill>
            <a:srgbClr val="00AEDB"/>
          </a:solidFill>
        </p:grpSpPr>
        <p:sp>
          <p:nvSpPr>
            <p:cNvPr id="80" name="Right Arrow 79"/>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81" name="Rectangle 80"/>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FOREFRONT</a:t>
              </a:r>
              <a:r>
                <a:rPr kumimoji="0" lang="en-US" sz="1600" b="1" i="0" u="none" strike="noStrike" kern="0" cap="none" spc="0" normalizeH="0" noProof="0" dirty="0" smtClean="0">
                  <a:ln>
                    <a:noFill/>
                  </a:ln>
                  <a:solidFill>
                    <a:schemeClr val="bg1"/>
                  </a:solidFill>
                  <a:effectLst/>
                  <a:uLnTx/>
                  <a:uFillTx/>
                  <a:latin typeface="Segoe UI"/>
                  <a:ea typeface="+mn-ea"/>
                  <a:cs typeface="+mn-cs"/>
                </a:rPr>
                <a:t> ENDPOINT PROTECTION</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82" name="Group 81"/>
          <p:cNvGrpSpPr/>
          <p:nvPr/>
        </p:nvGrpSpPr>
        <p:grpSpPr>
          <a:xfrm>
            <a:off x="113139" y="4861559"/>
            <a:ext cx="2743915" cy="548640"/>
            <a:chOff x="455613" y="5272201"/>
            <a:chExt cx="7619995" cy="900000"/>
          </a:xfrm>
          <a:solidFill>
            <a:srgbClr val="00AEDB"/>
          </a:solidFill>
        </p:grpSpPr>
        <p:sp>
          <p:nvSpPr>
            <p:cNvPr id="83" name="Right Arrow 82"/>
            <p:cNvSpPr/>
            <p:nvPr/>
          </p:nvSpPr>
          <p:spPr>
            <a:xfrm>
              <a:off x="7237412" y="54102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bg1"/>
                </a:solidFill>
                <a:effectLst/>
                <a:uLnTx/>
                <a:uFillTx/>
                <a:latin typeface="Segoe UI"/>
                <a:ea typeface="+mn-ea"/>
                <a:cs typeface="+mn-cs"/>
              </a:endParaRPr>
            </a:p>
          </p:txBody>
        </p:sp>
        <p:sp>
          <p:nvSpPr>
            <p:cNvPr id="84" name="Rectangle 83"/>
            <p:cNvSpPr/>
            <p:nvPr/>
          </p:nvSpPr>
          <p:spPr>
            <a:xfrm rot="16200000">
              <a:off x="3434614" y="2293200"/>
              <a:ext cx="900000" cy="6858002"/>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lIns="0" bIns="0"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err="1" smtClean="0">
                  <a:ln>
                    <a:noFill/>
                  </a:ln>
                  <a:solidFill>
                    <a:schemeClr val="bg1"/>
                  </a:solidFill>
                  <a:effectLst/>
                  <a:uLnTx/>
                  <a:uFillTx/>
                  <a:latin typeface="Segoe UI"/>
                  <a:ea typeface="+mn-ea"/>
                  <a:cs typeface="+mn-cs"/>
                </a:rPr>
                <a:t>vSPHERE</a:t>
              </a:r>
              <a:r>
                <a:rPr kumimoji="0" lang="en-US" sz="1600" b="1" i="0" u="none" strike="noStrike" kern="0" cap="none" spc="0" normalizeH="0" baseline="0" noProof="0" dirty="0" smtClean="0">
                  <a:ln>
                    <a:noFill/>
                  </a:ln>
                  <a:solidFill>
                    <a:schemeClr val="bg1"/>
                  </a:solidFill>
                  <a:effectLst/>
                  <a:uLnTx/>
                  <a:uFillTx/>
                  <a:latin typeface="Segoe UI"/>
                  <a:ea typeface="+mn-ea"/>
                  <a:cs typeface="+mn-cs"/>
                </a:rPr>
                <a:t> 5.0</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85" name="Rectangle 84"/>
          <p:cNvSpPr/>
          <p:nvPr/>
        </p:nvSpPr>
        <p:spPr>
          <a:xfrm rot="16200000">
            <a:off x="7000487" y="1817072"/>
            <a:ext cx="2322936"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chemeClr val="bg1"/>
                </a:solidFill>
                <a:effectLst/>
                <a:uLnTx/>
                <a:uFillTx/>
                <a:latin typeface="Segoe UI"/>
                <a:ea typeface="+mn-ea"/>
                <a:cs typeface="+mn-cs"/>
              </a:rPr>
              <a:t>License:</a:t>
            </a:r>
            <a:r>
              <a:rPr kumimoji="0" lang="en-US" sz="1600" b="1" i="0" u="none" strike="noStrike" kern="0" cap="none" spc="0" normalizeH="0" noProof="0" dirty="0" smtClean="0">
                <a:ln>
                  <a:noFill/>
                </a:ln>
                <a:solidFill>
                  <a:schemeClr val="bg1"/>
                </a:solidFill>
                <a:effectLst/>
                <a:uLnTx/>
                <a:uFillTx/>
                <a:latin typeface="Segoe UI"/>
                <a:ea typeface="+mn-ea"/>
                <a:cs typeface="+mn-cs"/>
              </a:rPr>
              <a:t> PER PROCESSOR</a:t>
            </a:r>
            <a:endParaRPr kumimoji="0" lang="en-US" sz="1600" b="1" i="0" u="none" strike="noStrike" kern="0" cap="none" spc="0" normalizeH="0" baseline="0" noProof="0" dirty="0">
              <a:ln>
                <a:noFill/>
              </a:ln>
              <a:solidFill>
                <a:schemeClr val="bg1"/>
              </a:solidFill>
              <a:effectLst/>
              <a:uLnTx/>
              <a:uFillTx/>
              <a:latin typeface="Segoe UI"/>
              <a:ea typeface="+mn-ea"/>
              <a:cs typeface="+mn-cs"/>
            </a:endParaRPr>
          </a:p>
        </p:txBody>
      </p:sp>
    </p:spTree>
    <p:extLst>
      <p:ext uri="{BB962C8B-B14F-4D97-AF65-F5344CB8AC3E}">
        <p14:creationId xmlns:p14="http://schemas.microsoft.com/office/powerpoint/2010/main" val="125956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8" grpId="0" animBg="1"/>
      <p:bldP spid="69" grpId="0" animBg="1"/>
      <p:bldP spid="73" grpId="0" animBg="1"/>
      <p:bldP spid="74" grpId="0" animBg="1"/>
      <p:bldP spid="75" grpId="0" animBg="1"/>
      <p:bldP spid="8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931299"/>
            <a:ext cx="1907704" cy="926701"/>
          </a:xfrm>
          <a:prstGeom prst="rect">
            <a:avLst/>
          </a:prstGeom>
          <a:solidFill>
            <a:srgbClr val="401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323528" y="-27384"/>
            <a:ext cx="8229600" cy="1143000"/>
          </a:xfrm>
        </p:spPr>
        <p:txBody>
          <a:bodyPr/>
          <a:lstStyle/>
          <a:p>
            <a:r>
              <a:rPr lang="en-US" sz="3200" b="0" dirty="0" smtClean="0"/>
              <a:t>Pricing Comparison- 3 Yr. License+ support</a:t>
            </a:r>
            <a:endParaRPr lang="en-US" sz="3200" b="0" dirty="0"/>
          </a:p>
        </p:txBody>
      </p:sp>
      <p:sp>
        <p:nvSpPr>
          <p:cNvPr id="3" name="Slide Number Placeholder 2"/>
          <p:cNvSpPr>
            <a:spLocks noGrp="1"/>
          </p:cNvSpPr>
          <p:nvPr>
            <p:ph type="sldNum" sz="quarter" idx="12"/>
          </p:nvPr>
        </p:nvSpPr>
        <p:spPr>
          <a:xfrm>
            <a:off x="6553200" y="6231118"/>
            <a:ext cx="2133600" cy="365125"/>
          </a:xfrm>
        </p:spPr>
        <p:txBody>
          <a:bodyPr/>
          <a:lstStyle/>
          <a:p>
            <a:fld id="{40E23B03-6AFE-40A9-BC2C-E89E0B2C5091}" type="slidenum">
              <a:rPr lang="en-US" sz="1050" smtClean="0"/>
              <a:pPr/>
              <a:t>46</a:t>
            </a:fld>
            <a:endParaRPr lang="en-US" sz="1050" dirty="0"/>
          </a:p>
        </p:txBody>
      </p:sp>
      <p:grpSp>
        <p:nvGrpSpPr>
          <p:cNvPr id="43" name="Group 42"/>
          <p:cNvGrpSpPr/>
          <p:nvPr/>
        </p:nvGrpSpPr>
        <p:grpSpPr>
          <a:xfrm>
            <a:off x="113139" y="5066276"/>
            <a:ext cx="2743915" cy="548640"/>
            <a:chOff x="455613" y="5272198"/>
            <a:chExt cx="7619995" cy="900000"/>
          </a:xfrm>
          <a:solidFill>
            <a:srgbClr val="AC4E14"/>
          </a:solidFill>
        </p:grpSpPr>
        <p:sp>
          <p:nvSpPr>
            <p:cNvPr id="46" name="Right Arrow 45"/>
            <p:cNvSpPr/>
            <p:nvPr/>
          </p:nvSpPr>
          <p:spPr>
            <a:xfrm>
              <a:off x="7237412" y="5410200"/>
              <a:ext cx="838196" cy="609600"/>
            </a:xfrm>
            <a:prstGeom prst="rightArrow">
              <a:avLst/>
            </a:prstGeom>
            <a:solidFill>
              <a:srgbClr val="00AEDB"/>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47" name="Rectangle 46"/>
            <p:cNvSpPr/>
            <p:nvPr/>
          </p:nvSpPr>
          <p:spPr>
            <a:xfrm rot="16200000">
              <a:off x="3434614" y="2293197"/>
              <a:ext cx="900000" cy="6858002"/>
            </a:xfrm>
            <a:prstGeom prst="rect">
              <a:avLst/>
            </a:prstGeom>
            <a:solidFill>
              <a:srgbClr val="00AEDB"/>
            </a:solidFill>
            <a:ln>
              <a:solidFill>
                <a:schemeClr val="bg1"/>
              </a:solidFill>
            </a:ln>
          </p:spPr>
          <p:style>
            <a:lnRef idx="1">
              <a:schemeClr val="accent4"/>
            </a:lnRef>
            <a:fillRef idx="3">
              <a:schemeClr val="accent4"/>
            </a:fillRef>
            <a:effectRef idx="2">
              <a:schemeClr val="accent4"/>
            </a:effectRef>
            <a:fontRef idx="minor">
              <a:schemeClr val="lt1"/>
            </a:fontRef>
          </p:style>
          <p:txBody>
            <a:bodyPr vert="vert" lIns="0" bIns="0"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Segoe UI"/>
                </a:rPr>
                <a:t>vSPHERE</a:t>
              </a:r>
              <a:r>
                <a:rPr kumimoji="0" lang="en-US" sz="1400" b="1" i="0" u="none" strike="noStrike" kern="0" cap="none" spc="0" normalizeH="0" baseline="0" noProof="0" dirty="0" smtClean="0">
                  <a:ln>
                    <a:noFill/>
                  </a:ln>
                  <a:solidFill>
                    <a:schemeClr val="bg1"/>
                  </a:solidFill>
                  <a:effectLst/>
                  <a:uLnTx/>
                  <a:uFillTx/>
                  <a:latin typeface="Segoe UI"/>
                </a:rPr>
                <a:t> </a:t>
              </a:r>
              <a:r>
                <a:rPr lang="en-US" sz="1400" b="1" kern="0" dirty="0" smtClean="0">
                  <a:solidFill>
                    <a:schemeClr val="bg1"/>
                  </a:solidFill>
                  <a:latin typeface="Segoe UI"/>
                </a:rPr>
                <a:t>ENT. PLUS </a:t>
              </a:r>
              <a:r>
                <a:rPr kumimoji="0" lang="en-US" sz="1400" b="1" i="0" u="none" strike="noStrike" kern="0" cap="none" spc="0" normalizeH="0" baseline="0" noProof="0" dirty="0" smtClean="0">
                  <a:ln>
                    <a:noFill/>
                  </a:ln>
                  <a:solidFill>
                    <a:schemeClr val="bg1"/>
                  </a:solidFill>
                  <a:effectLst/>
                  <a:uLnTx/>
                  <a:uFillTx/>
                  <a:latin typeface="Segoe UI"/>
                </a:rPr>
                <a:t>5.0</a:t>
              </a:r>
              <a:endParaRPr kumimoji="0" lang="en-US" sz="1400" b="1" i="0" u="none" strike="noStrike" kern="0" cap="none" spc="0" normalizeH="0" baseline="0" noProof="0" dirty="0">
                <a:ln>
                  <a:noFill/>
                </a:ln>
                <a:solidFill>
                  <a:schemeClr val="bg1"/>
                </a:solidFill>
                <a:effectLst/>
                <a:uLnTx/>
                <a:uFillTx/>
                <a:latin typeface="Segoe UI"/>
              </a:endParaRPr>
            </a:p>
          </p:txBody>
        </p:sp>
      </p:grpSp>
      <p:grpSp>
        <p:nvGrpSpPr>
          <p:cNvPr id="48" name="Group 47"/>
          <p:cNvGrpSpPr/>
          <p:nvPr/>
        </p:nvGrpSpPr>
        <p:grpSpPr>
          <a:xfrm>
            <a:off x="113138" y="3694678"/>
            <a:ext cx="2743915" cy="548640"/>
            <a:chOff x="455612" y="4281600"/>
            <a:chExt cx="7619996" cy="900000"/>
          </a:xfrm>
          <a:solidFill>
            <a:srgbClr val="00AEDB"/>
          </a:solidFill>
        </p:grpSpPr>
        <p:sp>
          <p:nvSpPr>
            <p:cNvPr id="49" name="Right Arrow 48"/>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50" name="Rectangle 49"/>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Segoe UI"/>
                  <a:ea typeface="+mn-ea"/>
                  <a:cs typeface="+mn-cs"/>
                </a:rPr>
                <a:t>vCENTER</a:t>
              </a:r>
              <a:r>
                <a:rPr kumimoji="0" lang="en-US" sz="1400" b="1" i="0" u="none" strike="noStrike" kern="0" cap="none" spc="0" normalizeH="0" baseline="0" noProof="0" dirty="0" smtClean="0">
                  <a:ln>
                    <a:noFill/>
                  </a:ln>
                  <a:solidFill>
                    <a:schemeClr val="bg1"/>
                  </a:solidFill>
                  <a:effectLst/>
                  <a:uLnTx/>
                  <a:uFillTx/>
                  <a:latin typeface="Segoe UI"/>
                  <a:ea typeface="+mn-ea"/>
                  <a:cs typeface="+mn-cs"/>
                </a:rPr>
                <a:t> OPERATIONS</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51" name="Group 50"/>
          <p:cNvGrpSpPr/>
          <p:nvPr/>
        </p:nvGrpSpPr>
        <p:grpSpPr>
          <a:xfrm>
            <a:off x="121332" y="3008877"/>
            <a:ext cx="2743915" cy="548640"/>
            <a:chOff x="466534" y="3291000"/>
            <a:chExt cx="7609074" cy="900000"/>
          </a:xfrm>
          <a:solidFill>
            <a:srgbClr val="00AEDB"/>
          </a:solidFill>
        </p:grpSpPr>
        <p:sp>
          <p:nvSpPr>
            <p:cNvPr id="52" name="Right Arrow 51"/>
            <p:cNvSpPr/>
            <p:nvPr/>
          </p:nvSpPr>
          <p:spPr>
            <a:xfrm>
              <a:off x="7237412" y="34290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schemeClr val="bg1"/>
                </a:solidFill>
                <a:effectLst/>
                <a:uLnTx/>
                <a:uFillTx/>
                <a:latin typeface="Segoe UI"/>
                <a:ea typeface="+mn-ea"/>
                <a:cs typeface="+mn-cs"/>
              </a:endParaRPr>
            </a:p>
          </p:txBody>
        </p:sp>
        <p:sp>
          <p:nvSpPr>
            <p:cNvPr id="53" name="Rectangle 52"/>
            <p:cNvSpPr/>
            <p:nvPr/>
          </p:nvSpPr>
          <p:spPr>
            <a:xfrm rot="16200000">
              <a:off x="3440075" y="317459"/>
              <a:ext cx="900000" cy="6847082"/>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Segoe UI"/>
                  <a:ea typeface="+mn-ea"/>
                  <a:cs typeface="+mn-cs"/>
                </a:rPr>
                <a:t>vCENTER</a:t>
              </a:r>
              <a:r>
                <a:rPr kumimoji="0" lang="en-US" sz="1400" b="1" i="0" u="none" strike="noStrike" kern="0" cap="none" spc="0" normalizeH="0" baseline="0" noProof="0" dirty="0" smtClean="0">
                  <a:ln>
                    <a:noFill/>
                  </a:ln>
                  <a:solidFill>
                    <a:schemeClr val="bg1"/>
                  </a:solidFill>
                  <a:effectLst/>
                  <a:uLnTx/>
                  <a:uFillTx/>
                  <a:latin typeface="Segoe UI"/>
                  <a:ea typeface="+mn-ea"/>
                  <a:cs typeface="+mn-cs"/>
                </a:rPr>
                <a:t> SITE RECOVERY MANAGER 5 (ENT.)</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54" name="Group 53"/>
          <p:cNvGrpSpPr/>
          <p:nvPr/>
        </p:nvGrpSpPr>
        <p:grpSpPr>
          <a:xfrm>
            <a:off x="113138" y="2323077"/>
            <a:ext cx="2743915" cy="548640"/>
            <a:chOff x="455612" y="2286000"/>
            <a:chExt cx="7619996" cy="900000"/>
          </a:xfrm>
          <a:solidFill>
            <a:srgbClr val="00AEDB"/>
          </a:solidFill>
        </p:grpSpPr>
        <p:sp>
          <p:nvSpPr>
            <p:cNvPr id="55" name="Right Arrow 54"/>
            <p:cNvSpPr/>
            <p:nvPr/>
          </p:nvSpPr>
          <p:spPr>
            <a:xfrm>
              <a:off x="7237412" y="24240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56" name="Rectangle 55"/>
            <p:cNvSpPr/>
            <p:nvPr/>
          </p:nvSpPr>
          <p:spPr>
            <a:xfrm rot="16200000">
              <a:off x="3434614" y="-693002"/>
              <a:ext cx="900000" cy="6858004"/>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Segoe UI"/>
                  <a:ea typeface="+mn-ea"/>
                  <a:cs typeface="+mn-cs"/>
                </a:rPr>
                <a:t>vSHIELD</a:t>
              </a:r>
              <a:r>
                <a:rPr kumimoji="0" lang="en-US" sz="1400" b="1" i="0" u="none" strike="noStrike" kern="0" cap="none" spc="0" normalizeH="0" baseline="0" noProof="0" dirty="0" smtClean="0">
                  <a:ln>
                    <a:noFill/>
                  </a:ln>
                  <a:solidFill>
                    <a:schemeClr val="bg1"/>
                  </a:solidFill>
                  <a:effectLst/>
                  <a:uLnTx/>
                  <a:uFillTx/>
                  <a:latin typeface="Segoe UI"/>
                  <a:ea typeface="+mn-ea"/>
                  <a:cs typeface="+mn-cs"/>
                </a:rPr>
                <a:t> 5.0</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57" name="Group 56"/>
          <p:cNvGrpSpPr/>
          <p:nvPr/>
        </p:nvGrpSpPr>
        <p:grpSpPr>
          <a:xfrm>
            <a:off x="113140" y="1637278"/>
            <a:ext cx="2743915" cy="548640"/>
            <a:chOff x="455614" y="1295401"/>
            <a:chExt cx="7633191" cy="900000"/>
          </a:xfrm>
          <a:solidFill>
            <a:srgbClr val="00AEDB"/>
          </a:solidFill>
        </p:grpSpPr>
        <p:sp>
          <p:nvSpPr>
            <p:cNvPr id="58" name="Right Arrow 57"/>
            <p:cNvSpPr/>
            <p:nvPr/>
          </p:nvSpPr>
          <p:spPr>
            <a:xfrm>
              <a:off x="7250609" y="143340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59" name="Rectangle 58"/>
            <p:cNvSpPr/>
            <p:nvPr/>
          </p:nvSpPr>
          <p:spPr>
            <a:xfrm rot="16200000">
              <a:off x="3434616" y="-1683601"/>
              <a:ext cx="900000" cy="6858004"/>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Segoe UI"/>
                  <a:ea typeface="+mn-ea"/>
                  <a:cs typeface="+mn-cs"/>
                </a:rPr>
                <a:t>vCLOUD</a:t>
              </a:r>
              <a:r>
                <a:rPr kumimoji="0" lang="en-US" sz="1400" b="1" i="0" u="none" strike="noStrike" kern="0" cap="none" spc="0" normalizeH="0" baseline="0" noProof="0" dirty="0" smtClean="0">
                  <a:ln>
                    <a:noFill/>
                  </a:ln>
                  <a:solidFill>
                    <a:schemeClr val="bg1"/>
                  </a:solidFill>
                  <a:effectLst/>
                  <a:uLnTx/>
                  <a:uFillTx/>
                  <a:latin typeface="Segoe UI"/>
                  <a:ea typeface="+mn-ea"/>
                  <a:cs typeface="+mn-cs"/>
                </a:rPr>
                <a:t> DIRECTOR 1.5</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60" name="Rectangle 59"/>
          <p:cNvSpPr/>
          <p:nvPr/>
        </p:nvSpPr>
        <p:spPr>
          <a:xfrm rot="16200000">
            <a:off x="3343381" y="1157022"/>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$6562</a:t>
            </a:r>
            <a:r>
              <a:rPr kumimoji="0" lang="en-US" sz="1400" b="1" i="0" u="none" strike="noStrike" kern="0" cap="none" spc="0" normalizeH="0" noProof="0" dirty="0" smtClean="0">
                <a:ln>
                  <a:noFill/>
                </a:ln>
                <a:solidFill>
                  <a:schemeClr val="bg1"/>
                </a:solidFill>
                <a:effectLst/>
                <a:uLnTx/>
                <a:uFillTx/>
                <a:latin typeface="Segoe UI"/>
                <a:ea typeface="+mn-ea"/>
                <a:cs typeface="+mn-cs"/>
              </a:rPr>
              <a:t> (25 VMs), </a:t>
            </a:r>
            <a:r>
              <a:rPr kumimoji="0" lang="en-US" sz="1200" b="1" i="0" u="none" strike="noStrike" kern="0" cap="none" spc="0" normalizeH="0" noProof="0" dirty="0" smtClean="0">
                <a:ln>
                  <a:noFill/>
                </a:ln>
                <a:solidFill>
                  <a:schemeClr val="bg1"/>
                </a:solidFill>
                <a:effectLst/>
                <a:uLnTx/>
                <a:uFillTx/>
                <a:latin typeface="Segoe UI"/>
                <a:ea typeface="+mn-ea"/>
                <a:cs typeface="+mn-cs"/>
              </a:rPr>
              <a:t>3 Yr. SnS included</a:t>
            </a:r>
            <a:endParaRPr kumimoji="0" lang="en-US" sz="1200" b="1" i="0" u="none" strike="noStrike" kern="0" cap="none" spc="0" normalizeH="0" baseline="0" noProof="0" dirty="0">
              <a:ln>
                <a:noFill/>
              </a:ln>
              <a:solidFill>
                <a:schemeClr val="bg1"/>
              </a:solidFill>
              <a:effectLst/>
              <a:uLnTx/>
              <a:uFillTx/>
              <a:latin typeface="Segoe UI"/>
              <a:ea typeface="+mn-ea"/>
              <a:cs typeface="+mn-cs"/>
            </a:endParaRPr>
          </a:p>
        </p:txBody>
      </p:sp>
      <p:sp>
        <p:nvSpPr>
          <p:cNvPr id="61" name="Rectangle 60"/>
          <p:cNvSpPr/>
          <p:nvPr/>
        </p:nvSpPr>
        <p:spPr>
          <a:xfrm rot="16200000">
            <a:off x="3343381" y="1842822"/>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$14,332 (25 VMs), </a:t>
            </a:r>
            <a:r>
              <a:rPr kumimoji="0" lang="en-US" sz="1200" b="1" i="0" u="none" strike="noStrike" kern="0" cap="none" spc="0" normalizeH="0" baseline="0" noProof="0" dirty="0" smtClean="0">
                <a:ln>
                  <a:noFill/>
                </a:ln>
                <a:solidFill>
                  <a:schemeClr val="bg1"/>
                </a:solidFill>
                <a:effectLst/>
                <a:uLnTx/>
                <a:uFillTx/>
                <a:latin typeface="Segoe UI"/>
                <a:ea typeface="+mn-ea"/>
                <a:cs typeface="+mn-cs"/>
              </a:rPr>
              <a:t>3</a:t>
            </a:r>
            <a:r>
              <a:rPr kumimoji="0" lang="en-US" sz="1200" b="1" i="0" u="none" strike="noStrike" kern="0" cap="none" spc="0" normalizeH="0" noProof="0" dirty="0" smtClean="0">
                <a:ln>
                  <a:noFill/>
                </a:ln>
                <a:solidFill>
                  <a:schemeClr val="bg1"/>
                </a:solidFill>
                <a:effectLst/>
                <a:uLnTx/>
                <a:uFillTx/>
                <a:latin typeface="Segoe UI"/>
                <a:ea typeface="+mn-ea"/>
                <a:cs typeface="+mn-cs"/>
              </a:rPr>
              <a:t> Yr. SnS inc</a:t>
            </a:r>
            <a:endParaRPr kumimoji="0" lang="en-US" sz="1200" b="1" i="0" u="none" strike="noStrike" kern="0" cap="none" spc="0" normalizeH="0" baseline="0" noProof="0" dirty="0">
              <a:ln>
                <a:noFill/>
              </a:ln>
              <a:solidFill>
                <a:schemeClr val="bg1"/>
              </a:solidFill>
              <a:effectLst/>
              <a:uLnTx/>
              <a:uFillTx/>
              <a:latin typeface="Segoe UI"/>
              <a:ea typeface="+mn-ea"/>
              <a:cs typeface="+mn-cs"/>
            </a:endParaRPr>
          </a:p>
        </p:txBody>
      </p:sp>
      <p:sp>
        <p:nvSpPr>
          <p:cNvPr id="62" name="Rectangle 61"/>
          <p:cNvSpPr/>
          <p:nvPr/>
        </p:nvSpPr>
        <p:spPr>
          <a:xfrm rot="16200000">
            <a:off x="3343382" y="2528621"/>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400">
              <a:defRPr/>
            </a:pPr>
            <a:r>
              <a:rPr kumimoji="0" lang="en-US" sz="1400" b="1" i="0" u="none" strike="noStrike" kern="0" cap="none" spc="0" normalizeH="0" baseline="0" noProof="0" dirty="0" smtClean="0">
                <a:ln>
                  <a:noFill/>
                </a:ln>
                <a:solidFill>
                  <a:schemeClr val="bg1"/>
                </a:solidFill>
                <a:effectLst/>
                <a:uLnTx/>
                <a:uFillTx/>
                <a:latin typeface="Segoe UI"/>
              </a:rPr>
              <a:t>$21,656 (25 VMs),</a:t>
            </a:r>
            <a:r>
              <a:rPr lang="en-US" sz="1400" b="1" kern="0" dirty="0">
                <a:solidFill>
                  <a:schemeClr val="bg1"/>
                </a:solidFill>
                <a:latin typeface="Segoe UI"/>
              </a:rPr>
              <a:t> </a:t>
            </a:r>
            <a:r>
              <a:rPr lang="en-US" sz="1200" b="1" kern="0" dirty="0">
                <a:solidFill>
                  <a:schemeClr val="bg1"/>
                </a:solidFill>
                <a:latin typeface="Segoe UI"/>
              </a:rPr>
              <a:t>3 Yr. </a:t>
            </a:r>
            <a:r>
              <a:rPr lang="en-US" sz="1200" b="1" kern="0" dirty="0" smtClean="0">
                <a:solidFill>
                  <a:schemeClr val="bg1"/>
                </a:solidFill>
                <a:latin typeface="Segoe UI"/>
              </a:rPr>
              <a:t>SnS inc</a:t>
            </a:r>
            <a:endParaRPr kumimoji="0" lang="en-US" sz="1200" b="1" i="0" u="none" strike="noStrike" kern="0" cap="none" spc="0" normalizeH="0" baseline="0" noProof="0" dirty="0">
              <a:ln>
                <a:noFill/>
              </a:ln>
              <a:solidFill>
                <a:schemeClr val="bg1"/>
              </a:solidFill>
              <a:effectLst/>
              <a:uLnTx/>
              <a:uFillTx/>
              <a:latin typeface="Segoe UI"/>
            </a:endParaRPr>
          </a:p>
        </p:txBody>
      </p:sp>
      <p:sp>
        <p:nvSpPr>
          <p:cNvPr id="63" name="Rectangle 62"/>
          <p:cNvSpPr/>
          <p:nvPr/>
        </p:nvSpPr>
        <p:spPr>
          <a:xfrm rot="16200000">
            <a:off x="3343382" y="3214422"/>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$5117 (</a:t>
            </a:r>
            <a:r>
              <a:rPr kumimoji="0" lang="en-US" sz="1400" b="1" i="0" u="none" strike="noStrike" kern="0" cap="none" spc="0" normalizeH="0" noProof="0" dirty="0" smtClean="0">
                <a:ln>
                  <a:noFill/>
                </a:ln>
                <a:solidFill>
                  <a:schemeClr val="bg1"/>
                </a:solidFill>
                <a:effectLst/>
                <a:uLnTx/>
                <a:uFillTx/>
                <a:latin typeface="Segoe UI"/>
                <a:ea typeface="+mn-ea"/>
                <a:cs typeface="+mn-cs"/>
              </a:rPr>
              <a:t>25 VMs), </a:t>
            </a:r>
            <a:r>
              <a:rPr kumimoji="0" lang="en-US" sz="1200" b="1" i="0" u="none" strike="noStrike" kern="0" cap="none" spc="0" normalizeH="0" noProof="0" dirty="0" smtClean="0">
                <a:ln>
                  <a:noFill/>
                </a:ln>
                <a:solidFill>
                  <a:schemeClr val="bg1"/>
                </a:solidFill>
                <a:effectLst/>
                <a:uLnTx/>
                <a:uFillTx/>
                <a:latin typeface="Segoe UI"/>
                <a:ea typeface="+mn-ea"/>
                <a:cs typeface="+mn-cs"/>
              </a:rPr>
              <a:t>3 Yr. SnS inc</a:t>
            </a:r>
            <a:endParaRPr kumimoji="0" lang="en-US" sz="1200" b="1" i="0" u="none" strike="noStrike" kern="0" cap="none" spc="0" normalizeH="0" baseline="0" noProof="0" dirty="0">
              <a:ln>
                <a:noFill/>
              </a:ln>
              <a:solidFill>
                <a:schemeClr val="bg1"/>
              </a:solidFill>
              <a:effectLst/>
              <a:uLnTx/>
              <a:uFillTx/>
              <a:latin typeface="Segoe UI"/>
              <a:ea typeface="+mn-ea"/>
              <a:cs typeface="+mn-cs"/>
            </a:endParaRPr>
          </a:p>
        </p:txBody>
      </p:sp>
      <p:sp>
        <p:nvSpPr>
          <p:cNvPr id="64" name="Rectangle 63"/>
          <p:cNvSpPr/>
          <p:nvPr/>
        </p:nvSpPr>
        <p:spPr>
          <a:xfrm rot="16200000">
            <a:off x="3337310" y="4586022"/>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400">
              <a:defRPr/>
            </a:pPr>
            <a:r>
              <a:rPr kumimoji="0" lang="en-US" sz="1400" b="1" i="0" u="none" strike="noStrike" kern="0" cap="none" spc="0" normalizeH="0" baseline="0" noProof="0" dirty="0" smtClean="0">
                <a:ln>
                  <a:noFill/>
                </a:ln>
                <a:solidFill>
                  <a:schemeClr val="bg1"/>
                </a:solidFill>
                <a:effectLst/>
                <a:uLnTx/>
                <a:uFillTx/>
                <a:latin typeface="Segoe UI"/>
              </a:rPr>
              <a:t>$</a:t>
            </a:r>
            <a:r>
              <a:rPr lang="en-US" sz="1400" b="1" kern="0" dirty="0" smtClean="0">
                <a:solidFill>
                  <a:schemeClr val="bg1"/>
                </a:solidFill>
                <a:latin typeface="Segoe UI"/>
              </a:rPr>
              <a:t>6117</a:t>
            </a:r>
            <a:r>
              <a:rPr lang="en-US" sz="1200" b="1" kern="0" dirty="0">
                <a:solidFill>
                  <a:schemeClr val="bg1"/>
                </a:solidFill>
                <a:latin typeface="Segoe UI"/>
              </a:rPr>
              <a:t>(3 Yr. </a:t>
            </a:r>
            <a:r>
              <a:rPr lang="en-US" sz="1200" b="1" kern="0" dirty="0" smtClean="0">
                <a:solidFill>
                  <a:schemeClr val="bg1"/>
                </a:solidFill>
                <a:latin typeface="Segoe UI"/>
              </a:rPr>
              <a:t>SnS </a:t>
            </a:r>
            <a:r>
              <a:rPr lang="en-US" sz="1200" b="1" kern="0" dirty="0">
                <a:solidFill>
                  <a:schemeClr val="bg1"/>
                </a:solidFill>
                <a:latin typeface="Segoe UI"/>
              </a:rPr>
              <a:t>included</a:t>
            </a:r>
            <a:r>
              <a:rPr lang="en-US" sz="1200" b="1" kern="0" dirty="0" smtClean="0">
                <a:solidFill>
                  <a:schemeClr val="bg1"/>
                </a:solidFill>
                <a:latin typeface="Segoe UI"/>
              </a:rPr>
              <a:t>)</a:t>
            </a:r>
            <a:endParaRPr kumimoji="0" lang="en-US" sz="1200" b="1" i="0" u="none" strike="noStrike" kern="0" cap="none" spc="0" normalizeH="0" baseline="0" noProof="0" dirty="0">
              <a:ln>
                <a:noFill/>
              </a:ln>
              <a:solidFill>
                <a:schemeClr val="bg1"/>
              </a:solidFill>
              <a:effectLst/>
              <a:uLnTx/>
              <a:uFillTx/>
              <a:latin typeface="Segoe UI"/>
            </a:endParaRPr>
          </a:p>
        </p:txBody>
      </p:sp>
      <p:grpSp>
        <p:nvGrpSpPr>
          <p:cNvPr id="65" name="Group 64"/>
          <p:cNvGrpSpPr/>
          <p:nvPr/>
        </p:nvGrpSpPr>
        <p:grpSpPr>
          <a:xfrm>
            <a:off x="94104" y="4380477"/>
            <a:ext cx="2743915" cy="548640"/>
            <a:chOff x="455613" y="5272201"/>
            <a:chExt cx="7619995" cy="900000"/>
          </a:xfrm>
          <a:solidFill>
            <a:srgbClr val="00AEDB"/>
          </a:solidFill>
        </p:grpSpPr>
        <p:sp>
          <p:nvSpPr>
            <p:cNvPr id="66" name="Right Arrow 65"/>
            <p:cNvSpPr/>
            <p:nvPr/>
          </p:nvSpPr>
          <p:spPr>
            <a:xfrm>
              <a:off x="7237412" y="5410200"/>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67" name="Rectangle 66"/>
            <p:cNvSpPr/>
            <p:nvPr/>
          </p:nvSpPr>
          <p:spPr>
            <a:xfrm rot="16200000">
              <a:off x="3434614" y="2293200"/>
              <a:ext cx="900000" cy="6858002"/>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lIns="0" bIns="0"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smtClean="0">
                  <a:ln>
                    <a:noFill/>
                  </a:ln>
                  <a:solidFill>
                    <a:schemeClr val="bg1"/>
                  </a:solidFill>
                  <a:effectLst/>
                  <a:uLnTx/>
                  <a:uFillTx/>
                  <a:latin typeface="Segoe UI"/>
                  <a:ea typeface="+mn-ea"/>
                  <a:cs typeface="+mn-cs"/>
                </a:rPr>
                <a:t>vCENTER</a:t>
              </a:r>
              <a:r>
                <a:rPr kumimoji="0" lang="en-US" sz="1400" b="1" i="0" u="none" strike="noStrike" kern="0" cap="none" spc="0" normalizeH="0" baseline="0" noProof="0" dirty="0" smtClean="0">
                  <a:ln>
                    <a:noFill/>
                  </a:ln>
                  <a:solidFill>
                    <a:schemeClr val="bg1"/>
                  </a:solidFill>
                  <a:effectLst/>
                  <a:uLnTx/>
                  <a:uFillTx/>
                  <a:latin typeface="Segoe UI"/>
                  <a:ea typeface="+mn-ea"/>
                  <a:cs typeface="+mn-cs"/>
                </a:rPr>
                <a:t> STANDARD 5.0</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68" name="Rectangle 67"/>
          <p:cNvSpPr/>
          <p:nvPr/>
        </p:nvSpPr>
        <p:spPr>
          <a:xfrm rot="16200000">
            <a:off x="3337310" y="3900222"/>
            <a:ext cx="548640"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$8742 </a:t>
            </a:r>
            <a:r>
              <a:rPr kumimoji="0" lang="en-US" sz="1200" b="1" i="0" u="none" strike="noStrike" kern="0" cap="none" spc="0" normalizeH="0" baseline="0" noProof="0" dirty="0" smtClean="0">
                <a:ln>
                  <a:noFill/>
                </a:ln>
                <a:solidFill>
                  <a:schemeClr val="bg1"/>
                </a:solidFill>
                <a:effectLst/>
                <a:uLnTx/>
                <a:uFillTx/>
                <a:latin typeface="Segoe UI"/>
                <a:ea typeface="+mn-ea"/>
                <a:cs typeface="+mn-cs"/>
              </a:rPr>
              <a:t>(3</a:t>
            </a:r>
            <a:r>
              <a:rPr kumimoji="0" lang="en-US" sz="1200" b="1" i="0" u="none" strike="noStrike" kern="0" cap="none" spc="0" normalizeH="0" noProof="0" dirty="0" smtClean="0">
                <a:ln>
                  <a:noFill/>
                </a:ln>
                <a:solidFill>
                  <a:schemeClr val="bg1"/>
                </a:solidFill>
                <a:effectLst/>
                <a:uLnTx/>
                <a:uFillTx/>
                <a:latin typeface="Segoe UI"/>
                <a:ea typeface="+mn-ea"/>
                <a:cs typeface="+mn-cs"/>
              </a:rPr>
              <a:t> Yr. SnS included)</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sp>
        <p:nvSpPr>
          <p:cNvPr id="69" name="Rectangle 68"/>
          <p:cNvSpPr/>
          <p:nvPr/>
        </p:nvSpPr>
        <p:spPr>
          <a:xfrm rot="16200000">
            <a:off x="7000487" y="2044170"/>
            <a:ext cx="2322936" cy="1509153"/>
          </a:xfrm>
          <a:prstGeom prst="rect">
            <a:avLst/>
          </a:prstGeom>
          <a:solidFill>
            <a:schemeClr val="bg1">
              <a:lumMod val="50000"/>
            </a:schemeClr>
          </a:solidFill>
          <a:ln>
            <a:solidFill>
              <a:schemeClr val="bg1"/>
            </a:solidFill>
          </a:ln>
        </p:spPr>
        <p:style>
          <a:lnRef idx="1">
            <a:schemeClr val="accent6"/>
          </a:lnRef>
          <a:fillRef idx="3">
            <a:schemeClr val="accent6"/>
          </a:fillRef>
          <a:effectRef idx="2">
            <a:schemeClr val="accent6"/>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$4620/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Processor (3 Yr. Support included)</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sp>
        <p:nvSpPr>
          <p:cNvPr id="70" name="TextBox 69"/>
          <p:cNvSpPr txBox="1"/>
          <p:nvPr/>
        </p:nvSpPr>
        <p:spPr>
          <a:xfrm>
            <a:off x="113139" y="5931299"/>
            <a:ext cx="4240947" cy="572869"/>
          </a:xfrm>
          <a:prstGeom prst="roundRect">
            <a:avLst/>
          </a:prstGeom>
          <a:solidFill>
            <a:srgbClr val="C00000">
              <a:alpha val="65098"/>
            </a:srgbClr>
          </a:solidFill>
          <a:ln w="3175">
            <a:noFill/>
          </a:ln>
        </p:spPr>
        <p:style>
          <a:lnRef idx="0">
            <a:schemeClr val="accent2"/>
          </a:lnRef>
          <a:fillRef idx="3">
            <a:schemeClr val="accent2"/>
          </a:fillRef>
          <a:effectRef idx="3">
            <a:schemeClr val="accent2"/>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sz="1600" dirty="0" smtClean="0">
                <a:solidFill>
                  <a:prstClr val="white"/>
                </a:solidFill>
              </a:rPr>
              <a:t>$6117/ PROCESSOR (SnS included)</a:t>
            </a:r>
          </a:p>
          <a:p>
            <a:pPr defTabSz="914400"/>
            <a:r>
              <a:rPr lang="en-US" sz="1600" dirty="0" smtClean="0">
                <a:solidFill>
                  <a:prstClr val="white"/>
                </a:solidFill>
              </a:rPr>
              <a:t>$1906 FOR EVERY VM </a:t>
            </a:r>
            <a:r>
              <a:rPr lang="en-US" sz="1600" dirty="0">
                <a:solidFill>
                  <a:prstClr val="white"/>
                </a:solidFill>
              </a:rPr>
              <a:t>(</a:t>
            </a:r>
            <a:r>
              <a:rPr lang="en-US" sz="1600" dirty="0" smtClean="0">
                <a:solidFill>
                  <a:prstClr val="white"/>
                </a:solidFill>
              </a:rPr>
              <a:t>SnS </a:t>
            </a:r>
            <a:r>
              <a:rPr lang="en-US" sz="1600" dirty="0">
                <a:solidFill>
                  <a:prstClr val="white"/>
                </a:solidFill>
              </a:rPr>
              <a:t>included)</a:t>
            </a:r>
          </a:p>
          <a:p>
            <a:pPr defTabSz="914400"/>
            <a:endParaRPr lang="en-US" sz="1600" dirty="0" smtClean="0">
              <a:solidFill>
                <a:prstClr val="white"/>
              </a:solidFill>
            </a:endParaRPr>
          </a:p>
        </p:txBody>
      </p:sp>
      <p:sp>
        <p:nvSpPr>
          <p:cNvPr id="71" name="TextBox 70"/>
          <p:cNvSpPr txBox="1"/>
          <p:nvPr/>
        </p:nvSpPr>
        <p:spPr>
          <a:xfrm>
            <a:off x="4629165" y="5931298"/>
            <a:ext cx="4240947" cy="572870"/>
          </a:xfrm>
          <a:prstGeom prst="roundRect">
            <a:avLst/>
          </a:prstGeom>
          <a:solidFill>
            <a:srgbClr val="1F9122"/>
          </a:solidFill>
          <a:ln w="3175">
            <a:noFill/>
          </a:ln>
        </p:spPr>
        <p:style>
          <a:lnRef idx="0">
            <a:schemeClr val="accent2"/>
          </a:lnRef>
          <a:fillRef idx="3">
            <a:schemeClr val="accent2"/>
          </a:fillRef>
          <a:effectRef idx="3">
            <a:schemeClr val="accent2"/>
          </a:effectRef>
          <a:fontRef idx="minor">
            <a:schemeClr val="lt1"/>
          </a:fontRef>
        </p:style>
        <p:txBody>
          <a:bodyPr rtlCol="0" anchor="t"/>
          <a:lstStyle>
            <a:defPPr>
              <a:defRPr lang="en-US"/>
            </a:defPPr>
            <a:lvl1pPr algn="ctr" defTabSz="914400" fontAlgn="base">
              <a:lnSpc>
                <a:spcPct val="80000"/>
              </a:lnSpc>
              <a:spcBef>
                <a:spcPct val="0"/>
              </a:spcBef>
              <a:spcAft>
                <a:spcPct val="0"/>
              </a:spcAft>
              <a:defRPr b="1">
                <a:solidFill>
                  <a:prstClr val="white"/>
                </a:solidFill>
                <a:cs typeface="Arial" pitchFamily="34" charset="0"/>
              </a:defRPr>
            </a:lvl1pPr>
          </a:lstStyle>
          <a:p>
            <a:r>
              <a:rPr lang="en-US" sz="1600" dirty="0"/>
              <a:t>$</a:t>
            </a:r>
            <a:r>
              <a:rPr lang="en-US" sz="1600" dirty="0" smtClean="0"/>
              <a:t>4620/PROCESSOR </a:t>
            </a:r>
            <a:r>
              <a:rPr lang="en-US" sz="1600" dirty="0"/>
              <a:t>(SA included)</a:t>
            </a:r>
          </a:p>
          <a:p>
            <a:r>
              <a:rPr lang="en-US" sz="1600" dirty="0"/>
              <a:t>UNLIMITED </a:t>
            </a:r>
            <a:r>
              <a:rPr lang="en-US" sz="1600" dirty="0" smtClean="0"/>
              <a:t>VIRTUALIZATION RIGHTS</a:t>
            </a:r>
            <a:endParaRPr lang="en-US" sz="1600" dirty="0"/>
          </a:p>
        </p:txBody>
      </p:sp>
      <p:sp>
        <p:nvSpPr>
          <p:cNvPr id="72" name="TextBox 71"/>
          <p:cNvSpPr txBox="1"/>
          <p:nvPr/>
        </p:nvSpPr>
        <p:spPr>
          <a:xfrm>
            <a:off x="96847" y="999512"/>
            <a:ext cx="4275432" cy="519390"/>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dirty="0" smtClean="0">
                <a:solidFill>
                  <a:prstClr val="white"/>
                </a:solidFill>
              </a:rPr>
              <a:t>VMware Cloud Infrastructure</a:t>
            </a:r>
            <a:r>
              <a:rPr lang="en-US" sz="1400" dirty="0" smtClean="0">
                <a:solidFill>
                  <a:prstClr val="white"/>
                </a:solidFill>
              </a:rPr>
              <a:t> </a:t>
            </a:r>
            <a:r>
              <a:rPr lang="en-US" dirty="0" smtClean="0">
                <a:solidFill>
                  <a:prstClr val="white"/>
                </a:solidFill>
              </a:rPr>
              <a:t>Suite</a:t>
            </a:r>
          </a:p>
        </p:txBody>
      </p:sp>
      <p:sp>
        <p:nvSpPr>
          <p:cNvPr id="73" name="TextBox 72"/>
          <p:cNvSpPr txBox="1"/>
          <p:nvPr/>
        </p:nvSpPr>
        <p:spPr>
          <a:xfrm>
            <a:off x="4641285" y="980728"/>
            <a:ext cx="4228826" cy="519390"/>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t"/>
          <a:lstStyle>
            <a:defPPr>
              <a:defRPr lang="en-US"/>
            </a:defPPr>
            <a:lvl1pPr algn="ctr" fontAlgn="base">
              <a:lnSpc>
                <a:spcPct val="80000"/>
              </a:lnSpc>
              <a:spcBef>
                <a:spcPct val="0"/>
              </a:spcBef>
              <a:spcAft>
                <a:spcPct val="0"/>
              </a:spcAft>
              <a:defRPr b="1">
                <a:solidFill>
                  <a:schemeClr val="bg2"/>
                </a:solidFill>
                <a:cs typeface="Arial" pitchFamily="34" charset="0"/>
              </a:defRPr>
            </a:lvl1pPr>
          </a:lstStyle>
          <a:p>
            <a:pPr defTabSz="914400"/>
            <a:r>
              <a:rPr lang="en-US" dirty="0" smtClean="0">
                <a:solidFill>
                  <a:prstClr val="white"/>
                </a:solidFill>
              </a:rPr>
              <a:t>Microsoft ECI Datacenter</a:t>
            </a:r>
          </a:p>
        </p:txBody>
      </p:sp>
      <p:sp>
        <p:nvSpPr>
          <p:cNvPr id="74" name="TextBox 73"/>
          <p:cNvSpPr txBox="1"/>
          <p:nvPr/>
        </p:nvSpPr>
        <p:spPr>
          <a:xfrm>
            <a:off x="113138" y="5588279"/>
            <a:ext cx="4744686" cy="307777"/>
          </a:xfrm>
          <a:prstGeom prst="rect">
            <a:avLst/>
          </a:prstGeom>
          <a:noFill/>
        </p:spPr>
        <p:txBody>
          <a:bodyPr wrap="square" rtlCol="0">
            <a:spAutoFit/>
          </a:bodyPr>
          <a:lstStyle/>
          <a:p>
            <a:r>
              <a:rPr lang="en-US" sz="1400" dirty="0">
                <a:solidFill>
                  <a:schemeClr val="bg1"/>
                </a:solidFill>
              </a:rPr>
              <a:t>Price listed includes the license and </a:t>
            </a:r>
            <a:r>
              <a:rPr lang="en-US" sz="1400" dirty="0" smtClean="0">
                <a:solidFill>
                  <a:schemeClr val="bg1"/>
                </a:solidFill>
              </a:rPr>
              <a:t>three </a:t>
            </a:r>
            <a:r>
              <a:rPr lang="en-US" sz="1400" dirty="0">
                <a:solidFill>
                  <a:schemeClr val="bg1"/>
                </a:solidFill>
              </a:rPr>
              <a:t>years of </a:t>
            </a:r>
            <a:r>
              <a:rPr lang="en-US" sz="1400" dirty="0" smtClean="0">
                <a:solidFill>
                  <a:schemeClr val="bg1"/>
                </a:solidFill>
              </a:rPr>
              <a:t>Prod. SnS</a:t>
            </a:r>
            <a:endParaRPr lang="en-US" sz="1400" dirty="0">
              <a:solidFill>
                <a:schemeClr val="bg1"/>
              </a:solidFill>
            </a:endParaRPr>
          </a:p>
        </p:txBody>
      </p:sp>
      <p:grpSp>
        <p:nvGrpSpPr>
          <p:cNvPr id="75" name="Group 74"/>
          <p:cNvGrpSpPr/>
          <p:nvPr/>
        </p:nvGrpSpPr>
        <p:grpSpPr>
          <a:xfrm>
            <a:off x="4638061" y="3412258"/>
            <a:ext cx="2743914" cy="548640"/>
            <a:chOff x="455613" y="4281600"/>
            <a:chExt cx="7619995" cy="900000"/>
          </a:xfrm>
          <a:solidFill>
            <a:srgbClr val="00AEDB"/>
          </a:solidFill>
        </p:grpSpPr>
        <p:sp>
          <p:nvSpPr>
            <p:cNvPr id="76" name="Right Arrow 75"/>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77" name="Rectangle 76"/>
            <p:cNvSpPr/>
            <p:nvPr/>
          </p:nvSpPr>
          <p:spPr>
            <a:xfrm rot="16200000">
              <a:off x="3434615"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WINDOWS SERVER</a:t>
              </a:r>
              <a:r>
                <a:rPr kumimoji="0" lang="en-US" sz="1400" b="1" i="0" u="none" strike="noStrike" kern="0" cap="none" spc="0" normalizeH="0" noProof="0" dirty="0" smtClean="0">
                  <a:ln>
                    <a:noFill/>
                  </a:ln>
                  <a:solidFill>
                    <a:schemeClr val="bg1"/>
                  </a:solidFill>
                  <a:effectLst/>
                  <a:uLnTx/>
                  <a:uFillTx/>
                  <a:latin typeface="Segoe UI"/>
                  <a:ea typeface="+mn-ea"/>
                  <a:cs typeface="+mn-cs"/>
                </a:rPr>
                <a:t> DATACENTER</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78" name="Group 77"/>
          <p:cNvGrpSpPr/>
          <p:nvPr/>
        </p:nvGrpSpPr>
        <p:grpSpPr>
          <a:xfrm>
            <a:off x="4629164" y="2524768"/>
            <a:ext cx="2743915" cy="548640"/>
            <a:chOff x="455612" y="4281600"/>
            <a:chExt cx="7619996" cy="900000"/>
          </a:xfrm>
          <a:solidFill>
            <a:srgbClr val="00AEDB"/>
          </a:solidFill>
        </p:grpSpPr>
        <p:sp>
          <p:nvSpPr>
            <p:cNvPr id="79" name="Right Arrow 78"/>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80" name="Rectangle 79"/>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SYSTEM</a:t>
              </a:r>
              <a:r>
                <a:rPr kumimoji="0" lang="en-US" sz="1400" b="1" i="0" u="none" strike="noStrike" kern="0" cap="none" spc="0" normalizeH="0" noProof="0" dirty="0" smtClean="0">
                  <a:ln>
                    <a:noFill/>
                  </a:ln>
                  <a:solidFill>
                    <a:schemeClr val="bg1"/>
                  </a:solidFill>
                  <a:effectLst/>
                  <a:uLnTx/>
                  <a:uFillTx/>
                  <a:latin typeface="Segoe UI"/>
                  <a:ea typeface="+mn-ea"/>
                  <a:cs typeface="+mn-cs"/>
                </a:rPr>
                <a:t> CENTER DATACENTER (SMSD)</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grpSp>
        <p:nvGrpSpPr>
          <p:cNvPr id="81" name="Group 80"/>
          <p:cNvGrpSpPr/>
          <p:nvPr/>
        </p:nvGrpSpPr>
        <p:grpSpPr>
          <a:xfrm>
            <a:off x="4638061" y="1637278"/>
            <a:ext cx="2743915" cy="548640"/>
            <a:chOff x="455612" y="4281600"/>
            <a:chExt cx="7619996" cy="900000"/>
          </a:xfrm>
          <a:solidFill>
            <a:srgbClr val="00AEDB"/>
          </a:solidFill>
        </p:grpSpPr>
        <p:sp>
          <p:nvSpPr>
            <p:cNvPr id="82" name="Right Arrow 81"/>
            <p:cNvSpPr/>
            <p:nvPr/>
          </p:nvSpPr>
          <p:spPr>
            <a:xfrm>
              <a:off x="7237412" y="4412391"/>
              <a:ext cx="838196" cy="609600"/>
            </a:xfrm>
            <a:prstGeom prst="rightArrow">
              <a:avLst/>
            </a:prstGeom>
            <a:grp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a:ln>
                  <a:noFill/>
                </a:ln>
                <a:solidFill>
                  <a:schemeClr val="bg1"/>
                </a:solidFill>
                <a:effectLst/>
                <a:uLnTx/>
                <a:uFillTx/>
                <a:latin typeface="Segoe UI"/>
                <a:ea typeface="+mn-ea"/>
                <a:cs typeface="+mn-cs"/>
              </a:endParaRPr>
            </a:p>
          </p:txBody>
        </p:sp>
        <p:sp>
          <p:nvSpPr>
            <p:cNvPr id="83" name="Rectangle 82"/>
            <p:cNvSpPr/>
            <p:nvPr/>
          </p:nvSpPr>
          <p:spPr>
            <a:xfrm rot="16200000">
              <a:off x="3434614" y="1302598"/>
              <a:ext cx="900000" cy="6858003"/>
            </a:xfrm>
            <a:prstGeom prst="rect">
              <a:avLst/>
            </a:prstGeom>
            <a:grpFill/>
            <a:ln>
              <a:solidFill>
                <a:schemeClr val="bg1"/>
              </a:solidFill>
            </a:ln>
          </p:spPr>
          <p:style>
            <a:lnRef idx="1">
              <a:schemeClr val="accent4"/>
            </a:lnRef>
            <a:fillRef idx="3">
              <a:schemeClr val="accent4"/>
            </a:fillRef>
            <a:effectRef idx="2">
              <a:schemeClr val="accent4"/>
            </a:effectRef>
            <a:fontRef idx="minor">
              <a:schemeClr val="lt1"/>
            </a:fontRef>
          </p:style>
          <p:txBody>
            <a:bodyPr vert="vert"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mn-ea"/>
                  <a:cs typeface="+mn-cs"/>
                </a:rPr>
                <a:t>FOREFRONT</a:t>
              </a:r>
              <a:r>
                <a:rPr kumimoji="0" lang="en-US" sz="1400" b="1" i="0" u="none" strike="noStrike" kern="0" cap="none" spc="0" normalizeH="0" noProof="0" dirty="0" smtClean="0">
                  <a:ln>
                    <a:noFill/>
                  </a:ln>
                  <a:solidFill>
                    <a:schemeClr val="bg1"/>
                  </a:solidFill>
                  <a:effectLst/>
                  <a:uLnTx/>
                  <a:uFillTx/>
                  <a:latin typeface="Segoe UI"/>
                  <a:ea typeface="+mn-ea"/>
                  <a:cs typeface="+mn-cs"/>
                </a:rPr>
                <a:t> ENDPOINT PROTECTION</a:t>
              </a:r>
              <a:endParaRPr kumimoji="0" lang="en-US" sz="1400" b="1" i="0" u="none" strike="noStrike" kern="0" cap="none" spc="0" normalizeH="0" baseline="0" noProof="0" dirty="0">
                <a:ln>
                  <a:noFill/>
                </a:ln>
                <a:solidFill>
                  <a:schemeClr val="bg1"/>
                </a:solidFill>
                <a:effectLst/>
                <a:uLnTx/>
                <a:uFillTx/>
                <a:latin typeface="Segoe UI"/>
                <a:ea typeface="+mn-ea"/>
                <a:cs typeface="+mn-cs"/>
              </a:endParaRPr>
            </a:p>
          </p:txBody>
        </p:sp>
      </p:grpSp>
      <p:sp>
        <p:nvSpPr>
          <p:cNvPr id="84" name="TextBox 83"/>
          <p:cNvSpPr txBox="1"/>
          <p:nvPr/>
        </p:nvSpPr>
        <p:spPr>
          <a:xfrm>
            <a:off x="4629165" y="4059637"/>
            <a:ext cx="4287367" cy="523220"/>
          </a:xfrm>
          <a:prstGeom prst="rect">
            <a:avLst/>
          </a:prstGeom>
          <a:noFill/>
        </p:spPr>
        <p:txBody>
          <a:bodyPr wrap="square" rtlCol="0">
            <a:spAutoFit/>
          </a:bodyPr>
          <a:lstStyle/>
          <a:p>
            <a:r>
              <a:rPr lang="en-US" sz="1400" dirty="0">
                <a:solidFill>
                  <a:schemeClr val="bg1"/>
                </a:solidFill>
              </a:rPr>
              <a:t>Price listed includes the license and </a:t>
            </a:r>
            <a:r>
              <a:rPr lang="en-US" sz="1400" dirty="0" smtClean="0">
                <a:solidFill>
                  <a:schemeClr val="bg1"/>
                </a:solidFill>
              </a:rPr>
              <a:t>three </a:t>
            </a:r>
            <a:r>
              <a:rPr lang="en-US" sz="1400" dirty="0">
                <a:solidFill>
                  <a:schemeClr val="bg1"/>
                </a:solidFill>
              </a:rPr>
              <a:t>years of </a:t>
            </a:r>
            <a:r>
              <a:rPr lang="en-US" sz="1400" dirty="0" smtClean="0">
                <a:solidFill>
                  <a:schemeClr val="bg1"/>
                </a:solidFill>
              </a:rPr>
              <a:t>Software Assurance (SA)</a:t>
            </a:r>
            <a:endParaRPr lang="en-US" sz="1400" dirty="0">
              <a:solidFill>
                <a:schemeClr val="bg1"/>
              </a:solidFill>
            </a:endParaRPr>
          </a:p>
        </p:txBody>
      </p:sp>
    </p:spTree>
    <p:extLst>
      <p:ext uri="{BB962C8B-B14F-4D97-AF65-F5344CB8AC3E}">
        <p14:creationId xmlns:p14="http://schemas.microsoft.com/office/powerpoint/2010/main" val="247953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8" grpId="0" animBg="1"/>
      <p:bldP spid="69" grpId="0" animBg="1"/>
      <p:bldP spid="70" grpId="0" animBg="1"/>
      <p:bldP spid="71" grpId="0" animBg="1"/>
      <p:bldP spid="72" grpId="0" animBg="1"/>
      <p:bldP spid="73" grpId="0" animBg="1"/>
      <p:bldP spid="74" grpId="0"/>
      <p:bldP spid="8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536504"/>
          </a:xfrm>
        </p:spPr>
        <p:txBody>
          <a:bodyPr>
            <a:normAutofit/>
          </a:bodyPr>
          <a:lstStyle/>
          <a:p>
            <a:r>
              <a:rPr lang="en-AU" dirty="0"/>
              <a:t>Introduction &amp; Disclosure</a:t>
            </a:r>
            <a:endParaRPr lang="en-US" dirty="0"/>
          </a:p>
          <a:p>
            <a:r>
              <a:rPr lang="en-US" dirty="0"/>
              <a:t>Market Overview</a:t>
            </a:r>
          </a:p>
          <a:p>
            <a:r>
              <a:rPr lang="en-US" dirty="0"/>
              <a:t>Why Microsoft</a:t>
            </a:r>
          </a:p>
          <a:p>
            <a:pPr lvl="1"/>
            <a:r>
              <a:rPr lang="en-US" dirty="0"/>
              <a:t>More than just </a:t>
            </a:r>
            <a:r>
              <a:rPr lang="en-US" dirty="0" err="1"/>
              <a:t>Virtualisation</a:t>
            </a:r>
            <a:endParaRPr lang="en-US" dirty="0"/>
          </a:p>
          <a:p>
            <a:pPr lvl="1"/>
            <a:r>
              <a:rPr lang="en-AU" dirty="0"/>
              <a:t>Cloud Capabilities (IAAS </a:t>
            </a:r>
            <a:r>
              <a:rPr lang="en-AU" dirty="0" err="1"/>
              <a:t>vs</a:t>
            </a:r>
            <a:r>
              <a:rPr lang="en-AU" dirty="0"/>
              <a:t> PAAS and SAAS)</a:t>
            </a:r>
            <a:endParaRPr lang="en-US" dirty="0"/>
          </a:p>
          <a:p>
            <a:pPr lvl="1"/>
            <a:r>
              <a:rPr lang="en-AU" dirty="0"/>
              <a:t>Why Hyper-V</a:t>
            </a:r>
          </a:p>
          <a:p>
            <a:pPr lvl="1"/>
            <a:r>
              <a:rPr lang="en-AU" dirty="0"/>
              <a:t>System </a:t>
            </a:r>
            <a:r>
              <a:rPr lang="en-AU" dirty="0" err="1"/>
              <a:t>Center</a:t>
            </a:r>
            <a:endParaRPr lang="en-US" dirty="0"/>
          </a:p>
          <a:p>
            <a:r>
              <a:rPr lang="en-AU" dirty="0"/>
              <a:t>Solution Summary</a:t>
            </a:r>
          </a:p>
          <a:p>
            <a:r>
              <a:rPr lang="en-AU" b="1" dirty="0">
                <a:solidFill>
                  <a:schemeClr val="accent2"/>
                </a:solidFill>
              </a:rPr>
              <a:t>Windows Server “8” Preview</a:t>
            </a:r>
            <a:endParaRPr lang="en-US" b="1" dirty="0">
              <a:solidFill>
                <a:schemeClr val="accent2"/>
              </a:solidFill>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14161484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0" y="990601"/>
            <a:ext cx="4449062" cy="2106668"/>
            <a:chOff x="0" y="1228654"/>
            <a:chExt cx="4484688" cy="2620787"/>
          </a:xfrm>
        </p:grpSpPr>
        <p:sp>
          <p:nvSpPr>
            <p:cNvPr id="12" name="Rectangle 11"/>
            <p:cNvSpPr/>
            <p:nvPr/>
          </p:nvSpPr>
          <p:spPr>
            <a:xfrm>
              <a:off x="0" y="1228654"/>
              <a:ext cx="4484688" cy="2465387"/>
            </a:xfrm>
            <a:prstGeom prst="rect">
              <a:avLst/>
            </a:prstGeom>
            <a:solidFill>
              <a:srgbClr val="63C5E6"/>
            </a:solidFill>
            <a:ln>
              <a:noFill/>
            </a:ln>
            <a:effectLst/>
          </p:spPr>
          <p:style>
            <a:lnRef idx="1">
              <a:schemeClr val="accent1"/>
            </a:lnRef>
            <a:fillRef idx="3">
              <a:schemeClr val="accent1"/>
            </a:fillRef>
            <a:effectRef idx="2">
              <a:schemeClr val="accent1"/>
            </a:effectRef>
            <a:fontRef idx="minor">
              <a:schemeClr val="lt1"/>
            </a:fontRef>
          </p:style>
          <p:txBody>
            <a:bodyPr lIns="274320" tIns="274320" anchor="t"/>
            <a:lstStyle/>
            <a:p>
              <a:pPr defTabSz="914400"/>
              <a:r>
                <a:rPr lang="en-US" sz="2200" b="1" dirty="0" smtClean="0">
                  <a:solidFill>
                    <a:srgbClr val="FFFFFF"/>
                  </a:solidFill>
                  <a:latin typeface="Segoe" pitchFamily="34" charset="0"/>
                </a:rPr>
                <a:t>Private Cloud</a:t>
              </a:r>
            </a:p>
          </p:txBody>
        </p:sp>
        <p:sp>
          <p:nvSpPr>
            <p:cNvPr id="14" name="TextBox 13"/>
            <p:cNvSpPr txBox="1"/>
            <p:nvPr/>
          </p:nvSpPr>
          <p:spPr>
            <a:xfrm>
              <a:off x="1190171" y="1736654"/>
              <a:ext cx="1063747" cy="2112787"/>
            </a:xfrm>
            <a:prstGeom prst="rect">
              <a:avLst/>
            </a:prstGeom>
            <a:noFill/>
          </p:spPr>
          <p:txBody>
            <a:bodyPr wrap="square">
              <a:spAutoFit/>
            </a:bodyPr>
            <a:lstStyle/>
            <a:p>
              <a:pPr algn="r" defTabSz="914400"/>
              <a:endParaRPr lang="en-US" sz="12500" b="1" dirty="0">
                <a:solidFill>
                  <a:srgbClr val="000000"/>
                </a:solidFill>
                <a:latin typeface="Segoe" pitchFamily="34" charset="0"/>
              </a:endParaRPr>
            </a:p>
          </p:txBody>
        </p:sp>
      </p:grpSp>
      <p:sp>
        <p:nvSpPr>
          <p:cNvPr id="16" name="Rectangle 15"/>
          <p:cNvSpPr/>
          <p:nvPr/>
        </p:nvSpPr>
        <p:spPr>
          <a:xfrm>
            <a:off x="4591096" y="990601"/>
            <a:ext cx="4552903" cy="1981753"/>
          </a:xfrm>
          <a:prstGeom prst="rect">
            <a:avLst/>
          </a:prstGeom>
          <a:solidFill>
            <a:srgbClr val="15A6C8"/>
          </a:solidFill>
          <a:ln>
            <a:noFill/>
          </a:ln>
          <a:effectLst/>
        </p:spPr>
        <p:style>
          <a:lnRef idx="1">
            <a:schemeClr val="accent1"/>
          </a:lnRef>
          <a:fillRef idx="3">
            <a:schemeClr val="accent1"/>
          </a:fillRef>
          <a:effectRef idx="2">
            <a:schemeClr val="accent1"/>
          </a:effectRef>
          <a:fontRef idx="minor">
            <a:schemeClr val="lt1"/>
          </a:fontRef>
        </p:style>
        <p:txBody>
          <a:bodyPr lIns="274320" tIns="274320" anchor="t"/>
          <a:lstStyle/>
          <a:p>
            <a:pPr defTabSz="914400"/>
            <a:r>
              <a:rPr lang="en-US" sz="2200" b="1" dirty="0" smtClean="0">
                <a:solidFill>
                  <a:srgbClr val="FFFFFF"/>
                </a:solidFill>
                <a:latin typeface="Segoe" pitchFamily="34" charset="0"/>
              </a:rPr>
              <a:t>Web and App</a:t>
            </a:r>
          </a:p>
        </p:txBody>
      </p:sp>
      <p:sp>
        <p:nvSpPr>
          <p:cNvPr id="22" name="Rectangle 21"/>
          <p:cNvSpPr/>
          <p:nvPr/>
        </p:nvSpPr>
        <p:spPr>
          <a:xfrm>
            <a:off x="2" y="3505202"/>
            <a:ext cx="4449063" cy="2246810"/>
          </a:xfrm>
          <a:prstGeom prst="rect">
            <a:avLst/>
          </a:prstGeom>
          <a:solidFill>
            <a:srgbClr val="009CD2"/>
          </a:solidFill>
          <a:ln>
            <a:noFill/>
          </a:ln>
          <a:effectLst/>
        </p:spPr>
        <p:style>
          <a:lnRef idx="1">
            <a:schemeClr val="accent1"/>
          </a:lnRef>
          <a:fillRef idx="3">
            <a:schemeClr val="accent1"/>
          </a:fillRef>
          <a:effectRef idx="2">
            <a:schemeClr val="accent1"/>
          </a:effectRef>
          <a:fontRef idx="minor">
            <a:schemeClr val="lt1"/>
          </a:fontRef>
        </p:style>
        <p:txBody>
          <a:bodyPr lIns="274320" tIns="274320" anchor="t"/>
          <a:lstStyle/>
          <a:p>
            <a:pPr defTabSz="914400"/>
            <a:r>
              <a:rPr lang="en-US" sz="2200" b="1" dirty="0" smtClean="0">
                <a:solidFill>
                  <a:srgbClr val="FFFFFF"/>
                </a:solidFill>
                <a:latin typeface="Segoe" pitchFamily="34" charset="0"/>
              </a:rPr>
              <a:t>Management and Efficiency</a:t>
            </a:r>
          </a:p>
        </p:txBody>
      </p:sp>
      <p:sp>
        <p:nvSpPr>
          <p:cNvPr id="25" name="Rectangle 24"/>
          <p:cNvSpPr/>
          <p:nvPr/>
        </p:nvSpPr>
        <p:spPr>
          <a:xfrm>
            <a:off x="4591096" y="3505201"/>
            <a:ext cx="4552903" cy="2246810"/>
          </a:xfrm>
          <a:prstGeom prst="rect">
            <a:avLst/>
          </a:prstGeom>
          <a:solidFill>
            <a:srgbClr val="78C8E4"/>
          </a:solidFill>
          <a:ln>
            <a:noFill/>
          </a:ln>
          <a:effectLst/>
        </p:spPr>
        <p:style>
          <a:lnRef idx="1">
            <a:schemeClr val="accent1"/>
          </a:lnRef>
          <a:fillRef idx="3">
            <a:schemeClr val="accent1"/>
          </a:fillRef>
          <a:effectRef idx="2">
            <a:schemeClr val="accent1"/>
          </a:effectRef>
          <a:fontRef idx="minor">
            <a:schemeClr val="lt1"/>
          </a:fontRef>
        </p:style>
        <p:txBody>
          <a:bodyPr lIns="274320" tIns="274320" anchor="t"/>
          <a:lstStyle/>
          <a:p>
            <a:pPr defTabSz="912813">
              <a:lnSpc>
                <a:spcPct val="90000"/>
              </a:lnSpc>
            </a:pPr>
            <a:r>
              <a:rPr lang="en-US" sz="2200" b="1" dirty="0" err="1" smtClean="0">
                <a:solidFill>
                  <a:srgbClr val="FFFFFF"/>
                </a:solidFill>
                <a:latin typeface="Segoe" pitchFamily="34" charset="0"/>
              </a:rPr>
              <a:t>Consumerization</a:t>
            </a:r>
            <a:r>
              <a:rPr lang="en-US" sz="2200" b="1" dirty="0" smtClean="0">
                <a:solidFill>
                  <a:srgbClr val="FFFFFF"/>
                </a:solidFill>
                <a:latin typeface="Segoe" pitchFamily="34" charset="0"/>
              </a:rPr>
              <a:t> of IT</a:t>
            </a:r>
          </a:p>
        </p:txBody>
      </p:sp>
      <p:sp>
        <p:nvSpPr>
          <p:cNvPr id="27" name="Rectangle 3"/>
          <p:cNvSpPr txBox="1">
            <a:spLocks noChangeArrowheads="1"/>
          </p:cNvSpPr>
          <p:nvPr/>
        </p:nvSpPr>
        <p:spPr bwMode="auto">
          <a:xfrm>
            <a:off x="1753963" y="2082803"/>
            <a:ext cx="3247725" cy="473435"/>
          </a:xfrm>
          <a:prstGeom prst="rect">
            <a:avLst/>
          </a:prstGeom>
          <a:noFill/>
          <a:ln w="9525">
            <a:noFill/>
            <a:miter lim="800000"/>
            <a:headEnd/>
            <a:tailEnd/>
          </a:ln>
        </p:spPr>
        <p:txBody>
          <a:bodyPr lIns="0" tIns="64008" rIns="0" bIns="18288" anchor="ctr"/>
          <a:lstStyle/>
          <a:p>
            <a:pPr algn="ctr" defTabSz="1187450">
              <a:lnSpc>
                <a:spcPct val="90000"/>
              </a:lnSpc>
            </a:pPr>
            <a:endParaRPr lang="en-US" sz="1400" dirty="0">
              <a:solidFill>
                <a:srgbClr val="000000"/>
              </a:solidFill>
              <a:effectLst>
                <a:outerShdw blurRad="38100" dist="38100" dir="2700000" algn="tl">
                  <a:srgbClr val="C0C0C0"/>
                </a:outerShdw>
              </a:effectLst>
              <a:latin typeface="Segoe" pitchFamily="34" charset="0"/>
            </a:endParaRPr>
          </a:p>
        </p:txBody>
      </p:sp>
      <p:sp>
        <p:nvSpPr>
          <p:cNvPr id="28" name="Oval 33"/>
          <p:cNvSpPr>
            <a:spLocks noChangeArrowheads="1"/>
          </p:cNvSpPr>
          <p:nvPr/>
        </p:nvSpPr>
        <p:spPr bwMode="auto">
          <a:xfrm>
            <a:off x="1767093" y="1793876"/>
            <a:ext cx="1453778" cy="1352098"/>
          </a:xfrm>
          <a:prstGeom prst="roundRect">
            <a:avLst>
              <a:gd name="adj" fmla="val 0"/>
            </a:avLst>
          </a:prstGeom>
          <a:noFill/>
          <a:ln w="12700">
            <a:noFill/>
          </a:ln>
          <a:effectLst/>
        </p:spPr>
        <p:style>
          <a:lnRef idx="2">
            <a:schemeClr val="dk1"/>
          </a:lnRef>
          <a:fillRef idx="1">
            <a:schemeClr val="lt1"/>
          </a:fillRef>
          <a:effectRef idx="0">
            <a:schemeClr val="dk1"/>
          </a:effectRef>
          <a:fontRef idx="minor">
            <a:schemeClr val="dk1"/>
          </a:fontRef>
        </p:style>
        <p:txBody>
          <a:bodyPr lIns="91436" tIns="45718" rIns="91436" bIns="45718" anchor="ctr"/>
          <a:lstStyle/>
          <a:p>
            <a:pPr defTabSz="914400"/>
            <a:endParaRPr lang="en-US" altLang="zh-CN" dirty="0">
              <a:solidFill>
                <a:srgbClr val="000000"/>
              </a:solidFill>
              <a:latin typeface="Segoe" pitchFamily="34" charset="0"/>
              <a:ea typeface="MS PGothic" pitchFamily="34" charset="-128"/>
            </a:endParaRPr>
          </a:p>
        </p:txBody>
      </p:sp>
      <p:sp>
        <p:nvSpPr>
          <p:cNvPr id="29" name="Rectangle 3"/>
          <p:cNvSpPr txBox="1">
            <a:spLocks noChangeArrowheads="1"/>
          </p:cNvSpPr>
          <p:nvPr/>
        </p:nvSpPr>
        <p:spPr bwMode="auto">
          <a:xfrm>
            <a:off x="1478247" y="4254402"/>
            <a:ext cx="2921878" cy="1151490"/>
          </a:xfrm>
          <a:prstGeom prst="rect">
            <a:avLst/>
          </a:prstGeom>
          <a:noFill/>
          <a:ln w="9525">
            <a:noFill/>
            <a:miter lim="800000"/>
            <a:headEnd/>
            <a:tailEnd/>
          </a:ln>
        </p:spPr>
        <p:txBody>
          <a:bodyPr lIns="0" tIns="64008" rIns="0" bIns="18288"/>
          <a:lstStyle/>
          <a:p>
            <a:pPr defTabSz="914400">
              <a:spcBef>
                <a:spcPts val="600"/>
              </a:spcBef>
            </a:pPr>
            <a:r>
              <a:rPr lang="en-US" sz="1400" b="1" dirty="0" smtClean="0">
                <a:solidFill>
                  <a:srgbClr val="FFFFFF"/>
                </a:solidFill>
                <a:latin typeface="Segoe"/>
                <a:cs typeface="Segoe"/>
              </a:rPr>
              <a:t>Need to efficiently manage my infrastructure</a:t>
            </a:r>
          </a:p>
          <a:p>
            <a:pPr defTabSz="914400">
              <a:spcBef>
                <a:spcPts val="600"/>
              </a:spcBef>
            </a:pPr>
            <a:r>
              <a:rPr lang="en-US" sz="1400" b="1" dirty="0" smtClean="0">
                <a:solidFill>
                  <a:srgbClr val="FFFFFF"/>
                </a:solidFill>
                <a:latin typeface="Segoe"/>
                <a:cs typeface="Segoe"/>
              </a:rPr>
              <a:t>Need to keep my systems available</a:t>
            </a:r>
          </a:p>
          <a:p>
            <a:pPr defTabSz="914400">
              <a:spcBef>
                <a:spcPts val="600"/>
              </a:spcBef>
            </a:pPr>
            <a:r>
              <a:rPr lang="en-US" sz="1400" b="1" dirty="0" smtClean="0">
                <a:solidFill>
                  <a:srgbClr val="FFFFFF"/>
                </a:solidFill>
                <a:latin typeface="Segoe"/>
                <a:cs typeface="Segoe"/>
              </a:rPr>
              <a:t>Need to reduce infrastructure cost</a:t>
            </a:r>
          </a:p>
        </p:txBody>
      </p:sp>
      <p:sp>
        <p:nvSpPr>
          <p:cNvPr id="30" name="Rectangle 3"/>
          <p:cNvSpPr txBox="1">
            <a:spLocks noChangeArrowheads="1"/>
          </p:cNvSpPr>
          <p:nvPr/>
        </p:nvSpPr>
        <p:spPr bwMode="auto">
          <a:xfrm>
            <a:off x="6403024" y="1600202"/>
            <a:ext cx="2693121" cy="1249119"/>
          </a:xfrm>
          <a:prstGeom prst="rect">
            <a:avLst/>
          </a:prstGeom>
          <a:noFill/>
          <a:ln w="9525">
            <a:noFill/>
            <a:miter lim="800000"/>
            <a:headEnd/>
            <a:tailEnd/>
          </a:ln>
        </p:spPr>
        <p:txBody>
          <a:bodyPr lIns="0" tIns="64008" rIns="0" bIns="18288"/>
          <a:lstStyle/>
          <a:p>
            <a:pPr defTabSz="914400">
              <a:spcBef>
                <a:spcPts val="600"/>
              </a:spcBef>
            </a:pPr>
            <a:r>
              <a:rPr lang="en-US" sz="1400" b="1" dirty="0" smtClean="0">
                <a:solidFill>
                  <a:srgbClr val="FFFFFF"/>
                </a:solidFill>
                <a:latin typeface="Segoe"/>
                <a:cs typeface="Segoe"/>
              </a:rPr>
              <a:t>Want to use </a:t>
            </a:r>
            <a:r>
              <a:rPr lang="en-US" sz="1400" b="1" dirty="0">
                <a:solidFill>
                  <a:srgbClr val="FFFFFF"/>
                </a:solidFill>
                <a:latin typeface="Segoe"/>
                <a:cs typeface="Segoe"/>
              </a:rPr>
              <a:t>o</a:t>
            </a:r>
            <a:r>
              <a:rPr lang="en-US" sz="1400" b="1" dirty="0" smtClean="0">
                <a:solidFill>
                  <a:srgbClr val="FFFFFF"/>
                </a:solidFill>
                <a:latin typeface="Segoe"/>
                <a:cs typeface="Segoe"/>
              </a:rPr>
              <a:t>pen source tools</a:t>
            </a:r>
          </a:p>
          <a:p>
            <a:pPr defTabSz="914400">
              <a:spcBef>
                <a:spcPts val="600"/>
              </a:spcBef>
            </a:pPr>
            <a:r>
              <a:rPr lang="en-US" sz="1400" b="1" dirty="0" smtClean="0">
                <a:solidFill>
                  <a:srgbClr val="FFFFFF"/>
                </a:solidFill>
                <a:latin typeface="Segoe"/>
                <a:cs typeface="Segoe"/>
              </a:rPr>
              <a:t>Need a scalable web platform</a:t>
            </a:r>
          </a:p>
          <a:p>
            <a:pPr defTabSz="914400">
              <a:spcBef>
                <a:spcPts val="600"/>
              </a:spcBef>
            </a:pPr>
            <a:r>
              <a:rPr lang="en-US" sz="1400" b="1" dirty="0" smtClean="0">
                <a:solidFill>
                  <a:srgbClr val="FFFFFF"/>
                </a:solidFill>
                <a:latin typeface="Segoe"/>
                <a:cs typeface="Segoe"/>
              </a:rPr>
              <a:t>Need to support “next generation” cloud applications</a:t>
            </a:r>
            <a:endParaRPr lang="en-US" sz="1400" b="1" dirty="0">
              <a:solidFill>
                <a:srgbClr val="FFFFFF"/>
              </a:solidFill>
              <a:latin typeface="Segoe"/>
              <a:cs typeface="Segoe"/>
            </a:endParaRPr>
          </a:p>
        </p:txBody>
      </p:sp>
      <p:sp>
        <p:nvSpPr>
          <p:cNvPr id="32" name="Rectangle 3"/>
          <p:cNvSpPr txBox="1">
            <a:spLocks noChangeArrowheads="1"/>
          </p:cNvSpPr>
          <p:nvPr/>
        </p:nvSpPr>
        <p:spPr bwMode="auto">
          <a:xfrm>
            <a:off x="1936580" y="1554162"/>
            <a:ext cx="2463545" cy="1386871"/>
          </a:xfrm>
          <a:prstGeom prst="rect">
            <a:avLst/>
          </a:prstGeom>
          <a:noFill/>
          <a:ln w="9525">
            <a:noFill/>
            <a:miter lim="800000"/>
            <a:headEnd/>
            <a:tailEnd/>
          </a:ln>
        </p:spPr>
        <p:txBody>
          <a:bodyPr lIns="0" tIns="64008" rIns="0" bIns="18288"/>
          <a:lstStyle/>
          <a:p>
            <a:pPr defTabSz="914400"/>
            <a:r>
              <a:rPr lang="en-US" sz="1400" b="1" dirty="0" smtClean="0">
                <a:solidFill>
                  <a:srgbClr val="FFFFFF"/>
                </a:solidFill>
                <a:latin typeface="Segoe"/>
                <a:cs typeface="Segoe"/>
              </a:rPr>
              <a:t>Need to scale workloads</a:t>
            </a:r>
          </a:p>
          <a:p>
            <a:pPr defTabSz="914400">
              <a:spcBef>
                <a:spcPts val="600"/>
              </a:spcBef>
            </a:pPr>
            <a:r>
              <a:rPr lang="en-US" sz="1400" b="1" dirty="0" smtClean="0">
                <a:solidFill>
                  <a:srgbClr val="FFFFFF"/>
                </a:solidFill>
                <a:latin typeface="Segoe"/>
                <a:cs typeface="Segoe"/>
              </a:rPr>
              <a:t>Need a secure cloud platform</a:t>
            </a:r>
          </a:p>
          <a:p>
            <a:pPr defTabSz="914400">
              <a:spcBef>
                <a:spcPts val="600"/>
              </a:spcBef>
            </a:pPr>
            <a:r>
              <a:rPr lang="en-US" sz="1400" b="1" dirty="0" smtClean="0">
                <a:solidFill>
                  <a:srgbClr val="FFFFFF"/>
                </a:solidFill>
                <a:latin typeface="Segoe"/>
                <a:cs typeface="Segoe"/>
              </a:rPr>
              <a:t>Cloud needs to be cost effective</a:t>
            </a:r>
          </a:p>
        </p:txBody>
      </p:sp>
      <p:pic>
        <p:nvPicPr>
          <p:cNvPr id="36" name="Picture 34" descr="Efficiency.png"/>
          <p:cNvPicPr>
            <a:picLocks noChangeAspect="1"/>
          </p:cNvPicPr>
          <p:nvPr/>
        </p:nvPicPr>
        <p:blipFill>
          <a:blip r:embed="rId3" cstate="print"/>
          <a:srcRect/>
          <a:stretch>
            <a:fillRect/>
          </a:stretch>
        </p:blipFill>
        <p:spPr bwMode="auto">
          <a:xfrm>
            <a:off x="217828" y="4267200"/>
            <a:ext cx="1260418" cy="1412281"/>
          </a:xfrm>
          <a:prstGeom prst="rect">
            <a:avLst/>
          </a:prstGeom>
          <a:noFill/>
          <a:ln w="9525">
            <a:noFill/>
            <a:miter lim="800000"/>
            <a:headEnd/>
            <a:tailEnd/>
          </a:ln>
        </p:spPr>
      </p:pic>
      <p:pic>
        <p:nvPicPr>
          <p:cNvPr id="1028"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158963" y="1854557"/>
            <a:ext cx="1612306" cy="968047"/>
          </a:xfrm>
          <a:prstGeom prst="rect">
            <a:avLst/>
          </a:prstGeom>
          <a:noFill/>
        </p:spPr>
      </p:pic>
      <p:pic>
        <p:nvPicPr>
          <p:cNvPr id="1026"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4858460" y="1828802"/>
            <a:ext cx="1203127" cy="1062610"/>
          </a:xfrm>
          <a:prstGeom prst="rect">
            <a:avLst/>
          </a:prstGeom>
          <a:noFill/>
        </p:spPr>
      </p:pic>
      <p:sp>
        <p:nvSpPr>
          <p:cNvPr id="26" name="Title 25"/>
          <p:cNvSpPr>
            <a:spLocks noGrp="1"/>
          </p:cNvSpPr>
          <p:nvPr>
            <p:ph type="title"/>
          </p:nvPr>
        </p:nvSpPr>
        <p:spPr>
          <a:xfrm>
            <a:off x="179512" y="188640"/>
            <a:ext cx="8229600" cy="1143000"/>
          </a:xfrm>
        </p:spPr>
        <p:txBody>
          <a:bodyPr>
            <a:normAutofit fontScale="90000"/>
          </a:bodyPr>
          <a:lstStyle/>
          <a:p>
            <a:pPr lvl="0"/>
            <a:r>
              <a:rPr lang="en-US" dirty="0" smtClean="0">
                <a:latin typeface="Segoe" pitchFamily="34" charset="0"/>
              </a:rPr>
              <a:t>What we hear from our customers</a:t>
            </a:r>
            <a:br>
              <a:rPr lang="en-US" dirty="0" smtClean="0">
                <a:latin typeface="Segoe" pitchFamily="34" charset="0"/>
              </a:rPr>
            </a:br>
            <a:endParaRPr lang="en-US" dirty="0"/>
          </a:p>
        </p:txBody>
      </p:sp>
      <p:sp>
        <p:nvSpPr>
          <p:cNvPr id="35" name="Slide Number Placeholder 34"/>
          <p:cNvSpPr>
            <a:spLocks noGrp="1"/>
          </p:cNvSpPr>
          <p:nvPr>
            <p:ph type="sldNum" sz="quarter" idx="12"/>
          </p:nvPr>
        </p:nvSpPr>
        <p:spPr>
          <a:xfrm>
            <a:off x="55371" y="6492892"/>
            <a:ext cx="2346960" cy="365125"/>
          </a:xfrm>
          <a:prstGeom prst="rect">
            <a:avLst/>
          </a:prstGeom>
        </p:spPr>
        <p:txBody>
          <a:bodyPr/>
          <a:lstStyle/>
          <a:p>
            <a:fld id="{27EE519B-55B5-4CFC-9666-7291ED1F6181}" type="slidenum">
              <a:rPr lang="en-US" smtClean="0">
                <a:solidFill>
                  <a:prstClr val="white">
                    <a:lumMod val="50000"/>
                  </a:prstClr>
                </a:solidFill>
              </a:rPr>
              <a:pPr/>
              <a:t>48</a:t>
            </a:fld>
            <a:endParaRPr lang="en-US" dirty="0">
              <a:solidFill>
                <a:prstClr val="white">
                  <a:lumMod val="50000"/>
                </a:prstClr>
              </a:solidFill>
            </a:endParaRPr>
          </a:p>
        </p:txBody>
      </p:sp>
      <p:sp>
        <p:nvSpPr>
          <p:cNvPr id="21" name="Rectangle 3"/>
          <p:cNvSpPr txBox="1">
            <a:spLocks noChangeArrowheads="1"/>
          </p:cNvSpPr>
          <p:nvPr/>
        </p:nvSpPr>
        <p:spPr bwMode="auto">
          <a:xfrm>
            <a:off x="6300192" y="4209600"/>
            <a:ext cx="2795954" cy="1241095"/>
          </a:xfrm>
          <a:prstGeom prst="rect">
            <a:avLst/>
          </a:prstGeom>
          <a:noFill/>
          <a:ln w="9525">
            <a:noFill/>
            <a:miter lim="800000"/>
            <a:headEnd/>
            <a:tailEnd/>
          </a:ln>
        </p:spPr>
        <p:txBody>
          <a:bodyPr lIns="0" tIns="64008" rIns="0" bIns="18288"/>
          <a:lstStyle/>
          <a:p>
            <a:pPr defTabSz="914400">
              <a:spcBef>
                <a:spcPts val="600"/>
              </a:spcBef>
            </a:pPr>
            <a:r>
              <a:rPr lang="en-US" sz="1400" b="1" dirty="0" smtClean="0">
                <a:solidFill>
                  <a:srgbClr val="FFFFFF"/>
                </a:solidFill>
                <a:latin typeface="Segoe"/>
                <a:cs typeface="Segoe"/>
              </a:rPr>
              <a:t>Need to support remote workers and new types of devices</a:t>
            </a:r>
          </a:p>
          <a:p>
            <a:pPr defTabSz="914400">
              <a:spcBef>
                <a:spcPts val="600"/>
              </a:spcBef>
            </a:pPr>
            <a:r>
              <a:rPr lang="en-US" sz="1400" b="1" dirty="0" smtClean="0">
                <a:solidFill>
                  <a:srgbClr val="FFFFFF"/>
                </a:solidFill>
                <a:latin typeface="Segoe"/>
                <a:cs typeface="Segoe"/>
              </a:rPr>
              <a:t>Need to meet regulatory compliance</a:t>
            </a:r>
          </a:p>
          <a:p>
            <a:pPr defTabSz="914400">
              <a:spcBef>
                <a:spcPts val="600"/>
              </a:spcBef>
            </a:pPr>
            <a:r>
              <a:rPr lang="en-US" sz="1400" b="1" dirty="0" smtClean="0">
                <a:solidFill>
                  <a:srgbClr val="FFFFFF"/>
                </a:solidFill>
                <a:latin typeface="Segoe"/>
                <a:cs typeface="Segoe"/>
              </a:rPr>
              <a:t>Need to better manage and administer identities</a:t>
            </a:r>
            <a:endParaRPr lang="en-US" sz="1400" b="1" dirty="0">
              <a:solidFill>
                <a:srgbClr val="FFFFFF"/>
              </a:solidFill>
              <a:latin typeface="Segoe"/>
              <a:cs typeface="Segoe"/>
            </a:endParaRPr>
          </a:p>
        </p:txBody>
      </p:sp>
      <p:pic>
        <p:nvPicPr>
          <p:cNvPr id="23"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4858460" y="4285801"/>
            <a:ext cx="1176099" cy="1332416"/>
          </a:xfrm>
          <a:prstGeom prst="rect">
            <a:avLst/>
          </a:prstGeom>
          <a:noFill/>
        </p:spPr>
      </p:pic>
    </p:spTree>
    <p:extLst>
      <p:ext uri="{BB962C8B-B14F-4D97-AF65-F5344CB8AC3E}">
        <p14:creationId xmlns:p14="http://schemas.microsoft.com/office/powerpoint/2010/main" val="2132413361"/>
      </p:ext>
    </p:extLst>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392"/>
            <a:ext cx="8229600" cy="1143000"/>
          </a:xfrm>
        </p:spPr>
        <p:txBody>
          <a:bodyPr/>
          <a:lstStyle/>
          <a:p>
            <a:r>
              <a:rPr lang="en-AU" dirty="0" smtClean="0"/>
              <a:t>Windows 8 Server &amp; Hyper-V 3 Preview</a:t>
            </a: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Jeff Woolsey-HV3-Demo.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4217425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606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464496"/>
          </a:xfrm>
        </p:spPr>
        <p:txBody>
          <a:bodyPr>
            <a:normAutofit/>
          </a:bodyPr>
          <a:lstStyle/>
          <a:p>
            <a:r>
              <a:rPr lang="en-AU" dirty="0"/>
              <a:t>Introduction &amp; Disclosure</a:t>
            </a:r>
            <a:endParaRPr lang="en-US" dirty="0"/>
          </a:p>
          <a:p>
            <a:r>
              <a:rPr lang="en-US" b="1" dirty="0" smtClean="0">
                <a:solidFill>
                  <a:schemeClr val="accent2"/>
                </a:solidFill>
              </a:rPr>
              <a:t>Market Overview</a:t>
            </a:r>
          </a:p>
          <a:p>
            <a:r>
              <a:rPr lang="en-US" dirty="0" smtClean="0"/>
              <a:t>Why Microsoft</a:t>
            </a:r>
            <a:endParaRPr lang="en-AU" dirty="0" smtClean="0"/>
          </a:p>
          <a:p>
            <a:pPr lvl="1"/>
            <a:r>
              <a:rPr lang="en-US" dirty="0" smtClean="0"/>
              <a:t>More than just </a:t>
            </a:r>
            <a:r>
              <a:rPr lang="en-US" dirty="0" err="1" smtClean="0"/>
              <a:t>Virtualisation</a:t>
            </a:r>
            <a:endParaRPr lang="en-US" dirty="0" smtClean="0"/>
          </a:p>
          <a:p>
            <a:pPr lvl="1"/>
            <a:r>
              <a:rPr lang="en-AU" dirty="0" smtClean="0"/>
              <a:t>Cloud Capabilities (IAAS </a:t>
            </a:r>
            <a:r>
              <a:rPr lang="en-AU" dirty="0" err="1" smtClean="0"/>
              <a:t>vs</a:t>
            </a:r>
            <a:r>
              <a:rPr lang="en-AU" dirty="0" smtClean="0"/>
              <a:t> PAAS and SAAS)</a:t>
            </a:r>
            <a:endParaRPr lang="en-US" dirty="0" smtClean="0"/>
          </a:p>
          <a:p>
            <a:pPr lvl="1"/>
            <a:r>
              <a:rPr lang="en-AU" dirty="0" smtClean="0"/>
              <a:t>Why Hyper-V</a:t>
            </a:r>
          </a:p>
          <a:p>
            <a:pPr lvl="1"/>
            <a:r>
              <a:rPr lang="en-AU" dirty="0" smtClean="0"/>
              <a:t>System </a:t>
            </a:r>
            <a:r>
              <a:rPr lang="en-AU" dirty="0" err="1" smtClean="0"/>
              <a:t>Center</a:t>
            </a:r>
            <a:endParaRPr lang="en-US" dirty="0" smtClean="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423926641"/>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1520" y="44624"/>
            <a:ext cx="8229600" cy="1143000"/>
          </a:xfrm>
        </p:spPr>
        <p:txBody>
          <a:bodyPr/>
          <a:lstStyle/>
          <a:p>
            <a:r>
              <a:rPr lang="en-AU" dirty="0" smtClean="0"/>
              <a:t>More Windows 8 Info at:</a:t>
            </a:r>
            <a:endParaRPr lang="en-US" dirty="0"/>
          </a:p>
        </p:txBody>
      </p:sp>
      <p:sp>
        <p:nvSpPr>
          <p:cNvPr id="4" name="Slide Number Placeholder 3"/>
          <p:cNvSpPr>
            <a:spLocks noGrp="1"/>
          </p:cNvSpPr>
          <p:nvPr>
            <p:ph type="sldNum" sz="quarter" idx="12"/>
          </p:nvPr>
        </p:nvSpPr>
        <p:spPr>
          <a:xfrm>
            <a:off x="6830888" y="6376243"/>
            <a:ext cx="2133600" cy="365125"/>
          </a:xfrm>
          <a:prstGeom prst="rect">
            <a:avLst/>
          </a:prstGeom>
        </p:spPr>
        <p:txBody>
          <a:bodyPr/>
          <a:lstStyle/>
          <a:p>
            <a:pPr>
              <a:defRPr/>
            </a:pPr>
            <a:r>
              <a:rPr lang="en-US" dirty="0" smtClean="0"/>
              <a:t>Slide </a:t>
            </a:r>
            <a:fld id="{4C6390BC-8D46-4F78-88C4-937165F291DD}" type="slidenum">
              <a:rPr lang="en-US" smtClean="0"/>
              <a:pPr>
                <a:defRPr/>
              </a:pPr>
              <a:t>50</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3718" y="1196752"/>
            <a:ext cx="5916564" cy="469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01152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964488" cy="710952"/>
          </a:xfrm>
        </p:spPr>
        <p:txBody>
          <a:bodyPr>
            <a:normAutofit/>
          </a:bodyPr>
          <a:lstStyle/>
          <a:p>
            <a:r>
              <a:rPr lang="en-US" sz="2800" dirty="0"/>
              <a:t>Microsoft Virtualization Jump Start Training Videos!</a:t>
            </a:r>
          </a:p>
        </p:txBody>
      </p:sp>
      <p:sp>
        <p:nvSpPr>
          <p:cNvPr id="4" name="Slide Number Placeholder 3"/>
          <p:cNvSpPr>
            <a:spLocks noGrp="1"/>
          </p:cNvSpPr>
          <p:nvPr>
            <p:ph type="sldNum" sz="quarter" idx="12"/>
          </p:nvPr>
        </p:nvSpPr>
        <p:spPr>
          <a:prstGeom prst="rect">
            <a:avLst/>
          </a:prstGeom>
        </p:spPr>
        <p:txBody>
          <a:bodyPr/>
          <a:lstStyle/>
          <a:p>
            <a:pPr>
              <a:defRPr/>
            </a:pPr>
            <a:r>
              <a:rPr lang="en-US" smtClean="0"/>
              <a:t>Slide </a:t>
            </a:r>
            <a:fld id="{AF3E9929-3040-431E-BA20-30959187A523}" type="slidenum">
              <a:rPr lang="en-US" smtClean="0"/>
              <a:pPr>
                <a:defRPr/>
              </a:pPr>
              <a:t>51</a:t>
            </a:fld>
            <a:endParaRPr lang="en-US"/>
          </a:p>
        </p:txBody>
      </p:sp>
      <p:sp>
        <p:nvSpPr>
          <p:cNvPr id="3" name="Content Placeholder 2"/>
          <p:cNvSpPr>
            <a:spLocks noGrp="1"/>
          </p:cNvSpPr>
          <p:nvPr>
            <p:ph idx="4294967295"/>
          </p:nvPr>
        </p:nvSpPr>
        <p:spPr>
          <a:xfrm>
            <a:off x="533400" y="825500"/>
            <a:ext cx="8610600" cy="5340350"/>
          </a:xfrm>
        </p:spPr>
        <p:txBody>
          <a:bodyPr>
            <a:normAutofit/>
          </a:bodyPr>
          <a:lstStyle/>
          <a:p>
            <a:r>
              <a:rPr lang="en-US" sz="1800" dirty="0"/>
              <a:t>Take advantage of online training at 		</a:t>
            </a:r>
            <a:r>
              <a:rPr lang="en-US" sz="1800" u="sng" dirty="0">
                <a:hlinkClick r:id="rId2"/>
              </a:rPr>
              <a:t>www.microsoftvirtualacademy.com</a:t>
            </a:r>
            <a:r>
              <a:rPr lang="en-US" sz="1800" u="sng" dirty="0" smtClean="0">
                <a:hlinkClick r:id="rId2"/>
              </a:rPr>
              <a:t>/</a:t>
            </a:r>
            <a:endParaRPr lang="en-US" sz="1800" b="1" dirty="0" smtClean="0"/>
          </a:p>
          <a:p>
            <a:pPr lvl="0"/>
            <a:r>
              <a:rPr lang="en-US" sz="1800" b="1" dirty="0" smtClean="0"/>
              <a:t>Entire Jump Start course </a:t>
            </a:r>
            <a:r>
              <a:rPr lang="en-US" sz="1800" b="1" dirty="0"/>
              <a:t>on TechNet Edge: “</a:t>
            </a:r>
            <a:r>
              <a:rPr lang="en-US" sz="1800" b="1" u="sng" dirty="0">
                <a:hlinkClick r:id="rId3"/>
              </a:rPr>
              <a:t>Microsoft Virtualization for VMware Professionals</a:t>
            </a:r>
            <a:r>
              <a:rPr lang="en-US" sz="1800" b="1" dirty="0"/>
              <a:t>” </a:t>
            </a:r>
            <a:endParaRPr lang="en-US" sz="1800" b="1" dirty="0" smtClean="0"/>
          </a:p>
          <a:p>
            <a:pPr lvl="0"/>
            <a:r>
              <a:rPr lang="en-US" sz="1800" dirty="0" smtClean="0"/>
              <a:t>Links </a:t>
            </a:r>
            <a:r>
              <a:rPr lang="en-US" sz="1800" dirty="0"/>
              <a:t>directly to specific modules</a:t>
            </a:r>
            <a:endParaRPr lang="en-US" sz="2000" dirty="0"/>
          </a:p>
          <a:p>
            <a:pPr lvl="1"/>
            <a:r>
              <a:rPr lang="en-US" sz="1400" u="sng" dirty="0">
                <a:hlinkClick r:id="rId4"/>
              </a:rPr>
              <a:t>Virtualization Jump Start (01): Virtualization Overview</a:t>
            </a:r>
            <a:endParaRPr lang="en-US" sz="1600" dirty="0"/>
          </a:p>
          <a:p>
            <a:pPr lvl="1"/>
            <a:r>
              <a:rPr lang="en-US" sz="1400" u="sng" dirty="0">
                <a:hlinkClick r:id="rId5"/>
              </a:rPr>
              <a:t>Virtualization Jump Start (02): Differentiating Microsoft &amp; VMware</a:t>
            </a:r>
            <a:endParaRPr lang="en-US" sz="1600" dirty="0"/>
          </a:p>
          <a:p>
            <a:pPr lvl="1"/>
            <a:r>
              <a:rPr lang="en-US" sz="1400" u="sng" dirty="0">
                <a:hlinkClick r:id="rId6"/>
              </a:rPr>
              <a:t>Virtualization Jump Start (03a): Hyper-V Deployment Options &amp; Architecture | Part 1</a:t>
            </a:r>
            <a:endParaRPr lang="en-US" sz="1600" dirty="0"/>
          </a:p>
          <a:p>
            <a:pPr lvl="1"/>
            <a:r>
              <a:rPr lang="en-US" sz="1400" u="sng" dirty="0">
                <a:hlinkClick r:id="rId7"/>
              </a:rPr>
              <a:t>Virtualization Jump Start (03b): Hyper-V Deployment Options &amp; Architecture | Part 2</a:t>
            </a:r>
            <a:endParaRPr lang="en-US" sz="1600" dirty="0"/>
          </a:p>
          <a:p>
            <a:pPr lvl="1"/>
            <a:r>
              <a:rPr lang="en-US" sz="1400" u="sng" dirty="0">
                <a:hlinkClick r:id="rId8"/>
              </a:rPr>
              <a:t>Virtualization Jump Start (04): High-Availability &amp; Clustering</a:t>
            </a:r>
            <a:endParaRPr lang="en-US" sz="1600" dirty="0"/>
          </a:p>
          <a:p>
            <a:pPr lvl="1"/>
            <a:r>
              <a:rPr lang="en-US" sz="1400" u="sng" dirty="0">
                <a:hlinkClick r:id="rId9"/>
              </a:rPr>
              <a:t>Virtualization Jump Start (05): System Center Suite Overview with focus on DPM</a:t>
            </a:r>
            <a:endParaRPr lang="en-US" sz="1600" dirty="0"/>
          </a:p>
          <a:p>
            <a:pPr lvl="1"/>
            <a:r>
              <a:rPr lang="en-US" sz="1400" u="sng" dirty="0">
                <a:hlinkClick r:id="rId10"/>
              </a:rPr>
              <a:t>Virtualization Jump Start (06): Automation with </a:t>
            </a:r>
            <a:r>
              <a:rPr lang="en-US" sz="1400" u="sng" dirty="0" err="1">
                <a:hlinkClick r:id="rId10"/>
              </a:rPr>
              <a:t>Opalis</a:t>
            </a:r>
            <a:r>
              <a:rPr lang="en-US" sz="1400" u="sng" dirty="0">
                <a:hlinkClick r:id="rId10"/>
              </a:rPr>
              <a:t>, Service Manager &amp; PowerShell</a:t>
            </a:r>
            <a:endParaRPr lang="en-US" sz="1600" dirty="0"/>
          </a:p>
          <a:p>
            <a:pPr lvl="1"/>
            <a:r>
              <a:rPr lang="en-US" sz="1400" u="sng" dirty="0">
                <a:hlinkClick r:id="rId11"/>
              </a:rPr>
              <a:t>Virtualization Jump Start (07): System Center Virtual Machine Manager 2012</a:t>
            </a:r>
            <a:endParaRPr lang="en-US" sz="1600" dirty="0"/>
          </a:p>
          <a:p>
            <a:pPr lvl="1"/>
            <a:r>
              <a:rPr lang="en-US" sz="1400" u="sng" dirty="0">
                <a:hlinkClick r:id="rId12"/>
              </a:rPr>
              <a:t>Virtualization Jump Start (08): Private Cloud Solutions, Architecture &amp; VMM Self-Service Portal 2.0</a:t>
            </a:r>
            <a:endParaRPr lang="en-US" sz="1600" dirty="0"/>
          </a:p>
          <a:p>
            <a:pPr lvl="1"/>
            <a:r>
              <a:rPr lang="en-US" sz="1400" u="sng" dirty="0">
                <a:hlinkClick r:id="rId13"/>
              </a:rPr>
              <a:t>Virtualization Jump Start (09): Virtual Desktop Infrastructure (VDI) Architecture | Part 1</a:t>
            </a:r>
            <a:endParaRPr lang="en-US" sz="1600" dirty="0"/>
          </a:p>
          <a:p>
            <a:pPr lvl="1"/>
            <a:r>
              <a:rPr lang="en-US" sz="1400" u="sng" dirty="0">
                <a:hlinkClick r:id="rId14"/>
              </a:rPr>
              <a:t>Virtualization Jump Start (10): Virtual Desktop Infrastructure (VDI) Architecture | Part 2</a:t>
            </a:r>
            <a:endParaRPr lang="en-US" sz="1600" dirty="0"/>
          </a:p>
          <a:p>
            <a:pPr lvl="1"/>
            <a:r>
              <a:rPr lang="en-US" sz="1400" u="sng" dirty="0">
                <a:hlinkClick r:id="rId15"/>
              </a:rPr>
              <a:t>Virtualization Jump Start (11): v-Alliance Solution Overview</a:t>
            </a:r>
            <a:endParaRPr lang="en-US" sz="1600" dirty="0"/>
          </a:p>
          <a:p>
            <a:pPr lvl="1"/>
            <a:r>
              <a:rPr lang="en-US" sz="1400" u="sng" dirty="0">
                <a:hlinkClick r:id="rId16"/>
              </a:rPr>
              <a:t>Virtualization Jump Start (12): Application Delivery for VDI</a:t>
            </a:r>
            <a:endParaRPr lang="en-US" sz="1600" dirty="0"/>
          </a:p>
          <a:p>
            <a:pPr lvl="0"/>
            <a:r>
              <a:rPr lang="en-US" sz="1800" dirty="0"/>
              <a:t>Links to </a:t>
            </a:r>
            <a:r>
              <a:rPr lang="en-US" sz="1800" u="sng" dirty="0">
                <a:solidFill>
                  <a:schemeClr val="accent4"/>
                </a:solidFill>
                <a:hlinkClick r:id="rId17"/>
              </a:rPr>
              <a:t>course materials</a:t>
            </a:r>
            <a:r>
              <a:rPr lang="en-US" sz="1800" dirty="0">
                <a:solidFill>
                  <a:schemeClr val="accent4"/>
                </a:solidFill>
              </a:rPr>
              <a:t> </a:t>
            </a:r>
            <a:r>
              <a:rPr lang="en-US" sz="1800" dirty="0"/>
              <a:t>on Born to Learn</a:t>
            </a:r>
            <a:endParaRPr lang="en-US" sz="2000" dirty="0"/>
          </a:p>
          <a:p>
            <a:endParaRPr lang="en-US" sz="1800" dirty="0"/>
          </a:p>
        </p:txBody>
      </p:sp>
    </p:spTree>
    <p:extLst>
      <p:ext uri="{BB962C8B-B14F-4D97-AF65-F5344CB8AC3E}">
        <p14:creationId xmlns:p14="http://schemas.microsoft.com/office/powerpoint/2010/main" val="2609275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30741175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384"/>
            <a:ext cx="8229600" cy="1143000"/>
          </a:xfrm>
        </p:spPr>
        <p:txBody>
          <a:bodyPr/>
          <a:lstStyle/>
          <a:p>
            <a:r>
              <a:rPr lang="en-US" dirty="0" smtClean="0"/>
              <a:t>Your Challenges Today </a:t>
            </a:r>
            <a:endParaRPr lang="en-US" dirty="0"/>
          </a:p>
        </p:txBody>
      </p:sp>
      <p:grpSp>
        <p:nvGrpSpPr>
          <p:cNvPr id="33" name="Group 32"/>
          <p:cNvGrpSpPr/>
          <p:nvPr/>
        </p:nvGrpSpPr>
        <p:grpSpPr>
          <a:xfrm>
            <a:off x="0" y="2846973"/>
            <a:ext cx="5143649" cy="3858627"/>
            <a:chOff x="0" y="2846973"/>
            <a:chExt cx="6856412" cy="3858627"/>
          </a:xfrm>
        </p:grpSpPr>
        <p:sp>
          <p:nvSpPr>
            <p:cNvPr id="77" name="Flowchart: Process 76"/>
            <p:cNvSpPr/>
            <p:nvPr/>
          </p:nvSpPr>
          <p:spPr>
            <a:xfrm>
              <a:off x="379412" y="2971800"/>
              <a:ext cx="6477000" cy="1143000"/>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prstClr val="white"/>
                </a:solidFill>
              </a:endParaRPr>
            </a:p>
          </p:txBody>
        </p:sp>
        <p:grpSp>
          <p:nvGrpSpPr>
            <p:cNvPr id="30" name="Group 29"/>
            <p:cNvGrpSpPr/>
            <p:nvPr/>
          </p:nvGrpSpPr>
          <p:grpSpPr>
            <a:xfrm>
              <a:off x="0" y="2846973"/>
              <a:ext cx="6627812" cy="3858627"/>
              <a:chOff x="0" y="2846973"/>
              <a:chExt cx="6627812" cy="3858627"/>
            </a:xfrm>
          </p:grpSpPr>
          <p:sp>
            <p:nvSpPr>
              <p:cNvPr id="78" name="Flowchart: Process 77"/>
              <p:cNvSpPr/>
              <p:nvPr/>
            </p:nvSpPr>
            <p:spPr>
              <a:xfrm>
                <a:off x="150812" y="2971800"/>
                <a:ext cx="2286000" cy="3733800"/>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prstClr val="white"/>
                  </a:solidFill>
                </a:endParaRPr>
              </a:p>
            </p:txBody>
          </p:sp>
          <p:pic>
            <p:nvPicPr>
              <p:cNvPr id="1026" name="Picture 2" descr="\\MAGNUM\Projects\Microsoft\Cloud Power FY12\Design\Icons\PNGs\IG_1.png"/>
              <p:cNvPicPr>
                <a:picLocks noChangeAspect="1" noChangeArrowheads="1"/>
              </p:cNvPicPr>
              <p:nvPr/>
            </p:nvPicPr>
            <p:blipFill>
              <a:blip r:embed="rId3" cstate="print"/>
              <a:srcRect l="11881" r="15825"/>
              <a:stretch>
                <a:fillRect/>
              </a:stretch>
            </p:blipFill>
            <p:spPr bwMode="auto">
              <a:xfrm>
                <a:off x="0" y="2846973"/>
                <a:ext cx="2436812" cy="3370678"/>
              </a:xfrm>
              <a:prstGeom prst="rect">
                <a:avLst/>
              </a:prstGeom>
              <a:noFill/>
            </p:spPr>
          </p:pic>
          <p:sp>
            <p:nvSpPr>
              <p:cNvPr id="27" name="TextBox 26"/>
              <p:cNvSpPr txBox="1"/>
              <p:nvPr/>
            </p:nvSpPr>
            <p:spPr>
              <a:xfrm>
                <a:off x="2589212" y="3212976"/>
                <a:ext cx="4038600" cy="784830"/>
              </a:xfrm>
              <a:prstGeom prst="rect">
                <a:avLst/>
              </a:prstGeom>
              <a:noFill/>
            </p:spPr>
            <p:txBody>
              <a:bodyPr wrap="square" rtlCol="0">
                <a:spAutoFit/>
              </a:bodyPr>
              <a:lstStyle/>
              <a:p>
                <a:pPr defTabSz="765166">
                  <a:lnSpc>
                    <a:spcPts val="1847"/>
                  </a:lnSpc>
                </a:pPr>
                <a:r>
                  <a:rPr lang="en-US" sz="1400" b="1" dirty="0">
                    <a:solidFill>
                      <a:srgbClr val="00AFDB"/>
                    </a:solidFill>
                  </a:rPr>
                  <a:t>of  IT budgets </a:t>
                </a:r>
                <a:r>
                  <a:rPr lang="en-US" sz="1400" dirty="0">
                    <a:solidFill>
                      <a:srgbClr val="404040"/>
                    </a:solidFill>
                  </a:rPr>
                  <a:t>is spent maintaining inflexible &amp; </a:t>
                </a:r>
                <a:r>
                  <a:rPr lang="en-US" sz="1400" dirty="0" err="1">
                    <a:solidFill>
                      <a:srgbClr val="404040"/>
                    </a:solidFill>
                  </a:rPr>
                  <a:t>siloed</a:t>
                </a:r>
                <a:r>
                  <a:rPr lang="en-US" sz="1400" dirty="0">
                    <a:solidFill>
                      <a:srgbClr val="404040"/>
                    </a:solidFill>
                  </a:rPr>
                  <a:t> datacenter equipment</a:t>
                </a:r>
              </a:p>
            </p:txBody>
          </p:sp>
        </p:grpSp>
      </p:grpSp>
      <p:grpSp>
        <p:nvGrpSpPr>
          <p:cNvPr id="32" name="Group 31"/>
          <p:cNvGrpSpPr/>
          <p:nvPr/>
        </p:nvGrpSpPr>
        <p:grpSpPr>
          <a:xfrm>
            <a:off x="5257979" y="3429000"/>
            <a:ext cx="3772883" cy="3276600"/>
            <a:chOff x="7008812" y="3429000"/>
            <a:chExt cx="5029200" cy="3276600"/>
          </a:xfrm>
        </p:grpSpPr>
        <p:sp>
          <p:nvSpPr>
            <p:cNvPr id="80" name="Flowchart: Process 79"/>
            <p:cNvSpPr/>
            <p:nvPr/>
          </p:nvSpPr>
          <p:spPr>
            <a:xfrm>
              <a:off x="7008812" y="3429000"/>
              <a:ext cx="5029200" cy="3276600"/>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prstClr val="white"/>
                </a:solidFill>
              </a:endParaRPr>
            </a:p>
          </p:txBody>
        </p:sp>
        <p:pic>
          <p:nvPicPr>
            <p:cNvPr id="48" name="Picture 4" descr="\\MAGNUM\Projects\Microsoft\Cloud Power FY12\Design\Icons\PNGs\IG_1.png"/>
            <p:cNvPicPr>
              <a:picLocks noChangeAspect="1" noChangeArrowheads="1"/>
            </p:cNvPicPr>
            <p:nvPr/>
          </p:nvPicPr>
          <p:blipFill>
            <a:blip r:embed="rId4" cstate="print"/>
            <a:stretch>
              <a:fillRect/>
            </a:stretch>
          </p:blipFill>
          <p:spPr bwMode="auto">
            <a:xfrm>
              <a:off x="7187450" y="3810000"/>
              <a:ext cx="2878472" cy="2362200"/>
            </a:xfrm>
            <a:prstGeom prst="rect">
              <a:avLst/>
            </a:prstGeom>
            <a:noFill/>
          </p:spPr>
        </p:pic>
        <p:sp>
          <p:nvSpPr>
            <p:cNvPr id="59" name="TextBox 58"/>
            <p:cNvSpPr txBox="1"/>
            <p:nvPr/>
          </p:nvSpPr>
          <p:spPr>
            <a:xfrm>
              <a:off x="10056812" y="3899039"/>
              <a:ext cx="1905000" cy="2169825"/>
            </a:xfrm>
            <a:prstGeom prst="rect">
              <a:avLst/>
            </a:prstGeom>
            <a:noFill/>
          </p:spPr>
          <p:txBody>
            <a:bodyPr wrap="square" rtlCol="0">
              <a:spAutoFit/>
            </a:bodyPr>
            <a:lstStyle/>
            <a:p>
              <a:pPr defTabSz="765166">
                <a:lnSpc>
                  <a:spcPts val="1847"/>
                </a:lnSpc>
              </a:pPr>
              <a:r>
                <a:rPr lang="en-US" sz="1400" b="1" dirty="0">
                  <a:solidFill>
                    <a:srgbClr val="00AFDB"/>
                  </a:solidFill>
                </a:rPr>
                <a:t>Infrastructure Complexity: </a:t>
              </a:r>
            </a:p>
            <a:p>
              <a:pPr defTabSz="765166">
                <a:lnSpc>
                  <a:spcPts val="1847"/>
                </a:lnSpc>
              </a:pPr>
              <a:r>
                <a:rPr lang="en-US" sz="1400" dirty="0">
                  <a:solidFill>
                    <a:srgbClr val="404040"/>
                  </a:solidFill>
                </a:rPr>
                <a:t>The average $1 billion company maintains 48</a:t>
              </a:r>
              <a:r>
                <a:rPr lang="en-US" sz="1400" b="1" dirty="0">
                  <a:solidFill>
                    <a:srgbClr val="404040"/>
                  </a:solidFill>
                </a:rPr>
                <a:t> </a:t>
              </a:r>
              <a:r>
                <a:rPr lang="en-US" sz="1400" dirty="0">
                  <a:solidFill>
                    <a:srgbClr val="404040"/>
                  </a:solidFill>
                </a:rPr>
                <a:t>disparate financial systems and uses 2.7 ERP systems</a:t>
              </a:r>
            </a:p>
          </p:txBody>
        </p:sp>
      </p:grpSp>
      <p:grpSp>
        <p:nvGrpSpPr>
          <p:cNvPr id="28" name="Group 27"/>
          <p:cNvGrpSpPr/>
          <p:nvPr/>
        </p:nvGrpSpPr>
        <p:grpSpPr>
          <a:xfrm>
            <a:off x="113139" y="914400"/>
            <a:ext cx="5030510" cy="1905000"/>
            <a:chOff x="150812" y="914400"/>
            <a:chExt cx="6705600" cy="1905000"/>
          </a:xfrm>
        </p:grpSpPr>
        <p:sp>
          <p:nvSpPr>
            <p:cNvPr id="76" name="Flowchart: Process 75"/>
            <p:cNvSpPr/>
            <p:nvPr/>
          </p:nvSpPr>
          <p:spPr>
            <a:xfrm>
              <a:off x="150812" y="914400"/>
              <a:ext cx="6705600" cy="1905000"/>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prstClr val="white"/>
                </a:solidFill>
              </a:endParaRPr>
            </a:p>
          </p:txBody>
        </p:sp>
        <p:sp>
          <p:nvSpPr>
            <p:cNvPr id="39" name="TextBox 38"/>
            <p:cNvSpPr txBox="1"/>
            <p:nvPr/>
          </p:nvSpPr>
          <p:spPr>
            <a:xfrm>
              <a:off x="303212" y="1423481"/>
              <a:ext cx="2286001" cy="784830"/>
            </a:xfrm>
            <a:prstGeom prst="rect">
              <a:avLst/>
            </a:prstGeom>
            <a:noFill/>
          </p:spPr>
          <p:txBody>
            <a:bodyPr wrap="square" rtlCol="0">
              <a:spAutoFit/>
            </a:bodyPr>
            <a:lstStyle/>
            <a:p>
              <a:pPr algn="r" defTabSz="765166">
                <a:lnSpc>
                  <a:spcPts val="1847"/>
                </a:lnSpc>
              </a:pPr>
              <a:r>
                <a:rPr lang="en-US" sz="1400" b="1" dirty="0">
                  <a:solidFill>
                    <a:srgbClr val="00AFDB"/>
                  </a:solidFill>
                </a:rPr>
                <a:t>Server Sprawl: </a:t>
              </a:r>
              <a:br>
                <a:rPr lang="en-US" sz="1400" b="1" dirty="0">
                  <a:solidFill>
                    <a:srgbClr val="00AFDB"/>
                  </a:solidFill>
                </a:rPr>
              </a:br>
              <a:r>
                <a:rPr lang="en-US" sz="1400" dirty="0">
                  <a:solidFill>
                    <a:srgbClr val="404040"/>
                  </a:solidFill>
                </a:rPr>
                <a:t>Dedicating servers to single applications </a:t>
              </a:r>
            </a:p>
          </p:txBody>
        </p:sp>
        <p:grpSp>
          <p:nvGrpSpPr>
            <p:cNvPr id="68" name="Group 67"/>
            <p:cNvGrpSpPr/>
            <p:nvPr/>
          </p:nvGrpSpPr>
          <p:grpSpPr>
            <a:xfrm>
              <a:off x="2970212" y="1219200"/>
              <a:ext cx="3342745" cy="1333500"/>
              <a:chOff x="2565400" y="1219200"/>
              <a:chExt cx="3342745" cy="1333500"/>
            </a:xfrm>
          </p:grpSpPr>
          <p:pic>
            <p:nvPicPr>
              <p:cNvPr id="36" name="Picture 4" descr="\\MAGNUM\Projects\Microsoft\Cloud Power FY12\Design\Icons\PNGs\IG_1.png"/>
              <p:cNvPicPr>
                <a:picLocks noChangeAspect="1" noChangeArrowheads="1"/>
              </p:cNvPicPr>
              <p:nvPr/>
            </p:nvPicPr>
            <p:blipFill>
              <a:blip r:embed="rId5" cstate="print"/>
              <a:srcRect l="13787" t="16667" r="14154" b="17157"/>
              <a:stretch>
                <a:fillRect/>
              </a:stretch>
            </p:blipFill>
            <p:spPr bwMode="auto">
              <a:xfrm>
                <a:off x="2565400" y="1219200"/>
                <a:ext cx="1452033" cy="1333500"/>
              </a:xfrm>
              <a:prstGeom prst="rect">
                <a:avLst/>
              </a:prstGeom>
              <a:solidFill>
                <a:schemeClr val="bg1"/>
              </a:solidFill>
              <a:ln>
                <a:noFill/>
              </a:ln>
            </p:spPr>
          </p:pic>
          <p:pic>
            <p:nvPicPr>
              <p:cNvPr id="38" name="Picture 4" descr="\\MAGNUM\Projects\Microsoft\Cloud Power FY12\Design\Icons\PNGs\IG_1.png"/>
              <p:cNvPicPr>
                <a:picLocks noChangeAspect="1" noChangeArrowheads="1"/>
              </p:cNvPicPr>
              <p:nvPr/>
            </p:nvPicPr>
            <p:blipFill>
              <a:blip r:embed="rId5" cstate="print"/>
              <a:srcRect l="13787" t="16667" r="14154" b="17157"/>
              <a:stretch>
                <a:fillRect/>
              </a:stretch>
            </p:blipFill>
            <p:spPr bwMode="auto">
              <a:xfrm>
                <a:off x="3503612" y="1219200"/>
                <a:ext cx="1452033" cy="1333500"/>
              </a:xfrm>
              <a:prstGeom prst="rect">
                <a:avLst/>
              </a:prstGeom>
              <a:solidFill>
                <a:schemeClr val="bg1"/>
              </a:solidFill>
              <a:ln>
                <a:noFill/>
              </a:ln>
            </p:spPr>
          </p:pic>
          <p:pic>
            <p:nvPicPr>
              <p:cNvPr id="67" name="Picture 4" descr="\\MAGNUM\Projects\Microsoft\Cloud Power FY12\Design\Icons\PNGs\IG_1.png"/>
              <p:cNvPicPr>
                <a:picLocks noChangeAspect="1" noChangeArrowheads="1"/>
              </p:cNvPicPr>
              <p:nvPr/>
            </p:nvPicPr>
            <p:blipFill>
              <a:blip r:embed="rId5" cstate="print"/>
              <a:srcRect l="13787" t="16667" r="14154" b="17157"/>
              <a:stretch>
                <a:fillRect/>
              </a:stretch>
            </p:blipFill>
            <p:spPr bwMode="auto">
              <a:xfrm>
                <a:off x="4456112" y="1219200"/>
                <a:ext cx="1452033" cy="1333500"/>
              </a:xfrm>
              <a:prstGeom prst="rect">
                <a:avLst/>
              </a:prstGeom>
              <a:solidFill>
                <a:schemeClr val="bg1"/>
              </a:solidFill>
              <a:ln>
                <a:noFill/>
              </a:ln>
            </p:spPr>
          </p:pic>
        </p:grpSp>
      </p:grpSp>
      <p:grpSp>
        <p:nvGrpSpPr>
          <p:cNvPr id="31" name="Group 30"/>
          <p:cNvGrpSpPr/>
          <p:nvPr/>
        </p:nvGrpSpPr>
        <p:grpSpPr>
          <a:xfrm>
            <a:off x="1942414" y="4267200"/>
            <a:ext cx="3201234" cy="2438400"/>
            <a:chOff x="2589212" y="4267200"/>
            <a:chExt cx="4267200" cy="2438400"/>
          </a:xfrm>
        </p:grpSpPr>
        <p:sp>
          <p:nvSpPr>
            <p:cNvPr id="81" name="Flowchart: Process 80"/>
            <p:cNvSpPr/>
            <p:nvPr/>
          </p:nvSpPr>
          <p:spPr>
            <a:xfrm>
              <a:off x="2589212" y="4267200"/>
              <a:ext cx="4267200" cy="2438400"/>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prstClr val="white"/>
                </a:solidFill>
              </a:endParaRPr>
            </a:p>
          </p:txBody>
        </p:sp>
        <p:grpSp>
          <p:nvGrpSpPr>
            <p:cNvPr id="64" name="Group 26"/>
            <p:cNvGrpSpPr/>
            <p:nvPr/>
          </p:nvGrpSpPr>
          <p:grpSpPr>
            <a:xfrm>
              <a:off x="4341811" y="5029200"/>
              <a:ext cx="1302317" cy="1470914"/>
              <a:chOff x="5103812" y="4495800"/>
              <a:chExt cx="1754114" cy="1981200"/>
            </a:xfrm>
          </p:grpSpPr>
          <p:pic>
            <p:nvPicPr>
              <p:cNvPr id="65" name="Picture 5" descr="\\MAGNUM\Projects\Microsoft\Cloud Power FY12\Design\Icons\PNGs\Flexible_Workspace.png"/>
              <p:cNvPicPr>
                <a:picLocks noChangeAspect="1" noChangeArrowheads="1"/>
              </p:cNvPicPr>
              <p:nvPr/>
            </p:nvPicPr>
            <p:blipFill>
              <a:blip r:embed="rId6" cstate="print"/>
              <a:srcRect t="12250" r="64208" b="11750"/>
              <a:stretch>
                <a:fillRect/>
              </a:stretch>
            </p:blipFill>
            <p:spPr bwMode="auto">
              <a:xfrm>
                <a:off x="5103812" y="4495800"/>
                <a:ext cx="933032" cy="1981200"/>
              </a:xfrm>
              <a:prstGeom prst="rect">
                <a:avLst/>
              </a:prstGeom>
              <a:noFill/>
            </p:spPr>
          </p:pic>
          <p:pic>
            <p:nvPicPr>
              <p:cNvPr id="66" name="Picture 5" descr="\\MAGNUM\Projects\Microsoft\Cloud Power FY12\Design\Icons\PNGs\Flexible_Workspace.png"/>
              <p:cNvPicPr>
                <a:picLocks noChangeAspect="1" noChangeArrowheads="1"/>
              </p:cNvPicPr>
              <p:nvPr/>
            </p:nvPicPr>
            <p:blipFill>
              <a:blip r:embed="rId6" cstate="print"/>
              <a:srcRect t="12250" r="64208" b="11750"/>
              <a:stretch>
                <a:fillRect/>
              </a:stretch>
            </p:blipFill>
            <p:spPr bwMode="auto">
              <a:xfrm>
                <a:off x="5924893" y="4495800"/>
                <a:ext cx="933033" cy="1981200"/>
              </a:xfrm>
              <a:prstGeom prst="rect">
                <a:avLst/>
              </a:prstGeom>
              <a:noFill/>
            </p:spPr>
          </p:pic>
        </p:grpSp>
        <p:sp>
          <p:nvSpPr>
            <p:cNvPr id="69" name="TextBox 68"/>
            <p:cNvSpPr txBox="1"/>
            <p:nvPr/>
          </p:nvSpPr>
          <p:spPr>
            <a:xfrm>
              <a:off x="4938712" y="4419600"/>
              <a:ext cx="1828799" cy="1015663"/>
            </a:xfrm>
            <a:prstGeom prst="rect">
              <a:avLst/>
            </a:prstGeom>
            <a:noFill/>
          </p:spPr>
          <p:txBody>
            <a:bodyPr wrap="square" rtlCol="0">
              <a:spAutoFit/>
            </a:bodyPr>
            <a:lstStyle/>
            <a:p>
              <a:pPr algn="r" defTabSz="765166">
                <a:lnSpc>
                  <a:spcPts val="1847"/>
                </a:lnSpc>
              </a:pPr>
              <a:r>
                <a:rPr lang="en-US" sz="1400" b="1" dirty="0">
                  <a:solidFill>
                    <a:srgbClr val="00AFDB"/>
                  </a:solidFill>
                </a:rPr>
                <a:t>Application Developer:  </a:t>
              </a:r>
            </a:p>
            <a:p>
              <a:pPr algn="r" defTabSz="765166">
                <a:lnSpc>
                  <a:spcPts val="1847"/>
                </a:lnSpc>
              </a:pPr>
              <a:r>
                <a:rPr lang="en-US" sz="1400" dirty="0">
                  <a:solidFill>
                    <a:srgbClr val="404040"/>
                  </a:solidFill>
                </a:rPr>
                <a:t>“IT slows</a:t>
              </a:r>
              <a:br>
                <a:rPr lang="en-US" sz="1400" dirty="0">
                  <a:solidFill>
                    <a:srgbClr val="404040"/>
                  </a:solidFill>
                </a:rPr>
              </a:br>
              <a:r>
                <a:rPr lang="en-US" sz="1400" dirty="0">
                  <a:solidFill>
                    <a:srgbClr val="404040"/>
                  </a:solidFill>
                </a:rPr>
                <a:t> me down.” </a:t>
              </a:r>
            </a:p>
          </p:txBody>
        </p:sp>
        <p:sp>
          <p:nvSpPr>
            <p:cNvPr id="70" name="TextBox 69"/>
            <p:cNvSpPr txBox="1"/>
            <p:nvPr/>
          </p:nvSpPr>
          <p:spPr>
            <a:xfrm>
              <a:off x="2652712" y="4419600"/>
              <a:ext cx="1828800" cy="1502976"/>
            </a:xfrm>
            <a:prstGeom prst="rect">
              <a:avLst/>
            </a:prstGeom>
            <a:noFill/>
          </p:spPr>
          <p:txBody>
            <a:bodyPr wrap="square" rtlCol="0">
              <a:spAutoFit/>
            </a:bodyPr>
            <a:lstStyle/>
            <a:p>
              <a:pPr defTabSz="765166">
                <a:lnSpc>
                  <a:spcPts val="1847"/>
                </a:lnSpc>
              </a:pPr>
              <a:r>
                <a:rPr lang="en-US" sz="1400" b="1" dirty="0">
                  <a:solidFill>
                    <a:srgbClr val="00AFDB"/>
                  </a:solidFill>
                </a:rPr>
                <a:t>Business Owner:  </a:t>
              </a:r>
              <a:r>
                <a:rPr lang="en-US" sz="1400" dirty="0">
                  <a:solidFill>
                    <a:srgbClr val="404040"/>
                  </a:solidFill>
                </a:rPr>
                <a:t>“I can get it better, faster, cheaper if I work around IT.”</a:t>
              </a:r>
            </a:p>
          </p:txBody>
        </p:sp>
        <p:sp>
          <p:nvSpPr>
            <p:cNvPr id="71" name="Circular Arrow 70"/>
            <p:cNvSpPr/>
            <p:nvPr/>
          </p:nvSpPr>
          <p:spPr>
            <a:xfrm>
              <a:off x="4114800" y="4546600"/>
              <a:ext cx="747712" cy="747712"/>
            </a:xfrm>
            <a:prstGeom prst="circularArrow">
              <a:avLst>
                <a:gd name="adj1" fmla="val 12500"/>
                <a:gd name="adj2" fmla="val 1142319"/>
                <a:gd name="adj3" fmla="val 20457681"/>
                <a:gd name="adj4" fmla="val 16169845"/>
                <a:gd name="adj5" fmla="val 125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srgbClr val="404040"/>
                </a:solidFill>
              </a:endParaRPr>
            </a:p>
          </p:txBody>
        </p:sp>
        <p:sp>
          <p:nvSpPr>
            <p:cNvPr id="72" name="Circular Arrow 71"/>
            <p:cNvSpPr/>
            <p:nvPr/>
          </p:nvSpPr>
          <p:spPr>
            <a:xfrm flipH="1">
              <a:off x="5105400" y="4546600"/>
              <a:ext cx="747712" cy="747712"/>
            </a:xfrm>
            <a:prstGeom prst="circularArrow">
              <a:avLst>
                <a:gd name="adj1" fmla="val 12500"/>
                <a:gd name="adj2" fmla="val 1142319"/>
                <a:gd name="adj3" fmla="val 20457681"/>
                <a:gd name="adj4" fmla="val 16169845"/>
                <a:gd name="adj5" fmla="val 125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srgbClr val="404040"/>
                </a:solidFill>
              </a:endParaRPr>
            </a:p>
          </p:txBody>
        </p:sp>
      </p:grpSp>
      <p:grpSp>
        <p:nvGrpSpPr>
          <p:cNvPr id="29" name="Group 28"/>
          <p:cNvGrpSpPr/>
          <p:nvPr/>
        </p:nvGrpSpPr>
        <p:grpSpPr>
          <a:xfrm>
            <a:off x="5257979" y="838200"/>
            <a:ext cx="3772883" cy="2436813"/>
            <a:chOff x="7008812" y="838200"/>
            <a:chExt cx="5029200" cy="2436813"/>
          </a:xfrm>
        </p:grpSpPr>
        <p:sp>
          <p:nvSpPr>
            <p:cNvPr id="79" name="Flowchart: Process 78"/>
            <p:cNvSpPr/>
            <p:nvPr/>
          </p:nvSpPr>
          <p:spPr>
            <a:xfrm>
              <a:off x="7008812" y="914400"/>
              <a:ext cx="5029200" cy="2286000"/>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166"/>
              <a:endParaRPr lang="en-US" sz="1500">
                <a:solidFill>
                  <a:prstClr val="white"/>
                </a:solidFill>
              </a:endParaRPr>
            </a:p>
          </p:txBody>
        </p:sp>
        <p:sp>
          <p:nvSpPr>
            <p:cNvPr id="42" name="TextBox 41"/>
            <p:cNvSpPr txBox="1"/>
            <p:nvPr/>
          </p:nvSpPr>
          <p:spPr>
            <a:xfrm>
              <a:off x="7313613" y="1371600"/>
              <a:ext cx="2438401" cy="1015663"/>
            </a:xfrm>
            <a:prstGeom prst="rect">
              <a:avLst/>
            </a:prstGeom>
            <a:noFill/>
          </p:spPr>
          <p:txBody>
            <a:bodyPr wrap="square" rtlCol="0">
              <a:spAutoFit/>
            </a:bodyPr>
            <a:lstStyle/>
            <a:p>
              <a:pPr defTabSz="765166">
                <a:lnSpc>
                  <a:spcPts val="1847"/>
                </a:lnSpc>
              </a:pPr>
              <a:r>
                <a:rPr lang="en-US" sz="1400" b="1" dirty="0">
                  <a:solidFill>
                    <a:srgbClr val="00AFDB"/>
                  </a:solidFill>
                </a:rPr>
                <a:t>Compliance and Security:  </a:t>
              </a:r>
            </a:p>
            <a:p>
              <a:pPr defTabSz="765166">
                <a:lnSpc>
                  <a:spcPts val="1847"/>
                </a:lnSpc>
              </a:pPr>
              <a:r>
                <a:rPr lang="en-US" sz="1400" dirty="0">
                  <a:solidFill>
                    <a:srgbClr val="404040"/>
                  </a:solidFill>
                </a:rPr>
                <a:t>Often cited as top concerns for IT. </a:t>
              </a:r>
              <a:endParaRPr lang="en-US" sz="1400" b="1" dirty="0">
                <a:solidFill>
                  <a:srgbClr val="00AFDB"/>
                </a:solidFill>
              </a:endParaRPr>
            </a:p>
          </p:txBody>
        </p:sp>
        <p:pic>
          <p:nvPicPr>
            <p:cNvPr id="3" name="Picture 2" descr="\\magnum\Projects\Microsoft\Cloud Power FY12\Design\Icons\PNGs\Confidentiality.png"/>
            <p:cNvPicPr>
              <a:picLocks noChangeAspect="1" noChangeArrowheads="1"/>
            </p:cNvPicPr>
            <p:nvPr/>
          </p:nvPicPr>
          <p:blipFill>
            <a:blip r:embed="rId7" cstate="print"/>
            <a:srcRect/>
            <a:stretch>
              <a:fillRect/>
            </a:stretch>
          </p:blipFill>
          <p:spPr bwMode="auto">
            <a:xfrm>
              <a:off x="9448799" y="838200"/>
              <a:ext cx="2436813" cy="2436813"/>
            </a:xfrm>
            <a:prstGeom prst="rect">
              <a:avLst/>
            </a:prstGeom>
            <a:noFill/>
          </p:spPr>
        </p:pic>
      </p:grpSp>
    </p:spTree>
    <p:extLst>
      <p:ext uri="{BB962C8B-B14F-4D97-AF65-F5344CB8AC3E}">
        <p14:creationId xmlns:p14="http://schemas.microsoft.com/office/powerpoint/2010/main" val="253012003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81000" y="228600"/>
            <a:ext cx="9015536" cy="553998"/>
          </a:xfrm>
        </p:spPr>
        <p:txBody>
          <a:bodyPr>
            <a:normAutofit fontScale="90000"/>
          </a:bodyPr>
          <a:lstStyle/>
          <a:p>
            <a:r>
              <a:rPr lang="en-US" sz="4000" dirty="0" smtClean="0"/>
              <a:t>Trends – Changing Market Landscape</a:t>
            </a:r>
            <a:endParaRPr lang="en-US" sz="4000" dirty="0"/>
          </a:p>
        </p:txBody>
      </p:sp>
      <p:sp>
        <p:nvSpPr>
          <p:cNvPr id="11" name="Text Placeholder 10"/>
          <p:cNvSpPr>
            <a:spLocks noGrp="1"/>
          </p:cNvSpPr>
          <p:nvPr>
            <p:ph idx="1"/>
          </p:nvPr>
        </p:nvSpPr>
        <p:spPr>
          <a:xfrm>
            <a:off x="441198" y="838202"/>
            <a:ext cx="8382000" cy="332399"/>
          </a:xfrm>
        </p:spPr>
        <p:txBody>
          <a:bodyPr>
            <a:normAutofit fontScale="70000" lnSpcReduction="20000"/>
          </a:bodyPr>
          <a:lstStyle/>
          <a:p>
            <a:r>
              <a:rPr lang="en-US" sz="2400" dirty="0" smtClean="0"/>
              <a:t>Virtualization is exploding resulting in VM proliferation and impacting OS share</a:t>
            </a:r>
            <a:endParaRPr lang="en-US" sz="2400" dirty="0"/>
          </a:p>
        </p:txBody>
      </p:sp>
      <p:graphicFrame>
        <p:nvGraphicFramePr>
          <p:cNvPr id="32" name="Chart 31"/>
          <p:cNvGraphicFramePr/>
          <p:nvPr>
            <p:extLst>
              <p:ext uri="{D42A27DB-BD31-4B8C-83A1-F6EECF244321}">
                <p14:modId xmlns:p14="http://schemas.microsoft.com/office/powerpoint/2010/main" val="1601742943"/>
              </p:ext>
            </p:extLst>
          </p:nvPr>
        </p:nvGraphicFramePr>
        <p:xfrm>
          <a:off x="-17595" y="1990726"/>
          <a:ext cx="4588008" cy="40100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6" name="Chart 35"/>
          <p:cNvGraphicFramePr/>
          <p:nvPr>
            <p:extLst>
              <p:ext uri="{D42A27DB-BD31-4B8C-83A1-F6EECF244321}">
                <p14:modId xmlns:p14="http://schemas.microsoft.com/office/powerpoint/2010/main" val="1541780183"/>
              </p:ext>
            </p:extLst>
          </p:nvPr>
        </p:nvGraphicFramePr>
        <p:xfrm>
          <a:off x="3984499" y="2025396"/>
          <a:ext cx="4343400" cy="3860800"/>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 Box 11"/>
          <p:cNvSpPr txBox="1">
            <a:spLocks noChangeArrowheads="1"/>
          </p:cNvSpPr>
          <p:nvPr/>
        </p:nvSpPr>
        <p:spPr bwMode="auto">
          <a:xfrm>
            <a:off x="4355974" y="1435887"/>
            <a:ext cx="4467224" cy="430887"/>
          </a:xfrm>
          <a:prstGeom prst="rect">
            <a:avLst/>
          </a:prstGeom>
          <a:noFill/>
          <a:ln w="9525" algn="ctr">
            <a:noFill/>
            <a:miter lim="800000"/>
            <a:headEnd/>
            <a:tailEnd/>
          </a:ln>
        </p:spPr>
        <p:txBody>
          <a:bodyPr wrap="square">
            <a:spAutoFit/>
          </a:bodyPr>
          <a:lstStyle/>
          <a:p>
            <a:pPr algn="ctr" eaLnBrk="1" hangingPunct="1">
              <a:defRPr/>
            </a:pPr>
            <a:r>
              <a:rPr lang="en-US" sz="1100" i="1" dirty="0" smtClean="0">
                <a:solidFill>
                  <a:schemeClr val="bg1"/>
                </a:solidFill>
                <a:latin typeface="+mj-lt"/>
              </a:rPr>
              <a:t>Number of physical servers shipments used for virtualization will grow to 1.7M+ in 2012 at a CAGR of 15% </a:t>
            </a:r>
            <a:endParaRPr lang="en-US" sz="1100" i="1" dirty="0">
              <a:solidFill>
                <a:schemeClr val="bg1"/>
              </a:solidFill>
              <a:latin typeface="+mj-lt"/>
            </a:endParaRPr>
          </a:p>
        </p:txBody>
      </p:sp>
      <p:sp>
        <p:nvSpPr>
          <p:cNvPr id="38" name="Text Box 11"/>
          <p:cNvSpPr txBox="1">
            <a:spLocks noChangeArrowheads="1"/>
          </p:cNvSpPr>
          <p:nvPr/>
        </p:nvSpPr>
        <p:spPr bwMode="auto">
          <a:xfrm>
            <a:off x="4494183" y="5805264"/>
            <a:ext cx="4110038" cy="430887"/>
          </a:xfrm>
          <a:prstGeom prst="rect">
            <a:avLst/>
          </a:prstGeom>
          <a:noFill/>
          <a:ln w="9525" algn="ctr">
            <a:noFill/>
            <a:miter lim="800000"/>
            <a:headEnd/>
            <a:tailEnd/>
          </a:ln>
        </p:spPr>
        <p:txBody>
          <a:bodyPr wrap="square">
            <a:spAutoFit/>
          </a:bodyPr>
          <a:lstStyle/>
          <a:p>
            <a:pPr algn="ctr" eaLnBrk="1" hangingPunct="1">
              <a:defRPr/>
            </a:pPr>
            <a:r>
              <a:rPr lang="en-US" sz="1100" i="1" dirty="0" smtClean="0">
                <a:solidFill>
                  <a:schemeClr val="bg1"/>
                </a:solidFill>
                <a:latin typeface="+mj-lt"/>
              </a:rPr>
              <a:t>19% of physical server shipments will be used for virtualization, increasing from 11.7% in 2007</a:t>
            </a:r>
            <a:endParaRPr lang="en-US" sz="1100" i="1" dirty="0">
              <a:solidFill>
                <a:schemeClr val="bg1"/>
              </a:solidFill>
              <a:latin typeface="+mj-lt"/>
            </a:endParaRPr>
          </a:p>
        </p:txBody>
      </p:sp>
      <p:sp>
        <p:nvSpPr>
          <p:cNvPr id="39" name="TextBox 38"/>
          <p:cNvSpPr txBox="1"/>
          <p:nvPr/>
        </p:nvSpPr>
        <p:spPr>
          <a:xfrm>
            <a:off x="5308624" y="1939929"/>
            <a:ext cx="2705100" cy="261610"/>
          </a:xfrm>
          <a:prstGeom prst="rect">
            <a:avLst/>
          </a:prstGeom>
          <a:noFill/>
        </p:spPr>
        <p:txBody>
          <a:bodyPr wrap="square" rtlCol="0">
            <a:spAutoFit/>
          </a:bodyPr>
          <a:lstStyle/>
          <a:p>
            <a:r>
              <a:rPr lang="en-US" sz="1100" dirty="0" smtClean="0">
                <a:solidFill>
                  <a:schemeClr val="bg1"/>
                </a:solidFill>
              </a:rPr>
              <a:t>IDC Server Virtualization Forecast</a:t>
            </a:r>
            <a:endParaRPr lang="en-US" sz="1100" dirty="0">
              <a:solidFill>
                <a:schemeClr val="bg1"/>
              </a:solidFill>
            </a:endParaRPr>
          </a:p>
        </p:txBody>
      </p:sp>
      <p:cxnSp>
        <p:nvCxnSpPr>
          <p:cNvPr id="40" name="Straight Connector 39"/>
          <p:cNvCxnSpPr/>
          <p:nvPr/>
        </p:nvCxnSpPr>
        <p:spPr>
          <a:xfrm>
            <a:off x="8209929" y="2187579"/>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209929" y="2504021"/>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209929" y="2820463"/>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209929" y="3136905"/>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8209929" y="3453347"/>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8209929" y="3769789"/>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8209929" y="4086231"/>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209929" y="4402673"/>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8209929" y="4719115"/>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8209929" y="4925826"/>
            <a:ext cx="457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8265492" y="1958979"/>
            <a:ext cx="781050" cy="2946640"/>
          </a:xfrm>
          <a:prstGeom prst="rect">
            <a:avLst/>
          </a:prstGeom>
          <a:noFill/>
        </p:spPr>
        <p:txBody>
          <a:bodyPr wrap="square" rtlCol="0">
            <a:spAutoFit/>
          </a:bodyPr>
          <a:lstStyle/>
          <a:p>
            <a:pPr>
              <a:lnSpc>
                <a:spcPct val="206000"/>
              </a:lnSpc>
            </a:pPr>
            <a:r>
              <a:rPr lang="en-US" sz="1000" dirty="0" smtClean="0">
                <a:solidFill>
                  <a:schemeClr val="bg1"/>
                </a:solidFill>
              </a:rPr>
              <a:t>9.00</a:t>
            </a:r>
          </a:p>
          <a:p>
            <a:pPr>
              <a:lnSpc>
                <a:spcPct val="206000"/>
              </a:lnSpc>
            </a:pPr>
            <a:r>
              <a:rPr lang="en-US" sz="1000" dirty="0" smtClean="0">
                <a:solidFill>
                  <a:schemeClr val="bg1"/>
                </a:solidFill>
              </a:rPr>
              <a:t>8.00</a:t>
            </a:r>
          </a:p>
          <a:p>
            <a:pPr>
              <a:lnSpc>
                <a:spcPct val="206000"/>
              </a:lnSpc>
            </a:pPr>
            <a:r>
              <a:rPr lang="en-US" sz="1000" dirty="0" smtClean="0">
                <a:solidFill>
                  <a:schemeClr val="bg1"/>
                </a:solidFill>
              </a:rPr>
              <a:t>7.00</a:t>
            </a:r>
          </a:p>
          <a:p>
            <a:pPr>
              <a:lnSpc>
                <a:spcPct val="206000"/>
              </a:lnSpc>
            </a:pPr>
            <a:r>
              <a:rPr lang="en-US" sz="1000" dirty="0" smtClean="0">
                <a:solidFill>
                  <a:schemeClr val="bg1"/>
                </a:solidFill>
              </a:rPr>
              <a:t>6.00</a:t>
            </a:r>
          </a:p>
          <a:p>
            <a:pPr>
              <a:lnSpc>
                <a:spcPct val="206000"/>
              </a:lnSpc>
            </a:pPr>
            <a:r>
              <a:rPr lang="en-US" sz="1000" dirty="0" smtClean="0">
                <a:solidFill>
                  <a:schemeClr val="bg1"/>
                </a:solidFill>
              </a:rPr>
              <a:t>5.00</a:t>
            </a:r>
          </a:p>
          <a:p>
            <a:pPr>
              <a:lnSpc>
                <a:spcPct val="206000"/>
              </a:lnSpc>
            </a:pPr>
            <a:r>
              <a:rPr lang="en-US" sz="1000" dirty="0" smtClean="0">
                <a:solidFill>
                  <a:schemeClr val="bg1"/>
                </a:solidFill>
              </a:rPr>
              <a:t>4.00</a:t>
            </a:r>
          </a:p>
          <a:p>
            <a:pPr>
              <a:lnSpc>
                <a:spcPct val="206000"/>
              </a:lnSpc>
            </a:pPr>
            <a:r>
              <a:rPr lang="en-US" sz="1000" dirty="0" smtClean="0">
                <a:solidFill>
                  <a:schemeClr val="bg1"/>
                </a:solidFill>
              </a:rPr>
              <a:t>3.00</a:t>
            </a:r>
          </a:p>
          <a:p>
            <a:pPr>
              <a:lnSpc>
                <a:spcPct val="206000"/>
              </a:lnSpc>
            </a:pPr>
            <a:r>
              <a:rPr lang="en-US" sz="1000" dirty="0" smtClean="0">
                <a:solidFill>
                  <a:schemeClr val="bg1"/>
                </a:solidFill>
              </a:rPr>
              <a:t>2.00</a:t>
            </a:r>
          </a:p>
          <a:p>
            <a:pPr>
              <a:lnSpc>
                <a:spcPct val="206000"/>
              </a:lnSpc>
            </a:pPr>
            <a:r>
              <a:rPr lang="en-US" sz="1000" dirty="0" smtClean="0">
                <a:solidFill>
                  <a:schemeClr val="bg1"/>
                </a:solidFill>
              </a:rPr>
              <a:t>1.00</a:t>
            </a:r>
            <a:endParaRPr lang="en-US" sz="1000" dirty="0">
              <a:solidFill>
                <a:schemeClr val="bg1"/>
              </a:solidFill>
            </a:endParaRPr>
          </a:p>
        </p:txBody>
      </p:sp>
    </p:spTree>
    <p:extLst>
      <p:ext uri="{BB962C8B-B14F-4D97-AF65-F5344CB8AC3E}">
        <p14:creationId xmlns:p14="http://schemas.microsoft.com/office/powerpoint/2010/main" val="3675786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Agenda</a:t>
            </a:r>
            <a:endParaRPr lang="en-US" dirty="0">
              <a:solidFill>
                <a:schemeClr val="accent2"/>
              </a:solidFill>
            </a:endParaRPr>
          </a:p>
        </p:txBody>
      </p:sp>
      <p:sp>
        <p:nvSpPr>
          <p:cNvPr id="3" name="Text Placeholder 2"/>
          <p:cNvSpPr>
            <a:spLocks noGrp="1"/>
          </p:cNvSpPr>
          <p:nvPr>
            <p:ph idx="1"/>
          </p:nvPr>
        </p:nvSpPr>
        <p:spPr>
          <a:xfrm>
            <a:off x="457200" y="1772816"/>
            <a:ext cx="8229600" cy="4536504"/>
          </a:xfrm>
        </p:spPr>
        <p:txBody>
          <a:bodyPr>
            <a:normAutofit/>
          </a:bodyPr>
          <a:lstStyle/>
          <a:p>
            <a:r>
              <a:rPr lang="en-AU" dirty="0"/>
              <a:t>Introduction &amp; Disclosure</a:t>
            </a:r>
            <a:endParaRPr lang="en-US" dirty="0"/>
          </a:p>
          <a:p>
            <a:r>
              <a:rPr lang="en-US" dirty="0"/>
              <a:t>Market </a:t>
            </a:r>
            <a:r>
              <a:rPr lang="en-US" dirty="0" smtClean="0"/>
              <a:t>Overview</a:t>
            </a:r>
            <a:endParaRPr lang="en-US" dirty="0"/>
          </a:p>
          <a:p>
            <a:r>
              <a:rPr lang="en-US" b="1" dirty="0">
                <a:solidFill>
                  <a:schemeClr val="accent2"/>
                </a:solidFill>
              </a:rPr>
              <a:t>Why Microsoft</a:t>
            </a:r>
          </a:p>
          <a:p>
            <a:pPr lvl="1"/>
            <a:r>
              <a:rPr lang="en-US" b="1" dirty="0" smtClean="0">
                <a:solidFill>
                  <a:srgbClr val="7030A0"/>
                </a:solidFill>
              </a:rPr>
              <a:t>More than just </a:t>
            </a:r>
            <a:r>
              <a:rPr lang="en-US" b="1" dirty="0" err="1" smtClean="0">
                <a:solidFill>
                  <a:srgbClr val="7030A0"/>
                </a:solidFill>
              </a:rPr>
              <a:t>Virtualisation</a:t>
            </a:r>
            <a:endParaRPr lang="en-US" b="1" dirty="0" smtClean="0">
              <a:solidFill>
                <a:srgbClr val="7030A0"/>
              </a:solidFill>
            </a:endParaRPr>
          </a:p>
          <a:p>
            <a:pPr lvl="1"/>
            <a:r>
              <a:rPr lang="en-AU" dirty="0" smtClean="0"/>
              <a:t>Cloud Capabilities (IAAS </a:t>
            </a:r>
            <a:r>
              <a:rPr lang="en-AU" dirty="0" err="1" smtClean="0"/>
              <a:t>vs</a:t>
            </a:r>
            <a:r>
              <a:rPr lang="en-AU" dirty="0" smtClean="0"/>
              <a:t> PAAS and SAAS)</a:t>
            </a:r>
            <a:endParaRPr lang="en-US" dirty="0" smtClean="0"/>
          </a:p>
          <a:p>
            <a:pPr lvl="1"/>
            <a:r>
              <a:rPr lang="en-AU" dirty="0"/>
              <a:t>Why </a:t>
            </a:r>
            <a:r>
              <a:rPr lang="en-AU" dirty="0" smtClean="0"/>
              <a:t>Hyper-V</a:t>
            </a:r>
          </a:p>
          <a:p>
            <a:pPr lvl="1"/>
            <a:r>
              <a:rPr lang="en-AU" dirty="0" smtClean="0"/>
              <a:t>System </a:t>
            </a:r>
            <a:r>
              <a:rPr lang="en-AU" dirty="0" err="1" smtClean="0"/>
              <a:t>Center</a:t>
            </a:r>
            <a:endParaRPr lang="en-US" dirty="0"/>
          </a:p>
          <a:p>
            <a:r>
              <a:rPr lang="en-AU" dirty="0"/>
              <a:t>Solution Summary</a:t>
            </a:r>
          </a:p>
          <a:p>
            <a:r>
              <a:rPr lang="en-AU" dirty="0"/>
              <a:t>Windows Server “8” Preview</a:t>
            </a:r>
            <a:endParaRPr lang="en-US"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68622524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7139136" cy="1143000"/>
          </a:xfrm>
        </p:spPr>
        <p:txBody>
          <a:bodyPr/>
          <a:lstStyle/>
          <a:p>
            <a:r>
              <a:rPr lang="en-US" dirty="0" smtClean="0"/>
              <a:t>All About the App</a:t>
            </a:r>
            <a:endParaRPr lang="en-US" dirty="0"/>
          </a:p>
        </p:txBody>
      </p:sp>
      <p:sp>
        <p:nvSpPr>
          <p:cNvPr id="3" name="Slide Number Placeholder 2"/>
          <p:cNvSpPr>
            <a:spLocks noGrp="1"/>
          </p:cNvSpPr>
          <p:nvPr>
            <p:ph type="sldNum" sz="quarter" idx="12"/>
          </p:nvPr>
        </p:nvSpPr>
        <p:spPr>
          <a:xfrm>
            <a:off x="6804248" y="6356350"/>
            <a:ext cx="2133600" cy="365125"/>
          </a:xfrm>
        </p:spPr>
        <p:txBody>
          <a:bodyPr/>
          <a:lstStyle/>
          <a:p>
            <a:fld id="{40E23B03-6AFE-40A9-BC2C-E89E0B2C5091}" type="slidenum">
              <a:rPr lang="en-US" smtClean="0">
                <a:solidFill>
                  <a:prstClr val="white"/>
                </a:solidFill>
              </a:rPr>
              <a:pPr/>
              <a:t>9</a:t>
            </a:fld>
            <a:endParaRPr lang="en-US" dirty="0">
              <a:solidFill>
                <a:prstClr val="white"/>
              </a:solidFill>
            </a:endParaRPr>
          </a:p>
        </p:txBody>
      </p:sp>
      <p:pic>
        <p:nvPicPr>
          <p:cNvPr id="12" name="Picture 11" descr="\\MAGNUM\Projects\Microsoft\Cloud Power FY12\Design\ICONS_PNG\Application.png"/>
          <p:cNvPicPr>
            <a:picLocks noChangeAspect="1" noChangeArrowheads="1"/>
          </p:cNvPicPr>
          <p:nvPr/>
        </p:nvPicPr>
        <p:blipFill>
          <a:blip r:embed="rId3" cstate="print">
            <a:lum bright="100000"/>
          </a:blip>
          <a:srcRect/>
          <a:stretch>
            <a:fillRect/>
          </a:stretch>
        </p:blipFill>
        <p:spPr bwMode="auto">
          <a:xfrm>
            <a:off x="4525956" y="349248"/>
            <a:ext cx="1452943" cy="1936752"/>
          </a:xfrm>
          <a:prstGeom prst="rect">
            <a:avLst/>
          </a:prstGeom>
          <a:noFill/>
        </p:spPr>
      </p:pic>
      <p:sp>
        <p:nvSpPr>
          <p:cNvPr id="106" name="Chevron 105"/>
          <p:cNvSpPr/>
          <p:nvPr/>
        </p:nvSpPr>
        <p:spPr>
          <a:xfrm rot="10800000">
            <a:off x="6278032" y="1173638"/>
            <a:ext cx="162950" cy="26835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600" tIns="38306" rIns="76600" bIns="38306" rtlCol="0" anchor="ctr"/>
          <a:lstStyle/>
          <a:p>
            <a:pPr algn="ctr" defTabSz="765948"/>
            <a:endParaRPr lang="en-US" sz="1500">
              <a:solidFill>
                <a:srgbClr val="404040"/>
              </a:solidFill>
            </a:endParaRPr>
          </a:p>
        </p:txBody>
      </p:sp>
      <p:sp>
        <p:nvSpPr>
          <p:cNvPr id="107" name="Chevron 106"/>
          <p:cNvSpPr/>
          <p:nvPr/>
        </p:nvSpPr>
        <p:spPr>
          <a:xfrm rot="10800000">
            <a:off x="6123106" y="1173638"/>
            <a:ext cx="162950" cy="26835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600" tIns="38306" rIns="76600" bIns="38306" rtlCol="0" anchor="ctr"/>
          <a:lstStyle/>
          <a:p>
            <a:pPr algn="ctr" defTabSz="765948"/>
            <a:endParaRPr lang="en-US" sz="1500">
              <a:solidFill>
                <a:srgbClr val="404040"/>
              </a:solidFill>
            </a:endParaRPr>
          </a:p>
        </p:txBody>
      </p:sp>
      <p:sp>
        <p:nvSpPr>
          <p:cNvPr id="108" name="Chevron 107"/>
          <p:cNvSpPr/>
          <p:nvPr/>
        </p:nvSpPr>
        <p:spPr>
          <a:xfrm rot="10800000">
            <a:off x="5968182" y="1173638"/>
            <a:ext cx="162950" cy="26835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600" tIns="38306" rIns="76600" bIns="38306" rtlCol="0" anchor="ctr"/>
          <a:lstStyle/>
          <a:p>
            <a:pPr algn="ctr" defTabSz="765948"/>
            <a:endParaRPr lang="en-US" sz="1500">
              <a:solidFill>
                <a:srgbClr val="404040"/>
              </a:solidFill>
            </a:endParaRPr>
          </a:p>
        </p:txBody>
      </p:sp>
      <p:pic>
        <p:nvPicPr>
          <p:cNvPr id="109" name="Picture 5" descr="\\MAGNUM\Projects\Microsoft\Cloud Power FY12\Design\ICONS_PNG\Productivity.png"/>
          <p:cNvPicPr>
            <a:picLocks noChangeAspect="1" noChangeArrowheads="1"/>
          </p:cNvPicPr>
          <p:nvPr/>
        </p:nvPicPr>
        <p:blipFill>
          <a:blip r:embed="rId4" cstate="print">
            <a:lum bright="100000"/>
          </a:blip>
          <a:srcRect l="41667" t="16667" b="16667"/>
          <a:stretch>
            <a:fillRect/>
          </a:stretch>
        </p:blipFill>
        <p:spPr bwMode="auto">
          <a:xfrm>
            <a:off x="7292529" y="735012"/>
            <a:ext cx="734659" cy="1119188"/>
          </a:xfrm>
          <a:prstGeom prst="rect">
            <a:avLst/>
          </a:prstGeom>
          <a:noFill/>
        </p:spPr>
      </p:pic>
      <p:pic>
        <p:nvPicPr>
          <p:cNvPr id="110" name="Picture 3" descr="\\MAGNUM\Projects\Microsoft\Cloud Power FY12\Design\ICONS_PNG\Document.png"/>
          <p:cNvPicPr>
            <a:picLocks noChangeAspect="1" noChangeArrowheads="1"/>
          </p:cNvPicPr>
          <p:nvPr/>
        </p:nvPicPr>
        <p:blipFill>
          <a:blip r:embed="rId5" cstate="print">
            <a:lum bright="100000"/>
          </a:blip>
          <a:stretch>
            <a:fillRect/>
          </a:stretch>
        </p:blipFill>
        <p:spPr bwMode="auto">
          <a:xfrm>
            <a:off x="6526748" y="773114"/>
            <a:ext cx="803881" cy="1071563"/>
          </a:xfrm>
          <a:prstGeom prst="rect">
            <a:avLst/>
          </a:prstGeom>
          <a:noFill/>
        </p:spPr>
      </p:pic>
      <p:sp>
        <p:nvSpPr>
          <p:cNvPr id="11" name="Rectangle 10"/>
          <p:cNvSpPr/>
          <p:nvPr/>
        </p:nvSpPr>
        <p:spPr>
          <a:xfrm>
            <a:off x="1" y="2286000"/>
            <a:ext cx="9144000" cy="190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6600" tIns="38306" rIns="76600" bIns="38306" rtlCol="0" anchor="ctr"/>
          <a:lstStyle/>
          <a:p>
            <a:pPr algn="ctr" defTabSz="765948"/>
            <a:endParaRPr lang="en-US" sz="1500">
              <a:solidFill>
                <a:prstClr val="white"/>
              </a:solidFill>
            </a:endParaRPr>
          </a:p>
        </p:txBody>
      </p:sp>
      <p:grpSp>
        <p:nvGrpSpPr>
          <p:cNvPr id="57" name="Group 56"/>
          <p:cNvGrpSpPr/>
          <p:nvPr/>
        </p:nvGrpSpPr>
        <p:grpSpPr>
          <a:xfrm>
            <a:off x="2488146" y="2633980"/>
            <a:ext cx="1194512" cy="1188720"/>
            <a:chOff x="2284412" y="2633980"/>
            <a:chExt cx="1188720" cy="1188720"/>
          </a:xfrm>
        </p:grpSpPr>
        <p:sp>
          <p:nvSpPr>
            <p:cNvPr id="16" name="Oval 15"/>
            <p:cNvSpPr/>
            <p:nvPr/>
          </p:nvSpPr>
          <p:spPr>
            <a:xfrm>
              <a:off x="2284412" y="2633980"/>
              <a:ext cx="1188720" cy="1188720"/>
            </a:xfrm>
            <a:prstGeom prst="ellipse">
              <a:avLst/>
            </a:prstGeom>
            <a:solidFill>
              <a:schemeClr val="accent1">
                <a:lumMod val="50000"/>
              </a:schemeClr>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948"/>
              <a:endParaRPr lang="en-US" sz="1500" dirty="0">
                <a:solidFill>
                  <a:prstClr val="white"/>
                </a:solidFill>
              </a:endParaRPr>
            </a:p>
          </p:txBody>
        </p:sp>
        <p:pic>
          <p:nvPicPr>
            <p:cNvPr id="17" name="Picture 7" descr="C:\Users\sigurdg\Desktop\International.png"/>
            <p:cNvPicPr>
              <a:picLocks noChangeAspect="1" noChangeArrowheads="1"/>
            </p:cNvPicPr>
            <p:nvPr/>
          </p:nvPicPr>
          <p:blipFill>
            <a:blip r:embed="rId6" cstate="print"/>
            <a:stretch>
              <a:fillRect/>
            </a:stretch>
          </p:blipFill>
          <p:spPr bwMode="auto">
            <a:xfrm>
              <a:off x="2358855" y="2771011"/>
              <a:ext cx="1038458" cy="923629"/>
            </a:xfrm>
            <a:prstGeom prst="rect">
              <a:avLst/>
            </a:prstGeom>
            <a:noFill/>
            <a:ln>
              <a:noFill/>
            </a:ln>
            <a:effectLst/>
          </p:spPr>
        </p:pic>
      </p:grpSp>
      <p:grpSp>
        <p:nvGrpSpPr>
          <p:cNvPr id="56" name="Group 55"/>
          <p:cNvGrpSpPr/>
          <p:nvPr/>
        </p:nvGrpSpPr>
        <p:grpSpPr>
          <a:xfrm>
            <a:off x="6832677" y="2633980"/>
            <a:ext cx="1194512" cy="1176020"/>
            <a:chOff x="8075612" y="2633980"/>
            <a:chExt cx="1188720" cy="1176020"/>
          </a:xfrm>
        </p:grpSpPr>
        <p:sp>
          <p:nvSpPr>
            <p:cNvPr id="21" name="Oval 20"/>
            <p:cNvSpPr/>
            <p:nvPr/>
          </p:nvSpPr>
          <p:spPr>
            <a:xfrm>
              <a:off x="8075612" y="2633980"/>
              <a:ext cx="1188720" cy="1174116"/>
            </a:xfrm>
            <a:prstGeom prst="ellipse">
              <a:avLst/>
            </a:prstGeom>
            <a:solidFill>
              <a:schemeClr val="accent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948"/>
              <a:endParaRPr lang="en-US" sz="1500">
                <a:solidFill>
                  <a:prstClr val="white"/>
                </a:solidFill>
              </a:endParaRPr>
            </a:p>
          </p:txBody>
        </p:sp>
        <p:pic>
          <p:nvPicPr>
            <p:cNvPr id="22" name="Picture 2"/>
            <p:cNvPicPr>
              <a:picLocks noChangeAspect="1" noChangeArrowheads="1"/>
            </p:cNvPicPr>
            <p:nvPr/>
          </p:nvPicPr>
          <p:blipFill>
            <a:blip r:embed="rId7" cstate="print">
              <a:lum bright="100000" contrast="100000"/>
            </a:blip>
            <a:srcRect/>
            <a:stretch>
              <a:fillRect/>
            </a:stretch>
          </p:blipFill>
          <p:spPr bwMode="auto">
            <a:xfrm>
              <a:off x="8128000" y="2635884"/>
              <a:ext cx="1097280" cy="1174116"/>
            </a:xfrm>
            <a:prstGeom prst="rect">
              <a:avLst/>
            </a:prstGeom>
            <a:noFill/>
            <a:ln w="9525">
              <a:noFill/>
              <a:miter lim="800000"/>
              <a:headEnd/>
              <a:tailEnd/>
            </a:ln>
            <a:effectLst/>
          </p:spPr>
        </p:pic>
      </p:grpSp>
      <p:cxnSp>
        <p:nvCxnSpPr>
          <p:cNvPr id="14" name="Straight Connector 13"/>
          <p:cNvCxnSpPr/>
          <p:nvPr/>
        </p:nvCxnSpPr>
        <p:spPr>
          <a:xfrm rot="10800000" flipV="1">
            <a:off x="3582906" y="1828800"/>
            <a:ext cx="943051" cy="798286"/>
          </a:xfrm>
          <a:prstGeom prst="line">
            <a:avLst/>
          </a:prstGeom>
          <a:ln w="476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flipH="1" flipV="1">
            <a:off x="5998632" y="1828800"/>
            <a:ext cx="943051" cy="798286"/>
          </a:xfrm>
          <a:prstGeom prst="line">
            <a:avLst/>
          </a:prstGeom>
          <a:ln w="4762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5019914" y="2172607"/>
            <a:ext cx="457200" cy="0"/>
          </a:xfrm>
          <a:prstGeom prst="line">
            <a:avLst/>
          </a:prstGeom>
          <a:ln w="47625" cap="rnd">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Group 80"/>
          <p:cNvGrpSpPr/>
          <p:nvPr/>
        </p:nvGrpSpPr>
        <p:grpSpPr>
          <a:xfrm>
            <a:off x="4660411" y="2633980"/>
            <a:ext cx="1194512" cy="1188720"/>
            <a:chOff x="5789612" y="2857500"/>
            <a:chExt cx="731520" cy="731520"/>
          </a:xfrm>
        </p:grpSpPr>
        <p:sp>
          <p:nvSpPr>
            <p:cNvPr id="26" name="Oval 25"/>
            <p:cNvSpPr/>
            <p:nvPr/>
          </p:nvSpPr>
          <p:spPr>
            <a:xfrm>
              <a:off x="5789612" y="2857500"/>
              <a:ext cx="731520" cy="731520"/>
            </a:xfrm>
            <a:prstGeom prst="ellipse">
              <a:avLst/>
            </a:prstGeom>
            <a:solidFill>
              <a:schemeClr val="accent1">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5948"/>
              <a:endParaRPr lang="en-US" sz="1500">
                <a:solidFill>
                  <a:prstClr val="white"/>
                </a:solidFill>
              </a:endParaRPr>
            </a:p>
          </p:txBody>
        </p:sp>
        <p:pic>
          <p:nvPicPr>
            <p:cNvPr id="27" name="Picture 26" descr="\\MAGNUM\Projects\Microsoft\Cloud Power FY12\Design\ICONS_PNG\Application.png"/>
            <p:cNvPicPr>
              <a:picLocks noChangeAspect="1" noChangeArrowheads="1"/>
            </p:cNvPicPr>
            <p:nvPr/>
          </p:nvPicPr>
          <p:blipFill>
            <a:blip r:embed="rId3" cstate="print">
              <a:lum bright="100000"/>
            </a:blip>
            <a:srcRect/>
            <a:stretch>
              <a:fillRect/>
            </a:stretch>
          </p:blipFill>
          <p:spPr bwMode="auto">
            <a:xfrm>
              <a:off x="5812472" y="2880360"/>
              <a:ext cx="685800" cy="685800"/>
            </a:xfrm>
            <a:prstGeom prst="rect">
              <a:avLst/>
            </a:prstGeom>
            <a:noFill/>
          </p:spPr>
        </p:pic>
      </p:grpSp>
      <p:pic>
        <p:nvPicPr>
          <p:cNvPr id="49" name="Picture 2"/>
          <p:cNvPicPr>
            <a:picLocks noChangeAspect="1" noChangeArrowheads="1"/>
          </p:cNvPicPr>
          <p:nvPr/>
        </p:nvPicPr>
        <p:blipFill>
          <a:blip r:embed="rId8" cstate="print">
            <a:lum bright="100000" contrast="-100000"/>
          </a:blip>
          <a:srcRect t="19434" b="22414"/>
          <a:stretch>
            <a:fillRect/>
          </a:stretch>
        </p:blipFill>
        <p:spPr bwMode="auto">
          <a:xfrm>
            <a:off x="4290999" y="4572001"/>
            <a:ext cx="2217634" cy="1484594"/>
          </a:xfrm>
          <a:prstGeom prst="rect">
            <a:avLst/>
          </a:prstGeom>
          <a:noFill/>
          <a:ln w="9525">
            <a:noFill/>
            <a:miter lim="800000"/>
            <a:headEnd/>
            <a:tailEnd/>
          </a:ln>
          <a:effectLst/>
        </p:spPr>
      </p:pic>
      <p:pic>
        <p:nvPicPr>
          <p:cNvPr id="54" name="Picture 2"/>
          <p:cNvPicPr>
            <a:picLocks noChangeAspect="1" noChangeArrowheads="1"/>
          </p:cNvPicPr>
          <p:nvPr/>
        </p:nvPicPr>
        <p:blipFill>
          <a:blip r:embed="rId9" cstate="print">
            <a:lum bright="100000" contrast="100000"/>
          </a:blip>
          <a:srcRect/>
          <a:stretch>
            <a:fillRect/>
          </a:stretch>
        </p:blipFill>
        <p:spPr bwMode="auto">
          <a:xfrm>
            <a:off x="3153999" y="4724400"/>
            <a:ext cx="1257628" cy="1447800"/>
          </a:xfrm>
          <a:prstGeom prst="rect">
            <a:avLst/>
          </a:prstGeom>
          <a:noFill/>
          <a:ln w="9525">
            <a:noFill/>
            <a:miter lim="800000"/>
            <a:headEnd/>
            <a:tailEnd/>
          </a:ln>
          <a:effectLst/>
        </p:spPr>
      </p:pic>
      <p:sp>
        <p:nvSpPr>
          <p:cNvPr id="51" name="Rectangle 50"/>
          <p:cNvSpPr/>
          <p:nvPr/>
        </p:nvSpPr>
        <p:spPr>
          <a:xfrm>
            <a:off x="6698233" y="5181600"/>
            <a:ext cx="2172266" cy="855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76598" tIns="38303" rIns="76598" bIns="38303" rtlCol="0" anchor="ctr"/>
          <a:lstStyle/>
          <a:p>
            <a:pPr defTabSz="765948"/>
            <a:r>
              <a:rPr lang="en-US" sz="1400" dirty="0">
                <a:solidFill>
                  <a:prstClr val="white"/>
                </a:solidFill>
              </a:rPr>
              <a:t>Provision Standardized Application Services </a:t>
            </a:r>
          </a:p>
        </p:txBody>
      </p:sp>
      <p:cxnSp>
        <p:nvCxnSpPr>
          <p:cNvPr id="52" name="Straight Connector 51"/>
          <p:cNvCxnSpPr/>
          <p:nvPr/>
        </p:nvCxnSpPr>
        <p:spPr>
          <a:xfrm rot="10800000">
            <a:off x="3582906" y="3911600"/>
            <a:ext cx="943051" cy="798286"/>
          </a:xfrm>
          <a:prstGeom prst="line">
            <a:avLst/>
          </a:prstGeom>
          <a:ln w="1016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0800000" flipH="1">
            <a:off x="5998632" y="3911600"/>
            <a:ext cx="943051" cy="798286"/>
          </a:xfrm>
          <a:prstGeom prst="line">
            <a:avLst/>
          </a:prstGeom>
          <a:ln w="1016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V="1">
            <a:off x="5019914" y="4255407"/>
            <a:ext cx="457200" cy="0"/>
          </a:xfrm>
          <a:prstGeom prst="line">
            <a:avLst/>
          </a:prstGeom>
          <a:ln w="101600" cap="rnd">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154821" y="4572002"/>
            <a:ext cx="2738846" cy="325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3830" tIns="31903" rIns="63830" bIns="31903" rtlCol="0" anchor="ctr"/>
          <a:lstStyle/>
          <a:p>
            <a:pPr algn="ctr"/>
            <a:endParaRPr lang="en-US"/>
          </a:p>
        </p:txBody>
      </p:sp>
      <p:grpSp>
        <p:nvGrpSpPr>
          <p:cNvPr id="4" name="Group 3"/>
          <p:cNvGrpSpPr/>
          <p:nvPr/>
        </p:nvGrpSpPr>
        <p:grpSpPr>
          <a:xfrm>
            <a:off x="3924002" y="2159000"/>
            <a:ext cx="2716758" cy="291226"/>
            <a:chOff x="8432614" y="5463554"/>
            <a:chExt cx="4346812" cy="349471"/>
          </a:xfrm>
        </p:grpSpPr>
        <p:sp>
          <p:nvSpPr>
            <p:cNvPr id="44" name="Parallelogram 43"/>
            <p:cNvSpPr/>
            <p:nvPr/>
          </p:nvSpPr>
          <p:spPr>
            <a:xfrm rot="20708416">
              <a:off x="11849570" y="5602308"/>
              <a:ext cx="929856" cy="95309"/>
            </a:xfrm>
            <a:prstGeom prst="parallelogram">
              <a:avLst>
                <a:gd name="adj" fmla="val 32138"/>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Data 113"/>
            <p:cNvSpPr/>
            <p:nvPr/>
          </p:nvSpPr>
          <p:spPr>
            <a:xfrm>
              <a:off x="8439051" y="5498400"/>
              <a:ext cx="4307264" cy="217749"/>
            </a:xfrm>
            <a:prstGeom prst="flowChartInputOutput">
              <a:avLst/>
            </a:prstGeom>
            <a:solidFill>
              <a:schemeClr val="bg1"/>
            </a:solidFill>
            <a:ln cap="sq">
              <a:solidFill>
                <a:srgbClr val="00AEDB"/>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endParaRPr>
            </a:p>
          </p:txBody>
        </p:sp>
        <p:sp>
          <p:nvSpPr>
            <p:cNvPr id="46" name="Flowchart: Process 114"/>
            <p:cNvSpPr/>
            <p:nvPr/>
          </p:nvSpPr>
          <p:spPr>
            <a:xfrm>
              <a:off x="8432614" y="5710955"/>
              <a:ext cx="3454959" cy="102070"/>
            </a:xfrm>
            <a:prstGeom prst="flowChartProcess">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8927331" y="5463554"/>
              <a:ext cx="3276599" cy="258533"/>
            </a:xfrm>
            <a:prstGeom prst="rect">
              <a:avLst/>
            </a:prstGeom>
            <a:noFill/>
          </p:spPr>
          <p:txBody>
            <a:bodyPr wrap="square" rtlCol="0">
              <a:spAutoFit/>
            </a:bodyPr>
            <a:lstStyle/>
            <a:p>
              <a:pPr algn="ctr"/>
              <a:r>
                <a:rPr lang="en-US" sz="800" b="1" dirty="0">
                  <a:solidFill>
                    <a:schemeClr val="accent1"/>
                  </a:solidFill>
                </a:rPr>
                <a:t>Server Application Virtualization</a:t>
              </a:r>
            </a:p>
          </p:txBody>
        </p:sp>
      </p:grpSp>
    </p:spTree>
    <p:extLst>
      <p:ext uri="{BB962C8B-B14F-4D97-AF65-F5344CB8AC3E}">
        <p14:creationId xmlns:p14="http://schemas.microsoft.com/office/powerpoint/2010/main" val="31931662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fade">
                                      <p:cBhvr>
                                        <p:cTn id="10" dur="1000"/>
                                        <p:tgtEl>
                                          <p:spTgt spid="109"/>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10"/>
                                        </p:tgtEl>
                                        <p:attrNameLst>
                                          <p:attrName>style.visibility</p:attrName>
                                        </p:attrNameLst>
                                      </p:cBhvr>
                                      <p:to>
                                        <p:strVal val="visible"/>
                                      </p:to>
                                    </p:set>
                                    <p:animEffect transition="in" filter="fade">
                                      <p:cBhvr>
                                        <p:cTn id="14" dur="1000"/>
                                        <p:tgtEl>
                                          <p:spTgt spid="110"/>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06"/>
                                        </p:tgtEl>
                                        <p:attrNameLst>
                                          <p:attrName>style.visibility</p:attrName>
                                        </p:attrNameLst>
                                      </p:cBhvr>
                                      <p:to>
                                        <p:strVal val="visible"/>
                                      </p:to>
                                    </p:set>
                                    <p:animEffect transition="in" filter="fade">
                                      <p:cBhvr>
                                        <p:cTn id="18" dur="500"/>
                                        <p:tgtEl>
                                          <p:spTgt spid="106"/>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fade">
                                      <p:cBhvr>
                                        <p:cTn id="22" dur="500"/>
                                        <p:tgtEl>
                                          <p:spTgt spid="107"/>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fade">
                                      <p:cBhvr>
                                        <p:cTn id="26" dur="500"/>
                                        <p:tgtEl>
                                          <p:spTgt spid="108"/>
                                        </p:tgtEl>
                                      </p:cBhvr>
                                    </p:animEffect>
                                  </p:childTnLst>
                                </p:cTn>
                              </p:par>
                            </p:childTnLst>
                          </p:cTn>
                        </p:par>
                        <p:par>
                          <p:cTn id="27" fill="hold">
                            <p:stCondLst>
                              <p:cond delay="3500"/>
                            </p:stCondLst>
                            <p:childTnLst>
                              <p:par>
                                <p:cTn id="28" presetID="0" presetClass="path" presetSubtype="0" accel="50000" decel="50000" fill="hold" nodeType="afterEffect">
                                  <p:stCondLst>
                                    <p:cond delay="0"/>
                                  </p:stCondLst>
                                  <p:childTnLst>
                                    <p:animMotion origin="layout" path="M 2.08333E-7 7.40741E-7 L -0.18125 7.40741E-7 " pathEditMode="relative" ptsTypes="AA">
                                      <p:cBhvr>
                                        <p:cTn id="29" dur="1000" fill="hold"/>
                                        <p:tgtEl>
                                          <p:spTgt spid="110"/>
                                        </p:tgtEl>
                                        <p:attrNameLst>
                                          <p:attrName>ppt_x</p:attrName>
                                          <p:attrName>ppt_y</p:attrName>
                                        </p:attrNameLst>
                                      </p:cBhvr>
                                    </p:animMotion>
                                  </p:childTnLst>
                                </p:cTn>
                              </p:par>
                              <p:par>
                                <p:cTn id="30" presetID="10" presetClass="exit" presetSubtype="0" fill="hold" nodeType="withEffect">
                                  <p:stCondLst>
                                    <p:cond delay="1000"/>
                                  </p:stCondLst>
                                  <p:childTnLst>
                                    <p:animEffect transition="out" filter="fade">
                                      <p:cBhvr>
                                        <p:cTn id="31" dur="1000"/>
                                        <p:tgtEl>
                                          <p:spTgt spid="110"/>
                                        </p:tgtEl>
                                      </p:cBhvr>
                                    </p:animEffect>
                                    <p:set>
                                      <p:cBhvr>
                                        <p:cTn id="32" dur="1" fill="hold">
                                          <p:stCondLst>
                                            <p:cond delay="999"/>
                                          </p:stCondLst>
                                        </p:cTn>
                                        <p:tgtEl>
                                          <p:spTgt spid="110"/>
                                        </p:tgtEl>
                                        <p:attrNameLst>
                                          <p:attrName>style.visibility</p:attrName>
                                        </p:attrNameLst>
                                      </p:cBhvr>
                                      <p:to>
                                        <p:strVal val="hidden"/>
                                      </p:to>
                                    </p:set>
                                  </p:childTnLst>
                                </p:cTn>
                              </p:par>
                              <p:par>
                                <p:cTn id="33" presetID="10" presetClass="exit" presetSubtype="0" fill="hold" grpId="1" nodeType="withEffect">
                                  <p:stCondLst>
                                    <p:cond delay="1000"/>
                                  </p:stCondLst>
                                  <p:childTnLst>
                                    <p:animEffect transition="out" filter="fade">
                                      <p:cBhvr>
                                        <p:cTn id="34" dur="1000"/>
                                        <p:tgtEl>
                                          <p:spTgt spid="108"/>
                                        </p:tgtEl>
                                      </p:cBhvr>
                                    </p:animEffect>
                                    <p:set>
                                      <p:cBhvr>
                                        <p:cTn id="35" dur="1" fill="hold">
                                          <p:stCondLst>
                                            <p:cond delay="999"/>
                                          </p:stCondLst>
                                        </p:cTn>
                                        <p:tgtEl>
                                          <p:spTgt spid="108"/>
                                        </p:tgtEl>
                                        <p:attrNameLst>
                                          <p:attrName>style.visibility</p:attrName>
                                        </p:attrNameLst>
                                      </p:cBhvr>
                                      <p:to>
                                        <p:strVal val="hidden"/>
                                      </p:to>
                                    </p:set>
                                  </p:childTnLst>
                                </p:cTn>
                              </p:par>
                              <p:par>
                                <p:cTn id="36" presetID="10" presetClass="exit" presetSubtype="0" fill="hold" grpId="1" nodeType="withEffect">
                                  <p:stCondLst>
                                    <p:cond delay="1000"/>
                                  </p:stCondLst>
                                  <p:childTnLst>
                                    <p:animEffect transition="out" filter="fade">
                                      <p:cBhvr>
                                        <p:cTn id="37" dur="1000"/>
                                        <p:tgtEl>
                                          <p:spTgt spid="107"/>
                                        </p:tgtEl>
                                      </p:cBhvr>
                                    </p:animEffect>
                                    <p:set>
                                      <p:cBhvr>
                                        <p:cTn id="38" dur="1" fill="hold">
                                          <p:stCondLst>
                                            <p:cond delay="999"/>
                                          </p:stCondLst>
                                        </p:cTn>
                                        <p:tgtEl>
                                          <p:spTgt spid="107"/>
                                        </p:tgtEl>
                                        <p:attrNameLst>
                                          <p:attrName>style.visibility</p:attrName>
                                        </p:attrNameLst>
                                      </p:cBhvr>
                                      <p:to>
                                        <p:strVal val="hidden"/>
                                      </p:to>
                                    </p:set>
                                  </p:childTnLst>
                                </p:cTn>
                              </p:par>
                              <p:par>
                                <p:cTn id="39" presetID="10" presetClass="exit" presetSubtype="0" fill="hold" grpId="1" nodeType="withEffect">
                                  <p:stCondLst>
                                    <p:cond delay="1000"/>
                                  </p:stCondLst>
                                  <p:childTnLst>
                                    <p:animEffect transition="out" filter="fade">
                                      <p:cBhvr>
                                        <p:cTn id="40" dur="1000"/>
                                        <p:tgtEl>
                                          <p:spTgt spid="106"/>
                                        </p:tgtEl>
                                      </p:cBhvr>
                                    </p:animEffect>
                                    <p:set>
                                      <p:cBhvr>
                                        <p:cTn id="41" dur="1" fill="hold">
                                          <p:stCondLst>
                                            <p:cond delay="999"/>
                                          </p:stCondLst>
                                        </p:cTn>
                                        <p:tgtEl>
                                          <p:spTgt spid="106"/>
                                        </p:tgtEl>
                                        <p:attrNameLst>
                                          <p:attrName>style.visibility</p:attrName>
                                        </p:attrNameLst>
                                      </p:cBhvr>
                                      <p:to>
                                        <p:strVal val="hidden"/>
                                      </p:to>
                                    </p:set>
                                  </p:childTnLst>
                                </p:cTn>
                              </p:par>
                              <p:par>
                                <p:cTn id="42" presetID="10" presetClass="exit" presetSubtype="0" fill="hold" nodeType="withEffect">
                                  <p:stCondLst>
                                    <p:cond delay="1000"/>
                                  </p:stCondLst>
                                  <p:childTnLst>
                                    <p:animEffect transition="out" filter="fade">
                                      <p:cBhvr>
                                        <p:cTn id="43" dur="1000"/>
                                        <p:tgtEl>
                                          <p:spTgt spid="109"/>
                                        </p:tgtEl>
                                      </p:cBhvr>
                                    </p:animEffect>
                                    <p:set>
                                      <p:cBhvr>
                                        <p:cTn id="44" dur="1" fill="hold">
                                          <p:stCondLst>
                                            <p:cond delay="999"/>
                                          </p:stCondLst>
                                        </p:cTn>
                                        <p:tgtEl>
                                          <p:spTgt spid="109"/>
                                        </p:tgtEl>
                                        <p:attrNameLst>
                                          <p:attrName>style.visibility</p:attrName>
                                        </p:attrNameLst>
                                      </p:cBhvr>
                                      <p:to>
                                        <p:strVal val="hidden"/>
                                      </p:to>
                                    </p:set>
                                  </p:childTnLst>
                                </p:cTn>
                              </p:par>
                            </p:childTnLst>
                          </p:cTn>
                        </p:par>
                        <p:par>
                          <p:cTn id="45" fill="hold">
                            <p:stCondLst>
                              <p:cond delay="5500"/>
                            </p:stCondLst>
                            <p:childTnLst>
                              <p:par>
                                <p:cTn id="46" presetID="2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par>
                                <p:cTn id="49" presetID="22" presetClass="entr" presetSubtype="1"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par>
                                <p:cTn id="52" presetID="22" presetClass="entr" presetSubtype="1"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1000"/>
                                        <p:tgtEl>
                                          <p:spTgt spid="11"/>
                                        </p:tgtEl>
                                      </p:cBhvr>
                                    </p:animEffect>
                                  </p:childTnLst>
                                </p:cTn>
                              </p:par>
                            </p:childTnLst>
                          </p:cTn>
                        </p:par>
                        <p:par>
                          <p:cTn id="59" fill="hold">
                            <p:stCondLst>
                              <p:cond delay="7000"/>
                            </p:stCondLst>
                            <p:childTnLst>
                              <p:par>
                                <p:cTn id="60" presetID="10" presetClass="entr" presetSubtype="0" fill="hold"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childTnLst>
                          </p:cTn>
                        </p:par>
                        <p:par>
                          <p:cTn id="67" fill="hold">
                            <p:stCondLst>
                              <p:cond delay="8000"/>
                            </p:stCondLst>
                            <p:childTnLst>
                              <p:par>
                                <p:cTn id="68" presetID="10" presetClass="entr" presetSubtype="0"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500"/>
                                        <p:tgtEl>
                                          <p:spTgt spid="56"/>
                                        </p:tgtEl>
                                      </p:cBhvr>
                                    </p:animEffect>
                                  </p:childTnLst>
                                </p:cTn>
                              </p:par>
                            </p:childTnLst>
                          </p:cTn>
                        </p:par>
                        <p:par>
                          <p:cTn id="71" fill="hold">
                            <p:stCondLst>
                              <p:cond delay="8500"/>
                            </p:stCondLst>
                            <p:childTnLst>
                              <p:par>
                                <p:cTn id="72" presetID="22" presetClass="entr" presetSubtype="1"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up)">
                                      <p:cBhvr>
                                        <p:cTn id="74" dur="500"/>
                                        <p:tgtEl>
                                          <p:spTgt spid="52"/>
                                        </p:tgtEl>
                                      </p:cBhvr>
                                    </p:animEffect>
                                  </p:childTnLst>
                                </p:cTn>
                              </p:par>
                              <p:par>
                                <p:cTn id="75" presetID="22" presetClass="entr" presetSubtype="1" fill="hold"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up)">
                                      <p:cBhvr>
                                        <p:cTn id="77" dur="500"/>
                                        <p:tgtEl>
                                          <p:spTgt spid="55"/>
                                        </p:tgtEl>
                                      </p:cBhvr>
                                    </p:animEffect>
                                  </p:childTnLst>
                                </p:cTn>
                              </p:par>
                              <p:par>
                                <p:cTn id="78" presetID="22" presetClass="entr" presetSubtype="1" fill="hold"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wipe(up)">
                                      <p:cBhvr>
                                        <p:cTn id="80" dur="500"/>
                                        <p:tgtEl>
                                          <p:spTgt spid="53"/>
                                        </p:tgtEl>
                                      </p:cBhvr>
                                    </p:animEffect>
                                  </p:childTnLst>
                                </p:cTn>
                              </p:par>
                            </p:childTnLst>
                          </p:cTn>
                        </p:par>
                        <p:par>
                          <p:cTn id="81" fill="hold">
                            <p:stCondLst>
                              <p:cond delay="9000"/>
                            </p:stCondLst>
                            <p:childTnLst>
                              <p:par>
                                <p:cTn id="82" presetID="10" presetClass="entr" presetSubtype="0" fill="hold" nodeType="after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1000"/>
                                        <p:tgtEl>
                                          <p:spTgt spid="54"/>
                                        </p:tgtEl>
                                      </p:cBhvr>
                                    </p:animEffect>
                                  </p:childTnLst>
                                </p:cTn>
                              </p:par>
                              <p:par>
                                <p:cTn id="85" presetID="10" presetClass="entr" presetSubtype="0" fill="hold"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childTnLst>
                                </p:cTn>
                              </p:par>
                              <p:par>
                                <p:cTn id="91" presetID="6" presetClass="entr" presetSubtype="16" fill="hold" nodeType="with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circle(in)">
                                      <p:cBhvr>
                                        <p:cTn id="9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6" grpId="1" animBg="1"/>
      <p:bldP spid="107" grpId="0" animBg="1"/>
      <p:bldP spid="107" grpId="1" animBg="1"/>
      <p:bldP spid="108" grpId="0" animBg="1"/>
      <p:bldP spid="108" grpId="1" animBg="1"/>
      <p:bldP spid="11" grpId="0" animBg="1"/>
      <p:bldP spid="51" grpId="0"/>
    </p:bldLst>
  </p:timing>
</p:sld>
</file>

<file path=ppt/theme/theme1.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old Template Template">
    <a:dk1>
      <a:srgbClr val="000000"/>
    </a:dk1>
    <a:lt1>
      <a:srgbClr val="FFFFFF"/>
    </a:lt1>
    <a:dk2>
      <a:srgbClr val="AF8621"/>
    </a:dk2>
    <a:lt2>
      <a:srgbClr val="FFFC80"/>
    </a:lt2>
    <a:accent1>
      <a:srgbClr val="FFC000"/>
    </a:accent1>
    <a:accent2>
      <a:srgbClr val="0684A2"/>
    </a:accent2>
    <a:accent3>
      <a:srgbClr val="DF8045"/>
    </a:accent3>
    <a:accent4>
      <a:srgbClr val="919E7A"/>
    </a:accent4>
    <a:accent5>
      <a:srgbClr val="FF9929"/>
    </a:accent5>
    <a:accent6>
      <a:srgbClr val="7D3DA1"/>
    </a:accent6>
    <a:hlink>
      <a:srgbClr val="F3EB4F"/>
    </a:hlink>
    <a:folHlink>
      <a:srgbClr val="F0ED7B"/>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13197</TotalTime>
  <Words>4367</Words>
  <Application>Microsoft Office PowerPoint</Application>
  <PresentationFormat>On-screen Show (4:3)</PresentationFormat>
  <Paragraphs>711</Paragraphs>
  <Slides>53</Slides>
  <Notes>26</Notes>
  <HiddenSlides>0</HiddenSlides>
  <MMClips>1</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Office Theme</vt:lpstr>
      <vt:lpstr>1_Office Theme</vt:lpstr>
      <vt:lpstr>PowerPoint Presentation</vt:lpstr>
      <vt:lpstr>Understanding How MS Virtualsation Compares to VMware</vt:lpstr>
      <vt:lpstr>Agenda</vt:lpstr>
      <vt:lpstr>Introduction (full disclosure – who am I)</vt:lpstr>
      <vt:lpstr>Agenda</vt:lpstr>
      <vt:lpstr>Your Challenges Today </vt:lpstr>
      <vt:lpstr>Trends – Changing Market Landscape</vt:lpstr>
      <vt:lpstr>Agenda</vt:lpstr>
      <vt:lpstr>All About the App</vt:lpstr>
      <vt:lpstr>Cross Platform From The Metal Up</vt:lpstr>
      <vt:lpstr>PowerPoint Presentation</vt:lpstr>
      <vt:lpstr>Agenda</vt:lpstr>
      <vt:lpstr>Cloud Optimize Every Business</vt:lpstr>
      <vt:lpstr>Why Microsoft Private Cloud</vt:lpstr>
      <vt:lpstr>Transition to the Cloud</vt:lpstr>
      <vt:lpstr>Microsoft vs. VMware Technology IaaS Stack</vt:lpstr>
      <vt:lpstr>Introducing System Center App Controller</vt:lpstr>
      <vt:lpstr>Agenda</vt:lpstr>
      <vt:lpstr>Windows Server 2008 R2 SP1</vt:lpstr>
      <vt:lpstr>Best-In-Class Performance</vt:lpstr>
      <vt:lpstr>Tremendous Momentum for Hyper-V In Australia &amp; World Wide</vt:lpstr>
      <vt:lpstr>PowerPoint Presentation</vt:lpstr>
      <vt:lpstr>2011 ESG Test Lab - Virtual</vt:lpstr>
      <vt:lpstr>2011 SQL Workload Results</vt:lpstr>
      <vt:lpstr>Performance &amp; Scalability  </vt:lpstr>
      <vt:lpstr>Reality: Performance &amp; Scalability</vt:lpstr>
      <vt:lpstr>Reality: Performance &amp; Scalability</vt:lpstr>
      <vt:lpstr>Agenda</vt:lpstr>
      <vt:lpstr>Wide &amp; Deep Guest OS Support</vt:lpstr>
      <vt:lpstr>Microsoft Virtualization: The Best Choice for Microsoft Server Applications</vt:lpstr>
      <vt:lpstr>Optimize infrastructure for VDI </vt:lpstr>
      <vt:lpstr>Agenda</vt:lpstr>
      <vt:lpstr>Hyper-V Server 2008 R2 SP1</vt:lpstr>
      <vt:lpstr>Coreconfig2: http://coreconfig.codeplex.com/   </vt:lpstr>
      <vt:lpstr>Apples to Apples</vt:lpstr>
      <vt:lpstr>Agenda</vt:lpstr>
      <vt:lpstr>PowerPoint Presentation</vt:lpstr>
      <vt:lpstr>Microsoft Virtualization for Server Applications</vt:lpstr>
      <vt:lpstr>System Center Virtual Machine Manager 2012</vt:lpstr>
      <vt:lpstr>Server Application Virtualization (Server App-V)</vt:lpstr>
      <vt:lpstr>System Center App Controller</vt:lpstr>
      <vt:lpstr>Agenda</vt:lpstr>
      <vt:lpstr>Microsoft’s private cloud management focuses on the applications</vt:lpstr>
      <vt:lpstr>Microsoft Licensing - ECI Datacenter “Cloud Ready”</vt:lpstr>
      <vt:lpstr>Private Cloud Licensing Comparison</vt:lpstr>
      <vt:lpstr>Pricing Comparison- 3 Yr. License+ support</vt:lpstr>
      <vt:lpstr>Agenda</vt:lpstr>
      <vt:lpstr>What we hear from our customers </vt:lpstr>
      <vt:lpstr>Windows 8 Server &amp; Hyper-V 3 Preview</vt:lpstr>
      <vt:lpstr>More Windows 8 Info at:</vt:lpstr>
      <vt:lpstr>Microsoft Virtualization Jump Start Training Videos!</vt:lpstr>
      <vt:lpstr>Enrol in Microsoft Virtual Academy Today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346</cp:revision>
  <dcterms:created xsi:type="dcterms:W3CDTF">2011-04-01T05:55:34Z</dcterms:created>
  <dcterms:modified xsi:type="dcterms:W3CDTF">2011-08-31T07:19:14Z</dcterms:modified>
</cp:coreProperties>
</file>