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5.xml" ContentType="application/vnd.openxmlformats-officedocument.drawingml.chart+xml"/>
  <Override PartName="/ppt/drawings/drawing2.xml" ContentType="application/vnd.openxmlformats-officedocument.drawingml.chartshapes+xml"/>
  <Override PartName="/ppt/charts/chart6.xml" ContentType="application/vnd.openxmlformats-officedocument.drawingml.chart+xml"/>
  <Override PartName="/ppt/charts/chart7.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9"/>
  </p:notesMasterIdLst>
  <p:sldIdLst>
    <p:sldId id="279" r:id="rId2"/>
    <p:sldId id="285" r:id="rId3"/>
    <p:sldId id="286" r:id="rId4"/>
    <p:sldId id="287" r:id="rId5"/>
    <p:sldId id="288" r:id="rId6"/>
    <p:sldId id="289" r:id="rId7"/>
    <p:sldId id="290" r:id="rId8"/>
    <p:sldId id="291" r:id="rId9"/>
    <p:sldId id="292" r:id="rId10"/>
    <p:sldId id="352" r:id="rId11"/>
    <p:sldId id="293" r:id="rId12"/>
    <p:sldId id="294" r:id="rId13"/>
    <p:sldId id="295" r:id="rId14"/>
    <p:sldId id="296" r:id="rId15"/>
    <p:sldId id="297" r:id="rId16"/>
    <p:sldId id="298" r:id="rId17"/>
    <p:sldId id="356" r:id="rId18"/>
    <p:sldId id="299" r:id="rId19"/>
    <p:sldId id="355" r:id="rId20"/>
    <p:sldId id="300" r:id="rId21"/>
    <p:sldId id="301" r:id="rId22"/>
    <p:sldId id="302" r:id="rId23"/>
    <p:sldId id="303" r:id="rId24"/>
    <p:sldId id="304" r:id="rId25"/>
    <p:sldId id="305" r:id="rId26"/>
    <p:sldId id="306" r:id="rId27"/>
    <p:sldId id="307" r:id="rId28"/>
    <p:sldId id="308" r:id="rId29"/>
    <p:sldId id="309" r:id="rId30"/>
    <p:sldId id="310" r:id="rId31"/>
    <p:sldId id="311" r:id="rId32"/>
    <p:sldId id="312" r:id="rId33"/>
    <p:sldId id="313" r:id="rId34"/>
    <p:sldId id="314" r:id="rId35"/>
    <p:sldId id="315" r:id="rId36"/>
    <p:sldId id="316" r:id="rId37"/>
    <p:sldId id="317" r:id="rId38"/>
    <p:sldId id="319" r:id="rId39"/>
    <p:sldId id="320" r:id="rId40"/>
    <p:sldId id="321" r:id="rId41"/>
    <p:sldId id="322" r:id="rId42"/>
    <p:sldId id="354" r:id="rId43"/>
    <p:sldId id="323" r:id="rId44"/>
    <p:sldId id="353" r:id="rId45"/>
    <p:sldId id="324" r:id="rId46"/>
    <p:sldId id="325" r:id="rId47"/>
    <p:sldId id="326" r:id="rId48"/>
    <p:sldId id="327" r:id="rId49"/>
    <p:sldId id="328" r:id="rId50"/>
    <p:sldId id="329" r:id="rId51"/>
    <p:sldId id="330" r:id="rId52"/>
    <p:sldId id="331" r:id="rId53"/>
    <p:sldId id="332" r:id="rId54"/>
    <p:sldId id="333" r:id="rId55"/>
    <p:sldId id="334" r:id="rId56"/>
    <p:sldId id="357" r:id="rId57"/>
    <p:sldId id="335" r:id="rId58"/>
    <p:sldId id="336" r:id="rId59"/>
    <p:sldId id="337" r:id="rId60"/>
    <p:sldId id="338" r:id="rId61"/>
    <p:sldId id="358" r:id="rId62"/>
    <p:sldId id="339" r:id="rId63"/>
    <p:sldId id="340" r:id="rId64"/>
    <p:sldId id="341" r:id="rId65"/>
    <p:sldId id="342" r:id="rId66"/>
    <p:sldId id="343" r:id="rId67"/>
    <p:sldId id="344" r:id="rId68"/>
    <p:sldId id="345" r:id="rId69"/>
    <p:sldId id="346" r:id="rId70"/>
    <p:sldId id="347" r:id="rId71"/>
    <p:sldId id="348" r:id="rId72"/>
    <p:sldId id="349" r:id="rId73"/>
    <p:sldId id="350" r:id="rId74"/>
    <p:sldId id="351" r:id="rId75"/>
    <p:sldId id="361" r:id="rId76"/>
    <p:sldId id="270" r:id="rId77"/>
    <p:sldId id="271" r:id="rId7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24" autoAdjust="0"/>
    <p:restoredTop sz="96354" autoAdjust="0"/>
  </p:normalViewPr>
  <p:slideViewPr>
    <p:cSldViewPr>
      <p:cViewPr varScale="1">
        <p:scale>
          <a:sx n="82" d="100"/>
          <a:sy n="82" d="100"/>
        </p:scale>
        <p:origin x="-78" y="-168"/>
      </p:cViewPr>
      <p:guideLst>
        <p:guide orient="horz" pos="3122"/>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esg\msft\hyperv%20R2%20performance.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esg\msft\hyperv%20R2%20performance.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embeddings/oleObject1.bin"/></Relationships>
</file>

<file path=ppt/charts/_rels/chart6.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7.xml.rels><?xml version="1.0" encoding="UTF-8" standalone="yes"?>
<Relationships xmlns="http://schemas.openxmlformats.org/package/2006/relationships"><Relationship Id="rId1" Type="http://schemas.openxmlformats.org/officeDocument/2006/relationships/oleObject" Target="../embeddings/oleObject3.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42"/>
    </mc:Choice>
    <mc:Fallback>
      <c:style val="42"/>
    </mc:Fallback>
  </mc:AlternateContent>
  <c:clrMapOvr bg1="dk1" tx1="lt1" bg2="dk2" tx2="lt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Column1</c:v>
                </c:pt>
              </c:strCache>
            </c:strRef>
          </c:tx>
          <c:dLbls>
            <c:dLbl>
              <c:idx val="0"/>
              <c:layout>
                <c:manualLayout>
                  <c:x val="-0.22393098637435424"/>
                  <c:y val="-0.13062499588590018"/>
                </c:manualLayout>
              </c:layout>
              <c:tx>
                <c:rich>
                  <a:bodyPr/>
                  <a:lstStyle/>
                  <a:p>
                    <a:r>
                      <a:rPr lang="en-US" sz="1600" dirty="0">
                        <a:latin typeface="Calibri" pitchFamily="34" charset="0"/>
                        <a:cs typeface="Calibri" pitchFamily="34" charset="0"/>
                      </a:rPr>
                      <a:t>Licensed Windows 61%</a:t>
                    </a:r>
                  </a:p>
                </c:rich>
              </c:tx>
              <c:showLegendKey val="0"/>
              <c:showVal val="1"/>
              <c:showCatName val="0"/>
              <c:showSerName val="0"/>
              <c:showPercent val="0"/>
              <c:showBubbleSize val="0"/>
            </c:dLbl>
            <c:dLbl>
              <c:idx val="1"/>
              <c:layout>
                <c:manualLayout>
                  <c:x val="0.18437740077662768"/>
                  <c:y val="-0.11450359465936268"/>
                </c:manualLayout>
              </c:layout>
              <c:tx>
                <c:rich>
                  <a:bodyPr/>
                  <a:lstStyle/>
                  <a:p>
                    <a:r>
                      <a:rPr lang="en-US" sz="1600" dirty="0">
                        <a:latin typeface="Calibri" pitchFamily="34" charset="0"/>
                        <a:cs typeface="Calibri" pitchFamily="34" charset="0"/>
                      </a:rPr>
                      <a:t>Unpaid Windows</a:t>
                    </a:r>
                  </a:p>
                  <a:p>
                    <a:r>
                      <a:rPr lang="en-US" sz="1600" dirty="0">
                        <a:latin typeface="Calibri" pitchFamily="34" charset="0"/>
                        <a:cs typeface="Calibri" pitchFamily="34" charset="0"/>
                      </a:rPr>
                      <a:t>11%</a:t>
                    </a:r>
                  </a:p>
                </c:rich>
              </c:tx>
              <c:showLegendKey val="0"/>
              <c:showVal val="1"/>
              <c:showCatName val="0"/>
              <c:showSerName val="0"/>
              <c:showPercent val="0"/>
              <c:showBubbleSize val="0"/>
            </c:dLbl>
            <c:dLbl>
              <c:idx val="2"/>
              <c:layout/>
              <c:tx>
                <c:rich>
                  <a:bodyPr/>
                  <a:lstStyle/>
                  <a:p>
                    <a:r>
                      <a:rPr lang="en-US" sz="1600" dirty="0">
                        <a:latin typeface="Calibri" pitchFamily="34" charset="0"/>
                        <a:cs typeface="Calibri" pitchFamily="34" charset="0"/>
                      </a:rPr>
                      <a:t>Linux 21%</a:t>
                    </a:r>
                  </a:p>
                </c:rich>
              </c:tx>
              <c:showLegendKey val="0"/>
              <c:showVal val="1"/>
              <c:showCatName val="0"/>
              <c:showSerName val="0"/>
              <c:showPercent val="0"/>
              <c:showBubbleSize val="0"/>
            </c:dLbl>
            <c:dLbl>
              <c:idx val="3"/>
              <c:layout/>
              <c:tx>
                <c:rich>
                  <a:bodyPr/>
                  <a:lstStyle/>
                  <a:p>
                    <a:r>
                      <a:rPr lang="en-US" sz="1600" dirty="0">
                        <a:latin typeface="Calibri" pitchFamily="34" charset="0"/>
                        <a:cs typeface="Calibri" pitchFamily="34" charset="0"/>
                      </a:rPr>
                      <a:t>Unix</a:t>
                    </a:r>
                  </a:p>
                  <a:p>
                    <a:r>
                      <a:rPr lang="en-US" sz="1600" dirty="0">
                        <a:latin typeface="Calibri" pitchFamily="34" charset="0"/>
                        <a:cs typeface="Calibri" pitchFamily="34" charset="0"/>
                      </a:rPr>
                      <a:t>6%</a:t>
                    </a:r>
                  </a:p>
                </c:rich>
              </c:tx>
              <c:showLegendKey val="0"/>
              <c:showVal val="1"/>
              <c:showCatName val="0"/>
              <c:showSerName val="0"/>
              <c:showPercent val="0"/>
              <c:showBubbleSize val="0"/>
            </c:dLbl>
            <c:dLbl>
              <c:idx val="4"/>
              <c:layout>
                <c:manualLayout>
                  <c:x val="2.1058886336372165E-2"/>
                  <c:y val="0"/>
                </c:manualLayout>
              </c:layout>
              <c:tx>
                <c:rich>
                  <a:bodyPr/>
                  <a:lstStyle/>
                  <a:p>
                    <a:pPr>
                      <a:defRPr sz="1600">
                        <a:solidFill>
                          <a:schemeClr val="tx1"/>
                        </a:solidFill>
                      </a:defRPr>
                    </a:pPr>
                    <a:r>
                      <a:rPr lang="en-US" sz="1600" b="1" dirty="0" smtClean="0">
                        <a:solidFill>
                          <a:schemeClr val="tx1"/>
                        </a:solidFill>
                        <a:latin typeface="Calibri" pitchFamily="34" charset="0"/>
                        <a:cs typeface="Calibri" pitchFamily="34" charset="0"/>
                      </a:rPr>
                      <a:t>Other</a:t>
                    </a:r>
                  </a:p>
                  <a:p>
                    <a:pPr>
                      <a:defRPr sz="1600">
                        <a:solidFill>
                          <a:schemeClr val="tx1"/>
                        </a:solidFill>
                      </a:defRPr>
                    </a:pPr>
                    <a:r>
                      <a:rPr lang="en-US" sz="1600" b="1" dirty="0" smtClean="0">
                        <a:solidFill>
                          <a:schemeClr val="tx1"/>
                        </a:solidFill>
                        <a:latin typeface="Calibri" pitchFamily="34" charset="0"/>
                        <a:cs typeface="Calibri" pitchFamily="34" charset="0"/>
                      </a:rPr>
                      <a:t>1</a:t>
                    </a:r>
                    <a:r>
                      <a:rPr lang="en-US" sz="1600" b="1" dirty="0">
                        <a:solidFill>
                          <a:schemeClr val="tx1"/>
                        </a:solidFill>
                        <a:latin typeface="Calibri" pitchFamily="34" charset="0"/>
                        <a:cs typeface="Calibri" pitchFamily="34" charset="0"/>
                      </a:rPr>
                      <a:t>%</a:t>
                    </a:r>
                  </a:p>
                </c:rich>
              </c:tx>
              <c:spPr/>
              <c:showLegendKey val="0"/>
              <c:showVal val="1"/>
              <c:showCatName val="0"/>
              <c:showSerName val="0"/>
              <c:showPercent val="0"/>
              <c:showBubbleSize val="0"/>
            </c:dLbl>
            <c:txPr>
              <a:bodyPr/>
              <a:lstStyle/>
              <a:p>
                <a:pPr>
                  <a:defRPr sz="1600"/>
                </a:pPr>
                <a:endParaRPr lang="en-US"/>
              </a:p>
            </c:txPr>
            <c:showLegendKey val="0"/>
            <c:showVal val="1"/>
            <c:showCatName val="0"/>
            <c:showSerName val="0"/>
            <c:showPercent val="0"/>
            <c:showBubbleSize val="0"/>
            <c:showLeaderLines val="1"/>
          </c:dLbls>
          <c:cat>
            <c:strRef>
              <c:f>Sheet1!$A$2:$A$6</c:f>
              <c:strCache>
                <c:ptCount val="5"/>
                <c:pt idx="0">
                  <c:v>Paid Windows</c:v>
                </c:pt>
                <c:pt idx="1">
                  <c:v>Unpaid Windows</c:v>
                </c:pt>
                <c:pt idx="2">
                  <c:v>Linux</c:v>
                </c:pt>
                <c:pt idx="3">
                  <c:v>Unix</c:v>
                </c:pt>
                <c:pt idx="4">
                  <c:v>All Other</c:v>
                </c:pt>
              </c:strCache>
            </c:strRef>
          </c:cat>
          <c:val>
            <c:numRef>
              <c:f>Sheet1!$B$2:$B$6</c:f>
              <c:numCache>
                <c:formatCode>0%</c:formatCode>
                <c:ptCount val="5"/>
                <c:pt idx="0">
                  <c:v>0.61000000000000065</c:v>
                </c:pt>
                <c:pt idx="1">
                  <c:v>0.11</c:v>
                </c:pt>
                <c:pt idx="2">
                  <c:v>0.21000000000000021</c:v>
                </c:pt>
                <c:pt idx="3">
                  <c:v>6.0000000000000032E-2</c:v>
                </c:pt>
                <c:pt idx="4">
                  <c:v>1.0000000000000005E-2</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0"/>
  </c:chart>
  <c:spPr>
    <a:noFill/>
  </c:spPr>
  <c:txPr>
    <a:bodyPr/>
    <a:lstStyle/>
    <a:p>
      <a:pPr>
        <a:defRPr sz="1100" b="1">
          <a:effectLst>
            <a:outerShdw blurRad="38100" dist="38100" dir="2700000" algn="tl">
              <a:srgbClr val="000000">
                <a:alpha val="43137"/>
              </a:srgbClr>
            </a:outerShdw>
          </a:effectLst>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18"/>
    </mc:Choice>
    <mc:Fallback>
      <c:style val="18"/>
    </mc:Fallback>
  </mc:AlternateContent>
  <c:clrMapOvr bg1="dk1" tx1="lt1" bg2="dk2" tx2="lt2" accent1="accent1" accent2="accent2" accent3="accent3" accent4="accent4" accent5="accent5" accent6="accent6" hlink="hlink" folHlink="folHlink"/>
  <c:chart>
    <c:autoTitleDeleted val="0"/>
    <c:view3D>
      <c:rotX val="15"/>
      <c:rotY val="20"/>
      <c:rAngAx val="1"/>
    </c:view3D>
    <c:floor>
      <c:thickness val="0"/>
      <c:spPr>
        <a:solidFill>
          <a:srgbClr val="000000">
            <a:alpha val="70000"/>
          </a:srgbClr>
        </a:solidFill>
        <a:ln>
          <a:solidFill>
            <a:srgbClr val="000000"/>
          </a:solidFill>
        </a:ln>
      </c:spPr>
    </c:floor>
    <c:sideWall>
      <c:thickness val="0"/>
      <c:spPr>
        <a:gradFill>
          <a:gsLst>
            <a:gs pos="0">
              <a:srgbClr val="000000">
                <a:alpha val="0"/>
              </a:srgbClr>
            </a:gs>
            <a:gs pos="50000">
              <a:srgbClr val="000000">
                <a:alpha val="9000"/>
              </a:srgbClr>
            </a:gs>
            <a:gs pos="100000">
              <a:srgbClr val="000000">
                <a:alpha val="40000"/>
              </a:srgbClr>
            </a:gs>
          </a:gsLst>
          <a:lin ang="5400000" scaled="0"/>
        </a:gradFill>
      </c:spPr>
    </c:sideWall>
    <c:backWall>
      <c:thickness val="0"/>
      <c:spPr>
        <a:gradFill>
          <a:gsLst>
            <a:gs pos="0">
              <a:srgbClr val="000000">
                <a:alpha val="0"/>
              </a:srgbClr>
            </a:gs>
            <a:gs pos="50000">
              <a:srgbClr val="000000">
                <a:alpha val="9000"/>
              </a:srgbClr>
            </a:gs>
            <a:gs pos="100000">
              <a:srgbClr val="000000">
                <a:alpha val="70000"/>
              </a:srgbClr>
            </a:gs>
          </a:gsLst>
          <a:lin ang="5400000" scaled="0"/>
        </a:gradFill>
      </c:spPr>
    </c:backWall>
    <c:plotArea>
      <c:layout/>
      <c:bar3DChart>
        <c:barDir val="col"/>
        <c:grouping val="clustered"/>
        <c:varyColors val="0"/>
        <c:ser>
          <c:idx val="0"/>
          <c:order val="0"/>
          <c:tx>
            <c:strRef>
              <c:f>Sheet1!$B$1</c:f>
              <c:strCache>
                <c:ptCount val="1"/>
                <c:pt idx="0">
                  <c:v>Physical Units</c:v>
                </c:pt>
              </c:strCache>
            </c:strRef>
          </c:tx>
          <c:invertIfNegative val="0"/>
          <c:cat>
            <c:strRef>
              <c:f>Sheet1!$A$2:$A$9</c:f>
              <c:strCache>
                <c:ptCount val="8"/>
                <c:pt idx="0">
                  <c:v>Y2005</c:v>
                </c:pt>
                <c:pt idx="1">
                  <c:v>Y2006</c:v>
                </c:pt>
                <c:pt idx="2">
                  <c:v>Y2007</c:v>
                </c:pt>
                <c:pt idx="3">
                  <c:v>Y2008</c:v>
                </c:pt>
                <c:pt idx="4">
                  <c:v>Y2009</c:v>
                </c:pt>
                <c:pt idx="5">
                  <c:v>Y2010</c:v>
                </c:pt>
                <c:pt idx="6">
                  <c:v>Y2011</c:v>
                </c:pt>
                <c:pt idx="7">
                  <c:v>Y2012</c:v>
                </c:pt>
              </c:strCache>
            </c:strRef>
          </c:cat>
          <c:val>
            <c:numRef>
              <c:f>Sheet1!$B$2:$B$9</c:f>
              <c:numCache>
                <c:formatCode>#,##0</c:formatCode>
                <c:ptCount val="8"/>
                <c:pt idx="0">
                  <c:v>250000</c:v>
                </c:pt>
                <c:pt idx="1">
                  <c:v>500000</c:v>
                </c:pt>
                <c:pt idx="2">
                  <c:v>900000</c:v>
                </c:pt>
                <c:pt idx="3">
                  <c:v>1100000</c:v>
                </c:pt>
                <c:pt idx="4">
                  <c:v>1250000</c:v>
                </c:pt>
                <c:pt idx="5">
                  <c:v>1500000</c:v>
                </c:pt>
                <c:pt idx="6">
                  <c:v>1750000</c:v>
                </c:pt>
                <c:pt idx="7">
                  <c:v>1900000</c:v>
                </c:pt>
              </c:numCache>
            </c:numRef>
          </c:val>
        </c:ser>
        <c:ser>
          <c:idx val="1"/>
          <c:order val="1"/>
          <c:tx>
            <c:strRef>
              <c:f>Sheet1!$C$1</c:f>
              <c:strCache>
                <c:ptCount val="1"/>
                <c:pt idx="0">
                  <c:v>Logical Units</c:v>
                </c:pt>
              </c:strCache>
            </c:strRef>
          </c:tx>
          <c:invertIfNegative val="0"/>
          <c:cat>
            <c:strRef>
              <c:f>Sheet1!$A$2:$A$9</c:f>
              <c:strCache>
                <c:ptCount val="8"/>
                <c:pt idx="0">
                  <c:v>Y2005</c:v>
                </c:pt>
                <c:pt idx="1">
                  <c:v>Y2006</c:v>
                </c:pt>
                <c:pt idx="2">
                  <c:v>Y2007</c:v>
                </c:pt>
                <c:pt idx="3">
                  <c:v>Y2008</c:v>
                </c:pt>
                <c:pt idx="4">
                  <c:v>Y2009</c:v>
                </c:pt>
                <c:pt idx="5">
                  <c:v>Y2010</c:v>
                </c:pt>
                <c:pt idx="6">
                  <c:v>Y2011</c:v>
                </c:pt>
                <c:pt idx="7">
                  <c:v>Y2012</c:v>
                </c:pt>
              </c:strCache>
            </c:strRef>
          </c:cat>
          <c:val>
            <c:numRef>
              <c:f>Sheet1!$C$2:$C$9</c:f>
              <c:numCache>
                <c:formatCode>#,##0</c:formatCode>
                <c:ptCount val="8"/>
                <c:pt idx="0">
                  <c:v>1000000</c:v>
                </c:pt>
                <c:pt idx="1">
                  <c:v>1900000</c:v>
                </c:pt>
                <c:pt idx="2">
                  <c:v>3900000</c:v>
                </c:pt>
                <c:pt idx="3">
                  <c:v>5990000</c:v>
                </c:pt>
                <c:pt idx="4">
                  <c:v>7800000</c:v>
                </c:pt>
                <c:pt idx="5">
                  <c:v>9850000</c:v>
                </c:pt>
                <c:pt idx="6">
                  <c:v>11850000</c:v>
                </c:pt>
                <c:pt idx="7">
                  <c:v>14000000</c:v>
                </c:pt>
              </c:numCache>
            </c:numRef>
          </c:val>
        </c:ser>
        <c:dLbls>
          <c:showLegendKey val="0"/>
          <c:showVal val="0"/>
          <c:showCatName val="0"/>
          <c:showSerName val="0"/>
          <c:showPercent val="0"/>
          <c:showBubbleSize val="0"/>
        </c:dLbls>
        <c:gapWidth val="39"/>
        <c:gapDepth val="0"/>
        <c:shape val="cylinder"/>
        <c:axId val="21558400"/>
        <c:axId val="21559936"/>
        <c:axId val="0"/>
      </c:bar3DChart>
      <c:catAx>
        <c:axId val="21558400"/>
        <c:scaling>
          <c:orientation val="minMax"/>
        </c:scaling>
        <c:delete val="0"/>
        <c:axPos val="b"/>
        <c:majorTickMark val="out"/>
        <c:minorTickMark val="none"/>
        <c:tickLblPos val="nextTo"/>
        <c:spPr>
          <a:ln>
            <a:solidFill>
              <a:schemeClr val="bg2"/>
            </a:solidFill>
          </a:ln>
        </c:spPr>
        <c:txPr>
          <a:bodyPr/>
          <a:lstStyle/>
          <a:p>
            <a:pPr>
              <a:defRPr sz="900">
                <a:solidFill>
                  <a:schemeClr val="tx1"/>
                </a:solidFill>
                <a:effectLst/>
              </a:defRPr>
            </a:pPr>
            <a:endParaRPr lang="en-US"/>
          </a:p>
        </c:txPr>
        <c:crossAx val="21559936"/>
        <c:crosses val="autoZero"/>
        <c:auto val="1"/>
        <c:lblAlgn val="ctr"/>
        <c:lblOffset val="100"/>
        <c:noMultiLvlLbl val="0"/>
      </c:catAx>
      <c:valAx>
        <c:axId val="21559936"/>
        <c:scaling>
          <c:orientation val="minMax"/>
        </c:scaling>
        <c:delete val="0"/>
        <c:axPos val="l"/>
        <c:majorGridlines>
          <c:spPr>
            <a:ln>
              <a:solidFill>
                <a:schemeClr val="bg2"/>
              </a:solidFill>
            </a:ln>
          </c:spPr>
        </c:majorGridlines>
        <c:numFmt formatCode="#,##0" sourceLinked="1"/>
        <c:majorTickMark val="out"/>
        <c:minorTickMark val="none"/>
        <c:tickLblPos val="nextTo"/>
        <c:spPr>
          <a:ln>
            <a:solidFill>
              <a:schemeClr val="bg2"/>
            </a:solidFill>
          </a:ln>
        </c:spPr>
        <c:txPr>
          <a:bodyPr/>
          <a:lstStyle/>
          <a:p>
            <a:pPr>
              <a:defRPr sz="1000">
                <a:solidFill>
                  <a:schemeClr val="tx1"/>
                </a:solidFill>
                <a:effectLst/>
              </a:defRPr>
            </a:pPr>
            <a:endParaRPr lang="en-US"/>
          </a:p>
        </c:txPr>
        <c:crossAx val="21558400"/>
        <c:crosses val="autoZero"/>
        <c:crossBetween val="between"/>
      </c:valAx>
    </c:plotArea>
    <c:legend>
      <c:legendPos val="b"/>
      <c:legendEntry>
        <c:idx val="0"/>
        <c:txPr>
          <a:bodyPr/>
          <a:lstStyle/>
          <a:p>
            <a:pPr>
              <a:defRPr sz="1100">
                <a:solidFill>
                  <a:schemeClr val="tx1"/>
                </a:solidFill>
                <a:latin typeface="+mn-lt"/>
              </a:defRPr>
            </a:pPr>
            <a:endParaRPr lang="en-US"/>
          </a:p>
        </c:txPr>
      </c:legendEntry>
      <c:legendEntry>
        <c:idx val="1"/>
        <c:txPr>
          <a:bodyPr/>
          <a:lstStyle/>
          <a:p>
            <a:pPr>
              <a:defRPr sz="1100">
                <a:solidFill>
                  <a:schemeClr val="tx1"/>
                </a:solidFill>
              </a:defRPr>
            </a:pPr>
            <a:endParaRPr lang="en-US"/>
          </a:p>
        </c:txPr>
      </c:legendEntry>
      <c:layout>
        <c:manualLayout>
          <c:xMode val="edge"/>
          <c:yMode val="edge"/>
          <c:x val="0.23076115485564311"/>
          <c:y val="0.88923746373808521"/>
          <c:w val="0.53847769028871395"/>
          <c:h val="6.7999378367177787E-2"/>
        </c:manualLayout>
      </c:layout>
      <c:overlay val="0"/>
      <c:txPr>
        <a:bodyPr/>
        <a:lstStyle/>
        <a:p>
          <a:pPr>
            <a:defRPr sz="1100">
              <a:solidFill>
                <a:schemeClr val="tx1"/>
              </a:solidFill>
            </a:defRPr>
          </a:pPr>
          <a:endParaRPr lang="en-US"/>
        </a:p>
      </c:txPr>
    </c:legend>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400" dirty="0">
                <a:solidFill>
                  <a:schemeClr val="bg1"/>
                </a:solidFill>
              </a:rPr>
              <a:t>Native </a:t>
            </a:r>
            <a:r>
              <a:rPr lang="en-US" sz="1400" baseline="0" dirty="0">
                <a:solidFill>
                  <a:schemeClr val="bg1"/>
                </a:solidFill>
              </a:rPr>
              <a:t>vs. Fixed VHD IO Performance  Analysis</a:t>
            </a:r>
          </a:p>
          <a:p>
            <a:pPr>
              <a:defRPr/>
            </a:pPr>
            <a:r>
              <a:rPr lang="en-US" sz="1200" b="0" baseline="0" dirty="0">
                <a:solidFill>
                  <a:schemeClr val="bg1"/>
                </a:solidFill>
              </a:rPr>
              <a:t>(Window 2008 R2 Physical Disk(Native) vs. Fixed VHD(VM), ESG Lab Iometer workloads)</a:t>
            </a:r>
            <a:endParaRPr lang="en-US" sz="1200" b="0" dirty="0">
              <a:solidFill>
                <a:schemeClr val="bg1"/>
              </a:solidFill>
            </a:endParaRPr>
          </a:p>
        </c:rich>
      </c:tx>
      <c:layout/>
      <c:overlay val="1"/>
    </c:title>
    <c:autoTitleDeleted val="0"/>
    <c:plotArea>
      <c:layout>
        <c:manualLayout>
          <c:layoutTarget val="inner"/>
          <c:xMode val="edge"/>
          <c:yMode val="edge"/>
          <c:x val="8.0459770114942528E-2"/>
          <c:y val="0.14935698447893594"/>
          <c:w val="0.8984674329501916"/>
          <c:h val="0.67841821324441176"/>
        </c:manualLayout>
      </c:layout>
      <c:barChart>
        <c:barDir val="col"/>
        <c:grouping val="clustered"/>
        <c:varyColors val="0"/>
        <c:ser>
          <c:idx val="0"/>
          <c:order val="0"/>
          <c:tx>
            <c:strRef>
              <c:f>Sheet2!$C$1</c:f>
              <c:strCache>
                <c:ptCount val="1"/>
                <c:pt idx="0">
                  <c:v>Physical Disk (Native)</c:v>
                </c:pt>
              </c:strCache>
            </c:strRef>
          </c:tx>
          <c:spPr>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lin ang="13500000" scaled="1"/>
              <a:tileRect/>
            </a:gradFill>
          </c:spPr>
          <c:invertIfNegative val="0"/>
          <c:cat>
            <c:strRef>
              <c:f>Sheet2!$B$2:$B$5</c:f>
              <c:strCache>
                <c:ptCount val="4"/>
                <c:pt idx="0">
                  <c:v>SQL Log</c:v>
                </c:pt>
                <c:pt idx="1">
                  <c:v>OLTP Database</c:v>
                </c:pt>
                <c:pt idx="2">
                  <c:v>File Server</c:v>
                </c:pt>
                <c:pt idx="3">
                  <c:v>Exchange DB</c:v>
                </c:pt>
              </c:strCache>
            </c:strRef>
          </c:cat>
          <c:val>
            <c:numRef>
              <c:f>Sheet2!$C$2:$C$5</c:f>
              <c:numCache>
                <c:formatCode>General</c:formatCode>
                <c:ptCount val="4"/>
                <c:pt idx="0">
                  <c:v>59.5</c:v>
                </c:pt>
                <c:pt idx="1">
                  <c:v>128.9</c:v>
                </c:pt>
                <c:pt idx="2">
                  <c:v>202.7</c:v>
                </c:pt>
                <c:pt idx="3">
                  <c:v>233.8</c:v>
                </c:pt>
              </c:numCache>
            </c:numRef>
          </c:val>
        </c:ser>
        <c:ser>
          <c:idx val="1"/>
          <c:order val="1"/>
          <c:tx>
            <c:strRef>
              <c:f>Sheet2!$D$1</c:f>
              <c:strCache>
                <c:ptCount val="1"/>
                <c:pt idx="0">
                  <c:v>Fixed VHD (VM)</c:v>
                </c:pt>
              </c:strCache>
            </c:strRef>
          </c:tx>
          <c:spPr>
            <a:gradFill flip="none" rotWithShape="1">
              <a:gsLst>
                <a:gs pos="0">
                  <a:schemeClr val="accent6">
                    <a:lumMod val="60000"/>
                    <a:lumOff val="40000"/>
                    <a:shade val="30000"/>
                    <a:satMod val="115000"/>
                  </a:schemeClr>
                </a:gs>
                <a:gs pos="50000">
                  <a:schemeClr val="accent6">
                    <a:lumMod val="60000"/>
                    <a:lumOff val="40000"/>
                    <a:shade val="67500"/>
                    <a:satMod val="115000"/>
                  </a:schemeClr>
                </a:gs>
                <a:gs pos="100000">
                  <a:schemeClr val="accent6">
                    <a:lumMod val="60000"/>
                    <a:lumOff val="40000"/>
                    <a:shade val="100000"/>
                    <a:satMod val="115000"/>
                  </a:schemeClr>
                </a:gs>
              </a:gsLst>
              <a:lin ang="18900000" scaled="1"/>
              <a:tileRect/>
            </a:gradFill>
          </c:spPr>
          <c:invertIfNegative val="0"/>
          <c:cat>
            <c:strRef>
              <c:f>Sheet2!$B$2:$B$5</c:f>
              <c:strCache>
                <c:ptCount val="4"/>
                <c:pt idx="0">
                  <c:v>SQL Log</c:v>
                </c:pt>
                <c:pt idx="1">
                  <c:v>OLTP Database</c:v>
                </c:pt>
                <c:pt idx="2">
                  <c:v>File Server</c:v>
                </c:pt>
                <c:pt idx="3">
                  <c:v>Exchange DB</c:v>
                </c:pt>
              </c:strCache>
            </c:strRef>
          </c:cat>
          <c:val>
            <c:numRef>
              <c:f>Sheet2!$D$2:$D$5</c:f>
              <c:numCache>
                <c:formatCode>General</c:formatCode>
                <c:ptCount val="4"/>
                <c:pt idx="0">
                  <c:v>56.5</c:v>
                </c:pt>
                <c:pt idx="1">
                  <c:v>128</c:v>
                </c:pt>
                <c:pt idx="2">
                  <c:v>201</c:v>
                </c:pt>
                <c:pt idx="3">
                  <c:v>231</c:v>
                </c:pt>
              </c:numCache>
            </c:numRef>
          </c:val>
        </c:ser>
        <c:dLbls>
          <c:showLegendKey val="0"/>
          <c:showVal val="0"/>
          <c:showCatName val="0"/>
          <c:showSerName val="0"/>
          <c:showPercent val="0"/>
          <c:showBubbleSize val="0"/>
        </c:dLbls>
        <c:gapWidth val="150"/>
        <c:axId val="82584320"/>
        <c:axId val="82585856"/>
      </c:barChart>
      <c:catAx>
        <c:axId val="82584320"/>
        <c:scaling>
          <c:orientation val="minMax"/>
        </c:scaling>
        <c:delete val="0"/>
        <c:axPos val="b"/>
        <c:majorTickMark val="out"/>
        <c:minorTickMark val="none"/>
        <c:tickLblPos val="nextTo"/>
        <c:txPr>
          <a:bodyPr/>
          <a:lstStyle/>
          <a:p>
            <a:pPr>
              <a:defRPr sz="1050">
                <a:solidFill>
                  <a:schemeClr val="bg1"/>
                </a:solidFill>
              </a:defRPr>
            </a:pPr>
            <a:endParaRPr lang="en-US"/>
          </a:p>
        </c:txPr>
        <c:crossAx val="82585856"/>
        <c:crosses val="autoZero"/>
        <c:auto val="1"/>
        <c:lblAlgn val="ctr"/>
        <c:lblOffset val="100"/>
        <c:noMultiLvlLbl val="0"/>
      </c:catAx>
      <c:valAx>
        <c:axId val="82585856"/>
        <c:scaling>
          <c:orientation val="minMax"/>
        </c:scaling>
        <c:delete val="1"/>
        <c:axPos val="l"/>
        <c:majorGridlines>
          <c:spPr>
            <a:ln>
              <a:solidFill>
                <a:srgbClr val="D9D9D9"/>
              </a:solidFill>
            </a:ln>
          </c:spPr>
        </c:majorGridlines>
        <c:numFmt formatCode="General" sourceLinked="1"/>
        <c:majorTickMark val="out"/>
        <c:minorTickMark val="none"/>
        <c:tickLblPos val="none"/>
        <c:crossAx val="82584320"/>
        <c:crosses val="autoZero"/>
        <c:crossBetween val="between"/>
      </c:valAx>
    </c:plotArea>
    <c:legend>
      <c:legendPos val="b"/>
      <c:legendEntry>
        <c:idx val="0"/>
        <c:txPr>
          <a:bodyPr/>
          <a:lstStyle/>
          <a:p>
            <a:pPr>
              <a:defRPr sz="1200">
                <a:solidFill>
                  <a:schemeClr val="bg1"/>
                </a:solidFill>
              </a:defRPr>
            </a:pPr>
            <a:endParaRPr lang="en-US"/>
          </a:p>
        </c:txPr>
      </c:legendEntry>
      <c:legendEntry>
        <c:idx val="1"/>
        <c:txPr>
          <a:bodyPr/>
          <a:lstStyle/>
          <a:p>
            <a:pPr>
              <a:defRPr sz="1200">
                <a:solidFill>
                  <a:schemeClr val="bg1"/>
                </a:solidFill>
              </a:defRPr>
            </a:pPr>
            <a:endParaRPr lang="en-US"/>
          </a:p>
        </c:txPr>
      </c:legendEntry>
      <c:layout/>
      <c:overlay val="0"/>
      <c:txPr>
        <a:bodyPr/>
        <a:lstStyle/>
        <a:p>
          <a:pPr>
            <a:defRPr sz="1200"/>
          </a:pPr>
          <a:endParaRPr lang="en-US"/>
        </a:p>
      </c:txPr>
    </c:legend>
    <c:plotVisOnly val="1"/>
    <c:dispBlanksAs val="gap"/>
    <c:showDLblsOverMax val="0"/>
  </c:chart>
  <c:spPr>
    <a:noFill/>
    <a:ln>
      <a:noFill/>
    </a:ln>
  </c:sp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solidFill>
                  <a:schemeClr val="bg1"/>
                </a:solidFill>
              </a:defRPr>
            </a:pPr>
            <a:r>
              <a:rPr lang="en-US" sz="1400" baseline="0" dirty="0">
                <a:solidFill>
                  <a:schemeClr val="bg1"/>
                </a:solidFill>
              </a:rPr>
              <a:t> Virtual vs. Physical Performance  Analysis</a:t>
            </a:r>
          </a:p>
          <a:p>
            <a:pPr>
              <a:defRPr sz="1400">
                <a:solidFill>
                  <a:schemeClr val="bg1"/>
                </a:solidFill>
              </a:defRPr>
            </a:pPr>
            <a:r>
              <a:rPr lang="en-US" sz="1200" b="0" baseline="0" dirty="0">
                <a:solidFill>
                  <a:schemeClr val="bg1"/>
                </a:solidFill>
              </a:rPr>
              <a:t>(Relative difference in elapsed time per operation; Windows 2008 R2 data center)</a:t>
            </a:r>
            <a:endParaRPr lang="en-US" sz="1200" b="0" dirty="0">
              <a:solidFill>
                <a:schemeClr val="bg1"/>
              </a:solidFill>
            </a:endParaRPr>
          </a:p>
        </c:rich>
      </c:tx>
      <c:layout/>
      <c:overlay val="1"/>
    </c:title>
    <c:autoTitleDeleted val="0"/>
    <c:plotArea>
      <c:layout>
        <c:manualLayout>
          <c:layoutTarget val="inner"/>
          <c:xMode val="edge"/>
          <c:yMode val="edge"/>
          <c:x val="0.22270465233991338"/>
          <c:y val="0.14161995346044934"/>
          <c:w val="0.70417058021004053"/>
          <c:h val="0.6851177940106884"/>
        </c:manualLayout>
      </c:layout>
      <c:barChart>
        <c:barDir val="bar"/>
        <c:grouping val="clustered"/>
        <c:varyColors val="0"/>
        <c:ser>
          <c:idx val="0"/>
          <c:order val="0"/>
          <c:tx>
            <c:strRef>
              <c:f>Sheet1!$C$3</c:f>
              <c:strCache>
                <c:ptCount val="1"/>
                <c:pt idx="0">
                  <c:v>Hyper-V R2 VM</c:v>
                </c:pt>
              </c:strCache>
            </c:strRef>
          </c:tx>
          <c:spPr>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path path="circle">
                <a:fillToRect l="50000" t="50000" r="50000" b="50000"/>
              </a:path>
              <a:tileRect/>
            </a:gradFill>
          </c:spPr>
          <c:invertIfNegative val="0"/>
          <c:cat>
            <c:strRef>
              <c:f>Sheet1!$B$4:$B$7</c:f>
              <c:strCache>
                <c:ptCount val="4"/>
                <c:pt idx="0">
                  <c:v>SQL query</c:v>
                </c:pt>
                <c:pt idx="1">
                  <c:v>Subsequent copies </c:v>
                </c:pt>
                <c:pt idx="2">
                  <c:v>Directory level copy </c:v>
                </c:pt>
                <c:pt idx="3">
                  <c:v>Application install</c:v>
                </c:pt>
              </c:strCache>
            </c:strRef>
          </c:cat>
          <c:val>
            <c:numRef>
              <c:f>Sheet1!$C$4:$C$7</c:f>
              <c:numCache>
                <c:formatCode>0.00%</c:formatCode>
                <c:ptCount val="4"/>
                <c:pt idx="0">
                  <c:v>0.89331122166943067</c:v>
                </c:pt>
                <c:pt idx="1">
                  <c:v>0.97067448680352109</c:v>
                </c:pt>
                <c:pt idx="2">
                  <c:v>0.97952684258416878</c:v>
                </c:pt>
                <c:pt idx="3">
                  <c:v>0.95989304812834264</c:v>
                </c:pt>
              </c:numCache>
            </c:numRef>
          </c:val>
        </c:ser>
        <c:ser>
          <c:idx val="1"/>
          <c:order val="1"/>
          <c:tx>
            <c:strRef>
              <c:f>Sheet1!$D$3</c:f>
              <c:strCache>
                <c:ptCount val="1"/>
                <c:pt idx="0">
                  <c:v>Native</c:v>
                </c:pt>
              </c:strCache>
            </c:strRef>
          </c:tx>
          <c:spPr>
            <a:gradFill flip="none" rotWithShape="1">
              <a:gsLst>
                <a:gs pos="0">
                  <a:schemeClr val="accent6">
                    <a:lumMod val="60000"/>
                    <a:lumOff val="40000"/>
                    <a:shade val="30000"/>
                    <a:satMod val="115000"/>
                  </a:schemeClr>
                </a:gs>
                <a:gs pos="50000">
                  <a:schemeClr val="accent6">
                    <a:lumMod val="60000"/>
                    <a:lumOff val="40000"/>
                    <a:shade val="67500"/>
                    <a:satMod val="115000"/>
                  </a:schemeClr>
                </a:gs>
                <a:gs pos="100000">
                  <a:schemeClr val="accent6">
                    <a:lumMod val="60000"/>
                    <a:lumOff val="40000"/>
                    <a:shade val="100000"/>
                    <a:satMod val="115000"/>
                  </a:schemeClr>
                </a:gs>
              </a:gsLst>
              <a:lin ang="10800000" scaled="1"/>
              <a:tileRect/>
            </a:gradFill>
          </c:spPr>
          <c:invertIfNegative val="0"/>
          <c:cat>
            <c:strRef>
              <c:f>Sheet1!$B$4:$B$7</c:f>
              <c:strCache>
                <c:ptCount val="4"/>
                <c:pt idx="0">
                  <c:v>SQL query</c:v>
                </c:pt>
                <c:pt idx="1">
                  <c:v>Subsequent copies </c:v>
                </c:pt>
                <c:pt idx="2">
                  <c:v>Directory level copy </c:v>
                </c:pt>
                <c:pt idx="3">
                  <c:v>Application install</c:v>
                </c:pt>
              </c:strCache>
            </c:strRef>
          </c:cat>
          <c:val>
            <c:numRef>
              <c:f>Sheet1!$D$4:$D$7</c:f>
              <c:numCache>
                <c:formatCode>0.00%</c:formatCode>
                <c:ptCount val="4"/>
                <c:pt idx="0">
                  <c:v>1</c:v>
                </c:pt>
                <c:pt idx="1">
                  <c:v>1</c:v>
                </c:pt>
                <c:pt idx="2">
                  <c:v>1</c:v>
                </c:pt>
                <c:pt idx="3">
                  <c:v>1</c:v>
                </c:pt>
              </c:numCache>
            </c:numRef>
          </c:val>
        </c:ser>
        <c:dLbls>
          <c:showLegendKey val="0"/>
          <c:showVal val="0"/>
          <c:showCatName val="0"/>
          <c:showSerName val="0"/>
          <c:showPercent val="0"/>
          <c:showBubbleSize val="0"/>
        </c:dLbls>
        <c:gapWidth val="150"/>
        <c:axId val="82638336"/>
        <c:axId val="82639872"/>
      </c:barChart>
      <c:catAx>
        <c:axId val="82638336"/>
        <c:scaling>
          <c:orientation val="minMax"/>
        </c:scaling>
        <c:delete val="0"/>
        <c:axPos val="l"/>
        <c:majorTickMark val="none"/>
        <c:minorTickMark val="none"/>
        <c:tickLblPos val="nextTo"/>
        <c:spPr>
          <a:ln w="15875" cap="rnd"/>
        </c:spPr>
        <c:txPr>
          <a:bodyPr/>
          <a:lstStyle/>
          <a:p>
            <a:pPr>
              <a:defRPr sz="1200">
                <a:solidFill>
                  <a:schemeClr val="bg1"/>
                </a:solidFill>
              </a:defRPr>
            </a:pPr>
            <a:endParaRPr lang="en-US"/>
          </a:p>
        </c:txPr>
        <c:crossAx val="82639872"/>
        <c:crosses val="autoZero"/>
        <c:auto val="0"/>
        <c:lblAlgn val="ctr"/>
        <c:lblOffset val="100"/>
        <c:tickLblSkip val="1"/>
        <c:noMultiLvlLbl val="0"/>
      </c:catAx>
      <c:valAx>
        <c:axId val="82639872"/>
        <c:scaling>
          <c:orientation val="minMax"/>
          <c:max val="1"/>
          <c:min val="0"/>
        </c:scaling>
        <c:delete val="0"/>
        <c:axPos val="b"/>
        <c:majorGridlines>
          <c:spPr>
            <a:ln>
              <a:solidFill>
                <a:schemeClr val="bg1">
                  <a:lumMod val="65000"/>
                </a:schemeClr>
              </a:solidFill>
            </a:ln>
          </c:spPr>
        </c:majorGridlines>
        <c:numFmt formatCode="0%" sourceLinked="0"/>
        <c:majorTickMark val="out"/>
        <c:minorTickMark val="none"/>
        <c:tickLblPos val="nextTo"/>
        <c:spPr>
          <a:ln w="9525">
            <a:solidFill>
              <a:schemeClr val="bg1">
                <a:lumMod val="85000"/>
              </a:schemeClr>
            </a:solidFill>
          </a:ln>
        </c:spPr>
        <c:txPr>
          <a:bodyPr/>
          <a:lstStyle/>
          <a:p>
            <a:pPr>
              <a:defRPr sz="800">
                <a:solidFill>
                  <a:schemeClr val="bg1"/>
                </a:solidFill>
              </a:defRPr>
            </a:pPr>
            <a:endParaRPr lang="en-US"/>
          </a:p>
        </c:txPr>
        <c:crossAx val="82638336"/>
        <c:crosses val="autoZero"/>
        <c:crossBetween val="between"/>
        <c:majorUnit val="0.1"/>
        <c:minorUnit val="2.0000000000000011E-2"/>
      </c:valAx>
    </c:plotArea>
    <c:legend>
      <c:legendPos val="b"/>
      <c:layout>
        <c:manualLayout>
          <c:xMode val="edge"/>
          <c:yMode val="edge"/>
          <c:x val="0.33669492206331353"/>
          <c:y val="0.92632169270412956"/>
          <c:w val="0.50830507793668644"/>
          <c:h val="7.2905374299738729E-2"/>
        </c:manualLayout>
      </c:layout>
      <c:overlay val="0"/>
      <c:txPr>
        <a:bodyPr/>
        <a:lstStyle/>
        <a:p>
          <a:pPr>
            <a:defRPr sz="1200">
              <a:solidFill>
                <a:schemeClr val="bg1"/>
              </a:solidFill>
            </a:defRPr>
          </a:pPr>
          <a:endParaRPr lang="en-US"/>
        </a:p>
      </c:txPr>
    </c:legend>
    <c:plotVisOnly val="1"/>
    <c:dispBlanksAs val="gap"/>
    <c:showDLblsOverMax val="0"/>
  </c:chart>
  <c:spPr>
    <a:noFill/>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a:lstStyle/>
          <a:p>
            <a:pPr>
              <a:defRPr>
                <a:solidFill>
                  <a:schemeClr val="bg1"/>
                </a:solidFill>
              </a:defRPr>
            </a:pPr>
            <a:r>
              <a:rPr lang="en-US" sz="2000" dirty="0">
                <a:solidFill>
                  <a:schemeClr val="bg1"/>
                </a:solidFill>
              </a:rPr>
              <a:t>Hyper-V R2 Virtual Application Workload Scalability</a:t>
            </a:r>
          </a:p>
          <a:p>
            <a:pPr>
              <a:defRPr>
                <a:solidFill>
                  <a:schemeClr val="bg1"/>
                </a:solidFill>
              </a:defRPr>
            </a:pPr>
            <a:r>
              <a:rPr lang="en-US" sz="2000" dirty="0">
                <a:solidFill>
                  <a:schemeClr val="bg1"/>
                </a:solidFill>
              </a:rPr>
              <a:t>(Up to 20,000 Exchange 2010 mailboxes, Windows 2008 R2 SP1)</a:t>
            </a:r>
          </a:p>
          <a:p>
            <a:pPr>
              <a:defRPr>
                <a:solidFill>
                  <a:schemeClr val="bg1"/>
                </a:solidFill>
              </a:defRPr>
            </a:pPr>
            <a:endParaRPr lang="en-US" dirty="0">
              <a:solidFill>
                <a:schemeClr val="bg1"/>
              </a:solidFill>
            </a:endParaRPr>
          </a:p>
        </c:rich>
      </c:tx>
      <c:layout>
        <c:manualLayout>
          <c:xMode val="edge"/>
          <c:yMode val="edge"/>
          <c:x val="0.14588850973782791"/>
          <c:y val="0"/>
        </c:manualLayout>
      </c:layout>
      <c:overlay val="1"/>
    </c:title>
    <c:autoTitleDeleted val="0"/>
    <c:plotArea>
      <c:layout>
        <c:manualLayout>
          <c:layoutTarget val="inner"/>
          <c:xMode val="edge"/>
          <c:yMode val="edge"/>
          <c:x val="0.17226751307249499"/>
          <c:y val="0.13516097185099599"/>
          <c:w val="0.68766746017212999"/>
          <c:h val="0.63395482674757897"/>
        </c:manualLayout>
      </c:layout>
      <c:barChart>
        <c:barDir val="col"/>
        <c:grouping val="stacked"/>
        <c:varyColors val="0"/>
        <c:ser>
          <c:idx val="0"/>
          <c:order val="0"/>
          <c:tx>
            <c:strRef>
              <c:f>'Jetstress results'!$B$10</c:f>
              <c:strCache>
                <c:ptCount val="1"/>
                <c:pt idx="0">
                  <c:v>VM's</c:v>
                </c:pt>
              </c:strCache>
            </c:strRef>
          </c:tx>
          <c:invertIfNegative val="0"/>
          <c:val>
            <c:numRef>
              <c:f>'Jetstress results'!$B$11:$B$14</c:f>
              <c:numCache>
                <c:formatCode>General</c:formatCode>
                <c:ptCount val="4"/>
                <c:pt idx="0">
                  <c:v>1</c:v>
                </c:pt>
                <c:pt idx="1">
                  <c:v>2</c:v>
                </c:pt>
                <c:pt idx="2">
                  <c:v>3</c:v>
                </c:pt>
                <c:pt idx="3">
                  <c:v>4</c:v>
                </c:pt>
              </c:numCache>
            </c:numRef>
          </c:val>
        </c:ser>
        <c:ser>
          <c:idx val="1"/>
          <c:order val="1"/>
          <c:tx>
            <c:strRef>
              <c:f>'Jetstress results'!$C$10</c:f>
              <c:strCache>
                <c:ptCount val="1"/>
                <c:pt idx="0">
                  <c:v>Mailboxes</c:v>
                </c:pt>
              </c:strCache>
            </c:strRef>
          </c:tx>
          <c:spPr>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lin ang="10800000" scaled="1"/>
              <a:tileRect/>
            </a:gradFill>
          </c:spPr>
          <c:invertIfNegative val="0"/>
          <c:val>
            <c:numRef>
              <c:f>'Jetstress results'!$C$11:$C$14</c:f>
              <c:numCache>
                <c:formatCode>General</c:formatCode>
                <c:ptCount val="4"/>
                <c:pt idx="0">
                  <c:v>5000</c:v>
                </c:pt>
                <c:pt idx="1">
                  <c:v>10000</c:v>
                </c:pt>
                <c:pt idx="2">
                  <c:v>15000</c:v>
                </c:pt>
                <c:pt idx="3">
                  <c:v>20000</c:v>
                </c:pt>
              </c:numCache>
            </c:numRef>
          </c:val>
        </c:ser>
        <c:dLbls>
          <c:showLegendKey val="0"/>
          <c:showVal val="0"/>
          <c:showCatName val="0"/>
          <c:showSerName val="0"/>
          <c:showPercent val="0"/>
          <c:showBubbleSize val="0"/>
        </c:dLbls>
        <c:gapWidth val="150"/>
        <c:overlap val="100"/>
        <c:axId val="56031488"/>
        <c:axId val="56045952"/>
      </c:barChart>
      <c:catAx>
        <c:axId val="56031488"/>
        <c:scaling>
          <c:orientation val="minMax"/>
        </c:scaling>
        <c:delete val="0"/>
        <c:axPos val="b"/>
        <c:title>
          <c:tx>
            <c:rich>
              <a:bodyPr/>
              <a:lstStyle/>
              <a:p>
                <a:pPr>
                  <a:defRPr>
                    <a:solidFill>
                      <a:schemeClr val="bg1"/>
                    </a:solidFill>
                  </a:defRPr>
                </a:pPr>
                <a:r>
                  <a:rPr lang="en-US">
                    <a:solidFill>
                      <a:schemeClr val="bg1"/>
                    </a:solidFill>
                  </a:rPr>
                  <a:t>Hyper-V R2 Virtual Machines</a:t>
                </a:r>
              </a:p>
            </c:rich>
          </c:tx>
          <c:layout>
            <c:manualLayout>
              <c:xMode val="edge"/>
              <c:yMode val="edge"/>
              <c:x val="0.36736375858880377"/>
              <c:y val="0.85527507252382928"/>
            </c:manualLayout>
          </c:layout>
          <c:overlay val="0"/>
        </c:title>
        <c:majorTickMark val="none"/>
        <c:minorTickMark val="none"/>
        <c:tickLblPos val="nextTo"/>
        <c:txPr>
          <a:bodyPr/>
          <a:lstStyle/>
          <a:p>
            <a:pPr>
              <a:defRPr>
                <a:solidFill>
                  <a:schemeClr val="bg1"/>
                </a:solidFill>
              </a:defRPr>
            </a:pPr>
            <a:endParaRPr lang="en-US"/>
          </a:p>
        </c:txPr>
        <c:crossAx val="56045952"/>
        <c:crosses val="autoZero"/>
        <c:auto val="1"/>
        <c:lblAlgn val="ctr"/>
        <c:lblOffset val="100"/>
        <c:noMultiLvlLbl val="0"/>
      </c:catAx>
      <c:valAx>
        <c:axId val="56045952"/>
        <c:scaling>
          <c:orientation val="minMax"/>
        </c:scaling>
        <c:delete val="0"/>
        <c:axPos val="l"/>
        <c:majorGridlines/>
        <c:title>
          <c:tx>
            <c:rich>
              <a:bodyPr rot="-5400000" vert="horz"/>
              <a:lstStyle/>
              <a:p>
                <a:pPr>
                  <a:defRPr b="1">
                    <a:solidFill>
                      <a:schemeClr val="bg1"/>
                    </a:solidFill>
                  </a:defRPr>
                </a:pPr>
                <a:r>
                  <a:rPr lang="en-US" b="1">
                    <a:solidFill>
                      <a:schemeClr val="bg1"/>
                    </a:solidFill>
                  </a:rPr>
                  <a:t>Exchange 2010 Mailboxes</a:t>
                </a:r>
              </a:p>
            </c:rich>
          </c:tx>
          <c:layout>
            <c:manualLayout>
              <c:xMode val="edge"/>
              <c:yMode val="edge"/>
              <c:x val="1.6558055032062424E-2"/>
              <c:y val="0.17345259474144678"/>
            </c:manualLayout>
          </c:layout>
          <c:overlay val="0"/>
        </c:title>
        <c:numFmt formatCode="#,##0" sourceLinked="0"/>
        <c:majorTickMark val="out"/>
        <c:minorTickMark val="none"/>
        <c:tickLblPos val="nextTo"/>
        <c:txPr>
          <a:bodyPr/>
          <a:lstStyle/>
          <a:p>
            <a:pPr>
              <a:defRPr>
                <a:solidFill>
                  <a:schemeClr val="bg1"/>
                </a:solidFill>
              </a:defRPr>
            </a:pPr>
            <a:endParaRPr lang="en-US"/>
          </a:p>
        </c:txPr>
        <c:crossAx val="56031488"/>
        <c:crosses val="autoZero"/>
        <c:crossBetween val="between"/>
      </c:valAx>
    </c:plotArea>
    <c:plotVisOnly val="1"/>
    <c:dispBlanksAs val="gap"/>
    <c:showDLblsOverMax val="0"/>
  </c:chart>
  <c:txPr>
    <a:bodyPr/>
    <a:lstStyle/>
    <a:p>
      <a:pPr>
        <a:defRPr sz="1800"/>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a:lstStyle/>
          <a:p>
            <a:pPr>
              <a:defRPr>
                <a:solidFill>
                  <a:schemeClr val="bg1"/>
                </a:solidFill>
              </a:defRPr>
            </a:pPr>
            <a:r>
              <a:rPr lang="en-US" sz="2000" dirty="0">
                <a:solidFill>
                  <a:schemeClr val="bg1"/>
                </a:solidFill>
              </a:rPr>
              <a:t>Hyper-V R2 Virtual Application Workload Scalability</a:t>
            </a:r>
          </a:p>
          <a:p>
            <a:pPr>
              <a:defRPr>
                <a:solidFill>
                  <a:schemeClr val="bg1"/>
                </a:solidFill>
              </a:defRPr>
            </a:pPr>
            <a:r>
              <a:rPr lang="en-US" sz="2000" dirty="0">
                <a:solidFill>
                  <a:schemeClr val="bg1"/>
                </a:solidFill>
              </a:rPr>
              <a:t>(Up to 20,000 Exchange 2010 mailboxes, Windows 2008 R2 SP1</a:t>
            </a:r>
            <a:r>
              <a:rPr lang="en-US" sz="2000" dirty="0" smtClean="0">
                <a:solidFill>
                  <a:schemeClr val="bg1"/>
                </a:solidFill>
              </a:rPr>
              <a:t>)</a:t>
            </a:r>
            <a:endParaRPr lang="en-US" sz="2000" dirty="0">
              <a:solidFill>
                <a:schemeClr val="bg1"/>
              </a:solidFill>
            </a:endParaRPr>
          </a:p>
        </c:rich>
      </c:tx>
      <c:layout>
        <c:manualLayout>
          <c:xMode val="edge"/>
          <c:yMode val="edge"/>
          <c:x val="0.15053497463167373"/>
          <c:y val="3.3485548361209594E-2"/>
        </c:manualLayout>
      </c:layout>
      <c:overlay val="1"/>
    </c:title>
    <c:autoTitleDeleted val="0"/>
    <c:plotArea>
      <c:layout>
        <c:manualLayout>
          <c:layoutTarget val="inner"/>
          <c:xMode val="edge"/>
          <c:yMode val="edge"/>
          <c:x val="0.15322378569799799"/>
          <c:y val="0.175436670895148"/>
          <c:w val="0.80227093234967495"/>
          <c:h val="0.62341140498651904"/>
        </c:manualLayout>
      </c:layout>
      <c:barChart>
        <c:barDir val="col"/>
        <c:grouping val="stacked"/>
        <c:varyColors val="0"/>
        <c:ser>
          <c:idx val="1"/>
          <c:order val="0"/>
          <c:spPr>
            <a:gradFill flip="none" rotWithShape="1">
              <a:gsLst>
                <a:gs pos="0">
                  <a:schemeClr val="accent6">
                    <a:lumMod val="60000"/>
                    <a:lumOff val="40000"/>
                    <a:shade val="30000"/>
                    <a:satMod val="115000"/>
                  </a:schemeClr>
                </a:gs>
                <a:gs pos="50000">
                  <a:schemeClr val="accent6">
                    <a:lumMod val="60000"/>
                    <a:lumOff val="40000"/>
                    <a:shade val="67500"/>
                    <a:satMod val="115000"/>
                  </a:schemeClr>
                </a:gs>
                <a:gs pos="100000">
                  <a:schemeClr val="accent6">
                    <a:lumMod val="60000"/>
                    <a:lumOff val="40000"/>
                    <a:shade val="100000"/>
                    <a:satMod val="115000"/>
                  </a:schemeClr>
                </a:gs>
              </a:gsLst>
              <a:lin ang="13500000" scaled="1"/>
              <a:tileRect/>
            </a:gradFill>
          </c:spPr>
          <c:invertIfNegative val="0"/>
          <c:val>
            <c:numRef>
              <c:f>'Jetstress results'!$B$54:$B$57</c:f>
              <c:numCache>
                <c:formatCode>General</c:formatCode>
                <c:ptCount val="4"/>
                <c:pt idx="0">
                  <c:v>2624</c:v>
                </c:pt>
                <c:pt idx="1">
                  <c:v>4255</c:v>
                </c:pt>
                <c:pt idx="2">
                  <c:v>6042</c:v>
                </c:pt>
                <c:pt idx="3">
                  <c:v>7072</c:v>
                </c:pt>
              </c:numCache>
            </c:numRef>
          </c:val>
        </c:ser>
        <c:dLbls>
          <c:showLegendKey val="0"/>
          <c:showVal val="0"/>
          <c:showCatName val="0"/>
          <c:showSerName val="0"/>
          <c:showPercent val="0"/>
          <c:showBubbleSize val="0"/>
        </c:dLbls>
        <c:gapWidth val="150"/>
        <c:overlap val="100"/>
        <c:axId val="56122752"/>
        <c:axId val="56141312"/>
      </c:barChart>
      <c:catAx>
        <c:axId val="56122752"/>
        <c:scaling>
          <c:orientation val="minMax"/>
        </c:scaling>
        <c:delete val="0"/>
        <c:axPos val="b"/>
        <c:title>
          <c:tx>
            <c:rich>
              <a:bodyPr/>
              <a:lstStyle/>
              <a:p>
                <a:pPr>
                  <a:defRPr>
                    <a:solidFill>
                      <a:schemeClr val="bg1"/>
                    </a:solidFill>
                  </a:defRPr>
                </a:pPr>
                <a:r>
                  <a:rPr lang="en-US" sz="1400" dirty="0">
                    <a:solidFill>
                      <a:schemeClr val="bg1"/>
                    </a:solidFill>
                  </a:rPr>
                  <a:t>Hyper-V R2 Virtual </a:t>
                </a:r>
                <a:r>
                  <a:rPr lang="en-US" sz="1400" dirty="0" smtClean="0">
                    <a:solidFill>
                      <a:schemeClr val="bg1"/>
                    </a:solidFill>
                  </a:rPr>
                  <a:t>Machines</a:t>
                </a:r>
                <a:endParaRPr lang="en-US" sz="1400" dirty="0">
                  <a:solidFill>
                    <a:schemeClr val="bg1"/>
                  </a:solidFill>
                </a:endParaRPr>
              </a:p>
            </c:rich>
          </c:tx>
          <c:layout>
            <c:manualLayout>
              <c:xMode val="edge"/>
              <c:yMode val="edge"/>
              <c:x val="0.42913079208497279"/>
              <c:y val="0.91491626575492657"/>
            </c:manualLayout>
          </c:layout>
          <c:overlay val="0"/>
        </c:title>
        <c:majorTickMark val="out"/>
        <c:minorTickMark val="none"/>
        <c:tickLblPos val="nextTo"/>
        <c:txPr>
          <a:bodyPr/>
          <a:lstStyle/>
          <a:p>
            <a:pPr>
              <a:defRPr>
                <a:solidFill>
                  <a:schemeClr val="bg1"/>
                </a:solidFill>
              </a:defRPr>
            </a:pPr>
            <a:endParaRPr lang="en-US"/>
          </a:p>
        </c:txPr>
        <c:crossAx val="56141312"/>
        <c:crosses val="autoZero"/>
        <c:auto val="1"/>
        <c:lblAlgn val="ctr"/>
        <c:lblOffset val="100"/>
        <c:noMultiLvlLbl val="0"/>
      </c:catAx>
      <c:valAx>
        <c:axId val="56141312"/>
        <c:scaling>
          <c:orientation val="minMax"/>
        </c:scaling>
        <c:delete val="0"/>
        <c:axPos val="l"/>
        <c:majorGridlines/>
        <c:title>
          <c:tx>
            <c:rich>
              <a:bodyPr rot="-5400000" vert="horz"/>
              <a:lstStyle/>
              <a:p>
                <a:pPr>
                  <a:defRPr sz="1600">
                    <a:solidFill>
                      <a:schemeClr val="bg1"/>
                    </a:solidFill>
                  </a:defRPr>
                </a:pPr>
                <a:r>
                  <a:rPr lang="en-US" sz="1600">
                    <a:solidFill>
                      <a:schemeClr val="bg1"/>
                    </a:solidFill>
                  </a:rPr>
                  <a:t>Exchange IO Operations per second</a:t>
                </a:r>
              </a:p>
            </c:rich>
          </c:tx>
          <c:layout>
            <c:manualLayout>
              <c:xMode val="edge"/>
              <c:yMode val="edge"/>
              <c:x val="1.479596508730584E-3"/>
              <c:y val="0.13687799155742317"/>
            </c:manualLayout>
          </c:layout>
          <c:overlay val="0"/>
        </c:title>
        <c:numFmt formatCode="#,##0" sourceLinked="0"/>
        <c:majorTickMark val="out"/>
        <c:minorTickMark val="none"/>
        <c:tickLblPos val="nextTo"/>
        <c:txPr>
          <a:bodyPr/>
          <a:lstStyle/>
          <a:p>
            <a:pPr>
              <a:defRPr>
                <a:solidFill>
                  <a:schemeClr val="bg1"/>
                </a:solidFill>
              </a:defRPr>
            </a:pPr>
            <a:endParaRPr lang="en-US"/>
          </a:p>
        </c:txPr>
        <c:crossAx val="5612275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manualLayout>
          <c:layoutTarget val="inner"/>
          <c:xMode val="edge"/>
          <c:yMode val="edge"/>
          <c:x val="0.170003774038049"/>
          <c:y val="7.42199320673151E-2"/>
          <c:w val="0.79398853812998205"/>
          <c:h val="0.78176123205187897"/>
        </c:manualLayout>
      </c:layout>
      <c:barChart>
        <c:barDir val="col"/>
        <c:grouping val="clustered"/>
        <c:varyColors val="0"/>
        <c:ser>
          <c:idx val="0"/>
          <c:order val="0"/>
          <c:spPr>
            <a:gradFill flip="none" rotWithShape="1">
              <a:gsLst>
                <a:gs pos="0">
                  <a:schemeClr val="accent6">
                    <a:lumMod val="60000"/>
                    <a:lumOff val="40000"/>
                    <a:shade val="30000"/>
                    <a:satMod val="115000"/>
                  </a:schemeClr>
                </a:gs>
                <a:gs pos="50000">
                  <a:schemeClr val="accent6">
                    <a:lumMod val="60000"/>
                    <a:lumOff val="40000"/>
                    <a:shade val="67500"/>
                    <a:satMod val="115000"/>
                  </a:schemeClr>
                </a:gs>
                <a:gs pos="100000">
                  <a:schemeClr val="accent6">
                    <a:lumMod val="60000"/>
                    <a:lumOff val="40000"/>
                    <a:shade val="100000"/>
                    <a:satMod val="115000"/>
                  </a:schemeClr>
                </a:gs>
              </a:gsLst>
              <a:lin ang="13500000" scaled="1"/>
              <a:tileRect/>
            </a:gradFill>
          </c:spPr>
          <c:invertIfNegative val="0"/>
          <c:val>
            <c:numRef>
              <c:f>[1]Exchange!$C$9:$C$12</c:f>
              <c:numCache>
                <c:formatCode>General</c:formatCode>
                <c:ptCount val="4"/>
                <c:pt idx="0">
                  <c:v>9000</c:v>
                </c:pt>
                <c:pt idx="1">
                  <c:v>15000</c:v>
                </c:pt>
                <c:pt idx="2">
                  <c:v>20000</c:v>
                </c:pt>
                <c:pt idx="3">
                  <c:v>32000</c:v>
                </c:pt>
              </c:numCache>
            </c:numRef>
          </c:val>
        </c:ser>
        <c:dLbls>
          <c:showLegendKey val="0"/>
          <c:showVal val="0"/>
          <c:showCatName val="0"/>
          <c:showSerName val="0"/>
          <c:showPercent val="0"/>
          <c:showBubbleSize val="0"/>
        </c:dLbls>
        <c:gapWidth val="150"/>
        <c:axId val="56492032"/>
        <c:axId val="56493952"/>
      </c:barChart>
      <c:catAx>
        <c:axId val="56492032"/>
        <c:scaling>
          <c:orientation val="minMax"/>
        </c:scaling>
        <c:delete val="0"/>
        <c:axPos val="b"/>
        <c:title>
          <c:tx>
            <c:rich>
              <a:bodyPr/>
              <a:lstStyle/>
              <a:p>
                <a:pPr>
                  <a:defRPr>
                    <a:solidFill>
                      <a:schemeClr val="bg1"/>
                    </a:solidFill>
                  </a:defRPr>
                </a:pPr>
                <a:r>
                  <a:rPr lang="en-US">
                    <a:solidFill>
                      <a:schemeClr val="bg1"/>
                    </a:solidFill>
                  </a:rPr>
                  <a:t>Exchange Tested Solutions</a:t>
                </a:r>
              </a:p>
            </c:rich>
          </c:tx>
          <c:layout>
            <c:manualLayout>
              <c:xMode val="edge"/>
              <c:yMode val="edge"/>
              <c:x val="0.39416191095379099"/>
              <c:y val="0.94219874170140405"/>
            </c:manualLayout>
          </c:layout>
          <c:overlay val="0"/>
        </c:title>
        <c:majorTickMark val="out"/>
        <c:minorTickMark val="none"/>
        <c:tickLblPos val="nextTo"/>
        <c:txPr>
          <a:bodyPr/>
          <a:lstStyle/>
          <a:p>
            <a:pPr>
              <a:defRPr>
                <a:solidFill>
                  <a:schemeClr val="bg1"/>
                </a:solidFill>
              </a:defRPr>
            </a:pPr>
            <a:endParaRPr lang="en-US"/>
          </a:p>
        </c:txPr>
        <c:crossAx val="56493952"/>
        <c:crosses val="autoZero"/>
        <c:auto val="1"/>
        <c:lblAlgn val="ctr"/>
        <c:lblOffset val="100"/>
        <c:noMultiLvlLbl val="0"/>
      </c:catAx>
      <c:valAx>
        <c:axId val="56493952"/>
        <c:scaling>
          <c:orientation val="minMax"/>
        </c:scaling>
        <c:delete val="0"/>
        <c:axPos val="l"/>
        <c:majorGridlines/>
        <c:title>
          <c:tx>
            <c:rich>
              <a:bodyPr rot="-5400000" vert="horz"/>
              <a:lstStyle/>
              <a:p>
                <a:pPr>
                  <a:defRPr>
                    <a:solidFill>
                      <a:schemeClr val="bg1"/>
                    </a:solidFill>
                  </a:defRPr>
                </a:pPr>
                <a:r>
                  <a:rPr lang="en-US">
                    <a:solidFill>
                      <a:schemeClr val="bg1"/>
                    </a:solidFill>
                  </a:rPr>
                  <a:t>Exchange 2010 Mailboxes</a:t>
                </a:r>
              </a:p>
            </c:rich>
          </c:tx>
          <c:layout>
            <c:manualLayout>
              <c:xMode val="edge"/>
              <c:yMode val="edge"/>
              <c:x val="1.154847666298282E-2"/>
              <c:y val="0.2220188101487314"/>
            </c:manualLayout>
          </c:layout>
          <c:overlay val="0"/>
        </c:title>
        <c:numFmt formatCode="#,##0" sourceLinked="0"/>
        <c:majorTickMark val="out"/>
        <c:minorTickMark val="none"/>
        <c:tickLblPos val="nextTo"/>
        <c:txPr>
          <a:bodyPr/>
          <a:lstStyle/>
          <a:p>
            <a:pPr>
              <a:defRPr>
                <a:solidFill>
                  <a:schemeClr val="bg1"/>
                </a:solidFill>
              </a:defRPr>
            </a:pPr>
            <a:endParaRPr lang="en-US"/>
          </a:p>
        </c:txPr>
        <c:crossAx val="5649203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0.08046</cdr:x>
      <cdr:y>0.13082</cdr:y>
    </cdr:from>
    <cdr:to>
      <cdr:x>0.08046</cdr:x>
      <cdr:y>0.82262</cdr:y>
    </cdr:to>
    <cdr:sp macro="" textlink="">
      <cdr:nvSpPr>
        <cdr:cNvPr id="3" name="Straight Connector 2"/>
        <cdr:cNvSpPr/>
      </cdr:nvSpPr>
      <cdr:spPr>
        <a:xfrm xmlns:a="http://schemas.openxmlformats.org/drawingml/2006/main" rot="5400000">
          <a:off x="-952500" y="2047875"/>
          <a:ext cx="2971800" cy="0"/>
        </a:xfrm>
        <a:prstGeom xmlns:a="http://schemas.openxmlformats.org/drawingml/2006/main" prst="line">
          <a:avLst/>
        </a:prstGeom>
        <a:ln xmlns:a="http://schemas.openxmlformats.org/drawingml/2006/main">
          <a:solidFill>
            <a:schemeClr val="bg1">
              <a:lumMod val="65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0.01937</cdr:x>
      <cdr:y>0.2401</cdr:y>
    </cdr:from>
    <cdr:to>
      <cdr:x>0.07898</cdr:x>
      <cdr:y>0.71411</cdr:y>
    </cdr:to>
    <cdr:sp macro="" textlink="">
      <cdr:nvSpPr>
        <cdr:cNvPr id="4" name="TextBox 3"/>
        <cdr:cNvSpPr txBox="1"/>
      </cdr:nvSpPr>
      <cdr:spPr>
        <a:xfrm xmlns:a="http://schemas.openxmlformats.org/drawingml/2006/main" rot="16200000">
          <a:off x="-597714" y="1645456"/>
          <a:ext cx="1824038" cy="380984"/>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n-US" sz="1050" b="1" dirty="0">
              <a:solidFill>
                <a:schemeClr val="bg1"/>
              </a:solidFill>
            </a:rPr>
            <a:t>Disk IOs per </a:t>
          </a:r>
          <a:r>
            <a:rPr lang="en-US" sz="1200" b="1" dirty="0">
              <a:solidFill>
                <a:schemeClr val="bg1"/>
              </a:solidFill>
            </a:rPr>
            <a:t>second</a:t>
          </a:r>
          <a:r>
            <a:rPr lang="en-US" sz="1050" b="1" dirty="0">
              <a:solidFill>
                <a:schemeClr val="bg1"/>
              </a:solidFill>
            </a:rPr>
            <a:t> (IOPS)</a:t>
          </a:r>
        </a:p>
      </cdr:txBody>
    </cdr:sp>
  </cdr:relSizeAnchor>
</c:userShapes>
</file>

<file path=ppt/drawings/drawing2.xml><?xml version="1.0" encoding="utf-8"?>
<c:userShapes xmlns:c="http://schemas.openxmlformats.org/drawingml/2006/chart">
  <cdr:relSizeAnchor xmlns:cdr="http://schemas.openxmlformats.org/drawingml/2006/chartDrawing">
    <cdr:from>
      <cdr:x>0.90634</cdr:x>
      <cdr:y>0.1181</cdr:y>
    </cdr:from>
    <cdr:to>
      <cdr:x>0.96836</cdr:x>
      <cdr:y>0.80675</cdr:y>
    </cdr:to>
    <cdr:sp macro="" textlink="">
      <cdr:nvSpPr>
        <cdr:cNvPr id="2" name="TextBox 3"/>
        <cdr:cNvSpPr txBox="1"/>
      </cdr:nvSpPr>
      <cdr:spPr>
        <a:xfrm xmlns:a="http://schemas.openxmlformats.org/drawingml/2006/main" rot="16200000">
          <a:off x="7741479" y="2355943"/>
          <a:ext cx="3988105" cy="644152"/>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n-US" sz="1800" b="1" dirty="0">
              <a:solidFill>
                <a:schemeClr val="bg1"/>
              </a:solidFill>
            </a:rPr>
            <a:t>  Exchange DB Read Response</a:t>
          </a:r>
          <a:r>
            <a:rPr lang="en-US" sz="1800" b="1" baseline="0" dirty="0">
              <a:solidFill>
                <a:schemeClr val="bg1"/>
              </a:solidFill>
            </a:rPr>
            <a:t> Time (ms) </a:t>
          </a:r>
          <a:endParaRPr lang="en-US" sz="1800" b="1" dirty="0">
            <a:solidFill>
              <a:schemeClr val="bg1"/>
            </a:solidFill>
          </a:endParaRPr>
        </a:p>
      </cdr:txBody>
    </cdr:sp>
  </cdr:relSizeAnchor>
  <cdr:relSizeAnchor xmlns:cdr="http://schemas.openxmlformats.org/drawingml/2006/chartDrawing">
    <cdr:from>
      <cdr:x>0.85185</cdr:x>
      <cdr:y>0.13427</cdr:y>
    </cdr:from>
    <cdr:to>
      <cdr:x>0.85206</cdr:x>
      <cdr:y>0.76758</cdr:y>
    </cdr:to>
    <cdr:sp macro="" textlink="">
      <cdr:nvSpPr>
        <cdr:cNvPr id="4" name="Straight Connector 3"/>
        <cdr:cNvSpPr/>
      </cdr:nvSpPr>
      <cdr:spPr>
        <a:xfrm xmlns:a="http://schemas.openxmlformats.org/drawingml/2006/main" rot="5400000">
          <a:off x="4152395" y="2198386"/>
          <a:ext cx="3088495" cy="1385"/>
        </a:xfrm>
        <a:prstGeom xmlns:a="http://schemas.openxmlformats.org/drawingml/2006/main" prst="line">
          <a:avLst/>
        </a:prstGeom>
        <a:noFill xmlns:a="http://schemas.openxmlformats.org/drawingml/2006/main"/>
        <a:ln xmlns:a="http://schemas.openxmlformats.org/drawingml/2006/main" w="9525" cap="flat" cmpd="sng" algn="ctr">
          <a:solidFill>
            <a:sysClr val="window" lastClr="FFFFFF">
              <a:lumMod val="65000"/>
            </a:sysClr>
          </a:solidFill>
          <a:prstDash val="soli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dr:relSizeAnchor xmlns:cdr="http://schemas.openxmlformats.org/drawingml/2006/chartDrawing">
    <cdr:from>
      <cdr:x>0.85758</cdr:x>
      <cdr:y>0.10846</cdr:y>
    </cdr:from>
    <cdr:to>
      <cdr:x>0.92424</cdr:x>
      <cdr:y>0.80043</cdr:y>
    </cdr:to>
    <cdr:grpSp>
      <cdr:nvGrpSpPr>
        <cdr:cNvPr id="11" name="Group 10"/>
        <cdr:cNvGrpSpPr/>
      </cdr:nvGrpSpPr>
      <cdr:grpSpPr>
        <a:xfrm xmlns:a="http://schemas.openxmlformats.org/drawingml/2006/main">
          <a:off x="6681986" y="471085"/>
          <a:ext cx="519393" cy="3005503"/>
          <a:chOff x="5429250" y="457201"/>
          <a:chExt cx="419100" cy="3038474"/>
        </a:xfrm>
      </cdr:grpSpPr>
      <cdr:sp macro="" textlink="">
        <cdr:nvSpPr>
          <cdr:cNvPr id="5" name="TextBox 4"/>
          <cdr:cNvSpPr txBox="1"/>
        </cdr:nvSpPr>
        <cdr:spPr>
          <a:xfrm xmlns:a="http://schemas.openxmlformats.org/drawingml/2006/main">
            <a:off x="5438776" y="457201"/>
            <a:ext cx="390525" cy="2667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dirty="0">
                <a:solidFill>
                  <a:schemeClr val="tx1"/>
                </a:solidFill>
              </a:rPr>
              <a:t>25</a:t>
            </a:r>
          </a:p>
          <a:p xmlns:a="http://schemas.openxmlformats.org/drawingml/2006/main">
            <a:endParaRPr lang="en-US" sz="1400" dirty="0">
              <a:solidFill>
                <a:schemeClr val="tx1"/>
              </a:solidFill>
            </a:endParaRPr>
          </a:p>
          <a:p xmlns:a="http://schemas.openxmlformats.org/drawingml/2006/main">
            <a:endParaRPr lang="en-US" sz="1400" dirty="0">
              <a:solidFill>
                <a:schemeClr val="tx1"/>
              </a:solidFill>
            </a:endParaRPr>
          </a:p>
        </cdr:txBody>
      </cdr:sp>
      <cdr:sp macro="" textlink="">
        <cdr:nvSpPr>
          <cdr:cNvPr id="6" name="TextBox 1"/>
          <cdr:cNvSpPr txBox="1"/>
        </cdr:nvSpPr>
        <cdr:spPr>
          <a:xfrm xmlns:a="http://schemas.openxmlformats.org/drawingml/2006/main">
            <a:off x="5429250" y="1028700"/>
            <a:ext cx="390525" cy="2667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dirty="0">
                <a:solidFill>
                  <a:schemeClr val="bg1"/>
                </a:solidFill>
              </a:rPr>
              <a:t>20</a:t>
            </a:r>
          </a:p>
          <a:p xmlns:a="http://schemas.openxmlformats.org/drawingml/2006/main">
            <a:endParaRPr lang="en-US" sz="1400" dirty="0">
              <a:solidFill>
                <a:schemeClr val="tx1"/>
              </a:solidFill>
            </a:endParaRPr>
          </a:p>
          <a:p xmlns:a="http://schemas.openxmlformats.org/drawingml/2006/main">
            <a:endParaRPr lang="en-US" sz="1400" dirty="0">
              <a:solidFill>
                <a:schemeClr val="tx1"/>
              </a:solidFill>
            </a:endParaRPr>
          </a:p>
        </cdr:txBody>
      </cdr:sp>
      <cdr:sp macro="" textlink="">
        <cdr:nvSpPr>
          <cdr:cNvPr id="7" name="TextBox 1"/>
          <cdr:cNvSpPr txBox="1"/>
        </cdr:nvSpPr>
        <cdr:spPr>
          <a:xfrm xmlns:a="http://schemas.openxmlformats.org/drawingml/2006/main">
            <a:off x="5448300" y="1581150"/>
            <a:ext cx="390525" cy="2667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dirty="0">
                <a:solidFill>
                  <a:schemeClr val="bg1"/>
                </a:solidFill>
              </a:rPr>
              <a:t>15</a:t>
            </a:r>
          </a:p>
          <a:p xmlns:a="http://schemas.openxmlformats.org/drawingml/2006/main">
            <a:endParaRPr lang="en-US" sz="1400" dirty="0">
              <a:solidFill>
                <a:schemeClr val="tx1"/>
              </a:solidFill>
            </a:endParaRPr>
          </a:p>
          <a:p xmlns:a="http://schemas.openxmlformats.org/drawingml/2006/main">
            <a:endParaRPr lang="en-US" sz="1400" dirty="0">
              <a:solidFill>
                <a:schemeClr val="tx1"/>
              </a:solidFill>
            </a:endParaRPr>
          </a:p>
        </cdr:txBody>
      </cdr:sp>
      <cdr:sp macro="" textlink="">
        <cdr:nvSpPr>
          <cdr:cNvPr id="8" name="TextBox 1"/>
          <cdr:cNvSpPr txBox="1"/>
        </cdr:nvSpPr>
        <cdr:spPr>
          <a:xfrm xmlns:a="http://schemas.openxmlformats.org/drawingml/2006/main">
            <a:off x="5429250" y="2114550"/>
            <a:ext cx="390525" cy="2667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dirty="0">
                <a:solidFill>
                  <a:schemeClr val="bg1"/>
                </a:solidFill>
              </a:rPr>
              <a:t>10</a:t>
            </a:r>
          </a:p>
          <a:p xmlns:a="http://schemas.openxmlformats.org/drawingml/2006/main">
            <a:endParaRPr lang="en-US" sz="1400" dirty="0">
              <a:solidFill>
                <a:schemeClr val="tx1"/>
              </a:solidFill>
            </a:endParaRPr>
          </a:p>
          <a:p xmlns:a="http://schemas.openxmlformats.org/drawingml/2006/main">
            <a:endParaRPr lang="en-US" sz="1400" dirty="0">
              <a:solidFill>
                <a:schemeClr val="tx1"/>
              </a:solidFill>
            </a:endParaRPr>
          </a:p>
        </cdr:txBody>
      </cdr:sp>
      <cdr:sp macro="" textlink="">
        <cdr:nvSpPr>
          <cdr:cNvPr id="9" name="TextBox 1"/>
          <cdr:cNvSpPr txBox="1"/>
        </cdr:nvSpPr>
        <cdr:spPr>
          <a:xfrm xmlns:a="http://schemas.openxmlformats.org/drawingml/2006/main">
            <a:off x="5438775" y="2695575"/>
            <a:ext cx="390525" cy="2667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baseline="0" dirty="0">
                <a:solidFill>
                  <a:schemeClr val="bg1"/>
                </a:solidFill>
              </a:rPr>
              <a:t> </a:t>
            </a:r>
            <a:r>
              <a:rPr lang="en-US" sz="1400" dirty="0">
                <a:solidFill>
                  <a:schemeClr val="bg1"/>
                </a:solidFill>
              </a:rPr>
              <a:t>5</a:t>
            </a:r>
          </a:p>
          <a:p xmlns:a="http://schemas.openxmlformats.org/drawingml/2006/main">
            <a:endParaRPr lang="en-US" sz="1400" dirty="0">
              <a:solidFill>
                <a:schemeClr val="bg1"/>
              </a:solidFill>
            </a:endParaRPr>
          </a:p>
          <a:p xmlns:a="http://schemas.openxmlformats.org/drawingml/2006/main">
            <a:endParaRPr lang="en-US" sz="1400" dirty="0">
              <a:solidFill>
                <a:schemeClr val="bg1"/>
              </a:solidFill>
            </a:endParaRPr>
          </a:p>
        </cdr:txBody>
      </cdr:sp>
      <cdr:sp macro="" textlink="">
        <cdr:nvSpPr>
          <cdr:cNvPr id="10" name="TextBox 1"/>
          <cdr:cNvSpPr txBox="1"/>
        </cdr:nvSpPr>
        <cdr:spPr>
          <a:xfrm xmlns:a="http://schemas.openxmlformats.org/drawingml/2006/main">
            <a:off x="5457825" y="3228975"/>
            <a:ext cx="390525" cy="2667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baseline="0" dirty="0">
                <a:solidFill>
                  <a:schemeClr val="bg1"/>
                </a:solidFill>
              </a:rPr>
              <a:t> 0</a:t>
            </a:r>
            <a:endParaRPr lang="en-US" sz="1400" dirty="0">
              <a:solidFill>
                <a:schemeClr val="bg1"/>
              </a:solidFill>
            </a:endParaRPr>
          </a:p>
          <a:p xmlns:a="http://schemas.openxmlformats.org/drawingml/2006/main">
            <a:endParaRPr lang="en-US" sz="1400" dirty="0">
              <a:solidFill>
                <a:schemeClr val="bg1"/>
              </a:solidFill>
            </a:endParaRPr>
          </a:p>
          <a:p xmlns:a="http://schemas.openxmlformats.org/drawingml/2006/main">
            <a:endParaRPr lang="en-US" sz="1400" dirty="0">
              <a:solidFill>
                <a:schemeClr val="bg1"/>
              </a:solidFill>
            </a:endParaRPr>
          </a:p>
        </cdr:txBody>
      </cdr:sp>
    </cdr:grpSp>
  </cdr:relSizeAnchor>
  <cdr:relSizeAnchor xmlns:cdr="http://schemas.openxmlformats.org/drawingml/2006/chartDrawing">
    <cdr:from>
      <cdr:x>0.25909</cdr:x>
      <cdr:y>0.63774</cdr:y>
    </cdr:from>
    <cdr:to>
      <cdr:x>0.78333</cdr:x>
      <cdr:y>0.67679</cdr:y>
    </cdr:to>
    <cdr:sp macro="" textlink="">
      <cdr:nvSpPr>
        <cdr:cNvPr id="20" name="Straight Connector 19"/>
        <cdr:cNvSpPr/>
      </cdr:nvSpPr>
      <cdr:spPr>
        <a:xfrm xmlns:a="http://schemas.openxmlformats.org/drawingml/2006/main" flipV="1">
          <a:off x="1628776" y="2800349"/>
          <a:ext cx="3295650" cy="171451"/>
        </a:xfrm>
        <a:prstGeom xmlns:a="http://schemas.openxmlformats.org/drawingml/2006/main" prst="line">
          <a:avLst/>
        </a:prstGeom>
        <a:ln xmlns:a="http://schemas.openxmlformats.org/drawingml/2006/main" w="22225">
          <a:solidFill>
            <a:schemeClr val="tx1">
              <a:lumMod val="75000"/>
              <a:lumOff val="25000"/>
            </a:schemeClr>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0.25455</cdr:x>
      <cdr:y>0.67245</cdr:y>
    </cdr:from>
    <cdr:to>
      <cdr:x>0.26364</cdr:x>
      <cdr:y>0.68547</cdr:y>
    </cdr:to>
    <cdr:sp macro="" textlink="">
      <cdr:nvSpPr>
        <cdr:cNvPr id="28" name="Flowchart: Connector 27"/>
        <cdr:cNvSpPr/>
      </cdr:nvSpPr>
      <cdr:spPr>
        <a:xfrm xmlns:a="http://schemas.openxmlformats.org/drawingml/2006/main">
          <a:off x="1600201" y="2952751"/>
          <a:ext cx="57150" cy="57150"/>
        </a:xfrm>
        <a:prstGeom xmlns:a="http://schemas.openxmlformats.org/drawingml/2006/main" prst="flowChartConnector">
          <a:avLst/>
        </a:prstGeom>
        <a:solidFill xmlns:a="http://schemas.openxmlformats.org/drawingml/2006/main">
          <a:schemeClr val="tx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0.42576</cdr:x>
      <cdr:y>0.65944</cdr:y>
    </cdr:from>
    <cdr:to>
      <cdr:x>0.43485</cdr:x>
      <cdr:y>0.67245</cdr:y>
    </cdr:to>
    <cdr:sp macro="" textlink="">
      <cdr:nvSpPr>
        <cdr:cNvPr id="29" name="Flowchart: Connector 28"/>
        <cdr:cNvSpPr/>
      </cdr:nvSpPr>
      <cdr:spPr>
        <a:xfrm xmlns:a="http://schemas.openxmlformats.org/drawingml/2006/main">
          <a:off x="2676525" y="2895600"/>
          <a:ext cx="57150" cy="57150"/>
        </a:xfrm>
        <a:prstGeom xmlns:a="http://schemas.openxmlformats.org/drawingml/2006/main" prst="flowChartConnector">
          <a:avLst/>
        </a:prstGeom>
        <a:solidFill xmlns:a="http://schemas.openxmlformats.org/drawingml/2006/main">
          <a:schemeClr val="tx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0.59394</cdr:x>
      <cdr:y>0.64642</cdr:y>
    </cdr:from>
    <cdr:to>
      <cdr:x>0.60303</cdr:x>
      <cdr:y>0.65944</cdr:y>
    </cdr:to>
    <cdr:sp macro="" textlink="">
      <cdr:nvSpPr>
        <cdr:cNvPr id="30" name="Flowchart: Connector 29"/>
        <cdr:cNvSpPr/>
      </cdr:nvSpPr>
      <cdr:spPr>
        <a:xfrm xmlns:a="http://schemas.openxmlformats.org/drawingml/2006/main">
          <a:off x="3733800" y="2838450"/>
          <a:ext cx="57150" cy="57150"/>
        </a:xfrm>
        <a:prstGeom xmlns:a="http://schemas.openxmlformats.org/drawingml/2006/main" prst="flowChartConnector">
          <a:avLst/>
        </a:prstGeom>
        <a:solidFill xmlns:a="http://schemas.openxmlformats.org/drawingml/2006/main">
          <a:schemeClr val="tx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0.77273</cdr:x>
      <cdr:y>0.62907</cdr:y>
    </cdr:from>
    <cdr:to>
      <cdr:x>0.78182</cdr:x>
      <cdr:y>0.64208</cdr:y>
    </cdr:to>
    <cdr:sp macro="" textlink="">
      <cdr:nvSpPr>
        <cdr:cNvPr id="31" name="Flowchart: Connector 30"/>
        <cdr:cNvSpPr/>
      </cdr:nvSpPr>
      <cdr:spPr>
        <a:xfrm xmlns:a="http://schemas.openxmlformats.org/drawingml/2006/main">
          <a:off x="4857750" y="2762250"/>
          <a:ext cx="57150" cy="57150"/>
        </a:xfrm>
        <a:prstGeom xmlns:a="http://schemas.openxmlformats.org/drawingml/2006/main" prst="flowChartConnector">
          <a:avLst/>
        </a:prstGeom>
        <a:solidFill xmlns:a="http://schemas.openxmlformats.org/drawingml/2006/main">
          <a:schemeClr val="tx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5:10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24</a:t>
            </a:fld>
            <a:endParaRPr lang="en-AU" dirty="0"/>
          </a:p>
        </p:txBody>
      </p:sp>
    </p:spTree>
    <p:extLst>
      <p:ext uri="{BB962C8B-B14F-4D97-AF65-F5344CB8AC3E}">
        <p14:creationId xmlns:p14="http://schemas.microsoft.com/office/powerpoint/2010/main" val="25387222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38</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980CB99-47E3-46F4-AAEB-3919FBEFC014}" type="slidenum">
              <a:rPr lang="en-US" smtClean="0">
                <a:solidFill>
                  <a:prstClr val="black"/>
                </a:solidFill>
                <a:latin typeface="Segoe" pitchFamily="34" charset="0"/>
              </a:rPr>
              <a:pPr/>
              <a:t>39</a:t>
            </a:fld>
            <a:endParaRPr lang="en-US" dirty="0">
              <a:solidFill>
                <a:prstClr val="black"/>
              </a:solidFill>
              <a:latin typeface="Segoe"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40</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pPr/>
              <a:t>43</a:t>
            </a:fld>
            <a:endParaRPr lang="en-US" smtClean="0"/>
          </a:p>
        </p:txBody>
      </p:sp>
      <p:sp>
        <p:nvSpPr>
          <p:cNvPr id="33795" name="Rectangle 4"/>
          <p:cNvSpPr>
            <a:spLocks noGrp="1" noRot="1" noChangeAspect="1" noChangeArrowheads="1" noTextEdit="1"/>
          </p:cNvSpPr>
          <p:nvPr>
            <p:ph type="sldImg"/>
          </p:nvPr>
        </p:nvSpPr>
        <p:spPr>
          <a:xfrm>
            <a:off x="3768725" y="455613"/>
            <a:ext cx="3387725" cy="1906587"/>
          </a:xfrm>
          <a:ln/>
        </p:spPr>
      </p:sp>
      <p:sp>
        <p:nvSpPr>
          <p:cNvPr id="33796" name="Rectangle 5"/>
          <p:cNvSpPr>
            <a:spLocks noGrp="1" noChangeArrowheads="1"/>
          </p:cNvSpPr>
          <p:nvPr>
            <p:ph type="body" idx="1"/>
          </p:nvPr>
        </p:nvSpPr>
        <p:spPr>
          <a:noFill/>
          <a:ln/>
        </p:spPr>
        <p:txBody>
          <a:bodyPr/>
          <a:lstStyle/>
          <a:p>
            <a:pPr marL="228600" indent="-228600" eaLnBrk="1" hangingPunct="1">
              <a:buFont typeface="+mj-lt"/>
              <a:buAutoNum type="arabicPeriod"/>
            </a:pPr>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45</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52</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pPr/>
              <a:t>3</a:t>
            </a:fld>
            <a:endParaRPr lang="en-US" dirty="0" smtClean="0"/>
          </a:p>
        </p:txBody>
      </p:sp>
      <p:sp>
        <p:nvSpPr>
          <p:cNvPr id="33795" name="Rectangle 4"/>
          <p:cNvSpPr>
            <a:spLocks noGrp="1" noRot="1" noChangeAspect="1" noChangeArrowheads="1" noTextEdit="1"/>
          </p:cNvSpPr>
          <p:nvPr>
            <p:ph type="sldImg"/>
          </p:nvPr>
        </p:nvSpPr>
        <p:spPr>
          <a:xfrm>
            <a:off x="3768725" y="455613"/>
            <a:ext cx="3387725" cy="1906587"/>
          </a:xfrm>
          <a:ln/>
        </p:spPr>
      </p:sp>
      <p:sp>
        <p:nvSpPr>
          <p:cNvPr id="33796" name="Rectangle 5"/>
          <p:cNvSpPr>
            <a:spLocks noGrp="1" noChangeArrowheads="1"/>
          </p:cNvSpPr>
          <p:nvPr>
            <p:ph type="body" idx="1"/>
          </p:nvPr>
        </p:nvSpPr>
        <p:spPr>
          <a:noFill/>
          <a:ln/>
        </p:spPr>
        <p:txBody>
          <a:bodyPr/>
          <a:lstStyle/>
          <a:p>
            <a:pPr eaLnBrk="1" hangingPunct="1"/>
            <a:endParaRPr lang="en-GB"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65</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68</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2">
              <a:buNone/>
            </a:pPr>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71</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pPr/>
              <a:t>72</a:t>
            </a:fld>
            <a:endParaRPr lang="en-US" dirty="0" smtClean="0"/>
          </a:p>
        </p:txBody>
      </p:sp>
      <p:sp>
        <p:nvSpPr>
          <p:cNvPr id="33795" name="Rectangle 4"/>
          <p:cNvSpPr>
            <a:spLocks noGrp="1" noRot="1" noChangeAspect="1" noChangeArrowheads="1" noTextEdit="1"/>
          </p:cNvSpPr>
          <p:nvPr>
            <p:ph type="sldImg"/>
          </p:nvPr>
        </p:nvSpPr>
        <p:spPr>
          <a:xfrm>
            <a:off x="3768725" y="455613"/>
            <a:ext cx="3387725" cy="1906587"/>
          </a:xfrm>
          <a:ln/>
        </p:spPr>
      </p:sp>
      <p:sp>
        <p:nvSpPr>
          <p:cNvPr id="33796" name="Rectangle 5"/>
          <p:cNvSpPr>
            <a:spLocks noGrp="1" noChangeArrowheads="1"/>
          </p:cNvSpPr>
          <p:nvPr>
            <p:ph type="body" idx="1"/>
          </p:nvPr>
        </p:nvSpPr>
        <p:spPr>
          <a:noFill/>
          <a:ln/>
        </p:spPr>
        <p:txBody>
          <a:bodyPr/>
          <a:lstStyle/>
          <a:p>
            <a:pPr eaLnBrk="1" hangingPunct="1"/>
            <a:endParaRPr lang="en-GB"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73</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8/31/2011 5:10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74</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8/31/2011 5:10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76</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77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EA4ABD-046D-4B62-9F3A-DA4F74D4CE05}"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5:10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AA057C19-E718-4565-9B0E-44BD5640E748}" type="slidenum">
              <a:rPr lang="en-US" smtClean="0"/>
              <a:pPr/>
              <a:t>9</a:t>
            </a:fld>
            <a:endParaRPr lang="en-US" dirty="0" smtClean="0"/>
          </a:p>
        </p:txBody>
      </p:sp>
      <p:sp>
        <p:nvSpPr>
          <p:cNvPr id="33795" name="Rectangle 4"/>
          <p:cNvSpPr>
            <a:spLocks noGrp="1" noRot="1" noChangeAspect="1" noChangeArrowheads="1" noTextEdit="1"/>
          </p:cNvSpPr>
          <p:nvPr>
            <p:ph type="sldImg"/>
          </p:nvPr>
        </p:nvSpPr>
        <p:spPr>
          <a:xfrm>
            <a:off x="3768725" y="455613"/>
            <a:ext cx="3387725" cy="1906587"/>
          </a:xfrm>
          <a:ln/>
        </p:spPr>
      </p:sp>
      <p:sp>
        <p:nvSpPr>
          <p:cNvPr id="33796" name="Rectangle 5"/>
          <p:cNvSpPr>
            <a:spLocks noGrp="1" noChangeArrowheads="1"/>
          </p:cNvSpPr>
          <p:nvPr>
            <p:ph type="body" idx="1"/>
          </p:nvPr>
        </p:nvSpPr>
        <p:spPr>
          <a:noFill/>
          <a:ln/>
        </p:spPr>
        <p:txBody>
          <a:bodyPr/>
          <a:lstStyle/>
          <a:p>
            <a:pPr eaLnBrk="1" hangingPunct="1"/>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22504899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EFFE55C3-1F93-44FA-B394-8A95108A4051}"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4914320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16</a:t>
            </a:fld>
            <a:endParaRPr lang="en-AU" dirty="0"/>
          </a:p>
        </p:txBody>
      </p:sp>
    </p:spTree>
    <p:extLst>
      <p:ext uri="{BB962C8B-B14F-4D97-AF65-F5344CB8AC3E}">
        <p14:creationId xmlns:p14="http://schemas.microsoft.com/office/powerpoint/2010/main" val="4233033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761660"/>
            <a:ext cx="7772400" cy="1102519"/>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pic>
        <p:nvPicPr>
          <p:cNvPr id="4" name="Picture 3" descr="Tech·Ed_LOGO.png"/>
          <p:cNvPicPr>
            <a:picLocks noChangeAspect="1"/>
          </p:cNvPicPr>
          <p:nvPr userDrawn="1"/>
        </p:nvPicPr>
        <p:blipFill>
          <a:blip r:embed="rId4"/>
          <a:stretch>
            <a:fillRect/>
          </a:stretch>
        </p:blipFill>
        <p:spPr>
          <a:xfrm>
            <a:off x="990599" y="1428750"/>
            <a:ext cx="4870445" cy="19812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2717014" y="1233488"/>
            <a:ext cx="1358507" cy="42624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smtClean="0">
              <a:solidFill>
                <a:schemeClr val="tx1">
                  <a:alpha val="99000"/>
                </a:schemeClr>
              </a:solidFill>
            </a:endParaRPr>
          </a:p>
        </p:txBody>
      </p:sp>
      <p:sp>
        <p:nvSpPr>
          <p:cNvPr id="2" name="Title 1"/>
          <p:cNvSpPr>
            <a:spLocks noGrp="1"/>
          </p:cNvSpPr>
          <p:nvPr>
            <p:ph type="ctrTitle" hasCustomPrompt="1"/>
          </p:nvPr>
        </p:nvSpPr>
        <p:spPr>
          <a:xfrm>
            <a:off x="727663" y="1699104"/>
            <a:ext cx="7683913" cy="1142623"/>
          </a:xfrm>
        </p:spPr>
        <p:txBody>
          <a:bodyPr anchor="ctr">
            <a:noAutofit/>
          </a:bodyPr>
          <a:lstStyle>
            <a:lvl1pPr>
              <a:lnSpc>
                <a:spcPct val="90000"/>
              </a:lnSpc>
              <a:defRPr sz="36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727662" y="3527905"/>
            <a:ext cx="7683914" cy="347441"/>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932" indent="0" algn="ctr">
              <a:buNone/>
              <a:defRPr>
                <a:solidFill>
                  <a:schemeClr val="tx1">
                    <a:tint val="75000"/>
                  </a:schemeClr>
                </a:solidFill>
              </a:defRPr>
            </a:lvl2pPr>
            <a:lvl3pPr marL="685864" indent="0" algn="ctr">
              <a:buNone/>
              <a:defRPr>
                <a:solidFill>
                  <a:schemeClr val="tx1">
                    <a:tint val="75000"/>
                  </a:schemeClr>
                </a:solidFill>
              </a:defRPr>
            </a:lvl3pPr>
            <a:lvl4pPr marL="1028796" indent="0" algn="ctr">
              <a:buNone/>
              <a:defRPr>
                <a:solidFill>
                  <a:schemeClr val="tx1">
                    <a:tint val="75000"/>
                  </a:schemeClr>
                </a:solidFill>
              </a:defRPr>
            </a:lvl4pPr>
            <a:lvl5pPr marL="1371728" indent="0" algn="ctr">
              <a:buNone/>
              <a:defRPr>
                <a:solidFill>
                  <a:schemeClr val="tx1">
                    <a:tint val="75000"/>
                  </a:schemeClr>
                </a:solidFill>
              </a:defRPr>
            </a:lvl5pPr>
            <a:lvl6pPr marL="1714660" indent="0" algn="ctr">
              <a:buNone/>
              <a:defRPr>
                <a:solidFill>
                  <a:schemeClr val="tx1">
                    <a:tint val="75000"/>
                  </a:schemeClr>
                </a:solidFill>
              </a:defRPr>
            </a:lvl6pPr>
            <a:lvl7pPr marL="2057592" indent="0" algn="ctr">
              <a:buNone/>
              <a:defRPr>
                <a:solidFill>
                  <a:schemeClr val="tx1">
                    <a:tint val="75000"/>
                  </a:schemeClr>
                </a:solidFill>
              </a:defRPr>
            </a:lvl7pPr>
            <a:lvl8pPr marL="2400524" indent="0" algn="ctr">
              <a:buNone/>
              <a:defRPr>
                <a:solidFill>
                  <a:schemeClr val="tx1">
                    <a:tint val="75000"/>
                  </a:schemeClr>
                </a:solidFill>
              </a:defRPr>
            </a:lvl8pPr>
            <a:lvl9pPr marL="2743456"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0613" t="78783" r="37784"/>
          <a:stretch/>
        </p:blipFill>
        <p:spPr bwMode="auto">
          <a:xfrm rot="10800000">
            <a:off x="4072997" y="1233485"/>
            <a:ext cx="771726" cy="426244"/>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2803756" y="1377975"/>
            <a:ext cx="1641654" cy="186974"/>
          </a:xfrm>
        </p:spPr>
        <p:txBody>
          <a:bodyPr/>
          <a:lstStyle>
            <a:lvl1pPr marL="0" indent="0">
              <a:buFont typeface="Arial" pitchFamily="34" charset="0"/>
              <a:buNone/>
              <a:defRPr sz="14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3495339435"/>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1831631"/>
            <a:ext cx="6994362" cy="1142621"/>
          </a:xfrm>
        </p:spPr>
        <p:txBody>
          <a:bodyPr anchor="ctr" anchorCtr="0">
            <a:noAutofit/>
          </a:bodyPr>
          <a:lstStyle>
            <a:lvl1pPr>
              <a:lnSpc>
                <a:spcPct val="90000"/>
              </a:lnSpc>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627623" y="3143250"/>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932" indent="0" algn="ctr">
              <a:buNone/>
              <a:defRPr>
                <a:solidFill>
                  <a:schemeClr val="tx1">
                    <a:tint val="75000"/>
                  </a:schemeClr>
                </a:solidFill>
              </a:defRPr>
            </a:lvl2pPr>
            <a:lvl3pPr marL="685864" indent="0" algn="ctr">
              <a:buNone/>
              <a:defRPr>
                <a:solidFill>
                  <a:schemeClr val="tx1">
                    <a:tint val="75000"/>
                  </a:schemeClr>
                </a:solidFill>
              </a:defRPr>
            </a:lvl3pPr>
            <a:lvl4pPr marL="1028796" indent="0" algn="ctr">
              <a:buNone/>
              <a:defRPr>
                <a:solidFill>
                  <a:schemeClr val="tx1">
                    <a:tint val="75000"/>
                  </a:schemeClr>
                </a:solidFill>
              </a:defRPr>
            </a:lvl4pPr>
            <a:lvl5pPr marL="1371728" indent="0" algn="ctr">
              <a:buNone/>
              <a:defRPr>
                <a:solidFill>
                  <a:schemeClr val="tx1">
                    <a:tint val="75000"/>
                  </a:schemeClr>
                </a:solidFill>
              </a:defRPr>
            </a:lvl5pPr>
            <a:lvl6pPr marL="1714660" indent="0" algn="ctr">
              <a:buNone/>
              <a:defRPr>
                <a:solidFill>
                  <a:schemeClr val="tx1">
                    <a:tint val="75000"/>
                  </a:schemeClr>
                </a:solidFill>
              </a:defRPr>
            </a:lvl6pPr>
            <a:lvl7pPr marL="2057592" indent="0" algn="ctr">
              <a:buNone/>
              <a:defRPr>
                <a:solidFill>
                  <a:schemeClr val="tx1">
                    <a:tint val="75000"/>
                  </a:schemeClr>
                </a:solidFill>
              </a:defRPr>
            </a:lvl7pPr>
            <a:lvl8pPr marL="2400524" indent="0" algn="ctr">
              <a:buNone/>
              <a:defRPr>
                <a:solidFill>
                  <a:schemeClr val="tx1">
                    <a:tint val="75000"/>
                  </a:schemeClr>
                </a:solidFill>
              </a:defRPr>
            </a:lvl8pPr>
            <a:lvl9pPr marL="2743456"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3657600"/>
            <a:ext cx="7683914" cy="1033983"/>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7500" b="0" i="1" u="none" strike="noStrike" kern="1200" cap="none" spc="-48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76844232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1707655"/>
            <a:ext cx="8229600" cy="2886968"/>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
        <p:nvSpPr>
          <p:cNvPr id="2" name="Title 1"/>
          <p:cNvSpPr>
            <a:spLocks noGrp="1"/>
          </p:cNvSpPr>
          <p:nvPr>
            <p:ph type="title" hasCustomPrompt="1"/>
          </p:nvPr>
        </p:nvSpPr>
        <p:spPr>
          <a:xfrm>
            <a:off x="722313" y="3305176"/>
            <a:ext cx="7772400" cy="1021556"/>
          </a:xfrm>
        </p:spPr>
        <p:txBody>
          <a:bodyPr anchor="t"/>
          <a:lstStyle>
            <a:lvl1pPr algn="l">
              <a:defRPr sz="40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a:stretch>
            <a:fillRect/>
          </a:stretch>
        </p:blipFill>
        <p:spPr>
          <a:xfrm>
            <a:off x="6019800" y="590550"/>
            <a:ext cx="2447922" cy="995766"/>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200150"/>
            <a:ext cx="4114800" cy="31242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microsoft.com/office/2007/relationships/hdphoto" Target="../media/hdphoto1.wdp"/><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userDrawn="1"/>
        </p:nvPicPr>
        <p:blipFill>
          <a:blip r:embed="rId15">
            <a:extLst>
              <a:ext uri="{BEBA8EAE-BF5A-486C-A8C5-ECC9F3942E4B}">
                <a14:imgProps xmlns:a14="http://schemas.microsoft.com/office/drawing/2010/main">
                  <a14:imgLayer r:embed="rId16">
                    <a14:imgEffect>
                      <a14:colorTemperature colorTemp="7200"/>
                    </a14:imgEffect>
                    <a14:imgEffect>
                      <a14:saturation sat="200000"/>
                    </a14:imgEffect>
                  </a14:imgLayer>
                </a14:imgProps>
              </a:ext>
            </a:extLst>
          </a:blip>
          <a:stretch>
            <a:fillRect/>
          </a:stretch>
        </p:blipFill>
        <p:spPr>
          <a:xfrm>
            <a:off x="0" y="0"/>
            <a:ext cx="9144000" cy="5143500"/>
          </a:xfrm>
          <a:prstGeom prst="rect">
            <a:avLst/>
          </a:prstGeom>
        </p:spPr>
      </p:pic>
      <p:sp>
        <p:nvSpPr>
          <p:cNvPr id="2" name="Title Placeholder 1"/>
          <p:cNvSpPr>
            <a:spLocks noGrp="1"/>
          </p:cNvSpPr>
          <p:nvPr>
            <p:ph type="title"/>
          </p:nvPr>
        </p:nvSpPr>
        <p:spPr>
          <a:xfrm>
            <a:off x="457200" y="256338"/>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5943600" y="4767263"/>
            <a:ext cx="2895600" cy="273844"/>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r>
              <a:rPr lang="en-AU" dirty="0" smtClean="0"/>
              <a:t>(</a:t>
            </a:r>
            <a:r>
              <a:rPr lang="en-AU" dirty="0" err="1" smtClean="0"/>
              <a:t>c</a:t>
            </a:r>
            <a:r>
              <a:rPr lang="en-AU" dirty="0" smtClean="0"/>
              <a:t>) 2011 Microsoft. All rights reserved.</a:t>
            </a:r>
            <a:endParaRPr lang="en-AU" dirty="0"/>
          </a:p>
        </p:txBody>
      </p:sp>
      <p:pic>
        <p:nvPicPr>
          <p:cNvPr id="9" name="Picture 8" descr="Tech·Ed_LOGO.png"/>
          <p:cNvPicPr>
            <a:picLocks noChangeAspect="1"/>
          </p:cNvPicPr>
          <p:nvPr userDrawn="1"/>
        </p:nvPicPr>
        <p:blipFill>
          <a:blip r:embed="rId17"/>
          <a:stretch>
            <a:fillRect/>
          </a:stretch>
        </p:blipFill>
        <p:spPr>
          <a:xfrm>
            <a:off x="457201" y="4552951"/>
            <a:ext cx="990599" cy="4029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60" r:id="rId11"/>
    <p:sldLayoutId id="2147483663" r:id="rId12"/>
    <p:sldLayoutId id="2147483664"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www.virtualrealitycheck.net/"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infostor.com/index/articles/display/5976242552/articles/infostor/esg-lab-review/2010/july-2010/microsoft-hyper-v.html" TargetMode="External"/><Relationship Id="rId2" Type="http://schemas.openxmlformats.org/officeDocument/2006/relationships/hyperlink" Target="http://www.enterprisestrategygroup.com/2010/07/microsoft-hyper-v-r2-scalable-native-server-virtualization-for-the-enterprise/"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hyperlink" Target="http://gestaltit.com/all/tech/storage/stephen/microsoft-and-intel-push-one-million-iscsi-iop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www.microsoft.com/virtualization/en/us/solution-business-apps.asp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hyperlink" Target="http://download.microsoft.com/download/F/0/9/F09FEDCA-1FEA-4DB4-B131-563145BF0B6F/ESG%20Preso%20Microsoft%20Hyper-V%20Performance%20Exchange%20Mar%2011_Wide.pdf" TargetMode="External"/><Relationship Id="rId5" Type="http://schemas.openxmlformats.org/officeDocument/2006/relationships/image" Target="../media/image24.png"/><Relationship Id="rId4" Type="http://schemas.openxmlformats.org/officeDocument/2006/relationships/image" Target="../media/image2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hyperlink" Target="http://download.microsoft.com/download/F/0/9/F09FEDCA-1FEA-4DB4-B131-563145BF0B6F/ESG%20Preso%20Microsoft%20Hyper-V%20Performance%20Exchange%20Mar%2011_Wide.pdf" TargetMode="External"/><Relationship Id="rId5" Type="http://schemas.openxmlformats.org/officeDocument/2006/relationships/image" Target="../media/image24.png"/><Relationship Id="rId4" Type="http://schemas.openxmlformats.org/officeDocument/2006/relationships/image" Target="../media/image27.png"/></Relationships>
</file>

<file path=ppt/slides/_rels/slide31.xml.rels><?xml version="1.0" encoding="UTF-8" standalone="yes"?>
<Relationships xmlns="http://schemas.openxmlformats.org/package/2006/relationships"><Relationship Id="rId2" Type="http://schemas.openxmlformats.org/officeDocument/2006/relationships/hyperlink" Target="http://download.microsoft.com/download/1/7/F/17FB551C-0905-4A04-AB46-2EBA616CFDF3/ESG%20Preso%20Microsoft%20Hyper-V%20Performance%20SharePoint%20Mar%2011_Wide.pdf"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download.microsoft.com/download/F/0/9/F09FEDCA-1FEA-4DB4-B131-563145BF0B6F/ESG%20Preso%20Microsoft%20Hyper-V%20Performance%20Exchange%20Mar%2011_Wide.pdf" TargetMode="Externa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download.microsoft.com/download/F/0/9/F09FEDCA-1FEA-4DB4-B131-563145BF0B6F/ESG%20Preso%20Microsoft%20Hyper-V%20Performance%20Exchange%20Mar%2011_Wide.pdf" TargetMode="External"/><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download.microsoft.com/download/F/0/9/F09FEDCA-1FEA-4DB4-B131-563145BF0B6F/ESG%20Preso%20Microsoft%20Hyper-V%20Performance%20Exchange%20Mar%2011_Wide.pdf" TargetMode="External"/><Relationship Id="rId3" Type="http://schemas.openxmlformats.org/officeDocument/2006/relationships/hyperlink" Target="http://technet.microsoft.com/en-us/library/gg513522.aspx" TargetMode="External"/><Relationship Id="rId7" Type="http://schemas.openxmlformats.org/officeDocument/2006/relationships/hyperlink" Target="http://technet.microsoft.com/en-us/library/hh145600.aspx" TargetMode="External"/><Relationship Id="rId2" Type="http://schemas.openxmlformats.org/officeDocument/2006/relationships/hyperlink" Target="http://technet.microsoft.com/en-us/library/gg436085.aspx" TargetMode="External"/><Relationship Id="rId1" Type="http://schemas.openxmlformats.org/officeDocument/2006/relationships/slideLayout" Target="../slideLayouts/slideLayout2.xml"/><Relationship Id="rId6" Type="http://schemas.openxmlformats.org/officeDocument/2006/relationships/hyperlink" Target="http://technet.microsoft.com/en-us/library/gg598215.aspx" TargetMode="External"/><Relationship Id="rId5" Type="http://schemas.openxmlformats.org/officeDocument/2006/relationships/hyperlink" Target="http://technet.microsoft.com/en-us/library/gg513523.aspx" TargetMode="External"/><Relationship Id="rId4" Type="http://schemas.openxmlformats.org/officeDocument/2006/relationships/hyperlink" Target="http://technet.microsoft.com/en-us/library/gg558613.aspx"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download.microsoft.com/download/F/0/9/F09FEDCA-1FEA-4DB4-B131-563145BF0B6F/ESG%20Preso%20Microsoft%20Hyper-V%20Performance%20Exchange%20Mar%2011_Wide.pdf" TargetMode="External"/><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microsoft.com/downloads/en/details.aspx?FamilyID=4D83E5AC-7D9A-47C6-A843-A5520D118FC4" TargetMode="External"/><Relationship Id="rId2" Type="http://schemas.openxmlformats.org/officeDocument/2006/relationships/hyperlink" Target="http://technet.microsoft.com/en-us/library/gg513522.aspx" TargetMode="External"/><Relationship Id="rId1" Type="http://schemas.openxmlformats.org/officeDocument/2006/relationships/slideLayout" Target="../slideLayouts/slideLayout2.xml"/><Relationship Id="rId6" Type="http://schemas.openxmlformats.org/officeDocument/2006/relationships/hyperlink" Target="http://download.microsoft.com/download/F/0/9/F09FEDCA-1FEA-4DB4-B131-563145BF0B6F/ESG%20Preso%20Microsoft%20Hyper-V%20Performance%20Exchange%20Mar%2011_Wide.pdf" TargetMode="External"/><Relationship Id="rId5" Type="http://schemas.openxmlformats.org/officeDocument/2006/relationships/hyperlink" Target="http://www.emc.com/collateral/hardware/white-papers/h7337-exchange-unified-cisco-hyper-v-wp.pdf" TargetMode="External"/><Relationship Id="rId4" Type="http://schemas.openxmlformats.org/officeDocument/2006/relationships/hyperlink" Target="http://www.microsoft.com/downloads/en/details.aspx?FamilyID=6FD7E23F-30C8-4FB7-BCA3-A5DE9AA9A8E4" TargetMode="External"/></Relationships>
</file>

<file path=ppt/slides/_rels/slide37.xml.rels><?xml version="1.0" encoding="UTF-8" standalone="yes"?>
<Relationships xmlns="http://schemas.openxmlformats.org/package/2006/relationships"><Relationship Id="rId2" Type="http://schemas.openxmlformats.org/officeDocument/2006/relationships/hyperlink" Target="http://download.microsoft.com/download/F/0/9/F09FEDCA-1FEA-4DB4-B131-563145BF0B6F/ESG%20Preso%20Microsoft%20Hyper-V%20Performance%20Exchange%20Mar%2011_Wide.pdf"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hyperlink" Target="https://www.vmware.com/vmwarestore" TargetMode="External"/><Relationship Id="rId4" Type="http://schemas.openxmlformats.org/officeDocument/2006/relationships/image" Target="../media/image15.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http://h20195.www2.hp.com/V2/GetPDF.aspx/4AA1-2127ENW.pdf"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h20195.www2.hp.com/V2/GetPDF.aspx/4AA1-9895ENW.pdf" TargetMode="Externa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hyperlink" Target="http://www.microsoft.com/cloud/"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hyperlink" Target="http://www.microsoft.com/windowsserver/" TargetMode="External"/><Relationship Id="rId5" Type="http://schemas.openxmlformats.org/officeDocument/2006/relationships/hyperlink" Target="http://www.microsoft.com/systemcenter/" TargetMode="External"/><Relationship Id="rId4" Type="http://schemas.openxmlformats.org/officeDocument/2006/relationships/hyperlink" Target="http://www.microsoft.com/windowsazure/" TargetMode="External"/></Relationships>
</file>

<file path=ppt/slides/_rels/slide7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37.png"/><Relationship Id="rId7" Type="http://schemas.openxmlformats.org/officeDocument/2006/relationships/image" Target="../media/image39.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38.png"/><Relationship Id="rId11" Type="http://schemas.openxmlformats.org/officeDocument/2006/relationships/image" Target="../media/image41.png"/><Relationship Id="rId5" Type="http://schemas.openxmlformats.org/officeDocument/2006/relationships/hyperlink" Target="http://technet.microsoft.com/en-au" TargetMode="External"/><Relationship Id="rId10" Type="http://schemas.openxmlformats.org/officeDocument/2006/relationships/image" Target="../media/image40.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Hyper-V Configuration Guidelines</a:t>
            </a:r>
            <a:endParaRPr lang="en-AU" dirty="0"/>
          </a:p>
        </p:txBody>
      </p:sp>
      <p:sp>
        <p:nvSpPr>
          <p:cNvPr id="3" name="Content Placeholder 2"/>
          <p:cNvSpPr>
            <a:spLocks noGrp="1"/>
          </p:cNvSpPr>
          <p:nvPr>
            <p:ph idx="1"/>
          </p:nvPr>
        </p:nvSpPr>
        <p:spPr>
          <a:xfrm>
            <a:off x="457200" y="1409526"/>
            <a:ext cx="8229600" cy="3394472"/>
          </a:xfrm>
        </p:spPr>
        <p:txBody>
          <a:bodyPr>
            <a:normAutofit/>
          </a:bodyPr>
          <a:lstStyle/>
          <a:p>
            <a:r>
              <a:rPr lang="en-US" sz="2000" dirty="0"/>
              <a:t>Hyper-V Guest Configuration</a:t>
            </a:r>
          </a:p>
          <a:p>
            <a:pPr lvl="1"/>
            <a:r>
              <a:rPr lang="en-US" sz="1600" dirty="0"/>
              <a:t>Fixed-sized VHDs for Virtual OS</a:t>
            </a:r>
          </a:p>
          <a:p>
            <a:pPr lvl="2"/>
            <a:r>
              <a:rPr lang="en-US" sz="1600" dirty="0"/>
              <a:t>Need to account for page file consumption in addition to OS requirements</a:t>
            </a:r>
            <a:br>
              <a:rPr lang="en-US" sz="1600" dirty="0"/>
            </a:br>
            <a:r>
              <a:rPr lang="en-US" sz="1600" dirty="0"/>
              <a:t>OS VHD Size (minimum 15GB) + VM Memory Size = Minimum VHD size</a:t>
            </a:r>
          </a:p>
          <a:p>
            <a:pPr lvl="1"/>
            <a:r>
              <a:rPr lang="en-US" sz="1600" dirty="0"/>
              <a:t>Account for space needed by additional files by VM</a:t>
            </a:r>
          </a:p>
          <a:p>
            <a:pPr lvl="2"/>
            <a:r>
              <a:rPr lang="en-US" sz="1600" dirty="0"/>
              <a:t>Example for SQL: OS VHD Size + (VM Memory Size) + Data Files + Log Files</a:t>
            </a:r>
          </a:p>
          <a:p>
            <a:endParaRPr lang="en-AU" sz="32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38831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Dynamic Memory in SP1</a:t>
            </a:r>
            <a:endParaRPr lang="en-US" dirty="0"/>
          </a:p>
        </p:txBody>
      </p:sp>
      <p:sp>
        <p:nvSpPr>
          <p:cNvPr id="3" name="Text Placeholder 2"/>
          <p:cNvSpPr>
            <a:spLocks noGrp="1"/>
          </p:cNvSpPr>
          <p:nvPr>
            <p:ph idx="1"/>
          </p:nvPr>
        </p:nvSpPr>
        <p:spPr>
          <a:prstGeom prst="rect">
            <a:avLst/>
          </a:prstGeom>
        </p:spPr>
        <p:txBody>
          <a:bodyPr lIns="68589" tIns="34295" rIns="68589" bIns="34295">
            <a:normAutofit fontScale="92500" lnSpcReduction="10000"/>
          </a:bodyPr>
          <a:lstStyle/>
          <a:p>
            <a:pPr lvl="0"/>
            <a:r>
              <a:rPr lang="en-US" sz="2100" dirty="0"/>
              <a:t>Overview</a:t>
            </a:r>
          </a:p>
          <a:p>
            <a:pPr lvl="1"/>
            <a:r>
              <a:rPr lang="en-US" sz="1800" dirty="0"/>
              <a:t>A memory management enhancement for Hyper-V</a:t>
            </a:r>
          </a:p>
          <a:p>
            <a:pPr lvl="1"/>
            <a:r>
              <a:rPr lang="en-US" sz="1800" dirty="0"/>
              <a:t>Enables customers to dynamically grow and decrease the memory of a VM</a:t>
            </a:r>
          </a:p>
          <a:p>
            <a:pPr lvl="1"/>
            <a:r>
              <a:rPr lang="en-US" sz="1800" dirty="0"/>
              <a:t>Available as a feature in Windows Server 2008 R2 SP1</a:t>
            </a:r>
          </a:p>
          <a:p>
            <a:pPr lvl="0"/>
            <a:r>
              <a:rPr lang="en-US" sz="2100" dirty="0"/>
              <a:t>Benefits</a:t>
            </a:r>
          </a:p>
          <a:p>
            <a:pPr lvl="1"/>
            <a:r>
              <a:rPr lang="en-US" sz="1800" dirty="0"/>
              <a:t>Better consolidation ratios with predictable performance</a:t>
            </a:r>
          </a:p>
          <a:p>
            <a:pPr lvl="1"/>
            <a:r>
              <a:rPr lang="en-US" sz="1800" dirty="0"/>
              <a:t>Enables linear scalability for deployment environments</a:t>
            </a:r>
          </a:p>
          <a:p>
            <a:pPr lvl="1"/>
            <a:r>
              <a:rPr lang="en-US" sz="1800" dirty="0"/>
              <a:t>Designed for production use</a:t>
            </a:r>
          </a:p>
          <a:p>
            <a:pPr lvl="1"/>
            <a:r>
              <a:rPr lang="en-US" sz="1800" dirty="0"/>
              <a:t>Recommendations for use for server applications still being evaluated.</a:t>
            </a:r>
          </a:p>
          <a:p>
            <a:r>
              <a:rPr lang="en-US" sz="2100" dirty="0"/>
              <a:t>With the SP1 release, we will meet all the Gartner/Burton group requirements for an Enterprise ready Hypervisor</a:t>
            </a:r>
          </a:p>
        </p:txBody>
      </p:sp>
    </p:spTree>
    <p:extLst>
      <p:ext uri="{BB962C8B-B14F-4D97-AF65-F5344CB8AC3E}">
        <p14:creationId xmlns:p14="http://schemas.microsoft.com/office/powerpoint/2010/main" val="1955675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1000"/>
                                        <p:tgtEl>
                                          <p:spTgt spid="3">
                                            <p:txEl>
                                              <p:pRg st="7" end="7"/>
                                            </p:txEl>
                                          </p:spTgt>
                                        </p:tgtEl>
                                      </p:cBhvr>
                                    </p:animEffect>
                                  </p:childTnLst>
                                </p:cTn>
                              </p:par>
                            </p:childTnLst>
                          </p:cTn>
                        </p:par>
                        <p:par>
                          <p:cTn id="36" fill="hold">
                            <p:stCondLst>
                              <p:cond delay="8000"/>
                            </p:stCondLst>
                            <p:childTnLst>
                              <p:par>
                                <p:cTn id="37" presetID="10" presetClass="entr" presetSubtype="0" fill="hold" grpId="0" nodeType="after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1000"/>
                                        <p:tgtEl>
                                          <p:spTgt spid="3">
                                            <p:txEl>
                                              <p:pRg st="8" end="8"/>
                                            </p:txEl>
                                          </p:spTgt>
                                        </p:tgtEl>
                                      </p:cBhvr>
                                    </p:animEffect>
                                  </p:childTnLst>
                                </p:cTn>
                              </p:par>
                            </p:childTnLst>
                          </p:cTn>
                        </p:par>
                        <p:par>
                          <p:cTn id="40" fill="hold">
                            <p:stCondLst>
                              <p:cond delay="9000"/>
                            </p:stCondLst>
                            <p:childTnLst>
                              <p:par>
                                <p:cTn id="41" presetID="10" presetClass="entr" presetSubtype="0" fill="hold" grpId="0" nodeType="after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fade">
                                      <p:cBhvr>
                                        <p:cTn id="43"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How does it work?</a:t>
            </a:r>
            <a:endParaRPr lang="en-GB" dirty="0"/>
          </a:p>
        </p:txBody>
      </p:sp>
      <p:sp>
        <p:nvSpPr>
          <p:cNvPr id="3" name="Text Placeholder 2"/>
          <p:cNvSpPr>
            <a:spLocks noGrp="1"/>
          </p:cNvSpPr>
          <p:nvPr>
            <p:ph idx="1"/>
          </p:nvPr>
        </p:nvSpPr>
        <p:spPr>
          <a:xfrm>
            <a:off x="457200" y="1200151"/>
            <a:ext cx="6203032" cy="3394472"/>
          </a:xfrm>
          <a:prstGeom prst="rect">
            <a:avLst/>
          </a:prstGeom>
        </p:spPr>
        <p:txBody>
          <a:bodyPr lIns="68589" tIns="34295" rIns="68589" bIns="34295">
            <a:normAutofit/>
          </a:bodyPr>
          <a:lstStyle/>
          <a:p>
            <a:r>
              <a:rPr lang="en-GB" sz="1700" dirty="0" smtClean="0"/>
              <a:t>VM memory configuration parameters:</a:t>
            </a:r>
          </a:p>
          <a:p>
            <a:pPr lvl="1"/>
            <a:r>
              <a:rPr lang="en-GB" sz="1700" dirty="0" smtClean="0"/>
              <a:t>Initial (what VM will boot with)</a:t>
            </a:r>
          </a:p>
          <a:p>
            <a:pPr lvl="1"/>
            <a:r>
              <a:rPr lang="en-GB" sz="1700" dirty="0" smtClean="0"/>
              <a:t>Maximum (what VM can grow to)</a:t>
            </a:r>
          </a:p>
          <a:p>
            <a:r>
              <a:rPr lang="en-GB" sz="1700" dirty="0" smtClean="0"/>
              <a:t>Memory is pooled and dynamically distributed across VMs</a:t>
            </a:r>
          </a:p>
          <a:p>
            <a:r>
              <a:rPr lang="en-GB" sz="1700" dirty="0" smtClean="0"/>
              <a:t>Memory is dynamically allocated/removed based VM usage with no service interruption</a:t>
            </a:r>
          </a:p>
          <a:p>
            <a:r>
              <a:rPr lang="en-GB" sz="1700" dirty="0" smtClean="0"/>
              <a:t>Guest enlightened: guests &amp; Hyper-V work TOGETHER</a:t>
            </a:r>
          </a:p>
          <a:p>
            <a:r>
              <a:rPr lang="en-GB" sz="1700" dirty="0" smtClean="0"/>
              <a:t>Memory is added and removed via synthetic memory driver (memory VSC) support</a:t>
            </a:r>
            <a:endParaRPr lang="en-GB" sz="1700" dirty="0"/>
          </a:p>
        </p:txBody>
      </p:sp>
    </p:spTree>
    <p:extLst>
      <p:ext uri="{BB962C8B-B14F-4D97-AF65-F5344CB8AC3E}">
        <p14:creationId xmlns:p14="http://schemas.microsoft.com/office/powerpoint/2010/main" val="2618373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How is it different?</a:t>
            </a:r>
            <a:endParaRPr lang="en-US" dirty="0"/>
          </a:p>
        </p:txBody>
      </p:sp>
      <p:sp>
        <p:nvSpPr>
          <p:cNvPr id="3" name="Text Placeholder 2"/>
          <p:cNvSpPr>
            <a:spLocks noGrp="1"/>
          </p:cNvSpPr>
          <p:nvPr>
            <p:ph idx="1"/>
          </p:nvPr>
        </p:nvSpPr>
        <p:spPr>
          <a:prstGeom prst="rect">
            <a:avLst/>
          </a:prstGeom>
        </p:spPr>
        <p:txBody>
          <a:bodyPr lIns="68589" tIns="34295" rIns="68589" bIns="34295">
            <a:normAutofit fontScale="92500"/>
          </a:bodyPr>
          <a:lstStyle/>
          <a:p>
            <a:r>
              <a:rPr lang="en-US" sz="2100" dirty="0"/>
              <a:t>There is a difference between memory overcommit and overcommitting memory</a:t>
            </a:r>
          </a:p>
          <a:p>
            <a:pPr lvl="1"/>
            <a:r>
              <a:rPr lang="en-US" sz="1800" dirty="0"/>
              <a:t>We warned of the dangers of overcommitting memory</a:t>
            </a:r>
          </a:p>
          <a:p>
            <a:pPr lvl="1"/>
            <a:r>
              <a:rPr lang="en-US" sz="1800" dirty="0"/>
              <a:t>We pressed against the use of overcommit from a marketing perspective</a:t>
            </a:r>
          </a:p>
          <a:p>
            <a:r>
              <a:rPr lang="en-US" sz="2100" dirty="0"/>
              <a:t>Dynamic Memory allows for predictable, consistent performance even after overcommitting memory</a:t>
            </a:r>
          </a:p>
          <a:p>
            <a:r>
              <a:rPr lang="en-US" sz="2100" dirty="0"/>
              <a:t>Key is avoid the performance cliff which is possible with the VMware solution</a:t>
            </a:r>
          </a:p>
          <a:p>
            <a:r>
              <a:rPr lang="en-US" sz="2100" dirty="0"/>
              <a:t>The features VMware has does NOT provide significantly more scale than Hyper-V with DM does (despite what VMware will tell our customers)</a:t>
            </a:r>
          </a:p>
          <a:p>
            <a:pPr lvl="1"/>
            <a:endParaRPr lang="en-US" sz="1800" dirty="0"/>
          </a:p>
        </p:txBody>
      </p:sp>
    </p:spTree>
    <p:extLst>
      <p:ext uri="{BB962C8B-B14F-4D97-AF65-F5344CB8AC3E}">
        <p14:creationId xmlns:p14="http://schemas.microsoft.com/office/powerpoint/2010/main" val="1937362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How does VMware do it?</a:t>
            </a:r>
            <a:endParaRPr lang="en-US" dirty="0"/>
          </a:p>
        </p:txBody>
      </p:sp>
      <p:sp>
        <p:nvSpPr>
          <p:cNvPr id="3" name="Text Placeholder 2"/>
          <p:cNvSpPr>
            <a:spLocks noGrp="1"/>
          </p:cNvSpPr>
          <p:nvPr>
            <p:ph idx="1"/>
          </p:nvPr>
        </p:nvSpPr>
        <p:spPr>
          <a:prstGeom prst="rect">
            <a:avLst/>
          </a:prstGeom>
        </p:spPr>
        <p:txBody>
          <a:bodyPr lIns="68589" tIns="34295" rIns="68589" bIns="34295">
            <a:normAutofit fontScale="92500" lnSpcReduction="10000"/>
          </a:bodyPr>
          <a:lstStyle/>
          <a:p>
            <a:r>
              <a:rPr lang="en-US" sz="2100" dirty="0"/>
              <a:t>Memory Ballooning and Un-ballooning</a:t>
            </a:r>
          </a:p>
          <a:p>
            <a:pPr lvl="1"/>
            <a:r>
              <a:rPr lang="en-US" sz="1800" dirty="0"/>
              <a:t>Set VM memory, reservation, and limit</a:t>
            </a:r>
          </a:p>
          <a:p>
            <a:pPr lvl="1"/>
            <a:r>
              <a:rPr lang="en-US" sz="1800" dirty="0"/>
              <a:t>Will add and remove as necessary, between the reservation and limit</a:t>
            </a:r>
          </a:p>
          <a:p>
            <a:r>
              <a:rPr lang="en-US" sz="2100" i="1" dirty="0"/>
              <a:t>Memory Compression</a:t>
            </a:r>
          </a:p>
          <a:p>
            <a:r>
              <a:rPr lang="en-US" sz="2100" i="1" dirty="0"/>
              <a:t>Page Sharing</a:t>
            </a:r>
          </a:p>
          <a:p>
            <a:pPr lvl="1"/>
            <a:r>
              <a:rPr lang="en-US" sz="1800" i="1" dirty="0"/>
              <a:t>Optimized common memory pages</a:t>
            </a:r>
          </a:p>
          <a:p>
            <a:pPr lvl="1"/>
            <a:r>
              <a:rPr lang="en-US" sz="1800" i="1" dirty="0"/>
              <a:t>Affected by ASLR and SLAT</a:t>
            </a:r>
          </a:p>
          <a:p>
            <a:r>
              <a:rPr lang="en-US" sz="2100" i="1" dirty="0"/>
              <a:t>Hypervisor Memory Paging</a:t>
            </a:r>
          </a:p>
          <a:p>
            <a:pPr lvl="1"/>
            <a:r>
              <a:rPr lang="en-US" sz="1800" i="1" dirty="0"/>
              <a:t>Pages at the Hypervisor when physical memory is completely committed</a:t>
            </a:r>
          </a:p>
          <a:p>
            <a:r>
              <a:rPr lang="en-US" sz="1900" dirty="0"/>
              <a:t>All these </a:t>
            </a:r>
            <a:r>
              <a:rPr lang="en-US" sz="1900" dirty="0" smtClean="0"/>
              <a:t>(italicized) </a:t>
            </a:r>
            <a:r>
              <a:rPr lang="en-US" sz="1900" dirty="0"/>
              <a:t>are only used after all physical memory is committed, which is not recommended by VMware or Microsoft</a:t>
            </a:r>
            <a:r>
              <a:rPr lang="en-US" sz="1900" dirty="0" smtClean="0"/>
              <a:t>!</a:t>
            </a:r>
            <a:endParaRPr lang="en-US" sz="1900" dirty="0"/>
          </a:p>
        </p:txBody>
      </p:sp>
    </p:spTree>
    <p:extLst>
      <p:ext uri="{BB962C8B-B14F-4D97-AF65-F5344CB8AC3E}">
        <p14:creationId xmlns:p14="http://schemas.microsoft.com/office/powerpoint/2010/main" val="3066294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1000"/>
                                        <p:tgtEl>
                                          <p:spTgt spid="3">
                                            <p:txEl>
                                              <p:pRg st="7" end="7"/>
                                            </p:txEl>
                                          </p:spTgt>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1000"/>
                                        <p:tgtEl>
                                          <p:spTgt spid="3">
                                            <p:txEl>
                                              <p:pRg st="8" end="8"/>
                                            </p:txEl>
                                          </p:spTgt>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fade">
                                      <p:cBhvr>
                                        <p:cTn id="43"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Base Hypervisor</a:t>
            </a:r>
            <a:br>
              <a:rPr lang="en-US" smtClean="0"/>
            </a:br>
            <a:r>
              <a:rPr lang="en-US" smtClean="0"/>
              <a:t>Performance</a:t>
            </a:r>
            <a:endParaRPr lang="en-US" dirty="0"/>
          </a:p>
        </p:txBody>
      </p:sp>
      <p:sp>
        <p:nvSpPr>
          <p:cNvPr id="4" name="Subtitle 3"/>
          <p:cNvSpPr>
            <a:spLocks noGrp="1"/>
          </p:cNvSpPr>
          <p:nvPr>
            <p:ph type="subTitle" idx="1"/>
          </p:nvPr>
        </p:nvSpPr>
        <p:spPr/>
        <p:txBody>
          <a:bodyPr/>
          <a:lstStyle/>
          <a:p>
            <a:endParaRPr lang="en-US"/>
          </a:p>
        </p:txBody>
      </p:sp>
      <p:sp>
        <p:nvSpPr>
          <p:cNvPr id="5" name="Text Placeholder 4"/>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406330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Project Virtual Reality Check</a:t>
            </a:r>
            <a:endParaRPr lang="en-GB" dirty="0"/>
          </a:p>
        </p:txBody>
      </p:sp>
      <p:sp>
        <p:nvSpPr>
          <p:cNvPr id="3" name="Text Placeholder 2"/>
          <p:cNvSpPr>
            <a:spLocks noGrp="1"/>
          </p:cNvSpPr>
          <p:nvPr>
            <p:ph idx="1"/>
          </p:nvPr>
        </p:nvSpPr>
        <p:spPr>
          <a:prstGeom prst="rect">
            <a:avLst/>
          </a:prstGeom>
        </p:spPr>
        <p:txBody>
          <a:bodyPr lIns="68589" tIns="34295" rIns="68589" bIns="34295">
            <a:normAutofit/>
          </a:bodyPr>
          <a:lstStyle/>
          <a:p>
            <a:r>
              <a:rPr lang="en-GB" sz="2100" dirty="0"/>
              <a:t>Available at </a:t>
            </a:r>
            <a:r>
              <a:rPr lang="en-GB" sz="2100" dirty="0">
                <a:hlinkClick r:id="rId3"/>
              </a:rPr>
              <a:t>www.virtualrealitycheck.net</a:t>
            </a:r>
            <a:r>
              <a:rPr lang="en-GB" sz="2100" dirty="0"/>
              <a:t> </a:t>
            </a:r>
          </a:p>
          <a:p>
            <a:r>
              <a:rPr lang="en-GB" sz="2100" dirty="0"/>
              <a:t>Performed by Ruben </a:t>
            </a:r>
            <a:r>
              <a:rPr lang="en-GB" sz="2100" dirty="0" err="1"/>
              <a:t>Spruijt</a:t>
            </a:r>
            <a:r>
              <a:rPr lang="en-GB" sz="2100" dirty="0"/>
              <a:t> and </a:t>
            </a:r>
            <a:r>
              <a:rPr lang="en-GB" sz="2100" dirty="0" err="1"/>
              <a:t>Jeroen</a:t>
            </a:r>
            <a:r>
              <a:rPr lang="en-GB" sz="2100" dirty="0"/>
              <a:t> van de Kamp</a:t>
            </a:r>
          </a:p>
          <a:p>
            <a:r>
              <a:rPr lang="en-GB" sz="2100" dirty="0"/>
              <a:t>Not sponsored by any one company, although VMware and Citrix have assisted the site</a:t>
            </a:r>
          </a:p>
          <a:p>
            <a:r>
              <a:rPr lang="en-GB" sz="2100" dirty="0"/>
              <a:t>Results are focused on running and replacing Terminal Server workloads only, on </a:t>
            </a:r>
            <a:r>
              <a:rPr lang="en-GB" sz="2100" dirty="0" err="1"/>
              <a:t>vSphere</a:t>
            </a:r>
            <a:r>
              <a:rPr lang="en-GB" sz="2100" dirty="0"/>
              <a:t>, Hyper-V, and </a:t>
            </a:r>
            <a:r>
              <a:rPr lang="en-GB" sz="2100" dirty="0" err="1"/>
              <a:t>XenServer</a:t>
            </a:r>
            <a:endParaRPr lang="en-GB" sz="2100" dirty="0"/>
          </a:p>
          <a:p>
            <a:pPr marL="0" indent="0">
              <a:buNone/>
            </a:pPr>
            <a:endParaRPr lang="en-GB" sz="2100" dirty="0"/>
          </a:p>
        </p:txBody>
      </p:sp>
    </p:spTree>
    <p:extLst>
      <p:ext uri="{BB962C8B-B14F-4D97-AF65-F5344CB8AC3E}">
        <p14:creationId xmlns:p14="http://schemas.microsoft.com/office/powerpoint/2010/main" val="295969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normAutofit/>
          </a:bodyPr>
          <a:lstStyle/>
          <a:p>
            <a:r>
              <a:rPr lang="en-GB" sz="2400" dirty="0"/>
              <a:t>Results are not for redistribution or validation, although they are public</a:t>
            </a:r>
          </a:p>
          <a:p>
            <a:r>
              <a:rPr lang="en-GB" sz="2400" dirty="0"/>
              <a:t>Phase II results from February 2010, with significant increase in </a:t>
            </a:r>
            <a:r>
              <a:rPr lang="en-GB" sz="2400" dirty="0" err="1"/>
              <a:t>vSphere</a:t>
            </a:r>
            <a:r>
              <a:rPr lang="en-GB" sz="2400" dirty="0"/>
              <a:t> </a:t>
            </a:r>
            <a:r>
              <a:rPr lang="en-GB" sz="2400" dirty="0" smtClean="0"/>
              <a:t>performance</a:t>
            </a:r>
            <a:endParaRPr lang="en-GB" sz="24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59435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VRC Results</a:t>
            </a:r>
            <a:endParaRPr lang="en-US" dirty="0"/>
          </a:p>
        </p:txBody>
      </p:sp>
      <p:sp>
        <p:nvSpPr>
          <p:cNvPr id="3" name="Content Placeholder 2"/>
          <p:cNvSpPr>
            <a:spLocks noGrp="1"/>
          </p:cNvSpPr>
          <p:nvPr>
            <p:ph idx="1"/>
          </p:nvPr>
        </p:nvSpPr>
        <p:spPr>
          <a:xfrm>
            <a:off x="389436" y="1085849"/>
            <a:ext cx="8363938" cy="4251933"/>
          </a:xfrm>
        </p:spPr>
        <p:txBody>
          <a:bodyPr/>
          <a:lstStyle/>
          <a:p>
            <a:r>
              <a:rPr lang="en-US" sz="1800" dirty="0"/>
              <a:t>Enable EPT/RVI results in a significant increase in capacity of VMs running TS</a:t>
            </a:r>
          </a:p>
          <a:p>
            <a:pPr lvl="1"/>
            <a:r>
              <a:rPr lang="en-US" sz="1500" dirty="0" err="1"/>
              <a:t>vSphere</a:t>
            </a:r>
            <a:r>
              <a:rPr lang="en-US" sz="1500" dirty="0"/>
              <a:t> – 90% increase</a:t>
            </a:r>
          </a:p>
          <a:p>
            <a:pPr lvl="1"/>
            <a:r>
              <a:rPr lang="en-US" sz="1500" dirty="0" err="1"/>
              <a:t>XenServer</a:t>
            </a:r>
            <a:r>
              <a:rPr lang="en-US" sz="1500" dirty="0"/>
              <a:t> – 95% increase</a:t>
            </a:r>
          </a:p>
          <a:p>
            <a:pPr lvl="1"/>
            <a:r>
              <a:rPr lang="en-US" sz="1500" dirty="0"/>
              <a:t>Hyper-V – 154% increase</a:t>
            </a:r>
          </a:p>
          <a:p>
            <a:r>
              <a:rPr lang="en-US" sz="1800" dirty="0"/>
              <a:t>When scaling x86 TS VMs w/o Hyper-threading, </a:t>
            </a:r>
            <a:r>
              <a:rPr lang="en-US" sz="1800" dirty="0" err="1"/>
              <a:t>vSphere</a:t>
            </a:r>
            <a:r>
              <a:rPr lang="en-US" sz="1800" dirty="0"/>
              <a:t> is 5% better than both </a:t>
            </a:r>
            <a:r>
              <a:rPr lang="en-US" sz="1800" dirty="0" err="1"/>
              <a:t>Xen</a:t>
            </a:r>
            <a:r>
              <a:rPr lang="en-US" sz="1800" dirty="0"/>
              <a:t> and Hyper-V</a:t>
            </a:r>
          </a:p>
          <a:p>
            <a:pPr lvl="1"/>
            <a:endParaRPr lang="en-US" sz="1500" dirty="0"/>
          </a:p>
          <a:p>
            <a:endParaRPr lang="en-US" sz="1800" dirty="0"/>
          </a:p>
        </p:txBody>
      </p:sp>
    </p:spTree>
    <p:extLst>
      <p:ext uri="{BB962C8B-B14F-4D97-AF65-F5344CB8AC3E}">
        <p14:creationId xmlns:p14="http://schemas.microsoft.com/office/powerpoint/2010/main" val="3823512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VRC Results</a:t>
            </a:r>
            <a:endParaRPr lang="en-AU" dirty="0"/>
          </a:p>
        </p:txBody>
      </p:sp>
      <p:sp>
        <p:nvSpPr>
          <p:cNvPr id="3" name="Content Placeholder 2"/>
          <p:cNvSpPr>
            <a:spLocks noGrp="1"/>
          </p:cNvSpPr>
          <p:nvPr>
            <p:ph idx="1"/>
          </p:nvPr>
        </p:nvSpPr>
        <p:spPr/>
        <p:txBody>
          <a:bodyPr/>
          <a:lstStyle/>
          <a:p>
            <a:r>
              <a:rPr lang="en-US" sz="1800" dirty="0"/>
              <a:t>When scaling x86 TS VMs w/ Hyper-threading, </a:t>
            </a:r>
            <a:r>
              <a:rPr lang="en-US" sz="1800" dirty="0" err="1"/>
              <a:t>Xen</a:t>
            </a:r>
            <a:r>
              <a:rPr lang="en-US" sz="1800" dirty="0"/>
              <a:t> and Hyper-V are 15% better than </a:t>
            </a:r>
            <a:r>
              <a:rPr lang="en-US" sz="1800" dirty="0" err="1"/>
              <a:t>vSphere</a:t>
            </a:r>
            <a:endParaRPr lang="en-US" sz="1800" dirty="0"/>
          </a:p>
          <a:p>
            <a:pPr lvl="1"/>
            <a:r>
              <a:rPr lang="en-US" sz="1500" dirty="0"/>
              <a:t>When scaling up to 100 TS sessions, response times for all three hypervisors are fairly equal</a:t>
            </a:r>
          </a:p>
          <a:p>
            <a:pPr lvl="1"/>
            <a:r>
              <a:rPr lang="en-US" sz="1500" dirty="0"/>
              <a:t>Beyond 100 sessions, </a:t>
            </a:r>
            <a:r>
              <a:rPr lang="en-US" sz="1500" dirty="0" err="1"/>
              <a:t>vSphere</a:t>
            </a:r>
            <a:r>
              <a:rPr lang="en-US" sz="1500" dirty="0"/>
              <a:t> response times increases with each new session</a:t>
            </a:r>
          </a:p>
          <a:p>
            <a:r>
              <a:rPr lang="en-US" sz="1800" dirty="0"/>
              <a:t>When scaling x64 TS VMs, </a:t>
            </a:r>
            <a:r>
              <a:rPr lang="en-US" sz="1800" dirty="0" err="1"/>
              <a:t>Xen</a:t>
            </a:r>
            <a:r>
              <a:rPr lang="en-US" sz="1800" dirty="0"/>
              <a:t> and Hyper-V are within 13.6% of bare metal, and are 27% better than </a:t>
            </a:r>
            <a:r>
              <a:rPr lang="en-US" sz="1800" dirty="0" err="1"/>
              <a:t>vSphere</a:t>
            </a:r>
            <a:endParaRPr lang="en-US" sz="1800" dirty="0"/>
          </a:p>
          <a:p>
            <a:pPr lvl="1"/>
            <a:endParaRPr lang="en-US" sz="1500" dirty="0"/>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475698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990354"/>
            <a:ext cx="7772400" cy="1021556"/>
          </a:xfrm>
        </p:spPr>
        <p:txBody>
          <a:bodyPr>
            <a:normAutofit fontScale="90000"/>
          </a:bodyPr>
          <a:lstStyle/>
          <a:p>
            <a:r>
              <a:rPr lang="en-GB" dirty="0" smtClean="0"/>
              <a:t>Virtualizing Microsoft Exchange</a:t>
            </a:r>
            <a:br>
              <a:rPr lang="en-GB" dirty="0" smtClean="0"/>
            </a:br>
            <a:r>
              <a:rPr lang="en-GB" dirty="0" smtClean="0"/>
              <a:t>Server with Hyper-V</a:t>
            </a:r>
            <a:endParaRPr lang="en-US" dirty="0"/>
          </a:p>
        </p:txBody>
      </p:sp>
      <p:sp>
        <p:nvSpPr>
          <p:cNvPr id="5" name="Text Placeholder 4"/>
          <p:cNvSpPr>
            <a:spLocks noGrp="1"/>
          </p:cNvSpPr>
          <p:nvPr>
            <p:ph type="body" idx="1"/>
          </p:nvPr>
        </p:nvSpPr>
        <p:spPr>
          <a:xfrm>
            <a:off x="395536" y="195486"/>
            <a:ext cx="7772400" cy="477068"/>
          </a:xfrm>
        </p:spPr>
        <p:txBody>
          <a:bodyPr>
            <a:normAutofit/>
          </a:bodyPr>
          <a:lstStyle/>
          <a:p>
            <a:r>
              <a:rPr lang="en-US" sz="1800" b="1" kern="600" spc="40" dirty="0">
                <a:ln w="3175">
                  <a:noFill/>
                </a:ln>
                <a:latin typeface="Calibri" pitchFamily="34" charset="0"/>
                <a:cs typeface="Arial" charset="0"/>
              </a:rPr>
              <a:t>SESSION </a:t>
            </a:r>
            <a:r>
              <a:rPr lang="en-US" sz="1800" b="1" kern="600" spc="40" dirty="0" smtClean="0">
                <a:ln w="3175">
                  <a:noFill/>
                </a:ln>
                <a:latin typeface="Calibri" pitchFamily="34" charset="0"/>
                <a:cs typeface="Arial" charset="0"/>
              </a:rPr>
              <a:t>CODE: VIR-EXL308</a:t>
            </a:r>
            <a:endParaRPr lang="en-AU" sz="1800" dirty="0"/>
          </a:p>
        </p:txBody>
      </p:sp>
      <p:sp>
        <p:nvSpPr>
          <p:cNvPr id="3" name="Subtitle 2"/>
          <p:cNvSpPr>
            <a:spLocks noGrp="1"/>
          </p:cNvSpPr>
          <p:nvPr>
            <p:ph type="subTitle" idx="4294967295"/>
          </p:nvPr>
        </p:nvSpPr>
        <p:spPr>
          <a:xfrm>
            <a:off x="755576" y="1708150"/>
            <a:ext cx="5812358" cy="1714500"/>
          </a:xfrm>
        </p:spPr>
        <p:txBody>
          <a:bodyPr>
            <a:noAutofit/>
          </a:bodyPr>
          <a:lstStyle/>
          <a:p>
            <a:pPr marL="0" indent="0">
              <a:spcBef>
                <a:spcPts val="0"/>
              </a:spcBef>
              <a:buNone/>
            </a:pPr>
            <a:r>
              <a:rPr lang="en-US" sz="2000" b="1" dirty="0" smtClean="0">
                <a:solidFill>
                  <a:schemeClr val="bg1"/>
                </a:solidFill>
              </a:rPr>
              <a:t>Glen Gooda</a:t>
            </a:r>
          </a:p>
          <a:p>
            <a:pPr marL="0" indent="0">
              <a:spcBef>
                <a:spcPts val="0"/>
              </a:spcBef>
              <a:buNone/>
            </a:pPr>
            <a:r>
              <a:rPr lang="en-US" sz="2000" dirty="0" smtClean="0">
                <a:solidFill>
                  <a:schemeClr val="bg1"/>
                </a:solidFill>
              </a:rPr>
              <a:t>Senior Consultant</a:t>
            </a:r>
          </a:p>
          <a:p>
            <a:pPr marL="0" indent="0">
              <a:spcBef>
                <a:spcPts val="0"/>
              </a:spcBef>
              <a:buNone/>
            </a:pPr>
            <a:r>
              <a:rPr lang="en-US" sz="2000" dirty="0" smtClean="0">
                <a:solidFill>
                  <a:schemeClr val="bg1"/>
                </a:solidFill>
              </a:rPr>
              <a:t>Microsoft</a:t>
            </a:r>
          </a:p>
        </p:txBody>
      </p:sp>
    </p:spTree>
    <p:extLst>
      <p:ext uri="{BB962C8B-B14F-4D97-AF65-F5344CB8AC3E}">
        <p14:creationId xmlns:p14="http://schemas.microsoft.com/office/powerpoint/2010/main" val="82183320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2010 ESG Paper</a:t>
            </a:r>
            <a:endParaRPr lang="en-US" dirty="0"/>
          </a:p>
        </p:txBody>
      </p:sp>
      <p:sp>
        <p:nvSpPr>
          <p:cNvPr id="3" name="Content Placeholder 2"/>
          <p:cNvSpPr>
            <a:spLocks noGrp="1"/>
          </p:cNvSpPr>
          <p:nvPr>
            <p:ph idx="1"/>
          </p:nvPr>
        </p:nvSpPr>
        <p:spPr>
          <a:xfrm>
            <a:off x="389436" y="1085850"/>
            <a:ext cx="8363938" cy="3402470"/>
          </a:xfrm>
        </p:spPr>
        <p:txBody>
          <a:bodyPr>
            <a:normAutofit fontScale="92500"/>
          </a:bodyPr>
          <a:lstStyle/>
          <a:p>
            <a:r>
              <a:rPr lang="en-US" sz="2100" dirty="0"/>
              <a:t>3rd Party Performance Validation White Paper, sponsored by Microsoft</a:t>
            </a:r>
          </a:p>
          <a:p>
            <a:r>
              <a:rPr lang="en-US" sz="2100" dirty="0"/>
              <a:t>Key Points</a:t>
            </a:r>
          </a:p>
          <a:p>
            <a:pPr lvl="1"/>
            <a:r>
              <a:rPr lang="en-US" sz="1800" dirty="0"/>
              <a:t>Hyper-V is easy to install to get running for those administrators familiar with Windows</a:t>
            </a:r>
          </a:p>
          <a:p>
            <a:pPr lvl="1"/>
            <a:r>
              <a:rPr lang="en-US" sz="1800" dirty="0"/>
              <a:t>Hyper-V provides high availability with transparent and automatic failover of Virtual Machines (VMs)</a:t>
            </a:r>
          </a:p>
          <a:p>
            <a:pPr lvl="1"/>
            <a:r>
              <a:rPr lang="en-US" sz="1800" dirty="0"/>
              <a:t>Hyper-V Live Migrations provides for zero-downtime migrations of VMs between Hyper-V servers</a:t>
            </a:r>
          </a:p>
          <a:p>
            <a:pPr lvl="1"/>
            <a:r>
              <a:rPr lang="en-US" sz="1800" dirty="0"/>
              <a:t>Most importantly, the report shows Hyper-V performance versus physical is excellent, with 95% to 99% of the performance of physical disks and 89% to 98% of performance of the tested workloads versus physical.  </a:t>
            </a:r>
          </a:p>
        </p:txBody>
      </p:sp>
    </p:spTree>
    <p:extLst>
      <p:ext uri="{BB962C8B-B14F-4D97-AF65-F5344CB8AC3E}">
        <p14:creationId xmlns:p14="http://schemas.microsoft.com/office/powerpoint/2010/main" val="179242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advAuto="50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2010 ESG Paper</a:t>
            </a:r>
            <a:endParaRPr lang="en-US" dirty="0"/>
          </a:p>
        </p:txBody>
      </p:sp>
      <p:sp>
        <p:nvSpPr>
          <p:cNvPr id="3" name="Content Placeholder 2"/>
          <p:cNvSpPr>
            <a:spLocks noGrp="1"/>
          </p:cNvSpPr>
          <p:nvPr>
            <p:ph idx="1"/>
          </p:nvPr>
        </p:nvSpPr>
        <p:spPr>
          <a:xfrm>
            <a:off x="389436" y="1085850"/>
            <a:ext cx="8363938" cy="3217804"/>
          </a:xfrm>
        </p:spPr>
        <p:txBody>
          <a:bodyPr>
            <a:normAutofit fontScale="92500"/>
          </a:bodyPr>
          <a:lstStyle/>
          <a:p>
            <a:r>
              <a:rPr lang="en-US" sz="2100" dirty="0"/>
              <a:t>All this strongly supports the position that Hyper-V performance is not a bottleneck or blocker to implementation and that customers can run almost all their workloads on Hyper-V</a:t>
            </a:r>
          </a:p>
          <a:p>
            <a:r>
              <a:rPr lang="en-US" sz="2100" dirty="0"/>
              <a:t>Publically available and you can distribute to your customers/clients </a:t>
            </a:r>
          </a:p>
          <a:p>
            <a:r>
              <a:rPr lang="en-US" sz="2100" dirty="0">
                <a:hlinkClick r:id="rId2"/>
              </a:rPr>
              <a:t>http://www.enterprisestrategygroup.com/2010/07/microsoft-hyper-v-r2-scalable-native-server-virtualization-for-the-enterprise/</a:t>
            </a:r>
            <a:r>
              <a:rPr lang="en-US" sz="2100" dirty="0"/>
              <a:t> </a:t>
            </a:r>
          </a:p>
          <a:p>
            <a:r>
              <a:rPr lang="en-US" sz="2100" dirty="0">
                <a:hlinkClick r:id="rId3"/>
              </a:rPr>
              <a:t>http://www.infostor.com/index/articles/display/5976242552/articles/infostor/esg-lab-review/2010/july-2010/microsoft-hyper-v.html</a:t>
            </a:r>
            <a:r>
              <a:rPr lang="en-US" sz="2100" dirty="0"/>
              <a:t/>
            </a:r>
            <a:br>
              <a:rPr lang="en-US" sz="2100" dirty="0"/>
            </a:br>
            <a:endParaRPr lang="en-US" sz="2100" dirty="0"/>
          </a:p>
          <a:p>
            <a:endParaRPr lang="en-US" sz="2100" dirty="0"/>
          </a:p>
        </p:txBody>
      </p:sp>
    </p:spTree>
    <p:extLst>
      <p:ext uri="{BB962C8B-B14F-4D97-AF65-F5344CB8AC3E}">
        <p14:creationId xmlns:p14="http://schemas.microsoft.com/office/powerpoint/2010/main" val="2747995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483518"/>
            <a:ext cx="8229600" cy="857250"/>
          </a:xfrm>
        </p:spPr>
        <p:txBody>
          <a:bodyPr>
            <a:normAutofit fontScale="90000"/>
          </a:bodyPr>
          <a:lstStyle/>
          <a:p>
            <a:r>
              <a:rPr lang="en-US" dirty="0" smtClean="0"/>
              <a:t>Hyper-V Fixed Virtual Hard Disk Performance Overhead Analysis</a:t>
            </a:r>
            <a:br>
              <a:rPr lang="en-US" dirty="0" smtClean="0"/>
            </a:br>
            <a:endParaRPr lang="en-US" dirty="0"/>
          </a:p>
        </p:txBody>
      </p:sp>
      <p:graphicFrame>
        <p:nvGraphicFramePr>
          <p:cNvPr id="4" name="Chart 3"/>
          <p:cNvGraphicFramePr/>
          <p:nvPr>
            <p:extLst>
              <p:ext uri="{D42A27DB-BD31-4B8C-83A1-F6EECF244321}">
                <p14:modId xmlns:p14="http://schemas.microsoft.com/office/powerpoint/2010/main" val="1152118435"/>
              </p:ext>
            </p:extLst>
          </p:nvPr>
        </p:nvGraphicFramePr>
        <p:xfrm>
          <a:off x="990600" y="1428750"/>
          <a:ext cx="6853238" cy="31575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02024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smtClean="0"/>
              <a:t>Hyper-V R2 Application Overhead Analysis</a:t>
            </a:r>
            <a:br>
              <a:rPr lang="en-US" smtClean="0"/>
            </a:br>
            <a:endParaRPr lang="en-US" dirty="0"/>
          </a:p>
        </p:txBody>
      </p:sp>
      <p:graphicFrame>
        <p:nvGraphicFramePr>
          <p:cNvPr id="4" name="Chart 3"/>
          <p:cNvGraphicFramePr/>
          <p:nvPr>
            <p:extLst>
              <p:ext uri="{D42A27DB-BD31-4B8C-83A1-F6EECF244321}">
                <p14:modId xmlns:p14="http://schemas.microsoft.com/office/powerpoint/2010/main" val="18425099"/>
              </p:ext>
            </p:extLst>
          </p:nvPr>
        </p:nvGraphicFramePr>
        <p:xfrm>
          <a:off x="762000" y="1314451"/>
          <a:ext cx="7467600" cy="313610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25473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5486"/>
            <a:ext cx="8229600" cy="857250"/>
          </a:xfrm>
        </p:spPr>
        <p:txBody>
          <a:bodyPr/>
          <a:lstStyle/>
          <a:p>
            <a:r>
              <a:rPr lang="en-US" dirty="0" smtClean="0"/>
              <a:t>Microsoft/Intel iSCSI Test	</a:t>
            </a:r>
            <a:endParaRPr lang="en-US" dirty="0"/>
          </a:p>
        </p:txBody>
      </p:sp>
      <p:sp>
        <p:nvSpPr>
          <p:cNvPr id="3" name="Content Placeholder 2"/>
          <p:cNvSpPr>
            <a:spLocks noGrp="1"/>
          </p:cNvSpPr>
          <p:nvPr>
            <p:ph sz="half" idx="1"/>
          </p:nvPr>
        </p:nvSpPr>
        <p:spPr>
          <a:xfrm>
            <a:off x="389436" y="1085850"/>
            <a:ext cx="4115872" cy="3090846"/>
          </a:xfrm>
        </p:spPr>
        <p:txBody>
          <a:bodyPr>
            <a:noAutofit/>
          </a:bodyPr>
          <a:lstStyle/>
          <a:p>
            <a:r>
              <a:rPr lang="en-US" sz="1800" dirty="0"/>
              <a:t>Used Windows Server 2008 R2, Intel Xeon 5500 processors, and Intel 10Gbps Ethernet Adapters</a:t>
            </a:r>
          </a:p>
          <a:p>
            <a:r>
              <a:rPr lang="en-US" sz="1800" dirty="0"/>
              <a:t>Reached over </a:t>
            </a:r>
            <a:r>
              <a:rPr lang="en-US" sz="1800" b="1" dirty="0"/>
              <a:t>One Million IOPS </a:t>
            </a:r>
            <a:r>
              <a:rPr lang="en-US" sz="1800" dirty="0"/>
              <a:t>over a single 10 </a:t>
            </a:r>
            <a:r>
              <a:rPr lang="en-US" sz="1800" dirty="0" err="1"/>
              <a:t>Gbps</a:t>
            </a:r>
            <a:r>
              <a:rPr lang="en-US" sz="1800" dirty="0"/>
              <a:t> Ethernet link using a software </a:t>
            </a:r>
            <a:r>
              <a:rPr lang="en-US" sz="1800" dirty="0" err="1"/>
              <a:t>iSCSI</a:t>
            </a:r>
            <a:r>
              <a:rPr lang="en-US" sz="1800" dirty="0"/>
              <a:t> initiator on Native HW</a:t>
            </a:r>
          </a:p>
          <a:p>
            <a:r>
              <a:rPr lang="en-US" sz="1800" dirty="0"/>
              <a:t>Reached over </a:t>
            </a:r>
            <a:r>
              <a:rPr lang="en-US" sz="1800" b="1" dirty="0"/>
              <a:t>700,000 IOPS </a:t>
            </a:r>
            <a:r>
              <a:rPr lang="en-US" sz="1800" dirty="0"/>
              <a:t>over a single 10 </a:t>
            </a:r>
            <a:r>
              <a:rPr lang="en-US" sz="1800" dirty="0" err="1"/>
              <a:t>Gbps</a:t>
            </a:r>
            <a:r>
              <a:rPr lang="en-US" sz="1800" dirty="0"/>
              <a:t> Ethernet link using a software iSCSI initiator on Hyper-V to the Guest OS</a:t>
            </a:r>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a:ext>
            </a:extLst>
          </a:blip>
          <a:stretch>
            <a:fillRect/>
          </a:stretch>
        </p:blipFill>
        <p:spPr>
          <a:xfrm>
            <a:off x="4648468" y="1022551"/>
            <a:ext cx="4304890" cy="3225104"/>
          </a:xfrm>
          <a:effectLst>
            <a:glow rad="228600">
              <a:schemeClr val="accent6">
                <a:satMod val="175000"/>
                <a:alpha val="40000"/>
              </a:schemeClr>
            </a:glow>
          </a:effectLst>
        </p:spPr>
      </p:pic>
    </p:spTree>
    <p:extLst>
      <p:ext uri="{BB962C8B-B14F-4D97-AF65-F5344CB8AC3E}">
        <p14:creationId xmlns:p14="http://schemas.microsoft.com/office/powerpoint/2010/main" val="2723658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5486"/>
            <a:ext cx="8229600" cy="857250"/>
          </a:xfrm>
        </p:spPr>
        <p:txBody>
          <a:bodyPr/>
          <a:lstStyle/>
          <a:p>
            <a:r>
              <a:rPr lang="en-US" dirty="0"/>
              <a:t>Microsoft/Intel </a:t>
            </a:r>
            <a:r>
              <a:rPr lang="en-US" dirty="0" err="1"/>
              <a:t>iSCSI</a:t>
            </a:r>
            <a:r>
              <a:rPr lang="en-US" dirty="0"/>
              <a:t> </a:t>
            </a:r>
            <a:r>
              <a:rPr lang="en-US" dirty="0" smtClean="0"/>
              <a:t>Test</a:t>
            </a:r>
            <a:r>
              <a:rPr lang="en-US" dirty="0"/>
              <a:t>	</a:t>
            </a:r>
          </a:p>
        </p:txBody>
      </p:sp>
      <p:sp>
        <p:nvSpPr>
          <p:cNvPr id="8" name="Content Placeholder 7"/>
          <p:cNvSpPr>
            <a:spLocks noGrp="1"/>
          </p:cNvSpPr>
          <p:nvPr>
            <p:ph sz="half" idx="1"/>
          </p:nvPr>
        </p:nvSpPr>
        <p:spPr>
          <a:xfrm>
            <a:off x="389436" y="1085850"/>
            <a:ext cx="4115872" cy="290849"/>
          </a:xfrm>
        </p:spPr>
        <p:txBody>
          <a:bodyPr>
            <a:normAutofit fontScale="55000" lnSpcReduction="20000"/>
          </a:bodyPr>
          <a:lstStyle/>
          <a:p>
            <a:r>
              <a:rPr lang="en-US" dirty="0" smtClean="0"/>
              <a:t>Native Performance</a:t>
            </a:r>
            <a:endParaRPr lang="en-US" dirty="0"/>
          </a:p>
        </p:txBody>
      </p:sp>
      <p:sp>
        <p:nvSpPr>
          <p:cNvPr id="7" name="Content Placeholder 6"/>
          <p:cNvSpPr>
            <a:spLocks noGrp="1"/>
          </p:cNvSpPr>
          <p:nvPr>
            <p:ph sz="half" idx="2"/>
          </p:nvPr>
        </p:nvSpPr>
        <p:spPr>
          <a:xfrm>
            <a:off x="4637501" y="1085850"/>
            <a:ext cx="4115872" cy="290849"/>
          </a:xfrm>
        </p:spPr>
        <p:txBody>
          <a:bodyPr>
            <a:normAutofit fontScale="55000" lnSpcReduction="20000"/>
          </a:bodyPr>
          <a:lstStyle/>
          <a:p>
            <a:r>
              <a:rPr lang="en-US" dirty="0" smtClean="0"/>
              <a:t>In-Guest VM Performance</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57824" y="1428750"/>
            <a:ext cx="3173533" cy="30126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7622" y="1428750"/>
            <a:ext cx="3164387" cy="30126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07921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Microsoft/Intel </a:t>
            </a:r>
            <a:r>
              <a:rPr lang="en-US" dirty="0" err="1" smtClean="0"/>
              <a:t>iSCSI</a:t>
            </a:r>
            <a:r>
              <a:rPr lang="en-US" dirty="0" smtClean="0"/>
              <a:t> test	</a:t>
            </a:r>
            <a:endParaRPr lang="en-US" dirty="0"/>
          </a:p>
        </p:txBody>
      </p:sp>
      <p:sp>
        <p:nvSpPr>
          <p:cNvPr id="3" name="Content Placeholder 2"/>
          <p:cNvSpPr>
            <a:spLocks noGrp="1"/>
          </p:cNvSpPr>
          <p:nvPr>
            <p:ph idx="1"/>
          </p:nvPr>
        </p:nvSpPr>
        <p:spPr>
          <a:xfrm>
            <a:off x="389436" y="1085849"/>
            <a:ext cx="8363938" cy="3139321"/>
          </a:xfrm>
        </p:spPr>
        <p:txBody>
          <a:bodyPr>
            <a:normAutofit/>
          </a:bodyPr>
          <a:lstStyle/>
          <a:p>
            <a:r>
              <a:rPr lang="en-US" sz="2000" dirty="0" err="1" smtClean="0"/>
              <a:t>iSCSI</a:t>
            </a:r>
            <a:r>
              <a:rPr lang="en-US" sz="2000" dirty="0" smtClean="0"/>
              <a:t> Performance can be as good or better than either </a:t>
            </a:r>
            <a:r>
              <a:rPr lang="en-US" sz="2000" dirty="0" err="1" smtClean="0"/>
              <a:t>Fibre</a:t>
            </a:r>
            <a:r>
              <a:rPr lang="en-US" sz="2000" dirty="0" smtClean="0"/>
              <a:t> Channel or </a:t>
            </a:r>
            <a:r>
              <a:rPr lang="en-US" sz="2000" dirty="0" err="1" smtClean="0"/>
              <a:t>FCoE</a:t>
            </a:r>
            <a:r>
              <a:rPr lang="en-US" sz="2000" dirty="0" smtClean="0"/>
              <a:t>.  </a:t>
            </a:r>
            <a:r>
              <a:rPr lang="en-US" sz="2000" dirty="0" err="1" smtClean="0"/>
              <a:t>iSCSI</a:t>
            </a:r>
            <a:r>
              <a:rPr lang="en-US" sz="2000" dirty="0" smtClean="0"/>
              <a:t> can offer a compelling offering for those who don’t want to invest in FC.</a:t>
            </a:r>
          </a:p>
          <a:p>
            <a:r>
              <a:rPr lang="en-US" sz="2000" dirty="0" smtClean="0"/>
              <a:t>Windows Server and Hyper-V is not a limiting factor to IO performance.  There shouldn’t be any significant concern around IO for virtualizing with Hyper-V.</a:t>
            </a:r>
          </a:p>
          <a:p>
            <a:r>
              <a:rPr lang="en-US" sz="2000" dirty="0" smtClean="0"/>
              <a:t>More details (along with a great Photoshop picture) at </a:t>
            </a:r>
            <a:r>
              <a:rPr lang="en-US" sz="2000" dirty="0" smtClean="0">
                <a:hlinkClick r:id="rId2"/>
              </a:rPr>
              <a:t>http</a:t>
            </a:r>
            <a:r>
              <a:rPr lang="en-US" sz="2000" dirty="0">
                <a:hlinkClick r:id="rId2"/>
              </a:rPr>
              <a:t>://gestaltit.com/all/tech/storage/stephen/microsoft-and-intel-push-one-million-iscsi-iops</a:t>
            </a:r>
            <a:r>
              <a:rPr lang="en-US" sz="2000" dirty="0" smtClean="0">
                <a:hlinkClick r:id="rId2"/>
              </a:rPr>
              <a:t>/</a:t>
            </a:r>
            <a:endParaRPr lang="en-US" sz="2000" dirty="0" smtClean="0"/>
          </a:p>
        </p:txBody>
      </p:sp>
    </p:spTree>
    <p:extLst>
      <p:ext uri="{BB962C8B-B14F-4D97-AF65-F5344CB8AC3E}">
        <p14:creationId xmlns:p14="http://schemas.microsoft.com/office/powerpoint/2010/main" val="953818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ESG Performance</a:t>
            </a:r>
            <a:br>
              <a:rPr lang="en-US" dirty="0" smtClean="0"/>
            </a:br>
            <a:r>
              <a:rPr lang="en-US" dirty="0" smtClean="0"/>
              <a:t>Results</a:t>
            </a:r>
            <a:endParaRPr lang="en-US" dirty="0"/>
          </a:p>
        </p:txBody>
      </p:sp>
    </p:spTree>
    <p:extLst>
      <p:ext uri="{BB962C8B-B14F-4D97-AF65-F5344CB8AC3E}">
        <p14:creationId xmlns:p14="http://schemas.microsoft.com/office/powerpoint/2010/main" val="4165715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ESG Lab Summary 2011</a:t>
            </a:r>
            <a:endParaRPr lang="en-GB" dirty="0"/>
          </a:p>
        </p:txBody>
      </p:sp>
      <p:sp>
        <p:nvSpPr>
          <p:cNvPr id="3" name="Text Placeholder 2"/>
          <p:cNvSpPr>
            <a:spLocks noGrp="1"/>
          </p:cNvSpPr>
          <p:nvPr>
            <p:ph idx="1"/>
          </p:nvPr>
        </p:nvSpPr>
        <p:spPr>
          <a:xfrm>
            <a:off x="457199" y="1200151"/>
            <a:ext cx="4714559" cy="3394472"/>
          </a:xfrm>
          <a:prstGeom prst="rect">
            <a:avLst/>
          </a:prstGeom>
        </p:spPr>
        <p:txBody>
          <a:bodyPr lIns="68589" tIns="34295" rIns="68589" bIns="34295">
            <a:normAutofit/>
          </a:bodyPr>
          <a:lstStyle/>
          <a:p>
            <a:r>
              <a:rPr lang="en-GB" sz="1800" dirty="0"/>
              <a:t>Available online: </a:t>
            </a:r>
            <a:r>
              <a:rPr lang="en-GB" sz="1800" dirty="0">
                <a:hlinkClick r:id="rId2"/>
              </a:rPr>
              <a:t>http://</a:t>
            </a:r>
            <a:r>
              <a:rPr lang="en-GB" sz="1800" dirty="0" smtClean="0">
                <a:hlinkClick r:id="rId2"/>
              </a:rPr>
              <a:t>www.microsoft.com/virtualization/en/us/solution-business-apps.aspx</a:t>
            </a:r>
            <a:endParaRPr lang="en-GB" sz="1800" dirty="0" smtClean="0"/>
          </a:p>
          <a:p>
            <a:pPr marL="0" indent="0">
              <a:buNone/>
            </a:pPr>
            <a:endParaRPr lang="en-GB" sz="1800" dirty="0"/>
          </a:p>
          <a:p>
            <a:r>
              <a:rPr lang="en-GB" sz="1800" dirty="0" smtClean="0"/>
              <a:t>Useful links, resources, case studies, white papers and webcasts</a:t>
            </a:r>
            <a:endParaRPr lang="en-GB" sz="18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171759" y="1131590"/>
            <a:ext cx="3972241" cy="3437092"/>
          </a:xfrm>
          <a:prstGeom prst="rect">
            <a:avLst/>
          </a:prstGeom>
          <a:noFill/>
          <a:ln>
            <a:noFill/>
          </a:ln>
          <a:effectLst>
            <a:glow rad="228600">
              <a:schemeClr val="accent6">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72260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1" name="Straight Connector 80"/>
          <p:cNvCxnSpPr/>
          <p:nvPr/>
        </p:nvCxnSpPr>
        <p:spPr>
          <a:xfrm flipH="1">
            <a:off x="3867928" y="2230916"/>
            <a:ext cx="1572310" cy="834528"/>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cxnSp>
      <p:sp>
        <p:nvSpPr>
          <p:cNvPr id="25" name="Rounded Rectangle 24"/>
          <p:cNvSpPr/>
          <p:nvPr/>
        </p:nvSpPr>
        <p:spPr bwMode="auto">
          <a:xfrm>
            <a:off x="5371169" y="1098934"/>
            <a:ext cx="1628168" cy="1509462"/>
          </a:xfrm>
          <a:prstGeom prst="roundRect">
            <a:avLst>
              <a:gd name="adj" fmla="val 7271"/>
            </a:avLst>
          </a:prstGeom>
          <a:solidFill>
            <a:schemeClr val="accent6">
              <a:alpha val="31000"/>
            </a:schemeClr>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t" anchorCtr="0" compatLnSpc="1">
            <a:prstTxWarp prst="textNoShape">
              <a:avLst/>
            </a:prstTxWarp>
          </a:bodyPr>
          <a:lstStyle/>
          <a:p>
            <a:pPr algn="ctr" defTabSz="685666"/>
            <a:endParaRPr lang="en-US" sz="1700" dirty="0">
              <a:solidFill>
                <a:schemeClr val="tx1">
                  <a:alpha val="99000"/>
                </a:schemeClr>
              </a:solidFill>
            </a:endParaRPr>
          </a:p>
        </p:txBody>
      </p:sp>
      <p:sp>
        <p:nvSpPr>
          <p:cNvPr id="2" name="Title 1"/>
          <p:cNvSpPr>
            <a:spLocks noGrp="1"/>
          </p:cNvSpPr>
          <p:nvPr>
            <p:ph type="title"/>
          </p:nvPr>
        </p:nvSpPr>
        <p:spPr/>
        <p:txBody>
          <a:bodyPr/>
          <a:lstStyle/>
          <a:p>
            <a:r>
              <a:rPr lang="en-GB" dirty="0" smtClean="0"/>
              <a:t>2011 ESG Test Lab - Physical</a:t>
            </a:r>
            <a:endParaRPr lang="en-GB" dirty="0"/>
          </a:p>
        </p:txBody>
      </p:sp>
      <p:pic>
        <p:nvPicPr>
          <p:cNvPr id="4" name="Picture 4" descr="http://t2.gstatic.com/images?q=tbn:ANd9GcQqVAIfBfhaHo0Vsy1s8DUHNx0U4ppDHIxwG41Ge0ow__2LtTCP"/>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261971" y="3002714"/>
            <a:ext cx="836036" cy="1862180"/>
          </a:xfrm>
          <a:prstGeom prst="rect">
            <a:avLst/>
          </a:prstGeom>
          <a:noFill/>
          <a:effectLst>
            <a:softEdge rad="12700"/>
          </a:effectLst>
        </p:spPr>
      </p:pic>
      <p:pic>
        <p:nvPicPr>
          <p:cNvPr id="14" name="Picture 2" descr="http://t1.gstatic.com/images?q=tbn:ANd9GcR0sVkigU6AD_ykolMnmfHU5nGjw0QRRZsDk9ts-BlzhSbklWaAi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25690" y="1222582"/>
            <a:ext cx="141334" cy="1202342"/>
          </a:xfrm>
          <a:prstGeom prst="rect">
            <a:avLst/>
          </a:prstGeom>
          <a:noFill/>
        </p:spPr>
      </p:pic>
      <p:pic>
        <p:nvPicPr>
          <p:cNvPr id="15" name="Picture 2" descr="http://t1.gstatic.com/images?q=tbn:ANd9GcR0sVkigU6AD_ykolMnmfHU5nGjw0QRRZsDk9ts-BlzhSbklWaAi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6197606" y="1222583"/>
            <a:ext cx="118050" cy="610252"/>
          </a:xfrm>
          <a:prstGeom prst="rect">
            <a:avLst/>
          </a:prstGeom>
          <a:noFill/>
        </p:spPr>
      </p:pic>
      <p:sp>
        <p:nvSpPr>
          <p:cNvPr id="16" name="Rectangle 15"/>
          <p:cNvSpPr/>
          <p:nvPr/>
        </p:nvSpPr>
        <p:spPr>
          <a:xfrm>
            <a:off x="6197605" y="1847368"/>
            <a:ext cx="140342" cy="581192"/>
          </a:xfrm>
          <a:prstGeom prst="rect">
            <a:avLst/>
          </a:pr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prstClr val="white"/>
              </a:solidFill>
            </a:endParaRPr>
          </a:p>
        </p:txBody>
      </p:sp>
      <p:sp>
        <p:nvSpPr>
          <p:cNvPr id="17" name="Rectangle 16"/>
          <p:cNvSpPr/>
          <p:nvPr/>
        </p:nvSpPr>
        <p:spPr>
          <a:xfrm>
            <a:off x="6381535" y="1843736"/>
            <a:ext cx="140342" cy="581192"/>
          </a:xfrm>
          <a:prstGeom prst="rect">
            <a:avLst/>
          </a:pr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prstClr val="white"/>
              </a:solidFill>
            </a:endParaRPr>
          </a:p>
        </p:txBody>
      </p:sp>
      <p:pic>
        <p:nvPicPr>
          <p:cNvPr id="19" name="Picture 2" descr="http://t1.gstatic.com/images?q=tbn:ANd9GcR0sVkigU6AD_ykolMnmfHU5nGjw0QRRZsDk9ts-BlzhSbklWaAi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83659" y="1215549"/>
            <a:ext cx="141334" cy="1202342"/>
          </a:xfrm>
          <a:prstGeom prst="rect">
            <a:avLst/>
          </a:prstGeom>
          <a:noFill/>
        </p:spPr>
      </p:pic>
      <p:pic>
        <p:nvPicPr>
          <p:cNvPr id="20" name="Picture 2" descr="http://t1.gstatic.com/images?q=tbn:ANd9GcR0sVkigU6AD_ykolMnmfHU5nGjw0QRRZsDk9ts-BlzhSbklWaAi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61976" y="1220955"/>
            <a:ext cx="141334" cy="1202342"/>
          </a:xfrm>
          <a:prstGeom prst="rect">
            <a:avLst/>
          </a:prstGeom>
          <a:noFill/>
        </p:spPr>
      </p:pic>
      <p:pic>
        <p:nvPicPr>
          <p:cNvPr id="21" name="Picture 2" descr="http://t1.gstatic.com/images?q=tbn:ANd9GcR0sVkigU6AD_ykolMnmfHU5nGjw0QRRZsDk9ts-BlzhSbklWaAi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19942" y="1222828"/>
            <a:ext cx="141334" cy="1202342"/>
          </a:xfrm>
          <a:prstGeom prst="rect">
            <a:avLst/>
          </a:prstGeom>
          <a:noFill/>
        </p:spPr>
      </p:pic>
      <p:pic>
        <p:nvPicPr>
          <p:cNvPr id="22" name="Picture 2" descr="http://t1.gstatic.com/images?q=tbn:ANd9GcR0sVkigU6AD_ykolMnmfHU5nGjw0QRRZsDk9ts-BlzhSbklWaAi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59280" y="1232985"/>
            <a:ext cx="141334" cy="1202342"/>
          </a:xfrm>
          <a:prstGeom prst="rect">
            <a:avLst/>
          </a:prstGeom>
          <a:noFill/>
        </p:spPr>
      </p:pic>
      <p:pic>
        <p:nvPicPr>
          <p:cNvPr id="23" name="Picture 2" descr="http://t1.gstatic.com/images?q=tbn:ANd9GcR0sVkigU6AD_ykolMnmfHU5nGjw0QRRZsDk9ts-BlzhSbklWaAi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17245" y="1225952"/>
            <a:ext cx="141334" cy="1202342"/>
          </a:xfrm>
          <a:prstGeom prst="rect">
            <a:avLst/>
          </a:prstGeom>
          <a:noFill/>
        </p:spPr>
      </p:pic>
      <p:sp>
        <p:nvSpPr>
          <p:cNvPr id="24" name="Rectangle 23"/>
          <p:cNvSpPr/>
          <p:nvPr/>
        </p:nvSpPr>
        <p:spPr>
          <a:xfrm>
            <a:off x="6373307" y="1242013"/>
            <a:ext cx="140342" cy="581192"/>
          </a:xfrm>
          <a:prstGeom prst="rect">
            <a:avLst/>
          </a:pr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prstClr val="white"/>
              </a:solidFill>
            </a:endParaRPr>
          </a:p>
        </p:txBody>
      </p:sp>
      <p:sp>
        <p:nvSpPr>
          <p:cNvPr id="26" name="Flowchart: Magnetic Disk 25"/>
          <p:cNvSpPr/>
          <p:nvPr/>
        </p:nvSpPr>
        <p:spPr>
          <a:xfrm>
            <a:off x="5141499" y="36140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27" name="Flowchart: Magnetic Disk 26"/>
          <p:cNvSpPr/>
          <p:nvPr/>
        </p:nvSpPr>
        <p:spPr>
          <a:xfrm>
            <a:off x="5349318" y="36140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28" name="Flowchart: Magnetic Disk 27"/>
          <p:cNvSpPr/>
          <p:nvPr/>
        </p:nvSpPr>
        <p:spPr>
          <a:xfrm>
            <a:off x="5646528" y="36140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29" name="Flowchart: Magnetic Disk 28"/>
          <p:cNvSpPr/>
          <p:nvPr/>
        </p:nvSpPr>
        <p:spPr>
          <a:xfrm>
            <a:off x="5868860" y="36140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30" name="Flowchart: Magnetic Disk 29"/>
          <p:cNvSpPr/>
          <p:nvPr/>
        </p:nvSpPr>
        <p:spPr>
          <a:xfrm>
            <a:off x="6171929" y="36140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31" name="Flowchart: Magnetic Disk 30"/>
          <p:cNvSpPr/>
          <p:nvPr/>
        </p:nvSpPr>
        <p:spPr>
          <a:xfrm>
            <a:off x="6379747" y="36140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32" name="Flowchart: Magnetic Disk 31"/>
          <p:cNvSpPr/>
          <p:nvPr/>
        </p:nvSpPr>
        <p:spPr>
          <a:xfrm>
            <a:off x="6656838" y="36140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33" name="Flowchart: Magnetic Disk 32"/>
          <p:cNvSpPr/>
          <p:nvPr/>
        </p:nvSpPr>
        <p:spPr>
          <a:xfrm>
            <a:off x="6864655" y="36140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cxnSp>
        <p:nvCxnSpPr>
          <p:cNvPr id="34" name="Straight Arrow Connector 33"/>
          <p:cNvCxnSpPr/>
          <p:nvPr/>
        </p:nvCxnSpPr>
        <p:spPr>
          <a:xfrm>
            <a:off x="7198896" y="3671208"/>
            <a:ext cx="1219199" cy="1191"/>
          </a:xfrm>
          <a:prstGeom prst="straightConnector1">
            <a:avLst/>
          </a:prstGeom>
          <a:ln>
            <a:solidFill>
              <a:schemeClr val="bg2"/>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5323340" y="3328883"/>
            <a:ext cx="1443199" cy="238537"/>
          </a:xfrm>
          <a:prstGeom prst="rect">
            <a:avLst/>
          </a:prstGeom>
          <a:noFill/>
        </p:spPr>
        <p:txBody>
          <a:bodyPr wrap="square" lIns="68589" tIns="34295" rIns="68589" bIns="34295" rtlCol="0">
            <a:spAutoFit/>
          </a:bodyPr>
          <a:lstStyle/>
          <a:p>
            <a:pPr defTabSz="342946"/>
            <a:r>
              <a:rPr lang="en-US" sz="1100" dirty="0">
                <a:solidFill>
                  <a:schemeClr val="bg1"/>
                </a:solidFill>
              </a:rPr>
              <a:t>RAID-10 Pools:</a:t>
            </a:r>
          </a:p>
        </p:txBody>
      </p:sp>
      <p:sp>
        <p:nvSpPr>
          <p:cNvPr id="36" name="TextBox 35"/>
          <p:cNvSpPr txBox="1"/>
          <p:nvPr/>
        </p:nvSpPr>
        <p:spPr>
          <a:xfrm>
            <a:off x="4038603" y="3559716"/>
            <a:ext cx="1066800" cy="238537"/>
          </a:xfrm>
          <a:prstGeom prst="rect">
            <a:avLst/>
          </a:prstGeom>
          <a:noFill/>
        </p:spPr>
        <p:txBody>
          <a:bodyPr wrap="square" lIns="68589" tIns="34295" rIns="68589" bIns="34295" rtlCol="0">
            <a:spAutoFit/>
          </a:bodyPr>
          <a:lstStyle/>
          <a:p>
            <a:pPr algn="r" defTabSz="342946"/>
            <a:r>
              <a:rPr lang="en-US" sz="900" dirty="0">
                <a:solidFill>
                  <a:schemeClr val="bg1"/>
                </a:solidFill>
              </a:rPr>
              <a:t> </a:t>
            </a:r>
            <a:r>
              <a:rPr lang="en-US" sz="1100" dirty="0">
                <a:solidFill>
                  <a:schemeClr val="bg1"/>
                </a:solidFill>
              </a:rPr>
              <a:t>Data (88):</a:t>
            </a:r>
            <a:endParaRPr lang="en-US" sz="1200" dirty="0">
              <a:solidFill>
                <a:schemeClr val="bg1"/>
              </a:solidFill>
            </a:endParaRPr>
          </a:p>
        </p:txBody>
      </p:sp>
      <p:sp>
        <p:nvSpPr>
          <p:cNvPr id="37" name="Flowchart: Magnetic Disk 36"/>
          <p:cNvSpPr/>
          <p:nvPr/>
        </p:nvSpPr>
        <p:spPr>
          <a:xfrm>
            <a:off x="5141499" y="38426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38" name="Flowchart: Magnetic Disk 37"/>
          <p:cNvSpPr/>
          <p:nvPr/>
        </p:nvSpPr>
        <p:spPr>
          <a:xfrm>
            <a:off x="5349318" y="38426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39" name="Flowchart: Magnetic Disk 38"/>
          <p:cNvSpPr/>
          <p:nvPr/>
        </p:nvSpPr>
        <p:spPr>
          <a:xfrm>
            <a:off x="5646528" y="38426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40" name="Flowchart: Magnetic Disk 39"/>
          <p:cNvSpPr/>
          <p:nvPr/>
        </p:nvSpPr>
        <p:spPr>
          <a:xfrm>
            <a:off x="5868860" y="38426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41" name="Flowchart: Magnetic Disk 40"/>
          <p:cNvSpPr/>
          <p:nvPr/>
        </p:nvSpPr>
        <p:spPr>
          <a:xfrm>
            <a:off x="6171929" y="38426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42" name="Flowchart: Magnetic Disk 41"/>
          <p:cNvSpPr/>
          <p:nvPr/>
        </p:nvSpPr>
        <p:spPr>
          <a:xfrm>
            <a:off x="6379747" y="38426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43" name="Flowchart: Magnetic Disk 42"/>
          <p:cNvSpPr/>
          <p:nvPr/>
        </p:nvSpPr>
        <p:spPr>
          <a:xfrm>
            <a:off x="6656838" y="38426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44" name="Flowchart: Magnetic Disk 43"/>
          <p:cNvSpPr/>
          <p:nvPr/>
        </p:nvSpPr>
        <p:spPr>
          <a:xfrm>
            <a:off x="6864655" y="38426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cxnSp>
        <p:nvCxnSpPr>
          <p:cNvPr id="45" name="Straight Arrow Connector 44"/>
          <p:cNvCxnSpPr/>
          <p:nvPr/>
        </p:nvCxnSpPr>
        <p:spPr>
          <a:xfrm>
            <a:off x="7198898" y="3899808"/>
            <a:ext cx="838200" cy="1191"/>
          </a:xfrm>
          <a:prstGeom prst="straightConnector1">
            <a:avLst/>
          </a:prstGeom>
          <a:ln>
            <a:solidFill>
              <a:schemeClr val="bg2"/>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038603" y="3788316"/>
            <a:ext cx="1066800" cy="238537"/>
          </a:xfrm>
          <a:prstGeom prst="rect">
            <a:avLst/>
          </a:prstGeom>
          <a:noFill/>
        </p:spPr>
        <p:txBody>
          <a:bodyPr wrap="square" lIns="68589" tIns="34295" rIns="68589" bIns="34295" rtlCol="0">
            <a:spAutoFit/>
          </a:bodyPr>
          <a:lstStyle/>
          <a:p>
            <a:pPr algn="r" defTabSz="342946"/>
            <a:r>
              <a:rPr lang="en-US" sz="1100" dirty="0">
                <a:solidFill>
                  <a:schemeClr val="bg1"/>
                </a:solidFill>
              </a:rPr>
              <a:t> Logs(16):</a:t>
            </a:r>
          </a:p>
        </p:txBody>
      </p:sp>
      <p:sp>
        <p:nvSpPr>
          <p:cNvPr id="47" name="Flowchart: Magnetic Disk 46"/>
          <p:cNvSpPr/>
          <p:nvPr/>
        </p:nvSpPr>
        <p:spPr>
          <a:xfrm>
            <a:off x="5141499" y="40712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48" name="Flowchart: Magnetic Disk 47"/>
          <p:cNvSpPr/>
          <p:nvPr/>
        </p:nvSpPr>
        <p:spPr>
          <a:xfrm>
            <a:off x="5349318" y="40712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49" name="Flowchart: Magnetic Disk 48"/>
          <p:cNvSpPr/>
          <p:nvPr/>
        </p:nvSpPr>
        <p:spPr>
          <a:xfrm>
            <a:off x="5646528" y="40712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50" name="Flowchart: Magnetic Disk 49"/>
          <p:cNvSpPr/>
          <p:nvPr/>
        </p:nvSpPr>
        <p:spPr>
          <a:xfrm>
            <a:off x="5868860" y="40712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51" name="Flowchart: Magnetic Disk 50"/>
          <p:cNvSpPr/>
          <p:nvPr/>
        </p:nvSpPr>
        <p:spPr>
          <a:xfrm>
            <a:off x="6171929" y="40712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52" name="Flowchart: Magnetic Disk 51"/>
          <p:cNvSpPr/>
          <p:nvPr/>
        </p:nvSpPr>
        <p:spPr>
          <a:xfrm>
            <a:off x="6379747" y="40712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53" name="Flowchart: Magnetic Disk 52"/>
          <p:cNvSpPr/>
          <p:nvPr/>
        </p:nvSpPr>
        <p:spPr>
          <a:xfrm>
            <a:off x="6656838" y="40712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54" name="Flowchart: Magnetic Disk 53"/>
          <p:cNvSpPr/>
          <p:nvPr/>
        </p:nvSpPr>
        <p:spPr>
          <a:xfrm>
            <a:off x="6864655" y="40712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cxnSp>
        <p:nvCxnSpPr>
          <p:cNvPr id="55" name="Straight Arrow Connector 54"/>
          <p:cNvCxnSpPr/>
          <p:nvPr/>
        </p:nvCxnSpPr>
        <p:spPr>
          <a:xfrm>
            <a:off x="7198898" y="4128408"/>
            <a:ext cx="533400" cy="1191"/>
          </a:xfrm>
          <a:prstGeom prst="straightConnector1">
            <a:avLst/>
          </a:prstGeom>
          <a:ln>
            <a:solidFill>
              <a:schemeClr val="bg2"/>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4038603" y="4016916"/>
            <a:ext cx="1066800" cy="238537"/>
          </a:xfrm>
          <a:prstGeom prst="rect">
            <a:avLst/>
          </a:prstGeom>
          <a:noFill/>
        </p:spPr>
        <p:txBody>
          <a:bodyPr wrap="square" lIns="68589" tIns="34295" rIns="68589" bIns="34295" rtlCol="0">
            <a:spAutoFit/>
          </a:bodyPr>
          <a:lstStyle/>
          <a:p>
            <a:pPr algn="r" defTabSz="342946"/>
            <a:r>
              <a:rPr lang="en-US" sz="1100" dirty="0">
                <a:solidFill>
                  <a:schemeClr val="bg1"/>
                </a:solidFill>
              </a:rPr>
              <a:t> OS(24):</a:t>
            </a:r>
          </a:p>
        </p:txBody>
      </p:sp>
      <p:sp>
        <p:nvSpPr>
          <p:cNvPr id="57" name="Flowchart: Magnetic Disk 56"/>
          <p:cNvSpPr/>
          <p:nvPr/>
        </p:nvSpPr>
        <p:spPr>
          <a:xfrm>
            <a:off x="5141499" y="42998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58" name="Flowchart: Magnetic Disk 57"/>
          <p:cNvSpPr/>
          <p:nvPr/>
        </p:nvSpPr>
        <p:spPr>
          <a:xfrm>
            <a:off x="5349318" y="42998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59" name="Flowchart: Magnetic Disk 58"/>
          <p:cNvSpPr/>
          <p:nvPr/>
        </p:nvSpPr>
        <p:spPr>
          <a:xfrm>
            <a:off x="5646528" y="42998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60" name="Flowchart: Magnetic Disk 59"/>
          <p:cNvSpPr/>
          <p:nvPr/>
        </p:nvSpPr>
        <p:spPr>
          <a:xfrm>
            <a:off x="5868860" y="42998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61" name="Flowchart: Magnetic Disk 60"/>
          <p:cNvSpPr/>
          <p:nvPr/>
        </p:nvSpPr>
        <p:spPr>
          <a:xfrm>
            <a:off x="6171929" y="42998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62" name="Flowchart: Magnetic Disk 61"/>
          <p:cNvSpPr/>
          <p:nvPr/>
        </p:nvSpPr>
        <p:spPr>
          <a:xfrm>
            <a:off x="6379747" y="42998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63" name="Flowchart: Magnetic Disk 62"/>
          <p:cNvSpPr/>
          <p:nvPr/>
        </p:nvSpPr>
        <p:spPr>
          <a:xfrm>
            <a:off x="6656838" y="42998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sp>
        <p:nvSpPr>
          <p:cNvPr id="64" name="Flowchart: Magnetic Disk 63"/>
          <p:cNvSpPr/>
          <p:nvPr/>
        </p:nvSpPr>
        <p:spPr>
          <a:xfrm>
            <a:off x="6864655" y="4299858"/>
            <a:ext cx="181841" cy="114300"/>
          </a:xfrm>
          <a:prstGeom prst="flowChartMagneticDisk">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defTabSz="342946"/>
            <a:endParaRPr lang="en-US">
              <a:solidFill>
                <a:schemeClr val="bg1"/>
              </a:solidFill>
            </a:endParaRPr>
          </a:p>
        </p:txBody>
      </p:sp>
      <p:cxnSp>
        <p:nvCxnSpPr>
          <p:cNvPr id="65" name="Straight Arrow Connector 64"/>
          <p:cNvCxnSpPr/>
          <p:nvPr/>
        </p:nvCxnSpPr>
        <p:spPr>
          <a:xfrm>
            <a:off x="7198898" y="4357008"/>
            <a:ext cx="304801" cy="1191"/>
          </a:xfrm>
          <a:prstGeom prst="straightConnector1">
            <a:avLst/>
          </a:prstGeom>
          <a:ln>
            <a:solidFill>
              <a:schemeClr val="bg2"/>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4038603" y="4245516"/>
            <a:ext cx="1066800" cy="238537"/>
          </a:xfrm>
          <a:prstGeom prst="rect">
            <a:avLst/>
          </a:prstGeom>
          <a:noFill/>
        </p:spPr>
        <p:txBody>
          <a:bodyPr wrap="square" lIns="68589" tIns="34295" rIns="68589" bIns="34295" rtlCol="0">
            <a:spAutoFit/>
          </a:bodyPr>
          <a:lstStyle/>
          <a:p>
            <a:pPr algn="r" defTabSz="342946"/>
            <a:r>
              <a:rPr lang="en-US" sz="1100" dirty="0">
                <a:solidFill>
                  <a:schemeClr val="bg1"/>
                </a:solidFill>
              </a:rPr>
              <a:t> Apps(16):</a:t>
            </a:r>
          </a:p>
        </p:txBody>
      </p:sp>
      <p:sp>
        <p:nvSpPr>
          <p:cNvPr id="67" name="TextBox 66"/>
          <p:cNvSpPr txBox="1"/>
          <p:nvPr/>
        </p:nvSpPr>
        <p:spPr>
          <a:xfrm>
            <a:off x="515594" y="3657604"/>
            <a:ext cx="2532408" cy="900257"/>
          </a:xfrm>
          <a:prstGeom prst="rect">
            <a:avLst/>
          </a:prstGeom>
          <a:noFill/>
        </p:spPr>
        <p:txBody>
          <a:bodyPr wrap="square" lIns="68589" tIns="34295" rIns="68589" bIns="34295" rtlCol="0">
            <a:spAutoFit/>
          </a:bodyPr>
          <a:lstStyle/>
          <a:p>
            <a:pPr algn="r" defTabSz="342946"/>
            <a:r>
              <a:rPr lang="en-US" dirty="0" smtClean="0">
                <a:solidFill>
                  <a:schemeClr val="bg1"/>
                </a:solidFill>
              </a:rPr>
              <a:t>EMC CX4-960</a:t>
            </a:r>
          </a:p>
          <a:p>
            <a:pPr algn="r" defTabSz="342946"/>
            <a:r>
              <a:rPr lang="en-US" dirty="0" smtClean="0">
                <a:solidFill>
                  <a:schemeClr val="bg1"/>
                </a:solidFill>
              </a:rPr>
              <a:t>155 15K RPM FC disk drives</a:t>
            </a:r>
            <a:endParaRPr lang="en-US" sz="1100" dirty="0">
              <a:solidFill>
                <a:schemeClr val="bg1"/>
              </a:solidFill>
            </a:endParaRPr>
          </a:p>
        </p:txBody>
      </p:sp>
      <p:sp>
        <p:nvSpPr>
          <p:cNvPr id="68" name="TextBox 67"/>
          <p:cNvSpPr txBox="1"/>
          <p:nvPr/>
        </p:nvSpPr>
        <p:spPr>
          <a:xfrm rot="19220686">
            <a:off x="5658446" y="806120"/>
            <a:ext cx="977117" cy="207749"/>
          </a:xfrm>
          <a:prstGeom prst="rect">
            <a:avLst/>
          </a:prstGeom>
          <a:noFill/>
        </p:spPr>
        <p:txBody>
          <a:bodyPr wrap="square" lIns="68589" tIns="34295" rIns="68589" bIns="34295" rtlCol="0">
            <a:spAutoFit/>
          </a:bodyPr>
          <a:lstStyle/>
          <a:p>
            <a:pPr algn="ctr" defTabSz="342946"/>
            <a:r>
              <a:rPr lang="en-US" sz="900" b="1" dirty="0">
                <a:solidFill>
                  <a:schemeClr val="bg1"/>
                </a:solidFill>
              </a:rPr>
              <a:t>SharePoint</a:t>
            </a:r>
          </a:p>
        </p:txBody>
      </p:sp>
      <p:sp>
        <p:nvSpPr>
          <p:cNvPr id="69" name="TextBox 68"/>
          <p:cNvSpPr txBox="1"/>
          <p:nvPr/>
        </p:nvSpPr>
        <p:spPr>
          <a:xfrm rot="19259906">
            <a:off x="6010684" y="858598"/>
            <a:ext cx="977117" cy="207749"/>
          </a:xfrm>
          <a:prstGeom prst="rect">
            <a:avLst/>
          </a:prstGeom>
          <a:noFill/>
        </p:spPr>
        <p:txBody>
          <a:bodyPr wrap="square" lIns="68589" tIns="34295" rIns="68589" bIns="34295" rtlCol="0">
            <a:spAutoFit/>
          </a:bodyPr>
          <a:lstStyle/>
          <a:p>
            <a:pPr algn="ctr" defTabSz="342946"/>
            <a:r>
              <a:rPr lang="en-US" sz="900" b="1" dirty="0">
                <a:solidFill>
                  <a:schemeClr val="bg1"/>
                </a:solidFill>
              </a:rPr>
              <a:t>Utilities</a:t>
            </a:r>
          </a:p>
        </p:txBody>
      </p:sp>
      <p:sp>
        <p:nvSpPr>
          <p:cNvPr id="70" name="TextBox 69"/>
          <p:cNvSpPr txBox="1"/>
          <p:nvPr/>
        </p:nvSpPr>
        <p:spPr>
          <a:xfrm rot="19152516">
            <a:off x="6411912" y="824968"/>
            <a:ext cx="977117" cy="207749"/>
          </a:xfrm>
          <a:prstGeom prst="rect">
            <a:avLst/>
          </a:prstGeom>
          <a:noFill/>
        </p:spPr>
        <p:txBody>
          <a:bodyPr wrap="square" lIns="68589" tIns="34295" rIns="68589" bIns="34295" rtlCol="0">
            <a:spAutoFit/>
          </a:bodyPr>
          <a:lstStyle/>
          <a:p>
            <a:pPr algn="ctr" defTabSz="342946"/>
            <a:r>
              <a:rPr lang="en-US" sz="900" b="1" dirty="0">
                <a:solidFill>
                  <a:schemeClr val="bg1"/>
                </a:solidFill>
              </a:rPr>
              <a:t>Exchange</a:t>
            </a:r>
          </a:p>
        </p:txBody>
      </p:sp>
      <p:sp>
        <p:nvSpPr>
          <p:cNvPr id="71" name="TextBox 70"/>
          <p:cNvSpPr txBox="1"/>
          <p:nvPr/>
        </p:nvSpPr>
        <p:spPr>
          <a:xfrm rot="19270310">
            <a:off x="5348621" y="817601"/>
            <a:ext cx="977117" cy="207749"/>
          </a:xfrm>
          <a:prstGeom prst="rect">
            <a:avLst/>
          </a:prstGeom>
          <a:noFill/>
        </p:spPr>
        <p:txBody>
          <a:bodyPr wrap="square" lIns="68589" tIns="34295" rIns="68589" bIns="34295" rtlCol="0">
            <a:spAutoFit/>
          </a:bodyPr>
          <a:lstStyle/>
          <a:p>
            <a:pPr algn="ctr" defTabSz="342946"/>
            <a:r>
              <a:rPr lang="en-US" sz="900" b="1" dirty="0">
                <a:solidFill>
                  <a:schemeClr val="bg1"/>
                </a:solidFill>
              </a:rPr>
              <a:t>SQL Server</a:t>
            </a:r>
          </a:p>
        </p:txBody>
      </p:sp>
      <p:grpSp>
        <p:nvGrpSpPr>
          <p:cNvPr id="72" name="Group 443"/>
          <p:cNvGrpSpPr/>
          <p:nvPr/>
        </p:nvGrpSpPr>
        <p:grpSpPr>
          <a:xfrm>
            <a:off x="4314375" y="2456348"/>
            <a:ext cx="791028" cy="435429"/>
            <a:chOff x="2723899" y="3048000"/>
            <a:chExt cx="762000" cy="609600"/>
          </a:xfrm>
        </p:grpSpPr>
        <p:grpSp>
          <p:nvGrpSpPr>
            <p:cNvPr id="73" name="Group 2286"/>
            <p:cNvGrpSpPr/>
            <p:nvPr/>
          </p:nvGrpSpPr>
          <p:grpSpPr>
            <a:xfrm>
              <a:off x="2743199" y="3048000"/>
              <a:ext cx="710851" cy="609600"/>
              <a:chOff x="2015938" y="2057400"/>
              <a:chExt cx="1379888" cy="1143000"/>
            </a:xfrm>
          </p:grpSpPr>
          <p:grpSp>
            <p:nvGrpSpPr>
              <p:cNvPr id="75" name="Group 205"/>
              <p:cNvGrpSpPr>
                <a:grpSpLocks/>
              </p:cNvGrpSpPr>
              <p:nvPr/>
            </p:nvGrpSpPr>
            <p:grpSpPr bwMode="auto">
              <a:xfrm>
                <a:off x="2057400" y="2057400"/>
                <a:ext cx="1180260" cy="1143000"/>
                <a:chOff x="3888" y="144"/>
                <a:chExt cx="1368" cy="1368"/>
              </a:xfrm>
            </p:grpSpPr>
            <p:sp>
              <p:nvSpPr>
                <p:cNvPr id="77" name="Oval 206"/>
                <p:cNvSpPr>
                  <a:spLocks noChangeArrowheads="1"/>
                </p:cNvSpPr>
                <p:nvPr/>
              </p:nvSpPr>
              <p:spPr bwMode="auto">
                <a:xfrm>
                  <a:off x="3888" y="144"/>
                  <a:ext cx="1368" cy="1368"/>
                </a:xfrm>
                <a:prstGeom prst="ellipse">
                  <a:avLst/>
                </a:prstGeom>
                <a:gradFill rotWithShape="1">
                  <a:gsLst>
                    <a:gs pos="0">
                      <a:srgbClr val="F5F8FF"/>
                    </a:gs>
                    <a:gs pos="100000">
                      <a:srgbClr val="C2C5C8"/>
                    </a:gs>
                  </a:gsLst>
                  <a:lin ang="5400000" scaled="1"/>
                </a:gradFill>
                <a:ln w="9525">
                  <a:solidFill>
                    <a:schemeClr val="bg2"/>
                  </a:solidFill>
                  <a:round/>
                  <a:headEnd/>
                  <a:tailEnd/>
                </a:ln>
                <a:effectLst/>
              </p:spPr>
              <p:txBody>
                <a:bodyPr wrap="none" anchor="ctr"/>
                <a:lstStyle/>
                <a:p>
                  <a:pPr defTabSz="342946"/>
                  <a:endParaRPr lang="en-US">
                    <a:solidFill>
                      <a:prstClr val="black"/>
                    </a:solidFill>
                  </a:endParaRPr>
                </a:p>
              </p:txBody>
            </p:sp>
            <p:sp>
              <p:nvSpPr>
                <p:cNvPr id="78" name="Oval 207"/>
                <p:cNvSpPr>
                  <a:spLocks noChangeArrowheads="1"/>
                </p:cNvSpPr>
                <p:nvPr/>
              </p:nvSpPr>
              <p:spPr bwMode="auto">
                <a:xfrm rot="10800000">
                  <a:off x="3960" y="216"/>
                  <a:ext cx="1224" cy="1224"/>
                </a:xfrm>
                <a:prstGeom prst="ellipse">
                  <a:avLst/>
                </a:prstGeom>
                <a:gradFill flip="none" rotWithShape="1">
                  <a:gsLst>
                    <a:gs pos="0">
                      <a:srgbClr val="FF9933">
                        <a:tint val="66000"/>
                        <a:satMod val="160000"/>
                      </a:srgbClr>
                    </a:gs>
                    <a:gs pos="50000">
                      <a:srgbClr val="FF9933">
                        <a:tint val="44500"/>
                        <a:satMod val="160000"/>
                      </a:srgbClr>
                    </a:gs>
                    <a:gs pos="100000">
                      <a:srgbClr val="FF9933">
                        <a:tint val="23500"/>
                        <a:satMod val="160000"/>
                      </a:srgbClr>
                    </a:gs>
                  </a:gsLst>
                  <a:lin ang="16200000" scaled="1"/>
                  <a:tileRect/>
                </a:gradFill>
                <a:ln w="6350">
                  <a:solidFill>
                    <a:srgbClr val="FF9933"/>
                  </a:solidFill>
                  <a:round/>
                  <a:headEnd/>
                  <a:tailEnd/>
                </a:ln>
                <a:effectLst/>
              </p:spPr>
              <p:txBody>
                <a:bodyPr wrap="none" anchor="ctr"/>
                <a:lstStyle/>
                <a:p>
                  <a:pPr defTabSz="342946"/>
                  <a:endParaRPr lang="en-US">
                    <a:solidFill>
                      <a:prstClr val="black"/>
                    </a:solidFill>
                  </a:endParaRPr>
                </a:p>
              </p:txBody>
            </p:sp>
          </p:grpSp>
          <p:pic>
            <p:nvPicPr>
              <p:cNvPr id="76" name="Picture 209" descr="cloud"/>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015938" y="2387597"/>
                <a:ext cx="1379888" cy="526232"/>
              </a:xfrm>
              <a:prstGeom prst="rect">
                <a:avLst/>
              </a:prstGeom>
              <a:noFill/>
            </p:spPr>
          </p:pic>
        </p:grpSp>
        <p:sp>
          <p:nvSpPr>
            <p:cNvPr id="74" name="TextBox 73"/>
            <p:cNvSpPr txBox="1"/>
            <p:nvPr/>
          </p:nvSpPr>
          <p:spPr>
            <a:xfrm>
              <a:off x="2723899" y="3242877"/>
              <a:ext cx="762000" cy="323164"/>
            </a:xfrm>
            <a:prstGeom prst="rect">
              <a:avLst/>
            </a:prstGeom>
            <a:noFill/>
          </p:spPr>
          <p:txBody>
            <a:bodyPr wrap="square" rtlCol="0">
              <a:spAutoFit/>
            </a:bodyPr>
            <a:lstStyle/>
            <a:p>
              <a:pPr algn="ctr" defTabSz="342946"/>
              <a:r>
                <a:rPr lang="en-US" sz="900" b="1" dirty="0">
                  <a:solidFill>
                    <a:schemeClr val="accent6"/>
                  </a:solidFill>
                </a:rPr>
                <a:t>SAN</a:t>
              </a:r>
            </a:p>
          </p:txBody>
        </p:sp>
      </p:grpSp>
      <p:sp>
        <p:nvSpPr>
          <p:cNvPr id="82" name="TextBox 81"/>
          <p:cNvSpPr txBox="1"/>
          <p:nvPr/>
        </p:nvSpPr>
        <p:spPr>
          <a:xfrm>
            <a:off x="5215380" y="2863708"/>
            <a:ext cx="2135059" cy="238537"/>
          </a:xfrm>
          <a:prstGeom prst="rect">
            <a:avLst/>
          </a:prstGeom>
          <a:noFill/>
        </p:spPr>
        <p:txBody>
          <a:bodyPr wrap="square" lIns="68589" tIns="34295" rIns="68589" bIns="34295" rtlCol="0">
            <a:spAutoFit/>
          </a:bodyPr>
          <a:lstStyle/>
          <a:p>
            <a:pPr defTabSz="342946"/>
            <a:r>
              <a:rPr lang="en-US" sz="1100" dirty="0">
                <a:solidFill>
                  <a:schemeClr val="bg1"/>
                </a:solidFill>
              </a:rPr>
              <a:t>2x4 Gbps FC per server</a:t>
            </a:r>
          </a:p>
        </p:txBody>
      </p:sp>
      <p:sp>
        <p:nvSpPr>
          <p:cNvPr id="83" name="TextBox 82"/>
          <p:cNvSpPr txBox="1"/>
          <p:nvPr/>
        </p:nvSpPr>
        <p:spPr>
          <a:xfrm>
            <a:off x="2877795" y="1215549"/>
            <a:ext cx="2227608" cy="1177255"/>
          </a:xfrm>
          <a:prstGeom prst="rect">
            <a:avLst/>
          </a:prstGeom>
          <a:noFill/>
        </p:spPr>
        <p:txBody>
          <a:bodyPr wrap="square" lIns="68589" tIns="34295" rIns="68589" bIns="34295" rtlCol="0">
            <a:spAutoFit/>
          </a:bodyPr>
          <a:lstStyle/>
          <a:p>
            <a:pPr algn="r" defTabSz="342946"/>
            <a:r>
              <a:rPr lang="en-US" dirty="0" smtClean="0">
                <a:solidFill>
                  <a:schemeClr val="bg1"/>
                </a:solidFill>
              </a:rPr>
              <a:t>HP BL680C</a:t>
            </a:r>
          </a:p>
          <a:p>
            <a:pPr algn="r" defTabSz="342946"/>
            <a:r>
              <a:rPr lang="en-US" dirty="0" smtClean="0">
                <a:solidFill>
                  <a:schemeClr val="bg1"/>
                </a:solidFill>
              </a:rPr>
              <a:t> up to 24 cores and</a:t>
            </a:r>
            <a:br>
              <a:rPr lang="en-US" dirty="0" smtClean="0">
                <a:solidFill>
                  <a:schemeClr val="bg1"/>
                </a:solidFill>
              </a:rPr>
            </a:br>
            <a:r>
              <a:rPr lang="en-US" dirty="0" smtClean="0">
                <a:solidFill>
                  <a:schemeClr val="bg1"/>
                </a:solidFill>
              </a:rPr>
              <a:t>128 GB RAM per blade</a:t>
            </a:r>
            <a:endParaRPr lang="en-US" dirty="0">
              <a:solidFill>
                <a:schemeClr val="bg1"/>
              </a:solidFill>
            </a:endParaRPr>
          </a:p>
        </p:txBody>
      </p:sp>
      <p:sp>
        <p:nvSpPr>
          <p:cNvPr id="84" name="Rectangle 83"/>
          <p:cNvSpPr/>
          <p:nvPr/>
        </p:nvSpPr>
        <p:spPr>
          <a:xfrm>
            <a:off x="82649" y="4924000"/>
            <a:ext cx="9033429" cy="192370"/>
          </a:xfrm>
          <a:prstGeom prst="rect">
            <a:avLst/>
          </a:prstGeom>
        </p:spPr>
        <p:txBody>
          <a:bodyPr wrap="square" lIns="68589" tIns="34295" rIns="68589" bIns="34295">
            <a:spAutoFit/>
          </a:bodyPr>
          <a:lstStyle/>
          <a:p>
            <a:r>
              <a:rPr lang="en-GB" sz="800" dirty="0">
                <a:hlinkClick r:id="rId6"/>
              </a:rPr>
              <a:t>http://download.microsoft.com/download/F/0/9/F09FEDCA-1FEA-4DB4-B131-563145BF0B6F/ESG%20Preso%20Microsoft%20Hyper-V%20Performance%20Exchange%20Mar%2011_Wide.pdf</a:t>
            </a:r>
            <a:r>
              <a:rPr lang="en-GB" sz="800" dirty="0"/>
              <a:t> </a:t>
            </a:r>
          </a:p>
        </p:txBody>
      </p:sp>
    </p:spTree>
    <p:extLst>
      <p:ext uri="{BB962C8B-B14F-4D97-AF65-F5344CB8AC3E}">
        <p14:creationId xmlns:p14="http://schemas.microsoft.com/office/powerpoint/2010/main" val="3118607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smtClean="0"/>
              <a:t>What We Will Cover</a:t>
            </a:r>
            <a:endParaRPr lang="en-US" dirty="0" smtClean="0"/>
          </a:p>
        </p:txBody>
      </p:sp>
      <p:sp>
        <p:nvSpPr>
          <p:cNvPr id="58385" name="Rectangle 17"/>
          <p:cNvSpPr>
            <a:spLocks noGrp="1" noChangeArrowheads="1"/>
          </p:cNvSpPr>
          <p:nvPr>
            <p:ph idx="1"/>
          </p:nvPr>
        </p:nvSpPr>
        <p:spPr/>
        <p:txBody>
          <a:bodyPr>
            <a:normAutofit/>
          </a:bodyPr>
          <a:lstStyle/>
          <a:p>
            <a:r>
              <a:rPr lang="en-US" sz="2600" dirty="0" smtClean="0"/>
              <a:t>Why Microsoft Virtualization for Microsoft Server Applications?</a:t>
            </a:r>
          </a:p>
          <a:p>
            <a:r>
              <a:rPr lang="en-US" sz="2600" dirty="0" smtClean="0"/>
              <a:t>Base Hypervisor Performance</a:t>
            </a:r>
          </a:p>
          <a:p>
            <a:r>
              <a:rPr lang="en-US" sz="2600" dirty="0" smtClean="0"/>
              <a:t>ESG Performance Results</a:t>
            </a:r>
          </a:p>
          <a:p>
            <a:r>
              <a:rPr lang="en-US" sz="2600" dirty="0" smtClean="0"/>
              <a:t>Exchange Server Virtualization Best Practices</a:t>
            </a:r>
          </a:p>
          <a:p>
            <a:r>
              <a:rPr lang="en-US" sz="2600" dirty="0" smtClean="0"/>
              <a:t>Links to Reference Material</a:t>
            </a:r>
          </a:p>
        </p:txBody>
      </p:sp>
    </p:spTree>
    <p:extLst>
      <p:ext uri="{BB962C8B-B14F-4D97-AF65-F5344CB8AC3E}">
        <p14:creationId xmlns:p14="http://schemas.microsoft.com/office/powerpoint/2010/main" val="764284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385">
                                            <p:txEl>
                                              <p:pRg st="0" end="0"/>
                                            </p:txEl>
                                          </p:spTgt>
                                        </p:tgtEl>
                                        <p:attrNameLst>
                                          <p:attrName>style.visibility</p:attrName>
                                        </p:attrNameLst>
                                      </p:cBhvr>
                                      <p:to>
                                        <p:strVal val="visible"/>
                                      </p:to>
                                    </p:set>
                                    <p:animEffect transition="in" filter="fade">
                                      <p:cBhvr>
                                        <p:cTn id="7" dur="1000"/>
                                        <p:tgtEl>
                                          <p:spTgt spid="58385">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8385">
                                            <p:txEl>
                                              <p:pRg st="1" end="1"/>
                                            </p:txEl>
                                          </p:spTgt>
                                        </p:tgtEl>
                                        <p:attrNameLst>
                                          <p:attrName>style.visibility</p:attrName>
                                        </p:attrNameLst>
                                      </p:cBhvr>
                                      <p:to>
                                        <p:strVal val="visible"/>
                                      </p:to>
                                    </p:set>
                                    <p:animEffect transition="in" filter="fade">
                                      <p:cBhvr>
                                        <p:cTn id="11" dur="1000"/>
                                        <p:tgtEl>
                                          <p:spTgt spid="58385">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8385">
                                            <p:txEl>
                                              <p:pRg st="2" end="2"/>
                                            </p:txEl>
                                          </p:spTgt>
                                        </p:tgtEl>
                                        <p:attrNameLst>
                                          <p:attrName>style.visibility</p:attrName>
                                        </p:attrNameLst>
                                      </p:cBhvr>
                                      <p:to>
                                        <p:strVal val="visible"/>
                                      </p:to>
                                    </p:set>
                                    <p:animEffect transition="in" filter="fade">
                                      <p:cBhvr>
                                        <p:cTn id="15" dur="1000"/>
                                        <p:tgtEl>
                                          <p:spTgt spid="58385">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58385">
                                            <p:txEl>
                                              <p:pRg st="3" end="3"/>
                                            </p:txEl>
                                          </p:spTgt>
                                        </p:tgtEl>
                                        <p:attrNameLst>
                                          <p:attrName>style.visibility</p:attrName>
                                        </p:attrNameLst>
                                      </p:cBhvr>
                                      <p:to>
                                        <p:strVal val="visible"/>
                                      </p:to>
                                    </p:set>
                                    <p:animEffect transition="in" filter="fade">
                                      <p:cBhvr>
                                        <p:cTn id="19" dur="1000"/>
                                        <p:tgtEl>
                                          <p:spTgt spid="58385">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58385">
                                            <p:txEl>
                                              <p:pRg st="4" end="4"/>
                                            </p:txEl>
                                          </p:spTgt>
                                        </p:tgtEl>
                                        <p:attrNameLst>
                                          <p:attrName>style.visibility</p:attrName>
                                        </p:attrNameLst>
                                      </p:cBhvr>
                                      <p:to>
                                        <p:strVal val="visible"/>
                                      </p:to>
                                    </p:set>
                                    <p:animEffect transition="in" filter="fade">
                                      <p:cBhvr>
                                        <p:cTn id="23" dur="1000"/>
                                        <p:tgtEl>
                                          <p:spTgt spid="5838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8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2011 ESG Test Lab - Virtual</a:t>
            </a:r>
            <a:endParaRPr lang="en-GB" dirty="0"/>
          </a:p>
        </p:txBody>
      </p:sp>
      <p:sp>
        <p:nvSpPr>
          <p:cNvPr id="3" name="Content Placeholder 2"/>
          <p:cNvSpPr>
            <a:spLocks noGrp="1"/>
          </p:cNvSpPr>
          <p:nvPr>
            <p:ph idx="1"/>
          </p:nvPr>
        </p:nvSpPr>
        <p:spPr/>
        <p:txBody>
          <a:bodyPr/>
          <a:lstStyle/>
          <a:p>
            <a:endParaRPr lang="en-AU" dirty="0"/>
          </a:p>
        </p:txBody>
      </p:sp>
      <p:cxnSp>
        <p:nvCxnSpPr>
          <p:cNvPr id="4" name="Straight Connector 3"/>
          <p:cNvCxnSpPr/>
          <p:nvPr/>
        </p:nvCxnSpPr>
        <p:spPr>
          <a:xfrm rot="5400000">
            <a:off x="4872717" y="3404231"/>
            <a:ext cx="85725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4814661" y="3401509"/>
            <a:ext cx="85725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6" name="Picture 154" descr="center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84940" y="1233892"/>
            <a:ext cx="388938" cy="592931"/>
          </a:xfrm>
          <a:prstGeom prst="rect">
            <a:avLst/>
          </a:prstGeom>
          <a:noFill/>
          <a:ln w="9525">
            <a:noFill/>
            <a:miter lim="800000"/>
            <a:headEnd/>
            <a:tailEnd/>
          </a:ln>
        </p:spPr>
      </p:pic>
      <p:pic>
        <p:nvPicPr>
          <p:cNvPr id="7" name="Picture 154" descr="centera"/>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40298" y="2244560"/>
            <a:ext cx="636588" cy="971550"/>
          </a:xfrm>
          <a:prstGeom prst="rect">
            <a:avLst/>
          </a:prstGeom>
          <a:ln>
            <a:noFill/>
          </a:ln>
          <a:effectLst>
            <a:outerShdw blurRad="292100" dist="139700" dir="2700000" algn="tl" rotWithShape="0">
              <a:srgbClr val="333333">
                <a:alpha val="65000"/>
              </a:srgbClr>
            </a:outerShdw>
          </a:effectLst>
        </p:spPr>
      </p:pic>
      <p:sp>
        <p:nvSpPr>
          <p:cNvPr id="8" name="Isosceles Triangle 7"/>
          <p:cNvSpPr/>
          <p:nvPr/>
        </p:nvSpPr>
        <p:spPr>
          <a:xfrm rot="10800000">
            <a:off x="4038600" y="1888052"/>
            <a:ext cx="2362200" cy="342900"/>
          </a:xfrm>
          <a:prstGeom prst="triangle">
            <a:avLst/>
          </a:prstGeom>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path path="circle">
              <a:fillToRect r="100000" b="100000"/>
            </a:path>
            <a:tileRect l="-100000" t="-100000"/>
          </a:gradFill>
          <a:ln w="25400" cap="flat" cmpd="sng" algn="ctr">
            <a:noFill/>
            <a:prstDash val="solid"/>
          </a:ln>
          <a:effectLst/>
        </p:spPr>
        <p:txBody>
          <a:bodyPr lIns="68589" tIns="34295" rIns="68589" bIns="34295" rtlCol="0" anchor="ctr"/>
          <a:lstStyle/>
          <a:p>
            <a:pPr algn="ctr" defTabSz="685891">
              <a:defRPr/>
            </a:pPr>
            <a:endParaRPr lang="en-US" kern="0">
              <a:solidFill>
                <a:schemeClr val="bg1"/>
              </a:solidFill>
            </a:endParaRPr>
          </a:p>
        </p:txBody>
      </p:sp>
      <p:sp>
        <p:nvSpPr>
          <p:cNvPr id="9" name="TextBox 37"/>
          <p:cNvSpPr txBox="1">
            <a:spLocks noChangeArrowheads="1"/>
          </p:cNvSpPr>
          <p:nvPr/>
        </p:nvSpPr>
        <p:spPr bwMode="auto">
          <a:xfrm>
            <a:off x="4209144" y="1847233"/>
            <a:ext cx="1981200" cy="253916"/>
          </a:xfrm>
          <a:prstGeom prst="rect">
            <a:avLst/>
          </a:prstGeom>
          <a:noFill/>
          <a:ln w="9525">
            <a:noFill/>
            <a:miter lim="800000"/>
            <a:headEnd/>
            <a:tailEnd/>
          </a:ln>
        </p:spPr>
        <p:txBody>
          <a:bodyPr lIns="68589" tIns="34295" rIns="68589" bIns="34295">
            <a:spAutoFit/>
          </a:bodyPr>
          <a:lstStyle/>
          <a:p>
            <a:pPr algn="ctr" defTabSz="342946"/>
            <a:r>
              <a:rPr lang="en-US" sz="1200" b="1" dirty="0">
                <a:solidFill>
                  <a:schemeClr val="bg1"/>
                </a:solidFill>
                <a:cs typeface="Arial" charset="0"/>
              </a:rPr>
              <a:t>Hyper-V R2</a:t>
            </a:r>
          </a:p>
        </p:txBody>
      </p:sp>
      <p:pic>
        <p:nvPicPr>
          <p:cNvPr id="10" name="Picture 154" descr="center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842140" y="1233892"/>
            <a:ext cx="388938" cy="592931"/>
          </a:xfrm>
          <a:prstGeom prst="rect">
            <a:avLst/>
          </a:prstGeom>
          <a:noFill/>
          <a:ln w="9525">
            <a:noFill/>
            <a:miter lim="800000"/>
            <a:headEnd/>
            <a:tailEnd/>
          </a:ln>
        </p:spPr>
      </p:pic>
      <p:pic>
        <p:nvPicPr>
          <p:cNvPr id="11" name="Picture 154" descr="center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299341" y="1233892"/>
            <a:ext cx="388938" cy="592931"/>
          </a:xfrm>
          <a:prstGeom prst="rect">
            <a:avLst/>
          </a:prstGeom>
          <a:noFill/>
          <a:ln w="9525">
            <a:noFill/>
            <a:miter lim="800000"/>
            <a:headEnd/>
            <a:tailEnd/>
          </a:ln>
        </p:spPr>
      </p:pic>
      <p:pic>
        <p:nvPicPr>
          <p:cNvPr id="12" name="Picture 154" descr="center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772188" y="1227232"/>
            <a:ext cx="388938" cy="592931"/>
          </a:xfrm>
          <a:prstGeom prst="rect">
            <a:avLst/>
          </a:prstGeom>
          <a:noFill/>
          <a:ln w="9525">
            <a:noFill/>
            <a:miter lim="800000"/>
            <a:headEnd/>
            <a:tailEnd/>
          </a:ln>
        </p:spPr>
      </p:pic>
      <p:grpSp>
        <p:nvGrpSpPr>
          <p:cNvPr id="13" name="Group 221"/>
          <p:cNvGrpSpPr>
            <a:grpSpLocks/>
          </p:cNvGrpSpPr>
          <p:nvPr/>
        </p:nvGrpSpPr>
        <p:grpSpPr bwMode="auto">
          <a:xfrm>
            <a:off x="4724402" y="3863366"/>
            <a:ext cx="609600" cy="403648"/>
            <a:chOff x="2304" y="1718"/>
            <a:chExt cx="864" cy="1008"/>
          </a:xfrm>
        </p:grpSpPr>
        <p:sp>
          <p:nvSpPr>
            <p:cNvPr id="14"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342946"/>
              <a:endParaRPr lang="en-US"/>
            </a:p>
          </p:txBody>
        </p:sp>
        <p:sp>
          <p:nvSpPr>
            <p:cNvPr id="15"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342946"/>
              <a:endParaRPr lang="en-US"/>
            </a:p>
          </p:txBody>
        </p:sp>
        <p:pic>
          <p:nvPicPr>
            <p:cNvPr id="16" name="Picture 224" descr="db"/>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grpSp>
        <p:nvGrpSpPr>
          <p:cNvPr id="17" name="Group 221"/>
          <p:cNvGrpSpPr>
            <a:grpSpLocks/>
          </p:cNvGrpSpPr>
          <p:nvPr/>
        </p:nvGrpSpPr>
        <p:grpSpPr bwMode="auto">
          <a:xfrm>
            <a:off x="5181600" y="3871227"/>
            <a:ext cx="609600" cy="403648"/>
            <a:chOff x="2304" y="1718"/>
            <a:chExt cx="864" cy="1008"/>
          </a:xfrm>
        </p:grpSpPr>
        <p:sp>
          <p:nvSpPr>
            <p:cNvPr id="18"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342946"/>
              <a:endParaRPr lang="en-US"/>
            </a:p>
          </p:txBody>
        </p:sp>
        <p:sp>
          <p:nvSpPr>
            <p:cNvPr id="19"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342946"/>
              <a:endParaRPr lang="en-US"/>
            </a:p>
          </p:txBody>
        </p:sp>
        <p:pic>
          <p:nvPicPr>
            <p:cNvPr id="20" name="Picture 224" descr="db"/>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grpSp>
        <p:nvGrpSpPr>
          <p:cNvPr id="21" name="Group 221"/>
          <p:cNvGrpSpPr>
            <a:grpSpLocks/>
          </p:cNvGrpSpPr>
          <p:nvPr/>
        </p:nvGrpSpPr>
        <p:grpSpPr bwMode="auto">
          <a:xfrm>
            <a:off x="4305196" y="4300453"/>
            <a:ext cx="609600" cy="403648"/>
            <a:chOff x="2304" y="1718"/>
            <a:chExt cx="864" cy="1008"/>
          </a:xfrm>
        </p:grpSpPr>
        <p:sp>
          <p:nvSpPr>
            <p:cNvPr id="22"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342946"/>
              <a:endParaRPr lang="en-US"/>
            </a:p>
          </p:txBody>
        </p:sp>
        <p:sp>
          <p:nvSpPr>
            <p:cNvPr id="23"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342946"/>
              <a:endParaRPr lang="en-US"/>
            </a:p>
          </p:txBody>
        </p:sp>
        <p:pic>
          <p:nvPicPr>
            <p:cNvPr id="24" name="Picture 224" descr="db"/>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grpSp>
        <p:nvGrpSpPr>
          <p:cNvPr id="25" name="Group 221"/>
          <p:cNvGrpSpPr>
            <a:grpSpLocks/>
          </p:cNvGrpSpPr>
          <p:nvPr/>
        </p:nvGrpSpPr>
        <p:grpSpPr bwMode="auto">
          <a:xfrm>
            <a:off x="4762396" y="4308315"/>
            <a:ext cx="609600" cy="403648"/>
            <a:chOff x="2304" y="1718"/>
            <a:chExt cx="864" cy="1008"/>
          </a:xfrm>
        </p:grpSpPr>
        <p:sp>
          <p:nvSpPr>
            <p:cNvPr id="26"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342946"/>
              <a:endParaRPr lang="en-US"/>
            </a:p>
          </p:txBody>
        </p:sp>
        <p:sp>
          <p:nvSpPr>
            <p:cNvPr id="27"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342946"/>
              <a:endParaRPr lang="en-US"/>
            </a:p>
          </p:txBody>
        </p:sp>
        <p:pic>
          <p:nvPicPr>
            <p:cNvPr id="28" name="Picture 224" descr="db"/>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grpSp>
        <p:nvGrpSpPr>
          <p:cNvPr id="29" name="Group 221"/>
          <p:cNvGrpSpPr>
            <a:grpSpLocks/>
          </p:cNvGrpSpPr>
          <p:nvPr/>
        </p:nvGrpSpPr>
        <p:grpSpPr bwMode="auto">
          <a:xfrm>
            <a:off x="5219594" y="4299882"/>
            <a:ext cx="609600" cy="403648"/>
            <a:chOff x="2304" y="1718"/>
            <a:chExt cx="864" cy="1008"/>
          </a:xfrm>
        </p:grpSpPr>
        <p:sp>
          <p:nvSpPr>
            <p:cNvPr id="30"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342946"/>
              <a:endParaRPr lang="en-US"/>
            </a:p>
          </p:txBody>
        </p:sp>
        <p:sp>
          <p:nvSpPr>
            <p:cNvPr id="31"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342946"/>
              <a:endParaRPr lang="en-US"/>
            </a:p>
          </p:txBody>
        </p:sp>
        <p:pic>
          <p:nvPicPr>
            <p:cNvPr id="32" name="Picture 224" descr="db"/>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grpSp>
        <p:nvGrpSpPr>
          <p:cNvPr id="33" name="Group 221"/>
          <p:cNvGrpSpPr>
            <a:grpSpLocks/>
          </p:cNvGrpSpPr>
          <p:nvPr/>
        </p:nvGrpSpPr>
        <p:grpSpPr bwMode="auto">
          <a:xfrm>
            <a:off x="5707741" y="4316397"/>
            <a:ext cx="609600" cy="403648"/>
            <a:chOff x="2304" y="1718"/>
            <a:chExt cx="864" cy="1008"/>
          </a:xfrm>
        </p:grpSpPr>
        <p:sp>
          <p:nvSpPr>
            <p:cNvPr id="34"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342946"/>
              <a:endParaRPr lang="en-US"/>
            </a:p>
          </p:txBody>
        </p:sp>
        <p:sp>
          <p:nvSpPr>
            <p:cNvPr id="35"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342946"/>
              <a:endParaRPr lang="en-US"/>
            </a:p>
          </p:txBody>
        </p:sp>
        <p:pic>
          <p:nvPicPr>
            <p:cNvPr id="36" name="Picture 224" descr="db"/>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sp>
        <p:nvSpPr>
          <p:cNvPr id="37" name="TextBox 36"/>
          <p:cNvSpPr txBox="1"/>
          <p:nvPr/>
        </p:nvSpPr>
        <p:spPr>
          <a:xfrm rot="19481528">
            <a:off x="4124930" y="904494"/>
            <a:ext cx="1318159" cy="207749"/>
          </a:xfrm>
          <a:prstGeom prst="rect">
            <a:avLst/>
          </a:prstGeom>
          <a:noFill/>
        </p:spPr>
        <p:txBody>
          <a:bodyPr wrap="square" lIns="68589" tIns="34295" rIns="68589" bIns="34295" rtlCol="0">
            <a:spAutoFit/>
          </a:bodyPr>
          <a:lstStyle/>
          <a:p>
            <a:pPr algn="ctr" defTabSz="342946"/>
            <a:r>
              <a:rPr lang="en-US" sz="900" b="1" dirty="0">
                <a:solidFill>
                  <a:schemeClr val="bg1"/>
                </a:solidFill>
              </a:rPr>
              <a:t>Exchange</a:t>
            </a:r>
            <a:r>
              <a:rPr lang="en-US" sz="900" b="1" dirty="0"/>
              <a:t> </a:t>
            </a:r>
          </a:p>
        </p:txBody>
      </p:sp>
      <p:grpSp>
        <p:nvGrpSpPr>
          <p:cNvPr id="38" name="Group 443"/>
          <p:cNvGrpSpPr/>
          <p:nvPr/>
        </p:nvGrpSpPr>
        <p:grpSpPr>
          <a:xfrm>
            <a:off x="4878506" y="3291290"/>
            <a:ext cx="791028" cy="435429"/>
            <a:chOff x="2692052" y="3048000"/>
            <a:chExt cx="762000" cy="609600"/>
          </a:xfrm>
        </p:grpSpPr>
        <p:grpSp>
          <p:nvGrpSpPr>
            <p:cNvPr id="39" name="Group 2286"/>
            <p:cNvGrpSpPr/>
            <p:nvPr/>
          </p:nvGrpSpPr>
          <p:grpSpPr>
            <a:xfrm>
              <a:off x="2743199" y="3048000"/>
              <a:ext cx="710851" cy="609600"/>
              <a:chOff x="2015938" y="2057400"/>
              <a:chExt cx="1379888" cy="1143000"/>
            </a:xfrm>
          </p:grpSpPr>
          <p:grpSp>
            <p:nvGrpSpPr>
              <p:cNvPr id="41" name="Group 205"/>
              <p:cNvGrpSpPr>
                <a:grpSpLocks/>
              </p:cNvGrpSpPr>
              <p:nvPr/>
            </p:nvGrpSpPr>
            <p:grpSpPr bwMode="auto">
              <a:xfrm>
                <a:off x="2057400" y="2057400"/>
                <a:ext cx="1180260" cy="1143000"/>
                <a:chOff x="3888" y="144"/>
                <a:chExt cx="1368" cy="1368"/>
              </a:xfrm>
            </p:grpSpPr>
            <p:sp>
              <p:nvSpPr>
                <p:cNvPr id="43" name="Oval 206"/>
                <p:cNvSpPr>
                  <a:spLocks noChangeArrowheads="1"/>
                </p:cNvSpPr>
                <p:nvPr/>
              </p:nvSpPr>
              <p:spPr bwMode="auto">
                <a:xfrm>
                  <a:off x="3888" y="144"/>
                  <a:ext cx="1368" cy="1368"/>
                </a:xfrm>
                <a:prstGeom prst="ellipse">
                  <a:avLst/>
                </a:prstGeom>
                <a:gradFill rotWithShape="1">
                  <a:gsLst>
                    <a:gs pos="0">
                      <a:srgbClr val="F5F8FF"/>
                    </a:gs>
                    <a:gs pos="100000">
                      <a:srgbClr val="C2C5C8"/>
                    </a:gs>
                  </a:gsLst>
                  <a:lin ang="5400000" scaled="1"/>
                </a:gradFill>
                <a:ln w="9525">
                  <a:solidFill>
                    <a:schemeClr val="bg2"/>
                  </a:solidFill>
                  <a:round/>
                  <a:headEnd/>
                  <a:tailEnd/>
                </a:ln>
                <a:effectLst/>
              </p:spPr>
              <p:txBody>
                <a:bodyPr wrap="none" anchor="ctr"/>
                <a:lstStyle/>
                <a:p>
                  <a:pPr defTabSz="342946"/>
                  <a:endParaRPr lang="en-US">
                    <a:solidFill>
                      <a:schemeClr val="bg1"/>
                    </a:solidFill>
                  </a:endParaRPr>
                </a:p>
              </p:txBody>
            </p:sp>
            <p:sp>
              <p:nvSpPr>
                <p:cNvPr id="44" name="Oval 207"/>
                <p:cNvSpPr>
                  <a:spLocks noChangeArrowheads="1"/>
                </p:cNvSpPr>
                <p:nvPr/>
              </p:nvSpPr>
              <p:spPr bwMode="auto">
                <a:xfrm rot="10800000">
                  <a:off x="3960" y="216"/>
                  <a:ext cx="1224" cy="1224"/>
                </a:xfrm>
                <a:prstGeom prst="ellipse">
                  <a:avLst/>
                </a:prstGeom>
                <a:gradFill flip="none" rotWithShape="1">
                  <a:gsLst>
                    <a:gs pos="0">
                      <a:srgbClr val="FF9933">
                        <a:tint val="66000"/>
                        <a:satMod val="160000"/>
                      </a:srgbClr>
                    </a:gs>
                    <a:gs pos="50000">
                      <a:srgbClr val="FF9933">
                        <a:tint val="44500"/>
                        <a:satMod val="160000"/>
                      </a:srgbClr>
                    </a:gs>
                    <a:gs pos="100000">
                      <a:srgbClr val="FF9933">
                        <a:tint val="23500"/>
                        <a:satMod val="160000"/>
                      </a:srgbClr>
                    </a:gs>
                  </a:gsLst>
                  <a:lin ang="16200000" scaled="1"/>
                  <a:tileRect/>
                </a:gradFill>
                <a:ln w="6350">
                  <a:solidFill>
                    <a:srgbClr val="FF9933"/>
                  </a:solidFill>
                  <a:round/>
                  <a:headEnd/>
                  <a:tailEnd/>
                </a:ln>
                <a:effectLst/>
              </p:spPr>
              <p:txBody>
                <a:bodyPr wrap="none" anchor="ctr"/>
                <a:lstStyle/>
                <a:p>
                  <a:pPr defTabSz="342946"/>
                  <a:endParaRPr lang="en-US">
                    <a:solidFill>
                      <a:schemeClr val="bg1"/>
                    </a:solidFill>
                  </a:endParaRPr>
                </a:p>
              </p:txBody>
            </p:sp>
          </p:grpSp>
          <p:pic>
            <p:nvPicPr>
              <p:cNvPr id="42" name="Picture 209" descr="cloud"/>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015938" y="2387597"/>
                <a:ext cx="1379888" cy="526232"/>
              </a:xfrm>
              <a:prstGeom prst="rect">
                <a:avLst/>
              </a:prstGeom>
              <a:noFill/>
            </p:spPr>
          </p:pic>
        </p:grpSp>
        <p:sp>
          <p:nvSpPr>
            <p:cNvPr id="40" name="TextBox 39"/>
            <p:cNvSpPr txBox="1"/>
            <p:nvPr/>
          </p:nvSpPr>
          <p:spPr>
            <a:xfrm>
              <a:off x="2692052" y="3185203"/>
              <a:ext cx="762000" cy="323164"/>
            </a:xfrm>
            <a:prstGeom prst="rect">
              <a:avLst/>
            </a:prstGeom>
            <a:noFill/>
          </p:spPr>
          <p:txBody>
            <a:bodyPr wrap="square" rtlCol="0">
              <a:spAutoFit/>
            </a:bodyPr>
            <a:lstStyle/>
            <a:p>
              <a:pPr algn="ctr" defTabSz="342946"/>
              <a:r>
                <a:rPr lang="en-US" sz="900" dirty="0">
                  <a:solidFill>
                    <a:schemeClr val="bg1"/>
                  </a:solidFill>
                </a:rPr>
                <a:t>SAN</a:t>
              </a:r>
            </a:p>
          </p:txBody>
        </p:sp>
      </p:grpSp>
      <p:cxnSp>
        <p:nvCxnSpPr>
          <p:cNvPr id="45" name="Straight Arrow Connector 44"/>
          <p:cNvCxnSpPr/>
          <p:nvPr/>
        </p:nvCxnSpPr>
        <p:spPr>
          <a:xfrm>
            <a:off x="6317342" y="4471679"/>
            <a:ext cx="533400" cy="1191"/>
          </a:xfrm>
          <a:prstGeom prst="straightConnector1">
            <a:avLst/>
          </a:prstGeom>
          <a:ln>
            <a:solidFill>
              <a:schemeClr val="tx1">
                <a:lumMod val="65000"/>
                <a:lumOff val="35000"/>
              </a:schemeClr>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5787572" y="4043024"/>
            <a:ext cx="533400" cy="1191"/>
          </a:xfrm>
          <a:prstGeom prst="straightConnector1">
            <a:avLst/>
          </a:prstGeom>
          <a:ln>
            <a:solidFill>
              <a:schemeClr val="tx1">
                <a:lumMod val="65000"/>
                <a:lumOff val="35000"/>
              </a:schemeClr>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rot="19481528">
            <a:off x="4590427" y="904492"/>
            <a:ext cx="1318159" cy="207749"/>
          </a:xfrm>
          <a:prstGeom prst="rect">
            <a:avLst/>
          </a:prstGeom>
          <a:noFill/>
        </p:spPr>
        <p:txBody>
          <a:bodyPr wrap="square" lIns="68589" tIns="34295" rIns="68589" bIns="34295" rtlCol="0">
            <a:spAutoFit/>
          </a:bodyPr>
          <a:lstStyle/>
          <a:p>
            <a:pPr algn="ctr" defTabSz="342946"/>
            <a:r>
              <a:rPr lang="en-US" sz="900" b="1" dirty="0">
                <a:solidFill>
                  <a:schemeClr val="bg1"/>
                </a:solidFill>
              </a:rPr>
              <a:t>Exchange </a:t>
            </a:r>
          </a:p>
        </p:txBody>
      </p:sp>
      <p:sp>
        <p:nvSpPr>
          <p:cNvPr id="48" name="TextBox 47"/>
          <p:cNvSpPr txBox="1"/>
          <p:nvPr/>
        </p:nvSpPr>
        <p:spPr>
          <a:xfrm rot="19481528">
            <a:off x="5047627" y="904492"/>
            <a:ext cx="1318159" cy="207749"/>
          </a:xfrm>
          <a:prstGeom prst="rect">
            <a:avLst/>
          </a:prstGeom>
          <a:noFill/>
        </p:spPr>
        <p:txBody>
          <a:bodyPr wrap="square" lIns="68589" tIns="34295" rIns="68589" bIns="34295" rtlCol="0">
            <a:spAutoFit/>
          </a:bodyPr>
          <a:lstStyle/>
          <a:p>
            <a:pPr algn="ctr" defTabSz="342946"/>
            <a:r>
              <a:rPr lang="en-US" sz="900" b="1" dirty="0">
                <a:solidFill>
                  <a:schemeClr val="bg1"/>
                </a:solidFill>
              </a:rPr>
              <a:t>Exchange </a:t>
            </a:r>
          </a:p>
        </p:txBody>
      </p:sp>
      <p:sp>
        <p:nvSpPr>
          <p:cNvPr id="49" name="TextBox 48"/>
          <p:cNvSpPr txBox="1"/>
          <p:nvPr/>
        </p:nvSpPr>
        <p:spPr>
          <a:xfrm rot="19481528">
            <a:off x="5521419" y="904492"/>
            <a:ext cx="1318159" cy="207749"/>
          </a:xfrm>
          <a:prstGeom prst="rect">
            <a:avLst/>
          </a:prstGeom>
          <a:noFill/>
        </p:spPr>
        <p:txBody>
          <a:bodyPr wrap="square" lIns="68589" tIns="34295" rIns="68589" bIns="34295" rtlCol="0">
            <a:spAutoFit/>
          </a:bodyPr>
          <a:lstStyle/>
          <a:p>
            <a:pPr algn="ctr" defTabSz="342946"/>
            <a:r>
              <a:rPr lang="en-US" sz="900" b="1" dirty="0">
                <a:solidFill>
                  <a:schemeClr val="bg1"/>
                </a:solidFill>
              </a:rPr>
              <a:t>Exchange </a:t>
            </a:r>
          </a:p>
        </p:txBody>
      </p:sp>
      <p:sp>
        <p:nvSpPr>
          <p:cNvPr id="50" name="Rectangle 49"/>
          <p:cNvSpPr/>
          <p:nvPr/>
        </p:nvSpPr>
        <p:spPr>
          <a:xfrm>
            <a:off x="82649" y="4924000"/>
            <a:ext cx="9033429" cy="192370"/>
          </a:xfrm>
          <a:prstGeom prst="rect">
            <a:avLst/>
          </a:prstGeom>
        </p:spPr>
        <p:txBody>
          <a:bodyPr wrap="square" lIns="68589" tIns="34295" rIns="68589" bIns="34295">
            <a:spAutoFit/>
          </a:bodyPr>
          <a:lstStyle/>
          <a:p>
            <a:r>
              <a:rPr lang="en-GB" sz="800" dirty="0">
                <a:hlinkClick r:id="rId6"/>
              </a:rPr>
              <a:t>http://download.microsoft.com/download/F/0/9/F09FEDCA-1FEA-4DB4-B131-563145BF0B6F/ESG%20Preso%20Microsoft%20Hyper-V%20Performance%20Exchange%20Mar%2011_Wide.pdf</a:t>
            </a:r>
            <a:r>
              <a:rPr lang="en-GB" sz="800" dirty="0"/>
              <a:t> </a:t>
            </a:r>
          </a:p>
        </p:txBody>
      </p:sp>
      <p:sp>
        <p:nvSpPr>
          <p:cNvPr id="52" name="TextBox 51"/>
          <p:cNvSpPr txBox="1"/>
          <p:nvPr/>
        </p:nvSpPr>
        <p:spPr>
          <a:xfrm>
            <a:off x="658391" y="1177242"/>
            <a:ext cx="3282322" cy="1454254"/>
          </a:xfrm>
          <a:prstGeom prst="rect">
            <a:avLst/>
          </a:prstGeom>
          <a:noFill/>
        </p:spPr>
        <p:txBody>
          <a:bodyPr wrap="square" lIns="68589" tIns="34295" rIns="68589" bIns="34295" rtlCol="0">
            <a:spAutoFit/>
          </a:bodyPr>
          <a:lstStyle/>
          <a:p>
            <a:pPr algn="r" defTabSz="685891">
              <a:defRPr/>
            </a:pPr>
            <a:r>
              <a:rPr lang="en-US" kern="0" dirty="0" smtClean="0">
                <a:solidFill>
                  <a:schemeClr val="bg1"/>
                </a:solidFill>
              </a:rPr>
              <a:t>Application: Exchange 2010</a:t>
            </a:r>
          </a:p>
          <a:p>
            <a:pPr algn="r" defTabSz="685891">
              <a:defRPr/>
            </a:pPr>
            <a:r>
              <a:rPr lang="en-US" kern="0" dirty="0" smtClean="0">
                <a:solidFill>
                  <a:schemeClr val="bg1"/>
                </a:solidFill>
              </a:rPr>
              <a:t>VM configuration: 4 </a:t>
            </a:r>
            <a:r>
              <a:rPr lang="en-US" kern="0" dirty="0" err="1" smtClean="0">
                <a:solidFill>
                  <a:schemeClr val="bg1"/>
                </a:solidFill>
              </a:rPr>
              <a:t>vCPU</a:t>
            </a:r>
            <a:r>
              <a:rPr lang="en-US" kern="0" dirty="0" smtClean="0">
                <a:solidFill>
                  <a:schemeClr val="bg1"/>
                </a:solidFill>
              </a:rPr>
              <a:t>, 4 GB RAM </a:t>
            </a:r>
          </a:p>
          <a:p>
            <a:pPr algn="r" defTabSz="685891">
              <a:defRPr/>
            </a:pPr>
            <a:r>
              <a:rPr lang="en-US" kern="0" dirty="0" smtClean="0">
                <a:solidFill>
                  <a:schemeClr val="bg1"/>
                </a:solidFill>
              </a:rPr>
              <a:t>Microsoft Windows Server 2008 R2 SP1</a:t>
            </a:r>
          </a:p>
        </p:txBody>
      </p:sp>
      <p:sp>
        <p:nvSpPr>
          <p:cNvPr id="53" name="TextBox 52"/>
          <p:cNvSpPr txBox="1"/>
          <p:nvPr/>
        </p:nvSpPr>
        <p:spPr>
          <a:xfrm>
            <a:off x="325556" y="2618176"/>
            <a:ext cx="3615157" cy="900257"/>
          </a:xfrm>
          <a:prstGeom prst="rect">
            <a:avLst/>
          </a:prstGeom>
          <a:noFill/>
        </p:spPr>
        <p:txBody>
          <a:bodyPr wrap="square" lIns="68589" tIns="34295" rIns="68589" bIns="34295" rtlCol="0">
            <a:spAutoFit/>
          </a:bodyPr>
          <a:lstStyle/>
          <a:p>
            <a:pPr algn="r" defTabSz="685891">
              <a:defRPr/>
            </a:pPr>
            <a:r>
              <a:rPr lang="en-US" kern="0" dirty="0" smtClean="0">
                <a:solidFill>
                  <a:schemeClr val="bg1"/>
                </a:solidFill>
              </a:rPr>
              <a:t>Hypervisor: Microsoft Hyper-V R2</a:t>
            </a:r>
          </a:p>
          <a:p>
            <a:pPr algn="r" defTabSz="685891">
              <a:defRPr/>
            </a:pPr>
            <a:r>
              <a:rPr lang="en-US" kern="0" dirty="0" smtClean="0">
                <a:solidFill>
                  <a:schemeClr val="bg1"/>
                </a:solidFill>
              </a:rPr>
              <a:t>Physical OS: Windows Server 2008 R2 SP1</a:t>
            </a:r>
          </a:p>
        </p:txBody>
      </p:sp>
      <p:sp>
        <p:nvSpPr>
          <p:cNvPr id="54" name="TextBox 53"/>
          <p:cNvSpPr txBox="1"/>
          <p:nvPr/>
        </p:nvSpPr>
        <p:spPr>
          <a:xfrm>
            <a:off x="460034" y="3867017"/>
            <a:ext cx="3913611" cy="346259"/>
          </a:xfrm>
          <a:prstGeom prst="rect">
            <a:avLst/>
          </a:prstGeom>
          <a:noFill/>
        </p:spPr>
        <p:txBody>
          <a:bodyPr wrap="square" lIns="68589" tIns="34295" rIns="68589" bIns="34295" rtlCol="0">
            <a:spAutoFit/>
          </a:bodyPr>
          <a:lstStyle/>
          <a:p>
            <a:pPr algn="r" defTabSz="685891">
              <a:defRPr/>
            </a:pPr>
            <a:r>
              <a:rPr lang="en-US" kern="0" dirty="0" smtClean="0">
                <a:solidFill>
                  <a:schemeClr val="bg1"/>
                </a:solidFill>
              </a:rPr>
              <a:t>Virtual machine images: Fixed VHD</a:t>
            </a:r>
          </a:p>
        </p:txBody>
      </p:sp>
      <p:sp>
        <p:nvSpPr>
          <p:cNvPr id="55" name="TextBox 54"/>
          <p:cNvSpPr txBox="1"/>
          <p:nvPr/>
        </p:nvSpPr>
        <p:spPr>
          <a:xfrm>
            <a:off x="592785" y="4332230"/>
            <a:ext cx="3772393" cy="346259"/>
          </a:xfrm>
          <a:prstGeom prst="rect">
            <a:avLst/>
          </a:prstGeom>
          <a:noFill/>
        </p:spPr>
        <p:txBody>
          <a:bodyPr wrap="square" lIns="68589" tIns="34295" rIns="68589" bIns="34295" rtlCol="0">
            <a:spAutoFit/>
          </a:bodyPr>
          <a:lstStyle/>
          <a:p>
            <a:pPr algn="r" defTabSz="685891">
              <a:defRPr/>
            </a:pPr>
            <a:r>
              <a:rPr lang="en-US" kern="0" dirty="0" smtClean="0">
                <a:solidFill>
                  <a:schemeClr val="bg1"/>
                </a:solidFill>
              </a:rPr>
              <a:t>Exchange data and logs: Fixed VHD</a:t>
            </a:r>
          </a:p>
        </p:txBody>
      </p:sp>
    </p:spTree>
    <p:extLst>
      <p:ext uri="{BB962C8B-B14F-4D97-AF65-F5344CB8AC3E}">
        <p14:creationId xmlns:p14="http://schemas.microsoft.com/office/powerpoint/2010/main" val="499269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Microsoft Exchange Server Jetstress 2010 </a:t>
            </a:r>
          </a:p>
        </p:txBody>
      </p:sp>
      <p:sp>
        <p:nvSpPr>
          <p:cNvPr id="3" name="Text Placeholder 2"/>
          <p:cNvSpPr>
            <a:spLocks noGrp="1"/>
          </p:cNvSpPr>
          <p:nvPr>
            <p:ph idx="1"/>
          </p:nvPr>
        </p:nvSpPr>
        <p:spPr>
          <a:prstGeom prst="rect">
            <a:avLst/>
          </a:prstGeom>
        </p:spPr>
        <p:txBody>
          <a:bodyPr lIns="68589" tIns="34295" rIns="68589" bIns="34295">
            <a:normAutofit/>
          </a:bodyPr>
          <a:lstStyle/>
          <a:p>
            <a:r>
              <a:rPr lang="en-GB" sz="2400" dirty="0"/>
              <a:t>Scale from 5,000 to 20,000 simulated Exchange mailboxes</a:t>
            </a:r>
          </a:p>
          <a:p>
            <a:r>
              <a:rPr lang="en-GB" sz="2400" dirty="0"/>
              <a:t>5,000 mailboxes per VM</a:t>
            </a:r>
          </a:p>
          <a:p>
            <a:r>
              <a:rPr lang="en-GB" sz="2400" dirty="0"/>
              <a:t>250 MB mailboxes</a:t>
            </a:r>
          </a:p>
          <a:p>
            <a:r>
              <a:rPr lang="en-GB" sz="2400" dirty="0"/>
              <a:t>0.15 IOPs per mailbox </a:t>
            </a:r>
          </a:p>
          <a:p>
            <a:r>
              <a:rPr lang="en-GB" sz="2400" dirty="0"/>
              <a:t>2 databases/2 copies per </a:t>
            </a:r>
            <a:r>
              <a:rPr lang="en-GB" sz="2400" dirty="0" smtClean="0"/>
              <a:t>VM</a:t>
            </a:r>
            <a:endParaRPr lang="en-GB" sz="2400" dirty="0"/>
          </a:p>
        </p:txBody>
      </p:sp>
      <p:sp>
        <p:nvSpPr>
          <p:cNvPr id="5" name="Rectangle 4"/>
          <p:cNvSpPr/>
          <p:nvPr/>
        </p:nvSpPr>
        <p:spPr>
          <a:xfrm>
            <a:off x="51253" y="4903421"/>
            <a:ext cx="9144000" cy="192370"/>
          </a:xfrm>
          <a:prstGeom prst="rect">
            <a:avLst/>
          </a:prstGeom>
        </p:spPr>
        <p:txBody>
          <a:bodyPr wrap="square" lIns="68589" tIns="34295" rIns="68589" bIns="34295">
            <a:spAutoFit/>
          </a:bodyPr>
          <a:lstStyle/>
          <a:p>
            <a:r>
              <a:rPr lang="en-GB" sz="800" dirty="0">
                <a:hlinkClick r:id="rId2"/>
              </a:rPr>
              <a:t>http://download.microsoft.com/download/1/7/F/17FB551C-0905-4A04-AB46-2EBA616CFDF3/ESG%20Preso%20Microsoft%20Hyper-V%20Performance%20SharePoint%20Mar%2011_Wide.pdf</a:t>
            </a:r>
            <a:r>
              <a:rPr lang="en-GB" sz="800" dirty="0"/>
              <a:t> </a:t>
            </a:r>
          </a:p>
        </p:txBody>
      </p:sp>
    </p:spTree>
    <p:extLst>
      <p:ext uri="{BB962C8B-B14F-4D97-AF65-F5344CB8AC3E}">
        <p14:creationId xmlns:p14="http://schemas.microsoft.com/office/powerpoint/2010/main" val="497477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2011 Exchange Workload Results</a:t>
            </a:r>
            <a:endParaRPr lang="en-GB" dirty="0"/>
          </a:p>
        </p:txBody>
      </p:sp>
      <p:sp>
        <p:nvSpPr>
          <p:cNvPr id="3" name="Content Placeholder 2"/>
          <p:cNvSpPr>
            <a:spLocks noGrp="1"/>
          </p:cNvSpPr>
          <p:nvPr>
            <p:ph idx="1"/>
          </p:nvPr>
        </p:nvSpPr>
        <p:spPr/>
        <p:txBody>
          <a:bodyPr/>
          <a:lstStyle/>
          <a:p>
            <a:endParaRPr lang="en-AU" dirty="0"/>
          </a:p>
        </p:txBody>
      </p:sp>
      <p:graphicFrame>
        <p:nvGraphicFramePr>
          <p:cNvPr id="8" name="Chart 7"/>
          <p:cNvGraphicFramePr/>
          <p:nvPr>
            <p:extLst>
              <p:ext uri="{D42A27DB-BD31-4B8C-83A1-F6EECF244321}">
                <p14:modId xmlns:p14="http://schemas.microsoft.com/office/powerpoint/2010/main" val="1124874220"/>
              </p:ext>
            </p:extLst>
          </p:nvPr>
        </p:nvGraphicFramePr>
        <p:xfrm>
          <a:off x="494899" y="857938"/>
          <a:ext cx="7791676"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8"/>
          <p:cNvSpPr/>
          <p:nvPr/>
        </p:nvSpPr>
        <p:spPr>
          <a:xfrm>
            <a:off x="82649" y="4924000"/>
            <a:ext cx="9033429" cy="192370"/>
          </a:xfrm>
          <a:prstGeom prst="rect">
            <a:avLst/>
          </a:prstGeom>
        </p:spPr>
        <p:txBody>
          <a:bodyPr wrap="square" lIns="68589" tIns="34295" rIns="68589" bIns="34295">
            <a:spAutoFit/>
          </a:bodyPr>
          <a:lstStyle/>
          <a:p>
            <a:r>
              <a:rPr lang="en-GB" sz="800" dirty="0">
                <a:hlinkClick r:id="rId3"/>
              </a:rPr>
              <a:t>http://download.microsoft.com/download/F/0/9/F09FEDCA-1FEA-4DB4-B131-563145BF0B6F/ESG%20Preso%20Microsoft%20Hyper-V%20Performance%20Exchange%20Mar%2011_Wide.pdf</a:t>
            </a:r>
            <a:r>
              <a:rPr lang="en-GB" sz="800" dirty="0"/>
              <a:t> </a:t>
            </a:r>
          </a:p>
        </p:txBody>
      </p:sp>
    </p:spTree>
    <p:extLst>
      <p:ext uri="{BB962C8B-B14F-4D97-AF65-F5344CB8AC3E}">
        <p14:creationId xmlns:p14="http://schemas.microsoft.com/office/powerpoint/2010/main" val="2995693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2011 Exchange Workload Results</a:t>
            </a:r>
            <a:endParaRPr lang="en-GB" dirty="0"/>
          </a:p>
        </p:txBody>
      </p:sp>
      <p:sp>
        <p:nvSpPr>
          <p:cNvPr id="3" name="Content Placeholder 2"/>
          <p:cNvSpPr>
            <a:spLocks noGrp="1"/>
          </p:cNvSpPr>
          <p:nvPr>
            <p:ph idx="1"/>
          </p:nvPr>
        </p:nvSpPr>
        <p:spPr/>
        <p:txBody>
          <a:bodyPr/>
          <a:lstStyle/>
          <a:p>
            <a:endParaRPr lang="en-AU"/>
          </a:p>
        </p:txBody>
      </p:sp>
      <p:graphicFrame>
        <p:nvGraphicFramePr>
          <p:cNvPr id="5" name="Chart 4"/>
          <p:cNvGraphicFramePr/>
          <p:nvPr>
            <p:extLst>
              <p:ext uri="{D42A27DB-BD31-4B8C-83A1-F6EECF244321}">
                <p14:modId xmlns:p14="http://schemas.microsoft.com/office/powerpoint/2010/main" val="1407146302"/>
              </p:ext>
            </p:extLst>
          </p:nvPr>
        </p:nvGraphicFramePr>
        <p:xfrm>
          <a:off x="477806" y="842106"/>
          <a:ext cx="7677093" cy="4171949"/>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82649" y="4924000"/>
            <a:ext cx="9033429" cy="192370"/>
          </a:xfrm>
          <a:prstGeom prst="rect">
            <a:avLst/>
          </a:prstGeom>
        </p:spPr>
        <p:txBody>
          <a:bodyPr wrap="square" lIns="68589" tIns="34295" rIns="68589" bIns="34295">
            <a:spAutoFit/>
          </a:bodyPr>
          <a:lstStyle/>
          <a:p>
            <a:r>
              <a:rPr lang="en-GB" sz="800" dirty="0">
                <a:hlinkClick r:id="rId3"/>
              </a:rPr>
              <a:t>http://download.microsoft.com/download/F/0/9/F09FEDCA-1FEA-4DB4-B131-563145BF0B6F/ESG%20Preso%20Microsoft%20Hyper-V%20Performance%20Exchange%20Mar%2011_Wide.pdf</a:t>
            </a:r>
            <a:r>
              <a:rPr lang="en-GB" sz="800" dirty="0"/>
              <a:t> </a:t>
            </a:r>
          </a:p>
        </p:txBody>
      </p:sp>
    </p:spTree>
    <p:extLst>
      <p:ext uri="{BB962C8B-B14F-4D97-AF65-F5344CB8AC3E}">
        <p14:creationId xmlns:p14="http://schemas.microsoft.com/office/powerpoint/2010/main" val="4065022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Exchange Tested Solutions</a:t>
            </a:r>
            <a:endParaRPr lang="en-GB" dirty="0"/>
          </a:p>
        </p:txBody>
      </p:sp>
      <p:sp>
        <p:nvSpPr>
          <p:cNvPr id="3" name="Text Placeholder 2"/>
          <p:cNvSpPr>
            <a:spLocks noGrp="1"/>
          </p:cNvSpPr>
          <p:nvPr>
            <p:ph idx="1"/>
          </p:nvPr>
        </p:nvSpPr>
        <p:spPr>
          <a:prstGeom prst="rect">
            <a:avLst/>
          </a:prstGeom>
        </p:spPr>
        <p:txBody>
          <a:bodyPr lIns="68589" tIns="34295" rIns="68589" bIns="34295">
            <a:normAutofit lnSpcReduction="10000"/>
          </a:bodyPr>
          <a:lstStyle/>
          <a:p>
            <a:r>
              <a:rPr lang="en-GB" sz="1800" dirty="0"/>
              <a:t>Microsoft and participating server and storage vendors</a:t>
            </a:r>
          </a:p>
          <a:p>
            <a:r>
              <a:rPr lang="en-GB" sz="1800" dirty="0"/>
              <a:t>Key design decision points for common scenarios</a:t>
            </a:r>
          </a:p>
          <a:p>
            <a:r>
              <a:rPr lang="en-GB" sz="1800" dirty="0"/>
              <a:t>Cost effective resource planning (server, storage, network) </a:t>
            </a:r>
          </a:p>
          <a:p>
            <a:r>
              <a:rPr lang="en-GB" sz="1800" dirty="0"/>
              <a:t>Device Access Group and multi-site designs for HA </a:t>
            </a:r>
          </a:p>
          <a:p>
            <a:r>
              <a:rPr lang="en-GB" sz="1800" dirty="0"/>
              <a:t>Documented results of exhaustive performance tests</a:t>
            </a:r>
          </a:p>
          <a:p>
            <a:pPr marL="0" indent="0">
              <a:buNone/>
            </a:pPr>
            <a:endParaRPr lang="en-GB" sz="1800" dirty="0"/>
          </a:p>
          <a:p>
            <a:r>
              <a:rPr lang="en-GB" sz="1100" dirty="0">
                <a:hlinkClick r:id="rId2"/>
              </a:rPr>
              <a:t>500 Mailboxes in a Single Site Running Hyper-V on Dell Servers</a:t>
            </a:r>
            <a:r>
              <a:rPr lang="en-GB" sz="1100" dirty="0"/>
              <a:t> </a:t>
            </a:r>
          </a:p>
          <a:p>
            <a:r>
              <a:rPr lang="en-GB" sz="1100" dirty="0">
                <a:hlinkClick r:id="rId3"/>
              </a:rPr>
              <a:t>9000 Mailboxes in Two Sites Running Hyper-V on Dell M610 Servers, Dell EqualLogic Storage, and F5 Load Balancing Solutions</a:t>
            </a:r>
            <a:r>
              <a:rPr lang="en-GB" sz="1100" dirty="0"/>
              <a:t> </a:t>
            </a:r>
          </a:p>
          <a:p>
            <a:r>
              <a:rPr lang="en-GB" sz="1100" dirty="0">
                <a:hlinkClick r:id="rId4"/>
              </a:rPr>
              <a:t>15000 Mailboxes in Two Sites Running Hyper-V on Unisys ES7000 Servers and Hitachi Adaptable Modular Storage 2000 Family</a:t>
            </a:r>
            <a:r>
              <a:rPr lang="en-GB" sz="1100" dirty="0"/>
              <a:t> </a:t>
            </a:r>
          </a:p>
          <a:p>
            <a:r>
              <a:rPr lang="en-GB" sz="1100" dirty="0">
                <a:hlinkClick r:id="rId5"/>
              </a:rPr>
              <a:t>16000 Mailboxes in a Single Site Deployed on IBM and Brocade Hardware</a:t>
            </a:r>
            <a:r>
              <a:rPr lang="en-GB" sz="1100" dirty="0"/>
              <a:t> </a:t>
            </a:r>
          </a:p>
          <a:p>
            <a:r>
              <a:rPr lang="en-GB" sz="1100" dirty="0">
                <a:hlinkClick r:id="rId6"/>
              </a:rPr>
              <a:t>20000 Mailboxes in Two Sites Running Hyper-V on Dell R910 Servers, EMC </a:t>
            </a:r>
            <a:r>
              <a:rPr lang="en-GB" sz="1100" dirty="0" err="1">
                <a:hlinkClick r:id="rId6"/>
              </a:rPr>
              <a:t>CLARiiON</a:t>
            </a:r>
            <a:r>
              <a:rPr lang="en-GB" sz="1100" dirty="0">
                <a:hlinkClick r:id="rId6"/>
              </a:rPr>
              <a:t> Storage, and Brocade Network Solutions</a:t>
            </a:r>
            <a:r>
              <a:rPr lang="en-GB" sz="1100" dirty="0"/>
              <a:t> </a:t>
            </a:r>
          </a:p>
          <a:p>
            <a:r>
              <a:rPr lang="en-GB" sz="1100" dirty="0">
                <a:hlinkClick r:id="rId7"/>
              </a:rPr>
              <a:t>32400 Mailboxes In Three Sites Running Hyper-V on Cisco Unified Compute System Blade Servers and EMC </a:t>
            </a:r>
            <a:r>
              <a:rPr lang="en-GB" sz="1100" dirty="0" err="1">
                <a:hlinkClick r:id="rId7"/>
              </a:rPr>
              <a:t>CLARiiON</a:t>
            </a:r>
            <a:r>
              <a:rPr lang="en-GB" sz="1100" dirty="0">
                <a:hlinkClick r:id="rId7"/>
              </a:rPr>
              <a:t> Storage</a:t>
            </a:r>
            <a:r>
              <a:rPr lang="en-GB" sz="1100" dirty="0"/>
              <a:t> </a:t>
            </a:r>
          </a:p>
        </p:txBody>
      </p:sp>
      <p:sp>
        <p:nvSpPr>
          <p:cNvPr id="4" name="Rectangle 3"/>
          <p:cNvSpPr/>
          <p:nvPr/>
        </p:nvSpPr>
        <p:spPr>
          <a:xfrm>
            <a:off x="82649" y="4924000"/>
            <a:ext cx="9033429" cy="192370"/>
          </a:xfrm>
          <a:prstGeom prst="rect">
            <a:avLst/>
          </a:prstGeom>
        </p:spPr>
        <p:txBody>
          <a:bodyPr wrap="square" lIns="68589" tIns="34295" rIns="68589" bIns="34295">
            <a:spAutoFit/>
          </a:bodyPr>
          <a:lstStyle/>
          <a:p>
            <a:r>
              <a:rPr lang="en-GB" sz="800" dirty="0">
                <a:hlinkClick r:id="rId8"/>
              </a:rPr>
              <a:t>http://download.microsoft.com/download/F/0/9/F09FEDCA-1FEA-4DB4-B131-563145BF0B6F/ESG%20Preso%20Microsoft%20Hyper-V%20Performance%20Exchange%20Mar%2011_Wide.pdf</a:t>
            </a:r>
            <a:r>
              <a:rPr lang="en-GB" sz="800" dirty="0"/>
              <a:t> </a:t>
            </a:r>
          </a:p>
        </p:txBody>
      </p:sp>
    </p:spTree>
    <p:extLst>
      <p:ext uri="{BB962C8B-B14F-4D97-AF65-F5344CB8AC3E}">
        <p14:creationId xmlns:p14="http://schemas.microsoft.com/office/powerpoint/2010/main" val="866582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Exchange Tested Solutions with Hyper-V</a:t>
            </a:r>
            <a:endParaRPr lang="en-GB" dirty="0"/>
          </a:p>
        </p:txBody>
      </p:sp>
      <p:sp>
        <p:nvSpPr>
          <p:cNvPr id="3" name="Content Placeholder 2"/>
          <p:cNvSpPr>
            <a:spLocks noGrp="1"/>
          </p:cNvSpPr>
          <p:nvPr>
            <p:ph idx="1"/>
          </p:nvPr>
        </p:nvSpPr>
        <p:spPr/>
        <p:txBody>
          <a:bodyPr/>
          <a:lstStyle/>
          <a:p>
            <a:endParaRPr lang="en-AU"/>
          </a:p>
        </p:txBody>
      </p:sp>
      <p:graphicFrame>
        <p:nvGraphicFramePr>
          <p:cNvPr id="5" name="Chart 4"/>
          <p:cNvGraphicFramePr/>
          <p:nvPr>
            <p:extLst>
              <p:ext uri="{D42A27DB-BD31-4B8C-83A1-F6EECF244321}">
                <p14:modId xmlns:p14="http://schemas.microsoft.com/office/powerpoint/2010/main" val="916056992"/>
              </p:ext>
            </p:extLst>
          </p:nvPr>
        </p:nvGraphicFramePr>
        <p:xfrm>
          <a:off x="395536" y="699542"/>
          <a:ext cx="7791677"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82649" y="4924000"/>
            <a:ext cx="9033429" cy="192370"/>
          </a:xfrm>
          <a:prstGeom prst="rect">
            <a:avLst/>
          </a:prstGeom>
        </p:spPr>
        <p:txBody>
          <a:bodyPr wrap="square" lIns="68589" tIns="34295" rIns="68589" bIns="34295">
            <a:spAutoFit/>
          </a:bodyPr>
          <a:lstStyle/>
          <a:p>
            <a:r>
              <a:rPr lang="en-GB" sz="800" dirty="0">
                <a:hlinkClick r:id="rId3"/>
              </a:rPr>
              <a:t>http://download.microsoft.com/download/F/0/9/F09FEDCA-1FEA-4DB4-B131-563145BF0B6F/ESG%20Preso%20Microsoft%20Hyper-V%20Performance%20Exchange%20Mar%2011_Wide.pdf</a:t>
            </a:r>
            <a:r>
              <a:rPr lang="en-GB" sz="800" dirty="0"/>
              <a:t> </a:t>
            </a:r>
          </a:p>
        </p:txBody>
      </p:sp>
    </p:spTree>
    <p:extLst>
      <p:ext uri="{BB962C8B-B14F-4D97-AF65-F5344CB8AC3E}">
        <p14:creationId xmlns:p14="http://schemas.microsoft.com/office/powerpoint/2010/main" val="2977175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Exchange Tested Solutions on Hyper-V</a:t>
            </a:r>
            <a:endParaRPr lang="en-GB" dirty="0"/>
          </a:p>
        </p:txBody>
      </p:sp>
      <p:sp>
        <p:nvSpPr>
          <p:cNvPr id="3" name="Content Placeholder 2"/>
          <p:cNvSpPr>
            <a:spLocks noGrp="1"/>
          </p:cNvSpPr>
          <p:nvPr>
            <p:ph idx="1"/>
          </p:nvPr>
        </p:nvSpPr>
        <p:spPr/>
        <p:txBody>
          <a:bodyPr/>
          <a:lstStyle/>
          <a:p>
            <a:endParaRPr lang="en-AU" dirty="0"/>
          </a:p>
        </p:txBody>
      </p:sp>
      <p:graphicFrame>
        <p:nvGraphicFramePr>
          <p:cNvPr id="4" name="Table 3"/>
          <p:cNvGraphicFramePr>
            <a:graphicFrameLocks noGrp="1"/>
          </p:cNvGraphicFramePr>
          <p:nvPr>
            <p:extLst>
              <p:ext uri="{D42A27DB-BD31-4B8C-83A1-F6EECF244321}">
                <p14:modId xmlns:p14="http://schemas.microsoft.com/office/powerpoint/2010/main" val="2872203396"/>
              </p:ext>
            </p:extLst>
          </p:nvPr>
        </p:nvGraphicFramePr>
        <p:xfrm>
          <a:off x="391083" y="1147129"/>
          <a:ext cx="8239805" cy="2343152"/>
        </p:xfrm>
        <a:graphic>
          <a:graphicData uri="http://schemas.openxmlformats.org/drawingml/2006/table">
            <a:tbl>
              <a:tblPr>
                <a:tableStyleId>{22838BEF-8BB2-4498-84A7-C5851F593DF1}</a:tableStyleId>
              </a:tblPr>
              <a:tblGrid>
                <a:gridCol w="946570"/>
                <a:gridCol w="931049"/>
                <a:gridCol w="698289"/>
                <a:gridCol w="775876"/>
                <a:gridCol w="1086229"/>
                <a:gridCol w="853465"/>
                <a:gridCol w="1008639"/>
                <a:gridCol w="1008639"/>
                <a:gridCol w="931049"/>
              </a:tblGrid>
              <a:tr h="319520">
                <a:tc rowSpan="2">
                  <a:txBody>
                    <a:bodyPr/>
                    <a:lstStyle/>
                    <a:p>
                      <a:pPr marL="0" algn="ctr">
                        <a:spcBef>
                          <a:spcPts val="600"/>
                        </a:spcBef>
                        <a:spcAft>
                          <a:spcPts val="600"/>
                        </a:spcAft>
                      </a:pPr>
                      <a:endParaRPr lang="en-US" sz="1400" b="1" dirty="0">
                        <a:solidFill>
                          <a:schemeClr val="bg1"/>
                        </a:solidFill>
                      </a:endParaRPr>
                    </a:p>
                    <a:p>
                      <a:pPr marL="0" algn="ctr">
                        <a:spcBef>
                          <a:spcPts val="600"/>
                        </a:spcBef>
                        <a:spcAft>
                          <a:spcPts val="600"/>
                        </a:spcAft>
                      </a:pPr>
                      <a:r>
                        <a:rPr lang="en-US" sz="1400" b="1" dirty="0">
                          <a:solidFill>
                            <a:schemeClr val="bg1"/>
                          </a:solidFill>
                        </a:rPr>
                        <a:t>Solution</a:t>
                      </a:r>
                      <a:endParaRPr lang="en-US" sz="1400" b="1" dirty="0">
                        <a:solidFill>
                          <a:schemeClr val="bg1"/>
                        </a:solidFill>
                        <a:latin typeface="Calibri"/>
                        <a:ea typeface="Cambria"/>
                        <a:cs typeface="Arial"/>
                      </a:endParaRPr>
                    </a:p>
                  </a:txBody>
                  <a:tcPr marL="68580" marR="68580" marT="0" marB="0" anchor="ctr">
                    <a:solidFill>
                      <a:schemeClr val="accent6">
                        <a:alpha val="62000"/>
                      </a:schemeClr>
                    </a:solidFill>
                  </a:tcPr>
                </a:tc>
                <a:tc rowSpan="2">
                  <a:txBody>
                    <a:bodyPr/>
                    <a:lstStyle/>
                    <a:p>
                      <a:pPr marL="0" algn="ctr">
                        <a:spcBef>
                          <a:spcPts val="600"/>
                        </a:spcBef>
                        <a:spcAft>
                          <a:spcPts val="600"/>
                        </a:spcAft>
                      </a:pPr>
                      <a:endParaRPr lang="en-US" sz="1400" b="1" dirty="0">
                        <a:solidFill>
                          <a:schemeClr val="bg1"/>
                        </a:solidFill>
                      </a:endParaRPr>
                    </a:p>
                    <a:p>
                      <a:pPr marL="0" algn="ctr">
                        <a:spcBef>
                          <a:spcPts val="600"/>
                        </a:spcBef>
                        <a:spcAft>
                          <a:spcPts val="600"/>
                        </a:spcAft>
                      </a:pPr>
                      <a:r>
                        <a:rPr lang="en-US" sz="1400" b="1" dirty="0">
                          <a:solidFill>
                            <a:schemeClr val="bg1"/>
                          </a:solidFill>
                        </a:rPr>
                        <a:t>Mboxes</a:t>
                      </a:r>
                      <a:endParaRPr lang="en-US" sz="1400" b="1" dirty="0">
                        <a:solidFill>
                          <a:schemeClr val="bg1"/>
                        </a:solidFill>
                        <a:latin typeface="Calibri"/>
                        <a:ea typeface="Cambria"/>
                        <a:cs typeface="Arial"/>
                      </a:endParaRPr>
                    </a:p>
                  </a:txBody>
                  <a:tcPr marL="68580" marR="68580" marT="0" marB="0" anchor="ctr">
                    <a:solidFill>
                      <a:schemeClr val="accent6">
                        <a:alpha val="62000"/>
                      </a:schemeClr>
                    </a:solidFill>
                  </a:tcPr>
                </a:tc>
                <a:tc rowSpan="2">
                  <a:txBody>
                    <a:bodyPr/>
                    <a:lstStyle/>
                    <a:p>
                      <a:pPr marL="173990" algn="ctr">
                        <a:spcBef>
                          <a:spcPts val="600"/>
                        </a:spcBef>
                        <a:spcAft>
                          <a:spcPts val="600"/>
                        </a:spcAft>
                      </a:pPr>
                      <a:endParaRPr lang="en-US" sz="1400" b="1" dirty="0">
                        <a:solidFill>
                          <a:schemeClr val="bg1"/>
                        </a:solidFill>
                      </a:endParaRPr>
                    </a:p>
                    <a:p>
                      <a:pPr marL="0" algn="ctr">
                        <a:spcBef>
                          <a:spcPts val="600"/>
                        </a:spcBef>
                        <a:spcAft>
                          <a:spcPts val="600"/>
                        </a:spcAft>
                      </a:pPr>
                      <a:r>
                        <a:rPr lang="en-US" sz="1400" b="1" dirty="0">
                          <a:solidFill>
                            <a:schemeClr val="bg1"/>
                          </a:solidFill>
                        </a:rPr>
                        <a:t> Sites</a:t>
                      </a:r>
                      <a:endParaRPr lang="en-US" sz="1400" b="1" dirty="0">
                        <a:solidFill>
                          <a:schemeClr val="bg1"/>
                        </a:solidFill>
                        <a:latin typeface="Calibri"/>
                        <a:ea typeface="Cambria"/>
                        <a:cs typeface="Arial"/>
                      </a:endParaRPr>
                    </a:p>
                  </a:txBody>
                  <a:tcPr marL="68580" marR="68580" marT="0" marB="0" anchor="ctr">
                    <a:solidFill>
                      <a:schemeClr val="accent6">
                        <a:alpha val="62000"/>
                      </a:schemeClr>
                    </a:solidFill>
                  </a:tcPr>
                </a:tc>
                <a:tc rowSpan="2">
                  <a:txBody>
                    <a:bodyPr/>
                    <a:lstStyle/>
                    <a:p>
                      <a:pPr marL="0" algn="ctr">
                        <a:spcBef>
                          <a:spcPts val="600"/>
                        </a:spcBef>
                        <a:spcAft>
                          <a:spcPts val="600"/>
                        </a:spcAft>
                      </a:pPr>
                      <a:r>
                        <a:rPr lang="en-US" sz="1400" b="1" dirty="0">
                          <a:solidFill>
                            <a:schemeClr val="bg1"/>
                          </a:solidFill>
                        </a:rPr>
                        <a:t>  </a:t>
                      </a:r>
                    </a:p>
                    <a:p>
                      <a:pPr marL="0" algn="ctr">
                        <a:spcBef>
                          <a:spcPts val="600"/>
                        </a:spcBef>
                        <a:spcAft>
                          <a:spcPts val="600"/>
                        </a:spcAft>
                      </a:pPr>
                      <a:r>
                        <a:rPr lang="en-US" sz="1400" b="1" dirty="0">
                          <a:solidFill>
                            <a:schemeClr val="bg1"/>
                          </a:solidFill>
                        </a:rPr>
                        <a:t>Cores</a:t>
                      </a:r>
                      <a:endParaRPr lang="en-US" sz="1400" b="1" dirty="0">
                        <a:solidFill>
                          <a:schemeClr val="bg1"/>
                        </a:solidFill>
                        <a:latin typeface="Calibri"/>
                        <a:ea typeface="Cambria"/>
                        <a:cs typeface="Arial"/>
                      </a:endParaRPr>
                    </a:p>
                  </a:txBody>
                  <a:tcPr marL="68580" marR="68580" marT="0" marB="0" anchor="ctr">
                    <a:solidFill>
                      <a:schemeClr val="accent6">
                        <a:alpha val="62000"/>
                      </a:schemeClr>
                    </a:solidFill>
                  </a:tcPr>
                </a:tc>
                <a:tc rowSpan="2">
                  <a:txBody>
                    <a:bodyPr/>
                    <a:lstStyle/>
                    <a:p>
                      <a:pPr marL="0" algn="ctr">
                        <a:spcBef>
                          <a:spcPts val="600"/>
                        </a:spcBef>
                        <a:spcAft>
                          <a:spcPts val="600"/>
                        </a:spcAft>
                      </a:pPr>
                      <a:endParaRPr lang="en-US" sz="1400" b="1" dirty="0">
                        <a:solidFill>
                          <a:schemeClr val="bg1"/>
                        </a:solidFill>
                      </a:endParaRPr>
                    </a:p>
                    <a:p>
                      <a:pPr marL="0" algn="ctr">
                        <a:spcBef>
                          <a:spcPts val="600"/>
                        </a:spcBef>
                        <a:spcAft>
                          <a:spcPts val="600"/>
                        </a:spcAft>
                      </a:pPr>
                      <a:r>
                        <a:rPr lang="en-US" sz="1400" b="1" dirty="0">
                          <a:solidFill>
                            <a:schemeClr val="bg1"/>
                          </a:solidFill>
                        </a:rPr>
                        <a:t>RAM(GB)</a:t>
                      </a:r>
                      <a:endParaRPr lang="en-US" sz="1400" b="1" dirty="0">
                        <a:solidFill>
                          <a:schemeClr val="bg1"/>
                        </a:solidFill>
                        <a:latin typeface="Calibri"/>
                        <a:ea typeface="Cambria"/>
                        <a:cs typeface="Arial"/>
                      </a:endParaRPr>
                    </a:p>
                  </a:txBody>
                  <a:tcPr marL="68580" marR="68580" marT="0" marB="0" anchor="ctr">
                    <a:solidFill>
                      <a:schemeClr val="accent6">
                        <a:alpha val="62000"/>
                      </a:schemeClr>
                    </a:solidFill>
                  </a:tcPr>
                </a:tc>
                <a:tc rowSpan="2">
                  <a:txBody>
                    <a:bodyPr/>
                    <a:lstStyle/>
                    <a:p>
                      <a:pPr marL="0" algn="ctr">
                        <a:spcBef>
                          <a:spcPts val="600"/>
                        </a:spcBef>
                        <a:spcAft>
                          <a:spcPts val="600"/>
                        </a:spcAft>
                      </a:pPr>
                      <a:endParaRPr lang="en-US" sz="1400" b="1" dirty="0">
                        <a:solidFill>
                          <a:schemeClr val="bg1"/>
                        </a:solidFill>
                      </a:endParaRPr>
                    </a:p>
                    <a:p>
                      <a:pPr marL="0" algn="ctr">
                        <a:spcBef>
                          <a:spcPts val="600"/>
                        </a:spcBef>
                        <a:spcAft>
                          <a:spcPts val="600"/>
                        </a:spcAft>
                      </a:pPr>
                      <a:r>
                        <a:rPr lang="en-US" sz="1400" b="1" dirty="0">
                          <a:solidFill>
                            <a:schemeClr val="bg1"/>
                          </a:solidFill>
                        </a:rPr>
                        <a:t>Drives</a:t>
                      </a:r>
                      <a:endParaRPr lang="en-US" sz="1400" b="1" dirty="0">
                        <a:solidFill>
                          <a:schemeClr val="bg1"/>
                        </a:solidFill>
                        <a:latin typeface="Calibri"/>
                        <a:ea typeface="Cambria"/>
                        <a:cs typeface="Arial"/>
                      </a:endParaRPr>
                    </a:p>
                  </a:txBody>
                  <a:tcPr marL="68580" marR="68580" marT="0" marB="0" anchor="ctr">
                    <a:solidFill>
                      <a:schemeClr val="accent6">
                        <a:alpha val="62000"/>
                      </a:schemeClr>
                    </a:solidFill>
                  </a:tcPr>
                </a:tc>
                <a:tc gridSpan="3">
                  <a:txBody>
                    <a:bodyPr/>
                    <a:lstStyle/>
                    <a:p>
                      <a:pPr marL="0" algn="ctr">
                        <a:spcBef>
                          <a:spcPts val="600"/>
                        </a:spcBef>
                        <a:spcAft>
                          <a:spcPts val="600"/>
                        </a:spcAft>
                      </a:pPr>
                      <a:r>
                        <a:rPr lang="en-US" sz="1400" b="1" dirty="0" smtClean="0">
                          <a:solidFill>
                            <a:schemeClr val="bg1"/>
                          </a:solidFill>
                        </a:rPr>
                        <a:t>Hyper-V </a:t>
                      </a:r>
                      <a:r>
                        <a:rPr lang="en-US" sz="1400" b="1" dirty="0">
                          <a:solidFill>
                            <a:schemeClr val="bg1"/>
                          </a:solidFill>
                        </a:rPr>
                        <a:t>R2 VMs</a:t>
                      </a:r>
                      <a:endParaRPr lang="en-US" sz="1200" b="1" dirty="0">
                        <a:solidFill>
                          <a:schemeClr val="bg1"/>
                        </a:solidFill>
                        <a:latin typeface="Calibri"/>
                        <a:ea typeface="Cambria"/>
                        <a:cs typeface="Arial"/>
                      </a:endParaRPr>
                    </a:p>
                  </a:txBody>
                  <a:tcPr marL="68580" marR="68580" marT="0" marB="0" anchor="ctr">
                    <a:solidFill>
                      <a:schemeClr val="accent6">
                        <a:alpha val="62000"/>
                      </a:schemeClr>
                    </a:solidFill>
                  </a:tcPr>
                </a:tc>
                <a:tc hMerge="1">
                  <a:txBody>
                    <a:bodyPr/>
                    <a:lstStyle/>
                    <a:p>
                      <a:endParaRPr lang="en-US"/>
                    </a:p>
                  </a:txBody>
                  <a:tcPr/>
                </a:tc>
                <a:tc hMerge="1">
                  <a:txBody>
                    <a:bodyPr/>
                    <a:lstStyle/>
                    <a:p>
                      <a:endParaRPr lang="en-US"/>
                    </a:p>
                  </a:txBody>
                  <a:tcPr/>
                </a:tc>
              </a:tr>
              <a:tr h="31952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algn="ctr">
                        <a:spcBef>
                          <a:spcPts val="600"/>
                        </a:spcBef>
                        <a:spcAft>
                          <a:spcPts val="600"/>
                        </a:spcAft>
                      </a:pPr>
                      <a:r>
                        <a:rPr lang="en-US" sz="1400" b="1" dirty="0">
                          <a:solidFill>
                            <a:schemeClr val="bg1"/>
                          </a:solidFill>
                        </a:rPr>
                        <a:t>Mbox</a:t>
                      </a:r>
                      <a:endParaRPr lang="en-US" sz="1400" b="1"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400" b="1" dirty="0">
                          <a:solidFill>
                            <a:schemeClr val="bg1"/>
                          </a:solidFill>
                        </a:rPr>
                        <a:t>CAS/Hub</a:t>
                      </a:r>
                      <a:endParaRPr lang="en-US" sz="1400" b="1"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400" b="1" dirty="0">
                          <a:solidFill>
                            <a:schemeClr val="bg1"/>
                          </a:solidFill>
                        </a:rPr>
                        <a:t>Total</a:t>
                      </a:r>
                      <a:endParaRPr lang="en-US" sz="1400" b="1" dirty="0">
                        <a:solidFill>
                          <a:schemeClr val="bg1"/>
                        </a:solidFill>
                        <a:latin typeface="Calibri"/>
                        <a:ea typeface="Cambria"/>
                        <a:cs typeface="Arial"/>
                      </a:endParaRPr>
                    </a:p>
                  </a:txBody>
                  <a:tcPr marL="68580" marR="68580" marT="0" marB="0" anchor="ctr">
                    <a:solidFill>
                      <a:schemeClr val="accent6">
                        <a:alpha val="62000"/>
                      </a:schemeClr>
                    </a:solidFill>
                  </a:tcPr>
                </a:tc>
              </a:tr>
              <a:tr h="426028">
                <a:tc>
                  <a:txBody>
                    <a:bodyPr/>
                    <a:lstStyle/>
                    <a:p>
                      <a:pPr marL="0" algn="ctr">
                        <a:spcBef>
                          <a:spcPts val="600"/>
                        </a:spcBef>
                        <a:spcAft>
                          <a:spcPts val="600"/>
                        </a:spcAft>
                      </a:pPr>
                      <a:r>
                        <a:rPr lang="en-US" sz="1200" b="1" dirty="0">
                          <a:solidFill>
                            <a:schemeClr val="bg1"/>
                          </a:solidFill>
                        </a:rPr>
                        <a:t>1</a:t>
                      </a:r>
                      <a:endParaRPr lang="en-US" sz="1200" b="1"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smtClean="0">
                          <a:solidFill>
                            <a:schemeClr val="bg1"/>
                          </a:solidFill>
                        </a:rPr>
                        <a:t>9,000</a:t>
                      </a:r>
                      <a:endParaRPr lang="en-US" sz="1200" dirty="0" smtClean="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smtClean="0">
                          <a:solidFill>
                            <a:schemeClr val="bg1"/>
                          </a:solidFill>
                        </a:rPr>
                        <a:t>2</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36</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432</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144</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9</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a:solidFill>
                            <a:schemeClr val="bg1"/>
                          </a:solidFill>
                        </a:rPr>
                        <a:t>9</a:t>
                      </a:r>
                      <a:endParaRPr lang="en-US" sz="120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18</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r>
              <a:tr h="426028">
                <a:tc>
                  <a:txBody>
                    <a:bodyPr/>
                    <a:lstStyle/>
                    <a:p>
                      <a:pPr marL="0" algn="ctr">
                        <a:spcBef>
                          <a:spcPts val="600"/>
                        </a:spcBef>
                        <a:spcAft>
                          <a:spcPts val="600"/>
                        </a:spcAft>
                      </a:pPr>
                      <a:r>
                        <a:rPr lang="en-US" sz="1200" b="1" dirty="0">
                          <a:solidFill>
                            <a:schemeClr val="bg1"/>
                          </a:solidFill>
                        </a:rPr>
                        <a:t>2</a:t>
                      </a:r>
                      <a:endParaRPr lang="en-US" sz="1200" b="1"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smtClean="0">
                          <a:solidFill>
                            <a:schemeClr val="bg1"/>
                          </a:solidFill>
                        </a:rPr>
                        <a:t>15,000</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2</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96</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512</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136</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12</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8</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a:solidFill>
                            <a:schemeClr val="bg1"/>
                          </a:solidFill>
                        </a:rPr>
                        <a:t>20</a:t>
                      </a:r>
                      <a:endParaRPr lang="en-US" sz="1200">
                        <a:solidFill>
                          <a:schemeClr val="bg1"/>
                        </a:solidFill>
                        <a:latin typeface="Calibri"/>
                        <a:ea typeface="Cambria"/>
                        <a:cs typeface="Arial"/>
                      </a:endParaRPr>
                    </a:p>
                  </a:txBody>
                  <a:tcPr marL="68580" marR="68580" marT="0" marB="0" anchor="ctr">
                    <a:solidFill>
                      <a:schemeClr val="accent6">
                        <a:alpha val="62000"/>
                      </a:schemeClr>
                    </a:solidFill>
                  </a:tcPr>
                </a:tc>
              </a:tr>
              <a:tr h="426028">
                <a:tc>
                  <a:txBody>
                    <a:bodyPr/>
                    <a:lstStyle/>
                    <a:p>
                      <a:pPr marL="0" algn="ctr">
                        <a:spcBef>
                          <a:spcPts val="600"/>
                        </a:spcBef>
                        <a:spcAft>
                          <a:spcPts val="600"/>
                        </a:spcAft>
                      </a:pPr>
                      <a:r>
                        <a:rPr lang="en-US" sz="1200" b="1" dirty="0">
                          <a:solidFill>
                            <a:schemeClr val="bg1"/>
                          </a:solidFill>
                        </a:rPr>
                        <a:t>3</a:t>
                      </a:r>
                      <a:endParaRPr lang="en-US" sz="1200" b="1"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a:solidFill>
                            <a:schemeClr val="bg1"/>
                          </a:solidFill>
                        </a:rPr>
                        <a:t>20,000</a:t>
                      </a:r>
                      <a:endParaRPr lang="en-US" sz="120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a:solidFill>
                            <a:schemeClr val="bg1"/>
                          </a:solidFill>
                        </a:rPr>
                        <a:t>2</a:t>
                      </a:r>
                      <a:endParaRPr lang="en-US" sz="120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a:solidFill>
                            <a:schemeClr val="bg1"/>
                          </a:solidFill>
                        </a:rPr>
                        <a:t>128</a:t>
                      </a:r>
                      <a:endParaRPr lang="en-US" sz="120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a:solidFill>
                            <a:schemeClr val="bg1"/>
                          </a:solidFill>
                        </a:rPr>
                        <a:t>768</a:t>
                      </a:r>
                      <a:endParaRPr lang="en-US" sz="120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160</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16</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16</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32</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r>
              <a:tr h="426028">
                <a:tc>
                  <a:txBody>
                    <a:bodyPr/>
                    <a:lstStyle/>
                    <a:p>
                      <a:pPr marL="0" algn="ctr">
                        <a:spcBef>
                          <a:spcPts val="600"/>
                        </a:spcBef>
                        <a:spcAft>
                          <a:spcPts val="600"/>
                        </a:spcAft>
                      </a:pPr>
                      <a:r>
                        <a:rPr lang="en-US" sz="1200" b="1" dirty="0">
                          <a:solidFill>
                            <a:schemeClr val="bg1"/>
                          </a:solidFill>
                        </a:rPr>
                        <a:t>4</a:t>
                      </a:r>
                      <a:endParaRPr lang="en-US" sz="1200" b="1"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a:solidFill>
                            <a:schemeClr val="bg1"/>
                          </a:solidFill>
                        </a:rPr>
                        <a:t>32,000</a:t>
                      </a:r>
                      <a:endParaRPr lang="en-US" sz="120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a:solidFill>
                            <a:schemeClr val="bg1"/>
                          </a:solidFill>
                        </a:rPr>
                        <a:t>3</a:t>
                      </a:r>
                      <a:endParaRPr lang="en-US" sz="120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a:solidFill>
                            <a:schemeClr val="bg1"/>
                          </a:solidFill>
                        </a:rPr>
                        <a:t>96</a:t>
                      </a:r>
                      <a:endParaRPr lang="en-US" sz="120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a:solidFill>
                            <a:schemeClr val="bg1"/>
                          </a:solidFill>
                        </a:rPr>
                        <a:t>1,152</a:t>
                      </a:r>
                      <a:endParaRPr lang="en-US" sz="120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a:solidFill>
                            <a:schemeClr val="bg1"/>
                          </a:solidFill>
                        </a:rPr>
                        <a:t>432</a:t>
                      </a:r>
                      <a:endParaRPr lang="en-US" sz="120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a:solidFill>
                            <a:schemeClr val="bg1"/>
                          </a:solidFill>
                        </a:rPr>
                        <a:t>24</a:t>
                      </a:r>
                      <a:endParaRPr lang="en-US" sz="120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12</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c>
                  <a:txBody>
                    <a:bodyPr/>
                    <a:lstStyle/>
                    <a:p>
                      <a:pPr marL="0" algn="ctr">
                        <a:spcBef>
                          <a:spcPts val="600"/>
                        </a:spcBef>
                        <a:spcAft>
                          <a:spcPts val="600"/>
                        </a:spcAft>
                      </a:pPr>
                      <a:r>
                        <a:rPr lang="en-US" sz="1200" dirty="0">
                          <a:solidFill>
                            <a:schemeClr val="bg1"/>
                          </a:solidFill>
                        </a:rPr>
                        <a:t>36</a:t>
                      </a:r>
                      <a:endParaRPr lang="en-US" sz="1200" dirty="0">
                        <a:solidFill>
                          <a:schemeClr val="bg1"/>
                        </a:solidFill>
                        <a:latin typeface="Calibri"/>
                        <a:ea typeface="Cambria"/>
                        <a:cs typeface="Arial"/>
                      </a:endParaRPr>
                    </a:p>
                  </a:txBody>
                  <a:tcPr marL="68580" marR="68580" marT="0" marB="0" anchor="ctr">
                    <a:solidFill>
                      <a:schemeClr val="accent6">
                        <a:alpha val="62000"/>
                      </a:schemeClr>
                    </a:solidFill>
                  </a:tcPr>
                </a:tc>
              </a:tr>
            </a:tbl>
          </a:graphicData>
        </a:graphic>
      </p:graphicFrame>
      <p:sp>
        <p:nvSpPr>
          <p:cNvPr id="6" name="Rectangle 5"/>
          <p:cNvSpPr/>
          <p:nvPr/>
        </p:nvSpPr>
        <p:spPr>
          <a:xfrm>
            <a:off x="377426" y="3601816"/>
            <a:ext cx="8242763" cy="623248"/>
          </a:xfrm>
          <a:prstGeom prst="rect">
            <a:avLst/>
          </a:prstGeom>
        </p:spPr>
        <p:txBody>
          <a:bodyPr wrap="square" lIns="68589" tIns="34295" rIns="68589" bIns="34295">
            <a:spAutoFit/>
          </a:bodyPr>
          <a:lstStyle/>
          <a:p>
            <a:pPr marL="257209" indent="-257209">
              <a:buFont typeface="+mj-lt"/>
              <a:buAutoNum type="arabicPeriod"/>
            </a:pPr>
            <a:r>
              <a:rPr lang="en-GB" sz="900" dirty="0">
                <a:solidFill>
                  <a:schemeClr val="bg1"/>
                </a:solidFill>
                <a:hlinkClick r:id="rId2"/>
              </a:rPr>
              <a:t>http://technet.microsoft.com/en-us/library/gg513522.aspx</a:t>
            </a:r>
            <a:r>
              <a:rPr lang="en-GB" sz="900" dirty="0">
                <a:solidFill>
                  <a:schemeClr val="bg1"/>
                </a:solidFill>
              </a:rPr>
              <a:t> </a:t>
            </a:r>
          </a:p>
          <a:p>
            <a:pPr marL="257209" indent="-257209">
              <a:buFont typeface="+mj-lt"/>
              <a:buAutoNum type="arabicPeriod"/>
            </a:pPr>
            <a:r>
              <a:rPr lang="en-GB" sz="900" dirty="0">
                <a:solidFill>
                  <a:schemeClr val="bg1"/>
                </a:solidFill>
                <a:hlinkClick r:id="rId3"/>
              </a:rPr>
              <a:t>http://www.microsoft.com/downloads/en/details.aspx?FamilyID=4D83E5AC-7D9A-47C6-A843-A5520D118FC4</a:t>
            </a:r>
            <a:r>
              <a:rPr lang="en-GB" sz="900" dirty="0">
                <a:solidFill>
                  <a:schemeClr val="bg1"/>
                </a:solidFill>
              </a:rPr>
              <a:t> </a:t>
            </a:r>
          </a:p>
          <a:p>
            <a:pPr marL="257209" indent="-257209">
              <a:buFont typeface="+mj-lt"/>
              <a:buAutoNum type="arabicPeriod"/>
            </a:pPr>
            <a:r>
              <a:rPr lang="en-GB" sz="900" dirty="0">
                <a:solidFill>
                  <a:schemeClr val="bg1"/>
                </a:solidFill>
                <a:hlinkClick r:id="rId4"/>
              </a:rPr>
              <a:t>http://www.microsoft.com/downloads/en/details.aspx?FamilyID=6FD7E23F-30C8-4FB7-BCA3-A5DE9AA9A8E4</a:t>
            </a:r>
            <a:r>
              <a:rPr lang="en-GB" sz="900" dirty="0">
                <a:solidFill>
                  <a:schemeClr val="bg1"/>
                </a:solidFill>
              </a:rPr>
              <a:t> </a:t>
            </a:r>
          </a:p>
          <a:p>
            <a:pPr marL="257209" indent="-257209">
              <a:buFont typeface="+mj-lt"/>
              <a:buAutoNum type="arabicPeriod"/>
            </a:pPr>
            <a:r>
              <a:rPr lang="en-GB" sz="900" dirty="0">
                <a:solidFill>
                  <a:schemeClr val="bg1"/>
                </a:solidFill>
                <a:hlinkClick r:id="rId5"/>
              </a:rPr>
              <a:t>http://www.emc.com/collateral/hardware/white-papers/h7337-exchange-unified-cisco-hyper-v-wp.pdf</a:t>
            </a:r>
            <a:r>
              <a:rPr lang="en-GB" sz="900" dirty="0">
                <a:solidFill>
                  <a:schemeClr val="bg1"/>
                </a:solidFill>
              </a:rPr>
              <a:t> </a:t>
            </a:r>
          </a:p>
        </p:txBody>
      </p:sp>
      <p:sp>
        <p:nvSpPr>
          <p:cNvPr id="7" name="Rectangle 6"/>
          <p:cNvSpPr/>
          <p:nvPr/>
        </p:nvSpPr>
        <p:spPr>
          <a:xfrm>
            <a:off x="82649" y="4924000"/>
            <a:ext cx="9033429" cy="192370"/>
          </a:xfrm>
          <a:prstGeom prst="rect">
            <a:avLst/>
          </a:prstGeom>
        </p:spPr>
        <p:txBody>
          <a:bodyPr wrap="square" lIns="68589" tIns="34295" rIns="68589" bIns="34295">
            <a:spAutoFit/>
          </a:bodyPr>
          <a:lstStyle/>
          <a:p>
            <a:r>
              <a:rPr lang="en-GB" sz="800" dirty="0">
                <a:hlinkClick r:id="rId6"/>
              </a:rPr>
              <a:t>http://download.microsoft.com/download/F/0/9/F09FEDCA-1FEA-4DB4-B131-563145BF0B6F/ESG%20Preso%20Microsoft%20Hyper-V%20Performance%20Exchange%20Mar%2011_Wide.pdf</a:t>
            </a:r>
            <a:r>
              <a:rPr lang="en-GB" sz="800" dirty="0"/>
              <a:t> </a:t>
            </a:r>
          </a:p>
        </p:txBody>
      </p:sp>
    </p:spTree>
    <p:extLst>
      <p:ext uri="{BB962C8B-B14F-4D97-AF65-F5344CB8AC3E}">
        <p14:creationId xmlns:p14="http://schemas.microsoft.com/office/powerpoint/2010/main" val="3310641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2011 Exchange Results Summary</a:t>
            </a:r>
            <a:endParaRPr lang="en-GB" dirty="0"/>
          </a:p>
        </p:txBody>
      </p:sp>
      <p:sp>
        <p:nvSpPr>
          <p:cNvPr id="3" name="Text Placeholder 2"/>
          <p:cNvSpPr>
            <a:spLocks noGrp="1"/>
          </p:cNvSpPr>
          <p:nvPr>
            <p:ph idx="1"/>
          </p:nvPr>
        </p:nvSpPr>
        <p:spPr>
          <a:prstGeom prst="rect">
            <a:avLst/>
          </a:prstGeom>
        </p:spPr>
        <p:txBody>
          <a:bodyPr lIns="68589" tIns="34295" rIns="68589" bIns="34295">
            <a:normAutofit fontScale="92500" lnSpcReduction="10000"/>
          </a:bodyPr>
          <a:lstStyle/>
          <a:p>
            <a:r>
              <a:rPr lang="en-GB" sz="2400" dirty="0"/>
              <a:t>20,000 simulated Exchange 2010 users on a single server  in four Hyper-V R2 VMs with </a:t>
            </a:r>
            <a:r>
              <a:rPr lang="en-GB" sz="2400" dirty="0" smtClean="0"/>
              <a:t>Jetstress</a:t>
            </a:r>
            <a:endParaRPr lang="en-GB" sz="2400" dirty="0"/>
          </a:p>
          <a:p>
            <a:r>
              <a:rPr lang="en-GB" sz="2400" dirty="0"/>
              <a:t>Exchange tested solutions from 9,000 through 32,000 mailboxes </a:t>
            </a:r>
          </a:p>
          <a:p>
            <a:r>
              <a:rPr lang="en-GB" sz="2400" dirty="0"/>
              <a:t>The 32,000 mailbox solution was deployed in 36 </a:t>
            </a:r>
            <a:r>
              <a:rPr lang="en-GB" sz="2400" dirty="0" smtClean="0"/>
              <a:t>Hyper-V </a:t>
            </a:r>
            <a:r>
              <a:rPr lang="en-GB" sz="2400" dirty="0"/>
              <a:t>R2 VMs over three </a:t>
            </a:r>
            <a:r>
              <a:rPr lang="en-GB" sz="2400" dirty="0" smtClean="0"/>
              <a:t>sites</a:t>
            </a:r>
          </a:p>
          <a:p>
            <a:r>
              <a:rPr lang="en-US" sz="2400" dirty="0"/>
              <a:t>The performance, scalability and low overhead of Hyper-V R2 can be used to </a:t>
            </a:r>
            <a:r>
              <a:rPr lang="en-US" sz="2400" b="1" dirty="0"/>
              <a:t>reduce costs and improve the manageability, flexibility, and availability</a:t>
            </a:r>
            <a:r>
              <a:rPr lang="en-US" sz="2400" dirty="0"/>
              <a:t> of consolidated Exchange applications.</a:t>
            </a:r>
          </a:p>
          <a:p>
            <a:endParaRPr lang="en-GB" sz="2400" dirty="0"/>
          </a:p>
        </p:txBody>
      </p:sp>
      <p:sp>
        <p:nvSpPr>
          <p:cNvPr id="4" name="Rectangle 3"/>
          <p:cNvSpPr/>
          <p:nvPr/>
        </p:nvSpPr>
        <p:spPr>
          <a:xfrm>
            <a:off x="82649" y="4924000"/>
            <a:ext cx="9033429" cy="192370"/>
          </a:xfrm>
          <a:prstGeom prst="rect">
            <a:avLst/>
          </a:prstGeom>
        </p:spPr>
        <p:txBody>
          <a:bodyPr wrap="square" lIns="68589" tIns="34295" rIns="68589" bIns="34295">
            <a:spAutoFit/>
          </a:bodyPr>
          <a:lstStyle/>
          <a:p>
            <a:r>
              <a:rPr lang="en-GB" sz="800" dirty="0">
                <a:hlinkClick r:id="rId2"/>
              </a:rPr>
              <a:t>http://download.microsoft.com/download/F/0/9/F09FEDCA-1FEA-4DB4-B131-563145BF0B6F/ESG%20Preso%20Microsoft%20Hyper-V%20Performance%20Exchange%20Mar%2011_Wide.pdf</a:t>
            </a:r>
            <a:r>
              <a:rPr lang="en-GB" sz="800" dirty="0"/>
              <a:t> </a:t>
            </a:r>
          </a:p>
        </p:txBody>
      </p:sp>
    </p:spTree>
    <p:extLst>
      <p:ext uri="{BB962C8B-B14F-4D97-AF65-F5344CB8AC3E}">
        <p14:creationId xmlns:p14="http://schemas.microsoft.com/office/powerpoint/2010/main" val="279672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Exchange </a:t>
            </a:r>
            <a:r>
              <a:rPr lang="en-US" dirty="0" smtClean="0"/>
              <a:t>Server</a:t>
            </a:r>
            <a:br>
              <a:rPr lang="en-US" dirty="0" smtClean="0"/>
            </a:br>
            <a:r>
              <a:rPr lang="en-US" dirty="0" smtClean="0"/>
              <a:t>Virtualization</a:t>
            </a:r>
            <a:br>
              <a:rPr lang="en-US" dirty="0" smtClean="0"/>
            </a:br>
            <a:r>
              <a:rPr lang="en-US" dirty="0" smtClean="0"/>
              <a:t>Best </a:t>
            </a:r>
            <a:r>
              <a:rPr lang="en-US" dirty="0"/>
              <a:t>Practices</a:t>
            </a:r>
          </a:p>
        </p:txBody>
      </p:sp>
    </p:spTree>
    <p:extLst>
      <p:ext uri="{BB962C8B-B14F-4D97-AF65-F5344CB8AC3E}">
        <p14:creationId xmlns:p14="http://schemas.microsoft.com/office/powerpoint/2010/main" val="4130861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ounded Rectangle 42"/>
          <p:cNvSpPr/>
          <p:nvPr/>
        </p:nvSpPr>
        <p:spPr bwMode="auto">
          <a:xfrm flipH="1">
            <a:off x="1318604" y="1169812"/>
            <a:ext cx="6663904" cy="2518013"/>
          </a:xfrm>
          <a:prstGeom prst="roundRect">
            <a:avLst>
              <a:gd name="adj" fmla="val 2596"/>
            </a:avLst>
          </a:prstGeom>
          <a:gradFill flip="none" rotWithShape="1">
            <a:gsLst>
              <a:gs pos="0">
                <a:schemeClr val="bg1">
                  <a:lumMod val="85000"/>
                  <a:alpha val="67000"/>
                </a:schemeClr>
              </a:gs>
              <a:gs pos="50000">
                <a:schemeClr val="tx1">
                  <a:lumMod val="20000"/>
                  <a:lumOff val="80000"/>
                  <a:alpha val="41000"/>
                </a:schemeClr>
              </a:gs>
              <a:gs pos="100000">
                <a:schemeClr val="bg1">
                  <a:lumMod val="95000"/>
                  <a:alpha val="60000"/>
                </a:schemeClr>
              </a:gs>
            </a:gsLst>
            <a:lin ang="13500000" scaled="1"/>
            <a:tileRect/>
          </a:gradFill>
          <a:ln>
            <a:solidFill>
              <a:schemeClr val="accent1"/>
            </a:solidFill>
            <a:headEnd type="none" w="med" len="med"/>
            <a:tailEnd type="none" w="med" len="med"/>
          </a:ln>
          <a:effectLst>
            <a:outerShdw blurRad="101600" dist="63500" dir="2700000" algn="tl" rotWithShape="0">
              <a:prstClr val="black">
                <a:alpha val="20000"/>
              </a:prstClr>
            </a:outerShdw>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68586" tIns="34293" rIns="68586" bIns="34293" numCol="1" rtlCol="0" anchor="ctr" anchorCtr="0" compatLnSpc="1">
            <a:prstTxWarp prst="textNoShape">
              <a:avLst/>
            </a:prstTxWarp>
          </a:bodyPr>
          <a:lstStyle/>
          <a:p>
            <a:pPr marL="392943" indent="-392943" algn="ctr" defTabSz="685666" eaLnBrk="0" hangingPunct="0">
              <a:lnSpc>
                <a:spcPct val="85000"/>
              </a:lnSpc>
              <a:buClr>
                <a:srgbClr val="FFC000"/>
              </a:buClr>
              <a:buSzPct val="76000"/>
              <a:defRPr/>
            </a:pPr>
            <a:endParaRPr lang="en-US" sz="1700" dirty="0">
              <a:gradFill>
                <a:gsLst>
                  <a:gs pos="0">
                    <a:srgbClr val="000000"/>
                  </a:gs>
                  <a:gs pos="50000">
                    <a:srgbClr val="000000"/>
                  </a:gs>
                </a:gsLst>
                <a:lin ang="5400000" scaled="0"/>
              </a:gradFill>
            </a:endParaRPr>
          </a:p>
        </p:txBody>
      </p:sp>
      <p:sp>
        <p:nvSpPr>
          <p:cNvPr id="2" name="Title 1"/>
          <p:cNvSpPr>
            <a:spLocks noGrp="1"/>
          </p:cNvSpPr>
          <p:nvPr>
            <p:ph type="title"/>
          </p:nvPr>
        </p:nvSpPr>
        <p:spPr>
          <a:xfrm>
            <a:off x="389436" y="171450"/>
            <a:ext cx="8363938" cy="747897"/>
          </a:xfrm>
        </p:spPr>
        <p:txBody>
          <a:bodyPr>
            <a:normAutofit fontScale="90000"/>
          </a:bodyPr>
          <a:lstStyle/>
          <a:p>
            <a:r>
              <a:rPr lang="en-US" dirty="0" smtClean="0"/>
              <a:t>Why Virtualize Exchange</a:t>
            </a:r>
            <a:br>
              <a:rPr lang="en-US" dirty="0" smtClean="0"/>
            </a:br>
            <a:r>
              <a:rPr lang="en-US" sz="2100" dirty="0">
                <a:solidFill>
                  <a:schemeClr val="accent1">
                    <a:alpha val="99000"/>
                  </a:schemeClr>
                </a:solidFill>
              </a:rPr>
              <a:t>Take advantage of virtualization capabilities to optimize server utilization</a:t>
            </a:r>
            <a:endParaRPr lang="en-US" dirty="0"/>
          </a:p>
        </p:txBody>
      </p:sp>
      <p:sp>
        <p:nvSpPr>
          <p:cNvPr id="138" name="TextBox 137"/>
          <p:cNvSpPr txBox="1"/>
          <p:nvPr/>
        </p:nvSpPr>
        <p:spPr>
          <a:xfrm>
            <a:off x="1479486" y="1274640"/>
            <a:ext cx="2755628" cy="253916"/>
          </a:xfrm>
          <a:prstGeom prst="rect">
            <a:avLst/>
          </a:prstGeom>
          <a:noFill/>
        </p:spPr>
        <p:txBody>
          <a:bodyPr wrap="square" lIns="68589" tIns="34295" rIns="68589" bIns="34295" rtlCol="0">
            <a:spAutoFit/>
          </a:bodyPr>
          <a:lstStyle/>
          <a:p>
            <a:r>
              <a:rPr lang="en-US" sz="1200" b="1" dirty="0">
                <a:solidFill>
                  <a:schemeClr val="bg1"/>
                </a:solidFill>
              </a:rPr>
              <a:t>Host in Datacenter</a:t>
            </a:r>
          </a:p>
        </p:txBody>
      </p:sp>
      <p:sp>
        <p:nvSpPr>
          <p:cNvPr id="178" name="TextBox 177"/>
          <p:cNvSpPr txBox="1"/>
          <p:nvPr/>
        </p:nvSpPr>
        <p:spPr>
          <a:xfrm>
            <a:off x="5811929" y="1276344"/>
            <a:ext cx="2035825" cy="253916"/>
          </a:xfrm>
          <a:prstGeom prst="rect">
            <a:avLst/>
          </a:prstGeom>
          <a:noFill/>
        </p:spPr>
        <p:txBody>
          <a:bodyPr wrap="square" lIns="68589" tIns="34295" rIns="68589" bIns="34295" rtlCol="0">
            <a:spAutoFit/>
          </a:bodyPr>
          <a:lstStyle/>
          <a:p>
            <a:pPr algn="r"/>
            <a:r>
              <a:rPr lang="en-US" sz="1200" b="1" dirty="0">
                <a:solidFill>
                  <a:schemeClr val="bg1"/>
                </a:solidFill>
              </a:rPr>
              <a:t>VM</a:t>
            </a:r>
          </a:p>
        </p:txBody>
      </p:sp>
      <p:sp>
        <p:nvSpPr>
          <p:cNvPr id="45" name="Text Placeholder 2"/>
          <p:cNvSpPr txBox="1">
            <a:spLocks/>
          </p:cNvSpPr>
          <p:nvPr/>
        </p:nvSpPr>
        <p:spPr>
          <a:xfrm>
            <a:off x="511237" y="3795886"/>
            <a:ext cx="8382000" cy="954107"/>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sz="2000" dirty="0" smtClean="0">
                <a:solidFill>
                  <a:schemeClr val="bg1"/>
                </a:solidFill>
              </a:rPr>
              <a:t>Consolidate under-</a:t>
            </a:r>
            <a:r>
              <a:rPr lang="en-US" sz="2000" dirty="0" err="1" smtClean="0">
                <a:solidFill>
                  <a:schemeClr val="bg1"/>
                </a:solidFill>
              </a:rPr>
              <a:t>utilised</a:t>
            </a:r>
            <a:r>
              <a:rPr lang="en-US" sz="2000" dirty="0" smtClean="0">
                <a:solidFill>
                  <a:schemeClr val="bg1"/>
                </a:solidFill>
              </a:rPr>
              <a:t> servers into a single virtualized hosts</a:t>
            </a:r>
          </a:p>
          <a:p>
            <a:pPr lvl="1"/>
            <a:r>
              <a:rPr lang="en-US" sz="2000" dirty="0" smtClean="0">
                <a:solidFill>
                  <a:schemeClr val="bg1"/>
                </a:solidFill>
              </a:rPr>
              <a:t>Lower costs by reducing space needs and power consumption</a:t>
            </a:r>
          </a:p>
          <a:p>
            <a:pPr lvl="1"/>
            <a:r>
              <a:rPr lang="en-US" sz="2000" dirty="0" smtClean="0">
                <a:solidFill>
                  <a:schemeClr val="bg1"/>
                </a:solidFill>
              </a:rPr>
              <a:t>Rapid provisioning of a mobile infrastructure</a:t>
            </a:r>
          </a:p>
        </p:txBody>
      </p:sp>
      <p:grpSp>
        <p:nvGrpSpPr>
          <p:cNvPr id="6" name="Group 5"/>
          <p:cNvGrpSpPr/>
          <p:nvPr/>
        </p:nvGrpSpPr>
        <p:grpSpPr>
          <a:xfrm>
            <a:off x="1360109" y="1535700"/>
            <a:ext cx="6462465" cy="2107406"/>
            <a:chOff x="1813007" y="2256922"/>
            <a:chExt cx="8614376" cy="2809875"/>
          </a:xfrm>
        </p:grpSpPr>
        <p:sp>
          <p:nvSpPr>
            <p:cNvPr id="139" name="Rounded Rectangle 138"/>
            <p:cNvSpPr/>
            <p:nvPr/>
          </p:nvSpPr>
          <p:spPr bwMode="auto">
            <a:xfrm>
              <a:off x="2095955" y="2256922"/>
              <a:ext cx="8318731" cy="838200"/>
            </a:xfrm>
            <a:prstGeom prst="roundRect">
              <a:avLst>
                <a:gd name="adj" fmla="val 2351"/>
              </a:avLst>
            </a:prstGeom>
            <a:solidFill>
              <a:schemeClr val="bg1">
                <a:lumMod val="65000"/>
                <a:lumOff val="3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685666"/>
              <a:endParaRPr lang="en-GB" sz="1500" dirty="0">
                <a:solidFill>
                  <a:srgbClr val="FFFFFF"/>
                </a:solidFill>
                <a:effectLst>
                  <a:outerShdw blurRad="38100" dist="38100" dir="2700000" algn="tl">
                    <a:srgbClr val="000000">
                      <a:alpha val="43137"/>
                    </a:srgbClr>
                  </a:outerShdw>
                </a:effectLst>
              </a:endParaRPr>
            </a:p>
          </p:txBody>
        </p:sp>
        <p:sp>
          <p:nvSpPr>
            <p:cNvPr id="140" name="Rounded Rectangle 139"/>
            <p:cNvSpPr/>
            <p:nvPr/>
          </p:nvSpPr>
          <p:spPr bwMode="auto">
            <a:xfrm>
              <a:off x="2143332" y="2319594"/>
              <a:ext cx="8177051" cy="692298"/>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685666"/>
              <a:endParaRPr lang="en-GB" sz="1200" dirty="0">
                <a:solidFill>
                  <a:srgbClr val="FFFFFF"/>
                </a:solidFill>
                <a:effectLst>
                  <a:outerShdw blurRad="38100" dist="38100" dir="2700000" algn="tl">
                    <a:srgbClr val="000000">
                      <a:alpha val="43137"/>
                    </a:srgbClr>
                  </a:outerShdw>
                </a:effectLst>
              </a:endParaRPr>
            </a:p>
          </p:txBody>
        </p:sp>
        <p:grpSp>
          <p:nvGrpSpPr>
            <p:cNvPr id="141" name="Group 74"/>
            <p:cNvGrpSpPr/>
            <p:nvPr/>
          </p:nvGrpSpPr>
          <p:grpSpPr>
            <a:xfrm>
              <a:off x="1825704" y="2300342"/>
              <a:ext cx="2073183" cy="937655"/>
              <a:chOff x="-1153439" y="5322730"/>
              <a:chExt cx="1698858" cy="1072693"/>
            </a:xfrm>
          </p:grpSpPr>
          <p:pic>
            <p:nvPicPr>
              <p:cNvPr id="142" name="Picture 4" descr="\\.PSF\Parallels Share\Virtualization Slides\Server-Physical-3U.png"/>
              <p:cNvPicPr>
                <a:picLocks noChangeAspect="1" noChangeArrowheads="1"/>
              </p:cNvPicPr>
              <p:nvPr/>
            </p:nvPicPr>
            <p:blipFill>
              <a:blip r:embed="rId4" cstate="print"/>
              <a:srcRect/>
              <a:stretch>
                <a:fillRect/>
              </a:stretch>
            </p:blipFill>
            <p:spPr bwMode="auto">
              <a:xfrm>
                <a:off x="-1153439" y="5322730"/>
                <a:ext cx="1698858" cy="1072693"/>
              </a:xfrm>
              <a:prstGeom prst="rect">
                <a:avLst/>
              </a:prstGeom>
              <a:noFill/>
            </p:spPr>
          </p:pic>
          <p:pic>
            <p:nvPicPr>
              <p:cNvPr id="143" name="Picture 2"/>
              <p:cNvPicPr>
                <a:picLocks noChangeAspect="1" noChangeArrowheads="1"/>
              </p:cNvPicPr>
              <p:nvPr/>
            </p:nvPicPr>
            <p:blipFill>
              <a:blip r:embed="rId5" cstate="print">
                <a:lum bright="100000" contrast="100000"/>
              </a:blip>
              <a:srcRect l="52083" r="2758"/>
              <a:stretch>
                <a:fillRect/>
              </a:stretch>
            </p:blipFill>
            <p:spPr bwMode="auto">
              <a:xfrm>
                <a:off x="-333609"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sp>
          <p:nvSpPr>
            <p:cNvPr id="144" name="TextBox 143"/>
            <p:cNvSpPr txBox="1"/>
            <p:nvPr/>
          </p:nvSpPr>
          <p:spPr>
            <a:xfrm>
              <a:off x="2705397" y="2342647"/>
              <a:ext cx="278970" cy="348813"/>
            </a:xfrm>
            <a:prstGeom prst="rect">
              <a:avLst/>
            </a:prstGeom>
            <a:noFill/>
          </p:spPr>
          <p:txBody>
            <a:bodyPr wrap="square" rtlCol="0">
              <a:spAutoFit/>
            </a:bodyPr>
            <a:lstStyle/>
            <a:p>
              <a:r>
                <a:rPr lang="en-US" sz="1100" b="1" dirty="0">
                  <a:solidFill>
                    <a:prstClr val="white"/>
                  </a:solidFill>
                </a:rPr>
                <a:t>1</a:t>
              </a:r>
            </a:p>
          </p:txBody>
        </p:sp>
        <p:pic>
          <p:nvPicPr>
            <p:cNvPr id="145" name="Picture 2" descr="\\.PSF\Parallels Share\DDC\Server-Virtual-2U.png"/>
            <p:cNvPicPr>
              <a:picLocks noChangeAspect="1" noChangeArrowheads="1"/>
            </p:cNvPicPr>
            <p:nvPr/>
          </p:nvPicPr>
          <p:blipFill>
            <a:blip r:embed="rId6" cstate="print"/>
            <a:srcRect/>
            <a:stretch>
              <a:fillRect/>
            </a:stretch>
          </p:blipFill>
          <p:spPr bwMode="auto">
            <a:xfrm>
              <a:off x="3911583" y="2326188"/>
              <a:ext cx="1209493" cy="663658"/>
            </a:xfrm>
            <a:prstGeom prst="rect">
              <a:avLst/>
            </a:prstGeom>
            <a:noFill/>
          </p:spPr>
        </p:pic>
        <p:pic>
          <p:nvPicPr>
            <p:cNvPr id="146" name="Picture 2" descr="\\.PSF\Parallels Share\DDC\Server-Virtual-2U.png"/>
            <p:cNvPicPr>
              <a:picLocks noChangeAspect="1" noChangeArrowheads="1"/>
            </p:cNvPicPr>
            <p:nvPr/>
          </p:nvPicPr>
          <p:blipFill>
            <a:blip r:embed="rId6" cstate="print"/>
            <a:srcRect/>
            <a:stretch>
              <a:fillRect/>
            </a:stretch>
          </p:blipFill>
          <p:spPr bwMode="auto">
            <a:xfrm>
              <a:off x="5330306" y="2355264"/>
              <a:ext cx="1209493" cy="663658"/>
            </a:xfrm>
            <a:prstGeom prst="rect">
              <a:avLst/>
            </a:prstGeom>
            <a:noFill/>
          </p:spPr>
        </p:pic>
        <p:sp>
          <p:nvSpPr>
            <p:cNvPr id="147" name="TextBox 146"/>
            <p:cNvSpPr txBox="1"/>
            <p:nvPr/>
          </p:nvSpPr>
          <p:spPr>
            <a:xfrm>
              <a:off x="3887157" y="2411039"/>
              <a:ext cx="1578625" cy="451405"/>
            </a:xfrm>
            <a:prstGeom prst="rect">
              <a:avLst/>
            </a:prstGeom>
            <a:noFill/>
          </p:spPr>
          <p:txBody>
            <a:bodyPr wrap="square" rtlCol="0">
              <a:spAutoFit/>
            </a:bodyPr>
            <a:lstStyle/>
            <a:p>
              <a:pPr algn="ctr"/>
              <a:r>
                <a:rPr lang="en-US" sz="800" b="1" dirty="0">
                  <a:solidFill>
                    <a:prstClr val="black"/>
                  </a:solidFill>
                </a:rPr>
                <a:t>Exchange 2010</a:t>
              </a:r>
            </a:p>
            <a:p>
              <a:pPr algn="ctr"/>
              <a:r>
                <a:rPr lang="en-US" sz="800" b="1" dirty="0">
                  <a:solidFill>
                    <a:prstClr val="black"/>
                  </a:solidFill>
                </a:rPr>
                <a:t>CAS &amp; HUB</a:t>
              </a:r>
            </a:p>
          </p:txBody>
        </p:sp>
        <p:sp>
          <p:nvSpPr>
            <p:cNvPr id="148" name="TextBox 147"/>
            <p:cNvSpPr txBox="1"/>
            <p:nvPr/>
          </p:nvSpPr>
          <p:spPr>
            <a:xfrm>
              <a:off x="5501408" y="2430171"/>
              <a:ext cx="1172555" cy="451405"/>
            </a:xfrm>
            <a:prstGeom prst="rect">
              <a:avLst/>
            </a:prstGeom>
            <a:noFill/>
          </p:spPr>
          <p:txBody>
            <a:bodyPr wrap="square" rtlCol="0">
              <a:spAutoFit/>
            </a:bodyPr>
            <a:lstStyle/>
            <a:p>
              <a:pPr algn="ctr"/>
              <a:r>
                <a:rPr lang="en-US" sz="800" b="1" dirty="0">
                  <a:solidFill>
                    <a:prstClr val="black"/>
                  </a:solidFill>
                </a:rPr>
                <a:t>Exchange 2010 MBX</a:t>
              </a:r>
            </a:p>
          </p:txBody>
        </p:sp>
        <p:pic>
          <p:nvPicPr>
            <p:cNvPr id="149" name="Picture 2" descr="\\.PSF\Parallels Share\DDC\Server-Virtual-2U.png"/>
            <p:cNvPicPr>
              <a:picLocks noChangeAspect="1" noChangeArrowheads="1"/>
            </p:cNvPicPr>
            <p:nvPr/>
          </p:nvPicPr>
          <p:blipFill>
            <a:blip r:embed="rId6" cstate="print"/>
            <a:srcRect/>
            <a:stretch>
              <a:fillRect/>
            </a:stretch>
          </p:blipFill>
          <p:spPr bwMode="auto">
            <a:xfrm>
              <a:off x="8690392" y="2363012"/>
              <a:ext cx="1209493" cy="663658"/>
            </a:xfrm>
            <a:prstGeom prst="rect">
              <a:avLst/>
            </a:prstGeom>
            <a:noFill/>
          </p:spPr>
        </p:pic>
        <p:sp>
          <p:nvSpPr>
            <p:cNvPr id="150" name="TextBox 149"/>
            <p:cNvSpPr txBox="1"/>
            <p:nvPr/>
          </p:nvSpPr>
          <p:spPr>
            <a:xfrm>
              <a:off x="8610618" y="2419043"/>
              <a:ext cx="1434248" cy="451405"/>
            </a:xfrm>
            <a:prstGeom prst="rect">
              <a:avLst/>
            </a:prstGeom>
            <a:noFill/>
          </p:spPr>
          <p:txBody>
            <a:bodyPr wrap="square" rtlCol="0">
              <a:spAutoFit/>
            </a:bodyPr>
            <a:lstStyle/>
            <a:p>
              <a:pPr algn="ctr"/>
              <a:r>
                <a:rPr lang="en-US" sz="800" b="1" dirty="0">
                  <a:solidFill>
                    <a:prstClr val="black"/>
                  </a:solidFill>
                </a:rPr>
                <a:t>File &amp; </a:t>
              </a:r>
            </a:p>
            <a:p>
              <a:pPr algn="ctr"/>
              <a:r>
                <a:rPr lang="en-US" sz="800" b="1" dirty="0">
                  <a:solidFill>
                    <a:prstClr val="black"/>
                  </a:solidFill>
                </a:rPr>
                <a:t>Print Server</a:t>
              </a:r>
            </a:p>
          </p:txBody>
        </p:sp>
        <p:sp>
          <p:nvSpPr>
            <p:cNvPr id="151" name="Rounded Rectangle 150"/>
            <p:cNvSpPr/>
            <p:nvPr/>
          </p:nvSpPr>
          <p:spPr bwMode="auto">
            <a:xfrm>
              <a:off x="2095955" y="3137568"/>
              <a:ext cx="8318731" cy="838200"/>
            </a:xfrm>
            <a:prstGeom prst="roundRect">
              <a:avLst>
                <a:gd name="adj" fmla="val 2351"/>
              </a:avLst>
            </a:prstGeom>
            <a:solidFill>
              <a:schemeClr val="bg1">
                <a:lumMod val="65000"/>
                <a:lumOff val="3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685666"/>
              <a:endParaRPr lang="en-GB" sz="1500" dirty="0">
                <a:solidFill>
                  <a:srgbClr val="FFFFFF"/>
                </a:solidFill>
                <a:effectLst>
                  <a:outerShdw blurRad="38100" dist="38100" dir="2700000" algn="tl">
                    <a:srgbClr val="000000">
                      <a:alpha val="43137"/>
                    </a:srgbClr>
                  </a:outerShdw>
                </a:effectLst>
              </a:endParaRPr>
            </a:p>
          </p:txBody>
        </p:sp>
        <p:sp>
          <p:nvSpPr>
            <p:cNvPr id="152" name="Rounded Rectangle 151"/>
            <p:cNvSpPr/>
            <p:nvPr/>
          </p:nvSpPr>
          <p:spPr bwMode="auto">
            <a:xfrm>
              <a:off x="2143332" y="3218947"/>
              <a:ext cx="8143485" cy="692298"/>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685666"/>
              <a:endParaRPr lang="en-GB" sz="1200" dirty="0">
                <a:solidFill>
                  <a:srgbClr val="FFFFFF"/>
                </a:solidFill>
                <a:effectLst>
                  <a:outerShdw blurRad="38100" dist="38100" dir="2700000" algn="tl">
                    <a:srgbClr val="000000">
                      <a:alpha val="43137"/>
                    </a:srgbClr>
                  </a:outerShdw>
                </a:effectLst>
              </a:endParaRPr>
            </a:p>
          </p:txBody>
        </p:sp>
        <p:grpSp>
          <p:nvGrpSpPr>
            <p:cNvPr id="153" name="Group 74"/>
            <p:cNvGrpSpPr/>
            <p:nvPr/>
          </p:nvGrpSpPr>
          <p:grpSpPr>
            <a:xfrm>
              <a:off x="1813007" y="3214742"/>
              <a:ext cx="2073183" cy="937655"/>
              <a:chOff x="-1153439" y="5322730"/>
              <a:chExt cx="1698858" cy="1072693"/>
            </a:xfrm>
          </p:grpSpPr>
          <p:pic>
            <p:nvPicPr>
              <p:cNvPr id="154" name="Picture 4" descr="\\.PSF\Parallels Share\Virtualization Slides\Server-Physical-3U.png"/>
              <p:cNvPicPr>
                <a:picLocks noChangeAspect="1" noChangeArrowheads="1"/>
              </p:cNvPicPr>
              <p:nvPr/>
            </p:nvPicPr>
            <p:blipFill>
              <a:blip r:embed="rId4" cstate="print"/>
              <a:srcRect/>
              <a:stretch>
                <a:fillRect/>
              </a:stretch>
            </p:blipFill>
            <p:spPr bwMode="auto">
              <a:xfrm>
                <a:off x="-1153439" y="5322730"/>
                <a:ext cx="1698858" cy="1072693"/>
              </a:xfrm>
              <a:prstGeom prst="rect">
                <a:avLst/>
              </a:prstGeom>
              <a:noFill/>
            </p:spPr>
          </p:pic>
          <p:pic>
            <p:nvPicPr>
              <p:cNvPr id="155" name="Picture 2"/>
              <p:cNvPicPr>
                <a:picLocks noChangeAspect="1" noChangeArrowheads="1"/>
              </p:cNvPicPr>
              <p:nvPr/>
            </p:nvPicPr>
            <p:blipFill>
              <a:blip r:embed="rId5" cstate="print">
                <a:lum bright="100000" contrast="100000"/>
              </a:blip>
              <a:srcRect l="52083" r="2758"/>
              <a:stretch>
                <a:fillRect/>
              </a:stretch>
            </p:blipFill>
            <p:spPr bwMode="auto">
              <a:xfrm>
                <a:off x="-333609"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sp>
          <p:nvSpPr>
            <p:cNvPr id="156" name="TextBox 155"/>
            <p:cNvSpPr txBox="1"/>
            <p:nvPr/>
          </p:nvSpPr>
          <p:spPr>
            <a:xfrm>
              <a:off x="2692701" y="3281823"/>
              <a:ext cx="278970" cy="348813"/>
            </a:xfrm>
            <a:prstGeom prst="rect">
              <a:avLst/>
            </a:prstGeom>
            <a:noFill/>
          </p:spPr>
          <p:txBody>
            <a:bodyPr wrap="square" rtlCol="0">
              <a:spAutoFit/>
            </a:bodyPr>
            <a:lstStyle/>
            <a:p>
              <a:r>
                <a:rPr lang="en-US" sz="1100" b="1" dirty="0">
                  <a:solidFill>
                    <a:prstClr val="white"/>
                  </a:solidFill>
                </a:rPr>
                <a:t>2</a:t>
              </a:r>
            </a:p>
          </p:txBody>
        </p:sp>
        <p:pic>
          <p:nvPicPr>
            <p:cNvPr id="157" name="Picture 2" descr="\\.PSF\Parallels Share\DDC\Server-Virtual-2U.png"/>
            <p:cNvPicPr>
              <a:picLocks noChangeAspect="1" noChangeArrowheads="1"/>
            </p:cNvPicPr>
            <p:nvPr/>
          </p:nvPicPr>
          <p:blipFill>
            <a:blip r:embed="rId6" cstate="print"/>
            <a:srcRect/>
            <a:stretch>
              <a:fillRect/>
            </a:stretch>
          </p:blipFill>
          <p:spPr bwMode="auto">
            <a:xfrm>
              <a:off x="5320916" y="3247522"/>
              <a:ext cx="1209493" cy="663658"/>
            </a:xfrm>
            <a:prstGeom prst="rect">
              <a:avLst/>
            </a:prstGeom>
            <a:noFill/>
          </p:spPr>
        </p:pic>
        <p:sp>
          <p:nvSpPr>
            <p:cNvPr id="158" name="TextBox 157"/>
            <p:cNvSpPr txBox="1"/>
            <p:nvPr/>
          </p:nvSpPr>
          <p:spPr>
            <a:xfrm>
              <a:off x="5465262" y="3316051"/>
              <a:ext cx="1232454" cy="451405"/>
            </a:xfrm>
            <a:prstGeom prst="rect">
              <a:avLst/>
            </a:prstGeom>
            <a:noFill/>
          </p:spPr>
          <p:txBody>
            <a:bodyPr wrap="square" rtlCol="0">
              <a:spAutoFit/>
            </a:bodyPr>
            <a:lstStyle/>
            <a:p>
              <a:pPr algn="ctr"/>
              <a:r>
                <a:rPr lang="en-US" sz="800" b="1" dirty="0">
                  <a:solidFill>
                    <a:prstClr val="black"/>
                  </a:solidFill>
                </a:rPr>
                <a:t>Exchange 2010 MBX</a:t>
              </a:r>
            </a:p>
          </p:txBody>
        </p:sp>
        <p:pic>
          <p:nvPicPr>
            <p:cNvPr id="159" name="Picture 2" descr="\\.PSF\Parallels Share\DDC\Server-Virtual-2U.png"/>
            <p:cNvPicPr>
              <a:picLocks noChangeAspect="1" noChangeArrowheads="1"/>
            </p:cNvPicPr>
            <p:nvPr/>
          </p:nvPicPr>
          <p:blipFill>
            <a:blip r:embed="rId6" cstate="print"/>
            <a:srcRect/>
            <a:stretch>
              <a:fillRect/>
            </a:stretch>
          </p:blipFill>
          <p:spPr bwMode="auto">
            <a:xfrm>
              <a:off x="8741662" y="3258868"/>
              <a:ext cx="1209493" cy="663658"/>
            </a:xfrm>
            <a:prstGeom prst="rect">
              <a:avLst/>
            </a:prstGeom>
            <a:noFill/>
          </p:spPr>
        </p:pic>
        <p:sp>
          <p:nvSpPr>
            <p:cNvPr id="161" name="Rounded Rectangle 160"/>
            <p:cNvSpPr/>
            <p:nvPr/>
          </p:nvSpPr>
          <p:spPr bwMode="auto">
            <a:xfrm>
              <a:off x="2108652" y="4038097"/>
              <a:ext cx="8318731" cy="838200"/>
            </a:xfrm>
            <a:prstGeom prst="roundRect">
              <a:avLst>
                <a:gd name="adj" fmla="val 2351"/>
              </a:avLst>
            </a:prstGeom>
            <a:solidFill>
              <a:schemeClr val="bg1">
                <a:lumMod val="65000"/>
                <a:lumOff val="3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685666"/>
              <a:endParaRPr lang="en-GB" sz="1500" dirty="0">
                <a:solidFill>
                  <a:srgbClr val="FFFFFF"/>
                </a:solidFill>
                <a:effectLst>
                  <a:outerShdw blurRad="38100" dist="38100" dir="2700000" algn="tl">
                    <a:srgbClr val="000000">
                      <a:alpha val="43137"/>
                    </a:srgbClr>
                  </a:outerShdw>
                </a:effectLst>
              </a:endParaRPr>
            </a:p>
          </p:txBody>
        </p:sp>
        <p:sp>
          <p:nvSpPr>
            <p:cNvPr id="162" name="Rounded Rectangle 161"/>
            <p:cNvSpPr/>
            <p:nvPr/>
          </p:nvSpPr>
          <p:spPr bwMode="auto">
            <a:xfrm>
              <a:off x="2143333" y="4114554"/>
              <a:ext cx="8188826" cy="692298"/>
            </a:xfrm>
            <a:prstGeom prst="roundRect">
              <a:avLst>
                <a:gd name="adj" fmla="val 235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685666"/>
              <a:endParaRPr lang="en-GB" sz="1200" dirty="0">
                <a:solidFill>
                  <a:srgbClr val="FFFFFF"/>
                </a:solidFill>
                <a:effectLst>
                  <a:outerShdw blurRad="38100" dist="38100" dir="2700000" algn="tl">
                    <a:srgbClr val="000000">
                      <a:alpha val="43137"/>
                    </a:srgbClr>
                  </a:outerShdw>
                </a:effectLst>
              </a:endParaRPr>
            </a:p>
          </p:txBody>
        </p:sp>
        <p:grpSp>
          <p:nvGrpSpPr>
            <p:cNvPr id="163" name="Group 74"/>
            <p:cNvGrpSpPr/>
            <p:nvPr/>
          </p:nvGrpSpPr>
          <p:grpSpPr>
            <a:xfrm>
              <a:off x="1838400" y="4129142"/>
              <a:ext cx="2073183" cy="937655"/>
              <a:chOff x="-1153439" y="5322730"/>
              <a:chExt cx="1698858" cy="1072693"/>
            </a:xfrm>
          </p:grpSpPr>
          <p:pic>
            <p:nvPicPr>
              <p:cNvPr id="164" name="Picture 4" descr="\\.PSF\Parallels Share\Virtualization Slides\Server-Physical-3U.png"/>
              <p:cNvPicPr>
                <a:picLocks noChangeAspect="1" noChangeArrowheads="1"/>
              </p:cNvPicPr>
              <p:nvPr/>
            </p:nvPicPr>
            <p:blipFill>
              <a:blip r:embed="rId4" cstate="print"/>
              <a:srcRect/>
              <a:stretch>
                <a:fillRect/>
              </a:stretch>
            </p:blipFill>
            <p:spPr bwMode="auto">
              <a:xfrm>
                <a:off x="-1153439" y="5322730"/>
                <a:ext cx="1698858" cy="1072693"/>
              </a:xfrm>
              <a:prstGeom prst="rect">
                <a:avLst/>
              </a:prstGeom>
              <a:noFill/>
            </p:spPr>
          </p:pic>
          <p:pic>
            <p:nvPicPr>
              <p:cNvPr id="165" name="Picture 2"/>
              <p:cNvPicPr>
                <a:picLocks noChangeAspect="1" noChangeArrowheads="1"/>
              </p:cNvPicPr>
              <p:nvPr/>
            </p:nvPicPr>
            <p:blipFill>
              <a:blip r:embed="rId5" cstate="print">
                <a:lum bright="100000" contrast="100000"/>
              </a:blip>
              <a:srcRect l="52083" r="2758"/>
              <a:stretch>
                <a:fillRect/>
              </a:stretch>
            </p:blipFill>
            <p:spPr bwMode="auto">
              <a:xfrm>
                <a:off x="-333609" y="5733668"/>
                <a:ext cx="641160" cy="152716"/>
              </a:xfrm>
              <a:prstGeom prst="rect">
                <a:avLst/>
              </a:prstGeom>
              <a:noFill/>
              <a:ln>
                <a:noFill/>
              </a:ln>
              <a:effectLst>
                <a:outerShdw blurRad="317500" dist="50800" dir="5400000" algn="ctr" rotWithShape="0">
                  <a:srgbClr val="000000"/>
                </a:outerShdw>
              </a:effectLst>
              <a:scene3d>
                <a:camera prst="isometricRightUp"/>
                <a:lightRig rig="threePt" dir="t"/>
              </a:scene3d>
            </p:spPr>
          </p:pic>
        </p:grpSp>
        <p:sp>
          <p:nvSpPr>
            <p:cNvPr id="166" name="TextBox 165"/>
            <p:cNvSpPr txBox="1"/>
            <p:nvPr/>
          </p:nvSpPr>
          <p:spPr>
            <a:xfrm>
              <a:off x="2718094" y="4224798"/>
              <a:ext cx="278970" cy="348813"/>
            </a:xfrm>
            <a:prstGeom prst="rect">
              <a:avLst/>
            </a:prstGeom>
            <a:noFill/>
          </p:spPr>
          <p:txBody>
            <a:bodyPr wrap="square" rtlCol="0">
              <a:spAutoFit/>
            </a:bodyPr>
            <a:lstStyle/>
            <a:p>
              <a:r>
                <a:rPr lang="en-US" sz="1100" b="1" dirty="0">
                  <a:solidFill>
                    <a:prstClr val="white"/>
                  </a:solidFill>
                </a:rPr>
                <a:t>3</a:t>
              </a:r>
            </a:p>
          </p:txBody>
        </p:sp>
        <p:pic>
          <p:nvPicPr>
            <p:cNvPr id="167" name="Picture 2" descr="\\.PSF\Parallels Share\DDC\Server-Virtual-2U.png"/>
            <p:cNvPicPr>
              <a:picLocks noChangeAspect="1" noChangeArrowheads="1"/>
            </p:cNvPicPr>
            <p:nvPr/>
          </p:nvPicPr>
          <p:blipFill>
            <a:blip r:embed="rId6" cstate="print"/>
            <a:srcRect/>
            <a:stretch>
              <a:fillRect/>
            </a:stretch>
          </p:blipFill>
          <p:spPr bwMode="auto">
            <a:xfrm>
              <a:off x="3812096" y="4144685"/>
              <a:ext cx="1209493" cy="663658"/>
            </a:xfrm>
            <a:prstGeom prst="rect">
              <a:avLst/>
            </a:prstGeom>
            <a:noFill/>
          </p:spPr>
        </p:pic>
        <p:sp>
          <p:nvSpPr>
            <p:cNvPr id="168" name="TextBox 167"/>
            <p:cNvSpPr txBox="1"/>
            <p:nvPr/>
          </p:nvSpPr>
          <p:spPr>
            <a:xfrm>
              <a:off x="3767788" y="4270432"/>
              <a:ext cx="1521578" cy="451405"/>
            </a:xfrm>
            <a:prstGeom prst="rect">
              <a:avLst/>
            </a:prstGeom>
            <a:noFill/>
          </p:spPr>
          <p:txBody>
            <a:bodyPr wrap="square" rtlCol="0">
              <a:spAutoFit/>
            </a:bodyPr>
            <a:lstStyle/>
            <a:p>
              <a:pPr algn="ctr"/>
              <a:r>
                <a:rPr lang="en-US" sz="800" b="1" dirty="0">
                  <a:solidFill>
                    <a:prstClr val="black"/>
                  </a:solidFill>
                </a:rPr>
                <a:t>Exchange 2010</a:t>
              </a:r>
            </a:p>
            <a:p>
              <a:pPr algn="ctr"/>
              <a:r>
                <a:rPr lang="en-US" sz="800" b="1" dirty="0">
                  <a:solidFill>
                    <a:prstClr val="black"/>
                  </a:solidFill>
                </a:rPr>
                <a:t>CAS &amp; HUB</a:t>
              </a:r>
            </a:p>
          </p:txBody>
        </p:sp>
        <p:pic>
          <p:nvPicPr>
            <p:cNvPr id="169" name="Picture 2" descr="\\.PSF\Parallels Share\DDC\Server-Virtual-2U.png"/>
            <p:cNvPicPr>
              <a:picLocks noChangeAspect="1" noChangeArrowheads="1"/>
            </p:cNvPicPr>
            <p:nvPr/>
          </p:nvPicPr>
          <p:blipFill>
            <a:blip r:embed="rId6" cstate="print"/>
            <a:srcRect/>
            <a:stretch>
              <a:fillRect/>
            </a:stretch>
          </p:blipFill>
          <p:spPr bwMode="auto">
            <a:xfrm>
              <a:off x="8721281" y="4145405"/>
              <a:ext cx="1209493" cy="663658"/>
            </a:xfrm>
            <a:prstGeom prst="rect">
              <a:avLst/>
            </a:prstGeom>
            <a:noFill/>
          </p:spPr>
        </p:pic>
        <p:sp>
          <p:nvSpPr>
            <p:cNvPr id="170" name="TextBox 169"/>
            <p:cNvSpPr txBox="1"/>
            <p:nvPr/>
          </p:nvSpPr>
          <p:spPr>
            <a:xfrm>
              <a:off x="8647004" y="4222202"/>
              <a:ext cx="1400800" cy="287259"/>
            </a:xfrm>
            <a:prstGeom prst="rect">
              <a:avLst/>
            </a:prstGeom>
            <a:noFill/>
          </p:spPr>
          <p:txBody>
            <a:bodyPr wrap="square" rtlCol="0">
              <a:spAutoFit/>
            </a:bodyPr>
            <a:lstStyle/>
            <a:p>
              <a:pPr algn="ctr"/>
              <a:r>
                <a:rPr lang="en-US" sz="800" b="1" dirty="0">
                  <a:solidFill>
                    <a:prstClr val="black"/>
                  </a:solidFill>
                </a:rPr>
                <a:t>Management Server</a:t>
              </a:r>
            </a:p>
          </p:txBody>
        </p:sp>
        <p:grpSp>
          <p:nvGrpSpPr>
            <p:cNvPr id="174" name="Group 59"/>
            <p:cNvGrpSpPr/>
            <p:nvPr/>
          </p:nvGrpSpPr>
          <p:grpSpPr>
            <a:xfrm>
              <a:off x="3768510" y="2571442"/>
              <a:ext cx="368395" cy="1779897"/>
              <a:chOff x="5334000" y="3096903"/>
              <a:chExt cx="276368" cy="1779897"/>
            </a:xfrm>
          </p:grpSpPr>
          <p:sp>
            <p:nvSpPr>
              <p:cNvPr id="175" name="Up-Down Arrow 174"/>
              <p:cNvSpPr/>
              <p:nvPr/>
            </p:nvSpPr>
            <p:spPr>
              <a:xfrm>
                <a:off x="5334000" y="3200400"/>
                <a:ext cx="276368" cy="1676400"/>
              </a:xfrm>
              <a:prstGeom prst="upDownArrow">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100" dirty="0">
                  <a:solidFill>
                    <a:prstClr val="white"/>
                  </a:solidFill>
                </a:endParaRPr>
              </a:p>
            </p:txBody>
          </p:sp>
          <p:sp>
            <p:nvSpPr>
              <p:cNvPr id="176" name="TextBox 175"/>
              <p:cNvSpPr txBox="1"/>
              <p:nvPr/>
            </p:nvSpPr>
            <p:spPr>
              <a:xfrm rot="16200000">
                <a:off x="4600557" y="3859620"/>
                <a:ext cx="1740877" cy="215444"/>
              </a:xfrm>
              <a:prstGeom prst="rect">
                <a:avLst/>
              </a:prstGeom>
              <a:noFill/>
            </p:spPr>
            <p:txBody>
              <a:bodyPr wrap="square" rtlCol="0">
                <a:spAutoFit/>
              </a:bodyPr>
              <a:lstStyle/>
              <a:p>
                <a:pPr algn="ctr"/>
                <a:r>
                  <a:rPr lang="en-US" sz="800" dirty="0">
                    <a:solidFill>
                      <a:prstClr val="white"/>
                    </a:solidFill>
                  </a:rPr>
                  <a:t>NLB</a:t>
                </a:r>
              </a:p>
            </p:txBody>
          </p:sp>
        </p:grpSp>
        <p:pic>
          <p:nvPicPr>
            <p:cNvPr id="44" name="Picture 2" descr="\\.PSF\Parallels Share\DDC\Server-Virtual-2U.png"/>
            <p:cNvPicPr>
              <a:picLocks noChangeAspect="1" noChangeArrowheads="1"/>
            </p:cNvPicPr>
            <p:nvPr/>
          </p:nvPicPr>
          <p:blipFill>
            <a:blip r:embed="rId6" cstate="print"/>
            <a:srcRect/>
            <a:stretch>
              <a:fillRect/>
            </a:stretch>
          </p:blipFill>
          <p:spPr bwMode="auto">
            <a:xfrm>
              <a:off x="7001363" y="2355264"/>
              <a:ext cx="1209493" cy="663658"/>
            </a:xfrm>
            <a:prstGeom prst="rect">
              <a:avLst/>
            </a:prstGeom>
            <a:noFill/>
          </p:spPr>
        </p:pic>
        <p:sp>
          <p:nvSpPr>
            <p:cNvPr id="46" name="TextBox 45"/>
            <p:cNvSpPr txBox="1"/>
            <p:nvPr/>
          </p:nvSpPr>
          <p:spPr>
            <a:xfrm>
              <a:off x="7365518" y="2489546"/>
              <a:ext cx="743920" cy="287259"/>
            </a:xfrm>
            <a:prstGeom prst="rect">
              <a:avLst/>
            </a:prstGeom>
            <a:noFill/>
          </p:spPr>
          <p:txBody>
            <a:bodyPr wrap="square" rtlCol="0">
              <a:spAutoFit/>
            </a:bodyPr>
            <a:lstStyle/>
            <a:p>
              <a:r>
                <a:rPr lang="en-US" sz="800" b="1" dirty="0">
                  <a:solidFill>
                    <a:prstClr val="black"/>
                  </a:solidFill>
                </a:rPr>
                <a:t>DC 1</a:t>
              </a:r>
            </a:p>
          </p:txBody>
        </p:sp>
        <p:pic>
          <p:nvPicPr>
            <p:cNvPr id="47" name="Picture 2" descr="\\.PSF\Parallels Share\DDC\Server-Virtual-2U.png"/>
            <p:cNvPicPr>
              <a:picLocks noChangeAspect="1" noChangeArrowheads="1"/>
            </p:cNvPicPr>
            <p:nvPr/>
          </p:nvPicPr>
          <p:blipFill>
            <a:blip r:embed="rId6" cstate="print"/>
            <a:srcRect/>
            <a:stretch>
              <a:fillRect/>
            </a:stretch>
          </p:blipFill>
          <p:spPr bwMode="auto">
            <a:xfrm>
              <a:off x="6991973" y="3247522"/>
              <a:ext cx="1209493" cy="663658"/>
            </a:xfrm>
            <a:prstGeom prst="rect">
              <a:avLst/>
            </a:prstGeom>
            <a:noFill/>
          </p:spPr>
        </p:pic>
        <p:sp>
          <p:nvSpPr>
            <p:cNvPr id="48" name="TextBox 47"/>
            <p:cNvSpPr txBox="1"/>
            <p:nvPr/>
          </p:nvSpPr>
          <p:spPr>
            <a:xfrm>
              <a:off x="7326319" y="3387301"/>
              <a:ext cx="743918" cy="287259"/>
            </a:xfrm>
            <a:prstGeom prst="rect">
              <a:avLst/>
            </a:prstGeom>
            <a:noFill/>
          </p:spPr>
          <p:txBody>
            <a:bodyPr wrap="square" rtlCol="0">
              <a:spAutoFit/>
            </a:bodyPr>
            <a:lstStyle/>
            <a:p>
              <a:r>
                <a:rPr lang="en-US" sz="800" b="1" dirty="0">
                  <a:solidFill>
                    <a:prstClr val="black"/>
                  </a:solidFill>
                </a:rPr>
                <a:t>DC 2</a:t>
              </a:r>
            </a:p>
          </p:txBody>
        </p:sp>
        <p:sp>
          <p:nvSpPr>
            <p:cNvPr id="49" name="TextBox 48"/>
            <p:cNvSpPr txBox="1"/>
            <p:nvPr/>
          </p:nvSpPr>
          <p:spPr>
            <a:xfrm>
              <a:off x="8826363" y="3330706"/>
              <a:ext cx="1076684" cy="451405"/>
            </a:xfrm>
            <a:prstGeom prst="rect">
              <a:avLst/>
            </a:prstGeom>
            <a:noFill/>
          </p:spPr>
          <p:txBody>
            <a:bodyPr wrap="square" rtlCol="0">
              <a:spAutoFit/>
            </a:bodyPr>
            <a:lstStyle/>
            <a:p>
              <a:pPr algn="ctr"/>
              <a:r>
                <a:rPr lang="en-US" sz="800" b="1" dirty="0">
                  <a:solidFill>
                    <a:prstClr val="black"/>
                  </a:solidFill>
                </a:rPr>
                <a:t>Database Server</a:t>
              </a:r>
            </a:p>
          </p:txBody>
        </p:sp>
        <p:pic>
          <p:nvPicPr>
            <p:cNvPr id="50" name="Picture 2" descr="\\.PSF\Parallels Share\DDC\Server-Virtual-2U.png"/>
            <p:cNvPicPr>
              <a:picLocks noChangeAspect="1" noChangeArrowheads="1"/>
            </p:cNvPicPr>
            <p:nvPr/>
          </p:nvPicPr>
          <p:blipFill>
            <a:blip r:embed="rId6" cstate="print"/>
            <a:srcRect/>
            <a:stretch>
              <a:fillRect/>
            </a:stretch>
          </p:blipFill>
          <p:spPr bwMode="auto">
            <a:xfrm>
              <a:off x="5318941" y="4148047"/>
              <a:ext cx="1209493" cy="663658"/>
            </a:xfrm>
            <a:prstGeom prst="rect">
              <a:avLst/>
            </a:prstGeom>
            <a:noFill/>
          </p:spPr>
        </p:pic>
        <p:sp>
          <p:nvSpPr>
            <p:cNvPr id="51" name="TextBox 50"/>
            <p:cNvSpPr txBox="1"/>
            <p:nvPr/>
          </p:nvSpPr>
          <p:spPr>
            <a:xfrm>
              <a:off x="5463287" y="4216576"/>
              <a:ext cx="1232454" cy="451405"/>
            </a:xfrm>
            <a:prstGeom prst="rect">
              <a:avLst/>
            </a:prstGeom>
            <a:noFill/>
          </p:spPr>
          <p:txBody>
            <a:bodyPr wrap="square" rtlCol="0">
              <a:spAutoFit/>
            </a:bodyPr>
            <a:lstStyle/>
            <a:p>
              <a:pPr algn="ctr"/>
              <a:r>
                <a:rPr lang="en-US" sz="800" b="1" dirty="0">
                  <a:solidFill>
                    <a:prstClr val="black"/>
                  </a:solidFill>
                </a:rPr>
                <a:t>Exchange 2010 UM</a:t>
              </a:r>
            </a:p>
          </p:txBody>
        </p:sp>
        <p:grpSp>
          <p:nvGrpSpPr>
            <p:cNvPr id="52" name="Group 59"/>
            <p:cNvGrpSpPr/>
            <p:nvPr/>
          </p:nvGrpSpPr>
          <p:grpSpPr>
            <a:xfrm>
              <a:off x="5181953" y="2671425"/>
              <a:ext cx="368395" cy="853591"/>
              <a:chOff x="5334000" y="3096905"/>
              <a:chExt cx="276368" cy="1779895"/>
            </a:xfrm>
          </p:grpSpPr>
          <p:sp>
            <p:nvSpPr>
              <p:cNvPr id="53" name="Up-Down Arrow 52"/>
              <p:cNvSpPr/>
              <p:nvPr/>
            </p:nvSpPr>
            <p:spPr>
              <a:xfrm>
                <a:off x="5334000" y="3200400"/>
                <a:ext cx="276368" cy="1676400"/>
              </a:xfrm>
              <a:prstGeom prst="upDownArrow">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1100" dirty="0">
                  <a:solidFill>
                    <a:prstClr val="white"/>
                  </a:solidFill>
                </a:endParaRPr>
              </a:p>
            </p:txBody>
          </p:sp>
          <p:sp>
            <p:nvSpPr>
              <p:cNvPr id="54" name="TextBox 53"/>
              <p:cNvSpPr txBox="1"/>
              <p:nvPr/>
            </p:nvSpPr>
            <p:spPr>
              <a:xfrm rot="16200000">
                <a:off x="4600555" y="3859622"/>
                <a:ext cx="1740878" cy="215444"/>
              </a:xfrm>
              <a:prstGeom prst="rect">
                <a:avLst/>
              </a:prstGeom>
              <a:noFill/>
            </p:spPr>
            <p:txBody>
              <a:bodyPr wrap="square" rtlCol="0">
                <a:spAutoFit/>
              </a:bodyPr>
              <a:lstStyle/>
              <a:p>
                <a:pPr algn="ctr"/>
                <a:r>
                  <a:rPr lang="en-US" sz="800" dirty="0">
                    <a:solidFill>
                      <a:prstClr val="white"/>
                    </a:solidFill>
                  </a:rPr>
                  <a:t>DAG</a:t>
                </a:r>
              </a:p>
            </p:txBody>
          </p:sp>
        </p:grpSp>
      </p:grpSp>
    </p:spTree>
    <p:extLst>
      <p:ext uri="{BB962C8B-B14F-4D97-AF65-F5344CB8AC3E}">
        <p14:creationId xmlns:p14="http://schemas.microsoft.com/office/powerpoint/2010/main" val="3292179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Trends – Changing Market Landscape</a:t>
            </a:r>
            <a:endParaRPr lang="en-US" dirty="0"/>
          </a:p>
        </p:txBody>
      </p:sp>
      <p:sp>
        <p:nvSpPr>
          <p:cNvPr id="11" name="Text Placeholder 10"/>
          <p:cNvSpPr>
            <a:spLocks noGrp="1"/>
          </p:cNvSpPr>
          <p:nvPr>
            <p:ph idx="1"/>
          </p:nvPr>
        </p:nvSpPr>
        <p:spPr>
          <a:xfrm>
            <a:off x="389436" y="1085850"/>
            <a:ext cx="8363938" cy="249299"/>
          </a:xfrm>
        </p:spPr>
        <p:txBody>
          <a:bodyPr>
            <a:normAutofit fontScale="62500" lnSpcReduction="20000"/>
          </a:bodyPr>
          <a:lstStyle/>
          <a:p>
            <a:r>
              <a:rPr lang="en-US" sz="1800" dirty="0"/>
              <a:t>Virtualization is exploding resulting in VM proliferation and impacting OS share</a:t>
            </a:r>
          </a:p>
        </p:txBody>
      </p:sp>
      <p:graphicFrame>
        <p:nvGraphicFramePr>
          <p:cNvPr id="32" name="Chart 31"/>
          <p:cNvGraphicFramePr/>
          <p:nvPr>
            <p:extLst>
              <p:ext uri="{D42A27DB-BD31-4B8C-83A1-F6EECF244321}">
                <p14:modId xmlns:p14="http://schemas.microsoft.com/office/powerpoint/2010/main" val="167326146"/>
              </p:ext>
            </p:extLst>
          </p:nvPr>
        </p:nvGraphicFramePr>
        <p:xfrm>
          <a:off x="-470165" y="1463481"/>
          <a:ext cx="5040578" cy="330418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6" name="Chart 35"/>
          <p:cNvGraphicFramePr/>
          <p:nvPr>
            <p:extLst>
              <p:ext uri="{D42A27DB-BD31-4B8C-83A1-F6EECF244321}">
                <p14:modId xmlns:p14="http://schemas.microsoft.com/office/powerpoint/2010/main" val="1177052561"/>
              </p:ext>
            </p:extLst>
          </p:nvPr>
        </p:nvGraphicFramePr>
        <p:xfrm>
          <a:off x="3984499" y="1824248"/>
          <a:ext cx="4343400" cy="2895600"/>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 Box 11"/>
          <p:cNvSpPr txBox="1">
            <a:spLocks noChangeArrowheads="1"/>
          </p:cNvSpPr>
          <p:nvPr/>
        </p:nvSpPr>
        <p:spPr bwMode="auto">
          <a:xfrm>
            <a:off x="3426729" y="1587057"/>
            <a:ext cx="5185200" cy="196208"/>
          </a:xfrm>
          <a:prstGeom prst="rect">
            <a:avLst/>
          </a:prstGeom>
          <a:noFill/>
          <a:ln w="9525" algn="ctr">
            <a:noFill/>
            <a:miter lim="800000"/>
            <a:headEnd/>
            <a:tailEnd/>
          </a:ln>
        </p:spPr>
        <p:txBody>
          <a:bodyPr wrap="square" lIns="68589" tIns="34295" rIns="68589" bIns="34295">
            <a:spAutoFit/>
          </a:bodyPr>
          <a:lstStyle/>
          <a:p>
            <a:pPr algn="ctr" eaLnBrk="1" hangingPunct="1">
              <a:defRPr/>
            </a:pPr>
            <a:r>
              <a:rPr lang="en-US" sz="800" i="1" dirty="0">
                <a:solidFill>
                  <a:schemeClr val="bg1"/>
                </a:solidFill>
                <a:latin typeface="+mj-lt"/>
              </a:rPr>
              <a:t>Number of physical servers shipments used for virtualization will grow to 1.7M+ in 2012 at a CAGR of 15% </a:t>
            </a:r>
          </a:p>
        </p:txBody>
      </p:sp>
      <p:sp>
        <p:nvSpPr>
          <p:cNvPr id="38" name="Text Box 11"/>
          <p:cNvSpPr txBox="1">
            <a:spLocks noChangeArrowheads="1"/>
          </p:cNvSpPr>
          <p:nvPr/>
        </p:nvSpPr>
        <p:spPr bwMode="auto">
          <a:xfrm>
            <a:off x="3367416" y="4580693"/>
            <a:ext cx="5177492" cy="196208"/>
          </a:xfrm>
          <a:prstGeom prst="rect">
            <a:avLst/>
          </a:prstGeom>
          <a:noFill/>
          <a:ln w="9525" algn="ctr">
            <a:noFill/>
            <a:miter lim="800000"/>
            <a:headEnd/>
            <a:tailEnd/>
          </a:ln>
        </p:spPr>
        <p:txBody>
          <a:bodyPr wrap="square" lIns="68589" tIns="34295" rIns="68589" bIns="34295">
            <a:spAutoFit/>
          </a:bodyPr>
          <a:lstStyle/>
          <a:p>
            <a:pPr algn="r" eaLnBrk="1" hangingPunct="1">
              <a:defRPr/>
            </a:pPr>
            <a:r>
              <a:rPr lang="en-US" sz="800" i="1" dirty="0">
                <a:solidFill>
                  <a:schemeClr val="bg1"/>
                </a:solidFill>
                <a:latin typeface="+mj-lt"/>
              </a:rPr>
              <a:t>19% of physical server shipments will be used for virtualization, increasing from 11.7% in 2007</a:t>
            </a:r>
          </a:p>
        </p:txBody>
      </p:sp>
      <p:sp>
        <p:nvSpPr>
          <p:cNvPr id="39" name="TextBox 38"/>
          <p:cNvSpPr txBox="1"/>
          <p:nvPr/>
        </p:nvSpPr>
        <p:spPr>
          <a:xfrm>
            <a:off x="5308624" y="1760148"/>
            <a:ext cx="2705100" cy="196208"/>
          </a:xfrm>
          <a:prstGeom prst="rect">
            <a:avLst/>
          </a:prstGeom>
          <a:noFill/>
        </p:spPr>
        <p:txBody>
          <a:bodyPr wrap="square" lIns="68589" tIns="34295" rIns="68589" bIns="34295" rtlCol="0">
            <a:spAutoFit/>
          </a:bodyPr>
          <a:lstStyle/>
          <a:p>
            <a:r>
              <a:rPr lang="en-US" sz="800" dirty="0">
                <a:solidFill>
                  <a:schemeClr val="bg1"/>
                </a:solidFill>
              </a:rPr>
              <a:t>IDC Server Virtualization Forecast</a:t>
            </a:r>
          </a:p>
        </p:txBody>
      </p:sp>
      <p:cxnSp>
        <p:nvCxnSpPr>
          <p:cNvPr id="40" name="Straight Connector 39"/>
          <p:cNvCxnSpPr/>
          <p:nvPr/>
        </p:nvCxnSpPr>
        <p:spPr>
          <a:xfrm>
            <a:off x="8209929" y="1945886"/>
            <a:ext cx="4572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8209929" y="2183217"/>
            <a:ext cx="4572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8209929" y="2420549"/>
            <a:ext cx="4572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8209929" y="2657880"/>
            <a:ext cx="4572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8209929" y="2895212"/>
            <a:ext cx="4572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8209929" y="3132543"/>
            <a:ext cx="4572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8209929" y="3369875"/>
            <a:ext cx="4572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8209929" y="3607206"/>
            <a:ext cx="4572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209929" y="3844538"/>
            <a:ext cx="4572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8209929" y="3999571"/>
            <a:ext cx="4572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8673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Updated Support Guidance</a:t>
            </a:r>
            <a:endParaRPr lang="en-US" sz="2700" dirty="0">
              <a:solidFill>
                <a:schemeClr val="accent1">
                  <a:alpha val="99000"/>
                </a:schemeClr>
              </a:solidFill>
            </a:endParaRPr>
          </a:p>
        </p:txBody>
      </p:sp>
      <p:sp>
        <p:nvSpPr>
          <p:cNvPr id="3" name="Text Placeholder 2"/>
          <p:cNvSpPr>
            <a:spLocks noGrp="1"/>
          </p:cNvSpPr>
          <p:nvPr>
            <p:ph idx="1"/>
          </p:nvPr>
        </p:nvSpPr>
        <p:spPr/>
        <p:txBody>
          <a:bodyPr>
            <a:normAutofit/>
          </a:bodyPr>
          <a:lstStyle/>
          <a:p>
            <a:pPr lvl="1"/>
            <a:r>
              <a:rPr lang="en-US" sz="1400" dirty="0"/>
              <a:t>Support for </a:t>
            </a:r>
            <a:r>
              <a:rPr lang="en-US" sz="1400" dirty="0" smtClean="0"/>
              <a:t>virtualized </a:t>
            </a:r>
            <a:r>
              <a:rPr lang="en-US" sz="1400" dirty="0"/>
              <a:t>Exchange servers since Exchange Server 2007 SP1</a:t>
            </a:r>
          </a:p>
          <a:p>
            <a:pPr lvl="1"/>
            <a:r>
              <a:rPr lang="en-US" sz="1400" dirty="0"/>
              <a:t>Exchange 2010 release continued support for virtualization</a:t>
            </a:r>
          </a:p>
          <a:p>
            <a:pPr lvl="1"/>
            <a:r>
              <a:rPr lang="en-US" sz="1400" dirty="0"/>
              <a:t>Expanding support scenarios</a:t>
            </a:r>
          </a:p>
          <a:p>
            <a:pPr lvl="1"/>
            <a:r>
              <a:rPr lang="en-US" sz="1400" dirty="0"/>
              <a:t>Release of Exchange 2010 Virtualization Guidance whitepaper</a:t>
            </a:r>
          </a:p>
        </p:txBody>
      </p:sp>
      <p:graphicFrame>
        <p:nvGraphicFramePr>
          <p:cNvPr id="8" name="Table 7"/>
          <p:cNvGraphicFramePr>
            <a:graphicFrameLocks noGrp="1"/>
          </p:cNvGraphicFramePr>
          <p:nvPr>
            <p:extLst>
              <p:ext uri="{D42A27DB-BD31-4B8C-83A1-F6EECF244321}">
                <p14:modId xmlns:p14="http://schemas.microsoft.com/office/powerpoint/2010/main" val="2544491359"/>
              </p:ext>
            </p:extLst>
          </p:nvPr>
        </p:nvGraphicFramePr>
        <p:xfrm>
          <a:off x="511999" y="2347632"/>
          <a:ext cx="8120002" cy="2468880"/>
        </p:xfrm>
        <a:graphic>
          <a:graphicData uri="http://schemas.openxmlformats.org/drawingml/2006/table">
            <a:tbl>
              <a:tblPr firstRow="1" bandRow="1">
                <a:tableStyleId>{5C22544A-7EE6-4342-B048-85BDC9FD1C3A}</a:tableStyleId>
              </a:tblPr>
              <a:tblGrid>
                <a:gridCol w="5301139"/>
                <a:gridCol w="893042"/>
                <a:gridCol w="893042"/>
                <a:gridCol w="1032779"/>
              </a:tblGrid>
              <a:tr h="480060">
                <a:tc>
                  <a:txBody>
                    <a:bodyPr/>
                    <a:lstStyle/>
                    <a:p>
                      <a:endParaRPr lang="en-US" sz="1400" dirty="0"/>
                    </a:p>
                  </a:txBody>
                  <a:tcPr marL="68598" marR="68598" marT="34290" marB="34290"/>
                </a:tc>
                <a:tc>
                  <a:txBody>
                    <a:bodyPr/>
                    <a:lstStyle/>
                    <a:p>
                      <a:pPr algn="ctr"/>
                      <a:r>
                        <a:rPr lang="en-US" sz="1400" dirty="0" smtClean="0">
                          <a:solidFill>
                            <a:schemeClr val="bg1"/>
                          </a:solidFill>
                        </a:rPr>
                        <a:t>Ex 2007</a:t>
                      </a:r>
                      <a:endParaRPr lang="en-US" sz="1400" dirty="0">
                        <a:solidFill>
                          <a:schemeClr val="bg1"/>
                        </a:solidFill>
                      </a:endParaRPr>
                    </a:p>
                  </a:txBody>
                  <a:tcPr marL="68598" marR="68598" marT="34290" marB="34290"/>
                </a:tc>
                <a:tc>
                  <a:txBody>
                    <a:bodyPr/>
                    <a:lstStyle/>
                    <a:p>
                      <a:pPr algn="ctr"/>
                      <a:r>
                        <a:rPr lang="en-US" sz="1400" dirty="0" smtClean="0">
                          <a:solidFill>
                            <a:schemeClr val="bg1"/>
                          </a:solidFill>
                        </a:rPr>
                        <a:t>Ex 2010</a:t>
                      </a:r>
                      <a:br>
                        <a:rPr lang="en-US" sz="1400" dirty="0" smtClean="0">
                          <a:solidFill>
                            <a:schemeClr val="bg1"/>
                          </a:solidFill>
                        </a:rPr>
                      </a:br>
                      <a:r>
                        <a:rPr lang="en-US" sz="1400" dirty="0" smtClean="0">
                          <a:solidFill>
                            <a:schemeClr val="bg1"/>
                          </a:solidFill>
                        </a:rPr>
                        <a:t>RTM</a:t>
                      </a:r>
                      <a:endParaRPr lang="en-US" sz="1400" dirty="0">
                        <a:solidFill>
                          <a:schemeClr val="bg1"/>
                        </a:solidFill>
                      </a:endParaRPr>
                    </a:p>
                  </a:txBody>
                  <a:tcPr marL="68598" marR="68598" marT="34290" marB="34290"/>
                </a:tc>
                <a:tc>
                  <a:txBody>
                    <a:bodyPr/>
                    <a:lstStyle/>
                    <a:p>
                      <a:pPr algn="ctr"/>
                      <a:r>
                        <a:rPr lang="en-US" sz="1400" dirty="0" smtClean="0">
                          <a:solidFill>
                            <a:schemeClr val="bg1"/>
                          </a:solidFill>
                        </a:rPr>
                        <a:t>Ex 2010</a:t>
                      </a:r>
                      <a:br>
                        <a:rPr lang="en-US" sz="1400" dirty="0" smtClean="0">
                          <a:solidFill>
                            <a:schemeClr val="bg1"/>
                          </a:solidFill>
                        </a:rPr>
                      </a:br>
                      <a:r>
                        <a:rPr lang="en-US" sz="1400" dirty="0" smtClean="0">
                          <a:solidFill>
                            <a:schemeClr val="bg1"/>
                          </a:solidFill>
                        </a:rPr>
                        <a:t>SP1 (Now)</a:t>
                      </a:r>
                      <a:endParaRPr lang="en-US" sz="1400" dirty="0">
                        <a:solidFill>
                          <a:schemeClr val="bg1"/>
                        </a:solidFill>
                      </a:endParaRPr>
                    </a:p>
                  </a:txBody>
                  <a:tcPr marL="68598" marR="68598" marT="34290" marB="34290"/>
                </a:tc>
              </a:tr>
              <a:tr h="278130">
                <a:tc>
                  <a:txBody>
                    <a:bodyPr/>
                    <a:lstStyle/>
                    <a:p>
                      <a:r>
                        <a:rPr lang="en-US" sz="1400" dirty="0" smtClean="0"/>
                        <a:t>Any hypervisor validated under Windows</a:t>
                      </a:r>
                      <a:r>
                        <a:rPr lang="en-US" sz="1400" baseline="0" dirty="0" smtClean="0"/>
                        <a:t> SVVP</a:t>
                      </a: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r>
              <a:tr h="278130">
                <a:tc>
                  <a:txBody>
                    <a:bodyPr/>
                    <a:lstStyle/>
                    <a:p>
                      <a:r>
                        <a:rPr lang="en-US" sz="1400" dirty="0" smtClean="0"/>
                        <a:t>All storage used by an Exchange guest must be block level storage</a:t>
                      </a: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r>
              <a:tr h="278130">
                <a:tc>
                  <a:txBody>
                    <a:bodyPr/>
                    <a:lstStyle/>
                    <a:p>
                      <a:r>
                        <a:rPr lang="en-US" sz="1400" dirty="0" smtClean="0"/>
                        <a:t>Virtual storage must be fixed size, SCSI pass-through, or </a:t>
                      </a:r>
                      <a:r>
                        <a:rPr lang="en-US" sz="1400" dirty="0" err="1" smtClean="0"/>
                        <a:t>iSCSI</a:t>
                      </a: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r>
              <a:tr h="278130">
                <a:tc>
                  <a:txBody>
                    <a:bodyPr/>
                    <a:lstStyle/>
                    <a:p>
                      <a:r>
                        <a:rPr lang="en-US" sz="1400" dirty="0" smtClean="0"/>
                        <a:t>Taking</a:t>
                      </a:r>
                      <a:r>
                        <a:rPr lang="en-US" sz="1400" baseline="0" dirty="0" smtClean="0"/>
                        <a:t> virtual snapshots of Exchange guest, not supported</a:t>
                      </a: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r>
              <a:tr h="278130">
                <a:tc>
                  <a:txBody>
                    <a:bodyPr/>
                    <a:lstStyle/>
                    <a:p>
                      <a:r>
                        <a:rPr lang="en-US" sz="1400" dirty="0" smtClean="0"/>
                        <a:t>Virtual processor-to-logical</a:t>
                      </a:r>
                      <a:r>
                        <a:rPr lang="en-US" sz="1400" baseline="0" dirty="0" smtClean="0"/>
                        <a:t> processor ration no greater than 2:1</a:t>
                      </a: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r>
              <a:tr h="278130">
                <a:tc>
                  <a:txBody>
                    <a:bodyPr/>
                    <a:lstStyle/>
                    <a:p>
                      <a:r>
                        <a:rPr lang="en-US" sz="1400" dirty="0" smtClean="0"/>
                        <a:t>Exchange</a:t>
                      </a:r>
                      <a:r>
                        <a:rPr lang="en-US" sz="1400" baseline="0" dirty="0" smtClean="0"/>
                        <a:t> HA in combination with hypervisor clustering or migration</a:t>
                      </a:r>
                      <a:endParaRPr lang="en-US" sz="1400" dirty="0"/>
                    </a:p>
                  </a:txBody>
                  <a:tcPr marL="68598" marR="68598" marT="34290" marB="34290"/>
                </a:tc>
                <a:tc>
                  <a:txBody>
                    <a:bodyPr/>
                    <a:lstStyle/>
                    <a:p>
                      <a:pPr marL="0" indent="0" algn="ctr">
                        <a:buFont typeface="Wingdings" pitchFamily="2" charset="2"/>
                        <a:buNone/>
                      </a:pPr>
                      <a:endParaRPr lang="en-US" sz="1400" dirty="0"/>
                    </a:p>
                  </a:txBody>
                  <a:tcPr marL="68598" marR="68598" marT="34290" marB="34290"/>
                </a:tc>
                <a:tc>
                  <a:txBody>
                    <a:bodyPr/>
                    <a:lstStyle/>
                    <a:p>
                      <a:pPr marL="0" indent="0" algn="ctr">
                        <a:buFont typeface="Wingdings" pitchFamily="2" charset="2"/>
                        <a:buNone/>
                      </a:pP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r>
              <a:tr h="278130">
                <a:tc>
                  <a:txBody>
                    <a:bodyPr/>
                    <a:lstStyle/>
                    <a:p>
                      <a:r>
                        <a:rPr lang="en-US" sz="1400" dirty="0" smtClean="0"/>
                        <a:t>Unified Messaging role</a:t>
                      </a:r>
                      <a:r>
                        <a:rPr lang="en-US" sz="1400" baseline="0" dirty="0" smtClean="0"/>
                        <a:t> supported</a:t>
                      </a:r>
                      <a:endParaRPr lang="en-US" sz="1400" dirty="0"/>
                    </a:p>
                  </a:txBody>
                  <a:tcPr marL="68598" marR="68598" marT="34290" marB="34290"/>
                </a:tc>
                <a:tc>
                  <a:txBody>
                    <a:bodyPr/>
                    <a:lstStyle/>
                    <a:p>
                      <a:pPr marL="0" indent="0" algn="ctr">
                        <a:buFont typeface="Wingdings" pitchFamily="2" charset="2"/>
                        <a:buNone/>
                      </a:pPr>
                      <a:endParaRPr lang="en-US" sz="1400" dirty="0"/>
                    </a:p>
                  </a:txBody>
                  <a:tcPr marL="68598" marR="68598" marT="34290" marB="34290"/>
                </a:tc>
                <a:tc>
                  <a:txBody>
                    <a:bodyPr/>
                    <a:lstStyle/>
                    <a:p>
                      <a:pPr marL="0" indent="0" algn="ctr">
                        <a:buFont typeface="Wingdings" pitchFamily="2" charset="2"/>
                        <a:buNone/>
                      </a:pPr>
                      <a:endParaRPr lang="en-US" sz="1400" dirty="0"/>
                    </a:p>
                  </a:txBody>
                  <a:tcPr marL="68598" marR="68598" marT="34290" marB="34290"/>
                </a:tc>
                <a:tc>
                  <a:txBody>
                    <a:bodyPr/>
                    <a:lstStyle/>
                    <a:p>
                      <a:pPr marL="285750" indent="-285750" algn="ctr">
                        <a:buFont typeface="Wingdings" pitchFamily="2" charset="2"/>
                        <a:buChar char="ü"/>
                      </a:pPr>
                      <a:r>
                        <a:rPr lang="en-US" sz="1400" dirty="0" smtClean="0"/>
                        <a:t> </a:t>
                      </a:r>
                      <a:endParaRPr lang="en-US" sz="1400" dirty="0"/>
                    </a:p>
                  </a:txBody>
                  <a:tcPr marL="68598" marR="68598" marT="34290" marB="34290"/>
                </a:tc>
              </a:tr>
            </a:tbl>
          </a:graphicData>
        </a:graphic>
      </p:graphicFrame>
    </p:spTree>
    <p:extLst>
      <p:ext uri="{BB962C8B-B14F-4D97-AF65-F5344CB8AC3E}">
        <p14:creationId xmlns:p14="http://schemas.microsoft.com/office/powerpoint/2010/main" val="665336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Support Guidance (continued)</a:t>
            </a:r>
            <a:endParaRPr lang="en-US" dirty="0"/>
          </a:p>
        </p:txBody>
      </p:sp>
      <p:sp>
        <p:nvSpPr>
          <p:cNvPr id="6" name="Content Placeholder 5"/>
          <p:cNvSpPr>
            <a:spLocks noGrp="1"/>
          </p:cNvSpPr>
          <p:nvPr>
            <p:ph idx="1"/>
          </p:nvPr>
        </p:nvSpPr>
        <p:spPr>
          <a:xfrm>
            <a:off x="397701" y="1203598"/>
            <a:ext cx="8363938" cy="2926280"/>
          </a:xfrm>
        </p:spPr>
        <p:txBody>
          <a:bodyPr>
            <a:normAutofit/>
          </a:bodyPr>
          <a:lstStyle/>
          <a:p>
            <a:r>
              <a:rPr lang="en-US" sz="2100" dirty="0"/>
              <a:t>Storage</a:t>
            </a:r>
          </a:p>
          <a:p>
            <a:pPr lvl="1"/>
            <a:r>
              <a:rPr lang="en-US" sz="1800" dirty="0"/>
              <a:t>Fixed sized VHD, SCSI or iSCSI pass-through.</a:t>
            </a:r>
          </a:p>
          <a:p>
            <a:pPr lvl="1"/>
            <a:r>
              <a:rPr lang="en-US" sz="1800" dirty="0"/>
              <a:t>Dynamic or Thin Disks are not supported</a:t>
            </a:r>
          </a:p>
          <a:p>
            <a:pPr lvl="1"/>
            <a:r>
              <a:rPr lang="en-US" sz="1800" dirty="0"/>
              <a:t>Differencing or Delta Disks are not supported</a:t>
            </a:r>
          </a:p>
          <a:p>
            <a:pPr lvl="1"/>
            <a:r>
              <a:rPr lang="en-US" sz="1800" dirty="0"/>
              <a:t>Disk space should be 15GB + VM Memory </a:t>
            </a:r>
            <a:r>
              <a:rPr lang="en-US" sz="1800" dirty="0" smtClean="0"/>
              <a:t>Size</a:t>
            </a:r>
            <a:endParaRPr lang="en-US" sz="1800" dirty="0"/>
          </a:p>
        </p:txBody>
      </p:sp>
    </p:spTree>
    <p:extLst>
      <p:ext uri="{BB962C8B-B14F-4D97-AF65-F5344CB8AC3E}">
        <p14:creationId xmlns:p14="http://schemas.microsoft.com/office/powerpoint/2010/main" val="3565619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Support Guidance (continued)</a:t>
            </a:r>
            <a:endParaRPr lang="en-AU" dirty="0"/>
          </a:p>
        </p:txBody>
      </p:sp>
      <p:sp>
        <p:nvSpPr>
          <p:cNvPr id="3" name="Content Placeholder 2"/>
          <p:cNvSpPr>
            <a:spLocks noGrp="1"/>
          </p:cNvSpPr>
          <p:nvPr>
            <p:ph idx="1"/>
          </p:nvPr>
        </p:nvSpPr>
        <p:spPr/>
        <p:txBody>
          <a:bodyPr/>
          <a:lstStyle/>
          <a:p>
            <a:r>
              <a:rPr lang="en-US" sz="2100" dirty="0"/>
              <a:t>Other considerations</a:t>
            </a:r>
          </a:p>
          <a:p>
            <a:pPr lvl="1"/>
            <a:r>
              <a:rPr lang="en-US" sz="1800" dirty="0"/>
              <a:t>Only the management software in the parent partition.  No other roles should be running.</a:t>
            </a:r>
          </a:p>
          <a:p>
            <a:pPr lvl="1"/>
            <a:r>
              <a:rPr lang="en-US" sz="1800" dirty="0"/>
              <a:t>VM Snapshots are not supported</a:t>
            </a:r>
          </a:p>
          <a:p>
            <a:pPr lvl="1"/>
            <a:r>
              <a:rPr lang="en-US" sz="1800" dirty="0"/>
              <a:t>2:1 </a:t>
            </a:r>
            <a:r>
              <a:rPr lang="en-US" sz="1800" dirty="0" err="1"/>
              <a:t>vCPU</a:t>
            </a:r>
            <a:r>
              <a:rPr lang="en-US" sz="1800" dirty="0"/>
              <a:t> to physical CPU ratio is supported but 1:1 is best</a:t>
            </a:r>
          </a:p>
          <a:p>
            <a:pPr lvl="1"/>
            <a:r>
              <a:rPr lang="en-US" sz="1800" dirty="0"/>
              <a:t>Current guidance to not use any memory management or oversubscription</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269317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dirty="0" smtClean="0"/>
              <a:t>Deployment Recommendations</a:t>
            </a:r>
          </a:p>
        </p:txBody>
      </p:sp>
      <p:sp>
        <p:nvSpPr>
          <p:cNvPr id="58385" name="Rectangle 17"/>
          <p:cNvSpPr>
            <a:spLocks noGrp="1" noChangeArrowheads="1"/>
          </p:cNvSpPr>
          <p:nvPr>
            <p:ph idx="1"/>
          </p:nvPr>
        </p:nvSpPr>
        <p:spPr>
          <a:xfrm>
            <a:off x="422495" y="1491629"/>
            <a:ext cx="8363938" cy="3255431"/>
          </a:xfrm>
        </p:spPr>
        <p:txBody>
          <a:bodyPr>
            <a:noAutofit/>
          </a:bodyPr>
          <a:lstStyle/>
          <a:p>
            <a:r>
              <a:rPr lang="en-US" sz="2000" dirty="0" smtClean="0"/>
              <a:t>Exchange application is not ‘virtualization aware’</a:t>
            </a:r>
          </a:p>
          <a:p>
            <a:r>
              <a:rPr lang="en-US" sz="2000" dirty="0" smtClean="0"/>
              <a:t>Core Exchange Design Principles Still Apply</a:t>
            </a:r>
          </a:p>
          <a:p>
            <a:pPr lvl="1"/>
            <a:r>
              <a:rPr lang="en-US" sz="2000" dirty="0" smtClean="0"/>
              <a:t>Design for Performance, Reliability and Capacity</a:t>
            </a:r>
          </a:p>
          <a:p>
            <a:pPr lvl="1"/>
            <a:r>
              <a:rPr lang="en-US" sz="2000" dirty="0" smtClean="0"/>
              <a:t>Design for Usage Profiles (CAS/MBX)</a:t>
            </a:r>
          </a:p>
          <a:p>
            <a:pPr lvl="1"/>
            <a:r>
              <a:rPr lang="en-US" sz="2000" dirty="0" smtClean="0"/>
              <a:t>Design for Message Profiles (Hub/Edge)</a:t>
            </a:r>
          </a:p>
        </p:txBody>
      </p:sp>
    </p:spTree>
    <p:extLst>
      <p:ext uri="{BB962C8B-B14F-4D97-AF65-F5344CB8AC3E}">
        <p14:creationId xmlns:p14="http://schemas.microsoft.com/office/powerpoint/2010/main" val="3386084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Deployment Recommendations</a:t>
            </a:r>
            <a:endParaRPr lang="en-AU" dirty="0"/>
          </a:p>
        </p:txBody>
      </p:sp>
      <p:sp>
        <p:nvSpPr>
          <p:cNvPr id="3" name="Content Placeholder 2"/>
          <p:cNvSpPr>
            <a:spLocks noGrp="1"/>
          </p:cNvSpPr>
          <p:nvPr>
            <p:ph idx="1"/>
          </p:nvPr>
        </p:nvSpPr>
        <p:spPr>
          <a:xfrm>
            <a:off x="457200" y="1635645"/>
            <a:ext cx="8229600" cy="2958977"/>
          </a:xfrm>
        </p:spPr>
        <p:txBody>
          <a:bodyPr/>
          <a:lstStyle/>
          <a:p>
            <a:r>
              <a:rPr lang="en-US" sz="2000" dirty="0"/>
              <a:t>Virtualization Design Principles Now Apply</a:t>
            </a:r>
          </a:p>
          <a:p>
            <a:pPr lvl="1"/>
            <a:r>
              <a:rPr lang="en-US" sz="2000" dirty="0"/>
              <a:t>Design for Performance, Reliability and Capacity</a:t>
            </a:r>
          </a:p>
          <a:p>
            <a:pPr lvl="1"/>
            <a:r>
              <a:rPr lang="en-US" sz="2000" dirty="0"/>
              <a:t>Virtual machines should be sized specific to the Exchange role (EDGE, HUB, CAS, MBX, multi-role)</a:t>
            </a:r>
          </a:p>
          <a:p>
            <a:pPr lvl="1"/>
            <a:r>
              <a:rPr lang="en-US" sz="2000" dirty="0"/>
              <a:t>Hosts should be sized to accommodate the guests that they will support</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98902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dirty="0" smtClean="0"/>
              <a:t>Best Practices:</a:t>
            </a:r>
            <a:endParaRPr lang="en-US" dirty="0"/>
          </a:p>
        </p:txBody>
      </p:sp>
      <p:sp>
        <p:nvSpPr>
          <p:cNvPr id="7" name="Subtitle 6"/>
          <p:cNvSpPr>
            <a:spLocks noGrp="1"/>
          </p:cNvSpPr>
          <p:nvPr>
            <p:ph type="subTitle" idx="1"/>
          </p:nvPr>
        </p:nvSpPr>
        <p:spPr>
          <a:xfrm>
            <a:off x="635161" y="2615730"/>
            <a:ext cx="6994363" cy="346249"/>
          </a:xfrm>
        </p:spPr>
        <p:txBody>
          <a:bodyPr/>
          <a:lstStyle/>
          <a:p>
            <a:r>
              <a:rPr lang="en-US" dirty="0" smtClean="0">
                <a:solidFill>
                  <a:schemeClr val="bg1"/>
                </a:solidFill>
              </a:rPr>
              <a:t>Capacity, Sizing and Performance</a:t>
            </a:r>
            <a:endParaRPr lang="en-US" dirty="0">
              <a:solidFill>
                <a:schemeClr val="bg1"/>
              </a:solidFill>
            </a:endParaRPr>
          </a:p>
        </p:txBody>
      </p:sp>
      <p:sp>
        <p:nvSpPr>
          <p:cNvPr id="8" name="Text Placeholder 7"/>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905075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Sizing Process Overview</a:t>
            </a:r>
            <a:endParaRPr lang="en-US" dirty="0"/>
          </a:p>
        </p:txBody>
      </p:sp>
      <p:sp>
        <p:nvSpPr>
          <p:cNvPr id="6" name="Text Placeholder 5"/>
          <p:cNvSpPr>
            <a:spLocks noGrp="1"/>
          </p:cNvSpPr>
          <p:nvPr>
            <p:ph idx="1"/>
          </p:nvPr>
        </p:nvSpPr>
        <p:spPr>
          <a:prstGeom prst="rect">
            <a:avLst/>
          </a:prstGeom>
        </p:spPr>
        <p:txBody>
          <a:bodyPr lIns="68589" tIns="34295" rIns="68589" bIns="34295">
            <a:normAutofit/>
          </a:bodyPr>
          <a:lstStyle/>
          <a:p>
            <a:r>
              <a:rPr lang="en-US" sz="2400" dirty="0" smtClean="0"/>
              <a:t>Start with the physical server sizing process</a:t>
            </a:r>
          </a:p>
          <a:p>
            <a:pPr lvl="1"/>
            <a:r>
              <a:rPr lang="en-US" dirty="0" smtClean="0"/>
              <a:t>Calculator &amp; TechNet guidance</a:t>
            </a:r>
          </a:p>
          <a:p>
            <a:r>
              <a:rPr lang="en-US" sz="2400" dirty="0" smtClean="0"/>
              <a:t>Account for virtualization overhead</a:t>
            </a:r>
          </a:p>
          <a:p>
            <a:r>
              <a:rPr lang="en-US" sz="2400" dirty="0" smtClean="0"/>
              <a:t>Determine VM placement</a:t>
            </a:r>
          </a:p>
          <a:p>
            <a:pPr lvl="1"/>
            <a:r>
              <a:rPr lang="en-US" dirty="0" smtClean="0"/>
              <a:t>Account for VM migration if planned</a:t>
            </a:r>
          </a:p>
          <a:p>
            <a:r>
              <a:rPr lang="en-US" sz="2400" dirty="0" smtClean="0"/>
              <a:t>Size root servers, storage, and network infrastructure</a:t>
            </a:r>
            <a:endParaRPr lang="en-US" sz="2400" dirty="0"/>
          </a:p>
        </p:txBody>
      </p:sp>
    </p:spTree>
    <p:extLst>
      <p:ext uri="{BB962C8B-B14F-4D97-AF65-F5344CB8AC3E}">
        <p14:creationId xmlns:p14="http://schemas.microsoft.com/office/powerpoint/2010/main" val="2355463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Guest Sizing Rules of Thumb</a:t>
            </a:r>
            <a:endParaRPr lang="en-US" dirty="0"/>
          </a:p>
        </p:txBody>
      </p:sp>
      <p:sp>
        <p:nvSpPr>
          <p:cNvPr id="3" name="Text Placeholder 2"/>
          <p:cNvSpPr>
            <a:spLocks noGrp="1"/>
          </p:cNvSpPr>
          <p:nvPr>
            <p:ph idx="1"/>
          </p:nvPr>
        </p:nvSpPr>
        <p:spPr>
          <a:prstGeom prst="rect">
            <a:avLst/>
          </a:prstGeom>
        </p:spPr>
        <p:txBody>
          <a:bodyPr lIns="68589" tIns="34295" rIns="68589" bIns="34295">
            <a:normAutofit/>
          </a:bodyPr>
          <a:lstStyle/>
          <a:p>
            <a:r>
              <a:rPr lang="en-US" sz="2000" dirty="0" smtClean="0"/>
              <a:t>Size </a:t>
            </a:r>
            <a:r>
              <a:rPr lang="en-US" sz="2000" dirty="0"/>
              <a:t>M</a:t>
            </a:r>
            <a:r>
              <a:rPr lang="en-US" sz="2000" dirty="0" smtClean="0"/>
              <a:t>ailbox role first</a:t>
            </a:r>
          </a:p>
          <a:p>
            <a:pPr lvl="1"/>
            <a:r>
              <a:rPr lang="en-US" sz="2000" dirty="0" smtClean="0"/>
              <a:t>CPU ratios for other roles based on Mailbox role sizing</a:t>
            </a:r>
          </a:p>
          <a:p>
            <a:pPr lvl="1"/>
            <a:r>
              <a:rPr lang="en-US" sz="2000" dirty="0" smtClean="0"/>
              <a:t>Mailbox role performance is key to user experience</a:t>
            </a:r>
          </a:p>
          <a:p>
            <a:pPr lvl="1"/>
            <a:r>
              <a:rPr lang="en-US" sz="2000" dirty="0" smtClean="0"/>
              <a:t>High availability design significantly impacts sizing</a:t>
            </a:r>
          </a:p>
          <a:p>
            <a:r>
              <a:rPr lang="en-US" sz="2000" dirty="0" smtClean="0"/>
              <a:t>Don’t oversubscribe resources</a:t>
            </a:r>
          </a:p>
          <a:p>
            <a:pPr lvl="1"/>
            <a:r>
              <a:rPr lang="en-US" sz="2000" dirty="0" smtClean="0"/>
              <a:t>Size based on anticipated peak workload, don’t under provision physical resources</a:t>
            </a:r>
          </a:p>
          <a:p>
            <a:r>
              <a:rPr lang="en-US" sz="2000" dirty="0" smtClean="0"/>
              <a:t>Don’t forget network needs</a:t>
            </a:r>
            <a:endParaRPr lang="en-US" sz="2000" dirty="0"/>
          </a:p>
        </p:txBody>
      </p:sp>
    </p:spTree>
    <p:extLst>
      <p:ext uri="{BB962C8B-B14F-4D97-AF65-F5344CB8AC3E}">
        <p14:creationId xmlns:p14="http://schemas.microsoft.com/office/powerpoint/2010/main" val="460474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par>
                          <p:cTn id="28" fill="hold">
                            <p:stCondLst>
                              <p:cond delay="12000"/>
                            </p:stCondLst>
                            <p:childTnLst>
                              <p:par>
                                <p:cTn id="29" presetID="10" presetClass="entr" presetSubtype="0" fill="hold"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Guest Sizing for Unified Messaging</a:t>
            </a:r>
            <a:endParaRPr lang="en-US" dirty="0"/>
          </a:p>
        </p:txBody>
      </p:sp>
      <p:sp>
        <p:nvSpPr>
          <p:cNvPr id="3" name="Text Placeholder 2"/>
          <p:cNvSpPr>
            <a:spLocks noGrp="1"/>
          </p:cNvSpPr>
          <p:nvPr>
            <p:ph idx="1"/>
          </p:nvPr>
        </p:nvSpPr>
        <p:spPr>
          <a:prstGeom prst="rect">
            <a:avLst/>
          </a:prstGeom>
        </p:spPr>
        <p:txBody>
          <a:bodyPr lIns="68589" tIns="34295" rIns="68589" bIns="34295">
            <a:normAutofit fontScale="77500" lnSpcReduction="20000"/>
          </a:bodyPr>
          <a:lstStyle/>
          <a:p>
            <a:r>
              <a:rPr lang="en-US" dirty="0" smtClean="0"/>
              <a:t>Newly supported for virtualization</a:t>
            </a:r>
          </a:p>
          <a:p>
            <a:pPr lvl="1"/>
            <a:r>
              <a:rPr lang="en-US" dirty="0" smtClean="0"/>
              <a:t>Requires Exchange 2010 SP1 (or greater)</a:t>
            </a:r>
          </a:p>
          <a:p>
            <a:r>
              <a:rPr lang="en-US" dirty="0" smtClean="0"/>
              <a:t>Role is susceptible to poor voice quality and/or latency if undersized</a:t>
            </a:r>
          </a:p>
          <a:p>
            <a:r>
              <a:rPr lang="en-US" dirty="0" smtClean="0"/>
              <a:t>Requires min. 4 virtual processors</a:t>
            </a:r>
          </a:p>
          <a:p>
            <a:r>
              <a:rPr lang="en-US" dirty="0" smtClean="0"/>
              <a:t>UM must be able to utilize physical processors on demand</a:t>
            </a:r>
          </a:p>
          <a:p>
            <a:r>
              <a:rPr lang="en-US" dirty="0" smtClean="0"/>
              <a:t>Consider network requirements (low latency, sufficient bandwidth) to meet UM needs</a:t>
            </a:r>
          </a:p>
          <a:p>
            <a:r>
              <a:rPr lang="en-US" dirty="0" smtClean="0"/>
              <a:t>Tests show that 4VP/16GB VM can handle 40 concurrent calls with VM Preview and 65 calls without</a:t>
            </a:r>
          </a:p>
        </p:txBody>
      </p:sp>
    </p:spTree>
    <p:extLst>
      <p:ext uri="{BB962C8B-B14F-4D97-AF65-F5344CB8AC3E}">
        <p14:creationId xmlns:p14="http://schemas.microsoft.com/office/powerpoint/2010/main" val="1331337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Root Server Sizing</a:t>
            </a:r>
            <a:endParaRPr lang="en-US" dirty="0"/>
          </a:p>
        </p:txBody>
      </p:sp>
      <p:sp>
        <p:nvSpPr>
          <p:cNvPr id="3" name="Text Placeholder 2"/>
          <p:cNvSpPr>
            <a:spLocks noGrp="1"/>
          </p:cNvSpPr>
          <p:nvPr>
            <p:ph idx="1"/>
          </p:nvPr>
        </p:nvSpPr>
        <p:spPr>
          <a:prstGeom prst="rect">
            <a:avLst/>
          </a:prstGeom>
        </p:spPr>
        <p:txBody>
          <a:bodyPr lIns="68589" tIns="34295" rIns="68589" bIns="34295">
            <a:normAutofit/>
          </a:bodyPr>
          <a:lstStyle/>
          <a:p>
            <a:r>
              <a:rPr lang="en-US" sz="2000" dirty="0" smtClean="0"/>
              <a:t>Root server storage sizing includes space for the OS &amp; required hypervisor components, plus connectivity to storage for guest VMs</a:t>
            </a:r>
          </a:p>
          <a:p>
            <a:pPr lvl="1"/>
            <a:r>
              <a:rPr lang="en-US" sz="2000" dirty="0" smtClean="0"/>
              <a:t>Don’t forget about high availability of storage if required (multi-path HBAs or </a:t>
            </a:r>
            <a:r>
              <a:rPr lang="en-US" sz="2000" dirty="0" err="1" smtClean="0"/>
              <a:t>iSCSI</a:t>
            </a:r>
            <a:r>
              <a:rPr lang="en-US" sz="2000" dirty="0" smtClean="0"/>
              <a:t> NICs, redundant paths, etc.)</a:t>
            </a:r>
          </a:p>
          <a:p>
            <a:r>
              <a:rPr lang="en-US" sz="2000" dirty="0" smtClean="0"/>
              <a:t>Network sizing is critical: number of interfaces and bandwidth</a:t>
            </a:r>
          </a:p>
          <a:p>
            <a:pPr lvl="1"/>
            <a:r>
              <a:rPr lang="en-US" sz="2000" dirty="0" smtClean="0"/>
              <a:t>Consider app connectivity, storage networking, heartbeats, CSV, VM migration</a:t>
            </a:r>
          </a:p>
        </p:txBody>
      </p:sp>
    </p:spTree>
    <p:extLst>
      <p:ext uri="{BB962C8B-B14F-4D97-AF65-F5344CB8AC3E}">
        <p14:creationId xmlns:p14="http://schemas.microsoft.com/office/powerpoint/2010/main" val="2743733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Why Microsoft Virtualization</a:t>
            </a:r>
            <a:br>
              <a:rPr lang="en-US" smtClean="0"/>
            </a:br>
            <a:r>
              <a:rPr lang="en-US" smtClean="0"/>
              <a:t>for Microsoft Server</a:t>
            </a:r>
            <a:br>
              <a:rPr lang="en-US" smtClean="0"/>
            </a:br>
            <a:r>
              <a:rPr lang="en-US" smtClean="0"/>
              <a:t>Applications</a:t>
            </a:r>
            <a:endParaRPr lang="en-US" dirty="0"/>
          </a:p>
        </p:txBody>
      </p:sp>
      <p:sp>
        <p:nvSpPr>
          <p:cNvPr id="4" name="Subtitle 3"/>
          <p:cNvSpPr>
            <a:spLocks noGrp="1"/>
          </p:cNvSpPr>
          <p:nvPr>
            <p:ph type="subTitle" idx="1"/>
          </p:nvPr>
        </p:nvSpPr>
        <p:spPr/>
        <p:txBody>
          <a:bodyPr/>
          <a:lstStyle/>
          <a:p>
            <a:endParaRPr lang="en-US"/>
          </a:p>
        </p:txBody>
      </p:sp>
      <p:sp>
        <p:nvSpPr>
          <p:cNvPr id="5" name="Text Placeholder 4"/>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273223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Root Server Sizing</a:t>
            </a:r>
            <a:endParaRPr lang="en-US" dirty="0"/>
          </a:p>
        </p:txBody>
      </p:sp>
      <p:sp>
        <p:nvSpPr>
          <p:cNvPr id="3" name="Text Placeholder 2"/>
          <p:cNvSpPr>
            <a:spLocks noGrp="1"/>
          </p:cNvSpPr>
          <p:nvPr>
            <p:ph idx="1"/>
          </p:nvPr>
        </p:nvSpPr>
        <p:spPr>
          <a:prstGeom prst="rect">
            <a:avLst/>
          </a:prstGeom>
        </p:spPr>
        <p:txBody>
          <a:bodyPr lIns="68589" tIns="34295" rIns="68589" bIns="34295">
            <a:normAutofit/>
          </a:bodyPr>
          <a:lstStyle/>
          <a:p>
            <a:r>
              <a:rPr lang="en-US" sz="1600" dirty="0"/>
              <a:t>CPU sizing should </a:t>
            </a:r>
            <a:r>
              <a:rPr lang="en-US" sz="1600" dirty="0" smtClean="0"/>
              <a:t>include root needs plus per-guest overhead</a:t>
            </a:r>
          </a:p>
          <a:p>
            <a:pPr lvl="1"/>
            <a:r>
              <a:rPr lang="en-US" sz="1600" dirty="0" smtClean="0"/>
              <a:t>Follow hypervisor vendor recommendations</a:t>
            </a:r>
            <a:endParaRPr lang="en-US" sz="1600" dirty="0"/>
          </a:p>
          <a:p>
            <a:r>
              <a:rPr lang="en-US" sz="1600" dirty="0" smtClean="0"/>
              <a:t>Memory sizing should not assume oversubscription</a:t>
            </a:r>
          </a:p>
          <a:p>
            <a:pPr lvl="1"/>
            <a:r>
              <a:rPr lang="en-US" sz="1600" dirty="0" smtClean="0"/>
              <a:t>Follow hypervisor vendor recommendations</a:t>
            </a:r>
          </a:p>
          <a:p>
            <a:pPr lvl="1"/>
            <a:r>
              <a:rPr lang="en-US" sz="1600" dirty="0" smtClean="0"/>
              <a:t>Provide memory for root plus sum of running VM requirements</a:t>
            </a:r>
          </a:p>
          <a:p>
            <a:pPr lvl="1"/>
            <a:r>
              <a:rPr lang="en-US" sz="1600" dirty="0" smtClean="0"/>
              <a:t>Memory for Hyper-V root = the larger of 512MB or the per-VM value (summed for running VMs) of 32MB for the first 1GB of virtual RAM + 8MB for each additional GB of virtual RAM</a:t>
            </a:r>
          </a:p>
          <a:p>
            <a:pPr lvl="2"/>
            <a:r>
              <a:rPr lang="en-US" sz="1600" dirty="0" smtClean="0"/>
              <a:t>Example: 8 VMs running, each with 32GB RAM. Root requires 8 * (32MB + 8MB*31) = 2240MB</a:t>
            </a:r>
            <a:endParaRPr lang="en-US" sz="1600" dirty="0"/>
          </a:p>
        </p:txBody>
      </p:sp>
    </p:spTree>
    <p:extLst>
      <p:ext uri="{BB962C8B-B14F-4D97-AF65-F5344CB8AC3E}">
        <p14:creationId xmlns:p14="http://schemas.microsoft.com/office/powerpoint/2010/main" val="499698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Processors</a:t>
            </a:r>
            <a:endParaRPr lang="en-US" dirty="0"/>
          </a:p>
        </p:txBody>
      </p:sp>
      <p:sp>
        <p:nvSpPr>
          <p:cNvPr id="3" name="Text Placeholder 2"/>
          <p:cNvSpPr>
            <a:spLocks noGrp="1"/>
          </p:cNvSpPr>
          <p:nvPr>
            <p:ph idx="1"/>
          </p:nvPr>
        </p:nvSpPr>
        <p:spPr>
          <a:prstGeom prst="rect">
            <a:avLst/>
          </a:prstGeom>
        </p:spPr>
        <p:txBody>
          <a:bodyPr lIns="68589" tIns="34295" rIns="68589" bIns="34295">
            <a:normAutofit/>
          </a:bodyPr>
          <a:lstStyle/>
          <a:p>
            <a:r>
              <a:rPr lang="en-US" sz="2000" dirty="0" smtClean="0"/>
              <a:t>Scale up CPU on VMs as much as possible</a:t>
            </a:r>
          </a:p>
          <a:p>
            <a:pPr lvl="1"/>
            <a:r>
              <a:rPr lang="en-US" sz="2000" dirty="0" smtClean="0"/>
              <a:t>Don’t deploy 4 x 1 </a:t>
            </a:r>
            <a:r>
              <a:rPr lang="en-US" sz="2000" dirty="0" err="1" smtClean="0"/>
              <a:t>vCPU</a:t>
            </a:r>
            <a:r>
              <a:rPr lang="en-US" sz="2000" dirty="0" smtClean="0"/>
              <a:t> machines vs. 1 x 4 </a:t>
            </a:r>
            <a:r>
              <a:rPr lang="en-US" sz="2000" dirty="0" err="1" smtClean="0"/>
              <a:t>vCPU</a:t>
            </a:r>
            <a:r>
              <a:rPr lang="en-US" sz="2000" dirty="0" smtClean="0"/>
              <a:t> machine: take advantage of Exchange scalability</a:t>
            </a:r>
          </a:p>
          <a:p>
            <a:r>
              <a:rPr lang="en-US" sz="2000" dirty="0" smtClean="0"/>
              <a:t>Don’t oversubscribe CPUs unless consolidating with P2V, or similar scenario</a:t>
            </a:r>
          </a:p>
          <a:p>
            <a:r>
              <a:rPr lang="en-US" sz="2000" dirty="0" smtClean="0"/>
              <a:t>Generally assume 1 logical CPU == 1 virtual CPU, don’t assume that a </a:t>
            </a:r>
            <a:r>
              <a:rPr lang="en-US" sz="2000" dirty="0" err="1" smtClean="0"/>
              <a:t>hyperthreaded</a:t>
            </a:r>
            <a:r>
              <a:rPr lang="en-US" sz="2000" dirty="0" smtClean="0"/>
              <a:t> (SMT) CPU counts</a:t>
            </a:r>
            <a:endParaRPr lang="en-US" sz="2000" dirty="0"/>
          </a:p>
        </p:txBody>
      </p:sp>
    </p:spTree>
    <p:extLst>
      <p:ext uri="{BB962C8B-B14F-4D97-AF65-F5344CB8AC3E}">
        <p14:creationId xmlns:p14="http://schemas.microsoft.com/office/powerpoint/2010/main" val="1942603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dirty="0" smtClean="0"/>
              <a:t>Best Practices:</a:t>
            </a:r>
            <a:endParaRPr lang="en-US" dirty="0"/>
          </a:p>
        </p:txBody>
      </p:sp>
      <p:sp>
        <p:nvSpPr>
          <p:cNvPr id="7" name="Subtitle 6"/>
          <p:cNvSpPr>
            <a:spLocks noGrp="1"/>
          </p:cNvSpPr>
          <p:nvPr>
            <p:ph type="subTitle" idx="1"/>
          </p:nvPr>
        </p:nvSpPr>
        <p:spPr>
          <a:xfrm>
            <a:off x="635161" y="2615730"/>
            <a:ext cx="6994363" cy="346249"/>
          </a:xfrm>
        </p:spPr>
        <p:txBody>
          <a:bodyPr/>
          <a:lstStyle/>
          <a:p>
            <a:r>
              <a:rPr lang="en-US" dirty="0" smtClean="0">
                <a:solidFill>
                  <a:schemeClr val="bg1"/>
                </a:solidFill>
              </a:rPr>
              <a:t>Server Deployment</a:t>
            </a:r>
            <a:endParaRPr lang="en-US" dirty="0">
              <a:solidFill>
                <a:schemeClr val="bg1"/>
              </a:solidFill>
            </a:endParaRPr>
          </a:p>
        </p:txBody>
      </p:sp>
      <p:sp>
        <p:nvSpPr>
          <p:cNvPr id="8" name="Text Placeholder 7"/>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257589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Locating Virtual Machines</a:t>
            </a:r>
            <a:endParaRPr lang="en-US" dirty="0"/>
          </a:p>
        </p:txBody>
      </p:sp>
      <p:sp>
        <p:nvSpPr>
          <p:cNvPr id="3" name="Text Placeholder 2"/>
          <p:cNvSpPr>
            <a:spLocks noGrp="1"/>
          </p:cNvSpPr>
          <p:nvPr>
            <p:ph idx="1"/>
          </p:nvPr>
        </p:nvSpPr>
        <p:spPr>
          <a:prstGeom prst="rect">
            <a:avLst/>
          </a:prstGeom>
        </p:spPr>
        <p:txBody>
          <a:bodyPr lIns="68589" tIns="34295" rIns="68589" bIns="34295">
            <a:normAutofit fontScale="85000" lnSpcReduction="10000"/>
          </a:bodyPr>
          <a:lstStyle/>
          <a:p>
            <a:r>
              <a:rPr lang="en-US" dirty="0" smtClean="0"/>
              <a:t>VM placement is important for high availability</a:t>
            </a:r>
          </a:p>
          <a:p>
            <a:r>
              <a:rPr lang="en-US" dirty="0" smtClean="0"/>
              <a:t>Don’t co-locate DAG database copies on physical hosts</a:t>
            </a:r>
          </a:p>
          <a:p>
            <a:r>
              <a:rPr lang="en-US" dirty="0" smtClean="0"/>
              <a:t>Exchange unaware of VM location relative to other VMs</a:t>
            </a:r>
          </a:p>
          <a:p>
            <a:pPr lvl="1"/>
            <a:r>
              <a:rPr lang="en-US" dirty="0" smtClean="0"/>
              <a:t>No path correction in transport to avoid data loss</a:t>
            </a:r>
          </a:p>
          <a:p>
            <a:r>
              <a:rPr lang="en-US" dirty="0" smtClean="0"/>
              <a:t>Ensure peak workload can run in standard VM locations</a:t>
            </a:r>
          </a:p>
          <a:p>
            <a:pPr lvl="1"/>
            <a:r>
              <a:rPr lang="en-US" dirty="0" smtClean="0"/>
              <a:t>OK to move temporarily for maintenance assuming high availability requirements are met and current workload can be serviced</a:t>
            </a:r>
          </a:p>
        </p:txBody>
      </p:sp>
    </p:spTree>
    <p:extLst>
      <p:ext uri="{BB962C8B-B14F-4D97-AF65-F5344CB8AC3E}">
        <p14:creationId xmlns:p14="http://schemas.microsoft.com/office/powerpoint/2010/main" val="481019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2000"/>
                                        <p:tgtEl>
                                          <p:spTgt spid="3">
                                            <p:txEl>
                                              <p:pRg st="2" end="2"/>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2000"/>
                                        <p:tgtEl>
                                          <p:spTgt spid="3">
                                            <p:txEl>
                                              <p:pRg st="3" end="3"/>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a:t>
            </a:r>
            <a:r>
              <a:rPr lang="en-US" dirty="0"/>
              <a:t>D</a:t>
            </a:r>
            <a:r>
              <a:rPr lang="en-US" dirty="0" smtClean="0"/>
              <a:t>ecisions</a:t>
            </a:r>
            <a:endParaRPr lang="en-US" dirty="0"/>
          </a:p>
        </p:txBody>
      </p:sp>
      <p:sp>
        <p:nvSpPr>
          <p:cNvPr id="3" name="Text Placeholder 2"/>
          <p:cNvSpPr>
            <a:spLocks noGrp="1"/>
          </p:cNvSpPr>
          <p:nvPr>
            <p:ph idx="1"/>
          </p:nvPr>
        </p:nvSpPr>
        <p:spPr>
          <a:prstGeom prst="rect">
            <a:avLst/>
          </a:prstGeom>
        </p:spPr>
        <p:txBody>
          <a:bodyPr lIns="68589" tIns="34295" rIns="68589" bIns="34295">
            <a:normAutofit fontScale="85000" lnSpcReduction="20000"/>
          </a:bodyPr>
          <a:lstStyle/>
          <a:p>
            <a:r>
              <a:rPr lang="en-US" dirty="0" smtClean="0"/>
              <a:t>Exchange performance and health highly dependent on availability and performance of storage</a:t>
            </a:r>
          </a:p>
          <a:p>
            <a:r>
              <a:rPr lang="en-US" dirty="0" smtClean="0"/>
              <a:t>Many options for presentation of storage to VMs</a:t>
            </a:r>
          </a:p>
          <a:p>
            <a:pPr lvl="1"/>
            <a:r>
              <a:rPr lang="en-US" dirty="0" smtClean="0"/>
              <a:t>VHD</a:t>
            </a:r>
          </a:p>
          <a:p>
            <a:pPr lvl="1"/>
            <a:r>
              <a:rPr lang="en-US" dirty="0" smtClean="0"/>
              <a:t>FC</a:t>
            </a:r>
          </a:p>
          <a:p>
            <a:pPr lvl="1"/>
            <a:r>
              <a:rPr lang="en-US" dirty="0" err="1" smtClean="0"/>
              <a:t>iSCSI</a:t>
            </a:r>
            <a:r>
              <a:rPr lang="en-US" dirty="0" smtClean="0"/>
              <a:t>, </a:t>
            </a:r>
            <a:r>
              <a:rPr lang="en-US" dirty="0" err="1" smtClean="0"/>
              <a:t>FCoE</a:t>
            </a:r>
            <a:endParaRPr lang="en-US" dirty="0" smtClean="0"/>
          </a:p>
          <a:p>
            <a:pPr lvl="1"/>
            <a:r>
              <a:rPr lang="en-US" dirty="0" smtClean="0"/>
              <a:t>DAS</a:t>
            </a:r>
          </a:p>
          <a:p>
            <a:r>
              <a:rPr lang="en-US" dirty="0" smtClean="0"/>
              <a:t>Optimize for performance and general design goals</a:t>
            </a:r>
          </a:p>
          <a:p>
            <a:pPr lvl="1"/>
            <a:r>
              <a:rPr lang="en-US" dirty="0" smtClean="0"/>
              <a:t>We recommend looking for options that provide large mailboxes and low cost</a:t>
            </a:r>
            <a:endParaRPr lang="en-US" dirty="0"/>
          </a:p>
        </p:txBody>
      </p:sp>
    </p:spTree>
    <p:extLst>
      <p:ext uri="{BB962C8B-B14F-4D97-AF65-F5344CB8AC3E}">
        <p14:creationId xmlns:p14="http://schemas.microsoft.com/office/powerpoint/2010/main" val="1104829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par>
                          <p:cTn id="28" fill="hold">
                            <p:stCondLst>
                              <p:cond delay="12000"/>
                            </p:stCondLst>
                            <p:childTnLst>
                              <p:par>
                                <p:cTn id="29" presetID="10" presetClass="entr" presetSubtype="0" fill="hold"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childTnLst>
                          </p:cTn>
                        </p:par>
                        <p:par>
                          <p:cTn id="32" fill="hold">
                            <p:stCondLst>
                              <p:cond delay="14000"/>
                            </p:stCondLst>
                            <p:childTnLst>
                              <p:par>
                                <p:cTn id="33" presetID="10" presetClass="entr" presetSubtype="0" fill="hold"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Decisions</a:t>
            </a:r>
            <a:endParaRPr lang="en-US" dirty="0"/>
          </a:p>
        </p:txBody>
      </p:sp>
      <p:sp>
        <p:nvSpPr>
          <p:cNvPr id="3" name="Text Placeholder 2"/>
          <p:cNvSpPr>
            <a:spLocks noGrp="1"/>
          </p:cNvSpPr>
          <p:nvPr>
            <p:ph idx="1"/>
          </p:nvPr>
        </p:nvSpPr>
        <p:spPr>
          <a:prstGeom prst="rect">
            <a:avLst/>
          </a:prstGeom>
        </p:spPr>
        <p:txBody>
          <a:bodyPr lIns="68589" tIns="34295" rIns="68589" bIns="34295">
            <a:normAutofit/>
          </a:bodyPr>
          <a:lstStyle/>
          <a:p>
            <a:r>
              <a:rPr lang="en-US" sz="2000" dirty="0"/>
              <a:t>Exchange storage should be on spindles separate from guest OS VHD physical storage</a:t>
            </a:r>
          </a:p>
          <a:p>
            <a:r>
              <a:rPr lang="en-US" sz="2000" dirty="0"/>
              <a:t>Exchange storage must be fixed VHD, SCSI </a:t>
            </a:r>
            <a:r>
              <a:rPr lang="en-US" sz="2000" dirty="0" smtClean="0"/>
              <a:t>pass-through </a:t>
            </a:r>
            <a:r>
              <a:rPr lang="en-US" sz="2000" dirty="0"/>
              <a:t>or </a:t>
            </a:r>
            <a:r>
              <a:rPr lang="en-US" sz="2000" dirty="0" err="1"/>
              <a:t>iSCSI</a:t>
            </a:r>
            <a:endParaRPr lang="en-US" sz="2000" dirty="0"/>
          </a:p>
          <a:p>
            <a:pPr lvl="1"/>
            <a:r>
              <a:rPr lang="en-US" sz="2000" dirty="0"/>
              <a:t>Preference is to use SCSI </a:t>
            </a:r>
            <a:r>
              <a:rPr lang="en-US" sz="2000" dirty="0" smtClean="0"/>
              <a:t>pass-through </a:t>
            </a:r>
            <a:r>
              <a:rPr lang="en-US" sz="2000" dirty="0"/>
              <a:t>to host queues, DBs, and </a:t>
            </a:r>
            <a:r>
              <a:rPr lang="en-US" sz="2000" dirty="0" err="1"/>
              <a:t>logfile</a:t>
            </a:r>
            <a:r>
              <a:rPr lang="en-US" sz="2000" dirty="0"/>
              <a:t> streams</a:t>
            </a:r>
          </a:p>
          <a:p>
            <a:pPr lvl="1"/>
            <a:r>
              <a:rPr lang="en-US" sz="2000" dirty="0"/>
              <a:t>Hyper-V Live Migration suggests Cluster Shared Volumes with fixed VHD (faster “black-out” period)</a:t>
            </a:r>
          </a:p>
          <a:p>
            <a:r>
              <a:rPr lang="en-US" sz="2000" dirty="0"/>
              <a:t>FC/SCSI HBAs must be configured in Root OS with LUNs presented to VMs as </a:t>
            </a:r>
            <a:r>
              <a:rPr lang="en-US" sz="2000" dirty="0" smtClean="0"/>
              <a:t>pass-through </a:t>
            </a:r>
            <a:r>
              <a:rPr lang="en-US" sz="2000" dirty="0"/>
              <a:t>or </a:t>
            </a:r>
            <a:r>
              <a:rPr lang="en-US" sz="2000" dirty="0" smtClean="0"/>
              <a:t>VHD</a:t>
            </a:r>
            <a:endParaRPr lang="en-US" sz="2000" dirty="0"/>
          </a:p>
        </p:txBody>
      </p:sp>
    </p:spTree>
    <p:extLst>
      <p:ext uri="{BB962C8B-B14F-4D97-AF65-F5344CB8AC3E}">
        <p14:creationId xmlns:p14="http://schemas.microsoft.com/office/powerpoint/2010/main" val="2334055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Storage Decisions</a:t>
            </a:r>
            <a:endParaRPr lang="en-AU" dirty="0"/>
          </a:p>
        </p:txBody>
      </p:sp>
      <p:sp>
        <p:nvSpPr>
          <p:cNvPr id="3" name="Content Placeholder 2"/>
          <p:cNvSpPr>
            <a:spLocks noGrp="1"/>
          </p:cNvSpPr>
          <p:nvPr>
            <p:ph idx="1"/>
          </p:nvPr>
        </p:nvSpPr>
        <p:spPr/>
        <p:txBody>
          <a:bodyPr/>
          <a:lstStyle/>
          <a:p>
            <a:r>
              <a:rPr lang="en-US" sz="2000" dirty="0"/>
              <a:t>Internet SCSI (</a:t>
            </a:r>
            <a:r>
              <a:rPr lang="en-US" sz="2000" dirty="0" err="1"/>
              <a:t>iSCSI</a:t>
            </a:r>
            <a:r>
              <a:rPr lang="en-US" sz="2000" dirty="0"/>
              <a:t>)</a:t>
            </a:r>
          </a:p>
          <a:p>
            <a:pPr lvl="1"/>
            <a:r>
              <a:rPr lang="en-US" sz="2000" dirty="0"/>
              <a:t>Standard best practices for </a:t>
            </a:r>
            <a:r>
              <a:rPr lang="en-US" sz="2000" dirty="0" err="1"/>
              <a:t>iSCSI</a:t>
            </a:r>
            <a:r>
              <a:rPr lang="en-US" sz="2000" dirty="0"/>
              <a:t> connected storage apply (dedicated NIC, jumbo frames, offload, etc…)</a:t>
            </a:r>
          </a:p>
          <a:p>
            <a:pPr lvl="1"/>
            <a:r>
              <a:rPr lang="en-US" sz="2000" dirty="0" err="1"/>
              <a:t>iSCSI</a:t>
            </a:r>
            <a:r>
              <a:rPr lang="en-US" sz="2000" dirty="0"/>
              <a:t> initiator in the guest is supported but need to account for reduced performance</a:t>
            </a:r>
          </a:p>
          <a:p>
            <a:r>
              <a:rPr lang="en-US" sz="2000" dirty="0"/>
              <a:t>Exchange storage must be block-level</a:t>
            </a:r>
          </a:p>
          <a:p>
            <a:pPr lvl="1"/>
            <a:r>
              <a:rPr lang="en-US" sz="2000" dirty="0"/>
              <a:t>Network attached storage (NAS) volumes not supported</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232828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Exchange VM Deployment</a:t>
            </a:r>
            <a:endParaRPr lang="en-US" dirty="0"/>
          </a:p>
        </p:txBody>
      </p:sp>
      <p:sp>
        <p:nvSpPr>
          <p:cNvPr id="3" name="Text Placeholder 2"/>
          <p:cNvSpPr>
            <a:spLocks noGrp="1"/>
          </p:cNvSpPr>
          <p:nvPr>
            <p:ph idx="1"/>
          </p:nvPr>
        </p:nvSpPr>
        <p:spPr>
          <a:xfrm>
            <a:off x="457200" y="1419621"/>
            <a:ext cx="8229600" cy="3175001"/>
          </a:xfrm>
          <a:prstGeom prst="rect">
            <a:avLst/>
          </a:prstGeom>
        </p:spPr>
        <p:txBody>
          <a:bodyPr lIns="68589" tIns="34295" rIns="68589" bIns="34295">
            <a:normAutofit/>
          </a:bodyPr>
          <a:lstStyle/>
          <a:p>
            <a:r>
              <a:rPr lang="en-US" sz="2000" dirty="0" smtClean="0"/>
              <a:t>Exchange setup must be run when VM is provisioned</a:t>
            </a:r>
          </a:p>
          <a:p>
            <a:pPr lvl="1"/>
            <a:r>
              <a:rPr lang="en-US" sz="2000" dirty="0" smtClean="0"/>
              <a:t>Not “</a:t>
            </a:r>
            <a:r>
              <a:rPr lang="en-US" sz="2000" dirty="0" err="1" smtClean="0"/>
              <a:t>sysprep</a:t>
            </a:r>
            <a:r>
              <a:rPr lang="en-US" sz="2000" dirty="0" smtClean="0"/>
              <a:t> friendly”</a:t>
            </a:r>
          </a:p>
          <a:p>
            <a:r>
              <a:rPr lang="en-US" sz="2000" dirty="0" smtClean="0"/>
              <a:t>Possible to script Exchange setup to fully automate Exchange VM provisioning</a:t>
            </a:r>
          </a:p>
          <a:p>
            <a:r>
              <a:rPr lang="en-US" sz="2000" dirty="0" smtClean="0"/>
              <a:t>Build “starter image” with desired OS, patches, pre-</a:t>
            </a:r>
            <a:r>
              <a:rPr lang="en-US" sz="2000" dirty="0" err="1" smtClean="0"/>
              <a:t>reqs</a:t>
            </a:r>
            <a:r>
              <a:rPr lang="en-US" sz="2000" dirty="0" smtClean="0"/>
              <a:t>, and Exchange install binaries</a:t>
            </a:r>
            <a:endParaRPr lang="en-US" sz="2000" dirty="0"/>
          </a:p>
        </p:txBody>
      </p:sp>
    </p:spTree>
    <p:extLst>
      <p:ext uri="{BB962C8B-B14F-4D97-AF65-F5344CB8AC3E}">
        <p14:creationId xmlns:p14="http://schemas.microsoft.com/office/powerpoint/2010/main" val="3590844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dirty="0" smtClean="0"/>
              <a:t>Best Practices:</a:t>
            </a:r>
            <a:endParaRPr lang="en-US" dirty="0"/>
          </a:p>
        </p:txBody>
      </p:sp>
      <p:sp>
        <p:nvSpPr>
          <p:cNvPr id="7" name="Subtitle 6"/>
          <p:cNvSpPr>
            <a:spLocks noGrp="1"/>
          </p:cNvSpPr>
          <p:nvPr>
            <p:ph type="subTitle" idx="1"/>
          </p:nvPr>
        </p:nvSpPr>
        <p:spPr>
          <a:xfrm>
            <a:off x="635161" y="2615730"/>
            <a:ext cx="6994363" cy="346249"/>
          </a:xfrm>
        </p:spPr>
        <p:txBody>
          <a:bodyPr/>
          <a:lstStyle/>
          <a:p>
            <a:r>
              <a:rPr lang="en-US" dirty="0" smtClean="0">
                <a:solidFill>
                  <a:schemeClr val="bg1"/>
                </a:solidFill>
              </a:rPr>
              <a:t>High Availability &amp; VM Migration</a:t>
            </a:r>
            <a:endParaRPr lang="en-US" dirty="0">
              <a:solidFill>
                <a:schemeClr val="bg1"/>
              </a:solidFill>
            </a:endParaRPr>
          </a:p>
        </p:txBody>
      </p:sp>
      <p:sp>
        <p:nvSpPr>
          <p:cNvPr id="8" name="Text Placeholder 7"/>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795978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171451"/>
            <a:ext cx="8375946" cy="457049"/>
          </a:xfrm>
        </p:spPr>
        <p:txBody>
          <a:bodyPr>
            <a:normAutofit fontScale="90000"/>
          </a:bodyPr>
          <a:lstStyle/>
          <a:p>
            <a:pPr algn="l"/>
            <a:r>
              <a:rPr lang="en-US" dirty="0" smtClean="0"/>
              <a:t>High Availability And Disaster Recovery</a:t>
            </a:r>
            <a:endParaRPr lang="en-US" dirty="0"/>
          </a:p>
        </p:txBody>
      </p:sp>
      <p:sp>
        <p:nvSpPr>
          <p:cNvPr id="3" name="Content Placeholder 2"/>
          <p:cNvSpPr>
            <a:spLocks noGrp="1"/>
          </p:cNvSpPr>
          <p:nvPr>
            <p:ph idx="1"/>
          </p:nvPr>
        </p:nvSpPr>
        <p:spPr>
          <a:xfrm>
            <a:off x="381000" y="1059656"/>
            <a:ext cx="8382000" cy="2917722"/>
          </a:xfrm>
        </p:spPr>
        <p:txBody>
          <a:bodyPr>
            <a:normAutofit fontScale="92500"/>
          </a:bodyPr>
          <a:lstStyle/>
          <a:p>
            <a:r>
              <a:rPr lang="en-US" sz="2100" dirty="0"/>
              <a:t>Exchange High Availability Definition</a:t>
            </a:r>
          </a:p>
          <a:p>
            <a:pPr lvl="1"/>
            <a:r>
              <a:rPr lang="en-US" sz="1800" dirty="0"/>
              <a:t>Automatic switch over of application services which doesn’t compromise the integrity of application data</a:t>
            </a:r>
          </a:p>
          <a:p>
            <a:pPr lvl="1"/>
            <a:r>
              <a:rPr lang="en-US" sz="1800" dirty="0"/>
              <a:t>Selection of “active” data set occurs within the application automatically</a:t>
            </a:r>
          </a:p>
          <a:p>
            <a:r>
              <a:rPr lang="en-US" sz="2100" dirty="0"/>
              <a:t>Exchange Disaster Recovery Definition</a:t>
            </a:r>
          </a:p>
          <a:p>
            <a:pPr lvl="1"/>
            <a:r>
              <a:rPr lang="en-US" sz="1800" dirty="0"/>
              <a:t>Manual fail over of application services with high retention of data integrity</a:t>
            </a:r>
          </a:p>
          <a:p>
            <a:pPr lvl="1"/>
            <a:r>
              <a:rPr lang="en-US" sz="1800" dirty="0"/>
              <a:t>Selection of “active” data set occurs manually outside the application, Exchange application provides support to minimize data loss through replication</a:t>
            </a:r>
          </a:p>
          <a:p>
            <a:pPr lvl="1"/>
            <a:endParaRPr lang="en-US" sz="1800" dirty="0"/>
          </a:p>
        </p:txBody>
      </p:sp>
    </p:spTree>
    <p:extLst>
      <p:ext uri="{BB962C8B-B14F-4D97-AF65-F5344CB8AC3E}">
        <p14:creationId xmlns:p14="http://schemas.microsoft.com/office/powerpoint/2010/main" val="156760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23343" y="733646"/>
            <a:ext cx="8666132" cy="3564548"/>
            <a:chOff x="297713" y="978195"/>
            <a:chExt cx="11551834" cy="4752730"/>
          </a:xfrm>
        </p:grpSpPr>
        <p:grpSp>
          <p:nvGrpSpPr>
            <p:cNvPr id="6" name="Group 5"/>
            <p:cNvGrpSpPr/>
            <p:nvPr/>
          </p:nvGrpSpPr>
          <p:grpSpPr>
            <a:xfrm>
              <a:off x="297713" y="978195"/>
              <a:ext cx="11551834" cy="4752730"/>
              <a:chOff x="297713" y="978195"/>
              <a:chExt cx="11551834" cy="4752730"/>
            </a:xfrm>
          </p:grpSpPr>
          <p:sp>
            <p:nvSpPr>
              <p:cNvPr id="4" name="Rounded Rectangle 3"/>
              <p:cNvSpPr/>
              <p:nvPr/>
            </p:nvSpPr>
            <p:spPr bwMode="auto">
              <a:xfrm>
                <a:off x="297713" y="978195"/>
                <a:ext cx="11541202" cy="4752730"/>
              </a:xfrm>
              <a:prstGeom prst="roundRect">
                <a:avLst>
                  <a:gd name="adj" fmla="val 7271"/>
                </a:avLst>
              </a:prstGeom>
              <a:gradFill>
                <a:gsLst>
                  <a:gs pos="0">
                    <a:schemeClr val="accent6">
                      <a:lumMod val="20000"/>
                      <a:lumOff val="80000"/>
                    </a:schemeClr>
                  </a:gs>
                  <a:gs pos="22000">
                    <a:schemeClr val="accent6">
                      <a:lumMod val="75000"/>
                    </a:schemeClr>
                  </a:gs>
                  <a:gs pos="97500">
                    <a:schemeClr val="accent6">
                      <a:lumMod val="75000"/>
                    </a:schemeClr>
                  </a:gs>
                  <a:gs pos="91000">
                    <a:schemeClr val="tx2"/>
                  </a:gs>
                </a:gsLs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algn="ctr" defTabSz="685666"/>
                <a:endParaRPr lang="en-US" sz="1700" dirty="0">
                  <a:solidFill>
                    <a:schemeClr val="tx1">
                      <a:alpha val="99000"/>
                    </a:schemeClr>
                  </a:solidFill>
                </a:endParaRPr>
              </a:p>
            </p:txBody>
          </p:sp>
          <p:pic>
            <p:nvPicPr>
              <p:cNvPr id="1027" name="Picture 3" descr="D:\Documents\Images\SysCnt_v_rgb_r.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620875" y="4284201"/>
                <a:ext cx="1851652" cy="118844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5076" r="15076"/>
              <a:stretch/>
            </p:blipFill>
            <p:spPr bwMode="auto">
              <a:xfrm>
                <a:off x="9058940" y="1857011"/>
                <a:ext cx="2790607" cy="2384658"/>
              </a:xfrm>
              <a:prstGeom prst="rect">
                <a:avLst/>
              </a:prstGeom>
              <a:noFill/>
              <a:ln>
                <a:noFill/>
              </a:ln>
            </p:spPr>
          </p:pic>
        </p:grpSp>
        <p:sp>
          <p:nvSpPr>
            <p:cNvPr id="10" name="TextBox 9"/>
            <p:cNvSpPr txBox="1"/>
            <p:nvPr/>
          </p:nvSpPr>
          <p:spPr>
            <a:xfrm>
              <a:off x="9401621" y="1169578"/>
              <a:ext cx="2147777" cy="697627"/>
            </a:xfrm>
            <a:prstGeom prst="rect">
              <a:avLst/>
            </a:prstGeom>
            <a:noFill/>
          </p:spPr>
          <p:txBody>
            <a:bodyPr wrap="square" lIns="0" tIns="0" rIns="0" bIns="0" rtlCol="0">
              <a:spAutoFit/>
            </a:bodyPr>
            <a:lstStyle/>
            <a:p>
              <a:pPr algn="ctr"/>
              <a:r>
                <a:rPr lang="en-GB" sz="1700" dirty="0">
                  <a:solidFill>
                    <a:schemeClr val="bg1"/>
                  </a:solidFill>
                </a:rPr>
                <a:t>Management Platform</a:t>
              </a:r>
            </a:p>
          </p:txBody>
        </p:sp>
      </p:grpSp>
      <p:sp>
        <p:nvSpPr>
          <p:cNvPr id="2" name="Title 1"/>
          <p:cNvSpPr>
            <a:spLocks noGrp="1"/>
          </p:cNvSpPr>
          <p:nvPr>
            <p:ph type="title"/>
          </p:nvPr>
        </p:nvSpPr>
        <p:spPr>
          <a:xfrm>
            <a:off x="442519" y="-123604"/>
            <a:ext cx="8229600" cy="857250"/>
          </a:xfrm>
        </p:spPr>
        <p:txBody>
          <a:bodyPr>
            <a:normAutofit/>
          </a:bodyPr>
          <a:lstStyle/>
          <a:p>
            <a:r>
              <a:rPr lang="en-GB" sz="2400" dirty="0" smtClean="0"/>
              <a:t>Microsoft Virtualization for Server Applications</a:t>
            </a:r>
            <a:endParaRPr lang="en-GB" sz="2400" dirty="0"/>
          </a:p>
        </p:txBody>
      </p:sp>
      <p:grpSp>
        <p:nvGrpSpPr>
          <p:cNvPr id="3" name="Group 2"/>
          <p:cNvGrpSpPr/>
          <p:nvPr/>
        </p:nvGrpSpPr>
        <p:grpSpPr>
          <a:xfrm>
            <a:off x="295131" y="3244746"/>
            <a:ext cx="6508820" cy="954435"/>
            <a:chOff x="295131" y="3244746"/>
            <a:chExt cx="6508820" cy="954435"/>
          </a:xfrm>
        </p:grpSpPr>
        <p:sp>
          <p:nvSpPr>
            <p:cNvPr id="5" name="Rounded Rectangle 4"/>
            <p:cNvSpPr/>
            <p:nvPr/>
          </p:nvSpPr>
          <p:spPr bwMode="auto">
            <a:xfrm>
              <a:off x="295131" y="3244746"/>
              <a:ext cx="6508820" cy="954435"/>
            </a:xfrm>
            <a:prstGeom prst="roundRect">
              <a:avLst/>
            </a:prstGeom>
            <a:gradFill>
              <a:gsLst>
                <a:gs pos="0">
                  <a:srgbClr val="0070C0"/>
                </a:gs>
                <a:gs pos="80000">
                  <a:schemeClr val="bg2"/>
                </a:gs>
                <a:gs pos="100000">
                  <a:schemeClr val="accent1">
                    <a:lumMod val="50000"/>
                  </a:schemeClr>
                </a:gs>
              </a:gsLst>
            </a:gradFill>
            <a:ln>
              <a:solidFill>
                <a:schemeClr val="bg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algn="ctr" defTabSz="685666"/>
              <a:r>
                <a:rPr lang="en-US" sz="1700" dirty="0">
                  <a:solidFill>
                    <a:schemeClr val="tx1">
                      <a:alpha val="99000"/>
                    </a:schemeClr>
                  </a:solidFill>
                </a:rPr>
                <a:t>Virtualization Platform</a:t>
              </a:r>
            </a:p>
          </p:txBody>
        </p:sp>
        <p:pic>
          <p:nvPicPr>
            <p:cNvPr id="1026" name="Picture 2" descr="D:\Documents\Images\WS08R2-HyperV_h_rgb_r.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187126" y="3559803"/>
              <a:ext cx="2534961" cy="518678"/>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Rounded Rectangle 10"/>
          <p:cNvSpPr/>
          <p:nvPr/>
        </p:nvSpPr>
        <p:spPr bwMode="auto">
          <a:xfrm>
            <a:off x="223342" y="4362007"/>
            <a:ext cx="8658156" cy="62200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fontAlgn="base">
              <a:spcBef>
                <a:spcPct val="0"/>
              </a:spcBef>
              <a:spcAft>
                <a:spcPct val="0"/>
              </a:spcAft>
            </a:pPr>
            <a:r>
              <a:rPr lang="en-US" sz="1700" dirty="0">
                <a:gradFill>
                  <a:gsLst>
                    <a:gs pos="0">
                      <a:srgbClr val="FFFFFF"/>
                    </a:gs>
                    <a:gs pos="100000">
                      <a:srgbClr val="FFFFFF"/>
                    </a:gs>
                  </a:gsLst>
                  <a:lin ang="5400000" scaled="0"/>
                </a:gradFill>
              </a:rPr>
              <a:t>Microsoft Virtualization</a:t>
            </a:r>
            <a:br>
              <a:rPr lang="en-US" sz="1700" dirty="0">
                <a:gradFill>
                  <a:gsLst>
                    <a:gs pos="0">
                      <a:srgbClr val="FFFFFF"/>
                    </a:gs>
                    <a:gs pos="100000">
                      <a:srgbClr val="FFFFFF"/>
                    </a:gs>
                  </a:gsLst>
                  <a:lin ang="5400000" scaled="0"/>
                </a:gradFill>
              </a:rPr>
            </a:br>
            <a:r>
              <a:rPr lang="en-US" sz="1700" b="1" dirty="0">
                <a:gradFill>
                  <a:gsLst>
                    <a:gs pos="0">
                      <a:srgbClr val="FFFFFF"/>
                    </a:gs>
                    <a:gs pos="100000">
                      <a:srgbClr val="FFFFFF"/>
                    </a:gs>
                  </a:gsLst>
                  <a:lin ang="5400000" scaled="0"/>
                </a:gradFill>
              </a:rPr>
              <a:t>Windows Server 2008 R2 Hyper-V &amp; System Center</a:t>
            </a:r>
          </a:p>
        </p:txBody>
      </p:sp>
      <p:grpSp>
        <p:nvGrpSpPr>
          <p:cNvPr id="9" name="Group 8"/>
          <p:cNvGrpSpPr/>
          <p:nvPr/>
        </p:nvGrpSpPr>
        <p:grpSpPr>
          <a:xfrm>
            <a:off x="295130" y="2041450"/>
            <a:ext cx="6500844" cy="1085814"/>
            <a:chOff x="295130" y="2041450"/>
            <a:chExt cx="6500844" cy="1085814"/>
          </a:xfrm>
        </p:grpSpPr>
        <p:sp>
          <p:nvSpPr>
            <p:cNvPr id="15" name="Rounded Rectangle 14"/>
            <p:cNvSpPr/>
            <p:nvPr/>
          </p:nvSpPr>
          <p:spPr bwMode="auto">
            <a:xfrm>
              <a:off x="295130" y="2041450"/>
              <a:ext cx="6500844" cy="1085814"/>
            </a:xfrm>
            <a:prstGeom prst="roundRect">
              <a:avLst/>
            </a:prstGeom>
            <a:gradFill>
              <a:gsLst>
                <a:gs pos="0">
                  <a:schemeClr val="accent6">
                    <a:shade val="51000"/>
                    <a:satMod val="130000"/>
                  </a:schemeClr>
                </a:gs>
                <a:gs pos="11000">
                  <a:schemeClr val="accent6">
                    <a:lumMod val="60000"/>
                    <a:lumOff val="40000"/>
                  </a:schemeClr>
                </a:gs>
                <a:gs pos="97083">
                  <a:schemeClr val="accent6">
                    <a:lumMod val="75000"/>
                  </a:schemeClr>
                </a:gs>
                <a:gs pos="91000">
                  <a:schemeClr val="accent6">
                    <a:shade val="94000"/>
                    <a:satMod val="135000"/>
                  </a:schemeClr>
                </a:gs>
              </a:gsLst>
            </a:gra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defTabSz="685666"/>
              <a:r>
                <a:rPr lang="en-US" sz="1700" dirty="0">
                  <a:solidFill>
                    <a:schemeClr val="bg1">
                      <a:alpha val="99000"/>
                    </a:schemeClr>
                  </a:solidFill>
                </a:rPr>
                <a:t>Microsoft Server Applications</a:t>
              </a:r>
            </a:p>
          </p:txBody>
        </p:sp>
        <p:pic>
          <p:nvPicPr>
            <p:cNvPr id="1028" name="Picture 4" descr="D:\Documents\Images\SQL_h_rgb_r.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76500" y="2561842"/>
              <a:ext cx="1762584" cy="44771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500203" y="2418317"/>
              <a:ext cx="1611252" cy="184666"/>
            </a:xfrm>
            <a:prstGeom prst="rect">
              <a:avLst/>
            </a:prstGeom>
            <a:noFill/>
          </p:spPr>
          <p:txBody>
            <a:bodyPr wrap="square" lIns="0" tIns="0" rIns="0" bIns="0" rtlCol="0">
              <a:spAutoFit/>
            </a:bodyPr>
            <a:lstStyle/>
            <a:p>
              <a:pPr algn="ctr"/>
              <a:r>
                <a:rPr lang="en-GB" sz="1200" dirty="0">
                  <a:gradFill>
                    <a:gsLst>
                      <a:gs pos="0">
                        <a:schemeClr val="tx1"/>
                      </a:gs>
                      <a:gs pos="86000">
                        <a:schemeClr val="tx1"/>
                      </a:gs>
                    </a:gsLst>
                    <a:lin ang="5400000" scaled="0"/>
                  </a:gradFill>
                </a:rPr>
                <a:t>Databases:</a:t>
              </a:r>
            </a:p>
          </p:txBody>
        </p:sp>
        <p:pic>
          <p:nvPicPr>
            <p:cNvPr id="1029" name="Picture 5" descr="D:\Documents\Images\ExchangeSvr_h_rgb_r.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44837" y="2569817"/>
              <a:ext cx="2366789" cy="44820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4504560" y="2418316"/>
              <a:ext cx="1611252" cy="184666"/>
            </a:xfrm>
            <a:prstGeom prst="rect">
              <a:avLst/>
            </a:prstGeom>
            <a:noFill/>
          </p:spPr>
          <p:txBody>
            <a:bodyPr wrap="square" lIns="0" tIns="0" rIns="0" bIns="0" rtlCol="0">
              <a:spAutoFit/>
            </a:bodyPr>
            <a:lstStyle/>
            <a:p>
              <a:pPr algn="ctr"/>
              <a:r>
                <a:rPr lang="en-GB" sz="1200" dirty="0">
                  <a:gradFill>
                    <a:gsLst>
                      <a:gs pos="0">
                        <a:schemeClr val="tx1"/>
                      </a:gs>
                      <a:gs pos="86000">
                        <a:schemeClr val="tx1"/>
                      </a:gs>
                    </a:gsLst>
                    <a:lin ang="5400000" scaled="0"/>
                  </a:gradFill>
                </a:rPr>
                <a:t>Communication:</a:t>
              </a:r>
            </a:p>
          </p:txBody>
        </p:sp>
        <p:pic>
          <p:nvPicPr>
            <p:cNvPr id="1030" name="Picture 6" descr="D:\Documents\Images\ShrPt10_h_rgb_r.pn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r="19281"/>
            <a:stretch/>
          </p:blipFill>
          <p:spPr bwMode="auto">
            <a:xfrm>
              <a:off x="2418808" y="2561361"/>
              <a:ext cx="1792780" cy="44820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2512586" y="2426292"/>
              <a:ext cx="1611252" cy="184666"/>
            </a:xfrm>
            <a:prstGeom prst="rect">
              <a:avLst/>
            </a:prstGeom>
            <a:noFill/>
          </p:spPr>
          <p:txBody>
            <a:bodyPr wrap="square" lIns="0" tIns="0" rIns="0" bIns="0" rtlCol="0">
              <a:spAutoFit/>
            </a:bodyPr>
            <a:lstStyle/>
            <a:p>
              <a:pPr algn="ctr"/>
              <a:r>
                <a:rPr lang="en-GB" sz="1200" dirty="0">
                  <a:gradFill>
                    <a:gsLst>
                      <a:gs pos="0">
                        <a:schemeClr val="tx1"/>
                      </a:gs>
                      <a:gs pos="86000">
                        <a:schemeClr val="tx1"/>
                      </a:gs>
                    </a:gsLst>
                    <a:lin ang="5400000" scaled="0"/>
                  </a:gradFill>
                </a:rPr>
                <a:t>Collaboration:</a:t>
              </a:r>
            </a:p>
          </p:txBody>
        </p:sp>
      </p:grpSp>
      <p:grpSp>
        <p:nvGrpSpPr>
          <p:cNvPr id="14" name="Group 13"/>
          <p:cNvGrpSpPr/>
          <p:nvPr/>
        </p:nvGrpSpPr>
        <p:grpSpPr>
          <a:xfrm>
            <a:off x="303404" y="909872"/>
            <a:ext cx="6500844" cy="1085814"/>
            <a:chOff x="303404" y="909872"/>
            <a:chExt cx="6500844" cy="1085814"/>
          </a:xfrm>
        </p:grpSpPr>
        <p:sp>
          <p:nvSpPr>
            <p:cNvPr id="27" name="Rounded Rectangle 26"/>
            <p:cNvSpPr/>
            <p:nvPr/>
          </p:nvSpPr>
          <p:spPr bwMode="auto">
            <a:xfrm>
              <a:off x="303404" y="909872"/>
              <a:ext cx="6500844" cy="1085814"/>
            </a:xfrm>
            <a:prstGeom prst="roundRect">
              <a:avLst/>
            </a:prstGeom>
            <a:gradFill>
              <a:gsLst>
                <a:gs pos="0">
                  <a:schemeClr val="accent6">
                    <a:shade val="51000"/>
                    <a:satMod val="130000"/>
                  </a:schemeClr>
                </a:gs>
                <a:gs pos="11000">
                  <a:schemeClr val="accent6">
                    <a:lumMod val="60000"/>
                    <a:lumOff val="40000"/>
                  </a:schemeClr>
                </a:gs>
                <a:gs pos="97083">
                  <a:schemeClr val="accent6">
                    <a:lumMod val="75000"/>
                  </a:schemeClr>
                </a:gs>
                <a:gs pos="91000">
                  <a:schemeClr val="accent6">
                    <a:shade val="94000"/>
                    <a:satMod val="135000"/>
                  </a:schemeClr>
                </a:gs>
              </a:gsLst>
            </a:gradFill>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defTabSz="685666"/>
              <a:r>
                <a:rPr lang="en-US" sz="1700" dirty="0" smtClean="0">
                  <a:solidFill>
                    <a:schemeClr val="bg1">
                      <a:alpha val="99000"/>
                    </a:schemeClr>
                  </a:solidFill>
                </a:rPr>
                <a:t>Business Critical Applications</a:t>
              </a:r>
              <a:endParaRPr lang="en-US" sz="1700" dirty="0">
                <a:solidFill>
                  <a:schemeClr val="bg1">
                    <a:alpha val="99000"/>
                  </a:schemeClr>
                </a:solidFill>
              </a:endParaRPr>
            </a:p>
          </p:txBody>
        </p:sp>
        <p:grpSp>
          <p:nvGrpSpPr>
            <p:cNvPr id="12" name="Group 11"/>
            <p:cNvGrpSpPr/>
            <p:nvPr/>
          </p:nvGrpSpPr>
          <p:grpSpPr>
            <a:xfrm>
              <a:off x="1453374" y="1347614"/>
              <a:ext cx="4776265" cy="523220"/>
              <a:chOff x="1453374" y="1347614"/>
              <a:chExt cx="4776265" cy="523220"/>
            </a:xfrm>
          </p:grpSpPr>
          <p:sp>
            <p:nvSpPr>
              <p:cNvPr id="33" name="TextBox 32"/>
              <p:cNvSpPr txBox="1"/>
              <p:nvPr/>
            </p:nvSpPr>
            <p:spPr>
              <a:xfrm>
                <a:off x="1453374" y="1347614"/>
                <a:ext cx="1611252" cy="523220"/>
              </a:xfrm>
              <a:prstGeom prst="rect">
                <a:avLst/>
              </a:prstGeom>
              <a:noFill/>
            </p:spPr>
            <p:txBody>
              <a:bodyPr wrap="square" lIns="0" tIns="0" rIns="0" bIns="0" rtlCol="0">
                <a:spAutoFit/>
              </a:bodyPr>
              <a:lstStyle/>
              <a:p>
                <a:pPr algn="ctr"/>
                <a:r>
                  <a:rPr lang="en-GB" sz="1700" b="1" dirty="0">
                    <a:solidFill>
                      <a:schemeClr val="bg1"/>
                    </a:solidFill>
                  </a:rPr>
                  <a:t>Enterprise Applications</a:t>
                </a:r>
              </a:p>
            </p:txBody>
          </p:sp>
          <p:sp>
            <p:nvSpPr>
              <p:cNvPr id="34" name="TextBox 33"/>
              <p:cNvSpPr txBox="1"/>
              <p:nvPr/>
            </p:nvSpPr>
            <p:spPr>
              <a:xfrm>
                <a:off x="3569482" y="1347614"/>
                <a:ext cx="2660157" cy="523220"/>
              </a:xfrm>
              <a:prstGeom prst="rect">
                <a:avLst/>
              </a:prstGeom>
              <a:noFill/>
            </p:spPr>
            <p:txBody>
              <a:bodyPr wrap="square" lIns="0" tIns="0" rIns="0" bIns="0" rtlCol="0">
                <a:spAutoFit/>
              </a:bodyPr>
              <a:lstStyle/>
              <a:p>
                <a:pPr algn="ctr"/>
                <a:r>
                  <a:rPr lang="en-GB" sz="1700" b="1" dirty="0">
                    <a:solidFill>
                      <a:schemeClr val="bg1"/>
                    </a:solidFill>
                  </a:rPr>
                  <a:t>Line of Business (LOB) Custom Applications</a:t>
                </a:r>
              </a:p>
            </p:txBody>
          </p:sp>
        </p:grpSp>
      </p:grpSp>
    </p:spTree>
    <p:extLst>
      <p:ext uri="{BB962C8B-B14F-4D97-AF65-F5344CB8AC3E}">
        <p14:creationId xmlns:p14="http://schemas.microsoft.com/office/powerpoint/2010/main" val="2448893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3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3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30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30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Exchange 2010 High Availability</a:t>
            </a:r>
            <a:endParaRPr lang="en-US" dirty="0"/>
          </a:p>
        </p:txBody>
      </p:sp>
      <p:sp>
        <p:nvSpPr>
          <p:cNvPr id="3" name="Content Placeholder 2"/>
          <p:cNvSpPr>
            <a:spLocks noGrp="1"/>
          </p:cNvSpPr>
          <p:nvPr>
            <p:ph idx="1"/>
          </p:nvPr>
        </p:nvSpPr>
        <p:spPr>
          <a:xfrm>
            <a:off x="389436" y="1085849"/>
            <a:ext cx="8363938" cy="4034951"/>
          </a:xfrm>
        </p:spPr>
        <p:txBody>
          <a:bodyPr>
            <a:normAutofit/>
          </a:bodyPr>
          <a:lstStyle/>
          <a:p>
            <a:r>
              <a:rPr lang="en-US" sz="2000" dirty="0"/>
              <a:t>Database Availability Group (DAG)</a:t>
            </a:r>
          </a:p>
          <a:p>
            <a:pPr lvl="1"/>
            <a:r>
              <a:rPr lang="en-US" sz="2000" dirty="0"/>
              <a:t>A group of up to 16 Exchange Server 2010 Mailbox servers that provide automatic database-level recovery</a:t>
            </a:r>
          </a:p>
          <a:p>
            <a:pPr lvl="1"/>
            <a:r>
              <a:rPr lang="en-US" sz="2000" dirty="0"/>
              <a:t>Uses continuous log replication and a subset of Windows Failover Clustering technologies</a:t>
            </a:r>
          </a:p>
          <a:p>
            <a:pPr lvl="1"/>
            <a:r>
              <a:rPr lang="en-US" sz="2000" dirty="0"/>
              <a:t>Can extend across multiple datacenters/AD </a:t>
            </a:r>
            <a:r>
              <a:rPr lang="en-US" sz="2000" dirty="0" smtClean="0"/>
              <a:t>sites</a:t>
            </a:r>
            <a:endParaRPr lang="en-US" sz="2000" dirty="0"/>
          </a:p>
        </p:txBody>
      </p:sp>
    </p:spTree>
    <p:extLst>
      <p:ext uri="{BB962C8B-B14F-4D97-AF65-F5344CB8AC3E}">
        <p14:creationId xmlns:p14="http://schemas.microsoft.com/office/powerpoint/2010/main" val="4234920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Exchange 2010 High Availability</a:t>
            </a:r>
            <a:endParaRPr lang="en-AU" dirty="0"/>
          </a:p>
        </p:txBody>
      </p:sp>
      <p:sp>
        <p:nvSpPr>
          <p:cNvPr id="3" name="Content Placeholder 2"/>
          <p:cNvSpPr>
            <a:spLocks noGrp="1"/>
          </p:cNvSpPr>
          <p:nvPr>
            <p:ph idx="1"/>
          </p:nvPr>
        </p:nvSpPr>
        <p:spPr/>
        <p:txBody>
          <a:bodyPr>
            <a:normAutofit/>
          </a:bodyPr>
          <a:lstStyle/>
          <a:p>
            <a:r>
              <a:rPr lang="en-US" sz="2000" dirty="0"/>
              <a:t>Benefits of Exchange Native Data Protection</a:t>
            </a:r>
          </a:p>
          <a:p>
            <a:pPr lvl="1"/>
            <a:r>
              <a:rPr lang="en-US" sz="2000" dirty="0"/>
              <a:t>Protection from database, server or network failure</a:t>
            </a:r>
          </a:p>
          <a:p>
            <a:pPr lvl="1"/>
            <a:r>
              <a:rPr lang="en-US" sz="2000" dirty="0"/>
              <a:t>Automatic failover protection and manual switchover control is provided at the mailbox database level instead of at the server level.</a:t>
            </a:r>
          </a:p>
          <a:p>
            <a:pPr lvl="1"/>
            <a:r>
              <a:rPr lang="en-US" sz="2000" dirty="0"/>
              <a:t>Support for up to 16 copies, support for lag copies</a:t>
            </a:r>
          </a:p>
          <a:p>
            <a:endParaRPr lang="en-AU" sz="20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834638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 Based Failover Clustering</a:t>
            </a:r>
            <a:endParaRPr lang="en-US" dirty="0"/>
          </a:p>
        </p:txBody>
      </p:sp>
      <p:sp>
        <p:nvSpPr>
          <p:cNvPr id="3" name="Content Placeholder 2"/>
          <p:cNvSpPr>
            <a:spLocks noGrp="1"/>
          </p:cNvSpPr>
          <p:nvPr>
            <p:ph idx="1"/>
          </p:nvPr>
        </p:nvSpPr>
        <p:spPr>
          <a:xfrm>
            <a:off x="389436" y="943349"/>
            <a:ext cx="8363938" cy="3744102"/>
          </a:xfrm>
        </p:spPr>
        <p:txBody>
          <a:bodyPr>
            <a:noAutofit/>
          </a:bodyPr>
          <a:lstStyle/>
          <a:p>
            <a:r>
              <a:rPr lang="en-US" sz="2000" dirty="0"/>
              <a:t>Host Based Failover Clustering HA</a:t>
            </a:r>
          </a:p>
          <a:p>
            <a:pPr lvl="1"/>
            <a:r>
              <a:rPr lang="en-US" sz="2000" dirty="0"/>
              <a:t>Using Host Based Failover Clustering and automatically failing VMs to an alternate cluster node in the event of a critical hardware issue (virtualization platform independent)</a:t>
            </a:r>
          </a:p>
          <a:p>
            <a:r>
              <a:rPr lang="en-US" sz="2000" dirty="0"/>
              <a:t>What you need to be aware of:</a:t>
            </a:r>
          </a:p>
          <a:p>
            <a:pPr lvl="1"/>
            <a:r>
              <a:rPr lang="en-US" sz="2000" dirty="0"/>
              <a:t>Not an Exchange Aware Solution</a:t>
            </a:r>
          </a:p>
          <a:p>
            <a:pPr lvl="1"/>
            <a:r>
              <a:rPr lang="en-US" sz="2000" dirty="0"/>
              <a:t>Only protects against server hardware/network failure</a:t>
            </a:r>
          </a:p>
          <a:p>
            <a:pPr lvl="1"/>
            <a:r>
              <a:rPr lang="en-US" sz="2000" dirty="0"/>
              <a:t>No HA in the event of storage failure / data corruption</a:t>
            </a:r>
          </a:p>
          <a:p>
            <a:pPr lvl="1"/>
            <a:r>
              <a:rPr lang="en-US" sz="2000" dirty="0"/>
              <a:t>Trend is larger mailboxes = larger database sizes = longer time to recover from data loss = DAG</a:t>
            </a:r>
          </a:p>
          <a:p>
            <a:pPr lvl="1"/>
            <a:r>
              <a:rPr lang="en-US" sz="2000" dirty="0" smtClean="0"/>
              <a:t>Requires </a:t>
            </a:r>
            <a:r>
              <a:rPr lang="en-US" sz="2000" dirty="0"/>
              <a:t>a shared storage </a:t>
            </a:r>
            <a:r>
              <a:rPr lang="en-US" sz="2000" dirty="0" smtClean="0"/>
              <a:t>deployment</a:t>
            </a:r>
            <a:endParaRPr lang="en-US" sz="2000" dirty="0"/>
          </a:p>
        </p:txBody>
      </p:sp>
    </p:spTree>
    <p:extLst>
      <p:ext uri="{BB962C8B-B14F-4D97-AF65-F5344CB8AC3E}">
        <p14:creationId xmlns:p14="http://schemas.microsoft.com/office/powerpoint/2010/main" val="1314606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VM Migration and Exchange 2010</a:t>
            </a:r>
            <a:endParaRPr lang="en-US" dirty="0"/>
          </a:p>
        </p:txBody>
      </p:sp>
      <p:sp>
        <p:nvSpPr>
          <p:cNvPr id="3" name="Content Placeholder 2"/>
          <p:cNvSpPr>
            <a:spLocks noGrp="1"/>
          </p:cNvSpPr>
          <p:nvPr>
            <p:ph idx="1"/>
          </p:nvPr>
        </p:nvSpPr>
        <p:spPr>
          <a:xfrm>
            <a:off x="389436" y="1085849"/>
            <a:ext cx="8363938" cy="2959272"/>
          </a:xfrm>
        </p:spPr>
        <p:txBody>
          <a:bodyPr>
            <a:normAutofit/>
          </a:bodyPr>
          <a:lstStyle/>
          <a:p>
            <a:r>
              <a:rPr lang="en-US" sz="2000" dirty="0"/>
              <a:t>Physical Computer Maintenance</a:t>
            </a:r>
          </a:p>
          <a:p>
            <a:pPr lvl="1"/>
            <a:r>
              <a:rPr lang="en-US" sz="2000" dirty="0"/>
              <a:t>Operating System/Application Updates</a:t>
            </a:r>
          </a:p>
          <a:p>
            <a:pPr lvl="1"/>
            <a:r>
              <a:rPr lang="en-US" sz="2000" dirty="0" smtClean="0"/>
              <a:t>Hardware </a:t>
            </a:r>
            <a:r>
              <a:rPr lang="en-US" sz="2000" dirty="0"/>
              <a:t>Maintenance</a:t>
            </a:r>
          </a:p>
          <a:p>
            <a:r>
              <a:rPr lang="en-US" sz="2000" dirty="0"/>
              <a:t>Rebalancing Workloads</a:t>
            </a:r>
          </a:p>
          <a:p>
            <a:pPr lvl="1"/>
            <a:r>
              <a:rPr lang="en-US" sz="2000" dirty="0"/>
              <a:t>Dynamic </a:t>
            </a:r>
            <a:r>
              <a:rPr lang="en-US" sz="2000" dirty="0" smtClean="0"/>
              <a:t>redistribution </a:t>
            </a:r>
            <a:r>
              <a:rPr lang="en-US" sz="2000" dirty="0"/>
              <a:t>of VM’s to optimize workload on physical hardware</a:t>
            </a:r>
          </a:p>
          <a:p>
            <a:r>
              <a:rPr lang="en-US" sz="2000" dirty="0"/>
              <a:t>Green IT</a:t>
            </a:r>
          </a:p>
          <a:p>
            <a:pPr lvl="1"/>
            <a:r>
              <a:rPr lang="en-US" sz="2000" dirty="0"/>
              <a:t>‘Off Peak’ Virtual Machine Consolidation </a:t>
            </a:r>
          </a:p>
        </p:txBody>
      </p:sp>
    </p:spTree>
    <p:extLst>
      <p:ext uri="{BB962C8B-B14F-4D97-AF65-F5344CB8AC3E}">
        <p14:creationId xmlns:p14="http://schemas.microsoft.com/office/powerpoint/2010/main" val="904448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par>
                          <p:cTn id="28" fill="hold">
                            <p:stCondLst>
                              <p:cond delay="12000"/>
                            </p:stCondLst>
                            <p:childTnLst>
                              <p:par>
                                <p:cTn id="29" presetID="10" presetClass="entr" presetSubtype="0" fill="hold"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VM Cluster &amp; Migration Considerations</a:t>
            </a:r>
            <a:endParaRPr lang="en-US" dirty="0"/>
          </a:p>
        </p:txBody>
      </p:sp>
      <p:sp>
        <p:nvSpPr>
          <p:cNvPr id="3" name="Content Placeholder 2"/>
          <p:cNvSpPr>
            <a:spLocks noGrp="1"/>
          </p:cNvSpPr>
          <p:nvPr>
            <p:ph idx="1"/>
          </p:nvPr>
        </p:nvSpPr>
        <p:spPr>
          <a:xfrm>
            <a:off x="389436" y="1085850"/>
            <a:ext cx="8363938" cy="3217804"/>
          </a:xfrm>
        </p:spPr>
        <p:txBody>
          <a:bodyPr>
            <a:normAutofit/>
          </a:bodyPr>
          <a:lstStyle/>
          <a:p>
            <a:r>
              <a:rPr lang="en-US" sz="2000" dirty="0" smtClean="0"/>
              <a:t>Minimize “outage” during migration operations</a:t>
            </a:r>
          </a:p>
          <a:p>
            <a:pPr lvl="1"/>
            <a:r>
              <a:rPr lang="en-US" sz="2000" dirty="0" smtClean="0"/>
              <a:t>Consider CSV rather than pass-through LUNs for all Mailbox VM storage</a:t>
            </a:r>
          </a:p>
          <a:p>
            <a:r>
              <a:rPr lang="en-US" sz="2000" dirty="0" smtClean="0"/>
              <a:t>Disable migration technologies that save state and migrate: always migrate live or completely shut down</a:t>
            </a:r>
          </a:p>
          <a:p>
            <a:r>
              <a:rPr lang="en-US" sz="2000" dirty="0" smtClean="0"/>
              <a:t>Consider relaxing cluster heartbeat timeouts</a:t>
            </a:r>
          </a:p>
          <a:p>
            <a:pPr lvl="1"/>
            <a:r>
              <a:rPr lang="en-US" sz="2000" dirty="0" smtClean="0"/>
              <a:t>Cluster nodes considered down after 5 seconds by default</a:t>
            </a:r>
          </a:p>
          <a:p>
            <a:r>
              <a:rPr lang="en-US" sz="2000" dirty="0" smtClean="0"/>
              <a:t>Be aware of additional network interface requirements for VM migration technologies – size network appropriately</a:t>
            </a:r>
            <a:endParaRPr lang="en-US" sz="2000" dirty="0"/>
          </a:p>
        </p:txBody>
      </p:sp>
    </p:spTree>
    <p:extLst>
      <p:ext uri="{BB962C8B-B14F-4D97-AF65-F5344CB8AC3E}">
        <p14:creationId xmlns:p14="http://schemas.microsoft.com/office/powerpoint/2010/main" val="3764295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dirty="0" smtClean="0"/>
              <a:t>Best Practices:</a:t>
            </a:r>
            <a:endParaRPr lang="en-US" dirty="0"/>
          </a:p>
        </p:txBody>
      </p:sp>
      <p:sp>
        <p:nvSpPr>
          <p:cNvPr id="7" name="Subtitle 6"/>
          <p:cNvSpPr>
            <a:spLocks noGrp="1"/>
          </p:cNvSpPr>
          <p:nvPr>
            <p:ph type="subTitle" idx="1"/>
          </p:nvPr>
        </p:nvSpPr>
        <p:spPr>
          <a:xfrm>
            <a:off x="635161" y="2615730"/>
            <a:ext cx="6994363" cy="346249"/>
          </a:xfrm>
        </p:spPr>
        <p:txBody>
          <a:bodyPr/>
          <a:lstStyle/>
          <a:p>
            <a:r>
              <a:rPr lang="en-US" dirty="0" smtClean="0">
                <a:solidFill>
                  <a:schemeClr val="bg1"/>
                </a:solidFill>
              </a:rPr>
              <a:t>Coexistence With Other Workloads</a:t>
            </a:r>
            <a:endParaRPr lang="en-US" dirty="0">
              <a:solidFill>
                <a:schemeClr val="bg1"/>
              </a:solidFill>
            </a:endParaRPr>
          </a:p>
        </p:txBody>
      </p:sp>
      <p:sp>
        <p:nvSpPr>
          <p:cNvPr id="8" name="Text Placeholder 7"/>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212959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Private Cloud Considerations</a:t>
            </a:r>
            <a:endParaRPr lang="en-US" dirty="0"/>
          </a:p>
        </p:txBody>
      </p:sp>
      <p:sp>
        <p:nvSpPr>
          <p:cNvPr id="6" name="Text Placeholder 5"/>
          <p:cNvSpPr>
            <a:spLocks noGrp="1"/>
          </p:cNvSpPr>
          <p:nvPr>
            <p:ph idx="1"/>
          </p:nvPr>
        </p:nvSpPr>
        <p:spPr>
          <a:prstGeom prst="rect">
            <a:avLst/>
          </a:prstGeom>
        </p:spPr>
        <p:txBody>
          <a:bodyPr lIns="68589" tIns="34295" rIns="68589" bIns="34295">
            <a:normAutofit/>
          </a:bodyPr>
          <a:lstStyle/>
          <a:p>
            <a:r>
              <a:rPr lang="en-US" sz="2000" dirty="0" smtClean="0"/>
              <a:t>Given fixed resource requirements, isolate Exchange within private cloud as much as possible</a:t>
            </a:r>
          </a:p>
          <a:p>
            <a:r>
              <a:rPr lang="en-US" sz="2000" dirty="0" smtClean="0"/>
              <a:t>Be prepared to apply different resource management polices to Exchange VMs vs. other workloads which may be less mission critical</a:t>
            </a:r>
          </a:p>
          <a:p>
            <a:r>
              <a:rPr lang="en-US" sz="2000" dirty="0" smtClean="0"/>
              <a:t>Use private cloud as pre-built infrastructure, not necessarily dynamic</a:t>
            </a:r>
          </a:p>
          <a:p>
            <a:pPr lvl="1"/>
            <a:r>
              <a:rPr lang="en-US" sz="2000" dirty="0" smtClean="0"/>
              <a:t>Based on deployment sizing, understand overall resource requirements and allocate accordingly from pool of cloud resources</a:t>
            </a:r>
            <a:endParaRPr lang="en-US" sz="2000" dirty="0"/>
          </a:p>
        </p:txBody>
      </p:sp>
    </p:spTree>
    <p:extLst>
      <p:ext uri="{BB962C8B-B14F-4D97-AF65-F5344CB8AC3E}">
        <p14:creationId xmlns:p14="http://schemas.microsoft.com/office/powerpoint/2010/main" val="284462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fade">
                                      <p:cBhvr>
                                        <p:cTn id="11" dur="2000"/>
                                        <p:tgtEl>
                                          <p:spTgt spid="6">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2000"/>
                                        <p:tgtEl>
                                          <p:spTgt spid="6">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fade">
                                      <p:cBhvr>
                                        <p:cTn id="19" dur="2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Allocation &amp; Balancing</a:t>
            </a:r>
            <a:endParaRPr lang="en-US" dirty="0"/>
          </a:p>
        </p:txBody>
      </p:sp>
      <p:sp>
        <p:nvSpPr>
          <p:cNvPr id="3" name="Text Placeholder 2"/>
          <p:cNvSpPr>
            <a:spLocks noGrp="1"/>
          </p:cNvSpPr>
          <p:nvPr>
            <p:ph idx="1"/>
          </p:nvPr>
        </p:nvSpPr>
        <p:spPr>
          <a:prstGeom prst="rect">
            <a:avLst/>
          </a:prstGeom>
        </p:spPr>
        <p:txBody>
          <a:bodyPr lIns="68589" tIns="34295" rIns="68589" bIns="34295">
            <a:normAutofit/>
          </a:bodyPr>
          <a:lstStyle/>
          <a:p>
            <a:r>
              <a:rPr lang="en-US" sz="2000" dirty="0" smtClean="0"/>
              <a:t>Disable hypervisor-based auto tuning features</a:t>
            </a:r>
          </a:p>
          <a:p>
            <a:pPr lvl="1"/>
            <a:r>
              <a:rPr lang="en-US" sz="2000" dirty="0" smtClean="0"/>
              <a:t>Dynamic memory</a:t>
            </a:r>
          </a:p>
          <a:p>
            <a:pPr lvl="1"/>
            <a:r>
              <a:rPr lang="en-US" sz="2000" dirty="0" smtClean="0"/>
              <a:t>Storage tuning/rebalancing</a:t>
            </a:r>
          </a:p>
          <a:p>
            <a:r>
              <a:rPr lang="en-US" sz="2000" dirty="0" smtClean="0"/>
              <a:t>Exchange Mailbox role IOPS heavily dependent on ESE cache, dynamic memory can negatively impact</a:t>
            </a:r>
          </a:p>
          <a:p>
            <a:r>
              <a:rPr lang="en-US" sz="2000" dirty="0" smtClean="0"/>
              <a:t>Size for calculated resource requirements – no reliance on dynamic tuning should be needed</a:t>
            </a:r>
          </a:p>
        </p:txBody>
      </p:sp>
    </p:spTree>
    <p:extLst>
      <p:ext uri="{BB962C8B-B14F-4D97-AF65-F5344CB8AC3E}">
        <p14:creationId xmlns:p14="http://schemas.microsoft.com/office/powerpoint/2010/main" val="698047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Enhancing Exchange</a:t>
            </a:r>
            <a:br>
              <a:rPr lang="en-US" dirty="0" smtClean="0"/>
            </a:br>
            <a:r>
              <a:rPr lang="en-US" dirty="0" smtClean="0"/>
              <a:t>on Hyper-V</a:t>
            </a:r>
            <a:endParaRPr lang="en-US" dirty="0"/>
          </a:p>
        </p:txBody>
      </p:sp>
    </p:spTree>
    <p:extLst>
      <p:ext uri="{BB962C8B-B14F-4D97-AF65-F5344CB8AC3E}">
        <p14:creationId xmlns:p14="http://schemas.microsoft.com/office/powerpoint/2010/main" val="3362703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System Center Integration</a:t>
            </a:r>
            <a:endParaRPr lang="en-GB" dirty="0"/>
          </a:p>
        </p:txBody>
      </p:sp>
      <p:sp>
        <p:nvSpPr>
          <p:cNvPr id="3" name="Content Placeholder 2"/>
          <p:cNvSpPr>
            <a:spLocks noGrp="1"/>
          </p:cNvSpPr>
          <p:nvPr>
            <p:ph idx="1"/>
          </p:nvPr>
        </p:nvSpPr>
        <p:spPr/>
        <p:txBody>
          <a:bodyPr/>
          <a:lstStyle/>
          <a:p>
            <a:endParaRPr lang="en-AU" dirty="0"/>
          </a:p>
        </p:txBody>
      </p:sp>
      <p:grpSp>
        <p:nvGrpSpPr>
          <p:cNvPr id="13" name="Group 12"/>
          <p:cNvGrpSpPr/>
          <p:nvPr/>
        </p:nvGrpSpPr>
        <p:grpSpPr>
          <a:xfrm>
            <a:off x="395536" y="1099757"/>
            <a:ext cx="8292880" cy="984885"/>
            <a:chOff x="395536" y="1099757"/>
            <a:chExt cx="8292880" cy="984885"/>
          </a:xfrm>
        </p:grpSpPr>
        <p:pic>
          <p:nvPicPr>
            <p:cNvPr id="2051" name="Picture 3" descr="D:\Documents\Images\SysCnt-DPM2010_h_rgb_r.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5536" y="1139023"/>
              <a:ext cx="3590004" cy="78465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416344" y="1099757"/>
              <a:ext cx="4272072" cy="984885"/>
            </a:xfrm>
            <a:prstGeom prst="rect">
              <a:avLst/>
            </a:prstGeom>
            <a:noFill/>
          </p:spPr>
          <p:txBody>
            <a:bodyPr wrap="square" lIns="0" tIns="0" rIns="0" bIns="0" rtlCol="0">
              <a:spAutoFit/>
            </a:bodyPr>
            <a:lstStyle/>
            <a:p>
              <a:pPr marL="214341" indent="-214341">
                <a:buFont typeface="Arial" pitchFamily="34" charset="0"/>
                <a:buChar char="•"/>
              </a:pPr>
              <a:r>
                <a:rPr lang="en-GB" sz="1600" dirty="0" smtClean="0">
                  <a:solidFill>
                    <a:schemeClr val="bg1"/>
                  </a:solidFill>
                </a:rPr>
                <a:t>Protect Exchange up to every 15 minutes</a:t>
              </a:r>
            </a:p>
            <a:p>
              <a:pPr marL="214341" indent="-214341">
                <a:buFont typeface="Arial" pitchFamily="34" charset="0"/>
                <a:buChar char="•"/>
              </a:pPr>
              <a:r>
                <a:rPr lang="en-GB" sz="1600" dirty="0" smtClean="0">
                  <a:solidFill>
                    <a:schemeClr val="bg1"/>
                  </a:solidFill>
                </a:rPr>
                <a:t>‘Lossless Restore’ – within 1 committed transaction</a:t>
              </a:r>
            </a:p>
            <a:p>
              <a:pPr marL="214341" indent="-214341">
                <a:buFont typeface="Arial" pitchFamily="34" charset="0"/>
                <a:buChar char="•"/>
              </a:pPr>
              <a:r>
                <a:rPr lang="en-GB" sz="1600" dirty="0" smtClean="0">
                  <a:solidFill>
                    <a:schemeClr val="bg1"/>
                  </a:solidFill>
                </a:rPr>
                <a:t>Understands &amp; protects scenarios such as DAG</a:t>
              </a:r>
            </a:p>
          </p:txBody>
        </p:sp>
      </p:grpSp>
      <p:grpSp>
        <p:nvGrpSpPr>
          <p:cNvPr id="14" name="Group 13"/>
          <p:cNvGrpSpPr/>
          <p:nvPr/>
        </p:nvGrpSpPr>
        <p:grpSpPr>
          <a:xfrm>
            <a:off x="335725" y="2643758"/>
            <a:ext cx="8442757" cy="984885"/>
            <a:chOff x="397105" y="2451585"/>
            <a:chExt cx="8442757" cy="984885"/>
          </a:xfrm>
        </p:grpSpPr>
        <p:pic>
          <p:nvPicPr>
            <p:cNvPr id="2052" name="Picture 4" descr="D:\Documents\Images\SysCnt-OprtnsMgr07R2_h_rgb_r.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7105" y="2578138"/>
              <a:ext cx="3382807" cy="7857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416344" y="2451585"/>
              <a:ext cx="4423518" cy="984885"/>
            </a:xfrm>
            <a:prstGeom prst="rect">
              <a:avLst/>
            </a:prstGeom>
            <a:noFill/>
          </p:spPr>
          <p:txBody>
            <a:bodyPr wrap="square" lIns="0" tIns="0" rIns="0" bIns="0" rtlCol="0">
              <a:spAutoFit/>
            </a:bodyPr>
            <a:lstStyle/>
            <a:p>
              <a:pPr marL="214341" indent="-214341">
                <a:buFont typeface="Arial" pitchFamily="34" charset="0"/>
                <a:buChar char="•"/>
              </a:pPr>
              <a:r>
                <a:rPr lang="en-GB" sz="1600" dirty="0" smtClean="0">
                  <a:solidFill>
                    <a:schemeClr val="bg1"/>
                  </a:solidFill>
                </a:rPr>
                <a:t>Proactively monitor Exchange infrastructure</a:t>
              </a:r>
            </a:p>
            <a:p>
              <a:pPr marL="214341" indent="-214341">
                <a:buFont typeface="Arial" pitchFamily="34" charset="0"/>
                <a:buChar char="•"/>
              </a:pPr>
              <a:r>
                <a:rPr lang="en-GB" sz="1600" dirty="0" smtClean="0">
                  <a:solidFill>
                    <a:schemeClr val="bg1"/>
                  </a:solidFill>
                </a:rPr>
                <a:t>Drive </a:t>
              </a:r>
              <a:r>
                <a:rPr lang="en-GB" sz="1600" dirty="0">
                  <a:solidFill>
                    <a:schemeClr val="bg1"/>
                  </a:solidFill>
                </a:rPr>
                <a:t>down the cost of ensuring service </a:t>
              </a:r>
              <a:r>
                <a:rPr lang="en-GB" sz="1600" dirty="0" smtClean="0">
                  <a:solidFill>
                    <a:schemeClr val="bg1"/>
                  </a:solidFill>
                </a:rPr>
                <a:t>levels</a:t>
              </a:r>
            </a:p>
            <a:p>
              <a:pPr marL="214341" indent="-214341">
                <a:buFont typeface="Arial" pitchFamily="34" charset="0"/>
                <a:buChar char="•"/>
              </a:pPr>
              <a:r>
                <a:rPr lang="en-GB" sz="1600" dirty="0" smtClean="0">
                  <a:solidFill>
                    <a:schemeClr val="bg1"/>
                  </a:solidFill>
                </a:rPr>
                <a:t>New Correlation Engine help to monitor more efficiently</a:t>
              </a:r>
            </a:p>
          </p:txBody>
        </p:sp>
      </p:grpSp>
      <p:grpSp>
        <p:nvGrpSpPr>
          <p:cNvPr id="7" name="Group 6"/>
          <p:cNvGrpSpPr/>
          <p:nvPr/>
        </p:nvGrpSpPr>
        <p:grpSpPr>
          <a:xfrm>
            <a:off x="303520" y="3746967"/>
            <a:ext cx="8510037" cy="894277"/>
            <a:chOff x="567188" y="3838035"/>
            <a:chExt cx="11343761" cy="1192369"/>
          </a:xfrm>
        </p:grpSpPr>
        <p:pic>
          <p:nvPicPr>
            <p:cNvPr id="2053" name="Picture 5" descr="D:\Documents\Images\SysCnt-VMM08R2_h_rgb_r.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67188" y="3838035"/>
              <a:ext cx="5197896" cy="10476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6036239" y="4045518"/>
              <a:ext cx="5874710" cy="984886"/>
            </a:xfrm>
            <a:prstGeom prst="rect">
              <a:avLst/>
            </a:prstGeom>
            <a:noFill/>
          </p:spPr>
          <p:txBody>
            <a:bodyPr wrap="square" lIns="0" tIns="0" rIns="0" bIns="0" rtlCol="0">
              <a:spAutoFit/>
            </a:bodyPr>
            <a:lstStyle/>
            <a:p>
              <a:pPr marL="214341" indent="-214341">
                <a:buFont typeface="Arial" pitchFamily="34" charset="0"/>
                <a:buChar char="•"/>
              </a:pPr>
              <a:r>
                <a:rPr lang="en-GB" sz="1600" dirty="0" smtClean="0">
                  <a:solidFill>
                    <a:schemeClr val="bg1"/>
                  </a:solidFill>
                </a:rPr>
                <a:t>Rapidly provision Exchange infrastructure</a:t>
              </a:r>
            </a:p>
            <a:p>
              <a:pPr marL="214341" indent="-214341">
                <a:buFont typeface="Arial" pitchFamily="34" charset="0"/>
                <a:buChar char="•"/>
              </a:pPr>
              <a:r>
                <a:rPr lang="en-GB" sz="1600" dirty="0" smtClean="0">
                  <a:solidFill>
                    <a:schemeClr val="bg1"/>
                  </a:solidFill>
                </a:rPr>
                <a:t>Automate migrations for load </a:t>
              </a:r>
              <a:r>
                <a:rPr lang="en-GB" sz="1600" dirty="0">
                  <a:solidFill>
                    <a:schemeClr val="bg1"/>
                  </a:solidFill>
                </a:rPr>
                <a:t>b</a:t>
              </a:r>
              <a:r>
                <a:rPr lang="en-GB" sz="1600" dirty="0" smtClean="0">
                  <a:solidFill>
                    <a:schemeClr val="bg1"/>
                  </a:solidFill>
                </a:rPr>
                <a:t>alancing of VMs</a:t>
              </a:r>
            </a:p>
            <a:p>
              <a:pPr marL="214341" indent="-214341">
                <a:buFont typeface="Arial" pitchFamily="34" charset="0"/>
                <a:buChar char="•"/>
              </a:pPr>
              <a:r>
                <a:rPr lang="en-GB" sz="1600" dirty="0" smtClean="0">
                  <a:solidFill>
                    <a:schemeClr val="bg1"/>
                  </a:solidFill>
                </a:rPr>
                <a:t>Seamlessly migrate workloads</a:t>
              </a:r>
            </a:p>
          </p:txBody>
        </p:sp>
      </p:grpSp>
    </p:spTree>
    <p:extLst>
      <p:ext uri="{BB962C8B-B14F-4D97-AF65-F5344CB8AC3E}">
        <p14:creationId xmlns:p14="http://schemas.microsoft.com/office/powerpoint/2010/main" val="4105533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Microsoft Virtualization: The Best Choice for Microsoft Server Applications</a:t>
            </a:r>
            <a:endParaRPr lang="en-GB" dirty="0"/>
          </a:p>
        </p:txBody>
      </p:sp>
      <p:grpSp>
        <p:nvGrpSpPr>
          <p:cNvPr id="11" name="Group 10"/>
          <p:cNvGrpSpPr/>
          <p:nvPr/>
        </p:nvGrpSpPr>
        <p:grpSpPr>
          <a:xfrm>
            <a:off x="413846" y="1330688"/>
            <a:ext cx="2695330" cy="2677231"/>
            <a:chOff x="413846" y="1330688"/>
            <a:chExt cx="2695330" cy="2677231"/>
          </a:xfrm>
        </p:grpSpPr>
        <p:grpSp>
          <p:nvGrpSpPr>
            <p:cNvPr id="10" name="Group 9"/>
            <p:cNvGrpSpPr/>
            <p:nvPr/>
          </p:nvGrpSpPr>
          <p:grpSpPr>
            <a:xfrm>
              <a:off x="413846" y="1330688"/>
              <a:ext cx="2695330" cy="2677231"/>
              <a:chOff x="413846" y="1330688"/>
              <a:chExt cx="2695330" cy="2677231"/>
            </a:xfrm>
          </p:grpSpPr>
          <p:sp>
            <p:nvSpPr>
              <p:cNvPr id="4" name="Rounded Rectangle 3"/>
              <p:cNvSpPr/>
              <p:nvPr/>
            </p:nvSpPr>
            <p:spPr bwMode="auto">
              <a:xfrm>
                <a:off x="413846" y="1330688"/>
                <a:ext cx="2695330" cy="2677231"/>
              </a:xfrm>
              <a:prstGeom prst="roundRect">
                <a:avLst>
                  <a:gd name="adj" fmla="val 8160"/>
                </a:avLst>
              </a:prstGeom>
              <a:solidFill>
                <a:schemeClr val="accent6">
                  <a:alpha val="70000"/>
                </a:schemeClr>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defTabSz="685666"/>
                <a:r>
                  <a:rPr lang="en-US" sz="1700" b="1" dirty="0">
                    <a:solidFill>
                      <a:schemeClr val="bg1">
                        <a:alpha val="99000"/>
                      </a:schemeClr>
                    </a:solidFill>
                  </a:rPr>
                  <a:t>Built</a:t>
                </a:r>
              </a:p>
              <a:p>
                <a:pPr defTabSz="685666"/>
                <a:r>
                  <a:rPr lang="en-US" sz="1700" b="1" dirty="0">
                    <a:solidFill>
                      <a:schemeClr val="bg1">
                        <a:alpha val="99000"/>
                      </a:schemeClr>
                    </a:solidFill>
                  </a:rPr>
                  <a:t>for</a:t>
                </a:r>
              </a:p>
              <a:p>
                <a:pPr defTabSz="685666"/>
                <a:r>
                  <a:rPr lang="en-US" sz="1700" b="1" dirty="0">
                    <a:solidFill>
                      <a:schemeClr val="bg1">
                        <a:alpha val="99000"/>
                      </a:schemeClr>
                    </a:solidFill>
                  </a:rPr>
                  <a:t>Windows</a:t>
                </a:r>
              </a:p>
            </p:txBody>
          </p:sp>
          <p:pic>
            <p:nvPicPr>
              <p:cNvPr id="7" name="Picture 2"/>
              <p:cNvPicPr>
                <a:picLocks noChangeAspect="1" noChangeArrowheads="1"/>
              </p:cNvPicPr>
              <p:nvPr/>
            </p:nvPicPr>
            <p:blipFill>
              <a:blip r:embed="rId2"/>
              <a:srcRect/>
              <a:stretch>
                <a:fillRect/>
              </a:stretch>
            </p:blipFill>
            <p:spPr bwMode="auto">
              <a:xfrm>
                <a:off x="1774982" y="1438776"/>
                <a:ext cx="1100137" cy="725059"/>
              </a:xfrm>
              <a:prstGeom prst="rect">
                <a:avLst/>
              </a:prstGeom>
              <a:noFill/>
              <a:ln w="9525">
                <a:noFill/>
                <a:miter lim="800000"/>
                <a:headEnd/>
                <a:tailEnd/>
              </a:ln>
            </p:spPr>
          </p:pic>
        </p:grpSp>
        <p:sp>
          <p:nvSpPr>
            <p:cNvPr id="13" name="TextBox 12"/>
            <p:cNvSpPr txBox="1"/>
            <p:nvPr/>
          </p:nvSpPr>
          <p:spPr>
            <a:xfrm>
              <a:off x="587981" y="2347963"/>
              <a:ext cx="2313862" cy="553998"/>
            </a:xfrm>
            <a:prstGeom prst="rect">
              <a:avLst/>
            </a:prstGeom>
            <a:noFill/>
          </p:spPr>
          <p:txBody>
            <a:bodyPr wrap="square" lIns="0" tIns="0" rIns="0" bIns="0" rtlCol="0">
              <a:spAutoFit/>
            </a:bodyPr>
            <a:lstStyle/>
            <a:p>
              <a:pPr algn="ctr"/>
              <a:r>
                <a:rPr lang="en-GB" b="1" dirty="0" smtClean="0">
                  <a:solidFill>
                    <a:schemeClr val="bg1"/>
                  </a:solidFill>
                </a:rPr>
                <a:t>*Built-in Virtualization with one-stop support</a:t>
              </a:r>
            </a:p>
          </p:txBody>
        </p:sp>
        <p:sp>
          <p:nvSpPr>
            <p:cNvPr id="14" name="TextBox 13"/>
            <p:cNvSpPr txBox="1"/>
            <p:nvPr/>
          </p:nvSpPr>
          <p:spPr>
            <a:xfrm>
              <a:off x="604579" y="2880923"/>
              <a:ext cx="2313862" cy="553998"/>
            </a:xfrm>
            <a:prstGeom prst="rect">
              <a:avLst/>
            </a:prstGeom>
            <a:noFill/>
          </p:spPr>
          <p:txBody>
            <a:bodyPr wrap="square" lIns="0" tIns="0" rIns="0" bIns="0" rtlCol="0">
              <a:spAutoFit/>
            </a:bodyPr>
            <a:lstStyle/>
            <a:p>
              <a:pPr algn="ctr"/>
              <a:r>
                <a:rPr lang="en-GB" b="1" dirty="0" smtClean="0">
                  <a:solidFill>
                    <a:schemeClr val="bg1"/>
                  </a:solidFill>
                </a:rPr>
                <a:t>*Large Partner</a:t>
              </a:r>
              <a:br>
                <a:rPr lang="en-GB" b="1" dirty="0" smtClean="0">
                  <a:solidFill>
                    <a:schemeClr val="bg1"/>
                  </a:solidFill>
                </a:rPr>
              </a:br>
              <a:r>
                <a:rPr lang="en-GB" b="1" dirty="0" smtClean="0">
                  <a:solidFill>
                    <a:schemeClr val="bg1"/>
                  </a:solidFill>
                </a:rPr>
                <a:t>Ecosystem</a:t>
              </a:r>
            </a:p>
          </p:txBody>
        </p:sp>
        <p:sp>
          <p:nvSpPr>
            <p:cNvPr id="15" name="TextBox 14"/>
            <p:cNvSpPr txBox="1"/>
            <p:nvPr/>
          </p:nvSpPr>
          <p:spPr>
            <a:xfrm>
              <a:off x="587981" y="3396016"/>
              <a:ext cx="2313862" cy="553998"/>
            </a:xfrm>
            <a:prstGeom prst="rect">
              <a:avLst/>
            </a:prstGeom>
            <a:noFill/>
          </p:spPr>
          <p:txBody>
            <a:bodyPr wrap="square" lIns="0" tIns="0" rIns="0" bIns="0" rtlCol="0">
              <a:spAutoFit/>
            </a:bodyPr>
            <a:lstStyle/>
            <a:p>
              <a:pPr algn="ctr"/>
              <a:r>
                <a:rPr lang="en-GB" b="1" dirty="0" smtClean="0">
                  <a:solidFill>
                    <a:schemeClr val="bg1"/>
                  </a:solidFill>
                </a:rPr>
                <a:t>Increased Deployment Options</a:t>
              </a:r>
            </a:p>
          </p:txBody>
        </p:sp>
      </p:grpSp>
      <p:grpSp>
        <p:nvGrpSpPr>
          <p:cNvPr id="27" name="Group 26"/>
          <p:cNvGrpSpPr/>
          <p:nvPr/>
        </p:nvGrpSpPr>
        <p:grpSpPr>
          <a:xfrm>
            <a:off x="3214595" y="1330688"/>
            <a:ext cx="2727582" cy="2677231"/>
            <a:chOff x="3214595" y="1330688"/>
            <a:chExt cx="2727582" cy="2677231"/>
          </a:xfrm>
        </p:grpSpPr>
        <p:sp>
          <p:nvSpPr>
            <p:cNvPr id="5" name="Rounded Rectangle 4"/>
            <p:cNvSpPr/>
            <p:nvPr/>
          </p:nvSpPr>
          <p:spPr bwMode="auto">
            <a:xfrm>
              <a:off x="3214595" y="1330688"/>
              <a:ext cx="2727582" cy="2677231"/>
            </a:xfrm>
            <a:prstGeom prst="roundRect">
              <a:avLst>
                <a:gd name="adj" fmla="val 8160"/>
              </a:avLst>
            </a:prstGeom>
            <a:solidFill>
              <a:schemeClr val="accent6">
                <a:alpha val="52000"/>
              </a:schemeClr>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defTabSz="685666"/>
              <a:r>
                <a:rPr lang="en-US" sz="1700" b="1" dirty="0">
                  <a:solidFill>
                    <a:schemeClr val="bg1">
                      <a:alpha val="99000"/>
                    </a:schemeClr>
                  </a:solidFill>
                </a:rPr>
                <a:t>Complete</a:t>
              </a:r>
              <a:br>
                <a:rPr lang="en-US" sz="1700" b="1" dirty="0">
                  <a:solidFill>
                    <a:schemeClr val="bg1">
                      <a:alpha val="99000"/>
                    </a:schemeClr>
                  </a:solidFill>
                </a:rPr>
              </a:br>
              <a:r>
                <a:rPr lang="en-US" sz="1700" b="1" dirty="0">
                  <a:solidFill>
                    <a:schemeClr val="bg1">
                      <a:alpha val="99000"/>
                    </a:schemeClr>
                  </a:solidFill>
                </a:rPr>
                <a:t>Management</a:t>
              </a:r>
              <a:br>
                <a:rPr lang="en-US" sz="1700" b="1" dirty="0">
                  <a:solidFill>
                    <a:schemeClr val="bg1">
                      <a:alpha val="99000"/>
                    </a:schemeClr>
                  </a:solidFill>
                </a:rPr>
              </a:br>
              <a:r>
                <a:rPr lang="en-US" sz="1700" b="1" dirty="0">
                  <a:solidFill>
                    <a:schemeClr val="bg1">
                      <a:alpha val="99000"/>
                    </a:schemeClr>
                  </a:solidFill>
                </a:rPr>
                <a:t>Solution</a:t>
              </a:r>
            </a:p>
          </p:txBody>
        </p:sp>
        <p:pic>
          <p:nvPicPr>
            <p:cNvPr id="8"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5076" r="15076"/>
            <a:stretch/>
          </p:blipFill>
          <p:spPr bwMode="auto">
            <a:xfrm>
              <a:off x="4762523" y="1380900"/>
              <a:ext cx="1046750" cy="894247"/>
            </a:xfrm>
            <a:prstGeom prst="rect">
              <a:avLst/>
            </a:prstGeom>
            <a:noFill/>
            <a:ln>
              <a:noFill/>
            </a:ln>
          </p:spPr>
        </p:pic>
        <p:sp>
          <p:nvSpPr>
            <p:cNvPr id="16" name="TextBox 15"/>
            <p:cNvSpPr txBox="1"/>
            <p:nvPr/>
          </p:nvSpPr>
          <p:spPr>
            <a:xfrm>
              <a:off x="3421454" y="2347963"/>
              <a:ext cx="2313863" cy="492443"/>
            </a:xfrm>
            <a:prstGeom prst="rect">
              <a:avLst/>
            </a:prstGeom>
            <a:noFill/>
          </p:spPr>
          <p:txBody>
            <a:bodyPr wrap="square" lIns="0" tIns="0" rIns="0" bIns="0" rtlCol="0">
              <a:spAutoFit/>
            </a:bodyPr>
            <a:lstStyle/>
            <a:p>
              <a:pPr algn="ctr"/>
              <a:r>
                <a:rPr lang="en-GB" sz="1600" b="1" dirty="0" smtClean="0">
                  <a:solidFill>
                    <a:schemeClr val="bg1"/>
                  </a:solidFill>
                </a:rPr>
                <a:t>*Deep Application Knowledge</a:t>
              </a:r>
            </a:p>
          </p:txBody>
        </p:sp>
        <p:sp>
          <p:nvSpPr>
            <p:cNvPr id="17" name="TextBox 16"/>
            <p:cNvSpPr txBox="1"/>
            <p:nvPr/>
          </p:nvSpPr>
          <p:spPr>
            <a:xfrm>
              <a:off x="3438052" y="2880923"/>
              <a:ext cx="2313863" cy="492443"/>
            </a:xfrm>
            <a:prstGeom prst="rect">
              <a:avLst/>
            </a:prstGeom>
            <a:noFill/>
          </p:spPr>
          <p:txBody>
            <a:bodyPr wrap="square" lIns="0" tIns="0" rIns="0" bIns="0" rtlCol="0">
              <a:spAutoFit/>
            </a:bodyPr>
            <a:lstStyle/>
            <a:p>
              <a:pPr algn="ctr"/>
              <a:r>
                <a:rPr lang="en-GB" sz="1600" b="1" dirty="0" smtClean="0">
                  <a:solidFill>
                    <a:schemeClr val="bg1"/>
                  </a:solidFill>
                </a:rPr>
                <a:t>*Physical &amp; Virtual Management</a:t>
              </a:r>
            </a:p>
          </p:txBody>
        </p:sp>
        <p:sp>
          <p:nvSpPr>
            <p:cNvPr id="18" name="TextBox 17"/>
            <p:cNvSpPr txBox="1"/>
            <p:nvPr/>
          </p:nvSpPr>
          <p:spPr>
            <a:xfrm>
              <a:off x="3438051" y="3396016"/>
              <a:ext cx="2313863" cy="492443"/>
            </a:xfrm>
            <a:prstGeom prst="rect">
              <a:avLst/>
            </a:prstGeom>
            <a:noFill/>
          </p:spPr>
          <p:txBody>
            <a:bodyPr wrap="square" lIns="0" tIns="0" rIns="0" bIns="0" rtlCol="0">
              <a:spAutoFit/>
            </a:bodyPr>
            <a:lstStyle/>
            <a:p>
              <a:pPr algn="ctr"/>
              <a:r>
                <a:rPr lang="en-GB" sz="1600" b="1" dirty="0" smtClean="0">
                  <a:solidFill>
                    <a:schemeClr val="bg1"/>
                  </a:solidFill>
                </a:rPr>
                <a:t>*Cross-Platform &amp; Hypervisor Support</a:t>
              </a:r>
            </a:p>
          </p:txBody>
        </p:sp>
      </p:grpSp>
      <p:grpSp>
        <p:nvGrpSpPr>
          <p:cNvPr id="12" name="Group 11"/>
          <p:cNvGrpSpPr/>
          <p:nvPr/>
        </p:nvGrpSpPr>
        <p:grpSpPr>
          <a:xfrm>
            <a:off x="6049085" y="1330688"/>
            <a:ext cx="2706793" cy="2677232"/>
            <a:chOff x="6049085" y="1330688"/>
            <a:chExt cx="2706793" cy="2677232"/>
          </a:xfrm>
        </p:grpSpPr>
        <p:sp>
          <p:nvSpPr>
            <p:cNvPr id="6" name="Rounded Rectangle 5"/>
            <p:cNvSpPr/>
            <p:nvPr/>
          </p:nvSpPr>
          <p:spPr bwMode="auto">
            <a:xfrm>
              <a:off x="6049085" y="1330688"/>
              <a:ext cx="2706793" cy="2677232"/>
            </a:xfrm>
            <a:prstGeom prst="roundRect">
              <a:avLst>
                <a:gd name="adj" fmla="val 8160"/>
              </a:avLst>
            </a:prstGeom>
            <a:solidFill>
              <a:schemeClr val="accent6">
                <a:alpha val="50000"/>
              </a:schemeClr>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defTabSz="685666"/>
              <a:r>
                <a:rPr lang="en-US" sz="1700" b="1" dirty="0">
                  <a:solidFill>
                    <a:schemeClr val="bg1">
                      <a:alpha val="99000"/>
                    </a:schemeClr>
                  </a:solidFill>
                </a:rPr>
                <a:t>Low Cost</a:t>
              </a:r>
              <a:br>
                <a:rPr lang="en-US" sz="1700" b="1" dirty="0">
                  <a:solidFill>
                    <a:schemeClr val="bg1">
                      <a:alpha val="99000"/>
                    </a:schemeClr>
                  </a:solidFill>
                </a:rPr>
              </a:br>
              <a:r>
                <a:rPr lang="en-US" sz="1700" b="1" dirty="0">
                  <a:solidFill>
                    <a:schemeClr val="bg1">
                      <a:alpha val="99000"/>
                    </a:schemeClr>
                  </a:solidFill>
                </a:rPr>
                <a:t>Complete</a:t>
              </a:r>
              <a:br>
                <a:rPr lang="en-US" sz="1700" b="1" dirty="0">
                  <a:solidFill>
                    <a:schemeClr val="bg1">
                      <a:alpha val="99000"/>
                    </a:schemeClr>
                  </a:solidFill>
                </a:rPr>
              </a:br>
              <a:r>
                <a:rPr lang="en-US" sz="1700" b="1" dirty="0">
                  <a:solidFill>
                    <a:schemeClr val="bg1">
                      <a:alpha val="99000"/>
                    </a:schemeClr>
                  </a:solidFill>
                </a:rPr>
                <a:t>Solution</a:t>
              </a:r>
            </a:p>
          </p:txBody>
        </p:sp>
        <p:pic>
          <p:nvPicPr>
            <p:cNvPr id="9" name="Picture 88" descr="iStock_000009046950XSmall.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rot="21095169">
              <a:off x="7401895" y="1377250"/>
              <a:ext cx="1194951" cy="968681"/>
            </a:xfrm>
            <a:prstGeom prst="rect">
              <a:avLst/>
            </a:prstGeom>
            <a:noFill/>
            <a:ln w="9525">
              <a:noFill/>
              <a:miter lim="800000"/>
              <a:headEnd/>
              <a:tailEnd/>
            </a:ln>
          </p:spPr>
        </p:pic>
        <p:sp>
          <p:nvSpPr>
            <p:cNvPr id="19" name="TextBox 18"/>
            <p:cNvSpPr txBox="1"/>
            <p:nvPr/>
          </p:nvSpPr>
          <p:spPr>
            <a:xfrm>
              <a:off x="6228951" y="2347963"/>
              <a:ext cx="2432335" cy="492443"/>
            </a:xfrm>
            <a:prstGeom prst="rect">
              <a:avLst/>
            </a:prstGeom>
            <a:noFill/>
          </p:spPr>
          <p:txBody>
            <a:bodyPr wrap="square" lIns="0" tIns="0" rIns="0" bIns="0" rtlCol="0">
              <a:spAutoFit/>
            </a:bodyPr>
            <a:lstStyle/>
            <a:p>
              <a:pPr algn="ctr"/>
              <a:r>
                <a:rPr lang="en-GB" sz="1600" b="1" dirty="0">
                  <a:solidFill>
                    <a:schemeClr val="bg1"/>
                  </a:solidFill>
                </a:rPr>
                <a:t>*A comparable solution can cost almost 4 times more</a:t>
              </a:r>
              <a:r>
                <a:rPr lang="en-GB" sz="1600" b="1" dirty="0" smtClean="0">
                  <a:solidFill>
                    <a:schemeClr val="bg1"/>
                  </a:solidFill>
                </a:rPr>
                <a:t>†</a:t>
              </a:r>
              <a:endParaRPr lang="en-GB" sz="1600" b="1" dirty="0">
                <a:solidFill>
                  <a:schemeClr val="bg1"/>
                </a:solidFill>
              </a:endParaRPr>
            </a:p>
          </p:txBody>
        </p:sp>
        <p:sp>
          <p:nvSpPr>
            <p:cNvPr id="20" name="TextBox 19"/>
            <p:cNvSpPr txBox="1"/>
            <p:nvPr/>
          </p:nvSpPr>
          <p:spPr>
            <a:xfrm>
              <a:off x="6231391" y="2901961"/>
              <a:ext cx="2313863" cy="492443"/>
            </a:xfrm>
            <a:prstGeom prst="rect">
              <a:avLst/>
            </a:prstGeom>
            <a:noFill/>
          </p:spPr>
          <p:txBody>
            <a:bodyPr wrap="square" lIns="0" tIns="0" rIns="0" bIns="0" rtlCol="0">
              <a:spAutoFit/>
            </a:bodyPr>
            <a:lstStyle/>
            <a:p>
              <a:pPr algn="ctr"/>
              <a:r>
                <a:rPr lang="en-GB" sz="1600" b="1" dirty="0" smtClean="0">
                  <a:solidFill>
                    <a:schemeClr val="bg1"/>
                  </a:solidFill>
                </a:rPr>
                <a:t>*Lower On-going</a:t>
              </a:r>
              <a:br>
                <a:rPr lang="en-GB" sz="1600" b="1" dirty="0" smtClean="0">
                  <a:solidFill>
                    <a:schemeClr val="bg1"/>
                  </a:solidFill>
                </a:rPr>
              </a:br>
              <a:r>
                <a:rPr lang="en-GB" sz="1600" b="1" dirty="0" smtClean="0">
                  <a:solidFill>
                    <a:schemeClr val="bg1"/>
                  </a:solidFill>
                </a:rPr>
                <a:t>Costs</a:t>
              </a:r>
            </a:p>
          </p:txBody>
        </p:sp>
        <p:sp>
          <p:nvSpPr>
            <p:cNvPr id="21" name="TextBox 20"/>
            <p:cNvSpPr txBox="1"/>
            <p:nvPr/>
          </p:nvSpPr>
          <p:spPr>
            <a:xfrm>
              <a:off x="6228950" y="3447459"/>
              <a:ext cx="2313863" cy="492443"/>
            </a:xfrm>
            <a:prstGeom prst="rect">
              <a:avLst/>
            </a:prstGeom>
            <a:noFill/>
          </p:spPr>
          <p:txBody>
            <a:bodyPr wrap="square" lIns="0" tIns="0" rIns="0" bIns="0" rtlCol="0">
              <a:spAutoFit/>
            </a:bodyPr>
            <a:lstStyle/>
            <a:p>
              <a:pPr algn="ctr"/>
              <a:r>
                <a:rPr lang="en-GB" sz="1600" b="1" dirty="0" smtClean="0">
                  <a:solidFill>
                    <a:schemeClr val="bg1"/>
                  </a:solidFill>
                </a:rPr>
                <a:t>Virtualization-Friendly </a:t>
              </a:r>
              <a:r>
                <a:rPr lang="en-GB" sz="1600" b="1" dirty="0">
                  <a:solidFill>
                    <a:schemeClr val="bg1"/>
                  </a:solidFill>
                </a:rPr>
                <a:t>L</a:t>
              </a:r>
              <a:r>
                <a:rPr lang="en-GB" sz="1600" b="1" dirty="0" smtClean="0">
                  <a:solidFill>
                    <a:schemeClr val="bg1"/>
                  </a:solidFill>
                </a:rPr>
                <a:t>icensing</a:t>
              </a:r>
            </a:p>
          </p:txBody>
        </p:sp>
      </p:grpSp>
      <p:sp>
        <p:nvSpPr>
          <p:cNvPr id="25" name="TextBox 31"/>
          <p:cNvSpPr txBox="1">
            <a:spLocks noChangeArrowheads="1"/>
          </p:cNvSpPr>
          <p:nvPr/>
        </p:nvSpPr>
        <p:spPr bwMode="auto">
          <a:xfrm>
            <a:off x="354368" y="4061576"/>
            <a:ext cx="5181600" cy="346259"/>
          </a:xfrm>
          <a:prstGeom prst="rect">
            <a:avLst/>
          </a:prstGeom>
          <a:noFill/>
          <a:ln w="9525">
            <a:noFill/>
            <a:miter lim="800000"/>
            <a:headEnd/>
            <a:tailEnd/>
          </a:ln>
        </p:spPr>
        <p:txBody>
          <a:bodyPr lIns="68589" tIns="34295" rIns="68589" bIns="34295">
            <a:spAutoFit/>
          </a:bodyPr>
          <a:lstStyle/>
          <a:p>
            <a:pPr defTabSz="685891"/>
            <a:r>
              <a:rPr lang="en-US" b="1" dirty="0">
                <a:solidFill>
                  <a:srgbClr val="FFFFFF"/>
                </a:solidFill>
              </a:rPr>
              <a:t>*Only </a:t>
            </a:r>
            <a:r>
              <a:rPr lang="en-US" b="1" dirty="0" smtClean="0">
                <a:solidFill>
                  <a:srgbClr val="FFFFFF"/>
                </a:solidFill>
              </a:rPr>
              <a:t>available with </a:t>
            </a:r>
            <a:r>
              <a:rPr lang="en-US" b="1" dirty="0">
                <a:solidFill>
                  <a:srgbClr val="FFFFFF"/>
                </a:solidFill>
              </a:rPr>
              <a:t>Microsoft Virtualization </a:t>
            </a:r>
          </a:p>
        </p:txBody>
      </p:sp>
      <p:sp>
        <p:nvSpPr>
          <p:cNvPr id="26" name="TextBox 33"/>
          <p:cNvSpPr txBox="1">
            <a:spLocks noChangeArrowheads="1"/>
          </p:cNvSpPr>
          <p:nvPr/>
        </p:nvSpPr>
        <p:spPr bwMode="auto">
          <a:xfrm>
            <a:off x="1732807" y="4623222"/>
            <a:ext cx="7231681" cy="346259"/>
          </a:xfrm>
          <a:prstGeom prst="rect">
            <a:avLst/>
          </a:prstGeom>
          <a:noFill/>
          <a:ln w="9525">
            <a:noFill/>
            <a:miter lim="800000"/>
            <a:headEnd/>
            <a:tailEnd/>
          </a:ln>
        </p:spPr>
        <p:txBody>
          <a:bodyPr wrap="square" lIns="68589" tIns="34295" rIns="68589" bIns="34295">
            <a:spAutoFit/>
          </a:bodyPr>
          <a:lstStyle/>
          <a:p>
            <a:pPr algn="just"/>
            <a:r>
              <a:rPr lang="en-US" sz="600" dirty="0">
                <a:solidFill>
                  <a:schemeClr val="bg1"/>
                </a:solidFill>
              </a:rPr>
              <a:t>†Based on a comparison of Microsoft® System Center Server Management Suite Datacenter with VMware® vSphere Enterprise Plus with VMware vCenter Server.. Assumes a five host configuration, 2 processors on each host, 2 years support costs for both products, and no operating system costs included.. The Microsoft solution can use either the free Microsoft Hyper-V Server 2008 R2 hypervisor or an existing Windows Server 2008 R2 hypervisor.  Based on Microsoft estimated retail prices and published VMware prices available at </a:t>
            </a:r>
            <a:r>
              <a:rPr lang="en-US" sz="600" u="sng" dirty="0">
                <a:solidFill>
                  <a:schemeClr val="bg1"/>
                </a:solidFill>
                <a:hlinkClick r:id="rId5"/>
              </a:rPr>
              <a:t>https://www.vmware.com/vmwarestore</a:t>
            </a:r>
            <a:r>
              <a:rPr lang="en-US" sz="600" dirty="0">
                <a:solidFill>
                  <a:schemeClr val="bg1"/>
                </a:solidFill>
              </a:rPr>
              <a:t> as of 08/04/2009 for purchases in the United States. Actual reseller prices may vary. </a:t>
            </a:r>
          </a:p>
        </p:txBody>
      </p:sp>
    </p:spTree>
    <p:extLst>
      <p:ext uri="{BB962C8B-B14F-4D97-AF65-F5344CB8AC3E}">
        <p14:creationId xmlns:p14="http://schemas.microsoft.com/office/powerpoint/2010/main" val="1762084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20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000"/>
                                        <p:tgtEl>
                                          <p:spTgt spid="1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Citrix NetScaler VPX</a:t>
            </a:r>
            <a:endParaRPr lang="en-GB" dirty="0"/>
          </a:p>
        </p:txBody>
      </p:sp>
      <p:sp>
        <p:nvSpPr>
          <p:cNvPr id="3" name="Text Placeholder 2"/>
          <p:cNvSpPr>
            <a:spLocks noGrp="1"/>
          </p:cNvSpPr>
          <p:nvPr>
            <p:ph idx="1"/>
          </p:nvPr>
        </p:nvSpPr>
        <p:spPr>
          <a:prstGeom prst="rect">
            <a:avLst/>
          </a:prstGeom>
        </p:spPr>
        <p:txBody>
          <a:bodyPr lIns="68589" tIns="34295" rIns="68589" bIns="34295">
            <a:normAutofit/>
          </a:bodyPr>
          <a:lstStyle/>
          <a:p>
            <a:r>
              <a:rPr lang="en-GB" sz="2000" dirty="0" smtClean="0"/>
              <a:t>Hyper-V Virtual Appliance</a:t>
            </a:r>
          </a:p>
          <a:p>
            <a:pPr lvl="1"/>
            <a:r>
              <a:rPr lang="en-GB" sz="2000" dirty="0" smtClean="0"/>
              <a:t>Can be deployed through SCVMM</a:t>
            </a:r>
          </a:p>
          <a:p>
            <a:r>
              <a:rPr lang="en-GB" sz="2000" dirty="0" smtClean="0"/>
              <a:t>Speed up deployment with application templates &amp; configuration wizards</a:t>
            </a:r>
          </a:p>
          <a:p>
            <a:r>
              <a:rPr lang="en-GB" sz="2000" dirty="0" smtClean="0"/>
              <a:t>Once deployed</a:t>
            </a:r>
            <a:r>
              <a:rPr lang="en-GB" sz="2000" dirty="0"/>
              <a:t>, </a:t>
            </a:r>
            <a:r>
              <a:rPr lang="en-GB" sz="2000" dirty="0" smtClean="0"/>
              <a:t>NetScaler will load balance Exchange </a:t>
            </a:r>
            <a:r>
              <a:rPr lang="en-GB" sz="2000" dirty="0"/>
              <a:t>2010 Client Access </a:t>
            </a:r>
            <a:r>
              <a:rPr lang="en-GB" sz="2000" dirty="0" smtClean="0"/>
              <a:t>servers</a:t>
            </a:r>
          </a:p>
          <a:p>
            <a:r>
              <a:rPr lang="en-GB" sz="2000" dirty="0" smtClean="0"/>
              <a:t>Ships with PRO-enabled OpsMgr MP</a:t>
            </a:r>
          </a:p>
          <a:p>
            <a:pPr lvl="1"/>
            <a:r>
              <a:rPr lang="en-GB" sz="2000" dirty="0" smtClean="0"/>
              <a:t>Load balance, optimize, secure &amp; report</a:t>
            </a:r>
          </a:p>
          <a:p>
            <a:pPr lvl="1"/>
            <a:r>
              <a:rPr lang="en-GB" sz="2000" dirty="0" smtClean="0"/>
              <a:t>Dynamically scale infrastructure based on monitoring</a:t>
            </a:r>
            <a:endParaRPr lang="en-GB" sz="2000" dirty="0"/>
          </a:p>
        </p:txBody>
      </p:sp>
    </p:spTree>
    <p:extLst>
      <p:ext uri="{BB962C8B-B14F-4D97-AF65-F5344CB8AC3E}">
        <p14:creationId xmlns:p14="http://schemas.microsoft.com/office/powerpoint/2010/main" val="2514361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Partner Evidence: Exchange Virtualization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HP recommended configurations for Exchange 2010 virtualization using Hyper-V R2</a:t>
            </a:r>
          </a:p>
          <a:p>
            <a:pPr lvl="1"/>
            <a:r>
              <a:rPr lang="en-US" dirty="0" smtClean="0"/>
              <a:t>Sizing for 20,000 users, 512 MB mailboxes</a:t>
            </a:r>
          </a:p>
          <a:p>
            <a:pPr lvl="2"/>
            <a:r>
              <a:rPr lang="en-US" dirty="0" smtClean="0"/>
              <a:t>All roles virtualized and Live Migration for MBX servers</a:t>
            </a:r>
          </a:p>
          <a:p>
            <a:pPr lvl="2"/>
            <a:r>
              <a:rPr lang="en-US" dirty="0" smtClean="0"/>
              <a:t>Hardware: HP </a:t>
            </a:r>
            <a:r>
              <a:rPr lang="en-US" dirty="0" err="1" smtClean="0"/>
              <a:t>ProLiant</a:t>
            </a:r>
            <a:r>
              <a:rPr lang="en-US" dirty="0" smtClean="0"/>
              <a:t> BL460c G6 (BL460c G6) server blade and HP </a:t>
            </a:r>
            <a:r>
              <a:rPr lang="en-US" dirty="0" err="1" smtClean="0"/>
              <a:t>StorageWorks</a:t>
            </a:r>
            <a:r>
              <a:rPr lang="en-US" dirty="0" smtClean="0"/>
              <a:t> 8400 Enterprise Virtual Array (EVA8400) storage systems </a:t>
            </a:r>
          </a:p>
          <a:p>
            <a:pPr lvl="3"/>
            <a:r>
              <a:rPr lang="en-US" dirty="0" smtClean="0">
                <a:hlinkClick r:id="rId3"/>
              </a:rPr>
              <a:t>http://h20195.www2.hp.com/V2/GetPDF.aspx/4AA1-2127ENW.pdf</a:t>
            </a:r>
            <a:endParaRPr lang="en-US" dirty="0" smtClean="0"/>
          </a:p>
          <a:p>
            <a:pPr lvl="1"/>
            <a:r>
              <a:rPr lang="en-US" dirty="0" smtClean="0"/>
              <a:t>Sizing for 5,000 users, 256 MB mailboxes</a:t>
            </a:r>
          </a:p>
          <a:p>
            <a:pPr lvl="2"/>
            <a:r>
              <a:rPr lang="en-US" dirty="0" smtClean="0"/>
              <a:t>All roles virtualized and Live Migration for MBX servers</a:t>
            </a:r>
          </a:p>
          <a:p>
            <a:pPr lvl="2"/>
            <a:r>
              <a:rPr lang="en-US" dirty="0" smtClean="0"/>
              <a:t>Hardware: HP </a:t>
            </a:r>
            <a:r>
              <a:rPr lang="en-US" dirty="0" err="1" smtClean="0"/>
              <a:t>ProLiant</a:t>
            </a:r>
            <a:r>
              <a:rPr lang="en-US" dirty="0" smtClean="0"/>
              <a:t> BL460c G6 (BL460c G6) server blades and HP </a:t>
            </a:r>
            <a:r>
              <a:rPr lang="en-US" dirty="0" err="1" smtClean="0"/>
              <a:t>LeftHand</a:t>
            </a:r>
            <a:r>
              <a:rPr lang="en-US" dirty="0" smtClean="0"/>
              <a:t> P4500 (P4500) storage systems</a:t>
            </a:r>
          </a:p>
          <a:p>
            <a:pPr lvl="3"/>
            <a:r>
              <a:rPr lang="en-US" dirty="0" smtClean="0">
                <a:hlinkClick r:id="rId4"/>
              </a:rPr>
              <a:t>http://h20195.www2.hp.com/V2/GetPDF.aspx/4AA1-9895ENW.pdf</a:t>
            </a:r>
            <a:endParaRPr lang="en-US" dirty="0" smtClean="0"/>
          </a:p>
          <a:p>
            <a:pPr lvl="1"/>
            <a:endParaRPr lang="en-US" dirty="0"/>
          </a:p>
        </p:txBody>
      </p:sp>
    </p:spTree>
    <p:extLst>
      <p:ext uri="{BB962C8B-B14F-4D97-AF65-F5344CB8AC3E}">
        <p14:creationId xmlns:p14="http://schemas.microsoft.com/office/powerpoint/2010/main" val="3657902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2000"/>
                                        <p:tgtEl>
                                          <p:spTgt spid="3">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2000"/>
                                        <p:tgtEl>
                                          <p:spTgt spid="3">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2000"/>
                                        <p:tgtEl>
                                          <p:spTgt spid="3">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dirty="0" smtClean="0"/>
              <a:t>Summary</a:t>
            </a:r>
          </a:p>
        </p:txBody>
      </p:sp>
      <p:sp>
        <p:nvSpPr>
          <p:cNvPr id="58385" name="Rectangle 17"/>
          <p:cNvSpPr>
            <a:spLocks noGrp="1" noChangeArrowheads="1"/>
          </p:cNvSpPr>
          <p:nvPr>
            <p:ph idx="1"/>
          </p:nvPr>
        </p:nvSpPr>
        <p:spPr>
          <a:xfrm>
            <a:off x="389436" y="1085849"/>
            <a:ext cx="8363938" cy="2696123"/>
          </a:xfrm>
        </p:spPr>
        <p:txBody>
          <a:bodyPr>
            <a:normAutofit fontScale="85000" lnSpcReduction="20000"/>
          </a:bodyPr>
          <a:lstStyle/>
          <a:p>
            <a:r>
              <a:rPr lang="en-US" dirty="0" smtClean="0"/>
              <a:t>Why Microsoft Virtualization for Microsoft Server Applications?</a:t>
            </a:r>
          </a:p>
          <a:p>
            <a:r>
              <a:rPr lang="en-US" dirty="0" smtClean="0"/>
              <a:t>Why Hyper-V?</a:t>
            </a:r>
          </a:p>
          <a:p>
            <a:r>
              <a:rPr lang="en-US" dirty="0" smtClean="0"/>
              <a:t>ESG Performance Results</a:t>
            </a:r>
          </a:p>
          <a:p>
            <a:r>
              <a:rPr lang="en-US" dirty="0" smtClean="0"/>
              <a:t>Exchange Server Virtualization Best Practices</a:t>
            </a:r>
          </a:p>
          <a:p>
            <a:r>
              <a:rPr lang="en-US" dirty="0" smtClean="0"/>
              <a:t>Surrounding Ecosystem</a:t>
            </a:r>
          </a:p>
          <a:p>
            <a:r>
              <a:rPr lang="en-US" dirty="0" smtClean="0"/>
              <a:t>Resources</a:t>
            </a:r>
          </a:p>
        </p:txBody>
      </p:sp>
    </p:spTree>
    <p:extLst>
      <p:ext uri="{BB962C8B-B14F-4D97-AF65-F5344CB8AC3E}">
        <p14:creationId xmlns:p14="http://schemas.microsoft.com/office/powerpoint/2010/main" val="1130796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8385">
                                            <p:txEl>
                                              <p:pRg st="0" end="0"/>
                                            </p:txEl>
                                          </p:spTgt>
                                        </p:tgtEl>
                                        <p:attrNameLst>
                                          <p:attrName>style.visibility</p:attrName>
                                        </p:attrNameLst>
                                      </p:cBhvr>
                                      <p:to>
                                        <p:strVal val="visible"/>
                                      </p:to>
                                    </p:set>
                                    <p:animEffect transition="in" filter="fade">
                                      <p:cBhvr>
                                        <p:cTn id="7" dur="1000"/>
                                        <p:tgtEl>
                                          <p:spTgt spid="5838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8385">
                                            <p:txEl>
                                              <p:pRg st="1" end="1"/>
                                            </p:txEl>
                                          </p:spTgt>
                                        </p:tgtEl>
                                        <p:attrNameLst>
                                          <p:attrName>style.visibility</p:attrName>
                                        </p:attrNameLst>
                                      </p:cBhvr>
                                      <p:to>
                                        <p:strVal val="visible"/>
                                      </p:to>
                                    </p:set>
                                    <p:animEffect transition="in" filter="fade">
                                      <p:cBhvr>
                                        <p:cTn id="12" dur="1000"/>
                                        <p:tgtEl>
                                          <p:spTgt spid="5838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8385">
                                            <p:txEl>
                                              <p:pRg st="2" end="2"/>
                                            </p:txEl>
                                          </p:spTgt>
                                        </p:tgtEl>
                                        <p:attrNameLst>
                                          <p:attrName>style.visibility</p:attrName>
                                        </p:attrNameLst>
                                      </p:cBhvr>
                                      <p:to>
                                        <p:strVal val="visible"/>
                                      </p:to>
                                    </p:set>
                                    <p:animEffect transition="in" filter="fade">
                                      <p:cBhvr>
                                        <p:cTn id="17" dur="1000"/>
                                        <p:tgtEl>
                                          <p:spTgt spid="5838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8385">
                                            <p:txEl>
                                              <p:pRg st="3" end="3"/>
                                            </p:txEl>
                                          </p:spTgt>
                                        </p:tgtEl>
                                        <p:attrNameLst>
                                          <p:attrName>style.visibility</p:attrName>
                                        </p:attrNameLst>
                                      </p:cBhvr>
                                      <p:to>
                                        <p:strVal val="visible"/>
                                      </p:to>
                                    </p:set>
                                    <p:animEffect transition="in" filter="fade">
                                      <p:cBhvr>
                                        <p:cTn id="22" dur="1000"/>
                                        <p:tgtEl>
                                          <p:spTgt spid="5838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8385">
                                            <p:txEl>
                                              <p:pRg st="4" end="4"/>
                                            </p:txEl>
                                          </p:spTgt>
                                        </p:tgtEl>
                                        <p:attrNameLst>
                                          <p:attrName>style.visibility</p:attrName>
                                        </p:attrNameLst>
                                      </p:cBhvr>
                                      <p:to>
                                        <p:strVal val="visible"/>
                                      </p:to>
                                    </p:set>
                                    <p:animEffect transition="in" filter="fade">
                                      <p:cBhvr>
                                        <p:cTn id="27" dur="1000"/>
                                        <p:tgtEl>
                                          <p:spTgt spid="5838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8385">
                                            <p:txEl>
                                              <p:pRg st="5" end="5"/>
                                            </p:txEl>
                                          </p:spTgt>
                                        </p:tgtEl>
                                        <p:attrNameLst>
                                          <p:attrName>style.visibility</p:attrName>
                                        </p:attrNameLst>
                                      </p:cBhvr>
                                      <p:to>
                                        <p:strVal val="visible"/>
                                      </p:to>
                                    </p:set>
                                    <p:animEffect transition="in" filter="fade">
                                      <p:cBhvr>
                                        <p:cTn id="32" dur="1000"/>
                                        <p:tgtEl>
                                          <p:spTgt spid="5838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Related Content</a:t>
            </a:r>
            <a:endParaRPr lang="en-US" dirty="0"/>
          </a:p>
        </p:txBody>
      </p:sp>
      <p:sp>
        <p:nvSpPr>
          <p:cNvPr id="9" name="Rectangle 8"/>
          <p:cNvSpPr/>
          <p:nvPr/>
        </p:nvSpPr>
        <p:spPr bwMode="auto">
          <a:xfrm>
            <a:off x="381000" y="1031755"/>
            <a:ext cx="8382000" cy="3143966"/>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68586" tIns="102884" rIns="68586" bIns="102884" numCol="1" rtlCol="0" anchor="t" anchorCtr="0" compatLnSpc="1">
            <a:prstTxWarp prst="textNoShape">
              <a:avLst/>
            </a:prstTxWarp>
            <a:spAutoFit/>
          </a:bodyPr>
          <a:lstStyle/>
          <a:p>
            <a:pPr marL="345327" indent="-345327">
              <a:lnSpc>
                <a:spcPct val="90000"/>
              </a:lnSpc>
              <a:spcBef>
                <a:spcPct val="20000"/>
              </a:spcBef>
              <a:buSzPct val="90000"/>
              <a:buBlip>
                <a:blip r:embed="rId3"/>
              </a:buBlip>
            </a:pPr>
            <a:r>
              <a:rPr lang="en-US" dirty="0">
                <a:solidFill>
                  <a:schemeClr val="bg1"/>
                </a:solidFill>
              </a:rPr>
              <a:t>Breakout Sessions:</a:t>
            </a:r>
          </a:p>
          <a:p>
            <a:pPr marL="688260" lvl="1" indent="-345327">
              <a:lnSpc>
                <a:spcPct val="90000"/>
              </a:lnSpc>
              <a:spcBef>
                <a:spcPct val="20000"/>
              </a:spcBef>
              <a:buSzPct val="90000"/>
              <a:buBlip>
                <a:blip r:embed="rId3"/>
              </a:buBlip>
            </a:pPr>
            <a:r>
              <a:rPr lang="en-US" dirty="0" smtClean="0">
                <a:solidFill>
                  <a:schemeClr val="bg1"/>
                </a:solidFill>
              </a:rPr>
              <a:t>EXL303: Exchange Server 2010 : High Availability Concepts</a:t>
            </a:r>
            <a:endParaRPr lang="en-US" dirty="0">
              <a:solidFill>
                <a:schemeClr val="bg1"/>
              </a:solidFill>
            </a:endParaRPr>
          </a:p>
          <a:p>
            <a:pPr marL="688260" lvl="1" indent="-345327">
              <a:lnSpc>
                <a:spcPct val="90000"/>
              </a:lnSpc>
              <a:spcBef>
                <a:spcPct val="20000"/>
              </a:spcBef>
              <a:buSzPct val="90000"/>
              <a:buBlip>
                <a:blip r:embed="rId3"/>
              </a:buBlip>
            </a:pPr>
            <a:r>
              <a:rPr lang="en-AU" dirty="0" smtClean="0">
                <a:solidFill>
                  <a:schemeClr val="bg1"/>
                </a:solidFill>
              </a:rPr>
              <a:t>EXL304 : Load Balancing with Microsoft Server 2010</a:t>
            </a:r>
            <a:endParaRPr lang="en-GB" dirty="0">
              <a:solidFill>
                <a:schemeClr val="bg1"/>
              </a:solidFill>
            </a:endParaRPr>
          </a:p>
          <a:p>
            <a:pPr marL="688260" lvl="1" indent="-345327">
              <a:lnSpc>
                <a:spcPct val="90000"/>
              </a:lnSpc>
              <a:spcBef>
                <a:spcPct val="20000"/>
              </a:spcBef>
              <a:buSzPct val="90000"/>
              <a:buBlip>
                <a:blip r:embed="rId3"/>
              </a:buBlip>
            </a:pPr>
            <a:r>
              <a:rPr lang="en-GB" dirty="0" smtClean="0">
                <a:solidFill>
                  <a:schemeClr val="bg1"/>
                </a:solidFill>
              </a:rPr>
              <a:t>EXL308 : Exchange Virtualisation : Is it right for you?</a:t>
            </a:r>
            <a:endParaRPr lang="en-GB" dirty="0">
              <a:solidFill>
                <a:schemeClr val="bg1"/>
              </a:solidFill>
            </a:endParaRPr>
          </a:p>
          <a:p>
            <a:pPr marL="688260" lvl="1" indent="-345327">
              <a:lnSpc>
                <a:spcPct val="90000"/>
              </a:lnSpc>
              <a:spcBef>
                <a:spcPct val="20000"/>
              </a:spcBef>
              <a:buSzPct val="90000"/>
              <a:buBlip>
                <a:blip r:embed="rId3"/>
              </a:buBlip>
            </a:pPr>
            <a:r>
              <a:rPr lang="en-GB" b="1" dirty="0">
                <a:solidFill>
                  <a:schemeClr val="bg1"/>
                </a:solidFill>
              </a:rPr>
              <a:t>EXL306: </a:t>
            </a:r>
            <a:r>
              <a:rPr lang="en-US" b="1" dirty="0">
                <a:solidFill>
                  <a:schemeClr val="bg1"/>
                </a:solidFill>
              </a:rPr>
              <a:t>Best Practices for Virtualization Of Microsoft Exchange </a:t>
            </a:r>
            <a:r>
              <a:rPr lang="en-US" b="1" dirty="0" smtClean="0">
                <a:solidFill>
                  <a:schemeClr val="bg1"/>
                </a:solidFill>
              </a:rPr>
              <a:t>2010</a:t>
            </a:r>
          </a:p>
          <a:p>
            <a:pPr marL="688260" lvl="1" indent="-345327">
              <a:lnSpc>
                <a:spcPct val="90000"/>
              </a:lnSpc>
              <a:spcBef>
                <a:spcPct val="20000"/>
              </a:spcBef>
              <a:buSzPct val="90000"/>
              <a:buBlip>
                <a:blip r:embed="rId3"/>
              </a:buBlip>
            </a:pPr>
            <a:r>
              <a:rPr lang="en-US" b="1" dirty="0" smtClean="0">
                <a:solidFill>
                  <a:schemeClr val="bg1"/>
                </a:solidFill>
              </a:rPr>
              <a:t>SVR-VIR308 : </a:t>
            </a:r>
            <a:r>
              <a:rPr lang="en-US" b="1" dirty="0" err="1" smtClean="0">
                <a:solidFill>
                  <a:schemeClr val="bg1"/>
                </a:solidFill>
              </a:rPr>
              <a:t>iSCSI</a:t>
            </a:r>
            <a:r>
              <a:rPr lang="en-US" b="1" dirty="0" smtClean="0">
                <a:solidFill>
                  <a:schemeClr val="bg1"/>
                </a:solidFill>
              </a:rPr>
              <a:t>: Getting Best Performance, High-Availability and </a:t>
            </a:r>
            <a:r>
              <a:rPr lang="en-US" b="1" dirty="0" err="1" smtClean="0">
                <a:solidFill>
                  <a:schemeClr val="bg1"/>
                </a:solidFill>
              </a:rPr>
              <a:t>Virtualisation</a:t>
            </a:r>
            <a:endParaRPr lang="en-US" b="1" dirty="0" smtClean="0">
              <a:solidFill>
                <a:schemeClr val="bg1"/>
              </a:solidFill>
            </a:endParaRPr>
          </a:p>
          <a:p>
            <a:pPr marL="688260" lvl="1" indent="-345327">
              <a:lnSpc>
                <a:spcPct val="90000"/>
              </a:lnSpc>
              <a:spcBef>
                <a:spcPct val="20000"/>
              </a:spcBef>
              <a:buSzPct val="90000"/>
              <a:buBlip>
                <a:blip r:embed="rId3"/>
              </a:buBlip>
            </a:pPr>
            <a:r>
              <a:rPr lang="en-US" b="1" dirty="0" smtClean="0">
                <a:solidFill>
                  <a:schemeClr val="bg1"/>
                </a:solidFill>
              </a:rPr>
              <a:t>VIR307 : Understand How Microsoft </a:t>
            </a:r>
            <a:r>
              <a:rPr lang="en-US" b="1" dirty="0" err="1" smtClean="0">
                <a:solidFill>
                  <a:schemeClr val="bg1"/>
                </a:solidFill>
              </a:rPr>
              <a:t>Virtualisation</a:t>
            </a:r>
            <a:r>
              <a:rPr lang="en-US" b="1" dirty="0" smtClean="0">
                <a:solidFill>
                  <a:schemeClr val="bg1"/>
                </a:solidFill>
              </a:rPr>
              <a:t> Compares to </a:t>
            </a:r>
            <a:r>
              <a:rPr lang="en-US" b="1" dirty="0" err="1" smtClean="0">
                <a:solidFill>
                  <a:schemeClr val="bg1"/>
                </a:solidFill>
              </a:rPr>
              <a:t>VMWare</a:t>
            </a:r>
            <a:endParaRPr lang="en-US" b="1" dirty="0" smtClean="0">
              <a:solidFill>
                <a:schemeClr val="bg1"/>
              </a:solidFill>
            </a:endParaRPr>
          </a:p>
          <a:p>
            <a:pPr marL="688260" lvl="1" indent="-345327">
              <a:lnSpc>
                <a:spcPct val="90000"/>
              </a:lnSpc>
              <a:spcBef>
                <a:spcPct val="20000"/>
              </a:spcBef>
              <a:buSzPct val="90000"/>
              <a:buBlip>
                <a:blip r:embed="rId3"/>
              </a:buBlip>
            </a:pPr>
            <a:r>
              <a:rPr lang="en-US" b="1" dirty="0" smtClean="0">
                <a:solidFill>
                  <a:schemeClr val="bg1"/>
                </a:solidFill>
              </a:rPr>
              <a:t>VIR/COS301 : Best </a:t>
            </a:r>
            <a:r>
              <a:rPr lang="en-US" b="1" dirty="0" err="1" smtClean="0">
                <a:solidFill>
                  <a:schemeClr val="bg1"/>
                </a:solidFill>
              </a:rPr>
              <a:t>Practises</a:t>
            </a:r>
            <a:r>
              <a:rPr lang="en-US" b="1" dirty="0" smtClean="0">
                <a:solidFill>
                  <a:schemeClr val="bg1"/>
                </a:solidFill>
              </a:rPr>
              <a:t> for Private Cloud Implementation </a:t>
            </a:r>
          </a:p>
          <a:p>
            <a:pPr marL="688260" lvl="1" indent="-345327">
              <a:lnSpc>
                <a:spcPct val="90000"/>
              </a:lnSpc>
              <a:spcBef>
                <a:spcPct val="20000"/>
              </a:spcBef>
              <a:buSzPct val="90000"/>
              <a:buBlip>
                <a:blip r:embed="rId3"/>
              </a:buBlip>
            </a:pPr>
            <a:endParaRPr lang="en-US" b="1" dirty="0">
              <a:solidFill>
                <a:schemeClr val="bg1"/>
              </a:solidFill>
            </a:endParaRPr>
          </a:p>
        </p:txBody>
      </p:sp>
    </p:spTree>
    <p:extLst>
      <p:ext uri="{BB962C8B-B14F-4D97-AF65-F5344CB8AC3E}">
        <p14:creationId xmlns:p14="http://schemas.microsoft.com/office/powerpoint/2010/main" val="3377985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Track Resources</a:t>
            </a:r>
            <a:endParaRPr lang="en-US" dirty="0"/>
          </a:p>
        </p:txBody>
      </p:sp>
      <p:sp>
        <p:nvSpPr>
          <p:cNvPr id="13" name="Rectangle 12"/>
          <p:cNvSpPr/>
          <p:nvPr/>
        </p:nvSpPr>
        <p:spPr bwMode="auto">
          <a:xfrm>
            <a:off x="381001" y="1085850"/>
            <a:ext cx="8372373" cy="249299"/>
          </a:xfrm>
          <a:prstGeom prst="rect">
            <a:avLst/>
          </a:prstGeom>
          <a:no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0" tIns="0" rIns="0" bIns="0" numCol="1" rtlCol="0" anchor="t" anchorCtr="0" compatLnSpc="1">
            <a:prstTxWarp prst="textNoShape">
              <a:avLst/>
            </a:prstTxWarp>
            <a:spAutoFit/>
          </a:bodyPr>
          <a:lstStyle/>
          <a:p>
            <a:pPr lvl="0">
              <a:lnSpc>
                <a:spcPct val="90000"/>
              </a:lnSpc>
              <a:buSzPct val="100000"/>
            </a:pPr>
            <a:r>
              <a:rPr lang="en-US" sz="1500" spc="-23" dirty="0" smtClean="0">
                <a:gradFill>
                  <a:gsLst>
                    <a:gs pos="0">
                      <a:srgbClr val="FFFFFF"/>
                    </a:gs>
                    <a:gs pos="86000">
                      <a:srgbClr val="FFFFFF"/>
                    </a:gs>
                  </a:gsLst>
                  <a:lin ang="0" scaled="0"/>
                </a:gradFill>
              </a:rPr>
              <a:t>You </a:t>
            </a:r>
            <a:r>
              <a:rPr lang="en-US" sz="1500" spc="-23" dirty="0">
                <a:gradFill>
                  <a:gsLst>
                    <a:gs pos="0">
                      <a:srgbClr val="FFFFFF"/>
                    </a:gs>
                    <a:gs pos="86000">
                      <a:srgbClr val="FFFFFF"/>
                    </a:gs>
                  </a:gsLst>
                  <a:lin ang="0" scaled="0"/>
                </a:gradFill>
              </a:rPr>
              <a:t>can also find the latest information about our products at the following links:</a:t>
            </a:r>
            <a:r>
              <a:rPr lang="en-US" spc="-23" dirty="0">
                <a:gradFill>
                  <a:gsLst>
                    <a:gs pos="0">
                      <a:srgbClr val="FFFFFF"/>
                    </a:gs>
                    <a:gs pos="86000">
                      <a:srgbClr val="FFFFFF"/>
                    </a:gs>
                  </a:gsLst>
                  <a:lin ang="0" scaled="0"/>
                </a:gradFill>
              </a:rPr>
              <a:t> </a:t>
            </a:r>
          </a:p>
        </p:txBody>
      </p:sp>
      <p:sp>
        <p:nvSpPr>
          <p:cNvPr id="14" name="Rectangle 13"/>
          <p:cNvSpPr/>
          <p:nvPr/>
        </p:nvSpPr>
        <p:spPr bwMode="auto">
          <a:xfrm>
            <a:off x="383780" y="3262888"/>
            <a:ext cx="8374768" cy="415527"/>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68586" tIns="102884" rIns="68586" bIns="102884" numCol="1" rtlCol="0" anchor="ctr" anchorCtr="0" compatLnSpc="1">
            <a:prstTxWarp prst="textNoShape">
              <a:avLst/>
            </a:prstTxWarp>
            <a:spAutoFit/>
          </a:bodyPr>
          <a:lstStyle/>
          <a:p>
            <a:pPr marL="260782" indent="-260782">
              <a:lnSpc>
                <a:spcPct val="90000"/>
              </a:lnSpc>
              <a:spcBef>
                <a:spcPct val="20000"/>
              </a:spcBef>
              <a:buSzPct val="90000"/>
              <a:buBlip>
                <a:blip r:embed="rId3"/>
              </a:buBlip>
            </a:pPr>
            <a:r>
              <a:rPr lang="en-US" sz="1500" dirty="0">
                <a:solidFill>
                  <a:schemeClr val="bg1"/>
                </a:solidFill>
              </a:rPr>
              <a:t>Windows Azure - </a:t>
            </a:r>
            <a:r>
              <a:rPr lang="en-US" sz="1500" u="sng" dirty="0">
                <a:hlinkClick r:id="rId4"/>
              </a:rPr>
              <a:t>http://www.microsoft.com/windowsazure/</a:t>
            </a:r>
            <a:endParaRPr lang="en-US" sz="1500" dirty="0">
              <a:gradFill>
                <a:gsLst>
                  <a:gs pos="0">
                    <a:schemeClr val="tx1"/>
                  </a:gs>
                  <a:gs pos="100000">
                    <a:schemeClr val="tx1"/>
                  </a:gs>
                </a:gsLst>
                <a:lin ang="5400000" scaled="0"/>
              </a:gradFill>
            </a:endParaRPr>
          </a:p>
        </p:txBody>
      </p:sp>
      <p:sp>
        <p:nvSpPr>
          <p:cNvPr id="15" name="Rectangle 14"/>
          <p:cNvSpPr/>
          <p:nvPr/>
        </p:nvSpPr>
        <p:spPr bwMode="auto">
          <a:xfrm>
            <a:off x="381722" y="3770357"/>
            <a:ext cx="8382000" cy="415527"/>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68586" tIns="102884" rIns="68586" bIns="102884" numCol="1" rtlCol="0" anchor="ctr" anchorCtr="0" compatLnSpc="1">
            <a:prstTxWarp prst="textNoShape">
              <a:avLst/>
            </a:prstTxWarp>
            <a:spAutoFit/>
          </a:bodyPr>
          <a:lstStyle/>
          <a:p>
            <a:pPr marL="260782" indent="-260782">
              <a:lnSpc>
                <a:spcPct val="90000"/>
              </a:lnSpc>
              <a:spcBef>
                <a:spcPct val="20000"/>
              </a:spcBef>
              <a:buSzPct val="90000"/>
              <a:buBlip>
                <a:blip r:embed="rId3"/>
              </a:buBlip>
            </a:pPr>
            <a:r>
              <a:rPr lang="en-US" sz="1500" dirty="0">
                <a:solidFill>
                  <a:schemeClr val="bg1"/>
                </a:solidFill>
              </a:rPr>
              <a:t>Microsoft System Center </a:t>
            </a:r>
            <a:r>
              <a:rPr lang="en-US" sz="1500" dirty="0">
                <a:gradFill>
                  <a:gsLst>
                    <a:gs pos="0">
                      <a:schemeClr val="tx1"/>
                    </a:gs>
                    <a:gs pos="100000">
                      <a:schemeClr val="tx1"/>
                    </a:gs>
                  </a:gsLst>
                  <a:lin ang="5400000" scaled="0"/>
                </a:gradFill>
              </a:rPr>
              <a:t>- </a:t>
            </a:r>
            <a:r>
              <a:rPr lang="en-US" sz="1500" u="sng" dirty="0">
                <a:hlinkClick r:id="rId5"/>
              </a:rPr>
              <a:t>http://www.microsoft.com/systemcenter/</a:t>
            </a:r>
            <a:endParaRPr lang="en-US" sz="1500" dirty="0">
              <a:gradFill>
                <a:gsLst>
                  <a:gs pos="0">
                    <a:schemeClr val="tx1"/>
                  </a:gs>
                  <a:gs pos="100000">
                    <a:schemeClr val="tx1"/>
                  </a:gs>
                </a:gsLst>
                <a:lin ang="5400000" scaled="0"/>
              </a:gradFill>
            </a:endParaRPr>
          </a:p>
        </p:txBody>
      </p:sp>
      <p:sp>
        <p:nvSpPr>
          <p:cNvPr id="9" name="Rectangle 8"/>
          <p:cNvSpPr/>
          <p:nvPr/>
        </p:nvSpPr>
        <p:spPr bwMode="auto">
          <a:xfrm>
            <a:off x="386175" y="2755420"/>
            <a:ext cx="8372373" cy="415527"/>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68586" tIns="102884" rIns="68586" bIns="102884" numCol="1" rtlCol="0" anchor="ctr" anchorCtr="0" compatLnSpc="1">
            <a:prstTxWarp prst="textNoShape">
              <a:avLst/>
            </a:prstTxWarp>
            <a:spAutoFit/>
          </a:bodyPr>
          <a:lstStyle/>
          <a:p>
            <a:pPr marL="260782" indent="-260782">
              <a:lnSpc>
                <a:spcPct val="90000"/>
              </a:lnSpc>
              <a:spcBef>
                <a:spcPct val="20000"/>
              </a:spcBef>
              <a:buSzPct val="90000"/>
              <a:buBlip>
                <a:blip r:embed="rId3"/>
              </a:buBlip>
            </a:pPr>
            <a:r>
              <a:rPr lang="en-US" sz="1500" dirty="0">
                <a:solidFill>
                  <a:schemeClr val="bg1"/>
                </a:solidFill>
              </a:rPr>
              <a:t>Windows Server </a:t>
            </a:r>
            <a:r>
              <a:rPr lang="en-US" sz="1500" dirty="0">
                <a:gradFill>
                  <a:gsLst>
                    <a:gs pos="0">
                      <a:schemeClr val="tx1"/>
                    </a:gs>
                    <a:gs pos="100000">
                      <a:schemeClr val="tx1"/>
                    </a:gs>
                  </a:gsLst>
                  <a:lin ang="5400000" scaled="0"/>
                </a:gradFill>
              </a:rPr>
              <a:t>- </a:t>
            </a:r>
            <a:r>
              <a:rPr lang="en-US" sz="1500" u="sng" dirty="0">
                <a:hlinkClick r:id="rId6"/>
              </a:rPr>
              <a:t>http://www.microsoft.com/windowsserver/</a:t>
            </a:r>
            <a:r>
              <a:rPr lang="en-US" sz="1500" dirty="0"/>
              <a:t> </a:t>
            </a:r>
            <a:endParaRPr lang="en-US" sz="1500" dirty="0">
              <a:gradFill>
                <a:gsLst>
                  <a:gs pos="0">
                    <a:schemeClr val="tx1"/>
                  </a:gs>
                  <a:gs pos="100000">
                    <a:schemeClr val="tx1"/>
                  </a:gs>
                </a:gsLst>
                <a:lin ang="5400000" scaled="0"/>
              </a:gradFill>
            </a:endParaRPr>
          </a:p>
        </p:txBody>
      </p:sp>
      <p:sp>
        <p:nvSpPr>
          <p:cNvPr id="10" name="Rectangle 9"/>
          <p:cNvSpPr/>
          <p:nvPr/>
        </p:nvSpPr>
        <p:spPr bwMode="auto">
          <a:xfrm>
            <a:off x="386175" y="1740482"/>
            <a:ext cx="8372373" cy="415527"/>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68586" tIns="102884" rIns="68586" bIns="102884" numCol="1" rtlCol="0" anchor="ctr" anchorCtr="0" compatLnSpc="1">
            <a:prstTxWarp prst="textNoShape">
              <a:avLst/>
            </a:prstTxWarp>
            <a:spAutoFit/>
          </a:bodyPr>
          <a:lstStyle/>
          <a:p>
            <a:pPr marL="260782" indent="-260782">
              <a:lnSpc>
                <a:spcPct val="90000"/>
              </a:lnSpc>
              <a:spcBef>
                <a:spcPct val="20000"/>
              </a:spcBef>
              <a:buSzPct val="90000"/>
              <a:buBlip>
                <a:blip r:embed="rId3"/>
              </a:buBlip>
            </a:pPr>
            <a:r>
              <a:rPr lang="en-US" sz="1500" dirty="0">
                <a:solidFill>
                  <a:schemeClr val="bg1"/>
                </a:solidFill>
              </a:rPr>
              <a:t>Cloud Power </a:t>
            </a:r>
            <a:r>
              <a:rPr lang="en-US" sz="1500" dirty="0">
                <a:gradFill>
                  <a:gsLst>
                    <a:gs pos="0">
                      <a:schemeClr val="tx1"/>
                    </a:gs>
                    <a:gs pos="100000">
                      <a:schemeClr val="tx1"/>
                    </a:gs>
                  </a:gsLst>
                  <a:lin ang="5400000" scaled="0"/>
                </a:gradFill>
              </a:rPr>
              <a:t>- </a:t>
            </a:r>
            <a:r>
              <a:rPr lang="en-US" sz="1500" u="sng" dirty="0">
                <a:hlinkClick r:id="rId7"/>
              </a:rPr>
              <a:t>http://www.microsoft.com/cloud/</a:t>
            </a:r>
            <a:r>
              <a:rPr lang="en-US" sz="1500" u="sng" dirty="0"/>
              <a:t>   </a:t>
            </a:r>
            <a:r>
              <a:rPr lang="en-US" sz="1500" dirty="0"/>
              <a:t> </a:t>
            </a:r>
            <a:endParaRPr lang="en-US" sz="1500" dirty="0">
              <a:gradFill>
                <a:gsLst>
                  <a:gs pos="0">
                    <a:schemeClr val="tx1"/>
                  </a:gs>
                  <a:gs pos="100000">
                    <a:schemeClr val="tx1"/>
                  </a:gs>
                </a:gsLst>
                <a:lin ang="5400000" scaled="0"/>
              </a:gradFill>
            </a:endParaRPr>
          </a:p>
        </p:txBody>
      </p:sp>
      <p:sp>
        <p:nvSpPr>
          <p:cNvPr id="11" name="Rectangle 10"/>
          <p:cNvSpPr/>
          <p:nvPr/>
        </p:nvSpPr>
        <p:spPr bwMode="auto">
          <a:xfrm>
            <a:off x="386175" y="2247951"/>
            <a:ext cx="8372373" cy="415527"/>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68586" tIns="102884" rIns="68586" bIns="102884" numCol="1" rtlCol="0" anchor="ctr" anchorCtr="0" compatLnSpc="1">
            <a:prstTxWarp prst="textNoShape">
              <a:avLst/>
            </a:prstTxWarp>
            <a:spAutoFit/>
          </a:bodyPr>
          <a:lstStyle/>
          <a:p>
            <a:pPr marL="260782" indent="-260782">
              <a:lnSpc>
                <a:spcPct val="90000"/>
              </a:lnSpc>
              <a:spcBef>
                <a:spcPct val="20000"/>
              </a:spcBef>
              <a:buSzPct val="90000"/>
              <a:buBlip>
                <a:blip r:embed="rId3"/>
              </a:buBlip>
            </a:pPr>
            <a:r>
              <a:rPr lang="en-US" sz="1500" dirty="0">
                <a:solidFill>
                  <a:schemeClr val="bg1"/>
                </a:solidFill>
              </a:rPr>
              <a:t>Private Cloud </a:t>
            </a:r>
            <a:r>
              <a:rPr lang="en-US" sz="1500" dirty="0">
                <a:gradFill>
                  <a:gsLst>
                    <a:gs pos="0">
                      <a:schemeClr val="tx1"/>
                    </a:gs>
                    <a:gs pos="100000">
                      <a:schemeClr val="tx1"/>
                    </a:gs>
                  </a:gsLst>
                  <a:lin ang="5400000" scaled="0"/>
                </a:gradFill>
              </a:rPr>
              <a:t>- </a:t>
            </a:r>
            <a:r>
              <a:rPr lang="en-US" sz="1500" u="sng" dirty="0">
                <a:hlinkClick r:id="rId6"/>
              </a:rPr>
              <a:t>http://www.microsoft.com/privatecloud/</a:t>
            </a:r>
            <a:r>
              <a:rPr lang="en-US" sz="1500" dirty="0"/>
              <a:t> </a:t>
            </a:r>
            <a:endParaRPr lang="en-US" sz="1500" dirty="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val="416234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05978"/>
            <a:ext cx="8471316" cy="85725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059582"/>
            <a:ext cx="8471316" cy="800219"/>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b="1" dirty="0" smtClean="0">
                <a:solidFill>
                  <a:schemeClr val="bg1"/>
                </a:solidFill>
                <a:latin typeface="Segoe UI" pitchFamily="34" charset="0"/>
                <a:cs typeface="Segoe UI" pitchFamily="34" charset="0"/>
              </a:rPr>
              <a:t>Why Enroll, other than it being free?</a:t>
            </a:r>
          </a:p>
          <a:p>
            <a:r>
              <a:rPr lang="en-US" sz="1400" dirty="0" smtClean="0">
                <a:solidFill>
                  <a:schemeClr val="bg1"/>
                </a:solidFill>
                <a:latin typeface="Segoe UI" pitchFamily="34" charset="0"/>
                <a:cs typeface="Segoe UI" pitchFamily="34" charset="0"/>
              </a:rPr>
              <a:t>The MVA helps improve </a:t>
            </a:r>
            <a:r>
              <a:rPr lang="en-US" sz="1400" dirty="0">
                <a:solidFill>
                  <a:schemeClr val="bg1"/>
                </a:solidFill>
                <a:latin typeface="Segoe UI" pitchFamily="34" charset="0"/>
                <a:cs typeface="Segoe UI" pitchFamily="34" charset="0"/>
              </a:rPr>
              <a:t>your IT skill set and advance your career with </a:t>
            </a:r>
            <a:r>
              <a:rPr lang="en-US" sz="1400" dirty="0" smtClean="0">
                <a:solidFill>
                  <a:schemeClr val="bg1"/>
                </a:solidFill>
                <a:latin typeface="Segoe UI" pitchFamily="34" charset="0"/>
                <a:cs typeface="Segoe UI" pitchFamily="34" charset="0"/>
              </a:rPr>
              <a:t>a </a:t>
            </a:r>
            <a:r>
              <a:rPr lang="en-US" sz="1400" dirty="0">
                <a:solidFill>
                  <a:schemeClr val="bg1"/>
                </a:solidFill>
                <a:latin typeface="Segoe UI" pitchFamily="34" charset="0"/>
                <a:cs typeface="Segoe UI" pitchFamily="34" charset="0"/>
              </a:rPr>
              <a:t>free, easy to access training portal that allows you to learn at your own pace, focusing on Microsoft </a:t>
            </a:r>
            <a:r>
              <a:rPr lang="en-US" sz="1400" dirty="0" smtClean="0">
                <a:solidFill>
                  <a:schemeClr val="bg1"/>
                </a:solidFill>
                <a:latin typeface="Segoe UI" pitchFamily="34" charset="0"/>
                <a:cs typeface="Segoe UI" pitchFamily="34" charset="0"/>
              </a:rPr>
              <a:t>technologies.</a:t>
            </a:r>
            <a:endParaRPr lang="en-GB" sz="1400" dirty="0">
              <a:solidFill>
                <a:schemeClr val="bg1"/>
              </a:solidFill>
              <a:latin typeface="Segoe UI" pitchFamily="34" charset="0"/>
              <a:cs typeface="Segoe UI" pitchFamily="34" charset="0"/>
            </a:endParaRPr>
          </a:p>
        </p:txBody>
      </p:sp>
      <p:sp>
        <p:nvSpPr>
          <p:cNvPr id="9" name="TextBox 8"/>
          <p:cNvSpPr txBox="1"/>
          <p:nvPr/>
        </p:nvSpPr>
        <p:spPr>
          <a:xfrm>
            <a:off x="493172" y="1935611"/>
            <a:ext cx="8038829" cy="1144929"/>
          </a:xfrm>
          <a:prstGeom prst="rect">
            <a:avLst/>
          </a:prstGeom>
          <a:noFill/>
        </p:spPr>
        <p:txBody>
          <a:bodyPr wrap="square" rtlCol="0">
            <a:spAutoFit/>
          </a:bodyPr>
          <a:lstStyle/>
          <a:p>
            <a:r>
              <a:rPr lang="en-GB" b="1" dirty="0">
                <a:solidFill>
                  <a:schemeClr val="bg1"/>
                </a:solidFill>
                <a:latin typeface="Segoe UI" pitchFamily="34" charset="0"/>
                <a:cs typeface="Segoe UI" pitchFamily="34" charset="0"/>
              </a:rPr>
              <a:t>What Do I </a:t>
            </a:r>
            <a:r>
              <a:rPr lang="en-GB" b="1" dirty="0" smtClean="0">
                <a:solidFill>
                  <a:schemeClr val="bg1"/>
                </a:solidFill>
                <a:latin typeface="Segoe UI" pitchFamily="34" charset="0"/>
                <a:cs typeface="Segoe UI" pitchFamily="34" charset="0"/>
              </a:rPr>
              <a:t>get for enrolment?</a:t>
            </a:r>
            <a:r>
              <a:rPr lang="en-GB"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4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4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4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3092924"/>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493172" y="3910169"/>
            <a:ext cx="7416824" cy="369332"/>
          </a:xfrm>
          <a:prstGeom prst="rect">
            <a:avLst/>
          </a:prstGeom>
          <a:noFill/>
        </p:spPr>
        <p:txBody>
          <a:bodyPr wrap="square" rtlCol="0">
            <a:spAutoFit/>
          </a:bodyPr>
          <a:lstStyle/>
          <a:p>
            <a:r>
              <a:rPr lang="en-GB" b="1" dirty="0">
                <a:solidFill>
                  <a:schemeClr val="bg1"/>
                </a:solidFill>
                <a:latin typeface="Segoe UI" pitchFamily="34" charset="0"/>
                <a:cs typeface="Segoe UI" pitchFamily="34" charset="0"/>
              </a:rPr>
              <a:t>Then tell us what you </a:t>
            </a:r>
            <a:r>
              <a:rPr lang="en-GB" b="1" dirty="0" smtClean="0">
                <a:solidFill>
                  <a:schemeClr val="bg1"/>
                </a:solidFill>
                <a:latin typeface="Segoe UI" pitchFamily="34" charset="0"/>
                <a:cs typeface="Segoe UI" pitchFamily="34" charset="0"/>
              </a:rPr>
              <a:t>think. </a:t>
            </a:r>
            <a:r>
              <a:rPr lang="en-GB" sz="14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2715765"/>
            <a:ext cx="2549302" cy="943655"/>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327505300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3790950"/>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a:t>
            </a:r>
            <a:r>
              <a:rPr lang="en-US" sz="800" dirty="0" smtClean="0">
                <a:solidFill>
                  <a:schemeClr val="bg2"/>
                </a:solidFill>
                <a:latin typeface="Calibri" pitchFamily="34" charset="0"/>
                <a:cs typeface="Arial" charset="0"/>
              </a:rPr>
              <a:t> </a:t>
            </a:r>
            <a:br>
              <a:rPr lang="en-US" sz="800" dirty="0" smtClean="0">
                <a:solidFill>
                  <a:schemeClr val="bg2"/>
                </a:solidFill>
                <a:latin typeface="Calibri" pitchFamily="34" charset="0"/>
                <a:cs typeface="Arial" charset="0"/>
              </a:rPr>
            </a:br>
            <a:r>
              <a:rPr lang="en-US" sz="800" dirty="0" smtClean="0">
                <a:solidFill>
                  <a:schemeClr val="bg2"/>
                </a:solidFill>
                <a:latin typeface="Calibri" pitchFamily="34" charset="0"/>
                <a:cs typeface="Arial" charset="0"/>
              </a:rPr>
              <a:t>in </a:t>
            </a:r>
            <a:r>
              <a:rPr lang="en-US" sz="800" dirty="0">
                <a:solidFill>
                  <a:schemeClr val="bg2"/>
                </a:solidFill>
                <a:latin typeface="Calibri" pitchFamily="34" charset="0"/>
                <a:cs typeface="Arial" charset="0"/>
              </a:rPr>
              <a:t>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6" name="Picture 5" descr="mslogo_white.png"/>
          <p:cNvPicPr>
            <a:picLocks noChangeAspect="1"/>
          </p:cNvPicPr>
          <p:nvPr/>
        </p:nvPicPr>
        <p:blipFill>
          <a:blip r:embed="rId3"/>
          <a:stretch>
            <a:fillRect/>
          </a:stretch>
        </p:blipFill>
        <p:spPr>
          <a:xfrm>
            <a:off x="2371526" y="2215163"/>
            <a:ext cx="4400948" cy="713173"/>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7" y="257175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9" y="257175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9" y="95157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2" y="95157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9" y="2679762"/>
            <a:ext cx="3624263" cy="553641"/>
          </a:xfrm>
          <a:prstGeom prst="rect">
            <a:avLst/>
          </a:prstGeom>
          <a:noFill/>
          <a:ln w="9525">
            <a:noFill/>
            <a:miter lim="800000"/>
            <a:headEnd/>
            <a:tailEnd/>
          </a:ln>
        </p:spPr>
      </p:pic>
      <p:sp>
        <p:nvSpPr>
          <p:cNvPr id="30729" name="Rectangle 46"/>
          <p:cNvSpPr>
            <a:spLocks noChangeArrowheads="1"/>
          </p:cNvSpPr>
          <p:nvPr/>
        </p:nvSpPr>
        <p:spPr bwMode="auto">
          <a:xfrm>
            <a:off x="838200" y="1741885"/>
            <a:ext cx="3429000" cy="830997"/>
          </a:xfrm>
          <a:prstGeom prst="rect">
            <a:avLst/>
          </a:prstGeom>
          <a:noFill/>
          <a:ln w="9525">
            <a:noFill/>
            <a:miter lim="800000"/>
            <a:headEnd/>
            <a:tailEnd/>
          </a:ln>
        </p:spPr>
        <p:txBody>
          <a:bodyPr wrap="square">
            <a:spAutoFit/>
          </a:bodyPr>
          <a:lstStyle/>
          <a:p>
            <a:pPr>
              <a:spcBef>
                <a:spcPts val="600"/>
              </a:spcBef>
            </a:pPr>
            <a:r>
              <a:rPr lang="en-US" sz="1600" dirty="0" smtClean="0">
                <a:solidFill>
                  <a:schemeClr val="bg2"/>
                </a:solidFill>
                <a:latin typeface="Calibri" pitchFamily="34" charset="0"/>
                <a:hlinkClick r:id="rId4"/>
              </a:rPr>
              <a:t>www.msteched.com/Australia</a:t>
            </a:r>
            <a:r>
              <a:rPr lang="en-US" sz="1600"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endParaRPr lang="en-US" sz="1600" dirty="0">
              <a:solidFill>
                <a:schemeClr val="bg2"/>
              </a:solidFill>
              <a:latin typeface="Calibri" pitchFamily="34" charset="0"/>
            </a:endParaRPr>
          </a:p>
          <a:p>
            <a:pPr marL="0" lvl="1" indent="0"/>
            <a:r>
              <a:rPr lang="en-US" sz="1600"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6" y="3355182"/>
            <a:ext cx="4067175" cy="830997"/>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1600" dirty="0">
                <a:solidFill>
                  <a:schemeClr val="bg2"/>
                </a:solidFill>
                <a:latin typeface="Calibri" pitchFamily="34" charset="0"/>
                <a:hlinkClick r:id="rId5"/>
              </a:rPr>
              <a:t>http</a:t>
            </a:r>
            <a:r>
              <a:rPr lang="en-US" sz="1600" dirty="0" smtClean="0">
                <a:solidFill>
                  <a:schemeClr val="bg2"/>
                </a:solidFill>
                <a:latin typeface="Calibri" pitchFamily="34" charset="0"/>
                <a:hlinkClick r:id="rId5"/>
              </a:rPr>
              <a:t>://</a:t>
            </a:r>
            <a:r>
              <a:rPr lang="en-AU" sz="1600" dirty="0" smtClean="0">
                <a:solidFill>
                  <a:schemeClr val="bg2"/>
                </a:solidFill>
                <a:hlinkClick r:id="rId5"/>
              </a:rPr>
              <a:t> technet.microsoft.com/en-au</a:t>
            </a:r>
            <a:r>
              <a:rPr lang="en-US" sz="1600" b="1" dirty="0" smtClean="0">
                <a:solidFill>
                  <a:schemeClr val="bg2"/>
                </a:solidFill>
                <a:latin typeface="Calibri" pitchFamily="34" charset="0"/>
                <a:hlinkClick r:id="rId5"/>
              </a:rPr>
              <a:t>  </a:t>
            </a:r>
            <a:endParaRPr lang="en-US" sz="1600" dirty="0">
              <a:solidFill>
                <a:schemeClr val="bg2"/>
              </a:solidFill>
              <a:latin typeface="Calibri" pitchFamily="34" charset="0"/>
            </a:endParaRPr>
          </a:p>
          <a:p>
            <a:pPr marL="0" lvl="1" indent="0">
              <a:tabLst>
                <a:tab pos="1828800" algn="l"/>
              </a:tabLst>
            </a:pPr>
            <a:endParaRPr lang="en-US" sz="1600" dirty="0">
              <a:solidFill>
                <a:schemeClr val="bg2"/>
              </a:solidFill>
              <a:latin typeface="Calibri" pitchFamily="34" charset="0"/>
            </a:endParaRPr>
          </a:p>
          <a:p>
            <a:pPr marL="0" lvl="1" indent="0">
              <a:tabLst>
                <a:tab pos="1828800" algn="l"/>
              </a:tabLst>
            </a:pPr>
            <a:r>
              <a:rPr lang="en-US" sz="1600"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1" y="960835"/>
            <a:ext cx="2409825" cy="807244"/>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6" y="2687242"/>
            <a:ext cx="1857375" cy="707231"/>
          </a:xfrm>
          <a:prstGeom prst="rect">
            <a:avLst/>
          </a:prstGeom>
          <a:noFill/>
          <a:ln w="9525">
            <a:noFill/>
            <a:miter lim="800000"/>
            <a:headEnd/>
            <a:tailEnd/>
          </a:ln>
        </p:spPr>
      </p:pic>
      <p:sp>
        <p:nvSpPr>
          <p:cNvPr id="30734" name="Rectangle 27"/>
          <p:cNvSpPr>
            <a:spLocks noChangeArrowheads="1"/>
          </p:cNvSpPr>
          <p:nvPr/>
        </p:nvSpPr>
        <p:spPr bwMode="auto">
          <a:xfrm>
            <a:off x="5218112" y="3355181"/>
            <a:ext cx="3925888" cy="907941"/>
          </a:xfrm>
          <a:prstGeom prst="rect">
            <a:avLst/>
          </a:prstGeom>
          <a:noFill/>
          <a:ln w="9525">
            <a:noFill/>
            <a:miter lim="800000"/>
            <a:headEnd/>
            <a:tailEnd/>
          </a:ln>
        </p:spPr>
        <p:txBody>
          <a:bodyPr wrap="square">
            <a:spAutoFit/>
          </a:bodyPr>
          <a:lstStyle/>
          <a:p>
            <a:pPr>
              <a:spcBef>
                <a:spcPts val="600"/>
              </a:spcBef>
              <a:tabLst>
                <a:tab pos="1828800" algn="l"/>
              </a:tabLst>
            </a:pPr>
            <a:r>
              <a:rPr lang="en-US" sz="1600" dirty="0">
                <a:solidFill>
                  <a:schemeClr val="bg2"/>
                </a:solidFill>
                <a:latin typeface="Calibri" pitchFamily="34" charset="0"/>
                <a:hlinkClick r:id="rId8"/>
              </a:rPr>
              <a:t>http</a:t>
            </a:r>
            <a:r>
              <a:rPr lang="en-US" sz="1600" dirty="0" smtClean="0">
                <a:solidFill>
                  <a:schemeClr val="bg2"/>
                </a:solidFill>
                <a:latin typeface="Calibri" pitchFamily="34" charset="0"/>
                <a:hlinkClick r:id="rId8"/>
              </a:rPr>
              <a:t>://</a:t>
            </a:r>
            <a:r>
              <a:rPr lang="en-AU" sz="1600" dirty="0" smtClean="0">
                <a:solidFill>
                  <a:schemeClr val="bg2"/>
                </a:solidFill>
                <a:hlinkClick r:id="rId8"/>
              </a:rPr>
              <a:t>msdn.microsoft.com/en-au</a:t>
            </a:r>
            <a:endParaRPr lang="en-AU" sz="1600" dirty="0" smtClean="0">
              <a:solidFill>
                <a:schemeClr val="bg2"/>
              </a:solidFill>
            </a:endParaRPr>
          </a:p>
          <a:p>
            <a:pPr>
              <a:spcBef>
                <a:spcPts val="600"/>
              </a:spcBef>
              <a:tabLst>
                <a:tab pos="1828800" algn="l"/>
              </a:tabLst>
            </a:pPr>
            <a:r>
              <a:rPr lang="en-US" sz="1600" b="1"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tabLst>
                <a:tab pos="1828800" algn="l"/>
              </a:tabLst>
            </a:pPr>
            <a:r>
              <a:rPr lang="en-US" sz="1600"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953000" y="1741885"/>
            <a:ext cx="4514850" cy="830997"/>
          </a:xfrm>
          <a:prstGeom prst="rect">
            <a:avLst/>
          </a:prstGeom>
          <a:noFill/>
          <a:ln w="9525">
            <a:noFill/>
            <a:miter lim="800000"/>
            <a:headEnd/>
            <a:tailEnd/>
          </a:ln>
        </p:spPr>
        <p:txBody>
          <a:bodyPr>
            <a:spAutoFit/>
          </a:bodyPr>
          <a:lstStyle/>
          <a:p>
            <a:pPr>
              <a:spcBef>
                <a:spcPts val="600"/>
              </a:spcBef>
            </a:pPr>
            <a:r>
              <a:rPr lang="en-AU" sz="1600" dirty="0" smtClean="0">
                <a:solidFill>
                  <a:schemeClr val="bg2"/>
                </a:solidFill>
                <a:hlinkClick r:id="rId9"/>
              </a:rPr>
              <a:t>www.microsoft.com/australia/learning</a:t>
            </a:r>
            <a:r>
              <a:rPr lang="en-US" sz="1600"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endParaRPr lang="en-US" sz="1600" dirty="0">
              <a:solidFill>
                <a:schemeClr val="bg2"/>
              </a:solidFill>
              <a:latin typeface="Calibri" pitchFamily="34" charset="0"/>
            </a:endParaRPr>
          </a:p>
          <a:p>
            <a:r>
              <a:rPr lang="en-US" sz="1600"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grpSp>
        <p:nvGrpSpPr>
          <p:cNvPr id="6" name="Group 57"/>
          <p:cNvGrpSpPr>
            <a:grpSpLocks/>
          </p:cNvGrpSpPr>
          <p:nvPr/>
        </p:nvGrpSpPr>
        <p:grpSpPr bwMode="auto">
          <a:xfrm>
            <a:off x="5148065" y="951570"/>
            <a:ext cx="3476625" cy="578644"/>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Windows Server 2008 R2 SP1</a:t>
            </a:r>
            <a:endParaRPr lang="en-GB" dirty="0"/>
          </a:p>
        </p:txBody>
      </p:sp>
      <p:sp>
        <p:nvSpPr>
          <p:cNvPr id="3" name="Content Placeholder 2"/>
          <p:cNvSpPr>
            <a:spLocks noGrp="1"/>
          </p:cNvSpPr>
          <p:nvPr>
            <p:ph idx="1"/>
          </p:nvPr>
        </p:nvSpPr>
        <p:spPr>
          <a:xfrm>
            <a:off x="389436" y="1013730"/>
            <a:ext cx="8363938" cy="3790268"/>
          </a:xfrm>
        </p:spPr>
        <p:txBody>
          <a:bodyPr>
            <a:normAutofit/>
          </a:bodyPr>
          <a:lstStyle/>
          <a:p>
            <a:pPr>
              <a:spcBef>
                <a:spcPts val="0"/>
              </a:spcBef>
            </a:pPr>
            <a:r>
              <a:rPr lang="en-GB" sz="1800" dirty="0"/>
              <a:t>Many of the scenarios discussed leverage features new to R2 and R2 SP1</a:t>
            </a:r>
          </a:p>
          <a:p>
            <a:pPr>
              <a:spcBef>
                <a:spcPts val="0"/>
              </a:spcBef>
            </a:pPr>
            <a:r>
              <a:rPr lang="en-GB" sz="1800" dirty="0"/>
              <a:t>Live Migration &amp; HA</a:t>
            </a:r>
          </a:p>
          <a:p>
            <a:pPr>
              <a:spcBef>
                <a:spcPts val="0"/>
              </a:spcBef>
            </a:pPr>
            <a:r>
              <a:rPr lang="en-GB" sz="1800" dirty="0"/>
              <a:t>New Processor Support</a:t>
            </a:r>
          </a:p>
          <a:p>
            <a:pPr lvl="1">
              <a:spcBef>
                <a:spcPts val="0"/>
              </a:spcBef>
            </a:pPr>
            <a:r>
              <a:rPr lang="en-GB" sz="1500" dirty="0"/>
              <a:t>Improved Performance &amp; Lower Costs</a:t>
            </a:r>
          </a:p>
          <a:p>
            <a:pPr>
              <a:spcBef>
                <a:spcPts val="0"/>
              </a:spcBef>
            </a:pPr>
            <a:r>
              <a:rPr lang="en-GB" sz="1800" dirty="0"/>
              <a:t>Enhanced Scalability</a:t>
            </a:r>
          </a:p>
          <a:p>
            <a:pPr lvl="1">
              <a:spcBef>
                <a:spcPts val="0"/>
              </a:spcBef>
            </a:pPr>
            <a:r>
              <a:rPr lang="en-GB" sz="1500" dirty="0"/>
              <a:t>Greater VM density &amp; Lower TCO</a:t>
            </a:r>
          </a:p>
          <a:p>
            <a:pPr>
              <a:spcBef>
                <a:spcPts val="0"/>
              </a:spcBef>
            </a:pPr>
            <a:r>
              <a:rPr lang="en-GB" sz="1800" dirty="0"/>
              <a:t>Networking enhancements</a:t>
            </a:r>
          </a:p>
          <a:p>
            <a:pPr lvl="1">
              <a:spcBef>
                <a:spcPts val="0"/>
              </a:spcBef>
            </a:pPr>
            <a:r>
              <a:rPr lang="en-GB" sz="1500" dirty="0"/>
              <a:t>Improve performance &amp; 10 Gb/E ready</a:t>
            </a:r>
          </a:p>
          <a:p>
            <a:pPr>
              <a:spcBef>
                <a:spcPts val="0"/>
              </a:spcBef>
            </a:pPr>
            <a:r>
              <a:rPr lang="en-GB" sz="1800" dirty="0"/>
              <a:t>Dynamic VM capabilities</a:t>
            </a:r>
          </a:p>
          <a:p>
            <a:pPr>
              <a:spcBef>
                <a:spcPts val="0"/>
              </a:spcBef>
            </a:pPr>
            <a:r>
              <a:rPr lang="en-GB" sz="1800" dirty="0"/>
              <a:t>Enhancements to Server Core</a:t>
            </a:r>
          </a:p>
          <a:p>
            <a:pPr lvl="1">
              <a:spcBef>
                <a:spcPts val="0"/>
              </a:spcBef>
            </a:pPr>
            <a:r>
              <a:rPr lang="en-GB" sz="1500" dirty="0"/>
              <a:t>Ease management &amp; Lower TCO</a:t>
            </a:r>
          </a:p>
          <a:p>
            <a:pPr>
              <a:spcBef>
                <a:spcPts val="0"/>
              </a:spcBef>
            </a:pPr>
            <a:r>
              <a:rPr lang="en-GB" sz="1800" dirty="0"/>
              <a:t>Dynamic Memory &amp; Remote FX</a:t>
            </a:r>
            <a:br>
              <a:rPr lang="en-GB" sz="1800" dirty="0"/>
            </a:br>
            <a:r>
              <a:rPr lang="en-GB" sz="1800" dirty="0"/>
              <a:t>in SP1</a:t>
            </a:r>
          </a:p>
        </p:txBody>
      </p:sp>
      <p:pic>
        <p:nvPicPr>
          <p:cNvPr id="2051"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19489" y="1635646"/>
            <a:ext cx="4179018" cy="2884567"/>
          </a:xfrm>
          <a:prstGeom prst="rect">
            <a:avLst/>
          </a:prstGeom>
          <a:noFill/>
          <a:ln>
            <a:noFill/>
          </a:ln>
          <a:effectLst>
            <a:glow rad="228600">
              <a:schemeClr val="accent6">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1322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1000"/>
                                        <p:tgtEl>
                                          <p:spTgt spid="205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childTnLst>
                                </p:cTn>
                              </p:par>
                            </p:childTnLst>
                          </p:cTn>
                        </p:par>
                        <p:par>
                          <p:cTn id="36" fill="hold">
                            <p:stCondLst>
                              <p:cond delay="8000"/>
                            </p:stCondLst>
                            <p:childTnLst>
                              <p:par>
                                <p:cTn id="37" presetID="10" presetClass="entr" presetSubtype="0" fill="hold" grpId="0" nodeType="after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fade">
                                      <p:cBhvr>
                                        <p:cTn id="39" dur="1000"/>
                                        <p:tgtEl>
                                          <p:spTgt spid="3">
                                            <p:txEl>
                                              <p:pRg st="7" end="7"/>
                                            </p:txEl>
                                          </p:spTgt>
                                        </p:tgtEl>
                                      </p:cBhvr>
                                    </p:animEffect>
                                  </p:childTnLst>
                                </p:cTn>
                              </p:par>
                            </p:childTnLst>
                          </p:cTn>
                        </p:par>
                        <p:par>
                          <p:cTn id="40" fill="hold">
                            <p:stCondLst>
                              <p:cond delay="9000"/>
                            </p:stCondLst>
                            <p:childTnLst>
                              <p:par>
                                <p:cTn id="41" presetID="10" presetClass="entr" presetSubtype="0" fill="hold" grpId="0" nodeType="after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fade">
                                      <p:cBhvr>
                                        <p:cTn id="43" dur="1000"/>
                                        <p:tgtEl>
                                          <p:spTgt spid="3">
                                            <p:txEl>
                                              <p:pRg st="8" end="8"/>
                                            </p:txEl>
                                          </p:spTgt>
                                        </p:tgtEl>
                                      </p:cBhvr>
                                    </p:animEffect>
                                  </p:childTnLst>
                                </p:cTn>
                              </p:par>
                            </p:childTnLst>
                          </p:cTn>
                        </p:par>
                        <p:par>
                          <p:cTn id="44" fill="hold">
                            <p:stCondLst>
                              <p:cond delay="10000"/>
                            </p:stCondLst>
                            <p:childTnLst>
                              <p:par>
                                <p:cTn id="45" presetID="10" presetClass="entr" presetSubtype="0" fill="hold" grpId="0" nodeType="after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1000"/>
                                        <p:tgtEl>
                                          <p:spTgt spid="3">
                                            <p:txEl>
                                              <p:pRg st="9" end="9"/>
                                            </p:txEl>
                                          </p:spTgt>
                                        </p:tgtEl>
                                      </p:cBhvr>
                                    </p:animEffect>
                                  </p:childTnLst>
                                </p:cTn>
                              </p:par>
                            </p:childTnLst>
                          </p:cTn>
                        </p:par>
                        <p:par>
                          <p:cTn id="48" fill="hold">
                            <p:stCondLst>
                              <p:cond delay="11000"/>
                            </p:stCondLst>
                            <p:childTnLst>
                              <p:par>
                                <p:cTn id="49" presetID="10" presetClass="entr" presetSubtype="0" fill="hold" grpId="0" nodeType="after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Effect transition="in" filter="fade">
                                      <p:cBhvr>
                                        <p:cTn id="51" dur="1000"/>
                                        <p:tgtEl>
                                          <p:spTgt spid="3">
                                            <p:txEl>
                                              <p:pRg st="10" end="10"/>
                                            </p:txEl>
                                          </p:spTgt>
                                        </p:tgtEl>
                                      </p:cBhvr>
                                    </p:animEffect>
                                  </p:childTnLst>
                                </p:cTn>
                              </p:par>
                            </p:childTnLst>
                          </p:cTn>
                        </p:par>
                        <p:par>
                          <p:cTn id="52" fill="hold">
                            <p:stCondLst>
                              <p:cond delay="12000"/>
                            </p:stCondLst>
                            <p:childTnLst>
                              <p:par>
                                <p:cTn id="53" presetID="10" presetClass="entr" presetSubtype="0" fill="hold" grpId="0" nodeType="afterEffect">
                                  <p:stCondLst>
                                    <p:cond delay="0"/>
                                  </p:stCondLst>
                                  <p:childTnLst>
                                    <p:set>
                                      <p:cBhvr>
                                        <p:cTn id="54" dur="1" fill="hold">
                                          <p:stCondLst>
                                            <p:cond delay="0"/>
                                          </p:stCondLst>
                                        </p:cTn>
                                        <p:tgtEl>
                                          <p:spTgt spid="3">
                                            <p:txEl>
                                              <p:pRg st="11" end="11"/>
                                            </p:txEl>
                                          </p:spTgt>
                                        </p:tgtEl>
                                        <p:attrNameLst>
                                          <p:attrName>style.visibility</p:attrName>
                                        </p:attrNameLst>
                                      </p:cBhvr>
                                      <p:to>
                                        <p:strVal val="visible"/>
                                      </p:to>
                                    </p:set>
                                    <p:animEffect transition="in" filter="fade">
                                      <p:cBhvr>
                                        <p:cTn id="55" dur="1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7" name="Rectangle 19"/>
          <p:cNvSpPr>
            <a:spLocks noGrp="1" noChangeArrowheads="1"/>
          </p:cNvSpPr>
          <p:nvPr>
            <p:ph type="title"/>
          </p:nvPr>
        </p:nvSpPr>
        <p:spPr/>
        <p:txBody>
          <a:bodyPr/>
          <a:lstStyle/>
          <a:p>
            <a:r>
              <a:rPr lang="en-US" dirty="0" smtClean="0"/>
              <a:t>Hyper-V Configuration Guidelines</a:t>
            </a:r>
          </a:p>
        </p:txBody>
      </p:sp>
      <p:sp>
        <p:nvSpPr>
          <p:cNvPr id="5" name="Content Placeholder 2"/>
          <p:cNvSpPr>
            <a:spLocks noGrp="1"/>
          </p:cNvSpPr>
          <p:nvPr>
            <p:ph idx="1"/>
          </p:nvPr>
        </p:nvSpPr>
        <p:spPr>
          <a:xfrm>
            <a:off x="467544" y="1419622"/>
            <a:ext cx="7926980" cy="3384376"/>
          </a:xfrm>
        </p:spPr>
        <p:txBody>
          <a:bodyPr>
            <a:normAutofit/>
          </a:bodyPr>
          <a:lstStyle/>
          <a:p>
            <a:r>
              <a:rPr lang="en-US" sz="2000" dirty="0"/>
              <a:t>Hyper-V Root Configuration</a:t>
            </a:r>
          </a:p>
          <a:p>
            <a:pPr lvl="1"/>
            <a:r>
              <a:rPr lang="en-US" sz="1600" dirty="0"/>
              <a:t>Plan for 1GB+ memory reserve for the management OS in the root partition</a:t>
            </a:r>
          </a:p>
          <a:p>
            <a:pPr lvl="1"/>
            <a:r>
              <a:rPr lang="en-US" sz="1600" dirty="0"/>
              <a:t>Plan for one dedicated NIC for management purposes</a:t>
            </a:r>
          </a:p>
          <a:p>
            <a:pPr lvl="1"/>
            <a:r>
              <a:rPr lang="en-US" sz="1600" dirty="0"/>
              <a:t>Plan (ideally) for one dedicated NIC for live migration</a:t>
            </a:r>
          </a:p>
          <a:p>
            <a:pPr lvl="1"/>
            <a:r>
              <a:rPr lang="en-US" sz="1600" dirty="0"/>
              <a:t>Separate LUNs/Arrays for management OS, guest OS VHDs and VM storage</a:t>
            </a:r>
          </a:p>
          <a:p>
            <a:pPr lvl="1"/>
            <a:r>
              <a:rPr lang="en-US" sz="1600" dirty="0"/>
              <a:t>Management OS and VHD LUNs should employ RAID to provide data protection and performance</a:t>
            </a:r>
          </a:p>
          <a:p>
            <a:pPr lvl="1"/>
            <a:r>
              <a:rPr lang="en-US" sz="1600" dirty="0"/>
              <a:t>Challenge for blades with 2 physical </a:t>
            </a:r>
            <a:r>
              <a:rPr lang="en-US" sz="1600" dirty="0" smtClean="0"/>
              <a:t>disks</a:t>
            </a:r>
            <a:endParaRPr lang="en-US" sz="1600" dirty="0"/>
          </a:p>
        </p:txBody>
      </p:sp>
    </p:spTree>
    <p:extLst>
      <p:ext uri="{BB962C8B-B14F-4D97-AF65-F5344CB8AC3E}">
        <p14:creationId xmlns:p14="http://schemas.microsoft.com/office/powerpoint/2010/main" val="1586829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1000"/>
                                        <p:tgtEl>
                                          <p:spTgt spid="5">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1000"/>
                                        <p:tgtEl>
                                          <p:spTgt spid="5">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1000"/>
                                        <p:tgtEl>
                                          <p:spTgt spid="5">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1000"/>
                                        <p:tgtEl>
                                          <p:spTgt spid="5">
                                            <p:txEl>
                                              <p:pRg st="4" end="4"/>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1000"/>
                                        <p:tgtEl>
                                          <p:spTgt spid="5">
                                            <p:txEl>
                                              <p:pRg st="5" end="5"/>
                                            </p:txEl>
                                          </p:spTgt>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Effect transition="in" filter="fade">
                                      <p:cBhvr>
                                        <p:cTn id="31" dur="1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advAuto="500"/>
    </p:bld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Gold Template Template">
    <a:dk1>
      <a:srgbClr val="000000"/>
    </a:dk1>
    <a:lt1>
      <a:srgbClr val="FFFFFF"/>
    </a:lt1>
    <a:dk2>
      <a:srgbClr val="AF8621"/>
    </a:dk2>
    <a:lt2>
      <a:srgbClr val="FFFC80"/>
    </a:lt2>
    <a:accent1>
      <a:srgbClr val="FFC000"/>
    </a:accent1>
    <a:accent2>
      <a:srgbClr val="0684A2"/>
    </a:accent2>
    <a:accent3>
      <a:srgbClr val="DF8045"/>
    </a:accent3>
    <a:accent4>
      <a:srgbClr val="919E7A"/>
    </a:accent4>
    <a:accent5>
      <a:srgbClr val="FF9929"/>
    </a:accent5>
    <a:accent6>
      <a:srgbClr val="7D3DA1"/>
    </a:accent6>
    <a:hlink>
      <a:srgbClr val="F3EB4F"/>
    </a:hlink>
    <a:folHlink>
      <a:srgbClr val="F0ED7B"/>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Gold Template Template">
    <a:dk1>
      <a:srgbClr val="000000"/>
    </a:dk1>
    <a:lt1>
      <a:srgbClr val="FFFFFF"/>
    </a:lt1>
    <a:dk2>
      <a:srgbClr val="AF8621"/>
    </a:dk2>
    <a:lt2>
      <a:srgbClr val="FFFC80"/>
    </a:lt2>
    <a:accent1>
      <a:srgbClr val="FFC000"/>
    </a:accent1>
    <a:accent2>
      <a:srgbClr val="0684A2"/>
    </a:accent2>
    <a:accent3>
      <a:srgbClr val="DF8045"/>
    </a:accent3>
    <a:accent4>
      <a:srgbClr val="919E7A"/>
    </a:accent4>
    <a:accent5>
      <a:srgbClr val="FF9929"/>
    </a:accent5>
    <a:accent6>
      <a:srgbClr val="7D3DA1"/>
    </a:accent6>
    <a:hlink>
      <a:srgbClr val="F3EB4F"/>
    </a:hlink>
    <a:folHlink>
      <a:srgbClr val="F0ED7B"/>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8741</TotalTime>
  <Words>5416</Words>
  <Application>Microsoft Office PowerPoint</Application>
  <PresentationFormat>On-screen Show (16:9)</PresentationFormat>
  <Paragraphs>686</Paragraphs>
  <Slides>77</Slides>
  <Notes>27</Notes>
  <HiddenSlides>0</HiddenSlides>
  <MMClips>0</MMClips>
  <ScaleCrop>false</ScaleCrop>
  <HeadingPairs>
    <vt:vector size="4" baseType="variant">
      <vt:variant>
        <vt:lpstr>Theme</vt:lpstr>
      </vt:variant>
      <vt:variant>
        <vt:i4>1</vt:i4>
      </vt:variant>
      <vt:variant>
        <vt:lpstr>Slide Titles</vt:lpstr>
      </vt:variant>
      <vt:variant>
        <vt:i4>77</vt:i4>
      </vt:variant>
    </vt:vector>
  </HeadingPairs>
  <TitlesOfParts>
    <vt:vector size="78" baseType="lpstr">
      <vt:lpstr>Office Theme</vt:lpstr>
      <vt:lpstr>PowerPoint Presentation</vt:lpstr>
      <vt:lpstr>Virtualizing Microsoft Exchange Server with Hyper-V</vt:lpstr>
      <vt:lpstr>What We Will Cover</vt:lpstr>
      <vt:lpstr>Trends – Changing Market Landscape</vt:lpstr>
      <vt:lpstr>Why Microsoft Virtualization for Microsoft Server Applications</vt:lpstr>
      <vt:lpstr>Microsoft Virtualization for Server Applications</vt:lpstr>
      <vt:lpstr>Microsoft Virtualization: The Best Choice for Microsoft Server Applications</vt:lpstr>
      <vt:lpstr>Windows Server 2008 R2 SP1</vt:lpstr>
      <vt:lpstr>Hyper-V Configuration Guidelines</vt:lpstr>
      <vt:lpstr>Hyper-V Configuration Guidelines</vt:lpstr>
      <vt:lpstr>Dynamic Memory in SP1</vt:lpstr>
      <vt:lpstr>How does it work?</vt:lpstr>
      <vt:lpstr>How is it different?</vt:lpstr>
      <vt:lpstr>How does VMware do it?</vt:lpstr>
      <vt:lpstr>Base Hypervisor Performance</vt:lpstr>
      <vt:lpstr>Project Virtual Reality Check</vt:lpstr>
      <vt:lpstr>PowerPoint Presentation</vt:lpstr>
      <vt:lpstr>Project VRC Results</vt:lpstr>
      <vt:lpstr>Project VRC Results</vt:lpstr>
      <vt:lpstr>2010 ESG Paper</vt:lpstr>
      <vt:lpstr>2010 ESG Paper</vt:lpstr>
      <vt:lpstr>Hyper-V Fixed Virtual Hard Disk Performance Overhead Analysis </vt:lpstr>
      <vt:lpstr>Hyper-V R2 Application Overhead Analysis </vt:lpstr>
      <vt:lpstr>Microsoft/Intel iSCSI Test </vt:lpstr>
      <vt:lpstr>Microsoft/Intel iSCSI Test </vt:lpstr>
      <vt:lpstr>Microsoft/Intel iSCSI test </vt:lpstr>
      <vt:lpstr>ESG Performance Results</vt:lpstr>
      <vt:lpstr>ESG Lab Summary 2011</vt:lpstr>
      <vt:lpstr>2011 ESG Test Lab - Physical</vt:lpstr>
      <vt:lpstr>2011 ESG Test Lab - Virtual</vt:lpstr>
      <vt:lpstr>Microsoft Exchange Server Jetstress 2010 </vt:lpstr>
      <vt:lpstr>2011 Exchange Workload Results</vt:lpstr>
      <vt:lpstr>2011 Exchange Workload Results</vt:lpstr>
      <vt:lpstr>Exchange Tested Solutions</vt:lpstr>
      <vt:lpstr>Exchange Tested Solutions with Hyper-V</vt:lpstr>
      <vt:lpstr>Exchange Tested Solutions on Hyper-V</vt:lpstr>
      <vt:lpstr>2011 Exchange Results Summary</vt:lpstr>
      <vt:lpstr>Exchange Server Virtualization Best Practices</vt:lpstr>
      <vt:lpstr>Why Virtualize Exchange Take advantage of virtualization capabilities to optimize server utilization</vt:lpstr>
      <vt:lpstr>Updated Support Guidance</vt:lpstr>
      <vt:lpstr>Support Guidance (continued)</vt:lpstr>
      <vt:lpstr>Support Guidance (continued)</vt:lpstr>
      <vt:lpstr>Deployment Recommendations</vt:lpstr>
      <vt:lpstr>Deployment Recommendations</vt:lpstr>
      <vt:lpstr>Best Practices:</vt:lpstr>
      <vt:lpstr>Sizing Process Overview</vt:lpstr>
      <vt:lpstr>Guest Sizing Rules of Thumb</vt:lpstr>
      <vt:lpstr>Guest Sizing for Unified Messaging</vt:lpstr>
      <vt:lpstr>Root Server Sizing</vt:lpstr>
      <vt:lpstr>Root Server Sizing</vt:lpstr>
      <vt:lpstr>Virtual Processors</vt:lpstr>
      <vt:lpstr>Best Practices:</vt:lpstr>
      <vt:lpstr>Locating Virtual Machines</vt:lpstr>
      <vt:lpstr>Storage Decisions</vt:lpstr>
      <vt:lpstr>Storage Decisions</vt:lpstr>
      <vt:lpstr>Storage Decisions</vt:lpstr>
      <vt:lpstr>Exchange VM Deployment</vt:lpstr>
      <vt:lpstr>Best Practices:</vt:lpstr>
      <vt:lpstr>High Availability And Disaster Recovery</vt:lpstr>
      <vt:lpstr>Exchange 2010 High Availability</vt:lpstr>
      <vt:lpstr>Exchange 2010 High Availability</vt:lpstr>
      <vt:lpstr>Host Based Failover Clustering</vt:lpstr>
      <vt:lpstr>VM Migration and Exchange 2010</vt:lpstr>
      <vt:lpstr>VM Cluster &amp; Migration Considerations</vt:lpstr>
      <vt:lpstr>Best Practices:</vt:lpstr>
      <vt:lpstr>Private Cloud Considerations</vt:lpstr>
      <vt:lpstr>Resource Allocation &amp; Balancing</vt:lpstr>
      <vt:lpstr>Enhancing Exchange on Hyper-V</vt:lpstr>
      <vt:lpstr>System Center Integration</vt:lpstr>
      <vt:lpstr>Citrix NetScaler VPX</vt:lpstr>
      <vt:lpstr>Partner Evidence: Exchange Virtualization</vt:lpstr>
      <vt:lpstr>Summary</vt:lpstr>
      <vt:lpstr>Related Content</vt:lpstr>
      <vt:lpstr>Track Resources</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292</cp:revision>
  <dcterms:created xsi:type="dcterms:W3CDTF">2011-07-18T00:56:31Z</dcterms:created>
  <dcterms:modified xsi:type="dcterms:W3CDTF">2011-08-31T07:11:23Z</dcterms:modified>
</cp:coreProperties>
</file>