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4" r:id="rId2"/>
    <p:sldMasterId id="2147483681" r:id="rId3"/>
  </p:sldMasterIdLst>
  <p:notesMasterIdLst>
    <p:notesMasterId r:id="rId31"/>
  </p:notesMasterIdLst>
  <p:sldIdLst>
    <p:sldId id="279" r:id="rId4"/>
    <p:sldId id="280" r:id="rId5"/>
    <p:sldId id="262" r:id="rId6"/>
    <p:sldId id="321" r:id="rId7"/>
    <p:sldId id="325" r:id="rId8"/>
    <p:sldId id="326" r:id="rId9"/>
    <p:sldId id="322" r:id="rId10"/>
    <p:sldId id="327" r:id="rId11"/>
    <p:sldId id="323" r:id="rId12"/>
    <p:sldId id="288" r:id="rId13"/>
    <p:sldId id="328" r:id="rId14"/>
    <p:sldId id="330" r:id="rId15"/>
    <p:sldId id="331" r:id="rId16"/>
    <p:sldId id="332" r:id="rId17"/>
    <p:sldId id="333" r:id="rId18"/>
    <p:sldId id="334" r:id="rId19"/>
    <p:sldId id="335" r:id="rId20"/>
    <p:sldId id="337" r:id="rId21"/>
    <p:sldId id="336" r:id="rId22"/>
    <p:sldId id="338" r:id="rId23"/>
    <p:sldId id="339" r:id="rId24"/>
    <p:sldId id="340" r:id="rId25"/>
    <p:sldId id="329" r:id="rId26"/>
    <p:sldId id="319" r:id="rId27"/>
    <p:sldId id="341" r:id="rId28"/>
    <p:sldId id="342" r:id="rId29"/>
    <p:sldId id="343"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C2F1"/>
    <a:srgbClr val="00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80" d="100"/>
          <a:sy n="80" d="100"/>
        </p:scale>
        <p:origin x="-7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2:52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4</a:t>
            </a:fld>
            <a:endParaRPr lang="en-AU" dirty="0"/>
          </a:p>
        </p:txBody>
      </p:sp>
    </p:spTree>
    <p:extLst>
      <p:ext uri="{BB962C8B-B14F-4D97-AF65-F5344CB8AC3E}">
        <p14:creationId xmlns:p14="http://schemas.microsoft.com/office/powerpoint/2010/main" val="12193200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extLst>
      <p:ext uri="{BB962C8B-B14F-4D97-AF65-F5344CB8AC3E}">
        <p14:creationId xmlns:p14="http://schemas.microsoft.com/office/powerpoint/2010/main" val="2988870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26</a:t>
            </a:fld>
            <a:endParaRPr 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2:52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27</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ntent Page (White)_Empty">
    <p:spTree>
      <p:nvGrpSpPr>
        <p:cNvPr id="1" name=""/>
        <p:cNvGrpSpPr/>
        <p:nvPr/>
      </p:nvGrpSpPr>
      <p:grpSpPr>
        <a:xfrm>
          <a:off x="0" y="0"/>
          <a:ext cx="0" cy="0"/>
          <a:chOff x="0" y="0"/>
          <a:chExt cx="0" cy="0"/>
        </a:xfrm>
      </p:grpSpPr>
      <p:sp>
        <p:nvSpPr>
          <p:cNvPr id="16" name="TextBox 15"/>
          <p:cNvSpPr txBox="1"/>
          <p:nvPr userDrawn="1"/>
        </p:nvSpPr>
        <p:spPr>
          <a:xfrm>
            <a:off x="4340744" y="6518080"/>
            <a:ext cx="462609" cy="246221"/>
          </a:xfrm>
          <a:prstGeom prst="rect">
            <a:avLst/>
          </a:prstGeom>
          <a:noFill/>
        </p:spPr>
        <p:txBody>
          <a:bodyPr wrap="square" rtlCol="0">
            <a:spAutoFit/>
          </a:bodyPr>
          <a:lstStyle/>
          <a:p>
            <a:pPr algn="ctr"/>
            <a:fld id="{0462CC3E-48DD-4274-8616-D549FD7B2C15}" type="slidenum">
              <a:rPr lang="en-US" sz="1000" smtClean="0">
                <a:solidFill>
                  <a:schemeClr val="bg1"/>
                </a:solidFill>
                <a:ea typeface="Verdana" pitchFamily="34" charset="0"/>
                <a:cs typeface="Verdana" pitchFamily="34" charset="0"/>
              </a:rPr>
              <a:pPr algn="ctr"/>
              <a:t>‹#›</a:t>
            </a:fld>
            <a:endParaRPr lang="en-US" sz="1000" dirty="0">
              <a:solidFill>
                <a:schemeClr val="bg1"/>
              </a:solidFill>
              <a:ea typeface="Verdana" pitchFamily="34" charset="0"/>
              <a:cs typeface="Verdana" pitchFamily="34" charset="0"/>
            </a:endParaRPr>
          </a:p>
        </p:txBody>
      </p:sp>
      <p:sp>
        <p:nvSpPr>
          <p:cNvPr id="15" name="Text Placeholder 2"/>
          <p:cNvSpPr>
            <a:spLocks noGrp="1"/>
          </p:cNvSpPr>
          <p:nvPr>
            <p:ph type="body" idx="16"/>
          </p:nvPr>
        </p:nvSpPr>
        <p:spPr>
          <a:xfrm>
            <a:off x="389675" y="869573"/>
            <a:ext cx="8349647" cy="276999"/>
          </a:xfrm>
        </p:spPr>
        <p:txBody>
          <a:bodyPr anchor="b"/>
          <a:lstStyle>
            <a:lvl1pPr marL="0" indent="0">
              <a:buNone/>
              <a:tabLst>
                <a:tab pos="628650" algn="l"/>
              </a:tabLst>
              <a:defRPr sz="1800" b="0">
                <a:solidFill>
                  <a:srgbClr val="949699"/>
                </a:solidFill>
                <a:latin typeface="+mj-lt"/>
                <a:ea typeface="Verdana" pitchFamily="34" charset="0"/>
                <a:cs typeface="Verdan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9" name="Title 1"/>
          <p:cNvSpPr>
            <a:spLocks noGrp="1"/>
          </p:cNvSpPr>
          <p:nvPr>
            <p:ph type="title" hasCustomPrompt="1"/>
          </p:nvPr>
        </p:nvSpPr>
        <p:spPr>
          <a:xfrm>
            <a:off x="389436" y="360402"/>
            <a:ext cx="8363938" cy="509171"/>
          </a:xfrm>
        </p:spPr>
        <p:txBody>
          <a:bodyPr anchor="t"/>
          <a:lstStyle>
            <a:lvl1pPr>
              <a:defRPr sz="3200" b="0">
                <a:solidFill>
                  <a:schemeClr val="tx1"/>
                </a:solidFill>
                <a:latin typeface="+mj-lt"/>
              </a:defRPr>
            </a:lvl1pPr>
          </a:lstStyle>
          <a:p>
            <a:r>
              <a:rPr lang="en-US" dirty="0" smtClean="0"/>
              <a:t>Click to edit Master title style </a:t>
            </a:r>
            <a:endParaRPr lang="en-US" dirty="0"/>
          </a:p>
        </p:txBody>
      </p:sp>
    </p:spTree>
    <p:extLst>
      <p:ext uri="{BB962C8B-B14F-4D97-AF65-F5344CB8AC3E}">
        <p14:creationId xmlns:p14="http://schemas.microsoft.com/office/powerpoint/2010/main" val="92527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9274807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150877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6252464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6466617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003665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88074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271381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6003782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77973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8621829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8912032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05827725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888062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1.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theme" Target="../theme/theme2.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image" Target="../media/image1.jpeg"/><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5421012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5.emf"/><Relationship Id="rId4"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4.xml"/><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9.png"/><Relationship Id="rId7"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4.xml"/><Relationship Id="rId6" Type="http://schemas.openxmlformats.org/officeDocument/2006/relationships/image" Target="../media/image16.png"/><Relationship Id="rId5" Type="http://schemas.openxmlformats.org/officeDocument/2006/relationships/image" Target="../media/image12.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8.png"/><Relationship Id="rId2" Type="http://schemas.openxmlformats.org/officeDocument/2006/relationships/image" Target="../media/image9.png"/><Relationship Id="rId1" Type="http://schemas.openxmlformats.org/officeDocument/2006/relationships/slideLayout" Target="../slideLayouts/slideLayout14.xml"/><Relationship Id="rId6" Type="http://schemas.openxmlformats.org/officeDocument/2006/relationships/image" Target="../media/image17.png"/><Relationship Id="rId5" Type="http://schemas.openxmlformats.org/officeDocument/2006/relationships/image" Target="../media/image12.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20.png"/><Relationship Id="rId2" Type="http://schemas.openxmlformats.org/officeDocument/2006/relationships/image" Target="../media/image13.png"/><Relationship Id="rId1" Type="http://schemas.openxmlformats.org/officeDocument/2006/relationships/slideLayout" Target="../slideLayouts/slideLayout14.xml"/><Relationship Id="rId6" Type="http://schemas.openxmlformats.org/officeDocument/2006/relationships/image" Target="../media/image19.png"/><Relationship Id="rId5" Type="http://schemas.openxmlformats.org/officeDocument/2006/relationships/image" Target="../media/image11.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14.xml"/><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4.xml"/><Relationship Id="rId6" Type="http://schemas.openxmlformats.org/officeDocument/2006/relationships/image" Target="../media/image22.png"/><Relationship Id="rId5" Type="http://schemas.openxmlformats.org/officeDocument/2006/relationships/image" Target="../media/image12.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http://www.microsoft.com/hypervcloud" TargetMode="External"/><Relationship Id="rId2" Type="http://schemas.openxmlformats.org/officeDocument/2006/relationships/hyperlink" Target="http://www.microsoft.com/privatecloud"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24.png"/><Relationship Id="rId7"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24.xml"/><Relationship Id="rId6" Type="http://schemas.openxmlformats.org/officeDocument/2006/relationships/image" Target="../media/image25.png"/><Relationship Id="rId11" Type="http://schemas.openxmlformats.org/officeDocument/2006/relationships/image" Target="../media/image28.png"/><Relationship Id="rId5" Type="http://schemas.openxmlformats.org/officeDocument/2006/relationships/hyperlink" Target="http://technet.microsoft.com/en-au" TargetMode="External"/><Relationship Id="rId10" Type="http://schemas.openxmlformats.org/officeDocument/2006/relationships/image" Target="../media/image27.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IaaS</a:t>
            </a:r>
            <a:r>
              <a:rPr lang="en-AU" dirty="0" smtClean="0"/>
              <a:t> Builds on Virtualisation</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ounded Rectangle 4"/>
          <p:cNvSpPr/>
          <p:nvPr/>
        </p:nvSpPr>
        <p:spPr bwMode="auto">
          <a:xfrm>
            <a:off x="1780880" y="5111930"/>
            <a:ext cx="1670988" cy="683811"/>
          </a:xfrm>
          <a:prstGeom prst="roundRect">
            <a:avLst/>
          </a:prstGeom>
          <a:gradFill flip="none" rotWithShape="1">
            <a:gsLst>
              <a:gs pos="0">
                <a:srgbClr val="EE5416">
                  <a:shade val="30000"/>
                  <a:satMod val="115000"/>
                </a:srgbClr>
              </a:gs>
              <a:gs pos="50000">
                <a:srgbClr val="EE5416">
                  <a:shade val="67500"/>
                  <a:satMod val="115000"/>
                </a:srgbClr>
              </a:gs>
              <a:gs pos="100000">
                <a:srgbClr val="EE5416">
                  <a:shade val="100000"/>
                  <a:satMod val="115000"/>
                </a:srgbClr>
              </a:gs>
            </a:gsLst>
            <a:lin ang="8100000" scaled="1"/>
            <a:tileRect/>
          </a:gradFill>
          <a:ln>
            <a:headEnd type="none" w="med" len="med"/>
            <a:tailEnd type="none" w="med" len="med"/>
          </a:ln>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a:gradFill>
                  <a:gsLst>
                    <a:gs pos="0">
                      <a:schemeClr val="tx1"/>
                    </a:gs>
                    <a:gs pos="100000">
                      <a:schemeClr val="tx1"/>
                    </a:gs>
                  </a:gsLst>
                  <a:lin ang="5400000" scaled="0"/>
                </a:gradFill>
              </a:rPr>
              <a:t>Storage</a:t>
            </a:r>
          </a:p>
        </p:txBody>
      </p:sp>
      <p:sp>
        <p:nvSpPr>
          <p:cNvPr id="6" name="Rounded Rectangle 5"/>
          <p:cNvSpPr/>
          <p:nvPr/>
        </p:nvSpPr>
        <p:spPr bwMode="auto">
          <a:xfrm>
            <a:off x="5508104" y="5111929"/>
            <a:ext cx="1670988" cy="683811"/>
          </a:xfrm>
          <a:prstGeom prst="roundRect">
            <a:avLst/>
          </a:prstGeom>
          <a:gradFill flip="none" rotWithShape="1">
            <a:gsLst>
              <a:gs pos="0">
                <a:srgbClr val="EE5416">
                  <a:shade val="30000"/>
                  <a:satMod val="115000"/>
                </a:srgbClr>
              </a:gs>
              <a:gs pos="50000">
                <a:srgbClr val="EE5416">
                  <a:shade val="67500"/>
                  <a:satMod val="115000"/>
                </a:srgbClr>
              </a:gs>
              <a:gs pos="100000">
                <a:srgbClr val="EE5416">
                  <a:shade val="100000"/>
                  <a:satMod val="115000"/>
                </a:srgbClr>
              </a:gs>
            </a:gsLst>
            <a:lin ang="8100000" scaled="1"/>
            <a:tileRect/>
          </a:gradFill>
          <a:ln>
            <a:headEnd type="none" w="med" len="med"/>
            <a:tailEnd type="none" w="med" len="med"/>
          </a:ln>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a:gradFill>
                  <a:gsLst>
                    <a:gs pos="0">
                      <a:schemeClr val="tx1"/>
                    </a:gs>
                    <a:gs pos="100000">
                      <a:schemeClr val="tx1"/>
                    </a:gs>
                  </a:gsLst>
                  <a:lin ang="5400000" scaled="0"/>
                </a:gradFill>
              </a:rPr>
              <a:t>Compute</a:t>
            </a:r>
          </a:p>
        </p:txBody>
      </p:sp>
      <p:sp>
        <p:nvSpPr>
          <p:cNvPr id="7" name="Rounded Rectangle 6"/>
          <p:cNvSpPr/>
          <p:nvPr/>
        </p:nvSpPr>
        <p:spPr bwMode="auto">
          <a:xfrm>
            <a:off x="3635896" y="5111930"/>
            <a:ext cx="1670988" cy="683811"/>
          </a:xfrm>
          <a:prstGeom prst="roundRect">
            <a:avLst/>
          </a:prstGeom>
          <a:gradFill flip="none" rotWithShape="1">
            <a:gsLst>
              <a:gs pos="0">
                <a:srgbClr val="EE5416">
                  <a:shade val="30000"/>
                  <a:satMod val="115000"/>
                </a:srgbClr>
              </a:gs>
              <a:gs pos="50000">
                <a:srgbClr val="EE5416">
                  <a:shade val="67500"/>
                  <a:satMod val="115000"/>
                </a:srgbClr>
              </a:gs>
              <a:gs pos="100000">
                <a:srgbClr val="EE5416">
                  <a:shade val="100000"/>
                  <a:satMod val="115000"/>
                </a:srgbClr>
              </a:gs>
            </a:gsLst>
            <a:lin ang="8100000" scaled="1"/>
            <a:tileRect/>
          </a:gradFill>
          <a:ln>
            <a:headEnd type="none" w="med" len="med"/>
            <a:tailEnd type="none" w="med" len="med"/>
          </a:ln>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a:gradFill>
                  <a:gsLst>
                    <a:gs pos="0">
                      <a:schemeClr val="tx1"/>
                    </a:gs>
                    <a:gs pos="100000">
                      <a:schemeClr val="tx1"/>
                    </a:gs>
                  </a:gsLst>
                  <a:lin ang="5400000" scaled="0"/>
                </a:gradFill>
              </a:rPr>
              <a:t>Network</a:t>
            </a:r>
          </a:p>
        </p:txBody>
      </p:sp>
      <p:sp>
        <p:nvSpPr>
          <p:cNvPr id="8" name="Rounded Rectangle 7"/>
          <p:cNvSpPr/>
          <p:nvPr/>
        </p:nvSpPr>
        <p:spPr bwMode="auto">
          <a:xfrm>
            <a:off x="7358487" y="5111928"/>
            <a:ext cx="1670988" cy="683811"/>
          </a:xfrm>
          <a:prstGeom prst="roundRect">
            <a:avLst/>
          </a:prstGeom>
          <a:gradFill flip="none" rotWithShape="1">
            <a:gsLst>
              <a:gs pos="0">
                <a:srgbClr val="EE5416">
                  <a:shade val="30000"/>
                  <a:satMod val="115000"/>
                </a:srgbClr>
              </a:gs>
              <a:gs pos="50000">
                <a:srgbClr val="EE5416">
                  <a:shade val="67500"/>
                  <a:satMod val="115000"/>
                </a:srgbClr>
              </a:gs>
              <a:gs pos="100000">
                <a:srgbClr val="EE5416">
                  <a:shade val="100000"/>
                  <a:satMod val="115000"/>
                </a:srgbClr>
              </a:gs>
            </a:gsLst>
            <a:lin ang="8100000" scaled="1"/>
            <a:tileRect/>
          </a:gradFill>
          <a:ln>
            <a:headEnd type="none" w="med" len="med"/>
            <a:tailEnd type="none" w="med" len="med"/>
          </a:ln>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a:gradFill>
                  <a:gsLst>
                    <a:gs pos="0">
                      <a:schemeClr val="tx1"/>
                    </a:gs>
                    <a:gs pos="100000">
                      <a:schemeClr val="tx1"/>
                    </a:gs>
                  </a:gsLst>
                  <a:lin ang="5400000" scaled="0"/>
                </a:gradFill>
              </a:rPr>
              <a:t>Facility</a:t>
            </a:r>
          </a:p>
        </p:txBody>
      </p:sp>
      <p:sp>
        <p:nvSpPr>
          <p:cNvPr id="9" name="Rounded Rectangle 8"/>
          <p:cNvSpPr/>
          <p:nvPr/>
        </p:nvSpPr>
        <p:spPr bwMode="auto">
          <a:xfrm>
            <a:off x="1780877" y="2939882"/>
            <a:ext cx="7248598" cy="388285"/>
          </a:xfrm>
          <a:prstGeom prst="roundRect">
            <a:avLst/>
          </a:prstGeom>
          <a:gradFill flip="none" rotWithShape="1">
            <a:gsLst>
              <a:gs pos="0">
                <a:srgbClr val="E99D05">
                  <a:shade val="30000"/>
                  <a:satMod val="115000"/>
                </a:srgbClr>
              </a:gs>
              <a:gs pos="50000">
                <a:srgbClr val="E99D05">
                  <a:shade val="67500"/>
                  <a:satMod val="115000"/>
                </a:srgbClr>
              </a:gs>
              <a:gs pos="100000">
                <a:srgbClr val="E99D05">
                  <a:shade val="100000"/>
                  <a:satMod val="115000"/>
                </a:srgbClr>
              </a:gs>
            </a:gsLst>
            <a:lin ang="8100000" scaled="1"/>
            <a:tileRect/>
          </a:gradFill>
          <a:ln>
            <a:headEnd type="none" w="med" len="med"/>
            <a:tailEnd type="none" w="med" len="med"/>
          </a:ln>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a:gradFill>
                  <a:gsLst>
                    <a:gs pos="0">
                      <a:schemeClr val="tx1"/>
                    </a:gs>
                    <a:gs pos="100000">
                      <a:schemeClr val="tx1"/>
                    </a:gs>
                  </a:gsLst>
                  <a:lin ang="5400000" scaled="0"/>
                </a:gradFill>
              </a:rPr>
              <a:t>Management Layer</a:t>
            </a:r>
          </a:p>
        </p:txBody>
      </p:sp>
      <p:sp>
        <p:nvSpPr>
          <p:cNvPr id="10" name="Rounded Rectangle 9"/>
          <p:cNvSpPr/>
          <p:nvPr/>
        </p:nvSpPr>
        <p:spPr bwMode="auto">
          <a:xfrm>
            <a:off x="1780877" y="4014914"/>
            <a:ext cx="7248598" cy="388285"/>
          </a:xfrm>
          <a:prstGeom prst="roundRect">
            <a:avLst/>
          </a:prstGeom>
          <a:gradFill flip="none" rotWithShape="1">
            <a:gsLst>
              <a:gs pos="0">
                <a:srgbClr val="EE5416">
                  <a:shade val="30000"/>
                  <a:satMod val="115000"/>
                </a:srgbClr>
              </a:gs>
              <a:gs pos="50000">
                <a:srgbClr val="EE5416">
                  <a:shade val="67500"/>
                  <a:satMod val="115000"/>
                </a:srgbClr>
              </a:gs>
              <a:gs pos="100000">
                <a:srgbClr val="EE5416">
                  <a:shade val="100000"/>
                  <a:satMod val="115000"/>
                </a:srgbClr>
              </a:gs>
            </a:gsLst>
            <a:lin ang="8100000" scaled="1"/>
            <a:tileRect/>
          </a:gradFill>
          <a:ln>
            <a:headEnd type="none" w="med" len="med"/>
            <a:tailEnd type="none" w="med" len="med"/>
          </a:ln>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AU" sz="2000" dirty="0" smtClean="0">
                <a:gradFill>
                  <a:gsLst>
                    <a:gs pos="0">
                      <a:schemeClr val="tx1"/>
                    </a:gs>
                    <a:gs pos="100000">
                      <a:schemeClr val="tx1"/>
                    </a:gs>
                  </a:gsLst>
                  <a:lin ang="5400000" scaled="0"/>
                </a:gradFill>
              </a:rPr>
              <a:t>Virtualisation</a:t>
            </a:r>
            <a:r>
              <a:rPr lang="en-US" sz="2000" dirty="0" smtClean="0">
                <a:gradFill>
                  <a:gsLst>
                    <a:gs pos="0">
                      <a:schemeClr val="tx1"/>
                    </a:gs>
                    <a:gs pos="100000">
                      <a:schemeClr val="tx1"/>
                    </a:gs>
                  </a:gsLst>
                  <a:lin ang="5400000" scaled="0"/>
                </a:gradFill>
              </a:rPr>
              <a:t> </a:t>
            </a:r>
            <a:r>
              <a:rPr lang="en-US" sz="2000" dirty="0">
                <a:gradFill>
                  <a:gsLst>
                    <a:gs pos="0">
                      <a:schemeClr val="tx1"/>
                    </a:gs>
                    <a:gs pos="100000">
                      <a:schemeClr val="tx1"/>
                    </a:gs>
                  </a:gsLst>
                  <a:lin ang="5400000" scaled="0"/>
                </a:gradFill>
              </a:rPr>
              <a:t>Layer</a:t>
            </a:r>
          </a:p>
        </p:txBody>
      </p:sp>
      <p:sp>
        <p:nvSpPr>
          <p:cNvPr id="11" name="Rounded Rectangle 10"/>
          <p:cNvSpPr/>
          <p:nvPr/>
        </p:nvSpPr>
        <p:spPr bwMode="auto">
          <a:xfrm>
            <a:off x="1780877" y="2402366"/>
            <a:ext cx="7248598" cy="388285"/>
          </a:xfrm>
          <a:prstGeom prst="roundRect">
            <a:avLst/>
          </a:prstGeom>
          <a:gradFill flip="none" rotWithShape="1">
            <a:gsLst>
              <a:gs pos="0">
                <a:srgbClr val="E99D05">
                  <a:shade val="30000"/>
                  <a:satMod val="115000"/>
                </a:srgbClr>
              </a:gs>
              <a:gs pos="50000">
                <a:srgbClr val="E99D05">
                  <a:shade val="67500"/>
                  <a:satMod val="115000"/>
                </a:srgbClr>
              </a:gs>
              <a:gs pos="100000">
                <a:srgbClr val="E99D05">
                  <a:shade val="100000"/>
                  <a:satMod val="115000"/>
                </a:srgbClr>
              </a:gs>
            </a:gsLst>
            <a:lin ang="8100000" scaled="1"/>
            <a:tileRect/>
          </a:gradFill>
          <a:ln>
            <a:headEnd type="none" w="med" len="med"/>
            <a:tailEnd type="none" w="med" len="med"/>
          </a:ln>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a:gradFill>
                  <a:gsLst>
                    <a:gs pos="0">
                      <a:schemeClr val="tx1"/>
                    </a:gs>
                    <a:gs pos="100000">
                      <a:schemeClr val="tx1"/>
                    </a:gs>
                  </a:gsLst>
                  <a:lin ang="5400000" scaled="0"/>
                </a:gradFill>
              </a:rPr>
              <a:t>Orchestration Layer</a:t>
            </a:r>
          </a:p>
        </p:txBody>
      </p:sp>
      <p:sp>
        <p:nvSpPr>
          <p:cNvPr id="12" name="Rounded Rectangle 11"/>
          <p:cNvSpPr/>
          <p:nvPr/>
        </p:nvSpPr>
        <p:spPr bwMode="auto">
          <a:xfrm>
            <a:off x="1780877" y="3477398"/>
            <a:ext cx="7248598" cy="388285"/>
          </a:xfrm>
          <a:prstGeom prst="roundRect">
            <a:avLst/>
          </a:prstGeom>
          <a:gradFill flip="none" rotWithShape="1">
            <a:gsLst>
              <a:gs pos="0">
                <a:srgbClr val="E99D05">
                  <a:shade val="30000"/>
                  <a:satMod val="115000"/>
                </a:srgbClr>
              </a:gs>
              <a:gs pos="50000">
                <a:srgbClr val="E99D05">
                  <a:shade val="67500"/>
                  <a:satMod val="115000"/>
                </a:srgbClr>
              </a:gs>
              <a:gs pos="100000">
                <a:srgbClr val="E99D05">
                  <a:shade val="100000"/>
                  <a:satMod val="115000"/>
                </a:srgbClr>
              </a:gs>
            </a:gsLst>
            <a:lin ang="8100000" scaled="1"/>
            <a:tileRect/>
          </a:gradFill>
          <a:ln>
            <a:headEnd type="none" w="med" len="med"/>
            <a:tailEnd type="none" w="med" len="med"/>
          </a:ln>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a:gradFill>
                  <a:gsLst>
                    <a:gs pos="0">
                      <a:schemeClr val="tx1"/>
                    </a:gs>
                    <a:gs pos="100000">
                      <a:schemeClr val="tx1"/>
                    </a:gs>
                  </a:gsLst>
                  <a:lin ang="5400000" scaled="0"/>
                </a:gradFill>
              </a:rPr>
              <a:t>Automation Layer</a:t>
            </a:r>
          </a:p>
        </p:txBody>
      </p:sp>
      <p:sp>
        <p:nvSpPr>
          <p:cNvPr id="13" name="Rounded Rectangle 12"/>
          <p:cNvSpPr/>
          <p:nvPr/>
        </p:nvSpPr>
        <p:spPr bwMode="auto">
          <a:xfrm>
            <a:off x="1780877" y="4552430"/>
            <a:ext cx="7248598" cy="388285"/>
          </a:xfrm>
          <a:prstGeom prst="roundRect">
            <a:avLst/>
          </a:prstGeom>
          <a:gradFill flip="none" rotWithShape="1">
            <a:gsLst>
              <a:gs pos="0">
                <a:srgbClr val="EE5416">
                  <a:shade val="30000"/>
                  <a:satMod val="115000"/>
                </a:srgbClr>
              </a:gs>
              <a:gs pos="50000">
                <a:srgbClr val="EE5416">
                  <a:shade val="67500"/>
                  <a:satMod val="115000"/>
                </a:srgbClr>
              </a:gs>
              <a:gs pos="100000">
                <a:srgbClr val="EE5416">
                  <a:shade val="100000"/>
                  <a:satMod val="115000"/>
                </a:srgbClr>
              </a:gs>
            </a:gsLst>
            <a:lin ang="8100000" scaled="1"/>
            <a:tileRect/>
          </a:gradFill>
          <a:ln>
            <a:headEnd type="none" w="med" len="med"/>
            <a:tailEnd type="none" w="med" len="med"/>
          </a:ln>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a:gradFill>
                  <a:gsLst>
                    <a:gs pos="0">
                      <a:schemeClr val="tx1"/>
                    </a:gs>
                    <a:gs pos="100000">
                      <a:schemeClr val="tx1"/>
                    </a:gs>
                  </a:gsLst>
                  <a:lin ang="5400000" scaled="0"/>
                </a:gradFill>
              </a:rPr>
              <a:t>Hardware Layer</a:t>
            </a:r>
          </a:p>
        </p:txBody>
      </p:sp>
      <p:sp>
        <p:nvSpPr>
          <p:cNvPr id="14" name="Left Brace 13"/>
          <p:cNvSpPr/>
          <p:nvPr/>
        </p:nvSpPr>
        <p:spPr>
          <a:xfrm>
            <a:off x="1424089" y="3978038"/>
            <a:ext cx="287957" cy="1872208"/>
          </a:xfrm>
          <a:prstGeom prst="leftBrace">
            <a:avLst>
              <a:gd name="adj1" fmla="val 48265"/>
              <a:gd name="adj2" fmla="val 50000"/>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lIns="121899" tIns="60949" rIns="121899" bIns="60949" rtlCol="0" anchor="ctr"/>
          <a:lstStyle/>
          <a:p>
            <a:pPr algn="ctr"/>
            <a:endParaRPr lang="en-US" dirty="0"/>
          </a:p>
        </p:txBody>
      </p:sp>
      <p:sp>
        <p:nvSpPr>
          <p:cNvPr id="15" name="Left Brace 14"/>
          <p:cNvSpPr/>
          <p:nvPr/>
        </p:nvSpPr>
        <p:spPr>
          <a:xfrm>
            <a:off x="1424089" y="1840675"/>
            <a:ext cx="287957" cy="2053939"/>
          </a:xfrm>
          <a:prstGeom prst="leftBrace">
            <a:avLst>
              <a:gd name="adj1" fmla="val 48265"/>
              <a:gd name="adj2" fmla="val 50000"/>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lIns="121899" tIns="60949" rIns="121899" bIns="60949" rtlCol="0" anchor="ctr"/>
          <a:lstStyle/>
          <a:p>
            <a:pPr algn="ctr"/>
            <a:endParaRPr lang="en-US" dirty="0"/>
          </a:p>
        </p:txBody>
      </p:sp>
      <p:sp>
        <p:nvSpPr>
          <p:cNvPr id="16" name="TextBox 15"/>
          <p:cNvSpPr txBox="1"/>
          <p:nvPr/>
        </p:nvSpPr>
        <p:spPr>
          <a:xfrm>
            <a:off x="179512" y="4533451"/>
            <a:ext cx="1460601" cy="830997"/>
          </a:xfrm>
          <a:prstGeom prst="rect">
            <a:avLst/>
          </a:prstGeom>
          <a:noFill/>
          <a:ln>
            <a:noFill/>
          </a:ln>
        </p:spPr>
        <p:txBody>
          <a:bodyPr wrap="square" lIns="0" tIns="0" rIns="0" bIns="0" rtlCol="0">
            <a:spAutoFit/>
          </a:bodyPr>
          <a:lstStyle/>
          <a:p>
            <a:r>
              <a:rPr lang="en-US" dirty="0" err="1" smtClean="0">
                <a:gradFill>
                  <a:gsLst>
                    <a:gs pos="0">
                      <a:schemeClr val="tx1"/>
                    </a:gs>
                    <a:gs pos="100000">
                      <a:schemeClr val="tx1"/>
                    </a:gs>
                  </a:gsLst>
                  <a:lin ang="5400000" scaled="0"/>
                </a:gradFill>
              </a:rPr>
              <a:t>Virtualisation</a:t>
            </a:r>
            <a:r>
              <a:rPr lang="en-US" dirty="0" smtClean="0">
                <a:gradFill>
                  <a:gsLst>
                    <a:gs pos="0">
                      <a:schemeClr val="tx1"/>
                    </a:gs>
                    <a:gs pos="100000">
                      <a:schemeClr val="tx1"/>
                    </a:gs>
                  </a:gsLst>
                  <a:lin ang="5400000" scaled="0"/>
                </a:gradFill>
              </a:rPr>
              <a:t> </a:t>
            </a:r>
            <a:r>
              <a:rPr lang="en-US" dirty="0">
                <a:gradFill>
                  <a:gsLst>
                    <a:gs pos="0">
                      <a:schemeClr val="tx1"/>
                    </a:gs>
                    <a:gs pos="100000">
                      <a:schemeClr val="tx1"/>
                    </a:gs>
                  </a:gsLst>
                  <a:lin ang="5400000" scaled="0"/>
                </a:gradFill>
              </a:rPr>
              <a:t>provides the </a:t>
            </a:r>
            <a:r>
              <a:rPr lang="en-US" dirty="0" smtClean="0">
                <a:gradFill>
                  <a:gsLst>
                    <a:gs pos="0">
                      <a:schemeClr val="tx1"/>
                    </a:gs>
                    <a:gs pos="100000">
                      <a:schemeClr val="tx1"/>
                    </a:gs>
                  </a:gsLst>
                  <a:lin ang="5400000" scaled="0"/>
                </a:gradFill>
              </a:rPr>
              <a:t>foundation</a:t>
            </a:r>
            <a:endParaRPr lang="en-US" dirty="0">
              <a:gradFill>
                <a:gsLst>
                  <a:gs pos="0">
                    <a:schemeClr val="tx1"/>
                  </a:gs>
                  <a:gs pos="100000">
                    <a:schemeClr val="tx1"/>
                  </a:gs>
                </a:gsLst>
                <a:lin ang="5400000" scaled="0"/>
              </a:gradFill>
            </a:endParaRPr>
          </a:p>
        </p:txBody>
      </p:sp>
      <p:sp>
        <p:nvSpPr>
          <p:cNvPr id="17" name="TextBox 16"/>
          <p:cNvSpPr txBox="1"/>
          <p:nvPr/>
        </p:nvSpPr>
        <p:spPr>
          <a:xfrm>
            <a:off x="179512" y="2226608"/>
            <a:ext cx="1244577" cy="1107996"/>
          </a:xfrm>
          <a:prstGeom prst="rect">
            <a:avLst/>
          </a:prstGeom>
          <a:noFill/>
          <a:ln>
            <a:noFill/>
          </a:ln>
        </p:spPr>
        <p:txBody>
          <a:bodyPr wrap="square" lIns="0" tIns="0" rIns="0" bIns="0" rtlCol="0">
            <a:spAutoFit/>
          </a:bodyPr>
          <a:lstStyle/>
          <a:p>
            <a:r>
              <a:rPr lang="en-US" dirty="0">
                <a:gradFill>
                  <a:gsLst>
                    <a:gs pos="0">
                      <a:schemeClr val="tx1"/>
                    </a:gs>
                    <a:gs pos="100000">
                      <a:schemeClr val="tx1"/>
                    </a:gs>
                  </a:gsLst>
                  <a:lin ang="5400000" scaled="0"/>
                </a:gradFill>
              </a:rPr>
              <a:t>Additional layers required for </a:t>
            </a:r>
            <a:r>
              <a:rPr lang="en-US" dirty="0" err="1">
                <a:gradFill>
                  <a:gsLst>
                    <a:gs pos="0">
                      <a:schemeClr val="tx1"/>
                    </a:gs>
                    <a:gs pos="100000">
                      <a:schemeClr val="tx1"/>
                    </a:gs>
                  </a:gsLst>
                  <a:lin ang="5400000" scaled="0"/>
                </a:gradFill>
              </a:rPr>
              <a:t>IaaS</a:t>
            </a:r>
            <a:endParaRPr lang="en-US" dirty="0">
              <a:gradFill>
                <a:gsLst>
                  <a:gs pos="0">
                    <a:schemeClr val="tx1"/>
                  </a:gs>
                  <a:gs pos="100000">
                    <a:schemeClr val="tx1"/>
                  </a:gs>
                </a:gsLst>
                <a:lin ang="5400000" scaled="0"/>
              </a:gradFill>
            </a:endParaRPr>
          </a:p>
        </p:txBody>
      </p:sp>
      <p:sp>
        <p:nvSpPr>
          <p:cNvPr id="18" name="Rounded Rectangle 17"/>
          <p:cNvSpPr/>
          <p:nvPr/>
        </p:nvSpPr>
        <p:spPr bwMode="auto">
          <a:xfrm>
            <a:off x="1787898" y="1861178"/>
            <a:ext cx="7248598" cy="388285"/>
          </a:xfrm>
          <a:prstGeom prst="roundRect">
            <a:avLst/>
          </a:prstGeom>
          <a:gradFill flip="none" rotWithShape="1">
            <a:gsLst>
              <a:gs pos="0">
                <a:srgbClr val="E99D05">
                  <a:shade val="30000"/>
                  <a:satMod val="115000"/>
                </a:srgbClr>
              </a:gs>
              <a:gs pos="50000">
                <a:srgbClr val="E99D05">
                  <a:shade val="67500"/>
                  <a:satMod val="115000"/>
                </a:srgbClr>
              </a:gs>
              <a:gs pos="100000">
                <a:srgbClr val="E99D05">
                  <a:shade val="100000"/>
                  <a:satMod val="115000"/>
                </a:srgbClr>
              </a:gs>
            </a:gsLst>
            <a:lin ang="8100000" scaled="1"/>
            <a:tileRect/>
          </a:gradFill>
          <a:ln>
            <a:headEnd type="none" w="med" len="med"/>
            <a:tailEnd type="none" w="med" len="med"/>
          </a:ln>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gradFill>
                  <a:gsLst>
                    <a:gs pos="0">
                      <a:schemeClr val="tx1"/>
                    </a:gs>
                    <a:gs pos="100000">
                      <a:schemeClr val="tx1"/>
                    </a:gs>
                  </a:gsLst>
                  <a:lin ang="5400000" scaled="0"/>
                </a:gradFill>
              </a:rPr>
              <a:t>Admin/Tenant </a:t>
            </a:r>
            <a:r>
              <a:rPr lang="en-US" sz="2000" dirty="0">
                <a:gradFill>
                  <a:gsLst>
                    <a:gs pos="0">
                      <a:schemeClr val="tx1"/>
                    </a:gs>
                    <a:gs pos="100000">
                      <a:schemeClr val="tx1"/>
                    </a:gs>
                  </a:gsLst>
                  <a:lin ang="5400000" scaled="0"/>
                </a:gradFill>
              </a:rPr>
              <a:t>Interfaces</a:t>
            </a:r>
          </a:p>
        </p:txBody>
      </p:sp>
    </p:spTree>
    <p:extLst>
      <p:ext uri="{BB962C8B-B14F-4D97-AF65-F5344CB8AC3E}">
        <p14:creationId xmlns:p14="http://schemas.microsoft.com/office/powerpoint/2010/main" val="1212652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0-#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0-#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0-#ppt_w/2"/>
                                          </p:val>
                                        </p:tav>
                                        <p:tav tm="100000">
                                          <p:val>
                                            <p:strVal val="#ppt_x"/>
                                          </p:val>
                                        </p:tav>
                                      </p:tavLst>
                                    </p:anim>
                                    <p:anim calcmode="lin" valueType="num">
                                      <p:cBhvr additive="base">
                                        <p:cTn id="42" dur="500" fill="hold"/>
                                        <p:tgtEl>
                                          <p:spTgt spid="9"/>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0-#ppt_w/2"/>
                                          </p:val>
                                        </p:tav>
                                        <p:tav tm="100000">
                                          <p:val>
                                            <p:strVal val="#ppt_x"/>
                                          </p:val>
                                        </p:tav>
                                      </p:tavLst>
                                    </p:anim>
                                    <p:anim calcmode="lin" valueType="num">
                                      <p:cBhvr additive="base">
                                        <p:cTn id="46" dur="500" fill="hold"/>
                                        <p:tgtEl>
                                          <p:spTgt spid="11"/>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0-#ppt_w/2"/>
                                          </p:val>
                                        </p:tav>
                                        <p:tav tm="100000">
                                          <p:val>
                                            <p:strVal val="#ppt_x"/>
                                          </p:val>
                                        </p:tav>
                                      </p:tavLst>
                                    </p:anim>
                                    <p:anim calcmode="lin" valueType="num">
                                      <p:cBhvr additive="base">
                                        <p:cTn id="50" dur="500" fill="hold"/>
                                        <p:tgtEl>
                                          <p:spTgt spid="12"/>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500" fill="hold"/>
                                        <p:tgtEl>
                                          <p:spTgt spid="15"/>
                                        </p:tgtEl>
                                        <p:attrNameLst>
                                          <p:attrName>ppt_x</p:attrName>
                                        </p:attrNameLst>
                                      </p:cBhvr>
                                      <p:tavLst>
                                        <p:tav tm="0">
                                          <p:val>
                                            <p:strVal val="0-#ppt_w/2"/>
                                          </p:val>
                                        </p:tav>
                                        <p:tav tm="100000">
                                          <p:val>
                                            <p:strVal val="#ppt_x"/>
                                          </p:val>
                                        </p:tav>
                                      </p:tavLst>
                                    </p:anim>
                                    <p:anim calcmode="lin" valueType="num">
                                      <p:cBhvr additive="base">
                                        <p:cTn id="54" dur="500" fill="hold"/>
                                        <p:tgtEl>
                                          <p:spTgt spid="15"/>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additive="base">
                                        <p:cTn id="57" dur="500" fill="hold"/>
                                        <p:tgtEl>
                                          <p:spTgt spid="17"/>
                                        </p:tgtEl>
                                        <p:attrNameLst>
                                          <p:attrName>ppt_x</p:attrName>
                                        </p:attrNameLst>
                                      </p:cBhvr>
                                      <p:tavLst>
                                        <p:tav tm="0">
                                          <p:val>
                                            <p:strVal val="0-#ppt_w/2"/>
                                          </p:val>
                                        </p:tav>
                                        <p:tav tm="100000">
                                          <p:val>
                                            <p:strVal val="#ppt_x"/>
                                          </p:val>
                                        </p:tav>
                                      </p:tavLst>
                                    </p:anim>
                                    <p:anim calcmode="lin" valueType="num">
                                      <p:cBhvr additive="base">
                                        <p:cTn id="58" dur="500" fill="hold"/>
                                        <p:tgtEl>
                                          <p:spTgt spid="17"/>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fill="hold"/>
                                        <p:tgtEl>
                                          <p:spTgt spid="18"/>
                                        </p:tgtEl>
                                        <p:attrNameLst>
                                          <p:attrName>ppt_x</p:attrName>
                                        </p:attrNameLst>
                                      </p:cBhvr>
                                      <p:tavLst>
                                        <p:tav tm="0">
                                          <p:val>
                                            <p:strVal val="0-#ppt_w/2"/>
                                          </p:val>
                                        </p:tav>
                                        <p:tav tm="100000">
                                          <p:val>
                                            <p:strVal val="#ppt_x"/>
                                          </p:val>
                                        </p:tav>
                                      </p:tavLst>
                                    </p:anim>
                                    <p:anim calcmode="lin" valueType="num">
                                      <p:cBhvr additive="base">
                                        <p:cTn id="62"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IaaS</a:t>
            </a:r>
            <a:r>
              <a:rPr lang="en-AU" dirty="0" smtClean="0"/>
              <a:t> Concepts – building blocks</a:t>
            </a:r>
            <a:endParaRPr lang="en-AU" dirty="0"/>
          </a:p>
        </p:txBody>
      </p:sp>
      <p:sp>
        <p:nvSpPr>
          <p:cNvPr id="3" name="Content Placeholder 2"/>
          <p:cNvSpPr>
            <a:spLocks noGrp="1"/>
          </p:cNvSpPr>
          <p:nvPr>
            <p:ph idx="1"/>
          </p:nvPr>
        </p:nvSpPr>
        <p:spPr/>
        <p:txBody>
          <a:bodyPr/>
          <a:lstStyle/>
          <a:p>
            <a:r>
              <a:rPr lang="en-AU" dirty="0" smtClean="0"/>
              <a:t>Scale Unit</a:t>
            </a:r>
          </a:p>
          <a:p>
            <a:r>
              <a:rPr lang="en-AU" dirty="0" smtClean="0"/>
              <a:t>Resource Pool</a:t>
            </a:r>
          </a:p>
          <a:p>
            <a:r>
              <a:rPr lang="en-AU" dirty="0" smtClean="0"/>
              <a:t>Fault Domain</a:t>
            </a:r>
          </a:p>
          <a:p>
            <a:r>
              <a:rPr lang="en-AU" dirty="0" smtClean="0"/>
              <a:t>Upgrade Domain</a:t>
            </a:r>
          </a:p>
          <a:p>
            <a:pPr marL="0" indent="0">
              <a:buNone/>
            </a:pPr>
            <a:endParaRPr lang="en-AU" dirty="0" smtClean="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2561121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52" name="Picture 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866900"/>
            <a:ext cx="9169400" cy="4216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Object 3"/>
          <p:cNvGraphicFramePr>
            <a:graphicFrameLocks noChangeAspect="1"/>
          </p:cNvGraphicFramePr>
          <p:nvPr>
            <p:extLst>
              <p:ext uri="{D42A27DB-BD31-4B8C-83A1-F6EECF244321}">
                <p14:modId xmlns:p14="http://schemas.microsoft.com/office/powerpoint/2010/main" val="4220766113"/>
              </p:ext>
            </p:extLst>
          </p:nvPr>
        </p:nvGraphicFramePr>
        <p:xfrm>
          <a:off x="-3172" y="1876425"/>
          <a:ext cx="9175747" cy="4227512"/>
        </p:xfrm>
        <a:graphic>
          <a:graphicData uri="http://schemas.openxmlformats.org/presentationml/2006/ole">
            <mc:AlternateContent xmlns:mc="http://schemas.openxmlformats.org/markup-compatibility/2006">
              <mc:Choice xmlns:v="urn:schemas-microsoft-com:vml" Requires="v">
                <p:oleObj spid="_x0000_s38933" name="Visio" r:id="rId6" imgW="6770816" imgH="3119741" progId="Visio.Drawing.11">
                  <p:embed/>
                </p:oleObj>
              </mc:Choice>
              <mc:Fallback>
                <p:oleObj name="Visio" r:id="rId6" imgW="6770816" imgH="3119741" progId="Visio.Drawing.11">
                  <p:embed/>
                  <p:pic>
                    <p:nvPicPr>
                      <p:cNvPr id="0" name=""/>
                      <p:cNvPicPr/>
                      <p:nvPr/>
                    </p:nvPicPr>
                    <p:blipFill>
                      <a:blip r:embed="rId5"/>
                      <a:stretch>
                        <a:fillRect/>
                      </a:stretch>
                    </p:blipFill>
                    <p:spPr>
                      <a:xfrm>
                        <a:off x="-3172" y="1876425"/>
                        <a:ext cx="9175747" cy="4227512"/>
                      </a:xfrm>
                      <a:prstGeom prst="rect">
                        <a:avLst/>
                      </a:prstGeom>
                    </p:spPr>
                  </p:pic>
                </p:oleObj>
              </mc:Fallback>
            </mc:AlternateContent>
          </a:graphicData>
        </a:graphic>
      </p:graphicFrame>
      <p:sp>
        <p:nvSpPr>
          <p:cNvPr id="2" name="Title 1"/>
          <p:cNvSpPr>
            <a:spLocks noGrp="1"/>
          </p:cNvSpPr>
          <p:nvPr>
            <p:ph type="title"/>
          </p:nvPr>
        </p:nvSpPr>
        <p:spPr>
          <a:xfrm>
            <a:off x="899592" y="80628"/>
            <a:ext cx="8363938" cy="498598"/>
          </a:xfrm>
        </p:spPr>
        <p:txBody>
          <a:bodyPr>
            <a:normAutofit fontScale="90000"/>
          </a:bodyPr>
          <a:lstStyle/>
          <a:p>
            <a:r>
              <a:rPr lang="en-US" sz="3200" dirty="0" smtClean="0"/>
              <a:t>IaaS - Concepts Working Together</a:t>
            </a:r>
            <a:endParaRPr lang="en-US" sz="3200" dirty="0"/>
          </a:p>
        </p:txBody>
      </p:sp>
      <p:grpSp>
        <p:nvGrpSpPr>
          <p:cNvPr id="8" name="Group 7"/>
          <p:cNvGrpSpPr/>
          <p:nvPr/>
        </p:nvGrpSpPr>
        <p:grpSpPr>
          <a:xfrm>
            <a:off x="152400" y="1295400"/>
            <a:ext cx="8839200" cy="4467225"/>
            <a:chOff x="152400" y="1295400"/>
            <a:chExt cx="8839200" cy="4467225"/>
          </a:xfrm>
        </p:grpSpPr>
        <p:sp>
          <p:nvSpPr>
            <p:cNvPr id="5" name="Rectangle 4"/>
            <p:cNvSpPr/>
            <p:nvPr/>
          </p:nvSpPr>
          <p:spPr bwMode="auto">
            <a:xfrm>
              <a:off x="2057400" y="3324225"/>
              <a:ext cx="6934200" cy="2438400"/>
            </a:xfrm>
            <a:prstGeom prst="rect">
              <a:avLst/>
            </a:prstGeom>
            <a:noFill/>
            <a:ln w="50800" cmpd="sng">
              <a:solidFill>
                <a:srgbClr val="FF0000"/>
              </a:solidFill>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6" name="Oval Callout 5"/>
            <p:cNvSpPr/>
            <p:nvPr/>
          </p:nvSpPr>
          <p:spPr bwMode="auto">
            <a:xfrm>
              <a:off x="152400" y="1295400"/>
              <a:ext cx="1571625" cy="1069975"/>
            </a:xfrm>
            <a:prstGeom prst="wedgeEllipseCallout">
              <a:avLst>
                <a:gd name="adj1" fmla="val 72436"/>
                <a:gd name="adj2" fmla="val 263283"/>
              </a:avLst>
            </a:prstGeom>
            <a:gradFill>
              <a:gsLst>
                <a:gs pos="0">
                  <a:schemeClr val="tx2"/>
                </a:gs>
                <a:gs pos="0">
                  <a:schemeClr val="tx1"/>
                </a:gs>
                <a:gs pos="100000">
                  <a:schemeClr val="accent1">
                    <a:tint val="87000"/>
                    <a:satMod val="250000"/>
                  </a:schemeClr>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7" name="TextBox 6"/>
            <p:cNvSpPr txBox="1"/>
            <p:nvPr/>
          </p:nvSpPr>
          <p:spPr>
            <a:xfrm>
              <a:off x="417513" y="1553388"/>
              <a:ext cx="1143000" cy="553998"/>
            </a:xfrm>
            <a:prstGeom prst="rect">
              <a:avLst/>
            </a:prstGeom>
            <a:noFill/>
          </p:spPr>
          <p:txBody>
            <a:bodyPr wrap="square" lIns="0" tIns="0" rIns="0" bIns="0" rtlCol="0">
              <a:spAutoFit/>
            </a:bodyPr>
            <a:lstStyle/>
            <a:p>
              <a:pPr algn="ctr"/>
              <a:r>
                <a:rPr lang="en-US" b="1" dirty="0" smtClean="0">
                  <a:solidFill>
                    <a:schemeClr val="bg1"/>
                  </a:solidFill>
                </a:rPr>
                <a:t>Resource Pool</a:t>
              </a:r>
            </a:p>
          </p:txBody>
        </p:sp>
      </p:grpSp>
      <p:grpSp>
        <p:nvGrpSpPr>
          <p:cNvPr id="14" name="Group 13"/>
          <p:cNvGrpSpPr/>
          <p:nvPr/>
        </p:nvGrpSpPr>
        <p:grpSpPr>
          <a:xfrm>
            <a:off x="6629400" y="531851"/>
            <a:ext cx="2362200" cy="5230774"/>
            <a:chOff x="6629400" y="531851"/>
            <a:chExt cx="2362200" cy="5230774"/>
          </a:xfrm>
          <a:solidFill>
            <a:schemeClr val="accent1">
              <a:lumMod val="75000"/>
            </a:schemeClr>
          </a:solidFill>
        </p:grpSpPr>
        <p:sp>
          <p:nvSpPr>
            <p:cNvPr id="9" name="Rectangle 8"/>
            <p:cNvSpPr/>
            <p:nvPr/>
          </p:nvSpPr>
          <p:spPr bwMode="auto">
            <a:xfrm>
              <a:off x="7772400" y="3324225"/>
              <a:ext cx="1219200" cy="2438400"/>
            </a:xfrm>
            <a:prstGeom prst="rect">
              <a:avLst/>
            </a:prstGeom>
            <a:grpFill/>
            <a:ln w="50800" cmpd="sng">
              <a:solidFill>
                <a:srgbClr val="FF0000"/>
              </a:solidFill>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10" name="Oval Callout 9"/>
            <p:cNvSpPr/>
            <p:nvPr/>
          </p:nvSpPr>
          <p:spPr bwMode="auto">
            <a:xfrm>
              <a:off x="6629400" y="531851"/>
              <a:ext cx="1419225" cy="1069975"/>
            </a:xfrm>
            <a:prstGeom prst="wedgeEllipseCallout">
              <a:avLst>
                <a:gd name="adj1" fmla="val 59139"/>
                <a:gd name="adj2" fmla="val 203639"/>
              </a:avLst>
            </a:prstGeom>
            <a:grp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11" name="TextBox 10"/>
            <p:cNvSpPr txBox="1"/>
            <p:nvPr/>
          </p:nvSpPr>
          <p:spPr>
            <a:xfrm>
              <a:off x="6767512" y="789839"/>
              <a:ext cx="1143000" cy="553998"/>
            </a:xfrm>
            <a:prstGeom prst="rect">
              <a:avLst/>
            </a:prstGeom>
            <a:noFill/>
          </p:spPr>
          <p:txBody>
            <a:bodyPr wrap="square" lIns="0" tIns="0" rIns="0" bIns="0" rtlCol="0">
              <a:spAutoFit/>
            </a:bodyPr>
            <a:lstStyle/>
            <a:p>
              <a:pPr algn="ctr"/>
              <a:r>
                <a:rPr lang="en-US" b="1" dirty="0" smtClean="0">
                  <a:solidFill>
                    <a:schemeClr val="bg1"/>
                  </a:solidFill>
                </a:rPr>
                <a:t>Scale </a:t>
              </a:r>
            </a:p>
            <a:p>
              <a:pPr algn="ctr"/>
              <a:r>
                <a:rPr lang="en-US" b="1" dirty="0" smtClean="0">
                  <a:solidFill>
                    <a:schemeClr val="bg1"/>
                  </a:solidFill>
                </a:rPr>
                <a:t>Unit</a:t>
              </a:r>
            </a:p>
          </p:txBody>
        </p:sp>
        <p:sp>
          <p:nvSpPr>
            <p:cNvPr id="12" name="TextBox 11"/>
            <p:cNvSpPr txBox="1"/>
            <p:nvPr/>
          </p:nvSpPr>
          <p:spPr>
            <a:xfrm>
              <a:off x="7315200" y="4114800"/>
              <a:ext cx="519112" cy="677108"/>
            </a:xfrm>
            <a:prstGeom prst="rect">
              <a:avLst/>
            </a:prstGeom>
            <a:grpFill/>
          </p:spPr>
          <p:txBody>
            <a:bodyPr wrap="square" lIns="0" tIns="0" rIns="0" bIns="0" rtlCol="0">
              <a:spAutoFit/>
            </a:bodyPr>
            <a:lstStyle/>
            <a:p>
              <a:pPr algn="ctr"/>
              <a:r>
                <a:rPr lang="en-US" sz="4400" b="1" dirty="0" smtClean="0">
                  <a:solidFill>
                    <a:srgbClr val="FF0000"/>
                  </a:solidFill>
                  <a:effectLst>
                    <a:outerShdw blurRad="38100" dist="38100" dir="2700000" algn="tl">
                      <a:srgbClr val="000000">
                        <a:alpha val="43137"/>
                      </a:srgbClr>
                    </a:outerShdw>
                  </a:effectLst>
                </a:rPr>
                <a:t>+</a:t>
              </a:r>
            </a:p>
          </p:txBody>
        </p:sp>
      </p:grpSp>
      <p:grpSp>
        <p:nvGrpSpPr>
          <p:cNvPr id="19" name="Group 18"/>
          <p:cNvGrpSpPr/>
          <p:nvPr/>
        </p:nvGrpSpPr>
        <p:grpSpPr>
          <a:xfrm>
            <a:off x="74613" y="3324226"/>
            <a:ext cx="3354387" cy="2438400"/>
            <a:chOff x="74613" y="3324226"/>
            <a:chExt cx="3354387" cy="2438400"/>
          </a:xfrm>
        </p:grpSpPr>
        <p:sp>
          <p:nvSpPr>
            <p:cNvPr id="16" name="Rectangle 15"/>
            <p:cNvSpPr/>
            <p:nvPr/>
          </p:nvSpPr>
          <p:spPr bwMode="auto">
            <a:xfrm>
              <a:off x="2209800" y="3324226"/>
              <a:ext cx="1219200" cy="2438400"/>
            </a:xfrm>
            <a:prstGeom prst="rect">
              <a:avLst/>
            </a:prstGeom>
            <a:noFill/>
            <a:ln w="50800" cmpd="sng">
              <a:solidFill>
                <a:srgbClr val="FF0000"/>
              </a:solidFill>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17" name="Oval Callout 16"/>
            <p:cNvSpPr/>
            <p:nvPr/>
          </p:nvSpPr>
          <p:spPr bwMode="auto">
            <a:xfrm>
              <a:off x="74613" y="3473451"/>
              <a:ext cx="1571625" cy="1069975"/>
            </a:xfrm>
            <a:prstGeom prst="wedgeEllipseCallout">
              <a:avLst>
                <a:gd name="adj1" fmla="val 82133"/>
                <a:gd name="adj2" fmla="val 102155"/>
              </a:avLst>
            </a:prstGeom>
            <a:gradFill>
              <a:gsLst>
                <a:gs pos="0">
                  <a:schemeClr val="tx2"/>
                </a:gs>
                <a:gs pos="0">
                  <a:schemeClr val="tx1"/>
                </a:gs>
                <a:gs pos="100000">
                  <a:schemeClr val="accent1">
                    <a:tint val="87000"/>
                    <a:satMod val="250000"/>
                  </a:schemeClr>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18" name="TextBox 17"/>
            <p:cNvSpPr txBox="1"/>
            <p:nvPr/>
          </p:nvSpPr>
          <p:spPr>
            <a:xfrm>
              <a:off x="288925" y="3731439"/>
              <a:ext cx="1143000" cy="553998"/>
            </a:xfrm>
            <a:prstGeom prst="rect">
              <a:avLst/>
            </a:prstGeom>
            <a:noFill/>
          </p:spPr>
          <p:txBody>
            <a:bodyPr wrap="square" lIns="0" tIns="0" rIns="0" bIns="0" rtlCol="0">
              <a:spAutoFit/>
            </a:bodyPr>
            <a:lstStyle/>
            <a:p>
              <a:pPr algn="ctr"/>
              <a:r>
                <a:rPr lang="en-US" b="1" dirty="0" smtClean="0">
                  <a:gradFill>
                    <a:gsLst>
                      <a:gs pos="0">
                        <a:schemeClr val="tx1"/>
                      </a:gs>
                      <a:gs pos="86000">
                        <a:schemeClr val="tx1"/>
                      </a:gs>
                    </a:gsLst>
                    <a:lin ang="5400000" scaled="0"/>
                  </a:gradFill>
                </a:rPr>
                <a:t>Fault Domain</a:t>
              </a:r>
            </a:p>
          </p:txBody>
        </p:sp>
      </p:grpSp>
      <p:grpSp>
        <p:nvGrpSpPr>
          <p:cNvPr id="24" name="Group 23"/>
          <p:cNvGrpSpPr/>
          <p:nvPr/>
        </p:nvGrpSpPr>
        <p:grpSpPr>
          <a:xfrm>
            <a:off x="3965575" y="531851"/>
            <a:ext cx="3609181" cy="3325775"/>
            <a:chOff x="3965575" y="531851"/>
            <a:chExt cx="3609181" cy="3325775"/>
          </a:xfrm>
          <a:solidFill>
            <a:schemeClr val="accent1">
              <a:lumMod val="75000"/>
            </a:schemeClr>
          </a:solidFill>
        </p:grpSpPr>
        <p:sp>
          <p:nvSpPr>
            <p:cNvPr id="21" name="Rectangle 20"/>
            <p:cNvSpPr/>
            <p:nvPr/>
          </p:nvSpPr>
          <p:spPr bwMode="auto">
            <a:xfrm>
              <a:off x="4983956" y="3324226"/>
              <a:ext cx="2590800" cy="533400"/>
            </a:xfrm>
            <a:prstGeom prst="rect">
              <a:avLst/>
            </a:prstGeom>
            <a:grpFill/>
            <a:ln w="50800" cmpd="sng">
              <a:solidFill>
                <a:srgbClr val="FF0000"/>
              </a:solidFill>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22" name="Oval Callout 21"/>
            <p:cNvSpPr/>
            <p:nvPr/>
          </p:nvSpPr>
          <p:spPr bwMode="auto">
            <a:xfrm>
              <a:off x="3965575" y="531851"/>
              <a:ext cx="1571625" cy="1069975"/>
            </a:xfrm>
            <a:prstGeom prst="wedgeEllipseCallout">
              <a:avLst>
                <a:gd name="adj1" fmla="val 30618"/>
                <a:gd name="adj2" fmla="val 205419"/>
              </a:avLst>
            </a:prstGeom>
            <a:grp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23" name="TextBox 22"/>
            <p:cNvSpPr txBox="1"/>
            <p:nvPr/>
          </p:nvSpPr>
          <p:spPr>
            <a:xfrm>
              <a:off x="4179887" y="789839"/>
              <a:ext cx="1143000" cy="553998"/>
            </a:xfrm>
            <a:prstGeom prst="rect">
              <a:avLst/>
            </a:prstGeom>
            <a:noFill/>
          </p:spPr>
          <p:txBody>
            <a:bodyPr wrap="square" lIns="0" tIns="0" rIns="0" bIns="0" rtlCol="0">
              <a:spAutoFit/>
            </a:bodyPr>
            <a:lstStyle/>
            <a:p>
              <a:pPr algn="ctr"/>
              <a:r>
                <a:rPr lang="en-US" b="1" dirty="0" smtClean="0">
                  <a:solidFill>
                    <a:schemeClr val="bg1"/>
                  </a:solidFill>
                </a:rPr>
                <a:t>Upgrade Domain</a:t>
              </a:r>
            </a:p>
          </p:txBody>
        </p:sp>
      </p:grpSp>
      <p:pic>
        <p:nvPicPr>
          <p:cNvPr id="5136"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866900"/>
            <a:ext cx="9169400" cy="421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42" name="Picture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866900"/>
            <a:ext cx="9169400" cy="421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43" name="Picture 2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866900"/>
            <a:ext cx="9169400" cy="421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50" name="Picture 3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866900"/>
            <a:ext cx="9169400" cy="421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4" name="Group 33"/>
          <p:cNvGrpSpPr/>
          <p:nvPr/>
        </p:nvGrpSpPr>
        <p:grpSpPr>
          <a:xfrm>
            <a:off x="2819400" y="4191000"/>
            <a:ext cx="3276600" cy="2632076"/>
            <a:chOff x="2819400" y="4191000"/>
            <a:chExt cx="3276600" cy="2632076"/>
          </a:xfrm>
          <a:solidFill>
            <a:srgbClr val="03C2F1"/>
          </a:solidFill>
        </p:grpSpPr>
        <p:sp>
          <p:nvSpPr>
            <p:cNvPr id="25" name="TextBox 24"/>
            <p:cNvSpPr txBox="1"/>
            <p:nvPr/>
          </p:nvSpPr>
          <p:spPr>
            <a:xfrm>
              <a:off x="5079999" y="5147073"/>
              <a:ext cx="1016001" cy="615553"/>
            </a:xfrm>
            <a:prstGeom prst="rect">
              <a:avLst/>
            </a:prstGeom>
            <a:grpFill/>
          </p:spPr>
          <p:txBody>
            <a:bodyPr wrap="square" lIns="0" tIns="0" rIns="0" bIns="0" rtlCol="0">
              <a:spAutoFit/>
            </a:bodyPr>
            <a:lstStyle/>
            <a:p>
              <a:pPr algn="ctr"/>
              <a:r>
                <a:rPr lang="en-US" sz="4000" b="1" dirty="0" smtClean="0">
                  <a:solidFill>
                    <a:srgbClr val="FF0000"/>
                  </a:solidFill>
                  <a:effectLst>
                    <a:outerShdw blurRad="38100" dist="38100" dir="2700000" algn="tl">
                      <a:srgbClr val="000000">
                        <a:alpha val="43137"/>
                      </a:srgbClr>
                    </a:outerShdw>
                  </a:effectLst>
                </a:rPr>
                <a:t>X</a:t>
              </a:r>
            </a:p>
          </p:txBody>
        </p:sp>
        <p:sp>
          <p:nvSpPr>
            <p:cNvPr id="26" name="TextBox 25"/>
            <p:cNvSpPr txBox="1"/>
            <p:nvPr/>
          </p:nvSpPr>
          <p:spPr>
            <a:xfrm>
              <a:off x="3733800" y="4191000"/>
              <a:ext cx="914399" cy="615553"/>
            </a:xfrm>
            <a:prstGeom prst="rect">
              <a:avLst/>
            </a:prstGeom>
            <a:grpFill/>
          </p:spPr>
          <p:txBody>
            <a:bodyPr wrap="square" lIns="0" tIns="0" rIns="0" bIns="0" rtlCol="0">
              <a:spAutoFit/>
            </a:bodyPr>
            <a:lstStyle/>
            <a:p>
              <a:pPr algn="ctr"/>
              <a:r>
                <a:rPr lang="en-US" sz="4000" b="1" dirty="0" smtClean="0">
                  <a:solidFill>
                    <a:srgbClr val="FF0000"/>
                  </a:solidFill>
                  <a:effectLst>
                    <a:outerShdw blurRad="38100" dist="38100" dir="2700000" algn="tl">
                      <a:srgbClr val="000000">
                        <a:alpha val="43137"/>
                      </a:srgbClr>
                    </a:outerShdw>
                  </a:effectLst>
                </a:rPr>
                <a:t>X</a:t>
              </a:r>
            </a:p>
          </p:txBody>
        </p:sp>
        <p:sp>
          <p:nvSpPr>
            <p:cNvPr id="31" name="Oval Callout 30"/>
            <p:cNvSpPr/>
            <p:nvPr/>
          </p:nvSpPr>
          <p:spPr bwMode="auto">
            <a:xfrm>
              <a:off x="2819400" y="5715000"/>
              <a:ext cx="1571625" cy="1069975"/>
            </a:xfrm>
            <a:prstGeom prst="wedgeEllipseCallout">
              <a:avLst>
                <a:gd name="adj1" fmla="val 36073"/>
                <a:gd name="adj2" fmla="val -149477"/>
              </a:avLst>
            </a:prstGeom>
            <a:grp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29" name="Oval Callout 28"/>
            <p:cNvSpPr/>
            <p:nvPr/>
          </p:nvSpPr>
          <p:spPr bwMode="auto">
            <a:xfrm>
              <a:off x="2819400" y="5753101"/>
              <a:ext cx="1571625" cy="1069975"/>
            </a:xfrm>
            <a:prstGeom prst="wedgeEllipseCallout">
              <a:avLst>
                <a:gd name="adj1" fmla="val 110416"/>
                <a:gd name="adj2" fmla="val -71139"/>
              </a:avLst>
            </a:prstGeom>
            <a:grp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tx1"/>
                </a:solidFill>
              </a:endParaRPr>
            </a:p>
          </p:txBody>
        </p:sp>
        <p:sp>
          <p:nvSpPr>
            <p:cNvPr id="30" name="TextBox 29"/>
            <p:cNvSpPr txBox="1"/>
            <p:nvPr/>
          </p:nvSpPr>
          <p:spPr>
            <a:xfrm>
              <a:off x="3047999" y="6011089"/>
              <a:ext cx="1143000" cy="553998"/>
            </a:xfrm>
            <a:prstGeom prst="rect">
              <a:avLst/>
            </a:prstGeom>
            <a:noFill/>
          </p:spPr>
          <p:txBody>
            <a:bodyPr wrap="square" lIns="0" tIns="0" rIns="0" bIns="0" rtlCol="0">
              <a:spAutoFit/>
            </a:bodyPr>
            <a:lstStyle/>
            <a:p>
              <a:pPr algn="ctr"/>
              <a:r>
                <a:rPr lang="en-US" b="1" dirty="0" smtClean="0">
                  <a:solidFill>
                    <a:schemeClr val="bg1"/>
                  </a:solidFill>
                </a:rPr>
                <a:t>Resource Decay</a:t>
              </a:r>
            </a:p>
          </p:txBody>
        </p:sp>
      </p:grpSp>
    </p:spTree>
    <p:custDataLst>
      <p:tags r:id="rId2"/>
    </p:custDataLst>
    <p:extLst>
      <p:ext uri="{BB962C8B-B14F-4D97-AF65-F5344CB8AC3E}">
        <p14:creationId xmlns:p14="http://schemas.microsoft.com/office/powerpoint/2010/main" val="29393567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par>
                                <p:cTn id="13" presetID="10" presetClass="exit" presetSubtype="0" fill="hold" nodeType="withEffect">
                                  <p:stCondLst>
                                    <p:cond delay="0"/>
                                  </p:stCondLst>
                                  <p:childTnLst>
                                    <p:animEffect transition="out" filter="fade">
                                      <p:cBhvr>
                                        <p:cTn id="14" dur="500"/>
                                        <p:tgtEl>
                                          <p:spTgt spid="8"/>
                                        </p:tgtEl>
                                      </p:cBhvr>
                                    </p:animEffect>
                                    <p:set>
                                      <p:cBhvr>
                                        <p:cTn id="15" dur="1" fill="hold">
                                          <p:stCondLst>
                                            <p:cond delay="499"/>
                                          </p:stCondLst>
                                        </p:cTn>
                                        <p:tgtEl>
                                          <p:spTgt spid="8"/>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14"/>
                                        </p:tgtEl>
                                      </p:cBhvr>
                                    </p:animEffect>
                                    <p:set>
                                      <p:cBhvr>
                                        <p:cTn id="20" dur="1" fill="hold">
                                          <p:stCondLst>
                                            <p:cond delay="499"/>
                                          </p:stCondLst>
                                        </p:cTn>
                                        <p:tgtEl>
                                          <p:spTgt spid="14"/>
                                        </p:tgtEl>
                                        <p:attrNameLst>
                                          <p:attrName>style.visibility</p:attrName>
                                        </p:attrNameLst>
                                      </p:cBhvr>
                                      <p:to>
                                        <p:strVal val="hidden"/>
                                      </p:to>
                                    </p:set>
                                  </p:childTnLst>
                                </p:cTn>
                              </p:par>
                              <p:par>
                                <p:cTn id="21" presetID="10"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nodeType="clickEffect">
                                  <p:stCondLst>
                                    <p:cond delay="0"/>
                                  </p:stCondLst>
                                  <p:childTnLst>
                                    <p:animEffect transition="out" filter="fade">
                                      <p:cBhvr>
                                        <p:cTn id="27" dur="500"/>
                                        <p:tgtEl>
                                          <p:spTgt spid="19"/>
                                        </p:tgtEl>
                                      </p:cBhvr>
                                    </p:animEffect>
                                    <p:set>
                                      <p:cBhvr>
                                        <p:cTn id="28" dur="1" fill="hold">
                                          <p:stCondLst>
                                            <p:cond delay="499"/>
                                          </p:stCondLst>
                                        </p:cTn>
                                        <p:tgtEl>
                                          <p:spTgt spid="19"/>
                                        </p:tgtEl>
                                        <p:attrNameLst>
                                          <p:attrName>style.visibility</p:attrName>
                                        </p:attrNameLst>
                                      </p:cBhvr>
                                      <p:to>
                                        <p:strVal val="hidden"/>
                                      </p:to>
                                    </p:set>
                                  </p:childTnLst>
                                </p:cTn>
                              </p:par>
                              <p:par>
                                <p:cTn id="29" presetID="10"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nodeType="clickEffect">
                                  <p:stCondLst>
                                    <p:cond delay="0"/>
                                  </p:stCondLst>
                                  <p:childTnLst>
                                    <p:animEffect transition="out" filter="fade">
                                      <p:cBhvr>
                                        <p:cTn id="35" dur="500"/>
                                        <p:tgtEl>
                                          <p:spTgt spid="24"/>
                                        </p:tgtEl>
                                      </p:cBhvr>
                                    </p:animEffect>
                                    <p:set>
                                      <p:cBhvr>
                                        <p:cTn id="36" dur="1" fill="hold">
                                          <p:stCondLst>
                                            <p:cond delay="499"/>
                                          </p:stCondLst>
                                        </p:cTn>
                                        <p:tgtEl>
                                          <p:spTgt spid="24"/>
                                        </p:tgtEl>
                                        <p:attrNameLst>
                                          <p:attrName>style.visibility</p:attrName>
                                        </p:attrNameLst>
                                      </p:cBhvr>
                                      <p:to>
                                        <p:strVal val="hidden"/>
                                      </p:to>
                                    </p:set>
                                  </p:childTnLst>
                                </p:cTn>
                              </p:par>
                              <p:par>
                                <p:cTn id="37" presetID="10" presetClass="entr" presetSubtype="0"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nl-BE" sz="3200" dirty="0">
                <a:solidFill>
                  <a:schemeClr val="bg1"/>
                </a:solidFill>
              </a:rPr>
              <a:t>Delivering Infrastructure-as-a-Service on the Microsoft Platform</a:t>
            </a:r>
          </a:p>
        </p:txBody>
      </p:sp>
      <p:sp>
        <p:nvSpPr>
          <p:cNvPr id="7" name="Text Placeholder 9"/>
          <p:cNvSpPr txBox="1">
            <a:spLocks/>
          </p:cNvSpPr>
          <p:nvPr/>
        </p:nvSpPr>
        <p:spPr>
          <a:xfrm>
            <a:off x="6156176" y="1140822"/>
            <a:ext cx="2808312" cy="4722813"/>
          </a:xfrm>
          <a:prstGeom prst="rect">
            <a:avLst/>
          </a:prstGeom>
        </p:spPr>
        <p:txBody>
          <a:bodyPr>
            <a:normAutofit/>
          </a:bodyPr>
          <a:lstStyle>
            <a:lvl1pPr marL="342900" indent="-342900" algn="l" defTabSz="914400" rtl="0" eaLnBrk="1" latinLnBrk="0" hangingPunct="1">
              <a:spcBef>
                <a:spcPct val="20000"/>
              </a:spcBef>
              <a:buFont typeface="Wingdings" pitchFamily="2" charset="2"/>
              <a:buChar char="§"/>
              <a:defRPr sz="1800" kern="1200">
                <a:solidFill>
                  <a:schemeClr val="tx1">
                    <a:lumMod val="65000"/>
                    <a:lumOff val="35000"/>
                  </a:schemeClr>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Wingdings" pitchFamily="2" charset="2"/>
              <a:buChar char="§"/>
              <a:defRPr sz="1800" kern="1200">
                <a:solidFill>
                  <a:schemeClr val="tx1">
                    <a:lumMod val="65000"/>
                    <a:lumOff val="35000"/>
                  </a:schemeClr>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Wingdings" pitchFamily="2" charset="2"/>
              <a:buChar char="§"/>
              <a:defRPr sz="1600" kern="1200">
                <a:solidFill>
                  <a:schemeClr val="tx1">
                    <a:lumMod val="65000"/>
                    <a:lumOff val="35000"/>
                  </a:schemeClr>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Wingdings" pitchFamily="2" charset="2"/>
              <a:buChar char="§"/>
              <a:defRPr sz="1400" kern="1200">
                <a:solidFill>
                  <a:schemeClr val="tx1">
                    <a:lumMod val="65000"/>
                    <a:lumOff val="35000"/>
                  </a:schemeClr>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Wingdings" pitchFamily="2" charset="2"/>
              <a:buChar char="§"/>
              <a:defRPr sz="1400" kern="1200">
                <a:solidFill>
                  <a:schemeClr val="tx1">
                    <a:lumMod val="65000"/>
                    <a:lumOff val="35000"/>
                  </a:schemeClr>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0975" indent="-180975">
              <a:buFont typeface="Arial" pitchFamily="34" charset="0"/>
              <a:buChar char="•"/>
              <a:defRPr/>
            </a:pPr>
            <a:r>
              <a:rPr lang="en-US" sz="1400" dirty="0" smtClean="0">
                <a:solidFill>
                  <a:schemeClr val="bg1"/>
                </a:solidFill>
              </a:rPr>
              <a:t>Automated deployment of scale-units (up to 15+1 node clusters)</a:t>
            </a:r>
          </a:p>
          <a:p>
            <a:pPr marL="180975" indent="-180975">
              <a:buFont typeface="Arial" pitchFamily="34" charset="0"/>
              <a:buChar char="•"/>
              <a:defRPr/>
            </a:pPr>
            <a:r>
              <a:rPr lang="en-US" sz="1400" dirty="0" smtClean="0">
                <a:solidFill>
                  <a:schemeClr val="bg1"/>
                </a:solidFill>
              </a:rPr>
              <a:t>Self-service interface for automated provisioning and administration of VMs</a:t>
            </a:r>
          </a:p>
          <a:p>
            <a:pPr marL="180975" indent="-180975">
              <a:buFont typeface="Arial" pitchFamily="34" charset="0"/>
              <a:buChar char="•"/>
              <a:defRPr/>
            </a:pPr>
            <a:r>
              <a:rPr lang="en-US" sz="1400" dirty="0" smtClean="0">
                <a:solidFill>
                  <a:schemeClr val="bg1"/>
                </a:solidFill>
              </a:rPr>
              <a:t>Automated patching of hosts with </a:t>
            </a:r>
            <a:r>
              <a:rPr lang="en-US" sz="1400" i="1" dirty="0" smtClean="0">
                <a:solidFill>
                  <a:schemeClr val="bg1"/>
                </a:solidFill>
              </a:rPr>
              <a:t>no </a:t>
            </a:r>
            <a:r>
              <a:rPr lang="en-US" sz="1400" dirty="0" smtClean="0">
                <a:solidFill>
                  <a:schemeClr val="bg1"/>
                </a:solidFill>
              </a:rPr>
              <a:t>downtime to VMs</a:t>
            </a:r>
          </a:p>
          <a:p>
            <a:pPr marL="180975" indent="-180975">
              <a:buFont typeface="Arial" pitchFamily="34" charset="0"/>
              <a:buChar char="•"/>
              <a:defRPr/>
            </a:pPr>
            <a:r>
              <a:rPr lang="en-US" sz="1400" dirty="0" smtClean="0">
                <a:solidFill>
                  <a:schemeClr val="bg1"/>
                </a:solidFill>
              </a:rPr>
              <a:t>Automated fault detection and resolution</a:t>
            </a:r>
          </a:p>
          <a:p>
            <a:pPr marL="180975" indent="-180975">
              <a:buFont typeface="Arial" pitchFamily="34" charset="0"/>
              <a:buChar char="•"/>
              <a:defRPr/>
            </a:pPr>
            <a:r>
              <a:rPr lang="en-US" sz="1400" dirty="0" smtClean="0">
                <a:solidFill>
                  <a:schemeClr val="bg1"/>
                </a:solidFill>
              </a:rPr>
              <a:t>Built-in tenant and admin reporting (incl. chargeback model)</a:t>
            </a:r>
          </a:p>
          <a:p>
            <a:pPr marL="180975" indent="-180975">
              <a:buFont typeface="Arial" pitchFamily="34" charset="0"/>
              <a:buChar char="•"/>
              <a:defRPr/>
            </a:pPr>
            <a:r>
              <a:rPr lang="en-US" sz="1400" dirty="0" smtClean="0">
                <a:solidFill>
                  <a:schemeClr val="bg1"/>
                </a:solidFill>
              </a:rPr>
              <a:t>Automated deployment of management scale-units (additional sites)</a:t>
            </a:r>
          </a:p>
          <a:p>
            <a:pPr marL="180975" indent="-180975">
              <a:buFont typeface="Arial" pitchFamily="34" charset="0"/>
              <a:buChar char="•"/>
              <a:defRPr/>
            </a:pPr>
            <a:r>
              <a:rPr lang="en-US" sz="1400" dirty="0" smtClean="0">
                <a:solidFill>
                  <a:schemeClr val="bg1"/>
                </a:solidFill>
              </a:rPr>
              <a:t>Can be </a:t>
            </a:r>
            <a:r>
              <a:rPr lang="en-US" sz="1400" dirty="0" err="1" smtClean="0">
                <a:solidFill>
                  <a:schemeClr val="bg1"/>
                </a:solidFill>
              </a:rPr>
              <a:t>customised</a:t>
            </a:r>
            <a:r>
              <a:rPr lang="en-US" sz="1400" dirty="0" smtClean="0">
                <a:solidFill>
                  <a:schemeClr val="bg1"/>
                </a:solidFill>
              </a:rPr>
              <a:t> to integrate </a:t>
            </a:r>
            <a:r>
              <a:rPr lang="en-AU" sz="1400" dirty="0" smtClean="0">
                <a:solidFill>
                  <a:schemeClr val="bg1"/>
                </a:solidFill>
              </a:rPr>
              <a:t>with</a:t>
            </a:r>
            <a:r>
              <a:rPr lang="en-US" sz="1400" dirty="0" smtClean="0">
                <a:solidFill>
                  <a:schemeClr val="bg1"/>
                </a:solidFill>
              </a:rPr>
              <a:t> business logic</a:t>
            </a:r>
          </a:p>
        </p:txBody>
      </p:sp>
      <p:sp>
        <p:nvSpPr>
          <p:cNvPr id="5" name="Rectangle 4"/>
          <p:cNvSpPr/>
          <p:nvPr/>
        </p:nvSpPr>
        <p:spPr>
          <a:xfrm>
            <a:off x="686916" y="1340768"/>
            <a:ext cx="4737322" cy="369332"/>
          </a:xfrm>
          <a:prstGeom prst="rect">
            <a:avLst/>
          </a:prstGeom>
        </p:spPr>
        <p:txBody>
          <a:bodyPr wrap="none">
            <a:spAutoFit/>
          </a:bodyPr>
          <a:lstStyle/>
          <a:p>
            <a:r>
              <a:rPr lang="en-AU" dirty="0" smtClean="0">
                <a:solidFill>
                  <a:schemeClr val="bg1"/>
                </a:solidFill>
              </a:rPr>
              <a:t>Datacentre</a:t>
            </a:r>
            <a:r>
              <a:rPr lang="en-US" dirty="0" smtClean="0">
                <a:solidFill>
                  <a:schemeClr val="bg1"/>
                </a:solidFill>
              </a:rPr>
              <a:t> Services | Infrastructure-as-a-Service</a:t>
            </a:r>
            <a:endParaRPr lang="en-US" dirty="0">
              <a:solidFill>
                <a:schemeClr val="bg1"/>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707" y="1772816"/>
            <a:ext cx="5472608" cy="4107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3346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6"/>
          </p:nvPr>
        </p:nvSpPr>
        <p:spPr/>
        <p:txBody>
          <a:bodyPr>
            <a:normAutofit fontScale="70000" lnSpcReduction="20000"/>
          </a:bodyPr>
          <a:lstStyle/>
          <a:p>
            <a:pPr marL="0" indent="0">
              <a:buNone/>
            </a:pPr>
            <a:r>
              <a:rPr lang="en-US" sz="2000" dirty="0">
                <a:solidFill>
                  <a:schemeClr val="bg1"/>
                </a:solidFill>
              </a:rPr>
              <a:t>System Architecture</a:t>
            </a:r>
          </a:p>
        </p:txBody>
      </p:sp>
      <p:sp>
        <p:nvSpPr>
          <p:cNvPr id="2" name="Title 1"/>
          <p:cNvSpPr>
            <a:spLocks noGrp="1"/>
          </p:cNvSpPr>
          <p:nvPr>
            <p:ph type="title"/>
          </p:nvPr>
        </p:nvSpPr>
        <p:spPr/>
        <p:txBody>
          <a:bodyPr>
            <a:normAutofit fontScale="90000"/>
          </a:bodyPr>
          <a:lstStyle/>
          <a:p>
            <a:r>
              <a:rPr lang="en-US" dirty="0">
                <a:solidFill>
                  <a:schemeClr val="bg1"/>
                </a:solidFill>
              </a:rPr>
              <a:t>Infrastructure-as-a-Service</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612" y="1268760"/>
            <a:ext cx="7091383" cy="4698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7718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 name="Rectangle 787"/>
          <p:cNvSpPr/>
          <p:nvPr/>
        </p:nvSpPr>
        <p:spPr>
          <a:xfrm>
            <a:off x="501070" y="1355130"/>
            <a:ext cx="7988240" cy="503105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t" anchorCtr="0"/>
          <a:lstStyle/>
          <a:p>
            <a:pPr algn="ctr"/>
            <a:r>
              <a:rPr lang="en-US" b="1" dirty="0" smtClean="0"/>
              <a:t>IAAS FABRIC</a:t>
            </a:r>
            <a:endParaRPr lang="en-US" b="1" dirty="0"/>
          </a:p>
        </p:txBody>
      </p:sp>
      <p:sp>
        <p:nvSpPr>
          <p:cNvPr id="3" name="Text Placeholder 2"/>
          <p:cNvSpPr>
            <a:spLocks noGrp="1"/>
          </p:cNvSpPr>
          <p:nvPr>
            <p:ph type="body" idx="16"/>
          </p:nvPr>
        </p:nvSpPr>
        <p:spPr>
          <a:xfrm>
            <a:off x="389675" y="869573"/>
            <a:ext cx="8349647" cy="276999"/>
          </a:xfrm>
        </p:spPr>
        <p:txBody>
          <a:bodyPr>
            <a:normAutofit fontScale="85000" lnSpcReduction="20000"/>
          </a:bodyPr>
          <a:lstStyle/>
          <a:p>
            <a:r>
              <a:rPr lang="en-US" dirty="0">
                <a:solidFill>
                  <a:schemeClr val="bg1"/>
                </a:solidFill>
              </a:rPr>
              <a:t>Infrastructure </a:t>
            </a:r>
            <a:r>
              <a:rPr lang="en-US" dirty="0" smtClean="0">
                <a:solidFill>
                  <a:schemeClr val="bg1"/>
                </a:solidFill>
              </a:rPr>
              <a:t>Relationships</a:t>
            </a:r>
            <a:endParaRPr lang="en-US" dirty="0">
              <a:solidFill>
                <a:schemeClr val="bg1"/>
              </a:solidFill>
            </a:endParaRPr>
          </a:p>
        </p:txBody>
      </p:sp>
      <p:sp>
        <p:nvSpPr>
          <p:cNvPr id="2" name="Title 1"/>
          <p:cNvSpPr>
            <a:spLocks noGrp="1"/>
          </p:cNvSpPr>
          <p:nvPr>
            <p:ph type="title"/>
          </p:nvPr>
        </p:nvSpPr>
        <p:spPr/>
        <p:txBody>
          <a:bodyPr>
            <a:normAutofit fontScale="90000"/>
          </a:bodyPr>
          <a:lstStyle/>
          <a:p>
            <a:r>
              <a:rPr lang="en-US" dirty="0">
                <a:solidFill>
                  <a:schemeClr val="bg1"/>
                </a:solidFill>
              </a:rPr>
              <a:t>Infrastructure-as-a-Service</a:t>
            </a:r>
          </a:p>
        </p:txBody>
      </p:sp>
      <p:sp>
        <p:nvSpPr>
          <p:cNvPr id="5" name="Rectangle 4"/>
          <p:cNvSpPr/>
          <p:nvPr/>
        </p:nvSpPr>
        <p:spPr>
          <a:xfrm>
            <a:off x="706637" y="1783098"/>
            <a:ext cx="3591046" cy="4480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chemeClr val="bg1"/>
                </a:solidFill>
              </a:rPr>
              <a:t>DATACENTER/SITE</a:t>
            </a:r>
            <a:endParaRPr lang="en-US" dirty="0">
              <a:solidFill>
                <a:schemeClr val="bg1"/>
              </a:solidFill>
            </a:endParaRPr>
          </a:p>
        </p:txBody>
      </p:sp>
      <p:sp>
        <p:nvSpPr>
          <p:cNvPr id="66" name="Rectangle 65"/>
          <p:cNvSpPr/>
          <p:nvPr/>
        </p:nvSpPr>
        <p:spPr>
          <a:xfrm>
            <a:off x="792368" y="2240293"/>
            <a:ext cx="3412229" cy="1783060"/>
          </a:xfrm>
          <a:prstGeom prst="rect">
            <a:avLst/>
          </a:prstGeom>
          <a:solidFill>
            <a:schemeClr val="accent3">
              <a:lumMod val="60000"/>
              <a:lumOff val="4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t" anchorCtr="0"/>
          <a:lstStyle/>
          <a:p>
            <a:pPr algn="ctr"/>
            <a:r>
              <a:rPr lang="en-US" dirty="0" smtClean="0"/>
              <a:t>RESOURCE POOL</a:t>
            </a:r>
            <a:endParaRPr lang="en-US" dirty="0"/>
          </a:p>
        </p:txBody>
      </p:sp>
      <p:grpSp>
        <p:nvGrpSpPr>
          <p:cNvPr id="1042" name="Group 1041"/>
          <p:cNvGrpSpPr/>
          <p:nvPr/>
        </p:nvGrpSpPr>
        <p:grpSpPr>
          <a:xfrm>
            <a:off x="846714" y="2517406"/>
            <a:ext cx="3354389" cy="1415449"/>
            <a:chOff x="846714" y="2517406"/>
            <a:chExt cx="3354389" cy="1415449"/>
          </a:xfrm>
        </p:grpSpPr>
        <p:grpSp>
          <p:nvGrpSpPr>
            <p:cNvPr id="1038" name="Group 1037"/>
            <p:cNvGrpSpPr/>
            <p:nvPr/>
          </p:nvGrpSpPr>
          <p:grpSpPr>
            <a:xfrm>
              <a:off x="846714" y="2517406"/>
              <a:ext cx="3286068" cy="1415449"/>
              <a:chOff x="846714" y="2517406"/>
              <a:chExt cx="3286068" cy="1415449"/>
            </a:xfrm>
          </p:grpSpPr>
          <p:sp>
            <p:nvSpPr>
              <p:cNvPr id="9" name="Rectangle 8"/>
              <p:cNvSpPr/>
              <p:nvPr/>
            </p:nvSpPr>
            <p:spPr>
              <a:xfrm rot="16200000">
                <a:off x="2345752" y="1929964"/>
                <a:ext cx="287993" cy="328606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t" anchorCtr="0"/>
              <a:lstStyle/>
              <a:p>
                <a:pPr algn="ctr"/>
                <a:endParaRPr lang="en-US" dirty="0"/>
              </a:p>
            </p:txBody>
          </p:sp>
          <p:sp>
            <p:nvSpPr>
              <p:cNvPr id="763" name="Rectangle 762"/>
              <p:cNvSpPr/>
              <p:nvPr/>
            </p:nvSpPr>
            <p:spPr>
              <a:xfrm rot="16200000">
                <a:off x="2345751" y="1632786"/>
                <a:ext cx="287993" cy="328606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t" anchorCtr="0"/>
              <a:lstStyle/>
              <a:p>
                <a:pPr algn="ctr"/>
                <a:endParaRPr lang="en-US" dirty="0"/>
              </a:p>
            </p:txBody>
          </p:sp>
          <p:sp>
            <p:nvSpPr>
              <p:cNvPr id="764" name="Rectangle 763"/>
              <p:cNvSpPr/>
              <p:nvPr/>
            </p:nvSpPr>
            <p:spPr>
              <a:xfrm rot="16200000">
                <a:off x="2345752" y="1373135"/>
                <a:ext cx="287993" cy="328606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t" anchorCtr="0"/>
              <a:lstStyle/>
              <a:p>
                <a:pPr algn="ctr"/>
                <a:endParaRPr lang="en-US" dirty="0"/>
              </a:p>
            </p:txBody>
          </p:sp>
          <p:sp>
            <p:nvSpPr>
              <p:cNvPr id="765" name="Rectangle 764"/>
              <p:cNvSpPr/>
              <p:nvPr/>
            </p:nvSpPr>
            <p:spPr>
              <a:xfrm rot="16200000">
                <a:off x="2345750" y="1085054"/>
                <a:ext cx="287993" cy="328606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t" anchorCtr="0"/>
              <a:lstStyle/>
              <a:p>
                <a:pPr algn="ctr"/>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1632" y="2517406"/>
                <a:ext cx="2853699" cy="141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 name="TextBox 5"/>
            <p:cNvSpPr txBox="1"/>
            <p:nvPr/>
          </p:nvSpPr>
          <p:spPr>
            <a:xfrm rot="5400000">
              <a:off x="3449983" y="2965877"/>
              <a:ext cx="1132907" cy="369332"/>
            </a:xfrm>
            <a:prstGeom prst="rect">
              <a:avLst/>
            </a:prstGeom>
            <a:noFill/>
          </p:spPr>
          <p:txBody>
            <a:bodyPr wrap="square" rtlCol="0">
              <a:spAutoFit/>
            </a:bodyPr>
            <a:lstStyle/>
            <a:p>
              <a:pPr algn="ctr"/>
              <a:r>
                <a:rPr lang="en-US" dirty="0" smtClean="0">
                  <a:solidFill>
                    <a:schemeClr val="bg1"/>
                  </a:solidFill>
                </a:rPr>
                <a:t>Clusters</a:t>
              </a:r>
              <a:endParaRPr lang="en-US" dirty="0">
                <a:solidFill>
                  <a:schemeClr val="bg1"/>
                </a:solidFill>
              </a:endParaRPr>
            </a:p>
          </p:txBody>
        </p:sp>
      </p:grpSp>
      <p:grpSp>
        <p:nvGrpSpPr>
          <p:cNvPr id="1040" name="Group 1039"/>
          <p:cNvGrpSpPr/>
          <p:nvPr/>
        </p:nvGrpSpPr>
        <p:grpSpPr>
          <a:xfrm>
            <a:off x="1212980" y="3813050"/>
            <a:ext cx="1905251" cy="503626"/>
            <a:chOff x="1212980" y="3813050"/>
            <a:chExt cx="1905251" cy="503626"/>
          </a:xfrm>
        </p:grpSpPr>
        <p:sp>
          <p:nvSpPr>
            <p:cNvPr id="767" name="TextBox 766"/>
            <p:cNvSpPr txBox="1"/>
            <p:nvPr/>
          </p:nvSpPr>
          <p:spPr>
            <a:xfrm>
              <a:off x="1212980" y="3947344"/>
              <a:ext cx="1905251" cy="369332"/>
            </a:xfrm>
            <a:prstGeom prst="rect">
              <a:avLst/>
            </a:prstGeom>
            <a:noFill/>
          </p:spPr>
          <p:txBody>
            <a:bodyPr wrap="square" rtlCol="0">
              <a:spAutoFit/>
            </a:bodyPr>
            <a:lstStyle/>
            <a:p>
              <a:pPr algn="ctr"/>
              <a:r>
                <a:rPr lang="en-US" dirty="0" smtClean="0">
                  <a:solidFill>
                    <a:schemeClr val="bg1"/>
                  </a:solidFill>
                </a:rPr>
                <a:t>Upgrade Domain</a:t>
              </a:r>
              <a:endParaRPr lang="en-US" dirty="0">
                <a:solidFill>
                  <a:schemeClr val="bg1"/>
                </a:solidFill>
              </a:endParaRPr>
            </a:p>
          </p:txBody>
        </p:sp>
        <p:cxnSp>
          <p:nvCxnSpPr>
            <p:cNvPr id="26" name="Straight Connector 25"/>
            <p:cNvCxnSpPr/>
            <p:nvPr/>
          </p:nvCxnSpPr>
          <p:spPr>
            <a:xfrm flipH="1" flipV="1">
              <a:off x="1212980" y="3813050"/>
              <a:ext cx="363430" cy="2103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039" name="Group 1038"/>
          <p:cNvGrpSpPr/>
          <p:nvPr/>
        </p:nvGrpSpPr>
        <p:grpSpPr>
          <a:xfrm>
            <a:off x="2574940" y="3275819"/>
            <a:ext cx="1420985" cy="767661"/>
            <a:chOff x="2574940" y="3275819"/>
            <a:chExt cx="1420985" cy="767661"/>
          </a:xfrm>
        </p:grpSpPr>
        <p:sp>
          <p:nvSpPr>
            <p:cNvPr id="777" name="TextBox 776"/>
            <p:cNvSpPr txBox="1"/>
            <p:nvPr/>
          </p:nvSpPr>
          <p:spPr>
            <a:xfrm>
              <a:off x="3043682" y="3674148"/>
              <a:ext cx="952243" cy="369332"/>
            </a:xfrm>
            <a:prstGeom prst="rect">
              <a:avLst/>
            </a:prstGeom>
            <a:noFill/>
          </p:spPr>
          <p:txBody>
            <a:bodyPr wrap="square" rtlCol="0">
              <a:spAutoFit/>
            </a:bodyPr>
            <a:lstStyle/>
            <a:p>
              <a:pPr algn="ctr"/>
              <a:r>
                <a:rPr lang="en-US" dirty="0" smtClean="0">
                  <a:solidFill>
                    <a:schemeClr val="bg1"/>
                  </a:solidFill>
                </a:rPr>
                <a:t>Hosts</a:t>
              </a:r>
              <a:endParaRPr lang="en-US" dirty="0">
                <a:solidFill>
                  <a:schemeClr val="bg1"/>
                </a:solidFill>
              </a:endParaRPr>
            </a:p>
          </p:txBody>
        </p:sp>
        <p:cxnSp>
          <p:nvCxnSpPr>
            <p:cNvPr id="778" name="Straight Connector 777"/>
            <p:cNvCxnSpPr/>
            <p:nvPr/>
          </p:nvCxnSpPr>
          <p:spPr>
            <a:xfrm flipH="1" flipV="1">
              <a:off x="2574940" y="3275819"/>
              <a:ext cx="691292" cy="5829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041" name="Group 1040"/>
          <p:cNvGrpSpPr/>
          <p:nvPr/>
        </p:nvGrpSpPr>
        <p:grpSpPr>
          <a:xfrm>
            <a:off x="806523" y="1792319"/>
            <a:ext cx="7539401" cy="4480511"/>
            <a:chOff x="806523" y="1792319"/>
            <a:chExt cx="7539401" cy="4480511"/>
          </a:xfrm>
        </p:grpSpPr>
        <p:sp>
          <p:nvSpPr>
            <p:cNvPr id="65" name="Rectangle 64"/>
            <p:cNvSpPr/>
            <p:nvPr/>
          </p:nvSpPr>
          <p:spPr>
            <a:xfrm>
              <a:off x="4754878" y="1792319"/>
              <a:ext cx="3591046" cy="44805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chemeClr val="bg1"/>
                  </a:solidFill>
                </a:rPr>
                <a:t>DATACENTER/SITE</a:t>
              </a:r>
              <a:endParaRPr lang="en-US" dirty="0">
                <a:solidFill>
                  <a:schemeClr val="bg1"/>
                </a:solidFill>
              </a:endParaRPr>
            </a:p>
          </p:txBody>
        </p:sp>
        <p:sp>
          <p:nvSpPr>
            <p:cNvPr id="68" name="Rectangle 67"/>
            <p:cNvSpPr/>
            <p:nvPr/>
          </p:nvSpPr>
          <p:spPr>
            <a:xfrm>
              <a:off x="806523" y="4343390"/>
              <a:ext cx="3412229" cy="1783060"/>
            </a:xfrm>
            <a:prstGeom prst="rect">
              <a:avLst/>
            </a:prstGeom>
            <a:solidFill>
              <a:schemeClr val="accent3">
                <a:lumMod val="60000"/>
                <a:lumOff val="4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t" anchorCtr="0"/>
            <a:lstStyle/>
            <a:p>
              <a:pPr algn="ctr"/>
              <a:r>
                <a:rPr lang="en-US" dirty="0" smtClean="0"/>
                <a:t>RESOURCE POOL</a:t>
              </a:r>
              <a:endParaRPr lang="en-US" dirty="0"/>
            </a:p>
          </p:txBody>
        </p:sp>
        <p:pic>
          <p:nvPicPr>
            <p:cNvPr id="760"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1631" y="4617707"/>
              <a:ext cx="2853699" cy="141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84" name="Rectangle 783"/>
            <p:cNvSpPr/>
            <p:nvPr/>
          </p:nvSpPr>
          <p:spPr>
            <a:xfrm>
              <a:off x="4844286" y="2260420"/>
              <a:ext cx="3412229" cy="1783060"/>
            </a:xfrm>
            <a:prstGeom prst="rect">
              <a:avLst/>
            </a:prstGeom>
            <a:solidFill>
              <a:schemeClr val="accent3">
                <a:lumMod val="60000"/>
                <a:lumOff val="4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t" anchorCtr="0"/>
            <a:lstStyle/>
            <a:p>
              <a:pPr algn="ctr"/>
              <a:r>
                <a:rPr lang="en-US" dirty="0" smtClean="0"/>
                <a:t>RESOURCE POOL</a:t>
              </a:r>
              <a:endParaRPr lang="en-US" dirty="0"/>
            </a:p>
          </p:txBody>
        </p:sp>
        <p:pic>
          <p:nvPicPr>
            <p:cNvPr id="78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9394" y="2534737"/>
              <a:ext cx="2853699" cy="141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86" name="Rectangle 785"/>
            <p:cNvSpPr/>
            <p:nvPr/>
          </p:nvSpPr>
          <p:spPr>
            <a:xfrm>
              <a:off x="4862100" y="4343390"/>
              <a:ext cx="3412229" cy="1783060"/>
            </a:xfrm>
            <a:prstGeom prst="rect">
              <a:avLst/>
            </a:prstGeom>
            <a:solidFill>
              <a:schemeClr val="accent3">
                <a:lumMod val="60000"/>
                <a:lumOff val="4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t" anchorCtr="0"/>
            <a:lstStyle/>
            <a:p>
              <a:pPr algn="ctr"/>
              <a:r>
                <a:rPr lang="en-US" dirty="0" smtClean="0"/>
                <a:t>RESOURCE POOL</a:t>
              </a:r>
              <a:endParaRPr lang="en-US" dirty="0"/>
            </a:p>
          </p:txBody>
        </p:sp>
        <p:pic>
          <p:nvPicPr>
            <p:cNvPr id="78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27208" y="4617707"/>
              <a:ext cx="2853699" cy="141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81519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88"/>
                                        </p:tgtEl>
                                        <p:attrNameLst>
                                          <p:attrName>style.visibility</p:attrName>
                                        </p:attrNameLst>
                                      </p:cBhvr>
                                      <p:to>
                                        <p:strVal val="visible"/>
                                      </p:to>
                                    </p:set>
                                    <p:animEffect transition="in" filter="fade">
                                      <p:cBhvr>
                                        <p:cTn id="7" dur="500"/>
                                        <p:tgtEl>
                                          <p:spTgt spid="78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fade">
                                      <p:cBhvr>
                                        <p:cTn id="17" dur="500"/>
                                        <p:tgtEl>
                                          <p:spTgt spid="6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42"/>
                                        </p:tgtEl>
                                        <p:attrNameLst>
                                          <p:attrName>style.visibility</p:attrName>
                                        </p:attrNameLst>
                                      </p:cBhvr>
                                      <p:to>
                                        <p:strVal val="visible"/>
                                      </p:to>
                                    </p:set>
                                    <p:animEffect transition="in" filter="fade">
                                      <p:cBhvr>
                                        <p:cTn id="22" dur="500"/>
                                        <p:tgtEl>
                                          <p:spTgt spid="104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39"/>
                                        </p:tgtEl>
                                        <p:attrNameLst>
                                          <p:attrName>style.visibility</p:attrName>
                                        </p:attrNameLst>
                                      </p:cBhvr>
                                      <p:to>
                                        <p:strVal val="visible"/>
                                      </p:to>
                                    </p:set>
                                    <p:animEffect transition="in" filter="fade">
                                      <p:cBhvr>
                                        <p:cTn id="27" dur="500"/>
                                        <p:tgtEl>
                                          <p:spTgt spid="103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40"/>
                                        </p:tgtEl>
                                        <p:attrNameLst>
                                          <p:attrName>style.visibility</p:attrName>
                                        </p:attrNameLst>
                                      </p:cBhvr>
                                      <p:to>
                                        <p:strVal val="visible"/>
                                      </p:to>
                                    </p:set>
                                    <p:animEffect transition="in" filter="fade">
                                      <p:cBhvr>
                                        <p:cTn id="32" dur="500"/>
                                        <p:tgtEl>
                                          <p:spTgt spid="104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41"/>
                                        </p:tgtEl>
                                        <p:attrNameLst>
                                          <p:attrName>style.visibility</p:attrName>
                                        </p:attrNameLst>
                                      </p:cBhvr>
                                      <p:to>
                                        <p:strVal val="visible"/>
                                      </p:to>
                                    </p:set>
                                    <p:animEffect transition="in" filter="fade">
                                      <p:cBhvr>
                                        <p:cTn id="37" dur="500"/>
                                        <p:tgtEl>
                                          <p:spTgt spid="10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 grpId="0" animBg="1"/>
      <p:bldP spid="5" grpId="0" animBg="1"/>
      <p:bldP spid="6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6"/>
          </p:nvPr>
        </p:nvSpPr>
        <p:spPr/>
        <p:txBody>
          <a:bodyPr>
            <a:normAutofit fontScale="85000" lnSpcReduction="20000"/>
          </a:bodyPr>
          <a:lstStyle/>
          <a:p>
            <a:r>
              <a:rPr lang="en-US" dirty="0" smtClean="0">
                <a:solidFill>
                  <a:schemeClr val="bg1"/>
                </a:solidFill>
              </a:rPr>
              <a:t>Tenant/Service Onboarding and Quota Management</a:t>
            </a:r>
            <a:endParaRPr lang="en-US" dirty="0">
              <a:solidFill>
                <a:schemeClr val="bg1"/>
              </a:solidFill>
            </a:endParaRPr>
          </a:p>
        </p:txBody>
      </p:sp>
      <p:sp>
        <p:nvSpPr>
          <p:cNvPr id="2" name="Title 1"/>
          <p:cNvSpPr>
            <a:spLocks noGrp="1"/>
          </p:cNvSpPr>
          <p:nvPr>
            <p:ph type="title"/>
          </p:nvPr>
        </p:nvSpPr>
        <p:spPr/>
        <p:txBody>
          <a:bodyPr>
            <a:normAutofit fontScale="90000"/>
          </a:bodyPr>
          <a:lstStyle/>
          <a:p>
            <a:r>
              <a:rPr lang="en-US" dirty="0" smtClean="0">
                <a:solidFill>
                  <a:schemeClr val="bg1"/>
                </a:solidFill>
              </a:rPr>
              <a:t>Infrastructure-as-a-Service</a:t>
            </a:r>
            <a:endParaRPr lang="en-US" dirty="0">
              <a:solidFill>
                <a:schemeClr val="bg1"/>
              </a:solidFill>
            </a:endParaRPr>
          </a:p>
        </p:txBody>
      </p:sp>
      <p:cxnSp>
        <p:nvCxnSpPr>
          <p:cNvPr id="529" name="Straight Connector 528"/>
          <p:cNvCxnSpPr/>
          <p:nvPr/>
        </p:nvCxnSpPr>
        <p:spPr>
          <a:xfrm flipV="1">
            <a:off x="1186898" y="3470621"/>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530" name="Straight Connector 529"/>
          <p:cNvCxnSpPr/>
          <p:nvPr/>
        </p:nvCxnSpPr>
        <p:spPr>
          <a:xfrm flipV="1">
            <a:off x="1642411" y="3470621"/>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531" name="Straight Connector 530"/>
          <p:cNvCxnSpPr/>
          <p:nvPr/>
        </p:nvCxnSpPr>
        <p:spPr>
          <a:xfrm flipV="1">
            <a:off x="2099228" y="3470621"/>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532" name="Straight Connector 531"/>
          <p:cNvCxnSpPr/>
          <p:nvPr/>
        </p:nvCxnSpPr>
        <p:spPr>
          <a:xfrm flipV="1">
            <a:off x="2553796" y="3470621"/>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533" name="Group 532"/>
          <p:cNvGrpSpPr/>
          <p:nvPr/>
        </p:nvGrpSpPr>
        <p:grpSpPr>
          <a:xfrm>
            <a:off x="3508050" y="4805903"/>
            <a:ext cx="2014003" cy="839975"/>
            <a:chOff x="5361562" y="1283255"/>
            <a:chExt cx="2014003" cy="839975"/>
          </a:xfrm>
        </p:grpSpPr>
        <p:cxnSp>
          <p:nvCxnSpPr>
            <p:cNvPr id="534" name="Straight Connector 533"/>
            <p:cNvCxnSpPr/>
            <p:nvPr/>
          </p:nvCxnSpPr>
          <p:spPr>
            <a:xfrm flipV="1">
              <a:off x="5600885" y="1526448"/>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535" name="Straight Connector 534"/>
            <p:cNvCxnSpPr/>
            <p:nvPr/>
          </p:nvCxnSpPr>
          <p:spPr>
            <a:xfrm flipV="1">
              <a:off x="6128557" y="1526448"/>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536" name="Straight Connector 535"/>
            <p:cNvCxnSpPr/>
            <p:nvPr/>
          </p:nvCxnSpPr>
          <p:spPr>
            <a:xfrm flipV="1">
              <a:off x="6650621" y="1526448"/>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537" name="Straight Connector 536"/>
            <p:cNvCxnSpPr/>
            <p:nvPr/>
          </p:nvCxnSpPr>
          <p:spPr>
            <a:xfrm flipV="1">
              <a:off x="7146438" y="1564853"/>
              <a:ext cx="4497" cy="264906"/>
            </a:xfrm>
            <a:prstGeom prst="line">
              <a:avLst/>
            </a:prstGeom>
          </p:spPr>
          <p:style>
            <a:lnRef idx="2">
              <a:schemeClr val="accent4"/>
            </a:lnRef>
            <a:fillRef idx="0">
              <a:schemeClr val="accent4"/>
            </a:fillRef>
            <a:effectRef idx="1">
              <a:schemeClr val="accent4"/>
            </a:effectRef>
            <a:fontRef idx="minor">
              <a:schemeClr val="tx1"/>
            </a:fontRef>
          </p:style>
        </p:cxnSp>
        <p:pic>
          <p:nvPicPr>
            <p:cNvPr id="538" name="Picture 537"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78505" y="1699786"/>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539"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03373" y="1699786"/>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540"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28241" y="1699786"/>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541"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26306" y="1738191"/>
              <a:ext cx="449259" cy="385039"/>
            </a:xfrm>
            <a:prstGeom prst="rect">
              <a:avLst/>
            </a:prstGeom>
            <a:noFill/>
            <a:extLst>
              <a:ext uri="{909E8E84-426E-40DD-AFC4-6F175D3DCCD1}">
                <a14:hiddenFill xmlns:a14="http://schemas.microsoft.com/office/drawing/2010/main">
                  <a:solidFill>
                    <a:srgbClr val="FFFFFF"/>
                  </a:solidFill>
                </a14:hiddenFill>
              </a:ext>
            </a:extLst>
          </p:spPr>
        </p:pic>
        <p:cxnSp>
          <p:nvCxnSpPr>
            <p:cNvPr id="542" name="Straight Connector 541"/>
            <p:cNvCxnSpPr/>
            <p:nvPr/>
          </p:nvCxnSpPr>
          <p:spPr>
            <a:xfrm flipH="1">
              <a:off x="5605382" y="1547155"/>
              <a:ext cx="1572357" cy="0"/>
            </a:xfrm>
            <a:prstGeom prst="line">
              <a:avLst/>
            </a:prstGeom>
          </p:spPr>
          <p:style>
            <a:lnRef idx="2">
              <a:schemeClr val="accent4"/>
            </a:lnRef>
            <a:fillRef idx="0">
              <a:schemeClr val="accent4"/>
            </a:fillRef>
            <a:effectRef idx="1">
              <a:schemeClr val="accent4"/>
            </a:effectRef>
            <a:fontRef idx="minor">
              <a:schemeClr val="tx1"/>
            </a:fontRef>
          </p:style>
        </p:cxnSp>
        <p:pic>
          <p:nvPicPr>
            <p:cNvPr id="543" name="Picture 3" descr="C:\Users\tgerber\Documents\Images\DVD_ART36\Artwork_Imagery\Icons - Illustrations\_ VIRTUALIZATION ICONS\Server Virtual SQL.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1562" y="1609046"/>
              <a:ext cx="466202" cy="377099"/>
            </a:xfrm>
            <a:prstGeom prst="rect">
              <a:avLst/>
            </a:prstGeom>
            <a:noFill/>
            <a:extLst>
              <a:ext uri="{909E8E84-426E-40DD-AFC4-6F175D3DCCD1}">
                <a14:hiddenFill xmlns:a14="http://schemas.microsoft.com/office/drawing/2010/main">
                  <a:solidFill>
                    <a:srgbClr val="FFFFFF"/>
                  </a:solidFill>
                </a14:hiddenFill>
              </a:ext>
            </a:extLst>
          </p:spPr>
        </p:pic>
        <p:grpSp>
          <p:nvGrpSpPr>
            <p:cNvPr id="544" name="Group 543"/>
            <p:cNvGrpSpPr/>
            <p:nvPr/>
          </p:nvGrpSpPr>
          <p:grpSpPr>
            <a:xfrm>
              <a:off x="5944930" y="1536054"/>
              <a:ext cx="366143" cy="392313"/>
              <a:chOff x="1088746" y="3044950"/>
              <a:chExt cx="218829" cy="248702"/>
            </a:xfrm>
          </p:grpSpPr>
          <p:pic>
            <p:nvPicPr>
              <p:cNvPr id="554"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55"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56"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45" name="Group 544"/>
            <p:cNvGrpSpPr/>
            <p:nvPr/>
          </p:nvGrpSpPr>
          <p:grpSpPr>
            <a:xfrm>
              <a:off x="6467549" y="1531251"/>
              <a:ext cx="366143" cy="392313"/>
              <a:chOff x="1088746" y="3044950"/>
              <a:chExt cx="218829" cy="248702"/>
            </a:xfrm>
          </p:grpSpPr>
          <p:pic>
            <p:nvPicPr>
              <p:cNvPr id="551"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52"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53"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46" name="Group 545"/>
            <p:cNvGrpSpPr/>
            <p:nvPr/>
          </p:nvGrpSpPr>
          <p:grpSpPr>
            <a:xfrm>
              <a:off x="6965614" y="1564853"/>
              <a:ext cx="366143" cy="392313"/>
              <a:chOff x="1088746" y="3044950"/>
              <a:chExt cx="218829" cy="248702"/>
            </a:xfrm>
          </p:grpSpPr>
          <p:pic>
            <p:nvPicPr>
              <p:cNvPr id="548"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49"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50"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sp>
          <p:nvSpPr>
            <p:cNvPr id="547" name="TextBox 546"/>
            <p:cNvSpPr txBox="1"/>
            <p:nvPr/>
          </p:nvSpPr>
          <p:spPr>
            <a:xfrm>
              <a:off x="5514546" y="1283255"/>
              <a:ext cx="1676172" cy="261610"/>
            </a:xfrm>
            <a:prstGeom prst="rect">
              <a:avLst/>
            </a:prstGeom>
            <a:noFill/>
          </p:spPr>
          <p:txBody>
            <a:bodyPr wrap="square" rtlCol="0">
              <a:spAutoFit/>
            </a:bodyPr>
            <a:lstStyle/>
            <a:p>
              <a:pPr algn="ctr"/>
              <a:r>
                <a:rPr lang="en-US" sz="1100" dirty="0" smtClean="0">
                  <a:solidFill>
                    <a:schemeClr val="bg1"/>
                  </a:solidFill>
                </a:rPr>
                <a:t>Management Cluster</a:t>
              </a:r>
            </a:p>
          </p:txBody>
        </p:sp>
      </p:grpSp>
      <p:pic>
        <p:nvPicPr>
          <p:cNvPr id="557"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944" y="3641739"/>
            <a:ext cx="449259" cy="385039"/>
          </a:xfrm>
          <a:prstGeom prst="rect">
            <a:avLst/>
          </a:prstGeom>
          <a:noFill/>
          <a:extLst>
            <a:ext uri="{909E8E84-426E-40DD-AFC4-6F175D3DCCD1}">
              <a14:hiddenFill xmlns:a14="http://schemas.microsoft.com/office/drawing/2010/main">
                <a:solidFill>
                  <a:srgbClr val="FFFFFF"/>
                </a:solidFill>
              </a14:hiddenFill>
            </a:ext>
          </a:extLst>
        </p:spPr>
      </p:pic>
      <p:grpSp>
        <p:nvGrpSpPr>
          <p:cNvPr id="558" name="Group 557"/>
          <p:cNvGrpSpPr/>
          <p:nvPr/>
        </p:nvGrpSpPr>
        <p:grpSpPr>
          <a:xfrm>
            <a:off x="1416761" y="3624456"/>
            <a:ext cx="449259" cy="402322"/>
            <a:chOff x="1000335" y="3065083"/>
            <a:chExt cx="579609" cy="481546"/>
          </a:xfrm>
        </p:grpSpPr>
        <p:pic>
          <p:nvPicPr>
            <p:cNvPr id="559"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560" name="Group 559"/>
            <p:cNvGrpSpPr/>
            <p:nvPr/>
          </p:nvGrpSpPr>
          <p:grpSpPr>
            <a:xfrm>
              <a:off x="1127151" y="3065083"/>
              <a:ext cx="218829" cy="248702"/>
              <a:chOff x="1088746" y="3044950"/>
              <a:chExt cx="218829" cy="248702"/>
            </a:xfrm>
          </p:grpSpPr>
          <p:pic>
            <p:nvPicPr>
              <p:cNvPr id="56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66"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6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61" name="Group 560"/>
            <p:cNvGrpSpPr/>
            <p:nvPr/>
          </p:nvGrpSpPr>
          <p:grpSpPr>
            <a:xfrm>
              <a:off x="1230765" y="3121760"/>
              <a:ext cx="218829" cy="248702"/>
              <a:chOff x="1088746" y="3044950"/>
              <a:chExt cx="218829" cy="248702"/>
            </a:xfrm>
          </p:grpSpPr>
          <p:pic>
            <p:nvPicPr>
              <p:cNvPr id="562"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6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64"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568" name="Group 567"/>
          <p:cNvGrpSpPr/>
          <p:nvPr/>
        </p:nvGrpSpPr>
        <p:grpSpPr>
          <a:xfrm>
            <a:off x="1873578" y="3624456"/>
            <a:ext cx="449259" cy="402322"/>
            <a:chOff x="1000335" y="3065083"/>
            <a:chExt cx="579609" cy="481546"/>
          </a:xfrm>
        </p:grpSpPr>
        <p:pic>
          <p:nvPicPr>
            <p:cNvPr id="569"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570" name="Group 569"/>
            <p:cNvGrpSpPr/>
            <p:nvPr/>
          </p:nvGrpSpPr>
          <p:grpSpPr>
            <a:xfrm>
              <a:off x="1127151" y="3065083"/>
              <a:ext cx="218829" cy="248702"/>
              <a:chOff x="1088746" y="3044950"/>
              <a:chExt cx="218829" cy="248702"/>
            </a:xfrm>
          </p:grpSpPr>
          <p:pic>
            <p:nvPicPr>
              <p:cNvPr id="57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76"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7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71" name="Group 570"/>
            <p:cNvGrpSpPr/>
            <p:nvPr/>
          </p:nvGrpSpPr>
          <p:grpSpPr>
            <a:xfrm>
              <a:off x="1230765" y="3121760"/>
              <a:ext cx="218829" cy="248702"/>
              <a:chOff x="1088746" y="3044950"/>
              <a:chExt cx="218829" cy="248702"/>
            </a:xfrm>
          </p:grpSpPr>
          <p:pic>
            <p:nvPicPr>
              <p:cNvPr id="572"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7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7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578" name="Group 577"/>
          <p:cNvGrpSpPr/>
          <p:nvPr/>
        </p:nvGrpSpPr>
        <p:grpSpPr>
          <a:xfrm>
            <a:off x="2330395" y="3624456"/>
            <a:ext cx="449259" cy="402322"/>
            <a:chOff x="1000335" y="3065083"/>
            <a:chExt cx="579609" cy="481546"/>
          </a:xfrm>
        </p:grpSpPr>
        <p:pic>
          <p:nvPicPr>
            <p:cNvPr id="579"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580" name="Group 579"/>
            <p:cNvGrpSpPr/>
            <p:nvPr/>
          </p:nvGrpSpPr>
          <p:grpSpPr>
            <a:xfrm>
              <a:off x="1127151" y="3065083"/>
              <a:ext cx="218829" cy="248702"/>
              <a:chOff x="1088746" y="3044950"/>
              <a:chExt cx="218829" cy="248702"/>
            </a:xfrm>
          </p:grpSpPr>
          <p:pic>
            <p:nvPicPr>
              <p:cNvPr id="58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86"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8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81" name="Group 580"/>
            <p:cNvGrpSpPr/>
            <p:nvPr/>
          </p:nvGrpSpPr>
          <p:grpSpPr>
            <a:xfrm>
              <a:off x="1230765" y="3121760"/>
              <a:ext cx="218829" cy="248702"/>
              <a:chOff x="1088746" y="3044950"/>
              <a:chExt cx="218829" cy="248702"/>
            </a:xfrm>
          </p:grpSpPr>
          <p:pic>
            <p:nvPicPr>
              <p:cNvPr id="582"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8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8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588" name="Group 587"/>
          <p:cNvGrpSpPr/>
          <p:nvPr/>
        </p:nvGrpSpPr>
        <p:grpSpPr>
          <a:xfrm>
            <a:off x="2779654" y="3465988"/>
            <a:ext cx="1819710" cy="560790"/>
            <a:chOff x="1000335" y="2881154"/>
            <a:chExt cx="1819710" cy="560790"/>
          </a:xfrm>
        </p:grpSpPr>
        <p:cxnSp>
          <p:nvCxnSpPr>
            <p:cNvPr id="589" name="Straight Connector 588"/>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590" name="Straight Connector 589"/>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591" name="Straight Connector 590"/>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592" name="Straight Connector 591"/>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593" name="Group 592"/>
            <p:cNvGrpSpPr/>
            <p:nvPr/>
          </p:nvGrpSpPr>
          <p:grpSpPr>
            <a:xfrm>
              <a:off x="1000335" y="3039622"/>
              <a:ext cx="449259" cy="402322"/>
              <a:chOff x="1000335" y="3065083"/>
              <a:chExt cx="579609" cy="481546"/>
            </a:xfrm>
          </p:grpSpPr>
          <p:pic>
            <p:nvPicPr>
              <p:cNvPr id="615"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616" name="Group 615"/>
              <p:cNvGrpSpPr/>
              <p:nvPr/>
            </p:nvGrpSpPr>
            <p:grpSpPr>
              <a:xfrm>
                <a:off x="1127151" y="3065083"/>
                <a:ext cx="218829" cy="248702"/>
                <a:chOff x="1088746" y="3044950"/>
                <a:chExt cx="218829" cy="248702"/>
              </a:xfrm>
            </p:grpSpPr>
            <p:pic>
              <p:nvPicPr>
                <p:cNvPr id="62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22"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23"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17" name="Group 616"/>
              <p:cNvGrpSpPr/>
              <p:nvPr/>
            </p:nvGrpSpPr>
            <p:grpSpPr>
              <a:xfrm>
                <a:off x="1230765" y="3121760"/>
                <a:ext cx="218829" cy="248702"/>
                <a:chOff x="1088746" y="3044950"/>
                <a:chExt cx="218829" cy="248702"/>
              </a:xfrm>
            </p:grpSpPr>
            <p:pic>
              <p:nvPicPr>
                <p:cNvPr id="618"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1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2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594" name="Group 593"/>
            <p:cNvGrpSpPr/>
            <p:nvPr/>
          </p:nvGrpSpPr>
          <p:grpSpPr>
            <a:xfrm>
              <a:off x="1457152" y="3056903"/>
              <a:ext cx="449259" cy="385039"/>
              <a:chOff x="1000335" y="3085769"/>
              <a:chExt cx="579609" cy="460860"/>
            </a:xfrm>
          </p:grpSpPr>
          <p:pic>
            <p:nvPicPr>
              <p:cNvPr id="611"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612" name="Group 611"/>
              <p:cNvGrpSpPr/>
              <p:nvPr/>
            </p:nvGrpSpPr>
            <p:grpSpPr>
              <a:xfrm>
                <a:off x="1127152" y="3109579"/>
                <a:ext cx="218828" cy="204206"/>
                <a:chOff x="1088747" y="3089446"/>
                <a:chExt cx="218828" cy="204206"/>
              </a:xfrm>
            </p:grpSpPr>
            <p:pic>
              <p:nvPicPr>
                <p:cNvPr id="61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14"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595" name="Group 594"/>
            <p:cNvGrpSpPr/>
            <p:nvPr/>
          </p:nvGrpSpPr>
          <p:grpSpPr>
            <a:xfrm>
              <a:off x="1913969" y="3039622"/>
              <a:ext cx="449259" cy="402322"/>
              <a:chOff x="1000335" y="3065083"/>
              <a:chExt cx="579609" cy="481546"/>
            </a:xfrm>
          </p:grpSpPr>
          <p:pic>
            <p:nvPicPr>
              <p:cNvPr id="602"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603" name="Group 602"/>
              <p:cNvGrpSpPr/>
              <p:nvPr/>
            </p:nvGrpSpPr>
            <p:grpSpPr>
              <a:xfrm>
                <a:off x="1127151" y="3065083"/>
                <a:ext cx="218829" cy="248702"/>
                <a:chOff x="1088746" y="3044950"/>
                <a:chExt cx="218829" cy="248702"/>
              </a:xfrm>
            </p:grpSpPr>
            <p:pic>
              <p:nvPicPr>
                <p:cNvPr id="608"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0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1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04" name="Group 603"/>
              <p:cNvGrpSpPr/>
              <p:nvPr/>
            </p:nvGrpSpPr>
            <p:grpSpPr>
              <a:xfrm>
                <a:off x="1230765" y="3121760"/>
                <a:ext cx="218829" cy="248702"/>
                <a:chOff x="1088746" y="3044950"/>
                <a:chExt cx="218829" cy="248702"/>
              </a:xfrm>
            </p:grpSpPr>
            <p:pic>
              <p:nvPicPr>
                <p:cNvPr id="60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06"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07"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596" name="Group 595"/>
            <p:cNvGrpSpPr/>
            <p:nvPr/>
          </p:nvGrpSpPr>
          <p:grpSpPr>
            <a:xfrm>
              <a:off x="2370786" y="3056903"/>
              <a:ext cx="449259" cy="385039"/>
              <a:chOff x="1000335" y="3085769"/>
              <a:chExt cx="579609" cy="460860"/>
            </a:xfrm>
          </p:grpSpPr>
          <p:pic>
            <p:nvPicPr>
              <p:cNvPr id="597"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598" name="Group 597"/>
              <p:cNvGrpSpPr/>
              <p:nvPr/>
            </p:nvGrpSpPr>
            <p:grpSpPr>
              <a:xfrm>
                <a:off x="1230765" y="3121760"/>
                <a:ext cx="218829" cy="248702"/>
                <a:chOff x="1088746" y="3044950"/>
                <a:chExt cx="218829" cy="248702"/>
              </a:xfrm>
            </p:grpSpPr>
            <p:pic>
              <p:nvPicPr>
                <p:cNvPr id="59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0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01"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grpSp>
        <p:nvGrpSpPr>
          <p:cNvPr id="624" name="Group 623"/>
          <p:cNvGrpSpPr/>
          <p:nvPr/>
        </p:nvGrpSpPr>
        <p:grpSpPr>
          <a:xfrm>
            <a:off x="4608419" y="3466692"/>
            <a:ext cx="1819710" cy="560790"/>
            <a:chOff x="1000335" y="2881154"/>
            <a:chExt cx="1819710" cy="560790"/>
          </a:xfrm>
        </p:grpSpPr>
        <p:cxnSp>
          <p:nvCxnSpPr>
            <p:cNvPr id="625" name="Straight Connector 624"/>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626" name="Straight Connector 625"/>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627" name="Straight Connector 626"/>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628" name="Straight Connector 627"/>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629" name="Group 628"/>
            <p:cNvGrpSpPr/>
            <p:nvPr/>
          </p:nvGrpSpPr>
          <p:grpSpPr>
            <a:xfrm>
              <a:off x="1000335" y="3039622"/>
              <a:ext cx="449259" cy="402322"/>
              <a:chOff x="1000335" y="3065083"/>
              <a:chExt cx="579609" cy="481546"/>
            </a:xfrm>
          </p:grpSpPr>
          <p:pic>
            <p:nvPicPr>
              <p:cNvPr id="659"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660" name="Group 659"/>
              <p:cNvGrpSpPr/>
              <p:nvPr/>
            </p:nvGrpSpPr>
            <p:grpSpPr>
              <a:xfrm>
                <a:off x="1127151" y="3065083"/>
                <a:ext cx="218829" cy="248702"/>
                <a:chOff x="1088746" y="3044950"/>
                <a:chExt cx="218829" cy="248702"/>
              </a:xfrm>
            </p:grpSpPr>
            <p:pic>
              <p:nvPicPr>
                <p:cNvPr id="66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66"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6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61" name="Group 660"/>
              <p:cNvGrpSpPr/>
              <p:nvPr/>
            </p:nvGrpSpPr>
            <p:grpSpPr>
              <a:xfrm>
                <a:off x="1230765" y="3121760"/>
                <a:ext cx="218829" cy="248702"/>
                <a:chOff x="1088746" y="3044950"/>
                <a:chExt cx="218829" cy="248702"/>
              </a:xfrm>
            </p:grpSpPr>
            <p:pic>
              <p:nvPicPr>
                <p:cNvPr id="662"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6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6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630" name="Group 629"/>
            <p:cNvGrpSpPr/>
            <p:nvPr/>
          </p:nvGrpSpPr>
          <p:grpSpPr>
            <a:xfrm>
              <a:off x="1457152" y="3039622"/>
              <a:ext cx="449259" cy="402322"/>
              <a:chOff x="1000335" y="3065083"/>
              <a:chExt cx="579609" cy="481546"/>
            </a:xfrm>
          </p:grpSpPr>
          <p:pic>
            <p:nvPicPr>
              <p:cNvPr id="650"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651" name="Group 650"/>
              <p:cNvGrpSpPr/>
              <p:nvPr/>
            </p:nvGrpSpPr>
            <p:grpSpPr>
              <a:xfrm>
                <a:off x="1127151" y="3065083"/>
                <a:ext cx="218829" cy="248702"/>
                <a:chOff x="1088746" y="3044950"/>
                <a:chExt cx="218829" cy="248702"/>
              </a:xfrm>
            </p:grpSpPr>
            <p:pic>
              <p:nvPicPr>
                <p:cNvPr id="656"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5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58"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52" name="Group 651"/>
              <p:cNvGrpSpPr/>
              <p:nvPr/>
            </p:nvGrpSpPr>
            <p:grpSpPr>
              <a:xfrm>
                <a:off x="1230765" y="3121760"/>
                <a:ext cx="218829" cy="248702"/>
                <a:chOff x="1088746" y="3044950"/>
                <a:chExt cx="218829" cy="248702"/>
              </a:xfrm>
            </p:grpSpPr>
            <p:pic>
              <p:nvPicPr>
                <p:cNvPr id="653"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5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5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631" name="Group 630"/>
            <p:cNvGrpSpPr/>
            <p:nvPr/>
          </p:nvGrpSpPr>
          <p:grpSpPr>
            <a:xfrm>
              <a:off x="1913969" y="3056903"/>
              <a:ext cx="449259" cy="385039"/>
              <a:chOff x="1000335" y="3085769"/>
              <a:chExt cx="579609" cy="460860"/>
            </a:xfrm>
          </p:grpSpPr>
          <p:pic>
            <p:nvPicPr>
              <p:cNvPr id="642"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643" name="Group 642"/>
              <p:cNvGrpSpPr/>
              <p:nvPr/>
            </p:nvGrpSpPr>
            <p:grpSpPr>
              <a:xfrm>
                <a:off x="1127152" y="3109579"/>
                <a:ext cx="218828" cy="204206"/>
                <a:chOff x="1088747" y="3089446"/>
                <a:chExt cx="218828" cy="204206"/>
              </a:xfrm>
            </p:grpSpPr>
            <p:pic>
              <p:nvPicPr>
                <p:cNvPr id="648"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4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44" name="Group 643"/>
              <p:cNvGrpSpPr/>
              <p:nvPr/>
            </p:nvGrpSpPr>
            <p:grpSpPr>
              <a:xfrm>
                <a:off x="1230765" y="3121760"/>
                <a:ext cx="218829" cy="248702"/>
                <a:chOff x="1088746" y="3044950"/>
                <a:chExt cx="218829" cy="248702"/>
              </a:xfrm>
            </p:grpSpPr>
            <p:pic>
              <p:nvPicPr>
                <p:cNvPr id="64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46"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47"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632" name="Group 631"/>
            <p:cNvGrpSpPr/>
            <p:nvPr/>
          </p:nvGrpSpPr>
          <p:grpSpPr>
            <a:xfrm>
              <a:off x="2370786" y="3039622"/>
              <a:ext cx="449259" cy="402322"/>
              <a:chOff x="1000335" y="3065083"/>
              <a:chExt cx="579609" cy="481546"/>
            </a:xfrm>
          </p:grpSpPr>
          <p:pic>
            <p:nvPicPr>
              <p:cNvPr id="633"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634" name="Group 633"/>
              <p:cNvGrpSpPr/>
              <p:nvPr/>
            </p:nvGrpSpPr>
            <p:grpSpPr>
              <a:xfrm>
                <a:off x="1127151" y="3065083"/>
                <a:ext cx="218829" cy="248702"/>
                <a:chOff x="1088746" y="3044950"/>
                <a:chExt cx="218829" cy="248702"/>
              </a:xfrm>
            </p:grpSpPr>
            <p:pic>
              <p:nvPicPr>
                <p:cNvPr id="63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4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4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35" name="Group 634"/>
              <p:cNvGrpSpPr/>
              <p:nvPr/>
            </p:nvGrpSpPr>
            <p:grpSpPr>
              <a:xfrm>
                <a:off x="1230765" y="3121760"/>
                <a:ext cx="218829" cy="248702"/>
                <a:chOff x="1088746" y="3044950"/>
                <a:chExt cx="218829" cy="248702"/>
              </a:xfrm>
            </p:grpSpPr>
            <p:pic>
              <p:nvPicPr>
                <p:cNvPr id="636"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3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38"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grpSp>
        <p:nvGrpSpPr>
          <p:cNvPr id="668" name="Group 667"/>
          <p:cNvGrpSpPr/>
          <p:nvPr/>
        </p:nvGrpSpPr>
        <p:grpSpPr>
          <a:xfrm>
            <a:off x="6424350" y="3466692"/>
            <a:ext cx="1819710" cy="560790"/>
            <a:chOff x="1000335" y="2881154"/>
            <a:chExt cx="1819710" cy="560790"/>
          </a:xfrm>
        </p:grpSpPr>
        <p:cxnSp>
          <p:nvCxnSpPr>
            <p:cNvPr id="669" name="Straight Connector 668"/>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670" name="Straight Connector 669"/>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671" name="Straight Connector 670"/>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672" name="Straight Connector 671"/>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673" name="Group 672"/>
            <p:cNvGrpSpPr/>
            <p:nvPr/>
          </p:nvGrpSpPr>
          <p:grpSpPr>
            <a:xfrm>
              <a:off x="1000335" y="3039622"/>
              <a:ext cx="449259" cy="402322"/>
              <a:chOff x="1000335" y="3065083"/>
              <a:chExt cx="579609" cy="481546"/>
            </a:xfrm>
          </p:grpSpPr>
          <p:pic>
            <p:nvPicPr>
              <p:cNvPr id="694"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695" name="Group 694"/>
              <p:cNvGrpSpPr/>
              <p:nvPr/>
            </p:nvGrpSpPr>
            <p:grpSpPr>
              <a:xfrm>
                <a:off x="1127151" y="3065083"/>
                <a:ext cx="218829" cy="248702"/>
                <a:chOff x="1088746" y="3044950"/>
                <a:chExt cx="218829" cy="248702"/>
              </a:xfrm>
            </p:grpSpPr>
            <p:pic>
              <p:nvPicPr>
                <p:cNvPr id="696"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9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98"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674" name="Group 673"/>
            <p:cNvGrpSpPr/>
            <p:nvPr/>
          </p:nvGrpSpPr>
          <p:grpSpPr>
            <a:xfrm>
              <a:off x="1457152" y="3039622"/>
              <a:ext cx="449259" cy="402322"/>
              <a:chOff x="1000335" y="3065083"/>
              <a:chExt cx="579609" cy="481546"/>
            </a:xfrm>
          </p:grpSpPr>
          <p:pic>
            <p:nvPicPr>
              <p:cNvPr id="686"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687" name="Group 686"/>
              <p:cNvGrpSpPr/>
              <p:nvPr/>
            </p:nvGrpSpPr>
            <p:grpSpPr>
              <a:xfrm>
                <a:off x="1127151" y="3065083"/>
                <a:ext cx="218829" cy="248702"/>
                <a:chOff x="1088746" y="3044950"/>
                <a:chExt cx="218829" cy="248702"/>
              </a:xfrm>
            </p:grpSpPr>
            <p:pic>
              <p:nvPicPr>
                <p:cNvPr id="69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92"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93"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88" name="Group 687"/>
              <p:cNvGrpSpPr/>
              <p:nvPr/>
            </p:nvGrpSpPr>
            <p:grpSpPr>
              <a:xfrm>
                <a:off x="1230766" y="3166256"/>
                <a:ext cx="218828" cy="204206"/>
                <a:chOff x="1088747" y="3089446"/>
                <a:chExt cx="218828" cy="204206"/>
              </a:xfrm>
            </p:grpSpPr>
            <p:pic>
              <p:nvPicPr>
                <p:cNvPr id="68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9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675" name="Group 674"/>
            <p:cNvGrpSpPr/>
            <p:nvPr/>
          </p:nvGrpSpPr>
          <p:grpSpPr>
            <a:xfrm>
              <a:off x="1913969" y="3039622"/>
              <a:ext cx="449259" cy="402322"/>
              <a:chOff x="1000335" y="3065083"/>
              <a:chExt cx="579609" cy="481546"/>
            </a:xfrm>
          </p:grpSpPr>
          <p:pic>
            <p:nvPicPr>
              <p:cNvPr id="677"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678" name="Group 677"/>
              <p:cNvGrpSpPr/>
              <p:nvPr/>
            </p:nvGrpSpPr>
            <p:grpSpPr>
              <a:xfrm>
                <a:off x="1127151" y="3065083"/>
                <a:ext cx="218829" cy="248702"/>
                <a:chOff x="1088746" y="3044950"/>
                <a:chExt cx="218829" cy="248702"/>
              </a:xfrm>
            </p:grpSpPr>
            <p:pic>
              <p:nvPicPr>
                <p:cNvPr id="68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84"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8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79" name="Group 678"/>
              <p:cNvGrpSpPr/>
              <p:nvPr/>
            </p:nvGrpSpPr>
            <p:grpSpPr>
              <a:xfrm>
                <a:off x="1230765" y="3121760"/>
                <a:ext cx="218829" cy="248702"/>
                <a:chOff x="1088746" y="3044950"/>
                <a:chExt cx="218829" cy="248702"/>
              </a:xfrm>
            </p:grpSpPr>
            <p:pic>
              <p:nvPicPr>
                <p:cNvPr id="68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8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82"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pic>
          <p:nvPicPr>
            <p:cNvPr id="676"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70786" y="3056903"/>
              <a:ext cx="449259" cy="385039"/>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699" name="Straight Connector 698"/>
          <p:cNvCxnSpPr/>
          <p:nvPr/>
        </p:nvCxnSpPr>
        <p:spPr>
          <a:xfrm>
            <a:off x="1191422" y="3455108"/>
            <a:ext cx="6835083" cy="10880"/>
          </a:xfrm>
          <a:prstGeom prst="line">
            <a:avLst/>
          </a:prstGeom>
        </p:spPr>
        <p:style>
          <a:lnRef idx="2">
            <a:schemeClr val="accent4"/>
          </a:lnRef>
          <a:fillRef idx="0">
            <a:schemeClr val="accent4"/>
          </a:fillRef>
          <a:effectRef idx="1">
            <a:schemeClr val="accent4"/>
          </a:effectRef>
          <a:fontRef idx="minor">
            <a:schemeClr val="tx1"/>
          </a:fontRef>
        </p:style>
      </p:cxnSp>
      <p:sp>
        <p:nvSpPr>
          <p:cNvPr id="700" name="TextBox 699"/>
          <p:cNvSpPr txBox="1"/>
          <p:nvPr/>
        </p:nvSpPr>
        <p:spPr>
          <a:xfrm>
            <a:off x="3656974" y="3193498"/>
            <a:ext cx="1676172" cy="261610"/>
          </a:xfrm>
          <a:prstGeom prst="rect">
            <a:avLst/>
          </a:prstGeom>
          <a:noFill/>
        </p:spPr>
        <p:txBody>
          <a:bodyPr wrap="square" rtlCol="0">
            <a:spAutoFit/>
          </a:bodyPr>
          <a:lstStyle/>
          <a:p>
            <a:pPr algn="ctr"/>
            <a:r>
              <a:rPr lang="en-US" sz="1100" dirty="0" smtClean="0">
                <a:solidFill>
                  <a:schemeClr val="bg1"/>
                </a:solidFill>
              </a:rPr>
              <a:t>Scale Unit</a:t>
            </a:r>
          </a:p>
        </p:txBody>
      </p:sp>
      <p:sp>
        <p:nvSpPr>
          <p:cNvPr id="701" name="TextBox 700"/>
          <p:cNvSpPr txBox="1"/>
          <p:nvPr/>
        </p:nvSpPr>
        <p:spPr>
          <a:xfrm>
            <a:off x="823001" y="1469632"/>
            <a:ext cx="3262194" cy="1200329"/>
          </a:xfrm>
          <a:prstGeom prst="rect">
            <a:avLst/>
          </a:prstGeom>
          <a:noFill/>
        </p:spPr>
        <p:txBody>
          <a:bodyPr wrap="square" rtlCol="0">
            <a:spAutoFit/>
          </a:bodyPr>
          <a:lstStyle/>
          <a:p>
            <a:pPr marL="285750" indent="-285750">
              <a:buFont typeface="Arial" pitchFamily="34" charset="0"/>
              <a:buChar char="•"/>
            </a:pPr>
            <a:r>
              <a:rPr lang="en-US" dirty="0" smtClean="0">
                <a:solidFill>
                  <a:schemeClr val="bg1"/>
                </a:solidFill>
              </a:rPr>
              <a:t>Each Tenant will have a quota of “VM Units”</a:t>
            </a:r>
          </a:p>
          <a:p>
            <a:pPr marL="285750" indent="-285750">
              <a:buFont typeface="Arial" pitchFamily="34" charset="0"/>
              <a:buChar char="•"/>
            </a:pPr>
            <a:r>
              <a:rPr lang="en-US" dirty="0" smtClean="0">
                <a:solidFill>
                  <a:schemeClr val="bg1"/>
                </a:solidFill>
              </a:rPr>
              <a:t>Each tenant will have one or more “Services”</a:t>
            </a:r>
          </a:p>
        </p:txBody>
      </p:sp>
      <p:sp>
        <p:nvSpPr>
          <p:cNvPr id="702" name="TextBox 701"/>
          <p:cNvSpPr txBox="1"/>
          <p:nvPr/>
        </p:nvSpPr>
        <p:spPr>
          <a:xfrm>
            <a:off x="5023683" y="1469632"/>
            <a:ext cx="3262194" cy="1200329"/>
          </a:xfrm>
          <a:prstGeom prst="rect">
            <a:avLst/>
          </a:prstGeom>
          <a:noFill/>
        </p:spPr>
        <p:txBody>
          <a:bodyPr wrap="square" rtlCol="0">
            <a:spAutoFit/>
          </a:bodyPr>
          <a:lstStyle/>
          <a:p>
            <a:pPr marL="285750" indent="-285750">
              <a:buFont typeface="Arial" pitchFamily="34" charset="0"/>
              <a:buChar char="•"/>
            </a:pPr>
            <a:r>
              <a:rPr lang="en-US" dirty="0" smtClean="0">
                <a:solidFill>
                  <a:schemeClr val="bg1"/>
                </a:solidFill>
              </a:rPr>
              <a:t>Each Service will have a quota</a:t>
            </a:r>
          </a:p>
          <a:p>
            <a:pPr marL="285750" indent="-285750">
              <a:buFont typeface="Arial" pitchFamily="34" charset="0"/>
              <a:buChar char="•"/>
            </a:pPr>
            <a:r>
              <a:rPr lang="en-US" dirty="0" smtClean="0">
                <a:solidFill>
                  <a:schemeClr val="bg1"/>
                </a:solidFill>
              </a:rPr>
              <a:t>Each Service will have opportunity provision/de-provision VMs</a:t>
            </a:r>
          </a:p>
        </p:txBody>
      </p:sp>
    </p:spTree>
    <p:extLst>
      <p:ext uri="{BB962C8B-B14F-4D97-AF65-F5344CB8AC3E}">
        <p14:creationId xmlns:p14="http://schemas.microsoft.com/office/powerpoint/2010/main" val="578703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6"/>
          </p:nvPr>
        </p:nvSpPr>
        <p:spPr>
          <a:xfrm>
            <a:off x="389675" y="869573"/>
            <a:ext cx="8349647" cy="276999"/>
          </a:xfrm>
        </p:spPr>
        <p:txBody>
          <a:bodyPr>
            <a:normAutofit fontScale="85000" lnSpcReduction="20000"/>
          </a:bodyPr>
          <a:lstStyle/>
          <a:p>
            <a:r>
              <a:rPr lang="en-US" dirty="0">
                <a:solidFill>
                  <a:schemeClr val="bg1"/>
                </a:solidFill>
              </a:rPr>
              <a:t>Virtual Machine </a:t>
            </a:r>
            <a:r>
              <a:rPr lang="en-US" dirty="0" smtClean="0">
                <a:solidFill>
                  <a:schemeClr val="bg1"/>
                </a:solidFill>
              </a:rPr>
              <a:t>Provisioning</a:t>
            </a:r>
            <a:endParaRPr lang="en-US" dirty="0">
              <a:solidFill>
                <a:schemeClr val="bg1"/>
              </a:solidFill>
            </a:endParaRPr>
          </a:p>
        </p:txBody>
      </p:sp>
      <p:sp>
        <p:nvSpPr>
          <p:cNvPr id="2" name="Title 1"/>
          <p:cNvSpPr>
            <a:spLocks noGrp="1"/>
          </p:cNvSpPr>
          <p:nvPr>
            <p:ph type="title"/>
          </p:nvPr>
        </p:nvSpPr>
        <p:spPr/>
        <p:txBody>
          <a:bodyPr>
            <a:normAutofit fontScale="90000"/>
          </a:bodyPr>
          <a:lstStyle/>
          <a:p>
            <a:r>
              <a:rPr lang="en-US" dirty="0">
                <a:solidFill>
                  <a:schemeClr val="bg1"/>
                </a:solidFill>
              </a:rPr>
              <a:t>Infrastructure-as-a-Service</a:t>
            </a:r>
          </a:p>
        </p:txBody>
      </p:sp>
      <p:cxnSp>
        <p:nvCxnSpPr>
          <p:cNvPr id="161" name="Straight Connector 160"/>
          <p:cNvCxnSpPr/>
          <p:nvPr/>
        </p:nvCxnSpPr>
        <p:spPr>
          <a:xfrm flipV="1">
            <a:off x="1233031" y="3471365"/>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62" name="Straight Connector 161"/>
          <p:cNvCxnSpPr/>
          <p:nvPr/>
        </p:nvCxnSpPr>
        <p:spPr>
          <a:xfrm flipV="1">
            <a:off x="1688544" y="3471365"/>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63" name="Straight Connector 162"/>
          <p:cNvCxnSpPr/>
          <p:nvPr/>
        </p:nvCxnSpPr>
        <p:spPr>
          <a:xfrm flipV="1">
            <a:off x="2145361" y="3471365"/>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64" name="Straight Connector 163"/>
          <p:cNvCxnSpPr/>
          <p:nvPr/>
        </p:nvCxnSpPr>
        <p:spPr>
          <a:xfrm flipV="1">
            <a:off x="2599929" y="3471365"/>
            <a:ext cx="4497" cy="264906"/>
          </a:xfrm>
          <a:prstGeom prst="line">
            <a:avLst/>
          </a:prstGeom>
        </p:spPr>
        <p:style>
          <a:lnRef idx="2">
            <a:schemeClr val="accent4"/>
          </a:lnRef>
          <a:fillRef idx="0">
            <a:schemeClr val="accent4"/>
          </a:fillRef>
          <a:effectRef idx="1">
            <a:schemeClr val="accent4"/>
          </a:effectRef>
          <a:fontRef idx="minor">
            <a:schemeClr val="tx1"/>
          </a:fontRef>
        </p:style>
      </p:cxnSp>
      <p:pic>
        <p:nvPicPr>
          <p:cNvPr id="165" name="Picture 2" descr="C:\Users\tgerber\Documents\Images\DVD_ART36\Artwork_Imagery\Icons - Illustrations\_ XML ICONS\laptop notebook portable Comput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25789" y="5607473"/>
            <a:ext cx="676096" cy="641424"/>
          </a:xfrm>
          <a:prstGeom prst="rect">
            <a:avLst/>
          </a:prstGeom>
          <a:noFill/>
          <a:extLst>
            <a:ext uri="{909E8E84-426E-40DD-AFC4-6F175D3DCCD1}">
              <a14:hiddenFill xmlns:a14="http://schemas.microsoft.com/office/drawing/2010/main">
                <a:solidFill>
                  <a:srgbClr val="FFFFFF"/>
                </a:solidFill>
              </a14:hiddenFill>
            </a:ext>
          </a:extLst>
        </p:spPr>
      </p:pic>
      <p:grpSp>
        <p:nvGrpSpPr>
          <p:cNvPr id="166" name="Group 165"/>
          <p:cNvGrpSpPr/>
          <p:nvPr/>
        </p:nvGrpSpPr>
        <p:grpSpPr>
          <a:xfrm>
            <a:off x="3755789" y="5158400"/>
            <a:ext cx="2014003" cy="839975"/>
            <a:chOff x="5361562" y="1283255"/>
            <a:chExt cx="2014003" cy="839975"/>
          </a:xfrm>
        </p:grpSpPr>
        <p:cxnSp>
          <p:nvCxnSpPr>
            <p:cNvPr id="167" name="Straight Connector 166"/>
            <p:cNvCxnSpPr/>
            <p:nvPr/>
          </p:nvCxnSpPr>
          <p:spPr>
            <a:xfrm flipV="1">
              <a:off x="5600885" y="1526448"/>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68" name="Straight Connector 167"/>
            <p:cNvCxnSpPr/>
            <p:nvPr/>
          </p:nvCxnSpPr>
          <p:spPr>
            <a:xfrm flipV="1">
              <a:off x="6128557" y="1526448"/>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69" name="Straight Connector 168"/>
            <p:cNvCxnSpPr/>
            <p:nvPr/>
          </p:nvCxnSpPr>
          <p:spPr>
            <a:xfrm flipV="1">
              <a:off x="6650621" y="1526448"/>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70" name="Straight Connector 169"/>
            <p:cNvCxnSpPr/>
            <p:nvPr/>
          </p:nvCxnSpPr>
          <p:spPr>
            <a:xfrm flipV="1">
              <a:off x="7146438" y="1564853"/>
              <a:ext cx="4497" cy="264906"/>
            </a:xfrm>
            <a:prstGeom prst="line">
              <a:avLst/>
            </a:prstGeom>
          </p:spPr>
          <p:style>
            <a:lnRef idx="2">
              <a:schemeClr val="accent4"/>
            </a:lnRef>
            <a:fillRef idx="0">
              <a:schemeClr val="accent4"/>
            </a:fillRef>
            <a:effectRef idx="1">
              <a:schemeClr val="accent4"/>
            </a:effectRef>
            <a:fontRef idx="minor">
              <a:schemeClr val="tx1"/>
            </a:fontRef>
          </p:style>
        </p:cxnSp>
        <p:pic>
          <p:nvPicPr>
            <p:cNvPr id="171" name="Picture 170"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78505" y="1699786"/>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172"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03373" y="1699786"/>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173"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28241" y="1699786"/>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174"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26306" y="1738191"/>
              <a:ext cx="449259" cy="385039"/>
            </a:xfrm>
            <a:prstGeom prst="rect">
              <a:avLst/>
            </a:prstGeom>
            <a:noFill/>
            <a:extLst>
              <a:ext uri="{909E8E84-426E-40DD-AFC4-6F175D3DCCD1}">
                <a14:hiddenFill xmlns:a14="http://schemas.microsoft.com/office/drawing/2010/main">
                  <a:solidFill>
                    <a:srgbClr val="FFFFFF"/>
                  </a:solidFill>
                </a14:hiddenFill>
              </a:ext>
            </a:extLst>
          </p:spPr>
        </p:pic>
        <p:cxnSp>
          <p:nvCxnSpPr>
            <p:cNvPr id="175" name="Straight Connector 174"/>
            <p:cNvCxnSpPr/>
            <p:nvPr/>
          </p:nvCxnSpPr>
          <p:spPr>
            <a:xfrm flipH="1">
              <a:off x="5605382" y="1547155"/>
              <a:ext cx="1572357" cy="0"/>
            </a:xfrm>
            <a:prstGeom prst="line">
              <a:avLst/>
            </a:prstGeom>
          </p:spPr>
          <p:style>
            <a:lnRef idx="2">
              <a:schemeClr val="accent4"/>
            </a:lnRef>
            <a:fillRef idx="0">
              <a:schemeClr val="accent4"/>
            </a:fillRef>
            <a:effectRef idx="1">
              <a:schemeClr val="accent4"/>
            </a:effectRef>
            <a:fontRef idx="minor">
              <a:schemeClr val="tx1"/>
            </a:fontRef>
          </p:style>
        </p:cxnSp>
        <p:pic>
          <p:nvPicPr>
            <p:cNvPr id="176" name="Picture 3" descr="C:\Users\tgerber\Documents\Images\DVD_ART36\Artwork_Imagery\Icons - Illustrations\_ VIRTUALIZATION ICONS\Server Virtual SQL.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61562" y="1609046"/>
              <a:ext cx="466202" cy="377099"/>
            </a:xfrm>
            <a:prstGeom prst="rect">
              <a:avLst/>
            </a:prstGeom>
            <a:noFill/>
            <a:extLst>
              <a:ext uri="{909E8E84-426E-40DD-AFC4-6F175D3DCCD1}">
                <a14:hiddenFill xmlns:a14="http://schemas.microsoft.com/office/drawing/2010/main">
                  <a:solidFill>
                    <a:srgbClr val="FFFFFF"/>
                  </a:solidFill>
                </a14:hiddenFill>
              </a:ext>
            </a:extLst>
          </p:spPr>
        </p:pic>
        <p:grpSp>
          <p:nvGrpSpPr>
            <p:cNvPr id="177" name="Group 176"/>
            <p:cNvGrpSpPr/>
            <p:nvPr/>
          </p:nvGrpSpPr>
          <p:grpSpPr>
            <a:xfrm>
              <a:off x="5944930" y="1536054"/>
              <a:ext cx="366143" cy="392313"/>
              <a:chOff x="1088746" y="3044950"/>
              <a:chExt cx="218829" cy="248702"/>
            </a:xfrm>
          </p:grpSpPr>
          <p:pic>
            <p:nvPicPr>
              <p:cNvPr id="18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188"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18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78" name="Group 177"/>
            <p:cNvGrpSpPr/>
            <p:nvPr/>
          </p:nvGrpSpPr>
          <p:grpSpPr>
            <a:xfrm>
              <a:off x="6467549" y="1531251"/>
              <a:ext cx="366143" cy="392313"/>
              <a:chOff x="1088746" y="3044950"/>
              <a:chExt cx="218829" cy="248702"/>
            </a:xfrm>
          </p:grpSpPr>
          <p:pic>
            <p:nvPicPr>
              <p:cNvPr id="18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18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186"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79" name="Group 178"/>
            <p:cNvGrpSpPr/>
            <p:nvPr/>
          </p:nvGrpSpPr>
          <p:grpSpPr>
            <a:xfrm>
              <a:off x="6965614" y="1564853"/>
              <a:ext cx="366143" cy="392313"/>
              <a:chOff x="1088746" y="3044950"/>
              <a:chExt cx="218829" cy="248702"/>
            </a:xfrm>
          </p:grpSpPr>
          <p:pic>
            <p:nvPicPr>
              <p:cNvPr id="18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182"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18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sp>
          <p:nvSpPr>
            <p:cNvPr id="180" name="TextBox 179"/>
            <p:cNvSpPr txBox="1"/>
            <p:nvPr/>
          </p:nvSpPr>
          <p:spPr>
            <a:xfrm>
              <a:off x="5514546" y="1283255"/>
              <a:ext cx="1676172" cy="261610"/>
            </a:xfrm>
            <a:prstGeom prst="rect">
              <a:avLst/>
            </a:prstGeom>
            <a:noFill/>
          </p:spPr>
          <p:txBody>
            <a:bodyPr wrap="square" rtlCol="0">
              <a:spAutoFit/>
            </a:bodyPr>
            <a:lstStyle/>
            <a:p>
              <a:pPr algn="ctr"/>
              <a:r>
                <a:rPr lang="en-US" sz="1100" dirty="0" smtClean="0">
                  <a:solidFill>
                    <a:schemeClr val="bg1"/>
                  </a:solidFill>
                </a:rPr>
                <a:t>Management Cluster</a:t>
              </a:r>
            </a:p>
          </p:txBody>
        </p:sp>
      </p:grpSp>
      <p:pic>
        <p:nvPicPr>
          <p:cNvPr id="190"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077" y="3642483"/>
            <a:ext cx="449259" cy="385039"/>
          </a:xfrm>
          <a:prstGeom prst="rect">
            <a:avLst/>
          </a:prstGeom>
          <a:noFill/>
          <a:extLst>
            <a:ext uri="{909E8E84-426E-40DD-AFC4-6F175D3DCCD1}">
              <a14:hiddenFill xmlns:a14="http://schemas.microsoft.com/office/drawing/2010/main">
                <a:solidFill>
                  <a:srgbClr val="FFFFFF"/>
                </a:solidFill>
              </a14:hiddenFill>
            </a:ext>
          </a:extLst>
        </p:spPr>
      </p:pic>
      <p:grpSp>
        <p:nvGrpSpPr>
          <p:cNvPr id="191" name="Group 190"/>
          <p:cNvGrpSpPr/>
          <p:nvPr/>
        </p:nvGrpSpPr>
        <p:grpSpPr>
          <a:xfrm>
            <a:off x="1462894" y="3625200"/>
            <a:ext cx="449259" cy="402322"/>
            <a:chOff x="1000335" y="3065083"/>
            <a:chExt cx="579609" cy="481546"/>
          </a:xfrm>
        </p:grpSpPr>
        <p:pic>
          <p:nvPicPr>
            <p:cNvPr id="192"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193" name="Group 192"/>
            <p:cNvGrpSpPr/>
            <p:nvPr/>
          </p:nvGrpSpPr>
          <p:grpSpPr>
            <a:xfrm>
              <a:off x="1127151" y="3065083"/>
              <a:ext cx="218829" cy="248702"/>
              <a:chOff x="1088746" y="3044950"/>
              <a:chExt cx="218829" cy="248702"/>
            </a:xfrm>
          </p:grpSpPr>
          <p:pic>
            <p:nvPicPr>
              <p:cNvPr id="198"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199"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00"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94" name="Group 193"/>
            <p:cNvGrpSpPr/>
            <p:nvPr/>
          </p:nvGrpSpPr>
          <p:grpSpPr>
            <a:xfrm>
              <a:off x="1230765" y="3121760"/>
              <a:ext cx="218829" cy="248702"/>
              <a:chOff x="1088746" y="3044950"/>
              <a:chExt cx="218829" cy="248702"/>
            </a:xfrm>
          </p:grpSpPr>
          <p:pic>
            <p:nvPicPr>
              <p:cNvPr id="195"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196"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197"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01" name="Group 200"/>
          <p:cNvGrpSpPr/>
          <p:nvPr/>
        </p:nvGrpSpPr>
        <p:grpSpPr>
          <a:xfrm>
            <a:off x="1919711" y="3625200"/>
            <a:ext cx="449259" cy="402322"/>
            <a:chOff x="1000335" y="3065083"/>
            <a:chExt cx="579609" cy="481546"/>
          </a:xfrm>
        </p:grpSpPr>
        <p:pic>
          <p:nvPicPr>
            <p:cNvPr id="202"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203" name="Group 202"/>
            <p:cNvGrpSpPr/>
            <p:nvPr/>
          </p:nvGrpSpPr>
          <p:grpSpPr>
            <a:xfrm>
              <a:off x="1127151" y="3065083"/>
              <a:ext cx="218829" cy="248702"/>
              <a:chOff x="1088746" y="3044950"/>
              <a:chExt cx="218829" cy="248702"/>
            </a:xfrm>
          </p:grpSpPr>
          <p:pic>
            <p:nvPicPr>
              <p:cNvPr id="208"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09"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10"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4" name="Group 203"/>
            <p:cNvGrpSpPr/>
            <p:nvPr/>
          </p:nvGrpSpPr>
          <p:grpSpPr>
            <a:xfrm>
              <a:off x="1230765" y="3121760"/>
              <a:ext cx="218829" cy="248702"/>
              <a:chOff x="1088746" y="3044950"/>
              <a:chExt cx="218829" cy="248702"/>
            </a:xfrm>
          </p:grpSpPr>
          <p:pic>
            <p:nvPicPr>
              <p:cNvPr id="205"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06"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07"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11" name="Group 210"/>
          <p:cNvGrpSpPr/>
          <p:nvPr/>
        </p:nvGrpSpPr>
        <p:grpSpPr>
          <a:xfrm>
            <a:off x="2376528" y="3625200"/>
            <a:ext cx="449259" cy="402322"/>
            <a:chOff x="1000335" y="3065083"/>
            <a:chExt cx="579609" cy="481546"/>
          </a:xfrm>
        </p:grpSpPr>
        <p:pic>
          <p:nvPicPr>
            <p:cNvPr id="212"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213" name="Group 212"/>
            <p:cNvGrpSpPr/>
            <p:nvPr/>
          </p:nvGrpSpPr>
          <p:grpSpPr>
            <a:xfrm>
              <a:off x="1127151" y="3065083"/>
              <a:ext cx="218829" cy="248702"/>
              <a:chOff x="1088746" y="3044950"/>
              <a:chExt cx="218829" cy="248702"/>
            </a:xfrm>
          </p:grpSpPr>
          <p:pic>
            <p:nvPicPr>
              <p:cNvPr id="218"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19"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20"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14" name="Group 213"/>
            <p:cNvGrpSpPr/>
            <p:nvPr/>
          </p:nvGrpSpPr>
          <p:grpSpPr>
            <a:xfrm>
              <a:off x="1230765" y="3121760"/>
              <a:ext cx="218829" cy="248702"/>
              <a:chOff x="1088746" y="3044950"/>
              <a:chExt cx="218829" cy="248702"/>
            </a:xfrm>
          </p:grpSpPr>
          <p:pic>
            <p:nvPicPr>
              <p:cNvPr id="215"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16"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17"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cxnSp>
        <p:nvCxnSpPr>
          <p:cNvPr id="221" name="Straight Connector 220"/>
          <p:cNvCxnSpPr/>
          <p:nvPr/>
        </p:nvCxnSpPr>
        <p:spPr>
          <a:xfrm flipV="1">
            <a:off x="3051720" y="3476908"/>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222" name="Straight Connector 221"/>
          <p:cNvCxnSpPr/>
          <p:nvPr/>
        </p:nvCxnSpPr>
        <p:spPr>
          <a:xfrm flipV="1">
            <a:off x="3507233" y="3476908"/>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223" name="Straight Connector 222"/>
          <p:cNvCxnSpPr/>
          <p:nvPr/>
        </p:nvCxnSpPr>
        <p:spPr>
          <a:xfrm flipV="1">
            <a:off x="3964050" y="3466732"/>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224" name="Straight Connector 223"/>
          <p:cNvCxnSpPr/>
          <p:nvPr/>
        </p:nvCxnSpPr>
        <p:spPr>
          <a:xfrm flipV="1">
            <a:off x="4418618" y="3476908"/>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225" name="Group 224"/>
          <p:cNvGrpSpPr/>
          <p:nvPr/>
        </p:nvGrpSpPr>
        <p:grpSpPr>
          <a:xfrm>
            <a:off x="2825787" y="3625200"/>
            <a:ext cx="449259" cy="402322"/>
            <a:chOff x="1000335" y="3065083"/>
            <a:chExt cx="579609" cy="481546"/>
          </a:xfrm>
        </p:grpSpPr>
        <p:pic>
          <p:nvPicPr>
            <p:cNvPr id="226"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227" name="Group 226"/>
            <p:cNvGrpSpPr/>
            <p:nvPr/>
          </p:nvGrpSpPr>
          <p:grpSpPr>
            <a:xfrm>
              <a:off x="1127151" y="3065083"/>
              <a:ext cx="218829" cy="248702"/>
              <a:chOff x="1088746" y="3044950"/>
              <a:chExt cx="218829" cy="248702"/>
            </a:xfrm>
          </p:grpSpPr>
          <p:pic>
            <p:nvPicPr>
              <p:cNvPr id="232"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33"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34"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28" name="Group 227"/>
            <p:cNvGrpSpPr/>
            <p:nvPr/>
          </p:nvGrpSpPr>
          <p:grpSpPr>
            <a:xfrm>
              <a:off x="1230765" y="3121760"/>
              <a:ext cx="218829" cy="248702"/>
              <a:chOff x="1088746" y="3044950"/>
              <a:chExt cx="218829" cy="248702"/>
            </a:xfrm>
          </p:grpSpPr>
          <p:pic>
            <p:nvPicPr>
              <p:cNvPr id="229"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30"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31"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35" name="Group 234"/>
          <p:cNvGrpSpPr/>
          <p:nvPr/>
        </p:nvGrpSpPr>
        <p:grpSpPr>
          <a:xfrm>
            <a:off x="3282604" y="3642481"/>
            <a:ext cx="449259" cy="385039"/>
            <a:chOff x="1000335" y="3085769"/>
            <a:chExt cx="579609" cy="460860"/>
          </a:xfrm>
        </p:grpSpPr>
        <p:pic>
          <p:nvPicPr>
            <p:cNvPr id="236"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237" name="Group 236"/>
            <p:cNvGrpSpPr/>
            <p:nvPr/>
          </p:nvGrpSpPr>
          <p:grpSpPr>
            <a:xfrm>
              <a:off x="1127152" y="3109579"/>
              <a:ext cx="218828" cy="204206"/>
              <a:chOff x="1088747" y="3089446"/>
              <a:chExt cx="218828" cy="204206"/>
            </a:xfrm>
          </p:grpSpPr>
          <p:pic>
            <p:nvPicPr>
              <p:cNvPr id="238"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39"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40" name="Group 239"/>
          <p:cNvGrpSpPr/>
          <p:nvPr/>
        </p:nvGrpSpPr>
        <p:grpSpPr>
          <a:xfrm>
            <a:off x="3739421" y="3625200"/>
            <a:ext cx="449259" cy="402322"/>
            <a:chOff x="1000335" y="3065083"/>
            <a:chExt cx="579609" cy="481546"/>
          </a:xfrm>
        </p:grpSpPr>
        <p:pic>
          <p:nvPicPr>
            <p:cNvPr id="241"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242" name="Group 241"/>
            <p:cNvGrpSpPr/>
            <p:nvPr/>
          </p:nvGrpSpPr>
          <p:grpSpPr>
            <a:xfrm>
              <a:off x="1127151" y="3065083"/>
              <a:ext cx="218829" cy="248702"/>
              <a:chOff x="1088746" y="3044950"/>
              <a:chExt cx="218829" cy="248702"/>
            </a:xfrm>
          </p:grpSpPr>
          <p:pic>
            <p:nvPicPr>
              <p:cNvPr id="247"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48"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49"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43" name="Group 242"/>
            <p:cNvGrpSpPr/>
            <p:nvPr/>
          </p:nvGrpSpPr>
          <p:grpSpPr>
            <a:xfrm>
              <a:off x="1230765" y="3121760"/>
              <a:ext cx="218829" cy="248702"/>
              <a:chOff x="1088746" y="3044950"/>
              <a:chExt cx="218829" cy="248702"/>
            </a:xfrm>
          </p:grpSpPr>
          <p:pic>
            <p:nvPicPr>
              <p:cNvPr id="244"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45"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46"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pic>
        <p:nvPicPr>
          <p:cNvPr id="250"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6238" y="3642481"/>
            <a:ext cx="449259" cy="385039"/>
          </a:xfrm>
          <a:prstGeom prst="rect">
            <a:avLst/>
          </a:prstGeom>
          <a:noFill/>
          <a:extLst>
            <a:ext uri="{909E8E84-426E-40DD-AFC4-6F175D3DCCD1}">
              <a14:hiddenFill xmlns:a14="http://schemas.microsoft.com/office/drawing/2010/main">
                <a:solidFill>
                  <a:srgbClr val="FFFFFF"/>
                </a:solidFill>
              </a14:hiddenFill>
            </a:ext>
          </a:extLst>
        </p:spPr>
      </p:pic>
      <p:grpSp>
        <p:nvGrpSpPr>
          <p:cNvPr id="251" name="Group 250"/>
          <p:cNvGrpSpPr/>
          <p:nvPr/>
        </p:nvGrpSpPr>
        <p:grpSpPr>
          <a:xfrm>
            <a:off x="4654552" y="3467436"/>
            <a:ext cx="1819710" cy="560790"/>
            <a:chOff x="1000335" y="2881154"/>
            <a:chExt cx="1819710" cy="560790"/>
          </a:xfrm>
        </p:grpSpPr>
        <p:cxnSp>
          <p:nvCxnSpPr>
            <p:cNvPr id="252" name="Straight Connector 251"/>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253" name="Straight Connector 252"/>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254" name="Straight Connector 253"/>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255" name="Straight Connector 254"/>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256" name="Group 255"/>
            <p:cNvGrpSpPr/>
            <p:nvPr/>
          </p:nvGrpSpPr>
          <p:grpSpPr>
            <a:xfrm>
              <a:off x="1000335" y="3039622"/>
              <a:ext cx="449259" cy="402322"/>
              <a:chOff x="1000335" y="3065083"/>
              <a:chExt cx="579609" cy="481546"/>
            </a:xfrm>
          </p:grpSpPr>
          <p:pic>
            <p:nvPicPr>
              <p:cNvPr id="286"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287" name="Group 286"/>
              <p:cNvGrpSpPr/>
              <p:nvPr/>
            </p:nvGrpSpPr>
            <p:grpSpPr>
              <a:xfrm>
                <a:off x="1127151" y="3065083"/>
                <a:ext cx="218829" cy="248702"/>
                <a:chOff x="1088746" y="3044950"/>
                <a:chExt cx="218829" cy="248702"/>
              </a:xfrm>
            </p:grpSpPr>
            <p:pic>
              <p:nvPicPr>
                <p:cNvPr id="292"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93"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94"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88" name="Group 287"/>
              <p:cNvGrpSpPr/>
              <p:nvPr/>
            </p:nvGrpSpPr>
            <p:grpSpPr>
              <a:xfrm>
                <a:off x="1230765" y="3121760"/>
                <a:ext cx="218829" cy="248702"/>
                <a:chOff x="1088746" y="3044950"/>
                <a:chExt cx="218829" cy="248702"/>
              </a:xfrm>
            </p:grpSpPr>
            <p:pic>
              <p:nvPicPr>
                <p:cNvPr id="289"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90"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91"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57" name="Group 256"/>
            <p:cNvGrpSpPr/>
            <p:nvPr/>
          </p:nvGrpSpPr>
          <p:grpSpPr>
            <a:xfrm>
              <a:off x="1457152" y="3039622"/>
              <a:ext cx="449259" cy="402322"/>
              <a:chOff x="1000335" y="3065083"/>
              <a:chExt cx="579609" cy="481546"/>
            </a:xfrm>
          </p:grpSpPr>
          <p:pic>
            <p:nvPicPr>
              <p:cNvPr id="277"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278" name="Group 277"/>
              <p:cNvGrpSpPr/>
              <p:nvPr/>
            </p:nvGrpSpPr>
            <p:grpSpPr>
              <a:xfrm>
                <a:off x="1127151" y="3065083"/>
                <a:ext cx="218829" cy="248702"/>
                <a:chOff x="1088746" y="3044950"/>
                <a:chExt cx="218829" cy="248702"/>
              </a:xfrm>
            </p:grpSpPr>
            <p:pic>
              <p:nvPicPr>
                <p:cNvPr id="283"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84"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85"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79" name="Group 278"/>
              <p:cNvGrpSpPr/>
              <p:nvPr/>
            </p:nvGrpSpPr>
            <p:grpSpPr>
              <a:xfrm>
                <a:off x="1230765" y="3121760"/>
                <a:ext cx="218829" cy="248702"/>
                <a:chOff x="1088746" y="3044950"/>
                <a:chExt cx="218829" cy="248702"/>
              </a:xfrm>
            </p:grpSpPr>
            <p:pic>
              <p:nvPicPr>
                <p:cNvPr id="280"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81"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82"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58" name="Group 257"/>
            <p:cNvGrpSpPr/>
            <p:nvPr/>
          </p:nvGrpSpPr>
          <p:grpSpPr>
            <a:xfrm>
              <a:off x="1913969" y="3056903"/>
              <a:ext cx="449259" cy="385039"/>
              <a:chOff x="1000335" y="3085769"/>
              <a:chExt cx="579609" cy="460860"/>
            </a:xfrm>
          </p:grpSpPr>
          <p:pic>
            <p:nvPicPr>
              <p:cNvPr id="269"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270" name="Group 269"/>
              <p:cNvGrpSpPr/>
              <p:nvPr/>
            </p:nvGrpSpPr>
            <p:grpSpPr>
              <a:xfrm>
                <a:off x="1127152" y="3109579"/>
                <a:ext cx="218828" cy="204206"/>
                <a:chOff x="1088747" y="3089446"/>
                <a:chExt cx="218828" cy="204206"/>
              </a:xfrm>
            </p:grpSpPr>
            <p:pic>
              <p:nvPicPr>
                <p:cNvPr id="275"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76"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71" name="Group 270"/>
              <p:cNvGrpSpPr/>
              <p:nvPr/>
            </p:nvGrpSpPr>
            <p:grpSpPr>
              <a:xfrm>
                <a:off x="1230765" y="3121760"/>
                <a:ext cx="218829" cy="248702"/>
                <a:chOff x="1088746" y="3044950"/>
                <a:chExt cx="218829" cy="248702"/>
              </a:xfrm>
            </p:grpSpPr>
            <p:pic>
              <p:nvPicPr>
                <p:cNvPr id="272"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73"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74"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59" name="Group 258"/>
            <p:cNvGrpSpPr/>
            <p:nvPr/>
          </p:nvGrpSpPr>
          <p:grpSpPr>
            <a:xfrm>
              <a:off x="2370786" y="3039622"/>
              <a:ext cx="449259" cy="402322"/>
              <a:chOff x="1000335" y="3065083"/>
              <a:chExt cx="579609" cy="481546"/>
            </a:xfrm>
          </p:grpSpPr>
          <p:pic>
            <p:nvPicPr>
              <p:cNvPr id="260"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261" name="Group 260"/>
              <p:cNvGrpSpPr/>
              <p:nvPr/>
            </p:nvGrpSpPr>
            <p:grpSpPr>
              <a:xfrm>
                <a:off x="1127151" y="3065083"/>
                <a:ext cx="218829" cy="248702"/>
                <a:chOff x="1088746" y="3044950"/>
                <a:chExt cx="218829" cy="248702"/>
              </a:xfrm>
            </p:grpSpPr>
            <p:pic>
              <p:nvPicPr>
                <p:cNvPr id="266"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67"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68"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62" name="Group 261"/>
              <p:cNvGrpSpPr/>
              <p:nvPr/>
            </p:nvGrpSpPr>
            <p:grpSpPr>
              <a:xfrm>
                <a:off x="1230765" y="3121760"/>
                <a:ext cx="218829" cy="248702"/>
                <a:chOff x="1088746" y="3044950"/>
                <a:chExt cx="218829" cy="248702"/>
              </a:xfrm>
            </p:grpSpPr>
            <p:pic>
              <p:nvPicPr>
                <p:cNvPr id="263"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64"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65"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grpSp>
        <p:nvGrpSpPr>
          <p:cNvPr id="295" name="Group 294"/>
          <p:cNvGrpSpPr/>
          <p:nvPr/>
        </p:nvGrpSpPr>
        <p:grpSpPr>
          <a:xfrm>
            <a:off x="6470483" y="3467436"/>
            <a:ext cx="1819710" cy="560790"/>
            <a:chOff x="1000335" y="2881154"/>
            <a:chExt cx="1819710" cy="560790"/>
          </a:xfrm>
        </p:grpSpPr>
        <p:cxnSp>
          <p:nvCxnSpPr>
            <p:cNvPr id="296" name="Straight Connector 295"/>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297" name="Straight Connector 296"/>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298" name="Straight Connector 297"/>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299" name="Straight Connector 298"/>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300" name="Group 299"/>
            <p:cNvGrpSpPr/>
            <p:nvPr/>
          </p:nvGrpSpPr>
          <p:grpSpPr>
            <a:xfrm>
              <a:off x="1000335" y="3039622"/>
              <a:ext cx="449259" cy="402322"/>
              <a:chOff x="1000335" y="3065083"/>
              <a:chExt cx="579609" cy="481546"/>
            </a:xfrm>
          </p:grpSpPr>
          <p:pic>
            <p:nvPicPr>
              <p:cNvPr id="321"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322" name="Group 321"/>
              <p:cNvGrpSpPr/>
              <p:nvPr/>
            </p:nvGrpSpPr>
            <p:grpSpPr>
              <a:xfrm>
                <a:off x="1127151" y="3065083"/>
                <a:ext cx="218829" cy="248702"/>
                <a:chOff x="1088746" y="3044950"/>
                <a:chExt cx="218829" cy="248702"/>
              </a:xfrm>
            </p:grpSpPr>
            <p:pic>
              <p:nvPicPr>
                <p:cNvPr id="323"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24"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25"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301" name="Group 300"/>
            <p:cNvGrpSpPr/>
            <p:nvPr/>
          </p:nvGrpSpPr>
          <p:grpSpPr>
            <a:xfrm>
              <a:off x="1457152" y="3039622"/>
              <a:ext cx="449259" cy="402322"/>
              <a:chOff x="1000335" y="3065083"/>
              <a:chExt cx="579609" cy="481546"/>
            </a:xfrm>
          </p:grpSpPr>
          <p:pic>
            <p:nvPicPr>
              <p:cNvPr id="313"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314" name="Group 313"/>
              <p:cNvGrpSpPr/>
              <p:nvPr/>
            </p:nvGrpSpPr>
            <p:grpSpPr>
              <a:xfrm>
                <a:off x="1127151" y="3065083"/>
                <a:ext cx="218829" cy="248702"/>
                <a:chOff x="1088746" y="3044950"/>
                <a:chExt cx="218829" cy="248702"/>
              </a:xfrm>
            </p:grpSpPr>
            <p:pic>
              <p:nvPicPr>
                <p:cNvPr id="318"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19"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20"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15" name="Group 314"/>
              <p:cNvGrpSpPr/>
              <p:nvPr/>
            </p:nvGrpSpPr>
            <p:grpSpPr>
              <a:xfrm>
                <a:off x="1230766" y="3166256"/>
                <a:ext cx="218828" cy="204206"/>
                <a:chOff x="1088747" y="3089446"/>
                <a:chExt cx="218828" cy="204206"/>
              </a:xfrm>
            </p:grpSpPr>
            <p:pic>
              <p:nvPicPr>
                <p:cNvPr id="316"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17"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302" name="Group 301"/>
            <p:cNvGrpSpPr/>
            <p:nvPr/>
          </p:nvGrpSpPr>
          <p:grpSpPr>
            <a:xfrm>
              <a:off x="1913969" y="3039622"/>
              <a:ext cx="449259" cy="402322"/>
              <a:chOff x="1000335" y="3065083"/>
              <a:chExt cx="579609" cy="481546"/>
            </a:xfrm>
          </p:grpSpPr>
          <p:pic>
            <p:nvPicPr>
              <p:cNvPr id="304"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305" name="Group 304"/>
              <p:cNvGrpSpPr/>
              <p:nvPr/>
            </p:nvGrpSpPr>
            <p:grpSpPr>
              <a:xfrm>
                <a:off x="1127151" y="3065083"/>
                <a:ext cx="218829" cy="248702"/>
                <a:chOff x="1088746" y="3044950"/>
                <a:chExt cx="218829" cy="248702"/>
              </a:xfrm>
            </p:grpSpPr>
            <p:pic>
              <p:nvPicPr>
                <p:cNvPr id="310"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11"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12"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6" name="Group 305"/>
              <p:cNvGrpSpPr/>
              <p:nvPr/>
            </p:nvGrpSpPr>
            <p:grpSpPr>
              <a:xfrm>
                <a:off x="1230765" y="3121760"/>
                <a:ext cx="218829" cy="248702"/>
                <a:chOff x="1088746" y="3044950"/>
                <a:chExt cx="218829" cy="248702"/>
              </a:xfrm>
            </p:grpSpPr>
            <p:pic>
              <p:nvPicPr>
                <p:cNvPr id="307"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08"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09"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pic>
          <p:nvPicPr>
            <p:cNvPr id="303"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70786" y="3056903"/>
              <a:ext cx="449259" cy="385039"/>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26" name="Straight Connector 325"/>
          <p:cNvCxnSpPr/>
          <p:nvPr/>
        </p:nvCxnSpPr>
        <p:spPr>
          <a:xfrm>
            <a:off x="1237010" y="3474369"/>
            <a:ext cx="6835083" cy="10880"/>
          </a:xfrm>
          <a:prstGeom prst="line">
            <a:avLst/>
          </a:prstGeom>
        </p:spPr>
        <p:style>
          <a:lnRef idx="2">
            <a:schemeClr val="accent4"/>
          </a:lnRef>
          <a:fillRef idx="0">
            <a:schemeClr val="accent4"/>
          </a:fillRef>
          <a:effectRef idx="1">
            <a:schemeClr val="accent4"/>
          </a:effectRef>
          <a:fontRef idx="minor">
            <a:schemeClr val="tx1"/>
          </a:fontRef>
        </p:style>
      </p:cxnSp>
      <p:sp>
        <p:nvSpPr>
          <p:cNvPr id="327" name="TextBox 326"/>
          <p:cNvSpPr txBox="1"/>
          <p:nvPr/>
        </p:nvSpPr>
        <p:spPr>
          <a:xfrm>
            <a:off x="3807411" y="3121791"/>
            <a:ext cx="1676172" cy="261610"/>
          </a:xfrm>
          <a:prstGeom prst="rect">
            <a:avLst/>
          </a:prstGeom>
          <a:noFill/>
        </p:spPr>
        <p:txBody>
          <a:bodyPr wrap="square" rtlCol="0">
            <a:spAutoFit/>
          </a:bodyPr>
          <a:lstStyle/>
          <a:p>
            <a:pPr algn="ctr"/>
            <a:r>
              <a:rPr lang="en-US" sz="1100" dirty="0" smtClean="0">
                <a:solidFill>
                  <a:schemeClr val="bg1"/>
                </a:solidFill>
              </a:rPr>
              <a:t>Scale Unit</a:t>
            </a:r>
          </a:p>
        </p:txBody>
      </p:sp>
      <p:sp>
        <p:nvSpPr>
          <p:cNvPr id="328" name="TextBox 327"/>
          <p:cNvSpPr txBox="1"/>
          <p:nvPr/>
        </p:nvSpPr>
        <p:spPr>
          <a:xfrm>
            <a:off x="869134" y="1470376"/>
            <a:ext cx="3262194" cy="1200329"/>
          </a:xfrm>
          <a:prstGeom prst="rect">
            <a:avLst/>
          </a:prstGeom>
          <a:noFill/>
        </p:spPr>
        <p:txBody>
          <a:bodyPr wrap="square" rtlCol="0">
            <a:spAutoFit/>
          </a:bodyPr>
          <a:lstStyle/>
          <a:p>
            <a:pPr marL="285750" indent="-285750">
              <a:buFont typeface="Arial" pitchFamily="34" charset="0"/>
              <a:buChar char="•"/>
            </a:pPr>
            <a:r>
              <a:rPr lang="en-US" dirty="0" smtClean="0">
                <a:solidFill>
                  <a:schemeClr val="bg1"/>
                </a:solidFill>
              </a:rPr>
              <a:t>Tenant Administrator chooses </a:t>
            </a:r>
            <a:r>
              <a:rPr lang="en-US" dirty="0" err="1" smtClean="0">
                <a:solidFill>
                  <a:schemeClr val="bg1"/>
                </a:solidFill>
              </a:rPr>
              <a:t>VMTemplate</a:t>
            </a:r>
            <a:r>
              <a:rPr lang="en-US" dirty="0">
                <a:solidFill>
                  <a:schemeClr val="bg1"/>
                </a:solidFill>
              </a:rPr>
              <a:t> </a:t>
            </a:r>
            <a:r>
              <a:rPr lang="en-US" dirty="0" smtClean="0">
                <a:solidFill>
                  <a:schemeClr val="bg1"/>
                </a:solidFill>
              </a:rPr>
              <a:t>(</a:t>
            </a:r>
            <a:r>
              <a:rPr lang="en-US" dirty="0" err="1" smtClean="0">
                <a:solidFill>
                  <a:schemeClr val="bg1"/>
                </a:solidFill>
              </a:rPr>
              <a:t>vCPUs</a:t>
            </a:r>
            <a:r>
              <a:rPr lang="en-US" dirty="0" smtClean="0">
                <a:solidFill>
                  <a:schemeClr val="bg1"/>
                </a:solidFill>
              </a:rPr>
              <a:t>, Memory, Storage) and # of VMs to provision</a:t>
            </a:r>
          </a:p>
        </p:txBody>
      </p:sp>
      <p:grpSp>
        <p:nvGrpSpPr>
          <p:cNvPr id="329" name="Group 328"/>
          <p:cNvGrpSpPr/>
          <p:nvPr/>
        </p:nvGrpSpPr>
        <p:grpSpPr>
          <a:xfrm>
            <a:off x="4551824" y="4749617"/>
            <a:ext cx="366143" cy="392313"/>
            <a:chOff x="1088746" y="3044950"/>
            <a:chExt cx="218829" cy="248702"/>
          </a:xfrm>
        </p:grpSpPr>
        <p:pic>
          <p:nvPicPr>
            <p:cNvPr id="33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3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32"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33" name="Group 332"/>
          <p:cNvGrpSpPr/>
          <p:nvPr/>
        </p:nvGrpSpPr>
        <p:grpSpPr>
          <a:xfrm>
            <a:off x="2241857" y="4240341"/>
            <a:ext cx="1364456" cy="1117875"/>
            <a:chOff x="923525" y="4005075"/>
            <a:chExt cx="1364456" cy="1117875"/>
          </a:xfrm>
        </p:grpSpPr>
        <p:grpSp>
          <p:nvGrpSpPr>
            <p:cNvPr id="334" name="Group 333"/>
            <p:cNvGrpSpPr/>
            <p:nvPr/>
          </p:nvGrpSpPr>
          <p:grpSpPr>
            <a:xfrm>
              <a:off x="923525" y="4005075"/>
              <a:ext cx="1364456" cy="794889"/>
              <a:chOff x="1378705" y="4043480"/>
              <a:chExt cx="1364456" cy="794889"/>
            </a:xfrm>
          </p:grpSpPr>
          <p:pic>
            <p:nvPicPr>
              <p:cNvPr id="337" name="Picture 3" descr="C:\Users\tgerber\Documents\Images\DVD_ART36\Artwork_Imagery\Icons - Illustrations\_ XML ICONS\XML Web Service and Code ico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378705" y="4043480"/>
                <a:ext cx="369182" cy="794889"/>
              </a:xfrm>
              <a:prstGeom prst="rect">
                <a:avLst/>
              </a:prstGeom>
              <a:noFill/>
              <a:extLst>
                <a:ext uri="{909E8E84-426E-40DD-AFC4-6F175D3DCCD1}">
                  <a14:hiddenFill xmlns:a14="http://schemas.microsoft.com/office/drawing/2010/main">
                    <a:solidFill>
                      <a:srgbClr val="FFFFFF"/>
                    </a:solidFill>
                  </a14:hiddenFill>
                </a:ext>
              </a:extLst>
            </p:spPr>
          </p:pic>
          <p:pic>
            <p:nvPicPr>
              <p:cNvPr id="338" name="Picture 3" descr="C:\Users\tgerber\Documents\Images\DVD_ART36\Artwork_Imagery\Icons - Illustrations\_ XML ICONS\XML Web Service and Code ico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73695" y="4043480"/>
                <a:ext cx="369182" cy="794889"/>
              </a:xfrm>
              <a:prstGeom prst="rect">
                <a:avLst/>
              </a:prstGeom>
              <a:noFill/>
              <a:extLst>
                <a:ext uri="{909E8E84-426E-40DD-AFC4-6F175D3DCCD1}">
                  <a14:hiddenFill xmlns:a14="http://schemas.microsoft.com/office/drawing/2010/main">
                    <a:solidFill>
                      <a:srgbClr val="FFFFFF"/>
                    </a:solidFill>
                  </a14:hiddenFill>
                </a:ext>
              </a:extLst>
            </p:spPr>
          </p:pic>
          <p:pic>
            <p:nvPicPr>
              <p:cNvPr id="339" name="Picture 3" descr="C:\Users\tgerber\Documents\Images\DVD_ART36\Artwork_Imagery\Icons - Illustrations\_ XML ICONS\XML Web Service and Code ico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373979" y="4043480"/>
                <a:ext cx="369182" cy="794889"/>
              </a:xfrm>
              <a:prstGeom prst="rect">
                <a:avLst/>
              </a:prstGeom>
              <a:noFill/>
              <a:extLst>
                <a:ext uri="{909E8E84-426E-40DD-AFC4-6F175D3DCCD1}">
                  <a14:hiddenFill xmlns:a14="http://schemas.microsoft.com/office/drawing/2010/main">
                    <a:solidFill>
                      <a:srgbClr val="FFFFFF"/>
                    </a:solidFill>
                  </a14:hiddenFill>
                </a:ext>
              </a:extLst>
            </p:spPr>
          </p:pic>
        </p:grpSp>
        <p:pic>
          <p:nvPicPr>
            <p:cNvPr id="335" name="Picture 4" descr="C:\Users\tgerber\Documents\Images\DVD_ART36\Artwork_Imagery\Icons - Illustrations\_ WINDOWS VISTA ICONS\Blue Plus sign add more.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44652" y="4820172"/>
              <a:ext cx="301506" cy="302778"/>
            </a:xfrm>
            <a:prstGeom prst="rect">
              <a:avLst/>
            </a:prstGeom>
            <a:noFill/>
            <a:extLst>
              <a:ext uri="{909E8E84-426E-40DD-AFC4-6F175D3DCCD1}">
                <a14:hiddenFill xmlns:a14="http://schemas.microsoft.com/office/drawing/2010/main">
                  <a:solidFill>
                    <a:srgbClr val="FFFFFF"/>
                  </a:solidFill>
                </a14:hiddenFill>
              </a:ext>
            </a:extLst>
          </p:spPr>
        </p:pic>
        <p:sp>
          <p:nvSpPr>
            <p:cNvPr id="336" name="Rectangle 335"/>
            <p:cNvSpPr/>
            <p:nvPr/>
          </p:nvSpPr>
          <p:spPr>
            <a:xfrm>
              <a:off x="1492872" y="4820172"/>
              <a:ext cx="376507" cy="292924"/>
            </a:xfrm>
            <a:prstGeom prst="rect">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solidFill>
                </a:rPr>
                <a:t>4</a:t>
              </a:r>
              <a:endParaRPr lang="en-US" dirty="0">
                <a:solidFill>
                  <a:schemeClr val="bg1"/>
                </a:solidFill>
              </a:endParaRPr>
            </a:p>
          </p:txBody>
        </p:sp>
      </p:grpSp>
      <p:sp>
        <p:nvSpPr>
          <p:cNvPr id="340" name="TextBox 339"/>
          <p:cNvSpPr txBox="1"/>
          <p:nvPr/>
        </p:nvSpPr>
        <p:spPr>
          <a:xfrm>
            <a:off x="5249944" y="1508781"/>
            <a:ext cx="3262194" cy="1200329"/>
          </a:xfrm>
          <a:prstGeom prst="rect">
            <a:avLst/>
          </a:prstGeom>
          <a:noFill/>
        </p:spPr>
        <p:txBody>
          <a:bodyPr wrap="square" rtlCol="0">
            <a:spAutoFit/>
          </a:bodyPr>
          <a:lstStyle/>
          <a:p>
            <a:pPr marL="285750" indent="-285750">
              <a:buFont typeface="Arial" pitchFamily="34" charset="0"/>
              <a:buChar char="•"/>
            </a:pPr>
            <a:r>
              <a:rPr lang="en-US" dirty="0" smtClean="0">
                <a:solidFill>
                  <a:schemeClr val="bg1"/>
                </a:solidFill>
              </a:rPr>
              <a:t>VMs are automatically provisioned and registered for reporting and administration</a:t>
            </a:r>
          </a:p>
        </p:txBody>
      </p:sp>
      <p:pic>
        <p:nvPicPr>
          <p:cNvPr id="341"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966687" y="3712962"/>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342"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966686" y="3680876"/>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343"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966685" y="3643700"/>
            <a:ext cx="169614" cy="138524"/>
          </a:xfrm>
          <a:prstGeom prst="rect">
            <a:avLst/>
          </a:prstGeom>
          <a:noFill/>
          <a:extLst>
            <a:ext uri="{909E8E84-426E-40DD-AFC4-6F175D3DCCD1}">
              <a14:hiddenFill xmlns:a14="http://schemas.microsoft.com/office/drawing/2010/main">
                <a:solidFill>
                  <a:srgbClr val="FFFFFF"/>
                </a:solidFill>
              </a14:hiddenFill>
            </a:ext>
          </a:extLst>
        </p:spPr>
      </p:pic>
      <p:grpSp>
        <p:nvGrpSpPr>
          <p:cNvPr id="344" name="Group 343"/>
          <p:cNvGrpSpPr/>
          <p:nvPr/>
        </p:nvGrpSpPr>
        <p:grpSpPr>
          <a:xfrm>
            <a:off x="4374846" y="3672551"/>
            <a:ext cx="169616" cy="207785"/>
            <a:chOff x="1088746" y="3044950"/>
            <a:chExt cx="218829" cy="248702"/>
          </a:xfrm>
        </p:grpSpPr>
        <p:pic>
          <p:nvPicPr>
            <p:cNvPr id="345"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46"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47" name="Picture 7" descr="C:\Users\tgerber\Documents\Images\DVD_ART36\Artwork_Imagery\Icons - Illustrations\_ VIRTUALIZATION ICONS\Server Virtual 2U.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091320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500"/>
                                  </p:stCondLst>
                                  <p:childTnLst>
                                    <p:set>
                                      <p:cBhvr>
                                        <p:cTn id="6" dur="1" fill="hold">
                                          <p:stCondLst>
                                            <p:cond delay="0"/>
                                          </p:stCondLst>
                                        </p:cTn>
                                        <p:tgtEl>
                                          <p:spTgt spid="328"/>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3000"/>
                                  </p:stCondLst>
                                  <p:childTnLst>
                                    <p:set>
                                      <p:cBhvr>
                                        <p:cTn id="9" dur="1" fill="hold">
                                          <p:stCondLst>
                                            <p:cond delay="0"/>
                                          </p:stCondLst>
                                        </p:cTn>
                                        <p:tgtEl>
                                          <p:spTgt spid="333"/>
                                        </p:tgtEl>
                                        <p:attrNameLst>
                                          <p:attrName>style.visibility</p:attrName>
                                        </p:attrNameLst>
                                      </p:cBhvr>
                                      <p:to>
                                        <p:strVal val="visible"/>
                                      </p:to>
                                    </p:set>
                                  </p:childTnLst>
                                </p:cTn>
                              </p:par>
                            </p:childTnLst>
                          </p:cTn>
                        </p:par>
                        <p:par>
                          <p:cTn id="10" fill="hold">
                            <p:stCondLst>
                              <p:cond delay="3500"/>
                            </p:stCondLst>
                            <p:childTnLst>
                              <p:par>
                                <p:cTn id="11" presetID="1" presetClass="entr" presetSubtype="0" fill="hold" nodeType="afterEffect">
                                  <p:stCondLst>
                                    <p:cond delay="2000"/>
                                  </p:stCondLst>
                                  <p:childTnLst>
                                    <p:set>
                                      <p:cBhvr>
                                        <p:cTn id="12" dur="1" fill="hold">
                                          <p:stCondLst>
                                            <p:cond delay="0"/>
                                          </p:stCondLst>
                                        </p:cTn>
                                        <p:tgtEl>
                                          <p:spTgt spid="329"/>
                                        </p:tgtEl>
                                        <p:attrNameLst>
                                          <p:attrName>style.visibility</p:attrName>
                                        </p:attrNameLst>
                                      </p:cBhvr>
                                      <p:to>
                                        <p:strVal val="visible"/>
                                      </p:to>
                                    </p:set>
                                  </p:childTnLst>
                                </p:cTn>
                              </p:par>
                            </p:childTnLst>
                          </p:cTn>
                        </p:par>
                        <p:par>
                          <p:cTn id="13" fill="hold">
                            <p:stCondLst>
                              <p:cond delay="5500"/>
                            </p:stCondLst>
                            <p:childTnLst>
                              <p:par>
                                <p:cTn id="14" presetID="1" presetClass="entr" presetSubtype="0" fill="hold" nodeType="afterEffect">
                                  <p:stCondLst>
                                    <p:cond delay="2000"/>
                                  </p:stCondLst>
                                  <p:childTnLst>
                                    <p:set>
                                      <p:cBhvr>
                                        <p:cTn id="15" dur="1" fill="hold">
                                          <p:stCondLst>
                                            <p:cond delay="0"/>
                                          </p:stCondLst>
                                        </p:cTn>
                                        <p:tgtEl>
                                          <p:spTgt spid="329"/>
                                        </p:tgtEl>
                                        <p:attrNameLst>
                                          <p:attrName>style.visibility</p:attrName>
                                        </p:attrNameLst>
                                      </p:cBhvr>
                                      <p:to>
                                        <p:strVal val="visible"/>
                                      </p:to>
                                    </p:set>
                                  </p:childTnLst>
                                </p:cTn>
                              </p:par>
                            </p:childTnLst>
                          </p:cTn>
                        </p:par>
                        <p:par>
                          <p:cTn id="16" fill="hold">
                            <p:stCondLst>
                              <p:cond delay="7500"/>
                            </p:stCondLst>
                            <p:childTnLst>
                              <p:par>
                                <p:cTn id="17" presetID="42" presetClass="path" presetSubtype="0" accel="50000" decel="50000" fill="hold" nodeType="afterEffect">
                                  <p:stCondLst>
                                    <p:cond delay="0"/>
                                  </p:stCondLst>
                                  <p:childTnLst>
                                    <p:animMotion origin="layout" path="M 4.44444E-6 6.63891E-7 L -0.04514 -0.23549 " pathEditMode="relative" rAng="0" ptsTypes="AA">
                                      <p:cBhvr>
                                        <p:cTn id="18" dur="2000" fill="hold"/>
                                        <p:tgtEl>
                                          <p:spTgt spid="329"/>
                                        </p:tgtEl>
                                        <p:attrNameLst>
                                          <p:attrName>ppt_x</p:attrName>
                                          <p:attrName>ppt_y</p:attrName>
                                        </p:attrNameLst>
                                      </p:cBhvr>
                                      <p:rCtr x="-2257" y="-11774"/>
                                    </p:animMotion>
                                  </p:childTnLst>
                                </p:cTn>
                              </p:par>
                              <p:par>
                                <p:cTn id="19" presetID="6" presetClass="emph" presetSubtype="0" fill="hold" nodeType="withEffect">
                                  <p:stCondLst>
                                    <p:cond delay="0"/>
                                  </p:stCondLst>
                                  <p:childTnLst>
                                    <p:animScale>
                                      <p:cBhvr>
                                        <p:cTn id="20" dur="2000" fill="hold"/>
                                        <p:tgtEl>
                                          <p:spTgt spid="329"/>
                                        </p:tgtEl>
                                      </p:cBhvr>
                                      <p:by x="50000" y="50000"/>
                                    </p:animScale>
                                  </p:childTnLst>
                                </p:cTn>
                              </p:par>
                              <p:par>
                                <p:cTn id="21" presetID="1" presetClass="entr" presetSubtype="0" fill="hold" grpId="0" nodeType="withEffect">
                                  <p:stCondLst>
                                    <p:cond delay="2000"/>
                                  </p:stCondLst>
                                  <p:childTnLst>
                                    <p:set>
                                      <p:cBhvr>
                                        <p:cTn id="22" dur="1" fill="hold">
                                          <p:stCondLst>
                                            <p:cond delay="0"/>
                                          </p:stCondLst>
                                        </p:cTn>
                                        <p:tgtEl>
                                          <p:spTgt spid="3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 grpId="0"/>
      <p:bldP spid="34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6"/>
          </p:nvPr>
        </p:nvSpPr>
        <p:spPr>
          <a:xfrm>
            <a:off x="389675" y="869573"/>
            <a:ext cx="8349647" cy="276999"/>
          </a:xfrm>
        </p:spPr>
        <p:txBody>
          <a:bodyPr>
            <a:normAutofit fontScale="85000" lnSpcReduction="20000"/>
          </a:bodyPr>
          <a:lstStyle/>
          <a:p>
            <a:r>
              <a:rPr lang="en-US" dirty="0">
                <a:solidFill>
                  <a:schemeClr val="bg1"/>
                </a:solidFill>
              </a:rPr>
              <a:t>Host Infrastructure Capacity Reporting and </a:t>
            </a:r>
            <a:r>
              <a:rPr lang="en-US" dirty="0" smtClean="0">
                <a:solidFill>
                  <a:schemeClr val="bg1"/>
                </a:solidFill>
              </a:rPr>
              <a:t>Management</a:t>
            </a:r>
            <a:endParaRPr lang="en-US" dirty="0">
              <a:solidFill>
                <a:schemeClr val="bg1"/>
              </a:solidFill>
            </a:endParaRPr>
          </a:p>
        </p:txBody>
      </p:sp>
      <p:sp>
        <p:nvSpPr>
          <p:cNvPr id="2" name="Title 1"/>
          <p:cNvSpPr>
            <a:spLocks noGrp="1"/>
          </p:cNvSpPr>
          <p:nvPr>
            <p:ph type="title"/>
          </p:nvPr>
        </p:nvSpPr>
        <p:spPr/>
        <p:txBody>
          <a:bodyPr>
            <a:normAutofit fontScale="90000"/>
          </a:bodyPr>
          <a:lstStyle/>
          <a:p>
            <a:r>
              <a:rPr lang="en-US" dirty="0">
                <a:solidFill>
                  <a:schemeClr val="bg1"/>
                </a:solidFill>
              </a:rPr>
              <a:t>Infrastructure-as-a-Service</a:t>
            </a:r>
          </a:p>
        </p:txBody>
      </p:sp>
      <p:cxnSp>
        <p:nvCxnSpPr>
          <p:cNvPr id="181" name="Straight Connector 180"/>
          <p:cNvCxnSpPr/>
          <p:nvPr/>
        </p:nvCxnSpPr>
        <p:spPr>
          <a:xfrm flipV="1">
            <a:off x="1081467" y="2329745"/>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82" name="Straight Connector 181"/>
          <p:cNvCxnSpPr/>
          <p:nvPr/>
        </p:nvCxnSpPr>
        <p:spPr>
          <a:xfrm flipV="1">
            <a:off x="1536980" y="2329745"/>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359" name="Straight Connector 358"/>
          <p:cNvCxnSpPr/>
          <p:nvPr/>
        </p:nvCxnSpPr>
        <p:spPr>
          <a:xfrm flipV="1">
            <a:off x="1993797" y="2329745"/>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360" name="Straight Connector 359"/>
          <p:cNvCxnSpPr/>
          <p:nvPr/>
        </p:nvCxnSpPr>
        <p:spPr>
          <a:xfrm flipV="1">
            <a:off x="2448365" y="2329745"/>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361" name="Group 360"/>
          <p:cNvGrpSpPr/>
          <p:nvPr/>
        </p:nvGrpSpPr>
        <p:grpSpPr>
          <a:xfrm>
            <a:off x="3581229" y="4374197"/>
            <a:ext cx="2014003" cy="839975"/>
            <a:chOff x="5361562" y="1283255"/>
            <a:chExt cx="2014003" cy="839975"/>
          </a:xfrm>
        </p:grpSpPr>
        <p:cxnSp>
          <p:nvCxnSpPr>
            <p:cNvPr id="362" name="Straight Connector 361"/>
            <p:cNvCxnSpPr/>
            <p:nvPr/>
          </p:nvCxnSpPr>
          <p:spPr>
            <a:xfrm flipV="1">
              <a:off x="5600885" y="1526448"/>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363" name="Straight Connector 362"/>
            <p:cNvCxnSpPr/>
            <p:nvPr/>
          </p:nvCxnSpPr>
          <p:spPr>
            <a:xfrm flipV="1">
              <a:off x="6128557" y="1526448"/>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364" name="Straight Connector 363"/>
            <p:cNvCxnSpPr/>
            <p:nvPr/>
          </p:nvCxnSpPr>
          <p:spPr>
            <a:xfrm flipV="1">
              <a:off x="6650621" y="1526448"/>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365" name="Straight Connector 364"/>
            <p:cNvCxnSpPr/>
            <p:nvPr/>
          </p:nvCxnSpPr>
          <p:spPr>
            <a:xfrm flipV="1">
              <a:off x="7146438" y="1564853"/>
              <a:ext cx="4497" cy="264906"/>
            </a:xfrm>
            <a:prstGeom prst="line">
              <a:avLst/>
            </a:prstGeom>
          </p:spPr>
          <p:style>
            <a:lnRef idx="2">
              <a:schemeClr val="accent4"/>
            </a:lnRef>
            <a:fillRef idx="0">
              <a:schemeClr val="accent4"/>
            </a:fillRef>
            <a:effectRef idx="1">
              <a:schemeClr val="accent4"/>
            </a:effectRef>
            <a:fontRef idx="minor">
              <a:schemeClr val="tx1"/>
            </a:fontRef>
          </p:style>
        </p:cxnSp>
        <p:pic>
          <p:nvPicPr>
            <p:cNvPr id="366" name="Picture 36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78505" y="1699786"/>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367"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03373" y="1699786"/>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368"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28241" y="1699786"/>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369"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26306" y="1738191"/>
              <a:ext cx="449259" cy="385039"/>
            </a:xfrm>
            <a:prstGeom prst="rect">
              <a:avLst/>
            </a:prstGeom>
            <a:noFill/>
            <a:extLst>
              <a:ext uri="{909E8E84-426E-40DD-AFC4-6F175D3DCCD1}">
                <a14:hiddenFill xmlns:a14="http://schemas.microsoft.com/office/drawing/2010/main">
                  <a:solidFill>
                    <a:srgbClr val="FFFFFF"/>
                  </a:solidFill>
                </a14:hiddenFill>
              </a:ext>
            </a:extLst>
          </p:spPr>
        </p:pic>
        <p:cxnSp>
          <p:nvCxnSpPr>
            <p:cNvPr id="370" name="Straight Connector 369"/>
            <p:cNvCxnSpPr/>
            <p:nvPr/>
          </p:nvCxnSpPr>
          <p:spPr>
            <a:xfrm flipH="1">
              <a:off x="5605382" y="1547155"/>
              <a:ext cx="1572357" cy="0"/>
            </a:xfrm>
            <a:prstGeom prst="line">
              <a:avLst/>
            </a:prstGeom>
          </p:spPr>
          <p:style>
            <a:lnRef idx="2">
              <a:schemeClr val="accent4"/>
            </a:lnRef>
            <a:fillRef idx="0">
              <a:schemeClr val="accent4"/>
            </a:fillRef>
            <a:effectRef idx="1">
              <a:schemeClr val="accent4"/>
            </a:effectRef>
            <a:fontRef idx="minor">
              <a:schemeClr val="tx1"/>
            </a:fontRef>
          </p:style>
        </p:cxnSp>
        <p:pic>
          <p:nvPicPr>
            <p:cNvPr id="371" name="Picture 3" descr="C:\Users\tgerber\Documents\Images\DVD_ART36\Artwork_Imagery\Icons - Illustrations\_ VIRTUALIZATION ICONS\Server Virtual SQL.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1562" y="1609046"/>
              <a:ext cx="466202" cy="377099"/>
            </a:xfrm>
            <a:prstGeom prst="rect">
              <a:avLst/>
            </a:prstGeom>
            <a:noFill/>
            <a:extLst>
              <a:ext uri="{909E8E84-426E-40DD-AFC4-6F175D3DCCD1}">
                <a14:hiddenFill xmlns:a14="http://schemas.microsoft.com/office/drawing/2010/main">
                  <a:solidFill>
                    <a:srgbClr val="FFFFFF"/>
                  </a:solidFill>
                </a14:hiddenFill>
              </a:ext>
            </a:extLst>
          </p:spPr>
        </p:pic>
        <p:grpSp>
          <p:nvGrpSpPr>
            <p:cNvPr id="372" name="Group 371"/>
            <p:cNvGrpSpPr/>
            <p:nvPr/>
          </p:nvGrpSpPr>
          <p:grpSpPr>
            <a:xfrm>
              <a:off x="5944930" y="1536054"/>
              <a:ext cx="366143" cy="392313"/>
              <a:chOff x="1088746" y="3044950"/>
              <a:chExt cx="218829" cy="248702"/>
            </a:xfrm>
          </p:grpSpPr>
          <p:pic>
            <p:nvPicPr>
              <p:cNvPr id="382"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83"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84"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73" name="Group 372"/>
            <p:cNvGrpSpPr/>
            <p:nvPr/>
          </p:nvGrpSpPr>
          <p:grpSpPr>
            <a:xfrm>
              <a:off x="6467549" y="1531251"/>
              <a:ext cx="366143" cy="392313"/>
              <a:chOff x="1088746" y="3044950"/>
              <a:chExt cx="218829" cy="248702"/>
            </a:xfrm>
          </p:grpSpPr>
          <p:pic>
            <p:nvPicPr>
              <p:cNvPr id="379"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80"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81"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74" name="Group 373"/>
            <p:cNvGrpSpPr/>
            <p:nvPr/>
          </p:nvGrpSpPr>
          <p:grpSpPr>
            <a:xfrm>
              <a:off x="6965614" y="1564853"/>
              <a:ext cx="366143" cy="392313"/>
              <a:chOff x="1088746" y="3044950"/>
              <a:chExt cx="218829" cy="248702"/>
            </a:xfrm>
          </p:grpSpPr>
          <p:pic>
            <p:nvPicPr>
              <p:cNvPr id="376"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77"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78"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sp>
          <p:nvSpPr>
            <p:cNvPr id="375" name="TextBox 374"/>
            <p:cNvSpPr txBox="1"/>
            <p:nvPr/>
          </p:nvSpPr>
          <p:spPr>
            <a:xfrm>
              <a:off x="5514546" y="1283255"/>
              <a:ext cx="1676172" cy="261610"/>
            </a:xfrm>
            <a:prstGeom prst="rect">
              <a:avLst/>
            </a:prstGeom>
            <a:noFill/>
          </p:spPr>
          <p:txBody>
            <a:bodyPr wrap="square" rtlCol="0">
              <a:spAutoFit/>
            </a:bodyPr>
            <a:lstStyle/>
            <a:p>
              <a:pPr algn="ctr"/>
              <a:r>
                <a:rPr lang="en-US" sz="1100" dirty="0" smtClean="0">
                  <a:solidFill>
                    <a:schemeClr val="bg1"/>
                  </a:solidFill>
                </a:rPr>
                <a:t>Management Cluster</a:t>
              </a:r>
            </a:p>
          </p:txBody>
        </p:sp>
      </p:grpSp>
      <p:pic>
        <p:nvPicPr>
          <p:cNvPr id="385"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4513" y="2500863"/>
            <a:ext cx="449259" cy="385039"/>
          </a:xfrm>
          <a:prstGeom prst="rect">
            <a:avLst/>
          </a:prstGeom>
          <a:noFill/>
          <a:extLst>
            <a:ext uri="{909E8E84-426E-40DD-AFC4-6F175D3DCCD1}">
              <a14:hiddenFill xmlns:a14="http://schemas.microsoft.com/office/drawing/2010/main">
                <a:solidFill>
                  <a:srgbClr val="FFFFFF"/>
                </a:solidFill>
              </a14:hiddenFill>
            </a:ext>
          </a:extLst>
        </p:spPr>
      </p:pic>
      <p:grpSp>
        <p:nvGrpSpPr>
          <p:cNvPr id="386" name="Group 385"/>
          <p:cNvGrpSpPr/>
          <p:nvPr/>
        </p:nvGrpSpPr>
        <p:grpSpPr>
          <a:xfrm>
            <a:off x="1311330" y="2483580"/>
            <a:ext cx="449259" cy="402322"/>
            <a:chOff x="1000335" y="3065083"/>
            <a:chExt cx="579609" cy="481546"/>
          </a:xfrm>
        </p:grpSpPr>
        <p:pic>
          <p:nvPicPr>
            <p:cNvPr id="387"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388" name="Group 387"/>
            <p:cNvGrpSpPr/>
            <p:nvPr/>
          </p:nvGrpSpPr>
          <p:grpSpPr>
            <a:xfrm>
              <a:off x="1127151" y="3065083"/>
              <a:ext cx="218829" cy="248702"/>
              <a:chOff x="1088746" y="3044950"/>
              <a:chExt cx="218829" cy="248702"/>
            </a:xfrm>
          </p:grpSpPr>
          <p:pic>
            <p:nvPicPr>
              <p:cNvPr id="39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9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9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89" name="Group 388"/>
            <p:cNvGrpSpPr/>
            <p:nvPr/>
          </p:nvGrpSpPr>
          <p:grpSpPr>
            <a:xfrm>
              <a:off x="1230765" y="3121760"/>
              <a:ext cx="218829" cy="248702"/>
              <a:chOff x="1088746" y="3044950"/>
              <a:chExt cx="218829" cy="248702"/>
            </a:xfrm>
          </p:grpSpPr>
          <p:pic>
            <p:nvPicPr>
              <p:cNvPr id="39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9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92"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396" name="Group 395"/>
          <p:cNvGrpSpPr/>
          <p:nvPr/>
        </p:nvGrpSpPr>
        <p:grpSpPr>
          <a:xfrm>
            <a:off x="1768147" y="2483580"/>
            <a:ext cx="449259" cy="402322"/>
            <a:chOff x="1000335" y="3065083"/>
            <a:chExt cx="579609" cy="481546"/>
          </a:xfrm>
        </p:grpSpPr>
        <p:pic>
          <p:nvPicPr>
            <p:cNvPr id="397"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398" name="Group 397"/>
            <p:cNvGrpSpPr/>
            <p:nvPr/>
          </p:nvGrpSpPr>
          <p:grpSpPr>
            <a:xfrm>
              <a:off x="1127151" y="3065083"/>
              <a:ext cx="218829" cy="248702"/>
              <a:chOff x="1088746" y="3044950"/>
              <a:chExt cx="218829" cy="248702"/>
            </a:xfrm>
          </p:grpSpPr>
          <p:pic>
            <p:nvPicPr>
              <p:cNvPr id="40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0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0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99" name="Group 398"/>
            <p:cNvGrpSpPr/>
            <p:nvPr/>
          </p:nvGrpSpPr>
          <p:grpSpPr>
            <a:xfrm>
              <a:off x="1230765" y="3121760"/>
              <a:ext cx="218829" cy="248702"/>
              <a:chOff x="1088746" y="3044950"/>
              <a:chExt cx="218829" cy="248702"/>
            </a:xfrm>
          </p:grpSpPr>
          <p:pic>
            <p:nvPicPr>
              <p:cNvPr id="400"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0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02"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406" name="Group 405"/>
          <p:cNvGrpSpPr/>
          <p:nvPr/>
        </p:nvGrpSpPr>
        <p:grpSpPr>
          <a:xfrm>
            <a:off x="2224964" y="2483580"/>
            <a:ext cx="449259" cy="402322"/>
            <a:chOff x="1000335" y="3065083"/>
            <a:chExt cx="579609" cy="481546"/>
          </a:xfrm>
        </p:grpSpPr>
        <p:pic>
          <p:nvPicPr>
            <p:cNvPr id="407"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408" name="Group 407"/>
            <p:cNvGrpSpPr/>
            <p:nvPr/>
          </p:nvGrpSpPr>
          <p:grpSpPr>
            <a:xfrm>
              <a:off x="1127151" y="3065083"/>
              <a:ext cx="218829" cy="248702"/>
              <a:chOff x="1088746" y="3044950"/>
              <a:chExt cx="218829" cy="248702"/>
            </a:xfrm>
          </p:grpSpPr>
          <p:pic>
            <p:nvPicPr>
              <p:cNvPr id="41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1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1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09" name="Group 408"/>
            <p:cNvGrpSpPr/>
            <p:nvPr/>
          </p:nvGrpSpPr>
          <p:grpSpPr>
            <a:xfrm>
              <a:off x="1230765" y="3121760"/>
              <a:ext cx="218829" cy="248702"/>
              <a:chOff x="1088746" y="3044950"/>
              <a:chExt cx="218829" cy="248702"/>
            </a:xfrm>
          </p:grpSpPr>
          <p:pic>
            <p:nvPicPr>
              <p:cNvPr id="410"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1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12"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416" name="Group 415"/>
          <p:cNvGrpSpPr/>
          <p:nvPr/>
        </p:nvGrpSpPr>
        <p:grpSpPr>
          <a:xfrm>
            <a:off x="2674223" y="2325112"/>
            <a:ext cx="1819710" cy="560790"/>
            <a:chOff x="1000335" y="2881154"/>
            <a:chExt cx="1819710" cy="560790"/>
          </a:xfrm>
        </p:grpSpPr>
        <p:cxnSp>
          <p:nvCxnSpPr>
            <p:cNvPr id="417" name="Straight Connector 416"/>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18" name="Straight Connector 417"/>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19" name="Straight Connector 418"/>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20" name="Straight Connector 419"/>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421" name="Group 420"/>
            <p:cNvGrpSpPr/>
            <p:nvPr/>
          </p:nvGrpSpPr>
          <p:grpSpPr>
            <a:xfrm>
              <a:off x="1000335" y="3039622"/>
              <a:ext cx="449259" cy="402322"/>
              <a:chOff x="1000335" y="3065083"/>
              <a:chExt cx="579609" cy="481546"/>
            </a:xfrm>
          </p:grpSpPr>
          <p:pic>
            <p:nvPicPr>
              <p:cNvPr id="443"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444" name="Group 443"/>
              <p:cNvGrpSpPr/>
              <p:nvPr/>
            </p:nvGrpSpPr>
            <p:grpSpPr>
              <a:xfrm>
                <a:off x="1127151" y="3065083"/>
                <a:ext cx="218829" cy="248702"/>
                <a:chOff x="1088746" y="3044950"/>
                <a:chExt cx="218829" cy="248702"/>
              </a:xfrm>
            </p:grpSpPr>
            <p:pic>
              <p:nvPicPr>
                <p:cNvPr id="44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5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51"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45" name="Group 444"/>
              <p:cNvGrpSpPr/>
              <p:nvPr/>
            </p:nvGrpSpPr>
            <p:grpSpPr>
              <a:xfrm>
                <a:off x="1230765" y="3121760"/>
                <a:ext cx="218829" cy="248702"/>
                <a:chOff x="1088746" y="3044950"/>
                <a:chExt cx="218829" cy="248702"/>
              </a:xfrm>
            </p:grpSpPr>
            <p:pic>
              <p:nvPicPr>
                <p:cNvPr id="446"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4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48"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422" name="Group 421"/>
            <p:cNvGrpSpPr/>
            <p:nvPr/>
          </p:nvGrpSpPr>
          <p:grpSpPr>
            <a:xfrm>
              <a:off x="1457152" y="3056903"/>
              <a:ext cx="449259" cy="385039"/>
              <a:chOff x="1000335" y="3085769"/>
              <a:chExt cx="579609" cy="460860"/>
            </a:xfrm>
          </p:grpSpPr>
          <p:pic>
            <p:nvPicPr>
              <p:cNvPr id="439"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440" name="Group 439"/>
              <p:cNvGrpSpPr/>
              <p:nvPr/>
            </p:nvGrpSpPr>
            <p:grpSpPr>
              <a:xfrm>
                <a:off x="1127152" y="3109579"/>
                <a:ext cx="218828" cy="204206"/>
                <a:chOff x="1088747" y="3089446"/>
                <a:chExt cx="218828" cy="204206"/>
              </a:xfrm>
            </p:grpSpPr>
            <p:pic>
              <p:nvPicPr>
                <p:cNvPr id="44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42"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423" name="Group 422"/>
            <p:cNvGrpSpPr/>
            <p:nvPr/>
          </p:nvGrpSpPr>
          <p:grpSpPr>
            <a:xfrm>
              <a:off x="1913969" y="3039622"/>
              <a:ext cx="449259" cy="402322"/>
              <a:chOff x="1000335" y="3065083"/>
              <a:chExt cx="579609" cy="481546"/>
            </a:xfrm>
          </p:grpSpPr>
          <p:pic>
            <p:nvPicPr>
              <p:cNvPr id="430"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431" name="Group 430"/>
              <p:cNvGrpSpPr/>
              <p:nvPr/>
            </p:nvGrpSpPr>
            <p:grpSpPr>
              <a:xfrm>
                <a:off x="1127151" y="3065083"/>
                <a:ext cx="218829" cy="248702"/>
                <a:chOff x="1088746" y="3044950"/>
                <a:chExt cx="218829" cy="248702"/>
              </a:xfrm>
            </p:grpSpPr>
            <p:pic>
              <p:nvPicPr>
                <p:cNvPr id="436"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3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38"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32" name="Group 431"/>
              <p:cNvGrpSpPr/>
              <p:nvPr/>
            </p:nvGrpSpPr>
            <p:grpSpPr>
              <a:xfrm>
                <a:off x="1230765" y="3121760"/>
                <a:ext cx="218829" cy="248702"/>
                <a:chOff x="1088746" y="3044950"/>
                <a:chExt cx="218829" cy="248702"/>
              </a:xfrm>
            </p:grpSpPr>
            <p:pic>
              <p:nvPicPr>
                <p:cNvPr id="43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3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35"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424" name="Group 423"/>
            <p:cNvGrpSpPr/>
            <p:nvPr/>
          </p:nvGrpSpPr>
          <p:grpSpPr>
            <a:xfrm>
              <a:off x="2370786" y="3056903"/>
              <a:ext cx="449259" cy="385039"/>
              <a:chOff x="1000335" y="3085769"/>
              <a:chExt cx="579609" cy="460860"/>
            </a:xfrm>
          </p:grpSpPr>
          <p:pic>
            <p:nvPicPr>
              <p:cNvPr id="425"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426" name="Group 425"/>
              <p:cNvGrpSpPr/>
              <p:nvPr/>
            </p:nvGrpSpPr>
            <p:grpSpPr>
              <a:xfrm>
                <a:off x="1230765" y="3121760"/>
                <a:ext cx="218829" cy="248702"/>
                <a:chOff x="1088746" y="3044950"/>
                <a:chExt cx="218829" cy="248702"/>
              </a:xfrm>
            </p:grpSpPr>
            <p:pic>
              <p:nvPicPr>
                <p:cNvPr id="42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28"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29"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grpSp>
        <p:nvGrpSpPr>
          <p:cNvPr id="452" name="Group 451"/>
          <p:cNvGrpSpPr/>
          <p:nvPr/>
        </p:nvGrpSpPr>
        <p:grpSpPr>
          <a:xfrm>
            <a:off x="4502988" y="2325816"/>
            <a:ext cx="1819710" cy="560790"/>
            <a:chOff x="1000335" y="2881154"/>
            <a:chExt cx="1819710" cy="560790"/>
          </a:xfrm>
        </p:grpSpPr>
        <p:cxnSp>
          <p:nvCxnSpPr>
            <p:cNvPr id="453" name="Straight Connector 452"/>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54" name="Straight Connector 453"/>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55" name="Straight Connector 454"/>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56" name="Straight Connector 455"/>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457" name="Group 456"/>
            <p:cNvGrpSpPr/>
            <p:nvPr/>
          </p:nvGrpSpPr>
          <p:grpSpPr>
            <a:xfrm>
              <a:off x="1000335" y="3039622"/>
              <a:ext cx="449259" cy="402322"/>
              <a:chOff x="1000335" y="3065083"/>
              <a:chExt cx="579609" cy="481546"/>
            </a:xfrm>
          </p:grpSpPr>
          <p:pic>
            <p:nvPicPr>
              <p:cNvPr id="487"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488" name="Group 487"/>
              <p:cNvGrpSpPr/>
              <p:nvPr/>
            </p:nvGrpSpPr>
            <p:grpSpPr>
              <a:xfrm>
                <a:off x="1127151" y="3065083"/>
                <a:ext cx="218829" cy="248702"/>
                <a:chOff x="1088746" y="3044950"/>
                <a:chExt cx="218829" cy="248702"/>
              </a:xfrm>
            </p:grpSpPr>
            <p:pic>
              <p:nvPicPr>
                <p:cNvPr id="49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9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9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89" name="Group 488"/>
              <p:cNvGrpSpPr/>
              <p:nvPr/>
            </p:nvGrpSpPr>
            <p:grpSpPr>
              <a:xfrm>
                <a:off x="1230765" y="3121760"/>
                <a:ext cx="218829" cy="248702"/>
                <a:chOff x="1088746" y="3044950"/>
                <a:chExt cx="218829" cy="248702"/>
              </a:xfrm>
            </p:grpSpPr>
            <p:pic>
              <p:nvPicPr>
                <p:cNvPr id="490"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9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92"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458" name="Group 457"/>
            <p:cNvGrpSpPr/>
            <p:nvPr/>
          </p:nvGrpSpPr>
          <p:grpSpPr>
            <a:xfrm>
              <a:off x="1457152" y="3039622"/>
              <a:ext cx="449259" cy="402322"/>
              <a:chOff x="1000335" y="3065083"/>
              <a:chExt cx="579609" cy="481546"/>
            </a:xfrm>
          </p:grpSpPr>
          <p:pic>
            <p:nvPicPr>
              <p:cNvPr id="478"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479" name="Group 478"/>
              <p:cNvGrpSpPr/>
              <p:nvPr/>
            </p:nvGrpSpPr>
            <p:grpSpPr>
              <a:xfrm>
                <a:off x="1127151" y="3065083"/>
                <a:ext cx="218829" cy="248702"/>
                <a:chOff x="1088746" y="3044950"/>
                <a:chExt cx="218829" cy="248702"/>
              </a:xfrm>
            </p:grpSpPr>
            <p:pic>
              <p:nvPicPr>
                <p:cNvPr id="48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8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86"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80" name="Group 479"/>
              <p:cNvGrpSpPr/>
              <p:nvPr/>
            </p:nvGrpSpPr>
            <p:grpSpPr>
              <a:xfrm>
                <a:off x="1230765" y="3121760"/>
                <a:ext cx="218829" cy="248702"/>
                <a:chOff x="1088746" y="3044950"/>
                <a:chExt cx="218829" cy="248702"/>
              </a:xfrm>
            </p:grpSpPr>
            <p:pic>
              <p:nvPicPr>
                <p:cNvPr id="481"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82"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8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459" name="Group 458"/>
            <p:cNvGrpSpPr/>
            <p:nvPr/>
          </p:nvGrpSpPr>
          <p:grpSpPr>
            <a:xfrm>
              <a:off x="1913969" y="3056903"/>
              <a:ext cx="449259" cy="385039"/>
              <a:chOff x="1000335" y="3085769"/>
              <a:chExt cx="579609" cy="460860"/>
            </a:xfrm>
          </p:grpSpPr>
          <p:pic>
            <p:nvPicPr>
              <p:cNvPr id="470"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471" name="Group 470"/>
              <p:cNvGrpSpPr/>
              <p:nvPr/>
            </p:nvGrpSpPr>
            <p:grpSpPr>
              <a:xfrm>
                <a:off x="1127152" y="3109579"/>
                <a:ext cx="218828" cy="204206"/>
                <a:chOff x="1088747" y="3089446"/>
                <a:chExt cx="218828" cy="204206"/>
              </a:xfrm>
            </p:grpSpPr>
            <p:pic>
              <p:nvPicPr>
                <p:cNvPr id="476"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7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72" name="Group 471"/>
              <p:cNvGrpSpPr/>
              <p:nvPr/>
            </p:nvGrpSpPr>
            <p:grpSpPr>
              <a:xfrm>
                <a:off x="1230765" y="3121760"/>
                <a:ext cx="218829" cy="248702"/>
                <a:chOff x="1088746" y="3044950"/>
                <a:chExt cx="218829" cy="248702"/>
              </a:xfrm>
            </p:grpSpPr>
            <p:pic>
              <p:nvPicPr>
                <p:cNvPr id="47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7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75"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460" name="Group 459"/>
            <p:cNvGrpSpPr/>
            <p:nvPr/>
          </p:nvGrpSpPr>
          <p:grpSpPr>
            <a:xfrm>
              <a:off x="2370786" y="3039622"/>
              <a:ext cx="449259" cy="402322"/>
              <a:chOff x="1000335" y="3065083"/>
              <a:chExt cx="579609" cy="481546"/>
            </a:xfrm>
          </p:grpSpPr>
          <p:pic>
            <p:nvPicPr>
              <p:cNvPr id="461"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462" name="Group 461"/>
              <p:cNvGrpSpPr/>
              <p:nvPr/>
            </p:nvGrpSpPr>
            <p:grpSpPr>
              <a:xfrm>
                <a:off x="1127151" y="3065083"/>
                <a:ext cx="218829" cy="248702"/>
                <a:chOff x="1088746" y="3044950"/>
                <a:chExt cx="218829" cy="248702"/>
              </a:xfrm>
            </p:grpSpPr>
            <p:pic>
              <p:nvPicPr>
                <p:cNvPr id="46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68"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6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63" name="Group 462"/>
              <p:cNvGrpSpPr/>
              <p:nvPr/>
            </p:nvGrpSpPr>
            <p:grpSpPr>
              <a:xfrm>
                <a:off x="1230765" y="3121760"/>
                <a:ext cx="218829" cy="248702"/>
                <a:chOff x="1088746" y="3044950"/>
                <a:chExt cx="218829" cy="248702"/>
              </a:xfrm>
            </p:grpSpPr>
            <p:pic>
              <p:nvPicPr>
                <p:cNvPr id="46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6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66"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grpSp>
        <p:nvGrpSpPr>
          <p:cNvPr id="496" name="Group 495"/>
          <p:cNvGrpSpPr/>
          <p:nvPr/>
        </p:nvGrpSpPr>
        <p:grpSpPr>
          <a:xfrm>
            <a:off x="6318919" y="2325816"/>
            <a:ext cx="1819710" cy="560790"/>
            <a:chOff x="1000335" y="2881154"/>
            <a:chExt cx="1819710" cy="560790"/>
          </a:xfrm>
        </p:grpSpPr>
        <p:cxnSp>
          <p:nvCxnSpPr>
            <p:cNvPr id="497" name="Straight Connector 496"/>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98" name="Straight Connector 497"/>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99" name="Straight Connector 498"/>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500" name="Straight Connector 499"/>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501" name="Group 500"/>
            <p:cNvGrpSpPr/>
            <p:nvPr/>
          </p:nvGrpSpPr>
          <p:grpSpPr>
            <a:xfrm>
              <a:off x="1000335" y="3039622"/>
              <a:ext cx="449259" cy="402322"/>
              <a:chOff x="1000335" y="3065083"/>
              <a:chExt cx="579609" cy="481546"/>
            </a:xfrm>
          </p:grpSpPr>
          <p:pic>
            <p:nvPicPr>
              <p:cNvPr id="522"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523" name="Group 522"/>
              <p:cNvGrpSpPr/>
              <p:nvPr/>
            </p:nvGrpSpPr>
            <p:grpSpPr>
              <a:xfrm>
                <a:off x="1127151" y="3065083"/>
                <a:ext cx="218829" cy="248702"/>
                <a:chOff x="1088746" y="3044950"/>
                <a:chExt cx="218829" cy="248702"/>
              </a:xfrm>
            </p:grpSpPr>
            <p:pic>
              <p:nvPicPr>
                <p:cNvPr id="52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2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26"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502" name="Group 501"/>
            <p:cNvGrpSpPr/>
            <p:nvPr/>
          </p:nvGrpSpPr>
          <p:grpSpPr>
            <a:xfrm>
              <a:off x="1457152" y="3039622"/>
              <a:ext cx="449259" cy="402322"/>
              <a:chOff x="1000335" y="3065083"/>
              <a:chExt cx="579609" cy="481546"/>
            </a:xfrm>
          </p:grpSpPr>
          <p:pic>
            <p:nvPicPr>
              <p:cNvPr id="514"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515" name="Group 514"/>
              <p:cNvGrpSpPr/>
              <p:nvPr/>
            </p:nvGrpSpPr>
            <p:grpSpPr>
              <a:xfrm>
                <a:off x="1127151" y="3065083"/>
                <a:ext cx="218829" cy="248702"/>
                <a:chOff x="1088746" y="3044950"/>
                <a:chExt cx="218829" cy="248702"/>
              </a:xfrm>
            </p:grpSpPr>
            <p:pic>
              <p:nvPicPr>
                <p:cNvPr id="51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2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21"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16" name="Group 515"/>
              <p:cNvGrpSpPr/>
              <p:nvPr/>
            </p:nvGrpSpPr>
            <p:grpSpPr>
              <a:xfrm>
                <a:off x="1230766" y="3166256"/>
                <a:ext cx="218828" cy="204206"/>
                <a:chOff x="1088747" y="3089446"/>
                <a:chExt cx="218828" cy="204206"/>
              </a:xfrm>
            </p:grpSpPr>
            <p:pic>
              <p:nvPicPr>
                <p:cNvPr id="51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18"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503" name="Group 502"/>
            <p:cNvGrpSpPr/>
            <p:nvPr/>
          </p:nvGrpSpPr>
          <p:grpSpPr>
            <a:xfrm>
              <a:off x="1913969" y="3039622"/>
              <a:ext cx="449259" cy="402322"/>
              <a:chOff x="1000335" y="3065083"/>
              <a:chExt cx="579609" cy="481546"/>
            </a:xfrm>
          </p:grpSpPr>
          <p:pic>
            <p:nvPicPr>
              <p:cNvPr id="505"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506" name="Group 505"/>
              <p:cNvGrpSpPr/>
              <p:nvPr/>
            </p:nvGrpSpPr>
            <p:grpSpPr>
              <a:xfrm>
                <a:off x="1127151" y="3065083"/>
                <a:ext cx="218829" cy="248702"/>
                <a:chOff x="1088746" y="3044950"/>
                <a:chExt cx="218829" cy="248702"/>
              </a:xfrm>
            </p:grpSpPr>
            <p:pic>
              <p:nvPicPr>
                <p:cNvPr id="51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12"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1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07" name="Group 506"/>
              <p:cNvGrpSpPr/>
              <p:nvPr/>
            </p:nvGrpSpPr>
            <p:grpSpPr>
              <a:xfrm>
                <a:off x="1230765" y="3121760"/>
                <a:ext cx="218829" cy="248702"/>
                <a:chOff x="1088746" y="3044950"/>
                <a:chExt cx="218829" cy="248702"/>
              </a:xfrm>
            </p:grpSpPr>
            <p:pic>
              <p:nvPicPr>
                <p:cNvPr id="508"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0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1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pic>
          <p:nvPicPr>
            <p:cNvPr id="504"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70786" y="3056903"/>
              <a:ext cx="449259" cy="385039"/>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527" name="Straight Connector 526"/>
          <p:cNvCxnSpPr/>
          <p:nvPr/>
        </p:nvCxnSpPr>
        <p:spPr>
          <a:xfrm>
            <a:off x="1085446" y="2332749"/>
            <a:ext cx="6835083" cy="10880"/>
          </a:xfrm>
          <a:prstGeom prst="line">
            <a:avLst/>
          </a:prstGeom>
        </p:spPr>
        <p:style>
          <a:lnRef idx="2">
            <a:schemeClr val="accent4"/>
          </a:lnRef>
          <a:fillRef idx="0">
            <a:schemeClr val="accent4"/>
          </a:fillRef>
          <a:effectRef idx="1">
            <a:schemeClr val="accent4"/>
          </a:effectRef>
          <a:fontRef idx="minor">
            <a:schemeClr val="tx1"/>
          </a:fontRef>
        </p:style>
      </p:cxnSp>
      <p:sp>
        <p:nvSpPr>
          <p:cNvPr id="528" name="TextBox 527"/>
          <p:cNvSpPr txBox="1"/>
          <p:nvPr/>
        </p:nvSpPr>
        <p:spPr>
          <a:xfrm>
            <a:off x="3655847" y="1980171"/>
            <a:ext cx="1676172" cy="261610"/>
          </a:xfrm>
          <a:prstGeom prst="rect">
            <a:avLst/>
          </a:prstGeom>
          <a:noFill/>
        </p:spPr>
        <p:txBody>
          <a:bodyPr wrap="square" rtlCol="0">
            <a:spAutoFit/>
          </a:bodyPr>
          <a:lstStyle/>
          <a:p>
            <a:pPr algn="ctr"/>
            <a:r>
              <a:rPr lang="en-US" sz="1100" dirty="0" smtClean="0">
                <a:solidFill>
                  <a:schemeClr val="bg1"/>
                </a:solidFill>
              </a:rPr>
              <a:t>Scale Unit</a:t>
            </a:r>
          </a:p>
        </p:txBody>
      </p:sp>
      <p:sp>
        <p:nvSpPr>
          <p:cNvPr id="529" name="TextBox 528"/>
          <p:cNvSpPr txBox="1"/>
          <p:nvPr/>
        </p:nvSpPr>
        <p:spPr>
          <a:xfrm>
            <a:off x="673887" y="3362751"/>
            <a:ext cx="3262194" cy="1200329"/>
          </a:xfrm>
          <a:prstGeom prst="rect">
            <a:avLst/>
          </a:prstGeom>
          <a:noFill/>
        </p:spPr>
        <p:txBody>
          <a:bodyPr wrap="square" rtlCol="0">
            <a:spAutoFit/>
          </a:bodyPr>
          <a:lstStyle/>
          <a:p>
            <a:r>
              <a:rPr lang="en-US" dirty="0" smtClean="0">
                <a:solidFill>
                  <a:schemeClr val="bg1"/>
                </a:solidFill>
              </a:rPr>
              <a:t>Infrastructure Admin reports on consumed and remaining </a:t>
            </a:r>
            <a:r>
              <a:rPr lang="en-US" dirty="0" err="1" smtClean="0">
                <a:solidFill>
                  <a:schemeClr val="bg1"/>
                </a:solidFill>
              </a:rPr>
              <a:t>VMUnit</a:t>
            </a:r>
            <a:r>
              <a:rPr lang="en-US" dirty="0" smtClean="0">
                <a:solidFill>
                  <a:schemeClr val="bg1"/>
                </a:solidFill>
              </a:rPr>
              <a:t> capacity </a:t>
            </a:r>
            <a:endParaRPr lang="en-US" dirty="0">
              <a:solidFill>
                <a:schemeClr val="bg1"/>
              </a:solidFill>
            </a:endParaRPr>
          </a:p>
          <a:p>
            <a:endParaRPr lang="en-US" dirty="0" smtClean="0">
              <a:solidFill>
                <a:srgbClr val="000000"/>
              </a:solidFill>
            </a:endParaRPr>
          </a:p>
        </p:txBody>
      </p:sp>
      <p:pic>
        <p:nvPicPr>
          <p:cNvPr id="530" name="Picture 2" descr="C:\Users\tgerber\Documents\Images\DVD_ART36\Artwork_Imagery\Icons - Illustrations\Charts - Diagrams\pie slice gree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5980846" y="3024101"/>
            <a:ext cx="2043534" cy="16764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497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6"/>
          </p:nvPr>
        </p:nvSpPr>
        <p:spPr/>
        <p:txBody>
          <a:bodyPr>
            <a:normAutofit fontScale="85000" lnSpcReduction="20000"/>
          </a:bodyPr>
          <a:lstStyle/>
          <a:p>
            <a:r>
              <a:rPr lang="en-US" dirty="0" smtClean="0">
                <a:solidFill>
                  <a:schemeClr val="bg1"/>
                </a:solidFill>
              </a:rPr>
              <a:t>Chargeback Reporting</a:t>
            </a:r>
            <a:endParaRPr lang="en-US" dirty="0">
              <a:solidFill>
                <a:schemeClr val="bg1"/>
              </a:solidFill>
            </a:endParaRPr>
          </a:p>
        </p:txBody>
      </p:sp>
      <p:sp>
        <p:nvSpPr>
          <p:cNvPr id="2" name="Title 1"/>
          <p:cNvSpPr>
            <a:spLocks noGrp="1"/>
          </p:cNvSpPr>
          <p:nvPr>
            <p:ph type="title"/>
          </p:nvPr>
        </p:nvSpPr>
        <p:spPr/>
        <p:txBody>
          <a:bodyPr>
            <a:normAutofit fontScale="90000"/>
          </a:bodyPr>
          <a:lstStyle/>
          <a:p>
            <a:r>
              <a:rPr lang="en-US" dirty="0">
                <a:solidFill>
                  <a:schemeClr val="bg1"/>
                </a:solidFill>
              </a:rPr>
              <a:t>Infrastructure-as-a-Service</a:t>
            </a:r>
          </a:p>
        </p:txBody>
      </p:sp>
      <p:cxnSp>
        <p:nvCxnSpPr>
          <p:cNvPr id="183" name="Straight Connector 182"/>
          <p:cNvCxnSpPr/>
          <p:nvPr/>
        </p:nvCxnSpPr>
        <p:spPr>
          <a:xfrm flipV="1">
            <a:off x="1327921" y="356206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84" name="Straight Connector 183"/>
          <p:cNvCxnSpPr/>
          <p:nvPr/>
        </p:nvCxnSpPr>
        <p:spPr>
          <a:xfrm flipV="1">
            <a:off x="1783434" y="356206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85" name="Straight Connector 184"/>
          <p:cNvCxnSpPr/>
          <p:nvPr/>
        </p:nvCxnSpPr>
        <p:spPr>
          <a:xfrm flipV="1">
            <a:off x="2240251" y="356206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86" name="Straight Connector 185"/>
          <p:cNvCxnSpPr/>
          <p:nvPr/>
        </p:nvCxnSpPr>
        <p:spPr>
          <a:xfrm flipV="1">
            <a:off x="2694819" y="356206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187" name="Group 186"/>
          <p:cNvGrpSpPr/>
          <p:nvPr/>
        </p:nvGrpSpPr>
        <p:grpSpPr>
          <a:xfrm>
            <a:off x="3733385" y="4653136"/>
            <a:ext cx="2014003" cy="839975"/>
            <a:chOff x="5361562" y="1283255"/>
            <a:chExt cx="2014003" cy="839975"/>
          </a:xfrm>
        </p:grpSpPr>
        <p:cxnSp>
          <p:nvCxnSpPr>
            <p:cNvPr id="188" name="Straight Connector 187"/>
            <p:cNvCxnSpPr/>
            <p:nvPr/>
          </p:nvCxnSpPr>
          <p:spPr>
            <a:xfrm flipV="1">
              <a:off x="5600885" y="1526448"/>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89" name="Straight Connector 188"/>
            <p:cNvCxnSpPr/>
            <p:nvPr/>
          </p:nvCxnSpPr>
          <p:spPr>
            <a:xfrm flipV="1">
              <a:off x="6128557" y="1526448"/>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90" name="Straight Connector 189"/>
            <p:cNvCxnSpPr/>
            <p:nvPr/>
          </p:nvCxnSpPr>
          <p:spPr>
            <a:xfrm flipV="1">
              <a:off x="6650621" y="1526448"/>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91" name="Straight Connector 190"/>
            <p:cNvCxnSpPr/>
            <p:nvPr/>
          </p:nvCxnSpPr>
          <p:spPr>
            <a:xfrm flipV="1">
              <a:off x="7146438" y="1564853"/>
              <a:ext cx="4497" cy="264906"/>
            </a:xfrm>
            <a:prstGeom prst="line">
              <a:avLst/>
            </a:prstGeom>
          </p:spPr>
          <p:style>
            <a:lnRef idx="2">
              <a:schemeClr val="accent4"/>
            </a:lnRef>
            <a:fillRef idx="0">
              <a:schemeClr val="accent4"/>
            </a:fillRef>
            <a:effectRef idx="1">
              <a:schemeClr val="accent4"/>
            </a:effectRef>
            <a:fontRef idx="minor">
              <a:schemeClr val="tx1"/>
            </a:fontRef>
          </p:style>
        </p:cxnSp>
        <p:pic>
          <p:nvPicPr>
            <p:cNvPr id="192" name="Picture 191"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78505" y="1699786"/>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193"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03373" y="1699786"/>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194"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28241" y="1699786"/>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195"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26306" y="1738191"/>
              <a:ext cx="449259" cy="385039"/>
            </a:xfrm>
            <a:prstGeom prst="rect">
              <a:avLst/>
            </a:prstGeom>
            <a:noFill/>
            <a:extLst>
              <a:ext uri="{909E8E84-426E-40DD-AFC4-6F175D3DCCD1}">
                <a14:hiddenFill xmlns:a14="http://schemas.microsoft.com/office/drawing/2010/main">
                  <a:solidFill>
                    <a:srgbClr val="FFFFFF"/>
                  </a:solidFill>
                </a14:hiddenFill>
              </a:ext>
            </a:extLst>
          </p:spPr>
        </p:pic>
        <p:cxnSp>
          <p:nvCxnSpPr>
            <p:cNvPr id="196" name="Straight Connector 195"/>
            <p:cNvCxnSpPr/>
            <p:nvPr/>
          </p:nvCxnSpPr>
          <p:spPr>
            <a:xfrm flipH="1">
              <a:off x="5605382" y="1547155"/>
              <a:ext cx="1572357" cy="0"/>
            </a:xfrm>
            <a:prstGeom prst="line">
              <a:avLst/>
            </a:prstGeom>
          </p:spPr>
          <p:style>
            <a:lnRef idx="2">
              <a:schemeClr val="accent4"/>
            </a:lnRef>
            <a:fillRef idx="0">
              <a:schemeClr val="accent4"/>
            </a:fillRef>
            <a:effectRef idx="1">
              <a:schemeClr val="accent4"/>
            </a:effectRef>
            <a:fontRef idx="minor">
              <a:schemeClr val="tx1"/>
            </a:fontRef>
          </p:style>
        </p:cxnSp>
        <p:pic>
          <p:nvPicPr>
            <p:cNvPr id="197" name="Picture 3" descr="C:\Users\tgerber\Documents\Images\DVD_ART36\Artwork_Imagery\Icons - Illustrations\_ VIRTUALIZATION ICONS\Server Virtual SQL.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1562" y="1609046"/>
              <a:ext cx="466202" cy="377099"/>
            </a:xfrm>
            <a:prstGeom prst="rect">
              <a:avLst/>
            </a:prstGeom>
            <a:noFill/>
            <a:extLst>
              <a:ext uri="{909E8E84-426E-40DD-AFC4-6F175D3DCCD1}">
                <a14:hiddenFill xmlns:a14="http://schemas.microsoft.com/office/drawing/2010/main">
                  <a:solidFill>
                    <a:srgbClr val="FFFFFF"/>
                  </a:solidFill>
                </a14:hiddenFill>
              </a:ext>
            </a:extLst>
          </p:spPr>
        </p:pic>
        <p:grpSp>
          <p:nvGrpSpPr>
            <p:cNvPr id="198" name="Group 197"/>
            <p:cNvGrpSpPr/>
            <p:nvPr/>
          </p:nvGrpSpPr>
          <p:grpSpPr>
            <a:xfrm>
              <a:off x="5944930" y="1536054"/>
              <a:ext cx="366143" cy="392313"/>
              <a:chOff x="1088746" y="3044950"/>
              <a:chExt cx="218829" cy="248702"/>
            </a:xfrm>
          </p:grpSpPr>
          <p:pic>
            <p:nvPicPr>
              <p:cNvPr id="208"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09"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10"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99" name="Group 198"/>
            <p:cNvGrpSpPr/>
            <p:nvPr/>
          </p:nvGrpSpPr>
          <p:grpSpPr>
            <a:xfrm>
              <a:off x="6467549" y="1531251"/>
              <a:ext cx="366143" cy="392313"/>
              <a:chOff x="1088746" y="3044950"/>
              <a:chExt cx="218829" cy="248702"/>
            </a:xfrm>
          </p:grpSpPr>
          <p:pic>
            <p:nvPicPr>
              <p:cNvPr id="205"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06"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07"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0" name="Group 199"/>
            <p:cNvGrpSpPr/>
            <p:nvPr/>
          </p:nvGrpSpPr>
          <p:grpSpPr>
            <a:xfrm>
              <a:off x="6965614" y="1564853"/>
              <a:ext cx="366143" cy="392313"/>
              <a:chOff x="1088746" y="3044950"/>
              <a:chExt cx="218829" cy="248702"/>
            </a:xfrm>
          </p:grpSpPr>
          <p:pic>
            <p:nvPicPr>
              <p:cNvPr id="202"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03"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04"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sp>
          <p:nvSpPr>
            <p:cNvPr id="201" name="TextBox 200"/>
            <p:cNvSpPr txBox="1"/>
            <p:nvPr/>
          </p:nvSpPr>
          <p:spPr>
            <a:xfrm>
              <a:off x="5514546" y="1283255"/>
              <a:ext cx="1676172" cy="261610"/>
            </a:xfrm>
            <a:prstGeom prst="rect">
              <a:avLst/>
            </a:prstGeom>
            <a:noFill/>
          </p:spPr>
          <p:txBody>
            <a:bodyPr wrap="square" rtlCol="0">
              <a:spAutoFit/>
            </a:bodyPr>
            <a:lstStyle/>
            <a:p>
              <a:pPr algn="ctr"/>
              <a:r>
                <a:rPr lang="en-US" sz="1100" dirty="0" smtClean="0">
                  <a:solidFill>
                    <a:schemeClr val="bg1"/>
                  </a:solidFill>
                </a:rPr>
                <a:t>Management Cluster</a:t>
              </a:r>
            </a:p>
          </p:txBody>
        </p:sp>
      </p:grpSp>
      <p:pic>
        <p:nvPicPr>
          <p:cNvPr id="211"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0967" y="3733178"/>
            <a:ext cx="449259" cy="385039"/>
          </a:xfrm>
          <a:prstGeom prst="rect">
            <a:avLst/>
          </a:prstGeom>
          <a:noFill/>
          <a:extLst>
            <a:ext uri="{909E8E84-426E-40DD-AFC4-6F175D3DCCD1}">
              <a14:hiddenFill xmlns:a14="http://schemas.microsoft.com/office/drawing/2010/main">
                <a:solidFill>
                  <a:srgbClr val="FFFFFF"/>
                </a:solidFill>
              </a14:hiddenFill>
            </a:ext>
          </a:extLst>
        </p:spPr>
      </p:pic>
      <p:grpSp>
        <p:nvGrpSpPr>
          <p:cNvPr id="212" name="Group 211"/>
          <p:cNvGrpSpPr/>
          <p:nvPr/>
        </p:nvGrpSpPr>
        <p:grpSpPr>
          <a:xfrm>
            <a:off x="1557784" y="3715895"/>
            <a:ext cx="449259" cy="402322"/>
            <a:chOff x="1000335" y="3065083"/>
            <a:chExt cx="579609" cy="481546"/>
          </a:xfrm>
        </p:grpSpPr>
        <p:pic>
          <p:nvPicPr>
            <p:cNvPr id="213"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214" name="Group 213"/>
            <p:cNvGrpSpPr/>
            <p:nvPr/>
          </p:nvGrpSpPr>
          <p:grpSpPr>
            <a:xfrm>
              <a:off x="1127151" y="3065083"/>
              <a:ext cx="218829" cy="248702"/>
              <a:chOff x="1088746" y="3044950"/>
              <a:chExt cx="218829" cy="248702"/>
            </a:xfrm>
          </p:grpSpPr>
          <p:pic>
            <p:nvPicPr>
              <p:cNvPr id="21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2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2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15" name="Group 214"/>
            <p:cNvGrpSpPr/>
            <p:nvPr/>
          </p:nvGrpSpPr>
          <p:grpSpPr>
            <a:xfrm>
              <a:off x="1230765" y="3121760"/>
              <a:ext cx="218829" cy="248702"/>
              <a:chOff x="1088746" y="3044950"/>
              <a:chExt cx="218829" cy="248702"/>
            </a:xfrm>
          </p:grpSpPr>
          <p:pic>
            <p:nvPicPr>
              <p:cNvPr id="216"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1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18"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22" name="Group 221"/>
          <p:cNvGrpSpPr/>
          <p:nvPr/>
        </p:nvGrpSpPr>
        <p:grpSpPr>
          <a:xfrm>
            <a:off x="2014601" y="3715895"/>
            <a:ext cx="449259" cy="402322"/>
            <a:chOff x="1000335" y="3065083"/>
            <a:chExt cx="579609" cy="481546"/>
          </a:xfrm>
        </p:grpSpPr>
        <p:pic>
          <p:nvPicPr>
            <p:cNvPr id="223"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224" name="Group 223"/>
            <p:cNvGrpSpPr/>
            <p:nvPr/>
          </p:nvGrpSpPr>
          <p:grpSpPr>
            <a:xfrm>
              <a:off x="1127151" y="3065083"/>
              <a:ext cx="218829" cy="248702"/>
              <a:chOff x="1088746" y="3044950"/>
              <a:chExt cx="218829" cy="248702"/>
            </a:xfrm>
          </p:grpSpPr>
          <p:pic>
            <p:nvPicPr>
              <p:cNvPr id="22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3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3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25" name="Group 224"/>
            <p:cNvGrpSpPr/>
            <p:nvPr/>
          </p:nvGrpSpPr>
          <p:grpSpPr>
            <a:xfrm>
              <a:off x="1230765" y="3121760"/>
              <a:ext cx="218829" cy="248702"/>
              <a:chOff x="1088746" y="3044950"/>
              <a:chExt cx="218829" cy="248702"/>
            </a:xfrm>
          </p:grpSpPr>
          <p:pic>
            <p:nvPicPr>
              <p:cNvPr id="226"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2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28"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32" name="Group 231"/>
          <p:cNvGrpSpPr/>
          <p:nvPr/>
        </p:nvGrpSpPr>
        <p:grpSpPr>
          <a:xfrm>
            <a:off x="2471418" y="3715895"/>
            <a:ext cx="449259" cy="402322"/>
            <a:chOff x="1000335" y="3065083"/>
            <a:chExt cx="579609" cy="481546"/>
          </a:xfrm>
        </p:grpSpPr>
        <p:pic>
          <p:nvPicPr>
            <p:cNvPr id="233"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234" name="Group 233"/>
            <p:cNvGrpSpPr/>
            <p:nvPr/>
          </p:nvGrpSpPr>
          <p:grpSpPr>
            <a:xfrm>
              <a:off x="1127151" y="3065083"/>
              <a:ext cx="218829" cy="248702"/>
              <a:chOff x="1088746" y="3044950"/>
              <a:chExt cx="218829" cy="248702"/>
            </a:xfrm>
          </p:grpSpPr>
          <p:pic>
            <p:nvPicPr>
              <p:cNvPr id="23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4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4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5" name="Group 234"/>
            <p:cNvGrpSpPr/>
            <p:nvPr/>
          </p:nvGrpSpPr>
          <p:grpSpPr>
            <a:xfrm>
              <a:off x="1230765" y="3121760"/>
              <a:ext cx="218829" cy="248702"/>
              <a:chOff x="1088746" y="3044950"/>
              <a:chExt cx="218829" cy="248702"/>
            </a:xfrm>
          </p:grpSpPr>
          <p:pic>
            <p:nvPicPr>
              <p:cNvPr id="236"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3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38"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42" name="Group 241"/>
          <p:cNvGrpSpPr/>
          <p:nvPr/>
        </p:nvGrpSpPr>
        <p:grpSpPr>
          <a:xfrm>
            <a:off x="2920677" y="3557427"/>
            <a:ext cx="1819710" cy="560790"/>
            <a:chOff x="1000335" y="2881154"/>
            <a:chExt cx="1819710" cy="560790"/>
          </a:xfrm>
        </p:grpSpPr>
        <p:cxnSp>
          <p:nvCxnSpPr>
            <p:cNvPr id="243" name="Straight Connector 242"/>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244" name="Straight Connector 243"/>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245" name="Straight Connector 244"/>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246" name="Straight Connector 245"/>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247" name="Group 246"/>
            <p:cNvGrpSpPr/>
            <p:nvPr/>
          </p:nvGrpSpPr>
          <p:grpSpPr>
            <a:xfrm>
              <a:off x="1000335" y="3039622"/>
              <a:ext cx="449259" cy="402322"/>
              <a:chOff x="1000335" y="3065083"/>
              <a:chExt cx="579609" cy="481546"/>
            </a:xfrm>
          </p:grpSpPr>
          <p:pic>
            <p:nvPicPr>
              <p:cNvPr id="269"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270" name="Group 269"/>
              <p:cNvGrpSpPr/>
              <p:nvPr/>
            </p:nvGrpSpPr>
            <p:grpSpPr>
              <a:xfrm>
                <a:off x="1127151" y="3065083"/>
                <a:ext cx="218829" cy="248702"/>
                <a:chOff x="1088746" y="3044950"/>
                <a:chExt cx="218829" cy="248702"/>
              </a:xfrm>
            </p:grpSpPr>
            <p:pic>
              <p:nvPicPr>
                <p:cNvPr id="27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76"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77"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71" name="Group 270"/>
              <p:cNvGrpSpPr/>
              <p:nvPr/>
            </p:nvGrpSpPr>
            <p:grpSpPr>
              <a:xfrm>
                <a:off x="1230765" y="3121760"/>
                <a:ext cx="218829" cy="248702"/>
                <a:chOff x="1088746" y="3044950"/>
                <a:chExt cx="218829" cy="248702"/>
              </a:xfrm>
            </p:grpSpPr>
            <p:pic>
              <p:nvPicPr>
                <p:cNvPr id="272"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7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7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48" name="Group 247"/>
            <p:cNvGrpSpPr/>
            <p:nvPr/>
          </p:nvGrpSpPr>
          <p:grpSpPr>
            <a:xfrm>
              <a:off x="1457152" y="3056903"/>
              <a:ext cx="449259" cy="385039"/>
              <a:chOff x="1000335" y="3085769"/>
              <a:chExt cx="579609" cy="460860"/>
            </a:xfrm>
          </p:grpSpPr>
          <p:pic>
            <p:nvPicPr>
              <p:cNvPr id="265"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266" name="Group 265"/>
              <p:cNvGrpSpPr/>
              <p:nvPr/>
            </p:nvGrpSpPr>
            <p:grpSpPr>
              <a:xfrm>
                <a:off x="1127152" y="3109579"/>
                <a:ext cx="218828" cy="204206"/>
                <a:chOff x="1088747" y="3089446"/>
                <a:chExt cx="218828" cy="204206"/>
              </a:xfrm>
            </p:grpSpPr>
            <p:pic>
              <p:nvPicPr>
                <p:cNvPr id="26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68"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49" name="Group 248"/>
            <p:cNvGrpSpPr/>
            <p:nvPr/>
          </p:nvGrpSpPr>
          <p:grpSpPr>
            <a:xfrm>
              <a:off x="1913969" y="3039622"/>
              <a:ext cx="449259" cy="402322"/>
              <a:chOff x="1000335" y="3065083"/>
              <a:chExt cx="579609" cy="481546"/>
            </a:xfrm>
          </p:grpSpPr>
          <p:pic>
            <p:nvPicPr>
              <p:cNvPr id="256"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257" name="Group 256"/>
              <p:cNvGrpSpPr/>
              <p:nvPr/>
            </p:nvGrpSpPr>
            <p:grpSpPr>
              <a:xfrm>
                <a:off x="1127151" y="3065083"/>
                <a:ext cx="218829" cy="248702"/>
                <a:chOff x="1088746" y="3044950"/>
                <a:chExt cx="218829" cy="248702"/>
              </a:xfrm>
            </p:grpSpPr>
            <p:pic>
              <p:nvPicPr>
                <p:cNvPr id="262"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6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6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58" name="Group 257"/>
              <p:cNvGrpSpPr/>
              <p:nvPr/>
            </p:nvGrpSpPr>
            <p:grpSpPr>
              <a:xfrm>
                <a:off x="1230765" y="3121760"/>
                <a:ext cx="218829" cy="248702"/>
                <a:chOff x="1088746" y="3044950"/>
                <a:chExt cx="218829" cy="248702"/>
              </a:xfrm>
            </p:grpSpPr>
            <p:pic>
              <p:nvPicPr>
                <p:cNvPr id="25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6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61"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50" name="Group 249"/>
            <p:cNvGrpSpPr/>
            <p:nvPr/>
          </p:nvGrpSpPr>
          <p:grpSpPr>
            <a:xfrm>
              <a:off x="2370786" y="3056903"/>
              <a:ext cx="449259" cy="385039"/>
              <a:chOff x="1000335" y="3085769"/>
              <a:chExt cx="579609" cy="460860"/>
            </a:xfrm>
          </p:grpSpPr>
          <p:pic>
            <p:nvPicPr>
              <p:cNvPr id="251"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252" name="Group 251"/>
              <p:cNvGrpSpPr/>
              <p:nvPr/>
            </p:nvGrpSpPr>
            <p:grpSpPr>
              <a:xfrm>
                <a:off x="1230765" y="3121760"/>
                <a:ext cx="218829" cy="248702"/>
                <a:chOff x="1088746" y="3044950"/>
                <a:chExt cx="218829" cy="248702"/>
              </a:xfrm>
            </p:grpSpPr>
            <p:pic>
              <p:nvPicPr>
                <p:cNvPr id="25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5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55"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grpSp>
        <p:nvGrpSpPr>
          <p:cNvPr id="278" name="Group 277"/>
          <p:cNvGrpSpPr/>
          <p:nvPr/>
        </p:nvGrpSpPr>
        <p:grpSpPr>
          <a:xfrm>
            <a:off x="4749442" y="3558131"/>
            <a:ext cx="1819710" cy="560790"/>
            <a:chOff x="1000335" y="2881154"/>
            <a:chExt cx="1819710" cy="560790"/>
          </a:xfrm>
        </p:grpSpPr>
        <p:cxnSp>
          <p:nvCxnSpPr>
            <p:cNvPr id="279" name="Straight Connector 278"/>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280" name="Straight Connector 279"/>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281" name="Straight Connector 280"/>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282" name="Straight Connector 281"/>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283" name="Group 282"/>
            <p:cNvGrpSpPr/>
            <p:nvPr/>
          </p:nvGrpSpPr>
          <p:grpSpPr>
            <a:xfrm>
              <a:off x="1000335" y="3039622"/>
              <a:ext cx="449259" cy="402322"/>
              <a:chOff x="1000335" y="3065083"/>
              <a:chExt cx="579609" cy="481546"/>
            </a:xfrm>
          </p:grpSpPr>
          <p:pic>
            <p:nvPicPr>
              <p:cNvPr id="313"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314" name="Group 313"/>
              <p:cNvGrpSpPr/>
              <p:nvPr/>
            </p:nvGrpSpPr>
            <p:grpSpPr>
              <a:xfrm>
                <a:off x="1127151" y="3065083"/>
                <a:ext cx="218829" cy="248702"/>
                <a:chOff x="1088746" y="3044950"/>
                <a:chExt cx="218829" cy="248702"/>
              </a:xfrm>
            </p:grpSpPr>
            <p:pic>
              <p:nvPicPr>
                <p:cNvPr id="31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2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2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15" name="Group 314"/>
              <p:cNvGrpSpPr/>
              <p:nvPr/>
            </p:nvGrpSpPr>
            <p:grpSpPr>
              <a:xfrm>
                <a:off x="1230765" y="3121760"/>
                <a:ext cx="218829" cy="248702"/>
                <a:chOff x="1088746" y="3044950"/>
                <a:chExt cx="218829" cy="248702"/>
              </a:xfrm>
            </p:grpSpPr>
            <p:pic>
              <p:nvPicPr>
                <p:cNvPr id="316"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1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18"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84" name="Group 283"/>
            <p:cNvGrpSpPr/>
            <p:nvPr/>
          </p:nvGrpSpPr>
          <p:grpSpPr>
            <a:xfrm>
              <a:off x="1457152" y="3039622"/>
              <a:ext cx="449259" cy="402322"/>
              <a:chOff x="1000335" y="3065083"/>
              <a:chExt cx="579609" cy="481546"/>
            </a:xfrm>
          </p:grpSpPr>
          <p:pic>
            <p:nvPicPr>
              <p:cNvPr id="304"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305" name="Group 304"/>
              <p:cNvGrpSpPr/>
              <p:nvPr/>
            </p:nvGrpSpPr>
            <p:grpSpPr>
              <a:xfrm>
                <a:off x="1127151" y="3065083"/>
                <a:ext cx="218829" cy="248702"/>
                <a:chOff x="1088746" y="3044950"/>
                <a:chExt cx="218829" cy="248702"/>
              </a:xfrm>
            </p:grpSpPr>
            <p:pic>
              <p:nvPicPr>
                <p:cNvPr id="31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1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12"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6" name="Group 305"/>
              <p:cNvGrpSpPr/>
              <p:nvPr/>
            </p:nvGrpSpPr>
            <p:grpSpPr>
              <a:xfrm>
                <a:off x="1230765" y="3121760"/>
                <a:ext cx="218829" cy="248702"/>
                <a:chOff x="1088746" y="3044950"/>
                <a:chExt cx="218829" cy="248702"/>
              </a:xfrm>
            </p:grpSpPr>
            <p:pic>
              <p:nvPicPr>
                <p:cNvPr id="307"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08"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0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85" name="Group 284"/>
            <p:cNvGrpSpPr/>
            <p:nvPr/>
          </p:nvGrpSpPr>
          <p:grpSpPr>
            <a:xfrm>
              <a:off x="1913969" y="3056903"/>
              <a:ext cx="449259" cy="385039"/>
              <a:chOff x="1000335" y="3085769"/>
              <a:chExt cx="579609" cy="460860"/>
            </a:xfrm>
          </p:grpSpPr>
          <p:pic>
            <p:nvPicPr>
              <p:cNvPr id="296"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297" name="Group 296"/>
              <p:cNvGrpSpPr/>
              <p:nvPr/>
            </p:nvGrpSpPr>
            <p:grpSpPr>
              <a:xfrm>
                <a:off x="1127152" y="3109579"/>
                <a:ext cx="218828" cy="204206"/>
                <a:chOff x="1088747" y="3089446"/>
                <a:chExt cx="218828" cy="204206"/>
              </a:xfrm>
            </p:grpSpPr>
            <p:pic>
              <p:nvPicPr>
                <p:cNvPr id="302"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0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98" name="Group 297"/>
              <p:cNvGrpSpPr/>
              <p:nvPr/>
            </p:nvGrpSpPr>
            <p:grpSpPr>
              <a:xfrm>
                <a:off x="1230765" y="3121760"/>
                <a:ext cx="218829" cy="248702"/>
                <a:chOff x="1088746" y="3044950"/>
                <a:chExt cx="218829" cy="248702"/>
              </a:xfrm>
            </p:grpSpPr>
            <p:pic>
              <p:nvPicPr>
                <p:cNvPr id="29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0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01"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86" name="Group 285"/>
            <p:cNvGrpSpPr/>
            <p:nvPr/>
          </p:nvGrpSpPr>
          <p:grpSpPr>
            <a:xfrm>
              <a:off x="2370786" y="3039622"/>
              <a:ext cx="449259" cy="402322"/>
              <a:chOff x="1000335" y="3065083"/>
              <a:chExt cx="579609" cy="481546"/>
            </a:xfrm>
          </p:grpSpPr>
          <p:pic>
            <p:nvPicPr>
              <p:cNvPr id="287"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288" name="Group 287"/>
              <p:cNvGrpSpPr/>
              <p:nvPr/>
            </p:nvGrpSpPr>
            <p:grpSpPr>
              <a:xfrm>
                <a:off x="1127151" y="3065083"/>
                <a:ext cx="218829" cy="248702"/>
                <a:chOff x="1088746" y="3044950"/>
                <a:chExt cx="218829" cy="248702"/>
              </a:xfrm>
            </p:grpSpPr>
            <p:pic>
              <p:nvPicPr>
                <p:cNvPr id="29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9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9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89" name="Group 288"/>
              <p:cNvGrpSpPr/>
              <p:nvPr/>
            </p:nvGrpSpPr>
            <p:grpSpPr>
              <a:xfrm>
                <a:off x="1230765" y="3121760"/>
                <a:ext cx="218829" cy="248702"/>
                <a:chOff x="1088746" y="3044950"/>
                <a:chExt cx="218829" cy="248702"/>
              </a:xfrm>
            </p:grpSpPr>
            <p:pic>
              <p:nvPicPr>
                <p:cNvPr id="29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9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292"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grpSp>
        <p:nvGrpSpPr>
          <p:cNvPr id="322" name="Group 321"/>
          <p:cNvGrpSpPr/>
          <p:nvPr/>
        </p:nvGrpSpPr>
        <p:grpSpPr>
          <a:xfrm>
            <a:off x="6565373" y="3558131"/>
            <a:ext cx="1819710" cy="560790"/>
            <a:chOff x="1000335" y="2881154"/>
            <a:chExt cx="1819710" cy="560790"/>
          </a:xfrm>
        </p:grpSpPr>
        <p:cxnSp>
          <p:nvCxnSpPr>
            <p:cNvPr id="323" name="Straight Connector 322"/>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324" name="Straight Connector 323"/>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325" name="Straight Connector 324"/>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326" name="Straight Connector 325"/>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327" name="Group 326"/>
            <p:cNvGrpSpPr/>
            <p:nvPr/>
          </p:nvGrpSpPr>
          <p:grpSpPr>
            <a:xfrm>
              <a:off x="1000335" y="3039622"/>
              <a:ext cx="449259" cy="402322"/>
              <a:chOff x="1000335" y="3065083"/>
              <a:chExt cx="579609" cy="481546"/>
            </a:xfrm>
          </p:grpSpPr>
          <p:pic>
            <p:nvPicPr>
              <p:cNvPr id="348"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349" name="Group 348"/>
              <p:cNvGrpSpPr/>
              <p:nvPr/>
            </p:nvGrpSpPr>
            <p:grpSpPr>
              <a:xfrm>
                <a:off x="1127151" y="3065083"/>
                <a:ext cx="218829" cy="248702"/>
                <a:chOff x="1088746" y="3044950"/>
                <a:chExt cx="218829" cy="248702"/>
              </a:xfrm>
            </p:grpSpPr>
            <p:pic>
              <p:nvPicPr>
                <p:cNvPr id="35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5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52"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328" name="Group 327"/>
            <p:cNvGrpSpPr/>
            <p:nvPr/>
          </p:nvGrpSpPr>
          <p:grpSpPr>
            <a:xfrm>
              <a:off x="1457152" y="3039622"/>
              <a:ext cx="449259" cy="402322"/>
              <a:chOff x="1000335" y="3065083"/>
              <a:chExt cx="579609" cy="481546"/>
            </a:xfrm>
          </p:grpSpPr>
          <p:pic>
            <p:nvPicPr>
              <p:cNvPr id="340"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341" name="Group 340"/>
              <p:cNvGrpSpPr/>
              <p:nvPr/>
            </p:nvGrpSpPr>
            <p:grpSpPr>
              <a:xfrm>
                <a:off x="1127151" y="3065083"/>
                <a:ext cx="218829" cy="248702"/>
                <a:chOff x="1088746" y="3044950"/>
                <a:chExt cx="218829" cy="248702"/>
              </a:xfrm>
            </p:grpSpPr>
            <p:pic>
              <p:nvPicPr>
                <p:cNvPr id="34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46"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47"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42" name="Group 341"/>
              <p:cNvGrpSpPr/>
              <p:nvPr/>
            </p:nvGrpSpPr>
            <p:grpSpPr>
              <a:xfrm>
                <a:off x="1230766" y="3166256"/>
                <a:ext cx="218828" cy="204206"/>
                <a:chOff x="1088747" y="3089446"/>
                <a:chExt cx="218828" cy="204206"/>
              </a:xfrm>
            </p:grpSpPr>
            <p:pic>
              <p:nvPicPr>
                <p:cNvPr id="34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4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329" name="Group 328"/>
            <p:cNvGrpSpPr/>
            <p:nvPr/>
          </p:nvGrpSpPr>
          <p:grpSpPr>
            <a:xfrm>
              <a:off x="1913969" y="3039622"/>
              <a:ext cx="449259" cy="402322"/>
              <a:chOff x="1000335" y="3065083"/>
              <a:chExt cx="579609" cy="481546"/>
            </a:xfrm>
          </p:grpSpPr>
          <p:pic>
            <p:nvPicPr>
              <p:cNvPr id="331"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332" name="Group 331"/>
              <p:cNvGrpSpPr/>
              <p:nvPr/>
            </p:nvGrpSpPr>
            <p:grpSpPr>
              <a:xfrm>
                <a:off x="1127151" y="3065083"/>
                <a:ext cx="218829" cy="248702"/>
                <a:chOff x="1088746" y="3044950"/>
                <a:chExt cx="218829" cy="248702"/>
              </a:xfrm>
            </p:grpSpPr>
            <p:pic>
              <p:nvPicPr>
                <p:cNvPr id="33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38"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3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33" name="Group 332"/>
              <p:cNvGrpSpPr/>
              <p:nvPr/>
            </p:nvGrpSpPr>
            <p:grpSpPr>
              <a:xfrm>
                <a:off x="1230765" y="3121760"/>
                <a:ext cx="218829" cy="248702"/>
                <a:chOff x="1088746" y="3044950"/>
                <a:chExt cx="218829" cy="248702"/>
              </a:xfrm>
            </p:grpSpPr>
            <p:pic>
              <p:nvPicPr>
                <p:cNvPr id="33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3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36"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pic>
          <p:nvPicPr>
            <p:cNvPr id="330"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70786" y="3056903"/>
              <a:ext cx="449259" cy="385039"/>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53" name="Straight Connector 352"/>
          <p:cNvCxnSpPr/>
          <p:nvPr/>
        </p:nvCxnSpPr>
        <p:spPr>
          <a:xfrm>
            <a:off x="1331900" y="3565064"/>
            <a:ext cx="6835083" cy="10880"/>
          </a:xfrm>
          <a:prstGeom prst="line">
            <a:avLst/>
          </a:prstGeom>
        </p:spPr>
        <p:style>
          <a:lnRef idx="2">
            <a:schemeClr val="accent4"/>
          </a:lnRef>
          <a:fillRef idx="0">
            <a:schemeClr val="accent4"/>
          </a:fillRef>
          <a:effectRef idx="1">
            <a:schemeClr val="accent4"/>
          </a:effectRef>
          <a:fontRef idx="minor">
            <a:schemeClr val="tx1"/>
          </a:fontRef>
        </p:style>
      </p:cxnSp>
      <p:sp>
        <p:nvSpPr>
          <p:cNvPr id="354" name="TextBox 353"/>
          <p:cNvSpPr txBox="1"/>
          <p:nvPr/>
        </p:nvSpPr>
        <p:spPr>
          <a:xfrm>
            <a:off x="3902301" y="3212486"/>
            <a:ext cx="1676172" cy="261610"/>
          </a:xfrm>
          <a:prstGeom prst="rect">
            <a:avLst/>
          </a:prstGeom>
          <a:noFill/>
        </p:spPr>
        <p:txBody>
          <a:bodyPr wrap="square" rtlCol="0">
            <a:spAutoFit/>
          </a:bodyPr>
          <a:lstStyle/>
          <a:p>
            <a:pPr algn="ctr"/>
            <a:r>
              <a:rPr lang="en-US" sz="1100" dirty="0" smtClean="0">
                <a:solidFill>
                  <a:schemeClr val="bg1"/>
                </a:solidFill>
              </a:rPr>
              <a:t>Scale Unit</a:t>
            </a:r>
          </a:p>
        </p:txBody>
      </p:sp>
      <p:sp>
        <p:nvSpPr>
          <p:cNvPr id="355" name="TextBox 354"/>
          <p:cNvSpPr txBox="1"/>
          <p:nvPr/>
        </p:nvSpPr>
        <p:spPr>
          <a:xfrm>
            <a:off x="503548" y="1409126"/>
            <a:ext cx="3722670" cy="1477328"/>
          </a:xfrm>
          <a:prstGeom prst="rect">
            <a:avLst/>
          </a:prstGeom>
          <a:noFill/>
        </p:spPr>
        <p:txBody>
          <a:bodyPr wrap="square" rtlCol="0">
            <a:spAutoFit/>
          </a:bodyPr>
          <a:lstStyle/>
          <a:p>
            <a:pPr marL="285750" indent="-285750">
              <a:buFont typeface="Arial" pitchFamily="34" charset="0"/>
              <a:buChar char="•"/>
            </a:pPr>
            <a:r>
              <a:rPr lang="en-US" dirty="0" smtClean="0">
                <a:solidFill>
                  <a:schemeClr val="bg1"/>
                </a:solidFill>
              </a:rPr>
              <a:t>Provisioned VMs are metered to provide total consumption (e.g. units x time)</a:t>
            </a:r>
          </a:p>
          <a:p>
            <a:pPr marL="285750" indent="-285750">
              <a:buFont typeface="Arial" pitchFamily="34" charset="0"/>
              <a:buChar char="•"/>
            </a:pPr>
            <a:r>
              <a:rPr lang="en-US" dirty="0">
                <a:solidFill>
                  <a:schemeClr val="bg1"/>
                </a:solidFill>
              </a:rPr>
              <a:t>Reported on at Tenant and Service </a:t>
            </a:r>
            <a:r>
              <a:rPr lang="en-US" dirty="0" smtClean="0">
                <a:solidFill>
                  <a:schemeClr val="bg1"/>
                </a:solidFill>
              </a:rPr>
              <a:t>level</a:t>
            </a:r>
            <a:endParaRPr lang="en-US" dirty="0">
              <a:solidFill>
                <a:schemeClr val="bg1"/>
              </a:solidFill>
            </a:endParaRPr>
          </a:p>
        </p:txBody>
      </p:sp>
      <p:pic>
        <p:nvPicPr>
          <p:cNvPr id="356" name="Picture 2" descr="C:\Users\tgerber\Documents\Images\DVD_ART36\Artwork_Imagery\Icons - Illustrations\_ MISC ICONS\scale ecomomies.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49323" y="1383071"/>
            <a:ext cx="1911091" cy="1911091"/>
          </a:xfrm>
          <a:prstGeom prst="rect">
            <a:avLst/>
          </a:prstGeom>
          <a:noFill/>
          <a:extLst>
            <a:ext uri="{909E8E84-426E-40DD-AFC4-6F175D3DCCD1}">
              <a14:hiddenFill xmlns:a14="http://schemas.microsoft.com/office/drawing/2010/main">
                <a:solidFill>
                  <a:srgbClr val="FFFFFF"/>
                </a:solidFill>
              </a14:hiddenFill>
            </a:ext>
          </a:extLst>
        </p:spPr>
      </p:pic>
      <p:sp>
        <p:nvSpPr>
          <p:cNvPr id="179" name="Text Placeholder 3"/>
          <p:cNvSpPr txBox="1">
            <a:spLocks/>
          </p:cNvSpPr>
          <p:nvPr/>
        </p:nvSpPr>
        <p:spPr>
          <a:xfrm>
            <a:off x="-1531943" y="2200118"/>
            <a:ext cx="8363938" cy="276999"/>
          </a:xfrm>
          <a:prstGeom prst="rect">
            <a:avLst/>
          </a:prstGeom>
        </p:spPr>
        <p:txBody>
          <a:bodyPr vert="horz" wrap="square" lIns="0" tIns="0" rIns="0" bIns="0" rtlCol="0">
            <a:spAutoFit/>
          </a:bodyPr>
          <a:lstStyle>
            <a:lvl1pPr indent="0" defTabSz="685864">
              <a:lnSpc>
                <a:spcPct val="90000"/>
              </a:lnSpc>
              <a:spcBef>
                <a:spcPct val="20000"/>
              </a:spcBef>
              <a:buSzPct val="92000"/>
              <a:buFontTx/>
              <a:buNone/>
              <a:defRPr sz="2000">
                <a:solidFill>
                  <a:schemeClr val="tx1">
                    <a:lumMod val="50000"/>
                  </a:schemeClr>
                </a:solidFill>
              </a:defRPr>
            </a:lvl1pPr>
            <a:lvl2pPr marL="622780" indent="-294124" defTabSz="685864">
              <a:lnSpc>
                <a:spcPct val="90000"/>
              </a:lnSpc>
              <a:spcBef>
                <a:spcPct val="20000"/>
              </a:spcBef>
              <a:buSzPct val="92000"/>
              <a:buFontTx/>
              <a:buBlip>
                <a:blip r:embed="rId7"/>
              </a:buBlip>
              <a:defRPr sz="2100">
                <a:solidFill>
                  <a:schemeClr val="bg1"/>
                </a:solidFill>
              </a:defRPr>
            </a:lvl2pPr>
            <a:lvl3pPr marL="899042" indent="-253637" defTabSz="685864">
              <a:lnSpc>
                <a:spcPct val="90000"/>
              </a:lnSpc>
              <a:spcBef>
                <a:spcPct val="20000"/>
              </a:spcBef>
              <a:buSzPct val="92000"/>
              <a:buFontTx/>
              <a:buBlip>
                <a:blip r:embed="rId7"/>
              </a:buBlip>
              <a:defRPr>
                <a:solidFill>
                  <a:schemeClr val="bg1"/>
                </a:solidFill>
              </a:defRPr>
            </a:lvl3pPr>
            <a:lvl4pPr marL="1146725" indent="-235775" defTabSz="685864">
              <a:lnSpc>
                <a:spcPct val="90000"/>
              </a:lnSpc>
              <a:spcBef>
                <a:spcPct val="20000"/>
              </a:spcBef>
              <a:buSzPct val="92000"/>
              <a:buFontTx/>
              <a:buBlip>
                <a:blip r:embed="rId7"/>
              </a:buBlip>
              <a:defRPr sz="1500">
                <a:solidFill>
                  <a:schemeClr val="bg1"/>
                </a:solidFill>
              </a:defRPr>
            </a:lvl4pPr>
            <a:lvl5pPr marL="1394408" indent="-235775" defTabSz="685864">
              <a:lnSpc>
                <a:spcPct val="90000"/>
              </a:lnSpc>
              <a:spcBef>
                <a:spcPct val="20000"/>
              </a:spcBef>
              <a:buSzPct val="92000"/>
              <a:buFontTx/>
              <a:buBlip>
                <a:blip r:embed="rId7"/>
              </a:buBlip>
              <a:defRPr sz="1500">
                <a:solidFill>
                  <a:schemeClr val="bg1"/>
                </a:solidFill>
              </a:defRPr>
            </a:lvl5pPr>
            <a:lvl6pPr marL="1886126" indent="-171466" defTabSz="685864">
              <a:spcBef>
                <a:spcPct val="20000"/>
              </a:spcBef>
              <a:buFont typeface="Arial" pitchFamily="34" charset="0"/>
              <a:buChar char="•"/>
              <a:defRPr sz="1500"/>
            </a:lvl6pPr>
            <a:lvl7pPr marL="2229058" indent="-171466" defTabSz="685864">
              <a:spcBef>
                <a:spcPct val="20000"/>
              </a:spcBef>
              <a:buFont typeface="Arial" pitchFamily="34" charset="0"/>
              <a:buChar char="•"/>
              <a:defRPr sz="1500"/>
            </a:lvl7pPr>
            <a:lvl8pPr marL="2571990" indent="-171466" defTabSz="685864">
              <a:spcBef>
                <a:spcPct val="20000"/>
              </a:spcBef>
              <a:buFont typeface="Arial" pitchFamily="34" charset="0"/>
              <a:buChar char="•"/>
              <a:defRPr sz="1500"/>
            </a:lvl8pPr>
            <a:lvl9pPr marL="2914922" indent="-171466" defTabSz="685864">
              <a:spcBef>
                <a:spcPct val="20000"/>
              </a:spcBef>
              <a:buFont typeface="Arial" pitchFamily="34" charset="0"/>
              <a:buChar char="•"/>
              <a:defRPr sz="1500"/>
            </a:lvl9pPr>
          </a:lstStyle>
          <a:p>
            <a:endParaRPr lang="en-US" dirty="0"/>
          </a:p>
        </p:txBody>
      </p:sp>
    </p:spTree>
    <p:extLst>
      <p:ext uri="{BB962C8B-B14F-4D97-AF65-F5344CB8AC3E}">
        <p14:creationId xmlns:p14="http://schemas.microsoft.com/office/powerpoint/2010/main" val="3655443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Private Cloud best practices</a:t>
            </a:r>
            <a:endParaRPr lang="en-AU" dirty="0"/>
          </a:p>
        </p:txBody>
      </p:sp>
      <p:sp>
        <p:nvSpPr>
          <p:cNvPr id="3" name="Text Placeholder 2"/>
          <p:cNvSpPr>
            <a:spLocks noGrp="1"/>
          </p:cNvSpPr>
          <p:nvPr>
            <p:ph type="body" idx="1"/>
          </p:nvPr>
        </p:nvSpPr>
        <p:spPr/>
        <p:txBody>
          <a:bodyPr/>
          <a:lstStyle/>
          <a:p>
            <a:pPr lvl="0">
              <a:defRPr/>
            </a:pPr>
            <a:r>
              <a:rPr lang="en-US" dirty="0" smtClean="0"/>
              <a:t>Gareth James</a:t>
            </a:r>
          </a:p>
          <a:p>
            <a:pPr lvl="0">
              <a:defRPr/>
            </a:pPr>
            <a:r>
              <a:rPr lang="en-US" dirty="0" smtClean="0"/>
              <a:t>Senior Consultant</a:t>
            </a:r>
          </a:p>
          <a:p>
            <a:pPr lvl="0">
              <a:defRPr/>
            </a:pPr>
            <a:r>
              <a:rPr lang="en-US" dirty="0" smtClean="0"/>
              <a:t>Microsoft Services</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VIR-COS301</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6"/>
          </p:nvPr>
        </p:nvSpPr>
        <p:spPr>
          <a:xfrm>
            <a:off x="389675" y="869573"/>
            <a:ext cx="8349647" cy="276999"/>
          </a:xfrm>
        </p:spPr>
        <p:txBody>
          <a:bodyPr>
            <a:normAutofit fontScale="85000" lnSpcReduction="20000"/>
          </a:bodyPr>
          <a:lstStyle/>
          <a:p>
            <a:r>
              <a:rPr lang="en-US" dirty="0">
                <a:solidFill>
                  <a:schemeClr val="bg1"/>
                </a:solidFill>
              </a:rPr>
              <a:t>Scale-Unit </a:t>
            </a:r>
            <a:r>
              <a:rPr lang="en-US" dirty="0" smtClean="0">
                <a:solidFill>
                  <a:schemeClr val="bg1"/>
                </a:solidFill>
              </a:rPr>
              <a:t>Provisioning</a:t>
            </a:r>
            <a:endParaRPr lang="en-US" dirty="0">
              <a:solidFill>
                <a:schemeClr val="bg1"/>
              </a:solidFill>
            </a:endParaRPr>
          </a:p>
        </p:txBody>
      </p:sp>
      <p:sp>
        <p:nvSpPr>
          <p:cNvPr id="2" name="Title 1"/>
          <p:cNvSpPr>
            <a:spLocks noGrp="1"/>
          </p:cNvSpPr>
          <p:nvPr>
            <p:ph type="title"/>
          </p:nvPr>
        </p:nvSpPr>
        <p:spPr/>
        <p:txBody>
          <a:bodyPr>
            <a:normAutofit fontScale="90000"/>
          </a:bodyPr>
          <a:lstStyle/>
          <a:p>
            <a:r>
              <a:rPr lang="en-US" dirty="0" smtClean="0">
                <a:solidFill>
                  <a:schemeClr val="bg1"/>
                </a:solidFill>
              </a:rPr>
              <a:t>Infrastructure-as-a-Service</a:t>
            </a:r>
            <a:endParaRPr lang="en-US" dirty="0">
              <a:solidFill>
                <a:schemeClr val="bg1"/>
              </a:solidFill>
            </a:endParaRPr>
          </a:p>
        </p:txBody>
      </p:sp>
      <p:grpSp>
        <p:nvGrpSpPr>
          <p:cNvPr id="34" name="Group 33"/>
          <p:cNvGrpSpPr/>
          <p:nvPr/>
        </p:nvGrpSpPr>
        <p:grpSpPr>
          <a:xfrm>
            <a:off x="1023293" y="3469581"/>
            <a:ext cx="7290142" cy="385039"/>
            <a:chOff x="1347029" y="3340794"/>
            <a:chExt cx="7290142" cy="385039"/>
          </a:xfrm>
        </p:grpSpPr>
        <p:sp>
          <p:nvSpPr>
            <p:cNvPr id="35" name="Rectangle 34"/>
            <p:cNvSpPr/>
            <p:nvPr/>
          </p:nvSpPr>
          <p:spPr>
            <a:xfrm>
              <a:off x="1803088" y="3340794"/>
              <a:ext cx="449259" cy="385039"/>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ectangle 35"/>
            <p:cNvSpPr/>
            <p:nvPr/>
          </p:nvSpPr>
          <p:spPr>
            <a:xfrm>
              <a:off x="1347029" y="3340794"/>
              <a:ext cx="449259" cy="385039"/>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2259147" y="3340794"/>
              <a:ext cx="449259" cy="385039"/>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2715206" y="3340794"/>
              <a:ext cx="449259" cy="385039"/>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3171265" y="3340794"/>
              <a:ext cx="449259" cy="385039"/>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p:cNvSpPr/>
            <p:nvPr/>
          </p:nvSpPr>
          <p:spPr>
            <a:xfrm>
              <a:off x="3627324" y="3340794"/>
              <a:ext cx="449259" cy="385039"/>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ectangle 40"/>
            <p:cNvSpPr/>
            <p:nvPr/>
          </p:nvSpPr>
          <p:spPr>
            <a:xfrm>
              <a:off x="4083383" y="3340794"/>
              <a:ext cx="449259" cy="385039"/>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41"/>
            <p:cNvSpPr/>
            <p:nvPr/>
          </p:nvSpPr>
          <p:spPr>
            <a:xfrm>
              <a:off x="4539442" y="3340794"/>
              <a:ext cx="449259" cy="385039"/>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Rectangle 42"/>
            <p:cNvSpPr/>
            <p:nvPr/>
          </p:nvSpPr>
          <p:spPr>
            <a:xfrm>
              <a:off x="4995501" y="3340794"/>
              <a:ext cx="449259" cy="385039"/>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Rectangle 43"/>
            <p:cNvSpPr/>
            <p:nvPr/>
          </p:nvSpPr>
          <p:spPr>
            <a:xfrm>
              <a:off x="5451560" y="3340794"/>
              <a:ext cx="449259" cy="385039"/>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Rectangle 44"/>
            <p:cNvSpPr/>
            <p:nvPr/>
          </p:nvSpPr>
          <p:spPr>
            <a:xfrm>
              <a:off x="5907619" y="3340794"/>
              <a:ext cx="449259" cy="385039"/>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Rectangle 45"/>
            <p:cNvSpPr/>
            <p:nvPr/>
          </p:nvSpPr>
          <p:spPr>
            <a:xfrm>
              <a:off x="6363678" y="3340794"/>
              <a:ext cx="449259" cy="385039"/>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Rectangle 46"/>
            <p:cNvSpPr/>
            <p:nvPr/>
          </p:nvSpPr>
          <p:spPr>
            <a:xfrm>
              <a:off x="6819737" y="3340794"/>
              <a:ext cx="449259" cy="385039"/>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Rectangle 47"/>
            <p:cNvSpPr/>
            <p:nvPr/>
          </p:nvSpPr>
          <p:spPr>
            <a:xfrm>
              <a:off x="7275796" y="3340794"/>
              <a:ext cx="449259" cy="385039"/>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Rectangle 48"/>
            <p:cNvSpPr/>
            <p:nvPr/>
          </p:nvSpPr>
          <p:spPr>
            <a:xfrm>
              <a:off x="7731855" y="3340794"/>
              <a:ext cx="449259" cy="385039"/>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Rectangle 49"/>
            <p:cNvSpPr/>
            <p:nvPr/>
          </p:nvSpPr>
          <p:spPr>
            <a:xfrm>
              <a:off x="8187912" y="3340794"/>
              <a:ext cx="449259" cy="385039"/>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51" name="Rectangle 50"/>
          <p:cNvSpPr/>
          <p:nvPr/>
        </p:nvSpPr>
        <p:spPr>
          <a:xfrm>
            <a:off x="1062747" y="2825271"/>
            <a:ext cx="3536964" cy="82154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Rectangle 51"/>
          <p:cNvSpPr/>
          <p:nvPr/>
        </p:nvSpPr>
        <p:spPr>
          <a:xfrm>
            <a:off x="4671767" y="2824867"/>
            <a:ext cx="3605091" cy="82154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3" name="Group 52"/>
          <p:cNvGrpSpPr/>
          <p:nvPr/>
        </p:nvGrpSpPr>
        <p:grpSpPr>
          <a:xfrm>
            <a:off x="1368938" y="3159302"/>
            <a:ext cx="6839580" cy="485391"/>
            <a:chOff x="1725362" y="3274160"/>
            <a:chExt cx="6839580" cy="275786"/>
          </a:xfrm>
        </p:grpSpPr>
        <p:cxnSp>
          <p:nvCxnSpPr>
            <p:cNvPr id="54" name="Straight Connector 53"/>
            <p:cNvCxnSpPr/>
            <p:nvPr/>
          </p:nvCxnSpPr>
          <p:spPr>
            <a:xfrm flipV="1">
              <a:off x="1725362" y="3284336"/>
              <a:ext cx="4497" cy="264906"/>
            </a:xfrm>
            <a:prstGeom prst="line">
              <a:avLst/>
            </a:prstGeom>
            <a:ln>
              <a:solidFill>
                <a:srgbClr val="FFFF00"/>
              </a:solidFill>
            </a:ln>
          </p:spPr>
          <p:style>
            <a:lnRef idx="3">
              <a:schemeClr val="accent3"/>
            </a:lnRef>
            <a:fillRef idx="0">
              <a:schemeClr val="accent3"/>
            </a:fillRef>
            <a:effectRef idx="2">
              <a:schemeClr val="accent3"/>
            </a:effectRef>
            <a:fontRef idx="minor">
              <a:schemeClr val="tx1"/>
            </a:fontRef>
          </p:style>
        </p:cxnSp>
        <p:cxnSp>
          <p:nvCxnSpPr>
            <p:cNvPr id="55" name="Straight Connector 54"/>
            <p:cNvCxnSpPr/>
            <p:nvPr/>
          </p:nvCxnSpPr>
          <p:spPr>
            <a:xfrm flipV="1">
              <a:off x="2180875" y="3284336"/>
              <a:ext cx="4497" cy="264906"/>
            </a:xfrm>
            <a:prstGeom prst="line">
              <a:avLst/>
            </a:prstGeom>
            <a:ln>
              <a:solidFill>
                <a:srgbClr val="FFFF00"/>
              </a:solidFill>
            </a:ln>
          </p:spPr>
          <p:style>
            <a:lnRef idx="3">
              <a:schemeClr val="accent3"/>
            </a:lnRef>
            <a:fillRef idx="0">
              <a:schemeClr val="accent3"/>
            </a:fillRef>
            <a:effectRef idx="2">
              <a:schemeClr val="accent3"/>
            </a:effectRef>
            <a:fontRef idx="minor">
              <a:schemeClr val="tx1"/>
            </a:fontRef>
          </p:style>
        </p:cxnSp>
        <p:cxnSp>
          <p:nvCxnSpPr>
            <p:cNvPr id="56" name="Straight Connector 55"/>
            <p:cNvCxnSpPr/>
            <p:nvPr/>
          </p:nvCxnSpPr>
          <p:spPr>
            <a:xfrm flipV="1">
              <a:off x="2637692" y="3274160"/>
              <a:ext cx="4497" cy="264906"/>
            </a:xfrm>
            <a:prstGeom prst="line">
              <a:avLst/>
            </a:prstGeom>
            <a:ln>
              <a:solidFill>
                <a:srgbClr val="FFFF00"/>
              </a:solidFill>
            </a:ln>
          </p:spPr>
          <p:style>
            <a:lnRef idx="3">
              <a:schemeClr val="accent3"/>
            </a:lnRef>
            <a:fillRef idx="0">
              <a:schemeClr val="accent3"/>
            </a:fillRef>
            <a:effectRef idx="2">
              <a:schemeClr val="accent3"/>
            </a:effectRef>
            <a:fontRef idx="minor">
              <a:schemeClr val="tx1"/>
            </a:fontRef>
          </p:style>
        </p:cxnSp>
        <p:cxnSp>
          <p:nvCxnSpPr>
            <p:cNvPr id="57" name="Straight Connector 56"/>
            <p:cNvCxnSpPr/>
            <p:nvPr/>
          </p:nvCxnSpPr>
          <p:spPr>
            <a:xfrm flipV="1">
              <a:off x="3092260" y="3284336"/>
              <a:ext cx="4497" cy="264906"/>
            </a:xfrm>
            <a:prstGeom prst="line">
              <a:avLst/>
            </a:prstGeom>
            <a:ln>
              <a:solidFill>
                <a:srgbClr val="FFFF00"/>
              </a:solidFill>
            </a:ln>
          </p:spPr>
          <p:style>
            <a:lnRef idx="3">
              <a:schemeClr val="accent3"/>
            </a:lnRef>
            <a:fillRef idx="0">
              <a:schemeClr val="accent3"/>
            </a:fillRef>
            <a:effectRef idx="2">
              <a:schemeClr val="accent3"/>
            </a:effectRef>
            <a:fontRef idx="minor">
              <a:schemeClr val="tx1"/>
            </a:fontRef>
          </p:style>
        </p:cxnSp>
        <p:cxnSp>
          <p:nvCxnSpPr>
            <p:cNvPr id="58" name="Straight Connector 57"/>
            <p:cNvCxnSpPr/>
            <p:nvPr/>
          </p:nvCxnSpPr>
          <p:spPr>
            <a:xfrm flipV="1">
              <a:off x="3558367" y="3284336"/>
              <a:ext cx="4497" cy="264906"/>
            </a:xfrm>
            <a:prstGeom prst="line">
              <a:avLst/>
            </a:prstGeom>
            <a:ln>
              <a:solidFill>
                <a:srgbClr val="FFFF00"/>
              </a:solidFill>
            </a:ln>
          </p:spPr>
          <p:style>
            <a:lnRef idx="3">
              <a:schemeClr val="accent3"/>
            </a:lnRef>
            <a:fillRef idx="0">
              <a:schemeClr val="accent3"/>
            </a:fillRef>
            <a:effectRef idx="2">
              <a:schemeClr val="accent3"/>
            </a:effectRef>
            <a:fontRef idx="minor">
              <a:schemeClr val="tx1"/>
            </a:fontRef>
          </p:style>
        </p:cxnSp>
        <p:cxnSp>
          <p:nvCxnSpPr>
            <p:cNvPr id="59" name="Straight Connector 58"/>
            <p:cNvCxnSpPr/>
            <p:nvPr/>
          </p:nvCxnSpPr>
          <p:spPr>
            <a:xfrm flipV="1">
              <a:off x="4013880" y="3284336"/>
              <a:ext cx="4497" cy="264906"/>
            </a:xfrm>
            <a:prstGeom prst="line">
              <a:avLst/>
            </a:prstGeom>
            <a:ln>
              <a:solidFill>
                <a:srgbClr val="FFFF00"/>
              </a:solidFill>
            </a:ln>
          </p:spPr>
          <p:style>
            <a:lnRef idx="3">
              <a:schemeClr val="accent3"/>
            </a:lnRef>
            <a:fillRef idx="0">
              <a:schemeClr val="accent3"/>
            </a:fillRef>
            <a:effectRef idx="2">
              <a:schemeClr val="accent3"/>
            </a:effectRef>
            <a:fontRef idx="minor">
              <a:schemeClr val="tx1"/>
            </a:fontRef>
          </p:style>
        </p:cxnSp>
        <p:cxnSp>
          <p:nvCxnSpPr>
            <p:cNvPr id="60" name="Straight Connector 59"/>
            <p:cNvCxnSpPr/>
            <p:nvPr/>
          </p:nvCxnSpPr>
          <p:spPr>
            <a:xfrm flipV="1">
              <a:off x="4470697" y="3274160"/>
              <a:ext cx="4497" cy="264906"/>
            </a:xfrm>
            <a:prstGeom prst="line">
              <a:avLst/>
            </a:prstGeom>
            <a:ln>
              <a:solidFill>
                <a:srgbClr val="FFFF00"/>
              </a:solidFill>
            </a:ln>
          </p:spPr>
          <p:style>
            <a:lnRef idx="3">
              <a:schemeClr val="accent3"/>
            </a:lnRef>
            <a:fillRef idx="0">
              <a:schemeClr val="accent3"/>
            </a:fillRef>
            <a:effectRef idx="2">
              <a:schemeClr val="accent3"/>
            </a:effectRef>
            <a:fontRef idx="minor">
              <a:schemeClr val="tx1"/>
            </a:fontRef>
          </p:style>
        </p:cxnSp>
        <p:cxnSp>
          <p:nvCxnSpPr>
            <p:cNvPr id="61" name="Straight Connector 60"/>
            <p:cNvCxnSpPr/>
            <p:nvPr/>
          </p:nvCxnSpPr>
          <p:spPr>
            <a:xfrm flipV="1">
              <a:off x="4925265" y="3284336"/>
              <a:ext cx="4497" cy="264906"/>
            </a:xfrm>
            <a:prstGeom prst="line">
              <a:avLst/>
            </a:prstGeom>
            <a:ln>
              <a:solidFill>
                <a:srgbClr val="FFFF00"/>
              </a:solidFill>
            </a:ln>
          </p:spPr>
          <p:style>
            <a:lnRef idx="3">
              <a:schemeClr val="accent3"/>
            </a:lnRef>
            <a:fillRef idx="0">
              <a:schemeClr val="accent3"/>
            </a:fillRef>
            <a:effectRef idx="2">
              <a:schemeClr val="accent3"/>
            </a:effectRef>
            <a:fontRef idx="minor">
              <a:schemeClr val="tx1"/>
            </a:fontRef>
          </p:style>
        </p:cxnSp>
        <p:cxnSp>
          <p:nvCxnSpPr>
            <p:cNvPr id="62" name="Straight Connector 61"/>
            <p:cNvCxnSpPr/>
            <p:nvPr/>
          </p:nvCxnSpPr>
          <p:spPr>
            <a:xfrm>
              <a:off x="1729859" y="3274160"/>
              <a:ext cx="6835083" cy="10880"/>
            </a:xfrm>
            <a:prstGeom prst="line">
              <a:avLst/>
            </a:prstGeom>
            <a:ln>
              <a:solidFill>
                <a:srgbClr val="FFFF00"/>
              </a:solidFill>
            </a:ln>
          </p:spPr>
          <p:style>
            <a:lnRef idx="3">
              <a:schemeClr val="accent3"/>
            </a:lnRef>
            <a:fillRef idx="0">
              <a:schemeClr val="accent3"/>
            </a:fillRef>
            <a:effectRef idx="2">
              <a:schemeClr val="accent3"/>
            </a:effectRef>
            <a:fontRef idx="minor">
              <a:schemeClr val="tx1"/>
            </a:fontRef>
          </p:style>
        </p:cxnSp>
        <p:cxnSp>
          <p:nvCxnSpPr>
            <p:cNvPr id="63" name="Straight Connector 62"/>
            <p:cNvCxnSpPr/>
            <p:nvPr/>
          </p:nvCxnSpPr>
          <p:spPr>
            <a:xfrm flipV="1">
              <a:off x="5373837" y="3285040"/>
              <a:ext cx="4497" cy="264906"/>
            </a:xfrm>
            <a:prstGeom prst="line">
              <a:avLst/>
            </a:prstGeom>
            <a:ln>
              <a:solidFill>
                <a:srgbClr val="FFFF00"/>
              </a:solidFill>
            </a:ln>
          </p:spPr>
          <p:style>
            <a:lnRef idx="3">
              <a:schemeClr val="accent3"/>
            </a:lnRef>
            <a:fillRef idx="0">
              <a:schemeClr val="accent3"/>
            </a:fillRef>
            <a:effectRef idx="2">
              <a:schemeClr val="accent3"/>
            </a:effectRef>
            <a:fontRef idx="minor">
              <a:schemeClr val="tx1"/>
            </a:fontRef>
          </p:style>
        </p:cxnSp>
        <p:cxnSp>
          <p:nvCxnSpPr>
            <p:cNvPr id="64" name="Straight Connector 63"/>
            <p:cNvCxnSpPr/>
            <p:nvPr/>
          </p:nvCxnSpPr>
          <p:spPr>
            <a:xfrm flipV="1">
              <a:off x="5829350" y="3285040"/>
              <a:ext cx="4497" cy="264906"/>
            </a:xfrm>
            <a:prstGeom prst="line">
              <a:avLst/>
            </a:prstGeom>
            <a:ln>
              <a:solidFill>
                <a:srgbClr val="FFFF00"/>
              </a:solidFill>
            </a:ln>
          </p:spPr>
          <p:style>
            <a:lnRef idx="3">
              <a:schemeClr val="accent3"/>
            </a:lnRef>
            <a:fillRef idx="0">
              <a:schemeClr val="accent3"/>
            </a:fillRef>
            <a:effectRef idx="2">
              <a:schemeClr val="accent3"/>
            </a:effectRef>
            <a:fontRef idx="minor">
              <a:schemeClr val="tx1"/>
            </a:fontRef>
          </p:style>
        </p:cxnSp>
        <p:cxnSp>
          <p:nvCxnSpPr>
            <p:cNvPr id="65" name="Straight Connector 64"/>
            <p:cNvCxnSpPr/>
            <p:nvPr/>
          </p:nvCxnSpPr>
          <p:spPr>
            <a:xfrm flipV="1">
              <a:off x="6286167" y="3274864"/>
              <a:ext cx="4497" cy="264906"/>
            </a:xfrm>
            <a:prstGeom prst="line">
              <a:avLst/>
            </a:prstGeom>
            <a:ln>
              <a:solidFill>
                <a:srgbClr val="FFFF00"/>
              </a:solidFill>
            </a:ln>
          </p:spPr>
          <p:style>
            <a:lnRef idx="3">
              <a:schemeClr val="accent3"/>
            </a:lnRef>
            <a:fillRef idx="0">
              <a:schemeClr val="accent3"/>
            </a:fillRef>
            <a:effectRef idx="2">
              <a:schemeClr val="accent3"/>
            </a:effectRef>
            <a:fontRef idx="minor">
              <a:schemeClr val="tx1"/>
            </a:fontRef>
          </p:style>
        </p:cxnSp>
        <p:cxnSp>
          <p:nvCxnSpPr>
            <p:cNvPr id="66" name="Straight Connector 65"/>
            <p:cNvCxnSpPr/>
            <p:nvPr/>
          </p:nvCxnSpPr>
          <p:spPr>
            <a:xfrm flipV="1">
              <a:off x="6740735" y="3285040"/>
              <a:ext cx="4497" cy="264906"/>
            </a:xfrm>
            <a:prstGeom prst="line">
              <a:avLst/>
            </a:prstGeom>
            <a:ln>
              <a:solidFill>
                <a:srgbClr val="FFFF00"/>
              </a:solidFill>
            </a:ln>
          </p:spPr>
          <p:style>
            <a:lnRef idx="3">
              <a:schemeClr val="accent3"/>
            </a:lnRef>
            <a:fillRef idx="0">
              <a:schemeClr val="accent3"/>
            </a:fillRef>
            <a:effectRef idx="2">
              <a:schemeClr val="accent3"/>
            </a:effectRef>
            <a:fontRef idx="minor">
              <a:schemeClr val="tx1"/>
            </a:fontRef>
          </p:style>
        </p:cxnSp>
        <p:cxnSp>
          <p:nvCxnSpPr>
            <p:cNvPr id="67" name="Straight Connector 66"/>
            <p:cNvCxnSpPr/>
            <p:nvPr/>
          </p:nvCxnSpPr>
          <p:spPr>
            <a:xfrm flipV="1">
              <a:off x="7193547" y="3285040"/>
              <a:ext cx="4497" cy="264906"/>
            </a:xfrm>
            <a:prstGeom prst="line">
              <a:avLst/>
            </a:prstGeom>
            <a:ln>
              <a:solidFill>
                <a:srgbClr val="FFFF00"/>
              </a:solidFill>
            </a:ln>
          </p:spPr>
          <p:style>
            <a:lnRef idx="3">
              <a:schemeClr val="accent3"/>
            </a:lnRef>
            <a:fillRef idx="0">
              <a:schemeClr val="accent3"/>
            </a:fillRef>
            <a:effectRef idx="2">
              <a:schemeClr val="accent3"/>
            </a:effectRef>
            <a:fontRef idx="minor">
              <a:schemeClr val="tx1"/>
            </a:fontRef>
          </p:style>
        </p:cxnSp>
        <p:cxnSp>
          <p:nvCxnSpPr>
            <p:cNvPr id="68" name="Straight Connector 67"/>
            <p:cNvCxnSpPr/>
            <p:nvPr/>
          </p:nvCxnSpPr>
          <p:spPr>
            <a:xfrm flipV="1">
              <a:off x="7649060" y="3285040"/>
              <a:ext cx="4497" cy="264906"/>
            </a:xfrm>
            <a:prstGeom prst="line">
              <a:avLst/>
            </a:prstGeom>
            <a:ln>
              <a:solidFill>
                <a:srgbClr val="FFFF00"/>
              </a:solidFill>
            </a:ln>
          </p:spPr>
          <p:style>
            <a:lnRef idx="3">
              <a:schemeClr val="accent3"/>
            </a:lnRef>
            <a:fillRef idx="0">
              <a:schemeClr val="accent3"/>
            </a:fillRef>
            <a:effectRef idx="2">
              <a:schemeClr val="accent3"/>
            </a:effectRef>
            <a:fontRef idx="minor">
              <a:schemeClr val="tx1"/>
            </a:fontRef>
          </p:style>
        </p:cxnSp>
        <p:cxnSp>
          <p:nvCxnSpPr>
            <p:cNvPr id="69" name="Straight Connector 68"/>
            <p:cNvCxnSpPr/>
            <p:nvPr/>
          </p:nvCxnSpPr>
          <p:spPr>
            <a:xfrm flipV="1">
              <a:off x="8105877" y="3274864"/>
              <a:ext cx="4497" cy="264906"/>
            </a:xfrm>
            <a:prstGeom prst="line">
              <a:avLst/>
            </a:prstGeom>
            <a:ln>
              <a:solidFill>
                <a:srgbClr val="FFFF00"/>
              </a:solidFill>
            </a:ln>
          </p:spPr>
          <p:style>
            <a:lnRef idx="3">
              <a:schemeClr val="accent3"/>
            </a:lnRef>
            <a:fillRef idx="0">
              <a:schemeClr val="accent3"/>
            </a:fillRef>
            <a:effectRef idx="2">
              <a:schemeClr val="accent3"/>
            </a:effectRef>
            <a:fontRef idx="minor">
              <a:schemeClr val="tx1"/>
            </a:fontRef>
          </p:style>
        </p:cxnSp>
        <p:cxnSp>
          <p:nvCxnSpPr>
            <p:cNvPr id="70" name="Straight Connector 69"/>
            <p:cNvCxnSpPr/>
            <p:nvPr/>
          </p:nvCxnSpPr>
          <p:spPr>
            <a:xfrm flipV="1">
              <a:off x="8560445" y="3285040"/>
              <a:ext cx="4497" cy="264906"/>
            </a:xfrm>
            <a:prstGeom prst="line">
              <a:avLst/>
            </a:prstGeom>
            <a:ln>
              <a:solidFill>
                <a:srgbClr val="FFFF00"/>
              </a:solidFill>
            </a:ln>
          </p:spPr>
          <p:style>
            <a:lnRef idx="3">
              <a:schemeClr val="accent3"/>
            </a:lnRef>
            <a:fillRef idx="0">
              <a:schemeClr val="accent3"/>
            </a:fillRef>
            <a:effectRef idx="2">
              <a:schemeClr val="accent3"/>
            </a:effectRef>
            <a:fontRef idx="minor">
              <a:schemeClr val="tx1"/>
            </a:fontRef>
          </p:style>
        </p:cxnSp>
      </p:grpSp>
      <p:sp>
        <p:nvSpPr>
          <p:cNvPr id="71" name="TextBox 70"/>
          <p:cNvSpPr txBox="1"/>
          <p:nvPr/>
        </p:nvSpPr>
        <p:spPr>
          <a:xfrm>
            <a:off x="600838" y="1281485"/>
            <a:ext cx="3352343" cy="369332"/>
          </a:xfrm>
          <a:prstGeom prst="rect">
            <a:avLst/>
          </a:prstGeom>
          <a:noFill/>
        </p:spPr>
        <p:txBody>
          <a:bodyPr wrap="square" rtlCol="0">
            <a:spAutoFit/>
          </a:bodyPr>
          <a:lstStyle/>
          <a:p>
            <a:pPr marL="285750" indent="-285750">
              <a:buFont typeface="Arial" pitchFamily="34" charset="0"/>
              <a:buChar char="•"/>
            </a:pPr>
            <a:r>
              <a:rPr lang="en-US" dirty="0" smtClean="0">
                <a:solidFill>
                  <a:schemeClr val="bg1"/>
                </a:solidFill>
              </a:rPr>
              <a:t>Scale unit is racked and cabled</a:t>
            </a:r>
          </a:p>
        </p:txBody>
      </p:sp>
      <p:pic>
        <p:nvPicPr>
          <p:cNvPr id="72" name="Picture 2" descr="C:\Users\tgerber\Documents\Images\DVD_ART36\Artwork_Imagery\Icons - Illustrations\_ XML ICONS\laptop notebook portable Comput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67873" y="4231369"/>
            <a:ext cx="676096" cy="641424"/>
          </a:xfrm>
          <a:prstGeom prst="rect">
            <a:avLst/>
          </a:prstGeom>
          <a:noFill/>
          <a:extLst>
            <a:ext uri="{909E8E84-426E-40DD-AFC4-6F175D3DCCD1}">
              <a14:hiddenFill xmlns:a14="http://schemas.microsoft.com/office/drawing/2010/main">
                <a:solidFill>
                  <a:srgbClr val="FFFFFF"/>
                </a:solidFill>
              </a14:hiddenFill>
            </a:ext>
          </a:extLst>
        </p:spPr>
      </p:pic>
      <p:grpSp>
        <p:nvGrpSpPr>
          <p:cNvPr id="73" name="Group 72"/>
          <p:cNvGrpSpPr/>
          <p:nvPr/>
        </p:nvGrpSpPr>
        <p:grpSpPr>
          <a:xfrm>
            <a:off x="3741178" y="4121936"/>
            <a:ext cx="2014003" cy="853589"/>
            <a:chOff x="5361562" y="1269641"/>
            <a:chExt cx="2014003" cy="853589"/>
          </a:xfrm>
        </p:grpSpPr>
        <p:cxnSp>
          <p:nvCxnSpPr>
            <p:cNvPr id="74" name="Straight Connector 73"/>
            <p:cNvCxnSpPr/>
            <p:nvPr/>
          </p:nvCxnSpPr>
          <p:spPr>
            <a:xfrm flipV="1">
              <a:off x="5600885" y="1526448"/>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75" name="Straight Connector 74"/>
            <p:cNvCxnSpPr/>
            <p:nvPr/>
          </p:nvCxnSpPr>
          <p:spPr>
            <a:xfrm flipV="1">
              <a:off x="6128557" y="1526448"/>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76" name="Straight Connector 75"/>
            <p:cNvCxnSpPr/>
            <p:nvPr/>
          </p:nvCxnSpPr>
          <p:spPr>
            <a:xfrm flipV="1">
              <a:off x="6650621" y="1526448"/>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77" name="Straight Connector 76"/>
            <p:cNvCxnSpPr/>
            <p:nvPr/>
          </p:nvCxnSpPr>
          <p:spPr>
            <a:xfrm flipV="1">
              <a:off x="7146438" y="1564853"/>
              <a:ext cx="4497" cy="264906"/>
            </a:xfrm>
            <a:prstGeom prst="line">
              <a:avLst/>
            </a:prstGeom>
          </p:spPr>
          <p:style>
            <a:lnRef idx="2">
              <a:schemeClr val="accent4"/>
            </a:lnRef>
            <a:fillRef idx="0">
              <a:schemeClr val="accent4"/>
            </a:fillRef>
            <a:effectRef idx="1">
              <a:schemeClr val="accent4"/>
            </a:effectRef>
            <a:fontRef idx="minor">
              <a:schemeClr val="tx1"/>
            </a:fontRef>
          </p:style>
        </p:cxnSp>
        <p:pic>
          <p:nvPicPr>
            <p:cNvPr id="78" name="Picture 77"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78505" y="1699786"/>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79"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03373" y="1699786"/>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28241" y="1699786"/>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81"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26306" y="1738191"/>
              <a:ext cx="449259" cy="385039"/>
            </a:xfrm>
            <a:prstGeom prst="rect">
              <a:avLst/>
            </a:prstGeom>
            <a:noFill/>
            <a:extLst>
              <a:ext uri="{909E8E84-426E-40DD-AFC4-6F175D3DCCD1}">
                <a14:hiddenFill xmlns:a14="http://schemas.microsoft.com/office/drawing/2010/main">
                  <a:solidFill>
                    <a:srgbClr val="FFFFFF"/>
                  </a:solidFill>
                </a14:hiddenFill>
              </a:ext>
            </a:extLst>
          </p:spPr>
        </p:pic>
        <p:cxnSp>
          <p:nvCxnSpPr>
            <p:cNvPr id="82" name="Straight Connector 81"/>
            <p:cNvCxnSpPr/>
            <p:nvPr/>
          </p:nvCxnSpPr>
          <p:spPr>
            <a:xfrm flipH="1">
              <a:off x="5605382" y="1547155"/>
              <a:ext cx="1572357" cy="0"/>
            </a:xfrm>
            <a:prstGeom prst="line">
              <a:avLst/>
            </a:prstGeom>
          </p:spPr>
          <p:style>
            <a:lnRef idx="2">
              <a:schemeClr val="accent4"/>
            </a:lnRef>
            <a:fillRef idx="0">
              <a:schemeClr val="accent4"/>
            </a:fillRef>
            <a:effectRef idx="1">
              <a:schemeClr val="accent4"/>
            </a:effectRef>
            <a:fontRef idx="minor">
              <a:schemeClr val="tx1"/>
            </a:fontRef>
          </p:style>
        </p:cxnSp>
        <p:pic>
          <p:nvPicPr>
            <p:cNvPr id="83" name="Picture 3" descr="C:\Users\tgerber\Documents\Images\DVD_ART36\Artwork_Imagery\Icons - Illustrations\_ VIRTUALIZATION ICONS\Server Virtual SQL.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61562" y="1609046"/>
              <a:ext cx="466202" cy="377099"/>
            </a:xfrm>
            <a:prstGeom prst="rect">
              <a:avLst/>
            </a:prstGeom>
            <a:noFill/>
            <a:extLst>
              <a:ext uri="{909E8E84-426E-40DD-AFC4-6F175D3DCCD1}">
                <a14:hiddenFill xmlns:a14="http://schemas.microsoft.com/office/drawing/2010/main">
                  <a:solidFill>
                    <a:srgbClr val="FFFFFF"/>
                  </a:solidFill>
                </a14:hiddenFill>
              </a:ext>
            </a:extLst>
          </p:spPr>
        </p:pic>
        <p:grpSp>
          <p:nvGrpSpPr>
            <p:cNvPr id="84" name="Group 83"/>
            <p:cNvGrpSpPr/>
            <p:nvPr/>
          </p:nvGrpSpPr>
          <p:grpSpPr>
            <a:xfrm>
              <a:off x="5944930" y="1536054"/>
              <a:ext cx="366143" cy="392313"/>
              <a:chOff x="1088746" y="3044950"/>
              <a:chExt cx="218829" cy="248702"/>
            </a:xfrm>
          </p:grpSpPr>
          <p:pic>
            <p:nvPicPr>
              <p:cNvPr id="9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6"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5" name="Group 84"/>
            <p:cNvGrpSpPr/>
            <p:nvPr/>
          </p:nvGrpSpPr>
          <p:grpSpPr>
            <a:xfrm>
              <a:off x="6467549" y="1531251"/>
              <a:ext cx="366143" cy="392313"/>
              <a:chOff x="1088746" y="3044950"/>
              <a:chExt cx="218829" cy="248702"/>
            </a:xfrm>
          </p:grpSpPr>
          <p:pic>
            <p:nvPicPr>
              <p:cNvPr id="9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6" name="Group 85"/>
            <p:cNvGrpSpPr/>
            <p:nvPr/>
          </p:nvGrpSpPr>
          <p:grpSpPr>
            <a:xfrm>
              <a:off x="6965614" y="1564853"/>
              <a:ext cx="366143" cy="392313"/>
              <a:chOff x="1088746" y="3044950"/>
              <a:chExt cx="218829" cy="248702"/>
            </a:xfrm>
          </p:grpSpPr>
          <p:pic>
            <p:nvPicPr>
              <p:cNvPr id="88"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sp>
          <p:nvSpPr>
            <p:cNvPr id="87" name="TextBox 86"/>
            <p:cNvSpPr txBox="1"/>
            <p:nvPr/>
          </p:nvSpPr>
          <p:spPr>
            <a:xfrm>
              <a:off x="5514546" y="1269641"/>
              <a:ext cx="1676172" cy="261610"/>
            </a:xfrm>
            <a:prstGeom prst="rect">
              <a:avLst/>
            </a:prstGeom>
            <a:noFill/>
          </p:spPr>
          <p:txBody>
            <a:bodyPr wrap="square" rtlCol="0">
              <a:spAutoFit/>
            </a:bodyPr>
            <a:lstStyle/>
            <a:p>
              <a:pPr algn="ctr"/>
              <a:r>
                <a:rPr lang="en-US" sz="1100" dirty="0" smtClean="0">
                  <a:solidFill>
                    <a:schemeClr val="bg1"/>
                  </a:solidFill>
                </a:rPr>
                <a:t>Management Cluster</a:t>
              </a:r>
            </a:p>
          </p:txBody>
        </p:sp>
      </p:grpSp>
      <p:grpSp>
        <p:nvGrpSpPr>
          <p:cNvPr id="97" name="Group 96"/>
          <p:cNvGrpSpPr/>
          <p:nvPr/>
        </p:nvGrpSpPr>
        <p:grpSpPr>
          <a:xfrm>
            <a:off x="1062747" y="3278545"/>
            <a:ext cx="7287895" cy="561492"/>
            <a:chOff x="1347029" y="3121760"/>
            <a:chExt cx="7287895" cy="561492"/>
          </a:xfrm>
        </p:grpSpPr>
        <p:cxnSp>
          <p:nvCxnSpPr>
            <p:cNvPr id="98" name="Straight Connector 97"/>
            <p:cNvCxnSpPr/>
            <p:nvPr/>
          </p:nvCxnSpPr>
          <p:spPr>
            <a:xfrm flipV="1">
              <a:off x="1572962" y="3131936"/>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99" name="Straight Connector 98"/>
            <p:cNvCxnSpPr/>
            <p:nvPr/>
          </p:nvCxnSpPr>
          <p:spPr>
            <a:xfrm flipV="1">
              <a:off x="2028475" y="3131936"/>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00" name="Straight Connector 99"/>
            <p:cNvCxnSpPr/>
            <p:nvPr/>
          </p:nvCxnSpPr>
          <p:spPr>
            <a:xfrm flipV="1">
              <a:off x="2485292" y="312176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01" name="Straight Connector 100"/>
            <p:cNvCxnSpPr/>
            <p:nvPr/>
          </p:nvCxnSpPr>
          <p:spPr>
            <a:xfrm flipV="1">
              <a:off x="2939860" y="3131936"/>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102" name="Group 101"/>
            <p:cNvGrpSpPr/>
            <p:nvPr/>
          </p:nvGrpSpPr>
          <p:grpSpPr>
            <a:xfrm>
              <a:off x="3151015" y="3121760"/>
              <a:ext cx="1848729" cy="560788"/>
              <a:chOff x="971316" y="2881154"/>
              <a:chExt cx="1848729" cy="560788"/>
            </a:xfrm>
          </p:grpSpPr>
          <p:cxnSp>
            <p:nvCxnSpPr>
              <p:cNvPr id="126" name="Straight Connector 125"/>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27" name="Straight Connector 126"/>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28" name="Straight Connector 127"/>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29" name="Straight Connector 128"/>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pic>
            <p:nvPicPr>
              <p:cNvPr id="130"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316" y="3056903"/>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131"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57152" y="3056903"/>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132"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13969" y="3056903"/>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133"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70786" y="3056903"/>
                <a:ext cx="449259" cy="385039"/>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103" name="Straight Connector 102"/>
            <p:cNvCxnSpPr/>
            <p:nvPr/>
          </p:nvCxnSpPr>
          <p:spPr>
            <a:xfrm>
              <a:off x="1577459" y="3121760"/>
              <a:ext cx="6835083" cy="10880"/>
            </a:xfrm>
            <a:prstGeom prst="line">
              <a:avLst/>
            </a:prstGeom>
          </p:spPr>
          <p:style>
            <a:lnRef idx="2">
              <a:schemeClr val="accent4"/>
            </a:lnRef>
            <a:fillRef idx="0">
              <a:schemeClr val="accent4"/>
            </a:fillRef>
            <a:effectRef idx="1">
              <a:schemeClr val="accent4"/>
            </a:effectRef>
            <a:fontRef idx="minor">
              <a:schemeClr val="tx1"/>
            </a:fontRef>
          </p:style>
        </p:cxnSp>
        <p:grpSp>
          <p:nvGrpSpPr>
            <p:cNvPr id="104" name="Group 103"/>
            <p:cNvGrpSpPr/>
            <p:nvPr/>
          </p:nvGrpSpPr>
          <p:grpSpPr>
            <a:xfrm>
              <a:off x="4995504" y="3122464"/>
              <a:ext cx="1819710" cy="560788"/>
              <a:chOff x="1000335" y="2881154"/>
              <a:chExt cx="1819710" cy="560788"/>
            </a:xfrm>
          </p:grpSpPr>
          <p:cxnSp>
            <p:nvCxnSpPr>
              <p:cNvPr id="118" name="Straight Connector 117"/>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19" name="Straight Connector 118"/>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20" name="Straight Connector 119"/>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21" name="Straight Connector 120"/>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pic>
            <p:nvPicPr>
              <p:cNvPr id="122"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0335" y="3056903"/>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123"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57152" y="3056903"/>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124"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13969" y="3056903"/>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125"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70786" y="3056903"/>
                <a:ext cx="449259" cy="38503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5" name="Group 104"/>
            <p:cNvGrpSpPr/>
            <p:nvPr/>
          </p:nvGrpSpPr>
          <p:grpSpPr>
            <a:xfrm>
              <a:off x="6815214" y="3122464"/>
              <a:ext cx="1819710" cy="560788"/>
              <a:chOff x="1000335" y="2881154"/>
              <a:chExt cx="1819710" cy="560788"/>
            </a:xfrm>
          </p:grpSpPr>
          <p:cxnSp>
            <p:nvCxnSpPr>
              <p:cNvPr id="110" name="Straight Connector 109"/>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11" name="Straight Connector 110"/>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12" name="Straight Connector 111"/>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13" name="Straight Connector 112"/>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pic>
            <p:nvPicPr>
              <p:cNvPr id="114"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0335" y="3056903"/>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115"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57152" y="3056903"/>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116"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13969" y="3056903"/>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117"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70786" y="3056903"/>
                <a:ext cx="449259" cy="385039"/>
              </a:xfrm>
              <a:prstGeom prst="rect">
                <a:avLst/>
              </a:prstGeom>
              <a:noFill/>
              <a:extLst>
                <a:ext uri="{909E8E84-426E-40DD-AFC4-6F175D3DCCD1}">
                  <a14:hiddenFill xmlns:a14="http://schemas.microsoft.com/office/drawing/2010/main">
                    <a:solidFill>
                      <a:srgbClr val="FFFFFF"/>
                    </a:solidFill>
                  </a14:hiddenFill>
                </a:ext>
              </a:extLst>
            </p:spPr>
          </p:pic>
        </p:grpSp>
        <p:pic>
          <p:nvPicPr>
            <p:cNvPr id="106"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47029" y="3297511"/>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107"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03846" y="3297509"/>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108"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60663" y="3297509"/>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109" name="Picture 5" descr="C:\Users\tgerber\Documents\Images\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17480" y="3297509"/>
              <a:ext cx="449259" cy="385039"/>
            </a:xfrm>
            <a:prstGeom prst="rect">
              <a:avLst/>
            </a:prstGeom>
            <a:noFill/>
            <a:extLst>
              <a:ext uri="{909E8E84-426E-40DD-AFC4-6F175D3DCCD1}">
                <a14:hiddenFill xmlns:a14="http://schemas.microsoft.com/office/drawing/2010/main">
                  <a:solidFill>
                    <a:srgbClr val="FFFFFF"/>
                  </a:solidFill>
                </a14:hiddenFill>
              </a:ext>
            </a:extLst>
          </p:spPr>
        </p:pic>
      </p:grpSp>
      <p:sp>
        <p:nvSpPr>
          <p:cNvPr id="134" name="TextBox 133"/>
          <p:cNvSpPr txBox="1"/>
          <p:nvPr/>
        </p:nvSpPr>
        <p:spPr>
          <a:xfrm>
            <a:off x="5130305" y="1281485"/>
            <a:ext cx="3352343" cy="923330"/>
          </a:xfrm>
          <a:prstGeom prst="rect">
            <a:avLst/>
          </a:prstGeom>
          <a:noFill/>
        </p:spPr>
        <p:txBody>
          <a:bodyPr wrap="square" rtlCol="0">
            <a:spAutoFit/>
          </a:bodyPr>
          <a:lstStyle/>
          <a:p>
            <a:pPr marL="285750" indent="-285750">
              <a:buFont typeface="Arial" pitchFamily="34" charset="0"/>
              <a:buChar char="•"/>
            </a:pPr>
            <a:r>
              <a:rPr lang="en-US" dirty="0" smtClean="0">
                <a:solidFill>
                  <a:schemeClr val="bg1"/>
                </a:solidFill>
              </a:rPr>
              <a:t>LUNs and VLANs created </a:t>
            </a:r>
            <a:r>
              <a:rPr lang="en-US" i="1" dirty="0" smtClean="0">
                <a:solidFill>
                  <a:schemeClr val="bg1"/>
                </a:solidFill>
              </a:rPr>
              <a:t>manually (optional integration with 3</a:t>
            </a:r>
            <a:r>
              <a:rPr lang="en-US" i="1" baseline="30000" dirty="0" smtClean="0">
                <a:solidFill>
                  <a:schemeClr val="bg1"/>
                </a:solidFill>
              </a:rPr>
              <a:t>rd</a:t>
            </a:r>
            <a:r>
              <a:rPr lang="en-US" i="1" dirty="0" smtClean="0">
                <a:solidFill>
                  <a:schemeClr val="bg1"/>
                </a:solidFill>
              </a:rPr>
              <a:t> parties)</a:t>
            </a:r>
          </a:p>
        </p:txBody>
      </p:sp>
      <p:grpSp>
        <p:nvGrpSpPr>
          <p:cNvPr id="135" name="Group 134"/>
          <p:cNvGrpSpPr/>
          <p:nvPr/>
        </p:nvGrpSpPr>
        <p:grpSpPr>
          <a:xfrm>
            <a:off x="1180921" y="3401998"/>
            <a:ext cx="6832082" cy="145382"/>
            <a:chOff x="1465203" y="3245213"/>
            <a:chExt cx="6832082" cy="145382"/>
          </a:xfrm>
        </p:grpSpPr>
        <p:grpSp>
          <p:nvGrpSpPr>
            <p:cNvPr id="136" name="Group 135"/>
            <p:cNvGrpSpPr/>
            <p:nvPr/>
          </p:nvGrpSpPr>
          <p:grpSpPr>
            <a:xfrm>
              <a:off x="4254855" y="3250315"/>
              <a:ext cx="1805035" cy="139288"/>
              <a:chOff x="6492250" y="3251307"/>
              <a:chExt cx="1805035" cy="139288"/>
            </a:xfrm>
          </p:grpSpPr>
          <p:cxnSp>
            <p:nvCxnSpPr>
              <p:cNvPr id="151" name="Straight Connector 150"/>
              <p:cNvCxnSpPr/>
              <p:nvPr/>
            </p:nvCxnSpPr>
            <p:spPr>
              <a:xfrm>
                <a:off x="6492250" y="3254213"/>
                <a:ext cx="1805035" cy="1"/>
              </a:xfrm>
              <a:prstGeom prst="line">
                <a:avLst/>
              </a:prstGeom>
            </p:spPr>
            <p:style>
              <a:lnRef idx="2">
                <a:schemeClr val="accent2"/>
              </a:lnRef>
              <a:fillRef idx="0">
                <a:schemeClr val="accent2"/>
              </a:fillRef>
              <a:effectRef idx="1">
                <a:schemeClr val="accent2"/>
              </a:effectRef>
              <a:fontRef idx="minor">
                <a:schemeClr val="tx1"/>
              </a:fontRef>
            </p:style>
          </p:cxnSp>
          <p:cxnSp>
            <p:nvCxnSpPr>
              <p:cNvPr id="152" name="Straight Connector 151"/>
              <p:cNvCxnSpPr/>
              <p:nvPr/>
            </p:nvCxnSpPr>
            <p:spPr>
              <a:xfrm flipV="1">
                <a:off x="6492250" y="3268429"/>
                <a:ext cx="0" cy="122166"/>
              </a:xfrm>
              <a:prstGeom prst="line">
                <a:avLst/>
              </a:prstGeom>
            </p:spPr>
            <p:style>
              <a:lnRef idx="2">
                <a:schemeClr val="accent2"/>
              </a:lnRef>
              <a:fillRef idx="0">
                <a:schemeClr val="accent2"/>
              </a:fillRef>
              <a:effectRef idx="1">
                <a:schemeClr val="accent2"/>
              </a:effectRef>
              <a:fontRef idx="minor">
                <a:schemeClr val="tx1"/>
              </a:fontRef>
            </p:style>
          </p:cxnSp>
          <p:cxnSp>
            <p:nvCxnSpPr>
              <p:cNvPr id="153" name="Straight Connector 152"/>
              <p:cNvCxnSpPr/>
              <p:nvPr/>
            </p:nvCxnSpPr>
            <p:spPr>
              <a:xfrm flipV="1">
                <a:off x="6953110" y="3254917"/>
                <a:ext cx="0" cy="122166"/>
              </a:xfrm>
              <a:prstGeom prst="line">
                <a:avLst/>
              </a:prstGeom>
            </p:spPr>
            <p:style>
              <a:lnRef idx="2">
                <a:schemeClr val="accent2"/>
              </a:lnRef>
              <a:fillRef idx="0">
                <a:schemeClr val="accent2"/>
              </a:fillRef>
              <a:effectRef idx="1">
                <a:schemeClr val="accent2"/>
              </a:effectRef>
              <a:fontRef idx="minor">
                <a:schemeClr val="tx1"/>
              </a:fontRef>
            </p:style>
          </p:cxnSp>
          <p:cxnSp>
            <p:nvCxnSpPr>
              <p:cNvPr id="154" name="Straight Connector 153"/>
              <p:cNvCxnSpPr/>
              <p:nvPr/>
            </p:nvCxnSpPr>
            <p:spPr>
              <a:xfrm flipV="1">
                <a:off x="7394767" y="3254917"/>
                <a:ext cx="0" cy="122166"/>
              </a:xfrm>
              <a:prstGeom prst="line">
                <a:avLst/>
              </a:prstGeom>
            </p:spPr>
            <p:style>
              <a:lnRef idx="2">
                <a:schemeClr val="accent2"/>
              </a:lnRef>
              <a:fillRef idx="0">
                <a:schemeClr val="accent2"/>
              </a:fillRef>
              <a:effectRef idx="1">
                <a:schemeClr val="accent2"/>
              </a:effectRef>
              <a:fontRef idx="minor">
                <a:schemeClr val="tx1"/>
              </a:fontRef>
            </p:style>
          </p:cxnSp>
          <p:cxnSp>
            <p:nvCxnSpPr>
              <p:cNvPr id="155" name="Straight Connector 154"/>
              <p:cNvCxnSpPr/>
              <p:nvPr/>
            </p:nvCxnSpPr>
            <p:spPr>
              <a:xfrm flipV="1">
                <a:off x="7874830" y="3251307"/>
                <a:ext cx="0" cy="122166"/>
              </a:xfrm>
              <a:prstGeom prst="line">
                <a:avLst/>
              </a:prstGeom>
            </p:spPr>
            <p:style>
              <a:lnRef idx="2">
                <a:schemeClr val="accent2"/>
              </a:lnRef>
              <a:fillRef idx="0">
                <a:schemeClr val="accent2"/>
              </a:fillRef>
              <a:effectRef idx="1">
                <a:schemeClr val="accent2"/>
              </a:effectRef>
              <a:fontRef idx="minor">
                <a:schemeClr val="tx1"/>
              </a:fontRef>
            </p:style>
          </p:cxnSp>
          <p:cxnSp>
            <p:nvCxnSpPr>
              <p:cNvPr id="156" name="Straight Connector 155"/>
              <p:cNvCxnSpPr/>
              <p:nvPr/>
            </p:nvCxnSpPr>
            <p:spPr>
              <a:xfrm flipV="1">
                <a:off x="8276858" y="3264389"/>
                <a:ext cx="0" cy="122166"/>
              </a:xfrm>
              <a:prstGeom prst="line">
                <a:avLst/>
              </a:prstGeom>
            </p:spPr>
            <p:style>
              <a:lnRef idx="2">
                <a:schemeClr val="accent2"/>
              </a:lnRef>
              <a:fillRef idx="0">
                <a:schemeClr val="accent2"/>
              </a:fillRef>
              <a:effectRef idx="1">
                <a:schemeClr val="accent2"/>
              </a:effectRef>
              <a:fontRef idx="minor">
                <a:schemeClr val="tx1"/>
              </a:fontRef>
            </p:style>
          </p:cxnSp>
        </p:grpSp>
        <p:grpSp>
          <p:nvGrpSpPr>
            <p:cNvPr id="137" name="Group 136"/>
            <p:cNvGrpSpPr/>
            <p:nvPr/>
          </p:nvGrpSpPr>
          <p:grpSpPr>
            <a:xfrm>
              <a:off x="6492250" y="3251307"/>
              <a:ext cx="1805035" cy="139288"/>
              <a:chOff x="6492250" y="3251307"/>
              <a:chExt cx="1805035" cy="139288"/>
            </a:xfrm>
          </p:grpSpPr>
          <p:cxnSp>
            <p:nvCxnSpPr>
              <p:cNvPr id="145" name="Straight Connector 144"/>
              <p:cNvCxnSpPr/>
              <p:nvPr/>
            </p:nvCxnSpPr>
            <p:spPr>
              <a:xfrm>
                <a:off x="6492250" y="3254213"/>
                <a:ext cx="1805035" cy="1"/>
              </a:xfrm>
              <a:prstGeom prst="line">
                <a:avLst/>
              </a:prstGeom>
            </p:spPr>
            <p:style>
              <a:lnRef idx="2">
                <a:schemeClr val="accent2"/>
              </a:lnRef>
              <a:fillRef idx="0">
                <a:schemeClr val="accent2"/>
              </a:fillRef>
              <a:effectRef idx="1">
                <a:schemeClr val="accent2"/>
              </a:effectRef>
              <a:fontRef idx="minor">
                <a:schemeClr val="tx1"/>
              </a:fontRef>
            </p:style>
          </p:cxnSp>
          <p:cxnSp>
            <p:nvCxnSpPr>
              <p:cNvPr id="146" name="Straight Connector 145"/>
              <p:cNvCxnSpPr/>
              <p:nvPr/>
            </p:nvCxnSpPr>
            <p:spPr>
              <a:xfrm flipV="1">
                <a:off x="6492250" y="3268429"/>
                <a:ext cx="0" cy="122166"/>
              </a:xfrm>
              <a:prstGeom prst="line">
                <a:avLst/>
              </a:prstGeom>
            </p:spPr>
            <p:style>
              <a:lnRef idx="2">
                <a:schemeClr val="accent2"/>
              </a:lnRef>
              <a:fillRef idx="0">
                <a:schemeClr val="accent2"/>
              </a:fillRef>
              <a:effectRef idx="1">
                <a:schemeClr val="accent2"/>
              </a:effectRef>
              <a:fontRef idx="minor">
                <a:schemeClr val="tx1"/>
              </a:fontRef>
            </p:style>
          </p:cxnSp>
          <p:cxnSp>
            <p:nvCxnSpPr>
              <p:cNvPr id="147" name="Straight Connector 146"/>
              <p:cNvCxnSpPr/>
              <p:nvPr/>
            </p:nvCxnSpPr>
            <p:spPr>
              <a:xfrm flipV="1">
                <a:off x="6953110" y="3254917"/>
                <a:ext cx="0" cy="122166"/>
              </a:xfrm>
              <a:prstGeom prst="line">
                <a:avLst/>
              </a:prstGeom>
            </p:spPr>
            <p:style>
              <a:lnRef idx="2">
                <a:schemeClr val="accent2"/>
              </a:lnRef>
              <a:fillRef idx="0">
                <a:schemeClr val="accent2"/>
              </a:fillRef>
              <a:effectRef idx="1">
                <a:schemeClr val="accent2"/>
              </a:effectRef>
              <a:fontRef idx="minor">
                <a:schemeClr val="tx1"/>
              </a:fontRef>
            </p:style>
          </p:cxnSp>
          <p:cxnSp>
            <p:nvCxnSpPr>
              <p:cNvPr id="148" name="Straight Connector 147"/>
              <p:cNvCxnSpPr/>
              <p:nvPr/>
            </p:nvCxnSpPr>
            <p:spPr>
              <a:xfrm flipV="1">
                <a:off x="7394767" y="3254917"/>
                <a:ext cx="0" cy="122166"/>
              </a:xfrm>
              <a:prstGeom prst="line">
                <a:avLst/>
              </a:prstGeom>
            </p:spPr>
            <p:style>
              <a:lnRef idx="2">
                <a:schemeClr val="accent2"/>
              </a:lnRef>
              <a:fillRef idx="0">
                <a:schemeClr val="accent2"/>
              </a:fillRef>
              <a:effectRef idx="1">
                <a:schemeClr val="accent2"/>
              </a:effectRef>
              <a:fontRef idx="minor">
                <a:schemeClr val="tx1"/>
              </a:fontRef>
            </p:style>
          </p:cxnSp>
          <p:cxnSp>
            <p:nvCxnSpPr>
              <p:cNvPr id="149" name="Straight Connector 148"/>
              <p:cNvCxnSpPr/>
              <p:nvPr/>
            </p:nvCxnSpPr>
            <p:spPr>
              <a:xfrm flipV="1">
                <a:off x="7874830" y="3251307"/>
                <a:ext cx="0" cy="122166"/>
              </a:xfrm>
              <a:prstGeom prst="line">
                <a:avLst/>
              </a:prstGeom>
            </p:spPr>
            <p:style>
              <a:lnRef idx="2">
                <a:schemeClr val="accent2"/>
              </a:lnRef>
              <a:fillRef idx="0">
                <a:schemeClr val="accent2"/>
              </a:fillRef>
              <a:effectRef idx="1">
                <a:schemeClr val="accent2"/>
              </a:effectRef>
              <a:fontRef idx="minor">
                <a:schemeClr val="tx1"/>
              </a:fontRef>
            </p:style>
          </p:cxnSp>
          <p:cxnSp>
            <p:nvCxnSpPr>
              <p:cNvPr id="150" name="Straight Connector 149"/>
              <p:cNvCxnSpPr/>
              <p:nvPr/>
            </p:nvCxnSpPr>
            <p:spPr>
              <a:xfrm flipV="1">
                <a:off x="8276858" y="3264389"/>
                <a:ext cx="0" cy="122166"/>
              </a:xfrm>
              <a:prstGeom prst="line">
                <a:avLst/>
              </a:prstGeom>
            </p:spPr>
            <p:style>
              <a:lnRef idx="2">
                <a:schemeClr val="accent2"/>
              </a:lnRef>
              <a:fillRef idx="0">
                <a:schemeClr val="accent2"/>
              </a:fillRef>
              <a:effectRef idx="1">
                <a:schemeClr val="accent2"/>
              </a:effectRef>
              <a:fontRef idx="minor">
                <a:schemeClr val="tx1"/>
              </a:fontRef>
            </p:style>
          </p:cxnSp>
        </p:grpSp>
        <p:grpSp>
          <p:nvGrpSpPr>
            <p:cNvPr id="138" name="Group 137"/>
            <p:cNvGrpSpPr/>
            <p:nvPr/>
          </p:nvGrpSpPr>
          <p:grpSpPr>
            <a:xfrm>
              <a:off x="1465203" y="3245213"/>
              <a:ext cx="1805035" cy="139288"/>
              <a:chOff x="6492250" y="3251307"/>
              <a:chExt cx="1805035" cy="139288"/>
            </a:xfrm>
          </p:grpSpPr>
          <p:cxnSp>
            <p:nvCxnSpPr>
              <p:cNvPr id="139" name="Straight Connector 138"/>
              <p:cNvCxnSpPr/>
              <p:nvPr/>
            </p:nvCxnSpPr>
            <p:spPr>
              <a:xfrm>
                <a:off x="6492250" y="3254213"/>
                <a:ext cx="1805035" cy="1"/>
              </a:xfrm>
              <a:prstGeom prst="line">
                <a:avLst/>
              </a:prstGeom>
            </p:spPr>
            <p:style>
              <a:lnRef idx="2">
                <a:schemeClr val="accent2"/>
              </a:lnRef>
              <a:fillRef idx="0">
                <a:schemeClr val="accent2"/>
              </a:fillRef>
              <a:effectRef idx="1">
                <a:schemeClr val="accent2"/>
              </a:effectRef>
              <a:fontRef idx="minor">
                <a:schemeClr val="tx1"/>
              </a:fontRef>
            </p:style>
          </p:cxnSp>
          <p:cxnSp>
            <p:nvCxnSpPr>
              <p:cNvPr id="140" name="Straight Connector 139"/>
              <p:cNvCxnSpPr/>
              <p:nvPr/>
            </p:nvCxnSpPr>
            <p:spPr>
              <a:xfrm flipV="1">
                <a:off x="6492250" y="3268429"/>
                <a:ext cx="0" cy="122166"/>
              </a:xfrm>
              <a:prstGeom prst="line">
                <a:avLst/>
              </a:prstGeom>
            </p:spPr>
            <p:style>
              <a:lnRef idx="2">
                <a:schemeClr val="accent2"/>
              </a:lnRef>
              <a:fillRef idx="0">
                <a:schemeClr val="accent2"/>
              </a:fillRef>
              <a:effectRef idx="1">
                <a:schemeClr val="accent2"/>
              </a:effectRef>
              <a:fontRef idx="minor">
                <a:schemeClr val="tx1"/>
              </a:fontRef>
            </p:style>
          </p:cxnSp>
          <p:cxnSp>
            <p:nvCxnSpPr>
              <p:cNvPr id="141" name="Straight Connector 140"/>
              <p:cNvCxnSpPr/>
              <p:nvPr/>
            </p:nvCxnSpPr>
            <p:spPr>
              <a:xfrm flipV="1">
                <a:off x="6953110" y="3254917"/>
                <a:ext cx="0" cy="122166"/>
              </a:xfrm>
              <a:prstGeom prst="line">
                <a:avLst/>
              </a:prstGeom>
            </p:spPr>
            <p:style>
              <a:lnRef idx="2">
                <a:schemeClr val="accent2"/>
              </a:lnRef>
              <a:fillRef idx="0">
                <a:schemeClr val="accent2"/>
              </a:fillRef>
              <a:effectRef idx="1">
                <a:schemeClr val="accent2"/>
              </a:effectRef>
              <a:fontRef idx="minor">
                <a:schemeClr val="tx1"/>
              </a:fontRef>
            </p:style>
          </p:cxnSp>
          <p:cxnSp>
            <p:nvCxnSpPr>
              <p:cNvPr id="142" name="Straight Connector 141"/>
              <p:cNvCxnSpPr/>
              <p:nvPr/>
            </p:nvCxnSpPr>
            <p:spPr>
              <a:xfrm flipV="1">
                <a:off x="7394767" y="3254917"/>
                <a:ext cx="0" cy="122166"/>
              </a:xfrm>
              <a:prstGeom prst="line">
                <a:avLst/>
              </a:prstGeom>
            </p:spPr>
            <p:style>
              <a:lnRef idx="2">
                <a:schemeClr val="accent2"/>
              </a:lnRef>
              <a:fillRef idx="0">
                <a:schemeClr val="accent2"/>
              </a:fillRef>
              <a:effectRef idx="1">
                <a:schemeClr val="accent2"/>
              </a:effectRef>
              <a:fontRef idx="minor">
                <a:schemeClr val="tx1"/>
              </a:fontRef>
            </p:style>
          </p:cxnSp>
          <p:cxnSp>
            <p:nvCxnSpPr>
              <p:cNvPr id="143" name="Straight Connector 142"/>
              <p:cNvCxnSpPr/>
              <p:nvPr/>
            </p:nvCxnSpPr>
            <p:spPr>
              <a:xfrm flipV="1">
                <a:off x="7874830" y="3251307"/>
                <a:ext cx="0" cy="122166"/>
              </a:xfrm>
              <a:prstGeom prst="line">
                <a:avLst/>
              </a:prstGeom>
            </p:spPr>
            <p:style>
              <a:lnRef idx="2">
                <a:schemeClr val="accent2"/>
              </a:lnRef>
              <a:fillRef idx="0">
                <a:schemeClr val="accent2"/>
              </a:fillRef>
              <a:effectRef idx="1">
                <a:schemeClr val="accent2"/>
              </a:effectRef>
              <a:fontRef idx="minor">
                <a:schemeClr val="tx1"/>
              </a:fontRef>
            </p:style>
          </p:cxnSp>
          <p:cxnSp>
            <p:nvCxnSpPr>
              <p:cNvPr id="144" name="Straight Connector 143"/>
              <p:cNvCxnSpPr/>
              <p:nvPr/>
            </p:nvCxnSpPr>
            <p:spPr>
              <a:xfrm flipV="1">
                <a:off x="8276858" y="3264389"/>
                <a:ext cx="0" cy="122166"/>
              </a:xfrm>
              <a:prstGeom prst="line">
                <a:avLst/>
              </a:prstGeom>
            </p:spPr>
            <p:style>
              <a:lnRef idx="2">
                <a:schemeClr val="accent2"/>
              </a:lnRef>
              <a:fillRef idx="0">
                <a:schemeClr val="accent2"/>
              </a:fillRef>
              <a:effectRef idx="1">
                <a:schemeClr val="accent2"/>
              </a:effectRef>
              <a:fontRef idx="minor">
                <a:schemeClr val="tx1"/>
              </a:fontRef>
            </p:style>
          </p:cxnSp>
        </p:grpSp>
      </p:grpSp>
      <p:pic>
        <p:nvPicPr>
          <p:cNvPr id="157" name="Picture 2" descr="C:\Users\tgerber\Documents\Images\DVD_ART36\Artwork_Imagery\Icons - Illustrations\_ XML ICONS\Database 4 blue.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4260020" y="2548850"/>
            <a:ext cx="679383" cy="552843"/>
          </a:xfrm>
          <a:prstGeom prst="rect">
            <a:avLst/>
          </a:prstGeom>
          <a:noFill/>
          <a:extLst>
            <a:ext uri="{909E8E84-426E-40DD-AFC4-6F175D3DCCD1}">
              <a14:hiddenFill xmlns:a14="http://schemas.microsoft.com/office/drawing/2010/main">
                <a:solidFill>
                  <a:srgbClr val="FFFFFF"/>
                </a:solidFill>
              </a14:hiddenFill>
            </a:ext>
          </a:extLst>
        </p:spPr>
      </p:pic>
      <p:sp>
        <p:nvSpPr>
          <p:cNvPr id="158" name="TextBox 157"/>
          <p:cNvSpPr txBox="1"/>
          <p:nvPr/>
        </p:nvSpPr>
        <p:spPr>
          <a:xfrm>
            <a:off x="731562" y="4971841"/>
            <a:ext cx="3262194" cy="1200329"/>
          </a:xfrm>
          <a:prstGeom prst="rect">
            <a:avLst/>
          </a:prstGeom>
          <a:noFill/>
        </p:spPr>
        <p:txBody>
          <a:bodyPr wrap="square" rtlCol="0">
            <a:spAutoFit/>
          </a:bodyPr>
          <a:lstStyle/>
          <a:p>
            <a:pPr marL="285750" indent="-285750">
              <a:buFont typeface="Arial" pitchFamily="34" charset="0"/>
              <a:buChar char="•"/>
            </a:pPr>
            <a:r>
              <a:rPr lang="en-US" dirty="0" smtClean="0">
                <a:solidFill>
                  <a:schemeClr val="bg1"/>
                </a:solidFill>
              </a:rPr>
              <a:t>Administrator enters scale unit data (hostnames, MAC Addresses) into Service Manager form</a:t>
            </a:r>
          </a:p>
        </p:txBody>
      </p:sp>
      <p:sp>
        <p:nvSpPr>
          <p:cNvPr id="159" name="TextBox 158"/>
          <p:cNvSpPr txBox="1"/>
          <p:nvPr/>
        </p:nvSpPr>
        <p:spPr>
          <a:xfrm>
            <a:off x="4790976" y="4892024"/>
            <a:ext cx="3943659" cy="1477328"/>
          </a:xfrm>
          <a:prstGeom prst="rect">
            <a:avLst/>
          </a:prstGeom>
          <a:noFill/>
        </p:spPr>
        <p:txBody>
          <a:bodyPr wrap="square" rtlCol="0">
            <a:spAutoFit/>
          </a:bodyPr>
          <a:lstStyle/>
          <a:p>
            <a:pPr marL="285750" indent="-285750">
              <a:buFont typeface="Arial" pitchFamily="34" charset="0"/>
              <a:buChar char="•"/>
            </a:pPr>
            <a:r>
              <a:rPr lang="en-US" dirty="0" smtClean="0">
                <a:solidFill>
                  <a:schemeClr val="bg1"/>
                </a:solidFill>
              </a:rPr>
              <a:t>Hyper-V Core deployed to Hosts simultaneously</a:t>
            </a:r>
          </a:p>
          <a:p>
            <a:pPr marL="285750" indent="-285750">
              <a:buFont typeface="Arial" pitchFamily="34" charset="0"/>
              <a:buChar char="•"/>
            </a:pPr>
            <a:r>
              <a:rPr lang="en-US" dirty="0" smtClean="0">
                <a:solidFill>
                  <a:schemeClr val="bg1"/>
                </a:solidFill>
              </a:rPr>
              <a:t>CSVs created and hosts added to failover cluster</a:t>
            </a:r>
          </a:p>
          <a:p>
            <a:pPr marL="285750" indent="-285750">
              <a:buFont typeface="Arial" pitchFamily="34" charset="0"/>
              <a:buChar char="•"/>
            </a:pPr>
            <a:r>
              <a:rPr lang="en-US" dirty="0" smtClean="0">
                <a:solidFill>
                  <a:schemeClr val="bg1"/>
                </a:solidFill>
              </a:rPr>
              <a:t>Added to VMM as available capacity</a:t>
            </a:r>
          </a:p>
        </p:txBody>
      </p:sp>
      <p:pic>
        <p:nvPicPr>
          <p:cNvPr id="160" name="Picture 3" descr="C:\Users\tgerber\Documents\Images\DVD_ART36\Artwork_Imagery\Icons - Illustrations\_ XML ICONS\Document file.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928181" y="4292009"/>
            <a:ext cx="242734" cy="520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1025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childTnLst>
                                </p:cTn>
                              </p:par>
                            </p:childTnLst>
                          </p:cTn>
                        </p:par>
                        <p:par>
                          <p:cTn id="7" fill="hold">
                            <p:stCondLst>
                              <p:cond delay="0"/>
                            </p:stCondLst>
                            <p:childTnLst>
                              <p:par>
                                <p:cTn id="8" presetID="16" presetClass="entr" presetSubtype="21" fill="hold" nodeType="afterEffect">
                                  <p:stCondLst>
                                    <p:cond delay="1000"/>
                                  </p:stCondLst>
                                  <p:childTnLst>
                                    <p:set>
                                      <p:cBhvr>
                                        <p:cTn id="9" dur="1" fill="hold">
                                          <p:stCondLst>
                                            <p:cond delay="0"/>
                                          </p:stCondLst>
                                        </p:cTn>
                                        <p:tgtEl>
                                          <p:spTgt spid="97"/>
                                        </p:tgtEl>
                                        <p:attrNameLst>
                                          <p:attrName>style.visibility</p:attrName>
                                        </p:attrNameLst>
                                      </p:cBhvr>
                                      <p:to>
                                        <p:strVal val="visible"/>
                                      </p:to>
                                    </p:set>
                                    <p:animEffect transition="in" filter="barn(inVertical)">
                                      <p:cBhvr>
                                        <p:cTn id="10" dur="500"/>
                                        <p:tgtEl>
                                          <p:spTgt spid="9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4"/>
                                        </p:tgtEl>
                                        <p:attrNameLst>
                                          <p:attrName>style.visibility</p:attrName>
                                        </p:attrNameLst>
                                      </p:cBhvr>
                                      <p:to>
                                        <p:strVal val="visible"/>
                                      </p:to>
                                    </p:set>
                                    <p:animEffect transition="in" filter="fade">
                                      <p:cBhvr>
                                        <p:cTn id="15" dur="500"/>
                                        <p:tgtEl>
                                          <p:spTgt spid="134"/>
                                        </p:tgtEl>
                                      </p:cBhvr>
                                    </p:animEffect>
                                  </p:childTnLst>
                                </p:cTn>
                              </p:par>
                            </p:childTnLst>
                          </p:cTn>
                        </p:par>
                        <p:par>
                          <p:cTn id="16" fill="hold">
                            <p:stCondLst>
                              <p:cond delay="500"/>
                            </p:stCondLst>
                            <p:childTnLst>
                              <p:par>
                                <p:cTn id="17" presetID="6" presetClass="entr" presetSubtype="16" fill="hold" nodeType="afterEffect">
                                  <p:stCondLst>
                                    <p:cond delay="1000"/>
                                  </p:stCondLst>
                                  <p:childTnLst>
                                    <p:set>
                                      <p:cBhvr>
                                        <p:cTn id="18" dur="1" fill="hold">
                                          <p:stCondLst>
                                            <p:cond delay="0"/>
                                          </p:stCondLst>
                                        </p:cTn>
                                        <p:tgtEl>
                                          <p:spTgt spid="157"/>
                                        </p:tgtEl>
                                        <p:attrNameLst>
                                          <p:attrName>style.visibility</p:attrName>
                                        </p:attrNameLst>
                                      </p:cBhvr>
                                      <p:to>
                                        <p:strVal val="visible"/>
                                      </p:to>
                                    </p:set>
                                    <p:animEffect transition="in" filter="circle(in)">
                                      <p:cBhvr>
                                        <p:cTn id="19" dur="500"/>
                                        <p:tgtEl>
                                          <p:spTgt spid="157"/>
                                        </p:tgtEl>
                                      </p:cBhvr>
                                    </p:animEffect>
                                  </p:childTnLst>
                                </p:cTn>
                              </p:par>
                            </p:childTnLst>
                          </p:cTn>
                        </p:par>
                        <p:par>
                          <p:cTn id="20" fill="hold">
                            <p:stCondLst>
                              <p:cond delay="2000"/>
                            </p:stCondLst>
                            <p:childTnLst>
                              <p:par>
                                <p:cTn id="21" presetID="53" presetClass="entr" presetSubtype="16" fill="hold" grpId="0" nodeType="afterEffect">
                                  <p:stCondLst>
                                    <p:cond delay="100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3500"/>
                            </p:stCondLst>
                            <p:childTnLst>
                              <p:par>
                                <p:cTn id="27" presetID="53" presetClass="entr" presetSubtype="16" fill="hold" grpId="0" nodeType="afterEffect">
                                  <p:stCondLst>
                                    <p:cond delay="100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childTnLst>
                          </p:cTn>
                        </p:par>
                        <p:par>
                          <p:cTn id="32" fill="hold">
                            <p:stCondLst>
                              <p:cond delay="5000"/>
                            </p:stCondLst>
                            <p:childTnLst>
                              <p:par>
                                <p:cTn id="33" presetID="16" presetClass="entr" presetSubtype="21" fill="hold" nodeType="afterEffect">
                                  <p:stCondLst>
                                    <p:cond delay="1000"/>
                                  </p:stCondLst>
                                  <p:childTnLst>
                                    <p:set>
                                      <p:cBhvr>
                                        <p:cTn id="34" dur="1" fill="hold">
                                          <p:stCondLst>
                                            <p:cond delay="0"/>
                                          </p:stCondLst>
                                        </p:cTn>
                                        <p:tgtEl>
                                          <p:spTgt spid="135"/>
                                        </p:tgtEl>
                                        <p:attrNameLst>
                                          <p:attrName>style.visibility</p:attrName>
                                        </p:attrNameLst>
                                      </p:cBhvr>
                                      <p:to>
                                        <p:strVal val="visible"/>
                                      </p:to>
                                    </p:set>
                                    <p:animEffect transition="in" filter="barn(inVertical)">
                                      <p:cBhvr>
                                        <p:cTn id="35" dur="500"/>
                                        <p:tgtEl>
                                          <p:spTgt spid="135"/>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58"/>
                                        </p:tgtEl>
                                        <p:attrNameLst>
                                          <p:attrName>style.visibility</p:attrName>
                                        </p:attrNameLst>
                                      </p:cBhvr>
                                      <p:to>
                                        <p:strVal val="visible"/>
                                      </p:to>
                                    </p:set>
                                  </p:childTnLst>
                                </p:cTn>
                              </p:par>
                            </p:childTnLst>
                          </p:cTn>
                        </p:par>
                        <p:par>
                          <p:cTn id="40" fill="hold">
                            <p:stCondLst>
                              <p:cond delay="0"/>
                            </p:stCondLst>
                            <p:childTnLst>
                              <p:par>
                                <p:cTn id="41" presetID="22" presetClass="entr" presetSubtype="4" fill="hold" nodeType="afterEffect">
                                  <p:stCondLst>
                                    <p:cond delay="1000"/>
                                  </p:stCondLst>
                                  <p:childTnLst>
                                    <p:set>
                                      <p:cBhvr>
                                        <p:cTn id="42" dur="1" fill="hold">
                                          <p:stCondLst>
                                            <p:cond delay="0"/>
                                          </p:stCondLst>
                                        </p:cTn>
                                        <p:tgtEl>
                                          <p:spTgt spid="72"/>
                                        </p:tgtEl>
                                        <p:attrNameLst>
                                          <p:attrName>style.visibility</p:attrName>
                                        </p:attrNameLst>
                                      </p:cBhvr>
                                      <p:to>
                                        <p:strVal val="visible"/>
                                      </p:to>
                                    </p:set>
                                    <p:animEffect transition="in" filter="wipe(down)">
                                      <p:cBhvr>
                                        <p:cTn id="43" dur="500"/>
                                        <p:tgtEl>
                                          <p:spTgt spid="72"/>
                                        </p:tgtEl>
                                      </p:cBhvr>
                                    </p:animEffect>
                                  </p:childTnLst>
                                </p:cTn>
                              </p:par>
                            </p:childTnLst>
                          </p:cTn>
                        </p:par>
                        <p:par>
                          <p:cTn id="44" fill="hold">
                            <p:stCondLst>
                              <p:cond delay="1500"/>
                            </p:stCondLst>
                            <p:childTnLst>
                              <p:par>
                                <p:cTn id="45" presetID="22" presetClass="entr" presetSubtype="4" fill="hold" nodeType="afterEffect">
                                  <p:stCondLst>
                                    <p:cond delay="1000"/>
                                  </p:stCondLst>
                                  <p:childTnLst>
                                    <p:set>
                                      <p:cBhvr>
                                        <p:cTn id="46" dur="1" fill="hold">
                                          <p:stCondLst>
                                            <p:cond delay="0"/>
                                          </p:stCondLst>
                                        </p:cTn>
                                        <p:tgtEl>
                                          <p:spTgt spid="160"/>
                                        </p:tgtEl>
                                        <p:attrNameLst>
                                          <p:attrName>style.visibility</p:attrName>
                                        </p:attrNameLst>
                                      </p:cBhvr>
                                      <p:to>
                                        <p:strVal val="visible"/>
                                      </p:to>
                                    </p:set>
                                    <p:animEffect transition="in" filter="wipe(down)">
                                      <p:cBhvr>
                                        <p:cTn id="47" dur="500"/>
                                        <p:tgtEl>
                                          <p:spTgt spid="160"/>
                                        </p:tgtEl>
                                      </p:cBhvr>
                                    </p:animEffect>
                                  </p:childTnLst>
                                </p:cTn>
                              </p:par>
                            </p:childTnLst>
                          </p:cTn>
                        </p:par>
                        <p:par>
                          <p:cTn id="48" fill="hold">
                            <p:stCondLst>
                              <p:cond delay="3000"/>
                            </p:stCondLst>
                            <p:childTnLst>
                              <p:par>
                                <p:cTn id="49" presetID="42" presetClass="path" presetSubtype="0" accel="50000" decel="50000" fill="hold" nodeType="afterEffect">
                                  <p:stCondLst>
                                    <p:cond delay="1000"/>
                                  </p:stCondLst>
                                  <p:childTnLst>
                                    <p:animMotion origin="layout" path="M -1.66667E-6 3.13671E-6 L 0.18681 -0.00347 " pathEditMode="relative" rAng="0" ptsTypes="AA">
                                      <p:cBhvr>
                                        <p:cTn id="50" dur="2000" fill="hold"/>
                                        <p:tgtEl>
                                          <p:spTgt spid="160"/>
                                        </p:tgtEl>
                                        <p:attrNameLst>
                                          <p:attrName>ppt_x</p:attrName>
                                          <p:attrName>ppt_y</p:attrName>
                                        </p:attrNameLst>
                                      </p:cBhvr>
                                      <p:rCtr x="9340" y="-185"/>
                                    </p:animMotion>
                                  </p:childTnLst>
                                </p:cTn>
                              </p:par>
                              <p:par>
                                <p:cTn id="51" presetID="31" presetClass="exit" presetSubtype="0" fill="hold" nodeType="withEffect">
                                  <p:stCondLst>
                                    <p:cond delay="2000"/>
                                  </p:stCondLst>
                                  <p:childTnLst>
                                    <p:anim calcmode="lin" valueType="num">
                                      <p:cBhvr>
                                        <p:cTn id="52" dur="1000"/>
                                        <p:tgtEl>
                                          <p:spTgt spid="160"/>
                                        </p:tgtEl>
                                        <p:attrNameLst>
                                          <p:attrName>ppt_w</p:attrName>
                                        </p:attrNameLst>
                                      </p:cBhvr>
                                      <p:tavLst>
                                        <p:tav tm="0">
                                          <p:val>
                                            <p:strVal val="ppt_w"/>
                                          </p:val>
                                        </p:tav>
                                        <p:tav tm="100000">
                                          <p:val>
                                            <p:fltVal val="0"/>
                                          </p:val>
                                        </p:tav>
                                      </p:tavLst>
                                    </p:anim>
                                    <p:anim calcmode="lin" valueType="num">
                                      <p:cBhvr>
                                        <p:cTn id="53" dur="1000"/>
                                        <p:tgtEl>
                                          <p:spTgt spid="160"/>
                                        </p:tgtEl>
                                        <p:attrNameLst>
                                          <p:attrName>ppt_h</p:attrName>
                                        </p:attrNameLst>
                                      </p:cBhvr>
                                      <p:tavLst>
                                        <p:tav tm="0">
                                          <p:val>
                                            <p:strVal val="ppt_h"/>
                                          </p:val>
                                        </p:tav>
                                        <p:tav tm="100000">
                                          <p:val>
                                            <p:fltVal val="0"/>
                                          </p:val>
                                        </p:tav>
                                      </p:tavLst>
                                    </p:anim>
                                    <p:anim calcmode="lin" valueType="num">
                                      <p:cBhvr>
                                        <p:cTn id="54" dur="1000"/>
                                        <p:tgtEl>
                                          <p:spTgt spid="160"/>
                                        </p:tgtEl>
                                        <p:attrNameLst>
                                          <p:attrName>style.rotation</p:attrName>
                                        </p:attrNameLst>
                                      </p:cBhvr>
                                      <p:tavLst>
                                        <p:tav tm="0">
                                          <p:val>
                                            <p:fltVal val="0"/>
                                          </p:val>
                                        </p:tav>
                                        <p:tav tm="100000">
                                          <p:val>
                                            <p:fltVal val="90"/>
                                          </p:val>
                                        </p:tav>
                                      </p:tavLst>
                                    </p:anim>
                                    <p:animEffect transition="out" filter="fade">
                                      <p:cBhvr>
                                        <p:cTn id="55" dur="1000"/>
                                        <p:tgtEl>
                                          <p:spTgt spid="160"/>
                                        </p:tgtEl>
                                      </p:cBhvr>
                                    </p:animEffect>
                                    <p:set>
                                      <p:cBhvr>
                                        <p:cTn id="56" dur="1" fill="hold">
                                          <p:stCondLst>
                                            <p:cond delay="999"/>
                                          </p:stCondLst>
                                        </p:cTn>
                                        <p:tgtEl>
                                          <p:spTgt spid="160"/>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59"/>
                                        </p:tgtEl>
                                        <p:attrNameLst>
                                          <p:attrName>style.visibility</p:attrName>
                                        </p:attrNameLst>
                                      </p:cBhvr>
                                      <p:to>
                                        <p:strVal val="visible"/>
                                      </p:to>
                                    </p:set>
                                  </p:childTnLst>
                                </p:cTn>
                              </p:par>
                            </p:childTnLst>
                          </p:cTn>
                        </p:par>
                        <p:par>
                          <p:cTn id="61" fill="hold">
                            <p:stCondLst>
                              <p:cond delay="0"/>
                            </p:stCondLst>
                            <p:childTnLst>
                              <p:par>
                                <p:cTn id="62" presetID="22" presetClass="entr" presetSubtype="4" fill="hold" nodeType="afterEffect">
                                  <p:stCondLst>
                                    <p:cond delay="1000"/>
                                  </p:stCondLst>
                                  <p:childTnLst>
                                    <p:set>
                                      <p:cBhvr>
                                        <p:cTn id="63" dur="1" fill="hold">
                                          <p:stCondLst>
                                            <p:cond delay="0"/>
                                          </p:stCondLst>
                                        </p:cTn>
                                        <p:tgtEl>
                                          <p:spTgt spid="159">
                                            <p:txEl>
                                              <p:pRg st="0" end="0"/>
                                            </p:txEl>
                                          </p:spTgt>
                                        </p:tgtEl>
                                        <p:attrNameLst>
                                          <p:attrName>style.visibility</p:attrName>
                                        </p:attrNameLst>
                                      </p:cBhvr>
                                      <p:to>
                                        <p:strVal val="visible"/>
                                      </p:to>
                                    </p:set>
                                    <p:animEffect transition="in" filter="wipe(down)">
                                      <p:cBhvr>
                                        <p:cTn id="64" dur="500"/>
                                        <p:tgtEl>
                                          <p:spTgt spid="159">
                                            <p:txEl>
                                              <p:pRg st="0" end="0"/>
                                            </p:txEl>
                                          </p:spTgt>
                                        </p:tgtEl>
                                      </p:cBhvr>
                                    </p:animEffect>
                                  </p:childTnLst>
                                </p:cTn>
                              </p:par>
                            </p:childTnLst>
                          </p:cTn>
                        </p:par>
                        <p:par>
                          <p:cTn id="65" fill="hold">
                            <p:stCondLst>
                              <p:cond delay="1500"/>
                            </p:stCondLst>
                            <p:childTnLst>
                              <p:par>
                                <p:cTn id="66" presetID="16" presetClass="entr" presetSubtype="21" fill="hold" nodeType="afterEffect">
                                  <p:stCondLst>
                                    <p:cond delay="1000"/>
                                  </p:stCondLst>
                                  <p:childTnLst>
                                    <p:set>
                                      <p:cBhvr>
                                        <p:cTn id="67" dur="1" fill="hold">
                                          <p:stCondLst>
                                            <p:cond delay="0"/>
                                          </p:stCondLst>
                                        </p:cTn>
                                        <p:tgtEl>
                                          <p:spTgt spid="34"/>
                                        </p:tgtEl>
                                        <p:attrNameLst>
                                          <p:attrName>style.visibility</p:attrName>
                                        </p:attrNameLst>
                                      </p:cBhvr>
                                      <p:to>
                                        <p:strVal val="visible"/>
                                      </p:to>
                                    </p:set>
                                    <p:animEffect transition="in" filter="barn(inVertical)">
                                      <p:cBhvr>
                                        <p:cTn id="68" dur="500"/>
                                        <p:tgtEl>
                                          <p:spTgt spid="34"/>
                                        </p:tgtEl>
                                      </p:cBhvr>
                                    </p:animEffect>
                                  </p:childTnLst>
                                </p:cTn>
                              </p:par>
                            </p:childTnLst>
                          </p:cTn>
                        </p:par>
                        <p:par>
                          <p:cTn id="69" fill="hold">
                            <p:stCondLst>
                              <p:cond delay="3000"/>
                            </p:stCondLst>
                            <p:childTnLst>
                              <p:par>
                                <p:cTn id="70" presetID="22" presetClass="entr" presetSubtype="4" fill="hold" nodeType="afterEffect">
                                  <p:stCondLst>
                                    <p:cond delay="1000"/>
                                  </p:stCondLst>
                                  <p:childTnLst>
                                    <p:set>
                                      <p:cBhvr>
                                        <p:cTn id="71" dur="1" fill="hold">
                                          <p:stCondLst>
                                            <p:cond delay="0"/>
                                          </p:stCondLst>
                                        </p:cTn>
                                        <p:tgtEl>
                                          <p:spTgt spid="159">
                                            <p:txEl>
                                              <p:pRg st="1" end="1"/>
                                            </p:txEl>
                                          </p:spTgt>
                                        </p:tgtEl>
                                        <p:attrNameLst>
                                          <p:attrName>style.visibility</p:attrName>
                                        </p:attrNameLst>
                                      </p:cBhvr>
                                      <p:to>
                                        <p:strVal val="visible"/>
                                      </p:to>
                                    </p:set>
                                    <p:animEffect transition="in" filter="wipe(down)">
                                      <p:cBhvr>
                                        <p:cTn id="72" dur="500"/>
                                        <p:tgtEl>
                                          <p:spTgt spid="159">
                                            <p:txEl>
                                              <p:pRg st="1" end="1"/>
                                            </p:txEl>
                                          </p:spTgt>
                                        </p:tgtEl>
                                      </p:cBhvr>
                                    </p:animEffect>
                                  </p:childTnLst>
                                </p:cTn>
                              </p:par>
                            </p:childTnLst>
                          </p:cTn>
                        </p:par>
                        <p:par>
                          <p:cTn id="73" fill="hold">
                            <p:stCondLst>
                              <p:cond delay="4500"/>
                            </p:stCondLst>
                            <p:childTnLst>
                              <p:par>
                                <p:cTn id="74" presetID="19" presetClass="emph" presetSubtype="0" fill="hold" grpId="1" nodeType="afterEffect">
                                  <p:stCondLst>
                                    <p:cond delay="1000"/>
                                  </p:stCondLst>
                                  <p:childTnLst>
                                    <p:animClr clrSpc="rgb" dir="cw">
                                      <p:cBhvr override="childStyle">
                                        <p:cTn id="75" dur="500" fill="hold"/>
                                        <p:tgtEl>
                                          <p:spTgt spid="52"/>
                                        </p:tgtEl>
                                        <p:attrNameLst>
                                          <p:attrName>style.color</p:attrName>
                                        </p:attrNameLst>
                                      </p:cBhvr>
                                      <p:to>
                                        <a:schemeClr val="bg2"/>
                                      </p:to>
                                    </p:animClr>
                                    <p:animClr clrSpc="rgb" dir="cw">
                                      <p:cBhvr>
                                        <p:cTn id="76" dur="500" fill="hold"/>
                                        <p:tgtEl>
                                          <p:spTgt spid="52"/>
                                        </p:tgtEl>
                                        <p:attrNameLst>
                                          <p:attrName>fillcolor</p:attrName>
                                        </p:attrNameLst>
                                      </p:cBhvr>
                                      <p:to>
                                        <a:schemeClr val="bg2"/>
                                      </p:to>
                                    </p:animClr>
                                    <p:set>
                                      <p:cBhvr>
                                        <p:cTn id="77" dur="500" fill="hold"/>
                                        <p:tgtEl>
                                          <p:spTgt spid="52"/>
                                        </p:tgtEl>
                                        <p:attrNameLst>
                                          <p:attrName>fill.type</p:attrName>
                                        </p:attrNameLst>
                                      </p:cBhvr>
                                      <p:to>
                                        <p:strVal val="solid"/>
                                      </p:to>
                                    </p:set>
                                    <p:set>
                                      <p:cBhvr>
                                        <p:cTn id="78" dur="500" fill="hold"/>
                                        <p:tgtEl>
                                          <p:spTgt spid="52"/>
                                        </p:tgtEl>
                                        <p:attrNameLst>
                                          <p:attrName>fill.on</p:attrName>
                                        </p:attrNameLst>
                                      </p:cBhvr>
                                      <p:to>
                                        <p:strVal val="true"/>
                                      </p:to>
                                    </p:set>
                                  </p:childTnLst>
                                </p:cTn>
                              </p:par>
                            </p:childTnLst>
                          </p:cTn>
                        </p:par>
                        <p:par>
                          <p:cTn id="79" fill="hold">
                            <p:stCondLst>
                              <p:cond delay="6000"/>
                            </p:stCondLst>
                            <p:childTnLst>
                              <p:par>
                                <p:cTn id="80" presetID="19" presetClass="emph" presetSubtype="0" fill="hold" nodeType="afterEffect">
                                  <p:stCondLst>
                                    <p:cond delay="1000"/>
                                  </p:stCondLst>
                                  <p:childTnLst>
                                    <p:animClr clrSpc="rgb" dir="cw">
                                      <p:cBhvr override="childStyle">
                                        <p:cTn id="81" dur="500" fill="hold"/>
                                        <p:tgtEl>
                                          <p:spTgt spid="51"/>
                                        </p:tgtEl>
                                        <p:attrNameLst>
                                          <p:attrName>style.color</p:attrName>
                                        </p:attrNameLst>
                                      </p:cBhvr>
                                      <p:to>
                                        <a:schemeClr val="hlink"/>
                                      </p:to>
                                    </p:animClr>
                                    <p:animClr clrSpc="rgb" dir="cw">
                                      <p:cBhvr>
                                        <p:cTn id="82" dur="500" fill="hold"/>
                                        <p:tgtEl>
                                          <p:spTgt spid="51"/>
                                        </p:tgtEl>
                                        <p:attrNameLst>
                                          <p:attrName>fillcolor</p:attrName>
                                        </p:attrNameLst>
                                      </p:cBhvr>
                                      <p:to>
                                        <a:schemeClr val="hlink"/>
                                      </p:to>
                                    </p:animClr>
                                    <p:set>
                                      <p:cBhvr>
                                        <p:cTn id="83" dur="500" fill="hold"/>
                                        <p:tgtEl>
                                          <p:spTgt spid="51"/>
                                        </p:tgtEl>
                                        <p:attrNameLst>
                                          <p:attrName>fill.type</p:attrName>
                                        </p:attrNameLst>
                                      </p:cBhvr>
                                      <p:to>
                                        <p:strVal val="solid"/>
                                      </p:to>
                                    </p:set>
                                    <p:set>
                                      <p:cBhvr>
                                        <p:cTn id="84" dur="500" fill="hold"/>
                                        <p:tgtEl>
                                          <p:spTgt spid="51"/>
                                        </p:tgtEl>
                                        <p:attrNameLst>
                                          <p:attrName>fill.on</p:attrName>
                                        </p:attrNameLst>
                                      </p:cBhvr>
                                      <p:to>
                                        <p:strVal val="true"/>
                                      </p:to>
                                    </p:set>
                                  </p:childTnLst>
                                </p:cTn>
                              </p:par>
                            </p:childTnLst>
                          </p:cTn>
                        </p:par>
                        <p:par>
                          <p:cTn id="85" fill="hold">
                            <p:stCondLst>
                              <p:cond delay="7500"/>
                            </p:stCondLst>
                            <p:childTnLst>
                              <p:par>
                                <p:cTn id="86" presetID="16" presetClass="entr" presetSubtype="21" fill="hold" nodeType="afterEffect">
                                  <p:stCondLst>
                                    <p:cond delay="1000"/>
                                  </p:stCondLst>
                                  <p:childTnLst>
                                    <p:set>
                                      <p:cBhvr>
                                        <p:cTn id="87" dur="1" fill="hold">
                                          <p:stCondLst>
                                            <p:cond delay="0"/>
                                          </p:stCondLst>
                                        </p:cTn>
                                        <p:tgtEl>
                                          <p:spTgt spid="53"/>
                                        </p:tgtEl>
                                        <p:attrNameLst>
                                          <p:attrName>style.visibility</p:attrName>
                                        </p:attrNameLst>
                                      </p:cBhvr>
                                      <p:to>
                                        <p:strVal val="visible"/>
                                      </p:to>
                                    </p:set>
                                    <p:animEffect transition="in" filter="barn(inVertical)">
                                      <p:cBhvr>
                                        <p:cTn id="88" dur="500"/>
                                        <p:tgtEl>
                                          <p:spTgt spid="53"/>
                                        </p:tgtEl>
                                      </p:cBhvr>
                                    </p:animEffect>
                                  </p:childTnLst>
                                </p:cTn>
                              </p:par>
                            </p:childTnLst>
                          </p:cTn>
                        </p:par>
                        <p:par>
                          <p:cTn id="89" fill="hold">
                            <p:stCondLst>
                              <p:cond delay="9000"/>
                            </p:stCondLst>
                            <p:childTnLst>
                              <p:par>
                                <p:cTn id="90" presetID="31" presetClass="exit" presetSubtype="0" fill="hold" nodeType="afterEffect">
                                  <p:stCondLst>
                                    <p:cond delay="1000"/>
                                  </p:stCondLst>
                                  <p:childTnLst>
                                    <p:anim calcmode="lin" valueType="num">
                                      <p:cBhvr>
                                        <p:cTn id="91" dur="1000"/>
                                        <p:tgtEl>
                                          <p:spTgt spid="160"/>
                                        </p:tgtEl>
                                        <p:attrNameLst>
                                          <p:attrName>ppt_w</p:attrName>
                                        </p:attrNameLst>
                                      </p:cBhvr>
                                      <p:tavLst>
                                        <p:tav tm="0">
                                          <p:val>
                                            <p:strVal val="ppt_w"/>
                                          </p:val>
                                        </p:tav>
                                        <p:tav tm="100000">
                                          <p:val>
                                            <p:fltVal val="0"/>
                                          </p:val>
                                        </p:tav>
                                      </p:tavLst>
                                    </p:anim>
                                    <p:anim calcmode="lin" valueType="num">
                                      <p:cBhvr>
                                        <p:cTn id="92" dur="1000"/>
                                        <p:tgtEl>
                                          <p:spTgt spid="160"/>
                                        </p:tgtEl>
                                        <p:attrNameLst>
                                          <p:attrName>ppt_h</p:attrName>
                                        </p:attrNameLst>
                                      </p:cBhvr>
                                      <p:tavLst>
                                        <p:tav tm="0">
                                          <p:val>
                                            <p:strVal val="ppt_h"/>
                                          </p:val>
                                        </p:tav>
                                        <p:tav tm="100000">
                                          <p:val>
                                            <p:fltVal val="0"/>
                                          </p:val>
                                        </p:tav>
                                      </p:tavLst>
                                    </p:anim>
                                    <p:anim calcmode="lin" valueType="num">
                                      <p:cBhvr>
                                        <p:cTn id="93" dur="1000"/>
                                        <p:tgtEl>
                                          <p:spTgt spid="160"/>
                                        </p:tgtEl>
                                        <p:attrNameLst>
                                          <p:attrName>style.rotation</p:attrName>
                                        </p:attrNameLst>
                                      </p:cBhvr>
                                      <p:tavLst>
                                        <p:tav tm="0">
                                          <p:val>
                                            <p:fltVal val="0"/>
                                          </p:val>
                                        </p:tav>
                                        <p:tav tm="100000">
                                          <p:val>
                                            <p:fltVal val="90"/>
                                          </p:val>
                                        </p:tav>
                                      </p:tavLst>
                                    </p:anim>
                                    <p:animEffect transition="out" filter="fade">
                                      <p:cBhvr>
                                        <p:cTn id="94" dur="1000"/>
                                        <p:tgtEl>
                                          <p:spTgt spid="160"/>
                                        </p:tgtEl>
                                      </p:cBhvr>
                                    </p:animEffect>
                                    <p:set>
                                      <p:cBhvr>
                                        <p:cTn id="95" dur="1" fill="hold">
                                          <p:stCondLst>
                                            <p:cond delay="999"/>
                                          </p:stCondLst>
                                        </p:cTn>
                                        <p:tgtEl>
                                          <p:spTgt spid="160"/>
                                        </p:tgtEl>
                                        <p:attrNameLst>
                                          <p:attrName>style.visibility</p:attrName>
                                        </p:attrNameLst>
                                      </p:cBhvr>
                                      <p:to>
                                        <p:strVal val="hidden"/>
                                      </p:to>
                                    </p:set>
                                  </p:childTnLst>
                                </p:cTn>
                              </p:par>
                              <p:par>
                                <p:cTn id="96" presetID="22" presetClass="entr" presetSubtype="4" fill="hold" nodeType="withEffect">
                                  <p:stCondLst>
                                    <p:cond delay="1000"/>
                                  </p:stCondLst>
                                  <p:childTnLst>
                                    <p:set>
                                      <p:cBhvr>
                                        <p:cTn id="97" dur="1" fill="hold">
                                          <p:stCondLst>
                                            <p:cond delay="0"/>
                                          </p:stCondLst>
                                        </p:cTn>
                                        <p:tgtEl>
                                          <p:spTgt spid="159">
                                            <p:txEl>
                                              <p:pRg st="2" end="2"/>
                                            </p:txEl>
                                          </p:spTgt>
                                        </p:tgtEl>
                                        <p:attrNameLst>
                                          <p:attrName>style.visibility</p:attrName>
                                        </p:attrNameLst>
                                      </p:cBhvr>
                                      <p:to>
                                        <p:strVal val="visible"/>
                                      </p:to>
                                    </p:set>
                                    <p:animEffect transition="in" filter="wipe(down)">
                                      <p:cBhvr>
                                        <p:cTn id="98" dur="500"/>
                                        <p:tgtEl>
                                          <p:spTgt spid="1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52" grpId="1" animBg="1"/>
      <p:bldP spid="71" grpId="0"/>
      <p:bldP spid="134" grpId="0"/>
      <p:bldP spid="158" grpId="0"/>
      <p:bldP spid="15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6"/>
          </p:nvPr>
        </p:nvSpPr>
        <p:spPr>
          <a:xfrm>
            <a:off x="389675" y="869573"/>
            <a:ext cx="8349647" cy="276999"/>
          </a:xfrm>
        </p:spPr>
        <p:txBody>
          <a:bodyPr>
            <a:normAutofit fontScale="85000" lnSpcReduction="20000"/>
          </a:bodyPr>
          <a:lstStyle/>
          <a:p>
            <a:r>
              <a:rPr lang="en-US" dirty="0">
                <a:solidFill>
                  <a:schemeClr val="bg1"/>
                </a:solidFill>
              </a:rPr>
              <a:t>Host Infrastructure </a:t>
            </a:r>
            <a:r>
              <a:rPr lang="en-US" dirty="0" smtClean="0">
                <a:solidFill>
                  <a:schemeClr val="bg1"/>
                </a:solidFill>
              </a:rPr>
              <a:t>Patching</a:t>
            </a:r>
            <a:endParaRPr lang="en-US" dirty="0">
              <a:solidFill>
                <a:schemeClr val="bg1"/>
              </a:solidFill>
            </a:endParaRPr>
          </a:p>
        </p:txBody>
      </p:sp>
      <p:sp>
        <p:nvSpPr>
          <p:cNvPr id="2" name="Title 1"/>
          <p:cNvSpPr>
            <a:spLocks noGrp="1"/>
          </p:cNvSpPr>
          <p:nvPr>
            <p:ph type="title"/>
          </p:nvPr>
        </p:nvSpPr>
        <p:spPr/>
        <p:txBody>
          <a:bodyPr>
            <a:normAutofit fontScale="90000"/>
          </a:bodyPr>
          <a:lstStyle/>
          <a:p>
            <a:r>
              <a:rPr lang="en-US" dirty="0">
                <a:solidFill>
                  <a:schemeClr val="bg1"/>
                </a:solidFill>
              </a:rPr>
              <a:t>Infrastructure-as-a-Service</a:t>
            </a:r>
          </a:p>
        </p:txBody>
      </p:sp>
      <p:sp>
        <p:nvSpPr>
          <p:cNvPr id="348" name="Rectangle 347"/>
          <p:cNvSpPr/>
          <p:nvPr/>
        </p:nvSpPr>
        <p:spPr>
          <a:xfrm>
            <a:off x="923525" y="2622495"/>
            <a:ext cx="453038" cy="3456450"/>
          </a:xfrm>
          <a:prstGeom prst="rect">
            <a:avLst/>
          </a:prstGeom>
        </p:spPr>
        <p:style>
          <a:lnRef idx="1">
            <a:schemeClr val="accent1"/>
          </a:lnRef>
          <a:fillRef idx="3">
            <a:schemeClr val="accent1"/>
          </a:fillRef>
          <a:effectRef idx="2">
            <a:schemeClr val="accent1"/>
          </a:effectRef>
          <a:fontRef idx="minor">
            <a:schemeClr val="lt1"/>
          </a:fontRef>
        </p:style>
        <p:txBody>
          <a:bodyPr rtlCol="0" anchor="b" anchorCtr="1"/>
          <a:lstStyle/>
          <a:p>
            <a:pPr algn="ctr"/>
            <a:r>
              <a:rPr lang="en-US" dirty="0" smtClean="0">
                <a:solidFill>
                  <a:srgbClr val="000000"/>
                </a:solidFill>
              </a:rPr>
              <a:t>1</a:t>
            </a:r>
            <a:endParaRPr lang="en-US" dirty="0">
              <a:solidFill>
                <a:srgbClr val="000000"/>
              </a:solidFill>
            </a:endParaRPr>
          </a:p>
        </p:txBody>
      </p:sp>
      <p:cxnSp>
        <p:nvCxnSpPr>
          <p:cNvPr id="349" name="Straight Connector 348"/>
          <p:cNvCxnSpPr/>
          <p:nvPr/>
        </p:nvCxnSpPr>
        <p:spPr>
          <a:xfrm flipV="1">
            <a:off x="1158975" y="2939911"/>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350" name="Straight Connector 349"/>
          <p:cNvCxnSpPr/>
          <p:nvPr/>
        </p:nvCxnSpPr>
        <p:spPr>
          <a:xfrm flipV="1">
            <a:off x="1614488" y="2939911"/>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351" name="Straight Connector 350"/>
          <p:cNvCxnSpPr/>
          <p:nvPr/>
        </p:nvCxnSpPr>
        <p:spPr>
          <a:xfrm flipV="1">
            <a:off x="2071305" y="2929735"/>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352" name="Straight Connector 351"/>
          <p:cNvCxnSpPr/>
          <p:nvPr/>
        </p:nvCxnSpPr>
        <p:spPr>
          <a:xfrm flipV="1">
            <a:off x="2525873" y="2939911"/>
            <a:ext cx="4497" cy="264906"/>
          </a:xfrm>
          <a:prstGeom prst="line">
            <a:avLst/>
          </a:prstGeom>
        </p:spPr>
        <p:style>
          <a:lnRef idx="2">
            <a:schemeClr val="accent4"/>
          </a:lnRef>
          <a:fillRef idx="0">
            <a:schemeClr val="accent4"/>
          </a:fillRef>
          <a:effectRef idx="1">
            <a:schemeClr val="accent4"/>
          </a:effectRef>
          <a:fontRef idx="minor">
            <a:schemeClr val="tx1"/>
          </a:fontRef>
        </p:style>
      </p:cxnSp>
      <p:pic>
        <p:nvPicPr>
          <p:cNvPr id="353"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3042" y="3105486"/>
            <a:ext cx="449259" cy="385039"/>
          </a:xfrm>
          <a:prstGeom prst="rect">
            <a:avLst/>
          </a:prstGeom>
          <a:noFill/>
          <a:extLst>
            <a:ext uri="{909E8E84-426E-40DD-AFC4-6F175D3DCCD1}">
              <a14:hiddenFill xmlns:a14="http://schemas.microsoft.com/office/drawing/2010/main">
                <a:solidFill>
                  <a:srgbClr val="FFFFFF"/>
                </a:solidFill>
              </a14:hiddenFill>
            </a:ext>
          </a:extLst>
        </p:spPr>
      </p:pic>
      <p:grpSp>
        <p:nvGrpSpPr>
          <p:cNvPr id="354" name="Group 353"/>
          <p:cNvGrpSpPr/>
          <p:nvPr/>
        </p:nvGrpSpPr>
        <p:grpSpPr>
          <a:xfrm>
            <a:off x="1389859" y="3088203"/>
            <a:ext cx="449259" cy="402322"/>
            <a:chOff x="1000335" y="3065083"/>
            <a:chExt cx="579609" cy="481546"/>
          </a:xfrm>
        </p:grpSpPr>
        <p:pic>
          <p:nvPicPr>
            <p:cNvPr id="355"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356" name="Group 355"/>
            <p:cNvGrpSpPr/>
            <p:nvPr/>
          </p:nvGrpSpPr>
          <p:grpSpPr>
            <a:xfrm>
              <a:off x="1127151" y="3065083"/>
              <a:ext cx="218829" cy="248702"/>
              <a:chOff x="1088746" y="3044950"/>
              <a:chExt cx="218829" cy="248702"/>
            </a:xfrm>
          </p:grpSpPr>
          <p:pic>
            <p:nvPicPr>
              <p:cNvPr id="36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6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6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57" name="Group 356"/>
            <p:cNvGrpSpPr/>
            <p:nvPr/>
          </p:nvGrpSpPr>
          <p:grpSpPr>
            <a:xfrm>
              <a:off x="1230765" y="3121760"/>
              <a:ext cx="218829" cy="248702"/>
              <a:chOff x="1088746" y="3044950"/>
              <a:chExt cx="218829" cy="248702"/>
            </a:xfrm>
          </p:grpSpPr>
          <p:pic>
            <p:nvPicPr>
              <p:cNvPr id="35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5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6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364" name="Group 363"/>
          <p:cNvGrpSpPr/>
          <p:nvPr/>
        </p:nvGrpSpPr>
        <p:grpSpPr>
          <a:xfrm>
            <a:off x="1846676" y="3105484"/>
            <a:ext cx="449259" cy="385039"/>
            <a:chOff x="1000335" y="3085769"/>
            <a:chExt cx="579609" cy="460860"/>
          </a:xfrm>
        </p:grpSpPr>
        <p:pic>
          <p:nvPicPr>
            <p:cNvPr id="365"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366" name="Group 365"/>
            <p:cNvGrpSpPr/>
            <p:nvPr/>
          </p:nvGrpSpPr>
          <p:grpSpPr>
            <a:xfrm>
              <a:off x="1127152" y="3109579"/>
              <a:ext cx="218828" cy="204206"/>
              <a:chOff x="1088747" y="3089446"/>
              <a:chExt cx="218828" cy="204206"/>
            </a:xfrm>
          </p:grpSpPr>
          <p:pic>
            <p:nvPicPr>
              <p:cNvPr id="36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6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pic>
          <p:nvPicPr>
            <p:cNvPr id="36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0766" y="3204661"/>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70" name="Group 369"/>
          <p:cNvGrpSpPr/>
          <p:nvPr/>
        </p:nvGrpSpPr>
        <p:grpSpPr>
          <a:xfrm>
            <a:off x="2303493" y="3105484"/>
            <a:ext cx="449259" cy="385039"/>
            <a:chOff x="1000335" y="3085769"/>
            <a:chExt cx="579609" cy="460860"/>
          </a:xfrm>
        </p:grpSpPr>
        <p:pic>
          <p:nvPicPr>
            <p:cNvPr id="371"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372" name="Group 371"/>
            <p:cNvGrpSpPr/>
            <p:nvPr/>
          </p:nvGrpSpPr>
          <p:grpSpPr>
            <a:xfrm>
              <a:off x="1230765" y="3121760"/>
              <a:ext cx="218829" cy="248702"/>
              <a:chOff x="1088746" y="3044950"/>
              <a:chExt cx="218829" cy="248702"/>
            </a:xfrm>
          </p:grpSpPr>
          <p:pic>
            <p:nvPicPr>
              <p:cNvPr id="37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7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7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376" name="Group 375"/>
          <p:cNvGrpSpPr/>
          <p:nvPr/>
        </p:nvGrpSpPr>
        <p:grpSpPr>
          <a:xfrm>
            <a:off x="2752752" y="2929735"/>
            <a:ext cx="1819710" cy="560790"/>
            <a:chOff x="1000335" y="2881154"/>
            <a:chExt cx="1819710" cy="560790"/>
          </a:xfrm>
        </p:grpSpPr>
        <p:cxnSp>
          <p:nvCxnSpPr>
            <p:cNvPr id="377" name="Straight Connector 376"/>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378" name="Straight Connector 377"/>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379" name="Straight Connector 378"/>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380" name="Straight Connector 379"/>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381" name="Group 380"/>
            <p:cNvGrpSpPr/>
            <p:nvPr/>
          </p:nvGrpSpPr>
          <p:grpSpPr>
            <a:xfrm>
              <a:off x="1000335" y="3039622"/>
              <a:ext cx="449259" cy="402322"/>
              <a:chOff x="1000335" y="3065083"/>
              <a:chExt cx="579609" cy="481546"/>
            </a:xfrm>
          </p:grpSpPr>
          <p:pic>
            <p:nvPicPr>
              <p:cNvPr id="408"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409" name="Group 408"/>
              <p:cNvGrpSpPr/>
              <p:nvPr/>
            </p:nvGrpSpPr>
            <p:grpSpPr>
              <a:xfrm>
                <a:off x="1127151" y="3065083"/>
                <a:ext cx="218829" cy="248702"/>
                <a:chOff x="1088746" y="3044950"/>
                <a:chExt cx="218829" cy="248702"/>
              </a:xfrm>
            </p:grpSpPr>
            <p:pic>
              <p:nvPicPr>
                <p:cNvPr id="41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1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1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10" name="Group 409"/>
              <p:cNvGrpSpPr/>
              <p:nvPr/>
            </p:nvGrpSpPr>
            <p:grpSpPr>
              <a:xfrm>
                <a:off x="1230765" y="3121760"/>
                <a:ext cx="218829" cy="248702"/>
                <a:chOff x="1088746" y="3044950"/>
                <a:chExt cx="218829" cy="248702"/>
              </a:xfrm>
            </p:grpSpPr>
            <p:pic>
              <p:nvPicPr>
                <p:cNvPr id="41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1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1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382" name="Group 381"/>
            <p:cNvGrpSpPr/>
            <p:nvPr/>
          </p:nvGrpSpPr>
          <p:grpSpPr>
            <a:xfrm>
              <a:off x="1457152" y="3039622"/>
              <a:ext cx="449259" cy="402322"/>
              <a:chOff x="1000335" y="3065083"/>
              <a:chExt cx="579609" cy="481546"/>
            </a:xfrm>
          </p:grpSpPr>
          <p:pic>
            <p:nvPicPr>
              <p:cNvPr id="399"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400" name="Group 399"/>
              <p:cNvGrpSpPr/>
              <p:nvPr/>
            </p:nvGrpSpPr>
            <p:grpSpPr>
              <a:xfrm>
                <a:off x="1127151" y="3065083"/>
                <a:ext cx="218829" cy="248702"/>
                <a:chOff x="1088746" y="3044950"/>
                <a:chExt cx="218829" cy="248702"/>
              </a:xfrm>
            </p:grpSpPr>
            <p:pic>
              <p:nvPicPr>
                <p:cNvPr id="40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0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0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01" name="Group 400"/>
              <p:cNvGrpSpPr/>
              <p:nvPr/>
            </p:nvGrpSpPr>
            <p:grpSpPr>
              <a:xfrm>
                <a:off x="1230765" y="3121760"/>
                <a:ext cx="218829" cy="248702"/>
                <a:chOff x="1088746" y="3044950"/>
                <a:chExt cx="218829" cy="248702"/>
              </a:xfrm>
            </p:grpSpPr>
            <p:pic>
              <p:nvPicPr>
                <p:cNvPr id="40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0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0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383" name="Group 382"/>
            <p:cNvGrpSpPr/>
            <p:nvPr/>
          </p:nvGrpSpPr>
          <p:grpSpPr>
            <a:xfrm>
              <a:off x="1913969" y="3039622"/>
              <a:ext cx="449259" cy="402322"/>
              <a:chOff x="1000335" y="3065083"/>
              <a:chExt cx="579609" cy="481546"/>
            </a:xfrm>
          </p:grpSpPr>
          <p:pic>
            <p:nvPicPr>
              <p:cNvPr id="394"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395" name="Group 394"/>
              <p:cNvGrpSpPr/>
              <p:nvPr/>
            </p:nvGrpSpPr>
            <p:grpSpPr>
              <a:xfrm>
                <a:off x="1127151" y="3065083"/>
                <a:ext cx="218829" cy="248702"/>
                <a:chOff x="1088746" y="3044950"/>
                <a:chExt cx="218829" cy="248702"/>
              </a:xfrm>
            </p:grpSpPr>
            <p:pic>
              <p:nvPicPr>
                <p:cNvPr id="39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9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9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384" name="Group 383"/>
            <p:cNvGrpSpPr/>
            <p:nvPr/>
          </p:nvGrpSpPr>
          <p:grpSpPr>
            <a:xfrm>
              <a:off x="2370786" y="3039622"/>
              <a:ext cx="449259" cy="402322"/>
              <a:chOff x="1000335" y="3065083"/>
              <a:chExt cx="579609" cy="481546"/>
            </a:xfrm>
          </p:grpSpPr>
          <p:pic>
            <p:nvPicPr>
              <p:cNvPr id="385"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386" name="Group 385"/>
              <p:cNvGrpSpPr/>
              <p:nvPr/>
            </p:nvGrpSpPr>
            <p:grpSpPr>
              <a:xfrm>
                <a:off x="1127151" y="3065083"/>
                <a:ext cx="218829" cy="248702"/>
                <a:chOff x="1088746" y="3044950"/>
                <a:chExt cx="218829" cy="248702"/>
              </a:xfrm>
            </p:grpSpPr>
            <p:pic>
              <p:nvPicPr>
                <p:cNvPr id="39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9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9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87" name="Group 386"/>
              <p:cNvGrpSpPr/>
              <p:nvPr/>
            </p:nvGrpSpPr>
            <p:grpSpPr>
              <a:xfrm>
                <a:off x="1230765" y="3121760"/>
                <a:ext cx="218829" cy="248702"/>
                <a:chOff x="1088746" y="3044950"/>
                <a:chExt cx="218829" cy="248702"/>
              </a:xfrm>
            </p:grpSpPr>
            <p:pic>
              <p:nvPicPr>
                <p:cNvPr id="38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8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9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cxnSp>
        <p:nvCxnSpPr>
          <p:cNvPr id="417" name="Straight Connector 416"/>
          <p:cNvCxnSpPr/>
          <p:nvPr/>
        </p:nvCxnSpPr>
        <p:spPr>
          <a:xfrm>
            <a:off x="1163472" y="2929735"/>
            <a:ext cx="6835083" cy="10880"/>
          </a:xfrm>
          <a:prstGeom prst="line">
            <a:avLst/>
          </a:prstGeom>
        </p:spPr>
        <p:style>
          <a:lnRef idx="2">
            <a:schemeClr val="accent4"/>
          </a:lnRef>
          <a:fillRef idx="0">
            <a:schemeClr val="accent4"/>
          </a:fillRef>
          <a:effectRef idx="1">
            <a:schemeClr val="accent4"/>
          </a:effectRef>
          <a:fontRef idx="minor">
            <a:schemeClr val="tx1"/>
          </a:fontRef>
        </p:style>
      </p:cxnSp>
      <p:grpSp>
        <p:nvGrpSpPr>
          <p:cNvPr id="418" name="Group 417"/>
          <p:cNvGrpSpPr/>
          <p:nvPr/>
        </p:nvGrpSpPr>
        <p:grpSpPr>
          <a:xfrm>
            <a:off x="4581517" y="2930439"/>
            <a:ext cx="1819710" cy="560790"/>
            <a:chOff x="1000335" y="2881154"/>
            <a:chExt cx="1819710" cy="560790"/>
          </a:xfrm>
        </p:grpSpPr>
        <p:cxnSp>
          <p:nvCxnSpPr>
            <p:cNvPr id="419" name="Straight Connector 418"/>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20" name="Straight Connector 419"/>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21" name="Straight Connector 420"/>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22" name="Straight Connector 421"/>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423" name="Group 422"/>
            <p:cNvGrpSpPr/>
            <p:nvPr/>
          </p:nvGrpSpPr>
          <p:grpSpPr>
            <a:xfrm>
              <a:off x="1000335" y="3039622"/>
              <a:ext cx="449259" cy="402322"/>
              <a:chOff x="1000335" y="3065083"/>
              <a:chExt cx="579609" cy="481546"/>
            </a:xfrm>
          </p:grpSpPr>
          <p:pic>
            <p:nvPicPr>
              <p:cNvPr id="450"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451" name="Group 450"/>
              <p:cNvGrpSpPr/>
              <p:nvPr/>
            </p:nvGrpSpPr>
            <p:grpSpPr>
              <a:xfrm>
                <a:off x="1127151" y="3065083"/>
                <a:ext cx="218829" cy="248702"/>
                <a:chOff x="1088746" y="3044950"/>
                <a:chExt cx="218829" cy="248702"/>
              </a:xfrm>
            </p:grpSpPr>
            <p:pic>
              <p:nvPicPr>
                <p:cNvPr id="45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5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5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52" name="Group 451"/>
              <p:cNvGrpSpPr/>
              <p:nvPr/>
            </p:nvGrpSpPr>
            <p:grpSpPr>
              <a:xfrm>
                <a:off x="1230765" y="3121760"/>
                <a:ext cx="218829" cy="248702"/>
                <a:chOff x="1088746" y="3044950"/>
                <a:chExt cx="218829" cy="248702"/>
              </a:xfrm>
            </p:grpSpPr>
            <p:pic>
              <p:nvPicPr>
                <p:cNvPr id="45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5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5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424" name="Group 423"/>
            <p:cNvGrpSpPr/>
            <p:nvPr/>
          </p:nvGrpSpPr>
          <p:grpSpPr>
            <a:xfrm>
              <a:off x="1457152" y="3039622"/>
              <a:ext cx="449259" cy="402322"/>
              <a:chOff x="1000335" y="3065083"/>
              <a:chExt cx="579609" cy="481546"/>
            </a:xfrm>
          </p:grpSpPr>
          <p:pic>
            <p:nvPicPr>
              <p:cNvPr id="445"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446" name="Group 445"/>
              <p:cNvGrpSpPr/>
              <p:nvPr/>
            </p:nvGrpSpPr>
            <p:grpSpPr>
              <a:xfrm>
                <a:off x="1127151" y="3065083"/>
                <a:ext cx="218829" cy="248702"/>
                <a:chOff x="1088746" y="3044950"/>
                <a:chExt cx="218829" cy="248702"/>
              </a:xfrm>
            </p:grpSpPr>
            <p:pic>
              <p:nvPicPr>
                <p:cNvPr id="44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4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4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425" name="Group 424"/>
            <p:cNvGrpSpPr/>
            <p:nvPr/>
          </p:nvGrpSpPr>
          <p:grpSpPr>
            <a:xfrm>
              <a:off x="1913969" y="3039622"/>
              <a:ext cx="449259" cy="402322"/>
              <a:chOff x="1000335" y="3065083"/>
              <a:chExt cx="579609" cy="481546"/>
            </a:xfrm>
          </p:grpSpPr>
          <p:pic>
            <p:nvPicPr>
              <p:cNvPr id="436"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437" name="Group 436"/>
              <p:cNvGrpSpPr/>
              <p:nvPr/>
            </p:nvGrpSpPr>
            <p:grpSpPr>
              <a:xfrm>
                <a:off x="1127151" y="3065083"/>
                <a:ext cx="218829" cy="248702"/>
                <a:chOff x="1088746" y="3044950"/>
                <a:chExt cx="218829" cy="248702"/>
              </a:xfrm>
            </p:grpSpPr>
            <p:pic>
              <p:nvPicPr>
                <p:cNvPr id="44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4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4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38" name="Group 437"/>
              <p:cNvGrpSpPr/>
              <p:nvPr/>
            </p:nvGrpSpPr>
            <p:grpSpPr>
              <a:xfrm>
                <a:off x="1230765" y="3121760"/>
                <a:ext cx="218829" cy="248702"/>
                <a:chOff x="1088746" y="3044950"/>
                <a:chExt cx="218829" cy="248702"/>
              </a:xfrm>
            </p:grpSpPr>
            <p:pic>
              <p:nvPicPr>
                <p:cNvPr id="43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4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4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426" name="Group 425"/>
            <p:cNvGrpSpPr/>
            <p:nvPr/>
          </p:nvGrpSpPr>
          <p:grpSpPr>
            <a:xfrm>
              <a:off x="2370786" y="3039622"/>
              <a:ext cx="449259" cy="402322"/>
              <a:chOff x="1000335" y="3065083"/>
              <a:chExt cx="579609" cy="481546"/>
            </a:xfrm>
          </p:grpSpPr>
          <p:pic>
            <p:nvPicPr>
              <p:cNvPr id="427"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428" name="Group 427"/>
              <p:cNvGrpSpPr/>
              <p:nvPr/>
            </p:nvGrpSpPr>
            <p:grpSpPr>
              <a:xfrm>
                <a:off x="1127151" y="3065083"/>
                <a:ext cx="218829" cy="248702"/>
                <a:chOff x="1088746" y="3044950"/>
                <a:chExt cx="218829" cy="248702"/>
              </a:xfrm>
            </p:grpSpPr>
            <p:pic>
              <p:nvPicPr>
                <p:cNvPr id="43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3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3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29" name="Group 428"/>
              <p:cNvGrpSpPr/>
              <p:nvPr/>
            </p:nvGrpSpPr>
            <p:grpSpPr>
              <a:xfrm>
                <a:off x="1230765" y="3121760"/>
                <a:ext cx="218829" cy="248702"/>
                <a:chOff x="1088746" y="3044950"/>
                <a:chExt cx="218829" cy="248702"/>
              </a:xfrm>
            </p:grpSpPr>
            <p:pic>
              <p:nvPicPr>
                <p:cNvPr id="43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3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3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grpSp>
        <p:nvGrpSpPr>
          <p:cNvPr id="459" name="Group 458"/>
          <p:cNvGrpSpPr/>
          <p:nvPr/>
        </p:nvGrpSpPr>
        <p:grpSpPr>
          <a:xfrm>
            <a:off x="6401227" y="2930439"/>
            <a:ext cx="1819710" cy="560790"/>
            <a:chOff x="1000335" y="2881154"/>
            <a:chExt cx="1819710" cy="560790"/>
          </a:xfrm>
        </p:grpSpPr>
        <p:cxnSp>
          <p:nvCxnSpPr>
            <p:cNvPr id="460" name="Straight Connector 459"/>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61" name="Straight Connector 460"/>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62" name="Straight Connector 461"/>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63" name="Straight Connector 462"/>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464" name="Group 463"/>
            <p:cNvGrpSpPr/>
            <p:nvPr/>
          </p:nvGrpSpPr>
          <p:grpSpPr>
            <a:xfrm>
              <a:off x="1000335" y="3039622"/>
              <a:ext cx="449259" cy="402322"/>
              <a:chOff x="1000335" y="3065083"/>
              <a:chExt cx="579609" cy="481546"/>
            </a:xfrm>
          </p:grpSpPr>
          <p:pic>
            <p:nvPicPr>
              <p:cNvPr id="483"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484" name="Group 483"/>
              <p:cNvGrpSpPr/>
              <p:nvPr/>
            </p:nvGrpSpPr>
            <p:grpSpPr>
              <a:xfrm>
                <a:off x="1127151" y="3065083"/>
                <a:ext cx="218829" cy="248702"/>
                <a:chOff x="1088746" y="3044950"/>
                <a:chExt cx="218829" cy="248702"/>
              </a:xfrm>
            </p:grpSpPr>
            <p:pic>
              <p:nvPicPr>
                <p:cNvPr id="48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9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9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85" name="Group 484"/>
              <p:cNvGrpSpPr/>
              <p:nvPr/>
            </p:nvGrpSpPr>
            <p:grpSpPr>
              <a:xfrm>
                <a:off x="1230765" y="3121760"/>
                <a:ext cx="218829" cy="248702"/>
                <a:chOff x="1088746" y="3044950"/>
                <a:chExt cx="218829" cy="248702"/>
              </a:xfrm>
            </p:grpSpPr>
            <p:pic>
              <p:nvPicPr>
                <p:cNvPr id="48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8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8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465" name="Group 464"/>
            <p:cNvGrpSpPr/>
            <p:nvPr/>
          </p:nvGrpSpPr>
          <p:grpSpPr>
            <a:xfrm>
              <a:off x="1457152" y="3056903"/>
              <a:ext cx="449259" cy="385039"/>
              <a:chOff x="1000335" y="3085769"/>
              <a:chExt cx="579609" cy="460860"/>
            </a:xfrm>
          </p:grpSpPr>
          <p:pic>
            <p:nvPicPr>
              <p:cNvPr id="476"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477" name="Group 476"/>
              <p:cNvGrpSpPr/>
              <p:nvPr/>
            </p:nvGrpSpPr>
            <p:grpSpPr>
              <a:xfrm>
                <a:off x="1127152" y="3109579"/>
                <a:ext cx="218828" cy="204206"/>
                <a:chOff x="1088747" y="3089446"/>
                <a:chExt cx="218828" cy="204206"/>
              </a:xfrm>
            </p:grpSpPr>
            <p:pic>
              <p:nvPicPr>
                <p:cNvPr id="48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8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78" name="Group 477"/>
              <p:cNvGrpSpPr/>
              <p:nvPr/>
            </p:nvGrpSpPr>
            <p:grpSpPr>
              <a:xfrm>
                <a:off x="1230766" y="3166256"/>
                <a:ext cx="218828" cy="204206"/>
                <a:chOff x="1088747" y="3089446"/>
                <a:chExt cx="218828" cy="204206"/>
              </a:xfrm>
            </p:grpSpPr>
            <p:pic>
              <p:nvPicPr>
                <p:cNvPr id="47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8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466" name="Group 465"/>
            <p:cNvGrpSpPr/>
            <p:nvPr/>
          </p:nvGrpSpPr>
          <p:grpSpPr>
            <a:xfrm>
              <a:off x="1913969" y="3039622"/>
              <a:ext cx="449259" cy="402322"/>
              <a:chOff x="1000335" y="3065083"/>
              <a:chExt cx="579609" cy="481546"/>
            </a:xfrm>
          </p:grpSpPr>
          <p:pic>
            <p:nvPicPr>
              <p:cNvPr id="468"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469" name="Group 468"/>
              <p:cNvGrpSpPr/>
              <p:nvPr/>
            </p:nvGrpSpPr>
            <p:grpSpPr>
              <a:xfrm>
                <a:off x="1127151" y="3065083"/>
                <a:ext cx="218829" cy="248702"/>
                <a:chOff x="1088746" y="3044950"/>
                <a:chExt cx="218829" cy="248702"/>
              </a:xfrm>
            </p:grpSpPr>
            <p:pic>
              <p:nvPicPr>
                <p:cNvPr id="47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7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7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70" name="Group 469"/>
              <p:cNvGrpSpPr/>
              <p:nvPr/>
            </p:nvGrpSpPr>
            <p:grpSpPr>
              <a:xfrm>
                <a:off x="1230766" y="3166256"/>
                <a:ext cx="218828" cy="204206"/>
                <a:chOff x="1088747" y="3089446"/>
                <a:chExt cx="218828" cy="204206"/>
              </a:xfrm>
            </p:grpSpPr>
            <p:pic>
              <p:nvPicPr>
                <p:cNvPr id="47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47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pic>
          <p:nvPicPr>
            <p:cNvPr id="467"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70786" y="3056903"/>
              <a:ext cx="449259" cy="385039"/>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492" name="Straight Connector 491"/>
          <p:cNvCxnSpPr/>
          <p:nvPr/>
        </p:nvCxnSpPr>
        <p:spPr>
          <a:xfrm flipV="1">
            <a:off x="1150044" y="3642925"/>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93" name="Straight Connector 492"/>
          <p:cNvCxnSpPr/>
          <p:nvPr/>
        </p:nvCxnSpPr>
        <p:spPr>
          <a:xfrm flipV="1">
            <a:off x="1605557" y="3642925"/>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94" name="Straight Connector 493"/>
          <p:cNvCxnSpPr/>
          <p:nvPr/>
        </p:nvCxnSpPr>
        <p:spPr>
          <a:xfrm flipV="1">
            <a:off x="2062374" y="3632749"/>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95" name="Straight Connector 494"/>
          <p:cNvCxnSpPr/>
          <p:nvPr/>
        </p:nvCxnSpPr>
        <p:spPr>
          <a:xfrm flipV="1">
            <a:off x="2516942" y="3642925"/>
            <a:ext cx="4497" cy="264906"/>
          </a:xfrm>
          <a:prstGeom prst="line">
            <a:avLst/>
          </a:prstGeom>
        </p:spPr>
        <p:style>
          <a:lnRef idx="2">
            <a:schemeClr val="accent4"/>
          </a:lnRef>
          <a:fillRef idx="0">
            <a:schemeClr val="accent4"/>
          </a:fillRef>
          <a:effectRef idx="1">
            <a:schemeClr val="accent4"/>
          </a:effectRef>
          <a:fontRef idx="minor">
            <a:schemeClr val="tx1"/>
          </a:fontRef>
        </p:style>
      </p:cxnSp>
      <p:pic>
        <p:nvPicPr>
          <p:cNvPr id="496"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4111" y="3808500"/>
            <a:ext cx="449259" cy="385039"/>
          </a:xfrm>
          <a:prstGeom prst="rect">
            <a:avLst/>
          </a:prstGeom>
          <a:noFill/>
          <a:extLst>
            <a:ext uri="{909E8E84-426E-40DD-AFC4-6F175D3DCCD1}">
              <a14:hiddenFill xmlns:a14="http://schemas.microsoft.com/office/drawing/2010/main">
                <a:solidFill>
                  <a:srgbClr val="FFFFFF"/>
                </a:solidFill>
              </a14:hiddenFill>
            </a:ext>
          </a:extLst>
        </p:spPr>
      </p:pic>
      <p:grpSp>
        <p:nvGrpSpPr>
          <p:cNvPr id="497" name="Group 496"/>
          <p:cNvGrpSpPr/>
          <p:nvPr/>
        </p:nvGrpSpPr>
        <p:grpSpPr>
          <a:xfrm>
            <a:off x="1380928" y="3791217"/>
            <a:ext cx="449259" cy="402322"/>
            <a:chOff x="1000335" y="3065083"/>
            <a:chExt cx="579609" cy="481546"/>
          </a:xfrm>
        </p:grpSpPr>
        <p:pic>
          <p:nvPicPr>
            <p:cNvPr id="498"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499" name="Group 498"/>
            <p:cNvGrpSpPr/>
            <p:nvPr/>
          </p:nvGrpSpPr>
          <p:grpSpPr>
            <a:xfrm>
              <a:off x="1127151" y="3065083"/>
              <a:ext cx="218829" cy="248702"/>
              <a:chOff x="1088746" y="3044950"/>
              <a:chExt cx="218829" cy="248702"/>
            </a:xfrm>
          </p:grpSpPr>
          <p:pic>
            <p:nvPicPr>
              <p:cNvPr id="50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0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0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00" name="Group 499"/>
            <p:cNvGrpSpPr/>
            <p:nvPr/>
          </p:nvGrpSpPr>
          <p:grpSpPr>
            <a:xfrm>
              <a:off x="1230765" y="3121760"/>
              <a:ext cx="218829" cy="248702"/>
              <a:chOff x="1088746" y="3044950"/>
              <a:chExt cx="218829" cy="248702"/>
            </a:xfrm>
          </p:grpSpPr>
          <p:pic>
            <p:nvPicPr>
              <p:cNvPr id="50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0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0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507" name="Group 506"/>
          <p:cNvGrpSpPr/>
          <p:nvPr/>
        </p:nvGrpSpPr>
        <p:grpSpPr>
          <a:xfrm>
            <a:off x="1837745" y="3808498"/>
            <a:ext cx="449259" cy="385039"/>
            <a:chOff x="1000335" y="3085769"/>
            <a:chExt cx="579609" cy="460860"/>
          </a:xfrm>
        </p:grpSpPr>
        <p:pic>
          <p:nvPicPr>
            <p:cNvPr id="508"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509" name="Group 508"/>
            <p:cNvGrpSpPr/>
            <p:nvPr/>
          </p:nvGrpSpPr>
          <p:grpSpPr>
            <a:xfrm>
              <a:off x="1127152" y="3109579"/>
              <a:ext cx="218828" cy="204206"/>
              <a:chOff x="1088747" y="3089446"/>
              <a:chExt cx="218828" cy="204206"/>
            </a:xfrm>
          </p:grpSpPr>
          <p:pic>
            <p:nvPicPr>
              <p:cNvPr id="51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1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10" name="Group 509"/>
            <p:cNvGrpSpPr/>
            <p:nvPr/>
          </p:nvGrpSpPr>
          <p:grpSpPr>
            <a:xfrm>
              <a:off x="1230765" y="3121760"/>
              <a:ext cx="218829" cy="248702"/>
              <a:chOff x="1088746" y="3044950"/>
              <a:chExt cx="218829" cy="248702"/>
            </a:xfrm>
          </p:grpSpPr>
          <p:pic>
            <p:nvPicPr>
              <p:cNvPr id="51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1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1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516" name="Group 515"/>
          <p:cNvGrpSpPr/>
          <p:nvPr/>
        </p:nvGrpSpPr>
        <p:grpSpPr>
          <a:xfrm>
            <a:off x="2294562" y="3791217"/>
            <a:ext cx="449259" cy="402322"/>
            <a:chOff x="1000335" y="3065083"/>
            <a:chExt cx="579609" cy="481546"/>
          </a:xfrm>
        </p:grpSpPr>
        <p:pic>
          <p:nvPicPr>
            <p:cNvPr id="517"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518" name="Group 517"/>
            <p:cNvGrpSpPr/>
            <p:nvPr/>
          </p:nvGrpSpPr>
          <p:grpSpPr>
            <a:xfrm>
              <a:off x="1127151" y="3065083"/>
              <a:ext cx="218829" cy="248702"/>
              <a:chOff x="1088746" y="3044950"/>
              <a:chExt cx="218829" cy="248702"/>
            </a:xfrm>
          </p:grpSpPr>
          <p:pic>
            <p:nvPicPr>
              <p:cNvPr id="52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2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2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19" name="Group 518"/>
            <p:cNvGrpSpPr/>
            <p:nvPr/>
          </p:nvGrpSpPr>
          <p:grpSpPr>
            <a:xfrm>
              <a:off x="1230766" y="3166256"/>
              <a:ext cx="218828" cy="204206"/>
              <a:chOff x="1088747" y="3089446"/>
              <a:chExt cx="218828" cy="204206"/>
            </a:xfrm>
          </p:grpSpPr>
          <p:pic>
            <p:nvPicPr>
              <p:cNvPr id="52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2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525" name="Group 524"/>
          <p:cNvGrpSpPr/>
          <p:nvPr/>
        </p:nvGrpSpPr>
        <p:grpSpPr>
          <a:xfrm>
            <a:off x="2743821" y="3632749"/>
            <a:ext cx="1819710" cy="560790"/>
            <a:chOff x="1000335" y="2881154"/>
            <a:chExt cx="1819710" cy="560790"/>
          </a:xfrm>
        </p:grpSpPr>
        <p:cxnSp>
          <p:nvCxnSpPr>
            <p:cNvPr id="526" name="Straight Connector 525"/>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527" name="Straight Connector 526"/>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528" name="Straight Connector 527"/>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529" name="Straight Connector 528"/>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530" name="Group 529"/>
            <p:cNvGrpSpPr/>
            <p:nvPr/>
          </p:nvGrpSpPr>
          <p:grpSpPr>
            <a:xfrm>
              <a:off x="1000335" y="3039622"/>
              <a:ext cx="449259" cy="402322"/>
              <a:chOff x="1000335" y="3065083"/>
              <a:chExt cx="579609" cy="481546"/>
            </a:xfrm>
          </p:grpSpPr>
          <p:pic>
            <p:nvPicPr>
              <p:cNvPr id="557"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558" name="Group 557"/>
              <p:cNvGrpSpPr/>
              <p:nvPr/>
            </p:nvGrpSpPr>
            <p:grpSpPr>
              <a:xfrm>
                <a:off x="1127151" y="3065083"/>
                <a:ext cx="218829" cy="248702"/>
                <a:chOff x="1088746" y="3044950"/>
                <a:chExt cx="218829" cy="248702"/>
              </a:xfrm>
            </p:grpSpPr>
            <p:pic>
              <p:nvPicPr>
                <p:cNvPr id="56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6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6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pic>
            <p:nvPicPr>
              <p:cNvPr id="55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0766" y="3204661"/>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31" name="Group 530"/>
            <p:cNvGrpSpPr/>
            <p:nvPr/>
          </p:nvGrpSpPr>
          <p:grpSpPr>
            <a:xfrm>
              <a:off x="1457152" y="3039622"/>
              <a:ext cx="449259" cy="402322"/>
              <a:chOff x="1000335" y="3065083"/>
              <a:chExt cx="579609" cy="481546"/>
            </a:xfrm>
          </p:grpSpPr>
          <p:pic>
            <p:nvPicPr>
              <p:cNvPr id="548"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549" name="Group 548"/>
              <p:cNvGrpSpPr/>
              <p:nvPr/>
            </p:nvGrpSpPr>
            <p:grpSpPr>
              <a:xfrm>
                <a:off x="1127151" y="3065083"/>
                <a:ext cx="218829" cy="248702"/>
                <a:chOff x="1088746" y="3044950"/>
                <a:chExt cx="218829" cy="248702"/>
              </a:xfrm>
            </p:grpSpPr>
            <p:pic>
              <p:nvPicPr>
                <p:cNvPr id="55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5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5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50" name="Group 549"/>
              <p:cNvGrpSpPr/>
              <p:nvPr/>
            </p:nvGrpSpPr>
            <p:grpSpPr>
              <a:xfrm>
                <a:off x="1230765" y="3121760"/>
                <a:ext cx="218829" cy="248702"/>
                <a:chOff x="1088746" y="3044950"/>
                <a:chExt cx="218829" cy="248702"/>
              </a:xfrm>
            </p:grpSpPr>
            <p:pic>
              <p:nvPicPr>
                <p:cNvPr id="55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5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5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532" name="Group 531"/>
            <p:cNvGrpSpPr/>
            <p:nvPr/>
          </p:nvGrpSpPr>
          <p:grpSpPr>
            <a:xfrm>
              <a:off x="1913969" y="3039622"/>
              <a:ext cx="449259" cy="402322"/>
              <a:chOff x="1000335" y="3065083"/>
              <a:chExt cx="579609" cy="481546"/>
            </a:xfrm>
          </p:grpSpPr>
          <p:pic>
            <p:nvPicPr>
              <p:cNvPr id="539"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540" name="Group 539"/>
              <p:cNvGrpSpPr/>
              <p:nvPr/>
            </p:nvGrpSpPr>
            <p:grpSpPr>
              <a:xfrm>
                <a:off x="1127151" y="3065083"/>
                <a:ext cx="218829" cy="248702"/>
                <a:chOff x="1088746" y="3044950"/>
                <a:chExt cx="218829" cy="248702"/>
              </a:xfrm>
            </p:grpSpPr>
            <p:pic>
              <p:nvPicPr>
                <p:cNvPr id="54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4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4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41" name="Group 540"/>
              <p:cNvGrpSpPr/>
              <p:nvPr/>
            </p:nvGrpSpPr>
            <p:grpSpPr>
              <a:xfrm>
                <a:off x="1230765" y="3121760"/>
                <a:ext cx="218829" cy="248702"/>
                <a:chOff x="1088746" y="3044950"/>
                <a:chExt cx="218829" cy="248702"/>
              </a:xfrm>
            </p:grpSpPr>
            <p:pic>
              <p:nvPicPr>
                <p:cNvPr id="54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4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4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533" name="Group 532"/>
            <p:cNvGrpSpPr/>
            <p:nvPr/>
          </p:nvGrpSpPr>
          <p:grpSpPr>
            <a:xfrm>
              <a:off x="2370786" y="3056903"/>
              <a:ext cx="449259" cy="385039"/>
              <a:chOff x="1000335" y="3085769"/>
              <a:chExt cx="579609" cy="460860"/>
            </a:xfrm>
          </p:grpSpPr>
          <p:pic>
            <p:nvPicPr>
              <p:cNvPr id="534"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535" name="Group 534"/>
              <p:cNvGrpSpPr/>
              <p:nvPr/>
            </p:nvGrpSpPr>
            <p:grpSpPr>
              <a:xfrm>
                <a:off x="1230765" y="3121760"/>
                <a:ext cx="218829" cy="248702"/>
                <a:chOff x="1088746" y="3044950"/>
                <a:chExt cx="218829" cy="248702"/>
              </a:xfrm>
            </p:grpSpPr>
            <p:pic>
              <p:nvPicPr>
                <p:cNvPr id="53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3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3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cxnSp>
        <p:nvCxnSpPr>
          <p:cNvPr id="563" name="Straight Connector 562"/>
          <p:cNvCxnSpPr/>
          <p:nvPr/>
        </p:nvCxnSpPr>
        <p:spPr>
          <a:xfrm>
            <a:off x="1154541" y="3632749"/>
            <a:ext cx="5468185" cy="0"/>
          </a:xfrm>
          <a:prstGeom prst="line">
            <a:avLst/>
          </a:prstGeom>
        </p:spPr>
        <p:style>
          <a:lnRef idx="2">
            <a:schemeClr val="accent4"/>
          </a:lnRef>
          <a:fillRef idx="0">
            <a:schemeClr val="accent4"/>
          </a:fillRef>
          <a:effectRef idx="1">
            <a:schemeClr val="accent4"/>
          </a:effectRef>
          <a:fontRef idx="minor">
            <a:schemeClr val="tx1"/>
          </a:fontRef>
        </p:style>
      </p:cxnSp>
      <p:grpSp>
        <p:nvGrpSpPr>
          <p:cNvPr id="564" name="Group 563"/>
          <p:cNvGrpSpPr/>
          <p:nvPr/>
        </p:nvGrpSpPr>
        <p:grpSpPr>
          <a:xfrm>
            <a:off x="4572586" y="3633453"/>
            <a:ext cx="1819710" cy="560790"/>
            <a:chOff x="1000335" y="2881154"/>
            <a:chExt cx="1819710" cy="560790"/>
          </a:xfrm>
        </p:grpSpPr>
        <p:cxnSp>
          <p:nvCxnSpPr>
            <p:cNvPr id="565" name="Straight Connector 564"/>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566" name="Straight Connector 565"/>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567" name="Straight Connector 566"/>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568" name="Straight Connector 567"/>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569" name="Group 568"/>
            <p:cNvGrpSpPr/>
            <p:nvPr/>
          </p:nvGrpSpPr>
          <p:grpSpPr>
            <a:xfrm>
              <a:off x="1000335" y="3039622"/>
              <a:ext cx="449259" cy="402322"/>
              <a:chOff x="1000335" y="3065083"/>
              <a:chExt cx="579609" cy="481546"/>
            </a:xfrm>
          </p:grpSpPr>
          <p:pic>
            <p:nvPicPr>
              <p:cNvPr id="594"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595" name="Group 594"/>
              <p:cNvGrpSpPr/>
              <p:nvPr/>
            </p:nvGrpSpPr>
            <p:grpSpPr>
              <a:xfrm>
                <a:off x="1127151" y="3065083"/>
                <a:ext cx="218829" cy="248702"/>
                <a:chOff x="1088746" y="3044950"/>
                <a:chExt cx="218829" cy="248702"/>
              </a:xfrm>
            </p:grpSpPr>
            <p:pic>
              <p:nvPicPr>
                <p:cNvPr id="60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0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0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96" name="Group 595"/>
              <p:cNvGrpSpPr/>
              <p:nvPr/>
            </p:nvGrpSpPr>
            <p:grpSpPr>
              <a:xfrm>
                <a:off x="1230765" y="3121760"/>
                <a:ext cx="218829" cy="248702"/>
                <a:chOff x="1088746" y="3044950"/>
                <a:chExt cx="218829" cy="248702"/>
              </a:xfrm>
            </p:grpSpPr>
            <p:pic>
              <p:nvPicPr>
                <p:cNvPr id="59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9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9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570" name="Group 569"/>
            <p:cNvGrpSpPr/>
            <p:nvPr/>
          </p:nvGrpSpPr>
          <p:grpSpPr>
            <a:xfrm>
              <a:off x="1457152" y="3039622"/>
              <a:ext cx="449259" cy="402322"/>
              <a:chOff x="1000335" y="3065083"/>
              <a:chExt cx="579609" cy="481546"/>
            </a:xfrm>
          </p:grpSpPr>
          <p:pic>
            <p:nvPicPr>
              <p:cNvPr id="586"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587" name="Group 586"/>
              <p:cNvGrpSpPr/>
              <p:nvPr/>
            </p:nvGrpSpPr>
            <p:grpSpPr>
              <a:xfrm>
                <a:off x="1127151" y="3065083"/>
                <a:ext cx="218829" cy="248702"/>
                <a:chOff x="1088746" y="3044950"/>
                <a:chExt cx="218829" cy="248702"/>
              </a:xfrm>
            </p:grpSpPr>
            <p:pic>
              <p:nvPicPr>
                <p:cNvPr id="59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9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9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88" name="Group 587"/>
              <p:cNvGrpSpPr/>
              <p:nvPr/>
            </p:nvGrpSpPr>
            <p:grpSpPr>
              <a:xfrm>
                <a:off x="1230766" y="3166256"/>
                <a:ext cx="218828" cy="204206"/>
                <a:chOff x="1088747" y="3089446"/>
                <a:chExt cx="218828" cy="204206"/>
              </a:xfrm>
            </p:grpSpPr>
            <p:pic>
              <p:nvPicPr>
                <p:cNvPr id="58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9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571" name="Group 570"/>
            <p:cNvGrpSpPr/>
            <p:nvPr/>
          </p:nvGrpSpPr>
          <p:grpSpPr>
            <a:xfrm>
              <a:off x="1913969" y="3056903"/>
              <a:ext cx="449259" cy="385039"/>
              <a:chOff x="1000335" y="3085769"/>
              <a:chExt cx="579609" cy="460860"/>
            </a:xfrm>
          </p:grpSpPr>
          <p:pic>
            <p:nvPicPr>
              <p:cNvPr id="578"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579" name="Group 578"/>
              <p:cNvGrpSpPr/>
              <p:nvPr/>
            </p:nvGrpSpPr>
            <p:grpSpPr>
              <a:xfrm>
                <a:off x="1127152" y="3109579"/>
                <a:ext cx="218828" cy="204206"/>
                <a:chOff x="1088747" y="3089446"/>
                <a:chExt cx="218828" cy="204206"/>
              </a:xfrm>
            </p:grpSpPr>
            <p:pic>
              <p:nvPicPr>
                <p:cNvPr id="58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8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80" name="Group 579"/>
              <p:cNvGrpSpPr/>
              <p:nvPr/>
            </p:nvGrpSpPr>
            <p:grpSpPr>
              <a:xfrm>
                <a:off x="1230765" y="3121760"/>
                <a:ext cx="218829" cy="248702"/>
                <a:chOff x="1088746" y="3044950"/>
                <a:chExt cx="218829" cy="248702"/>
              </a:xfrm>
            </p:grpSpPr>
            <p:pic>
              <p:nvPicPr>
                <p:cNvPr id="58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8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8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572" name="Group 571"/>
            <p:cNvGrpSpPr/>
            <p:nvPr/>
          </p:nvGrpSpPr>
          <p:grpSpPr>
            <a:xfrm>
              <a:off x="2370786" y="3039622"/>
              <a:ext cx="449259" cy="402322"/>
              <a:chOff x="1000335" y="3065083"/>
              <a:chExt cx="579609" cy="481546"/>
            </a:xfrm>
          </p:grpSpPr>
          <p:pic>
            <p:nvPicPr>
              <p:cNvPr id="573"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574" name="Group 573"/>
              <p:cNvGrpSpPr/>
              <p:nvPr/>
            </p:nvGrpSpPr>
            <p:grpSpPr>
              <a:xfrm>
                <a:off x="1127151" y="3065083"/>
                <a:ext cx="218829" cy="248702"/>
                <a:chOff x="1088746" y="3044950"/>
                <a:chExt cx="218829" cy="248702"/>
              </a:xfrm>
            </p:grpSpPr>
            <p:pic>
              <p:nvPicPr>
                <p:cNvPr id="57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7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57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grpSp>
        <p:nvGrpSpPr>
          <p:cNvPr id="603" name="Group 602"/>
          <p:cNvGrpSpPr/>
          <p:nvPr/>
        </p:nvGrpSpPr>
        <p:grpSpPr>
          <a:xfrm>
            <a:off x="6392296" y="3643629"/>
            <a:ext cx="449259" cy="550614"/>
            <a:chOff x="1000335" y="2891330"/>
            <a:chExt cx="449259" cy="550614"/>
          </a:xfrm>
        </p:grpSpPr>
        <p:cxnSp>
          <p:nvCxnSpPr>
            <p:cNvPr id="604" name="Straight Connector 603"/>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605" name="Group 604"/>
            <p:cNvGrpSpPr/>
            <p:nvPr/>
          </p:nvGrpSpPr>
          <p:grpSpPr>
            <a:xfrm>
              <a:off x="1000335" y="3039622"/>
              <a:ext cx="449259" cy="402322"/>
              <a:chOff x="1000335" y="3065083"/>
              <a:chExt cx="579609" cy="481546"/>
            </a:xfrm>
          </p:grpSpPr>
          <p:pic>
            <p:nvPicPr>
              <p:cNvPr id="606"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607" name="Group 606"/>
              <p:cNvGrpSpPr/>
              <p:nvPr/>
            </p:nvGrpSpPr>
            <p:grpSpPr>
              <a:xfrm>
                <a:off x="1127151" y="3065083"/>
                <a:ext cx="218829" cy="248702"/>
                <a:chOff x="1088746" y="3044950"/>
                <a:chExt cx="218829" cy="248702"/>
              </a:xfrm>
            </p:grpSpPr>
            <p:pic>
              <p:nvPicPr>
                <p:cNvPr id="61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1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1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08" name="Group 607"/>
              <p:cNvGrpSpPr/>
              <p:nvPr/>
            </p:nvGrpSpPr>
            <p:grpSpPr>
              <a:xfrm>
                <a:off x="1230765" y="3121760"/>
                <a:ext cx="218829" cy="248702"/>
                <a:chOff x="1088746" y="3044950"/>
                <a:chExt cx="218829" cy="248702"/>
              </a:xfrm>
            </p:grpSpPr>
            <p:pic>
              <p:nvPicPr>
                <p:cNvPr id="60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1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1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cxnSp>
        <p:nvCxnSpPr>
          <p:cNvPr id="615" name="Straight Connector 614"/>
          <p:cNvCxnSpPr/>
          <p:nvPr/>
        </p:nvCxnSpPr>
        <p:spPr>
          <a:xfrm flipV="1">
            <a:off x="1149458" y="439664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616" name="Straight Connector 615"/>
          <p:cNvCxnSpPr/>
          <p:nvPr/>
        </p:nvCxnSpPr>
        <p:spPr>
          <a:xfrm flipV="1">
            <a:off x="1604971" y="439664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617" name="Straight Connector 616"/>
          <p:cNvCxnSpPr/>
          <p:nvPr/>
        </p:nvCxnSpPr>
        <p:spPr>
          <a:xfrm flipV="1">
            <a:off x="2061788" y="4386468"/>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618" name="Straight Connector 617"/>
          <p:cNvCxnSpPr/>
          <p:nvPr/>
        </p:nvCxnSpPr>
        <p:spPr>
          <a:xfrm flipV="1">
            <a:off x="2516356" y="4396644"/>
            <a:ext cx="4497" cy="264906"/>
          </a:xfrm>
          <a:prstGeom prst="line">
            <a:avLst/>
          </a:prstGeom>
        </p:spPr>
        <p:style>
          <a:lnRef idx="2">
            <a:schemeClr val="accent4"/>
          </a:lnRef>
          <a:fillRef idx="0">
            <a:schemeClr val="accent4"/>
          </a:fillRef>
          <a:effectRef idx="1">
            <a:schemeClr val="accent4"/>
          </a:effectRef>
          <a:fontRef idx="minor">
            <a:schemeClr val="tx1"/>
          </a:fontRef>
        </p:style>
      </p:cxnSp>
      <p:pic>
        <p:nvPicPr>
          <p:cNvPr id="619"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3525" y="4562219"/>
            <a:ext cx="449259" cy="385039"/>
          </a:xfrm>
          <a:prstGeom prst="rect">
            <a:avLst/>
          </a:prstGeom>
          <a:noFill/>
          <a:extLst>
            <a:ext uri="{909E8E84-426E-40DD-AFC4-6F175D3DCCD1}">
              <a14:hiddenFill xmlns:a14="http://schemas.microsoft.com/office/drawing/2010/main">
                <a:solidFill>
                  <a:srgbClr val="FFFFFF"/>
                </a:solidFill>
              </a14:hiddenFill>
            </a:ext>
          </a:extLst>
        </p:spPr>
      </p:pic>
      <p:grpSp>
        <p:nvGrpSpPr>
          <p:cNvPr id="620" name="Group 619"/>
          <p:cNvGrpSpPr/>
          <p:nvPr/>
        </p:nvGrpSpPr>
        <p:grpSpPr>
          <a:xfrm>
            <a:off x="1380342" y="4544936"/>
            <a:ext cx="449259" cy="402322"/>
            <a:chOff x="1000335" y="3065083"/>
            <a:chExt cx="579609" cy="481546"/>
          </a:xfrm>
        </p:grpSpPr>
        <p:pic>
          <p:nvPicPr>
            <p:cNvPr id="621"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622" name="Group 621"/>
            <p:cNvGrpSpPr/>
            <p:nvPr/>
          </p:nvGrpSpPr>
          <p:grpSpPr>
            <a:xfrm>
              <a:off x="1127151" y="3065083"/>
              <a:ext cx="218829" cy="248702"/>
              <a:chOff x="1088746" y="3044950"/>
              <a:chExt cx="218829" cy="248702"/>
            </a:xfrm>
          </p:grpSpPr>
          <p:pic>
            <p:nvPicPr>
              <p:cNvPr id="62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2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2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23" name="Group 622"/>
            <p:cNvGrpSpPr/>
            <p:nvPr/>
          </p:nvGrpSpPr>
          <p:grpSpPr>
            <a:xfrm>
              <a:off x="1230765" y="3121760"/>
              <a:ext cx="218829" cy="248702"/>
              <a:chOff x="1088746" y="3044950"/>
              <a:chExt cx="218829" cy="248702"/>
            </a:xfrm>
          </p:grpSpPr>
          <p:pic>
            <p:nvPicPr>
              <p:cNvPr id="62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2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2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630" name="Group 629"/>
          <p:cNvGrpSpPr/>
          <p:nvPr/>
        </p:nvGrpSpPr>
        <p:grpSpPr>
          <a:xfrm>
            <a:off x="1837159" y="4544936"/>
            <a:ext cx="449259" cy="402322"/>
            <a:chOff x="1000335" y="3065083"/>
            <a:chExt cx="579609" cy="481546"/>
          </a:xfrm>
        </p:grpSpPr>
        <p:pic>
          <p:nvPicPr>
            <p:cNvPr id="631"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632" name="Group 631"/>
            <p:cNvGrpSpPr/>
            <p:nvPr/>
          </p:nvGrpSpPr>
          <p:grpSpPr>
            <a:xfrm>
              <a:off x="1127151" y="3065083"/>
              <a:ext cx="218829" cy="248702"/>
              <a:chOff x="1088746" y="3044950"/>
              <a:chExt cx="218829" cy="248702"/>
            </a:xfrm>
          </p:grpSpPr>
          <p:pic>
            <p:nvPicPr>
              <p:cNvPr id="63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3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3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33" name="Group 632"/>
            <p:cNvGrpSpPr/>
            <p:nvPr/>
          </p:nvGrpSpPr>
          <p:grpSpPr>
            <a:xfrm>
              <a:off x="1230765" y="3121760"/>
              <a:ext cx="218829" cy="248702"/>
              <a:chOff x="1088746" y="3044950"/>
              <a:chExt cx="218829" cy="248702"/>
            </a:xfrm>
          </p:grpSpPr>
          <p:pic>
            <p:nvPicPr>
              <p:cNvPr id="63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3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3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640" name="Group 639"/>
          <p:cNvGrpSpPr/>
          <p:nvPr/>
        </p:nvGrpSpPr>
        <p:grpSpPr>
          <a:xfrm>
            <a:off x="2293976" y="4544936"/>
            <a:ext cx="449259" cy="402322"/>
            <a:chOff x="1000335" y="3065083"/>
            <a:chExt cx="579609" cy="481546"/>
          </a:xfrm>
        </p:grpSpPr>
        <p:pic>
          <p:nvPicPr>
            <p:cNvPr id="641"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642" name="Group 641"/>
            <p:cNvGrpSpPr/>
            <p:nvPr/>
          </p:nvGrpSpPr>
          <p:grpSpPr>
            <a:xfrm>
              <a:off x="1127151" y="3065083"/>
              <a:ext cx="218829" cy="248702"/>
              <a:chOff x="1088746" y="3044950"/>
              <a:chExt cx="218829" cy="248702"/>
            </a:xfrm>
          </p:grpSpPr>
          <p:pic>
            <p:nvPicPr>
              <p:cNvPr id="64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4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4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43" name="Group 642"/>
            <p:cNvGrpSpPr/>
            <p:nvPr/>
          </p:nvGrpSpPr>
          <p:grpSpPr>
            <a:xfrm>
              <a:off x="1230765" y="3121760"/>
              <a:ext cx="218829" cy="248702"/>
              <a:chOff x="1088746" y="3044950"/>
              <a:chExt cx="218829" cy="248702"/>
            </a:xfrm>
          </p:grpSpPr>
          <p:pic>
            <p:nvPicPr>
              <p:cNvPr id="64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4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4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650" name="Group 649"/>
          <p:cNvGrpSpPr/>
          <p:nvPr/>
        </p:nvGrpSpPr>
        <p:grpSpPr>
          <a:xfrm>
            <a:off x="2743235" y="4386468"/>
            <a:ext cx="1819710" cy="560790"/>
            <a:chOff x="1000335" y="2881154"/>
            <a:chExt cx="1819710" cy="560790"/>
          </a:xfrm>
        </p:grpSpPr>
        <p:cxnSp>
          <p:nvCxnSpPr>
            <p:cNvPr id="651" name="Straight Connector 650"/>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652" name="Straight Connector 651"/>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653" name="Straight Connector 652"/>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654" name="Straight Connector 653"/>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655" name="Group 654"/>
            <p:cNvGrpSpPr/>
            <p:nvPr/>
          </p:nvGrpSpPr>
          <p:grpSpPr>
            <a:xfrm>
              <a:off x="1000335" y="3039622"/>
              <a:ext cx="449259" cy="402322"/>
              <a:chOff x="1000335" y="3065083"/>
              <a:chExt cx="579609" cy="481546"/>
            </a:xfrm>
          </p:grpSpPr>
          <p:pic>
            <p:nvPicPr>
              <p:cNvPr id="677"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678" name="Group 677"/>
              <p:cNvGrpSpPr/>
              <p:nvPr/>
            </p:nvGrpSpPr>
            <p:grpSpPr>
              <a:xfrm>
                <a:off x="1127151" y="3065083"/>
                <a:ext cx="218829" cy="248702"/>
                <a:chOff x="1088746" y="3044950"/>
                <a:chExt cx="218829" cy="248702"/>
              </a:xfrm>
            </p:grpSpPr>
            <p:pic>
              <p:nvPicPr>
                <p:cNvPr id="68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8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8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79" name="Group 678"/>
              <p:cNvGrpSpPr/>
              <p:nvPr/>
            </p:nvGrpSpPr>
            <p:grpSpPr>
              <a:xfrm>
                <a:off x="1230765" y="3121760"/>
                <a:ext cx="218829" cy="248702"/>
                <a:chOff x="1088746" y="3044950"/>
                <a:chExt cx="218829" cy="248702"/>
              </a:xfrm>
            </p:grpSpPr>
            <p:pic>
              <p:nvPicPr>
                <p:cNvPr id="68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8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8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656" name="Group 655"/>
            <p:cNvGrpSpPr/>
            <p:nvPr/>
          </p:nvGrpSpPr>
          <p:grpSpPr>
            <a:xfrm>
              <a:off x="1457152" y="3056903"/>
              <a:ext cx="449259" cy="385039"/>
              <a:chOff x="1000335" y="3085769"/>
              <a:chExt cx="579609" cy="460860"/>
            </a:xfrm>
          </p:grpSpPr>
          <p:pic>
            <p:nvPicPr>
              <p:cNvPr id="673"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674" name="Group 673"/>
              <p:cNvGrpSpPr/>
              <p:nvPr/>
            </p:nvGrpSpPr>
            <p:grpSpPr>
              <a:xfrm>
                <a:off x="1127152" y="3109579"/>
                <a:ext cx="218828" cy="204206"/>
                <a:chOff x="1088747" y="3089446"/>
                <a:chExt cx="218828" cy="204206"/>
              </a:xfrm>
            </p:grpSpPr>
            <p:pic>
              <p:nvPicPr>
                <p:cNvPr id="67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7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657" name="Group 656"/>
            <p:cNvGrpSpPr/>
            <p:nvPr/>
          </p:nvGrpSpPr>
          <p:grpSpPr>
            <a:xfrm>
              <a:off x="1913969" y="3039622"/>
              <a:ext cx="449259" cy="402322"/>
              <a:chOff x="1000335" y="3065083"/>
              <a:chExt cx="579609" cy="481546"/>
            </a:xfrm>
          </p:grpSpPr>
          <p:pic>
            <p:nvPicPr>
              <p:cNvPr id="664"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665" name="Group 664"/>
              <p:cNvGrpSpPr/>
              <p:nvPr/>
            </p:nvGrpSpPr>
            <p:grpSpPr>
              <a:xfrm>
                <a:off x="1127151" y="3065083"/>
                <a:ext cx="218829" cy="248702"/>
                <a:chOff x="1088746" y="3044950"/>
                <a:chExt cx="218829" cy="248702"/>
              </a:xfrm>
            </p:grpSpPr>
            <p:pic>
              <p:nvPicPr>
                <p:cNvPr id="67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7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7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66" name="Group 665"/>
              <p:cNvGrpSpPr/>
              <p:nvPr/>
            </p:nvGrpSpPr>
            <p:grpSpPr>
              <a:xfrm>
                <a:off x="1230765" y="3121760"/>
                <a:ext cx="218829" cy="248702"/>
                <a:chOff x="1088746" y="3044950"/>
                <a:chExt cx="218829" cy="248702"/>
              </a:xfrm>
            </p:grpSpPr>
            <p:pic>
              <p:nvPicPr>
                <p:cNvPr id="66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6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6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658" name="Group 657"/>
            <p:cNvGrpSpPr/>
            <p:nvPr/>
          </p:nvGrpSpPr>
          <p:grpSpPr>
            <a:xfrm>
              <a:off x="2370786" y="3056903"/>
              <a:ext cx="449259" cy="385039"/>
              <a:chOff x="1000335" y="3085769"/>
              <a:chExt cx="579609" cy="460860"/>
            </a:xfrm>
          </p:grpSpPr>
          <p:pic>
            <p:nvPicPr>
              <p:cNvPr id="659"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660" name="Group 659"/>
              <p:cNvGrpSpPr/>
              <p:nvPr/>
            </p:nvGrpSpPr>
            <p:grpSpPr>
              <a:xfrm>
                <a:off x="1230765" y="3121760"/>
                <a:ext cx="218829" cy="248702"/>
                <a:chOff x="1088746" y="3044950"/>
                <a:chExt cx="218829" cy="248702"/>
              </a:xfrm>
            </p:grpSpPr>
            <p:pic>
              <p:nvPicPr>
                <p:cNvPr id="66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6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66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cxnSp>
        <p:nvCxnSpPr>
          <p:cNvPr id="686" name="Straight Connector 685"/>
          <p:cNvCxnSpPr/>
          <p:nvPr/>
        </p:nvCxnSpPr>
        <p:spPr>
          <a:xfrm>
            <a:off x="1153955" y="4386468"/>
            <a:ext cx="6835083" cy="10880"/>
          </a:xfrm>
          <a:prstGeom prst="line">
            <a:avLst/>
          </a:prstGeom>
        </p:spPr>
        <p:style>
          <a:lnRef idx="2">
            <a:schemeClr val="accent4"/>
          </a:lnRef>
          <a:fillRef idx="0">
            <a:schemeClr val="accent4"/>
          </a:fillRef>
          <a:effectRef idx="1">
            <a:schemeClr val="accent4"/>
          </a:effectRef>
          <a:fontRef idx="minor">
            <a:schemeClr val="tx1"/>
          </a:fontRef>
        </p:style>
      </p:cxnSp>
      <p:grpSp>
        <p:nvGrpSpPr>
          <p:cNvPr id="687" name="Group 686"/>
          <p:cNvGrpSpPr/>
          <p:nvPr/>
        </p:nvGrpSpPr>
        <p:grpSpPr>
          <a:xfrm>
            <a:off x="4572000" y="4387172"/>
            <a:ext cx="1819710" cy="560790"/>
            <a:chOff x="1000335" y="2881154"/>
            <a:chExt cx="1819710" cy="560790"/>
          </a:xfrm>
        </p:grpSpPr>
        <p:cxnSp>
          <p:nvCxnSpPr>
            <p:cNvPr id="688" name="Straight Connector 687"/>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689" name="Straight Connector 688"/>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690" name="Straight Connector 689"/>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691" name="Straight Connector 690"/>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692" name="Group 691"/>
            <p:cNvGrpSpPr/>
            <p:nvPr/>
          </p:nvGrpSpPr>
          <p:grpSpPr>
            <a:xfrm>
              <a:off x="1000335" y="3039622"/>
              <a:ext cx="449259" cy="402322"/>
              <a:chOff x="1000335" y="3065083"/>
              <a:chExt cx="579609" cy="481546"/>
            </a:xfrm>
          </p:grpSpPr>
          <p:pic>
            <p:nvPicPr>
              <p:cNvPr id="722"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723" name="Group 722"/>
              <p:cNvGrpSpPr/>
              <p:nvPr/>
            </p:nvGrpSpPr>
            <p:grpSpPr>
              <a:xfrm>
                <a:off x="1127151" y="3065083"/>
                <a:ext cx="218829" cy="248702"/>
                <a:chOff x="1088746" y="3044950"/>
                <a:chExt cx="218829" cy="248702"/>
              </a:xfrm>
            </p:grpSpPr>
            <p:pic>
              <p:nvPicPr>
                <p:cNvPr id="72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2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3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24" name="Group 723"/>
              <p:cNvGrpSpPr/>
              <p:nvPr/>
            </p:nvGrpSpPr>
            <p:grpSpPr>
              <a:xfrm>
                <a:off x="1230765" y="3121760"/>
                <a:ext cx="218829" cy="248702"/>
                <a:chOff x="1088746" y="3044950"/>
                <a:chExt cx="218829" cy="248702"/>
              </a:xfrm>
            </p:grpSpPr>
            <p:pic>
              <p:nvPicPr>
                <p:cNvPr id="72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2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2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693" name="Group 692"/>
            <p:cNvGrpSpPr/>
            <p:nvPr/>
          </p:nvGrpSpPr>
          <p:grpSpPr>
            <a:xfrm>
              <a:off x="1457152" y="3039622"/>
              <a:ext cx="449259" cy="402322"/>
              <a:chOff x="1000335" y="3065083"/>
              <a:chExt cx="579609" cy="481546"/>
            </a:xfrm>
          </p:grpSpPr>
          <p:pic>
            <p:nvPicPr>
              <p:cNvPr id="713"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714" name="Group 713"/>
              <p:cNvGrpSpPr/>
              <p:nvPr/>
            </p:nvGrpSpPr>
            <p:grpSpPr>
              <a:xfrm>
                <a:off x="1127151" y="3065083"/>
                <a:ext cx="218829" cy="248702"/>
                <a:chOff x="1088746" y="3044950"/>
                <a:chExt cx="218829" cy="248702"/>
              </a:xfrm>
            </p:grpSpPr>
            <p:pic>
              <p:nvPicPr>
                <p:cNvPr id="71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2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2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15" name="Group 714"/>
              <p:cNvGrpSpPr/>
              <p:nvPr/>
            </p:nvGrpSpPr>
            <p:grpSpPr>
              <a:xfrm>
                <a:off x="1230765" y="3121760"/>
                <a:ext cx="218829" cy="248702"/>
                <a:chOff x="1088746" y="3044950"/>
                <a:chExt cx="218829" cy="248702"/>
              </a:xfrm>
            </p:grpSpPr>
            <p:pic>
              <p:nvPicPr>
                <p:cNvPr id="71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1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1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694" name="Group 693"/>
            <p:cNvGrpSpPr/>
            <p:nvPr/>
          </p:nvGrpSpPr>
          <p:grpSpPr>
            <a:xfrm>
              <a:off x="1913969" y="3056903"/>
              <a:ext cx="449259" cy="385039"/>
              <a:chOff x="1000335" y="3085769"/>
              <a:chExt cx="579609" cy="460860"/>
            </a:xfrm>
          </p:grpSpPr>
          <p:pic>
            <p:nvPicPr>
              <p:cNvPr id="705"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706" name="Group 705"/>
              <p:cNvGrpSpPr/>
              <p:nvPr/>
            </p:nvGrpSpPr>
            <p:grpSpPr>
              <a:xfrm>
                <a:off x="1127152" y="3109579"/>
                <a:ext cx="218828" cy="204206"/>
                <a:chOff x="1088747" y="3089446"/>
                <a:chExt cx="218828" cy="204206"/>
              </a:xfrm>
            </p:grpSpPr>
            <p:pic>
              <p:nvPicPr>
                <p:cNvPr id="71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1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07" name="Group 706"/>
              <p:cNvGrpSpPr/>
              <p:nvPr/>
            </p:nvGrpSpPr>
            <p:grpSpPr>
              <a:xfrm>
                <a:off x="1230765" y="3121760"/>
                <a:ext cx="218829" cy="248702"/>
                <a:chOff x="1088746" y="3044950"/>
                <a:chExt cx="218829" cy="248702"/>
              </a:xfrm>
            </p:grpSpPr>
            <p:pic>
              <p:nvPicPr>
                <p:cNvPr id="70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0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1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695" name="Group 694"/>
            <p:cNvGrpSpPr/>
            <p:nvPr/>
          </p:nvGrpSpPr>
          <p:grpSpPr>
            <a:xfrm>
              <a:off x="2370786" y="3039622"/>
              <a:ext cx="449259" cy="402322"/>
              <a:chOff x="1000335" y="3065083"/>
              <a:chExt cx="579609" cy="481546"/>
            </a:xfrm>
          </p:grpSpPr>
          <p:pic>
            <p:nvPicPr>
              <p:cNvPr id="696"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697" name="Group 696"/>
              <p:cNvGrpSpPr/>
              <p:nvPr/>
            </p:nvGrpSpPr>
            <p:grpSpPr>
              <a:xfrm>
                <a:off x="1127151" y="3065083"/>
                <a:ext cx="218829" cy="248702"/>
                <a:chOff x="1088746" y="3044950"/>
                <a:chExt cx="218829" cy="248702"/>
              </a:xfrm>
            </p:grpSpPr>
            <p:pic>
              <p:nvPicPr>
                <p:cNvPr id="70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0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0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98" name="Group 697"/>
              <p:cNvGrpSpPr/>
              <p:nvPr/>
            </p:nvGrpSpPr>
            <p:grpSpPr>
              <a:xfrm>
                <a:off x="1230765" y="3121760"/>
                <a:ext cx="218829" cy="248702"/>
                <a:chOff x="1088746" y="3044950"/>
                <a:chExt cx="218829" cy="248702"/>
              </a:xfrm>
            </p:grpSpPr>
            <p:pic>
              <p:nvPicPr>
                <p:cNvPr id="69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0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0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grpSp>
        <p:nvGrpSpPr>
          <p:cNvPr id="731" name="Group 730"/>
          <p:cNvGrpSpPr/>
          <p:nvPr/>
        </p:nvGrpSpPr>
        <p:grpSpPr>
          <a:xfrm>
            <a:off x="6391710" y="4387172"/>
            <a:ext cx="1819710" cy="560790"/>
            <a:chOff x="1000335" y="2881154"/>
            <a:chExt cx="1819710" cy="560790"/>
          </a:xfrm>
        </p:grpSpPr>
        <p:cxnSp>
          <p:nvCxnSpPr>
            <p:cNvPr id="732" name="Straight Connector 731"/>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733" name="Straight Connector 732"/>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734" name="Straight Connector 733"/>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735" name="Straight Connector 734"/>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736" name="Group 735"/>
            <p:cNvGrpSpPr/>
            <p:nvPr/>
          </p:nvGrpSpPr>
          <p:grpSpPr>
            <a:xfrm>
              <a:off x="1000335" y="3039622"/>
              <a:ext cx="449259" cy="402322"/>
              <a:chOff x="1000335" y="3065083"/>
              <a:chExt cx="579609" cy="481546"/>
            </a:xfrm>
          </p:grpSpPr>
          <p:pic>
            <p:nvPicPr>
              <p:cNvPr id="757"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758" name="Group 757"/>
              <p:cNvGrpSpPr/>
              <p:nvPr/>
            </p:nvGrpSpPr>
            <p:grpSpPr>
              <a:xfrm>
                <a:off x="1127151" y="3065083"/>
                <a:ext cx="218829" cy="248702"/>
                <a:chOff x="1088746" y="3044950"/>
                <a:chExt cx="218829" cy="248702"/>
              </a:xfrm>
            </p:grpSpPr>
            <p:pic>
              <p:nvPicPr>
                <p:cNvPr id="75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6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6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737" name="Group 736"/>
            <p:cNvGrpSpPr/>
            <p:nvPr/>
          </p:nvGrpSpPr>
          <p:grpSpPr>
            <a:xfrm>
              <a:off x="1457152" y="3039622"/>
              <a:ext cx="449259" cy="402322"/>
              <a:chOff x="1000335" y="3065083"/>
              <a:chExt cx="579609" cy="481546"/>
            </a:xfrm>
          </p:grpSpPr>
          <p:pic>
            <p:nvPicPr>
              <p:cNvPr id="749"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750" name="Group 749"/>
              <p:cNvGrpSpPr/>
              <p:nvPr/>
            </p:nvGrpSpPr>
            <p:grpSpPr>
              <a:xfrm>
                <a:off x="1127151" y="3065083"/>
                <a:ext cx="218829" cy="248702"/>
                <a:chOff x="1088746" y="3044950"/>
                <a:chExt cx="218829" cy="248702"/>
              </a:xfrm>
            </p:grpSpPr>
            <p:pic>
              <p:nvPicPr>
                <p:cNvPr id="75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5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5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51" name="Group 750"/>
              <p:cNvGrpSpPr/>
              <p:nvPr/>
            </p:nvGrpSpPr>
            <p:grpSpPr>
              <a:xfrm>
                <a:off x="1230766" y="3166256"/>
                <a:ext cx="218828" cy="204206"/>
                <a:chOff x="1088747" y="3089446"/>
                <a:chExt cx="218828" cy="204206"/>
              </a:xfrm>
            </p:grpSpPr>
            <p:pic>
              <p:nvPicPr>
                <p:cNvPr id="75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5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738" name="Group 737"/>
            <p:cNvGrpSpPr/>
            <p:nvPr/>
          </p:nvGrpSpPr>
          <p:grpSpPr>
            <a:xfrm>
              <a:off x="1913969" y="3039622"/>
              <a:ext cx="449259" cy="402322"/>
              <a:chOff x="1000335" y="3065083"/>
              <a:chExt cx="579609" cy="481546"/>
            </a:xfrm>
          </p:grpSpPr>
          <p:pic>
            <p:nvPicPr>
              <p:cNvPr id="740"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741" name="Group 740"/>
              <p:cNvGrpSpPr/>
              <p:nvPr/>
            </p:nvGrpSpPr>
            <p:grpSpPr>
              <a:xfrm>
                <a:off x="1127151" y="3065083"/>
                <a:ext cx="218829" cy="248702"/>
                <a:chOff x="1088746" y="3044950"/>
                <a:chExt cx="218829" cy="248702"/>
              </a:xfrm>
            </p:grpSpPr>
            <p:pic>
              <p:nvPicPr>
                <p:cNvPr id="74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4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4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42" name="Group 741"/>
              <p:cNvGrpSpPr/>
              <p:nvPr/>
            </p:nvGrpSpPr>
            <p:grpSpPr>
              <a:xfrm>
                <a:off x="1230765" y="3121760"/>
                <a:ext cx="218829" cy="248702"/>
                <a:chOff x="1088746" y="3044950"/>
                <a:chExt cx="218829" cy="248702"/>
              </a:xfrm>
            </p:grpSpPr>
            <p:pic>
              <p:nvPicPr>
                <p:cNvPr id="74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4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4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pic>
          <p:nvPicPr>
            <p:cNvPr id="739"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70786" y="3056903"/>
              <a:ext cx="449259" cy="385039"/>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762" name="Straight Connector 761"/>
          <p:cNvCxnSpPr/>
          <p:nvPr/>
        </p:nvCxnSpPr>
        <p:spPr>
          <a:xfrm flipV="1">
            <a:off x="1163472" y="5143577"/>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763" name="Straight Connector 762"/>
          <p:cNvCxnSpPr/>
          <p:nvPr/>
        </p:nvCxnSpPr>
        <p:spPr>
          <a:xfrm flipV="1">
            <a:off x="1618985" y="5143577"/>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764" name="Straight Connector 763"/>
          <p:cNvCxnSpPr/>
          <p:nvPr/>
        </p:nvCxnSpPr>
        <p:spPr>
          <a:xfrm flipV="1">
            <a:off x="2075802" y="5133401"/>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765" name="Straight Connector 764"/>
          <p:cNvCxnSpPr/>
          <p:nvPr/>
        </p:nvCxnSpPr>
        <p:spPr>
          <a:xfrm flipV="1">
            <a:off x="2530370" y="5143577"/>
            <a:ext cx="4497" cy="264906"/>
          </a:xfrm>
          <a:prstGeom prst="line">
            <a:avLst/>
          </a:prstGeom>
        </p:spPr>
        <p:style>
          <a:lnRef idx="2">
            <a:schemeClr val="accent4"/>
          </a:lnRef>
          <a:fillRef idx="0">
            <a:schemeClr val="accent4"/>
          </a:fillRef>
          <a:effectRef idx="1">
            <a:schemeClr val="accent4"/>
          </a:effectRef>
          <a:fontRef idx="minor">
            <a:schemeClr val="tx1"/>
          </a:fontRef>
        </p:style>
      </p:cxnSp>
      <p:pic>
        <p:nvPicPr>
          <p:cNvPr id="766"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7539" y="5309152"/>
            <a:ext cx="449259" cy="385039"/>
          </a:xfrm>
          <a:prstGeom prst="rect">
            <a:avLst/>
          </a:prstGeom>
          <a:noFill/>
          <a:extLst>
            <a:ext uri="{909E8E84-426E-40DD-AFC4-6F175D3DCCD1}">
              <a14:hiddenFill xmlns:a14="http://schemas.microsoft.com/office/drawing/2010/main">
                <a:solidFill>
                  <a:srgbClr val="FFFFFF"/>
                </a:solidFill>
              </a14:hiddenFill>
            </a:ext>
          </a:extLst>
        </p:spPr>
      </p:pic>
      <p:grpSp>
        <p:nvGrpSpPr>
          <p:cNvPr id="767" name="Group 766"/>
          <p:cNvGrpSpPr/>
          <p:nvPr/>
        </p:nvGrpSpPr>
        <p:grpSpPr>
          <a:xfrm>
            <a:off x="1394356" y="5291869"/>
            <a:ext cx="449259" cy="402322"/>
            <a:chOff x="1000335" y="3065083"/>
            <a:chExt cx="579609" cy="481546"/>
          </a:xfrm>
        </p:grpSpPr>
        <p:pic>
          <p:nvPicPr>
            <p:cNvPr id="768"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769" name="Group 768"/>
            <p:cNvGrpSpPr/>
            <p:nvPr/>
          </p:nvGrpSpPr>
          <p:grpSpPr>
            <a:xfrm>
              <a:off x="1127151" y="3065083"/>
              <a:ext cx="218829" cy="248702"/>
              <a:chOff x="1088746" y="3044950"/>
              <a:chExt cx="218829" cy="248702"/>
            </a:xfrm>
          </p:grpSpPr>
          <p:pic>
            <p:nvPicPr>
              <p:cNvPr id="77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7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7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70" name="Group 769"/>
            <p:cNvGrpSpPr/>
            <p:nvPr/>
          </p:nvGrpSpPr>
          <p:grpSpPr>
            <a:xfrm>
              <a:off x="1230765" y="3121760"/>
              <a:ext cx="218829" cy="248702"/>
              <a:chOff x="1088746" y="3044950"/>
              <a:chExt cx="218829" cy="248702"/>
            </a:xfrm>
          </p:grpSpPr>
          <p:pic>
            <p:nvPicPr>
              <p:cNvPr id="77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7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7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777" name="Group 776"/>
          <p:cNvGrpSpPr/>
          <p:nvPr/>
        </p:nvGrpSpPr>
        <p:grpSpPr>
          <a:xfrm>
            <a:off x="1851173" y="5291869"/>
            <a:ext cx="449259" cy="402322"/>
            <a:chOff x="1000335" y="3065083"/>
            <a:chExt cx="579609" cy="481546"/>
          </a:xfrm>
        </p:grpSpPr>
        <p:pic>
          <p:nvPicPr>
            <p:cNvPr id="778"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779" name="Group 778"/>
            <p:cNvGrpSpPr/>
            <p:nvPr/>
          </p:nvGrpSpPr>
          <p:grpSpPr>
            <a:xfrm>
              <a:off x="1127151" y="3065083"/>
              <a:ext cx="218829" cy="248702"/>
              <a:chOff x="1088746" y="3044950"/>
              <a:chExt cx="218829" cy="248702"/>
            </a:xfrm>
          </p:grpSpPr>
          <p:pic>
            <p:nvPicPr>
              <p:cNvPr id="78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8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8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80" name="Group 779"/>
            <p:cNvGrpSpPr/>
            <p:nvPr/>
          </p:nvGrpSpPr>
          <p:grpSpPr>
            <a:xfrm>
              <a:off x="1230765" y="3121760"/>
              <a:ext cx="218829" cy="248702"/>
              <a:chOff x="1088746" y="3044950"/>
              <a:chExt cx="218829" cy="248702"/>
            </a:xfrm>
          </p:grpSpPr>
          <p:pic>
            <p:nvPicPr>
              <p:cNvPr id="78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8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8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787" name="Group 786"/>
          <p:cNvGrpSpPr/>
          <p:nvPr/>
        </p:nvGrpSpPr>
        <p:grpSpPr>
          <a:xfrm>
            <a:off x="2307990" y="5291869"/>
            <a:ext cx="449259" cy="402322"/>
            <a:chOff x="1000335" y="3065083"/>
            <a:chExt cx="579609" cy="481546"/>
          </a:xfrm>
        </p:grpSpPr>
        <p:pic>
          <p:nvPicPr>
            <p:cNvPr id="788"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789" name="Group 788"/>
            <p:cNvGrpSpPr/>
            <p:nvPr/>
          </p:nvGrpSpPr>
          <p:grpSpPr>
            <a:xfrm>
              <a:off x="1127151" y="3065083"/>
              <a:ext cx="218829" cy="248702"/>
              <a:chOff x="1088746" y="3044950"/>
              <a:chExt cx="218829" cy="248702"/>
            </a:xfrm>
          </p:grpSpPr>
          <p:pic>
            <p:nvPicPr>
              <p:cNvPr id="79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9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79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793" name="Group 792"/>
          <p:cNvGrpSpPr/>
          <p:nvPr/>
        </p:nvGrpSpPr>
        <p:grpSpPr>
          <a:xfrm>
            <a:off x="2770544" y="5133401"/>
            <a:ext cx="1819710" cy="560790"/>
            <a:chOff x="1000335" y="2881154"/>
            <a:chExt cx="1819710" cy="560790"/>
          </a:xfrm>
        </p:grpSpPr>
        <p:cxnSp>
          <p:nvCxnSpPr>
            <p:cNvPr id="794" name="Straight Connector 793"/>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795" name="Straight Connector 794"/>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796" name="Straight Connector 795"/>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797" name="Straight Connector 796"/>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798" name="Group 797"/>
            <p:cNvGrpSpPr/>
            <p:nvPr/>
          </p:nvGrpSpPr>
          <p:grpSpPr>
            <a:xfrm>
              <a:off x="1000335" y="3056903"/>
              <a:ext cx="449259" cy="385039"/>
              <a:chOff x="1000335" y="3085769"/>
              <a:chExt cx="579609" cy="460860"/>
            </a:xfrm>
          </p:grpSpPr>
          <p:pic>
            <p:nvPicPr>
              <p:cNvPr id="824"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825" name="Group 824"/>
              <p:cNvGrpSpPr/>
              <p:nvPr/>
            </p:nvGrpSpPr>
            <p:grpSpPr>
              <a:xfrm>
                <a:off x="1127152" y="3109579"/>
                <a:ext cx="218828" cy="204206"/>
                <a:chOff x="1088747" y="3089446"/>
                <a:chExt cx="218828" cy="204206"/>
              </a:xfrm>
            </p:grpSpPr>
            <p:pic>
              <p:nvPicPr>
                <p:cNvPr id="82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3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26" name="Group 825"/>
              <p:cNvGrpSpPr/>
              <p:nvPr/>
            </p:nvGrpSpPr>
            <p:grpSpPr>
              <a:xfrm>
                <a:off x="1230766" y="3166256"/>
                <a:ext cx="218828" cy="204206"/>
                <a:chOff x="1088747" y="3089446"/>
                <a:chExt cx="218828" cy="204206"/>
              </a:xfrm>
            </p:grpSpPr>
            <p:pic>
              <p:nvPicPr>
                <p:cNvPr id="82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2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799" name="Group 798"/>
            <p:cNvGrpSpPr/>
            <p:nvPr/>
          </p:nvGrpSpPr>
          <p:grpSpPr>
            <a:xfrm>
              <a:off x="1457152" y="3039622"/>
              <a:ext cx="449259" cy="402322"/>
              <a:chOff x="1000335" y="3065083"/>
              <a:chExt cx="579609" cy="481546"/>
            </a:xfrm>
          </p:grpSpPr>
          <p:pic>
            <p:nvPicPr>
              <p:cNvPr id="816"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817" name="Group 816"/>
              <p:cNvGrpSpPr/>
              <p:nvPr/>
            </p:nvGrpSpPr>
            <p:grpSpPr>
              <a:xfrm>
                <a:off x="1127151" y="3065083"/>
                <a:ext cx="218829" cy="248702"/>
                <a:chOff x="1088746" y="3044950"/>
                <a:chExt cx="218829" cy="248702"/>
              </a:xfrm>
            </p:grpSpPr>
            <p:pic>
              <p:nvPicPr>
                <p:cNvPr id="82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2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2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18" name="Group 817"/>
              <p:cNvGrpSpPr/>
              <p:nvPr/>
            </p:nvGrpSpPr>
            <p:grpSpPr>
              <a:xfrm>
                <a:off x="1230766" y="3166256"/>
                <a:ext cx="218828" cy="204206"/>
                <a:chOff x="1088747" y="3089446"/>
                <a:chExt cx="218828" cy="204206"/>
              </a:xfrm>
            </p:grpSpPr>
            <p:pic>
              <p:nvPicPr>
                <p:cNvPr id="81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2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800" name="Group 799"/>
            <p:cNvGrpSpPr/>
            <p:nvPr/>
          </p:nvGrpSpPr>
          <p:grpSpPr>
            <a:xfrm>
              <a:off x="1913969" y="3039622"/>
              <a:ext cx="449259" cy="402322"/>
              <a:chOff x="1000335" y="3065083"/>
              <a:chExt cx="579609" cy="481546"/>
            </a:xfrm>
          </p:grpSpPr>
          <p:pic>
            <p:nvPicPr>
              <p:cNvPr id="811"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812" name="Group 811"/>
              <p:cNvGrpSpPr/>
              <p:nvPr/>
            </p:nvGrpSpPr>
            <p:grpSpPr>
              <a:xfrm>
                <a:off x="1127151" y="3065083"/>
                <a:ext cx="218829" cy="248702"/>
                <a:chOff x="1088746" y="3044950"/>
                <a:chExt cx="218829" cy="248702"/>
              </a:xfrm>
            </p:grpSpPr>
            <p:pic>
              <p:nvPicPr>
                <p:cNvPr id="81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1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1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801" name="Group 800"/>
            <p:cNvGrpSpPr/>
            <p:nvPr/>
          </p:nvGrpSpPr>
          <p:grpSpPr>
            <a:xfrm>
              <a:off x="2370786" y="3039622"/>
              <a:ext cx="449259" cy="402322"/>
              <a:chOff x="1000335" y="3065083"/>
              <a:chExt cx="579609" cy="481546"/>
            </a:xfrm>
          </p:grpSpPr>
          <p:pic>
            <p:nvPicPr>
              <p:cNvPr id="802"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803" name="Group 802"/>
              <p:cNvGrpSpPr/>
              <p:nvPr/>
            </p:nvGrpSpPr>
            <p:grpSpPr>
              <a:xfrm>
                <a:off x="1127151" y="3065083"/>
                <a:ext cx="218829" cy="248702"/>
                <a:chOff x="1088746" y="3044950"/>
                <a:chExt cx="218829" cy="248702"/>
              </a:xfrm>
            </p:grpSpPr>
            <p:pic>
              <p:nvPicPr>
                <p:cNvPr id="80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0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1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04" name="Group 803"/>
              <p:cNvGrpSpPr/>
              <p:nvPr/>
            </p:nvGrpSpPr>
            <p:grpSpPr>
              <a:xfrm>
                <a:off x="1230765" y="3121760"/>
                <a:ext cx="218829" cy="248702"/>
                <a:chOff x="1088746" y="3044950"/>
                <a:chExt cx="218829" cy="248702"/>
              </a:xfrm>
            </p:grpSpPr>
            <p:pic>
              <p:nvPicPr>
                <p:cNvPr id="80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0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0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cxnSp>
        <p:nvCxnSpPr>
          <p:cNvPr id="831" name="Straight Connector 830"/>
          <p:cNvCxnSpPr/>
          <p:nvPr/>
        </p:nvCxnSpPr>
        <p:spPr>
          <a:xfrm>
            <a:off x="1167969" y="5133401"/>
            <a:ext cx="6835083" cy="10880"/>
          </a:xfrm>
          <a:prstGeom prst="line">
            <a:avLst/>
          </a:prstGeom>
        </p:spPr>
        <p:style>
          <a:lnRef idx="2">
            <a:schemeClr val="accent4"/>
          </a:lnRef>
          <a:fillRef idx="0">
            <a:schemeClr val="accent4"/>
          </a:fillRef>
          <a:effectRef idx="1">
            <a:schemeClr val="accent4"/>
          </a:effectRef>
          <a:fontRef idx="minor">
            <a:schemeClr val="tx1"/>
          </a:fontRef>
        </p:style>
      </p:cxnSp>
      <p:grpSp>
        <p:nvGrpSpPr>
          <p:cNvPr id="832" name="Group 831"/>
          <p:cNvGrpSpPr/>
          <p:nvPr/>
        </p:nvGrpSpPr>
        <p:grpSpPr>
          <a:xfrm>
            <a:off x="4586014" y="5134105"/>
            <a:ext cx="1819710" cy="560790"/>
            <a:chOff x="1000335" y="2881154"/>
            <a:chExt cx="1819710" cy="560790"/>
          </a:xfrm>
        </p:grpSpPr>
        <p:cxnSp>
          <p:nvCxnSpPr>
            <p:cNvPr id="833" name="Straight Connector 832"/>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834" name="Straight Connector 833"/>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835" name="Straight Connector 834"/>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836" name="Straight Connector 835"/>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837" name="Group 836"/>
            <p:cNvGrpSpPr/>
            <p:nvPr/>
          </p:nvGrpSpPr>
          <p:grpSpPr>
            <a:xfrm>
              <a:off x="1000335" y="3039622"/>
              <a:ext cx="449259" cy="402322"/>
              <a:chOff x="1000335" y="3065083"/>
              <a:chExt cx="579609" cy="481546"/>
            </a:xfrm>
          </p:grpSpPr>
          <p:pic>
            <p:nvPicPr>
              <p:cNvPr id="866"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867" name="Group 866"/>
              <p:cNvGrpSpPr/>
              <p:nvPr/>
            </p:nvGrpSpPr>
            <p:grpSpPr>
              <a:xfrm>
                <a:off x="1127151" y="3065083"/>
                <a:ext cx="218829" cy="248702"/>
                <a:chOff x="1088746" y="3044950"/>
                <a:chExt cx="218829" cy="248702"/>
              </a:xfrm>
            </p:grpSpPr>
            <p:pic>
              <p:nvPicPr>
                <p:cNvPr id="87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7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7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68" name="Group 867"/>
              <p:cNvGrpSpPr/>
              <p:nvPr/>
            </p:nvGrpSpPr>
            <p:grpSpPr>
              <a:xfrm>
                <a:off x="1230765" y="3121760"/>
                <a:ext cx="218829" cy="248702"/>
                <a:chOff x="1088746" y="3044950"/>
                <a:chExt cx="218829" cy="248702"/>
              </a:xfrm>
            </p:grpSpPr>
            <p:pic>
              <p:nvPicPr>
                <p:cNvPr id="86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7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7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838" name="Group 837"/>
            <p:cNvGrpSpPr/>
            <p:nvPr/>
          </p:nvGrpSpPr>
          <p:grpSpPr>
            <a:xfrm>
              <a:off x="1457152" y="3039622"/>
              <a:ext cx="449259" cy="402322"/>
              <a:chOff x="1000335" y="3065083"/>
              <a:chExt cx="579609" cy="481546"/>
            </a:xfrm>
          </p:grpSpPr>
          <p:pic>
            <p:nvPicPr>
              <p:cNvPr id="857"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858" name="Group 857"/>
              <p:cNvGrpSpPr/>
              <p:nvPr/>
            </p:nvGrpSpPr>
            <p:grpSpPr>
              <a:xfrm>
                <a:off x="1127151" y="3065083"/>
                <a:ext cx="218829" cy="248702"/>
                <a:chOff x="1088746" y="3044950"/>
                <a:chExt cx="218829" cy="248702"/>
              </a:xfrm>
            </p:grpSpPr>
            <p:pic>
              <p:nvPicPr>
                <p:cNvPr id="86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6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6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59" name="Group 858"/>
              <p:cNvGrpSpPr/>
              <p:nvPr/>
            </p:nvGrpSpPr>
            <p:grpSpPr>
              <a:xfrm>
                <a:off x="1230765" y="3121760"/>
                <a:ext cx="218829" cy="248702"/>
                <a:chOff x="1088746" y="3044950"/>
                <a:chExt cx="218829" cy="248702"/>
              </a:xfrm>
            </p:grpSpPr>
            <p:pic>
              <p:nvPicPr>
                <p:cNvPr id="86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6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6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839" name="Group 838"/>
            <p:cNvGrpSpPr/>
            <p:nvPr/>
          </p:nvGrpSpPr>
          <p:grpSpPr>
            <a:xfrm>
              <a:off x="1913969" y="3056903"/>
              <a:ext cx="449259" cy="385039"/>
              <a:chOff x="1000335" y="3085769"/>
              <a:chExt cx="579609" cy="460860"/>
            </a:xfrm>
          </p:grpSpPr>
          <p:pic>
            <p:nvPicPr>
              <p:cNvPr id="850"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851" name="Group 850"/>
              <p:cNvGrpSpPr/>
              <p:nvPr/>
            </p:nvGrpSpPr>
            <p:grpSpPr>
              <a:xfrm>
                <a:off x="1127152" y="3109579"/>
                <a:ext cx="218828" cy="204206"/>
                <a:chOff x="1088747" y="3089446"/>
                <a:chExt cx="218828" cy="204206"/>
              </a:xfrm>
            </p:grpSpPr>
            <p:pic>
              <p:nvPicPr>
                <p:cNvPr id="85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5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52" name="Group 851"/>
              <p:cNvGrpSpPr/>
              <p:nvPr/>
            </p:nvGrpSpPr>
            <p:grpSpPr>
              <a:xfrm>
                <a:off x="1230766" y="3166256"/>
                <a:ext cx="218828" cy="204206"/>
                <a:chOff x="1088747" y="3089446"/>
                <a:chExt cx="218828" cy="204206"/>
              </a:xfrm>
            </p:grpSpPr>
            <p:pic>
              <p:nvPicPr>
                <p:cNvPr id="85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5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840" name="Group 839"/>
            <p:cNvGrpSpPr/>
            <p:nvPr/>
          </p:nvGrpSpPr>
          <p:grpSpPr>
            <a:xfrm>
              <a:off x="2370786" y="3039622"/>
              <a:ext cx="449259" cy="402322"/>
              <a:chOff x="1000335" y="3065083"/>
              <a:chExt cx="579609" cy="481546"/>
            </a:xfrm>
          </p:grpSpPr>
          <p:pic>
            <p:nvPicPr>
              <p:cNvPr id="841"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842" name="Group 841"/>
              <p:cNvGrpSpPr/>
              <p:nvPr/>
            </p:nvGrpSpPr>
            <p:grpSpPr>
              <a:xfrm>
                <a:off x="1127151" y="3065083"/>
                <a:ext cx="218829" cy="248702"/>
                <a:chOff x="1088746" y="3044950"/>
                <a:chExt cx="218829" cy="248702"/>
              </a:xfrm>
            </p:grpSpPr>
            <p:pic>
              <p:nvPicPr>
                <p:cNvPr id="84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4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4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43" name="Group 842"/>
              <p:cNvGrpSpPr/>
              <p:nvPr/>
            </p:nvGrpSpPr>
            <p:grpSpPr>
              <a:xfrm>
                <a:off x="1230765" y="3121760"/>
                <a:ext cx="218829" cy="248702"/>
                <a:chOff x="1088746" y="3044950"/>
                <a:chExt cx="218829" cy="248702"/>
              </a:xfrm>
            </p:grpSpPr>
            <p:pic>
              <p:nvPicPr>
                <p:cNvPr id="84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4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4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grpSp>
        <p:nvGrpSpPr>
          <p:cNvPr id="875" name="Group 874"/>
          <p:cNvGrpSpPr/>
          <p:nvPr/>
        </p:nvGrpSpPr>
        <p:grpSpPr>
          <a:xfrm>
            <a:off x="6405724" y="5134105"/>
            <a:ext cx="1819710" cy="560790"/>
            <a:chOff x="1000335" y="2881154"/>
            <a:chExt cx="1819710" cy="560790"/>
          </a:xfrm>
        </p:grpSpPr>
        <p:cxnSp>
          <p:nvCxnSpPr>
            <p:cNvPr id="876" name="Straight Connector 875"/>
            <p:cNvCxnSpPr/>
            <p:nvPr/>
          </p:nvCxnSpPr>
          <p:spPr>
            <a:xfrm flipV="1">
              <a:off x="1226268"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877" name="Straight Connector 876"/>
            <p:cNvCxnSpPr/>
            <p:nvPr/>
          </p:nvCxnSpPr>
          <p:spPr>
            <a:xfrm flipV="1">
              <a:off x="1681781"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878" name="Straight Connector 877"/>
            <p:cNvCxnSpPr/>
            <p:nvPr/>
          </p:nvCxnSpPr>
          <p:spPr>
            <a:xfrm flipV="1">
              <a:off x="2138598" y="2881154"/>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879" name="Straight Connector 878"/>
            <p:cNvCxnSpPr/>
            <p:nvPr/>
          </p:nvCxnSpPr>
          <p:spPr>
            <a:xfrm flipV="1">
              <a:off x="2593166" y="2891330"/>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880" name="Group 879"/>
            <p:cNvGrpSpPr/>
            <p:nvPr/>
          </p:nvGrpSpPr>
          <p:grpSpPr>
            <a:xfrm>
              <a:off x="1000335" y="3039622"/>
              <a:ext cx="449259" cy="402322"/>
              <a:chOff x="1000335" y="3065083"/>
              <a:chExt cx="579609" cy="481546"/>
            </a:xfrm>
          </p:grpSpPr>
          <p:pic>
            <p:nvPicPr>
              <p:cNvPr id="898"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899" name="Group 898"/>
              <p:cNvGrpSpPr/>
              <p:nvPr/>
            </p:nvGrpSpPr>
            <p:grpSpPr>
              <a:xfrm>
                <a:off x="1127151" y="3065083"/>
                <a:ext cx="218829" cy="248702"/>
                <a:chOff x="1088746" y="3044950"/>
                <a:chExt cx="218829" cy="248702"/>
              </a:xfrm>
            </p:grpSpPr>
            <p:pic>
              <p:nvPicPr>
                <p:cNvPr id="90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0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0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00" name="Group 899"/>
              <p:cNvGrpSpPr/>
              <p:nvPr/>
            </p:nvGrpSpPr>
            <p:grpSpPr>
              <a:xfrm>
                <a:off x="1230765" y="3121760"/>
                <a:ext cx="218829" cy="248702"/>
                <a:chOff x="1088746" y="3044950"/>
                <a:chExt cx="218829" cy="248702"/>
              </a:xfrm>
            </p:grpSpPr>
            <p:pic>
              <p:nvPicPr>
                <p:cNvPr id="90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0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0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881" name="Group 880"/>
            <p:cNvGrpSpPr/>
            <p:nvPr/>
          </p:nvGrpSpPr>
          <p:grpSpPr>
            <a:xfrm>
              <a:off x="1457152" y="3039622"/>
              <a:ext cx="449259" cy="402322"/>
              <a:chOff x="1000335" y="3065083"/>
              <a:chExt cx="579609" cy="481546"/>
            </a:xfrm>
          </p:grpSpPr>
          <p:pic>
            <p:nvPicPr>
              <p:cNvPr id="893"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894" name="Group 893"/>
              <p:cNvGrpSpPr/>
              <p:nvPr/>
            </p:nvGrpSpPr>
            <p:grpSpPr>
              <a:xfrm>
                <a:off x="1127151" y="3065083"/>
                <a:ext cx="218829" cy="248702"/>
                <a:chOff x="1088746" y="3044950"/>
                <a:chExt cx="218829" cy="248702"/>
              </a:xfrm>
            </p:grpSpPr>
            <p:pic>
              <p:nvPicPr>
                <p:cNvPr id="89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9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9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882" name="Group 881"/>
            <p:cNvGrpSpPr/>
            <p:nvPr/>
          </p:nvGrpSpPr>
          <p:grpSpPr>
            <a:xfrm>
              <a:off x="1913969" y="3039622"/>
              <a:ext cx="449259" cy="402322"/>
              <a:chOff x="1000335" y="3065083"/>
              <a:chExt cx="579609" cy="481546"/>
            </a:xfrm>
          </p:grpSpPr>
          <p:pic>
            <p:nvPicPr>
              <p:cNvPr id="884"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335" y="3085769"/>
                <a:ext cx="579609" cy="460860"/>
              </a:xfrm>
              <a:prstGeom prst="rect">
                <a:avLst/>
              </a:prstGeom>
              <a:noFill/>
              <a:extLst>
                <a:ext uri="{909E8E84-426E-40DD-AFC4-6F175D3DCCD1}">
                  <a14:hiddenFill xmlns:a14="http://schemas.microsoft.com/office/drawing/2010/main">
                    <a:solidFill>
                      <a:srgbClr val="FFFFFF"/>
                    </a:solidFill>
                  </a14:hiddenFill>
                </a:ext>
              </a:extLst>
            </p:spPr>
          </p:pic>
          <p:grpSp>
            <p:nvGrpSpPr>
              <p:cNvPr id="885" name="Group 884"/>
              <p:cNvGrpSpPr/>
              <p:nvPr/>
            </p:nvGrpSpPr>
            <p:grpSpPr>
              <a:xfrm>
                <a:off x="1127151" y="3065083"/>
                <a:ext cx="218829" cy="248702"/>
                <a:chOff x="1088746" y="3044950"/>
                <a:chExt cx="218829" cy="248702"/>
              </a:xfrm>
            </p:grpSpPr>
            <p:pic>
              <p:nvPicPr>
                <p:cNvPr id="89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9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9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86" name="Group 885"/>
              <p:cNvGrpSpPr/>
              <p:nvPr/>
            </p:nvGrpSpPr>
            <p:grpSpPr>
              <a:xfrm>
                <a:off x="1230765" y="3121760"/>
                <a:ext cx="218829" cy="248702"/>
                <a:chOff x="1088746" y="3044950"/>
                <a:chExt cx="218829" cy="248702"/>
              </a:xfrm>
            </p:grpSpPr>
            <p:pic>
              <p:nvPicPr>
                <p:cNvPr id="88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8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88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pic>
          <p:nvPicPr>
            <p:cNvPr id="883"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70786" y="3056903"/>
              <a:ext cx="449259" cy="38503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07" name="Group 906"/>
          <p:cNvGrpSpPr/>
          <p:nvPr/>
        </p:nvGrpSpPr>
        <p:grpSpPr>
          <a:xfrm>
            <a:off x="1031338" y="3088203"/>
            <a:ext cx="169616" cy="207786"/>
            <a:chOff x="1088746" y="3044950"/>
            <a:chExt cx="218829" cy="248702"/>
          </a:xfrm>
        </p:grpSpPr>
        <p:pic>
          <p:nvPicPr>
            <p:cNvPr id="90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0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1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11" name="Group 910"/>
          <p:cNvGrpSpPr/>
          <p:nvPr/>
        </p:nvGrpSpPr>
        <p:grpSpPr>
          <a:xfrm>
            <a:off x="1111650" y="3135555"/>
            <a:ext cx="169616" cy="207786"/>
            <a:chOff x="1088746" y="3044950"/>
            <a:chExt cx="218829" cy="248702"/>
          </a:xfrm>
        </p:grpSpPr>
        <p:pic>
          <p:nvPicPr>
            <p:cNvPr id="91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13"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14"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15" name="Group 914"/>
          <p:cNvGrpSpPr/>
          <p:nvPr/>
        </p:nvGrpSpPr>
        <p:grpSpPr>
          <a:xfrm>
            <a:off x="1022407" y="3791217"/>
            <a:ext cx="169616" cy="207786"/>
            <a:chOff x="1088746" y="3044950"/>
            <a:chExt cx="218829" cy="248702"/>
          </a:xfrm>
        </p:grpSpPr>
        <p:pic>
          <p:nvPicPr>
            <p:cNvPr id="91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1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1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19" name="Group 918"/>
          <p:cNvGrpSpPr/>
          <p:nvPr/>
        </p:nvGrpSpPr>
        <p:grpSpPr>
          <a:xfrm>
            <a:off x="1102719" y="3838569"/>
            <a:ext cx="169616" cy="207786"/>
            <a:chOff x="1088746" y="3044950"/>
            <a:chExt cx="218829" cy="248702"/>
          </a:xfrm>
        </p:grpSpPr>
        <p:pic>
          <p:nvPicPr>
            <p:cNvPr id="92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2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22"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23" name="Group 922"/>
          <p:cNvGrpSpPr/>
          <p:nvPr/>
        </p:nvGrpSpPr>
        <p:grpSpPr>
          <a:xfrm>
            <a:off x="1021821" y="4544936"/>
            <a:ext cx="249928" cy="255138"/>
            <a:chOff x="1031338" y="3088203"/>
            <a:chExt cx="249928" cy="255138"/>
          </a:xfrm>
        </p:grpSpPr>
        <p:grpSp>
          <p:nvGrpSpPr>
            <p:cNvPr id="924" name="Group 923"/>
            <p:cNvGrpSpPr/>
            <p:nvPr/>
          </p:nvGrpSpPr>
          <p:grpSpPr>
            <a:xfrm>
              <a:off x="1031338" y="3088203"/>
              <a:ext cx="169616" cy="207786"/>
              <a:chOff x="1088746" y="3044950"/>
              <a:chExt cx="218829" cy="248702"/>
            </a:xfrm>
          </p:grpSpPr>
          <p:pic>
            <p:nvPicPr>
              <p:cNvPr id="92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3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31"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25" name="Group 924"/>
            <p:cNvGrpSpPr/>
            <p:nvPr/>
          </p:nvGrpSpPr>
          <p:grpSpPr>
            <a:xfrm>
              <a:off x="1111650" y="3135555"/>
              <a:ext cx="169616" cy="207786"/>
              <a:chOff x="1088746" y="3044950"/>
              <a:chExt cx="218829" cy="248702"/>
            </a:xfrm>
          </p:grpSpPr>
          <p:pic>
            <p:nvPicPr>
              <p:cNvPr id="92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2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2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932" name="Group 931"/>
          <p:cNvGrpSpPr/>
          <p:nvPr/>
        </p:nvGrpSpPr>
        <p:grpSpPr>
          <a:xfrm>
            <a:off x="1035835" y="5291869"/>
            <a:ext cx="249928" cy="255138"/>
            <a:chOff x="1031338" y="3088203"/>
            <a:chExt cx="249928" cy="255138"/>
          </a:xfrm>
        </p:grpSpPr>
        <p:grpSp>
          <p:nvGrpSpPr>
            <p:cNvPr id="933" name="Group 932"/>
            <p:cNvGrpSpPr/>
            <p:nvPr/>
          </p:nvGrpSpPr>
          <p:grpSpPr>
            <a:xfrm>
              <a:off x="1031338" y="3088203"/>
              <a:ext cx="169616" cy="207786"/>
              <a:chOff x="1088746" y="3044950"/>
              <a:chExt cx="218829" cy="248702"/>
            </a:xfrm>
          </p:grpSpPr>
          <p:pic>
            <p:nvPicPr>
              <p:cNvPr id="938"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39"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40"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34" name="Group 933"/>
            <p:cNvGrpSpPr/>
            <p:nvPr/>
          </p:nvGrpSpPr>
          <p:grpSpPr>
            <a:xfrm>
              <a:off x="1111650" y="3135555"/>
              <a:ext cx="169616" cy="207786"/>
              <a:chOff x="1088746" y="3044950"/>
              <a:chExt cx="218829" cy="248702"/>
            </a:xfrm>
          </p:grpSpPr>
          <p:pic>
            <p:nvPicPr>
              <p:cNvPr id="935"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36"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937" name="Picture 7" descr="C:\Users\tgerber\Documents\Images\DVD_ART36\Artwork_Imagery\Icons - Illustrations\_ VIRTUALIZATION ICONS\Server Virtual 2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pic>
        <p:nvPicPr>
          <p:cNvPr id="941" name="Picture 8" descr="C:\Users\tgerber\Documents\Images\DVD_ART36\Artwork_Imagery\Icons - Illustrations\_ XML ICONS\Binary Code documen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38740" y="1431940"/>
            <a:ext cx="257993" cy="552843"/>
          </a:xfrm>
          <a:prstGeom prst="rect">
            <a:avLst/>
          </a:prstGeom>
          <a:noFill/>
          <a:extLst>
            <a:ext uri="{909E8E84-426E-40DD-AFC4-6F175D3DCCD1}">
              <a14:hiddenFill xmlns:a14="http://schemas.microsoft.com/office/drawing/2010/main">
                <a:solidFill>
                  <a:srgbClr val="FFFFFF"/>
                </a:solidFill>
              </a14:hiddenFill>
            </a:ext>
          </a:extLst>
        </p:spPr>
      </p:pic>
      <p:sp>
        <p:nvSpPr>
          <p:cNvPr id="942" name="TextBox 941"/>
          <p:cNvSpPr txBox="1"/>
          <p:nvPr/>
        </p:nvSpPr>
        <p:spPr>
          <a:xfrm>
            <a:off x="1855082" y="1440248"/>
            <a:ext cx="3352343" cy="923330"/>
          </a:xfrm>
          <a:prstGeom prst="rect">
            <a:avLst/>
          </a:prstGeom>
          <a:noFill/>
        </p:spPr>
        <p:txBody>
          <a:bodyPr wrap="square" rtlCol="0">
            <a:spAutoFit/>
          </a:bodyPr>
          <a:lstStyle/>
          <a:p>
            <a:pPr marL="285750" indent="-285750">
              <a:buFont typeface="Arial" pitchFamily="34" charset="0"/>
              <a:buChar char="•"/>
            </a:pPr>
            <a:r>
              <a:rPr lang="en-US" dirty="0" smtClean="0">
                <a:solidFill>
                  <a:schemeClr val="bg1"/>
                </a:solidFill>
              </a:rPr>
              <a:t>Patch Package</a:t>
            </a:r>
          </a:p>
          <a:p>
            <a:pPr marL="285750" indent="-285750">
              <a:buFont typeface="Arial" pitchFamily="34" charset="0"/>
              <a:buChar char="•"/>
            </a:pPr>
            <a:r>
              <a:rPr lang="en-US" dirty="0" smtClean="0">
                <a:solidFill>
                  <a:schemeClr val="bg1"/>
                </a:solidFill>
              </a:rPr>
              <a:t>Applied to </a:t>
            </a:r>
            <a:r>
              <a:rPr lang="en-US" i="1" dirty="0" smtClean="0">
                <a:solidFill>
                  <a:schemeClr val="bg1"/>
                </a:solidFill>
              </a:rPr>
              <a:t>Upgrade Domain </a:t>
            </a:r>
            <a:r>
              <a:rPr lang="en-US" dirty="0" smtClean="0">
                <a:solidFill>
                  <a:schemeClr val="bg1"/>
                </a:solidFill>
              </a:rPr>
              <a:t>as </a:t>
            </a:r>
            <a:r>
              <a:rPr lang="en-US" dirty="0" err="1" smtClean="0">
                <a:solidFill>
                  <a:schemeClr val="bg1"/>
                </a:solidFill>
              </a:rPr>
              <a:t>ConfigMgr</a:t>
            </a:r>
            <a:r>
              <a:rPr lang="en-US" dirty="0" smtClean="0">
                <a:solidFill>
                  <a:schemeClr val="bg1"/>
                </a:solidFill>
              </a:rPr>
              <a:t> Patch Collection</a:t>
            </a:r>
            <a:endParaRPr lang="en-US" dirty="0">
              <a:solidFill>
                <a:schemeClr val="bg1"/>
              </a:solidFill>
            </a:endParaRPr>
          </a:p>
        </p:txBody>
      </p:sp>
      <p:pic>
        <p:nvPicPr>
          <p:cNvPr id="943" name="Picture 8" descr="C:\Users\tgerber\Documents\Images\DVD_ART36\Artwork_Imagery\Icons - Illustrations\_ XML ICONS\Binary Code documen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91140" y="1584340"/>
            <a:ext cx="257993" cy="552843"/>
          </a:xfrm>
          <a:prstGeom prst="rect">
            <a:avLst/>
          </a:prstGeom>
          <a:noFill/>
          <a:extLst>
            <a:ext uri="{909E8E84-426E-40DD-AFC4-6F175D3DCCD1}">
              <a14:hiddenFill xmlns:a14="http://schemas.microsoft.com/office/drawing/2010/main">
                <a:solidFill>
                  <a:srgbClr val="FFFFFF"/>
                </a:solidFill>
              </a14:hiddenFill>
            </a:ext>
          </a:extLst>
        </p:spPr>
      </p:pic>
      <p:pic>
        <p:nvPicPr>
          <p:cNvPr id="944" name="Picture 8" descr="C:\Users\tgerber\Documents\Images\DVD_ART36\Artwork_Imagery\Icons - Illustrations\_ XML ICONS\Binary Code documen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43540" y="1736740"/>
            <a:ext cx="257993" cy="552843"/>
          </a:xfrm>
          <a:prstGeom prst="rect">
            <a:avLst/>
          </a:prstGeom>
          <a:noFill/>
          <a:extLst>
            <a:ext uri="{909E8E84-426E-40DD-AFC4-6F175D3DCCD1}">
              <a14:hiddenFill xmlns:a14="http://schemas.microsoft.com/office/drawing/2010/main">
                <a:solidFill>
                  <a:srgbClr val="FFFFFF"/>
                </a:solidFill>
              </a14:hiddenFill>
            </a:ext>
          </a:extLst>
        </p:spPr>
      </p:pic>
      <p:pic>
        <p:nvPicPr>
          <p:cNvPr id="945" name="Picture 8" descr="C:\Users\tgerber\Documents\Images\DVD_ART36\Artwork_Imagery\Icons - Illustrations\_ XML ICONS\Binary Code documen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95940" y="1889140"/>
            <a:ext cx="257993" cy="552843"/>
          </a:xfrm>
          <a:prstGeom prst="rect">
            <a:avLst/>
          </a:prstGeom>
          <a:noFill/>
          <a:extLst>
            <a:ext uri="{909E8E84-426E-40DD-AFC4-6F175D3DCCD1}">
              <a14:hiddenFill xmlns:a14="http://schemas.microsoft.com/office/drawing/2010/main">
                <a:solidFill>
                  <a:srgbClr val="FFFFFF"/>
                </a:solidFill>
              </a14:hiddenFill>
            </a:ext>
          </a:extLst>
        </p:spPr>
      </p:pic>
      <p:sp>
        <p:nvSpPr>
          <p:cNvPr id="946" name="TextBox 945"/>
          <p:cNvSpPr txBox="1"/>
          <p:nvPr/>
        </p:nvSpPr>
        <p:spPr>
          <a:xfrm>
            <a:off x="1357036" y="5739854"/>
            <a:ext cx="3094332" cy="923330"/>
          </a:xfrm>
          <a:prstGeom prst="rect">
            <a:avLst/>
          </a:prstGeom>
          <a:noFill/>
        </p:spPr>
        <p:txBody>
          <a:bodyPr wrap="square" rtlCol="0">
            <a:spAutoFit/>
          </a:bodyPr>
          <a:lstStyle/>
          <a:p>
            <a:pPr marL="285750" indent="-285750">
              <a:buFont typeface="Arial" pitchFamily="34" charset="0"/>
              <a:buChar char="•"/>
            </a:pPr>
            <a:r>
              <a:rPr lang="en-US" dirty="0" smtClean="0">
                <a:solidFill>
                  <a:schemeClr val="bg1"/>
                </a:solidFill>
              </a:rPr>
              <a:t>Host Failover Position Determines </a:t>
            </a:r>
            <a:r>
              <a:rPr lang="en-US" i="1" dirty="0">
                <a:solidFill>
                  <a:schemeClr val="bg1"/>
                </a:solidFill>
              </a:rPr>
              <a:t>Upgrade Domain </a:t>
            </a:r>
          </a:p>
        </p:txBody>
      </p:sp>
      <p:sp>
        <p:nvSpPr>
          <p:cNvPr id="947" name="TextBox 946"/>
          <p:cNvSpPr txBox="1"/>
          <p:nvPr/>
        </p:nvSpPr>
        <p:spPr>
          <a:xfrm>
            <a:off x="4211960" y="5739854"/>
            <a:ext cx="3094332" cy="923330"/>
          </a:xfrm>
          <a:prstGeom prst="rect">
            <a:avLst/>
          </a:prstGeom>
          <a:noFill/>
        </p:spPr>
        <p:txBody>
          <a:bodyPr wrap="square" rtlCol="0">
            <a:spAutoFit/>
          </a:bodyPr>
          <a:lstStyle/>
          <a:p>
            <a:pPr marL="285750" indent="-285750">
              <a:buFont typeface="Arial" pitchFamily="34" charset="0"/>
              <a:buChar char="•"/>
            </a:pPr>
            <a:r>
              <a:rPr lang="en-US" dirty="0" smtClean="0">
                <a:solidFill>
                  <a:schemeClr val="bg1"/>
                </a:solidFill>
              </a:rPr>
              <a:t>Repeat for all </a:t>
            </a:r>
            <a:r>
              <a:rPr lang="en-US" i="1" dirty="0">
                <a:solidFill>
                  <a:schemeClr val="bg1"/>
                </a:solidFill>
              </a:rPr>
              <a:t>Upgrade Domain </a:t>
            </a:r>
            <a:r>
              <a:rPr lang="en-US" dirty="0" smtClean="0">
                <a:solidFill>
                  <a:schemeClr val="bg1"/>
                </a:solidFill>
              </a:rPr>
              <a:t>with no downtime for VMs</a:t>
            </a:r>
            <a:endParaRPr lang="en-US" dirty="0">
              <a:solidFill>
                <a:schemeClr val="bg1"/>
              </a:solidFill>
            </a:endParaRPr>
          </a:p>
        </p:txBody>
      </p:sp>
      <p:sp>
        <p:nvSpPr>
          <p:cNvPr id="948" name="TextBox 947"/>
          <p:cNvSpPr txBox="1"/>
          <p:nvPr/>
        </p:nvSpPr>
        <p:spPr>
          <a:xfrm>
            <a:off x="5364976" y="1440248"/>
            <a:ext cx="3595347" cy="923330"/>
          </a:xfrm>
          <a:prstGeom prst="rect">
            <a:avLst/>
          </a:prstGeom>
          <a:noFill/>
        </p:spPr>
        <p:txBody>
          <a:bodyPr wrap="square" rtlCol="0">
            <a:spAutoFit/>
          </a:bodyPr>
          <a:lstStyle/>
          <a:p>
            <a:pPr marL="285750" indent="-285750">
              <a:buFont typeface="Arial" pitchFamily="34" charset="0"/>
              <a:buChar char="•"/>
            </a:pPr>
            <a:r>
              <a:rPr lang="en-US" i="1" dirty="0">
                <a:solidFill>
                  <a:schemeClr val="bg1"/>
                </a:solidFill>
              </a:rPr>
              <a:t>Upgrade Domain </a:t>
            </a:r>
            <a:r>
              <a:rPr lang="en-US" dirty="0" smtClean="0">
                <a:solidFill>
                  <a:schemeClr val="bg1"/>
                </a:solidFill>
              </a:rPr>
              <a:t>set to VMM Maintenance Mode to evacuate VMs to available Hosts</a:t>
            </a:r>
            <a:endParaRPr lang="en-US" dirty="0">
              <a:solidFill>
                <a:schemeClr val="bg1"/>
              </a:solidFill>
            </a:endParaRPr>
          </a:p>
        </p:txBody>
      </p:sp>
      <p:sp>
        <p:nvSpPr>
          <p:cNvPr id="949" name="TextBox 948"/>
          <p:cNvSpPr txBox="1"/>
          <p:nvPr/>
        </p:nvSpPr>
        <p:spPr>
          <a:xfrm>
            <a:off x="3189420" y="2598808"/>
            <a:ext cx="3094332" cy="369332"/>
          </a:xfrm>
          <a:prstGeom prst="rect">
            <a:avLst/>
          </a:prstGeom>
          <a:noFill/>
        </p:spPr>
        <p:txBody>
          <a:bodyPr wrap="square" rtlCol="0">
            <a:spAutoFit/>
          </a:bodyPr>
          <a:lstStyle/>
          <a:p>
            <a:pPr algn="ctr"/>
            <a:r>
              <a:rPr lang="en-US" dirty="0" smtClean="0">
                <a:solidFill>
                  <a:schemeClr val="bg1"/>
                </a:solidFill>
              </a:rPr>
              <a:t>Failover Clusters</a:t>
            </a:r>
            <a:endParaRPr lang="en-US" dirty="0">
              <a:solidFill>
                <a:schemeClr val="bg1"/>
              </a:solidFill>
            </a:endParaRPr>
          </a:p>
        </p:txBody>
      </p:sp>
    </p:spTree>
    <p:extLst>
      <p:ext uri="{BB962C8B-B14F-4D97-AF65-F5344CB8AC3E}">
        <p14:creationId xmlns:p14="http://schemas.microsoft.com/office/powerpoint/2010/main" val="1734690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4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1000"/>
                                  </p:stCondLst>
                                  <p:childTnLst>
                                    <p:set>
                                      <p:cBhvr>
                                        <p:cTn id="9" dur="1" fill="hold">
                                          <p:stCondLst>
                                            <p:cond delay="0"/>
                                          </p:stCondLst>
                                        </p:cTn>
                                        <p:tgtEl>
                                          <p:spTgt spid="348"/>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948"/>
                                        </p:tgtEl>
                                        <p:attrNameLst>
                                          <p:attrName>style.visibility</p:attrName>
                                        </p:attrNameLst>
                                      </p:cBhvr>
                                      <p:to>
                                        <p:strVal val="visible"/>
                                      </p:to>
                                    </p:set>
                                  </p:childTnLst>
                                </p:cTn>
                              </p:par>
                            </p:childTnLst>
                          </p:cTn>
                        </p:par>
                        <p:par>
                          <p:cTn id="14" fill="hold">
                            <p:stCondLst>
                              <p:cond delay="0"/>
                            </p:stCondLst>
                            <p:childTnLst>
                              <p:par>
                                <p:cTn id="15" presetID="19" presetClass="emph" presetSubtype="0" fill="hold" grpId="2" nodeType="afterEffect">
                                  <p:stCondLst>
                                    <p:cond delay="1000"/>
                                  </p:stCondLst>
                                  <p:childTnLst>
                                    <p:animClr clrSpc="rgb" dir="cw">
                                      <p:cBhvr override="childStyle">
                                        <p:cTn id="16" dur="500" fill="hold"/>
                                        <p:tgtEl>
                                          <p:spTgt spid="348"/>
                                        </p:tgtEl>
                                        <p:attrNameLst>
                                          <p:attrName>style.color</p:attrName>
                                        </p:attrNameLst>
                                      </p:cBhvr>
                                      <p:to>
                                        <a:schemeClr val="accent2"/>
                                      </p:to>
                                    </p:animClr>
                                    <p:animClr clrSpc="rgb" dir="cw">
                                      <p:cBhvr>
                                        <p:cTn id="17" dur="500" fill="hold"/>
                                        <p:tgtEl>
                                          <p:spTgt spid="348"/>
                                        </p:tgtEl>
                                        <p:attrNameLst>
                                          <p:attrName>fillcolor</p:attrName>
                                        </p:attrNameLst>
                                      </p:cBhvr>
                                      <p:to>
                                        <a:schemeClr val="accent2"/>
                                      </p:to>
                                    </p:animClr>
                                    <p:set>
                                      <p:cBhvr>
                                        <p:cTn id="18" dur="500" fill="hold"/>
                                        <p:tgtEl>
                                          <p:spTgt spid="348"/>
                                        </p:tgtEl>
                                        <p:attrNameLst>
                                          <p:attrName>fill.type</p:attrName>
                                        </p:attrNameLst>
                                      </p:cBhvr>
                                      <p:to>
                                        <p:strVal val="solid"/>
                                      </p:to>
                                    </p:set>
                                    <p:set>
                                      <p:cBhvr>
                                        <p:cTn id="19" dur="500" fill="hold"/>
                                        <p:tgtEl>
                                          <p:spTgt spid="348"/>
                                        </p:tgtEl>
                                        <p:attrNameLst>
                                          <p:attrName>fill.on</p:attrName>
                                        </p:attrNameLst>
                                      </p:cBhvr>
                                      <p:to>
                                        <p:strVal val="true"/>
                                      </p:to>
                                    </p:set>
                                  </p:childTnLst>
                                </p:cTn>
                              </p:par>
                            </p:childTnLst>
                          </p:cTn>
                        </p:par>
                        <p:par>
                          <p:cTn id="20" fill="hold">
                            <p:stCondLst>
                              <p:cond delay="1500"/>
                            </p:stCondLst>
                            <p:childTnLst>
                              <p:par>
                                <p:cTn id="21" presetID="42" presetClass="path" presetSubtype="0" accel="50000" decel="50000" fill="hold" nodeType="afterEffect">
                                  <p:stCondLst>
                                    <p:cond delay="2000"/>
                                  </p:stCondLst>
                                  <p:childTnLst>
                                    <p:animMotion origin="layout" path="M 0.00434 0.00347 L 0.30677 0.00463 " pathEditMode="relative" rAng="0" ptsTypes="AA">
                                      <p:cBhvr>
                                        <p:cTn id="22" dur="2000" fill="hold"/>
                                        <p:tgtEl>
                                          <p:spTgt spid="907"/>
                                        </p:tgtEl>
                                        <p:attrNameLst>
                                          <p:attrName>ppt_x</p:attrName>
                                          <p:attrName>ppt_y</p:attrName>
                                        </p:attrNameLst>
                                      </p:cBhvr>
                                      <p:rCtr x="15122" y="46"/>
                                    </p:animMotion>
                                  </p:childTnLst>
                                </p:cTn>
                              </p:par>
                            </p:childTnLst>
                          </p:cTn>
                        </p:par>
                        <p:par>
                          <p:cTn id="23" fill="hold">
                            <p:stCondLst>
                              <p:cond delay="5500"/>
                            </p:stCondLst>
                            <p:childTnLst>
                              <p:par>
                                <p:cTn id="24" presetID="42" presetClass="path" presetSubtype="0" accel="50000" decel="50000" fill="hold" nodeType="afterEffect">
                                  <p:stCondLst>
                                    <p:cond delay="0"/>
                                  </p:stCondLst>
                                  <p:childTnLst>
                                    <p:animMotion origin="layout" path="M -0.00434 -0.00347 L 0.73455 -0.0037 " pathEditMode="relative" rAng="0" ptsTypes="AA">
                                      <p:cBhvr>
                                        <p:cTn id="25" dur="2000" fill="hold"/>
                                        <p:tgtEl>
                                          <p:spTgt spid="911"/>
                                        </p:tgtEl>
                                        <p:attrNameLst>
                                          <p:attrName>ppt_x</p:attrName>
                                          <p:attrName>ppt_y</p:attrName>
                                        </p:attrNameLst>
                                      </p:cBhvr>
                                      <p:rCtr x="36944" y="-23"/>
                                    </p:animMotion>
                                  </p:childTnLst>
                                </p:cTn>
                              </p:par>
                            </p:childTnLst>
                          </p:cTn>
                        </p:par>
                        <p:par>
                          <p:cTn id="26" fill="hold">
                            <p:stCondLst>
                              <p:cond delay="7500"/>
                            </p:stCondLst>
                            <p:childTnLst>
                              <p:par>
                                <p:cTn id="27" presetID="42" presetClass="path" presetSubtype="0" accel="50000" decel="50000" fill="hold" nodeType="afterEffect">
                                  <p:stCondLst>
                                    <p:cond delay="0"/>
                                  </p:stCondLst>
                                  <p:childTnLst>
                                    <p:animMotion origin="layout" path="M 0.00434 0.00347 L 0.56389 0.00856 " pathEditMode="relative" rAng="0" ptsTypes="AA">
                                      <p:cBhvr>
                                        <p:cTn id="28" dur="2000" fill="hold"/>
                                        <p:tgtEl>
                                          <p:spTgt spid="915"/>
                                        </p:tgtEl>
                                        <p:attrNameLst>
                                          <p:attrName>ppt_x</p:attrName>
                                          <p:attrName>ppt_y</p:attrName>
                                        </p:attrNameLst>
                                      </p:cBhvr>
                                      <p:rCtr x="27969" y="255"/>
                                    </p:animMotion>
                                  </p:childTnLst>
                                </p:cTn>
                              </p:par>
                            </p:childTnLst>
                          </p:cTn>
                        </p:par>
                        <p:par>
                          <p:cTn id="29" fill="hold">
                            <p:stCondLst>
                              <p:cond delay="9500"/>
                            </p:stCondLst>
                            <p:childTnLst>
                              <p:par>
                                <p:cTn id="30" presetID="42" presetClass="path" presetSubtype="0" accel="50000" decel="50000" fill="hold" nodeType="afterEffect">
                                  <p:stCondLst>
                                    <p:cond delay="0"/>
                                  </p:stCondLst>
                                  <p:childTnLst>
                                    <p:animMotion origin="layout" path="M 2.77778E-6 -1.92966E-6 L 0.34097 -0.00416 " pathEditMode="relative" rAng="0" ptsTypes="AA">
                                      <p:cBhvr>
                                        <p:cTn id="31" dur="2000" fill="hold"/>
                                        <p:tgtEl>
                                          <p:spTgt spid="919"/>
                                        </p:tgtEl>
                                        <p:attrNameLst>
                                          <p:attrName>ppt_x</p:attrName>
                                          <p:attrName>ppt_y</p:attrName>
                                        </p:attrNameLst>
                                      </p:cBhvr>
                                      <p:rCtr x="17049" y="-208"/>
                                    </p:animMotion>
                                  </p:childTnLst>
                                </p:cTn>
                              </p:par>
                              <p:par>
                                <p:cTn id="32" presetID="42" presetClass="path" presetSubtype="0" accel="50000" decel="50000" fill="hold" nodeType="withEffect">
                                  <p:stCondLst>
                                    <p:cond delay="1500"/>
                                  </p:stCondLst>
                                  <p:childTnLst>
                                    <p:animMotion origin="layout" path="M 2.77778E-6 2.76197E-6 L 0.74427 0.00347 " pathEditMode="relative" rAng="0" ptsTypes="AA">
                                      <p:cBhvr>
                                        <p:cTn id="33" dur="3000" fill="hold"/>
                                        <p:tgtEl>
                                          <p:spTgt spid="923"/>
                                        </p:tgtEl>
                                        <p:attrNameLst>
                                          <p:attrName>ppt_x</p:attrName>
                                          <p:attrName>ppt_y</p:attrName>
                                        </p:attrNameLst>
                                      </p:cBhvr>
                                      <p:rCtr x="37205" y="162"/>
                                    </p:animMotion>
                                  </p:childTnLst>
                                </p:cTn>
                              </p:par>
                              <p:par>
                                <p:cTn id="34" presetID="42" presetClass="path" presetSubtype="0" accel="50000" decel="50000" fill="hold" nodeType="withEffect">
                                  <p:stCondLst>
                                    <p:cond delay="2000"/>
                                  </p:stCondLst>
                                  <p:childTnLst>
                                    <p:animMotion origin="layout" path="M 2.77778E-7 1.96623E-6 L 0.75104 0.00115 " pathEditMode="relative" rAng="0" ptsTypes="AA">
                                      <p:cBhvr>
                                        <p:cTn id="35" dur="3000" fill="hold"/>
                                        <p:tgtEl>
                                          <p:spTgt spid="932"/>
                                        </p:tgtEl>
                                        <p:attrNameLst>
                                          <p:attrName>ppt_x</p:attrName>
                                          <p:attrName>ppt_y</p:attrName>
                                        </p:attrNameLst>
                                      </p:cBhvr>
                                      <p:rCtr x="37552" y="46"/>
                                    </p:animMotion>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942"/>
                                        </p:tgtEl>
                                        <p:attrNameLst>
                                          <p:attrName>style.visibility</p:attrName>
                                        </p:attrNameLst>
                                      </p:cBhvr>
                                      <p:to>
                                        <p:strVal val="visible"/>
                                      </p:to>
                                    </p:set>
                                  </p:childTnLst>
                                </p:cTn>
                              </p:par>
                            </p:childTnLst>
                          </p:cTn>
                        </p:par>
                        <p:par>
                          <p:cTn id="40" fill="hold">
                            <p:stCondLst>
                              <p:cond delay="0"/>
                            </p:stCondLst>
                            <p:childTnLst>
                              <p:par>
                                <p:cTn id="41" presetID="1" presetClass="entr" presetSubtype="0" fill="hold" nodeType="afterEffect">
                                  <p:stCondLst>
                                    <p:cond delay="0"/>
                                  </p:stCondLst>
                                  <p:childTnLst>
                                    <p:set>
                                      <p:cBhvr>
                                        <p:cTn id="42" dur="1" fill="hold">
                                          <p:stCondLst>
                                            <p:cond delay="0"/>
                                          </p:stCondLst>
                                        </p:cTn>
                                        <p:tgtEl>
                                          <p:spTgt spid="94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94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944"/>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945"/>
                                        </p:tgtEl>
                                        <p:attrNameLst>
                                          <p:attrName>style.visibility</p:attrName>
                                        </p:attrNameLst>
                                      </p:cBhvr>
                                      <p:to>
                                        <p:strVal val="visible"/>
                                      </p:to>
                                    </p:set>
                                  </p:childTnLst>
                                </p:cTn>
                              </p:par>
                            </p:childTnLst>
                          </p:cTn>
                        </p:par>
                        <p:par>
                          <p:cTn id="49" fill="hold">
                            <p:stCondLst>
                              <p:cond delay="0"/>
                            </p:stCondLst>
                            <p:childTnLst>
                              <p:par>
                                <p:cTn id="50" presetID="42" presetClass="path" presetSubtype="0" accel="50000" decel="50000" fill="hold" nodeType="afterEffect">
                                  <p:stCondLst>
                                    <p:cond delay="0"/>
                                  </p:stCondLst>
                                  <p:childTnLst>
                                    <p:animMotion origin="layout" path="M 0.00017 -0.00879 L -0.00121 0.21952 " pathEditMode="relative" rAng="0" ptsTypes="AA">
                                      <p:cBhvr>
                                        <p:cTn id="51" dur="2000" fill="hold"/>
                                        <p:tgtEl>
                                          <p:spTgt spid="941"/>
                                        </p:tgtEl>
                                        <p:attrNameLst>
                                          <p:attrName>ppt_x</p:attrName>
                                          <p:attrName>ppt_y</p:attrName>
                                        </p:attrNameLst>
                                      </p:cBhvr>
                                      <p:rCtr x="-69" y="11404"/>
                                    </p:animMotion>
                                  </p:childTnLst>
                                </p:cTn>
                              </p:par>
                            </p:childTnLst>
                          </p:cTn>
                        </p:par>
                        <p:par>
                          <p:cTn id="52" fill="hold">
                            <p:stCondLst>
                              <p:cond delay="2000"/>
                            </p:stCondLst>
                            <p:childTnLst>
                              <p:par>
                                <p:cTn id="53" presetID="1" presetClass="exit" presetSubtype="0" fill="hold" nodeType="afterEffect">
                                  <p:stCondLst>
                                    <p:cond delay="0"/>
                                  </p:stCondLst>
                                  <p:childTnLst>
                                    <p:set>
                                      <p:cBhvr>
                                        <p:cTn id="54" dur="1" fill="hold">
                                          <p:stCondLst>
                                            <p:cond delay="0"/>
                                          </p:stCondLst>
                                        </p:cTn>
                                        <p:tgtEl>
                                          <p:spTgt spid="941"/>
                                        </p:tgtEl>
                                        <p:attrNameLst>
                                          <p:attrName>style.visibility</p:attrName>
                                        </p:attrNameLst>
                                      </p:cBhvr>
                                      <p:to>
                                        <p:strVal val="hidden"/>
                                      </p:to>
                                    </p:set>
                                  </p:childTnLst>
                                </p:cTn>
                              </p:par>
                            </p:childTnLst>
                          </p:cTn>
                        </p:par>
                        <p:par>
                          <p:cTn id="55" fill="hold">
                            <p:stCondLst>
                              <p:cond delay="2000"/>
                            </p:stCondLst>
                            <p:childTnLst>
                              <p:par>
                                <p:cTn id="56" presetID="42" presetClass="path" presetSubtype="0" accel="50000" decel="50000" fill="hold" nodeType="afterEffect">
                                  <p:stCondLst>
                                    <p:cond delay="0"/>
                                  </p:stCondLst>
                                  <p:childTnLst>
                                    <p:animMotion origin="layout" path="M 0.0033 -0.00717 L -0.01892 0.29979 " pathEditMode="relative" rAng="0" ptsTypes="AA">
                                      <p:cBhvr>
                                        <p:cTn id="57" dur="2000" fill="hold"/>
                                        <p:tgtEl>
                                          <p:spTgt spid="943"/>
                                        </p:tgtEl>
                                        <p:attrNameLst>
                                          <p:attrName>ppt_x</p:attrName>
                                          <p:attrName>ppt_y</p:attrName>
                                        </p:attrNameLst>
                                      </p:cBhvr>
                                      <p:rCtr x="-1111" y="15337"/>
                                    </p:animMotion>
                                  </p:childTnLst>
                                </p:cTn>
                              </p:par>
                            </p:childTnLst>
                          </p:cTn>
                        </p:par>
                        <p:par>
                          <p:cTn id="58" fill="hold">
                            <p:stCondLst>
                              <p:cond delay="4000"/>
                            </p:stCondLst>
                            <p:childTnLst>
                              <p:par>
                                <p:cTn id="59" presetID="1" presetClass="exit" presetSubtype="0" fill="hold" nodeType="afterEffect">
                                  <p:stCondLst>
                                    <p:cond delay="0"/>
                                  </p:stCondLst>
                                  <p:childTnLst>
                                    <p:set>
                                      <p:cBhvr>
                                        <p:cTn id="60" dur="1" fill="hold">
                                          <p:stCondLst>
                                            <p:cond delay="0"/>
                                          </p:stCondLst>
                                        </p:cTn>
                                        <p:tgtEl>
                                          <p:spTgt spid="943"/>
                                        </p:tgtEl>
                                        <p:attrNameLst>
                                          <p:attrName>style.visibility</p:attrName>
                                        </p:attrNameLst>
                                      </p:cBhvr>
                                      <p:to>
                                        <p:strVal val="hidden"/>
                                      </p:to>
                                    </p:set>
                                  </p:childTnLst>
                                </p:cTn>
                              </p:par>
                            </p:childTnLst>
                          </p:cTn>
                        </p:par>
                        <p:par>
                          <p:cTn id="61" fill="hold">
                            <p:stCondLst>
                              <p:cond delay="4000"/>
                            </p:stCondLst>
                            <p:childTnLst>
                              <p:par>
                                <p:cTn id="62" presetID="42" presetClass="path" presetSubtype="0" accel="50000" decel="50000" fill="hold" nodeType="afterEffect">
                                  <p:stCondLst>
                                    <p:cond delay="0"/>
                                  </p:stCondLst>
                                  <p:childTnLst>
                                    <p:animMotion origin="layout" path="M 0.0033 -0.01481 L -0.03559 0.38746 " pathEditMode="relative" rAng="0" ptsTypes="AA">
                                      <p:cBhvr>
                                        <p:cTn id="63" dur="2000" fill="hold"/>
                                        <p:tgtEl>
                                          <p:spTgt spid="944"/>
                                        </p:tgtEl>
                                        <p:attrNameLst>
                                          <p:attrName>ppt_x</p:attrName>
                                          <p:attrName>ppt_y</p:attrName>
                                        </p:attrNameLst>
                                      </p:cBhvr>
                                      <p:rCtr x="-1944" y="20102"/>
                                    </p:animMotion>
                                  </p:childTnLst>
                                </p:cTn>
                              </p:par>
                            </p:childTnLst>
                          </p:cTn>
                        </p:par>
                        <p:par>
                          <p:cTn id="64" fill="hold">
                            <p:stCondLst>
                              <p:cond delay="6000"/>
                            </p:stCondLst>
                            <p:childTnLst>
                              <p:par>
                                <p:cTn id="65" presetID="1" presetClass="exit" presetSubtype="0" fill="hold" nodeType="afterEffect">
                                  <p:stCondLst>
                                    <p:cond delay="0"/>
                                  </p:stCondLst>
                                  <p:childTnLst>
                                    <p:set>
                                      <p:cBhvr>
                                        <p:cTn id="66" dur="1" fill="hold">
                                          <p:stCondLst>
                                            <p:cond delay="0"/>
                                          </p:stCondLst>
                                        </p:cTn>
                                        <p:tgtEl>
                                          <p:spTgt spid="944"/>
                                        </p:tgtEl>
                                        <p:attrNameLst>
                                          <p:attrName>style.visibility</p:attrName>
                                        </p:attrNameLst>
                                      </p:cBhvr>
                                      <p:to>
                                        <p:strVal val="hidden"/>
                                      </p:to>
                                    </p:set>
                                  </p:childTnLst>
                                </p:cTn>
                              </p:par>
                            </p:childTnLst>
                          </p:cTn>
                        </p:par>
                        <p:par>
                          <p:cTn id="67" fill="hold">
                            <p:stCondLst>
                              <p:cond delay="6000"/>
                            </p:stCondLst>
                            <p:childTnLst>
                              <p:par>
                                <p:cTn id="68" presetID="42" presetClass="path" presetSubtype="0" accel="50000" decel="50000" fill="hold" nodeType="afterEffect">
                                  <p:stCondLst>
                                    <p:cond delay="0"/>
                                  </p:stCondLst>
                                  <p:childTnLst>
                                    <p:animMotion origin="layout" path="M 0.00486 -0.00116 L -0.05069 0.47397 " pathEditMode="relative" rAng="0" ptsTypes="AA">
                                      <p:cBhvr>
                                        <p:cTn id="69" dur="2000" fill="hold"/>
                                        <p:tgtEl>
                                          <p:spTgt spid="945"/>
                                        </p:tgtEl>
                                        <p:attrNameLst>
                                          <p:attrName>ppt_x</p:attrName>
                                          <p:attrName>ppt_y</p:attrName>
                                        </p:attrNameLst>
                                      </p:cBhvr>
                                      <p:rCtr x="-2778" y="23757"/>
                                    </p:animMotion>
                                  </p:childTnLst>
                                </p:cTn>
                              </p:par>
                            </p:childTnLst>
                          </p:cTn>
                        </p:par>
                        <p:par>
                          <p:cTn id="70" fill="hold">
                            <p:stCondLst>
                              <p:cond delay="8000"/>
                            </p:stCondLst>
                            <p:childTnLst>
                              <p:par>
                                <p:cTn id="71" presetID="1" presetClass="exit" presetSubtype="0" fill="hold" nodeType="afterEffect">
                                  <p:stCondLst>
                                    <p:cond delay="0"/>
                                  </p:stCondLst>
                                  <p:childTnLst>
                                    <p:set>
                                      <p:cBhvr>
                                        <p:cTn id="72" dur="1" fill="hold">
                                          <p:stCondLst>
                                            <p:cond delay="0"/>
                                          </p:stCondLst>
                                        </p:cTn>
                                        <p:tgtEl>
                                          <p:spTgt spid="945"/>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947"/>
                                        </p:tgtEl>
                                        <p:attrNameLst>
                                          <p:attrName>style.visibility</p:attrName>
                                        </p:attrNameLst>
                                      </p:cBhvr>
                                      <p:to>
                                        <p:strVal val="visible"/>
                                      </p:to>
                                    </p:set>
                                  </p:childTnLst>
                                </p:cTn>
                              </p:par>
                            </p:childTnLst>
                          </p:cTn>
                        </p:par>
                        <p:par>
                          <p:cTn id="77" fill="hold">
                            <p:stCondLst>
                              <p:cond delay="0"/>
                            </p:stCondLst>
                            <p:childTnLst>
                              <p:par>
                                <p:cTn id="78" presetID="19" presetClass="emph" presetSubtype="0" fill="hold" grpId="3" nodeType="afterEffect">
                                  <p:stCondLst>
                                    <p:cond delay="0"/>
                                  </p:stCondLst>
                                  <p:childTnLst>
                                    <p:animClr clrSpc="rgb" dir="cw">
                                      <p:cBhvr override="childStyle">
                                        <p:cTn id="79" dur="500" fill="hold"/>
                                        <p:tgtEl>
                                          <p:spTgt spid="348"/>
                                        </p:tgtEl>
                                        <p:attrNameLst>
                                          <p:attrName>style.color</p:attrName>
                                        </p:attrNameLst>
                                      </p:cBhvr>
                                      <p:to>
                                        <a:srgbClr val="FFFF00"/>
                                      </p:to>
                                    </p:animClr>
                                    <p:animClr clrSpc="rgb" dir="cw">
                                      <p:cBhvr>
                                        <p:cTn id="80" dur="500" fill="hold"/>
                                        <p:tgtEl>
                                          <p:spTgt spid="348"/>
                                        </p:tgtEl>
                                        <p:attrNameLst>
                                          <p:attrName>fillcolor</p:attrName>
                                        </p:attrNameLst>
                                      </p:cBhvr>
                                      <p:to>
                                        <a:srgbClr val="FFFF00"/>
                                      </p:to>
                                    </p:animClr>
                                    <p:set>
                                      <p:cBhvr>
                                        <p:cTn id="81" dur="500" fill="hold"/>
                                        <p:tgtEl>
                                          <p:spTgt spid="348"/>
                                        </p:tgtEl>
                                        <p:attrNameLst>
                                          <p:attrName>fill.type</p:attrName>
                                        </p:attrNameLst>
                                      </p:cBhvr>
                                      <p:to>
                                        <p:strVal val="solid"/>
                                      </p:to>
                                    </p:set>
                                    <p:set>
                                      <p:cBhvr>
                                        <p:cTn id="82" dur="500" fill="hold"/>
                                        <p:tgtEl>
                                          <p:spTgt spid="348"/>
                                        </p:tgtEl>
                                        <p:attrNameLst>
                                          <p:attrName>fill.on</p:attrName>
                                        </p:attrNameLst>
                                      </p:cBhvr>
                                      <p:to>
                                        <p:strVal val="true"/>
                                      </p:to>
                                    </p:set>
                                  </p:childTnLst>
                                </p:cTn>
                              </p:par>
                              <p:par>
                                <p:cTn id="83" presetID="42" presetClass="path" presetSubtype="0" accel="50000" decel="50000" fill="hold" grpId="1" nodeType="withEffect">
                                  <p:stCondLst>
                                    <p:cond delay="0"/>
                                  </p:stCondLst>
                                  <p:childTnLst>
                                    <p:animMotion origin="layout" path="M -4.44444E-6 4.24341E-6 L 0.05087 0.00023 " pathEditMode="relative" rAng="0" ptsTypes="AA">
                                      <p:cBhvr>
                                        <p:cTn id="84" dur="2000" fill="hold"/>
                                        <p:tgtEl>
                                          <p:spTgt spid="348"/>
                                        </p:tgtEl>
                                        <p:attrNameLst>
                                          <p:attrName>ppt_x</p:attrName>
                                          <p:attrName>ppt_y</p:attrName>
                                        </p:attrNameLst>
                                      </p:cBhvr>
                                      <p:rCtr x="253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 grpId="0" animBg="1"/>
      <p:bldP spid="348" grpId="1" animBg="1"/>
      <p:bldP spid="348" grpId="2" animBg="1"/>
      <p:bldP spid="348" grpId="3" animBg="1"/>
      <p:bldP spid="942" grpId="0"/>
      <p:bldP spid="946" grpId="0"/>
      <p:bldP spid="947" grpId="0"/>
      <p:bldP spid="94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6"/>
          </p:nvPr>
        </p:nvSpPr>
        <p:spPr/>
        <p:txBody>
          <a:bodyPr>
            <a:normAutofit fontScale="85000" lnSpcReduction="20000"/>
          </a:bodyPr>
          <a:lstStyle/>
          <a:p>
            <a:r>
              <a:rPr lang="en-US" dirty="0">
                <a:solidFill>
                  <a:schemeClr val="bg1"/>
                </a:solidFill>
              </a:rPr>
              <a:t>Host Infrastructure Failure and Maintenance</a:t>
            </a:r>
          </a:p>
        </p:txBody>
      </p:sp>
      <p:sp>
        <p:nvSpPr>
          <p:cNvPr id="2" name="Title 1"/>
          <p:cNvSpPr>
            <a:spLocks noGrp="1"/>
          </p:cNvSpPr>
          <p:nvPr>
            <p:ph type="title"/>
          </p:nvPr>
        </p:nvSpPr>
        <p:spPr/>
        <p:txBody>
          <a:bodyPr>
            <a:normAutofit fontScale="90000"/>
          </a:bodyPr>
          <a:lstStyle/>
          <a:p>
            <a:r>
              <a:rPr lang="en-US" dirty="0">
                <a:solidFill>
                  <a:schemeClr val="bg1"/>
                </a:solidFill>
              </a:rPr>
              <a:t>Infrastructure-as-a-Service</a:t>
            </a:r>
          </a:p>
        </p:txBody>
      </p:sp>
      <p:cxnSp>
        <p:nvCxnSpPr>
          <p:cNvPr id="181" name="Straight Connector 180"/>
          <p:cNvCxnSpPr/>
          <p:nvPr/>
        </p:nvCxnSpPr>
        <p:spPr>
          <a:xfrm flipV="1">
            <a:off x="1139142" y="3202499"/>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182" name="Straight Connector 181"/>
          <p:cNvCxnSpPr/>
          <p:nvPr/>
        </p:nvCxnSpPr>
        <p:spPr>
          <a:xfrm flipV="1">
            <a:off x="1594655" y="3202499"/>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359" name="Straight Connector 358"/>
          <p:cNvCxnSpPr/>
          <p:nvPr/>
        </p:nvCxnSpPr>
        <p:spPr>
          <a:xfrm flipV="1">
            <a:off x="2051472" y="3202499"/>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360" name="Straight Connector 359"/>
          <p:cNvCxnSpPr/>
          <p:nvPr/>
        </p:nvCxnSpPr>
        <p:spPr>
          <a:xfrm flipV="1">
            <a:off x="2506040" y="3202499"/>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361" name="Group 360"/>
          <p:cNvGrpSpPr/>
          <p:nvPr/>
        </p:nvGrpSpPr>
        <p:grpSpPr>
          <a:xfrm>
            <a:off x="3558592" y="5014204"/>
            <a:ext cx="2014003" cy="839975"/>
            <a:chOff x="5361562" y="1283255"/>
            <a:chExt cx="2014003" cy="839975"/>
          </a:xfrm>
        </p:grpSpPr>
        <p:cxnSp>
          <p:nvCxnSpPr>
            <p:cNvPr id="362" name="Straight Connector 361"/>
            <p:cNvCxnSpPr/>
            <p:nvPr/>
          </p:nvCxnSpPr>
          <p:spPr>
            <a:xfrm flipV="1">
              <a:off x="5600885" y="1526448"/>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363" name="Straight Connector 362"/>
            <p:cNvCxnSpPr/>
            <p:nvPr/>
          </p:nvCxnSpPr>
          <p:spPr>
            <a:xfrm flipV="1">
              <a:off x="6128557" y="1526448"/>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364" name="Straight Connector 363"/>
            <p:cNvCxnSpPr/>
            <p:nvPr/>
          </p:nvCxnSpPr>
          <p:spPr>
            <a:xfrm flipV="1">
              <a:off x="6650621" y="1526448"/>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365" name="Straight Connector 364"/>
            <p:cNvCxnSpPr/>
            <p:nvPr/>
          </p:nvCxnSpPr>
          <p:spPr>
            <a:xfrm flipV="1">
              <a:off x="7146438" y="1564853"/>
              <a:ext cx="4497" cy="264906"/>
            </a:xfrm>
            <a:prstGeom prst="line">
              <a:avLst/>
            </a:prstGeom>
          </p:spPr>
          <p:style>
            <a:lnRef idx="2">
              <a:schemeClr val="accent4"/>
            </a:lnRef>
            <a:fillRef idx="0">
              <a:schemeClr val="accent4"/>
            </a:fillRef>
            <a:effectRef idx="1">
              <a:schemeClr val="accent4"/>
            </a:effectRef>
            <a:fontRef idx="minor">
              <a:schemeClr val="tx1"/>
            </a:fontRef>
          </p:style>
        </p:cxnSp>
        <p:pic>
          <p:nvPicPr>
            <p:cNvPr id="366" name="Picture 36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78505" y="1699786"/>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367"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03373" y="1699786"/>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368"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28241" y="1699786"/>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369"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26306" y="1738191"/>
              <a:ext cx="449259" cy="385039"/>
            </a:xfrm>
            <a:prstGeom prst="rect">
              <a:avLst/>
            </a:prstGeom>
            <a:noFill/>
            <a:extLst>
              <a:ext uri="{909E8E84-426E-40DD-AFC4-6F175D3DCCD1}">
                <a14:hiddenFill xmlns:a14="http://schemas.microsoft.com/office/drawing/2010/main">
                  <a:solidFill>
                    <a:srgbClr val="FFFFFF"/>
                  </a:solidFill>
                </a14:hiddenFill>
              </a:ext>
            </a:extLst>
          </p:spPr>
        </p:pic>
        <p:cxnSp>
          <p:nvCxnSpPr>
            <p:cNvPr id="370" name="Straight Connector 369"/>
            <p:cNvCxnSpPr/>
            <p:nvPr/>
          </p:nvCxnSpPr>
          <p:spPr>
            <a:xfrm flipH="1">
              <a:off x="5605382" y="1547155"/>
              <a:ext cx="1572357" cy="0"/>
            </a:xfrm>
            <a:prstGeom prst="line">
              <a:avLst/>
            </a:prstGeom>
          </p:spPr>
          <p:style>
            <a:lnRef idx="2">
              <a:schemeClr val="accent4"/>
            </a:lnRef>
            <a:fillRef idx="0">
              <a:schemeClr val="accent4"/>
            </a:fillRef>
            <a:effectRef idx="1">
              <a:schemeClr val="accent4"/>
            </a:effectRef>
            <a:fontRef idx="minor">
              <a:schemeClr val="tx1"/>
            </a:fontRef>
          </p:style>
        </p:cxnSp>
        <p:pic>
          <p:nvPicPr>
            <p:cNvPr id="371" name="Picture 3" descr="C:\Users\tgerber\Documents\Images\DVD_ART36\Artwork_Imagery\Icons - Illustrations\_ VIRTUALIZATION ICONS\Server Virtual SQL.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1562" y="1609046"/>
              <a:ext cx="466202" cy="377099"/>
            </a:xfrm>
            <a:prstGeom prst="rect">
              <a:avLst/>
            </a:prstGeom>
            <a:noFill/>
            <a:extLst>
              <a:ext uri="{909E8E84-426E-40DD-AFC4-6F175D3DCCD1}">
                <a14:hiddenFill xmlns:a14="http://schemas.microsoft.com/office/drawing/2010/main">
                  <a:solidFill>
                    <a:srgbClr val="FFFFFF"/>
                  </a:solidFill>
                </a14:hiddenFill>
              </a:ext>
            </a:extLst>
          </p:spPr>
        </p:pic>
        <p:grpSp>
          <p:nvGrpSpPr>
            <p:cNvPr id="372" name="Group 371"/>
            <p:cNvGrpSpPr/>
            <p:nvPr/>
          </p:nvGrpSpPr>
          <p:grpSpPr>
            <a:xfrm>
              <a:off x="5944930" y="1536054"/>
              <a:ext cx="366143" cy="392313"/>
              <a:chOff x="1088746" y="3044950"/>
              <a:chExt cx="218829" cy="248702"/>
            </a:xfrm>
          </p:grpSpPr>
          <p:pic>
            <p:nvPicPr>
              <p:cNvPr id="382"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83"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84"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73" name="Group 372"/>
            <p:cNvGrpSpPr/>
            <p:nvPr/>
          </p:nvGrpSpPr>
          <p:grpSpPr>
            <a:xfrm>
              <a:off x="6467549" y="1531251"/>
              <a:ext cx="366143" cy="392313"/>
              <a:chOff x="1088746" y="3044950"/>
              <a:chExt cx="218829" cy="248702"/>
            </a:xfrm>
          </p:grpSpPr>
          <p:pic>
            <p:nvPicPr>
              <p:cNvPr id="379"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80"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81"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74" name="Group 373"/>
            <p:cNvGrpSpPr/>
            <p:nvPr/>
          </p:nvGrpSpPr>
          <p:grpSpPr>
            <a:xfrm>
              <a:off x="6965614" y="1564853"/>
              <a:ext cx="366143" cy="392313"/>
              <a:chOff x="1088746" y="3044950"/>
              <a:chExt cx="218829" cy="248702"/>
            </a:xfrm>
          </p:grpSpPr>
          <p:pic>
            <p:nvPicPr>
              <p:cNvPr id="376"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8" y="3127851"/>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77"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7" y="3089446"/>
                <a:ext cx="218827" cy="165801"/>
              </a:xfrm>
              <a:prstGeom prst="rect">
                <a:avLst/>
              </a:prstGeom>
              <a:noFill/>
              <a:extLst>
                <a:ext uri="{909E8E84-426E-40DD-AFC4-6F175D3DCCD1}">
                  <a14:hiddenFill xmlns:a14="http://schemas.microsoft.com/office/drawing/2010/main">
                    <a:solidFill>
                      <a:srgbClr val="FFFFFF"/>
                    </a:solidFill>
                  </a14:hiddenFill>
                </a:ext>
              </a:extLst>
            </p:spPr>
          </p:pic>
          <p:pic>
            <p:nvPicPr>
              <p:cNvPr id="378" name="Picture 7" descr="C:\Users\tgerber\Documents\Images\DVD_ART36\Artwork_Imagery\Icons - Illustrations\_ VIRTUALIZATION ICONS\Server Virtual 2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8746" y="3044950"/>
                <a:ext cx="218827" cy="165801"/>
              </a:xfrm>
              <a:prstGeom prst="rect">
                <a:avLst/>
              </a:prstGeom>
              <a:noFill/>
              <a:extLst>
                <a:ext uri="{909E8E84-426E-40DD-AFC4-6F175D3DCCD1}">
                  <a14:hiddenFill xmlns:a14="http://schemas.microsoft.com/office/drawing/2010/main">
                    <a:solidFill>
                      <a:srgbClr val="FFFFFF"/>
                    </a:solidFill>
                  </a14:hiddenFill>
                </a:ext>
              </a:extLst>
            </p:spPr>
          </p:pic>
        </p:grpSp>
        <p:sp>
          <p:nvSpPr>
            <p:cNvPr id="375" name="TextBox 374"/>
            <p:cNvSpPr txBox="1"/>
            <p:nvPr/>
          </p:nvSpPr>
          <p:spPr>
            <a:xfrm>
              <a:off x="5514546" y="1283255"/>
              <a:ext cx="1676172" cy="261610"/>
            </a:xfrm>
            <a:prstGeom prst="rect">
              <a:avLst/>
            </a:prstGeom>
            <a:noFill/>
          </p:spPr>
          <p:txBody>
            <a:bodyPr wrap="square" rtlCol="0">
              <a:spAutoFit/>
            </a:bodyPr>
            <a:lstStyle/>
            <a:p>
              <a:pPr algn="ctr"/>
              <a:r>
                <a:rPr lang="en-US" sz="1100" dirty="0" smtClean="0">
                  <a:solidFill>
                    <a:schemeClr val="bg1"/>
                  </a:solidFill>
                </a:rPr>
                <a:t>Management Cluster</a:t>
              </a:r>
            </a:p>
          </p:txBody>
        </p:sp>
      </p:grpSp>
      <p:pic>
        <p:nvPicPr>
          <p:cNvPr id="385"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2188" y="3373617"/>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387"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9005" y="3373617"/>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39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67303" y="3425596"/>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39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67302" y="3393510"/>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39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67301" y="3356334"/>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39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47615" y="3472948"/>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39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47614" y="3440862"/>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392"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1547613" y="3403686"/>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397"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5822" y="3373617"/>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40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24120" y="3425596"/>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0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24119" y="3393510"/>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0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24118" y="3356334"/>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00"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2004432" y="3472948"/>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0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04431" y="3440862"/>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02"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04430" y="3403686"/>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07"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2639" y="3373617"/>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41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80937" y="3425596"/>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1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80936" y="3393510"/>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1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80935" y="3356334"/>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10"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2461249" y="3472948"/>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1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61248" y="3440862"/>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12"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61247" y="3403686"/>
            <a:ext cx="169614" cy="138524"/>
          </a:xfrm>
          <a:prstGeom prst="rect">
            <a:avLst/>
          </a:prstGeom>
          <a:noFill/>
          <a:extLst>
            <a:ext uri="{909E8E84-426E-40DD-AFC4-6F175D3DCCD1}">
              <a14:hiddenFill xmlns:a14="http://schemas.microsoft.com/office/drawing/2010/main">
                <a:solidFill>
                  <a:srgbClr val="FFFFFF"/>
                </a:solidFill>
              </a14:hiddenFill>
            </a:ext>
          </a:extLst>
        </p:spPr>
      </p:pic>
      <p:cxnSp>
        <p:nvCxnSpPr>
          <p:cNvPr id="417" name="Straight Connector 416"/>
          <p:cNvCxnSpPr/>
          <p:nvPr/>
        </p:nvCxnSpPr>
        <p:spPr>
          <a:xfrm flipV="1">
            <a:off x="2957831" y="3208042"/>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18" name="Straight Connector 417"/>
          <p:cNvCxnSpPr/>
          <p:nvPr/>
        </p:nvCxnSpPr>
        <p:spPr>
          <a:xfrm flipV="1">
            <a:off x="3413344" y="3208042"/>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20" name="Straight Connector 419"/>
          <p:cNvCxnSpPr/>
          <p:nvPr/>
        </p:nvCxnSpPr>
        <p:spPr>
          <a:xfrm flipV="1">
            <a:off x="4324729" y="3208042"/>
            <a:ext cx="4497" cy="264906"/>
          </a:xfrm>
          <a:prstGeom prst="line">
            <a:avLst/>
          </a:prstGeom>
        </p:spPr>
        <p:style>
          <a:lnRef idx="2">
            <a:schemeClr val="accent4"/>
          </a:lnRef>
          <a:fillRef idx="0">
            <a:schemeClr val="accent4"/>
          </a:fillRef>
          <a:effectRef idx="1">
            <a:schemeClr val="accent4"/>
          </a:effectRef>
          <a:fontRef idx="minor">
            <a:schemeClr val="tx1"/>
          </a:fontRef>
        </p:style>
      </p:cxnSp>
      <p:pic>
        <p:nvPicPr>
          <p:cNvPr id="443"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31898" y="3373617"/>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44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30196" y="3425596"/>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5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30195" y="3393510"/>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51"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2830194" y="3356334"/>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46"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10508" y="3472948"/>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4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10507" y="3440862"/>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48"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10506" y="3403686"/>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39"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88715" y="3373615"/>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44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87013" y="3425595"/>
            <a:ext cx="169614" cy="138523"/>
          </a:xfrm>
          <a:prstGeom prst="rect">
            <a:avLst/>
          </a:prstGeom>
          <a:noFill/>
          <a:extLst>
            <a:ext uri="{909E8E84-426E-40DD-AFC4-6F175D3DCCD1}">
              <a14:hiddenFill xmlns:a14="http://schemas.microsoft.com/office/drawing/2010/main">
                <a:solidFill>
                  <a:srgbClr val="FFFFFF"/>
                </a:solidFill>
              </a14:hiddenFill>
            </a:ext>
          </a:extLst>
        </p:spPr>
      </p:pic>
      <p:pic>
        <p:nvPicPr>
          <p:cNvPr id="442"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3287012" y="3393508"/>
            <a:ext cx="169614" cy="138523"/>
          </a:xfrm>
          <a:prstGeom prst="rect">
            <a:avLst/>
          </a:prstGeom>
          <a:noFill/>
          <a:extLst>
            <a:ext uri="{909E8E84-426E-40DD-AFC4-6F175D3DCCD1}">
              <a14:hiddenFill xmlns:a14="http://schemas.microsoft.com/office/drawing/2010/main">
                <a:solidFill>
                  <a:srgbClr val="FFFFFF"/>
                </a:solidFill>
              </a14:hiddenFill>
            </a:ext>
          </a:extLst>
        </p:spPr>
      </p:pic>
      <p:pic>
        <p:nvPicPr>
          <p:cNvPr id="430"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45532" y="3373617"/>
            <a:ext cx="449259" cy="385039"/>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p:cNvGrpSpPr/>
          <p:nvPr/>
        </p:nvGrpSpPr>
        <p:grpSpPr>
          <a:xfrm>
            <a:off x="3743828" y="3356334"/>
            <a:ext cx="169616" cy="207786"/>
            <a:chOff x="3743828" y="3356334"/>
            <a:chExt cx="169616" cy="207786"/>
          </a:xfrm>
        </p:grpSpPr>
        <p:pic>
          <p:nvPicPr>
            <p:cNvPr id="436"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43830" y="3425596"/>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3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43829" y="3393510"/>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38"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43828" y="3356334"/>
              <a:ext cx="169614" cy="138524"/>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419" name="Straight Connector 418"/>
          <p:cNvCxnSpPr/>
          <p:nvPr/>
        </p:nvCxnSpPr>
        <p:spPr>
          <a:xfrm flipV="1">
            <a:off x="3870161" y="3197866"/>
            <a:ext cx="4497" cy="264906"/>
          </a:xfrm>
          <a:prstGeom prst="line">
            <a:avLst/>
          </a:prstGeom>
        </p:spPr>
        <p:style>
          <a:lnRef idx="2">
            <a:schemeClr val="accent4"/>
          </a:lnRef>
          <a:fillRef idx="0">
            <a:schemeClr val="accent4"/>
          </a:fillRef>
          <a:effectRef idx="1">
            <a:schemeClr val="accent4"/>
          </a:effectRef>
          <a:fontRef idx="minor">
            <a:schemeClr val="tx1"/>
          </a:fontRef>
        </p:style>
      </p:cxnSp>
      <p:grpSp>
        <p:nvGrpSpPr>
          <p:cNvPr id="6" name="Group 5"/>
          <p:cNvGrpSpPr/>
          <p:nvPr/>
        </p:nvGrpSpPr>
        <p:grpSpPr>
          <a:xfrm>
            <a:off x="3824140" y="3403686"/>
            <a:ext cx="169616" cy="207786"/>
            <a:chOff x="3824140" y="3403686"/>
            <a:chExt cx="169616" cy="207786"/>
          </a:xfrm>
        </p:grpSpPr>
        <p:pic>
          <p:nvPicPr>
            <p:cNvPr id="43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24142" y="3472948"/>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3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24141" y="3440862"/>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35"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3824140" y="3403686"/>
              <a:ext cx="169614" cy="138524"/>
            </a:xfrm>
            <a:prstGeom prst="rect">
              <a:avLst/>
            </a:prstGeom>
            <a:noFill/>
            <a:extLst>
              <a:ext uri="{909E8E84-426E-40DD-AFC4-6F175D3DCCD1}">
                <a14:hiddenFill xmlns:a14="http://schemas.microsoft.com/office/drawing/2010/main">
                  <a:solidFill>
                    <a:srgbClr val="FFFFFF"/>
                  </a:solidFill>
                </a14:hiddenFill>
              </a:ext>
            </a:extLst>
          </p:spPr>
        </p:pic>
      </p:grpSp>
      <p:pic>
        <p:nvPicPr>
          <p:cNvPr id="425"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02349" y="3373615"/>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42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80959" y="3472947"/>
            <a:ext cx="169614" cy="138523"/>
          </a:xfrm>
          <a:prstGeom prst="rect">
            <a:avLst/>
          </a:prstGeom>
          <a:noFill/>
          <a:extLst>
            <a:ext uri="{909E8E84-426E-40DD-AFC4-6F175D3DCCD1}">
              <a14:hiddenFill xmlns:a14="http://schemas.microsoft.com/office/drawing/2010/main">
                <a:solidFill>
                  <a:srgbClr val="FFFFFF"/>
                </a:solidFill>
              </a14:hiddenFill>
            </a:ext>
          </a:extLst>
        </p:spPr>
      </p:pic>
      <p:pic>
        <p:nvPicPr>
          <p:cNvPr id="428"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80958" y="3440860"/>
            <a:ext cx="169614" cy="138523"/>
          </a:xfrm>
          <a:prstGeom prst="rect">
            <a:avLst/>
          </a:prstGeom>
          <a:noFill/>
          <a:extLst>
            <a:ext uri="{909E8E84-426E-40DD-AFC4-6F175D3DCCD1}">
              <a14:hiddenFill xmlns:a14="http://schemas.microsoft.com/office/drawing/2010/main">
                <a:solidFill>
                  <a:srgbClr val="FFFFFF"/>
                </a:solidFill>
              </a14:hiddenFill>
            </a:ext>
          </a:extLst>
        </p:spPr>
      </p:pic>
      <p:pic>
        <p:nvPicPr>
          <p:cNvPr id="429"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4280957" y="3403685"/>
            <a:ext cx="169614" cy="138523"/>
          </a:xfrm>
          <a:prstGeom prst="rect">
            <a:avLst/>
          </a:prstGeom>
          <a:noFill/>
          <a:extLst>
            <a:ext uri="{909E8E84-426E-40DD-AFC4-6F175D3DCCD1}">
              <a14:hiddenFill xmlns:a14="http://schemas.microsoft.com/office/drawing/2010/main">
                <a:solidFill>
                  <a:srgbClr val="FFFFFF"/>
                </a:solidFill>
              </a14:hiddenFill>
            </a:ext>
          </a:extLst>
        </p:spPr>
      </p:pic>
      <p:cxnSp>
        <p:nvCxnSpPr>
          <p:cNvPr id="453" name="Straight Connector 452"/>
          <p:cNvCxnSpPr/>
          <p:nvPr/>
        </p:nvCxnSpPr>
        <p:spPr>
          <a:xfrm flipV="1">
            <a:off x="4786596" y="3208746"/>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54" name="Straight Connector 453"/>
          <p:cNvCxnSpPr/>
          <p:nvPr/>
        </p:nvCxnSpPr>
        <p:spPr>
          <a:xfrm flipV="1">
            <a:off x="5242109" y="3208746"/>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55" name="Straight Connector 454"/>
          <p:cNvCxnSpPr/>
          <p:nvPr/>
        </p:nvCxnSpPr>
        <p:spPr>
          <a:xfrm flipV="1">
            <a:off x="5698926" y="319857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56" name="Straight Connector 455"/>
          <p:cNvCxnSpPr/>
          <p:nvPr/>
        </p:nvCxnSpPr>
        <p:spPr>
          <a:xfrm flipV="1">
            <a:off x="6153494" y="3208746"/>
            <a:ext cx="4497" cy="264906"/>
          </a:xfrm>
          <a:prstGeom prst="line">
            <a:avLst/>
          </a:prstGeom>
        </p:spPr>
        <p:style>
          <a:lnRef idx="2">
            <a:schemeClr val="accent4"/>
          </a:lnRef>
          <a:fillRef idx="0">
            <a:schemeClr val="accent4"/>
          </a:fillRef>
          <a:effectRef idx="1">
            <a:schemeClr val="accent4"/>
          </a:effectRef>
          <a:fontRef idx="minor">
            <a:schemeClr val="tx1"/>
          </a:fontRef>
        </p:style>
      </p:cxnSp>
      <p:pic>
        <p:nvPicPr>
          <p:cNvPr id="487"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60663" y="3374321"/>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49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58961" y="3426300"/>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9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58960" y="3394214"/>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9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58959" y="3357038"/>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90"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4739273" y="3473652"/>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9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39272" y="3441566"/>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92"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39271" y="3404390"/>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78"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17480" y="3374321"/>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48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15778" y="3426300"/>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8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15777" y="3394214"/>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86"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5115776" y="3357038"/>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81"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5196090" y="3473652"/>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82"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96089" y="3441566"/>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8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96088" y="3404390"/>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70"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74297" y="3374319"/>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476"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72595" y="3426299"/>
            <a:ext cx="169614" cy="138523"/>
          </a:xfrm>
          <a:prstGeom prst="rect">
            <a:avLst/>
          </a:prstGeom>
          <a:noFill/>
          <a:extLst>
            <a:ext uri="{909E8E84-426E-40DD-AFC4-6F175D3DCCD1}">
              <a14:hiddenFill xmlns:a14="http://schemas.microsoft.com/office/drawing/2010/main">
                <a:solidFill>
                  <a:srgbClr val="FFFFFF"/>
                </a:solidFill>
              </a14:hiddenFill>
            </a:ext>
          </a:extLst>
        </p:spPr>
      </p:pic>
      <p:pic>
        <p:nvPicPr>
          <p:cNvPr id="47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72594" y="3394212"/>
            <a:ext cx="169614" cy="138523"/>
          </a:xfrm>
          <a:prstGeom prst="rect">
            <a:avLst/>
          </a:prstGeom>
          <a:noFill/>
          <a:extLst>
            <a:ext uri="{909E8E84-426E-40DD-AFC4-6F175D3DCCD1}">
              <a14:hiddenFill xmlns:a14="http://schemas.microsoft.com/office/drawing/2010/main">
                <a:solidFill>
                  <a:srgbClr val="FFFFFF"/>
                </a:solidFill>
              </a14:hiddenFill>
            </a:ext>
          </a:extLst>
        </p:spPr>
      </p:pic>
      <p:pic>
        <p:nvPicPr>
          <p:cNvPr id="47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52907" y="3473651"/>
            <a:ext cx="169614" cy="138523"/>
          </a:xfrm>
          <a:prstGeom prst="rect">
            <a:avLst/>
          </a:prstGeom>
          <a:noFill/>
          <a:extLst>
            <a:ext uri="{909E8E84-426E-40DD-AFC4-6F175D3DCCD1}">
              <a14:hiddenFill xmlns:a14="http://schemas.microsoft.com/office/drawing/2010/main">
                <a:solidFill>
                  <a:srgbClr val="FFFFFF"/>
                </a:solidFill>
              </a14:hiddenFill>
            </a:ext>
          </a:extLst>
        </p:spPr>
      </p:pic>
      <p:pic>
        <p:nvPicPr>
          <p:cNvPr id="47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52906" y="3441564"/>
            <a:ext cx="169614" cy="138523"/>
          </a:xfrm>
          <a:prstGeom prst="rect">
            <a:avLst/>
          </a:prstGeom>
          <a:noFill/>
          <a:extLst>
            <a:ext uri="{909E8E84-426E-40DD-AFC4-6F175D3DCCD1}">
              <a14:hiddenFill xmlns:a14="http://schemas.microsoft.com/office/drawing/2010/main">
                <a:solidFill>
                  <a:srgbClr val="FFFFFF"/>
                </a:solidFill>
              </a14:hiddenFill>
            </a:ext>
          </a:extLst>
        </p:spPr>
      </p:pic>
      <p:pic>
        <p:nvPicPr>
          <p:cNvPr id="475"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5652905" y="3404389"/>
            <a:ext cx="169614" cy="138523"/>
          </a:xfrm>
          <a:prstGeom prst="rect">
            <a:avLst/>
          </a:prstGeom>
          <a:noFill/>
          <a:extLst>
            <a:ext uri="{909E8E84-426E-40DD-AFC4-6F175D3DCCD1}">
              <a14:hiddenFill xmlns:a14="http://schemas.microsoft.com/office/drawing/2010/main">
                <a:solidFill>
                  <a:srgbClr val="FFFFFF"/>
                </a:solidFill>
              </a14:hiddenFill>
            </a:ext>
          </a:extLst>
        </p:spPr>
      </p:pic>
      <p:pic>
        <p:nvPicPr>
          <p:cNvPr id="461"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31114" y="3374321"/>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46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29412" y="3426300"/>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68"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29411" y="3394214"/>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6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29410" y="3357038"/>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6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09724" y="3473652"/>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6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09723" y="3441566"/>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466"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6109722" y="3404390"/>
            <a:ext cx="169614" cy="138524"/>
          </a:xfrm>
          <a:prstGeom prst="rect">
            <a:avLst/>
          </a:prstGeom>
          <a:noFill/>
          <a:extLst>
            <a:ext uri="{909E8E84-426E-40DD-AFC4-6F175D3DCCD1}">
              <a14:hiddenFill xmlns:a14="http://schemas.microsoft.com/office/drawing/2010/main">
                <a:solidFill>
                  <a:srgbClr val="FFFFFF"/>
                </a:solidFill>
              </a14:hiddenFill>
            </a:ext>
          </a:extLst>
        </p:spPr>
      </p:pic>
      <p:cxnSp>
        <p:nvCxnSpPr>
          <p:cNvPr id="497" name="Straight Connector 496"/>
          <p:cNvCxnSpPr/>
          <p:nvPr/>
        </p:nvCxnSpPr>
        <p:spPr>
          <a:xfrm flipV="1">
            <a:off x="6602527" y="3208746"/>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98" name="Straight Connector 497"/>
          <p:cNvCxnSpPr/>
          <p:nvPr/>
        </p:nvCxnSpPr>
        <p:spPr>
          <a:xfrm flipV="1">
            <a:off x="7058040" y="3208746"/>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499" name="Straight Connector 498"/>
          <p:cNvCxnSpPr/>
          <p:nvPr/>
        </p:nvCxnSpPr>
        <p:spPr>
          <a:xfrm flipV="1">
            <a:off x="7514857" y="3198570"/>
            <a:ext cx="4497" cy="264906"/>
          </a:xfrm>
          <a:prstGeom prst="line">
            <a:avLst/>
          </a:prstGeom>
        </p:spPr>
        <p:style>
          <a:lnRef idx="2">
            <a:schemeClr val="accent4"/>
          </a:lnRef>
          <a:fillRef idx="0">
            <a:schemeClr val="accent4"/>
          </a:fillRef>
          <a:effectRef idx="1">
            <a:schemeClr val="accent4"/>
          </a:effectRef>
          <a:fontRef idx="minor">
            <a:schemeClr val="tx1"/>
          </a:fontRef>
        </p:style>
      </p:cxnSp>
      <p:cxnSp>
        <p:nvCxnSpPr>
          <p:cNvPr id="500" name="Straight Connector 499"/>
          <p:cNvCxnSpPr/>
          <p:nvPr/>
        </p:nvCxnSpPr>
        <p:spPr>
          <a:xfrm flipV="1">
            <a:off x="7969425" y="3208746"/>
            <a:ext cx="4497" cy="264906"/>
          </a:xfrm>
          <a:prstGeom prst="line">
            <a:avLst/>
          </a:prstGeom>
        </p:spPr>
        <p:style>
          <a:lnRef idx="2">
            <a:schemeClr val="accent4"/>
          </a:lnRef>
          <a:fillRef idx="0">
            <a:schemeClr val="accent4"/>
          </a:fillRef>
          <a:effectRef idx="1">
            <a:schemeClr val="accent4"/>
          </a:effectRef>
          <a:fontRef idx="minor">
            <a:schemeClr val="tx1"/>
          </a:fontRef>
        </p:style>
      </p:cxnSp>
      <p:pic>
        <p:nvPicPr>
          <p:cNvPr id="522"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76594" y="3374321"/>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52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4892" y="3426300"/>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52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4891" y="3394214"/>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526"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6474890" y="3357038"/>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514"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3411" y="3374321"/>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51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31709" y="3426300"/>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52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31708" y="3394214"/>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521"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6931707" y="3357038"/>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517"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12021" y="3473653"/>
            <a:ext cx="169614" cy="138523"/>
          </a:xfrm>
          <a:prstGeom prst="rect">
            <a:avLst/>
          </a:prstGeom>
          <a:noFill/>
          <a:extLst>
            <a:ext uri="{909E8E84-426E-40DD-AFC4-6F175D3DCCD1}">
              <a14:hiddenFill xmlns:a14="http://schemas.microsoft.com/office/drawing/2010/main">
                <a:solidFill>
                  <a:srgbClr val="FFFFFF"/>
                </a:solidFill>
              </a14:hiddenFill>
            </a:ext>
          </a:extLst>
        </p:spPr>
      </p:pic>
      <p:pic>
        <p:nvPicPr>
          <p:cNvPr id="518"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12020" y="3441566"/>
            <a:ext cx="169614" cy="138523"/>
          </a:xfrm>
          <a:prstGeom prst="rect">
            <a:avLst/>
          </a:prstGeom>
          <a:noFill/>
          <a:extLst>
            <a:ext uri="{909E8E84-426E-40DD-AFC4-6F175D3DCCD1}">
              <a14:hiddenFill xmlns:a14="http://schemas.microsoft.com/office/drawing/2010/main">
                <a:solidFill>
                  <a:srgbClr val="FFFFFF"/>
                </a:solidFill>
              </a14:hiddenFill>
            </a:ext>
          </a:extLst>
        </p:spPr>
      </p:pic>
      <p:pic>
        <p:nvPicPr>
          <p:cNvPr id="505"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90228" y="3374321"/>
            <a:ext cx="449259" cy="385039"/>
          </a:xfrm>
          <a:prstGeom prst="rect">
            <a:avLst/>
          </a:prstGeom>
          <a:noFill/>
          <a:extLst>
            <a:ext uri="{909E8E84-426E-40DD-AFC4-6F175D3DCCD1}">
              <a14:hiddenFill xmlns:a14="http://schemas.microsoft.com/office/drawing/2010/main">
                <a:solidFill>
                  <a:srgbClr val="FFFFFF"/>
                </a:solidFill>
              </a14:hiddenFill>
            </a:ext>
          </a:extLst>
        </p:spPr>
      </p:pic>
      <p:pic>
        <p:nvPicPr>
          <p:cNvPr id="511"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88526" y="3426300"/>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512"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7388525" y="3394214"/>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513"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88524" y="3357038"/>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508"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68838" y="3473652"/>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50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68837" y="3441566"/>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51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68836" y="3404390"/>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504" name="Picture 5" descr="C:\Users\tgerber\Documents\Images\DVD_ART36\Artwork_Imagery\Icons - Illustrations\_ VIRTUALIZATION ICONS\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7045" y="3374319"/>
            <a:ext cx="449259" cy="385039"/>
          </a:xfrm>
          <a:prstGeom prst="rect">
            <a:avLst/>
          </a:prstGeom>
          <a:noFill/>
          <a:extLst>
            <a:ext uri="{909E8E84-426E-40DD-AFC4-6F175D3DCCD1}">
              <a14:hiddenFill xmlns:a14="http://schemas.microsoft.com/office/drawing/2010/main">
                <a:solidFill>
                  <a:srgbClr val="FFFFFF"/>
                </a:solidFill>
              </a14:hiddenFill>
            </a:ext>
          </a:extLst>
        </p:spPr>
      </p:pic>
      <p:cxnSp>
        <p:nvCxnSpPr>
          <p:cNvPr id="527" name="Straight Connector 526"/>
          <p:cNvCxnSpPr/>
          <p:nvPr/>
        </p:nvCxnSpPr>
        <p:spPr>
          <a:xfrm>
            <a:off x="1143121" y="3205503"/>
            <a:ext cx="6835083" cy="10880"/>
          </a:xfrm>
          <a:prstGeom prst="line">
            <a:avLst/>
          </a:prstGeom>
        </p:spPr>
        <p:style>
          <a:lnRef idx="2">
            <a:schemeClr val="accent4"/>
          </a:lnRef>
          <a:fillRef idx="0">
            <a:schemeClr val="accent4"/>
          </a:fillRef>
          <a:effectRef idx="1">
            <a:schemeClr val="accent4"/>
          </a:effectRef>
          <a:fontRef idx="minor">
            <a:schemeClr val="tx1"/>
          </a:fontRef>
        </p:style>
      </p:cxnSp>
      <p:sp>
        <p:nvSpPr>
          <p:cNvPr id="528" name="TextBox 527"/>
          <p:cNvSpPr txBox="1"/>
          <p:nvPr/>
        </p:nvSpPr>
        <p:spPr>
          <a:xfrm>
            <a:off x="3713522" y="2852925"/>
            <a:ext cx="1676172" cy="261610"/>
          </a:xfrm>
          <a:prstGeom prst="rect">
            <a:avLst/>
          </a:prstGeom>
          <a:noFill/>
        </p:spPr>
        <p:txBody>
          <a:bodyPr wrap="square" rtlCol="0">
            <a:spAutoFit/>
          </a:bodyPr>
          <a:lstStyle/>
          <a:p>
            <a:pPr algn="ctr"/>
            <a:r>
              <a:rPr lang="en-US" sz="1100" dirty="0" smtClean="0">
                <a:solidFill>
                  <a:schemeClr val="bg1"/>
                </a:solidFill>
              </a:rPr>
              <a:t>Scale Unit</a:t>
            </a:r>
          </a:p>
        </p:txBody>
      </p:sp>
      <p:sp>
        <p:nvSpPr>
          <p:cNvPr id="529" name="TextBox 528"/>
          <p:cNvSpPr txBox="1"/>
          <p:nvPr/>
        </p:nvSpPr>
        <p:spPr>
          <a:xfrm>
            <a:off x="2578834" y="1427650"/>
            <a:ext cx="3262194" cy="1200329"/>
          </a:xfrm>
          <a:prstGeom prst="rect">
            <a:avLst/>
          </a:prstGeom>
          <a:noFill/>
        </p:spPr>
        <p:txBody>
          <a:bodyPr wrap="square" rtlCol="0">
            <a:spAutoFit/>
          </a:bodyPr>
          <a:lstStyle/>
          <a:p>
            <a:pPr marL="285750" indent="-285750">
              <a:buFont typeface="Arial" pitchFamily="34" charset="0"/>
              <a:buChar char="•"/>
            </a:pPr>
            <a:r>
              <a:rPr lang="en-US" dirty="0" smtClean="0">
                <a:solidFill>
                  <a:schemeClr val="bg1"/>
                </a:solidFill>
              </a:rPr>
              <a:t>Maintenance can be scheduled to occur based on capacity reserve planning</a:t>
            </a:r>
            <a:endParaRPr lang="en-US" dirty="0">
              <a:solidFill>
                <a:schemeClr val="bg1"/>
              </a:solidFill>
            </a:endParaRPr>
          </a:p>
          <a:p>
            <a:endParaRPr lang="en-US" dirty="0" smtClean="0">
              <a:solidFill>
                <a:srgbClr val="000000"/>
              </a:solidFill>
            </a:endParaRPr>
          </a:p>
        </p:txBody>
      </p:sp>
      <p:grpSp>
        <p:nvGrpSpPr>
          <p:cNvPr id="183" name="Group 182"/>
          <p:cNvGrpSpPr/>
          <p:nvPr/>
        </p:nvGrpSpPr>
        <p:grpSpPr>
          <a:xfrm>
            <a:off x="1077145" y="3413239"/>
            <a:ext cx="169616" cy="207786"/>
            <a:chOff x="3824140" y="3403686"/>
            <a:chExt cx="169616" cy="207786"/>
          </a:xfrm>
        </p:grpSpPr>
        <p:pic>
          <p:nvPicPr>
            <p:cNvPr id="184"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24142" y="3472948"/>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185"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24141" y="3440862"/>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186" name="Picture 7" descr="C:\Users\tgerber\Documents\Images\DVD_ART36\Artwork_Imagery\Icons - Illustrations\_ VIRTUALIZATION ICONS\Server Virtual 2U.png"/>
            <p:cNvPicPr>
              <a:picLocks noChangeAspect="1" noChangeArrowheads="1"/>
            </p:cNvPicPr>
            <p:nvPr/>
          </p:nvPicPr>
          <p:blipFill>
            <a:blip r:embed="rId5"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3824140" y="3403686"/>
              <a:ext cx="169614" cy="13852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87" name="Group 186"/>
          <p:cNvGrpSpPr/>
          <p:nvPr/>
        </p:nvGrpSpPr>
        <p:grpSpPr>
          <a:xfrm>
            <a:off x="6559699" y="3408617"/>
            <a:ext cx="169616" cy="207786"/>
            <a:chOff x="3743828" y="3356334"/>
            <a:chExt cx="169616" cy="207786"/>
          </a:xfrm>
        </p:grpSpPr>
        <p:pic>
          <p:nvPicPr>
            <p:cNvPr id="188"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43830" y="3425596"/>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189"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43829" y="3393510"/>
              <a:ext cx="169614" cy="138524"/>
            </a:xfrm>
            <a:prstGeom prst="rect">
              <a:avLst/>
            </a:prstGeom>
            <a:noFill/>
            <a:extLst>
              <a:ext uri="{909E8E84-426E-40DD-AFC4-6F175D3DCCD1}">
                <a14:hiddenFill xmlns:a14="http://schemas.microsoft.com/office/drawing/2010/main">
                  <a:solidFill>
                    <a:srgbClr val="FFFFFF"/>
                  </a:solidFill>
                </a14:hiddenFill>
              </a:ext>
            </a:extLst>
          </p:spPr>
        </p:pic>
        <p:pic>
          <p:nvPicPr>
            <p:cNvPr id="190" name="Picture 7" descr="C:\Users\tgerber\Documents\Images\DVD_ART36\Artwork_Imagery\Icons - Illustrations\_ VIRTUALIZATION ICONS\Server Virtual 2U.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43828" y="3356334"/>
              <a:ext cx="169614" cy="138524"/>
            </a:xfrm>
            <a:prstGeom prst="rect">
              <a:avLst/>
            </a:prstGeom>
            <a:noFill/>
            <a:extLst>
              <a:ext uri="{909E8E84-426E-40DD-AFC4-6F175D3DCCD1}">
                <a14:hiddenFill xmlns:a14="http://schemas.microsoft.com/office/drawing/2010/main">
                  <a:solidFill>
                    <a:srgbClr val="FFFFFF"/>
                  </a:solidFill>
                </a14:hiddenFill>
              </a:ext>
            </a:extLst>
          </p:spPr>
        </p:pic>
      </p:grpSp>
      <p:pic>
        <p:nvPicPr>
          <p:cNvPr id="4098" name="Picture 2" descr="C:\Users\tgerber\Documents\Images\DVD_ART36\Artwork_Imagery\Icons - Illustrations\_ MSN ICONS\MSN icon appointment date time calendar.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0698" y="1239915"/>
            <a:ext cx="1624311" cy="2655422"/>
          </a:xfrm>
          <a:prstGeom prst="rect">
            <a:avLst/>
          </a:prstGeom>
          <a:noFill/>
          <a:extLst>
            <a:ext uri="{909E8E84-426E-40DD-AFC4-6F175D3DCCD1}">
              <a14:hiddenFill xmlns:a14="http://schemas.microsoft.com/office/drawing/2010/main">
                <a:solidFill>
                  <a:srgbClr val="FFFFFF"/>
                </a:solidFill>
              </a14:hiddenFill>
            </a:ext>
          </a:extLst>
        </p:spPr>
      </p:pic>
      <p:sp>
        <p:nvSpPr>
          <p:cNvPr id="191" name="TextBox 190"/>
          <p:cNvSpPr txBox="1"/>
          <p:nvPr/>
        </p:nvSpPr>
        <p:spPr>
          <a:xfrm>
            <a:off x="5272773" y="3895337"/>
            <a:ext cx="3262194" cy="1477328"/>
          </a:xfrm>
          <a:prstGeom prst="rect">
            <a:avLst/>
          </a:prstGeom>
          <a:noFill/>
        </p:spPr>
        <p:txBody>
          <a:bodyPr wrap="square" rtlCol="0">
            <a:spAutoFit/>
          </a:bodyPr>
          <a:lstStyle/>
          <a:p>
            <a:pPr marL="285750" indent="-285750">
              <a:buFont typeface="Arial" pitchFamily="34" charset="0"/>
              <a:buChar char="•"/>
            </a:pPr>
            <a:r>
              <a:rPr lang="en-US" dirty="0" smtClean="0">
                <a:solidFill>
                  <a:schemeClr val="bg1"/>
                </a:solidFill>
              </a:rPr>
              <a:t>Greatly reduce costs of datacenter personnel and vendor maintenance contracts</a:t>
            </a:r>
            <a:endParaRPr lang="en-US" dirty="0">
              <a:solidFill>
                <a:schemeClr val="bg1"/>
              </a:solidFill>
            </a:endParaRPr>
          </a:p>
          <a:p>
            <a:endParaRPr lang="en-US" dirty="0" smtClean="0">
              <a:solidFill>
                <a:srgbClr val="000000"/>
              </a:solidFill>
            </a:endParaRPr>
          </a:p>
        </p:txBody>
      </p:sp>
      <p:sp>
        <p:nvSpPr>
          <p:cNvPr id="192" name="TextBox 191"/>
          <p:cNvSpPr txBox="1"/>
          <p:nvPr/>
        </p:nvSpPr>
        <p:spPr>
          <a:xfrm>
            <a:off x="451328" y="3934302"/>
            <a:ext cx="3262194" cy="1754326"/>
          </a:xfrm>
          <a:prstGeom prst="rect">
            <a:avLst/>
          </a:prstGeom>
          <a:noFill/>
        </p:spPr>
        <p:txBody>
          <a:bodyPr wrap="square" rtlCol="0">
            <a:spAutoFit/>
          </a:bodyPr>
          <a:lstStyle/>
          <a:p>
            <a:pPr marL="285750" indent="-285750">
              <a:buFont typeface="Arial" pitchFamily="34" charset="0"/>
              <a:buChar char="•"/>
            </a:pPr>
            <a:r>
              <a:rPr lang="en-US" dirty="0" smtClean="0">
                <a:solidFill>
                  <a:schemeClr val="bg1"/>
                </a:solidFill>
              </a:rPr>
              <a:t>Critical hardware failure on Host</a:t>
            </a:r>
          </a:p>
          <a:p>
            <a:pPr marL="285750" indent="-285750">
              <a:buFont typeface="Arial" pitchFamily="34" charset="0"/>
              <a:buChar char="•"/>
            </a:pPr>
            <a:r>
              <a:rPr lang="en-US" dirty="0" smtClean="0">
                <a:solidFill>
                  <a:schemeClr val="bg1"/>
                </a:solidFill>
              </a:rPr>
              <a:t>Virtual Machines are restarted on available host capacity</a:t>
            </a:r>
            <a:endParaRPr lang="en-US" dirty="0">
              <a:solidFill>
                <a:schemeClr val="bg1"/>
              </a:solidFill>
            </a:endParaRPr>
          </a:p>
          <a:p>
            <a:endParaRPr lang="en-US" dirty="0" smtClean="0">
              <a:solidFill>
                <a:srgbClr val="000000"/>
              </a:solidFill>
            </a:endParaRPr>
          </a:p>
        </p:txBody>
      </p:sp>
    </p:spTree>
    <p:extLst>
      <p:ext uri="{BB962C8B-B14F-4D97-AF65-F5344CB8AC3E}">
        <p14:creationId xmlns:p14="http://schemas.microsoft.com/office/powerpoint/2010/main" val="519870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2">
                                            <p:txEl>
                                              <p:pRg st="0" end="0"/>
                                            </p:txEl>
                                          </p:spTgt>
                                        </p:tgtEl>
                                        <p:attrNameLst>
                                          <p:attrName>style.visibility</p:attrName>
                                        </p:attrNameLst>
                                      </p:cBhvr>
                                      <p:to>
                                        <p:strVal val="visible"/>
                                      </p:to>
                                    </p:set>
                                    <p:animEffect transition="in" filter="fade">
                                      <p:cBhvr>
                                        <p:cTn id="7" dur="500"/>
                                        <p:tgtEl>
                                          <p:spTgt spid="192">
                                            <p:txEl>
                                              <p:pRg st="0" end="0"/>
                                            </p:txEl>
                                          </p:spTgt>
                                        </p:tgtEl>
                                      </p:cBhvr>
                                    </p:animEffect>
                                  </p:childTnLst>
                                </p:cTn>
                              </p:par>
                            </p:childTnLst>
                          </p:cTn>
                        </p:par>
                        <p:par>
                          <p:cTn id="8" fill="hold">
                            <p:stCondLst>
                              <p:cond delay="500"/>
                            </p:stCondLst>
                            <p:childTnLst>
                              <p:par>
                                <p:cTn id="9" presetID="19" presetClass="emph" presetSubtype="0" fill="hold" nodeType="afterEffect">
                                  <p:stCondLst>
                                    <p:cond delay="1000"/>
                                  </p:stCondLst>
                                  <p:childTnLst>
                                    <p:animClr clrSpc="rgb" dir="cw">
                                      <p:cBhvr override="childStyle">
                                        <p:cTn id="10" dur="500" fill="hold"/>
                                        <p:tgtEl>
                                          <p:spTgt spid="430"/>
                                        </p:tgtEl>
                                        <p:attrNameLst>
                                          <p:attrName>style.color</p:attrName>
                                        </p:attrNameLst>
                                      </p:cBhvr>
                                      <p:to>
                                        <a:schemeClr val="accent2"/>
                                      </p:to>
                                    </p:animClr>
                                    <p:animClr clrSpc="rgb" dir="cw">
                                      <p:cBhvr>
                                        <p:cTn id="11" dur="500" fill="hold"/>
                                        <p:tgtEl>
                                          <p:spTgt spid="430"/>
                                        </p:tgtEl>
                                        <p:attrNameLst>
                                          <p:attrName>fillcolor</p:attrName>
                                        </p:attrNameLst>
                                      </p:cBhvr>
                                      <p:to>
                                        <a:schemeClr val="accent2"/>
                                      </p:to>
                                    </p:animClr>
                                    <p:set>
                                      <p:cBhvr>
                                        <p:cTn id="12" dur="500" fill="hold"/>
                                        <p:tgtEl>
                                          <p:spTgt spid="430"/>
                                        </p:tgtEl>
                                        <p:attrNameLst>
                                          <p:attrName>fill.type</p:attrName>
                                        </p:attrNameLst>
                                      </p:cBhvr>
                                      <p:to>
                                        <p:strVal val="solid"/>
                                      </p:to>
                                    </p:set>
                                    <p:set>
                                      <p:cBhvr>
                                        <p:cTn id="13" dur="500" fill="hold"/>
                                        <p:tgtEl>
                                          <p:spTgt spid="430"/>
                                        </p:tgtEl>
                                        <p:attrNameLst>
                                          <p:attrName>fill.on</p:attrName>
                                        </p:attrNameLst>
                                      </p:cBhvr>
                                      <p:to>
                                        <p:strVal val="true"/>
                                      </p:to>
                                    </p:set>
                                  </p:childTnLst>
                                </p:cTn>
                              </p:par>
                            </p:childTnLst>
                          </p:cTn>
                        </p:par>
                        <p:par>
                          <p:cTn id="14" fill="hold">
                            <p:stCondLst>
                              <p:cond delay="2000"/>
                            </p:stCondLst>
                            <p:childTnLst>
                              <p:par>
                                <p:cTn id="15" presetID="22" presetClass="exit" presetSubtype="4" fill="hold" nodeType="afterEffect">
                                  <p:stCondLst>
                                    <p:cond delay="2000"/>
                                  </p:stCondLst>
                                  <p:childTnLst>
                                    <p:animEffect transition="out" filter="wipe(down)">
                                      <p:cBhvr>
                                        <p:cTn id="16" dur="500"/>
                                        <p:tgtEl>
                                          <p:spTgt spid="6"/>
                                        </p:tgtEl>
                                      </p:cBhvr>
                                    </p:animEffect>
                                    <p:set>
                                      <p:cBhvr>
                                        <p:cTn id="17" dur="1" fill="hold">
                                          <p:stCondLst>
                                            <p:cond delay="499"/>
                                          </p:stCondLst>
                                        </p:cTn>
                                        <p:tgtEl>
                                          <p:spTgt spid="6"/>
                                        </p:tgtEl>
                                        <p:attrNameLst>
                                          <p:attrName>style.visibility</p:attrName>
                                        </p:attrNameLst>
                                      </p:cBhvr>
                                      <p:to>
                                        <p:strVal val="hidden"/>
                                      </p:to>
                                    </p:set>
                                  </p:childTnLst>
                                </p:cTn>
                              </p:par>
                            </p:childTnLst>
                          </p:cTn>
                        </p:par>
                        <p:par>
                          <p:cTn id="18" fill="hold">
                            <p:stCondLst>
                              <p:cond delay="4500"/>
                            </p:stCondLst>
                            <p:childTnLst>
                              <p:par>
                                <p:cTn id="19" presetID="22" presetClass="exit" presetSubtype="4" fill="hold" nodeType="afterEffect">
                                  <p:stCondLst>
                                    <p:cond delay="0"/>
                                  </p:stCondLst>
                                  <p:childTnLst>
                                    <p:animEffect transition="out" filter="wipe(down)">
                                      <p:cBhvr>
                                        <p:cTn id="20" dur="500"/>
                                        <p:tgtEl>
                                          <p:spTgt spid="5"/>
                                        </p:tgtEl>
                                      </p:cBhvr>
                                    </p:animEffect>
                                    <p:set>
                                      <p:cBhvr>
                                        <p:cTn id="21" dur="1" fill="hold">
                                          <p:stCondLst>
                                            <p:cond delay="499"/>
                                          </p:stCondLst>
                                        </p:cTn>
                                        <p:tgtEl>
                                          <p:spTgt spid="5"/>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92">
                                            <p:txEl>
                                              <p:pRg st="1" end="1"/>
                                            </p:txEl>
                                          </p:spTgt>
                                        </p:tgtEl>
                                        <p:attrNameLst>
                                          <p:attrName>style.visibility</p:attrName>
                                        </p:attrNameLst>
                                      </p:cBhvr>
                                      <p:to>
                                        <p:strVal val="visible"/>
                                      </p:to>
                                    </p:set>
                                    <p:animEffect transition="in" filter="fade">
                                      <p:cBhvr>
                                        <p:cTn id="26" dur="500"/>
                                        <p:tgtEl>
                                          <p:spTgt spid="192">
                                            <p:txEl>
                                              <p:pRg st="1" end="1"/>
                                            </p:txEl>
                                          </p:spTgt>
                                        </p:tgtEl>
                                      </p:cBhvr>
                                    </p:animEffect>
                                  </p:childTnLst>
                                </p:cTn>
                              </p:par>
                            </p:childTnLst>
                          </p:cTn>
                        </p:par>
                        <p:par>
                          <p:cTn id="27" fill="hold">
                            <p:stCondLst>
                              <p:cond delay="500"/>
                            </p:stCondLst>
                            <p:childTnLst>
                              <p:par>
                                <p:cTn id="28" presetID="1" presetClass="entr" presetSubtype="0" fill="hold" nodeType="afterEffect">
                                  <p:stCondLst>
                                    <p:cond delay="0"/>
                                  </p:stCondLst>
                                  <p:childTnLst>
                                    <p:set>
                                      <p:cBhvr>
                                        <p:cTn id="29" dur="1" fill="hold">
                                          <p:stCondLst>
                                            <p:cond delay="0"/>
                                          </p:stCondLst>
                                        </p:cTn>
                                        <p:tgtEl>
                                          <p:spTgt spid="183"/>
                                        </p:tgtEl>
                                        <p:attrNameLst>
                                          <p:attrName>style.visibility</p:attrName>
                                        </p:attrNameLst>
                                      </p:cBhvr>
                                      <p:to>
                                        <p:strVal val="visible"/>
                                      </p:to>
                                    </p:set>
                                  </p:childTnLst>
                                </p:cTn>
                              </p:par>
                            </p:childTnLst>
                          </p:cTn>
                        </p:par>
                        <p:par>
                          <p:cTn id="30" fill="hold">
                            <p:stCondLst>
                              <p:cond delay="500"/>
                            </p:stCondLst>
                            <p:childTnLst>
                              <p:par>
                                <p:cTn id="31" presetID="1" presetClass="entr" presetSubtype="0" fill="hold" nodeType="afterEffect">
                                  <p:stCondLst>
                                    <p:cond delay="1500"/>
                                  </p:stCondLst>
                                  <p:childTnLst>
                                    <p:set>
                                      <p:cBhvr>
                                        <p:cTn id="32" dur="1" fill="hold">
                                          <p:stCondLst>
                                            <p:cond delay="0"/>
                                          </p:stCondLst>
                                        </p:cTn>
                                        <p:tgtEl>
                                          <p:spTgt spid="18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098"/>
                                        </p:tgtEl>
                                        <p:attrNameLst>
                                          <p:attrName>style.visibility</p:attrName>
                                        </p:attrNameLst>
                                      </p:cBhvr>
                                      <p:to>
                                        <p:strVal val="visible"/>
                                      </p:to>
                                    </p:set>
                                    <p:animEffect transition="in" filter="fade">
                                      <p:cBhvr>
                                        <p:cTn id="37" dur="500"/>
                                        <p:tgtEl>
                                          <p:spTgt spid="4098"/>
                                        </p:tgtEl>
                                      </p:cBhvr>
                                    </p:animEffect>
                                  </p:childTnLst>
                                </p:cTn>
                              </p:par>
                            </p:childTnLst>
                          </p:cTn>
                        </p:par>
                        <p:par>
                          <p:cTn id="38" fill="hold">
                            <p:stCondLst>
                              <p:cond delay="500"/>
                            </p:stCondLst>
                            <p:childTnLst>
                              <p:par>
                                <p:cTn id="39" presetID="1" presetClass="entr" presetSubtype="0" fill="hold" grpId="0" nodeType="afterEffect">
                                  <p:stCondLst>
                                    <p:cond delay="0"/>
                                  </p:stCondLst>
                                  <p:childTnLst>
                                    <p:set>
                                      <p:cBhvr>
                                        <p:cTn id="40" dur="1" fill="hold">
                                          <p:stCondLst>
                                            <p:cond delay="0"/>
                                          </p:stCondLst>
                                        </p:cTn>
                                        <p:tgtEl>
                                          <p:spTgt spid="529"/>
                                        </p:tgtEl>
                                        <p:attrNameLst>
                                          <p:attrName>style.visibility</p:attrName>
                                        </p:attrNameLst>
                                      </p:cBhvr>
                                      <p:to>
                                        <p:strVal val="visible"/>
                                      </p:to>
                                    </p:set>
                                  </p:childTnLst>
                                </p:cTn>
                              </p:par>
                            </p:childTnLst>
                          </p:cTn>
                        </p:par>
                        <p:par>
                          <p:cTn id="41" fill="hold">
                            <p:stCondLst>
                              <p:cond delay="500"/>
                            </p:stCondLst>
                            <p:childTnLst>
                              <p:par>
                                <p:cTn id="42" presetID="21" presetClass="emph" presetSubtype="0" fill="hold" nodeType="afterEffect">
                                  <p:stCondLst>
                                    <p:cond delay="0"/>
                                  </p:stCondLst>
                                  <p:childTnLst>
                                    <p:animClr clrSpc="hsl" dir="cw">
                                      <p:cBhvr override="childStyle">
                                        <p:cTn id="43" dur="500" fill="hold"/>
                                        <p:tgtEl>
                                          <p:spTgt spid="430"/>
                                        </p:tgtEl>
                                        <p:attrNameLst>
                                          <p:attrName>style.color</p:attrName>
                                        </p:attrNameLst>
                                      </p:cBhvr>
                                      <p:by>
                                        <p:hsl h="7200000" s="0" l="0"/>
                                      </p:by>
                                    </p:animClr>
                                    <p:animClr clrSpc="hsl" dir="cw">
                                      <p:cBhvr>
                                        <p:cTn id="44" dur="500" fill="hold"/>
                                        <p:tgtEl>
                                          <p:spTgt spid="430"/>
                                        </p:tgtEl>
                                        <p:attrNameLst>
                                          <p:attrName>fillcolor</p:attrName>
                                        </p:attrNameLst>
                                      </p:cBhvr>
                                      <p:by>
                                        <p:hsl h="7200000" s="0" l="0"/>
                                      </p:by>
                                    </p:animClr>
                                    <p:animClr clrSpc="hsl" dir="cw">
                                      <p:cBhvr>
                                        <p:cTn id="45" dur="500" fill="hold"/>
                                        <p:tgtEl>
                                          <p:spTgt spid="430"/>
                                        </p:tgtEl>
                                        <p:attrNameLst>
                                          <p:attrName>stroke.color</p:attrName>
                                        </p:attrNameLst>
                                      </p:cBhvr>
                                      <p:by>
                                        <p:hsl h="7200000" s="0" l="0"/>
                                      </p:by>
                                    </p:animClr>
                                    <p:set>
                                      <p:cBhvr>
                                        <p:cTn id="46" dur="500" fill="hold"/>
                                        <p:tgtEl>
                                          <p:spTgt spid="430"/>
                                        </p:tgtEl>
                                        <p:attrNameLst>
                                          <p:attrName>fill.type</p:attrName>
                                        </p:attrNameLst>
                                      </p:cBhvr>
                                      <p:to>
                                        <p:strVal val="solid"/>
                                      </p:to>
                                    </p:set>
                                  </p:childTnLst>
                                </p:cTn>
                              </p:par>
                            </p:childTnLst>
                          </p:cTn>
                        </p:par>
                        <p:par>
                          <p:cTn id="47" fill="hold">
                            <p:stCondLst>
                              <p:cond delay="1000"/>
                            </p:stCondLst>
                            <p:childTnLst>
                              <p:par>
                                <p:cTn id="48" presetID="1" presetClass="entr" presetSubtype="0" fill="hold" grpId="0" nodeType="afterEffect">
                                  <p:stCondLst>
                                    <p:cond delay="0"/>
                                  </p:stCondLst>
                                  <p:childTnLst>
                                    <p:set>
                                      <p:cBhvr>
                                        <p:cTn id="49" dur="1" fill="hold">
                                          <p:stCondLst>
                                            <p:cond delay="0"/>
                                          </p:stCondLst>
                                        </p:cTn>
                                        <p:tgtEl>
                                          <p:spTgt spid="191"/>
                                        </p:tgtEl>
                                        <p:attrNameLst>
                                          <p:attrName>style.visibility</p:attrName>
                                        </p:attrNameLst>
                                      </p:cBhvr>
                                      <p:to>
                                        <p:strVal val="visible"/>
                                      </p:to>
                                    </p:set>
                                  </p:childTnLst>
                                </p:cTn>
                              </p:par>
                            </p:childTnLst>
                          </p:cTn>
                        </p:par>
                        <p:par>
                          <p:cTn id="50" fill="hold">
                            <p:stCondLst>
                              <p:cond delay="1000"/>
                            </p:stCondLst>
                            <p:childTnLst>
                              <p:par>
                                <p:cTn id="51" presetID="1" presetClass="entr" presetSubtype="0" fill="hold" grpId="1" nodeType="afterEffect">
                                  <p:stCondLst>
                                    <p:cond delay="0"/>
                                  </p:stCondLst>
                                  <p:childTnLst>
                                    <p:set>
                                      <p:cBhvr>
                                        <p:cTn id="52" dur="1" fill="hold">
                                          <p:stCondLst>
                                            <p:cond delay="0"/>
                                          </p:stCondLst>
                                        </p:cTn>
                                        <p:tgtEl>
                                          <p:spTgt spid="1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9" grpId="0"/>
      <p:bldP spid="191" grpId="0"/>
      <p:bldP spid="191"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Microsoft Services - DCS</a:t>
            </a:r>
            <a:endParaRPr lang="en-AU" dirty="0"/>
          </a:p>
        </p:txBody>
      </p:sp>
      <p:sp>
        <p:nvSpPr>
          <p:cNvPr id="3" name="Text Placeholder 2"/>
          <p:cNvSpPr>
            <a:spLocks noGrp="1"/>
          </p:cNvSpPr>
          <p:nvPr>
            <p:ph type="body" idx="1"/>
          </p:nvPr>
        </p:nvSpPr>
        <p:spPr/>
        <p:txBody>
          <a:bodyPr>
            <a:normAutofit/>
          </a:bodyPr>
          <a:lstStyle/>
          <a:p>
            <a:r>
              <a:rPr lang="en-AU" sz="3200" dirty="0" smtClean="0"/>
              <a:t>demo</a:t>
            </a:r>
            <a:endParaRPr lang="en-AU" sz="32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1589910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Next Steps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ectangle 4"/>
          <p:cNvSpPr/>
          <p:nvPr/>
        </p:nvSpPr>
        <p:spPr>
          <a:xfrm>
            <a:off x="683568" y="1340768"/>
            <a:ext cx="7344816" cy="2862322"/>
          </a:xfrm>
          <a:prstGeom prst="rect">
            <a:avLst/>
          </a:prstGeom>
        </p:spPr>
        <p:txBody>
          <a:bodyPr wrap="square">
            <a:spAutoFit/>
          </a:bodyPr>
          <a:lstStyle/>
          <a:p>
            <a:r>
              <a:rPr lang="en-US" dirty="0">
                <a:solidFill>
                  <a:schemeClr val="bg1"/>
                </a:solidFill>
              </a:rPr>
              <a:t>Learn more about Microsoft Private Cloud on </a:t>
            </a:r>
            <a:r>
              <a:rPr lang="en-US" dirty="0">
                <a:solidFill>
                  <a:schemeClr val="bg1"/>
                </a:solidFill>
                <a:hlinkClick r:id="rId2"/>
              </a:rPr>
              <a:t>http://www.microsoft.com/privatecloud</a:t>
            </a:r>
            <a:endParaRPr lang="en-US" dirty="0">
              <a:solidFill>
                <a:schemeClr val="bg1"/>
              </a:solidFill>
            </a:endParaRPr>
          </a:p>
          <a:p>
            <a:r>
              <a:rPr lang="en-US" dirty="0">
                <a:solidFill>
                  <a:schemeClr val="bg1"/>
                </a:solidFill>
              </a:rPr>
              <a:t>Learn more about Microsoft private cloud solutions on </a:t>
            </a:r>
            <a:r>
              <a:rPr lang="en-US" dirty="0">
                <a:solidFill>
                  <a:schemeClr val="bg1"/>
                </a:solidFill>
                <a:hlinkClick r:id="rId3"/>
              </a:rPr>
              <a:t>http://</a:t>
            </a:r>
            <a:r>
              <a:rPr lang="en-US" dirty="0" smtClean="0">
                <a:solidFill>
                  <a:schemeClr val="bg1"/>
                </a:solidFill>
                <a:hlinkClick r:id="rId3"/>
              </a:rPr>
              <a:t>www.microsoft.com/hypervcloud</a:t>
            </a:r>
            <a:endParaRPr lang="en-US" dirty="0" smtClean="0">
              <a:solidFill>
                <a:schemeClr val="bg1"/>
              </a:solidFill>
            </a:endParaRPr>
          </a:p>
          <a:p>
            <a:endParaRPr lang="en-US" dirty="0">
              <a:solidFill>
                <a:schemeClr val="bg1"/>
              </a:solidFill>
            </a:endParaRPr>
          </a:p>
          <a:p>
            <a:endParaRPr lang="en-US" dirty="0">
              <a:solidFill>
                <a:schemeClr val="bg1"/>
              </a:solidFill>
            </a:endParaRPr>
          </a:p>
          <a:p>
            <a:r>
              <a:rPr lang="en-US" dirty="0">
                <a:solidFill>
                  <a:schemeClr val="bg1"/>
                </a:solidFill>
              </a:rPr>
              <a:t>Work with your Microsoft representative to discuss licensing options and which solution is best for you</a:t>
            </a:r>
          </a:p>
          <a:p>
            <a:r>
              <a:rPr lang="en-US" dirty="0">
                <a:solidFill>
                  <a:schemeClr val="bg1"/>
                </a:solidFill>
              </a:rPr>
              <a:t>Talk to Microsoft Services and </a:t>
            </a:r>
            <a:r>
              <a:rPr lang="en-US" dirty="0" smtClean="0">
                <a:solidFill>
                  <a:schemeClr val="bg1"/>
                </a:solidFill>
              </a:rPr>
              <a:t>Partners </a:t>
            </a:r>
            <a:r>
              <a:rPr lang="en-US" dirty="0">
                <a:solidFill>
                  <a:schemeClr val="bg1"/>
                </a:solidFill>
              </a:rPr>
              <a:t>about conducting an assessment or proof of concept</a:t>
            </a:r>
          </a:p>
        </p:txBody>
      </p:sp>
    </p:spTree>
    <p:extLst>
      <p:ext uri="{BB962C8B-B14F-4D97-AF65-F5344CB8AC3E}">
        <p14:creationId xmlns:p14="http://schemas.microsoft.com/office/powerpoint/2010/main" val="21569627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13" name="Text Placeholder 2"/>
          <p:cNvSpPr>
            <a:spLocks noGrp="1"/>
          </p:cNvSpPr>
          <p:nvPr>
            <p:ph idx="1"/>
          </p:nvPr>
        </p:nvSpPr>
        <p:spPr>
          <a:xfrm>
            <a:off x="395536" y="1700808"/>
            <a:ext cx="6912768" cy="3672408"/>
          </a:xfrm>
        </p:spPr>
        <p:txBody>
          <a:bodyPr>
            <a:normAutofit/>
          </a:bodyPr>
          <a:lstStyle/>
          <a:p>
            <a:r>
              <a:rPr lang="en-US" sz="2400" dirty="0" smtClean="0"/>
              <a:t>Define Private Cloud</a:t>
            </a:r>
          </a:p>
          <a:p>
            <a:r>
              <a:rPr lang="en-US" sz="2400" dirty="0" smtClean="0"/>
              <a:t>Principals</a:t>
            </a:r>
          </a:p>
          <a:p>
            <a:r>
              <a:rPr lang="en-US" sz="2400" dirty="0" smtClean="0"/>
              <a:t>Two viewpoints of Private Cloud</a:t>
            </a:r>
          </a:p>
          <a:p>
            <a:r>
              <a:rPr lang="en-US" sz="2400" dirty="0" smtClean="0"/>
              <a:t>Dynamic </a:t>
            </a:r>
            <a:r>
              <a:rPr lang="en-AU" sz="2400" dirty="0" smtClean="0"/>
              <a:t>Datacentre</a:t>
            </a:r>
          </a:p>
          <a:p>
            <a:r>
              <a:rPr lang="en-US" sz="2400" dirty="0" smtClean="0"/>
              <a:t>Infrastructure as a Service concepts</a:t>
            </a:r>
          </a:p>
          <a:p>
            <a:r>
              <a:rPr lang="en-US" sz="2400" dirty="0" err="1" smtClean="0"/>
              <a:t>Datacentre</a:t>
            </a:r>
            <a:r>
              <a:rPr lang="en-US" sz="2400" dirty="0" smtClean="0"/>
              <a:t> Services Demonstration</a:t>
            </a:r>
          </a:p>
          <a:p>
            <a:pPr marL="0" indent="0">
              <a:buNone/>
            </a:pPr>
            <a:endParaRPr lang="en-US" sz="2000" dirty="0"/>
          </a:p>
          <a:p>
            <a:pPr marL="0" indent="0">
              <a:buNone/>
            </a:pPr>
            <a:endParaRPr lang="en-US" sz="2000" dirty="0"/>
          </a:p>
          <a:p>
            <a:endParaRPr lang="en-US" dirty="0" smtClean="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NIST Cloud Definition Framework</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TextBox 4"/>
          <p:cNvSpPr txBox="1"/>
          <p:nvPr/>
        </p:nvSpPr>
        <p:spPr>
          <a:xfrm>
            <a:off x="323528" y="4932392"/>
            <a:ext cx="1728192" cy="646331"/>
          </a:xfrm>
          <a:prstGeom prst="rect">
            <a:avLst/>
          </a:prstGeom>
          <a:noFill/>
        </p:spPr>
        <p:txBody>
          <a:bodyPr wrap="square" rtlCol="0">
            <a:spAutoFit/>
          </a:bodyPr>
          <a:lstStyle/>
          <a:p>
            <a:r>
              <a:rPr lang="en-AU" b="1" dirty="0" smtClean="0">
                <a:solidFill>
                  <a:schemeClr val="bg1"/>
                </a:solidFill>
              </a:rPr>
              <a:t>Common Characteristics</a:t>
            </a:r>
            <a:endParaRPr lang="en-AU" b="1" dirty="0">
              <a:solidFill>
                <a:schemeClr val="bg1"/>
              </a:solidFill>
            </a:endParaRPr>
          </a:p>
        </p:txBody>
      </p:sp>
      <p:sp>
        <p:nvSpPr>
          <p:cNvPr id="6" name="Double Brace 5"/>
          <p:cNvSpPr/>
          <p:nvPr/>
        </p:nvSpPr>
        <p:spPr>
          <a:xfrm>
            <a:off x="1907704" y="4725306"/>
            <a:ext cx="5688632" cy="1080120"/>
          </a:xfrm>
          <a:prstGeom prst="bracePair">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8" name="TextBox 7"/>
          <p:cNvSpPr txBox="1"/>
          <p:nvPr/>
        </p:nvSpPr>
        <p:spPr>
          <a:xfrm>
            <a:off x="2301323" y="4665201"/>
            <a:ext cx="2270677" cy="1200329"/>
          </a:xfrm>
          <a:prstGeom prst="rect">
            <a:avLst/>
          </a:prstGeom>
          <a:noFill/>
        </p:spPr>
        <p:txBody>
          <a:bodyPr wrap="square" rtlCol="0">
            <a:spAutoFit/>
          </a:bodyPr>
          <a:lstStyle/>
          <a:p>
            <a:pPr marL="285750" indent="-285750">
              <a:buFont typeface="Arial" pitchFamily="34" charset="0"/>
              <a:buChar char="•"/>
            </a:pPr>
            <a:r>
              <a:rPr lang="en-AU" dirty="0" smtClean="0">
                <a:solidFill>
                  <a:schemeClr val="bg1"/>
                </a:solidFill>
              </a:rPr>
              <a:t>Massive Scale</a:t>
            </a:r>
          </a:p>
          <a:p>
            <a:pPr marL="285750" indent="-285750">
              <a:buFont typeface="Arial" pitchFamily="34" charset="0"/>
              <a:buChar char="•"/>
            </a:pPr>
            <a:r>
              <a:rPr lang="en-AU" dirty="0" smtClean="0">
                <a:solidFill>
                  <a:schemeClr val="bg1"/>
                </a:solidFill>
              </a:rPr>
              <a:t>Homogeneity</a:t>
            </a:r>
          </a:p>
          <a:p>
            <a:pPr marL="285750" indent="-285750">
              <a:buFont typeface="Arial" pitchFamily="34" charset="0"/>
              <a:buChar char="•"/>
            </a:pPr>
            <a:r>
              <a:rPr lang="en-AU" dirty="0" smtClean="0">
                <a:solidFill>
                  <a:schemeClr val="bg1"/>
                </a:solidFill>
              </a:rPr>
              <a:t>Virtualisation</a:t>
            </a:r>
          </a:p>
          <a:p>
            <a:pPr marL="285750" indent="-285750">
              <a:buFont typeface="Arial" pitchFamily="34" charset="0"/>
              <a:buChar char="•"/>
            </a:pPr>
            <a:r>
              <a:rPr lang="en-AU" dirty="0" smtClean="0">
                <a:solidFill>
                  <a:schemeClr val="bg1"/>
                </a:solidFill>
              </a:rPr>
              <a:t>Low Cost Software</a:t>
            </a:r>
            <a:endParaRPr lang="en-AU" dirty="0">
              <a:solidFill>
                <a:schemeClr val="bg1"/>
              </a:solidFill>
            </a:endParaRPr>
          </a:p>
        </p:txBody>
      </p:sp>
      <p:sp>
        <p:nvSpPr>
          <p:cNvPr id="9" name="TextBox 8"/>
          <p:cNvSpPr txBox="1"/>
          <p:nvPr/>
        </p:nvSpPr>
        <p:spPr>
          <a:xfrm>
            <a:off x="4595438" y="4665201"/>
            <a:ext cx="3312368" cy="1200329"/>
          </a:xfrm>
          <a:prstGeom prst="rect">
            <a:avLst/>
          </a:prstGeom>
          <a:noFill/>
        </p:spPr>
        <p:txBody>
          <a:bodyPr wrap="square" rtlCol="0">
            <a:spAutoFit/>
          </a:bodyPr>
          <a:lstStyle/>
          <a:p>
            <a:pPr marL="285750" indent="-285750">
              <a:buFont typeface="Arial" pitchFamily="34" charset="0"/>
              <a:buChar char="•"/>
            </a:pPr>
            <a:r>
              <a:rPr lang="en-AU" dirty="0" smtClean="0">
                <a:solidFill>
                  <a:schemeClr val="bg1"/>
                </a:solidFill>
              </a:rPr>
              <a:t>Resilient Computing</a:t>
            </a:r>
          </a:p>
          <a:p>
            <a:pPr marL="285750" indent="-285750">
              <a:buFont typeface="Arial" pitchFamily="34" charset="0"/>
              <a:buChar char="•"/>
            </a:pPr>
            <a:r>
              <a:rPr lang="en-AU" dirty="0" smtClean="0">
                <a:solidFill>
                  <a:schemeClr val="bg1"/>
                </a:solidFill>
              </a:rPr>
              <a:t>Geographic Distribution</a:t>
            </a:r>
          </a:p>
          <a:p>
            <a:pPr marL="285750" indent="-285750">
              <a:buFont typeface="Arial" pitchFamily="34" charset="0"/>
              <a:buChar char="•"/>
            </a:pPr>
            <a:r>
              <a:rPr lang="en-AU" dirty="0" smtClean="0">
                <a:solidFill>
                  <a:schemeClr val="bg1"/>
                </a:solidFill>
              </a:rPr>
              <a:t>Service Orientation</a:t>
            </a:r>
          </a:p>
          <a:p>
            <a:pPr marL="285750" indent="-285750">
              <a:buFont typeface="Arial" pitchFamily="34" charset="0"/>
              <a:buChar char="•"/>
            </a:pPr>
            <a:r>
              <a:rPr lang="en-AU" dirty="0" smtClean="0">
                <a:solidFill>
                  <a:schemeClr val="bg1"/>
                </a:solidFill>
              </a:rPr>
              <a:t>Advanced Security</a:t>
            </a:r>
            <a:endParaRPr lang="en-AU" dirty="0">
              <a:solidFill>
                <a:schemeClr val="bg1"/>
              </a:solidFill>
            </a:endParaRPr>
          </a:p>
        </p:txBody>
      </p:sp>
      <p:sp>
        <p:nvSpPr>
          <p:cNvPr id="10" name="TextBox 9"/>
          <p:cNvSpPr txBox="1"/>
          <p:nvPr/>
        </p:nvSpPr>
        <p:spPr>
          <a:xfrm>
            <a:off x="251520" y="3501008"/>
            <a:ext cx="1872208" cy="646331"/>
          </a:xfrm>
          <a:prstGeom prst="rect">
            <a:avLst/>
          </a:prstGeom>
          <a:noFill/>
        </p:spPr>
        <p:txBody>
          <a:bodyPr wrap="square" rtlCol="0">
            <a:spAutoFit/>
          </a:bodyPr>
          <a:lstStyle/>
          <a:p>
            <a:r>
              <a:rPr lang="en-AU" b="1" dirty="0" smtClean="0">
                <a:solidFill>
                  <a:schemeClr val="bg1"/>
                </a:solidFill>
              </a:rPr>
              <a:t>Essential Characteristics</a:t>
            </a:r>
            <a:endParaRPr lang="en-AU" b="1" dirty="0">
              <a:solidFill>
                <a:schemeClr val="bg1"/>
              </a:solidFill>
            </a:endParaRPr>
          </a:p>
        </p:txBody>
      </p:sp>
      <p:sp>
        <p:nvSpPr>
          <p:cNvPr id="11" name="Double Brace 10"/>
          <p:cNvSpPr/>
          <p:nvPr/>
        </p:nvSpPr>
        <p:spPr>
          <a:xfrm>
            <a:off x="1907704" y="3284113"/>
            <a:ext cx="5688632" cy="1080120"/>
          </a:xfrm>
          <a:prstGeom prst="bracePair">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12" name="TextBox 11"/>
          <p:cNvSpPr txBox="1"/>
          <p:nvPr/>
        </p:nvSpPr>
        <p:spPr>
          <a:xfrm>
            <a:off x="2301322" y="3362508"/>
            <a:ext cx="2630717" cy="923330"/>
          </a:xfrm>
          <a:prstGeom prst="rect">
            <a:avLst/>
          </a:prstGeom>
          <a:noFill/>
        </p:spPr>
        <p:txBody>
          <a:bodyPr wrap="square" rtlCol="0">
            <a:spAutoFit/>
          </a:bodyPr>
          <a:lstStyle/>
          <a:p>
            <a:pPr marL="285750" indent="-285750">
              <a:buFont typeface="Arial" pitchFamily="34" charset="0"/>
              <a:buChar char="•"/>
            </a:pPr>
            <a:r>
              <a:rPr lang="en-AU" dirty="0" smtClean="0">
                <a:solidFill>
                  <a:schemeClr val="bg1"/>
                </a:solidFill>
              </a:rPr>
              <a:t>On Demand Service</a:t>
            </a:r>
          </a:p>
          <a:p>
            <a:pPr marL="285750" indent="-285750">
              <a:buFont typeface="Arial" pitchFamily="34" charset="0"/>
              <a:buChar char="•"/>
            </a:pPr>
            <a:r>
              <a:rPr lang="en-AU" dirty="0" smtClean="0">
                <a:solidFill>
                  <a:schemeClr val="bg1"/>
                </a:solidFill>
              </a:rPr>
              <a:t>Broad Network Access</a:t>
            </a:r>
          </a:p>
          <a:p>
            <a:pPr marL="285750" indent="-285750">
              <a:buFont typeface="Arial" pitchFamily="34" charset="0"/>
              <a:buChar char="•"/>
            </a:pPr>
            <a:r>
              <a:rPr lang="en-AU" dirty="0" smtClean="0">
                <a:solidFill>
                  <a:schemeClr val="bg1"/>
                </a:solidFill>
              </a:rPr>
              <a:t>Resource Pooling</a:t>
            </a:r>
            <a:endParaRPr lang="en-AU" dirty="0">
              <a:solidFill>
                <a:schemeClr val="bg1"/>
              </a:solidFill>
            </a:endParaRPr>
          </a:p>
        </p:txBody>
      </p:sp>
      <p:sp>
        <p:nvSpPr>
          <p:cNvPr id="13" name="TextBox 12"/>
          <p:cNvSpPr txBox="1"/>
          <p:nvPr/>
        </p:nvSpPr>
        <p:spPr>
          <a:xfrm>
            <a:off x="4907219" y="3501008"/>
            <a:ext cx="2376265" cy="646331"/>
          </a:xfrm>
          <a:prstGeom prst="rect">
            <a:avLst/>
          </a:prstGeom>
          <a:noFill/>
        </p:spPr>
        <p:txBody>
          <a:bodyPr wrap="square" rtlCol="0">
            <a:spAutoFit/>
          </a:bodyPr>
          <a:lstStyle/>
          <a:p>
            <a:pPr marL="285750" indent="-285750">
              <a:buFont typeface="Arial" pitchFamily="34" charset="0"/>
              <a:buChar char="•"/>
            </a:pPr>
            <a:r>
              <a:rPr lang="en-AU" dirty="0" smtClean="0">
                <a:solidFill>
                  <a:schemeClr val="bg1"/>
                </a:solidFill>
              </a:rPr>
              <a:t>Rapid Elasticity</a:t>
            </a:r>
          </a:p>
          <a:p>
            <a:pPr marL="285750" indent="-285750">
              <a:buFont typeface="Arial" pitchFamily="34" charset="0"/>
              <a:buChar char="•"/>
            </a:pPr>
            <a:r>
              <a:rPr lang="en-AU" dirty="0" smtClean="0">
                <a:solidFill>
                  <a:schemeClr val="bg1"/>
                </a:solidFill>
              </a:rPr>
              <a:t>Measured Service</a:t>
            </a:r>
            <a:endParaRPr lang="en-AU" dirty="0">
              <a:solidFill>
                <a:schemeClr val="bg1"/>
              </a:solidFill>
            </a:endParaRPr>
          </a:p>
        </p:txBody>
      </p:sp>
      <p:sp>
        <p:nvSpPr>
          <p:cNvPr id="14" name="TextBox 13"/>
          <p:cNvSpPr txBox="1"/>
          <p:nvPr/>
        </p:nvSpPr>
        <p:spPr>
          <a:xfrm>
            <a:off x="245029" y="2060848"/>
            <a:ext cx="1728192" cy="369332"/>
          </a:xfrm>
          <a:prstGeom prst="rect">
            <a:avLst/>
          </a:prstGeom>
          <a:noFill/>
        </p:spPr>
        <p:txBody>
          <a:bodyPr wrap="square" rtlCol="0">
            <a:spAutoFit/>
          </a:bodyPr>
          <a:lstStyle/>
          <a:p>
            <a:r>
              <a:rPr lang="en-AU" b="1" dirty="0" smtClean="0">
                <a:solidFill>
                  <a:schemeClr val="bg1"/>
                </a:solidFill>
              </a:rPr>
              <a:t>Service Models</a:t>
            </a:r>
            <a:endParaRPr lang="en-AU" b="1" dirty="0">
              <a:solidFill>
                <a:schemeClr val="bg1"/>
              </a:solidFill>
            </a:endParaRPr>
          </a:p>
        </p:txBody>
      </p:sp>
      <p:sp>
        <p:nvSpPr>
          <p:cNvPr id="16" name="Rounded Rectangle 15"/>
          <p:cNvSpPr/>
          <p:nvPr/>
        </p:nvSpPr>
        <p:spPr>
          <a:xfrm>
            <a:off x="1966038" y="1867762"/>
            <a:ext cx="1872208" cy="79208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AU" dirty="0" smtClean="0"/>
              <a:t>Software as a Service (</a:t>
            </a:r>
            <a:r>
              <a:rPr lang="en-AU" dirty="0" err="1" smtClean="0"/>
              <a:t>SaaS</a:t>
            </a:r>
            <a:r>
              <a:rPr lang="en-AU" dirty="0" smtClean="0"/>
              <a:t>)</a:t>
            </a:r>
            <a:endParaRPr lang="en-AU" dirty="0"/>
          </a:p>
        </p:txBody>
      </p:sp>
      <p:sp>
        <p:nvSpPr>
          <p:cNvPr id="18" name="Rounded Rectangle 17"/>
          <p:cNvSpPr/>
          <p:nvPr/>
        </p:nvSpPr>
        <p:spPr>
          <a:xfrm>
            <a:off x="3962958" y="1867762"/>
            <a:ext cx="1872208" cy="79208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AU" dirty="0" smtClean="0"/>
              <a:t>Platform as a Service (</a:t>
            </a:r>
            <a:r>
              <a:rPr lang="en-AU" dirty="0" err="1" smtClean="0"/>
              <a:t>PaaS</a:t>
            </a:r>
            <a:r>
              <a:rPr lang="en-AU" dirty="0" smtClean="0"/>
              <a:t>)</a:t>
            </a:r>
            <a:endParaRPr lang="en-AU" dirty="0"/>
          </a:p>
        </p:txBody>
      </p:sp>
      <p:sp>
        <p:nvSpPr>
          <p:cNvPr id="19" name="Rounded Rectangle 18"/>
          <p:cNvSpPr/>
          <p:nvPr/>
        </p:nvSpPr>
        <p:spPr>
          <a:xfrm>
            <a:off x="5940152" y="1867762"/>
            <a:ext cx="1872208" cy="79208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AU" dirty="0" smtClean="0"/>
              <a:t>Infrastructure as a Service (</a:t>
            </a:r>
            <a:r>
              <a:rPr lang="en-AU" dirty="0" err="1"/>
              <a:t>I</a:t>
            </a:r>
            <a:r>
              <a:rPr lang="en-AU" dirty="0" err="1" smtClean="0"/>
              <a:t>aaS</a:t>
            </a:r>
            <a:r>
              <a:rPr lang="en-AU" dirty="0" smtClean="0"/>
              <a:t>)</a:t>
            </a:r>
            <a:endParaRPr lang="en-AU" dirty="0"/>
          </a:p>
        </p:txBody>
      </p:sp>
    </p:spTree>
    <p:extLst>
      <p:ext uri="{BB962C8B-B14F-4D97-AF65-F5344CB8AC3E}">
        <p14:creationId xmlns:p14="http://schemas.microsoft.com/office/powerpoint/2010/main" val="2552819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0-#ppt_w/2"/>
                                          </p:val>
                                        </p:tav>
                                        <p:tav tm="100000">
                                          <p:val>
                                            <p:strVal val="#ppt_x"/>
                                          </p:val>
                                        </p:tav>
                                      </p:tavLst>
                                    </p:anim>
                                    <p:anim calcmode="lin" valueType="num">
                                      <p:cBhvr additive="base">
                                        <p:cTn id="19" dur="50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0-#ppt_w/2"/>
                                          </p:val>
                                        </p:tav>
                                        <p:tav tm="100000">
                                          <p:val>
                                            <p:strVal val="#ppt_x"/>
                                          </p:val>
                                        </p:tav>
                                      </p:tavLst>
                                    </p:anim>
                                    <p:anim calcmode="lin" valueType="num">
                                      <p:cBhvr additive="base">
                                        <p:cTn id="29"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0-#ppt_w/2"/>
                                          </p:val>
                                        </p:tav>
                                        <p:tav tm="100000">
                                          <p:val>
                                            <p:strVal val="#ppt_x"/>
                                          </p:val>
                                        </p:tav>
                                      </p:tavLst>
                                    </p:anim>
                                    <p:anim calcmode="lin" valueType="num">
                                      <p:cBhvr additive="base">
                                        <p:cTn id="35" dur="500" fill="hold"/>
                                        <p:tgtEl>
                                          <p:spTgt spid="11"/>
                                        </p:tgtEl>
                                        <p:attrNameLst>
                                          <p:attrName>ppt_y</p:attrName>
                                        </p:attrNameLst>
                                      </p:cBhvr>
                                      <p:tavLst>
                                        <p:tav tm="0">
                                          <p:val>
                                            <p:strVal val="#ppt_y"/>
                                          </p:val>
                                        </p:tav>
                                        <p:tav tm="100000">
                                          <p:val>
                                            <p:strVal val="#ppt_y"/>
                                          </p:val>
                                        </p:tav>
                                      </p:tavLst>
                                    </p:anim>
                                  </p:childTnLst>
                                </p:cTn>
                              </p:par>
                            </p:childTnLst>
                          </p:cTn>
                        </p:par>
                        <p:par>
                          <p:cTn id="36" fill="hold">
                            <p:stCondLst>
                              <p:cond delay="500"/>
                            </p:stCondLst>
                            <p:childTnLst>
                              <p:par>
                                <p:cTn id="37" presetID="2" presetClass="entr" presetSubtype="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0-#ppt_w/2"/>
                                          </p:val>
                                        </p:tav>
                                        <p:tav tm="100000">
                                          <p:val>
                                            <p:strVal val="#ppt_x"/>
                                          </p:val>
                                        </p:tav>
                                      </p:tavLst>
                                    </p:anim>
                                    <p:anim calcmode="lin" valueType="num">
                                      <p:cBhvr additive="base">
                                        <p:cTn id="40" dur="500" fill="hold"/>
                                        <p:tgtEl>
                                          <p:spTgt spid="12"/>
                                        </p:tgtEl>
                                        <p:attrNameLst>
                                          <p:attrName>ppt_y</p:attrName>
                                        </p:attrNameLst>
                                      </p:cBhvr>
                                      <p:tavLst>
                                        <p:tav tm="0">
                                          <p:val>
                                            <p:strVal val="#ppt_y"/>
                                          </p:val>
                                        </p:tav>
                                        <p:tav tm="100000">
                                          <p:val>
                                            <p:strVal val="#ppt_y"/>
                                          </p:val>
                                        </p:tav>
                                      </p:tavLst>
                                    </p:anim>
                                  </p:childTnLst>
                                </p:cTn>
                              </p:par>
                            </p:childTnLst>
                          </p:cTn>
                        </p:par>
                        <p:par>
                          <p:cTn id="41" fill="hold">
                            <p:stCondLst>
                              <p:cond delay="1000"/>
                            </p:stCondLst>
                            <p:childTnLst>
                              <p:par>
                                <p:cTn id="42" presetID="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0-#ppt_w/2"/>
                                          </p:val>
                                        </p:tav>
                                        <p:tav tm="100000">
                                          <p:val>
                                            <p:strVal val="#ppt_x"/>
                                          </p:val>
                                        </p:tav>
                                      </p:tavLst>
                                    </p:anim>
                                    <p:anim calcmode="lin" valueType="num">
                                      <p:cBhvr additive="base">
                                        <p:cTn id="45"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childTnLst>
                                </p:cTn>
                              </p:par>
                            </p:childTnLst>
                          </p:cTn>
                        </p:par>
                        <p:par>
                          <p:cTn id="51" fill="hold">
                            <p:stCondLst>
                              <p:cond delay="500"/>
                            </p:stCondLst>
                            <p:childTnLst>
                              <p:par>
                                <p:cTn id="52" presetID="10" presetClass="entr" presetSubtype="0"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childTnLst>
                          </p:cTn>
                        </p:par>
                        <p:par>
                          <p:cTn id="55" fill="hold">
                            <p:stCondLst>
                              <p:cond delay="1000"/>
                            </p:stCondLst>
                            <p:childTnLst>
                              <p:par>
                                <p:cTn id="56" presetID="10" presetClass="entr" presetSubtype="0"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p:bldP spid="9" grpId="0"/>
      <p:bldP spid="10" grpId="0"/>
      <p:bldP spid="11" grpId="0" animBg="1"/>
      <p:bldP spid="12" grpId="0"/>
      <p:bldP spid="13" grpId="0"/>
      <p:bldP spid="14" grpId="0"/>
      <p:bldP spid="16" grpId="0" animBg="1"/>
      <p:bldP spid="18" grpId="0" animBg="1"/>
      <p:bldP spid="1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Principles of Private Cloud</a:t>
            </a:r>
            <a:endParaRPr lang="en-AU" dirty="0"/>
          </a:p>
        </p:txBody>
      </p:sp>
      <p:sp>
        <p:nvSpPr>
          <p:cNvPr id="3" name="Content Placeholder 2"/>
          <p:cNvSpPr>
            <a:spLocks noGrp="1"/>
          </p:cNvSpPr>
          <p:nvPr>
            <p:ph idx="1"/>
          </p:nvPr>
        </p:nvSpPr>
        <p:spPr/>
        <p:txBody>
          <a:bodyPr>
            <a:normAutofit fontScale="92500"/>
          </a:bodyPr>
          <a:lstStyle/>
          <a:p>
            <a:r>
              <a:rPr lang="en-AU" dirty="0" smtClean="0"/>
              <a:t>Perception of infinite capacity </a:t>
            </a:r>
          </a:p>
          <a:p>
            <a:r>
              <a:rPr lang="en-AU" dirty="0" smtClean="0"/>
              <a:t>Perception of continuous availability</a:t>
            </a:r>
          </a:p>
          <a:p>
            <a:r>
              <a:rPr lang="en-AU" dirty="0" smtClean="0"/>
              <a:t>Drive predictability</a:t>
            </a:r>
          </a:p>
          <a:p>
            <a:r>
              <a:rPr lang="en-AU" dirty="0" smtClean="0"/>
              <a:t>Service providers approach to delivering infrastructure</a:t>
            </a:r>
          </a:p>
          <a:p>
            <a:r>
              <a:rPr lang="en-AU" i="1" dirty="0" smtClean="0"/>
              <a:t>Resiliency </a:t>
            </a:r>
            <a:r>
              <a:rPr lang="en-AU" dirty="0" smtClean="0"/>
              <a:t>over </a:t>
            </a:r>
            <a:r>
              <a:rPr lang="en-AU" i="1" dirty="0" smtClean="0"/>
              <a:t>Redundancy</a:t>
            </a:r>
          </a:p>
          <a:p>
            <a:r>
              <a:rPr lang="en-AU" dirty="0" smtClean="0"/>
              <a:t>Minimise human involvement</a:t>
            </a:r>
          </a:p>
          <a:p>
            <a:r>
              <a:rPr lang="en-AU" dirty="0" smtClean="0"/>
              <a:t>Optimise resource usage</a:t>
            </a:r>
          </a:p>
          <a:p>
            <a:r>
              <a:rPr lang="en-AU" dirty="0" smtClean="0"/>
              <a:t>Incentivise desired resource consumption behaviour</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0540220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Resiliency over Redundancy</a:t>
            </a:r>
            <a:endParaRPr lang="en-AU" dirty="0"/>
          </a:p>
        </p:txBody>
      </p:sp>
      <p:sp>
        <p:nvSpPr>
          <p:cNvPr id="3" name="Content Placeholder 2"/>
          <p:cNvSpPr>
            <a:spLocks noGrp="1"/>
          </p:cNvSpPr>
          <p:nvPr>
            <p:ph idx="1"/>
          </p:nvPr>
        </p:nvSpPr>
        <p:spPr/>
        <p:txBody>
          <a:bodyPr>
            <a:normAutofit lnSpcReduction="10000"/>
          </a:bodyPr>
          <a:lstStyle/>
          <a:p>
            <a:r>
              <a:rPr lang="en-AU" dirty="0" smtClean="0"/>
              <a:t>Redundancy model</a:t>
            </a:r>
          </a:p>
          <a:p>
            <a:pPr lvl="1"/>
            <a:r>
              <a:rPr lang="en-AU" dirty="0" smtClean="0"/>
              <a:t>Aim: To avoid failure</a:t>
            </a:r>
          </a:p>
          <a:p>
            <a:pPr lvl="1"/>
            <a:r>
              <a:rPr lang="en-AU" dirty="0" smtClean="0"/>
              <a:t>Redundancy at all layers</a:t>
            </a:r>
          </a:p>
          <a:p>
            <a:pPr lvl="1"/>
            <a:r>
              <a:rPr lang="en-AU" dirty="0" smtClean="0"/>
              <a:t>Fewer failures, but greater impact</a:t>
            </a:r>
          </a:p>
          <a:p>
            <a:pPr lvl="1"/>
            <a:r>
              <a:rPr lang="en-AU" dirty="0" smtClean="0"/>
              <a:t>Measured by mean-time between failures</a:t>
            </a:r>
          </a:p>
          <a:p>
            <a:r>
              <a:rPr lang="en-AU" dirty="0" smtClean="0"/>
              <a:t>Resiliency model</a:t>
            </a:r>
          </a:p>
          <a:p>
            <a:pPr lvl="1"/>
            <a:r>
              <a:rPr lang="en-AU" dirty="0" smtClean="0"/>
              <a:t>Aim: avoid service failure</a:t>
            </a:r>
          </a:p>
          <a:p>
            <a:pPr lvl="1"/>
            <a:r>
              <a:rPr lang="en-AU" dirty="0" smtClean="0"/>
              <a:t>Automated detection and response</a:t>
            </a:r>
          </a:p>
          <a:p>
            <a:pPr lvl="1"/>
            <a:r>
              <a:rPr lang="en-AU" dirty="0" smtClean="0"/>
              <a:t>More failures – but less impact</a:t>
            </a:r>
          </a:p>
          <a:p>
            <a:pPr lvl="1"/>
            <a:r>
              <a:rPr lang="en-AU" dirty="0" smtClean="0"/>
              <a:t>Measured by mean-time to restore service</a:t>
            </a:r>
          </a:p>
          <a:p>
            <a:pPr marL="0" indent="0">
              <a:buNone/>
            </a:pP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0341146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Private Cloud – Two Viewpoints</a:t>
            </a:r>
            <a:endParaRPr lang="en-AU" dirty="0"/>
          </a:p>
        </p:txBody>
      </p:sp>
      <p:sp>
        <p:nvSpPr>
          <p:cNvPr id="3" name="Content Placeholder 2"/>
          <p:cNvSpPr>
            <a:spLocks noGrp="1"/>
          </p:cNvSpPr>
          <p:nvPr>
            <p:ph idx="1"/>
          </p:nvPr>
        </p:nvSpPr>
        <p:spPr>
          <a:xfrm>
            <a:off x="539552" y="1340768"/>
            <a:ext cx="8229600" cy="4525963"/>
          </a:xfrm>
        </p:spPr>
        <p:txBody>
          <a:bodyPr>
            <a:normAutofit lnSpcReduction="10000"/>
          </a:bodyPr>
          <a:lstStyle/>
          <a:p>
            <a:r>
              <a:rPr lang="en-AU" dirty="0" smtClean="0"/>
              <a:t>Service Provider</a:t>
            </a:r>
          </a:p>
          <a:p>
            <a:pPr lvl="1"/>
            <a:r>
              <a:rPr lang="en-AU" dirty="0" smtClean="0"/>
              <a:t>Optimised resource usage</a:t>
            </a:r>
          </a:p>
          <a:p>
            <a:pPr lvl="1"/>
            <a:r>
              <a:rPr lang="en-AU" dirty="0" smtClean="0"/>
              <a:t>Large scale standardisation and optimisation</a:t>
            </a:r>
          </a:p>
          <a:p>
            <a:pPr lvl="1"/>
            <a:r>
              <a:rPr lang="en-AU" dirty="0" smtClean="0"/>
              <a:t>Classification of service</a:t>
            </a:r>
          </a:p>
          <a:p>
            <a:pPr lvl="1"/>
            <a:r>
              <a:rPr lang="en-AU" dirty="0" smtClean="0"/>
              <a:t>People and process aligned</a:t>
            </a:r>
          </a:p>
          <a:p>
            <a:r>
              <a:rPr lang="en-AU" dirty="0" smtClean="0"/>
              <a:t>Service Consumer</a:t>
            </a:r>
          </a:p>
          <a:p>
            <a:pPr lvl="1"/>
            <a:r>
              <a:rPr lang="en-AU" dirty="0" smtClean="0"/>
              <a:t>On demand </a:t>
            </a:r>
            <a:r>
              <a:rPr lang="en-AU" dirty="0"/>
              <a:t>s</a:t>
            </a:r>
            <a:r>
              <a:rPr lang="en-AU" dirty="0" smtClean="0"/>
              <a:t>elf </a:t>
            </a:r>
            <a:r>
              <a:rPr lang="en-AU" dirty="0"/>
              <a:t>s</a:t>
            </a:r>
            <a:r>
              <a:rPr lang="en-AU" dirty="0" smtClean="0"/>
              <a:t>ervice</a:t>
            </a:r>
          </a:p>
          <a:p>
            <a:pPr lvl="1"/>
            <a:r>
              <a:rPr lang="en-AU" dirty="0" smtClean="0"/>
              <a:t>Elastic consumption of service</a:t>
            </a:r>
          </a:p>
          <a:p>
            <a:pPr lvl="1"/>
            <a:r>
              <a:rPr lang="en-AU" dirty="0" smtClean="0"/>
              <a:t>Utility style pricing</a:t>
            </a:r>
          </a:p>
          <a:p>
            <a:pPr lvl="1"/>
            <a:r>
              <a:rPr lang="en-AU" dirty="0" smtClean="0"/>
              <a:t>Well defined and constant quality of service</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TextBox 4"/>
          <p:cNvSpPr txBox="1"/>
          <p:nvPr/>
        </p:nvSpPr>
        <p:spPr>
          <a:xfrm>
            <a:off x="899592" y="1988840"/>
            <a:ext cx="7488832" cy="2800767"/>
          </a:xfrm>
          <a:prstGeom prst="rect">
            <a:avLst/>
          </a:prstGeom>
          <a:noFill/>
        </p:spPr>
        <p:txBody>
          <a:bodyPr wrap="square" rtlCol="0">
            <a:spAutoFit/>
          </a:bodyPr>
          <a:lstStyle/>
          <a:p>
            <a:r>
              <a:rPr lang="en-AU" sz="4400" dirty="0" smtClean="0">
                <a:solidFill>
                  <a:schemeClr val="bg1"/>
                </a:solidFill>
              </a:rPr>
              <a:t>To create a Private Cloud for the service consumer, we must provide a dynamic datacentre to the service provider.</a:t>
            </a:r>
            <a:endParaRPr lang="en-AU" sz="4400" dirty="0">
              <a:solidFill>
                <a:schemeClr val="bg1"/>
              </a:solidFill>
            </a:endParaRPr>
          </a:p>
        </p:txBody>
      </p:sp>
    </p:spTree>
    <p:extLst>
      <p:ext uri="{BB962C8B-B14F-4D97-AF65-F5344CB8AC3E}">
        <p14:creationId xmlns:p14="http://schemas.microsoft.com/office/powerpoint/2010/main" val="485010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3">
                                            <p:txEl>
                                              <p:pRg st="1" end="1"/>
                                            </p:txEl>
                                          </p:spTgt>
                                        </p:tgtEl>
                                      </p:cBhvr>
                                    </p:animEffect>
                                    <p:set>
                                      <p:cBhvr>
                                        <p:cTn id="10" dur="1" fill="hold">
                                          <p:stCondLst>
                                            <p:cond delay="499"/>
                                          </p:stCondLst>
                                        </p:cTn>
                                        <p:tgtEl>
                                          <p:spTgt spid="3">
                                            <p:txEl>
                                              <p:pRg st="1" end="1"/>
                                            </p:txEl>
                                          </p:spTgt>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3">
                                            <p:txEl>
                                              <p:pRg st="2" end="2"/>
                                            </p:txEl>
                                          </p:spTgt>
                                        </p:tgtEl>
                                      </p:cBhvr>
                                    </p:animEffect>
                                    <p:set>
                                      <p:cBhvr>
                                        <p:cTn id="13" dur="1" fill="hold">
                                          <p:stCondLst>
                                            <p:cond delay="499"/>
                                          </p:stCondLst>
                                        </p:cTn>
                                        <p:tgtEl>
                                          <p:spTgt spid="3">
                                            <p:txEl>
                                              <p:pRg st="2" end="2"/>
                                            </p:txEl>
                                          </p:spTgt>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3">
                                            <p:txEl>
                                              <p:pRg st="3" end="3"/>
                                            </p:txEl>
                                          </p:spTgt>
                                        </p:tgtEl>
                                      </p:cBhvr>
                                    </p:animEffect>
                                    <p:set>
                                      <p:cBhvr>
                                        <p:cTn id="16" dur="1" fill="hold">
                                          <p:stCondLst>
                                            <p:cond delay="499"/>
                                          </p:stCondLst>
                                        </p:cTn>
                                        <p:tgtEl>
                                          <p:spTgt spid="3">
                                            <p:txEl>
                                              <p:pRg st="3" end="3"/>
                                            </p:txEl>
                                          </p:spTgt>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3">
                                            <p:txEl>
                                              <p:pRg st="4" end="4"/>
                                            </p:txEl>
                                          </p:spTgt>
                                        </p:tgtEl>
                                      </p:cBhvr>
                                    </p:animEffect>
                                    <p:set>
                                      <p:cBhvr>
                                        <p:cTn id="19" dur="1" fill="hold">
                                          <p:stCondLst>
                                            <p:cond delay="499"/>
                                          </p:stCondLst>
                                        </p:cTn>
                                        <p:tgtEl>
                                          <p:spTgt spid="3">
                                            <p:txEl>
                                              <p:pRg st="4" end="4"/>
                                            </p:txEl>
                                          </p:spTgt>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500"/>
                                        <p:tgtEl>
                                          <p:spTgt spid="3">
                                            <p:txEl>
                                              <p:pRg st="5" end="5"/>
                                            </p:txEl>
                                          </p:spTgt>
                                        </p:tgtEl>
                                      </p:cBhvr>
                                    </p:animEffect>
                                    <p:set>
                                      <p:cBhvr>
                                        <p:cTn id="22" dur="1" fill="hold">
                                          <p:stCondLst>
                                            <p:cond delay="499"/>
                                          </p:stCondLst>
                                        </p:cTn>
                                        <p:tgtEl>
                                          <p:spTgt spid="3">
                                            <p:txEl>
                                              <p:pRg st="5" end="5"/>
                                            </p:txEl>
                                          </p:spTgt>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500"/>
                                        <p:tgtEl>
                                          <p:spTgt spid="3">
                                            <p:txEl>
                                              <p:pRg st="6" end="6"/>
                                            </p:txEl>
                                          </p:spTgt>
                                        </p:tgtEl>
                                      </p:cBhvr>
                                    </p:animEffect>
                                    <p:set>
                                      <p:cBhvr>
                                        <p:cTn id="25" dur="1" fill="hold">
                                          <p:stCondLst>
                                            <p:cond delay="499"/>
                                          </p:stCondLst>
                                        </p:cTn>
                                        <p:tgtEl>
                                          <p:spTgt spid="3">
                                            <p:txEl>
                                              <p:pRg st="6" end="6"/>
                                            </p:txEl>
                                          </p:spTgt>
                                        </p:tgtEl>
                                        <p:attrNameLst>
                                          <p:attrName>style.visibility</p:attrName>
                                        </p:attrNameLst>
                                      </p:cBhvr>
                                      <p:to>
                                        <p:strVal val="hidden"/>
                                      </p:to>
                                    </p:set>
                                  </p:childTnLst>
                                </p:cTn>
                              </p:par>
                              <p:par>
                                <p:cTn id="26" presetID="10" presetClass="exit" presetSubtype="0" fill="hold" grpId="0" nodeType="withEffect">
                                  <p:stCondLst>
                                    <p:cond delay="0"/>
                                  </p:stCondLst>
                                  <p:childTnLst>
                                    <p:animEffect transition="out" filter="fade">
                                      <p:cBhvr>
                                        <p:cTn id="27" dur="500"/>
                                        <p:tgtEl>
                                          <p:spTgt spid="3">
                                            <p:txEl>
                                              <p:pRg st="7" end="7"/>
                                            </p:txEl>
                                          </p:spTgt>
                                        </p:tgtEl>
                                      </p:cBhvr>
                                    </p:animEffect>
                                    <p:set>
                                      <p:cBhvr>
                                        <p:cTn id="28" dur="1" fill="hold">
                                          <p:stCondLst>
                                            <p:cond delay="499"/>
                                          </p:stCondLst>
                                        </p:cTn>
                                        <p:tgtEl>
                                          <p:spTgt spid="3">
                                            <p:txEl>
                                              <p:pRg st="7" end="7"/>
                                            </p:txEl>
                                          </p:spTgt>
                                        </p:tgtEl>
                                        <p:attrNameLst>
                                          <p:attrName>style.visibility</p:attrName>
                                        </p:attrNameLst>
                                      </p:cBhvr>
                                      <p:to>
                                        <p:strVal val="hidden"/>
                                      </p:to>
                                    </p:set>
                                  </p:childTnLst>
                                </p:cTn>
                              </p:par>
                              <p:par>
                                <p:cTn id="29" presetID="10" presetClass="exit" presetSubtype="0" fill="hold" grpId="0" nodeType="withEffect">
                                  <p:stCondLst>
                                    <p:cond delay="0"/>
                                  </p:stCondLst>
                                  <p:childTnLst>
                                    <p:animEffect transition="out" filter="fade">
                                      <p:cBhvr>
                                        <p:cTn id="30" dur="500"/>
                                        <p:tgtEl>
                                          <p:spTgt spid="3">
                                            <p:txEl>
                                              <p:pRg st="8" end="8"/>
                                            </p:txEl>
                                          </p:spTgt>
                                        </p:tgtEl>
                                      </p:cBhvr>
                                    </p:animEffect>
                                    <p:set>
                                      <p:cBhvr>
                                        <p:cTn id="31" dur="1" fill="hold">
                                          <p:stCondLst>
                                            <p:cond delay="499"/>
                                          </p:stCondLst>
                                        </p:cTn>
                                        <p:tgtEl>
                                          <p:spTgt spid="3">
                                            <p:txEl>
                                              <p:pRg st="8" end="8"/>
                                            </p:txEl>
                                          </p:spTgt>
                                        </p:tgtEl>
                                        <p:attrNameLst>
                                          <p:attrName>style.visibility</p:attrName>
                                        </p:attrNameLst>
                                      </p:cBhvr>
                                      <p:to>
                                        <p:strVal val="hidden"/>
                                      </p:to>
                                    </p:set>
                                  </p:childTnLst>
                                </p:cTn>
                              </p:par>
                              <p:par>
                                <p:cTn id="32" presetID="10" presetClass="exit" presetSubtype="0" fill="hold" grpId="0" nodeType="withEffect">
                                  <p:stCondLst>
                                    <p:cond delay="0"/>
                                  </p:stCondLst>
                                  <p:childTnLst>
                                    <p:animEffect transition="out" filter="fade">
                                      <p:cBhvr>
                                        <p:cTn id="33" dur="500"/>
                                        <p:tgtEl>
                                          <p:spTgt spid="3">
                                            <p:txEl>
                                              <p:pRg st="9" end="9"/>
                                            </p:txEl>
                                          </p:spTgt>
                                        </p:tgtEl>
                                      </p:cBhvr>
                                    </p:animEffect>
                                    <p:set>
                                      <p:cBhvr>
                                        <p:cTn id="34" dur="1" fill="hold">
                                          <p:stCondLst>
                                            <p:cond delay="499"/>
                                          </p:stCondLst>
                                        </p:cTn>
                                        <p:tgtEl>
                                          <p:spTgt spid="3">
                                            <p:txEl>
                                              <p:pRg st="9" end="9"/>
                                            </p:txEl>
                                          </p:spTgt>
                                        </p:tgtEl>
                                        <p:attrNameLst>
                                          <p:attrName>style.visibility</p:attrName>
                                        </p:attrNameLst>
                                      </p:cBhvr>
                                      <p:to>
                                        <p:strVal val="hidden"/>
                                      </p:to>
                                    </p:set>
                                  </p:childTnLst>
                                </p:cTn>
                              </p:par>
                            </p:childTnLst>
                          </p:cTn>
                        </p:par>
                        <p:par>
                          <p:cTn id="35" fill="hold">
                            <p:stCondLst>
                              <p:cond delay="500"/>
                            </p:stCondLst>
                            <p:childTnLst>
                              <p:par>
                                <p:cTn id="36" presetID="10" presetClass="entr" presetSubtype="0" fill="hold" nodeType="afterEffect">
                                  <p:stCondLst>
                                    <p:cond delay="0"/>
                                  </p:stCondLst>
                                  <p:childTnLst>
                                    <p:set>
                                      <p:cBhvr>
                                        <p:cTn id="37" dur="1" fill="hold">
                                          <p:stCondLst>
                                            <p:cond delay="0"/>
                                          </p:stCondLst>
                                        </p:cTn>
                                        <p:tgtEl>
                                          <p:spTgt spid="5">
                                            <p:txEl>
                                              <p:pRg st="0" end="0"/>
                                            </p:txEl>
                                          </p:spTgt>
                                        </p:tgtEl>
                                        <p:attrNameLst>
                                          <p:attrName>style.visibility</p:attrName>
                                        </p:attrNameLst>
                                      </p:cBhvr>
                                      <p:to>
                                        <p:strVal val="visible"/>
                                      </p:to>
                                    </p:set>
                                    <p:animEffect transition="in" filter="fade">
                                      <p:cBhvr>
                                        <p:cTn id="3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Principals of a Dynamic Datacentre</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Cost Transparency</a:t>
            </a:r>
          </a:p>
          <a:p>
            <a:r>
              <a:rPr lang="en-AU" dirty="0" smtClean="0"/>
              <a:t>Homogenisation of physical resources</a:t>
            </a:r>
          </a:p>
          <a:p>
            <a:r>
              <a:rPr lang="en-AU" dirty="0" smtClean="0"/>
              <a:t>Pool compute resource</a:t>
            </a:r>
          </a:p>
          <a:p>
            <a:r>
              <a:rPr lang="en-AU" dirty="0" smtClean="0"/>
              <a:t>Fabric management</a:t>
            </a:r>
          </a:p>
          <a:p>
            <a:r>
              <a:rPr lang="en-AU" dirty="0" smtClean="0"/>
              <a:t>Consumption based pricing</a:t>
            </a:r>
          </a:p>
          <a:p>
            <a:r>
              <a:rPr lang="en-AU" dirty="0" smtClean="0"/>
              <a:t>Virtualised infrastructure</a:t>
            </a:r>
          </a:p>
          <a:p>
            <a:r>
              <a:rPr lang="en-AU" dirty="0" smtClean="0"/>
              <a:t>Service classification</a:t>
            </a:r>
          </a:p>
          <a:p>
            <a:r>
              <a:rPr lang="en-AU" dirty="0" smtClean="0"/>
              <a:t>Holistic approach to availability</a:t>
            </a:r>
          </a:p>
          <a:p>
            <a:r>
              <a:rPr lang="en-AU" dirty="0" smtClean="0"/>
              <a:t>Compute resource decay</a:t>
            </a:r>
          </a:p>
          <a:p>
            <a:r>
              <a:rPr lang="en-AU" dirty="0" smtClean="0"/>
              <a:t>Elastic infrastructure</a:t>
            </a:r>
          </a:p>
          <a:p>
            <a:r>
              <a:rPr lang="en-AU" dirty="0" smtClean="0"/>
              <a:t>Partitioning of shared resources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1765036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Challenges with a Dynamic Datacentre</a:t>
            </a:r>
            <a:endParaRPr lang="en-AU" dirty="0"/>
          </a:p>
        </p:txBody>
      </p:sp>
      <p:sp>
        <p:nvSpPr>
          <p:cNvPr id="3" name="Content Placeholder 2"/>
          <p:cNvSpPr>
            <a:spLocks noGrp="1"/>
          </p:cNvSpPr>
          <p:nvPr>
            <p:ph idx="1"/>
          </p:nvPr>
        </p:nvSpPr>
        <p:spPr>
          <a:xfrm>
            <a:off x="467544" y="1916832"/>
            <a:ext cx="8229600" cy="3196952"/>
          </a:xfrm>
        </p:spPr>
        <p:txBody>
          <a:bodyPr/>
          <a:lstStyle/>
          <a:p>
            <a:r>
              <a:rPr lang="en-AU" dirty="0" smtClean="0"/>
              <a:t>High levels of automation and orchestration needed</a:t>
            </a:r>
          </a:p>
          <a:p>
            <a:r>
              <a:rPr lang="en-AU" dirty="0" smtClean="0"/>
              <a:t>Process and standardisation are king</a:t>
            </a:r>
          </a:p>
          <a:p>
            <a:r>
              <a:rPr lang="en-AU" dirty="0" smtClean="0"/>
              <a:t>Shared services must cross previously siloed workgroups</a:t>
            </a:r>
          </a:p>
          <a:p>
            <a:r>
              <a:rPr lang="en-AU" dirty="0" smtClean="0"/>
              <a:t>Organisational and </a:t>
            </a:r>
            <a:r>
              <a:rPr lang="en-AU" smtClean="0"/>
              <a:t>process change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90550923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57.4|39.5|44|45.1|19"/>
</p:tagLst>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7909</TotalTime>
  <Words>1356</Words>
  <Application>Microsoft Office PowerPoint</Application>
  <PresentationFormat>On-screen Show (4:3)</PresentationFormat>
  <Paragraphs>245</Paragraphs>
  <Slides>27</Slides>
  <Notes>6</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27</vt:i4>
      </vt:variant>
    </vt:vector>
  </HeadingPairs>
  <TitlesOfParts>
    <vt:vector size="31" baseType="lpstr">
      <vt:lpstr>Office Theme</vt:lpstr>
      <vt:lpstr>1_Office Theme</vt:lpstr>
      <vt:lpstr>2_Office Theme</vt:lpstr>
      <vt:lpstr>Visio</vt:lpstr>
      <vt:lpstr>PowerPoint Presentation</vt:lpstr>
      <vt:lpstr>Private Cloud best practices</vt:lpstr>
      <vt:lpstr>Agenda</vt:lpstr>
      <vt:lpstr>The NIST Cloud Definition Framework</vt:lpstr>
      <vt:lpstr>Principles of Private Cloud</vt:lpstr>
      <vt:lpstr>Resiliency over Redundancy</vt:lpstr>
      <vt:lpstr>Private Cloud – Two Viewpoints</vt:lpstr>
      <vt:lpstr>Principals of a Dynamic Datacentre</vt:lpstr>
      <vt:lpstr>Challenges with a Dynamic Datacentre</vt:lpstr>
      <vt:lpstr>IaaS Builds on Virtualisation</vt:lpstr>
      <vt:lpstr>IaaS Concepts – building blocks</vt:lpstr>
      <vt:lpstr>IaaS - Concepts Working Together</vt:lpstr>
      <vt:lpstr>Delivering Infrastructure-as-a-Service on the Microsoft Platform</vt:lpstr>
      <vt:lpstr>Infrastructure-as-a-Service</vt:lpstr>
      <vt:lpstr>Infrastructure-as-a-Service</vt:lpstr>
      <vt:lpstr>Infrastructure-as-a-Service</vt:lpstr>
      <vt:lpstr>Infrastructure-as-a-Service</vt:lpstr>
      <vt:lpstr>Infrastructure-as-a-Service</vt:lpstr>
      <vt:lpstr>Infrastructure-as-a-Service</vt:lpstr>
      <vt:lpstr>Infrastructure-as-a-Service</vt:lpstr>
      <vt:lpstr>Infrastructure-as-a-Service</vt:lpstr>
      <vt:lpstr>Infrastructure-as-a-Service</vt:lpstr>
      <vt:lpstr>Microsoft Services - DCS</vt:lpstr>
      <vt:lpstr>Next Steps</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318</cp:revision>
  <dcterms:created xsi:type="dcterms:W3CDTF">2011-04-01T05:55:34Z</dcterms:created>
  <dcterms:modified xsi:type="dcterms:W3CDTF">2011-09-01T04:52:45Z</dcterms:modified>
</cp:coreProperties>
</file>