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5" r:id="rId2"/>
    <p:sldMasterId id="2147483682" r:id="rId3"/>
  </p:sldMasterIdLst>
  <p:notesMasterIdLst>
    <p:notesMasterId r:id="rId34"/>
  </p:notesMasterIdLst>
  <p:sldIdLst>
    <p:sldId id="279" r:id="rId4"/>
    <p:sldId id="285" r:id="rId5"/>
    <p:sldId id="286" r:id="rId6"/>
    <p:sldId id="287" r:id="rId7"/>
    <p:sldId id="288" r:id="rId8"/>
    <p:sldId id="289" r:id="rId9"/>
    <p:sldId id="290" r:id="rId10"/>
    <p:sldId id="291" r:id="rId11"/>
    <p:sldId id="292" r:id="rId12"/>
    <p:sldId id="293" r:id="rId13"/>
    <p:sldId id="300" r:id="rId14"/>
    <p:sldId id="312" r:id="rId15"/>
    <p:sldId id="294" r:id="rId16"/>
    <p:sldId id="295" r:id="rId17"/>
    <p:sldId id="296" r:id="rId18"/>
    <p:sldId id="297" r:id="rId19"/>
    <p:sldId id="306" r:id="rId20"/>
    <p:sldId id="307" r:id="rId21"/>
    <p:sldId id="308" r:id="rId22"/>
    <p:sldId id="309" r:id="rId23"/>
    <p:sldId id="311" r:id="rId24"/>
    <p:sldId id="299" r:id="rId25"/>
    <p:sldId id="301" r:id="rId26"/>
    <p:sldId id="302" r:id="rId27"/>
    <p:sldId id="303" r:id="rId28"/>
    <p:sldId id="305" r:id="rId29"/>
    <p:sldId id="310" r:id="rId30"/>
    <p:sldId id="313" r:id="rId31"/>
    <p:sldId id="314" r:id="rId32"/>
    <p:sldId id="315"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2471" autoAdjust="0"/>
  </p:normalViewPr>
  <p:slideViewPr>
    <p:cSldViewPr>
      <p:cViewPr>
        <p:scale>
          <a:sx n="60" d="100"/>
          <a:sy n="60" d="100"/>
        </p:scale>
        <p:origin x="-366" y="-46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1/09/2011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C477BF9-933F-4D1C-A527-15FCC33CEC9E}" type="slidenum">
              <a:rPr lang="en-AU" smtClean="0"/>
              <a:pPr/>
              <a:t>14</a:t>
            </a:fld>
            <a:endParaRPr lang="en-AU"/>
          </a:p>
        </p:txBody>
      </p:sp>
    </p:spTree>
    <p:extLst>
      <p:ext uri="{BB962C8B-B14F-4D97-AF65-F5344CB8AC3E}">
        <p14:creationId xmlns:p14="http://schemas.microsoft.com/office/powerpoint/2010/main" val="21310598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C477BF9-933F-4D1C-A527-15FCC33CEC9E}" type="slidenum">
              <a:rPr lang="en-AU" smtClean="0"/>
              <a:pPr/>
              <a:t>15</a:t>
            </a:fld>
            <a:endParaRPr lang="en-AU"/>
          </a:p>
        </p:txBody>
      </p:sp>
    </p:spTree>
    <p:extLst>
      <p:ext uri="{BB962C8B-B14F-4D97-AF65-F5344CB8AC3E}">
        <p14:creationId xmlns:p14="http://schemas.microsoft.com/office/powerpoint/2010/main" val="29573497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17</a:t>
            </a:fld>
            <a:endParaRPr lang="en-AU" dirty="0"/>
          </a:p>
        </p:txBody>
      </p:sp>
    </p:spTree>
    <p:extLst>
      <p:ext uri="{BB962C8B-B14F-4D97-AF65-F5344CB8AC3E}">
        <p14:creationId xmlns:p14="http://schemas.microsoft.com/office/powerpoint/2010/main" val="32427813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18</a:t>
            </a:fld>
            <a:endParaRPr lang="en-AU" dirty="0"/>
          </a:p>
        </p:txBody>
      </p:sp>
    </p:spTree>
    <p:extLst>
      <p:ext uri="{BB962C8B-B14F-4D97-AF65-F5344CB8AC3E}">
        <p14:creationId xmlns:p14="http://schemas.microsoft.com/office/powerpoint/2010/main" val="32427813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19</a:t>
            </a:fld>
            <a:endParaRPr lang="en-AU" dirty="0"/>
          </a:p>
        </p:txBody>
      </p:sp>
    </p:spTree>
    <p:extLst>
      <p:ext uri="{BB962C8B-B14F-4D97-AF65-F5344CB8AC3E}">
        <p14:creationId xmlns:p14="http://schemas.microsoft.com/office/powerpoint/2010/main" val="32427813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20</a:t>
            </a:fld>
            <a:endParaRPr lang="en-AU" dirty="0"/>
          </a:p>
        </p:txBody>
      </p:sp>
    </p:spTree>
    <p:extLst>
      <p:ext uri="{BB962C8B-B14F-4D97-AF65-F5344CB8AC3E}">
        <p14:creationId xmlns:p14="http://schemas.microsoft.com/office/powerpoint/2010/main" val="32427813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21</a:t>
            </a:fld>
            <a:endParaRPr lang="en-AU" dirty="0"/>
          </a:p>
        </p:txBody>
      </p:sp>
    </p:spTree>
    <p:extLst>
      <p:ext uri="{BB962C8B-B14F-4D97-AF65-F5344CB8AC3E}">
        <p14:creationId xmlns:p14="http://schemas.microsoft.com/office/powerpoint/2010/main" val="32427813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2:52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22</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9792CCC-FFA7-4770-9C58-44908B31E953}" type="slidenum">
              <a:rPr lang="en-US" smtClean="0">
                <a:solidFill>
                  <a:prstClr val="black"/>
                </a:solidFill>
              </a:rPr>
              <a:pPr/>
              <a:t>23</a:t>
            </a:fld>
            <a:endParaRPr lang="en-US" dirty="0">
              <a:solidFill>
                <a:prstClr val="black"/>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E831FD69-BB7F-48A9-AD3C-0905D51AD404}" type="datetime3">
              <a:rPr lang="en-US" smtClean="0"/>
              <a:pPr/>
              <a:t>1 September 2011</a:t>
            </a:fld>
            <a:endParaRPr lang="en-US" dirty="0"/>
          </a:p>
        </p:txBody>
      </p:sp>
      <p:sp>
        <p:nvSpPr>
          <p:cNvPr id="6" name="Footer Placeholder 5"/>
          <p:cNvSpPr>
            <a:spLocks noGrp="1"/>
          </p:cNvSpPr>
          <p:nvPr>
            <p:ph type="ftr" sz="quarter" idx="12"/>
          </p:nvPr>
        </p:nvSpPr>
        <p:spPr/>
        <p:txBody>
          <a:bodyPr/>
          <a:lstStyle/>
          <a:p>
            <a:r>
              <a:rPr lang="en-US" smtClean="0"/>
              <a:t>HP Confidential</a:t>
            </a:r>
            <a:endParaRPr lang="en-US" dirty="0"/>
          </a:p>
        </p:txBody>
      </p:sp>
      <p:sp>
        <p:nvSpPr>
          <p:cNvPr id="7" name="Slide Number Placeholder 6"/>
          <p:cNvSpPr>
            <a:spLocks noGrp="1"/>
          </p:cNvSpPr>
          <p:nvPr>
            <p:ph type="sldNum" sz="quarter" idx="13"/>
          </p:nvPr>
        </p:nvSpPr>
        <p:spPr/>
        <p:txBody>
          <a:bodyPr/>
          <a:lstStyle/>
          <a:p>
            <a:fld id="{84B04522-5E79-4620-978F-683F5015A639}" type="slidenum">
              <a:rPr lang="en-US" smtClean="0"/>
              <a:pPr/>
              <a:t>25</a:t>
            </a:fld>
            <a:endParaRPr lang="en-US" dirty="0"/>
          </a:p>
        </p:txBody>
      </p:sp>
    </p:spTree>
    <p:extLst>
      <p:ext uri="{BB962C8B-B14F-4D97-AF65-F5344CB8AC3E}">
        <p14:creationId xmlns:p14="http://schemas.microsoft.com/office/powerpoint/2010/main" val="23783751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2:52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E831FD69-BB7F-48A9-AD3C-0905D51AD404}" type="datetime3">
              <a:rPr lang="en-US" smtClean="0"/>
              <a:pPr/>
              <a:t>1 September 2011</a:t>
            </a:fld>
            <a:endParaRPr lang="en-US" dirty="0"/>
          </a:p>
        </p:txBody>
      </p:sp>
      <p:sp>
        <p:nvSpPr>
          <p:cNvPr id="6" name="Footer Placeholder 5"/>
          <p:cNvSpPr>
            <a:spLocks noGrp="1"/>
          </p:cNvSpPr>
          <p:nvPr>
            <p:ph type="ftr" sz="quarter" idx="12"/>
          </p:nvPr>
        </p:nvSpPr>
        <p:spPr/>
        <p:txBody>
          <a:bodyPr/>
          <a:lstStyle/>
          <a:p>
            <a:r>
              <a:rPr lang="en-US" smtClean="0"/>
              <a:t>HP Confidential</a:t>
            </a:r>
            <a:endParaRPr lang="en-US" dirty="0"/>
          </a:p>
        </p:txBody>
      </p:sp>
      <p:sp>
        <p:nvSpPr>
          <p:cNvPr id="7" name="Slide Number Placeholder 6"/>
          <p:cNvSpPr>
            <a:spLocks noGrp="1"/>
          </p:cNvSpPr>
          <p:nvPr>
            <p:ph type="sldNum" sz="quarter" idx="13"/>
          </p:nvPr>
        </p:nvSpPr>
        <p:spPr/>
        <p:txBody>
          <a:bodyPr/>
          <a:lstStyle/>
          <a:p>
            <a:fld id="{84B04522-5E79-4620-978F-683F5015A639}" type="slidenum">
              <a:rPr lang="en-US" smtClean="0"/>
              <a:pPr/>
              <a:t>26</a:t>
            </a:fld>
            <a:endParaRPr lang="en-US" dirty="0"/>
          </a:p>
        </p:txBody>
      </p:sp>
    </p:spTree>
    <p:extLst>
      <p:ext uri="{BB962C8B-B14F-4D97-AF65-F5344CB8AC3E}">
        <p14:creationId xmlns:p14="http://schemas.microsoft.com/office/powerpoint/2010/main" val="12233376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2:52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27</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solidFill>
                  <a:prstClr val="black"/>
                </a:solidFill>
              </a:rPr>
              <a:pPr>
                <a:defRPr/>
              </a:pPr>
              <a:t>29</a:t>
            </a:fld>
            <a:endParaRPr lang="en-US">
              <a:solidFill>
                <a:prstClr val="black"/>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9/1/2011 2:52 PM</a:t>
            </a:fld>
            <a:endParaRPr lang="en-US">
              <a:solidFill>
                <a:prstClr val="black"/>
              </a:solidFill>
            </a:endParaRPr>
          </a:p>
        </p:txBody>
      </p:sp>
      <p:sp>
        <p:nvSpPr>
          <p:cNvPr id="6" name="Footer Placeholder 5"/>
          <p:cNvSpPr>
            <a:spLocks noGrp="1"/>
          </p:cNvSpPr>
          <p:nvPr>
            <p:ph type="ftr" sz="quarter" idx="12"/>
          </p:nvPr>
        </p:nvSpPr>
        <p:spPr/>
        <p:txBody>
          <a:bodyPr/>
          <a:lstStyle/>
          <a:p>
            <a:r>
              <a:rPr lang="en-US" smtClean="0">
                <a:solidFill>
                  <a:prstClr val="black"/>
                </a:solidFill>
              </a:rPr>
              <a:t>© 2007 Microsoft Corporation. All rights reserved. Microsoft, Windows, Windows Vista and other product names are or may be registered trademarks and/or trademarks in the U.S. and/or other countries.</a:t>
            </a:r>
          </a:p>
          <a:p>
            <a:r>
              <a:rPr lang="en-US"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prstClr val="black"/>
                </a:solidFill>
              </a:rPr>
            </a:br>
            <a:r>
              <a:rPr lang="en-US" smtClean="0">
                <a:solidFill>
                  <a:prstClr val="black"/>
                </a:solidFill>
              </a:rPr>
              <a:t>MICROSOFT MAKES NO WARRANTIES, EXPRESS, IMPLIED OR STATUTORY, AS TO THE INFORMATION IN THIS PRESENTATION.</a:t>
            </a:r>
          </a:p>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30</a:t>
            </a:fld>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2:52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2:52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5</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2:52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6</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2:52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7</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2:52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8</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Footer Placeholder 3"/>
          <p:cNvSpPr>
            <a:spLocks noGrp="1"/>
          </p:cNvSpPr>
          <p:nvPr>
            <p:ph type="ftr" sz="quarter" idx="10"/>
          </p:nvPr>
        </p:nvSpPr>
        <p:spPr/>
        <p:txBody>
          <a:bodyPr/>
          <a:lstStyle/>
          <a:p>
            <a:pPr>
              <a:defRPr/>
            </a:pPr>
            <a:r>
              <a:rPr lang="en-US" smtClean="0"/>
              <a:t>© 2008 Hewlett-Packard Development Company, L.P.  The information contained here in is subject to change without notice </a:t>
            </a:r>
            <a:endParaRPr lang="en-US"/>
          </a:p>
        </p:txBody>
      </p:sp>
      <p:sp>
        <p:nvSpPr>
          <p:cNvPr id="5" name="Slide Number Placeholder 4"/>
          <p:cNvSpPr>
            <a:spLocks noGrp="1"/>
          </p:cNvSpPr>
          <p:nvPr>
            <p:ph type="sldNum" sz="quarter" idx="11"/>
          </p:nvPr>
        </p:nvSpPr>
        <p:spPr/>
        <p:txBody>
          <a:bodyPr/>
          <a:lstStyle/>
          <a:p>
            <a:pPr>
              <a:defRPr/>
            </a:pPr>
            <a:fld id="{6974065D-C577-4FB7-8880-A500A5190082}" type="slidenum">
              <a:rPr lang="en-US" smtClean="0"/>
              <a:pPr>
                <a:defRPr/>
              </a:pPr>
              <a:t>12</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C477BF9-933F-4D1C-A527-15FCC33CEC9E}" type="slidenum">
              <a:rPr lang="en-AU" smtClean="0"/>
              <a:pPr/>
              <a:t>13</a:t>
            </a:fld>
            <a:endParaRPr lang="en-AU"/>
          </a:p>
        </p:txBody>
      </p:sp>
    </p:spTree>
    <p:extLst>
      <p:ext uri="{BB962C8B-B14F-4D97-AF65-F5344CB8AC3E}">
        <p14:creationId xmlns:p14="http://schemas.microsoft.com/office/powerpoint/2010/main" val="406554221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Line, Subtitle and Content">
    <p:spTree>
      <p:nvGrpSpPr>
        <p:cNvPr id="1" name=""/>
        <p:cNvGrpSpPr/>
        <p:nvPr/>
      </p:nvGrpSpPr>
      <p:grpSpPr>
        <a:xfrm>
          <a:off x="0" y="0"/>
          <a:ext cx="0" cy="0"/>
          <a:chOff x="0" y="0"/>
          <a:chExt cx="0" cy="0"/>
        </a:xfrm>
      </p:grpSpPr>
      <p:sp>
        <p:nvSpPr>
          <p:cNvPr id="13" name="Text Placeholder 12"/>
          <p:cNvSpPr>
            <a:spLocks noGrp="1"/>
          </p:cNvSpPr>
          <p:nvPr>
            <p:ph type="body" sz="quarter" idx="14" hasCustomPrompt="1"/>
          </p:nvPr>
        </p:nvSpPr>
        <p:spPr>
          <a:xfrm>
            <a:off x="358775" y="1013287"/>
            <a:ext cx="8370380" cy="393287"/>
          </a:xfrm>
          <a:prstGeom prst="rect">
            <a:avLst/>
          </a:prstGeom>
        </p:spPr>
        <p:txBody>
          <a:bodyPr>
            <a:noAutofit/>
          </a:bodyPr>
          <a:lstStyle>
            <a:lvl1pPr marL="0" indent="0">
              <a:lnSpc>
                <a:spcPct val="100000"/>
              </a:lnSpc>
              <a:buNone/>
              <a:defRPr lang="en-US" sz="2000" kern="1200" dirty="0" smtClean="0">
                <a:solidFill>
                  <a:srgbClr val="898B8F"/>
                </a:solidFill>
                <a:latin typeface="Futura Bk" pitchFamily="34" charset="0"/>
                <a:ea typeface="+mn-ea"/>
                <a:cs typeface="+mn-cs"/>
              </a:defRPr>
            </a:lvl1pPr>
            <a:lvl2pPr>
              <a:defRPr lang="en-US" sz="2000" kern="1200" dirty="0" smtClean="0">
                <a:solidFill>
                  <a:srgbClr val="FFFFFF"/>
                </a:solidFill>
                <a:latin typeface="Futura Bk" pitchFamily="34" charset="0"/>
                <a:ea typeface="+mn-ea"/>
                <a:cs typeface="+mn-cs"/>
              </a:defRPr>
            </a:lvl2pPr>
            <a:lvl3pPr>
              <a:defRPr lang="en-US" sz="2000" kern="1200" dirty="0" smtClean="0">
                <a:solidFill>
                  <a:srgbClr val="FFFFFF"/>
                </a:solidFill>
                <a:latin typeface="Futura Bk" pitchFamily="34" charset="0"/>
                <a:ea typeface="+mn-ea"/>
                <a:cs typeface="+mn-cs"/>
              </a:defRPr>
            </a:lvl3pPr>
            <a:lvl4pPr>
              <a:defRPr lang="en-US" sz="2000" kern="1200" dirty="0" smtClean="0">
                <a:solidFill>
                  <a:srgbClr val="FFFFFF"/>
                </a:solidFill>
                <a:latin typeface="Futura Bk" pitchFamily="34" charset="0"/>
                <a:ea typeface="+mn-ea"/>
                <a:cs typeface="+mn-cs"/>
              </a:defRPr>
            </a:lvl4pPr>
            <a:lvl5pPr>
              <a:defRPr lang="en-US" sz="2000" kern="1200" dirty="0" smtClean="0">
                <a:solidFill>
                  <a:srgbClr val="FFFFFF"/>
                </a:solidFill>
                <a:latin typeface="Futura Bk" pitchFamily="34" charset="0"/>
                <a:ea typeface="+mn-ea"/>
                <a:cs typeface="+mn-cs"/>
              </a:defRPr>
            </a:lvl5pPr>
          </a:lstStyle>
          <a:p>
            <a:pPr lvl="0"/>
            <a:r>
              <a:rPr lang="en-US" dirty="0" smtClean="0"/>
              <a:t>Subtitle placeholder here</a:t>
            </a:r>
          </a:p>
        </p:txBody>
      </p:sp>
      <p:sp>
        <p:nvSpPr>
          <p:cNvPr id="8" name="Content Placeholder 12"/>
          <p:cNvSpPr>
            <a:spLocks noGrp="1"/>
          </p:cNvSpPr>
          <p:nvPr>
            <p:ph sz="quarter" idx="18"/>
          </p:nvPr>
        </p:nvSpPr>
        <p:spPr>
          <a:xfrm>
            <a:off x="365760" y="1595756"/>
            <a:ext cx="8321040" cy="4511040"/>
          </a:xfrm>
        </p:spPr>
        <p:txBody>
          <a:bodyPr/>
          <a:lstStyle>
            <a:lvl1pPr>
              <a:defRPr sz="1800"/>
            </a:lvl1pPr>
            <a:lvl2pPr>
              <a:defRPr sz="1400"/>
            </a:lvl2pPr>
            <a:lvl3pPr>
              <a:defRPr sz="1000"/>
            </a:lvl3pPr>
            <a:lvl4pPr>
              <a:defRPr sz="1000"/>
            </a:lvl4pPr>
            <a:lvl5pPr>
              <a:defRPr sz="1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Title 8"/>
          <p:cNvSpPr>
            <a:spLocks noGrp="1"/>
          </p:cNvSpPr>
          <p:nvPr>
            <p:ph type="title" hasCustomPrompt="1"/>
          </p:nvPr>
        </p:nvSpPr>
        <p:spPr>
          <a:xfrm>
            <a:off x="339725" y="406280"/>
            <a:ext cx="8375650" cy="626453"/>
          </a:xfrm>
          <a:prstGeom prst="rect">
            <a:avLst/>
          </a:prstGeom>
        </p:spPr>
        <p:txBody>
          <a:bodyPr anchor="t" anchorCtr="0">
            <a:noAutofit/>
          </a:bodyPr>
          <a:lstStyle>
            <a:lvl1pPr marL="0" marR="0" indent="0" algn="l" defTabSz="914400" rtl="0" eaLnBrk="1" fontAlgn="auto" latinLnBrk="0" hangingPunct="1">
              <a:lnSpc>
                <a:spcPts val="3300"/>
              </a:lnSpc>
              <a:spcBef>
                <a:spcPct val="0"/>
              </a:spcBef>
              <a:spcAft>
                <a:spcPts val="0"/>
              </a:spcAft>
              <a:buClrTx/>
              <a:buSzTx/>
              <a:buFontTx/>
              <a:buNone/>
              <a:tabLst/>
              <a:defRPr sz="2800" baseline="0">
                <a:solidFill>
                  <a:schemeClr val="bg1"/>
                </a:solidFill>
                <a:latin typeface="Futura Bk" pitchFamily="34" charset="0"/>
              </a:defRPr>
            </a:lvl1pPr>
          </a:lstStyle>
          <a:p>
            <a:r>
              <a:rPr lang="en-US" dirty="0" smtClean="0"/>
              <a:t>Single Line Title</a:t>
            </a:r>
            <a:endParaRPr lang="en-US" dirty="0"/>
          </a:p>
        </p:txBody>
      </p:sp>
    </p:spTree>
    <p:extLst>
      <p:ext uri="{BB962C8B-B14F-4D97-AF65-F5344CB8AC3E}">
        <p14:creationId xmlns:p14="http://schemas.microsoft.com/office/powerpoint/2010/main" val="3067596589"/>
      </p:ext>
    </p:extLst>
  </p:cSld>
  <p:clrMapOvr>
    <a:masterClrMapping/>
  </p:clrMapOvr>
  <p:transition>
    <p:fade thruBlk="1"/>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Line, Subtitle and Content + Gradient 13 angle">
    <p:spTree>
      <p:nvGrpSpPr>
        <p:cNvPr id="1" name=""/>
        <p:cNvGrpSpPr/>
        <p:nvPr/>
      </p:nvGrpSpPr>
      <p:grpSpPr>
        <a:xfrm>
          <a:off x="0" y="0"/>
          <a:ext cx="0" cy="0"/>
          <a:chOff x="0" y="0"/>
          <a:chExt cx="0" cy="0"/>
        </a:xfrm>
      </p:grpSpPr>
      <p:sp>
        <p:nvSpPr>
          <p:cNvPr id="22" name="Text Placeholder 12"/>
          <p:cNvSpPr>
            <a:spLocks noGrp="1"/>
          </p:cNvSpPr>
          <p:nvPr>
            <p:ph type="body" sz="quarter" idx="14" hasCustomPrompt="1"/>
          </p:nvPr>
        </p:nvSpPr>
        <p:spPr>
          <a:xfrm>
            <a:off x="358775" y="1013287"/>
            <a:ext cx="8370380" cy="393287"/>
          </a:xfrm>
          <a:prstGeom prst="rect">
            <a:avLst/>
          </a:prstGeom>
        </p:spPr>
        <p:txBody>
          <a:bodyPr>
            <a:noAutofit/>
          </a:bodyPr>
          <a:lstStyle>
            <a:lvl1pPr marL="0" indent="0">
              <a:lnSpc>
                <a:spcPct val="100000"/>
              </a:lnSpc>
              <a:buNone/>
              <a:defRPr lang="en-US" sz="2000" kern="1200" dirty="0" smtClean="0">
                <a:solidFill>
                  <a:srgbClr val="898B8F"/>
                </a:solidFill>
                <a:latin typeface="Futura Bk" pitchFamily="34" charset="0"/>
                <a:ea typeface="+mn-ea"/>
                <a:cs typeface="+mn-cs"/>
              </a:defRPr>
            </a:lvl1pPr>
            <a:lvl2pPr>
              <a:defRPr lang="en-US" sz="2000" kern="1200" dirty="0" smtClean="0">
                <a:solidFill>
                  <a:srgbClr val="FFFFFF"/>
                </a:solidFill>
                <a:latin typeface="Futura Bk" pitchFamily="34" charset="0"/>
                <a:ea typeface="+mn-ea"/>
                <a:cs typeface="+mn-cs"/>
              </a:defRPr>
            </a:lvl2pPr>
            <a:lvl3pPr>
              <a:defRPr lang="en-US" sz="2000" kern="1200" dirty="0" smtClean="0">
                <a:solidFill>
                  <a:srgbClr val="FFFFFF"/>
                </a:solidFill>
                <a:latin typeface="Futura Bk" pitchFamily="34" charset="0"/>
                <a:ea typeface="+mn-ea"/>
                <a:cs typeface="+mn-cs"/>
              </a:defRPr>
            </a:lvl3pPr>
            <a:lvl4pPr>
              <a:defRPr lang="en-US" sz="2000" kern="1200" dirty="0" smtClean="0">
                <a:solidFill>
                  <a:srgbClr val="FFFFFF"/>
                </a:solidFill>
                <a:latin typeface="Futura Bk" pitchFamily="34" charset="0"/>
                <a:ea typeface="+mn-ea"/>
                <a:cs typeface="+mn-cs"/>
              </a:defRPr>
            </a:lvl4pPr>
            <a:lvl5pPr>
              <a:defRPr lang="en-US" sz="2000" kern="1200" dirty="0" smtClean="0">
                <a:solidFill>
                  <a:srgbClr val="FFFFFF"/>
                </a:solidFill>
                <a:latin typeface="Futura Bk" pitchFamily="34" charset="0"/>
                <a:ea typeface="+mn-ea"/>
                <a:cs typeface="+mn-cs"/>
              </a:defRPr>
            </a:lvl5pPr>
          </a:lstStyle>
          <a:p>
            <a:pPr lvl="0"/>
            <a:r>
              <a:rPr lang="en-US" dirty="0" smtClean="0"/>
              <a:t>Subtitle placeholder here</a:t>
            </a:r>
          </a:p>
        </p:txBody>
      </p:sp>
      <p:sp>
        <p:nvSpPr>
          <p:cNvPr id="23" name="Title 8"/>
          <p:cNvSpPr>
            <a:spLocks noGrp="1"/>
          </p:cNvSpPr>
          <p:nvPr>
            <p:ph type="title" hasCustomPrompt="1"/>
          </p:nvPr>
        </p:nvSpPr>
        <p:spPr>
          <a:xfrm>
            <a:off x="339725" y="406280"/>
            <a:ext cx="8375650" cy="626453"/>
          </a:xfrm>
          <a:prstGeom prst="rect">
            <a:avLst/>
          </a:prstGeom>
        </p:spPr>
        <p:txBody>
          <a:bodyPr anchor="t" anchorCtr="0">
            <a:noAutofit/>
          </a:bodyPr>
          <a:lstStyle>
            <a:lvl1pPr marL="0" marR="0" indent="0" algn="l" defTabSz="914400" rtl="0" eaLnBrk="1" fontAlgn="auto" latinLnBrk="0" hangingPunct="1">
              <a:lnSpc>
                <a:spcPts val="3300"/>
              </a:lnSpc>
              <a:spcBef>
                <a:spcPct val="0"/>
              </a:spcBef>
              <a:spcAft>
                <a:spcPts val="0"/>
              </a:spcAft>
              <a:buClrTx/>
              <a:buSzTx/>
              <a:buFontTx/>
              <a:buNone/>
              <a:tabLst/>
              <a:defRPr sz="2800" baseline="0">
                <a:solidFill>
                  <a:schemeClr val="bg1"/>
                </a:solidFill>
                <a:latin typeface="Futura Bk" pitchFamily="34" charset="0"/>
              </a:defRPr>
            </a:lvl1pPr>
          </a:lstStyle>
          <a:p>
            <a:r>
              <a:rPr lang="en-US" dirty="0" smtClean="0"/>
              <a:t>Single Line Title</a:t>
            </a:r>
            <a:endParaRPr lang="en-US" dirty="0"/>
          </a:p>
        </p:txBody>
      </p:sp>
      <p:sp>
        <p:nvSpPr>
          <p:cNvPr id="11" name="Content Placeholder 12"/>
          <p:cNvSpPr>
            <a:spLocks noGrp="1"/>
          </p:cNvSpPr>
          <p:nvPr>
            <p:ph sz="quarter" idx="18"/>
          </p:nvPr>
        </p:nvSpPr>
        <p:spPr>
          <a:xfrm>
            <a:off x="365760" y="1595756"/>
            <a:ext cx="7863840" cy="4511040"/>
          </a:xfrm>
        </p:spPr>
        <p:txBody>
          <a:bodyPr/>
          <a:lstStyle>
            <a:lvl1pPr>
              <a:defRPr sz="1800"/>
            </a:lvl1pPr>
            <a:lvl2pPr>
              <a:defRPr sz="1400"/>
            </a:lvl2pPr>
            <a:lvl3pPr>
              <a:defRPr sz="1000"/>
            </a:lvl3pPr>
            <a:lvl4pPr>
              <a:defRPr sz="1000"/>
            </a:lvl4pPr>
            <a:lvl5pPr>
              <a:defRPr sz="1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Freeform 8"/>
          <p:cNvSpPr/>
          <p:nvPr userDrawn="1"/>
        </p:nvSpPr>
        <p:spPr>
          <a:xfrm>
            <a:off x="7917543" y="0"/>
            <a:ext cx="1226457" cy="6858000"/>
          </a:xfrm>
          <a:custGeom>
            <a:avLst/>
            <a:gdLst>
              <a:gd name="connsiteX0" fmla="*/ 1241503 w 1241503"/>
              <a:gd name="connsiteY0" fmla="*/ 0 h 6846849"/>
              <a:gd name="connsiteX1" fmla="*/ 0 w 1241503"/>
              <a:gd name="connsiteY1" fmla="*/ 6846849 h 6846849"/>
              <a:gd name="connsiteX2" fmla="*/ 1241503 w 1241503"/>
              <a:gd name="connsiteY2" fmla="*/ 6846849 h 6846849"/>
              <a:gd name="connsiteX3" fmla="*/ 1241503 w 1241503"/>
              <a:gd name="connsiteY3" fmla="*/ 0 h 6846849"/>
            </a:gdLst>
            <a:ahLst/>
            <a:cxnLst>
              <a:cxn ang="0">
                <a:pos x="connsiteX0" y="connsiteY0"/>
              </a:cxn>
              <a:cxn ang="0">
                <a:pos x="connsiteX1" y="connsiteY1"/>
              </a:cxn>
              <a:cxn ang="0">
                <a:pos x="connsiteX2" y="connsiteY2"/>
              </a:cxn>
              <a:cxn ang="0">
                <a:pos x="connsiteX3" y="connsiteY3"/>
              </a:cxn>
            </a:cxnLst>
            <a:rect l="l" t="t" r="r" b="b"/>
            <a:pathLst>
              <a:path w="1241503" h="6846849">
                <a:moveTo>
                  <a:pt x="1241503" y="0"/>
                </a:moveTo>
                <a:lnTo>
                  <a:pt x="0" y="6846849"/>
                </a:lnTo>
                <a:lnTo>
                  <a:pt x="1241503" y="6846849"/>
                </a:lnTo>
                <a:lnTo>
                  <a:pt x="1241503" y="0"/>
                </a:lnTo>
                <a:close/>
              </a:path>
            </a:pathLst>
          </a:custGeom>
          <a:gradFill>
            <a:gsLst>
              <a:gs pos="0">
                <a:srgbClr val="DB001E">
                  <a:alpha val="68000"/>
                </a:srgbClr>
              </a:gs>
              <a:gs pos="100000">
                <a:srgbClr val="730000">
                  <a:alpha val="46000"/>
                </a:srgbClr>
              </a:gs>
            </a:gsLst>
            <a:path path="circle">
              <a:fillToRect l="100000" b="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399913" y="6122808"/>
            <a:ext cx="391610" cy="522147"/>
          </a:xfrm>
          <a:prstGeom prst="rect">
            <a:avLst/>
          </a:prstGeom>
        </p:spPr>
      </p:pic>
    </p:spTree>
    <p:extLst>
      <p:ext uri="{BB962C8B-B14F-4D97-AF65-F5344CB8AC3E}">
        <p14:creationId xmlns:p14="http://schemas.microsoft.com/office/powerpoint/2010/main" val="4254357877"/>
      </p:ext>
    </p:extLst>
  </p:cSld>
  <p:clrMapOvr>
    <a:masterClrMapping/>
  </p:clrMapOvr>
  <p:transition>
    <p:fade thruBlk="1"/>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1126003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4379462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18750005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2733244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1/09/2011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300543902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54002657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23668188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84802980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1/09/2011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63735015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08572769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73409592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74880106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92209134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2513867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1/09/2011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33954622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60837139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29274807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81508779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1/09/2011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162524640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6466617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0036657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1/09/2011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588074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72713817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8600378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47797356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98621829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68912032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405827725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8880624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1/09/2011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18" Type="http://schemas.openxmlformats.org/officeDocument/2006/relationships/image" Target="../media/image1.jpeg"/><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theme" Target="../theme/theme2.xml"/><Relationship Id="rId2" Type="http://schemas.openxmlformats.org/officeDocument/2006/relationships/slideLayout" Target="../slideLayouts/slideLayout17.xml"/><Relationship Id="rId16" Type="http://schemas.openxmlformats.org/officeDocument/2006/relationships/slideLayout" Target="../slideLayouts/slideLayout31.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9.xml"/><Relationship Id="rId13" Type="http://schemas.openxmlformats.org/officeDocument/2006/relationships/slideLayout" Target="../slideLayouts/slideLayout44.xml"/><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slideLayout" Target="../slideLayouts/slideLayout43.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5" Type="http://schemas.openxmlformats.org/officeDocument/2006/relationships/image" Target="../media/image1.jpeg"/><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7"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1/09/2011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3" r:id="rId14"/>
    <p:sldLayoutId id="2147483664" r:id="rId15"/>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964180376"/>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 id="2147483679" r:id="rId14"/>
    <p:sldLayoutId id="2147483680" r:id="rId15"/>
    <p:sldLayoutId id="2147483681"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54210125"/>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 id="2147483695"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0" Type="http://schemas.openxmlformats.org/officeDocument/2006/relationships/image" Target="../media/image14.emf"/><Relationship Id="rId4" Type="http://schemas.openxmlformats.org/officeDocument/2006/relationships/image" Target="../media/image8.png"/><Relationship Id="rId9" Type="http://schemas.openxmlformats.org/officeDocument/2006/relationships/image" Target="../media/image13.png"/></Relationships>
</file>

<file path=ppt/slides/_rels/slide14.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23.png"/><Relationship Id="rId3" Type="http://schemas.openxmlformats.org/officeDocument/2006/relationships/image" Target="../media/image16.png"/><Relationship Id="rId7" Type="http://schemas.openxmlformats.org/officeDocument/2006/relationships/image" Target="../media/image13.png"/><Relationship Id="rId12"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5.png"/><Relationship Id="rId11" Type="http://schemas.openxmlformats.org/officeDocument/2006/relationships/image" Target="../media/image14.emf"/><Relationship Id="rId5" Type="http://schemas.openxmlformats.org/officeDocument/2006/relationships/image" Target="../media/image18.png"/><Relationship Id="rId10" Type="http://schemas.openxmlformats.org/officeDocument/2006/relationships/image" Target="../media/image21.png"/><Relationship Id="rId4" Type="http://schemas.openxmlformats.org/officeDocument/2006/relationships/image" Target="../media/image17.jpeg"/><Relationship Id="rId9" Type="http://schemas.openxmlformats.org/officeDocument/2006/relationships/image" Target="../media/image20.png"/></Relationships>
</file>

<file path=ppt/slides/_rels/slide15.xml.rels><?xml version="1.0" encoding="UTF-8" standalone="yes"?>
<Relationships xmlns="http://schemas.openxmlformats.org/package/2006/relationships"><Relationship Id="rId8" Type="http://schemas.openxmlformats.org/officeDocument/2006/relationships/image" Target="../media/image24.png"/><Relationship Id="rId13" Type="http://schemas.openxmlformats.org/officeDocument/2006/relationships/image" Target="../media/image28.png"/><Relationship Id="rId18" Type="http://schemas.openxmlformats.org/officeDocument/2006/relationships/image" Target="../media/image23.png"/><Relationship Id="rId3" Type="http://schemas.openxmlformats.org/officeDocument/2006/relationships/image" Target="../media/image13.png"/><Relationship Id="rId7" Type="http://schemas.openxmlformats.org/officeDocument/2006/relationships/image" Target="../media/image14.emf"/><Relationship Id="rId12" Type="http://schemas.openxmlformats.org/officeDocument/2006/relationships/image" Target="../media/image27.png"/><Relationship Id="rId17" Type="http://schemas.openxmlformats.org/officeDocument/2006/relationships/image" Target="../media/image22.png"/><Relationship Id="rId2" Type="http://schemas.openxmlformats.org/officeDocument/2006/relationships/notesSlide" Target="../notesSlides/notesSlide11.xml"/><Relationship Id="rId16"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21.png"/><Relationship Id="rId11" Type="http://schemas.openxmlformats.org/officeDocument/2006/relationships/image" Target="../media/image12.png"/><Relationship Id="rId5" Type="http://schemas.openxmlformats.org/officeDocument/2006/relationships/image" Target="../media/image20.png"/><Relationship Id="rId15" Type="http://schemas.openxmlformats.org/officeDocument/2006/relationships/hyperlink" Target="http://www.browser-watch.com/wp-content/uploads/2009/07/ie_logo.png" TargetMode="External"/><Relationship Id="rId10" Type="http://schemas.openxmlformats.org/officeDocument/2006/relationships/image" Target="../media/image26.png"/><Relationship Id="rId4" Type="http://schemas.openxmlformats.org/officeDocument/2006/relationships/image" Target="../media/image19.png"/><Relationship Id="rId9" Type="http://schemas.openxmlformats.org/officeDocument/2006/relationships/image" Target="../media/image25.jpeg"/><Relationship Id="rId14" Type="http://schemas.openxmlformats.org/officeDocument/2006/relationships/image" Target="../media/image29.png"/></Relationships>
</file>

<file path=ppt/slides/_rels/slide1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3.png"/><Relationship Id="rId7" Type="http://schemas.openxmlformats.org/officeDocument/2006/relationships/image" Target="../media/image14.emf"/><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10" Type="http://schemas.openxmlformats.org/officeDocument/2006/relationships/image" Target="../media/image22.png"/><Relationship Id="rId4" Type="http://schemas.openxmlformats.org/officeDocument/2006/relationships/image" Target="../media/image19.png"/><Relationship Id="rId9" Type="http://schemas.openxmlformats.org/officeDocument/2006/relationships/image" Target="../media/image25.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31.png"/><Relationship Id="rId7" Type="http://schemas.openxmlformats.org/officeDocument/2006/relationships/image" Target="../media/image33.pn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microsoft.com/office/2007/relationships/hdphoto" Target="../media/hdphoto2.wdp"/><Relationship Id="rId5" Type="http://schemas.openxmlformats.org/officeDocument/2006/relationships/image" Target="../media/image32.png"/><Relationship Id="rId10" Type="http://schemas.openxmlformats.org/officeDocument/2006/relationships/image" Target="../media/image35.png"/><Relationship Id="rId4" Type="http://schemas.microsoft.com/office/2007/relationships/hdphoto" Target="../media/hdphoto1.wdp"/><Relationship Id="rId9" Type="http://schemas.openxmlformats.org/officeDocument/2006/relationships/image" Target="../media/image34.png"/></Relationships>
</file>

<file path=ppt/slides/_rels/slide23.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6.png"/><Relationship Id="rId7" Type="http://schemas.openxmlformats.org/officeDocument/2006/relationships/hyperlink" Target="http://www.google.com/imgres?imgurl=http://www.ethiopianreview.com/wp-content/uploads/2009/09/HP-logo.JPG&amp;imgrefurl=http://www.ethiopianreview.com/?attachment_id=29790&amp;h=263&amp;w=350&amp;sz=16&amp;tbnid=k4SAavQ58ZUXQM:&amp;tbnh=90&amp;tbnw=120&amp;prev=/images?q=hp+logo&amp;zoom=1&amp;q=hp+logo&amp;usg=__KU-pydYlHBt2lgqFs6z2Lv2BoPo=&amp;sa=X&amp;ei=nvjFTLavNo-isAPB2qWoDQ&amp;ved=0CBkQ9QEwAQ" TargetMode="External"/><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hyperlink" Target="http://www.google.com/imgres?imgurl=http://www.underconsideration.com/brandnew/archives/hp_logo.jpg&amp;imgrefurl=http://www.qbn.com/topics/563878/&amp;h=200&amp;w=470&amp;sz=51&amp;tbnid=ZIqx3BPFE2bU9M:&amp;tbnh=55&amp;tbnw=129&amp;prev=/images?q=hp+logo&amp;zoom=1&amp;q=hp+logo&amp;usg=__EAZtwYXXA3ZaMs4WNzGBIqZq2Is=&amp;sa=X&amp;ei=nvjFTLavNo-isAPB2qWoDQ&amp;ved=0CBsQ9QEwAg" TargetMode="External"/><Relationship Id="rId5" Type="http://schemas.openxmlformats.org/officeDocument/2006/relationships/image" Target="../media/image37.jpeg"/><Relationship Id="rId4" Type="http://schemas.openxmlformats.org/officeDocument/2006/relationships/hyperlink" Target="http://blogs.msdn.com/blogfiles/rds/WindowsLiveWriter/AeroGlassRemotinginWindowsServer2008R2_115D3/clip_image006_2.jpg" TargetMode="External"/><Relationship Id="rId9" Type="http://schemas.openxmlformats.org/officeDocument/2006/relationships/image" Target="../media/image39.png"/></Relationships>
</file>

<file path=ppt/slides/_rels/slide2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42.png"/><Relationship Id="rId7" Type="http://schemas.openxmlformats.org/officeDocument/2006/relationships/image" Target="../media/image44.png"/><Relationship Id="rId2" Type="http://schemas.openxmlformats.org/officeDocument/2006/relationships/notesSlide" Target="../notesSlides/notesSlide22.xml"/><Relationship Id="rId1" Type="http://schemas.openxmlformats.org/officeDocument/2006/relationships/slideLayout" Target="../slideLayouts/slideLayout25.xml"/><Relationship Id="rId6" Type="http://schemas.openxmlformats.org/officeDocument/2006/relationships/image" Target="../media/image43.png"/><Relationship Id="rId11" Type="http://schemas.openxmlformats.org/officeDocument/2006/relationships/image" Target="../media/image46.png"/><Relationship Id="rId5" Type="http://schemas.openxmlformats.org/officeDocument/2006/relationships/hyperlink" Target="http://technet.microsoft.com/en-au" TargetMode="External"/><Relationship Id="rId10" Type="http://schemas.openxmlformats.org/officeDocument/2006/relationships/image" Target="../media/image45.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3.xml"/><Relationship Id="rId1" Type="http://schemas.openxmlformats.org/officeDocument/2006/relationships/slideLayout" Target="../slideLayouts/slideLayout39.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339752" y="2564904"/>
            <a:ext cx="8229600" cy="1143000"/>
          </a:xfrm>
        </p:spPr>
        <p:txBody>
          <a:bodyPr/>
          <a:lstStyle/>
          <a:p>
            <a:r>
              <a:rPr lang="en-AU" dirty="0" smtClean="0"/>
              <a:t>Live Demonstration</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0390718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28"/>
          <p:cNvSpPr>
            <a:spLocks noGrp="1"/>
          </p:cNvSpPr>
          <p:nvPr>
            <p:ph type="title"/>
          </p:nvPr>
        </p:nvSpPr>
        <p:spPr/>
        <p:txBody>
          <a:bodyPr/>
          <a:lstStyle/>
          <a:p>
            <a:r>
              <a:rPr lang="en-AU" dirty="0" smtClean="0"/>
              <a:t>Components</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Rectangle 4"/>
          <p:cNvSpPr/>
          <p:nvPr/>
        </p:nvSpPr>
        <p:spPr>
          <a:xfrm>
            <a:off x="3356945" y="4009215"/>
            <a:ext cx="2454441" cy="1565464"/>
          </a:xfrm>
          <a:prstGeom prst="rect">
            <a:avLst/>
          </a:prstGeom>
          <a:solidFill>
            <a:srgbClr val="002060"/>
          </a:solidFill>
        </p:spPr>
        <p:style>
          <a:lnRef idx="0">
            <a:schemeClr val="accent4"/>
          </a:lnRef>
          <a:fillRef idx="1003">
            <a:schemeClr val="dk1"/>
          </a:fillRef>
          <a:effectRef idx="3">
            <a:schemeClr val="accent4"/>
          </a:effectRef>
          <a:fontRef idx="minor">
            <a:schemeClr val="lt1"/>
          </a:fontRef>
        </p:style>
        <p:txBody>
          <a:bodyPr vert="vert270" rtlCol="0" anchor="t"/>
          <a:lstStyle/>
          <a:p>
            <a:pPr algn="ctr"/>
            <a:r>
              <a:rPr lang="en-AU" sz="1000" b="1" dirty="0">
                <a:solidFill>
                  <a:schemeClr val="bg1"/>
                </a:solidFill>
              </a:rPr>
              <a:t>Authentication</a:t>
            </a:r>
          </a:p>
        </p:txBody>
      </p:sp>
      <p:sp>
        <p:nvSpPr>
          <p:cNvPr id="6" name="Rectangle 5"/>
          <p:cNvSpPr/>
          <p:nvPr/>
        </p:nvSpPr>
        <p:spPr>
          <a:xfrm>
            <a:off x="3356944" y="2705071"/>
            <a:ext cx="2454438" cy="1188959"/>
          </a:xfrm>
          <a:prstGeom prst="rect">
            <a:avLst/>
          </a:prstGeom>
          <a:solidFill>
            <a:srgbClr val="002060"/>
          </a:solidFill>
        </p:spPr>
        <p:style>
          <a:lnRef idx="0">
            <a:schemeClr val="accent4"/>
          </a:lnRef>
          <a:fillRef idx="1003">
            <a:schemeClr val="dk1"/>
          </a:fillRef>
          <a:effectRef idx="3">
            <a:schemeClr val="accent4"/>
          </a:effectRef>
          <a:fontRef idx="minor">
            <a:schemeClr val="lt1"/>
          </a:fontRef>
        </p:style>
        <p:txBody>
          <a:bodyPr vert="vert270" rtlCol="0" anchor="t"/>
          <a:lstStyle/>
          <a:p>
            <a:pPr algn="ctr"/>
            <a:r>
              <a:rPr lang="en-AU" sz="1000" b="1" dirty="0">
                <a:solidFill>
                  <a:schemeClr val="bg1"/>
                </a:solidFill>
              </a:rPr>
              <a:t>Access Control</a:t>
            </a:r>
          </a:p>
        </p:txBody>
      </p:sp>
      <p:sp>
        <p:nvSpPr>
          <p:cNvPr id="7" name="Rectangle 6"/>
          <p:cNvSpPr/>
          <p:nvPr/>
        </p:nvSpPr>
        <p:spPr>
          <a:xfrm>
            <a:off x="439576" y="2705071"/>
            <a:ext cx="2454440" cy="1517151"/>
          </a:xfrm>
          <a:prstGeom prst="rect">
            <a:avLst/>
          </a:prstGeom>
          <a:solidFill>
            <a:srgbClr val="002060"/>
          </a:solidFill>
        </p:spPr>
        <p:style>
          <a:lnRef idx="0">
            <a:schemeClr val="accent4"/>
          </a:lnRef>
          <a:fillRef idx="1003">
            <a:schemeClr val="dk1"/>
          </a:fillRef>
          <a:effectRef idx="3">
            <a:schemeClr val="accent4"/>
          </a:effectRef>
          <a:fontRef idx="minor">
            <a:schemeClr val="lt1"/>
          </a:fontRef>
        </p:style>
        <p:txBody>
          <a:bodyPr vert="vert270" rtlCol="0" anchor="t"/>
          <a:lstStyle/>
          <a:p>
            <a:pPr algn="ctr"/>
            <a:r>
              <a:rPr lang="en-AU" sz="1000" b="1" dirty="0" smtClean="0">
                <a:solidFill>
                  <a:schemeClr val="bg1"/>
                </a:solidFill>
              </a:rPr>
              <a:t>Network</a:t>
            </a:r>
            <a:endParaRPr lang="en-AU" sz="1000" b="1" dirty="0">
              <a:solidFill>
                <a:schemeClr val="bg1"/>
              </a:solidFill>
            </a:endParaRPr>
          </a:p>
        </p:txBody>
      </p:sp>
      <p:sp>
        <p:nvSpPr>
          <p:cNvPr id="8" name="Rectangle 7"/>
          <p:cNvSpPr/>
          <p:nvPr/>
        </p:nvSpPr>
        <p:spPr>
          <a:xfrm>
            <a:off x="439575" y="1852711"/>
            <a:ext cx="8281148" cy="724211"/>
          </a:xfrm>
          <a:prstGeom prst="rect">
            <a:avLst/>
          </a:prstGeom>
          <a:solidFill>
            <a:srgbClr val="002060"/>
          </a:solidFill>
        </p:spPr>
        <p:style>
          <a:lnRef idx="0">
            <a:schemeClr val="accent4"/>
          </a:lnRef>
          <a:fillRef idx="1003">
            <a:schemeClr val="dk1"/>
          </a:fillRef>
          <a:effectRef idx="3">
            <a:schemeClr val="accent4"/>
          </a:effectRef>
          <a:fontRef idx="minor">
            <a:schemeClr val="lt1"/>
          </a:fontRef>
        </p:style>
        <p:txBody>
          <a:bodyPr vert="horz" rtlCol="0" anchor="t"/>
          <a:lstStyle/>
          <a:p>
            <a:r>
              <a:rPr lang="en-AU" sz="1000" b="1" dirty="0">
                <a:solidFill>
                  <a:schemeClr val="bg1"/>
                </a:solidFill>
              </a:rPr>
              <a:t>Management</a:t>
            </a:r>
          </a:p>
        </p:txBody>
      </p:sp>
      <p:sp>
        <p:nvSpPr>
          <p:cNvPr id="9" name="Rectangle 8"/>
          <p:cNvSpPr/>
          <p:nvPr/>
        </p:nvSpPr>
        <p:spPr>
          <a:xfrm>
            <a:off x="439578" y="4329533"/>
            <a:ext cx="2454438" cy="1600200"/>
          </a:xfrm>
          <a:prstGeom prst="rect">
            <a:avLst/>
          </a:prstGeom>
          <a:solidFill>
            <a:srgbClr val="002060"/>
          </a:solidFill>
        </p:spPr>
        <p:style>
          <a:lnRef idx="0">
            <a:schemeClr val="accent4"/>
          </a:lnRef>
          <a:fillRef idx="1003">
            <a:schemeClr val="dk1"/>
          </a:fillRef>
          <a:effectRef idx="3">
            <a:schemeClr val="accent4"/>
          </a:effectRef>
          <a:fontRef idx="minor">
            <a:schemeClr val="lt1"/>
          </a:fontRef>
        </p:style>
        <p:txBody>
          <a:bodyPr vert="vert270" rtlCol="0" anchor="t"/>
          <a:lstStyle/>
          <a:p>
            <a:pPr algn="ctr"/>
            <a:r>
              <a:rPr lang="en-AU" sz="1000" b="1" dirty="0" smtClean="0">
                <a:solidFill>
                  <a:schemeClr val="bg1"/>
                </a:solidFill>
              </a:rPr>
              <a:t>Platforms</a:t>
            </a:r>
            <a:endParaRPr lang="en-AU" sz="1000" b="1" dirty="0">
              <a:solidFill>
                <a:schemeClr val="bg1"/>
              </a:solidFill>
            </a:endParaRPr>
          </a:p>
        </p:txBody>
      </p:sp>
      <p:sp>
        <p:nvSpPr>
          <p:cNvPr id="10" name="Rectangle 9"/>
          <p:cNvSpPr/>
          <p:nvPr/>
        </p:nvSpPr>
        <p:spPr>
          <a:xfrm>
            <a:off x="6266283" y="2705071"/>
            <a:ext cx="2454441" cy="2032237"/>
          </a:xfrm>
          <a:prstGeom prst="rect">
            <a:avLst/>
          </a:prstGeom>
          <a:solidFill>
            <a:srgbClr val="002060"/>
          </a:solidFill>
        </p:spPr>
        <p:style>
          <a:lnRef idx="0">
            <a:schemeClr val="accent4"/>
          </a:lnRef>
          <a:fillRef idx="1003">
            <a:schemeClr val="dk1"/>
          </a:fillRef>
          <a:effectRef idx="3">
            <a:schemeClr val="accent4"/>
          </a:effectRef>
          <a:fontRef idx="minor">
            <a:schemeClr val="lt1"/>
          </a:fontRef>
        </p:style>
        <p:txBody>
          <a:bodyPr vert="vert270" rtlCol="0" anchor="t"/>
          <a:lstStyle/>
          <a:p>
            <a:pPr algn="ctr"/>
            <a:r>
              <a:rPr lang="en-AU" sz="1000" b="1" dirty="0">
                <a:solidFill>
                  <a:schemeClr val="bg1"/>
                </a:solidFill>
              </a:rPr>
              <a:t>Presentation</a:t>
            </a:r>
          </a:p>
        </p:txBody>
      </p:sp>
      <p:sp>
        <p:nvSpPr>
          <p:cNvPr id="11" name="Rectangle 10"/>
          <p:cNvSpPr/>
          <p:nvPr/>
        </p:nvSpPr>
        <p:spPr>
          <a:xfrm>
            <a:off x="1113419" y="5375667"/>
            <a:ext cx="1353091" cy="400856"/>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AU" sz="1000" b="1" dirty="0" smtClean="0">
                <a:solidFill>
                  <a:schemeClr val="bg1"/>
                </a:solidFill>
              </a:rPr>
              <a:t>Hyper-V</a:t>
            </a:r>
            <a:endParaRPr lang="en-AU" sz="1000" b="1" dirty="0">
              <a:solidFill>
                <a:schemeClr val="bg1"/>
              </a:solidFill>
            </a:endParaRPr>
          </a:p>
        </p:txBody>
      </p:sp>
      <p:sp>
        <p:nvSpPr>
          <p:cNvPr id="12" name="Rectangle 11"/>
          <p:cNvSpPr/>
          <p:nvPr/>
        </p:nvSpPr>
        <p:spPr>
          <a:xfrm>
            <a:off x="1113418" y="4948827"/>
            <a:ext cx="1353091" cy="400856"/>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AU" sz="1000" b="1" dirty="0" smtClean="0">
                <a:solidFill>
                  <a:schemeClr val="bg1"/>
                </a:solidFill>
              </a:rPr>
              <a:t>Server 2008 R2</a:t>
            </a:r>
            <a:endParaRPr lang="en-AU" sz="1000" b="1" dirty="0">
              <a:solidFill>
                <a:schemeClr val="bg1"/>
              </a:solidFill>
            </a:endParaRPr>
          </a:p>
        </p:txBody>
      </p:sp>
      <p:sp>
        <p:nvSpPr>
          <p:cNvPr id="13" name="Rectangle 12"/>
          <p:cNvSpPr/>
          <p:nvPr/>
        </p:nvSpPr>
        <p:spPr>
          <a:xfrm>
            <a:off x="1113418" y="4504092"/>
            <a:ext cx="1353091" cy="400856"/>
          </a:xfrm>
          <a:prstGeom prst="rect">
            <a:avLst/>
          </a:prstGeom>
          <a:ln>
            <a:headEnd type="none" w="sm" len="sm"/>
            <a:tailEnd type="none" w="sm" len="sm"/>
          </a:ln>
        </p:spPr>
        <p:style>
          <a:lnRef idx="0">
            <a:schemeClr val="accent4"/>
          </a:lnRef>
          <a:fillRef idx="3">
            <a:schemeClr val="accent4"/>
          </a:fillRef>
          <a:effectRef idx="3">
            <a:schemeClr val="accent4"/>
          </a:effectRef>
          <a:fontRef idx="minor">
            <a:schemeClr val="lt1"/>
          </a:fontRef>
        </p:style>
        <p:txBody>
          <a:bodyPr wrap="square" tIns="91440" bIns="91440" anchor="ctr">
            <a:noAutofit/>
          </a:bodyPr>
          <a:lstStyle/>
          <a:p>
            <a:pPr algn="ctr"/>
            <a:r>
              <a:rPr lang="en-AU" sz="1000" b="1" dirty="0" smtClean="0">
                <a:solidFill>
                  <a:schemeClr val="bg1"/>
                </a:solidFill>
              </a:rPr>
              <a:t>Windows 7</a:t>
            </a:r>
            <a:endParaRPr lang="en-AU" sz="1000" b="1" dirty="0">
              <a:solidFill>
                <a:schemeClr val="bg1"/>
              </a:solidFill>
            </a:endParaRPr>
          </a:p>
        </p:txBody>
      </p:sp>
      <p:sp>
        <p:nvSpPr>
          <p:cNvPr id="14" name="Rectangle 13"/>
          <p:cNvSpPr/>
          <p:nvPr/>
        </p:nvSpPr>
        <p:spPr>
          <a:xfrm>
            <a:off x="4030788" y="5064645"/>
            <a:ext cx="1353091" cy="400856"/>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AU" sz="1000" b="1" dirty="0" smtClean="0">
                <a:solidFill>
                  <a:schemeClr val="bg1"/>
                </a:solidFill>
              </a:rPr>
              <a:t>Windows</a:t>
            </a:r>
            <a:endParaRPr lang="en-AU" sz="1000" b="1" dirty="0">
              <a:solidFill>
                <a:schemeClr val="bg1"/>
              </a:solidFill>
            </a:endParaRPr>
          </a:p>
        </p:txBody>
      </p:sp>
      <p:sp>
        <p:nvSpPr>
          <p:cNvPr id="15" name="Rectangle 14"/>
          <p:cNvSpPr/>
          <p:nvPr/>
        </p:nvSpPr>
        <p:spPr>
          <a:xfrm>
            <a:off x="4030787" y="4628857"/>
            <a:ext cx="1353091" cy="400856"/>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AU" sz="1000" b="1" dirty="0" err="1" smtClean="0">
                <a:solidFill>
                  <a:schemeClr val="bg1"/>
                </a:solidFill>
              </a:rPr>
              <a:t>SmartCard</a:t>
            </a:r>
            <a:endParaRPr lang="en-AU" sz="1000" b="1" dirty="0">
              <a:solidFill>
                <a:schemeClr val="bg1"/>
              </a:solidFill>
            </a:endParaRPr>
          </a:p>
        </p:txBody>
      </p:sp>
      <p:sp>
        <p:nvSpPr>
          <p:cNvPr id="16" name="Rectangle 15"/>
          <p:cNvSpPr/>
          <p:nvPr/>
        </p:nvSpPr>
        <p:spPr>
          <a:xfrm>
            <a:off x="4030787" y="4193071"/>
            <a:ext cx="1353091" cy="400856"/>
          </a:xfrm>
          <a:prstGeom prst="rect">
            <a:avLst/>
          </a:prstGeom>
          <a:ln>
            <a:headEnd type="none" w="sm" len="sm"/>
            <a:tailEnd type="none" w="sm" len="sm"/>
          </a:ln>
        </p:spPr>
        <p:style>
          <a:lnRef idx="0">
            <a:schemeClr val="accent4"/>
          </a:lnRef>
          <a:fillRef idx="3">
            <a:schemeClr val="accent4"/>
          </a:fillRef>
          <a:effectRef idx="3">
            <a:schemeClr val="accent4"/>
          </a:effectRef>
          <a:fontRef idx="minor">
            <a:schemeClr val="lt1"/>
          </a:fontRef>
        </p:style>
        <p:txBody>
          <a:bodyPr wrap="square" tIns="91440" bIns="91440" anchor="ctr">
            <a:noAutofit/>
          </a:bodyPr>
          <a:lstStyle/>
          <a:p>
            <a:pPr algn="ctr"/>
            <a:r>
              <a:rPr lang="en-AU" sz="1000" b="1" dirty="0">
                <a:solidFill>
                  <a:schemeClr val="bg1"/>
                </a:solidFill>
              </a:rPr>
              <a:t>Token</a:t>
            </a:r>
          </a:p>
        </p:txBody>
      </p:sp>
      <p:sp>
        <p:nvSpPr>
          <p:cNvPr id="17" name="Rectangle 16"/>
          <p:cNvSpPr/>
          <p:nvPr/>
        </p:nvSpPr>
        <p:spPr>
          <a:xfrm>
            <a:off x="6940127" y="4158963"/>
            <a:ext cx="1353091" cy="400856"/>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AU" sz="1000" b="1" dirty="0" smtClean="0">
                <a:solidFill>
                  <a:schemeClr val="bg1"/>
                </a:solidFill>
              </a:rPr>
              <a:t>XenApp</a:t>
            </a:r>
            <a:endParaRPr lang="en-AU" sz="1000" b="1" dirty="0">
              <a:solidFill>
                <a:schemeClr val="bg1"/>
              </a:solidFill>
            </a:endParaRPr>
          </a:p>
        </p:txBody>
      </p:sp>
      <p:sp>
        <p:nvSpPr>
          <p:cNvPr id="18" name="Rectangle 17"/>
          <p:cNvSpPr/>
          <p:nvPr/>
        </p:nvSpPr>
        <p:spPr>
          <a:xfrm>
            <a:off x="6940126" y="3718944"/>
            <a:ext cx="1353091" cy="400856"/>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AU" sz="1000" b="1" dirty="0" smtClean="0">
                <a:solidFill>
                  <a:schemeClr val="bg1"/>
                </a:solidFill>
              </a:rPr>
              <a:t>XenDesktop</a:t>
            </a:r>
            <a:endParaRPr lang="en-AU" sz="1000" b="1" dirty="0">
              <a:solidFill>
                <a:schemeClr val="bg1"/>
              </a:solidFill>
            </a:endParaRPr>
          </a:p>
        </p:txBody>
      </p:sp>
      <p:sp>
        <p:nvSpPr>
          <p:cNvPr id="19" name="Rectangle 18"/>
          <p:cNvSpPr/>
          <p:nvPr/>
        </p:nvSpPr>
        <p:spPr>
          <a:xfrm>
            <a:off x="6940126" y="3278925"/>
            <a:ext cx="1353091" cy="400856"/>
          </a:xfrm>
          <a:prstGeom prst="rect">
            <a:avLst/>
          </a:prstGeom>
          <a:ln>
            <a:headEnd type="none" w="sm" len="sm"/>
            <a:tailEnd type="none" w="sm" len="sm"/>
          </a:ln>
        </p:spPr>
        <p:style>
          <a:lnRef idx="0">
            <a:schemeClr val="accent4"/>
          </a:lnRef>
          <a:fillRef idx="3">
            <a:schemeClr val="accent4"/>
          </a:fillRef>
          <a:effectRef idx="3">
            <a:schemeClr val="accent4"/>
          </a:effectRef>
          <a:fontRef idx="minor">
            <a:schemeClr val="lt1"/>
          </a:fontRef>
        </p:style>
        <p:txBody>
          <a:bodyPr wrap="square" tIns="91440" bIns="91440" anchor="ctr">
            <a:noAutofit/>
          </a:bodyPr>
          <a:lstStyle/>
          <a:p>
            <a:pPr algn="ctr"/>
            <a:r>
              <a:rPr lang="en-AU" sz="1000" b="1" dirty="0">
                <a:solidFill>
                  <a:schemeClr val="bg1"/>
                </a:solidFill>
              </a:rPr>
              <a:t>Cloud</a:t>
            </a:r>
          </a:p>
        </p:txBody>
      </p:sp>
      <p:sp>
        <p:nvSpPr>
          <p:cNvPr id="20" name="Rectangle 19"/>
          <p:cNvSpPr/>
          <p:nvPr/>
        </p:nvSpPr>
        <p:spPr>
          <a:xfrm>
            <a:off x="6940127" y="2838907"/>
            <a:ext cx="1353091" cy="400856"/>
          </a:xfrm>
          <a:prstGeom prst="rect">
            <a:avLst/>
          </a:prstGeom>
          <a:ln>
            <a:headEnd type="none" w="sm" len="sm"/>
            <a:tailEnd type="none" w="sm" len="sm"/>
          </a:ln>
        </p:spPr>
        <p:style>
          <a:lnRef idx="0">
            <a:schemeClr val="accent6"/>
          </a:lnRef>
          <a:fillRef idx="3">
            <a:schemeClr val="accent6"/>
          </a:fillRef>
          <a:effectRef idx="3">
            <a:schemeClr val="accent6"/>
          </a:effectRef>
          <a:fontRef idx="minor">
            <a:schemeClr val="lt1"/>
          </a:fontRef>
        </p:style>
        <p:txBody>
          <a:bodyPr wrap="square" tIns="91440" bIns="91440" anchor="ctr">
            <a:noAutofit/>
          </a:bodyPr>
          <a:lstStyle/>
          <a:p>
            <a:pPr algn="ctr"/>
            <a:r>
              <a:rPr lang="en-AU" sz="1000" b="1" dirty="0" smtClean="0">
                <a:solidFill>
                  <a:schemeClr val="bg1"/>
                </a:solidFill>
              </a:rPr>
              <a:t>Web</a:t>
            </a:r>
            <a:endParaRPr lang="en-AU" sz="1000" b="1" dirty="0">
              <a:solidFill>
                <a:schemeClr val="bg1"/>
              </a:solidFill>
            </a:endParaRPr>
          </a:p>
        </p:txBody>
      </p:sp>
      <p:sp>
        <p:nvSpPr>
          <p:cNvPr id="21" name="Rectangle 20"/>
          <p:cNvSpPr/>
          <p:nvPr/>
        </p:nvSpPr>
        <p:spPr>
          <a:xfrm>
            <a:off x="1113419" y="3710753"/>
            <a:ext cx="1353091" cy="400856"/>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AU" sz="1000" b="1" dirty="0" err="1" smtClean="0">
                <a:solidFill>
                  <a:schemeClr val="bg1"/>
                </a:solidFill>
              </a:rPr>
              <a:t>Netscaler</a:t>
            </a:r>
            <a:r>
              <a:rPr lang="en-AU" sz="1000" b="1" dirty="0" smtClean="0">
                <a:solidFill>
                  <a:schemeClr val="bg1"/>
                </a:solidFill>
              </a:rPr>
              <a:t> AGEE</a:t>
            </a:r>
            <a:endParaRPr lang="en-AU" sz="1000" b="1" dirty="0">
              <a:solidFill>
                <a:schemeClr val="bg1"/>
              </a:solidFill>
            </a:endParaRPr>
          </a:p>
        </p:txBody>
      </p:sp>
      <p:sp>
        <p:nvSpPr>
          <p:cNvPr id="22" name="Rectangle 21"/>
          <p:cNvSpPr/>
          <p:nvPr/>
        </p:nvSpPr>
        <p:spPr>
          <a:xfrm>
            <a:off x="1113418" y="3274965"/>
            <a:ext cx="1353091" cy="400856"/>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AU" sz="1000" b="1" dirty="0" err="1" smtClean="0">
                <a:solidFill>
                  <a:schemeClr val="bg1"/>
                </a:solidFill>
              </a:rPr>
              <a:t>Netscaler</a:t>
            </a:r>
            <a:r>
              <a:rPr lang="en-AU" sz="1000" b="1" dirty="0" smtClean="0">
                <a:solidFill>
                  <a:schemeClr val="bg1"/>
                </a:solidFill>
              </a:rPr>
              <a:t> </a:t>
            </a:r>
            <a:r>
              <a:rPr lang="en-AU" sz="1000" b="1" dirty="0" err="1" smtClean="0">
                <a:solidFill>
                  <a:schemeClr val="bg1"/>
                </a:solidFill>
              </a:rPr>
              <a:t>Accelleration</a:t>
            </a:r>
            <a:endParaRPr lang="en-AU" sz="1000" b="1" dirty="0">
              <a:solidFill>
                <a:schemeClr val="bg1"/>
              </a:solidFill>
            </a:endParaRPr>
          </a:p>
        </p:txBody>
      </p:sp>
      <p:sp>
        <p:nvSpPr>
          <p:cNvPr id="23" name="Rectangle 22"/>
          <p:cNvSpPr/>
          <p:nvPr/>
        </p:nvSpPr>
        <p:spPr>
          <a:xfrm>
            <a:off x="1113418" y="2839179"/>
            <a:ext cx="1353091" cy="400856"/>
          </a:xfrm>
          <a:prstGeom prst="rect">
            <a:avLst/>
          </a:prstGeom>
          <a:ln>
            <a:headEnd type="none" w="sm" len="sm"/>
            <a:tailEnd type="none" w="sm" len="sm"/>
          </a:ln>
        </p:spPr>
        <p:style>
          <a:lnRef idx="0">
            <a:schemeClr val="accent4"/>
          </a:lnRef>
          <a:fillRef idx="3">
            <a:schemeClr val="accent4"/>
          </a:fillRef>
          <a:effectRef idx="3">
            <a:schemeClr val="accent4"/>
          </a:effectRef>
          <a:fontRef idx="minor">
            <a:schemeClr val="lt1"/>
          </a:fontRef>
        </p:style>
        <p:txBody>
          <a:bodyPr wrap="square" tIns="91440" bIns="91440" anchor="ctr">
            <a:noAutofit/>
          </a:bodyPr>
          <a:lstStyle/>
          <a:p>
            <a:pPr algn="ctr"/>
            <a:r>
              <a:rPr lang="en-AU" sz="1000" b="1" dirty="0" err="1" smtClean="0">
                <a:solidFill>
                  <a:schemeClr val="bg1"/>
                </a:solidFill>
              </a:rPr>
              <a:t>Netscaler</a:t>
            </a:r>
            <a:r>
              <a:rPr lang="en-AU" sz="1000" b="1" dirty="0" smtClean="0">
                <a:solidFill>
                  <a:schemeClr val="bg1"/>
                </a:solidFill>
              </a:rPr>
              <a:t> Load Balancing</a:t>
            </a:r>
            <a:endParaRPr lang="en-AU" sz="1000" b="1" dirty="0">
              <a:solidFill>
                <a:schemeClr val="bg1"/>
              </a:solidFill>
            </a:endParaRPr>
          </a:p>
        </p:txBody>
      </p:sp>
      <p:sp>
        <p:nvSpPr>
          <p:cNvPr id="25" name="Rectangle 24"/>
          <p:cNvSpPr/>
          <p:nvPr/>
        </p:nvSpPr>
        <p:spPr>
          <a:xfrm>
            <a:off x="4584165" y="2045597"/>
            <a:ext cx="1353091" cy="400856"/>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AU" sz="1000" b="1" dirty="0" err="1" smtClean="0">
                <a:solidFill>
                  <a:schemeClr val="bg1"/>
                </a:solidFill>
              </a:rPr>
              <a:t>EdgeSight</a:t>
            </a:r>
            <a:endParaRPr lang="en-AU" sz="1000" b="1" dirty="0">
              <a:solidFill>
                <a:schemeClr val="bg1"/>
              </a:solidFill>
            </a:endParaRPr>
          </a:p>
        </p:txBody>
      </p:sp>
      <p:sp>
        <p:nvSpPr>
          <p:cNvPr id="26" name="Rectangle 25"/>
          <p:cNvSpPr/>
          <p:nvPr/>
        </p:nvSpPr>
        <p:spPr>
          <a:xfrm>
            <a:off x="4030788" y="3334931"/>
            <a:ext cx="1353091" cy="400856"/>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AU" sz="800" b="1" dirty="0" smtClean="0">
                <a:solidFill>
                  <a:schemeClr val="bg1"/>
                </a:solidFill>
              </a:rPr>
              <a:t>HP </a:t>
            </a:r>
            <a:r>
              <a:rPr lang="en-AU" sz="1000" b="1" dirty="0" smtClean="0">
                <a:solidFill>
                  <a:schemeClr val="bg1"/>
                </a:solidFill>
              </a:rPr>
              <a:t>SecureSolutions</a:t>
            </a:r>
            <a:endParaRPr lang="en-AU" sz="1000" b="1" dirty="0">
              <a:solidFill>
                <a:schemeClr val="bg1"/>
              </a:solidFill>
            </a:endParaRPr>
          </a:p>
        </p:txBody>
      </p:sp>
      <p:sp>
        <p:nvSpPr>
          <p:cNvPr id="27" name="Rectangle 26"/>
          <p:cNvSpPr/>
          <p:nvPr/>
        </p:nvSpPr>
        <p:spPr>
          <a:xfrm>
            <a:off x="4030787" y="2899143"/>
            <a:ext cx="1353091" cy="400856"/>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AU" sz="1000" b="1" dirty="0" smtClean="0">
                <a:solidFill>
                  <a:schemeClr val="bg1"/>
                </a:solidFill>
              </a:rPr>
              <a:t>Data and Systems</a:t>
            </a:r>
            <a:endParaRPr lang="en-AU" sz="1000" b="1" dirty="0">
              <a:solidFill>
                <a:schemeClr val="bg1"/>
              </a:solidFill>
            </a:endParaRPr>
          </a:p>
        </p:txBody>
      </p:sp>
      <p:sp>
        <p:nvSpPr>
          <p:cNvPr id="28" name="Rectangle 27"/>
          <p:cNvSpPr/>
          <p:nvPr/>
        </p:nvSpPr>
        <p:spPr>
          <a:xfrm>
            <a:off x="3107906" y="2045597"/>
            <a:ext cx="1353091" cy="400856"/>
          </a:xfrm>
          <a:prstGeom prst="rect">
            <a:avLst/>
          </a:prstGeom>
          <a:ln>
            <a:headEnd type="none" w="sm" len="sm"/>
            <a:tailEnd type="none" w="sm" len="sm"/>
          </a:ln>
        </p:spPr>
        <p:style>
          <a:lnRef idx="0">
            <a:schemeClr val="accent4"/>
          </a:lnRef>
          <a:fillRef idx="3">
            <a:schemeClr val="accent4"/>
          </a:fillRef>
          <a:effectRef idx="3">
            <a:schemeClr val="accent4"/>
          </a:effectRef>
          <a:fontRef idx="minor">
            <a:schemeClr val="lt1"/>
          </a:fontRef>
        </p:style>
        <p:txBody>
          <a:bodyPr wrap="square" tIns="91440" bIns="91440" anchor="ctr">
            <a:noAutofit/>
          </a:bodyPr>
          <a:lstStyle/>
          <a:p>
            <a:pPr algn="ctr"/>
            <a:r>
              <a:rPr lang="en-AU" sz="1000" b="1" dirty="0" smtClean="0">
                <a:solidFill>
                  <a:schemeClr val="bg1"/>
                </a:solidFill>
              </a:rPr>
              <a:t>System Centre</a:t>
            </a:r>
            <a:endParaRPr lang="en-AU" sz="1000" b="1" dirty="0">
              <a:solidFill>
                <a:schemeClr val="bg1"/>
              </a:solidFill>
            </a:endParaRPr>
          </a:p>
        </p:txBody>
      </p:sp>
    </p:spTree>
    <p:extLst>
      <p:ext uri="{BB962C8B-B14F-4D97-AF65-F5344CB8AC3E}">
        <p14:creationId xmlns:p14="http://schemas.microsoft.com/office/powerpoint/2010/main" val="3644800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6"/>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7"/>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0"/>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7"/>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8"/>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0"/>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8"/>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25"/>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5" grpId="0" animBg="1"/>
      <p:bldP spid="26" grpId="0" animBg="1"/>
      <p:bldP spid="27" grpId="0" animBg="1"/>
      <p:bldP spid="2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itle 31"/>
          <p:cNvSpPr>
            <a:spLocks noGrp="1"/>
          </p:cNvSpPr>
          <p:nvPr>
            <p:ph type="title"/>
          </p:nvPr>
        </p:nvSpPr>
        <p:spPr/>
        <p:txBody>
          <a:bodyPr/>
          <a:lstStyle/>
          <a:p>
            <a:r>
              <a:rPr lang="en-AU" smtClean="0"/>
              <a:t>Benefits of Thin clients</a:t>
            </a:r>
            <a:endParaRPr lang="en-AU" dirty="0"/>
          </a:p>
        </p:txBody>
      </p:sp>
      <p:sp>
        <p:nvSpPr>
          <p:cNvPr id="25" name="Content Placeholder 24"/>
          <p:cNvSpPr>
            <a:spLocks noGrp="1"/>
          </p:cNvSpPr>
          <p:nvPr>
            <p:ph sz="quarter" idx="18"/>
          </p:nvPr>
        </p:nvSpPr>
        <p:spPr>
          <a:xfrm>
            <a:off x="365760" y="2597149"/>
            <a:ext cx="7863840" cy="3972984"/>
          </a:xfrm>
        </p:spPr>
        <p:txBody>
          <a:bodyPr>
            <a:normAutofit/>
          </a:bodyPr>
          <a:lstStyle/>
          <a:p>
            <a:r>
              <a:rPr lang="en-US" sz="1600" cap="all" dirty="0" smtClean="0">
                <a:solidFill>
                  <a:srgbClr val="FFC000"/>
                </a:solidFill>
                <a:latin typeface="Futura Bk"/>
                <a:cs typeface="Arial" pitchFamily="34" charset="0"/>
              </a:rPr>
              <a:t>reduced </a:t>
            </a:r>
            <a:r>
              <a:rPr lang="en-US" sz="1600" cap="all" dirty="0" err="1" smtClean="0">
                <a:solidFill>
                  <a:srgbClr val="FFC000"/>
                </a:solidFill>
                <a:latin typeface="Futura Bk"/>
                <a:cs typeface="Arial" pitchFamily="34" charset="0"/>
              </a:rPr>
              <a:t>Capex</a:t>
            </a:r>
            <a:r>
              <a:rPr lang="en-US" sz="1600" cap="all" dirty="0" smtClean="0">
                <a:solidFill>
                  <a:srgbClr val="FFC000"/>
                </a:solidFill>
                <a:latin typeface="Futura Bk"/>
                <a:cs typeface="Arial" pitchFamily="34" charset="0"/>
              </a:rPr>
              <a:t> costs </a:t>
            </a:r>
            <a:r>
              <a:rPr lang="en-US" dirty="0"/>
              <a:t>through l</a:t>
            </a:r>
            <a:r>
              <a:rPr lang="en-US" dirty="0" smtClean="0"/>
              <a:t>ower device costs and longer lifecycles</a:t>
            </a:r>
          </a:p>
          <a:p>
            <a:r>
              <a:rPr lang="en-US" sz="1600" cap="all" dirty="0">
                <a:solidFill>
                  <a:srgbClr val="FFC000"/>
                </a:solidFill>
                <a:latin typeface="Futura Bk"/>
                <a:cs typeface="Arial" pitchFamily="34" charset="0"/>
              </a:rPr>
              <a:t>80% less power </a:t>
            </a:r>
            <a:r>
              <a:rPr lang="en-US" dirty="0" smtClean="0"/>
              <a:t>than a traditional desktop PC</a:t>
            </a:r>
          </a:p>
          <a:p>
            <a:r>
              <a:rPr lang="en-US" sz="1600" cap="all" dirty="0">
                <a:solidFill>
                  <a:srgbClr val="FFC000"/>
                </a:solidFill>
                <a:latin typeface="Futura Bk"/>
                <a:cs typeface="Arial" pitchFamily="34" charset="0"/>
              </a:rPr>
              <a:t>Reliability reduces IT costs </a:t>
            </a:r>
            <a:r>
              <a:rPr lang="en-US" dirty="0" smtClean="0"/>
              <a:t>and </a:t>
            </a:r>
            <a:r>
              <a:rPr lang="en-US" sz="1600" cap="all" dirty="0">
                <a:solidFill>
                  <a:srgbClr val="FFC000"/>
                </a:solidFill>
                <a:latin typeface="Futura Bk"/>
                <a:cs typeface="Arial" pitchFamily="34" charset="0"/>
              </a:rPr>
              <a:t>frees up IT resources </a:t>
            </a:r>
            <a:r>
              <a:rPr lang="en-US" dirty="0" smtClean="0"/>
              <a:t/>
            </a:r>
            <a:br>
              <a:rPr lang="en-US" dirty="0" smtClean="0"/>
            </a:br>
            <a:r>
              <a:rPr lang="en-US" dirty="0" smtClean="0"/>
              <a:t>with less desk-side support demand</a:t>
            </a:r>
          </a:p>
          <a:p>
            <a:r>
              <a:rPr lang="en-US" sz="1600" cap="all" dirty="0" err="1">
                <a:solidFill>
                  <a:srgbClr val="FFC000"/>
                </a:solidFill>
                <a:latin typeface="Futura Bk"/>
                <a:cs typeface="Arial" pitchFamily="34" charset="0"/>
              </a:rPr>
              <a:t>Centralised</a:t>
            </a:r>
            <a:r>
              <a:rPr lang="en-US" sz="1600" cap="all" dirty="0">
                <a:solidFill>
                  <a:srgbClr val="FFC000"/>
                </a:solidFill>
                <a:latin typeface="Futura Bk"/>
                <a:cs typeface="Arial" pitchFamily="34" charset="0"/>
              </a:rPr>
              <a:t> Management </a:t>
            </a:r>
            <a:r>
              <a:rPr lang="en-US" dirty="0" smtClean="0"/>
              <a:t>and Simplified Setup &amp; Deployment</a:t>
            </a:r>
          </a:p>
          <a:p>
            <a:r>
              <a:rPr lang="en-US" sz="1600" cap="all" dirty="0">
                <a:solidFill>
                  <a:srgbClr val="FFC000"/>
                </a:solidFill>
                <a:latin typeface="Futura Bk"/>
                <a:cs typeface="Arial" pitchFamily="34" charset="0"/>
              </a:rPr>
              <a:t>Reduce facility costs</a:t>
            </a:r>
            <a:r>
              <a:rPr lang="en-US" dirty="0" smtClean="0"/>
              <a:t> with up to 67% lower energy and cooling demand</a:t>
            </a:r>
          </a:p>
          <a:p>
            <a:r>
              <a:rPr lang="en-US" sz="1600" cap="all" dirty="0">
                <a:solidFill>
                  <a:srgbClr val="FFC000"/>
                </a:solidFill>
                <a:latin typeface="Futura Bk"/>
                <a:cs typeface="Arial" pitchFamily="34" charset="0"/>
              </a:rPr>
              <a:t>Secure Device</a:t>
            </a:r>
            <a:r>
              <a:rPr lang="en-US" dirty="0" smtClean="0"/>
              <a:t>, locked down </a:t>
            </a:r>
            <a:endParaRPr lang="en-AU" dirty="0"/>
          </a:p>
        </p:txBody>
      </p:sp>
      <p:sp>
        <p:nvSpPr>
          <p:cNvPr id="4" name="Parallelogram 3"/>
          <p:cNvSpPr/>
          <p:nvPr/>
        </p:nvSpPr>
        <p:spPr>
          <a:xfrm>
            <a:off x="228600" y="1249547"/>
            <a:ext cx="1828800" cy="1054756"/>
          </a:xfrm>
          <a:prstGeom prst="parallelogram">
            <a:avLst/>
          </a:prstGeom>
          <a:ln/>
        </p:spPr>
        <p:style>
          <a:lnRef idx="0">
            <a:schemeClr val="accent4"/>
          </a:lnRef>
          <a:fillRef idx="3">
            <a:schemeClr val="accent4"/>
          </a:fillRef>
          <a:effectRef idx="3">
            <a:schemeClr val="accent4"/>
          </a:effectRef>
          <a:fontRef idx="minor">
            <a:schemeClr val="lt1"/>
          </a:fontRef>
        </p:style>
        <p:txBody>
          <a:bodyPr lIns="91440" tIns="45720" rtlCol="0" anchor="ctr"/>
          <a:lstStyle/>
          <a:p>
            <a:pPr algn="ctr">
              <a:lnSpc>
                <a:spcPct val="85000"/>
              </a:lnSpc>
            </a:pPr>
            <a:r>
              <a:rPr lang="en-US" sz="1200" b="1" dirty="0" smtClean="0">
                <a:solidFill>
                  <a:prstClr val="white"/>
                </a:solidFill>
                <a:latin typeface="+mj-lt"/>
              </a:rPr>
              <a:t>ENHANCED </a:t>
            </a:r>
            <a:br>
              <a:rPr lang="en-US" sz="1200" b="1" dirty="0" smtClean="0">
                <a:solidFill>
                  <a:prstClr val="white"/>
                </a:solidFill>
                <a:latin typeface="+mj-lt"/>
              </a:rPr>
            </a:br>
            <a:r>
              <a:rPr lang="en-US" sz="1200" b="1" dirty="0" smtClean="0">
                <a:solidFill>
                  <a:prstClr val="white"/>
                </a:solidFill>
                <a:latin typeface="+mj-lt"/>
              </a:rPr>
              <a:t>SECURITY</a:t>
            </a:r>
            <a:endParaRPr lang="en-AU" sz="1200" b="1" dirty="0">
              <a:solidFill>
                <a:prstClr val="white"/>
              </a:solidFill>
              <a:latin typeface="+mj-lt"/>
            </a:endParaRPr>
          </a:p>
        </p:txBody>
      </p:sp>
      <p:sp>
        <p:nvSpPr>
          <p:cNvPr id="37" name="Parallelogram 36"/>
          <p:cNvSpPr/>
          <p:nvPr/>
        </p:nvSpPr>
        <p:spPr>
          <a:xfrm>
            <a:off x="1905000" y="1249547"/>
            <a:ext cx="1828800" cy="1054756"/>
          </a:xfrm>
          <a:prstGeom prst="parallelogram">
            <a:avLst/>
          </a:prstGeom>
          <a:ln/>
        </p:spPr>
        <p:style>
          <a:lnRef idx="0">
            <a:schemeClr val="accent4"/>
          </a:lnRef>
          <a:fillRef idx="3">
            <a:schemeClr val="accent4"/>
          </a:fillRef>
          <a:effectRef idx="3">
            <a:schemeClr val="accent4"/>
          </a:effectRef>
          <a:fontRef idx="minor">
            <a:schemeClr val="lt1"/>
          </a:fontRef>
        </p:style>
        <p:txBody>
          <a:bodyPr lIns="36000" tIns="36000" rIns="36000" bIns="36000" rtlCol="0" anchor="ctr"/>
          <a:lstStyle/>
          <a:p>
            <a:pPr algn="ctr">
              <a:lnSpc>
                <a:spcPct val="85000"/>
              </a:lnSpc>
            </a:pPr>
            <a:r>
              <a:rPr lang="en-US" sz="1200" b="1" dirty="0" smtClean="0">
                <a:solidFill>
                  <a:prstClr val="white"/>
                </a:solidFill>
                <a:latin typeface="+mj-lt"/>
              </a:rPr>
              <a:t>EASY </a:t>
            </a:r>
            <a:br>
              <a:rPr lang="en-US" sz="1200" b="1" dirty="0" smtClean="0">
                <a:solidFill>
                  <a:prstClr val="white"/>
                </a:solidFill>
                <a:latin typeface="+mj-lt"/>
              </a:rPr>
            </a:br>
            <a:r>
              <a:rPr lang="en-US" sz="1200" b="1" dirty="0" smtClean="0">
                <a:solidFill>
                  <a:prstClr val="white"/>
                </a:solidFill>
                <a:latin typeface="+mj-lt"/>
              </a:rPr>
              <a:t>MANAGEABILITY</a:t>
            </a:r>
            <a:endParaRPr lang="en-US" sz="1200" b="1" dirty="0">
              <a:solidFill>
                <a:prstClr val="white"/>
              </a:solidFill>
              <a:latin typeface="+mj-lt"/>
            </a:endParaRPr>
          </a:p>
        </p:txBody>
      </p:sp>
      <p:sp>
        <p:nvSpPr>
          <p:cNvPr id="38" name="Parallelogram 37"/>
          <p:cNvSpPr/>
          <p:nvPr/>
        </p:nvSpPr>
        <p:spPr>
          <a:xfrm>
            <a:off x="3581400" y="1249547"/>
            <a:ext cx="1828800" cy="1054756"/>
          </a:xfrm>
          <a:prstGeom prst="parallelogram">
            <a:avLst/>
          </a:prstGeom>
          <a:ln/>
        </p:spPr>
        <p:style>
          <a:lnRef idx="0">
            <a:schemeClr val="accent4"/>
          </a:lnRef>
          <a:fillRef idx="3">
            <a:schemeClr val="accent4"/>
          </a:fillRef>
          <a:effectRef idx="3">
            <a:schemeClr val="accent4"/>
          </a:effectRef>
          <a:fontRef idx="minor">
            <a:schemeClr val="lt1"/>
          </a:fontRef>
        </p:style>
        <p:txBody>
          <a:bodyPr lIns="91440" tIns="45720" rtlCol="0" anchor="ctr"/>
          <a:lstStyle/>
          <a:p>
            <a:pPr algn="ctr">
              <a:lnSpc>
                <a:spcPct val="85000"/>
              </a:lnSpc>
            </a:pPr>
            <a:r>
              <a:rPr lang="en-US" sz="1200" b="1" dirty="0" smtClean="0">
                <a:solidFill>
                  <a:prstClr val="white"/>
                </a:solidFill>
                <a:latin typeface="+mj-lt"/>
              </a:rPr>
              <a:t> HIGH </a:t>
            </a:r>
            <a:br>
              <a:rPr lang="en-US" sz="1200" b="1" dirty="0" smtClean="0">
                <a:solidFill>
                  <a:prstClr val="white"/>
                </a:solidFill>
                <a:latin typeface="+mj-lt"/>
              </a:rPr>
            </a:br>
            <a:r>
              <a:rPr lang="en-US" sz="1200" b="1" dirty="0" smtClean="0">
                <a:solidFill>
                  <a:prstClr val="white"/>
                </a:solidFill>
                <a:latin typeface="+mj-lt"/>
              </a:rPr>
              <a:t> RELIABILITY</a:t>
            </a:r>
            <a:endParaRPr lang="en-US" sz="1200" b="1" dirty="0">
              <a:solidFill>
                <a:prstClr val="white"/>
              </a:solidFill>
              <a:latin typeface="+mj-lt"/>
            </a:endParaRPr>
          </a:p>
        </p:txBody>
      </p:sp>
      <p:sp>
        <p:nvSpPr>
          <p:cNvPr id="39" name="Parallelogram 38"/>
          <p:cNvSpPr/>
          <p:nvPr/>
        </p:nvSpPr>
        <p:spPr>
          <a:xfrm>
            <a:off x="5257800" y="1249547"/>
            <a:ext cx="1828800" cy="1054756"/>
          </a:xfrm>
          <a:prstGeom prst="parallelogram">
            <a:avLst/>
          </a:prstGeom>
          <a:ln/>
        </p:spPr>
        <p:style>
          <a:lnRef idx="0">
            <a:schemeClr val="accent4"/>
          </a:lnRef>
          <a:fillRef idx="3">
            <a:schemeClr val="accent4"/>
          </a:fillRef>
          <a:effectRef idx="3">
            <a:schemeClr val="accent4"/>
          </a:effectRef>
          <a:fontRef idx="minor">
            <a:schemeClr val="lt1"/>
          </a:fontRef>
        </p:style>
        <p:txBody>
          <a:bodyPr lIns="91440" tIns="45720" rtlCol="0" anchor="ctr"/>
          <a:lstStyle/>
          <a:p>
            <a:pPr algn="ctr">
              <a:lnSpc>
                <a:spcPct val="85000"/>
              </a:lnSpc>
            </a:pPr>
            <a:r>
              <a:rPr lang="en-US" sz="1200" b="1" dirty="0" smtClean="0">
                <a:solidFill>
                  <a:prstClr val="white"/>
                </a:solidFill>
                <a:latin typeface="+mj-lt"/>
              </a:rPr>
              <a:t>DESIGNED </a:t>
            </a:r>
            <a:br>
              <a:rPr lang="en-US" sz="1200" b="1" dirty="0" smtClean="0">
                <a:solidFill>
                  <a:prstClr val="white"/>
                </a:solidFill>
                <a:latin typeface="+mj-lt"/>
              </a:rPr>
            </a:br>
            <a:r>
              <a:rPr lang="en-US" sz="1200" b="1" dirty="0" smtClean="0">
                <a:solidFill>
                  <a:prstClr val="white"/>
                </a:solidFill>
                <a:latin typeface="+mj-lt"/>
              </a:rPr>
              <a:t>FOR THE ENVIRONMENT</a:t>
            </a:r>
            <a:endParaRPr lang="en-US" sz="1200" b="1" dirty="0">
              <a:solidFill>
                <a:prstClr val="white"/>
              </a:solidFill>
              <a:latin typeface="+mj-lt"/>
            </a:endParaRPr>
          </a:p>
        </p:txBody>
      </p:sp>
      <p:sp>
        <p:nvSpPr>
          <p:cNvPr id="40" name="Parallelogram 39"/>
          <p:cNvSpPr/>
          <p:nvPr/>
        </p:nvSpPr>
        <p:spPr>
          <a:xfrm>
            <a:off x="6921500" y="1249547"/>
            <a:ext cx="1828800" cy="1054756"/>
          </a:xfrm>
          <a:prstGeom prst="parallelogram">
            <a:avLst/>
          </a:prstGeom>
          <a:ln/>
        </p:spPr>
        <p:style>
          <a:lnRef idx="0">
            <a:schemeClr val="accent4"/>
          </a:lnRef>
          <a:fillRef idx="3">
            <a:schemeClr val="accent4"/>
          </a:fillRef>
          <a:effectRef idx="3">
            <a:schemeClr val="accent4"/>
          </a:effectRef>
          <a:fontRef idx="minor">
            <a:schemeClr val="lt1"/>
          </a:fontRef>
        </p:style>
        <p:txBody>
          <a:bodyPr lIns="91440" tIns="45720" rtlCol="0" anchor="ctr"/>
          <a:lstStyle/>
          <a:p>
            <a:pPr algn="ctr">
              <a:lnSpc>
                <a:spcPct val="85000"/>
              </a:lnSpc>
            </a:pPr>
            <a:r>
              <a:rPr lang="en-US" sz="1200" b="1" dirty="0" smtClean="0">
                <a:solidFill>
                  <a:prstClr val="white"/>
                </a:solidFill>
                <a:latin typeface="+mj-lt"/>
              </a:rPr>
              <a:t>LOWER </a:t>
            </a:r>
            <a:br>
              <a:rPr lang="en-US" sz="1200" b="1" dirty="0" smtClean="0">
                <a:solidFill>
                  <a:prstClr val="white"/>
                </a:solidFill>
                <a:latin typeface="+mj-lt"/>
              </a:rPr>
            </a:br>
            <a:r>
              <a:rPr lang="en-US" sz="1200" b="1" dirty="0" smtClean="0">
                <a:solidFill>
                  <a:prstClr val="white"/>
                </a:solidFill>
                <a:latin typeface="+mj-lt"/>
              </a:rPr>
              <a:t>OVERALL </a:t>
            </a:r>
            <a:br>
              <a:rPr lang="en-US" sz="1200" b="1" dirty="0" smtClean="0">
                <a:solidFill>
                  <a:prstClr val="white"/>
                </a:solidFill>
                <a:latin typeface="+mj-lt"/>
              </a:rPr>
            </a:br>
            <a:r>
              <a:rPr lang="en-US" sz="1200" b="1" dirty="0" smtClean="0">
                <a:solidFill>
                  <a:prstClr val="white"/>
                </a:solidFill>
                <a:latin typeface="+mj-lt"/>
              </a:rPr>
              <a:t>COSTS</a:t>
            </a:r>
            <a:endParaRPr lang="en-US" sz="1200" b="1" dirty="0">
              <a:solidFill>
                <a:prstClr val="white"/>
              </a:solidFill>
              <a:latin typeface="+mj-lt"/>
            </a:endParaRPr>
          </a:p>
        </p:txBody>
      </p:sp>
    </p:spTree>
    <p:extLst>
      <p:ext uri="{BB962C8B-B14F-4D97-AF65-F5344CB8AC3E}">
        <p14:creationId xmlns:p14="http://schemas.microsoft.com/office/powerpoint/2010/main" val="2930824718"/>
      </p:ext>
    </p:extLst>
  </p:cSld>
  <p:clrMapOvr>
    <a:masterClrMapping/>
  </p:clrMapOvr>
  <p:transition>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Subtitle 2"/>
          <p:cNvSpPr txBox="1">
            <a:spLocks/>
          </p:cNvSpPr>
          <p:nvPr/>
        </p:nvSpPr>
        <p:spPr>
          <a:xfrm>
            <a:off x="2984558" y="1348631"/>
            <a:ext cx="5000625" cy="2978584"/>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400050">
              <a:buClr>
                <a:schemeClr val="tx1"/>
              </a:buClr>
              <a:buNone/>
            </a:pPr>
            <a:r>
              <a:rPr lang="en-AU" sz="1600" b="1" dirty="0" smtClean="0">
                <a:solidFill>
                  <a:schemeClr val="bg1"/>
                </a:solidFill>
              </a:rPr>
              <a:t>Interface</a:t>
            </a:r>
            <a:endParaRPr lang="en-AU" sz="1600" b="1" dirty="0">
              <a:solidFill>
                <a:schemeClr val="bg1"/>
              </a:solidFill>
            </a:endParaRPr>
          </a:p>
          <a:p>
            <a:pPr marL="285750" lvl="1">
              <a:buClr>
                <a:schemeClr val="tx1"/>
              </a:buClr>
              <a:buFont typeface="Arial" pitchFamily="34" charset="0"/>
              <a:buChar char="•"/>
            </a:pPr>
            <a:r>
              <a:rPr lang="en-AU" sz="1600" dirty="0" smtClean="0">
                <a:solidFill>
                  <a:schemeClr val="bg1"/>
                </a:solidFill>
              </a:rPr>
              <a:t>Dynamic Tile Based</a:t>
            </a:r>
          </a:p>
          <a:p>
            <a:pPr marL="285750" lvl="1">
              <a:buClr>
                <a:schemeClr val="tx1"/>
              </a:buClr>
              <a:buFont typeface="Arial" pitchFamily="34" charset="0"/>
              <a:buChar char="•"/>
            </a:pPr>
            <a:r>
              <a:rPr lang="en-AU" sz="1600" dirty="0" smtClean="0">
                <a:solidFill>
                  <a:schemeClr val="bg1"/>
                </a:solidFill>
              </a:rPr>
              <a:t>Move, Size and Sort</a:t>
            </a:r>
          </a:p>
          <a:p>
            <a:pPr marL="285750" lvl="1">
              <a:buClr>
                <a:schemeClr val="tx1"/>
              </a:buClr>
              <a:buFont typeface="Arial" pitchFamily="34" charset="0"/>
              <a:buChar char="•"/>
            </a:pPr>
            <a:r>
              <a:rPr lang="en-AU" sz="1600" dirty="0" smtClean="0">
                <a:solidFill>
                  <a:schemeClr val="bg1"/>
                </a:solidFill>
              </a:rPr>
              <a:t>Customisable Widget Bar</a:t>
            </a:r>
          </a:p>
          <a:p>
            <a:pPr marL="285750" lvl="1">
              <a:buClr>
                <a:schemeClr val="tx1"/>
              </a:buClr>
              <a:buFont typeface="Arial" pitchFamily="34" charset="0"/>
              <a:buChar char="•"/>
            </a:pPr>
            <a:r>
              <a:rPr lang="en-AU" sz="1600" dirty="0" smtClean="0">
                <a:solidFill>
                  <a:schemeClr val="bg1"/>
                </a:solidFill>
              </a:rPr>
              <a:t>User Security</a:t>
            </a:r>
          </a:p>
          <a:p>
            <a:pPr marL="285750" lvl="1">
              <a:buClr>
                <a:schemeClr val="tx1"/>
              </a:buClr>
              <a:buFont typeface="Arial" pitchFamily="34" charset="0"/>
              <a:buChar char="•"/>
            </a:pPr>
            <a:r>
              <a:rPr lang="en-AU" sz="1600" dirty="0" smtClean="0">
                <a:solidFill>
                  <a:schemeClr val="bg1"/>
                </a:solidFill>
              </a:rPr>
              <a:t>Scenario Based</a:t>
            </a:r>
          </a:p>
          <a:p>
            <a:pPr marL="342900" lvl="1" indent="-342900">
              <a:buClr>
                <a:srgbClr val="6CC2EC"/>
              </a:buClr>
              <a:buFont typeface="Arial" pitchFamily="34" charset="0"/>
              <a:buChar char="•"/>
            </a:pPr>
            <a:endParaRPr lang="en-AU" sz="1600" dirty="0">
              <a:solidFill>
                <a:schemeClr val="bg1"/>
              </a:solidFill>
            </a:endParaRPr>
          </a:p>
        </p:txBody>
      </p:sp>
      <p:sp>
        <p:nvSpPr>
          <p:cNvPr id="54" name="Can 53"/>
          <p:cNvSpPr/>
          <p:nvPr/>
        </p:nvSpPr>
        <p:spPr>
          <a:xfrm rot="5400000">
            <a:off x="4528101" y="1002822"/>
            <a:ext cx="273303" cy="3746066"/>
          </a:xfrm>
          <a:prstGeom prst="can">
            <a:avLst/>
          </a:prstGeom>
          <a:solidFill>
            <a:srgbClr val="FFC000"/>
          </a:solidFill>
          <a:ln>
            <a:solidFill>
              <a:srgbClr val="A88000"/>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AU" b="1" dirty="0" smtClean="0">
                <a:solidFill>
                  <a:schemeClr val="bg1"/>
                </a:solidFill>
              </a:rPr>
              <a:t>SSL</a:t>
            </a:r>
            <a:endParaRPr lang="en-AU" b="1" dirty="0">
              <a:solidFill>
                <a:schemeClr val="bg1"/>
              </a:solidFill>
            </a:endParaRPr>
          </a:p>
        </p:txBody>
      </p:sp>
      <p:grpSp>
        <p:nvGrpSpPr>
          <p:cNvPr id="8" name="Group 7"/>
          <p:cNvGrpSpPr/>
          <p:nvPr/>
        </p:nvGrpSpPr>
        <p:grpSpPr>
          <a:xfrm>
            <a:off x="1591454" y="3698147"/>
            <a:ext cx="1152128" cy="1080120"/>
            <a:chOff x="3206533" y="1195027"/>
            <a:chExt cx="1152128" cy="1080120"/>
          </a:xfrm>
        </p:grpSpPr>
        <p:sp>
          <p:nvSpPr>
            <p:cNvPr id="29" name="Isosceles Triangle 28"/>
            <p:cNvSpPr/>
            <p:nvPr/>
          </p:nvSpPr>
          <p:spPr>
            <a:xfrm>
              <a:off x="3206533" y="1195027"/>
              <a:ext cx="1152128" cy="1080120"/>
            </a:xfrm>
            <a:prstGeom prst="triangle">
              <a:avLst/>
            </a:prstGeom>
            <a:effectLst>
              <a:outerShdw blurRad="40000" dist="23000" dir="5400000" rotWithShape="0">
                <a:srgbClr val="000000">
                  <a:alpha val="35000"/>
                </a:srgbClr>
              </a:outerShdw>
            </a:effectLst>
            <a:scene3d>
              <a:camera prst="orthographicFront">
                <a:rot lat="0" lon="0" rev="0"/>
              </a:camera>
              <a:lightRig rig="threePt" dir="t">
                <a:rot lat="0" lon="0" rev="1200000"/>
              </a:lightRig>
            </a:scene3d>
          </p:spPr>
          <p:style>
            <a:lnRef idx="0">
              <a:schemeClr val="accent1"/>
            </a:lnRef>
            <a:fillRef idx="3">
              <a:schemeClr val="accent1"/>
            </a:fillRef>
            <a:effectRef idx="3">
              <a:schemeClr val="accent1"/>
            </a:effectRef>
            <a:fontRef idx="minor">
              <a:schemeClr val="lt1"/>
            </a:fontRef>
          </p:style>
          <p:txBody>
            <a:bodyPr lIns="0" tIns="0" rIns="0" bIns="0" rtlCol="0" anchor="b"/>
            <a:lstStyle/>
            <a:p>
              <a:pPr algn="ctr"/>
              <a:r>
                <a:rPr lang="en-AU" sz="1200" b="1" dirty="0" smtClean="0"/>
                <a:t>Access</a:t>
              </a:r>
              <a:endParaRPr lang="en-AU" sz="1200" b="1" dirty="0"/>
            </a:p>
          </p:txBody>
        </p:sp>
        <p:pic>
          <p:nvPicPr>
            <p:cNvPr id="31" name="Picture 3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80265" y="1646894"/>
              <a:ext cx="404664" cy="404664"/>
            </a:xfrm>
            <a:prstGeom prst="rect">
              <a:avLst/>
            </a:prstGeom>
          </p:spPr>
        </p:pic>
      </p:grpSp>
      <p:grpSp>
        <p:nvGrpSpPr>
          <p:cNvPr id="10" name="Group 9"/>
          <p:cNvGrpSpPr/>
          <p:nvPr/>
        </p:nvGrpSpPr>
        <p:grpSpPr>
          <a:xfrm>
            <a:off x="1733255" y="4871427"/>
            <a:ext cx="861654" cy="861655"/>
            <a:chOff x="1733255" y="4871427"/>
            <a:chExt cx="861654" cy="861654"/>
          </a:xfrm>
        </p:grpSpPr>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33255" y="4871427"/>
              <a:ext cx="861654" cy="861654"/>
            </a:xfrm>
            <a:prstGeom prst="rect">
              <a:avLst/>
            </a:prstGeom>
          </p:spPr>
        </p:pic>
        <p:sp>
          <p:nvSpPr>
            <p:cNvPr id="26" name="TextBox 25"/>
            <p:cNvSpPr txBox="1"/>
            <p:nvPr/>
          </p:nvSpPr>
          <p:spPr>
            <a:xfrm>
              <a:off x="1945268" y="4939272"/>
              <a:ext cx="444500" cy="369332"/>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AU" b="1" dirty="0" smtClean="0"/>
                <a:t>2</a:t>
              </a:r>
              <a:endParaRPr lang="en-AU" b="1" dirty="0"/>
            </a:p>
          </p:txBody>
        </p:sp>
      </p:grpSp>
      <p:sp>
        <p:nvSpPr>
          <p:cNvPr id="4" name="TextBox 3"/>
          <p:cNvSpPr txBox="1"/>
          <p:nvPr/>
        </p:nvSpPr>
        <p:spPr>
          <a:xfrm>
            <a:off x="866056" y="5638801"/>
            <a:ext cx="2816100" cy="954107"/>
          </a:xfrm>
          <a:prstGeom prst="rect">
            <a:avLst/>
          </a:prstGeom>
        </p:spPr>
        <p:txBody>
          <a:bodyPr wrap="square">
            <a:spAutoFit/>
          </a:bodyPr>
          <a:lstStyle>
            <a:defPPr>
              <a:defRPr lang="en-US"/>
            </a:defPPr>
            <a:lvl1pPr algn="ctr">
              <a:defRPr sz="1400">
                <a:solidFill>
                  <a:schemeClr val="bg1"/>
                </a:solidFill>
              </a:defRPr>
            </a:lvl1pPr>
          </a:lstStyle>
          <a:p>
            <a:r>
              <a:rPr lang="en-AU" dirty="0"/>
              <a:t>Log on request to Active Directory and HP SecureSolutions authorisation (</a:t>
            </a:r>
            <a:r>
              <a:rPr lang="en-AU" dirty="0" smtClean="0"/>
              <a:t>Machine, Location </a:t>
            </a:r>
            <a:r>
              <a:rPr lang="en-AU" dirty="0"/>
              <a:t>and User)</a:t>
            </a:r>
          </a:p>
        </p:txBody>
      </p:sp>
      <p:grpSp>
        <p:nvGrpSpPr>
          <p:cNvPr id="2" name="Group 1"/>
          <p:cNvGrpSpPr/>
          <p:nvPr/>
        </p:nvGrpSpPr>
        <p:grpSpPr>
          <a:xfrm>
            <a:off x="1581509" y="2474062"/>
            <a:ext cx="994735" cy="864729"/>
            <a:chOff x="1689083" y="2490538"/>
            <a:chExt cx="994735" cy="864729"/>
          </a:xfrm>
        </p:grpSpPr>
        <p:pic>
          <p:nvPicPr>
            <p:cNvPr id="111" name="Picture 1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66370" y="2497702"/>
              <a:ext cx="817448" cy="817448"/>
            </a:xfrm>
            <a:prstGeom prst="rect">
              <a:avLst/>
            </a:prstGeom>
          </p:spPr>
        </p:pic>
        <p:pic>
          <p:nvPicPr>
            <p:cNvPr id="112" name="Picture 1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852042" y="2490538"/>
              <a:ext cx="831776" cy="831776"/>
            </a:xfrm>
            <a:prstGeom prst="rect">
              <a:avLst/>
            </a:prstGeom>
          </p:spPr>
        </p:pic>
        <p:pic>
          <p:nvPicPr>
            <p:cNvPr id="25" name="Picture 2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1689083" y="2734558"/>
              <a:ext cx="288032" cy="620709"/>
            </a:xfrm>
            <a:prstGeom prst="rect">
              <a:avLst/>
            </a:prstGeom>
          </p:spPr>
        </p:pic>
      </p:grpSp>
      <p:grpSp>
        <p:nvGrpSpPr>
          <p:cNvPr id="11" name="Group 10"/>
          <p:cNvGrpSpPr/>
          <p:nvPr/>
        </p:nvGrpSpPr>
        <p:grpSpPr>
          <a:xfrm>
            <a:off x="1725523" y="1366229"/>
            <a:ext cx="787152" cy="787153"/>
            <a:chOff x="1725523" y="1366227"/>
            <a:chExt cx="787152" cy="787152"/>
          </a:xfrm>
        </p:grpSpPr>
        <p:pic>
          <p:nvPicPr>
            <p:cNvPr id="46" name="Picture 4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725523" y="1366227"/>
              <a:ext cx="787152" cy="787152"/>
            </a:xfrm>
            <a:prstGeom prst="rect">
              <a:avLst/>
            </a:prstGeom>
          </p:spPr>
        </p:pic>
        <p:sp>
          <p:nvSpPr>
            <p:cNvPr id="28" name="TextBox 27"/>
            <p:cNvSpPr txBox="1"/>
            <p:nvPr/>
          </p:nvSpPr>
          <p:spPr>
            <a:xfrm>
              <a:off x="1896849" y="1682750"/>
              <a:ext cx="444500" cy="369332"/>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AU" b="1" dirty="0" smtClean="0"/>
                <a:t>3</a:t>
              </a:r>
              <a:endParaRPr lang="en-AU" b="1" dirty="0"/>
            </a:p>
          </p:txBody>
        </p:sp>
      </p:grpSp>
      <p:sp>
        <p:nvSpPr>
          <p:cNvPr id="33" name="TextBox 32"/>
          <p:cNvSpPr txBox="1"/>
          <p:nvPr/>
        </p:nvSpPr>
        <p:spPr>
          <a:xfrm>
            <a:off x="1028701" y="157121"/>
            <a:ext cx="2343149" cy="954107"/>
          </a:xfrm>
          <a:prstGeom prst="rect">
            <a:avLst/>
          </a:prstGeom>
        </p:spPr>
        <p:txBody>
          <a:bodyPr wrap="square">
            <a:spAutoFit/>
          </a:bodyPr>
          <a:lstStyle>
            <a:defPPr>
              <a:defRPr lang="en-US"/>
            </a:defPPr>
            <a:lvl1pPr algn="ctr">
              <a:defRPr sz="1400">
                <a:solidFill>
                  <a:schemeClr val="bg1"/>
                </a:solidFill>
              </a:defRPr>
            </a:lvl1pPr>
          </a:lstStyle>
          <a:p>
            <a:r>
              <a:rPr lang="en-AU" dirty="0"/>
              <a:t>User is presented relevant secure resources appropriate to the location and access of the user.</a:t>
            </a:r>
          </a:p>
        </p:txBody>
      </p:sp>
      <p:pic>
        <p:nvPicPr>
          <p:cNvPr id="24" name="Picture 2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98004" y="2461295"/>
            <a:ext cx="936104" cy="936104"/>
          </a:xfrm>
          <a:prstGeom prst="rect">
            <a:avLst/>
          </a:prstGeom>
          <a:effectLst/>
        </p:spPr>
      </p:pic>
      <p:grpSp>
        <p:nvGrpSpPr>
          <p:cNvPr id="5" name="Group 4"/>
          <p:cNvGrpSpPr/>
          <p:nvPr/>
        </p:nvGrpSpPr>
        <p:grpSpPr>
          <a:xfrm>
            <a:off x="472480" y="1366229"/>
            <a:ext cx="787152" cy="787153"/>
            <a:chOff x="472480" y="1366227"/>
            <a:chExt cx="787152" cy="787152"/>
          </a:xfrm>
        </p:grpSpPr>
        <p:pic>
          <p:nvPicPr>
            <p:cNvPr id="30" name="Picture 2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72480" y="1366227"/>
              <a:ext cx="787152" cy="787152"/>
            </a:xfrm>
            <a:prstGeom prst="rect">
              <a:avLst/>
            </a:prstGeom>
          </p:spPr>
        </p:pic>
        <p:sp>
          <p:nvSpPr>
            <p:cNvPr id="3" name="TextBox 2"/>
            <p:cNvSpPr txBox="1"/>
            <p:nvPr/>
          </p:nvSpPr>
          <p:spPr>
            <a:xfrm>
              <a:off x="647700" y="1682750"/>
              <a:ext cx="444500" cy="369332"/>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AU" b="1" dirty="0" smtClean="0"/>
                <a:t>1</a:t>
              </a:r>
              <a:endParaRPr lang="en-AU" b="1" dirty="0"/>
            </a:p>
          </p:txBody>
        </p:sp>
      </p:grpSp>
      <p:sp>
        <p:nvSpPr>
          <p:cNvPr id="34" name="TextBox 33"/>
          <p:cNvSpPr txBox="1"/>
          <p:nvPr/>
        </p:nvSpPr>
        <p:spPr>
          <a:xfrm>
            <a:off x="-19077" y="156299"/>
            <a:ext cx="1888617" cy="954107"/>
          </a:xfrm>
          <a:prstGeom prst="rect">
            <a:avLst/>
          </a:prstGeom>
        </p:spPr>
        <p:txBody>
          <a:bodyPr wrap="square">
            <a:spAutoFit/>
          </a:bodyPr>
          <a:lstStyle>
            <a:defPPr>
              <a:defRPr lang="en-US"/>
            </a:defPPr>
            <a:lvl1pPr>
              <a:defRPr>
                <a:solidFill>
                  <a:schemeClr val="bg1"/>
                </a:solidFill>
              </a:defRPr>
            </a:lvl1pPr>
          </a:lstStyle>
          <a:p>
            <a:pPr algn="ctr"/>
            <a:r>
              <a:rPr lang="en-AU" sz="1400" dirty="0"/>
              <a:t>User logs on to any device in the organisation at any location.</a:t>
            </a:r>
          </a:p>
        </p:txBody>
      </p:sp>
      <p:sp>
        <p:nvSpPr>
          <p:cNvPr id="37" name="TextBox 36"/>
          <p:cNvSpPr txBox="1"/>
          <p:nvPr/>
        </p:nvSpPr>
        <p:spPr>
          <a:xfrm>
            <a:off x="2512675" y="154491"/>
            <a:ext cx="2894794" cy="738664"/>
          </a:xfrm>
          <a:prstGeom prst="rect">
            <a:avLst/>
          </a:prstGeom>
        </p:spPr>
        <p:txBody>
          <a:bodyPr wrap="square">
            <a:spAutoFit/>
          </a:bodyPr>
          <a:lstStyle>
            <a:defPPr>
              <a:defRPr lang="en-US"/>
            </a:defPPr>
            <a:lvl1pPr algn="ctr">
              <a:defRPr sz="1400">
                <a:solidFill>
                  <a:schemeClr val="bg1"/>
                </a:solidFill>
              </a:defRPr>
            </a:lvl1pPr>
          </a:lstStyle>
          <a:p>
            <a:r>
              <a:rPr lang="en-AU" dirty="0">
                <a:effectLst>
                  <a:outerShdw blurRad="38100" dist="38100" dir="2700000" algn="tl">
                    <a:srgbClr val="000000">
                      <a:alpha val="43137"/>
                    </a:srgbClr>
                  </a:outerShdw>
                </a:effectLst>
              </a:rPr>
              <a:t>User requests resource and a request is submitted across NetScaler devices for load balancing.</a:t>
            </a:r>
          </a:p>
        </p:txBody>
      </p:sp>
      <p:sp>
        <p:nvSpPr>
          <p:cNvPr id="6" name="TextBox 5"/>
          <p:cNvSpPr txBox="1"/>
          <p:nvPr/>
        </p:nvSpPr>
        <p:spPr>
          <a:xfrm>
            <a:off x="3319303" y="4100547"/>
            <a:ext cx="1300198" cy="338554"/>
          </a:xfrm>
          <a:prstGeom prst="rect">
            <a:avLst/>
          </a:prstGeom>
          <a:noFill/>
        </p:spPr>
        <p:txBody>
          <a:bodyPr wrap="square" rtlCol="0">
            <a:spAutoFit/>
          </a:bodyPr>
          <a:lstStyle/>
          <a:p>
            <a:pPr algn="ctr"/>
            <a:r>
              <a:rPr lang="en-AU" sz="1600" b="1" dirty="0" smtClean="0">
                <a:solidFill>
                  <a:schemeClr val="bg1"/>
                </a:solidFill>
              </a:rPr>
              <a:t>NetScaler</a:t>
            </a:r>
            <a:endParaRPr lang="en-AU" sz="1600" b="1" dirty="0">
              <a:solidFill>
                <a:schemeClr val="bg1"/>
              </a:solidFill>
            </a:endParaRPr>
          </a:p>
        </p:txBody>
      </p:sp>
      <p:pic>
        <p:nvPicPr>
          <p:cNvPr id="1028" name="Picture 4"/>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259881" y="3164747"/>
            <a:ext cx="128905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2" name="Group 11"/>
          <p:cNvGrpSpPr/>
          <p:nvPr/>
        </p:nvGrpSpPr>
        <p:grpSpPr>
          <a:xfrm>
            <a:off x="3510830" y="1815708"/>
            <a:ext cx="787152" cy="787153"/>
            <a:chOff x="3510830" y="1815706"/>
            <a:chExt cx="787152" cy="787152"/>
          </a:xfrm>
        </p:grpSpPr>
        <p:pic>
          <p:nvPicPr>
            <p:cNvPr id="52" name="Picture 5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510830" y="1815706"/>
              <a:ext cx="787152" cy="787152"/>
            </a:xfrm>
            <a:prstGeom prst="rect">
              <a:avLst/>
            </a:prstGeom>
          </p:spPr>
        </p:pic>
        <p:sp>
          <p:nvSpPr>
            <p:cNvPr id="27" name="TextBox 26"/>
            <p:cNvSpPr txBox="1"/>
            <p:nvPr/>
          </p:nvSpPr>
          <p:spPr>
            <a:xfrm>
              <a:off x="3682156" y="2124593"/>
              <a:ext cx="444500" cy="369332"/>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AU" b="1" dirty="0" smtClean="0"/>
                <a:t>4</a:t>
              </a:r>
              <a:endParaRPr lang="en-AU" b="1" dirty="0"/>
            </a:p>
          </p:txBody>
        </p:sp>
      </p:grpSp>
      <p:pic>
        <p:nvPicPr>
          <p:cNvPr id="42" name="Picture 41" descr="http://www.askthesolutionarchitect.com/rw_common/images/ctxs.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465805" y="3873742"/>
            <a:ext cx="877202" cy="411471"/>
          </a:xfrm>
          <a:prstGeom prst="rect">
            <a:avLst/>
          </a:prstGeom>
          <a:noFill/>
          <a:extLst>
            <a:ext uri="{909E8E84-426E-40DD-AFC4-6F175D3DCCD1}">
              <a14:hiddenFill xmlns:a14="http://schemas.microsoft.com/office/drawing/2010/main">
                <a:solidFill>
                  <a:srgbClr val="FFFFFF"/>
                </a:solidFill>
              </a14:hiddenFill>
            </a:ext>
          </a:extLst>
        </p:spPr>
      </p:pic>
      <p:sp>
        <p:nvSpPr>
          <p:cNvPr id="45" name="TextBox 44"/>
          <p:cNvSpPr txBox="1"/>
          <p:nvPr/>
        </p:nvSpPr>
        <p:spPr>
          <a:xfrm>
            <a:off x="5952681" y="4126643"/>
            <a:ext cx="1338769" cy="338554"/>
          </a:xfrm>
          <a:prstGeom prst="rect">
            <a:avLst/>
          </a:prstGeom>
          <a:noFill/>
        </p:spPr>
        <p:txBody>
          <a:bodyPr wrap="square" rtlCol="0">
            <a:spAutoFit/>
          </a:bodyPr>
          <a:lstStyle>
            <a:defPPr>
              <a:defRPr lang="en-US"/>
            </a:defPPr>
            <a:lvl1pPr algn="ctr">
              <a:defRPr sz="1600" b="1">
                <a:solidFill>
                  <a:schemeClr val="bg1"/>
                </a:solidFill>
              </a:defRPr>
            </a:lvl1pPr>
          </a:lstStyle>
          <a:p>
            <a:r>
              <a:rPr lang="en-AU" dirty="0"/>
              <a:t>NetScaler</a:t>
            </a:r>
          </a:p>
        </p:txBody>
      </p:sp>
      <p:pic>
        <p:nvPicPr>
          <p:cNvPr id="55" name="Picture 4"/>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893258" y="3164747"/>
            <a:ext cx="128905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3" name="Group 12"/>
          <p:cNvGrpSpPr/>
          <p:nvPr/>
        </p:nvGrpSpPr>
        <p:grpSpPr>
          <a:xfrm>
            <a:off x="6144207" y="1815707"/>
            <a:ext cx="787152" cy="787152"/>
            <a:chOff x="6144207" y="1815706"/>
            <a:chExt cx="787152" cy="787152"/>
          </a:xfrm>
        </p:grpSpPr>
        <p:pic>
          <p:nvPicPr>
            <p:cNvPr id="53" name="Picture 5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144207" y="1815706"/>
              <a:ext cx="787152" cy="787152"/>
            </a:xfrm>
            <a:prstGeom prst="rect">
              <a:avLst/>
            </a:prstGeom>
          </p:spPr>
        </p:pic>
        <p:sp>
          <p:nvSpPr>
            <p:cNvPr id="32" name="TextBox 31"/>
            <p:cNvSpPr txBox="1"/>
            <p:nvPr/>
          </p:nvSpPr>
          <p:spPr>
            <a:xfrm>
              <a:off x="6315534" y="2153379"/>
              <a:ext cx="444500" cy="369332"/>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AU" b="1" dirty="0" smtClean="0"/>
                <a:t>5</a:t>
              </a:r>
              <a:endParaRPr lang="en-AU" b="1" dirty="0"/>
            </a:p>
          </p:txBody>
        </p:sp>
      </p:grpSp>
      <p:sp>
        <p:nvSpPr>
          <p:cNvPr id="38" name="TextBox 37"/>
          <p:cNvSpPr txBox="1"/>
          <p:nvPr/>
        </p:nvSpPr>
        <p:spPr>
          <a:xfrm>
            <a:off x="5090388" y="133086"/>
            <a:ext cx="2894794" cy="738664"/>
          </a:xfrm>
          <a:prstGeom prst="rect">
            <a:avLst/>
          </a:prstGeom>
        </p:spPr>
        <p:txBody>
          <a:bodyPr wrap="square">
            <a:spAutoFit/>
          </a:bodyPr>
          <a:lstStyle>
            <a:defPPr>
              <a:defRPr lang="en-US"/>
            </a:defPPr>
            <a:lvl1pPr algn="ctr">
              <a:defRPr sz="1400">
                <a:solidFill>
                  <a:schemeClr val="bg1"/>
                </a:solidFill>
                <a:effectLst>
                  <a:outerShdw blurRad="38100" dist="38100" dir="2700000" algn="tl">
                    <a:srgbClr val="000000">
                      <a:alpha val="43137"/>
                    </a:srgbClr>
                  </a:outerShdw>
                </a:effectLst>
              </a:defRPr>
            </a:lvl1pPr>
          </a:lstStyle>
          <a:p>
            <a:r>
              <a:rPr lang="en-AU" dirty="0"/>
              <a:t>Authentication is requested and an SSL tunnel is created to an Access Gateway Enterprise Edition NetScaler</a:t>
            </a:r>
          </a:p>
        </p:txBody>
      </p:sp>
      <p:pic>
        <p:nvPicPr>
          <p:cNvPr id="47" name="Picture 46" descr="http://www.askthesolutionarchitect.com/rw_common/images/ctxs.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144207" y="3873742"/>
            <a:ext cx="877202" cy="4114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0208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nodeType="clickEffect">
                                  <p:stCondLst>
                                    <p:cond delay="0"/>
                                  </p:stCondLst>
                                  <p:childTnLst>
                                    <p:set>
                                      <p:cBhvr>
                                        <p:cTn id="14" dur="1" fill="hold">
                                          <p:stCondLst>
                                            <p:cond delay="0"/>
                                          </p:stCondLst>
                                        </p:cTn>
                                        <p:tgtEl>
                                          <p:spTgt spid="5"/>
                                        </p:tgtEl>
                                        <p:attrNameLst>
                                          <p:attrName>style.visibility</p:attrName>
                                        </p:attrNameLst>
                                      </p:cBhvr>
                                      <p:to>
                                        <p:strVal val="hidden"/>
                                      </p:to>
                                    </p:set>
                                  </p:childTnLst>
                                </p:cTn>
                              </p:par>
                              <p:par>
                                <p:cTn id="15" presetID="1" presetClass="exit" presetSubtype="0" fill="hold" grpId="1" nodeType="withEffect">
                                  <p:stCondLst>
                                    <p:cond delay="0"/>
                                  </p:stCondLst>
                                  <p:childTnLst>
                                    <p:set>
                                      <p:cBhvr>
                                        <p:cTn id="16" dur="1" fill="hold">
                                          <p:stCondLst>
                                            <p:cond delay="0"/>
                                          </p:stCondLst>
                                        </p:cTn>
                                        <p:tgtEl>
                                          <p:spTgt spid="34"/>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4"/>
                                        </p:tgtEl>
                                        <p:attrNameLst>
                                          <p:attrName>style.visibility</p:attrName>
                                        </p:attrNameLst>
                                      </p:cBhvr>
                                      <p:to>
                                        <p:strVal val="hidden"/>
                                      </p:to>
                                    </p:set>
                                  </p:childTnLst>
                                </p:cTn>
                              </p:par>
                              <p:par>
                                <p:cTn id="29" presetID="1" presetClass="exit" presetSubtype="0" fill="hold" nodeType="withEffect">
                                  <p:stCondLst>
                                    <p:cond delay="0"/>
                                  </p:stCondLst>
                                  <p:childTnLst>
                                    <p:set>
                                      <p:cBhvr>
                                        <p:cTn id="30" dur="1" fill="hold">
                                          <p:stCondLst>
                                            <p:cond delay="0"/>
                                          </p:stCondLst>
                                        </p:cTn>
                                        <p:tgtEl>
                                          <p:spTgt spid="10"/>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1"/>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nodeType="clickEffect">
                                  <p:stCondLst>
                                    <p:cond delay="0"/>
                                  </p:stCondLst>
                                  <p:childTnLst>
                                    <p:set>
                                      <p:cBhvr>
                                        <p:cTn id="42" dur="1" fill="hold">
                                          <p:stCondLst>
                                            <p:cond delay="0"/>
                                          </p:stCondLst>
                                        </p:cTn>
                                        <p:tgtEl>
                                          <p:spTgt spid="11"/>
                                        </p:tgtEl>
                                        <p:attrNameLst>
                                          <p:attrName>style.visibility</p:attrName>
                                        </p:attrNameLst>
                                      </p:cBhvr>
                                      <p:to>
                                        <p:strVal val="hidden"/>
                                      </p:to>
                                    </p:set>
                                  </p:childTnLst>
                                </p:cTn>
                              </p:par>
                              <p:par>
                                <p:cTn id="43" presetID="1" presetClass="exit" presetSubtype="0" fill="hold" grpId="1" nodeType="withEffect">
                                  <p:stCondLst>
                                    <p:cond delay="0"/>
                                  </p:stCondLst>
                                  <p:childTnLst>
                                    <p:set>
                                      <p:cBhvr>
                                        <p:cTn id="44" dur="1" fill="hold">
                                          <p:stCondLst>
                                            <p:cond delay="0"/>
                                          </p:stCondLst>
                                        </p:cTn>
                                        <p:tgtEl>
                                          <p:spTgt spid="33"/>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40"/>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xit" presetSubtype="0" fill="hold" grpId="1" nodeType="clickEffect">
                                  <p:stCondLst>
                                    <p:cond delay="0"/>
                                  </p:stCondLst>
                                  <p:childTnLst>
                                    <p:set>
                                      <p:cBhvr>
                                        <p:cTn id="52" dur="1" fill="hold">
                                          <p:stCondLst>
                                            <p:cond delay="0"/>
                                          </p:stCondLst>
                                        </p:cTn>
                                        <p:tgtEl>
                                          <p:spTgt spid="40"/>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42"/>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6"/>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1028"/>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12"/>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37"/>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xit" presetSubtype="0" fill="hold" nodeType="clickEffect">
                                  <p:stCondLst>
                                    <p:cond delay="0"/>
                                  </p:stCondLst>
                                  <p:childTnLst>
                                    <p:set>
                                      <p:cBhvr>
                                        <p:cTn id="68" dur="1" fill="hold">
                                          <p:stCondLst>
                                            <p:cond delay="0"/>
                                          </p:stCondLst>
                                        </p:cTn>
                                        <p:tgtEl>
                                          <p:spTgt spid="12"/>
                                        </p:tgtEl>
                                        <p:attrNameLst>
                                          <p:attrName>style.visibility</p:attrName>
                                        </p:attrNameLst>
                                      </p:cBhvr>
                                      <p:to>
                                        <p:strVal val="hidden"/>
                                      </p:to>
                                    </p:set>
                                  </p:childTnLst>
                                </p:cTn>
                              </p:par>
                              <p:par>
                                <p:cTn id="69" presetID="1" presetClass="exit" presetSubtype="0" fill="hold" grpId="1" nodeType="withEffect">
                                  <p:stCondLst>
                                    <p:cond delay="0"/>
                                  </p:stCondLst>
                                  <p:childTnLst>
                                    <p:set>
                                      <p:cBhvr>
                                        <p:cTn id="70" dur="1" fill="hold">
                                          <p:stCondLst>
                                            <p:cond delay="0"/>
                                          </p:stCondLst>
                                        </p:cTn>
                                        <p:tgtEl>
                                          <p:spTgt spid="37"/>
                                        </p:tgtEl>
                                        <p:attrNameLst>
                                          <p:attrName>style.visibility</p:attrName>
                                        </p:attrNameLst>
                                      </p:cBhvr>
                                      <p:to>
                                        <p:strVal val="hidden"/>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54"/>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45"/>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47"/>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55"/>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13"/>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38"/>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xit" presetSubtype="0" fill="hold" nodeType="clickEffect">
                                  <p:stCondLst>
                                    <p:cond delay="0"/>
                                  </p:stCondLst>
                                  <p:childTnLst>
                                    <p:set>
                                      <p:cBhvr>
                                        <p:cTn id="88" dur="1" fill="hold">
                                          <p:stCondLst>
                                            <p:cond delay="0"/>
                                          </p:stCondLst>
                                        </p:cTn>
                                        <p:tgtEl>
                                          <p:spTgt spid="13"/>
                                        </p:tgtEl>
                                        <p:attrNameLst>
                                          <p:attrName>style.visibility</p:attrName>
                                        </p:attrNameLst>
                                      </p:cBhvr>
                                      <p:to>
                                        <p:strVal val="hidden"/>
                                      </p:to>
                                    </p:set>
                                  </p:childTnLst>
                                </p:cTn>
                              </p:par>
                              <p:par>
                                <p:cTn id="89" presetID="1" presetClass="exit" presetSubtype="0" fill="hold" grpId="1" nodeType="withEffect">
                                  <p:stCondLst>
                                    <p:cond delay="0"/>
                                  </p:stCondLst>
                                  <p:childTnLst>
                                    <p:set>
                                      <p:cBhvr>
                                        <p:cTn id="90" dur="1" fill="hold">
                                          <p:stCondLst>
                                            <p:cond delay="0"/>
                                          </p:stCondLst>
                                        </p:cTn>
                                        <p:tgtEl>
                                          <p:spTgt spid="3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0" grpId="1"/>
      <p:bldP spid="54" grpId="0" animBg="1"/>
      <p:bldP spid="4" grpId="0"/>
      <p:bldP spid="4" grpId="1"/>
      <p:bldP spid="33" grpId="0"/>
      <p:bldP spid="33" grpId="1"/>
      <p:bldP spid="34" grpId="0"/>
      <p:bldP spid="34" grpId="1"/>
      <p:bldP spid="37" grpId="0"/>
      <p:bldP spid="37" grpId="1"/>
      <p:bldP spid="6" grpId="0"/>
      <p:bldP spid="45" grpId="0"/>
      <p:bldP spid="38" grpId="0"/>
      <p:bldP spid="38"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Box 31"/>
          <p:cNvSpPr txBox="1"/>
          <p:nvPr/>
        </p:nvSpPr>
        <p:spPr>
          <a:xfrm>
            <a:off x="5175311" y="4540225"/>
            <a:ext cx="1688627" cy="369332"/>
          </a:xfrm>
          <a:prstGeom prst="rect">
            <a:avLst/>
          </a:prstGeom>
          <a:noFill/>
        </p:spPr>
        <p:txBody>
          <a:bodyPr wrap="square" rtlCol="0">
            <a:spAutoFit/>
          </a:bodyPr>
          <a:lstStyle/>
          <a:p>
            <a:pPr algn="ctr"/>
            <a:r>
              <a:rPr lang="en-AU" b="1" dirty="0" smtClean="0">
                <a:solidFill>
                  <a:schemeClr val="bg1"/>
                </a:solidFill>
              </a:rPr>
              <a:t>XenDesktop</a:t>
            </a:r>
            <a:endParaRPr lang="en-AU" b="1" dirty="0">
              <a:solidFill>
                <a:schemeClr val="bg1"/>
              </a:solidFill>
            </a:endParaRPr>
          </a:p>
        </p:txBody>
      </p:sp>
      <p:sp>
        <p:nvSpPr>
          <p:cNvPr id="35" name="TextBox 34"/>
          <p:cNvSpPr txBox="1"/>
          <p:nvPr/>
        </p:nvSpPr>
        <p:spPr>
          <a:xfrm>
            <a:off x="5352208" y="2832469"/>
            <a:ext cx="1170209" cy="369332"/>
          </a:xfrm>
          <a:prstGeom prst="rect">
            <a:avLst/>
          </a:prstGeom>
          <a:noFill/>
        </p:spPr>
        <p:txBody>
          <a:bodyPr wrap="square" rtlCol="0">
            <a:spAutoFit/>
          </a:bodyPr>
          <a:lstStyle/>
          <a:p>
            <a:pPr algn="ctr"/>
            <a:r>
              <a:rPr lang="en-AU" b="1" dirty="0" smtClean="0">
                <a:solidFill>
                  <a:schemeClr val="bg1"/>
                </a:solidFill>
              </a:rPr>
              <a:t>XenApp</a:t>
            </a:r>
            <a:endParaRPr lang="en-AU" b="1" dirty="0">
              <a:solidFill>
                <a:schemeClr val="bg1"/>
              </a:solidFill>
            </a:endParaRPr>
          </a:p>
        </p:txBody>
      </p:sp>
      <p:grpSp>
        <p:nvGrpSpPr>
          <p:cNvPr id="4" name="Group 3"/>
          <p:cNvGrpSpPr/>
          <p:nvPr/>
        </p:nvGrpSpPr>
        <p:grpSpPr>
          <a:xfrm>
            <a:off x="7246970" y="4498059"/>
            <a:ext cx="1524000" cy="469509"/>
            <a:chOff x="7246970" y="4498064"/>
            <a:chExt cx="1524000" cy="469510"/>
          </a:xfrm>
        </p:grpSpPr>
        <p:pic>
          <p:nvPicPr>
            <p:cNvPr id="51" name="Picture 5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67173" y="4498064"/>
              <a:ext cx="1083594" cy="257244"/>
            </a:xfrm>
            <a:prstGeom prst="rect">
              <a:avLst/>
            </a:prstGeom>
          </p:spPr>
        </p:pic>
        <p:sp>
          <p:nvSpPr>
            <p:cNvPr id="30" name="TextBox 29"/>
            <p:cNvSpPr txBox="1"/>
            <p:nvPr/>
          </p:nvSpPr>
          <p:spPr>
            <a:xfrm>
              <a:off x="7246970" y="4629019"/>
              <a:ext cx="1524000" cy="338555"/>
            </a:xfrm>
            <a:prstGeom prst="rect">
              <a:avLst/>
            </a:prstGeom>
            <a:noFill/>
          </p:spPr>
          <p:txBody>
            <a:bodyPr wrap="square" rtlCol="0">
              <a:spAutoFit/>
            </a:bodyPr>
            <a:lstStyle/>
            <a:p>
              <a:pPr algn="ctr"/>
              <a:r>
                <a:rPr lang="en-AU" sz="1600" b="1" dirty="0" smtClean="0">
                  <a:solidFill>
                    <a:schemeClr val="bg1"/>
                  </a:solidFill>
                </a:rPr>
                <a:t>Hyper-V</a:t>
              </a:r>
              <a:endParaRPr lang="en-AU" sz="1600" b="1" dirty="0">
                <a:solidFill>
                  <a:schemeClr val="bg1"/>
                </a:solidFill>
              </a:endParaRPr>
            </a:p>
          </p:txBody>
        </p:sp>
      </p:grpSp>
      <p:grpSp>
        <p:nvGrpSpPr>
          <p:cNvPr id="36" name="Group 35"/>
          <p:cNvGrpSpPr/>
          <p:nvPr/>
        </p:nvGrpSpPr>
        <p:grpSpPr>
          <a:xfrm>
            <a:off x="7169217" y="2657998"/>
            <a:ext cx="1695449" cy="469509"/>
            <a:chOff x="7153275" y="4498064"/>
            <a:chExt cx="1695449" cy="469510"/>
          </a:xfrm>
        </p:grpSpPr>
        <p:pic>
          <p:nvPicPr>
            <p:cNvPr id="37" name="Picture 3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67173" y="4498064"/>
              <a:ext cx="1083594" cy="257244"/>
            </a:xfrm>
            <a:prstGeom prst="rect">
              <a:avLst/>
            </a:prstGeom>
          </p:spPr>
        </p:pic>
        <p:sp>
          <p:nvSpPr>
            <p:cNvPr id="38" name="TextBox 37"/>
            <p:cNvSpPr txBox="1"/>
            <p:nvPr/>
          </p:nvSpPr>
          <p:spPr>
            <a:xfrm>
              <a:off x="7153275" y="4629019"/>
              <a:ext cx="1695449" cy="338555"/>
            </a:xfrm>
            <a:prstGeom prst="rect">
              <a:avLst/>
            </a:prstGeom>
            <a:noFill/>
          </p:spPr>
          <p:txBody>
            <a:bodyPr wrap="square" rtlCol="0">
              <a:spAutoFit/>
            </a:bodyPr>
            <a:lstStyle/>
            <a:p>
              <a:pPr algn="ctr"/>
              <a:r>
                <a:rPr lang="en-AU" sz="1600" b="1" dirty="0" smtClean="0">
                  <a:solidFill>
                    <a:schemeClr val="bg1"/>
                  </a:solidFill>
                </a:rPr>
                <a:t>Server 2008 R2</a:t>
              </a:r>
              <a:endParaRPr lang="en-AU" sz="1600" b="1" dirty="0">
                <a:solidFill>
                  <a:schemeClr val="bg1"/>
                </a:solidFill>
              </a:endParaRPr>
            </a:p>
          </p:txBody>
        </p:sp>
      </p:grpSp>
      <p:grpSp>
        <p:nvGrpSpPr>
          <p:cNvPr id="40" name="Group 39"/>
          <p:cNvGrpSpPr/>
          <p:nvPr/>
        </p:nvGrpSpPr>
        <p:grpSpPr>
          <a:xfrm>
            <a:off x="7246969" y="3878583"/>
            <a:ext cx="1524000" cy="469509"/>
            <a:chOff x="7246970" y="4498064"/>
            <a:chExt cx="1524000" cy="469510"/>
          </a:xfrm>
        </p:grpSpPr>
        <p:pic>
          <p:nvPicPr>
            <p:cNvPr id="41" name="Picture 4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67173" y="4498064"/>
              <a:ext cx="1083594" cy="257244"/>
            </a:xfrm>
            <a:prstGeom prst="rect">
              <a:avLst/>
            </a:prstGeom>
          </p:spPr>
        </p:pic>
        <p:sp>
          <p:nvSpPr>
            <p:cNvPr id="42" name="TextBox 41"/>
            <p:cNvSpPr txBox="1"/>
            <p:nvPr/>
          </p:nvSpPr>
          <p:spPr>
            <a:xfrm>
              <a:off x="7246970" y="4629019"/>
              <a:ext cx="1524000" cy="338555"/>
            </a:xfrm>
            <a:prstGeom prst="rect">
              <a:avLst/>
            </a:prstGeom>
            <a:noFill/>
          </p:spPr>
          <p:txBody>
            <a:bodyPr wrap="square" rtlCol="0">
              <a:spAutoFit/>
            </a:bodyPr>
            <a:lstStyle/>
            <a:p>
              <a:pPr algn="ctr"/>
              <a:r>
                <a:rPr lang="en-AU" sz="1600" b="1" dirty="0" smtClean="0">
                  <a:solidFill>
                    <a:schemeClr val="bg1"/>
                  </a:solidFill>
                </a:rPr>
                <a:t>Windows 7</a:t>
              </a:r>
              <a:endParaRPr lang="en-AU" sz="1600" b="1" dirty="0">
                <a:solidFill>
                  <a:schemeClr val="bg1"/>
                </a:solidFill>
              </a:endParaRPr>
            </a:p>
          </p:txBody>
        </p:sp>
      </p:grpSp>
      <p:pic>
        <p:nvPicPr>
          <p:cNvPr id="1026" name="Picture 2" descr="http://www.silicon.com/i/s4/illo/photos/2010/march/windows-7-screenshot-610.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10399" y="3487350"/>
            <a:ext cx="1253822" cy="782479"/>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http://www.silicon.com/i/s4/illo/photos/2010/march/windows-7-screenshot-610.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10399" y="1779594"/>
            <a:ext cx="1253822" cy="782479"/>
          </a:xfrm>
          <a:prstGeom prst="rect">
            <a:avLst/>
          </a:prstGeom>
          <a:noFill/>
          <a:extLst>
            <a:ext uri="{909E8E84-426E-40DD-AFC4-6F175D3DCCD1}">
              <a14:hiddenFill xmlns:a14="http://schemas.microsoft.com/office/drawing/2010/main">
                <a:solidFill>
                  <a:srgbClr val="FFFFFF"/>
                </a:solidFill>
              </a14:hiddenFill>
            </a:ext>
          </a:extLst>
        </p:spPr>
      </p:pic>
      <p:grpSp>
        <p:nvGrpSpPr>
          <p:cNvPr id="9" name="Group 8"/>
          <p:cNvGrpSpPr/>
          <p:nvPr/>
        </p:nvGrpSpPr>
        <p:grpSpPr>
          <a:xfrm>
            <a:off x="4193355" y="2306373"/>
            <a:ext cx="960506" cy="960507"/>
            <a:chOff x="4193355" y="2306373"/>
            <a:chExt cx="960506" cy="960506"/>
          </a:xfrm>
        </p:grpSpPr>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193355" y="2306373"/>
              <a:ext cx="960506" cy="960506"/>
            </a:xfrm>
            <a:prstGeom prst="rect">
              <a:avLst/>
            </a:prstGeom>
          </p:spPr>
        </p:pic>
        <p:sp>
          <p:nvSpPr>
            <p:cNvPr id="49" name="TextBox 48"/>
            <p:cNvSpPr txBox="1"/>
            <p:nvPr/>
          </p:nvSpPr>
          <p:spPr>
            <a:xfrm>
              <a:off x="4451358" y="2562071"/>
              <a:ext cx="444500" cy="369332"/>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AU" b="1" dirty="0" smtClean="0"/>
                <a:t>6</a:t>
              </a:r>
              <a:endParaRPr lang="en-AU" b="1" dirty="0"/>
            </a:p>
          </p:txBody>
        </p:sp>
      </p:grpSp>
      <p:sp>
        <p:nvSpPr>
          <p:cNvPr id="52" name="TextBox 51"/>
          <p:cNvSpPr txBox="1"/>
          <p:nvPr/>
        </p:nvSpPr>
        <p:spPr>
          <a:xfrm>
            <a:off x="4489914" y="596167"/>
            <a:ext cx="2894794" cy="584775"/>
          </a:xfrm>
          <a:prstGeom prst="rect">
            <a:avLst/>
          </a:prstGeom>
          <a:noFill/>
        </p:spPr>
        <p:txBody>
          <a:bodyPr wrap="square" rtlCol="0">
            <a:spAutoFit/>
          </a:bodyPr>
          <a:lstStyle/>
          <a:p>
            <a:pPr algn="ctr"/>
            <a:r>
              <a:rPr lang="en-AU" sz="1600" b="1" dirty="0" smtClean="0">
                <a:solidFill>
                  <a:schemeClr val="bg1"/>
                </a:solidFill>
              </a:rPr>
              <a:t>User is presented with a secure desktop or application</a:t>
            </a:r>
            <a:endParaRPr lang="en-AU" sz="1600" b="1" dirty="0">
              <a:solidFill>
                <a:schemeClr val="bg1"/>
              </a:solidFill>
            </a:endParaRPr>
          </a:p>
        </p:txBody>
      </p:sp>
      <p:pic>
        <p:nvPicPr>
          <p:cNvPr id="57" name="Picture 56" descr="http://www.askthesolutionarchitect.com/rw_common/images/ctxs.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543102" y="2622162"/>
            <a:ext cx="877202" cy="411471"/>
          </a:xfrm>
          <a:prstGeom prst="rect">
            <a:avLst/>
          </a:prstGeom>
          <a:noFill/>
          <a:extLst>
            <a:ext uri="{909E8E84-426E-40DD-AFC4-6F175D3DCCD1}">
              <a14:hiddenFill xmlns:a14="http://schemas.microsoft.com/office/drawing/2010/main">
                <a:solidFill>
                  <a:srgbClr val="FFFFFF"/>
                </a:solidFill>
              </a14:hiddenFill>
            </a:ext>
          </a:extLst>
        </p:spPr>
      </p:pic>
      <p:pic>
        <p:nvPicPr>
          <p:cNvPr id="58" name="Picture 57" descr="http://www.askthesolutionarchitect.com/rw_common/images/ctxs.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420883" y="4313422"/>
            <a:ext cx="877202" cy="411471"/>
          </a:xfrm>
          <a:prstGeom prst="rect">
            <a:avLst/>
          </a:prstGeom>
          <a:noFill/>
          <a:extLst>
            <a:ext uri="{909E8E84-426E-40DD-AFC4-6F175D3DCCD1}">
              <a14:hiddenFill xmlns:a14="http://schemas.microsoft.com/office/drawing/2010/main">
                <a:solidFill>
                  <a:srgbClr val="FFFFFF"/>
                </a:solidFill>
              </a14:hiddenFill>
            </a:ext>
          </a:extLst>
        </p:spPr>
      </p:pic>
      <p:sp>
        <p:nvSpPr>
          <p:cNvPr id="43" name="Can 42"/>
          <p:cNvSpPr/>
          <p:nvPr/>
        </p:nvSpPr>
        <p:spPr>
          <a:xfrm rot="6720000">
            <a:off x="4658222" y="3144027"/>
            <a:ext cx="134020" cy="1208101"/>
          </a:xfrm>
          <a:prstGeom prst="can">
            <a:avLst/>
          </a:prstGeom>
          <a:solidFill>
            <a:srgbClr val="FFC000"/>
          </a:solidFill>
          <a:ln>
            <a:solidFill>
              <a:srgbClr val="A88000"/>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AU" sz="1200" b="1" dirty="0" smtClean="0">
                <a:solidFill>
                  <a:schemeClr val="bg1"/>
                </a:solidFill>
              </a:rPr>
              <a:t>SSL</a:t>
            </a:r>
            <a:endParaRPr lang="en-AU" sz="1200" b="1" dirty="0">
              <a:solidFill>
                <a:schemeClr val="bg1"/>
              </a:solidFill>
            </a:endParaRPr>
          </a:p>
        </p:txBody>
      </p:sp>
      <p:grpSp>
        <p:nvGrpSpPr>
          <p:cNvPr id="47" name="Group 46"/>
          <p:cNvGrpSpPr/>
          <p:nvPr/>
        </p:nvGrpSpPr>
        <p:grpSpPr>
          <a:xfrm>
            <a:off x="255589" y="3055033"/>
            <a:ext cx="3889757" cy="1343840"/>
            <a:chOff x="255588" y="2291275"/>
            <a:chExt cx="3889757" cy="1007880"/>
          </a:xfrm>
        </p:grpSpPr>
        <p:pic>
          <p:nvPicPr>
            <p:cNvPr id="24" name="Picture 2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55588" y="2291275"/>
              <a:ext cx="531246" cy="387282"/>
            </a:xfrm>
            <a:prstGeom prst="rect">
              <a:avLst/>
            </a:prstGeom>
            <a:effectLst/>
          </p:spPr>
        </p:pic>
        <p:sp>
          <p:nvSpPr>
            <p:cNvPr id="54" name="Can 53"/>
            <p:cNvSpPr/>
            <p:nvPr/>
          </p:nvSpPr>
          <p:spPr>
            <a:xfrm rot="5400000">
              <a:off x="2620466" y="1399825"/>
              <a:ext cx="113070" cy="2125922"/>
            </a:xfrm>
            <a:prstGeom prst="can">
              <a:avLst/>
            </a:prstGeom>
            <a:solidFill>
              <a:srgbClr val="FFC000"/>
            </a:solidFill>
            <a:ln>
              <a:solidFill>
                <a:srgbClr val="A88000"/>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AU" sz="1200" b="1" dirty="0" smtClean="0">
                  <a:solidFill>
                    <a:schemeClr val="bg1"/>
                  </a:solidFill>
                </a:rPr>
                <a:t>SSL</a:t>
              </a:r>
              <a:endParaRPr lang="en-AU" sz="1200" b="1" dirty="0">
                <a:solidFill>
                  <a:schemeClr val="bg1"/>
                </a:solidFill>
              </a:endParaRPr>
            </a:p>
          </p:txBody>
        </p:sp>
        <p:grpSp>
          <p:nvGrpSpPr>
            <p:cNvPr id="2" name="Group 1"/>
            <p:cNvGrpSpPr/>
            <p:nvPr/>
          </p:nvGrpSpPr>
          <p:grpSpPr>
            <a:xfrm>
              <a:off x="927235" y="2296557"/>
              <a:ext cx="564520" cy="357753"/>
              <a:chOff x="1689083" y="2490538"/>
              <a:chExt cx="994735" cy="864729"/>
            </a:xfrm>
          </p:grpSpPr>
          <p:pic>
            <p:nvPicPr>
              <p:cNvPr id="111" name="Picture 11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866370" y="2497702"/>
                <a:ext cx="817448" cy="817448"/>
              </a:xfrm>
              <a:prstGeom prst="rect">
                <a:avLst/>
              </a:prstGeom>
            </p:spPr>
          </p:pic>
          <p:pic>
            <p:nvPicPr>
              <p:cNvPr id="112" name="Picture 11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852042" y="2490538"/>
                <a:ext cx="831776" cy="831776"/>
              </a:xfrm>
              <a:prstGeom prst="rect">
                <a:avLst/>
              </a:prstGeom>
            </p:spPr>
          </p:pic>
          <p:pic>
            <p:nvPicPr>
              <p:cNvPr id="25" name="Picture 24"/>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flipH="1">
                <a:off x="1689083" y="2734558"/>
                <a:ext cx="288032" cy="620709"/>
              </a:xfrm>
              <a:prstGeom prst="rect">
                <a:avLst/>
              </a:prstGeom>
            </p:spPr>
          </p:pic>
        </p:grpSp>
        <p:sp>
          <p:nvSpPr>
            <p:cNvPr id="6" name="TextBox 5"/>
            <p:cNvSpPr txBox="1"/>
            <p:nvPr/>
          </p:nvSpPr>
          <p:spPr>
            <a:xfrm>
              <a:off x="1803723" y="2969461"/>
              <a:ext cx="806001" cy="161583"/>
            </a:xfrm>
            <a:prstGeom prst="rect">
              <a:avLst/>
            </a:prstGeom>
            <a:noFill/>
          </p:spPr>
          <p:txBody>
            <a:bodyPr wrap="square" rtlCol="0">
              <a:spAutoFit/>
            </a:bodyPr>
            <a:lstStyle/>
            <a:p>
              <a:pPr algn="ctr"/>
              <a:r>
                <a:rPr lang="en-AU" sz="800" b="1" dirty="0" smtClean="0">
                  <a:solidFill>
                    <a:schemeClr val="bg1"/>
                  </a:solidFill>
                </a:rPr>
                <a:t>NetScaler</a:t>
              </a:r>
              <a:endParaRPr lang="en-AU" sz="800" b="1" dirty="0">
                <a:solidFill>
                  <a:schemeClr val="bg1"/>
                </a:solidFill>
              </a:endParaRPr>
            </a:p>
          </p:txBody>
        </p:sp>
        <p:sp>
          <p:nvSpPr>
            <p:cNvPr id="45" name="TextBox 44"/>
            <p:cNvSpPr txBox="1"/>
            <p:nvPr/>
          </p:nvSpPr>
          <p:spPr>
            <a:xfrm>
              <a:off x="3349390" y="2969460"/>
              <a:ext cx="795955" cy="161583"/>
            </a:xfrm>
            <a:prstGeom prst="rect">
              <a:avLst/>
            </a:prstGeom>
            <a:noFill/>
          </p:spPr>
          <p:txBody>
            <a:bodyPr wrap="square" rtlCol="0">
              <a:spAutoFit/>
            </a:bodyPr>
            <a:lstStyle/>
            <a:p>
              <a:pPr algn="ctr"/>
              <a:r>
                <a:rPr lang="en-AU" sz="800" b="1" dirty="0" smtClean="0">
                  <a:solidFill>
                    <a:schemeClr val="bg1"/>
                  </a:solidFill>
                </a:rPr>
                <a:t>NetScaler</a:t>
              </a:r>
              <a:endParaRPr lang="en-AU" sz="800" b="1" dirty="0">
                <a:solidFill>
                  <a:schemeClr val="bg1"/>
                </a:solidFill>
              </a:endParaRPr>
            </a:p>
          </p:txBody>
        </p:sp>
        <p:pic>
          <p:nvPicPr>
            <p:cNvPr id="1028" name="Picture 4"/>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879726" y="2582305"/>
              <a:ext cx="731546" cy="2206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5" name="Picture 4"/>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374188" y="2582305"/>
              <a:ext cx="731546" cy="2206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3" name="Picture 52" descr="http://www.askthesolutionarchitect.com/rw_common/images/ctxs.pn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2004139" y="2869352"/>
              <a:ext cx="482721" cy="169823"/>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55" descr="http://www.askthesolutionarchitect.com/rw_common/images/ctxs.pn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498602" y="2884549"/>
              <a:ext cx="482721" cy="169823"/>
            </a:xfrm>
            <a:prstGeom prst="rect">
              <a:avLst/>
            </a:prstGeom>
            <a:noFill/>
            <a:extLst>
              <a:ext uri="{909E8E84-426E-40DD-AFC4-6F175D3DCCD1}">
                <a14:hiddenFill xmlns:a14="http://schemas.microsoft.com/office/drawing/2010/main">
                  <a:solidFill>
                    <a:srgbClr val="FFFFFF"/>
                  </a:solidFill>
                </a14:hiddenFill>
              </a:ext>
            </a:extLst>
          </p:spPr>
        </p:pic>
        <p:sp>
          <p:nvSpPr>
            <p:cNvPr id="39" name="Isosceles Triangle 38"/>
            <p:cNvSpPr/>
            <p:nvPr/>
          </p:nvSpPr>
          <p:spPr>
            <a:xfrm>
              <a:off x="869898" y="2771003"/>
              <a:ext cx="732131" cy="528152"/>
            </a:xfrm>
            <a:prstGeom prst="triangle">
              <a:avLst/>
            </a:prstGeom>
            <a:effectLst>
              <a:outerShdw blurRad="40000" dist="23000" dir="5400000" rotWithShape="0">
                <a:srgbClr val="000000">
                  <a:alpha val="35000"/>
                </a:srgbClr>
              </a:outerShdw>
            </a:effectLst>
            <a:scene3d>
              <a:camera prst="orthographicFront">
                <a:rot lat="0" lon="0" rev="0"/>
              </a:camera>
              <a:lightRig rig="threePt" dir="t">
                <a:rot lat="0" lon="0" rev="1200000"/>
              </a:lightRig>
            </a:scene3d>
          </p:spPr>
          <p:style>
            <a:lnRef idx="0">
              <a:schemeClr val="accent1"/>
            </a:lnRef>
            <a:fillRef idx="3">
              <a:schemeClr val="accent1"/>
            </a:fillRef>
            <a:effectRef idx="3">
              <a:schemeClr val="accent1"/>
            </a:effectRef>
            <a:fontRef idx="minor">
              <a:schemeClr val="lt1"/>
            </a:fontRef>
          </p:style>
          <p:txBody>
            <a:bodyPr lIns="0" tIns="0" rIns="0" bIns="0" rtlCol="0" anchor="b"/>
            <a:lstStyle/>
            <a:p>
              <a:pPr algn="ctr"/>
              <a:r>
                <a:rPr lang="en-AU" sz="800" b="1" dirty="0" smtClean="0">
                  <a:solidFill>
                    <a:schemeClr val="bg1"/>
                  </a:solidFill>
                </a:rPr>
                <a:t>Access</a:t>
              </a:r>
              <a:endParaRPr lang="en-AU" sz="800" b="1" dirty="0">
                <a:solidFill>
                  <a:schemeClr val="bg1"/>
                </a:solidFill>
              </a:endParaRPr>
            </a:p>
          </p:txBody>
        </p:sp>
        <p:pic>
          <p:nvPicPr>
            <p:cNvPr id="44" name="Picture 43"/>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111255" y="2950633"/>
              <a:ext cx="229650" cy="167416"/>
            </a:xfrm>
            <a:prstGeom prst="rect">
              <a:avLst/>
            </a:prstGeom>
          </p:spPr>
        </p:pic>
      </p:grpSp>
    </p:spTree>
    <p:extLst>
      <p:ext uri="{BB962C8B-B14F-4D97-AF65-F5344CB8AC3E}">
        <p14:creationId xmlns:p14="http://schemas.microsoft.com/office/powerpoint/2010/main" val="1128944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2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5" grpId="0"/>
      <p:bldP spid="52" grpId="0"/>
      <p:bldP spid="4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1867" y="4820625"/>
            <a:ext cx="531246" cy="516376"/>
          </a:xfrm>
          <a:prstGeom prst="rect">
            <a:avLst/>
          </a:prstGeom>
          <a:effectLst/>
        </p:spPr>
      </p:pic>
      <p:sp>
        <p:nvSpPr>
          <p:cNvPr id="54" name="Can 53"/>
          <p:cNvSpPr/>
          <p:nvPr/>
        </p:nvSpPr>
        <p:spPr>
          <a:xfrm rot="5400000">
            <a:off x="2567900" y="3986346"/>
            <a:ext cx="150760" cy="2125922"/>
          </a:xfrm>
          <a:prstGeom prst="can">
            <a:avLst/>
          </a:prstGeom>
          <a:solidFill>
            <a:srgbClr val="FFC000"/>
          </a:solidFill>
          <a:ln>
            <a:solidFill>
              <a:srgbClr val="A88000"/>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AU" sz="1200" b="1" dirty="0" smtClean="0">
                <a:solidFill>
                  <a:schemeClr val="bg1"/>
                </a:solidFill>
              </a:rPr>
              <a:t>SSL</a:t>
            </a:r>
            <a:endParaRPr lang="en-AU" sz="1200" b="1" dirty="0">
              <a:solidFill>
                <a:schemeClr val="bg1"/>
              </a:solidFill>
            </a:endParaRPr>
          </a:p>
        </p:txBody>
      </p:sp>
      <p:grpSp>
        <p:nvGrpSpPr>
          <p:cNvPr id="2" name="Group 1"/>
          <p:cNvGrpSpPr/>
          <p:nvPr/>
        </p:nvGrpSpPr>
        <p:grpSpPr>
          <a:xfrm>
            <a:off x="893514" y="4827669"/>
            <a:ext cx="564520" cy="477004"/>
            <a:chOff x="1689083" y="2490538"/>
            <a:chExt cx="994735" cy="864729"/>
          </a:xfrm>
        </p:grpSpPr>
        <p:pic>
          <p:nvPicPr>
            <p:cNvPr id="111" name="Picture 1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66370" y="2497702"/>
              <a:ext cx="817448" cy="817448"/>
            </a:xfrm>
            <a:prstGeom prst="rect">
              <a:avLst/>
            </a:prstGeom>
          </p:spPr>
        </p:pic>
        <p:pic>
          <p:nvPicPr>
            <p:cNvPr id="112" name="Picture 1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52042" y="2490538"/>
              <a:ext cx="831776" cy="831776"/>
            </a:xfrm>
            <a:prstGeom prst="rect">
              <a:avLst/>
            </a:prstGeom>
          </p:spPr>
        </p:pic>
        <p:pic>
          <p:nvPicPr>
            <p:cNvPr id="25" name="Picture 2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1689083" y="2734558"/>
              <a:ext cx="288032" cy="620709"/>
            </a:xfrm>
            <a:prstGeom prst="rect">
              <a:avLst/>
            </a:prstGeom>
          </p:spPr>
        </p:pic>
      </p:grpSp>
      <p:sp>
        <p:nvSpPr>
          <p:cNvPr id="6" name="TextBox 5"/>
          <p:cNvSpPr txBox="1"/>
          <p:nvPr/>
        </p:nvSpPr>
        <p:spPr>
          <a:xfrm>
            <a:off x="1755372" y="5724872"/>
            <a:ext cx="875348" cy="215444"/>
          </a:xfrm>
          <a:prstGeom prst="rect">
            <a:avLst/>
          </a:prstGeom>
          <a:noFill/>
        </p:spPr>
        <p:txBody>
          <a:bodyPr wrap="square" rtlCol="0">
            <a:spAutoFit/>
          </a:bodyPr>
          <a:lstStyle/>
          <a:p>
            <a:pPr algn="ctr"/>
            <a:r>
              <a:rPr lang="en-AU" sz="800" b="1" dirty="0" smtClean="0">
                <a:solidFill>
                  <a:schemeClr val="bg1"/>
                </a:solidFill>
              </a:rPr>
              <a:t>NetScaler</a:t>
            </a:r>
            <a:endParaRPr lang="en-AU" sz="800" b="1" dirty="0">
              <a:solidFill>
                <a:schemeClr val="bg1"/>
              </a:solidFill>
            </a:endParaRPr>
          </a:p>
        </p:txBody>
      </p:sp>
      <p:sp>
        <p:nvSpPr>
          <p:cNvPr id="45" name="TextBox 44"/>
          <p:cNvSpPr txBox="1"/>
          <p:nvPr/>
        </p:nvSpPr>
        <p:spPr>
          <a:xfrm>
            <a:off x="3257150" y="5724873"/>
            <a:ext cx="841551" cy="215444"/>
          </a:xfrm>
          <a:prstGeom prst="rect">
            <a:avLst/>
          </a:prstGeom>
          <a:noFill/>
        </p:spPr>
        <p:txBody>
          <a:bodyPr wrap="square" rtlCol="0">
            <a:spAutoFit/>
          </a:bodyPr>
          <a:lstStyle/>
          <a:p>
            <a:pPr algn="ctr"/>
            <a:r>
              <a:rPr lang="en-AU" sz="800" b="1" dirty="0" smtClean="0">
                <a:solidFill>
                  <a:schemeClr val="bg1"/>
                </a:solidFill>
              </a:rPr>
              <a:t>NetScaler</a:t>
            </a:r>
            <a:endParaRPr lang="en-AU" sz="800" b="1" dirty="0">
              <a:solidFill>
                <a:schemeClr val="bg1"/>
              </a:solidFill>
            </a:endParaRPr>
          </a:p>
        </p:txBody>
      </p:sp>
      <p:pic>
        <p:nvPicPr>
          <p:cNvPr id="1028" name="Picture 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846005" y="5208666"/>
            <a:ext cx="731546" cy="2942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5" name="Picture 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340467" y="5208666"/>
            <a:ext cx="731546" cy="2942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 name="TextBox 31"/>
          <p:cNvSpPr txBox="1"/>
          <p:nvPr/>
        </p:nvSpPr>
        <p:spPr>
          <a:xfrm>
            <a:off x="5425391" y="5332157"/>
            <a:ext cx="1048565" cy="230832"/>
          </a:xfrm>
          <a:prstGeom prst="rect">
            <a:avLst/>
          </a:prstGeom>
          <a:noFill/>
        </p:spPr>
        <p:txBody>
          <a:bodyPr wrap="square" rtlCol="0">
            <a:spAutoFit/>
          </a:bodyPr>
          <a:lstStyle/>
          <a:p>
            <a:pPr algn="ctr"/>
            <a:r>
              <a:rPr lang="en-AU" sz="900" b="1" dirty="0" smtClean="0">
                <a:solidFill>
                  <a:schemeClr val="bg1"/>
                </a:solidFill>
              </a:rPr>
              <a:t>XenDesktop</a:t>
            </a:r>
            <a:endParaRPr lang="en-AU" sz="900" b="1" dirty="0">
              <a:solidFill>
                <a:schemeClr val="bg1"/>
              </a:solidFill>
            </a:endParaRPr>
          </a:p>
        </p:txBody>
      </p:sp>
      <p:sp>
        <p:nvSpPr>
          <p:cNvPr id="35" name="TextBox 34"/>
          <p:cNvSpPr txBox="1"/>
          <p:nvPr/>
        </p:nvSpPr>
        <p:spPr>
          <a:xfrm>
            <a:off x="4473043" y="5332157"/>
            <a:ext cx="837795" cy="230832"/>
          </a:xfrm>
          <a:prstGeom prst="rect">
            <a:avLst/>
          </a:prstGeom>
          <a:noFill/>
        </p:spPr>
        <p:txBody>
          <a:bodyPr wrap="square" rtlCol="0">
            <a:spAutoFit/>
          </a:bodyPr>
          <a:lstStyle/>
          <a:p>
            <a:pPr algn="ctr"/>
            <a:r>
              <a:rPr lang="en-AU" sz="900" b="1" dirty="0" smtClean="0">
                <a:solidFill>
                  <a:schemeClr val="bg1"/>
                </a:solidFill>
              </a:rPr>
              <a:t>XenApp</a:t>
            </a:r>
            <a:endParaRPr lang="en-AU" sz="900" b="1" dirty="0">
              <a:solidFill>
                <a:schemeClr val="bg1"/>
              </a:solidFill>
            </a:endParaRPr>
          </a:p>
        </p:txBody>
      </p:sp>
      <p:grpSp>
        <p:nvGrpSpPr>
          <p:cNvPr id="4" name="Group 3"/>
          <p:cNvGrpSpPr/>
          <p:nvPr/>
        </p:nvGrpSpPr>
        <p:grpSpPr>
          <a:xfrm>
            <a:off x="5520486" y="5939544"/>
            <a:ext cx="863117" cy="306776"/>
            <a:chOff x="7246970" y="4498064"/>
            <a:chExt cx="1524000" cy="528993"/>
          </a:xfrm>
        </p:grpSpPr>
        <p:pic>
          <p:nvPicPr>
            <p:cNvPr id="51" name="Picture 5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467173" y="4498064"/>
              <a:ext cx="1083594" cy="257244"/>
            </a:xfrm>
            <a:prstGeom prst="rect">
              <a:avLst/>
            </a:prstGeom>
          </p:spPr>
        </p:pic>
        <p:sp>
          <p:nvSpPr>
            <p:cNvPr id="30" name="TextBox 29"/>
            <p:cNvSpPr txBox="1"/>
            <p:nvPr/>
          </p:nvSpPr>
          <p:spPr>
            <a:xfrm>
              <a:off x="7246970" y="4629019"/>
              <a:ext cx="1524000" cy="398038"/>
            </a:xfrm>
            <a:prstGeom prst="rect">
              <a:avLst/>
            </a:prstGeom>
            <a:noFill/>
          </p:spPr>
          <p:txBody>
            <a:bodyPr wrap="square" rtlCol="0">
              <a:spAutoFit/>
            </a:bodyPr>
            <a:lstStyle/>
            <a:p>
              <a:pPr algn="ctr"/>
              <a:r>
                <a:rPr lang="en-AU" sz="900" b="1" dirty="0" smtClean="0">
                  <a:solidFill>
                    <a:schemeClr val="bg1"/>
                  </a:solidFill>
                </a:rPr>
                <a:t>Hyper-V</a:t>
              </a:r>
              <a:endParaRPr lang="en-AU" sz="900" b="1" dirty="0">
                <a:solidFill>
                  <a:schemeClr val="bg1"/>
                </a:solidFill>
              </a:endParaRPr>
            </a:p>
          </p:txBody>
        </p:sp>
      </p:grpSp>
      <p:grpSp>
        <p:nvGrpSpPr>
          <p:cNvPr id="36" name="Group 35"/>
          <p:cNvGrpSpPr/>
          <p:nvPr/>
        </p:nvGrpSpPr>
        <p:grpSpPr>
          <a:xfrm>
            <a:off x="4324351" y="5580295"/>
            <a:ext cx="1196134" cy="306776"/>
            <a:chOff x="6985439" y="4498064"/>
            <a:chExt cx="2112006" cy="528993"/>
          </a:xfrm>
        </p:grpSpPr>
        <p:pic>
          <p:nvPicPr>
            <p:cNvPr id="37" name="Picture 3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467173" y="4498064"/>
              <a:ext cx="1083594" cy="257244"/>
            </a:xfrm>
            <a:prstGeom prst="rect">
              <a:avLst/>
            </a:prstGeom>
          </p:spPr>
        </p:pic>
        <p:sp>
          <p:nvSpPr>
            <p:cNvPr id="38" name="TextBox 37"/>
            <p:cNvSpPr txBox="1"/>
            <p:nvPr/>
          </p:nvSpPr>
          <p:spPr>
            <a:xfrm>
              <a:off x="6985439" y="4629019"/>
              <a:ext cx="2112006" cy="398038"/>
            </a:xfrm>
            <a:prstGeom prst="rect">
              <a:avLst/>
            </a:prstGeom>
            <a:noFill/>
          </p:spPr>
          <p:txBody>
            <a:bodyPr wrap="square" rtlCol="0">
              <a:spAutoFit/>
            </a:bodyPr>
            <a:lstStyle/>
            <a:p>
              <a:pPr algn="ctr"/>
              <a:r>
                <a:rPr lang="en-AU" sz="900" b="1" dirty="0" smtClean="0">
                  <a:solidFill>
                    <a:schemeClr val="bg1"/>
                  </a:solidFill>
                </a:rPr>
                <a:t>Server 2008 R2</a:t>
              </a:r>
              <a:endParaRPr lang="en-AU" sz="900" b="1" dirty="0">
                <a:solidFill>
                  <a:schemeClr val="bg1"/>
                </a:solidFill>
              </a:endParaRPr>
            </a:p>
          </p:txBody>
        </p:sp>
      </p:grpSp>
      <p:grpSp>
        <p:nvGrpSpPr>
          <p:cNvPr id="40" name="Group 39"/>
          <p:cNvGrpSpPr/>
          <p:nvPr/>
        </p:nvGrpSpPr>
        <p:grpSpPr>
          <a:xfrm>
            <a:off x="5440021" y="5580295"/>
            <a:ext cx="1048565" cy="306776"/>
            <a:chOff x="7104892" y="4498064"/>
            <a:chExt cx="1851444" cy="528993"/>
          </a:xfrm>
        </p:grpSpPr>
        <p:pic>
          <p:nvPicPr>
            <p:cNvPr id="41" name="Picture 4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467173" y="4498064"/>
              <a:ext cx="1083594" cy="257244"/>
            </a:xfrm>
            <a:prstGeom prst="rect">
              <a:avLst/>
            </a:prstGeom>
          </p:spPr>
        </p:pic>
        <p:sp>
          <p:nvSpPr>
            <p:cNvPr id="42" name="TextBox 41"/>
            <p:cNvSpPr txBox="1"/>
            <p:nvPr/>
          </p:nvSpPr>
          <p:spPr>
            <a:xfrm>
              <a:off x="7104892" y="4629019"/>
              <a:ext cx="1851444" cy="398038"/>
            </a:xfrm>
            <a:prstGeom prst="rect">
              <a:avLst/>
            </a:prstGeom>
            <a:noFill/>
          </p:spPr>
          <p:txBody>
            <a:bodyPr wrap="square" rtlCol="0">
              <a:spAutoFit/>
            </a:bodyPr>
            <a:lstStyle/>
            <a:p>
              <a:pPr algn="ctr"/>
              <a:r>
                <a:rPr lang="en-AU" sz="900" b="1" dirty="0" smtClean="0">
                  <a:solidFill>
                    <a:schemeClr val="bg1"/>
                  </a:solidFill>
                </a:rPr>
                <a:t>Windows 7</a:t>
              </a:r>
              <a:endParaRPr lang="en-AU" sz="900" b="1" dirty="0">
                <a:solidFill>
                  <a:schemeClr val="bg1"/>
                </a:solidFill>
              </a:endParaRPr>
            </a:p>
          </p:txBody>
        </p:sp>
      </p:grpSp>
      <p:pic>
        <p:nvPicPr>
          <p:cNvPr id="1026" name="Picture 2" descr="http://www.silicon.com/i/s4/illo/photos/2010/march/windows-7-screenshot-610.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596991" y="4721569"/>
            <a:ext cx="710102" cy="453779"/>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http://www.silicon.com/i/s4/illo/photos/2010/march/windows-7-screenshot-610.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544461" y="4721569"/>
            <a:ext cx="710102" cy="45377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http://blog.stealthpuppy.com/wp-content/uploads/2010/04/AppVLogo.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925963" y="1270469"/>
            <a:ext cx="903392" cy="903393"/>
          </a:xfrm>
          <a:prstGeom prst="rect">
            <a:avLst/>
          </a:prstGeom>
          <a:noFill/>
          <a:extLst>
            <a:ext uri="{909E8E84-426E-40DD-AFC4-6F175D3DCCD1}">
              <a14:hiddenFill xmlns:a14="http://schemas.microsoft.com/office/drawing/2010/main">
                <a:solidFill>
                  <a:srgbClr val="FFFFFF"/>
                </a:solidFill>
              </a14:hiddenFill>
            </a:ext>
          </a:extLst>
        </p:spPr>
      </p:pic>
      <p:grpSp>
        <p:nvGrpSpPr>
          <p:cNvPr id="57" name="Group 56"/>
          <p:cNvGrpSpPr/>
          <p:nvPr/>
        </p:nvGrpSpPr>
        <p:grpSpPr>
          <a:xfrm>
            <a:off x="4505936" y="3934420"/>
            <a:ext cx="787152" cy="787153"/>
            <a:chOff x="3510830" y="1815706"/>
            <a:chExt cx="787152" cy="787152"/>
          </a:xfrm>
        </p:grpSpPr>
        <p:pic>
          <p:nvPicPr>
            <p:cNvPr id="58" name="Picture 57"/>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510830" y="1815706"/>
              <a:ext cx="787152" cy="787152"/>
            </a:xfrm>
            <a:prstGeom prst="rect">
              <a:avLst/>
            </a:prstGeom>
          </p:spPr>
        </p:pic>
        <p:sp>
          <p:nvSpPr>
            <p:cNvPr id="59" name="TextBox 58"/>
            <p:cNvSpPr txBox="1"/>
            <p:nvPr/>
          </p:nvSpPr>
          <p:spPr>
            <a:xfrm>
              <a:off x="3682156" y="2124593"/>
              <a:ext cx="444500" cy="369332"/>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AU" b="1" dirty="0" smtClean="0"/>
                <a:t>7</a:t>
              </a:r>
              <a:endParaRPr lang="en-AU" b="1" dirty="0"/>
            </a:p>
          </p:txBody>
        </p:sp>
      </p:grpSp>
      <p:sp>
        <p:nvSpPr>
          <p:cNvPr id="60" name="TextBox 59"/>
          <p:cNvSpPr txBox="1"/>
          <p:nvPr/>
        </p:nvSpPr>
        <p:spPr>
          <a:xfrm>
            <a:off x="3488807" y="3572705"/>
            <a:ext cx="2894794" cy="276999"/>
          </a:xfrm>
          <a:prstGeom prst="rect">
            <a:avLst/>
          </a:prstGeom>
          <a:noFill/>
        </p:spPr>
        <p:txBody>
          <a:bodyPr wrap="square" rtlCol="0">
            <a:spAutoFit/>
          </a:bodyPr>
          <a:lstStyle/>
          <a:p>
            <a:pPr algn="ctr"/>
            <a:r>
              <a:rPr lang="en-AU" sz="1200" b="1" dirty="0" smtClean="0">
                <a:solidFill>
                  <a:schemeClr val="bg1"/>
                </a:solidFill>
              </a:rPr>
              <a:t>User requests application</a:t>
            </a:r>
            <a:endParaRPr lang="en-AU" sz="1200" b="1" dirty="0">
              <a:solidFill>
                <a:schemeClr val="bg1"/>
              </a:solidFill>
            </a:endParaRPr>
          </a:p>
        </p:txBody>
      </p:sp>
      <p:pic>
        <p:nvPicPr>
          <p:cNvPr id="1030" name="Picture 6" descr="http://dead2me.com/wp-content/uploads/2009/04/internet_explorer_logo_old.pn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7659723" y="1414725"/>
            <a:ext cx="702871" cy="742041"/>
          </a:xfrm>
          <a:prstGeom prst="rect">
            <a:avLst/>
          </a:prstGeom>
          <a:noFill/>
          <a:extLst>
            <a:ext uri="{909E8E84-426E-40DD-AFC4-6F175D3DCCD1}">
              <a14:hiddenFill xmlns:a14="http://schemas.microsoft.com/office/drawing/2010/main">
                <a:solidFill>
                  <a:srgbClr val="FFFFFF"/>
                </a:solidFill>
              </a14:hiddenFill>
            </a:ext>
          </a:extLst>
        </p:spPr>
      </p:pic>
      <p:sp>
        <p:nvSpPr>
          <p:cNvPr id="61" name="TextBox 60"/>
          <p:cNvSpPr txBox="1"/>
          <p:nvPr/>
        </p:nvSpPr>
        <p:spPr>
          <a:xfrm>
            <a:off x="7207248" y="2156766"/>
            <a:ext cx="1768502" cy="461665"/>
          </a:xfrm>
          <a:prstGeom prst="rect">
            <a:avLst/>
          </a:prstGeom>
          <a:noFill/>
        </p:spPr>
        <p:txBody>
          <a:bodyPr wrap="square" rtlCol="0">
            <a:spAutoFit/>
          </a:bodyPr>
          <a:lstStyle/>
          <a:p>
            <a:pPr algn="ctr"/>
            <a:r>
              <a:rPr lang="en-AU" sz="1200" b="1" dirty="0" smtClean="0">
                <a:solidFill>
                  <a:schemeClr val="bg1"/>
                </a:solidFill>
              </a:rPr>
              <a:t>Internet Explorer 6</a:t>
            </a:r>
          </a:p>
          <a:p>
            <a:pPr algn="ctr"/>
            <a:r>
              <a:rPr lang="en-AU" sz="1200" b="1" dirty="0" smtClean="0">
                <a:solidFill>
                  <a:schemeClr val="bg1"/>
                </a:solidFill>
              </a:rPr>
              <a:t>(VM Hosted)</a:t>
            </a:r>
            <a:endParaRPr lang="en-AU" sz="1200" b="1" dirty="0">
              <a:solidFill>
                <a:schemeClr val="bg1"/>
              </a:solidFill>
            </a:endParaRPr>
          </a:p>
        </p:txBody>
      </p:sp>
      <p:sp>
        <p:nvSpPr>
          <p:cNvPr id="62" name="TextBox 61"/>
          <p:cNvSpPr txBox="1"/>
          <p:nvPr/>
        </p:nvSpPr>
        <p:spPr>
          <a:xfrm>
            <a:off x="352425" y="2073862"/>
            <a:ext cx="2100714" cy="461665"/>
          </a:xfrm>
          <a:prstGeom prst="rect">
            <a:avLst/>
          </a:prstGeom>
          <a:noFill/>
        </p:spPr>
        <p:txBody>
          <a:bodyPr wrap="square" rtlCol="0">
            <a:spAutoFit/>
          </a:bodyPr>
          <a:lstStyle/>
          <a:p>
            <a:pPr algn="ctr"/>
            <a:r>
              <a:rPr lang="en-AU" sz="1200" b="1" dirty="0" smtClean="0">
                <a:solidFill>
                  <a:schemeClr val="bg1"/>
                </a:solidFill>
              </a:rPr>
              <a:t>App-V Application</a:t>
            </a:r>
          </a:p>
          <a:p>
            <a:pPr algn="ctr"/>
            <a:r>
              <a:rPr lang="en-AU" sz="1200" b="1" dirty="0" smtClean="0">
                <a:solidFill>
                  <a:schemeClr val="bg1"/>
                </a:solidFill>
              </a:rPr>
              <a:t>(Virtual Application)</a:t>
            </a:r>
            <a:endParaRPr lang="en-AU" sz="1200" b="1" dirty="0">
              <a:solidFill>
                <a:schemeClr val="bg1"/>
              </a:solidFill>
            </a:endParaRPr>
          </a:p>
        </p:txBody>
      </p:sp>
      <p:pic>
        <p:nvPicPr>
          <p:cNvPr id="66" name="Picture 65"/>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975244" y="2711050"/>
            <a:ext cx="748430" cy="748431"/>
          </a:xfrm>
          <a:prstGeom prst="rect">
            <a:avLst/>
          </a:prstGeom>
        </p:spPr>
      </p:pic>
      <p:sp>
        <p:nvSpPr>
          <p:cNvPr id="67" name="TextBox 66"/>
          <p:cNvSpPr txBox="1"/>
          <p:nvPr/>
        </p:nvSpPr>
        <p:spPr>
          <a:xfrm>
            <a:off x="1127209" y="2927841"/>
            <a:ext cx="444500" cy="369332"/>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AU" b="1" dirty="0" smtClean="0"/>
              <a:t>8</a:t>
            </a:r>
            <a:endParaRPr lang="en-AU" b="1" dirty="0"/>
          </a:p>
        </p:txBody>
      </p:sp>
      <p:sp>
        <p:nvSpPr>
          <p:cNvPr id="69" name="TextBox 68"/>
          <p:cNvSpPr txBox="1"/>
          <p:nvPr/>
        </p:nvSpPr>
        <p:spPr>
          <a:xfrm>
            <a:off x="2390139" y="2073862"/>
            <a:ext cx="2395445" cy="461665"/>
          </a:xfrm>
          <a:prstGeom prst="rect">
            <a:avLst/>
          </a:prstGeom>
          <a:noFill/>
        </p:spPr>
        <p:txBody>
          <a:bodyPr wrap="square" rtlCol="0">
            <a:spAutoFit/>
          </a:bodyPr>
          <a:lstStyle/>
          <a:p>
            <a:pPr algn="ctr"/>
            <a:r>
              <a:rPr lang="en-AU" sz="1200" b="1" dirty="0" smtClean="0">
                <a:solidFill>
                  <a:schemeClr val="bg1"/>
                </a:solidFill>
              </a:rPr>
              <a:t>Server Based Application</a:t>
            </a:r>
          </a:p>
          <a:p>
            <a:pPr algn="ctr"/>
            <a:r>
              <a:rPr lang="en-AU" sz="1200" b="1" dirty="0" smtClean="0">
                <a:solidFill>
                  <a:schemeClr val="bg1"/>
                </a:solidFill>
              </a:rPr>
              <a:t>(XenApp)</a:t>
            </a:r>
          </a:p>
        </p:txBody>
      </p:sp>
      <p:pic>
        <p:nvPicPr>
          <p:cNvPr id="70" name="Picture 69"/>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218456" y="2711050"/>
            <a:ext cx="748430" cy="748431"/>
          </a:xfrm>
          <a:prstGeom prst="rect">
            <a:avLst/>
          </a:prstGeom>
        </p:spPr>
      </p:pic>
      <p:sp>
        <p:nvSpPr>
          <p:cNvPr id="71" name="TextBox 70"/>
          <p:cNvSpPr txBox="1"/>
          <p:nvPr/>
        </p:nvSpPr>
        <p:spPr>
          <a:xfrm>
            <a:off x="3370421" y="2927841"/>
            <a:ext cx="444500" cy="369332"/>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AU" b="1" dirty="0" smtClean="0"/>
              <a:t>9</a:t>
            </a:r>
            <a:endParaRPr lang="en-AU" b="1" dirty="0"/>
          </a:p>
        </p:txBody>
      </p:sp>
      <p:pic>
        <p:nvPicPr>
          <p:cNvPr id="1036" name="Picture 12" descr="http://ihatetuna.files.wordpress.com/2008/04/ctxapp1.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3224131" y="1353625"/>
            <a:ext cx="737081" cy="737081"/>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Internet Explorer Logo">
            <a:hlinkClick r:id="rId15"/>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5399660" y="1414725"/>
            <a:ext cx="859230" cy="881991"/>
          </a:xfrm>
          <a:prstGeom prst="rect">
            <a:avLst/>
          </a:prstGeom>
          <a:noFill/>
          <a:extLst>
            <a:ext uri="{909E8E84-426E-40DD-AFC4-6F175D3DCCD1}">
              <a14:hiddenFill xmlns:a14="http://schemas.microsoft.com/office/drawing/2010/main">
                <a:solidFill>
                  <a:srgbClr val="FFFFFF"/>
                </a:solidFill>
              </a14:hiddenFill>
            </a:ext>
          </a:extLst>
        </p:spPr>
      </p:pic>
      <p:sp>
        <p:nvSpPr>
          <p:cNvPr id="72" name="TextBox 71"/>
          <p:cNvSpPr txBox="1"/>
          <p:nvPr/>
        </p:nvSpPr>
        <p:spPr>
          <a:xfrm>
            <a:off x="-67650" y="223774"/>
            <a:ext cx="2894794" cy="646331"/>
          </a:xfrm>
          <a:prstGeom prst="rect">
            <a:avLst/>
          </a:prstGeom>
          <a:noFill/>
        </p:spPr>
        <p:txBody>
          <a:bodyPr wrap="square" rtlCol="0">
            <a:spAutoFit/>
          </a:bodyPr>
          <a:lstStyle/>
          <a:p>
            <a:pPr algn="ctr"/>
            <a:r>
              <a:rPr lang="en-AU" sz="1200" b="1" dirty="0" smtClean="0">
                <a:solidFill>
                  <a:schemeClr val="bg1"/>
                </a:solidFill>
              </a:rPr>
              <a:t>Most applications will be virtualised providing the most compatibility and flexibility to deliver to all platforms</a:t>
            </a:r>
            <a:endParaRPr lang="en-AU" sz="1200" b="1" dirty="0">
              <a:solidFill>
                <a:schemeClr val="bg1"/>
              </a:solidFill>
            </a:endParaRPr>
          </a:p>
        </p:txBody>
      </p:sp>
      <p:sp>
        <p:nvSpPr>
          <p:cNvPr id="73" name="TextBox 72"/>
          <p:cNvSpPr txBox="1"/>
          <p:nvPr/>
        </p:nvSpPr>
        <p:spPr>
          <a:xfrm>
            <a:off x="2231685" y="223774"/>
            <a:ext cx="2894794" cy="461665"/>
          </a:xfrm>
          <a:prstGeom prst="rect">
            <a:avLst/>
          </a:prstGeom>
          <a:noFill/>
        </p:spPr>
        <p:txBody>
          <a:bodyPr wrap="square" rtlCol="0">
            <a:spAutoFit/>
          </a:bodyPr>
          <a:lstStyle/>
          <a:p>
            <a:pPr algn="ctr"/>
            <a:r>
              <a:rPr lang="en-AU" sz="1200" b="1" dirty="0" smtClean="0">
                <a:solidFill>
                  <a:schemeClr val="bg1"/>
                </a:solidFill>
              </a:rPr>
              <a:t>Applications can be server based for best user density</a:t>
            </a:r>
            <a:endParaRPr lang="en-AU" sz="1200" b="1" dirty="0">
              <a:solidFill>
                <a:schemeClr val="bg1"/>
              </a:solidFill>
            </a:endParaRPr>
          </a:p>
        </p:txBody>
      </p:sp>
      <p:pic>
        <p:nvPicPr>
          <p:cNvPr id="74" name="Picture 73"/>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510460" y="2711049"/>
            <a:ext cx="748430" cy="748431"/>
          </a:xfrm>
          <a:prstGeom prst="rect">
            <a:avLst/>
          </a:prstGeom>
        </p:spPr>
      </p:pic>
      <p:sp>
        <p:nvSpPr>
          <p:cNvPr id="75" name="TextBox 74"/>
          <p:cNvSpPr txBox="1"/>
          <p:nvPr/>
        </p:nvSpPr>
        <p:spPr>
          <a:xfrm>
            <a:off x="5611220" y="2927841"/>
            <a:ext cx="526234" cy="369332"/>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AU" b="1" dirty="0" smtClean="0"/>
              <a:t>10</a:t>
            </a:r>
            <a:endParaRPr lang="en-AU" b="1" dirty="0"/>
          </a:p>
        </p:txBody>
      </p:sp>
      <p:sp>
        <p:nvSpPr>
          <p:cNvPr id="76" name="TextBox 75"/>
          <p:cNvSpPr txBox="1"/>
          <p:nvPr/>
        </p:nvSpPr>
        <p:spPr>
          <a:xfrm>
            <a:off x="5026892" y="2173861"/>
            <a:ext cx="1729241" cy="461665"/>
          </a:xfrm>
          <a:prstGeom prst="rect">
            <a:avLst/>
          </a:prstGeom>
          <a:noFill/>
        </p:spPr>
        <p:txBody>
          <a:bodyPr wrap="square" rtlCol="0">
            <a:spAutoFit/>
          </a:bodyPr>
          <a:lstStyle/>
          <a:p>
            <a:pPr algn="ctr"/>
            <a:r>
              <a:rPr lang="en-AU" sz="1200" b="1" dirty="0" smtClean="0">
                <a:solidFill>
                  <a:schemeClr val="bg1"/>
                </a:solidFill>
              </a:rPr>
              <a:t>Web Based</a:t>
            </a:r>
          </a:p>
          <a:p>
            <a:pPr algn="ctr"/>
            <a:r>
              <a:rPr lang="en-AU" sz="1200" b="1" dirty="0" smtClean="0">
                <a:solidFill>
                  <a:schemeClr val="bg1"/>
                </a:solidFill>
              </a:rPr>
              <a:t>(Local or Remote)</a:t>
            </a:r>
          </a:p>
        </p:txBody>
      </p:sp>
      <p:pic>
        <p:nvPicPr>
          <p:cNvPr id="77" name="Picture 76"/>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7636941" y="2693954"/>
            <a:ext cx="748430" cy="748431"/>
          </a:xfrm>
          <a:prstGeom prst="rect">
            <a:avLst/>
          </a:prstGeom>
        </p:spPr>
      </p:pic>
      <p:sp>
        <p:nvSpPr>
          <p:cNvPr id="78" name="TextBox 77"/>
          <p:cNvSpPr txBox="1"/>
          <p:nvPr/>
        </p:nvSpPr>
        <p:spPr>
          <a:xfrm>
            <a:off x="7788906" y="2927841"/>
            <a:ext cx="444500" cy="369332"/>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AU" b="1" dirty="0" smtClean="0"/>
              <a:t>11</a:t>
            </a:r>
            <a:endParaRPr lang="en-AU" b="1" dirty="0"/>
          </a:p>
        </p:txBody>
      </p:sp>
      <p:sp>
        <p:nvSpPr>
          <p:cNvPr id="79" name="TextBox 78"/>
          <p:cNvSpPr txBox="1"/>
          <p:nvPr/>
        </p:nvSpPr>
        <p:spPr>
          <a:xfrm>
            <a:off x="4401705" y="223773"/>
            <a:ext cx="2894794" cy="461665"/>
          </a:xfrm>
          <a:prstGeom prst="rect">
            <a:avLst/>
          </a:prstGeom>
          <a:noFill/>
        </p:spPr>
        <p:txBody>
          <a:bodyPr wrap="square" rtlCol="0">
            <a:spAutoFit/>
          </a:bodyPr>
          <a:lstStyle/>
          <a:p>
            <a:pPr algn="ctr"/>
            <a:r>
              <a:rPr lang="en-AU" sz="1200" b="1" dirty="0" smtClean="0">
                <a:solidFill>
                  <a:schemeClr val="bg1"/>
                </a:solidFill>
              </a:rPr>
              <a:t>Web based applications can be run from the desktop browser or remotely</a:t>
            </a:r>
            <a:endParaRPr lang="en-AU" sz="1200" b="1" dirty="0">
              <a:solidFill>
                <a:schemeClr val="bg1"/>
              </a:solidFill>
            </a:endParaRPr>
          </a:p>
        </p:txBody>
      </p:sp>
      <p:sp>
        <p:nvSpPr>
          <p:cNvPr id="80" name="TextBox 79"/>
          <p:cNvSpPr txBox="1"/>
          <p:nvPr/>
        </p:nvSpPr>
        <p:spPr>
          <a:xfrm>
            <a:off x="6249206" y="206678"/>
            <a:ext cx="2894794" cy="461665"/>
          </a:xfrm>
          <a:prstGeom prst="rect">
            <a:avLst/>
          </a:prstGeom>
          <a:noFill/>
        </p:spPr>
        <p:txBody>
          <a:bodyPr wrap="square" rtlCol="0">
            <a:spAutoFit/>
          </a:bodyPr>
          <a:lstStyle/>
          <a:p>
            <a:pPr algn="ctr"/>
            <a:r>
              <a:rPr lang="en-AU" sz="1200" b="1" dirty="0" smtClean="0">
                <a:solidFill>
                  <a:schemeClr val="bg1"/>
                </a:solidFill>
              </a:rPr>
              <a:t>IE6 can be provided through a VM hosted arrangement on Windows XP</a:t>
            </a:r>
            <a:endParaRPr lang="en-AU" sz="1200" b="1" dirty="0">
              <a:solidFill>
                <a:schemeClr val="bg1"/>
              </a:solidFill>
            </a:endParaRPr>
          </a:p>
        </p:txBody>
      </p:sp>
      <p:pic>
        <p:nvPicPr>
          <p:cNvPr id="63" name="Picture 62" descr="http://www.askthesolutionarchitect.com/rw_common/images/ctxs.png"/>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1970419" y="5580290"/>
            <a:ext cx="482721" cy="226431"/>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63" descr="http://www.askthesolutionarchitect.com/rw_common/images/ctxs.png"/>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3478492" y="5591306"/>
            <a:ext cx="482721" cy="226431"/>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64" descr="http://www.askthesolutionarchitect.com/rw_common/images/ctxs.png"/>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4639043" y="5218942"/>
            <a:ext cx="482721" cy="226431"/>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67" descr="http://www.askthesolutionarchitect.com/rw_common/images/ctxs.png"/>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5710683" y="5218941"/>
            <a:ext cx="482721" cy="226431"/>
          </a:xfrm>
          <a:prstGeom prst="rect">
            <a:avLst/>
          </a:prstGeom>
          <a:noFill/>
          <a:extLst>
            <a:ext uri="{909E8E84-426E-40DD-AFC4-6F175D3DCCD1}">
              <a14:hiddenFill xmlns:a14="http://schemas.microsoft.com/office/drawing/2010/main">
                <a:solidFill>
                  <a:srgbClr val="FFFFFF"/>
                </a:solidFill>
              </a14:hiddenFill>
            </a:ext>
          </a:extLst>
        </p:spPr>
      </p:pic>
      <p:sp>
        <p:nvSpPr>
          <p:cNvPr id="56" name="Isosceles Triangle 55"/>
          <p:cNvSpPr/>
          <p:nvPr/>
        </p:nvSpPr>
        <p:spPr>
          <a:xfrm>
            <a:off x="796746" y="5469825"/>
            <a:ext cx="732131" cy="704203"/>
          </a:xfrm>
          <a:prstGeom prst="triangle">
            <a:avLst/>
          </a:prstGeom>
          <a:effectLst>
            <a:outerShdw blurRad="40000" dist="23000" dir="5400000" rotWithShape="0">
              <a:srgbClr val="000000">
                <a:alpha val="35000"/>
              </a:srgbClr>
            </a:outerShdw>
          </a:effectLst>
          <a:scene3d>
            <a:camera prst="orthographicFront">
              <a:rot lat="0" lon="0" rev="0"/>
            </a:camera>
            <a:lightRig rig="threePt" dir="t">
              <a:rot lat="0" lon="0" rev="1200000"/>
            </a:lightRig>
          </a:scene3d>
        </p:spPr>
        <p:style>
          <a:lnRef idx="0">
            <a:schemeClr val="accent1"/>
          </a:lnRef>
          <a:fillRef idx="3">
            <a:schemeClr val="accent1"/>
          </a:fillRef>
          <a:effectRef idx="3">
            <a:schemeClr val="accent1"/>
          </a:effectRef>
          <a:fontRef idx="minor">
            <a:schemeClr val="lt1"/>
          </a:fontRef>
        </p:style>
        <p:txBody>
          <a:bodyPr lIns="0" tIns="0" rIns="0" bIns="0" rtlCol="0" anchor="b"/>
          <a:lstStyle/>
          <a:p>
            <a:pPr algn="ctr"/>
            <a:r>
              <a:rPr lang="en-AU" sz="800" b="1" dirty="0" smtClean="0">
                <a:solidFill>
                  <a:schemeClr val="bg1"/>
                </a:solidFill>
              </a:rPr>
              <a:t>Access</a:t>
            </a:r>
            <a:endParaRPr lang="en-AU" sz="800" b="1" dirty="0">
              <a:solidFill>
                <a:schemeClr val="bg1"/>
              </a:solidFill>
            </a:endParaRPr>
          </a:p>
        </p:txBody>
      </p:sp>
      <p:pic>
        <p:nvPicPr>
          <p:cNvPr id="81" name="Picture 80"/>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1038102" y="5709332"/>
            <a:ext cx="229650" cy="223221"/>
          </a:xfrm>
          <a:prstGeom prst="rect">
            <a:avLst/>
          </a:prstGeom>
        </p:spPr>
      </p:pic>
    </p:spTree>
    <p:extLst>
      <p:ext uri="{BB962C8B-B14F-4D97-AF65-F5344CB8AC3E}">
        <p14:creationId xmlns:p14="http://schemas.microsoft.com/office/powerpoint/2010/main" val="1493732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grpId="1" nodeType="clickEffect">
                                  <p:stCondLst>
                                    <p:cond delay="0"/>
                                  </p:stCondLst>
                                  <p:childTnLst>
                                    <p:set>
                                      <p:cBhvr>
                                        <p:cTn id="24" dur="1" fill="hold">
                                          <p:stCondLst>
                                            <p:cond delay="0"/>
                                          </p:stCondLst>
                                        </p:cTn>
                                        <p:tgtEl>
                                          <p:spTgt spid="72"/>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9"/>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1"/>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03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73"/>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xit" presetSubtype="0" fill="hold" grpId="1" nodeType="clickEffect">
                                  <p:stCondLst>
                                    <p:cond delay="0"/>
                                  </p:stCondLst>
                                  <p:childTnLst>
                                    <p:set>
                                      <p:cBhvr>
                                        <p:cTn id="40" dur="1" fill="hold">
                                          <p:stCondLst>
                                            <p:cond delay="0"/>
                                          </p:stCondLst>
                                        </p:cTn>
                                        <p:tgtEl>
                                          <p:spTgt spid="73"/>
                                        </p:tgtEl>
                                        <p:attrNameLst>
                                          <p:attrName>style.visibility</p:attrName>
                                        </p:attrNameLst>
                                      </p:cBhvr>
                                      <p:to>
                                        <p:strVal val="hidden"/>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038"/>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74"/>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75"/>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76"/>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79"/>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xit" presetSubtype="0" fill="hold" grpId="1" nodeType="clickEffect">
                                  <p:stCondLst>
                                    <p:cond delay="0"/>
                                  </p:stCondLst>
                                  <p:childTnLst>
                                    <p:set>
                                      <p:cBhvr>
                                        <p:cTn id="56" dur="1" fill="hold">
                                          <p:stCondLst>
                                            <p:cond delay="0"/>
                                          </p:stCondLst>
                                        </p:cTn>
                                        <p:tgtEl>
                                          <p:spTgt spid="79"/>
                                        </p:tgtEl>
                                        <p:attrNameLst>
                                          <p:attrName>style.visibility</p:attrName>
                                        </p:attrNameLst>
                                      </p:cBhvr>
                                      <p:to>
                                        <p:strVal val="hidden"/>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1030"/>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61"/>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77"/>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78"/>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80"/>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xit" presetSubtype="0" fill="hold" grpId="1" nodeType="clickEffect">
                                  <p:stCondLst>
                                    <p:cond delay="0"/>
                                  </p:stCondLst>
                                  <p:childTnLst>
                                    <p:set>
                                      <p:cBhvr>
                                        <p:cTn id="72" dur="1" fill="hold">
                                          <p:stCondLst>
                                            <p:cond delay="0"/>
                                          </p:stCondLst>
                                        </p:cTn>
                                        <p:tgtEl>
                                          <p:spTgt spid="8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1" grpId="0"/>
      <p:bldP spid="62" grpId="0"/>
      <p:bldP spid="67" grpId="0"/>
      <p:bldP spid="69" grpId="0"/>
      <p:bldP spid="71" grpId="0"/>
      <p:bldP spid="72" grpId="0"/>
      <p:bldP spid="72" grpId="1"/>
      <p:bldP spid="73" grpId="0"/>
      <p:bldP spid="73" grpId="1"/>
      <p:bldP spid="75" grpId="0"/>
      <p:bldP spid="76" grpId="0"/>
      <p:bldP spid="78" grpId="0"/>
      <p:bldP spid="79" grpId="0"/>
      <p:bldP spid="79" grpId="1"/>
      <p:bldP spid="80" grpId="0"/>
      <p:bldP spid="80"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1867" y="2622251"/>
            <a:ext cx="531246" cy="516376"/>
          </a:xfrm>
          <a:prstGeom prst="rect">
            <a:avLst/>
          </a:prstGeom>
          <a:effectLst/>
        </p:spPr>
      </p:pic>
      <p:sp>
        <p:nvSpPr>
          <p:cNvPr id="29" name="Isosceles Triangle 28"/>
          <p:cNvSpPr/>
          <p:nvPr/>
        </p:nvSpPr>
        <p:spPr>
          <a:xfrm>
            <a:off x="899159" y="3304527"/>
            <a:ext cx="732131" cy="704203"/>
          </a:xfrm>
          <a:prstGeom prst="triangle">
            <a:avLst/>
          </a:prstGeom>
          <a:effectLst>
            <a:outerShdw blurRad="40000" dist="23000" dir="5400000" rotWithShape="0">
              <a:srgbClr val="000000">
                <a:alpha val="35000"/>
              </a:srgbClr>
            </a:outerShdw>
          </a:effectLst>
          <a:scene3d>
            <a:camera prst="orthographicFront">
              <a:rot lat="0" lon="0" rev="0"/>
            </a:camera>
            <a:lightRig rig="threePt" dir="t">
              <a:rot lat="0" lon="0" rev="1200000"/>
            </a:lightRig>
          </a:scene3d>
        </p:spPr>
        <p:style>
          <a:lnRef idx="0">
            <a:schemeClr val="accent1"/>
          </a:lnRef>
          <a:fillRef idx="3">
            <a:schemeClr val="accent1"/>
          </a:fillRef>
          <a:effectRef idx="3">
            <a:schemeClr val="accent1"/>
          </a:effectRef>
          <a:fontRef idx="minor">
            <a:schemeClr val="lt1"/>
          </a:fontRef>
        </p:style>
        <p:txBody>
          <a:bodyPr lIns="0" tIns="0" rIns="0" bIns="0" rtlCol="0" anchor="b"/>
          <a:lstStyle/>
          <a:p>
            <a:pPr algn="ctr"/>
            <a:r>
              <a:rPr lang="en-AU" sz="800" b="1" dirty="0" smtClean="0">
                <a:solidFill>
                  <a:schemeClr val="bg1"/>
                </a:solidFill>
              </a:rPr>
              <a:t>Access</a:t>
            </a:r>
            <a:endParaRPr lang="en-AU" sz="800" b="1" dirty="0">
              <a:solidFill>
                <a:schemeClr val="bg1"/>
              </a:solidFill>
            </a:endParaRPr>
          </a:p>
        </p:txBody>
      </p:sp>
      <p:pic>
        <p:nvPicPr>
          <p:cNvPr id="31" name="Picture 3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40515" y="3544034"/>
            <a:ext cx="229650" cy="223221"/>
          </a:xfrm>
          <a:prstGeom prst="rect">
            <a:avLst/>
          </a:prstGeom>
        </p:spPr>
      </p:pic>
      <p:sp>
        <p:nvSpPr>
          <p:cNvPr id="54" name="Can 53"/>
          <p:cNvSpPr/>
          <p:nvPr/>
        </p:nvSpPr>
        <p:spPr>
          <a:xfrm rot="5400000">
            <a:off x="2984562" y="1593054"/>
            <a:ext cx="176229" cy="2490290"/>
          </a:xfrm>
          <a:prstGeom prst="can">
            <a:avLst/>
          </a:prstGeom>
          <a:solidFill>
            <a:srgbClr val="FFC000"/>
          </a:solidFill>
          <a:ln>
            <a:solidFill>
              <a:srgbClr val="A88000"/>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AU" sz="1200" b="1" dirty="0" smtClean="0">
                <a:solidFill>
                  <a:schemeClr val="bg1"/>
                </a:solidFill>
              </a:rPr>
              <a:t>SSL</a:t>
            </a:r>
            <a:endParaRPr lang="en-AU" sz="1200" b="1" dirty="0">
              <a:solidFill>
                <a:schemeClr val="bg1"/>
              </a:solidFill>
            </a:endParaRPr>
          </a:p>
        </p:txBody>
      </p:sp>
      <p:grpSp>
        <p:nvGrpSpPr>
          <p:cNvPr id="2" name="Group 1"/>
          <p:cNvGrpSpPr/>
          <p:nvPr/>
        </p:nvGrpSpPr>
        <p:grpSpPr>
          <a:xfrm>
            <a:off x="893514" y="2629294"/>
            <a:ext cx="564520" cy="477004"/>
            <a:chOff x="1689083" y="2490538"/>
            <a:chExt cx="994735" cy="864729"/>
          </a:xfrm>
        </p:grpSpPr>
        <p:pic>
          <p:nvPicPr>
            <p:cNvPr id="111" name="Picture 1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66370" y="2497702"/>
              <a:ext cx="817448" cy="817448"/>
            </a:xfrm>
            <a:prstGeom prst="rect">
              <a:avLst/>
            </a:prstGeom>
          </p:spPr>
        </p:pic>
        <p:pic>
          <p:nvPicPr>
            <p:cNvPr id="112" name="Picture 1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52042" y="2490538"/>
              <a:ext cx="831776" cy="831776"/>
            </a:xfrm>
            <a:prstGeom prst="rect">
              <a:avLst/>
            </a:prstGeom>
          </p:spPr>
        </p:pic>
        <p:pic>
          <p:nvPicPr>
            <p:cNvPr id="25" name="Picture 2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1689083" y="2734558"/>
              <a:ext cx="288032" cy="620709"/>
            </a:xfrm>
            <a:prstGeom prst="rect">
              <a:avLst/>
            </a:prstGeom>
          </p:spPr>
        </p:pic>
      </p:grpSp>
      <p:sp>
        <p:nvSpPr>
          <p:cNvPr id="45" name="TextBox 44"/>
          <p:cNvSpPr txBox="1"/>
          <p:nvPr/>
        </p:nvSpPr>
        <p:spPr>
          <a:xfrm>
            <a:off x="3466867" y="2530311"/>
            <a:ext cx="798185" cy="215444"/>
          </a:xfrm>
          <a:prstGeom prst="rect">
            <a:avLst/>
          </a:prstGeom>
          <a:noFill/>
        </p:spPr>
        <p:txBody>
          <a:bodyPr wrap="square" rtlCol="0">
            <a:spAutoFit/>
          </a:bodyPr>
          <a:lstStyle/>
          <a:p>
            <a:pPr algn="ctr"/>
            <a:r>
              <a:rPr lang="en-AU" sz="800" b="1" dirty="0" smtClean="0">
                <a:solidFill>
                  <a:schemeClr val="bg1"/>
                </a:solidFill>
              </a:rPr>
              <a:t>NetScaler</a:t>
            </a:r>
            <a:endParaRPr lang="en-AU" sz="800" b="1" dirty="0">
              <a:solidFill>
                <a:schemeClr val="bg1"/>
              </a:solidFill>
            </a:endParaRPr>
          </a:p>
        </p:txBody>
      </p:sp>
      <p:pic>
        <p:nvPicPr>
          <p:cNvPr id="55" name="Picture 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567225" y="2086915"/>
            <a:ext cx="731546" cy="2942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 name="TextBox 31"/>
          <p:cNvSpPr txBox="1"/>
          <p:nvPr/>
        </p:nvSpPr>
        <p:spPr>
          <a:xfrm>
            <a:off x="5447556" y="3133781"/>
            <a:ext cx="992511" cy="230832"/>
          </a:xfrm>
          <a:prstGeom prst="rect">
            <a:avLst/>
          </a:prstGeom>
          <a:noFill/>
        </p:spPr>
        <p:txBody>
          <a:bodyPr wrap="square" rtlCol="0">
            <a:spAutoFit/>
          </a:bodyPr>
          <a:lstStyle/>
          <a:p>
            <a:pPr algn="ctr"/>
            <a:r>
              <a:rPr lang="en-AU" sz="900" b="1" dirty="0" smtClean="0">
                <a:solidFill>
                  <a:schemeClr val="bg1"/>
                </a:solidFill>
              </a:rPr>
              <a:t>XenDesktop</a:t>
            </a:r>
            <a:endParaRPr lang="en-AU" sz="900" b="1" dirty="0">
              <a:solidFill>
                <a:schemeClr val="bg1"/>
              </a:solidFill>
            </a:endParaRPr>
          </a:p>
        </p:txBody>
      </p:sp>
      <p:sp>
        <p:nvSpPr>
          <p:cNvPr id="35" name="TextBox 34"/>
          <p:cNvSpPr txBox="1"/>
          <p:nvPr/>
        </p:nvSpPr>
        <p:spPr>
          <a:xfrm>
            <a:off x="4495208" y="3133781"/>
            <a:ext cx="800456" cy="230832"/>
          </a:xfrm>
          <a:prstGeom prst="rect">
            <a:avLst/>
          </a:prstGeom>
          <a:noFill/>
        </p:spPr>
        <p:txBody>
          <a:bodyPr wrap="square" rtlCol="0">
            <a:spAutoFit/>
          </a:bodyPr>
          <a:lstStyle/>
          <a:p>
            <a:pPr algn="ctr"/>
            <a:r>
              <a:rPr lang="en-AU" sz="900" b="1" dirty="0" smtClean="0">
                <a:solidFill>
                  <a:schemeClr val="bg1"/>
                </a:solidFill>
              </a:rPr>
              <a:t>XenApp</a:t>
            </a:r>
            <a:endParaRPr lang="en-AU" sz="900" b="1" dirty="0">
              <a:solidFill>
                <a:schemeClr val="bg1"/>
              </a:solidFill>
            </a:endParaRPr>
          </a:p>
        </p:txBody>
      </p:sp>
      <p:grpSp>
        <p:nvGrpSpPr>
          <p:cNvPr id="4" name="Group 3"/>
          <p:cNvGrpSpPr/>
          <p:nvPr/>
        </p:nvGrpSpPr>
        <p:grpSpPr>
          <a:xfrm>
            <a:off x="5520486" y="3741168"/>
            <a:ext cx="863117" cy="306776"/>
            <a:chOff x="7246970" y="4498064"/>
            <a:chExt cx="1524000" cy="528993"/>
          </a:xfrm>
        </p:grpSpPr>
        <p:pic>
          <p:nvPicPr>
            <p:cNvPr id="51" name="Picture 5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467173" y="4498064"/>
              <a:ext cx="1083594" cy="257244"/>
            </a:xfrm>
            <a:prstGeom prst="rect">
              <a:avLst/>
            </a:prstGeom>
          </p:spPr>
        </p:pic>
        <p:sp>
          <p:nvSpPr>
            <p:cNvPr id="30" name="TextBox 29"/>
            <p:cNvSpPr txBox="1"/>
            <p:nvPr/>
          </p:nvSpPr>
          <p:spPr>
            <a:xfrm>
              <a:off x="7246970" y="4629019"/>
              <a:ext cx="1524000" cy="398038"/>
            </a:xfrm>
            <a:prstGeom prst="rect">
              <a:avLst/>
            </a:prstGeom>
            <a:noFill/>
          </p:spPr>
          <p:txBody>
            <a:bodyPr wrap="square" rtlCol="0">
              <a:spAutoFit/>
            </a:bodyPr>
            <a:lstStyle/>
            <a:p>
              <a:pPr algn="ctr"/>
              <a:r>
                <a:rPr lang="en-AU" sz="900" b="1" dirty="0" smtClean="0">
                  <a:solidFill>
                    <a:schemeClr val="bg1"/>
                  </a:solidFill>
                </a:rPr>
                <a:t>Hyper-V</a:t>
              </a:r>
              <a:endParaRPr lang="en-AU" sz="900" b="1" dirty="0">
                <a:solidFill>
                  <a:schemeClr val="bg1"/>
                </a:solidFill>
              </a:endParaRPr>
            </a:p>
          </p:txBody>
        </p:sp>
      </p:grpSp>
      <p:grpSp>
        <p:nvGrpSpPr>
          <p:cNvPr id="36" name="Group 35"/>
          <p:cNvGrpSpPr/>
          <p:nvPr/>
        </p:nvGrpSpPr>
        <p:grpSpPr>
          <a:xfrm>
            <a:off x="4419406" y="3381917"/>
            <a:ext cx="960217" cy="306776"/>
            <a:chOff x="7153275" y="4498064"/>
            <a:chExt cx="1695449" cy="528993"/>
          </a:xfrm>
        </p:grpSpPr>
        <p:pic>
          <p:nvPicPr>
            <p:cNvPr id="37" name="Picture 3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467173" y="4498064"/>
              <a:ext cx="1083594" cy="257244"/>
            </a:xfrm>
            <a:prstGeom prst="rect">
              <a:avLst/>
            </a:prstGeom>
          </p:spPr>
        </p:pic>
        <p:sp>
          <p:nvSpPr>
            <p:cNvPr id="38" name="TextBox 37"/>
            <p:cNvSpPr txBox="1"/>
            <p:nvPr/>
          </p:nvSpPr>
          <p:spPr>
            <a:xfrm>
              <a:off x="7153275" y="4629019"/>
              <a:ext cx="1695449" cy="398038"/>
            </a:xfrm>
            <a:prstGeom prst="rect">
              <a:avLst/>
            </a:prstGeom>
            <a:noFill/>
          </p:spPr>
          <p:txBody>
            <a:bodyPr wrap="square" rtlCol="0">
              <a:spAutoFit/>
            </a:bodyPr>
            <a:lstStyle/>
            <a:p>
              <a:pPr algn="ctr"/>
              <a:r>
                <a:rPr lang="en-AU" sz="900" b="1" dirty="0" smtClean="0">
                  <a:solidFill>
                    <a:schemeClr val="bg1"/>
                  </a:solidFill>
                </a:rPr>
                <a:t>Server 2008 R2</a:t>
              </a:r>
              <a:endParaRPr lang="en-AU" sz="900" b="1" dirty="0">
                <a:solidFill>
                  <a:schemeClr val="bg1"/>
                </a:solidFill>
              </a:endParaRPr>
            </a:p>
          </p:txBody>
        </p:sp>
      </p:grpSp>
      <p:grpSp>
        <p:nvGrpSpPr>
          <p:cNvPr id="40" name="Group 39"/>
          <p:cNvGrpSpPr/>
          <p:nvPr/>
        </p:nvGrpSpPr>
        <p:grpSpPr>
          <a:xfrm>
            <a:off x="5498046" y="3381919"/>
            <a:ext cx="1009341" cy="306776"/>
            <a:chOff x="7246972" y="4498064"/>
            <a:chExt cx="1782187" cy="528993"/>
          </a:xfrm>
        </p:grpSpPr>
        <p:pic>
          <p:nvPicPr>
            <p:cNvPr id="41" name="Picture 4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467173" y="4498064"/>
              <a:ext cx="1083594" cy="257244"/>
            </a:xfrm>
            <a:prstGeom prst="rect">
              <a:avLst/>
            </a:prstGeom>
          </p:spPr>
        </p:pic>
        <p:sp>
          <p:nvSpPr>
            <p:cNvPr id="42" name="TextBox 41"/>
            <p:cNvSpPr txBox="1"/>
            <p:nvPr/>
          </p:nvSpPr>
          <p:spPr>
            <a:xfrm>
              <a:off x="7246972" y="4629019"/>
              <a:ext cx="1782187" cy="398038"/>
            </a:xfrm>
            <a:prstGeom prst="rect">
              <a:avLst/>
            </a:prstGeom>
            <a:noFill/>
          </p:spPr>
          <p:txBody>
            <a:bodyPr wrap="square" rtlCol="0">
              <a:spAutoFit/>
            </a:bodyPr>
            <a:lstStyle/>
            <a:p>
              <a:pPr algn="ctr"/>
              <a:r>
                <a:rPr lang="en-AU" sz="900" b="1" dirty="0" smtClean="0">
                  <a:solidFill>
                    <a:schemeClr val="bg1"/>
                  </a:solidFill>
                </a:rPr>
                <a:t>Windows 7</a:t>
              </a:r>
              <a:endParaRPr lang="en-AU" sz="900" b="1" dirty="0">
                <a:solidFill>
                  <a:schemeClr val="bg1"/>
                </a:solidFill>
              </a:endParaRPr>
            </a:p>
          </p:txBody>
        </p:sp>
      </p:grpSp>
      <p:pic>
        <p:nvPicPr>
          <p:cNvPr id="1026" name="Picture 2" descr="http://www.silicon.com/i/s4/illo/photos/2010/march/windows-7-screenshot-610.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596991" y="2523193"/>
            <a:ext cx="710102" cy="453779"/>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2" descr="http://www.silicon.com/i/s4/illo/photos/2010/march/windows-7-screenshot-610.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544461" y="2523193"/>
            <a:ext cx="710102" cy="453779"/>
          </a:xfrm>
          <a:prstGeom prst="rect">
            <a:avLst/>
          </a:prstGeom>
          <a:noFill/>
          <a:extLst>
            <a:ext uri="{909E8E84-426E-40DD-AFC4-6F175D3DCCD1}">
              <a14:hiddenFill xmlns:a14="http://schemas.microsoft.com/office/drawing/2010/main">
                <a:solidFill>
                  <a:srgbClr val="FFFFFF"/>
                </a:solidFill>
              </a14:hiddenFill>
            </a:ext>
          </a:extLst>
        </p:spPr>
      </p:pic>
      <p:sp>
        <p:nvSpPr>
          <p:cNvPr id="50" name="Can 49"/>
          <p:cNvSpPr/>
          <p:nvPr/>
        </p:nvSpPr>
        <p:spPr>
          <a:xfrm rot="2700000">
            <a:off x="2815667" y="25401"/>
            <a:ext cx="186196" cy="2918540"/>
          </a:xfrm>
          <a:prstGeom prst="can">
            <a:avLst/>
          </a:prstGeom>
          <a:solidFill>
            <a:srgbClr val="00B050"/>
          </a:solidFill>
          <a:ln>
            <a:solidFill>
              <a:srgbClr val="006C00"/>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AU" sz="1200" b="1" dirty="0" smtClean="0">
                <a:solidFill>
                  <a:schemeClr val="bg1"/>
                </a:solidFill>
              </a:rPr>
              <a:t>SSL</a:t>
            </a:r>
            <a:endParaRPr lang="en-AU" sz="1200" b="1" dirty="0">
              <a:solidFill>
                <a:schemeClr val="bg1"/>
              </a:solidFill>
            </a:endParaRPr>
          </a:p>
        </p:txBody>
      </p:sp>
      <p:sp>
        <p:nvSpPr>
          <p:cNvPr id="70" name="TextBox 69"/>
          <p:cNvSpPr txBox="1"/>
          <p:nvPr/>
        </p:nvSpPr>
        <p:spPr>
          <a:xfrm>
            <a:off x="5100165" y="882796"/>
            <a:ext cx="1014533" cy="230832"/>
          </a:xfrm>
          <a:prstGeom prst="rect">
            <a:avLst/>
          </a:prstGeom>
          <a:noFill/>
        </p:spPr>
        <p:txBody>
          <a:bodyPr wrap="square" rtlCol="0">
            <a:spAutoFit/>
          </a:bodyPr>
          <a:lstStyle/>
          <a:p>
            <a:pPr algn="ctr"/>
            <a:r>
              <a:rPr lang="en-AU" sz="900" b="1" dirty="0" smtClean="0">
                <a:solidFill>
                  <a:schemeClr val="bg1"/>
                </a:solidFill>
              </a:rPr>
              <a:t>XenDesktop</a:t>
            </a:r>
            <a:endParaRPr lang="en-AU" sz="900" b="1" dirty="0">
              <a:solidFill>
                <a:schemeClr val="bg1"/>
              </a:solidFill>
            </a:endParaRPr>
          </a:p>
        </p:txBody>
      </p:sp>
      <p:sp>
        <p:nvSpPr>
          <p:cNvPr id="73" name="TextBox 72"/>
          <p:cNvSpPr txBox="1"/>
          <p:nvPr/>
        </p:nvSpPr>
        <p:spPr>
          <a:xfrm>
            <a:off x="4170257" y="882796"/>
            <a:ext cx="788819" cy="230832"/>
          </a:xfrm>
          <a:prstGeom prst="rect">
            <a:avLst/>
          </a:prstGeom>
          <a:noFill/>
        </p:spPr>
        <p:txBody>
          <a:bodyPr wrap="square" rtlCol="0">
            <a:spAutoFit/>
          </a:bodyPr>
          <a:lstStyle/>
          <a:p>
            <a:pPr algn="ctr"/>
            <a:r>
              <a:rPr lang="en-AU" sz="900" b="1" dirty="0" smtClean="0">
                <a:solidFill>
                  <a:schemeClr val="bg1"/>
                </a:solidFill>
              </a:rPr>
              <a:t>XenApp</a:t>
            </a:r>
            <a:endParaRPr lang="en-AU" sz="900" b="1" dirty="0">
              <a:solidFill>
                <a:schemeClr val="bg1"/>
              </a:solidFill>
            </a:endParaRPr>
          </a:p>
        </p:txBody>
      </p:sp>
      <p:grpSp>
        <p:nvGrpSpPr>
          <p:cNvPr id="74" name="Group 73"/>
          <p:cNvGrpSpPr/>
          <p:nvPr/>
        </p:nvGrpSpPr>
        <p:grpSpPr>
          <a:xfrm>
            <a:off x="5173095" y="1490183"/>
            <a:ext cx="863117" cy="306776"/>
            <a:chOff x="7246970" y="4498064"/>
            <a:chExt cx="1524000" cy="528993"/>
          </a:xfrm>
        </p:grpSpPr>
        <p:pic>
          <p:nvPicPr>
            <p:cNvPr id="75" name="Picture 7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467173" y="4498064"/>
              <a:ext cx="1083594" cy="257244"/>
            </a:xfrm>
            <a:prstGeom prst="rect">
              <a:avLst/>
            </a:prstGeom>
          </p:spPr>
        </p:pic>
        <p:sp>
          <p:nvSpPr>
            <p:cNvPr id="76" name="TextBox 75"/>
            <p:cNvSpPr txBox="1"/>
            <p:nvPr/>
          </p:nvSpPr>
          <p:spPr>
            <a:xfrm>
              <a:off x="7246970" y="4629019"/>
              <a:ext cx="1524000" cy="398038"/>
            </a:xfrm>
            <a:prstGeom prst="rect">
              <a:avLst/>
            </a:prstGeom>
            <a:noFill/>
          </p:spPr>
          <p:txBody>
            <a:bodyPr wrap="square" rtlCol="0">
              <a:spAutoFit/>
            </a:bodyPr>
            <a:lstStyle/>
            <a:p>
              <a:pPr algn="ctr"/>
              <a:r>
                <a:rPr lang="en-AU" sz="900" b="1" dirty="0" smtClean="0">
                  <a:solidFill>
                    <a:schemeClr val="bg1"/>
                  </a:solidFill>
                </a:rPr>
                <a:t>Hyper-V</a:t>
              </a:r>
              <a:endParaRPr lang="en-AU" sz="900" b="1" dirty="0">
                <a:solidFill>
                  <a:schemeClr val="bg1"/>
                </a:solidFill>
              </a:endParaRPr>
            </a:p>
          </p:txBody>
        </p:sp>
      </p:grpSp>
      <p:grpSp>
        <p:nvGrpSpPr>
          <p:cNvPr id="77" name="Group 76"/>
          <p:cNvGrpSpPr/>
          <p:nvPr/>
        </p:nvGrpSpPr>
        <p:grpSpPr>
          <a:xfrm>
            <a:off x="4072015" y="1130931"/>
            <a:ext cx="960217" cy="306776"/>
            <a:chOff x="7153275" y="4498064"/>
            <a:chExt cx="1695449" cy="528993"/>
          </a:xfrm>
        </p:grpSpPr>
        <p:pic>
          <p:nvPicPr>
            <p:cNvPr id="78" name="Picture 7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467173" y="4498064"/>
              <a:ext cx="1083594" cy="257244"/>
            </a:xfrm>
            <a:prstGeom prst="rect">
              <a:avLst/>
            </a:prstGeom>
          </p:spPr>
        </p:pic>
        <p:sp>
          <p:nvSpPr>
            <p:cNvPr id="79" name="TextBox 78"/>
            <p:cNvSpPr txBox="1"/>
            <p:nvPr/>
          </p:nvSpPr>
          <p:spPr>
            <a:xfrm>
              <a:off x="7153275" y="4629019"/>
              <a:ext cx="1695449" cy="398038"/>
            </a:xfrm>
            <a:prstGeom prst="rect">
              <a:avLst/>
            </a:prstGeom>
            <a:noFill/>
          </p:spPr>
          <p:txBody>
            <a:bodyPr wrap="square" rtlCol="0">
              <a:spAutoFit/>
            </a:bodyPr>
            <a:lstStyle/>
            <a:p>
              <a:pPr algn="ctr"/>
              <a:r>
                <a:rPr lang="en-AU" sz="900" b="1" dirty="0" smtClean="0">
                  <a:solidFill>
                    <a:schemeClr val="bg1"/>
                  </a:solidFill>
                </a:rPr>
                <a:t>Server 2008 R2</a:t>
              </a:r>
              <a:endParaRPr lang="en-AU" sz="900" b="1" dirty="0">
                <a:solidFill>
                  <a:schemeClr val="bg1"/>
                </a:solidFill>
              </a:endParaRPr>
            </a:p>
          </p:txBody>
        </p:sp>
      </p:grpSp>
      <p:grpSp>
        <p:nvGrpSpPr>
          <p:cNvPr id="80" name="Group 79"/>
          <p:cNvGrpSpPr/>
          <p:nvPr/>
        </p:nvGrpSpPr>
        <p:grpSpPr>
          <a:xfrm>
            <a:off x="5150654" y="1130934"/>
            <a:ext cx="969654" cy="306776"/>
            <a:chOff x="7207348" y="4498064"/>
            <a:chExt cx="1712112" cy="528993"/>
          </a:xfrm>
        </p:grpSpPr>
        <p:pic>
          <p:nvPicPr>
            <p:cNvPr id="81" name="Picture 8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467173" y="4498064"/>
              <a:ext cx="1083594" cy="257244"/>
            </a:xfrm>
            <a:prstGeom prst="rect">
              <a:avLst/>
            </a:prstGeom>
          </p:spPr>
        </p:pic>
        <p:sp>
          <p:nvSpPr>
            <p:cNvPr id="82" name="TextBox 81"/>
            <p:cNvSpPr txBox="1"/>
            <p:nvPr/>
          </p:nvSpPr>
          <p:spPr>
            <a:xfrm>
              <a:off x="7207348" y="4629019"/>
              <a:ext cx="1712112" cy="398038"/>
            </a:xfrm>
            <a:prstGeom prst="rect">
              <a:avLst/>
            </a:prstGeom>
            <a:noFill/>
          </p:spPr>
          <p:txBody>
            <a:bodyPr wrap="square" rtlCol="0">
              <a:spAutoFit/>
            </a:bodyPr>
            <a:lstStyle/>
            <a:p>
              <a:pPr algn="ctr"/>
              <a:r>
                <a:rPr lang="en-AU" sz="900" b="1" dirty="0" smtClean="0">
                  <a:solidFill>
                    <a:schemeClr val="bg1"/>
                  </a:solidFill>
                </a:rPr>
                <a:t>Windows 7</a:t>
              </a:r>
              <a:endParaRPr lang="en-AU" sz="900" b="1" dirty="0">
                <a:solidFill>
                  <a:schemeClr val="bg1"/>
                </a:solidFill>
              </a:endParaRPr>
            </a:p>
          </p:txBody>
        </p:sp>
      </p:grpSp>
      <p:pic>
        <p:nvPicPr>
          <p:cNvPr id="83" name="Picture 2" descr="http://www.silicon.com/i/s4/illo/photos/2010/march/windows-7-screenshot-610.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249600" y="272208"/>
            <a:ext cx="710102" cy="453779"/>
          </a:xfrm>
          <a:prstGeom prst="rect">
            <a:avLst/>
          </a:prstGeom>
          <a:noFill/>
          <a:extLst>
            <a:ext uri="{909E8E84-426E-40DD-AFC4-6F175D3DCCD1}">
              <a14:hiddenFill xmlns:a14="http://schemas.microsoft.com/office/drawing/2010/main">
                <a:solidFill>
                  <a:srgbClr val="FFFFFF"/>
                </a:solidFill>
              </a14:hiddenFill>
            </a:ext>
          </a:extLst>
        </p:spPr>
      </p:pic>
      <p:pic>
        <p:nvPicPr>
          <p:cNvPr id="84" name="Picture 2" descr="http://www.silicon.com/i/s4/illo/photos/2010/march/windows-7-screenshot-610.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197070" y="272208"/>
            <a:ext cx="710102" cy="453779"/>
          </a:xfrm>
          <a:prstGeom prst="rect">
            <a:avLst/>
          </a:prstGeom>
          <a:noFill/>
          <a:extLst>
            <a:ext uri="{909E8E84-426E-40DD-AFC4-6F175D3DCCD1}">
              <a14:hiddenFill xmlns:a14="http://schemas.microsoft.com/office/drawing/2010/main">
                <a:solidFill>
                  <a:srgbClr val="FFFFFF"/>
                </a:solidFill>
              </a14:hiddenFill>
            </a:ext>
          </a:extLst>
        </p:spPr>
      </p:pic>
      <p:sp>
        <p:nvSpPr>
          <p:cNvPr id="86" name="TextBox 85"/>
          <p:cNvSpPr txBox="1"/>
          <p:nvPr/>
        </p:nvSpPr>
        <p:spPr>
          <a:xfrm>
            <a:off x="5034109" y="5432123"/>
            <a:ext cx="1213076" cy="230832"/>
          </a:xfrm>
          <a:prstGeom prst="rect">
            <a:avLst/>
          </a:prstGeom>
          <a:noFill/>
        </p:spPr>
        <p:txBody>
          <a:bodyPr wrap="square" rtlCol="0">
            <a:spAutoFit/>
          </a:bodyPr>
          <a:lstStyle/>
          <a:p>
            <a:pPr algn="ctr"/>
            <a:r>
              <a:rPr lang="en-AU" sz="900" b="1" dirty="0" smtClean="0">
                <a:solidFill>
                  <a:schemeClr val="bg1"/>
                </a:solidFill>
              </a:rPr>
              <a:t>XenDesktop</a:t>
            </a:r>
            <a:endParaRPr lang="en-AU" sz="900" b="1" dirty="0">
              <a:solidFill>
                <a:schemeClr val="bg1"/>
              </a:solidFill>
            </a:endParaRPr>
          </a:p>
        </p:txBody>
      </p:sp>
      <p:sp>
        <p:nvSpPr>
          <p:cNvPr id="89" name="TextBox 88"/>
          <p:cNvSpPr txBox="1"/>
          <p:nvPr/>
        </p:nvSpPr>
        <p:spPr>
          <a:xfrm>
            <a:off x="4132967" y="5432123"/>
            <a:ext cx="885263" cy="230832"/>
          </a:xfrm>
          <a:prstGeom prst="rect">
            <a:avLst/>
          </a:prstGeom>
          <a:noFill/>
        </p:spPr>
        <p:txBody>
          <a:bodyPr wrap="square" rtlCol="0">
            <a:spAutoFit/>
          </a:bodyPr>
          <a:lstStyle/>
          <a:p>
            <a:pPr algn="ctr"/>
            <a:r>
              <a:rPr lang="en-AU" sz="900" b="1" dirty="0" smtClean="0">
                <a:solidFill>
                  <a:schemeClr val="bg1"/>
                </a:solidFill>
              </a:rPr>
              <a:t>XenApp</a:t>
            </a:r>
            <a:endParaRPr lang="en-AU" sz="900" b="1" dirty="0">
              <a:solidFill>
                <a:schemeClr val="bg1"/>
              </a:solidFill>
            </a:endParaRPr>
          </a:p>
        </p:txBody>
      </p:sp>
      <p:grpSp>
        <p:nvGrpSpPr>
          <p:cNvPr id="90" name="Group 89"/>
          <p:cNvGrpSpPr/>
          <p:nvPr/>
        </p:nvGrpSpPr>
        <p:grpSpPr>
          <a:xfrm>
            <a:off x="5173095" y="6039510"/>
            <a:ext cx="863117" cy="306776"/>
            <a:chOff x="7246970" y="4498064"/>
            <a:chExt cx="1524000" cy="528993"/>
          </a:xfrm>
        </p:grpSpPr>
        <p:pic>
          <p:nvPicPr>
            <p:cNvPr id="91" name="Picture 9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467173" y="4498064"/>
              <a:ext cx="1083594" cy="257244"/>
            </a:xfrm>
            <a:prstGeom prst="rect">
              <a:avLst/>
            </a:prstGeom>
          </p:spPr>
        </p:pic>
        <p:sp>
          <p:nvSpPr>
            <p:cNvPr id="92" name="TextBox 91"/>
            <p:cNvSpPr txBox="1"/>
            <p:nvPr/>
          </p:nvSpPr>
          <p:spPr>
            <a:xfrm>
              <a:off x="7246970" y="4629019"/>
              <a:ext cx="1524000" cy="398038"/>
            </a:xfrm>
            <a:prstGeom prst="rect">
              <a:avLst/>
            </a:prstGeom>
            <a:noFill/>
          </p:spPr>
          <p:txBody>
            <a:bodyPr wrap="square" rtlCol="0">
              <a:spAutoFit/>
            </a:bodyPr>
            <a:lstStyle/>
            <a:p>
              <a:pPr algn="ctr"/>
              <a:r>
                <a:rPr lang="en-AU" sz="900" b="1" dirty="0" smtClean="0">
                  <a:solidFill>
                    <a:schemeClr val="bg1"/>
                  </a:solidFill>
                </a:rPr>
                <a:t>Hyper-V</a:t>
              </a:r>
              <a:endParaRPr lang="en-AU" sz="900" b="1" dirty="0">
                <a:solidFill>
                  <a:schemeClr val="bg1"/>
                </a:solidFill>
              </a:endParaRPr>
            </a:p>
          </p:txBody>
        </p:sp>
      </p:grpSp>
      <p:grpSp>
        <p:nvGrpSpPr>
          <p:cNvPr id="93" name="Group 92"/>
          <p:cNvGrpSpPr/>
          <p:nvPr/>
        </p:nvGrpSpPr>
        <p:grpSpPr>
          <a:xfrm>
            <a:off x="4072015" y="5680258"/>
            <a:ext cx="960217" cy="306776"/>
            <a:chOff x="7153275" y="4498064"/>
            <a:chExt cx="1695449" cy="528993"/>
          </a:xfrm>
        </p:grpSpPr>
        <p:pic>
          <p:nvPicPr>
            <p:cNvPr id="94" name="Picture 9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467173" y="4498064"/>
              <a:ext cx="1083594" cy="257244"/>
            </a:xfrm>
            <a:prstGeom prst="rect">
              <a:avLst/>
            </a:prstGeom>
          </p:spPr>
        </p:pic>
        <p:sp>
          <p:nvSpPr>
            <p:cNvPr id="95" name="TextBox 94"/>
            <p:cNvSpPr txBox="1"/>
            <p:nvPr/>
          </p:nvSpPr>
          <p:spPr>
            <a:xfrm>
              <a:off x="7153275" y="4629019"/>
              <a:ext cx="1695449" cy="398038"/>
            </a:xfrm>
            <a:prstGeom prst="rect">
              <a:avLst/>
            </a:prstGeom>
            <a:noFill/>
          </p:spPr>
          <p:txBody>
            <a:bodyPr wrap="square" rtlCol="0">
              <a:spAutoFit/>
            </a:bodyPr>
            <a:lstStyle/>
            <a:p>
              <a:pPr algn="ctr"/>
              <a:r>
                <a:rPr lang="en-AU" sz="900" b="1" dirty="0" smtClean="0">
                  <a:solidFill>
                    <a:schemeClr val="bg1"/>
                  </a:solidFill>
                </a:rPr>
                <a:t>Server 2008 R2</a:t>
              </a:r>
              <a:endParaRPr lang="en-AU" sz="900" b="1" dirty="0">
                <a:solidFill>
                  <a:schemeClr val="bg1"/>
                </a:solidFill>
              </a:endParaRPr>
            </a:p>
          </p:txBody>
        </p:sp>
      </p:grpSp>
      <p:grpSp>
        <p:nvGrpSpPr>
          <p:cNvPr id="96" name="Group 95"/>
          <p:cNvGrpSpPr/>
          <p:nvPr/>
        </p:nvGrpSpPr>
        <p:grpSpPr>
          <a:xfrm>
            <a:off x="5063369" y="5680260"/>
            <a:ext cx="1117978" cy="306776"/>
            <a:chOff x="7053228" y="4498064"/>
            <a:chExt cx="1974006" cy="528993"/>
          </a:xfrm>
        </p:grpSpPr>
        <p:pic>
          <p:nvPicPr>
            <p:cNvPr id="97" name="Picture 9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467173" y="4498064"/>
              <a:ext cx="1083594" cy="257244"/>
            </a:xfrm>
            <a:prstGeom prst="rect">
              <a:avLst/>
            </a:prstGeom>
          </p:spPr>
        </p:pic>
        <p:sp>
          <p:nvSpPr>
            <p:cNvPr id="98" name="TextBox 97"/>
            <p:cNvSpPr txBox="1"/>
            <p:nvPr/>
          </p:nvSpPr>
          <p:spPr>
            <a:xfrm>
              <a:off x="7053228" y="4629019"/>
              <a:ext cx="1974006" cy="398038"/>
            </a:xfrm>
            <a:prstGeom prst="rect">
              <a:avLst/>
            </a:prstGeom>
            <a:noFill/>
          </p:spPr>
          <p:txBody>
            <a:bodyPr wrap="square" rtlCol="0">
              <a:spAutoFit/>
            </a:bodyPr>
            <a:lstStyle/>
            <a:p>
              <a:pPr algn="ctr"/>
              <a:r>
                <a:rPr lang="en-AU" sz="900" b="1" dirty="0" smtClean="0">
                  <a:solidFill>
                    <a:schemeClr val="bg1"/>
                  </a:solidFill>
                </a:rPr>
                <a:t>Windows 7</a:t>
              </a:r>
              <a:endParaRPr lang="en-AU" sz="900" b="1" dirty="0">
                <a:solidFill>
                  <a:schemeClr val="bg1"/>
                </a:solidFill>
              </a:endParaRPr>
            </a:p>
          </p:txBody>
        </p:sp>
      </p:grpSp>
      <p:pic>
        <p:nvPicPr>
          <p:cNvPr id="99" name="Picture 2" descr="http://www.silicon.com/i/s4/illo/photos/2010/march/windows-7-screenshot-610.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249600" y="4821536"/>
            <a:ext cx="710102" cy="453779"/>
          </a:xfrm>
          <a:prstGeom prst="rect">
            <a:avLst/>
          </a:prstGeom>
          <a:noFill/>
          <a:extLst>
            <a:ext uri="{909E8E84-426E-40DD-AFC4-6F175D3DCCD1}">
              <a14:hiddenFill xmlns:a14="http://schemas.microsoft.com/office/drawing/2010/main">
                <a:solidFill>
                  <a:srgbClr val="FFFFFF"/>
                </a:solidFill>
              </a14:hiddenFill>
            </a:ext>
          </a:extLst>
        </p:spPr>
      </p:pic>
      <p:pic>
        <p:nvPicPr>
          <p:cNvPr id="100" name="Picture 2" descr="http://www.silicon.com/i/s4/illo/photos/2010/march/windows-7-screenshot-610.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197070" y="4821536"/>
            <a:ext cx="710102" cy="453779"/>
          </a:xfrm>
          <a:prstGeom prst="rect">
            <a:avLst/>
          </a:prstGeom>
          <a:noFill/>
          <a:extLst>
            <a:ext uri="{909E8E84-426E-40DD-AFC4-6F175D3DCCD1}">
              <a14:hiddenFill xmlns:a14="http://schemas.microsoft.com/office/drawing/2010/main">
                <a:solidFill>
                  <a:srgbClr val="FFFFFF"/>
                </a:solidFill>
              </a14:hiddenFill>
            </a:ext>
          </a:extLst>
        </p:spPr>
      </p:pic>
      <p:sp>
        <p:nvSpPr>
          <p:cNvPr id="104" name="Can 103"/>
          <p:cNvSpPr/>
          <p:nvPr/>
        </p:nvSpPr>
        <p:spPr>
          <a:xfrm rot="18900000" flipV="1">
            <a:off x="2648552" y="2388829"/>
            <a:ext cx="142356" cy="3174879"/>
          </a:xfrm>
          <a:prstGeom prst="can">
            <a:avLst/>
          </a:prstGeom>
          <a:solidFill>
            <a:srgbClr val="C00000"/>
          </a:solidFill>
          <a:ln>
            <a:solidFill>
              <a:srgbClr val="7E0000"/>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AU" sz="1200" b="1" dirty="0" smtClean="0">
                <a:solidFill>
                  <a:schemeClr val="bg1"/>
                </a:solidFill>
              </a:rPr>
              <a:t>SSL</a:t>
            </a:r>
            <a:endParaRPr lang="en-AU" sz="1200" b="1" dirty="0">
              <a:solidFill>
                <a:schemeClr val="bg1"/>
              </a:solidFill>
            </a:endParaRPr>
          </a:p>
        </p:txBody>
      </p:sp>
      <p:sp>
        <p:nvSpPr>
          <p:cNvPr id="107" name="TextBox 106"/>
          <p:cNvSpPr txBox="1"/>
          <p:nvPr/>
        </p:nvSpPr>
        <p:spPr>
          <a:xfrm>
            <a:off x="2440271" y="2530311"/>
            <a:ext cx="783381" cy="215444"/>
          </a:xfrm>
          <a:prstGeom prst="rect">
            <a:avLst/>
          </a:prstGeom>
          <a:noFill/>
        </p:spPr>
        <p:txBody>
          <a:bodyPr wrap="square" rtlCol="0">
            <a:spAutoFit/>
          </a:bodyPr>
          <a:lstStyle/>
          <a:p>
            <a:pPr algn="ctr"/>
            <a:r>
              <a:rPr lang="en-AU" sz="800" b="1" dirty="0" smtClean="0">
                <a:solidFill>
                  <a:schemeClr val="bg1"/>
                </a:solidFill>
              </a:rPr>
              <a:t>NetScaler</a:t>
            </a:r>
            <a:endParaRPr lang="en-AU" sz="800" b="1" dirty="0">
              <a:solidFill>
                <a:schemeClr val="bg1"/>
              </a:solidFill>
            </a:endParaRPr>
          </a:p>
        </p:txBody>
      </p:sp>
      <p:pic>
        <p:nvPicPr>
          <p:cNvPr id="108" name="Picture 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525825" y="2086915"/>
            <a:ext cx="731546" cy="2942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9" name="TextBox 108"/>
          <p:cNvSpPr txBox="1"/>
          <p:nvPr/>
        </p:nvSpPr>
        <p:spPr>
          <a:xfrm>
            <a:off x="6036211" y="1258345"/>
            <a:ext cx="2976543" cy="646331"/>
          </a:xfrm>
          <a:prstGeom prst="rect">
            <a:avLst/>
          </a:prstGeom>
          <a:noFill/>
        </p:spPr>
        <p:txBody>
          <a:bodyPr wrap="square" rtlCol="0">
            <a:spAutoFit/>
          </a:bodyPr>
          <a:lstStyle/>
          <a:p>
            <a:pPr algn="ctr"/>
            <a:r>
              <a:rPr lang="en-AU" sz="1200" b="1" dirty="0" smtClean="0">
                <a:solidFill>
                  <a:schemeClr val="bg1"/>
                </a:solidFill>
              </a:rPr>
              <a:t>Solution provides simple and effective ‘soft’ switching between different environments or applications</a:t>
            </a:r>
            <a:endParaRPr lang="en-AU" sz="1200" b="1" dirty="0">
              <a:solidFill>
                <a:schemeClr val="bg1"/>
              </a:solidFill>
            </a:endParaRPr>
          </a:p>
        </p:txBody>
      </p:sp>
      <p:pic>
        <p:nvPicPr>
          <p:cNvPr id="101" name="Picture 100" descr="http://www.askthesolutionarchitect.com/rw_common/images/ctxs.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317824" y="771783"/>
            <a:ext cx="482721" cy="226431"/>
          </a:xfrm>
          <a:prstGeom prst="rect">
            <a:avLst/>
          </a:prstGeom>
          <a:noFill/>
          <a:extLst>
            <a:ext uri="{909E8E84-426E-40DD-AFC4-6F175D3DCCD1}">
              <a14:hiddenFill xmlns:a14="http://schemas.microsoft.com/office/drawing/2010/main">
                <a:solidFill>
                  <a:srgbClr val="FFFFFF"/>
                </a:solidFill>
              </a14:hiddenFill>
            </a:ext>
          </a:extLst>
        </p:spPr>
      </p:pic>
      <p:pic>
        <p:nvPicPr>
          <p:cNvPr id="102" name="Picture 101" descr="http://www.askthesolutionarchitect.com/rw_common/images/ctxs.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381668" y="769582"/>
            <a:ext cx="482721" cy="226431"/>
          </a:xfrm>
          <a:prstGeom prst="rect">
            <a:avLst/>
          </a:prstGeom>
          <a:noFill/>
          <a:extLst>
            <a:ext uri="{909E8E84-426E-40DD-AFC4-6F175D3DCCD1}">
              <a14:hiddenFill xmlns:a14="http://schemas.microsoft.com/office/drawing/2010/main">
                <a:solidFill>
                  <a:srgbClr val="FFFFFF"/>
                </a:solidFill>
              </a14:hiddenFill>
            </a:ext>
          </a:extLst>
        </p:spPr>
      </p:pic>
      <p:pic>
        <p:nvPicPr>
          <p:cNvPr id="103" name="Picture 102" descr="http://www.askthesolutionarchitect.com/rw_common/images/ctxs.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650239" y="2389585"/>
            <a:ext cx="482721" cy="226431"/>
          </a:xfrm>
          <a:prstGeom prst="rect">
            <a:avLst/>
          </a:prstGeom>
          <a:noFill/>
          <a:extLst>
            <a:ext uri="{909E8E84-426E-40DD-AFC4-6F175D3DCCD1}">
              <a14:hiddenFill xmlns:a14="http://schemas.microsoft.com/office/drawing/2010/main">
                <a:solidFill>
                  <a:srgbClr val="FFFFFF"/>
                </a:solidFill>
              </a14:hiddenFill>
            </a:ext>
          </a:extLst>
        </p:spPr>
      </p:pic>
      <p:pic>
        <p:nvPicPr>
          <p:cNvPr id="110" name="Picture 109" descr="http://www.askthesolutionarchitect.com/rw_common/images/ctxs.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714351" y="2389583"/>
            <a:ext cx="482721" cy="226431"/>
          </a:xfrm>
          <a:prstGeom prst="rect">
            <a:avLst/>
          </a:prstGeom>
          <a:noFill/>
          <a:extLst>
            <a:ext uri="{909E8E84-426E-40DD-AFC4-6F175D3DCCD1}">
              <a14:hiddenFill xmlns:a14="http://schemas.microsoft.com/office/drawing/2010/main">
                <a:solidFill>
                  <a:srgbClr val="FFFFFF"/>
                </a:solidFill>
              </a14:hiddenFill>
            </a:ext>
          </a:extLst>
        </p:spPr>
      </p:pic>
      <p:pic>
        <p:nvPicPr>
          <p:cNvPr id="113" name="Picture 112" descr="http://www.askthesolutionarchitect.com/rw_common/images/ctxs.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658153" y="2993082"/>
            <a:ext cx="482721" cy="226431"/>
          </a:xfrm>
          <a:prstGeom prst="rect">
            <a:avLst/>
          </a:prstGeom>
          <a:noFill/>
          <a:extLst>
            <a:ext uri="{909E8E84-426E-40DD-AFC4-6F175D3DCCD1}">
              <a14:hiddenFill xmlns:a14="http://schemas.microsoft.com/office/drawing/2010/main">
                <a:solidFill>
                  <a:srgbClr val="FFFFFF"/>
                </a:solidFill>
              </a14:hiddenFill>
            </a:ext>
          </a:extLst>
        </p:spPr>
      </p:pic>
      <p:pic>
        <p:nvPicPr>
          <p:cNvPr id="114" name="Picture 113" descr="http://www.askthesolutionarchitect.com/rw_common/images/ctxs.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718343" y="3012894"/>
            <a:ext cx="482721" cy="226431"/>
          </a:xfrm>
          <a:prstGeom prst="rect">
            <a:avLst/>
          </a:prstGeom>
          <a:noFill/>
          <a:extLst>
            <a:ext uri="{909E8E84-426E-40DD-AFC4-6F175D3DCCD1}">
              <a14:hiddenFill xmlns:a14="http://schemas.microsoft.com/office/drawing/2010/main">
                <a:solidFill>
                  <a:srgbClr val="FFFFFF"/>
                </a:solidFill>
              </a14:hiddenFill>
            </a:ext>
          </a:extLst>
        </p:spPr>
      </p:pic>
      <p:pic>
        <p:nvPicPr>
          <p:cNvPr id="115" name="Picture 114" descr="http://www.askthesolutionarchitect.com/rw_common/images/ctxs.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326779" y="5318909"/>
            <a:ext cx="482721" cy="226431"/>
          </a:xfrm>
          <a:prstGeom prst="rect">
            <a:avLst/>
          </a:prstGeom>
          <a:noFill/>
          <a:extLst>
            <a:ext uri="{909E8E84-426E-40DD-AFC4-6F175D3DCCD1}">
              <a14:hiddenFill xmlns:a14="http://schemas.microsoft.com/office/drawing/2010/main">
                <a:solidFill>
                  <a:srgbClr val="FFFFFF"/>
                </a:solidFill>
              </a14:hiddenFill>
            </a:ext>
          </a:extLst>
        </p:spPr>
      </p:pic>
      <p:pic>
        <p:nvPicPr>
          <p:cNvPr id="116" name="Picture 115" descr="http://www.askthesolutionarchitect.com/rw_common/images/ctxs.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363292" y="5308278"/>
            <a:ext cx="482721" cy="2264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5905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26"/>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07"/>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08"/>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03"/>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10"/>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13"/>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14"/>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50"/>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70"/>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73"/>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74"/>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77"/>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80"/>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83"/>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84"/>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101"/>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102"/>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104"/>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86"/>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89"/>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90"/>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93"/>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96"/>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99"/>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100"/>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115"/>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1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45" grpId="0"/>
      <p:bldP spid="32" grpId="0"/>
      <p:bldP spid="35" grpId="0"/>
      <p:bldP spid="50" grpId="0" animBg="1"/>
      <p:bldP spid="70" grpId="0"/>
      <p:bldP spid="73" grpId="0"/>
      <p:bldP spid="86" grpId="0"/>
      <p:bldP spid="89" grpId="0"/>
      <p:bldP spid="104" grpId="0" animBg="1"/>
      <p:bldP spid="10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AU" dirty="0" smtClean="0"/>
              <a:t>Modularising DC Architecture</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6" name="Text Placeholder 2"/>
          <p:cNvSpPr txBox="1">
            <a:spLocks/>
          </p:cNvSpPr>
          <p:nvPr/>
        </p:nvSpPr>
        <p:spPr>
          <a:xfrm>
            <a:off x="457200" y="1600200"/>
            <a:ext cx="8229600" cy="4525963"/>
          </a:xfrm>
          <a:prstGeom prst="rect">
            <a:avLst/>
          </a:prstGeom>
        </p:spPr>
        <p:txBody>
          <a:bodyPr>
            <a:normAutofit/>
          </a:bodyPr>
          <a:lst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t>Modularity provides units of compute</a:t>
            </a:r>
          </a:p>
          <a:p>
            <a:r>
              <a:rPr lang="en-US" dirty="0" smtClean="0"/>
              <a:t>Independence between modules</a:t>
            </a:r>
          </a:p>
          <a:p>
            <a:r>
              <a:rPr lang="en-US" dirty="0" smtClean="0"/>
              <a:t>Known unit metrics </a:t>
            </a:r>
          </a:p>
          <a:p>
            <a:r>
              <a:rPr lang="en-US" dirty="0" smtClean="0"/>
              <a:t>Known unit costs</a:t>
            </a:r>
          </a:p>
          <a:p>
            <a:r>
              <a:rPr lang="en-US" dirty="0" smtClean="0"/>
              <a:t>Adapts to business requirements</a:t>
            </a:r>
          </a:p>
          <a:p>
            <a:r>
              <a:rPr lang="en-US" dirty="0" smtClean="0"/>
              <a:t>It is A way that you could implement</a:t>
            </a:r>
          </a:p>
        </p:txBody>
      </p:sp>
    </p:spTree>
    <p:extLst>
      <p:ext uri="{BB962C8B-B14F-4D97-AF65-F5344CB8AC3E}">
        <p14:creationId xmlns:p14="http://schemas.microsoft.com/office/powerpoint/2010/main" val="2597881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AU" dirty="0" smtClean="0"/>
              <a:t>Modular Example</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7" name="Text Placeholder 2"/>
          <p:cNvSpPr txBox="1">
            <a:spLocks/>
          </p:cNvSpPr>
          <p:nvPr/>
        </p:nvSpPr>
        <p:spPr>
          <a:xfrm>
            <a:off x="457200" y="1600200"/>
            <a:ext cx="8229600" cy="4525963"/>
          </a:xfrm>
          <a:prstGeom prst="rect">
            <a:avLst/>
          </a:prstGeom>
        </p:spPr>
        <p:txBody>
          <a:bodyPr>
            <a:normAutofit/>
          </a:bodyPr>
          <a:lst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t>40K Concurrent users across 2 DC’s</a:t>
            </a:r>
          </a:p>
          <a:p>
            <a:r>
              <a:rPr lang="en-US" dirty="0" err="1" smtClean="0"/>
              <a:t>XenApp</a:t>
            </a:r>
            <a:r>
              <a:rPr lang="en-US" dirty="0" smtClean="0"/>
              <a:t>/</a:t>
            </a:r>
            <a:r>
              <a:rPr lang="en-US" dirty="0" err="1" smtClean="0"/>
              <a:t>XenDesktop</a:t>
            </a:r>
            <a:r>
              <a:rPr lang="en-US" dirty="0" smtClean="0"/>
              <a:t> Split 80/20</a:t>
            </a:r>
          </a:p>
          <a:p>
            <a:r>
              <a:rPr lang="en-US" dirty="0" smtClean="0"/>
              <a:t>HP, Microsoft and Citrix</a:t>
            </a:r>
            <a:endParaRPr lang="en-US" dirty="0"/>
          </a:p>
          <a:p>
            <a:r>
              <a:rPr lang="en-US" dirty="0" smtClean="0"/>
              <a:t>Reference Architecture based</a:t>
            </a:r>
          </a:p>
          <a:p>
            <a:r>
              <a:rPr lang="en-US" dirty="0" smtClean="0"/>
              <a:t>Real World Cost Constraints</a:t>
            </a:r>
          </a:p>
        </p:txBody>
      </p:sp>
    </p:spTree>
    <p:extLst>
      <p:ext uri="{BB962C8B-B14F-4D97-AF65-F5344CB8AC3E}">
        <p14:creationId xmlns:p14="http://schemas.microsoft.com/office/powerpoint/2010/main" val="104482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AU" dirty="0" smtClean="0"/>
              <a:t>Modular Example (Block Description)</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6" name="Text Placeholder 2"/>
          <p:cNvSpPr txBox="1">
            <a:spLocks/>
          </p:cNvSpPr>
          <p:nvPr/>
        </p:nvSpPr>
        <p:spPr>
          <a:xfrm>
            <a:off x="457200" y="1600200"/>
            <a:ext cx="8229600" cy="4525963"/>
          </a:xfrm>
          <a:prstGeom prst="rect">
            <a:avLst/>
          </a:prstGeom>
        </p:spPr>
        <p:txBody>
          <a:bodyPr>
            <a:normAutofit lnSpcReduction="10000"/>
          </a:bodyPr>
          <a:lst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t>Block is a unit of compute</a:t>
            </a:r>
          </a:p>
          <a:p>
            <a:pPr lvl="1"/>
            <a:r>
              <a:rPr lang="en-US" dirty="0" smtClean="0"/>
              <a:t>Represented here by a HP C7000 Chassis with BL465C</a:t>
            </a:r>
          </a:p>
          <a:p>
            <a:r>
              <a:rPr lang="en-US" dirty="0" smtClean="0"/>
              <a:t>2 Types</a:t>
            </a:r>
          </a:p>
          <a:p>
            <a:pPr lvl="1"/>
            <a:r>
              <a:rPr lang="en-US" dirty="0" smtClean="0"/>
              <a:t>Shared Infrastructure Block (1 per DC)</a:t>
            </a:r>
          </a:p>
          <a:p>
            <a:pPr lvl="1"/>
            <a:r>
              <a:rPr lang="en-US" dirty="0" smtClean="0"/>
              <a:t>User Block (1 per 2500 Users)</a:t>
            </a:r>
          </a:p>
          <a:p>
            <a:r>
              <a:rPr lang="en-US" dirty="0" smtClean="0"/>
              <a:t>Storage</a:t>
            </a:r>
          </a:p>
          <a:p>
            <a:pPr lvl="1"/>
            <a:r>
              <a:rPr lang="en-US" dirty="0" smtClean="0"/>
              <a:t>Can vary per block as long as appropriate IO is provided</a:t>
            </a:r>
          </a:p>
          <a:p>
            <a:pPr lvl="1"/>
            <a:r>
              <a:rPr lang="en-US" dirty="0" smtClean="0"/>
              <a:t>DAS, SAN, NAS, </a:t>
            </a:r>
            <a:r>
              <a:rPr lang="en-US" dirty="0" err="1" smtClean="0"/>
              <a:t>iSCSI</a:t>
            </a:r>
            <a:r>
              <a:rPr lang="en-US" dirty="0" smtClean="0"/>
              <a:t> ………….. </a:t>
            </a:r>
          </a:p>
          <a:p>
            <a:pPr lvl="1"/>
            <a:r>
              <a:rPr lang="en-US" dirty="0" smtClean="0"/>
              <a:t>HP IO Accelerator etc..</a:t>
            </a:r>
          </a:p>
        </p:txBody>
      </p:sp>
    </p:spTree>
    <p:extLst>
      <p:ext uri="{BB962C8B-B14F-4D97-AF65-F5344CB8AC3E}">
        <p14:creationId xmlns:p14="http://schemas.microsoft.com/office/powerpoint/2010/main" val="10108034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406901"/>
            <a:ext cx="7772400" cy="2190451"/>
          </a:xfrm>
        </p:spPr>
        <p:txBody>
          <a:bodyPr>
            <a:normAutofit/>
          </a:bodyPr>
          <a:lstStyle/>
          <a:p>
            <a:pPr lvl="0"/>
            <a:r>
              <a:rPr lang="en-AU" smtClean="0"/>
              <a:t>Defining your </a:t>
            </a:r>
            <a:br>
              <a:rPr lang="en-AU" smtClean="0"/>
            </a:br>
            <a:r>
              <a:rPr lang="en-AU" smtClean="0"/>
              <a:t>next generation desktop</a:t>
            </a:r>
            <a:endParaRPr lang="en-AU"/>
          </a:p>
        </p:txBody>
      </p:sp>
      <p:sp>
        <p:nvSpPr>
          <p:cNvPr id="3" name="Text Placeholder 2"/>
          <p:cNvSpPr>
            <a:spLocks noGrp="1"/>
          </p:cNvSpPr>
          <p:nvPr>
            <p:ph type="body" idx="1"/>
          </p:nvPr>
        </p:nvSpPr>
        <p:spPr>
          <a:xfrm>
            <a:off x="381000" y="2897196"/>
            <a:ext cx="2894856" cy="1500187"/>
          </a:xfrm>
        </p:spPr>
        <p:txBody>
          <a:bodyPr vert="horz" lIns="91440" tIns="45720" rIns="91440" bIns="45720" rtlCol="0" anchor="b">
            <a:noAutofit/>
          </a:bodyPr>
          <a:lstStyle/>
          <a:p>
            <a:r>
              <a:rPr lang="en-AU" b="1" dirty="0" smtClean="0"/>
              <a:t>Peter Menham</a:t>
            </a:r>
          </a:p>
          <a:p>
            <a:r>
              <a:rPr lang="en-AU" dirty="0" smtClean="0"/>
              <a:t>Technology Consultant</a:t>
            </a:r>
          </a:p>
          <a:p>
            <a:r>
              <a:rPr lang="en-AU" dirty="0" smtClean="0"/>
              <a:t>Hewlett Packard</a:t>
            </a:r>
            <a:endParaRPr lang="en-AU" dirty="0"/>
          </a:p>
        </p:txBody>
      </p:sp>
      <p:sp>
        <p:nvSpPr>
          <p:cNvPr id="6" name="Title 1"/>
          <p:cNvSpPr txBox="1">
            <a:spLocks/>
          </p:cNvSpPr>
          <p:nvPr/>
        </p:nvSpPr>
        <p:spPr>
          <a:xfrm>
            <a:off x="334202" y="447367"/>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AU" b="1" i="0" u="none" strike="noStrike" kern="600" cap="none" spc="40" normalizeH="0" baseline="0" dirty="0" smtClean="0">
                <a:ln w="3175">
                  <a:noFill/>
                </a:ln>
                <a:solidFill>
                  <a:schemeClr val="bg1"/>
                </a:solidFill>
                <a:effectLst/>
                <a:uLnTx/>
                <a:uFillTx/>
                <a:latin typeface="Calibri" pitchFamily="34" charset="0"/>
                <a:ea typeface="+mn-ea"/>
                <a:cs typeface="Arial" charset="0"/>
              </a:rPr>
              <a:t>SESSION CODE: VIR-CLI310</a:t>
            </a:r>
            <a:endParaRPr kumimoji="0" lang="en-AU" b="1" i="0" u="none" strike="noStrike" kern="600" cap="none" spc="40" normalizeH="0" baseline="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4294967295"/>
          </p:nvPr>
        </p:nvSpPr>
        <p:spPr>
          <a:xfrm>
            <a:off x="5943600" y="6356351"/>
            <a:ext cx="2895600" cy="365125"/>
          </a:xfrm>
        </p:spPr>
        <p:txBody>
          <a:bodyPr/>
          <a:lstStyle/>
          <a:p>
            <a:r>
              <a:rPr lang="en-AU" smtClean="0"/>
              <a:t>(c) 2011 Microsoft. All rights reserved.</a:t>
            </a:r>
            <a:endParaRPr lang="en-AU"/>
          </a:p>
        </p:txBody>
      </p:sp>
      <p:sp>
        <p:nvSpPr>
          <p:cNvPr id="7" name="Text Placeholder 2"/>
          <p:cNvSpPr txBox="1">
            <a:spLocks/>
          </p:cNvSpPr>
          <p:nvPr/>
        </p:nvSpPr>
        <p:spPr>
          <a:xfrm>
            <a:off x="357926" y="1220755"/>
            <a:ext cx="3024336" cy="1500187"/>
          </a:xfrm>
          <a:prstGeom prst="rect">
            <a:avLst/>
          </a:prstGeom>
        </p:spPr>
        <p:txBody>
          <a:bodyPr vert="horz" lIns="91440" tIns="45720" rIns="91440" bIns="45720" rtlCol="0" anchor="b">
            <a:normAutofit/>
          </a:bodyPr>
          <a:lstStyle>
            <a:lvl1pPr marL="0" indent="0" algn="l" defTabSz="914400" rtl="0" eaLnBrk="1" latinLnBrk="0" hangingPunct="1">
              <a:spcBef>
                <a:spcPct val="20000"/>
              </a:spcBef>
              <a:buClr>
                <a:srgbClr val="03C2F1"/>
              </a:buClr>
              <a:buFont typeface="Segoe UI" pitchFamily="34" charset="0"/>
              <a:buNone/>
              <a:defRPr sz="2000" kern="1200">
                <a:solidFill>
                  <a:schemeClr val="bg1"/>
                </a:solidFill>
                <a:latin typeface="Segoe UI" pitchFamily="34" charset="0"/>
                <a:ea typeface="Segoe UI" pitchFamily="34" charset="0"/>
                <a:cs typeface="Segoe UI" pitchFamily="34" charset="0"/>
              </a:defRPr>
            </a:lvl1pPr>
            <a:lvl2pPr marL="457200" indent="0" algn="l" defTabSz="914400" rtl="0" eaLnBrk="1" latinLnBrk="0" hangingPunct="1">
              <a:spcBef>
                <a:spcPct val="20000"/>
              </a:spcBef>
              <a:buClr>
                <a:srgbClr val="03C2F1"/>
              </a:buClr>
              <a:buFont typeface="Arial" pitchFamily="34" charset="0"/>
              <a:buNone/>
              <a:defRPr sz="1800" kern="1200">
                <a:solidFill>
                  <a:schemeClr val="tx1">
                    <a:tint val="75000"/>
                  </a:schemeClr>
                </a:solidFill>
                <a:latin typeface="Segoe UI" pitchFamily="34" charset="0"/>
                <a:ea typeface="Segoe UI" pitchFamily="34" charset="0"/>
                <a:cs typeface="Segoe UI" pitchFamily="34" charset="0"/>
              </a:defRPr>
            </a:lvl2pPr>
            <a:lvl3pPr marL="914400" indent="0" algn="l" defTabSz="914400" rtl="0" eaLnBrk="1" latinLnBrk="0" hangingPunct="1">
              <a:spcBef>
                <a:spcPct val="20000"/>
              </a:spcBef>
              <a:buClr>
                <a:srgbClr val="03C2F1"/>
              </a:buClr>
              <a:buFont typeface="Arial" pitchFamily="34" charset="0"/>
              <a:buNone/>
              <a:defRPr sz="1600" kern="1200">
                <a:solidFill>
                  <a:schemeClr val="tx1">
                    <a:tint val="75000"/>
                  </a:schemeClr>
                </a:solidFill>
                <a:latin typeface="Segoe UI" pitchFamily="34" charset="0"/>
                <a:ea typeface="Segoe UI" pitchFamily="34" charset="0"/>
                <a:cs typeface="Segoe UI" pitchFamily="34" charset="0"/>
              </a:defRPr>
            </a:lvl3pPr>
            <a:lvl4pPr marL="1371600" indent="0" algn="l" defTabSz="914400" rtl="0" eaLnBrk="1" latinLnBrk="0" hangingPunct="1">
              <a:spcBef>
                <a:spcPct val="20000"/>
              </a:spcBef>
              <a:buClr>
                <a:srgbClr val="03C2F1"/>
              </a:buClr>
              <a:buFont typeface="Arial" pitchFamily="34" charset="0"/>
              <a:buNone/>
              <a:defRPr sz="1400" kern="1200">
                <a:solidFill>
                  <a:schemeClr val="tx1">
                    <a:tint val="75000"/>
                  </a:schemeClr>
                </a:solidFill>
                <a:latin typeface="Segoe UI" pitchFamily="34" charset="0"/>
                <a:ea typeface="Segoe UI" pitchFamily="34" charset="0"/>
                <a:cs typeface="Segoe UI" pitchFamily="34" charset="0"/>
              </a:defRPr>
            </a:lvl4pPr>
            <a:lvl5pPr marL="1828800" indent="0" algn="l" defTabSz="914400" rtl="0" eaLnBrk="1" latinLnBrk="0" hangingPunct="1">
              <a:spcBef>
                <a:spcPct val="20000"/>
              </a:spcBef>
              <a:buClr>
                <a:srgbClr val="03C2F1"/>
              </a:buClr>
              <a:buFont typeface="Arial" pitchFamily="34" charset="0"/>
              <a:buNone/>
              <a:defRPr sz="1400" kern="1200">
                <a:solidFill>
                  <a:schemeClr val="tx1">
                    <a:tint val="75000"/>
                  </a:schemeClr>
                </a:solidFill>
                <a:latin typeface="Segoe UI" pitchFamily="34" charset="0"/>
                <a:ea typeface="Segoe UI" pitchFamily="34" charset="0"/>
                <a:cs typeface="Segoe UI" pitchFamily="34" charset="0"/>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lvl="0">
              <a:defRPr/>
            </a:pPr>
            <a:r>
              <a:rPr lang="en-AU" b="1" dirty="0" smtClean="0"/>
              <a:t>Nathan Strong</a:t>
            </a:r>
          </a:p>
          <a:p>
            <a:pPr lvl="0">
              <a:defRPr/>
            </a:pPr>
            <a:r>
              <a:rPr lang="en-AU" dirty="0" smtClean="0"/>
              <a:t>Hewlett Packard</a:t>
            </a:r>
            <a:endParaRPr lang="en-AU" dirty="0"/>
          </a:p>
        </p:txBody>
      </p:sp>
      <p:sp>
        <p:nvSpPr>
          <p:cNvPr id="8" name="Text Placeholder 2"/>
          <p:cNvSpPr txBox="1">
            <a:spLocks/>
          </p:cNvSpPr>
          <p:nvPr/>
        </p:nvSpPr>
        <p:spPr>
          <a:xfrm>
            <a:off x="3372459" y="2897196"/>
            <a:ext cx="4727933" cy="1500187"/>
          </a:xfrm>
          <a:prstGeom prst="rect">
            <a:avLst/>
          </a:prstGeom>
        </p:spPr>
        <p:txBody>
          <a:bodyPr vert="horz" lIns="91440" tIns="45720" rIns="91440" bIns="45720" rtlCol="0" anchor="b">
            <a:normAutofit/>
          </a:bodyPr>
          <a:lstStyle>
            <a:lvl1pPr marL="0" indent="0" algn="l" defTabSz="914400" rtl="0" eaLnBrk="1" latinLnBrk="0" hangingPunct="1">
              <a:spcBef>
                <a:spcPct val="20000"/>
              </a:spcBef>
              <a:buClr>
                <a:srgbClr val="03C2F1"/>
              </a:buClr>
              <a:buFont typeface="Segoe UI" pitchFamily="34" charset="0"/>
              <a:buNone/>
              <a:defRPr sz="2000" kern="1200">
                <a:solidFill>
                  <a:schemeClr val="bg1"/>
                </a:solidFill>
                <a:latin typeface="Segoe UI" pitchFamily="34" charset="0"/>
                <a:ea typeface="Segoe UI" pitchFamily="34" charset="0"/>
                <a:cs typeface="Segoe UI" pitchFamily="34" charset="0"/>
              </a:defRPr>
            </a:lvl1pPr>
            <a:lvl2pPr marL="457200" indent="0" algn="l" defTabSz="914400" rtl="0" eaLnBrk="1" latinLnBrk="0" hangingPunct="1">
              <a:spcBef>
                <a:spcPct val="20000"/>
              </a:spcBef>
              <a:buClr>
                <a:srgbClr val="03C2F1"/>
              </a:buClr>
              <a:buFont typeface="Arial" pitchFamily="34" charset="0"/>
              <a:buNone/>
              <a:defRPr sz="1800" kern="1200">
                <a:solidFill>
                  <a:schemeClr val="tx1">
                    <a:tint val="75000"/>
                  </a:schemeClr>
                </a:solidFill>
                <a:latin typeface="Segoe UI" pitchFamily="34" charset="0"/>
                <a:ea typeface="Segoe UI" pitchFamily="34" charset="0"/>
                <a:cs typeface="Segoe UI" pitchFamily="34" charset="0"/>
              </a:defRPr>
            </a:lvl2pPr>
            <a:lvl3pPr marL="914400" indent="0" algn="l" defTabSz="914400" rtl="0" eaLnBrk="1" latinLnBrk="0" hangingPunct="1">
              <a:spcBef>
                <a:spcPct val="20000"/>
              </a:spcBef>
              <a:buClr>
                <a:srgbClr val="03C2F1"/>
              </a:buClr>
              <a:buFont typeface="Arial" pitchFamily="34" charset="0"/>
              <a:buNone/>
              <a:defRPr sz="1600" kern="1200">
                <a:solidFill>
                  <a:schemeClr val="tx1">
                    <a:tint val="75000"/>
                  </a:schemeClr>
                </a:solidFill>
                <a:latin typeface="Segoe UI" pitchFamily="34" charset="0"/>
                <a:ea typeface="Segoe UI" pitchFamily="34" charset="0"/>
                <a:cs typeface="Segoe UI" pitchFamily="34" charset="0"/>
              </a:defRPr>
            </a:lvl3pPr>
            <a:lvl4pPr marL="1371600" indent="0" algn="l" defTabSz="914400" rtl="0" eaLnBrk="1" latinLnBrk="0" hangingPunct="1">
              <a:spcBef>
                <a:spcPct val="20000"/>
              </a:spcBef>
              <a:buClr>
                <a:srgbClr val="03C2F1"/>
              </a:buClr>
              <a:buFont typeface="Arial" pitchFamily="34" charset="0"/>
              <a:buNone/>
              <a:defRPr sz="1400" kern="1200">
                <a:solidFill>
                  <a:schemeClr val="tx1">
                    <a:tint val="75000"/>
                  </a:schemeClr>
                </a:solidFill>
                <a:latin typeface="Segoe UI" pitchFamily="34" charset="0"/>
                <a:ea typeface="Segoe UI" pitchFamily="34" charset="0"/>
                <a:cs typeface="Segoe UI" pitchFamily="34" charset="0"/>
              </a:defRPr>
            </a:lvl4pPr>
            <a:lvl5pPr marL="1828800" indent="0" algn="l" defTabSz="914400" rtl="0" eaLnBrk="1" latinLnBrk="0" hangingPunct="1">
              <a:spcBef>
                <a:spcPct val="20000"/>
              </a:spcBef>
              <a:buClr>
                <a:srgbClr val="03C2F1"/>
              </a:buClr>
              <a:buFont typeface="Arial" pitchFamily="34" charset="0"/>
              <a:buNone/>
              <a:defRPr sz="1400" kern="1200">
                <a:solidFill>
                  <a:schemeClr val="tx1">
                    <a:tint val="75000"/>
                  </a:schemeClr>
                </a:solidFill>
                <a:latin typeface="Segoe UI" pitchFamily="34" charset="0"/>
                <a:ea typeface="Segoe UI" pitchFamily="34" charset="0"/>
                <a:cs typeface="Segoe UI" pitchFamily="34" charset="0"/>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a:defRPr/>
            </a:pPr>
            <a:r>
              <a:rPr lang="en-AU" b="1" dirty="0" smtClean="0"/>
              <a:t>Leon Booth</a:t>
            </a:r>
          </a:p>
          <a:p>
            <a:pPr>
              <a:defRPr/>
            </a:pPr>
            <a:r>
              <a:rPr lang="en-AU" dirty="0" smtClean="0"/>
              <a:t>APJ Desktop Virtualisation Lead</a:t>
            </a:r>
          </a:p>
          <a:p>
            <a:pPr>
              <a:defRPr/>
            </a:pPr>
            <a:r>
              <a:rPr lang="en-AU" dirty="0" smtClean="0"/>
              <a:t>Microsoft</a:t>
            </a:r>
          </a:p>
        </p:txBody>
      </p:sp>
    </p:spTree>
    <p:extLst>
      <p:ext uri="{BB962C8B-B14F-4D97-AF65-F5344CB8AC3E}">
        <p14:creationId xmlns:p14="http://schemas.microsoft.com/office/powerpoint/2010/main" val="27426108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AU" dirty="0" smtClean="0"/>
              <a:t>Modular Example (Block)</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2" name="Rectangle 1"/>
          <p:cNvSpPr/>
          <p:nvPr/>
        </p:nvSpPr>
        <p:spPr>
          <a:xfrm>
            <a:off x="251520" y="1329133"/>
            <a:ext cx="1728192" cy="2308323"/>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AU" sz="9600" dirty="0" smtClean="0"/>
              <a:t>I</a:t>
            </a:r>
            <a:endParaRPr lang="en-AU" sz="9600" dirty="0"/>
          </a:p>
        </p:txBody>
      </p:sp>
      <p:sp>
        <p:nvSpPr>
          <p:cNvPr id="3" name="TextBox 2"/>
          <p:cNvSpPr txBox="1"/>
          <p:nvPr/>
        </p:nvSpPr>
        <p:spPr>
          <a:xfrm>
            <a:off x="2339752" y="1329133"/>
            <a:ext cx="6048672" cy="1938992"/>
          </a:xfrm>
          <a:prstGeom prst="rect">
            <a:avLst/>
          </a:prstGeom>
          <a:noFill/>
        </p:spPr>
        <p:txBody>
          <a:bodyPr wrap="square" rtlCol="0">
            <a:spAutoFit/>
          </a:bodyPr>
          <a:lstStyle/>
          <a:p>
            <a:r>
              <a:rPr lang="en-AU" sz="2400" b="1" dirty="0">
                <a:solidFill>
                  <a:schemeClr val="bg1"/>
                </a:solidFill>
                <a:latin typeface="Segoe UI" pitchFamily="34" charset="0"/>
                <a:ea typeface="Segoe UI" pitchFamily="34" charset="0"/>
                <a:cs typeface="Segoe UI" pitchFamily="34" charset="0"/>
              </a:rPr>
              <a:t>Infrastructure Block</a:t>
            </a:r>
          </a:p>
          <a:p>
            <a:r>
              <a:rPr lang="en-AU" sz="2400" dirty="0">
                <a:solidFill>
                  <a:schemeClr val="bg1"/>
                </a:solidFill>
                <a:latin typeface="Segoe UI" pitchFamily="34" charset="0"/>
                <a:ea typeface="Segoe UI" pitchFamily="34" charset="0"/>
                <a:cs typeface="Segoe UI" pitchFamily="34" charset="0"/>
              </a:rPr>
              <a:t>Active Directory</a:t>
            </a:r>
          </a:p>
          <a:p>
            <a:r>
              <a:rPr lang="en-AU" sz="2400" dirty="0">
                <a:solidFill>
                  <a:schemeClr val="bg1"/>
                </a:solidFill>
                <a:latin typeface="Segoe UI" pitchFamily="34" charset="0"/>
                <a:ea typeface="Segoe UI" pitchFamily="34" charset="0"/>
                <a:cs typeface="Segoe UI" pitchFamily="34" charset="0"/>
              </a:rPr>
              <a:t>SCCM Central </a:t>
            </a:r>
            <a:r>
              <a:rPr lang="en-AU" sz="2400" dirty="0" smtClean="0">
                <a:solidFill>
                  <a:schemeClr val="bg1"/>
                </a:solidFill>
                <a:latin typeface="Segoe UI" pitchFamily="34" charset="0"/>
                <a:ea typeface="Segoe UI" pitchFamily="34" charset="0"/>
                <a:cs typeface="Segoe UI" pitchFamily="34" charset="0"/>
              </a:rPr>
              <a:t>Site, SCOM, SCVMM</a:t>
            </a:r>
            <a:endParaRPr lang="en-AU" sz="2400" dirty="0">
              <a:solidFill>
                <a:schemeClr val="bg1"/>
              </a:solidFill>
              <a:latin typeface="Segoe UI" pitchFamily="34" charset="0"/>
              <a:ea typeface="Segoe UI" pitchFamily="34" charset="0"/>
              <a:cs typeface="Segoe UI" pitchFamily="34" charset="0"/>
            </a:endParaRPr>
          </a:p>
          <a:p>
            <a:r>
              <a:rPr lang="en-AU" sz="2400" dirty="0">
                <a:solidFill>
                  <a:schemeClr val="bg1"/>
                </a:solidFill>
                <a:latin typeface="Segoe UI" pitchFamily="34" charset="0"/>
                <a:ea typeface="Segoe UI" pitchFamily="34" charset="0"/>
                <a:cs typeface="Segoe UI" pitchFamily="34" charset="0"/>
              </a:rPr>
              <a:t>Other Core Shared Infrastructure </a:t>
            </a:r>
            <a:r>
              <a:rPr lang="en-AU" sz="2400" dirty="0" smtClean="0">
                <a:solidFill>
                  <a:schemeClr val="bg1"/>
                </a:solidFill>
                <a:latin typeface="Segoe UI" pitchFamily="34" charset="0"/>
                <a:ea typeface="Segoe UI" pitchFamily="34" charset="0"/>
                <a:cs typeface="Segoe UI" pitchFamily="34" charset="0"/>
              </a:rPr>
              <a:t>Services</a:t>
            </a:r>
          </a:p>
          <a:p>
            <a:r>
              <a:rPr lang="en-AU" sz="2400" dirty="0">
                <a:solidFill>
                  <a:schemeClr val="bg1"/>
                </a:solidFill>
                <a:latin typeface="Segoe UI" pitchFamily="34" charset="0"/>
                <a:ea typeface="Segoe UI" pitchFamily="34" charset="0"/>
                <a:cs typeface="Segoe UI" pitchFamily="34" charset="0"/>
              </a:rPr>
              <a:t>Dedicated </a:t>
            </a:r>
            <a:r>
              <a:rPr lang="en-AU" sz="2400" dirty="0" smtClean="0">
                <a:solidFill>
                  <a:schemeClr val="bg1"/>
                </a:solidFill>
                <a:latin typeface="Segoe UI" pitchFamily="34" charset="0"/>
                <a:ea typeface="Segoe UI" pitchFamily="34" charset="0"/>
                <a:cs typeface="Segoe UI" pitchFamily="34" charset="0"/>
              </a:rPr>
              <a:t>Storage</a:t>
            </a:r>
            <a:endParaRPr lang="en-AU" sz="2400" dirty="0">
              <a:solidFill>
                <a:schemeClr val="bg1"/>
              </a:solidFill>
              <a:latin typeface="Segoe UI" pitchFamily="34" charset="0"/>
              <a:ea typeface="Segoe UI" pitchFamily="34" charset="0"/>
              <a:cs typeface="Segoe UI" pitchFamily="34" charset="0"/>
            </a:endParaRPr>
          </a:p>
        </p:txBody>
      </p:sp>
      <p:sp>
        <p:nvSpPr>
          <p:cNvPr id="7" name="Rectangle 6"/>
          <p:cNvSpPr/>
          <p:nvPr/>
        </p:nvSpPr>
        <p:spPr>
          <a:xfrm>
            <a:off x="251520" y="3789041"/>
            <a:ext cx="1728192" cy="2160240"/>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AU" sz="9600" dirty="0" smtClean="0"/>
              <a:t>U</a:t>
            </a:r>
            <a:endParaRPr lang="en-AU" sz="9600" dirty="0"/>
          </a:p>
        </p:txBody>
      </p:sp>
      <p:sp>
        <p:nvSpPr>
          <p:cNvPr id="8" name="TextBox 7"/>
          <p:cNvSpPr txBox="1"/>
          <p:nvPr/>
        </p:nvSpPr>
        <p:spPr>
          <a:xfrm>
            <a:off x="2339752" y="3789041"/>
            <a:ext cx="6048672" cy="2308324"/>
          </a:xfrm>
          <a:prstGeom prst="rect">
            <a:avLst/>
          </a:prstGeom>
          <a:noFill/>
        </p:spPr>
        <p:txBody>
          <a:bodyPr wrap="square" rtlCol="0">
            <a:spAutoFit/>
          </a:bodyPr>
          <a:lstStyle/>
          <a:p>
            <a:r>
              <a:rPr lang="en-AU" sz="2400" b="1" dirty="0" smtClean="0">
                <a:solidFill>
                  <a:schemeClr val="bg1"/>
                </a:solidFill>
                <a:latin typeface="Segoe UI" pitchFamily="34" charset="0"/>
                <a:ea typeface="Segoe UI" pitchFamily="34" charset="0"/>
                <a:cs typeface="Segoe UI" pitchFamily="34" charset="0"/>
              </a:rPr>
              <a:t>User Block</a:t>
            </a:r>
          </a:p>
          <a:p>
            <a:r>
              <a:rPr lang="en-AU" sz="2400" dirty="0" err="1" smtClean="0">
                <a:solidFill>
                  <a:schemeClr val="bg1"/>
                </a:solidFill>
                <a:latin typeface="Segoe UI" pitchFamily="34" charset="0"/>
                <a:ea typeface="Segoe UI" pitchFamily="34" charset="0"/>
                <a:cs typeface="Segoe UI" pitchFamily="34" charset="0"/>
              </a:rPr>
              <a:t>XenApp</a:t>
            </a:r>
            <a:endParaRPr lang="en-AU" sz="2400" dirty="0" smtClean="0">
              <a:solidFill>
                <a:schemeClr val="bg1"/>
              </a:solidFill>
              <a:latin typeface="Segoe UI" pitchFamily="34" charset="0"/>
              <a:ea typeface="Segoe UI" pitchFamily="34" charset="0"/>
              <a:cs typeface="Segoe UI" pitchFamily="34" charset="0"/>
            </a:endParaRPr>
          </a:p>
          <a:p>
            <a:r>
              <a:rPr lang="en-AU" sz="2400" dirty="0" err="1" smtClean="0">
                <a:solidFill>
                  <a:schemeClr val="bg1"/>
                </a:solidFill>
                <a:latin typeface="Segoe UI" pitchFamily="34" charset="0"/>
                <a:ea typeface="Segoe UI" pitchFamily="34" charset="0"/>
                <a:cs typeface="Segoe UI" pitchFamily="34" charset="0"/>
              </a:rPr>
              <a:t>XenDesktop</a:t>
            </a:r>
            <a:endParaRPr lang="en-AU" sz="2400" dirty="0" smtClean="0">
              <a:solidFill>
                <a:schemeClr val="bg1"/>
              </a:solidFill>
              <a:latin typeface="Segoe UI" pitchFamily="34" charset="0"/>
              <a:ea typeface="Segoe UI" pitchFamily="34" charset="0"/>
              <a:cs typeface="Segoe UI" pitchFamily="34" charset="0"/>
            </a:endParaRPr>
          </a:p>
          <a:p>
            <a:r>
              <a:rPr lang="en-AU" sz="2400" dirty="0" smtClean="0">
                <a:solidFill>
                  <a:schemeClr val="bg1"/>
                </a:solidFill>
                <a:latin typeface="Segoe UI" pitchFamily="34" charset="0"/>
                <a:ea typeface="Segoe UI" pitchFamily="34" charset="0"/>
                <a:cs typeface="Segoe UI" pitchFamily="34" charset="0"/>
              </a:rPr>
              <a:t>App-V</a:t>
            </a:r>
          </a:p>
          <a:p>
            <a:r>
              <a:rPr lang="en-AU" sz="2400" dirty="0" smtClean="0">
                <a:solidFill>
                  <a:schemeClr val="bg1"/>
                </a:solidFill>
                <a:latin typeface="Segoe UI" pitchFamily="34" charset="0"/>
                <a:ea typeface="Segoe UI" pitchFamily="34" charset="0"/>
                <a:cs typeface="Segoe UI" pitchFamily="34" charset="0"/>
              </a:rPr>
              <a:t>Print Servers</a:t>
            </a:r>
          </a:p>
          <a:p>
            <a:r>
              <a:rPr lang="en-AU" sz="2400" dirty="0" smtClean="0">
                <a:solidFill>
                  <a:schemeClr val="bg1"/>
                </a:solidFill>
                <a:latin typeface="Segoe UI" pitchFamily="34" charset="0"/>
                <a:ea typeface="Segoe UI" pitchFamily="34" charset="0"/>
                <a:cs typeface="Segoe UI" pitchFamily="34" charset="0"/>
              </a:rPr>
              <a:t>Dedicated Storage / HP IO Accelerator</a:t>
            </a:r>
            <a:endParaRPr lang="en-AU" sz="2400" dirty="0">
              <a:solidFill>
                <a:schemeClr val="bg1"/>
              </a:soli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35401859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AU" dirty="0" smtClean="0"/>
              <a:t>Modular Example (DC)</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2" name="Rectangle 1"/>
          <p:cNvSpPr/>
          <p:nvPr/>
        </p:nvSpPr>
        <p:spPr>
          <a:xfrm>
            <a:off x="669516" y="1912374"/>
            <a:ext cx="864096" cy="1154161"/>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AU" sz="5400" dirty="0" smtClean="0"/>
              <a:t>I</a:t>
            </a:r>
            <a:endParaRPr lang="en-AU" sz="5400" dirty="0"/>
          </a:p>
        </p:txBody>
      </p:sp>
      <p:sp>
        <p:nvSpPr>
          <p:cNvPr id="7" name="Rectangle 6"/>
          <p:cNvSpPr/>
          <p:nvPr/>
        </p:nvSpPr>
        <p:spPr>
          <a:xfrm>
            <a:off x="669516" y="3212977"/>
            <a:ext cx="896033" cy="1152127"/>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AU" sz="5400" dirty="0" smtClean="0"/>
              <a:t>U</a:t>
            </a:r>
            <a:endParaRPr lang="en-AU" sz="5400" dirty="0"/>
          </a:p>
        </p:txBody>
      </p:sp>
      <p:sp>
        <p:nvSpPr>
          <p:cNvPr id="9" name="Rectangle 8"/>
          <p:cNvSpPr/>
          <p:nvPr/>
        </p:nvSpPr>
        <p:spPr>
          <a:xfrm>
            <a:off x="1638496" y="3212977"/>
            <a:ext cx="896033" cy="1152127"/>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AU" sz="5400" dirty="0" smtClean="0"/>
              <a:t>U</a:t>
            </a:r>
            <a:endParaRPr lang="en-AU" sz="5400" dirty="0"/>
          </a:p>
        </p:txBody>
      </p:sp>
      <p:sp>
        <p:nvSpPr>
          <p:cNvPr id="10" name="Rectangle 9"/>
          <p:cNvSpPr/>
          <p:nvPr/>
        </p:nvSpPr>
        <p:spPr>
          <a:xfrm>
            <a:off x="2627784" y="3212977"/>
            <a:ext cx="896033" cy="1152127"/>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AU" sz="5400" dirty="0" smtClean="0"/>
              <a:t>U</a:t>
            </a:r>
            <a:endParaRPr lang="en-AU" sz="5400" dirty="0"/>
          </a:p>
        </p:txBody>
      </p:sp>
      <p:sp>
        <p:nvSpPr>
          <p:cNvPr id="11" name="Rectangle 10"/>
          <p:cNvSpPr/>
          <p:nvPr/>
        </p:nvSpPr>
        <p:spPr>
          <a:xfrm>
            <a:off x="3603790" y="3212977"/>
            <a:ext cx="896033" cy="1152127"/>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AU" sz="5400" dirty="0" smtClean="0"/>
              <a:t>U</a:t>
            </a:r>
            <a:endParaRPr lang="en-AU" sz="5400" dirty="0"/>
          </a:p>
        </p:txBody>
      </p:sp>
      <p:sp>
        <p:nvSpPr>
          <p:cNvPr id="12" name="Rectangle 11"/>
          <p:cNvSpPr/>
          <p:nvPr/>
        </p:nvSpPr>
        <p:spPr>
          <a:xfrm>
            <a:off x="669516" y="4437112"/>
            <a:ext cx="896033" cy="1152127"/>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AU" sz="5400" dirty="0" smtClean="0"/>
              <a:t>U</a:t>
            </a:r>
            <a:endParaRPr lang="en-AU" sz="5400" dirty="0"/>
          </a:p>
        </p:txBody>
      </p:sp>
      <p:sp>
        <p:nvSpPr>
          <p:cNvPr id="13" name="Rectangle 12"/>
          <p:cNvSpPr/>
          <p:nvPr/>
        </p:nvSpPr>
        <p:spPr>
          <a:xfrm>
            <a:off x="1638496" y="4437112"/>
            <a:ext cx="896033" cy="1152127"/>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AU" sz="5400" dirty="0" smtClean="0"/>
              <a:t>U</a:t>
            </a:r>
            <a:endParaRPr lang="en-AU" sz="5400" dirty="0"/>
          </a:p>
        </p:txBody>
      </p:sp>
      <p:sp>
        <p:nvSpPr>
          <p:cNvPr id="14" name="Rectangle 13"/>
          <p:cNvSpPr/>
          <p:nvPr/>
        </p:nvSpPr>
        <p:spPr>
          <a:xfrm>
            <a:off x="2627784" y="4447752"/>
            <a:ext cx="896033" cy="1152127"/>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AU" sz="5400" dirty="0" smtClean="0"/>
              <a:t>U</a:t>
            </a:r>
            <a:endParaRPr lang="en-AU" sz="5400" dirty="0"/>
          </a:p>
        </p:txBody>
      </p:sp>
      <p:sp>
        <p:nvSpPr>
          <p:cNvPr id="15" name="Rectangle 14"/>
          <p:cNvSpPr/>
          <p:nvPr/>
        </p:nvSpPr>
        <p:spPr>
          <a:xfrm>
            <a:off x="3603790" y="4437111"/>
            <a:ext cx="896033" cy="1152127"/>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AU" sz="5400" dirty="0" smtClean="0"/>
              <a:t>U</a:t>
            </a:r>
            <a:endParaRPr lang="en-AU" sz="5400" dirty="0"/>
          </a:p>
        </p:txBody>
      </p:sp>
      <p:sp>
        <p:nvSpPr>
          <p:cNvPr id="16" name="Rectangle 15"/>
          <p:cNvSpPr/>
          <p:nvPr/>
        </p:nvSpPr>
        <p:spPr>
          <a:xfrm>
            <a:off x="4572000" y="4435120"/>
            <a:ext cx="896033" cy="1152127"/>
          </a:xfrm>
          <a:prstGeom prst="rect">
            <a:avLst/>
          </a:prstGeom>
          <a:gradFill>
            <a:gsLst>
              <a:gs pos="0">
                <a:schemeClr val="accent4">
                  <a:shade val="51000"/>
                  <a:satMod val="130000"/>
                  <a:alpha val="49000"/>
                </a:schemeClr>
              </a:gs>
              <a:gs pos="80000">
                <a:schemeClr val="accent4">
                  <a:shade val="93000"/>
                  <a:satMod val="130000"/>
                  <a:alpha val="35000"/>
                </a:schemeClr>
              </a:gs>
              <a:gs pos="100000">
                <a:schemeClr val="accent4">
                  <a:shade val="94000"/>
                  <a:satMod val="135000"/>
                  <a:alpha val="30000"/>
                </a:schemeClr>
              </a:gs>
            </a:gsLs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en-AU" sz="5400" dirty="0" smtClean="0"/>
              <a:t>U</a:t>
            </a:r>
            <a:endParaRPr lang="en-AU" sz="5400" dirty="0"/>
          </a:p>
        </p:txBody>
      </p:sp>
      <p:sp>
        <p:nvSpPr>
          <p:cNvPr id="17" name="Rectangle 16"/>
          <p:cNvSpPr/>
          <p:nvPr/>
        </p:nvSpPr>
        <p:spPr>
          <a:xfrm>
            <a:off x="5556804" y="4435119"/>
            <a:ext cx="896033" cy="1152127"/>
          </a:xfrm>
          <a:prstGeom prst="rect">
            <a:avLst/>
          </a:prstGeom>
          <a:gradFill>
            <a:gsLst>
              <a:gs pos="0">
                <a:schemeClr val="accent4">
                  <a:shade val="51000"/>
                  <a:satMod val="130000"/>
                  <a:alpha val="49000"/>
                </a:schemeClr>
              </a:gs>
              <a:gs pos="80000">
                <a:schemeClr val="accent4">
                  <a:shade val="93000"/>
                  <a:satMod val="130000"/>
                  <a:alpha val="35000"/>
                </a:schemeClr>
              </a:gs>
              <a:gs pos="100000">
                <a:schemeClr val="accent4">
                  <a:shade val="94000"/>
                  <a:satMod val="135000"/>
                  <a:alpha val="30000"/>
                </a:schemeClr>
              </a:gs>
            </a:gsLs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en-AU" sz="5400" dirty="0" smtClean="0"/>
              <a:t>U</a:t>
            </a:r>
            <a:endParaRPr lang="en-AU" sz="5400" dirty="0"/>
          </a:p>
        </p:txBody>
      </p:sp>
      <p:sp>
        <p:nvSpPr>
          <p:cNvPr id="18" name="Rectangle 17"/>
          <p:cNvSpPr/>
          <p:nvPr/>
        </p:nvSpPr>
        <p:spPr>
          <a:xfrm>
            <a:off x="4572000" y="3212976"/>
            <a:ext cx="896033" cy="1152127"/>
          </a:xfrm>
          <a:prstGeom prst="rect">
            <a:avLst/>
          </a:prstGeom>
          <a:gradFill>
            <a:gsLst>
              <a:gs pos="0">
                <a:schemeClr val="accent4">
                  <a:shade val="51000"/>
                  <a:satMod val="130000"/>
                  <a:alpha val="49000"/>
                </a:schemeClr>
              </a:gs>
              <a:gs pos="80000">
                <a:schemeClr val="accent4">
                  <a:shade val="93000"/>
                  <a:satMod val="130000"/>
                  <a:alpha val="35000"/>
                </a:schemeClr>
              </a:gs>
              <a:gs pos="100000">
                <a:schemeClr val="accent4">
                  <a:shade val="94000"/>
                  <a:satMod val="135000"/>
                  <a:alpha val="30000"/>
                </a:schemeClr>
              </a:gs>
            </a:gsLs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en-AU" sz="5400" dirty="0" smtClean="0"/>
              <a:t>U</a:t>
            </a:r>
            <a:endParaRPr lang="en-AU" sz="5400" dirty="0"/>
          </a:p>
        </p:txBody>
      </p:sp>
      <p:sp>
        <p:nvSpPr>
          <p:cNvPr id="19" name="Rectangle 18"/>
          <p:cNvSpPr/>
          <p:nvPr/>
        </p:nvSpPr>
        <p:spPr>
          <a:xfrm>
            <a:off x="5563922" y="3212976"/>
            <a:ext cx="896033" cy="1152127"/>
          </a:xfrm>
          <a:prstGeom prst="rect">
            <a:avLst/>
          </a:prstGeom>
          <a:gradFill>
            <a:gsLst>
              <a:gs pos="0">
                <a:schemeClr val="accent4">
                  <a:shade val="51000"/>
                  <a:satMod val="130000"/>
                  <a:alpha val="49000"/>
                </a:schemeClr>
              </a:gs>
              <a:gs pos="80000">
                <a:schemeClr val="accent4">
                  <a:shade val="93000"/>
                  <a:satMod val="130000"/>
                  <a:alpha val="35000"/>
                </a:schemeClr>
              </a:gs>
              <a:gs pos="100000">
                <a:schemeClr val="accent4">
                  <a:shade val="94000"/>
                  <a:satMod val="135000"/>
                  <a:alpha val="30000"/>
                </a:schemeClr>
              </a:gs>
            </a:gsLst>
          </a:gradFill>
        </p:spPr>
        <p:style>
          <a:lnRef idx="0">
            <a:schemeClr val="accent4"/>
          </a:lnRef>
          <a:fillRef idx="3">
            <a:schemeClr val="accent4"/>
          </a:fillRef>
          <a:effectRef idx="3">
            <a:schemeClr val="accent4"/>
          </a:effectRef>
          <a:fontRef idx="minor">
            <a:schemeClr val="lt1"/>
          </a:fontRef>
        </p:style>
        <p:txBody>
          <a:bodyPr rtlCol="0" anchor="ctr"/>
          <a:lstStyle/>
          <a:p>
            <a:pPr algn="ctr"/>
            <a:r>
              <a:rPr lang="en-AU" sz="5400" dirty="0" smtClean="0"/>
              <a:t>U</a:t>
            </a:r>
            <a:endParaRPr lang="en-AU" sz="5400" dirty="0"/>
          </a:p>
        </p:txBody>
      </p:sp>
    </p:spTree>
    <p:extLst>
      <p:ext uri="{BB962C8B-B14F-4D97-AF65-F5344CB8AC3E}">
        <p14:creationId xmlns:p14="http://schemas.microsoft.com/office/powerpoint/2010/main" val="484828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pic>
        <p:nvPicPr>
          <p:cNvPr id="6" name="Picture 2"/>
          <p:cNvPicPr>
            <a:picLocks noChangeAspect="1" noChangeArrowheads="1"/>
          </p:cNvPicPr>
          <p:nvPr/>
        </p:nvPicPr>
        <p:blipFill rotWithShape="1">
          <a:blip r:embed="rId3">
            <a:extLst>
              <a:ext uri="{BEBA8EAE-BF5A-486C-A8C5-ECC9F3942E4B}">
                <a14:imgProps xmlns:a14="http://schemas.microsoft.com/office/drawing/2010/main">
                  <a14:imgLayer r:embed="rId4">
                    <a14:imgEffect>
                      <a14:sharpenSoften amount="25000"/>
                    </a14:imgEffect>
                    <a14:imgEffect>
                      <a14:brightnessContrast bright="-20000"/>
                    </a14:imgEffect>
                  </a14:imgLayer>
                </a14:imgProps>
              </a:ext>
              <a:ext uri="{28A0092B-C50C-407E-A947-70E740481C1C}">
                <a14:useLocalDpi xmlns:a14="http://schemas.microsoft.com/office/drawing/2010/main" val="0"/>
              </a:ext>
            </a:extLst>
          </a:blip>
          <a:srcRect l="19749" r="19567"/>
          <a:stretch/>
        </p:blipFill>
        <p:spPr bwMode="auto">
          <a:xfrm>
            <a:off x="847803" y="2348924"/>
            <a:ext cx="7448399" cy="38497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itle 1"/>
          <p:cNvSpPr txBox="1">
            <a:spLocks/>
          </p:cNvSpPr>
          <p:nvPr/>
        </p:nvSpPr>
        <p:spPr>
          <a:xfrm>
            <a:off x="448340" y="291779"/>
            <a:ext cx="8375946" cy="664797"/>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a:lstStyle>
          <a:p>
            <a:r>
              <a:rPr lang="en-US" dirty="0" smtClean="0"/>
              <a:t>HP, Citrix &amp; Microsoft</a:t>
            </a:r>
            <a:endParaRPr lang="en-US" dirty="0"/>
          </a:p>
        </p:txBody>
      </p:sp>
      <p:pic>
        <p:nvPicPr>
          <p:cNvPr id="8" name="Picture 7"/>
          <p:cNvPicPr>
            <a:picLocks noChangeAspect="1"/>
          </p:cNvPicPr>
          <p:nvPr/>
        </p:nvPicPr>
        <p:blipFill>
          <a:blip r:embed="rId5" cstate="print">
            <a:extLst>
              <a:ext uri="{BEBA8EAE-BF5A-486C-A8C5-ECC9F3942E4B}">
                <a14:imgProps xmlns:a14="http://schemas.microsoft.com/office/drawing/2010/main">
                  <a14:imgLayer r:embed="rId6">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27584" y="2508226"/>
            <a:ext cx="1822438" cy="408031"/>
          </a:xfrm>
          <a:prstGeom prst="rect">
            <a:avLst/>
          </a:prstGeom>
        </p:spPr>
      </p:pic>
      <p:pic>
        <p:nvPicPr>
          <p:cNvPr id="9" name="Picture 3"/>
          <p:cNvPicPr>
            <a:picLocks noChangeAspect="1" noChangeArrowheads="1"/>
          </p:cNvPicPr>
          <p:nvPr/>
        </p:nvPicPr>
        <p:blipFill rotWithShape="1">
          <a:blip r:embed="rId7" cstate="print">
            <a:extLst>
              <a:ext uri="{BEBA8EAE-BF5A-486C-A8C5-ECC9F3942E4B}">
                <a14:imgProps xmlns:a14="http://schemas.microsoft.com/office/drawing/2010/main">
                  <a14:imgLayer r:embed="rId8">
                    <a14:imgEffect>
                      <a14:brightnessContrast bright="100000"/>
                    </a14:imgEffect>
                  </a14:imgLayer>
                </a14:imgProps>
              </a:ext>
              <a:ext uri="{28A0092B-C50C-407E-A947-70E740481C1C}">
                <a14:useLocalDpi xmlns:a14="http://schemas.microsoft.com/office/drawing/2010/main" val="0"/>
              </a:ext>
            </a:extLst>
          </a:blip>
          <a:srcRect r="43082"/>
          <a:stretch/>
        </p:blipFill>
        <p:spPr bwMode="auto">
          <a:xfrm>
            <a:off x="6660233" y="2498402"/>
            <a:ext cx="1152075" cy="643764"/>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bwMode="auto">
          <a:xfrm>
            <a:off x="4176047" y="4757877"/>
            <a:ext cx="791906" cy="1072491"/>
          </a:xfrm>
          <a:prstGeom prst="rect">
            <a:avLst/>
          </a:prstGeom>
          <a:noFill/>
          <a:ln w="9525">
            <a:noFill/>
            <a:miter lim="800000"/>
            <a:headEnd/>
            <a:tailEnd/>
          </a:ln>
        </p:spPr>
      </p:pic>
      <p:sp>
        <p:nvSpPr>
          <p:cNvPr id="11" name="Rounded Rectangle 10"/>
          <p:cNvSpPr/>
          <p:nvPr/>
        </p:nvSpPr>
        <p:spPr bwMode="auto">
          <a:xfrm flipH="1">
            <a:off x="3264357" y="1433317"/>
            <a:ext cx="2743915" cy="1359511"/>
          </a:xfrm>
          <a:prstGeom prst="roundRect">
            <a:avLst>
              <a:gd name="adj" fmla="val 12574"/>
            </a:avLst>
          </a:prstGeom>
          <a:gradFill flip="none" rotWithShape="1">
            <a:gsLst>
              <a:gs pos="0">
                <a:schemeClr val="accent1">
                  <a:alpha val="85000"/>
                </a:schemeClr>
              </a:gs>
              <a:gs pos="50000">
                <a:schemeClr val="accent1">
                  <a:lumMod val="38000"/>
                  <a:alpha val="50000"/>
                </a:schemeClr>
              </a:gs>
              <a:gs pos="100000">
                <a:schemeClr val="accent1">
                  <a:alpha val="80000"/>
                  <a:lumMod val="70000"/>
                </a:schemeClr>
              </a:gs>
            </a:gsLst>
            <a:lin ang="6000000" scaled="0"/>
            <a:tileRect/>
          </a:gradFill>
          <a:ln w="15875">
            <a:solidFill>
              <a:schemeClr val="accent1">
                <a:alpha val="80000"/>
              </a:schemeClr>
            </a:solidFill>
            <a:headEnd type="none" w="med" len="med"/>
            <a:tailEnd type="none" w="med" len="med"/>
          </a:ln>
          <a:effectLst/>
          <a:scene3d>
            <a:camera prst="orthographicFront"/>
            <a:lightRig rig="threePt" dir="t"/>
          </a:scene3d>
          <a:sp3d>
            <a:bevelT w="44450"/>
          </a:sp3d>
        </p:spPr>
        <p:style>
          <a:lnRef idx="1">
            <a:schemeClr val="accent1"/>
          </a:lnRef>
          <a:fillRef idx="3">
            <a:schemeClr val="accent1"/>
          </a:fillRef>
          <a:effectRef idx="2">
            <a:schemeClr val="accent1"/>
          </a:effectRef>
          <a:fontRef idx="minor">
            <a:schemeClr val="lt1"/>
          </a:fontRef>
        </p:style>
        <p:txBody>
          <a:bodyPr vert="horz" wrap="square" lIns="45720" tIns="45720" rIns="45720" bIns="45716" numCol="1" rtlCol="0" anchor="ctr" anchorCtr="0" compatLnSpc="1">
            <a:prstTxWarp prst="textNoShape">
              <a:avLst/>
            </a:prstTxWarp>
            <a:spAutoFit/>
          </a:bodyPr>
          <a:lstStyle/>
          <a:p>
            <a:pPr marL="1588" lvl="1" indent="-1588" algn="ctr" defTabSz="1040502" eaLnBrk="0" fontAlgn="base" hangingPunct="0">
              <a:spcBef>
                <a:spcPct val="0"/>
              </a:spcBef>
              <a:spcAft>
                <a:spcPct val="0"/>
              </a:spcAft>
              <a:buClr>
                <a:srgbClr val="003366"/>
              </a:buClr>
              <a:buSzPct val="100000"/>
              <a:tabLst>
                <a:tab pos="4571460" algn="r"/>
              </a:tabLst>
              <a:defRPr/>
            </a:pPr>
            <a:r>
              <a:rPr lang="en-US" b="1" kern="0" dirty="0">
                <a:ln>
                  <a:solidFill>
                    <a:prstClr val="white">
                      <a:alpha val="0"/>
                    </a:prstClr>
                  </a:solidFill>
                </a:ln>
                <a:solidFill>
                  <a:sysClr val="window" lastClr="FFFFFF"/>
                </a:solidFill>
                <a:effectLst>
                  <a:outerShdw blurRad="38100" dist="38100" dir="2700000" algn="tl">
                    <a:srgbClr val="000000">
                      <a:alpha val="43137"/>
                    </a:srgbClr>
                  </a:outerShdw>
                </a:effectLst>
                <a:cs typeface="Arial" pitchFamily="34" charset="0"/>
              </a:rPr>
              <a:t>#1 in Virtualization</a:t>
            </a:r>
          </a:p>
          <a:p>
            <a:pPr marL="1588" lvl="1" indent="-1588" algn="ctr" defTabSz="1040502" eaLnBrk="0" fontAlgn="base" hangingPunct="0">
              <a:spcBef>
                <a:spcPts val="400"/>
              </a:spcBef>
              <a:spcAft>
                <a:spcPct val="0"/>
              </a:spcAft>
              <a:buClr>
                <a:srgbClr val="003366"/>
              </a:buClr>
              <a:buSzPct val="100000"/>
              <a:tabLst>
                <a:tab pos="4571460" algn="r"/>
              </a:tabLst>
              <a:defRPr/>
            </a:pPr>
            <a:r>
              <a:rPr lang="en-US" sz="1600" b="1" kern="0" dirty="0">
                <a:ln>
                  <a:solidFill>
                    <a:prstClr val="white">
                      <a:alpha val="0"/>
                    </a:prstClr>
                  </a:solidFill>
                </a:ln>
                <a:solidFill>
                  <a:sysClr val="window" lastClr="FFFFFF"/>
                </a:solidFill>
                <a:effectLst>
                  <a:outerShdw blurRad="38100" dist="38100" dir="2700000" algn="tl">
                    <a:srgbClr val="000000">
                      <a:alpha val="43137"/>
                    </a:srgbClr>
                  </a:outerShdw>
                </a:effectLst>
                <a:cs typeface="Arial" pitchFamily="34" charset="0"/>
              </a:rPr>
              <a:t>215K</a:t>
            </a:r>
            <a:r>
              <a:rPr lang="en-US" sz="1600" kern="0" dirty="0">
                <a:ln>
                  <a:solidFill>
                    <a:prstClr val="white">
                      <a:alpha val="0"/>
                    </a:prstClr>
                  </a:solidFill>
                </a:ln>
                <a:solidFill>
                  <a:sysClr val="window" lastClr="FFFFFF"/>
                </a:solidFill>
                <a:effectLst>
                  <a:outerShdw blurRad="38100" dist="38100" dir="2700000" algn="tl">
                    <a:srgbClr val="000000">
                      <a:alpha val="43137"/>
                    </a:srgbClr>
                  </a:outerShdw>
                </a:effectLst>
                <a:cs typeface="Arial" pitchFamily="34" charset="0"/>
              </a:rPr>
              <a:t> Customers</a:t>
            </a:r>
          </a:p>
          <a:p>
            <a:pPr marL="1588" lvl="1" indent="-1588" algn="ctr" defTabSz="1040502" eaLnBrk="0" fontAlgn="base" hangingPunct="0">
              <a:spcBef>
                <a:spcPts val="400"/>
              </a:spcBef>
              <a:spcAft>
                <a:spcPct val="0"/>
              </a:spcAft>
              <a:buClr>
                <a:srgbClr val="003366"/>
              </a:buClr>
              <a:buSzPct val="100000"/>
              <a:tabLst>
                <a:tab pos="4571460" algn="r"/>
              </a:tabLst>
              <a:defRPr/>
            </a:pPr>
            <a:r>
              <a:rPr lang="en-US" sz="1600" kern="0" dirty="0">
                <a:ln>
                  <a:solidFill>
                    <a:prstClr val="white">
                      <a:alpha val="0"/>
                    </a:prstClr>
                  </a:solidFill>
                </a:ln>
                <a:solidFill>
                  <a:sysClr val="window" lastClr="FFFFFF"/>
                </a:solidFill>
                <a:effectLst>
                  <a:outerShdw blurRad="38100" dist="38100" dir="2700000" algn="tl">
                    <a:srgbClr val="000000">
                      <a:alpha val="43137"/>
                    </a:srgbClr>
                  </a:outerShdw>
                </a:effectLst>
                <a:cs typeface="Arial" pitchFamily="34" charset="0"/>
              </a:rPr>
              <a:t>1 Million Servers</a:t>
            </a:r>
          </a:p>
          <a:p>
            <a:pPr marL="1588" lvl="1" indent="-1588" algn="ctr" defTabSz="1040502" eaLnBrk="0" fontAlgn="base" hangingPunct="0">
              <a:spcBef>
                <a:spcPts val="400"/>
              </a:spcBef>
              <a:spcAft>
                <a:spcPct val="0"/>
              </a:spcAft>
              <a:buClr>
                <a:srgbClr val="003366"/>
              </a:buClr>
              <a:buSzPct val="100000"/>
              <a:tabLst>
                <a:tab pos="4571460" algn="r"/>
              </a:tabLst>
              <a:defRPr/>
            </a:pPr>
            <a:r>
              <a:rPr lang="en-US" sz="1600" kern="0" dirty="0">
                <a:ln>
                  <a:solidFill>
                    <a:prstClr val="white">
                      <a:alpha val="0"/>
                    </a:prstClr>
                  </a:solidFill>
                </a:ln>
                <a:solidFill>
                  <a:sysClr val="window" lastClr="FFFFFF"/>
                </a:solidFill>
                <a:effectLst>
                  <a:outerShdw blurRad="38100" dist="38100" dir="2700000" algn="tl">
                    <a:srgbClr val="000000">
                      <a:alpha val="43137"/>
                    </a:srgbClr>
                  </a:outerShdw>
                </a:effectLst>
                <a:cs typeface="Arial" pitchFamily="34" charset="0"/>
              </a:rPr>
              <a:t>100 Million Users</a:t>
            </a:r>
          </a:p>
        </p:txBody>
      </p:sp>
      <p:sp>
        <p:nvSpPr>
          <p:cNvPr id="12" name="Rounded Rectangle 11"/>
          <p:cNvSpPr/>
          <p:nvPr/>
        </p:nvSpPr>
        <p:spPr bwMode="auto">
          <a:xfrm flipH="1">
            <a:off x="612239" y="3681145"/>
            <a:ext cx="2950110" cy="2335512"/>
          </a:xfrm>
          <a:prstGeom prst="roundRect">
            <a:avLst>
              <a:gd name="adj" fmla="val 10880"/>
            </a:avLst>
          </a:prstGeom>
          <a:gradFill>
            <a:gsLst>
              <a:gs pos="0">
                <a:schemeClr val="accent1">
                  <a:lumMod val="75000"/>
                  <a:alpha val="90000"/>
                </a:schemeClr>
              </a:gs>
              <a:gs pos="50000">
                <a:schemeClr val="accent1">
                  <a:alpha val="91000"/>
                  <a:lumMod val="50000"/>
                </a:schemeClr>
              </a:gs>
              <a:gs pos="100000">
                <a:schemeClr val="accent1">
                  <a:lumMod val="75000"/>
                  <a:alpha val="90000"/>
                </a:schemeClr>
              </a:gs>
            </a:gsLst>
            <a:lin ang="6000000" scaled="0"/>
          </a:gradFill>
          <a:ln>
            <a:solidFill>
              <a:schemeClr val="accent1">
                <a:alpha val="80000"/>
              </a:schemeClr>
            </a:solidFill>
            <a:headEnd type="none" w="med" len="med"/>
            <a:tailEnd type="none" w="med" len="med"/>
          </a:ln>
          <a:effectLst/>
          <a:scene3d>
            <a:camera prst="orthographicFront"/>
            <a:lightRig rig="threePt" dir="t"/>
          </a:scene3d>
          <a:sp3d>
            <a:bevelT w="44450"/>
          </a:sp3d>
        </p:spPr>
        <p:style>
          <a:lnRef idx="1">
            <a:schemeClr val="accent1"/>
          </a:lnRef>
          <a:fillRef idx="3">
            <a:schemeClr val="accent1"/>
          </a:fillRef>
          <a:effectRef idx="2">
            <a:schemeClr val="accent1"/>
          </a:effectRef>
          <a:fontRef idx="minor">
            <a:schemeClr val="lt1"/>
          </a:fontRef>
        </p:style>
        <p:txBody>
          <a:bodyPr vert="horz" wrap="square" lIns="45720" tIns="45720" rIns="45720" bIns="45716" numCol="1" rtlCol="0" anchor="t" anchorCtr="0" compatLnSpc="1">
            <a:prstTxWarp prst="textNoShape">
              <a:avLst/>
            </a:prstTxWarp>
            <a:noAutofit/>
          </a:bodyPr>
          <a:lstStyle/>
          <a:p>
            <a:pPr marL="1588" lvl="1" indent="-1588" algn="ctr" defTabSz="1040502" eaLnBrk="0" fontAlgn="base" hangingPunct="0">
              <a:spcBef>
                <a:spcPct val="0"/>
              </a:spcBef>
              <a:spcAft>
                <a:spcPct val="0"/>
              </a:spcAft>
              <a:buClr>
                <a:srgbClr val="003366"/>
              </a:buClr>
              <a:buSzPct val="100000"/>
              <a:tabLst>
                <a:tab pos="4571460" algn="r"/>
              </a:tabLst>
              <a:defRPr/>
            </a:pPr>
            <a:r>
              <a:rPr lang="en-US" sz="1600" b="1" kern="0" dirty="0">
                <a:ln>
                  <a:solidFill>
                    <a:prstClr val="white">
                      <a:alpha val="0"/>
                    </a:prstClr>
                  </a:solidFill>
                </a:ln>
                <a:solidFill>
                  <a:sysClr val="window" lastClr="FFFFFF"/>
                </a:solidFill>
                <a:effectLst>
                  <a:outerShdw blurRad="38100" dist="38100" dir="2700000" algn="tl">
                    <a:srgbClr val="000000">
                      <a:alpha val="43137"/>
                    </a:srgbClr>
                  </a:outerShdw>
                </a:effectLst>
                <a:cs typeface="Arial" pitchFamily="34" charset="0"/>
              </a:rPr>
              <a:t>#</a:t>
            </a:r>
            <a:r>
              <a:rPr lang="en-US" b="1" kern="0" dirty="0">
                <a:ln>
                  <a:solidFill>
                    <a:prstClr val="white">
                      <a:alpha val="0"/>
                    </a:prstClr>
                  </a:solidFill>
                </a:ln>
                <a:solidFill>
                  <a:sysClr val="window" lastClr="FFFFFF"/>
                </a:solidFill>
                <a:effectLst>
                  <a:outerShdw blurRad="38100" dist="38100" dir="2700000" algn="tl">
                    <a:srgbClr val="000000">
                      <a:alpha val="43137"/>
                    </a:srgbClr>
                  </a:outerShdw>
                </a:effectLst>
                <a:cs typeface="Arial" pitchFamily="34" charset="0"/>
              </a:rPr>
              <a:t>1 in </a:t>
            </a:r>
            <a:r>
              <a:rPr lang="en-US" b="1" kern="0" dirty="0" err="1">
                <a:ln>
                  <a:solidFill>
                    <a:prstClr val="white">
                      <a:alpha val="0"/>
                    </a:prstClr>
                  </a:solidFill>
                </a:ln>
                <a:solidFill>
                  <a:sysClr val="window" lastClr="FFFFFF"/>
                </a:solidFill>
                <a:effectLst>
                  <a:outerShdw blurRad="38100" dist="38100" dir="2700000" algn="tl">
                    <a:srgbClr val="000000">
                      <a:alpha val="43137"/>
                    </a:srgbClr>
                  </a:outerShdw>
                </a:effectLst>
                <a:cs typeface="Arial" pitchFamily="34" charset="0"/>
              </a:rPr>
              <a:t>NextGen</a:t>
            </a:r>
            <a:r>
              <a:rPr lang="en-US" b="1" kern="0" dirty="0">
                <a:ln>
                  <a:solidFill>
                    <a:prstClr val="white">
                      <a:alpha val="0"/>
                    </a:prstClr>
                  </a:solidFill>
                </a:ln>
                <a:solidFill>
                  <a:sysClr val="window" lastClr="FFFFFF"/>
                </a:solidFill>
                <a:effectLst>
                  <a:outerShdw blurRad="38100" dist="38100" dir="2700000" algn="tl">
                    <a:srgbClr val="000000">
                      <a:alpha val="43137"/>
                    </a:srgbClr>
                  </a:outerShdw>
                </a:effectLst>
                <a:cs typeface="Arial" pitchFamily="34" charset="0"/>
              </a:rPr>
              <a:t> </a:t>
            </a:r>
            <a:r>
              <a:rPr lang="en-US" b="1" kern="0" dirty="0" err="1">
                <a:ln>
                  <a:solidFill>
                    <a:prstClr val="white">
                      <a:alpha val="0"/>
                    </a:prstClr>
                  </a:solidFill>
                </a:ln>
                <a:solidFill>
                  <a:sysClr val="window" lastClr="FFFFFF"/>
                </a:solidFill>
                <a:effectLst>
                  <a:outerShdw blurRad="38100" dist="38100" dir="2700000" algn="tl">
                    <a:srgbClr val="000000">
                      <a:alpha val="43137"/>
                    </a:srgbClr>
                  </a:outerShdw>
                </a:effectLst>
                <a:cs typeface="Arial" pitchFamily="34" charset="0"/>
              </a:rPr>
              <a:t>DataCenter</a:t>
            </a:r>
            <a:endParaRPr lang="en-US" b="1" kern="0" dirty="0">
              <a:ln>
                <a:solidFill>
                  <a:prstClr val="white">
                    <a:alpha val="0"/>
                  </a:prstClr>
                </a:solidFill>
              </a:ln>
              <a:solidFill>
                <a:sysClr val="window" lastClr="FFFFFF"/>
              </a:solidFill>
              <a:effectLst>
                <a:outerShdw blurRad="38100" dist="38100" dir="2700000" algn="tl">
                  <a:srgbClr val="000000">
                    <a:alpha val="43137"/>
                  </a:srgbClr>
                </a:outerShdw>
              </a:effectLst>
              <a:cs typeface="Arial" pitchFamily="34" charset="0"/>
            </a:endParaRPr>
          </a:p>
          <a:p>
            <a:pPr marL="287338" lvl="1" indent="-287338" fontAlgn="base">
              <a:spcBef>
                <a:spcPts val="400"/>
              </a:spcBef>
              <a:buClr>
                <a:srgbClr val="FFFF99"/>
              </a:buClr>
              <a:buSzPct val="90000"/>
              <a:buFontTx/>
              <a:buBlip>
                <a:blip r:embed="rId10"/>
              </a:buBlip>
              <a:tabLst>
                <a:tab pos="4571460" algn="r"/>
              </a:tabLst>
              <a:defRPr/>
            </a:pPr>
            <a:r>
              <a:rPr lang="en-US" sz="1600" dirty="0">
                <a:solidFill>
                  <a:prstClr val="white">
                    <a:lumMod val="95000"/>
                  </a:prstClr>
                </a:solidFill>
              </a:rPr>
              <a:t>Joint Solutions Optimized for Performance</a:t>
            </a:r>
          </a:p>
          <a:p>
            <a:pPr marL="287338" lvl="1" indent="-287338" fontAlgn="base">
              <a:spcBef>
                <a:spcPts val="400"/>
              </a:spcBef>
              <a:buClr>
                <a:srgbClr val="FFFF99"/>
              </a:buClr>
              <a:buSzPct val="90000"/>
              <a:buFontTx/>
              <a:buBlip>
                <a:blip r:embed="rId10"/>
              </a:buBlip>
              <a:tabLst>
                <a:tab pos="4571460" algn="r"/>
              </a:tabLst>
              <a:defRPr/>
            </a:pPr>
            <a:r>
              <a:rPr lang="en-US" sz="1600" dirty="0">
                <a:solidFill>
                  <a:prstClr val="white">
                    <a:lumMod val="95000"/>
                  </a:prstClr>
                </a:solidFill>
              </a:rPr>
              <a:t>$250M Joint Investment in “Infrastructure to Application”</a:t>
            </a:r>
          </a:p>
        </p:txBody>
      </p:sp>
      <p:sp>
        <p:nvSpPr>
          <p:cNvPr id="13" name="Rounded Rectangle 12"/>
          <p:cNvSpPr/>
          <p:nvPr/>
        </p:nvSpPr>
        <p:spPr bwMode="auto">
          <a:xfrm flipH="1">
            <a:off x="5709669" y="3499097"/>
            <a:ext cx="2743915" cy="2517560"/>
          </a:xfrm>
          <a:prstGeom prst="roundRect">
            <a:avLst>
              <a:gd name="adj" fmla="val 10540"/>
            </a:avLst>
          </a:prstGeom>
          <a:gradFill>
            <a:gsLst>
              <a:gs pos="0">
                <a:schemeClr val="accent1">
                  <a:lumMod val="75000"/>
                  <a:alpha val="90000"/>
                </a:schemeClr>
              </a:gs>
              <a:gs pos="50000">
                <a:schemeClr val="accent1">
                  <a:alpha val="91000"/>
                  <a:lumMod val="50000"/>
                </a:schemeClr>
              </a:gs>
              <a:gs pos="100000">
                <a:schemeClr val="accent1">
                  <a:lumMod val="75000"/>
                  <a:alpha val="90000"/>
                </a:schemeClr>
              </a:gs>
            </a:gsLst>
            <a:lin ang="6000000" scaled="0"/>
          </a:gradFill>
          <a:ln>
            <a:solidFill>
              <a:schemeClr val="accent1">
                <a:alpha val="80000"/>
              </a:schemeClr>
            </a:solidFill>
            <a:headEnd type="none" w="med" len="med"/>
            <a:tailEnd type="none" w="med" len="med"/>
          </a:ln>
          <a:effectLst/>
          <a:scene3d>
            <a:camera prst="orthographicFront"/>
            <a:lightRig rig="threePt" dir="t"/>
          </a:scene3d>
          <a:sp3d>
            <a:bevelT w="44450"/>
          </a:sp3d>
        </p:spPr>
        <p:style>
          <a:lnRef idx="1">
            <a:schemeClr val="accent1"/>
          </a:lnRef>
          <a:fillRef idx="3">
            <a:schemeClr val="accent1"/>
          </a:fillRef>
          <a:effectRef idx="2">
            <a:schemeClr val="accent1"/>
          </a:effectRef>
          <a:fontRef idx="minor">
            <a:schemeClr val="lt1"/>
          </a:fontRef>
        </p:style>
        <p:txBody>
          <a:bodyPr vert="horz" wrap="square" lIns="45720" tIns="45720" rIns="45720" bIns="45716" numCol="1" rtlCol="0" anchor="t" anchorCtr="0" compatLnSpc="1">
            <a:prstTxWarp prst="textNoShape">
              <a:avLst/>
            </a:prstTxWarp>
            <a:noAutofit/>
          </a:bodyPr>
          <a:lstStyle/>
          <a:p>
            <a:pPr marL="1588" lvl="1" indent="-1588" algn="ctr" defTabSz="1040502" eaLnBrk="0" fontAlgn="base" hangingPunct="0">
              <a:spcBef>
                <a:spcPct val="0"/>
              </a:spcBef>
              <a:spcAft>
                <a:spcPct val="0"/>
              </a:spcAft>
              <a:buClr>
                <a:srgbClr val="003366"/>
              </a:buClr>
              <a:buSzPct val="100000"/>
              <a:tabLst>
                <a:tab pos="4571460" algn="r"/>
              </a:tabLst>
              <a:defRPr/>
            </a:pPr>
            <a:r>
              <a:rPr lang="en-US" b="1" kern="0" dirty="0">
                <a:ln>
                  <a:solidFill>
                    <a:prstClr val="white">
                      <a:alpha val="0"/>
                    </a:prstClr>
                  </a:solidFill>
                </a:ln>
                <a:solidFill>
                  <a:sysClr val="window" lastClr="FFFFFF"/>
                </a:solidFill>
                <a:effectLst>
                  <a:outerShdw blurRad="38100" dist="38100" dir="2700000" algn="tl">
                    <a:srgbClr val="000000">
                      <a:alpha val="43137"/>
                    </a:srgbClr>
                  </a:outerShdw>
                </a:effectLst>
                <a:cs typeface="Arial" pitchFamily="34" charset="0"/>
              </a:rPr>
              <a:t>#1 in Deployments</a:t>
            </a:r>
          </a:p>
          <a:p>
            <a:pPr marL="287338" lvl="1" indent="-287338" fontAlgn="base">
              <a:spcBef>
                <a:spcPts val="400"/>
              </a:spcBef>
              <a:spcAft>
                <a:spcPct val="0"/>
              </a:spcAft>
              <a:buClr>
                <a:srgbClr val="FFFF99"/>
              </a:buClr>
              <a:buSzPct val="90000"/>
              <a:buFontTx/>
              <a:buBlip>
                <a:blip r:embed="rId10"/>
              </a:buBlip>
              <a:tabLst>
                <a:tab pos="4571460" algn="r"/>
              </a:tabLst>
              <a:defRPr/>
            </a:pPr>
            <a:r>
              <a:rPr lang="en-US" sz="1600" dirty="0">
                <a:solidFill>
                  <a:prstClr val="white"/>
                </a:solidFill>
              </a:rPr>
              <a:t>Collaboration since 1995</a:t>
            </a:r>
          </a:p>
          <a:p>
            <a:pPr marL="287338" lvl="1" indent="-287338" fontAlgn="base">
              <a:spcBef>
                <a:spcPts val="400"/>
              </a:spcBef>
              <a:spcAft>
                <a:spcPct val="0"/>
              </a:spcAft>
              <a:buClr>
                <a:srgbClr val="FFFF99"/>
              </a:buClr>
              <a:buSzPct val="90000"/>
              <a:buFontTx/>
              <a:buBlip>
                <a:blip r:embed="rId10"/>
              </a:buBlip>
              <a:tabLst>
                <a:tab pos="4571460" algn="r"/>
              </a:tabLst>
              <a:defRPr/>
            </a:pPr>
            <a:r>
              <a:rPr lang="en-US" sz="1600" dirty="0">
                <a:solidFill>
                  <a:prstClr val="white"/>
                </a:solidFill>
              </a:rPr>
              <a:t>Complete reference architectures</a:t>
            </a:r>
          </a:p>
          <a:p>
            <a:pPr marL="287338" lvl="1" indent="-287338" fontAlgn="base">
              <a:spcBef>
                <a:spcPts val="400"/>
              </a:spcBef>
              <a:spcAft>
                <a:spcPct val="0"/>
              </a:spcAft>
              <a:buClr>
                <a:srgbClr val="FFFF99"/>
              </a:buClr>
              <a:buSzPct val="90000"/>
              <a:buFontTx/>
              <a:buBlip>
                <a:blip r:embed="rId10"/>
              </a:buBlip>
              <a:tabLst>
                <a:tab pos="4571460" algn="r"/>
              </a:tabLst>
              <a:defRPr/>
            </a:pPr>
            <a:r>
              <a:rPr lang="en-US" sz="1600" dirty="0">
                <a:solidFill>
                  <a:prstClr val="white"/>
                </a:solidFill>
              </a:rPr>
              <a:t>50%+ of </a:t>
            </a:r>
            <a:r>
              <a:rPr lang="en-US" sz="1600" dirty="0" err="1">
                <a:solidFill>
                  <a:prstClr val="white"/>
                </a:solidFill>
              </a:rPr>
              <a:t>XenApp</a:t>
            </a:r>
            <a:r>
              <a:rPr lang="en-US" sz="1600" dirty="0">
                <a:solidFill>
                  <a:prstClr val="white"/>
                </a:solidFill>
              </a:rPr>
              <a:t> installs use HP</a:t>
            </a:r>
          </a:p>
        </p:txBody>
      </p:sp>
    </p:spTree>
    <p:extLst>
      <p:ext uri="{BB962C8B-B14F-4D97-AF65-F5344CB8AC3E}">
        <p14:creationId xmlns:p14="http://schemas.microsoft.com/office/powerpoint/2010/main" val="320050571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250"/>
                                        <p:tgtEl>
                                          <p:spTgt spid="11"/>
                                        </p:tgtEl>
                                      </p:cBhvr>
                                    </p:animEffect>
                                    <p:anim calcmode="lin" valueType="num">
                                      <p:cBhvr>
                                        <p:cTn id="8" dur="1250" fill="hold"/>
                                        <p:tgtEl>
                                          <p:spTgt spid="11"/>
                                        </p:tgtEl>
                                        <p:attrNameLst>
                                          <p:attrName>ppt_x</p:attrName>
                                        </p:attrNameLst>
                                      </p:cBhvr>
                                      <p:tavLst>
                                        <p:tav tm="0">
                                          <p:val>
                                            <p:strVal val="#ppt_x"/>
                                          </p:val>
                                        </p:tav>
                                        <p:tav tm="100000">
                                          <p:val>
                                            <p:strVal val="#ppt_x"/>
                                          </p:val>
                                        </p:tav>
                                      </p:tavLst>
                                    </p:anim>
                                    <p:anim calcmode="lin" valueType="num">
                                      <p:cBhvr>
                                        <p:cTn id="9" dur="125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250"/>
                            </p:stCondLst>
                            <p:childTnLst>
                              <p:par>
                                <p:cTn id="11" presetID="42" presetClass="entr" presetSubtype="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250"/>
                                        <p:tgtEl>
                                          <p:spTgt spid="12"/>
                                        </p:tgtEl>
                                      </p:cBhvr>
                                    </p:animEffect>
                                    <p:anim calcmode="lin" valueType="num">
                                      <p:cBhvr>
                                        <p:cTn id="14" dur="1250" fill="hold"/>
                                        <p:tgtEl>
                                          <p:spTgt spid="12"/>
                                        </p:tgtEl>
                                        <p:attrNameLst>
                                          <p:attrName>ppt_x</p:attrName>
                                        </p:attrNameLst>
                                      </p:cBhvr>
                                      <p:tavLst>
                                        <p:tav tm="0">
                                          <p:val>
                                            <p:strVal val="#ppt_x"/>
                                          </p:val>
                                        </p:tav>
                                        <p:tav tm="100000">
                                          <p:val>
                                            <p:strVal val="#ppt_x"/>
                                          </p:val>
                                        </p:tav>
                                      </p:tavLst>
                                    </p:anim>
                                    <p:anim calcmode="lin" valueType="num">
                                      <p:cBhvr>
                                        <p:cTn id="15" dur="1250" fill="hold"/>
                                        <p:tgtEl>
                                          <p:spTgt spid="12"/>
                                        </p:tgtEl>
                                        <p:attrNameLst>
                                          <p:attrName>ppt_y</p:attrName>
                                        </p:attrNameLst>
                                      </p:cBhvr>
                                      <p:tavLst>
                                        <p:tav tm="0">
                                          <p:val>
                                            <p:strVal val="#ppt_y+.1"/>
                                          </p:val>
                                        </p:tav>
                                        <p:tav tm="100000">
                                          <p:val>
                                            <p:strVal val="#ppt_y"/>
                                          </p:val>
                                        </p:tav>
                                      </p:tavLst>
                                    </p:anim>
                                  </p:childTnLst>
                                </p:cTn>
                              </p:par>
                            </p:childTnLst>
                          </p:cTn>
                        </p:par>
                        <p:par>
                          <p:cTn id="16" fill="hold">
                            <p:stCondLst>
                              <p:cond delay="2500"/>
                            </p:stCondLst>
                            <p:childTnLst>
                              <p:par>
                                <p:cTn id="17" presetID="42"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1250"/>
                                        <p:tgtEl>
                                          <p:spTgt spid="13"/>
                                        </p:tgtEl>
                                      </p:cBhvr>
                                    </p:animEffect>
                                    <p:anim calcmode="lin" valueType="num">
                                      <p:cBhvr>
                                        <p:cTn id="20" dur="1250" fill="hold"/>
                                        <p:tgtEl>
                                          <p:spTgt spid="13"/>
                                        </p:tgtEl>
                                        <p:attrNameLst>
                                          <p:attrName>ppt_x</p:attrName>
                                        </p:attrNameLst>
                                      </p:cBhvr>
                                      <p:tavLst>
                                        <p:tav tm="0">
                                          <p:val>
                                            <p:strVal val="#ppt_x"/>
                                          </p:val>
                                        </p:tav>
                                        <p:tav tm="100000">
                                          <p:val>
                                            <p:strVal val="#ppt_x"/>
                                          </p:val>
                                        </p:tav>
                                      </p:tavLst>
                                    </p:anim>
                                    <p:anim calcmode="lin" valueType="num">
                                      <p:cBhvr>
                                        <p:cTn id="21" dur="125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859" y="241018"/>
            <a:ext cx="7772400" cy="584775"/>
          </a:xfrm>
        </p:spPr>
        <p:txBody>
          <a:bodyPr>
            <a:normAutofit fontScale="90000"/>
          </a:bodyPr>
          <a:lstStyle/>
          <a:p>
            <a:r>
              <a:rPr lang="en-US" dirty="0" smtClean="0">
                <a:latin typeface="Segoe Light" charset="0"/>
              </a:rPr>
              <a:t>Windows Server 2008 R2 SP1</a:t>
            </a:r>
            <a:endParaRPr lang="en-US" dirty="0">
              <a:latin typeface="Segoe Light" charset="0"/>
            </a:endParaRPr>
          </a:p>
        </p:txBody>
      </p:sp>
      <p:sp>
        <p:nvSpPr>
          <p:cNvPr id="97" name="Rounded Rectangle 96"/>
          <p:cNvSpPr/>
          <p:nvPr/>
        </p:nvSpPr>
        <p:spPr bwMode="auto">
          <a:xfrm>
            <a:off x="743454" y="827352"/>
            <a:ext cx="7711665" cy="4765565"/>
          </a:xfrm>
          <a:prstGeom prst="roundRect">
            <a:avLst>
              <a:gd name="adj" fmla="val 0"/>
            </a:avLst>
          </a:prstGeom>
          <a:gradFill>
            <a:gsLst>
              <a:gs pos="0">
                <a:schemeClr val="lt1">
                  <a:tint val="80000"/>
                  <a:satMod val="300000"/>
                  <a:alpha val="40000"/>
                </a:schemeClr>
              </a:gs>
              <a:gs pos="100000">
                <a:schemeClr val="lt1">
                  <a:shade val="30000"/>
                  <a:satMod val="200000"/>
                  <a:alpha val="20000"/>
                </a:schemeClr>
              </a:gs>
            </a:gsLst>
          </a:gradFill>
          <a:ln>
            <a:headEnd type="none" w="med" len="med"/>
            <a:tailEnd type="none" w="med" len="med"/>
          </a:ln>
        </p:spPr>
        <p:style>
          <a:lnRef idx="0">
            <a:schemeClr val="accent1"/>
          </a:lnRef>
          <a:fillRef idx="1003">
            <a:schemeClr val="lt1"/>
          </a:fillRef>
          <a:effectRef idx="3">
            <a:schemeClr val="accent1"/>
          </a:effectRef>
          <a:fontRef idx="minor">
            <a:schemeClr val="lt1"/>
          </a:fontRef>
        </p:style>
        <p:txBody>
          <a:bodyPr lIns="91436" tIns="45718" rIns="91436" bIns="45718" anchor="ctr"/>
          <a:lstStyle/>
          <a:p>
            <a:pPr algn="ctr" defTabSz="914099" eaLnBrk="0" hangingPunct="0">
              <a:defRPr/>
            </a:pPr>
            <a:endParaRPr lang="en-US" dirty="0">
              <a:solidFill>
                <a:srgbClr val="000000"/>
              </a:solidFill>
              <a:effectLst>
                <a:outerShdw blurRad="50800" dist="38100" dir="2700000" algn="tl" rotWithShape="0">
                  <a:prstClr val="black">
                    <a:alpha val="40000"/>
                  </a:prstClr>
                </a:outerShdw>
              </a:effectLst>
              <a:latin typeface="Segoe Light" charset="0"/>
            </a:endParaRPr>
          </a:p>
        </p:txBody>
      </p:sp>
      <p:sp>
        <p:nvSpPr>
          <p:cNvPr id="30" name="Rounded Rectangle 29"/>
          <p:cNvSpPr/>
          <p:nvPr/>
        </p:nvSpPr>
        <p:spPr bwMode="auto">
          <a:xfrm>
            <a:off x="953095" y="1042897"/>
            <a:ext cx="3600021" cy="439219"/>
          </a:xfrm>
          <a:prstGeom prst="roundRect">
            <a:avLst>
              <a:gd name="adj" fmla="val 0"/>
            </a:avLst>
          </a:prstGeom>
          <a:gradFill flip="none" rotWithShape="1">
            <a:gsLst>
              <a:gs pos="0">
                <a:schemeClr val="tx1">
                  <a:lumMod val="85000"/>
                  <a:lumOff val="15000"/>
                </a:schemeClr>
              </a:gs>
              <a:gs pos="50000">
                <a:schemeClr val="tx1">
                  <a:lumMod val="65000"/>
                  <a:lumOff val="35000"/>
                </a:schemeClr>
              </a:gs>
              <a:gs pos="100000">
                <a:schemeClr val="bg1">
                  <a:lumMod val="50000"/>
                </a:schemeClr>
              </a:gs>
            </a:gsLst>
            <a:lin ang="16200000" scaled="1"/>
            <a:tileRect/>
          </a:gradFill>
          <a:ln>
            <a:noFill/>
            <a:headEnd type="none" w="med" len="med"/>
            <a:tailEnd type="none" w="med" len="med"/>
          </a:ln>
          <a:effectLst/>
          <a:scene3d>
            <a:camera prst="orthographicFront">
              <a:rot lat="0" lon="0" rev="0"/>
            </a:camera>
            <a:lightRig rig="threePt" dir="t">
              <a:rot lat="0" lon="0" rev="1200000"/>
            </a:lightRig>
          </a:scene3d>
          <a:sp3d contourW="6350">
            <a:bevelT w="38100" h="31750" prst="relaxedInset"/>
            <a:extrusionClr>
              <a:schemeClr val="bg1"/>
            </a:extrusionClr>
            <a:contourClr>
              <a:srgbClr val="3B1515"/>
            </a:contourClr>
          </a:sp3d>
        </p:spPr>
        <p:txBody>
          <a:bodyPr vert="horz" wrap="square" lIns="91436" tIns="45718" rIns="91436" bIns="45718" numCol="1" rtlCol="0" anchor="ctr" anchorCtr="0" compatLnSpc="1">
            <a:prstTxWarp prst="textNoShape">
              <a:avLst/>
            </a:prstTxWarp>
          </a:bodyPr>
          <a:lstStyle/>
          <a:p>
            <a:pPr algn="ctr" defTabSz="914099">
              <a:lnSpc>
                <a:spcPct val="90000"/>
              </a:lnSpc>
              <a:defRPr/>
            </a:pPr>
            <a:endParaRPr lang="en-US" kern="0" dirty="0">
              <a:solidFill>
                <a:schemeClr val="bg1"/>
              </a:solidFill>
              <a:effectLst>
                <a:outerShdw blurRad="38100" dist="38100" dir="2700000" algn="tl">
                  <a:srgbClr val="000000">
                    <a:alpha val="43137"/>
                  </a:srgbClr>
                </a:outerShdw>
              </a:effectLst>
              <a:latin typeface="Segoe Light" charset="0"/>
            </a:endParaRPr>
          </a:p>
        </p:txBody>
      </p:sp>
      <p:sp>
        <p:nvSpPr>
          <p:cNvPr id="31" name="Rectangle 6"/>
          <p:cNvSpPr>
            <a:spLocks noChangeArrowheads="1"/>
          </p:cNvSpPr>
          <p:nvPr/>
        </p:nvSpPr>
        <p:spPr bwMode="auto">
          <a:xfrm flipH="1">
            <a:off x="1867735" y="6269124"/>
            <a:ext cx="7148537" cy="415498"/>
          </a:xfrm>
          <a:prstGeom prst="rect">
            <a:avLst/>
          </a:prstGeom>
        </p:spPr>
        <p:txBody>
          <a:bodyPr wrap="square">
            <a:spAutoFit/>
          </a:bodyPr>
          <a:lstStyle/>
          <a:p>
            <a:pPr defTabSz="914363">
              <a:lnSpc>
                <a:spcPct val="90000"/>
              </a:lnSpc>
              <a:spcBef>
                <a:spcPct val="30000"/>
              </a:spcBef>
              <a:defRPr/>
            </a:pPr>
            <a:r>
              <a:rPr lang="en-US" sz="1000" b="1" kern="0" dirty="0">
                <a:ln w="3175">
                  <a:noFill/>
                </a:ln>
                <a:solidFill>
                  <a:srgbClr val="FFFFFF"/>
                </a:solidFill>
                <a:effectLst>
                  <a:outerShdw blurRad="38100" dist="38100" dir="2700000" algn="tl">
                    <a:srgbClr val="000000">
                      <a:alpha val="43137"/>
                    </a:srgbClr>
                  </a:outerShdw>
                </a:effectLst>
                <a:latin typeface="Segoe Light" charset="0"/>
                <a:ea typeface="ＭＳ Ｐゴシック" pitchFamily="-109" charset="-128"/>
                <a:cs typeface="Arial" charset="0"/>
              </a:rPr>
              <a:t>*</a:t>
            </a:r>
            <a:r>
              <a:rPr lang="en-US" sz="1000" b="1" kern="0" dirty="0">
                <a:ln w="3175">
                  <a:noFill/>
                </a:ln>
                <a:solidFill>
                  <a:srgbClr val="FFFFFF"/>
                </a:solidFill>
                <a:latin typeface="Segoe Light" charset="0"/>
                <a:ea typeface="ＭＳ Ｐゴシック" pitchFamily="-109" charset="-128"/>
                <a:cs typeface="Arial" charset="0"/>
              </a:rPr>
              <a:t>Compared to Windows Server 2008 R2 RTM release. </a:t>
            </a:r>
            <a:endParaRPr lang="en-US" sz="1000" b="1" kern="0" dirty="0" smtClean="0">
              <a:ln w="3175">
                <a:noFill/>
              </a:ln>
              <a:solidFill>
                <a:srgbClr val="FFFFFF"/>
              </a:solidFill>
              <a:latin typeface="Segoe Light" charset="0"/>
              <a:ea typeface="ＭＳ Ｐゴシック" pitchFamily="-109" charset="-128"/>
              <a:cs typeface="Arial" charset="0"/>
            </a:endParaRPr>
          </a:p>
          <a:p>
            <a:pPr defTabSz="914363">
              <a:lnSpc>
                <a:spcPct val="90000"/>
              </a:lnSpc>
              <a:spcBef>
                <a:spcPct val="30000"/>
              </a:spcBef>
              <a:defRPr/>
            </a:pPr>
            <a:r>
              <a:rPr lang="en-US" sz="1000" b="1" kern="0" dirty="0" smtClean="0">
                <a:ln w="3175">
                  <a:noFill/>
                </a:ln>
                <a:solidFill>
                  <a:srgbClr val="FFFFFF"/>
                </a:solidFill>
                <a:latin typeface="Segoe Light" charset="0"/>
                <a:ea typeface="ＭＳ Ｐゴシック" pitchFamily="-109" charset="-128"/>
                <a:cs typeface="Arial" charset="0"/>
              </a:rPr>
              <a:t>Based </a:t>
            </a:r>
            <a:r>
              <a:rPr lang="en-US" sz="1000" b="1" kern="0" dirty="0">
                <a:ln w="3175">
                  <a:noFill/>
                </a:ln>
                <a:solidFill>
                  <a:srgbClr val="FFFFFF"/>
                </a:solidFill>
                <a:latin typeface="Segoe Light" charset="0"/>
                <a:ea typeface="ＭＳ Ｐゴシック" pitchFamily="-109" charset="-128"/>
                <a:cs typeface="Arial" charset="0"/>
              </a:rPr>
              <a:t>on internal testing using </a:t>
            </a:r>
            <a:r>
              <a:rPr lang="en-US" sz="1000" b="1" kern="0" dirty="0" err="1">
                <a:ln w="3175">
                  <a:noFill/>
                </a:ln>
                <a:solidFill>
                  <a:srgbClr val="FFFFFF"/>
                </a:solidFill>
                <a:latin typeface="Segoe Light" charset="0"/>
                <a:ea typeface="ＭＳ Ｐゴシック" pitchFamily="-109" charset="-128"/>
                <a:cs typeface="Arial" charset="0"/>
              </a:rPr>
              <a:t>LoginVSI</a:t>
            </a:r>
            <a:r>
              <a:rPr lang="en-US" sz="1000" b="1" kern="0" dirty="0">
                <a:ln w="3175">
                  <a:noFill/>
                </a:ln>
                <a:solidFill>
                  <a:srgbClr val="FFFFFF"/>
                </a:solidFill>
                <a:latin typeface="Segoe Light" charset="0"/>
                <a:ea typeface="ＭＳ Ｐゴシック" pitchFamily="-109" charset="-128"/>
                <a:cs typeface="Arial" charset="0"/>
              </a:rPr>
              <a:t> Medium workload</a:t>
            </a:r>
          </a:p>
        </p:txBody>
      </p:sp>
      <p:sp>
        <p:nvSpPr>
          <p:cNvPr id="32" name="Freeform 12"/>
          <p:cNvSpPr>
            <a:spLocks/>
          </p:cNvSpPr>
          <p:nvPr/>
        </p:nvSpPr>
        <p:spPr bwMode="auto">
          <a:xfrm rot="19704132" flipH="1">
            <a:off x="7512918" y="2953517"/>
            <a:ext cx="1738862" cy="2194697"/>
          </a:xfrm>
          <a:custGeom>
            <a:avLst/>
            <a:gdLst/>
            <a:ahLst/>
            <a:cxnLst>
              <a:cxn ang="0">
                <a:pos x="1048" y="1647"/>
              </a:cxn>
              <a:cxn ang="0">
                <a:pos x="163" y="291"/>
              </a:cxn>
              <a:cxn ang="0">
                <a:pos x="60" y="313"/>
              </a:cxn>
              <a:cxn ang="0">
                <a:pos x="300" y="0"/>
              </a:cxn>
              <a:cxn ang="0">
                <a:pos x="460" y="313"/>
              </a:cxn>
              <a:cxn ang="0">
                <a:pos x="357" y="291"/>
              </a:cxn>
              <a:cxn ang="0">
                <a:pos x="1049" y="1647"/>
              </a:cxn>
            </a:cxnLst>
            <a:rect l="0" t="0" r="r" b="b"/>
            <a:pathLst>
              <a:path w="1049" h="1647">
                <a:moveTo>
                  <a:pt x="1048" y="1647"/>
                </a:moveTo>
                <a:cubicBezTo>
                  <a:pt x="0" y="1579"/>
                  <a:pt x="163" y="291"/>
                  <a:pt x="163" y="291"/>
                </a:cubicBezTo>
                <a:cubicBezTo>
                  <a:pt x="60" y="313"/>
                  <a:pt x="60" y="313"/>
                  <a:pt x="60" y="313"/>
                </a:cubicBezTo>
                <a:cubicBezTo>
                  <a:pt x="300" y="0"/>
                  <a:pt x="300" y="0"/>
                  <a:pt x="300" y="0"/>
                </a:cubicBezTo>
                <a:cubicBezTo>
                  <a:pt x="369" y="229"/>
                  <a:pt x="460" y="313"/>
                  <a:pt x="460" y="313"/>
                </a:cubicBezTo>
                <a:cubicBezTo>
                  <a:pt x="357" y="291"/>
                  <a:pt x="357" y="291"/>
                  <a:pt x="357" y="291"/>
                </a:cubicBezTo>
                <a:cubicBezTo>
                  <a:pt x="357" y="291"/>
                  <a:pt x="252" y="1546"/>
                  <a:pt x="1049" y="1647"/>
                </a:cubicBezTo>
              </a:path>
            </a:pathLst>
          </a:custGeom>
          <a:gradFill flip="none" rotWithShape="1">
            <a:gsLst>
              <a:gs pos="0">
                <a:srgbClr val="572323"/>
              </a:gs>
              <a:gs pos="50000">
                <a:srgbClr val="803434"/>
              </a:gs>
              <a:gs pos="100000">
                <a:srgbClr val="AF4747"/>
              </a:gs>
            </a:gsLst>
            <a:lin ang="16200000" scaled="1"/>
            <a:tileRect/>
          </a:gradFill>
          <a:ln>
            <a:noFill/>
            <a:headEnd type="none" w="med" len="med"/>
            <a:tailEnd type="none" w="med" len="med"/>
          </a:ln>
          <a:effectLst/>
          <a:scene3d>
            <a:camera prst="orthographicFront">
              <a:rot lat="0" lon="0" rev="0"/>
            </a:camera>
            <a:lightRig rig="threePt" dir="t">
              <a:rot lat="0" lon="0" rev="1200000"/>
            </a:lightRig>
          </a:scene3d>
          <a:sp3d contourW="6350">
            <a:bevelT w="38100" h="31750" prst="relaxedInset"/>
            <a:extrusionClr>
              <a:schemeClr val="bg1"/>
            </a:extrusionClr>
            <a:contourClr>
              <a:srgbClr val="3B1515"/>
            </a:contourClr>
          </a:sp3d>
        </p:spPr>
        <p:txBody>
          <a:bodyPr vert="horz" wrap="square" lIns="91436" tIns="45718" rIns="91436" bIns="45718" numCol="1" rtlCol="0" anchor="ctr" anchorCtr="0" compatLnSpc="1">
            <a:prstTxWarp prst="textNoShape">
              <a:avLst/>
            </a:prstTxWarp>
          </a:bodyPr>
          <a:lstStyle/>
          <a:p>
            <a:pPr algn="ctr" defTabSz="914099">
              <a:defRPr/>
            </a:pPr>
            <a:endParaRPr lang="en-US" sz="1600" kern="0" dirty="0">
              <a:solidFill>
                <a:srgbClr val="FFFFFF"/>
              </a:solidFill>
              <a:effectLst>
                <a:outerShdw blurRad="38100" dist="38100" dir="2700000" algn="tl">
                  <a:srgbClr val="000000">
                    <a:alpha val="43137"/>
                  </a:srgbClr>
                </a:outerShdw>
              </a:effectLst>
              <a:latin typeface="Segoe Semibold" pitchFamily="34" charset="0"/>
            </a:endParaRPr>
          </a:p>
        </p:txBody>
      </p:sp>
      <p:sp>
        <p:nvSpPr>
          <p:cNvPr id="54" name="Rounded Rectangle 53"/>
          <p:cNvSpPr/>
          <p:nvPr/>
        </p:nvSpPr>
        <p:spPr bwMode="auto">
          <a:xfrm>
            <a:off x="978645" y="1599268"/>
            <a:ext cx="3574470" cy="781437"/>
          </a:xfrm>
          <a:prstGeom prst="roundRect">
            <a:avLst>
              <a:gd name="adj" fmla="val 0"/>
            </a:avLst>
          </a:prstGeom>
          <a:gradFill flip="none" rotWithShape="1">
            <a:gsLst>
              <a:gs pos="0">
                <a:srgbClr val="BCD8CF">
                  <a:alpha val="87451"/>
                </a:srgbClr>
              </a:gs>
              <a:gs pos="80000">
                <a:srgbClr val="62AC7E">
                  <a:alpha val="41961"/>
                </a:srgbClr>
              </a:gs>
              <a:gs pos="100000">
                <a:srgbClr val="C9E5D0">
                  <a:alpha val="51765"/>
                </a:srgbClr>
              </a:gs>
            </a:gsLst>
            <a:path path="circle">
              <a:fillToRect l="100000" t="100000"/>
            </a:path>
            <a:tileRect r="-100000" b="-100000"/>
          </a:gradFill>
          <a:ln>
            <a:gradFill>
              <a:gsLst>
                <a:gs pos="0">
                  <a:schemeClr val="bg1"/>
                </a:gs>
                <a:gs pos="50000">
                  <a:schemeClr val="accent2">
                    <a:lumMod val="40000"/>
                    <a:lumOff val="60000"/>
                  </a:schemeClr>
                </a:gs>
                <a:gs pos="100000">
                  <a:schemeClr val="accent2"/>
                </a:gs>
              </a:gsLst>
              <a:lin ang="5400000" scaled="0"/>
            </a:grad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36" tIns="45718" rIns="91436" bIns="45718" numCol="1" rtlCol="0" anchor="ctr" anchorCtr="0" compatLnSpc="1">
            <a:prstTxWarp prst="textNoShape">
              <a:avLst/>
            </a:prstTxWarp>
          </a:bodyPr>
          <a:lstStyle/>
          <a:p>
            <a:pPr algn="ctr" defTabSz="914099">
              <a:lnSpc>
                <a:spcPts val="1700"/>
              </a:lnSpc>
              <a:buClr>
                <a:srgbClr val="FFFF99"/>
              </a:buClr>
              <a:buSzPct val="120000"/>
              <a:defRPr/>
            </a:pPr>
            <a:endParaRPr lang="en-US" altLang="zh-CN" sz="1400" kern="0" dirty="0">
              <a:solidFill>
                <a:srgbClr val="FFFFFF"/>
              </a:solidFill>
              <a:effectLst>
                <a:outerShdw blurRad="50800" dist="38100" dir="2700000" algn="tl" rotWithShape="0">
                  <a:prstClr val="black">
                    <a:alpha val="40000"/>
                  </a:prstClr>
                </a:outerShdw>
              </a:effectLst>
              <a:latin typeface="Segoe Light" charset="0"/>
            </a:endParaRPr>
          </a:p>
        </p:txBody>
      </p:sp>
      <p:sp>
        <p:nvSpPr>
          <p:cNvPr id="71" name="TextBox 70"/>
          <p:cNvSpPr txBox="1"/>
          <p:nvPr/>
        </p:nvSpPr>
        <p:spPr>
          <a:xfrm>
            <a:off x="1117398" y="1758958"/>
            <a:ext cx="3298524" cy="430887"/>
          </a:xfrm>
          <a:prstGeom prst="rect">
            <a:avLst/>
          </a:prstGeom>
          <a:noFill/>
        </p:spPr>
        <p:txBody>
          <a:bodyPr wrap="square" lIns="0" tIns="0" rIns="0" bIns="0">
            <a:spAutoFit/>
          </a:bodyPr>
          <a:lstStyle/>
          <a:p>
            <a:pPr defTabSz="914363">
              <a:defRPr/>
            </a:pPr>
            <a:r>
              <a:rPr lang="en-US" sz="1400" b="1" dirty="0">
                <a:gradFill>
                  <a:gsLst>
                    <a:gs pos="0">
                      <a:srgbClr val="FFFFFF"/>
                    </a:gs>
                    <a:gs pos="86000">
                      <a:srgbClr val="FFFFFF"/>
                    </a:gs>
                  </a:gsLst>
                  <a:lin ang="5400000" scaled="0"/>
                </a:gradFill>
                <a:latin typeface="Segoe Light" charset="0"/>
              </a:rPr>
              <a:t>Enable 3D graphical and rich media capabilities with Virtual GPU</a:t>
            </a:r>
          </a:p>
        </p:txBody>
      </p:sp>
      <p:sp>
        <p:nvSpPr>
          <p:cNvPr id="48" name="Rounded Rectangle 47"/>
          <p:cNvSpPr/>
          <p:nvPr/>
        </p:nvSpPr>
        <p:spPr bwMode="auto">
          <a:xfrm>
            <a:off x="978646" y="3360269"/>
            <a:ext cx="3574470" cy="754532"/>
          </a:xfrm>
          <a:prstGeom prst="roundRect">
            <a:avLst>
              <a:gd name="adj" fmla="val 0"/>
            </a:avLst>
          </a:prstGeom>
          <a:gradFill flip="none" rotWithShape="1">
            <a:gsLst>
              <a:gs pos="0">
                <a:srgbClr val="BCD8CF">
                  <a:alpha val="87451"/>
                </a:srgbClr>
              </a:gs>
              <a:gs pos="80000">
                <a:srgbClr val="62AC7E">
                  <a:alpha val="41961"/>
                </a:srgbClr>
              </a:gs>
              <a:gs pos="100000">
                <a:srgbClr val="C9E5D0">
                  <a:alpha val="51765"/>
                </a:srgbClr>
              </a:gs>
            </a:gsLst>
            <a:path path="circle">
              <a:fillToRect l="100000" t="100000"/>
            </a:path>
            <a:tileRect r="-100000" b="-100000"/>
          </a:gradFill>
          <a:ln>
            <a:gradFill>
              <a:gsLst>
                <a:gs pos="0">
                  <a:schemeClr val="bg1"/>
                </a:gs>
                <a:gs pos="50000">
                  <a:schemeClr val="accent2">
                    <a:lumMod val="40000"/>
                    <a:lumOff val="60000"/>
                  </a:schemeClr>
                </a:gs>
                <a:gs pos="100000">
                  <a:schemeClr val="accent2"/>
                </a:gs>
              </a:gsLst>
              <a:lin ang="5400000" scaled="0"/>
            </a:grad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36" tIns="45718" rIns="91436" bIns="45718" numCol="1" rtlCol="0" anchor="ctr" anchorCtr="0" compatLnSpc="1">
            <a:prstTxWarp prst="textNoShape">
              <a:avLst/>
            </a:prstTxWarp>
          </a:bodyPr>
          <a:lstStyle/>
          <a:p>
            <a:pPr algn="ctr" defTabSz="914099">
              <a:lnSpc>
                <a:spcPts val="1700"/>
              </a:lnSpc>
              <a:spcBef>
                <a:spcPts val="630"/>
              </a:spcBef>
              <a:buClr>
                <a:srgbClr val="FFFF99"/>
              </a:buClr>
              <a:buSzPct val="120000"/>
              <a:defRPr/>
            </a:pPr>
            <a:endParaRPr lang="en-US" altLang="zh-CN" sz="1400" kern="0" dirty="0">
              <a:solidFill>
                <a:srgbClr val="FFFFFF"/>
              </a:solidFill>
              <a:effectLst>
                <a:outerShdw blurRad="50800" dist="38100" dir="2700000" algn="tl" rotWithShape="0">
                  <a:prstClr val="black">
                    <a:alpha val="40000"/>
                  </a:prstClr>
                </a:outerShdw>
              </a:effectLst>
              <a:latin typeface="Segoe Light" charset="0"/>
            </a:endParaRPr>
          </a:p>
        </p:txBody>
      </p:sp>
      <p:sp>
        <p:nvSpPr>
          <p:cNvPr id="49" name="TextBox 48"/>
          <p:cNvSpPr txBox="1"/>
          <p:nvPr/>
        </p:nvSpPr>
        <p:spPr>
          <a:xfrm>
            <a:off x="1198881" y="3491318"/>
            <a:ext cx="3400407" cy="430887"/>
          </a:xfrm>
          <a:prstGeom prst="rect">
            <a:avLst/>
          </a:prstGeom>
          <a:noFill/>
        </p:spPr>
        <p:txBody>
          <a:bodyPr wrap="square" lIns="0" tIns="0" rIns="0" bIns="0">
            <a:spAutoFit/>
          </a:bodyPr>
          <a:lstStyle/>
          <a:p>
            <a:pPr defTabSz="914363">
              <a:defRPr/>
            </a:pPr>
            <a:r>
              <a:rPr lang="en-US" sz="1400" dirty="0">
                <a:gradFill>
                  <a:gsLst>
                    <a:gs pos="0">
                      <a:srgbClr val="FFFFFF"/>
                    </a:gs>
                    <a:gs pos="86000">
                      <a:srgbClr val="FFFFFF"/>
                    </a:gs>
                  </a:gsLst>
                  <a:lin ang="5400000" scaled="0"/>
                </a:gradFill>
                <a:latin typeface="Segoe Light" charset="0"/>
              </a:rPr>
              <a:t>Rich clients, thin clients and network displays</a:t>
            </a:r>
          </a:p>
        </p:txBody>
      </p:sp>
      <p:sp>
        <p:nvSpPr>
          <p:cNvPr id="40" name="Freeform 7"/>
          <p:cNvSpPr>
            <a:spLocks/>
          </p:cNvSpPr>
          <p:nvPr/>
        </p:nvSpPr>
        <p:spPr bwMode="auto">
          <a:xfrm rot="18716447">
            <a:off x="4941861" y="3701253"/>
            <a:ext cx="1977584" cy="3033566"/>
          </a:xfrm>
          <a:custGeom>
            <a:avLst/>
            <a:gdLst/>
            <a:ahLst/>
            <a:cxnLst>
              <a:cxn ang="0">
                <a:pos x="940" y="1053"/>
              </a:cxn>
              <a:cxn ang="0">
                <a:pos x="103" y="300"/>
              </a:cxn>
              <a:cxn ang="0">
                <a:pos x="0" y="322"/>
              </a:cxn>
              <a:cxn ang="0">
                <a:pos x="200" y="0"/>
              </a:cxn>
              <a:cxn ang="0">
                <a:pos x="400" y="322"/>
              </a:cxn>
              <a:cxn ang="0">
                <a:pos x="297" y="300"/>
              </a:cxn>
              <a:cxn ang="0">
                <a:pos x="941" y="1053"/>
              </a:cxn>
            </a:cxnLst>
            <a:rect l="0" t="0" r="r" b="b"/>
            <a:pathLst>
              <a:path w="941" h="1054">
                <a:moveTo>
                  <a:pt x="940" y="1053"/>
                </a:moveTo>
                <a:cubicBezTo>
                  <a:pt x="191" y="1054"/>
                  <a:pt x="103" y="300"/>
                  <a:pt x="103" y="300"/>
                </a:cubicBezTo>
                <a:cubicBezTo>
                  <a:pt x="0" y="322"/>
                  <a:pt x="0" y="322"/>
                  <a:pt x="0" y="322"/>
                </a:cubicBezTo>
                <a:cubicBezTo>
                  <a:pt x="200" y="0"/>
                  <a:pt x="200" y="0"/>
                  <a:pt x="200" y="0"/>
                </a:cubicBezTo>
                <a:cubicBezTo>
                  <a:pt x="293" y="207"/>
                  <a:pt x="400" y="322"/>
                  <a:pt x="400" y="322"/>
                </a:cubicBezTo>
                <a:cubicBezTo>
                  <a:pt x="297" y="300"/>
                  <a:pt x="297" y="300"/>
                  <a:pt x="297" y="300"/>
                </a:cubicBezTo>
                <a:cubicBezTo>
                  <a:pt x="297" y="300"/>
                  <a:pt x="399" y="961"/>
                  <a:pt x="941" y="1053"/>
                </a:cubicBezTo>
              </a:path>
            </a:pathLst>
          </a:custGeom>
          <a:gradFill flip="none" rotWithShape="1">
            <a:gsLst>
              <a:gs pos="0">
                <a:srgbClr val="572323"/>
              </a:gs>
              <a:gs pos="50000">
                <a:srgbClr val="803434"/>
              </a:gs>
              <a:gs pos="100000">
                <a:srgbClr val="AF4747"/>
              </a:gs>
            </a:gsLst>
            <a:lin ang="16200000" scaled="1"/>
            <a:tileRect/>
          </a:gradFill>
          <a:ln>
            <a:noFill/>
            <a:headEnd type="none" w="med" len="med"/>
            <a:tailEnd type="none" w="med" len="med"/>
          </a:ln>
          <a:effectLst/>
          <a:scene3d>
            <a:camera prst="orthographicFront">
              <a:rot lat="0" lon="0" rev="0"/>
            </a:camera>
            <a:lightRig rig="threePt" dir="t">
              <a:rot lat="0" lon="0" rev="1200000"/>
            </a:lightRig>
          </a:scene3d>
          <a:sp3d contourW="6350">
            <a:bevelT w="38100" h="31750" prst="relaxedInset"/>
            <a:extrusionClr>
              <a:schemeClr val="bg1"/>
            </a:extrusionClr>
            <a:contourClr>
              <a:srgbClr val="3B1515"/>
            </a:contourClr>
          </a:sp3d>
        </p:spPr>
        <p:txBody>
          <a:bodyPr vert="horz" wrap="square" lIns="91436" tIns="45718" rIns="91436" bIns="45718" numCol="1" rtlCol="0" anchor="ctr" anchorCtr="0" compatLnSpc="1">
            <a:prstTxWarp prst="textNoShape">
              <a:avLst/>
            </a:prstTxWarp>
          </a:bodyPr>
          <a:lstStyle/>
          <a:p>
            <a:pPr algn="ctr" defTabSz="914099">
              <a:defRPr/>
            </a:pPr>
            <a:endParaRPr lang="en-US" sz="1600" kern="0" dirty="0">
              <a:solidFill>
                <a:srgbClr val="FFFFFF"/>
              </a:solidFill>
              <a:effectLst>
                <a:outerShdw blurRad="38100" dist="38100" dir="2700000" algn="tl">
                  <a:srgbClr val="000000">
                    <a:alpha val="43137"/>
                  </a:srgbClr>
                </a:outerShdw>
              </a:effectLst>
              <a:latin typeface="Segoe Semibold" pitchFamily="34" charset="0"/>
            </a:endParaRPr>
          </a:p>
        </p:txBody>
      </p:sp>
      <p:grpSp>
        <p:nvGrpSpPr>
          <p:cNvPr id="3" name="Group 38"/>
          <p:cNvGrpSpPr/>
          <p:nvPr/>
        </p:nvGrpSpPr>
        <p:grpSpPr>
          <a:xfrm>
            <a:off x="5481039" y="5004471"/>
            <a:ext cx="1270514" cy="1176893"/>
            <a:chOff x="8033041" y="3378679"/>
            <a:chExt cx="3468552" cy="2590800"/>
          </a:xfrm>
        </p:grpSpPr>
        <p:pic>
          <p:nvPicPr>
            <p:cNvPr id="50" name="Picture 17" descr="Single-Monitor"/>
            <p:cNvPicPr>
              <a:picLocks noChangeAspect="1" noChangeArrowheads="1"/>
            </p:cNvPicPr>
            <p:nvPr/>
          </p:nvPicPr>
          <p:blipFill>
            <a:blip r:embed="rId3" cstate="print"/>
            <a:srcRect/>
            <a:stretch>
              <a:fillRect/>
            </a:stretch>
          </p:blipFill>
          <p:spPr bwMode="auto">
            <a:xfrm>
              <a:off x="8033041" y="3378679"/>
              <a:ext cx="2842398" cy="2590800"/>
            </a:xfrm>
            <a:prstGeom prst="rect">
              <a:avLst/>
            </a:prstGeom>
            <a:noFill/>
            <a:ln w="9525">
              <a:noFill/>
              <a:miter lim="800000"/>
              <a:headEnd/>
              <a:tailEnd/>
            </a:ln>
          </p:spPr>
        </p:pic>
        <p:pic>
          <p:nvPicPr>
            <p:cNvPr id="53" name="Picture 2" descr="clip_image006">
              <a:hlinkClick r:id="rId4"/>
            </p:cNvPr>
            <p:cNvPicPr>
              <a:picLocks noChangeAspect="1" noChangeArrowheads="1"/>
            </p:cNvPicPr>
            <p:nvPr/>
          </p:nvPicPr>
          <p:blipFill>
            <a:blip r:embed="rId5" cstate="print"/>
            <a:srcRect/>
            <a:stretch>
              <a:fillRect/>
            </a:stretch>
          </p:blipFill>
          <p:spPr bwMode="auto">
            <a:xfrm>
              <a:off x="8986994" y="3591985"/>
              <a:ext cx="2514599" cy="1650514"/>
            </a:xfrm>
            <a:prstGeom prst="rect">
              <a:avLst/>
            </a:prstGeom>
            <a:noFill/>
          </p:spPr>
        </p:pic>
      </p:grpSp>
      <p:sp>
        <p:nvSpPr>
          <p:cNvPr id="74" name="Rounded Rectangle 73"/>
          <p:cNvSpPr/>
          <p:nvPr/>
        </p:nvSpPr>
        <p:spPr bwMode="auto">
          <a:xfrm>
            <a:off x="964919" y="2456039"/>
            <a:ext cx="3588196" cy="785936"/>
          </a:xfrm>
          <a:prstGeom prst="roundRect">
            <a:avLst>
              <a:gd name="adj" fmla="val 0"/>
            </a:avLst>
          </a:prstGeom>
          <a:gradFill flip="none" rotWithShape="1">
            <a:gsLst>
              <a:gs pos="0">
                <a:srgbClr val="BCD8CF">
                  <a:alpha val="87451"/>
                </a:srgbClr>
              </a:gs>
              <a:gs pos="80000">
                <a:srgbClr val="62AC7E">
                  <a:alpha val="41961"/>
                </a:srgbClr>
              </a:gs>
              <a:gs pos="100000">
                <a:srgbClr val="C9E5D0">
                  <a:alpha val="51765"/>
                </a:srgbClr>
              </a:gs>
            </a:gsLst>
            <a:path path="circle">
              <a:fillToRect l="100000" t="100000"/>
            </a:path>
            <a:tileRect r="-100000" b="-100000"/>
          </a:gradFill>
          <a:ln>
            <a:gradFill>
              <a:gsLst>
                <a:gs pos="0">
                  <a:schemeClr val="bg1"/>
                </a:gs>
                <a:gs pos="50000">
                  <a:schemeClr val="accent2">
                    <a:lumMod val="40000"/>
                    <a:lumOff val="60000"/>
                  </a:schemeClr>
                </a:gs>
                <a:gs pos="100000">
                  <a:schemeClr val="accent2"/>
                </a:gs>
              </a:gsLst>
              <a:lin ang="5400000" scaled="0"/>
            </a:grad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36" tIns="45718" rIns="91436" bIns="45718" numCol="1" rtlCol="0" anchor="ctr" anchorCtr="0" compatLnSpc="1">
            <a:prstTxWarp prst="textNoShape">
              <a:avLst/>
            </a:prstTxWarp>
          </a:bodyPr>
          <a:lstStyle/>
          <a:p>
            <a:pPr algn="ctr" defTabSz="914099">
              <a:lnSpc>
                <a:spcPts val="1700"/>
              </a:lnSpc>
              <a:buClr>
                <a:srgbClr val="FFFF99"/>
              </a:buClr>
              <a:buSzPct val="120000"/>
              <a:defRPr/>
            </a:pPr>
            <a:endParaRPr lang="en-US" altLang="zh-CN" sz="1400" kern="0" dirty="0">
              <a:solidFill>
                <a:srgbClr val="FFFFFF"/>
              </a:solidFill>
              <a:effectLst>
                <a:outerShdw blurRad="50800" dist="38100" dir="2700000" algn="tl" rotWithShape="0">
                  <a:prstClr val="black">
                    <a:alpha val="40000"/>
                  </a:prstClr>
                </a:outerShdw>
              </a:effectLst>
              <a:latin typeface="Segoe Light" charset="0"/>
            </a:endParaRPr>
          </a:p>
        </p:txBody>
      </p:sp>
      <p:sp>
        <p:nvSpPr>
          <p:cNvPr id="75" name="TextBox 74"/>
          <p:cNvSpPr txBox="1"/>
          <p:nvPr/>
        </p:nvSpPr>
        <p:spPr>
          <a:xfrm>
            <a:off x="1143000" y="2614306"/>
            <a:ext cx="3349204" cy="430887"/>
          </a:xfrm>
          <a:prstGeom prst="rect">
            <a:avLst/>
          </a:prstGeom>
          <a:noFill/>
        </p:spPr>
        <p:txBody>
          <a:bodyPr wrap="square" lIns="0" tIns="0" rIns="0" bIns="0">
            <a:spAutoFit/>
          </a:bodyPr>
          <a:lstStyle/>
          <a:p>
            <a:pPr defTabSz="914363">
              <a:defRPr/>
            </a:pPr>
            <a:r>
              <a:rPr lang="en-US" sz="1400" dirty="0">
                <a:gradFill>
                  <a:gsLst>
                    <a:gs pos="0">
                      <a:srgbClr val="FFFFFF"/>
                    </a:gs>
                    <a:gs pos="86000">
                      <a:srgbClr val="FFFFFF"/>
                    </a:gs>
                  </a:gsLst>
                  <a:lin ang="5400000" scaled="0"/>
                </a:gradFill>
                <a:latin typeface="Segoe Light" charset="0"/>
              </a:rPr>
              <a:t>Improves Remote Desktop Protocol (RDP – ICA Support Q3 11) efficiency</a:t>
            </a:r>
          </a:p>
        </p:txBody>
      </p:sp>
      <p:sp>
        <p:nvSpPr>
          <p:cNvPr id="27" name="Rounded Rectangle 26"/>
          <p:cNvSpPr/>
          <p:nvPr/>
        </p:nvSpPr>
        <p:spPr bwMode="auto">
          <a:xfrm>
            <a:off x="4623764" y="1042893"/>
            <a:ext cx="3600021" cy="439219"/>
          </a:xfrm>
          <a:prstGeom prst="roundRect">
            <a:avLst>
              <a:gd name="adj" fmla="val 0"/>
            </a:avLst>
          </a:prstGeom>
          <a:gradFill flip="none" rotWithShape="1">
            <a:gsLst>
              <a:gs pos="0">
                <a:schemeClr val="tx1">
                  <a:lumMod val="85000"/>
                  <a:lumOff val="15000"/>
                </a:schemeClr>
              </a:gs>
              <a:gs pos="50000">
                <a:schemeClr val="tx1">
                  <a:lumMod val="65000"/>
                  <a:lumOff val="35000"/>
                </a:schemeClr>
              </a:gs>
              <a:gs pos="100000">
                <a:schemeClr val="bg1">
                  <a:lumMod val="50000"/>
                </a:schemeClr>
              </a:gs>
            </a:gsLst>
            <a:lin ang="16200000" scaled="1"/>
            <a:tileRect/>
          </a:gradFill>
          <a:ln>
            <a:noFill/>
            <a:headEnd type="none" w="med" len="med"/>
            <a:tailEnd type="none" w="med" len="med"/>
          </a:ln>
          <a:effectLst/>
          <a:scene3d>
            <a:camera prst="orthographicFront">
              <a:rot lat="0" lon="0" rev="0"/>
            </a:camera>
            <a:lightRig rig="threePt" dir="t">
              <a:rot lat="0" lon="0" rev="1200000"/>
            </a:lightRig>
          </a:scene3d>
          <a:sp3d contourW="6350">
            <a:bevelT w="38100" h="31750" prst="relaxedInset"/>
            <a:extrusionClr>
              <a:schemeClr val="bg1"/>
            </a:extrusionClr>
            <a:contourClr>
              <a:srgbClr val="3B1515"/>
            </a:contourClr>
          </a:sp3d>
        </p:spPr>
        <p:txBody>
          <a:bodyPr vert="horz" wrap="square" lIns="91436" tIns="45718" rIns="91436" bIns="45718" numCol="1" rtlCol="0" anchor="ctr" anchorCtr="0" compatLnSpc="1">
            <a:prstTxWarp prst="textNoShape">
              <a:avLst/>
            </a:prstTxWarp>
          </a:bodyPr>
          <a:lstStyle/>
          <a:p>
            <a:pPr algn="ctr" defTabSz="914099">
              <a:lnSpc>
                <a:spcPct val="90000"/>
              </a:lnSpc>
              <a:defRPr/>
            </a:pPr>
            <a:endParaRPr lang="en-US" kern="0" dirty="0">
              <a:solidFill>
                <a:schemeClr val="bg1"/>
              </a:solidFill>
              <a:effectLst>
                <a:outerShdw blurRad="38100" dist="38100" dir="2700000" algn="tl">
                  <a:srgbClr val="000000">
                    <a:alpha val="43137"/>
                  </a:srgbClr>
                </a:outerShdw>
              </a:effectLst>
              <a:latin typeface="Segoe Light" charset="0"/>
            </a:endParaRPr>
          </a:p>
        </p:txBody>
      </p:sp>
      <p:sp>
        <p:nvSpPr>
          <p:cNvPr id="28" name="Rectangle 6"/>
          <p:cNvSpPr>
            <a:spLocks noChangeArrowheads="1"/>
          </p:cNvSpPr>
          <p:nvPr/>
        </p:nvSpPr>
        <p:spPr bwMode="auto">
          <a:xfrm flipH="1">
            <a:off x="2042626" y="1103547"/>
            <a:ext cx="1420956" cy="313932"/>
          </a:xfrm>
          <a:prstGeom prst="rect">
            <a:avLst/>
          </a:prstGeom>
        </p:spPr>
        <p:txBody>
          <a:bodyPr wrap="square">
            <a:spAutoFit/>
          </a:bodyPr>
          <a:lstStyle/>
          <a:p>
            <a:pPr defTabSz="914363">
              <a:lnSpc>
                <a:spcPct val="90000"/>
              </a:lnSpc>
              <a:spcBef>
                <a:spcPct val="30000"/>
              </a:spcBef>
              <a:defRPr/>
            </a:pPr>
            <a:r>
              <a:rPr lang="en-US" sz="1600" b="1" kern="0" dirty="0">
                <a:ln w="3175">
                  <a:noFill/>
                </a:ln>
                <a:solidFill>
                  <a:schemeClr val="bg1"/>
                </a:solidFill>
                <a:effectLst>
                  <a:outerShdw blurRad="38100" dist="38100" dir="2700000" algn="tl">
                    <a:srgbClr val="000000">
                      <a:alpha val="43137"/>
                    </a:srgbClr>
                  </a:outerShdw>
                </a:effectLst>
                <a:latin typeface="Segoe Light" charset="0"/>
                <a:ea typeface="ＭＳ Ｐゴシック" pitchFamily="-109" charset="-128"/>
                <a:cs typeface="Arial" charset="0"/>
              </a:rPr>
              <a:t>RemoteFX</a:t>
            </a:r>
          </a:p>
        </p:txBody>
      </p:sp>
      <p:sp>
        <p:nvSpPr>
          <p:cNvPr id="33" name="Rectangle 6"/>
          <p:cNvSpPr>
            <a:spLocks noChangeArrowheads="1"/>
          </p:cNvSpPr>
          <p:nvPr/>
        </p:nvSpPr>
        <p:spPr bwMode="auto">
          <a:xfrm flipH="1">
            <a:off x="5442004" y="1104803"/>
            <a:ext cx="1921503" cy="313932"/>
          </a:xfrm>
          <a:prstGeom prst="rect">
            <a:avLst/>
          </a:prstGeom>
        </p:spPr>
        <p:txBody>
          <a:bodyPr wrap="square">
            <a:spAutoFit/>
          </a:bodyPr>
          <a:lstStyle/>
          <a:p>
            <a:pPr defTabSz="914363">
              <a:lnSpc>
                <a:spcPct val="90000"/>
              </a:lnSpc>
              <a:spcBef>
                <a:spcPct val="30000"/>
              </a:spcBef>
              <a:defRPr/>
            </a:pPr>
            <a:r>
              <a:rPr lang="en-US" sz="1600" b="1" kern="0" dirty="0">
                <a:ln w="3175">
                  <a:noFill/>
                </a:ln>
                <a:solidFill>
                  <a:schemeClr val="bg1"/>
                </a:solidFill>
                <a:effectLst>
                  <a:outerShdw blurRad="38100" dist="38100" dir="2700000" algn="tl">
                    <a:srgbClr val="000000">
                      <a:alpha val="43137"/>
                    </a:srgbClr>
                  </a:outerShdw>
                </a:effectLst>
                <a:latin typeface="Segoe Light" charset="0"/>
                <a:ea typeface="ＭＳ Ｐゴシック" pitchFamily="-109" charset="-128"/>
                <a:cs typeface="Arial" charset="0"/>
              </a:rPr>
              <a:t>Dynamic Memory</a:t>
            </a:r>
          </a:p>
        </p:txBody>
      </p:sp>
      <p:sp>
        <p:nvSpPr>
          <p:cNvPr id="34" name="Rounded Rectangle 33"/>
          <p:cNvSpPr/>
          <p:nvPr/>
        </p:nvSpPr>
        <p:spPr bwMode="auto">
          <a:xfrm>
            <a:off x="4634454" y="1594767"/>
            <a:ext cx="3588196" cy="785936"/>
          </a:xfrm>
          <a:prstGeom prst="roundRect">
            <a:avLst>
              <a:gd name="adj" fmla="val 0"/>
            </a:avLst>
          </a:prstGeom>
          <a:gradFill flip="none" rotWithShape="1">
            <a:gsLst>
              <a:gs pos="0">
                <a:srgbClr val="BCD8CF">
                  <a:alpha val="87451"/>
                </a:srgbClr>
              </a:gs>
              <a:gs pos="80000">
                <a:srgbClr val="62AC7E">
                  <a:alpha val="41961"/>
                </a:srgbClr>
              </a:gs>
              <a:gs pos="100000">
                <a:srgbClr val="C9E5D0">
                  <a:alpha val="51765"/>
                </a:srgbClr>
              </a:gs>
            </a:gsLst>
            <a:path path="circle">
              <a:fillToRect l="100000" t="100000"/>
            </a:path>
            <a:tileRect r="-100000" b="-100000"/>
          </a:gradFill>
          <a:ln>
            <a:gradFill>
              <a:gsLst>
                <a:gs pos="0">
                  <a:schemeClr val="bg1"/>
                </a:gs>
                <a:gs pos="50000">
                  <a:schemeClr val="accent2">
                    <a:lumMod val="40000"/>
                    <a:lumOff val="60000"/>
                  </a:schemeClr>
                </a:gs>
                <a:gs pos="100000">
                  <a:schemeClr val="accent2"/>
                </a:gs>
              </a:gsLst>
              <a:lin ang="5400000" scaled="0"/>
            </a:grad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36" tIns="45718" rIns="91436" bIns="45718" numCol="1" rtlCol="0" anchor="ctr" anchorCtr="0" compatLnSpc="1">
            <a:prstTxWarp prst="textNoShape">
              <a:avLst/>
            </a:prstTxWarp>
          </a:bodyPr>
          <a:lstStyle/>
          <a:p>
            <a:pPr algn="ctr" defTabSz="914099">
              <a:lnSpc>
                <a:spcPts val="1700"/>
              </a:lnSpc>
              <a:buClr>
                <a:srgbClr val="FFFF99"/>
              </a:buClr>
              <a:buSzPct val="120000"/>
              <a:defRPr/>
            </a:pPr>
            <a:endParaRPr lang="en-US" altLang="zh-CN" sz="1400" kern="0" dirty="0">
              <a:solidFill>
                <a:srgbClr val="FFFFFF"/>
              </a:solidFill>
              <a:effectLst>
                <a:outerShdw blurRad="50800" dist="38100" dir="2700000" algn="tl" rotWithShape="0">
                  <a:prstClr val="black">
                    <a:alpha val="40000"/>
                  </a:prstClr>
                </a:outerShdw>
              </a:effectLst>
              <a:latin typeface="Segoe Light" charset="0"/>
            </a:endParaRPr>
          </a:p>
        </p:txBody>
      </p:sp>
      <p:sp>
        <p:nvSpPr>
          <p:cNvPr id="36" name="Rounded Rectangle 35"/>
          <p:cNvSpPr/>
          <p:nvPr/>
        </p:nvSpPr>
        <p:spPr bwMode="auto">
          <a:xfrm>
            <a:off x="4642562" y="2458212"/>
            <a:ext cx="3588196" cy="785936"/>
          </a:xfrm>
          <a:prstGeom prst="roundRect">
            <a:avLst>
              <a:gd name="adj" fmla="val 0"/>
            </a:avLst>
          </a:prstGeom>
          <a:gradFill flip="none" rotWithShape="1">
            <a:gsLst>
              <a:gs pos="0">
                <a:srgbClr val="BCD8CF">
                  <a:alpha val="87451"/>
                </a:srgbClr>
              </a:gs>
              <a:gs pos="80000">
                <a:srgbClr val="62AC7E">
                  <a:alpha val="41961"/>
                </a:srgbClr>
              </a:gs>
              <a:gs pos="100000">
                <a:srgbClr val="C9E5D0">
                  <a:alpha val="51765"/>
                </a:srgbClr>
              </a:gs>
            </a:gsLst>
            <a:path path="circle">
              <a:fillToRect l="100000" t="100000"/>
            </a:path>
            <a:tileRect r="-100000" b="-100000"/>
          </a:gradFill>
          <a:ln>
            <a:gradFill>
              <a:gsLst>
                <a:gs pos="0">
                  <a:schemeClr val="bg1"/>
                </a:gs>
                <a:gs pos="50000">
                  <a:schemeClr val="accent2">
                    <a:lumMod val="40000"/>
                    <a:lumOff val="60000"/>
                  </a:schemeClr>
                </a:gs>
                <a:gs pos="100000">
                  <a:schemeClr val="accent2"/>
                </a:gs>
              </a:gsLst>
              <a:lin ang="5400000" scaled="0"/>
            </a:grad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36" tIns="45718" rIns="91436" bIns="45718" numCol="1" rtlCol="0" anchor="ctr" anchorCtr="0" compatLnSpc="1">
            <a:prstTxWarp prst="textNoShape">
              <a:avLst/>
            </a:prstTxWarp>
          </a:bodyPr>
          <a:lstStyle/>
          <a:p>
            <a:pPr algn="ctr" defTabSz="914099">
              <a:lnSpc>
                <a:spcPts val="1700"/>
              </a:lnSpc>
              <a:buClr>
                <a:srgbClr val="FFFF99"/>
              </a:buClr>
              <a:buSzPct val="120000"/>
              <a:defRPr/>
            </a:pPr>
            <a:endParaRPr lang="en-US" altLang="zh-CN" sz="1400" kern="0" dirty="0">
              <a:solidFill>
                <a:srgbClr val="FFFFFF"/>
              </a:solidFill>
              <a:effectLst>
                <a:outerShdw blurRad="50800" dist="38100" dir="2700000" algn="tl" rotWithShape="0">
                  <a:prstClr val="black">
                    <a:alpha val="40000"/>
                  </a:prstClr>
                </a:outerShdw>
              </a:effectLst>
              <a:latin typeface="Segoe Light" charset="0"/>
            </a:endParaRPr>
          </a:p>
        </p:txBody>
      </p:sp>
      <p:sp>
        <p:nvSpPr>
          <p:cNvPr id="37" name="Rounded Rectangle 36"/>
          <p:cNvSpPr/>
          <p:nvPr/>
        </p:nvSpPr>
        <p:spPr bwMode="auto">
          <a:xfrm>
            <a:off x="973047" y="4198983"/>
            <a:ext cx="3578687" cy="674103"/>
          </a:xfrm>
          <a:prstGeom prst="roundRect">
            <a:avLst>
              <a:gd name="adj" fmla="val 0"/>
            </a:avLst>
          </a:prstGeom>
          <a:gradFill flip="none" rotWithShape="1">
            <a:gsLst>
              <a:gs pos="0">
                <a:srgbClr val="BCD8CF">
                  <a:alpha val="87451"/>
                </a:srgbClr>
              </a:gs>
              <a:gs pos="80000">
                <a:srgbClr val="62AC7E">
                  <a:alpha val="41961"/>
                </a:srgbClr>
              </a:gs>
              <a:gs pos="100000">
                <a:srgbClr val="C9E5D0">
                  <a:alpha val="51765"/>
                </a:srgbClr>
              </a:gs>
            </a:gsLst>
            <a:path path="circle">
              <a:fillToRect l="100000" t="100000"/>
            </a:path>
            <a:tileRect r="-100000" b="-100000"/>
          </a:gradFill>
          <a:ln>
            <a:gradFill>
              <a:gsLst>
                <a:gs pos="0">
                  <a:schemeClr val="bg1"/>
                </a:gs>
                <a:gs pos="50000">
                  <a:schemeClr val="accent2">
                    <a:lumMod val="40000"/>
                    <a:lumOff val="60000"/>
                  </a:schemeClr>
                </a:gs>
                <a:gs pos="100000">
                  <a:schemeClr val="accent2"/>
                </a:gs>
              </a:gsLst>
              <a:lin ang="5400000" scaled="0"/>
            </a:grad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36" tIns="45718" rIns="91436" bIns="45718" numCol="1" rtlCol="0" anchor="ctr" anchorCtr="0" compatLnSpc="1">
            <a:prstTxWarp prst="textNoShape">
              <a:avLst/>
            </a:prstTxWarp>
          </a:bodyPr>
          <a:lstStyle/>
          <a:p>
            <a:pPr algn="ctr" defTabSz="914099">
              <a:lnSpc>
                <a:spcPts val="1700"/>
              </a:lnSpc>
              <a:spcBef>
                <a:spcPts val="630"/>
              </a:spcBef>
              <a:buClr>
                <a:srgbClr val="FFFF99"/>
              </a:buClr>
              <a:buSzPct val="120000"/>
              <a:defRPr/>
            </a:pPr>
            <a:endParaRPr lang="en-US" altLang="zh-CN" sz="1400" kern="0" dirty="0">
              <a:solidFill>
                <a:srgbClr val="FFFFFF"/>
              </a:solidFill>
              <a:effectLst>
                <a:outerShdw blurRad="50800" dist="38100" dir="2700000" algn="tl" rotWithShape="0">
                  <a:prstClr val="black">
                    <a:alpha val="40000"/>
                  </a:prstClr>
                </a:outerShdw>
              </a:effectLst>
              <a:latin typeface="Segoe Light" charset="0"/>
            </a:endParaRPr>
          </a:p>
        </p:txBody>
      </p:sp>
      <p:sp>
        <p:nvSpPr>
          <p:cNvPr id="38" name="TextBox 37"/>
          <p:cNvSpPr txBox="1"/>
          <p:nvPr/>
        </p:nvSpPr>
        <p:spPr>
          <a:xfrm>
            <a:off x="1045370" y="4420828"/>
            <a:ext cx="3506363" cy="215444"/>
          </a:xfrm>
          <a:prstGeom prst="rect">
            <a:avLst/>
          </a:prstGeom>
          <a:noFill/>
        </p:spPr>
        <p:txBody>
          <a:bodyPr wrap="square" lIns="0" tIns="0" rIns="0" bIns="0">
            <a:spAutoFit/>
          </a:bodyPr>
          <a:lstStyle/>
          <a:p>
            <a:pPr defTabSz="914363">
              <a:defRPr/>
            </a:pPr>
            <a:r>
              <a:rPr lang="en-US" sz="1400" dirty="0">
                <a:gradFill>
                  <a:gsLst>
                    <a:gs pos="0">
                      <a:srgbClr val="FFFFFF"/>
                    </a:gs>
                    <a:gs pos="86000">
                      <a:srgbClr val="FFFFFF"/>
                    </a:gs>
                  </a:gsLst>
                  <a:lin ang="5400000" scaled="0"/>
                </a:gradFill>
                <a:latin typeface="Segoe Light" charset="0"/>
              </a:rPr>
              <a:t>Supported on Enterprise Server Hardware  </a:t>
            </a:r>
          </a:p>
        </p:txBody>
      </p:sp>
      <p:sp>
        <p:nvSpPr>
          <p:cNvPr id="39" name="TextBox 38"/>
          <p:cNvSpPr txBox="1"/>
          <p:nvPr/>
        </p:nvSpPr>
        <p:spPr>
          <a:xfrm>
            <a:off x="4774509" y="1741517"/>
            <a:ext cx="3298524" cy="430887"/>
          </a:xfrm>
          <a:prstGeom prst="rect">
            <a:avLst/>
          </a:prstGeom>
          <a:noFill/>
        </p:spPr>
        <p:txBody>
          <a:bodyPr wrap="square" lIns="0" tIns="0" rIns="0" bIns="0">
            <a:spAutoFit/>
          </a:bodyPr>
          <a:lstStyle/>
          <a:p>
            <a:pPr defTabSz="914363">
              <a:defRPr/>
            </a:pPr>
            <a:r>
              <a:rPr lang="en-US" sz="1400" b="1" dirty="0">
                <a:gradFill>
                  <a:gsLst>
                    <a:gs pos="0">
                      <a:srgbClr val="FFFFFF"/>
                    </a:gs>
                    <a:gs pos="86000">
                      <a:srgbClr val="FFFFFF"/>
                    </a:gs>
                  </a:gsLst>
                  <a:lin ang="5400000" scaled="0"/>
                </a:gradFill>
                <a:latin typeface="Segoe Light" charset="0"/>
              </a:rPr>
              <a:t>Enables higher density ratios for workloads on Hyper-V</a:t>
            </a:r>
          </a:p>
        </p:txBody>
      </p:sp>
      <p:sp>
        <p:nvSpPr>
          <p:cNvPr id="44" name="TextBox 43"/>
          <p:cNvSpPr txBox="1"/>
          <p:nvPr/>
        </p:nvSpPr>
        <p:spPr>
          <a:xfrm>
            <a:off x="4770148" y="2699727"/>
            <a:ext cx="3298524" cy="215444"/>
          </a:xfrm>
          <a:prstGeom prst="rect">
            <a:avLst/>
          </a:prstGeom>
          <a:noFill/>
        </p:spPr>
        <p:txBody>
          <a:bodyPr wrap="square" lIns="0" tIns="0" rIns="0" bIns="0">
            <a:spAutoFit/>
          </a:bodyPr>
          <a:lstStyle/>
          <a:p>
            <a:pPr defTabSz="914363">
              <a:defRPr/>
            </a:pPr>
            <a:r>
              <a:rPr lang="en-US" sz="1400" dirty="0">
                <a:gradFill>
                  <a:gsLst>
                    <a:gs pos="0">
                      <a:srgbClr val="FFFFFF"/>
                    </a:gs>
                    <a:gs pos="86000">
                      <a:srgbClr val="FFFFFF"/>
                    </a:gs>
                  </a:gsLst>
                  <a:lin ang="5400000" scaled="0"/>
                </a:gradFill>
                <a:latin typeface="Segoe Light" charset="0"/>
              </a:rPr>
              <a:t>Enables </a:t>
            </a:r>
            <a:r>
              <a:rPr lang="en-US" sz="1400" u="sng" dirty="0">
                <a:gradFill>
                  <a:gsLst>
                    <a:gs pos="0">
                      <a:srgbClr val="FFFFFF"/>
                    </a:gs>
                    <a:gs pos="86000">
                      <a:srgbClr val="FFFFFF"/>
                    </a:gs>
                  </a:gsLst>
                  <a:lin ang="5400000" scaled="0"/>
                </a:gradFill>
                <a:latin typeface="Segoe Light" charset="0"/>
              </a:rPr>
              <a:t>40% higher </a:t>
            </a:r>
            <a:r>
              <a:rPr lang="en-US" sz="1400" dirty="0">
                <a:gradFill>
                  <a:gsLst>
                    <a:gs pos="0">
                      <a:srgbClr val="FFFFFF"/>
                    </a:gs>
                    <a:gs pos="86000">
                      <a:srgbClr val="FFFFFF"/>
                    </a:gs>
                  </a:gsLst>
                  <a:lin ang="5400000" scaled="0"/>
                </a:gradFill>
                <a:latin typeface="Segoe Light" charset="0"/>
              </a:rPr>
              <a:t>VDI densities*</a:t>
            </a:r>
          </a:p>
        </p:txBody>
      </p:sp>
      <p:sp>
        <p:nvSpPr>
          <p:cNvPr id="45" name="Rounded Rectangle 44"/>
          <p:cNvSpPr/>
          <p:nvPr/>
        </p:nvSpPr>
        <p:spPr bwMode="auto">
          <a:xfrm>
            <a:off x="4678249" y="3338521"/>
            <a:ext cx="3588196" cy="785936"/>
          </a:xfrm>
          <a:prstGeom prst="roundRect">
            <a:avLst>
              <a:gd name="adj" fmla="val 0"/>
            </a:avLst>
          </a:prstGeom>
          <a:gradFill flip="none" rotWithShape="1">
            <a:gsLst>
              <a:gs pos="0">
                <a:srgbClr val="BCD8CF">
                  <a:alpha val="87451"/>
                </a:srgbClr>
              </a:gs>
              <a:gs pos="80000">
                <a:srgbClr val="62AC7E">
                  <a:alpha val="41961"/>
                </a:srgbClr>
              </a:gs>
              <a:gs pos="100000">
                <a:srgbClr val="C9E5D0">
                  <a:alpha val="51765"/>
                </a:srgbClr>
              </a:gs>
            </a:gsLst>
            <a:path path="circle">
              <a:fillToRect l="100000" t="100000"/>
            </a:path>
            <a:tileRect r="-100000" b="-100000"/>
          </a:gradFill>
          <a:ln>
            <a:gradFill>
              <a:gsLst>
                <a:gs pos="0">
                  <a:schemeClr val="bg1"/>
                </a:gs>
                <a:gs pos="50000">
                  <a:schemeClr val="accent2">
                    <a:lumMod val="40000"/>
                    <a:lumOff val="60000"/>
                  </a:schemeClr>
                </a:gs>
                <a:gs pos="100000">
                  <a:schemeClr val="accent2"/>
                </a:gs>
              </a:gsLst>
              <a:lin ang="5400000" scaled="0"/>
            </a:grad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36" tIns="45718" rIns="91436" bIns="45718" numCol="1" rtlCol="0" anchor="ctr" anchorCtr="0" compatLnSpc="1">
            <a:prstTxWarp prst="textNoShape">
              <a:avLst/>
            </a:prstTxWarp>
          </a:bodyPr>
          <a:lstStyle/>
          <a:p>
            <a:pPr algn="ctr" defTabSz="914099">
              <a:lnSpc>
                <a:spcPts val="1700"/>
              </a:lnSpc>
              <a:buClr>
                <a:srgbClr val="FFFF99"/>
              </a:buClr>
              <a:buSzPct val="120000"/>
              <a:defRPr/>
            </a:pPr>
            <a:endParaRPr lang="en-US" altLang="zh-CN" sz="1400" kern="0" dirty="0">
              <a:solidFill>
                <a:srgbClr val="FFFFFF"/>
              </a:solidFill>
              <a:effectLst>
                <a:outerShdw blurRad="50800" dist="38100" dir="2700000" algn="tl" rotWithShape="0">
                  <a:prstClr val="black">
                    <a:alpha val="40000"/>
                  </a:prstClr>
                </a:outerShdw>
              </a:effectLst>
              <a:latin typeface="Segoe Light" charset="0"/>
            </a:endParaRPr>
          </a:p>
        </p:txBody>
      </p:sp>
      <p:sp>
        <p:nvSpPr>
          <p:cNvPr id="46" name="TextBox 45"/>
          <p:cNvSpPr txBox="1"/>
          <p:nvPr/>
        </p:nvSpPr>
        <p:spPr>
          <a:xfrm>
            <a:off x="4794231" y="3491318"/>
            <a:ext cx="3443360" cy="430887"/>
          </a:xfrm>
          <a:prstGeom prst="rect">
            <a:avLst/>
          </a:prstGeom>
          <a:noFill/>
        </p:spPr>
        <p:txBody>
          <a:bodyPr wrap="square" lIns="0" tIns="0" rIns="0" bIns="0">
            <a:spAutoFit/>
          </a:bodyPr>
          <a:lstStyle/>
          <a:p>
            <a:pPr defTabSz="914363">
              <a:defRPr/>
            </a:pPr>
            <a:r>
              <a:rPr lang="en-US" sz="1400" dirty="0">
                <a:gradFill>
                  <a:gsLst>
                    <a:gs pos="0">
                      <a:srgbClr val="FFFFFF"/>
                    </a:gs>
                    <a:gs pos="86000">
                      <a:srgbClr val="FFFFFF"/>
                    </a:gs>
                  </a:gsLst>
                  <a:lin ang="5400000" scaled="0"/>
                </a:gradFill>
                <a:latin typeface="Segoe Light" charset="0"/>
              </a:rPr>
              <a:t>Preserves Windows 7 and Windows Server 2008 R2 platform security</a:t>
            </a:r>
          </a:p>
        </p:txBody>
      </p:sp>
      <p:sp>
        <p:nvSpPr>
          <p:cNvPr id="4" name="AutoShape 11" descr="data:image/jpg;base64,/9j/4AAQSkZJRgABAQAAAQABAAD/2wBDAAkGBwgHBgkIBwgKCgkLDRYPDQwMDRsUFRAWIB0iIiAdHx8kKDQsJCYxJx8fLT0tMTU3Ojo6Iys/RD84QzQ5Ojf/2wBDAQoKCg0MDRoPDxo3JR8lNzc3Nzc3Nzc3Nzc3Nzc3Nzc3Nzc3Nzc3Nzc3Nzc3Nzc3Nzc3Nzc3Nzc3Nzc3Nzc3Nzf/wAARCAA4AIMDASIAAhEBAxEB/8QAHAAAAwADAQEBAAAAAAAAAAAAAAYHBAUIAQID/8QARhAAAQIFAQQCDQgIBwAAAAAAAQIDAAQFBhESByExQVFxExQWIjI3U1Zhc4GTsxc2VXKRobLSFSNSdIKSlLEkQmKio8HR/8QAGQEAAgMBAAAAAAAAAAAAAAAAAAMBAgQF/8QAKREAAgIBAwMDAwUAAAAAAAAAAQIAAxEEEhMhMXEiMlEzwdFBgZGh8P/aAAwDAQACEQMRAD8AuMEYNcqbFGpMzUZoKLTCNRSnirkAOskCJqrbA9k6aI3jlmaP5IbXTZYMqJRnVe8rGYIk3ywP/QjX9UfyRvJ6/J+n0WSm5yhlqdnXy3LyaniFKQAO+Pe5GSQMY5xZtNauAR3kC1TH2DMKFwXJcFKmVplbYdnJZCEkvtvZBVjJwkAnA4ZxyhVO1+YBINDbBBwQZo7v9kQmnscZUf2IGxR3lZzHkSf5YH/oRr+qP5IfbRuNi56SJ5lpTKkrLbrSjnSoYO48xggwPRZWMsJK2KxwJzftf8Y9b9aj4SITocdr/jHrfrUfCRCdGcwMII/RhlyYeQyw2px1aglCEDJUegCKXZ+ypNUlpmcrlSMqxLJy4iXSFEHGSCs7twGTgHriwRiMgSCwBwZMIIfXLUt93UmXm55onwVLUhf2jSP7wuV23JujgOlSZiUUcJfbG4HoUOKT93QTDbNNbWMkRaXI5wDNLBBBCI2EEEEEJ1rtM+ZFU+qj4iY5/joDab8yKn9Vv4iY5/jsaD6Z8zPqPdKhshthl9Kq9PNhehZRKJUNwI8JfXncOjB9EfhcNekHtprUxUnF/o+knQNCCv8AWJ38B/rI/lhqtSosUnZjLVDdpl5VayP2lhSt3tVu9sTgomGLQZaTldRuKd1HpW2hWE563FZha+u1mbx/v2lj6VAHmVyoXhQ6fTZOoPzZMtOZ7ApDalFWOO7GRj084RrvaoF5Sk3P2+sirSTfZXmyyptTzY45BAyR08eXMRh1MSxu+UkT39MtmT1ujkotgKV7VL0Jje7JJFb8tVK7P987PPFOpXMAkrPUVHH8MLCLSvIO/wCf0/iWLFztMj8WXYp83Z799P4ERG16Qo6PBz3vVyix7FPm9Pfvp/AiNWs+jFU++Rfa/wCMet+tR8JEJ0OO1/xj1v1qPhIhPjimaTHS05dqmUhyruhPbD+pDJP+RA3Ej0k5HUPTFfakWmbIk6A5U25GpVbeoqQVqK14UUYHPRhMTaz6QmtTlvSZTql9Ace+onKlfbgj2xRJds1W+52YWodho8to1HgH3t6j7EAj2R0nARFUfGZkr9TMx8RDRaU4LzNvCosEhsvLm05KEt6c5Iz04GM8TxjfN2i32OpNNV+SqAlEaZqXLSkDeCdOokjJAOOrlGVZ6mlytx3jNgiXdcUhnPkGhnA68IHWmMCYLlG2YOT80f8AH1t4uqzxJdO7/jSo/wAUWNzk4z8D8yTWmM4kfq8mJCovSyV60JOUL/aQRlJ+wiMONtcZ1TjJPhdroz9p/wCsRqY59yhLCoj0JZQTCCCCFy8612m/Mep/Vb+IiOf46Yr9KardHmqa+tSEPo0608UnIIPsIES47Iqlk4qsoRyJbUI6WjvREIY4irkZmyJj7PanTqjT3bUrylCWfdDksQ4UAqznQSDzIBHScjoig1ah0OlstVt6WOqjy2JcdlVpSlAOkYzgnJ4nniEX5Iqn9KSfu1wyPWfcExaTtFma43MOLfSQ46lRCWkjIRnie+AO/lEXGsvlX6Hv94IGAwRNDYlnNXJS5urVmYm0qnH1bmXdAcAOSVbjnv8AP8sby9K1IWfbIoNJUEzS2i002FZU0g+EtR6Tk46Sc8BGTM21czElL06hVuWkZFhhDQAZ/WKUB3yirBxk5O6Fd7ZPWH3VuvViVccWcqWtKyVHpJPGAMjvusbp8QwyjCjrJtFn2LJxbM2rpnVfgRC98kVT+lJP3a4olmW8LZoqZDs/Z3C4pxxwJ0gqOOA6MARfVX1vXtU5kVVsGyROcdr/AIx6361HwkQnw4bX/GPW/Wo+EiE6OWY4yi7MrpXR2n22ZZiYmkNlLYdJGWidSsY9PH0e2Mpi8qjKUmq0tqSaVM1V5xbszqVrKnNxAHDhuHXE0Yedl3kPMOKbdQcpWk4IMONs3dTpasSU7XpBx3tZwOFUrp79Q3pykkDjg7jy4Rupuq2YcdR9pmauwNlD0Mpl5T1Ps2zqTbk5TxPh1rQ8wJhTIOnClqKkjO9Z4dfRCLc11TN2KlEOyrUhISKCUNoWVBO4DJJxwAAAx/eMe+rxpdyV1U+hM2WUNpbZaU2lJCRvOe+OMqJPPlCfP1NyaR2JtAZYBzoSclR6SecStldahj1aWYOx2joJ+NRme3Jxx4DCScIB5JAwPuEY0EEYWJY5McBgYEIIIIiTO0E1STV4Mwg7s8/R/wCiPtuflXM6HknGOHpggjUalEyLqnOOgn322x5VMedtseVTBBFOMRnO097bY8omDttjyiYIIOMQ52h22x5RMedtseVTBBBxiHO05y2nWzXKnflXm6fSpuZl3VoUhxpsqBAbSCfuhWRZVzuEhFCn1Y44a4QQRJqXGZQahi2J99wt1+b8/wC6g7hbr835/wB1BBFNgl+Uw7hrr835/wB1B3DXX5vz/uoIINghymHcLdfm/P8AuoO4W6/N+f8AdQQQbBDlMO4a6vN+oe6gggieMSOZp//Z">
            <a:hlinkClick r:id="rId6"/>
          </p:cNvPr>
          <p:cNvSpPr>
            <a:spLocks noChangeAspect="1" noChangeArrowheads="1"/>
          </p:cNvSpPr>
          <p:nvPr/>
        </p:nvSpPr>
        <p:spPr bwMode="auto">
          <a:xfrm>
            <a:off x="155579" y="-250825"/>
            <a:ext cx="1247775" cy="533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363"/>
            <a:endParaRPr lang="en-US">
              <a:solidFill>
                <a:srgbClr val="FFFFFF"/>
              </a:solidFill>
            </a:endParaRPr>
          </a:p>
        </p:txBody>
      </p:sp>
      <p:sp>
        <p:nvSpPr>
          <p:cNvPr id="5" name="AutoShape 14" descr="data:image/jpg;base64,/9j/4AAQSkZJRgABAQAAAQABAAD/2wBDAAkGBwgHBgkIBwgKCgkLDRYPDQwMDRsUFRAWIB0iIiAdHx8kKDQsJCYxJx8fLT0tMTU3Ojo6Iys/RD84QzQ5Ojf/2wBDAQoKCg0MDRoPDxo3JR8lNzc3Nzc3Nzc3Nzc3Nzc3Nzc3Nzc3Nzc3Nzc3Nzc3Nzc3Nzc3Nzc3Nzc3Nzc3Nzc3Nzf/wAARCABeAH0DASIAAhEBAxEB/8QAHAAAAwADAQEBAAAAAAAAAAAAAAYHBAUIAQMC/8QAQxAAAQIEAgQHDQYGAwAAAAAAAQIDAAQFEQYhBxIxQRciUXGBkbETFDM1VFVhcpKTodHSIyUyUmLBFUJDorLhU2OC/8QAGQEAAgMBAAAAAAAAAAAAAAAAAwQAAgUB/8QAKBEAAQMDAwMEAwEAAAAAAAAAAQACAwQREjFBURMUMwUhIkIjYYHw/9oADAMBAAIRAxEAPwC4wQsY7xUnDFOQ422l2cfJSy2o5ZbVH0C46xErXpDxSpZUKkEAn8KZduw60wxFTSSi40QZJ2sNir3BEC4QcU+dT7hr6YOEHFPnU+4a+mC9hLyFTumK+wRAuEHFPnU+4a+mPU4/xUtQSmpqUo5ACXbJP9sTsZOQp3TFfIImlVxdUqZgiWcdmSau+pKe6qbSCkk6yuLa2Q4uzfGHgLFlcqdUcNTnlPSzaLancm03WdmYSDkL/CA9B2BfsETqjINVXgiPYoxbi6VrE2qUE1KSIcKWQqTFikZXupO+19u+NHwg4p86n3DX0wRtHI4XBCoaloNiFfYIgXCDinzofcNfTBwg4p86n3DX0xbsJeQud0xX2CIFwg4p86n3DX0wcIOKfOh9w19MTsJeQp3TFfYIjuGNJlSan22a4tExLOqCS6Gwlbd9+VgRy5fKK6w8l1sLSbgwvLC+I2cjRyNeLhS3Td4ej+o92oiYxTtN3h6P6j3aiJjGtR+Ef7dIVHkKIII/TaFOOJbbGstRCUgbyYZKCFk0ynv1KZDLA9KlHYkRUcL4PaYSFJbzI4zihxlfIeiP3gjDiGGEJKda2a1fmVD1NvsUqmvzTtg1LtKcVzJF4xqiodK7Fui0IYQwXOqiuk2ZbNeTTpcgtSLYQq29xVir4ao6IYtGtL1ZVtxSeM4e6HLl2fC3XE7CnaxVyt9X2k28VuKO7WNz+8XPCMu03LgoUgm2wEZCC1X44mxhUg+Ty8rcTNOZmANdML1YwNTKig67CdcjwiclDpENilpQkqUoBI2knKPn33Lf87XtiEWlwN2pogH2Kg2K8Gz1A1n0gvyd/CAZo9b59kLMdNPplJ1tTKlNOpUCCm4VcekRC8eYZOHKtZkHvGYupgn+XlSea46CI1KWpL/g/VIzwhvybolmCCCHkqjeI6Gw44pVPFzsMc8x0HhvxeOeM31D6p2k3SVpu8PR/Ue7URMYp2m7w9H9R7tRExhmj8IQajyFEb7Bsn31WEqIuGk63Sch2mNDDroybC52YJ23QP8AKO1TsYSQuQC8gVhpEsmWlEAAA2hQ0wVXvTD7dPbV9pPOWUP0JsT8dUdJh7bAS2B6IhWlCq/xLFb7aFXZkgJdPJcZqPWSOiMykjzlH6907O7Fi1FDohqqXlrd7k01tVq39J37hGHTHn5WpS71OWpt9Lo7ktOR25de8Q0Ofc2CiPwvzlm/Txs1f2i3TGqwbJGbq6F2ulka3/o5D9z0RoCW7XvOmyU6di1o1T5pJr5OFGZMGzk87ZQ/602J+OqOuJ3QKGKut0FYaQ2BxggHM/6EZuPJ4TVeXLoV9lJoDCc8rjNXxJHRGex9zYLddOT82NRO43X8kAwJgMULQNXK7iHyEnQJUYcclZxLtPcWh1C7suI4qr3yPZFixZLqxBgqaW4gGZlUd8II5UjjW5xrRLsKSZnKw1ldDXHPPu+PZF0lJRLdDebWLhbKgQeSxilW/GRttQrQMuw33XOkEeJ/CnmEexppJEdB4b8XjnjnyOg8N+Lxzxm+ofVO0m6StN3h6P6j3aiJjFO03eHo/qPdqImMM0fhCDUeQohu0azIZra2lf1EAjnSf9woxlUydXTqgxNti5aWFEfmG8dIgkzM4y1Ujdi8FdE1mpopNCmqguxDDKlgH+ZW4dJsOmOe6YwupVZpDpK1OOa7quXeo9P7xapuTl8Y4YaYTOOtsOFLmsza6wMwDcctjziF+i4EFKqBdbW66CNW7lshe+4c0ZcMrYmOH2TsrHSOHCTMdzevUGZFB4kq3xh+tVifhqiNvg9CKRQZirPJHFQp6x32yQOk2643FY0bNvTTsyJ2aW68srXcJ2k3yyjU4++6KLJ0lHFW+rXWBubRkB0n/GDB7ZGthZ/VTFzC6RyS5CXXUam20slannLuK3neo9sb3Hc0O+ZWnoyTLt66wPzK2dSbdca6hUKYqwWth0NBKgkEgm56OiN4jR/OrcBdmbpO3VbOsekmGJJImygk6bILGPLLAarP0aUwqR3dSc3VXHqi4HxvFIxVOJpeFqjME2KJZSUn9Shqp+JEYmFaQJBhI1NVKAAkcghQ0xV9Ku4UKXXcgh6Zsdn5E/v7MZ7bzz35TZtFEpeBYAckEEEbazER0HhvxeOeOfI6Dw34vHPGb6h9U7SbpK03eHo/qPdqImMV7TNTHpmmSVQZQVplFqS7YfhSq3G5gUgdMSGGKIgwhBqBaQogj2CGkBNuA8YKw/M97ThUqQcNzbMtHlA3jlHSPTbpKbl52XbmJVxDrTgulaDcEc8cxxtqDiKq0B3Xps0pCCbraUNZtfOn9xYwlUUYkOTdU1FUY+x0XRxtbZHPmP6t/FsVTryFazLKu4NcmqjI9Z1j0xSWsavPYHmavMsoYm+5qS0hCiQVE6qTn6c7ckSWhSZnqqw0QSnW1135Bn8h0wCkj6Zc92yvO7PFo3VQ0d0kMSjAWnjBOsu/5jmfl0RQe5oA/COqJg9j2Xw4+7IM05Uy83YKWXdRIVa9thOV4Xq1pHr9TQpphxuQaVkRLg69vXOfVaBCmmlOVtUUzRsFlRMbY2k8Oy65aVKH6koWS0Mw1+pfJzbTzZxD5mYdmphyYmXFOPOqK1rVtUTtMfNRKlFSiSom5JzJMEaUFO2Ee2qSllMhXkEewQdCXkdB4b8XjniCU+VcnZ1mXbBJWoXy2DeeqL/h1pSZAXFrxmeoEXaE7SA2JW7dbS62pCwClQsQYUJ3AVKedUtElLpvnYIA7IcoIzw4jQpsgHVInB7TvJGfZg4Pad5Iz7MPcEW6j+SuYN4SJwe07yRn2YOD2m+SM+zD3BE6j+Spg3hLMvhORMl3pNSzTzCSCltQ4oI2ZdcY0pguSlJsvSsu0zfLiJtlyQ3wRzI2tddxF7pTqOCKTNKLgp8uHFkqWvVzUTtJMYB0e07yRn2Ye4I71H8rmLeEicHtO8kZ9mDg9p3kjPsw9wROo/kqYN4SJwe07yRn2YOD2neSM+zD3BE6j+Spg3hKNOwbKyavsWm2079RIF+eGiXYQw0EIGQj7QRUknVWAtov/9k=">
            <a:hlinkClick r:id="rId7"/>
          </p:cNvPr>
          <p:cNvSpPr>
            <a:spLocks noChangeAspect="1" noChangeArrowheads="1"/>
          </p:cNvSpPr>
          <p:nvPr/>
        </p:nvSpPr>
        <p:spPr bwMode="auto">
          <a:xfrm>
            <a:off x="155579" y="-427037"/>
            <a:ext cx="1190625" cy="8953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363"/>
            <a:endParaRPr lang="en-US">
              <a:solidFill>
                <a:srgbClr val="FFFFFF"/>
              </a:solidFill>
            </a:endParaRPr>
          </a:p>
        </p:txBody>
      </p:sp>
      <p:sp>
        <p:nvSpPr>
          <p:cNvPr id="42" name="Rounded Rectangle 41"/>
          <p:cNvSpPr/>
          <p:nvPr/>
        </p:nvSpPr>
        <p:spPr bwMode="auto">
          <a:xfrm>
            <a:off x="4678249" y="4194161"/>
            <a:ext cx="3588196" cy="678920"/>
          </a:xfrm>
          <a:prstGeom prst="roundRect">
            <a:avLst>
              <a:gd name="adj" fmla="val 0"/>
            </a:avLst>
          </a:prstGeom>
          <a:gradFill flip="none" rotWithShape="1">
            <a:gsLst>
              <a:gs pos="0">
                <a:srgbClr val="BCD8CF">
                  <a:alpha val="87451"/>
                </a:srgbClr>
              </a:gs>
              <a:gs pos="80000">
                <a:srgbClr val="62AC7E">
                  <a:alpha val="41961"/>
                </a:srgbClr>
              </a:gs>
              <a:gs pos="100000">
                <a:srgbClr val="C9E5D0">
                  <a:alpha val="51765"/>
                </a:srgbClr>
              </a:gs>
            </a:gsLst>
            <a:path path="circle">
              <a:fillToRect l="100000" t="100000"/>
            </a:path>
            <a:tileRect r="-100000" b="-100000"/>
          </a:gradFill>
          <a:ln>
            <a:gradFill>
              <a:gsLst>
                <a:gs pos="0">
                  <a:schemeClr val="bg1"/>
                </a:gs>
                <a:gs pos="50000">
                  <a:schemeClr val="accent2">
                    <a:lumMod val="40000"/>
                    <a:lumOff val="60000"/>
                  </a:schemeClr>
                </a:gs>
                <a:gs pos="100000">
                  <a:schemeClr val="accent2"/>
                </a:gs>
              </a:gsLst>
              <a:lin ang="5400000" scaled="0"/>
            </a:grad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36" tIns="45718" rIns="91436" bIns="45718" numCol="1" rtlCol="0" anchor="ctr" anchorCtr="0" compatLnSpc="1">
            <a:prstTxWarp prst="textNoShape">
              <a:avLst/>
            </a:prstTxWarp>
          </a:bodyPr>
          <a:lstStyle/>
          <a:p>
            <a:pPr algn="ctr" defTabSz="914099">
              <a:lnSpc>
                <a:spcPts val="1700"/>
              </a:lnSpc>
              <a:buClr>
                <a:srgbClr val="FFFF99"/>
              </a:buClr>
              <a:buSzPct val="120000"/>
              <a:defRPr/>
            </a:pPr>
            <a:endParaRPr lang="en-US" altLang="zh-CN" sz="1400" kern="0" dirty="0">
              <a:solidFill>
                <a:srgbClr val="FFFFFF"/>
              </a:solidFill>
              <a:effectLst>
                <a:outerShdw blurRad="50800" dist="38100" dir="2700000" algn="tl" rotWithShape="0">
                  <a:prstClr val="black">
                    <a:alpha val="40000"/>
                  </a:prstClr>
                </a:outerShdw>
              </a:effectLst>
              <a:latin typeface="Segoe Light" charset="0"/>
            </a:endParaRPr>
          </a:p>
        </p:txBody>
      </p:sp>
      <p:sp>
        <p:nvSpPr>
          <p:cNvPr id="43" name="TextBox 42"/>
          <p:cNvSpPr txBox="1"/>
          <p:nvPr/>
        </p:nvSpPr>
        <p:spPr>
          <a:xfrm>
            <a:off x="4800516" y="4410515"/>
            <a:ext cx="3443360" cy="215444"/>
          </a:xfrm>
          <a:prstGeom prst="rect">
            <a:avLst/>
          </a:prstGeom>
          <a:noFill/>
        </p:spPr>
        <p:txBody>
          <a:bodyPr wrap="square" lIns="0" tIns="0" rIns="0" bIns="0">
            <a:spAutoFit/>
          </a:bodyPr>
          <a:lstStyle/>
          <a:p>
            <a:pPr defTabSz="914363">
              <a:defRPr/>
            </a:pPr>
            <a:r>
              <a:rPr lang="en-US" sz="1400" dirty="0">
                <a:gradFill>
                  <a:gsLst>
                    <a:gs pos="0">
                      <a:srgbClr val="FFFFFF"/>
                    </a:gs>
                    <a:gs pos="86000">
                      <a:srgbClr val="FFFFFF"/>
                    </a:gs>
                  </a:gsLst>
                  <a:lin ang="5400000" scaled="0"/>
                </a:gradFill>
                <a:latin typeface="Segoe Light" charset="0"/>
              </a:rPr>
              <a:t>Significantly drops the cost per user</a:t>
            </a:r>
          </a:p>
        </p:txBody>
      </p:sp>
      <p:grpSp>
        <p:nvGrpSpPr>
          <p:cNvPr id="24" name="Group 22"/>
          <p:cNvGrpSpPr/>
          <p:nvPr/>
        </p:nvGrpSpPr>
        <p:grpSpPr>
          <a:xfrm>
            <a:off x="4770148" y="1615919"/>
            <a:ext cx="3383252" cy="2981651"/>
            <a:chOff x="6509820" y="457199"/>
            <a:chExt cx="1389704" cy="1389703"/>
          </a:xfrm>
        </p:grpSpPr>
        <p:pic>
          <p:nvPicPr>
            <p:cNvPr id="25" name="Picture 2" descr="\\eventsql\dvd\Online_ART\DVD_ART34\Artwork_Imagery\Icons - Illustrations\_WINDOWS VISTA ICONS\New star starburst.png"/>
            <p:cNvPicPr>
              <a:picLocks noChangeAspect="1" noChangeArrowheads="1"/>
            </p:cNvPicPr>
            <p:nvPr/>
          </p:nvPicPr>
          <p:blipFill>
            <a:blip r:embed="rId8" cstate="print"/>
            <a:srcRect/>
            <a:stretch>
              <a:fillRect/>
            </a:stretch>
          </p:blipFill>
          <p:spPr bwMode="auto">
            <a:xfrm>
              <a:off x="6509820" y="457199"/>
              <a:ext cx="1389704" cy="1389703"/>
            </a:xfrm>
            <a:prstGeom prst="rect">
              <a:avLst/>
            </a:prstGeom>
            <a:noFill/>
          </p:spPr>
        </p:pic>
        <p:sp>
          <p:nvSpPr>
            <p:cNvPr id="26" name="TextBox 25"/>
            <p:cNvSpPr txBox="1"/>
            <p:nvPr/>
          </p:nvSpPr>
          <p:spPr>
            <a:xfrm>
              <a:off x="6815650" y="1042937"/>
              <a:ext cx="786729" cy="143450"/>
            </a:xfrm>
            <a:prstGeom prst="rect">
              <a:avLst/>
            </a:prstGeom>
            <a:noFill/>
          </p:spPr>
          <p:txBody>
            <a:bodyPr wrap="square" rtlCol="0">
              <a:spAutoFit/>
            </a:bodyPr>
            <a:lstStyle/>
            <a:p>
              <a:pPr algn="ctr" defTabSz="914363"/>
              <a:r>
                <a:rPr lang="en-US" sz="1400" b="1" dirty="0">
                  <a:solidFill>
                    <a:srgbClr val="C00000"/>
                  </a:solidFill>
                  <a:latin typeface="Segoe Light" charset="0"/>
                </a:rPr>
                <a:t>Highest density</a:t>
              </a:r>
            </a:p>
          </p:txBody>
        </p:sp>
      </p:grpSp>
      <p:grpSp>
        <p:nvGrpSpPr>
          <p:cNvPr id="47" name="Group 22"/>
          <p:cNvGrpSpPr/>
          <p:nvPr/>
        </p:nvGrpSpPr>
        <p:grpSpPr>
          <a:xfrm>
            <a:off x="1022095" y="1725719"/>
            <a:ext cx="3383252" cy="2981651"/>
            <a:chOff x="5361114" y="1124844"/>
            <a:chExt cx="1389704" cy="1389703"/>
          </a:xfrm>
        </p:grpSpPr>
        <p:pic>
          <p:nvPicPr>
            <p:cNvPr id="51" name="Picture 2" descr="\\eventsql\dvd\Online_ART\DVD_ART34\Artwork_Imagery\Icons - Illustrations\_WINDOWS VISTA ICONS\New star starburst.png"/>
            <p:cNvPicPr>
              <a:picLocks noChangeAspect="1" noChangeArrowheads="1"/>
            </p:cNvPicPr>
            <p:nvPr/>
          </p:nvPicPr>
          <p:blipFill>
            <a:blip r:embed="rId8" cstate="print"/>
            <a:srcRect/>
            <a:stretch>
              <a:fillRect/>
            </a:stretch>
          </p:blipFill>
          <p:spPr bwMode="auto">
            <a:xfrm>
              <a:off x="5361114" y="1124844"/>
              <a:ext cx="1389704" cy="1389703"/>
            </a:xfrm>
            <a:prstGeom prst="rect">
              <a:avLst/>
            </a:prstGeom>
            <a:noFill/>
          </p:spPr>
        </p:pic>
        <p:sp>
          <p:nvSpPr>
            <p:cNvPr id="52" name="TextBox 51"/>
            <p:cNvSpPr txBox="1"/>
            <p:nvPr/>
          </p:nvSpPr>
          <p:spPr>
            <a:xfrm>
              <a:off x="5662601" y="1578814"/>
              <a:ext cx="786729" cy="444695"/>
            </a:xfrm>
            <a:prstGeom prst="rect">
              <a:avLst/>
            </a:prstGeom>
            <a:noFill/>
          </p:spPr>
          <p:txBody>
            <a:bodyPr wrap="square" rtlCol="0">
              <a:spAutoFit/>
            </a:bodyPr>
            <a:lstStyle/>
            <a:p>
              <a:pPr algn="ctr" defTabSz="914363"/>
              <a:r>
                <a:rPr lang="en-US" sz="1400" b="1" dirty="0">
                  <a:solidFill>
                    <a:srgbClr val="C00000"/>
                  </a:solidFill>
                  <a:latin typeface="Segoe Light" charset="0"/>
                </a:rPr>
                <a:t>Richest User Experience</a:t>
              </a:r>
            </a:p>
            <a:p>
              <a:pPr algn="ctr" defTabSz="914363"/>
              <a:r>
                <a:rPr lang="en-US" sz="1400" b="1" dirty="0">
                  <a:solidFill>
                    <a:srgbClr val="C00000"/>
                  </a:solidFill>
                  <a:latin typeface="Segoe Light" charset="0"/>
                </a:rPr>
                <a:t>for full 3D apps</a:t>
              </a:r>
            </a:p>
            <a:p>
              <a:pPr algn="ctr" defTabSz="914363"/>
              <a:endParaRPr lang="en-US" sz="1400" b="1" dirty="0">
                <a:solidFill>
                  <a:srgbClr val="C00000"/>
                </a:solidFill>
                <a:latin typeface="Segoe Light" charset="0"/>
              </a:endParaRPr>
            </a:p>
          </p:txBody>
        </p:sp>
      </p:grpSp>
      <p:pic>
        <p:nvPicPr>
          <p:cNvPr id="41" name="Picture 4" descr="\\SERVER3\Restrict\FTP_Root\Clients\White_Whale\2-20113_Exec Tier - Bob Muglia GCIO Deck\ART\PNGs\iStock_8793491_cutout.png"/>
          <p:cNvPicPr>
            <a:picLocks noChangeAspect="1" noChangeArrowheads="1"/>
          </p:cNvPicPr>
          <p:nvPr/>
        </p:nvPicPr>
        <p:blipFill>
          <a:blip r:embed="rId9" cstate="print"/>
          <a:srcRect/>
          <a:stretch>
            <a:fillRect/>
          </a:stretch>
        </p:blipFill>
        <p:spPr bwMode="auto">
          <a:xfrm>
            <a:off x="7165715" y="4738810"/>
            <a:ext cx="1213370" cy="1199569"/>
          </a:xfrm>
          <a:prstGeom prst="rect">
            <a:avLst/>
          </a:prstGeom>
          <a:noFill/>
          <a:effectLst>
            <a:outerShdw blurRad="393700" algn="ctr" rotWithShape="0">
              <a:prstClr val="black">
                <a:alpha val="40000"/>
              </a:prstClr>
            </a:outerShdw>
          </a:effectLst>
        </p:spPr>
      </p:pic>
    </p:spTree>
    <p:extLst>
      <p:ext uri="{BB962C8B-B14F-4D97-AF65-F5344CB8AC3E}">
        <p14:creationId xmlns:p14="http://schemas.microsoft.com/office/powerpoint/2010/main" val="80098512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500" fill="hold"/>
                                        <p:tgtEl>
                                          <p:spTgt spid="47"/>
                                        </p:tgtEl>
                                        <p:attrNameLst>
                                          <p:attrName>ppt_x</p:attrName>
                                        </p:attrNameLst>
                                      </p:cBhvr>
                                      <p:tavLst>
                                        <p:tav tm="0">
                                          <p:val>
                                            <p:strVal val="#ppt_x"/>
                                          </p:val>
                                        </p:tav>
                                        <p:tav tm="100000">
                                          <p:val>
                                            <p:strVal val="#ppt_x"/>
                                          </p:val>
                                        </p:tav>
                                      </p:tavLst>
                                    </p:anim>
                                    <p:anim calcmode="lin" valueType="num">
                                      <p:cBhvr additive="base">
                                        <p:cTn id="8" dur="500" fill="hold"/>
                                        <p:tgtEl>
                                          <p:spTgt spid="4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ppt_x"/>
                                          </p:val>
                                        </p:tav>
                                        <p:tav tm="100000">
                                          <p:val>
                                            <p:strVal val="#ppt_x"/>
                                          </p:val>
                                        </p:tav>
                                      </p:tavLst>
                                    </p:anim>
                                    <p:anim calcmode="lin" valueType="num">
                                      <p:cBhvr additive="base">
                                        <p:cTn id="12"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igure 1.Magic Quadrant for x86 Server Virtualization Infrastruct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808" y="932723"/>
            <a:ext cx="3810000" cy="5207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79513" y="180896"/>
            <a:ext cx="6321859" cy="707886"/>
          </a:xfrm>
          <a:prstGeom prst="rect">
            <a:avLst/>
          </a:prstGeom>
          <a:noFill/>
        </p:spPr>
        <p:txBody>
          <a:bodyPr wrap="none" rtlCol="0">
            <a:spAutoFit/>
          </a:bodyPr>
          <a:lstStyle/>
          <a:p>
            <a:r>
              <a:rPr lang="en-AU" sz="2000" dirty="0">
                <a:solidFill>
                  <a:schemeClr val="bg1"/>
                </a:solidFill>
              </a:rPr>
              <a:t>Magic Quadrant for x86 Server Virtualization Infrastructure</a:t>
            </a:r>
          </a:p>
          <a:p>
            <a:endParaRPr lang="en-AU" sz="2000" dirty="0" err="1" smtClean="0">
              <a:latin typeface="+mj-lt"/>
            </a:endParaRPr>
          </a:p>
        </p:txBody>
      </p:sp>
      <p:sp>
        <p:nvSpPr>
          <p:cNvPr id="6" name="TextBox 5"/>
          <p:cNvSpPr txBox="1"/>
          <p:nvPr/>
        </p:nvSpPr>
        <p:spPr>
          <a:xfrm>
            <a:off x="204441" y="6213310"/>
            <a:ext cx="3107967" cy="1015663"/>
          </a:xfrm>
          <a:prstGeom prst="rect">
            <a:avLst/>
          </a:prstGeom>
          <a:noFill/>
        </p:spPr>
        <p:txBody>
          <a:bodyPr wrap="none" rtlCol="0">
            <a:spAutoFit/>
          </a:bodyPr>
          <a:lstStyle/>
          <a:p>
            <a:r>
              <a:rPr lang="en-AU" sz="2000" dirty="0">
                <a:solidFill>
                  <a:schemeClr val="bg1"/>
                </a:solidFill>
              </a:rPr>
              <a:t>Source: Gartner (June 2011)</a:t>
            </a:r>
            <a:br>
              <a:rPr lang="en-AU" sz="2000" dirty="0">
                <a:solidFill>
                  <a:schemeClr val="bg1"/>
                </a:solidFill>
              </a:rPr>
            </a:br>
            <a:endParaRPr lang="en-AU" sz="2000" dirty="0">
              <a:solidFill>
                <a:schemeClr val="bg1"/>
              </a:solidFill>
            </a:endParaRPr>
          </a:p>
          <a:p>
            <a:endParaRPr lang="en-AU" sz="2000" dirty="0" err="1" smtClean="0">
              <a:latin typeface="+mj-lt"/>
            </a:endParaRPr>
          </a:p>
        </p:txBody>
      </p:sp>
    </p:spTree>
    <p:extLst>
      <p:ext uri="{BB962C8B-B14F-4D97-AF65-F5344CB8AC3E}">
        <p14:creationId xmlns:p14="http://schemas.microsoft.com/office/powerpoint/2010/main" val="14850925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Solution Key features</a:t>
            </a:r>
            <a:endParaRPr lang="en-US" dirty="0"/>
          </a:p>
        </p:txBody>
      </p:sp>
      <p:sp>
        <p:nvSpPr>
          <p:cNvPr id="8" name="Content Placeholder 7"/>
          <p:cNvSpPr>
            <a:spLocks noGrp="1"/>
          </p:cNvSpPr>
          <p:nvPr>
            <p:ph idx="1"/>
          </p:nvPr>
        </p:nvSpPr>
        <p:spPr>
          <a:xfrm>
            <a:off x="107504" y="1508786"/>
            <a:ext cx="8928992" cy="5232582"/>
          </a:xfrm>
        </p:spPr>
        <p:txBody>
          <a:bodyPr numCol="2">
            <a:noAutofit/>
          </a:bodyPr>
          <a:lstStyle/>
          <a:p>
            <a:pPr marL="0" indent="0">
              <a:buNone/>
            </a:pPr>
            <a:r>
              <a:rPr lang="en-US" sz="2000" dirty="0">
                <a:solidFill>
                  <a:srgbClr val="898B8F"/>
                </a:solidFill>
                <a:latin typeface="Futura Bk" pitchFamily="34" charset="0"/>
              </a:rPr>
              <a:t>Avoids Rip and Replace</a:t>
            </a:r>
          </a:p>
          <a:p>
            <a:pPr>
              <a:spcBef>
                <a:spcPts val="0"/>
              </a:spcBef>
            </a:pPr>
            <a:r>
              <a:rPr lang="en-US" sz="1400" dirty="0" err="1"/>
              <a:t>Utilise</a:t>
            </a:r>
            <a:r>
              <a:rPr lang="en-US" sz="1400" dirty="0"/>
              <a:t> existing infrastructure</a:t>
            </a:r>
          </a:p>
          <a:p>
            <a:pPr>
              <a:spcBef>
                <a:spcPts val="0"/>
              </a:spcBef>
            </a:pPr>
            <a:r>
              <a:rPr lang="en-US" sz="1400" dirty="0"/>
              <a:t>Progressive </a:t>
            </a:r>
            <a:r>
              <a:rPr lang="en-US" sz="1400" dirty="0" smtClean="0"/>
              <a:t>move, desktop </a:t>
            </a:r>
            <a:r>
              <a:rPr lang="en-US" sz="1400" dirty="0"/>
              <a:t>r</a:t>
            </a:r>
            <a:r>
              <a:rPr lang="en-US" sz="1400" dirty="0" smtClean="0"/>
              <a:t>euse</a:t>
            </a:r>
            <a:endParaRPr lang="en-US" sz="1400" dirty="0"/>
          </a:p>
          <a:p>
            <a:pPr marL="0" indent="0">
              <a:buNone/>
            </a:pPr>
            <a:r>
              <a:rPr lang="en-AU" sz="2000" dirty="0">
                <a:solidFill>
                  <a:srgbClr val="898B8F"/>
                </a:solidFill>
                <a:latin typeface="Futura Bk" pitchFamily="34" charset="0"/>
              </a:rPr>
              <a:t>The Sum of COTS Products</a:t>
            </a:r>
          </a:p>
          <a:p>
            <a:pPr>
              <a:spcBef>
                <a:spcPts val="0"/>
              </a:spcBef>
            </a:pPr>
            <a:r>
              <a:rPr lang="en-AU" sz="1400" dirty="0"/>
              <a:t>Combines best of breed technologies from </a:t>
            </a:r>
            <a:endParaRPr lang="en-AU" sz="1400" dirty="0" smtClean="0"/>
          </a:p>
          <a:p>
            <a:pPr marL="0" indent="0">
              <a:spcBef>
                <a:spcPts val="0"/>
              </a:spcBef>
              <a:buNone/>
            </a:pPr>
            <a:r>
              <a:rPr lang="en-AU" sz="1400" dirty="0" smtClean="0"/>
              <a:t>     HP</a:t>
            </a:r>
            <a:r>
              <a:rPr lang="en-AU" sz="1400" dirty="0"/>
              <a:t>, Citrix and Microsoft</a:t>
            </a:r>
          </a:p>
          <a:p>
            <a:pPr marL="0" indent="0">
              <a:buNone/>
            </a:pPr>
            <a:r>
              <a:rPr lang="en-AU" sz="2000" dirty="0">
                <a:solidFill>
                  <a:srgbClr val="898B8F"/>
                </a:solidFill>
                <a:latin typeface="Futura Bk" pitchFamily="34" charset="0"/>
              </a:rPr>
              <a:t>Highly Flexible Architecture</a:t>
            </a:r>
          </a:p>
          <a:p>
            <a:pPr>
              <a:spcBef>
                <a:spcPts val="0"/>
              </a:spcBef>
            </a:pPr>
            <a:r>
              <a:rPr lang="en-AU" sz="1400" dirty="0"/>
              <a:t>Componentised infrastructure means maximum flexibility</a:t>
            </a:r>
          </a:p>
          <a:p>
            <a:pPr marL="0" indent="0">
              <a:buNone/>
            </a:pPr>
            <a:r>
              <a:rPr lang="en-US" sz="2000" dirty="0">
                <a:solidFill>
                  <a:srgbClr val="898B8F"/>
                </a:solidFill>
                <a:latin typeface="Futura Bk" pitchFamily="34" charset="0"/>
              </a:rPr>
              <a:t>Delivers Multi-Level Security</a:t>
            </a:r>
          </a:p>
          <a:p>
            <a:pPr>
              <a:spcBef>
                <a:spcPts val="0"/>
              </a:spcBef>
            </a:pPr>
            <a:r>
              <a:rPr lang="en-US" sz="1400" dirty="0"/>
              <a:t>Access multiple domains from a single desktop</a:t>
            </a:r>
          </a:p>
          <a:p>
            <a:pPr>
              <a:spcBef>
                <a:spcPts val="0"/>
              </a:spcBef>
            </a:pPr>
            <a:r>
              <a:rPr lang="en-US" sz="1400" dirty="0"/>
              <a:t>Multi-factor authentication</a:t>
            </a:r>
          </a:p>
          <a:p>
            <a:pPr marL="0" indent="0">
              <a:buNone/>
            </a:pPr>
            <a:r>
              <a:rPr lang="en-US" sz="2000" dirty="0" err="1" smtClean="0">
                <a:solidFill>
                  <a:srgbClr val="898B8F"/>
                </a:solidFill>
                <a:latin typeface="Futura Bk" pitchFamily="34" charset="0"/>
              </a:rPr>
              <a:t>Centralises</a:t>
            </a:r>
            <a:r>
              <a:rPr lang="en-US" sz="2000" dirty="0" smtClean="0">
                <a:solidFill>
                  <a:srgbClr val="898B8F"/>
                </a:solidFill>
                <a:latin typeface="Futura Bk" pitchFamily="34" charset="0"/>
              </a:rPr>
              <a:t> </a:t>
            </a:r>
            <a:r>
              <a:rPr lang="en-US" sz="2000" dirty="0">
                <a:solidFill>
                  <a:srgbClr val="898B8F"/>
                </a:solidFill>
                <a:latin typeface="Futura Bk" pitchFamily="34" charset="0"/>
              </a:rPr>
              <a:t>Your Desktop Computing</a:t>
            </a:r>
          </a:p>
          <a:p>
            <a:pPr>
              <a:spcBef>
                <a:spcPts val="0"/>
              </a:spcBef>
            </a:pPr>
            <a:r>
              <a:rPr lang="en-US" sz="1400" dirty="0" smtClean="0"/>
              <a:t>Save </a:t>
            </a:r>
            <a:r>
              <a:rPr lang="en-US" sz="1400" dirty="0"/>
              <a:t>physical space at the desk</a:t>
            </a:r>
          </a:p>
          <a:p>
            <a:pPr>
              <a:spcBef>
                <a:spcPts val="0"/>
              </a:spcBef>
            </a:pPr>
            <a:r>
              <a:rPr lang="en-US" sz="1400" dirty="0"/>
              <a:t>Significant reduction in carbon </a:t>
            </a:r>
            <a:r>
              <a:rPr lang="en-US" sz="1400" dirty="0" smtClean="0"/>
              <a:t>footprint</a:t>
            </a:r>
          </a:p>
          <a:p>
            <a:pPr>
              <a:spcBef>
                <a:spcPts val="0"/>
              </a:spcBef>
            </a:pPr>
            <a:r>
              <a:rPr lang="en-US" sz="1400" dirty="0" smtClean="0"/>
              <a:t>More </a:t>
            </a:r>
            <a:r>
              <a:rPr lang="en-US" sz="1400" dirty="0"/>
              <a:t>control of your assets</a:t>
            </a:r>
          </a:p>
          <a:p>
            <a:pPr>
              <a:spcBef>
                <a:spcPts val="0"/>
              </a:spcBef>
            </a:pPr>
            <a:r>
              <a:rPr lang="en-US" sz="1400" dirty="0"/>
              <a:t>Improved security, flexibility &amp; </a:t>
            </a:r>
            <a:r>
              <a:rPr lang="en-US" sz="1400" dirty="0" smtClean="0"/>
              <a:t>extensibility</a:t>
            </a:r>
          </a:p>
          <a:p>
            <a:pPr marL="0" indent="0">
              <a:buNone/>
            </a:pPr>
            <a:r>
              <a:rPr lang="en-AU" sz="2000" dirty="0">
                <a:solidFill>
                  <a:srgbClr val="898B8F"/>
                </a:solidFill>
                <a:latin typeface="Futura Bk" pitchFamily="34" charset="0"/>
              </a:rPr>
              <a:t>Highly Compatible </a:t>
            </a:r>
          </a:p>
          <a:p>
            <a:pPr>
              <a:spcBef>
                <a:spcPts val="0"/>
              </a:spcBef>
            </a:pPr>
            <a:r>
              <a:rPr lang="en-AU" sz="1400" dirty="0"/>
              <a:t>IE6, VB6, 16-bit, Terminal Emulators through a consistent access interface</a:t>
            </a:r>
          </a:p>
          <a:p>
            <a:pPr marL="0" indent="0">
              <a:buNone/>
            </a:pPr>
            <a:r>
              <a:rPr lang="en-AU" sz="2000" dirty="0">
                <a:solidFill>
                  <a:srgbClr val="898B8F"/>
                </a:solidFill>
                <a:latin typeface="Futura Bk" pitchFamily="34" charset="0"/>
              </a:rPr>
              <a:t>Integration With Microsoft OCS / </a:t>
            </a:r>
            <a:r>
              <a:rPr lang="en-AU" sz="2000" dirty="0" err="1">
                <a:solidFill>
                  <a:srgbClr val="898B8F"/>
                </a:solidFill>
                <a:latin typeface="Futura Bk" pitchFamily="34" charset="0"/>
              </a:rPr>
              <a:t>Lync</a:t>
            </a:r>
            <a:endParaRPr lang="en-AU" sz="2000" dirty="0">
              <a:solidFill>
                <a:srgbClr val="898B8F"/>
              </a:solidFill>
              <a:latin typeface="Futura Bk" pitchFamily="34" charset="0"/>
            </a:endParaRPr>
          </a:p>
          <a:p>
            <a:pPr>
              <a:spcBef>
                <a:spcPts val="0"/>
              </a:spcBef>
            </a:pPr>
            <a:r>
              <a:rPr lang="en-AU" sz="1400" dirty="0"/>
              <a:t>Allows Voice and Video Conferencing across the SSL tunnel</a:t>
            </a:r>
          </a:p>
          <a:p>
            <a:pPr marL="0" indent="0">
              <a:buNone/>
            </a:pPr>
            <a:r>
              <a:rPr lang="en-AU" sz="2000" dirty="0" smtClean="0">
                <a:solidFill>
                  <a:srgbClr val="898B8F"/>
                </a:solidFill>
                <a:latin typeface="Futura Bk" pitchFamily="34" charset="0"/>
              </a:rPr>
              <a:t>Drive </a:t>
            </a:r>
            <a:r>
              <a:rPr lang="en-AU" sz="2000" dirty="0">
                <a:solidFill>
                  <a:srgbClr val="898B8F"/>
                </a:solidFill>
                <a:latin typeface="Futura Bk" pitchFamily="34" charset="0"/>
              </a:rPr>
              <a:t>to Virtualise</a:t>
            </a:r>
          </a:p>
          <a:p>
            <a:pPr>
              <a:spcBef>
                <a:spcPts val="0"/>
              </a:spcBef>
            </a:pPr>
            <a:r>
              <a:rPr lang="en-AU" sz="1400" dirty="0"/>
              <a:t>Uses virtualisation wherever possible</a:t>
            </a:r>
          </a:p>
          <a:p>
            <a:pPr>
              <a:spcBef>
                <a:spcPts val="0"/>
              </a:spcBef>
            </a:pPr>
            <a:r>
              <a:rPr lang="en-AU" sz="1400" dirty="0"/>
              <a:t>Limits virtualisation vendor lock-in</a:t>
            </a:r>
          </a:p>
          <a:p>
            <a:pPr marL="0" indent="0">
              <a:buNone/>
            </a:pPr>
            <a:r>
              <a:rPr lang="en-AU" sz="2000" dirty="0">
                <a:solidFill>
                  <a:srgbClr val="898B8F"/>
                </a:solidFill>
                <a:latin typeface="Futura Bk" pitchFamily="34" charset="0"/>
              </a:rPr>
              <a:t>Rapid integration with your partners</a:t>
            </a:r>
          </a:p>
          <a:p>
            <a:pPr>
              <a:spcBef>
                <a:spcPts val="0"/>
              </a:spcBef>
            </a:pPr>
            <a:r>
              <a:rPr lang="en-AU" sz="1400" dirty="0"/>
              <a:t>Instantly capable of connecting to Citrix remote solutions in Partner Agencies at their desired security level meeting individual requirements</a:t>
            </a:r>
          </a:p>
          <a:p>
            <a:pPr marL="0" indent="0">
              <a:buNone/>
            </a:pPr>
            <a:r>
              <a:rPr lang="en-AU" sz="2000" dirty="0" smtClean="0">
                <a:solidFill>
                  <a:srgbClr val="898B8F"/>
                </a:solidFill>
                <a:latin typeface="Futura Bk" pitchFamily="34" charset="0"/>
              </a:rPr>
              <a:t>Easy </a:t>
            </a:r>
            <a:r>
              <a:rPr lang="en-AU" sz="2000" dirty="0">
                <a:solidFill>
                  <a:srgbClr val="898B8F"/>
                </a:solidFill>
                <a:latin typeface="Futura Bk" pitchFamily="34" charset="0"/>
              </a:rPr>
              <a:t>Cloud Integration</a:t>
            </a:r>
          </a:p>
          <a:p>
            <a:pPr>
              <a:spcBef>
                <a:spcPts val="0"/>
              </a:spcBef>
            </a:pPr>
            <a:r>
              <a:rPr lang="en-AU" sz="1400" dirty="0"/>
              <a:t>Connect securely with Public or Private Cloud services</a:t>
            </a:r>
          </a:p>
          <a:p>
            <a:pPr>
              <a:spcBef>
                <a:spcPts val="0"/>
              </a:spcBef>
            </a:pPr>
            <a:r>
              <a:rPr lang="en-AU" sz="1400" dirty="0"/>
              <a:t>Useful for online training, staff on-boarding and </a:t>
            </a:r>
            <a:r>
              <a:rPr lang="en-AU" sz="1400" dirty="0" smtClean="0"/>
              <a:t>managed </a:t>
            </a:r>
            <a:r>
              <a:rPr lang="en-AU" sz="1400" dirty="0"/>
              <a:t>environment </a:t>
            </a:r>
            <a:r>
              <a:rPr lang="en-AU" sz="1400" dirty="0" smtClean="0"/>
              <a:t>services</a:t>
            </a:r>
          </a:p>
          <a:p>
            <a:pPr marL="0" indent="0">
              <a:buNone/>
            </a:pPr>
            <a:r>
              <a:rPr lang="en-AU" sz="2000" dirty="0">
                <a:solidFill>
                  <a:srgbClr val="898B8F"/>
                </a:solidFill>
                <a:latin typeface="Futura Bk" pitchFamily="34" charset="0"/>
              </a:rPr>
              <a:t>Rapid Migration to Windows 7</a:t>
            </a:r>
          </a:p>
          <a:p>
            <a:pPr>
              <a:spcBef>
                <a:spcPts val="0"/>
              </a:spcBef>
            </a:pPr>
            <a:r>
              <a:rPr lang="en-AU" sz="1400" dirty="0"/>
              <a:t>Migrate people to the new platform quickly</a:t>
            </a:r>
          </a:p>
          <a:p>
            <a:pPr>
              <a:spcBef>
                <a:spcPts val="0"/>
              </a:spcBef>
            </a:pPr>
            <a:r>
              <a:rPr lang="en-AU" sz="1400" dirty="0"/>
              <a:t>Mitigate migration risks by running legacy applications in their native environment while required.</a:t>
            </a:r>
          </a:p>
          <a:p>
            <a:pPr>
              <a:spcBef>
                <a:spcPts val="0"/>
              </a:spcBef>
            </a:pPr>
            <a:endParaRPr lang="en-AU" sz="1400" dirty="0"/>
          </a:p>
        </p:txBody>
      </p:sp>
    </p:spTree>
    <p:extLst>
      <p:ext uri="{BB962C8B-B14F-4D97-AF65-F5344CB8AC3E}">
        <p14:creationId xmlns:p14="http://schemas.microsoft.com/office/powerpoint/2010/main" val="23833756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01600" y="203080"/>
            <a:ext cx="8375650" cy="626453"/>
          </a:xfrm>
        </p:spPr>
        <p:txBody>
          <a:bodyPr/>
          <a:lstStyle/>
          <a:p>
            <a:r>
              <a:rPr lang="en-US" dirty="0" smtClean="0"/>
              <a:t>CIO VALUE PROPOSITION</a:t>
            </a:r>
            <a:endParaRPr lang="en-US" dirty="0"/>
          </a:p>
        </p:txBody>
      </p:sp>
      <p:sp>
        <p:nvSpPr>
          <p:cNvPr id="29" name="Rectangle 28"/>
          <p:cNvSpPr/>
          <p:nvPr/>
        </p:nvSpPr>
        <p:spPr>
          <a:xfrm>
            <a:off x="2449932" y="1372107"/>
            <a:ext cx="1995704" cy="672075"/>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AU" sz="1400" b="1" dirty="0" smtClean="0">
                <a:solidFill>
                  <a:schemeClr val="bg1"/>
                </a:solidFill>
              </a:rPr>
              <a:t>Increase Speed to Capability</a:t>
            </a:r>
            <a:endParaRPr lang="en-AU" sz="1400" b="1" dirty="0">
              <a:solidFill>
                <a:schemeClr val="bg1"/>
              </a:solidFill>
            </a:endParaRPr>
          </a:p>
        </p:txBody>
      </p:sp>
      <p:sp>
        <p:nvSpPr>
          <p:cNvPr id="31" name="Rectangle 30"/>
          <p:cNvSpPr/>
          <p:nvPr/>
        </p:nvSpPr>
        <p:spPr>
          <a:xfrm>
            <a:off x="167821" y="1372107"/>
            <a:ext cx="1995704" cy="672075"/>
          </a:xfrm>
          <a:prstGeom prst="rect">
            <a:avLst/>
          </a:prstGeom>
          <a:ln>
            <a:headEnd type="none" w="sm" len="sm"/>
            <a:tailEnd type="none" w="sm" len="sm"/>
          </a:ln>
        </p:spPr>
        <p:style>
          <a:lnRef idx="0">
            <a:schemeClr val="accent1"/>
          </a:lnRef>
          <a:fillRef idx="3">
            <a:schemeClr val="accent1"/>
          </a:fillRef>
          <a:effectRef idx="3">
            <a:schemeClr val="accent1"/>
          </a:effectRef>
          <a:fontRef idx="minor">
            <a:schemeClr val="lt1"/>
          </a:fontRef>
        </p:style>
        <p:txBody>
          <a:bodyPr wrap="square" tIns="91440" bIns="91440" anchor="ctr">
            <a:noAutofit/>
          </a:bodyPr>
          <a:lstStyle/>
          <a:p>
            <a:pPr algn="ctr"/>
            <a:r>
              <a:rPr lang="en-AU" sz="1400" b="1" dirty="0" smtClean="0">
                <a:solidFill>
                  <a:schemeClr val="bg1"/>
                </a:solidFill>
              </a:rPr>
              <a:t>Reduce IT Costs</a:t>
            </a:r>
            <a:endParaRPr lang="en-AU" sz="1400" b="1" dirty="0">
              <a:solidFill>
                <a:schemeClr val="bg1"/>
              </a:solidFill>
            </a:endParaRPr>
          </a:p>
        </p:txBody>
      </p:sp>
      <p:sp>
        <p:nvSpPr>
          <p:cNvPr id="33" name="Rectangle 32"/>
          <p:cNvSpPr/>
          <p:nvPr/>
        </p:nvSpPr>
        <p:spPr>
          <a:xfrm>
            <a:off x="4732043" y="1372107"/>
            <a:ext cx="1995704" cy="672075"/>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AU" sz="1400" b="1" dirty="0" smtClean="0">
                <a:solidFill>
                  <a:schemeClr val="bg1"/>
                </a:solidFill>
              </a:rPr>
              <a:t>Lower IT Risk</a:t>
            </a:r>
            <a:endParaRPr lang="en-AU" sz="1400" b="1" dirty="0">
              <a:solidFill>
                <a:schemeClr val="bg1"/>
              </a:solidFill>
            </a:endParaRPr>
          </a:p>
        </p:txBody>
      </p:sp>
      <p:sp>
        <p:nvSpPr>
          <p:cNvPr id="35" name="Rectangle 34"/>
          <p:cNvSpPr/>
          <p:nvPr/>
        </p:nvSpPr>
        <p:spPr>
          <a:xfrm>
            <a:off x="7014156" y="1372107"/>
            <a:ext cx="2007005" cy="672075"/>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AU" sz="1400" b="1" dirty="0" smtClean="0">
                <a:solidFill>
                  <a:schemeClr val="bg1"/>
                </a:solidFill>
              </a:rPr>
              <a:t>Increase User Satisfaction</a:t>
            </a:r>
            <a:endParaRPr lang="en-AU" sz="1400" b="1" dirty="0">
              <a:solidFill>
                <a:schemeClr val="bg1"/>
              </a:solidFill>
            </a:endParaRPr>
          </a:p>
        </p:txBody>
      </p:sp>
      <p:sp>
        <p:nvSpPr>
          <p:cNvPr id="15" name="Content Placeholder 7"/>
          <p:cNvSpPr>
            <a:spLocks noGrp="1"/>
          </p:cNvSpPr>
          <p:nvPr>
            <p:ph sz="quarter" idx="18"/>
          </p:nvPr>
        </p:nvSpPr>
        <p:spPr>
          <a:xfrm>
            <a:off x="80012" y="2120182"/>
            <a:ext cx="2034538" cy="3963119"/>
          </a:xfrm>
        </p:spPr>
        <p:txBody>
          <a:bodyPr>
            <a:noAutofit/>
          </a:bodyPr>
          <a:lstStyle/>
          <a:p>
            <a:pPr marL="266700" indent="-266700">
              <a:spcBef>
                <a:spcPts val="0"/>
              </a:spcBef>
              <a:spcAft>
                <a:spcPts val="600"/>
              </a:spcAft>
              <a:buClr>
                <a:srgbClr val="FF9900"/>
              </a:buClr>
              <a:buFont typeface="Wingdings" pitchFamily="2" charset="2"/>
              <a:buChar char="ü"/>
            </a:pPr>
            <a:r>
              <a:rPr lang="en-AU" sz="1600" dirty="0" smtClean="0"/>
              <a:t>By $16,000 / user / 5 years*</a:t>
            </a:r>
            <a:endParaRPr lang="en-AU" sz="1600" dirty="0"/>
          </a:p>
          <a:p>
            <a:pPr marL="266700" indent="-266700">
              <a:spcBef>
                <a:spcPts val="0"/>
              </a:spcBef>
              <a:spcAft>
                <a:spcPts val="600"/>
              </a:spcAft>
              <a:buClr>
                <a:srgbClr val="FF9900"/>
              </a:buClr>
              <a:buFont typeface="Wingdings" pitchFamily="2" charset="2"/>
              <a:buChar char="ü"/>
            </a:pPr>
            <a:r>
              <a:rPr lang="en-AU" sz="1600" dirty="0" smtClean="0"/>
              <a:t>More equipment reuse</a:t>
            </a:r>
          </a:p>
          <a:p>
            <a:pPr marL="266700" indent="-266700">
              <a:spcBef>
                <a:spcPts val="0"/>
              </a:spcBef>
              <a:spcAft>
                <a:spcPts val="600"/>
              </a:spcAft>
              <a:buClr>
                <a:srgbClr val="FF9900"/>
              </a:buClr>
              <a:buFont typeface="Wingdings" pitchFamily="2" charset="2"/>
              <a:buChar char="ü"/>
            </a:pPr>
            <a:r>
              <a:rPr lang="en-AU" sz="1600" dirty="0" smtClean="0"/>
              <a:t>Lower support costs</a:t>
            </a:r>
          </a:p>
          <a:p>
            <a:pPr marL="266700" indent="-266700">
              <a:spcBef>
                <a:spcPts val="0"/>
              </a:spcBef>
              <a:spcAft>
                <a:spcPts val="600"/>
              </a:spcAft>
              <a:buClr>
                <a:srgbClr val="FF9900"/>
              </a:buClr>
              <a:buFont typeface="Wingdings" pitchFamily="2" charset="2"/>
              <a:buChar char="ü"/>
            </a:pPr>
            <a:r>
              <a:rPr lang="en-AU" sz="1600" dirty="0" smtClean="0"/>
              <a:t>Less power</a:t>
            </a:r>
          </a:p>
          <a:p>
            <a:pPr marL="266700" indent="-266700">
              <a:spcBef>
                <a:spcPts val="0"/>
              </a:spcBef>
              <a:spcAft>
                <a:spcPts val="600"/>
              </a:spcAft>
              <a:buClr>
                <a:srgbClr val="FF9900"/>
              </a:buClr>
              <a:buFont typeface="Wingdings" pitchFamily="2" charset="2"/>
              <a:buChar char="ü"/>
            </a:pPr>
            <a:r>
              <a:rPr lang="en-AU" sz="1600" dirty="0" smtClean="0"/>
              <a:t>More knowledge reuse</a:t>
            </a:r>
          </a:p>
          <a:p>
            <a:pPr marL="266700" indent="-266700">
              <a:spcBef>
                <a:spcPts val="0"/>
              </a:spcBef>
              <a:spcAft>
                <a:spcPts val="600"/>
              </a:spcAft>
              <a:buClr>
                <a:srgbClr val="FF9900"/>
              </a:buClr>
              <a:buFont typeface="Wingdings" pitchFamily="2" charset="2"/>
              <a:buChar char="ü"/>
            </a:pPr>
            <a:r>
              <a:rPr lang="en-AU" sz="1600" dirty="0" smtClean="0"/>
              <a:t>Longer H/W life</a:t>
            </a:r>
            <a:endParaRPr lang="en-AU" sz="1600" dirty="0"/>
          </a:p>
        </p:txBody>
      </p:sp>
      <p:sp>
        <p:nvSpPr>
          <p:cNvPr id="16" name="Content Placeholder 7"/>
          <p:cNvSpPr txBox="1">
            <a:spLocks/>
          </p:cNvSpPr>
          <p:nvPr/>
        </p:nvSpPr>
        <p:spPr>
          <a:xfrm>
            <a:off x="2423162" y="2120182"/>
            <a:ext cx="2034538" cy="3963119"/>
          </a:xfrm>
          <a:prstGeom prst="rect">
            <a:avLst/>
          </a:prstGeom>
        </p:spPr>
        <p:txBody>
          <a:bodyPr vert="horz" lIns="91440" tIns="45720" rIns="91440" bIns="45720" rtlCol="0">
            <a:noAutofit/>
          </a:bodyPr>
          <a:lstStyle/>
          <a:p>
            <a:pPr marL="266700" marR="0" lvl="0" indent="-266700" algn="l" defTabSz="914400" rtl="0" eaLnBrk="1" fontAlgn="auto" latinLnBrk="0" hangingPunct="1">
              <a:lnSpc>
                <a:spcPct val="100000"/>
              </a:lnSpc>
              <a:spcBef>
                <a:spcPts val="0"/>
              </a:spcBef>
              <a:spcAft>
                <a:spcPts val="600"/>
              </a:spcAft>
              <a:buClr>
                <a:srgbClr val="FF9900"/>
              </a:buClr>
              <a:buSzPct val="100000"/>
              <a:buFont typeface="Wingdings" pitchFamily="2" charset="2"/>
              <a:buChar char="ü"/>
              <a:tabLst/>
              <a:defRPr/>
            </a:pPr>
            <a:r>
              <a:rPr kumimoji="0" lang="en-AU" sz="1600" b="0" i="0" u="none" strike="noStrike" kern="1200" cap="none" spc="0" normalizeH="0" baseline="0" noProof="0" dirty="0" smtClean="0">
                <a:ln>
                  <a:noFill/>
                </a:ln>
                <a:solidFill>
                  <a:schemeClr val="bg1"/>
                </a:solidFill>
                <a:effectLst/>
                <a:uLnTx/>
                <a:uFillTx/>
                <a:latin typeface="+mn-lt"/>
                <a:ea typeface="+mn-ea"/>
                <a:cs typeface="+mn-cs"/>
              </a:rPr>
              <a:t>Faster deployment of value adding services</a:t>
            </a:r>
          </a:p>
          <a:p>
            <a:pPr marL="266700" marR="0" lvl="0" indent="-266700" algn="l" defTabSz="914400" rtl="0" eaLnBrk="1" fontAlgn="auto" latinLnBrk="0" hangingPunct="1">
              <a:lnSpc>
                <a:spcPct val="100000"/>
              </a:lnSpc>
              <a:spcBef>
                <a:spcPts val="0"/>
              </a:spcBef>
              <a:spcAft>
                <a:spcPts val="600"/>
              </a:spcAft>
              <a:buClr>
                <a:srgbClr val="FF9900"/>
              </a:buClr>
              <a:buSzPct val="100000"/>
              <a:buFont typeface="Wingdings" pitchFamily="2" charset="2"/>
              <a:buChar char="ü"/>
              <a:tabLst/>
              <a:defRPr/>
            </a:pPr>
            <a:r>
              <a:rPr lang="en-AU" sz="1600" dirty="0" smtClean="0">
                <a:solidFill>
                  <a:schemeClr val="bg1"/>
                </a:solidFill>
              </a:rPr>
              <a:t>Rapid migration to Win 7</a:t>
            </a:r>
          </a:p>
          <a:p>
            <a:pPr marL="266700" marR="0" lvl="0" indent="-266700" algn="l" defTabSz="914400" rtl="0" eaLnBrk="1" fontAlgn="auto" latinLnBrk="0" hangingPunct="1">
              <a:lnSpc>
                <a:spcPct val="100000"/>
              </a:lnSpc>
              <a:spcBef>
                <a:spcPts val="0"/>
              </a:spcBef>
              <a:spcAft>
                <a:spcPts val="600"/>
              </a:spcAft>
              <a:buClr>
                <a:srgbClr val="FF9900"/>
              </a:buClr>
              <a:buSzPct val="100000"/>
              <a:buFont typeface="Wingdings" pitchFamily="2" charset="2"/>
              <a:buChar char="ü"/>
              <a:tabLst/>
              <a:defRPr/>
            </a:pPr>
            <a:r>
              <a:rPr kumimoji="0" lang="en-AU" sz="1600" b="0" i="0" u="none" strike="noStrike" kern="1200" cap="none" spc="0" normalizeH="0" baseline="0" noProof="0" dirty="0" smtClean="0">
                <a:ln>
                  <a:noFill/>
                </a:ln>
                <a:solidFill>
                  <a:schemeClr val="bg1"/>
                </a:solidFill>
                <a:effectLst/>
                <a:uLnTx/>
                <a:uFillTx/>
                <a:latin typeface="+mn-lt"/>
                <a:ea typeface="+mn-ea"/>
                <a:cs typeface="+mn-cs"/>
              </a:rPr>
              <a:t>Easier</a:t>
            </a:r>
            <a:r>
              <a:rPr kumimoji="0" lang="en-AU" sz="1600" b="0" i="0" u="none" strike="noStrike" kern="1200" cap="none" spc="0" normalizeH="0" noProof="0" dirty="0" smtClean="0">
                <a:ln>
                  <a:noFill/>
                </a:ln>
                <a:solidFill>
                  <a:schemeClr val="bg1"/>
                </a:solidFill>
                <a:effectLst/>
                <a:uLnTx/>
                <a:uFillTx/>
                <a:latin typeface="+mn-lt"/>
                <a:ea typeface="+mn-ea"/>
                <a:cs typeface="+mn-cs"/>
              </a:rPr>
              <a:t> integration with managed / cloud services</a:t>
            </a:r>
            <a:endParaRPr kumimoji="0" lang="en-AU" sz="1600" b="0" i="0" u="none" strike="noStrike" kern="1200" cap="none" spc="0" normalizeH="0" baseline="0" noProof="0" dirty="0">
              <a:ln>
                <a:noFill/>
              </a:ln>
              <a:solidFill>
                <a:schemeClr val="bg1"/>
              </a:solidFill>
              <a:effectLst/>
              <a:uLnTx/>
              <a:uFillTx/>
              <a:latin typeface="+mn-lt"/>
              <a:ea typeface="+mn-ea"/>
              <a:cs typeface="+mn-cs"/>
            </a:endParaRPr>
          </a:p>
        </p:txBody>
      </p:sp>
      <p:sp>
        <p:nvSpPr>
          <p:cNvPr id="17" name="Content Placeholder 7"/>
          <p:cNvSpPr txBox="1">
            <a:spLocks/>
          </p:cNvSpPr>
          <p:nvPr/>
        </p:nvSpPr>
        <p:spPr>
          <a:xfrm>
            <a:off x="4642486" y="2120182"/>
            <a:ext cx="2272663" cy="3963119"/>
          </a:xfrm>
          <a:prstGeom prst="rect">
            <a:avLst/>
          </a:prstGeom>
        </p:spPr>
        <p:txBody>
          <a:bodyPr vert="horz" lIns="91440" tIns="45720" rIns="91440" bIns="45720" rtlCol="0">
            <a:noAutofit/>
          </a:bodyPr>
          <a:lstStyle/>
          <a:p>
            <a:pPr marL="266700" marR="0" lvl="0" indent="-266700" algn="l" defTabSz="914400" rtl="0" eaLnBrk="1" fontAlgn="auto" latinLnBrk="0" hangingPunct="1">
              <a:lnSpc>
                <a:spcPct val="100000"/>
              </a:lnSpc>
              <a:spcBef>
                <a:spcPts val="0"/>
              </a:spcBef>
              <a:spcAft>
                <a:spcPts val="600"/>
              </a:spcAft>
              <a:buClr>
                <a:srgbClr val="FF9900"/>
              </a:buClr>
              <a:buSzPct val="100000"/>
              <a:buFont typeface="Wingdings" pitchFamily="2" charset="2"/>
              <a:buChar char="ü"/>
              <a:tabLst/>
              <a:defRPr/>
            </a:pPr>
            <a:r>
              <a:rPr kumimoji="0" lang="en-AU" sz="1600" b="0" i="0" u="none" strike="noStrike" kern="1200" cap="none" spc="0" normalizeH="0" baseline="0" noProof="0" dirty="0" smtClean="0">
                <a:ln>
                  <a:noFill/>
                </a:ln>
                <a:solidFill>
                  <a:schemeClr val="bg1"/>
                </a:solidFill>
                <a:effectLst/>
                <a:uLnTx/>
                <a:uFillTx/>
                <a:latin typeface="+mn-lt"/>
                <a:ea typeface="+mn-ea"/>
                <a:cs typeface="+mn-cs"/>
              </a:rPr>
              <a:t>Person / device / location based</a:t>
            </a:r>
            <a:r>
              <a:rPr kumimoji="0" lang="en-AU" sz="1600" b="0" i="0" u="none" strike="noStrike" kern="1200" cap="none" spc="0" normalizeH="0" noProof="0" dirty="0" smtClean="0">
                <a:ln>
                  <a:noFill/>
                </a:ln>
                <a:solidFill>
                  <a:schemeClr val="bg1"/>
                </a:solidFill>
                <a:effectLst/>
                <a:uLnTx/>
                <a:uFillTx/>
                <a:latin typeface="+mn-lt"/>
                <a:ea typeface="+mn-ea"/>
                <a:cs typeface="+mn-cs"/>
              </a:rPr>
              <a:t> access privileges</a:t>
            </a:r>
          </a:p>
          <a:p>
            <a:pPr marL="266700" marR="0" lvl="0" indent="-266700" algn="l" defTabSz="914400" rtl="0" eaLnBrk="1" fontAlgn="auto" latinLnBrk="0" hangingPunct="1">
              <a:lnSpc>
                <a:spcPct val="100000"/>
              </a:lnSpc>
              <a:spcBef>
                <a:spcPts val="0"/>
              </a:spcBef>
              <a:spcAft>
                <a:spcPts val="600"/>
              </a:spcAft>
              <a:buClr>
                <a:srgbClr val="FF9900"/>
              </a:buClr>
              <a:buSzPct val="100000"/>
              <a:buFont typeface="Wingdings" pitchFamily="2" charset="2"/>
              <a:buChar char="ü"/>
              <a:tabLst/>
              <a:defRPr/>
            </a:pPr>
            <a:r>
              <a:rPr lang="en-AU" sz="1600" baseline="0" dirty="0" smtClean="0">
                <a:solidFill>
                  <a:schemeClr val="bg1"/>
                </a:solidFill>
              </a:rPr>
              <a:t>Multi-level security</a:t>
            </a:r>
          </a:p>
          <a:p>
            <a:pPr marL="266700" marR="0" lvl="0" indent="-266700" algn="l" defTabSz="914400" rtl="0" eaLnBrk="1" fontAlgn="auto" latinLnBrk="0" hangingPunct="1">
              <a:lnSpc>
                <a:spcPct val="100000"/>
              </a:lnSpc>
              <a:spcBef>
                <a:spcPts val="0"/>
              </a:spcBef>
              <a:spcAft>
                <a:spcPts val="600"/>
              </a:spcAft>
              <a:buClr>
                <a:srgbClr val="FF9900"/>
              </a:buClr>
              <a:buSzPct val="100000"/>
              <a:buFont typeface="Wingdings" pitchFamily="2" charset="2"/>
              <a:buChar char="ü"/>
              <a:tabLst/>
              <a:defRPr/>
            </a:pPr>
            <a:r>
              <a:rPr kumimoji="0" lang="en-AU" sz="1600" b="0" i="0" u="none" strike="noStrike" kern="1200" cap="none" spc="0" normalizeH="0" noProof="0" dirty="0" smtClean="0">
                <a:ln>
                  <a:noFill/>
                </a:ln>
                <a:solidFill>
                  <a:schemeClr val="bg1"/>
                </a:solidFill>
                <a:effectLst/>
                <a:uLnTx/>
                <a:uFillTx/>
                <a:latin typeface="+mn-lt"/>
                <a:ea typeface="+mn-ea"/>
                <a:cs typeface="+mn-cs"/>
              </a:rPr>
              <a:t>Rapid addition / removal of domains</a:t>
            </a:r>
          </a:p>
          <a:p>
            <a:pPr marL="266700" marR="0" lvl="0" indent="-266700" algn="l" defTabSz="914400" rtl="0" eaLnBrk="1" fontAlgn="auto" latinLnBrk="0" hangingPunct="1">
              <a:lnSpc>
                <a:spcPct val="100000"/>
              </a:lnSpc>
              <a:spcBef>
                <a:spcPts val="0"/>
              </a:spcBef>
              <a:spcAft>
                <a:spcPts val="600"/>
              </a:spcAft>
              <a:buClr>
                <a:srgbClr val="FF9900"/>
              </a:buClr>
              <a:buSzPct val="100000"/>
              <a:buFont typeface="Wingdings" pitchFamily="2" charset="2"/>
              <a:buChar char="ü"/>
              <a:tabLst/>
              <a:defRPr/>
            </a:pPr>
            <a:r>
              <a:rPr lang="en-AU" sz="1600" baseline="0" dirty="0" smtClean="0">
                <a:solidFill>
                  <a:schemeClr val="bg1"/>
                </a:solidFill>
              </a:rPr>
              <a:t>Supports IE-6, VB-6 16 bit apps</a:t>
            </a:r>
          </a:p>
          <a:p>
            <a:pPr marL="266700" marR="0" lvl="0" indent="-266700" algn="l" defTabSz="914400" rtl="0" eaLnBrk="1" fontAlgn="auto" latinLnBrk="0" hangingPunct="1">
              <a:lnSpc>
                <a:spcPct val="100000"/>
              </a:lnSpc>
              <a:spcBef>
                <a:spcPts val="0"/>
              </a:spcBef>
              <a:spcAft>
                <a:spcPts val="600"/>
              </a:spcAft>
              <a:buClr>
                <a:srgbClr val="FF9900"/>
              </a:buClr>
              <a:buSzPct val="100000"/>
              <a:buFont typeface="Wingdings" pitchFamily="2" charset="2"/>
              <a:buChar char="ü"/>
              <a:tabLst/>
              <a:defRPr/>
            </a:pPr>
            <a:r>
              <a:rPr kumimoji="0" lang="en-AU" sz="1600" b="0" i="0" u="none" strike="noStrike" kern="1200" cap="none" spc="0" normalizeH="0" noProof="0" dirty="0" smtClean="0">
                <a:ln>
                  <a:noFill/>
                </a:ln>
                <a:solidFill>
                  <a:schemeClr val="bg1"/>
                </a:solidFill>
                <a:effectLst/>
                <a:uLnTx/>
                <a:uFillTx/>
                <a:latin typeface="+mn-lt"/>
                <a:ea typeface="+mn-ea"/>
                <a:cs typeface="+mn-cs"/>
              </a:rPr>
              <a:t>Componentised COTS products</a:t>
            </a:r>
            <a:endParaRPr kumimoji="0" lang="en-AU" sz="1600" b="0" i="0" u="none" strike="noStrike" kern="1200" cap="none" spc="0" normalizeH="0" baseline="0" noProof="0" dirty="0">
              <a:ln>
                <a:noFill/>
              </a:ln>
              <a:solidFill>
                <a:schemeClr val="bg1"/>
              </a:solidFill>
              <a:effectLst/>
              <a:uLnTx/>
              <a:uFillTx/>
              <a:latin typeface="+mn-lt"/>
              <a:ea typeface="+mn-ea"/>
              <a:cs typeface="+mn-cs"/>
            </a:endParaRPr>
          </a:p>
        </p:txBody>
      </p:sp>
      <p:sp>
        <p:nvSpPr>
          <p:cNvPr id="18" name="Content Placeholder 7"/>
          <p:cNvSpPr txBox="1">
            <a:spLocks/>
          </p:cNvSpPr>
          <p:nvPr/>
        </p:nvSpPr>
        <p:spPr>
          <a:xfrm>
            <a:off x="7109462" y="2120182"/>
            <a:ext cx="2034538" cy="3963119"/>
          </a:xfrm>
          <a:prstGeom prst="rect">
            <a:avLst/>
          </a:prstGeom>
        </p:spPr>
        <p:txBody>
          <a:bodyPr vert="horz" lIns="91440" tIns="45720" rIns="91440" bIns="45720" rtlCol="0">
            <a:noAutofit/>
          </a:bodyPr>
          <a:lstStyle/>
          <a:p>
            <a:pPr marL="266700" marR="0" lvl="0" indent="-266700" algn="l" defTabSz="914400" rtl="0" eaLnBrk="1" fontAlgn="auto" latinLnBrk="0" hangingPunct="1">
              <a:lnSpc>
                <a:spcPct val="100000"/>
              </a:lnSpc>
              <a:spcBef>
                <a:spcPts val="0"/>
              </a:spcBef>
              <a:spcAft>
                <a:spcPts val="600"/>
              </a:spcAft>
              <a:buClr>
                <a:srgbClr val="FF9900"/>
              </a:buClr>
              <a:buSzPct val="100000"/>
              <a:buFont typeface="Wingdings" pitchFamily="2" charset="2"/>
              <a:buChar char="ü"/>
              <a:tabLst/>
              <a:defRPr/>
            </a:pPr>
            <a:r>
              <a:rPr kumimoji="0" lang="en-AU" sz="1600" b="0" i="0" u="none" strike="noStrike" kern="1200" cap="none" spc="0" normalizeH="0" baseline="0" noProof="0" dirty="0" smtClean="0">
                <a:ln>
                  <a:noFill/>
                </a:ln>
                <a:solidFill>
                  <a:schemeClr val="bg1"/>
                </a:solidFill>
                <a:effectLst/>
                <a:uLnTx/>
                <a:uFillTx/>
                <a:latin typeface="+mn-lt"/>
                <a:ea typeface="+mn-ea"/>
                <a:cs typeface="+mn-cs"/>
              </a:rPr>
              <a:t>Contemporary interface</a:t>
            </a:r>
          </a:p>
          <a:p>
            <a:pPr marL="266700" marR="0" lvl="0" indent="-266700" algn="l" defTabSz="914400" rtl="0" eaLnBrk="1" fontAlgn="auto" latinLnBrk="0" hangingPunct="1">
              <a:lnSpc>
                <a:spcPct val="100000"/>
              </a:lnSpc>
              <a:spcBef>
                <a:spcPts val="0"/>
              </a:spcBef>
              <a:spcAft>
                <a:spcPts val="600"/>
              </a:spcAft>
              <a:buClr>
                <a:srgbClr val="FF9900"/>
              </a:buClr>
              <a:buSzPct val="100000"/>
              <a:buFont typeface="Wingdings" pitchFamily="2" charset="2"/>
              <a:buChar char="ü"/>
              <a:tabLst/>
              <a:defRPr/>
            </a:pPr>
            <a:r>
              <a:rPr lang="en-AU" sz="1600" dirty="0" smtClean="0">
                <a:solidFill>
                  <a:schemeClr val="bg1"/>
                </a:solidFill>
              </a:rPr>
              <a:t>Ease of self service</a:t>
            </a:r>
          </a:p>
          <a:p>
            <a:pPr marL="266700" marR="0" lvl="0" indent="-266700" algn="l" defTabSz="914400" rtl="0" eaLnBrk="1" fontAlgn="auto" latinLnBrk="0" hangingPunct="1">
              <a:lnSpc>
                <a:spcPct val="100000"/>
              </a:lnSpc>
              <a:spcBef>
                <a:spcPts val="0"/>
              </a:spcBef>
              <a:spcAft>
                <a:spcPts val="600"/>
              </a:spcAft>
              <a:buClr>
                <a:srgbClr val="FF9900"/>
              </a:buClr>
              <a:buSzPct val="100000"/>
              <a:buFont typeface="Wingdings" pitchFamily="2" charset="2"/>
              <a:buChar char="ü"/>
              <a:tabLst/>
              <a:defRPr/>
            </a:pPr>
            <a:r>
              <a:rPr kumimoji="0" lang="en-AU" sz="1600" b="0" i="0" u="none" strike="noStrike" kern="1200" cap="none" spc="0" normalizeH="0" baseline="0" noProof="0" dirty="0" smtClean="0">
                <a:ln>
                  <a:noFill/>
                </a:ln>
                <a:solidFill>
                  <a:schemeClr val="bg1"/>
                </a:solidFill>
                <a:effectLst/>
                <a:uLnTx/>
                <a:uFillTx/>
                <a:latin typeface="+mn-lt"/>
                <a:ea typeface="+mn-ea"/>
                <a:cs typeface="+mn-cs"/>
              </a:rPr>
              <a:t>Mobile / multi-device access</a:t>
            </a:r>
          </a:p>
          <a:p>
            <a:pPr marL="266700" marR="0" lvl="0" indent="-266700" algn="l" defTabSz="914400" rtl="0" eaLnBrk="1" fontAlgn="auto" latinLnBrk="0" hangingPunct="1">
              <a:lnSpc>
                <a:spcPct val="100000"/>
              </a:lnSpc>
              <a:spcBef>
                <a:spcPts val="0"/>
              </a:spcBef>
              <a:spcAft>
                <a:spcPts val="600"/>
              </a:spcAft>
              <a:buClr>
                <a:srgbClr val="FF9900"/>
              </a:buClr>
              <a:buSzPct val="100000"/>
              <a:buFont typeface="Wingdings" pitchFamily="2" charset="2"/>
              <a:buChar char="ü"/>
              <a:tabLst/>
              <a:defRPr/>
            </a:pPr>
            <a:r>
              <a:rPr lang="en-AU" sz="1600" dirty="0" smtClean="0">
                <a:solidFill>
                  <a:schemeClr val="bg1"/>
                </a:solidFill>
              </a:rPr>
              <a:t>Easier  collaboration </a:t>
            </a:r>
            <a:endParaRPr kumimoji="0" lang="en-AU" sz="1600" b="0" i="0" u="none" strike="noStrike" kern="1200" cap="none" spc="0" normalizeH="0" baseline="0" noProof="0" dirty="0">
              <a:ln>
                <a:noFill/>
              </a:ln>
              <a:solidFill>
                <a:schemeClr val="bg1"/>
              </a:solidFill>
              <a:effectLst/>
              <a:uLnTx/>
              <a:uFillTx/>
              <a:latin typeface="+mn-lt"/>
              <a:ea typeface="+mn-ea"/>
              <a:cs typeface="+mn-cs"/>
            </a:endParaRPr>
          </a:p>
        </p:txBody>
      </p:sp>
    </p:spTree>
    <p:extLst>
      <p:ext uri="{BB962C8B-B14F-4D97-AF65-F5344CB8AC3E}">
        <p14:creationId xmlns:p14="http://schemas.microsoft.com/office/powerpoint/2010/main" val="2377164489"/>
      </p:ext>
    </p:extLst>
  </p:cSld>
  <p:clrMapOvr>
    <a:masterClrMapping/>
  </p:clrMapOvr>
  <p:transition>
    <p:fade thruBlk="1"/>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341784"/>
            <a:ext cx="8928992" cy="1143000"/>
          </a:xfrm>
        </p:spPr>
        <p:txBody>
          <a:bodyPr>
            <a:normAutofit fontScale="90000"/>
          </a:bodyPr>
          <a:lstStyle/>
          <a:p>
            <a:pPr algn="ctr"/>
            <a:r>
              <a:rPr lang="en-US" dirty="0" smtClean="0"/>
              <a:t>HP Client </a:t>
            </a:r>
            <a:r>
              <a:rPr lang="en-US" dirty="0" err="1" smtClean="0"/>
              <a:t>Virtualisation</a:t>
            </a:r>
            <a:r>
              <a:rPr lang="en-US" dirty="0" smtClean="0"/>
              <a:t> Access Solution (CVAS)</a:t>
            </a:r>
            <a:br>
              <a:rPr lang="en-US" dirty="0" smtClean="0"/>
            </a:br>
            <a:r>
              <a:rPr lang="en-AU" dirty="0" smtClean="0">
                <a:solidFill>
                  <a:schemeClr val="accent2"/>
                </a:solidFill>
              </a:rPr>
              <a:t> </a:t>
            </a:r>
            <a:endParaRPr sz="3600" dirty="0">
              <a:solidFill>
                <a:schemeClr val="accent2"/>
              </a:solidFill>
            </a:endParaRPr>
          </a:p>
        </p:txBody>
      </p:sp>
      <p:sp>
        <p:nvSpPr>
          <p:cNvPr id="3" name="Text Placeholder 2"/>
          <p:cNvSpPr>
            <a:spLocks noGrp="1"/>
          </p:cNvSpPr>
          <p:nvPr>
            <p:ph idx="1"/>
          </p:nvPr>
        </p:nvSpPr>
        <p:spPr/>
        <p:txBody>
          <a:bodyPr>
            <a:normAutofit/>
          </a:bodyPr>
          <a:lstStyle/>
          <a:p>
            <a:pPr marL="0" indent="0" algn="ctr">
              <a:lnSpc>
                <a:spcPct val="150000"/>
              </a:lnSpc>
              <a:buNone/>
            </a:pPr>
            <a:r>
              <a:rPr lang="en-AU" i="1" dirty="0"/>
              <a:t>The HP </a:t>
            </a:r>
            <a:r>
              <a:rPr lang="en-AU" i="1" dirty="0" smtClean="0"/>
              <a:t>Client Virtualisation Access Solution is </a:t>
            </a:r>
            <a:r>
              <a:rPr lang="en-AU" i="1" dirty="0"/>
              <a:t>a </a:t>
            </a:r>
            <a:r>
              <a:rPr lang="en-AU" i="1" dirty="0">
                <a:solidFill>
                  <a:schemeClr val="accent4"/>
                </a:solidFill>
              </a:rPr>
              <a:t>dynamic</a:t>
            </a:r>
            <a:r>
              <a:rPr lang="en-AU" i="1" dirty="0"/>
              <a:t>, </a:t>
            </a:r>
            <a:r>
              <a:rPr lang="en-AU" i="1" dirty="0">
                <a:solidFill>
                  <a:schemeClr val="accent4"/>
                </a:solidFill>
              </a:rPr>
              <a:t>enterprise wide</a:t>
            </a:r>
            <a:r>
              <a:rPr lang="en-AU" i="1" dirty="0"/>
              <a:t>, role-based </a:t>
            </a:r>
            <a:r>
              <a:rPr lang="en-AU" i="1" dirty="0" smtClean="0">
                <a:solidFill>
                  <a:srgbClr val="FF0000"/>
                </a:solidFill>
              </a:rPr>
              <a:t>platform </a:t>
            </a:r>
            <a:endParaRPr lang="en-AU" i="1" dirty="0">
              <a:solidFill>
                <a:srgbClr val="FF0000"/>
              </a:solidFill>
            </a:endParaRPr>
          </a:p>
          <a:p>
            <a:pPr marL="0" indent="0" algn="ctr">
              <a:lnSpc>
                <a:spcPct val="150000"/>
              </a:lnSpc>
              <a:buNone/>
            </a:pPr>
            <a:r>
              <a:rPr lang="en-AU" i="1" dirty="0"/>
              <a:t>for flexibly </a:t>
            </a:r>
            <a:r>
              <a:rPr lang="en-AU" i="1" dirty="0">
                <a:solidFill>
                  <a:schemeClr val="accent2"/>
                </a:solidFill>
              </a:rPr>
              <a:t>assigning</a:t>
            </a:r>
            <a:r>
              <a:rPr lang="en-AU" i="1" dirty="0"/>
              <a:t> and </a:t>
            </a:r>
            <a:r>
              <a:rPr lang="en-AU" i="1" dirty="0">
                <a:solidFill>
                  <a:schemeClr val="accent2"/>
                </a:solidFill>
              </a:rPr>
              <a:t>consuming</a:t>
            </a:r>
            <a:r>
              <a:rPr lang="en-AU" i="1" dirty="0"/>
              <a:t> resources in a </a:t>
            </a:r>
            <a:r>
              <a:rPr lang="en-AU" i="1" dirty="0">
                <a:solidFill>
                  <a:schemeClr val="accent2"/>
                </a:solidFill>
              </a:rPr>
              <a:t>secure</a:t>
            </a:r>
            <a:r>
              <a:rPr lang="en-AU" i="1" dirty="0"/>
              <a:t> and </a:t>
            </a:r>
            <a:r>
              <a:rPr lang="en-AU" i="1" dirty="0">
                <a:solidFill>
                  <a:schemeClr val="accent2"/>
                </a:solidFill>
              </a:rPr>
              <a:t>structured</a:t>
            </a:r>
            <a:r>
              <a:rPr lang="en-AU" i="1" dirty="0"/>
              <a:t> way.</a:t>
            </a:r>
            <a:endParaRPr lang="en-AU" dirty="0"/>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27728851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267732126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rgbClr val="F2F2F2"/>
                </a:solidFill>
                <a:hlinkClick r:id="rId4"/>
              </a:rPr>
              <a:t>www.msteched.com/Australia</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pPr marL="0" lvl="1"/>
            <a:r>
              <a:rPr lang="en-US" dirty="0">
                <a:solidFill>
                  <a:srgbClr val="F2F2F2"/>
                </a:solidFill>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rgbClr val="F2F2F2"/>
                </a:solidFill>
                <a:hlinkClick r:id="rId5"/>
              </a:rPr>
              <a:t>http</a:t>
            </a:r>
            <a:r>
              <a:rPr lang="en-US" sz="2000" dirty="0" smtClean="0">
                <a:solidFill>
                  <a:srgbClr val="F2F2F2"/>
                </a:solidFill>
                <a:hlinkClick r:id="rId5"/>
              </a:rPr>
              <a:t>://</a:t>
            </a:r>
            <a:r>
              <a:rPr lang="en-AU" sz="2000" dirty="0" smtClean="0">
                <a:solidFill>
                  <a:srgbClr val="F2F2F2"/>
                </a:solidFill>
                <a:hlinkClick r:id="rId5"/>
              </a:rPr>
              <a:t> technet.microsoft.com/en-au</a:t>
            </a:r>
            <a:r>
              <a:rPr lang="en-US" sz="2400" b="1" dirty="0" smtClean="0">
                <a:solidFill>
                  <a:srgbClr val="F2F2F2"/>
                </a:solidFill>
                <a:hlinkClick r:id="rId5"/>
              </a:rPr>
              <a:t>  </a:t>
            </a:r>
            <a:endParaRPr lang="en-US" sz="2400" dirty="0">
              <a:solidFill>
                <a:srgbClr val="F2F2F2"/>
              </a:solidFill>
            </a:endParaRPr>
          </a:p>
          <a:p>
            <a:pPr marL="0" lvl="1">
              <a:tabLst>
                <a:tab pos="1828800" algn="l"/>
              </a:tabLst>
            </a:pPr>
            <a:endParaRPr lang="en-US" dirty="0">
              <a:solidFill>
                <a:srgbClr val="F2F2F2"/>
              </a:solidFill>
            </a:endParaRPr>
          </a:p>
          <a:p>
            <a:pPr marL="0" lvl="1">
              <a:tabLst>
                <a:tab pos="1828800" algn="l"/>
              </a:tabLst>
            </a:pPr>
            <a:r>
              <a:rPr lang="en-US" dirty="0">
                <a:solidFill>
                  <a:srgbClr val="F2F2F2"/>
                </a:solidFill>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rgbClr val="F2F2F2"/>
                </a:solidFill>
                <a:hlinkClick r:id="rId8"/>
              </a:rPr>
              <a:t>http</a:t>
            </a:r>
            <a:r>
              <a:rPr lang="en-US" sz="2000" dirty="0" smtClean="0">
                <a:solidFill>
                  <a:srgbClr val="F2F2F2"/>
                </a:solidFill>
                <a:hlinkClick r:id="rId8"/>
              </a:rPr>
              <a:t>://</a:t>
            </a:r>
            <a:r>
              <a:rPr lang="en-AU" sz="2000" dirty="0" smtClean="0">
                <a:solidFill>
                  <a:srgbClr val="F2F2F2"/>
                </a:solidFill>
                <a:hlinkClick r:id="rId8"/>
              </a:rPr>
              <a:t>msdn.microsoft.com/en-au</a:t>
            </a:r>
            <a:endParaRPr lang="en-AU" sz="2000" dirty="0" smtClean="0">
              <a:solidFill>
                <a:srgbClr val="F2F2F2"/>
              </a:solidFill>
            </a:endParaRPr>
          </a:p>
          <a:p>
            <a:pPr>
              <a:spcBef>
                <a:spcPts val="600"/>
              </a:spcBef>
              <a:tabLst>
                <a:tab pos="1828800" algn="l"/>
              </a:tabLst>
            </a:pPr>
            <a:r>
              <a:rPr lang="en-US" sz="2400" b="1" dirty="0" smtClean="0">
                <a:solidFill>
                  <a:srgbClr val="F2F2F2"/>
                </a:solidFill>
              </a:rPr>
              <a:t> </a:t>
            </a:r>
            <a:endParaRPr lang="en-US" dirty="0">
              <a:solidFill>
                <a:srgbClr val="F2F2F2"/>
              </a:solidFill>
            </a:endParaRPr>
          </a:p>
          <a:p>
            <a:pPr marL="0" lvl="1">
              <a:tabLst>
                <a:tab pos="1828800" algn="l"/>
              </a:tabLst>
            </a:pPr>
            <a:r>
              <a:rPr lang="en-US" dirty="0">
                <a:solidFill>
                  <a:srgbClr val="F2F2F2"/>
                </a:solidFill>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rgbClr val="F2F2F2"/>
                </a:solidFill>
                <a:hlinkClick r:id="rId9"/>
              </a:rPr>
              <a:t>www.microsoft.com/australia/learning</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r>
              <a:rPr lang="en-US" dirty="0">
                <a:solidFill>
                  <a:srgbClr val="F2F2F2"/>
                </a:solidFill>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981239557"/>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1784"/>
            <a:ext cx="8229600" cy="852016"/>
          </a:xfrm>
        </p:spPr>
        <p:txBody>
          <a:bodyPr>
            <a:normAutofit fontScale="90000"/>
          </a:bodyPr>
          <a:lstStyle/>
          <a:p>
            <a:r>
              <a:rPr lang="en-US" dirty="0" smtClean="0"/>
              <a:t>Agenda</a:t>
            </a:r>
            <a:br>
              <a:rPr lang="en-US" dirty="0" smtClean="0"/>
            </a:br>
            <a:r>
              <a:rPr lang="en-AU" sz="3600" dirty="0" smtClean="0">
                <a:solidFill>
                  <a:schemeClr val="accent2"/>
                </a:solidFill>
              </a:rPr>
              <a:t>Defining Your Next Generation Desktop</a:t>
            </a:r>
            <a:endParaRPr lang="en-US" dirty="0">
              <a:solidFill>
                <a:schemeClr val="accent2"/>
              </a:solidFill>
            </a:endParaRPr>
          </a:p>
        </p:txBody>
      </p:sp>
      <p:sp>
        <p:nvSpPr>
          <p:cNvPr id="3" name="Text Placeholder 2"/>
          <p:cNvSpPr>
            <a:spLocks noGrp="1"/>
          </p:cNvSpPr>
          <p:nvPr>
            <p:ph idx="1"/>
          </p:nvPr>
        </p:nvSpPr>
        <p:spPr>
          <a:xfrm>
            <a:off x="457200" y="1700808"/>
            <a:ext cx="8229600" cy="5157192"/>
          </a:xfrm>
        </p:spPr>
        <p:txBody>
          <a:bodyPr>
            <a:normAutofit/>
          </a:bodyPr>
          <a:lstStyle/>
          <a:p>
            <a:r>
              <a:rPr lang="en-US" dirty="0" smtClean="0"/>
              <a:t>The Old World</a:t>
            </a:r>
          </a:p>
          <a:p>
            <a:r>
              <a:rPr lang="en-US" dirty="0" smtClean="0"/>
              <a:t>Accepted and Emerging Systems</a:t>
            </a:r>
          </a:p>
          <a:p>
            <a:r>
              <a:rPr lang="en-US" dirty="0" smtClean="0"/>
              <a:t>The New World</a:t>
            </a:r>
          </a:p>
          <a:p>
            <a:pPr lvl="1"/>
            <a:r>
              <a:rPr lang="en-US" dirty="0" smtClean="0"/>
              <a:t>Exploiting New Technologies</a:t>
            </a:r>
          </a:p>
          <a:p>
            <a:pPr lvl="1"/>
            <a:r>
              <a:rPr lang="en-US" dirty="0" smtClean="0"/>
              <a:t>Leading and NOT Bleeding</a:t>
            </a:r>
          </a:p>
          <a:p>
            <a:pPr lvl="1"/>
            <a:r>
              <a:rPr lang="en-US" dirty="0" smtClean="0"/>
              <a:t>HP Client </a:t>
            </a:r>
            <a:r>
              <a:rPr lang="en-AU" dirty="0" smtClean="0"/>
              <a:t>Virtualisation</a:t>
            </a:r>
            <a:r>
              <a:rPr lang="en-US" dirty="0" smtClean="0"/>
              <a:t> Access Solution (CVAS)</a:t>
            </a:r>
          </a:p>
          <a:p>
            <a:pPr lvl="1"/>
            <a:r>
              <a:rPr lang="en-US" dirty="0" smtClean="0"/>
              <a:t>Modularising your DC architecture</a:t>
            </a:r>
          </a:p>
          <a:p>
            <a:pPr marL="342900" lvl="1" indent="-342900">
              <a:buFont typeface="Segoe UI" pitchFamily="34" charset="0"/>
              <a:buChar char="►"/>
            </a:pPr>
            <a:r>
              <a:rPr lang="en-US" sz="2800" dirty="0"/>
              <a:t>Getting There</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942900098"/>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rgbClr val="F2F2F2"/>
                </a:solidFill>
                <a:cs typeface="Arial" charset="0"/>
              </a:rPr>
              <a:t>© </a:t>
            </a:r>
            <a:r>
              <a:rPr lang="en-US" sz="800" dirty="0" smtClean="0">
                <a:solidFill>
                  <a:srgbClr val="F2F2F2"/>
                </a:solidFill>
                <a:cs typeface="Arial" charset="0"/>
              </a:rPr>
              <a:t>2010 Microsoft </a:t>
            </a:r>
            <a:r>
              <a:rPr lang="en-US" sz="800" dirty="0">
                <a:solidFill>
                  <a:srgbClr val="F2F2F2"/>
                </a:solidFill>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rgbClr val="F2F2F2"/>
                </a:solidFill>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rgbClr val="F2F2F2"/>
                </a:solidFill>
                <a:cs typeface="Arial" charset="0"/>
              </a:rPr>
              <a:t>MICROSOFT </a:t>
            </a:r>
            <a:r>
              <a:rPr lang="en-US" sz="800" dirty="0">
                <a:solidFill>
                  <a:srgbClr val="F2F2F2"/>
                </a:solidFill>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3403478749"/>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1784"/>
            <a:ext cx="8867328" cy="953616"/>
          </a:xfrm>
        </p:spPr>
        <p:txBody>
          <a:bodyPr>
            <a:normAutofit fontScale="90000"/>
          </a:bodyPr>
          <a:lstStyle/>
          <a:p>
            <a:r>
              <a:rPr lang="en-US" dirty="0" smtClean="0"/>
              <a:t>The Platform Formerly Known as the Desktop</a:t>
            </a:r>
            <a:br>
              <a:rPr lang="en-US" dirty="0" smtClean="0"/>
            </a:br>
            <a:r>
              <a:rPr lang="en-AU" dirty="0" smtClean="0">
                <a:solidFill>
                  <a:schemeClr val="accent2"/>
                </a:solidFill>
              </a:rPr>
              <a:t>Old World – Extant Systems</a:t>
            </a:r>
            <a:endParaRPr sz="3600" dirty="0">
              <a:solidFill>
                <a:schemeClr val="accent2"/>
              </a:solidFill>
            </a:endParaRPr>
          </a:p>
        </p:txBody>
      </p:sp>
      <p:sp>
        <p:nvSpPr>
          <p:cNvPr id="3" name="Text Placeholder 2"/>
          <p:cNvSpPr>
            <a:spLocks noGrp="1"/>
          </p:cNvSpPr>
          <p:nvPr>
            <p:ph idx="1"/>
          </p:nvPr>
        </p:nvSpPr>
        <p:spPr>
          <a:xfrm>
            <a:off x="457200" y="1604798"/>
            <a:ext cx="8229600" cy="4521367"/>
          </a:xfrm>
        </p:spPr>
        <p:txBody>
          <a:bodyPr>
            <a:normAutofit/>
          </a:bodyPr>
          <a:lstStyle/>
          <a:p>
            <a:r>
              <a:rPr lang="en-US" dirty="0" smtClean="0"/>
              <a:t>Well Defined Endpoints</a:t>
            </a:r>
          </a:p>
          <a:p>
            <a:pPr lvl="1"/>
            <a:r>
              <a:rPr lang="en-US" dirty="0" smtClean="0"/>
              <a:t>Mostly Distributed</a:t>
            </a:r>
          </a:p>
          <a:p>
            <a:pPr lvl="1"/>
            <a:r>
              <a:rPr lang="en-US" dirty="0" smtClean="0"/>
              <a:t>Minimal </a:t>
            </a:r>
            <a:r>
              <a:rPr lang="en-US" dirty="0" err="1" smtClean="0"/>
              <a:t>Centralised</a:t>
            </a:r>
            <a:endParaRPr lang="en-US" dirty="0" smtClean="0"/>
          </a:p>
          <a:p>
            <a:pPr lvl="1"/>
            <a:r>
              <a:rPr lang="en-US" dirty="0" smtClean="0"/>
              <a:t>Remote Access: Laptops</a:t>
            </a:r>
          </a:p>
          <a:p>
            <a:r>
              <a:rPr lang="en-US" dirty="0" smtClean="0"/>
              <a:t>Difficulties</a:t>
            </a:r>
          </a:p>
          <a:p>
            <a:pPr lvl="1"/>
            <a:r>
              <a:rPr lang="en-US" dirty="0" smtClean="0"/>
              <a:t>Functionality</a:t>
            </a:r>
          </a:p>
          <a:p>
            <a:pPr lvl="1"/>
            <a:r>
              <a:rPr lang="en-US" dirty="0" smtClean="0"/>
              <a:t>Management</a:t>
            </a:r>
          </a:p>
          <a:p>
            <a:pPr lvl="1"/>
            <a:r>
              <a:rPr lang="en-US" dirty="0" smtClean="0"/>
              <a:t>Cost</a:t>
            </a:r>
          </a:p>
          <a:p>
            <a:pPr lvl="1"/>
            <a:r>
              <a:rPr lang="en-US" dirty="0" smtClean="0"/>
              <a:t>Flexibility</a:t>
            </a:r>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pic>
        <p:nvPicPr>
          <p:cNvPr id="38914" name="Picture 2" descr="http://club18-30uncovered.com/wp-content/uploads/2011/01/old+comput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063" y="3161215"/>
            <a:ext cx="3095625" cy="3048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861995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1784"/>
            <a:ext cx="8867328" cy="953616"/>
          </a:xfrm>
        </p:spPr>
        <p:txBody>
          <a:bodyPr>
            <a:normAutofit fontScale="90000"/>
          </a:bodyPr>
          <a:lstStyle/>
          <a:p>
            <a:r>
              <a:rPr lang="en-US" dirty="0" smtClean="0"/>
              <a:t>The NEXT Generation</a:t>
            </a:r>
            <a:br>
              <a:rPr lang="en-US" dirty="0" smtClean="0"/>
            </a:br>
            <a:r>
              <a:rPr lang="en-AU" dirty="0" smtClean="0">
                <a:solidFill>
                  <a:schemeClr val="accent2"/>
                </a:solidFill>
              </a:rPr>
              <a:t>The New World</a:t>
            </a:r>
            <a:endParaRPr sz="3600" dirty="0">
              <a:solidFill>
                <a:schemeClr val="accent2"/>
              </a:solidFill>
            </a:endParaRPr>
          </a:p>
        </p:txBody>
      </p:sp>
      <p:sp>
        <p:nvSpPr>
          <p:cNvPr id="3" name="Text Placeholder 2"/>
          <p:cNvSpPr>
            <a:spLocks noGrp="1"/>
          </p:cNvSpPr>
          <p:nvPr>
            <p:ph idx="1"/>
          </p:nvPr>
        </p:nvSpPr>
        <p:spPr>
          <a:xfrm>
            <a:off x="457200" y="1604798"/>
            <a:ext cx="8229600" cy="4521367"/>
          </a:xfrm>
        </p:spPr>
        <p:txBody>
          <a:bodyPr>
            <a:normAutofit/>
          </a:bodyPr>
          <a:lstStyle/>
          <a:p>
            <a:r>
              <a:rPr lang="en-US" dirty="0" err="1" smtClean="0"/>
              <a:t>Prosumer</a:t>
            </a:r>
            <a:r>
              <a:rPr lang="en-US" dirty="0" smtClean="0"/>
              <a:t> Driven</a:t>
            </a:r>
          </a:p>
          <a:p>
            <a:r>
              <a:rPr lang="en-US" dirty="0" smtClean="0"/>
              <a:t>Any Device, Anywhere, Anytime, </a:t>
            </a:r>
            <a:r>
              <a:rPr lang="en-US" dirty="0" err="1" smtClean="0"/>
              <a:t>Anywhatever</a:t>
            </a:r>
            <a:endParaRPr lang="en-US" dirty="0" smtClean="0"/>
          </a:p>
          <a:p>
            <a:r>
              <a:rPr lang="en-US" dirty="0" smtClean="0"/>
              <a:t>Rapid Deployment of New Technologies</a:t>
            </a:r>
          </a:p>
          <a:p>
            <a:r>
              <a:rPr lang="en-US" dirty="0"/>
              <a:t>Consistent User Launch Platform</a:t>
            </a:r>
          </a:p>
          <a:p>
            <a:r>
              <a:rPr lang="en-US" dirty="0"/>
              <a:t>Clearly Defined, Granular Security Model</a:t>
            </a:r>
          </a:p>
          <a:p>
            <a:r>
              <a:rPr lang="en-US" dirty="0"/>
              <a:t>Innovative, User Centric Interface</a:t>
            </a:r>
          </a:p>
          <a:p>
            <a:r>
              <a:rPr lang="en-US" dirty="0"/>
              <a:t>Fully Supported by Microsoft, Citrix and Others</a:t>
            </a:r>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336036667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1784"/>
            <a:ext cx="8867328" cy="953616"/>
          </a:xfrm>
        </p:spPr>
        <p:txBody>
          <a:bodyPr>
            <a:normAutofit fontScale="90000"/>
          </a:bodyPr>
          <a:lstStyle/>
          <a:p>
            <a:r>
              <a:rPr lang="en-US" dirty="0" smtClean="0"/>
              <a:t>Accepted and Emerging Technologies</a:t>
            </a:r>
            <a:br>
              <a:rPr lang="en-US" dirty="0" smtClean="0"/>
            </a:br>
            <a:r>
              <a:rPr lang="en-AU" dirty="0" smtClean="0">
                <a:solidFill>
                  <a:schemeClr val="accent2"/>
                </a:solidFill>
              </a:rPr>
              <a:t> </a:t>
            </a:r>
            <a:endParaRPr sz="3600" dirty="0">
              <a:solidFill>
                <a:schemeClr val="accent2"/>
              </a:solidFill>
            </a:endParaRPr>
          </a:p>
        </p:txBody>
      </p:sp>
      <p:sp>
        <p:nvSpPr>
          <p:cNvPr id="3" name="Text Placeholder 2"/>
          <p:cNvSpPr>
            <a:spLocks noGrp="1"/>
          </p:cNvSpPr>
          <p:nvPr>
            <p:ph idx="1"/>
          </p:nvPr>
        </p:nvSpPr>
        <p:spPr>
          <a:xfrm>
            <a:off x="457200" y="1604798"/>
            <a:ext cx="8229600" cy="4521367"/>
          </a:xfrm>
        </p:spPr>
        <p:txBody>
          <a:bodyPr>
            <a:normAutofit/>
          </a:bodyPr>
          <a:lstStyle/>
          <a:p>
            <a:r>
              <a:rPr lang="en-US" dirty="0" err="1" smtClean="0"/>
              <a:t>Virtualisation</a:t>
            </a:r>
            <a:endParaRPr lang="en-US" dirty="0" smtClean="0"/>
          </a:p>
          <a:p>
            <a:pPr lvl="1"/>
            <a:r>
              <a:rPr lang="en-US" dirty="0" smtClean="0"/>
              <a:t>Session, Server, Desktop, Application, Profile, Storage, Network …………..</a:t>
            </a:r>
          </a:p>
          <a:p>
            <a:r>
              <a:rPr lang="en-US" dirty="0" smtClean="0"/>
              <a:t>Cloud</a:t>
            </a:r>
          </a:p>
          <a:p>
            <a:pPr lvl="1"/>
            <a:r>
              <a:rPr lang="en-US" dirty="0" smtClean="0"/>
              <a:t>Private, Public, Hybrid</a:t>
            </a:r>
          </a:p>
          <a:p>
            <a:r>
              <a:rPr lang="en-US" dirty="0" smtClean="0"/>
              <a:t>Mobile Computing</a:t>
            </a:r>
          </a:p>
          <a:p>
            <a:pPr lvl="1"/>
            <a:r>
              <a:rPr lang="en-US" dirty="0" smtClean="0"/>
              <a:t>Laptop, Tablet, Phone</a:t>
            </a:r>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409614350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We Need</a:t>
            </a:r>
            <a:br>
              <a:rPr lang="en-US" dirty="0" smtClean="0"/>
            </a:br>
            <a:r>
              <a:rPr lang="en-AU" dirty="0" smtClean="0">
                <a:solidFill>
                  <a:schemeClr val="accent2"/>
                </a:solidFill>
              </a:rPr>
              <a:t> </a:t>
            </a:r>
            <a:endParaRPr sz="3600" dirty="0">
              <a:solidFill>
                <a:schemeClr val="accent2"/>
              </a:solidFill>
            </a:endParaRPr>
          </a:p>
        </p:txBody>
      </p:sp>
      <p:sp>
        <p:nvSpPr>
          <p:cNvPr id="3" name="Text Placeholder 2"/>
          <p:cNvSpPr>
            <a:spLocks noGrp="1"/>
          </p:cNvSpPr>
          <p:nvPr>
            <p:ph idx="1"/>
          </p:nvPr>
        </p:nvSpPr>
        <p:spPr/>
        <p:txBody>
          <a:bodyPr>
            <a:normAutofit/>
          </a:bodyPr>
          <a:lstStyle/>
          <a:p>
            <a:r>
              <a:rPr lang="en-US" dirty="0" smtClean="0"/>
              <a:t>A consistent but dynamic platform</a:t>
            </a:r>
          </a:p>
          <a:p>
            <a:r>
              <a:rPr lang="en-US" dirty="0" smtClean="0"/>
              <a:t>Leverage accepted and emerging technologies</a:t>
            </a:r>
          </a:p>
          <a:p>
            <a:r>
              <a:rPr lang="en-US" dirty="0" smtClean="0"/>
              <a:t>Secure but modern features</a:t>
            </a:r>
          </a:p>
          <a:p>
            <a:r>
              <a:rPr lang="en-US" dirty="0" smtClean="0"/>
              <a:t>Ability to bring technology to the business quickly</a:t>
            </a:r>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360314632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341784"/>
            <a:ext cx="8928992" cy="1143000"/>
          </a:xfrm>
        </p:spPr>
        <p:txBody>
          <a:bodyPr>
            <a:normAutofit fontScale="90000"/>
          </a:bodyPr>
          <a:lstStyle/>
          <a:p>
            <a:pPr algn="ctr"/>
            <a:r>
              <a:rPr lang="en-US" dirty="0" smtClean="0"/>
              <a:t>HP Client </a:t>
            </a:r>
            <a:r>
              <a:rPr lang="en-US" dirty="0" err="1" smtClean="0"/>
              <a:t>Virtualisation</a:t>
            </a:r>
            <a:r>
              <a:rPr lang="en-US" dirty="0" smtClean="0"/>
              <a:t> Access Solution (CVAS)</a:t>
            </a:r>
            <a:br>
              <a:rPr lang="en-US" dirty="0" smtClean="0"/>
            </a:br>
            <a:r>
              <a:rPr lang="en-AU" dirty="0" smtClean="0">
                <a:solidFill>
                  <a:schemeClr val="accent2"/>
                </a:solidFill>
              </a:rPr>
              <a:t> </a:t>
            </a:r>
            <a:endParaRPr sz="3600" dirty="0">
              <a:solidFill>
                <a:schemeClr val="accent2"/>
              </a:solidFill>
            </a:endParaRPr>
          </a:p>
        </p:txBody>
      </p:sp>
      <p:sp>
        <p:nvSpPr>
          <p:cNvPr id="3" name="Text Placeholder 2"/>
          <p:cNvSpPr>
            <a:spLocks noGrp="1"/>
          </p:cNvSpPr>
          <p:nvPr>
            <p:ph idx="1"/>
          </p:nvPr>
        </p:nvSpPr>
        <p:spPr/>
        <p:txBody>
          <a:bodyPr>
            <a:normAutofit/>
          </a:bodyPr>
          <a:lstStyle/>
          <a:p>
            <a:pPr marL="0" indent="0" algn="ctr">
              <a:lnSpc>
                <a:spcPct val="150000"/>
              </a:lnSpc>
              <a:buNone/>
            </a:pPr>
            <a:r>
              <a:rPr lang="en-AU" i="1" dirty="0"/>
              <a:t>The HP </a:t>
            </a:r>
            <a:r>
              <a:rPr lang="en-AU" i="1" dirty="0" smtClean="0"/>
              <a:t>Client Virtualisation Access Solution is </a:t>
            </a:r>
            <a:r>
              <a:rPr lang="en-AU" i="1" dirty="0"/>
              <a:t>a </a:t>
            </a:r>
            <a:r>
              <a:rPr lang="en-AU" i="1" dirty="0">
                <a:solidFill>
                  <a:schemeClr val="accent4"/>
                </a:solidFill>
              </a:rPr>
              <a:t>dynamic</a:t>
            </a:r>
            <a:r>
              <a:rPr lang="en-AU" i="1" dirty="0"/>
              <a:t>, </a:t>
            </a:r>
            <a:r>
              <a:rPr lang="en-AU" i="1" dirty="0">
                <a:solidFill>
                  <a:schemeClr val="accent4"/>
                </a:solidFill>
              </a:rPr>
              <a:t>enterprise wide</a:t>
            </a:r>
            <a:r>
              <a:rPr lang="en-AU" i="1" dirty="0"/>
              <a:t>, role-based </a:t>
            </a:r>
            <a:r>
              <a:rPr lang="en-AU" i="1" dirty="0" smtClean="0">
                <a:solidFill>
                  <a:srgbClr val="FF0000"/>
                </a:solidFill>
              </a:rPr>
              <a:t>platform </a:t>
            </a:r>
            <a:endParaRPr lang="en-AU" i="1" dirty="0">
              <a:solidFill>
                <a:srgbClr val="FF0000"/>
              </a:solidFill>
            </a:endParaRPr>
          </a:p>
          <a:p>
            <a:pPr marL="0" indent="0" algn="ctr">
              <a:lnSpc>
                <a:spcPct val="150000"/>
              </a:lnSpc>
              <a:buNone/>
            </a:pPr>
            <a:r>
              <a:rPr lang="en-AU" i="1" dirty="0"/>
              <a:t>for flexibly </a:t>
            </a:r>
            <a:r>
              <a:rPr lang="en-AU" i="1" dirty="0">
                <a:solidFill>
                  <a:schemeClr val="accent2"/>
                </a:solidFill>
              </a:rPr>
              <a:t>assigning</a:t>
            </a:r>
            <a:r>
              <a:rPr lang="en-AU" i="1" dirty="0"/>
              <a:t> and </a:t>
            </a:r>
            <a:r>
              <a:rPr lang="en-AU" i="1" dirty="0">
                <a:solidFill>
                  <a:schemeClr val="accent2"/>
                </a:solidFill>
              </a:rPr>
              <a:t>consuming</a:t>
            </a:r>
            <a:r>
              <a:rPr lang="en-AU" i="1" dirty="0"/>
              <a:t> resources in a </a:t>
            </a:r>
            <a:r>
              <a:rPr lang="en-AU" i="1" dirty="0">
                <a:solidFill>
                  <a:schemeClr val="accent2"/>
                </a:solidFill>
              </a:rPr>
              <a:t>secure</a:t>
            </a:r>
            <a:r>
              <a:rPr lang="en-AU" i="1" dirty="0"/>
              <a:t> and </a:t>
            </a:r>
            <a:r>
              <a:rPr lang="en-AU" i="1" dirty="0">
                <a:solidFill>
                  <a:schemeClr val="accent2"/>
                </a:solidFill>
              </a:rPr>
              <a:t>structured</a:t>
            </a:r>
            <a:r>
              <a:rPr lang="en-AU" i="1" dirty="0"/>
              <a:t> way.</a:t>
            </a:r>
            <a:endParaRPr lang="en-AU" dirty="0"/>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348054253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Defining an Access Platform</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7" name="Rectangle 6"/>
          <p:cNvSpPr/>
          <p:nvPr/>
        </p:nvSpPr>
        <p:spPr>
          <a:xfrm>
            <a:off x="4688638" y="5375157"/>
            <a:ext cx="4121241" cy="478521"/>
          </a:xfrm>
          <a:prstGeom prst="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AU" sz="2000" dirty="0">
                <a:solidFill>
                  <a:srgbClr val="FFFFFF"/>
                </a:solidFill>
                <a:latin typeface="Calibri" pitchFamily="34" charset="0"/>
              </a:rPr>
              <a:t>Access Network</a:t>
            </a:r>
          </a:p>
        </p:txBody>
      </p:sp>
      <p:sp>
        <p:nvSpPr>
          <p:cNvPr id="10" name="Content Placeholder 7"/>
          <p:cNvSpPr>
            <a:spLocks noGrp="1"/>
          </p:cNvSpPr>
          <p:nvPr>
            <p:ph sz="quarter" idx="4294967295"/>
          </p:nvPr>
        </p:nvSpPr>
        <p:spPr>
          <a:xfrm>
            <a:off x="373634" y="1693954"/>
            <a:ext cx="4015739" cy="4159723"/>
          </a:xfrm>
          <a:prstGeom prst="rect">
            <a:avLst/>
          </a:prstGeom>
        </p:spPr>
        <p:txBody>
          <a:bodyPr vert="horz" lIns="91440" tIns="45720" rIns="91440" bIns="45720" rtlCol="0">
            <a:normAutofit fontScale="77500" lnSpcReduction="20000"/>
          </a:bodyPr>
          <a:lstStyle/>
          <a:p>
            <a:r>
              <a:rPr lang="en-US" dirty="0">
                <a:solidFill>
                  <a:schemeClr val="tx1">
                    <a:lumMod val="50000"/>
                    <a:lumOff val="50000"/>
                  </a:schemeClr>
                </a:solidFill>
              </a:rPr>
              <a:t>Provides a purpose built environment for users and devices to establish connectivity to disparate systems</a:t>
            </a:r>
          </a:p>
          <a:p>
            <a:r>
              <a:rPr lang="en-US" dirty="0">
                <a:solidFill>
                  <a:schemeClr val="tx1">
                    <a:lumMod val="50000"/>
                    <a:lumOff val="50000"/>
                  </a:schemeClr>
                </a:solidFill>
              </a:rPr>
              <a:t>Fundamentally generates new possibilities for connectivity</a:t>
            </a:r>
          </a:p>
          <a:p>
            <a:r>
              <a:rPr lang="en-US" dirty="0">
                <a:solidFill>
                  <a:schemeClr val="tx1">
                    <a:lumMod val="50000"/>
                    <a:lumOff val="50000"/>
                  </a:schemeClr>
                </a:solidFill>
              </a:rPr>
              <a:t>Unleashes potential from multiple technologies</a:t>
            </a:r>
          </a:p>
          <a:p>
            <a:r>
              <a:rPr lang="en-US" dirty="0" smtClean="0">
                <a:solidFill>
                  <a:schemeClr val="tx1">
                    <a:lumMod val="50000"/>
                    <a:lumOff val="50000"/>
                  </a:schemeClr>
                </a:solidFill>
              </a:rPr>
              <a:t>Now define new access strategies regardless of technology, location or application</a:t>
            </a:r>
            <a:endParaRPr lang="en-US" dirty="0">
              <a:solidFill>
                <a:schemeClr val="tx1">
                  <a:lumMod val="50000"/>
                  <a:lumOff val="50000"/>
                </a:schemeClr>
              </a:solidFill>
            </a:endParaRPr>
          </a:p>
        </p:txBody>
      </p:sp>
      <p:sp>
        <p:nvSpPr>
          <p:cNvPr id="11" name="Rectangle 10"/>
          <p:cNvSpPr/>
          <p:nvPr/>
        </p:nvSpPr>
        <p:spPr>
          <a:xfrm>
            <a:off x="4688639" y="2250795"/>
            <a:ext cx="1294919" cy="2329069"/>
          </a:xfrm>
          <a:prstGeom prst="rect">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AU" sz="1200" b="1" dirty="0">
                <a:solidFill>
                  <a:srgbClr val="FFFFFF"/>
                </a:solidFill>
                <a:latin typeface="Calibri" pitchFamily="34" charset="0"/>
              </a:rPr>
              <a:t>Environment </a:t>
            </a:r>
          </a:p>
          <a:p>
            <a:pPr algn="ctr" defTabSz="914099"/>
            <a:r>
              <a:rPr lang="en-AU" sz="1200" b="1" dirty="0">
                <a:solidFill>
                  <a:srgbClr val="FFFFFF"/>
                </a:solidFill>
                <a:latin typeface="Calibri" pitchFamily="34" charset="0"/>
              </a:rPr>
              <a:t>“A”</a:t>
            </a:r>
          </a:p>
        </p:txBody>
      </p:sp>
      <p:sp>
        <p:nvSpPr>
          <p:cNvPr id="12" name="Rectangle 11"/>
          <p:cNvSpPr/>
          <p:nvPr/>
        </p:nvSpPr>
        <p:spPr>
          <a:xfrm>
            <a:off x="6108872" y="2250795"/>
            <a:ext cx="1294919" cy="2329069"/>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AU" sz="1200" b="1" dirty="0">
                <a:solidFill>
                  <a:srgbClr val="FFFFFF"/>
                </a:solidFill>
                <a:latin typeface="Calibri" pitchFamily="34" charset="0"/>
              </a:rPr>
              <a:t>Environment </a:t>
            </a:r>
          </a:p>
          <a:p>
            <a:pPr algn="ctr" defTabSz="914099"/>
            <a:r>
              <a:rPr lang="en-AU" sz="1200" b="1" dirty="0">
                <a:solidFill>
                  <a:srgbClr val="FFFFFF"/>
                </a:solidFill>
                <a:latin typeface="Calibri" pitchFamily="34" charset="0"/>
              </a:rPr>
              <a:t>“B”</a:t>
            </a:r>
          </a:p>
        </p:txBody>
      </p:sp>
      <p:sp>
        <p:nvSpPr>
          <p:cNvPr id="13" name="Rectangle 12"/>
          <p:cNvSpPr/>
          <p:nvPr/>
        </p:nvSpPr>
        <p:spPr>
          <a:xfrm>
            <a:off x="4684020" y="4693480"/>
            <a:ext cx="1294919" cy="568065"/>
          </a:xfrm>
          <a:prstGeom prst="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AU" sz="1200" b="1" dirty="0">
                <a:solidFill>
                  <a:schemeClr val="bg1"/>
                </a:solidFill>
                <a:latin typeface="Calibri" pitchFamily="34" charset="0"/>
              </a:rPr>
              <a:t>Gateway</a:t>
            </a:r>
          </a:p>
        </p:txBody>
      </p:sp>
      <p:sp>
        <p:nvSpPr>
          <p:cNvPr id="14" name="Rectangle 13"/>
          <p:cNvSpPr/>
          <p:nvPr/>
        </p:nvSpPr>
        <p:spPr>
          <a:xfrm>
            <a:off x="6108872" y="4693480"/>
            <a:ext cx="1294919" cy="568065"/>
          </a:xfrm>
          <a:prstGeom prst="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AU" sz="1200" b="1" dirty="0">
                <a:solidFill>
                  <a:schemeClr val="bg1"/>
                </a:solidFill>
                <a:latin typeface="Calibri" pitchFamily="34" charset="0"/>
              </a:rPr>
              <a:t>Gateway</a:t>
            </a:r>
          </a:p>
        </p:txBody>
      </p:sp>
      <p:sp>
        <p:nvSpPr>
          <p:cNvPr id="15" name="Down Arrow 14"/>
          <p:cNvSpPr/>
          <p:nvPr/>
        </p:nvSpPr>
        <p:spPr>
          <a:xfrm rot="10800000">
            <a:off x="5247936" y="4475485"/>
            <a:ext cx="167086" cy="217993"/>
          </a:xfrm>
          <a:prstGeom prst="down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AU" sz="1200" dirty="0"/>
          </a:p>
        </p:txBody>
      </p:sp>
      <p:sp>
        <p:nvSpPr>
          <p:cNvPr id="16" name="Down Arrow 15"/>
          <p:cNvSpPr/>
          <p:nvPr/>
        </p:nvSpPr>
        <p:spPr>
          <a:xfrm rot="10800000">
            <a:off x="6672789" y="4475485"/>
            <a:ext cx="167086" cy="217993"/>
          </a:xfrm>
          <a:prstGeom prst="down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AU" sz="1200" dirty="0"/>
          </a:p>
        </p:txBody>
      </p:sp>
      <p:sp>
        <p:nvSpPr>
          <p:cNvPr id="17" name="Rectangle 16"/>
          <p:cNvSpPr/>
          <p:nvPr/>
        </p:nvSpPr>
        <p:spPr>
          <a:xfrm>
            <a:off x="7514961" y="2250795"/>
            <a:ext cx="1294919" cy="2329069"/>
          </a:xfrm>
          <a:prstGeom prst="rec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AU" sz="1200" b="1" dirty="0">
                <a:solidFill>
                  <a:srgbClr val="FFFFFF"/>
                </a:solidFill>
                <a:latin typeface="Calibri" pitchFamily="34" charset="0"/>
              </a:rPr>
              <a:t>Future Environment / Cloud / Managed Service</a:t>
            </a:r>
          </a:p>
        </p:txBody>
      </p:sp>
      <p:sp>
        <p:nvSpPr>
          <p:cNvPr id="18" name="Rectangle 17"/>
          <p:cNvSpPr/>
          <p:nvPr/>
        </p:nvSpPr>
        <p:spPr>
          <a:xfrm>
            <a:off x="7514961" y="4693478"/>
            <a:ext cx="1294919" cy="568065"/>
          </a:xfrm>
          <a:prstGeom prst="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AU" sz="1200" b="1" dirty="0">
                <a:solidFill>
                  <a:schemeClr val="bg1"/>
                </a:solidFill>
                <a:latin typeface="Calibri" pitchFamily="34" charset="0"/>
              </a:rPr>
              <a:t>Gateway</a:t>
            </a:r>
          </a:p>
        </p:txBody>
      </p:sp>
      <p:sp>
        <p:nvSpPr>
          <p:cNvPr id="19" name="Down Arrow 18"/>
          <p:cNvSpPr/>
          <p:nvPr/>
        </p:nvSpPr>
        <p:spPr>
          <a:xfrm rot="10800000">
            <a:off x="8078876" y="5261543"/>
            <a:ext cx="167086" cy="207011"/>
          </a:xfrm>
          <a:prstGeom prst="down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AU" sz="1200" dirty="0"/>
          </a:p>
        </p:txBody>
      </p:sp>
      <p:sp>
        <p:nvSpPr>
          <p:cNvPr id="20" name="Down Arrow 19"/>
          <p:cNvSpPr/>
          <p:nvPr/>
        </p:nvSpPr>
        <p:spPr>
          <a:xfrm rot="10800000">
            <a:off x="8078876" y="4475485"/>
            <a:ext cx="167086" cy="217993"/>
          </a:xfrm>
          <a:prstGeom prst="down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AU" sz="1200" dirty="0"/>
          </a:p>
        </p:txBody>
      </p:sp>
      <p:sp>
        <p:nvSpPr>
          <p:cNvPr id="22" name="Down Arrow 21"/>
          <p:cNvSpPr/>
          <p:nvPr/>
        </p:nvSpPr>
        <p:spPr>
          <a:xfrm rot="10800000">
            <a:off x="5247936" y="5261544"/>
            <a:ext cx="167086" cy="207009"/>
          </a:xfrm>
          <a:prstGeom prst="down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AU" sz="1200" dirty="0"/>
          </a:p>
        </p:txBody>
      </p:sp>
      <p:sp>
        <p:nvSpPr>
          <p:cNvPr id="23" name="Down Arrow 22"/>
          <p:cNvSpPr/>
          <p:nvPr/>
        </p:nvSpPr>
        <p:spPr>
          <a:xfrm rot="10800000">
            <a:off x="6672789" y="5261543"/>
            <a:ext cx="167086" cy="207011"/>
          </a:xfrm>
          <a:prstGeom prst="down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AU" sz="1200" dirty="0"/>
          </a:p>
        </p:txBody>
      </p:sp>
    </p:spTree>
    <p:extLst>
      <p:ext uri="{BB962C8B-B14F-4D97-AF65-F5344CB8AC3E}">
        <p14:creationId xmlns:p14="http://schemas.microsoft.com/office/powerpoint/2010/main" val="276538304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8340</TotalTime>
  <Words>2642</Words>
  <Application>Microsoft Office PowerPoint</Application>
  <PresentationFormat>On-screen Show (4:3)</PresentationFormat>
  <Paragraphs>422</Paragraphs>
  <Slides>30</Slides>
  <Notes>23</Notes>
  <HiddenSlides>0</HiddenSlides>
  <MMClips>0</MMClips>
  <ScaleCrop>false</ScaleCrop>
  <HeadingPairs>
    <vt:vector size="4" baseType="variant">
      <vt:variant>
        <vt:lpstr>Theme</vt:lpstr>
      </vt:variant>
      <vt:variant>
        <vt:i4>3</vt:i4>
      </vt:variant>
      <vt:variant>
        <vt:lpstr>Slide Titles</vt:lpstr>
      </vt:variant>
      <vt:variant>
        <vt:i4>30</vt:i4>
      </vt:variant>
    </vt:vector>
  </HeadingPairs>
  <TitlesOfParts>
    <vt:vector size="33" baseType="lpstr">
      <vt:lpstr>Office Theme</vt:lpstr>
      <vt:lpstr>1_Office Theme</vt:lpstr>
      <vt:lpstr>2_Office Theme</vt:lpstr>
      <vt:lpstr>PowerPoint Presentation</vt:lpstr>
      <vt:lpstr>Defining your  next generation desktop</vt:lpstr>
      <vt:lpstr>Agenda Defining Your Next Generation Desktop</vt:lpstr>
      <vt:lpstr>The Platform Formerly Known as the Desktop Old World – Extant Systems</vt:lpstr>
      <vt:lpstr>The NEXT Generation The New World</vt:lpstr>
      <vt:lpstr>Accepted and Emerging Technologies  </vt:lpstr>
      <vt:lpstr>What We Need  </vt:lpstr>
      <vt:lpstr>HP Client Virtualisation Access Solution (CVAS)  </vt:lpstr>
      <vt:lpstr>Defining an Access Platform</vt:lpstr>
      <vt:lpstr>Live Demonstration</vt:lpstr>
      <vt:lpstr>Components</vt:lpstr>
      <vt:lpstr>Benefits of Thin clients</vt:lpstr>
      <vt:lpstr>PowerPoint Presentation</vt:lpstr>
      <vt:lpstr>PowerPoint Presentation</vt:lpstr>
      <vt:lpstr>PowerPoint Presentation</vt:lpstr>
      <vt:lpstr>PowerPoint Presentation</vt:lpstr>
      <vt:lpstr>Modularising DC Architecture</vt:lpstr>
      <vt:lpstr>Modular Example</vt:lpstr>
      <vt:lpstr>Modular Example (Block Description)</vt:lpstr>
      <vt:lpstr>Modular Example (Block)</vt:lpstr>
      <vt:lpstr>Modular Example (DC)</vt:lpstr>
      <vt:lpstr>PowerPoint Presentation</vt:lpstr>
      <vt:lpstr>Windows Server 2008 R2 SP1</vt:lpstr>
      <vt:lpstr>PowerPoint Presentation</vt:lpstr>
      <vt:lpstr>Solution Key features</vt:lpstr>
      <vt:lpstr>CIO VALUE PROPOSITION</vt:lpstr>
      <vt:lpstr>HP Client Virtualisation Access Solution (CVAS)  </vt:lpstr>
      <vt:lpstr>Enrol in Microsoft Virtual Academy Today</vt:lpstr>
      <vt:lpstr>Resources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281</cp:revision>
  <dcterms:created xsi:type="dcterms:W3CDTF">2011-04-01T05:55:34Z</dcterms:created>
  <dcterms:modified xsi:type="dcterms:W3CDTF">2011-09-01T04:52:24Z</dcterms:modified>
</cp:coreProperties>
</file>