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24"/>
  </p:notesMasterIdLst>
  <p:sldIdLst>
    <p:sldId id="279" r:id="rId4"/>
    <p:sldId id="280" r:id="rId5"/>
    <p:sldId id="289" r:id="rId6"/>
    <p:sldId id="297" r:id="rId7"/>
    <p:sldId id="298" r:id="rId8"/>
    <p:sldId id="299" r:id="rId9"/>
    <p:sldId id="291" r:id="rId10"/>
    <p:sldId id="290" r:id="rId11"/>
    <p:sldId id="311" r:id="rId12"/>
    <p:sldId id="292" r:id="rId13"/>
    <p:sldId id="313" r:id="rId14"/>
    <p:sldId id="295" r:id="rId15"/>
    <p:sldId id="296" r:id="rId16"/>
    <p:sldId id="293" r:id="rId17"/>
    <p:sldId id="312" r:id="rId18"/>
    <p:sldId id="314" r:id="rId19"/>
    <p:sldId id="310" r:id="rId20"/>
    <p:sldId id="315" r:id="rId21"/>
    <p:sldId id="316" r:id="rId22"/>
    <p:sldId id="31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44" d="100"/>
          <a:sy n="44" d="100"/>
        </p:scale>
        <p:origin x="-846" y="-8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19</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2:31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file:///C:\Users\gareja\Documents\Engagements\DEEWR\Hyper-V%20RDP\HyperV%20Arch.vsd\Drawing\~Page-1\Box.2" TargetMode="External"/><Relationship Id="rId13" Type="http://schemas.openxmlformats.org/officeDocument/2006/relationships/image" Target="../media/image13.png"/><Relationship Id="rId3" Type="http://schemas.openxmlformats.org/officeDocument/2006/relationships/oleObject" Target="file:///C:\Users\gareja\Documents\Engagements\DEEWR\Hyper-V%20RDP\HyperV%20Arch.vsd\Drawing\~Page-1\Box" TargetMode="External"/><Relationship Id="rId7" Type="http://schemas.openxmlformats.org/officeDocument/2006/relationships/image" Target="../media/image9.png"/><Relationship Id="rId12"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emf"/><Relationship Id="rId11" Type="http://schemas.openxmlformats.org/officeDocument/2006/relationships/image" Target="../media/image11.png"/><Relationship Id="rId5" Type="http://schemas.openxmlformats.org/officeDocument/2006/relationships/oleObject" Target="file:///C:\Users\gareja\Documents\Engagements\DEEWR\Hyper-V%20RDP\HyperV%20Arch.vsd\Drawing\~Page-1\Box.4" TargetMode="External"/><Relationship Id="rId10" Type="http://schemas.openxmlformats.org/officeDocument/2006/relationships/image" Target="../media/image10.png"/><Relationship Id="rId4" Type="http://schemas.openxmlformats.org/officeDocument/2006/relationships/image" Target="../media/image6.emf"/><Relationship Id="rId9" Type="http://schemas.openxmlformats.org/officeDocument/2006/relationships/image" Target="../media/image8.emf"/></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microsoft.com/windowsserver2008/en/us/rds-remotefx.aspx" TargetMode="External"/><Relationship Id="rId3" Type="http://schemas.openxmlformats.org/officeDocument/2006/relationships/hyperlink" Target="http://www.microsoft.com/windowsserver2008/en/us/rds-vdi.aspx" TargetMode="External"/><Relationship Id="rId7" Type="http://schemas.openxmlformats.org/officeDocument/2006/relationships/hyperlink" Target="http://download.microsoft.com/download/D/1/5/D15951B6-B33C-4A57-BCFB-76A9A6E54212/Implementing_and_Configuring_Dynamic_Memory_WP_SP1_final.pdf" TargetMode="External"/><Relationship Id="rId2" Type="http://schemas.openxmlformats.org/officeDocument/2006/relationships/hyperlink" Target="http://www.microsoft.com/casestudies/Case_Study_Search_Results.aspx?Type=1&amp;Keywords=VDI&amp;LangID=46" TargetMode="External"/><Relationship Id="rId1" Type="http://schemas.openxmlformats.org/officeDocument/2006/relationships/slideLayout" Target="../slideLayouts/slideLayout2.xml"/><Relationship Id="rId6" Type="http://schemas.openxmlformats.org/officeDocument/2006/relationships/hyperlink" Target="http://blogs.technet.com/b/vishwa/" TargetMode="External"/><Relationship Id="rId5" Type="http://schemas.openxmlformats.org/officeDocument/2006/relationships/hyperlink" Target="http://www.microsoft.com/systemcenter/en/us/default.aspx" TargetMode="External"/><Relationship Id="rId4" Type="http://schemas.openxmlformats.org/officeDocument/2006/relationships/hyperlink" Target="http://www.microsoft.com/windowsserver2008/en/us/hyperv-main.aspx" TargetMode="External"/><Relationship Id="rId9" Type="http://schemas.openxmlformats.org/officeDocument/2006/relationships/hyperlink" Target="http://www.citrix.com/"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hyperlink" Target="http://technet.microsoft.com/en-au" TargetMode="External"/><Relationship Id="rId10" Type="http://schemas.openxmlformats.org/officeDocument/2006/relationships/image" Target="../media/image1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microsoft.com/hyper-v-server/en/us/default.asp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How does SP1 change the game?</a:t>
            </a:r>
          </a:p>
        </p:txBody>
      </p:sp>
      <p:sp>
        <p:nvSpPr>
          <p:cNvPr id="3" name="Content Placeholder 2"/>
          <p:cNvSpPr>
            <a:spLocks noGrp="1"/>
          </p:cNvSpPr>
          <p:nvPr>
            <p:ph idx="1"/>
          </p:nvPr>
        </p:nvSpPr>
        <p:spPr/>
        <p:txBody>
          <a:bodyPr/>
          <a:lstStyle/>
          <a:p>
            <a:r>
              <a:rPr lang="en-AU" dirty="0"/>
              <a:t>Dynamic </a:t>
            </a:r>
            <a:r>
              <a:rPr lang="en-AU" dirty="0" smtClean="0"/>
              <a:t>Memory</a:t>
            </a:r>
          </a:p>
          <a:p>
            <a:pPr lvl="1"/>
            <a:r>
              <a:rPr lang="en-AU" dirty="0" smtClean="0"/>
              <a:t>Dynamically </a:t>
            </a:r>
            <a:r>
              <a:rPr lang="en-AU" dirty="0"/>
              <a:t>add/remove memory based on VM demand</a:t>
            </a:r>
          </a:p>
          <a:p>
            <a:pPr lvl="1"/>
            <a:r>
              <a:rPr lang="en-AU" dirty="0"/>
              <a:t>Takes the guesswork out of server sizing</a:t>
            </a:r>
          </a:p>
          <a:p>
            <a:pPr lvl="1"/>
            <a:r>
              <a:rPr lang="en-AU" dirty="0"/>
              <a:t>Supports:</a:t>
            </a:r>
          </a:p>
          <a:p>
            <a:pPr lvl="2"/>
            <a:r>
              <a:rPr lang="en-AU" dirty="0"/>
              <a:t>Windows Vista and Windows 7</a:t>
            </a:r>
          </a:p>
          <a:p>
            <a:pPr lvl="2"/>
            <a:r>
              <a:rPr lang="en-AU" dirty="0"/>
              <a:t>Windows Server 2003, 2008 and 2008 </a:t>
            </a:r>
            <a:r>
              <a:rPr lang="en-AU" dirty="0" smtClean="0"/>
              <a:t>R2</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06059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Hyper-V for VDI testing</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59"/>
            <a:ext cx="7848872" cy="4697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3491880" y="4365104"/>
            <a:ext cx="144016" cy="72008"/>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a:off x="3711463" y="4401108"/>
            <a:ext cx="144016" cy="72008"/>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p:cNvSpPr/>
          <p:nvPr/>
        </p:nvSpPr>
        <p:spPr>
          <a:xfrm>
            <a:off x="3989888" y="4437112"/>
            <a:ext cx="144016" cy="72008"/>
          </a:xfrm>
          <a:prstGeom prst="ellipse">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5560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 Dynamic Memory just for VDI</a:t>
            </a:r>
            <a:endParaRPr lang="en-AU" dirty="0"/>
          </a:p>
        </p:txBody>
      </p:sp>
      <p:sp>
        <p:nvSpPr>
          <p:cNvPr id="3" name="Content Placeholder 2"/>
          <p:cNvSpPr>
            <a:spLocks noGrp="1"/>
          </p:cNvSpPr>
          <p:nvPr>
            <p:ph idx="1"/>
          </p:nvPr>
        </p:nvSpPr>
        <p:spPr/>
        <p:txBody>
          <a:bodyPr/>
          <a:lstStyle/>
          <a:p>
            <a:r>
              <a:rPr lang="en-AU" dirty="0" smtClean="0"/>
              <a:t>Short Answer: No!</a:t>
            </a:r>
          </a:p>
          <a:p>
            <a:r>
              <a:rPr lang="en-AU" dirty="0" smtClean="0"/>
              <a:t>Strong customer success with core infrastructure, web and SQL workloads</a:t>
            </a:r>
          </a:p>
          <a:p>
            <a:pPr lvl="1"/>
            <a:r>
              <a:rPr lang="en-AU" sz="2000" dirty="0" smtClean="0"/>
              <a:t>“…with Hyper-V and Dynamic Memory, we’ve been able to consolidate our date </a:t>
            </a:r>
            <a:r>
              <a:rPr lang="en-AU" sz="2000" dirty="0" err="1" smtClean="0"/>
              <a:t>center</a:t>
            </a:r>
            <a:r>
              <a:rPr lang="en-AU" sz="2000" dirty="0" smtClean="0"/>
              <a:t> footprint by more than 50 </a:t>
            </a:r>
            <a:r>
              <a:rPr lang="en-AU" sz="2000" dirty="0" err="1" smtClean="0"/>
              <a:t>percent</a:t>
            </a:r>
            <a:r>
              <a:rPr lang="en-AU" sz="2000" dirty="0" smtClean="0"/>
              <a:t>, increase server capacity by about 35 </a:t>
            </a:r>
            <a:r>
              <a:rPr lang="en-AU" sz="2000" dirty="0" err="1" smtClean="0"/>
              <a:t>percent</a:t>
            </a:r>
            <a:r>
              <a:rPr lang="en-AU" sz="2000" dirty="0" smtClean="0"/>
              <a:t> and reduce power costs by 33 </a:t>
            </a:r>
            <a:r>
              <a:rPr lang="en-AU" sz="2000" dirty="0" err="1" smtClean="0"/>
              <a:t>percent</a:t>
            </a:r>
            <a:r>
              <a:rPr lang="en-AU" sz="2000" dirty="0" smtClean="0"/>
              <a:t>…”</a:t>
            </a:r>
          </a:p>
          <a:p>
            <a:pPr lvl="2"/>
            <a:r>
              <a:rPr lang="en-AU" sz="1600" dirty="0" smtClean="0"/>
              <a:t>Alan </a:t>
            </a:r>
            <a:r>
              <a:rPr lang="en-AU" sz="1600" dirty="0" err="1" smtClean="0"/>
              <a:t>Buorassa</a:t>
            </a:r>
            <a:r>
              <a:rPr lang="en-AU" sz="1600" dirty="0" smtClean="0"/>
              <a:t>, CIO, </a:t>
            </a:r>
            <a:r>
              <a:rPr lang="en-AU" sz="1600" dirty="0" err="1" smtClean="0"/>
              <a:t>EmpireCLS</a:t>
            </a:r>
            <a:r>
              <a:rPr lang="en-AU" sz="1600" dirty="0" smtClean="0"/>
              <a:t> Worldwide Chauffeured Services</a:t>
            </a:r>
          </a:p>
          <a:p>
            <a:pPr lvl="1"/>
            <a:r>
              <a:rPr lang="en-AU" sz="2000" dirty="0" smtClean="0"/>
              <a:t>“…We found that we could increase the number of virtual machines per Hyper-V server by 25 to 50 </a:t>
            </a:r>
            <a:r>
              <a:rPr lang="en-AU" sz="2000" dirty="0" err="1" smtClean="0"/>
              <a:t>percent</a:t>
            </a:r>
            <a:r>
              <a:rPr lang="en-AU" sz="2000" dirty="0" smtClean="0"/>
              <a:t> with Dynamic Memory…”</a:t>
            </a:r>
          </a:p>
          <a:p>
            <a:pPr lvl="2"/>
            <a:r>
              <a:rPr lang="en-AU" sz="1600" dirty="0" smtClean="0"/>
              <a:t>David </a:t>
            </a:r>
            <a:r>
              <a:rPr lang="en-AU" sz="1600" dirty="0" err="1" smtClean="0"/>
              <a:t>Feng</a:t>
            </a:r>
            <a:r>
              <a:rPr lang="en-AU" sz="1600" dirty="0" smtClean="0"/>
              <a:t>, IT Director, </a:t>
            </a:r>
            <a:r>
              <a:rPr lang="en-AU" sz="1600" dirty="0" err="1" smtClean="0"/>
              <a:t>Sporton</a:t>
            </a:r>
            <a:r>
              <a:rPr lang="en-AU" sz="1600" dirty="0" smtClean="0"/>
              <a:t> International</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81689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workloads work with Dynamic Memory?</a:t>
            </a:r>
            <a:endParaRPr lang="en-AU" dirty="0"/>
          </a:p>
        </p:txBody>
      </p:sp>
      <p:sp>
        <p:nvSpPr>
          <p:cNvPr id="3" name="Content Placeholder 2"/>
          <p:cNvSpPr>
            <a:spLocks noGrp="1"/>
          </p:cNvSpPr>
          <p:nvPr>
            <p:ph idx="1"/>
          </p:nvPr>
        </p:nvSpPr>
        <p:spPr/>
        <p:txBody>
          <a:bodyPr>
            <a:normAutofit/>
          </a:bodyPr>
          <a:lstStyle/>
          <a:p>
            <a:r>
              <a:rPr lang="en-AU" dirty="0" smtClean="0"/>
              <a:t>Core Infrastructure</a:t>
            </a:r>
          </a:p>
          <a:p>
            <a:r>
              <a:rPr lang="en-AU" dirty="0" smtClean="0"/>
              <a:t>SQL</a:t>
            </a:r>
          </a:p>
          <a:p>
            <a:r>
              <a:rPr lang="en-AU" dirty="0" smtClean="0"/>
              <a:t>Web</a:t>
            </a:r>
          </a:p>
          <a:p>
            <a:endParaRPr lang="en-AU" sz="1400" dirty="0"/>
          </a:p>
          <a:p>
            <a:r>
              <a:rPr lang="en-AU" dirty="0" smtClean="0"/>
              <a:t>Not:</a:t>
            </a:r>
          </a:p>
          <a:p>
            <a:pPr lvl="1"/>
            <a:r>
              <a:rPr lang="en-AU" dirty="0" smtClean="0"/>
              <a:t>Microsoft Exchange</a:t>
            </a:r>
          </a:p>
          <a:p>
            <a:pPr lvl="1"/>
            <a:r>
              <a:rPr lang="en-AU" dirty="0" smtClean="0"/>
              <a:t>Some applications that check memory @ start and allocate</a:t>
            </a:r>
          </a:p>
          <a:p>
            <a:pPr lvl="1"/>
            <a:r>
              <a:rPr lang="en-AU" dirty="0" smtClean="0"/>
              <a:t>Anything that does not play well with hot add and hot remove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203369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2597450" y="2996952"/>
            <a:ext cx="3384376" cy="923330"/>
          </a:xfrm>
          <a:prstGeom prst="rect">
            <a:avLst/>
          </a:prstGeom>
        </p:spPr>
        <p:style>
          <a:lnRef idx="1">
            <a:schemeClr val="accent6"/>
          </a:lnRef>
          <a:fillRef idx="3">
            <a:schemeClr val="accent6"/>
          </a:fillRef>
          <a:effectRef idx="2">
            <a:schemeClr val="accent6"/>
          </a:effectRef>
          <a:fontRef idx="minor">
            <a:schemeClr val="lt1"/>
          </a:fontRef>
        </p:style>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dirty="0" smtClean="0">
                <a:ln w="50800"/>
                <a:solidFill>
                  <a:schemeClr val="bg1">
                    <a:shade val="50000"/>
                  </a:schemeClr>
                </a:solidFill>
              </a:rPr>
              <a:t>DEMO</a:t>
            </a:r>
            <a:endParaRPr lang="en-US" sz="5400" b="1" cap="none" spc="0" dirty="0">
              <a:ln w="50800"/>
              <a:solidFill>
                <a:schemeClr val="bg1">
                  <a:shade val="50000"/>
                </a:schemeClr>
              </a:solidFill>
              <a:effectLst/>
            </a:endParaRPr>
          </a:p>
        </p:txBody>
      </p:sp>
      <p:sp>
        <p:nvSpPr>
          <p:cNvPr id="7" name="Title 1"/>
          <p:cNvSpPr>
            <a:spLocks noGrp="1"/>
          </p:cNvSpPr>
          <p:nvPr>
            <p:ph type="title"/>
          </p:nvPr>
        </p:nvSpPr>
        <p:spPr>
          <a:xfrm>
            <a:off x="2306832" y="1556792"/>
            <a:ext cx="3965612" cy="1143000"/>
          </a:xfrm>
        </p:spPr>
        <p:txBody>
          <a:bodyPr/>
          <a:lstStyle/>
          <a:p>
            <a:r>
              <a:rPr lang="en-AU" dirty="0" smtClean="0"/>
              <a:t>Dynamic Memory</a:t>
            </a:r>
            <a:endParaRPr lang="en-AU" dirty="0"/>
          </a:p>
        </p:txBody>
      </p:sp>
    </p:spTree>
    <p:extLst>
      <p:ext uri="{BB962C8B-B14F-4D97-AF65-F5344CB8AC3E}">
        <p14:creationId xmlns:p14="http://schemas.microsoft.com/office/powerpoint/2010/main" val="475285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147248" cy="792088"/>
          </a:xfrm>
        </p:spPr>
        <p:txBody>
          <a:bodyPr/>
          <a:lstStyle/>
          <a:p>
            <a:r>
              <a:rPr lang="en-AU" dirty="0" smtClean="0"/>
              <a:t>Hyper-V Architecture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Object 4"/>
          <p:cNvGraphicFramePr>
            <a:graphicFrameLocks noChangeAspect="1"/>
          </p:cNvGraphicFramePr>
          <p:nvPr>
            <p:extLst>
              <p:ext uri="{D42A27DB-BD31-4B8C-83A1-F6EECF244321}">
                <p14:modId xmlns:p14="http://schemas.microsoft.com/office/powerpoint/2010/main" val="2451803951"/>
              </p:ext>
            </p:extLst>
          </p:nvPr>
        </p:nvGraphicFramePr>
        <p:xfrm>
          <a:off x="539553" y="5373216"/>
          <a:ext cx="7200800" cy="527050"/>
        </p:xfrm>
        <a:graphic>
          <a:graphicData uri="http://schemas.openxmlformats.org/presentationml/2006/ole">
            <mc:AlternateContent xmlns:mc="http://schemas.openxmlformats.org/markup-compatibility/2006">
              <mc:Choice xmlns:v="urn:schemas-microsoft-com:vml" Requires="v">
                <p:oleObj spid="_x0000_s44138" name="Visio" r:id="rId3" imgW="8131542" imgH="526645" progId="Visio.Drawing.11">
                  <p:link updateAutomatic="1"/>
                </p:oleObj>
              </mc:Choice>
              <mc:Fallback>
                <p:oleObj name="Visio" r:id="rId3" imgW="8131542" imgH="526645" progId="Visio.Drawing.11">
                  <p:link updateAutomatic="1"/>
                  <p:pic>
                    <p:nvPicPr>
                      <p:cNvPr id="0" name=""/>
                      <p:cNvPicPr/>
                      <p:nvPr/>
                    </p:nvPicPr>
                    <p:blipFill>
                      <a:blip r:embed="rId4"/>
                      <a:stretch>
                        <a:fillRect/>
                      </a:stretch>
                    </p:blipFill>
                    <p:spPr>
                      <a:xfrm>
                        <a:off x="539553" y="5373216"/>
                        <a:ext cx="7200800" cy="5270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53854533"/>
              </p:ext>
            </p:extLst>
          </p:nvPr>
        </p:nvGraphicFramePr>
        <p:xfrm>
          <a:off x="539552" y="5373216"/>
          <a:ext cx="2160240" cy="527050"/>
        </p:xfrm>
        <a:graphic>
          <a:graphicData uri="http://schemas.openxmlformats.org/presentationml/2006/ole">
            <mc:AlternateContent xmlns:mc="http://schemas.openxmlformats.org/markup-compatibility/2006">
              <mc:Choice xmlns:v="urn:schemas-microsoft-com:vml" Requires="v">
                <p:oleObj spid="_x0000_s44139" name="Visio" r:id="rId3" imgW="8131542" imgH="526645" progId="Visio.Drawing.11">
                  <p:link updateAutomatic="1"/>
                </p:oleObj>
              </mc:Choice>
              <mc:Fallback>
                <p:oleObj name="Visio" r:id="rId3" imgW="8131542" imgH="526645" progId="Visio.Drawing.11">
                  <p:link updateAutomatic="1"/>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5373216"/>
                        <a:ext cx="2160240" cy="527050"/>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200442942"/>
              </p:ext>
            </p:extLst>
          </p:nvPr>
        </p:nvGraphicFramePr>
        <p:xfrm>
          <a:off x="539553" y="1916832"/>
          <a:ext cx="2088232" cy="3343275"/>
        </p:xfrm>
        <a:graphic>
          <a:graphicData uri="http://schemas.openxmlformats.org/presentationml/2006/ole">
            <mc:AlternateContent xmlns:mc="http://schemas.openxmlformats.org/markup-compatibility/2006">
              <mc:Choice xmlns:v="urn:schemas-microsoft-com:vml" Requires="v">
                <p:oleObj spid="_x0000_s44140" name="Visio" r:id="rId5" imgW="2731584" imgH="3343613" progId="Visio.Drawing.11">
                  <p:link updateAutomatic="1"/>
                </p:oleObj>
              </mc:Choice>
              <mc:Fallback>
                <p:oleObj name="Visio" r:id="rId5" imgW="2731584" imgH="3343613" progId="Visio.Drawing.11">
                  <p:link updateAutomatic="1"/>
                  <p:pic>
                    <p:nvPicPr>
                      <p:cNvPr id="0" name=""/>
                      <p:cNvPicPr/>
                      <p:nvPr/>
                    </p:nvPicPr>
                    <p:blipFill>
                      <a:blip r:embed="rId6"/>
                      <a:stretch>
                        <a:fillRect/>
                      </a:stretch>
                    </p:blipFill>
                    <p:spPr>
                      <a:xfrm>
                        <a:off x="539553" y="1916832"/>
                        <a:ext cx="2088232" cy="3343275"/>
                      </a:xfrm>
                      <a:prstGeom prst="rect">
                        <a:avLst/>
                      </a:prstGeom>
                      <a:solidFill>
                        <a:schemeClr val="accent1"/>
                      </a:solidFill>
                    </p:spPr>
                  </p:pic>
                </p:oleObj>
              </mc:Fallback>
            </mc:AlternateContent>
          </a:graphicData>
        </a:graphic>
      </p:graphicFrame>
      <p:pic>
        <p:nvPicPr>
          <p:cNvPr id="4404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5015" y="3645024"/>
            <a:ext cx="215277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884368" y="4941168"/>
            <a:ext cx="1008112"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AU" dirty="0">
                <a:solidFill>
                  <a:schemeClr val="bg1"/>
                </a:solidFill>
              </a:rPr>
              <a:t>RING </a:t>
            </a:r>
            <a:r>
              <a:rPr lang="en-AU" dirty="0" smtClean="0">
                <a:solidFill>
                  <a:schemeClr val="bg1"/>
                </a:solidFill>
              </a:rPr>
              <a:t>-1</a:t>
            </a:r>
            <a:endParaRPr lang="en-AU" dirty="0">
              <a:solidFill>
                <a:schemeClr val="bg1"/>
              </a:solidFill>
            </a:endParaRPr>
          </a:p>
        </p:txBody>
      </p:sp>
      <p:sp>
        <p:nvSpPr>
          <p:cNvPr id="13" name="TextBox 12"/>
          <p:cNvSpPr txBox="1"/>
          <p:nvPr/>
        </p:nvSpPr>
        <p:spPr>
          <a:xfrm>
            <a:off x="1119352" y="2852936"/>
            <a:ext cx="864096"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AU" dirty="0"/>
              <a:t>RING 3</a:t>
            </a:r>
          </a:p>
        </p:txBody>
      </p:sp>
      <p:graphicFrame>
        <p:nvGraphicFramePr>
          <p:cNvPr id="10" name="Object 9"/>
          <p:cNvGraphicFramePr>
            <a:graphicFrameLocks noChangeAspect="1"/>
          </p:cNvGraphicFramePr>
          <p:nvPr>
            <p:extLst>
              <p:ext uri="{D42A27DB-BD31-4B8C-83A1-F6EECF244321}">
                <p14:modId xmlns:p14="http://schemas.microsoft.com/office/powerpoint/2010/main" val="3315848548"/>
              </p:ext>
            </p:extLst>
          </p:nvPr>
        </p:nvGraphicFramePr>
        <p:xfrm>
          <a:off x="539553" y="4869160"/>
          <a:ext cx="7200800" cy="474663"/>
        </p:xfrm>
        <a:graphic>
          <a:graphicData uri="http://schemas.openxmlformats.org/presentationml/2006/ole">
            <mc:AlternateContent xmlns:mc="http://schemas.openxmlformats.org/markup-compatibility/2006">
              <mc:Choice xmlns:v="urn:schemas-microsoft-com:vml" Requires="v">
                <p:oleObj spid="_x0000_s44141" name="Visio" r:id="rId8" imgW="8131542" imgH="474764" progId="Visio.Drawing.11">
                  <p:link updateAutomatic="1"/>
                </p:oleObj>
              </mc:Choice>
              <mc:Fallback>
                <p:oleObj name="Visio" r:id="rId8" imgW="8131542" imgH="474764" progId="Visio.Drawing.11">
                  <p:link updateAutomatic="1"/>
                  <p:pic>
                    <p:nvPicPr>
                      <p:cNvPr id="0" name=""/>
                      <p:cNvPicPr/>
                      <p:nvPr/>
                    </p:nvPicPr>
                    <p:blipFill>
                      <a:blip r:embed="rId9"/>
                      <a:stretch>
                        <a:fillRect/>
                      </a:stretch>
                    </p:blipFill>
                    <p:spPr>
                      <a:xfrm>
                        <a:off x="539553" y="4869160"/>
                        <a:ext cx="7200800" cy="474663"/>
                      </a:xfrm>
                      <a:prstGeom prst="rect">
                        <a:avLst/>
                      </a:prstGeom>
                    </p:spPr>
                  </p:pic>
                </p:oleObj>
              </mc:Fallback>
            </mc:AlternateContent>
          </a:graphicData>
        </a:graphic>
      </p:graphicFrame>
      <p:sp>
        <p:nvSpPr>
          <p:cNvPr id="12" name="TextBox 11"/>
          <p:cNvSpPr txBox="1"/>
          <p:nvPr/>
        </p:nvSpPr>
        <p:spPr>
          <a:xfrm>
            <a:off x="1119352" y="4157464"/>
            <a:ext cx="864096"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AU" dirty="0"/>
              <a:t>RING </a:t>
            </a:r>
            <a:r>
              <a:rPr lang="en-AU" dirty="0" smtClean="0"/>
              <a:t>0</a:t>
            </a:r>
            <a:endParaRPr lang="en-AU" dirty="0"/>
          </a:p>
        </p:txBody>
      </p:sp>
      <p:pic>
        <p:nvPicPr>
          <p:cNvPr id="44070" name="Picture 3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9553" y="3034486"/>
            <a:ext cx="1986707" cy="1535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71" name="Picture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553" y="1844824"/>
            <a:ext cx="1986707" cy="114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72" name="Picture 4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800" y="1375489"/>
            <a:ext cx="2232247"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77" name="Picture 4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48064" y="1382675"/>
            <a:ext cx="2232248"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V="1">
            <a:off x="497274" y="2989149"/>
            <a:ext cx="731508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277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63" presetClass="path" presetSubtype="0" accel="50000" decel="50000" fill="hold" grpId="0" nodeType="withEffect">
                                  <p:stCondLst>
                                    <p:cond delay="0"/>
                                  </p:stCondLst>
                                  <p:childTnLst>
                                    <p:animMotion origin="layout" path="M 1.94444E-6 3.22924E-6 L 0.73993 -0.08976 " pathEditMode="relative" rAng="0" ptsTypes="AA">
                                      <p:cBhvr>
                                        <p:cTn id="14" dur="2000" fill="hold"/>
                                        <p:tgtEl>
                                          <p:spTgt spid="13"/>
                                        </p:tgtEl>
                                        <p:attrNameLst>
                                          <p:attrName>ppt_x</p:attrName>
                                          <p:attrName>ppt_y</p:attrName>
                                        </p:attrNameLst>
                                      </p:cBhvr>
                                      <p:rCtr x="36997" y="-4488"/>
                                    </p:animMotion>
                                  </p:childTnLst>
                                </p:cTn>
                              </p:par>
                              <p:par>
                                <p:cTn id="15" presetID="64" presetClass="path" presetSubtype="0" accel="50000" decel="50000" fill="hold" nodeType="withEffect">
                                  <p:stCondLst>
                                    <p:cond delay="0"/>
                                  </p:stCondLst>
                                  <p:childTnLst>
                                    <p:animMotion origin="layout" path="M -0.00712 -0.00925 L -0.00348 -0.08027 " pathEditMode="relative" rAng="0" ptsTypes="AA">
                                      <p:cBhvr>
                                        <p:cTn id="16" dur="2000" fill="hold"/>
                                        <p:tgtEl>
                                          <p:spTgt spid="7"/>
                                        </p:tgtEl>
                                        <p:attrNameLst>
                                          <p:attrName>ppt_x</p:attrName>
                                          <p:attrName>ppt_y</p:attrName>
                                        </p:attrNameLst>
                                      </p:cBhvr>
                                      <p:rCtr x="174" y="-3562"/>
                                    </p:animMotion>
                                  </p:childTnLst>
                                </p:cTn>
                              </p:par>
                              <p:par>
                                <p:cTn id="17" presetID="1" presetClass="exit" presetSubtype="0" fill="hold" nodeType="withEffect">
                                  <p:stCondLst>
                                    <p:cond delay="0"/>
                                  </p:stCondLst>
                                  <p:childTnLst>
                                    <p:set>
                                      <p:cBhvr>
                                        <p:cTn id="18" dur="1" fill="hold">
                                          <p:stCondLst>
                                            <p:cond delay="0"/>
                                          </p:stCondLst>
                                        </p:cTn>
                                        <p:tgtEl>
                                          <p:spTgt spid="44040"/>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63" presetClass="path" presetSubtype="0" accel="50000" decel="50000" fill="hold" grpId="0" nodeType="withEffect">
                                  <p:stCondLst>
                                    <p:cond delay="0"/>
                                  </p:stCondLst>
                                  <p:childTnLst>
                                    <p:animMotion origin="layout" path="M 1.94444E-6 -2.50289E-6 L 0.73993 -0.05945 " pathEditMode="relative" rAng="0" ptsTypes="AA">
                                      <p:cBhvr>
                                        <p:cTn id="23" dur="2000" fill="hold"/>
                                        <p:tgtEl>
                                          <p:spTgt spid="12"/>
                                        </p:tgtEl>
                                        <p:attrNameLst>
                                          <p:attrName>ppt_x</p:attrName>
                                          <p:attrName>ppt_y</p:attrName>
                                        </p:attrNameLst>
                                      </p:cBhvr>
                                      <p:rCtr x="36997" y="-2984"/>
                                    </p:animMotion>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44070"/>
                                        </p:tgtEl>
                                        <p:attrNameLst>
                                          <p:attrName>style.visibility</p:attrName>
                                        </p:attrNameLst>
                                      </p:cBhvr>
                                      <p:to>
                                        <p:strVal val="visible"/>
                                      </p:to>
                                    </p:set>
                                    <p:animEffect transition="in" filter="fade">
                                      <p:cBhvr>
                                        <p:cTn id="31" dur="500"/>
                                        <p:tgtEl>
                                          <p:spTgt spid="44070"/>
                                        </p:tgtEl>
                                      </p:cBhvr>
                                    </p:animEffect>
                                  </p:childTnLst>
                                </p:cTn>
                              </p:par>
                              <p:par>
                                <p:cTn id="32" presetID="10" presetClass="entr" presetSubtype="0" fill="hold" nodeType="withEffect">
                                  <p:stCondLst>
                                    <p:cond delay="0"/>
                                  </p:stCondLst>
                                  <p:childTnLst>
                                    <p:set>
                                      <p:cBhvr>
                                        <p:cTn id="33" dur="1" fill="hold">
                                          <p:stCondLst>
                                            <p:cond delay="0"/>
                                          </p:stCondLst>
                                        </p:cTn>
                                        <p:tgtEl>
                                          <p:spTgt spid="44071"/>
                                        </p:tgtEl>
                                        <p:attrNameLst>
                                          <p:attrName>style.visibility</p:attrName>
                                        </p:attrNameLst>
                                      </p:cBhvr>
                                      <p:to>
                                        <p:strVal val="visible"/>
                                      </p:to>
                                    </p:set>
                                    <p:animEffect transition="in" filter="fade">
                                      <p:cBhvr>
                                        <p:cTn id="34" dur="500"/>
                                        <p:tgtEl>
                                          <p:spTgt spid="4407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44072"/>
                                        </p:tgtEl>
                                        <p:attrNameLst>
                                          <p:attrName>style.visibility</p:attrName>
                                        </p:attrNameLst>
                                      </p:cBhvr>
                                      <p:to>
                                        <p:strVal val="visible"/>
                                      </p:to>
                                    </p:set>
                                    <p:anim calcmode="lin" valueType="num">
                                      <p:cBhvr>
                                        <p:cTn id="39" dur="500" fill="hold"/>
                                        <p:tgtEl>
                                          <p:spTgt spid="44072"/>
                                        </p:tgtEl>
                                        <p:attrNameLst>
                                          <p:attrName>ppt_w</p:attrName>
                                        </p:attrNameLst>
                                      </p:cBhvr>
                                      <p:tavLst>
                                        <p:tav tm="0">
                                          <p:val>
                                            <p:fltVal val="0"/>
                                          </p:val>
                                        </p:tav>
                                        <p:tav tm="100000">
                                          <p:val>
                                            <p:strVal val="#ppt_w"/>
                                          </p:val>
                                        </p:tav>
                                      </p:tavLst>
                                    </p:anim>
                                    <p:anim calcmode="lin" valueType="num">
                                      <p:cBhvr>
                                        <p:cTn id="40" dur="500" fill="hold"/>
                                        <p:tgtEl>
                                          <p:spTgt spid="44072"/>
                                        </p:tgtEl>
                                        <p:attrNameLst>
                                          <p:attrName>ppt_h</p:attrName>
                                        </p:attrNameLst>
                                      </p:cBhvr>
                                      <p:tavLst>
                                        <p:tav tm="0">
                                          <p:val>
                                            <p:fltVal val="0"/>
                                          </p:val>
                                        </p:tav>
                                        <p:tav tm="100000">
                                          <p:val>
                                            <p:strVal val="#ppt_h"/>
                                          </p:val>
                                        </p:tav>
                                      </p:tavLst>
                                    </p:anim>
                                    <p:animEffect transition="in" filter="fade">
                                      <p:cBhvr>
                                        <p:cTn id="41" dur="500"/>
                                        <p:tgtEl>
                                          <p:spTgt spid="44072"/>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44077"/>
                                        </p:tgtEl>
                                        <p:attrNameLst>
                                          <p:attrName>style.visibility</p:attrName>
                                        </p:attrNameLst>
                                      </p:cBhvr>
                                      <p:to>
                                        <p:strVal val="visible"/>
                                      </p:to>
                                    </p:set>
                                    <p:anim calcmode="lin" valueType="num">
                                      <p:cBhvr>
                                        <p:cTn id="46" dur="500" fill="hold"/>
                                        <p:tgtEl>
                                          <p:spTgt spid="44077"/>
                                        </p:tgtEl>
                                        <p:attrNameLst>
                                          <p:attrName>ppt_w</p:attrName>
                                        </p:attrNameLst>
                                      </p:cBhvr>
                                      <p:tavLst>
                                        <p:tav tm="0">
                                          <p:val>
                                            <p:fltVal val="0"/>
                                          </p:val>
                                        </p:tav>
                                        <p:tav tm="100000">
                                          <p:val>
                                            <p:strVal val="#ppt_w"/>
                                          </p:val>
                                        </p:tav>
                                      </p:tavLst>
                                    </p:anim>
                                    <p:anim calcmode="lin" valueType="num">
                                      <p:cBhvr>
                                        <p:cTn id="47" dur="500" fill="hold"/>
                                        <p:tgtEl>
                                          <p:spTgt spid="44077"/>
                                        </p:tgtEl>
                                        <p:attrNameLst>
                                          <p:attrName>ppt_h</p:attrName>
                                        </p:attrNameLst>
                                      </p:cBhvr>
                                      <p:tavLst>
                                        <p:tav tm="0">
                                          <p:val>
                                            <p:fltVal val="0"/>
                                          </p:val>
                                        </p:tav>
                                        <p:tav tm="100000">
                                          <p:val>
                                            <p:strVal val="#ppt_h"/>
                                          </p:val>
                                        </p:tav>
                                      </p:tavLst>
                                    </p:anim>
                                    <p:animEffect transition="in" filter="fade">
                                      <p:cBhvr>
                                        <p:cTn id="48" dur="500"/>
                                        <p:tgtEl>
                                          <p:spTgt spid="44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Citrix </a:t>
            </a:r>
            <a:r>
              <a:rPr lang="en-AU" dirty="0" err="1" smtClean="0"/>
              <a:t>XenDesktop</a:t>
            </a:r>
            <a:r>
              <a:rPr lang="en-AU" dirty="0" smtClean="0"/>
              <a:t> 5 Architecture</a:t>
            </a:r>
            <a:endParaRPr lang="en-AU" dirty="0"/>
          </a:p>
        </p:txBody>
      </p:sp>
      <p:sp>
        <p:nvSpPr>
          <p:cNvPr id="3" name="Content Placeholder 2"/>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165034"/>
            <a:ext cx="8136904" cy="5545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30296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a:t>
            </a:r>
            <a:endParaRPr lang="en-AU" dirty="0"/>
          </a:p>
        </p:txBody>
      </p:sp>
      <p:sp>
        <p:nvSpPr>
          <p:cNvPr id="3" name="Content Placeholder 2"/>
          <p:cNvSpPr>
            <a:spLocks noGrp="1"/>
          </p:cNvSpPr>
          <p:nvPr>
            <p:ph idx="1"/>
          </p:nvPr>
        </p:nvSpPr>
        <p:spPr>
          <a:xfrm>
            <a:off x="467544" y="1340768"/>
            <a:ext cx="8229600" cy="4525963"/>
          </a:xfrm>
        </p:spPr>
        <p:txBody>
          <a:bodyPr>
            <a:normAutofit fontScale="55000" lnSpcReduction="20000"/>
          </a:bodyPr>
          <a:lstStyle/>
          <a:p>
            <a:r>
              <a:rPr lang="en-AU" dirty="0"/>
              <a:t>VDI case studies can be found at </a:t>
            </a:r>
            <a:r>
              <a:rPr lang="en-AU" dirty="0">
                <a:hlinkClick r:id="rId2"/>
              </a:rPr>
              <a:t>http://www.microsoft.com/casestudies/Case_Study_Search_Results.aspx?Type=1&amp;Keywords=VDI&amp;LangID=46</a:t>
            </a:r>
            <a:r>
              <a:rPr lang="en-AU" dirty="0"/>
              <a:t>. </a:t>
            </a:r>
          </a:p>
          <a:p>
            <a:r>
              <a:rPr lang="en-AU" dirty="0"/>
              <a:t>VDI Standard and Premium Suite licensing details can be found at </a:t>
            </a:r>
            <a:r>
              <a:rPr lang="en-AU" dirty="0">
                <a:hlinkClick r:id="rId3"/>
              </a:rPr>
              <a:t>http://www.microsoft.com/windowsserver2008/en/us/rds-vdi.aspx</a:t>
            </a:r>
            <a:r>
              <a:rPr lang="en-AU" dirty="0"/>
              <a:t>. </a:t>
            </a:r>
          </a:p>
          <a:p>
            <a:r>
              <a:rPr lang="en-AU" dirty="0"/>
              <a:t>Details concerning Windows Server 2008 R2 Hyper-V features and capabilities are available at </a:t>
            </a:r>
            <a:r>
              <a:rPr lang="en-AU" dirty="0">
                <a:hlinkClick r:id="rId4"/>
              </a:rPr>
              <a:t>http://www.microsoft.com/windowsserver2008/en/us/hyperv-main.aspx</a:t>
            </a:r>
            <a:r>
              <a:rPr lang="en-AU" dirty="0"/>
              <a:t>.  </a:t>
            </a:r>
          </a:p>
          <a:p>
            <a:r>
              <a:rPr lang="en-AU" dirty="0"/>
              <a:t>For information concerning Microsoft's System </a:t>
            </a:r>
            <a:r>
              <a:rPr lang="en-AU" dirty="0" err="1"/>
              <a:t>Center</a:t>
            </a:r>
            <a:r>
              <a:rPr lang="en-AU" dirty="0"/>
              <a:t> family of products, see </a:t>
            </a:r>
            <a:r>
              <a:rPr lang="en-AU" dirty="0">
                <a:hlinkClick r:id="rId5"/>
              </a:rPr>
              <a:t>http://www.microsoft.com/systemcenter/en/us/default.aspx</a:t>
            </a:r>
            <a:r>
              <a:rPr lang="en-AU" dirty="0"/>
              <a:t>. </a:t>
            </a:r>
          </a:p>
          <a:p>
            <a:r>
              <a:rPr lang="en-AU" dirty="0"/>
              <a:t>Tips on how to tune System </a:t>
            </a:r>
            <a:r>
              <a:rPr lang="en-AU" dirty="0" err="1"/>
              <a:t>Center</a:t>
            </a:r>
            <a:r>
              <a:rPr lang="en-AU" dirty="0"/>
              <a:t> Virtual Machine Manager for VDI deployments can be found at </a:t>
            </a:r>
            <a:r>
              <a:rPr lang="en-AU" dirty="0">
                <a:hlinkClick r:id="rId6"/>
              </a:rPr>
              <a:t>http://blogs.technet.com/b/vishwa/</a:t>
            </a:r>
            <a:r>
              <a:rPr lang="en-AU" dirty="0"/>
              <a:t>. </a:t>
            </a:r>
          </a:p>
          <a:p>
            <a:r>
              <a:rPr lang="en-AU" dirty="0"/>
              <a:t>For a technical overview of the new Dynamic Memory feature in Service Pack 1 for Windows Server 2008 R2, see the Dynamic Memory Technical Overview whitepaper which can be downloaded from </a:t>
            </a:r>
            <a:r>
              <a:rPr lang="en-AU" dirty="0">
                <a:hlinkClick r:id="rId7"/>
              </a:rPr>
              <a:t>http://download.microsoft.com/download/D/1/5/D15951B6-B33C-4A57-BCFB-76A9A6E54212/Implementing_and_Configuring_Dynamic_Memory_WP_SP1_final.pdf</a:t>
            </a:r>
            <a:r>
              <a:rPr lang="en-AU" dirty="0"/>
              <a:t>. </a:t>
            </a:r>
          </a:p>
          <a:p>
            <a:r>
              <a:rPr lang="en-AU" dirty="0"/>
              <a:t>Information about the new </a:t>
            </a:r>
            <a:r>
              <a:rPr lang="en-AU" dirty="0" err="1"/>
              <a:t>RemoteFX</a:t>
            </a:r>
            <a:r>
              <a:rPr lang="en-AU" dirty="0"/>
              <a:t> feature included in Service Pack 1 for Windows Server 2008 R2 can be found at </a:t>
            </a:r>
            <a:r>
              <a:rPr lang="en-AU" dirty="0">
                <a:hlinkClick r:id="rId8"/>
              </a:rPr>
              <a:t>http://www.microsoft.com/windowsserver2008/en/us/rds-remotefx.aspx</a:t>
            </a:r>
            <a:r>
              <a:rPr lang="en-AU" dirty="0"/>
              <a:t>. </a:t>
            </a:r>
          </a:p>
          <a:p>
            <a:r>
              <a:rPr lang="en-AU" dirty="0"/>
              <a:t>For information concerning Citrix desktop virtualization products and technologies, refer to the Citrix website at </a:t>
            </a:r>
            <a:r>
              <a:rPr lang="en-AU" dirty="0">
                <a:hlinkClick r:id="rId9"/>
              </a:rPr>
              <a:t>http://www.citrix.com</a:t>
            </a:r>
            <a:r>
              <a:rPr lang="en-AU" dirty="0"/>
              <a:t>. </a:t>
            </a:r>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13270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Why Hyper-V for VDI</a:t>
            </a:r>
            <a:endParaRPr lang="en-AU" dirty="0"/>
          </a:p>
        </p:txBody>
      </p:sp>
      <p:sp>
        <p:nvSpPr>
          <p:cNvPr id="3" name="Text Placeholder 2"/>
          <p:cNvSpPr>
            <a:spLocks noGrp="1"/>
          </p:cNvSpPr>
          <p:nvPr>
            <p:ph type="body" idx="1"/>
          </p:nvPr>
        </p:nvSpPr>
        <p:spPr>
          <a:xfrm>
            <a:off x="722313" y="2420889"/>
            <a:ext cx="7772400" cy="1986012"/>
          </a:xfrm>
        </p:spPr>
        <p:txBody>
          <a:bodyPr>
            <a:normAutofit fontScale="92500" lnSpcReduction="10000"/>
          </a:bodyPr>
          <a:lstStyle/>
          <a:p>
            <a:pPr lvl="0">
              <a:defRPr/>
            </a:pPr>
            <a:r>
              <a:rPr lang="en-US" b="1" dirty="0" smtClean="0"/>
              <a:t>Gareth James</a:t>
            </a:r>
          </a:p>
          <a:p>
            <a:pPr lvl="0">
              <a:defRPr/>
            </a:pPr>
            <a:r>
              <a:rPr lang="en-US" dirty="0" smtClean="0"/>
              <a:t>Senior Consultant</a:t>
            </a:r>
          </a:p>
          <a:p>
            <a:pPr lvl="0">
              <a:defRPr/>
            </a:pPr>
            <a:r>
              <a:rPr lang="en-US" dirty="0" smtClean="0"/>
              <a:t>Microsoft Consulting Services</a:t>
            </a:r>
          </a:p>
          <a:p>
            <a:pPr lvl="0">
              <a:defRPr/>
            </a:pPr>
            <a:r>
              <a:rPr lang="en-US" b="1" dirty="0" smtClean="0"/>
              <a:t>Tony Sanchez</a:t>
            </a:r>
            <a:endParaRPr lang="en-US" b="1" dirty="0"/>
          </a:p>
          <a:p>
            <a:pPr lvl="0">
              <a:defRPr/>
            </a:pPr>
            <a:r>
              <a:rPr lang="en-US" dirty="0" smtClean="0"/>
              <a:t>Solutions Architect</a:t>
            </a:r>
          </a:p>
          <a:p>
            <a:pPr lvl="0">
              <a:defRPr/>
            </a:pPr>
            <a:r>
              <a:rPr lang="en-US" dirty="0" smtClean="0"/>
              <a:t>Citrix Systems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VIR-CLI304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Objectives and Takeaways</a:t>
            </a:r>
            <a:endParaRPr lang="en-AU" dirty="0"/>
          </a:p>
        </p:txBody>
      </p:sp>
      <p:sp>
        <p:nvSpPr>
          <p:cNvPr id="3" name="Content Placeholder 2"/>
          <p:cNvSpPr>
            <a:spLocks noGrp="1"/>
          </p:cNvSpPr>
          <p:nvPr>
            <p:ph idx="1"/>
          </p:nvPr>
        </p:nvSpPr>
        <p:spPr/>
        <p:txBody>
          <a:bodyPr>
            <a:normAutofit/>
          </a:bodyPr>
          <a:lstStyle/>
          <a:p>
            <a:r>
              <a:rPr lang="en-US" dirty="0" smtClean="0"/>
              <a:t>What is VDI anyway?</a:t>
            </a:r>
          </a:p>
          <a:p>
            <a:r>
              <a:rPr lang="en-US" dirty="0" smtClean="0"/>
              <a:t>What makes a good VDI platform</a:t>
            </a:r>
          </a:p>
          <a:p>
            <a:r>
              <a:rPr lang="en-US" dirty="0" smtClean="0"/>
              <a:t>Why Hyper-V for VDI</a:t>
            </a:r>
          </a:p>
          <a:p>
            <a:r>
              <a:rPr lang="en-US" dirty="0" smtClean="0"/>
              <a:t>Windows </a:t>
            </a:r>
            <a:r>
              <a:rPr lang="en-US" dirty="0"/>
              <a:t>Server 2008 R2 SP1</a:t>
            </a:r>
          </a:p>
          <a:p>
            <a:pPr lvl="1"/>
            <a:r>
              <a:rPr lang="en-US" dirty="0"/>
              <a:t>Dynamic </a:t>
            </a:r>
            <a:r>
              <a:rPr lang="en-US" dirty="0" smtClean="0"/>
              <a:t>Memory</a:t>
            </a:r>
          </a:p>
          <a:p>
            <a:pPr lvl="1"/>
            <a:r>
              <a:rPr lang="en-US" dirty="0" err="1" smtClean="0"/>
              <a:t>RemoteFX</a:t>
            </a:r>
            <a:endParaRPr lang="en-US" dirty="0" smtClean="0"/>
          </a:p>
          <a:p>
            <a:pPr lvl="1"/>
            <a:r>
              <a:rPr lang="en-US" dirty="0" smtClean="0"/>
              <a:t>Hyper-V Architecture</a:t>
            </a:r>
          </a:p>
          <a:p>
            <a:pPr marL="457200" lvl="1"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56409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08920"/>
            <a:ext cx="8229600" cy="1143000"/>
          </a:xfrm>
        </p:spPr>
        <p:txBody>
          <a:bodyPr/>
          <a:lstStyle/>
          <a:p>
            <a:r>
              <a:rPr lang="en-AU" dirty="0" smtClean="0"/>
              <a:t>What is VDI anyway?</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82687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does a typical virtualised environment look like?</a:t>
            </a:r>
            <a:endParaRPr lang="en-AU" dirty="0"/>
          </a:p>
        </p:txBody>
      </p:sp>
      <p:sp>
        <p:nvSpPr>
          <p:cNvPr id="3" name="Content Placeholder 2"/>
          <p:cNvSpPr>
            <a:spLocks noGrp="1"/>
          </p:cNvSpPr>
          <p:nvPr>
            <p:ph idx="1"/>
          </p:nvPr>
        </p:nvSpPr>
        <p:spPr/>
        <p:txBody>
          <a:bodyPr/>
          <a:lstStyle/>
          <a:p>
            <a:r>
              <a:rPr lang="en-AU" dirty="0" smtClean="0"/>
              <a:t>Server Virtualisation</a:t>
            </a:r>
          </a:p>
          <a:p>
            <a:pPr lvl="1"/>
            <a:r>
              <a:rPr lang="en-AU" dirty="0" smtClean="0"/>
              <a:t>Relatively easy to see ROI with strong TCO gains</a:t>
            </a:r>
          </a:p>
          <a:p>
            <a:pPr lvl="1"/>
            <a:r>
              <a:rPr lang="en-AU" dirty="0" smtClean="0"/>
              <a:t>81% of customers virtualise anywhere between 1 and 14 guests per server</a:t>
            </a:r>
          </a:p>
          <a:p>
            <a:pPr lvl="2"/>
            <a:r>
              <a:rPr lang="en-AU" dirty="0" smtClean="0"/>
              <a:t>Source: IDC</a:t>
            </a:r>
          </a:p>
          <a:p>
            <a:r>
              <a:rPr lang="en-AU" dirty="0" smtClean="0"/>
              <a:t>Client Virtualisation</a:t>
            </a:r>
          </a:p>
          <a:p>
            <a:pPr lvl="1"/>
            <a:r>
              <a:rPr lang="en-AU" dirty="0" smtClean="0"/>
              <a:t>Very difficult to project ROI with unproven TCO gains</a:t>
            </a:r>
          </a:p>
          <a:p>
            <a:pPr lvl="1"/>
            <a:r>
              <a:rPr lang="en-AU" dirty="0" smtClean="0"/>
              <a:t>Between 30 to 120+ guests per server</a:t>
            </a:r>
          </a:p>
          <a:p>
            <a:pPr lvl="1"/>
            <a:r>
              <a:rPr lang="en-AU" dirty="0" smtClean="0"/>
              <a:t>Disk I/O hit especially hard</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2128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Core attributes of a good VDI platform</a:t>
            </a:r>
            <a:endParaRPr lang="en-AU" dirty="0"/>
          </a:p>
        </p:txBody>
      </p:sp>
      <p:sp>
        <p:nvSpPr>
          <p:cNvPr id="3" name="Content Placeholder 2"/>
          <p:cNvSpPr>
            <a:spLocks noGrp="1"/>
          </p:cNvSpPr>
          <p:nvPr>
            <p:ph idx="1"/>
          </p:nvPr>
        </p:nvSpPr>
        <p:spPr>
          <a:xfrm>
            <a:off x="467544" y="1412776"/>
            <a:ext cx="8229600" cy="4525963"/>
          </a:xfrm>
        </p:spPr>
        <p:txBody>
          <a:bodyPr>
            <a:normAutofit lnSpcReduction="10000"/>
          </a:bodyPr>
          <a:lstStyle/>
          <a:p>
            <a:r>
              <a:rPr lang="en-AU" dirty="0" smtClean="0"/>
              <a:t>Reliability</a:t>
            </a:r>
          </a:p>
          <a:p>
            <a:r>
              <a:rPr lang="en-AU" dirty="0" smtClean="0"/>
              <a:t>Robustness</a:t>
            </a:r>
          </a:p>
          <a:p>
            <a:r>
              <a:rPr lang="en-AU" dirty="0" smtClean="0"/>
              <a:t>Cost effectiveness</a:t>
            </a:r>
          </a:p>
          <a:p>
            <a:r>
              <a:rPr lang="en-AU" dirty="0" smtClean="0"/>
              <a:t>High Performance</a:t>
            </a:r>
          </a:p>
          <a:p>
            <a:r>
              <a:rPr lang="en-AU" dirty="0" smtClean="0"/>
              <a:t>Density</a:t>
            </a:r>
          </a:p>
          <a:p>
            <a:r>
              <a:rPr lang="en-AU" dirty="0" smtClean="0"/>
              <a:t>Redundancy</a:t>
            </a:r>
          </a:p>
          <a:p>
            <a:r>
              <a:rPr lang="en-AU" dirty="0" smtClean="0"/>
              <a:t>Security</a:t>
            </a:r>
          </a:p>
          <a:p>
            <a:r>
              <a:rPr lang="en-AU" dirty="0" smtClean="0"/>
              <a:t>Ease of configuration</a:t>
            </a:r>
          </a:p>
          <a:p>
            <a:r>
              <a:rPr lang="en-AU" dirty="0" smtClean="0"/>
              <a:t>Ease of management</a:t>
            </a:r>
          </a:p>
          <a:p>
            <a:pPr marL="0" indent="0">
              <a:buNone/>
            </a:pPr>
            <a:endParaRPr lang="en-AU" dirty="0" smtClean="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029028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80928"/>
            <a:ext cx="8229600" cy="1143000"/>
          </a:xfrm>
        </p:spPr>
        <p:txBody>
          <a:bodyPr/>
          <a:lstStyle/>
          <a:p>
            <a:r>
              <a:rPr lang="en-AU" dirty="0" smtClean="0"/>
              <a:t>Windows Server 2008 R2 SP1</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36653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Windows Server 2008 R2 SP1</a:t>
            </a:r>
          </a:p>
        </p:txBody>
      </p:sp>
      <p:sp>
        <p:nvSpPr>
          <p:cNvPr id="3" name="Content Placeholder 2"/>
          <p:cNvSpPr>
            <a:spLocks noGrp="1"/>
          </p:cNvSpPr>
          <p:nvPr>
            <p:ph idx="1"/>
          </p:nvPr>
        </p:nvSpPr>
        <p:spPr>
          <a:xfrm>
            <a:off x="467544" y="1412776"/>
            <a:ext cx="8229600" cy="4525963"/>
          </a:xfrm>
        </p:spPr>
        <p:txBody>
          <a:bodyPr/>
          <a:lstStyle/>
          <a:p>
            <a:r>
              <a:rPr lang="en-AU" dirty="0" smtClean="0"/>
              <a:t>Windows </a:t>
            </a:r>
            <a:r>
              <a:rPr lang="en-AU" dirty="0"/>
              <a:t>Server 2008 R2 with Hyper-V Role</a:t>
            </a:r>
          </a:p>
          <a:p>
            <a:pPr lvl="1"/>
            <a:r>
              <a:rPr lang="en-AU" dirty="0"/>
              <a:t>Standard</a:t>
            </a:r>
          </a:p>
          <a:p>
            <a:pPr lvl="1"/>
            <a:r>
              <a:rPr lang="en-AU" dirty="0"/>
              <a:t>Enterprise</a:t>
            </a:r>
          </a:p>
          <a:p>
            <a:pPr lvl="1"/>
            <a:r>
              <a:rPr lang="en-AU" dirty="0"/>
              <a:t>Datacentre</a:t>
            </a:r>
          </a:p>
          <a:p>
            <a:r>
              <a:rPr lang="en-AU" dirty="0"/>
              <a:t>Windows Hyper-V Server 2008 R2</a:t>
            </a:r>
          </a:p>
          <a:p>
            <a:pPr lvl="1"/>
            <a:r>
              <a:rPr lang="en-AU" dirty="0"/>
              <a:t>Free download</a:t>
            </a:r>
          </a:p>
          <a:p>
            <a:pPr marL="457200" lvl="1" indent="0">
              <a:buNone/>
            </a:pPr>
            <a:r>
              <a:rPr lang="en-AU" sz="1400" dirty="0">
                <a:hlinkClick r:id="rId2"/>
              </a:rPr>
              <a:t>http://www.microsoft.com/hyper-v-server/en/us/default.aspx</a:t>
            </a:r>
            <a:endParaRPr lang="en-AU" sz="1400" dirty="0"/>
          </a:p>
          <a:p>
            <a:pPr lvl="1"/>
            <a:r>
              <a:rPr lang="en-AU" dirty="0"/>
              <a:t>Think of it like 2008 R2 Enterprise server core</a:t>
            </a:r>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94436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does SP1 change the game?</a:t>
            </a:r>
            <a:endParaRPr lang="en-AU" dirty="0"/>
          </a:p>
        </p:txBody>
      </p:sp>
      <p:sp>
        <p:nvSpPr>
          <p:cNvPr id="3" name="Content Placeholder 2"/>
          <p:cNvSpPr>
            <a:spLocks noGrp="1"/>
          </p:cNvSpPr>
          <p:nvPr>
            <p:ph idx="1"/>
          </p:nvPr>
        </p:nvSpPr>
        <p:spPr/>
        <p:txBody>
          <a:bodyPr>
            <a:normAutofit/>
          </a:bodyPr>
          <a:lstStyle/>
          <a:p>
            <a:r>
              <a:rPr lang="en-AU" dirty="0"/>
              <a:t>Supported CPU Overcommit ratio increased to 12:1 for Desktop workloads (Windows 7 SP1 guests only</a:t>
            </a:r>
            <a:r>
              <a:rPr lang="en-AU" dirty="0" smtClean="0"/>
              <a:t>)</a:t>
            </a:r>
          </a:p>
          <a:p>
            <a:r>
              <a:rPr lang="en-AU" dirty="0" err="1"/>
              <a:t>RemoteFX</a:t>
            </a:r>
            <a:endParaRPr lang="en-AU" dirty="0"/>
          </a:p>
          <a:p>
            <a:pPr lvl="1"/>
            <a:r>
              <a:rPr lang="en-AU" dirty="0"/>
              <a:t>Server side graphics acceleration</a:t>
            </a:r>
          </a:p>
          <a:p>
            <a:pPr lvl="1"/>
            <a:r>
              <a:rPr lang="en-AU" dirty="0"/>
              <a:t>More efficient encode/decode</a:t>
            </a:r>
          </a:p>
          <a:p>
            <a:pPr lvl="1"/>
            <a:r>
              <a:rPr lang="en-AU" dirty="0"/>
              <a:t>USB redirection</a:t>
            </a:r>
          </a:p>
          <a:p>
            <a:pPr lvl="1"/>
            <a:r>
              <a:rPr lang="en-AU" dirty="0"/>
              <a:t>Supports:</a:t>
            </a:r>
          </a:p>
          <a:p>
            <a:pPr lvl="2"/>
            <a:r>
              <a:rPr lang="en-AU" dirty="0"/>
              <a:t>Windows 7 SP1 Enterprise and Ultimate on Hyper-V 2008 R2 SP1</a:t>
            </a:r>
          </a:p>
          <a:p>
            <a:pPr lvl="2"/>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7378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7622</TotalTime>
  <Words>1079</Words>
  <Application>Microsoft Office PowerPoint</Application>
  <PresentationFormat>On-screen Show (4:3)</PresentationFormat>
  <Paragraphs>143</Paragraphs>
  <Slides>20</Slides>
  <Notes>3</Notes>
  <HiddenSlides>0</HiddenSlides>
  <MMClips>0</MMClips>
  <ScaleCrop>false</ScaleCrop>
  <HeadingPairs>
    <vt:vector size="6" baseType="variant">
      <vt:variant>
        <vt:lpstr>Theme</vt:lpstr>
      </vt:variant>
      <vt:variant>
        <vt:i4>3</vt:i4>
      </vt:variant>
      <vt:variant>
        <vt:lpstr>Links</vt:lpstr>
      </vt:variant>
      <vt:variant>
        <vt:i4>4</vt:i4>
      </vt:variant>
      <vt:variant>
        <vt:lpstr>Slide Titles</vt:lpstr>
      </vt:variant>
      <vt:variant>
        <vt:i4>20</vt:i4>
      </vt:variant>
    </vt:vector>
  </HeadingPairs>
  <TitlesOfParts>
    <vt:vector size="27" baseType="lpstr">
      <vt:lpstr>Office Theme</vt:lpstr>
      <vt:lpstr>1_Office Theme</vt:lpstr>
      <vt:lpstr>2_Office Theme</vt:lpstr>
      <vt:lpstr>C:\Users\gareja\Documents\Engagements\DEEWR\Hyper-V RDP\HyperV Arch.vsd\Drawing\~Page-1\Box</vt:lpstr>
      <vt:lpstr>C:\Users\gareja\Documents\Engagements\DEEWR\Hyper-V RDP\HyperV Arch.vsd\Drawing\~Page-1\Box</vt:lpstr>
      <vt:lpstr>C:\Users\gareja\Documents\Engagements\DEEWR\Hyper-V RDP\HyperV Arch.vsd\Drawing\~Page-1\Box.4</vt:lpstr>
      <vt:lpstr>C:\Users\gareja\Documents\Engagements\DEEWR\Hyper-V RDP\HyperV Arch.vsd\Drawing\~Page-1\Box.2</vt:lpstr>
      <vt:lpstr>PowerPoint Presentation</vt:lpstr>
      <vt:lpstr>Why Hyper-V for VDI</vt:lpstr>
      <vt:lpstr>Session Objectives and Takeaways</vt:lpstr>
      <vt:lpstr>What is VDI anyway?</vt:lpstr>
      <vt:lpstr>What does a typical virtualised environment look like?</vt:lpstr>
      <vt:lpstr>Core attributes of a good VDI platform</vt:lpstr>
      <vt:lpstr>Windows Server 2008 R2 SP1</vt:lpstr>
      <vt:lpstr>Windows Server 2008 R2 SP1</vt:lpstr>
      <vt:lpstr>How does SP1 change the game?</vt:lpstr>
      <vt:lpstr>How does SP1 change the game?</vt:lpstr>
      <vt:lpstr>Why Hyper-V for VDI testing</vt:lpstr>
      <vt:lpstr>Is Dynamic Memory just for VDI</vt:lpstr>
      <vt:lpstr>What workloads work with Dynamic Memory?</vt:lpstr>
      <vt:lpstr>Dynamic Memory</vt:lpstr>
      <vt:lpstr>Hyper-V Architecture</vt:lpstr>
      <vt:lpstr>Citrix XenDesktop 5 Architecture</vt:lpstr>
      <vt:lpstr>Resources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304</cp:revision>
  <dcterms:created xsi:type="dcterms:W3CDTF">2011-04-01T05:55:34Z</dcterms:created>
  <dcterms:modified xsi:type="dcterms:W3CDTF">2011-09-01T04:31:28Z</dcterms:modified>
</cp:coreProperties>
</file>