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Lst>
  <p:notesMasterIdLst>
    <p:notesMasterId r:id="rId39"/>
  </p:notesMasterIdLst>
  <p:sldIdLst>
    <p:sldId id="279" r:id="rId3"/>
    <p:sldId id="280" r:id="rId4"/>
    <p:sldId id="260" r:id="rId5"/>
    <p:sldId id="288" r:id="rId6"/>
    <p:sldId id="287"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5" r:id="rId23"/>
    <p:sldId id="316" r:id="rId24"/>
    <p:sldId id="306" r:id="rId25"/>
    <p:sldId id="307" r:id="rId26"/>
    <p:sldId id="308" r:id="rId27"/>
    <p:sldId id="309" r:id="rId28"/>
    <p:sldId id="310" r:id="rId29"/>
    <p:sldId id="311" r:id="rId30"/>
    <p:sldId id="312" r:id="rId31"/>
    <p:sldId id="315" r:id="rId32"/>
    <p:sldId id="317" r:id="rId33"/>
    <p:sldId id="314" r:id="rId34"/>
    <p:sldId id="313" r:id="rId35"/>
    <p:sldId id="321" r:id="rId36"/>
    <p:sldId id="270" r:id="rId37"/>
    <p:sldId id="271"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341C"/>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89" autoAdjust="0"/>
    <p:restoredTop sz="83481" autoAdjust="0"/>
  </p:normalViewPr>
  <p:slideViewPr>
    <p:cSldViewPr>
      <p:cViewPr>
        <p:scale>
          <a:sx n="80" d="100"/>
          <a:sy n="80" d="100"/>
        </p:scale>
        <p:origin x="-72" y="-6"/>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2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6.e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8.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8.e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8.emf"/><Relationship Id="rId4"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6.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2451702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10</a:t>
            </a:fld>
            <a:endParaRPr lang="en-AU" dirty="0"/>
          </a:p>
        </p:txBody>
      </p:sp>
    </p:spTree>
    <p:extLst>
      <p:ext uri="{BB962C8B-B14F-4D97-AF65-F5344CB8AC3E}">
        <p14:creationId xmlns:p14="http://schemas.microsoft.com/office/powerpoint/2010/main" val="4195985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11</a:t>
            </a:fld>
            <a:endParaRPr lang="en-AU" dirty="0"/>
          </a:p>
        </p:txBody>
      </p:sp>
    </p:spTree>
    <p:extLst>
      <p:ext uri="{BB962C8B-B14F-4D97-AF65-F5344CB8AC3E}">
        <p14:creationId xmlns:p14="http://schemas.microsoft.com/office/powerpoint/2010/main" val="690143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extLst>
      <p:ext uri="{BB962C8B-B14F-4D97-AF65-F5344CB8AC3E}">
        <p14:creationId xmlns:p14="http://schemas.microsoft.com/office/powerpoint/2010/main" val="1598977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39787553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extLst>
      <p:ext uri="{BB962C8B-B14F-4D97-AF65-F5344CB8AC3E}">
        <p14:creationId xmlns:p14="http://schemas.microsoft.com/office/powerpoint/2010/main" val="3104321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extLst>
      <p:ext uri="{BB962C8B-B14F-4D97-AF65-F5344CB8AC3E}">
        <p14:creationId xmlns:p14="http://schemas.microsoft.com/office/powerpoint/2010/main" val="28619200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16</a:t>
            </a:fld>
            <a:endParaRPr lang="en-AU" dirty="0"/>
          </a:p>
        </p:txBody>
      </p:sp>
    </p:spTree>
    <p:extLst>
      <p:ext uri="{BB962C8B-B14F-4D97-AF65-F5344CB8AC3E}">
        <p14:creationId xmlns:p14="http://schemas.microsoft.com/office/powerpoint/2010/main" val="9962641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17</a:t>
            </a:fld>
            <a:endParaRPr lang="en-AU" dirty="0"/>
          </a:p>
        </p:txBody>
      </p:sp>
    </p:spTree>
    <p:extLst>
      <p:ext uri="{BB962C8B-B14F-4D97-AF65-F5344CB8AC3E}">
        <p14:creationId xmlns:p14="http://schemas.microsoft.com/office/powerpoint/2010/main" val="9014772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extLst>
      <p:ext uri="{BB962C8B-B14F-4D97-AF65-F5344CB8AC3E}">
        <p14:creationId xmlns:p14="http://schemas.microsoft.com/office/powerpoint/2010/main" val="23473838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19</a:t>
            </a:fld>
            <a:endParaRPr lang="en-AU" dirty="0"/>
          </a:p>
        </p:txBody>
      </p:sp>
    </p:spTree>
    <p:extLst>
      <p:ext uri="{BB962C8B-B14F-4D97-AF65-F5344CB8AC3E}">
        <p14:creationId xmlns:p14="http://schemas.microsoft.com/office/powerpoint/2010/main" val="293293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20</a:t>
            </a:fld>
            <a:endParaRPr lang="en-AU" dirty="0"/>
          </a:p>
        </p:txBody>
      </p:sp>
    </p:spTree>
    <p:extLst>
      <p:ext uri="{BB962C8B-B14F-4D97-AF65-F5344CB8AC3E}">
        <p14:creationId xmlns:p14="http://schemas.microsoft.com/office/powerpoint/2010/main" val="11965839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21</a:t>
            </a:fld>
            <a:endParaRPr lang="en-AU" dirty="0"/>
          </a:p>
        </p:txBody>
      </p:sp>
    </p:spTree>
    <p:extLst>
      <p:ext uri="{BB962C8B-B14F-4D97-AF65-F5344CB8AC3E}">
        <p14:creationId xmlns:p14="http://schemas.microsoft.com/office/powerpoint/2010/main" val="33572580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22</a:t>
            </a:fld>
            <a:endParaRPr lang="en-AU" dirty="0"/>
          </a:p>
        </p:txBody>
      </p:sp>
    </p:spTree>
    <p:extLst>
      <p:ext uri="{BB962C8B-B14F-4D97-AF65-F5344CB8AC3E}">
        <p14:creationId xmlns:p14="http://schemas.microsoft.com/office/powerpoint/2010/main" val="33572580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23</a:t>
            </a:fld>
            <a:endParaRPr lang="en-AU" dirty="0"/>
          </a:p>
        </p:txBody>
      </p:sp>
    </p:spTree>
    <p:extLst>
      <p:ext uri="{BB962C8B-B14F-4D97-AF65-F5344CB8AC3E}">
        <p14:creationId xmlns:p14="http://schemas.microsoft.com/office/powerpoint/2010/main" val="4630116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extLst>
      <p:ext uri="{BB962C8B-B14F-4D97-AF65-F5344CB8AC3E}">
        <p14:creationId xmlns:p14="http://schemas.microsoft.com/office/powerpoint/2010/main" val="20872645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26</a:t>
            </a:fld>
            <a:endParaRPr lang="en-AU" dirty="0"/>
          </a:p>
        </p:txBody>
      </p:sp>
    </p:spTree>
    <p:extLst>
      <p:ext uri="{BB962C8B-B14F-4D97-AF65-F5344CB8AC3E}">
        <p14:creationId xmlns:p14="http://schemas.microsoft.com/office/powerpoint/2010/main" val="7730241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27</a:t>
            </a:fld>
            <a:endParaRPr lang="en-AU" dirty="0"/>
          </a:p>
        </p:txBody>
      </p:sp>
    </p:spTree>
    <p:extLst>
      <p:ext uri="{BB962C8B-B14F-4D97-AF65-F5344CB8AC3E}">
        <p14:creationId xmlns:p14="http://schemas.microsoft.com/office/powerpoint/2010/main" val="21492306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28</a:t>
            </a:fld>
            <a:endParaRPr lang="en-AU" dirty="0"/>
          </a:p>
        </p:txBody>
      </p:sp>
    </p:spTree>
    <p:extLst>
      <p:ext uri="{BB962C8B-B14F-4D97-AF65-F5344CB8AC3E}">
        <p14:creationId xmlns:p14="http://schemas.microsoft.com/office/powerpoint/2010/main" val="41910127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29</a:t>
            </a:fld>
            <a:endParaRPr lang="en-AU" dirty="0"/>
          </a:p>
        </p:txBody>
      </p:sp>
    </p:spTree>
    <p:extLst>
      <p:ext uri="{BB962C8B-B14F-4D97-AF65-F5344CB8AC3E}">
        <p14:creationId xmlns:p14="http://schemas.microsoft.com/office/powerpoint/2010/main" val="548844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5:07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5:07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5:07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5:07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5:07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extLst>
      <p:ext uri="{BB962C8B-B14F-4D97-AF65-F5344CB8AC3E}">
        <p14:creationId xmlns:p14="http://schemas.microsoft.com/office/powerpoint/2010/main" val="3629984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a:t>
            </a:fld>
            <a:endParaRPr lang="en-AU" dirty="0"/>
          </a:p>
        </p:txBody>
      </p:sp>
    </p:spTree>
    <p:extLst>
      <p:ext uri="{BB962C8B-B14F-4D97-AF65-F5344CB8AC3E}">
        <p14:creationId xmlns:p14="http://schemas.microsoft.com/office/powerpoint/2010/main" val="2905000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6</a:t>
            </a:fld>
            <a:endParaRPr lang="en-AU" dirty="0"/>
          </a:p>
        </p:txBody>
      </p:sp>
    </p:spTree>
    <p:extLst>
      <p:ext uri="{BB962C8B-B14F-4D97-AF65-F5344CB8AC3E}">
        <p14:creationId xmlns:p14="http://schemas.microsoft.com/office/powerpoint/2010/main" val="2030191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extLst>
      <p:ext uri="{BB962C8B-B14F-4D97-AF65-F5344CB8AC3E}">
        <p14:creationId xmlns:p14="http://schemas.microsoft.com/office/powerpoint/2010/main" val="3733830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5:07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extLst>
      <p:ext uri="{BB962C8B-B14F-4D97-AF65-F5344CB8AC3E}">
        <p14:creationId xmlns:p14="http://schemas.microsoft.com/office/powerpoint/2010/main" val="32331297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dirty="0"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2025559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8879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9455930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6948464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31/08/2011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631970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72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7940837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7027760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31/08/2011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736632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614477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205831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828623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8711166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4470861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9527829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131213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dirty="0"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dirty="0"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dirty="0"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dirty="0"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3447585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notesSlide" Target="../notesSlides/notesSlide10.xml"/><Relationship Id="rId7" Type="http://schemas.openxmlformats.org/officeDocument/2006/relationships/oleObject" Target="../embeddings/oleObject17.bin"/><Relationship Id="rId2" Type="http://schemas.openxmlformats.org/officeDocument/2006/relationships/slideLayout" Target="../slideLayouts/slideLayout3.xml"/><Relationship Id="rId1" Type="http://schemas.openxmlformats.org/officeDocument/2006/relationships/vmlDrawing" Target="../drawings/vmlDrawing5.vml"/><Relationship Id="rId6" Type="http://schemas.openxmlformats.org/officeDocument/2006/relationships/image" Target="../media/image16.png"/><Relationship Id="rId5" Type="http://schemas.openxmlformats.org/officeDocument/2006/relationships/image" Target="../media/image5.png"/><Relationship Id="rId4" Type="http://schemas.openxmlformats.org/officeDocument/2006/relationships/image" Target="../media/image10.wmf"/><Relationship Id="rId9" Type="http://schemas.openxmlformats.org/officeDocument/2006/relationships/oleObject" Target="../embeddings/oleObject18.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oleObject" Target="../embeddings/oleObject20.bin"/><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image" Target="../media/image6.emf"/><Relationship Id="rId5" Type="http://schemas.openxmlformats.org/officeDocument/2006/relationships/oleObject" Target="../embeddings/oleObject19.bin"/><Relationship Id="rId4" Type="http://schemas.openxmlformats.org/officeDocument/2006/relationships/image" Target="../media/image17.wmf"/></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notesSlide" Target="../notesSlides/notesSlide16.xml"/><Relationship Id="rId7" Type="http://schemas.openxmlformats.org/officeDocument/2006/relationships/oleObject" Target="../embeddings/oleObject22.bin"/><Relationship Id="rId2" Type="http://schemas.openxmlformats.org/officeDocument/2006/relationships/slideLayout" Target="../slideLayouts/slideLayout3.xml"/><Relationship Id="rId1" Type="http://schemas.openxmlformats.org/officeDocument/2006/relationships/vmlDrawing" Target="../drawings/vmlDrawing7.vml"/><Relationship Id="rId6" Type="http://schemas.openxmlformats.org/officeDocument/2006/relationships/image" Target="../media/image6.emf"/><Relationship Id="rId5" Type="http://schemas.openxmlformats.org/officeDocument/2006/relationships/oleObject" Target="../embeddings/oleObject21.bin"/><Relationship Id="rId10" Type="http://schemas.openxmlformats.org/officeDocument/2006/relationships/oleObject" Target="../embeddings/oleObject24.bin"/><Relationship Id="rId4" Type="http://schemas.openxmlformats.org/officeDocument/2006/relationships/image" Target="../media/image5.png"/><Relationship Id="rId9" Type="http://schemas.openxmlformats.org/officeDocument/2006/relationships/oleObject" Target="../embeddings/oleObject23.bin"/></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notesSlide" Target="../notesSlides/notesSlide19.xml"/><Relationship Id="rId7" Type="http://schemas.openxmlformats.org/officeDocument/2006/relationships/oleObject" Target="../embeddings/oleObject26.bin"/><Relationship Id="rId2" Type="http://schemas.openxmlformats.org/officeDocument/2006/relationships/slideLayout" Target="../slideLayouts/slideLayout3.xml"/><Relationship Id="rId1" Type="http://schemas.openxmlformats.org/officeDocument/2006/relationships/vmlDrawing" Target="../drawings/vmlDrawing8.vml"/><Relationship Id="rId6" Type="http://schemas.openxmlformats.org/officeDocument/2006/relationships/image" Target="../media/image6.emf"/><Relationship Id="rId5" Type="http://schemas.openxmlformats.org/officeDocument/2006/relationships/oleObject" Target="../embeddings/oleObject25.bin"/><Relationship Id="rId10" Type="http://schemas.openxmlformats.org/officeDocument/2006/relationships/oleObject" Target="../embeddings/oleObject28.bin"/><Relationship Id="rId4" Type="http://schemas.openxmlformats.org/officeDocument/2006/relationships/image" Target="../media/image5.png"/><Relationship Id="rId9" Type="http://schemas.openxmlformats.org/officeDocument/2006/relationships/oleObject" Target="../embeddings/oleObject27.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29.bin"/><Relationship Id="rId3" Type="http://schemas.openxmlformats.org/officeDocument/2006/relationships/notesSlide" Target="../notesSlides/notesSlide20.xml"/><Relationship Id="rId7" Type="http://schemas.openxmlformats.org/officeDocument/2006/relationships/image" Target="../media/image16.png"/><Relationship Id="rId2" Type="http://schemas.openxmlformats.org/officeDocument/2006/relationships/slideLayout" Target="../slideLayouts/slideLayout3.xml"/><Relationship Id="rId1" Type="http://schemas.openxmlformats.org/officeDocument/2006/relationships/vmlDrawing" Target="../drawings/vmlDrawing9.vml"/><Relationship Id="rId6" Type="http://schemas.openxmlformats.org/officeDocument/2006/relationships/image" Target="../media/image14.emf"/><Relationship Id="rId5" Type="http://schemas.openxmlformats.org/officeDocument/2006/relationships/image" Target="../media/image10.wmf"/><Relationship Id="rId10" Type="http://schemas.openxmlformats.org/officeDocument/2006/relationships/image" Target="../media/image22.png"/><Relationship Id="rId4" Type="http://schemas.openxmlformats.org/officeDocument/2006/relationships/image" Target="../media/image5.png"/><Relationship Id="rId9" Type="http://schemas.openxmlformats.org/officeDocument/2006/relationships/image" Target="../media/image8.emf"/></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notesSlide" Target="../notesSlides/notesSlide23.xml"/><Relationship Id="rId7" Type="http://schemas.openxmlformats.org/officeDocument/2006/relationships/oleObject" Target="../embeddings/oleObject31.bin"/><Relationship Id="rId2" Type="http://schemas.openxmlformats.org/officeDocument/2006/relationships/slideLayout" Target="../slideLayouts/slideLayout3.xml"/><Relationship Id="rId1" Type="http://schemas.openxmlformats.org/officeDocument/2006/relationships/vmlDrawing" Target="../drawings/vmlDrawing10.vml"/><Relationship Id="rId6" Type="http://schemas.openxmlformats.org/officeDocument/2006/relationships/image" Target="../media/image5.png"/><Relationship Id="rId11" Type="http://schemas.openxmlformats.org/officeDocument/2006/relationships/oleObject" Target="../embeddings/oleObject34.bin"/><Relationship Id="rId5" Type="http://schemas.openxmlformats.org/officeDocument/2006/relationships/image" Target="../media/image6.emf"/><Relationship Id="rId10" Type="http://schemas.openxmlformats.org/officeDocument/2006/relationships/oleObject" Target="../embeddings/oleObject33.bin"/><Relationship Id="rId4" Type="http://schemas.openxmlformats.org/officeDocument/2006/relationships/oleObject" Target="../embeddings/oleObject30.bin"/><Relationship Id="rId9" Type="http://schemas.openxmlformats.org/officeDocument/2006/relationships/image" Target="../media/image8.emf"/></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24.xml"/><Relationship Id="rId7" Type="http://schemas.openxmlformats.org/officeDocument/2006/relationships/image" Target="../media/image6.emf"/><Relationship Id="rId12" Type="http://schemas.openxmlformats.org/officeDocument/2006/relationships/oleObject" Target="../embeddings/oleObject39.bin"/><Relationship Id="rId2" Type="http://schemas.openxmlformats.org/officeDocument/2006/relationships/slideLayout" Target="../slideLayouts/slideLayout3.xml"/><Relationship Id="rId1" Type="http://schemas.openxmlformats.org/officeDocument/2006/relationships/vmlDrawing" Target="../drawings/vmlDrawing11.vml"/><Relationship Id="rId6" Type="http://schemas.openxmlformats.org/officeDocument/2006/relationships/oleObject" Target="../embeddings/oleObject36.bin"/><Relationship Id="rId11" Type="http://schemas.openxmlformats.org/officeDocument/2006/relationships/image" Target="../media/image7.emf"/><Relationship Id="rId5" Type="http://schemas.openxmlformats.org/officeDocument/2006/relationships/image" Target="../media/image8.emf"/><Relationship Id="rId10" Type="http://schemas.openxmlformats.org/officeDocument/2006/relationships/oleObject" Target="../embeddings/oleObject38.bin"/><Relationship Id="rId4" Type="http://schemas.openxmlformats.org/officeDocument/2006/relationships/oleObject" Target="../embeddings/oleObject35.bin"/><Relationship Id="rId9" Type="http://schemas.openxmlformats.org/officeDocument/2006/relationships/oleObject" Target="../embeddings/oleObject37.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25.xml"/><Relationship Id="rId7" Type="http://schemas.openxmlformats.org/officeDocument/2006/relationships/image" Target="../media/image6.emf"/><Relationship Id="rId2" Type="http://schemas.openxmlformats.org/officeDocument/2006/relationships/slideLayout" Target="../slideLayouts/slideLayout3.xml"/><Relationship Id="rId1" Type="http://schemas.openxmlformats.org/officeDocument/2006/relationships/vmlDrawing" Target="../drawings/vmlDrawing12.vml"/><Relationship Id="rId6" Type="http://schemas.openxmlformats.org/officeDocument/2006/relationships/oleObject" Target="../embeddings/oleObject41.bin"/><Relationship Id="rId5" Type="http://schemas.openxmlformats.org/officeDocument/2006/relationships/image" Target="../media/image8.emf"/><Relationship Id="rId10" Type="http://schemas.openxmlformats.org/officeDocument/2006/relationships/oleObject" Target="../embeddings/oleObject43.bin"/><Relationship Id="rId4" Type="http://schemas.openxmlformats.org/officeDocument/2006/relationships/oleObject" Target="../embeddings/oleObject40.bin"/><Relationship Id="rId9" Type="http://schemas.openxmlformats.org/officeDocument/2006/relationships/oleObject" Target="../embeddings/oleObject42.bin"/></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s://nls.corp.example.com/"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46.bin"/><Relationship Id="rId3" Type="http://schemas.openxmlformats.org/officeDocument/2006/relationships/notesSlide" Target="../notesSlides/notesSlide28.xml"/><Relationship Id="rId7" Type="http://schemas.openxmlformats.org/officeDocument/2006/relationships/image" Target="../media/image6.emf"/><Relationship Id="rId2" Type="http://schemas.openxmlformats.org/officeDocument/2006/relationships/slideLayout" Target="../slideLayouts/slideLayout3.xml"/><Relationship Id="rId1" Type="http://schemas.openxmlformats.org/officeDocument/2006/relationships/vmlDrawing" Target="../drawings/vmlDrawing13.vml"/><Relationship Id="rId6" Type="http://schemas.openxmlformats.org/officeDocument/2006/relationships/oleObject" Target="../embeddings/oleObject45.bin"/><Relationship Id="rId11" Type="http://schemas.openxmlformats.org/officeDocument/2006/relationships/image" Target="../media/image5.png"/><Relationship Id="rId5" Type="http://schemas.openxmlformats.org/officeDocument/2006/relationships/image" Target="../media/image8.emf"/><Relationship Id="rId10" Type="http://schemas.openxmlformats.org/officeDocument/2006/relationships/oleObject" Target="../embeddings/oleObject48.bin"/><Relationship Id="rId4" Type="http://schemas.openxmlformats.org/officeDocument/2006/relationships/oleObject" Target="../embeddings/oleObject44.bin"/><Relationship Id="rId9" Type="http://schemas.openxmlformats.org/officeDocument/2006/relationships/oleObject" Target="../embeddings/oleObject47.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www.microsoft.com/download/en/confirmation.aspx?id=17146" TargetMode="External"/><Relationship Id="rId2" Type="http://schemas.openxmlformats.org/officeDocument/2006/relationships/hyperlink" Target="http://www.microsoft.com/download/en/details.aspx?displaylang=en&amp;id=24144" TargetMode="External"/><Relationship Id="rId1" Type="http://schemas.openxmlformats.org/officeDocument/2006/relationships/slideLayout" Target="../slideLayouts/slideLayout3.xml"/><Relationship Id="rId6" Type="http://schemas.openxmlformats.org/officeDocument/2006/relationships/hyperlink" Target="http://technet.microsoft.com/en-us/library/ee624056(WS.10).aspx" TargetMode="External"/><Relationship Id="rId5" Type="http://schemas.openxmlformats.org/officeDocument/2006/relationships/hyperlink" Target="http://technet.microsoft.com/en-us/library/ee649163(WS.10).aspx" TargetMode="External"/><Relationship Id="rId4" Type="http://schemas.openxmlformats.org/officeDocument/2006/relationships/hyperlink" Target="http://technet.microsoft.com/en-us/library/dd758757(WS.10).aspx"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8.png"/><Relationship Id="rId7"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29.png"/><Relationship Id="rId11" Type="http://schemas.openxmlformats.org/officeDocument/2006/relationships/image" Target="../media/image32.png"/><Relationship Id="rId5" Type="http://schemas.openxmlformats.org/officeDocument/2006/relationships/hyperlink" Target="http://technet.microsoft.com/en-au" TargetMode="External"/><Relationship Id="rId10" Type="http://schemas.openxmlformats.org/officeDocument/2006/relationships/image" Target="../media/image31.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notesSlide" Target="../notesSlides/notesSlide5.xml"/><Relationship Id="rId7"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6.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9.emf"/><Relationship Id="rId18" Type="http://schemas.openxmlformats.org/officeDocument/2006/relationships/image" Target="../media/image13.png"/><Relationship Id="rId3" Type="http://schemas.openxmlformats.org/officeDocument/2006/relationships/notesSlide" Target="../notesSlides/notesSlide6.xml"/><Relationship Id="rId7" Type="http://schemas.openxmlformats.org/officeDocument/2006/relationships/image" Target="../media/image6.emf"/><Relationship Id="rId12" Type="http://schemas.openxmlformats.org/officeDocument/2006/relationships/oleObject" Target="../embeddings/oleObject7.bin"/><Relationship Id="rId17" Type="http://schemas.openxmlformats.org/officeDocument/2006/relationships/image" Target="../media/image12.png"/><Relationship Id="rId2" Type="http://schemas.openxmlformats.org/officeDocument/2006/relationships/slideLayout" Target="../slideLayouts/slideLayout3.xml"/><Relationship Id="rId16" Type="http://schemas.openxmlformats.org/officeDocument/2006/relationships/image" Target="../media/image11.png"/><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oleObject" Target="../embeddings/oleObject6.bin"/><Relationship Id="rId5" Type="http://schemas.openxmlformats.org/officeDocument/2006/relationships/image" Target="../media/image8.emf"/><Relationship Id="rId15" Type="http://schemas.openxmlformats.org/officeDocument/2006/relationships/image" Target="../media/image10.wmf"/><Relationship Id="rId10" Type="http://schemas.openxmlformats.org/officeDocument/2006/relationships/image" Target="../media/image7.emf"/><Relationship Id="rId4" Type="http://schemas.openxmlformats.org/officeDocument/2006/relationships/oleObject" Target="../embeddings/oleObject3.bin"/><Relationship Id="rId9" Type="http://schemas.openxmlformats.org/officeDocument/2006/relationships/oleObject" Target="../embeddings/oleObject5.bin"/><Relationship Id="rId14" Type="http://schemas.openxmlformats.org/officeDocument/2006/relationships/oleObject" Target="../embeddings/oleObject8.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7.xml"/><Relationship Id="rId7" Type="http://schemas.openxmlformats.org/officeDocument/2006/relationships/oleObject" Target="../embeddings/oleObject10.bin"/><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image" Target="../media/image5.png"/><Relationship Id="rId11" Type="http://schemas.openxmlformats.org/officeDocument/2006/relationships/oleObject" Target="../embeddings/oleObject13.bin"/><Relationship Id="rId5" Type="http://schemas.openxmlformats.org/officeDocument/2006/relationships/image" Target="../media/image6.emf"/><Relationship Id="rId10" Type="http://schemas.openxmlformats.org/officeDocument/2006/relationships/oleObject" Target="../embeddings/oleObject12.bin"/><Relationship Id="rId4" Type="http://schemas.openxmlformats.org/officeDocument/2006/relationships/oleObject" Target="../embeddings/oleObject9.bin"/><Relationship Id="rId9" Type="http://schemas.openxmlformats.org/officeDocument/2006/relationships/image" Target="../media/image8.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notesSlide" Target="../notesSlides/notesSlide9.xml"/><Relationship Id="rId7" Type="http://schemas.openxmlformats.org/officeDocument/2006/relationships/oleObject" Target="../embeddings/oleObject14.bin"/><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image" Target="../media/image14.emf"/><Relationship Id="rId11" Type="http://schemas.openxmlformats.org/officeDocument/2006/relationships/image" Target="../media/image12.png"/><Relationship Id="rId5" Type="http://schemas.openxmlformats.org/officeDocument/2006/relationships/image" Target="../media/image10.wmf"/><Relationship Id="rId10" Type="http://schemas.openxmlformats.org/officeDocument/2006/relationships/oleObject" Target="../embeddings/oleObject16.bin"/><Relationship Id="rId4" Type="http://schemas.openxmlformats.org/officeDocument/2006/relationships/image" Target="../media/image5.png"/><Relationship Id="rId9" Type="http://schemas.openxmlformats.org/officeDocument/2006/relationships/oleObject" Target="../embeddings/oleObject1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Securing the Tunnels</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Rectangle 4"/>
          <p:cNvSpPr/>
          <p:nvPr/>
        </p:nvSpPr>
        <p:spPr>
          <a:xfrm>
            <a:off x="827583" y="2356007"/>
            <a:ext cx="4119793" cy="40164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GB" dirty="0">
              <a:solidFill>
                <a:schemeClr val="bg1"/>
              </a:solidFill>
            </a:endParaRPr>
          </a:p>
        </p:txBody>
      </p:sp>
      <p:sp>
        <p:nvSpPr>
          <p:cNvPr id="6" name="Cloud 5"/>
          <p:cNvSpPr/>
          <p:nvPr/>
        </p:nvSpPr>
        <p:spPr>
          <a:xfrm>
            <a:off x="5191730" y="1700808"/>
            <a:ext cx="3916774" cy="1314468"/>
          </a:xfrm>
          <a:prstGeom prst="cloud">
            <a:avLst/>
          </a:prstGeom>
          <a:solidFill>
            <a:srgbClr val="92D05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Corporate intranet</a:t>
            </a:r>
            <a:endParaRPr lang="en-GB" dirty="0">
              <a:solidFill>
                <a:schemeClr val="tx1"/>
              </a:solidFill>
            </a:endParaRPr>
          </a:p>
        </p:txBody>
      </p:sp>
      <p:pic>
        <p:nvPicPr>
          <p:cNvPr id="7" name="Picture 2" descr="C:\Documents and Settings\John\Local Settings\Temporary Internet Files\Content.IE5\Z3BISEYX\MCj04113680000[1].wmf"/>
          <p:cNvPicPr>
            <a:picLocks noChangeAspect="1" noChangeArrowheads="1"/>
          </p:cNvPicPr>
          <p:nvPr/>
        </p:nvPicPr>
        <p:blipFill>
          <a:blip r:embed="rId4" cstate="print"/>
          <a:srcRect/>
          <a:stretch>
            <a:fillRect/>
          </a:stretch>
        </p:blipFill>
        <p:spPr bwMode="auto">
          <a:xfrm>
            <a:off x="4327859" y="2027389"/>
            <a:ext cx="1452890" cy="876312"/>
          </a:xfrm>
          <a:prstGeom prst="rect">
            <a:avLst/>
          </a:prstGeom>
          <a:noFill/>
        </p:spPr>
      </p:pic>
      <p:pic>
        <p:nvPicPr>
          <p:cNvPr id="8" name="Picture 7" descr="laptop"/>
          <p:cNvPicPr>
            <a:picLocks noChangeAspect="1" noChangeArrowheads="1"/>
          </p:cNvPicPr>
          <p:nvPr/>
        </p:nvPicPr>
        <p:blipFill>
          <a:blip r:embed="rId5" cstate="print"/>
          <a:srcRect/>
          <a:stretch>
            <a:fillRect/>
          </a:stretch>
        </p:blipFill>
        <p:spPr bwMode="auto">
          <a:xfrm>
            <a:off x="72008" y="2317414"/>
            <a:ext cx="971600" cy="535522"/>
          </a:xfrm>
          <a:prstGeom prst="rect">
            <a:avLst/>
          </a:prstGeom>
          <a:noFill/>
          <a:ln w="9525">
            <a:noFill/>
            <a:miter lim="800000"/>
            <a:headEnd/>
            <a:tailEnd/>
          </a:ln>
        </p:spPr>
      </p:pic>
      <p:sp>
        <p:nvSpPr>
          <p:cNvPr id="9" name="Left-Right Arrow 8"/>
          <p:cNvSpPr/>
          <p:nvPr/>
        </p:nvSpPr>
        <p:spPr>
          <a:xfrm>
            <a:off x="827584" y="3670340"/>
            <a:ext cx="4119792" cy="766773"/>
          </a:xfrm>
          <a:prstGeom prst="lef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smtClean="0">
                <a:solidFill>
                  <a:schemeClr val="tx1"/>
                </a:solidFill>
              </a:rPr>
              <a:t>Infrastructure Tunnel</a:t>
            </a:r>
            <a:endParaRPr lang="en-GB" dirty="0">
              <a:solidFill>
                <a:schemeClr val="tx1"/>
              </a:solidFill>
            </a:endParaRPr>
          </a:p>
        </p:txBody>
      </p:sp>
      <p:sp>
        <p:nvSpPr>
          <p:cNvPr id="10" name="Left-Right Arrow 9"/>
          <p:cNvSpPr/>
          <p:nvPr/>
        </p:nvSpPr>
        <p:spPr>
          <a:xfrm>
            <a:off x="827584" y="4822468"/>
            <a:ext cx="4071121" cy="766773"/>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solidFill>
                  <a:schemeClr val="tx1"/>
                </a:solidFill>
              </a:rPr>
              <a:t>Intranet Tunnel</a:t>
            </a:r>
            <a:endParaRPr lang="en-GB" dirty="0">
              <a:solidFill>
                <a:schemeClr val="tx1"/>
              </a:solidFill>
            </a:endParaRPr>
          </a:p>
        </p:txBody>
      </p:sp>
      <p:pic>
        <p:nvPicPr>
          <p:cNvPr id="11" name="Picture 2"/>
          <p:cNvPicPr>
            <a:picLocks noChangeAspect="1" noChangeArrowheads="1"/>
          </p:cNvPicPr>
          <p:nvPr/>
        </p:nvPicPr>
        <p:blipFill>
          <a:blip r:embed="rId6" cstate="print"/>
          <a:srcRect/>
          <a:stretch>
            <a:fillRect/>
          </a:stretch>
        </p:blipFill>
        <p:spPr bwMode="auto">
          <a:xfrm>
            <a:off x="4928339" y="5172091"/>
            <a:ext cx="1011501" cy="607058"/>
          </a:xfrm>
          <a:prstGeom prst="rect">
            <a:avLst/>
          </a:prstGeom>
          <a:noFill/>
          <a:ln w="9525">
            <a:noFill/>
            <a:miter lim="800000"/>
            <a:headEnd/>
            <a:tailEnd/>
          </a:ln>
        </p:spPr>
      </p:pic>
      <p:pic>
        <p:nvPicPr>
          <p:cNvPr id="12" name="Picture 2"/>
          <p:cNvPicPr>
            <a:picLocks noChangeAspect="1" noChangeArrowheads="1"/>
          </p:cNvPicPr>
          <p:nvPr/>
        </p:nvPicPr>
        <p:blipFill>
          <a:blip r:embed="rId6" cstate="print"/>
          <a:srcRect/>
          <a:stretch>
            <a:fillRect/>
          </a:stretch>
        </p:blipFill>
        <p:spPr bwMode="auto">
          <a:xfrm>
            <a:off x="4928339" y="3830054"/>
            <a:ext cx="1011501" cy="607058"/>
          </a:xfrm>
          <a:prstGeom prst="rect">
            <a:avLst/>
          </a:prstGeom>
          <a:noFill/>
          <a:ln w="9525">
            <a:noFill/>
            <a:miter lim="800000"/>
            <a:headEnd/>
            <a:tailEnd/>
          </a:ln>
        </p:spPr>
      </p:pic>
      <p:sp>
        <p:nvSpPr>
          <p:cNvPr id="13" name="TextBox 12"/>
          <p:cNvSpPr txBox="1"/>
          <p:nvPr/>
        </p:nvSpPr>
        <p:spPr>
          <a:xfrm>
            <a:off x="5114929" y="3140969"/>
            <a:ext cx="638316" cy="646331"/>
          </a:xfrm>
          <a:prstGeom prst="rect">
            <a:avLst/>
          </a:prstGeom>
        </p:spPr>
        <p:style>
          <a:lnRef idx="1">
            <a:schemeClr val="accent6"/>
          </a:lnRef>
          <a:fillRef idx="3">
            <a:schemeClr val="accent6"/>
          </a:fillRef>
          <a:effectRef idx="2">
            <a:schemeClr val="accent6"/>
          </a:effectRef>
          <a:fontRef idx="minor">
            <a:schemeClr val="lt1"/>
          </a:fontRef>
        </p:style>
        <p:txBody>
          <a:bodyPr wrap="none" rtlCol="0">
            <a:spAutoFit/>
          </a:bodyPr>
          <a:lstStyle/>
          <a:p>
            <a:pPr algn="ctr"/>
            <a:r>
              <a:rPr lang="en-GB" dirty="0" smtClean="0">
                <a:solidFill>
                  <a:schemeClr val="bg1"/>
                </a:solidFill>
              </a:rPr>
              <a:t>1</a:t>
            </a:r>
            <a:r>
              <a:rPr lang="en-GB" baseline="30000" dirty="0" smtClean="0">
                <a:solidFill>
                  <a:schemeClr val="bg1"/>
                </a:solidFill>
              </a:rPr>
              <a:t>St</a:t>
            </a:r>
            <a:r>
              <a:rPr lang="en-GB" dirty="0" smtClean="0">
                <a:solidFill>
                  <a:schemeClr val="bg1"/>
                </a:solidFill>
              </a:rPr>
              <a:t> </a:t>
            </a:r>
            <a:br>
              <a:rPr lang="en-GB" dirty="0" smtClean="0">
                <a:solidFill>
                  <a:schemeClr val="bg1"/>
                </a:solidFill>
              </a:rPr>
            </a:br>
            <a:r>
              <a:rPr lang="en-GB" dirty="0" smtClean="0">
                <a:solidFill>
                  <a:schemeClr val="bg1"/>
                </a:solidFill>
              </a:rPr>
              <a:t>Auth</a:t>
            </a:r>
            <a:endParaRPr lang="en-GB" dirty="0">
              <a:solidFill>
                <a:schemeClr val="bg1"/>
              </a:solidFill>
            </a:endParaRPr>
          </a:p>
        </p:txBody>
      </p:sp>
      <p:sp>
        <p:nvSpPr>
          <p:cNvPr id="14" name="TextBox 13"/>
          <p:cNvSpPr txBox="1"/>
          <p:nvPr/>
        </p:nvSpPr>
        <p:spPr>
          <a:xfrm>
            <a:off x="4604341" y="5773526"/>
            <a:ext cx="1659492" cy="646331"/>
          </a:xfrm>
          <a:prstGeom prst="rect">
            <a:avLst/>
          </a:prstGeom>
          <a:noFill/>
        </p:spPr>
        <p:txBody>
          <a:bodyPr wrap="none" rtlCol="0">
            <a:spAutoFit/>
          </a:bodyPr>
          <a:lstStyle/>
          <a:p>
            <a:pPr algn="ctr"/>
            <a:r>
              <a:rPr lang="en-GB" dirty="0" smtClean="0"/>
              <a:t>Computer cert</a:t>
            </a:r>
            <a:br>
              <a:rPr lang="en-GB" dirty="0" smtClean="0"/>
            </a:br>
            <a:r>
              <a:rPr lang="en-GB" dirty="0" smtClean="0"/>
              <a:t>or health cert</a:t>
            </a:r>
            <a:endParaRPr lang="en-GB" dirty="0"/>
          </a:p>
        </p:txBody>
      </p:sp>
      <p:sp>
        <p:nvSpPr>
          <p:cNvPr id="15" name="TextBox 14"/>
          <p:cNvSpPr txBox="1"/>
          <p:nvPr/>
        </p:nvSpPr>
        <p:spPr>
          <a:xfrm>
            <a:off x="4400270" y="4437112"/>
            <a:ext cx="1659493" cy="369332"/>
          </a:xfrm>
          <a:prstGeom prst="rect">
            <a:avLst/>
          </a:prstGeom>
          <a:noFill/>
        </p:spPr>
        <p:txBody>
          <a:bodyPr wrap="none" rtlCol="0">
            <a:spAutoFit/>
          </a:bodyPr>
          <a:lstStyle/>
          <a:p>
            <a:r>
              <a:rPr lang="en-GB" dirty="0" smtClean="0"/>
              <a:t>Computer cert</a:t>
            </a:r>
            <a:endParaRPr lang="en-GB" dirty="0"/>
          </a:p>
        </p:txBody>
      </p:sp>
      <p:sp>
        <p:nvSpPr>
          <p:cNvPr id="16" name="TextBox 15"/>
          <p:cNvSpPr txBox="1"/>
          <p:nvPr/>
        </p:nvSpPr>
        <p:spPr>
          <a:xfrm>
            <a:off x="1332122" y="2795633"/>
            <a:ext cx="2159758" cy="369332"/>
          </a:xfrm>
          <a:prstGeom prst="rect">
            <a:avLst/>
          </a:prstGeom>
          <a:noFill/>
        </p:spPr>
        <p:txBody>
          <a:bodyPr wrap="none" rtlCol="0">
            <a:spAutoFit/>
          </a:bodyPr>
          <a:lstStyle/>
          <a:p>
            <a:r>
              <a:rPr lang="en-GB" dirty="0" smtClean="0"/>
              <a:t>Secured with IP Sec</a:t>
            </a:r>
            <a:endParaRPr lang="en-GB" dirty="0"/>
          </a:p>
        </p:txBody>
      </p:sp>
      <p:sp>
        <p:nvSpPr>
          <p:cNvPr id="17" name="TextBox 16"/>
          <p:cNvSpPr txBox="1"/>
          <p:nvPr/>
        </p:nvSpPr>
        <p:spPr>
          <a:xfrm>
            <a:off x="7505674" y="3140969"/>
            <a:ext cx="638316" cy="646331"/>
          </a:xfrm>
          <a:prstGeom prst="rect">
            <a:avLst/>
          </a:prstGeom>
        </p:spPr>
        <p:style>
          <a:lnRef idx="1">
            <a:schemeClr val="accent6"/>
          </a:lnRef>
          <a:fillRef idx="3">
            <a:schemeClr val="accent6"/>
          </a:fillRef>
          <a:effectRef idx="2">
            <a:schemeClr val="accent6"/>
          </a:effectRef>
          <a:fontRef idx="minor">
            <a:schemeClr val="lt1"/>
          </a:fontRef>
        </p:style>
        <p:txBody>
          <a:bodyPr wrap="none" rtlCol="0">
            <a:spAutoFit/>
          </a:bodyPr>
          <a:lstStyle>
            <a:defPPr>
              <a:defRPr lang="pl-PL"/>
            </a:defPPr>
            <a:lvl1pPr algn="ctr">
              <a:defRPr>
                <a:solidFill>
                  <a:schemeClr val="dk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GB" dirty="0">
                <a:solidFill>
                  <a:schemeClr val="bg1"/>
                </a:solidFill>
              </a:rPr>
              <a:t>2nd </a:t>
            </a:r>
            <a:br>
              <a:rPr lang="en-GB" dirty="0">
                <a:solidFill>
                  <a:schemeClr val="bg1"/>
                </a:solidFill>
              </a:rPr>
            </a:br>
            <a:r>
              <a:rPr lang="en-GB" dirty="0">
                <a:solidFill>
                  <a:schemeClr val="bg1"/>
                </a:solidFill>
              </a:rPr>
              <a:t>Auth</a:t>
            </a:r>
          </a:p>
        </p:txBody>
      </p:sp>
      <p:sp>
        <p:nvSpPr>
          <p:cNvPr id="18" name="TextBox 17"/>
          <p:cNvSpPr txBox="1"/>
          <p:nvPr/>
        </p:nvSpPr>
        <p:spPr>
          <a:xfrm>
            <a:off x="6865991" y="3838844"/>
            <a:ext cx="1925399" cy="646331"/>
          </a:xfrm>
          <a:prstGeom prst="rect">
            <a:avLst/>
          </a:prstGeom>
        </p:spPr>
        <p:style>
          <a:lnRef idx="0">
            <a:schemeClr val="accent5"/>
          </a:lnRef>
          <a:fillRef idx="3">
            <a:schemeClr val="accent5"/>
          </a:fillRef>
          <a:effectRef idx="3">
            <a:schemeClr val="accent5"/>
          </a:effectRef>
          <a:fontRef idx="minor">
            <a:schemeClr val="lt1"/>
          </a:fontRef>
        </p:style>
        <p:txBody>
          <a:bodyPr wrap="none" rtlCol="0">
            <a:spAutoFit/>
          </a:bodyPr>
          <a:lstStyle/>
          <a:p>
            <a:pPr algn="ctr"/>
            <a:r>
              <a:rPr lang="en-GB" dirty="0" smtClean="0">
                <a:solidFill>
                  <a:schemeClr val="tx1"/>
                </a:solidFill>
              </a:rPr>
              <a:t>Computer account</a:t>
            </a:r>
            <a:br>
              <a:rPr lang="en-GB" dirty="0" smtClean="0">
                <a:solidFill>
                  <a:schemeClr val="tx1"/>
                </a:solidFill>
              </a:rPr>
            </a:br>
            <a:r>
              <a:rPr lang="en-GB" dirty="0" smtClean="0">
                <a:solidFill>
                  <a:schemeClr val="tx1"/>
                </a:solidFill>
              </a:rPr>
              <a:t>credentials</a:t>
            </a:r>
            <a:endParaRPr lang="en-GB" dirty="0">
              <a:solidFill>
                <a:schemeClr val="tx1"/>
              </a:solidFill>
            </a:endParaRPr>
          </a:p>
        </p:txBody>
      </p:sp>
      <p:graphicFrame>
        <p:nvGraphicFramePr>
          <p:cNvPr id="19" name="Object 18"/>
          <p:cNvGraphicFramePr>
            <a:graphicFrameLocks noChangeAspect="1"/>
          </p:cNvGraphicFramePr>
          <p:nvPr>
            <p:extLst>
              <p:ext uri="{D42A27DB-BD31-4B8C-83A1-F6EECF244321}">
                <p14:modId xmlns:p14="http://schemas.microsoft.com/office/powerpoint/2010/main" val="2148192748"/>
              </p:ext>
            </p:extLst>
          </p:nvPr>
        </p:nvGraphicFramePr>
        <p:xfrm>
          <a:off x="6565136" y="5078402"/>
          <a:ext cx="937215" cy="794436"/>
        </p:xfrm>
        <a:graphic>
          <a:graphicData uri="http://schemas.openxmlformats.org/presentationml/2006/ole">
            <mc:AlternateContent xmlns:mc="http://schemas.openxmlformats.org/markup-compatibility/2006">
              <mc:Choice xmlns:v="urn:schemas-microsoft-com:vml" Requires="v">
                <p:oleObj spid="_x0000_s43086" name="Visio" r:id="rId7" imgW="262128" imgH="296186" progId="Visio.Drawing.11">
                  <p:embed/>
                </p:oleObj>
              </mc:Choice>
              <mc:Fallback>
                <p:oleObj name="Visio" r:id="rId7" imgW="262128" imgH="296186"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5136" y="5078402"/>
                        <a:ext cx="937215" cy="794436"/>
                      </a:xfrm>
                      <a:prstGeom prst="rect">
                        <a:avLst/>
                      </a:prstGeom>
                      <a:noFill/>
                      <a:ln>
                        <a:noFill/>
                      </a:ln>
                      <a:effectLst/>
                    </p:spPr>
                  </p:pic>
                </p:oleObj>
              </mc:Fallback>
            </mc:AlternateContent>
          </a:graphicData>
        </a:graphic>
      </p:graphicFrame>
      <p:sp>
        <p:nvSpPr>
          <p:cNvPr id="20" name="Rectangle 19"/>
          <p:cNvSpPr/>
          <p:nvPr/>
        </p:nvSpPr>
        <p:spPr>
          <a:xfrm>
            <a:off x="8058295" y="5205853"/>
            <a:ext cx="684904" cy="573296"/>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dirty="0"/>
          </a:p>
        </p:txBody>
      </p:sp>
      <p:graphicFrame>
        <p:nvGraphicFramePr>
          <p:cNvPr id="21" name="Object 20"/>
          <p:cNvGraphicFramePr>
            <a:graphicFrameLocks noChangeAspect="1"/>
          </p:cNvGraphicFramePr>
          <p:nvPr>
            <p:extLst>
              <p:ext uri="{D42A27DB-BD31-4B8C-83A1-F6EECF244321}">
                <p14:modId xmlns:p14="http://schemas.microsoft.com/office/powerpoint/2010/main" val="2668161514"/>
              </p:ext>
            </p:extLst>
          </p:nvPr>
        </p:nvGraphicFramePr>
        <p:xfrm>
          <a:off x="8235182" y="5475621"/>
          <a:ext cx="331131" cy="280685"/>
        </p:xfrm>
        <a:graphic>
          <a:graphicData uri="http://schemas.openxmlformats.org/presentationml/2006/ole">
            <mc:AlternateContent xmlns:mc="http://schemas.openxmlformats.org/markup-compatibility/2006">
              <mc:Choice xmlns:v="urn:schemas-microsoft-com:vml" Requires="v">
                <p:oleObj spid="_x0000_s43087" name="Visio" r:id="rId9" imgW="262128" imgH="296186" progId="Visio.Drawing.11">
                  <p:embed/>
                </p:oleObj>
              </mc:Choice>
              <mc:Fallback>
                <p:oleObj name="Visio" r:id="rId9" imgW="262128" imgH="296186"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35182" y="5475621"/>
                        <a:ext cx="331131" cy="280685"/>
                      </a:xfrm>
                      <a:prstGeom prst="rect">
                        <a:avLst/>
                      </a:prstGeom>
                      <a:noFill/>
                      <a:ln>
                        <a:noFill/>
                      </a:ln>
                      <a:effectLst/>
                    </p:spPr>
                  </p:pic>
                </p:oleObj>
              </mc:Fallback>
            </mc:AlternateContent>
          </a:graphicData>
        </a:graphic>
      </p:graphicFrame>
      <p:sp>
        <p:nvSpPr>
          <p:cNvPr id="22" name="Rounded Rectangle 21"/>
          <p:cNvSpPr/>
          <p:nvPr/>
        </p:nvSpPr>
        <p:spPr>
          <a:xfrm>
            <a:off x="8331006" y="5271250"/>
            <a:ext cx="143978" cy="8720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dirty="0"/>
          </a:p>
        </p:txBody>
      </p:sp>
      <p:sp>
        <p:nvSpPr>
          <p:cNvPr id="23" name="TextBox 22"/>
          <p:cNvSpPr txBox="1"/>
          <p:nvPr/>
        </p:nvSpPr>
        <p:spPr>
          <a:xfrm>
            <a:off x="6644870" y="5779149"/>
            <a:ext cx="2319618" cy="646331"/>
          </a:xfrm>
          <a:prstGeom prst="rect">
            <a:avLst/>
          </a:prstGeom>
          <a:noFill/>
        </p:spPr>
        <p:txBody>
          <a:bodyPr wrap="square" rtlCol="0">
            <a:spAutoFit/>
          </a:bodyPr>
          <a:lstStyle/>
          <a:p>
            <a:r>
              <a:rPr lang="en-GB" dirty="0" smtClean="0"/>
              <a:t>User / Smartcard / One-time password</a:t>
            </a:r>
            <a:endParaRPr lang="en-GB" dirty="0"/>
          </a:p>
        </p:txBody>
      </p:sp>
      <p:cxnSp>
        <p:nvCxnSpPr>
          <p:cNvPr id="24" name="Straight Connector 23"/>
          <p:cNvCxnSpPr/>
          <p:nvPr/>
        </p:nvCxnSpPr>
        <p:spPr>
          <a:xfrm>
            <a:off x="6439543" y="3356993"/>
            <a:ext cx="0" cy="2416533"/>
          </a:xfrm>
          <a:prstGeom prst="line">
            <a:avLst/>
          </a:prstGeom>
          <a:ln>
            <a:prstDash val="dash"/>
          </a:ln>
        </p:spPr>
        <p:style>
          <a:lnRef idx="3">
            <a:schemeClr val="accent1"/>
          </a:lnRef>
          <a:fillRef idx="0">
            <a:schemeClr val="accent1"/>
          </a:fillRef>
          <a:effectRef idx="2">
            <a:schemeClr val="accent1"/>
          </a:effectRef>
          <a:fontRef idx="minor">
            <a:schemeClr val="tx1"/>
          </a:fontRef>
        </p:style>
      </p:cxnSp>
      <p:sp>
        <p:nvSpPr>
          <p:cNvPr id="25" name="TextBox 24"/>
          <p:cNvSpPr txBox="1"/>
          <p:nvPr/>
        </p:nvSpPr>
        <p:spPr>
          <a:xfrm>
            <a:off x="1115616" y="2372161"/>
            <a:ext cx="3442033" cy="338554"/>
          </a:xfrm>
          <a:prstGeom prst="rect">
            <a:avLst/>
          </a:prstGeom>
          <a:noFill/>
        </p:spPr>
        <p:txBody>
          <a:bodyPr wrap="none" rtlCol="0">
            <a:spAutoFit/>
          </a:bodyPr>
          <a:lstStyle/>
          <a:p>
            <a:r>
              <a:rPr lang="en-GB" sz="1600" dirty="0"/>
              <a:t>Integrity  / encryption / authentication </a:t>
            </a:r>
          </a:p>
        </p:txBody>
      </p:sp>
    </p:spTree>
    <p:extLst>
      <p:ext uri="{BB962C8B-B14F-4D97-AF65-F5344CB8AC3E}">
        <p14:creationId xmlns:p14="http://schemas.microsoft.com/office/powerpoint/2010/main" val="2549409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par>
                                <p:cTn id="59" presetID="10" presetClass="entr" presetSubtype="0" fill="hold"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animBg="1"/>
      <p:bldP spid="14" grpId="0"/>
      <p:bldP spid="15" grpId="0"/>
      <p:bldP spid="16" grpId="0"/>
      <p:bldP spid="17" grpId="0" animBg="1"/>
      <p:bldP spid="18" grpId="0" animBg="1"/>
      <p:bldP spid="20" grpId="0" animBg="1"/>
      <p:bldP spid="22" grpId="0" animBg="1"/>
      <p:bldP spid="23"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IPSec Primer</a:t>
            </a:r>
            <a:endParaRPr lang="en-AU" dirty="0"/>
          </a:p>
        </p:txBody>
      </p:sp>
      <p:sp>
        <p:nvSpPr>
          <p:cNvPr id="4" name="Footer Placeholder 3"/>
          <p:cNvSpPr>
            <a:spLocks noGrp="1"/>
          </p:cNvSpPr>
          <p:nvPr>
            <p:ph type="ftr" sz="quarter" idx="11"/>
          </p:nvPr>
        </p:nvSpPr>
        <p:spPr>
          <a:xfrm>
            <a:off x="2991850" y="6381328"/>
            <a:ext cx="2895600" cy="365125"/>
          </a:xfrm>
        </p:spPr>
        <p:txBody>
          <a:bodyPr/>
          <a:lstStyle/>
          <a:p>
            <a:r>
              <a:rPr lang="en-AU" dirty="0" smtClean="0"/>
              <a:t>(c) 2011 Microsoft. All rights reserved.</a:t>
            </a:r>
            <a:endParaRPr lang="en-AU" dirty="0"/>
          </a:p>
        </p:txBody>
      </p:sp>
      <p:grpSp>
        <p:nvGrpSpPr>
          <p:cNvPr id="5" name="Group 66"/>
          <p:cNvGrpSpPr>
            <a:grpSpLocks/>
          </p:cNvGrpSpPr>
          <p:nvPr/>
        </p:nvGrpSpPr>
        <p:grpSpPr bwMode="auto">
          <a:xfrm>
            <a:off x="1083356" y="1818574"/>
            <a:ext cx="5377001" cy="735249"/>
            <a:chOff x="761" y="822"/>
            <a:chExt cx="3127" cy="485"/>
          </a:xfrm>
        </p:grpSpPr>
        <p:sp>
          <p:nvSpPr>
            <p:cNvPr id="6" name="Rectangle 12"/>
            <p:cNvSpPr>
              <a:spLocks noChangeArrowheads="1"/>
            </p:cNvSpPr>
            <p:nvPr/>
          </p:nvSpPr>
          <p:spPr bwMode="auto">
            <a:xfrm>
              <a:off x="761" y="913"/>
              <a:ext cx="417" cy="258"/>
            </a:xfrm>
            <a:prstGeom prst="rect">
              <a:avLst/>
            </a:prstGeom>
            <a:solidFill>
              <a:srgbClr val="FFFF00"/>
            </a:solidFill>
            <a:ln w="9525">
              <a:solidFill>
                <a:schemeClr val="tx1"/>
              </a:solidFill>
              <a:miter lim="800000"/>
              <a:headEnd/>
              <a:tailEnd/>
            </a:ln>
          </p:spPr>
          <p:txBody>
            <a:bodyPr wrap="none" anchor="ctr"/>
            <a:lstStyle/>
            <a:p>
              <a:pPr algn="ctr"/>
              <a:r>
                <a:rPr lang="en-GB" sz="1600" dirty="0" smtClean="0"/>
                <a:t>AuthIP</a:t>
              </a:r>
              <a:endParaRPr lang="en-US" sz="1600" dirty="0"/>
            </a:p>
          </p:txBody>
        </p:sp>
        <p:sp>
          <p:nvSpPr>
            <p:cNvPr id="7" name="Rectangle 13"/>
            <p:cNvSpPr>
              <a:spLocks noChangeArrowheads="1"/>
            </p:cNvSpPr>
            <p:nvPr/>
          </p:nvSpPr>
          <p:spPr bwMode="auto">
            <a:xfrm>
              <a:off x="3501" y="913"/>
              <a:ext cx="387" cy="258"/>
            </a:xfrm>
            <a:prstGeom prst="rect">
              <a:avLst/>
            </a:prstGeom>
            <a:solidFill>
              <a:srgbClr val="FFFF00"/>
            </a:solidFill>
            <a:ln w="9525">
              <a:solidFill>
                <a:schemeClr val="tx1"/>
              </a:solidFill>
              <a:miter lim="800000"/>
              <a:headEnd/>
              <a:tailEnd/>
            </a:ln>
          </p:spPr>
          <p:txBody>
            <a:bodyPr wrap="none" anchor="ctr"/>
            <a:lstStyle/>
            <a:p>
              <a:pPr algn="ctr"/>
              <a:r>
                <a:rPr lang="en-GB" sz="1600" dirty="0" smtClean="0"/>
                <a:t>AuthIP</a:t>
              </a:r>
              <a:endParaRPr lang="en-US" sz="1600" dirty="0"/>
            </a:p>
          </p:txBody>
        </p:sp>
        <p:sp>
          <p:nvSpPr>
            <p:cNvPr id="8" name="AutoShape 14"/>
            <p:cNvSpPr>
              <a:spLocks noChangeArrowheads="1"/>
            </p:cNvSpPr>
            <p:nvPr/>
          </p:nvSpPr>
          <p:spPr bwMode="auto">
            <a:xfrm>
              <a:off x="1191" y="822"/>
              <a:ext cx="2291" cy="386"/>
            </a:xfrm>
            <a:prstGeom prst="leftRightArrow">
              <a:avLst>
                <a:gd name="adj1" fmla="val 50000"/>
                <a:gd name="adj2" fmla="val 118705"/>
              </a:avLst>
            </a:prstGeom>
            <a:solidFill>
              <a:schemeClr val="bg1"/>
            </a:solidFill>
            <a:ln w="9525">
              <a:solidFill>
                <a:schemeClr val="tx1"/>
              </a:solidFill>
              <a:miter lim="800000"/>
              <a:headEnd/>
              <a:tailEnd/>
            </a:ln>
          </p:spPr>
          <p:txBody>
            <a:bodyPr wrap="none" anchor="ctr"/>
            <a:lstStyle/>
            <a:p>
              <a:pPr algn="ctr"/>
              <a:r>
                <a:rPr lang="en-GB" sz="1600" dirty="0"/>
                <a:t>Create shared secret between hosts</a:t>
              </a:r>
              <a:endParaRPr lang="en-US" sz="1600" dirty="0"/>
            </a:p>
          </p:txBody>
        </p:sp>
        <p:sp>
          <p:nvSpPr>
            <p:cNvPr id="9" name="Text Box 16"/>
            <p:cNvSpPr txBox="1">
              <a:spLocks noChangeArrowheads="1"/>
            </p:cNvSpPr>
            <p:nvPr/>
          </p:nvSpPr>
          <p:spPr bwMode="auto">
            <a:xfrm>
              <a:off x="1765" y="1094"/>
              <a:ext cx="932" cy="213"/>
            </a:xfrm>
            <a:prstGeom prst="rect">
              <a:avLst/>
            </a:prstGeom>
            <a:noFill/>
            <a:ln w="9525">
              <a:noFill/>
              <a:miter lim="800000"/>
              <a:headEnd/>
              <a:tailEnd/>
            </a:ln>
          </p:spPr>
          <p:txBody>
            <a:bodyPr wrap="none">
              <a:spAutoFit/>
            </a:bodyPr>
            <a:lstStyle/>
            <a:p>
              <a:r>
                <a:rPr lang="en-GB" sz="1600" dirty="0"/>
                <a:t>Uses </a:t>
              </a:r>
              <a:r>
                <a:rPr lang="en-GB" sz="1600" dirty="0" smtClean="0"/>
                <a:t>Diffie-Hellman</a:t>
              </a:r>
              <a:endParaRPr lang="en-GB" sz="1600" dirty="0"/>
            </a:p>
          </p:txBody>
        </p:sp>
      </p:grpSp>
      <p:grpSp>
        <p:nvGrpSpPr>
          <p:cNvPr id="10" name="Group 71"/>
          <p:cNvGrpSpPr>
            <a:grpSpLocks/>
          </p:cNvGrpSpPr>
          <p:nvPr/>
        </p:nvGrpSpPr>
        <p:grpSpPr bwMode="auto">
          <a:xfrm>
            <a:off x="7164287" y="1700808"/>
            <a:ext cx="1788321" cy="1547812"/>
            <a:chOff x="4344" y="776"/>
            <a:chExt cx="1040" cy="1021"/>
          </a:xfrm>
        </p:grpSpPr>
        <p:sp>
          <p:nvSpPr>
            <p:cNvPr id="11" name="AutoShape 29"/>
            <p:cNvSpPr>
              <a:spLocks/>
            </p:cNvSpPr>
            <p:nvPr/>
          </p:nvSpPr>
          <p:spPr bwMode="auto">
            <a:xfrm>
              <a:off x="4344" y="799"/>
              <a:ext cx="113" cy="998"/>
            </a:xfrm>
            <a:prstGeom prst="rightBrace">
              <a:avLst>
                <a:gd name="adj1" fmla="val 73599"/>
                <a:gd name="adj2" fmla="val 50000"/>
              </a:avLst>
            </a:prstGeom>
            <a:noFill/>
            <a:ln w="9525">
              <a:solidFill>
                <a:schemeClr val="tx1"/>
              </a:solidFill>
              <a:round/>
              <a:headEnd/>
              <a:tailEnd/>
            </a:ln>
          </p:spPr>
          <p:txBody>
            <a:bodyPr wrap="none" anchor="ctr"/>
            <a:lstStyle/>
            <a:p>
              <a:endParaRPr lang="en-US" sz="1600" dirty="0"/>
            </a:p>
          </p:txBody>
        </p:sp>
        <p:sp>
          <p:nvSpPr>
            <p:cNvPr id="12" name="Text Box 30"/>
            <p:cNvSpPr txBox="1">
              <a:spLocks noChangeArrowheads="1"/>
            </p:cNvSpPr>
            <p:nvPr/>
          </p:nvSpPr>
          <p:spPr bwMode="auto">
            <a:xfrm>
              <a:off x="4428" y="776"/>
              <a:ext cx="956" cy="679"/>
            </a:xfrm>
            <a:prstGeom prst="rect">
              <a:avLst/>
            </a:prstGeom>
            <a:noFill/>
            <a:ln w="9525">
              <a:noFill/>
              <a:miter lim="800000"/>
              <a:headEnd/>
              <a:tailEnd/>
            </a:ln>
          </p:spPr>
          <p:txBody>
            <a:bodyPr wrap="none">
              <a:spAutoFit/>
            </a:bodyPr>
            <a:lstStyle/>
            <a:p>
              <a:r>
                <a:rPr lang="en-GB" sz="1600" dirty="0"/>
                <a:t>Main mode</a:t>
              </a:r>
              <a:br>
                <a:rPr lang="en-GB" sz="1600" dirty="0"/>
              </a:br>
              <a:r>
                <a:rPr lang="en-GB" sz="1600" dirty="0"/>
                <a:t>security association</a:t>
              </a:r>
            </a:p>
            <a:p>
              <a:r>
                <a:rPr lang="en-GB" sz="1600" dirty="0"/>
                <a:t>Key life configurable</a:t>
              </a:r>
            </a:p>
            <a:p>
              <a:r>
                <a:rPr lang="en-GB" sz="1600" dirty="0"/>
                <a:t>Default: </a:t>
              </a:r>
              <a:r>
                <a:rPr lang="en-GB" sz="1600" dirty="0" smtClean="0"/>
                <a:t>1 hour</a:t>
              </a:r>
              <a:endParaRPr lang="en-US" sz="1600" dirty="0"/>
            </a:p>
          </p:txBody>
        </p:sp>
      </p:grpSp>
      <p:grpSp>
        <p:nvGrpSpPr>
          <p:cNvPr id="13" name="Group 70"/>
          <p:cNvGrpSpPr>
            <a:grpSpLocks/>
          </p:cNvGrpSpPr>
          <p:nvPr/>
        </p:nvGrpSpPr>
        <p:grpSpPr bwMode="auto">
          <a:xfrm>
            <a:off x="6743907" y="3573773"/>
            <a:ext cx="2047972" cy="1734276"/>
            <a:chOff x="4321" y="2028"/>
            <a:chExt cx="1191" cy="1144"/>
          </a:xfrm>
        </p:grpSpPr>
        <p:sp>
          <p:nvSpPr>
            <p:cNvPr id="14" name="AutoShape 31"/>
            <p:cNvSpPr>
              <a:spLocks/>
            </p:cNvSpPr>
            <p:nvPr/>
          </p:nvSpPr>
          <p:spPr bwMode="auto">
            <a:xfrm>
              <a:off x="4321" y="2075"/>
              <a:ext cx="123" cy="821"/>
            </a:xfrm>
            <a:prstGeom prst="rightBrace">
              <a:avLst>
                <a:gd name="adj1" fmla="val 31785"/>
                <a:gd name="adj2" fmla="val 50000"/>
              </a:avLst>
            </a:prstGeom>
            <a:noFill/>
            <a:ln w="9525">
              <a:solidFill>
                <a:schemeClr val="tx1"/>
              </a:solidFill>
              <a:round/>
              <a:headEnd/>
              <a:tailEnd/>
            </a:ln>
          </p:spPr>
          <p:txBody>
            <a:bodyPr wrap="none" anchor="ctr"/>
            <a:lstStyle/>
            <a:p>
              <a:endParaRPr lang="en-US" sz="1600" dirty="0"/>
            </a:p>
          </p:txBody>
        </p:sp>
        <p:sp>
          <p:nvSpPr>
            <p:cNvPr id="15" name="Text Box 32"/>
            <p:cNvSpPr txBox="1">
              <a:spLocks noChangeArrowheads="1"/>
            </p:cNvSpPr>
            <p:nvPr/>
          </p:nvSpPr>
          <p:spPr bwMode="auto">
            <a:xfrm>
              <a:off x="4447" y="2028"/>
              <a:ext cx="1065" cy="1144"/>
            </a:xfrm>
            <a:prstGeom prst="rect">
              <a:avLst/>
            </a:prstGeom>
            <a:noFill/>
            <a:ln w="9525">
              <a:noFill/>
              <a:miter lim="800000"/>
              <a:headEnd/>
              <a:tailEnd/>
            </a:ln>
          </p:spPr>
          <p:txBody>
            <a:bodyPr wrap="none">
              <a:spAutoFit/>
            </a:bodyPr>
            <a:lstStyle/>
            <a:p>
              <a:r>
                <a:rPr lang="en-GB" sz="1600" dirty="0"/>
                <a:t>Quick mode:</a:t>
              </a:r>
            </a:p>
            <a:p>
              <a:r>
                <a:rPr lang="en-GB" sz="1600" dirty="0"/>
                <a:t>IPsec SA</a:t>
              </a:r>
              <a:br>
                <a:rPr lang="en-GB" sz="1600" dirty="0"/>
              </a:br>
              <a:r>
                <a:rPr lang="en-GB" sz="1600" dirty="0"/>
                <a:t>Key life configurable</a:t>
              </a:r>
            </a:p>
            <a:p>
              <a:r>
                <a:rPr lang="en-GB" sz="1600" dirty="0"/>
                <a:t>Default 1 </a:t>
              </a:r>
              <a:r>
                <a:rPr lang="en-GB" sz="1600" dirty="0" smtClean="0"/>
                <a:t>hour/100 MB</a:t>
              </a:r>
              <a:endParaRPr lang="en-GB" sz="1600" dirty="0"/>
            </a:p>
            <a:p>
              <a:r>
                <a:rPr lang="en-GB" sz="1600" dirty="0"/>
                <a:t>Drops after 3 Mins</a:t>
              </a:r>
            </a:p>
            <a:p>
              <a:r>
                <a:rPr lang="en-GB" sz="1600" dirty="0"/>
                <a:t>of inactivity</a:t>
              </a:r>
            </a:p>
            <a:p>
              <a:endParaRPr lang="en-US" sz="1600" dirty="0"/>
            </a:p>
          </p:txBody>
        </p:sp>
      </p:grpSp>
      <p:sp>
        <p:nvSpPr>
          <p:cNvPr id="16" name="AutoShape 33"/>
          <p:cNvSpPr>
            <a:spLocks noChangeArrowheads="1"/>
          </p:cNvSpPr>
          <p:nvPr/>
        </p:nvSpPr>
        <p:spPr bwMode="auto">
          <a:xfrm>
            <a:off x="1775354" y="5209046"/>
            <a:ext cx="3939467" cy="585167"/>
          </a:xfrm>
          <a:prstGeom prst="leftRightArrow">
            <a:avLst>
              <a:gd name="adj1" fmla="val 50000"/>
              <a:gd name="adj2" fmla="val 118705"/>
            </a:avLst>
          </a:prstGeom>
          <a:solidFill>
            <a:schemeClr val="accent1"/>
          </a:solidFill>
          <a:ln w="9525">
            <a:solidFill>
              <a:schemeClr val="tx1"/>
            </a:solidFill>
            <a:miter lim="800000"/>
            <a:headEnd/>
            <a:tailEnd/>
          </a:ln>
        </p:spPr>
        <p:txBody>
          <a:bodyPr wrap="none" anchor="ctr"/>
          <a:lstStyle/>
          <a:p>
            <a:pPr algn="ctr"/>
            <a:r>
              <a:rPr lang="en-GB" sz="1600" dirty="0"/>
              <a:t>Exchange data</a:t>
            </a:r>
            <a:endParaRPr lang="en-US" sz="1600" dirty="0"/>
          </a:p>
        </p:txBody>
      </p:sp>
      <p:grpSp>
        <p:nvGrpSpPr>
          <p:cNvPr id="17" name="Group 73"/>
          <p:cNvGrpSpPr>
            <a:grpSpLocks/>
          </p:cNvGrpSpPr>
          <p:nvPr/>
        </p:nvGrpSpPr>
        <p:grpSpPr bwMode="auto">
          <a:xfrm>
            <a:off x="1004897" y="5738236"/>
            <a:ext cx="2957608" cy="1005092"/>
            <a:chOff x="1430" y="3494"/>
            <a:chExt cx="1720" cy="663"/>
          </a:xfrm>
        </p:grpSpPr>
        <p:sp>
          <p:nvSpPr>
            <p:cNvPr id="18" name="Line 43"/>
            <p:cNvSpPr>
              <a:spLocks noChangeShapeType="1"/>
            </p:cNvSpPr>
            <p:nvPr/>
          </p:nvSpPr>
          <p:spPr bwMode="auto">
            <a:xfrm flipH="1">
              <a:off x="1973" y="3494"/>
              <a:ext cx="1177" cy="118"/>
            </a:xfrm>
            <a:prstGeom prst="line">
              <a:avLst/>
            </a:prstGeom>
            <a:noFill/>
            <a:ln w="9525">
              <a:solidFill>
                <a:schemeClr val="tx1"/>
              </a:solidFill>
              <a:round/>
              <a:headEnd/>
              <a:tailEnd type="triangle" w="med" len="med"/>
            </a:ln>
          </p:spPr>
          <p:txBody>
            <a:bodyPr/>
            <a:lstStyle/>
            <a:p>
              <a:endParaRPr lang="en-GB" sz="1600" dirty="0"/>
            </a:p>
          </p:txBody>
        </p:sp>
        <p:sp>
          <p:nvSpPr>
            <p:cNvPr id="19" name="Text Box 45"/>
            <p:cNvSpPr txBox="1">
              <a:spLocks noChangeArrowheads="1"/>
            </p:cNvSpPr>
            <p:nvPr/>
          </p:nvSpPr>
          <p:spPr bwMode="auto">
            <a:xfrm>
              <a:off x="1430" y="3634"/>
              <a:ext cx="1023" cy="52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spAutoFit/>
            </a:bodyPr>
            <a:lstStyle/>
            <a:p>
              <a:pPr algn="ctr"/>
              <a:r>
                <a:rPr lang="en-GB" sz="1600" dirty="0">
                  <a:solidFill>
                    <a:schemeClr val="tx1"/>
                  </a:solidFill>
                </a:rPr>
                <a:t>Integrity</a:t>
              </a:r>
            </a:p>
            <a:p>
              <a:pPr algn="ctr"/>
              <a:r>
                <a:rPr lang="en-GB" sz="1600" dirty="0">
                  <a:solidFill>
                    <a:schemeClr val="tx1"/>
                  </a:solidFill>
                </a:rPr>
                <a:t>or</a:t>
              </a:r>
            </a:p>
            <a:p>
              <a:pPr algn="ctr"/>
              <a:r>
                <a:rPr lang="en-GB" sz="1600" dirty="0">
                  <a:solidFill>
                    <a:schemeClr val="tx1"/>
                  </a:solidFill>
                </a:rPr>
                <a:t>Integrity + encryption</a:t>
              </a:r>
              <a:endParaRPr lang="en-US" sz="1600" dirty="0">
                <a:solidFill>
                  <a:schemeClr val="tx1"/>
                </a:solidFill>
              </a:endParaRPr>
            </a:p>
          </p:txBody>
        </p:sp>
      </p:grpSp>
      <p:grpSp>
        <p:nvGrpSpPr>
          <p:cNvPr id="20" name="Group 69"/>
          <p:cNvGrpSpPr>
            <a:grpSpLocks/>
          </p:cNvGrpSpPr>
          <p:nvPr/>
        </p:nvGrpSpPr>
        <p:grpSpPr bwMode="auto">
          <a:xfrm>
            <a:off x="687642" y="4383531"/>
            <a:ext cx="6047623" cy="618518"/>
            <a:chOff x="574" y="2568"/>
            <a:chExt cx="3517" cy="408"/>
          </a:xfrm>
        </p:grpSpPr>
        <p:sp>
          <p:nvSpPr>
            <p:cNvPr id="21" name="Rectangle 52"/>
            <p:cNvSpPr>
              <a:spLocks noChangeArrowheads="1"/>
            </p:cNvSpPr>
            <p:nvPr/>
          </p:nvSpPr>
          <p:spPr bwMode="auto">
            <a:xfrm>
              <a:off x="3478" y="2668"/>
              <a:ext cx="613" cy="226"/>
            </a:xfrm>
            <a:prstGeom prst="rect">
              <a:avLst/>
            </a:prstGeom>
            <a:solidFill>
              <a:schemeClr val="hlink"/>
            </a:solidFill>
            <a:ln w="9525">
              <a:solidFill>
                <a:schemeClr val="tx1"/>
              </a:solidFill>
              <a:miter lim="800000"/>
              <a:headEnd/>
              <a:tailEnd/>
            </a:ln>
          </p:spPr>
          <p:txBody>
            <a:bodyPr wrap="none" anchor="ctr"/>
            <a:lstStyle/>
            <a:p>
              <a:pPr algn="ctr"/>
              <a:r>
                <a:rPr lang="en-GB" sz="1600" dirty="0">
                  <a:solidFill>
                    <a:schemeClr val="bg1"/>
                  </a:solidFill>
                </a:rPr>
                <a:t>IPsec SA</a:t>
              </a:r>
              <a:endParaRPr lang="en-US" sz="1600" dirty="0">
                <a:solidFill>
                  <a:schemeClr val="bg1"/>
                </a:solidFill>
              </a:endParaRPr>
            </a:p>
          </p:txBody>
        </p:sp>
        <p:sp>
          <p:nvSpPr>
            <p:cNvPr id="22" name="Rectangle 53"/>
            <p:cNvSpPr>
              <a:spLocks noChangeArrowheads="1"/>
            </p:cNvSpPr>
            <p:nvPr/>
          </p:nvSpPr>
          <p:spPr bwMode="auto">
            <a:xfrm>
              <a:off x="574" y="2668"/>
              <a:ext cx="613" cy="226"/>
            </a:xfrm>
            <a:prstGeom prst="rect">
              <a:avLst/>
            </a:prstGeom>
            <a:solidFill>
              <a:schemeClr val="hlink"/>
            </a:solidFill>
            <a:ln w="9525">
              <a:solidFill>
                <a:schemeClr val="tx1"/>
              </a:solidFill>
              <a:miter lim="800000"/>
              <a:headEnd/>
              <a:tailEnd/>
            </a:ln>
          </p:spPr>
          <p:txBody>
            <a:bodyPr wrap="none" anchor="ctr"/>
            <a:lstStyle/>
            <a:p>
              <a:pPr algn="ctr"/>
              <a:r>
                <a:rPr lang="en-GB" sz="1600" dirty="0">
                  <a:solidFill>
                    <a:schemeClr val="bg1"/>
                  </a:solidFill>
                </a:rPr>
                <a:t>IPsec SA</a:t>
              </a:r>
              <a:endParaRPr lang="en-US" sz="1600" dirty="0">
                <a:solidFill>
                  <a:schemeClr val="bg1"/>
                </a:solidFill>
              </a:endParaRPr>
            </a:p>
          </p:txBody>
        </p:sp>
        <p:sp>
          <p:nvSpPr>
            <p:cNvPr id="23" name="AutoShape 54"/>
            <p:cNvSpPr>
              <a:spLocks noChangeArrowheads="1"/>
            </p:cNvSpPr>
            <p:nvPr/>
          </p:nvSpPr>
          <p:spPr bwMode="auto">
            <a:xfrm>
              <a:off x="1191" y="2590"/>
              <a:ext cx="2291" cy="386"/>
            </a:xfrm>
            <a:prstGeom prst="leftRightArrow">
              <a:avLst>
                <a:gd name="adj1" fmla="val 50000"/>
                <a:gd name="adj2" fmla="val 118705"/>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a:r>
                <a:rPr lang="en-GB" sz="1600" dirty="0">
                  <a:solidFill>
                    <a:schemeClr val="tx1"/>
                  </a:solidFill>
                </a:rPr>
                <a:t>Create Security Association for session</a:t>
              </a:r>
              <a:endParaRPr lang="en-US" sz="1600" dirty="0">
                <a:solidFill>
                  <a:schemeClr val="tx1"/>
                </a:solidFill>
              </a:endParaRPr>
            </a:p>
          </p:txBody>
        </p:sp>
        <p:pic>
          <p:nvPicPr>
            <p:cNvPr id="24" name="Picture 56" descr="BS00996_[1]"/>
            <p:cNvPicPr>
              <a:picLocks noChangeAspect="1" noChangeArrowheads="1"/>
            </p:cNvPicPr>
            <p:nvPr/>
          </p:nvPicPr>
          <p:blipFill>
            <a:blip r:embed="rId4" cstate="print"/>
            <a:srcRect/>
            <a:stretch>
              <a:fillRect/>
            </a:stretch>
          </p:blipFill>
          <p:spPr bwMode="auto">
            <a:xfrm>
              <a:off x="3402" y="2568"/>
              <a:ext cx="227" cy="139"/>
            </a:xfrm>
            <a:prstGeom prst="rect">
              <a:avLst/>
            </a:prstGeom>
            <a:ln>
              <a:headEnd/>
              <a:tailEnd/>
            </a:ln>
          </p:spPr>
          <p:style>
            <a:lnRef idx="0">
              <a:schemeClr val="accent2"/>
            </a:lnRef>
            <a:fillRef idx="3">
              <a:schemeClr val="accent2"/>
            </a:fillRef>
            <a:effectRef idx="3">
              <a:schemeClr val="accent2"/>
            </a:effectRef>
            <a:fontRef idx="minor">
              <a:schemeClr val="lt1"/>
            </a:fontRef>
          </p:style>
        </p:pic>
        <p:pic>
          <p:nvPicPr>
            <p:cNvPr id="25" name="Picture 58" descr="BS00996_[1]"/>
            <p:cNvPicPr>
              <a:picLocks noChangeAspect="1" noChangeArrowheads="1"/>
            </p:cNvPicPr>
            <p:nvPr/>
          </p:nvPicPr>
          <p:blipFill>
            <a:blip r:embed="rId4" cstate="print"/>
            <a:srcRect/>
            <a:stretch>
              <a:fillRect/>
            </a:stretch>
          </p:blipFill>
          <p:spPr bwMode="auto">
            <a:xfrm>
              <a:off x="1043" y="2568"/>
              <a:ext cx="227" cy="139"/>
            </a:xfrm>
            <a:prstGeom prst="rect">
              <a:avLst/>
            </a:prstGeom>
            <a:ln>
              <a:headEnd/>
              <a:tailEnd/>
            </a:ln>
          </p:spPr>
          <p:style>
            <a:lnRef idx="0">
              <a:schemeClr val="accent2"/>
            </a:lnRef>
            <a:fillRef idx="3">
              <a:schemeClr val="accent2"/>
            </a:fillRef>
            <a:effectRef idx="3">
              <a:schemeClr val="accent2"/>
            </a:effectRef>
            <a:fontRef idx="minor">
              <a:schemeClr val="lt1"/>
            </a:fontRef>
          </p:style>
        </p:pic>
      </p:grpSp>
      <p:grpSp>
        <p:nvGrpSpPr>
          <p:cNvPr id="26" name="Group 68"/>
          <p:cNvGrpSpPr>
            <a:grpSpLocks/>
          </p:cNvGrpSpPr>
          <p:nvPr/>
        </p:nvGrpSpPr>
        <p:grpSpPr bwMode="auto">
          <a:xfrm>
            <a:off x="1081240" y="3452140"/>
            <a:ext cx="5377003" cy="695833"/>
            <a:chOff x="760" y="1979"/>
            <a:chExt cx="3127" cy="459"/>
          </a:xfrm>
        </p:grpSpPr>
        <p:sp>
          <p:nvSpPr>
            <p:cNvPr id="27" name="Rectangle 24"/>
            <p:cNvSpPr>
              <a:spLocks noChangeArrowheads="1"/>
            </p:cNvSpPr>
            <p:nvPr/>
          </p:nvSpPr>
          <p:spPr bwMode="auto">
            <a:xfrm>
              <a:off x="760" y="2143"/>
              <a:ext cx="395" cy="224"/>
            </a:xfrm>
            <a:prstGeom prst="rect">
              <a:avLst/>
            </a:prstGeom>
            <a:solidFill>
              <a:srgbClr val="FFFF00"/>
            </a:solidFill>
            <a:ln w="9525">
              <a:solidFill>
                <a:schemeClr val="tx1"/>
              </a:solidFill>
              <a:miter lim="800000"/>
              <a:headEnd/>
              <a:tailEnd/>
            </a:ln>
          </p:spPr>
          <p:txBody>
            <a:bodyPr wrap="none" anchor="ctr"/>
            <a:lstStyle/>
            <a:p>
              <a:pPr algn="ctr"/>
              <a:r>
                <a:rPr lang="en-GB" sz="1600" dirty="0" smtClean="0">
                  <a:solidFill>
                    <a:srgbClr val="000000"/>
                  </a:solidFill>
                </a:rPr>
                <a:t>AuthIP</a:t>
              </a:r>
              <a:endParaRPr lang="en-US" sz="1600" dirty="0">
                <a:solidFill>
                  <a:srgbClr val="000000"/>
                </a:solidFill>
              </a:endParaRPr>
            </a:p>
          </p:txBody>
        </p:sp>
        <p:sp>
          <p:nvSpPr>
            <p:cNvPr id="28" name="Rectangle 25"/>
            <p:cNvSpPr>
              <a:spLocks noChangeArrowheads="1"/>
            </p:cNvSpPr>
            <p:nvPr/>
          </p:nvSpPr>
          <p:spPr bwMode="auto">
            <a:xfrm>
              <a:off x="3478" y="2143"/>
              <a:ext cx="409" cy="247"/>
            </a:xfrm>
            <a:prstGeom prst="rect">
              <a:avLst/>
            </a:prstGeom>
            <a:solidFill>
              <a:srgbClr val="FFFF00"/>
            </a:solidFill>
            <a:ln w="9525">
              <a:solidFill>
                <a:schemeClr val="tx1"/>
              </a:solidFill>
              <a:miter lim="800000"/>
              <a:headEnd/>
              <a:tailEnd/>
            </a:ln>
          </p:spPr>
          <p:txBody>
            <a:bodyPr wrap="none" anchor="ctr"/>
            <a:lstStyle/>
            <a:p>
              <a:pPr algn="ctr"/>
              <a:r>
                <a:rPr lang="en-GB" sz="1600" dirty="0" smtClean="0">
                  <a:solidFill>
                    <a:srgbClr val="000000"/>
                  </a:solidFill>
                </a:rPr>
                <a:t>AuthIP</a:t>
              </a:r>
              <a:endParaRPr lang="en-US" sz="1600" dirty="0">
                <a:solidFill>
                  <a:srgbClr val="000000"/>
                </a:solidFill>
              </a:endParaRPr>
            </a:p>
          </p:txBody>
        </p:sp>
        <p:sp>
          <p:nvSpPr>
            <p:cNvPr id="29" name="AutoShape 26"/>
            <p:cNvSpPr>
              <a:spLocks noChangeArrowheads="1"/>
            </p:cNvSpPr>
            <p:nvPr/>
          </p:nvSpPr>
          <p:spPr bwMode="auto">
            <a:xfrm>
              <a:off x="1191" y="2052"/>
              <a:ext cx="2291" cy="386"/>
            </a:xfrm>
            <a:prstGeom prst="leftRightArrow">
              <a:avLst>
                <a:gd name="adj1" fmla="val 50000"/>
                <a:gd name="adj2" fmla="val 118705"/>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a:r>
                <a:rPr lang="en-GB" sz="1600" dirty="0">
                  <a:solidFill>
                    <a:schemeClr val="tx1"/>
                  </a:solidFill>
                </a:rPr>
                <a:t>Establish IPSec session Keys</a:t>
              </a:r>
              <a:endParaRPr lang="en-US" sz="1600" dirty="0">
                <a:solidFill>
                  <a:schemeClr val="tx1"/>
                </a:solidFill>
              </a:endParaRPr>
            </a:p>
          </p:txBody>
        </p:sp>
        <p:sp>
          <p:nvSpPr>
            <p:cNvPr id="30" name="AutoShape 38" descr="ESP Transport Mode Packet Structure"/>
            <p:cNvSpPr>
              <a:spLocks noChangeAspect="1" noChangeArrowheads="1"/>
            </p:cNvSpPr>
            <p:nvPr/>
          </p:nvSpPr>
          <p:spPr bwMode="auto">
            <a:xfrm>
              <a:off x="2784" y="1979"/>
              <a:ext cx="192" cy="192"/>
            </a:xfrm>
            <a:prstGeom prst="rect">
              <a:avLst/>
            </a:prstGeom>
            <a:noFill/>
            <a:ln w="9525">
              <a:noFill/>
              <a:miter lim="800000"/>
              <a:headEnd/>
              <a:tailEnd/>
            </a:ln>
          </p:spPr>
          <p:txBody>
            <a:bodyPr/>
            <a:lstStyle/>
            <a:p>
              <a:endParaRPr lang="en-US" sz="1600" dirty="0"/>
            </a:p>
          </p:txBody>
        </p:sp>
        <p:pic>
          <p:nvPicPr>
            <p:cNvPr id="31" name="Picture 60" descr="BS00996_[1]"/>
            <p:cNvPicPr>
              <a:picLocks noChangeAspect="1" noChangeArrowheads="1"/>
            </p:cNvPicPr>
            <p:nvPr/>
          </p:nvPicPr>
          <p:blipFill>
            <a:blip r:embed="rId4" cstate="print"/>
            <a:srcRect/>
            <a:stretch>
              <a:fillRect/>
            </a:stretch>
          </p:blipFill>
          <p:spPr bwMode="auto">
            <a:xfrm>
              <a:off x="952" y="2047"/>
              <a:ext cx="227" cy="139"/>
            </a:xfrm>
            <a:prstGeom prst="rect">
              <a:avLst/>
            </a:prstGeom>
            <a:ln>
              <a:headEnd/>
              <a:tailEnd/>
            </a:ln>
          </p:spPr>
          <p:style>
            <a:lnRef idx="0">
              <a:schemeClr val="accent2"/>
            </a:lnRef>
            <a:fillRef idx="3">
              <a:schemeClr val="accent2"/>
            </a:fillRef>
            <a:effectRef idx="3">
              <a:schemeClr val="accent2"/>
            </a:effectRef>
            <a:fontRef idx="minor">
              <a:schemeClr val="lt1"/>
            </a:fontRef>
          </p:style>
        </p:pic>
        <p:pic>
          <p:nvPicPr>
            <p:cNvPr id="32" name="Picture 61" descr="BS00996_[1]"/>
            <p:cNvPicPr>
              <a:picLocks noChangeAspect="1" noChangeArrowheads="1"/>
            </p:cNvPicPr>
            <p:nvPr/>
          </p:nvPicPr>
          <p:blipFill>
            <a:blip r:embed="rId4" cstate="print"/>
            <a:srcRect/>
            <a:stretch>
              <a:fillRect/>
            </a:stretch>
          </p:blipFill>
          <p:spPr bwMode="auto">
            <a:xfrm>
              <a:off x="3447" y="2047"/>
              <a:ext cx="227" cy="139"/>
            </a:xfrm>
            <a:prstGeom prst="rect">
              <a:avLst/>
            </a:prstGeom>
            <a:ln>
              <a:headEnd/>
              <a:tailEnd/>
            </a:ln>
          </p:spPr>
          <p:style>
            <a:lnRef idx="0">
              <a:schemeClr val="accent4"/>
            </a:lnRef>
            <a:fillRef idx="3">
              <a:schemeClr val="accent4"/>
            </a:fillRef>
            <a:effectRef idx="3">
              <a:schemeClr val="accent4"/>
            </a:effectRef>
            <a:fontRef idx="minor">
              <a:schemeClr val="lt1"/>
            </a:fontRef>
          </p:style>
        </p:pic>
      </p:grpSp>
      <p:grpSp>
        <p:nvGrpSpPr>
          <p:cNvPr id="33" name="Group 67"/>
          <p:cNvGrpSpPr>
            <a:grpSpLocks/>
          </p:cNvGrpSpPr>
          <p:nvPr/>
        </p:nvGrpSpPr>
        <p:grpSpPr bwMode="auto">
          <a:xfrm>
            <a:off x="1087589" y="2564904"/>
            <a:ext cx="5377001" cy="968709"/>
            <a:chOff x="763" y="1412"/>
            <a:chExt cx="3127" cy="639"/>
          </a:xfrm>
        </p:grpSpPr>
        <p:sp>
          <p:nvSpPr>
            <p:cNvPr id="34" name="Rectangle 17"/>
            <p:cNvSpPr>
              <a:spLocks noChangeArrowheads="1"/>
            </p:cNvSpPr>
            <p:nvPr/>
          </p:nvSpPr>
          <p:spPr bwMode="auto">
            <a:xfrm>
              <a:off x="763" y="1503"/>
              <a:ext cx="392" cy="243"/>
            </a:xfrm>
            <a:prstGeom prst="rect">
              <a:avLst/>
            </a:prstGeom>
            <a:solidFill>
              <a:srgbClr val="FFFF00"/>
            </a:solidFill>
            <a:ln w="9525">
              <a:solidFill>
                <a:schemeClr val="tx1"/>
              </a:solidFill>
              <a:miter lim="800000"/>
              <a:headEnd/>
              <a:tailEnd/>
            </a:ln>
          </p:spPr>
          <p:txBody>
            <a:bodyPr wrap="none" anchor="ctr"/>
            <a:lstStyle/>
            <a:p>
              <a:pPr algn="ctr"/>
              <a:r>
                <a:rPr lang="en-GB" sz="1600" dirty="0" smtClean="0">
                  <a:solidFill>
                    <a:srgbClr val="000000"/>
                  </a:solidFill>
                </a:rPr>
                <a:t>AuthIP</a:t>
              </a:r>
              <a:endParaRPr lang="en-US" sz="1600" dirty="0">
                <a:solidFill>
                  <a:srgbClr val="000000"/>
                </a:solidFill>
              </a:endParaRPr>
            </a:p>
          </p:txBody>
        </p:sp>
        <p:sp>
          <p:nvSpPr>
            <p:cNvPr id="35" name="Rectangle 18"/>
            <p:cNvSpPr>
              <a:spLocks noChangeArrowheads="1"/>
            </p:cNvSpPr>
            <p:nvPr/>
          </p:nvSpPr>
          <p:spPr bwMode="auto">
            <a:xfrm>
              <a:off x="3501" y="1503"/>
              <a:ext cx="389" cy="243"/>
            </a:xfrm>
            <a:prstGeom prst="rect">
              <a:avLst/>
            </a:prstGeom>
            <a:solidFill>
              <a:srgbClr val="FFFF00"/>
            </a:solidFill>
            <a:ln w="9525">
              <a:solidFill>
                <a:schemeClr val="tx1"/>
              </a:solidFill>
              <a:miter lim="800000"/>
              <a:headEnd/>
              <a:tailEnd/>
            </a:ln>
          </p:spPr>
          <p:txBody>
            <a:bodyPr wrap="none" anchor="ctr"/>
            <a:lstStyle/>
            <a:p>
              <a:pPr algn="ctr"/>
              <a:r>
                <a:rPr lang="en-GB" sz="1600" dirty="0" smtClean="0">
                  <a:solidFill>
                    <a:srgbClr val="000000"/>
                  </a:solidFill>
                </a:rPr>
                <a:t>AuthIP</a:t>
              </a:r>
              <a:endParaRPr lang="en-US" sz="1600" dirty="0">
                <a:solidFill>
                  <a:srgbClr val="000000"/>
                </a:solidFill>
              </a:endParaRPr>
            </a:p>
          </p:txBody>
        </p:sp>
        <p:sp>
          <p:nvSpPr>
            <p:cNvPr id="36" name="AutoShape 19"/>
            <p:cNvSpPr>
              <a:spLocks noChangeArrowheads="1"/>
            </p:cNvSpPr>
            <p:nvPr/>
          </p:nvSpPr>
          <p:spPr bwMode="auto">
            <a:xfrm>
              <a:off x="1193" y="1412"/>
              <a:ext cx="2291" cy="386"/>
            </a:xfrm>
            <a:prstGeom prst="leftRightArrow">
              <a:avLst>
                <a:gd name="adj1" fmla="val 50000"/>
                <a:gd name="adj2" fmla="val 118705"/>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a:r>
                <a:rPr lang="en-GB" sz="1600" dirty="0">
                  <a:solidFill>
                    <a:schemeClr val="tx1"/>
                  </a:solidFill>
                </a:rPr>
                <a:t>Authenticate over secure channel</a:t>
              </a:r>
              <a:endParaRPr lang="en-US" sz="1600" dirty="0">
                <a:solidFill>
                  <a:schemeClr val="tx1"/>
                </a:solidFill>
              </a:endParaRPr>
            </a:p>
          </p:txBody>
        </p:sp>
        <p:sp>
          <p:nvSpPr>
            <p:cNvPr id="37" name="Text Box 27"/>
            <p:cNvSpPr txBox="1">
              <a:spLocks noChangeArrowheads="1"/>
            </p:cNvSpPr>
            <p:nvPr/>
          </p:nvSpPr>
          <p:spPr bwMode="auto">
            <a:xfrm>
              <a:off x="1458" y="1683"/>
              <a:ext cx="1678" cy="368"/>
            </a:xfrm>
            <a:prstGeom prst="rect">
              <a:avLst/>
            </a:prstGeom>
            <a:noFill/>
            <a:ln w="9525">
              <a:noFill/>
              <a:miter lim="800000"/>
              <a:headEnd/>
              <a:tailEnd/>
            </a:ln>
          </p:spPr>
          <p:txBody>
            <a:bodyPr wrap="none">
              <a:spAutoFit/>
            </a:bodyPr>
            <a:lstStyle/>
            <a:p>
              <a:pPr algn="ctr"/>
              <a:r>
                <a:rPr lang="en-GB" sz="1600" dirty="0"/>
                <a:t>Kerberos / certificates</a:t>
              </a:r>
              <a:br>
                <a:rPr lang="en-GB" sz="1600" dirty="0"/>
              </a:br>
              <a:r>
                <a:rPr lang="en-GB" sz="1600" dirty="0" smtClean="0"/>
                <a:t>Computer and/or user authentication</a:t>
              </a:r>
              <a:endParaRPr lang="en-US" sz="1600" dirty="0"/>
            </a:p>
          </p:txBody>
        </p:sp>
        <p:pic>
          <p:nvPicPr>
            <p:cNvPr id="38" name="Picture 59" descr="BS00996_[1]"/>
            <p:cNvPicPr>
              <a:picLocks noChangeAspect="1" noChangeArrowheads="1"/>
            </p:cNvPicPr>
            <p:nvPr/>
          </p:nvPicPr>
          <p:blipFill>
            <a:blip r:embed="rId4" cstate="print"/>
            <a:srcRect/>
            <a:stretch>
              <a:fillRect/>
            </a:stretch>
          </p:blipFill>
          <p:spPr bwMode="auto">
            <a:xfrm>
              <a:off x="952" y="1412"/>
              <a:ext cx="227" cy="139"/>
            </a:xfrm>
            <a:prstGeom prst="rect">
              <a:avLst/>
            </a:prstGeom>
            <a:ln>
              <a:headEnd/>
              <a:tailEnd/>
            </a:ln>
          </p:spPr>
          <p:style>
            <a:lnRef idx="0">
              <a:schemeClr val="accent4"/>
            </a:lnRef>
            <a:fillRef idx="3">
              <a:schemeClr val="accent4"/>
            </a:fillRef>
            <a:effectRef idx="3">
              <a:schemeClr val="accent4"/>
            </a:effectRef>
            <a:fontRef idx="minor">
              <a:schemeClr val="lt1"/>
            </a:fontRef>
          </p:style>
        </p:pic>
        <p:pic>
          <p:nvPicPr>
            <p:cNvPr id="39" name="Picture 62" descr="BS00996_[1]"/>
            <p:cNvPicPr>
              <a:picLocks noChangeAspect="1" noChangeArrowheads="1"/>
            </p:cNvPicPr>
            <p:nvPr/>
          </p:nvPicPr>
          <p:blipFill>
            <a:blip r:embed="rId4" cstate="print"/>
            <a:srcRect/>
            <a:stretch>
              <a:fillRect/>
            </a:stretch>
          </p:blipFill>
          <p:spPr bwMode="auto">
            <a:xfrm>
              <a:off x="3447" y="1412"/>
              <a:ext cx="227" cy="139"/>
            </a:xfrm>
            <a:prstGeom prst="rect">
              <a:avLst/>
            </a:prstGeom>
            <a:ln>
              <a:headEnd/>
              <a:tailEnd/>
            </a:ln>
          </p:spPr>
          <p:style>
            <a:lnRef idx="0">
              <a:schemeClr val="accent4"/>
            </a:lnRef>
            <a:fillRef idx="3">
              <a:schemeClr val="accent4"/>
            </a:fillRef>
            <a:effectRef idx="3">
              <a:schemeClr val="accent4"/>
            </a:effectRef>
            <a:fontRef idx="minor">
              <a:schemeClr val="lt1"/>
            </a:fontRef>
          </p:style>
        </p:pic>
      </p:grpSp>
      <p:graphicFrame>
        <p:nvGraphicFramePr>
          <p:cNvPr id="40" name="Object 3"/>
          <p:cNvGraphicFramePr>
            <a:graphicFrameLocks noChangeAspect="1"/>
          </p:cNvGraphicFramePr>
          <p:nvPr>
            <p:extLst>
              <p:ext uri="{D42A27DB-BD31-4B8C-83A1-F6EECF244321}">
                <p14:modId xmlns:p14="http://schemas.microsoft.com/office/powerpoint/2010/main" val="1199942359"/>
              </p:ext>
            </p:extLst>
          </p:nvPr>
        </p:nvGraphicFramePr>
        <p:xfrm>
          <a:off x="6516216" y="1772816"/>
          <a:ext cx="730698" cy="746330"/>
        </p:xfrm>
        <a:graphic>
          <a:graphicData uri="http://schemas.openxmlformats.org/presentationml/2006/ole">
            <mc:AlternateContent xmlns:mc="http://schemas.openxmlformats.org/markup-compatibility/2006">
              <mc:Choice xmlns:v="urn:schemas-microsoft-com:vml" Requires="v">
                <p:oleObj spid="_x0000_s44108" name="Visio" r:id="rId5" imgW="695706" imgH="947547" progId="Visio.Drawing.11">
                  <p:embed/>
                </p:oleObj>
              </mc:Choice>
              <mc:Fallback>
                <p:oleObj name="Visio" r:id="rId5" imgW="695706" imgH="94754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6216" y="1772816"/>
                        <a:ext cx="730698" cy="746330"/>
                      </a:xfrm>
                      <a:prstGeom prst="rect">
                        <a:avLst/>
                      </a:prstGeom>
                      <a:noFill/>
                      <a:ln>
                        <a:noFill/>
                      </a:ln>
                      <a:effectLst/>
                      <a:extLst/>
                    </p:spPr>
                  </p:pic>
                </p:oleObj>
              </mc:Fallback>
            </mc:AlternateContent>
          </a:graphicData>
        </a:graphic>
      </p:graphicFrame>
      <p:graphicFrame>
        <p:nvGraphicFramePr>
          <p:cNvPr id="41" name="Object 3"/>
          <p:cNvGraphicFramePr>
            <a:graphicFrameLocks noChangeAspect="1"/>
          </p:cNvGraphicFramePr>
          <p:nvPr>
            <p:extLst>
              <p:ext uri="{D42A27DB-BD31-4B8C-83A1-F6EECF244321}">
                <p14:modId xmlns:p14="http://schemas.microsoft.com/office/powerpoint/2010/main" val="4142547750"/>
              </p:ext>
            </p:extLst>
          </p:nvPr>
        </p:nvGraphicFramePr>
        <p:xfrm>
          <a:off x="116218" y="1685638"/>
          <a:ext cx="860850" cy="879266"/>
        </p:xfrm>
        <a:graphic>
          <a:graphicData uri="http://schemas.openxmlformats.org/presentationml/2006/ole">
            <mc:AlternateContent xmlns:mc="http://schemas.openxmlformats.org/markup-compatibility/2006">
              <mc:Choice xmlns:v="urn:schemas-microsoft-com:vml" Requires="v">
                <p:oleObj spid="_x0000_s44109" name="Visio" r:id="rId7" imgW="695706" imgH="947547" progId="Visio.Drawing.11">
                  <p:embed/>
                </p:oleObj>
              </mc:Choice>
              <mc:Fallback>
                <p:oleObj name="Visio" r:id="rId7" imgW="695706" imgH="94754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6218" y="1685638"/>
                        <a:ext cx="860850" cy="879266"/>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978032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dissolv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dissolv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dissolv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dissolv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dissolv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dissolve">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Main Mode Association</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532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209" y="1696985"/>
            <a:ext cx="7116175" cy="4612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2139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Quick Mode Association</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542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599034"/>
            <a:ext cx="7526234" cy="4782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4157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DirectAccess Wizard</a:t>
            </a:r>
            <a:endParaRPr lang="en-AU" dirty="0"/>
          </a:p>
        </p:txBody>
      </p:sp>
      <p:sp>
        <p:nvSpPr>
          <p:cNvPr id="4" name="Footer Placeholder 3"/>
          <p:cNvSpPr>
            <a:spLocks noGrp="1"/>
          </p:cNvSpPr>
          <p:nvPr>
            <p:ph type="ftr" sz="quarter" idx="11"/>
          </p:nvPr>
        </p:nvSpPr>
        <p:spPr>
          <a:xfrm>
            <a:off x="3052192" y="6381328"/>
            <a:ext cx="2830430" cy="364672"/>
          </a:xfrm>
        </p:spPr>
        <p:txBody>
          <a:bodyPr/>
          <a:lstStyle/>
          <a:p>
            <a:r>
              <a:rPr lang="en-AU" dirty="0" smtClean="0"/>
              <a:t>(c) 2011 Microsoft. All rights reserved.</a:t>
            </a:r>
            <a:endParaRPr lang="en-AU" dirty="0"/>
          </a:p>
        </p:txBody>
      </p:sp>
      <p:sp>
        <p:nvSpPr>
          <p:cNvPr id="5" name="Right Arrow 4"/>
          <p:cNvSpPr/>
          <p:nvPr/>
        </p:nvSpPr>
        <p:spPr>
          <a:xfrm rot="5400000">
            <a:off x="-321231" y="3517076"/>
            <a:ext cx="2533034" cy="340659"/>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dirty="0"/>
          </a:p>
        </p:txBody>
      </p:sp>
      <p:sp>
        <p:nvSpPr>
          <p:cNvPr id="10" name="Bent Arrow 9"/>
          <p:cNvSpPr/>
          <p:nvPr/>
        </p:nvSpPr>
        <p:spPr>
          <a:xfrm rot="10800000" flipH="1">
            <a:off x="3131841" y="2420888"/>
            <a:ext cx="620278" cy="2809737"/>
          </a:xfrm>
          <a:prstGeom prst="ben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dirty="0">
              <a:solidFill>
                <a:schemeClr val="tx1"/>
              </a:solidFill>
            </a:endParaRPr>
          </a:p>
        </p:txBody>
      </p:sp>
      <p:sp>
        <p:nvSpPr>
          <p:cNvPr id="11" name="TextBox 10"/>
          <p:cNvSpPr txBox="1"/>
          <p:nvPr/>
        </p:nvSpPr>
        <p:spPr>
          <a:xfrm>
            <a:off x="2843809" y="5157192"/>
            <a:ext cx="1158026" cy="646331"/>
          </a:xfrm>
          <a:prstGeom prst="rect">
            <a:avLst/>
          </a:prstGeom>
          <a:noFill/>
        </p:spPr>
        <p:txBody>
          <a:bodyPr wrap="square" rtlCol="0">
            <a:spAutoFit/>
          </a:bodyPr>
          <a:lstStyle/>
          <a:p>
            <a:r>
              <a:rPr lang="en-GB" dirty="0" smtClean="0"/>
              <a:t>IPsec Rules</a:t>
            </a:r>
            <a:endParaRPr lang="en-GB" dirty="0"/>
          </a:p>
        </p:txBody>
      </p:sp>
      <p:pic>
        <p:nvPicPr>
          <p:cNvPr id="13" name="Picture 12" descr="laptop"/>
          <p:cNvPicPr>
            <a:picLocks noChangeAspect="1" noChangeArrowheads="1"/>
          </p:cNvPicPr>
          <p:nvPr/>
        </p:nvPicPr>
        <p:blipFill>
          <a:blip r:embed="rId3" cstate="print"/>
          <a:srcRect/>
          <a:stretch>
            <a:fillRect/>
          </a:stretch>
        </p:blipFill>
        <p:spPr bwMode="auto">
          <a:xfrm>
            <a:off x="35496" y="4941168"/>
            <a:ext cx="1347643" cy="742787"/>
          </a:xfrm>
          <a:prstGeom prst="rect">
            <a:avLst/>
          </a:prstGeom>
          <a:noFill/>
          <a:ln w="9525">
            <a:noFill/>
            <a:miter lim="800000"/>
            <a:headEnd/>
            <a:tailEnd/>
          </a:ln>
        </p:spPr>
      </p:pic>
      <p:sp>
        <p:nvSpPr>
          <p:cNvPr id="17" name="TextBox 16"/>
          <p:cNvSpPr txBox="1"/>
          <p:nvPr/>
        </p:nvSpPr>
        <p:spPr>
          <a:xfrm>
            <a:off x="1043608" y="2492896"/>
            <a:ext cx="2141168" cy="2308324"/>
          </a:xfrm>
          <a:prstGeom prst="rect">
            <a:avLst/>
          </a:prstGeom>
          <a:noFill/>
        </p:spPr>
        <p:txBody>
          <a:bodyPr wrap="square" rtlCol="0">
            <a:spAutoFit/>
          </a:bodyPr>
          <a:lstStyle/>
          <a:p>
            <a:r>
              <a:rPr lang="en-GB" dirty="0"/>
              <a:t>IPsec </a:t>
            </a:r>
            <a:r>
              <a:rPr lang="en-GB" dirty="0" smtClean="0"/>
              <a:t>Rules</a:t>
            </a:r>
          </a:p>
          <a:p>
            <a:r>
              <a:rPr lang="en-GB" dirty="0"/>
              <a:t>NRPT Rules</a:t>
            </a:r>
          </a:p>
          <a:p>
            <a:r>
              <a:rPr lang="en-GB" dirty="0" smtClean="0"/>
              <a:t>Configuration for</a:t>
            </a:r>
            <a:br>
              <a:rPr lang="en-GB" dirty="0" smtClean="0"/>
            </a:br>
            <a:r>
              <a:rPr lang="en-GB" dirty="0" smtClean="0"/>
              <a:t>transition Technologies:</a:t>
            </a:r>
          </a:p>
          <a:p>
            <a:r>
              <a:rPr lang="en-GB" dirty="0" smtClean="0"/>
              <a:t>6to4</a:t>
            </a:r>
          </a:p>
          <a:p>
            <a:r>
              <a:rPr lang="en-GB" dirty="0" smtClean="0"/>
              <a:t>Teredo</a:t>
            </a:r>
          </a:p>
          <a:p>
            <a:r>
              <a:rPr lang="en-GB" dirty="0" smtClean="0"/>
              <a:t>IPHTTPS</a:t>
            </a:r>
          </a:p>
        </p:txBody>
      </p:sp>
      <p:sp>
        <p:nvSpPr>
          <p:cNvPr id="18" name="Oval 17"/>
          <p:cNvSpPr/>
          <p:nvPr/>
        </p:nvSpPr>
        <p:spPr>
          <a:xfrm>
            <a:off x="6071511" y="1717240"/>
            <a:ext cx="1534041" cy="55963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smtClean="0">
                <a:solidFill>
                  <a:schemeClr val="tx1"/>
                </a:solidFill>
              </a:rPr>
              <a:t>GPO(s)</a:t>
            </a:r>
            <a:endParaRPr lang="en-GB" dirty="0">
              <a:solidFill>
                <a:schemeClr val="tx1"/>
              </a:solidFill>
            </a:endParaRPr>
          </a:p>
        </p:txBody>
      </p:sp>
      <p:sp>
        <p:nvSpPr>
          <p:cNvPr id="19" name="TextBox 18"/>
          <p:cNvSpPr txBox="1"/>
          <p:nvPr/>
        </p:nvSpPr>
        <p:spPr>
          <a:xfrm>
            <a:off x="7583679" y="1628800"/>
            <a:ext cx="2100889" cy="923330"/>
          </a:xfrm>
          <a:prstGeom prst="rect">
            <a:avLst/>
          </a:prstGeom>
          <a:noFill/>
        </p:spPr>
        <p:txBody>
          <a:bodyPr wrap="square" rtlCol="0">
            <a:spAutoFit/>
          </a:bodyPr>
          <a:lstStyle/>
          <a:p>
            <a:r>
              <a:rPr lang="en-GB" dirty="0" smtClean="0"/>
              <a:t>For end-point servers</a:t>
            </a:r>
            <a:br>
              <a:rPr lang="en-GB" dirty="0" smtClean="0"/>
            </a:br>
            <a:r>
              <a:rPr lang="en-GB" dirty="0" smtClean="0"/>
              <a:t>if required</a:t>
            </a:r>
            <a:endParaRPr lang="en-GB" dirty="0"/>
          </a:p>
        </p:txBody>
      </p:sp>
      <p:sp>
        <p:nvSpPr>
          <p:cNvPr id="20" name="Oval 19"/>
          <p:cNvSpPr/>
          <p:nvPr/>
        </p:nvSpPr>
        <p:spPr>
          <a:xfrm>
            <a:off x="2483768" y="1745028"/>
            <a:ext cx="1534041" cy="55963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dirty="0" smtClean="0">
                <a:solidFill>
                  <a:schemeClr val="tx1"/>
                </a:solidFill>
              </a:rPr>
              <a:t>GPO</a:t>
            </a:r>
            <a:endParaRPr lang="en-GB" dirty="0">
              <a:solidFill>
                <a:schemeClr val="tx1"/>
              </a:solidFill>
            </a:endParaRPr>
          </a:p>
        </p:txBody>
      </p:sp>
      <p:sp>
        <p:nvSpPr>
          <p:cNvPr id="21" name="Oval 20"/>
          <p:cNvSpPr/>
          <p:nvPr/>
        </p:nvSpPr>
        <p:spPr>
          <a:xfrm>
            <a:off x="184369" y="1745028"/>
            <a:ext cx="1534041" cy="559632"/>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dirty="0" smtClean="0">
                <a:solidFill>
                  <a:schemeClr val="tx1"/>
                </a:solidFill>
              </a:rPr>
              <a:t>GPO</a:t>
            </a:r>
            <a:endParaRPr lang="en-GB" dirty="0">
              <a:solidFill>
                <a:schemeClr val="tx1"/>
              </a:solidFill>
            </a:endParaRPr>
          </a:p>
        </p:txBody>
      </p:sp>
      <p:sp>
        <p:nvSpPr>
          <p:cNvPr id="34" name="Rectangle 33"/>
          <p:cNvSpPr/>
          <p:nvPr/>
        </p:nvSpPr>
        <p:spPr>
          <a:xfrm>
            <a:off x="3849486" y="3715950"/>
            <a:ext cx="1439785" cy="972108"/>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UAG Wizard</a:t>
            </a:r>
            <a:endParaRPr lang="en-GB" dirty="0">
              <a:solidFill>
                <a:schemeClr val="tx1"/>
              </a:solidFill>
            </a:endParaRPr>
          </a:p>
        </p:txBody>
      </p:sp>
      <p:sp>
        <p:nvSpPr>
          <p:cNvPr id="35" name="Rectangle 34"/>
          <p:cNvSpPr/>
          <p:nvPr/>
        </p:nvSpPr>
        <p:spPr>
          <a:xfrm>
            <a:off x="3849486" y="4688058"/>
            <a:ext cx="1439785" cy="1692188"/>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dirty="0" smtClean="0">
                <a:solidFill>
                  <a:schemeClr val="tx1"/>
                </a:solidFill>
              </a:rPr>
              <a:t>UAG</a:t>
            </a:r>
            <a:br>
              <a:rPr lang="en-GB" dirty="0" smtClean="0">
                <a:solidFill>
                  <a:schemeClr val="tx1"/>
                </a:solidFill>
              </a:rPr>
            </a:br>
            <a:r>
              <a:rPr lang="en-GB" dirty="0" smtClean="0">
                <a:solidFill>
                  <a:schemeClr val="tx1"/>
                </a:solidFill>
              </a:rPr>
              <a:t>Server</a:t>
            </a:r>
            <a:endParaRPr lang="en-GB" dirty="0">
              <a:solidFill>
                <a:schemeClr val="tx1"/>
              </a:solidFill>
            </a:endParaRPr>
          </a:p>
        </p:txBody>
      </p:sp>
      <p:sp>
        <p:nvSpPr>
          <p:cNvPr id="36" name="Rectangle 35"/>
          <p:cNvSpPr/>
          <p:nvPr/>
        </p:nvSpPr>
        <p:spPr>
          <a:xfrm>
            <a:off x="3849486" y="3229896"/>
            <a:ext cx="1439785" cy="486054"/>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smtClean="0">
                <a:solidFill>
                  <a:schemeClr val="tx1"/>
                </a:solidFill>
              </a:rPr>
              <a:t>GPM</a:t>
            </a:r>
            <a:endParaRPr lang="en-GB" dirty="0">
              <a:solidFill>
                <a:schemeClr val="tx1"/>
              </a:solidFill>
            </a:endParaRPr>
          </a:p>
        </p:txBody>
      </p:sp>
      <p:grpSp>
        <p:nvGrpSpPr>
          <p:cNvPr id="6" name="Group 5"/>
          <p:cNvGrpSpPr/>
          <p:nvPr/>
        </p:nvGrpSpPr>
        <p:grpSpPr>
          <a:xfrm>
            <a:off x="5289270" y="3075925"/>
            <a:ext cx="3243170" cy="2585323"/>
            <a:chOff x="5289270" y="3075925"/>
            <a:chExt cx="3243170" cy="2585323"/>
          </a:xfrm>
        </p:grpSpPr>
        <p:sp>
          <p:nvSpPr>
            <p:cNvPr id="12" name="TextBox 11"/>
            <p:cNvSpPr txBox="1"/>
            <p:nvPr/>
          </p:nvSpPr>
          <p:spPr>
            <a:xfrm>
              <a:off x="6247735" y="3075925"/>
              <a:ext cx="2284705" cy="2585323"/>
            </a:xfrm>
            <a:prstGeom prst="rect">
              <a:avLst/>
            </a:prstGeom>
            <a:noFill/>
          </p:spPr>
          <p:txBody>
            <a:bodyPr wrap="square" rtlCol="0">
              <a:spAutoFit/>
            </a:bodyPr>
            <a:lstStyle/>
            <a:p>
              <a:r>
                <a:rPr lang="en-GB" dirty="0" smtClean="0"/>
                <a:t>Configuration for</a:t>
              </a:r>
              <a:br>
                <a:rPr lang="en-GB" dirty="0" smtClean="0"/>
              </a:br>
              <a:r>
                <a:rPr lang="en-GB" dirty="0" smtClean="0"/>
                <a:t>transition Technologies:</a:t>
              </a:r>
            </a:p>
            <a:p>
              <a:r>
                <a:rPr lang="en-GB" dirty="0" smtClean="0"/>
                <a:t>6to4</a:t>
              </a:r>
            </a:p>
            <a:p>
              <a:r>
                <a:rPr lang="en-GB" dirty="0" smtClean="0"/>
                <a:t>Teredo</a:t>
              </a:r>
            </a:p>
            <a:p>
              <a:r>
                <a:rPr lang="en-GB" dirty="0" smtClean="0"/>
                <a:t>IPHTTPS</a:t>
              </a:r>
            </a:p>
            <a:p>
              <a:r>
                <a:rPr lang="en-GB" dirty="0" smtClean="0"/>
                <a:t>ISATAP</a:t>
              </a:r>
            </a:p>
            <a:p>
              <a:r>
                <a:rPr lang="en-GB" dirty="0" smtClean="0"/>
                <a:t>DNS64</a:t>
              </a:r>
            </a:p>
            <a:p>
              <a:r>
                <a:rPr lang="en-GB" dirty="0" smtClean="0"/>
                <a:t>NAT64</a:t>
              </a:r>
            </a:p>
          </p:txBody>
        </p:sp>
        <p:sp>
          <p:nvSpPr>
            <p:cNvPr id="37" name="U-Turn Arrow 36"/>
            <p:cNvSpPr/>
            <p:nvPr/>
          </p:nvSpPr>
          <p:spPr>
            <a:xfrm rot="5400000">
              <a:off x="5049119" y="4208130"/>
              <a:ext cx="1440160" cy="959857"/>
            </a:xfrm>
            <a:prstGeom prst="uturnArrow">
              <a:avLst>
                <a:gd name="adj1" fmla="val 17419"/>
                <a:gd name="adj2" fmla="val 25000"/>
                <a:gd name="adj3" fmla="val 25000"/>
                <a:gd name="adj4" fmla="val 43750"/>
                <a:gd name="adj5" fmla="val 7500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dirty="0">
                <a:solidFill>
                  <a:schemeClr val="tx1"/>
                </a:solidFill>
              </a:endParaRPr>
            </a:p>
          </p:txBody>
        </p:sp>
      </p:grpSp>
      <p:sp>
        <p:nvSpPr>
          <p:cNvPr id="38" name="Rounded Rectangle 37"/>
          <p:cNvSpPr/>
          <p:nvPr/>
        </p:nvSpPr>
        <p:spPr>
          <a:xfrm>
            <a:off x="3491880" y="2388778"/>
            <a:ext cx="2277320" cy="391069"/>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smtClean="0">
                <a:solidFill>
                  <a:schemeClr val="tx1"/>
                </a:solidFill>
              </a:rPr>
              <a:t>GPO creation</a:t>
            </a:r>
            <a:endParaRPr lang="en-GB" dirty="0">
              <a:solidFill>
                <a:schemeClr val="tx1"/>
              </a:solidFill>
            </a:endParaRPr>
          </a:p>
        </p:txBody>
      </p:sp>
      <p:sp>
        <p:nvSpPr>
          <p:cNvPr id="39" name="Down Arrow 38"/>
          <p:cNvSpPr/>
          <p:nvPr/>
        </p:nvSpPr>
        <p:spPr>
          <a:xfrm rot="10800000">
            <a:off x="4304780" y="2828876"/>
            <a:ext cx="529197" cy="401020"/>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dirty="0"/>
          </a:p>
        </p:txBody>
      </p:sp>
      <p:grpSp>
        <p:nvGrpSpPr>
          <p:cNvPr id="3" name="Group 2"/>
          <p:cNvGrpSpPr/>
          <p:nvPr/>
        </p:nvGrpSpPr>
        <p:grpSpPr>
          <a:xfrm>
            <a:off x="5949943" y="5651956"/>
            <a:ext cx="2942537" cy="1202447"/>
            <a:chOff x="5949943" y="5651956"/>
            <a:chExt cx="2942537" cy="1202447"/>
          </a:xfrm>
        </p:grpSpPr>
        <p:sp>
          <p:nvSpPr>
            <p:cNvPr id="40" name="TextBox 39"/>
            <p:cNvSpPr txBox="1"/>
            <p:nvPr/>
          </p:nvSpPr>
          <p:spPr>
            <a:xfrm>
              <a:off x="5949943" y="5651956"/>
              <a:ext cx="2942537" cy="369332"/>
            </a:xfrm>
            <a:prstGeom prst="rect">
              <a:avLst/>
            </a:prstGeom>
            <a:noFill/>
          </p:spPr>
          <p:txBody>
            <a:bodyPr wrap="none" rtlCol="0">
              <a:spAutoFit/>
            </a:bodyPr>
            <a:lstStyle/>
            <a:p>
              <a:r>
                <a:rPr lang="en-GB" dirty="0" smtClean="0"/>
                <a:t>Identification of certificates</a:t>
              </a:r>
              <a:endParaRPr lang="en-GB" dirty="0"/>
            </a:p>
          </p:txBody>
        </p:sp>
        <p:pic>
          <p:nvPicPr>
            <p:cNvPr id="41" name="Picture 2"/>
            <p:cNvPicPr>
              <a:picLocks noChangeAspect="1" noChangeArrowheads="1"/>
            </p:cNvPicPr>
            <p:nvPr/>
          </p:nvPicPr>
          <p:blipFill>
            <a:blip r:embed="rId4" cstate="print"/>
            <a:srcRect/>
            <a:stretch>
              <a:fillRect/>
            </a:stretch>
          </p:blipFill>
          <p:spPr bwMode="auto">
            <a:xfrm>
              <a:off x="6028749" y="5956714"/>
              <a:ext cx="440758" cy="352606"/>
            </a:xfrm>
            <a:prstGeom prst="rect">
              <a:avLst/>
            </a:prstGeom>
            <a:noFill/>
            <a:ln w="9525">
              <a:noFill/>
              <a:miter lim="800000"/>
              <a:headEnd/>
              <a:tailEnd/>
            </a:ln>
          </p:spPr>
        </p:pic>
        <p:sp>
          <p:nvSpPr>
            <p:cNvPr id="42" name="TextBox 41"/>
            <p:cNvSpPr txBox="1"/>
            <p:nvPr/>
          </p:nvSpPr>
          <p:spPr>
            <a:xfrm>
              <a:off x="6487249" y="5899224"/>
              <a:ext cx="788229" cy="307777"/>
            </a:xfrm>
            <a:prstGeom prst="rect">
              <a:avLst/>
            </a:prstGeom>
            <a:noFill/>
          </p:spPr>
          <p:txBody>
            <a:bodyPr wrap="none" rtlCol="0">
              <a:spAutoFit/>
            </a:bodyPr>
            <a:lstStyle>
              <a:defPPr>
                <a:defRPr lang="en-US"/>
              </a:defPPr>
            </a:lstStyle>
            <a:p>
              <a:r>
                <a:rPr lang="en-GB" sz="1400" dirty="0"/>
                <a:t>IPHTTPS</a:t>
              </a:r>
            </a:p>
          </p:txBody>
        </p:sp>
        <p:sp>
          <p:nvSpPr>
            <p:cNvPr id="44" name="TextBox 43"/>
            <p:cNvSpPr txBox="1"/>
            <p:nvPr/>
          </p:nvSpPr>
          <p:spPr>
            <a:xfrm>
              <a:off x="6487249" y="6331183"/>
              <a:ext cx="1962653" cy="523220"/>
            </a:xfrm>
            <a:prstGeom prst="rect">
              <a:avLst/>
            </a:prstGeom>
            <a:noFill/>
          </p:spPr>
          <p:txBody>
            <a:bodyPr wrap="none" rtlCol="0">
              <a:spAutoFit/>
            </a:bodyPr>
            <a:lstStyle>
              <a:defPPr>
                <a:defRPr lang="en-US"/>
              </a:defPPr>
            </a:lstStyle>
            <a:p>
              <a:r>
                <a:rPr lang="en-GB" sz="1400" dirty="0"/>
                <a:t>Root or intermediate </a:t>
              </a:r>
              <a:r>
                <a:rPr lang="en-GB" sz="1400" dirty="0" smtClean="0"/>
                <a:t>(to</a:t>
              </a:r>
              <a:r>
                <a:rPr lang="en-GB" sz="1400" dirty="0"/>
                <a:t/>
              </a:r>
              <a:br>
                <a:rPr lang="en-GB" sz="1400" dirty="0"/>
              </a:br>
              <a:r>
                <a:rPr lang="en-GB" sz="1400" dirty="0"/>
                <a:t>validate client </a:t>
              </a:r>
              <a:r>
                <a:rPr lang="en-GB" sz="1400" dirty="0" smtClean="0"/>
                <a:t>certs)</a:t>
              </a:r>
              <a:endParaRPr lang="en-GB" sz="1400" dirty="0"/>
            </a:p>
          </p:txBody>
        </p:sp>
        <p:grpSp>
          <p:nvGrpSpPr>
            <p:cNvPr id="46" name="Group 45"/>
            <p:cNvGrpSpPr/>
            <p:nvPr/>
          </p:nvGrpSpPr>
          <p:grpSpPr>
            <a:xfrm>
              <a:off x="6028749" y="6380246"/>
              <a:ext cx="458500" cy="361122"/>
              <a:chOff x="7893193" y="5913756"/>
              <a:chExt cx="758823" cy="607058"/>
            </a:xfrm>
          </p:grpSpPr>
          <p:pic>
            <p:nvPicPr>
              <p:cNvPr id="43" name="Picture 2"/>
              <p:cNvPicPr>
                <a:picLocks noChangeAspect="1" noChangeArrowheads="1"/>
              </p:cNvPicPr>
              <p:nvPr/>
            </p:nvPicPr>
            <p:blipFill>
              <a:blip r:embed="rId4" cstate="print"/>
              <a:srcRect/>
              <a:stretch>
                <a:fillRect/>
              </a:stretch>
            </p:blipFill>
            <p:spPr bwMode="auto">
              <a:xfrm>
                <a:off x="7893193" y="5913756"/>
                <a:ext cx="758823" cy="607058"/>
              </a:xfrm>
              <a:prstGeom prst="rect">
                <a:avLst/>
              </a:prstGeom>
              <a:noFill/>
              <a:ln w="9525">
                <a:noFill/>
                <a:miter lim="800000"/>
                <a:headEnd/>
                <a:tailEnd/>
              </a:ln>
            </p:spPr>
          </p:pic>
          <p:sp>
            <p:nvSpPr>
              <p:cNvPr id="45" name="7-Point Star 44"/>
              <p:cNvSpPr/>
              <p:nvPr/>
            </p:nvSpPr>
            <p:spPr bwMode="auto">
              <a:xfrm>
                <a:off x="8269132" y="6141016"/>
                <a:ext cx="346842" cy="303529"/>
              </a:xfrm>
              <a:prstGeom prst="star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200" dirty="0" smtClean="0">
                  <a:gradFill>
                    <a:gsLst>
                      <a:gs pos="0">
                        <a:srgbClr val="FFFFFF"/>
                      </a:gs>
                      <a:gs pos="100000">
                        <a:srgbClr val="FFFFFF"/>
                      </a:gs>
                    </a:gsLst>
                    <a:lin ang="5400000" scaled="0"/>
                  </a:gradFill>
                  <a:latin typeface="Segoe Light" pitchFamily="34" charset="0"/>
                </a:endParaRPr>
              </a:p>
            </p:txBody>
          </p:sp>
        </p:grpSp>
      </p:grpSp>
    </p:spTree>
    <p:extLst>
      <p:ext uri="{BB962C8B-B14F-4D97-AF65-F5344CB8AC3E}">
        <p14:creationId xmlns:p14="http://schemas.microsoft.com/office/powerpoint/2010/main" val="2194351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p:bldP spid="17" grpId="0"/>
      <p:bldP spid="18" grpId="0" animBg="1"/>
      <p:bldP spid="19" grpId="0"/>
      <p:bldP spid="20" grpId="0" animBg="1"/>
      <p:bldP spid="21" grpId="0" animBg="1"/>
      <p:bldP spid="36" grpId="0" animBg="1"/>
      <p:bldP spid="38" grpId="0" animBg="1"/>
      <p:bldP spid="3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Troubleshooting</a:t>
            </a:r>
            <a:endParaRPr lang="en-AU" dirty="0"/>
          </a:p>
        </p:txBody>
      </p:sp>
      <p:sp>
        <p:nvSpPr>
          <p:cNvPr id="3" name="Content Placeholder 2"/>
          <p:cNvSpPr>
            <a:spLocks noGrp="1"/>
          </p:cNvSpPr>
          <p:nvPr>
            <p:ph idx="1"/>
          </p:nvPr>
        </p:nvSpPr>
        <p:spPr>
          <a:xfrm>
            <a:off x="457200" y="1988840"/>
            <a:ext cx="8229600" cy="3849291"/>
          </a:xfrm>
        </p:spPr>
        <p:txBody>
          <a:bodyPr/>
          <a:lstStyle/>
          <a:p>
            <a:r>
              <a:rPr lang="en-AU" dirty="0" smtClean="0"/>
              <a:t>No SA = No IPsec</a:t>
            </a:r>
          </a:p>
          <a:p>
            <a:r>
              <a:rPr lang="en-AU" dirty="0" smtClean="0"/>
              <a:t>ICMPv6 is exempt from IPsec</a:t>
            </a:r>
          </a:p>
          <a:p>
            <a:pPr lvl="1"/>
            <a:r>
              <a:rPr lang="en-AU" dirty="0" smtClean="0"/>
              <a:t>Check connectivity using IPv6 ping</a:t>
            </a:r>
          </a:p>
          <a:p>
            <a:r>
              <a:rPr lang="en-AU" dirty="0" smtClean="0"/>
              <a:t>Use Netsh to check:</a:t>
            </a:r>
          </a:p>
          <a:p>
            <a:pPr lvl="1"/>
            <a:r>
              <a:rPr lang="en-AU" dirty="0" smtClean="0"/>
              <a:t>Transition tunnels</a:t>
            </a:r>
          </a:p>
          <a:p>
            <a:pPr lvl="1"/>
            <a:r>
              <a:rPr lang="en-AU" dirty="0" smtClean="0"/>
              <a:t>IPv6 configuration</a:t>
            </a:r>
          </a:p>
          <a:p>
            <a:pPr lvl="1"/>
            <a:r>
              <a:rPr lang="en-AU" dirty="0" smtClean="0"/>
              <a:t>IPsec status</a:t>
            </a: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Content Placeholder 2"/>
          <p:cNvSpPr txBox="1">
            <a:spLocks/>
          </p:cNvSpPr>
          <p:nvPr/>
        </p:nvSpPr>
        <p:spPr>
          <a:xfrm>
            <a:off x="467544" y="1916832"/>
            <a:ext cx="8229600" cy="384929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2"/>
            <a:endParaRPr lang="en-AU" dirty="0" smtClean="0"/>
          </a:p>
          <a:p>
            <a:pPr lvl="2"/>
            <a:endParaRPr lang="en-AU" dirty="0"/>
          </a:p>
          <a:p>
            <a:pPr lvl="2"/>
            <a:endParaRPr lang="en-AU" dirty="0" smtClean="0"/>
          </a:p>
          <a:p>
            <a:pPr lvl="2"/>
            <a:endParaRPr lang="en-AU" dirty="0"/>
          </a:p>
          <a:p>
            <a:pPr lvl="2"/>
            <a:endParaRPr lang="en-AU" dirty="0" smtClean="0"/>
          </a:p>
          <a:p>
            <a:pPr lvl="2"/>
            <a:endParaRPr lang="en-AU" dirty="0"/>
          </a:p>
          <a:p>
            <a:pPr lvl="2"/>
            <a:endParaRPr lang="en-AU" dirty="0" smtClean="0"/>
          </a:p>
          <a:p>
            <a:pPr lvl="2"/>
            <a:endParaRPr lang="en-AU" dirty="0"/>
          </a:p>
          <a:p>
            <a:pPr lvl="2"/>
            <a:endParaRPr lang="en-AU" dirty="0" smtClean="0"/>
          </a:p>
          <a:p>
            <a:pPr lvl="2"/>
            <a:r>
              <a:rPr lang="en-AU" dirty="0" smtClean="0"/>
              <a:t>NETSH – ITS YOUR NEW BEST FRIEND!</a:t>
            </a:r>
          </a:p>
          <a:p>
            <a:endParaRPr lang="en-AU" dirty="0"/>
          </a:p>
        </p:txBody>
      </p:sp>
    </p:spTree>
    <p:extLst>
      <p:ext uri="{BB962C8B-B14F-4D97-AF65-F5344CB8AC3E}">
        <p14:creationId xmlns:p14="http://schemas.microsoft.com/office/powerpoint/2010/main" val="1343948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Demo:</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Cloud 4"/>
          <p:cNvSpPr/>
          <p:nvPr/>
        </p:nvSpPr>
        <p:spPr>
          <a:xfrm>
            <a:off x="5273046" y="2708920"/>
            <a:ext cx="3245206" cy="2227293"/>
          </a:xfrm>
          <a:prstGeom prst="cloud">
            <a:avLst/>
          </a:prstGeom>
          <a:solidFill>
            <a:srgbClr val="92D05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600" dirty="0">
              <a:solidFill>
                <a:schemeClr val="tx1"/>
              </a:solidFill>
              <a:effectLst/>
            </a:endParaRPr>
          </a:p>
        </p:txBody>
      </p:sp>
      <p:sp>
        <p:nvSpPr>
          <p:cNvPr id="6" name="Cloud 5"/>
          <p:cNvSpPr/>
          <p:nvPr/>
        </p:nvSpPr>
        <p:spPr>
          <a:xfrm>
            <a:off x="824301" y="2788214"/>
            <a:ext cx="4429090" cy="2227293"/>
          </a:xfrm>
          <a:prstGeom prst="cloud">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600" dirty="0">
              <a:solidFill>
                <a:schemeClr val="tx1"/>
              </a:solidFill>
              <a:effectLst/>
            </a:endParaRPr>
          </a:p>
        </p:txBody>
      </p:sp>
      <p:pic>
        <p:nvPicPr>
          <p:cNvPr id="8" name="Picture 7" descr="laptop"/>
          <p:cNvPicPr>
            <a:picLocks noChangeAspect="1" noChangeArrowheads="1"/>
          </p:cNvPicPr>
          <p:nvPr/>
        </p:nvPicPr>
        <p:blipFill>
          <a:blip r:embed="rId4" cstate="print"/>
          <a:srcRect/>
          <a:stretch>
            <a:fillRect/>
          </a:stretch>
        </p:blipFill>
        <p:spPr bwMode="auto">
          <a:xfrm>
            <a:off x="35496" y="3756625"/>
            <a:ext cx="1518875" cy="837166"/>
          </a:xfrm>
          <a:prstGeom prst="rect">
            <a:avLst/>
          </a:prstGeom>
          <a:noFill/>
          <a:ln w="9525">
            <a:noFill/>
            <a:miter lim="800000"/>
            <a:headEnd/>
            <a:tailEnd/>
          </a:ln>
        </p:spPr>
      </p:pic>
      <p:graphicFrame>
        <p:nvGraphicFramePr>
          <p:cNvPr id="9" name="Object 3"/>
          <p:cNvGraphicFramePr>
            <a:graphicFrameLocks noChangeAspect="1"/>
          </p:cNvGraphicFramePr>
          <p:nvPr>
            <p:extLst>
              <p:ext uri="{D42A27DB-BD31-4B8C-83A1-F6EECF244321}">
                <p14:modId xmlns:p14="http://schemas.microsoft.com/office/powerpoint/2010/main" val="2597262184"/>
              </p:ext>
            </p:extLst>
          </p:nvPr>
        </p:nvGraphicFramePr>
        <p:xfrm>
          <a:off x="6372831" y="2386570"/>
          <a:ext cx="901245" cy="920760"/>
        </p:xfrm>
        <a:graphic>
          <a:graphicData uri="http://schemas.openxmlformats.org/presentationml/2006/ole">
            <mc:AlternateContent xmlns:mc="http://schemas.openxmlformats.org/markup-compatibility/2006">
              <mc:Choice xmlns:v="urn:schemas-microsoft-com:vml" Requires="v">
                <p:oleObj spid="_x0000_s45244" name="Visio" r:id="rId5" imgW="695706" imgH="947547" progId="Visio.Drawing.11">
                  <p:embed/>
                </p:oleObj>
              </mc:Choice>
              <mc:Fallback>
                <p:oleObj name="Visio" r:id="rId5" imgW="695706" imgH="94754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2831" y="2386570"/>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TextBox 9"/>
          <p:cNvSpPr txBox="1"/>
          <p:nvPr/>
        </p:nvSpPr>
        <p:spPr>
          <a:xfrm>
            <a:off x="6012160" y="3573016"/>
            <a:ext cx="1853392" cy="338554"/>
          </a:xfrm>
          <a:prstGeom prst="rect">
            <a:avLst/>
          </a:prstGeom>
        </p:spPr>
        <p:txBody>
          <a:bodyPr wrap="none" rtlCol="0">
            <a:spAutoFit/>
          </a:bodyPr>
          <a:lstStyle/>
          <a:p>
            <a:r>
              <a:rPr lang="en-GB" sz="1600" dirty="0" smtClean="0">
                <a:effectLst/>
              </a:rPr>
              <a:t>Corporate intranet</a:t>
            </a:r>
          </a:p>
        </p:txBody>
      </p:sp>
      <p:sp>
        <p:nvSpPr>
          <p:cNvPr id="11" name="TextBox 10"/>
          <p:cNvSpPr txBox="1"/>
          <p:nvPr/>
        </p:nvSpPr>
        <p:spPr>
          <a:xfrm>
            <a:off x="2333112" y="3650222"/>
            <a:ext cx="892809" cy="338554"/>
          </a:xfrm>
          <a:prstGeom prst="rect">
            <a:avLst/>
          </a:prstGeom>
        </p:spPr>
        <p:txBody>
          <a:bodyPr wrap="none" rtlCol="0">
            <a:spAutoFit/>
          </a:bodyPr>
          <a:lstStyle/>
          <a:p>
            <a:r>
              <a:rPr lang="en-GB" sz="1600" dirty="0" smtClean="0">
                <a:solidFill>
                  <a:schemeClr val="bg1"/>
                </a:solidFill>
                <a:effectLst/>
              </a:rPr>
              <a:t>Internet</a:t>
            </a:r>
          </a:p>
        </p:txBody>
      </p:sp>
      <p:graphicFrame>
        <p:nvGraphicFramePr>
          <p:cNvPr id="12" name="Object 2"/>
          <p:cNvGraphicFramePr>
            <a:graphicFrameLocks noChangeAspect="1"/>
          </p:cNvGraphicFramePr>
          <p:nvPr>
            <p:extLst>
              <p:ext uri="{D42A27DB-BD31-4B8C-83A1-F6EECF244321}">
                <p14:modId xmlns:p14="http://schemas.microsoft.com/office/powerpoint/2010/main" val="1008127077"/>
              </p:ext>
            </p:extLst>
          </p:nvPr>
        </p:nvGraphicFramePr>
        <p:xfrm>
          <a:off x="7524328" y="3942327"/>
          <a:ext cx="876084" cy="921821"/>
        </p:xfrm>
        <a:graphic>
          <a:graphicData uri="http://schemas.openxmlformats.org/presentationml/2006/ole">
            <mc:AlternateContent xmlns:mc="http://schemas.openxmlformats.org/markup-compatibility/2006">
              <mc:Choice xmlns:v="urn:schemas-microsoft-com:vml" Requires="v">
                <p:oleObj spid="_x0000_s45245" name="Visio" r:id="rId7" imgW="681228" imgH="955548" progId="Visio.Drawing.11">
                  <p:embed/>
                </p:oleObj>
              </mc:Choice>
              <mc:Fallback>
                <p:oleObj name="Visio" r:id="rId7" imgW="681228" imgH="955548"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24328" y="3942327"/>
                        <a:ext cx="876084" cy="921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TextBox 12"/>
          <p:cNvSpPr txBox="1"/>
          <p:nvPr/>
        </p:nvSpPr>
        <p:spPr>
          <a:xfrm>
            <a:off x="6226817" y="2080163"/>
            <a:ext cx="566181" cy="338554"/>
          </a:xfrm>
          <a:prstGeom prst="rect">
            <a:avLst/>
          </a:prstGeom>
        </p:spPr>
        <p:txBody>
          <a:bodyPr wrap="none" rtlCol="0">
            <a:spAutoFit/>
          </a:bodyPr>
          <a:lstStyle/>
          <a:p>
            <a:r>
              <a:rPr lang="en-GB" sz="1600" dirty="0" smtClean="0">
                <a:effectLst/>
              </a:rPr>
              <a:t>DC1</a:t>
            </a:r>
          </a:p>
        </p:txBody>
      </p:sp>
      <p:sp>
        <p:nvSpPr>
          <p:cNvPr id="14" name="TextBox 13"/>
          <p:cNvSpPr txBox="1"/>
          <p:nvPr/>
        </p:nvSpPr>
        <p:spPr>
          <a:xfrm>
            <a:off x="7873285" y="4818638"/>
            <a:ext cx="659155" cy="338554"/>
          </a:xfrm>
          <a:prstGeom prst="rect">
            <a:avLst/>
          </a:prstGeom>
        </p:spPr>
        <p:txBody>
          <a:bodyPr wrap="none" rtlCol="0">
            <a:spAutoFit/>
          </a:bodyPr>
          <a:lstStyle/>
          <a:p>
            <a:r>
              <a:rPr lang="en-GB" sz="1600" dirty="0" smtClean="0">
                <a:effectLst/>
              </a:rPr>
              <a:t>APP1</a:t>
            </a:r>
          </a:p>
        </p:txBody>
      </p:sp>
      <p:sp>
        <p:nvSpPr>
          <p:cNvPr id="16" name="TextBox 15"/>
          <p:cNvSpPr txBox="1"/>
          <p:nvPr/>
        </p:nvSpPr>
        <p:spPr>
          <a:xfrm>
            <a:off x="7248915" y="2408780"/>
            <a:ext cx="1268296" cy="338554"/>
          </a:xfrm>
          <a:prstGeom prst="rect">
            <a:avLst/>
          </a:prstGeom>
        </p:spPr>
        <p:txBody>
          <a:bodyPr wrap="none" rtlCol="0">
            <a:spAutoFit/>
          </a:bodyPr>
          <a:lstStyle/>
          <a:p>
            <a:r>
              <a:rPr lang="en-GB" sz="1600" dirty="0" smtClean="0">
                <a:effectLst/>
              </a:rPr>
              <a:t>DC, DNS,CA</a:t>
            </a:r>
          </a:p>
        </p:txBody>
      </p:sp>
      <p:graphicFrame>
        <p:nvGraphicFramePr>
          <p:cNvPr id="18" name="Object 3"/>
          <p:cNvGraphicFramePr>
            <a:graphicFrameLocks noChangeAspect="1"/>
          </p:cNvGraphicFramePr>
          <p:nvPr>
            <p:extLst>
              <p:ext uri="{D42A27DB-BD31-4B8C-83A1-F6EECF244321}">
                <p14:modId xmlns:p14="http://schemas.microsoft.com/office/powerpoint/2010/main" val="2351954275"/>
              </p:ext>
            </p:extLst>
          </p:nvPr>
        </p:nvGraphicFramePr>
        <p:xfrm>
          <a:off x="2401438" y="2262728"/>
          <a:ext cx="901245" cy="920760"/>
        </p:xfrm>
        <a:graphic>
          <a:graphicData uri="http://schemas.openxmlformats.org/presentationml/2006/ole">
            <mc:AlternateContent xmlns:mc="http://schemas.openxmlformats.org/markup-compatibility/2006">
              <mc:Choice xmlns:v="urn:schemas-microsoft-com:vml" Requires="v">
                <p:oleObj spid="_x0000_s45246" name="Visio" r:id="rId9" imgW="695706" imgH="947547" progId="Visio.Drawing.11">
                  <p:embed/>
                </p:oleObj>
              </mc:Choice>
              <mc:Fallback>
                <p:oleObj name="Visio" r:id="rId9" imgW="695706" imgH="94754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1438" y="2262728"/>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 name="TextBox 18"/>
          <p:cNvSpPr txBox="1"/>
          <p:nvPr/>
        </p:nvSpPr>
        <p:spPr>
          <a:xfrm>
            <a:off x="2255424" y="1956321"/>
            <a:ext cx="673582" cy="338554"/>
          </a:xfrm>
          <a:prstGeom prst="rect">
            <a:avLst/>
          </a:prstGeom>
        </p:spPr>
        <p:txBody>
          <a:bodyPr wrap="none" rtlCol="0">
            <a:spAutoFit/>
          </a:bodyPr>
          <a:lstStyle/>
          <a:p>
            <a:r>
              <a:rPr lang="en-GB" sz="1600" dirty="0" smtClean="0"/>
              <a:t>INET</a:t>
            </a:r>
            <a:r>
              <a:rPr lang="en-GB" sz="1600" dirty="0" smtClean="0">
                <a:effectLst/>
              </a:rPr>
              <a:t>1</a:t>
            </a:r>
          </a:p>
        </p:txBody>
      </p:sp>
      <p:sp>
        <p:nvSpPr>
          <p:cNvPr id="20" name="TextBox 19"/>
          <p:cNvSpPr txBox="1"/>
          <p:nvPr/>
        </p:nvSpPr>
        <p:spPr>
          <a:xfrm>
            <a:off x="3277522" y="2116676"/>
            <a:ext cx="591829" cy="338554"/>
          </a:xfrm>
          <a:prstGeom prst="rect">
            <a:avLst/>
          </a:prstGeom>
        </p:spPr>
        <p:txBody>
          <a:bodyPr wrap="none" rtlCol="0">
            <a:spAutoFit/>
          </a:bodyPr>
          <a:lstStyle/>
          <a:p>
            <a:r>
              <a:rPr lang="en-GB" sz="1600" dirty="0" smtClean="0">
                <a:effectLst/>
              </a:rPr>
              <a:t>DNS</a:t>
            </a:r>
          </a:p>
        </p:txBody>
      </p:sp>
      <p:sp>
        <p:nvSpPr>
          <p:cNvPr id="21" name="TextBox 20"/>
          <p:cNvSpPr txBox="1"/>
          <p:nvPr/>
        </p:nvSpPr>
        <p:spPr>
          <a:xfrm>
            <a:off x="1223263" y="4304320"/>
            <a:ext cx="696024" cy="338554"/>
          </a:xfrm>
          <a:prstGeom prst="rect">
            <a:avLst/>
          </a:prstGeom>
        </p:spPr>
        <p:txBody>
          <a:bodyPr wrap="none" rtlCol="0">
            <a:spAutoFit/>
          </a:bodyPr>
          <a:lstStyle/>
          <a:p>
            <a:r>
              <a:rPr lang="en-GB" sz="1600" dirty="0" smtClean="0">
                <a:effectLst/>
              </a:rPr>
              <a:t>WIN7</a:t>
            </a:r>
          </a:p>
        </p:txBody>
      </p:sp>
      <p:graphicFrame>
        <p:nvGraphicFramePr>
          <p:cNvPr id="22" name="Object 3"/>
          <p:cNvGraphicFramePr>
            <a:graphicFrameLocks noChangeAspect="1"/>
          </p:cNvGraphicFramePr>
          <p:nvPr>
            <p:extLst>
              <p:ext uri="{D42A27DB-BD31-4B8C-83A1-F6EECF244321}">
                <p14:modId xmlns:p14="http://schemas.microsoft.com/office/powerpoint/2010/main" val="577354284"/>
              </p:ext>
            </p:extLst>
          </p:nvPr>
        </p:nvGraphicFramePr>
        <p:xfrm>
          <a:off x="4786333" y="3796274"/>
          <a:ext cx="901245" cy="920760"/>
        </p:xfrm>
        <a:graphic>
          <a:graphicData uri="http://schemas.openxmlformats.org/presentationml/2006/ole">
            <mc:AlternateContent xmlns:mc="http://schemas.openxmlformats.org/markup-compatibility/2006">
              <mc:Choice xmlns:v="urn:schemas-microsoft-com:vml" Requires="v">
                <p:oleObj spid="_x0000_s45247" name="Visio" r:id="rId10" imgW="695706" imgH="947547" progId="Visio.Drawing.11">
                  <p:embed/>
                </p:oleObj>
              </mc:Choice>
              <mc:Fallback>
                <p:oleObj name="Visio" r:id="rId10" imgW="695706" imgH="94754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6333" y="3796274"/>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 name="TextBox 22"/>
          <p:cNvSpPr txBox="1"/>
          <p:nvPr/>
        </p:nvSpPr>
        <p:spPr>
          <a:xfrm>
            <a:off x="4786333" y="4782125"/>
            <a:ext cx="643509" cy="369332"/>
          </a:xfrm>
          <a:prstGeom prst="rect">
            <a:avLst/>
          </a:prstGeom>
        </p:spPr>
        <p:txBody>
          <a:bodyPr wrap="none" rtlCol="0">
            <a:spAutoFit/>
          </a:bodyPr>
          <a:lstStyle/>
          <a:p>
            <a:r>
              <a:rPr lang="en-GB" dirty="0" smtClean="0"/>
              <a:t>UAG</a:t>
            </a:r>
          </a:p>
        </p:txBody>
      </p:sp>
      <p:sp>
        <p:nvSpPr>
          <p:cNvPr id="24" name="Text Placeholder 1"/>
          <p:cNvSpPr txBox="1">
            <a:spLocks/>
          </p:cNvSpPr>
          <p:nvPr/>
        </p:nvSpPr>
        <p:spPr>
          <a:xfrm>
            <a:off x="339365" y="5400857"/>
            <a:ext cx="11141075" cy="369332"/>
          </a:xfrm>
          <a:prstGeom prst="rect">
            <a:avLst/>
          </a:prstGeom>
        </p:spPr>
        <p:txBody>
          <a:bodyPr vert="horz" wrap="square" lIns="0" tIns="0" rIns="0" bIns="0" rtlCol="0">
            <a:sp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40000" indent="-360000">
              <a:buClr>
                <a:srgbClr val="5D6971"/>
              </a:buClr>
              <a:buFont typeface="Wingdings" pitchFamily="2" charset="2"/>
              <a:buChar char="§"/>
            </a:pPr>
            <a:r>
              <a:rPr lang="en-GB" sz="2400" dirty="0" smtClean="0">
                <a:solidFill>
                  <a:schemeClr val="tx1"/>
                </a:solidFill>
                <a:latin typeface="Segoe" pitchFamily="34" charset="0"/>
              </a:rPr>
              <a:t>Windows 7 client cannot connect to intranet resources</a:t>
            </a:r>
            <a:endParaRPr lang="en-GB" sz="2400" dirty="0">
              <a:solidFill>
                <a:schemeClr val="tx1"/>
              </a:solidFill>
              <a:latin typeface="Segoe" pitchFamily="34" charset="0"/>
            </a:endParaRPr>
          </a:p>
        </p:txBody>
      </p:sp>
    </p:spTree>
    <p:extLst>
      <p:ext uri="{BB962C8B-B14F-4D97-AF65-F5344CB8AC3E}">
        <p14:creationId xmlns:p14="http://schemas.microsoft.com/office/powerpoint/2010/main" val="334855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Helping Hand</a:t>
            </a:r>
            <a:endParaRPr lang="en-AU" dirty="0"/>
          </a:p>
        </p:txBody>
      </p:sp>
      <p:sp>
        <p:nvSpPr>
          <p:cNvPr id="3" name="Content Placeholder 2"/>
          <p:cNvSpPr>
            <a:spLocks noGrp="1"/>
          </p:cNvSpPr>
          <p:nvPr>
            <p:ph idx="1"/>
          </p:nvPr>
        </p:nvSpPr>
        <p:spPr>
          <a:xfrm>
            <a:off x="457200" y="4789066"/>
            <a:ext cx="8229600" cy="1337097"/>
          </a:xfrm>
        </p:spPr>
        <p:txBody>
          <a:bodyPr>
            <a:normAutofit fontScale="92500" lnSpcReduction="20000"/>
          </a:bodyPr>
          <a:lstStyle/>
          <a:p>
            <a:r>
              <a:rPr lang="en-AU" dirty="0" smtClean="0"/>
              <a:t>DirectAccess Connectivity Assistant</a:t>
            </a:r>
          </a:p>
          <a:p>
            <a:pPr lvl="1"/>
            <a:r>
              <a:rPr lang="en-AU" sz="2100" dirty="0" smtClean="0">
                <a:solidFill>
                  <a:srgbClr val="000000">
                    <a:lumMod val="50000"/>
                    <a:lumOff val="50000"/>
                  </a:srgbClr>
                </a:solidFill>
                <a:latin typeface="Consolas" pitchFamily="49" charset="0"/>
                <a:cs typeface="Consolas" pitchFamily="49" charset="0"/>
              </a:rPr>
              <a:t>%</a:t>
            </a:r>
            <a:r>
              <a:rPr lang="en-AU" sz="2100" dirty="0" err="1" smtClean="0">
                <a:solidFill>
                  <a:srgbClr val="000000">
                    <a:lumMod val="50000"/>
                    <a:lumOff val="50000"/>
                  </a:srgbClr>
                </a:solidFill>
                <a:latin typeface="Consolas" pitchFamily="49" charset="0"/>
                <a:cs typeface="Consolas" pitchFamily="49" charset="0"/>
              </a:rPr>
              <a:t>ProgramFiles</a:t>
            </a:r>
            <a:r>
              <a:rPr lang="en-AU" sz="2100" dirty="0" smtClean="0">
                <a:solidFill>
                  <a:srgbClr val="000000">
                    <a:lumMod val="50000"/>
                    <a:lumOff val="50000"/>
                  </a:srgbClr>
                </a:solidFill>
                <a:latin typeface="Consolas" pitchFamily="49" charset="0"/>
                <a:cs typeface="Consolas" pitchFamily="49" charset="0"/>
              </a:rPr>
              <a:t>%\Microsoft Forefront Unified Access Gateway\common\bin\da\</a:t>
            </a:r>
            <a:r>
              <a:rPr lang="en-AU" sz="2100" dirty="0" err="1" smtClean="0">
                <a:solidFill>
                  <a:srgbClr val="000000">
                    <a:lumMod val="50000"/>
                    <a:lumOff val="50000"/>
                  </a:srgbClr>
                </a:solidFill>
                <a:latin typeface="Consolas" pitchFamily="49" charset="0"/>
                <a:cs typeface="Consolas" pitchFamily="49" charset="0"/>
              </a:rPr>
              <a:t>dca</a:t>
            </a:r>
            <a:endParaRPr lang="en-AU" sz="2100" dirty="0" smtClean="0">
              <a:solidFill>
                <a:srgbClr val="000000">
                  <a:lumMod val="50000"/>
                  <a:lumOff val="50000"/>
                </a:srgbClr>
              </a:solidFill>
              <a:latin typeface="Consolas" pitchFamily="49" charset="0"/>
              <a:cs typeface="Consolas" pitchFamily="49" charset="0"/>
            </a:endParaRPr>
          </a:p>
          <a:p>
            <a:pPr lvl="1"/>
            <a:r>
              <a:rPr lang="en-AU" sz="2100" dirty="0" smtClean="0">
                <a:solidFill>
                  <a:srgbClr val="000000">
                    <a:lumMod val="50000"/>
                    <a:lumOff val="50000"/>
                  </a:srgbClr>
                </a:solidFill>
                <a:latin typeface="Consolas" pitchFamily="49" charset="0"/>
                <a:cs typeface="Consolas" pitchFamily="49" charset="0"/>
              </a:rPr>
              <a:t>Microsoft_DirectAccess_Connectivity_Assistant.MSI</a:t>
            </a:r>
          </a:p>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532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1628800"/>
            <a:ext cx="548640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0983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Group Policy for DCA</a:t>
            </a:r>
            <a:endParaRPr lang="en-AU" dirty="0"/>
          </a:p>
        </p:txBody>
      </p:sp>
      <p:sp>
        <p:nvSpPr>
          <p:cNvPr id="3" name="Content Placeholder 2"/>
          <p:cNvSpPr>
            <a:spLocks noGrp="1"/>
          </p:cNvSpPr>
          <p:nvPr>
            <p:ph idx="1"/>
          </p:nvPr>
        </p:nvSpPr>
        <p:spPr>
          <a:xfrm>
            <a:off x="467544" y="5445224"/>
            <a:ext cx="8229600" cy="824955"/>
          </a:xfrm>
        </p:spPr>
        <p:txBody>
          <a:bodyPr>
            <a:normAutofit/>
          </a:bodyPr>
          <a:lstStyle/>
          <a:p>
            <a:r>
              <a:rPr lang="en-AU" dirty="0" smtClean="0"/>
              <a:t>DCA Wizard (included with SP1)</a:t>
            </a: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532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772816"/>
            <a:ext cx="7292590" cy="345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511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Demo: Configuring DCA</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Cloud 4"/>
          <p:cNvSpPr/>
          <p:nvPr/>
        </p:nvSpPr>
        <p:spPr>
          <a:xfrm>
            <a:off x="5389818" y="2857246"/>
            <a:ext cx="3245206" cy="2227293"/>
          </a:xfrm>
          <a:prstGeom prst="cloud">
            <a:avLst/>
          </a:prstGeom>
          <a:solidFill>
            <a:srgbClr val="92D05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600" dirty="0">
              <a:solidFill>
                <a:schemeClr val="tx1"/>
              </a:solidFill>
              <a:effectLst/>
            </a:endParaRPr>
          </a:p>
        </p:txBody>
      </p:sp>
      <p:sp>
        <p:nvSpPr>
          <p:cNvPr id="6" name="Cloud 5"/>
          <p:cNvSpPr/>
          <p:nvPr/>
        </p:nvSpPr>
        <p:spPr>
          <a:xfrm>
            <a:off x="941073" y="2820733"/>
            <a:ext cx="4429090" cy="2227293"/>
          </a:xfrm>
          <a:prstGeom prst="cloud">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600" dirty="0">
              <a:solidFill>
                <a:schemeClr val="tx1"/>
              </a:solidFill>
              <a:effectLst/>
            </a:endParaRPr>
          </a:p>
        </p:txBody>
      </p:sp>
      <p:pic>
        <p:nvPicPr>
          <p:cNvPr id="8" name="Picture 7" descr="laptop"/>
          <p:cNvPicPr>
            <a:picLocks noChangeAspect="1" noChangeArrowheads="1"/>
          </p:cNvPicPr>
          <p:nvPr/>
        </p:nvPicPr>
        <p:blipFill>
          <a:blip r:embed="rId4" cstate="print"/>
          <a:srcRect/>
          <a:stretch>
            <a:fillRect/>
          </a:stretch>
        </p:blipFill>
        <p:spPr bwMode="auto">
          <a:xfrm>
            <a:off x="152268" y="3789144"/>
            <a:ext cx="1518875" cy="837166"/>
          </a:xfrm>
          <a:prstGeom prst="rect">
            <a:avLst/>
          </a:prstGeom>
          <a:noFill/>
          <a:ln w="9525">
            <a:noFill/>
            <a:miter lim="800000"/>
            <a:headEnd/>
            <a:tailEnd/>
          </a:ln>
        </p:spPr>
      </p:pic>
      <p:graphicFrame>
        <p:nvGraphicFramePr>
          <p:cNvPr id="9" name="Object 3"/>
          <p:cNvGraphicFramePr>
            <a:graphicFrameLocks noChangeAspect="1"/>
          </p:cNvGraphicFramePr>
          <p:nvPr>
            <p:extLst>
              <p:ext uri="{D42A27DB-BD31-4B8C-83A1-F6EECF244321}">
                <p14:modId xmlns:p14="http://schemas.microsoft.com/office/powerpoint/2010/main" val="3748038495"/>
              </p:ext>
            </p:extLst>
          </p:nvPr>
        </p:nvGraphicFramePr>
        <p:xfrm>
          <a:off x="6489603" y="2419089"/>
          <a:ext cx="901245" cy="920760"/>
        </p:xfrm>
        <a:graphic>
          <a:graphicData uri="http://schemas.openxmlformats.org/presentationml/2006/ole">
            <mc:AlternateContent xmlns:mc="http://schemas.openxmlformats.org/markup-compatibility/2006">
              <mc:Choice xmlns:v="urn:schemas-microsoft-com:vml" Requires="v">
                <p:oleObj spid="_x0000_s46240" name="Visio" r:id="rId5" imgW="695706" imgH="947547" progId="Visio.Drawing.11">
                  <p:embed/>
                </p:oleObj>
              </mc:Choice>
              <mc:Fallback>
                <p:oleObj name="Visio" r:id="rId5" imgW="695706" imgH="94754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9603" y="2419089"/>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TextBox 9"/>
          <p:cNvSpPr txBox="1"/>
          <p:nvPr/>
        </p:nvSpPr>
        <p:spPr>
          <a:xfrm>
            <a:off x="6156176" y="3646228"/>
            <a:ext cx="1853392" cy="338554"/>
          </a:xfrm>
          <a:prstGeom prst="rect">
            <a:avLst/>
          </a:prstGeom>
        </p:spPr>
        <p:txBody>
          <a:bodyPr wrap="none" rtlCol="0">
            <a:spAutoFit/>
          </a:bodyPr>
          <a:lstStyle/>
          <a:p>
            <a:r>
              <a:rPr lang="en-GB" sz="1600" dirty="0" smtClean="0">
                <a:effectLst/>
              </a:rPr>
              <a:t>Corporate intranet</a:t>
            </a:r>
          </a:p>
        </p:txBody>
      </p:sp>
      <p:sp>
        <p:nvSpPr>
          <p:cNvPr id="11" name="TextBox 10"/>
          <p:cNvSpPr txBox="1"/>
          <p:nvPr/>
        </p:nvSpPr>
        <p:spPr>
          <a:xfrm>
            <a:off x="2449884" y="3682741"/>
            <a:ext cx="892809" cy="338554"/>
          </a:xfrm>
          <a:prstGeom prst="rect">
            <a:avLst/>
          </a:prstGeom>
        </p:spPr>
        <p:txBody>
          <a:bodyPr wrap="none" rtlCol="0">
            <a:spAutoFit/>
          </a:bodyPr>
          <a:lstStyle/>
          <a:p>
            <a:r>
              <a:rPr lang="en-GB" sz="1600" dirty="0" smtClean="0">
                <a:solidFill>
                  <a:schemeClr val="bg1"/>
                </a:solidFill>
                <a:effectLst/>
              </a:rPr>
              <a:t>Internet</a:t>
            </a:r>
          </a:p>
        </p:txBody>
      </p:sp>
      <p:graphicFrame>
        <p:nvGraphicFramePr>
          <p:cNvPr id="12" name="Object 2"/>
          <p:cNvGraphicFramePr>
            <a:graphicFrameLocks noChangeAspect="1"/>
          </p:cNvGraphicFramePr>
          <p:nvPr>
            <p:extLst>
              <p:ext uri="{D42A27DB-BD31-4B8C-83A1-F6EECF244321}">
                <p14:modId xmlns:p14="http://schemas.microsoft.com/office/powerpoint/2010/main" val="2998181395"/>
              </p:ext>
            </p:extLst>
          </p:nvPr>
        </p:nvGraphicFramePr>
        <p:xfrm>
          <a:off x="7668344" y="4005064"/>
          <a:ext cx="876084" cy="921821"/>
        </p:xfrm>
        <a:graphic>
          <a:graphicData uri="http://schemas.openxmlformats.org/presentationml/2006/ole">
            <mc:AlternateContent xmlns:mc="http://schemas.openxmlformats.org/markup-compatibility/2006">
              <mc:Choice xmlns:v="urn:schemas-microsoft-com:vml" Requires="v">
                <p:oleObj spid="_x0000_s46241" name="Visio" r:id="rId7" imgW="681228" imgH="955548" progId="Visio.Drawing.11">
                  <p:embed/>
                </p:oleObj>
              </mc:Choice>
              <mc:Fallback>
                <p:oleObj name="Visio" r:id="rId7" imgW="681228" imgH="955548"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68344" y="4005064"/>
                        <a:ext cx="876084" cy="921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TextBox 12"/>
          <p:cNvSpPr txBox="1"/>
          <p:nvPr/>
        </p:nvSpPr>
        <p:spPr>
          <a:xfrm>
            <a:off x="6343589" y="2112682"/>
            <a:ext cx="566181" cy="338554"/>
          </a:xfrm>
          <a:prstGeom prst="rect">
            <a:avLst/>
          </a:prstGeom>
        </p:spPr>
        <p:txBody>
          <a:bodyPr wrap="none" rtlCol="0">
            <a:spAutoFit/>
          </a:bodyPr>
          <a:lstStyle/>
          <a:p>
            <a:r>
              <a:rPr lang="en-GB" sz="1600" dirty="0" smtClean="0">
                <a:effectLst/>
              </a:rPr>
              <a:t>DC1</a:t>
            </a:r>
          </a:p>
        </p:txBody>
      </p:sp>
      <p:sp>
        <p:nvSpPr>
          <p:cNvPr id="14" name="TextBox 13"/>
          <p:cNvSpPr txBox="1"/>
          <p:nvPr/>
        </p:nvSpPr>
        <p:spPr>
          <a:xfrm>
            <a:off x="7863030" y="4881375"/>
            <a:ext cx="659155" cy="338554"/>
          </a:xfrm>
          <a:prstGeom prst="rect">
            <a:avLst/>
          </a:prstGeom>
        </p:spPr>
        <p:txBody>
          <a:bodyPr wrap="none" rtlCol="0">
            <a:spAutoFit/>
          </a:bodyPr>
          <a:lstStyle/>
          <a:p>
            <a:r>
              <a:rPr lang="en-GB" sz="1600" dirty="0" smtClean="0">
                <a:effectLst/>
              </a:rPr>
              <a:t>APP1</a:t>
            </a:r>
          </a:p>
        </p:txBody>
      </p:sp>
      <p:sp>
        <p:nvSpPr>
          <p:cNvPr id="16" name="TextBox 15"/>
          <p:cNvSpPr txBox="1"/>
          <p:nvPr/>
        </p:nvSpPr>
        <p:spPr>
          <a:xfrm>
            <a:off x="7365687" y="2441299"/>
            <a:ext cx="1268296" cy="338554"/>
          </a:xfrm>
          <a:prstGeom prst="rect">
            <a:avLst/>
          </a:prstGeom>
        </p:spPr>
        <p:txBody>
          <a:bodyPr wrap="none" rtlCol="0">
            <a:spAutoFit/>
          </a:bodyPr>
          <a:lstStyle/>
          <a:p>
            <a:r>
              <a:rPr lang="en-GB" sz="1600" dirty="0" smtClean="0">
                <a:effectLst/>
              </a:rPr>
              <a:t>DC, DNS,CA</a:t>
            </a:r>
          </a:p>
        </p:txBody>
      </p:sp>
      <p:graphicFrame>
        <p:nvGraphicFramePr>
          <p:cNvPr id="18" name="Object 3"/>
          <p:cNvGraphicFramePr>
            <a:graphicFrameLocks noChangeAspect="1"/>
          </p:cNvGraphicFramePr>
          <p:nvPr>
            <p:extLst>
              <p:ext uri="{D42A27DB-BD31-4B8C-83A1-F6EECF244321}">
                <p14:modId xmlns:p14="http://schemas.microsoft.com/office/powerpoint/2010/main" val="3910327295"/>
              </p:ext>
            </p:extLst>
          </p:nvPr>
        </p:nvGraphicFramePr>
        <p:xfrm>
          <a:off x="2518210" y="2295247"/>
          <a:ext cx="901245" cy="920760"/>
        </p:xfrm>
        <a:graphic>
          <a:graphicData uri="http://schemas.openxmlformats.org/presentationml/2006/ole">
            <mc:AlternateContent xmlns:mc="http://schemas.openxmlformats.org/markup-compatibility/2006">
              <mc:Choice xmlns:v="urn:schemas-microsoft-com:vml" Requires="v">
                <p:oleObj spid="_x0000_s46242" name="Visio" r:id="rId9" imgW="695706" imgH="947547" progId="Visio.Drawing.11">
                  <p:embed/>
                </p:oleObj>
              </mc:Choice>
              <mc:Fallback>
                <p:oleObj name="Visio" r:id="rId9" imgW="695706" imgH="94754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8210" y="2295247"/>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 name="TextBox 18"/>
          <p:cNvSpPr txBox="1"/>
          <p:nvPr/>
        </p:nvSpPr>
        <p:spPr>
          <a:xfrm>
            <a:off x="2372196" y="1988840"/>
            <a:ext cx="673582" cy="338554"/>
          </a:xfrm>
          <a:prstGeom prst="rect">
            <a:avLst/>
          </a:prstGeom>
        </p:spPr>
        <p:txBody>
          <a:bodyPr wrap="none" rtlCol="0">
            <a:spAutoFit/>
          </a:bodyPr>
          <a:lstStyle/>
          <a:p>
            <a:r>
              <a:rPr lang="en-GB" sz="1600" dirty="0" smtClean="0">
                <a:effectLst/>
              </a:rPr>
              <a:t>INET1</a:t>
            </a:r>
          </a:p>
        </p:txBody>
      </p:sp>
      <p:sp>
        <p:nvSpPr>
          <p:cNvPr id="20" name="TextBox 19"/>
          <p:cNvSpPr txBox="1"/>
          <p:nvPr/>
        </p:nvSpPr>
        <p:spPr>
          <a:xfrm>
            <a:off x="3394294" y="2149195"/>
            <a:ext cx="591829" cy="338554"/>
          </a:xfrm>
          <a:prstGeom prst="rect">
            <a:avLst/>
          </a:prstGeom>
        </p:spPr>
        <p:txBody>
          <a:bodyPr wrap="none" rtlCol="0">
            <a:spAutoFit/>
          </a:bodyPr>
          <a:lstStyle/>
          <a:p>
            <a:r>
              <a:rPr lang="en-GB" sz="1600" dirty="0" smtClean="0">
                <a:effectLst/>
              </a:rPr>
              <a:t>DNS</a:t>
            </a:r>
          </a:p>
        </p:txBody>
      </p:sp>
      <p:sp>
        <p:nvSpPr>
          <p:cNvPr id="21" name="TextBox 20"/>
          <p:cNvSpPr txBox="1"/>
          <p:nvPr/>
        </p:nvSpPr>
        <p:spPr>
          <a:xfrm>
            <a:off x="1340035" y="4336839"/>
            <a:ext cx="696024" cy="338554"/>
          </a:xfrm>
          <a:prstGeom prst="rect">
            <a:avLst/>
          </a:prstGeom>
        </p:spPr>
        <p:txBody>
          <a:bodyPr wrap="none" rtlCol="0">
            <a:spAutoFit/>
          </a:bodyPr>
          <a:lstStyle/>
          <a:p>
            <a:r>
              <a:rPr lang="en-GB" sz="1600" dirty="0" smtClean="0">
                <a:effectLst/>
              </a:rPr>
              <a:t>WIN7</a:t>
            </a:r>
          </a:p>
        </p:txBody>
      </p:sp>
      <p:graphicFrame>
        <p:nvGraphicFramePr>
          <p:cNvPr id="22" name="Object 3"/>
          <p:cNvGraphicFramePr>
            <a:graphicFrameLocks noChangeAspect="1"/>
          </p:cNvGraphicFramePr>
          <p:nvPr>
            <p:extLst>
              <p:ext uri="{D42A27DB-BD31-4B8C-83A1-F6EECF244321}">
                <p14:modId xmlns:p14="http://schemas.microsoft.com/office/powerpoint/2010/main" val="2660711098"/>
              </p:ext>
            </p:extLst>
          </p:nvPr>
        </p:nvGraphicFramePr>
        <p:xfrm>
          <a:off x="4903105" y="3828793"/>
          <a:ext cx="901245" cy="920760"/>
        </p:xfrm>
        <a:graphic>
          <a:graphicData uri="http://schemas.openxmlformats.org/presentationml/2006/ole">
            <mc:AlternateContent xmlns:mc="http://schemas.openxmlformats.org/markup-compatibility/2006">
              <mc:Choice xmlns:v="urn:schemas-microsoft-com:vml" Requires="v">
                <p:oleObj spid="_x0000_s46243" name="Visio" r:id="rId10" imgW="695706" imgH="947547" progId="Visio.Drawing.11">
                  <p:embed/>
                </p:oleObj>
              </mc:Choice>
              <mc:Fallback>
                <p:oleObj name="Visio" r:id="rId10" imgW="695706" imgH="94754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03105" y="3828793"/>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 name="TextBox 22"/>
          <p:cNvSpPr txBox="1"/>
          <p:nvPr/>
        </p:nvSpPr>
        <p:spPr>
          <a:xfrm>
            <a:off x="4903105" y="4814644"/>
            <a:ext cx="643509" cy="369332"/>
          </a:xfrm>
          <a:prstGeom prst="rect">
            <a:avLst/>
          </a:prstGeom>
        </p:spPr>
        <p:txBody>
          <a:bodyPr wrap="none" rtlCol="0">
            <a:spAutoFit/>
          </a:bodyPr>
          <a:lstStyle/>
          <a:p>
            <a:r>
              <a:rPr lang="en-GB" dirty="0" smtClean="0"/>
              <a:t>UAG</a:t>
            </a:r>
          </a:p>
        </p:txBody>
      </p:sp>
    </p:spTree>
    <p:extLst>
      <p:ext uri="{BB962C8B-B14F-4D97-AF65-F5344CB8AC3E}">
        <p14:creationId xmlns:p14="http://schemas.microsoft.com/office/powerpoint/2010/main" val="819190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How to Troubleshoot DirectAccess</a:t>
            </a:r>
            <a:endParaRPr lang="en-AU" dirty="0"/>
          </a:p>
        </p:txBody>
      </p:sp>
      <p:sp>
        <p:nvSpPr>
          <p:cNvPr id="3" name="Text Placeholder 2"/>
          <p:cNvSpPr>
            <a:spLocks noGrp="1"/>
          </p:cNvSpPr>
          <p:nvPr>
            <p:ph type="body" idx="1"/>
          </p:nvPr>
        </p:nvSpPr>
        <p:spPr/>
        <p:txBody>
          <a:bodyPr/>
          <a:lstStyle/>
          <a:p>
            <a:pPr lvl="0">
              <a:defRPr/>
            </a:pPr>
            <a:r>
              <a:rPr lang="en-US" dirty="0" smtClean="0"/>
              <a:t>Toby Alcock</a:t>
            </a:r>
          </a:p>
          <a:p>
            <a:pPr lvl="0">
              <a:defRPr/>
            </a:pPr>
            <a:r>
              <a:rPr lang="en-US" dirty="0" smtClean="0"/>
              <a:t>Corporate Network Integration</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 SVR414</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Certificate requirements</a:t>
            </a:r>
            <a:endParaRPr lang="en-AU" dirty="0"/>
          </a:p>
        </p:txBody>
      </p:sp>
      <p:sp>
        <p:nvSpPr>
          <p:cNvPr id="5" name="Cloud 4"/>
          <p:cNvSpPr/>
          <p:nvPr/>
        </p:nvSpPr>
        <p:spPr>
          <a:xfrm>
            <a:off x="3038934" y="2780597"/>
            <a:ext cx="3285313" cy="2227293"/>
          </a:xfrm>
          <a:prstGeom prst="cloud">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p>
        </p:txBody>
      </p:sp>
      <p:sp>
        <p:nvSpPr>
          <p:cNvPr id="6" name="Rectangle 5"/>
          <p:cNvSpPr/>
          <p:nvPr/>
        </p:nvSpPr>
        <p:spPr>
          <a:xfrm>
            <a:off x="74104" y="4058551"/>
            <a:ext cx="6201474" cy="292104"/>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GB" dirty="0" smtClean="0">
                <a:solidFill>
                  <a:schemeClr val="tx1"/>
                </a:solidFill>
              </a:rPr>
              <a:t>                                                 Tunnel IPv6 in HTTPS</a:t>
            </a:r>
            <a:endParaRPr lang="en-GB" dirty="0">
              <a:solidFill>
                <a:schemeClr val="tx1"/>
              </a:solidFill>
            </a:endParaRPr>
          </a:p>
        </p:txBody>
      </p:sp>
      <p:sp>
        <p:nvSpPr>
          <p:cNvPr id="7" name="Cloud 6"/>
          <p:cNvSpPr/>
          <p:nvPr/>
        </p:nvSpPr>
        <p:spPr>
          <a:xfrm>
            <a:off x="7297676" y="3255266"/>
            <a:ext cx="1675989" cy="1643085"/>
          </a:xfrm>
          <a:prstGeom prst="cloud">
            <a:avLst/>
          </a:prstGeom>
          <a:solidFill>
            <a:srgbClr val="92D05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IPv6</a:t>
            </a:r>
            <a:br>
              <a:rPr lang="en-GB" dirty="0" smtClean="0">
                <a:solidFill>
                  <a:schemeClr val="tx1"/>
                </a:solidFill>
              </a:rPr>
            </a:br>
            <a:r>
              <a:rPr lang="en-GB" dirty="0" smtClean="0">
                <a:solidFill>
                  <a:schemeClr val="tx1"/>
                </a:solidFill>
              </a:rPr>
              <a:t>intranet</a:t>
            </a:r>
            <a:endParaRPr lang="en-GB" dirty="0">
              <a:solidFill>
                <a:schemeClr val="tx1"/>
              </a:solidFill>
            </a:endParaRPr>
          </a:p>
        </p:txBody>
      </p:sp>
      <p:sp>
        <p:nvSpPr>
          <p:cNvPr id="8" name="Rounded Rectangle 7"/>
          <p:cNvSpPr/>
          <p:nvPr/>
        </p:nvSpPr>
        <p:spPr>
          <a:xfrm>
            <a:off x="35496" y="3033555"/>
            <a:ext cx="1654825" cy="160657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dirty="0">
              <a:solidFill>
                <a:schemeClr val="tx1"/>
              </a:solidFill>
            </a:endParaRPr>
          </a:p>
        </p:txBody>
      </p:sp>
      <p:pic>
        <p:nvPicPr>
          <p:cNvPr id="9" name="Picture 8" descr="laptop"/>
          <p:cNvPicPr>
            <a:picLocks noChangeAspect="1" noChangeArrowheads="1"/>
          </p:cNvPicPr>
          <p:nvPr/>
        </p:nvPicPr>
        <p:blipFill>
          <a:blip r:embed="rId4" cstate="print"/>
          <a:srcRect/>
          <a:stretch>
            <a:fillRect/>
          </a:stretch>
        </p:blipFill>
        <p:spPr bwMode="auto">
          <a:xfrm>
            <a:off x="74104" y="3802960"/>
            <a:ext cx="1518875" cy="837166"/>
          </a:xfrm>
          <a:prstGeom prst="rect">
            <a:avLst/>
          </a:prstGeom>
          <a:noFill/>
          <a:ln w="9525">
            <a:noFill/>
            <a:miter lim="800000"/>
            <a:headEnd/>
            <a:tailEnd/>
          </a:ln>
        </p:spPr>
      </p:pic>
      <p:sp>
        <p:nvSpPr>
          <p:cNvPr id="10" name="TextBox 9"/>
          <p:cNvSpPr txBox="1"/>
          <p:nvPr/>
        </p:nvSpPr>
        <p:spPr>
          <a:xfrm>
            <a:off x="377348" y="3143095"/>
            <a:ext cx="957250" cy="646331"/>
          </a:xfrm>
          <a:prstGeom prst="rect">
            <a:avLst/>
          </a:prstGeom>
        </p:spPr>
        <p:txBody>
          <a:bodyPr wrap="none" rtlCol="0">
            <a:spAutoFit/>
          </a:bodyPr>
          <a:lstStyle/>
          <a:p>
            <a:pPr algn="ctr"/>
            <a:r>
              <a:rPr lang="en-GB" dirty="0" smtClean="0"/>
              <a:t>IPHTTPS</a:t>
            </a:r>
            <a:br>
              <a:rPr lang="en-GB" dirty="0" smtClean="0"/>
            </a:br>
            <a:r>
              <a:rPr lang="en-GB" dirty="0" smtClean="0"/>
              <a:t>Host</a:t>
            </a:r>
          </a:p>
        </p:txBody>
      </p:sp>
      <p:pic>
        <p:nvPicPr>
          <p:cNvPr id="11" name="Picture 2" descr="C:\Documents and Settings\John\Local Settings\Temporary Internet Files\Content.IE5\Z3BISEYX\MCj04113680000[1].wmf"/>
          <p:cNvPicPr>
            <a:picLocks noChangeAspect="1" noChangeArrowheads="1"/>
          </p:cNvPicPr>
          <p:nvPr/>
        </p:nvPicPr>
        <p:blipFill>
          <a:blip r:embed="rId5" cstate="print"/>
          <a:srcRect/>
          <a:stretch>
            <a:fillRect/>
          </a:stretch>
        </p:blipFill>
        <p:spPr bwMode="auto">
          <a:xfrm>
            <a:off x="473538" y="4031533"/>
            <a:ext cx="827412" cy="499055"/>
          </a:xfrm>
          <a:prstGeom prst="rect">
            <a:avLst/>
          </a:prstGeom>
          <a:noFill/>
        </p:spPr>
      </p:pic>
      <p:sp>
        <p:nvSpPr>
          <p:cNvPr id="12" name="TextBox 11"/>
          <p:cNvSpPr txBox="1"/>
          <p:nvPr/>
        </p:nvSpPr>
        <p:spPr>
          <a:xfrm>
            <a:off x="3903632" y="3547369"/>
            <a:ext cx="1395510" cy="369332"/>
          </a:xfrm>
          <a:prstGeom prst="rect">
            <a:avLst/>
          </a:prstGeom>
        </p:spPr>
        <p:txBody>
          <a:bodyPr wrap="none" rtlCol="0">
            <a:spAutoFit/>
          </a:bodyPr>
          <a:lstStyle/>
          <a:p>
            <a:r>
              <a:rPr lang="en-GB" dirty="0" smtClean="0"/>
              <a:t>IPv4 Internet</a:t>
            </a:r>
          </a:p>
        </p:txBody>
      </p:sp>
      <p:pic>
        <p:nvPicPr>
          <p:cNvPr id="13" name="Picture 12" descr="laptop"/>
          <p:cNvPicPr>
            <a:picLocks noChangeAspect="1" noChangeArrowheads="1"/>
          </p:cNvPicPr>
          <p:nvPr/>
        </p:nvPicPr>
        <p:blipFill>
          <a:blip r:embed="rId4" cstate="print"/>
          <a:srcRect/>
          <a:stretch>
            <a:fillRect/>
          </a:stretch>
        </p:blipFill>
        <p:spPr bwMode="auto">
          <a:xfrm>
            <a:off x="7884368" y="2852936"/>
            <a:ext cx="1152128" cy="635024"/>
          </a:xfrm>
          <a:prstGeom prst="rect">
            <a:avLst/>
          </a:prstGeom>
          <a:noFill/>
          <a:ln w="9525">
            <a:noFill/>
            <a:miter lim="800000"/>
            <a:headEnd/>
            <a:tailEnd/>
          </a:ln>
        </p:spPr>
      </p:pic>
      <p:sp>
        <p:nvSpPr>
          <p:cNvPr id="14" name="TextBox 13"/>
          <p:cNvSpPr txBox="1"/>
          <p:nvPr/>
        </p:nvSpPr>
        <p:spPr>
          <a:xfrm>
            <a:off x="7885353" y="2527795"/>
            <a:ext cx="1148070" cy="369332"/>
          </a:xfrm>
          <a:prstGeom prst="rect">
            <a:avLst/>
          </a:prstGeom>
        </p:spPr>
        <p:txBody>
          <a:bodyPr wrap="none" rtlCol="0">
            <a:spAutoFit/>
          </a:bodyPr>
          <a:lstStyle/>
          <a:p>
            <a:pPr algn="ctr"/>
            <a:r>
              <a:rPr lang="en-GB" dirty="0" smtClean="0"/>
              <a:t>IPv6 Host</a:t>
            </a:r>
          </a:p>
        </p:txBody>
      </p:sp>
      <p:sp>
        <p:nvSpPr>
          <p:cNvPr id="15" name="Rounded Rectangle 14"/>
          <p:cNvSpPr/>
          <p:nvPr/>
        </p:nvSpPr>
        <p:spPr>
          <a:xfrm>
            <a:off x="2119080" y="3711678"/>
            <a:ext cx="1012760" cy="858055"/>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NAT</a:t>
            </a:r>
            <a:endParaRPr lang="en-GB" dirty="0"/>
          </a:p>
        </p:txBody>
      </p:sp>
      <p:sp>
        <p:nvSpPr>
          <p:cNvPr id="16" name="TextBox 15"/>
          <p:cNvSpPr txBox="1"/>
          <p:nvPr/>
        </p:nvSpPr>
        <p:spPr>
          <a:xfrm>
            <a:off x="2267744" y="3049457"/>
            <a:ext cx="811889" cy="646331"/>
          </a:xfrm>
          <a:prstGeom prst="rect">
            <a:avLst/>
          </a:prstGeom>
        </p:spPr>
        <p:txBody>
          <a:bodyPr wrap="none" rtlCol="0">
            <a:spAutoFit/>
          </a:bodyPr>
          <a:lstStyle/>
          <a:p>
            <a:pPr algn="ctr"/>
            <a:r>
              <a:rPr lang="en-GB" dirty="0" smtClean="0"/>
              <a:t>NAT </a:t>
            </a:r>
            <a:br>
              <a:rPr lang="en-GB" dirty="0" smtClean="0"/>
            </a:br>
            <a:r>
              <a:rPr lang="en-GB" dirty="0" smtClean="0"/>
              <a:t>Device</a:t>
            </a:r>
          </a:p>
        </p:txBody>
      </p:sp>
      <p:pic>
        <p:nvPicPr>
          <p:cNvPr id="17" name="Picture 4"/>
          <p:cNvPicPr>
            <a:picLocks noChangeAspect="1" noChangeArrowheads="1"/>
          </p:cNvPicPr>
          <p:nvPr/>
        </p:nvPicPr>
        <p:blipFill>
          <a:blip r:embed="rId6" cstate="print"/>
          <a:stretch>
            <a:fillRect/>
          </a:stretch>
        </p:blipFill>
        <p:spPr bwMode="auto">
          <a:xfrm>
            <a:off x="2267744" y="3880941"/>
            <a:ext cx="751399" cy="563696"/>
          </a:xfrm>
          <a:prstGeom prst="rect">
            <a:avLst/>
          </a:prstGeom>
          <a:noFill/>
          <a:ln>
            <a:noFill/>
          </a:ln>
        </p:spPr>
      </p:pic>
      <p:sp>
        <p:nvSpPr>
          <p:cNvPr id="18" name="Rounded Rectangle 17"/>
          <p:cNvSpPr/>
          <p:nvPr/>
        </p:nvSpPr>
        <p:spPr>
          <a:xfrm>
            <a:off x="5594178" y="2926648"/>
            <a:ext cx="1946853" cy="157006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dirty="0"/>
          </a:p>
        </p:txBody>
      </p:sp>
      <p:sp>
        <p:nvSpPr>
          <p:cNvPr id="19" name="TextBox 18"/>
          <p:cNvSpPr txBox="1"/>
          <p:nvPr/>
        </p:nvSpPr>
        <p:spPr>
          <a:xfrm>
            <a:off x="6202517" y="2999674"/>
            <a:ext cx="769633" cy="646331"/>
          </a:xfrm>
          <a:prstGeom prst="rect">
            <a:avLst/>
          </a:prstGeom>
        </p:spPr>
        <p:txBody>
          <a:bodyPr wrap="none" rtlCol="0">
            <a:spAutoFit/>
          </a:bodyPr>
          <a:lstStyle/>
          <a:p>
            <a:pPr algn="ctr"/>
            <a:r>
              <a:rPr lang="en-GB" dirty="0" smtClean="0"/>
              <a:t>UAG</a:t>
            </a:r>
            <a:br>
              <a:rPr lang="en-GB" dirty="0" smtClean="0"/>
            </a:br>
            <a:r>
              <a:rPr lang="en-GB" dirty="0" smtClean="0"/>
              <a:t>server</a:t>
            </a:r>
          </a:p>
        </p:txBody>
      </p:sp>
      <p:pic>
        <p:nvPicPr>
          <p:cNvPr id="20" name="Picture 4"/>
          <p:cNvPicPr>
            <a:picLocks noChangeAspect="1" noChangeArrowheads="1"/>
          </p:cNvPicPr>
          <p:nvPr/>
        </p:nvPicPr>
        <p:blipFill>
          <a:blip r:embed="rId6" cstate="print"/>
          <a:stretch>
            <a:fillRect/>
          </a:stretch>
        </p:blipFill>
        <p:spPr bwMode="auto">
          <a:xfrm>
            <a:off x="6097987" y="3620394"/>
            <a:ext cx="1005002" cy="753948"/>
          </a:xfrm>
          <a:prstGeom prst="rect">
            <a:avLst/>
          </a:prstGeom>
          <a:noFill/>
          <a:ln>
            <a:noFill/>
          </a:ln>
        </p:spPr>
      </p:pic>
      <p:pic>
        <p:nvPicPr>
          <p:cNvPr id="21" name="Picture 2" descr="C:\Documents and Settings\John\Local Settings\Temporary Internet Files\Content.IE5\Z3BISEYX\MCj04113680000[1].wmf"/>
          <p:cNvPicPr>
            <a:picLocks noChangeAspect="1" noChangeArrowheads="1"/>
          </p:cNvPicPr>
          <p:nvPr/>
        </p:nvPicPr>
        <p:blipFill>
          <a:blip r:embed="rId5" cstate="print"/>
          <a:srcRect/>
          <a:stretch>
            <a:fillRect/>
          </a:stretch>
        </p:blipFill>
        <p:spPr bwMode="auto">
          <a:xfrm>
            <a:off x="5594179" y="3839474"/>
            <a:ext cx="827412" cy="499055"/>
          </a:xfrm>
          <a:prstGeom prst="rect">
            <a:avLst/>
          </a:prstGeom>
          <a:noFill/>
        </p:spPr>
      </p:pic>
      <p:pic>
        <p:nvPicPr>
          <p:cNvPr id="22" name="Picture 2"/>
          <p:cNvPicPr>
            <a:picLocks noChangeAspect="1" noChangeArrowheads="1"/>
          </p:cNvPicPr>
          <p:nvPr/>
        </p:nvPicPr>
        <p:blipFill>
          <a:blip r:embed="rId7" cstate="print"/>
          <a:srcRect/>
          <a:stretch>
            <a:fillRect/>
          </a:stretch>
        </p:blipFill>
        <p:spPr bwMode="auto">
          <a:xfrm>
            <a:off x="6518934" y="4131577"/>
            <a:ext cx="1011501" cy="607058"/>
          </a:xfrm>
          <a:prstGeom prst="rect">
            <a:avLst/>
          </a:prstGeom>
          <a:noFill/>
          <a:ln w="9525">
            <a:noFill/>
            <a:miter lim="800000"/>
            <a:headEnd/>
            <a:tailEnd/>
          </a:ln>
        </p:spPr>
      </p:pic>
      <p:graphicFrame>
        <p:nvGraphicFramePr>
          <p:cNvPr id="23" name="Object 5"/>
          <p:cNvGraphicFramePr>
            <a:graphicFrameLocks noChangeAspect="1"/>
          </p:cNvGraphicFramePr>
          <p:nvPr>
            <p:extLst>
              <p:ext uri="{D42A27DB-BD31-4B8C-83A1-F6EECF244321}">
                <p14:modId xmlns:p14="http://schemas.microsoft.com/office/powerpoint/2010/main" val="3609405673"/>
              </p:ext>
            </p:extLst>
          </p:nvPr>
        </p:nvGraphicFramePr>
        <p:xfrm>
          <a:off x="4474739" y="1732141"/>
          <a:ext cx="1314126" cy="1383410"/>
        </p:xfrm>
        <a:graphic>
          <a:graphicData uri="http://schemas.openxmlformats.org/presentationml/2006/ole">
            <mc:AlternateContent xmlns:mc="http://schemas.openxmlformats.org/markup-compatibility/2006">
              <mc:Choice xmlns:v="urn:schemas-microsoft-com:vml" Requires="v">
                <p:oleObj spid="_x0000_s47144" name="Visio" r:id="rId8" imgW="681228" imgH="955548" progId="Visio.Drawing.11">
                  <p:embed/>
                </p:oleObj>
              </mc:Choice>
              <mc:Fallback>
                <p:oleObj name="Visio" r:id="rId8" imgW="681228" imgH="955548"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74739" y="1732141"/>
                        <a:ext cx="1314126" cy="1383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4" name="TextBox 23"/>
          <p:cNvSpPr txBox="1"/>
          <p:nvPr/>
        </p:nvSpPr>
        <p:spPr>
          <a:xfrm>
            <a:off x="6275577" y="4679272"/>
            <a:ext cx="1218667" cy="369332"/>
          </a:xfrm>
          <a:prstGeom prst="rect">
            <a:avLst/>
          </a:prstGeom>
        </p:spPr>
        <p:txBody>
          <a:bodyPr wrap="none" rtlCol="0">
            <a:spAutoFit/>
          </a:bodyPr>
          <a:lstStyle/>
          <a:p>
            <a:r>
              <a:rPr lang="en-GB" dirty="0" smtClean="0"/>
              <a:t>Certificate</a:t>
            </a:r>
          </a:p>
        </p:txBody>
      </p:sp>
      <p:grpSp>
        <p:nvGrpSpPr>
          <p:cNvPr id="25" name="Group 51"/>
          <p:cNvGrpSpPr/>
          <p:nvPr/>
        </p:nvGrpSpPr>
        <p:grpSpPr>
          <a:xfrm>
            <a:off x="5545508" y="1977310"/>
            <a:ext cx="730070" cy="523220"/>
            <a:chOff x="5448312" y="1566837"/>
            <a:chExt cx="547695" cy="523220"/>
          </a:xfrm>
        </p:grpSpPr>
        <p:pic>
          <p:nvPicPr>
            <p:cNvPr id="26" name="Picture 2"/>
            <p:cNvPicPr>
              <a:picLocks noChangeAspect="1" noChangeArrowheads="1"/>
            </p:cNvPicPr>
            <p:nvPr/>
          </p:nvPicPr>
          <p:blipFill>
            <a:blip r:embed="rId10" cstate="print"/>
            <a:srcRect/>
            <a:stretch>
              <a:fillRect/>
            </a:stretch>
          </p:blipFill>
          <p:spPr bwMode="auto">
            <a:xfrm>
              <a:off x="5448312" y="1626200"/>
              <a:ext cx="547695" cy="438156"/>
            </a:xfrm>
            <a:prstGeom prst="rect">
              <a:avLst/>
            </a:prstGeom>
            <a:noFill/>
            <a:ln w="9525">
              <a:noFill/>
              <a:miter lim="800000"/>
              <a:headEnd/>
              <a:tailEnd/>
            </a:ln>
          </p:spPr>
        </p:pic>
        <p:sp>
          <p:nvSpPr>
            <p:cNvPr id="27" name="TextBox 26"/>
            <p:cNvSpPr txBox="1"/>
            <p:nvPr/>
          </p:nvSpPr>
          <p:spPr>
            <a:xfrm>
              <a:off x="5557851" y="1566837"/>
              <a:ext cx="315313" cy="523220"/>
            </a:xfrm>
            <a:prstGeom prst="rect">
              <a:avLst/>
            </a:prstGeom>
          </p:spPr>
          <p:txBody>
            <a:bodyPr wrap="none" rtlCol="0">
              <a:spAutoFit/>
            </a:bodyPr>
            <a:lstStyle/>
            <a:p>
              <a:r>
                <a:rPr lang="en-GB" sz="2800" b="1" dirty="0" smtClean="0">
                  <a:solidFill>
                    <a:srgbClr val="FF0000"/>
                  </a:solidFill>
                </a:rPr>
                <a:t>X</a:t>
              </a:r>
            </a:p>
          </p:txBody>
        </p:sp>
      </p:grpSp>
      <p:grpSp>
        <p:nvGrpSpPr>
          <p:cNvPr id="28" name="Group 52"/>
          <p:cNvGrpSpPr/>
          <p:nvPr/>
        </p:nvGrpSpPr>
        <p:grpSpPr>
          <a:xfrm>
            <a:off x="5748655" y="2129710"/>
            <a:ext cx="730070" cy="523220"/>
            <a:chOff x="5448312" y="1566837"/>
            <a:chExt cx="547695" cy="523220"/>
          </a:xfrm>
        </p:grpSpPr>
        <p:pic>
          <p:nvPicPr>
            <p:cNvPr id="29" name="Picture 2"/>
            <p:cNvPicPr>
              <a:picLocks noChangeAspect="1" noChangeArrowheads="1"/>
            </p:cNvPicPr>
            <p:nvPr/>
          </p:nvPicPr>
          <p:blipFill>
            <a:blip r:embed="rId10" cstate="print"/>
            <a:srcRect/>
            <a:stretch>
              <a:fillRect/>
            </a:stretch>
          </p:blipFill>
          <p:spPr bwMode="auto">
            <a:xfrm>
              <a:off x="5448312" y="1626200"/>
              <a:ext cx="547695" cy="438156"/>
            </a:xfrm>
            <a:prstGeom prst="rect">
              <a:avLst/>
            </a:prstGeom>
            <a:noFill/>
            <a:ln w="9525">
              <a:noFill/>
              <a:miter lim="800000"/>
              <a:headEnd/>
              <a:tailEnd/>
            </a:ln>
          </p:spPr>
        </p:pic>
        <p:sp>
          <p:nvSpPr>
            <p:cNvPr id="30" name="TextBox 29"/>
            <p:cNvSpPr txBox="1"/>
            <p:nvPr/>
          </p:nvSpPr>
          <p:spPr>
            <a:xfrm>
              <a:off x="5557851" y="1566837"/>
              <a:ext cx="315313" cy="523220"/>
            </a:xfrm>
            <a:prstGeom prst="rect">
              <a:avLst/>
            </a:prstGeom>
          </p:spPr>
          <p:txBody>
            <a:bodyPr wrap="none" rtlCol="0">
              <a:spAutoFit/>
            </a:bodyPr>
            <a:lstStyle/>
            <a:p>
              <a:r>
                <a:rPr lang="en-GB" sz="2800" b="1" dirty="0" smtClean="0">
                  <a:solidFill>
                    <a:srgbClr val="FF0000"/>
                  </a:solidFill>
                </a:rPr>
                <a:t>X</a:t>
              </a:r>
            </a:p>
          </p:txBody>
        </p:sp>
      </p:grpSp>
      <p:grpSp>
        <p:nvGrpSpPr>
          <p:cNvPr id="31" name="Group 55"/>
          <p:cNvGrpSpPr/>
          <p:nvPr/>
        </p:nvGrpSpPr>
        <p:grpSpPr>
          <a:xfrm>
            <a:off x="5951802" y="2282110"/>
            <a:ext cx="730070" cy="523220"/>
            <a:chOff x="5448312" y="1566837"/>
            <a:chExt cx="547695" cy="523220"/>
          </a:xfrm>
        </p:grpSpPr>
        <p:pic>
          <p:nvPicPr>
            <p:cNvPr id="32" name="Picture 2"/>
            <p:cNvPicPr>
              <a:picLocks noChangeAspect="1" noChangeArrowheads="1"/>
            </p:cNvPicPr>
            <p:nvPr/>
          </p:nvPicPr>
          <p:blipFill>
            <a:blip r:embed="rId10" cstate="print"/>
            <a:srcRect/>
            <a:stretch>
              <a:fillRect/>
            </a:stretch>
          </p:blipFill>
          <p:spPr bwMode="auto">
            <a:xfrm>
              <a:off x="5448312" y="1626200"/>
              <a:ext cx="547695" cy="438156"/>
            </a:xfrm>
            <a:prstGeom prst="rect">
              <a:avLst/>
            </a:prstGeom>
            <a:noFill/>
            <a:ln w="9525">
              <a:noFill/>
              <a:miter lim="800000"/>
              <a:headEnd/>
              <a:tailEnd/>
            </a:ln>
          </p:spPr>
        </p:pic>
        <p:sp>
          <p:nvSpPr>
            <p:cNvPr id="33" name="TextBox 32"/>
            <p:cNvSpPr txBox="1"/>
            <p:nvPr/>
          </p:nvSpPr>
          <p:spPr>
            <a:xfrm>
              <a:off x="5557851" y="1566837"/>
              <a:ext cx="315313" cy="523220"/>
            </a:xfrm>
            <a:prstGeom prst="rect">
              <a:avLst/>
            </a:prstGeom>
          </p:spPr>
          <p:txBody>
            <a:bodyPr wrap="none" rtlCol="0">
              <a:spAutoFit/>
            </a:bodyPr>
            <a:lstStyle/>
            <a:p>
              <a:r>
                <a:rPr lang="en-GB" sz="2800" b="1" dirty="0" smtClean="0">
                  <a:solidFill>
                    <a:srgbClr val="FF0000"/>
                  </a:solidFill>
                </a:rPr>
                <a:t>X</a:t>
              </a:r>
            </a:p>
          </p:txBody>
        </p:sp>
      </p:grpSp>
      <p:sp>
        <p:nvSpPr>
          <p:cNvPr id="34" name="TextBox 33"/>
          <p:cNvSpPr txBox="1"/>
          <p:nvPr/>
        </p:nvSpPr>
        <p:spPr>
          <a:xfrm>
            <a:off x="5594179" y="1648693"/>
            <a:ext cx="2277355" cy="369332"/>
          </a:xfrm>
          <a:prstGeom prst="rect">
            <a:avLst/>
          </a:prstGeom>
        </p:spPr>
        <p:txBody>
          <a:bodyPr wrap="none" rtlCol="0">
            <a:spAutoFit/>
          </a:bodyPr>
          <a:lstStyle/>
          <a:p>
            <a:r>
              <a:rPr lang="en-GB" dirty="0" smtClean="0"/>
              <a:t>Web server with CRL</a:t>
            </a:r>
          </a:p>
        </p:txBody>
      </p:sp>
      <p:sp>
        <p:nvSpPr>
          <p:cNvPr id="35" name="Line Callout 2 34"/>
          <p:cNvSpPr/>
          <p:nvPr/>
        </p:nvSpPr>
        <p:spPr>
          <a:xfrm>
            <a:off x="4572000" y="5884201"/>
            <a:ext cx="4380419" cy="612648"/>
          </a:xfrm>
          <a:prstGeom prst="borderCallout2">
            <a:avLst>
              <a:gd name="adj1" fmla="val 1305"/>
              <a:gd name="adj2" fmla="val -2911"/>
              <a:gd name="adj3" fmla="val -50902"/>
              <a:gd name="adj4" fmla="val -11757"/>
              <a:gd name="adj5" fmla="val -221965"/>
              <a:gd name="adj6" fmla="val 4380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URL of CRL distribution point published in certificate</a:t>
            </a:r>
            <a:endParaRPr lang="en-GB" dirty="0">
              <a:solidFill>
                <a:schemeClr val="tx1"/>
              </a:solidFill>
            </a:endParaRPr>
          </a:p>
        </p:txBody>
      </p:sp>
      <p:pic>
        <p:nvPicPr>
          <p:cNvPr id="36" name="Picture 2"/>
          <p:cNvPicPr>
            <a:picLocks noChangeAspect="1" noChangeArrowheads="1"/>
          </p:cNvPicPr>
          <p:nvPr/>
        </p:nvPicPr>
        <p:blipFill>
          <a:blip r:embed="rId7" cstate="print"/>
          <a:srcRect/>
          <a:stretch>
            <a:fillRect/>
          </a:stretch>
        </p:blipFill>
        <p:spPr bwMode="auto">
          <a:xfrm>
            <a:off x="887243" y="4441429"/>
            <a:ext cx="1011501" cy="607058"/>
          </a:xfrm>
          <a:prstGeom prst="rect">
            <a:avLst/>
          </a:prstGeom>
          <a:noFill/>
          <a:ln w="9525">
            <a:noFill/>
            <a:miter lim="800000"/>
            <a:headEnd/>
            <a:tailEnd/>
          </a:ln>
        </p:spPr>
      </p:pic>
    </p:spTree>
    <p:extLst>
      <p:ext uri="{BB962C8B-B14F-4D97-AF65-F5344CB8AC3E}">
        <p14:creationId xmlns:p14="http://schemas.microsoft.com/office/powerpoint/2010/main" val="1397737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dissolve">
                                      <p:cBhvr>
                                        <p:cTn id="7" dur="500"/>
                                        <p:tgtEl>
                                          <p:spTgt spid="2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dissolve">
                                      <p:cBhvr>
                                        <p:cTn id="10" dur="500"/>
                                        <p:tgtEl>
                                          <p:spTgt spid="2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dissolve">
                                      <p:cBhvr>
                                        <p:cTn id="13" dur="500"/>
                                        <p:tgtEl>
                                          <p:spTgt spid="35"/>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dissolve">
                                      <p:cBhvr>
                                        <p:cTn id="18" dur="500"/>
                                        <p:tgtEl>
                                          <p:spTgt spid="23"/>
                                        </p:tgtEl>
                                      </p:cBhvr>
                                    </p:animEffect>
                                  </p:childTnLst>
                                </p:cTn>
                              </p:par>
                              <p:par>
                                <p:cTn id="19" presetID="9"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dissolve">
                                      <p:cBhvr>
                                        <p:cTn id="21" dur="500"/>
                                        <p:tgtEl>
                                          <p:spTgt spid="25"/>
                                        </p:tgtEl>
                                      </p:cBhvr>
                                    </p:animEffect>
                                  </p:childTnLst>
                                </p:cTn>
                              </p:par>
                              <p:par>
                                <p:cTn id="22" presetID="9" presetClass="entr" presetSubtype="0" fill="hold"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dissolve">
                                      <p:cBhvr>
                                        <p:cTn id="24" dur="500"/>
                                        <p:tgtEl>
                                          <p:spTgt spid="28"/>
                                        </p:tgtEl>
                                      </p:cBhvr>
                                    </p:animEffect>
                                  </p:childTnLst>
                                </p:cTn>
                              </p:par>
                              <p:par>
                                <p:cTn id="25" presetID="9"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dissolve">
                                      <p:cBhvr>
                                        <p:cTn id="27" dur="500"/>
                                        <p:tgtEl>
                                          <p:spTgt spid="31"/>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dissolve">
                                      <p:cBhvr>
                                        <p:cTn id="30" dur="500"/>
                                        <p:tgtEl>
                                          <p:spTgt spid="34"/>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dissolve">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4" grpId="0"/>
      <p:bldP spid="3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996213"/>
            <a:ext cx="5486400"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AU" dirty="0" smtClean="0"/>
              <a:t>UAG </a:t>
            </a:r>
            <a:r>
              <a:rPr lang="en-AU" dirty="0" err="1" smtClean="0"/>
              <a:t>DirectAccess</a:t>
            </a:r>
            <a:r>
              <a:rPr lang="en-AU" dirty="0" smtClean="0"/>
              <a:t> Wizard</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7" name="Line Callout 2 6"/>
          <p:cNvSpPr/>
          <p:nvPr/>
        </p:nvSpPr>
        <p:spPr>
          <a:xfrm>
            <a:off x="5896670" y="2204864"/>
            <a:ext cx="3027648" cy="792088"/>
          </a:xfrm>
          <a:prstGeom prst="borderCallout2">
            <a:avLst>
              <a:gd name="adj1" fmla="val 18750"/>
              <a:gd name="adj2" fmla="val -4018"/>
              <a:gd name="adj3" fmla="val 18750"/>
              <a:gd name="adj4" fmla="val -16667"/>
              <a:gd name="adj5" fmla="val 139710"/>
              <a:gd name="adj6" fmla="val -491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HTTPS certificate</a:t>
            </a:r>
            <a:endParaRPr lang="en-GB" dirty="0">
              <a:solidFill>
                <a:schemeClr val="tx1"/>
              </a:solidFill>
            </a:endParaRPr>
          </a:p>
        </p:txBody>
      </p:sp>
    </p:spTree>
    <p:extLst>
      <p:ext uri="{BB962C8B-B14F-4D97-AF65-F5344CB8AC3E}">
        <p14:creationId xmlns:p14="http://schemas.microsoft.com/office/powerpoint/2010/main" val="492399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019964"/>
            <a:ext cx="5486400"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AU" dirty="0" smtClean="0"/>
              <a:t>UAG </a:t>
            </a:r>
            <a:r>
              <a:rPr lang="en-AU" dirty="0" err="1" smtClean="0"/>
              <a:t>DirectAccess</a:t>
            </a:r>
            <a:r>
              <a:rPr lang="en-AU" dirty="0" smtClean="0"/>
              <a:t> Wizard</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6" name="Line Callout 2 5"/>
          <p:cNvSpPr/>
          <p:nvPr/>
        </p:nvSpPr>
        <p:spPr>
          <a:xfrm>
            <a:off x="5796136" y="2556930"/>
            <a:ext cx="3240360" cy="792088"/>
          </a:xfrm>
          <a:prstGeom prst="borderCallout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Root certificate of client certificate</a:t>
            </a:r>
            <a:endParaRPr lang="en-GB" dirty="0">
              <a:solidFill>
                <a:schemeClr val="tx1"/>
              </a:solidFill>
            </a:endParaRPr>
          </a:p>
        </p:txBody>
      </p:sp>
      <p:sp>
        <p:nvSpPr>
          <p:cNvPr id="8" name="Line Callout 2 7"/>
          <p:cNvSpPr/>
          <p:nvPr/>
        </p:nvSpPr>
        <p:spPr>
          <a:xfrm>
            <a:off x="5796136" y="3768317"/>
            <a:ext cx="3227968" cy="792088"/>
          </a:xfrm>
          <a:prstGeom prst="borderCallout2">
            <a:avLst>
              <a:gd name="adj1" fmla="val 111703"/>
              <a:gd name="adj2" fmla="val 47954"/>
              <a:gd name="adj3" fmla="val 174671"/>
              <a:gd name="adj4" fmla="val 48081"/>
              <a:gd name="adj5" fmla="val 233087"/>
              <a:gd name="adj6" fmla="val 77968"/>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The root certificate must be installed on the client</a:t>
            </a:r>
            <a:endParaRPr lang="en-GB" dirty="0"/>
          </a:p>
        </p:txBody>
      </p:sp>
      <p:pic>
        <p:nvPicPr>
          <p:cNvPr id="13" name="Picture 12" descr="laptop"/>
          <p:cNvPicPr>
            <a:picLocks noChangeAspect="1" noChangeArrowheads="1"/>
          </p:cNvPicPr>
          <p:nvPr/>
        </p:nvPicPr>
        <p:blipFill>
          <a:blip r:embed="rId4" cstate="print"/>
          <a:srcRect/>
          <a:stretch>
            <a:fillRect/>
          </a:stretch>
        </p:blipFill>
        <p:spPr bwMode="auto">
          <a:xfrm>
            <a:off x="7083761" y="5541740"/>
            <a:ext cx="1078082" cy="594212"/>
          </a:xfrm>
          <a:prstGeom prst="rect">
            <a:avLst/>
          </a:prstGeom>
          <a:noFill/>
          <a:ln w="9525">
            <a:noFill/>
            <a:miter lim="800000"/>
            <a:headEnd/>
            <a:tailEnd/>
          </a:ln>
        </p:spPr>
      </p:pic>
      <p:pic>
        <p:nvPicPr>
          <p:cNvPr id="14" name="Picture 2"/>
          <p:cNvPicPr>
            <a:picLocks noChangeAspect="1" noChangeArrowheads="1"/>
          </p:cNvPicPr>
          <p:nvPr/>
        </p:nvPicPr>
        <p:blipFill>
          <a:blip r:embed="rId5" cstate="print"/>
          <a:srcRect/>
          <a:stretch>
            <a:fillRect/>
          </a:stretch>
        </p:blipFill>
        <p:spPr bwMode="auto">
          <a:xfrm>
            <a:off x="7857593" y="5680020"/>
            <a:ext cx="759690" cy="455932"/>
          </a:xfrm>
          <a:prstGeom prst="rect">
            <a:avLst/>
          </a:prstGeom>
          <a:noFill/>
          <a:ln w="9525">
            <a:noFill/>
            <a:miter lim="800000"/>
            <a:headEnd/>
            <a:tailEnd/>
          </a:ln>
        </p:spPr>
      </p:pic>
    </p:spTree>
    <p:extLst>
      <p:ext uri="{BB962C8B-B14F-4D97-AF65-F5344CB8AC3E}">
        <p14:creationId xmlns:p14="http://schemas.microsoft.com/office/powerpoint/2010/main" val="3907781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Demo: Troubleshooting IPHTTPS</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24" name="Cloud 23"/>
          <p:cNvSpPr/>
          <p:nvPr/>
        </p:nvSpPr>
        <p:spPr>
          <a:xfrm>
            <a:off x="195912" y="3376253"/>
            <a:ext cx="1654825" cy="1533546"/>
          </a:xfrm>
          <a:prstGeom prst="cloud">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sz="1600" dirty="0" smtClean="0">
                <a:solidFill>
                  <a:schemeClr val="bg1"/>
                </a:solidFill>
                <a:effectLst/>
              </a:rPr>
              <a:t>Home</a:t>
            </a:r>
            <a:endParaRPr lang="en-GB" sz="1600" dirty="0">
              <a:solidFill>
                <a:schemeClr val="bg1"/>
              </a:solidFill>
              <a:effectLst/>
            </a:endParaRPr>
          </a:p>
        </p:txBody>
      </p:sp>
      <p:sp>
        <p:nvSpPr>
          <p:cNvPr id="25" name="Cloud 24"/>
          <p:cNvSpPr/>
          <p:nvPr/>
        </p:nvSpPr>
        <p:spPr>
          <a:xfrm>
            <a:off x="5027911" y="3120662"/>
            <a:ext cx="3679717" cy="2028627"/>
          </a:xfrm>
          <a:prstGeom prst="cloud">
            <a:avLst/>
          </a:prstGeom>
          <a:solidFill>
            <a:srgbClr val="92D05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600" dirty="0">
              <a:solidFill>
                <a:schemeClr val="tx1"/>
              </a:solidFill>
              <a:effectLst/>
            </a:endParaRPr>
          </a:p>
        </p:txBody>
      </p:sp>
      <p:sp>
        <p:nvSpPr>
          <p:cNvPr id="26" name="Cloud 25"/>
          <p:cNvSpPr/>
          <p:nvPr/>
        </p:nvSpPr>
        <p:spPr>
          <a:xfrm>
            <a:off x="2288778" y="3314819"/>
            <a:ext cx="2613861" cy="1550483"/>
          </a:xfrm>
          <a:prstGeom prst="cloud">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600" dirty="0">
              <a:solidFill>
                <a:schemeClr val="tx1"/>
              </a:solidFill>
              <a:effectLst/>
            </a:endParaRPr>
          </a:p>
        </p:txBody>
      </p:sp>
      <p:graphicFrame>
        <p:nvGraphicFramePr>
          <p:cNvPr id="28" name="Object 3"/>
          <p:cNvGraphicFramePr>
            <a:graphicFrameLocks noChangeAspect="1"/>
          </p:cNvGraphicFramePr>
          <p:nvPr>
            <p:extLst>
              <p:ext uri="{D42A27DB-BD31-4B8C-83A1-F6EECF244321}">
                <p14:modId xmlns:p14="http://schemas.microsoft.com/office/powerpoint/2010/main" val="2074765880"/>
              </p:ext>
            </p:extLst>
          </p:nvPr>
        </p:nvGraphicFramePr>
        <p:xfrm>
          <a:off x="1607379" y="3631844"/>
          <a:ext cx="901245" cy="920760"/>
        </p:xfrm>
        <a:graphic>
          <a:graphicData uri="http://schemas.openxmlformats.org/presentationml/2006/ole">
            <mc:AlternateContent xmlns:mc="http://schemas.openxmlformats.org/markup-compatibility/2006">
              <mc:Choice xmlns:v="urn:schemas-microsoft-com:vml" Requires="v">
                <p:oleObj spid="_x0000_s49340" name="Visio" r:id="rId4" imgW="695706" imgH="947547" progId="Visio.Drawing.11">
                  <p:embed/>
                </p:oleObj>
              </mc:Choice>
              <mc:Fallback>
                <p:oleObj name="Visio" r:id="rId4" imgW="695706" imgH="94754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7379" y="3631844"/>
                        <a:ext cx="901245" cy="920760"/>
                      </a:xfrm>
                      <a:prstGeom prst="rect">
                        <a:avLst/>
                      </a:prstGeom>
                      <a:noFill/>
                      <a:ln>
                        <a:noFill/>
                      </a:ln>
                      <a:effectLst/>
                      <a:extLst/>
                    </p:spPr>
                  </p:pic>
                </p:oleObj>
              </mc:Fallback>
            </mc:AlternateContent>
          </a:graphicData>
        </a:graphic>
      </p:graphicFrame>
      <p:pic>
        <p:nvPicPr>
          <p:cNvPr id="29" name="Picture 28" descr="laptop"/>
          <p:cNvPicPr>
            <a:picLocks noChangeAspect="1" noChangeArrowheads="1"/>
          </p:cNvPicPr>
          <p:nvPr/>
        </p:nvPicPr>
        <p:blipFill>
          <a:blip r:embed="rId6" cstate="print"/>
          <a:srcRect/>
          <a:stretch>
            <a:fillRect/>
          </a:stretch>
        </p:blipFill>
        <p:spPr bwMode="auto">
          <a:xfrm>
            <a:off x="2687740" y="4452067"/>
            <a:ext cx="1518875" cy="837166"/>
          </a:xfrm>
          <a:prstGeom prst="rect">
            <a:avLst/>
          </a:prstGeom>
          <a:noFill/>
          <a:ln w="9525">
            <a:noFill/>
            <a:miter lim="800000"/>
            <a:headEnd/>
            <a:tailEnd/>
          </a:ln>
        </p:spPr>
      </p:pic>
      <p:graphicFrame>
        <p:nvGraphicFramePr>
          <p:cNvPr id="30" name="Object 3"/>
          <p:cNvGraphicFramePr>
            <a:graphicFrameLocks noChangeAspect="1"/>
          </p:cNvGraphicFramePr>
          <p:nvPr>
            <p:extLst>
              <p:ext uri="{D42A27DB-BD31-4B8C-83A1-F6EECF244321}">
                <p14:modId xmlns:p14="http://schemas.microsoft.com/office/powerpoint/2010/main" val="3234795396"/>
              </p:ext>
            </p:extLst>
          </p:nvPr>
        </p:nvGraphicFramePr>
        <p:xfrm>
          <a:off x="6127696" y="2483839"/>
          <a:ext cx="901245" cy="920760"/>
        </p:xfrm>
        <a:graphic>
          <a:graphicData uri="http://schemas.openxmlformats.org/presentationml/2006/ole">
            <mc:AlternateContent xmlns:mc="http://schemas.openxmlformats.org/markup-compatibility/2006">
              <mc:Choice xmlns:v="urn:schemas-microsoft-com:vml" Requires="v">
                <p:oleObj spid="_x0000_s49341" name="Visio" r:id="rId7" imgW="695706" imgH="947547" progId="Visio.Drawing.11">
                  <p:embed/>
                </p:oleObj>
              </mc:Choice>
              <mc:Fallback>
                <p:oleObj name="Visio" r:id="rId7" imgW="695706" imgH="94754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7696" y="2483839"/>
                        <a:ext cx="901245" cy="920760"/>
                      </a:xfrm>
                      <a:prstGeom prst="rect">
                        <a:avLst/>
                      </a:prstGeom>
                      <a:noFill/>
                      <a:ln>
                        <a:noFill/>
                      </a:ln>
                      <a:effectLst/>
                      <a:extLst/>
                    </p:spPr>
                  </p:pic>
                </p:oleObj>
              </mc:Fallback>
            </mc:AlternateContent>
          </a:graphicData>
        </a:graphic>
      </p:graphicFrame>
      <p:sp>
        <p:nvSpPr>
          <p:cNvPr id="31" name="TextBox 30"/>
          <p:cNvSpPr txBox="1"/>
          <p:nvPr/>
        </p:nvSpPr>
        <p:spPr>
          <a:xfrm>
            <a:off x="6419725" y="3710978"/>
            <a:ext cx="1853392" cy="338554"/>
          </a:xfrm>
          <a:prstGeom prst="rect">
            <a:avLst/>
          </a:prstGeom>
        </p:spPr>
        <p:txBody>
          <a:bodyPr wrap="none" rtlCol="0">
            <a:spAutoFit/>
          </a:bodyPr>
          <a:lstStyle/>
          <a:p>
            <a:r>
              <a:rPr lang="en-GB" sz="1600" dirty="0" smtClean="0">
                <a:effectLst/>
              </a:rPr>
              <a:t>Corporate intranet</a:t>
            </a:r>
          </a:p>
        </p:txBody>
      </p:sp>
      <p:sp>
        <p:nvSpPr>
          <p:cNvPr id="32" name="TextBox 31"/>
          <p:cNvSpPr txBox="1"/>
          <p:nvPr/>
        </p:nvSpPr>
        <p:spPr>
          <a:xfrm>
            <a:off x="3119223" y="3814301"/>
            <a:ext cx="892809" cy="338554"/>
          </a:xfrm>
          <a:prstGeom prst="rect">
            <a:avLst/>
          </a:prstGeom>
        </p:spPr>
        <p:txBody>
          <a:bodyPr wrap="none" rtlCol="0">
            <a:spAutoFit/>
          </a:bodyPr>
          <a:lstStyle/>
          <a:p>
            <a:r>
              <a:rPr lang="en-GB" sz="1600" dirty="0" smtClean="0">
                <a:solidFill>
                  <a:schemeClr val="bg1"/>
                </a:solidFill>
                <a:effectLst/>
              </a:rPr>
              <a:t>Internet</a:t>
            </a:r>
          </a:p>
        </p:txBody>
      </p:sp>
      <p:graphicFrame>
        <p:nvGraphicFramePr>
          <p:cNvPr id="33" name="Object 2"/>
          <p:cNvGraphicFramePr>
            <a:graphicFrameLocks noChangeAspect="1"/>
          </p:cNvGraphicFramePr>
          <p:nvPr>
            <p:extLst>
              <p:ext uri="{D42A27DB-BD31-4B8C-83A1-F6EECF244321}">
                <p14:modId xmlns:p14="http://schemas.microsoft.com/office/powerpoint/2010/main" val="1099531686"/>
              </p:ext>
            </p:extLst>
          </p:nvPr>
        </p:nvGraphicFramePr>
        <p:xfrm>
          <a:off x="8015767" y="2870019"/>
          <a:ext cx="876084" cy="921821"/>
        </p:xfrm>
        <a:graphic>
          <a:graphicData uri="http://schemas.openxmlformats.org/presentationml/2006/ole">
            <mc:AlternateContent xmlns:mc="http://schemas.openxmlformats.org/markup-compatibility/2006">
              <mc:Choice xmlns:v="urn:schemas-microsoft-com:vml" Requires="v">
                <p:oleObj spid="_x0000_s49342" name="Visio" r:id="rId8" imgW="681228" imgH="955548" progId="Visio.Drawing.11">
                  <p:embed/>
                </p:oleObj>
              </mc:Choice>
              <mc:Fallback>
                <p:oleObj name="Visio" r:id="rId8" imgW="681228" imgH="955548"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15767" y="2870019"/>
                        <a:ext cx="876084" cy="921821"/>
                      </a:xfrm>
                      <a:prstGeom prst="rect">
                        <a:avLst/>
                      </a:prstGeom>
                      <a:noFill/>
                      <a:ln>
                        <a:noFill/>
                      </a:ln>
                      <a:effectLst/>
                      <a:extLst/>
                    </p:spPr>
                  </p:pic>
                </p:oleObj>
              </mc:Fallback>
            </mc:AlternateContent>
          </a:graphicData>
        </a:graphic>
      </p:graphicFrame>
      <p:sp>
        <p:nvSpPr>
          <p:cNvPr id="34" name="TextBox 33"/>
          <p:cNvSpPr txBox="1"/>
          <p:nvPr/>
        </p:nvSpPr>
        <p:spPr>
          <a:xfrm>
            <a:off x="5981682" y="2177432"/>
            <a:ext cx="566181" cy="338554"/>
          </a:xfrm>
          <a:prstGeom prst="rect">
            <a:avLst/>
          </a:prstGeom>
        </p:spPr>
        <p:txBody>
          <a:bodyPr wrap="none" rtlCol="0">
            <a:spAutoFit/>
          </a:bodyPr>
          <a:lstStyle/>
          <a:p>
            <a:r>
              <a:rPr lang="en-GB" sz="1600" dirty="0" smtClean="0">
                <a:effectLst/>
              </a:rPr>
              <a:t>DC1</a:t>
            </a:r>
          </a:p>
        </p:txBody>
      </p:sp>
      <p:sp>
        <p:nvSpPr>
          <p:cNvPr id="35" name="TextBox 34"/>
          <p:cNvSpPr txBox="1"/>
          <p:nvPr/>
        </p:nvSpPr>
        <p:spPr>
          <a:xfrm>
            <a:off x="8521357" y="2516298"/>
            <a:ext cx="659155" cy="338554"/>
          </a:xfrm>
          <a:prstGeom prst="rect">
            <a:avLst/>
          </a:prstGeom>
        </p:spPr>
        <p:txBody>
          <a:bodyPr wrap="none" rtlCol="0">
            <a:spAutoFit/>
          </a:bodyPr>
          <a:lstStyle/>
          <a:p>
            <a:r>
              <a:rPr lang="en-GB" sz="1600" dirty="0" smtClean="0">
                <a:effectLst/>
              </a:rPr>
              <a:t>APP1</a:t>
            </a:r>
          </a:p>
        </p:txBody>
      </p:sp>
      <p:sp>
        <p:nvSpPr>
          <p:cNvPr id="36" name="TextBox 35"/>
          <p:cNvSpPr txBox="1"/>
          <p:nvPr/>
        </p:nvSpPr>
        <p:spPr>
          <a:xfrm>
            <a:off x="1704722" y="3120662"/>
            <a:ext cx="674865" cy="338554"/>
          </a:xfrm>
          <a:prstGeom prst="rect">
            <a:avLst/>
          </a:prstGeom>
        </p:spPr>
        <p:txBody>
          <a:bodyPr wrap="none" rtlCol="0">
            <a:spAutoFit/>
          </a:bodyPr>
          <a:lstStyle/>
          <a:p>
            <a:r>
              <a:rPr lang="en-GB" sz="1600" dirty="0" smtClean="0">
                <a:effectLst/>
              </a:rPr>
              <a:t>NAT1</a:t>
            </a:r>
          </a:p>
        </p:txBody>
      </p:sp>
      <p:sp>
        <p:nvSpPr>
          <p:cNvPr id="38" name="TextBox 37"/>
          <p:cNvSpPr txBox="1"/>
          <p:nvPr/>
        </p:nvSpPr>
        <p:spPr>
          <a:xfrm>
            <a:off x="7003780" y="2506049"/>
            <a:ext cx="1268296" cy="338554"/>
          </a:xfrm>
          <a:prstGeom prst="rect">
            <a:avLst/>
          </a:prstGeom>
        </p:spPr>
        <p:txBody>
          <a:bodyPr wrap="none" rtlCol="0">
            <a:spAutoFit/>
          </a:bodyPr>
          <a:lstStyle/>
          <a:p>
            <a:r>
              <a:rPr lang="en-GB" sz="1600" dirty="0" smtClean="0">
                <a:effectLst/>
              </a:rPr>
              <a:t>DC, DNS,CA</a:t>
            </a:r>
          </a:p>
        </p:txBody>
      </p:sp>
      <p:graphicFrame>
        <p:nvGraphicFramePr>
          <p:cNvPr id="40" name="Object 3"/>
          <p:cNvGraphicFramePr>
            <a:graphicFrameLocks noChangeAspect="1"/>
          </p:cNvGraphicFramePr>
          <p:nvPr>
            <p:extLst>
              <p:ext uri="{D42A27DB-BD31-4B8C-83A1-F6EECF244321}">
                <p14:modId xmlns:p14="http://schemas.microsoft.com/office/powerpoint/2010/main" val="3935088709"/>
              </p:ext>
            </p:extLst>
          </p:nvPr>
        </p:nvGraphicFramePr>
        <p:xfrm>
          <a:off x="3235486" y="2677517"/>
          <a:ext cx="901245" cy="920760"/>
        </p:xfrm>
        <a:graphic>
          <a:graphicData uri="http://schemas.openxmlformats.org/presentationml/2006/ole">
            <mc:AlternateContent xmlns:mc="http://schemas.openxmlformats.org/markup-compatibility/2006">
              <mc:Choice xmlns:v="urn:schemas-microsoft-com:vml" Requires="v">
                <p:oleObj spid="_x0000_s49343" name="Visio" r:id="rId10" imgW="695706" imgH="947547" progId="Visio.Drawing.11">
                  <p:embed/>
                </p:oleObj>
              </mc:Choice>
              <mc:Fallback>
                <p:oleObj name="Visio" r:id="rId10" imgW="695706" imgH="94754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486" y="2677517"/>
                        <a:ext cx="901245" cy="920760"/>
                      </a:xfrm>
                      <a:prstGeom prst="rect">
                        <a:avLst/>
                      </a:prstGeom>
                      <a:noFill/>
                      <a:ln>
                        <a:noFill/>
                      </a:ln>
                      <a:effectLst/>
                      <a:extLst/>
                    </p:spPr>
                  </p:pic>
                </p:oleObj>
              </mc:Fallback>
            </mc:AlternateContent>
          </a:graphicData>
        </a:graphic>
      </p:graphicFrame>
      <p:sp>
        <p:nvSpPr>
          <p:cNvPr id="41" name="TextBox 40"/>
          <p:cNvSpPr txBox="1"/>
          <p:nvPr/>
        </p:nvSpPr>
        <p:spPr>
          <a:xfrm>
            <a:off x="3089472" y="2371110"/>
            <a:ext cx="673582" cy="338554"/>
          </a:xfrm>
          <a:prstGeom prst="rect">
            <a:avLst/>
          </a:prstGeom>
        </p:spPr>
        <p:txBody>
          <a:bodyPr wrap="none" rtlCol="0">
            <a:spAutoFit/>
          </a:bodyPr>
          <a:lstStyle/>
          <a:p>
            <a:r>
              <a:rPr lang="en-GB" sz="1600" dirty="0" smtClean="0">
                <a:effectLst/>
              </a:rPr>
              <a:t>INET1</a:t>
            </a:r>
          </a:p>
        </p:txBody>
      </p:sp>
      <p:sp>
        <p:nvSpPr>
          <p:cNvPr id="42" name="TextBox 41"/>
          <p:cNvSpPr txBox="1"/>
          <p:nvPr/>
        </p:nvSpPr>
        <p:spPr>
          <a:xfrm>
            <a:off x="3815655" y="2433024"/>
            <a:ext cx="591829" cy="338554"/>
          </a:xfrm>
          <a:prstGeom prst="rect">
            <a:avLst/>
          </a:prstGeom>
        </p:spPr>
        <p:txBody>
          <a:bodyPr wrap="none" rtlCol="0">
            <a:spAutoFit/>
          </a:bodyPr>
          <a:lstStyle/>
          <a:p>
            <a:r>
              <a:rPr lang="en-GB" sz="1600" dirty="0" smtClean="0">
                <a:effectLst/>
              </a:rPr>
              <a:t>DNS</a:t>
            </a:r>
          </a:p>
        </p:txBody>
      </p:sp>
      <p:sp>
        <p:nvSpPr>
          <p:cNvPr id="43" name="TextBox 42"/>
          <p:cNvSpPr txBox="1"/>
          <p:nvPr/>
        </p:nvSpPr>
        <p:spPr>
          <a:xfrm>
            <a:off x="3894020" y="5178678"/>
            <a:ext cx="696024" cy="338554"/>
          </a:xfrm>
          <a:prstGeom prst="rect">
            <a:avLst/>
          </a:prstGeom>
        </p:spPr>
        <p:txBody>
          <a:bodyPr wrap="none" rtlCol="0">
            <a:spAutoFit/>
          </a:bodyPr>
          <a:lstStyle/>
          <a:p>
            <a:r>
              <a:rPr lang="en-GB" sz="1600" dirty="0" smtClean="0">
                <a:effectLst/>
              </a:rPr>
              <a:t>WIN7</a:t>
            </a:r>
          </a:p>
        </p:txBody>
      </p:sp>
      <p:pic>
        <p:nvPicPr>
          <p:cNvPr id="44" name="Picture 43" descr="laptop"/>
          <p:cNvPicPr>
            <a:picLocks noChangeAspect="1" noChangeArrowheads="1"/>
          </p:cNvPicPr>
          <p:nvPr/>
        </p:nvPicPr>
        <p:blipFill>
          <a:blip r:embed="rId6" cstate="print"/>
          <a:srcRect/>
          <a:stretch>
            <a:fillRect/>
          </a:stretch>
        </p:blipFill>
        <p:spPr bwMode="auto">
          <a:xfrm>
            <a:off x="166895" y="4544669"/>
            <a:ext cx="1518875" cy="837166"/>
          </a:xfrm>
          <a:prstGeom prst="rect">
            <a:avLst/>
          </a:prstGeom>
          <a:noFill/>
          <a:ln w="9525">
            <a:noFill/>
            <a:miter lim="800000"/>
            <a:headEnd/>
            <a:tailEnd/>
          </a:ln>
        </p:spPr>
      </p:pic>
      <p:sp>
        <p:nvSpPr>
          <p:cNvPr id="45" name="TextBox 44"/>
          <p:cNvSpPr txBox="1"/>
          <p:nvPr/>
        </p:nvSpPr>
        <p:spPr>
          <a:xfrm>
            <a:off x="1354662" y="5092364"/>
            <a:ext cx="696024" cy="338554"/>
          </a:xfrm>
          <a:prstGeom prst="rect">
            <a:avLst/>
          </a:prstGeom>
        </p:spPr>
        <p:txBody>
          <a:bodyPr wrap="none" rtlCol="0">
            <a:spAutoFit/>
          </a:bodyPr>
          <a:lstStyle/>
          <a:p>
            <a:r>
              <a:rPr lang="en-GB" sz="1600" dirty="0" smtClean="0">
                <a:effectLst/>
              </a:rPr>
              <a:t>WIN7</a:t>
            </a:r>
          </a:p>
        </p:txBody>
      </p:sp>
      <p:pic>
        <p:nvPicPr>
          <p:cNvPr id="46" name="Picture 45" descr="laptop"/>
          <p:cNvPicPr>
            <a:picLocks noChangeAspect="1" noChangeArrowheads="1"/>
          </p:cNvPicPr>
          <p:nvPr/>
        </p:nvPicPr>
        <p:blipFill>
          <a:blip r:embed="rId6" cstate="print"/>
          <a:srcRect/>
          <a:stretch>
            <a:fillRect/>
          </a:stretch>
        </p:blipFill>
        <p:spPr bwMode="auto">
          <a:xfrm>
            <a:off x="5783519" y="4534381"/>
            <a:ext cx="1518875" cy="837166"/>
          </a:xfrm>
          <a:prstGeom prst="rect">
            <a:avLst/>
          </a:prstGeom>
          <a:noFill/>
          <a:ln w="9525">
            <a:noFill/>
            <a:miter lim="800000"/>
            <a:headEnd/>
            <a:tailEnd/>
          </a:ln>
        </p:spPr>
      </p:pic>
      <p:sp>
        <p:nvSpPr>
          <p:cNvPr id="47" name="TextBox 46"/>
          <p:cNvSpPr txBox="1"/>
          <p:nvPr/>
        </p:nvSpPr>
        <p:spPr>
          <a:xfrm>
            <a:off x="7227616" y="4680433"/>
            <a:ext cx="696024" cy="338554"/>
          </a:xfrm>
          <a:prstGeom prst="rect">
            <a:avLst/>
          </a:prstGeom>
        </p:spPr>
        <p:txBody>
          <a:bodyPr wrap="none" rtlCol="0">
            <a:spAutoFit/>
          </a:bodyPr>
          <a:lstStyle/>
          <a:p>
            <a:r>
              <a:rPr lang="en-GB" sz="1600" dirty="0" smtClean="0">
                <a:effectLst/>
              </a:rPr>
              <a:t>WIN7</a:t>
            </a:r>
          </a:p>
        </p:txBody>
      </p:sp>
      <p:graphicFrame>
        <p:nvGraphicFramePr>
          <p:cNvPr id="48" name="Object 3"/>
          <p:cNvGraphicFramePr>
            <a:graphicFrameLocks noChangeAspect="1"/>
          </p:cNvGraphicFramePr>
          <p:nvPr>
            <p:extLst>
              <p:ext uri="{D42A27DB-BD31-4B8C-83A1-F6EECF244321}">
                <p14:modId xmlns:p14="http://schemas.microsoft.com/office/powerpoint/2010/main" val="1321123867"/>
              </p:ext>
            </p:extLst>
          </p:nvPr>
        </p:nvGraphicFramePr>
        <p:xfrm>
          <a:off x="4541198" y="3893543"/>
          <a:ext cx="901245" cy="920760"/>
        </p:xfrm>
        <a:graphic>
          <a:graphicData uri="http://schemas.openxmlformats.org/presentationml/2006/ole">
            <mc:AlternateContent xmlns:mc="http://schemas.openxmlformats.org/markup-compatibility/2006">
              <mc:Choice xmlns:v="urn:schemas-microsoft-com:vml" Requires="v">
                <p:oleObj spid="_x0000_s49344" name="Visio" r:id="rId11" imgW="695706" imgH="947547" progId="Visio.Drawing.11">
                  <p:embed/>
                </p:oleObj>
              </mc:Choice>
              <mc:Fallback>
                <p:oleObj name="Visio" r:id="rId11" imgW="695706" imgH="94754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1198" y="3893543"/>
                        <a:ext cx="901245" cy="920760"/>
                      </a:xfrm>
                      <a:prstGeom prst="rect">
                        <a:avLst/>
                      </a:prstGeom>
                      <a:noFill/>
                      <a:ln>
                        <a:noFill/>
                      </a:ln>
                      <a:effectLst/>
                      <a:extLst/>
                    </p:spPr>
                  </p:pic>
                </p:oleObj>
              </mc:Fallback>
            </mc:AlternateContent>
          </a:graphicData>
        </a:graphic>
      </p:graphicFrame>
      <p:sp>
        <p:nvSpPr>
          <p:cNvPr id="49" name="TextBox 48"/>
          <p:cNvSpPr txBox="1"/>
          <p:nvPr/>
        </p:nvSpPr>
        <p:spPr>
          <a:xfrm>
            <a:off x="4541198" y="4879394"/>
            <a:ext cx="643509" cy="369332"/>
          </a:xfrm>
          <a:prstGeom prst="rect">
            <a:avLst/>
          </a:prstGeom>
        </p:spPr>
        <p:txBody>
          <a:bodyPr wrap="none" rtlCol="0">
            <a:spAutoFit/>
          </a:bodyPr>
          <a:lstStyle/>
          <a:p>
            <a:r>
              <a:rPr lang="en-GB" dirty="0" smtClean="0"/>
              <a:t>UAG</a:t>
            </a:r>
          </a:p>
        </p:txBody>
      </p:sp>
    </p:spTree>
    <p:extLst>
      <p:ext uri="{BB962C8B-B14F-4D97-AF65-F5344CB8AC3E}">
        <p14:creationId xmlns:p14="http://schemas.microsoft.com/office/powerpoint/2010/main" val="575861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Client Location</a:t>
            </a:r>
            <a:endParaRPr lang="en-AU" dirty="0"/>
          </a:p>
        </p:txBody>
      </p:sp>
      <p:sp>
        <p:nvSpPr>
          <p:cNvPr id="3" name="Content Placeholder 2"/>
          <p:cNvSpPr>
            <a:spLocks noGrp="1"/>
          </p:cNvSpPr>
          <p:nvPr>
            <p:ph idx="1"/>
          </p:nvPr>
        </p:nvSpPr>
        <p:spPr>
          <a:xfrm>
            <a:off x="457200" y="4404245"/>
            <a:ext cx="8229600" cy="2049091"/>
          </a:xfrm>
        </p:spPr>
        <p:txBody>
          <a:bodyPr/>
          <a:lstStyle/>
          <a:p>
            <a:r>
              <a:rPr lang="en-AU" dirty="0" smtClean="0"/>
              <a:t>To resolve names on the Internet</a:t>
            </a:r>
          </a:p>
          <a:p>
            <a:pPr lvl="1"/>
            <a:r>
              <a:rPr lang="en-AU" dirty="0" smtClean="0"/>
              <a:t>DirectAccess host queries DNS 1</a:t>
            </a:r>
          </a:p>
          <a:p>
            <a:r>
              <a:rPr lang="en-AU" dirty="0" smtClean="0"/>
              <a:t>To resolve names on the Intranet</a:t>
            </a:r>
          </a:p>
          <a:p>
            <a:pPr lvl="1"/>
            <a:r>
              <a:rPr lang="en-AU" dirty="0" smtClean="0"/>
              <a:t>DirectAccess host queries DNS 2</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Cloud 4"/>
          <p:cNvSpPr/>
          <p:nvPr/>
        </p:nvSpPr>
        <p:spPr>
          <a:xfrm>
            <a:off x="960251" y="2317322"/>
            <a:ext cx="4429090" cy="2227293"/>
          </a:xfrm>
          <a:prstGeom prst="cloud">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p>
        </p:txBody>
      </p:sp>
      <p:sp>
        <p:nvSpPr>
          <p:cNvPr id="6" name="TextBox 5"/>
          <p:cNvSpPr txBox="1"/>
          <p:nvPr/>
        </p:nvSpPr>
        <p:spPr>
          <a:xfrm>
            <a:off x="2420391" y="3635991"/>
            <a:ext cx="980718" cy="369332"/>
          </a:xfrm>
          <a:prstGeom prst="rect">
            <a:avLst/>
          </a:prstGeom>
        </p:spPr>
        <p:txBody>
          <a:bodyPr wrap="none" rtlCol="0">
            <a:spAutoFit/>
          </a:bodyPr>
          <a:lstStyle/>
          <a:p>
            <a:r>
              <a:rPr lang="en-GB" dirty="0" smtClean="0">
                <a:solidFill>
                  <a:schemeClr val="bg1"/>
                </a:solidFill>
              </a:rPr>
              <a:t>Internet</a:t>
            </a:r>
          </a:p>
        </p:txBody>
      </p:sp>
      <p:sp>
        <p:nvSpPr>
          <p:cNvPr id="7" name="Rectangle 6"/>
          <p:cNvSpPr/>
          <p:nvPr/>
        </p:nvSpPr>
        <p:spPr>
          <a:xfrm>
            <a:off x="1300949" y="3230147"/>
            <a:ext cx="4185734" cy="255591"/>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dirty="0"/>
          </a:p>
        </p:txBody>
      </p:sp>
      <p:sp>
        <p:nvSpPr>
          <p:cNvPr id="8" name="Cloud 7"/>
          <p:cNvSpPr/>
          <p:nvPr/>
        </p:nvSpPr>
        <p:spPr>
          <a:xfrm>
            <a:off x="5778712" y="2353835"/>
            <a:ext cx="3185776" cy="2227293"/>
          </a:xfrm>
          <a:prstGeom prst="cloud">
            <a:avLst/>
          </a:prstGeom>
          <a:solidFill>
            <a:srgbClr val="92D05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dirty="0"/>
          </a:p>
        </p:txBody>
      </p:sp>
      <p:graphicFrame>
        <p:nvGraphicFramePr>
          <p:cNvPr id="9" name="Object 2"/>
          <p:cNvGraphicFramePr>
            <a:graphicFrameLocks noChangeAspect="1"/>
          </p:cNvGraphicFramePr>
          <p:nvPr>
            <p:extLst>
              <p:ext uri="{D42A27DB-BD31-4B8C-83A1-F6EECF244321}">
                <p14:modId xmlns:p14="http://schemas.microsoft.com/office/powerpoint/2010/main" val="3777026599"/>
              </p:ext>
            </p:extLst>
          </p:nvPr>
        </p:nvGraphicFramePr>
        <p:xfrm>
          <a:off x="6773392" y="3811413"/>
          <a:ext cx="876084" cy="921821"/>
        </p:xfrm>
        <a:graphic>
          <a:graphicData uri="http://schemas.openxmlformats.org/presentationml/2006/ole">
            <mc:AlternateContent xmlns:mc="http://schemas.openxmlformats.org/markup-compatibility/2006">
              <mc:Choice xmlns:v="urn:schemas-microsoft-com:vml" Requires="v">
                <p:oleObj spid="_x0000_s50363" name="Visio" r:id="rId4" imgW="681228" imgH="955548" progId="Visio.Drawing.11">
                  <p:embed/>
                </p:oleObj>
              </mc:Choice>
              <mc:Fallback>
                <p:oleObj name="Visio" r:id="rId4" imgW="681228" imgH="95554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3392" y="3811413"/>
                        <a:ext cx="876084" cy="921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Object 3"/>
          <p:cNvGraphicFramePr>
            <a:graphicFrameLocks noChangeAspect="1"/>
          </p:cNvGraphicFramePr>
          <p:nvPr>
            <p:extLst>
              <p:ext uri="{D42A27DB-BD31-4B8C-83A1-F6EECF244321}">
                <p14:modId xmlns:p14="http://schemas.microsoft.com/office/powerpoint/2010/main" val="765387054"/>
              </p:ext>
            </p:extLst>
          </p:nvPr>
        </p:nvGraphicFramePr>
        <p:xfrm>
          <a:off x="5194655" y="2791990"/>
          <a:ext cx="901245" cy="920760"/>
        </p:xfrm>
        <a:graphic>
          <a:graphicData uri="http://schemas.openxmlformats.org/presentationml/2006/ole">
            <mc:AlternateContent xmlns:mc="http://schemas.openxmlformats.org/markup-compatibility/2006">
              <mc:Choice xmlns:v="urn:schemas-microsoft-com:vml" Requires="v">
                <p:oleObj spid="_x0000_s50364" name="Visio" r:id="rId6" imgW="695706" imgH="947547" progId="Visio.Drawing.11">
                  <p:embed/>
                </p:oleObj>
              </mc:Choice>
              <mc:Fallback>
                <p:oleObj name="Visio" r:id="rId6" imgW="695706" imgH="947547"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94655" y="2791990"/>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1" name="Picture 10" descr="laptop"/>
          <p:cNvPicPr>
            <a:picLocks noChangeAspect="1" noChangeArrowheads="1"/>
          </p:cNvPicPr>
          <p:nvPr/>
        </p:nvPicPr>
        <p:blipFill>
          <a:blip r:embed="rId8" cstate="print"/>
          <a:srcRect/>
          <a:stretch>
            <a:fillRect/>
          </a:stretch>
        </p:blipFill>
        <p:spPr bwMode="auto">
          <a:xfrm>
            <a:off x="35496" y="3011068"/>
            <a:ext cx="1518875" cy="837166"/>
          </a:xfrm>
          <a:prstGeom prst="rect">
            <a:avLst/>
          </a:prstGeom>
          <a:noFill/>
          <a:ln w="9525">
            <a:noFill/>
            <a:miter lim="800000"/>
            <a:headEnd/>
            <a:tailEnd/>
          </a:ln>
        </p:spPr>
      </p:pic>
      <p:graphicFrame>
        <p:nvGraphicFramePr>
          <p:cNvPr id="12" name="Object 3"/>
          <p:cNvGraphicFramePr>
            <a:graphicFrameLocks noChangeAspect="1"/>
          </p:cNvGraphicFramePr>
          <p:nvPr>
            <p:extLst>
              <p:ext uri="{D42A27DB-BD31-4B8C-83A1-F6EECF244321}">
                <p14:modId xmlns:p14="http://schemas.microsoft.com/office/powerpoint/2010/main" val="2532416669"/>
              </p:ext>
            </p:extLst>
          </p:nvPr>
        </p:nvGraphicFramePr>
        <p:xfrm>
          <a:off x="6508781" y="1915678"/>
          <a:ext cx="901245" cy="920760"/>
        </p:xfrm>
        <a:graphic>
          <a:graphicData uri="http://schemas.openxmlformats.org/presentationml/2006/ole">
            <mc:AlternateContent xmlns:mc="http://schemas.openxmlformats.org/markup-compatibility/2006">
              <mc:Choice xmlns:v="urn:schemas-microsoft-com:vml" Requires="v">
                <p:oleObj spid="_x0000_s50365" name="Visio" r:id="rId9" imgW="695706" imgH="947547" progId="Visio.Drawing.11">
                  <p:embed/>
                </p:oleObj>
              </mc:Choice>
              <mc:Fallback>
                <p:oleObj name="Visio" r:id="rId9" imgW="695706" imgH="947547"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08781" y="1915678"/>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TextBox 12"/>
          <p:cNvSpPr txBox="1"/>
          <p:nvPr/>
        </p:nvSpPr>
        <p:spPr>
          <a:xfrm>
            <a:off x="6588224" y="3140968"/>
            <a:ext cx="1981825" cy="369332"/>
          </a:xfrm>
          <a:prstGeom prst="rect">
            <a:avLst/>
          </a:prstGeom>
        </p:spPr>
        <p:txBody>
          <a:bodyPr wrap="none" rtlCol="0">
            <a:spAutoFit/>
          </a:bodyPr>
          <a:lstStyle/>
          <a:p>
            <a:r>
              <a:rPr lang="en-GB" dirty="0" smtClean="0"/>
              <a:t>Corporate  intranet</a:t>
            </a:r>
          </a:p>
        </p:txBody>
      </p:sp>
      <p:graphicFrame>
        <p:nvGraphicFramePr>
          <p:cNvPr id="14" name="Object 4"/>
          <p:cNvGraphicFramePr>
            <a:graphicFrameLocks noChangeAspect="1"/>
          </p:cNvGraphicFramePr>
          <p:nvPr>
            <p:extLst>
              <p:ext uri="{D42A27DB-BD31-4B8C-83A1-F6EECF244321}">
                <p14:modId xmlns:p14="http://schemas.microsoft.com/office/powerpoint/2010/main" val="4134307336"/>
              </p:ext>
            </p:extLst>
          </p:nvPr>
        </p:nvGraphicFramePr>
        <p:xfrm>
          <a:off x="7956376" y="3635991"/>
          <a:ext cx="907813" cy="955675"/>
        </p:xfrm>
        <a:graphic>
          <a:graphicData uri="http://schemas.openxmlformats.org/presentationml/2006/ole">
            <mc:AlternateContent xmlns:mc="http://schemas.openxmlformats.org/markup-compatibility/2006">
              <mc:Choice xmlns:v="urn:schemas-microsoft-com:vml" Requires="v">
                <p:oleObj spid="_x0000_s50366" name="Visio" r:id="rId10" imgW="681228" imgH="955548" progId="Visio.Drawing.11">
                  <p:embed/>
                </p:oleObj>
              </mc:Choice>
              <mc:Fallback>
                <p:oleObj name="Visio" r:id="rId10" imgW="681228" imgH="955548" progId="Visio.Drawing.11">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56376" y="3635991"/>
                        <a:ext cx="907813" cy="95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 name="TextBox 14"/>
          <p:cNvSpPr txBox="1"/>
          <p:nvPr/>
        </p:nvSpPr>
        <p:spPr>
          <a:xfrm>
            <a:off x="6119411" y="1547500"/>
            <a:ext cx="2365584" cy="369332"/>
          </a:xfrm>
          <a:prstGeom prst="rect">
            <a:avLst/>
          </a:prstGeom>
        </p:spPr>
        <p:txBody>
          <a:bodyPr wrap="none" rtlCol="0">
            <a:spAutoFit/>
          </a:bodyPr>
          <a:lstStyle/>
          <a:p>
            <a:r>
              <a:rPr lang="en-GB" dirty="0" smtClean="0"/>
              <a:t>corp.contoso.com zone</a:t>
            </a:r>
          </a:p>
        </p:txBody>
      </p:sp>
      <p:graphicFrame>
        <p:nvGraphicFramePr>
          <p:cNvPr id="16" name="Object 3"/>
          <p:cNvGraphicFramePr>
            <a:graphicFrameLocks noChangeAspect="1"/>
          </p:cNvGraphicFramePr>
          <p:nvPr>
            <p:extLst>
              <p:ext uri="{D42A27DB-BD31-4B8C-83A1-F6EECF244321}">
                <p14:modId xmlns:p14="http://schemas.microsoft.com/office/powerpoint/2010/main" val="2864953094"/>
              </p:ext>
            </p:extLst>
          </p:nvPr>
        </p:nvGraphicFramePr>
        <p:xfrm>
          <a:off x="3247803" y="1627776"/>
          <a:ext cx="901245" cy="920760"/>
        </p:xfrm>
        <a:graphic>
          <a:graphicData uri="http://schemas.openxmlformats.org/presentationml/2006/ole">
            <mc:AlternateContent xmlns:mc="http://schemas.openxmlformats.org/markup-compatibility/2006">
              <mc:Choice xmlns:v="urn:schemas-microsoft-com:vml" Requires="v">
                <p:oleObj spid="_x0000_s50367" name="Visio" r:id="rId12" imgW="695706" imgH="947547" progId="Visio.Drawing.11">
                  <p:embed/>
                </p:oleObj>
              </mc:Choice>
              <mc:Fallback>
                <p:oleObj name="Visio" r:id="rId12" imgW="695706" imgH="947547"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47803" y="1627776"/>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 name="TextBox 16"/>
          <p:cNvSpPr txBox="1"/>
          <p:nvPr/>
        </p:nvSpPr>
        <p:spPr>
          <a:xfrm>
            <a:off x="4123887" y="1664289"/>
            <a:ext cx="830677" cy="369332"/>
          </a:xfrm>
          <a:prstGeom prst="rect">
            <a:avLst/>
          </a:prstGeom>
        </p:spPr>
        <p:txBody>
          <a:bodyPr wrap="none" rtlCol="0">
            <a:spAutoFit/>
          </a:bodyPr>
          <a:lstStyle/>
          <a:p>
            <a:r>
              <a:rPr lang="en-GB" dirty="0" smtClean="0"/>
              <a:t>DNS 1</a:t>
            </a:r>
          </a:p>
        </p:txBody>
      </p:sp>
      <p:sp>
        <p:nvSpPr>
          <p:cNvPr id="18" name="TextBox 17"/>
          <p:cNvSpPr txBox="1"/>
          <p:nvPr/>
        </p:nvSpPr>
        <p:spPr>
          <a:xfrm>
            <a:off x="7341723" y="1936792"/>
            <a:ext cx="830677" cy="369332"/>
          </a:xfrm>
          <a:prstGeom prst="rect">
            <a:avLst/>
          </a:prstGeom>
        </p:spPr>
        <p:txBody>
          <a:bodyPr wrap="none" rtlCol="0">
            <a:spAutoFit/>
          </a:bodyPr>
          <a:lstStyle/>
          <a:p>
            <a:r>
              <a:rPr lang="en-GB" dirty="0" smtClean="0"/>
              <a:t>DNS 2</a:t>
            </a:r>
          </a:p>
        </p:txBody>
      </p:sp>
      <p:sp>
        <p:nvSpPr>
          <p:cNvPr id="19" name="Right Arrow 18"/>
          <p:cNvSpPr/>
          <p:nvPr/>
        </p:nvSpPr>
        <p:spPr>
          <a:xfrm rot="19989194">
            <a:off x="1346157" y="2392428"/>
            <a:ext cx="2021691" cy="296345"/>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solidFill>
                <a:schemeClr val="tx1"/>
              </a:solidFill>
            </a:endParaRPr>
          </a:p>
        </p:txBody>
      </p:sp>
      <p:sp>
        <p:nvSpPr>
          <p:cNvPr id="20" name="TextBox 19"/>
          <p:cNvSpPr txBox="1"/>
          <p:nvPr/>
        </p:nvSpPr>
        <p:spPr>
          <a:xfrm>
            <a:off x="814236" y="1700803"/>
            <a:ext cx="1537793" cy="646331"/>
          </a:xfrm>
          <a:prstGeom prst="rect">
            <a:avLst/>
          </a:prstGeom>
        </p:spPr>
        <p:txBody>
          <a:bodyPr wrap="none" rtlCol="0">
            <a:spAutoFit/>
          </a:bodyPr>
          <a:lstStyle/>
          <a:p>
            <a:r>
              <a:rPr lang="en-GB" dirty="0" smtClean="0"/>
              <a:t>IP configured</a:t>
            </a:r>
            <a:br>
              <a:rPr lang="en-GB" dirty="0" smtClean="0"/>
            </a:br>
            <a:r>
              <a:rPr lang="en-GB" dirty="0" smtClean="0"/>
              <a:t>DNS address</a:t>
            </a:r>
          </a:p>
        </p:txBody>
      </p:sp>
      <p:sp>
        <p:nvSpPr>
          <p:cNvPr id="21" name="Right Arrow 20"/>
          <p:cNvSpPr/>
          <p:nvPr/>
        </p:nvSpPr>
        <p:spPr>
          <a:xfrm rot="21109565">
            <a:off x="1526315" y="2660032"/>
            <a:ext cx="5000460" cy="30920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solidFill>
                <a:schemeClr val="tx1"/>
              </a:solidFill>
            </a:endParaRPr>
          </a:p>
        </p:txBody>
      </p:sp>
    </p:spTree>
    <p:extLst>
      <p:ext uri="{BB962C8B-B14F-4D97-AF65-F5344CB8AC3E}">
        <p14:creationId xmlns:p14="http://schemas.microsoft.com/office/powerpoint/2010/main" val="517384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dissolv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dissolve">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does that work?</a:t>
            </a:r>
            <a:endParaRPr lang="en-AU" dirty="0"/>
          </a:p>
        </p:txBody>
      </p:sp>
      <p:sp>
        <p:nvSpPr>
          <p:cNvPr id="3" name="Content Placeholder 2"/>
          <p:cNvSpPr>
            <a:spLocks noGrp="1"/>
          </p:cNvSpPr>
          <p:nvPr>
            <p:ph idx="1"/>
          </p:nvPr>
        </p:nvSpPr>
        <p:spPr/>
        <p:txBody>
          <a:bodyPr/>
          <a:lstStyle/>
          <a:p>
            <a:r>
              <a:rPr lang="en-AU" dirty="0" smtClean="0"/>
              <a:t>Name Resolution Policy Table (NRPT)</a:t>
            </a:r>
          </a:p>
          <a:p>
            <a:r>
              <a:rPr lang="en-AU" dirty="0" smtClean="0"/>
              <a:t>NRPT defines which DNS servers to query based on the namespace to be resolved</a:t>
            </a:r>
          </a:p>
          <a:p>
            <a:pPr lvl="1"/>
            <a:r>
              <a:rPr lang="en-AU" dirty="0" smtClean="0"/>
              <a:t>The NRPT can send DNS queries for corp.contoso.com to the intranet DNS server</a:t>
            </a:r>
          </a:p>
          <a:p>
            <a:pPr lvl="1"/>
            <a:r>
              <a:rPr lang="en-AU" dirty="0" smtClean="0"/>
              <a:t>All other DNS queries are sent to the DNS server address configured in the client IP settings</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4024300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NRPT</a:t>
            </a:r>
            <a:endParaRPr lang="en-AU" dirty="0"/>
          </a:p>
        </p:txBody>
      </p:sp>
      <p:sp>
        <p:nvSpPr>
          <p:cNvPr id="4" name="Footer Placeholder 3"/>
          <p:cNvSpPr>
            <a:spLocks noGrp="1"/>
          </p:cNvSpPr>
          <p:nvPr>
            <p:ph type="ftr" sz="quarter" idx="11"/>
          </p:nvPr>
        </p:nvSpPr>
        <p:spPr>
          <a:xfrm>
            <a:off x="2711156" y="6356350"/>
            <a:ext cx="2895600" cy="365125"/>
          </a:xfrm>
        </p:spPr>
        <p:txBody>
          <a:bodyPr/>
          <a:lstStyle/>
          <a:p>
            <a:r>
              <a:rPr lang="en-AU" dirty="0" smtClean="0"/>
              <a:t>(c) 2011 Microsoft. All rights reserved.</a:t>
            </a:r>
            <a:endParaRPr lang="en-AU" dirty="0"/>
          </a:p>
        </p:txBody>
      </p:sp>
      <p:sp>
        <p:nvSpPr>
          <p:cNvPr id="6" name="Content Placeholder 2"/>
          <p:cNvSpPr>
            <a:spLocks noGrp="1"/>
          </p:cNvSpPr>
          <p:nvPr>
            <p:ph idx="4294967295"/>
          </p:nvPr>
        </p:nvSpPr>
        <p:spPr>
          <a:xfrm>
            <a:off x="106069" y="5208860"/>
            <a:ext cx="8858419" cy="1172468"/>
          </a:xfrm>
          <a:prstGeom prst="rect">
            <a:avLst/>
          </a:prstGeom>
        </p:spPr>
        <p:txBody>
          <a:bodyPr>
            <a:normAutofit/>
          </a:bodyPr>
          <a:lstStyle/>
          <a:p>
            <a:pPr>
              <a:buNone/>
            </a:pPr>
            <a:r>
              <a:rPr lang="en-GB" sz="1600" dirty="0" smtClean="0">
                <a:solidFill>
                  <a:schemeClr val="tx1"/>
                </a:solidFill>
              </a:rPr>
              <a:t>	There is a special entry in the table to direct DNS queries for an internal HTTPS website to the DNS servers configured in the client IP settings</a:t>
            </a:r>
          </a:p>
          <a:p>
            <a:pPr>
              <a:buNone/>
            </a:pPr>
            <a:r>
              <a:rPr lang="en-GB" sz="1600" dirty="0" smtClean="0">
                <a:solidFill>
                  <a:schemeClr val="tx1"/>
                </a:solidFill>
              </a:rPr>
              <a:t>	For example: queries for NLS.corp.contoso.com always go to IP configured DNS address and this is not resolvable on the internet</a:t>
            </a:r>
            <a:endParaRPr lang="en-GB" sz="1600" dirty="0">
              <a:solidFill>
                <a:schemeClr val="tx1"/>
              </a:solidFill>
            </a:endParaRPr>
          </a:p>
        </p:txBody>
      </p:sp>
      <p:sp>
        <p:nvSpPr>
          <p:cNvPr id="7" name="Cloud 6"/>
          <p:cNvSpPr/>
          <p:nvPr/>
        </p:nvSpPr>
        <p:spPr>
          <a:xfrm>
            <a:off x="960251" y="2357205"/>
            <a:ext cx="4429090" cy="1647287"/>
          </a:xfrm>
          <a:prstGeom prst="cloud">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solidFill>
                <a:schemeClr val="tx1"/>
              </a:solidFill>
            </a:endParaRPr>
          </a:p>
        </p:txBody>
      </p:sp>
      <p:sp>
        <p:nvSpPr>
          <p:cNvPr id="8" name="TextBox 7"/>
          <p:cNvSpPr txBox="1"/>
          <p:nvPr/>
        </p:nvSpPr>
        <p:spPr>
          <a:xfrm>
            <a:off x="3685845" y="2900623"/>
            <a:ext cx="980718" cy="369332"/>
          </a:xfrm>
          <a:prstGeom prst="rect">
            <a:avLst/>
          </a:prstGeom>
        </p:spPr>
        <p:txBody>
          <a:bodyPr wrap="none" rtlCol="0">
            <a:spAutoFit/>
          </a:bodyPr>
          <a:lstStyle/>
          <a:p>
            <a:r>
              <a:rPr lang="en-GB" dirty="0" smtClean="0"/>
              <a:t>Internet</a:t>
            </a:r>
          </a:p>
        </p:txBody>
      </p:sp>
      <p:sp>
        <p:nvSpPr>
          <p:cNvPr id="9" name="Rectangle 8"/>
          <p:cNvSpPr/>
          <p:nvPr/>
        </p:nvSpPr>
        <p:spPr>
          <a:xfrm>
            <a:off x="1300949" y="3270030"/>
            <a:ext cx="4185734" cy="255591"/>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dirty="0">
              <a:solidFill>
                <a:schemeClr val="tx1"/>
              </a:solidFill>
            </a:endParaRPr>
          </a:p>
        </p:txBody>
      </p:sp>
      <p:sp>
        <p:nvSpPr>
          <p:cNvPr id="10" name="Cloud 9"/>
          <p:cNvSpPr/>
          <p:nvPr/>
        </p:nvSpPr>
        <p:spPr>
          <a:xfrm>
            <a:off x="5778712" y="2393718"/>
            <a:ext cx="3041760" cy="1610774"/>
          </a:xfrm>
          <a:prstGeom prst="cloud">
            <a:avLst/>
          </a:prstGeom>
          <a:solidFill>
            <a:srgbClr val="92D050"/>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solidFill>
                <a:schemeClr val="tx1"/>
              </a:solidFill>
            </a:endParaRPr>
          </a:p>
        </p:txBody>
      </p:sp>
      <p:graphicFrame>
        <p:nvGraphicFramePr>
          <p:cNvPr id="11" name="Object 2"/>
          <p:cNvGraphicFramePr>
            <a:graphicFrameLocks noChangeAspect="1"/>
          </p:cNvGraphicFramePr>
          <p:nvPr>
            <p:extLst>
              <p:ext uri="{D42A27DB-BD31-4B8C-83A1-F6EECF244321}">
                <p14:modId xmlns:p14="http://schemas.microsoft.com/office/powerpoint/2010/main" val="1310638890"/>
              </p:ext>
            </p:extLst>
          </p:nvPr>
        </p:nvGraphicFramePr>
        <p:xfrm>
          <a:off x="8186385" y="2019412"/>
          <a:ext cx="876084" cy="921821"/>
        </p:xfrm>
        <a:graphic>
          <a:graphicData uri="http://schemas.openxmlformats.org/presentationml/2006/ole">
            <mc:AlternateContent xmlns:mc="http://schemas.openxmlformats.org/markup-compatibility/2006">
              <mc:Choice xmlns:v="urn:schemas-microsoft-com:vml" Requires="v">
                <p:oleObj spid="_x0000_s51350" name="Visio" r:id="rId4" imgW="681228" imgH="955548" progId="Visio.Drawing.11">
                  <p:embed/>
                </p:oleObj>
              </mc:Choice>
              <mc:Fallback>
                <p:oleObj name="Visio" r:id="rId4" imgW="681228" imgH="95554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6385" y="2019412"/>
                        <a:ext cx="876084" cy="921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 name="Object 3"/>
          <p:cNvGraphicFramePr>
            <a:graphicFrameLocks noChangeAspect="1"/>
          </p:cNvGraphicFramePr>
          <p:nvPr>
            <p:extLst>
              <p:ext uri="{D42A27DB-BD31-4B8C-83A1-F6EECF244321}">
                <p14:modId xmlns:p14="http://schemas.microsoft.com/office/powerpoint/2010/main" val="3563072582"/>
              </p:ext>
            </p:extLst>
          </p:nvPr>
        </p:nvGraphicFramePr>
        <p:xfrm>
          <a:off x="5194655" y="2831873"/>
          <a:ext cx="901245" cy="920760"/>
        </p:xfrm>
        <a:graphic>
          <a:graphicData uri="http://schemas.openxmlformats.org/presentationml/2006/ole">
            <mc:AlternateContent xmlns:mc="http://schemas.openxmlformats.org/markup-compatibility/2006">
              <mc:Choice xmlns:v="urn:schemas-microsoft-com:vml" Requires="v">
                <p:oleObj spid="_x0000_s51351" name="Visio" r:id="rId6" imgW="695706" imgH="947547" progId="Visio.Drawing.11">
                  <p:embed/>
                </p:oleObj>
              </mc:Choice>
              <mc:Fallback>
                <p:oleObj name="Visio" r:id="rId6" imgW="695706" imgH="947547"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94655" y="2831873"/>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3" name="Picture 12" descr="laptop"/>
          <p:cNvPicPr>
            <a:picLocks noChangeAspect="1" noChangeArrowheads="1"/>
          </p:cNvPicPr>
          <p:nvPr/>
        </p:nvPicPr>
        <p:blipFill>
          <a:blip r:embed="rId8" cstate="print"/>
          <a:srcRect/>
          <a:stretch>
            <a:fillRect/>
          </a:stretch>
        </p:blipFill>
        <p:spPr bwMode="auto">
          <a:xfrm>
            <a:off x="35496" y="3050951"/>
            <a:ext cx="1518875" cy="837166"/>
          </a:xfrm>
          <a:prstGeom prst="rect">
            <a:avLst/>
          </a:prstGeom>
          <a:noFill/>
          <a:ln w="9525">
            <a:noFill/>
            <a:miter lim="800000"/>
            <a:headEnd/>
            <a:tailEnd/>
          </a:ln>
        </p:spPr>
      </p:pic>
      <p:graphicFrame>
        <p:nvGraphicFramePr>
          <p:cNvPr id="14" name="Object 3"/>
          <p:cNvGraphicFramePr>
            <a:graphicFrameLocks noChangeAspect="1"/>
          </p:cNvGraphicFramePr>
          <p:nvPr>
            <p:extLst>
              <p:ext uri="{D42A27DB-BD31-4B8C-83A1-F6EECF244321}">
                <p14:modId xmlns:p14="http://schemas.microsoft.com/office/powerpoint/2010/main" val="2689623717"/>
              </p:ext>
            </p:extLst>
          </p:nvPr>
        </p:nvGraphicFramePr>
        <p:xfrm>
          <a:off x="6508781" y="1955561"/>
          <a:ext cx="901245" cy="920760"/>
        </p:xfrm>
        <a:graphic>
          <a:graphicData uri="http://schemas.openxmlformats.org/presentationml/2006/ole">
            <mc:AlternateContent xmlns:mc="http://schemas.openxmlformats.org/markup-compatibility/2006">
              <mc:Choice xmlns:v="urn:schemas-microsoft-com:vml" Requires="v">
                <p:oleObj spid="_x0000_s51352" name="Visio" r:id="rId9" imgW="695706" imgH="947547" progId="Visio.Drawing.11">
                  <p:embed/>
                </p:oleObj>
              </mc:Choice>
              <mc:Fallback>
                <p:oleObj name="Visio" r:id="rId9" imgW="695706" imgH="947547"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08781" y="1955561"/>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 name="TextBox 14"/>
          <p:cNvSpPr txBox="1"/>
          <p:nvPr/>
        </p:nvSpPr>
        <p:spPr>
          <a:xfrm>
            <a:off x="6362767" y="2945614"/>
            <a:ext cx="1981825" cy="369332"/>
          </a:xfrm>
          <a:prstGeom prst="rect">
            <a:avLst/>
          </a:prstGeom>
        </p:spPr>
        <p:txBody>
          <a:bodyPr wrap="none" rtlCol="0">
            <a:spAutoFit/>
          </a:bodyPr>
          <a:lstStyle/>
          <a:p>
            <a:r>
              <a:rPr lang="en-GB" dirty="0" smtClean="0"/>
              <a:t>Corporate  intranet</a:t>
            </a:r>
          </a:p>
        </p:txBody>
      </p:sp>
      <p:sp>
        <p:nvSpPr>
          <p:cNvPr id="16" name="TextBox 15"/>
          <p:cNvSpPr txBox="1"/>
          <p:nvPr/>
        </p:nvSpPr>
        <p:spPr>
          <a:xfrm>
            <a:off x="5584027" y="1475492"/>
            <a:ext cx="2365584" cy="369332"/>
          </a:xfrm>
          <a:prstGeom prst="rect">
            <a:avLst/>
          </a:prstGeom>
        </p:spPr>
        <p:txBody>
          <a:bodyPr wrap="none" rtlCol="0">
            <a:spAutoFit/>
          </a:bodyPr>
          <a:lstStyle/>
          <a:p>
            <a:r>
              <a:rPr lang="en-GB" dirty="0" smtClean="0"/>
              <a:t>corp.contoso.com zone</a:t>
            </a:r>
          </a:p>
        </p:txBody>
      </p:sp>
      <p:graphicFrame>
        <p:nvGraphicFramePr>
          <p:cNvPr id="17" name="Object 3"/>
          <p:cNvGraphicFramePr>
            <a:graphicFrameLocks noChangeAspect="1"/>
          </p:cNvGraphicFramePr>
          <p:nvPr>
            <p:extLst>
              <p:ext uri="{D42A27DB-BD31-4B8C-83A1-F6EECF244321}">
                <p14:modId xmlns:p14="http://schemas.microsoft.com/office/powerpoint/2010/main" val="4026560645"/>
              </p:ext>
            </p:extLst>
          </p:nvPr>
        </p:nvGraphicFramePr>
        <p:xfrm>
          <a:off x="3247803" y="1667659"/>
          <a:ext cx="901245" cy="920760"/>
        </p:xfrm>
        <a:graphic>
          <a:graphicData uri="http://schemas.openxmlformats.org/presentationml/2006/ole">
            <mc:AlternateContent xmlns:mc="http://schemas.openxmlformats.org/markup-compatibility/2006">
              <mc:Choice xmlns:v="urn:schemas-microsoft-com:vml" Requires="v">
                <p:oleObj spid="_x0000_s51353" name="Visio" r:id="rId10" imgW="695706" imgH="947547" progId="Visio.Drawing.11">
                  <p:embed/>
                </p:oleObj>
              </mc:Choice>
              <mc:Fallback>
                <p:oleObj name="Visio" r:id="rId10" imgW="695706" imgH="947547"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47803" y="1667659"/>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 name="TextBox 17"/>
          <p:cNvSpPr txBox="1"/>
          <p:nvPr/>
        </p:nvSpPr>
        <p:spPr>
          <a:xfrm>
            <a:off x="4123887" y="1704172"/>
            <a:ext cx="752129" cy="369332"/>
          </a:xfrm>
          <a:prstGeom prst="rect">
            <a:avLst/>
          </a:prstGeom>
        </p:spPr>
        <p:txBody>
          <a:bodyPr wrap="none" rtlCol="0">
            <a:spAutoFit/>
          </a:bodyPr>
          <a:lstStyle/>
          <a:p>
            <a:r>
              <a:rPr lang="en-GB" dirty="0" smtClean="0"/>
              <a:t>DNS 1</a:t>
            </a:r>
          </a:p>
        </p:txBody>
      </p:sp>
      <p:sp>
        <p:nvSpPr>
          <p:cNvPr id="19" name="TextBox 18"/>
          <p:cNvSpPr txBox="1"/>
          <p:nvPr/>
        </p:nvSpPr>
        <p:spPr>
          <a:xfrm>
            <a:off x="6898152" y="1667659"/>
            <a:ext cx="752129" cy="369332"/>
          </a:xfrm>
          <a:prstGeom prst="rect">
            <a:avLst/>
          </a:prstGeom>
        </p:spPr>
        <p:txBody>
          <a:bodyPr wrap="none" rtlCol="0">
            <a:spAutoFit/>
          </a:bodyPr>
          <a:lstStyle/>
          <a:p>
            <a:r>
              <a:rPr lang="en-GB" dirty="0" smtClean="0"/>
              <a:t>DNS 2</a:t>
            </a:r>
          </a:p>
        </p:txBody>
      </p:sp>
      <p:sp>
        <p:nvSpPr>
          <p:cNvPr id="20" name="Right Arrow 19"/>
          <p:cNvSpPr/>
          <p:nvPr/>
        </p:nvSpPr>
        <p:spPr>
          <a:xfrm rot="19989194">
            <a:off x="821521" y="2407992"/>
            <a:ext cx="2530909" cy="31564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solidFill>
                <a:schemeClr val="tx1"/>
              </a:solidFill>
            </a:endParaRPr>
          </a:p>
        </p:txBody>
      </p:sp>
      <p:sp>
        <p:nvSpPr>
          <p:cNvPr id="21" name="TextBox 20"/>
          <p:cNvSpPr txBox="1"/>
          <p:nvPr/>
        </p:nvSpPr>
        <p:spPr>
          <a:xfrm>
            <a:off x="181509" y="1740686"/>
            <a:ext cx="1420710" cy="646331"/>
          </a:xfrm>
          <a:prstGeom prst="rect">
            <a:avLst/>
          </a:prstGeom>
        </p:spPr>
        <p:txBody>
          <a:bodyPr wrap="none" rtlCol="0">
            <a:spAutoFit/>
          </a:bodyPr>
          <a:lstStyle/>
          <a:p>
            <a:r>
              <a:rPr lang="en-GB" dirty="0" smtClean="0"/>
              <a:t>IP configured</a:t>
            </a:r>
            <a:br>
              <a:rPr lang="en-GB" dirty="0" smtClean="0"/>
            </a:br>
            <a:r>
              <a:rPr lang="en-GB" dirty="0" smtClean="0"/>
              <a:t>DNS address</a:t>
            </a:r>
          </a:p>
        </p:txBody>
      </p:sp>
      <p:sp>
        <p:nvSpPr>
          <p:cNvPr id="22" name="TextBox 21"/>
          <p:cNvSpPr txBox="1"/>
          <p:nvPr/>
        </p:nvSpPr>
        <p:spPr>
          <a:xfrm>
            <a:off x="8370915" y="1704172"/>
            <a:ext cx="537327" cy="369332"/>
          </a:xfrm>
          <a:prstGeom prst="rect">
            <a:avLst/>
          </a:prstGeom>
        </p:spPr>
        <p:txBody>
          <a:bodyPr wrap="none" rtlCol="0">
            <a:spAutoFit/>
          </a:bodyPr>
          <a:lstStyle/>
          <a:p>
            <a:r>
              <a:rPr lang="en-GB" dirty="0" smtClean="0"/>
              <a:t>NLS</a:t>
            </a:r>
          </a:p>
        </p:txBody>
      </p:sp>
      <p:sp>
        <p:nvSpPr>
          <p:cNvPr id="23" name="TextBox 22"/>
          <p:cNvSpPr txBox="1"/>
          <p:nvPr/>
        </p:nvSpPr>
        <p:spPr>
          <a:xfrm>
            <a:off x="179512" y="4114030"/>
            <a:ext cx="8640960" cy="923330"/>
          </a:xfrm>
          <a:prstGeom prst="rect">
            <a:avLst/>
          </a:prstGeom>
          <a:ln>
            <a:solidFill>
              <a:schemeClr val="tx1"/>
            </a:solidFill>
          </a:ln>
        </p:spPr>
        <p:txBody>
          <a:bodyPr wrap="square" rtlCol="0">
            <a:spAutoFit/>
          </a:bodyPr>
          <a:lstStyle/>
          <a:p>
            <a:r>
              <a:rPr lang="en-GB" dirty="0" smtClean="0"/>
              <a:t>NRPT:</a:t>
            </a:r>
          </a:p>
          <a:p>
            <a:r>
              <a:rPr lang="en-GB" dirty="0" smtClean="0"/>
              <a:t>corp.contoso.com: query DNS 2</a:t>
            </a:r>
          </a:p>
          <a:p>
            <a:r>
              <a:rPr lang="en-GB" dirty="0" smtClean="0"/>
              <a:t>All other name spaces query DNS server configured in client IP settings  </a:t>
            </a:r>
          </a:p>
        </p:txBody>
      </p:sp>
      <p:pic>
        <p:nvPicPr>
          <p:cNvPr id="24" name="Picture 23" descr="laptop"/>
          <p:cNvPicPr>
            <a:picLocks noChangeAspect="1" noChangeArrowheads="1"/>
          </p:cNvPicPr>
          <p:nvPr/>
        </p:nvPicPr>
        <p:blipFill>
          <a:blip r:embed="rId8" cstate="print"/>
          <a:srcRect/>
          <a:stretch>
            <a:fillRect/>
          </a:stretch>
        </p:blipFill>
        <p:spPr bwMode="auto">
          <a:xfrm>
            <a:off x="7812360" y="3167898"/>
            <a:ext cx="1518875" cy="837166"/>
          </a:xfrm>
          <a:prstGeom prst="rect">
            <a:avLst/>
          </a:prstGeom>
          <a:noFill/>
          <a:ln w="9525">
            <a:noFill/>
            <a:miter lim="800000"/>
            <a:headEnd/>
            <a:tailEnd/>
          </a:ln>
        </p:spPr>
      </p:pic>
      <p:sp>
        <p:nvSpPr>
          <p:cNvPr id="26" name="Right Arrow 25"/>
          <p:cNvSpPr/>
          <p:nvPr/>
        </p:nvSpPr>
        <p:spPr>
          <a:xfrm rot="21109565">
            <a:off x="1526315" y="2699915"/>
            <a:ext cx="5000460" cy="30920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dirty="0">
              <a:solidFill>
                <a:schemeClr val="tx1"/>
              </a:solidFill>
            </a:endParaRPr>
          </a:p>
        </p:txBody>
      </p:sp>
    </p:spTree>
    <p:extLst>
      <p:ext uri="{BB962C8B-B14F-4D97-AF65-F5344CB8AC3E}">
        <p14:creationId xmlns:p14="http://schemas.microsoft.com/office/powerpoint/2010/main" val="1800120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dissolve">
                                      <p:cBhvr>
                                        <p:cTn id="10"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Viewing the NRPT</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563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959" y="1918265"/>
            <a:ext cx="8578521" cy="4319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793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NRPT Inside/Outside</a:t>
            </a:r>
            <a:endParaRPr lang="en-AU" dirty="0"/>
          </a:p>
        </p:txBody>
      </p:sp>
      <p:sp>
        <p:nvSpPr>
          <p:cNvPr id="3" name="Content Placeholder 2"/>
          <p:cNvSpPr>
            <a:spLocks noGrp="1"/>
          </p:cNvSpPr>
          <p:nvPr>
            <p:ph idx="1"/>
          </p:nvPr>
        </p:nvSpPr>
        <p:spPr/>
        <p:txBody>
          <a:bodyPr>
            <a:normAutofit/>
          </a:bodyPr>
          <a:lstStyle/>
          <a:p>
            <a:r>
              <a:rPr lang="en-AU" dirty="0" smtClean="0"/>
              <a:t>NRPT enabled by default</a:t>
            </a:r>
          </a:p>
          <a:p>
            <a:r>
              <a:rPr lang="en-AU" dirty="0" smtClean="0"/>
              <a:t>If the client can access an internal HTTPS website (</a:t>
            </a:r>
            <a:r>
              <a:rPr lang="en-AU" dirty="0" smtClean="0">
                <a:hlinkClick r:id="rId3"/>
              </a:rPr>
              <a:t>https://NLS.corp.contoso.com</a:t>
            </a:r>
            <a:r>
              <a:rPr lang="en-AU" dirty="0" smtClean="0"/>
              <a:t>)</a:t>
            </a:r>
          </a:p>
          <a:p>
            <a:pPr lvl="1"/>
            <a:r>
              <a:rPr lang="en-AU" dirty="0" smtClean="0"/>
              <a:t>Considered to be on the intranet</a:t>
            </a:r>
          </a:p>
          <a:p>
            <a:pPr lvl="1"/>
            <a:r>
              <a:rPr lang="en-AU" dirty="0" smtClean="0"/>
              <a:t>NRPT disabled</a:t>
            </a:r>
          </a:p>
          <a:p>
            <a:r>
              <a:rPr lang="en-AU" dirty="0" smtClean="0"/>
              <a:t>No access to secure website</a:t>
            </a:r>
          </a:p>
          <a:p>
            <a:pPr lvl="1"/>
            <a:r>
              <a:rPr lang="en-AU" dirty="0" smtClean="0"/>
              <a:t>Considered to be on the Internet</a:t>
            </a:r>
          </a:p>
          <a:p>
            <a:pPr lvl="1"/>
            <a:r>
              <a:rPr lang="en-AU" dirty="0" smtClean="0"/>
              <a:t>NRPT remains enabled</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1685088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Demo: Troubleshooting DNS</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Cloud 4"/>
          <p:cNvSpPr/>
          <p:nvPr/>
        </p:nvSpPr>
        <p:spPr>
          <a:xfrm>
            <a:off x="64513" y="2990952"/>
            <a:ext cx="1654825" cy="1533546"/>
          </a:xfrm>
          <a:prstGeom prst="cloud">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sz="1600" dirty="0" smtClean="0">
                <a:solidFill>
                  <a:schemeClr val="bg1"/>
                </a:solidFill>
                <a:effectLst/>
              </a:rPr>
              <a:t>Home</a:t>
            </a:r>
            <a:endParaRPr lang="en-GB" sz="1600" dirty="0">
              <a:solidFill>
                <a:schemeClr val="bg1"/>
              </a:solidFill>
              <a:effectLst/>
            </a:endParaRPr>
          </a:p>
        </p:txBody>
      </p:sp>
      <p:sp>
        <p:nvSpPr>
          <p:cNvPr id="6" name="Cloud 5"/>
          <p:cNvSpPr/>
          <p:nvPr/>
        </p:nvSpPr>
        <p:spPr>
          <a:xfrm>
            <a:off x="4896512" y="2735361"/>
            <a:ext cx="3679717" cy="2028627"/>
          </a:xfrm>
          <a:prstGeom prst="cloud">
            <a:avLst/>
          </a:prstGeom>
          <a:solidFill>
            <a:srgbClr val="92D05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600" dirty="0">
              <a:solidFill>
                <a:schemeClr val="tx1"/>
              </a:solidFill>
              <a:effectLst/>
            </a:endParaRPr>
          </a:p>
        </p:txBody>
      </p:sp>
      <p:sp>
        <p:nvSpPr>
          <p:cNvPr id="7" name="Cloud 6"/>
          <p:cNvSpPr/>
          <p:nvPr/>
        </p:nvSpPr>
        <p:spPr>
          <a:xfrm>
            <a:off x="2157379" y="2929518"/>
            <a:ext cx="2613861" cy="1550483"/>
          </a:xfrm>
          <a:prstGeom prst="cloud">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600" dirty="0">
              <a:solidFill>
                <a:schemeClr val="tx1"/>
              </a:solidFill>
              <a:effectLst/>
            </a:endParaRPr>
          </a:p>
        </p:txBody>
      </p:sp>
      <p:graphicFrame>
        <p:nvGraphicFramePr>
          <p:cNvPr id="8" name="Object 2"/>
          <p:cNvGraphicFramePr>
            <a:graphicFrameLocks noChangeAspect="1"/>
          </p:cNvGraphicFramePr>
          <p:nvPr>
            <p:extLst>
              <p:ext uri="{D42A27DB-BD31-4B8C-83A1-F6EECF244321}">
                <p14:modId xmlns:p14="http://schemas.microsoft.com/office/powerpoint/2010/main" val="1978325158"/>
              </p:ext>
            </p:extLst>
          </p:nvPr>
        </p:nvGraphicFramePr>
        <p:xfrm>
          <a:off x="4409799" y="3491267"/>
          <a:ext cx="876084" cy="921821"/>
        </p:xfrm>
        <a:graphic>
          <a:graphicData uri="http://schemas.openxmlformats.org/presentationml/2006/ole">
            <mc:AlternateContent xmlns:mc="http://schemas.openxmlformats.org/markup-compatibility/2006">
              <mc:Choice xmlns:v="urn:schemas-microsoft-com:vml" Requires="v">
                <p:oleObj spid="_x0000_s52416" name="Visio" r:id="rId4" imgW="681228" imgH="955548" progId="Visio.Drawing.11">
                  <p:embed/>
                </p:oleObj>
              </mc:Choice>
              <mc:Fallback>
                <p:oleObj name="Visio" r:id="rId4" imgW="681228" imgH="95554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09799" y="3491267"/>
                        <a:ext cx="876084" cy="921821"/>
                      </a:xfrm>
                      <a:prstGeom prst="rect">
                        <a:avLst/>
                      </a:prstGeom>
                      <a:noFill/>
                      <a:ln>
                        <a:noFill/>
                      </a:ln>
                      <a:effectLst/>
                      <a:extLst/>
                    </p:spPr>
                  </p:pic>
                </p:oleObj>
              </mc:Fallback>
            </mc:AlternateContent>
          </a:graphicData>
        </a:graphic>
      </p:graphicFrame>
      <p:graphicFrame>
        <p:nvGraphicFramePr>
          <p:cNvPr id="9" name="Object 3"/>
          <p:cNvGraphicFramePr>
            <a:graphicFrameLocks noChangeAspect="1"/>
          </p:cNvGraphicFramePr>
          <p:nvPr>
            <p:extLst>
              <p:ext uri="{D42A27DB-BD31-4B8C-83A1-F6EECF244321}">
                <p14:modId xmlns:p14="http://schemas.microsoft.com/office/powerpoint/2010/main" val="2251119699"/>
              </p:ext>
            </p:extLst>
          </p:nvPr>
        </p:nvGraphicFramePr>
        <p:xfrm>
          <a:off x="1475980" y="3246543"/>
          <a:ext cx="901245" cy="920760"/>
        </p:xfrm>
        <a:graphic>
          <a:graphicData uri="http://schemas.openxmlformats.org/presentationml/2006/ole">
            <mc:AlternateContent xmlns:mc="http://schemas.openxmlformats.org/markup-compatibility/2006">
              <mc:Choice xmlns:v="urn:schemas-microsoft-com:vml" Requires="v">
                <p:oleObj spid="_x0000_s52417" name="Visio" r:id="rId6" imgW="695706" imgH="947547" progId="Visio.Drawing.11">
                  <p:embed/>
                </p:oleObj>
              </mc:Choice>
              <mc:Fallback>
                <p:oleObj name="Visio" r:id="rId6" imgW="695706" imgH="947547"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5980" y="3246543"/>
                        <a:ext cx="901245" cy="920760"/>
                      </a:xfrm>
                      <a:prstGeom prst="rect">
                        <a:avLst/>
                      </a:prstGeom>
                      <a:noFill/>
                      <a:ln>
                        <a:noFill/>
                      </a:ln>
                      <a:effectLst/>
                      <a:extLst/>
                    </p:spPr>
                  </p:pic>
                </p:oleObj>
              </mc:Fallback>
            </mc:AlternateContent>
          </a:graphicData>
        </a:graphic>
      </p:graphicFrame>
      <p:graphicFrame>
        <p:nvGraphicFramePr>
          <p:cNvPr id="11" name="Object 3"/>
          <p:cNvGraphicFramePr>
            <a:graphicFrameLocks noChangeAspect="1"/>
          </p:cNvGraphicFramePr>
          <p:nvPr>
            <p:extLst>
              <p:ext uri="{D42A27DB-BD31-4B8C-83A1-F6EECF244321}">
                <p14:modId xmlns:p14="http://schemas.microsoft.com/office/powerpoint/2010/main" val="1063694812"/>
              </p:ext>
            </p:extLst>
          </p:nvPr>
        </p:nvGraphicFramePr>
        <p:xfrm>
          <a:off x="5996297" y="2098538"/>
          <a:ext cx="901245" cy="920760"/>
        </p:xfrm>
        <a:graphic>
          <a:graphicData uri="http://schemas.openxmlformats.org/presentationml/2006/ole">
            <mc:AlternateContent xmlns:mc="http://schemas.openxmlformats.org/markup-compatibility/2006">
              <mc:Choice xmlns:v="urn:schemas-microsoft-com:vml" Requires="v">
                <p:oleObj spid="_x0000_s52418" name="Visio" r:id="rId8" imgW="695706" imgH="947547" progId="Visio.Drawing.11">
                  <p:embed/>
                </p:oleObj>
              </mc:Choice>
              <mc:Fallback>
                <p:oleObj name="Visio" r:id="rId8" imgW="695706" imgH="947547"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96297" y="2098538"/>
                        <a:ext cx="901245" cy="920760"/>
                      </a:xfrm>
                      <a:prstGeom prst="rect">
                        <a:avLst/>
                      </a:prstGeom>
                      <a:noFill/>
                      <a:ln>
                        <a:noFill/>
                      </a:ln>
                      <a:effectLst/>
                      <a:extLst/>
                    </p:spPr>
                  </p:pic>
                </p:oleObj>
              </mc:Fallback>
            </mc:AlternateContent>
          </a:graphicData>
        </a:graphic>
      </p:graphicFrame>
      <p:sp>
        <p:nvSpPr>
          <p:cNvPr id="12" name="TextBox 11"/>
          <p:cNvSpPr txBox="1"/>
          <p:nvPr/>
        </p:nvSpPr>
        <p:spPr>
          <a:xfrm>
            <a:off x="5940152" y="3325677"/>
            <a:ext cx="1853392" cy="338554"/>
          </a:xfrm>
          <a:prstGeom prst="rect">
            <a:avLst/>
          </a:prstGeom>
        </p:spPr>
        <p:txBody>
          <a:bodyPr wrap="none" rtlCol="0">
            <a:spAutoFit/>
          </a:bodyPr>
          <a:lstStyle/>
          <a:p>
            <a:r>
              <a:rPr lang="en-GB" sz="1600" dirty="0" smtClean="0">
                <a:effectLst/>
              </a:rPr>
              <a:t>Corporate intranet</a:t>
            </a:r>
          </a:p>
        </p:txBody>
      </p:sp>
      <p:sp>
        <p:nvSpPr>
          <p:cNvPr id="13" name="TextBox 12"/>
          <p:cNvSpPr txBox="1"/>
          <p:nvPr/>
        </p:nvSpPr>
        <p:spPr>
          <a:xfrm>
            <a:off x="2987824" y="3429000"/>
            <a:ext cx="892809" cy="338554"/>
          </a:xfrm>
          <a:prstGeom prst="rect">
            <a:avLst/>
          </a:prstGeom>
        </p:spPr>
        <p:txBody>
          <a:bodyPr wrap="none" rtlCol="0">
            <a:spAutoFit/>
          </a:bodyPr>
          <a:lstStyle/>
          <a:p>
            <a:r>
              <a:rPr lang="en-GB" sz="1600" dirty="0" smtClean="0">
                <a:solidFill>
                  <a:schemeClr val="bg1"/>
                </a:solidFill>
                <a:effectLst/>
              </a:rPr>
              <a:t>Internet</a:t>
            </a:r>
          </a:p>
        </p:txBody>
      </p:sp>
      <p:graphicFrame>
        <p:nvGraphicFramePr>
          <p:cNvPr id="14" name="Object 2"/>
          <p:cNvGraphicFramePr>
            <a:graphicFrameLocks noChangeAspect="1"/>
          </p:cNvGraphicFramePr>
          <p:nvPr>
            <p:extLst>
              <p:ext uri="{D42A27DB-BD31-4B8C-83A1-F6EECF244321}">
                <p14:modId xmlns:p14="http://schemas.microsoft.com/office/powerpoint/2010/main" val="2940769282"/>
              </p:ext>
            </p:extLst>
          </p:nvPr>
        </p:nvGraphicFramePr>
        <p:xfrm>
          <a:off x="7884368" y="2484718"/>
          <a:ext cx="876084" cy="921821"/>
        </p:xfrm>
        <a:graphic>
          <a:graphicData uri="http://schemas.openxmlformats.org/presentationml/2006/ole">
            <mc:AlternateContent xmlns:mc="http://schemas.openxmlformats.org/markup-compatibility/2006">
              <mc:Choice xmlns:v="urn:schemas-microsoft-com:vml" Requires="v">
                <p:oleObj spid="_x0000_s52419" name="Visio" r:id="rId9" imgW="681228" imgH="955548" progId="Visio.Drawing.11">
                  <p:embed/>
                </p:oleObj>
              </mc:Choice>
              <mc:Fallback>
                <p:oleObj name="Visio" r:id="rId9" imgW="681228" imgH="95554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4368" y="2484718"/>
                        <a:ext cx="876084" cy="921821"/>
                      </a:xfrm>
                      <a:prstGeom prst="rect">
                        <a:avLst/>
                      </a:prstGeom>
                      <a:noFill/>
                      <a:ln>
                        <a:noFill/>
                      </a:ln>
                      <a:effectLst/>
                      <a:extLst/>
                    </p:spPr>
                  </p:pic>
                </p:oleObj>
              </mc:Fallback>
            </mc:AlternateContent>
          </a:graphicData>
        </a:graphic>
      </p:graphicFrame>
      <p:sp>
        <p:nvSpPr>
          <p:cNvPr id="15" name="TextBox 14"/>
          <p:cNvSpPr txBox="1"/>
          <p:nvPr/>
        </p:nvSpPr>
        <p:spPr>
          <a:xfrm>
            <a:off x="5850283" y="1792131"/>
            <a:ext cx="566181" cy="338554"/>
          </a:xfrm>
          <a:prstGeom prst="rect">
            <a:avLst/>
          </a:prstGeom>
        </p:spPr>
        <p:txBody>
          <a:bodyPr wrap="none" rtlCol="0">
            <a:spAutoFit/>
          </a:bodyPr>
          <a:lstStyle/>
          <a:p>
            <a:r>
              <a:rPr lang="en-GB" sz="1600" dirty="0" smtClean="0">
                <a:effectLst/>
              </a:rPr>
              <a:t>DC1</a:t>
            </a:r>
          </a:p>
        </p:txBody>
      </p:sp>
      <p:sp>
        <p:nvSpPr>
          <p:cNvPr id="16" name="TextBox 15"/>
          <p:cNvSpPr txBox="1"/>
          <p:nvPr/>
        </p:nvSpPr>
        <p:spPr>
          <a:xfrm>
            <a:off x="8389958" y="2130997"/>
            <a:ext cx="659155" cy="338554"/>
          </a:xfrm>
          <a:prstGeom prst="rect">
            <a:avLst/>
          </a:prstGeom>
        </p:spPr>
        <p:txBody>
          <a:bodyPr wrap="none" rtlCol="0">
            <a:spAutoFit/>
          </a:bodyPr>
          <a:lstStyle/>
          <a:p>
            <a:r>
              <a:rPr lang="en-GB" sz="1600" dirty="0" smtClean="0">
                <a:effectLst/>
              </a:rPr>
              <a:t>APP1</a:t>
            </a:r>
          </a:p>
        </p:txBody>
      </p:sp>
      <p:sp>
        <p:nvSpPr>
          <p:cNvPr id="17" name="TextBox 16"/>
          <p:cNvSpPr txBox="1"/>
          <p:nvPr/>
        </p:nvSpPr>
        <p:spPr>
          <a:xfrm>
            <a:off x="1573323" y="2735361"/>
            <a:ext cx="674865" cy="338554"/>
          </a:xfrm>
          <a:prstGeom prst="rect">
            <a:avLst/>
          </a:prstGeom>
        </p:spPr>
        <p:txBody>
          <a:bodyPr wrap="none" rtlCol="0">
            <a:spAutoFit/>
          </a:bodyPr>
          <a:lstStyle/>
          <a:p>
            <a:r>
              <a:rPr lang="en-GB" sz="1600" dirty="0" smtClean="0">
                <a:effectLst/>
              </a:rPr>
              <a:t>NAT1</a:t>
            </a:r>
          </a:p>
        </p:txBody>
      </p:sp>
      <p:sp>
        <p:nvSpPr>
          <p:cNvPr id="19" name="TextBox 18"/>
          <p:cNvSpPr txBox="1"/>
          <p:nvPr/>
        </p:nvSpPr>
        <p:spPr>
          <a:xfrm>
            <a:off x="6872381" y="2120748"/>
            <a:ext cx="1268296" cy="338554"/>
          </a:xfrm>
          <a:prstGeom prst="rect">
            <a:avLst/>
          </a:prstGeom>
        </p:spPr>
        <p:txBody>
          <a:bodyPr wrap="none" rtlCol="0">
            <a:spAutoFit/>
          </a:bodyPr>
          <a:lstStyle/>
          <a:p>
            <a:r>
              <a:rPr lang="en-GB" sz="1600" dirty="0" smtClean="0">
                <a:effectLst/>
              </a:rPr>
              <a:t>DC, DNS,CA</a:t>
            </a:r>
          </a:p>
        </p:txBody>
      </p:sp>
      <p:sp>
        <p:nvSpPr>
          <p:cNvPr id="20" name="TextBox 19"/>
          <p:cNvSpPr txBox="1"/>
          <p:nvPr/>
        </p:nvSpPr>
        <p:spPr>
          <a:xfrm>
            <a:off x="4135829" y="4363956"/>
            <a:ext cx="1221808" cy="584775"/>
          </a:xfrm>
          <a:prstGeom prst="rect">
            <a:avLst/>
          </a:prstGeom>
        </p:spPr>
        <p:txBody>
          <a:bodyPr wrap="none" rtlCol="0">
            <a:spAutoFit/>
          </a:bodyPr>
          <a:lstStyle/>
          <a:p>
            <a:pPr algn="ctr"/>
            <a:r>
              <a:rPr lang="en-GB" sz="1600" dirty="0" smtClean="0">
                <a:effectLst/>
              </a:rPr>
              <a:t>IIS for CRL</a:t>
            </a:r>
            <a:br>
              <a:rPr lang="en-GB" sz="1600" dirty="0" smtClean="0">
                <a:effectLst/>
              </a:rPr>
            </a:br>
            <a:r>
              <a:rPr lang="en-GB" sz="1600" dirty="0" smtClean="0">
                <a:effectLst/>
              </a:rPr>
              <a:t>distribution</a:t>
            </a:r>
          </a:p>
        </p:txBody>
      </p:sp>
      <p:graphicFrame>
        <p:nvGraphicFramePr>
          <p:cNvPr id="21" name="Object 3"/>
          <p:cNvGraphicFramePr>
            <a:graphicFrameLocks noChangeAspect="1"/>
          </p:cNvGraphicFramePr>
          <p:nvPr>
            <p:extLst>
              <p:ext uri="{D42A27DB-BD31-4B8C-83A1-F6EECF244321}">
                <p14:modId xmlns:p14="http://schemas.microsoft.com/office/powerpoint/2010/main" val="562174508"/>
              </p:ext>
            </p:extLst>
          </p:nvPr>
        </p:nvGraphicFramePr>
        <p:xfrm>
          <a:off x="3104087" y="2292216"/>
          <a:ext cx="901245" cy="920760"/>
        </p:xfrm>
        <a:graphic>
          <a:graphicData uri="http://schemas.openxmlformats.org/presentationml/2006/ole">
            <mc:AlternateContent xmlns:mc="http://schemas.openxmlformats.org/markup-compatibility/2006">
              <mc:Choice xmlns:v="urn:schemas-microsoft-com:vml" Requires="v">
                <p:oleObj spid="_x0000_s52420" name="Visio" r:id="rId10" imgW="695706" imgH="947547" progId="Visio.Drawing.11">
                  <p:embed/>
                </p:oleObj>
              </mc:Choice>
              <mc:Fallback>
                <p:oleObj name="Visio" r:id="rId10" imgW="695706" imgH="947547"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04087" y="2292216"/>
                        <a:ext cx="901245" cy="920760"/>
                      </a:xfrm>
                      <a:prstGeom prst="rect">
                        <a:avLst/>
                      </a:prstGeom>
                      <a:noFill/>
                      <a:ln>
                        <a:noFill/>
                      </a:ln>
                      <a:effectLst/>
                      <a:extLst/>
                    </p:spPr>
                  </p:pic>
                </p:oleObj>
              </mc:Fallback>
            </mc:AlternateContent>
          </a:graphicData>
        </a:graphic>
      </p:graphicFrame>
      <p:sp>
        <p:nvSpPr>
          <p:cNvPr id="22" name="TextBox 21"/>
          <p:cNvSpPr txBox="1"/>
          <p:nvPr/>
        </p:nvSpPr>
        <p:spPr>
          <a:xfrm>
            <a:off x="2958073" y="1985809"/>
            <a:ext cx="673582" cy="338554"/>
          </a:xfrm>
          <a:prstGeom prst="rect">
            <a:avLst/>
          </a:prstGeom>
        </p:spPr>
        <p:txBody>
          <a:bodyPr wrap="none" rtlCol="0">
            <a:spAutoFit/>
          </a:bodyPr>
          <a:lstStyle/>
          <a:p>
            <a:r>
              <a:rPr lang="en-GB" sz="1600" dirty="0" smtClean="0">
                <a:effectLst/>
              </a:rPr>
              <a:t>INET1</a:t>
            </a:r>
          </a:p>
        </p:txBody>
      </p:sp>
      <p:sp>
        <p:nvSpPr>
          <p:cNvPr id="23" name="TextBox 22"/>
          <p:cNvSpPr txBox="1"/>
          <p:nvPr/>
        </p:nvSpPr>
        <p:spPr>
          <a:xfrm>
            <a:off x="3684256" y="2047723"/>
            <a:ext cx="591829" cy="338554"/>
          </a:xfrm>
          <a:prstGeom prst="rect">
            <a:avLst/>
          </a:prstGeom>
        </p:spPr>
        <p:txBody>
          <a:bodyPr wrap="none" rtlCol="0">
            <a:spAutoFit/>
          </a:bodyPr>
          <a:lstStyle/>
          <a:p>
            <a:r>
              <a:rPr lang="en-GB" sz="1600" dirty="0" smtClean="0">
                <a:effectLst/>
              </a:rPr>
              <a:t>DNS</a:t>
            </a:r>
          </a:p>
        </p:txBody>
      </p:sp>
      <p:pic>
        <p:nvPicPr>
          <p:cNvPr id="25" name="Picture 24" descr="laptop"/>
          <p:cNvPicPr>
            <a:picLocks noChangeAspect="1" noChangeArrowheads="1"/>
          </p:cNvPicPr>
          <p:nvPr/>
        </p:nvPicPr>
        <p:blipFill>
          <a:blip r:embed="rId11" cstate="print"/>
          <a:srcRect/>
          <a:stretch>
            <a:fillRect/>
          </a:stretch>
        </p:blipFill>
        <p:spPr bwMode="auto">
          <a:xfrm>
            <a:off x="35496" y="4159368"/>
            <a:ext cx="1518875" cy="837166"/>
          </a:xfrm>
          <a:prstGeom prst="rect">
            <a:avLst/>
          </a:prstGeom>
          <a:noFill/>
          <a:ln w="9525">
            <a:noFill/>
            <a:miter lim="800000"/>
            <a:headEnd/>
            <a:tailEnd/>
          </a:ln>
        </p:spPr>
      </p:pic>
      <p:sp>
        <p:nvSpPr>
          <p:cNvPr id="26" name="TextBox 25"/>
          <p:cNvSpPr txBox="1"/>
          <p:nvPr/>
        </p:nvSpPr>
        <p:spPr>
          <a:xfrm>
            <a:off x="1223263" y="4707063"/>
            <a:ext cx="696024" cy="338554"/>
          </a:xfrm>
          <a:prstGeom prst="rect">
            <a:avLst/>
          </a:prstGeom>
        </p:spPr>
        <p:txBody>
          <a:bodyPr wrap="none" rtlCol="0">
            <a:spAutoFit/>
          </a:bodyPr>
          <a:lstStyle/>
          <a:p>
            <a:r>
              <a:rPr lang="en-GB" sz="1600" dirty="0" smtClean="0">
                <a:effectLst/>
              </a:rPr>
              <a:t>WIN7</a:t>
            </a:r>
          </a:p>
        </p:txBody>
      </p:sp>
      <p:pic>
        <p:nvPicPr>
          <p:cNvPr id="27" name="Picture 26" descr="laptop"/>
          <p:cNvPicPr>
            <a:picLocks noChangeAspect="1" noChangeArrowheads="1"/>
          </p:cNvPicPr>
          <p:nvPr/>
        </p:nvPicPr>
        <p:blipFill>
          <a:blip r:embed="rId11" cstate="print"/>
          <a:srcRect/>
          <a:stretch>
            <a:fillRect/>
          </a:stretch>
        </p:blipFill>
        <p:spPr bwMode="auto">
          <a:xfrm>
            <a:off x="5652120" y="4149080"/>
            <a:ext cx="1518875" cy="837166"/>
          </a:xfrm>
          <a:prstGeom prst="rect">
            <a:avLst/>
          </a:prstGeom>
          <a:noFill/>
          <a:ln w="9525">
            <a:noFill/>
            <a:miter lim="800000"/>
            <a:headEnd/>
            <a:tailEnd/>
          </a:ln>
        </p:spPr>
      </p:pic>
      <p:sp>
        <p:nvSpPr>
          <p:cNvPr id="28" name="TextBox 27"/>
          <p:cNvSpPr txBox="1"/>
          <p:nvPr/>
        </p:nvSpPr>
        <p:spPr>
          <a:xfrm>
            <a:off x="7096217" y="4295132"/>
            <a:ext cx="696024" cy="338554"/>
          </a:xfrm>
          <a:prstGeom prst="rect">
            <a:avLst/>
          </a:prstGeom>
        </p:spPr>
        <p:txBody>
          <a:bodyPr wrap="none" rtlCol="0">
            <a:spAutoFit/>
          </a:bodyPr>
          <a:lstStyle/>
          <a:p>
            <a:r>
              <a:rPr lang="en-GB" sz="1600" dirty="0" smtClean="0">
                <a:effectLst/>
              </a:rPr>
              <a:t>WIN7</a:t>
            </a:r>
          </a:p>
        </p:txBody>
      </p:sp>
      <p:sp>
        <p:nvSpPr>
          <p:cNvPr id="30" name="TextBox 29"/>
          <p:cNvSpPr txBox="1"/>
          <p:nvPr/>
        </p:nvSpPr>
        <p:spPr>
          <a:xfrm>
            <a:off x="4648571" y="3073915"/>
            <a:ext cx="643509" cy="369332"/>
          </a:xfrm>
          <a:prstGeom prst="rect">
            <a:avLst/>
          </a:prstGeom>
        </p:spPr>
        <p:txBody>
          <a:bodyPr wrap="none" rtlCol="0">
            <a:spAutoFit/>
          </a:bodyPr>
          <a:lstStyle/>
          <a:p>
            <a:r>
              <a:rPr lang="en-GB" dirty="0" smtClean="0"/>
              <a:t>UAG</a:t>
            </a:r>
          </a:p>
        </p:txBody>
      </p:sp>
      <p:sp>
        <p:nvSpPr>
          <p:cNvPr id="3" name="Oval 2"/>
          <p:cNvSpPr/>
          <p:nvPr/>
        </p:nvSpPr>
        <p:spPr>
          <a:xfrm>
            <a:off x="35496" y="3867464"/>
            <a:ext cx="1647251" cy="157776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1" name="Oval 30"/>
          <p:cNvSpPr/>
          <p:nvPr/>
        </p:nvSpPr>
        <p:spPr>
          <a:xfrm>
            <a:off x="5524874" y="3761138"/>
            <a:ext cx="1953974" cy="174967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9" name="TextBox 28"/>
          <p:cNvSpPr txBox="1"/>
          <p:nvPr/>
        </p:nvSpPr>
        <p:spPr>
          <a:xfrm>
            <a:off x="1547664" y="5507940"/>
            <a:ext cx="2320059" cy="369332"/>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pPr algn="ctr"/>
            <a:r>
              <a:rPr lang="en-GB" dirty="0" smtClean="0">
                <a:solidFill>
                  <a:schemeClr val="bg1"/>
                </a:solidFill>
                <a:effectLst/>
              </a:rPr>
              <a:t>DirectAccess running</a:t>
            </a:r>
            <a:endParaRPr lang="en-GB" dirty="0">
              <a:solidFill>
                <a:schemeClr val="bg1"/>
              </a:solidFill>
              <a:effectLst/>
            </a:endParaRPr>
          </a:p>
        </p:txBody>
      </p:sp>
    </p:spTree>
    <p:extLst>
      <p:ext uri="{BB962C8B-B14F-4D97-AF65-F5344CB8AC3E}">
        <p14:creationId xmlns:p14="http://schemas.microsoft.com/office/powerpoint/2010/main" val="1506298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sz="3600" dirty="0" smtClean="0">
                <a:solidFill>
                  <a:schemeClr val="accent2"/>
                </a:solidFill>
              </a:rPr>
              <a:t>How to Troubleshoot DirectAccess</a:t>
            </a: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Understanding all the pieces of the puzzle</a:t>
            </a:r>
          </a:p>
          <a:p>
            <a:r>
              <a:rPr lang="en-US" dirty="0" smtClean="0"/>
              <a:t>Troubleshooting steps</a:t>
            </a:r>
          </a:p>
          <a:p>
            <a:pPr lvl="1"/>
            <a:r>
              <a:rPr lang="en-US" dirty="0" smtClean="0"/>
              <a:t>Useful Tools to assist</a:t>
            </a:r>
          </a:p>
          <a:p>
            <a:r>
              <a:rPr lang="en-US" dirty="0" smtClean="0"/>
              <a:t>Troubleshooting demonstrations</a:t>
            </a:r>
          </a:p>
          <a:p>
            <a:pPr lvl="1"/>
            <a:r>
              <a:rPr lang="en-US" dirty="0" smtClean="0"/>
              <a:t>DirectAccess Connectivity Assistant</a:t>
            </a:r>
          </a:p>
          <a:p>
            <a:pPr lvl="1"/>
            <a:r>
              <a:rPr lang="en-US" dirty="0" smtClean="0"/>
              <a:t>Certificates</a:t>
            </a:r>
          </a:p>
          <a:p>
            <a:pPr lvl="1"/>
            <a:r>
              <a:rPr lang="en-US" dirty="0" smtClean="0"/>
              <a:t>Name Resolution Policy Table (NRPT)</a:t>
            </a:r>
          </a:p>
          <a:p>
            <a:r>
              <a:rPr lang="en-US" dirty="0" smtClean="0"/>
              <a:t>Where next?</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Troubleshooting Summary</a:t>
            </a:r>
            <a:endParaRPr lang="en-US" dirty="0">
              <a:solidFill>
                <a:schemeClr val="accent2"/>
              </a:solidFill>
            </a:endParaRPr>
          </a:p>
        </p:txBody>
      </p:sp>
      <p:sp>
        <p:nvSpPr>
          <p:cNvPr id="3" name="Text Placeholder 2"/>
          <p:cNvSpPr>
            <a:spLocks noGrp="1"/>
          </p:cNvSpPr>
          <p:nvPr>
            <p:ph idx="1"/>
          </p:nvPr>
        </p:nvSpPr>
        <p:spPr>
          <a:xfrm>
            <a:off x="457200" y="1916832"/>
            <a:ext cx="8229600" cy="4209331"/>
          </a:xfrm>
        </p:spPr>
        <p:txBody>
          <a:bodyPr>
            <a:normAutofit fontScale="77500" lnSpcReduction="20000"/>
          </a:bodyPr>
          <a:lstStyle/>
          <a:p>
            <a:r>
              <a:rPr lang="en-US" dirty="0" smtClean="0"/>
              <a:t>Determine client location:</a:t>
            </a:r>
          </a:p>
          <a:p>
            <a:pPr lvl="1"/>
            <a:r>
              <a:rPr lang="en-US" dirty="0" smtClean="0"/>
              <a:t>6to4 / </a:t>
            </a:r>
            <a:r>
              <a:rPr lang="en-US" dirty="0" err="1" smtClean="0"/>
              <a:t>Teredo</a:t>
            </a:r>
            <a:r>
              <a:rPr lang="en-US" dirty="0" smtClean="0"/>
              <a:t> or IPHTTPS</a:t>
            </a:r>
            <a:endParaRPr lang="en-US" dirty="0"/>
          </a:p>
          <a:p>
            <a:endParaRPr lang="en-US" dirty="0" smtClean="0"/>
          </a:p>
          <a:p>
            <a:r>
              <a:rPr lang="en-US" dirty="0" smtClean="0"/>
              <a:t>Determine connectivity status:</a:t>
            </a:r>
          </a:p>
          <a:p>
            <a:pPr lvl="1"/>
            <a:r>
              <a:rPr lang="en-US" dirty="0" smtClean="0"/>
              <a:t>Do we have Internet connectivity?</a:t>
            </a:r>
          </a:p>
          <a:p>
            <a:pPr lvl="1"/>
            <a:r>
              <a:rPr lang="en-US" dirty="0" smtClean="0"/>
              <a:t>Do we have Internet DNS resolution?</a:t>
            </a:r>
          </a:p>
          <a:p>
            <a:pPr lvl="1"/>
            <a:r>
              <a:rPr lang="en-US" dirty="0" smtClean="0"/>
              <a:t>Is the adapter status correct for client location? </a:t>
            </a:r>
          </a:p>
          <a:p>
            <a:pPr lvl="2"/>
            <a:r>
              <a:rPr lang="en-US" dirty="0" smtClean="0"/>
              <a:t>Use IPv6 ping to validate interface(s) status</a:t>
            </a:r>
          </a:p>
          <a:p>
            <a:pPr lvl="2"/>
            <a:r>
              <a:rPr lang="en-AU" dirty="0" err="1" smtClean="0"/>
              <a:t>Netsh</a:t>
            </a:r>
            <a:r>
              <a:rPr lang="en-AU" dirty="0" smtClean="0"/>
              <a:t> </a:t>
            </a:r>
            <a:r>
              <a:rPr lang="en-AU" dirty="0"/>
              <a:t>interface </a:t>
            </a:r>
            <a:r>
              <a:rPr lang="en-AU" dirty="0" smtClean="0"/>
              <a:t>&lt;6to4&gt; </a:t>
            </a:r>
            <a:r>
              <a:rPr lang="en-AU" dirty="0"/>
              <a:t>show </a:t>
            </a:r>
            <a:r>
              <a:rPr lang="en-AU" dirty="0" smtClean="0"/>
              <a:t>state</a:t>
            </a:r>
          </a:p>
          <a:p>
            <a:pPr lvl="2"/>
            <a:r>
              <a:rPr lang="en-AU" dirty="0" err="1" smtClean="0"/>
              <a:t>Netsh</a:t>
            </a:r>
            <a:r>
              <a:rPr lang="en-AU" dirty="0" smtClean="0"/>
              <a:t> </a:t>
            </a:r>
            <a:r>
              <a:rPr lang="en-AU" dirty="0"/>
              <a:t>interface </a:t>
            </a:r>
            <a:r>
              <a:rPr lang="en-AU" dirty="0" smtClean="0"/>
              <a:t>&lt;6to4&gt; </a:t>
            </a:r>
            <a:r>
              <a:rPr lang="en-AU" dirty="0"/>
              <a:t>show </a:t>
            </a:r>
            <a:r>
              <a:rPr lang="en-AU" dirty="0" smtClean="0"/>
              <a:t>relay</a:t>
            </a:r>
          </a:p>
          <a:p>
            <a:pPr lvl="2"/>
            <a:endParaRPr lang="en-US" dirty="0" smtClean="0"/>
          </a:p>
          <a:p>
            <a:r>
              <a:rPr lang="en-US" dirty="0" smtClean="0"/>
              <a:t>Check routes</a:t>
            </a:r>
          </a:p>
          <a:p>
            <a:pPr lvl="1"/>
            <a:r>
              <a:rPr lang="en-US" dirty="0" smtClean="0"/>
              <a:t>Use NETSH to check IPv6 routes</a:t>
            </a:r>
          </a:p>
          <a:p>
            <a:pPr lvl="2"/>
            <a:r>
              <a:rPr lang="en-AU" dirty="0" err="1"/>
              <a:t>Netsh</a:t>
            </a:r>
            <a:r>
              <a:rPr lang="en-AU" dirty="0"/>
              <a:t> interface ipv6 show route</a:t>
            </a:r>
            <a:endParaRPr lang="en-US" dirty="0" smtClean="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115697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Troubleshooting Summary</a:t>
            </a:r>
            <a:endParaRPr lang="en-US" dirty="0">
              <a:solidFill>
                <a:schemeClr val="accent2"/>
              </a:solidFill>
            </a:endParaRPr>
          </a:p>
        </p:txBody>
      </p:sp>
      <p:sp>
        <p:nvSpPr>
          <p:cNvPr id="3" name="Text Placeholder 2"/>
          <p:cNvSpPr>
            <a:spLocks noGrp="1"/>
          </p:cNvSpPr>
          <p:nvPr>
            <p:ph idx="1"/>
          </p:nvPr>
        </p:nvSpPr>
        <p:spPr>
          <a:xfrm>
            <a:off x="457200" y="1700808"/>
            <a:ext cx="8229600" cy="4608512"/>
          </a:xfrm>
        </p:spPr>
        <p:txBody>
          <a:bodyPr>
            <a:normAutofit fontScale="77500" lnSpcReduction="20000"/>
          </a:bodyPr>
          <a:lstStyle/>
          <a:p>
            <a:r>
              <a:rPr lang="en-US" dirty="0"/>
              <a:t>Check Name resolution</a:t>
            </a:r>
          </a:p>
          <a:p>
            <a:pPr lvl="1"/>
            <a:r>
              <a:rPr lang="en-US" dirty="0"/>
              <a:t>Check NRPT (Name Resolution Policy Table</a:t>
            </a:r>
            <a:r>
              <a:rPr lang="en-US" dirty="0" smtClean="0"/>
              <a:t>)</a:t>
            </a:r>
          </a:p>
          <a:p>
            <a:pPr lvl="2"/>
            <a:r>
              <a:rPr lang="en-AU" dirty="0" err="1"/>
              <a:t>Netsh</a:t>
            </a:r>
            <a:r>
              <a:rPr lang="en-AU" dirty="0"/>
              <a:t> namespace show </a:t>
            </a:r>
            <a:r>
              <a:rPr lang="en-AU" dirty="0" err="1" smtClean="0"/>
              <a:t>effectivepolicy</a:t>
            </a:r>
            <a:endParaRPr lang="en-AU" dirty="0" smtClean="0"/>
          </a:p>
          <a:p>
            <a:pPr lvl="2"/>
            <a:r>
              <a:rPr lang="en-AU" dirty="0" err="1"/>
              <a:t>Netsh</a:t>
            </a:r>
            <a:r>
              <a:rPr lang="en-AU" dirty="0"/>
              <a:t> </a:t>
            </a:r>
            <a:r>
              <a:rPr lang="en-AU" dirty="0" err="1"/>
              <a:t>dnsclient</a:t>
            </a:r>
            <a:r>
              <a:rPr lang="en-AU" dirty="0"/>
              <a:t> show state</a:t>
            </a:r>
            <a:endParaRPr lang="en-US" dirty="0"/>
          </a:p>
          <a:p>
            <a:pPr lvl="1"/>
            <a:r>
              <a:rPr lang="en-US" dirty="0"/>
              <a:t>Ping known addresses </a:t>
            </a:r>
            <a:r>
              <a:rPr lang="en-US" dirty="0" smtClean="0"/>
              <a:t>internally</a:t>
            </a:r>
            <a:endParaRPr lang="en-US" dirty="0"/>
          </a:p>
          <a:p>
            <a:endParaRPr lang="en-US" dirty="0" smtClean="0"/>
          </a:p>
          <a:p>
            <a:r>
              <a:rPr lang="en-US" dirty="0" smtClean="0"/>
              <a:t>Check </a:t>
            </a:r>
            <a:r>
              <a:rPr lang="en-US" dirty="0" err="1" smtClean="0"/>
              <a:t>IPSec</a:t>
            </a:r>
            <a:r>
              <a:rPr lang="en-US" dirty="0" smtClean="0"/>
              <a:t> status</a:t>
            </a:r>
          </a:p>
          <a:p>
            <a:pPr lvl="1"/>
            <a:r>
              <a:rPr lang="en-US" dirty="0" smtClean="0"/>
              <a:t>Windows Firewall with Advanced Security</a:t>
            </a:r>
          </a:p>
          <a:p>
            <a:pPr lvl="1"/>
            <a:r>
              <a:rPr lang="en-US" dirty="0" smtClean="0"/>
              <a:t>Security Event log on UAG (*enable auditing!)</a:t>
            </a:r>
          </a:p>
          <a:p>
            <a:pPr lvl="1"/>
            <a:r>
              <a:rPr lang="en-US" dirty="0" smtClean="0"/>
              <a:t>Use NETSH to check status</a:t>
            </a:r>
          </a:p>
          <a:p>
            <a:pPr lvl="2"/>
            <a:r>
              <a:rPr lang="en-US" dirty="0" err="1" smtClean="0"/>
              <a:t>Netsh</a:t>
            </a:r>
            <a:r>
              <a:rPr lang="en-US" dirty="0" smtClean="0"/>
              <a:t> </a:t>
            </a:r>
            <a:r>
              <a:rPr lang="en-US" dirty="0" err="1" smtClean="0"/>
              <a:t>int</a:t>
            </a:r>
            <a:r>
              <a:rPr lang="en-US" dirty="0" smtClean="0"/>
              <a:t> https show </a:t>
            </a:r>
            <a:r>
              <a:rPr lang="en-US" dirty="0" err="1" smtClean="0"/>
              <a:t>int</a:t>
            </a:r>
            <a:endParaRPr lang="en-US" dirty="0" smtClean="0"/>
          </a:p>
          <a:p>
            <a:pPr lvl="2"/>
            <a:endParaRPr lang="en-US" dirty="0" smtClean="0"/>
          </a:p>
          <a:p>
            <a:r>
              <a:rPr lang="en-US" dirty="0" smtClean="0"/>
              <a:t>Use the </a:t>
            </a:r>
            <a:r>
              <a:rPr lang="en-US" dirty="0" err="1" smtClean="0"/>
              <a:t>DirectAccess</a:t>
            </a:r>
            <a:r>
              <a:rPr lang="en-US" dirty="0" smtClean="0"/>
              <a:t> troubleshooter</a:t>
            </a:r>
          </a:p>
          <a:p>
            <a:endParaRPr lang="en-US" dirty="0" smtClean="0"/>
          </a:p>
          <a:p>
            <a:r>
              <a:rPr lang="en-US" dirty="0" smtClean="0"/>
              <a:t>Use the </a:t>
            </a:r>
            <a:r>
              <a:rPr lang="en-US" dirty="0" err="1" smtClean="0"/>
              <a:t>DirectAccess</a:t>
            </a:r>
            <a:r>
              <a:rPr lang="en-US" dirty="0" smtClean="0"/>
              <a:t> Connectivity Assistant</a:t>
            </a:r>
          </a:p>
          <a:p>
            <a:endParaRPr lang="en-US" dirty="0" smtClean="0"/>
          </a:p>
          <a:p>
            <a:endParaRPr lang="en-US" dirty="0" smtClean="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60438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Where Next?</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Create a </a:t>
            </a:r>
            <a:r>
              <a:rPr lang="en-AU" dirty="0"/>
              <a:t>test </a:t>
            </a:r>
            <a:r>
              <a:rPr lang="en-AU" dirty="0" smtClean="0"/>
              <a:t>lab and deploy in your environment</a:t>
            </a:r>
          </a:p>
          <a:p>
            <a:pPr lvl="1"/>
            <a:r>
              <a:rPr lang="en-AU" dirty="0" smtClean="0">
                <a:hlinkClick r:id="rId2"/>
              </a:rPr>
              <a:t>http</a:t>
            </a:r>
            <a:r>
              <a:rPr lang="en-AU" dirty="0">
                <a:hlinkClick r:id="rId2"/>
              </a:rPr>
              <a:t>://</a:t>
            </a:r>
            <a:r>
              <a:rPr lang="en-AU" dirty="0" smtClean="0">
                <a:hlinkClick r:id="rId2"/>
              </a:rPr>
              <a:t>www.microsoft.com/download/en/details.aspx?displaylang=en&amp;id=24144</a:t>
            </a:r>
            <a:endParaRPr lang="en-AU" dirty="0" smtClean="0"/>
          </a:p>
          <a:p>
            <a:pPr lvl="1"/>
            <a:r>
              <a:rPr lang="en-AU" dirty="0">
                <a:hlinkClick r:id="rId3"/>
              </a:rPr>
              <a:t>http://</a:t>
            </a:r>
            <a:r>
              <a:rPr lang="en-AU" dirty="0" smtClean="0">
                <a:hlinkClick r:id="rId3"/>
              </a:rPr>
              <a:t>www.microsoft.com/download/en/confirmation.aspx?id=17146</a:t>
            </a:r>
            <a:endParaRPr lang="en-AU" dirty="0" smtClean="0"/>
          </a:p>
          <a:p>
            <a:pPr lvl="1"/>
            <a:endParaRPr lang="en-AU" dirty="0" smtClean="0"/>
          </a:p>
          <a:p>
            <a:r>
              <a:rPr lang="en-AU" dirty="0"/>
              <a:t>TechNet DirectAccess </a:t>
            </a:r>
            <a:r>
              <a:rPr lang="en-AU" dirty="0" smtClean="0"/>
              <a:t>home page</a:t>
            </a:r>
            <a:endParaRPr lang="en-AU" dirty="0"/>
          </a:p>
          <a:p>
            <a:pPr lvl="1"/>
            <a:r>
              <a:rPr lang="en-AU" dirty="0">
                <a:hlinkClick r:id="rId4"/>
              </a:rPr>
              <a:t>http://technet.microsoft.com/en-us/library/dd758757(WS.10).</a:t>
            </a:r>
            <a:r>
              <a:rPr lang="en-AU" dirty="0" smtClean="0">
                <a:hlinkClick r:id="rId4"/>
              </a:rPr>
              <a:t>aspx</a:t>
            </a:r>
            <a:endParaRPr lang="en-AU" dirty="0" smtClean="0"/>
          </a:p>
          <a:p>
            <a:pPr lvl="1"/>
            <a:endParaRPr lang="en-AU" dirty="0"/>
          </a:p>
          <a:p>
            <a:r>
              <a:rPr lang="en-AU" dirty="0" smtClean="0"/>
              <a:t>DirectAccess Deployment Guide</a:t>
            </a:r>
          </a:p>
          <a:p>
            <a:pPr lvl="1"/>
            <a:r>
              <a:rPr lang="en-AU" dirty="0">
                <a:hlinkClick r:id="rId5"/>
              </a:rPr>
              <a:t>http://technet.microsoft.com/en-us/library/ee649163(WS.10).</a:t>
            </a:r>
            <a:r>
              <a:rPr lang="en-AU" dirty="0" smtClean="0">
                <a:hlinkClick r:id="rId5"/>
              </a:rPr>
              <a:t>aspx</a:t>
            </a:r>
            <a:endParaRPr lang="en-AU" dirty="0" smtClean="0"/>
          </a:p>
          <a:p>
            <a:pPr lvl="1"/>
            <a:endParaRPr lang="en-AU" dirty="0" smtClean="0"/>
          </a:p>
          <a:p>
            <a:r>
              <a:rPr lang="en-AU" dirty="0" smtClean="0"/>
              <a:t>DirectAccess Troubleshooting Guide</a:t>
            </a:r>
          </a:p>
          <a:p>
            <a:pPr lvl="1"/>
            <a:r>
              <a:rPr lang="en-AU" dirty="0" smtClean="0">
                <a:hlinkClick r:id="rId6"/>
              </a:rPr>
              <a:t>http</a:t>
            </a:r>
            <a:r>
              <a:rPr lang="en-AU" dirty="0">
                <a:hlinkClick r:id="rId6"/>
              </a:rPr>
              <a:t>://technet.microsoft.com/en-us/library/ee624056(WS.10).</a:t>
            </a:r>
            <a:r>
              <a:rPr lang="en-AU" dirty="0" smtClean="0">
                <a:hlinkClick r:id="rId6"/>
              </a:rPr>
              <a:t>aspx</a:t>
            </a:r>
            <a:endParaRPr lang="en-AU" dirty="0" smtClean="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746680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sz="3600" dirty="0" smtClean="0">
                <a:solidFill>
                  <a:schemeClr val="accent2"/>
                </a:solidFill>
              </a:rPr>
              <a:t>How to Troubleshoot DirectAccess</a:t>
            </a: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Understanding all the pieces of the puzzle</a:t>
            </a:r>
          </a:p>
          <a:p>
            <a:r>
              <a:rPr lang="en-US" dirty="0" smtClean="0"/>
              <a:t>Troubleshooting steps</a:t>
            </a:r>
          </a:p>
          <a:p>
            <a:pPr lvl="1"/>
            <a:r>
              <a:rPr lang="en-US" dirty="0" smtClean="0"/>
              <a:t>Useful Tools to assist</a:t>
            </a:r>
          </a:p>
          <a:p>
            <a:r>
              <a:rPr lang="en-US" dirty="0" smtClean="0"/>
              <a:t>Troubleshooting demonstrations</a:t>
            </a:r>
          </a:p>
          <a:p>
            <a:pPr lvl="1"/>
            <a:r>
              <a:rPr lang="en-US" dirty="0" smtClean="0"/>
              <a:t>DirectAccess Connectivity Assistant</a:t>
            </a:r>
          </a:p>
          <a:p>
            <a:pPr lvl="1"/>
            <a:r>
              <a:rPr lang="en-US" dirty="0" smtClean="0"/>
              <a:t>Certificates</a:t>
            </a:r>
          </a:p>
          <a:p>
            <a:pPr lvl="1"/>
            <a:r>
              <a:rPr lang="en-US" dirty="0" smtClean="0"/>
              <a:t>Name Resolution Policy Table (NRPT)</a:t>
            </a:r>
          </a:p>
          <a:p>
            <a:r>
              <a:rPr lang="en-US" dirty="0" smtClean="0"/>
              <a:t>Where next?</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943508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2765274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DirectAccess: more than a VPN</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5" name="Picture 4" descr="laptop"/>
          <p:cNvPicPr>
            <a:picLocks noChangeAspect="1" noChangeArrowheads="1"/>
          </p:cNvPicPr>
          <p:nvPr/>
        </p:nvPicPr>
        <p:blipFill>
          <a:blip r:embed="rId3" cstate="print"/>
          <a:srcRect/>
          <a:stretch>
            <a:fillRect/>
          </a:stretch>
        </p:blipFill>
        <p:spPr bwMode="auto">
          <a:xfrm>
            <a:off x="123628" y="3149112"/>
            <a:ext cx="1518875" cy="837166"/>
          </a:xfrm>
          <a:prstGeom prst="rect">
            <a:avLst/>
          </a:prstGeom>
          <a:noFill/>
          <a:ln w="9525">
            <a:noFill/>
            <a:miter lim="800000"/>
            <a:headEnd/>
            <a:tailEnd/>
          </a:ln>
        </p:spPr>
      </p:pic>
      <p:sp>
        <p:nvSpPr>
          <p:cNvPr id="6" name="Cloud 5"/>
          <p:cNvSpPr/>
          <p:nvPr/>
        </p:nvSpPr>
        <p:spPr>
          <a:xfrm>
            <a:off x="5940152" y="1916832"/>
            <a:ext cx="3125462" cy="2665449"/>
          </a:xfrm>
          <a:prstGeom prst="cloud">
            <a:avLst/>
          </a:prstGeom>
          <a:solidFill>
            <a:srgbClr val="92D05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solidFill>
                  <a:schemeClr val="tx1"/>
                </a:solidFill>
              </a:rPr>
              <a:t>Corporate Network</a:t>
            </a:r>
            <a:endParaRPr lang="en-GB" dirty="0">
              <a:solidFill>
                <a:schemeClr val="tx1"/>
              </a:solidFill>
            </a:endParaRPr>
          </a:p>
        </p:txBody>
      </p:sp>
      <p:sp>
        <p:nvSpPr>
          <p:cNvPr id="7" name="TextBox 6"/>
          <p:cNvSpPr txBox="1"/>
          <p:nvPr/>
        </p:nvSpPr>
        <p:spPr>
          <a:xfrm>
            <a:off x="415655" y="2564904"/>
            <a:ext cx="1158330" cy="369332"/>
          </a:xfrm>
          <a:prstGeom prst="rect">
            <a:avLst/>
          </a:prstGeom>
        </p:spPr>
        <p:txBody>
          <a:bodyPr wrap="none" rtlCol="0">
            <a:spAutoFit/>
          </a:bodyPr>
          <a:lstStyle/>
          <a:p>
            <a:r>
              <a:rPr lang="en-GB" dirty="0" smtClean="0"/>
              <a:t>Always On</a:t>
            </a:r>
          </a:p>
        </p:txBody>
      </p:sp>
      <p:sp>
        <p:nvSpPr>
          <p:cNvPr id="8" name="TextBox 7"/>
          <p:cNvSpPr txBox="1"/>
          <p:nvPr/>
        </p:nvSpPr>
        <p:spPr>
          <a:xfrm>
            <a:off x="105739" y="4061937"/>
            <a:ext cx="1828514" cy="923330"/>
          </a:xfrm>
          <a:prstGeom prst="rect">
            <a:avLst/>
          </a:prstGeom>
        </p:spPr>
        <p:txBody>
          <a:bodyPr wrap="none" rtlCol="0">
            <a:spAutoFit/>
          </a:bodyPr>
          <a:lstStyle/>
          <a:p>
            <a:pPr algn="ctr"/>
            <a:r>
              <a:rPr lang="en-GB" dirty="0" smtClean="0"/>
              <a:t>Automatically</a:t>
            </a:r>
          </a:p>
          <a:p>
            <a:pPr algn="ctr"/>
            <a:r>
              <a:rPr lang="en-GB" dirty="0" smtClean="0"/>
              <a:t>connects through</a:t>
            </a:r>
            <a:br>
              <a:rPr lang="en-GB" dirty="0" smtClean="0"/>
            </a:br>
            <a:r>
              <a:rPr lang="en-GB" dirty="0" smtClean="0"/>
              <a:t>NAT and firewalls</a:t>
            </a:r>
          </a:p>
        </p:txBody>
      </p:sp>
      <p:sp>
        <p:nvSpPr>
          <p:cNvPr id="9" name="Left-Right Arrow 8"/>
          <p:cNvSpPr/>
          <p:nvPr/>
        </p:nvSpPr>
        <p:spPr>
          <a:xfrm rot="21271736">
            <a:off x="1649867" y="2455261"/>
            <a:ext cx="5084516" cy="876312"/>
          </a:xfrm>
          <a:prstGeom prst="lef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dirty="0" smtClean="0">
                <a:solidFill>
                  <a:schemeClr val="tx1"/>
                </a:solidFill>
              </a:rPr>
              <a:t>Patch management, health check and GPOs</a:t>
            </a:r>
            <a:endParaRPr lang="en-GB" dirty="0">
              <a:solidFill>
                <a:schemeClr val="tx1"/>
              </a:solidFill>
            </a:endParaRPr>
          </a:p>
        </p:txBody>
      </p:sp>
      <p:sp>
        <p:nvSpPr>
          <p:cNvPr id="10" name="TextBox 9"/>
          <p:cNvSpPr txBox="1"/>
          <p:nvPr/>
        </p:nvSpPr>
        <p:spPr>
          <a:xfrm rot="21236247">
            <a:off x="3576507" y="2316919"/>
            <a:ext cx="1231234" cy="400110"/>
          </a:xfrm>
          <a:prstGeom prst="rect">
            <a:avLst/>
          </a:prstGeom>
        </p:spPr>
        <p:txBody>
          <a:bodyPr wrap="none" rtlCol="0">
            <a:spAutoFit/>
          </a:bodyPr>
          <a:lstStyle/>
          <a:p>
            <a:r>
              <a:rPr lang="en-GB" sz="2000" dirty="0" smtClean="0"/>
              <a:t>Pre log on</a:t>
            </a:r>
          </a:p>
        </p:txBody>
      </p:sp>
      <p:sp>
        <p:nvSpPr>
          <p:cNvPr id="11" name="Left-Right Arrow 10"/>
          <p:cNvSpPr/>
          <p:nvPr/>
        </p:nvSpPr>
        <p:spPr>
          <a:xfrm>
            <a:off x="1475656" y="3429000"/>
            <a:ext cx="6696744" cy="803286"/>
          </a:xfrm>
          <a:prstGeom prst="leftRightArrow">
            <a:avLst/>
          </a:prstGeom>
          <a:solidFill>
            <a:schemeClr val="accent1"/>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en-GB" dirty="0" smtClean="0">
                <a:solidFill>
                  <a:schemeClr val="tx1"/>
                </a:solidFill>
              </a:rPr>
              <a:t>Network  level computer/user authentication and encryption</a:t>
            </a:r>
            <a:endParaRPr lang="en-GB" dirty="0">
              <a:solidFill>
                <a:schemeClr val="tx1"/>
              </a:solidFill>
            </a:endParaRPr>
          </a:p>
        </p:txBody>
      </p:sp>
      <p:sp>
        <p:nvSpPr>
          <p:cNvPr id="12" name="TextBox 11"/>
          <p:cNvSpPr txBox="1"/>
          <p:nvPr/>
        </p:nvSpPr>
        <p:spPr>
          <a:xfrm>
            <a:off x="-1356406" y="5779448"/>
            <a:ext cx="11097061" cy="338554"/>
          </a:xfrm>
          <a:prstGeom prst="rect">
            <a:avLst/>
          </a:prstGeom>
        </p:spPr>
        <p:txBody>
          <a:bodyPr wrap="square" rtlCol="0">
            <a:spAutoFit/>
          </a:bodyPr>
          <a:lstStyle/>
          <a:p>
            <a:pPr algn="ctr" defTabSz="912703" eaLnBrk="0" hangingPunct="0">
              <a:lnSpc>
                <a:spcPct val="80000"/>
              </a:lnSpc>
            </a:pPr>
            <a:r>
              <a:rPr lang="en-GB" sz="2000" i="1" dirty="0" smtClean="0">
                <a:solidFill>
                  <a:schemeClr val="accent6"/>
                </a:solidFill>
                <a:latin typeface="Segoe"/>
              </a:rPr>
              <a:t>DirectAccess extends the network to the remote computer and user</a:t>
            </a:r>
          </a:p>
        </p:txBody>
      </p:sp>
      <p:sp>
        <p:nvSpPr>
          <p:cNvPr id="13" name="TextBox 12"/>
          <p:cNvSpPr txBox="1"/>
          <p:nvPr/>
        </p:nvSpPr>
        <p:spPr>
          <a:xfrm>
            <a:off x="1082940" y="5153936"/>
            <a:ext cx="6218369" cy="523220"/>
          </a:xfrm>
          <a:prstGeom prst="rect">
            <a:avLst/>
          </a:prstGeom>
        </p:spPr>
        <p:txBody>
          <a:bodyPr wrap="none" rtlCol="0">
            <a:spAutoFit/>
          </a:bodyPr>
          <a:lstStyle/>
          <a:p>
            <a:pPr algn="ctr"/>
            <a:r>
              <a:rPr lang="en-GB" sz="2800" i="1" dirty="0" smtClean="0">
                <a:solidFill>
                  <a:schemeClr val="tx2"/>
                </a:solidFill>
                <a:latin typeface="Segoe"/>
              </a:rPr>
              <a:t>VPNs connect the user to the network</a:t>
            </a:r>
          </a:p>
        </p:txBody>
      </p:sp>
    </p:spTree>
    <p:extLst>
      <p:ext uri="{BB962C8B-B14F-4D97-AF65-F5344CB8AC3E}">
        <p14:creationId xmlns:p14="http://schemas.microsoft.com/office/powerpoint/2010/main" val="2032843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par>
                          <p:cTn id="11" fill="hold">
                            <p:stCondLst>
                              <p:cond delay="500"/>
                            </p:stCondLst>
                            <p:childTnLst>
                              <p:par>
                                <p:cTn id="12" presetID="9"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dissolve">
                                      <p:cBhvr>
                                        <p:cTn id="14" dur="500"/>
                                        <p:tgtEl>
                                          <p:spTgt spid="7"/>
                                        </p:tgtEl>
                                      </p:cBhvr>
                                    </p:animEffect>
                                  </p:childTnLst>
                                </p:cTn>
                              </p:par>
                            </p:childTnLst>
                          </p:cTn>
                        </p:par>
                        <p:par>
                          <p:cTn id="15" fill="hold">
                            <p:stCondLst>
                              <p:cond delay="1000"/>
                            </p:stCondLst>
                            <p:childTnLst>
                              <p:par>
                                <p:cTn id="16" presetID="9"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ssolv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dissolve">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dissolv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p:bldP spid="11" grpId="0" animBg="1"/>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7996204" y="3173125"/>
            <a:ext cx="933831" cy="9144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dirty="0" smtClean="0">
                <a:solidFill>
                  <a:schemeClr val="tx1"/>
                </a:solidFill>
              </a:rPr>
              <a:t>IPV6</a:t>
            </a:r>
            <a:endParaRPr lang="en-GB" dirty="0">
              <a:solidFill>
                <a:schemeClr val="tx1"/>
              </a:solidFill>
            </a:endParaRPr>
          </a:p>
        </p:txBody>
      </p:sp>
      <p:sp>
        <p:nvSpPr>
          <p:cNvPr id="2" name="Title 1"/>
          <p:cNvSpPr>
            <a:spLocks noGrp="1"/>
          </p:cNvSpPr>
          <p:nvPr>
            <p:ph type="title"/>
          </p:nvPr>
        </p:nvSpPr>
        <p:spPr/>
        <p:txBody>
          <a:bodyPr/>
          <a:lstStyle/>
          <a:p>
            <a:r>
              <a:rPr lang="en-AU" dirty="0" smtClean="0"/>
              <a:t>End-to-End IPv6</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Text Placeholder 22"/>
          <p:cNvSpPr txBox="1">
            <a:spLocks/>
          </p:cNvSpPr>
          <p:nvPr/>
        </p:nvSpPr>
        <p:spPr>
          <a:xfrm>
            <a:off x="-1150337" y="5939988"/>
            <a:ext cx="11141075" cy="369332"/>
          </a:xfrm>
          <a:prstGeom prst="rect">
            <a:avLst/>
          </a:prstGeom>
        </p:spPr>
        <p:txBody>
          <a:bodyPr vert="horz" wrap="square" lIns="0" tIns="0" rIns="0" bIns="0" rtlCol="0">
            <a:sp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40000" indent="-360000" algn="ctr">
              <a:buClr>
                <a:srgbClr val="5D6971"/>
              </a:buClr>
              <a:buFont typeface="Wingdings" pitchFamily="2" charset="2"/>
              <a:buChar char="§"/>
            </a:pPr>
            <a:r>
              <a:rPr lang="en-GB" sz="2400" u="sng" dirty="0" smtClean="0">
                <a:solidFill>
                  <a:schemeClr val="tx1"/>
                </a:solidFill>
                <a:latin typeface="Segoe" pitchFamily="34" charset="0"/>
              </a:rPr>
              <a:t>Not all applications will be IPv6 compatible </a:t>
            </a:r>
            <a:endParaRPr lang="en-GB" sz="2400" u="sng" dirty="0">
              <a:solidFill>
                <a:schemeClr val="tx1"/>
              </a:solidFill>
              <a:latin typeface="Segoe" pitchFamily="34" charset="0"/>
            </a:endParaRPr>
          </a:p>
        </p:txBody>
      </p:sp>
      <p:sp>
        <p:nvSpPr>
          <p:cNvPr id="6" name="Cloud 5"/>
          <p:cNvSpPr/>
          <p:nvPr/>
        </p:nvSpPr>
        <p:spPr>
          <a:xfrm>
            <a:off x="4410562" y="3492207"/>
            <a:ext cx="3486128" cy="2227293"/>
          </a:xfrm>
          <a:prstGeom prst="cloud">
            <a:avLst/>
          </a:prstGeom>
          <a:solidFill>
            <a:srgbClr val="92D05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p>
        </p:txBody>
      </p:sp>
      <p:sp>
        <p:nvSpPr>
          <p:cNvPr id="7" name="Cloud 6"/>
          <p:cNvSpPr/>
          <p:nvPr/>
        </p:nvSpPr>
        <p:spPr>
          <a:xfrm>
            <a:off x="1043608" y="3455694"/>
            <a:ext cx="2977582" cy="2227293"/>
          </a:xfrm>
          <a:prstGeom prst="cloud">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p>
        </p:txBody>
      </p:sp>
      <p:sp>
        <p:nvSpPr>
          <p:cNvPr id="8" name="Left-Right Arrow 7"/>
          <p:cNvSpPr/>
          <p:nvPr/>
        </p:nvSpPr>
        <p:spPr>
          <a:xfrm>
            <a:off x="1025776" y="4299694"/>
            <a:ext cx="6930600" cy="526832"/>
          </a:xfrm>
          <a:prstGeom prst="lef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dirty="0">
              <a:solidFill>
                <a:schemeClr val="tx1"/>
              </a:solidFill>
            </a:endParaRPr>
          </a:p>
        </p:txBody>
      </p:sp>
      <p:graphicFrame>
        <p:nvGraphicFramePr>
          <p:cNvPr id="9" name="Object 3"/>
          <p:cNvGraphicFramePr>
            <a:graphicFrameLocks noChangeAspect="1"/>
          </p:cNvGraphicFramePr>
          <p:nvPr>
            <p:extLst>
              <p:ext uri="{D42A27DB-BD31-4B8C-83A1-F6EECF244321}">
                <p14:modId xmlns:p14="http://schemas.microsoft.com/office/powerpoint/2010/main" val="2607916085"/>
              </p:ext>
            </p:extLst>
          </p:nvPr>
        </p:nvGraphicFramePr>
        <p:xfrm>
          <a:off x="3826505" y="3930362"/>
          <a:ext cx="901245" cy="920760"/>
        </p:xfrm>
        <a:graphic>
          <a:graphicData uri="http://schemas.openxmlformats.org/presentationml/2006/ole">
            <mc:AlternateContent xmlns:mc="http://schemas.openxmlformats.org/markup-compatibility/2006">
              <mc:Choice xmlns:v="urn:schemas-microsoft-com:vml" Requires="v">
                <p:oleObj spid="_x0000_s38992" name="Visio" r:id="rId4" imgW="695706" imgH="947547" progId="Visio.Drawing.11">
                  <p:embed/>
                </p:oleObj>
              </mc:Choice>
              <mc:Fallback>
                <p:oleObj name="Visio" r:id="rId4" imgW="695706" imgH="94754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26505" y="3930362"/>
                        <a:ext cx="901245" cy="920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 name="Picture 9" descr="laptop"/>
          <p:cNvPicPr>
            <a:picLocks noChangeAspect="1" noChangeArrowheads="1"/>
          </p:cNvPicPr>
          <p:nvPr/>
        </p:nvPicPr>
        <p:blipFill>
          <a:blip r:embed="rId6" cstate="print"/>
          <a:srcRect/>
          <a:stretch>
            <a:fillRect/>
          </a:stretch>
        </p:blipFill>
        <p:spPr bwMode="auto">
          <a:xfrm>
            <a:off x="17664" y="4270880"/>
            <a:ext cx="1008112" cy="555646"/>
          </a:xfrm>
          <a:prstGeom prst="rect">
            <a:avLst/>
          </a:prstGeom>
          <a:noFill/>
          <a:ln w="9525">
            <a:noFill/>
            <a:miter lim="800000"/>
            <a:headEnd/>
            <a:tailEnd/>
          </a:ln>
        </p:spPr>
      </p:pic>
      <p:sp>
        <p:nvSpPr>
          <p:cNvPr id="11" name="TextBox 10"/>
          <p:cNvSpPr txBox="1"/>
          <p:nvPr/>
        </p:nvSpPr>
        <p:spPr>
          <a:xfrm>
            <a:off x="5220072" y="3962673"/>
            <a:ext cx="2147519" cy="369332"/>
          </a:xfrm>
          <a:prstGeom prst="rect">
            <a:avLst/>
          </a:prstGeom>
        </p:spPr>
        <p:txBody>
          <a:bodyPr wrap="square" rtlCol="0">
            <a:spAutoFit/>
          </a:bodyPr>
          <a:lstStyle/>
          <a:p>
            <a:r>
              <a:rPr lang="en-GB" dirty="0" smtClean="0"/>
              <a:t>Corporate intranet</a:t>
            </a:r>
          </a:p>
        </p:txBody>
      </p:sp>
      <p:sp>
        <p:nvSpPr>
          <p:cNvPr id="12" name="TextBox 11"/>
          <p:cNvSpPr txBox="1"/>
          <p:nvPr/>
        </p:nvSpPr>
        <p:spPr>
          <a:xfrm>
            <a:off x="1979712" y="3930362"/>
            <a:ext cx="980718" cy="369332"/>
          </a:xfrm>
          <a:prstGeom prst="rect">
            <a:avLst/>
          </a:prstGeom>
        </p:spPr>
        <p:txBody>
          <a:bodyPr wrap="none" rtlCol="0">
            <a:spAutoFit/>
          </a:bodyPr>
          <a:lstStyle/>
          <a:p>
            <a:r>
              <a:rPr lang="en-GB" dirty="0" smtClean="0">
                <a:solidFill>
                  <a:schemeClr val="bg1"/>
                </a:solidFill>
              </a:rPr>
              <a:t>Internet</a:t>
            </a:r>
          </a:p>
        </p:txBody>
      </p:sp>
      <p:graphicFrame>
        <p:nvGraphicFramePr>
          <p:cNvPr id="13" name="Object 4"/>
          <p:cNvGraphicFramePr>
            <a:graphicFrameLocks noChangeAspect="1"/>
          </p:cNvGraphicFramePr>
          <p:nvPr>
            <p:extLst>
              <p:ext uri="{D42A27DB-BD31-4B8C-83A1-F6EECF244321}">
                <p14:modId xmlns:p14="http://schemas.microsoft.com/office/powerpoint/2010/main" val="2677292364"/>
              </p:ext>
            </p:extLst>
          </p:nvPr>
        </p:nvGraphicFramePr>
        <p:xfrm>
          <a:off x="7956376" y="3870852"/>
          <a:ext cx="907813" cy="955675"/>
        </p:xfrm>
        <a:graphic>
          <a:graphicData uri="http://schemas.openxmlformats.org/presentationml/2006/ole">
            <mc:AlternateContent xmlns:mc="http://schemas.openxmlformats.org/markup-compatibility/2006">
              <mc:Choice xmlns:v="urn:schemas-microsoft-com:vml" Requires="v">
                <p:oleObj spid="_x0000_s38993" name="Visio" r:id="rId7" imgW="681228" imgH="955548" progId="Visio.Drawing.11">
                  <p:embed/>
                </p:oleObj>
              </mc:Choice>
              <mc:Fallback>
                <p:oleObj name="Visio" r:id="rId7" imgW="681228" imgH="955548"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56376" y="3870852"/>
                        <a:ext cx="907813" cy="95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 name="Rectangle 13"/>
          <p:cNvSpPr/>
          <p:nvPr/>
        </p:nvSpPr>
        <p:spPr>
          <a:xfrm>
            <a:off x="323827" y="3173125"/>
            <a:ext cx="933831" cy="91440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dirty="0" smtClean="0">
                <a:solidFill>
                  <a:schemeClr val="tx1"/>
                </a:solidFill>
              </a:rPr>
              <a:t>IPV6</a:t>
            </a:r>
            <a:endParaRPr lang="en-GB" dirty="0">
              <a:solidFill>
                <a:schemeClr val="tx1"/>
              </a:solidFill>
            </a:endParaRPr>
          </a:p>
        </p:txBody>
      </p:sp>
      <p:sp>
        <p:nvSpPr>
          <p:cNvPr id="16" name="Rounded Rectangle 15"/>
          <p:cNvSpPr/>
          <p:nvPr/>
        </p:nvSpPr>
        <p:spPr>
          <a:xfrm>
            <a:off x="188618" y="2620231"/>
            <a:ext cx="1287038" cy="43204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smtClean="0"/>
              <a:t>Client app</a:t>
            </a:r>
            <a:endParaRPr lang="en-GB" dirty="0"/>
          </a:p>
        </p:txBody>
      </p:sp>
      <p:sp>
        <p:nvSpPr>
          <p:cNvPr id="17" name="Rounded Rectangle 16"/>
          <p:cNvSpPr/>
          <p:nvPr/>
        </p:nvSpPr>
        <p:spPr>
          <a:xfrm>
            <a:off x="7584504" y="2620231"/>
            <a:ext cx="1524000" cy="43204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dirty="0" smtClean="0"/>
              <a:t>Server app</a:t>
            </a:r>
            <a:endParaRPr lang="en-GB" dirty="0"/>
          </a:p>
        </p:txBody>
      </p:sp>
      <p:cxnSp>
        <p:nvCxnSpPr>
          <p:cNvPr id="18" name="Straight Arrow Connector 17"/>
          <p:cNvCxnSpPr>
            <a:stCxn id="16" idx="3"/>
            <a:endCxn id="17" idx="1"/>
          </p:cNvCxnSpPr>
          <p:nvPr/>
        </p:nvCxnSpPr>
        <p:spPr>
          <a:xfrm>
            <a:off x="1475656" y="2836255"/>
            <a:ext cx="6108848" cy="0"/>
          </a:xfrm>
          <a:prstGeom prst="straightConnector1">
            <a:avLst/>
          </a:prstGeom>
          <a:ln>
            <a:prstDash val="dashDot"/>
            <a:headEnd type="triangle" w="med" len="med"/>
            <a:tailEnd type="triangle" w="med" len="med"/>
          </a:ln>
        </p:spPr>
        <p:style>
          <a:lnRef idx="3">
            <a:schemeClr val="accent4"/>
          </a:lnRef>
          <a:fillRef idx="0">
            <a:schemeClr val="accent4"/>
          </a:fillRef>
          <a:effectRef idx="2">
            <a:schemeClr val="accent4"/>
          </a:effectRef>
          <a:fontRef idx="minor">
            <a:schemeClr val="tx1"/>
          </a:fontRef>
        </p:style>
      </p:cxnSp>
      <p:sp>
        <p:nvSpPr>
          <p:cNvPr id="19" name="TextBox 18"/>
          <p:cNvSpPr txBox="1"/>
          <p:nvPr/>
        </p:nvSpPr>
        <p:spPr>
          <a:xfrm>
            <a:off x="1791124" y="2276872"/>
            <a:ext cx="5336654" cy="369332"/>
          </a:xfrm>
          <a:prstGeom prst="rect">
            <a:avLst/>
          </a:prstGeom>
          <a:noFill/>
        </p:spPr>
        <p:txBody>
          <a:bodyPr wrap="none" rtlCol="0">
            <a:spAutoFit/>
          </a:bodyPr>
          <a:lstStyle/>
          <a:p>
            <a:pPr algn="ctr"/>
            <a:r>
              <a:rPr lang="en-GB" dirty="0" smtClean="0"/>
              <a:t>Client and Server applications must be IPv6 compatible</a:t>
            </a:r>
            <a:endParaRPr lang="en-GB" dirty="0"/>
          </a:p>
        </p:txBody>
      </p:sp>
    </p:spTree>
    <p:extLst>
      <p:ext uri="{BB962C8B-B14F-4D97-AF65-F5344CB8AC3E}">
        <p14:creationId xmlns:p14="http://schemas.microsoft.com/office/powerpoint/2010/main" val="644053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1954560" cy="1143000"/>
          </a:xfrm>
        </p:spPr>
        <p:txBody>
          <a:bodyPr>
            <a:noAutofit/>
          </a:bodyPr>
          <a:lstStyle/>
          <a:p>
            <a:r>
              <a:rPr lang="en-AU" dirty="0" smtClean="0"/>
              <a:t>Simple?</a:t>
            </a:r>
            <a:endParaRPr lang="en-AU" dirty="0"/>
          </a:p>
        </p:txBody>
      </p:sp>
      <p:sp>
        <p:nvSpPr>
          <p:cNvPr id="11" name="Cloud 10"/>
          <p:cNvSpPr/>
          <p:nvPr/>
        </p:nvSpPr>
        <p:spPr>
          <a:xfrm>
            <a:off x="4684190" y="2244434"/>
            <a:ext cx="3045646" cy="1599393"/>
          </a:xfrm>
          <a:prstGeom prst="cloud">
            <a:avLst/>
          </a:prstGeom>
          <a:solidFill>
            <a:srgbClr val="92D05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p>
        </p:txBody>
      </p:sp>
      <p:sp>
        <p:nvSpPr>
          <p:cNvPr id="12" name="Cloud 11"/>
          <p:cNvSpPr/>
          <p:nvPr/>
        </p:nvSpPr>
        <p:spPr>
          <a:xfrm>
            <a:off x="1229457" y="2265585"/>
            <a:ext cx="2911631" cy="1405751"/>
          </a:xfrm>
          <a:prstGeom prst="cloud">
            <a:avLst/>
          </a:prstGeom>
          <a:ln>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p>
        </p:txBody>
      </p:sp>
      <p:sp>
        <p:nvSpPr>
          <p:cNvPr id="13" name="Left-Up Arrow 12"/>
          <p:cNvSpPr/>
          <p:nvPr/>
        </p:nvSpPr>
        <p:spPr>
          <a:xfrm>
            <a:off x="1488421" y="2300151"/>
            <a:ext cx="6107915" cy="912825"/>
          </a:xfrm>
          <a:prstGeom prst="leftUpArrow">
            <a:avLst>
              <a:gd name="adj1" fmla="val 25000"/>
              <a:gd name="adj2" fmla="val 25000"/>
              <a:gd name="adj3" fmla="val 21968"/>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dirty="0">
              <a:solidFill>
                <a:schemeClr val="tx1"/>
              </a:solidFill>
            </a:endParaRPr>
          </a:p>
        </p:txBody>
      </p:sp>
      <p:graphicFrame>
        <p:nvGraphicFramePr>
          <p:cNvPr id="14" name="Object 2"/>
          <p:cNvGraphicFramePr>
            <a:graphicFrameLocks noChangeAspect="1"/>
          </p:cNvGraphicFramePr>
          <p:nvPr>
            <p:extLst>
              <p:ext uri="{D42A27DB-BD31-4B8C-83A1-F6EECF244321}">
                <p14:modId xmlns:p14="http://schemas.microsoft.com/office/powerpoint/2010/main" val="3690839205"/>
              </p:ext>
            </p:extLst>
          </p:nvPr>
        </p:nvGraphicFramePr>
        <p:xfrm>
          <a:off x="6359424" y="1801307"/>
          <a:ext cx="588840" cy="619581"/>
        </p:xfrm>
        <a:graphic>
          <a:graphicData uri="http://schemas.openxmlformats.org/presentationml/2006/ole">
            <mc:AlternateContent xmlns:mc="http://schemas.openxmlformats.org/markup-compatibility/2006">
              <mc:Choice xmlns:v="urn:schemas-microsoft-com:vml" Requires="v">
                <p:oleObj spid="_x0000_s40166" name="Visio" r:id="rId4" imgW="681228" imgH="955548" progId="Visio.Drawing.11">
                  <p:embed/>
                </p:oleObj>
              </mc:Choice>
              <mc:Fallback>
                <p:oleObj name="Visio" r:id="rId4" imgW="681228" imgH="955548"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9424" y="1801307"/>
                        <a:ext cx="588840" cy="619581"/>
                      </a:xfrm>
                      <a:prstGeom prst="rect">
                        <a:avLst/>
                      </a:prstGeom>
                      <a:noFill/>
                      <a:ln>
                        <a:noFill/>
                      </a:ln>
                      <a:effectLst/>
                      <a:extLst/>
                    </p:spPr>
                  </p:pic>
                </p:oleObj>
              </mc:Fallback>
            </mc:AlternateContent>
          </a:graphicData>
        </a:graphic>
      </p:graphicFrame>
      <p:graphicFrame>
        <p:nvGraphicFramePr>
          <p:cNvPr id="15" name="Object 3"/>
          <p:cNvGraphicFramePr>
            <a:graphicFrameLocks noChangeAspect="1"/>
          </p:cNvGraphicFramePr>
          <p:nvPr>
            <p:extLst>
              <p:ext uri="{D42A27DB-BD31-4B8C-83A1-F6EECF244321}">
                <p14:modId xmlns:p14="http://schemas.microsoft.com/office/powerpoint/2010/main" val="103334281"/>
              </p:ext>
            </p:extLst>
          </p:nvPr>
        </p:nvGraphicFramePr>
        <p:xfrm>
          <a:off x="4139952" y="2564904"/>
          <a:ext cx="605751" cy="618868"/>
        </p:xfrm>
        <a:graphic>
          <a:graphicData uri="http://schemas.openxmlformats.org/presentationml/2006/ole">
            <mc:AlternateContent xmlns:mc="http://schemas.openxmlformats.org/markup-compatibility/2006">
              <mc:Choice xmlns:v="urn:schemas-microsoft-com:vml" Requires="v">
                <p:oleObj spid="_x0000_s40167" name="Visio" r:id="rId6" imgW="695706" imgH="947547" progId="Visio.Drawing.11">
                  <p:embed/>
                </p:oleObj>
              </mc:Choice>
              <mc:Fallback>
                <p:oleObj name="Visio" r:id="rId6" imgW="695706" imgH="947547"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9952" y="2564904"/>
                        <a:ext cx="605751" cy="618868"/>
                      </a:xfrm>
                      <a:prstGeom prst="rect">
                        <a:avLst/>
                      </a:prstGeom>
                      <a:noFill/>
                      <a:ln>
                        <a:noFill/>
                      </a:ln>
                      <a:effectLst/>
                      <a:extLst/>
                    </p:spPr>
                  </p:pic>
                </p:oleObj>
              </mc:Fallback>
            </mc:AlternateContent>
          </a:graphicData>
        </a:graphic>
      </p:graphicFrame>
      <p:pic>
        <p:nvPicPr>
          <p:cNvPr id="16" name="Picture 15" descr="laptop"/>
          <p:cNvPicPr>
            <a:picLocks noChangeAspect="1" noChangeArrowheads="1"/>
          </p:cNvPicPr>
          <p:nvPr/>
        </p:nvPicPr>
        <p:blipFill>
          <a:blip r:embed="rId8" cstate="print"/>
          <a:srcRect/>
          <a:stretch>
            <a:fillRect/>
          </a:stretch>
        </p:blipFill>
        <p:spPr bwMode="auto">
          <a:xfrm>
            <a:off x="467544" y="2756563"/>
            <a:ext cx="1020877" cy="562682"/>
          </a:xfrm>
          <a:prstGeom prst="rect">
            <a:avLst/>
          </a:prstGeom>
          <a:noFill/>
          <a:ln w="9525">
            <a:noFill/>
            <a:miter lim="800000"/>
            <a:headEnd/>
            <a:tailEnd/>
          </a:ln>
        </p:spPr>
      </p:pic>
      <p:graphicFrame>
        <p:nvGraphicFramePr>
          <p:cNvPr id="17" name="Object 4"/>
          <p:cNvGraphicFramePr>
            <a:graphicFrameLocks noChangeAspect="1"/>
          </p:cNvGraphicFramePr>
          <p:nvPr>
            <p:extLst>
              <p:ext uri="{D42A27DB-BD31-4B8C-83A1-F6EECF244321}">
                <p14:modId xmlns:p14="http://schemas.microsoft.com/office/powerpoint/2010/main" val="2052060523"/>
              </p:ext>
            </p:extLst>
          </p:nvPr>
        </p:nvGraphicFramePr>
        <p:xfrm>
          <a:off x="7020272" y="3140968"/>
          <a:ext cx="610166" cy="642335"/>
        </p:xfrm>
        <a:graphic>
          <a:graphicData uri="http://schemas.openxmlformats.org/presentationml/2006/ole">
            <mc:AlternateContent xmlns:mc="http://schemas.openxmlformats.org/markup-compatibility/2006">
              <mc:Choice xmlns:v="urn:schemas-microsoft-com:vml" Requires="v">
                <p:oleObj spid="_x0000_s40168" name="Visio" r:id="rId9" imgW="681228" imgH="955548" progId="Visio.Drawing.11">
                  <p:embed/>
                </p:oleObj>
              </mc:Choice>
              <mc:Fallback>
                <p:oleObj name="Visio" r:id="rId9" imgW="681228" imgH="955548" progId="Visio.Drawing.11">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20272" y="3140968"/>
                        <a:ext cx="610166" cy="642335"/>
                      </a:xfrm>
                      <a:prstGeom prst="rect">
                        <a:avLst/>
                      </a:prstGeom>
                      <a:noFill/>
                      <a:ln>
                        <a:noFill/>
                      </a:ln>
                      <a:effectLst/>
                      <a:extLst/>
                    </p:spPr>
                  </p:pic>
                </p:oleObj>
              </mc:Fallback>
            </mc:AlternateContent>
          </a:graphicData>
        </a:graphic>
      </p:graphicFrame>
      <p:graphicFrame>
        <p:nvGraphicFramePr>
          <p:cNvPr id="18" name="Object 3"/>
          <p:cNvGraphicFramePr>
            <a:graphicFrameLocks noChangeAspect="1"/>
          </p:cNvGraphicFramePr>
          <p:nvPr>
            <p:extLst>
              <p:ext uri="{D42A27DB-BD31-4B8C-83A1-F6EECF244321}">
                <p14:modId xmlns:p14="http://schemas.microsoft.com/office/powerpoint/2010/main" val="2005071041"/>
              </p:ext>
            </p:extLst>
          </p:nvPr>
        </p:nvGraphicFramePr>
        <p:xfrm>
          <a:off x="5061212" y="1980331"/>
          <a:ext cx="605751" cy="618868"/>
        </p:xfrm>
        <a:graphic>
          <a:graphicData uri="http://schemas.openxmlformats.org/presentationml/2006/ole">
            <mc:AlternateContent xmlns:mc="http://schemas.openxmlformats.org/markup-compatibility/2006">
              <mc:Choice xmlns:v="urn:schemas-microsoft-com:vml" Requires="v">
                <p:oleObj spid="_x0000_s40169" name="Visio" r:id="rId11" imgW="695706" imgH="947547" progId="Visio.Drawing.11">
                  <p:embed/>
                </p:oleObj>
              </mc:Choice>
              <mc:Fallback>
                <p:oleObj name="Visio" r:id="rId11" imgW="695706" imgH="947547"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61212" y="1980331"/>
                        <a:ext cx="605751" cy="618868"/>
                      </a:xfrm>
                      <a:prstGeom prst="rect">
                        <a:avLst/>
                      </a:prstGeom>
                      <a:noFill/>
                      <a:ln>
                        <a:noFill/>
                      </a:ln>
                      <a:effectLst/>
                      <a:extLst/>
                    </p:spPr>
                  </p:pic>
                </p:oleObj>
              </mc:Fallback>
            </mc:AlternateContent>
          </a:graphicData>
        </a:graphic>
      </p:graphicFrame>
      <p:graphicFrame>
        <p:nvGraphicFramePr>
          <p:cNvPr id="19" name="Object 6"/>
          <p:cNvGraphicFramePr>
            <a:graphicFrameLocks noChangeAspect="1"/>
          </p:cNvGraphicFramePr>
          <p:nvPr>
            <p:extLst>
              <p:ext uri="{D42A27DB-BD31-4B8C-83A1-F6EECF244321}">
                <p14:modId xmlns:p14="http://schemas.microsoft.com/office/powerpoint/2010/main" val="4249275846"/>
              </p:ext>
            </p:extLst>
          </p:nvPr>
        </p:nvGraphicFramePr>
        <p:xfrm>
          <a:off x="5652120" y="3206428"/>
          <a:ext cx="610166" cy="726628"/>
        </p:xfrm>
        <a:graphic>
          <a:graphicData uri="http://schemas.openxmlformats.org/presentationml/2006/ole">
            <mc:AlternateContent xmlns:mc="http://schemas.openxmlformats.org/markup-compatibility/2006">
              <mc:Choice xmlns:v="urn:schemas-microsoft-com:vml" Requires="v">
                <p:oleObj spid="_x0000_s40170" name="Visio" r:id="rId12" imgW="681228" imgH="1081278" progId="Visio.Drawing.11">
                  <p:embed/>
                </p:oleObj>
              </mc:Choice>
              <mc:Fallback>
                <p:oleObj name="Visio" r:id="rId12" imgW="681228" imgH="1081278" progId="Visio.Drawing.11">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52120" y="3206428"/>
                        <a:ext cx="610166" cy="726628"/>
                      </a:xfrm>
                      <a:prstGeom prst="rect">
                        <a:avLst/>
                      </a:prstGeom>
                      <a:noFill/>
                      <a:ln>
                        <a:noFill/>
                      </a:ln>
                      <a:effectLst/>
                      <a:extLst/>
                    </p:spPr>
                  </p:pic>
                </p:oleObj>
              </mc:Fallback>
            </mc:AlternateContent>
          </a:graphicData>
        </a:graphic>
      </p:graphicFrame>
      <p:sp>
        <p:nvSpPr>
          <p:cNvPr id="20" name="TextBox 19"/>
          <p:cNvSpPr txBox="1"/>
          <p:nvPr/>
        </p:nvSpPr>
        <p:spPr>
          <a:xfrm>
            <a:off x="5364088" y="2483604"/>
            <a:ext cx="2059988" cy="369332"/>
          </a:xfrm>
          <a:prstGeom prst="rect">
            <a:avLst/>
          </a:prstGeom>
        </p:spPr>
        <p:txBody>
          <a:bodyPr wrap="none" rtlCol="0">
            <a:spAutoFit/>
          </a:bodyPr>
          <a:lstStyle/>
          <a:p>
            <a:r>
              <a:rPr lang="en-GB" dirty="0" smtClean="0"/>
              <a:t>Corporate intranet</a:t>
            </a:r>
          </a:p>
        </p:txBody>
      </p:sp>
      <p:sp>
        <p:nvSpPr>
          <p:cNvPr id="21" name="TextBox 20"/>
          <p:cNvSpPr txBox="1"/>
          <p:nvPr/>
        </p:nvSpPr>
        <p:spPr>
          <a:xfrm>
            <a:off x="2194913" y="2441474"/>
            <a:ext cx="980718" cy="369332"/>
          </a:xfrm>
          <a:prstGeom prst="rect">
            <a:avLst/>
          </a:prstGeom>
        </p:spPr>
        <p:txBody>
          <a:bodyPr wrap="none" rtlCol="0">
            <a:spAutoFit/>
          </a:bodyPr>
          <a:lstStyle/>
          <a:p>
            <a:r>
              <a:rPr lang="en-GB" dirty="0" smtClean="0">
                <a:solidFill>
                  <a:schemeClr val="bg1"/>
                </a:solidFill>
              </a:rPr>
              <a:t>Internet</a:t>
            </a:r>
          </a:p>
        </p:txBody>
      </p:sp>
      <p:graphicFrame>
        <p:nvGraphicFramePr>
          <p:cNvPr id="22" name="Object 4"/>
          <p:cNvGraphicFramePr>
            <a:graphicFrameLocks noChangeAspect="1"/>
          </p:cNvGraphicFramePr>
          <p:nvPr>
            <p:extLst>
              <p:ext uri="{D42A27DB-BD31-4B8C-83A1-F6EECF244321}">
                <p14:modId xmlns:p14="http://schemas.microsoft.com/office/powerpoint/2010/main" val="4014055982"/>
              </p:ext>
            </p:extLst>
          </p:nvPr>
        </p:nvGraphicFramePr>
        <p:xfrm>
          <a:off x="7118993" y="1706545"/>
          <a:ext cx="610166" cy="642335"/>
        </p:xfrm>
        <a:graphic>
          <a:graphicData uri="http://schemas.openxmlformats.org/presentationml/2006/ole">
            <mc:AlternateContent xmlns:mc="http://schemas.openxmlformats.org/markup-compatibility/2006">
              <mc:Choice xmlns:v="urn:schemas-microsoft-com:vml" Requires="v">
                <p:oleObj spid="_x0000_s40171" name="Visio" r:id="rId14" imgW="681228" imgH="955548" progId="Visio.Drawing.11">
                  <p:embed/>
                </p:oleObj>
              </mc:Choice>
              <mc:Fallback>
                <p:oleObj name="Visio" r:id="rId14" imgW="681228" imgH="955548" progId="Visio.Drawing.11">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18993" y="1706545"/>
                        <a:ext cx="610166" cy="642335"/>
                      </a:xfrm>
                      <a:prstGeom prst="rect">
                        <a:avLst/>
                      </a:prstGeom>
                      <a:noFill/>
                      <a:ln>
                        <a:noFill/>
                      </a:ln>
                      <a:effectLst/>
                      <a:extLst/>
                    </p:spPr>
                  </p:pic>
                </p:oleObj>
              </mc:Fallback>
            </mc:AlternateContent>
          </a:graphicData>
        </a:graphic>
      </p:graphicFrame>
      <p:sp>
        <p:nvSpPr>
          <p:cNvPr id="23" name="TextBox 22"/>
          <p:cNvSpPr txBox="1"/>
          <p:nvPr/>
        </p:nvSpPr>
        <p:spPr>
          <a:xfrm>
            <a:off x="873405" y="4006081"/>
            <a:ext cx="8325549" cy="400110"/>
          </a:xfrm>
          <a:prstGeom prst="rect">
            <a:avLst/>
          </a:prstGeom>
        </p:spPr>
        <p:txBody>
          <a:bodyPr wrap="none" rtlCol="0">
            <a:spAutoFit/>
          </a:bodyPr>
          <a:lstStyle/>
          <a:p>
            <a:r>
              <a:rPr lang="en-GB" sz="2000" dirty="0" smtClean="0"/>
              <a:t>Tunnelling technologies for the Internet and intranet to support IPv6 over IPv4</a:t>
            </a:r>
          </a:p>
        </p:txBody>
      </p:sp>
      <p:sp>
        <p:nvSpPr>
          <p:cNvPr id="24" name="TextBox 23"/>
          <p:cNvSpPr txBox="1"/>
          <p:nvPr/>
        </p:nvSpPr>
        <p:spPr>
          <a:xfrm>
            <a:off x="873405" y="4555309"/>
            <a:ext cx="8172430" cy="400110"/>
          </a:xfrm>
          <a:prstGeom prst="rect">
            <a:avLst/>
          </a:prstGeom>
        </p:spPr>
        <p:txBody>
          <a:bodyPr wrap="none" rtlCol="0">
            <a:spAutoFit/>
          </a:bodyPr>
          <a:lstStyle/>
          <a:p>
            <a:r>
              <a:rPr lang="en-GB" sz="2000" dirty="0" smtClean="0"/>
              <a:t>Internet tunnelling selection based on client location – Internet, NAT, firewall</a:t>
            </a:r>
          </a:p>
        </p:txBody>
      </p:sp>
      <p:sp>
        <p:nvSpPr>
          <p:cNvPr id="25" name="TextBox 24"/>
          <p:cNvSpPr txBox="1"/>
          <p:nvPr/>
        </p:nvSpPr>
        <p:spPr>
          <a:xfrm>
            <a:off x="873405" y="5157192"/>
            <a:ext cx="10172306" cy="707886"/>
          </a:xfrm>
          <a:prstGeom prst="rect">
            <a:avLst/>
          </a:prstGeom>
        </p:spPr>
        <p:txBody>
          <a:bodyPr wrap="square" rtlCol="0">
            <a:spAutoFit/>
          </a:bodyPr>
          <a:lstStyle/>
          <a:p>
            <a:r>
              <a:rPr lang="en-GB" sz="2000" dirty="0" smtClean="0"/>
              <a:t>Encryption/authentication of Internet traffic (end-to-edge/end-to-end)</a:t>
            </a:r>
          </a:p>
          <a:p>
            <a:r>
              <a:rPr lang="en-GB" sz="2000" dirty="0" smtClean="0"/>
              <a:t>PKI required </a:t>
            </a:r>
          </a:p>
        </p:txBody>
      </p:sp>
      <p:sp>
        <p:nvSpPr>
          <p:cNvPr id="26" name="TextBox 25"/>
          <p:cNvSpPr txBox="1"/>
          <p:nvPr/>
        </p:nvSpPr>
        <p:spPr>
          <a:xfrm>
            <a:off x="873405" y="5950297"/>
            <a:ext cx="10172306" cy="400110"/>
          </a:xfrm>
          <a:prstGeom prst="rect">
            <a:avLst/>
          </a:prstGeom>
        </p:spPr>
        <p:txBody>
          <a:bodyPr wrap="square" rtlCol="0">
            <a:spAutoFit/>
          </a:bodyPr>
          <a:lstStyle/>
          <a:p>
            <a:r>
              <a:rPr lang="en-GB" sz="2000" dirty="0" smtClean="0"/>
              <a:t>Client location detection: Internet or corporate intranet </a:t>
            </a:r>
          </a:p>
        </p:txBody>
      </p:sp>
      <p:pic>
        <p:nvPicPr>
          <p:cNvPr id="27" name="Picture 2" descr="C:\Documents and Settings\John\Local Settings\Temporary Internet Files\Content.IE5\Z3BISEYX\MCj04113680000[1].wmf"/>
          <p:cNvPicPr>
            <a:picLocks noChangeAspect="1" noChangeArrowheads="1"/>
          </p:cNvPicPr>
          <p:nvPr/>
        </p:nvPicPr>
        <p:blipFill>
          <a:blip r:embed="rId15" cstate="print"/>
          <a:srcRect/>
          <a:stretch>
            <a:fillRect/>
          </a:stretch>
        </p:blipFill>
        <p:spPr bwMode="auto">
          <a:xfrm>
            <a:off x="111116" y="3933056"/>
            <a:ext cx="827412" cy="499055"/>
          </a:xfrm>
          <a:prstGeom prst="rect">
            <a:avLst/>
          </a:prstGeom>
          <a:noFill/>
        </p:spPr>
      </p:pic>
      <p:pic>
        <p:nvPicPr>
          <p:cNvPr id="28" name="Picture 8" descr="C:\Documents and Settings\John\Local Settings\Temporary Internet Files\Content.IE5\70N1AW2Y\MCj04380640000[1].png"/>
          <p:cNvPicPr>
            <a:picLocks noChangeAspect="1" noChangeArrowheads="1"/>
          </p:cNvPicPr>
          <p:nvPr/>
        </p:nvPicPr>
        <p:blipFill>
          <a:blip r:embed="rId16" cstate="print"/>
          <a:srcRect/>
          <a:stretch>
            <a:fillRect/>
          </a:stretch>
        </p:blipFill>
        <p:spPr bwMode="auto">
          <a:xfrm>
            <a:off x="121709" y="5877272"/>
            <a:ext cx="806226" cy="604827"/>
          </a:xfrm>
          <a:prstGeom prst="rect">
            <a:avLst/>
          </a:prstGeom>
          <a:noFill/>
        </p:spPr>
      </p:pic>
      <p:pic>
        <p:nvPicPr>
          <p:cNvPr id="29" name="Picture 10" descr="C:\Documents and Settings\John\Local Settings\Temporary Internet Files\Content.IE5\7QMQWZ61\MCj04314990000[1].png"/>
          <p:cNvPicPr>
            <a:picLocks noChangeAspect="1" noChangeArrowheads="1"/>
          </p:cNvPicPr>
          <p:nvPr/>
        </p:nvPicPr>
        <p:blipFill>
          <a:blip r:embed="rId17" cstate="print"/>
          <a:srcRect/>
          <a:stretch>
            <a:fillRect/>
          </a:stretch>
        </p:blipFill>
        <p:spPr bwMode="auto">
          <a:xfrm>
            <a:off x="61469" y="4462345"/>
            <a:ext cx="926703" cy="695208"/>
          </a:xfrm>
          <a:prstGeom prst="rect">
            <a:avLst/>
          </a:prstGeom>
          <a:noFill/>
        </p:spPr>
      </p:pic>
      <p:pic>
        <p:nvPicPr>
          <p:cNvPr id="30" name="Picture 11" descr="C:\Documents and Settings\John\Local Settings\Temporary Internet Files\Content.IE5\CDZHN7MZ\MCj04421360000[1].png"/>
          <p:cNvPicPr>
            <a:picLocks noChangeAspect="1" noChangeArrowheads="1"/>
          </p:cNvPicPr>
          <p:nvPr/>
        </p:nvPicPr>
        <p:blipFill>
          <a:blip r:embed="rId18" cstate="print"/>
          <a:srcRect/>
          <a:stretch>
            <a:fillRect/>
          </a:stretch>
        </p:blipFill>
        <p:spPr bwMode="auto">
          <a:xfrm>
            <a:off x="35496" y="5157192"/>
            <a:ext cx="978653" cy="739142"/>
          </a:xfrm>
          <a:prstGeom prst="rect">
            <a:avLst/>
          </a:prstGeom>
          <a:noFill/>
        </p:spPr>
      </p:pic>
      <p:sp>
        <p:nvSpPr>
          <p:cNvPr id="31" name="Footer Placeholder 3"/>
          <p:cNvSpPr>
            <a:spLocks noGrp="1"/>
          </p:cNvSpPr>
          <p:nvPr>
            <p:ph type="ftr" sz="quarter" idx="11"/>
          </p:nvPr>
        </p:nvSpPr>
        <p:spPr>
          <a:xfrm>
            <a:off x="3124200" y="6356350"/>
            <a:ext cx="2895600" cy="365125"/>
          </a:xfrm>
        </p:spPr>
        <p:txBody>
          <a:bodyPr/>
          <a:lstStyle/>
          <a:p>
            <a:r>
              <a:rPr lang="en-AU" dirty="0" smtClean="0"/>
              <a:t>(c) 2011 Microsoft. All rights reserved.</a:t>
            </a:r>
            <a:endParaRPr lang="en-AU" dirty="0"/>
          </a:p>
        </p:txBody>
      </p:sp>
      <p:sp>
        <p:nvSpPr>
          <p:cNvPr id="32" name="Title 1"/>
          <p:cNvSpPr txBox="1">
            <a:spLocks/>
          </p:cNvSpPr>
          <p:nvPr/>
        </p:nvSpPr>
        <p:spPr>
          <a:xfrm>
            <a:off x="2105000" y="341784"/>
            <a:ext cx="6715472"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AU" dirty="0" smtClean="0"/>
              <a:t>Maybe Not…</a:t>
            </a:r>
            <a:endParaRPr lang="en-AU" dirty="0"/>
          </a:p>
        </p:txBody>
      </p:sp>
    </p:spTree>
    <p:extLst>
      <p:ext uri="{BB962C8B-B14F-4D97-AF65-F5344CB8AC3E}">
        <p14:creationId xmlns:p14="http://schemas.microsoft.com/office/powerpoint/2010/main" val="1279562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dissolve">
                                      <p:cBhvr>
                                        <p:cTn id="11" dur="500"/>
                                        <p:tgtEl>
                                          <p:spTgt spid="23"/>
                                        </p:tgtEl>
                                      </p:cBhvr>
                                    </p:animEffect>
                                  </p:childTnLst>
                                </p:cTn>
                              </p:par>
                              <p:par>
                                <p:cTn id="12" presetID="9" presetClass="entr" presetSubtype="0" fill="hold"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dissolve">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dissolve">
                                      <p:cBhvr>
                                        <p:cTn id="19" dur="500"/>
                                        <p:tgtEl>
                                          <p:spTgt spid="24"/>
                                        </p:tgtEl>
                                      </p:cBhvr>
                                    </p:animEffect>
                                  </p:childTnLst>
                                </p:cTn>
                              </p:par>
                              <p:par>
                                <p:cTn id="20" presetID="9" presetClass="entr" presetSubtype="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dissolve">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dissolve">
                                      <p:cBhvr>
                                        <p:cTn id="27" dur="500"/>
                                        <p:tgtEl>
                                          <p:spTgt spid="25"/>
                                        </p:tgtEl>
                                      </p:cBhvr>
                                    </p:animEffect>
                                  </p:childTnLst>
                                </p:cTn>
                              </p:par>
                              <p:par>
                                <p:cTn id="28" presetID="9" presetClass="entr" presetSubtype="0" fill="hold"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dissolve">
                                      <p:cBhvr>
                                        <p:cTn id="30" dur="500"/>
                                        <p:tgtEl>
                                          <p:spTgt spid="30"/>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dissolve">
                                      <p:cBhvr>
                                        <p:cTn id="35" dur="500"/>
                                        <p:tgtEl>
                                          <p:spTgt spid="26"/>
                                        </p:tgtEl>
                                      </p:cBhvr>
                                    </p:animEffect>
                                  </p:childTnLst>
                                </p:cTn>
                              </p:par>
                              <p:par>
                                <p:cTn id="36" presetID="9" presetClass="entr" presetSubtype="0"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dissolve">
                                      <p:cBhvr>
                                        <p:cTn id="3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Troubleshooting Environment</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Cloud 4"/>
          <p:cNvSpPr/>
          <p:nvPr/>
        </p:nvSpPr>
        <p:spPr>
          <a:xfrm>
            <a:off x="195912" y="3376253"/>
            <a:ext cx="1654825" cy="1533546"/>
          </a:xfrm>
          <a:prstGeom prst="cloud">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sz="1600" dirty="0" smtClean="0">
                <a:solidFill>
                  <a:schemeClr val="bg1"/>
                </a:solidFill>
                <a:effectLst/>
              </a:rPr>
              <a:t>Home</a:t>
            </a:r>
            <a:endParaRPr lang="en-GB" sz="1600" dirty="0">
              <a:solidFill>
                <a:schemeClr val="bg1"/>
              </a:solidFill>
              <a:effectLst/>
            </a:endParaRPr>
          </a:p>
        </p:txBody>
      </p:sp>
      <p:sp>
        <p:nvSpPr>
          <p:cNvPr id="6" name="Cloud 5"/>
          <p:cNvSpPr/>
          <p:nvPr/>
        </p:nvSpPr>
        <p:spPr>
          <a:xfrm>
            <a:off x="5027911" y="3120662"/>
            <a:ext cx="3679717" cy="2028627"/>
          </a:xfrm>
          <a:prstGeom prst="cloud">
            <a:avLst/>
          </a:prstGeom>
          <a:solidFill>
            <a:srgbClr val="92D05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600" dirty="0">
              <a:solidFill>
                <a:schemeClr val="tx1"/>
              </a:solidFill>
              <a:effectLst/>
            </a:endParaRPr>
          </a:p>
        </p:txBody>
      </p:sp>
      <p:sp>
        <p:nvSpPr>
          <p:cNvPr id="7" name="Cloud 6"/>
          <p:cNvSpPr/>
          <p:nvPr/>
        </p:nvSpPr>
        <p:spPr>
          <a:xfrm>
            <a:off x="2288778" y="3314819"/>
            <a:ext cx="2613861" cy="1550483"/>
          </a:xfrm>
          <a:prstGeom prst="cloud">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sz="1600" dirty="0">
              <a:solidFill>
                <a:schemeClr val="tx1"/>
              </a:solidFill>
              <a:effectLst/>
            </a:endParaRPr>
          </a:p>
        </p:txBody>
      </p:sp>
      <p:graphicFrame>
        <p:nvGraphicFramePr>
          <p:cNvPr id="9" name="Object 3"/>
          <p:cNvGraphicFramePr>
            <a:graphicFrameLocks noChangeAspect="1"/>
          </p:cNvGraphicFramePr>
          <p:nvPr>
            <p:extLst>
              <p:ext uri="{D42A27DB-BD31-4B8C-83A1-F6EECF244321}">
                <p14:modId xmlns:p14="http://schemas.microsoft.com/office/powerpoint/2010/main" val="2374488428"/>
              </p:ext>
            </p:extLst>
          </p:nvPr>
        </p:nvGraphicFramePr>
        <p:xfrm>
          <a:off x="1607379" y="3631844"/>
          <a:ext cx="901245" cy="920760"/>
        </p:xfrm>
        <a:graphic>
          <a:graphicData uri="http://schemas.openxmlformats.org/presentationml/2006/ole">
            <mc:AlternateContent xmlns:mc="http://schemas.openxmlformats.org/markup-compatibility/2006">
              <mc:Choice xmlns:v="urn:schemas-microsoft-com:vml" Requires="v">
                <p:oleObj spid="_x0000_s41174" name="Visio" r:id="rId4" imgW="695706" imgH="947547" progId="Visio.Drawing.11">
                  <p:embed/>
                </p:oleObj>
              </mc:Choice>
              <mc:Fallback>
                <p:oleObj name="Visio" r:id="rId4" imgW="695706" imgH="94754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7379" y="3631844"/>
                        <a:ext cx="901245" cy="920760"/>
                      </a:xfrm>
                      <a:prstGeom prst="rect">
                        <a:avLst/>
                      </a:prstGeom>
                      <a:noFill/>
                      <a:ln>
                        <a:noFill/>
                      </a:ln>
                      <a:effectLst/>
                      <a:extLst/>
                    </p:spPr>
                  </p:pic>
                </p:oleObj>
              </mc:Fallback>
            </mc:AlternateContent>
          </a:graphicData>
        </a:graphic>
      </p:graphicFrame>
      <p:pic>
        <p:nvPicPr>
          <p:cNvPr id="10" name="Picture 9" descr="laptop"/>
          <p:cNvPicPr>
            <a:picLocks noChangeAspect="1" noChangeArrowheads="1"/>
          </p:cNvPicPr>
          <p:nvPr/>
        </p:nvPicPr>
        <p:blipFill>
          <a:blip r:embed="rId6" cstate="print"/>
          <a:srcRect/>
          <a:stretch>
            <a:fillRect/>
          </a:stretch>
        </p:blipFill>
        <p:spPr bwMode="auto">
          <a:xfrm>
            <a:off x="2687740" y="4452067"/>
            <a:ext cx="1518875" cy="837166"/>
          </a:xfrm>
          <a:prstGeom prst="rect">
            <a:avLst/>
          </a:prstGeom>
          <a:noFill/>
          <a:ln w="9525">
            <a:noFill/>
            <a:miter lim="800000"/>
            <a:headEnd/>
            <a:tailEnd/>
          </a:ln>
        </p:spPr>
      </p:pic>
      <p:graphicFrame>
        <p:nvGraphicFramePr>
          <p:cNvPr id="11" name="Object 3"/>
          <p:cNvGraphicFramePr>
            <a:graphicFrameLocks noChangeAspect="1"/>
          </p:cNvGraphicFramePr>
          <p:nvPr>
            <p:extLst>
              <p:ext uri="{D42A27DB-BD31-4B8C-83A1-F6EECF244321}">
                <p14:modId xmlns:p14="http://schemas.microsoft.com/office/powerpoint/2010/main" val="2873816293"/>
              </p:ext>
            </p:extLst>
          </p:nvPr>
        </p:nvGraphicFramePr>
        <p:xfrm>
          <a:off x="6127696" y="2483839"/>
          <a:ext cx="901245" cy="920760"/>
        </p:xfrm>
        <a:graphic>
          <a:graphicData uri="http://schemas.openxmlformats.org/presentationml/2006/ole">
            <mc:AlternateContent xmlns:mc="http://schemas.openxmlformats.org/markup-compatibility/2006">
              <mc:Choice xmlns:v="urn:schemas-microsoft-com:vml" Requires="v">
                <p:oleObj spid="_x0000_s41175" name="Visio" r:id="rId7" imgW="695706" imgH="947547" progId="Visio.Drawing.11">
                  <p:embed/>
                </p:oleObj>
              </mc:Choice>
              <mc:Fallback>
                <p:oleObj name="Visio" r:id="rId7" imgW="695706" imgH="94754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7696" y="2483839"/>
                        <a:ext cx="901245" cy="920760"/>
                      </a:xfrm>
                      <a:prstGeom prst="rect">
                        <a:avLst/>
                      </a:prstGeom>
                      <a:noFill/>
                      <a:ln>
                        <a:noFill/>
                      </a:ln>
                      <a:effectLst/>
                      <a:extLst/>
                    </p:spPr>
                  </p:pic>
                </p:oleObj>
              </mc:Fallback>
            </mc:AlternateContent>
          </a:graphicData>
        </a:graphic>
      </p:graphicFrame>
      <p:sp>
        <p:nvSpPr>
          <p:cNvPr id="12" name="TextBox 11"/>
          <p:cNvSpPr txBox="1"/>
          <p:nvPr/>
        </p:nvSpPr>
        <p:spPr>
          <a:xfrm>
            <a:off x="6419725" y="3710978"/>
            <a:ext cx="1853392" cy="338554"/>
          </a:xfrm>
          <a:prstGeom prst="rect">
            <a:avLst/>
          </a:prstGeom>
        </p:spPr>
        <p:txBody>
          <a:bodyPr wrap="none" rtlCol="0">
            <a:spAutoFit/>
          </a:bodyPr>
          <a:lstStyle/>
          <a:p>
            <a:r>
              <a:rPr lang="en-GB" sz="1600" dirty="0" smtClean="0">
                <a:effectLst/>
              </a:rPr>
              <a:t>Corporate intranet</a:t>
            </a:r>
          </a:p>
        </p:txBody>
      </p:sp>
      <p:sp>
        <p:nvSpPr>
          <p:cNvPr id="13" name="TextBox 12"/>
          <p:cNvSpPr txBox="1"/>
          <p:nvPr/>
        </p:nvSpPr>
        <p:spPr>
          <a:xfrm>
            <a:off x="3119223" y="3861048"/>
            <a:ext cx="892809" cy="338554"/>
          </a:xfrm>
          <a:prstGeom prst="rect">
            <a:avLst/>
          </a:prstGeom>
        </p:spPr>
        <p:txBody>
          <a:bodyPr wrap="none" rtlCol="0">
            <a:spAutoFit/>
          </a:bodyPr>
          <a:lstStyle/>
          <a:p>
            <a:r>
              <a:rPr lang="en-GB" sz="1600" dirty="0" smtClean="0">
                <a:effectLst/>
              </a:rPr>
              <a:t>Internet</a:t>
            </a:r>
          </a:p>
        </p:txBody>
      </p:sp>
      <p:graphicFrame>
        <p:nvGraphicFramePr>
          <p:cNvPr id="14" name="Object 2"/>
          <p:cNvGraphicFramePr>
            <a:graphicFrameLocks noChangeAspect="1"/>
          </p:cNvGraphicFramePr>
          <p:nvPr>
            <p:extLst>
              <p:ext uri="{D42A27DB-BD31-4B8C-83A1-F6EECF244321}">
                <p14:modId xmlns:p14="http://schemas.microsoft.com/office/powerpoint/2010/main" val="3348655548"/>
              </p:ext>
            </p:extLst>
          </p:nvPr>
        </p:nvGraphicFramePr>
        <p:xfrm>
          <a:off x="8015767" y="2870019"/>
          <a:ext cx="876084" cy="921821"/>
        </p:xfrm>
        <a:graphic>
          <a:graphicData uri="http://schemas.openxmlformats.org/presentationml/2006/ole">
            <mc:AlternateContent xmlns:mc="http://schemas.openxmlformats.org/markup-compatibility/2006">
              <mc:Choice xmlns:v="urn:schemas-microsoft-com:vml" Requires="v">
                <p:oleObj spid="_x0000_s41176" name="Visio" r:id="rId8" imgW="681228" imgH="955548" progId="Visio.Drawing.11">
                  <p:embed/>
                </p:oleObj>
              </mc:Choice>
              <mc:Fallback>
                <p:oleObj name="Visio" r:id="rId8" imgW="681228" imgH="955548" progId="Visio.Drawing.11">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15767" y="2870019"/>
                        <a:ext cx="876084" cy="921821"/>
                      </a:xfrm>
                      <a:prstGeom prst="rect">
                        <a:avLst/>
                      </a:prstGeom>
                      <a:noFill/>
                      <a:ln>
                        <a:noFill/>
                      </a:ln>
                      <a:effectLst/>
                      <a:extLst/>
                    </p:spPr>
                  </p:pic>
                </p:oleObj>
              </mc:Fallback>
            </mc:AlternateContent>
          </a:graphicData>
        </a:graphic>
      </p:graphicFrame>
      <p:sp>
        <p:nvSpPr>
          <p:cNvPr id="15" name="TextBox 14"/>
          <p:cNvSpPr txBox="1"/>
          <p:nvPr/>
        </p:nvSpPr>
        <p:spPr>
          <a:xfrm>
            <a:off x="5981682" y="2177432"/>
            <a:ext cx="566181" cy="338554"/>
          </a:xfrm>
          <a:prstGeom prst="rect">
            <a:avLst/>
          </a:prstGeom>
        </p:spPr>
        <p:txBody>
          <a:bodyPr wrap="none" rtlCol="0">
            <a:spAutoFit/>
          </a:bodyPr>
          <a:lstStyle/>
          <a:p>
            <a:r>
              <a:rPr lang="en-GB" sz="1600" dirty="0" smtClean="0">
                <a:effectLst/>
              </a:rPr>
              <a:t>DC1</a:t>
            </a:r>
          </a:p>
        </p:txBody>
      </p:sp>
      <p:sp>
        <p:nvSpPr>
          <p:cNvPr id="16" name="TextBox 15"/>
          <p:cNvSpPr txBox="1"/>
          <p:nvPr/>
        </p:nvSpPr>
        <p:spPr>
          <a:xfrm>
            <a:off x="8521357" y="2516298"/>
            <a:ext cx="659155" cy="338554"/>
          </a:xfrm>
          <a:prstGeom prst="rect">
            <a:avLst/>
          </a:prstGeom>
        </p:spPr>
        <p:txBody>
          <a:bodyPr wrap="none" rtlCol="0">
            <a:spAutoFit/>
          </a:bodyPr>
          <a:lstStyle/>
          <a:p>
            <a:r>
              <a:rPr lang="en-GB" sz="1600" dirty="0" smtClean="0">
                <a:effectLst/>
              </a:rPr>
              <a:t>APP1</a:t>
            </a:r>
          </a:p>
        </p:txBody>
      </p:sp>
      <p:sp>
        <p:nvSpPr>
          <p:cNvPr id="17" name="TextBox 16"/>
          <p:cNvSpPr txBox="1"/>
          <p:nvPr/>
        </p:nvSpPr>
        <p:spPr>
          <a:xfrm>
            <a:off x="1704722" y="3120662"/>
            <a:ext cx="674865" cy="338554"/>
          </a:xfrm>
          <a:prstGeom prst="rect">
            <a:avLst/>
          </a:prstGeom>
        </p:spPr>
        <p:txBody>
          <a:bodyPr wrap="none" rtlCol="0">
            <a:spAutoFit/>
          </a:bodyPr>
          <a:lstStyle/>
          <a:p>
            <a:r>
              <a:rPr lang="en-GB" sz="1600" dirty="0" smtClean="0">
                <a:effectLst/>
              </a:rPr>
              <a:t>NAT1</a:t>
            </a:r>
          </a:p>
        </p:txBody>
      </p:sp>
      <p:sp>
        <p:nvSpPr>
          <p:cNvPr id="19" name="TextBox 18"/>
          <p:cNvSpPr txBox="1"/>
          <p:nvPr/>
        </p:nvSpPr>
        <p:spPr>
          <a:xfrm>
            <a:off x="7003780" y="2506049"/>
            <a:ext cx="1268296" cy="338554"/>
          </a:xfrm>
          <a:prstGeom prst="rect">
            <a:avLst/>
          </a:prstGeom>
        </p:spPr>
        <p:txBody>
          <a:bodyPr wrap="none" rtlCol="0">
            <a:spAutoFit/>
          </a:bodyPr>
          <a:lstStyle/>
          <a:p>
            <a:r>
              <a:rPr lang="en-GB" sz="1600" dirty="0" smtClean="0">
                <a:effectLst/>
              </a:rPr>
              <a:t>DC, DNS,CA</a:t>
            </a:r>
          </a:p>
        </p:txBody>
      </p:sp>
      <p:graphicFrame>
        <p:nvGraphicFramePr>
          <p:cNvPr id="21" name="Object 3"/>
          <p:cNvGraphicFramePr>
            <a:graphicFrameLocks noChangeAspect="1"/>
          </p:cNvGraphicFramePr>
          <p:nvPr>
            <p:extLst>
              <p:ext uri="{D42A27DB-BD31-4B8C-83A1-F6EECF244321}">
                <p14:modId xmlns:p14="http://schemas.microsoft.com/office/powerpoint/2010/main" val="3540044260"/>
              </p:ext>
            </p:extLst>
          </p:nvPr>
        </p:nvGraphicFramePr>
        <p:xfrm>
          <a:off x="3235486" y="2677517"/>
          <a:ext cx="901245" cy="920760"/>
        </p:xfrm>
        <a:graphic>
          <a:graphicData uri="http://schemas.openxmlformats.org/presentationml/2006/ole">
            <mc:AlternateContent xmlns:mc="http://schemas.openxmlformats.org/markup-compatibility/2006">
              <mc:Choice xmlns:v="urn:schemas-microsoft-com:vml" Requires="v">
                <p:oleObj spid="_x0000_s41177" name="Visio" r:id="rId10" imgW="695706" imgH="947547" progId="Visio.Drawing.11">
                  <p:embed/>
                </p:oleObj>
              </mc:Choice>
              <mc:Fallback>
                <p:oleObj name="Visio" r:id="rId10" imgW="695706" imgH="94754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486" y="2677517"/>
                        <a:ext cx="901245" cy="920760"/>
                      </a:xfrm>
                      <a:prstGeom prst="rect">
                        <a:avLst/>
                      </a:prstGeom>
                      <a:noFill/>
                      <a:ln>
                        <a:noFill/>
                      </a:ln>
                      <a:effectLst/>
                      <a:extLst/>
                    </p:spPr>
                  </p:pic>
                </p:oleObj>
              </mc:Fallback>
            </mc:AlternateContent>
          </a:graphicData>
        </a:graphic>
      </p:graphicFrame>
      <p:sp>
        <p:nvSpPr>
          <p:cNvPr id="22" name="TextBox 21"/>
          <p:cNvSpPr txBox="1"/>
          <p:nvPr/>
        </p:nvSpPr>
        <p:spPr>
          <a:xfrm>
            <a:off x="3089472" y="2371110"/>
            <a:ext cx="673582" cy="338554"/>
          </a:xfrm>
          <a:prstGeom prst="rect">
            <a:avLst/>
          </a:prstGeom>
        </p:spPr>
        <p:txBody>
          <a:bodyPr wrap="none" rtlCol="0">
            <a:spAutoFit/>
          </a:bodyPr>
          <a:lstStyle/>
          <a:p>
            <a:r>
              <a:rPr lang="en-GB" sz="1600" dirty="0" smtClean="0">
                <a:effectLst/>
              </a:rPr>
              <a:t>INET1</a:t>
            </a:r>
          </a:p>
        </p:txBody>
      </p:sp>
      <p:sp>
        <p:nvSpPr>
          <p:cNvPr id="23" name="TextBox 22"/>
          <p:cNvSpPr txBox="1"/>
          <p:nvPr/>
        </p:nvSpPr>
        <p:spPr>
          <a:xfrm>
            <a:off x="3815655" y="2433024"/>
            <a:ext cx="591829" cy="338554"/>
          </a:xfrm>
          <a:prstGeom prst="rect">
            <a:avLst/>
          </a:prstGeom>
        </p:spPr>
        <p:txBody>
          <a:bodyPr wrap="none" rtlCol="0">
            <a:spAutoFit/>
          </a:bodyPr>
          <a:lstStyle/>
          <a:p>
            <a:r>
              <a:rPr lang="en-GB" sz="1600" dirty="0" smtClean="0">
                <a:effectLst/>
              </a:rPr>
              <a:t>DNS</a:t>
            </a:r>
          </a:p>
        </p:txBody>
      </p:sp>
      <p:sp>
        <p:nvSpPr>
          <p:cNvPr id="24" name="TextBox 23"/>
          <p:cNvSpPr txBox="1"/>
          <p:nvPr/>
        </p:nvSpPr>
        <p:spPr>
          <a:xfrm>
            <a:off x="3894020" y="5178678"/>
            <a:ext cx="696024" cy="338554"/>
          </a:xfrm>
          <a:prstGeom prst="rect">
            <a:avLst/>
          </a:prstGeom>
        </p:spPr>
        <p:txBody>
          <a:bodyPr wrap="none" rtlCol="0">
            <a:spAutoFit/>
          </a:bodyPr>
          <a:lstStyle/>
          <a:p>
            <a:r>
              <a:rPr lang="en-GB" sz="1600" dirty="0" smtClean="0">
                <a:effectLst/>
              </a:rPr>
              <a:t>WIN7</a:t>
            </a:r>
          </a:p>
        </p:txBody>
      </p:sp>
      <p:pic>
        <p:nvPicPr>
          <p:cNvPr id="25" name="Picture 24" descr="laptop"/>
          <p:cNvPicPr>
            <a:picLocks noChangeAspect="1" noChangeArrowheads="1"/>
          </p:cNvPicPr>
          <p:nvPr/>
        </p:nvPicPr>
        <p:blipFill>
          <a:blip r:embed="rId6" cstate="print"/>
          <a:srcRect/>
          <a:stretch>
            <a:fillRect/>
          </a:stretch>
        </p:blipFill>
        <p:spPr bwMode="auto">
          <a:xfrm>
            <a:off x="166895" y="4544669"/>
            <a:ext cx="1518875" cy="837166"/>
          </a:xfrm>
          <a:prstGeom prst="rect">
            <a:avLst/>
          </a:prstGeom>
          <a:noFill/>
          <a:ln w="9525">
            <a:noFill/>
            <a:miter lim="800000"/>
            <a:headEnd/>
            <a:tailEnd/>
          </a:ln>
        </p:spPr>
      </p:pic>
      <p:sp>
        <p:nvSpPr>
          <p:cNvPr id="26" name="TextBox 25"/>
          <p:cNvSpPr txBox="1"/>
          <p:nvPr/>
        </p:nvSpPr>
        <p:spPr>
          <a:xfrm>
            <a:off x="1354662" y="5092364"/>
            <a:ext cx="696024" cy="338554"/>
          </a:xfrm>
          <a:prstGeom prst="rect">
            <a:avLst/>
          </a:prstGeom>
        </p:spPr>
        <p:txBody>
          <a:bodyPr wrap="none" rtlCol="0">
            <a:spAutoFit/>
          </a:bodyPr>
          <a:lstStyle/>
          <a:p>
            <a:r>
              <a:rPr lang="en-GB" sz="1600" dirty="0" smtClean="0">
                <a:effectLst/>
              </a:rPr>
              <a:t>WIN7</a:t>
            </a:r>
          </a:p>
        </p:txBody>
      </p:sp>
      <p:pic>
        <p:nvPicPr>
          <p:cNvPr id="27" name="Picture 26" descr="laptop"/>
          <p:cNvPicPr>
            <a:picLocks noChangeAspect="1" noChangeArrowheads="1"/>
          </p:cNvPicPr>
          <p:nvPr/>
        </p:nvPicPr>
        <p:blipFill>
          <a:blip r:embed="rId6" cstate="print"/>
          <a:srcRect/>
          <a:stretch>
            <a:fillRect/>
          </a:stretch>
        </p:blipFill>
        <p:spPr bwMode="auto">
          <a:xfrm>
            <a:off x="5783519" y="4534381"/>
            <a:ext cx="1518875" cy="837166"/>
          </a:xfrm>
          <a:prstGeom prst="rect">
            <a:avLst/>
          </a:prstGeom>
          <a:noFill/>
          <a:ln w="9525">
            <a:noFill/>
            <a:miter lim="800000"/>
            <a:headEnd/>
            <a:tailEnd/>
          </a:ln>
        </p:spPr>
      </p:pic>
      <p:sp>
        <p:nvSpPr>
          <p:cNvPr id="28" name="TextBox 27"/>
          <p:cNvSpPr txBox="1"/>
          <p:nvPr/>
        </p:nvSpPr>
        <p:spPr>
          <a:xfrm>
            <a:off x="7227616" y="4680433"/>
            <a:ext cx="696024" cy="338554"/>
          </a:xfrm>
          <a:prstGeom prst="rect">
            <a:avLst/>
          </a:prstGeom>
        </p:spPr>
        <p:txBody>
          <a:bodyPr wrap="none" rtlCol="0">
            <a:spAutoFit/>
          </a:bodyPr>
          <a:lstStyle/>
          <a:p>
            <a:r>
              <a:rPr lang="en-GB" sz="1600" dirty="0" smtClean="0">
                <a:effectLst/>
              </a:rPr>
              <a:t>WIN7</a:t>
            </a:r>
          </a:p>
        </p:txBody>
      </p:sp>
      <p:graphicFrame>
        <p:nvGraphicFramePr>
          <p:cNvPr id="29" name="Object 3"/>
          <p:cNvGraphicFramePr>
            <a:graphicFrameLocks noChangeAspect="1"/>
          </p:cNvGraphicFramePr>
          <p:nvPr>
            <p:extLst>
              <p:ext uri="{D42A27DB-BD31-4B8C-83A1-F6EECF244321}">
                <p14:modId xmlns:p14="http://schemas.microsoft.com/office/powerpoint/2010/main" val="993389868"/>
              </p:ext>
            </p:extLst>
          </p:nvPr>
        </p:nvGraphicFramePr>
        <p:xfrm>
          <a:off x="4541198" y="3893543"/>
          <a:ext cx="901245" cy="920760"/>
        </p:xfrm>
        <a:graphic>
          <a:graphicData uri="http://schemas.openxmlformats.org/presentationml/2006/ole">
            <mc:AlternateContent xmlns:mc="http://schemas.openxmlformats.org/markup-compatibility/2006">
              <mc:Choice xmlns:v="urn:schemas-microsoft-com:vml" Requires="v">
                <p:oleObj spid="_x0000_s41178" name="Visio" r:id="rId11" imgW="695706" imgH="947547" progId="Visio.Drawing.11">
                  <p:embed/>
                </p:oleObj>
              </mc:Choice>
              <mc:Fallback>
                <p:oleObj name="Visio" r:id="rId11" imgW="695706" imgH="94754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1198" y="3893543"/>
                        <a:ext cx="901245" cy="920760"/>
                      </a:xfrm>
                      <a:prstGeom prst="rect">
                        <a:avLst/>
                      </a:prstGeom>
                      <a:noFill/>
                      <a:ln>
                        <a:noFill/>
                      </a:ln>
                      <a:effectLst/>
                      <a:extLst/>
                    </p:spPr>
                  </p:pic>
                </p:oleObj>
              </mc:Fallback>
            </mc:AlternateContent>
          </a:graphicData>
        </a:graphic>
      </p:graphicFrame>
      <p:sp>
        <p:nvSpPr>
          <p:cNvPr id="30" name="TextBox 29"/>
          <p:cNvSpPr txBox="1"/>
          <p:nvPr/>
        </p:nvSpPr>
        <p:spPr>
          <a:xfrm>
            <a:off x="4541198" y="4879394"/>
            <a:ext cx="643509" cy="369332"/>
          </a:xfrm>
          <a:prstGeom prst="rect">
            <a:avLst/>
          </a:prstGeom>
        </p:spPr>
        <p:txBody>
          <a:bodyPr wrap="none" rtlCol="0">
            <a:spAutoFit/>
          </a:bodyPr>
          <a:lstStyle/>
          <a:p>
            <a:r>
              <a:rPr lang="en-GB" dirty="0" smtClean="0"/>
              <a:t>UAG</a:t>
            </a:r>
          </a:p>
        </p:txBody>
      </p:sp>
    </p:spTree>
    <p:extLst>
      <p:ext uri="{BB962C8B-B14F-4D97-AF65-F5344CB8AC3E}">
        <p14:creationId xmlns:p14="http://schemas.microsoft.com/office/powerpoint/2010/main" val="3089909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IPv4 Only Resources</a:t>
            </a:r>
            <a:endParaRPr sz="3600" dirty="0">
              <a:solidFill>
                <a:schemeClr val="accent2"/>
              </a:solidFill>
            </a:endParaRPr>
          </a:p>
        </p:txBody>
      </p:sp>
      <p:sp>
        <p:nvSpPr>
          <p:cNvPr id="3" name="Text Placeholder 2"/>
          <p:cNvSpPr>
            <a:spLocks noGrp="1"/>
          </p:cNvSpPr>
          <p:nvPr>
            <p:ph idx="1"/>
          </p:nvPr>
        </p:nvSpPr>
        <p:spPr>
          <a:xfrm>
            <a:off x="457200" y="1916832"/>
            <a:ext cx="8229600" cy="4209331"/>
          </a:xfrm>
        </p:spPr>
        <p:txBody>
          <a:bodyPr>
            <a:normAutofit fontScale="85000" lnSpcReduction="20000"/>
          </a:bodyPr>
          <a:lstStyle/>
          <a:p>
            <a:r>
              <a:rPr lang="en-US" dirty="0" smtClean="0"/>
              <a:t>Applications that are not IPv6 capable will need to be reached via an IPv6/IPv4 translation device such as NAT64 and DNS64</a:t>
            </a:r>
          </a:p>
          <a:p>
            <a:endParaRPr lang="en-US" dirty="0" smtClean="0"/>
          </a:p>
          <a:p>
            <a:r>
              <a:rPr lang="en-US" dirty="0" smtClean="0"/>
              <a:t>Examples of IPv4 only resources</a:t>
            </a:r>
          </a:p>
          <a:p>
            <a:pPr lvl="1"/>
            <a:r>
              <a:rPr lang="en-US" dirty="0" smtClean="0"/>
              <a:t>Windows 2000</a:t>
            </a:r>
          </a:p>
          <a:p>
            <a:pPr lvl="1"/>
            <a:r>
              <a:rPr lang="en-US" dirty="0" smtClean="0"/>
              <a:t>Built-in applications and services running on Windows XP and Server 2003</a:t>
            </a:r>
          </a:p>
          <a:p>
            <a:endParaRPr lang="en-US" dirty="0" smtClean="0"/>
          </a:p>
          <a:p>
            <a:r>
              <a:rPr lang="en-US" dirty="0" smtClean="0"/>
              <a:t>Check with the vendor for IPv6 capabilities</a:t>
            </a:r>
          </a:p>
          <a:p>
            <a:endParaRPr lang="en-US" dirty="0" smtClean="0"/>
          </a:p>
          <a:p>
            <a:r>
              <a:rPr lang="en-US" dirty="0" smtClean="0"/>
              <a:t>Upgrade where possible</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1157338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loud 4"/>
          <p:cNvSpPr/>
          <p:nvPr/>
        </p:nvSpPr>
        <p:spPr>
          <a:xfrm rot="21320485">
            <a:off x="5295808" y="2161655"/>
            <a:ext cx="3791708" cy="3792424"/>
          </a:xfrm>
          <a:prstGeom prst="cloud">
            <a:avLst/>
          </a:prstGeom>
          <a:solidFill>
            <a:srgbClr val="92D05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p>
        </p:txBody>
      </p:sp>
      <p:sp>
        <p:nvSpPr>
          <p:cNvPr id="26" name="Rectangle 25"/>
          <p:cNvSpPr/>
          <p:nvPr/>
        </p:nvSpPr>
        <p:spPr>
          <a:xfrm>
            <a:off x="6081122" y="3143722"/>
            <a:ext cx="2131989" cy="3698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bg1"/>
                </a:solidFill>
              </a:rPr>
              <a:t>Native IPv6</a:t>
            </a:r>
            <a:endParaRPr lang="en-GB" dirty="0">
              <a:solidFill>
                <a:schemeClr val="bg1"/>
              </a:solidFill>
            </a:endParaRPr>
          </a:p>
        </p:txBody>
      </p:sp>
      <p:sp>
        <p:nvSpPr>
          <p:cNvPr id="2" name="Title 1"/>
          <p:cNvSpPr>
            <a:spLocks noGrp="1"/>
          </p:cNvSpPr>
          <p:nvPr>
            <p:ph type="title"/>
          </p:nvPr>
        </p:nvSpPr>
        <p:spPr/>
        <p:txBody>
          <a:bodyPr/>
          <a:lstStyle/>
          <a:p>
            <a:r>
              <a:rPr lang="en-AU" dirty="0" smtClean="0"/>
              <a:t>Connectivity Summary</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6" name="Cloud 5"/>
          <p:cNvSpPr/>
          <p:nvPr/>
        </p:nvSpPr>
        <p:spPr>
          <a:xfrm rot="16200000">
            <a:off x="1364091" y="1794872"/>
            <a:ext cx="3545892" cy="4906938"/>
          </a:xfrm>
          <a:prstGeom prst="cloud">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dirty="0"/>
          </a:p>
        </p:txBody>
      </p:sp>
      <p:sp>
        <p:nvSpPr>
          <p:cNvPr id="7" name="Rectangle 6"/>
          <p:cNvSpPr/>
          <p:nvPr/>
        </p:nvSpPr>
        <p:spPr>
          <a:xfrm>
            <a:off x="1140419" y="3095230"/>
            <a:ext cx="3161891" cy="3698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bg1"/>
                </a:solidFill>
              </a:rPr>
              <a:t>6to4 tunnel</a:t>
            </a:r>
            <a:endParaRPr lang="en-GB" dirty="0">
              <a:solidFill>
                <a:schemeClr val="bg1"/>
              </a:solidFill>
            </a:endParaRPr>
          </a:p>
        </p:txBody>
      </p:sp>
      <p:pic>
        <p:nvPicPr>
          <p:cNvPr id="8" name="Picture 7" descr="laptop"/>
          <p:cNvPicPr>
            <a:picLocks noChangeAspect="1" noChangeArrowheads="1"/>
          </p:cNvPicPr>
          <p:nvPr/>
        </p:nvPicPr>
        <p:blipFill>
          <a:blip r:embed="rId4" cstate="print"/>
          <a:srcRect/>
          <a:stretch>
            <a:fillRect/>
          </a:stretch>
        </p:blipFill>
        <p:spPr bwMode="auto">
          <a:xfrm>
            <a:off x="107504" y="3140331"/>
            <a:ext cx="1115939" cy="615078"/>
          </a:xfrm>
          <a:prstGeom prst="rect">
            <a:avLst/>
          </a:prstGeom>
          <a:noFill/>
          <a:ln w="9525">
            <a:noFill/>
            <a:miter lim="800000"/>
            <a:headEnd/>
            <a:tailEnd/>
          </a:ln>
        </p:spPr>
      </p:pic>
      <p:pic>
        <p:nvPicPr>
          <p:cNvPr id="9" name="Picture 2" descr="C:\Documents and Settings\John\Local Settings\Temporary Internet Files\Content.IE5\Z3BISEYX\MCj04113680000[1].wmf"/>
          <p:cNvPicPr>
            <a:picLocks noChangeAspect="1" noChangeArrowheads="1"/>
          </p:cNvPicPr>
          <p:nvPr/>
        </p:nvPicPr>
        <p:blipFill>
          <a:blip r:embed="rId5" cstate="print"/>
          <a:srcRect/>
          <a:stretch>
            <a:fillRect/>
          </a:stretch>
        </p:blipFill>
        <p:spPr bwMode="auto">
          <a:xfrm>
            <a:off x="798967" y="3067346"/>
            <a:ext cx="607912" cy="366663"/>
          </a:xfrm>
          <a:prstGeom prst="rect">
            <a:avLst/>
          </a:prstGeom>
          <a:noFill/>
        </p:spPr>
      </p:pic>
      <p:sp>
        <p:nvSpPr>
          <p:cNvPr id="19" name="TextBox 18"/>
          <p:cNvSpPr txBox="1"/>
          <p:nvPr/>
        </p:nvSpPr>
        <p:spPr>
          <a:xfrm>
            <a:off x="2049902" y="2668236"/>
            <a:ext cx="1469633" cy="369332"/>
          </a:xfrm>
          <a:prstGeom prst="rect">
            <a:avLst/>
          </a:prstGeom>
          <a:noFill/>
        </p:spPr>
        <p:txBody>
          <a:bodyPr wrap="none" rtlCol="0">
            <a:spAutoFit/>
          </a:bodyPr>
          <a:lstStyle/>
          <a:p>
            <a:r>
              <a:rPr lang="en-GB" dirty="0" smtClean="0">
                <a:solidFill>
                  <a:schemeClr val="bg1"/>
                </a:solidFill>
              </a:rPr>
              <a:t>IPv4 Internet</a:t>
            </a:r>
            <a:endParaRPr lang="en-GB" dirty="0">
              <a:solidFill>
                <a:schemeClr val="bg1"/>
              </a:solidFill>
            </a:endParaRPr>
          </a:p>
        </p:txBody>
      </p:sp>
      <p:sp>
        <p:nvSpPr>
          <p:cNvPr id="22" name="Rectangle 21"/>
          <p:cNvSpPr/>
          <p:nvPr/>
        </p:nvSpPr>
        <p:spPr>
          <a:xfrm>
            <a:off x="4283968" y="1772816"/>
            <a:ext cx="1791080" cy="4574741"/>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dirty="0"/>
          </a:p>
        </p:txBody>
      </p:sp>
      <p:sp>
        <p:nvSpPr>
          <p:cNvPr id="24" name="TextBox 23"/>
          <p:cNvSpPr txBox="1"/>
          <p:nvPr/>
        </p:nvSpPr>
        <p:spPr>
          <a:xfrm>
            <a:off x="1187624" y="3458651"/>
            <a:ext cx="2581156" cy="369332"/>
          </a:xfrm>
          <a:prstGeom prst="rect">
            <a:avLst/>
          </a:prstGeom>
          <a:noFill/>
        </p:spPr>
        <p:txBody>
          <a:bodyPr wrap="none" rtlCol="0">
            <a:spAutoFit/>
          </a:bodyPr>
          <a:lstStyle/>
          <a:p>
            <a:r>
              <a:rPr lang="en-GB" dirty="0" smtClean="0"/>
              <a:t>IPv6 in IPv4 protocol 41</a:t>
            </a:r>
            <a:endParaRPr lang="en-GB" dirty="0"/>
          </a:p>
        </p:txBody>
      </p:sp>
      <p:sp>
        <p:nvSpPr>
          <p:cNvPr id="27" name="Rectangle 26"/>
          <p:cNvSpPr/>
          <p:nvPr/>
        </p:nvSpPr>
        <p:spPr>
          <a:xfrm>
            <a:off x="6075048" y="4120516"/>
            <a:ext cx="2344611" cy="3698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bg1"/>
                </a:solidFill>
              </a:rPr>
              <a:t>ISATAP</a:t>
            </a:r>
            <a:endParaRPr lang="en-GB" dirty="0">
              <a:solidFill>
                <a:schemeClr val="bg1"/>
              </a:solidFill>
            </a:endParaRPr>
          </a:p>
        </p:txBody>
      </p:sp>
      <p:sp>
        <p:nvSpPr>
          <p:cNvPr id="28" name="TextBox 27"/>
          <p:cNvSpPr txBox="1"/>
          <p:nvPr/>
        </p:nvSpPr>
        <p:spPr>
          <a:xfrm>
            <a:off x="6084168" y="4560773"/>
            <a:ext cx="2581156" cy="369332"/>
          </a:xfrm>
          <a:prstGeom prst="rect">
            <a:avLst/>
          </a:prstGeom>
          <a:noFill/>
        </p:spPr>
        <p:txBody>
          <a:bodyPr wrap="none" rtlCol="0">
            <a:spAutoFit/>
          </a:bodyPr>
          <a:lstStyle/>
          <a:p>
            <a:r>
              <a:rPr lang="en-GB" dirty="0" smtClean="0"/>
              <a:t>IPv6 in IPv4 protocol 41</a:t>
            </a:r>
            <a:endParaRPr lang="en-GB" dirty="0"/>
          </a:p>
        </p:txBody>
      </p:sp>
      <p:pic>
        <p:nvPicPr>
          <p:cNvPr id="29" name="Picture 2" descr="C:\Documents and Settings\John\Local Settings\Temporary Internet Files\Content.IE5\Z3BISEYX\MCj04113680000[1].wmf"/>
          <p:cNvPicPr>
            <a:picLocks noChangeAspect="1" noChangeArrowheads="1"/>
          </p:cNvPicPr>
          <p:nvPr/>
        </p:nvPicPr>
        <p:blipFill>
          <a:blip r:embed="rId5" cstate="print"/>
          <a:srcRect/>
          <a:stretch>
            <a:fillRect/>
          </a:stretch>
        </p:blipFill>
        <p:spPr bwMode="auto">
          <a:xfrm>
            <a:off x="3888604" y="3048336"/>
            <a:ext cx="827412" cy="499055"/>
          </a:xfrm>
          <a:prstGeom prst="rect">
            <a:avLst/>
          </a:prstGeom>
          <a:noFill/>
        </p:spPr>
      </p:pic>
      <p:grpSp>
        <p:nvGrpSpPr>
          <p:cNvPr id="3" name="Group 2"/>
          <p:cNvGrpSpPr/>
          <p:nvPr/>
        </p:nvGrpSpPr>
        <p:grpSpPr>
          <a:xfrm>
            <a:off x="107504" y="3951609"/>
            <a:ext cx="4608512" cy="839811"/>
            <a:chOff x="107504" y="3951609"/>
            <a:chExt cx="4608512" cy="839811"/>
          </a:xfrm>
        </p:grpSpPr>
        <p:sp>
          <p:nvSpPr>
            <p:cNvPr id="10" name="Rectangle 9"/>
            <p:cNvSpPr/>
            <p:nvPr/>
          </p:nvSpPr>
          <p:spPr>
            <a:xfrm>
              <a:off x="827585" y="4052200"/>
              <a:ext cx="3474726" cy="3698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bg1"/>
                  </a:solidFill>
                </a:rPr>
                <a:t>              Teredo tunnel</a:t>
              </a:r>
              <a:endParaRPr lang="en-GB" dirty="0">
                <a:solidFill>
                  <a:schemeClr val="bg1"/>
                </a:solidFill>
              </a:endParaRPr>
            </a:p>
          </p:txBody>
        </p:sp>
        <p:pic>
          <p:nvPicPr>
            <p:cNvPr id="11" name="Picture 10" descr="laptop"/>
            <p:cNvPicPr>
              <a:picLocks noChangeAspect="1" noChangeArrowheads="1"/>
            </p:cNvPicPr>
            <p:nvPr/>
          </p:nvPicPr>
          <p:blipFill>
            <a:blip r:embed="rId4" cstate="print"/>
            <a:srcRect/>
            <a:stretch>
              <a:fillRect/>
            </a:stretch>
          </p:blipFill>
          <p:spPr bwMode="auto">
            <a:xfrm>
              <a:off x="107504" y="4024594"/>
              <a:ext cx="1115939" cy="615078"/>
            </a:xfrm>
            <a:prstGeom prst="rect">
              <a:avLst/>
            </a:prstGeom>
            <a:noFill/>
            <a:ln w="9525">
              <a:noFill/>
              <a:miter lim="800000"/>
              <a:headEnd/>
              <a:tailEnd/>
            </a:ln>
          </p:spPr>
        </p:pic>
        <p:pic>
          <p:nvPicPr>
            <p:cNvPr id="12" name="Picture 2" descr="C:\Documents and Settings\John\Local Settings\Temporary Internet Files\Content.IE5\Z3BISEYX\MCj04113680000[1].wmf"/>
            <p:cNvPicPr>
              <a:picLocks noChangeAspect="1" noChangeArrowheads="1"/>
            </p:cNvPicPr>
            <p:nvPr/>
          </p:nvPicPr>
          <p:blipFill>
            <a:blip r:embed="rId5" cstate="print"/>
            <a:srcRect/>
            <a:stretch>
              <a:fillRect/>
            </a:stretch>
          </p:blipFill>
          <p:spPr bwMode="auto">
            <a:xfrm>
              <a:off x="798967" y="3951609"/>
              <a:ext cx="607912" cy="366663"/>
            </a:xfrm>
            <a:prstGeom prst="rect">
              <a:avLst/>
            </a:prstGeom>
            <a:noFill/>
          </p:spPr>
        </p:pic>
        <p:pic>
          <p:nvPicPr>
            <p:cNvPr id="13" name="Picture 4"/>
            <p:cNvPicPr>
              <a:picLocks noChangeAspect="1" noChangeArrowheads="1"/>
            </p:cNvPicPr>
            <p:nvPr/>
          </p:nvPicPr>
          <p:blipFill>
            <a:blip r:embed="rId6" cstate="print"/>
            <a:stretch>
              <a:fillRect/>
            </a:stretch>
          </p:blipFill>
          <p:spPr bwMode="auto">
            <a:xfrm>
              <a:off x="1366899" y="4024594"/>
              <a:ext cx="625588" cy="469313"/>
            </a:xfrm>
            <a:prstGeom prst="rect">
              <a:avLst/>
            </a:prstGeom>
            <a:noFill/>
            <a:ln>
              <a:noFill/>
            </a:ln>
          </p:spPr>
        </p:pic>
        <p:sp>
          <p:nvSpPr>
            <p:cNvPr id="14" name="TextBox 13"/>
            <p:cNvSpPr txBox="1"/>
            <p:nvPr/>
          </p:nvSpPr>
          <p:spPr>
            <a:xfrm>
              <a:off x="1403648" y="4221088"/>
              <a:ext cx="578172" cy="338554"/>
            </a:xfrm>
            <a:prstGeom prst="rect">
              <a:avLst/>
            </a:prstGeom>
            <a:noFill/>
          </p:spPr>
          <p:txBody>
            <a:bodyPr wrap="none" rtlCol="0">
              <a:spAutoFit/>
            </a:bodyPr>
            <a:lstStyle/>
            <a:p>
              <a:r>
                <a:rPr lang="en-GB" sz="1600" dirty="0" smtClean="0">
                  <a:solidFill>
                    <a:schemeClr val="tx2">
                      <a:lumMod val="50000"/>
                    </a:schemeClr>
                  </a:solidFill>
                </a:rPr>
                <a:t>NAT</a:t>
              </a:r>
              <a:endParaRPr lang="en-GB" sz="1600" dirty="0">
                <a:solidFill>
                  <a:schemeClr val="tx2">
                    <a:lumMod val="50000"/>
                  </a:schemeClr>
                </a:solidFill>
              </a:endParaRPr>
            </a:p>
          </p:txBody>
        </p:sp>
        <p:sp>
          <p:nvSpPr>
            <p:cNvPr id="23" name="TextBox 22"/>
            <p:cNvSpPr txBox="1"/>
            <p:nvPr/>
          </p:nvSpPr>
          <p:spPr>
            <a:xfrm>
              <a:off x="1201960" y="4422088"/>
              <a:ext cx="2433936" cy="369332"/>
            </a:xfrm>
            <a:prstGeom prst="rect">
              <a:avLst/>
            </a:prstGeom>
            <a:noFill/>
          </p:spPr>
          <p:txBody>
            <a:bodyPr wrap="none" rtlCol="0">
              <a:spAutoFit/>
            </a:bodyPr>
            <a:lstStyle/>
            <a:p>
              <a:r>
                <a:rPr lang="en-GB" dirty="0" smtClean="0"/>
                <a:t>IPv6 in UDP port 3544</a:t>
              </a:r>
              <a:endParaRPr lang="en-GB" dirty="0"/>
            </a:p>
          </p:txBody>
        </p:sp>
        <p:pic>
          <p:nvPicPr>
            <p:cNvPr id="30" name="Picture 2" descr="C:\Documents and Settings\John\Local Settings\Temporary Internet Files\Content.IE5\Z3BISEYX\MCj04113680000[1].wmf"/>
            <p:cNvPicPr>
              <a:picLocks noChangeAspect="1" noChangeArrowheads="1"/>
            </p:cNvPicPr>
            <p:nvPr/>
          </p:nvPicPr>
          <p:blipFill>
            <a:blip r:embed="rId5" cstate="print"/>
            <a:srcRect/>
            <a:stretch>
              <a:fillRect/>
            </a:stretch>
          </p:blipFill>
          <p:spPr bwMode="auto">
            <a:xfrm>
              <a:off x="3888604" y="3951609"/>
              <a:ext cx="827412" cy="499055"/>
            </a:xfrm>
            <a:prstGeom prst="rect">
              <a:avLst/>
            </a:prstGeom>
            <a:noFill/>
          </p:spPr>
        </p:pic>
      </p:grpSp>
      <p:pic>
        <p:nvPicPr>
          <p:cNvPr id="32" name="Picture 2" descr="C:\Documents and Settings\John\Local Settings\Temporary Internet Files\Content.IE5\Z3BISEYX\MCj04113680000[1].wmf"/>
          <p:cNvPicPr>
            <a:picLocks noChangeAspect="1" noChangeArrowheads="1"/>
          </p:cNvPicPr>
          <p:nvPr/>
        </p:nvPicPr>
        <p:blipFill>
          <a:blip r:embed="rId5" cstate="print"/>
          <a:srcRect/>
          <a:stretch>
            <a:fillRect/>
          </a:stretch>
        </p:blipFill>
        <p:spPr bwMode="auto">
          <a:xfrm>
            <a:off x="5661342" y="4066436"/>
            <a:ext cx="827412" cy="499055"/>
          </a:xfrm>
          <a:prstGeom prst="rect">
            <a:avLst/>
          </a:prstGeom>
          <a:noFill/>
        </p:spPr>
      </p:pic>
      <p:graphicFrame>
        <p:nvGraphicFramePr>
          <p:cNvPr id="33" name="Object 32"/>
          <p:cNvGraphicFramePr>
            <a:graphicFrameLocks noChangeAspect="1"/>
          </p:cNvGraphicFramePr>
          <p:nvPr>
            <p:extLst>
              <p:ext uri="{D42A27DB-BD31-4B8C-83A1-F6EECF244321}">
                <p14:modId xmlns:p14="http://schemas.microsoft.com/office/powerpoint/2010/main" val="16501178"/>
              </p:ext>
            </p:extLst>
          </p:nvPr>
        </p:nvGraphicFramePr>
        <p:xfrm>
          <a:off x="8207039" y="3789040"/>
          <a:ext cx="901465" cy="920750"/>
        </p:xfrm>
        <a:graphic>
          <a:graphicData uri="http://schemas.openxmlformats.org/presentationml/2006/ole">
            <mc:AlternateContent xmlns:mc="http://schemas.openxmlformats.org/markup-compatibility/2006">
              <mc:Choice xmlns:v="urn:schemas-microsoft-com:vml" Requires="v">
                <p:oleObj spid="_x0000_s42100" name="Visio" r:id="rId7" imgW="695706" imgH="947547" progId="Visio.Drawing.11">
                  <p:embed/>
                </p:oleObj>
              </mc:Choice>
              <mc:Fallback>
                <p:oleObj name="Visio" r:id="rId7" imgW="695706" imgH="947547"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07039" y="3789040"/>
                        <a:ext cx="901465" cy="92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4242897270"/>
              </p:ext>
            </p:extLst>
          </p:nvPr>
        </p:nvGraphicFramePr>
        <p:xfrm>
          <a:off x="8207039" y="2868290"/>
          <a:ext cx="901465" cy="920750"/>
        </p:xfrm>
        <a:graphic>
          <a:graphicData uri="http://schemas.openxmlformats.org/presentationml/2006/ole">
            <mc:AlternateContent xmlns:mc="http://schemas.openxmlformats.org/markup-compatibility/2006">
              <mc:Choice xmlns:v="urn:schemas-microsoft-com:vml" Requires="v">
                <p:oleObj spid="_x0000_s42101" name="Visio" r:id="rId9" imgW="695706" imgH="947547" progId="Visio.Drawing.11">
                  <p:embed/>
                </p:oleObj>
              </mc:Choice>
              <mc:Fallback>
                <p:oleObj name="Visio" r:id="rId9" imgW="695706" imgH="947547"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07039" y="2868290"/>
                        <a:ext cx="901465" cy="920750"/>
                      </a:xfrm>
                      <a:prstGeom prst="rect">
                        <a:avLst/>
                      </a:prstGeom>
                      <a:noFill/>
                      <a:ln>
                        <a:noFill/>
                      </a:ln>
                      <a:effectLst/>
                      <a:extLst/>
                    </p:spPr>
                  </p:pic>
                </p:oleObj>
              </mc:Fallback>
            </mc:AlternateContent>
          </a:graphicData>
        </a:graphic>
      </p:graphicFrame>
      <p:sp>
        <p:nvSpPr>
          <p:cNvPr id="35" name="Rectangle 34"/>
          <p:cNvSpPr/>
          <p:nvPr/>
        </p:nvSpPr>
        <p:spPr>
          <a:xfrm>
            <a:off x="6084168" y="5143982"/>
            <a:ext cx="2122870" cy="3698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bg1"/>
                </a:solidFill>
              </a:rPr>
              <a:t>IPv4</a:t>
            </a:r>
            <a:endParaRPr lang="en-GB" dirty="0">
              <a:solidFill>
                <a:schemeClr val="bg1"/>
              </a:solidFill>
            </a:endParaRPr>
          </a:p>
        </p:txBody>
      </p:sp>
      <p:graphicFrame>
        <p:nvGraphicFramePr>
          <p:cNvPr id="36" name="Object 35"/>
          <p:cNvGraphicFramePr>
            <a:graphicFrameLocks noChangeAspect="1"/>
          </p:cNvGraphicFramePr>
          <p:nvPr>
            <p:extLst>
              <p:ext uri="{D42A27DB-BD31-4B8C-83A1-F6EECF244321}">
                <p14:modId xmlns:p14="http://schemas.microsoft.com/office/powerpoint/2010/main" val="3221756792"/>
              </p:ext>
            </p:extLst>
          </p:nvPr>
        </p:nvGraphicFramePr>
        <p:xfrm>
          <a:off x="8207039" y="4812506"/>
          <a:ext cx="901465" cy="920750"/>
        </p:xfrm>
        <a:graphic>
          <a:graphicData uri="http://schemas.openxmlformats.org/presentationml/2006/ole">
            <mc:AlternateContent xmlns:mc="http://schemas.openxmlformats.org/markup-compatibility/2006">
              <mc:Choice xmlns:v="urn:schemas-microsoft-com:vml" Requires="v">
                <p:oleObj spid="_x0000_s42102" name="Visio" r:id="rId10" imgW="695706" imgH="947547" progId="Visio.Drawing.11">
                  <p:embed/>
                </p:oleObj>
              </mc:Choice>
              <mc:Fallback>
                <p:oleObj name="Visio" r:id="rId10" imgW="695706" imgH="947547"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07039" y="4812506"/>
                        <a:ext cx="901465" cy="92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7" name="Rounded Rectangle 36"/>
          <p:cNvSpPr/>
          <p:nvPr/>
        </p:nvSpPr>
        <p:spPr>
          <a:xfrm>
            <a:off x="5062054" y="5016834"/>
            <a:ext cx="950105" cy="56501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t>NAT64</a:t>
            </a:r>
            <a:endParaRPr lang="en-GB" dirty="0"/>
          </a:p>
        </p:txBody>
      </p:sp>
      <p:sp>
        <p:nvSpPr>
          <p:cNvPr id="38" name="Rounded Rectangle 37"/>
          <p:cNvSpPr/>
          <p:nvPr/>
        </p:nvSpPr>
        <p:spPr>
          <a:xfrm>
            <a:off x="4499992" y="4509120"/>
            <a:ext cx="950105" cy="565012"/>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dirty="0" smtClean="0"/>
              <a:t>DNS64</a:t>
            </a:r>
            <a:endParaRPr lang="en-GB" dirty="0"/>
          </a:p>
        </p:txBody>
      </p:sp>
      <p:sp>
        <p:nvSpPr>
          <p:cNvPr id="39" name="TextBox 38"/>
          <p:cNvSpPr txBox="1"/>
          <p:nvPr/>
        </p:nvSpPr>
        <p:spPr>
          <a:xfrm>
            <a:off x="6542665" y="2420888"/>
            <a:ext cx="1989775" cy="369332"/>
          </a:xfrm>
          <a:prstGeom prst="rect">
            <a:avLst/>
          </a:prstGeom>
          <a:noFill/>
        </p:spPr>
        <p:txBody>
          <a:bodyPr wrap="none" rtlCol="0">
            <a:spAutoFit/>
          </a:bodyPr>
          <a:lstStyle/>
          <a:p>
            <a:r>
              <a:rPr lang="en-GB" dirty="0" smtClean="0"/>
              <a:t>Corporate Network</a:t>
            </a:r>
            <a:endParaRPr lang="en-GB" dirty="0"/>
          </a:p>
        </p:txBody>
      </p:sp>
      <p:sp>
        <p:nvSpPr>
          <p:cNvPr id="40" name="TextBox 39"/>
          <p:cNvSpPr txBox="1"/>
          <p:nvPr/>
        </p:nvSpPr>
        <p:spPr>
          <a:xfrm>
            <a:off x="4542159" y="1944063"/>
            <a:ext cx="1421942" cy="1477328"/>
          </a:xfrm>
          <a:prstGeom prst="rect">
            <a:avLst/>
          </a:prstGeom>
          <a:noFill/>
        </p:spPr>
        <p:txBody>
          <a:bodyPr wrap="square" rtlCol="0">
            <a:spAutoFit/>
          </a:bodyPr>
          <a:lstStyle/>
          <a:p>
            <a:r>
              <a:rPr lang="en-GB" dirty="0" smtClean="0">
                <a:solidFill>
                  <a:schemeClr val="bg1"/>
                </a:solidFill>
              </a:rPr>
              <a:t>Forefront Unified Access Gateway (UAG)</a:t>
            </a:r>
            <a:endParaRPr lang="en-GB" dirty="0">
              <a:solidFill>
                <a:schemeClr val="bg1"/>
              </a:solidFill>
            </a:endParaRPr>
          </a:p>
        </p:txBody>
      </p:sp>
      <p:grpSp>
        <p:nvGrpSpPr>
          <p:cNvPr id="42" name="Group 41"/>
          <p:cNvGrpSpPr/>
          <p:nvPr/>
        </p:nvGrpSpPr>
        <p:grpSpPr>
          <a:xfrm>
            <a:off x="107504" y="4901177"/>
            <a:ext cx="4608512" cy="1334394"/>
            <a:chOff x="107504" y="4901177"/>
            <a:chExt cx="4608512" cy="1334394"/>
          </a:xfrm>
        </p:grpSpPr>
        <p:sp>
          <p:nvSpPr>
            <p:cNvPr id="15" name="Rectangle 14"/>
            <p:cNvSpPr/>
            <p:nvPr/>
          </p:nvSpPr>
          <p:spPr>
            <a:xfrm>
              <a:off x="822125" y="5013176"/>
              <a:ext cx="3480185" cy="3698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bg1"/>
                  </a:solidFill>
                </a:rPr>
                <a:t>                   IPHTTPS tunnel</a:t>
              </a:r>
              <a:endParaRPr lang="en-GB" dirty="0">
                <a:solidFill>
                  <a:schemeClr val="bg1"/>
                </a:solidFill>
              </a:endParaRPr>
            </a:p>
          </p:txBody>
        </p:sp>
        <p:pic>
          <p:nvPicPr>
            <p:cNvPr id="16" name="Picture 15" descr="laptop"/>
            <p:cNvPicPr>
              <a:picLocks noChangeAspect="1" noChangeArrowheads="1"/>
            </p:cNvPicPr>
            <p:nvPr/>
          </p:nvPicPr>
          <p:blipFill>
            <a:blip r:embed="rId4" cstate="print"/>
            <a:srcRect/>
            <a:stretch>
              <a:fillRect/>
            </a:stretch>
          </p:blipFill>
          <p:spPr bwMode="auto">
            <a:xfrm>
              <a:off x="107504" y="4974162"/>
              <a:ext cx="1115939" cy="615078"/>
            </a:xfrm>
            <a:prstGeom prst="rect">
              <a:avLst/>
            </a:prstGeom>
            <a:noFill/>
            <a:ln w="9525">
              <a:noFill/>
              <a:miter lim="800000"/>
              <a:headEnd/>
              <a:tailEnd/>
            </a:ln>
          </p:spPr>
        </p:pic>
        <p:pic>
          <p:nvPicPr>
            <p:cNvPr id="17" name="Picture 2" descr="C:\Documents and Settings\John\Local Settings\Temporary Internet Files\Content.IE5\Z3BISEYX\MCj04113680000[1].wmf"/>
            <p:cNvPicPr>
              <a:picLocks noChangeAspect="1" noChangeArrowheads="1"/>
            </p:cNvPicPr>
            <p:nvPr/>
          </p:nvPicPr>
          <p:blipFill>
            <a:blip r:embed="rId5" cstate="print"/>
            <a:srcRect/>
            <a:stretch>
              <a:fillRect/>
            </a:stretch>
          </p:blipFill>
          <p:spPr bwMode="auto">
            <a:xfrm>
              <a:off x="798967" y="4901177"/>
              <a:ext cx="607912" cy="366663"/>
            </a:xfrm>
            <a:prstGeom prst="rect">
              <a:avLst/>
            </a:prstGeom>
            <a:noFill/>
          </p:spPr>
        </p:pic>
        <p:pic>
          <p:nvPicPr>
            <p:cNvPr id="18" name="Picture 4"/>
            <p:cNvPicPr>
              <a:picLocks noChangeAspect="1" noChangeArrowheads="1"/>
            </p:cNvPicPr>
            <p:nvPr/>
          </p:nvPicPr>
          <p:blipFill>
            <a:blip r:embed="rId6" cstate="print"/>
            <a:stretch>
              <a:fillRect/>
            </a:stretch>
          </p:blipFill>
          <p:spPr bwMode="auto">
            <a:xfrm>
              <a:off x="1373951" y="4948840"/>
              <a:ext cx="625588" cy="469313"/>
            </a:xfrm>
            <a:prstGeom prst="rect">
              <a:avLst/>
            </a:prstGeom>
            <a:noFill/>
            <a:ln>
              <a:noFill/>
            </a:ln>
          </p:spPr>
        </p:pic>
        <p:pic>
          <p:nvPicPr>
            <p:cNvPr id="20" name="Picture 10" descr="C:\Documents and Settings\John\Local Settings\Temporary Internet Files\Content.IE5\7QMQWZ61\MCj04314990000[1].png"/>
            <p:cNvPicPr>
              <a:picLocks noChangeAspect="1" noChangeArrowheads="1"/>
            </p:cNvPicPr>
            <p:nvPr/>
          </p:nvPicPr>
          <p:blipFill>
            <a:blip r:embed="rId11" cstate="print"/>
            <a:srcRect/>
            <a:stretch>
              <a:fillRect/>
            </a:stretch>
          </p:blipFill>
          <p:spPr bwMode="auto">
            <a:xfrm>
              <a:off x="1863056" y="5229200"/>
              <a:ext cx="476696" cy="357615"/>
            </a:xfrm>
            <a:prstGeom prst="rect">
              <a:avLst/>
            </a:prstGeom>
            <a:noFill/>
          </p:spPr>
        </p:pic>
        <p:sp>
          <p:nvSpPr>
            <p:cNvPr id="21" name="TextBox 20"/>
            <p:cNvSpPr txBox="1"/>
            <p:nvPr/>
          </p:nvSpPr>
          <p:spPr>
            <a:xfrm>
              <a:off x="146450" y="5589240"/>
              <a:ext cx="1580092" cy="646331"/>
            </a:xfrm>
            <a:prstGeom prst="rect">
              <a:avLst/>
            </a:prstGeom>
            <a:noFill/>
          </p:spPr>
          <p:txBody>
            <a:bodyPr wrap="square" rtlCol="0">
              <a:spAutoFit/>
            </a:bodyPr>
            <a:lstStyle/>
            <a:p>
              <a:r>
                <a:rPr lang="en-GB" dirty="0" smtClean="0"/>
                <a:t>UDP port 3544 blocked</a:t>
              </a:r>
              <a:endParaRPr lang="en-GB" dirty="0"/>
            </a:p>
          </p:txBody>
        </p:sp>
        <p:sp>
          <p:nvSpPr>
            <p:cNvPr id="25" name="TextBox 24"/>
            <p:cNvSpPr txBox="1"/>
            <p:nvPr/>
          </p:nvSpPr>
          <p:spPr>
            <a:xfrm>
              <a:off x="2267744" y="5404017"/>
              <a:ext cx="1583703" cy="369332"/>
            </a:xfrm>
            <a:prstGeom prst="rect">
              <a:avLst/>
            </a:prstGeom>
            <a:noFill/>
          </p:spPr>
          <p:txBody>
            <a:bodyPr wrap="none" rtlCol="0">
              <a:spAutoFit/>
            </a:bodyPr>
            <a:lstStyle/>
            <a:p>
              <a:r>
                <a:rPr lang="en-GB" dirty="0" smtClean="0"/>
                <a:t>IPv6 in HTTPS</a:t>
              </a:r>
              <a:endParaRPr lang="en-GB" dirty="0"/>
            </a:p>
          </p:txBody>
        </p:sp>
        <p:pic>
          <p:nvPicPr>
            <p:cNvPr id="31" name="Picture 2" descr="C:\Documents and Settings\John\Local Settings\Temporary Internet Files\Content.IE5\Z3BISEYX\MCj04113680000[1].wmf"/>
            <p:cNvPicPr>
              <a:picLocks noChangeAspect="1" noChangeArrowheads="1"/>
            </p:cNvPicPr>
            <p:nvPr/>
          </p:nvPicPr>
          <p:blipFill>
            <a:blip r:embed="rId5" cstate="print"/>
            <a:srcRect/>
            <a:stretch>
              <a:fillRect/>
            </a:stretch>
          </p:blipFill>
          <p:spPr bwMode="auto">
            <a:xfrm>
              <a:off x="3888604" y="4919098"/>
              <a:ext cx="827412" cy="499055"/>
            </a:xfrm>
            <a:prstGeom prst="rect">
              <a:avLst/>
            </a:prstGeom>
            <a:noFill/>
          </p:spPr>
        </p:pic>
        <p:sp>
          <p:nvSpPr>
            <p:cNvPr id="41" name="TextBox 40"/>
            <p:cNvSpPr txBox="1"/>
            <p:nvPr/>
          </p:nvSpPr>
          <p:spPr>
            <a:xfrm>
              <a:off x="1403648" y="5157192"/>
              <a:ext cx="578172" cy="338554"/>
            </a:xfrm>
            <a:prstGeom prst="rect">
              <a:avLst/>
            </a:prstGeom>
            <a:noFill/>
          </p:spPr>
          <p:txBody>
            <a:bodyPr wrap="none" rtlCol="0">
              <a:spAutoFit/>
            </a:bodyPr>
            <a:lstStyle/>
            <a:p>
              <a:r>
                <a:rPr lang="en-GB" sz="1600" dirty="0" smtClean="0">
                  <a:solidFill>
                    <a:schemeClr val="tx2">
                      <a:lumMod val="50000"/>
                    </a:schemeClr>
                  </a:solidFill>
                </a:rPr>
                <a:t>NAT</a:t>
              </a:r>
              <a:endParaRPr lang="en-GB" sz="1600" dirty="0">
                <a:solidFill>
                  <a:schemeClr val="tx2">
                    <a:lumMod val="50000"/>
                  </a:schemeClr>
                </a:solidFill>
              </a:endParaRPr>
            </a:p>
          </p:txBody>
        </p:sp>
      </p:grpSp>
    </p:spTree>
    <p:extLst>
      <p:ext uri="{BB962C8B-B14F-4D97-AF65-F5344CB8AC3E}">
        <p14:creationId xmlns:p14="http://schemas.microsoft.com/office/powerpoint/2010/main" val="3183511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11085</TotalTime>
  <Words>2165</Words>
  <Application>Microsoft Office PowerPoint</Application>
  <PresentationFormat>On-screen Show (4:3)</PresentationFormat>
  <Paragraphs>445</Paragraphs>
  <Slides>36</Slides>
  <Notes>33</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36</vt:i4>
      </vt:variant>
    </vt:vector>
  </HeadingPairs>
  <TitlesOfParts>
    <vt:vector size="39" baseType="lpstr">
      <vt:lpstr>Office Theme</vt:lpstr>
      <vt:lpstr>1_Office Theme</vt:lpstr>
      <vt:lpstr>Visio</vt:lpstr>
      <vt:lpstr>PowerPoint Presentation</vt:lpstr>
      <vt:lpstr>How to Troubleshoot DirectAccess</vt:lpstr>
      <vt:lpstr>Agenda How to Troubleshoot DirectAccess</vt:lpstr>
      <vt:lpstr>DirectAccess: more than a VPN</vt:lpstr>
      <vt:lpstr>End-to-End IPv6</vt:lpstr>
      <vt:lpstr>Simple?</vt:lpstr>
      <vt:lpstr>Troubleshooting Environment</vt:lpstr>
      <vt:lpstr>IPv4 Only Resources</vt:lpstr>
      <vt:lpstr>Connectivity Summary</vt:lpstr>
      <vt:lpstr>Securing the Tunnels</vt:lpstr>
      <vt:lpstr>IPSec Primer</vt:lpstr>
      <vt:lpstr>Main Mode Association</vt:lpstr>
      <vt:lpstr>Quick Mode Association</vt:lpstr>
      <vt:lpstr>DirectAccess Wizard</vt:lpstr>
      <vt:lpstr>Troubleshooting</vt:lpstr>
      <vt:lpstr>Demo:</vt:lpstr>
      <vt:lpstr>A Helping Hand</vt:lpstr>
      <vt:lpstr>Group Policy for DCA</vt:lpstr>
      <vt:lpstr>Demo: Configuring DCA</vt:lpstr>
      <vt:lpstr>Certificate requirements</vt:lpstr>
      <vt:lpstr>UAG DirectAccess Wizard</vt:lpstr>
      <vt:lpstr>UAG DirectAccess Wizard</vt:lpstr>
      <vt:lpstr>Demo: Troubleshooting IPHTTPS</vt:lpstr>
      <vt:lpstr>Client Location</vt:lpstr>
      <vt:lpstr>How does that work?</vt:lpstr>
      <vt:lpstr>NRPT</vt:lpstr>
      <vt:lpstr>Viewing the NRPT</vt:lpstr>
      <vt:lpstr>NRPT Inside/Outside</vt:lpstr>
      <vt:lpstr>Demo: Troubleshooting DNS</vt:lpstr>
      <vt:lpstr>Troubleshooting Summary</vt:lpstr>
      <vt:lpstr>Troubleshooting Summary</vt:lpstr>
      <vt:lpstr>Where Next?</vt:lpstr>
      <vt:lpstr>Agenda How to Troubleshoot DirectAccess</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310</cp:revision>
  <dcterms:created xsi:type="dcterms:W3CDTF">2011-04-01T05:55:34Z</dcterms:created>
  <dcterms:modified xsi:type="dcterms:W3CDTF">2011-08-31T07:07:42Z</dcterms:modified>
</cp:coreProperties>
</file>