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9"/>
  </p:notesMasterIdLst>
  <p:sldIdLst>
    <p:sldId id="290" r:id="rId2"/>
    <p:sldId id="291" r:id="rId3"/>
    <p:sldId id="292" r:id="rId4"/>
    <p:sldId id="293" r:id="rId5"/>
    <p:sldId id="294" r:id="rId6"/>
    <p:sldId id="295" r:id="rId7"/>
    <p:sldId id="296" r:id="rId8"/>
    <p:sldId id="297" r:id="rId9"/>
    <p:sldId id="298" r:id="rId10"/>
    <p:sldId id="299" r:id="rId11"/>
    <p:sldId id="300" r:id="rId12"/>
    <p:sldId id="301" r:id="rId13"/>
    <p:sldId id="302" r:id="rId14"/>
    <p:sldId id="303" r:id="rId15"/>
    <p:sldId id="304" r:id="rId16"/>
    <p:sldId id="305" r:id="rId17"/>
    <p:sldId id="306" r:id="rId18"/>
    <p:sldId id="307" r:id="rId19"/>
    <p:sldId id="308" r:id="rId20"/>
    <p:sldId id="309" r:id="rId21"/>
    <p:sldId id="310" r:id="rId22"/>
    <p:sldId id="311" r:id="rId23"/>
    <p:sldId id="312" r:id="rId24"/>
    <p:sldId id="313" r:id="rId25"/>
    <p:sldId id="314" r:id="rId26"/>
    <p:sldId id="315" r:id="rId27"/>
    <p:sldId id="316" r:id="rId28"/>
    <p:sldId id="317" r:id="rId29"/>
    <p:sldId id="318" r:id="rId30"/>
    <p:sldId id="319" r:id="rId31"/>
    <p:sldId id="320" r:id="rId32"/>
    <p:sldId id="321" r:id="rId33"/>
    <p:sldId id="322" r:id="rId34"/>
    <p:sldId id="323" r:id="rId35"/>
    <p:sldId id="324" r:id="rId36"/>
    <p:sldId id="325" r:id="rId37"/>
    <p:sldId id="326" r:id="rId38"/>
    <p:sldId id="327" r:id="rId39"/>
    <p:sldId id="328" r:id="rId40"/>
    <p:sldId id="334" r:id="rId41"/>
    <p:sldId id="330" r:id="rId42"/>
    <p:sldId id="331" r:id="rId43"/>
    <p:sldId id="332" r:id="rId44"/>
    <p:sldId id="333" r:id="rId45"/>
    <p:sldId id="335" r:id="rId46"/>
    <p:sldId id="270" r:id="rId47"/>
    <p:sldId id="271"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176E"/>
    <a:srgbClr val="824BB5"/>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138" y="-72"/>
      </p:cViewPr>
      <p:guideLst>
        <p:guide orient="horz" pos="2160"/>
        <p:guide orient="horz" pos="436"/>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1192476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27202634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1357307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extLst>
      <p:ext uri="{BB962C8B-B14F-4D97-AF65-F5344CB8AC3E}">
        <p14:creationId xmlns:p14="http://schemas.microsoft.com/office/powerpoint/2010/main" val="2718390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1357307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28760033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1548416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3081303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19308916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2562588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720447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37588240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19010573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extLst>
      <p:ext uri="{BB962C8B-B14F-4D97-AF65-F5344CB8AC3E}">
        <p14:creationId xmlns:p14="http://schemas.microsoft.com/office/powerpoint/2010/main" val="37726288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extLst>
      <p:ext uri="{BB962C8B-B14F-4D97-AF65-F5344CB8AC3E}">
        <p14:creationId xmlns:p14="http://schemas.microsoft.com/office/powerpoint/2010/main" val="2511128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extLst>
      <p:ext uri="{BB962C8B-B14F-4D97-AF65-F5344CB8AC3E}">
        <p14:creationId xmlns:p14="http://schemas.microsoft.com/office/powerpoint/2010/main" val="27202634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Tree>
    <p:extLst>
      <p:ext uri="{BB962C8B-B14F-4D97-AF65-F5344CB8AC3E}">
        <p14:creationId xmlns:p14="http://schemas.microsoft.com/office/powerpoint/2010/main" val="34331393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extLst>
      <p:ext uri="{BB962C8B-B14F-4D97-AF65-F5344CB8AC3E}">
        <p14:creationId xmlns:p14="http://schemas.microsoft.com/office/powerpoint/2010/main" val="24540546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30</a:t>
            </a:fld>
            <a:endParaRPr lang="en-AU" dirty="0"/>
          </a:p>
        </p:txBody>
      </p:sp>
    </p:spTree>
    <p:extLst>
      <p:ext uri="{BB962C8B-B14F-4D97-AF65-F5344CB8AC3E}">
        <p14:creationId xmlns:p14="http://schemas.microsoft.com/office/powerpoint/2010/main" val="38791629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extLst>
      <p:ext uri="{BB962C8B-B14F-4D97-AF65-F5344CB8AC3E}">
        <p14:creationId xmlns:p14="http://schemas.microsoft.com/office/powerpoint/2010/main" val="39394846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32</a:t>
            </a:fld>
            <a:endParaRPr lang="en-AU" dirty="0"/>
          </a:p>
        </p:txBody>
      </p:sp>
    </p:spTree>
    <p:extLst>
      <p:ext uri="{BB962C8B-B14F-4D97-AF65-F5344CB8AC3E}">
        <p14:creationId xmlns:p14="http://schemas.microsoft.com/office/powerpoint/2010/main" val="4021861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27202634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33</a:t>
            </a:fld>
            <a:endParaRPr lang="en-AU" dirty="0"/>
          </a:p>
        </p:txBody>
      </p:sp>
    </p:spTree>
    <p:extLst>
      <p:ext uri="{BB962C8B-B14F-4D97-AF65-F5344CB8AC3E}">
        <p14:creationId xmlns:p14="http://schemas.microsoft.com/office/powerpoint/2010/main" val="1455641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extLst>
      <p:ext uri="{BB962C8B-B14F-4D97-AF65-F5344CB8AC3E}">
        <p14:creationId xmlns:p14="http://schemas.microsoft.com/office/powerpoint/2010/main" val="8489967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extLst>
      <p:ext uri="{BB962C8B-B14F-4D97-AF65-F5344CB8AC3E}">
        <p14:creationId xmlns:p14="http://schemas.microsoft.com/office/powerpoint/2010/main" val="27202634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36</a:t>
            </a:fld>
            <a:endParaRPr lang="en-US" dirty="0"/>
          </a:p>
        </p:txBody>
      </p:sp>
    </p:spTree>
    <p:extLst>
      <p:ext uri="{BB962C8B-B14F-4D97-AF65-F5344CB8AC3E}">
        <p14:creationId xmlns:p14="http://schemas.microsoft.com/office/powerpoint/2010/main" val="41150659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37</a:t>
            </a:fld>
            <a:endParaRPr lang="en-US" dirty="0"/>
          </a:p>
        </p:txBody>
      </p:sp>
    </p:spTree>
    <p:extLst>
      <p:ext uri="{BB962C8B-B14F-4D97-AF65-F5344CB8AC3E}">
        <p14:creationId xmlns:p14="http://schemas.microsoft.com/office/powerpoint/2010/main" val="41150659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38</a:t>
            </a:fld>
            <a:endParaRPr lang="en-AU" dirty="0"/>
          </a:p>
        </p:txBody>
      </p:sp>
    </p:spTree>
    <p:extLst>
      <p:ext uri="{BB962C8B-B14F-4D97-AF65-F5344CB8AC3E}">
        <p14:creationId xmlns:p14="http://schemas.microsoft.com/office/powerpoint/2010/main" val="11841259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39</a:t>
            </a:fld>
            <a:endParaRPr lang="en-US" dirty="0"/>
          </a:p>
        </p:txBody>
      </p:sp>
    </p:spTree>
    <p:extLst>
      <p:ext uri="{BB962C8B-B14F-4D97-AF65-F5344CB8AC3E}">
        <p14:creationId xmlns:p14="http://schemas.microsoft.com/office/powerpoint/2010/main" val="35850888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40</a:t>
            </a:fld>
            <a:endParaRPr lang="en-US" dirty="0"/>
          </a:p>
        </p:txBody>
      </p:sp>
    </p:spTree>
    <p:extLst>
      <p:ext uri="{BB962C8B-B14F-4D97-AF65-F5344CB8AC3E}">
        <p14:creationId xmlns:p14="http://schemas.microsoft.com/office/powerpoint/2010/main" val="35850888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8B263312-38AA-4E1E-B2B5-0F8F122B24FE}" type="slidenum">
              <a:rPr lang="en-US" smtClean="0"/>
              <a:pPr/>
              <a:t>42</a:t>
            </a:fld>
            <a:endParaRPr lang="en-US" dirty="0"/>
          </a:p>
        </p:txBody>
      </p:sp>
    </p:spTree>
    <p:extLst>
      <p:ext uri="{BB962C8B-B14F-4D97-AF65-F5344CB8AC3E}">
        <p14:creationId xmlns:p14="http://schemas.microsoft.com/office/powerpoint/2010/main" val="27202634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43</a:t>
            </a:fld>
            <a:endParaRPr lang="en-US" dirty="0"/>
          </a:p>
        </p:txBody>
      </p:sp>
    </p:spTree>
    <p:extLst>
      <p:ext uri="{BB962C8B-B14F-4D97-AF65-F5344CB8AC3E}">
        <p14:creationId xmlns:p14="http://schemas.microsoft.com/office/powerpoint/2010/main" val="3873264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20532392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5:06 PM</a:t>
            </a:fld>
            <a:endParaRPr lang="en-US" dirty="0"/>
          </a:p>
        </p:txBody>
      </p:sp>
      <p:sp>
        <p:nvSpPr>
          <p:cNvPr id="7" name="Footer Placeholder 5"/>
          <p:cNvSpPr>
            <a:spLocks noGrp="1"/>
          </p:cNvSpPr>
          <p:nvPr>
            <p:ph type="ftr" sz="quarter" idx="4"/>
          </p:nvPr>
        </p:nvSpPr>
        <p:spPr>
          <a:xfrm>
            <a:off x="0" y="8685214"/>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47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310810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1354929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1354929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4079074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2746719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5"/>
          </a:xfrm>
        </p:spPr>
        <p:txBody>
          <a:bodyPr anchor="ctr" anchorCtr="0">
            <a:noAutofit/>
          </a:bodyPr>
          <a:lstStyle>
            <a:lvl1pPr>
              <a:lnSpc>
                <a:spcPct val="90000"/>
              </a:lnSpc>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27624"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1"/>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7500" b="0" i="1" u="none" strike="noStrike" kern="1200" cap="none" spc="-48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53898626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83985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517260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4240165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9"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4" r:id="rId4"/>
    <p:sldLayoutId id="2147483662" r:id="rId5"/>
    <p:sldLayoutId id="2147483651" r:id="rId6"/>
    <p:sldLayoutId id="2147483665"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0" r:id="rId16"/>
    <p:sldLayoutId id="2147483666" r:id="rId17"/>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hyperlink" Target="http://www.microsoft.com/cloud/" TargetMode="External"/><Relationship Id="rId3" Type="http://schemas.openxmlformats.org/officeDocument/2006/relationships/image" Target="../media/image15.png"/><Relationship Id="rId7" Type="http://schemas.openxmlformats.org/officeDocument/2006/relationships/hyperlink" Target="http://www.microsoft.com/windowsserver/" TargetMode="External"/><Relationship Id="rId2" Type="http://schemas.openxmlformats.org/officeDocument/2006/relationships/notesSlide" Target="../notesSlides/notesSlide40.xml"/><Relationship Id="rId1" Type="http://schemas.openxmlformats.org/officeDocument/2006/relationships/slideLayout" Target="../slideLayouts/slideLayout10.xml"/><Relationship Id="rId6" Type="http://schemas.openxmlformats.org/officeDocument/2006/relationships/hyperlink" Target="http://www.microsoft.com/forefront/" TargetMode="External"/><Relationship Id="rId5" Type="http://schemas.openxmlformats.org/officeDocument/2006/relationships/hyperlink" Target="http://www.microsoft.com/systemcenter/" TargetMode="External"/><Relationship Id="rId4" Type="http://schemas.openxmlformats.org/officeDocument/2006/relationships/hyperlink" Target="http://www.microsoft.com/windowsazure/"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10.xml"/><Relationship Id="rId6" Type="http://schemas.openxmlformats.org/officeDocument/2006/relationships/image" Target="../media/image19.png"/><Relationship Id="rId11" Type="http://schemas.openxmlformats.org/officeDocument/2006/relationships/image" Target="../media/image22.png"/><Relationship Id="rId5" Type="http://schemas.openxmlformats.org/officeDocument/2006/relationships/hyperlink" Target="http://technet.microsoft.com/en-au" TargetMode="External"/><Relationship Id="rId10" Type="http://schemas.openxmlformats.org/officeDocument/2006/relationships/image" Target="../media/image2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9974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The 5 Steps to IPv6</a:t>
            </a:r>
          </a:p>
        </p:txBody>
      </p:sp>
      <p:sp>
        <p:nvSpPr>
          <p:cNvPr id="3" name="Text Placeholder 2"/>
          <p:cNvSpPr>
            <a:spLocks noGrp="1"/>
          </p:cNvSpPr>
          <p:nvPr>
            <p:ph idx="1"/>
          </p:nvPr>
        </p:nvSpPr>
        <p:spPr>
          <a:prstGeom prst="rect">
            <a:avLst/>
          </a:prstGeom>
        </p:spPr>
        <p:txBody>
          <a:bodyPr lIns="68589" tIns="34295" rIns="68589" bIns="34295"/>
          <a:lstStyle/>
          <a:p>
            <a:pPr marL="0" indent="0">
              <a:buNone/>
            </a:pPr>
            <a:r>
              <a:rPr lang="en-US" sz="2700" dirty="0"/>
              <a:t>Step 1: IPv6 Design</a:t>
            </a:r>
          </a:p>
        </p:txBody>
      </p:sp>
      <p:grpSp>
        <p:nvGrpSpPr>
          <p:cNvPr id="4" name="Group 3"/>
          <p:cNvGrpSpPr/>
          <p:nvPr/>
        </p:nvGrpSpPr>
        <p:grpSpPr>
          <a:xfrm>
            <a:off x="375146" y="2343150"/>
            <a:ext cx="8363937" cy="819151"/>
            <a:chOff x="500063" y="2343150"/>
            <a:chExt cx="11149012" cy="819150"/>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p:grpSpPr>
        <p:sp>
          <p:nvSpPr>
            <p:cNvPr id="21" name="Round Same Side Corner Rectangle 20"/>
            <p:cNvSpPr/>
            <p:nvPr/>
          </p:nvSpPr>
          <p:spPr bwMode="auto">
            <a:xfrm>
              <a:off x="500063" y="2343150"/>
              <a:ext cx="11149012" cy="819150"/>
            </a:xfrm>
            <a:prstGeom prst="round2SameRect">
              <a:avLst>
                <a:gd name="adj1" fmla="val 1720"/>
                <a:gd name="adj2" fmla="val 0"/>
              </a:avLst>
            </a:prstGeom>
            <a:grp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82880" tIns="91440" rIns="45720" bIns="4572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12" name="Rectangle 11"/>
            <p:cNvSpPr/>
            <p:nvPr/>
          </p:nvSpPr>
          <p:spPr>
            <a:xfrm>
              <a:off x="1260244" y="2460338"/>
              <a:ext cx="4002142" cy="461664"/>
            </a:xfrm>
            <a:prstGeom prst="rect">
              <a:avLst/>
            </a:prstGeom>
            <a:grpFill/>
          </p:spPr>
          <p:txBody>
            <a:bodyPr wrap="square">
              <a:spAutoFit/>
            </a:bodyPr>
            <a:lstStyle/>
            <a:p>
              <a:r>
                <a:rPr lang="en-US" sz="2400" dirty="0">
                  <a:solidFill>
                    <a:schemeClr val="bg1"/>
                  </a:solidFill>
                </a:rPr>
                <a:t>Keep it simple</a:t>
              </a:r>
            </a:p>
          </p:txBody>
        </p:sp>
        <p:sp>
          <p:nvSpPr>
            <p:cNvPr id="24" name="Isosceles Triangle 23"/>
            <p:cNvSpPr/>
            <p:nvPr/>
          </p:nvSpPr>
          <p:spPr bwMode="auto">
            <a:xfrm rot="5400000">
              <a:off x="967015" y="2636838"/>
              <a:ext cx="231775" cy="231775"/>
            </a:xfrm>
            <a:prstGeom prst="triangle">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grpSp>
      <p:grpSp>
        <p:nvGrpSpPr>
          <p:cNvPr id="5" name="Group 4"/>
          <p:cNvGrpSpPr/>
          <p:nvPr/>
        </p:nvGrpSpPr>
        <p:grpSpPr>
          <a:xfrm>
            <a:off x="375145" y="3333748"/>
            <a:ext cx="8363937" cy="819151"/>
            <a:chOff x="500062" y="3333749"/>
            <a:chExt cx="11149012" cy="819150"/>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p:grpSpPr>
        <p:sp>
          <p:nvSpPr>
            <p:cNvPr id="22" name="Round Same Side Corner Rectangle 21"/>
            <p:cNvSpPr/>
            <p:nvPr/>
          </p:nvSpPr>
          <p:spPr bwMode="auto">
            <a:xfrm>
              <a:off x="500062" y="3333749"/>
              <a:ext cx="11149012" cy="819150"/>
            </a:xfrm>
            <a:prstGeom prst="round2SameRect">
              <a:avLst>
                <a:gd name="adj1" fmla="val 1720"/>
                <a:gd name="adj2" fmla="val 0"/>
              </a:avLst>
            </a:prstGeom>
            <a:grp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82880" tIns="91440" rIns="45720" bIns="4572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15" name="Rectangle 14"/>
            <p:cNvSpPr/>
            <p:nvPr/>
          </p:nvSpPr>
          <p:spPr>
            <a:xfrm>
              <a:off x="1260244" y="3450938"/>
              <a:ext cx="4002142" cy="461664"/>
            </a:xfrm>
            <a:prstGeom prst="rect">
              <a:avLst/>
            </a:prstGeom>
            <a:grpFill/>
          </p:spPr>
          <p:txBody>
            <a:bodyPr wrap="square">
              <a:spAutoFit/>
            </a:bodyPr>
            <a:lstStyle/>
            <a:p>
              <a:r>
                <a:rPr lang="en-US" sz="2400" dirty="0">
                  <a:solidFill>
                    <a:schemeClr val="bg1"/>
                  </a:solidFill>
                </a:rPr>
                <a:t>Design for growth</a:t>
              </a:r>
            </a:p>
          </p:txBody>
        </p:sp>
        <p:sp>
          <p:nvSpPr>
            <p:cNvPr id="25" name="Isosceles Triangle 24"/>
            <p:cNvSpPr/>
            <p:nvPr/>
          </p:nvSpPr>
          <p:spPr bwMode="auto">
            <a:xfrm rot="5400000">
              <a:off x="967015" y="3627438"/>
              <a:ext cx="231775" cy="231775"/>
            </a:xfrm>
            <a:prstGeom prst="triangle">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grpSp>
      <p:grpSp>
        <p:nvGrpSpPr>
          <p:cNvPr id="6" name="Group 5"/>
          <p:cNvGrpSpPr/>
          <p:nvPr/>
        </p:nvGrpSpPr>
        <p:grpSpPr>
          <a:xfrm>
            <a:off x="375146" y="4328842"/>
            <a:ext cx="8363937" cy="819151"/>
            <a:chOff x="500063" y="4328841"/>
            <a:chExt cx="11149012" cy="819150"/>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p:grpSpPr>
        <p:sp>
          <p:nvSpPr>
            <p:cNvPr id="23" name="Round Same Side Corner Rectangle 22"/>
            <p:cNvSpPr/>
            <p:nvPr/>
          </p:nvSpPr>
          <p:spPr bwMode="auto">
            <a:xfrm>
              <a:off x="500063" y="4328841"/>
              <a:ext cx="11149012" cy="819150"/>
            </a:xfrm>
            <a:prstGeom prst="round2SameRect">
              <a:avLst>
                <a:gd name="adj1" fmla="val 1720"/>
                <a:gd name="adj2" fmla="val 0"/>
              </a:avLst>
            </a:prstGeom>
            <a:grp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82880" tIns="91440" rIns="45720" bIns="4572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18" name="Rectangle 17"/>
            <p:cNvSpPr/>
            <p:nvPr/>
          </p:nvSpPr>
          <p:spPr>
            <a:xfrm>
              <a:off x="1260244" y="4446029"/>
              <a:ext cx="6540284" cy="461664"/>
            </a:xfrm>
            <a:prstGeom prst="rect">
              <a:avLst/>
            </a:prstGeom>
            <a:grpFill/>
          </p:spPr>
          <p:txBody>
            <a:bodyPr wrap="square">
              <a:spAutoFit/>
            </a:bodyPr>
            <a:lstStyle/>
            <a:p>
              <a:pPr marL="4763" lvl="1"/>
              <a:r>
                <a:rPr lang="en-US" sz="2400" dirty="0">
                  <a:solidFill>
                    <a:schemeClr val="bg1"/>
                  </a:solidFill>
                </a:rPr>
                <a:t>Work with /48, /52, /56, /60 or /64</a:t>
              </a:r>
            </a:p>
          </p:txBody>
        </p:sp>
        <p:sp>
          <p:nvSpPr>
            <p:cNvPr id="26" name="Isosceles Triangle 25"/>
            <p:cNvSpPr/>
            <p:nvPr/>
          </p:nvSpPr>
          <p:spPr bwMode="auto">
            <a:xfrm rot="5400000">
              <a:off x="967015" y="4622529"/>
              <a:ext cx="231775" cy="231775"/>
            </a:xfrm>
            <a:prstGeom prst="triangle">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grpSp>
    </p:spTree>
    <p:extLst>
      <p:ext uri="{BB962C8B-B14F-4D97-AF65-F5344CB8AC3E}">
        <p14:creationId xmlns:p14="http://schemas.microsoft.com/office/powerpoint/2010/main" val="988712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375146" y="2343150"/>
            <a:ext cx="8363937" cy="819151"/>
            <a:chOff x="500063" y="2343150"/>
            <a:chExt cx="11149012" cy="819150"/>
          </a:xfrm>
          <a:solidFill>
            <a:schemeClr val="accent1"/>
          </a:solidFill>
        </p:grpSpPr>
        <p:sp>
          <p:nvSpPr>
            <p:cNvPr id="17" name="Round Same Side Corner Rectangle 16"/>
            <p:cNvSpPr/>
            <p:nvPr/>
          </p:nvSpPr>
          <p:spPr bwMode="auto">
            <a:xfrm>
              <a:off x="500063" y="2343150"/>
              <a:ext cx="11149012" cy="819150"/>
            </a:xfrm>
            <a:prstGeom prst="round2SameRect">
              <a:avLst>
                <a:gd name="adj1" fmla="val 1720"/>
                <a:gd name="adj2" fmla="val 0"/>
              </a:avLst>
            </a:prstGeom>
            <a:grp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82880" tIns="91440" rIns="45720" bIns="4572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18" name="Rectangle 17"/>
            <p:cNvSpPr/>
            <p:nvPr/>
          </p:nvSpPr>
          <p:spPr>
            <a:xfrm>
              <a:off x="1260244" y="2460338"/>
              <a:ext cx="4002142" cy="461664"/>
            </a:xfrm>
            <a:prstGeom prst="rect">
              <a:avLst/>
            </a:prstGeom>
            <a:grpFill/>
          </p:spPr>
          <p:txBody>
            <a:bodyPr wrap="square">
              <a:spAutoFit/>
            </a:bodyPr>
            <a:lstStyle/>
            <a:p>
              <a:pPr marL="4763" lvl="1"/>
              <a:r>
                <a:rPr lang="en-US" sz="2400" dirty="0">
                  <a:solidFill>
                    <a:schemeClr val="bg1"/>
                  </a:solidFill>
                </a:rPr>
                <a:t>Network devices</a:t>
              </a:r>
              <a:endParaRPr lang="en-US" sz="1500" dirty="0">
                <a:solidFill>
                  <a:schemeClr val="bg1"/>
                </a:solidFill>
              </a:endParaRPr>
            </a:p>
          </p:txBody>
        </p:sp>
        <p:sp>
          <p:nvSpPr>
            <p:cNvPr id="23" name="Isosceles Triangle 22"/>
            <p:cNvSpPr/>
            <p:nvPr/>
          </p:nvSpPr>
          <p:spPr bwMode="auto">
            <a:xfrm rot="5400000">
              <a:off x="967015" y="2636838"/>
              <a:ext cx="231775" cy="231775"/>
            </a:xfrm>
            <a:prstGeom prst="triangle">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grpSp>
      <p:grpSp>
        <p:nvGrpSpPr>
          <p:cNvPr id="27" name="Group 26"/>
          <p:cNvGrpSpPr/>
          <p:nvPr/>
        </p:nvGrpSpPr>
        <p:grpSpPr>
          <a:xfrm>
            <a:off x="375146" y="3333750"/>
            <a:ext cx="8363937" cy="819151"/>
            <a:chOff x="500063" y="3333750"/>
            <a:chExt cx="11149012" cy="819150"/>
          </a:xfrm>
          <a:solidFill>
            <a:schemeClr val="accent1"/>
          </a:solidFill>
        </p:grpSpPr>
        <p:sp>
          <p:nvSpPr>
            <p:cNvPr id="19" name="Round Same Side Corner Rectangle 18"/>
            <p:cNvSpPr/>
            <p:nvPr/>
          </p:nvSpPr>
          <p:spPr bwMode="auto">
            <a:xfrm>
              <a:off x="500063" y="3333750"/>
              <a:ext cx="11149012" cy="819150"/>
            </a:xfrm>
            <a:prstGeom prst="round2SameRect">
              <a:avLst>
                <a:gd name="adj1" fmla="val 1720"/>
                <a:gd name="adj2" fmla="val 0"/>
              </a:avLst>
            </a:prstGeom>
            <a:grp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82880" tIns="91440" rIns="45720" bIns="4572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21" name="Rectangle 20"/>
            <p:cNvSpPr/>
            <p:nvPr/>
          </p:nvSpPr>
          <p:spPr>
            <a:xfrm>
              <a:off x="1260244" y="3450938"/>
              <a:ext cx="4002142" cy="461664"/>
            </a:xfrm>
            <a:prstGeom prst="rect">
              <a:avLst/>
            </a:prstGeom>
            <a:grpFill/>
          </p:spPr>
          <p:txBody>
            <a:bodyPr wrap="square">
              <a:spAutoFit/>
            </a:bodyPr>
            <a:lstStyle/>
            <a:p>
              <a:pPr marL="4763" lvl="1"/>
              <a:r>
                <a:rPr lang="en-US" sz="2400" dirty="0">
                  <a:solidFill>
                    <a:schemeClr val="bg1"/>
                  </a:solidFill>
                </a:rPr>
                <a:t>Operating Systems</a:t>
              </a:r>
            </a:p>
          </p:txBody>
        </p:sp>
        <p:sp>
          <p:nvSpPr>
            <p:cNvPr id="24" name="Isosceles Triangle 23"/>
            <p:cNvSpPr/>
            <p:nvPr/>
          </p:nvSpPr>
          <p:spPr bwMode="auto">
            <a:xfrm rot="5400000">
              <a:off x="967015" y="3627438"/>
              <a:ext cx="231775" cy="231775"/>
            </a:xfrm>
            <a:prstGeom prst="triangle">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grpSp>
      <p:grpSp>
        <p:nvGrpSpPr>
          <p:cNvPr id="28" name="Group 27"/>
          <p:cNvGrpSpPr/>
          <p:nvPr/>
        </p:nvGrpSpPr>
        <p:grpSpPr>
          <a:xfrm>
            <a:off x="375146" y="4328842"/>
            <a:ext cx="8363937" cy="819151"/>
            <a:chOff x="500063" y="4328841"/>
            <a:chExt cx="11149012" cy="819150"/>
          </a:xfrm>
          <a:solidFill>
            <a:schemeClr val="accent1"/>
          </a:solidFill>
        </p:grpSpPr>
        <p:sp>
          <p:nvSpPr>
            <p:cNvPr id="20" name="Round Same Side Corner Rectangle 19"/>
            <p:cNvSpPr/>
            <p:nvPr/>
          </p:nvSpPr>
          <p:spPr bwMode="auto">
            <a:xfrm>
              <a:off x="500063" y="4328841"/>
              <a:ext cx="11149012" cy="819150"/>
            </a:xfrm>
            <a:prstGeom prst="round2SameRect">
              <a:avLst>
                <a:gd name="adj1" fmla="val 1720"/>
                <a:gd name="adj2" fmla="val 0"/>
              </a:avLst>
            </a:prstGeom>
            <a:grp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82880" tIns="91440" rIns="45720" bIns="4572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22" name="Rectangle 21"/>
            <p:cNvSpPr/>
            <p:nvPr/>
          </p:nvSpPr>
          <p:spPr>
            <a:xfrm>
              <a:off x="1260244" y="4446029"/>
              <a:ext cx="6540284" cy="461664"/>
            </a:xfrm>
            <a:prstGeom prst="rect">
              <a:avLst/>
            </a:prstGeom>
            <a:grpFill/>
          </p:spPr>
          <p:txBody>
            <a:bodyPr wrap="square">
              <a:spAutoFit/>
            </a:bodyPr>
            <a:lstStyle/>
            <a:p>
              <a:pPr marL="4763" lvl="1"/>
              <a:r>
                <a:rPr lang="en-US" sz="2400" dirty="0">
                  <a:solidFill>
                    <a:schemeClr val="bg1"/>
                  </a:solidFill>
                </a:rPr>
                <a:t>Applications</a:t>
              </a:r>
            </a:p>
          </p:txBody>
        </p:sp>
        <p:sp>
          <p:nvSpPr>
            <p:cNvPr id="25" name="Isosceles Triangle 24"/>
            <p:cNvSpPr/>
            <p:nvPr/>
          </p:nvSpPr>
          <p:spPr bwMode="auto">
            <a:xfrm rot="5400000">
              <a:off x="967015" y="4622529"/>
              <a:ext cx="231775" cy="231775"/>
            </a:xfrm>
            <a:prstGeom prst="triangle">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grpSp>
      <p:sp>
        <p:nvSpPr>
          <p:cNvPr id="2" name="Title 1"/>
          <p:cNvSpPr>
            <a:spLocks noGrp="1"/>
          </p:cNvSpPr>
          <p:nvPr>
            <p:ph type="title"/>
          </p:nvPr>
        </p:nvSpPr>
        <p:spPr/>
        <p:txBody>
          <a:bodyPr/>
          <a:lstStyle/>
          <a:p>
            <a:r>
              <a:rPr lang="en-US" sz="3000" dirty="0"/>
              <a:t>The 5 Steps to IPv6</a:t>
            </a:r>
          </a:p>
        </p:txBody>
      </p:sp>
      <p:sp>
        <p:nvSpPr>
          <p:cNvPr id="3" name="Text Placeholder 2"/>
          <p:cNvSpPr>
            <a:spLocks noGrp="1"/>
          </p:cNvSpPr>
          <p:nvPr>
            <p:ph type="body" sz="quarter" idx="4294967295"/>
          </p:nvPr>
        </p:nvSpPr>
        <p:spPr>
          <a:xfrm>
            <a:off x="395536" y="1447800"/>
            <a:ext cx="8364538" cy="499533"/>
          </a:xfrm>
          <a:prstGeom prst="rect">
            <a:avLst/>
          </a:prstGeom>
        </p:spPr>
        <p:txBody>
          <a:bodyPr lIns="68589" tIns="34295" rIns="68589" bIns="34295">
            <a:normAutofit/>
          </a:bodyPr>
          <a:lstStyle/>
          <a:p>
            <a:pPr marL="0" indent="0">
              <a:buNone/>
            </a:pPr>
            <a:r>
              <a:rPr lang="en-US" sz="2700" dirty="0"/>
              <a:t>Step 2: IPv6 Readiness</a:t>
            </a:r>
          </a:p>
        </p:txBody>
      </p:sp>
      <p:sp>
        <p:nvSpPr>
          <p:cNvPr id="5" name="Rectangle 4"/>
          <p:cNvSpPr/>
          <p:nvPr/>
        </p:nvSpPr>
        <p:spPr>
          <a:xfrm>
            <a:off x="389437" y="5382246"/>
            <a:ext cx="4570809" cy="715591"/>
          </a:xfrm>
          <a:prstGeom prst="rect">
            <a:avLst/>
          </a:prstGeom>
        </p:spPr>
        <p:txBody>
          <a:bodyPr lIns="68589" tIns="34295" rIns="68589" bIns="34295">
            <a:spAutoFit/>
          </a:bodyPr>
          <a:lstStyle/>
          <a:p>
            <a:r>
              <a:rPr lang="en-US" sz="2100" dirty="0">
                <a:solidFill>
                  <a:schemeClr val="bg1"/>
                </a:solidFill>
              </a:rPr>
              <a:t>IPv6 Ready Logo </a:t>
            </a:r>
            <a:r>
              <a:rPr lang="en-US" sz="2100" dirty="0" smtClean="0">
                <a:solidFill>
                  <a:schemeClr val="bg1"/>
                </a:solidFill>
              </a:rPr>
              <a:t>Program</a:t>
            </a:r>
          </a:p>
          <a:p>
            <a:r>
              <a:rPr lang="en-US" sz="2100" dirty="0">
                <a:solidFill>
                  <a:schemeClr val="bg1"/>
                </a:solidFill>
              </a:rPr>
              <a:t>	</a:t>
            </a:r>
            <a:r>
              <a:rPr lang="en-US" sz="2100" dirty="0" smtClean="0">
                <a:solidFill>
                  <a:schemeClr val="bg1"/>
                </a:solidFill>
              </a:rPr>
              <a:t>www.ipv6ready.org</a:t>
            </a:r>
            <a:endParaRPr lang="en-US" dirty="0"/>
          </a:p>
        </p:txBody>
      </p:sp>
      <p:pic>
        <p:nvPicPr>
          <p:cNvPr id="26" name="Picture 2"/>
          <p:cNvPicPr>
            <a:picLocks noChangeArrowheads="1"/>
          </p:cNvPicPr>
          <p:nvPr/>
        </p:nvPicPr>
        <p:blipFill rotWithShape="1">
          <a:blip r:embed="rId3">
            <a:extLst>
              <a:ext uri="{28A0092B-C50C-407E-A947-70E740481C1C}">
                <a14:useLocalDpi xmlns:a14="http://schemas.microsoft.com/office/drawing/2010/main" val="0"/>
              </a:ext>
            </a:extLst>
          </a:blip>
          <a:srcRect l="5739" t="5086" r="7379" b="5456"/>
          <a:stretch/>
        </p:blipFill>
        <p:spPr bwMode="auto">
          <a:xfrm>
            <a:off x="5940152" y="1786643"/>
            <a:ext cx="2926324" cy="359560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195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The 5 Steps to IPv6</a:t>
            </a:r>
          </a:p>
        </p:txBody>
      </p:sp>
      <p:sp>
        <p:nvSpPr>
          <p:cNvPr id="3" name="Text Placeholder 2"/>
          <p:cNvSpPr>
            <a:spLocks noGrp="1"/>
          </p:cNvSpPr>
          <p:nvPr>
            <p:ph type="body" sz="quarter" idx="4294967295"/>
          </p:nvPr>
        </p:nvSpPr>
        <p:spPr>
          <a:xfrm>
            <a:off x="323528" y="1447800"/>
            <a:ext cx="8041010" cy="499533"/>
          </a:xfrm>
          <a:prstGeom prst="rect">
            <a:avLst/>
          </a:prstGeom>
        </p:spPr>
        <p:txBody>
          <a:bodyPr lIns="68589" tIns="34295" rIns="68589" bIns="34295">
            <a:normAutofit/>
          </a:bodyPr>
          <a:lstStyle/>
          <a:p>
            <a:pPr marL="0" indent="0">
              <a:buNone/>
            </a:pPr>
            <a:r>
              <a:rPr lang="en-US" sz="2700" dirty="0">
                <a:latin typeface="+mn-lt"/>
                <a:ea typeface="+mn-ea"/>
                <a:cs typeface="+mn-cs"/>
              </a:rPr>
              <a:t>Step 3: IPv6 Testing</a:t>
            </a:r>
          </a:p>
        </p:txBody>
      </p:sp>
      <p:grpSp>
        <p:nvGrpSpPr>
          <p:cNvPr id="23" name="Group 22"/>
          <p:cNvGrpSpPr/>
          <p:nvPr/>
        </p:nvGrpSpPr>
        <p:grpSpPr>
          <a:xfrm>
            <a:off x="375146" y="2343150"/>
            <a:ext cx="8363937" cy="819151"/>
            <a:chOff x="500063" y="2343150"/>
            <a:chExt cx="11149012" cy="819150"/>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grpSpPr>
        <p:sp>
          <p:nvSpPr>
            <p:cNvPr id="14" name="Round Same Side Corner Rectangle 13"/>
            <p:cNvSpPr/>
            <p:nvPr/>
          </p:nvSpPr>
          <p:spPr bwMode="auto">
            <a:xfrm>
              <a:off x="500063" y="2343150"/>
              <a:ext cx="11149012" cy="819150"/>
            </a:xfrm>
            <a:prstGeom prst="round2SameRect">
              <a:avLst>
                <a:gd name="adj1" fmla="val 1720"/>
                <a:gd name="adj2" fmla="val 0"/>
              </a:avLst>
            </a:prstGeom>
            <a:grp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82880" tIns="91440" rIns="45720" bIns="4572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15" name="Rectangle 14"/>
            <p:cNvSpPr/>
            <p:nvPr/>
          </p:nvSpPr>
          <p:spPr>
            <a:xfrm>
              <a:off x="1260244" y="2460338"/>
              <a:ext cx="4002142" cy="461664"/>
            </a:xfrm>
            <a:prstGeom prst="rect">
              <a:avLst/>
            </a:prstGeom>
            <a:grpFill/>
          </p:spPr>
          <p:txBody>
            <a:bodyPr wrap="square">
              <a:spAutoFit/>
            </a:bodyPr>
            <a:lstStyle/>
            <a:p>
              <a:pPr marL="4763" lvl="1"/>
              <a:r>
                <a:rPr lang="en-US" sz="2400" dirty="0">
                  <a:solidFill>
                    <a:schemeClr val="bg1"/>
                  </a:solidFill>
                </a:rPr>
                <a:t>IPv6 network device</a:t>
              </a:r>
              <a:endParaRPr lang="en-US" sz="1500" dirty="0">
                <a:solidFill>
                  <a:schemeClr val="bg1"/>
                </a:solidFill>
              </a:endParaRPr>
            </a:p>
          </p:txBody>
        </p:sp>
        <p:sp>
          <p:nvSpPr>
            <p:cNvPr id="20" name="Isosceles Triangle 19"/>
            <p:cNvSpPr/>
            <p:nvPr/>
          </p:nvSpPr>
          <p:spPr bwMode="auto">
            <a:xfrm rot="5400000">
              <a:off x="967015" y="2636838"/>
              <a:ext cx="231775" cy="231775"/>
            </a:xfrm>
            <a:prstGeom prst="triangle">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grpSp>
      <p:grpSp>
        <p:nvGrpSpPr>
          <p:cNvPr id="24" name="Group 23"/>
          <p:cNvGrpSpPr/>
          <p:nvPr/>
        </p:nvGrpSpPr>
        <p:grpSpPr>
          <a:xfrm>
            <a:off x="375146" y="3333750"/>
            <a:ext cx="8363937" cy="819151"/>
            <a:chOff x="500063" y="3333750"/>
            <a:chExt cx="11149012" cy="819150"/>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grpSpPr>
        <p:sp>
          <p:nvSpPr>
            <p:cNvPr id="16" name="Round Same Side Corner Rectangle 15"/>
            <p:cNvSpPr/>
            <p:nvPr/>
          </p:nvSpPr>
          <p:spPr bwMode="auto">
            <a:xfrm>
              <a:off x="500063" y="3333750"/>
              <a:ext cx="11149012" cy="819150"/>
            </a:xfrm>
            <a:prstGeom prst="round2SameRect">
              <a:avLst>
                <a:gd name="adj1" fmla="val 1720"/>
                <a:gd name="adj2" fmla="val 0"/>
              </a:avLst>
            </a:prstGeom>
            <a:grp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82880" tIns="91440" rIns="45720" bIns="4572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18" name="Rectangle 17"/>
            <p:cNvSpPr/>
            <p:nvPr/>
          </p:nvSpPr>
          <p:spPr>
            <a:xfrm>
              <a:off x="1260244" y="3450938"/>
              <a:ext cx="4002142" cy="461664"/>
            </a:xfrm>
            <a:prstGeom prst="rect">
              <a:avLst/>
            </a:prstGeom>
            <a:grpFill/>
          </p:spPr>
          <p:txBody>
            <a:bodyPr wrap="square">
              <a:spAutoFit/>
            </a:bodyPr>
            <a:lstStyle/>
            <a:p>
              <a:pPr marL="4763" lvl="1"/>
              <a:r>
                <a:rPr lang="en-US" sz="2400" dirty="0">
                  <a:solidFill>
                    <a:schemeClr val="bg1"/>
                  </a:solidFill>
                </a:rPr>
                <a:t>IPv6 Application</a:t>
              </a:r>
            </a:p>
          </p:txBody>
        </p:sp>
        <p:sp>
          <p:nvSpPr>
            <p:cNvPr id="21" name="Isosceles Triangle 20"/>
            <p:cNvSpPr/>
            <p:nvPr/>
          </p:nvSpPr>
          <p:spPr bwMode="auto">
            <a:xfrm rot="5400000">
              <a:off x="967015" y="3627438"/>
              <a:ext cx="231775" cy="231775"/>
            </a:xfrm>
            <a:prstGeom prst="triangle">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grpSp>
      <p:grpSp>
        <p:nvGrpSpPr>
          <p:cNvPr id="25" name="Group 24"/>
          <p:cNvGrpSpPr/>
          <p:nvPr/>
        </p:nvGrpSpPr>
        <p:grpSpPr>
          <a:xfrm>
            <a:off x="375146" y="4328842"/>
            <a:ext cx="8363937" cy="819151"/>
            <a:chOff x="500063" y="4328841"/>
            <a:chExt cx="11149012" cy="819150"/>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grpSpPr>
        <p:sp>
          <p:nvSpPr>
            <p:cNvPr id="17" name="Round Same Side Corner Rectangle 16"/>
            <p:cNvSpPr/>
            <p:nvPr/>
          </p:nvSpPr>
          <p:spPr bwMode="auto">
            <a:xfrm>
              <a:off x="500063" y="4328841"/>
              <a:ext cx="11149012" cy="819150"/>
            </a:xfrm>
            <a:prstGeom prst="round2SameRect">
              <a:avLst>
                <a:gd name="adj1" fmla="val 1720"/>
                <a:gd name="adj2" fmla="val 0"/>
              </a:avLst>
            </a:prstGeom>
            <a:grp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82880" tIns="91440" rIns="45720" bIns="4572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19" name="Rectangle 18"/>
            <p:cNvSpPr/>
            <p:nvPr/>
          </p:nvSpPr>
          <p:spPr>
            <a:xfrm>
              <a:off x="1260244" y="4446029"/>
              <a:ext cx="6540284" cy="461664"/>
            </a:xfrm>
            <a:prstGeom prst="rect">
              <a:avLst/>
            </a:prstGeom>
            <a:grpFill/>
          </p:spPr>
          <p:txBody>
            <a:bodyPr wrap="square">
              <a:spAutoFit/>
            </a:bodyPr>
            <a:lstStyle/>
            <a:p>
              <a:pPr marL="4763" lvl="1"/>
              <a:r>
                <a:rPr lang="en-US" sz="2400" dirty="0">
                  <a:solidFill>
                    <a:schemeClr val="bg1"/>
                  </a:solidFill>
                </a:rPr>
                <a:t>IPv6 User</a:t>
              </a:r>
            </a:p>
          </p:txBody>
        </p:sp>
        <p:sp>
          <p:nvSpPr>
            <p:cNvPr id="22" name="Isosceles Triangle 21"/>
            <p:cNvSpPr/>
            <p:nvPr/>
          </p:nvSpPr>
          <p:spPr bwMode="auto">
            <a:xfrm rot="5400000">
              <a:off x="967015" y="4622529"/>
              <a:ext cx="231775" cy="231775"/>
            </a:xfrm>
            <a:prstGeom prst="triangle">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grpSp>
    </p:spTree>
    <p:extLst>
      <p:ext uri="{BB962C8B-B14F-4D97-AF65-F5344CB8AC3E}">
        <p14:creationId xmlns:p14="http://schemas.microsoft.com/office/powerpoint/2010/main" val="367904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The 5 Steps to IPv6</a:t>
            </a:r>
          </a:p>
        </p:txBody>
      </p:sp>
      <p:sp>
        <p:nvSpPr>
          <p:cNvPr id="3" name="Text Placeholder 2"/>
          <p:cNvSpPr>
            <a:spLocks noGrp="1"/>
          </p:cNvSpPr>
          <p:nvPr>
            <p:ph type="body" sz="quarter" idx="4294967295"/>
          </p:nvPr>
        </p:nvSpPr>
        <p:spPr>
          <a:xfrm>
            <a:off x="390768" y="1447800"/>
            <a:ext cx="7973770" cy="499533"/>
          </a:xfrm>
          <a:prstGeom prst="rect">
            <a:avLst/>
          </a:prstGeom>
        </p:spPr>
        <p:txBody>
          <a:bodyPr lIns="68589" tIns="34295" rIns="68589" bIns="34295">
            <a:normAutofit/>
          </a:bodyPr>
          <a:lstStyle/>
          <a:p>
            <a:pPr marL="0" indent="0">
              <a:buNone/>
            </a:pPr>
            <a:r>
              <a:rPr lang="en-US" sz="2700" dirty="0">
                <a:latin typeface="+mn-lt"/>
                <a:ea typeface="+mn-ea"/>
                <a:cs typeface="+mn-cs"/>
              </a:rPr>
              <a:t>Step 4: Dual Stack</a:t>
            </a:r>
          </a:p>
        </p:txBody>
      </p:sp>
      <p:pic>
        <p:nvPicPr>
          <p:cNvPr id="5122" name="Picture 2"/>
          <p:cNvPicPr>
            <a:picLocks noChangeAspect="1" noChangeArrowheads="1"/>
          </p:cNvPicPr>
          <p:nvPr/>
        </p:nvPicPr>
        <p:blipFill rotWithShape="1">
          <a:blip r:embed="rId3">
            <a:grayscl/>
            <a:extLst>
              <a:ext uri="{28A0092B-C50C-407E-A947-70E740481C1C}">
                <a14:useLocalDpi xmlns:a14="http://schemas.microsoft.com/office/drawing/2010/main" val="0"/>
              </a:ext>
            </a:extLst>
          </a:blip>
          <a:srcRect l="892"/>
          <a:stretch/>
        </p:blipFill>
        <p:spPr bwMode="auto">
          <a:xfrm>
            <a:off x="390768" y="2150443"/>
            <a:ext cx="8362606" cy="2422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90768" y="4736295"/>
            <a:ext cx="2958457" cy="443208"/>
          </a:xfrm>
          <a:prstGeom prst="rect">
            <a:avLst/>
          </a:prstGeom>
        </p:spPr>
        <p:txBody>
          <a:bodyPr wrap="none" lIns="68589" tIns="34295" rIns="68589" bIns="34295">
            <a:spAutoFit/>
          </a:bodyPr>
          <a:lstStyle/>
          <a:p>
            <a:pPr>
              <a:lnSpc>
                <a:spcPct val="90000"/>
              </a:lnSpc>
              <a:spcBef>
                <a:spcPct val="20000"/>
              </a:spcBef>
              <a:buSzPct val="90000"/>
              <a:defRPr/>
            </a:pPr>
            <a:r>
              <a:rPr lang="en-US" sz="2700" dirty="0">
                <a:solidFill>
                  <a:schemeClr val="bg1"/>
                </a:solidFill>
              </a:rPr>
              <a:t>Step 5: Bye Bye IPv4</a:t>
            </a:r>
          </a:p>
        </p:txBody>
      </p:sp>
      <p:pic>
        <p:nvPicPr>
          <p:cNvPr id="7" name="Picture 3" descr="C:\Users\bellaard\AppData\Local\Microsoft\Windows\Temporary Internet Files\Content.IE5\29463YFF\MC90043447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93088" y="5131466"/>
            <a:ext cx="1364812" cy="14795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bellaard\AppData\Local\Microsoft\Windows\Temporary Internet Files\Content.IE5\8ZAIY42E\MC90043447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4510" y="5607717"/>
            <a:ext cx="1367194" cy="10033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bellaard\AppData\Local\Microsoft\Windows\Temporary Internet Files\Content.IE5\P5IP8S0X\MC900434469[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58315" y="5370044"/>
            <a:ext cx="1364812"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192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 calcmode="lin" valueType="num">
                                      <p:cBhvr>
                                        <p:cTn id="14" dur="500" fill="hold"/>
                                        <p:tgtEl>
                                          <p:spTgt spid="5122"/>
                                        </p:tgtEl>
                                        <p:attrNameLst>
                                          <p:attrName>ppt_w</p:attrName>
                                        </p:attrNameLst>
                                      </p:cBhvr>
                                      <p:tavLst>
                                        <p:tav tm="0">
                                          <p:val>
                                            <p:fltVal val="0"/>
                                          </p:val>
                                        </p:tav>
                                        <p:tav tm="100000">
                                          <p:val>
                                            <p:strVal val="#ppt_w"/>
                                          </p:val>
                                        </p:tav>
                                      </p:tavLst>
                                    </p:anim>
                                    <p:anim calcmode="lin" valueType="num">
                                      <p:cBhvr>
                                        <p:cTn id="15" dur="500" fill="hold"/>
                                        <p:tgtEl>
                                          <p:spTgt spid="5122"/>
                                        </p:tgtEl>
                                        <p:attrNameLst>
                                          <p:attrName>ppt_h</p:attrName>
                                        </p:attrNameLst>
                                      </p:cBhvr>
                                      <p:tavLst>
                                        <p:tav tm="0">
                                          <p:val>
                                            <p:fltVal val="0"/>
                                          </p:val>
                                        </p:tav>
                                        <p:tav tm="100000">
                                          <p:val>
                                            <p:strVal val="#ppt_h"/>
                                          </p:val>
                                        </p:tav>
                                      </p:tavLst>
                                    </p:anim>
                                    <p:animEffect transition="in" filter="fade">
                                      <p:cBhvr>
                                        <p:cTn id="16" dur="500"/>
                                        <p:tgtEl>
                                          <p:spTgt spid="512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500"/>
                            </p:stCondLst>
                            <p:childTnLst>
                              <p:par>
                                <p:cTn id="25" presetID="53" presetClass="entr" presetSubtype="16"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1500"/>
                            </p:stCondLst>
                            <p:childTnLst>
                              <p:par>
                                <p:cTn id="37" presetID="53" presetClass="entr" presetSubtype="16"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Agenda</a:t>
            </a:r>
            <a:endParaRPr lang="en-US" noProof="0" dirty="0"/>
          </a:p>
        </p:txBody>
      </p:sp>
      <p:sp>
        <p:nvSpPr>
          <p:cNvPr id="5" name="Text Placeholder 4"/>
          <p:cNvSpPr>
            <a:spLocks noGrp="1"/>
          </p:cNvSpPr>
          <p:nvPr>
            <p:ph idx="1"/>
          </p:nvPr>
        </p:nvSpPr>
        <p:spPr>
          <a:prstGeom prst="rect">
            <a:avLst/>
          </a:prstGeom>
        </p:spPr>
        <p:txBody>
          <a:bodyPr lIns="68589" tIns="34295" rIns="68589" bIns="34295">
            <a:normAutofit/>
          </a:bodyPr>
          <a:lstStyle/>
          <a:p>
            <a:r>
              <a:rPr lang="en-US" noProof="0" dirty="0" smtClean="0"/>
              <a:t>The 5 steps to IPv6</a:t>
            </a:r>
          </a:p>
          <a:p>
            <a:r>
              <a:rPr lang="en-US" noProof="0" dirty="0" smtClean="0"/>
              <a:t>Migrating Windows Operating System</a:t>
            </a:r>
          </a:p>
          <a:p>
            <a:r>
              <a:rPr lang="en-US" noProof="0" dirty="0" smtClean="0"/>
              <a:t>Migrating an application server</a:t>
            </a:r>
          </a:p>
          <a:p>
            <a:pPr lvl="1"/>
            <a:r>
              <a:rPr lang="en-US" dirty="0" smtClean="0"/>
              <a:t>IIS 7.0</a:t>
            </a:r>
          </a:p>
          <a:p>
            <a:pPr lvl="1"/>
            <a:r>
              <a:rPr lang="en-US" noProof="0" dirty="0" smtClean="0"/>
              <a:t>Exchange 2010</a:t>
            </a:r>
          </a:p>
          <a:p>
            <a:r>
              <a:rPr lang="en-US" noProof="0" dirty="0" smtClean="0"/>
              <a:t>Running into problems</a:t>
            </a:r>
          </a:p>
          <a:p>
            <a:pPr lvl="1"/>
            <a:r>
              <a:rPr lang="en-US" dirty="0"/>
              <a:t>Firewall</a:t>
            </a:r>
          </a:p>
          <a:p>
            <a:pPr lvl="1"/>
            <a:r>
              <a:rPr lang="en-US" dirty="0"/>
              <a:t>Windows 7 random IP number</a:t>
            </a:r>
          </a:p>
        </p:txBody>
      </p:sp>
      <p:sp>
        <p:nvSpPr>
          <p:cNvPr id="8" name="Rectangle 7"/>
          <p:cNvSpPr/>
          <p:nvPr/>
        </p:nvSpPr>
        <p:spPr bwMode="auto">
          <a:xfrm>
            <a:off x="899592" y="2060848"/>
            <a:ext cx="6192688" cy="609600"/>
          </a:xfrm>
          <a:prstGeom prst="rect">
            <a:avLst/>
          </a:prstGeom>
          <a:no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solidFill>
                <a:schemeClr val="tx1">
                  <a:alpha val="99000"/>
                </a:schemeClr>
              </a:solidFill>
            </a:endParaRPr>
          </a:p>
        </p:txBody>
      </p:sp>
    </p:spTree>
    <p:extLst>
      <p:ext uri="{BB962C8B-B14F-4D97-AF65-F5344CB8AC3E}">
        <p14:creationId xmlns:p14="http://schemas.microsoft.com/office/powerpoint/2010/main" val="99086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par>
                                <p:cTn id="8" presetID="19" presetClass="emph" presetSubtype="0" fill="hold" nodeType="withEffect">
                                  <p:stCondLst>
                                    <p:cond delay="0"/>
                                  </p:stCondLst>
                                  <p:childTnLst>
                                    <p:animClr clrSpc="rgb" dir="cw">
                                      <p:cBhvr override="childStyle">
                                        <p:cTn id="9" dur="500" fill="hold"/>
                                        <p:tgtEl>
                                          <p:spTgt spid="5">
                                            <p:txEl>
                                              <p:pRg st="1" end="1"/>
                                            </p:txEl>
                                          </p:spTgt>
                                        </p:tgtEl>
                                        <p:attrNameLst>
                                          <p:attrName>style.color</p:attrName>
                                        </p:attrNameLst>
                                      </p:cBhvr>
                                      <p:to>
                                        <a:srgbClr val="03C2F1"/>
                                      </p:to>
                                    </p:animClr>
                                    <p:animClr clrSpc="rgb" dir="cw">
                                      <p:cBhvr>
                                        <p:cTn id="10" dur="500" fill="hold"/>
                                        <p:tgtEl>
                                          <p:spTgt spid="5">
                                            <p:txEl>
                                              <p:pRg st="1" end="1"/>
                                            </p:txEl>
                                          </p:spTgt>
                                        </p:tgtEl>
                                        <p:attrNameLst>
                                          <p:attrName>fillcolor</p:attrName>
                                        </p:attrNameLst>
                                      </p:cBhvr>
                                      <p:to>
                                        <a:srgbClr val="03C2F1"/>
                                      </p:to>
                                    </p:animClr>
                                    <p:set>
                                      <p:cBhvr>
                                        <p:cTn id="11" dur="500" fill="hold"/>
                                        <p:tgtEl>
                                          <p:spTgt spid="5">
                                            <p:txEl>
                                              <p:pRg st="1" end="1"/>
                                            </p:txEl>
                                          </p:spTgt>
                                        </p:tgtEl>
                                        <p:attrNameLst>
                                          <p:attrName>fill.type</p:attrName>
                                        </p:attrNameLst>
                                      </p:cBhvr>
                                      <p:to>
                                        <p:strVal val="solid"/>
                                      </p:to>
                                    </p:set>
                                    <p:set>
                                      <p:cBhvr>
                                        <p:cTn id="12" dur="500" fill="hold"/>
                                        <p:tgtEl>
                                          <p:spTgt spid="5">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903608"/>
            <a:ext cx="1979712" cy="954392"/>
          </a:xfrm>
          <a:prstGeom prst="rect">
            <a:avLst/>
          </a:prstGeom>
          <a:solidFill>
            <a:srgbClr val="431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US" sz="3000" dirty="0"/>
              <a:t>The 5 Steps to IPv6</a:t>
            </a:r>
          </a:p>
        </p:txBody>
      </p:sp>
      <p:sp>
        <p:nvSpPr>
          <p:cNvPr id="19" name="Round Same Side Corner Rectangle 18"/>
          <p:cNvSpPr/>
          <p:nvPr/>
        </p:nvSpPr>
        <p:spPr bwMode="auto">
          <a:xfrm>
            <a:off x="389436" y="1447802"/>
            <a:ext cx="8363937" cy="674114"/>
          </a:xfrm>
          <a:prstGeom prst="round2SameRect">
            <a:avLst>
              <a:gd name="adj1" fmla="val 1720"/>
              <a:gd name="adj2" fmla="val 0"/>
            </a:avLst>
          </a:prstGeom>
          <a:gradFill flip="none" rotWithShape="1">
            <a:gsLst>
              <a:gs pos="0">
                <a:srgbClr val="03D4A8"/>
              </a:gs>
              <a:gs pos="25000">
                <a:srgbClr val="21D6E0"/>
              </a:gs>
              <a:gs pos="75000">
                <a:srgbClr val="0087E6"/>
              </a:gs>
              <a:gs pos="100000">
                <a:srgbClr val="005CBF"/>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37178" tIns="68589" rIns="34295" bIns="34295"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20" name="Rectangle 19"/>
          <p:cNvSpPr/>
          <p:nvPr/>
        </p:nvSpPr>
        <p:spPr>
          <a:xfrm>
            <a:off x="959720" y="1564990"/>
            <a:ext cx="3002388" cy="438592"/>
          </a:xfrm>
          <a:prstGeom prst="rect">
            <a:avLst/>
          </a:prstGeom>
        </p:spPr>
        <p:txBody>
          <a:bodyPr wrap="square" lIns="68589" tIns="34295" rIns="68589" bIns="34295">
            <a:spAutoFit/>
          </a:bodyPr>
          <a:lstStyle/>
          <a:p>
            <a:pPr marL="4763" lvl="1"/>
            <a:r>
              <a:rPr lang="en-US" sz="2400" dirty="0">
                <a:gradFill>
                  <a:gsLst>
                    <a:gs pos="0">
                      <a:schemeClr val="tx1"/>
                    </a:gs>
                    <a:gs pos="86000">
                      <a:schemeClr val="tx1"/>
                    </a:gs>
                  </a:gsLst>
                  <a:lin ang="5400000" scaled="0"/>
                </a:gradFill>
              </a:rPr>
              <a:t>Step 1</a:t>
            </a:r>
            <a:endParaRPr lang="en-US" sz="1500" dirty="0"/>
          </a:p>
        </p:txBody>
      </p:sp>
      <p:sp>
        <p:nvSpPr>
          <p:cNvPr id="21" name="Round Same Side Corner Rectangle 20"/>
          <p:cNvSpPr/>
          <p:nvPr/>
        </p:nvSpPr>
        <p:spPr bwMode="auto">
          <a:xfrm>
            <a:off x="389436" y="2438402"/>
            <a:ext cx="8363937" cy="674114"/>
          </a:xfrm>
          <a:prstGeom prst="round2SameRect">
            <a:avLst>
              <a:gd name="adj1" fmla="val 1720"/>
              <a:gd name="adj2" fmla="val 0"/>
            </a:avLst>
          </a:prstGeom>
          <a:gradFill flip="none" rotWithShape="1">
            <a:gsLst>
              <a:gs pos="0">
                <a:srgbClr val="03D4A8"/>
              </a:gs>
              <a:gs pos="25000">
                <a:srgbClr val="21D6E0"/>
              </a:gs>
              <a:gs pos="75000">
                <a:srgbClr val="0087E6"/>
              </a:gs>
              <a:gs pos="100000">
                <a:srgbClr val="005CBF"/>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37178" tIns="68589" rIns="34295" bIns="34295"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22" name="Round Same Side Corner Rectangle 21"/>
          <p:cNvSpPr/>
          <p:nvPr/>
        </p:nvSpPr>
        <p:spPr bwMode="auto">
          <a:xfrm>
            <a:off x="389436" y="3433492"/>
            <a:ext cx="8363937" cy="674114"/>
          </a:xfrm>
          <a:prstGeom prst="round2SameRect">
            <a:avLst>
              <a:gd name="adj1" fmla="val 1720"/>
              <a:gd name="adj2" fmla="val 0"/>
            </a:avLst>
          </a:prstGeom>
          <a:gradFill flip="none" rotWithShape="1">
            <a:gsLst>
              <a:gs pos="0">
                <a:srgbClr val="03D4A8"/>
              </a:gs>
              <a:gs pos="25000">
                <a:srgbClr val="21D6E0"/>
              </a:gs>
              <a:gs pos="75000">
                <a:srgbClr val="0087E6"/>
              </a:gs>
              <a:gs pos="100000">
                <a:srgbClr val="005CBF"/>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37178" tIns="68589" rIns="34295" bIns="34295"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23" name="Rectangle 22"/>
          <p:cNvSpPr/>
          <p:nvPr/>
        </p:nvSpPr>
        <p:spPr>
          <a:xfrm>
            <a:off x="959720" y="2555590"/>
            <a:ext cx="3002388" cy="438592"/>
          </a:xfrm>
          <a:prstGeom prst="rect">
            <a:avLst/>
          </a:prstGeom>
        </p:spPr>
        <p:txBody>
          <a:bodyPr wrap="square" lIns="68589" tIns="34295" rIns="68589" bIns="34295">
            <a:spAutoFit/>
          </a:bodyPr>
          <a:lstStyle/>
          <a:p>
            <a:pPr marL="4763" lvl="1"/>
            <a:r>
              <a:rPr lang="en-US" sz="2400" dirty="0">
                <a:gradFill>
                  <a:gsLst>
                    <a:gs pos="0">
                      <a:schemeClr val="tx1"/>
                    </a:gs>
                    <a:gs pos="86000">
                      <a:schemeClr val="tx1"/>
                    </a:gs>
                  </a:gsLst>
                  <a:lin ang="5400000" scaled="0"/>
                </a:gradFill>
              </a:rPr>
              <a:t>Step 2</a:t>
            </a:r>
          </a:p>
        </p:txBody>
      </p:sp>
      <p:sp>
        <p:nvSpPr>
          <p:cNvPr id="24" name="Rectangle 23"/>
          <p:cNvSpPr/>
          <p:nvPr/>
        </p:nvSpPr>
        <p:spPr>
          <a:xfrm>
            <a:off x="959721" y="3550681"/>
            <a:ext cx="4906491" cy="438592"/>
          </a:xfrm>
          <a:prstGeom prst="rect">
            <a:avLst/>
          </a:prstGeom>
        </p:spPr>
        <p:txBody>
          <a:bodyPr wrap="square" lIns="68589" tIns="34295" rIns="68589" bIns="34295">
            <a:spAutoFit/>
          </a:bodyPr>
          <a:lstStyle/>
          <a:p>
            <a:pPr marL="4763" lvl="1"/>
            <a:r>
              <a:rPr lang="en-US" sz="2400" dirty="0">
                <a:gradFill>
                  <a:gsLst>
                    <a:gs pos="0">
                      <a:schemeClr val="tx1"/>
                    </a:gs>
                    <a:gs pos="86000">
                      <a:schemeClr val="tx1"/>
                    </a:gs>
                  </a:gsLst>
                  <a:lin ang="5400000" scaled="0"/>
                </a:gradFill>
              </a:rPr>
              <a:t>Step 3</a:t>
            </a:r>
          </a:p>
        </p:txBody>
      </p:sp>
      <p:sp>
        <p:nvSpPr>
          <p:cNvPr id="25" name="Isosceles Triangle 24"/>
          <p:cNvSpPr/>
          <p:nvPr/>
        </p:nvSpPr>
        <p:spPr bwMode="auto">
          <a:xfrm rot="5400000">
            <a:off x="731312" y="1749919"/>
            <a:ext cx="190737" cy="173877"/>
          </a:xfrm>
          <a:prstGeom prs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sp>
        <p:nvSpPr>
          <p:cNvPr id="26" name="Isosceles Triangle 25"/>
          <p:cNvSpPr/>
          <p:nvPr/>
        </p:nvSpPr>
        <p:spPr bwMode="auto">
          <a:xfrm rot="5400000">
            <a:off x="731312" y="2740520"/>
            <a:ext cx="190737" cy="173877"/>
          </a:xfrm>
          <a:prstGeom prs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sp>
        <p:nvSpPr>
          <p:cNvPr id="27" name="Isosceles Triangle 26"/>
          <p:cNvSpPr/>
          <p:nvPr/>
        </p:nvSpPr>
        <p:spPr bwMode="auto">
          <a:xfrm rot="5400000">
            <a:off x="731312" y="3735611"/>
            <a:ext cx="190737" cy="173877"/>
          </a:xfrm>
          <a:prstGeom prs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sp>
        <p:nvSpPr>
          <p:cNvPr id="28" name="Round Same Side Corner Rectangle 27"/>
          <p:cNvSpPr/>
          <p:nvPr/>
        </p:nvSpPr>
        <p:spPr bwMode="auto">
          <a:xfrm>
            <a:off x="390033" y="4424092"/>
            <a:ext cx="8363937" cy="674114"/>
          </a:xfrm>
          <a:prstGeom prst="round2SameRect">
            <a:avLst>
              <a:gd name="adj1" fmla="val 1720"/>
              <a:gd name="adj2" fmla="val 0"/>
            </a:avLst>
          </a:prstGeom>
          <a:gradFill flip="none" rotWithShape="1">
            <a:gsLst>
              <a:gs pos="0">
                <a:srgbClr val="03D4A8"/>
              </a:gs>
              <a:gs pos="25000">
                <a:srgbClr val="21D6E0"/>
              </a:gs>
              <a:gs pos="75000">
                <a:srgbClr val="0087E6"/>
              </a:gs>
              <a:gs pos="100000">
                <a:srgbClr val="005CBF"/>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37178" tIns="68589" rIns="34295" bIns="34295"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29" name="Round Same Side Corner Rectangle 28"/>
          <p:cNvSpPr/>
          <p:nvPr/>
        </p:nvSpPr>
        <p:spPr bwMode="auto">
          <a:xfrm>
            <a:off x="390033" y="5419183"/>
            <a:ext cx="8363937" cy="674114"/>
          </a:xfrm>
          <a:prstGeom prst="round2SameRect">
            <a:avLst>
              <a:gd name="adj1" fmla="val 1720"/>
              <a:gd name="adj2" fmla="val 0"/>
            </a:avLst>
          </a:prstGeom>
          <a:gradFill flip="none" rotWithShape="1">
            <a:gsLst>
              <a:gs pos="0">
                <a:srgbClr val="03D4A8"/>
              </a:gs>
              <a:gs pos="25000">
                <a:srgbClr val="21D6E0"/>
              </a:gs>
              <a:gs pos="75000">
                <a:srgbClr val="0087E6"/>
              </a:gs>
              <a:gs pos="100000">
                <a:srgbClr val="005CBF"/>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137178" tIns="68589" rIns="34295" bIns="34295"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endParaRPr lang="en-US" sz="2000" spc="-30" dirty="0">
              <a:gradFill>
                <a:gsLst>
                  <a:gs pos="0">
                    <a:schemeClr val="tx1"/>
                  </a:gs>
                  <a:gs pos="100000">
                    <a:schemeClr val="tx1"/>
                  </a:gs>
                </a:gsLst>
                <a:lin ang="8100000" scaled="1"/>
              </a:gradFill>
            </a:endParaRPr>
          </a:p>
        </p:txBody>
      </p:sp>
      <p:sp>
        <p:nvSpPr>
          <p:cNvPr id="30" name="Rectangle 29"/>
          <p:cNvSpPr/>
          <p:nvPr/>
        </p:nvSpPr>
        <p:spPr>
          <a:xfrm>
            <a:off x="960316" y="4541281"/>
            <a:ext cx="3002388" cy="438592"/>
          </a:xfrm>
          <a:prstGeom prst="rect">
            <a:avLst/>
          </a:prstGeom>
        </p:spPr>
        <p:txBody>
          <a:bodyPr wrap="square" lIns="68589" tIns="34295" rIns="68589" bIns="34295">
            <a:spAutoFit/>
          </a:bodyPr>
          <a:lstStyle/>
          <a:p>
            <a:pPr marL="4763" lvl="1"/>
            <a:r>
              <a:rPr lang="en-US" sz="2400" dirty="0">
                <a:gradFill>
                  <a:gsLst>
                    <a:gs pos="0">
                      <a:schemeClr val="tx1"/>
                    </a:gs>
                    <a:gs pos="86000">
                      <a:schemeClr val="tx1"/>
                    </a:gs>
                  </a:gsLst>
                  <a:lin ang="5400000" scaled="0"/>
                </a:gradFill>
              </a:rPr>
              <a:t>Step 4</a:t>
            </a:r>
          </a:p>
        </p:txBody>
      </p:sp>
      <p:sp>
        <p:nvSpPr>
          <p:cNvPr id="31" name="Rectangle 30"/>
          <p:cNvSpPr/>
          <p:nvPr/>
        </p:nvSpPr>
        <p:spPr>
          <a:xfrm>
            <a:off x="960317" y="5536371"/>
            <a:ext cx="4906491" cy="438592"/>
          </a:xfrm>
          <a:prstGeom prst="rect">
            <a:avLst/>
          </a:prstGeom>
        </p:spPr>
        <p:txBody>
          <a:bodyPr wrap="square" lIns="68589" tIns="34295" rIns="68589" bIns="34295">
            <a:spAutoFit/>
          </a:bodyPr>
          <a:lstStyle/>
          <a:p>
            <a:pPr marL="4763" lvl="1"/>
            <a:r>
              <a:rPr lang="en-US" sz="2400" dirty="0">
                <a:gradFill>
                  <a:gsLst>
                    <a:gs pos="0">
                      <a:schemeClr val="tx1"/>
                    </a:gs>
                    <a:gs pos="86000">
                      <a:schemeClr val="tx1"/>
                    </a:gs>
                  </a:gsLst>
                  <a:lin ang="5400000" scaled="0"/>
                </a:gradFill>
              </a:rPr>
              <a:t>Step 5</a:t>
            </a:r>
          </a:p>
        </p:txBody>
      </p:sp>
      <p:sp>
        <p:nvSpPr>
          <p:cNvPr id="32" name="Isosceles Triangle 31"/>
          <p:cNvSpPr/>
          <p:nvPr/>
        </p:nvSpPr>
        <p:spPr bwMode="auto">
          <a:xfrm rot="5400000">
            <a:off x="731907" y="4726211"/>
            <a:ext cx="190737" cy="173877"/>
          </a:xfrm>
          <a:prstGeom prs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sp>
        <p:nvSpPr>
          <p:cNvPr id="33" name="Isosceles Triangle 32"/>
          <p:cNvSpPr/>
          <p:nvPr/>
        </p:nvSpPr>
        <p:spPr bwMode="auto">
          <a:xfrm rot="5400000">
            <a:off x="731907" y="5721301"/>
            <a:ext cx="190737" cy="173877"/>
          </a:xfrm>
          <a:prstGeom prs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gradFill>
                <a:gsLst>
                  <a:gs pos="0">
                    <a:schemeClr val="tx1"/>
                  </a:gs>
                  <a:gs pos="100000">
                    <a:schemeClr val="tx1"/>
                  </a:gs>
                </a:gsLst>
                <a:lin ang="8100000" scaled="1"/>
              </a:gradFill>
            </a:endParaRPr>
          </a:p>
        </p:txBody>
      </p:sp>
      <p:sp>
        <p:nvSpPr>
          <p:cNvPr id="4" name="Rectangle 3"/>
          <p:cNvSpPr/>
          <p:nvPr/>
        </p:nvSpPr>
        <p:spPr>
          <a:xfrm>
            <a:off x="2301670" y="1564991"/>
            <a:ext cx="1095777" cy="481236"/>
          </a:xfrm>
          <a:prstGeom prst="rect">
            <a:avLst/>
          </a:prstGeom>
        </p:spPr>
        <p:txBody>
          <a:bodyPr wrap="none" lIns="68589" tIns="34295" rIns="68589" bIns="34295">
            <a:noAutofit/>
          </a:bodyPr>
          <a:lstStyle/>
          <a:p>
            <a:pPr marL="4763" lvl="1"/>
            <a:r>
              <a:rPr lang="en-US" sz="2400" dirty="0">
                <a:gradFill>
                  <a:gsLst>
                    <a:gs pos="0">
                      <a:schemeClr val="tx1"/>
                    </a:gs>
                    <a:gs pos="86000">
                      <a:schemeClr val="tx1"/>
                    </a:gs>
                  </a:gsLst>
                  <a:lin ang="5400000" scaled="0"/>
                </a:gradFill>
              </a:rPr>
              <a:t>Design</a:t>
            </a:r>
          </a:p>
        </p:txBody>
      </p:sp>
      <p:sp>
        <p:nvSpPr>
          <p:cNvPr id="34" name="Rectangle 33"/>
          <p:cNvSpPr/>
          <p:nvPr/>
        </p:nvSpPr>
        <p:spPr>
          <a:xfrm>
            <a:off x="2301670" y="2555591"/>
            <a:ext cx="1733137" cy="481236"/>
          </a:xfrm>
          <a:prstGeom prst="rect">
            <a:avLst/>
          </a:prstGeom>
        </p:spPr>
        <p:txBody>
          <a:bodyPr wrap="none" lIns="68589" tIns="34295" rIns="68589" bIns="34295">
            <a:noAutofit/>
          </a:bodyPr>
          <a:lstStyle/>
          <a:p>
            <a:pPr marL="4763" lvl="1"/>
            <a:r>
              <a:rPr lang="en-US" sz="2400" dirty="0">
                <a:gradFill>
                  <a:gsLst>
                    <a:gs pos="0">
                      <a:schemeClr val="tx1"/>
                    </a:gs>
                    <a:gs pos="86000">
                      <a:schemeClr val="tx1"/>
                    </a:gs>
                  </a:gsLst>
                  <a:lin ang="5400000" scaled="0"/>
                </a:gradFill>
              </a:rPr>
              <a:t>IPv6 Ready</a:t>
            </a:r>
          </a:p>
        </p:txBody>
      </p:sp>
      <p:sp>
        <p:nvSpPr>
          <p:cNvPr id="35" name="Rectangle 34"/>
          <p:cNvSpPr/>
          <p:nvPr/>
        </p:nvSpPr>
        <p:spPr>
          <a:xfrm>
            <a:off x="2301670" y="3550682"/>
            <a:ext cx="1812507" cy="481236"/>
          </a:xfrm>
          <a:prstGeom prst="rect">
            <a:avLst/>
          </a:prstGeom>
        </p:spPr>
        <p:txBody>
          <a:bodyPr wrap="none" lIns="68589" tIns="34295" rIns="68589" bIns="34295">
            <a:noAutofit/>
          </a:bodyPr>
          <a:lstStyle/>
          <a:p>
            <a:pPr marL="4763" lvl="1"/>
            <a:r>
              <a:rPr lang="en-US" sz="2400" dirty="0">
                <a:gradFill>
                  <a:gsLst>
                    <a:gs pos="0">
                      <a:schemeClr val="tx1"/>
                    </a:gs>
                    <a:gs pos="86000">
                      <a:schemeClr val="tx1"/>
                    </a:gs>
                  </a:gsLst>
                  <a:lin ang="5400000" scaled="0"/>
                </a:gradFill>
              </a:rPr>
              <a:t>IPv6 Testing</a:t>
            </a:r>
          </a:p>
        </p:txBody>
      </p:sp>
      <p:sp>
        <p:nvSpPr>
          <p:cNvPr id="36" name="Rectangle 35"/>
          <p:cNvSpPr/>
          <p:nvPr/>
        </p:nvSpPr>
        <p:spPr>
          <a:xfrm>
            <a:off x="2301670" y="4541282"/>
            <a:ext cx="1579209" cy="481236"/>
          </a:xfrm>
          <a:prstGeom prst="rect">
            <a:avLst/>
          </a:prstGeom>
        </p:spPr>
        <p:txBody>
          <a:bodyPr wrap="none" lIns="68589" tIns="34295" rIns="68589" bIns="34295">
            <a:noAutofit/>
          </a:bodyPr>
          <a:lstStyle/>
          <a:p>
            <a:pPr marL="4763" lvl="1"/>
            <a:r>
              <a:rPr lang="en-US" sz="2400" dirty="0">
                <a:gradFill>
                  <a:gsLst>
                    <a:gs pos="0">
                      <a:schemeClr val="tx1"/>
                    </a:gs>
                    <a:gs pos="86000">
                      <a:schemeClr val="tx1"/>
                    </a:gs>
                  </a:gsLst>
                  <a:lin ang="5400000" scaled="0"/>
                </a:gradFill>
              </a:rPr>
              <a:t>Dual stack</a:t>
            </a:r>
          </a:p>
        </p:txBody>
      </p:sp>
      <p:sp>
        <p:nvSpPr>
          <p:cNvPr id="37" name="Rectangle 36"/>
          <p:cNvSpPr/>
          <p:nvPr/>
        </p:nvSpPr>
        <p:spPr>
          <a:xfrm>
            <a:off x="2301669" y="5536371"/>
            <a:ext cx="1718630" cy="438592"/>
          </a:xfrm>
          <a:prstGeom prst="rect">
            <a:avLst/>
          </a:prstGeom>
        </p:spPr>
        <p:txBody>
          <a:bodyPr wrap="none" lIns="68589" tIns="34295" rIns="68589" bIns="34295">
            <a:spAutoFit/>
          </a:bodyPr>
          <a:lstStyle/>
          <a:p>
            <a:pPr marL="4763" lvl="1"/>
            <a:r>
              <a:rPr lang="en-US" sz="2400" dirty="0">
                <a:gradFill>
                  <a:gsLst>
                    <a:gs pos="0">
                      <a:schemeClr val="tx1"/>
                    </a:gs>
                    <a:gs pos="86000">
                      <a:schemeClr val="tx1"/>
                    </a:gs>
                  </a:gsLst>
                  <a:lin ang="5400000" scaled="0"/>
                </a:gradFill>
              </a:rPr>
              <a:t>Bye Bye IPv4</a:t>
            </a:r>
          </a:p>
        </p:txBody>
      </p:sp>
      <p:pic>
        <p:nvPicPr>
          <p:cNvPr id="4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739" t="5086" r="7379" b="5456"/>
          <a:stretch/>
        </p:blipFill>
        <p:spPr bwMode="auto">
          <a:xfrm>
            <a:off x="5850932" y="1564990"/>
            <a:ext cx="2926324" cy="394382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3" name="Straight Connector 42"/>
          <p:cNvCxnSpPr/>
          <p:nvPr/>
        </p:nvCxnSpPr>
        <p:spPr>
          <a:xfrm>
            <a:off x="2143683" y="1206500"/>
            <a:ext cx="0" cy="5207000"/>
          </a:xfrm>
          <a:prstGeom prst="line">
            <a:avLst/>
          </a:prstGeom>
          <a:no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cxnSp>
    </p:spTree>
    <p:extLst>
      <p:ext uri="{BB962C8B-B14F-4D97-AF65-F5344CB8AC3E}">
        <p14:creationId xmlns:p14="http://schemas.microsoft.com/office/powerpoint/2010/main" val="109486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Demo Environment</a:t>
            </a:r>
          </a:p>
        </p:txBody>
      </p:sp>
      <p:sp>
        <p:nvSpPr>
          <p:cNvPr id="3" name="Text Placeholder 2"/>
          <p:cNvSpPr>
            <a:spLocks noGrp="1"/>
          </p:cNvSpPr>
          <p:nvPr>
            <p:ph type="body" sz="quarter" idx="4294967295"/>
          </p:nvPr>
        </p:nvSpPr>
        <p:spPr>
          <a:xfrm>
            <a:off x="539552" y="1447799"/>
            <a:ext cx="3528392" cy="3325351"/>
          </a:xfrm>
          <a:prstGeom prst="rect">
            <a:avLst/>
          </a:prstGeom>
        </p:spPr>
        <p:txBody>
          <a:bodyPr lIns="68589" tIns="34295" rIns="68589" bIns="34295">
            <a:noAutofit/>
          </a:bodyPr>
          <a:lstStyle/>
          <a:p>
            <a:r>
              <a:rPr lang="en-US" sz="2000" dirty="0" smtClean="0"/>
              <a:t>TEAU11-INET1</a:t>
            </a:r>
          </a:p>
          <a:p>
            <a:r>
              <a:rPr lang="en-US" sz="2000" dirty="0" smtClean="0"/>
              <a:t>TEAU11-TMG01</a:t>
            </a:r>
          </a:p>
          <a:p>
            <a:r>
              <a:rPr lang="en-US" sz="2000" dirty="0" smtClean="0"/>
              <a:t>TEAU11-EDGE</a:t>
            </a:r>
          </a:p>
          <a:p>
            <a:r>
              <a:rPr lang="en-US" sz="2000" dirty="0" smtClean="0"/>
              <a:t>TEAU11-DC</a:t>
            </a:r>
          </a:p>
          <a:p>
            <a:r>
              <a:rPr lang="en-US" sz="2000" dirty="0" smtClean="0"/>
              <a:t>TEAU11-APP1</a:t>
            </a:r>
          </a:p>
          <a:p>
            <a:r>
              <a:rPr lang="en-US" sz="2000" dirty="0" smtClean="0"/>
              <a:t>TEAU11-Win7</a:t>
            </a:r>
            <a:endParaRPr lang="en-US" sz="2000" dirty="0"/>
          </a:p>
        </p:txBody>
      </p:sp>
      <p:grpSp>
        <p:nvGrpSpPr>
          <p:cNvPr id="6" name="Group 5"/>
          <p:cNvGrpSpPr/>
          <p:nvPr/>
        </p:nvGrpSpPr>
        <p:grpSpPr>
          <a:xfrm>
            <a:off x="4200930" y="1425913"/>
            <a:ext cx="4552266" cy="3998419"/>
            <a:chOff x="3780142" y="1436184"/>
            <a:chExt cx="7892931" cy="5200837"/>
          </a:xfrm>
        </p:grpSpPr>
        <p:sp>
          <p:nvSpPr>
            <p:cNvPr id="10" name="Rectangle 9"/>
            <p:cNvSpPr/>
            <p:nvPr/>
          </p:nvSpPr>
          <p:spPr bwMode="auto">
            <a:xfrm>
              <a:off x="7002492" y="1443804"/>
              <a:ext cx="4670581" cy="5193217"/>
            </a:xfrm>
            <a:prstGeom prst="rect">
              <a:avLst/>
            </a:prstGeom>
            <a:ln>
              <a:noFill/>
              <a:headEnd type="none" w="sm" len="sm"/>
              <a:tailEnd type="none" w="sm" len="sm"/>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eaLnBrk="0" hangingPunct="0"/>
              <a:endParaRPr lang="nl-NL" sz="1200" b="1" dirty="0">
                <a:ln w="50800"/>
                <a:gradFill>
                  <a:gsLst>
                    <a:gs pos="0">
                      <a:schemeClr val="bg1"/>
                    </a:gs>
                    <a:gs pos="100000">
                      <a:schemeClr val="bg1"/>
                    </a:gs>
                  </a:gsLst>
                  <a:lin ang="8100000" scaled="1"/>
                </a:gradFill>
                <a:latin typeface="+mj-lt"/>
              </a:endParaRPr>
            </a:p>
          </p:txBody>
        </p:sp>
        <p:sp>
          <p:nvSpPr>
            <p:cNvPr id="11" name="Rectangle 10"/>
            <p:cNvSpPr/>
            <p:nvPr/>
          </p:nvSpPr>
          <p:spPr bwMode="auto">
            <a:xfrm>
              <a:off x="3780142" y="1436184"/>
              <a:ext cx="3260771" cy="5193217"/>
            </a:xfrm>
            <a:prstGeom prst="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endParaRPr lang="nl-NL" b="1" dirty="0">
                <a:gradFill>
                  <a:gsLst>
                    <a:gs pos="0">
                      <a:schemeClr val="tx1"/>
                    </a:gs>
                    <a:gs pos="100000">
                      <a:schemeClr val="tx1"/>
                    </a:gs>
                  </a:gsLst>
                  <a:lin ang="8100000" scaled="1"/>
                </a:gradFill>
                <a:latin typeface="+mj-lt"/>
              </a:endParaRPr>
            </a:p>
          </p:txBody>
        </p:sp>
        <p:sp>
          <p:nvSpPr>
            <p:cNvPr id="4" name="TextBox 3"/>
            <p:cNvSpPr txBox="1"/>
            <p:nvPr/>
          </p:nvSpPr>
          <p:spPr>
            <a:xfrm>
              <a:off x="3938688" y="4846860"/>
              <a:ext cx="2914650" cy="360299"/>
            </a:xfrm>
            <a:prstGeom prst="rect">
              <a:avLst/>
            </a:prstGeom>
            <a:noFill/>
          </p:spPr>
          <p:txBody>
            <a:bodyPr wrap="square" lIns="0" tIns="0" rIns="0" bIns="0" rtlCol="0">
              <a:spAutoFit/>
            </a:bodyPr>
            <a:lstStyle/>
            <a:p>
              <a:pPr algn="ctr"/>
              <a:r>
                <a:rPr lang="nl-NL" b="1" dirty="0"/>
                <a:t>131.107.0.0/24</a:t>
              </a:r>
            </a:p>
          </p:txBody>
        </p:sp>
        <p:sp>
          <p:nvSpPr>
            <p:cNvPr id="5" name="TextBox 4"/>
            <p:cNvSpPr txBox="1"/>
            <p:nvPr/>
          </p:nvSpPr>
          <p:spPr>
            <a:xfrm>
              <a:off x="8383068" y="4846860"/>
              <a:ext cx="1909421" cy="360299"/>
            </a:xfrm>
            <a:prstGeom prst="rect">
              <a:avLst/>
            </a:prstGeom>
            <a:noFill/>
          </p:spPr>
          <p:txBody>
            <a:bodyPr wrap="none" lIns="0" tIns="0" rIns="0" bIns="0" rtlCol="0">
              <a:spAutoFit/>
            </a:bodyPr>
            <a:lstStyle/>
            <a:p>
              <a:pPr algn="ctr"/>
              <a:r>
                <a:rPr lang="nl-NL" b="1" dirty="0"/>
                <a:t>10.0.0.0/24</a:t>
              </a: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7883" y="1781624"/>
              <a:ext cx="7492772" cy="229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 name="TextBox 6"/>
          <p:cNvSpPr txBox="1"/>
          <p:nvPr/>
        </p:nvSpPr>
        <p:spPr>
          <a:xfrm>
            <a:off x="827584" y="5541235"/>
            <a:ext cx="7776864" cy="646331"/>
          </a:xfrm>
          <a:prstGeom prst="rect">
            <a:avLst/>
          </a:prstGeom>
          <a:noFill/>
        </p:spPr>
        <p:txBody>
          <a:bodyPr wrap="square" rtlCol="0">
            <a:spAutoFit/>
          </a:bodyPr>
          <a:lstStyle/>
          <a:p>
            <a:r>
              <a:rPr lang="en-AU" dirty="0">
                <a:solidFill>
                  <a:schemeClr val="bg1"/>
                </a:solidFill>
              </a:rPr>
              <a:t>http://</a:t>
            </a:r>
            <a:r>
              <a:rPr lang="en-AU" dirty="0" smtClean="0">
                <a:solidFill>
                  <a:schemeClr val="bg1"/>
                </a:solidFill>
              </a:rPr>
              <a:t>social.technet.microsoft.com/wiki/contents/articles/test-lab-guides.aspx</a:t>
            </a:r>
          </a:p>
          <a:p>
            <a:endParaRPr lang="en-AU" dirty="0" smtClean="0"/>
          </a:p>
        </p:txBody>
      </p:sp>
    </p:spTree>
    <p:extLst>
      <p:ext uri="{BB962C8B-B14F-4D97-AF65-F5344CB8AC3E}">
        <p14:creationId xmlns:p14="http://schemas.microsoft.com/office/powerpoint/2010/main" val="1890910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solidFill>
                  <a:srgbClr val="00C2F1"/>
                </a:solidFill>
              </a:rPr>
              <a:t>Step 1: Design</a:t>
            </a:r>
          </a:p>
        </p:txBody>
      </p:sp>
      <p:sp>
        <p:nvSpPr>
          <p:cNvPr id="3" name="Text Placeholder 2"/>
          <p:cNvSpPr>
            <a:spLocks noGrp="1"/>
          </p:cNvSpPr>
          <p:nvPr>
            <p:ph type="body" sz="quarter" idx="4294967295"/>
          </p:nvPr>
        </p:nvSpPr>
        <p:spPr>
          <a:xfrm>
            <a:off x="539552" y="1447800"/>
            <a:ext cx="7824986" cy="2954867"/>
          </a:xfrm>
          <a:prstGeom prst="rect">
            <a:avLst/>
          </a:prstGeom>
        </p:spPr>
        <p:txBody>
          <a:bodyPr lIns="68589" tIns="34295" rIns="68589" bIns="34295">
            <a:noAutofit/>
          </a:bodyPr>
          <a:lstStyle/>
          <a:p>
            <a:r>
              <a:rPr lang="en-US" sz="2400" dirty="0"/>
              <a:t>2001:1310:1969::/48</a:t>
            </a:r>
          </a:p>
          <a:p>
            <a:r>
              <a:rPr lang="en-US" sz="2400" kern="1200" noProof="0" dirty="0" smtClean="0">
                <a:effectLst/>
                <a:latin typeface="+mn-lt"/>
                <a:ea typeface="+mn-ea"/>
                <a:cs typeface="+mn-cs"/>
              </a:rPr>
              <a:t>2001:1310:1969:1::/64</a:t>
            </a:r>
          </a:p>
          <a:p>
            <a:r>
              <a:rPr lang="en-US" sz="2400" dirty="0"/>
              <a:t>Router Advertisement </a:t>
            </a:r>
            <a:br>
              <a:rPr lang="en-US" sz="2400" dirty="0"/>
            </a:br>
            <a:r>
              <a:rPr lang="en-US" sz="2400" dirty="0"/>
              <a:t>for the prefix</a:t>
            </a:r>
          </a:p>
          <a:p>
            <a:r>
              <a:rPr lang="en-US" sz="2400" kern="1200" noProof="0" dirty="0" smtClean="0">
                <a:effectLst/>
                <a:latin typeface="+mn-lt"/>
                <a:ea typeface="+mn-ea"/>
                <a:cs typeface="+mn-cs"/>
              </a:rPr>
              <a:t>DHCPv6 for DNS Suffix </a:t>
            </a:r>
            <a:br>
              <a:rPr lang="en-US" sz="2400" kern="1200" noProof="0" dirty="0" smtClean="0">
                <a:effectLst/>
                <a:latin typeface="+mn-lt"/>
                <a:ea typeface="+mn-ea"/>
                <a:cs typeface="+mn-cs"/>
              </a:rPr>
            </a:br>
            <a:r>
              <a:rPr lang="en-US" sz="2400" kern="1200" noProof="0" dirty="0" smtClean="0">
                <a:effectLst/>
                <a:latin typeface="+mn-lt"/>
                <a:ea typeface="+mn-ea"/>
                <a:cs typeface="+mn-cs"/>
              </a:rPr>
              <a:t>and IPv6 number</a:t>
            </a:r>
            <a:endParaRPr lang="en-US" sz="2400" dirty="0">
              <a:latin typeface="+mn-lt"/>
              <a:ea typeface="+mn-ea"/>
              <a:cs typeface="+mn-cs"/>
            </a:endParaRPr>
          </a:p>
        </p:txBody>
      </p:sp>
      <p:grpSp>
        <p:nvGrpSpPr>
          <p:cNvPr id="17" name="Group 16"/>
          <p:cNvGrpSpPr/>
          <p:nvPr/>
        </p:nvGrpSpPr>
        <p:grpSpPr>
          <a:xfrm>
            <a:off x="4490506" y="1316766"/>
            <a:ext cx="4545991" cy="4000500"/>
            <a:chOff x="3795792" y="1443804"/>
            <a:chExt cx="7854863" cy="5185596"/>
          </a:xfrm>
        </p:grpSpPr>
        <p:sp>
          <p:nvSpPr>
            <p:cNvPr id="13" name="Rectangle 12"/>
            <p:cNvSpPr/>
            <p:nvPr/>
          </p:nvSpPr>
          <p:spPr bwMode="auto">
            <a:xfrm>
              <a:off x="7024908" y="1451424"/>
              <a:ext cx="4625747" cy="5177976"/>
            </a:xfrm>
            <a:prstGeom prst="rect">
              <a:avLst/>
            </a:prstGeom>
            <a:ln>
              <a:noFill/>
              <a:headEnd type="none" w="sm" len="sm"/>
              <a:tailEnd type="none" w="sm" len="sm"/>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eaLnBrk="0" hangingPunct="0"/>
              <a:endParaRPr lang="nl-NL" sz="1200" b="1" dirty="0">
                <a:ln w="50800"/>
                <a:gradFill>
                  <a:gsLst>
                    <a:gs pos="0">
                      <a:schemeClr val="bg1"/>
                    </a:gs>
                    <a:gs pos="100000">
                      <a:schemeClr val="bg1"/>
                    </a:gs>
                  </a:gsLst>
                  <a:lin ang="8100000" scaled="1"/>
                </a:gradFill>
                <a:latin typeface="+mj-lt"/>
              </a:endParaRPr>
            </a:p>
          </p:txBody>
        </p:sp>
        <p:sp>
          <p:nvSpPr>
            <p:cNvPr id="14" name="Rectangle 13"/>
            <p:cNvSpPr/>
            <p:nvPr/>
          </p:nvSpPr>
          <p:spPr bwMode="auto">
            <a:xfrm>
              <a:off x="3795792" y="1443804"/>
              <a:ext cx="3229470" cy="5177976"/>
            </a:xfrm>
            <a:prstGeom prst="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endParaRPr lang="nl-NL" b="1" dirty="0">
                <a:gradFill>
                  <a:gsLst>
                    <a:gs pos="0">
                      <a:schemeClr val="tx1"/>
                    </a:gs>
                    <a:gs pos="100000">
                      <a:schemeClr val="tx1"/>
                    </a:gs>
                  </a:gsLst>
                  <a:lin ang="8100000" scaled="1"/>
                </a:gradFill>
                <a:latin typeface="+mj-lt"/>
              </a:endParaRPr>
            </a:p>
          </p:txBody>
        </p:sp>
        <p:sp>
          <p:nvSpPr>
            <p:cNvPr id="15" name="TextBox 14"/>
            <p:cNvSpPr txBox="1"/>
            <p:nvPr/>
          </p:nvSpPr>
          <p:spPr>
            <a:xfrm>
              <a:off x="3938688" y="4846860"/>
              <a:ext cx="2914651" cy="718113"/>
            </a:xfrm>
            <a:prstGeom prst="rect">
              <a:avLst/>
            </a:prstGeom>
            <a:noFill/>
          </p:spPr>
          <p:txBody>
            <a:bodyPr wrap="square" lIns="0" tIns="0" rIns="0" bIns="0" rtlCol="0">
              <a:spAutoFit/>
            </a:bodyPr>
            <a:lstStyle/>
            <a:p>
              <a:pPr algn="ctr"/>
              <a:r>
                <a:rPr lang="nl-NL" b="1" dirty="0"/>
                <a:t>131.107.0.0/24</a:t>
              </a:r>
            </a:p>
            <a:p>
              <a:pPr algn="ctr"/>
              <a:r>
                <a:rPr lang="nl-NL" b="1" dirty="0"/>
                <a:t>2001:0:0:2::/64</a:t>
              </a:r>
              <a:endParaRPr lang="nl-NL" dirty="0">
                <a:gradFill>
                  <a:gsLst>
                    <a:gs pos="0">
                      <a:schemeClr val="tx1"/>
                    </a:gs>
                    <a:gs pos="86000">
                      <a:schemeClr val="tx1"/>
                    </a:gs>
                  </a:gsLst>
                  <a:lin ang="5400000" scaled="0"/>
                </a:gradFill>
              </a:endParaRPr>
            </a:p>
          </p:txBody>
        </p:sp>
        <p:sp>
          <p:nvSpPr>
            <p:cNvPr id="16" name="TextBox 15"/>
            <p:cNvSpPr txBox="1"/>
            <p:nvPr/>
          </p:nvSpPr>
          <p:spPr>
            <a:xfrm>
              <a:off x="7458489" y="4846860"/>
              <a:ext cx="3758584" cy="718113"/>
            </a:xfrm>
            <a:prstGeom prst="rect">
              <a:avLst/>
            </a:prstGeom>
            <a:noFill/>
          </p:spPr>
          <p:txBody>
            <a:bodyPr wrap="none" lIns="0" tIns="0" rIns="0" bIns="0" rtlCol="0">
              <a:spAutoFit/>
            </a:bodyPr>
            <a:lstStyle/>
            <a:p>
              <a:pPr algn="ctr"/>
              <a:r>
                <a:rPr lang="nl-NL" b="1" dirty="0"/>
                <a:t>10.0.0.0/24</a:t>
              </a:r>
            </a:p>
            <a:p>
              <a:pPr algn="ctr"/>
              <a:r>
                <a:rPr lang="nl-NL" b="1" dirty="0"/>
                <a:t>2001:1310:1969:1::/64</a:t>
              </a:r>
              <a:endParaRPr lang="nl-NL" dirty="0">
                <a:gradFill>
                  <a:gsLst>
                    <a:gs pos="0">
                      <a:schemeClr val="tx1"/>
                    </a:gs>
                    <a:gs pos="86000">
                      <a:schemeClr val="tx1"/>
                    </a:gs>
                  </a:gsLst>
                  <a:lin ang="5400000" scaled="0"/>
                </a:gradFill>
              </a:endParaRP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7883" y="1781624"/>
              <a:ext cx="7492772" cy="229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90528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32656"/>
            <a:ext cx="8229600" cy="792088"/>
          </a:xfrm>
        </p:spPr>
        <p:txBody>
          <a:bodyPr>
            <a:normAutofit fontScale="90000"/>
          </a:bodyPr>
          <a:lstStyle/>
          <a:p>
            <a:r>
              <a:rPr lang="en-US" dirty="0"/>
              <a:t>Windows Operating System IPv6 Readiness</a:t>
            </a:r>
            <a:endParaRPr lang="en-AU"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23293786"/>
              </p:ext>
            </p:extLst>
          </p:nvPr>
        </p:nvGraphicFramePr>
        <p:xfrm>
          <a:off x="467544" y="1892829"/>
          <a:ext cx="8229600" cy="4008449"/>
        </p:xfrm>
        <a:graphic>
          <a:graphicData uri="http://schemas.openxmlformats.org/drawingml/2006/table">
            <a:tbl>
              <a:tblPr firstRow="1" bandRow="1">
                <a:tableStyleId>{5C22544A-7EE6-4342-B048-85BDC9FD1C3A}</a:tableStyleId>
              </a:tblPr>
              <a:tblGrid>
                <a:gridCol w="1234480"/>
                <a:gridCol w="1008112"/>
                <a:gridCol w="2880320"/>
                <a:gridCol w="3106688"/>
              </a:tblGrid>
              <a:tr h="349449">
                <a:tc>
                  <a:txBody>
                    <a:bodyPr/>
                    <a:lstStyle/>
                    <a:p>
                      <a:r>
                        <a:rPr lang="nl-NL" sz="1600" dirty="0" smtClean="0">
                          <a:solidFill>
                            <a:schemeClr val="tx1"/>
                          </a:solidFill>
                        </a:rPr>
                        <a:t>Date </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Phase </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Name</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Version</a:t>
                      </a:r>
                      <a:endParaRPr lang="nl-NL" sz="1600" b="1" dirty="0">
                        <a:solidFill>
                          <a:schemeClr val="tx1"/>
                        </a:solidFill>
                      </a:endParaRPr>
                    </a:p>
                  </a:txBody>
                  <a:tcPr marL="78791" marR="78791" marT="0" marB="7083" anchor="ctr"/>
                </a:tc>
              </a:tr>
              <a:tr h="457375">
                <a:tc>
                  <a:txBody>
                    <a:bodyPr/>
                    <a:lstStyle/>
                    <a:p>
                      <a:r>
                        <a:rPr lang="nl-NL" sz="1600" dirty="0">
                          <a:solidFill>
                            <a:schemeClr val="tx1"/>
                          </a:solidFill>
                        </a:rPr>
                        <a:t>2004/03/26</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Phase 1 </a:t>
                      </a:r>
                      <a:endParaRPr lang="nl-NL" sz="1600" b="1" dirty="0">
                        <a:solidFill>
                          <a:schemeClr val="tx1"/>
                        </a:solidFill>
                      </a:endParaRPr>
                    </a:p>
                  </a:txBody>
                  <a:tcPr marL="78791" marR="78791" marT="0" marB="7083" anchor="ctr"/>
                </a:tc>
                <a:tc>
                  <a:txBody>
                    <a:bodyPr/>
                    <a:lstStyle/>
                    <a:p>
                      <a:r>
                        <a:rPr lang="nl-NL" sz="1600" dirty="0">
                          <a:solidFill>
                            <a:schemeClr val="tx1"/>
                          </a:solidFill>
                        </a:rPr>
                        <a:t>Windows</a:t>
                      </a:r>
                      <a:endParaRPr lang="nl-NL" sz="1600" b="1" dirty="0">
                        <a:solidFill>
                          <a:schemeClr val="tx1"/>
                        </a:solidFill>
                      </a:endParaRPr>
                    </a:p>
                  </a:txBody>
                  <a:tcPr marL="78791" marR="78791" marT="0" marB="7083" anchor="ctr"/>
                </a:tc>
                <a:tc>
                  <a:txBody>
                    <a:bodyPr/>
                    <a:lstStyle/>
                    <a:p>
                      <a:r>
                        <a:rPr lang="nl-NL" sz="1600" dirty="0">
                          <a:solidFill>
                            <a:schemeClr val="tx1"/>
                          </a:solidFill>
                        </a:rPr>
                        <a:t>Server 2003</a:t>
                      </a:r>
                      <a:endParaRPr lang="nl-NL" sz="1600" b="1" dirty="0">
                        <a:solidFill>
                          <a:schemeClr val="tx1"/>
                        </a:solidFill>
                      </a:endParaRPr>
                    </a:p>
                  </a:txBody>
                  <a:tcPr marL="78791" marR="78791" marT="0" marB="7083" anchor="ctr"/>
                </a:tc>
              </a:tr>
              <a:tr h="457375">
                <a:tc>
                  <a:txBody>
                    <a:bodyPr/>
                    <a:lstStyle/>
                    <a:p>
                      <a:r>
                        <a:rPr lang="nl-NL" sz="1600" dirty="0">
                          <a:solidFill>
                            <a:schemeClr val="tx1"/>
                          </a:solidFill>
                        </a:rPr>
                        <a:t>2004/12/10</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Phase 1 </a:t>
                      </a:r>
                      <a:endParaRPr lang="nl-NL" sz="1600" b="1" dirty="0">
                        <a:solidFill>
                          <a:schemeClr val="tx1"/>
                        </a:solidFill>
                      </a:endParaRPr>
                    </a:p>
                  </a:txBody>
                  <a:tcPr marL="78791" marR="78791" marT="0" marB="7083" anchor="ctr"/>
                </a:tc>
                <a:tc>
                  <a:txBody>
                    <a:bodyPr/>
                    <a:lstStyle/>
                    <a:p>
                      <a:r>
                        <a:rPr lang="nl-NL" sz="1600" dirty="0">
                          <a:solidFill>
                            <a:schemeClr val="tx1"/>
                          </a:solidFill>
                        </a:rPr>
                        <a:t>Windows</a:t>
                      </a:r>
                      <a:endParaRPr lang="nl-NL" sz="1600" b="1" dirty="0">
                        <a:solidFill>
                          <a:schemeClr val="tx1"/>
                        </a:solidFill>
                      </a:endParaRPr>
                    </a:p>
                  </a:txBody>
                  <a:tcPr marL="78791" marR="78791" marT="0" marB="7083" anchor="ctr"/>
                </a:tc>
                <a:tc>
                  <a:txBody>
                    <a:bodyPr/>
                    <a:lstStyle/>
                    <a:p>
                      <a:r>
                        <a:rPr lang="nl-NL" sz="1600" dirty="0">
                          <a:solidFill>
                            <a:schemeClr val="tx1"/>
                          </a:solidFill>
                        </a:rPr>
                        <a:t>CE 4.2</a:t>
                      </a:r>
                      <a:endParaRPr lang="nl-NL" sz="1600" b="1" dirty="0">
                        <a:solidFill>
                          <a:schemeClr val="tx1"/>
                        </a:solidFill>
                      </a:endParaRPr>
                    </a:p>
                  </a:txBody>
                  <a:tcPr marL="78791" marR="78791" marT="0" marB="7083" anchor="ctr"/>
                </a:tc>
              </a:tr>
              <a:tr h="457375">
                <a:tc>
                  <a:txBody>
                    <a:bodyPr/>
                    <a:lstStyle/>
                    <a:p>
                      <a:r>
                        <a:rPr lang="nl-NL" sz="1600" dirty="0">
                          <a:solidFill>
                            <a:schemeClr val="tx1"/>
                          </a:solidFill>
                        </a:rPr>
                        <a:t>2007/03/20</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Phase 1 </a:t>
                      </a:r>
                      <a:endParaRPr lang="nl-NL" sz="1600" b="1" dirty="0">
                        <a:solidFill>
                          <a:schemeClr val="tx1"/>
                        </a:solidFill>
                      </a:endParaRPr>
                    </a:p>
                  </a:txBody>
                  <a:tcPr marL="78791" marR="78791" marT="0" marB="7083" anchor="ctr"/>
                </a:tc>
                <a:tc>
                  <a:txBody>
                    <a:bodyPr/>
                    <a:lstStyle/>
                    <a:p>
                      <a:r>
                        <a:rPr lang="nl-NL" sz="1600" dirty="0">
                          <a:solidFill>
                            <a:schemeClr val="tx1"/>
                          </a:solidFill>
                        </a:rPr>
                        <a:t>Microsoft Windows Vista</a:t>
                      </a:r>
                      <a:endParaRPr lang="nl-NL" sz="1600" b="1" dirty="0">
                        <a:solidFill>
                          <a:schemeClr val="tx1"/>
                        </a:solidFill>
                      </a:endParaRPr>
                    </a:p>
                  </a:txBody>
                  <a:tcPr marL="78791" marR="78791" marT="0" marB="7083" anchor="ctr"/>
                </a:tc>
                <a:tc>
                  <a:txBody>
                    <a:bodyPr/>
                    <a:lstStyle/>
                    <a:p>
                      <a:r>
                        <a:rPr lang="nl-NL" sz="1600" dirty="0">
                          <a:solidFill>
                            <a:schemeClr val="tx1"/>
                          </a:solidFill>
                        </a:rPr>
                        <a:t>Version 6.0 (Build 6000)</a:t>
                      </a:r>
                      <a:endParaRPr lang="nl-NL" sz="1600" b="1" dirty="0">
                        <a:solidFill>
                          <a:schemeClr val="tx1"/>
                        </a:solidFill>
                      </a:endParaRPr>
                    </a:p>
                  </a:txBody>
                  <a:tcPr marL="78791" marR="78791" marT="0" marB="7083" anchor="ctr"/>
                </a:tc>
              </a:tr>
              <a:tr h="457375">
                <a:tc>
                  <a:txBody>
                    <a:bodyPr/>
                    <a:lstStyle/>
                    <a:p>
                      <a:r>
                        <a:rPr lang="nl-NL" sz="1600" dirty="0">
                          <a:solidFill>
                            <a:schemeClr val="tx1"/>
                          </a:solidFill>
                        </a:rPr>
                        <a:t>2007/10/25</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Phase 2 </a:t>
                      </a:r>
                      <a:endParaRPr lang="nl-NL" sz="1600" b="1" dirty="0">
                        <a:solidFill>
                          <a:schemeClr val="tx1"/>
                        </a:solidFill>
                      </a:endParaRPr>
                    </a:p>
                  </a:txBody>
                  <a:tcPr marL="78791" marR="78791" marT="0" marB="7083" anchor="ctr"/>
                </a:tc>
                <a:tc>
                  <a:txBody>
                    <a:bodyPr/>
                    <a:lstStyle/>
                    <a:p>
                      <a:r>
                        <a:rPr lang="nl-NL" sz="1600" dirty="0">
                          <a:solidFill>
                            <a:schemeClr val="tx1"/>
                          </a:solidFill>
                        </a:rPr>
                        <a:t>Microsoft Windows Vista </a:t>
                      </a:r>
                      <a:endParaRPr lang="nl-NL" sz="1600" b="1" dirty="0">
                        <a:solidFill>
                          <a:schemeClr val="tx1"/>
                        </a:solidFill>
                      </a:endParaRPr>
                    </a:p>
                  </a:txBody>
                  <a:tcPr marL="78791" marR="78791" marT="0" marB="7083" anchor="ctr"/>
                </a:tc>
                <a:tc>
                  <a:txBody>
                    <a:bodyPr/>
                    <a:lstStyle/>
                    <a:p>
                      <a:r>
                        <a:rPr lang="nl-NL" sz="1600" dirty="0">
                          <a:solidFill>
                            <a:schemeClr val="tx1"/>
                          </a:solidFill>
                        </a:rPr>
                        <a:t>Version 6.0 (</a:t>
                      </a:r>
                      <a:r>
                        <a:rPr lang="nl-NL" sz="1600" dirty="0" err="1">
                          <a:solidFill>
                            <a:schemeClr val="tx1"/>
                          </a:solidFill>
                        </a:rPr>
                        <a:t>Build</a:t>
                      </a:r>
                      <a:r>
                        <a:rPr lang="nl-NL" sz="1600" dirty="0">
                          <a:solidFill>
                            <a:schemeClr val="tx1"/>
                          </a:solidFill>
                        </a:rPr>
                        <a:t> 6000) </a:t>
                      </a:r>
                      <a:endParaRPr lang="nl-NL" sz="1600" b="1" dirty="0">
                        <a:solidFill>
                          <a:schemeClr val="tx1"/>
                        </a:solidFill>
                      </a:endParaRPr>
                    </a:p>
                  </a:txBody>
                  <a:tcPr marL="78791" marR="78791" marT="0" marB="7083" anchor="ctr"/>
                </a:tc>
              </a:tr>
              <a:tr h="457375">
                <a:tc>
                  <a:txBody>
                    <a:bodyPr/>
                    <a:lstStyle/>
                    <a:p>
                      <a:r>
                        <a:rPr lang="nl-NL" sz="1600" dirty="0">
                          <a:solidFill>
                            <a:schemeClr val="tx1"/>
                          </a:solidFill>
                        </a:rPr>
                        <a:t>2008/01/11</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Phase 2 </a:t>
                      </a:r>
                      <a:endParaRPr lang="nl-NL" sz="1600" b="1" dirty="0">
                        <a:solidFill>
                          <a:schemeClr val="tx1"/>
                        </a:solidFill>
                      </a:endParaRPr>
                    </a:p>
                  </a:txBody>
                  <a:tcPr marL="78791" marR="78791" marT="0" marB="7083" anchor="ctr"/>
                </a:tc>
                <a:tc>
                  <a:txBody>
                    <a:bodyPr/>
                    <a:lstStyle/>
                    <a:p>
                      <a:r>
                        <a:rPr lang="nl-NL" sz="1600" dirty="0">
                          <a:solidFill>
                            <a:schemeClr val="tx1"/>
                          </a:solidFill>
                        </a:rPr>
                        <a:t>Microsoft Windows Vista </a:t>
                      </a:r>
                      <a:endParaRPr lang="nl-NL" sz="1600" b="1" dirty="0">
                        <a:solidFill>
                          <a:schemeClr val="tx1"/>
                        </a:solidFill>
                      </a:endParaRPr>
                    </a:p>
                  </a:txBody>
                  <a:tcPr marL="78791" marR="78791" marT="0" marB="7083" anchor="ctr"/>
                </a:tc>
                <a:tc>
                  <a:txBody>
                    <a:bodyPr/>
                    <a:lstStyle/>
                    <a:p>
                      <a:r>
                        <a:rPr lang="nl-NL" sz="1600" dirty="0">
                          <a:solidFill>
                            <a:schemeClr val="tx1"/>
                          </a:solidFill>
                        </a:rPr>
                        <a:t>Version 6.0 (</a:t>
                      </a:r>
                      <a:r>
                        <a:rPr lang="nl-NL" sz="1600" dirty="0" err="1">
                          <a:solidFill>
                            <a:schemeClr val="tx1"/>
                          </a:solidFill>
                        </a:rPr>
                        <a:t>Build</a:t>
                      </a:r>
                      <a:r>
                        <a:rPr lang="nl-NL" sz="1600" dirty="0">
                          <a:solidFill>
                            <a:schemeClr val="tx1"/>
                          </a:solidFill>
                        </a:rPr>
                        <a:t> 6000) </a:t>
                      </a:r>
                      <a:endParaRPr lang="nl-NL" sz="1600" b="1" dirty="0">
                        <a:solidFill>
                          <a:schemeClr val="tx1"/>
                        </a:solidFill>
                      </a:endParaRPr>
                    </a:p>
                  </a:txBody>
                  <a:tcPr marL="78791" marR="78791" marT="0" marB="7083" anchor="ctr"/>
                </a:tc>
              </a:tr>
              <a:tr h="457375">
                <a:tc>
                  <a:txBody>
                    <a:bodyPr/>
                    <a:lstStyle/>
                    <a:p>
                      <a:r>
                        <a:rPr lang="nl-NL" sz="1600" dirty="0">
                          <a:solidFill>
                            <a:schemeClr val="tx1"/>
                          </a:solidFill>
                        </a:rPr>
                        <a:t>2008/01/18</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Phase 2 </a:t>
                      </a:r>
                      <a:endParaRPr lang="nl-NL" sz="1600" b="1" dirty="0">
                        <a:solidFill>
                          <a:schemeClr val="tx1"/>
                        </a:solidFill>
                      </a:endParaRPr>
                    </a:p>
                  </a:txBody>
                  <a:tcPr marL="78791" marR="78791" marT="0" marB="7083" anchor="ctr"/>
                </a:tc>
                <a:tc>
                  <a:txBody>
                    <a:bodyPr/>
                    <a:lstStyle/>
                    <a:p>
                      <a:r>
                        <a:rPr lang="nl-NL" sz="1600" dirty="0">
                          <a:solidFill>
                            <a:schemeClr val="tx1"/>
                          </a:solidFill>
                        </a:rPr>
                        <a:t>Microsoft Windows Server 2008</a:t>
                      </a:r>
                      <a:endParaRPr lang="nl-NL" sz="1600" b="1" dirty="0">
                        <a:solidFill>
                          <a:schemeClr val="tx1"/>
                        </a:solidFill>
                      </a:endParaRPr>
                    </a:p>
                  </a:txBody>
                  <a:tcPr marL="78791" marR="78791" marT="0" marB="7083" anchor="ctr"/>
                </a:tc>
                <a:tc>
                  <a:txBody>
                    <a:bodyPr/>
                    <a:lstStyle/>
                    <a:p>
                      <a:r>
                        <a:rPr lang="nl-NL" sz="1600" dirty="0">
                          <a:solidFill>
                            <a:schemeClr val="tx1"/>
                          </a:solidFill>
                        </a:rPr>
                        <a:t>Version 6.0.6001 </a:t>
                      </a:r>
                      <a:endParaRPr lang="nl-NL" sz="1600" b="1" dirty="0">
                        <a:solidFill>
                          <a:schemeClr val="tx1"/>
                        </a:solidFill>
                      </a:endParaRPr>
                    </a:p>
                  </a:txBody>
                  <a:tcPr marL="78791" marR="78791" marT="0" marB="7083" anchor="ctr"/>
                </a:tc>
              </a:tr>
              <a:tr h="457375">
                <a:tc>
                  <a:txBody>
                    <a:bodyPr/>
                    <a:lstStyle/>
                    <a:p>
                      <a:r>
                        <a:rPr lang="nl-NL" sz="1600" dirty="0">
                          <a:solidFill>
                            <a:schemeClr val="tx1"/>
                          </a:solidFill>
                        </a:rPr>
                        <a:t>2008/03/24</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Phase 2 </a:t>
                      </a:r>
                      <a:endParaRPr lang="nl-NL" sz="1600" b="1" dirty="0">
                        <a:solidFill>
                          <a:schemeClr val="tx1"/>
                        </a:solidFill>
                      </a:endParaRPr>
                    </a:p>
                  </a:txBody>
                  <a:tcPr marL="78791" marR="78791" marT="0" marB="7083" anchor="ctr"/>
                </a:tc>
                <a:tc>
                  <a:txBody>
                    <a:bodyPr/>
                    <a:lstStyle/>
                    <a:p>
                      <a:r>
                        <a:rPr lang="nl-NL" sz="1600" dirty="0">
                          <a:solidFill>
                            <a:schemeClr val="tx1"/>
                          </a:solidFill>
                        </a:rPr>
                        <a:t>Microsoft Windows Server 2008</a:t>
                      </a:r>
                      <a:endParaRPr lang="nl-NL" sz="1600" b="1" dirty="0">
                        <a:solidFill>
                          <a:schemeClr val="tx1"/>
                        </a:solidFill>
                      </a:endParaRPr>
                    </a:p>
                  </a:txBody>
                  <a:tcPr marL="78791" marR="78791" marT="0" marB="7083" anchor="ctr"/>
                </a:tc>
                <a:tc>
                  <a:txBody>
                    <a:bodyPr/>
                    <a:lstStyle/>
                    <a:p>
                      <a:r>
                        <a:rPr lang="nl-NL" sz="1600" dirty="0">
                          <a:solidFill>
                            <a:schemeClr val="tx1"/>
                          </a:solidFill>
                        </a:rPr>
                        <a:t>Version 6.0.6001</a:t>
                      </a:r>
                      <a:endParaRPr lang="nl-NL" sz="1600" b="1" dirty="0">
                        <a:solidFill>
                          <a:schemeClr val="tx1"/>
                        </a:solidFill>
                      </a:endParaRPr>
                    </a:p>
                  </a:txBody>
                  <a:tcPr marL="78791" marR="78791" marT="0" marB="7083" anchor="ctr"/>
                </a:tc>
              </a:tr>
              <a:tr h="457375">
                <a:tc>
                  <a:txBody>
                    <a:bodyPr/>
                    <a:lstStyle/>
                    <a:p>
                      <a:r>
                        <a:rPr lang="nl-NL" sz="1600" dirty="0">
                          <a:solidFill>
                            <a:schemeClr val="tx1"/>
                          </a:solidFill>
                        </a:rPr>
                        <a:t>2010/10/18</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Phase 2 </a:t>
                      </a:r>
                      <a:endParaRPr lang="nl-NL" sz="1600" b="1" dirty="0">
                        <a:solidFill>
                          <a:schemeClr val="tx1"/>
                        </a:solidFill>
                      </a:endParaRPr>
                    </a:p>
                  </a:txBody>
                  <a:tcPr marL="78791" marR="78791" marT="0" marB="7083" anchor="ctr"/>
                </a:tc>
                <a:tc>
                  <a:txBody>
                    <a:bodyPr/>
                    <a:lstStyle/>
                    <a:p>
                      <a:r>
                        <a:rPr lang="nl-NL" sz="1600" dirty="0">
                          <a:solidFill>
                            <a:schemeClr val="tx1"/>
                          </a:solidFill>
                        </a:rPr>
                        <a:t>Windows 7</a:t>
                      </a:r>
                      <a:endParaRPr lang="nl-NL" sz="1600" b="1" dirty="0">
                        <a:solidFill>
                          <a:schemeClr val="tx1"/>
                        </a:solidFill>
                      </a:endParaRPr>
                    </a:p>
                  </a:txBody>
                  <a:tcPr marL="78791" marR="78791" marT="0" marB="7083" anchor="ctr"/>
                </a:tc>
                <a:tc>
                  <a:txBody>
                    <a:bodyPr/>
                    <a:lstStyle/>
                    <a:p>
                      <a:r>
                        <a:rPr lang="nl-NL" sz="1600" dirty="0" smtClean="0">
                          <a:solidFill>
                            <a:schemeClr val="tx1"/>
                          </a:solidFill>
                        </a:rPr>
                        <a:t>Windows 7</a:t>
                      </a:r>
                      <a:endParaRPr lang="nl-NL" sz="1600" b="1" dirty="0">
                        <a:solidFill>
                          <a:schemeClr val="tx1"/>
                        </a:solidFill>
                      </a:endParaRPr>
                    </a:p>
                  </a:txBody>
                  <a:tcPr marL="78791" marR="78791" marT="0" marB="7083" anchor="ctr"/>
                </a:tc>
              </a:tr>
            </a:tbl>
          </a:graphicData>
        </a:graphic>
      </p:graphicFrame>
      <p:sp>
        <p:nvSpPr>
          <p:cNvPr id="7" name="Title 3"/>
          <p:cNvSpPr txBox="1">
            <a:spLocks/>
          </p:cNvSpPr>
          <p:nvPr/>
        </p:nvSpPr>
        <p:spPr>
          <a:xfrm>
            <a:off x="467544" y="1100741"/>
            <a:ext cx="8229600" cy="79208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sz="2400" dirty="0" smtClean="0">
                <a:solidFill>
                  <a:schemeClr val="bg1"/>
                </a:solidFill>
              </a:rPr>
              <a:t>Step 2 IPv6 Readiness</a:t>
            </a:r>
            <a:endParaRPr lang="en-AU" sz="2400" dirty="0">
              <a:solidFill>
                <a:schemeClr val="bg1"/>
              </a:solidFill>
            </a:endParaRPr>
          </a:p>
        </p:txBody>
      </p:sp>
    </p:spTree>
    <p:extLst>
      <p:ext uri="{BB962C8B-B14F-4D97-AF65-F5344CB8AC3E}">
        <p14:creationId xmlns:p14="http://schemas.microsoft.com/office/powerpoint/2010/main" val="8908155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685864">
              <a:lnSpc>
                <a:spcPct val="90000"/>
              </a:lnSpc>
              <a:defRPr/>
            </a:pPr>
            <a:r>
              <a:rPr lang="en-US" sz="3000" spc="-75" dirty="0">
                <a:ln w="3175">
                  <a:noFill/>
                </a:ln>
                <a:solidFill>
                  <a:srgbClr val="00C2F1"/>
                </a:solidFill>
                <a:latin typeface="+mj-lt"/>
                <a:ea typeface="+mn-ea"/>
                <a:cs typeface="Arial" charset="0"/>
              </a:rPr>
              <a:t>Windows Operating System IPv6 Readiness</a:t>
            </a:r>
            <a:endParaRPr lang="en-US" sz="3000" dirty="0">
              <a:solidFill>
                <a:srgbClr val="00C2F1"/>
              </a:solidFill>
            </a:endParaRPr>
          </a:p>
        </p:txBody>
      </p:sp>
      <p:sp>
        <p:nvSpPr>
          <p:cNvPr id="3" name="Text Placeholder 2"/>
          <p:cNvSpPr>
            <a:spLocks noGrp="1"/>
          </p:cNvSpPr>
          <p:nvPr>
            <p:ph idx="1"/>
          </p:nvPr>
        </p:nvSpPr>
        <p:spPr>
          <a:prstGeom prst="rect">
            <a:avLst/>
          </a:prstGeom>
        </p:spPr>
        <p:txBody>
          <a:bodyPr lIns="68589" tIns="34295" rIns="68589" bIns="34295">
            <a:normAutofit/>
          </a:bodyPr>
          <a:lstStyle/>
          <a:p>
            <a:pPr lvl="0"/>
            <a:r>
              <a:rPr lang="en-US" sz="2700" dirty="0"/>
              <a:t>Windows 7 and Windows 2008 R2</a:t>
            </a:r>
          </a:p>
          <a:p>
            <a:pPr lvl="0"/>
            <a:r>
              <a:rPr lang="en-US" sz="2700" dirty="0"/>
              <a:t>Phase 2</a:t>
            </a:r>
          </a:p>
          <a:p>
            <a:r>
              <a:rPr lang="en-US" sz="2700" dirty="0"/>
              <a:t>IPv6</a:t>
            </a:r>
          </a:p>
          <a:p>
            <a:r>
              <a:rPr lang="en-US" sz="2700" dirty="0" smtClean="0"/>
              <a:t>Neighbor </a:t>
            </a:r>
            <a:r>
              <a:rPr lang="en-US" sz="2700" dirty="0"/>
              <a:t>Discovery for IP Version 6</a:t>
            </a:r>
          </a:p>
          <a:p>
            <a:pPr lvl="1"/>
            <a:r>
              <a:rPr lang="en-US" dirty="0"/>
              <a:t>IPv6 Stateless Address Autoconfiguration </a:t>
            </a:r>
          </a:p>
          <a:p>
            <a:pPr lvl="1"/>
            <a:r>
              <a:rPr lang="en-US" dirty="0"/>
              <a:t>DHCPv6 Client</a:t>
            </a:r>
          </a:p>
          <a:p>
            <a:pPr lvl="1"/>
            <a:r>
              <a:rPr lang="en-US" dirty="0"/>
              <a:t>Internet Control Message Protocol for the Internet Protocol Version 6 (ICMPv6)</a:t>
            </a:r>
          </a:p>
          <a:p>
            <a:r>
              <a:rPr lang="en-US" sz="2700" dirty="0"/>
              <a:t>IPSec for IPv6</a:t>
            </a:r>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960" t="4506" r="7563" b="5072"/>
          <a:stretch/>
        </p:blipFill>
        <p:spPr bwMode="auto">
          <a:xfrm>
            <a:off x="8100393" y="228602"/>
            <a:ext cx="652982" cy="905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5590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5" dur="500"/>
                                        <p:tgtEl>
                                          <p:spTgt spid="3">
                                            <p:txEl>
                                              <p:pRg st="4" end="4"/>
                                            </p:txEl>
                                          </p:spTgt>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p:cTn id="38"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0" dur="500"/>
                                        <p:tgtEl>
                                          <p:spTgt spid="3">
                                            <p:txEl>
                                              <p:pRg st="5" end="5"/>
                                            </p:txEl>
                                          </p:spTgt>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5" dur="500"/>
                                        <p:tgtEl>
                                          <p:spTgt spid="3">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p:cTn id="50"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1"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406901"/>
            <a:ext cx="7772400" cy="1362075"/>
          </a:xfrm>
        </p:spPr>
        <p:txBody>
          <a:bodyPr>
            <a:normAutofit fontScale="90000"/>
          </a:bodyPr>
          <a:lstStyle/>
          <a:p>
            <a:pPr lvl="0"/>
            <a:r>
              <a:rPr lang="en-US" dirty="0"/>
              <a:t>Migrating to IPv6 with Windows Server 2008 R2 and Windows 7</a:t>
            </a:r>
            <a:endParaRPr lang="en-AU" dirty="0"/>
          </a:p>
        </p:txBody>
      </p:sp>
      <p:sp>
        <p:nvSpPr>
          <p:cNvPr id="3" name="Text Placeholder 2"/>
          <p:cNvSpPr>
            <a:spLocks noGrp="1"/>
          </p:cNvSpPr>
          <p:nvPr>
            <p:ph type="body" idx="1"/>
          </p:nvPr>
        </p:nvSpPr>
        <p:spPr>
          <a:xfrm>
            <a:off x="381000" y="2906713"/>
            <a:ext cx="7772400" cy="1500187"/>
          </a:xfrm>
        </p:spPr>
        <p:txBody>
          <a:bodyPr>
            <a:normAutofit/>
          </a:bodyPr>
          <a:lstStyle/>
          <a:p>
            <a:pPr lvl="0">
              <a:defRPr/>
            </a:pPr>
            <a:r>
              <a:rPr lang="en-US" dirty="0" smtClean="0"/>
              <a:t>Freddie Louwrens</a:t>
            </a:r>
          </a:p>
          <a:p>
            <a:pPr lvl="0">
              <a:defRPr/>
            </a:pPr>
            <a:r>
              <a:rPr lang="en-US" dirty="0" smtClean="0"/>
              <a:t>System Consultant</a:t>
            </a:r>
          </a:p>
          <a:p>
            <a:pPr lvl="0">
              <a:defRPr/>
            </a:pPr>
            <a:r>
              <a:rPr lang="en-US" dirty="0" err="1" smtClean="0"/>
              <a:t>Stratbits</a:t>
            </a:r>
            <a:r>
              <a:rPr lang="en-US" dirty="0" smtClean="0"/>
              <a:t> Consulting</a:t>
            </a:r>
          </a:p>
        </p:txBody>
      </p:sp>
      <p:sp>
        <p:nvSpPr>
          <p:cNvPr id="6" name="Title 1"/>
          <p:cNvSpPr txBox="1">
            <a:spLocks/>
          </p:cNvSpPr>
          <p:nvPr/>
        </p:nvSpPr>
        <p:spPr>
          <a:xfrm>
            <a:off x="334201" y="447367"/>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SVR</a:t>
            </a:r>
            <a:r>
              <a:rPr kumimoji="0" lang="en-US" b="1" i="0" u="none" strike="noStrike" kern="600" cap="none" spc="40" normalizeH="0" noProof="0" dirty="0" smtClean="0">
                <a:ln w="3175">
                  <a:noFill/>
                </a:ln>
                <a:solidFill>
                  <a:schemeClr val="bg1"/>
                </a:solidFill>
                <a:effectLst/>
                <a:uLnTx/>
                <a:uFillTx/>
                <a:latin typeface="Calibri" pitchFamily="34" charset="0"/>
                <a:ea typeface="+mn-ea"/>
                <a:cs typeface="Arial" charset="0"/>
              </a:rPr>
              <a:t>413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5410473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685864">
              <a:lnSpc>
                <a:spcPct val="90000"/>
              </a:lnSpc>
              <a:defRPr/>
            </a:pPr>
            <a:r>
              <a:rPr lang="en-US" sz="3000" spc="-75" dirty="0">
                <a:ln w="3175">
                  <a:noFill/>
                </a:ln>
                <a:solidFill>
                  <a:srgbClr val="00C2F1"/>
                </a:solidFill>
                <a:latin typeface="+mj-lt"/>
                <a:ea typeface="+mn-ea"/>
                <a:cs typeface="Arial" charset="0"/>
              </a:rPr>
              <a:t>Windows Operating System IPv6 Readiness</a:t>
            </a:r>
            <a:endParaRPr lang="en-US" sz="3000" dirty="0">
              <a:solidFill>
                <a:srgbClr val="00C2F1"/>
              </a:solidFill>
            </a:endParaRPr>
          </a:p>
        </p:txBody>
      </p:sp>
      <p:sp>
        <p:nvSpPr>
          <p:cNvPr id="3" name="Text Placeholder 2"/>
          <p:cNvSpPr>
            <a:spLocks noGrp="1"/>
          </p:cNvSpPr>
          <p:nvPr>
            <p:ph idx="1"/>
          </p:nvPr>
        </p:nvSpPr>
        <p:spPr>
          <a:prstGeom prst="rect">
            <a:avLst/>
          </a:prstGeom>
        </p:spPr>
        <p:txBody>
          <a:bodyPr lIns="68589" tIns="34295" rIns="68589" bIns="34295">
            <a:normAutofit/>
          </a:bodyPr>
          <a:lstStyle/>
          <a:p>
            <a:pPr lvl="0"/>
            <a:r>
              <a:rPr lang="en-US" sz="2700" dirty="0"/>
              <a:t>Windows 2008 R2</a:t>
            </a:r>
          </a:p>
          <a:p>
            <a:pPr lvl="1"/>
            <a:r>
              <a:rPr lang="en-US" dirty="0"/>
              <a:t>DHCPv6 Service</a:t>
            </a:r>
          </a:p>
          <a:p>
            <a:pPr lvl="1"/>
            <a:r>
              <a:rPr lang="en-US" dirty="0"/>
              <a:t>DNS support for IPv6</a:t>
            </a:r>
          </a:p>
          <a:p>
            <a:pPr lvl="2"/>
            <a:r>
              <a:rPr lang="en-US" sz="2400" dirty="0"/>
              <a:t>AAAA</a:t>
            </a:r>
          </a:p>
          <a:p>
            <a:pPr lvl="2"/>
            <a:r>
              <a:rPr lang="en-US" sz="2400" dirty="0"/>
              <a:t>IPv6 PTR</a:t>
            </a:r>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960" t="4506" r="7563" b="5072"/>
          <a:stretch/>
        </p:blipFill>
        <p:spPr bwMode="auto">
          <a:xfrm>
            <a:off x="8100393" y="228602"/>
            <a:ext cx="652982" cy="905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304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defTabSz="685864">
              <a:lnSpc>
                <a:spcPct val="90000"/>
              </a:lnSpc>
              <a:defRPr/>
            </a:pPr>
            <a:r>
              <a:rPr lang="en-US" sz="3200" spc="-75" dirty="0">
                <a:ln w="3175">
                  <a:noFill/>
                </a:ln>
                <a:solidFill>
                  <a:srgbClr val="00C2F1"/>
                </a:solidFill>
                <a:latin typeface="+mj-lt"/>
                <a:ea typeface="+mn-ea"/>
                <a:cs typeface="Arial" charset="0"/>
              </a:rPr>
              <a:t>Windows Operating System IPv6 Readiness</a:t>
            </a:r>
            <a:endParaRPr lang="en-US" sz="3200" dirty="0">
              <a:solidFill>
                <a:srgbClr val="00C2F1"/>
              </a:solidFill>
            </a:endParaRPr>
          </a:p>
        </p:txBody>
      </p:sp>
      <p:sp>
        <p:nvSpPr>
          <p:cNvPr id="3" name="Text Placeholder 2"/>
          <p:cNvSpPr>
            <a:spLocks noGrp="1"/>
          </p:cNvSpPr>
          <p:nvPr>
            <p:ph type="body" sz="quarter" idx="4294967295"/>
          </p:nvPr>
        </p:nvSpPr>
        <p:spPr>
          <a:xfrm>
            <a:off x="467544" y="1447800"/>
            <a:ext cx="7896994" cy="3784600"/>
          </a:xfrm>
          <a:prstGeom prst="rect">
            <a:avLst/>
          </a:prstGeom>
        </p:spPr>
        <p:txBody>
          <a:bodyPr lIns="68589" tIns="34295" rIns="68589" bIns="34295">
            <a:normAutofit/>
          </a:bodyPr>
          <a:lstStyle/>
          <a:p>
            <a:r>
              <a:rPr lang="en-US" sz="2700" dirty="0"/>
              <a:t>Getting a number</a:t>
            </a:r>
          </a:p>
          <a:p>
            <a:r>
              <a:rPr lang="en-US" sz="2700" dirty="0"/>
              <a:t>IPv6 Numbers: The idea</a:t>
            </a:r>
          </a:p>
          <a:p>
            <a:pPr lvl="1"/>
            <a:r>
              <a:rPr lang="en-US" dirty="0"/>
              <a:t>Lets use a the MAC address </a:t>
            </a:r>
            <a:br>
              <a:rPr lang="en-US" dirty="0"/>
            </a:br>
            <a:r>
              <a:rPr lang="en-US" dirty="0"/>
              <a:t>for the Host ID</a:t>
            </a:r>
          </a:p>
          <a:p>
            <a:r>
              <a:rPr lang="en-US" sz="2700" dirty="0"/>
              <a:t>Prefix</a:t>
            </a:r>
          </a:p>
          <a:p>
            <a:pPr lvl="1"/>
            <a:r>
              <a:rPr lang="en-US" dirty="0"/>
              <a:t>Router</a:t>
            </a:r>
          </a:p>
          <a:p>
            <a:pPr lvl="1"/>
            <a:r>
              <a:rPr lang="en-US" dirty="0"/>
              <a:t>DHCPv6</a:t>
            </a:r>
          </a:p>
        </p:txBody>
      </p:sp>
      <p:sp>
        <p:nvSpPr>
          <p:cNvPr id="5" name="Text Box 5"/>
          <p:cNvSpPr txBox="1">
            <a:spLocks noChangeArrowheads="1"/>
          </p:cNvSpPr>
          <p:nvPr/>
        </p:nvSpPr>
        <p:spPr bwMode="auto">
          <a:xfrm>
            <a:off x="5237816" y="1447800"/>
            <a:ext cx="3498491" cy="731520"/>
          </a:xfrm>
          <a:prstGeom prst="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68586" tIns="34293" rIns="68586" bIns="34293" numCol="1" rtlCol="0" anchor="ctr" anchorCtr="0" compatLnSpc="1">
            <a:prstTxWarp prst="textNoShape">
              <a:avLst/>
            </a:prstTxWarp>
          </a:bodyPr>
          <a:lstStyle>
            <a:defPPr>
              <a:defRPr lang="en-US"/>
            </a:defPPr>
            <a:lvl1pPr algn="ctr" rtl="1">
              <a:defRPr sz="2400" b="1">
                <a:gradFill>
                  <a:gsLst>
                    <a:gs pos="0">
                      <a:schemeClr val="tx1"/>
                    </a:gs>
                    <a:gs pos="100000">
                      <a:schemeClr val="tx1"/>
                    </a:gs>
                  </a:gsLst>
                  <a:lin ang="8100000" scaled="1"/>
                </a:gradFill>
                <a:latin typeface="+mj-lt"/>
              </a:defRPr>
            </a:lvl1pPr>
          </a:lstStyle>
          <a:p>
            <a:r>
              <a:rPr lang="nl-NL" sz="1700" dirty="0"/>
              <a:t>00-C0-9F-2C-25-44</a:t>
            </a:r>
          </a:p>
        </p:txBody>
      </p:sp>
      <p:sp>
        <p:nvSpPr>
          <p:cNvPr id="6" name="Text Box 6"/>
          <p:cNvSpPr txBox="1">
            <a:spLocks noChangeArrowheads="1"/>
          </p:cNvSpPr>
          <p:nvPr/>
        </p:nvSpPr>
        <p:spPr bwMode="auto">
          <a:xfrm>
            <a:off x="5237816" y="4245429"/>
            <a:ext cx="3498491" cy="731520"/>
          </a:xfrm>
          <a:prstGeom prst="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68586" tIns="34293" rIns="68586" bIns="34293" numCol="1" rtlCol="0" anchor="ctr" anchorCtr="0" compatLnSpc="1">
            <a:prstTxWarp prst="textNoShape">
              <a:avLst/>
            </a:prstTxWarp>
          </a:bodyPr>
          <a:lstStyle>
            <a:defPPr>
              <a:defRPr lang="en-US"/>
            </a:defPPr>
            <a:lvl1pPr algn="ctr" rtl="1">
              <a:defRPr sz="2400" b="1">
                <a:gradFill>
                  <a:gsLst>
                    <a:gs pos="0">
                      <a:schemeClr val="tx1"/>
                    </a:gs>
                    <a:gs pos="100000">
                      <a:schemeClr val="tx1"/>
                    </a:gs>
                  </a:gsLst>
                  <a:lin ang="8100000" scaled="1"/>
                </a:gradFill>
                <a:latin typeface="+mj-lt"/>
              </a:defRPr>
            </a:lvl1pPr>
          </a:lstStyle>
          <a:p>
            <a:r>
              <a:rPr lang="nl-NL" sz="1700" dirty="0"/>
              <a:t>fe80::2c0:9fff:fe2c:2544</a:t>
            </a:r>
          </a:p>
        </p:txBody>
      </p:sp>
      <p:sp>
        <p:nvSpPr>
          <p:cNvPr id="7" name="Text Box 7"/>
          <p:cNvSpPr txBox="1">
            <a:spLocks noChangeArrowheads="1"/>
          </p:cNvSpPr>
          <p:nvPr/>
        </p:nvSpPr>
        <p:spPr bwMode="auto">
          <a:xfrm>
            <a:off x="5237816" y="2380343"/>
            <a:ext cx="3498491" cy="731520"/>
          </a:xfrm>
          <a:prstGeom prst="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68586" tIns="34293" rIns="68586" bIns="34293" numCol="1" rtlCol="0" anchor="ctr" anchorCtr="0" compatLnSpc="1">
            <a:prstTxWarp prst="textNoShape">
              <a:avLst/>
            </a:prstTxWarp>
          </a:bodyPr>
          <a:lstStyle>
            <a:defPPr>
              <a:defRPr lang="en-US"/>
            </a:defPPr>
            <a:lvl1pPr algn="ctr" rtl="1">
              <a:defRPr sz="2400" b="1">
                <a:gradFill>
                  <a:gsLst>
                    <a:gs pos="0">
                      <a:schemeClr val="tx1"/>
                    </a:gs>
                    <a:gs pos="100000">
                      <a:schemeClr val="tx1"/>
                    </a:gs>
                  </a:gsLst>
                  <a:lin ang="8100000" scaled="1"/>
                </a:gradFill>
                <a:latin typeface="+mj-lt"/>
              </a:defRPr>
            </a:lvl1pPr>
          </a:lstStyle>
          <a:p>
            <a:r>
              <a:rPr lang="nl-NL" sz="1700" dirty="0"/>
              <a:t>00C0-9F      2C-2544</a:t>
            </a:r>
          </a:p>
        </p:txBody>
      </p:sp>
      <p:sp>
        <p:nvSpPr>
          <p:cNvPr id="8" name="Text Box 8"/>
          <p:cNvSpPr txBox="1">
            <a:spLocks noChangeArrowheads="1"/>
          </p:cNvSpPr>
          <p:nvPr/>
        </p:nvSpPr>
        <p:spPr bwMode="auto">
          <a:xfrm>
            <a:off x="5237816" y="3312887"/>
            <a:ext cx="3498491" cy="731520"/>
          </a:xfrm>
          <a:prstGeom prst="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noFill/>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68586" tIns="34293" rIns="68586" bIns="34293" numCol="1" rtlCol="0" anchor="ctr" anchorCtr="0" compatLnSpc="1">
            <a:prstTxWarp prst="textNoShape">
              <a:avLst/>
            </a:prstTxWarp>
          </a:bodyPr>
          <a:lstStyle>
            <a:defPPr>
              <a:defRPr lang="en-US"/>
            </a:defPPr>
            <a:lvl1pPr algn="ctr" rtl="1">
              <a:defRPr b="1">
                <a:gradFill>
                  <a:gsLst>
                    <a:gs pos="0">
                      <a:schemeClr val="tx1"/>
                    </a:gs>
                    <a:gs pos="100000">
                      <a:schemeClr val="tx1"/>
                    </a:gs>
                  </a:gsLst>
                  <a:lin ang="8100000" scaled="1"/>
                </a:gradFill>
                <a:latin typeface="+mj-lt"/>
              </a:defRPr>
            </a:lvl1pPr>
          </a:lstStyle>
          <a:p>
            <a:r>
              <a:rPr lang="nl-NL" sz="1700" dirty="0" err="1"/>
              <a:t>Insert</a:t>
            </a:r>
            <a:r>
              <a:rPr lang="nl-NL" sz="1700" dirty="0"/>
              <a:t> “</a:t>
            </a:r>
            <a:r>
              <a:rPr lang="nl-NL" sz="1700" dirty="0" err="1"/>
              <a:t>fffe</a:t>
            </a:r>
            <a:r>
              <a:rPr lang="nl-NL" sz="1700" dirty="0"/>
              <a:t>” </a:t>
            </a:r>
            <a:r>
              <a:rPr lang="nl-NL" sz="1700" dirty="0" err="1"/>
              <a:t>and</a:t>
            </a:r>
            <a:r>
              <a:rPr lang="nl-NL" sz="1700" dirty="0"/>
              <a:t> flip a bit (EUI-64)</a:t>
            </a:r>
          </a:p>
        </p:txBody>
      </p:sp>
      <p:pic>
        <p:nvPicPr>
          <p:cNvPr id="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960" t="4506" r="7563" b="5072"/>
          <a:stretch/>
        </p:blipFill>
        <p:spPr bwMode="auto">
          <a:xfrm>
            <a:off x="8100393" y="228602"/>
            <a:ext cx="652982" cy="905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884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par>
                          <p:cTn id="24" fill="hold">
                            <p:stCondLst>
                              <p:cond delay="500"/>
                            </p:stCondLst>
                            <p:childTnLst>
                              <p:par>
                                <p:cTn id="25" presetID="53" presetClass="entr" presetSubtype="16"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1000"/>
                            </p:stCondLst>
                            <p:childTnLst>
                              <p:par>
                                <p:cTn id="31" presetID="53"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par>
                          <p:cTn id="36" fill="hold">
                            <p:stCondLst>
                              <p:cond delay="1500"/>
                            </p:stCondLst>
                            <p:childTnLst>
                              <p:par>
                                <p:cTn id="37" presetID="53" presetClass="entr" presetSubtype="1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animEffect transition="in" filter="fade">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anim calcmode="lin" valueType="num">
                                      <p:cBhvr>
                                        <p:cTn id="5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5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54" dur="500"/>
                                        <p:tgtEl>
                                          <p:spTgt spid="3">
                                            <p:txEl>
                                              <p:pRg st="3" end="3"/>
                                            </p:txEl>
                                          </p:spTgt>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anim calcmode="lin" valueType="num">
                                      <p:cBhvr>
                                        <p:cTn id="5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59" dur="500"/>
                                        <p:tgtEl>
                                          <p:spTgt spid="3">
                                            <p:txEl>
                                              <p:pRg st="4" end="4"/>
                                            </p:txEl>
                                          </p:spTgt>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 calcmode="lin" valueType="num">
                                      <p:cBhvr>
                                        <p:cTn id="6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6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6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6" grpId="0" animBg="1"/>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Windows Operating System IPv6 Readiness</a:t>
            </a:r>
          </a:p>
        </p:txBody>
      </p:sp>
      <p:sp>
        <p:nvSpPr>
          <p:cNvPr id="3" name="Text Placeholder 2"/>
          <p:cNvSpPr>
            <a:spLocks noGrp="1"/>
          </p:cNvSpPr>
          <p:nvPr>
            <p:ph type="body" sz="quarter" idx="4294967295"/>
          </p:nvPr>
        </p:nvSpPr>
        <p:spPr>
          <a:xfrm>
            <a:off x="0" y="1447800"/>
            <a:ext cx="8364538" cy="1972733"/>
          </a:xfrm>
          <a:prstGeom prst="rect">
            <a:avLst/>
          </a:prstGeom>
        </p:spPr>
        <p:txBody>
          <a:bodyPr lIns="68589" tIns="34295" rIns="68589" bIns="34295"/>
          <a:lstStyle/>
          <a:p>
            <a:pPr marL="0" indent="0">
              <a:buNone/>
            </a:pPr>
            <a:r>
              <a:rPr lang="en-US" noProof="0" dirty="0" smtClean="0"/>
              <a:t>	     TCP/IP Stack Before Windows Vista</a:t>
            </a:r>
            <a:endParaRPr lang="en-US" noProof="0" dirty="0"/>
          </a:p>
        </p:txBody>
      </p:sp>
      <p:grpSp>
        <p:nvGrpSpPr>
          <p:cNvPr id="4" name="Group 3"/>
          <p:cNvGrpSpPr/>
          <p:nvPr/>
        </p:nvGrpSpPr>
        <p:grpSpPr>
          <a:xfrm>
            <a:off x="990859" y="2171095"/>
            <a:ext cx="7148550" cy="3778185"/>
            <a:chOff x="1685928" y="2485376"/>
            <a:chExt cx="8798663" cy="3919051"/>
          </a:xfrm>
        </p:grpSpPr>
        <p:sp>
          <p:nvSpPr>
            <p:cNvPr id="12" name="Rectangle 475144"/>
            <p:cNvSpPr>
              <a:spLocks noChangeArrowheads="1"/>
            </p:cNvSpPr>
            <p:nvPr/>
          </p:nvSpPr>
          <p:spPr bwMode="auto">
            <a:xfrm>
              <a:off x="1685930" y="5681828"/>
              <a:ext cx="8798661" cy="722599"/>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anchor="ctr"/>
            <a:lstStyle/>
            <a:p>
              <a:pPr marL="85736" algn="ctr" rtl="1"/>
              <a:r>
                <a:rPr lang="en-US" b="1" dirty="0">
                  <a:solidFill>
                    <a:schemeClr val="bg1"/>
                  </a:solidFill>
                  <a:latin typeface="+mj-lt"/>
                </a:rPr>
                <a:t>NDIS</a:t>
              </a:r>
            </a:p>
          </p:txBody>
        </p:sp>
        <p:sp>
          <p:nvSpPr>
            <p:cNvPr id="7" name="Rectangle 6"/>
            <p:cNvSpPr>
              <a:spLocks noChangeArrowheads="1"/>
            </p:cNvSpPr>
            <p:nvPr/>
          </p:nvSpPr>
          <p:spPr bwMode="auto">
            <a:xfrm>
              <a:off x="1685928" y="4069351"/>
              <a:ext cx="4288536" cy="723418"/>
            </a:xfrm>
            <a:prstGeom prst="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r>
                <a:rPr lang="en-US" b="1" dirty="0">
                  <a:solidFill>
                    <a:schemeClr val="bg1"/>
                  </a:solidFill>
                  <a:latin typeface="+mj-lt"/>
                </a:rPr>
                <a:t>IPv4</a:t>
              </a:r>
            </a:p>
          </p:txBody>
        </p:sp>
        <p:sp>
          <p:nvSpPr>
            <p:cNvPr id="8" name="Rectangle 7"/>
            <p:cNvSpPr>
              <a:spLocks noChangeArrowheads="1"/>
            </p:cNvSpPr>
            <p:nvPr/>
          </p:nvSpPr>
          <p:spPr bwMode="auto">
            <a:xfrm>
              <a:off x="1685929" y="4864043"/>
              <a:ext cx="1371600" cy="723418"/>
            </a:xfrm>
            <a:prstGeom prst="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r>
                <a:rPr lang="en-US" b="1" dirty="0">
                  <a:solidFill>
                    <a:schemeClr val="bg1"/>
                  </a:solidFill>
                  <a:latin typeface="+mj-lt"/>
                </a:rPr>
                <a:t>802.3</a:t>
              </a:r>
            </a:p>
          </p:txBody>
        </p:sp>
        <p:sp>
          <p:nvSpPr>
            <p:cNvPr id="13" name="Rectangle 12"/>
            <p:cNvSpPr>
              <a:spLocks noChangeArrowheads="1"/>
            </p:cNvSpPr>
            <p:nvPr/>
          </p:nvSpPr>
          <p:spPr bwMode="auto">
            <a:xfrm>
              <a:off x="3142425" y="4864043"/>
              <a:ext cx="1371600" cy="723418"/>
            </a:xfrm>
            <a:prstGeom prst="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r>
                <a:rPr lang="en-US" b="1" dirty="0">
                  <a:solidFill>
                    <a:schemeClr val="bg1"/>
                  </a:solidFill>
                  <a:latin typeface="+mj-lt"/>
                </a:rPr>
                <a:t>WLAN</a:t>
              </a:r>
            </a:p>
          </p:txBody>
        </p:sp>
        <p:sp>
          <p:nvSpPr>
            <p:cNvPr id="14" name="Rectangle 13"/>
            <p:cNvSpPr>
              <a:spLocks noChangeArrowheads="1"/>
            </p:cNvSpPr>
            <p:nvPr/>
          </p:nvSpPr>
          <p:spPr bwMode="auto">
            <a:xfrm>
              <a:off x="4598922" y="4864043"/>
              <a:ext cx="1371600" cy="723418"/>
            </a:xfrm>
            <a:prstGeom prst="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r>
                <a:rPr lang="en-US" b="1" dirty="0">
                  <a:solidFill>
                    <a:schemeClr val="bg1"/>
                  </a:solidFill>
                  <a:latin typeface="+mj-lt"/>
                </a:rPr>
                <a:t>Loop-back</a:t>
              </a:r>
            </a:p>
          </p:txBody>
        </p:sp>
        <p:sp>
          <p:nvSpPr>
            <p:cNvPr id="18" name="Rectangle 17"/>
            <p:cNvSpPr>
              <a:spLocks noChangeArrowheads="1"/>
            </p:cNvSpPr>
            <p:nvPr/>
          </p:nvSpPr>
          <p:spPr bwMode="auto">
            <a:xfrm>
              <a:off x="4598922" y="3275026"/>
              <a:ext cx="1371600" cy="723418"/>
            </a:xfrm>
            <a:prstGeom prst="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noFill/>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r>
                <a:rPr lang="en-US" b="1" dirty="0">
                  <a:solidFill>
                    <a:schemeClr val="bg1"/>
                  </a:solidFill>
                  <a:latin typeface="+mj-lt"/>
                </a:rPr>
                <a:t>RAW</a:t>
              </a:r>
            </a:p>
          </p:txBody>
        </p:sp>
        <p:sp>
          <p:nvSpPr>
            <p:cNvPr id="19" name="Rectangle 18"/>
            <p:cNvSpPr>
              <a:spLocks noChangeArrowheads="1"/>
            </p:cNvSpPr>
            <p:nvPr/>
          </p:nvSpPr>
          <p:spPr bwMode="auto">
            <a:xfrm>
              <a:off x="3142425" y="3275026"/>
              <a:ext cx="1371600" cy="723418"/>
            </a:xfrm>
            <a:prstGeom prst="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noFill/>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r>
                <a:rPr lang="en-US" b="1" dirty="0">
                  <a:solidFill>
                    <a:schemeClr val="bg1"/>
                  </a:solidFill>
                  <a:latin typeface="+mj-lt"/>
                </a:rPr>
                <a:t>UDP</a:t>
              </a:r>
            </a:p>
          </p:txBody>
        </p:sp>
        <p:sp>
          <p:nvSpPr>
            <p:cNvPr id="20" name="Rectangle 19"/>
            <p:cNvSpPr>
              <a:spLocks noChangeArrowheads="1"/>
            </p:cNvSpPr>
            <p:nvPr/>
          </p:nvSpPr>
          <p:spPr bwMode="auto">
            <a:xfrm>
              <a:off x="1685929" y="3275026"/>
              <a:ext cx="1371600" cy="723418"/>
            </a:xfrm>
            <a:prstGeom prst="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noFill/>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r>
                <a:rPr lang="en-US" b="1" dirty="0">
                  <a:solidFill>
                    <a:schemeClr val="bg1"/>
                  </a:solidFill>
                  <a:latin typeface="+mj-lt"/>
                </a:rPr>
                <a:t>TCP</a:t>
              </a:r>
            </a:p>
          </p:txBody>
        </p:sp>
        <p:sp>
          <p:nvSpPr>
            <p:cNvPr id="26" name="Rectangle 475158"/>
            <p:cNvSpPr>
              <a:spLocks noChangeArrowheads="1"/>
            </p:cNvSpPr>
            <p:nvPr/>
          </p:nvSpPr>
          <p:spPr bwMode="auto">
            <a:xfrm>
              <a:off x="1685929" y="2485376"/>
              <a:ext cx="8798662" cy="72341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anchor="ctr"/>
            <a:lstStyle/>
            <a:p>
              <a:pPr marL="85736" algn="ctr" rtl="1">
                <a:defRPr/>
              </a:pPr>
              <a:r>
                <a:rPr lang="en-US" b="1" dirty="0">
                  <a:solidFill>
                    <a:schemeClr val="bg1"/>
                  </a:solidFill>
                  <a:latin typeface="+mj-lt"/>
                </a:rPr>
                <a:t>Winsock</a:t>
              </a:r>
            </a:p>
          </p:txBody>
        </p:sp>
        <p:sp>
          <p:nvSpPr>
            <p:cNvPr id="34" name="Rectangle 33"/>
            <p:cNvSpPr>
              <a:spLocks noChangeArrowheads="1"/>
            </p:cNvSpPr>
            <p:nvPr/>
          </p:nvSpPr>
          <p:spPr bwMode="auto">
            <a:xfrm>
              <a:off x="6193341" y="4864043"/>
              <a:ext cx="783351" cy="72341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a:defRPr/>
              </a:pPr>
              <a:r>
                <a:rPr lang="en-US" sz="1100" b="1" dirty="0">
                  <a:ln w="50800"/>
                  <a:solidFill>
                    <a:schemeClr val="bg1"/>
                  </a:solidFill>
                  <a:latin typeface="+mj-lt"/>
                </a:rPr>
                <a:t>802.3</a:t>
              </a:r>
            </a:p>
          </p:txBody>
        </p:sp>
        <p:sp>
          <p:nvSpPr>
            <p:cNvPr id="35" name="Rectangle 34"/>
            <p:cNvSpPr>
              <a:spLocks noChangeArrowheads="1"/>
            </p:cNvSpPr>
            <p:nvPr/>
          </p:nvSpPr>
          <p:spPr bwMode="auto">
            <a:xfrm>
              <a:off x="7067990" y="4864043"/>
              <a:ext cx="786453" cy="72341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a:defRPr/>
              </a:pPr>
              <a:r>
                <a:rPr lang="en-US" sz="1100" b="1" dirty="0">
                  <a:ln w="50800"/>
                  <a:solidFill>
                    <a:schemeClr val="bg1"/>
                  </a:solidFill>
                  <a:latin typeface="+mj-lt"/>
                </a:rPr>
                <a:t>WLAN</a:t>
              </a:r>
            </a:p>
          </p:txBody>
        </p:sp>
        <p:sp>
          <p:nvSpPr>
            <p:cNvPr id="36" name="Rectangle 35"/>
            <p:cNvSpPr>
              <a:spLocks noChangeArrowheads="1"/>
            </p:cNvSpPr>
            <p:nvPr/>
          </p:nvSpPr>
          <p:spPr bwMode="auto">
            <a:xfrm>
              <a:off x="7945741" y="4864043"/>
              <a:ext cx="786452" cy="72341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a:defRPr/>
              </a:pPr>
              <a:r>
                <a:rPr lang="en-US" sz="1100" b="1" dirty="0">
                  <a:ln w="50800"/>
                  <a:solidFill>
                    <a:schemeClr val="bg1"/>
                  </a:solidFill>
                  <a:latin typeface="+mj-lt"/>
                </a:rPr>
                <a:t>Loop-back</a:t>
              </a:r>
            </a:p>
          </p:txBody>
        </p:sp>
        <p:sp>
          <p:nvSpPr>
            <p:cNvPr id="37" name="Rectangle 36"/>
            <p:cNvSpPr>
              <a:spLocks noChangeArrowheads="1"/>
            </p:cNvSpPr>
            <p:nvPr/>
          </p:nvSpPr>
          <p:spPr bwMode="auto">
            <a:xfrm>
              <a:off x="8823491" y="4864043"/>
              <a:ext cx="783351" cy="72341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a:defRPr/>
              </a:pPr>
              <a:r>
                <a:rPr lang="en-US" sz="1100" b="1" dirty="0">
                  <a:ln w="50800"/>
                  <a:solidFill>
                    <a:schemeClr val="bg1"/>
                  </a:solidFill>
                  <a:latin typeface="+mj-lt"/>
                </a:rPr>
                <a:t>IPv4 Tunnel</a:t>
              </a:r>
            </a:p>
          </p:txBody>
        </p:sp>
        <p:sp>
          <p:nvSpPr>
            <p:cNvPr id="38" name="Rectangle 37"/>
            <p:cNvSpPr>
              <a:spLocks noChangeArrowheads="1"/>
            </p:cNvSpPr>
            <p:nvPr/>
          </p:nvSpPr>
          <p:spPr bwMode="auto">
            <a:xfrm>
              <a:off x="9689343" y="4864043"/>
              <a:ext cx="786453" cy="72341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a:defRPr/>
              </a:pPr>
              <a:r>
                <a:rPr lang="en-US" sz="1100" b="1" dirty="0">
                  <a:ln w="50800"/>
                  <a:solidFill>
                    <a:schemeClr val="bg1"/>
                  </a:solidFill>
                  <a:latin typeface="+mj-lt"/>
                </a:rPr>
                <a:t>IPv6 Tunnel</a:t>
              </a:r>
            </a:p>
          </p:txBody>
        </p:sp>
        <p:sp>
          <p:nvSpPr>
            <p:cNvPr id="39" name="Rectangle 38"/>
            <p:cNvSpPr>
              <a:spLocks noChangeArrowheads="1"/>
            </p:cNvSpPr>
            <p:nvPr/>
          </p:nvSpPr>
          <p:spPr bwMode="auto">
            <a:xfrm>
              <a:off x="6182731" y="4069351"/>
              <a:ext cx="4288536" cy="723418"/>
            </a:xfrm>
            <a:prstGeom prst="rect">
              <a:avLst/>
            </a:prstGeom>
            <a:gradFill flip="none" rotWithShape="1">
              <a:gsLst>
                <a:gs pos="0">
                  <a:srgbClr val="429A16"/>
                </a:gs>
                <a:gs pos="50000">
                  <a:srgbClr val="429A16"/>
                </a:gs>
                <a:gs pos="100000">
                  <a:srgbClr val="92D050"/>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rtl="1"/>
              <a:r>
                <a:rPr lang="en-US" b="1" dirty="0">
                  <a:solidFill>
                    <a:schemeClr val="bg1"/>
                  </a:solidFill>
                  <a:latin typeface="+mj-lt"/>
                </a:rPr>
                <a:t>IPv6</a:t>
              </a:r>
            </a:p>
          </p:txBody>
        </p:sp>
        <p:sp>
          <p:nvSpPr>
            <p:cNvPr id="40" name="Rectangle 39"/>
            <p:cNvSpPr>
              <a:spLocks noChangeArrowheads="1"/>
            </p:cNvSpPr>
            <p:nvPr/>
          </p:nvSpPr>
          <p:spPr bwMode="auto">
            <a:xfrm>
              <a:off x="9112991" y="3275026"/>
              <a:ext cx="1371600" cy="72341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eaLnBrk="0" hangingPunct="0">
                <a:defRPr/>
              </a:pPr>
              <a:r>
                <a:rPr lang="en-US" sz="1200" b="1" dirty="0">
                  <a:ln w="50800"/>
                  <a:solidFill>
                    <a:schemeClr val="bg1"/>
                  </a:solidFill>
                  <a:latin typeface="+mj-lt"/>
                </a:rPr>
                <a:t>RAW</a:t>
              </a:r>
            </a:p>
          </p:txBody>
        </p:sp>
        <p:sp>
          <p:nvSpPr>
            <p:cNvPr id="41" name="Rectangle 40"/>
            <p:cNvSpPr>
              <a:spLocks noChangeArrowheads="1"/>
            </p:cNvSpPr>
            <p:nvPr/>
          </p:nvSpPr>
          <p:spPr bwMode="auto">
            <a:xfrm>
              <a:off x="7652479" y="3275026"/>
              <a:ext cx="1371600" cy="72341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eaLnBrk="0" hangingPunct="0">
                <a:defRPr/>
              </a:pPr>
              <a:r>
                <a:rPr lang="en-US" sz="1200" b="1" dirty="0">
                  <a:ln w="50800"/>
                  <a:solidFill>
                    <a:schemeClr val="bg1"/>
                  </a:solidFill>
                  <a:latin typeface="+mj-lt"/>
                </a:rPr>
                <a:t>UDP</a:t>
              </a:r>
            </a:p>
          </p:txBody>
        </p:sp>
        <p:sp>
          <p:nvSpPr>
            <p:cNvPr id="42" name="Rectangle 41"/>
            <p:cNvSpPr>
              <a:spLocks noChangeArrowheads="1"/>
            </p:cNvSpPr>
            <p:nvPr/>
          </p:nvSpPr>
          <p:spPr bwMode="auto">
            <a:xfrm>
              <a:off x="6193341" y="3275026"/>
              <a:ext cx="1371600" cy="72341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balanced" dir="t">
                  <a:rot lat="0" lon="0" rev="2100000"/>
                </a:lightRig>
              </a:scene3d>
              <a:sp3d prstMaterial="metal">
                <a:contourClr>
                  <a:schemeClr val="bg2"/>
                </a:contourClr>
              </a:sp3d>
            </a:bodyPr>
            <a:lstStyle/>
            <a:p>
              <a:pPr algn="ctr" rtl="1" eaLnBrk="0" hangingPunct="0">
                <a:defRPr/>
              </a:pPr>
              <a:r>
                <a:rPr lang="en-US" sz="1200" b="1" dirty="0">
                  <a:ln w="50800"/>
                  <a:solidFill>
                    <a:schemeClr val="bg1"/>
                  </a:solidFill>
                  <a:latin typeface="+mj-lt"/>
                </a:rPr>
                <a:t>TCP</a:t>
              </a:r>
            </a:p>
          </p:txBody>
        </p:sp>
      </p:grpSp>
    </p:spTree>
    <p:extLst>
      <p:ext uri="{BB962C8B-B14F-4D97-AF65-F5344CB8AC3E}">
        <p14:creationId xmlns:p14="http://schemas.microsoft.com/office/powerpoint/2010/main" val="1963684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Windows Operating System IPv6 Readiness</a:t>
            </a:r>
          </a:p>
        </p:txBody>
      </p:sp>
      <p:sp>
        <p:nvSpPr>
          <p:cNvPr id="3" name="Text Placeholder 2"/>
          <p:cNvSpPr>
            <a:spLocks noGrp="1"/>
          </p:cNvSpPr>
          <p:nvPr>
            <p:ph idx="1"/>
          </p:nvPr>
        </p:nvSpPr>
        <p:spPr>
          <a:prstGeom prst="rect">
            <a:avLst/>
          </a:prstGeom>
        </p:spPr>
        <p:txBody>
          <a:bodyPr lIns="68589" tIns="34295" rIns="68589" bIns="34295"/>
          <a:lstStyle/>
          <a:p>
            <a:pPr marL="0" indent="0">
              <a:buNone/>
            </a:pPr>
            <a:r>
              <a:rPr lang="en-US" sz="2400" noProof="0" dirty="0" smtClean="0"/>
              <a:t>Next Generation TCP/IP Stack (Window Vista and newer)</a:t>
            </a:r>
            <a:endParaRPr lang="en-US" sz="2400" noProof="0" dirty="0"/>
          </a:p>
        </p:txBody>
      </p:sp>
      <p:grpSp>
        <p:nvGrpSpPr>
          <p:cNvPr id="4" name="Group 3"/>
          <p:cNvGrpSpPr/>
          <p:nvPr/>
        </p:nvGrpSpPr>
        <p:grpSpPr>
          <a:xfrm>
            <a:off x="993889" y="2171095"/>
            <a:ext cx="7147898" cy="3850193"/>
            <a:chOff x="993889" y="2171095"/>
            <a:chExt cx="7147898" cy="4458311"/>
          </a:xfrm>
        </p:grpSpPr>
        <p:sp>
          <p:nvSpPr>
            <p:cNvPr id="63" name="Rectangle 475144"/>
            <p:cNvSpPr>
              <a:spLocks noChangeArrowheads="1"/>
            </p:cNvSpPr>
            <p:nvPr/>
          </p:nvSpPr>
          <p:spPr bwMode="auto">
            <a:xfrm>
              <a:off x="993890" y="5807378"/>
              <a:ext cx="7144869" cy="822028"/>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lIns="68589" tIns="34295" rIns="68589" bIns="34295" anchor="ctr"/>
            <a:lstStyle/>
            <a:p>
              <a:pPr marL="85736" algn="ctr" rtl="1"/>
              <a:r>
                <a:rPr lang="en-US" b="1" dirty="0">
                  <a:solidFill>
                    <a:schemeClr val="bg1"/>
                  </a:solidFill>
                  <a:latin typeface="+mj-lt"/>
                </a:rPr>
                <a:t>NDIS</a:t>
              </a:r>
            </a:p>
          </p:txBody>
        </p:sp>
        <p:sp>
          <p:nvSpPr>
            <p:cNvPr id="64" name="Rectangle 475158"/>
            <p:cNvSpPr>
              <a:spLocks noChangeArrowheads="1"/>
            </p:cNvSpPr>
            <p:nvPr/>
          </p:nvSpPr>
          <p:spPr bwMode="auto">
            <a:xfrm>
              <a:off x="993890" y="2171095"/>
              <a:ext cx="7147897" cy="822960"/>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lIns="68589" tIns="34295" rIns="68589" bIns="34295" anchor="ctr"/>
            <a:lstStyle/>
            <a:p>
              <a:pPr marL="85736" algn="ctr" rtl="1">
                <a:defRPr/>
              </a:pPr>
              <a:r>
                <a:rPr lang="en-US" b="1" dirty="0">
                  <a:solidFill>
                    <a:schemeClr val="bg1"/>
                  </a:solidFill>
                  <a:latin typeface="+mj-lt"/>
                </a:rPr>
                <a:t>Winsock</a:t>
              </a:r>
            </a:p>
          </p:txBody>
        </p:sp>
        <p:sp>
          <p:nvSpPr>
            <p:cNvPr id="8" name="Rectangle 7"/>
            <p:cNvSpPr>
              <a:spLocks noChangeArrowheads="1"/>
            </p:cNvSpPr>
            <p:nvPr/>
          </p:nvSpPr>
          <p:spPr bwMode="auto">
            <a:xfrm>
              <a:off x="993889" y="3978773"/>
              <a:ext cx="3532790" cy="819964"/>
            </a:xfrm>
            <a:prstGeom prst="rect">
              <a:avLst/>
            </a:prstGeom>
            <a:gradFill flip="none" rotWithShape="1">
              <a:gsLst>
                <a:gs pos="0">
                  <a:srgbClr val="EE5416">
                    <a:shade val="30000"/>
                    <a:satMod val="115000"/>
                  </a:srgbClr>
                </a:gs>
                <a:gs pos="50000">
                  <a:srgbClr val="EE5416">
                    <a:shade val="67500"/>
                    <a:satMod val="115000"/>
                  </a:srgbClr>
                </a:gs>
                <a:gs pos="100000">
                  <a:srgbClr val="EE5416">
                    <a:shade val="100000"/>
                    <a:satMod val="115000"/>
                  </a:srgbClr>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rtl="1"/>
              <a:r>
                <a:rPr lang="en-US" b="1" dirty="0">
                  <a:solidFill>
                    <a:schemeClr val="bg1"/>
                  </a:solidFill>
                  <a:latin typeface="+mj-lt"/>
                </a:rPr>
                <a:t>IPv4</a:t>
              </a:r>
            </a:p>
          </p:txBody>
        </p:sp>
        <p:sp>
          <p:nvSpPr>
            <p:cNvPr id="9" name="Rectangle 8"/>
            <p:cNvSpPr>
              <a:spLocks noChangeArrowheads="1"/>
            </p:cNvSpPr>
            <p:nvPr/>
          </p:nvSpPr>
          <p:spPr bwMode="auto">
            <a:xfrm>
              <a:off x="993890" y="4893708"/>
              <a:ext cx="1371957" cy="822960"/>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68589" tIns="34295" rIns="68589" bIns="34295" anchor="ctr">
              <a:scene3d>
                <a:camera prst="orthographicFront"/>
                <a:lightRig rig="balanced" dir="t">
                  <a:rot lat="0" lon="0" rev="2100000"/>
                </a:lightRig>
              </a:scene3d>
              <a:sp3d prstMaterial="metal">
                <a:contourClr>
                  <a:schemeClr val="bg2"/>
                </a:contourClr>
              </a:sp3d>
            </a:bodyPr>
            <a:lstStyle/>
            <a:p>
              <a:pPr algn="ctr" rtl="1" eaLnBrk="0" hangingPunct="0"/>
              <a:r>
                <a:rPr lang="en-US" sz="1200" b="1" dirty="0">
                  <a:ln w="50800"/>
                  <a:solidFill>
                    <a:schemeClr val="bg1"/>
                  </a:solidFill>
                  <a:latin typeface="+mj-lt"/>
                </a:rPr>
                <a:t>802.3</a:t>
              </a:r>
            </a:p>
          </p:txBody>
        </p:sp>
        <p:sp>
          <p:nvSpPr>
            <p:cNvPr id="14" name="Rectangle 13"/>
            <p:cNvSpPr>
              <a:spLocks noChangeArrowheads="1"/>
            </p:cNvSpPr>
            <p:nvPr/>
          </p:nvSpPr>
          <p:spPr bwMode="auto">
            <a:xfrm>
              <a:off x="2422036" y="4893708"/>
              <a:ext cx="1371957" cy="822960"/>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68589" tIns="34295" rIns="68589" bIns="34295" anchor="ctr">
              <a:scene3d>
                <a:camera prst="orthographicFront"/>
                <a:lightRig rig="balanced" dir="t">
                  <a:rot lat="0" lon="0" rev="2100000"/>
                </a:lightRig>
              </a:scene3d>
              <a:sp3d prstMaterial="metal">
                <a:contourClr>
                  <a:schemeClr val="bg2"/>
                </a:contourClr>
              </a:sp3d>
            </a:bodyPr>
            <a:lstStyle/>
            <a:p>
              <a:pPr algn="ctr" rtl="1" eaLnBrk="0" hangingPunct="0"/>
              <a:r>
                <a:rPr lang="en-US" sz="1200" b="1" dirty="0">
                  <a:ln w="50800"/>
                  <a:solidFill>
                    <a:schemeClr val="bg1"/>
                  </a:solidFill>
                  <a:latin typeface="+mj-lt"/>
                </a:rPr>
                <a:t>WLAN</a:t>
              </a:r>
            </a:p>
          </p:txBody>
        </p:sp>
        <p:sp>
          <p:nvSpPr>
            <p:cNvPr id="15" name="Rectangle 14"/>
            <p:cNvSpPr>
              <a:spLocks noChangeArrowheads="1"/>
            </p:cNvSpPr>
            <p:nvPr/>
          </p:nvSpPr>
          <p:spPr bwMode="auto">
            <a:xfrm>
              <a:off x="3872975" y="4893708"/>
              <a:ext cx="1371957" cy="822960"/>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68589" tIns="34295" rIns="68589" bIns="34295" anchor="ctr">
              <a:scene3d>
                <a:camera prst="orthographicFront"/>
                <a:lightRig rig="balanced" dir="t">
                  <a:rot lat="0" lon="0" rev="2100000"/>
                </a:lightRig>
              </a:scene3d>
              <a:sp3d prstMaterial="metal">
                <a:contourClr>
                  <a:schemeClr val="bg2"/>
                </a:contourClr>
              </a:sp3d>
            </a:bodyPr>
            <a:lstStyle/>
            <a:p>
              <a:pPr algn="ctr" rtl="1" eaLnBrk="0" hangingPunct="0"/>
              <a:r>
                <a:rPr lang="en-US" sz="1200" b="1" dirty="0">
                  <a:ln w="50800"/>
                  <a:solidFill>
                    <a:schemeClr val="bg1"/>
                  </a:solidFill>
                  <a:latin typeface="+mj-lt"/>
                </a:rPr>
                <a:t>Loop-back</a:t>
              </a:r>
            </a:p>
          </p:txBody>
        </p:sp>
        <p:sp>
          <p:nvSpPr>
            <p:cNvPr id="16" name="Rectangle 15"/>
            <p:cNvSpPr>
              <a:spLocks noChangeArrowheads="1"/>
            </p:cNvSpPr>
            <p:nvPr/>
          </p:nvSpPr>
          <p:spPr bwMode="auto">
            <a:xfrm>
              <a:off x="5313826" y="4893708"/>
              <a:ext cx="1375420" cy="822960"/>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68589" tIns="34295" rIns="68589" bIns="34295" anchor="ctr">
              <a:scene3d>
                <a:camera prst="orthographicFront"/>
                <a:lightRig rig="balanced" dir="t">
                  <a:rot lat="0" lon="0" rev="2100000"/>
                </a:lightRig>
              </a:scene3d>
              <a:sp3d prstMaterial="metal">
                <a:contourClr>
                  <a:schemeClr val="bg2"/>
                </a:contourClr>
              </a:sp3d>
            </a:bodyPr>
            <a:lstStyle/>
            <a:p>
              <a:pPr algn="ctr" rtl="1" eaLnBrk="0" hangingPunct="0"/>
              <a:r>
                <a:rPr lang="en-US" sz="1200" b="1" dirty="0">
                  <a:ln w="50800"/>
                  <a:solidFill>
                    <a:schemeClr val="bg1"/>
                  </a:solidFill>
                  <a:latin typeface="+mj-lt"/>
                </a:rPr>
                <a:t>IPv4 Tunnel</a:t>
              </a:r>
            </a:p>
          </p:txBody>
        </p:sp>
        <p:sp>
          <p:nvSpPr>
            <p:cNvPr id="17" name="Rectangle 16"/>
            <p:cNvSpPr>
              <a:spLocks noChangeArrowheads="1"/>
            </p:cNvSpPr>
            <p:nvPr/>
          </p:nvSpPr>
          <p:spPr bwMode="auto">
            <a:xfrm>
              <a:off x="6747802" y="4893708"/>
              <a:ext cx="1380868" cy="822960"/>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68589" tIns="34295" rIns="68589" bIns="34295" anchor="ctr">
              <a:scene3d>
                <a:camera prst="orthographicFront"/>
                <a:lightRig rig="balanced" dir="t">
                  <a:rot lat="0" lon="0" rev="2100000"/>
                </a:lightRig>
              </a:scene3d>
              <a:sp3d prstMaterial="metal">
                <a:contourClr>
                  <a:schemeClr val="bg2"/>
                </a:contourClr>
              </a:sp3d>
            </a:bodyPr>
            <a:lstStyle/>
            <a:p>
              <a:pPr algn="ctr" rtl="1" eaLnBrk="0" hangingPunct="0"/>
              <a:r>
                <a:rPr lang="en-US" sz="1200" b="1" dirty="0">
                  <a:ln w="50800"/>
                  <a:solidFill>
                    <a:schemeClr val="bg1"/>
                  </a:solidFill>
                  <a:latin typeface="+mj-lt"/>
                </a:rPr>
                <a:t>IPv6 Tunnel</a:t>
              </a:r>
            </a:p>
          </p:txBody>
        </p:sp>
        <p:sp>
          <p:nvSpPr>
            <p:cNvPr id="18" name="Rectangle 17"/>
            <p:cNvSpPr>
              <a:spLocks noChangeArrowheads="1"/>
            </p:cNvSpPr>
            <p:nvPr/>
          </p:nvSpPr>
          <p:spPr bwMode="auto">
            <a:xfrm>
              <a:off x="4595880" y="3978773"/>
              <a:ext cx="3532790" cy="819964"/>
            </a:xfrm>
            <a:prstGeom prst="rect">
              <a:avLst/>
            </a:prstGeom>
            <a:gradFill flip="none" rotWithShape="1">
              <a:gsLst>
                <a:gs pos="0">
                  <a:srgbClr val="429A16"/>
                </a:gs>
                <a:gs pos="50000">
                  <a:srgbClr val="429A16"/>
                </a:gs>
                <a:gs pos="100000">
                  <a:srgbClr val="92D050"/>
                </a:gs>
              </a:gsLst>
              <a:lin ang="8100000" scaled="1"/>
              <a:tileRect/>
            </a:gra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rtl="1"/>
              <a:r>
                <a:rPr lang="en-US" b="1" dirty="0">
                  <a:solidFill>
                    <a:schemeClr val="bg1"/>
                  </a:solidFill>
                  <a:latin typeface="+mj-lt"/>
                </a:rPr>
                <a:t>IPv6</a:t>
              </a:r>
            </a:p>
          </p:txBody>
        </p:sp>
        <p:sp>
          <p:nvSpPr>
            <p:cNvPr id="19" name="Rectangle 18"/>
            <p:cNvSpPr>
              <a:spLocks noChangeArrowheads="1"/>
            </p:cNvSpPr>
            <p:nvPr/>
          </p:nvSpPr>
          <p:spPr bwMode="auto">
            <a:xfrm>
              <a:off x="5803489" y="3077031"/>
              <a:ext cx="2332327" cy="822960"/>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68589" tIns="34295" rIns="68589" bIns="34295" anchor="ctr">
              <a:scene3d>
                <a:camera prst="orthographicFront"/>
                <a:lightRig rig="balanced" dir="t">
                  <a:rot lat="0" lon="0" rev="2100000"/>
                </a:lightRig>
              </a:scene3d>
              <a:sp3d prstMaterial="metal">
                <a:contourClr>
                  <a:schemeClr val="bg2"/>
                </a:contourClr>
              </a:sp3d>
            </a:bodyPr>
            <a:lstStyle/>
            <a:p>
              <a:pPr algn="ctr" rtl="1" eaLnBrk="0" hangingPunct="0"/>
              <a:r>
                <a:rPr lang="en-US" sz="1200" b="1" dirty="0">
                  <a:ln w="50800"/>
                  <a:solidFill>
                    <a:schemeClr val="bg1"/>
                  </a:solidFill>
                  <a:latin typeface="+mj-lt"/>
                </a:rPr>
                <a:t>RAW</a:t>
              </a:r>
            </a:p>
          </p:txBody>
        </p:sp>
        <p:sp>
          <p:nvSpPr>
            <p:cNvPr id="20" name="Rectangle 19"/>
            <p:cNvSpPr>
              <a:spLocks noChangeArrowheads="1"/>
            </p:cNvSpPr>
            <p:nvPr/>
          </p:nvSpPr>
          <p:spPr bwMode="auto">
            <a:xfrm>
              <a:off x="3400748" y="3080219"/>
              <a:ext cx="2332327" cy="822960"/>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68589" tIns="34295" rIns="68589" bIns="34295" anchor="ctr">
              <a:scene3d>
                <a:camera prst="orthographicFront"/>
                <a:lightRig rig="balanced" dir="t">
                  <a:rot lat="0" lon="0" rev="2100000"/>
                </a:lightRig>
              </a:scene3d>
              <a:sp3d prstMaterial="metal">
                <a:contourClr>
                  <a:schemeClr val="bg2"/>
                </a:contourClr>
              </a:sp3d>
            </a:bodyPr>
            <a:lstStyle/>
            <a:p>
              <a:pPr algn="ctr" rtl="1" eaLnBrk="0" hangingPunct="0"/>
              <a:r>
                <a:rPr lang="en-US" sz="1200" b="1" dirty="0">
                  <a:ln w="50800"/>
                  <a:solidFill>
                    <a:schemeClr val="bg1"/>
                  </a:solidFill>
                  <a:latin typeface="+mj-lt"/>
                </a:rPr>
                <a:t>UDP</a:t>
              </a:r>
            </a:p>
          </p:txBody>
        </p:sp>
        <p:sp>
          <p:nvSpPr>
            <p:cNvPr id="21" name="Rectangle 20"/>
            <p:cNvSpPr>
              <a:spLocks noChangeArrowheads="1"/>
            </p:cNvSpPr>
            <p:nvPr/>
          </p:nvSpPr>
          <p:spPr bwMode="auto">
            <a:xfrm>
              <a:off x="993889" y="3080219"/>
              <a:ext cx="2332327" cy="822960"/>
            </a:xfrm>
            <a:prstGeom prst="rect">
              <a:avLst/>
            </a:prstGeom>
            <a:ln>
              <a:noFill/>
              <a:headEnd type="none" w="sm" len="sm"/>
              <a:tailEnd type="none" w="sm" len="sm"/>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68589" tIns="34295" rIns="68589" bIns="34295" anchor="ctr">
              <a:scene3d>
                <a:camera prst="orthographicFront"/>
                <a:lightRig rig="balanced" dir="t">
                  <a:rot lat="0" lon="0" rev="2100000"/>
                </a:lightRig>
              </a:scene3d>
              <a:sp3d prstMaterial="metal">
                <a:contourClr>
                  <a:schemeClr val="bg2"/>
                </a:contourClr>
              </a:sp3d>
            </a:bodyPr>
            <a:lstStyle/>
            <a:p>
              <a:pPr algn="ctr" rtl="1" eaLnBrk="0" hangingPunct="0"/>
              <a:r>
                <a:rPr lang="en-US" sz="1200" b="1" dirty="0">
                  <a:ln w="50800"/>
                  <a:solidFill>
                    <a:schemeClr val="bg1"/>
                  </a:solidFill>
                  <a:latin typeface="+mj-lt"/>
                </a:rPr>
                <a:t>TCP</a:t>
              </a:r>
            </a:p>
          </p:txBody>
        </p:sp>
      </p:grpSp>
    </p:spTree>
    <p:extLst>
      <p:ext uri="{BB962C8B-B14F-4D97-AF65-F5344CB8AC3E}">
        <p14:creationId xmlns:p14="http://schemas.microsoft.com/office/powerpoint/2010/main" val="826963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757" y="110008"/>
            <a:ext cx="8229600" cy="822715"/>
          </a:xfrm>
        </p:spPr>
        <p:txBody>
          <a:bodyPr/>
          <a:lstStyle/>
          <a:p>
            <a:pPr defTabSz="685864">
              <a:lnSpc>
                <a:spcPct val="90000"/>
              </a:lnSpc>
              <a:defRPr/>
            </a:pPr>
            <a:r>
              <a:rPr lang="en-US" sz="3000" spc="-75" dirty="0">
                <a:ln w="3175">
                  <a:noFill/>
                </a:ln>
                <a:solidFill>
                  <a:srgbClr val="00C2F1"/>
                </a:solidFill>
                <a:latin typeface="+mj-lt"/>
                <a:ea typeface="+mn-ea"/>
                <a:cs typeface="Arial" charset="0"/>
              </a:rPr>
              <a:t>Windows Operating System IPv6 Readiness</a:t>
            </a:r>
            <a:endParaRPr lang="en-US" sz="3000" dirty="0">
              <a:solidFill>
                <a:srgbClr val="00C2F1"/>
              </a:solidFill>
            </a:endParaRPr>
          </a:p>
        </p:txBody>
      </p:sp>
      <p:sp>
        <p:nvSpPr>
          <p:cNvPr id="3" name="Text Placeholder 2"/>
          <p:cNvSpPr>
            <a:spLocks noGrp="1"/>
          </p:cNvSpPr>
          <p:nvPr>
            <p:ph type="body" sz="quarter" idx="4294967295"/>
          </p:nvPr>
        </p:nvSpPr>
        <p:spPr>
          <a:xfrm>
            <a:off x="0" y="1028733"/>
            <a:ext cx="8364538" cy="3016251"/>
          </a:xfrm>
          <a:prstGeom prst="rect">
            <a:avLst/>
          </a:prstGeom>
        </p:spPr>
        <p:txBody>
          <a:bodyPr lIns="68589" tIns="34295" rIns="68589" bIns="34295">
            <a:normAutofit/>
          </a:bodyPr>
          <a:lstStyle/>
          <a:p>
            <a:pPr lvl="0"/>
            <a:r>
              <a:rPr lang="en-US" noProof="0" dirty="0" smtClean="0"/>
              <a:t>Windows 7</a:t>
            </a:r>
          </a:p>
          <a:p>
            <a:pPr lvl="1"/>
            <a:r>
              <a:rPr lang="en-US" noProof="0" dirty="0" smtClean="0"/>
              <a:t>IPv6 Address</a:t>
            </a:r>
          </a:p>
          <a:p>
            <a:pPr lvl="2"/>
            <a:r>
              <a:rPr lang="en-US" noProof="0" dirty="0" smtClean="0"/>
              <a:t>Random</a:t>
            </a:r>
            <a:endParaRPr lang="en-US" sz="2100" dirty="0"/>
          </a:p>
          <a:p>
            <a:pPr lvl="2"/>
            <a:r>
              <a:rPr lang="en-US" noProof="0" dirty="0" smtClean="0"/>
              <a:t>“Normal” live time</a:t>
            </a:r>
          </a:p>
          <a:p>
            <a:pPr lvl="1"/>
            <a:r>
              <a:rPr lang="en-US" noProof="0" dirty="0" smtClean="0"/>
              <a:t>Temporary IPv6 Address</a:t>
            </a:r>
          </a:p>
          <a:p>
            <a:pPr lvl="2"/>
            <a:r>
              <a:rPr lang="en-US" noProof="0" dirty="0" smtClean="0"/>
              <a:t>Random</a:t>
            </a:r>
          </a:p>
          <a:p>
            <a:pPr lvl="2"/>
            <a:r>
              <a:rPr lang="en-US" dirty="0"/>
              <a:t>R</a:t>
            </a:r>
            <a:r>
              <a:rPr lang="en-US" noProof="0" dirty="0" smtClean="0"/>
              <a:t>elatively short valid lifetime (RFC 3041)</a:t>
            </a: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971601" y="3933056"/>
            <a:ext cx="7127185"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bwMode="auto">
          <a:xfrm>
            <a:off x="1298462" y="5199703"/>
            <a:ext cx="6752261" cy="197325"/>
          </a:xfrm>
          <a:prstGeom prst="rect">
            <a:avLst/>
          </a:prstGeom>
          <a:noFill/>
          <a:ln>
            <a:solidFill>
              <a:schemeClr val="bg2"/>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solidFill>
                <a:schemeClr val="tx1">
                  <a:alpha val="99000"/>
                </a:schemeClr>
              </a:solidFill>
            </a:endParaRPr>
          </a:p>
        </p:txBody>
      </p:sp>
      <p:sp>
        <p:nvSpPr>
          <p:cNvPr id="8" name="Rectangle 7"/>
          <p:cNvSpPr/>
          <p:nvPr/>
        </p:nvSpPr>
        <p:spPr bwMode="auto">
          <a:xfrm>
            <a:off x="1291497" y="5393191"/>
            <a:ext cx="6752261" cy="197325"/>
          </a:xfrm>
          <a:prstGeom prst="rect">
            <a:avLst/>
          </a:prstGeom>
          <a:noFill/>
          <a:ln>
            <a:solidFill>
              <a:schemeClr val="bg2"/>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solidFill>
                <a:schemeClr val="tx1">
                  <a:alpha val="99000"/>
                </a:schemeClr>
              </a:solidFill>
            </a:endParaRPr>
          </a:p>
        </p:txBody>
      </p:sp>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960" t="4506" r="7563" b="5072"/>
          <a:stretch/>
        </p:blipFill>
        <p:spPr bwMode="auto">
          <a:xfrm>
            <a:off x="8100393" y="228602"/>
            <a:ext cx="652982" cy="905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838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fltVal val="0"/>
                                          </p:val>
                                        </p:tav>
                                        <p:tav tm="100000">
                                          <p:val>
                                            <p:strVal val="#ppt_h"/>
                                          </p:val>
                                        </p:tav>
                                      </p:tavLst>
                                    </p:anim>
                                    <p:animEffect transition="in" filter="fade">
                                      <p:cBhvr>
                                        <p:cTn id="9" dur="500"/>
                                        <p:tgtEl>
                                          <p:spTgt spid="3074"/>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1"/>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6600" noProof="0" dirty="0" smtClean="0"/>
              <a:t>Demo</a:t>
            </a:r>
            <a:endParaRPr lang="en-US" sz="6600" noProof="0" dirty="0"/>
          </a:p>
        </p:txBody>
      </p:sp>
      <p:sp>
        <p:nvSpPr>
          <p:cNvPr id="5" name="Text Placeholder 4"/>
          <p:cNvSpPr>
            <a:spLocks noGrp="1"/>
          </p:cNvSpPr>
          <p:nvPr>
            <p:ph type="body" idx="1"/>
          </p:nvPr>
        </p:nvSpPr>
        <p:spPr/>
        <p:txBody>
          <a:bodyPr>
            <a:normAutofit fontScale="92500"/>
          </a:bodyPr>
          <a:lstStyle/>
          <a:p>
            <a:pPr algn="l"/>
            <a:r>
              <a:rPr lang="en-US" sz="4800" dirty="0">
                <a:solidFill>
                  <a:srgbClr val="00C2F1"/>
                </a:solidFill>
              </a:rPr>
              <a:t>Enable Router Advertisement on Windows 2008 </a:t>
            </a:r>
            <a:r>
              <a:rPr lang="en-US" sz="4800" dirty="0" smtClean="0">
                <a:solidFill>
                  <a:srgbClr val="00C2F1"/>
                </a:solidFill>
              </a:rPr>
              <a:t>R2</a:t>
            </a:r>
            <a:endParaRPr lang="en-US" sz="4800" noProof="0" dirty="0" smtClean="0">
              <a:solidFill>
                <a:srgbClr val="00C2F1"/>
              </a:solidFill>
            </a:endParaRPr>
          </a:p>
          <a:p>
            <a:endParaRPr lang="en-US" noProof="0" dirty="0"/>
          </a:p>
        </p:txBody>
      </p:sp>
    </p:spTree>
    <p:extLst>
      <p:ext uri="{BB962C8B-B14F-4D97-AF65-F5344CB8AC3E}">
        <p14:creationId xmlns:p14="http://schemas.microsoft.com/office/powerpoint/2010/main" val="2120567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786" y="34952"/>
            <a:ext cx="8229600" cy="801760"/>
          </a:xfrm>
        </p:spPr>
        <p:txBody>
          <a:bodyPr/>
          <a:lstStyle/>
          <a:p>
            <a:pPr defTabSz="685864">
              <a:lnSpc>
                <a:spcPct val="90000"/>
              </a:lnSpc>
              <a:defRPr/>
            </a:pPr>
            <a:r>
              <a:rPr lang="en-US" sz="3000" spc="-75" dirty="0">
                <a:ln w="3175">
                  <a:noFill/>
                </a:ln>
                <a:solidFill>
                  <a:srgbClr val="00C2F1"/>
                </a:solidFill>
                <a:latin typeface="+mj-lt"/>
                <a:ea typeface="+mn-ea"/>
                <a:cs typeface="Arial" charset="0"/>
              </a:rPr>
              <a:t>Windows Operating System IPv6 Readiness</a:t>
            </a:r>
            <a:endParaRPr lang="en-US" sz="3000" dirty="0">
              <a:solidFill>
                <a:srgbClr val="00C2F1"/>
              </a:solidFill>
            </a:endParaRPr>
          </a:p>
        </p:txBody>
      </p:sp>
      <p:sp>
        <p:nvSpPr>
          <p:cNvPr id="3" name="Text Placeholder 2"/>
          <p:cNvSpPr>
            <a:spLocks noGrp="1"/>
          </p:cNvSpPr>
          <p:nvPr>
            <p:ph type="body" sz="quarter" idx="4294967295"/>
          </p:nvPr>
        </p:nvSpPr>
        <p:spPr>
          <a:xfrm>
            <a:off x="323528" y="1447800"/>
            <a:ext cx="8041010" cy="442384"/>
          </a:xfrm>
          <a:prstGeom prst="rect">
            <a:avLst/>
          </a:prstGeom>
        </p:spPr>
        <p:txBody>
          <a:bodyPr lIns="68589" tIns="34295" rIns="68589" bIns="34295">
            <a:normAutofit fontScale="92500" lnSpcReduction="10000"/>
          </a:bodyPr>
          <a:lstStyle/>
          <a:p>
            <a:pPr marL="0" indent="0">
              <a:buNone/>
            </a:pPr>
            <a:r>
              <a:rPr lang="en-US" noProof="0" dirty="0" smtClean="0"/>
              <a:t>The Commands</a:t>
            </a:r>
          </a:p>
        </p:txBody>
      </p:sp>
      <p:sp>
        <p:nvSpPr>
          <p:cNvPr id="6" name="TextBox 5"/>
          <p:cNvSpPr txBox="1"/>
          <p:nvPr/>
        </p:nvSpPr>
        <p:spPr>
          <a:xfrm>
            <a:off x="382418" y="2016211"/>
            <a:ext cx="8357575" cy="3277839"/>
          </a:xfrm>
          <a:prstGeom prst="rect">
            <a:avLst/>
          </a:prstGeom>
          <a:solidFill>
            <a:schemeClr val="bg1"/>
          </a:solidFill>
          <a:scene3d>
            <a:camera prst="orthographicFront">
              <a:rot lat="0" lon="0" rev="0"/>
            </a:camera>
            <a:lightRig rig="threePt" dir="t">
              <a:rot lat="0" lon="0" rev="20400000"/>
            </a:lightRig>
          </a:scene3d>
          <a:sp3d contourW="6350">
            <a:contourClr>
              <a:schemeClr val="dk1">
                <a:shade val="25000"/>
                <a:satMod val="150000"/>
              </a:schemeClr>
            </a:contourClr>
          </a:sp3d>
        </p:spPr>
        <p:style>
          <a:lnRef idx="0">
            <a:schemeClr val="dk1"/>
          </a:lnRef>
          <a:fillRef idx="3">
            <a:schemeClr val="dk1"/>
          </a:fillRef>
          <a:effectRef idx="3">
            <a:schemeClr val="dk1"/>
          </a:effectRef>
          <a:fontRef idx="minor">
            <a:schemeClr val="lt1"/>
          </a:fontRef>
        </p:style>
        <p:txBody>
          <a:bodyPr wrap="square" lIns="0" tIns="137178" rIns="0" bIns="0" rtlCol="0">
            <a:spAutoFit/>
          </a:bodyPr>
          <a:lstStyle/>
          <a:p>
            <a:pPr marL="173854"/>
            <a:r>
              <a:rPr lang="en-US" sz="1700" b="1" dirty="0">
                <a:gradFill>
                  <a:gsLst>
                    <a:gs pos="0">
                      <a:schemeClr val="tx1"/>
                    </a:gs>
                    <a:gs pos="100000">
                      <a:schemeClr val="tx1"/>
                    </a:gs>
                  </a:gsLst>
                  <a:lin ang="16200000" scaled="0"/>
                </a:gradFill>
                <a:latin typeface="+mj-lt"/>
                <a:cs typeface="Arial" pitchFamily="34" charset="0"/>
              </a:rPr>
              <a:t>Microsoft Windows [Version 6.1.7600]</a:t>
            </a:r>
          </a:p>
          <a:p>
            <a:pPr marL="173854"/>
            <a:r>
              <a:rPr lang="en-US" sz="1700" b="1" dirty="0">
                <a:gradFill>
                  <a:gsLst>
                    <a:gs pos="0">
                      <a:schemeClr val="tx1"/>
                    </a:gs>
                    <a:gs pos="100000">
                      <a:schemeClr val="tx1"/>
                    </a:gs>
                  </a:gsLst>
                  <a:lin ang="16200000" scaled="0"/>
                </a:gradFill>
                <a:latin typeface="+mj-lt"/>
                <a:cs typeface="Arial" pitchFamily="34" charset="0"/>
              </a:rPr>
              <a:t>Copyright (c) 2009 Microsoft Corporation. All rights reserved.</a:t>
            </a:r>
            <a:endParaRPr lang="nl-NL" sz="1700" b="1" dirty="0">
              <a:gradFill>
                <a:gsLst>
                  <a:gs pos="0">
                    <a:schemeClr val="tx1"/>
                  </a:gs>
                  <a:gs pos="100000">
                    <a:schemeClr val="tx1"/>
                  </a:gs>
                </a:gsLst>
                <a:lin ang="16200000" scaled="0"/>
              </a:gradFill>
              <a:latin typeface="+mj-lt"/>
              <a:cs typeface="Arial" pitchFamily="34" charset="0"/>
            </a:endParaRPr>
          </a:p>
          <a:p>
            <a:pPr marL="173854"/>
            <a:endParaRPr lang="nl-NL" sz="1700" b="1" dirty="0">
              <a:gradFill>
                <a:gsLst>
                  <a:gs pos="0">
                    <a:schemeClr val="tx1"/>
                  </a:gs>
                  <a:gs pos="100000">
                    <a:schemeClr val="tx1"/>
                  </a:gs>
                </a:gsLst>
                <a:lin ang="16200000" scaled="0"/>
              </a:gradFill>
              <a:latin typeface="+mj-lt"/>
              <a:cs typeface="Arial" pitchFamily="34" charset="0"/>
            </a:endParaRPr>
          </a:p>
          <a:p>
            <a:pPr marL="173854"/>
            <a:r>
              <a:rPr lang="nl-NL" sz="1700" b="1" dirty="0">
                <a:gradFill>
                  <a:gsLst>
                    <a:gs pos="0">
                      <a:schemeClr val="tx1"/>
                    </a:gs>
                    <a:gs pos="100000">
                      <a:schemeClr val="tx1"/>
                    </a:gs>
                  </a:gsLst>
                  <a:lin ang="16200000" scaled="0"/>
                </a:gradFill>
                <a:latin typeface="+mj-lt"/>
                <a:cs typeface="Arial" pitchFamily="34" charset="0"/>
              </a:rPr>
              <a:t>C:\Netsh interface IPv6 Set Interface 18 </a:t>
            </a:r>
            <a:r>
              <a:rPr lang="nl-NL" sz="1700" b="1" dirty="0" err="1">
                <a:gradFill>
                  <a:gsLst>
                    <a:gs pos="0">
                      <a:schemeClr val="tx1"/>
                    </a:gs>
                    <a:gs pos="100000">
                      <a:schemeClr val="tx1"/>
                    </a:gs>
                  </a:gsLst>
                  <a:lin ang="16200000" scaled="0"/>
                </a:gradFill>
                <a:latin typeface="+mj-lt"/>
                <a:cs typeface="Arial" pitchFamily="34" charset="0"/>
              </a:rPr>
              <a:t>Advertise</a:t>
            </a:r>
            <a:r>
              <a:rPr lang="nl-NL" sz="1700" b="1" dirty="0">
                <a:gradFill>
                  <a:gsLst>
                    <a:gs pos="0">
                      <a:schemeClr val="tx1"/>
                    </a:gs>
                    <a:gs pos="100000">
                      <a:schemeClr val="tx1"/>
                    </a:gs>
                  </a:gsLst>
                  <a:lin ang="16200000" scaled="0"/>
                </a:gradFill>
                <a:latin typeface="+mj-lt"/>
                <a:cs typeface="Arial" pitchFamily="34" charset="0"/>
              </a:rPr>
              <a:t>=</a:t>
            </a:r>
            <a:r>
              <a:rPr lang="nl-NL" sz="1700" b="1" dirty="0" err="1">
                <a:gradFill>
                  <a:gsLst>
                    <a:gs pos="0">
                      <a:schemeClr val="tx1"/>
                    </a:gs>
                    <a:gs pos="100000">
                      <a:schemeClr val="tx1"/>
                    </a:gs>
                  </a:gsLst>
                  <a:lin ang="16200000" scaled="0"/>
                </a:gradFill>
                <a:latin typeface="+mj-lt"/>
                <a:cs typeface="Arial" pitchFamily="34" charset="0"/>
              </a:rPr>
              <a:t>enabled</a:t>
            </a:r>
            <a:r>
              <a:rPr lang="nl-NL" sz="1700" b="1" dirty="0">
                <a:gradFill>
                  <a:gsLst>
                    <a:gs pos="0">
                      <a:schemeClr val="tx1"/>
                    </a:gs>
                    <a:gs pos="100000">
                      <a:schemeClr val="tx1"/>
                    </a:gs>
                  </a:gsLst>
                  <a:lin ang="16200000" scaled="0"/>
                </a:gradFill>
                <a:latin typeface="+mj-lt"/>
                <a:cs typeface="Arial" pitchFamily="34" charset="0"/>
              </a:rPr>
              <a:t> </a:t>
            </a:r>
          </a:p>
          <a:p>
            <a:pPr marL="173854"/>
            <a:r>
              <a:rPr lang="nl-NL" sz="1700" b="1" dirty="0">
                <a:gradFill>
                  <a:gsLst>
                    <a:gs pos="0">
                      <a:schemeClr val="tx1"/>
                    </a:gs>
                    <a:gs pos="100000">
                      <a:schemeClr val="tx1"/>
                    </a:gs>
                  </a:gsLst>
                  <a:lin ang="16200000" scaled="0"/>
                </a:gradFill>
                <a:latin typeface="+mj-lt"/>
                <a:cs typeface="Arial" pitchFamily="34" charset="0"/>
              </a:rPr>
              <a:t>OK</a:t>
            </a:r>
          </a:p>
          <a:p>
            <a:pPr marL="173854"/>
            <a:r>
              <a:rPr lang="nl-NL" sz="1700" b="1" dirty="0">
                <a:gradFill>
                  <a:gsLst>
                    <a:gs pos="0">
                      <a:schemeClr val="tx1"/>
                    </a:gs>
                    <a:gs pos="100000">
                      <a:schemeClr val="tx1"/>
                    </a:gs>
                  </a:gsLst>
                  <a:lin ang="16200000" scaled="0"/>
                </a:gradFill>
                <a:latin typeface="+mj-lt"/>
                <a:cs typeface="Arial" pitchFamily="34" charset="0"/>
              </a:rPr>
              <a:t>C:\Netsh interface IPv6 Set route 2001:1310:1969:1::/64 interface=18  </a:t>
            </a:r>
            <a:r>
              <a:rPr lang="nl-NL" sz="1700" b="1" dirty="0" err="1">
                <a:gradFill>
                  <a:gsLst>
                    <a:gs pos="0">
                      <a:schemeClr val="tx1"/>
                    </a:gs>
                    <a:gs pos="100000">
                      <a:schemeClr val="tx1"/>
                    </a:gs>
                  </a:gsLst>
                  <a:lin ang="16200000" scaled="0"/>
                </a:gradFill>
                <a:latin typeface="+mj-lt"/>
                <a:cs typeface="Arial" pitchFamily="34" charset="0"/>
              </a:rPr>
              <a:t>publish</a:t>
            </a:r>
            <a:r>
              <a:rPr lang="nl-NL" sz="1700" b="1" dirty="0">
                <a:gradFill>
                  <a:gsLst>
                    <a:gs pos="0">
                      <a:schemeClr val="tx1"/>
                    </a:gs>
                    <a:gs pos="100000">
                      <a:schemeClr val="tx1"/>
                    </a:gs>
                  </a:gsLst>
                  <a:lin ang="16200000" scaled="0"/>
                </a:gradFill>
                <a:latin typeface="+mj-lt"/>
                <a:cs typeface="Arial" pitchFamily="34" charset="0"/>
              </a:rPr>
              <a:t>=yes </a:t>
            </a:r>
          </a:p>
          <a:p>
            <a:pPr marL="173854"/>
            <a:r>
              <a:rPr lang="nl-NL" sz="1700" b="1" dirty="0">
                <a:gradFill>
                  <a:gsLst>
                    <a:gs pos="0">
                      <a:schemeClr val="tx1"/>
                    </a:gs>
                    <a:gs pos="100000">
                      <a:schemeClr val="tx1"/>
                    </a:gs>
                  </a:gsLst>
                  <a:lin ang="16200000" scaled="0"/>
                </a:gradFill>
                <a:latin typeface="+mj-lt"/>
                <a:cs typeface="Arial" pitchFamily="34" charset="0"/>
              </a:rPr>
              <a:t>OK</a:t>
            </a:r>
          </a:p>
          <a:p>
            <a:pPr marL="173854"/>
            <a:r>
              <a:rPr lang="nl-NL" sz="1700" b="1" dirty="0">
                <a:gradFill>
                  <a:gsLst>
                    <a:gs pos="0">
                      <a:schemeClr val="tx1"/>
                    </a:gs>
                    <a:gs pos="100000">
                      <a:schemeClr val="tx1"/>
                    </a:gs>
                  </a:gsLst>
                  <a:lin ang="16200000" scaled="0"/>
                </a:gradFill>
                <a:latin typeface="+mj-lt"/>
                <a:cs typeface="Arial" pitchFamily="34" charset="0"/>
              </a:rPr>
              <a:t>C:\Netsh interface IPv6 Set route::/0 interface=19 </a:t>
            </a:r>
            <a:r>
              <a:rPr lang="nl-NL" sz="1700" b="1" dirty="0" err="1">
                <a:gradFill>
                  <a:gsLst>
                    <a:gs pos="0">
                      <a:schemeClr val="tx1"/>
                    </a:gs>
                    <a:gs pos="100000">
                      <a:schemeClr val="tx1"/>
                    </a:gs>
                  </a:gsLst>
                  <a:lin ang="16200000" scaled="0"/>
                </a:gradFill>
                <a:latin typeface="+mj-lt"/>
                <a:cs typeface="Arial" pitchFamily="34" charset="0"/>
              </a:rPr>
              <a:t>publish</a:t>
            </a:r>
            <a:r>
              <a:rPr lang="nl-NL" sz="1700" b="1" dirty="0">
                <a:gradFill>
                  <a:gsLst>
                    <a:gs pos="0">
                      <a:schemeClr val="tx1"/>
                    </a:gs>
                    <a:gs pos="100000">
                      <a:schemeClr val="tx1"/>
                    </a:gs>
                  </a:gsLst>
                  <a:lin ang="16200000" scaled="0"/>
                </a:gradFill>
                <a:latin typeface="+mj-lt"/>
                <a:cs typeface="Arial" pitchFamily="34" charset="0"/>
              </a:rPr>
              <a:t>=yes </a:t>
            </a:r>
          </a:p>
          <a:p>
            <a:pPr marL="173854"/>
            <a:r>
              <a:rPr lang="nl-NL" sz="1700" b="1" dirty="0">
                <a:gradFill>
                  <a:gsLst>
                    <a:gs pos="0">
                      <a:schemeClr val="tx1"/>
                    </a:gs>
                    <a:gs pos="100000">
                      <a:schemeClr val="tx1"/>
                    </a:gs>
                  </a:gsLst>
                  <a:lin ang="16200000" scaled="0"/>
                </a:gradFill>
                <a:latin typeface="+mj-lt"/>
                <a:cs typeface="Arial" pitchFamily="34" charset="0"/>
              </a:rPr>
              <a:t>OK</a:t>
            </a:r>
          </a:p>
          <a:p>
            <a:pPr marL="173854"/>
            <a:r>
              <a:rPr lang="nl-NL" sz="1700" b="1" dirty="0">
                <a:gradFill>
                  <a:gsLst>
                    <a:gs pos="0">
                      <a:schemeClr val="tx1"/>
                    </a:gs>
                    <a:gs pos="100000">
                      <a:schemeClr val="tx1"/>
                    </a:gs>
                  </a:gsLst>
                  <a:lin ang="16200000" scaled="0"/>
                </a:gradFill>
                <a:latin typeface="+mj-lt"/>
                <a:cs typeface="Arial" pitchFamily="34" charset="0"/>
              </a:rPr>
              <a:t>c:\Netsh interface IPv6 set interface  18 </a:t>
            </a:r>
            <a:r>
              <a:rPr lang="nl-NL" sz="1700" b="1" dirty="0" err="1">
                <a:gradFill>
                  <a:gsLst>
                    <a:gs pos="0">
                      <a:schemeClr val="tx1"/>
                    </a:gs>
                    <a:gs pos="100000">
                      <a:schemeClr val="tx1"/>
                    </a:gs>
                  </a:gsLst>
                  <a:lin ang="16200000" scaled="0"/>
                </a:gradFill>
                <a:latin typeface="+mj-lt"/>
                <a:cs typeface="Arial" pitchFamily="34" charset="0"/>
              </a:rPr>
              <a:t>ManagedAddress</a:t>
            </a:r>
            <a:r>
              <a:rPr lang="nl-NL" sz="1700" b="1" dirty="0">
                <a:gradFill>
                  <a:gsLst>
                    <a:gs pos="0">
                      <a:schemeClr val="tx1"/>
                    </a:gs>
                    <a:gs pos="100000">
                      <a:schemeClr val="tx1"/>
                    </a:gs>
                  </a:gsLst>
                  <a:lin ang="16200000" scaled="0"/>
                </a:gradFill>
                <a:latin typeface="+mj-lt"/>
                <a:cs typeface="Arial" pitchFamily="34" charset="0"/>
              </a:rPr>
              <a:t>=</a:t>
            </a:r>
            <a:r>
              <a:rPr lang="nl-NL" sz="1700" b="1" dirty="0" err="1">
                <a:gradFill>
                  <a:gsLst>
                    <a:gs pos="0">
                      <a:schemeClr val="tx1"/>
                    </a:gs>
                    <a:gs pos="100000">
                      <a:schemeClr val="tx1"/>
                    </a:gs>
                  </a:gsLst>
                  <a:lin ang="16200000" scaled="0"/>
                </a:gradFill>
                <a:latin typeface="+mj-lt"/>
                <a:cs typeface="Arial" pitchFamily="34" charset="0"/>
              </a:rPr>
              <a:t>Disabled</a:t>
            </a:r>
            <a:endParaRPr lang="nl-NL" sz="1700" b="1" dirty="0">
              <a:gradFill>
                <a:gsLst>
                  <a:gs pos="0">
                    <a:schemeClr val="tx1"/>
                  </a:gs>
                  <a:gs pos="100000">
                    <a:schemeClr val="tx1"/>
                  </a:gs>
                </a:gsLst>
                <a:lin ang="16200000" scaled="0"/>
              </a:gradFill>
              <a:latin typeface="+mj-lt"/>
              <a:cs typeface="Arial" pitchFamily="34" charset="0"/>
            </a:endParaRPr>
          </a:p>
          <a:p>
            <a:pPr marL="173854"/>
            <a:r>
              <a:rPr lang="nl-NL" sz="1700" b="1" dirty="0">
                <a:gradFill>
                  <a:gsLst>
                    <a:gs pos="0">
                      <a:schemeClr val="tx1"/>
                    </a:gs>
                    <a:gs pos="100000">
                      <a:schemeClr val="tx1"/>
                    </a:gs>
                  </a:gsLst>
                  <a:lin ang="16200000" scaled="0"/>
                </a:gradFill>
                <a:latin typeface="+mj-lt"/>
                <a:cs typeface="Arial" pitchFamily="34" charset="0"/>
              </a:rPr>
              <a:t>OK</a:t>
            </a:r>
          </a:p>
          <a:p>
            <a:pPr marL="173854"/>
            <a:r>
              <a:rPr lang="nl-NL" sz="1700" b="1" dirty="0">
                <a:gradFill>
                  <a:gsLst>
                    <a:gs pos="0">
                      <a:schemeClr val="tx1"/>
                    </a:gs>
                    <a:gs pos="100000">
                      <a:schemeClr val="tx1"/>
                    </a:gs>
                  </a:gsLst>
                  <a:lin ang="16200000" scaled="0"/>
                </a:gradFill>
                <a:latin typeface="+mj-lt"/>
                <a:cs typeface="Arial" pitchFamily="34" charset="0"/>
              </a:rPr>
              <a:t>C:\</a:t>
            </a:r>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960" t="4506" r="7563" b="5072"/>
          <a:stretch/>
        </p:blipFill>
        <p:spPr bwMode="auto">
          <a:xfrm>
            <a:off x="8100393" y="228602"/>
            <a:ext cx="652982" cy="905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83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Agenda</a:t>
            </a:r>
            <a:endParaRPr lang="en-US" noProof="0" dirty="0"/>
          </a:p>
        </p:txBody>
      </p:sp>
      <p:sp>
        <p:nvSpPr>
          <p:cNvPr id="5" name="Text Placeholder 4"/>
          <p:cNvSpPr>
            <a:spLocks noGrp="1"/>
          </p:cNvSpPr>
          <p:nvPr>
            <p:ph idx="1"/>
          </p:nvPr>
        </p:nvSpPr>
        <p:spPr>
          <a:prstGeom prst="rect">
            <a:avLst/>
          </a:prstGeom>
        </p:spPr>
        <p:txBody>
          <a:bodyPr lIns="68589" tIns="34295" rIns="68589" bIns="34295">
            <a:noAutofit/>
          </a:bodyPr>
          <a:lstStyle/>
          <a:p>
            <a:r>
              <a:rPr lang="en-US" sz="2400" noProof="0" dirty="0" smtClean="0"/>
              <a:t>The 5 steps to IPv6</a:t>
            </a:r>
          </a:p>
          <a:p>
            <a:r>
              <a:rPr lang="en-US" sz="2400" noProof="0" dirty="0" smtClean="0"/>
              <a:t>Migrating Windows Operating System</a:t>
            </a:r>
          </a:p>
          <a:p>
            <a:r>
              <a:rPr lang="en-US" sz="2400" noProof="0" dirty="0" smtClean="0"/>
              <a:t>Migrating an application server</a:t>
            </a:r>
          </a:p>
          <a:p>
            <a:pPr lvl="1"/>
            <a:r>
              <a:rPr lang="en-US" dirty="0" smtClean="0"/>
              <a:t>IIS 7.0</a:t>
            </a:r>
          </a:p>
          <a:p>
            <a:pPr lvl="1"/>
            <a:r>
              <a:rPr lang="en-US" noProof="0" dirty="0" smtClean="0"/>
              <a:t>Exchange 2010</a:t>
            </a:r>
          </a:p>
          <a:p>
            <a:r>
              <a:rPr lang="en-US" sz="2400" noProof="0" dirty="0" smtClean="0"/>
              <a:t>Running into problems</a:t>
            </a:r>
          </a:p>
          <a:p>
            <a:pPr lvl="1"/>
            <a:r>
              <a:rPr lang="en-US" dirty="0"/>
              <a:t>Firewall</a:t>
            </a:r>
          </a:p>
          <a:p>
            <a:pPr lvl="1"/>
            <a:r>
              <a:rPr lang="en-US" dirty="0"/>
              <a:t>Windows 7 random IP number</a:t>
            </a:r>
          </a:p>
        </p:txBody>
      </p:sp>
      <p:sp>
        <p:nvSpPr>
          <p:cNvPr id="8" name="Rectangle 7"/>
          <p:cNvSpPr/>
          <p:nvPr/>
        </p:nvSpPr>
        <p:spPr bwMode="auto">
          <a:xfrm>
            <a:off x="827584" y="2492896"/>
            <a:ext cx="4758296" cy="1368152"/>
          </a:xfrm>
          <a:prstGeom prst="rect">
            <a:avLst/>
          </a:prstGeom>
          <a:no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solidFill>
                <a:schemeClr val="tx1">
                  <a:alpha val="99000"/>
                </a:schemeClr>
              </a:solidFill>
            </a:endParaRPr>
          </a:p>
        </p:txBody>
      </p:sp>
    </p:spTree>
    <p:extLst>
      <p:ext uri="{BB962C8B-B14F-4D97-AF65-F5344CB8AC3E}">
        <p14:creationId xmlns:p14="http://schemas.microsoft.com/office/powerpoint/2010/main" val="1075192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par>
                                <p:cTn id="8" presetID="19" presetClass="emph" presetSubtype="0" fill="hold" nodeType="withEffect">
                                  <p:stCondLst>
                                    <p:cond delay="0"/>
                                  </p:stCondLst>
                                  <p:childTnLst>
                                    <p:animClr clrSpc="rgb" dir="cw">
                                      <p:cBhvr override="childStyle">
                                        <p:cTn id="9" dur="500" fill="hold"/>
                                        <p:tgtEl>
                                          <p:spTgt spid="5">
                                            <p:txEl>
                                              <p:pRg st="2" end="2"/>
                                            </p:txEl>
                                          </p:spTgt>
                                        </p:tgtEl>
                                        <p:attrNameLst>
                                          <p:attrName>style.color</p:attrName>
                                        </p:attrNameLst>
                                      </p:cBhvr>
                                      <p:to>
                                        <a:srgbClr val="03C2F1"/>
                                      </p:to>
                                    </p:animClr>
                                    <p:animClr clrSpc="rgb" dir="cw">
                                      <p:cBhvr>
                                        <p:cTn id="10" dur="500" fill="hold"/>
                                        <p:tgtEl>
                                          <p:spTgt spid="5">
                                            <p:txEl>
                                              <p:pRg st="2" end="2"/>
                                            </p:txEl>
                                          </p:spTgt>
                                        </p:tgtEl>
                                        <p:attrNameLst>
                                          <p:attrName>fillcolor</p:attrName>
                                        </p:attrNameLst>
                                      </p:cBhvr>
                                      <p:to>
                                        <a:srgbClr val="03C2F1"/>
                                      </p:to>
                                    </p:animClr>
                                    <p:set>
                                      <p:cBhvr>
                                        <p:cTn id="11" dur="500" fill="hold"/>
                                        <p:tgtEl>
                                          <p:spTgt spid="5">
                                            <p:txEl>
                                              <p:pRg st="2" end="2"/>
                                            </p:txEl>
                                          </p:spTgt>
                                        </p:tgtEl>
                                        <p:attrNameLst>
                                          <p:attrName>fill.type</p:attrName>
                                        </p:attrNameLst>
                                      </p:cBhvr>
                                      <p:to>
                                        <p:strVal val="solid"/>
                                      </p:to>
                                    </p:set>
                                    <p:set>
                                      <p:cBhvr>
                                        <p:cTn id="12" dur="500" fill="hold"/>
                                        <p:tgtEl>
                                          <p:spTgt spid="5">
                                            <p:txEl>
                                              <p:pRg st="2" end="2"/>
                                            </p:txEl>
                                          </p:spTgt>
                                        </p:tgtEl>
                                        <p:attrNameLst>
                                          <p:attrName>fill.on</p:attrName>
                                        </p:attrNameLst>
                                      </p:cBhvr>
                                      <p:to>
                                        <p:strVal val="true"/>
                                      </p:to>
                                    </p:set>
                                  </p:childTnLst>
                                </p:cTn>
                              </p:par>
                              <p:par>
                                <p:cTn id="13" presetID="19" presetClass="emph" presetSubtype="0" fill="hold" nodeType="withEffect">
                                  <p:stCondLst>
                                    <p:cond delay="0"/>
                                  </p:stCondLst>
                                  <p:childTnLst>
                                    <p:animClr clrSpc="rgb" dir="cw">
                                      <p:cBhvr override="childStyle">
                                        <p:cTn id="14" dur="500" fill="hold"/>
                                        <p:tgtEl>
                                          <p:spTgt spid="5">
                                            <p:txEl>
                                              <p:pRg st="3" end="3"/>
                                            </p:txEl>
                                          </p:spTgt>
                                        </p:tgtEl>
                                        <p:attrNameLst>
                                          <p:attrName>style.color</p:attrName>
                                        </p:attrNameLst>
                                      </p:cBhvr>
                                      <p:to>
                                        <a:srgbClr val="03C2F1"/>
                                      </p:to>
                                    </p:animClr>
                                    <p:animClr clrSpc="rgb" dir="cw">
                                      <p:cBhvr>
                                        <p:cTn id="15" dur="500" fill="hold"/>
                                        <p:tgtEl>
                                          <p:spTgt spid="5">
                                            <p:txEl>
                                              <p:pRg st="3" end="3"/>
                                            </p:txEl>
                                          </p:spTgt>
                                        </p:tgtEl>
                                        <p:attrNameLst>
                                          <p:attrName>fillcolor</p:attrName>
                                        </p:attrNameLst>
                                      </p:cBhvr>
                                      <p:to>
                                        <a:srgbClr val="03C2F1"/>
                                      </p:to>
                                    </p:animClr>
                                    <p:set>
                                      <p:cBhvr>
                                        <p:cTn id="16" dur="500" fill="hold"/>
                                        <p:tgtEl>
                                          <p:spTgt spid="5">
                                            <p:txEl>
                                              <p:pRg st="3" end="3"/>
                                            </p:txEl>
                                          </p:spTgt>
                                        </p:tgtEl>
                                        <p:attrNameLst>
                                          <p:attrName>fill.type</p:attrName>
                                        </p:attrNameLst>
                                      </p:cBhvr>
                                      <p:to>
                                        <p:strVal val="solid"/>
                                      </p:to>
                                    </p:set>
                                    <p:set>
                                      <p:cBhvr>
                                        <p:cTn id="17" dur="500" fill="hold"/>
                                        <p:tgtEl>
                                          <p:spTgt spid="5">
                                            <p:txEl>
                                              <p:pRg st="3" end="3"/>
                                            </p:txEl>
                                          </p:spTgt>
                                        </p:tgtEl>
                                        <p:attrNameLst>
                                          <p:attrName>fill.on</p:attrName>
                                        </p:attrNameLst>
                                      </p:cBhvr>
                                      <p:to>
                                        <p:strVal val="true"/>
                                      </p:to>
                                    </p:set>
                                  </p:childTnLst>
                                </p:cTn>
                              </p:par>
                              <p:par>
                                <p:cTn id="18" presetID="19" presetClass="emph" presetSubtype="0" fill="hold" nodeType="withEffect">
                                  <p:stCondLst>
                                    <p:cond delay="0"/>
                                  </p:stCondLst>
                                  <p:childTnLst>
                                    <p:animClr clrSpc="rgb" dir="cw">
                                      <p:cBhvr override="childStyle">
                                        <p:cTn id="19" dur="500" fill="hold"/>
                                        <p:tgtEl>
                                          <p:spTgt spid="5">
                                            <p:txEl>
                                              <p:pRg st="4" end="4"/>
                                            </p:txEl>
                                          </p:spTgt>
                                        </p:tgtEl>
                                        <p:attrNameLst>
                                          <p:attrName>style.color</p:attrName>
                                        </p:attrNameLst>
                                      </p:cBhvr>
                                      <p:to>
                                        <a:srgbClr val="03C2F1"/>
                                      </p:to>
                                    </p:animClr>
                                    <p:animClr clrSpc="rgb" dir="cw">
                                      <p:cBhvr>
                                        <p:cTn id="20" dur="500" fill="hold"/>
                                        <p:tgtEl>
                                          <p:spTgt spid="5">
                                            <p:txEl>
                                              <p:pRg st="4" end="4"/>
                                            </p:txEl>
                                          </p:spTgt>
                                        </p:tgtEl>
                                        <p:attrNameLst>
                                          <p:attrName>fillcolor</p:attrName>
                                        </p:attrNameLst>
                                      </p:cBhvr>
                                      <p:to>
                                        <a:srgbClr val="03C2F1"/>
                                      </p:to>
                                    </p:animClr>
                                    <p:set>
                                      <p:cBhvr>
                                        <p:cTn id="21" dur="500" fill="hold"/>
                                        <p:tgtEl>
                                          <p:spTgt spid="5">
                                            <p:txEl>
                                              <p:pRg st="4" end="4"/>
                                            </p:txEl>
                                          </p:spTgt>
                                        </p:tgtEl>
                                        <p:attrNameLst>
                                          <p:attrName>fill.type</p:attrName>
                                        </p:attrNameLst>
                                      </p:cBhvr>
                                      <p:to>
                                        <p:strVal val="solid"/>
                                      </p:to>
                                    </p:set>
                                    <p:set>
                                      <p:cBhvr>
                                        <p:cTn id="22" dur="500" fill="hold"/>
                                        <p:tgtEl>
                                          <p:spTgt spid="5">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48" y="164637"/>
            <a:ext cx="8229600" cy="1143000"/>
          </a:xfrm>
        </p:spPr>
        <p:txBody>
          <a:bodyPr/>
          <a:lstStyle/>
          <a:p>
            <a:pPr defTabSz="685864">
              <a:lnSpc>
                <a:spcPct val="90000"/>
              </a:lnSpc>
              <a:defRPr/>
            </a:pPr>
            <a:r>
              <a:rPr lang="en-US" sz="3000" spc="-75" dirty="0">
                <a:ln w="3175">
                  <a:noFill/>
                </a:ln>
                <a:solidFill>
                  <a:srgbClr val="00C2F1"/>
                </a:solidFill>
                <a:latin typeface="+mj-lt"/>
                <a:ea typeface="+mn-ea"/>
                <a:cs typeface="Arial" charset="0"/>
              </a:rPr>
              <a:t>Application IPv6 Readiness</a:t>
            </a:r>
            <a:endParaRPr lang="en-US" sz="3000" dirty="0">
              <a:solidFill>
                <a:srgbClr val="00C2F1"/>
              </a:solidFill>
            </a:endParaRPr>
          </a:p>
        </p:txBody>
      </p:sp>
      <p:grpSp>
        <p:nvGrpSpPr>
          <p:cNvPr id="3" name="Group 2"/>
          <p:cNvGrpSpPr/>
          <p:nvPr/>
        </p:nvGrpSpPr>
        <p:grpSpPr>
          <a:xfrm>
            <a:off x="689867" y="1700808"/>
            <a:ext cx="7770566" cy="4784864"/>
            <a:chOff x="396924" y="1445237"/>
            <a:chExt cx="8356451" cy="5040435"/>
          </a:xfrm>
        </p:grpSpPr>
        <p:sp>
          <p:nvSpPr>
            <p:cNvPr id="6" name="Freeform 5"/>
            <p:cNvSpPr/>
            <p:nvPr/>
          </p:nvSpPr>
          <p:spPr>
            <a:xfrm>
              <a:off x="396924" y="6028472"/>
              <a:ext cx="8356451" cy="457200"/>
            </a:xfrm>
            <a:custGeom>
              <a:avLst/>
              <a:gdLst>
                <a:gd name="connsiteX0" fmla="*/ 0 w 10748508"/>
                <a:gd name="connsiteY0" fmla="*/ 0 h 526375"/>
                <a:gd name="connsiteX1" fmla="*/ 10748508 w 10748508"/>
                <a:gd name="connsiteY1" fmla="*/ 0 h 526375"/>
                <a:gd name="connsiteX2" fmla="*/ 10748508 w 10748508"/>
                <a:gd name="connsiteY2" fmla="*/ 526375 h 526375"/>
                <a:gd name="connsiteX3" fmla="*/ 0 w 10748508"/>
                <a:gd name="connsiteY3" fmla="*/ 526375 h 526375"/>
                <a:gd name="connsiteX4" fmla="*/ 0 w 10748508"/>
                <a:gd name="connsiteY4" fmla="*/ 0 h 5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8508" h="526375">
                  <a:moveTo>
                    <a:pt x="0" y="0"/>
                  </a:moveTo>
                  <a:lnTo>
                    <a:pt x="10748508" y="0"/>
                  </a:lnTo>
                  <a:lnTo>
                    <a:pt x="10748508" y="526375"/>
                  </a:lnTo>
                  <a:lnTo>
                    <a:pt x="0" y="526375"/>
                  </a:lnTo>
                  <a:lnTo>
                    <a:pt x="0" y="0"/>
                  </a:lnTo>
                  <a:close/>
                </a:path>
              </a:pathLst>
            </a:custGeom>
            <a:gradFill flip="none" rotWithShape="1">
              <a:gsLst>
                <a:gs pos="0">
                  <a:srgbClr val="00C2F1">
                    <a:shade val="30000"/>
                    <a:satMod val="115000"/>
                  </a:srgbClr>
                </a:gs>
                <a:gs pos="50000">
                  <a:srgbClr val="00C2F1">
                    <a:shade val="67500"/>
                    <a:satMod val="115000"/>
                  </a:srgbClr>
                </a:gs>
                <a:gs pos="100000">
                  <a:srgbClr val="00C2F1">
                    <a:shade val="100000"/>
                    <a:satMod val="115000"/>
                  </a:srgbClr>
                </a:gs>
              </a:gsLst>
              <a:path path="circle">
                <a:fillToRect l="50000" t="50000" r="50000" b="50000"/>
              </a:path>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err="1">
                  <a:solidFill>
                    <a:schemeClr val="bg1"/>
                  </a:solidFill>
                </a:rPr>
                <a:t>Physical</a:t>
              </a:r>
              <a:endParaRPr lang="nl-NL" sz="1500" spc="-30" dirty="0">
                <a:solidFill>
                  <a:schemeClr val="bg1"/>
                </a:solidFill>
              </a:endParaRPr>
            </a:p>
          </p:txBody>
        </p:sp>
        <p:sp>
          <p:nvSpPr>
            <p:cNvPr id="7" name="Freeform 6"/>
            <p:cNvSpPr/>
            <p:nvPr/>
          </p:nvSpPr>
          <p:spPr>
            <a:xfrm>
              <a:off x="396924" y="5295081"/>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rgbClr val="00C2F1">
                    <a:shade val="30000"/>
                    <a:satMod val="115000"/>
                  </a:srgbClr>
                </a:gs>
                <a:gs pos="50000">
                  <a:srgbClr val="00C2F1">
                    <a:shade val="67500"/>
                    <a:satMod val="115000"/>
                  </a:srgbClr>
                </a:gs>
                <a:gs pos="100000">
                  <a:srgbClr val="00C2F1">
                    <a:shade val="100000"/>
                    <a:satMod val="115000"/>
                  </a:srgbClr>
                </a:gs>
              </a:gsLst>
              <a:path path="circle">
                <a:fillToRect l="50000" t="50000" r="50000" b="50000"/>
              </a:path>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err="1">
                  <a:solidFill>
                    <a:schemeClr val="bg1"/>
                  </a:solidFill>
                </a:rPr>
                <a:t>Datalink</a:t>
              </a:r>
              <a:endParaRPr lang="nl-NL" sz="1500" spc="-30" dirty="0">
                <a:solidFill>
                  <a:schemeClr val="bg1"/>
                </a:solidFill>
              </a:endParaRPr>
            </a:p>
          </p:txBody>
        </p:sp>
        <p:sp>
          <p:nvSpPr>
            <p:cNvPr id="11" name="Freeform 10"/>
            <p:cNvSpPr/>
            <p:nvPr/>
          </p:nvSpPr>
          <p:spPr>
            <a:xfrm>
              <a:off x="396924" y="3645416"/>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rgbClr val="00C2F1">
                    <a:shade val="30000"/>
                    <a:satMod val="115000"/>
                  </a:srgbClr>
                </a:gs>
                <a:gs pos="50000">
                  <a:srgbClr val="00C2F1">
                    <a:shade val="67500"/>
                    <a:satMod val="115000"/>
                  </a:srgbClr>
                </a:gs>
                <a:gs pos="100000">
                  <a:srgbClr val="00C2F1">
                    <a:shade val="100000"/>
                    <a:satMod val="115000"/>
                  </a:srgbClr>
                </a:gs>
              </a:gsLst>
              <a:path path="circle">
                <a:fillToRect l="50000" t="50000" r="50000" b="50000"/>
              </a:path>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a:solidFill>
                    <a:schemeClr val="bg1"/>
                  </a:solidFill>
                </a:rPr>
                <a:t>Transport</a:t>
              </a:r>
            </a:p>
          </p:txBody>
        </p:sp>
        <p:sp>
          <p:nvSpPr>
            <p:cNvPr id="12" name="Freeform 11"/>
            <p:cNvSpPr/>
            <p:nvPr/>
          </p:nvSpPr>
          <p:spPr>
            <a:xfrm>
              <a:off x="396924" y="2912023"/>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rgbClr val="00C2F1">
                    <a:shade val="30000"/>
                    <a:satMod val="115000"/>
                  </a:srgbClr>
                </a:gs>
                <a:gs pos="50000">
                  <a:srgbClr val="00C2F1">
                    <a:shade val="67500"/>
                    <a:satMod val="115000"/>
                  </a:srgbClr>
                </a:gs>
                <a:gs pos="100000">
                  <a:srgbClr val="00C2F1">
                    <a:shade val="100000"/>
                    <a:satMod val="115000"/>
                  </a:srgbClr>
                </a:gs>
              </a:gsLst>
              <a:path path="circle">
                <a:fillToRect l="50000" t="50000" r="50000" b="50000"/>
              </a:path>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err="1">
                  <a:solidFill>
                    <a:schemeClr val="bg1"/>
                  </a:solidFill>
                </a:rPr>
                <a:t>Session</a:t>
              </a:r>
              <a:endParaRPr lang="nl-NL" sz="1500" spc="-30" dirty="0">
                <a:solidFill>
                  <a:schemeClr val="bg1"/>
                </a:solidFill>
              </a:endParaRPr>
            </a:p>
          </p:txBody>
        </p:sp>
        <p:sp>
          <p:nvSpPr>
            <p:cNvPr id="13" name="Freeform 12"/>
            <p:cNvSpPr/>
            <p:nvPr/>
          </p:nvSpPr>
          <p:spPr>
            <a:xfrm>
              <a:off x="396924" y="2178631"/>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rgbClr val="00C2F1">
                    <a:shade val="30000"/>
                    <a:satMod val="115000"/>
                  </a:srgbClr>
                </a:gs>
                <a:gs pos="50000">
                  <a:srgbClr val="00C2F1">
                    <a:shade val="67500"/>
                    <a:satMod val="115000"/>
                  </a:srgbClr>
                </a:gs>
                <a:gs pos="100000">
                  <a:srgbClr val="00C2F1">
                    <a:shade val="100000"/>
                    <a:satMod val="115000"/>
                  </a:srgbClr>
                </a:gs>
              </a:gsLst>
              <a:path path="circle">
                <a:fillToRect l="50000" t="50000" r="50000" b="50000"/>
              </a:path>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a:solidFill>
                    <a:schemeClr val="bg1"/>
                  </a:solidFill>
                </a:rPr>
                <a:t>Presentation</a:t>
              </a:r>
            </a:p>
          </p:txBody>
        </p:sp>
        <p:sp>
          <p:nvSpPr>
            <p:cNvPr id="14" name="Freeform 13"/>
            <p:cNvSpPr/>
            <p:nvPr/>
          </p:nvSpPr>
          <p:spPr>
            <a:xfrm>
              <a:off x="396924" y="1445237"/>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rgbClr val="00C2F1">
                    <a:shade val="30000"/>
                    <a:satMod val="115000"/>
                  </a:srgbClr>
                </a:gs>
                <a:gs pos="50000">
                  <a:srgbClr val="00C2F1">
                    <a:shade val="67500"/>
                    <a:satMod val="115000"/>
                  </a:srgbClr>
                </a:gs>
                <a:gs pos="100000">
                  <a:srgbClr val="00C2F1">
                    <a:shade val="100000"/>
                    <a:satMod val="115000"/>
                  </a:srgbClr>
                </a:gs>
              </a:gsLst>
              <a:path path="circle">
                <a:fillToRect l="50000" t="50000" r="50000" b="50000"/>
              </a:path>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a:solidFill>
                    <a:schemeClr val="bg1"/>
                  </a:solidFill>
                </a:rPr>
                <a:t>Application</a:t>
              </a:r>
            </a:p>
          </p:txBody>
        </p:sp>
        <p:sp>
          <p:nvSpPr>
            <p:cNvPr id="8" name="Freeform 7"/>
            <p:cNvSpPr/>
            <p:nvPr/>
          </p:nvSpPr>
          <p:spPr>
            <a:xfrm>
              <a:off x="396924" y="4378808"/>
              <a:ext cx="8356451" cy="91440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rgbClr val="00C2F1">
                    <a:shade val="30000"/>
                    <a:satMod val="115000"/>
                  </a:srgbClr>
                </a:gs>
                <a:gs pos="50000">
                  <a:srgbClr val="00C2F1">
                    <a:shade val="67500"/>
                    <a:satMod val="115000"/>
                  </a:srgbClr>
                </a:gs>
                <a:gs pos="100000">
                  <a:srgbClr val="00C2F1">
                    <a:shade val="100000"/>
                    <a:satMod val="115000"/>
                  </a:srgbClr>
                </a:gs>
              </a:gsLst>
              <a:path path="circle">
                <a:fillToRect l="50000" t="50000" r="50000" b="50000"/>
              </a:path>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a:solidFill>
                    <a:schemeClr val="bg1"/>
                  </a:solidFill>
                </a:rPr>
                <a:t>Network</a:t>
              </a:r>
            </a:p>
          </p:txBody>
        </p:sp>
        <p:sp>
          <p:nvSpPr>
            <p:cNvPr id="9" name="Freeform 8"/>
            <p:cNvSpPr/>
            <p:nvPr/>
          </p:nvSpPr>
          <p:spPr>
            <a:xfrm>
              <a:off x="452517" y="4752371"/>
              <a:ext cx="4115872" cy="182880"/>
            </a:xfrm>
            <a:custGeom>
              <a:avLst/>
              <a:gdLst>
                <a:gd name="connsiteX0" fmla="*/ 0 w 5374254"/>
                <a:gd name="connsiteY0" fmla="*/ 0 h 242060"/>
                <a:gd name="connsiteX1" fmla="*/ 5374254 w 5374254"/>
                <a:gd name="connsiteY1" fmla="*/ 0 h 242060"/>
                <a:gd name="connsiteX2" fmla="*/ 5374254 w 5374254"/>
                <a:gd name="connsiteY2" fmla="*/ 242060 h 242060"/>
                <a:gd name="connsiteX3" fmla="*/ 0 w 5374254"/>
                <a:gd name="connsiteY3" fmla="*/ 242060 h 242060"/>
                <a:gd name="connsiteX4" fmla="*/ 0 w 5374254"/>
                <a:gd name="connsiteY4" fmla="*/ 0 h 24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4254" h="242060">
                  <a:moveTo>
                    <a:pt x="0" y="0"/>
                  </a:moveTo>
                  <a:lnTo>
                    <a:pt x="5374254" y="0"/>
                  </a:lnTo>
                  <a:lnTo>
                    <a:pt x="5374254" y="242060"/>
                  </a:lnTo>
                  <a:lnTo>
                    <a:pt x="0" y="242060"/>
                  </a:lnTo>
                  <a:lnTo>
                    <a:pt x="0" y="0"/>
                  </a:lnTo>
                  <a:close/>
                </a:path>
              </a:pathLst>
            </a:custGeom>
            <a:solidFill>
              <a:schemeClr val="accent2">
                <a:lumMod val="75000"/>
              </a:schemeClr>
            </a:solidFill>
            <a:ln>
              <a:noFill/>
            </a:ln>
          </p:spPr>
          <p:style>
            <a:lnRef idx="1">
              <a:schemeClr val="accent2">
                <a:alpha val="90000"/>
                <a:tint val="40000"/>
                <a:hueOff val="0"/>
                <a:satOff val="0"/>
                <a:lumOff val="0"/>
                <a:alphaOff val="0"/>
              </a:schemeClr>
            </a:lnRef>
            <a:fillRef idx="1">
              <a:scrgbClr r="0" g="0" b="0"/>
            </a:fillRef>
            <a:effectRef idx="0">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33" tIns="22863" rIns="128033" bIns="22863" numCol="1" spcCol="953" anchor="ctr" anchorCtr="0">
              <a:noAutofit/>
            </a:bodyPr>
            <a:lstStyle/>
            <a:p>
              <a:pPr algn="ctr" defTabSz="800207">
                <a:lnSpc>
                  <a:spcPct val="90000"/>
                </a:lnSpc>
                <a:spcBef>
                  <a:spcPct val="0"/>
                </a:spcBef>
                <a:spcAft>
                  <a:spcPct val="35000"/>
                </a:spcAft>
              </a:pPr>
              <a:r>
                <a:rPr lang="nl-NL" sz="900" b="1" dirty="0">
                  <a:solidFill>
                    <a:schemeClr val="bg1"/>
                  </a:solidFill>
                </a:rPr>
                <a:t>IPv4</a:t>
              </a:r>
            </a:p>
          </p:txBody>
        </p:sp>
        <p:sp>
          <p:nvSpPr>
            <p:cNvPr id="10" name="Freeform 9"/>
            <p:cNvSpPr/>
            <p:nvPr/>
          </p:nvSpPr>
          <p:spPr>
            <a:xfrm>
              <a:off x="4606536" y="4751458"/>
              <a:ext cx="4115872" cy="184709"/>
            </a:xfrm>
            <a:custGeom>
              <a:avLst/>
              <a:gdLst>
                <a:gd name="connsiteX0" fmla="*/ 0 w 5374254"/>
                <a:gd name="connsiteY0" fmla="*/ 0 h 242060"/>
                <a:gd name="connsiteX1" fmla="*/ 5374254 w 5374254"/>
                <a:gd name="connsiteY1" fmla="*/ 0 h 242060"/>
                <a:gd name="connsiteX2" fmla="*/ 5374254 w 5374254"/>
                <a:gd name="connsiteY2" fmla="*/ 242060 h 242060"/>
                <a:gd name="connsiteX3" fmla="*/ 0 w 5374254"/>
                <a:gd name="connsiteY3" fmla="*/ 242060 h 242060"/>
                <a:gd name="connsiteX4" fmla="*/ 0 w 5374254"/>
                <a:gd name="connsiteY4" fmla="*/ 0 h 24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4254" h="242060">
                  <a:moveTo>
                    <a:pt x="0" y="0"/>
                  </a:moveTo>
                  <a:lnTo>
                    <a:pt x="5374254" y="0"/>
                  </a:lnTo>
                  <a:lnTo>
                    <a:pt x="5374254" y="242060"/>
                  </a:lnTo>
                  <a:lnTo>
                    <a:pt x="0" y="242060"/>
                  </a:lnTo>
                  <a:lnTo>
                    <a:pt x="0" y="0"/>
                  </a:lnTo>
                  <a:close/>
                </a:path>
              </a:pathLst>
            </a:custGeom>
            <a:solidFill>
              <a:srgbClr val="429A16"/>
            </a:solidFill>
            <a:ln>
              <a:noFill/>
            </a:ln>
          </p:spPr>
          <p:style>
            <a:lnRef idx="1">
              <a:schemeClr val="accent2">
                <a:alpha val="90000"/>
                <a:tint val="40000"/>
                <a:hueOff val="0"/>
                <a:satOff val="0"/>
                <a:lumOff val="0"/>
                <a:alphaOff val="0"/>
              </a:schemeClr>
            </a:lnRef>
            <a:fillRef idx="1">
              <a:scrgbClr r="0" g="0" b="0"/>
            </a:fillRef>
            <a:effectRef idx="0">
              <a:schemeClr val="accent2">
                <a:alpha val="90000"/>
                <a:tint val="40000"/>
                <a:hueOff val="0"/>
                <a:satOff val="0"/>
                <a:lumOff val="0"/>
                <a:alphaOff val="-40000"/>
              </a:schemeClr>
            </a:effectRef>
            <a:fontRef idx="minor">
              <a:schemeClr val="dk1">
                <a:hueOff val="0"/>
                <a:satOff val="0"/>
                <a:lumOff val="0"/>
                <a:alphaOff val="0"/>
              </a:schemeClr>
            </a:fontRef>
          </p:style>
          <p:txBody>
            <a:bodyPr spcFirstLastPara="0" vert="horz" wrap="square" lIns="128033" tIns="22863" rIns="128033" bIns="22863" numCol="1" spcCol="953" anchor="ctr" anchorCtr="0">
              <a:noAutofit/>
            </a:bodyPr>
            <a:lstStyle/>
            <a:p>
              <a:pPr algn="ctr" defTabSz="800207">
                <a:lnSpc>
                  <a:spcPct val="90000"/>
                </a:lnSpc>
                <a:spcBef>
                  <a:spcPct val="0"/>
                </a:spcBef>
                <a:spcAft>
                  <a:spcPct val="35000"/>
                </a:spcAft>
              </a:pPr>
              <a:r>
                <a:rPr lang="nl-NL" sz="900" b="1" dirty="0">
                  <a:solidFill>
                    <a:schemeClr val="bg1"/>
                  </a:solidFill>
                </a:rPr>
                <a:t>IPv6</a:t>
              </a:r>
            </a:p>
          </p:txBody>
        </p:sp>
      </p:grpSp>
    </p:spTree>
    <p:extLst>
      <p:ext uri="{BB962C8B-B14F-4D97-AF65-F5344CB8AC3E}">
        <p14:creationId xmlns:p14="http://schemas.microsoft.com/office/powerpoint/2010/main" val="433207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000" dirty="0"/>
              <a:t>Application IPv6 Readiness</a:t>
            </a:r>
          </a:p>
        </p:txBody>
      </p:sp>
      <p:grpSp>
        <p:nvGrpSpPr>
          <p:cNvPr id="3" name="Group 2"/>
          <p:cNvGrpSpPr/>
          <p:nvPr/>
        </p:nvGrpSpPr>
        <p:grpSpPr>
          <a:xfrm>
            <a:off x="396924" y="1700808"/>
            <a:ext cx="8356451" cy="4784864"/>
            <a:chOff x="396924" y="1445237"/>
            <a:chExt cx="8356451" cy="5040435"/>
          </a:xfrm>
        </p:grpSpPr>
        <p:sp>
          <p:nvSpPr>
            <p:cNvPr id="24" name="Freeform 23"/>
            <p:cNvSpPr/>
            <p:nvPr/>
          </p:nvSpPr>
          <p:spPr>
            <a:xfrm>
              <a:off x="396924" y="6028472"/>
              <a:ext cx="8356451" cy="457200"/>
            </a:xfrm>
            <a:custGeom>
              <a:avLst/>
              <a:gdLst>
                <a:gd name="connsiteX0" fmla="*/ 0 w 10748508"/>
                <a:gd name="connsiteY0" fmla="*/ 0 h 526375"/>
                <a:gd name="connsiteX1" fmla="*/ 10748508 w 10748508"/>
                <a:gd name="connsiteY1" fmla="*/ 0 h 526375"/>
                <a:gd name="connsiteX2" fmla="*/ 10748508 w 10748508"/>
                <a:gd name="connsiteY2" fmla="*/ 526375 h 526375"/>
                <a:gd name="connsiteX3" fmla="*/ 0 w 10748508"/>
                <a:gd name="connsiteY3" fmla="*/ 526375 h 526375"/>
                <a:gd name="connsiteX4" fmla="*/ 0 w 10748508"/>
                <a:gd name="connsiteY4" fmla="*/ 0 h 526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48508" h="526375">
                  <a:moveTo>
                    <a:pt x="0" y="0"/>
                  </a:moveTo>
                  <a:lnTo>
                    <a:pt x="10748508" y="0"/>
                  </a:lnTo>
                  <a:lnTo>
                    <a:pt x="10748508" y="526375"/>
                  </a:lnTo>
                  <a:lnTo>
                    <a:pt x="0" y="526375"/>
                  </a:lnTo>
                  <a:lnTo>
                    <a:pt x="0" y="0"/>
                  </a:lnTo>
                  <a:close/>
                </a:path>
              </a:pathLst>
            </a:custGeom>
            <a:gradFill flip="none" rotWithShape="1">
              <a:gsLst>
                <a:gs pos="0">
                  <a:schemeClr val="tx2">
                    <a:lumMod val="50000"/>
                  </a:schemeClr>
                </a:gs>
                <a:gs pos="26000">
                  <a:schemeClr val="tx2">
                    <a:lumMod val="50000"/>
                    <a:alpha val="10000"/>
                  </a:schemeClr>
                </a:gs>
                <a:gs pos="49000">
                  <a:schemeClr val="tx2">
                    <a:lumMod val="50000"/>
                    <a:alpha val="78000"/>
                  </a:schemeClr>
                </a:gs>
                <a:gs pos="45000">
                  <a:schemeClr val="tx2">
                    <a:lumMod val="50000"/>
                    <a:alpha val="78000"/>
                  </a:schemeClr>
                </a:gs>
                <a:gs pos="81000">
                  <a:srgbClr val="000000">
                    <a:alpha val="80000"/>
                  </a:srgbClr>
                </a:gs>
                <a:gs pos="100000">
                  <a:srgbClr val="000000">
                    <a:alpha val="0"/>
                  </a:srgbClr>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err="1">
                  <a:solidFill>
                    <a:schemeClr val="bg1"/>
                  </a:solidFill>
                </a:rPr>
                <a:t>Physical</a:t>
              </a:r>
              <a:endParaRPr lang="nl-NL" sz="1500" spc="-30" dirty="0">
                <a:solidFill>
                  <a:schemeClr val="bg1"/>
                </a:solidFill>
              </a:endParaRPr>
            </a:p>
          </p:txBody>
        </p:sp>
        <p:sp>
          <p:nvSpPr>
            <p:cNvPr id="25" name="Freeform 24"/>
            <p:cNvSpPr/>
            <p:nvPr/>
          </p:nvSpPr>
          <p:spPr>
            <a:xfrm>
              <a:off x="396924" y="5295081"/>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chemeClr val="tx2">
                    <a:lumMod val="50000"/>
                  </a:schemeClr>
                </a:gs>
                <a:gs pos="26000">
                  <a:schemeClr val="tx2">
                    <a:lumMod val="50000"/>
                    <a:alpha val="10000"/>
                  </a:schemeClr>
                </a:gs>
                <a:gs pos="49000">
                  <a:schemeClr val="tx2">
                    <a:lumMod val="50000"/>
                    <a:alpha val="78000"/>
                  </a:schemeClr>
                </a:gs>
                <a:gs pos="45000">
                  <a:schemeClr val="tx2">
                    <a:lumMod val="50000"/>
                    <a:alpha val="78000"/>
                  </a:schemeClr>
                </a:gs>
                <a:gs pos="81000">
                  <a:srgbClr val="000000">
                    <a:alpha val="80000"/>
                  </a:srgbClr>
                </a:gs>
                <a:gs pos="100000">
                  <a:srgbClr val="000000">
                    <a:alpha val="0"/>
                  </a:srgbClr>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err="1">
                  <a:solidFill>
                    <a:schemeClr val="bg1"/>
                  </a:solidFill>
                </a:rPr>
                <a:t>Datalink</a:t>
              </a:r>
              <a:endParaRPr lang="nl-NL" sz="1500" spc="-30" dirty="0">
                <a:solidFill>
                  <a:schemeClr val="bg1"/>
                </a:solidFill>
              </a:endParaRPr>
            </a:p>
          </p:txBody>
        </p:sp>
        <p:sp>
          <p:nvSpPr>
            <p:cNvPr id="26" name="Freeform 25"/>
            <p:cNvSpPr/>
            <p:nvPr/>
          </p:nvSpPr>
          <p:spPr>
            <a:xfrm>
              <a:off x="396924" y="3645416"/>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chemeClr val="tx2">
                    <a:lumMod val="50000"/>
                  </a:schemeClr>
                </a:gs>
                <a:gs pos="26000">
                  <a:schemeClr val="tx2">
                    <a:lumMod val="50000"/>
                    <a:alpha val="10000"/>
                  </a:schemeClr>
                </a:gs>
                <a:gs pos="49000">
                  <a:schemeClr val="tx2">
                    <a:lumMod val="50000"/>
                    <a:alpha val="78000"/>
                  </a:schemeClr>
                </a:gs>
                <a:gs pos="45000">
                  <a:schemeClr val="tx2">
                    <a:lumMod val="50000"/>
                    <a:alpha val="78000"/>
                  </a:schemeClr>
                </a:gs>
                <a:gs pos="81000">
                  <a:srgbClr val="000000">
                    <a:alpha val="80000"/>
                  </a:srgbClr>
                </a:gs>
                <a:gs pos="100000">
                  <a:srgbClr val="000000">
                    <a:alpha val="0"/>
                  </a:srgbClr>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a:solidFill>
                    <a:schemeClr val="bg1"/>
                  </a:solidFill>
                </a:rPr>
                <a:t>Transport        </a:t>
              </a:r>
              <a:r>
                <a:rPr lang="nl-NL" spc="-30" dirty="0">
                  <a:solidFill>
                    <a:schemeClr val="bg1"/>
                  </a:solidFill>
                </a:rPr>
                <a:t>Socket</a:t>
              </a:r>
            </a:p>
          </p:txBody>
        </p:sp>
        <p:sp>
          <p:nvSpPr>
            <p:cNvPr id="27" name="Freeform 26"/>
            <p:cNvSpPr/>
            <p:nvPr/>
          </p:nvSpPr>
          <p:spPr>
            <a:xfrm>
              <a:off x="396924" y="2912023"/>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chemeClr val="tx2">
                    <a:lumMod val="50000"/>
                  </a:schemeClr>
                </a:gs>
                <a:gs pos="26000">
                  <a:schemeClr val="tx2">
                    <a:lumMod val="50000"/>
                    <a:alpha val="10000"/>
                  </a:schemeClr>
                </a:gs>
                <a:gs pos="49000">
                  <a:schemeClr val="tx2">
                    <a:lumMod val="50000"/>
                    <a:alpha val="78000"/>
                  </a:schemeClr>
                </a:gs>
                <a:gs pos="45000">
                  <a:schemeClr val="tx2">
                    <a:lumMod val="50000"/>
                    <a:alpha val="78000"/>
                  </a:schemeClr>
                </a:gs>
                <a:gs pos="81000">
                  <a:srgbClr val="000000">
                    <a:alpha val="80000"/>
                  </a:srgbClr>
                </a:gs>
                <a:gs pos="100000">
                  <a:srgbClr val="000000">
                    <a:alpha val="0"/>
                  </a:srgbClr>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a:solidFill>
                    <a:schemeClr val="bg1"/>
                  </a:solidFill>
                </a:rPr>
                <a:t>Session         </a:t>
              </a:r>
              <a:r>
                <a:rPr lang="nl-NL" spc="-30" dirty="0">
                  <a:solidFill>
                    <a:schemeClr val="bg1"/>
                  </a:solidFill>
                </a:rPr>
                <a:t>Session based on IP#</a:t>
              </a:r>
            </a:p>
            <a:p>
              <a:pPr marL="170420" indent="-170420" algn="ctr" fontAlgn="base">
                <a:lnSpc>
                  <a:spcPct val="90000"/>
                </a:lnSpc>
                <a:spcBef>
                  <a:spcPts val="473"/>
                </a:spcBef>
                <a:spcAft>
                  <a:spcPct val="0"/>
                </a:spcAft>
                <a:buSzPct val="70000"/>
              </a:pPr>
              <a:endParaRPr lang="nl-NL" sz="1500" spc="-30" dirty="0">
                <a:solidFill>
                  <a:schemeClr val="bg1"/>
                </a:solidFill>
              </a:endParaRPr>
            </a:p>
          </p:txBody>
        </p:sp>
        <p:sp>
          <p:nvSpPr>
            <p:cNvPr id="28" name="Freeform 27"/>
            <p:cNvSpPr/>
            <p:nvPr/>
          </p:nvSpPr>
          <p:spPr>
            <a:xfrm>
              <a:off x="396924" y="2178631"/>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chemeClr val="tx2">
                    <a:lumMod val="50000"/>
                  </a:schemeClr>
                </a:gs>
                <a:gs pos="26000">
                  <a:schemeClr val="tx2">
                    <a:lumMod val="50000"/>
                    <a:alpha val="10000"/>
                  </a:schemeClr>
                </a:gs>
                <a:gs pos="49000">
                  <a:schemeClr val="tx2">
                    <a:lumMod val="50000"/>
                    <a:alpha val="78000"/>
                  </a:schemeClr>
                </a:gs>
                <a:gs pos="45000">
                  <a:schemeClr val="tx2">
                    <a:lumMod val="50000"/>
                    <a:alpha val="78000"/>
                  </a:schemeClr>
                </a:gs>
                <a:gs pos="81000">
                  <a:srgbClr val="000000">
                    <a:alpha val="80000"/>
                  </a:srgbClr>
                </a:gs>
                <a:gs pos="100000">
                  <a:srgbClr val="000000">
                    <a:alpha val="0"/>
                  </a:srgbClr>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a:solidFill>
                    <a:schemeClr val="bg1"/>
                  </a:solidFill>
                </a:rPr>
                <a:t>Presentation</a:t>
              </a:r>
            </a:p>
          </p:txBody>
        </p:sp>
        <p:sp>
          <p:nvSpPr>
            <p:cNvPr id="29" name="Freeform 28"/>
            <p:cNvSpPr/>
            <p:nvPr/>
          </p:nvSpPr>
          <p:spPr>
            <a:xfrm>
              <a:off x="396924" y="1445237"/>
              <a:ext cx="8356451" cy="73152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chemeClr val="tx2">
                    <a:lumMod val="50000"/>
                  </a:schemeClr>
                </a:gs>
                <a:gs pos="26000">
                  <a:schemeClr val="tx2">
                    <a:lumMod val="50000"/>
                    <a:alpha val="10000"/>
                  </a:schemeClr>
                </a:gs>
                <a:gs pos="49000">
                  <a:schemeClr val="tx2">
                    <a:lumMod val="50000"/>
                    <a:alpha val="78000"/>
                  </a:schemeClr>
                </a:gs>
                <a:gs pos="45000">
                  <a:schemeClr val="tx2">
                    <a:lumMod val="50000"/>
                    <a:alpha val="78000"/>
                  </a:schemeClr>
                </a:gs>
                <a:gs pos="81000">
                  <a:srgbClr val="000000">
                    <a:alpha val="80000"/>
                  </a:srgbClr>
                </a:gs>
                <a:gs pos="100000">
                  <a:srgbClr val="000000">
                    <a:alpha val="0"/>
                  </a:srgbClr>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a:solidFill>
                    <a:schemeClr val="bg1"/>
                  </a:solidFill>
                </a:rPr>
                <a:t>Application        </a:t>
              </a:r>
              <a:r>
                <a:rPr lang="nl-NL" spc="-30" dirty="0">
                  <a:solidFill>
                    <a:schemeClr val="bg1"/>
                  </a:solidFill>
                </a:rPr>
                <a:t>IP# in application</a:t>
              </a:r>
            </a:p>
          </p:txBody>
        </p:sp>
        <p:sp>
          <p:nvSpPr>
            <p:cNvPr id="30" name="Freeform 29"/>
            <p:cNvSpPr/>
            <p:nvPr/>
          </p:nvSpPr>
          <p:spPr>
            <a:xfrm>
              <a:off x="396924" y="4378808"/>
              <a:ext cx="8356451" cy="914400"/>
            </a:xfrm>
            <a:custGeom>
              <a:avLst/>
              <a:gdLst>
                <a:gd name="connsiteX0" fmla="*/ 0 w 10748508"/>
                <a:gd name="connsiteY0" fmla="*/ 283534 h 809565"/>
                <a:gd name="connsiteX1" fmla="*/ 5273058 w 10748508"/>
                <a:gd name="connsiteY1" fmla="*/ 283534 h 809565"/>
                <a:gd name="connsiteX2" fmla="*/ 5273058 w 10748508"/>
                <a:gd name="connsiteY2" fmla="*/ 202391 h 809565"/>
                <a:gd name="connsiteX3" fmla="*/ 5171863 w 10748508"/>
                <a:gd name="connsiteY3" fmla="*/ 202391 h 809565"/>
                <a:gd name="connsiteX4" fmla="*/ 5374254 w 10748508"/>
                <a:gd name="connsiteY4" fmla="*/ 0 h 809565"/>
                <a:gd name="connsiteX5" fmla="*/ 5576645 w 10748508"/>
                <a:gd name="connsiteY5" fmla="*/ 202391 h 809565"/>
                <a:gd name="connsiteX6" fmla="*/ 5475450 w 10748508"/>
                <a:gd name="connsiteY6" fmla="*/ 202391 h 809565"/>
                <a:gd name="connsiteX7" fmla="*/ 5475450 w 10748508"/>
                <a:gd name="connsiteY7" fmla="*/ 283534 h 809565"/>
                <a:gd name="connsiteX8" fmla="*/ 10748508 w 10748508"/>
                <a:gd name="connsiteY8" fmla="*/ 283534 h 809565"/>
                <a:gd name="connsiteX9" fmla="*/ 10748508 w 10748508"/>
                <a:gd name="connsiteY9" fmla="*/ 809565 h 809565"/>
                <a:gd name="connsiteX10" fmla="*/ 0 w 10748508"/>
                <a:gd name="connsiteY10" fmla="*/ 809565 h 809565"/>
                <a:gd name="connsiteX11" fmla="*/ 0 w 10748508"/>
                <a:gd name="connsiteY11" fmla="*/ 283534 h 80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748508" h="809565">
                  <a:moveTo>
                    <a:pt x="10748508" y="526031"/>
                  </a:moveTo>
                  <a:lnTo>
                    <a:pt x="5475450" y="526031"/>
                  </a:lnTo>
                  <a:lnTo>
                    <a:pt x="5475450" y="607174"/>
                  </a:lnTo>
                  <a:lnTo>
                    <a:pt x="5576645" y="607174"/>
                  </a:lnTo>
                  <a:lnTo>
                    <a:pt x="5374254" y="809564"/>
                  </a:lnTo>
                  <a:lnTo>
                    <a:pt x="5171863" y="607174"/>
                  </a:lnTo>
                  <a:lnTo>
                    <a:pt x="5273058" y="607174"/>
                  </a:lnTo>
                  <a:lnTo>
                    <a:pt x="5273058" y="526031"/>
                  </a:lnTo>
                  <a:lnTo>
                    <a:pt x="0" y="526031"/>
                  </a:lnTo>
                  <a:lnTo>
                    <a:pt x="0" y="1"/>
                  </a:lnTo>
                  <a:lnTo>
                    <a:pt x="10748508" y="1"/>
                  </a:lnTo>
                  <a:lnTo>
                    <a:pt x="10748508" y="526031"/>
                  </a:lnTo>
                  <a:close/>
                </a:path>
              </a:pathLst>
            </a:custGeom>
            <a:gradFill flip="none" rotWithShape="1">
              <a:gsLst>
                <a:gs pos="0">
                  <a:schemeClr val="tx2">
                    <a:lumMod val="50000"/>
                  </a:schemeClr>
                </a:gs>
                <a:gs pos="26000">
                  <a:schemeClr val="tx2">
                    <a:lumMod val="50000"/>
                    <a:alpha val="10000"/>
                  </a:schemeClr>
                </a:gs>
                <a:gs pos="49000">
                  <a:schemeClr val="tx2">
                    <a:lumMod val="50000"/>
                    <a:alpha val="78000"/>
                  </a:schemeClr>
                </a:gs>
                <a:gs pos="45000">
                  <a:schemeClr val="tx2">
                    <a:lumMod val="50000"/>
                    <a:alpha val="78000"/>
                  </a:schemeClr>
                </a:gs>
                <a:gs pos="81000">
                  <a:srgbClr val="000000">
                    <a:alpha val="80000"/>
                  </a:srgbClr>
                </a:gs>
                <a:gs pos="100000">
                  <a:srgbClr val="000000">
                    <a:alpha val="0"/>
                  </a:srgbClr>
                </a:gs>
              </a:gsLst>
              <a:lin ang="15000000" scaled="0"/>
              <a:tileRect/>
            </a:gradFill>
            <a:ln w="12700" cap="flat" cmpd="sng" algn="ctr">
              <a:gradFill flip="none" rotWithShape="1">
                <a:gsLst>
                  <a:gs pos="0">
                    <a:srgbClr val="FFFFFF">
                      <a:alpha val="0"/>
                    </a:srgbClr>
                  </a:gs>
                  <a:gs pos="71000">
                    <a:srgbClr val="00B0F0">
                      <a:alpha val="0"/>
                    </a:srgbClr>
                  </a:gs>
                  <a:gs pos="100000">
                    <a:srgbClr val="FFFFFF">
                      <a:alpha val="41000"/>
                    </a:srgbClr>
                  </a:gs>
                </a:gsLst>
                <a:lin ang="15300000" scaled="0"/>
                <a:tileRect/>
              </a:gradFill>
              <a:prstDash val="solid"/>
              <a:round/>
              <a:headEnd type="none" w="med" len="med"/>
              <a:tailEnd type="none" w="med" len="med"/>
            </a:ln>
            <a:effectLst/>
          </p:spPr>
          <p:txBody>
            <a:bodyPr vert="horz" wrap="square" lIns="0" tIns="68589" rIns="0" bIns="0" numCol="1" rtlCol="0" anchor="t" anchorCtr="0" compatLnSpc="1">
              <a:prstTxWarp prst="textNoShape">
                <a:avLst/>
              </a:prstTxWarp>
            </a:bodyPr>
            <a:lstStyle/>
            <a:p>
              <a:pPr marL="170420" indent="-170420" algn="ctr" fontAlgn="base">
                <a:lnSpc>
                  <a:spcPct val="90000"/>
                </a:lnSpc>
                <a:spcBef>
                  <a:spcPts val="473"/>
                </a:spcBef>
                <a:spcAft>
                  <a:spcPct val="0"/>
                </a:spcAft>
                <a:buSzPct val="70000"/>
              </a:pPr>
              <a:r>
                <a:rPr lang="nl-NL" sz="1500" spc="-30" dirty="0">
                  <a:solidFill>
                    <a:schemeClr val="bg1"/>
                  </a:solidFill>
                </a:rPr>
                <a:t>Network</a:t>
              </a:r>
            </a:p>
          </p:txBody>
        </p:sp>
        <p:sp>
          <p:nvSpPr>
            <p:cNvPr id="33" name="Isosceles Triangle 32"/>
            <p:cNvSpPr/>
            <p:nvPr/>
          </p:nvSpPr>
          <p:spPr bwMode="auto">
            <a:xfrm rot="5400000">
              <a:off x="4117110" y="1601610"/>
              <a:ext cx="182880" cy="137196"/>
            </a:xfrm>
            <a:prstGeom prst="triangle">
              <a:avLst/>
            </a:prstGeom>
            <a:solidFill>
              <a:schemeClr val="bg2">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solidFill>
                  <a:schemeClr val="bg1"/>
                </a:solidFill>
              </a:endParaRPr>
            </a:p>
          </p:txBody>
        </p:sp>
        <p:sp>
          <p:nvSpPr>
            <p:cNvPr id="34" name="Isosceles Triangle 33"/>
            <p:cNvSpPr/>
            <p:nvPr/>
          </p:nvSpPr>
          <p:spPr bwMode="auto">
            <a:xfrm rot="5400000">
              <a:off x="3829078" y="3065561"/>
              <a:ext cx="182880" cy="137196"/>
            </a:xfrm>
            <a:prstGeom prst="triangle">
              <a:avLst/>
            </a:prstGeom>
            <a:solidFill>
              <a:schemeClr val="bg2">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solidFill>
                  <a:schemeClr val="bg1"/>
                </a:solidFill>
              </a:endParaRPr>
            </a:p>
          </p:txBody>
        </p:sp>
        <p:sp>
          <p:nvSpPr>
            <p:cNvPr id="35" name="Isosceles Triangle 34"/>
            <p:cNvSpPr/>
            <p:nvPr/>
          </p:nvSpPr>
          <p:spPr bwMode="auto">
            <a:xfrm rot="5400000">
              <a:off x="4555978" y="3816757"/>
              <a:ext cx="182880" cy="137196"/>
            </a:xfrm>
            <a:prstGeom prst="triangle">
              <a:avLst/>
            </a:prstGeom>
            <a:solidFill>
              <a:schemeClr val="bg2">
                <a:lumMod val="40000"/>
                <a:lumOff val="6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solidFill>
                  <a:schemeClr val="bg1"/>
                </a:solidFill>
              </a:endParaRPr>
            </a:p>
          </p:txBody>
        </p:sp>
        <p:sp>
          <p:nvSpPr>
            <p:cNvPr id="36" name="Freeform 35"/>
            <p:cNvSpPr/>
            <p:nvPr/>
          </p:nvSpPr>
          <p:spPr>
            <a:xfrm>
              <a:off x="452517" y="4752371"/>
              <a:ext cx="4115872" cy="182880"/>
            </a:xfrm>
            <a:custGeom>
              <a:avLst/>
              <a:gdLst>
                <a:gd name="connsiteX0" fmla="*/ 0 w 5374254"/>
                <a:gd name="connsiteY0" fmla="*/ 0 h 242060"/>
                <a:gd name="connsiteX1" fmla="*/ 5374254 w 5374254"/>
                <a:gd name="connsiteY1" fmla="*/ 0 h 242060"/>
                <a:gd name="connsiteX2" fmla="*/ 5374254 w 5374254"/>
                <a:gd name="connsiteY2" fmla="*/ 242060 h 242060"/>
                <a:gd name="connsiteX3" fmla="*/ 0 w 5374254"/>
                <a:gd name="connsiteY3" fmla="*/ 242060 h 242060"/>
                <a:gd name="connsiteX4" fmla="*/ 0 w 5374254"/>
                <a:gd name="connsiteY4" fmla="*/ 0 h 24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4254" h="242060">
                  <a:moveTo>
                    <a:pt x="0" y="0"/>
                  </a:moveTo>
                  <a:lnTo>
                    <a:pt x="5374254" y="0"/>
                  </a:lnTo>
                  <a:lnTo>
                    <a:pt x="5374254" y="242060"/>
                  </a:lnTo>
                  <a:lnTo>
                    <a:pt x="0" y="242060"/>
                  </a:lnTo>
                  <a:lnTo>
                    <a:pt x="0" y="0"/>
                  </a:lnTo>
                  <a:close/>
                </a:path>
              </a:pathLst>
            </a:custGeom>
            <a:solidFill>
              <a:schemeClr val="accent2">
                <a:lumMod val="75000"/>
              </a:schemeClr>
            </a:solidFill>
            <a:ln>
              <a:noFill/>
            </a:ln>
          </p:spPr>
          <p:style>
            <a:lnRef idx="1">
              <a:schemeClr val="accent2">
                <a:alpha val="90000"/>
                <a:tint val="40000"/>
                <a:hueOff val="0"/>
                <a:satOff val="0"/>
                <a:lumOff val="0"/>
                <a:alphaOff val="0"/>
              </a:schemeClr>
            </a:lnRef>
            <a:fillRef idx="1">
              <a:scrgbClr r="0" g="0" b="0"/>
            </a:fillRef>
            <a:effectRef idx="0">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8033" tIns="22863" rIns="128033" bIns="22863" numCol="1" spcCol="953" anchor="ctr" anchorCtr="0">
              <a:noAutofit/>
            </a:bodyPr>
            <a:lstStyle/>
            <a:p>
              <a:pPr algn="ctr" defTabSz="800207">
                <a:lnSpc>
                  <a:spcPct val="90000"/>
                </a:lnSpc>
                <a:spcBef>
                  <a:spcPct val="0"/>
                </a:spcBef>
                <a:spcAft>
                  <a:spcPct val="35000"/>
                </a:spcAft>
              </a:pPr>
              <a:r>
                <a:rPr lang="nl-NL" sz="900" b="1" dirty="0">
                  <a:solidFill>
                    <a:schemeClr val="bg1"/>
                  </a:solidFill>
                </a:rPr>
                <a:t>IPv4</a:t>
              </a:r>
            </a:p>
          </p:txBody>
        </p:sp>
        <p:sp>
          <p:nvSpPr>
            <p:cNvPr id="37" name="Freeform 36"/>
            <p:cNvSpPr/>
            <p:nvPr/>
          </p:nvSpPr>
          <p:spPr>
            <a:xfrm>
              <a:off x="4606536" y="4751458"/>
              <a:ext cx="4115872" cy="184709"/>
            </a:xfrm>
            <a:custGeom>
              <a:avLst/>
              <a:gdLst>
                <a:gd name="connsiteX0" fmla="*/ 0 w 5374254"/>
                <a:gd name="connsiteY0" fmla="*/ 0 h 242060"/>
                <a:gd name="connsiteX1" fmla="*/ 5374254 w 5374254"/>
                <a:gd name="connsiteY1" fmla="*/ 0 h 242060"/>
                <a:gd name="connsiteX2" fmla="*/ 5374254 w 5374254"/>
                <a:gd name="connsiteY2" fmla="*/ 242060 h 242060"/>
                <a:gd name="connsiteX3" fmla="*/ 0 w 5374254"/>
                <a:gd name="connsiteY3" fmla="*/ 242060 h 242060"/>
                <a:gd name="connsiteX4" fmla="*/ 0 w 5374254"/>
                <a:gd name="connsiteY4" fmla="*/ 0 h 24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4254" h="242060">
                  <a:moveTo>
                    <a:pt x="0" y="0"/>
                  </a:moveTo>
                  <a:lnTo>
                    <a:pt x="5374254" y="0"/>
                  </a:lnTo>
                  <a:lnTo>
                    <a:pt x="5374254" y="242060"/>
                  </a:lnTo>
                  <a:lnTo>
                    <a:pt x="0" y="242060"/>
                  </a:lnTo>
                  <a:lnTo>
                    <a:pt x="0" y="0"/>
                  </a:lnTo>
                  <a:close/>
                </a:path>
              </a:pathLst>
            </a:custGeom>
            <a:solidFill>
              <a:srgbClr val="429A16"/>
            </a:solidFill>
            <a:ln>
              <a:noFill/>
            </a:ln>
          </p:spPr>
          <p:style>
            <a:lnRef idx="1">
              <a:schemeClr val="accent2">
                <a:alpha val="90000"/>
                <a:tint val="40000"/>
                <a:hueOff val="0"/>
                <a:satOff val="0"/>
                <a:lumOff val="0"/>
                <a:alphaOff val="0"/>
              </a:schemeClr>
            </a:lnRef>
            <a:fillRef idx="1">
              <a:scrgbClr r="0" g="0" b="0"/>
            </a:fillRef>
            <a:effectRef idx="0">
              <a:schemeClr val="accent2">
                <a:alpha val="90000"/>
                <a:tint val="40000"/>
                <a:hueOff val="0"/>
                <a:satOff val="0"/>
                <a:lumOff val="0"/>
                <a:alphaOff val="-40000"/>
              </a:schemeClr>
            </a:effectRef>
            <a:fontRef idx="minor">
              <a:schemeClr val="dk1">
                <a:hueOff val="0"/>
                <a:satOff val="0"/>
                <a:lumOff val="0"/>
                <a:alphaOff val="0"/>
              </a:schemeClr>
            </a:fontRef>
          </p:style>
          <p:txBody>
            <a:bodyPr spcFirstLastPara="0" vert="horz" wrap="square" lIns="128033" tIns="22863" rIns="128033" bIns="22863" numCol="1" spcCol="953" anchor="ctr" anchorCtr="0">
              <a:noAutofit/>
            </a:bodyPr>
            <a:lstStyle/>
            <a:p>
              <a:pPr algn="ctr" defTabSz="800207">
                <a:lnSpc>
                  <a:spcPct val="90000"/>
                </a:lnSpc>
                <a:spcBef>
                  <a:spcPct val="0"/>
                </a:spcBef>
                <a:spcAft>
                  <a:spcPct val="35000"/>
                </a:spcAft>
              </a:pPr>
              <a:r>
                <a:rPr lang="nl-NL" sz="900" b="1" dirty="0">
                  <a:solidFill>
                    <a:schemeClr val="bg1"/>
                  </a:solidFill>
                </a:rPr>
                <a:t>IPv6</a:t>
              </a:r>
            </a:p>
          </p:txBody>
        </p:sp>
      </p:grpSp>
    </p:spTree>
    <p:extLst>
      <p:ext uri="{BB962C8B-B14F-4D97-AF65-F5344CB8AC3E}">
        <p14:creationId xmlns:p14="http://schemas.microsoft.com/office/powerpoint/2010/main" val="9023054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Three Questions</a:t>
            </a:r>
          </a:p>
        </p:txBody>
      </p:sp>
      <p:sp>
        <p:nvSpPr>
          <p:cNvPr id="9" name="Rectangle 8"/>
          <p:cNvSpPr/>
          <p:nvPr/>
        </p:nvSpPr>
        <p:spPr>
          <a:xfrm>
            <a:off x="726975" y="1581835"/>
            <a:ext cx="8022139" cy="346259"/>
          </a:xfrm>
          <a:prstGeom prst="rect">
            <a:avLst/>
          </a:prstGeom>
        </p:spPr>
        <p:txBody>
          <a:bodyPr wrap="square" lIns="68589" tIns="34295" rIns="68589" bIns="34295">
            <a:spAutoFit/>
          </a:bodyPr>
          <a:lstStyle/>
          <a:p>
            <a:pPr marL="0" lvl="1">
              <a:lnSpc>
                <a:spcPct val="90000"/>
              </a:lnSpc>
              <a:spcBef>
                <a:spcPct val="20000"/>
              </a:spcBef>
              <a:buSzPct val="90000"/>
            </a:pPr>
            <a:r>
              <a:rPr lang="en-US" sz="2000" dirty="0">
                <a:solidFill>
                  <a:schemeClr val="bg1"/>
                </a:solidFill>
              </a:rPr>
              <a:t>What does 0 mean?</a:t>
            </a:r>
          </a:p>
        </p:txBody>
      </p:sp>
      <p:sp>
        <p:nvSpPr>
          <p:cNvPr id="10" name="Rectangle 9"/>
          <p:cNvSpPr/>
          <p:nvPr/>
        </p:nvSpPr>
        <p:spPr>
          <a:xfrm>
            <a:off x="726975" y="2884599"/>
            <a:ext cx="8363937" cy="346259"/>
          </a:xfrm>
          <a:prstGeom prst="rect">
            <a:avLst/>
          </a:prstGeom>
        </p:spPr>
        <p:txBody>
          <a:bodyPr wrap="square" lIns="68589" tIns="34295" rIns="68589" bIns="34295">
            <a:spAutoFit/>
          </a:bodyPr>
          <a:lstStyle/>
          <a:p>
            <a:pPr marL="0" lvl="1">
              <a:lnSpc>
                <a:spcPct val="90000"/>
              </a:lnSpc>
              <a:spcBef>
                <a:spcPct val="20000"/>
              </a:spcBef>
              <a:buSzPct val="90000"/>
            </a:pPr>
            <a:r>
              <a:rPr lang="en-US" sz="2000" dirty="0">
                <a:solidFill>
                  <a:schemeClr val="bg1"/>
                </a:solidFill>
              </a:rPr>
              <a:t>What does 340,282,366,920,938,463,463,374,607,431,768,211,456 mean?</a:t>
            </a:r>
          </a:p>
        </p:txBody>
      </p:sp>
      <p:grpSp>
        <p:nvGrpSpPr>
          <p:cNvPr id="21" name="Group 20"/>
          <p:cNvGrpSpPr/>
          <p:nvPr/>
        </p:nvGrpSpPr>
        <p:grpSpPr>
          <a:xfrm>
            <a:off x="1236190" y="2017927"/>
            <a:ext cx="4744685" cy="369332"/>
            <a:chOff x="1647824" y="2017925"/>
            <a:chExt cx="6324599" cy="369332"/>
          </a:xfrm>
        </p:grpSpPr>
        <p:sp>
          <p:nvSpPr>
            <p:cNvPr id="12" name="Isosceles Triangle 11"/>
            <p:cNvSpPr/>
            <p:nvPr/>
          </p:nvSpPr>
          <p:spPr bwMode="auto">
            <a:xfrm rot="5400000">
              <a:off x="1647824" y="2114404"/>
              <a:ext cx="231775" cy="231775"/>
            </a:xfrm>
            <a:prstGeom prs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dirty="0">
                <a:solidFill>
                  <a:schemeClr val="bg1"/>
                </a:solidFill>
              </a:endParaRPr>
            </a:p>
          </p:txBody>
        </p:sp>
        <p:sp>
          <p:nvSpPr>
            <p:cNvPr id="15" name="Rectangle 14"/>
            <p:cNvSpPr/>
            <p:nvPr/>
          </p:nvSpPr>
          <p:spPr>
            <a:xfrm>
              <a:off x="1879598" y="2017925"/>
              <a:ext cx="6092825" cy="369332"/>
            </a:xfrm>
            <a:prstGeom prst="rect">
              <a:avLst/>
            </a:prstGeom>
          </p:spPr>
          <p:txBody>
            <a:bodyPr>
              <a:spAutoFit/>
            </a:bodyPr>
            <a:lstStyle/>
            <a:p>
              <a:pPr marL="0" lvl="1">
                <a:lnSpc>
                  <a:spcPct val="90000"/>
                </a:lnSpc>
                <a:spcBef>
                  <a:spcPct val="20000"/>
                </a:spcBef>
                <a:buSzPct val="90000"/>
              </a:pPr>
              <a:r>
                <a:rPr lang="en-US" sz="2000" dirty="0">
                  <a:solidFill>
                    <a:schemeClr val="bg1"/>
                  </a:solidFill>
                </a:rPr>
                <a:t>The total IPv4 numbers that IANA has</a:t>
              </a:r>
            </a:p>
          </p:txBody>
        </p:sp>
      </p:grpSp>
      <p:grpSp>
        <p:nvGrpSpPr>
          <p:cNvPr id="20" name="Group 19"/>
          <p:cNvGrpSpPr/>
          <p:nvPr/>
        </p:nvGrpSpPr>
        <p:grpSpPr>
          <a:xfrm>
            <a:off x="1236190" y="3306982"/>
            <a:ext cx="2343253" cy="369332"/>
            <a:chOff x="1647823" y="3306978"/>
            <a:chExt cx="3123524" cy="369332"/>
          </a:xfrm>
        </p:grpSpPr>
        <p:sp>
          <p:nvSpPr>
            <p:cNvPr id="13" name="Isosceles Triangle 12"/>
            <p:cNvSpPr/>
            <p:nvPr/>
          </p:nvSpPr>
          <p:spPr bwMode="auto">
            <a:xfrm rot="5400000">
              <a:off x="1647823" y="3403457"/>
              <a:ext cx="231775" cy="231775"/>
            </a:xfrm>
            <a:prstGeom prs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dirty="0">
                <a:solidFill>
                  <a:schemeClr val="bg1"/>
                </a:solidFill>
              </a:endParaRPr>
            </a:p>
          </p:txBody>
        </p:sp>
        <p:sp>
          <p:nvSpPr>
            <p:cNvPr id="16" name="Rectangle 15"/>
            <p:cNvSpPr/>
            <p:nvPr/>
          </p:nvSpPr>
          <p:spPr>
            <a:xfrm>
              <a:off x="1879599" y="3306978"/>
              <a:ext cx="2891748" cy="369332"/>
            </a:xfrm>
            <a:prstGeom prst="rect">
              <a:avLst/>
            </a:prstGeom>
          </p:spPr>
          <p:txBody>
            <a:bodyPr wrap="none">
              <a:spAutoFit/>
            </a:bodyPr>
            <a:lstStyle/>
            <a:p>
              <a:pPr marL="0" lvl="1">
                <a:lnSpc>
                  <a:spcPct val="90000"/>
                </a:lnSpc>
                <a:spcBef>
                  <a:spcPct val="20000"/>
                </a:spcBef>
                <a:buSzPct val="90000"/>
              </a:pPr>
              <a:r>
                <a:rPr lang="en-US" sz="2000" dirty="0">
                  <a:solidFill>
                    <a:schemeClr val="bg1"/>
                  </a:solidFill>
                </a:rPr>
                <a:t>Total IPv6 numbers</a:t>
              </a:r>
            </a:p>
          </p:txBody>
        </p:sp>
      </p:grpSp>
      <p:sp>
        <p:nvSpPr>
          <p:cNvPr id="18" name="Rectangle 17"/>
          <p:cNvSpPr/>
          <p:nvPr/>
        </p:nvSpPr>
        <p:spPr>
          <a:xfrm>
            <a:off x="727662" y="4054513"/>
            <a:ext cx="3229492" cy="377036"/>
          </a:xfrm>
          <a:prstGeom prst="rect">
            <a:avLst/>
          </a:prstGeom>
        </p:spPr>
        <p:txBody>
          <a:bodyPr wrap="none" lIns="68589" tIns="34295" rIns="68589" bIns="34295">
            <a:spAutoFit/>
          </a:bodyPr>
          <a:lstStyle/>
          <a:p>
            <a:pPr marL="0" lvl="1"/>
            <a:r>
              <a:rPr lang="en-US" sz="2000" dirty="0">
                <a:solidFill>
                  <a:schemeClr val="bg1"/>
                </a:solidFill>
              </a:rPr>
              <a:t>Has anyone played with IPv6?</a:t>
            </a:r>
          </a:p>
        </p:txBody>
      </p:sp>
      <p:grpSp>
        <p:nvGrpSpPr>
          <p:cNvPr id="19" name="Group 18"/>
          <p:cNvGrpSpPr/>
          <p:nvPr/>
        </p:nvGrpSpPr>
        <p:grpSpPr>
          <a:xfrm>
            <a:off x="1237380" y="4499062"/>
            <a:ext cx="2800072" cy="400110"/>
            <a:chOff x="1649410" y="4499056"/>
            <a:chExt cx="3732457" cy="400109"/>
          </a:xfrm>
        </p:grpSpPr>
        <p:sp>
          <p:nvSpPr>
            <p:cNvPr id="14" name="Isosceles Triangle 13"/>
            <p:cNvSpPr/>
            <p:nvPr/>
          </p:nvSpPr>
          <p:spPr bwMode="auto">
            <a:xfrm rot="5400000">
              <a:off x="1649410" y="4614000"/>
              <a:ext cx="231775" cy="231775"/>
            </a:xfrm>
            <a:prstGeom prst="triangle">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666"/>
              <a:endParaRPr lang="en-US" dirty="0">
                <a:solidFill>
                  <a:schemeClr val="bg1"/>
                </a:solidFill>
              </a:endParaRPr>
            </a:p>
          </p:txBody>
        </p:sp>
        <p:sp>
          <p:nvSpPr>
            <p:cNvPr id="17" name="Rectangle 16"/>
            <p:cNvSpPr/>
            <p:nvPr/>
          </p:nvSpPr>
          <p:spPr>
            <a:xfrm>
              <a:off x="1879598" y="4499056"/>
              <a:ext cx="3502269" cy="400109"/>
            </a:xfrm>
            <a:prstGeom prst="rect">
              <a:avLst/>
            </a:prstGeom>
          </p:spPr>
          <p:txBody>
            <a:bodyPr wrap="none">
              <a:spAutoFit/>
            </a:bodyPr>
            <a:lstStyle/>
            <a:p>
              <a:pPr marL="0" lvl="1"/>
              <a:r>
                <a:rPr lang="en-US" sz="2000" dirty="0">
                  <a:solidFill>
                    <a:schemeClr val="bg1"/>
                  </a:solidFill>
                </a:rPr>
                <a:t>Please </a:t>
              </a:r>
              <a:r>
                <a:rPr lang="en-US" sz="2000" dirty="0" smtClean="0">
                  <a:solidFill>
                    <a:schemeClr val="bg1"/>
                  </a:solidFill>
                </a:rPr>
                <a:t>raise your hands</a:t>
              </a:r>
              <a:endParaRPr lang="en-US" sz="2000" dirty="0">
                <a:solidFill>
                  <a:schemeClr val="bg1"/>
                </a:solidFill>
              </a:endParaRPr>
            </a:p>
          </p:txBody>
        </p:sp>
      </p:grpSp>
    </p:spTree>
    <p:extLst>
      <p:ext uri="{BB962C8B-B14F-4D97-AF65-F5344CB8AC3E}">
        <p14:creationId xmlns:p14="http://schemas.microsoft.com/office/powerpoint/2010/main" val="3485263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53" presetClass="entr" presetSubtype="16"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644008" y="1412776"/>
            <a:ext cx="3960440" cy="4704523"/>
          </a:xfrm>
          <a:prstGeom prst="roundRect">
            <a:avLst>
              <a:gd name="adj" fmla="val 3920"/>
            </a:avLst>
          </a:prstGeom>
          <a:solidFill>
            <a:schemeClr val="accent1">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10" name="Rounded Rectangle 9"/>
          <p:cNvSpPr/>
          <p:nvPr/>
        </p:nvSpPr>
        <p:spPr>
          <a:xfrm>
            <a:off x="395536" y="1412776"/>
            <a:ext cx="3960440" cy="4704523"/>
          </a:xfrm>
          <a:prstGeom prst="roundRect">
            <a:avLst>
              <a:gd name="adj" fmla="val 9211"/>
            </a:avLst>
          </a:prstGeom>
          <a:solidFill>
            <a:schemeClr val="accent1">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
        <p:nvSpPr>
          <p:cNvPr id="4" name="Title 3"/>
          <p:cNvSpPr>
            <a:spLocks noGrp="1"/>
          </p:cNvSpPr>
          <p:nvPr>
            <p:ph type="title"/>
          </p:nvPr>
        </p:nvSpPr>
        <p:spPr>
          <a:xfrm>
            <a:off x="457200" y="68627"/>
            <a:ext cx="8229600" cy="1143000"/>
          </a:xfrm>
        </p:spPr>
        <p:txBody>
          <a:bodyPr/>
          <a:lstStyle/>
          <a:p>
            <a:r>
              <a:rPr lang="en-US" dirty="0"/>
              <a:t>Application IPv6 Readiness</a:t>
            </a:r>
            <a:endParaRPr lang="en-AU" dirty="0"/>
          </a:p>
        </p:txBody>
      </p:sp>
      <p:sp>
        <p:nvSpPr>
          <p:cNvPr id="5" name="Content Placeholder 4"/>
          <p:cNvSpPr>
            <a:spLocks noGrp="1"/>
          </p:cNvSpPr>
          <p:nvPr>
            <p:ph sz="half" idx="1"/>
          </p:nvPr>
        </p:nvSpPr>
        <p:spPr/>
        <p:txBody>
          <a:bodyPr>
            <a:normAutofit/>
          </a:bodyPr>
          <a:lstStyle/>
          <a:p>
            <a:r>
              <a:rPr lang="en-AU" dirty="0" smtClean="0">
                <a:solidFill>
                  <a:schemeClr val="tx1"/>
                </a:solidFill>
              </a:rPr>
              <a:t>Theory</a:t>
            </a:r>
          </a:p>
          <a:p>
            <a:pPr lvl="1"/>
            <a:r>
              <a:rPr lang="en-US" dirty="0">
                <a:solidFill>
                  <a:schemeClr val="tx1"/>
                </a:solidFill>
              </a:rPr>
              <a:t>Only the network layer</a:t>
            </a:r>
            <a:endParaRPr lang="en-AU" dirty="0">
              <a:solidFill>
                <a:schemeClr val="tx1"/>
              </a:solidFill>
            </a:endParaRPr>
          </a:p>
        </p:txBody>
      </p:sp>
      <p:sp>
        <p:nvSpPr>
          <p:cNvPr id="6" name="Content Placeholder 5"/>
          <p:cNvSpPr>
            <a:spLocks noGrp="1"/>
          </p:cNvSpPr>
          <p:nvPr>
            <p:ph sz="half" idx="2"/>
          </p:nvPr>
        </p:nvSpPr>
        <p:spPr>
          <a:xfrm>
            <a:off x="4648200" y="1600201"/>
            <a:ext cx="4316288" cy="4525963"/>
          </a:xfrm>
        </p:spPr>
        <p:txBody>
          <a:bodyPr>
            <a:normAutofit/>
          </a:bodyPr>
          <a:lstStyle/>
          <a:p>
            <a:r>
              <a:rPr lang="en-AU" dirty="0" smtClean="0">
                <a:solidFill>
                  <a:schemeClr val="tx1"/>
                </a:solidFill>
              </a:rPr>
              <a:t>Read World</a:t>
            </a:r>
          </a:p>
          <a:p>
            <a:pPr lvl="1"/>
            <a:r>
              <a:rPr lang="en-US" sz="2100" dirty="0">
                <a:solidFill>
                  <a:schemeClr val="tx1"/>
                </a:solidFill>
              </a:rPr>
              <a:t>Sockets</a:t>
            </a:r>
          </a:p>
          <a:p>
            <a:pPr lvl="2"/>
            <a:r>
              <a:rPr lang="en-US" dirty="0">
                <a:solidFill>
                  <a:schemeClr val="tx1"/>
                </a:solidFill>
              </a:rPr>
              <a:t>192.168.1.1:80 </a:t>
            </a:r>
            <a:r>
              <a:rPr lang="en-US" dirty="0">
                <a:solidFill>
                  <a:schemeClr val="tx1"/>
                </a:solidFill>
                <a:sym typeface="Wingdings" pitchFamily="2" charset="2"/>
              </a:rPr>
              <a:t> [2001:1310:1969:1::1]:</a:t>
            </a:r>
            <a:r>
              <a:rPr lang="en-US" dirty="0" smtClean="0">
                <a:solidFill>
                  <a:schemeClr val="tx1"/>
                </a:solidFill>
                <a:sym typeface="Wingdings" pitchFamily="2" charset="2"/>
              </a:rPr>
              <a:t>80</a:t>
            </a:r>
          </a:p>
          <a:p>
            <a:pPr lvl="1"/>
            <a:r>
              <a:rPr lang="en-US" sz="2100" dirty="0" smtClean="0">
                <a:solidFill>
                  <a:schemeClr val="tx1"/>
                </a:solidFill>
                <a:sym typeface="Wingdings" pitchFamily="2" charset="2"/>
              </a:rPr>
              <a:t>Monitoring/</a:t>
            </a:r>
            <a:r>
              <a:rPr lang="en-US" sz="2100" dirty="0" err="1" smtClean="0">
                <a:solidFill>
                  <a:schemeClr val="tx1"/>
                </a:solidFill>
                <a:sym typeface="Wingdings" pitchFamily="2" charset="2"/>
              </a:rPr>
              <a:t>logfiles</a:t>
            </a:r>
            <a:endParaRPr lang="en-US" sz="2100" dirty="0">
              <a:solidFill>
                <a:schemeClr val="tx1"/>
              </a:solidFill>
              <a:sym typeface="Wingdings" pitchFamily="2" charset="2"/>
            </a:endParaRPr>
          </a:p>
          <a:p>
            <a:pPr lvl="2"/>
            <a:r>
              <a:rPr lang="en-US" dirty="0">
                <a:solidFill>
                  <a:schemeClr val="tx1"/>
                </a:solidFill>
                <a:sym typeface="Wingdings" pitchFamily="2" charset="2"/>
              </a:rPr>
              <a:t>Field size: 32 bits?</a:t>
            </a:r>
          </a:p>
          <a:p>
            <a:pPr lvl="2"/>
            <a:r>
              <a:rPr lang="en-US" dirty="0">
                <a:solidFill>
                  <a:schemeClr val="tx1"/>
                </a:solidFill>
                <a:sym typeface="Wingdings" pitchFamily="2" charset="2"/>
              </a:rPr>
              <a:t>Field type: IPv4 field</a:t>
            </a:r>
          </a:p>
          <a:p>
            <a:pPr lvl="1"/>
            <a:r>
              <a:rPr lang="en-US" sz="2100" dirty="0">
                <a:solidFill>
                  <a:schemeClr val="tx1"/>
                </a:solidFill>
                <a:sym typeface="Wingdings" pitchFamily="2" charset="2"/>
              </a:rPr>
              <a:t>Security</a:t>
            </a:r>
          </a:p>
          <a:p>
            <a:pPr lvl="2"/>
            <a:r>
              <a:rPr lang="en-US" dirty="0">
                <a:solidFill>
                  <a:schemeClr val="tx1"/>
                </a:solidFill>
                <a:sym typeface="Wingdings" pitchFamily="2" charset="2"/>
              </a:rPr>
              <a:t>Allow or block IPv4 </a:t>
            </a:r>
            <a:br>
              <a:rPr lang="en-US" dirty="0">
                <a:solidFill>
                  <a:schemeClr val="tx1"/>
                </a:solidFill>
                <a:sym typeface="Wingdings" pitchFamily="2" charset="2"/>
              </a:rPr>
            </a:br>
            <a:r>
              <a:rPr lang="en-US" dirty="0">
                <a:solidFill>
                  <a:schemeClr val="tx1"/>
                </a:solidFill>
                <a:sym typeface="Wingdings" pitchFamily="2" charset="2"/>
              </a:rPr>
              <a:t>and IPv6 numbers</a:t>
            </a:r>
            <a:endParaRPr lang="en-AU" dirty="0">
              <a:solidFill>
                <a:schemeClr val="tx1"/>
              </a:solidFill>
            </a:endParaRPr>
          </a:p>
        </p:txBody>
      </p:sp>
      <p:cxnSp>
        <p:nvCxnSpPr>
          <p:cNvPr id="8" name="Straight Connector 7"/>
          <p:cNvCxnSpPr/>
          <p:nvPr/>
        </p:nvCxnSpPr>
        <p:spPr>
          <a:xfrm>
            <a:off x="0" y="2084851"/>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11952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defTabSz="685864">
              <a:lnSpc>
                <a:spcPct val="90000"/>
              </a:lnSpc>
              <a:defRPr/>
            </a:pPr>
            <a:r>
              <a:rPr lang="en-US" sz="3000" spc="-75" dirty="0">
                <a:ln w="3175">
                  <a:noFill/>
                </a:ln>
                <a:solidFill>
                  <a:srgbClr val="00C2F1"/>
                </a:solidFill>
              </a:rPr>
              <a:t>Internet Information Server </a:t>
            </a:r>
            <a:r>
              <a:rPr lang="en-US" sz="3000" spc="-75" dirty="0" smtClean="0">
                <a:ln w="3175">
                  <a:noFill/>
                </a:ln>
                <a:solidFill>
                  <a:srgbClr val="00C2F1"/>
                </a:solidFill>
              </a:rPr>
              <a:t>7.0 &amp; 7.5</a:t>
            </a:r>
            <a:endParaRPr lang="en-US" sz="3000" dirty="0">
              <a:solidFill>
                <a:srgbClr val="00C2F1"/>
              </a:solidFill>
            </a:endParaRPr>
          </a:p>
        </p:txBody>
      </p:sp>
      <p:sp>
        <p:nvSpPr>
          <p:cNvPr id="3" name="Text Placeholder 2"/>
          <p:cNvSpPr>
            <a:spLocks noGrp="1"/>
          </p:cNvSpPr>
          <p:nvPr>
            <p:ph idx="1"/>
          </p:nvPr>
        </p:nvSpPr>
        <p:spPr>
          <a:prstGeom prst="rect">
            <a:avLst/>
          </a:prstGeom>
        </p:spPr>
        <p:txBody>
          <a:bodyPr lIns="68589" tIns="34295" rIns="68589" bIns="34295">
            <a:normAutofit/>
          </a:bodyPr>
          <a:lstStyle/>
          <a:p>
            <a:r>
              <a:rPr lang="en-US" sz="2700" dirty="0"/>
              <a:t>Binding</a:t>
            </a:r>
          </a:p>
          <a:p>
            <a:pPr lvl="1"/>
            <a:r>
              <a:rPr lang="en-US" dirty="0"/>
              <a:t>HTTP</a:t>
            </a:r>
          </a:p>
          <a:p>
            <a:pPr lvl="1"/>
            <a:r>
              <a:rPr lang="en-US" dirty="0"/>
              <a:t>HTTPS</a:t>
            </a:r>
          </a:p>
          <a:p>
            <a:r>
              <a:rPr lang="en-US" sz="2700" dirty="0"/>
              <a:t>IP Address and Domain Restrictions</a:t>
            </a:r>
          </a:p>
          <a:p>
            <a:r>
              <a:rPr lang="en-US" sz="2700" dirty="0"/>
              <a:t>Logging</a:t>
            </a:r>
          </a:p>
          <a:p>
            <a:r>
              <a:rPr lang="en-US" sz="2700" dirty="0"/>
              <a:t>FTP</a:t>
            </a:r>
          </a:p>
          <a:p>
            <a:endParaRPr lang="en-US" sz="2700" dirty="0"/>
          </a:p>
        </p:txBody>
      </p:sp>
    </p:spTree>
    <p:extLst>
      <p:ext uri="{BB962C8B-B14F-4D97-AF65-F5344CB8AC3E}">
        <p14:creationId xmlns:p14="http://schemas.microsoft.com/office/powerpoint/2010/main" val="4159331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Exchange 2010 and </a:t>
            </a:r>
            <a:r>
              <a:rPr lang="en-US" dirty="0" smtClean="0"/>
              <a:t>IPv6</a:t>
            </a:r>
            <a:endParaRPr lang="en-AU"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63079993"/>
              </p:ext>
            </p:extLst>
          </p:nvPr>
        </p:nvGraphicFramePr>
        <p:xfrm>
          <a:off x="467544" y="1988840"/>
          <a:ext cx="8229600" cy="4322067"/>
        </p:xfrm>
        <a:graphic>
          <a:graphicData uri="http://schemas.openxmlformats.org/drawingml/2006/table">
            <a:tbl>
              <a:tblPr firstRow="1" bandRow="1">
                <a:tableStyleId>{5C22544A-7EE6-4342-B048-85BDC9FD1C3A}</a:tableStyleId>
              </a:tblPr>
              <a:tblGrid>
                <a:gridCol w="3394720"/>
                <a:gridCol w="2880320"/>
                <a:gridCol w="1954560"/>
              </a:tblGrid>
              <a:tr h="562611">
                <a:tc>
                  <a:txBody>
                    <a:bodyPr/>
                    <a:lstStyle/>
                    <a:p>
                      <a:pPr marL="0" algn="l" defTabSz="914363" rtl="0" eaLnBrk="1" latinLnBrk="0" hangingPunct="1">
                        <a:lnSpc>
                          <a:spcPct val="115000"/>
                        </a:lnSpc>
                        <a:spcBef>
                          <a:spcPts val="375"/>
                        </a:spcBef>
                        <a:spcAft>
                          <a:spcPts val="375"/>
                        </a:spcAft>
                      </a:pPr>
                      <a:r>
                        <a:rPr lang="en-US" sz="2700" kern="1200" dirty="0" smtClean="0">
                          <a:solidFill>
                            <a:schemeClr val="bg1"/>
                          </a:solidFill>
                        </a:rPr>
                        <a:t>Source</a:t>
                      </a:r>
                      <a:endParaRPr lang="nl-NL" sz="2700" kern="1200" dirty="0">
                        <a:solidFill>
                          <a:schemeClr val="bg1"/>
                        </a:solidFill>
                        <a:latin typeface="+mn-lt"/>
                        <a:ea typeface="+mn-ea"/>
                        <a:cs typeface="+mn-cs"/>
                      </a:endParaRPr>
                    </a:p>
                  </a:txBody>
                  <a:tcPr marL="82317" marR="82317" marT="47625" marB="47625" anchor="ctr"/>
                </a:tc>
                <a:tc>
                  <a:txBody>
                    <a:bodyPr/>
                    <a:lstStyle/>
                    <a:p>
                      <a:pPr marL="0" algn="l" defTabSz="914363" rtl="0" eaLnBrk="1" latinLnBrk="0" hangingPunct="1">
                        <a:lnSpc>
                          <a:spcPct val="115000"/>
                        </a:lnSpc>
                        <a:spcBef>
                          <a:spcPts val="375"/>
                        </a:spcBef>
                        <a:spcAft>
                          <a:spcPts val="375"/>
                        </a:spcAft>
                      </a:pPr>
                      <a:r>
                        <a:rPr lang="nl-NL" sz="2700" kern="1200" dirty="0">
                          <a:solidFill>
                            <a:schemeClr val="bg1"/>
                          </a:solidFill>
                        </a:rPr>
                        <a:t>Feature </a:t>
                      </a:r>
                      <a:endParaRPr lang="nl-NL" sz="2700" kern="1200" dirty="0">
                        <a:solidFill>
                          <a:schemeClr val="bg1"/>
                        </a:solidFill>
                        <a:latin typeface="+mn-lt"/>
                        <a:ea typeface="+mn-ea"/>
                        <a:cs typeface="+mn-cs"/>
                      </a:endParaRPr>
                    </a:p>
                  </a:txBody>
                  <a:tcPr marL="82317" marR="82317" marT="47625" marB="47625" anchor="ctr"/>
                </a:tc>
                <a:tc>
                  <a:txBody>
                    <a:bodyPr/>
                    <a:lstStyle/>
                    <a:p>
                      <a:pPr marL="0" algn="l" defTabSz="914363" rtl="0" eaLnBrk="1" latinLnBrk="0" hangingPunct="1">
                        <a:lnSpc>
                          <a:spcPct val="115000"/>
                        </a:lnSpc>
                        <a:spcBef>
                          <a:spcPts val="375"/>
                        </a:spcBef>
                        <a:spcAft>
                          <a:spcPts val="375"/>
                        </a:spcAft>
                      </a:pPr>
                      <a:r>
                        <a:rPr lang="nl-NL" sz="2700" kern="1200" dirty="0">
                          <a:solidFill>
                            <a:schemeClr val="bg1"/>
                          </a:solidFill>
                        </a:rPr>
                        <a:t>IPv6 supported </a:t>
                      </a:r>
                      <a:endParaRPr lang="nl-NL" sz="2700" kern="1200" dirty="0">
                        <a:solidFill>
                          <a:schemeClr val="bg1"/>
                        </a:solidFill>
                        <a:latin typeface="+mn-lt"/>
                        <a:ea typeface="+mn-ea"/>
                        <a:cs typeface="+mn-cs"/>
                      </a:endParaRPr>
                    </a:p>
                  </a:txBody>
                  <a:tcPr marL="82317" marR="82317" marT="47625" marB="47625" anchor="ctr"/>
                </a:tc>
              </a:tr>
              <a:tr h="515875">
                <a:tc>
                  <a:txBody>
                    <a:bodyPr/>
                    <a:lstStyle/>
                    <a:p>
                      <a:pPr marL="0" marR="9525" algn="l" defTabSz="914363" rtl="0" eaLnBrk="1" latinLnBrk="0" hangingPunct="1">
                        <a:lnSpc>
                          <a:spcPct val="115000"/>
                        </a:lnSpc>
                        <a:spcAft>
                          <a:spcPts val="0"/>
                        </a:spcAft>
                      </a:pPr>
                      <a:r>
                        <a:rPr lang="nl-NL" sz="2400" kern="1200" dirty="0">
                          <a:solidFill>
                            <a:schemeClr val="tx1"/>
                          </a:solidFill>
                        </a:rPr>
                        <a:t>Transport</a:t>
                      </a:r>
                      <a:endParaRPr lang="nl-NL" sz="2400" kern="1200" dirty="0">
                        <a:solidFill>
                          <a:schemeClr val="tx1"/>
                        </a:solidFill>
                        <a:latin typeface="+mn-lt"/>
                        <a:ea typeface="+mn-ea"/>
                        <a:cs typeface="+mn-cs"/>
                      </a:endParaRPr>
                    </a:p>
                  </a:txBody>
                  <a:tcPr marL="82317" marR="82317" marT="47625" marB="47625" anchor="ctr"/>
                </a:tc>
                <a:tc>
                  <a:txBody>
                    <a:bodyPr/>
                    <a:lstStyle/>
                    <a:p>
                      <a:pPr marL="9525" marR="9525">
                        <a:lnSpc>
                          <a:spcPct val="115000"/>
                        </a:lnSpc>
                        <a:spcAft>
                          <a:spcPts val="0"/>
                        </a:spcAft>
                      </a:pPr>
                      <a:r>
                        <a:rPr lang="en-US" sz="2400" dirty="0">
                          <a:solidFill>
                            <a:schemeClr val="tx1"/>
                          </a:solidFill>
                          <a:effectLst/>
                        </a:rPr>
                        <a:t>IP Allow list and IP Block list</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c>
                  <a:txBody>
                    <a:bodyPr/>
                    <a:lstStyle/>
                    <a:p>
                      <a:pPr marL="9525" marR="9525">
                        <a:lnSpc>
                          <a:spcPct val="115000"/>
                        </a:lnSpc>
                        <a:spcAft>
                          <a:spcPts val="0"/>
                        </a:spcAft>
                      </a:pPr>
                      <a:r>
                        <a:rPr lang="nl-NL" sz="2400" dirty="0">
                          <a:solidFill>
                            <a:schemeClr val="tx1"/>
                          </a:solidFill>
                          <a:effectLst/>
                        </a:rPr>
                        <a:t>Yes</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r>
              <a:tr h="515875">
                <a:tc>
                  <a:txBody>
                    <a:bodyPr/>
                    <a:lstStyle/>
                    <a:p>
                      <a:pPr marL="0" marR="9525" algn="l" defTabSz="914363" rtl="0" eaLnBrk="1" latinLnBrk="0" hangingPunct="1">
                        <a:lnSpc>
                          <a:spcPct val="115000"/>
                        </a:lnSpc>
                        <a:spcAft>
                          <a:spcPts val="0"/>
                        </a:spcAft>
                      </a:pPr>
                      <a:r>
                        <a:rPr lang="nl-NL" sz="2400" kern="1200" dirty="0">
                          <a:solidFill>
                            <a:schemeClr val="tx1"/>
                          </a:solidFill>
                        </a:rPr>
                        <a:t>Transport</a:t>
                      </a:r>
                      <a:endParaRPr lang="nl-NL" sz="2400" kern="1200" dirty="0">
                        <a:solidFill>
                          <a:schemeClr val="tx1"/>
                        </a:solidFill>
                        <a:latin typeface="+mn-lt"/>
                        <a:ea typeface="+mn-ea"/>
                        <a:cs typeface="+mn-cs"/>
                      </a:endParaRPr>
                    </a:p>
                  </a:txBody>
                  <a:tcPr marL="82317" marR="82317" marT="47625" marB="47625" anchor="ctr"/>
                </a:tc>
                <a:tc>
                  <a:txBody>
                    <a:bodyPr/>
                    <a:lstStyle/>
                    <a:p>
                      <a:pPr marL="9525" marR="9525">
                        <a:lnSpc>
                          <a:spcPct val="115000"/>
                        </a:lnSpc>
                        <a:spcAft>
                          <a:spcPts val="0"/>
                        </a:spcAft>
                      </a:pPr>
                      <a:r>
                        <a:rPr lang="nl-NL" sz="2400" dirty="0" err="1">
                          <a:solidFill>
                            <a:schemeClr val="tx1"/>
                          </a:solidFill>
                          <a:effectLst/>
                        </a:rPr>
                        <a:t>Sender</a:t>
                      </a:r>
                      <a:r>
                        <a:rPr lang="nl-NL" sz="2400" dirty="0">
                          <a:solidFill>
                            <a:schemeClr val="tx1"/>
                          </a:solidFill>
                          <a:effectLst/>
                        </a:rPr>
                        <a:t> ID</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c>
                  <a:txBody>
                    <a:bodyPr/>
                    <a:lstStyle/>
                    <a:p>
                      <a:pPr marL="9525" marR="9525">
                        <a:lnSpc>
                          <a:spcPct val="115000"/>
                        </a:lnSpc>
                        <a:spcAft>
                          <a:spcPts val="0"/>
                        </a:spcAft>
                      </a:pPr>
                      <a:r>
                        <a:rPr lang="nl-NL" sz="2400" dirty="0">
                          <a:solidFill>
                            <a:schemeClr val="tx1"/>
                          </a:solidFill>
                          <a:effectLst/>
                        </a:rPr>
                        <a:t>Yes</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r>
              <a:tr h="515875">
                <a:tc>
                  <a:txBody>
                    <a:bodyPr/>
                    <a:lstStyle/>
                    <a:p>
                      <a:pPr marL="0" marR="9525" algn="l" defTabSz="914363" rtl="0" eaLnBrk="1" latinLnBrk="0" hangingPunct="1">
                        <a:lnSpc>
                          <a:spcPct val="115000"/>
                        </a:lnSpc>
                        <a:spcAft>
                          <a:spcPts val="0"/>
                        </a:spcAft>
                      </a:pPr>
                      <a:r>
                        <a:rPr lang="nl-NL" sz="2400" kern="1200" dirty="0">
                          <a:solidFill>
                            <a:schemeClr val="tx1"/>
                          </a:solidFill>
                        </a:rPr>
                        <a:t>Transport</a:t>
                      </a:r>
                      <a:endParaRPr lang="nl-NL" sz="2400" kern="1200" dirty="0">
                        <a:solidFill>
                          <a:schemeClr val="tx1"/>
                        </a:solidFill>
                        <a:latin typeface="+mn-lt"/>
                        <a:ea typeface="+mn-ea"/>
                        <a:cs typeface="+mn-cs"/>
                      </a:endParaRPr>
                    </a:p>
                  </a:txBody>
                  <a:tcPr marL="82317" marR="82317" marT="47625" marB="47625" anchor="ctr"/>
                </a:tc>
                <a:tc>
                  <a:txBody>
                    <a:bodyPr/>
                    <a:lstStyle/>
                    <a:p>
                      <a:pPr marL="9525" marR="9525">
                        <a:lnSpc>
                          <a:spcPct val="115000"/>
                        </a:lnSpc>
                        <a:spcAft>
                          <a:spcPts val="0"/>
                        </a:spcAft>
                      </a:pPr>
                      <a:r>
                        <a:rPr lang="nl-NL" sz="2400" dirty="0" err="1">
                          <a:solidFill>
                            <a:schemeClr val="tx1"/>
                          </a:solidFill>
                          <a:effectLst/>
                        </a:rPr>
                        <a:t>Receive</a:t>
                      </a:r>
                      <a:r>
                        <a:rPr lang="nl-NL" sz="2400" dirty="0">
                          <a:solidFill>
                            <a:schemeClr val="tx1"/>
                          </a:solidFill>
                          <a:effectLst/>
                        </a:rPr>
                        <a:t> </a:t>
                      </a:r>
                      <a:r>
                        <a:rPr lang="nl-NL" sz="2400" dirty="0" err="1">
                          <a:solidFill>
                            <a:schemeClr val="tx1"/>
                          </a:solidFill>
                          <a:effectLst/>
                        </a:rPr>
                        <a:t>connectors</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c>
                  <a:txBody>
                    <a:bodyPr/>
                    <a:lstStyle/>
                    <a:p>
                      <a:pPr marL="9525" marR="9525">
                        <a:lnSpc>
                          <a:spcPct val="115000"/>
                        </a:lnSpc>
                        <a:spcAft>
                          <a:spcPts val="0"/>
                        </a:spcAft>
                      </a:pPr>
                      <a:r>
                        <a:rPr lang="nl-NL" sz="2400" dirty="0">
                          <a:solidFill>
                            <a:schemeClr val="tx1"/>
                          </a:solidFill>
                          <a:effectLst/>
                        </a:rPr>
                        <a:t>Yes</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r>
              <a:tr h="515875">
                <a:tc>
                  <a:txBody>
                    <a:bodyPr/>
                    <a:lstStyle/>
                    <a:p>
                      <a:pPr marL="0" marR="9525" algn="l" defTabSz="914363" rtl="0" eaLnBrk="1" latinLnBrk="0" hangingPunct="1">
                        <a:lnSpc>
                          <a:spcPct val="115000"/>
                        </a:lnSpc>
                        <a:spcAft>
                          <a:spcPts val="0"/>
                        </a:spcAft>
                      </a:pPr>
                      <a:r>
                        <a:rPr lang="nl-NL" sz="2400" kern="1200" dirty="0">
                          <a:solidFill>
                            <a:schemeClr val="tx1"/>
                          </a:solidFill>
                        </a:rPr>
                        <a:t>Transport</a:t>
                      </a:r>
                      <a:endParaRPr lang="nl-NL" sz="2400" kern="1200" dirty="0">
                        <a:solidFill>
                          <a:schemeClr val="tx1"/>
                        </a:solidFill>
                        <a:latin typeface="+mn-lt"/>
                        <a:ea typeface="+mn-ea"/>
                        <a:cs typeface="+mn-cs"/>
                      </a:endParaRPr>
                    </a:p>
                  </a:txBody>
                  <a:tcPr marL="82317" marR="82317" marT="47625" marB="47625" anchor="ctr"/>
                </a:tc>
                <a:tc>
                  <a:txBody>
                    <a:bodyPr/>
                    <a:lstStyle/>
                    <a:p>
                      <a:pPr marL="9525" marR="9525">
                        <a:lnSpc>
                          <a:spcPct val="115000"/>
                        </a:lnSpc>
                        <a:spcAft>
                          <a:spcPts val="0"/>
                        </a:spcAft>
                      </a:pPr>
                      <a:r>
                        <a:rPr lang="nl-NL" sz="2400" dirty="0" err="1">
                          <a:solidFill>
                            <a:schemeClr val="tx1"/>
                          </a:solidFill>
                          <a:effectLst/>
                        </a:rPr>
                        <a:t>Send</a:t>
                      </a:r>
                      <a:r>
                        <a:rPr lang="nl-NL" sz="2400" dirty="0">
                          <a:solidFill>
                            <a:schemeClr val="tx1"/>
                          </a:solidFill>
                          <a:effectLst/>
                        </a:rPr>
                        <a:t> </a:t>
                      </a:r>
                      <a:r>
                        <a:rPr lang="nl-NL" sz="2400" dirty="0" err="1">
                          <a:solidFill>
                            <a:schemeClr val="tx1"/>
                          </a:solidFill>
                          <a:effectLst/>
                        </a:rPr>
                        <a:t>connectors</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c>
                  <a:txBody>
                    <a:bodyPr/>
                    <a:lstStyle/>
                    <a:p>
                      <a:pPr marL="9525" marR="9525">
                        <a:lnSpc>
                          <a:spcPct val="115000"/>
                        </a:lnSpc>
                        <a:spcAft>
                          <a:spcPts val="0"/>
                        </a:spcAft>
                      </a:pPr>
                      <a:r>
                        <a:rPr lang="nl-NL" sz="2400" dirty="0">
                          <a:solidFill>
                            <a:schemeClr val="tx1"/>
                          </a:solidFill>
                          <a:effectLst/>
                        </a:rPr>
                        <a:t>Yes</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r>
              <a:tr h="515875">
                <a:tc>
                  <a:txBody>
                    <a:bodyPr/>
                    <a:lstStyle/>
                    <a:p>
                      <a:pPr marL="0" marR="9525" algn="l" defTabSz="914363" rtl="0" eaLnBrk="1" latinLnBrk="0" hangingPunct="1">
                        <a:lnSpc>
                          <a:spcPct val="115000"/>
                        </a:lnSpc>
                        <a:spcAft>
                          <a:spcPts val="0"/>
                        </a:spcAft>
                      </a:pPr>
                      <a:r>
                        <a:rPr lang="en-US" sz="2400" kern="1200" dirty="0">
                          <a:solidFill>
                            <a:schemeClr val="tx1"/>
                          </a:solidFill>
                        </a:rPr>
                        <a:t>Mailbox</a:t>
                      </a:r>
                      <a:r>
                        <a:rPr lang="en-US" sz="2100" kern="1200" dirty="0">
                          <a:solidFill>
                            <a:schemeClr val="tx1"/>
                          </a:solidFill>
                        </a:rPr>
                        <a:t> </a:t>
                      </a:r>
                      <a:r>
                        <a:rPr lang="en-US" sz="1600" kern="1200" dirty="0">
                          <a:solidFill>
                            <a:schemeClr val="tx1"/>
                          </a:solidFill>
                        </a:rPr>
                        <a:t>(Database availability group member)</a:t>
                      </a:r>
                      <a:endParaRPr lang="nl-NL" sz="1600" kern="1200" dirty="0">
                        <a:solidFill>
                          <a:schemeClr val="tx1"/>
                        </a:solidFill>
                        <a:latin typeface="+mn-lt"/>
                        <a:ea typeface="+mn-ea"/>
                        <a:cs typeface="+mn-cs"/>
                      </a:endParaRPr>
                    </a:p>
                  </a:txBody>
                  <a:tcPr marL="82317" marR="82317" marT="47625" marB="47625" anchor="ctr"/>
                </a:tc>
                <a:tc>
                  <a:txBody>
                    <a:bodyPr/>
                    <a:lstStyle/>
                    <a:p>
                      <a:pPr marL="9525" marR="9525">
                        <a:lnSpc>
                          <a:spcPct val="115000"/>
                        </a:lnSpc>
                        <a:spcAft>
                          <a:spcPts val="0"/>
                        </a:spcAft>
                      </a:pPr>
                      <a:r>
                        <a:rPr lang="nl-NL" sz="2400" dirty="0">
                          <a:solidFill>
                            <a:schemeClr val="tx1"/>
                          </a:solidFill>
                          <a:effectLst/>
                        </a:rPr>
                        <a:t>IPv6 </a:t>
                      </a:r>
                      <a:r>
                        <a:rPr lang="nl-NL" sz="2400" dirty="0" err="1">
                          <a:solidFill>
                            <a:schemeClr val="tx1"/>
                          </a:solidFill>
                          <a:effectLst/>
                        </a:rPr>
                        <a:t>addresses</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c>
                  <a:txBody>
                    <a:bodyPr/>
                    <a:lstStyle/>
                    <a:p>
                      <a:pPr marL="9525" marR="9525">
                        <a:lnSpc>
                          <a:spcPct val="115000"/>
                        </a:lnSpc>
                        <a:spcAft>
                          <a:spcPts val="0"/>
                        </a:spcAft>
                      </a:pPr>
                      <a:r>
                        <a:rPr lang="nl-NL" sz="2400" dirty="0">
                          <a:solidFill>
                            <a:schemeClr val="tx1"/>
                          </a:solidFill>
                          <a:effectLst/>
                        </a:rPr>
                        <a:t>Yes</a:t>
                      </a:r>
                      <a:endParaRPr lang="nl-NL" sz="2400" dirty="0">
                        <a:solidFill>
                          <a:schemeClr val="tx1"/>
                        </a:solidFill>
                        <a:effectLst/>
                        <a:latin typeface="Arial" pitchFamily="34" charset="0"/>
                        <a:ea typeface="Calibri"/>
                        <a:cs typeface="Arial" pitchFamily="34" charset="0"/>
                      </a:endParaRPr>
                    </a:p>
                  </a:txBody>
                  <a:tcPr marL="82317" marR="82317" marT="47625" marB="47625" anchor="ctr"/>
                </a:tc>
              </a:tr>
            </a:tbl>
          </a:graphicData>
        </a:graphic>
      </p:graphicFrame>
      <p:sp>
        <p:nvSpPr>
          <p:cNvPr id="7" name="Title 3"/>
          <p:cNvSpPr txBox="1">
            <a:spLocks/>
          </p:cNvSpPr>
          <p:nvPr/>
        </p:nvSpPr>
        <p:spPr>
          <a:xfrm>
            <a:off x="467544" y="932723"/>
            <a:ext cx="82296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sz="2800" dirty="0" smtClean="0">
                <a:solidFill>
                  <a:schemeClr val="bg1"/>
                </a:solidFill>
              </a:rPr>
              <a:t>Features That Works</a:t>
            </a:r>
            <a:endParaRPr lang="en-AU" sz="2800" dirty="0">
              <a:solidFill>
                <a:schemeClr val="bg1"/>
              </a:solidFill>
            </a:endParaRPr>
          </a:p>
        </p:txBody>
      </p:sp>
    </p:spTree>
    <p:extLst>
      <p:ext uri="{BB962C8B-B14F-4D97-AF65-F5344CB8AC3E}">
        <p14:creationId xmlns:p14="http://schemas.microsoft.com/office/powerpoint/2010/main" val="9359432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Exchange 2010 and </a:t>
            </a:r>
            <a:r>
              <a:rPr lang="en-US" dirty="0" smtClean="0"/>
              <a:t>IPv6</a:t>
            </a:r>
            <a:endParaRPr lang="en-AU"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45309145"/>
              </p:ext>
            </p:extLst>
          </p:nvPr>
        </p:nvGraphicFramePr>
        <p:xfrm>
          <a:off x="467544" y="1988840"/>
          <a:ext cx="8229600" cy="3199798"/>
        </p:xfrm>
        <a:graphic>
          <a:graphicData uri="http://schemas.openxmlformats.org/drawingml/2006/table">
            <a:tbl>
              <a:tblPr firstRow="1" bandRow="1">
                <a:tableStyleId>{5C22544A-7EE6-4342-B048-85BDC9FD1C3A}</a:tableStyleId>
              </a:tblPr>
              <a:tblGrid>
                <a:gridCol w="2304256"/>
                <a:gridCol w="3384376"/>
                <a:gridCol w="2540968"/>
              </a:tblGrid>
              <a:tr h="434029">
                <a:tc>
                  <a:txBody>
                    <a:bodyPr/>
                    <a:lstStyle/>
                    <a:p>
                      <a:pPr marL="0" algn="l" defTabSz="914363" rtl="0" eaLnBrk="1" latinLnBrk="0" hangingPunct="1">
                        <a:lnSpc>
                          <a:spcPct val="115000"/>
                        </a:lnSpc>
                        <a:spcBef>
                          <a:spcPts val="375"/>
                        </a:spcBef>
                        <a:spcAft>
                          <a:spcPts val="375"/>
                        </a:spcAft>
                      </a:pPr>
                      <a:r>
                        <a:rPr lang="en-US" sz="2400" kern="1200" dirty="0" smtClean="0">
                          <a:solidFill>
                            <a:schemeClr val="bg1"/>
                          </a:solidFill>
                        </a:rPr>
                        <a:t>Source</a:t>
                      </a:r>
                      <a:endParaRPr lang="nl-NL" sz="2400" kern="1200" dirty="0">
                        <a:solidFill>
                          <a:schemeClr val="bg1"/>
                        </a:solidFill>
                        <a:latin typeface="+mn-lt"/>
                        <a:ea typeface="+mn-ea"/>
                        <a:cs typeface="+mn-cs"/>
                      </a:endParaRPr>
                    </a:p>
                  </a:txBody>
                  <a:tcPr marL="82317" marR="82317" marT="47625" marB="47625" anchor="ctr"/>
                </a:tc>
                <a:tc>
                  <a:txBody>
                    <a:bodyPr/>
                    <a:lstStyle/>
                    <a:p>
                      <a:pPr marL="0" algn="l" defTabSz="914363" rtl="0" eaLnBrk="1" latinLnBrk="0" hangingPunct="1">
                        <a:lnSpc>
                          <a:spcPct val="115000"/>
                        </a:lnSpc>
                        <a:spcBef>
                          <a:spcPts val="375"/>
                        </a:spcBef>
                        <a:spcAft>
                          <a:spcPts val="375"/>
                        </a:spcAft>
                      </a:pPr>
                      <a:r>
                        <a:rPr lang="nl-NL" sz="2400" kern="1200" dirty="0">
                          <a:solidFill>
                            <a:schemeClr val="bg1"/>
                          </a:solidFill>
                        </a:rPr>
                        <a:t>Feature </a:t>
                      </a:r>
                      <a:endParaRPr lang="nl-NL" sz="2400" kern="1200" dirty="0">
                        <a:solidFill>
                          <a:schemeClr val="bg1"/>
                        </a:solidFill>
                        <a:latin typeface="+mn-lt"/>
                        <a:ea typeface="+mn-ea"/>
                        <a:cs typeface="+mn-cs"/>
                      </a:endParaRPr>
                    </a:p>
                  </a:txBody>
                  <a:tcPr marL="82317" marR="82317" marT="47625" marB="47625" anchor="ctr"/>
                </a:tc>
                <a:tc>
                  <a:txBody>
                    <a:bodyPr/>
                    <a:lstStyle/>
                    <a:p>
                      <a:pPr marL="0" algn="l" defTabSz="914363" rtl="0" eaLnBrk="1" latinLnBrk="0" hangingPunct="1">
                        <a:lnSpc>
                          <a:spcPct val="115000"/>
                        </a:lnSpc>
                        <a:spcBef>
                          <a:spcPts val="375"/>
                        </a:spcBef>
                        <a:spcAft>
                          <a:spcPts val="375"/>
                        </a:spcAft>
                      </a:pPr>
                      <a:r>
                        <a:rPr lang="nl-NL" sz="2400" kern="1200" dirty="0">
                          <a:solidFill>
                            <a:schemeClr val="bg1"/>
                          </a:solidFill>
                        </a:rPr>
                        <a:t>IPv6 supported </a:t>
                      </a:r>
                      <a:endParaRPr lang="nl-NL" sz="2400" kern="1200" dirty="0">
                        <a:solidFill>
                          <a:schemeClr val="bg1"/>
                        </a:solidFill>
                        <a:latin typeface="+mn-lt"/>
                        <a:ea typeface="+mn-ea"/>
                        <a:cs typeface="+mn-cs"/>
                      </a:endParaRPr>
                    </a:p>
                  </a:txBody>
                  <a:tcPr marL="82317" marR="82317" marT="47625" marB="47625" anchor="ctr"/>
                </a:tc>
              </a:tr>
              <a:tr h="731997">
                <a:tc>
                  <a:txBody>
                    <a:bodyPr/>
                    <a:lstStyle/>
                    <a:p>
                      <a:pPr marL="0" marR="9525" algn="l" defTabSz="914363" rtl="0" eaLnBrk="1" latinLnBrk="0" hangingPunct="1">
                        <a:lnSpc>
                          <a:spcPct val="115000"/>
                        </a:lnSpc>
                        <a:spcAft>
                          <a:spcPts val="0"/>
                        </a:spcAft>
                      </a:pPr>
                      <a:r>
                        <a:rPr lang="nl-NL" sz="2000" kern="1200" dirty="0">
                          <a:solidFill>
                            <a:schemeClr val="tx1"/>
                          </a:solidFill>
                          <a:latin typeface="+mn-lt"/>
                        </a:rPr>
                        <a:t>Transport</a:t>
                      </a:r>
                      <a:endParaRPr lang="nl-NL" sz="2000" kern="1200" dirty="0">
                        <a:solidFill>
                          <a:schemeClr val="tx1"/>
                        </a:solidFill>
                        <a:latin typeface="+mn-lt"/>
                        <a:ea typeface="+mn-ea"/>
                        <a:cs typeface="+mn-cs"/>
                      </a:endParaRPr>
                    </a:p>
                  </a:txBody>
                  <a:tcPr marL="82317" marR="82317" marT="47625" marB="47625" anchor="ctr"/>
                </a:tc>
                <a:tc>
                  <a:txBody>
                    <a:bodyPr/>
                    <a:lstStyle/>
                    <a:p>
                      <a:pPr marL="9525" marR="9525">
                        <a:lnSpc>
                          <a:spcPct val="115000"/>
                        </a:lnSpc>
                        <a:spcAft>
                          <a:spcPts val="0"/>
                        </a:spcAft>
                      </a:pPr>
                      <a:r>
                        <a:rPr lang="en-US" sz="2000" dirty="0">
                          <a:solidFill>
                            <a:schemeClr val="tx1"/>
                          </a:solidFill>
                          <a:effectLst/>
                          <a:latin typeface="+mn-lt"/>
                        </a:rPr>
                        <a:t>IP Allow List providers and IP Block List providers</a:t>
                      </a:r>
                      <a:endParaRPr lang="nl-NL" sz="2000" dirty="0">
                        <a:solidFill>
                          <a:schemeClr val="tx1"/>
                        </a:solidFill>
                        <a:effectLst/>
                        <a:latin typeface="+mn-lt"/>
                        <a:ea typeface="Calibri"/>
                        <a:cs typeface="Arial" pitchFamily="34" charset="0"/>
                      </a:endParaRPr>
                    </a:p>
                  </a:txBody>
                  <a:tcPr marL="35728" marR="35728" marT="47625" marB="47625" anchor="ctr"/>
                </a:tc>
                <a:tc>
                  <a:txBody>
                    <a:bodyPr/>
                    <a:lstStyle/>
                    <a:p>
                      <a:pPr marL="9525" marR="9525">
                        <a:lnSpc>
                          <a:spcPct val="115000"/>
                        </a:lnSpc>
                        <a:spcAft>
                          <a:spcPts val="0"/>
                        </a:spcAft>
                      </a:pPr>
                      <a:r>
                        <a:rPr lang="nl-NL" sz="2000" dirty="0" smtClean="0">
                          <a:solidFill>
                            <a:schemeClr val="tx1"/>
                          </a:solidFill>
                          <a:effectLst/>
                          <a:latin typeface="+mn-lt"/>
                        </a:rPr>
                        <a:t>No</a:t>
                      </a:r>
                      <a:endParaRPr lang="nl-NL" sz="2000" dirty="0">
                        <a:solidFill>
                          <a:schemeClr val="tx1"/>
                        </a:solidFill>
                        <a:effectLst/>
                        <a:latin typeface="+mn-lt"/>
                        <a:ea typeface="Calibri"/>
                        <a:cs typeface="Arial" pitchFamily="34" charset="0"/>
                      </a:endParaRPr>
                    </a:p>
                  </a:txBody>
                  <a:tcPr marL="82317" marR="82317" marT="47625" marB="47625" anchor="ctr"/>
                </a:tc>
              </a:tr>
              <a:tr h="394317">
                <a:tc>
                  <a:txBody>
                    <a:bodyPr/>
                    <a:lstStyle/>
                    <a:p>
                      <a:pPr marL="0" marR="9525" algn="l" defTabSz="914363" rtl="0" eaLnBrk="1" latinLnBrk="0" hangingPunct="1">
                        <a:lnSpc>
                          <a:spcPct val="115000"/>
                        </a:lnSpc>
                        <a:spcAft>
                          <a:spcPts val="0"/>
                        </a:spcAft>
                      </a:pPr>
                      <a:r>
                        <a:rPr lang="nl-NL" sz="2000" kern="1200" dirty="0">
                          <a:solidFill>
                            <a:schemeClr val="tx1"/>
                          </a:solidFill>
                          <a:latin typeface="+mn-lt"/>
                        </a:rPr>
                        <a:t>Transport</a:t>
                      </a:r>
                      <a:endParaRPr lang="nl-NL" sz="2000" kern="1200" dirty="0">
                        <a:solidFill>
                          <a:schemeClr val="tx1"/>
                        </a:solidFill>
                        <a:latin typeface="+mn-lt"/>
                        <a:ea typeface="+mn-ea"/>
                        <a:cs typeface="+mn-cs"/>
                      </a:endParaRPr>
                    </a:p>
                  </a:txBody>
                  <a:tcPr marL="82317" marR="82317" marT="47625" marB="47625" anchor="ctr"/>
                </a:tc>
                <a:tc>
                  <a:txBody>
                    <a:bodyPr/>
                    <a:lstStyle/>
                    <a:p>
                      <a:pPr marL="9525" marR="9525">
                        <a:lnSpc>
                          <a:spcPct val="115000"/>
                        </a:lnSpc>
                        <a:spcAft>
                          <a:spcPts val="0"/>
                        </a:spcAft>
                      </a:pPr>
                      <a:r>
                        <a:rPr lang="nl-NL" sz="2000" dirty="0" err="1">
                          <a:solidFill>
                            <a:schemeClr val="tx1"/>
                          </a:solidFill>
                          <a:effectLst/>
                          <a:latin typeface="+mn-lt"/>
                        </a:rPr>
                        <a:t>Sender</a:t>
                      </a:r>
                      <a:r>
                        <a:rPr lang="nl-NL" sz="2000" dirty="0">
                          <a:solidFill>
                            <a:schemeClr val="tx1"/>
                          </a:solidFill>
                          <a:effectLst/>
                          <a:latin typeface="+mn-lt"/>
                        </a:rPr>
                        <a:t> </a:t>
                      </a:r>
                      <a:r>
                        <a:rPr lang="nl-NL" sz="2000" dirty="0" err="1">
                          <a:solidFill>
                            <a:schemeClr val="tx1"/>
                          </a:solidFill>
                          <a:effectLst/>
                          <a:latin typeface="+mn-lt"/>
                        </a:rPr>
                        <a:t>reputation</a:t>
                      </a:r>
                      <a:endParaRPr lang="nl-NL" sz="2000" dirty="0">
                        <a:solidFill>
                          <a:schemeClr val="tx1"/>
                        </a:solidFill>
                        <a:effectLst/>
                        <a:latin typeface="+mn-lt"/>
                        <a:ea typeface="Calibri"/>
                        <a:cs typeface="Arial" pitchFamily="34" charset="0"/>
                      </a:endParaRPr>
                    </a:p>
                  </a:txBody>
                  <a:tcPr marL="35728" marR="35728" marT="47625" marB="47625" anchor="ctr"/>
                </a:tc>
                <a:tc>
                  <a:txBody>
                    <a:bodyPr/>
                    <a:lstStyle/>
                    <a:p>
                      <a:pPr marL="9525" marR="9525">
                        <a:lnSpc>
                          <a:spcPct val="115000"/>
                        </a:lnSpc>
                        <a:spcAft>
                          <a:spcPts val="0"/>
                        </a:spcAft>
                      </a:pPr>
                      <a:r>
                        <a:rPr lang="nl-NL" sz="2000" dirty="0" smtClean="0">
                          <a:solidFill>
                            <a:schemeClr val="tx1"/>
                          </a:solidFill>
                          <a:effectLst/>
                          <a:latin typeface="+mn-lt"/>
                        </a:rPr>
                        <a:t>No</a:t>
                      </a:r>
                      <a:endParaRPr lang="nl-NL" sz="2000" dirty="0">
                        <a:solidFill>
                          <a:schemeClr val="tx1"/>
                        </a:solidFill>
                        <a:effectLst/>
                        <a:latin typeface="+mn-lt"/>
                        <a:ea typeface="Calibri"/>
                        <a:cs typeface="Arial" pitchFamily="34" charset="0"/>
                      </a:endParaRPr>
                    </a:p>
                  </a:txBody>
                  <a:tcPr marL="82317" marR="82317" marT="47625" marB="47625" anchor="ctr"/>
                </a:tc>
              </a:tr>
              <a:tr h="731997">
                <a:tc>
                  <a:txBody>
                    <a:bodyPr/>
                    <a:lstStyle/>
                    <a:p>
                      <a:pPr marL="0" marR="9525" algn="l" defTabSz="914363" rtl="0" eaLnBrk="1" latinLnBrk="0" hangingPunct="1">
                        <a:lnSpc>
                          <a:spcPct val="115000"/>
                        </a:lnSpc>
                        <a:spcAft>
                          <a:spcPts val="0"/>
                        </a:spcAft>
                      </a:pPr>
                      <a:r>
                        <a:rPr lang="nl-NL" sz="2000" kern="1200" dirty="0">
                          <a:solidFill>
                            <a:schemeClr val="tx1"/>
                          </a:solidFill>
                          <a:latin typeface="+mn-lt"/>
                        </a:rPr>
                        <a:t>Transport</a:t>
                      </a:r>
                      <a:endParaRPr lang="nl-NL" sz="2000" kern="1200" dirty="0">
                        <a:solidFill>
                          <a:schemeClr val="tx1"/>
                        </a:solidFill>
                        <a:latin typeface="+mn-lt"/>
                        <a:ea typeface="+mn-ea"/>
                        <a:cs typeface="+mn-cs"/>
                      </a:endParaRPr>
                    </a:p>
                  </a:txBody>
                  <a:tcPr marL="82317" marR="82317" marT="47625" marB="47625" anchor="ctr"/>
                </a:tc>
                <a:tc>
                  <a:txBody>
                    <a:bodyPr/>
                    <a:lstStyle/>
                    <a:p>
                      <a:pPr marL="9525" marR="9525">
                        <a:lnSpc>
                          <a:spcPct val="115000"/>
                        </a:lnSpc>
                        <a:spcAft>
                          <a:spcPts val="0"/>
                        </a:spcAft>
                      </a:pPr>
                      <a:r>
                        <a:rPr lang="nl-NL" sz="2000" dirty="0">
                          <a:solidFill>
                            <a:schemeClr val="tx1"/>
                          </a:solidFill>
                          <a:effectLst/>
                          <a:latin typeface="+mn-lt"/>
                        </a:rPr>
                        <a:t>Incoming message rate limits</a:t>
                      </a:r>
                      <a:endParaRPr lang="nl-NL" sz="2000" dirty="0">
                        <a:solidFill>
                          <a:schemeClr val="tx1"/>
                        </a:solidFill>
                        <a:effectLst/>
                        <a:latin typeface="+mn-lt"/>
                        <a:ea typeface="Calibri"/>
                        <a:cs typeface="Arial" pitchFamily="34" charset="0"/>
                      </a:endParaRPr>
                    </a:p>
                  </a:txBody>
                  <a:tcPr marL="35728" marR="35728" marT="47625" marB="47625" anchor="ctr"/>
                </a:tc>
                <a:tc>
                  <a:txBody>
                    <a:bodyPr/>
                    <a:lstStyle/>
                    <a:p>
                      <a:pPr marL="9525" marR="9525">
                        <a:lnSpc>
                          <a:spcPct val="115000"/>
                        </a:lnSpc>
                        <a:spcAft>
                          <a:spcPts val="0"/>
                        </a:spcAft>
                      </a:pPr>
                      <a:r>
                        <a:rPr lang="nl-NL" sz="2000" dirty="0" smtClean="0">
                          <a:solidFill>
                            <a:schemeClr val="tx1"/>
                          </a:solidFill>
                          <a:effectLst/>
                          <a:latin typeface="+mn-lt"/>
                        </a:rPr>
                        <a:t>Partial (only global IPv6)</a:t>
                      </a:r>
                      <a:endParaRPr lang="nl-NL" sz="2000" dirty="0">
                        <a:solidFill>
                          <a:schemeClr val="tx1"/>
                        </a:solidFill>
                        <a:effectLst/>
                        <a:latin typeface="+mn-lt"/>
                        <a:ea typeface="Calibri"/>
                        <a:cs typeface="Arial" pitchFamily="34" charset="0"/>
                      </a:endParaRPr>
                    </a:p>
                  </a:txBody>
                  <a:tcPr marL="82317" marR="82317" marT="47625" marB="47625" anchor="ctr"/>
                </a:tc>
              </a:tr>
              <a:tr h="731997">
                <a:tc>
                  <a:txBody>
                    <a:bodyPr/>
                    <a:lstStyle/>
                    <a:p>
                      <a:pPr marL="0" marR="9525" algn="l" defTabSz="914363" rtl="0" eaLnBrk="1" latinLnBrk="0" hangingPunct="1">
                        <a:lnSpc>
                          <a:spcPct val="115000"/>
                        </a:lnSpc>
                        <a:spcAft>
                          <a:spcPts val="0"/>
                        </a:spcAft>
                      </a:pPr>
                      <a:r>
                        <a:rPr lang="nl-NL" sz="2000" kern="1200" dirty="0" smtClean="0">
                          <a:solidFill>
                            <a:schemeClr val="tx1"/>
                          </a:solidFill>
                          <a:latin typeface="+mn-lt"/>
                        </a:rPr>
                        <a:t>Unified Messaging</a:t>
                      </a:r>
                      <a:endParaRPr lang="nl-NL" sz="2000" kern="1200" dirty="0">
                        <a:solidFill>
                          <a:schemeClr val="tx1"/>
                        </a:solidFill>
                        <a:latin typeface="+mn-lt"/>
                        <a:ea typeface="+mn-ea"/>
                        <a:cs typeface="+mn-cs"/>
                      </a:endParaRPr>
                    </a:p>
                  </a:txBody>
                  <a:tcPr marL="82317" marR="82317" marT="47625" marB="47625" anchor="ctr"/>
                </a:tc>
                <a:tc>
                  <a:txBody>
                    <a:bodyPr/>
                    <a:lstStyle/>
                    <a:p>
                      <a:pPr marL="9525" marR="9525">
                        <a:lnSpc>
                          <a:spcPct val="115000"/>
                        </a:lnSpc>
                        <a:spcAft>
                          <a:spcPts val="0"/>
                        </a:spcAft>
                      </a:pPr>
                      <a:r>
                        <a:rPr lang="nl-NL" sz="2000" dirty="0" err="1">
                          <a:solidFill>
                            <a:schemeClr val="tx1"/>
                          </a:solidFill>
                          <a:effectLst/>
                          <a:latin typeface="+mn-lt"/>
                        </a:rPr>
                        <a:t>All</a:t>
                      </a:r>
                      <a:r>
                        <a:rPr lang="nl-NL" sz="2000" dirty="0">
                          <a:solidFill>
                            <a:schemeClr val="tx1"/>
                          </a:solidFill>
                          <a:effectLst/>
                          <a:latin typeface="+mn-lt"/>
                        </a:rPr>
                        <a:t> features</a:t>
                      </a:r>
                      <a:endParaRPr lang="nl-NL" sz="2000" dirty="0">
                        <a:solidFill>
                          <a:schemeClr val="tx1"/>
                        </a:solidFill>
                        <a:effectLst/>
                        <a:latin typeface="+mn-lt"/>
                        <a:ea typeface="Calibri"/>
                        <a:cs typeface="Arial" pitchFamily="34" charset="0"/>
                      </a:endParaRPr>
                    </a:p>
                  </a:txBody>
                  <a:tcPr marL="35728" marR="35728" marT="47625" marB="47625" anchor="ctr"/>
                </a:tc>
                <a:tc>
                  <a:txBody>
                    <a:bodyPr/>
                    <a:lstStyle/>
                    <a:p>
                      <a:pPr marL="9525" marR="9525">
                        <a:lnSpc>
                          <a:spcPct val="115000"/>
                        </a:lnSpc>
                        <a:spcAft>
                          <a:spcPts val="0"/>
                        </a:spcAft>
                      </a:pPr>
                      <a:r>
                        <a:rPr lang="nl-NL" sz="2000" dirty="0" smtClean="0">
                          <a:solidFill>
                            <a:schemeClr val="tx1"/>
                          </a:solidFill>
                          <a:effectLst/>
                          <a:latin typeface="+mn-lt"/>
                        </a:rPr>
                        <a:t>No</a:t>
                      </a:r>
                      <a:endParaRPr lang="nl-NL" sz="2000" dirty="0">
                        <a:solidFill>
                          <a:schemeClr val="tx1"/>
                        </a:solidFill>
                        <a:effectLst/>
                        <a:latin typeface="+mn-lt"/>
                        <a:ea typeface="Calibri"/>
                        <a:cs typeface="Arial" pitchFamily="34" charset="0"/>
                      </a:endParaRPr>
                    </a:p>
                  </a:txBody>
                  <a:tcPr marL="82317" marR="82317" marT="47625" marB="47625" anchor="ctr"/>
                </a:tc>
              </a:tr>
            </a:tbl>
          </a:graphicData>
        </a:graphic>
      </p:graphicFrame>
      <p:sp>
        <p:nvSpPr>
          <p:cNvPr id="7" name="Title 3"/>
          <p:cNvSpPr txBox="1">
            <a:spLocks/>
          </p:cNvSpPr>
          <p:nvPr/>
        </p:nvSpPr>
        <p:spPr>
          <a:xfrm>
            <a:off x="467544" y="932723"/>
            <a:ext cx="82296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sz="2800" dirty="0" smtClean="0">
                <a:solidFill>
                  <a:schemeClr val="bg1"/>
                </a:solidFill>
              </a:rPr>
              <a:t>Features That Don’t Works</a:t>
            </a:r>
            <a:endParaRPr lang="en-AU" sz="2800" dirty="0">
              <a:solidFill>
                <a:schemeClr val="bg1"/>
              </a:solidFill>
            </a:endParaRPr>
          </a:p>
        </p:txBody>
      </p:sp>
      <p:sp>
        <p:nvSpPr>
          <p:cNvPr id="8" name="Title 3"/>
          <p:cNvSpPr txBox="1">
            <a:spLocks/>
          </p:cNvSpPr>
          <p:nvPr/>
        </p:nvSpPr>
        <p:spPr>
          <a:xfrm>
            <a:off x="1598984" y="5445224"/>
            <a:ext cx="5997352" cy="66294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sz="1800" dirty="0">
                <a:solidFill>
                  <a:schemeClr val="bg1"/>
                </a:solidFill>
              </a:rPr>
              <a:t>http://technet.microsoft.com/en-us/library/gg144561.aspx</a:t>
            </a:r>
            <a:endParaRPr lang="en-AU" sz="1800" dirty="0">
              <a:solidFill>
                <a:schemeClr val="bg1"/>
              </a:solidFill>
            </a:endParaRPr>
          </a:p>
        </p:txBody>
      </p:sp>
    </p:spTree>
    <p:extLst>
      <p:ext uri="{BB962C8B-B14F-4D97-AF65-F5344CB8AC3E}">
        <p14:creationId xmlns:p14="http://schemas.microsoft.com/office/powerpoint/2010/main" val="3553821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noProof="0" dirty="0" smtClean="0"/>
              <a:t>Demo</a:t>
            </a:r>
            <a:endParaRPr lang="en-US" sz="6600" noProof="0" dirty="0"/>
          </a:p>
        </p:txBody>
      </p:sp>
      <p:sp>
        <p:nvSpPr>
          <p:cNvPr id="7" name="Text Placeholder 6"/>
          <p:cNvSpPr>
            <a:spLocks noGrp="1"/>
          </p:cNvSpPr>
          <p:nvPr>
            <p:ph type="body" idx="1"/>
          </p:nvPr>
        </p:nvSpPr>
        <p:spPr/>
        <p:txBody>
          <a:bodyPr>
            <a:normAutofit fontScale="85000" lnSpcReduction="20000"/>
          </a:bodyPr>
          <a:lstStyle/>
          <a:p>
            <a:r>
              <a:rPr lang="en-US" sz="6600" dirty="0"/>
              <a:t>Migrate a website to IPv6</a:t>
            </a:r>
          </a:p>
          <a:p>
            <a:endParaRPr lang="en-AU" dirty="0"/>
          </a:p>
        </p:txBody>
      </p:sp>
    </p:spTree>
    <p:extLst>
      <p:ext uri="{BB962C8B-B14F-4D97-AF65-F5344CB8AC3E}">
        <p14:creationId xmlns:p14="http://schemas.microsoft.com/office/powerpoint/2010/main" val="2865453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Agenda</a:t>
            </a:r>
          </a:p>
        </p:txBody>
      </p:sp>
      <p:sp>
        <p:nvSpPr>
          <p:cNvPr id="5" name="Text Placeholder 4"/>
          <p:cNvSpPr>
            <a:spLocks noGrp="1"/>
          </p:cNvSpPr>
          <p:nvPr>
            <p:ph idx="1"/>
          </p:nvPr>
        </p:nvSpPr>
        <p:spPr>
          <a:prstGeom prst="rect">
            <a:avLst/>
          </a:prstGeom>
        </p:spPr>
        <p:txBody>
          <a:bodyPr lIns="68589" tIns="34295" rIns="68589" bIns="34295">
            <a:normAutofit/>
          </a:bodyPr>
          <a:lstStyle/>
          <a:p>
            <a:r>
              <a:rPr lang="en-US" noProof="0" dirty="0" smtClean="0"/>
              <a:t>The 5 steps to IPv6</a:t>
            </a:r>
          </a:p>
          <a:p>
            <a:r>
              <a:rPr lang="en-US" noProof="0" dirty="0" smtClean="0"/>
              <a:t>Migrating Windows Operating System</a:t>
            </a:r>
          </a:p>
          <a:p>
            <a:r>
              <a:rPr lang="en-US" noProof="0" dirty="0" smtClean="0"/>
              <a:t>Migrating an application server</a:t>
            </a:r>
          </a:p>
          <a:p>
            <a:pPr lvl="1"/>
            <a:r>
              <a:rPr lang="en-US" dirty="0" smtClean="0"/>
              <a:t>IIS 7.0</a:t>
            </a:r>
          </a:p>
          <a:p>
            <a:pPr lvl="1"/>
            <a:r>
              <a:rPr lang="en-US" noProof="0" dirty="0" smtClean="0"/>
              <a:t>Exchange 2010</a:t>
            </a:r>
          </a:p>
          <a:p>
            <a:r>
              <a:rPr lang="en-US" noProof="0" dirty="0" smtClean="0"/>
              <a:t>Running into problems</a:t>
            </a:r>
          </a:p>
          <a:p>
            <a:pPr lvl="1"/>
            <a:r>
              <a:rPr lang="en-US" dirty="0"/>
              <a:t>Firewall</a:t>
            </a:r>
          </a:p>
          <a:p>
            <a:pPr lvl="1"/>
            <a:r>
              <a:rPr lang="en-US" dirty="0"/>
              <a:t>Windows 7 random IP number</a:t>
            </a:r>
          </a:p>
          <a:p>
            <a:endParaRPr lang="en-US" noProof="0" dirty="0" smtClean="0"/>
          </a:p>
        </p:txBody>
      </p:sp>
      <p:sp>
        <p:nvSpPr>
          <p:cNvPr id="8" name="Rectangle 7"/>
          <p:cNvSpPr/>
          <p:nvPr/>
        </p:nvSpPr>
        <p:spPr bwMode="auto">
          <a:xfrm>
            <a:off x="845341" y="4005064"/>
            <a:ext cx="4662763" cy="1524051"/>
          </a:xfrm>
          <a:prstGeom prst="rect">
            <a:avLst/>
          </a:prstGeom>
          <a:no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solidFill>
                <a:schemeClr val="tx1">
                  <a:alpha val="99000"/>
                </a:schemeClr>
              </a:solidFill>
            </a:endParaRPr>
          </a:p>
        </p:txBody>
      </p:sp>
    </p:spTree>
    <p:extLst>
      <p:ext uri="{BB962C8B-B14F-4D97-AF65-F5344CB8AC3E}">
        <p14:creationId xmlns:p14="http://schemas.microsoft.com/office/powerpoint/2010/main" val="3690255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par>
                                <p:cTn id="8" presetID="19" presetClass="emph" presetSubtype="0" fill="hold" nodeType="withEffect">
                                  <p:stCondLst>
                                    <p:cond delay="0"/>
                                  </p:stCondLst>
                                  <p:childTnLst>
                                    <p:animClr clrSpc="rgb" dir="cw">
                                      <p:cBhvr override="childStyle">
                                        <p:cTn id="9" dur="500" fill="hold"/>
                                        <p:tgtEl>
                                          <p:spTgt spid="5">
                                            <p:txEl>
                                              <p:pRg st="5" end="5"/>
                                            </p:txEl>
                                          </p:spTgt>
                                        </p:tgtEl>
                                        <p:attrNameLst>
                                          <p:attrName>style.color</p:attrName>
                                        </p:attrNameLst>
                                      </p:cBhvr>
                                      <p:to>
                                        <a:srgbClr val="03C2F1"/>
                                      </p:to>
                                    </p:animClr>
                                    <p:animClr clrSpc="rgb" dir="cw">
                                      <p:cBhvr>
                                        <p:cTn id="10" dur="500" fill="hold"/>
                                        <p:tgtEl>
                                          <p:spTgt spid="5">
                                            <p:txEl>
                                              <p:pRg st="5" end="5"/>
                                            </p:txEl>
                                          </p:spTgt>
                                        </p:tgtEl>
                                        <p:attrNameLst>
                                          <p:attrName>fillcolor</p:attrName>
                                        </p:attrNameLst>
                                      </p:cBhvr>
                                      <p:to>
                                        <a:srgbClr val="03C2F1"/>
                                      </p:to>
                                    </p:animClr>
                                    <p:set>
                                      <p:cBhvr>
                                        <p:cTn id="11" dur="500" fill="hold"/>
                                        <p:tgtEl>
                                          <p:spTgt spid="5">
                                            <p:txEl>
                                              <p:pRg st="5" end="5"/>
                                            </p:txEl>
                                          </p:spTgt>
                                        </p:tgtEl>
                                        <p:attrNameLst>
                                          <p:attrName>fill.type</p:attrName>
                                        </p:attrNameLst>
                                      </p:cBhvr>
                                      <p:to>
                                        <p:strVal val="solid"/>
                                      </p:to>
                                    </p:set>
                                    <p:set>
                                      <p:cBhvr>
                                        <p:cTn id="12" dur="500" fill="hold"/>
                                        <p:tgtEl>
                                          <p:spTgt spid="5">
                                            <p:txEl>
                                              <p:pRg st="5" end="5"/>
                                            </p:txEl>
                                          </p:spTgt>
                                        </p:tgtEl>
                                        <p:attrNameLst>
                                          <p:attrName>fill.on</p:attrName>
                                        </p:attrNameLst>
                                      </p:cBhvr>
                                      <p:to>
                                        <p:strVal val="true"/>
                                      </p:to>
                                    </p:set>
                                  </p:childTnLst>
                                </p:cTn>
                              </p:par>
                              <p:par>
                                <p:cTn id="13" presetID="19" presetClass="emph" presetSubtype="0" fill="hold" nodeType="withEffect">
                                  <p:stCondLst>
                                    <p:cond delay="0"/>
                                  </p:stCondLst>
                                  <p:childTnLst>
                                    <p:animClr clrSpc="rgb" dir="cw">
                                      <p:cBhvr override="childStyle">
                                        <p:cTn id="14" dur="500" fill="hold"/>
                                        <p:tgtEl>
                                          <p:spTgt spid="5">
                                            <p:txEl>
                                              <p:pRg st="6" end="6"/>
                                            </p:txEl>
                                          </p:spTgt>
                                        </p:tgtEl>
                                        <p:attrNameLst>
                                          <p:attrName>style.color</p:attrName>
                                        </p:attrNameLst>
                                      </p:cBhvr>
                                      <p:to>
                                        <a:srgbClr val="03C2F1"/>
                                      </p:to>
                                    </p:animClr>
                                    <p:animClr clrSpc="rgb" dir="cw">
                                      <p:cBhvr>
                                        <p:cTn id="15" dur="500" fill="hold"/>
                                        <p:tgtEl>
                                          <p:spTgt spid="5">
                                            <p:txEl>
                                              <p:pRg st="6" end="6"/>
                                            </p:txEl>
                                          </p:spTgt>
                                        </p:tgtEl>
                                        <p:attrNameLst>
                                          <p:attrName>fillcolor</p:attrName>
                                        </p:attrNameLst>
                                      </p:cBhvr>
                                      <p:to>
                                        <a:srgbClr val="03C2F1"/>
                                      </p:to>
                                    </p:animClr>
                                    <p:set>
                                      <p:cBhvr>
                                        <p:cTn id="16" dur="500" fill="hold"/>
                                        <p:tgtEl>
                                          <p:spTgt spid="5">
                                            <p:txEl>
                                              <p:pRg st="6" end="6"/>
                                            </p:txEl>
                                          </p:spTgt>
                                        </p:tgtEl>
                                        <p:attrNameLst>
                                          <p:attrName>fill.type</p:attrName>
                                        </p:attrNameLst>
                                      </p:cBhvr>
                                      <p:to>
                                        <p:strVal val="solid"/>
                                      </p:to>
                                    </p:set>
                                    <p:set>
                                      <p:cBhvr>
                                        <p:cTn id="17" dur="500" fill="hold"/>
                                        <p:tgtEl>
                                          <p:spTgt spid="5">
                                            <p:txEl>
                                              <p:pRg st="6" end="6"/>
                                            </p:txEl>
                                          </p:spTgt>
                                        </p:tgtEl>
                                        <p:attrNameLst>
                                          <p:attrName>fill.on</p:attrName>
                                        </p:attrNameLst>
                                      </p:cBhvr>
                                      <p:to>
                                        <p:strVal val="true"/>
                                      </p:to>
                                    </p:set>
                                  </p:childTnLst>
                                </p:cTn>
                              </p:par>
                              <p:par>
                                <p:cTn id="18" presetID="19" presetClass="emph" presetSubtype="0" fill="hold" nodeType="withEffect">
                                  <p:stCondLst>
                                    <p:cond delay="0"/>
                                  </p:stCondLst>
                                  <p:childTnLst>
                                    <p:animClr clrSpc="rgb" dir="cw">
                                      <p:cBhvr override="childStyle">
                                        <p:cTn id="19" dur="500" fill="hold"/>
                                        <p:tgtEl>
                                          <p:spTgt spid="5">
                                            <p:txEl>
                                              <p:pRg st="7" end="7"/>
                                            </p:txEl>
                                          </p:spTgt>
                                        </p:tgtEl>
                                        <p:attrNameLst>
                                          <p:attrName>style.color</p:attrName>
                                        </p:attrNameLst>
                                      </p:cBhvr>
                                      <p:to>
                                        <a:srgbClr val="03C2F1"/>
                                      </p:to>
                                    </p:animClr>
                                    <p:animClr clrSpc="rgb" dir="cw">
                                      <p:cBhvr>
                                        <p:cTn id="20" dur="500" fill="hold"/>
                                        <p:tgtEl>
                                          <p:spTgt spid="5">
                                            <p:txEl>
                                              <p:pRg st="7" end="7"/>
                                            </p:txEl>
                                          </p:spTgt>
                                        </p:tgtEl>
                                        <p:attrNameLst>
                                          <p:attrName>fillcolor</p:attrName>
                                        </p:attrNameLst>
                                      </p:cBhvr>
                                      <p:to>
                                        <a:srgbClr val="03C2F1"/>
                                      </p:to>
                                    </p:animClr>
                                    <p:set>
                                      <p:cBhvr>
                                        <p:cTn id="21" dur="500" fill="hold"/>
                                        <p:tgtEl>
                                          <p:spTgt spid="5">
                                            <p:txEl>
                                              <p:pRg st="7" end="7"/>
                                            </p:txEl>
                                          </p:spTgt>
                                        </p:tgtEl>
                                        <p:attrNameLst>
                                          <p:attrName>fill.type</p:attrName>
                                        </p:attrNameLst>
                                      </p:cBhvr>
                                      <p:to>
                                        <p:strVal val="solid"/>
                                      </p:to>
                                    </p:set>
                                    <p:set>
                                      <p:cBhvr>
                                        <p:cTn id="22" dur="500" fill="hold"/>
                                        <p:tgtEl>
                                          <p:spTgt spid="5">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a:t>Solve the IPv6 problem</a:t>
            </a:r>
          </a:p>
        </p:txBody>
      </p:sp>
      <p:sp>
        <p:nvSpPr>
          <p:cNvPr id="3" name="Text Placeholder 2"/>
          <p:cNvSpPr>
            <a:spLocks noGrp="1"/>
          </p:cNvSpPr>
          <p:nvPr>
            <p:ph idx="1"/>
          </p:nvPr>
        </p:nvSpPr>
        <p:spPr>
          <a:xfrm>
            <a:off x="457200" y="1412776"/>
            <a:ext cx="8229600" cy="4525963"/>
          </a:xfrm>
          <a:prstGeom prst="rect">
            <a:avLst/>
          </a:prstGeom>
        </p:spPr>
        <p:txBody>
          <a:bodyPr lIns="68589" tIns="34295" rIns="68589" bIns="34295">
            <a:normAutofit/>
          </a:bodyPr>
          <a:lstStyle/>
          <a:p>
            <a:pPr marL="302459" indent="-302459"/>
            <a:r>
              <a:rPr lang="en-US" sz="1800" dirty="0"/>
              <a:t>Disable IPv6</a:t>
            </a:r>
          </a:p>
          <a:p>
            <a:pPr marL="601346" lvl="1"/>
            <a:r>
              <a:rPr lang="en-US" sz="1500" dirty="0"/>
              <a:t>HKLM\SYSTEM\CurrentControlSet\Services\Tcpip6\Parameters\</a:t>
            </a:r>
          </a:p>
          <a:p>
            <a:pPr marL="857364" lvl="2" indent="-215532"/>
            <a:r>
              <a:rPr lang="en-US" sz="1400" dirty="0"/>
              <a:t>Disabled Components</a:t>
            </a:r>
          </a:p>
          <a:p>
            <a:pPr marL="302459" indent="-302459"/>
            <a:r>
              <a:rPr lang="en-US" sz="1800" dirty="0"/>
              <a:t>Hyper-V cluster</a:t>
            </a:r>
          </a:p>
          <a:p>
            <a:pPr marL="604918" lvl="1" indent="-259591"/>
            <a:r>
              <a:rPr lang="en-US" sz="1500" dirty="0"/>
              <a:t>It is not possible to add a new node to an existing cluster </a:t>
            </a:r>
          </a:p>
          <a:p>
            <a:pPr marL="302459" indent="-302459"/>
            <a:r>
              <a:rPr lang="en-US" sz="1800" dirty="0"/>
              <a:t>TMG server</a:t>
            </a:r>
          </a:p>
          <a:p>
            <a:pPr marL="604918" lvl="1" indent="-259591"/>
            <a:r>
              <a:rPr lang="en-US" sz="1500" dirty="0"/>
              <a:t>RRAS breaks</a:t>
            </a:r>
          </a:p>
          <a:p>
            <a:pPr marL="302459" indent="-302459"/>
            <a:r>
              <a:rPr lang="en-US" sz="1800" dirty="0"/>
              <a:t>Exchange</a:t>
            </a:r>
          </a:p>
          <a:p>
            <a:pPr marL="604918" lvl="1" indent="-259591" defTabSz="604918"/>
            <a:r>
              <a:rPr lang="en-US" sz="1500" dirty="0"/>
              <a:t>Mailflow problems</a:t>
            </a:r>
          </a:p>
          <a:p>
            <a:pPr marL="604918" lvl="1" indent="-259591"/>
            <a:r>
              <a:rPr lang="en-US" sz="1500" dirty="0"/>
              <a:t>Installing </a:t>
            </a:r>
            <a:r>
              <a:rPr lang="en-US" sz="1500" dirty="0" smtClean="0"/>
              <a:t>problems</a:t>
            </a:r>
          </a:p>
          <a:p>
            <a:pPr marL="604918" lvl="1" indent="-259591"/>
            <a:r>
              <a:rPr lang="en-US" sz="1500" dirty="0" smtClean="0"/>
              <a:t>Services fail</a:t>
            </a:r>
            <a:endParaRPr lang="en-US" sz="1500" dirty="0"/>
          </a:p>
          <a:p>
            <a:pPr marL="302459" indent="-302459"/>
            <a:r>
              <a:rPr lang="en-US" sz="1800" dirty="0"/>
              <a:t>Direct Access</a:t>
            </a:r>
          </a:p>
          <a:p>
            <a:pPr marL="604918" lvl="1" indent="-259591"/>
            <a:r>
              <a:rPr lang="en-US" sz="1500" dirty="0"/>
              <a:t>Does not work</a:t>
            </a:r>
          </a:p>
          <a:p>
            <a:r>
              <a:rPr lang="en-US" sz="1800" dirty="0"/>
              <a:t>HomeGroup</a:t>
            </a:r>
          </a:p>
          <a:p>
            <a:pPr marL="604918" lvl="1" indent="-259591"/>
            <a:r>
              <a:rPr lang="en-US" sz="1500" dirty="0"/>
              <a:t>Does not work</a:t>
            </a:r>
          </a:p>
        </p:txBody>
      </p:sp>
    </p:spTree>
    <p:extLst>
      <p:ext uri="{BB962C8B-B14F-4D97-AF65-F5344CB8AC3E}">
        <p14:creationId xmlns:p14="http://schemas.microsoft.com/office/powerpoint/2010/main" val="1094092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Solve the IPv6 problem</a:t>
            </a:r>
          </a:p>
        </p:txBody>
      </p:sp>
      <p:sp>
        <p:nvSpPr>
          <p:cNvPr id="3" name="Text Placeholder 2"/>
          <p:cNvSpPr>
            <a:spLocks noGrp="1"/>
          </p:cNvSpPr>
          <p:nvPr>
            <p:ph idx="1"/>
          </p:nvPr>
        </p:nvSpPr>
        <p:spPr>
          <a:prstGeom prst="rect">
            <a:avLst/>
          </a:prstGeom>
        </p:spPr>
        <p:txBody>
          <a:bodyPr lIns="68589" tIns="34295" rIns="68589" bIns="34295"/>
          <a:lstStyle/>
          <a:p>
            <a:r>
              <a:rPr lang="en-US" dirty="0" smtClean="0"/>
              <a:t>Implement IPv6</a:t>
            </a:r>
          </a:p>
          <a:p>
            <a:r>
              <a:rPr lang="en-US" dirty="0" smtClean="0"/>
              <a:t>Step 1: Design</a:t>
            </a:r>
          </a:p>
          <a:p>
            <a:r>
              <a:rPr lang="en-US" dirty="0" smtClean="0"/>
              <a:t>Step 2: IPv6 Ready</a:t>
            </a:r>
          </a:p>
          <a:p>
            <a:r>
              <a:rPr lang="en-US" dirty="0" smtClean="0"/>
              <a:t>Step 3: IPv6 Testing</a:t>
            </a:r>
          </a:p>
          <a:p>
            <a:r>
              <a:rPr lang="en-US" dirty="0" smtClean="0"/>
              <a:t>Step 4: Dual stack</a:t>
            </a:r>
          </a:p>
          <a:p>
            <a:endParaRPr lang="en-US" dirty="0"/>
          </a:p>
        </p:txBody>
      </p:sp>
    </p:spTree>
    <p:extLst>
      <p:ext uri="{BB962C8B-B14F-4D97-AF65-F5344CB8AC3E}">
        <p14:creationId xmlns:p14="http://schemas.microsoft.com/office/powerpoint/2010/main" val="108995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Solve the IPv6 problem</a:t>
            </a:r>
          </a:p>
        </p:txBody>
      </p:sp>
      <p:sp>
        <p:nvSpPr>
          <p:cNvPr id="3" name="Text Placeholder 2"/>
          <p:cNvSpPr>
            <a:spLocks noGrp="1"/>
          </p:cNvSpPr>
          <p:nvPr>
            <p:ph idx="1"/>
          </p:nvPr>
        </p:nvSpPr>
        <p:spPr>
          <a:prstGeom prst="rect">
            <a:avLst/>
          </a:prstGeom>
        </p:spPr>
        <p:txBody>
          <a:bodyPr lIns="68589" tIns="34295" rIns="68589" bIns="34295"/>
          <a:lstStyle/>
          <a:p>
            <a:r>
              <a:rPr lang="en-US" dirty="0"/>
              <a:t>What if there is no </a:t>
            </a:r>
            <a:r>
              <a:rPr lang="en-US" dirty="0" smtClean="0"/>
              <a:t>solution</a:t>
            </a:r>
          </a:p>
          <a:p>
            <a:pPr lvl="1"/>
            <a:r>
              <a:rPr lang="en-US" dirty="0" smtClean="0"/>
              <a:t>No IPv6 Firewall</a:t>
            </a:r>
          </a:p>
          <a:p>
            <a:pPr lvl="1"/>
            <a:r>
              <a:rPr lang="en-US" dirty="0" smtClean="0"/>
              <a:t>No IPv6 sockets</a:t>
            </a:r>
          </a:p>
          <a:p>
            <a:pPr lvl="1"/>
            <a:r>
              <a:rPr lang="en-US" dirty="0" smtClean="0"/>
              <a:t>Wrong logging</a:t>
            </a:r>
          </a:p>
          <a:p>
            <a:r>
              <a:rPr lang="en-US" dirty="0" smtClean="0"/>
              <a:t>Force the use of IPv4</a:t>
            </a:r>
          </a:p>
          <a:p>
            <a:pPr lvl="1"/>
            <a:r>
              <a:rPr lang="en-US" dirty="0" smtClean="0"/>
              <a:t>Dual Stack</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03362" y="1447801"/>
            <a:ext cx="3140877" cy="4171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2429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Troubleshooting IPv6</a:t>
            </a:r>
          </a:p>
        </p:txBody>
      </p:sp>
      <p:sp>
        <p:nvSpPr>
          <p:cNvPr id="4" name="Text Placeholder 3"/>
          <p:cNvSpPr>
            <a:spLocks noGrp="1"/>
          </p:cNvSpPr>
          <p:nvPr>
            <p:ph type="body" idx="1"/>
          </p:nvPr>
        </p:nvSpPr>
        <p:spPr/>
        <p:txBody>
          <a:bodyPr>
            <a:normAutofit/>
          </a:bodyPr>
          <a:lstStyle/>
          <a:p>
            <a:r>
              <a:rPr lang="en-US" sz="4000" noProof="0" dirty="0" smtClean="0"/>
              <a:t>Demo</a:t>
            </a:r>
            <a:endParaRPr lang="en-US" sz="4000" noProof="0" dirty="0"/>
          </a:p>
        </p:txBody>
      </p:sp>
      <p:sp>
        <p:nvSpPr>
          <p:cNvPr id="3" name="Subtitle 2"/>
          <p:cNvSpPr>
            <a:spLocks noGrp="1"/>
          </p:cNvSpPr>
          <p:nvPr>
            <p:ph type="subTitle" idx="4294967295"/>
          </p:nvPr>
        </p:nvSpPr>
        <p:spPr>
          <a:xfrm>
            <a:off x="755576" y="5013176"/>
            <a:ext cx="6994525" cy="461963"/>
          </a:xfrm>
        </p:spPr>
        <p:txBody>
          <a:bodyPr>
            <a:normAutofit fontScale="92500" lnSpcReduction="10000"/>
          </a:bodyPr>
          <a:lstStyle/>
          <a:p>
            <a:r>
              <a:rPr lang="en-US" dirty="0" smtClean="0">
                <a:solidFill>
                  <a:schemeClr val="bg1"/>
                </a:solidFill>
              </a:rPr>
              <a:t>Forefront Threat Management Gateway</a:t>
            </a:r>
            <a:endParaRPr lang="en-US" dirty="0">
              <a:solidFill>
                <a:schemeClr val="bg1"/>
              </a:solidFill>
            </a:endParaRPr>
          </a:p>
        </p:txBody>
      </p:sp>
    </p:spTree>
    <p:extLst>
      <p:ext uri="{BB962C8B-B14F-4D97-AF65-F5344CB8AC3E}">
        <p14:creationId xmlns:p14="http://schemas.microsoft.com/office/powerpoint/2010/main" val="2757079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IPv6 Refresh</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72395398"/>
              </p:ext>
            </p:extLst>
          </p:nvPr>
        </p:nvGraphicFramePr>
        <p:xfrm>
          <a:off x="457200" y="1600200"/>
          <a:ext cx="8229600" cy="2749973"/>
        </p:xfrm>
        <a:graphic>
          <a:graphicData uri="http://schemas.openxmlformats.org/drawingml/2006/table">
            <a:tbl>
              <a:tblPr firstRow="1" bandRow="1">
                <a:tableStyleId>{5C22544A-7EE6-4342-B048-85BDC9FD1C3A}</a:tableStyleId>
              </a:tblPr>
              <a:tblGrid>
                <a:gridCol w="1882552"/>
                <a:gridCol w="6347048"/>
              </a:tblGrid>
              <a:tr h="494453">
                <a:tc>
                  <a:txBody>
                    <a:bodyPr/>
                    <a:lstStyle/>
                    <a:p>
                      <a:r>
                        <a:rPr lang="en-AU" sz="2000" dirty="0" smtClean="0"/>
                        <a:t>Unicast Address</a:t>
                      </a:r>
                      <a:endParaRPr lang="en-AU" sz="2000" dirty="0"/>
                    </a:p>
                  </a:txBody>
                  <a:tcPr marT="60960" marB="60960"/>
                </a:tc>
                <a:tc>
                  <a:txBody>
                    <a:bodyPr/>
                    <a:lstStyle/>
                    <a:p>
                      <a:r>
                        <a:rPr lang="en-AU" sz="2000" dirty="0" smtClean="0"/>
                        <a:t>Description</a:t>
                      </a:r>
                      <a:endParaRPr lang="en-AU" sz="2000" dirty="0"/>
                    </a:p>
                  </a:txBody>
                  <a:tcPr marT="60960" marB="60960"/>
                </a:tc>
              </a:tr>
              <a:tr h="1219200">
                <a:tc>
                  <a:txBody>
                    <a:bodyPr/>
                    <a:lstStyle/>
                    <a:p>
                      <a:r>
                        <a:rPr lang="en-AU" sz="2000" dirty="0" smtClean="0"/>
                        <a:t>Link Local</a:t>
                      </a:r>
                      <a:endParaRPr lang="en-AU" sz="2000" dirty="0"/>
                    </a:p>
                  </a:txBody>
                  <a:tcPr marT="60960" marB="60960"/>
                </a:tc>
                <a:tc>
                  <a:txBody>
                    <a:bodyPr/>
                    <a:lstStyle/>
                    <a:p>
                      <a:r>
                        <a:rPr lang="en-AU" sz="2000" dirty="0" smtClean="0">
                          <a:effectLst/>
                        </a:rPr>
                        <a:t>The scope of the IPv6 address is the local subnet. IPv6 link local addresses are comparable to IPv4 link local addresses used in Automatic Private IP Addressing </a:t>
                      </a:r>
                      <a:endParaRPr lang="en-AU" sz="2000" dirty="0"/>
                    </a:p>
                  </a:txBody>
                  <a:tcPr marT="60960" marB="60960"/>
                </a:tc>
              </a:tr>
              <a:tr h="853440">
                <a:tc>
                  <a:txBody>
                    <a:bodyPr/>
                    <a:lstStyle/>
                    <a:p>
                      <a:r>
                        <a:rPr lang="en-AU" sz="2000" dirty="0" smtClean="0"/>
                        <a:t>Global</a:t>
                      </a:r>
                      <a:endParaRPr lang="en-AU" sz="2000" dirty="0"/>
                    </a:p>
                  </a:txBody>
                  <a:tcPr marT="60960" marB="60960"/>
                </a:tc>
                <a:tc>
                  <a:txBody>
                    <a:bodyPr/>
                    <a:lstStyle/>
                    <a:p>
                      <a:r>
                        <a:rPr lang="en-AU" sz="2000" dirty="0" smtClean="0">
                          <a:effectLst/>
                        </a:rPr>
                        <a:t>The scope of the IPv6 address is the whole world. IPv6 global addresses are comparable to IPv4 public IP addresses</a:t>
                      </a:r>
                      <a:endParaRPr lang="en-AU" sz="2000" dirty="0"/>
                    </a:p>
                  </a:txBody>
                  <a:tcPr marT="60960" marB="60960"/>
                </a:tc>
              </a:tr>
            </a:tbl>
          </a:graphicData>
        </a:graphic>
      </p:graphicFrame>
    </p:spTree>
    <p:extLst>
      <p:ext uri="{BB962C8B-B14F-4D97-AF65-F5344CB8AC3E}">
        <p14:creationId xmlns:p14="http://schemas.microsoft.com/office/powerpoint/2010/main" val="31937053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Troubleshooting IPv6</a:t>
            </a:r>
          </a:p>
        </p:txBody>
      </p:sp>
      <p:sp>
        <p:nvSpPr>
          <p:cNvPr id="4" name="Text Placeholder 3"/>
          <p:cNvSpPr>
            <a:spLocks noGrp="1"/>
          </p:cNvSpPr>
          <p:nvPr>
            <p:ph type="body" idx="1"/>
          </p:nvPr>
        </p:nvSpPr>
        <p:spPr/>
        <p:txBody>
          <a:bodyPr>
            <a:normAutofit/>
          </a:bodyPr>
          <a:lstStyle/>
          <a:p>
            <a:r>
              <a:rPr lang="en-US" sz="4000" noProof="0" dirty="0" smtClean="0"/>
              <a:t>Demo</a:t>
            </a:r>
            <a:endParaRPr lang="en-US" sz="4000" noProof="0" dirty="0"/>
          </a:p>
        </p:txBody>
      </p:sp>
      <p:sp>
        <p:nvSpPr>
          <p:cNvPr id="3" name="Subtitle 2"/>
          <p:cNvSpPr>
            <a:spLocks noGrp="1"/>
          </p:cNvSpPr>
          <p:nvPr>
            <p:ph type="subTitle" idx="4294967295"/>
          </p:nvPr>
        </p:nvSpPr>
        <p:spPr>
          <a:xfrm>
            <a:off x="755576" y="5013176"/>
            <a:ext cx="6994525" cy="461963"/>
          </a:xfrm>
        </p:spPr>
        <p:txBody>
          <a:bodyPr>
            <a:normAutofit fontScale="92500" lnSpcReduction="10000"/>
          </a:bodyPr>
          <a:lstStyle/>
          <a:p>
            <a:r>
              <a:rPr lang="en-US" dirty="0"/>
              <a:t>Windows 7 random numbers</a:t>
            </a:r>
          </a:p>
        </p:txBody>
      </p:sp>
    </p:spTree>
    <p:extLst>
      <p:ext uri="{BB962C8B-B14F-4D97-AF65-F5344CB8AC3E}">
        <p14:creationId xmlns:p14="http://schemas.microsoft.com/office/powerpoint/2010/main" val="773002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Helpful Resources</a:t>
            </a:r>
            <a:endParaRPr lang="en-AU" dirty="0"/>
          </a:p>
        </p:txBody>
      </p:sp>
      <p:sp>
        <p:nvSpPr>
          <p:cNvPr id="6" name="Content Placeholder 5"/>
          <p:cNvSpPr>
            <a:spLocks noGrp="1"/>
          </p:cNvSpPr>
          <p:nvPr>
            <p:ph idx="1"/>
          </p:nvPr>
        </p:nvSpPr>
        <p:spPr/>
        <p:txBody>
          <a:bodyPr>
            <a:normAutofit lnSpcReduction="10000"/>
          </a:bodyPr>
          <a:lstStyle/>
          <a:p>
            <a:r>
              <a:rPr lang="en-AU" dirty="0" smtClean="0"/>
              <a:t>TCP/IP </a:t>
            </a:r>
            <a:r>
              <a:rPr lang="en-AU" dirty="0"/>
              <a:t>Fundamentals for Microsoft </a:t>
            </a:r>
            <a:r>
              <a:rPr lang="en-AU" dirty="0" smtClean="0"/>
              <a:t>Windows (Whitepaper)</a:t>
            </a:r>
          </a:p>
          <a:p>
            <a:r>
              <a:rPr lang="en-AU" dirty="0"/>
              <a:t>Understanding IPv6 </a:t>
            </a:r>
            <a:r>
              <a:rPr lang="en-AU" dirty="0" smtClean="0"/>
              <a:t>Second Edition - </a:t>
            </a:r>
            <a:r>
              <a:rPr lang="en-AU" dirty="0"/>
              <a:t>Joseph </a:t>
            </a:r>
            <a:r>
              <a:rPr lang="en-AU" dirty="0" smtClean="0"/>
              <a:t>Davies</a:t>
            </a:r>
            <a:endParaRPr lang="en-AU" dirty="0"/>
          </a:p>
          <a:p>
            <a:r>
              <a:rPr lang="en-AU" dirty="0"/>
              <a:t>Migrating to IPv6: A Practical Guide to Implementing IPv6 in Mobile and Fixed Networks</a:t>
            </a:r>
            <a:endParaRPr lang="en-AU" dirty="0" smtClean="0"/>
          </a:p>
          <a:p>
            <a:r>
              <a:rPr lang="en-AU" dirty="0" smtClean="0"/>
              <a:t>IPv6 </a:t>
            </a:r>
            <a:r>
              <a:rPr lang="en-AU" dirty="0"/>
              <a:t>Network Administration - Niall Richard Murphy &amp; David </a:t>
            </a:r>
            <a:r>
              <a:rPr lang="en-AU" dirty="0" smtClean="0"/>
              <a:t>Malone</a:t>
            </a:r>
          </a:p>
          <a:p>
            <a:r>
              <a:rPr lang="en-AU" dirty="0"/>
              <a:t>IPv6 Essentials - Silvia </a:t>
            </a:r>
            <a:r>
              <a:rPr lang="en-AU" dirty="0" smtClean="0"/>
              <a:t>Hagen</a:t>
            </a:r>
          </a:p>
          <a:p>
            <a:endParaRPr lang="en-AU" dirty="0"/>
          </a:p>
        </p:txBody>
      </p:sp>
    </p:spTree>
    <p:extLst>
      <p:ext uri="{BB962C8B-B14F-4D97-AF65-F5344CB8AC3E}">
        <p14:creationId xmlns:p14="http://schemas.microsoft.com/office/powerpoint/2010/main" val="584192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Agenda</a:t>
            </a:r>
          </a:p>
        </p:txBody>
      </p:sp>
      <p:sp>
        <p:nvSpPr>
          <p:cNvPr id="5" name="Text Placeholder 4"/>
          <p:cNvSpPr>
            <a:spLocks noGrp="1"/>
          </p:cNvSpPr>
          <p:nvPr>
            <p:ph idx="1"/>
          </p:nvPr>
        </p:nvSpPr>
        <p:spPr>
          <a:prstGeom prst="rect">
            <a:avLst/>
          </a:prstGeom>
        </p:spPr>
        <p:txBody>
          <a:bodyPr lIns="68589" tIns="34295" rIns="68589" bIns="34295">
            <a:normAutofit/>
          </a:bodyPr>
          <a:lstStyle/>
          <a:p>
            <a:r>
              <a:rPr lang="en-US" noProof="0" dirty="0" smtClean="0"/>
              <a:t>The 5 steps to IPv6</a:t>
            </a:r>
          </a:p>
          <a:p>
            <a:r>
              <a:rPr lang="en-US" noProof="0" dirty="0" smtClean="0"/>
              <a:t>Migrating Windows Operating System</a:t>
            </a:r>
          </a:p>
          <a:p>
            <a:r>
              <a:rPr lang="en-US" noProof="0" dirty="0" smtClean="0"/>
              <a:t>Migrating an application server</a:t>
            </a:r>
          </a:p>
          <a:p>
            <a:pPr lvl="1"/>
            <a:r>
              <a:rPr lang="en-US" dirty="0" smtClean="0"/>
              <a:t>IIS 7.0</a:t>
            </a:r>
          </a:p>
          <a:p>
            <a:pPr lvl="1"/>
            <a:r>
              <a:rPr lang="en-US" noProof="0" dirty="0" smtClean="0"/>
              <a:t>Exchange 2010</a:t>
            </a:r>
          </a:p>
          <a:p>
            <a:r>
              <a:rPr lang="en-US" noProof="0" dirty="0" smtClean="0"/>
              <a:t>Running into problems</a:t>
            </a:r>
          </a:p>
          <a:p>
            <a:pPr lvl="1"/>
            <a:r>
              <a:rPr lang="en-US" dirty="0"/>
              <a:t>Firewall</a:t>
            </a:r>
          </a:p>
          <a:p>
            <a:pPr lvl="1"/>
            <a:r>
              <a:rPr lang="en-US" dirty="0"/>
              <a:t>Windows 7 random IP number</a:t>
            </a:r>
          </a:p>
          <a:p>
            <a:endParaRPr lang="en-US" noProof="0" dirty="0" smtClean="0"/>
          </a:p>
        </p:txBody>
      </p:sp>
    </p:spTree>
    <p:extLst>
      <p:ext uri="{BB962C8B-B14F-4D97-AF65-F5344CB8AC3E}">
        <p14:creationId xmlns:p14="http://schemas.microsoft.com/office/powerpoint/2010/main" val="3456199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2" y="271320"/>
            <a:ext cx="9143999" cy="6629400"/>
          </a:xfrm>
          <a:prstGeom prst="rect">
            <a:avLst/>
          </a:prstGeom>
          <a:gradFill flip="none" rotWithShape="1">
            <a:gsLst>
              <a:gs pos="42000">
                <a:srgbClr val="0F74A1">
                  <a:alpha val="0"/>
                </a:srgbClr>
              </a:gs>
              <a:gs pos="100000">
                <a:schemeClr val="tx2">
                  <a:lumMod val="50000"/>
                </a:schemeClr>
              </a:gs>
            </a:gsLst>
            <a:lin ang="5400000" scaled="1"/>
            <a:tileRect/>
          </a:gradFill>
          <a:ln w="42500" cap="flat" cmpd="sng" algn="ctr">
            <a:noFill/>
            <a:prstDash val="solid"/>
            <a:headEnd type="none" w="med" len="med"/>
            <a:tailEnd type="none" w="med" len="med"/>
          </a:ln>
          <a:effectLst/>
        </p:spPr>
        <p:txBody>
          <a:bodyPr vert="horz" wrap="square" lIns="68576" tIns="34288" rIns="68576" bIns="34288" numCol="1" rtlCol="0" anchor="ctr" anchorCtr="0" compatLnSpc="1">
            <a:prstTxWarp prst="textNoShape">
              <a:avLst/>
            </a:prstTxWarp>
          </a:bodyPr>
          <a:lstStyle/>
          <a:p>
            <a:pPr algn="ctr" defTabSz="685558" fontAlgn="base">
              <a:spcBef>
                <a:spcPct val="0"/>
              </a:spcBef>
              <a:spcAft>
                <a:spcPct val="0"/>
              </a:spcAft>
            </a:pPr>
            <a:endParaRPr lang="en-US" kern="0" dirty="0">
              <a:gradFill>
                <a:gsLst>
                  <a:gs pos="0">
                    <a:srgbClr val="FFFFFF"/>
                  </a:gs>
                  <a:gs pos="100000">
                    <a:srgbClr val="FFFFFF"/>
                  </a:gs>
                </a:gsLst>
                <a:lin ang="5400000" scaled="0"/>
              </a:gradFill>
              <a:latin typeface="Arial" pitchFamily="34" charset="0"/>
            </a:endParaRPr>
          </a:p>
        </p:txBody>
      </p:sp>
      <p:sp>
        <p:nvSpPr>
          <p:cNvPr id="2" name="Title 1"/>
          <p:cNvSpPr>
            <a:spLocks noGrp="1"/>
          </p:cNvSpPr>
          <p:nvPr>
            <p:ph type="title"/>
          </p:nvPr>
        </p:nvSpPr>
        <p:spPr/>
        <p:txBody>
          <a:bodyPr/>
          <a:lstStyle/>
          <a:p>
            <a:r>
              <a:rPr lang="en-US" sz="5000" dirty="0"/>
              <a:t>Q&amp;A</a:t>
            </a:r>
          </a:p>
        </p:txBody>
      </p:sp>
      <p:sp>
        <p:nvSpPr>
          <p:cNvPr id="3" name="Subtitle 2"/>
          <p:cNvSpPr>
            <a:spLocks noGrp="1"/>
          </p:cNvSpPr>
          <p:nvPr>
            <p:ph idx="1"/>
          </p:nvPr>
        </p:nvSpPr>
        <p:spPr/>
        <p:txBody>
          <a:bodyPr>
            <a:normAutofit/>
          </a:bodyPr>
          <a:lstStyle/>
          <a:p>
            <a:r>
              <a:rPr lang="en-US" sz="2100" dirty="0"/>
              <a:t>Keep in mind:</a:t>
            </a:r>
          </a:p>
          <a:p>
            <a:r>
              <a:rPr lang="en-US" sz="2100" dirty="0"/>
              <a:t>IPv6 = IPv4 but then 128 bits ;-)</a:t>
            </a:r>
          </a:p>
          <a:p>
            <a:endParaRPr lang="en-US" sz="2100" dirty="0"/>
          </a:p>
          <a:p>
            <a:r>
              <a:rPr lang="en-US" sz="2100" dirty="0"/>
              <a:t>131.107.0.1</a:t>
            </a:r>
          </a:p>
          <a:p>
            <a:r>
              <a:rPr lang="en-US" sz="2100" dirty="0"/>
              <a:t>10000011.01101011.00000000.00000001</a:t>
            </a:r>
          </a:p>
          <a:p>
            <a:endParaRPr lang="en-US" noProof="0" dirty="0" smtClean="0"/>
          </a:p>
          <a:p>
            <a:r>
              <a:rPr lang="en-US" sz="2100" dirty="0"/>
              <a:t>2001:1310:1969:1:0:0:0:1</a:t>
            </a:r>
          </a:p>
          <a:p>
            <a:r>
              <a:rPr lang="en-US" sz="2100" dirty="0"/>
              <a:t>0010000000000001:0001001100010000:0001100101101001:0000000000000001:0000000000000000:0000000000000000:0000000000000000:0000000000000001</a:t>
            </a:r>
          </a:p>
        </p:txBody>
      </p:sp>
      <p:sp>
        <p:nvSpPr>
          <p:cNvPr id="4" name="TextBox 3"/>
          <p:cNvSpPr txBox="1"/>
          <p:nvPr/>
        </p:nvSpPr>
        <p:spPr>
          <a:xfrm>
            <a:off x="7001019" y="228601"/>
            <a:ext cx="1743017" cy="4093639"/>
          </a:xfrm>
          <a:prstGeom prst="rect">
            <a:avLst/>
          </a:prstGeom>
          <a:gradFill flip="none" rotWithShape="1">
            <a:gsLst>
              <a:gs pos="0">
                <a:srgbClr val="E99D05">
                  <a:shade val="30000"/>
                  <a:satMod val="115000"/>
                </a:srgbClr>
              </a:gs>
              <a:gs pos="50000">
                <a:srgbClr val="E99D05">
                  <a:shade val="67500"/>
                  <a:satMod val="115000"/>
                </a:srgbClr>
              </a:gs>
              <a:gs pos="100000">
                <a:srgbClr val="E99D05">
                  <a:shade val="100000"/>
                  <a:satMod val="115000"/>
                </a:srgbClr>
              </a:gs>
            </a:gsLst>
            <a:lin ang="8100000" scaled="1"/>
            <a:tileRect/>
          </a:gradFill>
          <a:ln>
            <a:noFill/>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68586" tIns="34293" rIns="68586" bIns="34293" numCol="1" rtlCol="0" anchor="ctr" anchorCtr="0" compatLnSpc="1">
            <a:prstTxWarp prst="textNoShape">
              <a:avLst/>
            </a:prstTxWarp>
          </a:bodyPr>
          <a:lstStyle>
            <a:defPPr>
              <a:defRPr lang="en-US"/>
            </a:defPPr>
            <a:lvl1pPr algn="ctr" rtl="1">
              <a:defRPr sz="2200" b="1">
                <a:gradFill>
                  <a:gsLst>
                    <a:gs pos="0">
                      <a:schemeClr val="tx1"/>
                    </a:gs>
                    <a:gs pos="100000">
                      <a:schemeClr val="tx1"/>
                    </a:gs>
                  </a:gsLst>
                  <a:lin ang="8100000" scaled="1"/>
                </a:gradFill>
                <a:latin typeface="+mj-lt"/>
              </a:defRPr>
            </a:lvl1pPr>
          </a:lstStyle>
          <a:p>
            <a:pPr algn="l"/>
            <a:r>
              <a:rPr lang="en-US" sz="1500" dirty="0"/>
              <a:t>340- undecillion, </a:t>
            </a:r>
          </a:p>
          <a:p>
            <a:pPr algn="l"/>
            <a:r>
              <a:rPr lang="en-US" sz="1500" dirty="0"/>
              <a:t>282- decillion, </a:t>
            </a:r>
          </a:p>
          <a:p>
            <a:pPr algn="l"/>
            <a:r>
              <a:rPr lang="en-US" sz="1500" dirty="0"/>
              <a:t>366- nonillion, </a:t>
            </a:r>
          </a:p>
          <a:p>
            <a:pPr algn="l"/>
            <a:r>
              <a:rPr lang="en-US" sz="1500" dirty="0"/>
              <a:t>920- octillion,</a:t>
            </a:r>
          </a:p>
          <a:p>
            <a:pPr algn="l"/>
            <a:r>
              <a:rPr lang="en-US" sz="1500" dirty="0"/>
              <a:t>938- septillion,</a:t>
            </a:r>
          </a:p>
          <a:p>
            <a:pPr algn="l"/>
            <a:r>
              <a:rPr lang="en-US" sz="1500" dirty="0"/>
              <a:t>463- sextillion,</a:t>
            </a:r>
          </a:p>
          <a:p>
            <a:pPr algn="l"/>
            <a:r>
              <a:rPr lang="en-US" sz="1500" dirty="0"/>
              <a:t>463- quintillion,</a:t>
            </a:r>
          </a:p>
          <a:p>
            <a:pPr algn="l"/>
            <a:r>
              <a:rPr lang="en-US" sz="1500" dirty="0"/>
              <a:t>374- quadrillion,</a:t>
            </a:r>
          </a:p>
          <a:p>
            <a:pPr algn="l"/>
            <a:r>
              <a:rPr lang="en-US" sz="1500" dirty="0"/>
              <a:t>607- trillion,</a:t>
            </a:r>
          </a:p>
          <a:p>
            <a:pPr algn="l"/>
            <a:r>
              <a:rPr lang="en-US" sz="1500" dirty="0"/>
              <a:t>431- billion,</a:t>
            </a:r>
          </a:p>
          <a:p>
            <a:pPr algn="l"/>
            <a:r>
              <a:rPr lang="en-US" sz="1500" dirty="0"/>
              <a:t>768- million,</a:t>
            </a:r>
          </a:p>
          <a:p>
            <a:pPr algn="l"/>
            <a:r>
              <a:rPr lang="en-US" sz="1500" dirty="0"/>
              <a:t>211- thousand,</a:t>
            </a:r>
          </a:p>
          <a:p>
            <a:pPr algn="l"/>
            <a:r>
              <a:rPr lang="en-US" sz="1500" dirty="0"/>
              <a:t>456</a:t>
            </a:r>
          </a:p>
        </p:txBody>
      </p:sp>
    </p:spTree>
    <p:extLst>
      <p:ext uri="{BB962C8B-B14F-4D97-AF65-F5344CB8AC3E}">
        <p14:creationId xmlns:p14="http://schemas.microsoft.com/office/powerpoint/2010/main" val="1090972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Track Resources</a:t>
            </a:r>
            <a:endParaRPr lang="en-US" dirty="0"/>
          </a:p>
        </p:txBody>
      </p:sp>
      <p:sp>
        <p:nvSpPr>
          <p:cNvPr id="13" name="Rectangle 12"/>
          <p:cNvSpPr/>
          <p:nvPr/>
        </p:nvSpPr>
        <p:spPr bwMode="auto">
          <a:xfrm>
            <a:off x="381001" y="1268760"/>
            <a:ext cx="8372373" cy="728917"/>
          </a:xfrm>
          <a:prstGeom prst="rect">
            <a:avLst/>
          </a:prstGeom>
          <a:no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0" tIns="0" rIns="0" bIns="0" numCol="1" rtlCol="0" anchor="t" anchorCtr="0" compatLnSpc="1">
            <a:prstTxWarp prst="textNoShape">
              <a:avLst/>
            </a:prstTxWarp>
            <a:spAutoFit/>
          </a:bodyPr>
          <a:lstStyle/>
          <a:p>
            <a:pPr>
              <a:lnSpc>
                <a:spcPct val="90000"/>
              </a:lnSpc>
              <a:spcAft>
                <a:spcPts val="450"/>
              </a:spcAft>
              <a:buSzPct val="100000"/>
            </a:pPr>
            <a:r>
              <a:rPr lang="en-US" sz="1500" spc="-23" dirty="0">
                <a:gradFill>
                  <a:gsLst>
                    <a:gs pos="0">
                      <a:srgbClr val="FFFFFF"/>
                    </a:gs>
                    <a:gs pos="86000">
                      <a:srgbClr val="FFFFFF"/>
                    </a:gs>
                  </a:gsLst>
                  <a:lin ang="0" scaled="0"/>
                </a:gradFill>
              </a:rPr>
              <a:t>Don’t forget to visit the Cloud Power area within the TLC (</a:t>
            </a:r>
            <a:r>
              <a:rPr lang="en-US" sz="1500" spc="-23" dirty="0">
                <a:solidFill>
                  <a:schemeClr val="tx2">
                    <a:lumMod val="60000"/>
                    <a:lumOff val="40000"/>
                  </a:schemeClr>
                </a:solidFill>
              </a:rPr>
              <a:t>Blue Section</a:t>
            </a:r>
            <a:r>
              <a:rPr lang="en-US" sz="1500" spc="-23" dirty="0">
                <a:gradFill>
                  <a:gsLst>
                    <a:gs pos="0">
                      <a:srgbClr val="FFFFFF"/>
                    </a:gs>
                    <a:gs pos="86000">
                      <a:srgbClr val="FFFFFF"/>
                    </a:gs>
                  </a:gsLst>
                  <a:lin ang="0" scaled="0"/>
                </a:gradFill>
              </a:rPr>
              <a:t>) to see product demos and speak with experts about the Server &amp; Cloud Platform solutions that help drive your business forward.</a:t>
            </a:r>
          </a:p>
          <a:p>
            <a:pPr lvl="0">
              <a:lnSpc>
                <a:spcPct val="90000"/>
              </a:lnSpc>
              <a:buSzPct val="100000"/>
            </a:pPr>
            <a:r>
              <a:rPr lang="en-US" sz="1500" spc="-23" dirty="0">
                <a:gradFill>
                  <a:gsLst>
                    <a:gs pos="0">
                      <a:srgbClr val="FFFFFF"/>
                    </a:gs>
                    <a:gs pos="86000">
                      <a:srgbClr val="FFFFFF"/>
                    </a:gs>
                  </a:gsLst>
                  <a:lin ang="0" scaled="0"/>
                </a:gradFill>
              </a:rPr>
              <a:t>You can also find the latest information about our products at the following links:</a:t>
            </a:r>
            <a:r>
              <a:rPr lang="en-US" spc="-23" dirty="0">
                <a:gradFill>
                  <a:gsLst>
                    <a:gs pos="0">
                      <a:srgbClr val="FFFFFF"/>
                    </a:gs>
                    <a:gs pos="86000">
                      <a:srgbClr val="FFFFFF"/>
                    </a:gs>
                  </a:gsLst>
                  <a:lin ang="0" scaled="0"/>
                </a:gradFill>
              </a:rPr>
              <a:t> </a:t>
            </a:r>
          </a:p>
        </p:txBody>
      </p:sp>
      <p:sp>
        <p:nvSpPr>
          <p:cNvPr id="14" name="Rectangle 13"/>
          <p:cNvSpPr/>
          <p:nvPr/>
        </p:nvSpPr>
        <p:spPr bwMode="auto">
          <a:xfrm>
            <a:off x="378606" y="4162731"/>
            <a:ext cx="8374768"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Windows Azure - </a:t>
            </a:r>
            <a:r>
              <a:rPr lang="en-US" sz="1500" u="sng" dirty="0">
                <a:solidFill>
                  <a:schemeClr val="bg1"/>
                </a:solidFill>
                <a:hlinkClick r:id="rId4"/>
              </a:rPr>
              <a:t>http://www.microsoft.com/windowsazure/</a:t>
            </a:r>
            <a:endParaRPr lang="en-US" sz="1500" dirty="0">
              <a:solidFill>
                <a:schemeClr val="bg1"/>
              </a:solidFill>
            </a:endParaRPr>
          </a:p>
        </p:txBody>
      </p:sp>
      <p:sp>
        <p:nvSpPr>
          <p:cNvPr id="15" name="Rectangle 14"/>
          <p:cNvSpPr/>
          <p:nvPr/>
        </p:nvSpPr>
        <p:spPr bwMode="auto">
          <a:xfrm>
            <a:off x="376548" y="4839356"/>
            <a:ext cx="8382000"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Microsoft System Center - </a:t>
            </a:r>
            <a:r>
              <a:rPr lang="en-US" sz="1500" u="sng" dirty="0">
                <a:solidFill>
                  <a:schemeClr val="bg1"/>
                </a:solidFill>
                <a:hlinkClick r:id="rId5"/>
              </a:rPr>
              <a:t>http://www.microsoft.com/systemcenter/</a:t>
            </a:r>
            <a:endParaRPr lang="en-US" sz="1500" dirty="0">
              <a:solidFill>
                <a:schemeClr val="bg1"/>
              </a:solidFill>
            </a:endParaRPr>
          </a:p>
        </p:txBody>
      </p:sp>
      <p:sp>
        <p:nvSpPr>
          <p:cNvPr id="17" name="Rectangle 16"/>
          <p:cNvSpPr/>
          <p:nvPr/>
        </p:nvSpPr>
        <p:spPr bwMode="auto">
          <a:xfrm>
            <a:off x="381823" y="5515983"/>
            <a:ext cx="8382000"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Microsoft Forefront - </a:t>
            </a:r>
            <a:r>
              <a:rPr lang="en-US" sz="1500" u="sng" dirty="0">
                <a:solidFill>
                  <a:schemeClr val="bg1"/>
                </a:solidFill>
                <a:hlinkClick r:id="rId6"/>
              </a:rPr>
              <a:t>http://www.microsoft.com/forefront/</a:t>
            </a:r>
            <a:endParaRPr lang="en-US" sz="1500" dirty="0">
              <a:solidFill>
                <a:schemeClr val="bg1"/>
              </a:solidFill>
            </a:endParaRPr>
          </a:p>
        </p:txBody>
      </p:sp>
      <p:sp>
        <p:nvSpPr>
          <p:cNvPr id="9" name="Rectangle 8"/>
          <p:cNvSpPr/>
          <p:nvPr/>
        </p:nvSpPr>
        <p:spPr bwMode="auto">
          <a:xfrm>
            <a:off x="381001" y="3486107"/>
            <a:ext cx="8372373"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Windows Server - </a:t>
            </a:r>
            <a:r>
              <a:rPr lang="en-US" sz="1500" u="sng" dirty="0">
                <a:solidFill>
                  <a:schemeClr val="bg1"/>
                </a:solidFill>
                <a:hlinkClick r:id="rId7"/>
              </a:rPr>
              <a:t>http://www.microsoft.com/windowsserver/</a:t>
            </a:r>
            <a:r>
              <a:rPr lang="en-US" sz="1500" dirty="0">
                <a:solidFill>
                  <a:schemeClr val="bg1"/>
                </a:solidFill>
              </a:rPr>
              <a:t> </a:t>
            </a:r>
          </a:p>
        </p:txBody>
      </p:sp>
      <p:sp>
        <p:nvSpPr>
          <p:cNvPr id="10" name="Rectangle 9"/>
          <p:cNvSpPr/>
          <p:nvPr/>
        </p:nvSpPr>
        <p:spPr bwMode="auto">
          <a:xfrm>
            <a:off x="381001" y="2132856"/>
            <a:ext cx="8372373"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Cloud Power - </a:t>
            </a:r>
            <a:r>
              <a:rPr lang="en-US" sz="1500" u="sng" dirty="0">
                <a:solidFill>
                  <a:schemeClr val="bg1"/>
                </a:solidFill>
                <a:hlinkClick r:id="rId8"/>
              </a:rPr>
              <a:t>http://www.microsoft.com/cloud/</a:t>
            </a:r>
            <a:r>
              <a:rPr lang="en-US" sz="1500" u="sng" dirty="0">
                <a:solidFill>
                  <a:schemeClr val="bg1"/>
                </a:solidFill>
              </a:rPr>
              <a:t>   </a:t>
            </a:r>
            <a:r>
              <a:rPr lang="en-US" sz="1500" dirty="0">
                <a:solidFill>
                  <a:schemeClr val="bg1"/>
                </a:solidFill>
              </a:rPr>
              <a:t> </a:t>
            </a:r>
          </a:p>
        </p:txBody>
      </p:sp>
      <p:sp>
        <p:nvSpPr>
          <p:cNvPr id="11" name="Rectangle 10"/>
          <p:cNvSpPr/>
          <p:nvPr/>
        </p:nvSpPr>
        <p:spPr bwMode="auto">
          <a:xfrm>
            <a:off x="381001" y="2809482"/>
            <a:ext cx="8372373"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Private Cloud - </a:t>
            </a:r>
            <a:r>
              <a:rPr lang="en-US" sz="1500" u="sng" dirty="0">
                <a:solidFill>
                  <a:schemeClr val="bg1"/>
                </a:solidFill>
                <a:hlinkClick r:id="rId7"/>
              </a:rPr>
              <a:t>http://www.microsoft.com/privatecloud/</a:t>
            </a:r>
            <a:r>
              <a:rPr lang="en-US" sz="1500" dirty="0">
                <a:solidFill>
                  <a:schemeClr val="bg1"/>
                </a:solidFill>
              </a:rPr>
              <a:t> </a:t>
            </a:r>
          </a:p>
        </p:txBody>
      </p:sp>
    </p:spTree>
    <p:extLst>
      <p:ext uri="{BB962C8B-B14F-4D97-AF65-F5344CB8AC3E}">
        <p14:creationId xmlns:p14="http://schemas.microsoft.com/office/powerpoint/2010/main" val="1469374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2765274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IPv6 Refresh</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16695695"/>
              </p:ext>
            </p:extLst>
          </p:nvPr>
        </p:nvGraphicFramePr>
        <p:xfrm>
          <a:off x="457200" y="1600201"/>
          <a:ext cx="8229600" cy="4277071"/>
        </p:xfrm>
        <a:graphic>
          <a:graphicData uri="http://schemas.openxmlformats.org/drawingml/2006/table">
            <a:tbl>
              <a:tblPr firstRow="1" bandRow="1">
                <a:tableStyleId>{5C22544A-7EE6-4342-B048-85BDC9FD1C3A}</a:tableStyleId>
              </a:tblPr>
              <a:tblGrid>
                <a:gridCol w="3466728"/>
                <a:gridCol w="2232248"/>
                <a:gridCol w="2530624"/>
              </a:tblGrid>
              <a:tr h="431251">
                <a:tc>
                  <a:txBody>
                    <a:bodyPr/>
                    <a:lstStyle/>
                    <a:p>
                      <a:r>
                        <a:rPr lang="en-AU" sz="2000" dirty="0" smtClean="0"/>
                        <a:t>Item</a:t>
                      </a:r>
                      <a:endParaRPr lang="en-AU" sz="2000" dirty="0"/>
                    </a:p>
                  </a:txBody>
                  <a:tcPr marT="60960" marB="60960"/>
                </a:tc>
                <a:tc>
                  <a:txBody>
                    <a:bodyPr/>
                    <a:lstStyle/>
                    <a:p>
                      <a:r>
                        <a:rPr lang="en-AU" sz="2000" dirty="0" smtClean="0"/>
                        <a:t>IPv4</a:t>
                      </a:r>
                      <a:endParaRPr lang="en-AU" sz="2000" dirty="0"/>
                    </a:p>
                  </a:txBody>
                  <a:tcPr marT="60960" marB="60960"/>
                </a:tc>
                <a:tc>
                  <a:txBody>
                    <a:bodyPr/>
                    <a:lstStyle/>
                    <a:p>
                      <a:r>
                        <a:rPr lang="en-AU" sz="2000" dirty="0" smtClean="0"/>
                        <a:t>IPv6</a:t>
                      </a:r>
                      <a:endParaRPr lang="en-AU" sz="2000" dirty="0"/>
                    </a:p>
                  </a:txBody>
                  <a:tcPr marT="60960" marB="60960"/>
                </a:tc>
              </a:tr>
              <a:tr h="1063361">
                <a:tc>
                  <a:txBody>
                    <a:bodyPr/>
                    <a:lstStyle/>
                    <a:p>
                      <a:r>
                        <a:rPr lang="en-AU" sz="2000" dirty="0" smtClean="0"/>
                        <a:t>Private IP Address</a:t>
                      </a:r>
                      <a:endParaRPr lang="en-AU" sz="2000" dirty="0"/>
                    </a:p>
                  </a:txBody>
                  <a:tcPr marT="60960" marB="60960"/>
                </a:tc>
                <a:tc>
                  <a:txBody>
                    <a:bodyPr/>
                    <a:lstStyle/>
                    <a:p>
                      <a:r>
                        <a:rPr lang="en-AU" sz="2000" dirty="0" smtClean="0"/>
                        <a:t>10.0.0.0/8</a:t>
                      </a:r>
                      <a:br>
                        <a:rPr lang="en-AU" sz="2000" dirty="0" smtClean="0"/>
                      </a:br>
                      <a:r>
                        <a:rPr lang="en-AU" sz="2000" dirty="0" smtClean="0"/>
                        <a:t>172.16.0.0/16</a:t>
                      </a:r>
                    </a:p>
                    <a:p>
                      <a:r>
                        <a:rPr lang="en-AU" sz="2000" dirty="0" smtClean="0"/>
                        <a:t>192.168.0.0/24</a:t>
                      </a:r>
                      <a:endParaRPr lang="en-AU" sz="2000" dirty="0"/>
                    </a:p>
                  </a:txBody>
                  <a:tcPr marT="60960" marB="60960"/>
                </a:tc>
                <a:tc>
                  <a:txBody>
                    <a:bodyPr/>
                    <a:lstStyle/>
                    <a:p>
                      <a:r>
                        <a:rPr lang="en-AU" sz="2000" dirty="0" smtClean="0"/>
                        <a:t>FD00::/8</a:t>
                      </a:r>
                      <a:endParaRPr lang="en-AU" sz="2000" dirty="0"/>
                    </a:p>
                  </a:txBody>
                  <a:tcPr marT="60960" marB="60960"/>
                </a:tc>
              </a:tr>
              <a:tr h="431251">
                <a:tc>
                  <a:txBody>
                    <a:bodyPr/>
                    <a:lstStyle/>
                    <a:p>
                      <a:r>
                        <a:rPr lang="en-AU" sz="2000" dirty="0" smtClean="0"/>
                        <a:t>Link Local Address</a:t>
                      </a:r>
                      <a:endParaRPr lang="en-AU" sz="2000" dirty="0"/>
                    </a:p>
                  </a:txBody>
                  <a:tcPr marT="60960" marB="60960"/>
                </a:tc>
                <a:tc>
                  <a:txBody>
                    <a:bodyPr/>
                    <a:lstStyle/>
                    <a:p>
                      <a:r>
                        <a:rPr lang="en-AU" sz="2000" dirty="0" smtClean="0"/>
                        <a:t>169.254.0.0/16</a:t>
                      </a:r>
                      <a:endParaRPr lang="en-AU" sz="2000" dirty="0"/>
                    </a:p>
                  </a:txBody>
                  <a:tcPr marT="60960" marB="60960"/>
                </a:tc>
                <a:tc>
                  <a:txBody>
                    <a:bodyPr/>
                    <a:lstStyle/>
                    <a:p>
                      <a:r>
                        <a:rPr lang="en-AU" sz="2000" dirty="0" smtClean="0"/>
                        <a:t>FE80::/64</a:t>
                      </a:r>
                      <a:endParaRPr lang="en-AU" sz="2000" dirty="0"/>
                    </a:p>
                  </a:txBody>
                  <a:tcPr marT="60960" marB="60960"/>
                </a:tc>
              </a:tr>
              <a:tr h="431251">
                <a:tc>
                  <a:txBody>
                    <a:bodyPr/>
                    <a:lstStyle/>
                    <a:p>
                      <a:r>
                        <a:rPr lang="en-AU" sz="2000" dirty="0" smtClean="0"/>
                        <a:t>Loopback Address</a:t>
                      </a:r>
                      <a:endParaRPr lang="en-AU" sz="2000" dirty="0"/>
                    </a:p>
                  </a:txBody>
                  <a:tcPr marT="60960" marB="60960"/>
                </a:tc>
                <a:tc>
                  <a:txBody>
                    <a:bodyPr/>
                    <a:lstStyle/>
                    <a:p>
                      <a:r>
                        <a:rPr lang="en-AU" sz="2000" dirty="0" smtClean="0"/>
                        <a:t>127.0.0.1</a:t>
                      </a:r>
                      <a:endParaRPr lang="en-AU" sz="2000" dirty="0"/>
                    </a:p>
                  </a:txBody>
                  <a:tcPr marT="60960" marB="60960"/>
                </a:tc>
                <a:tc>
                  <a:txBody>
                    <a:bodyPr/>
                    <a:lstStyle/>
                    <a:p>
                      <a:r>
                        <a:rPr lang="en-AU" sz="2000" dirty="0" smtClean="0"/>
                        <a:t>::1</a:t>
                      </a:r>
                      <a:endParaRPr lang="en-AU" sz="2000" dirty="0"/>
                    </a:p>
                  </a:txBody>
                  <a:tcPr marT="60960" marB="60960"/>
                </a:tc>
              </a:tr>
              <a:tr h="431251">
                <a:tc>
                  <a:txBody>
                    <a:bodyPr/>
                    <a:lstStyle/>
                    <a:p>
                      <a:r>
                        <a:rPr lang="en-AU" sz="2000" dirty="0" smtClean="0"/>
                        <a:t>Unspecified Address</a:t>
                      </a:r>
                      <a:endParaRPr lang="en-AU" sz="2000" dirty="0"/>
                    </a:p>
                  </a:txBody>
                  <a:tcPr marT="60960" marB="60960"/>
                </a:tc>
                <a:tc>
                  <a:txBody>
                    <a:bodyPr/>
                    <a:lstStyle/>
                    <a:p>
                      <a:r>
                        <a:rPr lang="en-AU" sz="2000" dirty="0" smtClean="0"/>
                        <a:t>0.0.0.0</a:t>
                      </a:r>
                      <a:endParaRPr lang="en-AU" sz="2000" dirty="0"/>
                    </a:p>
                  </a:txBody>
                  <a:tcPr marT="60960" marB="60960"/>
                </a:tc>
                <a:tc>
                  <a:txBody>
                    <a:bodyPr/>
                    <a:lstStyle/>
                    <a:p>
                      <a:r>
                        <a:rPr lang="en-AU" sz="2000" dirty="0" smtClean="0"/>
                        <a:t>::</a:t>
                      </a:r>
                      <a:endParaRPr lang="en-AU" sz="2000" dirty="0"/>
                    </a:p>
                  </a:txBody>
                  <a:tcPr marT="60960" marB="60960"/>
                </a:tc>
              </a:tr>
              <a:tr h="744353">
                <a:tc>
                  <a:txBody>
                    <a:bodyPr/>
                    <a:lstStyle/>
                    <a:p>
                      <a:r>
                        <a:rPr lang="en-AU" sz="2000" dirty="0" smtClean="0"/>
                        <a:t>Address Resolution</a:t>
                      </a:r>
                      <a:endParaRPr lang="en-AU" sz="2000" dirty="0"/>
                    </a:p>
                  </a:txBody>
                  <a:tcPr marT="60960" marB="60960"/>
                </a:tc>
                <a:tc>
                  <a:txBody>
                    <a:bodyPr/>
                    <a:lstStyle/>
                    <a:p>
                      <a:r>
                        <a:rPr lang="en-AU" sz="2000" dirty="0" smtClean="0"/>
                        <a:t>ARP</a:t>
                      </a:r>
                      <a:endParaRPr lang="en-AU" sz="2000" dirty="0"/>
                    </a:p>
                  </a:txBody>
                  <a:tcPr marT="60960" marB="60960"/>
                </a:tc>
                <a:tc>
                  <a:txBody>
                    <a:bodyPr/>
                    <a:lstStyle/>
                    <a:p>
                      <a:r>
                        <a:rPr lang="en-AU" sz="2000" dirty="0" smtClean="0"/>
                        <a:t>Neighbour</a:t>
                      </a:r>
                      <a:r>
                        <a:rPr lang="en-AU" sz="2000" baseline="0" dirty="0" smtClean="0"/>
                        <a:t> Discovery (ND)</a:t>
                      </a:r>
                      <a:endParaRPr lang="en-AU" sz="2000" dirty="0"/>
                    </a:p>
                  </a:txBody>
                  <a:tcPr marT="60960" marB="60960"/>
                </a:tc>
              </a:tr>
              <a:tr h="744353">
                <a:tc>
                  <a:txBody>
                    <a:bodyPr/>
                    <a:lstStyle/>
                    <a:p>
                      <a:r>
                        <a:rPr lang="en-AU" sz="2000" dirty="0" smtClean="0"/>
                        <a:t>DNS Host Name Resolution</a:t>
                      </a:r>
                      <a:endParaRPr lang="en-AU" sz="2000" dirty="0"/>
                    </a:p>
                  </a:txBody>
                  <a:tcPr marT="60960" marB="60960"/>
                </a:tc>
                <a:tc>
                  <a:txBody>
                    <a:bodyPr/>
                    <a:lstStyle/>
                    <a:p>
                      <a:r>
                        <a:rPr lang="en-AU" sz="2000" dirty="0" smtClean="0"/>
                        <a:t>A Record</a:t>
                      </a:r>
                      <a:endParaRPr lang="en-AU" sz="2000" dirty="0"/>
                    </a:p>
                  </a:txBody>
                  <a:tcPr marT="60960" marB="60960"/>
                </a:tc>
                <a:tc>
                  <a:txBody>
                    <a:bodyPr/>
                    <a:lstStyle/>
                    <a:p>
                      <a:r>
                        <a:rPr lang="en-AU" sz="2000" dirty="0" smtClean="0"/>
                        <a:t>AAAA Record</a:t>
                      </a:r>
                      <a:r>
                        <a:rPr lang="en-AU" sz="2000" baseline="0" dirty="0" smtClean="0"/>
                        <a:t> or </a:t>
                      </a:r>
                      <a:br>
                        <a:rPr lang="en-AU" sz="2000" baseline="0" dirty="0" smtClean="0"/>
                      </a:br>
                      <a:r>
                        <a:rPr lang="en-AU" sz="2000" baseline="0" dirty="0" smtClean="0"/>
                        <a:t>A6 Record</a:t>
                      </a:r>
                      <a:endParaRPr lang="en-AU" sz="2000" dirty="0"/>
                    </a:p>
                  </a:txBody>
                  <a:tcPr marT="60960" marB="60960"/>
                </a:tc>
              </a:tr>
            </a:tbl>
          </a:graphicData>
        </a:graphic>
      </p:graphicFrame>
    </p:spTree>
    <p:extLst>
      <p:ext uri="{BB962C8B-B14F-4D97-AF65-F5344CB8AC3E}">
        <p14:creationId xmlns:p14="http://schemas.microsoft.com/office/powerpoint/2010/main" val="26604157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Agenda</a:t>
            </a:r>
            <a:endParaRPr lang="en-US" noProof="0" dirty="0"/>
          </a:p>
        </p:txBody>
      </p:sp>
      <p:sp>
        <p:nvSpPr>
          <p:cNvPr id="5" name="Text Placeholder 4"/>
          <p:cNvSpPr>
            <a:spLocks noGrp="1"/>
          </p:cNvSpPr>
          <p:nvPr>
            <p:ph idx="1"/>
          </p:nvPr>
        </p:nvSpPr>
        <p:spPr>
          <a:prstGeom prst="rect">
            <a:avLst/>
          </a:prstGeom>
        </p:spPr>
        <p:txBody>
          <a:bodyPr lIns="68589" tIns="34295" rIns="68589" bIns="34295">
            <a:normAutofit/>
          </a:bodyPr>
          <a:lstStyle/>
          <a:p>
            <a:pPr>
              <a:lnSpc>
                <a:spcPct val="100000"/>
              </a:lnSpc>
            </a:pPr>
            <a:r>
              <a:rPr lang="en-US" noProof="0" dirty="0" smtClean="0"/>
              <a:t>The 5 steps to IPv6</a:t>
            </a:r>
          </a:p>
          <a:p>
            <a:pPr>
              <a:lnSpc>
                <a:spcPct val="100000"/>
              </a:lnSpc>
            </a:pPr>
            <a:r>
              <a:rPr lang="en-US" noProof="0" dirty="0" smtClean="0"/>
              <a:t>Migrating Windows Operating System</a:t>
            </a:r>
          </a:p>
          <a:p>
            <a:pPr>
              <a:lnSpc>
                <a:spcPct val="100000"/>
              </a:lnSpc>
            </a:pPr>
            <a:r>
              <a:rPr lang="en-US" noProof="0" dirty="0" smtClean="0"/>
              <a:t>Migrating an application server</a:t>
            </a:r>
          </a:p>
          <a:p>
            <a:pPr lvl="1">
              <a:lnSpc>
                <a:spcPct val="100000"/>
              </a:lnSpc>
            </a:pPr>
            <a:r>
              <a:rPr lang="en-US" dirty="0" smtClean="0"/>
              <a:t>IIS 7.0</a:t>
            </a:r>
          </a:p>
          <a:p>
            <a:pPr lvl="1">
              <a:lnSpc>
                <a:spcPct val="100000"/>
              </a:lnSpc>
            </a:pPr>
            <a:r>
              <a:rPr lang="en-US" noProof="0" dirty="0" smtClean="0"/>
              <a:t>Exchange 2010</a:t>
            </a:r>
          </a:p>
          <a:p>
            <a:pPr>
              <a:lnSpc>
                <a:spcPct val="100000"/>
              </a:lnSpc>
            </a:pPr>
            <a:r>
              <a:rPr lang="en-US" noProof="0" dirty="0" smtClean="0"/>
              <a:t>Running into problems</a:t>
            </a:r>
          </a:p>
          <a:p>
            <a:pPr lvl="1">
              <a:lnSpc>
                <a:spcPct val="100000"/>
              </a:lnSpc>
            </a:pPr>
            <a:r>
              <a:rPr lang="en-US" dirty="0"/>
              <a:t>Firewall</a:t>
            </a:r>
          </a:p>
          <a:p>
            <a:pPr lvl="1">
              <a:lnSpc>
                <a:spcPct val="100000"/>
              </a:lnSpc>
            </a:pPr>
            <a:r>
              <a:rPr lang="en-US" dirty="0"/>
              <a:t>Windows 7 random IP number</a:t>
            </a:r>
          </a:p>
        </p:txBody>
      </p:sp>
      <p:sp>
        <p:nvSpPr>
          <p:cNvPr id="3" name="Rectangle 2"/>
          <p:cNvSpPr/>
          <p:nvPr/>
        </p:nvSpPr>
        <p:spPr bwMode="auto">
          <a:xfrm>
            <a:off x="823156" y="1571261"/>
            <a:ext cx="3244788" cy="609600"/>
          </a:xfrm>
          <a:prstGeom prst="rect">
            <a:avLst/>
          </a:prstGeom>
          <a:no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a:solidFill>
                <a:schemeClr val="tx1">
                  <a:alpha val="99000"/>
                </a:schemeClr>
              </a:solidFill>
            </a:endParaRPr>
          </a:p>
        </p:txBody>
      </p:sp>
    </p:spTree>
    <p:extLst>
      <p:ext uri="{BB962C8B-B14F-4D97-AF65-F5344CB8AC3E}">
        <p14:creationId xmlns:p14="http://schemas.microsoft.com/office/powerpoint/2010/main" val="3133558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par>
                                <p:cTn id="8" presetID="19" presetClass="emph" presetSubtype="0" fill="hold" nodeType="withEffect">
                                  <p:stCondLst>
                                    <p:cond delay="0"/>
                                  </p:stCondLst>
                                  <p:childTnLst>
                                    <p:animClr clrSpc="rgb" dir="cw">
                                      <p:cBhvr override="childStyle">
                                        <p:cTn id="9" dur="500" fill="hold"/>
                                        <p:tgtEl>
                                          <p:spTgt spid="5">
                                            <p:txEl>
                                              <p:pRg st="0" end="0"/>
                                            </p:txEl>
                                          </p:spTgt>
                                        </p:tgtEl>
                                        <p:attrNameLst>
                                          <p:attrName>style.color</p:attrName>
                                        </p:attrNameLst>
                                      </p:cBhvr>
                                      <p:to>
                                        <a:srgbClr val="03C2F1"/>
                                      </p:to>
                                    </p:animClr>
                                    <p:animClr clrSpc="rgb" dir="cw">
                                      <p:cBhvr>
                                        <p:cTn id="10" dur="500" fill="hold"/>
                                        <p:tgtEl>
                                          <p:spTgt spid="5">
                                            <p:txEl>
                                              <p:pRg st="0" end="0"/>
                                            </p:txEl>
                                          </p:spTgt>
                                        </p:tgtEl>
                                        <p:attrNameLst>
                                          <p:attrName>fillcolor</p:attrName>
                                        </p:attrNameLst>
                                      </p:cBhvr>
                                      <p:to>
                                        <a:srgbClr val="03C2F1"/>
                                      </p:to>
                                    </p:animClr>
                                    <p:set>
                                      <p:cBhvr>
                                        <p:cTn id="11" dur="500" fill="hold"/>
                                        <p:tgtEl>
                                          <p:spTgt spid="5">
                                            <p:txEl>
                                              <p:pRg st="0" end="0"/>
                                            </p:txEl>
                                          </p:spTgt>
                                        </p:tgtEl>
                                        <p:attrNameLst>
                                          <p:attrName>fill.type</p:attrName>
                                        </p:attrNameLst>
                                      </p:cBhvr>
                                      <p:to>
                                        <p:strVal val="solid"/>
                                      </p:to>
                                    </p:set>
                                    <p:set>
                                      <p:cBhvr>
                                        <p:cTn id="12" dur="500" fill="hold"/>
                                        <p:tgtEl>
                                          <p:spTgt spid="5">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The 5 Steps to IPv6</a:t>
            </a:r>
          </a:p>
        </p:txBody>
      </p:sp>
      <p:sp>
        <p:nvSpPr>
          <p:cNvPr id="3" name="Text Placeholder 2"/>
          <p:cNvSpPr>
            <a:spLocks noGrp="1"/>
          </p:cNvSpPr>
          <p:nvPr>
            <p:ph idx="1"/>
          </p:nvPr>
        </p:nvSpPr>
        <p:spPr>
          <a:prstGeom prst="rect">
            <a:avLst/>
          </a:prstGeom>
        </p:spPr>
        <p:txBody>
          <a:bodyPr lIns="68589" tIns="34295" rIns="68589" bIns="34295">
            <a:normAutofit/>
          </a:bodyPr>
          <a:lstStyle/>
          <a:p>
            <a:pPr rtl="0" eaLnBrk="1" latinLnBrk="0" hangingPunct="1"/>
            <a:r>
              <a:rPr lang="en-US" sz="2700" dirty="0">
                <a:latin typeface="+mn-lt"/>
                <a:ea typeface="+mn-ea"/>
                <a:cs typeface="+mn-cs"/>
              </a:rPr>
              <a:t>Step 1 IPv6 Design</a:t>
            </a:r>
            <a:endParaRPr lang="en-US" sz="2700" dirty="0"/>
          </a:p>
          <a:p>
            <a:pPr lvl="1"/>
            <a:r>
              <a:rPr lang="en-US" dirty="0"/>
              <a:t>Subnets</a:t>
            </a:r>
          </a:p>
          <a:p>
            <a:pPr lvl="2"/>
            <a:r>
              <a:rPr lang="en-US" sz="2100" dirty="0"/>
              <a:t>You get /48</a:t>
            </a:r>
          </a:p>
          <a:p>
            <a:pPr marL="944292" lvl="3" indent="0">
              <a:buNone/>
            </a:pPr>
            <a:r>
              <a:rPr lang="en-US" sz="2100" dirty="0" smtClean="0"/>
              <a:t>   Example</a:t>
            </a:r>
            <a:r>
              <a:rPr lang="en-US" sz="2100" dirty="0"/>
              <a:t>: 2001:1310:1969::/48</a:t>
            </a:r>
            <a:endParaRPr lang="en-US" sz="2400" dirty="0"/>
          </a:p>
          <a:p>
            <a:pPr lvl="2"/>
            <a:r>
              <a:rPr lang="en-US" sz="2100" dirty="0"/>
              <a:t>You can make 65536 subnets</a:t>
            </a:r>
          </a:p>
          <a:p>
            <a:pPr marL="944292" lvl="3" indent="0">
              <a:buNone/>
            </a:pPr>
            <a:r>
              <a:rPr lang="en-US" sz="2100" dirty="0" smtClean="0"/>
              <a:t>   Example </a:t>
            </a:r>
            <a:r>
              <a:rPr lang="en-US" sz="2100" dirty="0"/>
              <a:t>1: On subnet for each vlan: </a:t>
            </a:r>
            <a:r>
              <a:rPr lang="en-US" sz="2100" dirty="0" smtClean="0"/>
              <a:t> </a:t>
            </a:r>
          </a:p>
          <a:p>
            <a:pPr marL="944292" lvl="3" indent="0">
              <a:buNone/>
            </a:pPr>
            <a:r>
              <a:rPr lang="en-US" sz="2100" dirty="0" smtClean="0"/>
              <a:t>   2001:1310:1969:0001</a:t>
            </a:r>
            <a:r>
              <a:rPr lang="en-US" sz="2100" dirty="0"/>
              <a:t>::/64</a:t>
            </a:r>
          </a:p>
          <a:p>
            <a:pPr marL="944292" lvl="3" indent="0">
              <a:buNone/>
            </a:pPr>
            <a:r>
              <a:rPr lang="en-US" sz="2100" dirty="0" smtClean="0"/>
              <a:t>   Example </a:t>
            </a:r>
            <a:r>
              <a:rPr lang="en-US" sz="2100" dirty="0"/>
              <a:t>2: On subnet for each location: </a:t>
            </a:r>
            <a:endParaRPr lang="en-US" sz="2100" dirty="0" smtClean="0"/>
          </a:p>
          <a:p>
            <a:pPr marL="944292" lvl="3" indent="0">
              <a:buNone/>
            </a:pPr>
            <a:r>
              <a:rPr lang="en-US" sz="2100" dirty="0"/>
              <a:t> </a:t>
            </a:r>
            <a:r>
              <a:rPr lang="en-US" sz="2100" dirty="0" smtClean="0"/>
              <a:t>  2001:1310:1969:107A::/</a:t>
            </a:r>
            <a:r>
              <a:rPr lang="en-US" sz="2100" dirty="0"/>
              <a:t>64 </a:t>
            </a:r>
            <a:r>
              <a:rPr lang="en-US" sz="2100" dirty="0" smtClean="0"/>
              <a:t>(4218=107A)</a:t>
            </a:r>
            <a:endParaRPr lang="en-US" sz="2100" dirty="0"/>
          </a:p>
        </p:txBody>
      </p:sp>
    </p:spTree>
    <p:extLst>
      <p:ext uri="{BB962C8B-B14F-4D97-AF65-F5344CB8AC3E}">
        <p14:creationId xmlns:p14="http://schemas.microsoft.com/office/powerpoint/2010/main" val="3437418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The 5 Steps to IPv6</a:t>
            </a:r>
          </a:p>
        </p:txBody>
      </p:sp>
      <p:sp>
        <p:nvSpPr>
          <p:cNvPr id="3" name="Text Placeholder 2"/>
          <p:cNvSpPr>
            <a:spLocks noGrp="1"/>
          </p:cNvSpPr>
          <p:nvPr>
            <p:ph idx="1"/>
          </p:nvPr>
        </p:nvSpPr>
        <p:spPr>
          <a:prstGeom prst="rect">
            <a:avLst/>
          </a:prstGeom>
        </p:spPr>
        <p:txBody>
          <a:bodyPr lIns="68589" tIns="34295" rIns="68589" bIns="34295"/>
          <a:lstStyle/>
          <a:p>
            <a:pPr rtl="0" eaLnBrk="1" latinLnBrk="0" hangingPunct="1"/>
            <a:r>
              <a:rPr lang="en-US" sz="2700" dirty="0"/>
              <a:t>Step 1 IPv6 Design</a:t>
            </a:r>
          </a:p>
          <a:p>
            <a:pPr lvl="1"/>
            <a:r>
              <a:rPr lang="en-US" dirty="0"/>
              <a:t>Number</a:t>
            </a:r>
          </a:p>
          <a:p>
            <a:pPr lvl="2"/>
            <a:r>
              <a:rPr lang="en-US" sz="2100" dirty="0"/>
              <a:t>You have 64 bits</a:t>
            </a:r>
          </a:p>
          <a:p>
            <a:pPr lvl="2"/>
            <a:r>
              <a:rPr lang="en-US" sz="2100" dirty="0"/>
              <a:t>You have 4 times 16 bits</a:t>
            </a:r>
          </a:p>
          <a:p>
            <a:pPr lvl="1"/>
            <a:r>
              <a:rPr lang="en-US" dirty="0"/>
              <a:t>Some examples</a:t>
            </a:r>
          </a:p>
          <a:p>
            <a:pPr lvl="2"/>
            <a:r>
              <a:rPr lang="en-US" sz="2100" dirty="0"/>
              <a:t>Server001 = </a:t>
            </a:r>
            <a:r>
              <a:rPr lang="en-US" sz="2100" dirty="0" smtClean="0"/>
              <a:t>2001:1310:1969:2:0:0:A:001</a:t>
            </a:r>
          </a:p>
          <a:p>
            <a:pPr lvl="2"/>
            <a:r>
              <a:rPr lang="en-US" sz="2100" dirty="0" smtClean="0"/>
              <a:t>Workstations </a:t>
            </a:r>
            <a:r>
              <a:rPr lang="en-US" sz="2100" dirty="0"/>
              <a:t>= </a:t>
            </a:r>
            <a:r>
              <a:rPr lang="en-US" sz="2100" dirty="0" smtClean="0"/>
              <a:t>2001:1310:1969:2:0:0:B:/64</a:t>
            </a:r>
            <a:endParaRPr lang="en-US" sz="2100" dirty="0"/>
          </a:p>
          <a:p>
            <a:pPr lvl="2"/>
            <a:r>
              <a:rPr lang="en-US" sz="2100" dirty="0"/>
              <a:t>RoutersA = 2001:1310:1969:2:0:0:B:A/64</a:t>
            </a:r>
          </a:p>
        </p:txBody>
      </p:sp>
    </p:spTree>
    <p:extLst>
      <p:ext uri="{BB962C8B-B14F-4D97-AF65-F5344CB8AC3E}">
        <p14:creationId xmlns:p14="http://schemas.microsoft.com/office/powerpoint/2010/main" val="4024362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The 5 Steps to IPv6</a:t>
            </a:r>
          </a:p>
        </p:txBody>
      </p:sp>
      <p:sp>
        <p:nvSpPr>
          <p:cNvPr id="3" name="Text Placeholder 2"/>
          <p:cNvSpPr>
            <a:spLocks noGrp="1"/>
          </p:cNvSpPr>
          <p:nvPr>
            <p:ph idx="1"/>
          </p:nvPr>
        </p:nvSpPr>
        <p:spPr>
          <a:prstGeom prst="rect">
            <a:avLst/>
          </a:prstGeom>
        </p:spPr>
        <p:txBody>
          <a:bodyPr lIns="68589" tIns="34295" rIns="68589" bIns="34295">
            <a:normAutofit/>
          </a:bodyPr>
          <a:lstStyle/>
          <a:p>
            <a:pPr rtl="0" eaLnBrk="1" latinLnBrk="0" hangingPunct="1"/>
            <a:r>
              <a:rPr lang="en-US" sz="2700" dirty="0"/>
              <a:t>Step 1 IPv6 Design</a:t>
            </a:r>
          </a:p>
          <a:p>
            <a:pPr lvl="1"/>
            <a:r>
              <a:rPr lang="en-US" dirty="0"/>
              <a:t>Router</a:t>
            </a:r>
          </a:p>
          <a:p>
            <a:pPr lvl="2"/>
            <a:r>
              <a:rPr lang="en-US" sz="2100" dirty="0"/>
              <a:t>Global range</a:t>
            </a:r>
          </a:p>
          <a:p>
            <a:pPr lvl="2"/>
            <a:r>
              <a:rPr lang="en-US" sz="2100" dirty="0"/>
              <a:t>IPv6 over IPv4</a:t>
            </a:r>
          </a:p>
          <a:p>
            <a:pPr lvl="3"/>
            <a:r>
              <a:rPr lang="en-US" dirty="0"/>
              <a:t>ISATAP</a:t>
            </a:r>
          </a:p>
          <a:p>
            <a:pPr lvl="3"/>
            <a:r>
              <a:rPr lang="en-US" dirty="0"/>
              <a:t>Teredo</a:t>
            </a:r>
          </a:p>
          <a:p>
            <a:pPr lvl="3"/>
            <a:r>
              <a:rPr lang="en-US" dirty="0"/>
              <a:t>6to4</a:t>
            </a:r>
          </a:p>
          <a:p>
            <a:pPr lvl="1"/>
            <a:r>
              <a:rPr lang="en-US" dirty="0"/>
              <a:t>Prefix discovery</a:t>
            </a:r>
          </a:p>
          <a:p>
            <a:pPr lvl="2"/>
            <a:r>
              <a:rPr lang="en-US" sz="2100" dirty="0"/>
              <a:t>DHCPv6</a:t>
            </a:r>
          </a:p>
          <a:p>
            <a:pPr lvl="2"/>
            <a:r>
              <a:rPr lang="en-US" sz="2100" dirty="0"/>
              <a:t>Router</a:t>
            </a:r>
          </a:p>
        </p:txBody>
      </p:sp>
    </p:spTree>
    <p:extLst>
      <p:ext uri="{BB962C8B-B14F-4D97-AF65-F5344CB8AC3E}">
        <p14:creationId xmlns:p14="http://schemas.microsoft.com/office/powerpoint/2010/main" val="3228531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7518</TotalTime>
  <Words>1858</Words>
  <Application>Microsoft Office PowerPoint</Application>
  <PresentationFormat>On-screen Show (4:3)</PresentationFormat>
  <Paragraphs>515</Paragraphs>
  <Slides>47</Slides>
  <Notes>42</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PowerPoint Presentation</vt:lpstr>
      <vt:lpstr>Migrating to IPv6 with Windows Server 2008 R2 and Windows 7</vt:lpstr>
      <vt:lpstr>Three Questions</vt:lpstr>
      <vt:lpstr>IPv6 Refresh</vt:lpstr>
      <vt:lpstr>IPv6 Refresh</vt:lpstr>
      <vt:lpstr>Agenda</vt:lpstr>
      <vt:lpstr>The 5 Steps to IPv6</vt:lpstr>
      <vt:lpstr>The 5 Steps to IPv6</vt:lpstr>
      <vt:lpstr>The 5 Steps to IPv6</vt:lpstr>
      <vt:lpstr>The 5 Steps to IPv6</vt:lpstr>
      <vt:lpstr>The 5 Steps to IPv6</vt:lpstr>
      <vt:lpstr>The 5 Steps to IPv6</vt:lpstr>
      <vt:lpstr>The 5 Steps to IPv6</vt:lpstr>
      <vt:lpstr>Agenda</vt:lpstr>
      <vt:lpstr>The 5 Steps to IPv6</vt:lpstr>
      <vt:lpstr>Demo Environment</vt:lpstr>
      <vt:lpstr>Step 1: Design</vt:lpstr>
      <vt:lpstr>Windows Operating System IPv6 Readiness</vt:lpstr>
      <vt:lpstr>Windows Operating System IPv6 Readiness</vt:lpstr>
      <vt:lpstr>Windows Operating System IPv6 Readiness</vt:lpstr>
      <vt:lpstr>Windows Operating System IPv6 Readiness</vt:lpstr>
      <vt:lpstr>Windows Operating System IPv6 Readiness</vt:lpstr>
      <vt:lpstr>Windows Operating System IPv6 Readiness</vt:lpstr>
      <vt:lpstr>Windows Operating System IPv6 Readiness</vt:lpstr>
      <vt:lpstr>Demo</vt:lpstr>
      <vt:lpstr>Windows Operating System IPv6 Readiness</vt:lpstr>
      <vt:lpstr>Agenda</vt:lpstr>
      <vt:lpstr>Application IPv6 Readiness</vt:lpstr>
      <vt:lpstr>Application IPv6 Readiness</vt:lpstr>
      <vt:lpstr>Application IPv6 Readiness</vt:lpstr>
      <vt:lpstr>Internet Information Server 7.0 &amp; 7.5</vt:lpstr>
      <vt:lpstr>Exchange 2010 and IPv6</vt:lpstr>
      <vt:lpstr>Exchange 2010 and IPv6</vt:lpstr>
      <vt:lpstr>Demo</vt:lpstr>
      <vt:lpstr>Agenda</vt:lpstr>
      <vt:lpstr>Solve the IPv6 problem</vt:lpstr>
      <vt:lpstr>Solve the IPv6 problem</vt:lpstr>
      <vt:lpstr>Solve the IPv6 problem</vt:lpstr>
      <vt:lpstr>Troubleshooting IPv6</vt:lpstr>
      <vt:lpstr>Troubleshooting IPv6</vt:lpstr>
      <vt:lpstr>Helpful Resources</vt:lpstr>
      <vt:lpstr>Agenda</vt:lpstr>
      <vt:lpstr>Q&amp;A</vt:lpstr>
      <vt:lpstr>Track Resources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274</cp:revision>
  <dcterms:created xsi:type="dcterms:W3CDTF">2011-04-01T05:55:34Z</dcterms:created>
  <dcterms:modified xsi:type="dcterms:W3CDTF">2011-08-31T07:07:06Z</dcterms:modified>
</cp:coreProperties>
</file>