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33"/>
  </p:notesMasterIdLst>
  <p:sldIdLst>
    <p:sldId id="279" r:id="rId3"/>
    <p:sldId id="280" r:id="rId4"/>
    <p:sldId id="335" r:id="rId5"/>
    <p:sldId id="260" r:id="rId6"/>
    <p:sldId id="290" r:id="rId7"/>
    <p:sldId id="336" r:id="rId8"/>
    <p:sldId id="291" r:id="rId9"/>
    <p:sldId id="345" r:id="rId10"/>
    <p:sldId id="292" r:id="rId11"/>
    <p:sldId id="346" r:id="rId12"/>
    <p:sldId id="296" r:id="rId13"/>
    <p:sldId id="347" r:id="rId14"/>
    <p:sldId id="300" r:id="rId15"/>
    <p:sldId id="304" r:id="rId16"/>
    <p:sldId id="343" r:id="rId17"/>
    <p:sldId id="348" r:id="rId18"/>
    <p:sldId id="305" r:id="rId19"/>
    <p:sldId id="349" r:id="rId20"/>
    <p:sldId id="342" r:id="rId21"/>
    <p:sldId id="350" r:id="rId22"/>
    <p:sldId id="318" r:id="rId23"/>
    <p:sldId id="351" r:id="rId24"/>
    <p:sldId id="322" r:id="rId25"/>
    <p:sldId id="352" r:id="rId26"/>
    <p:sldId id="326" r:id="rId27"/>
    <p:sldId id="356" r:id="rId28"/>
    <p:sldId id="355" r:id="rId29"/>
    <p:sldId id="358" r:id="rId30"/>
    <p:sldId id="357" r:id="rId31"/>
    <p:sldId id="27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352" autoAdjust="0"/>
    <p:restoredTop sz="83151" autoAdjust="0"/>
  </p:normalViewPr>
  <p:slideViewPr>
    <p:cSldViewPr>
      <p:cViewPr>
        <p:scale>
          <a:sx n="70" d="100"/>
          <a:sy n="70" d="100"/>
        </p:scale>
        <p:origin x="-1450" y="-6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40" d="100"/>
          <a:sy n="140" d="100"/>
        </p:scale>
        <p:origin x="-251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103783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1569258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1569258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614575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614575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2815139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27844364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16</a:t>
            </a:fld>
            <a:endParaRPr lang="en-AU" dirty="0"/>
          </a:p>
        </p:txBody>
      </p:sp>
    </p:spTree>
    <p:extLst>
      <p:ext uri="{BB962C8B-B14F-4D97-AF65-F5344CB8AC3E}">
        <p14:creationId xmlns:p14="http://schemas.microsoft.com/office/powerpoint/2010/main" val="12876256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2709028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2709028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3652115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36521158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1525216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15252165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3152421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31524213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25</a:t>
            </a:fld>
            <a:endParaRPr lang="en-AU" dirty="0"/>
          </a:p>
        </p:txBody>
      </p:sp>
    </p:spTree>
    <p:extLst>
      <p:ext uri="{BB962C8B-B14F-4D97-AF65-F5344CB8AC3E}">
        <p14:creationId xmlns:p14="http://schemas.microsoft.com/office/powerpoint/2010/main" val="142443336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26</a:t>
            </a:fld>
            <a:endParaRPr lang="en-AU" dirty="0"/>
          </a:p>
        </p:txBody>
      </p:sp>
    </p:spTree>
    <p:extLst>
      <p:ext uri="{BB962C8B-B14F-4D97-AF65-F5344CB8AC3E}">
        <p14:creationId xmlns:p14="http://schemas.microsoft.com/office/powerpoint/2010/main" val="14398839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Without careful monitoring</a:t>
            </a:r>
            <a:r>
              <a:rPr lang="en-AU" baseline="0" dirty="0" smtClean="0"/>
              <a:t> services can suffer</a:t>
            </a:r>
          </a:p>
          <a:p>
            <a:r>
              <a:rPr lang="en-AU" dirty="0" smtClean="0"/>
              <a:t>Servers</a:t>
            </a:r>
            <a:r>
              <a:rPr lang="en-AU" baseline="0" dirty="0" smtClean="0"/>
              <a:t> back at your office will be running slowly right now</a:t>
            </a:r>
          </a:p>
          <a:p>
            <a:r>
              <a:rPr lang="en-AU" baseline="0" dirty="0" smtClean="0"/>
              <a:t>Use the flow to baseline and troubleshoot performance issues</a:t>
            </a:r>
          </a:p>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extLst>
      <p:ext uri="{BB962C8B-B14F-4D97-AF65-F5344CB8AC3E}">
        <p14:creationId xmlns:p14="http://schemas.microsoft.com/office/powerpoint/2010/main" val="3842601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11:50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3078215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11:50 AM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26070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2546764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33369501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8</a:t>
            </a:fld>
            <a:endParaRPr lang="en-AU" dirty="0"/>
          </a:p>
        </p:txBody>
      </p:sp>
    </p:spTree>
    <p:extLst>
      <p:ext uri="{BB962C8B-B14F-4D97-AF65-F5344CB8AC3E}">
        <p14:creationId xmlns:p14="http://schemas.microsoft.com/office/powerpoint/2010/main" val="594120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fontScale="92500" lnSpcReduction="2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594120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7"/>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348888"/>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8719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124237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07611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87203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
        <p:nvSpPr>
          <p:cNvPr id="2" name="Title 1"/>
          <p:cNvSpPr>
            <a:spLocks noGrp="1"/>
          </p:cNvSpPr>
          <p:nvPr>
            <p:ph type="title" hasCustomPrompt="1"/>
          </p:nvPr>
        </p:nvSpPr>
        <p:spPr>
          <a:xfrm>
            <a:off x="722313" y="4406901"/>
            <a:ext cx="7772400" cy="1362075"/>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787400"/>
            <a:ext cx="2447922" cy="1327688"/>
          </a:xfrm>
          <a:prstGeom prst="rect">
            <a:avLst/>
          </a:prstGeom>
        </p:spPr>
      </p:pic>
    </p:spTree>
    <p:extLst>
      <p:ext uri="{BB962C8B-B14F-4D97-AF65-F5344CB8AC3E}">
        <p14:creationId xmlns:p14="http://schemas.microsoft.com/office/powerpoint/2010/main" val="2638827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Tree>
    <p:extLst>
      <p:ext uri="{BB962C8B-B14F-4D97-AF65-F5344CB8AC3E}">
        <p14:creationId xmlns:p14="http://schemas.microsoft.com/office/powerpoint/2010/main" val="962521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71551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600200"/>
            <a:ext cx="4114800" cy="41656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56066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008674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23044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046822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45"/>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06426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pic>
        <p:nvPicPr>
          <p:cNvPr id="4" name="Picture 3" descr="Tech·Ed_LOGO.png"/>
          <p:cNvPicPr>
            <a:picLocks noChangeAspect="1"/>
          </p:cNvPicPr>
          <p:nvPr userDrawn="1"/>
        </p:nvPicPr>
        <p:blipFill>
          <a:blip r:embed="rId4"/>
          <a:stretch>
            <a:fillRect/>
          </a:stretch>
        </p:blipFill>
        <p:spPr>
          <a:xfrm>
            <a:off x="990603" y="1905000"/>
            <a:ext cx="4870445" cy="2641600"/>
          </a:xfrm>
          <a:prstGeom prst="rect">
            <a:avLst/>
          </a:prstGeom>
        </p:spPr>
      </p:pic>
    </p:spTree>
    <p:extLst>
      <p:ext uri="{BB962C8B-B14F-4D97-AF65-F5344CB8AC3E}">
        <p14:creationId xmlns:p14="http://schemas.microsoft.com/office/powerpoint/2010/main" val="612042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6.png"/><Relationship Id="rId2" Type="http://schemas.openxmlformats.org/officeDocument/2006/relationships/slideLayout" Target="../slideLayouts/slideLayout15.xml"/><Relationship Id="rId16" Type="http://schemas.microsoft.com/office/2007/relationships/hdphoto" Target="../media/hdphoto1.wdp"/><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5.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6356352"/>
            <a:ext cx="2895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17"/>
          <a:stretch>
            <a:fillRect/>
          </a:stretch>
        </p:blipFill>
        <p:spPr>
          <a:xfrm>
            <a:off x="457203" y="6070601"/>
            <a:ext cx="990599" cy="537275"/>
          </a:xfrm>
          <a:prstGeom prst="rect">
            <a:avLst/>
          </a:prstGeom>
        </p:spPr>
      </p:pic>
    </p:spTree>
    <p:extLst>
      <p:ext uri="{BB962C8B-B14F-4D97-AF65-F5344CB8AC3E}">
        <p14:creationId xmlns:p14="http://schemas.microsoft.com/office/powerpoint/2010/main" val="7518001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live.sysinternals.com/procexp.exe"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19.jpeg"/><Relationship Id="rId4" Type="http://schemas.openxmlformats.org/officeDocument/2006/relationships/hyperlink" Target="http://support.microsoft.com/kb/177415"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live.sysinternals.com/procexp.exe"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support.microsoft.com/kb/177415"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hyperlink" Target="http://www.twitter.com/ewanmackellar"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hyperlink" Target="http://download.microsoft.com/download/8/7/0/87083B10-02BD-40C9-8A4C-BF74F9775850/WorkshopPLUS%20-%20Performance%20Monitor%20-%20Monitoring%20Vital%20Signs.pdf" TargetMode="External"/><Relationship Id="rId4" Type="http://schemas.openxmlformats.org/officeDocument/2006/relationships/hyperlink" Target="http://pal.codeplex.co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Users\ewanm\AppData\Local\Microsoft\Windows\Temporary Internet Files\Content.IE5\R0BWF78W\MP90041183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556793"/>
            <a:ext cx="9144000" cy="530120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AU" dirty="0" smtClean="0"/>
              <a:t>Looking for disk queuing</a:t>
            </a:r>
          </a:p>
        </p:txBody>
      </p:sp>
    </p:spTree>
    <p:extLst>
      <p:ext uri="{BB962C8B-B14F-4D97-AF65-F5344CB8AC3E}">
        <p14:creationId xmlns:p14="http://schemas.microsoft.com/office/powerpoint/2010/main" val="33677171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Looking for disk queuing</a:t>
            </a:r>
            <a:endParaRPr lang="en-AU" dirty="0" smtClean="0"/>
          </a:p>
        </p:txBody>
      </p:sp>
      <p:sp>
        <p:nvSpPr>
          <p:cNvPr id="8" name="Content Placeholder 7"/>
          <p:cNvSpPr>
            <a:spLocks noGrp="1"/>
          </p:cNvSpPr>
          <p:nvPr>
            <p:ph idx="1"/>
          </p:nvPr>
        </p:nvSpPr>
        <p:spPr/>
        <p:txBody>
          <a:bodyPr>
            <a:normAutofit/>
          </a:bodyPr>
          <a:lstStyle/>
          <a:p>
            <a:r>
              <a:rPr lang="en-AU" dirty="0" smtClean="0"/>
              <a:t>Common causes of queuing</a:t>
            </a:r>
          </a:p>
          <a:p>
            <a:r>
              <a:rPr lang="en-AU" dirty="0" smtClean="0"/>
              <a:t>Now we do care about what disks</a:t>
            </a:r>
          </a:p>
          <a:p>
            <a:pPr lvl="1"/>
            <a:r>
              <a:rPr lang="en-AU" dirty="0" smtClean="0"/>
              <a:t>Queuing to local disk</a:t>
            </a:r>
          </a:p>
          <a:p>
            <a:pPr lvl="1"/>
            <a:r>
              <a:rPr lang="en-AU" dirty="0" smtClean="0"/>
              <a:t>Queuing over a storage network</a:t>
            </a:r>
          </a:p>
          <a:p>
            <a:r>
              <a:rPr lang="en-AU" dirty="0" smtClean="0"/>
              <a:t>Identify the problem and work with the storage team</a:t>
            </a:r>
          </a:p>
          <a:p>
            <a:endParaRPr lang="en-AU" dirty="0"/>
          </a:p>
        </p:txBody>
      </p:sp>
    </p:spTree>
    <p:extLst>
      <p:ext uri="{BB962C8B-B14F-4D97-AF65-F5344CB8AC3E}">
        <p14:creationId xmlns:p14="http://schemas.microsoft.com/office/powerpoint/2010/main" val="390256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8">
                                            <p:txEl>
                                              <p:pRg st="0" end="0"/>
                                            </p:txEl>
                                          </p:spTgt>
                                        </p:tgtEl>
                                        <p:attrNameLst>
                                          <p:attrName>style.color</p:attrName>
                                        </p:attrNameLst>
                                      </p:cBhvr>
                                      <p:by>
                                        <p:hsl h="0" s="12549" l="25098"/>
                                      </p:by>
                                    </p:animClr>
                                    <p:animClr clrSpc="hsl" dir="cw">
                                      <p:cBhvr>
                                        <p:cTn id="7" dur="500" fill="hold"/>
                                        <p:tgtEl>
                                          <p:spTgt spid="8">
                                            <p:txEl>
                                              <p:pRg st="0" end="0"/>
                                            </p:txEl>
                                          </p:spTgt>
                                        </p:tgtEl>
                                        <p:attrNameLst>
                                          <p:attrName>fillcolor</p:attrName>
                                        </p:attrNameLst>
                                      </p:cBhvr>
                                      <p:by>
                                        <p:hsl h="0" s="12549" l="25098"/>
                                      </p:by>
                                    </p:animClr>
                                    <p:animClr clrSpc="hsl" dir="cw">
                                      <p:cBhvr>
                                        <p:cTn id="8" dur="500" fill="hold"/>
                                        <p:tgtEl>
                                          <p:spTgt spid="8">
                                            <p:txEl>
                                              <p:pRg st="0" end="0"/>
                                            </p:txEl>
                                          </p:spTgt>
                                        </p:tgtEl>
                                        <p:attrNameLst>
                                          <p:attrName>stroke.color</p:attrName>
                                        </p:attrNameLst>
                                      </p:cBhvr>
                                      <p:by>
                                        <p:hsl h="0" s="12549" l="25098"/>
                                      </p:by>
                                    </p:animClr>
                                    <p:set>
                                      <p:cBhvr>
                                        <p:cTn id="9" dur="500" fill="hold"/>
                                        <p:tgtEl>
                                          <p:spTgt spid="8">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8">
                                            <p:txEl>
                                              <p:pRg st="1" end="1"/>
                                            </p:txEl>
                                          </p:spTgt>
                                        </p:tgtEl>
                                        <p:attrNameLst>
                                          <p:attrName>style.color</p:attrName>
                                        </p:attrNameLst>
                                      </p:cBhvr>
                                      <p:by>
                                        <p:hsl h="0" s="12549" l="25098"/>
                                      </p:by>
                                    </p:animClr>
                                    <p:animClr clrSpc="hsl" dir="cw">
                                      <p:cBhvr>
                                        <p:cTn id="14" dur="500" fill="hold"/>
                                        <p:tgtEl>
                                          <p:spTgt spid="8">
                                            <p:txEl>
                                              <p:pRg st="1" end="1"/>
                                            </p:txEl>
                                          </p:spTgt>
                                        </p:tgtEl>
                                        <p:attrNameLst>
                                          <p:attrName>fillcolor</p:attrName>
                                        </p:attrNameLst>
                                      </p:cBhvr>
                                      <p:by>
                                        <p:hsl h="0" s="12549" l="25098"/>
                                      </p:by>
                                    </p:animClr>
                                    <p:animClr clrSpc="hsl" dir="cw">
                                      <p:cBhvr>
                                        <p:cTn id="15" dur="500" fill="hold"/>
                                        <p:tgtEl>
                                          <p:spTgt spid="8">
                                            <p:txEl>
                                              <p:pRg st="1" end="1"/>
                                            </p:txEl>
                                          </p:spTgt>
                                        </p:tgtEl>
                                        <p:attrNameLst>
                                          <p:attrName>stroke.color</p:attrName>
                                        </p:attrNameLst>
                                      </p:cBhvr>
                                      <p:by>
                                        <p:hsl h="0" s="12549" l="25098"/>
                                      </p:by>
                                    </p:animClr>
                                    <p:set>
                                      <p:cBhvr>
                                        <p:cTn id="16" dur="500" fill="hold"/>
                                        <p:tgtEl>
                                          <p:spTgt spid="8">
                                            <p:txEl>
                                              <p:pRg st="1" end="1"/>
                                            </p:txEl>
                                          </p:spTgt>
                                        </p:tgtEl>
                                        <p:attrNameLst>
                                          <p:attrName>fill.type</p:attrName>
                                        </p:attrNameLst>
                                      </p:cBhvr>
                                      <p:to>
                                        <p:strVal val="solid"/>
                                      </p:to>
                                    </p:set>
                                  </p:childTnLst>
                                </p:cTn>
                              </p:par>
                              <p:par>
                                <p:cTn id="17" presetID="30" presetClass="emph" presetSubtype="0" fill="hold" grpId="0" nodeType="withEffect">
                                  <p:stCondLst>
                                    <p:cond delay="0"/>
                                  </p:stCondLst>
                                  <p:childTnLst>
                                    <p:animClr clrSpc="hsl" dir="cw">
                                      <p:cBhvr override="childStyle">
                                        <p:cTn id="18" dur="500" fill="hold"/>
                                        <p:tgtEl>
                                          <p:spTgt spid="8">
                                            <p:txEl>
                                              <p:pRg st="2" end="2"/>
                                            </p:txEl>
                                          </p:spTgt>
                                        </p:tgtEl>
                                        <p:attrNameLst>
                                          <p:attrName>style.color</p:attrName>
                                        </p:attrNameLst>
                                      </p:cBhvr>
                                      <p:by>
                                        <p:hsl h="0" s="12549" l="25098"/>
                                      </p:by>
                                    </p:animClr>
                                    <p:animClr clrSpc="hsl" dir="cw">
                                      <p:cBhvr>
                                        <p:cTn id="19" dur="500" fill="hold"/>
                                        <p:tgtEl>
                                          <p:spTgt spid="8">
                                            <p:txEl>
                                              <p:pRg st="2" end="2"/>
                                            </p:txEl>
                                          </p:spTgt>
                                        </p:tgtEl>
                                        <p:attrNameLst>
                                          <p:attrName>fillcolor</p:attrName>
                                        </p:attrNameLst>
                                      </p:cBhvr>
                                      <p:by>
                                        <p:hsl h="0" s="12549" l="25098"/>
                                      </p:by>
                                    </p:animClr>
                                    <p:animClr clrSpc="hsl" dir="cw">
                                      <p:cBhvr>
                                        <p:cTn id="20" dur="500" fill="hold"/>
                                        <p:tgtEl>
                                          <p:spTgt spid="8">
                                            <p:txEl>
                                              <p:pRg st="2" end="2"/>
                                            </p:txEl>
                                          </p:spTgt>
                                        </p:tgtEl>
                                        <p:attrNameLst>
                                          <p:attrName>stroke.color</p:attrName>
                                        </p:attrNameLst>
                                      </p:cBhvr>
                                      <p:by>
                                        <p:hsl h="0" s="12549" l="25098"/>
                                      </p:by>
                                    </p:animClr>
                                    <p:set>
                                      <p:cBhvr>
                                        <p:cTn id="21" dur="500" fill="hold"/>
                                        <p:tgtEl>
                                          <p:spTgt spid="8">
                                            <p:txEl>
                                              <p:pRg st="2" end="2"/>
                                            </p:txEl>
                                          </p:spTgt>
                                        </p:tgtEl>
                                        <p:attrNameLst>
                                          <p:attrName>fill.type</p:attrName>
                                        </p:attrNameLst>
                                      </p:cBhvr>
                                      <p:to>
                                        <p:strVal val="solid"/>
                                      </p:to>
                                    </p:set>
                                  </p:childTnLst>
                                </p:cTn>
                              </p:par>
                              <p:par>
                                <p:cTn id="22" presetID="30" presetClass="emph" presetSubtype="0" fill="hold" grpId="0" nodeType="withEffect">
                                  <p:stCondLst>
                                    <p:cond delay="0"/>
                                  </p:stCondLst>
                                  <p:childTnLst>
                                    <p:animClr clrSpc="hsl" dir="cw">
                                      <p:cBhvr override="childStyle">
                                        <p:cTn id="23" dur="500" fill="hold"/>
                                        <p:tgtEl>
                                          <p:spTgt spid="8">
                                            <p:txEl>
                                              <p:pRg st="3" end="3"/>
                                            </p:txEl>
                                          </p:spTgt>
                                        </p:tgtEl>
                                        <p:attrNameLst>
                                          <p:attrName>style.color</p:attrName>
                                        </p:attrNameLst>
                                      </p:cBhvr>
                                      <p:by>
                                        <p:hsl h="0" s="12549" l="25098"/>
                                      </p:by>
                                    </p:animClr>
                                    <p:animClr clrSpc="hsl" dir="cw">
                                      <p:cBhvr>
                                        <p:cTn id="24" dur="500" fill="hold"/>
                                        <p:tgtEl>
                                          <p:spTgt spid="8">
                                            <p:txEl>
                                              <p:pRg st="3" end="3"/>
                                            </p:txEl>
                                          </p:spTgt>
                                        </p:tgtEl>
                                        <p:attrNameLst>
                                          <p:attrName>fillcolor</p:attrName>
                                        </p:attrNameLst>
                                      </p:cBhvr>
                                      <p:by>
                                        <p:hsl h="0" s="12549" l="25098"/>
                                      </p:by>
                                    </p:animClr>
                                    <p:animClr clrSpc="hsl" dir="cw">
                                      <p:cBhvr>
                                        <p:cTn id="25" dur="500" fill="hold"/>
                                        <p:tgtEl>
                                          <p:spTgt spid="8">
                                            <p:txEl>
                                              <p:pRg st="3" end="3"/>
                                            </p:txEl>
                                          </p:spTgt>
                                        </p:tgtEl>
                                        <p:attrNameLst>
                                          <p:attrName>stroke.color</p:attrName>
                                        </p:attrNameLst>
                                      </p:cBhvr>
                                      <p:by>
                                        <p:hsl h="0" s="12549" l="25098"/>
                                      </p:by>
                                    </p:animClr>
                                    <p:set>
                                      <p:cBhvr>
                                        <p:cTn id="26" dur="500" fill="hold"/>
                                        <p:tgtEl>
                                          <p:spTgt spid="8">
                                            <p:txEl>
                                              <p:pRg st="3" end="3"/>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30" presetClass="emph" presetSubtype="0" fill="hold" grpId="0" nodeType="clickEffect">
                                  <p:stCondLst>
                                    <p:cond delay="0"/>
                                  </p:stCondLst>
                                  <p:childTnLst>
                                    <p:animClr clrSpc="hsl" dir="cw">
                                      <p:cBhvr override="childStyle">
                                        <p:cTn id="30" dur="500" fill="hold"/>
                                        <p:tgtEl>
                                          <p:spTgt spid="8">
                                            <p:txEl>
                                              <p:pRg st="4" end="4"/>
                                            </p:txEl>
                                          </p:spTgt>
                                        </p:tgtEl>
                                        <p:attrNameLst>
                                          <p:attrName>style.color</p:attrName>
                                        </p:attrNameLst>
                                      </p:cBhvr>
                                      <p:by>
                                        <p:hsl h="0" s="12549" l="25098"/>
                                      </p:by>
                                    </p:animClr>
                                    <p:animClr clrSpc="hsl" dir="cw">
                                      <p:cBhvr>
                                        <p:cTn id="31" dur="500" fill="hold"/>
                                        <p:tgtEl>
                                          <p:spTgt spid="8">
                                            <p:txEl>
                                              <p:pRg st="4" end="4"/>
                                            </p:txEl>
                                          </p:spTgt>
                                        </p:tgtEl>
                                        <p:attrNameLst>
                                          <p:attrName>fillcolor</p:attrName>
                                        </p:attrNameLst>
                                      </p:cBhvr>
                                      <p:by>
                                        <p:hsl h="0" s="12549" l="25098"/>
                                      </p:by>
                                    </p:animClr>
                                    <p:animClr clrSpc="hsl" dir="cw">
                                      <p:cBhvr>
                                        <p:cTn id="32" dur="500" fill="hold"/>
                                        <p:tgtEl>
                                          <p:spTgt spid="8">
                                            <p:txEl>
                                              <p:pRg st="4" end="4"/>
                                            </p:txEl>
                                          </p:spTgt>
                                        </p:tgtEl>
                                        <p:attrNameLst>
                                          <p:attrName>stroke.color</p:attrName>
                                        </p:attrNameLst>
                                      </p:cBhvr>
                                      <p:by>
                                        <p:hsl h="0" s="12549" l="25098"/>
                                      </p:by>
                                    </p:animClr>
                                    <p:set>
                                      <p:cBhvr>
                                        <p:cTn id="33" dur="500" fill="hold"/>
                                        <p:tgtEl>
                                          <p:spTgt spid="8">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Understanding disk load</a:t>
            </a:r>
          </a:p>
        </p:txBody>
      </p:sp>
      <p:pic>
        <p:nvPicPr>
          <p:cNvPr id="6" name="Picture 5" descr="C:\Users\ewanm\AppData\Local\Microsoft\Windows\Temporary Internet Files\Content.IE5\R0BWF78W\MP900387212[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
          <a:stretch/>
        </p:blipFill>
        <p:spPr bwMode="auto">
          <a:xfrm>
            <a:off x="-98157" y="1556792"/>
            <a:ext cx="9252520" cy="5373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947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Understanding disk load</a:t>
            </a:r>
          </a:p>
        </p:txBody>
      </p:sp>
      <p:sp>
        <p:nvSpPr>
          <p:cNvPr id="8" name="Content Placeholder 7"/>
          <p:cNvSpPr>
            <a:spLocks noGrp="1"/>
          </p:cNvSpPr>
          <p:nvPr>
            <p:ph idx="1"/>
          </p:nvPr>
        </p:nvSpPr>
        <p:spPr/>
        <p:txBody>
          <a:bodyPr>
            <a:normAutofit/>
          </a:bodyPr>
          <a:lstStyle/>
          <a:p>
            <a:r>
              <a:rPr lang="en-AU" sz="3200" dirty="0" smtClean="0"/>
              <a:t>Load only matters when we see latency and queuing</a:t>
            </a:r>
          </a:p>
          <a:p>
            <a:r>
              <a:rPr lang="en-US" sz="3200" dirty="0" smtClean="0"/>
              <a:t>Correlating load</a:t>
            </a:r>
          </a:p>
          <a:p>
            <a:pPr lvl="1"/>
            <a:r>
              <a:rPr lang="en-US" sz="2800" dirty="0" smtClean="0"/>
              <a:t>Disks</a:t>
            </a:r>
          </a:p>
          <a:p>
            <a:pPr lvl="1"/>
            <a:r>
              <a:rPr lang="en-US" sz="2800" dirty="0" smtClean="0"/>
              <a:t>Processes</a:t>
            </a:r>
            <a:endParaRPr lang="en-AU" sz="2800" dirty="0" smtClean="0"/>
          </a:p>
          <a:p>
            <a:r>
              <a:rPr lang="en-US" sz="3200" dirty="0" smtClean="0"/>
              <a:t>Talking with the storage team</a:t>
            </a:r>
            <a:endParaRPr lang="en-AU" sz="3200" dirty="0" smtClean="0"/>
          </a:p>
        </p:txBody>
      </p:sp>
    </p:spTree>
    <p:extLst>
      <p:ext uri="{BB962C8B-B14F-4D97-AF65-F5344CB8AC3E}">
        <p14:creationId xmlns:p14="http://schemas.microsoft.com/office/powerpoint/2010/main" val="4267476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8">
                                            <p:txEl>
                                              <p:pRg st="0" end="0"/>
                                            </p:txEl>
                                          </p:spTgt>
                                        </p:tgtEl>
                                        <p:attrNameLst>
                                          <p:attrName>style.color</p:attrName>
                                        </p:attrNameLst>
                                      </p:cBhvr>
                                      <p:by>
                                        <p:hsl h="0" s="12549" l="25098"/>
                                      </p:by>
                                    </p:animClr>
                                    <p:animClr clrSpc="hsl" dir="cw">
                                      <p:cBhvr>
                                        <p:cTn id="7" dur="500" fill="hold"/>
                                        <p:tgtEl>
                                          <p:spTgt spid="8">
                                            <p:txEl>
                                              <p:pRg st="0" end="0"/>
                                            </p:txEl>
                                          </p:spTgt>
                                        </p:tgtEl>
                                        <p:attrNameLst>
                                          <p:attrName>fillcolor</p:attrName>
                                        </p:attrNameLst>
                                      </p:cBhvr>
                                      <p:by>
                                        <p:hsl h="0" s="12549" l="25098"/>
                                      </p:by>
                                    </p:animClr>
                                    <p:animClr clrSpc="hsl" dir="cw">
                                      <p:cBhvr>
                                        <p:cTn id="8" dur="500" fill="hold"/>
                                        <p:tgtEl>
                                          <p:spTgt spid="8">
                                            <p:txEl>
                                              <p:pRg st="0" end="0"/>
                                            </p:txEl>
                                          </p:spTgt>
                                        </p:tgtEl>
                                        <p:attrNameLst>
                                          <p:attrName>stroke.color</p:attrName>
                                        </p:attrNameLst>
                                      </p:cBhvr>
                                      <p:by>
                                        <p:hsl h="0" s="12549" l="25098"/>
                                      </p:by>
                                    </p:animClr>
                                    <p:set>
                                      <p:cBhvr>
                                        <p:cTn id="9" dur="500" fill="hold"/>
                                        <p:tgtEl>
                                          <p:spTgt spid="8">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8">
                                            <p:txEl>
                                              <p:pRg st="1" end="1"/>
                                            </p:txEl>
                                          </p:spTgt>
                                        </p:tgtEl>
                                        <p:attrNameLst>
                                          <p:attrName>style.color</p:attrName>
                                        </p:attrNameLst>
                                      </p:cBhvr>
                                      <p:by>
                                        <p:hsl h="0" s="12549" l="25098"/>
                                      </p:by>
                                    </p:animClr>
                                    <p:animClr clrSpc="hsl" dir="cw">
                                      <p:cBhvr>
                                        <p:cTn id="14" dur="500" fill="hold"/>
                                        <p:tgtEl>
                                          <p:spTgt spid="8">
                                            <p:txEl>
                                              <p:pRg st="1" end="1"/>
                                            </p:txEl>
                                          </p:spTgt>
                                        </p:tgtEl>
                                        <p:attrNameLst>
                                          <p:attrName>fillcolor</p:attrName>
                                        </p:attrNameLst>
                                      </p:cBhvr>
                                      <p:by>
                                        <p:hsl h="0" s="12549" l="25098"/>
                                      </p:by>
                                    </p:animClr>
                                    <p:animClr clrSpc="hsl" dir="cw">
                                      <p:cBhvr>
                                        <p:cTn id="15" dur="500" fill="hold"/>
                                        <p:tgtEl>
                                          <p:spTgt spid="8">
                                            <p:txEl>
                                              <p:pRg st="1" end="1"/>
                                            </p:txEl>
                                          </p:spTgt>
                                        </p:tgtEl>
                                        <p:attrNameLst>
                                          <p:attrName>stroke.color</p:attrName>
                                        </p:attrNameLst>
                                      </p:cBhvr>
                                      <p:by>
                                        <p:hsl h="0" s="12549" l="25098"/>
                                      </p:by>
                                    </p:animClr>
                                    <p:set>
                                      <p:cBhvr>
                                        <p:cTn id="16" dur="500" fill="hold"/>
                                        <p:tgtEl>
                                          <p:spTgt spid="8">
                                            <p:txEl>
                                              <p:pRg st="1" end="1"/>
                                            </p:txEl>
                                          </p:spTgt>
                                        </p:tgtEl>
                                        <p:attrNameLst>
                                          <p:attrName>fill.type</p:attrName>
                                        </p:attrNameLst>
                                      </p:cBhvr>
                                      <p:to>
                                        <p:strVal val="solid"/>
                                      </p:to>
                                    </p:set>
                                  </p:childTnLst>
                                </p:cTn>
                              </p:par>
                              <p:par>
                                <p:cTn id="17" presetID="30" presetClass="emph" presetSubtype="0" fill="hold" grpId="0" nodeType="withEffect">
                                  <p:stCondLst>
                                    <p:cond delay="0"/>
                                  </p:stCondLst>
                                  <p:childTnLst>
                                    <p:animClr clrSpc="hsl" dir="cw">
                                      <p:cBhvr override="childStyle">
                                        <p:cTn id="18" dur="500" fill="hold"/>
                                        <p:tgtEl>
                                          <p:spTgt spid="8">
                                            <p:txEl>
                                              <p:pRg st="2" end="2"/>
                                            </p:txEl>
                                          </p:spTgt>
                                        </p:tgtEl>
                                        <p:attrNameLst>
                                          <p:attrName>style.color</p:attrName>
                                        </p:attrNameLst>
                                      </p:cBhvr>
                                      <p:by>
                                        <p:hsl h="0" s="12549" l="25098"/>
                                      </p:by>
                                    </p:animClr>
                                    <p:animClr clrSpc="hsl" dir="cw">
                                      <p:cBhvr>
                                        <p:cTn id="19" dur="500" fill="hold"/>
                                        <p:tgtEl>
                                          <p:spTgt spid="8">
                                            <p:txEl>
                                              <p:pRg st="2" end="2"/>
                                            </p:txEl>
                                          </p:spTgt>
                                        </p:tgtEl>
                                        <p:attrNameLst>
                                          <p:attrName>fillcolor</p:attrName>
                                        </p:attrNameLst>
                                      </p:cBhvr>
                                      <p:by>
                                        <p:hsl h="0" s="12549" l="25098"/>
                                      </p:by>
                                    </p:animClr>
                                    <p:animClr clrSpc="hsl" dir="cw">
                                      <p:cBhvr>
                                        <p:cTn id="20" dur="500" fill="hold"/>
                                        <p:tgtEl>
                                          <p:spTgt spid="8">
                                            <p:txEl>
                                              <p:pRg st="2" end="2"/>
                                            </p:txEl>
                                          </p:spTgt>
                                        </p:tgtEl>
                                        <p:attrNameLst>
                                          <p:attrName>stroke.color</p:attrName>
                                        </p:attrNameLst>
                                      </p:cBhvr>
                                      <p:by>
                                        <p:hsl h="0" s="12549" l="25098"/>
                                      </p:by>
                                    </p:animClr>
                                    <p:set>
                                      <p:cBhvr>
                                        <p:cTn id="21" dur="500" fill="hold"/>
                                        <p:tgtEl>
                                          <p:spTgt spid="8">
                                            <p:txEl>
                                              <p:pRg st="2" end="2"/>
                                            </p:txEl>
                                          </p:spTgt>
                                        </p:tgtEl>
                                        <p:attrNameLst>
                                          <p:attrName>fill.type</p:attrName>
                                        </p:attrNameLst>
                                      </p:cBhvr>
                                      <p:to>
                                        <p:strVal val="solid"/>
                                      </p:to>
                                    </p:set>
                                  </p:childTnLst>
                                </p:cTn>
                              </p:par>
                              <p:par>
                                <p:cTn id="22" presetID="30" presetClass="emph" presetSubtype="0" fill="hold" grpId="0" nodeType="withEffect">
                                  <p:stCondLst>
                                    <p:cond delay="0"/>
                                  </p:stCondLst>
                                  <p:childTnLst>
                                    <p:animClr clrSpc="hsl" dir="cw">
                                      <p:cBhvr override="childStyle">
                                        <p:cTn id="23" dur="500" fill="hold"/>
                                        <p:tgtEl>
                                          <p:spTgt spid="8">
                                            <p:txEl>
                                              <p:pRg st="3" end="3"/>
                                            </p:txEl>
                                          </p:spTgt>
                                        </p:tgtEl>
                                        <p:attrNameLst>
                                          <p:attrName>style.color</p:attrName>
                                        </p:attrNameLst>
                                      </p:cBhvr>
                                      <p:by>
                                        <p:hsl h="0" s="12549" l="25098"/>
                                      </p:by>
                                    </p:animClr>
                                    <p:animClr clrSpc="hsl" dir="cw">
                                      <p:cBhvr>
                                        <p:cTn id="24" dur="500" fill="hold"/>
                                        <p:tgtEl>
                                          <p:spTgt spid="8">
                                            <p:txEl>
                                              <p:pRg st="3" end="3"/>
                                            </p:txEl>
                                          </p:spTgt>
                                        </p:tgtEl>
                                        <p:attrNameLst>
                                          <p:attrName>fillcolor</p:attrName>
                                        </p:attrNameLst>
                                      </p:cBhvr>
                                      <p:by>
                                        <p:hsl h="0" s="12549" l="25098"/>
                                      </p:by>
                                    </p:animClr>
                                    <p:animClr clrSpc="hsl" dir="cw">
                                      <p:cBhvr>
                                        <p:cTn id="25" dur="500" fill="hold"/>
                                        <p:tgtEl>
                                          <p:spTgt spid="8">
                                            <p:txEl>
                                              <p:pRg st="3" end="3"/>
                                            </p:txEl>
                                          </p:spTgt>
                                        </p:tgtEl>
                                        <p:attrNameLst>
                                          <p:attrName>stroke.color</p:attrName>
                                        </p:attrNameLst>
                                      </p:cBhvr>
                                      <p:by>
                                        <p:hsl h="0" s="12549" l="25098"/>
                                      </p:by>
                                    </p:animClr>
                                    <p:set>
                                      <p:cBhvr>
                                        <p:cTn id="26" dur="500" fill="hold"/>
                                        <p:tgtEl>
                                          <p:spTgt spid="8">
                                            <p:txEl>
                                              <p:pRg st="3" end="3"/>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30" presetClass="emph" presetSubtype="0" fill="hold" grpId="0" nodeType="clickEffect">
                                  <p:stCondLst>
                                    <p:cond delay="0"/>
                                  </p:stCondLst>
                                  <p:childTnLst>
                                    <p:animClr clrSpc="hsl" dir="cw">
                                      <p:cBhvr override="childStyle">
                                        <p:cTn id="30" dur="500" fill="hold"/>
                                        <p:tgtEl>
                                          <p:spTgt spid="8">
                                            <p:txEl>
                                              <p:pRg st="4" end="4"/>
                                            </p:txEl>
                                          </p:spTgt>
                                        </p:tgtEl>
                                        <p:attrNameLst>
                                          <p:attrName>style.color</p:attrName>
                                        </p:attrNameLst>
                                      </p:cBhvr>
                                      <p:by>
                                        <p:hsl h="0" s="12549" l="25098"/>
                                      </p:by>
                                    </p:animClr>
                                    <p:animClr clrSpc="hsl" dir="cw">
                                      <p:cBhvr>
                                        <p:cTn id="31" dur="500" fill="hold"/>
                                        <p:tgtEl>
                                          <p:spTgt spid="8">
                                            <p:txEl>
                                              <p:pRg st="4" end="4"/>
                                            </p:txEl>
                                          </p:spTgt>
                                        </p:tgtEl>
                                        <p:attrNameLst>
                                          <p:attrName>fillcolor</p:attrName>
                                        </p:attrNameLst>
                                      </p:cBhvr>
                                      <p:by>
                                        <p:hsl h="0" s="12549" l="25098"/>
                                      </p:by>
                                    </p:animClr>
                                    <p:animClr clrSpc="hsl" dir="cw">
                                      <p:cBhvr>
                                        <p:cTn id="32" dur="500" fill="hold"/>
                                        <p:tgtEl>
                                          <p:spTgt spid="8">
                                            <p:txEl>
                                              <p:pRg st="4" end="4"/>
                                            </p:txEl>
                                          </p:spTgt>
                                        </p:tgtEl>
                                        <p:attrNameLst>
                                          <p:attrName>stroke.color</p:attrName>
                                        </p:attrNameLst>
                                      </p:cBhvr>
                                      <p:by>
                                        <p:hsl h="0" s="12549" l="25098"/>
                                      </p:by>
                                    </p:animClr>
                                    <p:set>
                                      <p:cBhvr>
                                        <p:cTn id="33" dur="500" fill="hold"/>
                                        <p:tgtEl>
                                          <p:spTgt spid="8">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smtClean="0"/>
              <a:t>Using the flow to find memory pressures</a:t>
            </a:r>
          </a:p>
        </p:txBody>
      </p:sp>
      <p:sp>
        <p:nvSpPr>
          <p:cNvPr id="3" name="Content Placeholder 2"/>
          <p:cNvSpPr>
            <a:spLocks noGrp="1"/>
          </p:cNvSpPr>
          <p:nvPr>
            <p:ph idx="1"/>
          </p:nvPr>
        </p:nvSpPr>
        <p:spPr/>
        <p:txBody>
          <a:bodyPr/>
          <a:lstStyle/>
          <a:p>
            <a:endParaRPr lang="en-AU"/>
          </a:p>
        </p:txBody>
      </p:sp>
      <p:pic>
        <p:nvPicPr>
          <p:cNvPr id="2051" name="Picture 3" descr="C:\Users\ewanm\AppData\Local\Microsoft\Windows\Temporary Internet Files\Content.IE5\KRLVG8RC\MP900316536[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556792"/>
            <a:ext cx="9144000" cy="5301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472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Looking at memory pressure</a:t>
            </a:r>
            <a:endParaRPr lang="en-AU" dirty="0"/>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9" name="Picture 5" descr="C:\Users\ewanm\AppData\Local\Microsoft\Windows\Temporary Internet Files\Content.IE5\KRLVG8RC\MP900430728[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06"/>
          <a:stretch/>
        </p:blipFill>
        <p:spPr bwMode="auto">
          <a:xfrm>
            <a:off x="-30943" y="1560565"/>
            <a:ext cx="9192241" cy="5297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21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Looking at memory pressure</a:t>
            </a:r>
            <a:endParaRPr lang="en-AU" dirty="0"/>
          </a:p>
        </p:txBody>
      </p:sp>
      <p:sp>
        <p:nvSpPr>
          <p:cNvPr id="3" name="Content Placeholder 2"/>
          <p:cNvSpPr>
            <a:spLocks noGrp="1"/>
          </p:cNvSpPr>
          <p:nvPr>
            <p:ph idx="1"/>
          </p:nvPr>
        </p:nvSpPr>
        <p:spPr/>
        <p:txBody>
          <a:bodyPr/>
          <a:lstStyle/>
          <a:p>
            <a:r>
              <a:rPr lang="en-AU" dirty="0" smtClean="0"/>
              <a:t>Available memory is not unused memory</a:t>
            </a:r>
          </a:p>
          <a:p>
            <a:r>
              <a:rPr lang="en-AU" dirty="0" smtClean="0"/>
              <a:t>Why paging is not just the page file</a:t>
            </a:r>
          </a:p>
          <a:p>
            <a:r>
              <a:rPr lang="en-AU" dirty="0" smtClean="0"/>
              <a:t>The file system cache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21786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3">
                                            <p:txEl>
                                              <p:pRg st="1" end="1"/>
                                            </p:txEl>
                                          </p:spTgt>
                                        </p:tgtEl>
                                        <p:attrNameLst>
                                          <p:attrName>style.color</p:attrName>
                                        </p:attrNameLst>
                                      </p:cBhvr>
                                      <p:by>
                                        <p:hsl h="0" s="12549" l="25098"/>
                                      </p:by>
                                    </p:animClr>
                                    <p:animClr clrSpc="hsl" dir="cw">
                                      <p:cBhvr>
                                        <p:cTn id="14" dur="500" fill="hold"/>
                                        <p:tgtEl>
                                          <p:spTgt spid="3">
                                            <p:txEl>
                                              <p:pRg st="1" end="1"/>
                                            </p:txEl>
                                          </p:spTgt>
                                        </p:tgtEl>
                                        <p:attrNameLst>
                                          <p:attrName>fillcolor</p:attrName>
                                        </p:attrNameLst>
                                      </p:cBhvr>
                                      <p:by>
                                        <p:hsl h="0" s="12549" l="25098"/>
                                      </p:by>
                                    </p:animClr>
                                    <p:animClr clrSpc="hsl" dir="cw">
                                      <p:cBhvr>
                                        <p:cTn id="15" dur="500" fill="hold"/>
                                        <p:tgtEl>
                                          <p:spTgt spid="3">
                                            <p:txEl>
                                              <p:pRg st="1" end="1"/>
                                            </p:txEl>
                                          </p:spTgt>
                                        </p:tgtEl>
                                        <p:attrNameLst>
                                          <p:attrName>stroke.color</p:attrName>
                                        </p:attrNameLst>
                                      </p:cBhvr>
                                      <p:by>
                                        <p:hsl h="0" s="12549" l="25098"/>
                                      </p:by>
                                    </p:animClr>
                                    <p:set>
                                      <p:cBhvr>
                                        <p:cTn id="16" dur="500" fill="hold"/>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30" presetClass="emph" presetSubtype="0" fill="hold" grpId="0" nodeType="clickEffect">
                                  <p:stCondLst>
                                    <p:cond delay="0"/>
                                  </p:stCondLst>
                                  <p:childTnLst>
                                    <p:animClr clrSpc="hsl" dir="cw">
                                      <p:cBhvr override="childStyle">
                                        <p:cTn id="20" dur="500" fill="hold"/>
                                        <p:tgtEl>
                                          <p:spTgt spid="3">
                                            <p:txEl>
                                              <p:pRg st="2" end="2"/>
                                            </p:txEl>
                                          </p:spTgt>
                                        </p:tgtEl>
                                        <p:attrNameLst>
                                          <p:attrName>style.color</p:attrName>
                                        </p:attrNameLst>
                                      </p:cBhvr>
                                      <p:by>
                                        <p:hsl h="0" s="12549" l="25098"/>
                                      </p:by>
                                    </p:animClr>
                                    <p:animClr clrSpc="hsl" dir="cw">
                                      <p:cBhvr>
                                        <p:cTn id="21" dur="500" fill="hold"/>
                                        <p:tgtEl>
                                          <p:spTgt spid="3">
                                            <p:txEl>
                                              <p:pRg st="2" end="2"/>
                                            </p:txEl>
                                          </p:spTgt>
                                        </p:tgtEl>
                                        <p:attrNameLst>
                                          <p:attrName>fillcolor</p:attrName>
                                        </p:attrNameLst>
                                      </p:cBhvr>
                                      <p:by>
                                        <p:hsl h="0" s="12549" l="25098"/>
                                      </p:by>
                                    </p:animClr>
                                    <p:animClr clrSpc="hsl" dir="cw">
                                      <p:cBhvr>
                                        <p:cTn id="22" dur="500" fill="hold"/>
                                        <p:tgtEl>
                                          <p:spTgt spid="3">
                                            <p:txEl>
                                              <p:pRg st="2" end="2"/>
                                            </p:txEl>
                                          </p:spTgt>
                                        </p:tgtEl>
                                        <p:attrNameLst>
                                          <p:attrName>stroke.color</p:attrName>
                                        </p:attrNameLst>
                                      </p:cBhvr>
                                      <p:by>
                                        <p:hsl h="0" s="12549" l="25098"/>
                                      </p:by>
                                    </p:animClr>
                                    <p:set>
                                      <p:cBhvr>
                                        <p:cTn id="23" dur="500" fill="hold"/>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Looking at application memory use</a:t>
            </a:r>
          </a:p>
        </p:txBody>
      </p:sp>
      <p:sp>
        <p:nvSpPr>
          <p:cNvPr id="8" name="Content Placeholder 7"/>
          <p:cNvSpPr>
            <a:spLocks noGrp="1"/>
          </p:cNvSpPr>
          <p:nvPr>
            <p:ph idx="1"/>
          </p:nvPr>
        </p:nvSpPr>
        <p:spPr/>
        <p:txBody>
          <a:bodyPr>
            <a:normAutofit/>
          </a:bodyPr>
          <a:lstStyle/>
          <a:p>
            <a:r>
              <a:rPr lang="en-AU" dirty="0"/>
              <a:t>It’s all virtual</a:t>
            </a:r>
          </a:p>
          <a:p>
            <a:r>
              <a:rPr lang="en-AU" dirty="0"/>
              <a:t>Monitoring overall memory consumption</a:t>
            </a:r>
          </a:p>
          <a:p>
            <a:r>
              <a:rPr lang="en-AU" dirty="0"/>
              <a:t>How to identify consumers and </a:t>
            </a:r>
            <a:r>
              <a:rPr lang="en-AU" dirty="0" smtClean="0"/>
              <a:t>leakers</a:t>
            </a:r>
            <a:endParaRPr lang="en-AU" sz="2400" dirty="0"/>
          </a:p>
        </p:txBody>
      </p:sp>
      <p:pic>
        <p:nvPicPr>
          <p:cNvPr id="6146" name="Picture 2" descr="C:\Users\ewanm\AppData\Local\Microsoft\Windows\Temporary Internet Files\Content.IE5\R0BWF78W\MP900442239[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555669"/>
            <a:ext cx="9144000" cy="5302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99261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Looking at application memory use</a:t>
            </a:r>
          </a:p>
        </p:txBody>
      </p:sp>
      <p:sp>
        <p:nvSpPr>
          <p:cNvPr id="8" name="Content Placeholder 7"/>
          <p:cNvSpPr>
            <a:spLocks noGrp="1"/>
          </p:cNvSpPr>
          <p:nvPr>
            <p:ph idx="1"/>
          </p:nvPr>
        </p:nvSpPr>
        <p:spPr/>
        <p:txBody>
          <a:bodyPr>
            <a:normAutofit/>
          </a:bodyPr>
          <a:lstStyle/>
          <a:p>
            <a:r>
              <a:rPr lang="en-AU" dirty="0" smtClean="0"/>
              <a:t>Remember it’s </a:t>
            </a:r>
            <a:r>
              <a:rPr lang="en-AU" dirty="0"/>
              <a:t>all virtual</a:t>
            </a:r>
          </a:p>
          <a:p>
            <a:r>
              <a:rPr lang="en-AU" dirty="0"/>
              <a:t>Monitoring overall memory consumption</a:t>
            </a:r>
          </a:p>
          <a:p>
            <a:r>
              <a:rPr lang="en-AU" dirty="0"/>
              <a:t>How to identify consumers and </a:t>
            </a:r>
            <a:r>
              <a:rPr lang="en-AU" dirty="0" smtClean="0"/>
              <a:t>leakers</a:t>
            </a:r>
            <a:endParaRPr lang="en-AU" sz="2400" dirty="0"/>
          </a:p>
        </p:txBody>
      </p:sp>
    </p:spTree>
    <p:extLst>
      <p:ext uri="{BB962C8B-B14F-4D97-AF65-F5344CB8AC3E}">
        <p14:creationId xmlns:p14="http://schemas.microsoft.com/office/powerpoint/2010/main" val="3471538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8">
                                            <p:txEl>
                                              <p:pRg st="0" end="0"/>
                                            </p:txEl>
                                          </p:spTgt>
                                        </p:tgtEl>
                                        <p:attrNameLst>
                                          <p:attrName>style.color</p:attrName>
                                        </p:attrNameLst>
                                      </p:cBhvr>
                                      <p:by>
                                        <p:hsl h="0" s="12549" l="25098"/>
                                      </p:by>
                                    </p:animClr>
                                    <p:animClr clrSpc="hsl" dir="cw">
                                      <p:cBhvr>
                                        <p:cTn id="7" dur="500" fill="hold"/>
                                        <p:tgtEl>
                                          <p:spTgt spid="8">
                                            <p:txEl>
                                              <p:pRg st="0" end="0"/>
                                            </p:txEl>
                                          </p:spTgt>
                                        </p:tgtEl>
                                        <p:attrNameLst>
                                          <p:attrName>fillcolor</p:attrName>
                                        </p:attrNameLst>
                                      </p:cBhvr>
                                      <p:by>
                                        <p:hsl h="0" s="12549" l="25098"/>
                                      </p:by>
                                    </p:animClr>
                                    <p:animClr clrSpc="hsl" dir="cw">
                                      <p:cBhvr>
                                        <p:cTn id="8" dur="500" fill="hold"/>
                                        <p:tgtEl>
                                          <p:spTgt spid="8">
                                            <p:txEl>
                                              <p:pRg st="0" end="0"/>
                                            </p:txEl>
                                          </p:spTgt>
                                        </p:tgtEl>
                                        <p:attrNameLst>
                                          <p:attrName>stroke.color</p:attrName>
                                        </p:attrNameLst>
                                      </p:cBhvr>
                                      <p:by>
                                        <p:hsl h="0" s="12549" l="25098"/>
                                      </p:by>
                                    </p:animClr>
                                    <p:set>
                                      <p:cBhvr>
                                        <p:cTn id="9" dur="500" fill="hold"/>
                                        <p:tgtEl>
                                          <p:spTgt spid="8">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8">
                                            <p:txEl>
                                              <p:pRg st="1" end="1"/>
                                            </p:txEl>
                                          </p:spTgt>
                                        </p:tgtEl>
                                        <p:attrNameLst>
                                          <p:attrName>style.color</p:attrName>
                                        </p:attrNameLst>
                                      </p:cBhvr>
                                      <p:by>
                                        <p:hsl h="0" s="12549" l="25098"/>
                                      </p:by>
                                    </p:animClr>
                                    <p:animClr clrSpc="hsl" dir="cw">
                                      <p:cBhvr>
                                        <p:cTn id="14" dur="500" fill="hold"/>
                                        <p:tgtEl>
                                          <p:spTgt spid="8">
                                            <p:txEl>
                                              <p:pRg st="1" end="1"/>
                                            </p:txEl>
                                          </p:spTgt>
                                        </p:tgtEl>
                                        <p:attrNameLst>
                                          <p:attrName>fillcolor</p:attrName>
                                        </p:attrNameLst>
                                      </p:cBhvr>
                                      <p:by>
                                        <p:hsl h="0" s="12549" l="25098"/>
                                      </p:by>
                                    </p:animClr>
                                    <p:animClr clrSpc="hsl" dir="cw">
                                      <p:cBhvr>
                                        <p:cTn id="15" dur="500" fill="hold"/>
                                        <p:tgtEl>
                                          <p:spTgt spid="8">
                                            <p:txEl>
                                              <p:pRg st="1" end="1"/>
                                            </p:txEl>
                                          </p:spTgt>
                                        </p:tgtEl>
                                        <p:attrNameLst>
                                          <p:attrName>stroke.color</p:attrName>
                                        </p:attrNameLst>
                                      </p:cBhvr>
                                      <p:by>
                                        <p:hsl h="0" s="12549" l="25098"/>
                                      </p:by>
                                    </p:animClr>
                                    <p:set>
                                      <p:cBhvr>
                                        <p:cTn id="16" dur="500" fill="hold"/>
                                        <p:tgtEl>
                                          <p:spTgt spid="8">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30" presetClass="emph" presetSubtype="0" fill="hold" grpId="0" nodeType="clickEffect">
                                  <p:stCondLst>
                                    <p:cond delay="0"/>
                                  </p:stCondLst>
                                  <p:childTnLst>
                                    <p:animClr clrSpc="hsl" dir="cw">
                                      <p:cBhvr override="childStyle">
                                        <p:cTn id="20" dur="500" fill="hold"/>
                                        <p:tgtEl>
                                          <p:spTgt spid="8">
                                            <p:txEl>
                                              <p:pRg st="2" end="2"/>
                                            </p:txEl>
                                          </p:spTgt>
                                        </p:tgtEl>
                                        <p:attrNameLst>
                                          <p:attrName>style.color</p:attrName>
                                        </p:attrNameLst>
                                      </p:cBhvr>
                                      <p:by>
                                        <p:hsl h="0" s="12549" l="25098"/>
                                      </p:by>
                                    </p:animClr>
                                    <p:animClr clrSpc="hsl" dir="cw">
                                      <p:cBhvr>
                                        <p:cTn id="21" dur="500" fill="hold"/>
                                        <p:tgtEl>
                                          <p:spTgt spid="8">
                                            <p:txEl>
                                              <p:pRg st="2" end="2"/>
                                            </p:txEl>
                                          </p:spTgt>
                                        </p:tgtEl>
                                        <p:attrNameLst>
                                          <p:attrName>fillcolor</p:attrName>
                                        </p:attrNameLst>
                                      </p:cBhvr>
                                      <p:by>
                                        <p:hsl h="0" s="12549" l="25098"/>
                                      </p:by>
                                    </p:animClr>
                                    <p:animClr clrSpc="hsl" dir="cw">
                                      <p:cBhvr>
                                        <p:cTn id="22" dur="500" fill="hold"/>
                                        <p:tgtEl>
                                          <p:spTgt spid="8">
                                            <p:txEl>
                                              <p:pRg st="2" end="2"/>
                                            </p:txEl>
                                          </p:spTgt>
                                        </p:tgtEl>
                                        <p:attrNameLst>
                                          <p:attrName>stroke.color</p:attrName>
                                        </p:attrNameLst>
                                      </p:cBhvr>
                                      <p:by>
                                        <p:hsl h="0" s="12549" l="25098"/>
                                      </p:by>
                                    </p:animClr>
                                    <p:set>
                                      <p:cBhvr>
                                        <p:cTn id="23" dur="500" fill="hold"/>
                                        <p:tgtEl>
                                          <p:spTgt spid="8">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Looking for kernel memory pressure</a:t>
            </a:r>
            <a:endParaRPr lang="en-AU" dirty="0" smtClean="0"/>
          </a:p>
        </p:txBody>
      </p:sp>
      <p:sp>
        <p:nvSpPr>
          <p:cNvPr id="8" name="Content Placeholder 7"/>
          <p:cNvSpPr>
            <a:spLocks noGrp="1"/>
          </p:cNvSpPr>
          <p:nvPr>
            <p:ph idx="1"/>
          </p:nvPr>
        </p:nvSpPr>
        <p:spPr/>
        <p:txBody>
          <a:bodyPr>
            <a:normAutofit/>
          </a:bodyPr>
          <a:lstStyle/>
          <a:p>
            <a:r>
              <a:rPr lang="en-AU" sz="3200" dirty="0" smtClean="0"/>
              <a:t>Common causes of kernel memory depletion</a:t>
            </a:r>
          </a:p>
          <a:p>
            <a:r>
              <a:rPr lang="en-AU" sz="3200" dirty="0" smtClean="0"/>
              <a:t>Additional tools</a:t>
            </a:r>
          </a:p>
          <a:p>
            <a:pPr lvl="1"/>
            <a:r>
              <a:rPr lang="en-AU" sz="2800" dirty="0" smtClean="0">
                <a:hlinkClick r:id="rId3"/>
              </a:rPr>
              <a:t>Process Explorer</a:t>
            </a:r>
            <a:r>
              <a:rPr lang="en-AU" sz="2800" dirty="0" smtClean="0"/>
              <a:t> shows kernel pool sizes</a:t>
            </a:r>
          </a:p>
          <a:p>
            <a:pPr lvl="1"/>
            <a:r>
              <a:rPr lang="en-AU" sz="2800" dirty="0" err="1" smtClean="0">
                <a:hlinkClick r:id="rId4"/>
              </a:rPr>
              <a:t>Poolmon</a:t>
            </a:r>
            <a:r>
              <a:rPr lang="en-AU" sz="2800" dirty="0" smtClean="0"/>
              <a:t> shows memory pool consumers</a:t>
            </a:r>
          </a:p>
        </p:txBody>
      </p:sp>
      <p:pic>
        <p:nvPicPr>
          <p:cNvPr id="7188" name="Picture 20" descr="C:\Users\ewanm\AppData\Local\Microsoft\Windows\Temporary Internet Files\Content.IE5\IV063TY3\MP900202019[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0" y="1556792"/>
            <a:ext cx="9144000" cy="5301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4475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Finding the “Make It Faster!” Button and hitting it! </a:t>
            </a:r>
          </a:p>
        </p:txBody>
      </p:sp>
      <p:sp>
        <p:nvSpPr>
          <p:cNvPr id="3" name="Text Placeholder 2"/>
          <p:cNvSpPr>
            <a:spLocks noGrp="1"/>
          </p:cNvSpPr>
          <p:nvPr>
            <p:ph type="body" idx="1"/>
          </p:nvPr>
        </p:nvSpPr>
        <p:spPr/>
        <p:txBody>
          <a:bodyPr/>
          <a:lstStyle/>
          <a:p>
            <a:pPr lvl="0">
              <a:defRPr/>
            </a:pPr>
            <a:r>
              <a:rPr lang="en-US" dirty="0" smtClean="0"/>
              <a:t>Ewan MacKellar</a:t>
            </a:r>
          </a:p>
          <a:p>
            <a:pPr lvl="0">
              <a:defRPr/>
            </a:pPr>
            <a:r>
              <a:rPr lang="en-US" dirty="0" smtClean="0"/>
              <a:t>Senior Premier Field Engineer</a:t>
            </a:r>
          </a:p>
          <a:p>
            <a:pPr lvl="0">
              <a:defRPr/>
            </a:pPr>
            <a:r>
              <a:rPr lang="en-US" dirty="0" smtClean="0"/>
              <a:t>Microsoft</a:t>
            </a:r>
          </a:p>
        </p:txBody>
      </p:sp>
      <p:sp>
        <p:nvSpPr>
          <p:cNvPr id="6" name="Title 1"/>
          <p:cNvSpPr txBox="1">
            <a:spLocks/>
          </p:cNvSpPr>
          <p:nvPr/>
        </p:nvSpPr>
        <p:spPr>
          <a:xfrm>
            <a:off x="334201" y="44736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SVR306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Looking for kernel memory pressure</a:t>
            </a:r>
            <a:endParaRPr lang="en-AU" dirty="0" smtClean="0"/>
          </a:p>
        </p:txBody>
      </p:sp>
      <p:sp>
        <p:nvSpPr>
          <p:cNvPr id="8" name="Content Placeholder 7"/>
          <p:cNvSpPr>
            <a:spLocks noGrp="1"/>
          </p:cNvSpPr>
          <p:nvPr>
            <p:ph idx="1"/>
          </p:nvPr>
        </p:nvSpPr>
        <p:spPr/>
        <p:txBody>
          <a:bodyPr>
            <a:normAutofit/>
          </a:bodyPr>
          <a:lstStyle/>
          <a:p>
            <a:r>
              <a:rPr lang="en-AU" sz="3200" dirty="0" smtClean="0"/>
              <a:t>Common causes of kernel memory depletion</a:t>
            </a:r>
          </a:p>
          <a:p>
            <a:r>
              <a:rPr lang="en-AU" sz="3200" dirty="0" smtClean="0"/>
              <a:t>Additional tools</a:t>
            </a:r>
          </a:p>
          <a:p>
            <a:pPr lvl="1"/>
            <a:r>
              <a:rPr lang="en-AU" sz="2800" dirty="0" smtClean="0">
                <a:hlinkClick r:id="rId3"/>
              </a:rPr>
              <a:t>Process Explorer</a:t>
            </a:r>
            <a:r>
              <a:rPr lang="en-AU" sz="2800" dirty="0" smtClean="0"/>
              <a:t> shows kernel pool sizes</a:t>
            </a:r>
          </a:p>
          <a:p>
            <a:pPr lvl="1"/>
            <a:r>
              <a:rPr lang="en-AU" sz="2800" dirty="0" err="1" smtClean="0">
                <a:hlinkClick r:id="rId4"/>
              </a:rPr>
              <a:t>Poolmon</a:t>
            </a:r>
            <a:r>
              <a:rPr lang="en-AU" sz="2800" dirty="0" smtClean="0"/>
              <a:t> shows memory pool consumers</a:t>
            </a:r>
          </a:p>
        </p:txBody>
      </p:sp>
    </p:spTree>
    <p:extLst>
      <p:ext uri="{BB962C8B-B14F-4D97-AF65-F5344CB8AC3E}">
        <p14:creationId xmlns:p14="http://schemas.microsoft.com/office/powerpoint/2010/main" val="1037544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8">
                                            <p:txEl>
                                              <p:pRg st="0" end="0"/>
                                            </p:txEl>
                                          </p:spTgt>
                                        </p:tgtEl>
                                        <p:attrNameLst>
                                          <p:attrName>style.color</p:attrName>
                                        </p:attrNameLst>
                                      </p:cBhvr>
                                      <p:by>
                                        <p:hsl h="0" s="12549" l="25098"/>
                                      </p:by>
                                    </p:animClr>
                                    <p:animClr clrSpc="hsl" dir="cw">
                                      <p:cBhvr>
                                        <p:cTn id="7" dur="500" fill="hold"/>
                                        <p:tgtEl>
                                          <p:spTgt spid="8">
                                            <p:txEl>
                                              <p:pRg st="0" end="0"/>
                                            </p:txEl>
                                          </p:spTgt>
                                        </p:tgtEl>
                                        <p:attrNameLst>
                                          <p:attrName>fillcolor</p:attrName>
                                        </p:attrNameLst>
                                      </p:cBhvr>
                                      <p:by>
                                        <p:hsl h="0" s="12549" l="25098"/>
                                      </p:by>
                                    </p:animClr>
                                    <p:animClr clrSpc="hsl" dir="cw">
                                      <p:cBhvr>
                                        <p:cTn id="8" dur="500" fill="hold"/>
                                        <p:tgtEl>
                                          <p:spTgt spid="8">
                                            <p:txEl>
                                              <p:pRg st="0" end="0"/>
                                            </p:txEl>
                                          </p:spTgt>
                                        </p:tgtEl>
                                        <p:attrNameLst>
                                          <p:attrName>stroke.color</p:attrName>
                                        </p:attrNameLst>
                                      </p:cBhvr>
                                      <p:by>
                                        <p:hsl h="0" s="12549" l="25098"/>
                                      </p:by>
                                    </p:animClr>
                                    <p:set>
                                      <p:cBhvr>
                                        <p:cTn id="9" dur="500" fill="hold"/>
                                        <p:tgtEl>
                                          <p:spTgt spid="8">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8">
                                            <p:txEl>
                                              <p:pRg st="1" end="1"/>
                                            </p:txEl>
                                          </p:spTgt>
                                        </p:tgtEl>
                                        <p:attrNameLst>
                                          <p:attrName>style.color</p:attrName>
                                        </p:attrNameLst>
                                      </p:cBhvr>
                                      <p:by>
                                        <p:hsl h="0" s="12549" l="25098"/>
                                      </p:by>
                                    </p:animClr>
                                    <p:animClr clrSpc="hsl" dir="cw">
                                      <p:cBhvr>
                                        <p:cTn id="14" dur="500" fill="hold"/>
                                        <p:tgtEl>
                                          <p:spTgt spid="8">
                                            <p:txEl>
                                              <p:pRg st="1" end="1"/>
                                            </p:txEl>
                                          </p:spTgt>
                                        </p:tgtEl>
                                        <p:attrNameLst>
                                          <p:attrName>fillcolor</p:attrName>
                                        </p:attrNameLst>
                                      </p:cBhvr>
                                      <p:by>
                                        <p:hsl h="0" s="12549" l="25098"/>
                                      </p:by>
                                    </p:animClr>
                                    <p:animClr clrSpc="hsl" dir="cw">
                                      <p:cBhvr>
                                        <p:cTn id="15" dur="500" fill="hold"/>
                                        <p:tgtEl>
                                          <p:spTgt spid="8">
                                            <p:txEl>
                                              <p:pRg st="1" end="1"/>
                                            </p:txEl>
                                          </p:spTgt>
                                        </p:tgtEl>
                                        <p:attrNameLst>
                                          <p:attrName>stroke.color</p:attrName>
                                        </p:attrNameLst>
                                      </p:cBhvr>
                                      <p:by>
                                        <p:hsl h="0" s="12549" l="25098"/>
                                      </p:by>
                                    </p:animClr>
                                    <p:set>
                                      <p:cBhvr>
                                        <p:cTn id="16" dur="500" fill="hold"/>
                                        <p:tgtEl>
                                          <p:spTgt spid="8">
                                            <p:txEl>
                                              <p:pRg st="1" end="1"/>
                                            </p:txEl>
                                          </p:spTgt>
                                        </p:tgtEl>
                                        <p:attrNameLst>
                                          <p:attrName>fill.type</p:attrName>
                                        </p:attrNameLst>
                                      </p:cBhvr>
                                      <p:to>
                                        <p:strVal val="solid"/>
                                      </p:to>
                                    </p:set>
                                  </p:childTnLst>
                                </p:cTn>
                              </p:par>
                              <p:par>
                                <p:cTn id="17" presetID="30" presetClass="emph" presetSubtype="0" fill="hold" grpId="0" nodeType="withEffect">
                                  <p:stCondLst>
                                    <p:cond delay="0"/>
                                  </p:stCondLst>
                                  <p:childTnLst>
                                    <p:animClr clrSpc="hsl" dir="cw">
                                      <p:cBhvr override="childStyle">
                                        <p:cTn id="18" dur="500" fill="hold"/>
                                        <p:tgtEl>
                                          <p:spTgt spid="8">
                                            <p:txEl>
                                              <p:pRg st="2" end="2"/>
                                            </p:txEl>
                                          </p:spTgt>
                                        </p:tgtEl>
                                        <p:attrNameLst>
                                          <p:attrName>style.color</p:attrName>
                                        </p:attrNameLst>
                                      </p:cBhvr>
                                      <p:by>
                                        <p:hsl h="0" s="12549" l="25098"/>
                                      </p:by>
                                    </p:animClr>
                                    <p:animClr clrSpc="hsl" dir="cw">
                                      <p:cBhvr>
                                        <p:cTn id="19" dur="500" fill="hold"/>
                                        <p:tgtEl>
                                          <p:spTgt spid="8">
                                            <p:txEl>
                                              <p:pRg st="2" end="2"/>
                                            </p:txEl>
                                          </p:spTgt>
                                        </p:tgtEl>
                                        <p:attrNameLst>
                                          <p:attrName>fillcolor</p:attrName>
                                        </p:attrNameLst>
                                      </p:cBhvr>
                                      <p:by>
                                        <p:hsl h="0" s="12549" l="25098"/>
                                      </p:by>
                                    </p:animClr>
                                    <p:animClr clrSpc="hsl" dir="cw">
                                      <p:cBhvr>
                                        <p:cTn id="20" dur="500" fill="hold"/>
                                        <p:tgtEl>
                                          <p:spTgt spid="8">
                                            <p:txEl>
                                              <p:pRg st="2" end="2"/>
                                            </p:txEl>
                                          </p:spTgt>
                                        </p:tgtEl>
                                        <p:attrNameLst>
                                          <p:attrName>stroke.color</p:attrName>
                                        </p:attrNameLst>
                                      </p:cBhvr>
                                      <p:by>
                                        <p:hsl h="0" s="12549" l="25098"/>
                                      </p:by>
                                    </p:animClr>
                                    <p:set>
                                      <p:cBhvr>
                                        <p:cTn id="21" dur="500" fill="hold"/>
                                        <p:tgtEl>
                                          <p:spTgt spid="8">
                                            <p:txEl>
                                              <p:pRg st="2" end="2"/>
                                            </p:txEl>
                                          </p:spTgt>
                                        </p:tgtEl>
                                        <p:attrNameLst>
                                          <p:attrName>fill.type</p:attrName>
                                        </p:attrNameLst>
                                      </p:cBhvr>
                                      <p:to>
                                        <p:strVal val="solid"/>
                                      </p:to>
                                    </p:set>
                                  </p:childTnLst>
                                </p:cTn>
                              </p:par>
                              <p:par>
                                <p:cTn id="22" presetID="30" presetClass="emph" presetSubtype="0" fill="hold" grpId="0" nodeType="withEffect">
                                  <p:stCondLst>
                                    <p:cond delay="0"/>
                                  </p:stCondLst>
                                  <p:childTnLst>
                                    <p:animClr clrSpc="hsl" dir="cw">
                                      <p:cBhvr override="childStyle">
                                        <p:cTn id="23" dur="500" fill="hold"/>
                                        <p:tgtEl>
                                          <p:spTgt spid="8">
                                            <p:txEl>
                                              <p:pRg st="3" end="3"/>
                                            </p:txEl>
                                          </p:spTgt>
                                        </p:tgtEl>
                                        <p:attrNameLst>
                                          <p:attrName>style.color</p:attrName>
                                        </p:attrNameLst>
                                      </p:cBhvr>
                                      <p:by>
                                        <p:hsl h="0" s="12549" l="25098"/>
                                      </p:by>
                                    </p:animClr>
                                    <p:animClr clrSpc="hsl" dir="cw">
                                      <p:cBhvr>
                                        <p:cTn id="24" dur="500" fill="hold"/>
                                        <p:tgtEl>
                                          <p:spTgt spid="8">
                                            <p:txEl>
                                              <p:pRg st="3" end="3"/>
                                            </p:txEl>
                                          </p:spTgt>
                                        </p:tgtEl>
                                        <p:attrNameLst>
                                          <p:attrName>fillcolor</p:attrName>
                                        </p:attrNameLst>
                                      </p:cBhvr>
                                      <p:by>
                                        <p:hsl h="0" s="12549" l="25098"/>
                                      </p:by>
                                    </p:animClr>
                                    <p:animClr clrSpc="hsl" dir="cw">
                                      <p:cBhvr>
                                        <p:cTn id="25" dur="500" fill="hold"/>
                                        <p:tgtEl>
                                          <p:spTgt spid="8">
                                            <p:txEl>
                                              <p:pRg st="3" end="3"/>
                                            </p:txEl>
                                          </p:spTgt>
                                        </p:tgtEl>
                                        <p:attrNameLst>
                                          <p:attrName>stroke.color</p:attrName>
                                        </p:attrNameLst>
                                      </p:cBhvr>
                                      <p:by>
                                        <p:hsl h="0" s="12549" l="25098"/>
                                      </p:by>
                                    </p:animClr>
                                    <p:set>
                                      <p:cBhvr>
                                        <p:cTn id="26" dur="500" fill="hold"/>
                                        <p:tgtEl>
                                          <p:spTgt spid="8">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Looking for network problems</a:t>
            </a:r>
          </a:p>
        </p:txBody>
      </p:sp>
      <p:sp>
        <p:nvSpPr>
          <p:cNvPr id="3" name="Content Placeholder 2"/>
          <p:cNvSpPr>
            <a:spLocks noGrp="1"/>
          </p:cNvSpPr>
          <p:nvPr>
            <p:ph idx="1"/>
          </p:nvPr>
        </p:nvSpPr>
        <p:spPr/>
        <p:txBody>
          <a:bodyPr/>
          <a:lstStyle/>
          <a:p>
            <a:endParaRPr lang="en-AU"/>
          </a:p>
        </p:txBody>
      </p:sp>
      <p:pic>
        <p:nvPicPr>
          <p:cNvPr id="9" name="Picture 4" descr="C:\Users\ewanm\AppData\Local\Microsoft\Windows\Temporary Internet Files\Content.IE5\SF209RXD\MP900401302[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4"/>
          <a:stretch/>
        </p:blipFill>
        <p:spPr bwMode="auto">
          <a:xfrm>
            <a:off x="-108518" y="1556792"/>
            <a:ext cx="9355001" cy="5301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777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Looking for network problems</a:t>
            </a:r>
          </a:p>
        </p:txBody>
      </p:sp>
      <p:sp>
        <p:nvSpPr>
          <p:cNvPr id="3" name="Content Placeholder 2"/>
          <p:cNvSpPr>
            <a:spLocks noGrp="1"/>
          </p:cNvSpPr>
          <p:nvPr>
            <p:ph idx="1"/>
          </p:nvPr>
        </p:nvSpPr>
        <p:spPr/>
        <p:txBody>
          <a:bodyPr/>
          <a:lstStyle/>
          <a:p>
            <a:r>
              <a:rPr lang="en-AU" dirty="0" smtClean="0"/>
              <a:t>It’s just more I/O</a:t>
            </a:r>
          </a:p>
          <a:p>
            <a:r>
              <a:rPr lang="en-AU" dirty="0" smtClean="0"/>
              <a:t>Check end-to-end link saturation</a:t>
            </a:r>
          </a:p>
          <a:p>
            <a:r>
              <a:rPr lang="en-AU" dirty="0" smtClean="0"/>
              <a:t>Check the configuration of NICs</a:t>
            </a:r>
          </a:p>
          <a:p>
            <a:r>
              <a:rPr lang="en-AU" dirty="0" smtClean="0"/>
              <a:t>Don’t forget your network tools</a:t>
            </a:r>
          </a:p>
          <a:p>
            <a:pPr lvl="1"/>
            <a:r>
              <a:rPr lang="en-AU" dirty="0" smtClean="0"/>
              <a:t>Ping</a:t>
            </a:r>
          </a:p>
          <a:p>
            <a:pPr lvl="1"/>
            <a:r>
              <a:rPr lang="en-AU" dirty="0" err="1" smtClean="0"/>
              <a:t>Tracert</a:t>
            </a:r>
            <a:endParaRPr lang="en-AU" dirty="0" smtClean="0"/>
          </a:p>
          <a:p>
            <a:pPr lvl="1"/>
            <a:r>
              <a:rPr lang="en-AU" dirty="0" err="1" smtClean="0"/>
              <a:t>Pathping</a:t>
            </a:r>
            <a:endParaRPr lang="en-AU" dirty="0"/>
          </a:p>
        </p:txBody>
      </p:sp>
    </p:spTree>
    <p:extLst>
      <p:ext uri="{BB962C8B-B14F-4D97-AF65-F5344CB8AC3E}">
        <p14:creationId xmlns:p14="http://schemas.microsoft.com/office/powerpoint/2010/main" val="3129079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3">
                                            <p:txEl>
                                              <p:pRg st="1" end="1"/>
                                            </p:txEl>
                                          </p:spTgt>
                                        </p:tgtEl>
                                        <p:attrNameLst>
                                          <p:attrName>style.color</p:attrName>
                                        </p:attrNameLst>
                                      </p:cBhvr>
                                      <p:by>
                                        <p:hsl h="0" s="12549" l="25098"/>
                                      </p:by>
                                    </p:animClr>
                                    <p:animClr clrSpc="hsl" dir="cw">
                                      <p:cBhvr>
                                        <p:cTn id="14" dur="500" fill="hold"/>
                                        <p:tgtEl>
                                          <p:spTgt spid="3">
                                            <p:txEl>
                                              <p:pRg st="1" end="1"/>
                                            </p:txEl>
                                          </p:spTgt>
                                        </p:tgtEl>
                                        <p:attrNameLst>
                                          <p:attrName>fillcolor</p:attrName>
                                        </p:attrNameLst>
                                      </p:cBhvr>
                                      <p:by>
                                        <p:hsl h="0" s="12549" l="25098"/>
                                      </p:by>
                                    </p:animClr>
                                    <p:animClr clrSpc="hsl" dir="cw">
                                      <p:cBhvr>
                                        <p:cTn id="15" dur="500" fill="hold"/>
                                        <p:tgtEl>
                                          <p:spTgt spid="3">
                                            <p:txEl>
                                              <p:pRg st="1" end="1"/>
                                            </p:txEl>
                                          </p:spTgt>
                                        </p:tgtEl>
                                        <p:attrNameLst>
                                          <p:attrName>stroke.color</p:attrName>
                                        </p:attrNameLst>
                                      </p:cBhvr>
                                      <p:by>
                                        <p:hsl h="0" s="12549" l="25098"/>
                                      </p:by>
                                    </p:animClr>
                                    <p:set>
                                      <p:cBhvr>
                                        <p:cTn id="16" dur="500" fill="hold"/>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30" presetClass="emph" presetSubtype="0" fill="hold" grpId="0" nodeType="clickEffect">
                                  <p:stCondLst>
                                    <p:cond delay="0"/>
                                  </p:stCondLst>
                                  <p:childTnLst>
                                    <p:animClr clrSpc="hsl" dir="cw">
                                      <p:cBhvr override="childStyle">
                                        <p:cTn id="20" dur="500" fill="hold"/>
                                        <p:tgtEl>
                                          <p:spTgt spid="3">
                                            <p:txEl>
                                              <p:pRg st="2" end="2"/>
                                            </p:txEl>
                                          </p:spTgt>
                                        </p:tgtEl>
                                        <p:attrNameLst>
                                          <p:attrName>style.color</p:attrName>
                                        </p:attrNameLst>
                                      </p:cBhvr>
                                      <p:by>
                                        <p:hsl h="0" s="12549" l="25098"/>
                                      </p:by>
                                    </p:animClr>
                                    <p:animClr clrSpc="hsl" dir="cw">
                                      <p:cBhvr>
                                        <p:cTn id="21" dur="500" fill="hold"/>
                                        <p:tgtEl>
                                          <p:spTgt spid="3">
                                            <p:txEl>
                                              <p:pRg st="2" end="2"/>
                                            </p:txEl>
                                          </p:spTgt>
                                        </p:tgtEl>
                                        <p:attrNameLst>
                                          <p:attrName>fillcolor</p:attrName>
                                        </p:attrNameLst>
                                      </p:cBhvr>
                                      <p:by>
                                        <p:hsl h="0" s="12549" l="25098"/>
                                      </p:by>
                                    </p:animClr>
                                    <p:animClr clrSpc="hsl" dir="cw">
                                      <p:cBhvr>
                                        <p:cTn id="22" dur="500" fill="hold"/>
                                        <p:tgtEl>
                                          <p:spTgt spid="3">
                                            <p:txEl>
                                              <p:pRg st="2" end="2"/>
                                            </p:txEl>
                                          </p:spTgt>
                                        </p:tgtEl>
                                        <p:attrNameLst>
                                          <p:attrName>stroke.color</p:attrName>
                                        </p:attrNameLst>
                                      </p:cBhvr>
                                      <p:by>
                                        <p:hsl h="0" s="12549" l="25098"/>
                                      </p:by>
                                    </p:animClr>
                                    <p:set>
                                      <p:cBhvr>
                                        <p:cTn id="23" dur="500" fill="hold"/>
                                        <p:tgtEl>
                                          <p:spTgt spid="3">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30" presetClass="emph" presetSubtype="0" fill="hold" grpId="0" nodeType="clickEffect">
                                  <p:stCondLst>
                                    <p:cond delay="0"/>
                                  </p:stCondLst>
                                  <p:childTnLst>
                                    <p:animClr clrSpc="hsl" dir="cw">
                                      <p:cBhvr override="childStyle">
                                        <p:cTn id="27" dur="500" fill="hold"/>
                                        <p:tgtEl>
                                          <p:spTgt spid="3">
                                            <p:txEl>
                                              <p:pRg st="3" end="3"/>
                                            </p:txEl>
                                          </p:spTgt>
                                        </p:tgtEl>
                                        <p:attrNameLst>
                                          <p:attrName>style.color</p:attrName>
                                        </p:attrNameLst>
                                      </p:cBhvr>
                                      <p:by>
                                        <p:hsl h="0" s="12549" l="25098"/>
                                      </p:by>
                                    </p:animClr>
                                    <p:animClr clrSpc="hsl" dir="cw">
                                      <p:cBhvr>
                                        <p:cTn id="28" dur="500" fill="hold"/>
                                        <p:tgtEl>
                                          <p:spTgt spid="3">
                                            <p:txEl>
                                              <p:pRg st="3" end="3"/>
                                            </p:txEl>
                                          </p:spTgt>
                                        </p:tgtEl>
                                        <p:attrNameLst>
                                          <p:attrName>fillcolor</p:attrName>
                                        </p:attrNameLst>
                                      </p:cBhvr>
                                      <p:by>
                                        <p:hsl h="0" s="12549" l="25098"/>
                                      </p:by>
                                    </p:animClr>
                                    <p:animClr clrSpc="hsl" dir="cw">
                                      <p:cBhvr>
                                        <p:cTn id="29" dur="500" fill="hold"/>
                                        <p:tgtEl>
                                          <p:spTgt spid="3">
                                            <p:txEl>
                                              <p:pRg st="3" end="3"/>
                                            </p:txEl>
                                          </p:spTgt>
                                        </p:tgtEl>
                                        <p:attrNameLst>
                                          <p:attrName>stroke.color</p:attrName>
                                        </p:attrNameLst>
                                      </p:cBhvr>
                                      <p:by>
                                        <p:hsl h="0" s="12549" l="25098"/>
                                      </p:by>
                                    </p:animClr>
                                    <p:set>
                                      <p:cBhvr>
                                        <p:cTn id="30" dur="500" fill="hold"/>
                                        <p:tgtEl>
                                          <p:spTgt spid="3">
                                            <p:txEl>
                                              <p:pRg st="3" end="3"/>
                                            </p:txEl>
                                          </p:spTgt>
                                        </p:tgtEl>
                                        <p:attrNameLst>
                                          <p:attrName>fill.type</p:attrName>
                                        </p:attrNameLst>
                                      </p:cBhvr>
                                      <p:to>
                                        <p:strVal val="solid"/>
                                      </p:to>
                                    </p:set>
                                  </p:childTnLst>
                                </p:cTn>
                              </p:par>
                              <p:par>
                                <p:cTn id="31" presetID="30" presetClass="emph" presetSubtype="0" fill="hold" grpId="0" nodeType="withEffect">
                                  <p:stCondLst>
                                    <p:cond delay="0"/>
                                  </p:stCondLst>
                                  <p:childTnLst>
                                    <p:animClr clrSpc="hsl" dir="cw">
                                      <p:cBhvr override="childStyle">
                                        <p:cTn id="32" dur="500" fill="hold"/>
                                        <p:tgtEl>
                                          <p:spTgt spid="3">
                                            <p:txEl>
                                              <p:pRg st="4" end="4"/>
                                            </p:txEl>
                                          </p:spTgt>
                                        </p:tgtEl>
                                        <p:attrNameLst>
                                          <p:attrName>style.color</p:attrName>
                                        </p:attrNameLst>
                                      </p:cBhvr>
                                      <p:by>
                                        <p:hsl h="0" s="12549" l="25098"/>
                                      </p:by>
                                    </p:animClr>
                                    <p:animClr clrSpc="hsl" dir="cw">
                                      <p:cBhvr>
                                        <p:cTn id="33" dur="500" fill="hold"/>
                                        <p:tgtEl>
                                          <p:spTgt spid="3">
                                            <p:txEl>
                                              <p:pRg st="4" end="4"/>
                                            </p:txEl>
                                          </p:spTgt>
                                        </p:tgtEl>
                                        <p:attrNameLst>
                                          <p:attrName>fillcolor</p:attrName>
                                        </p:attrNameLst>
                                      </p:cBhvr>
                                      <p:by>
                                        <p:hsl h="0" s="12549" l="25098"/>
                                      </p:by>
                                    </p:animClr>
                                    <p:animClr clrSpc="hsl" dir="cw">
                                      <p:cBhvr>
                                        <p:cTn id="34" dur="500" fill="hold"/>
                                        <p:tgtEl>
                                          <p:spTgt spid="3">
                                            <p:txEl>
                                              <p:pRg st="4" end="4"/>
                                            </p:txEl>
                                          </p:spTgt>
                                        </p:tgtEl>
                                        <p:attrNameLst>
                                          <p:attrName>stroke.color</p:attrName>
                                        </p:attrNameLst>
                                      </p:cBhvr>
                                      <p:by>
                                        <p:hsl h="0" s="12549" l="25098"/>
                                      </p:by>
                                    </p:animClr>
                                    <p:set>
                                      <p:cBhvr>
                                        <p:cTn id="35" dur="500" fill="hold"/>
                                        <p:tgtEl>
                                          <p:spTgt spid="3">
                                            <p:txEl>
                                              <p:pRg st="4" end="4"/>
                                            </p:txEl>
                                          </p:spTgt>
                                        </p:tgtEl>
                                        <p:attrNameLst>
                                          <p:attrName>fill.type</p:attrName>
                                        </p:attrNameLst>
                                      </p:cBhvr>
                                      <p:to>
                                        <p:strVal val="solid"/>
                                      </p:to>
                                    </p:set>
                                  </p:childTnLst>
                                </p:cTn>
                              </p:par>
                              <p:par>
                                <p:cTn id="36" presetID="30" presetClass="emph" presetSubtype="0" fill="hold" grpId="0" nodeType="withEffect">
                                  <p:stCondLst>
                                    <p:cond delay="0"/>
                                  </p:stCondLst>
                                  <p:childTnLst>
                                    <p:animClr clrSpc="hsl" dir="cw">
                                      <p:cBhvr override="childStyle">
                                        <p:cTn id="37" dur="500" fill="hold"/>
                                        <p:tgtEl>
                                          <p:spTgt spid="3">
                                            <p:txEl>
                                              <p:pRg st="5" end="5"/>
                                            </p:txEl>
                                          </p:spTgt>
                                        </p:tgtEl>
                                        <p:attrNameLst>
                                          <p:attrName>style.color</p:attrName>
                                        </p:attrNameLst>
                                      </p:cBhvr>
                                      <p:by>
                                        <p:hsl h="0" s="12549" l="25098"/>
                                      </p:by>
                                    </p:animClr>
                                    <p:animClr clrSpc="hsl" dir="cw">
                                      <p:cBhvr>
                                        <p:cTn id="38" dur="500" fill="hold"/>
                                        <p:tgtEl>
                                          <p:spTgt spid="3">
                                            <p:txEl>
                                              <p:pRg st="5" end="5"/>
                                            </p:txEl>
                                          </p:spTgt>
                                        </p:tgtEl>
                                        <p:attrNameLst>
                                          <p:attrName>fillcolor</p:attrName>
                                        </p:attrNameLst>
                                      </p:cBhvr>
                                      <p:by>
                                        <p:hsl h="0" s="12549" l="25098"/>
                                      </p:by>
                                    </p:animClr>
                                    <p:animClr clrSpc="hsl" dir="cw">
                                      <p:cBhvr>
                                        <p:cTn id="39" dur="500" fill="hold"/>
                                        <p:tgtEl>
                                          <p:spTgt spid="3">
                                            <p:txEl>
                                              <p:pRg st="5" end="5"/>
                                            </p:txEl>
                                          </p:spTgt>
                                        </p:tgtEl>
                                        <p:attrNameLst>
                                          <p:attrName>stroke.color</p:attrName>
                                        </p:attrNameLst>
                                      </p:cBhvr>
                                      <p:by>
                                        <p:hsl h="0" s="12549" l="25098"/>
                                      </p:by>
                                    </p:animClr>
                                    <p:set>
                                      <p:cBhvr>
                                        <p:cTn id="40" dur="500" fill="hold"/>
                                        <p:tgtEl>
                                          <p:spTgt spid="3">
                                            <p:txEl>
                                              <p:pRg st="5" end="5"/>
                                            </p:txEl>
                                          </p:spTgt>
                                        </p:tgtEl>
                                        <p:attrNameLst>
                                          <p:attrName>fill.type</p:attrName>
                                        </p:attrNameLst>
                                      </p:cBhvr>
                                      <p:to>
                                        <p:strVal val="solid"/>
                                      </p:to>
                                    </p:set>
                                  </p:childTnLst>
                                </p:cTn>
                              </p:par>
                              <p:par>
                                <p:cTn id="41" presetID="30" presetClass="emph" presetSubtype="0" fill="hold" grpId="0" nodeType="withEffect">
                                  <p:stCondLst>
                                    <p:cond delay="0"/>
                                  </p:stCondLst>
                                  <p:childTnLst>
                                    <p:animClr clrSpc="hsl" dir="cw">
                                      <p:cBhvr override="childStyle">
                                        <p:cTn id="42" dur="500" fill="hold"/>
                                        <p:tgtEl>
                                          <p:spTgt spid="3">
                                            <p:txEl>
                                              <p:pRg st="6" end="6"/>
                                            </p:txEl>
                                          </p:spTgt>
                                        </p:tgtEl>
                                        <p:attrNameLst>
                                          <p:attrName>style.color</p:attrName>
                                        </p:attrNameLst>
                                      </p:cBhvr>
                                      <p:by>
                                        <p:hsl h="0" s="12549" l="25098"/>
                                      </p:by>
                                    </p:animClr>
                                    <p:animClr clrSpc="hsl" dir="cw">
                                      <p:cBhvr>
                                        <p:cTn id="43" dur="500" fill="hold"/>
                                        <p:tgtEl>
                                          <p:spTgt spid="3">
                                            <p:txEl>
                                              <p:pRg st="6" end="6"/>
                                            </p:txEl>
                                          </p:spTgt>
                                        </p:tgtEl>
                                        <p:attrNameLst>
                                          <p:attrName>fillcolor</p:attrName>
                                        </p:attrNameLst>
                                      </p:cBhvr>
                                      <p:by>
                                        <p:hsl h="0" s="12549" l="25098"/>
                                      </p:by>
                                    </p:animClr>
                                    <p:animClr clrSpc="hsl" dir="cw">
                                      <p:cBhvr>
                                        <p:cTn id="44" dur="500" fill="hold"/>
                                        <p:tgtEl>
                                          <p:spTgt spid="3">
                                            <p:txEl>
                                              <p:pRg st="6" end="6"/>
                                            </p:txEl>
                                          </p:spTgt>
                                        </p:tgtEl>
                                        <p:attrNameLst>
                                          <p:attrName>stroke.color</p:attrName>
                                        </p:attrNameLst>
                                      </p:cBhvr>
                                      <p:by>
                                        <p:hsl h="0" s="12549" l="25098"/>
                                      </p:by>
                                    </p:animClr>
                                    <p:set>
                                      <p:cBhvr>
                                        <p:cTn id="45" dur="500" fill="hold"/>
                                        <p:tgtEl>
                                          <p:spTgt spid="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Looking for processor problems</a:t>
            </a:r>
          </a:p>
        </p:txBody>
      </p:sp>
      <p:sp>
        <p:nvSpPr>
          <p:cNvPr id="3" name="Content Placeholder 2"/>
          <p:cNvSpPr>
            <a:spLocks noGrp="1"/>
          </p:cNvSpPr>
          <p:nvPr>
            <p:ph idx="1"/>
          </p:nvPr>
        </p:nvSpPr>
        <p:spPr/>
        <p:txBody>
          <a:bodyPr/>
          <a:lstStyle/>
          <a:p>
            <a:endParaRPr lang="en-AU"/>
          </a:p>
        </p:txBody>
      </p:sp>
      <p:pic>
        <p:nvPicPr>
          <p:cNvPr id="9" name="Picture 4" descr="C:\Users\ewanm\AppData\Local\Microsoft\Windows\Temporary Internet Files\Content.IE5\JZ9WFK6T\MP900409228[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555669"/>
            <a:ext cx="9144000" cy="53023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66430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Looking for processor problems</a:t>
            </a:r>
          </a:p>
        </p:txBody>
      </p:sp>
      <p:sp>
        <p:nvSpPr>
          <p:cNvPr id="3" name="Content Placeholder 2"/>
          <p:cNvSpPr>
            <a:spLocks noGrp="1"/>
          </p:cNvSpPr>
          <p:nvPr>
            <p:ph idx="1"/>
          </p:nvPr>
        </p:nvSpPr>
        <p:spPr/>
        <p:txBody>
          <a:bodyPr/>
          <a:lstStyle/>
          <a:p>
            <a:r>
              <a:rPr lang="en-AU" dirty="0" smtClean="0"/>
              <a:t>Look for overall load</a:t>
            </a:r>
          </a:p>
          <a:p>
            <a:r>
              <a:rPr lang="en-AU" dirty="0" smtClean="0"/>
              <a:t>Determine which process is hogging the processor</a:t>
            </a:r>
          </a:p>
          <a:p>
            <a:r>
              <a:rPr lang="en-AU" dirty="0" smtClean="0"/>
              <a:t>Be careful in a virtualised environment</a:t>
            </a:r>
            <a:endParaRPr lang="en-AU" dirty="0"/>
          </a:p>
        </p:txBody>
      </p:sp>
    </p:spTree>
    <p:extLst>
      <p:ext uri="{BB962C8B-B14F-4D97-AF65-F5344CB8AC3E}">
        <p14:creationId xmlns:p14="http://schemas.microsoft.com/office/powerpoint/2010/main" val="314126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3">
                                            <p:txEl>
                                              <p:pRg st="1" end="1"/>
                                            </p:txEl>
                                          </p:spTgt>
                                        </p:tgtEl>
                                        <p:attrNameLst>
                                          <p:attrName>style.color</p:attrName>
                                        </p:attrNameLst>
                                      </p:cBhvr>
                                      <p:by>
                                        <p:hsl h="0" s="12549" l="25098"/>
                                      </p:by>
                                    </p:animClr>
                                    <p:animClr clrSpc="hsl" dir="cw">
                                      <p:cBhvr>
                                        <p:cTn id="14" dur="500" fill="hold"/>
                                        <p:tgtEl>
                                          <p:spTgt spid="3">
                                            <p:txEl>
                                              <p:pRg st="1" end="1"/>
                                            </p:txEl>
                                          </p:spTgt>
                                        </p:tgtEl>
                                        <p:attrNameLst>
                                          <p:attrName>fillcolor</p:attrName>
                                        </p:attrNameLst>
                                      </p:cBhvr>
                                      <p:by>
                                        <p:hsl h="0" s="12549" l="25098"/>
                                      </p:by>
                                    </p:animClr>
                                    <p:animClr clrSpc="hsl" dir="cw">
                                      <p:cBhvr>
                                        <p:cTn id="15" dur="500" fill="hold"/>
                                        <p:tgtEl>
                                          <p:spTgt spid="3">
                                            <p:txEl>
                                              <p:pRg st="1" end="1"/>
                                            </p:txEl>
                                          </p:spTgt>
                                        </p:tgtEl>
                                        <p:attrNameLst>
                                          <p:attrName>stroke.color</p:attrName>
                                        </p:attrNameLst>
                                      </p:cBhvr>
                                      <p:by>
                                        <p:hsl h="0" s="12549" l="25098"/>
                                      </p:by>
                                    </p:animClr>
                                    <p:set>
                                      <p:cBhvr>
                                        <p:cTn id="16" dur="500" fill="hold"/>
                                        <p:tgtEl>
                                          <p:spTgt spid="3">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30" presetClass="emph" presetSubtype="0" fill="hold" grpId="0" nodeType="clickEffect">
                                  <p:stCondLst>
                                    <p:cond delay="0"/>
                                  </p:stCondLst>
                                  <p:childTnLst>
                                    <p:animClr clrSpc="hsl" dir="cw">
                                      <p:cBhvr override="childStyle">
                                        <p:cTn id="20" dur="500" fill="hold"/>
                                        <p:tgtEl>
                                          <p:spTgt spid="3">
                                            <p:txEl>
                                              <p:pRg st="2" end="2"/>
                                            </p:txEl>
                                          </p:spTgt>
                                        </p:tgtEl>
                                        <p:attrNameLst>
                                          <p:attrName>style.color</p:attrName>
                                        </p:attrNameLst>
                                      </p:cBhvr>
                                      <p:by>
                                        <p:hsl h="0" s="12549" l="25098"/>
                                      </p:by>
                                    </p:animClr>
                                    <p:animClr clrSpc="hsl" dir="cw">
                                      <p:cBhvr>
                                        <p:cTn id="21" dur="500" fill="hold"/>
                                        <p:tgtEl>
                                          <p:spTgt spid="3">
                                            <p:txEl>
                                              <p:pRg st="2" end="2"/>
                                            </p:txEl>
                                          </p:spTgt>
                                        </p:tgtEl>
                                        <p:attrNameLst>
                                          <p:attrName>fillcolor</p:attrName>
                                        </p:attrNameLst>
                                      </p:cBhvr>
                                      <p:by>
                                        <p:hsl h="0" s="12549" l="25098"/>
                                      </p:by>
                                    </p:animClr>
                                    <p:animClr clrSpc="hsl" dir="cw">
                                      <p:cBhvr>
                                        <p:cTn id="22" dur="500" fill="hold"/>
                                        <p:tgtEl>
                                          <p:spTgt spid="3">
                                            <p:txEl>
                                              <p:pRg st="2" end="2"/>
                                            </p:txEl>
                                          </p:spTgt>
                                        </p:tgtEl>
                                        <p:attrNameLst>
                                          <p:attrName>stroke.color</p:attrName>
                                        </p:attrNameLst>
                                      </p:cBhvr>
                                      <p:by>
                                        <p:hsl h="0" s="12549" l="25098"/>
                                      </p:by>
                                    </p:animClr>
                                    <p:set>
                                      <p:cBhvr>
                                        <p:cTn id="23" dur="500" fill="hold"/>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does virtualization affects performance troubleshooting?</a:t>
            </a:r>
          </a:p>
        </p:txBody>
      </p:sp>
      <p:sp>
        <p:nvSpPr>
          <p:cNvPr id="3" name="Content Placeholder 2"/>
          <p:cNvSpPr>
            <a:spLocks noGrp="1"/>
          </p:cNvSpPr>
          <p:nvPr>
            <p:ph idx="1"/>
          </p:nvPr>
        </p:nvSpPr>
        <p:spPr/>
        <p:txBody>
          <a:bodyPr/>
          <a:lstStyle/>
          <a:p>
            <a:endParaRPr lang="en-AU"/>
          </a:p>
        </p:txBody>
      </p:sp>
      <p:pic>
        <p:nvPicPr>
          <p:cNvPr id="4116" name="Picture 20" descr="C:\Users\ewanm\AppData\Local\Microsoft\Windows\Temporary Internet Files\Content.IE5\IV063TY3\MP900402263[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556793"/>
            <a:ext cx="9144000" cy="5301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74358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How does virtualization affects performance troubleshooting?</a:t>
            </a:r>
            <a:endParaRPr lang="en-AU" dirty="0"/>
          </a:p>
        </p:txBody>
      </p:sp>
      <p:sp>
        <p:nvSpPr>
          <p:cNvPr id="7" name="Content Placeholder 6"/>
          <p:cNvSpPr>
            <a:spLocks noGrp="1"/>
          </p:cNvSpPr>
          <p:nvPr>
            <p:ph idx="1"/>
          </p:nvPr>
        </p:nvSpPr>
        <p:spPr/>
        <p:txBody>
          <a:bodyPr>
            <a:normAutofit fontScale="92500" lnSpcReduction="10000"/>
          </a:bodyPr>
          <a:lstStyle/>
          <a:p>
            <a:r>
              <a:rPr lang="en-AU" dirty="0" smtClean="0"/>
              <a:t>Disk counters are not affected</a:t>
            </a:r>
          </a:p>
          <a:p>
            <a:pPr lvl="1"/>
            <a:r>
              <a:rPr lang="en-AU" dirty="0" smtClean="0"/>
              <a:t>Queuing is more likely as resources may be shared</a:t>
            </a:r>
          </a:p>
          <a:p>
            <a:r>
              <a:rPr lang="en-AU" dirty="0" smtClean="0"/>
              <a:t>Memory counters may not be affected</a:t>
            </a:r>
          </a:p>
          <a:p>
            <a:pPr lvl="1"/>
            <a:r>
              <a:rPr lang="en-AU" dirty="0" smtClean="0"/>
              <a:t>Counters values may be false when using any type of dynamic memory allocation</a:t>
            </a:r>
          </a:p>
          <a:p>
            <a:r>
              <a:rPr lang="en-AU" dirty="0" smtClean="0"/>
              <a:t>Network counters are not affected</a:t>
            </a:r>
          </a:p>
          <a:p>
            <a:pPr lvl="1"/>
            <a:r>
              <a:rPr lang="en-AU" dirty="0" smtClean="0"/>
              <a:t>Queuing is more likely as resources may be shared</a:t>
            </a:r>
          </a:p>
          <a:p>
            <a:r>
              <a:rPr lang="en-AU" dirty="0" smtClean="0"/>
              <a:t>Processor counter are completely unreliable</a:t>
            </a:r>
          </a:p>
          <a:p>
            <a:pPr lvl="1"/>
            <a:r>
              <a:rPr lang="en-AU" dirty="0" smtClean="0"/>
              <a:t>Use native virtualisation tools to monitor processor utilisation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92049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7">
                                            <p:txEl>
                                              <p:pRg st="0" end="0"/>
                                            </p:txEl>
                                          </p:spTgt>
                                        </p:tgtEl>
                                        <p:attrNameLst>
                                          <p:attrName>style.color</p:attrName>
                                        </p:attrNameLst>
                                      </p:cBhvr>
                                      <p:by>
                                        <p:hsl h="0" s="12549" l="25098"/>
                                      </p:by>
                                    </p:animClr>
                                    <p:animClr clrSpc="hsl" dir="cw">
                                      <p:cBhvr>
                                        <p:cTn id="7" dur="500" fill="hold"/>
                                        <p:tgtEl>
                                          <p:spTgt spid="7">
                                            <p:txEl>
                                              <p:pRg st="0" end="0"/>
                                            </p:txEl>
                                          </p:spTgt>
                                        </p:tgtEl>
                                        <p:attrNameLst>
                                          <p:attrName>fillcolor</p:attrName>
                                        </p:attrNameLst>
                                      </p:cBhvr>
                                      <p:by>
                                        <p:hsl h="0" s="12549" l="25098"/>
                                      </p:by>
                                    </p:animClr>
                                    <p:animClr clrSpc="hsl" dir="cw">
                                      <p:cBhvr>
                                        <p:cTn id="8" dur="500" fill="hold"/>
                                        <p:tgtEl>
                                          <p:spTgt spid="7">
                                            <p:txEl>
                                              <p:pRg st="0" end="0"/>
                                            </p:txEl>
                                          </p:spTgt>
                                        </p:tgtEl>
                                        <p:attrNameLst>
                                          <p:attrName>stroke.color</p:attrName>
                                        </p:attrNameLst>
                                      </p:cBhvr>
                                      <p:by>
                                        <p:hsl h="0" s="12549" l="25098"/>
                                      </p:by>
                                    </p:animClr>
                                    <p:set>
                                      <p:cBhvr>
                                        <p:cTn id="9" dur="500" fill="hold"/>
                                        <p:tgtEl>
                                          <p:spTgt spid="7">
                                            <p:txEl>
                                              <p:pRg st="0" end="0"/>
                                            </p:txEl>
                                          </p:spTgt>
                                        </p:tgtEl>
                                        <p:attrNameLst>
                                          <p:attrName>fill.type</p:attrName>
                                        </p:attrNameLst>
                                      </p:cBhvr>
                                      <p:to>
                                        <p:strVal val="solid"/>
                                      </p:to>
                                    </p:set>
                                  </p:childTnLst>
                                </p:cTn>
                              </p:par>
                              <p:par>
                                <p:cTn id="10" presetID="30" presetClass="emph" presetSubtype="0" fill="hold" grpId="0" nodeType="withEffect">
                                  <p:stCondLst>
                                    <p:cond delay="0"/>
                                  </p:stCondLst>
                                  <p:childTnLst>
                                    <p:animClr clrSpc="hsl" dir="cw">
                                      <p:cBhvr override="childStyle">
                                        <p:cTn id="11" dur="500" fill="hold"/>
                                        <p:tgtEl>
                                          <p:spTgt spid="7">
                                            <p:txEl>
                                              <p:pRg st="1" end="1"/>
                                            </p:txEl>
                                          </p:spTgt>
                                        </p:tgtEl>
                                        <p:attrNameLst>
                                          <p:attrName>style.color</p:attrName>
                                        </p:attrNameLst>
                                      </p:cBhvr>
                                      <p:by>
                                        <p:hsl h="0" s="12549" l="25098"/>
                                      </p:by>
                                    </p:animClr>
                                    <p:animClr clrSpc="hsl" dir="cw">
                                      <p:cBhvr>
                                        <p:cTn id="12" dur="500" fill="hold"/>
                                        <p:tgtEl>
                                          <p:spTgt spid="7">
                                            <p:txEl>
                                              <p:pRg st="1" end="1"/>
                                            </p:txEl>
                                          </p:spTgt>
                                        </p:tgtEl>
                                        <p:attrNameLst>
                                          <p:attrName>fillcolor</p:attrName>
                                        </p:attrNameLst>
                                      </p:cBhvr>
                                      <p:by>
                                        <p:hsl h="0" s="12549" l="25098"/>
                                      </p:by>
                                    </p:animClr>
                                    <p:animClr clrSpc="hsl" dir="cw">
                                      <p:cBhvr>
                                        <p:cTn id="13" dur="500" fill="hold"/>
                                        <p:tgtEl>
                                          <p:spTgt spid="7">
                                            <p:txEl>
                                              <p:pRg st="1" end="1"/>
                                            </p:txEl>
                                          </p:spTgt>
                                        </p:tgtEl>
                                        <p:attrNameLst>
                                          <p:attrName>stroke.color</p:attrName>
                                        </p:attrNameLst>
                                      </p:cBhvr>
                                      <p:by>
                                        <p:hsl h="0" s="12549" l="25098"/>
                                      </p:by>
                                    </p:animClr>
                                    <p:set>
                                      <p:cBhvr>
                                        <p:cTn id="14" dur="500" fill="hold"/>
                                        <p:tgtEl>
                                          <p:spTgt spid="7">
                                            <p:txEl>
                                              <p:pRg st="1" end="1"/>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30" presetClass="emph" presetSubtype="0" fill="hold" grpId="0" nodeType="clickEffect">
                                  <p:stCondLst>
                                    <p:cond delay="0"/>
                                  </p:stCondLst>
                                  <p:childTnLst>
                                    <p:animClr clrSpc="hsl" dir="cw">
                                      <p:cBhvr override="childStyle">
                                        <p:cTn id="18" dur="500" fill="hold"/>
                                        <p:tgtEl>
                                          <p:spTgt spid="7">
                                            <p:txEl>
                                              <p:pRg st="2" end="2"/>
                                            </p:txEl>
                                          </p:spTgt>
                                        </p:tgtEl>
                                        <p:attrNameLst>
                                          <p:attrName>style.color</p:attrName>
                                        </p:attrNameLst>
                                      </p:cBhvr>
                                      <p:by>
                                        <p:hsl h="0" s="12549" l="25098"/>
                                      </p:by>
                                    </p:animClr>
                                    <p:animClr clrSpc="hsl" dir="cw">
                                      <p:cBhvr>
                                        <p:cTn id="19" dur="500" fill="hold"/>
                                        <p:tgtEl>
                                          <p:spTgt spid="7">
                                            <p:txEl>
                                              <p:pRg st="2" end="2"/>
                                            </p:txEl>
                                          </p:spTgt>
                                        </p:tgtEl>
                                        <p:attrNameLst>
                                          <p:attrName>fillcolor</p:attrName>
                                        </p:attrNameLst>
                                      </p:cBhvr>
                                      <p:by>
                                        <p:hsl h="0" s="12549" l="25098"/>
                                      </p:by>
                                    </p:animClr>
                                    <p:animClr clrSpc="hsl" dir="cw">
                                      <p:cBhvr>
                                        <p:cTn id="20" dur="500" fill="hold"/>
                                        <p:tgtEl>
                                          <p:spTgt spid="7">
                                            <p:txEl>
                                              <p:pRg st="2" end="2"/>
                                            </p:txEl>
                                          </p:spTgt>
                                        </p:tgtEl>
                                        <p:attrNameLst>
                                          <p:attrName>stroke.color</p:attrName>
                                        </p:attrNameLst>
                                      </p:cBhvr>
                                      <p:by>
                                        <p:hsl h="0" s="12549" l="25098"/>
                                      </p:by>
                                    </p:animClr>
                                    <p:set>
                                      <p:cBhvr>
                                        <p:cTn id="21" dur="500" fill="hold"/>
                                        <p:tgtEl>
                                          <p:spTgt spid="7">
                                            <p:txEl>
                                              <p:pRg st="2" end="2"/>
                                            </p:txEl>
                                          </p:spTgt>
                                        </p:tgtEl>
                                        <p:attrNameLst>
                                          <p:attrName>fill.type</p:attrName>
                                        </p:attrNameLst>
                                      </p:cBhvr>
                                      <p:to>
                                        <p:strVal val="solid"/>
                                      </p:to>
                                    </p:set>
                                  </p:childTnLst>
                                </p:cTn>
                              </p:par>
                              <p:par>
                                <p:cTn id="22" presetID="30" presetClass="emph" presetSubtype="0" fill="hold" grpId="0" nodeType="withEffect">
                                  <p:stCondLst>
                                    <p:cond delay="0"/>
                                  </p:stCondLst>
                                  <p:childTnLst>
                                    <p:animClr clrSpc="hsl" dir="cw">
                                      <p:cBhvr override="childStyle">
                                        <p:cTn id="23" dur="500" fill="hold"/>
                                        <p:tgtEl>
                                          <p:spTgt spid="7">
                                            <p:txEl>
                                              <p:pRg st="3" end="3"/>
                                            </p:txEl>
                                          </p:spTgt>
                                        </p:tgtEl>
                                        <p:attrNameLst>
                                          <p:attrName>style.color</p:attrName>
                                        </p:attrNameLst>
                                      </p:cBhvr>
                                      <p:by>
                                        <p:hsl h="0" s="12549" l="25098"/>
                                      </p:by>
                                    </p:animClr>
                                    <p:animClr clrSpc="hsl" dir="cw">
                                      <p:cBhvr>
                                        <p:cTn id="24" dur="500" fill="hold"/>
                                        <p:tgtEl>
                                          <p:spTgt spid="7">
                                            <p:txEl>
                                              <p:pRg st="3" end="3"/>
                                            </p:txEl>
                                          </p:spTgt>
                                        </p:tgtEl>
                                        <p:attrNameLst>
                                          <p:attrName>fillcolor</p:attrName>
                                        </p:attrNameLst>
                                      </p:cBhvr>
                                      <p:by>
                                        <p:hsl h="0" s="12549" l="25098"/>
                                      </p:by>
                                    </p:animClr>
                                    <p:animClr clrSpc="hsl" dir="cw">
                                      <p:cBhvr>
                                        <p:cTn id="25" dur="500" fill="hold"/>
                                        <p:tgtEl>
                                          <p:spTgt spid="7">
                                            <p:txEl>
                                              <p:pRg st="3" end="3"/>
                                            </p:txEl>
                                          </p:spTgt>
                                        </p:tgtEl>
                                        <p:attrNameLst>
                                          <p:attrName>stroke.color</p:attrName>
                                        </p:attrNameLst>
                                      </p:cBhvr>
                                      <p:by>
                                        <p:hsl h="0" s="12549" l="25098"/>
                                      </p:by>
                                    </p:animClr>
                                    <p:set>
                                      <p:cBhvr>
                                        <p:cTn id="26" dur="500" fill="hold"/>
                                        <p:tgtEl>
                                          <p:spTgt spid="7">
                                            <p:txEl>
                                              <p:pRg st="3" end="3"/>
                                            </p:txEl>
                                          </p:spTgt>
                                        </p:tgtEl>
                                        <p:attrNameLst>
                                          <p:attrName>fill.type</p:attrName>
                                        </p:attrNameLst>
                                      </p:cBhvr>
                                      <p:to>
                                        <p:strVal val="solid"/>
                                      </p:to>
                                    </p:set>
                                  </p:childTnLst>
                                </p:cTn>
                              </p:par>
                            </p:childTnLst>
                          </p:cTn>
                        </p:par>
                      </p:childTnLst>
                    </p:cTn>
                  </p:par>
                  <p:par>
                    <p:cTn id="27" fill="hold">
                      <p:stCondLst>
                        <p:cond delay="indefinite"/>
                      </p:stCondLst>
                      <p:childTnLst>
                        <p:par>
                          <p:cTn id="28" fill="hold">
                            <p:stCondLst>
                              <p:cond delay="0"/>
                            </p:stCondLst>
                            <p:childTnLst>
                              <p:par>
                                <p:cTn id="29" presetID="30" presetClass="emph" presetSubtype="0" fill="hold" grpId="0" nodeType="clickEffect">
                                  <p:stCondLst>
                                    <p:cond delay="0"/>
                                  </p:stCondLst>
                                  <p:childTnLst>
                                    <p:animClr clrSpc="hsl" dir="cw">
                                      <p:cBhvr override="childStyle">
                                        <p:cTn id="30" dur="500" fill="hold"/>
                                        <p:tgtEl>
                                          <p:spTgt spid="7">
                                            <p:txEl>
                                              <p:pRg st="4" end="4"/>
                                            </p:txEl>
                                          </p:spTgt>
                                        </p:tgtEl>
                                        <p:attrNameLst>
                                          <p:attrName>style.color</p:attrName>
                                        </p:attrNameLst>
                                      </p:cBhvr>
                                      <p:by>
                                        <p:hsl h="0" s="12549" l="25098"/>
                                      </p:by>
                                    </p:animClr>
                                    <p:animClr clrSpc="hsl" dir="cw">
                                      <p:cBhvr>
                                        <p:cTn id="31" dur="500" fill="hold"/>
                                        <p:tgtEl>
                                          <p:spTgt spid="7">
                                            <p:txEl>
                                              <p:pRg st="4" end="4"/>
                                            </p:txEl>
                                          </p:spTgt>
                                        </p:tgtEl>
                                        <p:attrNameLst>
                                          <p:attrName>fillcolor</p:attrName>
                                        </p:attrNameLst>
                                      </p:cBhvr>
                                      <p:by>
                                        <p:hsl h="0" s="12549" l="25098"/>
                                      </p:by>
                                    </p:animClr>
                                    <p:animClr clrSpc="hsl" dir="cw">
                                      <p:cBhvr>
                                        <p:cTn id="32" dur="500" fill="hold"/>
                                        <p:tgtEl>
                                          <p:spTgt spid="7">
                                            <p:txEl>
                                              <p:pRg st="4" end="4"/>
                                            </p:txEl>
                                          </p:spTgt>
                                        </p:tgtEl>
                                        <p:attrNameLst>
                                          <p:attrName>stroke.color</p:attrName>
                                        </p:attrNameLst>
                                      </p:cBhvr>
                                      <p:by>
                                        <p:hsl h="0" s="12549" l="25098"/>
                                      </p:by>
                                    </p:animClr>
                                    <p:set>
                                      <p:cBhvr>
                                        <p:cTn id="33" dur="500" fill="hold"/>
                                        <p:tgtEl>
                                          <p:spTgt spid="7">
                                            <p:txEl>
                                              <p:pRg st="4" end="4"/>
                                            </p:txEl>
                                          </p:spTgt>
                                        </p:tgtEl>
                                        <p:attrNameLst>
                                          <p:attrName>fill.type</p:attrName>
                                        </p:attrNameLst>
                                      </p:cBhvr>
                                      <p:to>
                                        <p:strVal val="solid"/>
                                      </p:to>
                                    </p:set>
                                  </p:childTnLst>
                                </p:cTn>
                              </p:par>
                              <p:par>
                                <p:cTn id="34" presetID="30" presetClass="emph" presetSubtype="0" fill="hold" grpId="0" nodeType="withEffect">
                                  <p:stCondLst>
                                    <p:cond delay="0"/>
                                  </p:stCondLst>
                                  <p:childTnLst>
                                    <p:animClr clrSpc="hsl" dir="cw">
                                      <p:cBhvr override="childStyle">
                                        <p:cTn id="35" dur="500" fill="hold"/>
                                        <p:tgtEl>
                                          <p:spTgt spid="7">
                                            <p:txEl>
                                              <p:pRg st="5" end="5"/>
                                            </p:txEl>
                                          </p:spTgt>
                                        </p:tgtEl>
                                        <p:attrNameLst>
                                          <p:attrName>style.color</p:attrName>
                                        </p:attrNameLst>
                                      </p:cBhvr>
                                      <p:by>
                                        <p:hsl h="0" s="12549" l="25098"/>
                                      </p:by>
                                    </p:animClr>
                                    <p:animClr clrSpc="hsl" dir="cw">
                                      <p:cBhvr>
                                        <p:cTn id="36" dur="500" fill="hold"/>
                                        <p:tgtEl>
                                          <p:spTgt spid="7">
                                            <p:txEl>
                                              <p:pRg st="5" end="5"/>
                                            </p:txEl>
                                          </p:spTgt>
                                        </p:tgtEl>
                                        <p:attrNameLst>
                                          <p:attrName>fillcolor</p:attrName>
                                        </p:attrNameLst>
                                      </p:cBhvr>
                                      <p:by>
                                        <p:hsl h="0" s="12549" l="25098"/>
                                      </p:by>
                                    </p:animClr>
                                    <p:animClr clrSpc="hsl" dir="cw">
                                      <p:cBhvr>
                                        <p:cTn id="37" dur="500" fill="hold"/>
                                        <p:tgtEl>
                                          <p:spTgt spid="7">
                                            <p:txEl>
                                              <p:pRg st="5" end="5"/>
                                            </p:txEl>
                                          </p:spTgt>
                                        </p:tgtEl>
                                        <p:attrNameLst>
                                          <p:attrName>stroke.color</p:attrName>
                                        </p:attrNameLst>
                                      </p:cBhvr>
                                      <p:by>
                                        <p:hsl h="0" s="12549" l="25098"/>
                                      </p:by>
                                    </p:animClr>
                                    <p:set>
                                      <p:cBhvr>
                                        <p:cTn id="38" dur="500" fill="hold"/>
                                        <p:tgtEl>
                                          <p:spTgt spid="7">
                                            <p:txEl>
                                              <p:pRg st="5" end="5"/>
                                            </p:txEl>
                                          </p:spTgt>
                                        </p:tgtEl>
                                        <p:attrNameLst>
                                          <p:attrName>fill.type</p:attrName>
                                        </p:attrNameLst>
                                      </p:cBhvr>
                                      <p:to>
                                        <p:strVal val="solid"/>
                                      </p:to>
                                    </p:set>
                                  </p:childTnLst>
                                </p:cTn>
                              </p:par>
                            </p:childTnLst>
                          </p:cTn>
                        </p:par>
                      </p:childTnLst>
                    </p:cTn>
                  </p:par>
                  <p:par>
                    <p:cTn id="39" fill="hold">
                      <p:stCondLst>
                        <p:cond delay="indefinite"/>
                      </p:stCondLst>
                      <p:childTnLst>
                        <p:par>
                          <p:cTn id="40" fill="hold">
                            <p:stCondLst>
                              <p:cond delay="0"/>
                            </p:stCondLst>
                            <p:childTnLst>
                              <p:par>
                                <p:cTn id="41" presetID="30" presetClass="emph" presetSubtype="0" fill="hold" grpId="0" nodeType="clickEffect">
                                  <p:stCondLst>
                                    <p:cond delay="0"/>
                                  </p:stCondLst>
                                  <p:childTnLst>
                                    <p:animClr clrSpc="hsl" dir="cw">
                                      <p:cBhvr override="childStyle">
                                        <p:cTn id="42" dur="500" fill="hold"/>
                                        <p:tgtEl>
                                          <p:spTgt spid="7">
                                            <p:txEl>
                                              <p:pRg st="6" end="6"/>
                                            </p:txEl>
                                          </p:spTgt>
                                        </p:tgtEl>
                                        <p:attrNameLst>
                                          <p:attrName>style.color</p:attrName>
                                        </p:attrNameLst>
                                      </p:cBhvr>
                                      <p:by>
                                        <p:hsl h="0" s="12549" l="25098"/>
                                      </p:by>
                                    </p:animClr>
                                    <p:animClr clrSpc="hsl" dir="cw">
                                      <p:cBhvr>
                                        <p:cTn id="43" dur="500" fill="hold"/>
                                        <p:tgtEl>
                                          <p:spTgt spid="7">
                                            <p:txEl>
                                              <p:pRg st="6" end="6"/>
                                            </p:txEl>
                                          </p:spTgt>
                                        </p:tgtEl>
                                        <p:attrNameLst>
                                          <p:attrName>fillcolor</p:attrName>
                                        </p:attrNameLst>
                                      </p:cBhvr>
                                      <p:by>
                                        <p:hsl h="0" s="12549" l="25098"/>
                                      </p:by>
                                    </p:animClr>
                                    <p:animClr clrSpc="hsl" dir="cw">
                                      <p:cBhvr>
                                        <p:cTn id="44" dur="500" fill="hold"/>
                                        <p:tgtEl>
                                          <p:spTgt spid="7">
                                            <p:txEl>
                                              <p:pRg st="6" end="6"/>
                                            </p:txEl>
                                          </p:spTgt>
                                        </p:tgtEl>
                                        <p:attrNameLst>
                                          <p:attrName>stroke.color</p:attrName>
                                        </p:attrNameLst>
                                      </p:cBhvr>
                                      <p:by>
                                        <p:hsl h="0" s="12549" l="25098"/>
                                      </p:by>
                                    </p:animClr>
                                    <p:set>
                                      <p:cBhvr>
                                        <p:cTn id="45" dur="500" fill="hold"/>
                                        <p:tgtEl>
                                          <p:spTgt spid="7">
                                            <p:txEl>
                                              <p:pRg st="6" end="6"/>
                                            </p:txEl>
                                          </p:spTgt>
                                        </p:tgtEl>
                                        <p:attrNameLst>
                                          <p:attrName>fill.type</p:attrName>
                                        </p:attrNameLst>
                                      </p:cBhvr>
                                      <p:to>
                                        <p:strVal val="solid"/>
                                      </p:to>
                                    </p:set>
                                  </p:childTnLst>
                                </p:cTn>
                              </p:par>
                              <p:par>
                                <p:cTn id="46" presetID="30" presetClass="emph" presetSubtype="0" fill="hold" grpId="0" nodeType="withEffect">
                                  <p:stCondLst>
                                    <p:cond delay="0"/>
                                  </p:stCondLst>
                                  <p:childTnLst>
                                    <p:animClr clrSpc="hsl" dir="cw">
                                      <p:cBhvr override="childStyle">
                                        <p:cTn id="47" dur="500" fill="hold"/>
                                        <p:tgtEl>
                                          <p:spTgt spid="7">
                                            <p:txEl>
                                              <p:pRg st="7" end="7"/>
                                            </p:txEl>
                                          </p:spTgt>
                                        </p:tgtEl>
                                        <p:attrNameLst>
                                          <p:attrName>style.color</p:attrName>
                                        </p:attrNameLst>
                                      </p:cBhvr>
                                      <p:by>
                                        <p:hsl h="0" s="12549" l="25098"/>
                                      </p:by>
                                    </p:animClr>
                                    <p:animClr clrSpc="hsl" dir="cw">
                                      <p:cBhvr>
                                        <p:cTn id="48" dur="500" fill="hold"/>
                                        <p:tgtEl>
                                          <p:spTgt spid="7">
                                            <p:txEl>
                                              <p:pRg st="7" end="7"/>
                                            </p:txEl>
                                          </p:spTgt>
                                        </p:tgtEl>
                                        <p:attrNameLst>
                                          <p:attrName>fillcolor</p:attrName>
                                        </p:attrNameLst>
                                      </p:cBhvr>
                                      <p:by>
                                        <p:hsl h="0" s="12549" l="25098"/>
                                      </p:by>
                                    </p:animClr>
                                    <p:animClr clrSpc="hsl" dir="cw">
                                      <p:cBhvr>
                                        <p:cTn id="49" dur="500" fill="hold"/>
                                        <p:tgtEl>
                                          <p:spTgt spid="7">
                                            <p:txEl>
                                              <p:pRg st="7" end="7"/>
                                            </p:txEl>
                                          </p:spTgt>
                                        </p:tgtEl>
                                        <p:attrNameLst>
                                          <p:attrName>stroke.color</p:attrName>
                                        </p:attrNameLst>
                                      </p:cBhvr>
                                      <p:by>
                                        <p:hsl h="0" s="12549" l="25098"/>
                                      </p:by>
                                    </p:animClr>
                                    <p:set>
                                      <p:cBhvr>
                                        <p:cTn id="50" dur="500" fill="hold"/>
                                        <p:tgtEl>
                                          <p:spTgt spid="7">
                                            <p:txEl>
                                              <p:pRg st="7" end="7"/>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Go back to work, find the go faster button and hit it!</a:t>
            </a:r>
            <a:endParaRPr lang="en-AU" dirty="0"/>
          </a:p>
        </p:txBody>
      </p:sp>
      <p:sp>
        <p:nvSpPr>
          <p:cNvPr id="12" name="Content Placeholder 11"/>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3" descr="C:\Users\ewanm\AppData\Local\Microsoft\Windows\Temporary Internet Files\Content.IE5\R0BWF78W\MP900443189[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947" y="1534378"/>
            <a:ext cx="9230952" cy="532362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32741" y="1534378"/>
            <a:ext cx="9229004" cy="5423015"/>
            <a:chOff x="-32741" y="1534377"/>
            <a:chExt cx="9229004" cy="5423015"/>
          </a:xfrm>
        </p:grpSpPr>
        <p:sp>
          <p:nvSpPr>
            <p:cNvPr id="9" name="Rectangle 8"/>
            <p:cNvSpPr/>
            <p:nvPr/>
          </p:nvSpPr>
          <p:spPr>
            <a:xfrm>
              <a:off x="3707904" y="1534377"/>
              <a:ext cx="1800200" cy="54230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6" name="Picture 13" descr="C:\Users\ewanm\AppData\Local\Microsoft\Windows\Temporary Internet Files\Content.IE5\KRLVG8RC\MP91022098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273699" y="1534377"/>
              <a:ext cx="3922564" cy="542301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C:\Users\ewanm\AppData\Local\Microsoft\Windows\Temporary Internet Files\Content.IE5\IV063TY3\MP900448599[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2741" y="1534377"/>
              <a:ext cx="3861253" cy="542301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37119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Go back to work, find the go faster button and hit it!</a:t>
            </a:r>
            <a:endParaRPr lang="en-AU" dirty="0" smtClean="0"/>
          </a:p>
        </p:txBody>
      </p:sp>
      <p:sp>
        <p:nvSpPr>
          <p:cNvPr id="8" name="Content Placeholder 7"/>
          <p:cNvSpPr>
            <a:spLocks noGrp="1"/>
          </p:cNvSpPr>
          <p:nvPr>
            <p:ph idx="1"/>
          </p:nvPr>
        </p:nvSpPr>
        <p:spPr/>
        <p:txBody>
          <a:bodyPr>
            <a:normAutofit lnSpcReduction="10000"/>
          </a:bodyPr>
          <a:lstStyle/>
          <a:p>
            <a:r>
              <a:rPr lang="en-AU" sz="3200" dirty="0" smtClean="0"/>
              <a:t>To get the flow follow me on </a:t>
            </a:r>
            <a:r>
              <a:rPr lang="en-AU" sz="3200" dirty="0" smtClean="0">
                <a:hlinkClick r:id="rId3"/>
              </a:rPr>
              <a:t>Twitter </a:t>
            </a:r>
            <a:r>
              <a:rPr lang="en-AU" sz="3200" dirty="0" smtClean="0"/>
              <a:t>for publishing info</a:t>
            </a:r>
          </a:p>
          <a:p>
            <a:r>
              <a:rPr lang="en-AU" sz="3200" dirty="0" smtClean="0"/>
              <a:t>Use </a:t>
            </a:r>
            <a:r>
              <a:rPr lang="en-AU" sz="3200" dirty="0" smtClean="0">
                <a:hlinkClick r:id="rId4"/>
              </a:rPr>
              <a:t>PAL</a:t>
            </a:r>
            <a:r>
              <a:rPr lang="en-AU" sz="3200" dirty="0" smtClean="0"/>
              <a:t> for fast checks, performance templates and to double check your results</a:t>
            </a:r>
          </a:p>
          <a:p>
            <a:r>
              <a:rPr lang="en-AU" sz="3200" dirty="0" smtClean="0"/>
              <a:t>Attend the Premier Workshop </a:t>
            </a:r>
            <a:r>
              <a:rPr lang="en-AU" sz="3200" dirty="0" smtClean="0">
                <a:hlinkClick r:id="rId5"/>
              </a:rPr>
              <a:t>Performance Monitor: Monitoring Vital Signs </a:t>
            </a:r>
            <a:r>
              <a:rPr lang="en-AU" sz="3200" dirty="0" err="1" smtClean="0"/>
              <a:t>WorkshopPLUS</a:t>
            </a:r>
            <a:endParaRPr lang="en-AU" sz="3200" dirty="0"/>
          </a:p>
        </p:txBody>
      </p:sp>
    </p:spTree>
    <p:extLst>
      <p:ext uri="{BB962C8B-B14F-4D97-AF65-F5344CB8AC3E}">
        <p14:creationId xmlns:p14="http://schemas.microsoft.com/office/powerpoint/2010/main" val="2679062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85"/>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6" y="2580823"/>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23907"/>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521355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9"/>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4108454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Finding the “make it faster” button</a:t>
            </a:r>
            <a:endParaRPr lang="en-AU" dirty="0"/>
          </a:p>
        </p:txBody>
      </p:sp>
      <p:sp>
        <p:nvSpPr>
          <p:cNvPr id="4" name="Content Placeholder 3"/>
          <p:cNvSpPr>
            <a:spLocks noGrp="1"/>
          </p:cNvSpPr>
          <p:nvPr>
            <p:ph idx="1"/>
          </p:nvPr>
        </p:nvSpPr>
        <p:spPr/>
        <p:txBody>
          <a:bodyPr/>
          <a:lstStyle/>
          <a:p>
            <a:endParaRPr lang="en-AU"/>
          </a:p>
        </p:txBody>
      </p:sp>
      <p:pic>
        <p:nvPicPr>
          <p:cNvPr id="1034" name="Picture 10" descr="C:\Users\ewanm\AppData\Local\Microsoft\Windows\Temporary Internet Files\Content.IE5\KRLVG8RC\MP900422416[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1520042"/>
            <a:ext cx="9144000" cy="533795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C:\Users\ewanm\AppData\Local\Microsoft\Windows\Temporary Internet Files\Content.IE5\R0BWF78W\MP900402272[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0" y="1520043"/>
            <a:ext cx="9144000" cy="5608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822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666736"/>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Agenda</a:t>
            </a:r>
            <a:br>
              <a:rPr lang="en-US" smtClean="0"/>
            </a:br>
            <a:endParaRPr lang="en-US" dirty="0"/>
          </a:p>
        </p:txBody>
      </p:sp>
      <p:sp>
        <p:nvSpPr>
          <p:cNvPr id="3" name="Text Placeholder 2"/>
          <p:cNvSpPr>
            <a:spLocks noGrp="1"/>
          </p:cNvSpPr>
          <p:nvPr>
            <p:ph idx="1"/>
          </p:nvPr>
        </p:nvSpPr>
        <p:spPr/>
        <p:txBody>
          <a:bodyPr/>
          <a:lstStyle/>
          <a:p>
            <a:r>
              <a:rPr lang="en-US" dirty="0" smtClean="0"/>
              <a:t>Introducing the Performance Troubleshooting Flow Chart</a:t>
            </a:r>
          </a:p>
          <a:p>
            <a:r>
              <a:rPr lang="en-US" dirty="0" smtClean="0"/>
              <a:t>Using the flow to</a:t>
            </a:r>
          </a:p>
          <a:p>
            <a:pPr lvl="1"/>
            <a:r>
              <a:rPr lang="en-US" dirty="0" smtClean="0"/>
              <a:t>Fix slow disk</a:t>
            </a:r>
          </a:p>
          <a:p>
            <a:pPr lvl="1"/>
            <a:r>
              <a:rPr lang="en-US" dirty="0" smtClean="0"/>
              <a:t>Find memory pressures</a:t>
            </a:r>
          </a:p>
          <a:p>
            <a:pPr lvl="1"/>
            <a:r>
              <a:rPr lang="en-US" dirty="0" smtClean="0"/>
              <a:t>Uncover network issues</a:t>
            </a:r>
          </a:p>
          <a:p>
            <a:pPr lvl="1"/>
            <a:r>
              <a:rPr lang="en-US" dirty="0" smtClean="0"/>
              <a:t>Identify high processor utilization</a:t>
            </a:r>
          </a:p>
          <a:p>
            <a:r>
              <a:rPr lang="en-US" dirty="0" smtClean="0"/>
              <a:t>Resource to help you back at work</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3">
                                            <p:txEl>
                                              <p:pRg st="0" end="0"/>
                                            </p:txEl>
                                          </p:spTgt>
                                        </p:tgtEl>
                                        <p:attrNameLst>
                                          <p:attrName>style.color</p:attrName>
                                        </p:attrNameLst>
                                      </p:cBhvr>
                                      <p:by>
                                        <p:hsl h="0" s="12549" l="25098"/>
                                      </p:by>
                                    </p:animClr>
                                    <p:animClr clrSpc="hsl" dir="cw">
                                      <p:cBhvr>
                                        <p:cTn id="7" dur="500" fill="hold"/>
                                        <p:tgtEl>
                                          <p:spTgt spid="3">
                                            <p:txEl>
                                              <p:pRg st="0" end="0"/>
                                            </p:txEl>
                                          </p:spTgt>
                                        </p:tgtEl>
                                        <p:attrNameLst>
                                          <p:attrName>fillcolor</p:attrName>
                                        </p:attrNameLst>
                                      </p:cBhvr>
                                      <p:by>
                                        <p:hsl h="0" s="12549" l="25098"/>
                                      </p:by>
                                    </p:animClr>
                                    <p:animClr clrSpc="hsl" dir="cw">
                                      <p:cBhvr>
                                        <p:cTn id="8" dur="500" fill="hold"/>
                                        <p:tgtEl>
                                          <p:spTgt spid="3">
                                            <p:txEl>
                                              <p:pRg st="0" end="0"/>
                                            </p:txEl>
                                          </p:spTgt>
                                        </p:tgtEl>
                                        <p:attrNameLst>
                                          <p:attrName>stroke.color</p:attrName>
                                        </p:attrNameLst>
                                      </p:cBhvr>
                                      <p:by>
                                        <p:hsl h="0" s="12549" l="25098"/>
                                      </p:by>
                                    </p:animClr>
                                    <p:set>
                                      <p:cBhvr>
                                        <p:cTn id="9" dur="500" fill="hold"/>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3">
                                            <p:txEl>
                                              <p:pRg st="1" end="1"/>
                                            </p:txEl>
                                          </p:spTgt>
                                        </p:tgtEl>
                                        <p:attrNameLst>
                                          <p:attrName>style.color</p:attrName>
                                        </p:attrNameLst>
                                      </p:cBhvr>
                                      <p:by>
                                        <p:hsl h="0" s="12549" l="25098"/>
                                      </p:by>
                                    </p:animClr>
                                    <p:animClr clrSpc="hsl" dir="cw">
                                      <p:cBhvr>
                                        <p:cTn id="14" dur="500" fill="hold"/>
                                        <p:tgtEl>
                                          <p:spTgt spid="3">
                                            <p:txEl>
                                              <p:pRg st="1" end="1"/>
                                            </p:txEl>
                                          </p:spTgt>
                                        </p:tgtEl>
                                        <p:attrNameLst>
                                          <p:attrName>fillcolor</p:attrName>
                                        </p:attrNameLst>
                                      </p:cBhvr>
                                      <p:by>
                                        <p:hsl h="0" s="12549" l="25098"/>
                                      </p:by>
                                    </p:animClr>
                                    <p:animClr clrSpc="hsl" dir="cw">
                                      <p:cBhvr>
                                        <p:cTn id="15" dur="500" fill="hold"/>
                                        <p:tgtEl>
                                          <p:spTgt spid="3">
                                            <p:txEl>
                                              <p:pRg st="1" end="1"/>
                                            </p:txEl>
                                          </p:spTgt>
                                        </p:tgtEl>
                                        <p:attrNameLst>
                                          <p:attrName>stroke.color</p:attrName>
                                        </p:attrNameLst>
                                      </p:cBhvr>
                                      <p:by>
                                        <p:hsl h="0" s="12549" l="25098"/>
                                      </p:by>
                                    </p:animClr>
                                    <p:set>
                                      <p:cBhvr>
                                        <p:cTn id="16" dur="500" fill="hold"/>
                                        <p:tgtEl>
                                          <p:spTgt spid="3">
                                            <p:txEl>
                                              <p:pRg st="1" end="1"/>
                                            </p:txEl>
                                          </p:spTgt>
                                        </p:tgtEl>
                                        <p:attrNameLst>
                                          <p:attrName>fill.type</p:attrName>
                                        </p:attrNameLst>
                                      </p:cBhvr>
                                      <p:to>
                                        <p:strVal val="solid"/>
                                      </p:to>
                                    </p:set>
                                  </p:childTnLst>
                                </p:cTn>
                              </p:par>
                              <p:par>
                                <p:cTn id="17" presetID="30" presetClass="emph" presetSubtype="0" fill="hold" grpId="0" nodeType="withEffect">
                                  <p:stCondLst>
                                    <p:cond delay="0"/>
                                  </p:stCondLst>
                                  <p:childTnLst>
                                    <p:animClr clrSpc="hsl" dir="cw">
                                      <p:cBhvr override="childStyle">
                                        <p:cTn id="18" dur="500" fill="hold"/>
                                        <p:tgtEl>
                                          <p:spTgt spid="3">
                                            <p:txEl>
                                              <p:pRg st="2" end="2"/>
                                            </p:txEl>
                                          </p:spTgt>
                                        </p:tgtEl>
                                        <p:attrNameLst>
                                          <p:attrName>style.color</p:attrName>
                                        </p:attrNameLst>
                                      </p:cBhvr>
                                      <p:by>
                                        <p:hsl h="0" s="12549" l="25098"/>
                                      </p:by>
                                    </p:animClr>
                                    <p:animClr clrSpc="hsl" dir="cw">
                                      <p:cBhvr>
                                        <p:cTn id="19" dur="500" fill="hold"/>
                                        <p:tgtEl>
                                          <p:spTgt spid="3">
                                            <p:txEl>
                                              <p:pRg st="2" end="2"/>
                                            </p:txEl>
                                          </p:spTgt>
                                        </p:tgtEl>
                                        <p:attrNameLst>
                                          <p:attrName>fillcolor</p:attrName>
                                        </p:attrNameLst>
                                      </p:cBhvr>
                                      <p:by>
                                        <p:hsl h="0" s="12549" l="25098"/>
                                      </p:by>
                                    </p:animClr>
                                    <p:animClr clrSpc="hsl" dir="cw">
                                      <p:cBhvr>
                                        <p:cTn id="20" dur="500" fill="hold"/>
                                        <p:tgtEl>
                                          <p:spTgt spid="3">
                                            <p:txEl>
                                              <p:pRg st="2" end="2"/>
                                            </p:txEl>
                                          </p:spTgt>
                                        </p:tgtEl>
                                        <p:attrNameLst>
                                          <p:attrName>stroke.color</p:attrName>
                                        </p:attrNameLst>
                                      </p:cBhvr>
                                      <p:by>
                                        <p:hsl h="0" s="12549" l="25098"/>
                                      </p:by>
                                    </p:animClr>
                                    <p:set>
                                      <p:cBhvr>
                                        <p:cTn id="21" dur="500" fill="hold"/>
                                        <p:tgtEl>
                                          <p:spTgt spid="3">
                                            <p:txEl>
                                              <p:pRg st="2" end="2"/>
                                            </p:txEl>
                                          </p:spTgt>
                                        </p:tgtEl>
                                        <p:attrNameLst>
                                          <p:attrName>fill.type</p:attrName>
                                        </p:attrNameLst>
                                      </p:cBhvr>
                                      <p:to>
                                        <p:strVal val="solid"/>
                                      </p:to>
                                    </p:set>
                                  </p:childTnLst>
                                </p:cTn>
                              </p:par>
                              <p:par>
                                <p:cTn id="22" presetID="30" presetClass="emph" presetSubtype="0" fill="hold" grpId="0" nodeType="withEffect">
                                  <p:stCondLst>
                                    <p:cond delay="0"/>
                                  </p:stCondLst>
                                  <p:childTnLst>
                                    <p:animClr clrSpc="hsl" dir="cw">
                                      <p:cBhvr override="childStyle">
                                        <p:cTn id="23" dur="500" fill="hold"/>
                                        <p:tgtEl>
                                          <p:spTgt spid="3">
                                            <p:txEl>
                                              <p:pRg st="3" end="3"/>
                                            </p:txEl>
                                          </p:spTgt>
                                        </p:tgtEl>
                                        <p:attrNameLst>
                                          <p:attrName>style.color</p:attrName>
                                        </p:attrNameLst>
                                      </p:cBhvr>
                                      <p:by>
                                        <p:hsl h="0" s="12549" l="25098"/>
                                      </p:by>
                                    </p:animClr>
                                    <p:animClr clrSpc="hsl" dir="cw">
                                      <p:cBhvr>
                                        <p:cTn id="24" dur="500" fill="hold"/>
                                        <p:tgtEl>
                                          <p:spTgt spid="3">
                                            <p:txEl>
                                              <p:pRg st="3" end="3"/>
                                            </p:txEl>
                                          </p:spTgt>
                                        </p:tgtEl>
                                        <p:attrNameLst>
                                          <p:attrName>fillcolor</p:attrName>
                                        </p:attrNameLst>
                                      </p:cBhvr>
                                      <p:by>
                                        <p:hsl h="0" s="12549" l="25098"/>
                                      </p:by>
                                    </p:animClr>
                                    <p:animClr clrSpc="hsl" dir="cw">
                                      <p:cBhvr>
                                        <p:cTn id="25" dur="500" fill="hold"/>
                                        <p:tgtEl>
                                          <p:spTgt spid="3">
                                            <p:txEl>
                                              <p:pRg st="3" end="3"/>
                                            </p:txEl>
                                          </p:spTgt>
                                        </p:tgtEl>
                                        <p:attrNameLst>
                                          <p:attrName>stroke.color</p:attrName>
                                        </p:attrNameLst>
                                      </p:cBhvr>
                                      <p:by>
                                        <p:hsl h="0" s="12549" l="25098"/>
                                      </p:by>
                                    </p:animClr>
                                    <p:set>
                                      <p:cBhvr>
                                        <p:cTn id="26" dur="500" fill="hold"/>
                                        <p:tgtEl>
                                          <p:spTgt spid="3">
                                            <p:txEl>
                                              <p:pRg st="3" end="3"/>
                                            </p:txEl>
                                          </p:spTgt>
                                        </p:tgtEl>
                                        <p:attrNameLst>
                                          <p:attrName>fill.type</p:attrName>
                                        </p:attrNameLst>
                                      </p:cBhvr>
                                      <p:to>
                                        <p:strVal val="solid"/>
                                      </p:to>
                                    </p:set>
                                  </p:childTnLst>
                                </p:cTn>
                              </p:par>
                              <p:par>
                                <p:cTn id="27" presetID="30" presetClass="emph" presetSubtype="0" fill="hold" grpId="0" nodeType="withEffect">
                                  <p:stCondLst>
                                    <p:cond delay="0"/>
                                  </p:stCondLst>
                                  <p:childTnLst>
                                    <p:animClr clrSpc="hsl" dir="cw">
                                      <p:cBhvr override="childStyle">
                                        <p:cTn id="28" dur="500" fill="hold"/>
                                        <p:tgtEl>
                                          <p:spTgt spid="3">
                                            <p:txEl>
                                              <p:pRg st="4" end="4"/>
                                            </p:txEl>
                                          </p:spTgt>
                                        </p:tgtEl>
                                        <p:attrNameLst>
                                          <p:attrName>style.color</p:attrName>
                                        </p:attrNameLst>
                                      </p:cBhvr>
                                      <p:by>
                                        <p:hsl h="0" s="12549" l="25098"/>
                                      </p:by>
                                    </p:animClr>
                                    <p:animClr clrSpc="hsl" dir="cw">
                                      <p:cBhvr>
                                        <p:cTn id="29" dur="500" fill="hold"/>
                                        <p:tgtEl>
                                          <p:spTgt spid="3">
                                            <p:txEl>
                                              <p:pRg st="4" end="4"/>
                                            </p:txEl>
                                          </p:spTgt>
                                        </p:tgtEl>
                                        <p:attrNameLst>
                                          <p:attrName>fillcolor</p:attrName>
                                        </p:attrNameLst>
                                      </p:cBhvr>
                                      <p:by>
                                        <p:hsl h="0" s="12549" l="25098"/>
                                      </p:by>
                                    </p:animClr>
                                    <p:animClr clrSpc="hsl" dir="cw">
                                      <p:cBhvr>
                                        <p:cTn id="30" dur="500" fill="hold"/>
                                        <p:tgtEl>
                                          <p:spTgt spid="3">
                                            <p:txEl>
                                              <p:pRg st="4" end="4"/>
                                            </p:txEl>
                                          </p:spTgt>
                                        </p:tgtEl>
                                        <p:attrNameLst>
                                          <p:attrName>stroke.color</p:attrName>
                                        </p:attrNameLst>
                                      </p:cBhvr>
                                      <p:by>
                                        <p:hsl h="0" s="12549" l="25098"/>
                                      </p:by>
                                    </p:animClr>
                                    <p:set>
                                      <p:cBhvr>
                                        <p:cTn id="31" dur="500" fill="hold"/>
                                        <p:tgtEl>
                                          <p:spTgt spid="3">
                                            <p:txEl>
                                              <p:pRg st="4" end="4"/>
                                            </p:txEl>
                                          </p:spTgt>
                                        </p:tgtEl>
                                        <p:attrNameLst>
                                          <p:attrName>fill.type</p:attrName>
                                        </p:attrNameLst>
                                      </p:cBhvr>
                                      <p:to>
                                        <p:strVal val="solid"/>
                                      </p:to>
                                    </p:set>
                                  </p:childTnLst>
                                </p:cTn>
                              </p:par>
                              <p:par>
                                <p:cTn id="32" presetID="30" presetClass="emph" presetSubtype="0" fill="hold" grpId="0" nodeType="withEffect">
                                  <p:stCondLst>
                                    <p:cond delay="0"/>
                                  </p:stCondLst>
                                  <p:childTnLst>
                                    <p:animClr clrSpc="hsl" dir="cw">
                                      <p:cBhvr override="childStyle">
                                        <p:cTn id="33" dur="500" fill="hold"/>
                                        <p:tgtEl>
                                          <p:spTgt spid="3">
                                            <p:txEl>
                                              <p:pRg st="5" end="5"/>
                                            </p:txEl>
                                          </p:spTgt>
                                        </p:tgtEl>
                                        <p:attrNameLst>
                                          <p:attrName>style.color</p:attrName>
                                        </p:attrNameLst>
                                      </p:cBhvr>
                                      <p:by>
                                        <p:hsl h="0" s="12549" l="25098"/>
                                      </p:by>
                                    </p:animClr>
                                    <p:animClr clrSpc="hsl" dir="cw">
                                      <p:cBhvr>
                                        <p:cTn id="34" dur="500" fill="hold"/>
                                        <p:tgtEl>
                                          <p:spTgt spid="3">
                                            <p:txEl>
                                              <p:pRg st="5" end="5"/>
                                            </p:txEl>
                                          </p:spTgt>
                                        </p:tgtEl>
                                        <p:attrNameLst>
                                          <p:attrName>fillcolor</p:attrName>
                                        </p:attrNameLst>
                                      </p:cBhvr>
                                      <p:by>
                                        <p:hsl h="0" s="12549" l="25098"/>
                                      </p:by>
                                    </p:animClr>
                                    <p:animClr clrSpc="hsl" dir="cw">
                                      <p:cBhvr>
                                        <p:cTn id="35" dur="500" fill="hold"/>
                                        <p:tgtEl>
                                          <p:spTgt spid="3">
                                            <p:txEl>
                                              <p:pRg st="5" end="5"/>
                                            </p:txEl>
                                          </p:spTgt>
                                        </p:tgtEl>
                                        <p:attrNameLst>
                                          <p:attrName>stroke.color</p:attrName>
                                        </p:attrNameLst>
                                      </p:cBhvr>
                                      <p:by>
                                        <p:hsl h="0" s="12549" l="25098"/>
                                      </p:by>
                                    </p:animClr>
                                    <p:set>
                                      <p:cBhvr>
                                        <p:cTn id="36" dur="500" fill="hold"/>
                                        <p:tgtEl>
                                          <p:spTgt spid="3">
                                            <p:txEl>
                                              <p:pRg st="5" end="5"/>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30" presetClass="emph" presetSubtype="0" fill="hold" grpId="0" nodeType="clickEffect">
                                  <p:stCondLst>
                                    <p:cond delay="0"/>
                                  </p:stCondLst>
                                  <p:childTnLst>
                                    <p:animClr clrSpc="hsl" dir="cw">
                                      <p:cBhvr override="childStyle">
                                        <p:cTn id="40" dur="500" fill="hold"/>
                                        <p:tgtEl>
                                          <p:spTgt spid="3">
                                            <p:txEl>
                                              <p:pRg st="6" end="6"/>
                                            </p:txEl>
                                          </p:spTgt>
                                        </p:tgtEl>
                                        <p:attrNameLst>
                                          <p:attrName>style.color</p:attrName>
                                        </p:attrNameLst>
                                      </p:cBhvr>
                                      <p:by>
                                        <p:hsl h="0" s="12549" l="25098"/>
                                      </p:by>
                                    </p:animClr>
                                    <p:animClr clrSpc="hsl" dir="cw">
                                      <p:cBhvr>
                                        <p:cTn id="41" dur="500" fill="hold"/>
                                        <p:tgtEl>
                                          <p:spTgt spid="3">
                                            <p:txEl>
                                              <p:pRg st="6" end="6"/>
                                            </p:txEl>
                                          </p:spTgt>
                                        </p:tgtEl>
                                        <p:attrNameLst>
                                          <p:attrName>fillcolor</p:attrName>
                                        </p:attrNameLst>
                                      </p:cBhvr>
                                      <p:by>
                                        <p:hsl h="0" s="12549" l="25098"/>
                                      </p:by>
                                    </p:animClr>
                                    <p:animClr clrSpc="hsl" dir="cw">
                                      <p:cBhvr>
                                        <p:cTn id="42" dur="500" fill="hold"/>
                                        <p:tgtEl>
                                          <p:spTgt spid="3">
                                            <p:txEl>
                                              <p:pRg st="6" end="6"/>
                                            </p:txEl>
                                          </p:spTgt>
                                        </p:tgtEl>
                                        <p:attrNameLst>
                                          <p:attrName>stroke.color</p:attrName>
                                        </p:attrNameLst>
                                      </p:cBhvr>
                                      <p:by>
                                        <p:hsl h="0" s="12549" l="25098"/>
                                      </p:by>
                                    </p:animClr>
                                    <p:set>
                                      <p:cBhvr>
                                        <p:cTn id="43" dur="500" fill="hold"/>
                                        <p:tgtEl>
                                          <p:spTgt spid="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Use the flow to proactively maintain and fix servers</a:t>
            </a:r>
          </a:p>
        </p:txBody>
      </p:sp>
      <p:pic>
        <p:nvPicPr>
          <p:cNvPr id="39949" name="Picture 13" descr="C:\Users\ewanm\AppData\Local\Temp\SNAGHTML64caa7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9994" y="1484784"/>
            <a:ext cx="6104012" cy="4544285"/>
          </a:xfrm>
          <a:prstGeom prst="rect">
            <a:avLst/>
          </a:prstGeom>
          <a:noFill/>
          <a:effectLst>
            <a:reflection blurRad="6350" stA="50000" endA="300" endPos="38500" dist="508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5326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Use the flow to proactively maintain and fix servers</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graphicFrame>
        <p:nvGraphicFramePr>
          <p:cNvPr id="5" name="Table 4"/>
          <p:cNvGraphicFramePr>
            <a:graphicFrameLocks noGrp="1"/>
          </p:cNvGraphicFramePr>
          <p:nvPr>
            <p:extLst>
              <p:ext uri="{D42A27DB-BD31-4B8C-83A1-F6EECF244321}">
                <p14:modId xmlns:p14="http://schemas.microsoft.com/office/powerpoint/2010/main" val="1329193215"/>
              </p:ext>
            </p:extLst>
          </p:nvPr>
        </p:nvGraphicFramePr>
        <p:xfrm>
          <a:off x="467544" y="1556797"/>
          <a:ext cx="8208912" cy="4915665"/>
        </p:xfrm>
        <a:graphic>
          <a:graphicData uri="http://schemas.openxmlformats.org/drawingml/2006/table">
            <a:tbl>
              <a:tblPr firstRow="1" bandRow="1">
                <a:tableStyleId>{5C22544A-7EE6-4342-B048-85BDC9FD1C3A}</a:tableStyleId>
              </a:tblPr>
              <a:tblGrid>
                <a:gridCol w="2736304"/>
                <a:gridCol w="2736304"/>
                <a:gridCol w="2736304"/>
              </a:tblGrid>
              <a:tr h="226315">
                <a:tc>
                  <a:txBody>
                    <a:bodyPr/>
                    <a:lstStyle/>
                    <a:p>
                      <a:r>
                        <a:rPr lang="en-AU" sz="700" dirty="0" smtClean="0"/>
                        <a:t>Counter</a:t>
                      </a:r>
                      <a:endParaRPr lang="en-AU" sz="700" dirty="0"/>
                    </a:p>
                  </a:txBody>
                  <a:tcPr/>
                </a:tc>
                <a:tc>
                  <a:txBody>
                    <a:bodyPr/>
                    <a:lstStyle/>
                    <a:p>
                      <a:r>
                        <a:rPr lang="en-AU" sz="700" dirty="0" smtClean="0"/>
                        <a:t>Value</a:t>
                      </a:r>
                      <a:endParaRPr lang="en-AU" sz="700" dirty="0"/>
                    </a:p>
                  </a:txBody>
                  <a:tcPr/>
                </a:tc>
                <a:tc>
                  <a:txBody>
                    <a:bodyPr/>
                    <a:lstStyle/>
                    <a:p>
                      <a:r>
                        <a:rPr lang="en-AU" sz="700" dirty="0" smtClean="0"/>
                        <a:t>Explanation</a:t>
                      </a:r>
                      <a:endParaRPr lang="en-AU" sz="700" dirty="0"/>
                    </a:p>
                  </a:txBody>
                  <a:tcPr/>
                </a:tc>
              </a:tr>
              <a:tr h="294640">
                <a:tc>
                  <a:txBody>
                    <a:bodyPr/>
                    <a:lstStyle/>
                    <a:p>
                      <a:r>
                        <a:rPr lang="en-AU" sz="700" dirty="0" smtClean="0">
                          <a:effectLst/>
                        </a:rPr>
                        <a:t>Processor(_Total)\% Processor Time</a:t>
                      </a:r>
                      <a:endParaRPr lang="en-AU" sz="700" dirty="0"/>
                    </a:p>
                  </a:txBody>
                  <a:tcPr/>
                </a:tc>
                <a:tc>
                  <a:txBody>
                    <a:bodyPr/>
                    <a:lstStyle/>
                    <a:p>
                      <a:r>
                        <a:rPr lang="en-AU" sz="700" dirty="0" smtClean="0"/>
                        <a:t>&lt;75%</a:t>
                      </a:r>
                      <a:endParaRPr lang="en-AU" sz="700" dirty="0"/>
                    </a:p>
                  </a:txBody>
                  <a:tcPr/>
                </a:tc>
                <a:tc>
                  <a:txBody>
                    <a:bodyPr/>
                    <a:lstStyle/>
                    <a:p>
                      <a:r>
                        <a:rPr lang="en-AU" sz="700" dirty="0" smtClean="0">
                          <a:effectLst/>
                        </a:rPr>
                        <a:t>Shows the percentage of time that the processor is executing application or operating system processes. </a:t>
                      </a:r>
                      <a:endParaRPr lang="en-AU" sz="700" dirty="0"/>
                    </a:p>
                  </a:txBody>
                  <a:tcPr/>
                </a:tc>
              </a:tr>
              <a:tr h="226315">
                <a:tc>
                  <a:txBody>
                    <a:bodyPr/>
                    <a:lstStyle/>
                    <a:p>
                      <a:r>
                        <a:rPr lang="en-AU" sz="700" dirty="0" smtClean="0">
                          <a:effectLst/>
                        </a:rPr>
                        <a:t>Processor(_Total)\% User Time</a:t>
                      </a:r>
                      <a:endParaRPr lang="en-AU" sz="700" dirty="0"/>
                    </a:p>
                  </a:txBody>
                  <a:tcPr/>
                </a:tc>
                <a:tc>
                  <a:txBody>
                    <a:bodyPr/>
                    <a:lstStyle/>
                    <a:p>
                      <a:r>
                        <a:rPr lang="en-AU" sz="700" dirty="0" smtClean="0"/>
                        <a:t>&lt;75%</a:t>
                      </a:r>
                      <a:endParaRPr lang="en-AU" sz="700" dirty="0"/>
                    </a:p>
                  </a:txBody>
                  <a:tcPr/>
                </a:tc>
                <a:tc>
                  <a:txBody>
                    <a:bodyPr/>
                    <a:lstStyle/>
                    <a:p>
                      <a:r>
                        <a:rPr lang="en-AU" sz="700" dirty="0" smtClean="0">
                          <a:effectLst/>
                        </a:rPr>
                        <a:t>Shows the percentage of processor time that is spent in user mode.</a:t>
                      </a:r>
                      <a:endParaRPr lang="en-AU" sz="700" dirty="0"/>
                    </a:p>
                  </a:txBody>
                  <a:tcPr/>
                </a:tc>
              </a:tr>
              <a:tr h="457200">
                <a:tc>
                  <a:txBody>
                    <a:bodyPr/>
                    <a:lstStyle/>
                    <a:p>
                      <a:r>
                        <a:rPr lang="en-AU" sz="700" dirty="0" smtClean="0">
                          <a:effectLst/>
                        </a:rPr>
                        <a:t>Processor(_Total)\% Privileged Time</a:t>
                      </a:r>
                      <a:endParaRPr lang="en-AU" sz="700" dirty="0"/>
                    </a:p>
                  </a:txBody>
                  <a:tcPr/>
                </a:tc>
                <a:tc>
                  <a:txBody>
                    <a:bodyPr/>
                    <a:lstStyle/>
                    <a:p>
                      <a:r>
                        <a:rPr lang="en-AU" sz="700" dirty="0" smtClean="0"/>
                        <a:t>&lt;75%</a:t>
                      </a:r>
                      <a:endParaRPr lang="en-AU" sz="700" dirty="0"/>
                    </a:p>
                  </a:txBody>
                  <a:tcPr/>
                </a:tc>
                <a:tc>
                  <a:txBody>
                    <a:bodyPr/>
                    <a:lstStyle/>
                    <a:p>
                      <a:r>
                        <a:rPr lang="en-AU" sz="700" dirty="0" smtClean="0">
                          <a:effectLst/>
                        </a:rPr>
                        <a:t>Shows the percentage of processor time that is spent in privileged mode. Privileged mode is a processing mode designed for operating system components and hardware-manipulating drivers. It allows direct access to hardware and all memory.</a:t>
                      </a:r>
                      <a:endParaRPr lang="en-AU" sz="700" dirty="0"/>
                    </a:p>
                  </a:txBody>
                  <a:tcPr/>
                </a:tc>
              </a:tr>
              <a:tr h="548640">
                <a:tc>
                  <a:txBody>
                    <a:bodyPr/>
                    <a:lstStyle/>
                    <a:p>
                      <a:r>
                        <a:rPr lang="en-AU" sz="700" dirty="0" smtClean="0">
                          <a:effectLst/>
                        </a:rPr>
                        <a:t>Process(*)\% Processor Time</a:t>
                      </a:r>
                      <a:endParaRPr lang="en-AU" sz="700" dirty="0"/>
                    </a:p>
                  </a:txBody>
                  <a:tcPr/>
                </a:tc>
                <a:tc>
                  <a:txBody>
                    <a:bodyPr/>
                    <a:lstStyle/>
                    <a:p>
                      <a:r>
                        <a:rPr lang="en-AU" sz="700" dirty="0" smtClean="0"/>
                        <a:t>No threshold</a:t>
                      </a:r>
                      <a:endParaRPr lang="en-AU" sz="700" dirty="0"/>
                    </a:p>
                  </a:txBody>
                  <a:tcPr/>
                </a:tc>
                <a:tc>
                  <a:txBody>
                    <a:bodyPr/>
                    <a:lstStyle/>
                    <a:p>
                      <a:r>
                        <a:rPr lang="en-AU" sz="700" dirty="0" smtClean="0">
                          <a:effectLst/>
                        </a:rPr>
                        <a:t>Shows the percentage of elapsed processor time that all process threads used to execute instructions. An instruction is the basic unit of execution in a computer; a thread is the object that executes instructions; and a process is the object created when a program is run. Code executed to handle some hardware interruptions and trap conditions are included in this count.</a:t>
                      </a:r>
                      <a:endParaRPr lang="en-AU" sz="700" dirty="0"/>
                    </a:p>
                  </a:txBody>
                  <a:tcPr/>
                </a:tc>
              </a:tr>
              <a:tr h="226315">
                <a:tc>
                  <a:txBody>
                    <a:bodyPr/>
                    <a:lstStyle/>
                    <a:p>
                      <a:r>
                        <a:rPr lang="en-AU" sz="700" dirty="0" smtClean="0">
                          <a:effectLst/>
                        </a:rPr>
                        <a:t>System\Processor Queue Length</a:t>
                      </a:r>
                      <a:endParaRPr lang="en-AU" sz="700" dirty="0"/>
                    </a:p>
                  </a:txBody>
                  <a:tcPr/>
                </a:tc>
                <a:tc>
                  <a:txBody>
                    <a:bodyPr/>
                    <a:lstStyle/>
                    <a:p>
                      <a:r>
                        <a:rPr lang="en-AU" sz="700" dirty="0" smtClean="0"/>
                        <a:t>&lt;5</a:t>
                      </a:r>
                      <a:endParaRPr lang="en-AU" sz="700" dirty="0"/>
                    </a:p>
                  </a:txBody>
                  <a:tcPr/>
                </a:tc>
                <a:tc>
                  <a:txBody>
                    <a:bodyPr/>
                    <a:lstStyle/>
                    <a:p>
                      <a:r>
                        <a:rPr lang="en-AU" sz="700" dirty="0" smtClean="0">
                          <a:effectLst/>
                        </a:rPr>
                        <a:t>Indicates the number of threads each processor is servicing.</a:t>
                      </a:r>
                      <a:endParaRPr lang="en-AU" sz="700" dirty="0"/>
                    </a:p>
                  </a:txBody>
                  <a:tcPr/>
                </a:tc>
              </a:tr>
              <a:tr h="396240">
                <a:tc>
                  <a:txBody>
                    <a:bodyPr/>
                    <a:lstStyle/>
                    <a:p>
                      <a:r>
                        <a:rPr lang="en-AU" sz="700" dirty="0" smtClean="0">
                          <a:effectLst/>
                        </a:rPr>
                        <a:t>Memory\Available Mbytes</a:t>
                      </a:r>
                      <a:endParaRPr lang="en-AU" sz="700" dirty="0"/>
                    </a:p>
                  </a:txBody>
                  <a:tcPr/>
                </a:tc>
                <a:tc>
                  <a:txBody>
                    <a:bodyPr/>
                    <a:lstStyle/>
                    <a:p>
                      <a:r>
                        <a:rPr lang="en-AU" sz="700" dirty="0" smtClean="0"/>
                        <a:t>&gt;100</a:t>
                      </a:r>
                      <a:r>
                        <a:rPr lang="en-AU" sz="700" baseline="0" dirty="0" smtClean="0"/>
                        <a:t> megabytes</a:t>
                      </a:r>
                      <a:endParaRPr lang="en-AU" sz="700" dirty="0"/>
                    </a:p>
                  </a:txBody>
                  <a:tcPr/>
                </a:tc>
                <a:tc>
                  <a:txBody>
                    <a:bodyPr/>
                    <a:lstStyle/>
                    <a:p>
                      <a:r>
                        <a:rPr lang="en-AU" sz="700" dirty="0" smtClean="0">
                          <a:effectLst/>
                        </a:rPr>
                        <a:t>Shows the amount of physical memory, in megabytes (MB), immediately available for allocation to a process or for system use. It is equal to the sum of memory assigned to the standby (cached), free, and zero page lists.</a:t>
                      </a:r>
                      <a:endParaRPr lang="en-AU" sz="700" dirty="0"/>
                    </a:p>
                  </a:txBody>
                  <a:tcPr/>
                </a:tc>
              </a:tr>
              <a:tr h="396240">
                <a:tc>
                  <a:txBody>
                    <a:bodyPr/>
                    <a:lstStyle/>
                    <a:p>
                      <a:r>
                        <a:rPr lang="en-AU" sz="700" dirty="0" smtClean="0">
                          <a:effectLst/>
                        </a:rPr>
                        <a:t>Memory\Pool </a:t>
                      </a:r>
                      <a:r>
                        <a:rPr lang="en-AU" sz="700" dirty="0" err="1" smtClean="0">
                          <a:effectLst/>
                        </a:rPr>
                        <a:t>Nonpaged</a:t>
                      </a:r>
                      <a:r>
                        <a:rPr lang="en-AU" sz="700" dirty="0" smtClean="0">
                          <a:effectLst/>
                        </a:rPr>
                        <a:t> Bytes</a:t>
                      </a:r>
                      <a:endParaRPr lang="en-AU" sz="700" dirty="0"/>
                    </a:p>
                  </a:txBody>
                  <a:tcPr/>
                </a:tc>
                <a:tc>
                  <a:txBody>
                    <a:bodyPr/>
                    <a:lstStyle/>
                    <a:p>
                      <a:r>
                        <a:rPr lang="en-AU" sz="700" dirty="0" smtClean="0"/>
                        <a:t>V</a:t>
                      </a:r>
                      <a:r>
                        <a:rPr lang="en-AU" sz="700" baseline="0" dirty="0" smtClean="0"/>
                        <a:t>aries by OS SKU and boot configuration</a:t>
                      </a:r>
                      <a:endParaRPr lang="en-AU" sz="700" dirty="0"/>
                    </a:p>
                  </a:txBody>
                  <a:tcPr/>
                </a:tc>
                <a:tc>
                  <a:txBody>
                    <a:bodyPr/>
                    <a:lstStyle/>
                    <a:p>
                      <a:r>
                        <a:rPr lang="en-AU" sz="700" dirty="0" smtClean="0">
                          <a:effectLst/>
                        </a:rPr>
                        <a:t>Consists of system virtual addresses that are guaranteed to be resident in physical memory at all times and can thus be accessed from any address space without incurring paging input/output (I/O). </a:t>
                      </a:r>
                      <a:endParaRPr lang="en-AU" sz="700" dirty="0"/>
                    </a:p>
                  </a:txBody>
                  <a:tcPr/>
                </a:tc>
              </a:tr>
              <a:tr h="396240">
                <a:tc>
                  <a:txBody>
                    <a:bodyPr/>
                    <a:lstStyle/>
                    <a:p>
                      <a:r>
                        <a:rPr lang="en-AU" sz="700" dirty="0" smtClean="0">
                          <a:effectLst/>
                        </a:rPr>
                        <a:t>Memory\Pool Paged Bytes</a:t>
                      </a:r>
                      <a:endParaRPr lang="en-AU" sz="7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700" dirty="0" smtClean="0"/>
                        <a:t>V</a:t>
                      </a:r>
                      <a:r>
                        <a:rPr lang="en-AU" sz="700" baseline="0" dirty="0" smtClean="0"/>
                        <a:t>aries by OS SKU and boot configuration</a:t>
                      </a:r>
                      <a:endParaRPr lang="en-AU" sz="7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700" dirty="0" smtClean="0">
                          <a:effectLst/>
                        </a:rPr>
                        <a:t>Shows the portion of shared system memory that can be paged to the disk paging file. Paged pool is created during system initialization and is used by kernel-mode components to allocate system memory.</a:t>
                      </a:r>
                      <a:endParaRPr lang="en-AU" sz="700" dirty="0" smtClean="0"/>
                    </a:p>
                  </a:txBody>
                  <a:tcPr/>
                </a:tc>
              </a:tr>
              <a:tr h="497840">
                <a:tc>
                  <a:txBody>
                    <a:bodyPr/>
                    <a:lstStyle/>
                    <a:p>
                      <a:r>
                        <a:rPr lang="en-AU" sz="700" dirty="0" smtClean="0">
                          <a:effectLst/>
                        </a:rPr>
                        <a:t>Memory\Cache Bytes</a:t>
                      </a:r>
                      <a:endParaRPr lang="en-AU" sz="700" dirty="0"/>
                    </a:p>
                  </a:txBody>
                  <a:tcPr/>
                </a:tc>
                <a:tc>
                  <a:txBody>
                    <a:bodyPr/>
                    <a:lstStyle/>
                    <a:p>
                      <a:r>
                        <a:rPr lang="en-AU" sz="700" dirty="0" smtClean="0"/>
                        <a:t>No threshold</a:t>
                      </a:r>
                      <a:endParaRPr lang="en-AU" sz="700" dirty="0"/>
                    </a:p>
                  </a:txBody>
                  <a:tcPr/>
                </a:tc>
                <a:tc>
                  <a:txBody>
                    <a:bodyPr/>
                    <a:lstStyle/>
                    <a:p>
                      <a:r>
                        <a:rPr lang="en-AU" sz="700" dirty="0" smtClean="0">
                          <a:effectLst/>
                        </a:rPr>
                        <a:t>Shows the current size, in bytes, of the file system cache. By default, the cache uses up to 50 </a:t>
                      </a:r>
                      <a:r>
                        <a:rPr lang="en-AU" sz="700" dirty="0" err="1" smtClean="0">
                          <a:effectLst/>
                        </a:rPr>
                        <a:t>percent</a:t>
                      </a:r>
                      <a:r>
                        <a:rPr lang="en-AU" sz="700" dirty="0" smtClean="0">
                          <a:effectLst/>
                        </a:rPr>
                        <a:t> of available physical memory. The counter value is the sum of Memory\System Cache Resident Bytes, Memory\System Driver Resident Bytes, Memory\System Code Resident Bytes, and Memory\Pool Paged Resident Bytes.</a:t>
                      </a:r>
                      <a:endParaRPr lang="en-AU" sz="700" dirty="0"/>
                    </a:p>
                  </a:txBody>
                  <a:tcPr/>
                </a:tc>
              </a:tr>
              <a:tr h="294640">
                <a:tc>
                  <a:txBody>
                    <a:bodyPr/>
                    <a:lstStyle/>
                    <a:p>
                      <a:r>
                        <a:rPr lang="en-AU" sz="700" dirty="0" smtClean="0">
                          <a:effectLst/>
                        </a:rPr>
                        <a:t>Memory\Committed Bytes</a:t>
                      </a:r>
                      <a:endParaRPr lang="en-AU" sz="700" dirty="0"/>
                    </a:p>
                  </a:txBody>
                  <a:tcPr/>
                </a:tc>
                <a:tc>
                  <a:txBody>
                    <a:bodyPr/>
                    <a:lstStyle/>
                    <a:p>
                      <a:r>
                        <a:rPr lang="en-AU" sz="700" dirty="0" smtClean="0"/>
                        <a:t>No threshold</a:t>
                      </a:r>
                      <a:endParaRPr lang="en-AU" sz="700" dirty="0"/>
                    </a:p>
                  </a:txBody>
                  <a:tcPr/>
                </a:tc>
                <a:tc>
                  <a:txBody>
                    <a:bodyPr/>
                    <a:lstStyle/>
                    <a:p>
                      <a:r>
                        <a:rPr lang="en-AU" sz="700" dirty="0" smtClean="0">
                          <a:effectLst/>
                        </a:rPr>
                        <a:t>Shows the amount of committed virtual memory, in bytes. Committed memory is the physical memory that has space reserved on the disk paging files.</a:t>
                      </a:r>
                      <a:endParaRPr lang="en-AU" sz="700" dirty="0"/>
                    </a:p>
                  </a:txBody>
                  <a:tcPr/>
                </a:tc>
              </a:tr>
              <a:tr h="226315">
                <a:tc>
                  <a:txBody>
                    <a:bodyPr/>
                    <a:lstStyle/>
                    <a:p>
                      <a:r>
                        <a:rPr lang="en-AU" sz="700" dirty="0" smtClean="0">
                          <a:effectLst/>
                        </a:rPr>
                        <a:t>Memory\%Committed Bytes in Use</a:t>
                      </a:r>
                      <a:endParaRPr lang="en-AU" sz="700" dirty="0"/>
                    </a:p>
                  </a:txBody>
                  <a:tcPr/>
                </a:tc>
                <a:tc>
                  <a:txBody>
                    <a:bodyPr/>
                    <a:lstStyle/>
                    <a:p>
                      <a:r>
                        <a:rPr lang="en-AU" sz="700" dirty="0" smtClean="0"/>
                        <a:t>No threshold</a:t>
                      </a:r>
                      <a:endParaRPr lang="en-AU" sz="700" dirty="0"/>
                    </a:p>
                  </a:txBody>
                  <a:tcPr/>
                </a:tc>
                <a:tc>
                  <a:txBody>
                    <a:bodyPr/>
                    <a:lstStyle/>
                    <a:p>
                      <a:r>
                        <a:rPr lang="en-AU" sz="700" dirty="0" smtClean="0">
                          <a:effectLst/>
                        </a:rPr>
                        <a:t>Shows the ratio of Memory\Committed Bytes to the Memory\Commit Limit.</a:t>
                      </a:r>
                      <a:endParaRPr lang="en-AU" sz="700" dirty="0"/>
                    </a:p>
                  </a:txBody>
                  <a:tcPr/>
                </a:tc>
              </a:tr>
            </a:tbl>
          </a:graphicData>
        </a:graphic>
      </p:graphicFrame>
    </p:spTree>
    <p:extLst>
      <p:ext uri="{BB962C8B-B14F-4D97-AF65-F5344CB8AC3E}">
        <p14:creationId xmlns:p14="http://schemas.microsoft.com/office/powerpoint/2010/main" val="2052919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Using the flow to fix slow disks</a:t>
            </a:r>
          </a:p>
        </p:txBody>
      </p:sp>
      <p:sp>
        <p:nvSpPr>
          <p:cNvPr id="3" name="Content Placeholder 2"/>
          <p:cNvSpPr>
            <a:spLocks noGrp="1"/>
          </p:cNvSpPr>
          <p:nvPr>
            <p:ph idx="1"/>
          </p:nvPr>
        </p:nvSpPr>
        <p:spPr/>
        <p:txBody>
          <a:bodyPr/>
          <a:lstStyle/>
          <a:p>
            <a:endParaRPr lang="en-AU"/>
          </a:p>
        </p:txBody>
      </p:sp>
      <p:pic>
        <p:nvPicPr>
          <p:cNvPr id="38916" name="Picture 4" descr="C:\Users\ewanm\AppData\Local\Microsoft\Windows\Temporary Internet Files\Content.IE5\9QVYPGBH\MP900411694[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6512" y="1556792"/>
            <a:ext cx="9180512"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883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wanm\AppData\Local\Microsoft\Windows\Temporary Internet Files\Content.IE5\IV063TY3\MP900442242[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6"/>
          <a:stretch/>
        </p:blipFill>
        <p:spPr bwMode="auto">
          <a:xfrm>
            <a:off x="0" y="1543793"/>
            <a:ext cx="9252520" cy="531420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AU" dirty="0" smtClean="0"/>
              <a:t>Looking for disk latency</a:t>
            </a:r>
          </a:p>
        </p:txBody>
      </p:sp>
    </p:spTree>
    <p:extLst>
      <p:ext uri="{BB962C8B-B14F-4D97-AF65-F5344CB8AC3E}">
        <p14:creationId xmlns:p14="http://schemas.microsoft.com/office/powerpoint/2010/main" val="2766707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Looking for disk latency</a:t>
            </a:r>
            <a:endParaRPr lang="en-AU" dirty="0" smtClean="0"/>
          </a:p>
        </p:txBody>
      </p:sp>
      <p:sp>
        <p:nvSpPr>
          <p:cNvPr id="8" name="Content Placeholder 7"/>
          <p:cNvSpPr>
            <a:spLocks noGrp="1"/>
          </p:cNvSpPr>
          <p:nvPr>
            <p:ph idx="1"/>
          </p:nvPr>
        </p:nvSpPr>
        <p:spPr/>
        <p:txBody>
          <a:bodyPr>
            <a:normAutofit/>
          </a:bodyPr>
          <a:lstStyle/>
          <a:p>
            <a:r>
              <a:rPr lang="en-AU" dirty="0" smtClean="0"/>
              <a:t>Common causes of high latency</a:t>
            </a:r>
          </a:p>
          <a:p>
            <a:r>
              <a:rPr lang="en-AU" dirty="0" smtClean="0"/>
              <a:t>We don’t care what disks</a:t>
            </a:r>
          </a:p>
          <a:p>
            <a:pPr lvl="1"/>
            <a:r>
              <a:rPr lang="en-AU" dirty="0" smtClean="0"/>
              <a:t>Direct Attached Storage (DAS)</a:t>
            </a:r>
          </a:p>
          <a:p>
            <a:pPr lvl="1"/>
            <a:r>
              <a:rPr lang="en-AU" dirty="0" smtClean="0"/>
              <a:t>Storage Area Network (SAN)</a:t>
            </a:r>
          </a:p>
          <a:p>
            <a:pPr lvl="1"/>
            <a:r>
              <a:rPr lang="en-AU" dirty="0" smtClean="0"/>
              <a:t>Network Attached Storage (NAS)</a:t>
            </a:r>
          </a:p>
          <a:p>
            <a:pPr lvl="1"/>
            <a:r>
              <a:rPr lang="en-AU" dirty="0" smtClean="0"/>
              <a:t>Internet SCSI (</a:t>
            </a:r>
            <a:r>
              <a:rPr lang="en-AU" dirty="0" err="1" smtClean="0"/>
              <a:t>iSCSI</a:t>
            </a:r>
            <a:r>
              <a:rPr lang="en-AU" dirty="0" smtClean="0"/>
              <a:t>)</a:t>
            </a:r>
          </a:p>
          <a:p>
            <a:r>
              <a:rPr lang="en-AU" dirty="0" smtClean="0"/>
              <a:t>Installed software may change performance metrics</a:t>
            </a:r>
          </a:p>
        </p:txBody>
      </p:sp>
    </p:spTree>
    <p:extLst>
      <p:ext uri="{BB962C8B-B14F-4D97-AF65-F5344CB8AC3E}">
        <p14:creationId xmlns:p14="http://schemas.microsoft.com/office/powerpoint/2010/main" val="14531793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mph" presetSubtype="0" fill="hold" grpId="0" nodeType="clickEffect">
                                  <p:stCondLst>
                                    <p:cond delay="0"/>
                                  </p:stCondLst>
                                  <p:childTnLst>
                                    <p:animClr clrSpc="hsl" dir="cw">
                                      <p:cBhvr override="childStyle">
                                        <p:cTn id="6" dur="500" fill="hold"/>
                                        <p:tgtEl>
                                          <p:spTgt spid="8">
                                            <p:txEl>
                                              <p:pRg st="0" end="0"/>
                                            </p:txEl>
                                          </p:spTgt>
                                        </p:tgtEl>
                                        <p:attrNameLst>
                                          <p:attrName>style.color</p:attrName>
                                        </p:attrNameLst>
                                      </p:cBhvr>
                                      <p:by>
                                        <p:hsl h="0" s="12549" l="25098"/>
                                      </p:by>
                                    </p:animClr>
                                    <p:animClr clrSpc="hsl" dir="cw">
                                      <p:cBhvr>
                                        <p:cTn id="7" dur="500" fill="hold"/>
                                        <p:tgtEl>
                                          <p:spTgt spid="8">
                                            <p:txEl>
                                              <p:pRg st="0" end="0"/>
                                            </p:txEl>
                                          </p:spTgt>
                                        </p:tgtEl>
                                        <p:attrNameLst>
                                          <p:attrName>fillcolor</p:attrName>
                                        </p:attrNameLst>
                                      </p:cBhvr>
                                      <p:by>
                                        <p:hsl h="0" s="12549" l="25098"/>
                                      </p:by>
                                    </p:animClr>
                                    <p:animClr clrSpc="hsl" dir="cw">
                                      <p:cBhvr>
                                        <p:cTn id="8" dur="500" fill="hold"/>
                                        <p:tgtEl>
                                          <p:spTgt spid="8">
                                            <p:txEl>
                                              <p:pRg st="0" end="0"/>
                                            </p:txEl>
                                          </p:spTgt>
                                        </p:tgtEl>
                                        <p:attrNameLst>
                                          <p:attrName>stroke.color</p:attrName>
                                        </p:attrNameLst>
                                      </p:cBhvr>
                                      <p:by>
                                        <p:hsl h="0" s="12549" l="25098"/>
                                      </p:by>
                                    </p:animClr>
                                    <p:set>
                                      <p:cBhvr>
                                        <p:cTn id="9" dur="500" fill="hold"/>
                                        <p:tgtEl>
                                          <p:spTgt spid="8">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0" presetClass="emph" presetSubtype="0" fill="hold" grpId="0" nodeType="clickEffect">
                                  <p:stCondLst>
                                    <p:cond delay="0"/>
                                  </p:stCondLst>
                                  <p:childTnLst>
                                    <p:animClr clrSpc="hsl" dir="cw">
                                      <p:cBhvr override="childStyle">
                                        <p:cTn id="13" dur="500" fill="hold"/>
                                        <p:tgtEl>
                                          <p:spTgt spid="8">
                                            <p:txEl>
                                              <p:pRg st="1" end="1"/>
                                            </p:txEl>
                                          </p:spTgt>
                                        </p:tgtEl>
                                        <p:attrNameLst>
                                          <p:attrName>style.color</p:attrName>
                                        </p:attrNameLst>
                                      </p:cBhvr>
                                      <p:by>
                                        <p:hsl h="0" s="12549" l="25098"/>
                                      </p:by>
                                    </p:animClr>
                                    <p:animClr clrSpc="hsl" dir="cw">
                                      <p:cBhvr>
                                        <p:cTn id="14" dur="500" fill="hold"/>
                                        <p:tgtEl>
                                          <p:spTgt spid="8">
                                            <p:txEl>
                                              <p:pRg st="1" end="1"/>
                                            </p:txEl>
                                          </p:spTgt>
                                        </p:tgtEl>
                                        <p:attrNameLst>
                                          <p:attrName>fillcolor</p:attrName>
                                        </p:attrNameLst>
                                      </p:cBhvr>
                                      <p:by>
                                        <p:hsl h="0" s="12549" l="25098"/>
                                      </p:by>
                                    </p:animClr>
                                    <p:animClr clrSpc="hsl" dir="cw">
                                      <p:cBhvr>
                                        <p:cTn id="15" dur="500" fill="hold"/>
                                        <p:tgtEl>
                                          <p:spTgt spid="8">
                                            <p:txEl>
                                              <p:pRg st="1" end="1"/>
                                            </p:txEl>
                                          </p:spTgt>
                                        </p:tgtEl>
                                        <p:attrNameLst>
                                          <p:attrName>stroke.color</p:attrName>
                                        </p:attrNameLst>
                                      </p:cBhvr>
                                      <p:by>
                                        <p:hsl h="0" s="12549" l="25098"/>
                                      </p:by>
                                    </p:animClr>
                                    <p:set>
                                      <p:cBhvr>
                                        <p:cTn id="16" dur="500" fill="hold"/>
                                        <p:tgtEl>
                                          <p:spTgt spid="8">
                                            <p:txEl>
                                              <p:pRg st="1" end="1"/>
                                            </p:txEl>
                                          </p:spTgt>
                                        </p:tgtEl>
                                        <p:attrNameLst>
                                          <p:attrName>fill.type</p:attrName>
                                        </p:attrNameLst>
                                      </p:cBhvr>
                                      <p:to>
                                        <p:strVal val="solid"/>
                                      </p:to>
                                    </p:set>
                                  </p:childTnLst>
                                </p:cTn>
                              </p:par>
                              <p:par>
                                <p:cTn id="17" presetID="30" presetClass="emph" presetSubtype="0" fill="hold" grpId="0" nodeType="withEffect">
                                  <p:stCondLst>
                                    <p:cond delay="0"/>
                                  </p:stCondLst>
                                  <p:childTnLst>
                                    <p:animClr clrSpc="hsl" dir="cw">
                                      <p:cBhvr override="childStyle">
                                        <p:cTn id="18" dur="500" fill="hold"/>
                                        <p:tgtEl>
                                          <p:spTgt spid="8">
                                            <p:txEl>
                                              <p:pRg st="2" end="2"/>
                                            </p:txEl>
                                          </p:spTgt>
                                        </p:tgtEl>
                                        <p:attrNameLst>
                                          <p:attrName>style.color</p:attrName>
                                        </p:attrNameLst>
                                      </p:cBhvr>
                                      <p:by>
                                        <p:hsl h="0" s="12549" l="25098"/>
                                      </p:by>
                                    </p:animClr>
                                    <p:animClr clrSpc="hsl" dir="cw">
                                      <p:cBhvr>
                                        <p:cTn id="19" dur="500" fill="hold"/>
                                        <p:tgtEl>
                                          <p:spTgt spid="8">
                                            <p:txEl>
                                              <p:pRg st="2" end="2"/>
                                            </p:txEl>
                                          </p:spTgt>
                                        </p:tgtEl>
                                        <p:attrNameLst>
                                          <p:attrName>fillcolor</p:attrName>
                                        </p:attrNameLst>
                                      </p:cBhvr>
                                      <p:by>
                                        <p:hsl h="0" s="12549" l="25098"/>
                                      </p:by>
                                    </p:animClr>
                                    <p:animClr clrSpc="hsl" dir="cw">
                                      <p:cBhvr>
                                        <p:cTn id="20" dur="500" fill="hold"/>
                                        <p:tgtEl>
                                          <p:spTgt spid="8">
                                            <p:txEl>
                                              <p:pRg st="2" end="2"/>
                                            </p:txEl>
                                          </p:spTgt>
                                        </p:tgtEl>
                                        <p:attrNameLst>
                                          <p:attrName>stroke.color</p:attrName>
                                        </p:attrNameLst>
                                      </p:cBhvr>
                                      <p:by>
                                        <p:hsl h="0" s="12549" l="25098"/>
                                      </p:by>
                                    </p:animClr>
                                    <p:set>
                                      <p:cBhvr>
                                        <p:cTn id="21" dur="500" fill="hold"/>
                                        <p:tgtEl>
                                          <p:spTgt spid="8">
                                            <p:txEl>
                                              <p:pRg st="2" end="2"/>
                                            </p:txEl>
                                          </p:spTgt>
                                        </p:tgtEl>
                                        <p:attrNameLst>
                                          <p:attrName>fill.type</p:attrName>
                                        </p:attrNameLst>
                                      </p:cBhvr>
                                      <p:to>
                                        <p:strVal val="solid"/>
                                      </p:to>
                                    </p:set>
                                  </p:childTnLst>
                                </p:cTn>
                              </p:par>
                              <p:par>
                                <p:cTn id="22" presetID="30" presetClass="emph" presetSubtype="0" fill="hold" grpId="0" nodeType="withEffect">
                                  <p:stCondLst>
                                    <p:cond delay="0"/>
                                  </p:stCondLst>
                                  <p:childTnLst>
                                    <p:animClr clrSpc="hsl" dir="cw">
                                      <p:cBhvr override="childStyle">
                                        <p:cTn id="23" dur="500" fill="hold"/>
                                        <p:tgtEl>
                                          <p:spTgt spid="8">
                                            <p:txEl>
                                              <p:pRg st="3" end="3"/>
                                            </p:txEl>
                                          </p:spTgt>
                                        </p:tgtEl>
                                        <p:attrNameLst>
                                          <p:attrName>style.color</p:attrName>
                                        </p:attrNameLst>
                                      </p:cBhvr>
                                      <p:by>
                                        <p:hsl h="0" s="12549" l="25098"/>
                                      </p:by>
                                    </p:animClr>
                                    <p:animClr clrSpc="hsl" dir="cw">
                                      <p:cBhvr>
                                        <p:cTn id="24" dur="500" fill="hold"/>
                                        <p:tgtEl>
                                          <p:spTgt spid="8">
                                            <p:txEl>
                                              <p:pRg st="3" end="3"/>
                                            </p:txEl>
                                          </p:spTgt>
                                        </p:tgtEl>
                                        <p:attrNameLst>
                                          <p:attrName>fillcolor</p:attrName>
                                        </p:attrNameLst>
                                      </p:cBhvr>
                                      <p:by>
                                        <p:hsl h="0" s="12549" l="25098"/>
                                      </p:by>
                                    </p:animClr>
                                    <p:animClr clrSpc="hsl" dir="cw">
                                      <p:cBhvr>
                                        <p:cTn id="25" dur="500" fill="hold"/>
                                        <p:tgtEl>
                                          <p:spTgt spid="8">
                                            <p:txEl>
                                              <p:pRg st="3" end="3"/>
                                            </p:txEl>
                                          </p:spTgt>
                                        </p:tgtEl>
                                        <p:attrNameLst>
                                          <p:attrName>stroke.color</p:attrName>
                                        </p:attrNameLst>
                                      </p:cBhvr>
                                      <p:by>
                                        <p:hsl h="0" s="12549" l="25098"/>
                                      </p:by>
                                    </p:animClr>
                                    <p:set>
                                      <p:cBhvr>
                                        <p:cTn id="26" dur="500" fill="hold"/>
                                        <p:tgtEl>
                                          <p:spTgt spid="8">
                                            <p:txEl>
                                              <p:pRg st="3" end="3"/>
                                            </p:txEl>
                                          </p:spTgt>
                                        </p:tgtEl>
                                        <p:attrNameLst>
                                          <p:attrName>fill.type</p:attrName>
                                        </p:attrNameLst>
                                      </p:cBhvr>
                                      <p:to>
                                        <p:strVal val="solid"/>
                                      </p:to>
                                    </p:set>
                                  </p:childTnLst>
                                </p:cTn>
                              </p:par>
                              <p:par>
                                <p:cTn id="27" presetID="30" presetClass="emph" presetSubtype="0" fill="hold" grpId="0" nodeType="withEffect">
                                  <p:stCondLst>
                                    <p:cond delay="0"/>
                                  </p:stCondLst>
                                  <p:childTnLst>
                                    <p:animClr clrSpc="hsl" dir="cw">
                                      <p:cBhvr override="childStyle">
                                        <p:cTn id="28" dur="500" fill="hold"/>
                                        <p:tgtEl>
                                          <p:spTgt spid="8">
                                            <p:txEl>
                                              <p:pRg st="4" end="4"/>
                                            </p:txEl>
                                          </p:spTgt>
                                        </p:tgtEl>
                                        <p:attrNameLst>
                                          <p:attrName>style.color</p:attrName>
                                        </p:attrNameLst>
                                      </p:cBhvr>
                                      <p:by>
                                        <p:hsl h="0" s="12549" l="25098"/>
                                      </p:by>
                                    </p:animClr>
                                    <p:animClr clrSpc="hsl" dir="cw">
                                      <p:cBhvr>
                                        <p:cTn id="29" dur="500" fill="hold"/>
                                        <p:tgtEl>
                                          <p:spTgt spid="8">
                                            <p:txEl>
                                              <p:pRg st="4" end="4"/>
                                            </p:txEl>
                                          </p:spTgt>
                                        </p:tgtEl>
                                        <p:attrNameLst>
                                          <p:attrName>fillcolor</p:attrName>
                                        </p:attrNameLst>
                                      </p:cBhvr>
                                      <p:by>
                                        <p:hsl h="0" s="12549" l="25098"/>
                                      </p:by>
                                    </p:animClr>
                                    <p:animClr clrSpc="hsl" dir="cw">
                                      <p:cBhvr>
                                        <p:cTn id="30" dur="500" fill="hold"/>
                                        <p:tgtEl>
                                          <p:spTgt spid="8">
                                            <p:txEl>
                                              <p:pRg st="4" end="4"/>
                                            </p:txEl>
                                          </p:spTgt>
                                        </p:tgtEl>
                                        <p:attrNameLst>
                                          <p:attrName>stroke.color</p:attrName>
                                        </p:attrNameLst>
                                      </p:cBhvr>
                                      <p:by>
                                        <p:hsl h="0" s="12549" l="25098"/>
                                      </p:by>
                                    </p:animClr>
                                    <p:set>
                                      <p:cBhvr>
                                        <p:cTn id="31" dur="500" fill="hold"/>
                                        <p:tgtEl>
                                          <p:spTgt spid="8">
                                            <p:txEl>
                                              <p:pRg st="4" end="4"/>
                                            </p:txEl>
                                          </p:spTgt>
                                        </p:tgtEl>
                                        <p:attrNameLst>
                                          <p:attrName>fill.type</p:attrName>
                                        </p:attrNameLst>
                                      </p:cBhvr>
                                      <p:to>
                                        <p:strVal val="solid"/>
                                      </p:to>
                                    </p:set>
                                  </p:childTnLst>
                                </p:cTn>
                              </p:par>
                              <p:par>
                                <p:cTn id="32" presetID="30" presetClass="emph" presetSubtype="0" fill="hold" grpId="0" nodeType="withEffect">
                                  <p:stCondLst>
                                    <p:cond delay="0"/>
                                  </p:stCondLst>
                                  <p:childTnLst>
                                    <p:animClr clrSpc="hsl" dir="cw">
                                      <p:cBhvr override="childStyle">
                                        <p:cTn id="33" dur="500" fill="hold"/>
                                        <p:tgtEl>
                                          <p:spTgt spid="8">
                                            <p:txEl>
                                              <p:pRg st="5" end="5"/>
                                            </p:txEl>
                                          </p:spTgt>
                                        </p:tgtEl>
                                        <p:attrNameLst>
                                          <p:attrName>style.color</p:attrName>
                                        </p:attrNameLst>
                                      </p:cBhvr>
                                      <p:by>
                                        <p:hsl h="0" s="12549" l="25098"/>
                                      </p:by>
                                    </p:animClr>
                                    <p:animClr clrSpc="hsl" dir="cw">
                                      <p:cBhvr>
                                        <p:cTn id="34" dur="500" fill="hold"/>
                                        <p:tgtEl>
                                          <p:spTgt spid="8">
                                            <p:txEl>
                                              <p:pRg st="5" end="5"/>
                                            </p:txEl>
                                          </p:spTgt>
                                        </p:tgtEl>
                                        <p:attrNameLst>
                                          <p:attrName>fillcolor</p:attrName>
                                        </p:attrNameLst>
                                      </p:cBhvr>
                                      <p:by>
                                        <p:hsl h="0" s="12549" l="25098"/>
                                      </p:by>
                                    </p:animClr>
                                    <p:animClr clrSpc="hsl" dir="cw">
                                      <p:cBhvr>
                                        <p:cTn id="35" dur="500" fill="hold"/>
                                        <p:tgtEl>
                                          <p:spTgt spid="8">
                                            <p:txEl>
                                              <p:pRg st="5" end="5"/>
                                            </p:txEl>
                                          </p:spTgt>
                                        </p:tgtEl>
                                        <p:attrNameLst>
                                          <p:attrName>stroke.color</p:attrName>
                                        </p:attrNameLst>
                                      </p:cBhvr>
                                      <p:by>
                                        <p:hsl h="0" s="12549" l="25098"/>
                                      </p:by>
                                    </p:animClr>
                                    <p:set>
                                      <p:cBhvr>
                                        <p:cTn id="36" dur="500" fill="hold"/>
                                        <p:tgtEl>
                                          <p:spTgt spid="8">
                                            <p:txEl>
                                              <p:pRg st="5" end="5"/>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30" presetClass="emph" presetSubtype="0" fill="hold" grpId="0" nodeType="clickEffect">
                                  <p:stCondLst>
                                    <p:cond delay="0"/>
                                  </p:stCondLst>
                                  <p:childTnLst>
                                    <p:animClr clrSpc="hsl" dir="cw">
                                      <p:cBhvr override="childStyle">
                                        <p:cTn id="40" dur="500" fill="hold"/>
                                        <p:tgtEl>
                                          <p:spTgt spid="8">
                                            <p:txEl>
                                              <p:pRg st="6" end="6"/>
                                            </p:txEl>
                                          </p:spTgt>
                                        </p:tgtEl>
                                        <p:attrNameLst>
                                          <p:attrName>style.color</p:attrName>
                                        </p:attrNameLst>
                                      </p:cBhvr>
                                      <p:by>
                                        <p:hsl h="0" s="12549" l="25098"/>
                                      </p:by>
                                    </p:animClr>
                                    <p:animClr clrSpc="hsl" dir="cw">
                                      <p:cBhvr>
                                        <p:cTn id="41" dur="500" fill="hold"/>
                                        <p:tgtEl>
                                          <p:spTgt spid="8">
                                            <p:txEl>
                                              <p:pRg st="6" end="6"/>
                                            </p:txEl>
                                          </p:spTgt>
                                        </p:tgtEl>
                                        <p:attrNameLst>
                                          <p:attrName>fillcolor</p:attrName>
                                        </p:attrNameLst>
                                      </p:cBhvr>
                                      <p:by>
                                        <p:hsl h="0" s="12549" l="25098"/>
                                      </p:by>
                                    </p:animClr>
                                    <p:animClr clrSpc="hsl" dir="cw">
                                      <p:cBhvr>
                                        <p:cTn id="42" dur="500" fill="hold"/>
                                        <p:tgtEl>
                                          <p:spTgt spid="8">
                                            <p:txEl>
                                              <p:pRg st="6" end="6"/>
                                            </p:txEl>
                                          </p:spTgt>
                                        </p:tgtEl>
                                        <p:attrNameLst>
                                          <p:attrName>stroke.color</p:attrName>
                                        </p:attrNameLst>
                                      </p:cBhvr>
                                      <p:by>
                                        <p:hsl h="0" s="12549" l="25098"/>
                                      </p:by>
                                    </p:animClr>
                                    <p:set>
                                      <p:cBhvr>
                                        <p:cTn id="43" dur="500" fill="hold"/>
                                        <p:tgtEl>
                                          <p:spTgt spid="8">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1366</Words>
  <Application>Microsoft Office PowerPoint</Application>
  <PresentationFormat>On-screen Show (4:3)</PresentationFormat>
  <Paragraphs>184</Paragraphs>
  <Slides>30</Slides>
  <Notes>28</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1_Office Theme</vt:lpstr>
      <vt:lpstr>PowerPoint Presentation</vt:lpstr>
      <vt:lpstr>Finding the “Make It Faster!” Button and hitting it! </vt:lpstr>
      <vt:lpstr>Finding the “make it faster” button</vt:lpstr>
      <vt:lpstr>Agenda </vt:lpstr>
      <vt:lpstr>Use the flow to proactively maintain and fix servers</vt:lpstr>
      <vt:lpstr>Use the flow to proactively maintain and fix servers</vt:lpstr>
      <vt:lpstr>Using the flow to fix slow disks</vt:lpstr>
      <vt:lpstr>Looking for disk latency</vt:lpstr>
      <vt:lpstr>Looking for disk latency</vt:lpstr>
      <vt:lpstr>Looking for disk queuing</vt:lpstr>
      <vt:lpstr>Looking for disk queuing</vt:lpstr>
      <vt:lpstr>Understanding disk load</vt:lpstr>
      <vt:lpstr>Understanding disk load</vt:lpstr>
      <vt:lpstr>Using the flow to find memory pressures</vt:lpstr>
      <vt:lpstr>Looking at memory pressure</vt:lpstr>
      <vt:lpstr>Looking at memory pressure</vt:lpstr>
      <vt:lpstr>Looking at application memory use</vt:lpstr>
      <vt:lpstr>Looking at application memory use</vt:lpstr>
      <vt:lpstr>Looking for kernel memory pressure</vt:lpstr>
      <vt:lpstr>Looking for kernel memory pressure</vt:lpstr>
      <vt:lpstr>Looking for network problems</vt:lpstr>
      <vt:lpstr>Looking for network problems</vt:lpstr>
      <vt:lpstr>Looking for processor problems</vt:lpstr>
      <vt:lpstr>Looking for processor problems</vt:lpstr>
      <vt:lpstr>How does virtualization affects performance troubleshooting?</vt:lpstr>
      <vt:lpstr>How does virtualization affects performance troubleshooting?</vt:lpstr>
      <vt:lpstr>Go back to work, find the go faster button and hit it!</vt:lpstr>
      <vt:lpstr>Go back to work, find the go faster button and hit it!</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2011-09-02T01:42:08Z</dcterms:created>
  <dcterms:modified xsi:type="dcterms:W3CDTF">2011-09-02T01:50:58Z</dcterms:modified>
</cp:coreProperties>
</file>