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4" r:id="rId2"/>
  </p:sldMasterIdLst>
  <p:notesMasterIdLst>
    <p:notesMasterId r:id="rId72"/>
  </p:notesMasterIdLst>
  <p:sldIdLst>
    <p:sldId id="279" r:id="rId3"/>
    <p:sldId id="398" r:id="rId4"/>
    <p:sldId id="334" r:id="rId5"/>
    <p:sldId id="335" r:id="rId6"/>
    <p:sldId id="336" r:id="rId7"/>
    <p:sldId id="337" r:id="rId8"/>
    <p:sldId id="338" r:id="rId9"/>
    <p:sldId id="339" r:id="rId10"/>
    <p:sldId id="340" r:id="rId11"/>
    <p:sldId id="341"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 id="356" r:id="rId27"/>
    <p:sldId id="357" r:id="rId28"/>
    <p:sldId id="358" r:id="rId29"/>
    <p:sldId id="359" r:id="rId30"/>
    <p:sldId id="360" r:id="rId31"/>
    <p:sldId id="361" r:id="rId32"/>
    <p:sldId id="362" r:id="rId33"/>
    <p:sldId id="363" r:id="rId34"/>
    <p:sldId id="364" r:id="rId35"/>
    <p:sldId id="365" r:id="rId36"/>
    <p:sldId id="366" r:id="rId37"/>
    <p:sldId id="367" r:id="rId38"/>
    <p:sldId id="368" r:id="rId39"/>
    <p:sldId id="369" r:id="rId40"/>
    <p:sldId id="370" r:id="rId41"/>
    <p:sldId id="371" r:id="rId42"/>
    <p:sldId id="372" r:id="rId43"/>
    <p:sldId id="373" r:id="rId44"/>
    <p:sldId id="374" r:id="rId45"/>
    <p:sldId id="375" r:id="rId46"/>
    <p:sldId id="376" r:id="rId47"/>
    <p:sldId id="377" r:id="rId48"/>
    <p:sldId id="378" r:id="rId49"/>
    <p:sldId id="379" r:id="rId50"/>
    <p:sldId id="380" r:id="rId51"/>
    <p:sldId id="381" r:id="rId52"/>
    <p:sldId id="382" r:id="rId53"/>
    <p:sldId id="383" r:id="rId54"/>
    <p:sldId id="384" r:id="rId55"/>
    <p:sldId id="385" r:id="rId56"/>
    <p:sldId id="386" r:id="rId57"/>
    <p:sldId id="387" r:id="rId58"/>
    <p:sldId id="388" r:id="rId59"/>
    <p:sldId id="389" r:id="rId60"/>
    <p:sldId id="390" r:id="rId61"/>
    <p:sldId id="391" r:id="rId62"/>
    <p:sldId id="392" r:id="rId63"/>
    <p:sldId id="393" r:id="rId64"/>
    <p:sldId id="394" r:id="rId65"/>
    <p:sldId id="395" r:id="rId66"/>
    <p:sldId id="396" r:id="rId67"/>
    <p:sldId id="397" r:id="rId68"/>
    <p:sldId id="333" r:id="rId69"/>
    <p:sldId id="402" r:id="rId70"/>
    <p:sldId id="270" r:id="rId7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255" autoAdjust="0"/>
  </p:normalViewPr>
  <p:slideViewPr>
    <p:cSldViewPr>
      <p:cViewPr varScale="1">
        <p:scale>
          <a:sx n="62" d="100"/>
          <a:sy n="62" d="100"/>
        </p:scale>
        <p:origin x="-648"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67</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5:05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69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B72791-C9B9-4DA6-B413-81AED1F254F5}" type="slidenum">
              <a:rPr lang="en-US" smtClean="0"/>
              <a:t>3</a:t>
            </a:fld>
            <a:endParaRPr lang="en-US"/>
          </a:p>
        </p:txBody>
      </p:sp>
    </p:spTree>
    <p:extLst>
      <p:ext uri="{BB962C8B-B14F-4D97-AF65-F5344CB8AC3E}">
        <p14:creationId xmlns:p14="http://schemas.microsoft.com/office/powerpoint/2010/main" val="2499771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B72791-C9B9-4DA6-B413-81AED1F254F5}" type="slidenum">
              <a:rPr lang="en-US" smtClean="0"/>
              <a:t>4</a:t>
            </a:fld>
            <a:endParaRPr lang="en-US"/>
          </a:p>
        </p:txBody>
      </p:sp>
    </p:spTree>
    <p:extLst>
      <p:ext uri="{BB962C8B-B14F-4D97-AF65-F5344CB8AC3E}">
        <p14:creationId xmlns:p14="http://schemas.microsoft.com/office/powerpoint/2010/main" val="3063054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B72791-C9B9-4DA6-B413-81AED1F254F5}" type="slidenum">
              <a:rPr lang="en-US" smtClean="0"/>
              <a:t>5</a:t>
            </a:fld>
            <a:endParaRPr lang="en-US"/>
          </a:p>
        </p:txBody>
      </p:sp>
    </p:spTree>
    <p:extLst>
      <p:ext uri="{BB962C8B-B14F-4D97-AF65-F5344CB8AC3E}">
        <p14:creationId xmlns:p14="http://schemas.microsoft.com/office/powerpoint/2010/main" val="2160033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B72791-C9B9-4DA6-B413-81AED1F254F5}" type="slidenum">
              <a:rPr lang="en-US" smtClean="0"/>
              <a:t>13</a:t>
            </a:fld>
            <a:endParaRPr lang="en-US"/>
          </a:p>
        </p:txBody>
      </p:sp>
    </p:spTree>
    <p:extLst>
      <p:ext uri="{BB962C8B-B14F-4D97-AF65-F5344CB8AC3E}">
        <p14:creationId xmlns:p14="http://schemas.microsoft.com/office/powerpoint/2010/main" val="15092490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202242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7"/>
          <p:cNvSpPr>
            <a:spLocks noGrp="1" noChangeArrowheads="1"/>
          </p:cNvSpPr>
          <p:nvPr>
            <p:ph type="sldNum" sz="quarter" idx="5"/>
          </p:nvPr>
        </p:nvSpPr>
        <p:spPr>
          <a:noFill/>
        </p:spPr>
        <p:txBody>
          <a:bodyPr/>
          <a:lstStyle/>
          <a:p>
            <a:fld id="{1331C476-263D-4DBD-A612-7329E1002575}" type="slidenum">
              <a:rPr lang="en-US" smtClean="0"/>
              <a:pPr/>
              <a:t>27</a:t>
            </a:fld>
            <a:endParaRPr lang="en-US" smtClean="0"/>
          </a:p>
        </p:txBody>
      </p:sp>
      <p:sp>
        <p:nvSpPr>
          <p:cNvPr id="531459" name="Rectangle 2"/>
          <p:cNvSpPr>
            <a:spLocks noGrp="1" noRot="1" noChangeAspect="1" noChangeArrowheads="1" noTextEdit="1"/>
          </p:cNvSpPr>
          <p:nvPr>
            <p:ph type="sldImg"/>
          </p:nvPr>
        </p:nvSpPr>
        <p:spPr>
          <a:ln/>
        </p:spPr>
      </p:sp>
      <p:sp>
        <p:nvSpPr>
          <p:cNvPr id="5314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B72791-C9B9-4DA6-B413-81AED1F254F5}" type="slidenum">
              <a:rPr lang="en-US" smtClean="0"/>
              <a:t>42</a:t>
            </a:fld>
            <a:endParaRPr lang="en-US"/>
          </a:p>
        </p:txBody>
      </p:sp>
    </p:spTree>
    <p:extLst>
      <p:ext uri="{BB962C8B-B14F-4D97-AF65-F5344CB8AC3E}">
        <p14:creationId xmlns:p14="http://schemas.microsoft.com/office/powerpoint/2010/main" val="1715183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B72791-C9B9-4DA6-B413-81AED1F254F5}" type="slidenum">
              <a:rPr lang="en-US" smtClean="0"/>
              <a:t>60</a:t>
            </a:fld>
            <a:endParaRPr lang="en-US"/>
          </a:p>
        </p:txBody>
      </p:sp>
    </p:spTree>
    <p:extLst>
      <p:ext uri="{BB962C8B-B14F-4D97-AF65-F5344CB8AC3E}">
        <p14:creationId xmlns:p14="http://schemas.microsoft.com/office/powerpoint/2010/main" val="404510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9436"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33600"/>
            <a:ext cx="4114800" cy="1855893"/>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37501" y="1065305"/>
            <a:ext cx="4115872"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7501" y="2133601"/>
            <a:ext cx="4115872" cy="1855893"/>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586249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72662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859687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210418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6394548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652724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5285405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1686680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22919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11249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8908895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5034190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528000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7767786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705915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83887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94106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898862690"/>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6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Grp="1" noChangeArrowheads="1"/>
          </p:cNvSpPr>
          <p:nvPr>
            <p:ph type="title"/>
          </p:nvPr>
        </p:nvSpPr>
        <p:spPr/>
        <p:txBody>
          <a:bodyPr/>
          <a:lstStyle/>
          <a:p>
            <a:r>
              <a:rPr lang="en-US"/>
              <a:t>The Public DNS Hierarchy</a:t>
            </a:r>
          </a:p>
        </p:txBody>
      </p:sp>
      <p:sp>
        <p:nvSpPr>
          <p:cNvPr id="2" name="Slide Number Placeholder 1"/>
          <p:cNvSpPr>
            <a:spLocks noGrp="1"/>
          </p:cNvSpPr>
          <p:nvPr>
            <p:ph type="sldNum" sz="quarter" idx="12"/>
          </p:nvPr>
        </p:nvSpPr>
        <p:spPr>
          <a:prstGeom prst="rect">
            <a:avLst/>
          </a:prstGeom>
        </p:spPr>
        <p:txBody>
          <a:bodyPr/>
          <a:lstStyle/>
          <a:p>
            <a:fld id="{809A2088-FBCC-4D53-AE32-81064A0F7F04}" type="slidenum">
              <a:rPr lang="en-US" smtClean="0"/>
              <a:t>10</a:t>
            </a:fld>
            <a:endParaRPr lang="en-US"/>
          </a:p>
        </p:txBody>
      </p:sp>
      <p:grpSp>
        <p:nvGrpSpPr>
          <p:cNvPr id="345091" name="Group 3"/>
          <p:cNvGrpSpPr>
            <a:grpSpLocks/>
          </p:cNvGrpSpPr>
          <p:nvPr/>
        </p:nvGrpSpPr>
        <p:grpSpPr bwMode="auto">
          <a:xfrm>
            <a:off x="228600" y="1371600"/>
            <a:ext cx="8610600" cy="5105400"/>
            <a:chOff x="144" y="864"/>
            <a:chExt cx="5424" cy="3216"/>
          </a:xfrm>
        </p:grpSpPr>
        <p:sp>
          <p:nvSpPr>
            <p:cNvPr id="345092" name="Rectangle 4"/>
            <p:cNvSpPr>
              <a:spLocks noChangeArrowheads="1"/>
            </p:cNvSpPr>
            <p:nvPr/>
          </p:nvSpPr>
          <p:spPr bwMode="auto">
            <a:xfrm>
              <a:off x="1968" y="864"/>
              <a:ext cx="864" cy="384"/>
            </a:xfrm>
            <a:prstGeom prst="rect">
              <a:avLst/>
            </a:prstGeom>
            <a:solidFill>
              <a:schemeClr val="accent1"/>
            </a:solidFill>
            <a:ln w="12700">
              <a:solidFill>
                <a:srgbClr val="333300"/>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dirty="0"/>
                <a:t>. (root)</a:t>
              </a:r>
            </a:p>
          </p:txBody>
        </p:sp>
        <p:sp>
          <p:nvSpPr>
            <p:cNvPr id="345093" name="Rectangle 5"/>
            <p:cNvSpPr>
              <a:spLocks noChangeArrowheads="1"/>
            </p:cNvSpPr>
            <p:nvPr/>
          </p:nvSpPr>
          <p:spPr bwMode="auto">
            <a:xfrm>
              <a:off x="190" y="1629"/>
              <a:ext cx="722" cy="387"/>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.com</a:t>
              </a:r>
            </a:p>
          </p:txBody>
        </p:sp>
        <p:sp>
          <p:nvSpPr>
            <p:cNvPr id="345094" name="Rectangle 6"/>
            <p:cNvSpPr>
              <a:spLocks noChangeArrowheads="1"/>
            </p:cNvSpPr>
            <p:nvPr/>
          </p:nvSpPr>
          <p:spPr bwMode="auto">
            <a:xfrm>
              <a:off x="1104" y="1632"/>
              <a:ext cx="768"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.org</a:t>
              </a:r>
            </a:p>
          </p:txBody>
        </p:sp>
        <p:sp>
          <p:nvSpPr>
            <p:cNvPr id="345095" name="Rectangle 7"/>
            <p:cNvSpPr>
              <a:spLocks noChangeArrowheads="1"/>
            </p:cNvSpPr>
            <p:nvPr/>
          </p:nvSpPr>
          <p:spPr bwMode="auto">
            <a:xfrm>
              <a:off x="1968" y="1632"/>
              <a:ext cx="768"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.net</a:t>
              </a:r>
            </a:p>
          </p:txBody>
        </p:sp>
        <p:sp>
          <p:nvSpPr>
            <p:cNvPr id="345096" name="Rectangle 8"/>
            <p:cNvSpPr>
              <a:spLocks noChangeArrowheads="1"/>
            </p:cNvSpPr>
            <p:nvPr/>
          </p:nvSpPr>
          <p:spPr bwMode="auto">
            <a:xfrm>
              <a:off x="4608" y="1632"/>
              <a:ext cx="768"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.uk</a:t>
              </a:r>
            </a:p>
          </p:txBody>
        </p:sp>
        <p:sp>
          <p:nvSpPr>
            <p:cNvPr id="345097" name="Rectangle 9"/>
            <p:cNvSpPr>
              <a:spLocks noChangeArrowheads="1"/>
            </p:cNvSpPr>
            <p:nvPr/>
          </p:nvSpPr>
          <p:spPr bwMode="auto">
            <a:xfrm>
              <a:off x="2880" y="1632"/>
              <a:ext cx="768"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.gov</a:t>
              </a:r>
            </a:p>
          </p:txBody>
        </p:sp>
        <p:sp>
          <p:nvSpPr>
            <p:cNvPr id="345098" name="Rectangle 10"/>
            <p:cNvSpPr>
              <a:spLocks noChangeArrowheads="1"/>
            </p:cNvSpPr>
            <p:nvPr/>
          </p:nvSpPr>
          <p:spPr bwMode="auto">
            <a:xfrm>
              <a:off x="3792" y="1632"/>
              <a:ext cx="576"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.ca</a:t>
              </a:r>
            </a:p>
          </p:txBody>
        </p:sp>
        <p:sp>
          <p:nvSpPr>
            <p:cNvPr id="345099" name="Rectangle 11"/>
            <p:cNvSpPr>
              <a:spLocks noChangeArrowheads="1"/>
            </p:cNvSpPr>
            <p:nvPr/>
          </p:nvSpPr>
          <p:spPr bwMode="auto">
            <a:xfrm>
              <a:off x="144" y="2448"/>
              <a:ext cx="1152"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minasi.com</a:t>
              </a:r>
            </a:p>
          </p:txBody>
        </p:sp>
        <p:sp>
          <p:nvSpPr>
            <p:cNvPr id="345100" name="Rectangle 12"/>
            <p:cNvSpPr>
              <a:spLocks noChangeArrowheads="1"/>
            </p:cNvSpPr>
            <p:nvPr/>
          </p:nvSpPr>
          <p:spPr bwMode="auto">
            <a:xfrm>
              <a:off x="1536" y="2448"/>
              <a:ext cx="1392"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microsoft.com</a:t>
              </a:r>
            </a:p>
          </p:txBody>
        </p:sp>
        <p:sp>
          <p:nvSpPr>
            <p:cNvPr id="345101" name="Rectangle 13"/>
            <p:cNvSpPr>
              <a:spLocks noChangeArrowheads="1"/>
            </p:cNvSpPr>
            <p:nvPr/>
          </p:nvSpPr>
          <p:spPr bwMode="auto">
            <a:xfrm>
              <a:off x="3168" y="2448"/>
              <a:ext cx="864" cy="384"/>
            </a:xfrm>
            <a:prstGeom prst="rect">
              <a:avLst/>
            </a:prstGeom>
            <a:solidFill>
              <a:schemeClr val="accent1"/>
            </a:solidFill>
            <a:ln w="12700">
              <a:solidFill>
                <a:srgbClr val="33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doj.gov</a:t>
              </a:r>
            </a:p>
          </p:txBody>
        </p:sp>
        <p:sp>
          <p:nvSpPr>
            <p:cNvPr id="345102" name="Line 14"/>
            <p:cNvSpPr>
              <a:spLocks noChangeShapeType="1"/>
            </p:cNvSpPr>
            <p:nvPr/>
          </p:nvSpPr>
          <p:spPr bwMode="auto">
            <a:xfrm>
              <a:off x="2401" y="1249"/>
              <a:ext cx="0" cy="19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03" name="Line 15"/>
            <p:cNvSpPr>
              <a:spLocks noChangeShapeType="1"/>
            </p:cNvSpPr>
            <p:nvPr/>
          </p:nvSpPr>
          <p:spPr bwMode="auto">
            <a:xfrm flipH="1">
              <a:off x="528" y="1440"/>
              <a:ext cx="4512" cy="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04" name="Line 16"/>
            <p:cNvSpPr>
              <a:spLocks noChangeShapeType="1"/>
            </p:cNvSpPr>
            <p:nvPr/>
          </p:nvSpPr>
          <p:spPr bwMode="auto">
            <a:xfrm>
              <a:off x="528" y="1440"/>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05" name="Line 17"/>
            <p:cNvSpPr>
              <a:spLocks noChangeShapeType="1"/>
            </p:cNvSpPr>
            <p:nvPr/>
          </p:nvSpPr>
          <p:spPr bwMode="auto">
            <a:xfrm>
              <a:off x="1536" y="1440"/>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06" name="Line 18"/>
            <p:cNvSpPr>
              <a:spLocks noChangeShapeType="1"/>
            </p:cNvSpPr>
            <p:nvPr/>
          </p:nvSpPr>
          <p:spPr bwMode="auto">
            <a:xfrm>
              <a:off x="2352" y="1440"/>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07" name="Line 19"/>
            <p:cNvSpPr>
              <a:spLocks noChangeShapeType="1"/>
            </p:cNvSpPr>
            <p:nvPr/>
          </p:nvSpPr>
          <p:spPr bwMode="auto">
            <a:xfrm>
              <a:off x="3264" y="1440"/>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08" name="Line 20"/>
            <p:cNvSpPr>
              <a:spLocks noChangeShapeType="1"/>
            </p:cNvSpPr>
            <p:nvPr/>
          </p:nvSpPr>
          <p:spPr bwMode="auto">
            <a:xfrm>
              <a:off x="4080" y="1440"/>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09" name="Line 21"/>
            <p:cNvSpPr>
              <a:spLocks noChangeShapeType="1"/>
            </p:cNvSpPr>
            <p:nvPr/>
          </p:nvSpPr>
          <p:spPr bwMode="auto">
            <a:xfrm>
              <a:off x="5040" y="1440"/>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10" name="Line 22"/>
            <p:cNvSpPr>
              <a:spLocks noChangeShapeType="1"/>
            </p:cNvSpPr>
            <p:nvPr/>
          </p:nvSpPr>
          <p:spPr bwMode="auto">
            <a:xfrm>
              <a:off x="528" y="2208"/>
              <a:ext cx="1632" cy="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11" name="Line 23"/>
            <p:cNvSpPr>
              <a:spLocks noChangeShapeType="1"/>
            </p:cNvSpPr>
            <p:nvPr/>
          </p:nvSpPr>
          <p:spPr bwMode="auto">
            <a:xfrm>
              <a:off x="528" y="2016"/>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12" name="Line 24"/>
            <p:cNvSpPr>
              <a:spLocks noChangeShapeType="1"/>
            </p:cNvSpPr>
            <p:nvPr/>
          </p:nvSpPr>
          <p:spPr bwMode="auto">
            <a:xfrm>
              <a:off x="768" y="2208"/>
              <a:ext cx="0" cy="24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13" name="Line 25"/>
            <p:cNvSpPr>
              <a:spLocks noChangeShapeType="1"/>
            </p:cNvSpPr>
            <p:nvPr/>
          </p:nvSpPr>
          <p:spPr bwMode="auto">
            <a:xfrm>
              <a:off x="2160" y="2208"/>
              <a:ext cx="0" cy="24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14" name="Line 26"/>
            <p:cNvSpPr>
              <a:spLocks noChangeShapeType="1"/>
            </p:cNvSpPr>
            <p:nvPr/>
          </p:nvSpPr>
          <p:spPr bwMode="auto">
            <a:xfrm>
              <a:off x="3360" y="2016"/>
              <a:ext cx="0" cy="43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15" name="Rectangle 27"/>
            <p:cNvSpPr>
              <a:spLocks noChangeArrowheads="1"/>
            </p:cNvSpPr>
            <p:nvPr/>
          </p:nvSpPr>
          <p:spPr bwMode="auto">
            <a:xfrm>
              <a:off x="144" y="3120"/>
              <a:ext cx="1440" cy="386"/>
            </a:xfrm>
            <a:prstGeom prst="rect">
              <a:avLst/>
            </a:prstGeom>
            <a:solidFill>
              <a:schemeClr val="accent1"/>
            </a:solidFill>
            <a:ln w="31750">
              <a:solidFill>
                <a:srgbClr val="00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hq.minasi.com</a:t>
              </a:r>
            </a:p>
          </p:txBody>
        </p:sp>
        <p:sp>
          <p:nvSpPr>
            <p:cNvPr id="345116" name="Rectangle 28"/>
            <p:cNvSpPr>
              <a:spLocks noChangeArrowheads="1"/>
            </p:cNvSpPr>
            <p:nvPr/>
          </p:nvSpPr>
          <p:spPr bwMode="auto">
            <a:xfrm>
              <a:off x="2544" y="3120"/>
              <a:ext cx="1248" cy="336"/>
            </a:xfrm>
            <a:prstGeom prst="rect">
              <a:avLst/>
            </a:prstGeom>
            <a:solidFill>
              <a:schemeClr val="accent1"/>
            </a:solidFill>
            <a:ln w="31750">
              <a:solidFill>
                <a:srgbClr val="00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waco.doj.gov</a:t>
              </a:r>
            </a:p>
          </p:txBody>
        </p:sp>
        <p:sp>
          <p:nvSpPr>
            <p:cNvPr id="345117" name="Rectangle 29"/>
            <p:cNvSpPr>
              <a:spLocks noChangeArrowheads="1"/>
            </p:cNvSpPr>
            <p:nvPr/>
          </p:nvSpPr>
          <p:spPr bwMode="auto">
            <a:xfrm>
              <a:off x="816" y="3696"/>
              <a:ext cx="1536" cy="384"/>
            </a:xfrm>
            <a:prstGeom prst="rect">
              <a:avLst/>
            </a:prstGeom>
            <a:solidFill>
              <a:schemeClr val="accent1"/>
            </a:solidFill>
            <a:ln w="31750">
              <a:solidFill>
                <a:srgbClr val="00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test.minasi.com</a:t>
              </a:r>
            </a:p>
          </p:txBody>
        </p:sp>
        <p:sp>
          <p:nvSpPr>
            <p:cNvPr id="345118" name="Rectangle 30"/>
            <p:cNvSpPr>
              <a:spLocks noChangeArrowheads="1"/>
            </p:cNvSpPr>
            <p:nvPr/>
          </p:nvSpPr>
          <p:spPr bwMode="auto">
            <a:xfrm>
              <a:off x="3984" y="3120"/>
              <a:ext cx="1584" cy="336"/>
            </a:xfrm>
            <a:prstGeom prst="rect">
              <a:avLst/>
            </a:prstGeom>
            <a:solidFill>
              <a:schemeClr val="accent1"/>
            </a:solidFill>
            <a:ln w="31750">
              <a:solidFill>
                <a:srgbClr val="0033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b="1"/>
                <a:t>mswatch.doj.gov</a:t>
              </a:r>
            </a:p>
          </p:txBody>
        </p:sp>
        <p:sp>
          <p:nvSpPr>
            <p:cNvPr id="345119" name="Line 31"/>
            <p:cNvSpPr>
              <a:spLocks noChangeShapeType="1"/>
            </p:cNvSpPr>
            <p:nvPr/>
          </p:nvSpPr>
          <p:spPr bwMode="auto">
            <a:xfrm>
              <a:off x="765" y="2833"/>
              <a:ext cx="0" cy="288"/>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20" name="Line 32"/>
            <p:cNvSpPr>
              <a:spLocks noChangeShapeType="1"/>
            </p:cNvSpPr>
            <p:nvPr/>
          </p:nvSpPr>
          <p:spPr bwMode="auto">
            <a:xfrm>
              <a:off x="1104" y="2832"/>
              <a:ext cx="0" cy="19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21" name="Line 33"/>
            <p:cNvSpPr>
              <a:spLocks noChangeShapeType="1"/>
            </p:cNvSpPr>
            <p:nvPr/>
          </p:nvSpPr>
          <p:spPr bwMode="auto">
            <a:xfrm>
              <a:off x="1104" y="3024"/>
              <a:ext cx="672" cy="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22" name="Line 34"/>
            <p:cNvSpPr>
              <a:spLocks noChangeShapeType="1"/>
            </p:cNvSpPr>
            <p:nvPr/>
          </p:nvSpPr>
          <p:spPr bwMode="auto">
            <a:xfrm>
              <a:off x="1776" y="3024"/>
              <a:ext cx="0" cy="672"/>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23" name="Line 35"/>
            <p:cNvSpPr>
              <a:spLocks noChangeShapeType="1"/>
            </p:cNvSpPr>
            <p:nvPr/>
          </p:nvSpPr>
          <p:spPr bwMode="auto">
            <a:xfrm>
              <a:off x="3264" y="2976"/>
              <a:ext cx="1392" cy="0"/>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24" name="Line 36"/>
            <p:cNvSpPr>
              <a:spLocks noChangeShapeType="1"/>
            </p:cNvSpPr>
            <p:nvPr/>
          </p:nvSpPr>
          <p:spPr bwMode="auto">
            <a:xfrm>
              <a:off x="3600" y="2832"/>
              <a:ext cx="0" cy="144"/>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25" name="Line 37"/>
            <p:cNvSpPr>
              <a:spLocks noChangeShapeType="1"/>
            </p:cNvSpPr>
            <p:nvPr/>
          </p:nvSpPr>
          <p:spPr bwMode="auto">
            <a:xfrm>
              <a:off x="3264" y="2976"/>
              <a:ext cx="0" cy="144"/>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126" name="Line 38"/>
            <p:cNvSpPr>
              <a:spLocks noChangeShapeType="1"/>
            </p:cNvSpPr>
            <p:nvPr/>
          </p:nvSpPr>
          <p:spPr bwMode="auto">
            <a:xfrm>
              <a:off x="4656" y="2976"/>
              <a:ext cx="0" cy="144"/>
            </a:xfrm>
            <a:prstGeom prst="line">
              <a:avLst/>
            </a:prstGeom>
            <a:noFill/>
            <a:ln w="3175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5127" name="Group 39"/>
          <p:cNvGrpSpPr>
            <a:grpSpLocks/>
          </p:cNvGrpSpPr>
          <p:nvPr/>
        </p:nvGrpSpPr>
        <p:grpSpPr bwMode="auto">
          <a:xfrm>
            <a:off x="0" y="1371600"/>
            <a:ext cx="8686800" cy="2057400"/>
            <a:chOff x="0" y="864"/>
            <a:chExt cx="5472" cy="1296"/>
          </a:xfrm>
        </p:grpSpPr>
        <p:sp>
          <p:nvSpPr>
            <p:cNvPr id="345128" name="Text Box 40"/>
            <p:cNvSpPr txBox="1">
              <a:spLocks noChangeArrowheads="1"/>
            </p:cNvSpPr>
            <p:nvPr/>
          </p:nvSpPr>
          <p:spPr bwMode="auto">
            <a:xfrm>
              <a:off x="3264" y="864"/>
              <a:ext cx="2064" cy="312"/>
            </a:xfrm>
            <a:prstGeom prst="rect">
              <a:avLst/>
            </a:prstGeom>
            <a:noFill/>
            <a:ln w="38100">
              <a:solidFill>
                <a:srgbClr val="A50021"/>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a:solidFill>
                    <a:schemeClr val="bg1"/>
                  </a:solidFill>
                </a:rPr>
                <a:t>Top level domains</a:t>
              </a:r>
            </a:p>
          </p:txBody>
        </p:sp>
        <p:sp>
          <p:nvSpPr>
            <p:cNvPr id="345129" name="Rectangle 41"/>
            <p:cNvSpPr>
              <a:spLocks noChangeArrowheads="1"/>
            </p:cNvSpPr>
            <p:nvPr/>
          </p:nvSpPr>
          <p:spPr bwMode="auto">
            <a:xfrm>
              <a:off x="0" y="1440"/>
              <a:ext cx="5472" cy="720"/>
            </a:xfrm>
            <a:prstGeom prst="rect">
              <a:avLst/>
            </a:prstGeom>
            <a:noFill/>
            <a:ln w="38100">
              <a:solidFill>
                <a:srgbClr val="A50021"/>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5130" name="Group 42"/>
          <p:cNvGrpSpPr>
            <a:grpSpLocks/>
          </p:cNvGrpSpPr>
          <p:nvPr/>
        </p:nvGrpSpPr>
        <p:grpSpPr bwMode="auto">
          <a:xfrm>
            <a:off x="0" y="3429000"/>
            <a:ext cx="9144000" cy="1295400"/>
            <a:chOff x="0" y="2160"/>
            <a:chExt cx="5760" cy="816"/>
          </a:xfrm>
        </p:grpSpPr>
        <p:sp>
          <p:nvSpPr>
            <p:cNvPr id="345131" name="Text Box 43"/>
            <p:cNvSpPr txBox="1">
              <a:spLocks noChangeArrowheads="1"/>
            </p:cNvSpPr>
            <p:nvPr/>
          </p:nvSpPr>
          <p:spPr bwMode="auto">
            <a:xfrm>
              <a:off x="3552" y="2160"/>
              <a:ext cx="2208" cy="312"/>
            </a:xfrm>
            <a:prstGeom prst="rect">
              <a:avLst/>
            </a:prstGeom>
            <a:noFill/>
            <a:ln w="38100">
              <a:solidFill>
                <a:srgbClr val="A50021"/>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a:solidFill>
                    <a:schemeClr val="bg1"/>
                  </a:solidFill>
                </a:rPr>
                <a:t>Second level domains</a:t>
              </a:r>
            </a:p>
          </p:txBody>
        </p:sp>
        <p:sp>
          <p:nvSpPr>
            <p:cNvPr id="345132" name="Rectangle 44"/>
            <p:cNvSpPr>
              <a:spLocks noChangeArrowheads="1"/>
            </p:cNvSpPr>
            <p:nvPr/>
          </p:nvSpPr>
          <p:spPr bwMode="auto">
            <a:xfrm>
              <a:off x="0" y="2448"/>
              <a:ext cx="4176" cy="528"/>
            </a:xfrm>
            <a:prstGeom prst="rect">
              <a:avLst/>
            </a:prstGeom>
            <a:noFill/>
            <a:ln w="38100">
              <a:solidFill>
                <a:srgbClr val="A50021"/>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345133" name="Group 45"/>
          <p:cNvGrpSpPr>
            <a:grpSpLocks/>
          </p:cNvGrpSpPr>
          <p:nvPr/>
        </p:nvGrpSpPr>
        <p:grpSpPr bwMode="auto">
          <a:xfrm>
            <a:off x="0" y="4724400"/>
            <a:ext cx="9144000" cy="2133600"/>
            <a:chOff x="0" y="2976"/>
            <a:chExt cx="5760" cy="1344"/>
          </a:xfrm>
        </p:grpSpPr>
        <p:sp>
          <p:nvSpPr>
            <p:cNvPr id="345134" name="Text Box 46"/>
            <p:cNvSpPr txBox="1">
              <a:spLocks noChangeArrowheads="1"/>
            </p:cNvSpPr>
            <p:nvPr/>
          </p:nvSpPr>
          <p:spPr bwMode="auto">
            <a:xfrm>
              <a:off x="2928" y="3648"/>
              <a:ext cx="2256" cy="542"/>
            </a:xfrm>
            <a:prstGeom prst="rect">
              <a:avLst/>
            </a:prstGeom>
            <a:noFill/>
            <a:ln w="38100">
              <a:solidFill>
                <a:srgbClr val="A50021"/>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a:solidFill>
                    <a:schemeClr val="bg1"/>
                  </a:solidFill>
                </a:rPr>
                <a:t>“sub-domains” or “child domains”</a:t>
              </a:r>
            </a:p>
          </p:txBody>
        </p:sp>
        <p:sp>
          <p:nvSpPr>
            <p:cNvPr id="345135" name="Rectangle 47"/>
            <p:cNvSpPr>
              <a:spLocks noChangeArrowheads="1"/>
            </p:cNvSpPr>
            <p:nvPr/>
          </p:nvSpPr>
          <p:spPr bwMode="auto">
            <a:xfrm>
              <a:off x="0" y="2976"/>
              <a:ext cx="5760" cy="1344"/>
            </a:xfrm>
            <a:prstGeom prst="rect">
              <a:avLst/>
            </a:prstGeom>
            <a:noFill/>
            <a:ln w="38100">
              <a:solidFill>
                <a:srgbClr val="A50021"/>
              </a:solidFill>
              <a:miter lim="800000"/>
              <a:headEnd/>
              <a:tailEnd/>
            </a:ln>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Tree>
    <p:extLst>
      <p:ext uri="{BB962C8B-B14F-4D97-AF65-F5344CB8AC3E}">
        <p14:creationId xmlns:p14="http://schemas.microsoft.com/office/powerpoint/2010/main" val="2558867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345127"/>
                                        </p:tgtEl>
                                        <p:attrNameLst>
                                          <p:attrName>style.visibility</p:attrName>
                                        </p:attrNameLst>
                                      </p:cBhvr>
                                      <p:to>
                                        <p:strVal val="visible"/>
                                      </p:to>
                                    </p:set>
                                  </p:childTnLst>
                                  <p:subTnLst>
                                    <p:set>
                                      <p:cBhvr override="childStyle">
                                        <p:cTn dur="1" fill="hold" display="0" masterRel="nextClick" afterEffect="1"/>
                                        <p:tgtEl>
                                          <p:spTgt spid="345127"/>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345130"/>
                                        </p:tgtEl>
                                        <p:attrNameLst>
                                          <p:attrName>style.visibility</p:attrName>
                                        </p:attrNameLst>
                                      </p:cBhvr>
                                      <p:to>
                                        <p:strVal val="visible"/>
                                      </p:to>
                                    </p:set>
                                  </p:childTnLst>
                                  <p:subTnLst>
                                    <p:set>
                                      <p:cBhvr override="childStyle">
                                        <p:cTn dur="1" fill="hold" display="0" masterRel="nextClick" afterEffect="1"/>
                                        <p:tgtEl>
                                          <p:spTgt spid="345130"/>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345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DNS Hierarchy:  Review</a:t>
            </a:r>
            <a:endParaRPr lang="en-US" dirty="0"/>
          </a:p>
        </p:txBody>
      </p:sp>
      <p:sp>
        <p:nvSpPr>
          <p:cNvPr id="3" name="Content Placeholder 2"/>
          <p:cNvSpPr>
            <a:spLocks noGrp="1"/>
          </p:cNvSpPr>
          <p:nvPr>
            <p:ph idx="1"/>
          </p:nvPr>
        </p:nvSpPr>
        <p:spPr/>
        <p:txBody>
          <a:bodyPr/>
          <a:lstStyle/>
          <a:p>
            <a:r>
              <a:rPr lang="en-US" dirty="0" smtClean="0"/>
              <a:t>The next level down are the domains that organizations and individuals use, like minasi.com, manybooks.net, google.cn, bigfirm.biz and so on</a:t>
            </a:r>
          </a:p>
          <a:p>
            <a:r>
              <a:rPr lang="en-US" dirty="0" smtClean="0"/>
              <a:t>And you may have seen organizations further subdivide their domains with subdomains/child domains like technet.microsoft.com… those subdomains need DNS servers as well</a:t>
            </a:r>
          </a:p>
          <a:p>
            <a:r>
              <a:rPr lang="en-US" dirty="0" smtClean="0"/>
              <a:t>A single DNS server can serve many domains</a:t>
            </a:r>
          </a:p>
        </p:txBody>
      </p:sp>
      <p:sp>
        <p:nvSpPr>
          <p:cNvPr id="4" name="Slide Number Placeholder 3"/>
          <p:cNvSpPr>
            <a:spLocks noGrp="1"/>
          </p:cNvSpPr>
          <p:nvPr>
            <p:ph type="sldNum" sz="quarter" idx="12"/>
          </p:nvPr>
        </p:nvSpPr>
        <p:spPr>
          <a:prstGeom prst="rect">
            <a:avLst/>
          </a:prstGeom>
        </p:spPr>
        <p:txBody>
          <a:bodyPr/>
          <a:lstStyle/>
          <a:p>
            <a:fld id="{809A2088-FBCC-4D53-AE32-81064A0F7F04}" type="slidenum">
              <a:rPr lang="en-US" smtClean="0"/>
              <a:t>11</a:t>
            </a:fld>
            <a:endParaRPr lang="en-US"/>
          </a:p>
        </p:txBody>
      </p:sp>
    </p:spTree>
    <p:extLst>
      <p:ext uri="{BB962C8B-B14F-4D97-AF65-F5344CB8AC3E}">
        <p14:creationId xmlns:p14="http://schemas.microsoft.com/office/powerpoint/2010/main" val="22061152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Quiz</a:t>
            </a:r>
            <a:endParaRPr lang="en-US" dirty="0"/>
          </a:p>
        </p:txBody>
      </p:sp>
      <p:sp>
        <p:nvSpPr>
          <p:cNvPr id="3" name="Content Placeholder 2"/>
          <p:cNvSpPr>
            <a:spLocks noGrp="1"/>
          </p:cNvSpPr>
          <p:nvPr>
            <p:ph idx="1"/>
          </p:nvPr>
        </p:nvSpPr>
        <p:spPr/>
        <p:txBody>
          <a:bodyPr/>
          <a:lstStyle/>
          <a:p>
            <a:r>
              <a:rPr lang="en-US" dirty="0" smtClean="0"/>
              <a:t>Suppose I set up a DNS server inside my home's network behind a NAT router, and the DNS server has an address like 10.1.1.17</a:t>
            </a:r>
          </a:p>
          <a:p>
            <a:r>
              <a:rPr lang="en-US" dirty="0" smtClean="0"/>
              <a:t>I do no other configuration than to simply enable the DNS role on the server</a:t>
            </a:r>
          </a:p>
          <a:p>
            <a:r>
              <a:rPr lang="en-US" dirty="0" smtClean="0"/>
              <a:t>I then query that DNS server to resolve, say www.yahoo.com… can my new DNS server resolve it?</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12</a:t>
            </a:fld>
            <a:endParaRPr lang="en-US"/>
          </a:p>
        </p:txBody>
      </p:sp>
    </p:spTree>
    <p:extLst>
      <p:ext uri="{BB962C8B-B14F-4D97-AF65-F5344CB8AC3E}">
        <p14:creationId xmlns:p14="http://schemas.microsoft.com/office/powerpoint/2010/main" val="1489451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 and DNS Queries</a:t>
            </a:r>
            <a:endParaRPr lang="en-US" dirty="0"/>
          </a:p>
        </p:txBody>
      </p:sp>
      <p:sp>
        <p:nvSpPr>
          <p:cNvPr id="3" name="Content Placeholder 2"/>
          <p:cNvSpPr>
            <a:spLocks noGrp="1"/>
          </p:cNvSpPr>
          <p:nvPr>
            <p:ph idx="1"/>
          </p:nvPr>
        </p:nvSpPr>
        <p:spPr/>
        <p:txBody>
          <a:bodyPr/>
          <a:lstStyle/>
          <a:p>
            <a:r>
              <a:rPr lang="en-US" dirty="0" smtClean="0"/>
              <a:t>PC1 finds its local DNS server (call it DNS5), which is either configured statically or via DHCP</a:t>
            </a:r>
          </a:p>
          <a:p>
            <a:r>
              <a:rPr lang="en-US" dirty="0" smtClean="0"/>
              <a:t>PC1 asks DNS5 to look up the IP address for a.bigfirm.com</a:t>
            </a:r>
          </a:p>
          <a:p>
            <a:r>
              <a:rPr lang="en-US" dirty="0" smtClean="0"/>
              <a:t>DNS5 goes to the top of the DNS hierarchy first, asking one of the 13* DNS root servers, "what's the IP address for a.bigfirm.com?"</a:t>
            </a:r>
            <a:endParaRPr lang="en-US" dirty="0"/>
          </a:p>
        </p:txBody>
      </p:sp>
      <p:sp>
        <p:nvSpPr>
          <p:cNvPr id="5" name="Slide Number Placeholder 4"/>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13</a:t>
            </a:fld>
            <a:endParaRPr lang="en-US"/>
          </a:p>
        </p:txBody>
      </p:sp>
      <p:sp>
        <p:nvSpPr>
          <p:cNvPr id="4" name="TextBox 3"/>
          <p:cNvSpPr txBox="1"/>
          <p:nvPr/>
        </p:nvSpPr>
        <p:spPr>
          <a:xfrm>
            <a:off x="827584" y="4919471"/>
            <a:ext cx="6553200" cy="400110"/>
          </a:xfrm>
          <a:prstGeom prst="rect">
            <a:avLst/>
          </a:prstGeom>
          <a:noFill/>
        </p:spPr>
        <p:txBody>
          <a:bodyPr wrap="square" rtlCol="0">
            <a:spAutoFit/>
          </a:bodyPr>
          <a:lstStyle/>
          <a:p>
            <a:r>
              <a:rPr lang="en-US" sz="2000" dirty="0" smtClean="0">
                <a:solidFill>
                  <a:schemeClr val="bg1"/>
                </a:solidFill>
              </a:rPr>
              <a:t>* (it's not </a:t>
            </a:r>
            <a:r>
              <a:rPr lang="en-US" sz="2000" i="1" dirty="0" smtClean="0">
                <a:solidFill>
                  <a:schemeClr val="bg1"/>
                </a:solidFill>
              </a:rPr>
              <a:t>really</a:t>
            </a:r>
            <a:r>
              <a:rPr lang="en-US" sz="2000" dirty="0" smtClean="0">
                <a:solidFill>
                  <a:schemeClr val="bg1"/>
                </a:solidFill>
              </a:rPr>
              <a:t> 13 but we'll see that in a bit)</a:t>
            </a:r>
            <a:endParaRPr lang="en-US" sz="2000" dirty="0">
              <a:solidFill>
                <a:schemeClr val="bg1"/>
              </a:solidFill>
            </a:endParaRPr>
          </a:p>
        </p:txBody>
      </p:sp>
    </p:spTree>
    <p:extLst>
      <p:ext uri="{BB962C8B-B14F-4D97-AF65-F5344CB8AC3E}">
        <p14:creationId xmlns:p14="http://schemas.microsoft.com/office/powerpoint/2010/main" val="3171071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 and DNS Queries</a:t>
            </a:r>
            <a:endParaRPr lang="en-US" dirty="0"/>
          </a:p>
        </p:txBody>
      </p:sp>
      <p:sp>
        <p:nvSpPr>
          <p:cNvPr id="3" name="Content Placeholder 2"/>
          <p:cNvSpPr>
            <a:spLocks noGrp="1"/>
          </p:cNvSpPr>
          <p:nvPr>
            <p:ph idx="1"/>
          </p:nvPr>
        </p:nvSpPr>
        <p:spPr/>
        <p:txBody>
          <a:bodyPr/>
          <a:lstStyle/>
          <a:p>
            <a:r>
              <a:rPr lang="en-US" dirty="0" smtClean="0"/>
              <a:t>The root servers have no time to do DNS5's work, so they brush it off, saying "I </a:t>
            </a:r>
            <a:r>
              <a:rPr lang="en-US" dirty="0" err="1" smtClean="0"/>
              <a:t>dunno</a:t>
            </a:r>
            <a:r>
              <a:rPr lang="en-US" dirty="0" smtClean="0"/>
              <a:t>… why not go ask the .com DNS servers?  Here are their names and addresses"</a:t>
            </a:r>
          </a:p>
          <a:p>
            <a:r>
              <a:rPr lang="en-US" dirty="0" smtClean="0"/>
              <a:t>So DNS5 asks one of the .com DNS servers, "what's </a:t>
            </a:r>
            <a:r>
              <a:rPr lang="en-US" dirty="0" err="1" smtClean="0"/>
              <a:t>a.bigfirm.com's</a:t>
            </a:r>
            <a:r>
              <a:rPr lang="en-US" dirty="0" smtClean="0"/>
              <a:t> IP address?"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14</a:t>
            </a:fld>
            <a:endParaRPr lang="en-US"/>
          </a:p>
        </p:txBody>
      </p:sp>
    </p:spTree>
    <p:extLst>
      <p:ext uri="{BB962C8B-B14F-4D97-AF65-F5344CB8AC3E}">
        <p14:creationId xmlns:p14="http://schemas.microsoft.com/office/powerpoint/2010/main" val="2402586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Recursion and DNS Queries</a:t>
            </a:r>
            <a:endParaRPr lang="en-US" dirty="0"/>
          </a:p>
        </p:txBody>
      </p:sp>
      <p:sp>
        <p:nvSpPr>
          <p:cNvPr id="3" name="Content Placeholder 2"/>
          <p:cNvSpPr>
            <a:spLocks noGrp="1"/>
          </p:cNvSpPr>
          <p:nvPr>
            <p:ph idx="1"/>
          </p:nvPr>
        </p:nvSpPr>
        <p:spPr/>
        <p:txBody>
          <a:bodyPr>
            <a:normAutofit lnSpcReduction="10000"/>
          </a:bodyPr>
          <a:lstStyle/>
          <a:p>
            <a:r>
              <a:rPr lang="en-US" dirty="0" smtClean="0"/>
              <a:t>The .com DNS server isn't about to do DNS5's job either, and replies, "I </a:t>
            </a:r>
            <a:r>
              <a:rPr lang="en-US" dirty="0" err="1" smtClean="0"/>
              <a:t>dunno</a:t>
            </a:r>
            <a:r>
              <a:rPr lang="en-US" dirty="0" smtClean="0"/>
              <a:t>… why not ask </a:t>
            </a:r>
            <a:r>
              <a:rPr lang="en-US" dirty="0" err="1" smtClean="0"/>
              <a:t>bigfirm.com's</a:t>
            </a:r>
            <a:r>
              <a:rPr lang="en-US" dirty="0" smtClean="0"/>
              <a:t> DNS servers?  Here are their names and addresses"</a:t>
            </a:r>
          </a:p>
          <a:p>
            <a:r>
              <a:rPr lang="en-US" dirty="0" smtClean="0"/>
              <a:t>DNS5 now asks one of </a:t>
            </a:r>
            <a:r>
              <a:rPr lang="en-US" dirty="0" err="1" smtClean="0"/>
              <a:t>bigfirm.com's</a:t>
            </a:r>
            <a:r>
              <a:rPr lang="en-US" dirty="0" smtClean="0"/>
              <a:t> DNS servers, web2.minasi.com</a:t>
            </a:r>
          </a:p>
          <a:p>
            <a:r>
              <a:rPr lang="en-US" dirty="0" smtClean="0"/>
              <a:t>Web2.minasi.com actually has a copy of all of the bigfirm.com DNS info on its hard disk, and answers the question</a:t>
            </a:r>
          </a:p>
          <a:p>
            <a:r>
              <a:rPr lang="en-US" dirty="0" smtClean="0"/>
              <a:t>Now DNS5 can answer PC1</a:t>
            </a:r>
          </a:p>
        </p:txBody>
      </p:sp>
      <p:sp>
        <p:nvSpPr>
          <p:cNvPr id="4" name="Slide Number Placeholder 3"/>
          <p:cNvSpPr>
            <a:spLocks noGrp="1"/>
          </p:cNvSpPr>
          <p:nvPr>
            <p:ph type="sldNum" sz="quarter" idx="12"/>
          </p:nvPr>
        </p:nvSpPr>
        <p:spPr>
          <a:prstGeom prst="rect">
            <a:avLst/>
          </a:prstGeom>
        </p:spPr>
        <p:txBody>
          <a:bodyPr/>
          <a:lstStyle/>
          <a:p>
            <a:fld id="{809A2088-FBCC-4D53-AE32-81064A0F7F04}" type="slidenum">
              <a:rPr lang="en-US" smtClean="0"/>
              <a:t>15</a:t>
            </a:fld>
            <a:endParaRPr lang="en-US"/>
          </a:p>
        </p:txBody>
      </p:sp>
    </p:spTree>
    <p:extLst>
      <p:ext uri="{BB962C8B-B14F-4D97-AF65-F5344CB8AC3E}">
        <p14:creationId xmlns:p14="http://schemas.microsoft.com/office/powerpoint/2010/main" val="3910615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"Authoritative"</a:t>
            </a:r>
            <a:endParaRPr lang="en-US" dirty="0"/>
          </a:p>
        </p:txBody>
      </p:sp>
      <p:sp>
        <p:nvSpPr>
          <p:cNvPr id="3" name="Content Placeholder 2"/>
          <p:cNvSpPr>
            <a:spLocks noGrp="1"/>
          </p:cNvSpPr>
          <p:nvPr>
            <p:ph idx="1"/>
          </p:nvPr>
        </p:nvSpPr>
        <p:spPr>
          <a:xfrm>
            <a:off x="304800" y="1371600"/>
            <a:ext cx="8686800" cy="4419600"/>
          </a:xfrm>
        </p:spPr>
        <p:txBody>
          <a:bodyPr/>
          <a:lstStyle/>
          <a:p>
            <a:r>
              <a:rPr lang="en-US" dirty="0" smtClean="0"/>
              <a:t>The root and .com servers knew where to find the a.bigfirm.com record, but they did not have the record</a:t>
            </a:r>
          </a:p>
          <a:p>
            <a:r>
              <a:rPr lang="en-US" dirty="0" smtClean="0"/>
              <a:t>So DNS searches until it finds the DNS server that contains a copy of the bigfirm.com zone right on its hard drive</a:t>
            </a:r>
          </a:p>
          <a:p>
            <a:r>
              <a:rPr lang="en-US" dirty="0" smtClean="0"/>
              <a:t>That DNS is said to be "authoritative" for a.bigfirm.com; in other words, it was the first server that didn't have to "guess" where it was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16</a:t>
            </a:fld>
            <a:endParaRPr lang="en-US"/>
          </a:p>
        </p:txBody>
      </p:sp>
    </p:spTree>
    <p:extLst>
      <p:ext uri="{BB962C8B-B14F-4D97-AF65-F5344CB8AC3E}">
        <p14:creationId xmlns:p14="http://schemas.microsoft.com/office/powerpoint/2010/main" val="2083275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How Many Queries?</a:t>
            </a:r>
            <a:endParaRPr lang="en-US" dirty="0"/>
          </a:p>
        </p:txBody>
      </p:sp>
      <p:sp>
        <p:nvSpPr>
          <p:cNvPr id="3" name="Content Placeholder 2"/>
          <p:cNvSpPr>
            <a:spLocks noGrp="1"/>
          </p:cNvSpPr>
          <p:nvPr>
            <p:ph sz="half" idx="1"/>
          </p:nvPr>
        </p:nvSpPr>
        <p:spPr/>
        <p:txBody>
          <a:bodyPr/>
          <a:lstStyle/>
          <a:p>
            <a:r>
              <a:rPr lang="en-US" dirty="0" smtClean="0"/>
              <a:t>PC1 -&gt; DNS5</a:t>
            </a:r>
          </a:p>
          <a:p>
            <a:r>
              <a:rPr lang="en-US" dirty="0" smtClean="0"/>
              <a:t>DNS5 -&gt; root</a:t>
            </a:r>
          </a:p>
          <a:p>
            <a:r>
              <a:rPr lang="en-US" dirty="0" smtClean="0"/>
              <a:t>root -&gt; DNS5</a:t>
            </a:r>
          </a:p>
          <a:p>
            <a:r>
              <a:rPr lang="en-US" dirty="0" smtClean="0"/>
              <a:t>DNS5 -&gt; .com DNS</a:t>
            </a:r>
          </a:p>
          <a:p>
            <a:r>
              <a:rPr lang="en-US" dirty="0" smtClean="0"/>
              <a:t>.com DNS -&gt; DNS5</a:t>
            </a:r>
          </a:p>
        </p:txBody>
      </p:sp>
      <p:sp>
        <p:nvSpPr>
          <p:cNvPr id="4" name="Content Placeholder 3"/>
          <p:cNvSpPr>
            <a:spLocks noGrp="1"/>
          </p:cNvSpPr>
          <p:nvPr>
            <p:ph sz="half" idx="2"/>
          </p:nvPr>
        </p:nvSpPr>
        <p:spPr/>
        <p:txBody>
          <a:bodyPr/>
          <a:lstStyle/>
          <a:p>
            <a:r>
              <a:rPr lang="en-US" dirty="0"/>
              <a:t>DNS5 -&gt; web2.minasi.com</a:t>
            </a:r>
          </a:p>
          <a:p>
            <a:r>
              <a:rPr lang="en-US" dirty="0"/>
              <a:t>web2.minasi.com -&gt; DNS5</a:t>
            </a:r>
          </a:p>
          <a:p>
            <a:r>
              <a:rPr lang="en-US" dirty="0" smtClean="0"/>
              <a:t>DNS5-&gt; PC1</a:t>
            </a:r>
            <a:endParaRPr lang="en-US" dirty="0"/>
          </a:p>
        </p:txBody>
      </p:sp>
      <p:sp>
        <p:nvSpPr>
          <p:cNvPr id="5" name="Slide Number Placeholder 4"/>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17</a:t>
            </a:fld>
            <a:endParaRPr lang="en-US"/>
          </a:p>
        </p:txBody>
      </p:sp>
    </p:spTree>
    <p:extLst>
      <p:ext uri="{BB962C8B-B14F-4D97-AF65-F5344CB8AC3E}">
        <p14:creationId xmlns:p14="http://schemas.microsoft.com/office/powerpoint/2010/main" val="2610587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Inside a Query: Ports and TXIDs</a:t>
            </a:r>
            <a:endParaRPr lang="en-US" dirty="0"/>
          </a:p>
        </p:txBody>
      </p:sp>
      <p:sp>
        <p:nvSpPr>
          <p:cNvPr id="6" name="Content Placeholder 5"/>
          <p:cNvSpPr>
            <a:spLocks noGrp="1"/>
          </p:cNvSpPr>
          <p:nvPr>
            <p:ph idx="1"/>
          </p:nvPr>
        </p:nvSpPr>
        <p:spPr/>
        <p:txBody>
          <a:bodyPr>
            <a:normAutofit/>
          </a:bodyPr>
          <a:lstStyle/>
          <a:p>
            <a:r>
              <a:rPr lang="en-US" sz="2400" dirty="0" smtClean="0"/>
              <a:t>Let's look at just one of those queries, the one from DNS5 to web2.minasi.com</a:t>
            </a:r>
          </a:p>
          <a:p>
            <a:r>
              <a:rPr lang="en-US" sz="2400" dirty="0" smtClean="0"/>
              <a:t>DNS5 chooses a "transient port," a TCP or UDP port above 1024, and asks web2.minasi.com a question from that port to the other server's port 53</a:t>
            </a:r>
          </a:p>
          <a:p>
            <a:r>
              <a:rPr lang="en-US" sz="2400" dirty="0" smtClean="0"/>
              <a:t>DNS5 also keeps track of the question – because DNS servers often have </a:t>
            </a:r>
            <a:r>
              <a:rPr lang="en-US" sz="2400" i="1" dirty="0" smtClean="0"/>
              <a:t>many</a:t>
            </a:r>
            <a:r>
              <a:rPr lang="en-US" sz="2400" dirty="0" smtClean="0"/>
              <a:t> outstanding questions – by assigning a random "transaction ID" or TXID</a:t>
            </a:r>
            <a:endParaRPr lang="en-US" sz="2400" dirty="0"/>
          </a:p>
        </p:txBody>
      </p:sp>
      <p:sp>
        <p:nvSpPr>
          <p:cNvPr id="2" name="Slide Number Placeholder 1"/>
          <p:cNvSpPr>
            <a:spLocks noGrp="1"/>
          </p:cNvSpPr>
          <p:nvPr>
            <p:ph type="sldNum" sz="quarter" idx="12"/>
          </p:nvPr>
        </p:nvSpPr>
        <p:spPr>
          <a:prstGeom prst="rect">
            <a:avLst/>
          </a:prstGeom>
        </p:spPr>
        <p:txBody>
          <a:bodyPr/>
          <a:lstStyle/>
          <a:p>
            <a:fld id="{809A2088-FBCC-4D53-AE32-81064A0F7F04}" type="slidenum">
              <a:rPr lang="en-US" smtClean="0"/>
              <a:t>18</a:t>
            </a:fld>
            <a:endParaRPr lang="en-US"/>
          </a:p>
        </p:txBody>
      </p:sp>
    </p:spTree>
    <p:extLst>
      <p:ext uri="{BB962C8B-B14F-4D97-AF65-F5344CB8AC3E}">
        <p14:creationId xmlns:p14="http://schemas.microsoft.com/office/powerpoint/2010/main" val="1369959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2400" y="4005064"/>
            <a:ext cx="1981200" cy="2061865"/>
            <a:chOff x="6858000" y="609600"/>
            <a:chExt cx="1981200" cy="2061865"/>
          </a:xfrm>
        </p:grpSpPr>
        <p:pic>
          <p:nvPicPr>
            <p:cNvPr id="4" name="Picture 4" descr="C:\Users\Mark\AppData\Local\Microsoft\Windows\Temporary Internet Files\Content.IE5\V1BLM4KL\MCj04348450000[1].png"/>
            <p:cNvPicPr>
              <a:picLocks noChangeAspect="1" noChangeArrowheads="1"/>
            </p:cNvPicPr>
            <p:nvPr/>
          </p:nvPicPr>
          <p:blipFill>
            <a:blip r:embed="rId3" cstate="print"/>
            <a:srcRect/>
            <a:stretch>
              <a:fillRect/>
            </a:stretch>
          </p:blipFill>
          <p:spPr bwMode="auto">
            <a:xfrm>
              <a:off x="6934200" y="609600"/>
              <a:ext cx="1714500" cy="1714500"/>
            </a:xfrm>
            <a:prstGeom prst="rect">
              <a:avLst/>
            </a:prstGeom>
            <a:noFill/>
          </p:spPr>
        </p:pic>
        <p:sp>
          <p:nvSpPr>
            <p:cNvPr id="5" name="TextBox 4"/>
            <p:cNvSpPr txBox="1"/>
            <p:nvPr/>
          </p:nvSpPr>
          <p:spPr>
            <a:xfrm>
              <a:off x="6858000" y="2209800"/>
              <a:ext cx="1981200" cy="461665"/>
            </a:xfrm>
            <a:prstGeom prst="rect">
              <a:avLst/>
            </a:prstGeom>
            <a:noFill/>
          </p:spPr>
          <p:txBody>
            <a:bodyPr wrap="square" rtlCol="0">
              <a:spAutoFit/>
            </a:bodyPr>
            <a:lstStyle/>
            <a:p>
              <a:r>
                <a:rPr lang="en-US" sz="2400" dirty="0" smtClean="0">
                  <a:solidFill>
                    <a:schemeClr val="bg2"/>
                  </a:solidFill>
                </a:rPr>
                <a:t>DNS5</a:t>
              </a:r>
              <a:endParaRPr lang="en-US" sz="2400" dirty="0">
                <a:solidFill>
                  <a:schemeClr val="bg2"/>
                </a:solidFill>
              </a:endParaRPr>
            </a:p>
          </p:txBody>
        </p:sp>
      </p:grpSp>
      <p:grpSp>
        <p:nvGrpSpPr>
          <p:cNvPr id="3" name="Group 5"/>
          <p:cNvGrpSpPr/>
          <p:nvPr/>
        </p:nvGrpSpPr>
        <p:grpSpPr>
          <a:xfrm>
            <a:off x="6172200" y="3810000"/>
            <a:ext cx="2743200" cy="2552700"/>
            <a:chOff x="6172200" y="228600"/>
            <a:chExt cx="2743200" cy="2552700"/>
          </a:xfrm>
        </p:grpSpPr>
        <p:pic>
          <p:nvPicPr>
            <p:cNvPr id="7" name="Picture 4" descr="C:\Users\Mark\AppData\Local\Microsoft\Windows\Temporary Internet Files\Content.IE5\V1BLM4KL\MCj04348450000[1].png"/>
            <p:cNvPicPr>
              <a:picLocks noChangeAspect="1" noChangeArrowheads="1"/>
            </p:cNvPicPr>
            <p:nvPr/>
          </p:nvPicPr>
          <p:blipFill>
            <a:blip r:embed="rId3" cstate="print"/>
            <a:srcRect/>
            <a:stretch>
              <a:fillRect/>
            </a:stretch>
          </p:blipFill>
          <p:spPr bwMode="auto">
            <a:xfrm>
              <a:off x="7162800" y="1066800"/>
              <a:ext cx="1714500" cy="1714500"/>
            </a:xfrm>
            <a:prstGeom prst="rect">
              <a:avLst/>
            </a:prstGeom>
            <a:noFill/>
          </p:spPr>
        </p:pic>
        <p:sp>
          <p:nvSpPr>
            <p:cNvPr id="8" name="TextBox 7"/>
            <p:cNvSpPr txBox="1"/>
            <p:nvPr/>
          </p:nvSpPr>
          <p:spPr>
            <a:xfrm>
              <a:off x="6172200" y="228600"/>
              <a:ext cx="2743200" cy="461665"/>
            </a:xfrm>
            <a:prstGeom prst="rect">
              <a:avLst/>
            </a:prstGeom>
            <a:noFill/>
          </p:spPr>
          <p:txBody>
            <a:bodyPr wrap="square" rtlCol="0">
              <a:spAutoFit/>
            </a:bodyPr>
            <a:lstStyle/>
            <a:p>
              <a:r>
                <a:rPr lang="en-US" sz="2400" dirty="0" smtClean="0">
                  <a:solidFill>
                    <a:schemeClr val="bg2"/>
                  </a:solidFill>
                </a:rPr>
                <a:t>web2.minasi.com</a:t>
              </a:r>
              <a:endParaRPr lang="en-US" sz="2400" dirty="0">
                <a:solidFill>
                  <a:schemeClr val="bg2"/>
                </a:solidFill>
              </a:endParaRPr>
            </a:p>
          </p:txBody>
        </p:sp>
      </p:grpSp>
      <p:sp>
        <p:nvSpPr>
          <p:cNvPr id="10" name="Oval Callout 9"/>
          <p:cNvSpPr/>
          <p:nvPr/>
        </p:nvSpPr>
        <p:spPr bwMode="auto">
          <a:xfrm>
            <a:off x="0" y="152400"/>
            <a:ext cx="5029200" cy="3348608"/>
          </a:xfrm>
          <a:prstGeom prst="wedgeEllipseCallout">
            <a:avLst>
              <a:gd name="adj1" fmla="val -23049"/>
              <a:gd name="adj2" fmla="val 65896"/>
            </a:avLst>
          </a:prstGeom>
          <a:ln>
            <a:headEnd type="none" w="sm" len="sm"/>
            <a:tailEnd type="none" w="sm" len="sm"/>
          </a:ln>
        </p:spPr>
        <p:style>
          <a:lnRef idx="0">
            <a:schemeClr val="accent6"/>
          </a:lnRef>
          <a:fillRef idx="3">
            <a:schemeClr val="accent6"/>
          </a:fillRef>
          <a:effectRef idx="3">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r>
              <a:rPr lang="en-US" sz="2400" b="1" dirty="0" smtClean="0">
                <a:solidFill>
                  <a:schemeClr val="bg2"/>
                </a:solidFill>
                <a:latin typeface="Arial" charset="0"/>
              </a:rPr>
              <a:t>What's the IP address for a.bigfirm.com?  Send it to my port 3351 and specify transaction ID (TXID) 279 when you do.</a:t>
            </a:r>
          </a:p>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dirty="0" smtClean="0">
              <a:ln>
                <a:noFill/>
              </a:ln>
              <a:solidFill>
                <a:schemeClr val="bg2"/>
              </a:solidFill>
              <a:effectLst/>
              <a:latin typeface="Arial" charset="0"/>
            </a:endParaRPr>
          </a:p>
        </p:txBody>
      </p:sp>
      <p:grpSp>
        <p:nvGrpSpPr>
          <p:cNvPr id="6" name="Group 18"/>
          <p:cNvGrpSpPr/>
          <p:nvPr/>
        </p:nvGrpSpPr>
        <p:grpSpPr>
          <a:xfrm>
            <a:off x="1600200" y="5105400"/>
            <a:ext cx="5715000" cy="1131332"/>
            <a:chOff x="1600200" y="5105400"/>
            <a:chExt cx="5715000" cy="1131332"/>
          </a:xfrm>
        </p:grpSpPr>
        <p:grpSp>
          <p:nvGrpSpPr>
            <p:cNvPr id="9" name="Group 16"/>
            <p:cNvGrpSpPr/>
            <p:nvPr/>
          </p:nvGrpSpPr>
          <p:grpSpPr>
            <a:xfrm>
              <a:off x="1600200" y="5105400"/>
              <a:ext cx="5715000" cy="533400"/>
              <a:chOff x="1600200" y="5105400"/>
              <a:chExt cx="5715000" cy="533400"/>
            </a:xfrm>
          </p:grpSpPr>
          <p:cxnSp>
            <p:nvCxnSpPr>
              <p:cNvPr id="13" name="Straight Arrow Connector 12"/>
              <p:cNvCxnSpPr/>
              <p:nvPr/>
            </p:nvCxnSpPr>
            <p:spPr bwMode="auto">
              <a:xfrm rot="10800000" flipV="1">
                <a:off x="1600200" y="5562600"/>
                <a:ext cx="5715000" cy="76200"/>
              </a:xfrm>
              <a:prstGeom prst="straightConnector1">
                <a:avLst/>
              </a:prstGeom>
              <a:ln>
                <a:headEnd type="none" w="sm" len="sm"/>
                <a:tailEnd type="arrow"/>
              </a:ln>
            </p:spPr>
            <p:style>
              <a:lnRef idx="3">
                <a:schemeClr val="accent1"/>
              </a:lnRef>
              <a:fillRef idx="0">
                <a:schemeClr val="accent1"/>
              </a:fillRef>
              <a:effectRef idx="2">
                <a:schemeClr val="accent1"/>
              </a:effectRef>
              <a:fontRef idx="minor">
                <a:schemeClr val="tx1"/>
              </a:fontRef>
            </p:style>
          </p:cxnSp>
          <p:sp>
            <p:nvSpPr>
              <p:cNvPr id="15" name="TextBox 14"/>
              <p:cNvSpPr txBox="1"/>
              <p:nvPr/>
            </p:nvSpPr>
            <p:spPr>
              <a:xfrm>
                <a:off x="2819400" y="5105400"/>
                <a:ext cx="3581400" cy="461665"/>
              </a:xfrm>
              <a:prstGeom prst="rect">
                <a:avLst/>
              </a:prstGeom>
              <a:noFill/>
            </p:spPr>
            <p:txBody>
              <a:bodyPr wrap="square" rtlCol="0">
                <a:spAutoFit/>
              </a:bodyPr>
              <a:lstStyle/>
              <a:p>
                <a:r>
                  <a:rPr lang="en-US" sz="2400" dirty="0" smtClean="0">
                    <a:solidFill>
                      <a:schemeClr val="bg2"/>
                    </a:solidFill>
                  </a:rPr>
                  <a:t>"Answer: 73.165.73.5"</a:t>
                </a:r>
                <a:endParaRPr lang="en-US" sz="2400" dirty="0">
                  <a:solidFill>
                    <a:schemeClr val="bg2"/>
                  </a:solidFill>
                </a:endParaRPr>
              </a:p>
            </p:txBody>
          </p:sp>
        </p:grpSp>
        <p:sp>
          <p:nvSpPr>
            <p:cNvPr id="18" name="TextBox 17"/>
            <p:cNvSpPr txBox="1"/>
            <p:nvPr/>
          </p:nvSpPr>
          <p:spPr>
            <a:xfrm>
              <a:off x="2209800" y="5867400"/>
              <a:ext cx="4343400" cy="369332"/>
            </a:xfrm>
            <a:prstGeom prst="rect">
              <a:avLst/>
            </a:prstGeom>
            <a:noFill/>
          </p:spPr>
          <p:txBody>
            <a:bodyPr wrap="square" rtlCol="0">
              <a:spAutoFit/>
            </a:bodyPr>
            <a:lstStyle/>
            <a:p>
              <a:r>
                <a:rPr lang="en-US" dirty="0" smtClean="0">
                  <a:solidFill>
                    <a:schemeClr val="bg2"/>
                  </a:solidFill>
                </a:rPr>
                <a:t>sent to port 3351, TXID 279</a:t>
              </a:r>
              <a:endParaRPr lang="en-US" dirty="0">
                <a:solidFill>
                  <a:schemeClr val="bg2"/>
                </a:solidFill>
              </a:endParaRPr>
            </a:p>
          </p:txBody>
        </p:sp>
      </p:grpSp>
      <p:pic>
        <p:nvPicPr>
          <p:cNvPr id="20" name="Picture 6" descr="C:\Users\Mark\AppData\Local\Microsoft\Windows\Temporary Internet Files\Content.IE5\QW4O0UFC\MCHM00379_0000[1].wmf"/>
          <p:cNvPicPr>
            <a:picLocks noChangeAspect="1" noChangeArrowheads="1"/>
          </p:cNvPicPr>
          <p:nvPr/>
        </p:nvPicPr>
        <p:blipFill>
          <a:blip r:embed="rId4" cstate="print"/>
          <a:srcRect/>
          <a:stretch>
            <a:fillRect/>
          </a:stretch>
        </p:blipFill>
        <p:spPr bwMode="auto">
          <a:xfrm>
            <a:off x="457200" y="4309864"/>
            <a:ext cx="1006024" cy="1198563"/>
          </a:xfrm>
          <a:prstGeom prst="rect">
            <a:avLst/>
          </a:prstGeom>
          <a:noFill/>
        </p:spPr>
      </p:pic>
      <p:pic>
        <p:nvPicPr>
          <p:cNvPr id="22" name="Picture 4" descr="C:\Users\Mark\AppData\Local\Microsoft\Windows\Temporary Internet Files\Content.IE5\V1BLM4KL\MCj04348450000[1].png"/>
          <p:cNvPicPr>
            <a:picLocks noChangeAspect="1" noChangeArrowheads="1"/>
          </p:cNvPicPr>
          <p:nvPr/>
        </p:nvPicPr>
        <p:blipFill>
          <a:blip r:embed="rId3" cstate="print"/>
          <a:srcRect/>
          <a:stretch>
            <a:fillRect/>
          </a:stretch>
        </p:blipFill>
        <p:spPr bwMode="auto">
          <a:xfrm>
            <a:off x="228600" y="4005064"/>
            <a:ext cx="1714500" cy="1714500"/>
          </a:xfrm>
          <a:prstGeom prst="rect">
            <a:avLst/>
          </a:prstGeom>
          <a:noFill/>
        </p:spPr>
      </p:pic>
      <p:sp>
        <p:nvSpPr>
          <p:cNvPr id="16" name="Slide Number Placeholder 15"/>
          <p:cNvSpPr>
            <a:spLocks noGrp="1"/>
          </p:cNvSpPr>
          <p:nvPr>
            <p:ph type="sldNum" sz="quarter" idx="4294967295"/>
          </p:nvPr>
        </p:nvSpPr>
        <p:spPr>
          <a:xfrm>
            <a:off x="7239000" y="6323013"/>
            <a:ext cx="1905000" cy="457200"/>
          </a:xfrm>
          <a:prstGeom prst="rect">
            <a:avLst/>
          </a:prstGeom>
        </p:spPr>
        <p:txBody>
          <a:bodyPr/>
          <a:lstStyle/>
          <a:p>
            <a:fld id="{4A3B49D9-D5FF-41DB-8B46-1DC938FE5D8E}" type="slidenum">
              <a:rPr lang="en-US" smtClean="0"/>
              <a:pPr/>
              <a:t>19</a:t>
            </a:fld>
            <a:endParaRPr lang="en-US"/>
          </a:p>
        </p:txBody>
      </p:sp>
      <p:sp>
        <p:nvSpPr>
          <p:cNvPr id="11" name="TextBox 10"/>
          <p:cNvSpPr txBox="1"/>
          <p:nvPr/>
        </p:nvSpPr>
        <p:spPr>
          <a:xfrm>
            <a:off x="5638800" y="838200"/>
            <a:ext cx="3238500" cy="156966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2400" dirty="0" smtClean="0">
                <a:solidFill>
                  <a:schemeClr val="bg2"/>
                </a:solidFill>
              </a:rPr>
              <a:t>(The port number and TXID are random numbers with values ranging up to 65,535.)</a:t>
            </a:r>
            <a:endParaRPr lang="en-US" sz="2400" dirty="0">
              <a:solidFill>
                <a:schemeClr val="bg2"/>
              </a:solidFill>
            </a:endParaRPr>
          </a:p>
        </p:txBody>
      </p:sp>
    </p:spTree>
    <p:extLst>
      <p:ext uri="{BB962C8B-B14F-4D97-AF65-F5344CB8AC3E}">
        <p14:creationId xmlns:p14="http://schemas.microsoft.com/office/powerpoint/2010/main" val="21902149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378079" cy="1362075"/>
          </a:xfrm>
        </p:spPr>
        <p:txBody>
          <a:bodyPr/>
          <a:lstStyle/>
          <a:p>
            <a:pPr lvl="0"/>
            <a:r>
              <a:rPr lang="en-CA" dirty="0">
                <a:effectLst>
                  <a:outerShdw blurRad="38100" dist="38100" dir="2700000" algn="tl">
                    <a:srgbClr val="000000">
                      <a:alpha val="43137"/>
                    </a:srgbClr>
                  </a:outerShdw>
                </a:effectLst>
              </a:rPr>
              <a:t>Diagnosing the Diseases of DNS </a:t>
            </a:r>
            <a:endParaRPr lang="en-AU" dirty="0"/>
          </a:p>
        </p:txBody>
      </p:sp>
      <p:sp>
        <p:nvSpPr>
          <p:cNvPr id="3" name="Text Placeholder 2"/>
          <p:cNvSpPr>
            <a:spLocks noGrp="1"/>
          </p:cNvSpPr>
          <p:nvPr>
            <p:ph type="body" idx="1"/>
          </p:nvPr>
        </p:nvSpPr>
        <p:spPr>
          <a:xfrm>
            <a:off x="722313" y="2348881"/>
            <a:ext cx="7772400" cy="2058020"/>
          </a:xfrm>
        </p:spPr>
        <p:txBody>
          <a:bodyPr>
            <a:normAutofit fontScale="92500" lnSpcReduction="10000"/>
          </a:bodyPr>
          <a:lstStyle/>
          <a:p>
            <a:pPr lvl="0">
              <a:defRPr/>
            </a:pPr>
            <a:r>
              <a:rPr lang="en-US" dirty="0"/>
              <a:t>Rick Claus</a:t>
            </a:r>
          </a:p>
          <a:p>
            <a:pPr lvl="0">
              <a:defRPr/>
            </a:pPr>
            <a:r>
              <a:rPr lang="en-US" dirty="0"/>
              <a:t>Sr. Technical Evangelist</a:t>
            </a:r>
          </a:p>
          <a:p>
            <a:pPr lvl="0">
              <a:defRPr/>
            </a:pPr>
            <a:r>
              <a:rPr lang="en-US" dirty="0"/>
              <a:t>Microsoft Canada, eh?</a:t>
            </a:r>
          </a:p>
          <a:p>
            <a:pPr lvl="0">
              <a:defRPr/>
            </a:pPr>
            <a:endParaRPr lang="en-US" dirty="0"/>
          </a:p>
          <a:p>
            <a:pPr lvl="0">
              <a:defRPr/>
            </a:pPr>
            <a:r>
              <a:rPr lang="en-US" dirty="0"/>
              <a:t>rick.claus@microsoft.com</a:t>
            </a:r>
          </a:p>
          <a:p>
            <a:pPr lvl="0">
              <a:defRPr/>
            </a:pPr>
            <a:r>
              <a:rPr lang="en-US" dirty="0"/>
              <a:t>Twitter: </a:t>
            </a:r>
            <a:r>
              <a:rPr lang="en-US" dirty="0" err="1"/>
              <a:t>RicksterCDN</a:t>
            </a:r>
            <a:endParaRPr lang="en-US" dirty="0"/>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smtClean="0">
                <a:ln w="3175">
                  <a:noFill/>
                </a:ln>
                <a:solidFill>
                  <a:schemeClr val="bg1"/>
                </a:solidFill>
                <a:latin typeface="Calibri" pitchFamily="34" charset="0"/>
                <a:cs typeface="Arial" charset="0"/>
              </a:rPr>
              <a:t>SVR305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42967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and UDP</a:t>
            </a:r>
            <a:endParaRPr lang="en-US" dirty="0"/>
          </a:p>
        </p:txBody>
      </p:sp>
      <p:sp>
        <p:nvSpPr>
          <p:cNvPr id="3" name="Content Placeholder 2"/>
          <p:cNvSpPr>
            <a:spLocks noGrp="1"/>
          </p:cNvSpPr>
          <p:nvPr>
            <p:ph idx="1"/>
          </p:nvPr>
        </p:nvSpPr>
        <p:spPr>
          <a:xfrm>
            <a:off x="389436" y="1447799"/>
            <a:ext cx="8363938" cy="3644075"/>
          </a:xfrm>
        </p:spPr>
        <p:txBody>
          <a:bodyPr/>
          <a:lstStyle/>
          <a:p>
            <a:r>
              <a:rPr lang="en-US" dirty="0" smtClean="0"/>
              <a:t>DNS is sort of unusual in that it's a protocol that is equally capable of functioning over TCP port 53 or UDP port 53</a:t>
            </a:r>
          </a:p>
          <a:p>
            <a:r>
              <a:rPr lang="en-US" dirty="0" smtClean="0"/>
              <a:t>What makes it even more unusual is that for most of its work, DNS </a:t>
            </a:r>
            <a:r>
              <a:rPr lang="en-US" b="1" dirty="0" smtClean="0"/>
              <a:t>heavily</a:t>
            </a:r>
            <a:r>
              <a:rPr lang="en-US" dirty="0" smtClean="0"/>
              <a:t> favors UDP, partly because of the sheer volume of DNS traffic and in particular the load on the root servers</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20</a:t>
            </a:fld>
            <a:endParaRPr lang="en-US"/>
          </a:p>
        </p:txBody>
      </p:sp>
    </p:spTree>
    <p:extLst>
      <p:ext uri="{BB962C8B-B14F-4D97-AF65-F5344CB8AC3E}">
        <p14:creationId xmlns:p14="http://schemas.microsoft.com/office/powerpoint/2010/main" val="1179115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and UDP</a:t>
            </a:r>
            <a:br>
              <a:rPr lang="en-US" dirty="0" smtClean="0"/>
            </a:br>
            <a:r>
              <a:rPr lang="en-US" sz="3200" dirty="0" smtClean="0">
                <a:solidFill>
                  <a:schemeClr val="accent6"/>
                </a:solidFill>
              </a:rPr>
              <a:t>policy effects</a:t>
            </a:r>
            <a:endParaRPr lang="en-US" dirty="0">
              <a:solidFill>
                <a:schemeClr val="accent6"/>
              </a:solidFill>
            </a:endParaRPr>
          </a:p>
        </p:txBody>
      </p:sp>
      <p:sp>
        <p:nvSpPr>
          <p:cNvPr id="3" name="Content Placeholder 2"/>
          <p:cNvSpPr>
            <a:spLocks noGrp="1"/>
          </p:cNvSpPr>
          <p:nvPr>
            <p:ph idx="1"/>
          </p:nvPr>
        </p:nvSpPr>
        <p:spPr>
          <a:xfrm>
            <a:off x="389436" y="1447799"/>
            <a:ext cx="8363938" cy="4185761"/>
          </a:xfrm>
        </p:spPr>
        <p:txBody>
          <a:bodyPr/>
          <a:lstStyle/>
          <a:p>
            <a:r>
              <a:rPr lang="en-US" dirty="0" smtClean="0"/>
              <a:t>Ever noticed that you never see more than 13 DNS servers, even on a big site?</a:t>
            </a:r>
          </a:p>
          <a:p>
            <a:r>
              <a:rPr lang="en-US" dirty="0" smtClean="0"/>
              <a:t>It's because early RFCs (883 and 1035) mandated a max packet size on UDP DNS </a:t>
            </a:r>
            <a:r>
              <a:rPr lang="en-US" dirty="0" err="1" smtClean="0"/>
              <a:t>comms</a:t>
            </a:r>
            <a:r>
              <a:rPr lang="en-US" dirty="0" smtClean="0"/>
              <a:t> of 512 bytes, and that's just about a safe size to store 13 host names and addresses</a:t>
            </a:r>
          </a:p>
          <a:p>
            <a:r>
              <a:rPr lang="en-US" dirty="0" smtClean="0"/>
              <a:t>(That's only </a:t>
            </a:r>
            <a:r>
              <a:rPr lang="en-US" i="1" dirty="0" smtClean="0"/>
              <a:t>basically</a:t>
            </a:r>
            <a:r>
              <a:rPr lang="en-US" dirty="0" smtClean="0"/>
              <a:t> a safe size, there are exceptions)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21</a:t>
            </a:fld>
            <a:endParaRPr lang="en-US"/>
          </a:p>
        </p:txBody>
      </p:sp>
    </p:spTree>
    <p:extLst>
      <p:ext uri="{BB962C8B-B14F-4D97-AF65-F5344CB8AC3E}">
        <p14:creationId xmlns:p14="http://schemas.microsoft.com/office/powerpoint/2010/main" val="3591499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TCP and UDP</a:t>
            </a:r>
            <a:br>
              <a:rPr lang="en-US" dirty="0" smtClean="0"/>
            </a:br>
            <a:r>
              <a:rPr lang="en-US" sz="3200" dirty="0" smtClean="0">
                <a:solidFill>
                  <a:schemeClr val="accent6"/>
                </a:solidFill>
              </a:rPr>
              <a:t>secondary effects: firewall troubles</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512 byte UDP packets should never fragment, and most DNS traffic is UDP, leading to some firewall rules like</a:t>
            </a:r>
          </a:p>
          <a:p>
            <a:pPr lvl="1"/>
            <a:r>
              <a:rPr lang="en-US" dirty="0" smtClean="0"/>
              <a:t>If it claims it's a DNS packet but it's fragmented, block it</a:t>
            </a:r>
          </a:p>
          <a:p>
            <a:pPr lvl="1"/>
            <a:r>
              <a:rPr lang="en-US" dirty="0" smtClean="0"/>
              <a:t>If it claims it's a DNS packet but it's TCP, block it</a:t>
            </a:r>
          </a:p>
          <a:p>
            <a:pPr lvl="1"/>
            <a:r>
              <a:rPr lang="en-US" dirty="0" smtClean="0"/>
              <a:t>If it claims it's a DNS UDP packet but it's larger than 512 bytes, block it</a:t>
            </a:r>
          </a:p>
          <a:p>
            <a:r>
              <a:rPr lang="en-US" dirty="0" smtClean="0"/>
              <a:t>We'll see some effects of this later</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22</a:t>
            </a:fld>
            <a:endParaRPr lang="en-US"/>
          </a:p>
        </p:txBody>
      </p:sp>
    </p:spTree>
    <p:extLst>
      <p:ext uri="{BB962C8B-B14F-4D97-AF65-F5344CB8AC3E}">
        <p14:creationId xmlns:p14="http://schemas.microsoft.com/office/powerpoint/2010/main" val="1096642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Okay, One Quick Example…</a:t>
            </a:r>
            <a:br>
              <a:rPr lang="en-US" dirty="0" smtClean="0"/>
            </a:br>
            <a:r>
              <a:rPr lang="en-US" sz="2800" dirty="0" smtClean="0">
                <a:solidFill>
                  <a:schemeClr val="accent6"/>
                </a:solidFill>
              </a:rPr>
              <a:t>(based on a true story)</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On Monday, folks at Bigfirm.com could resolve yahoo.com addresses</a:t>
            </a:r>
          </a:p>
          <a:p>
            <a:r>
              <a:rPr lang="en-US" dirty="0" smtClean="0"/>
              <a:t>Tuesday, no more… but they could resolve all other Internet addresses</a:t>
            </a:r>
          </a:p>
          <a:p>
            <a:r>
              <a:rPr lang="en-US" dirty="0" smtClean="0"/>
              <a:t>So what happened?</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23</a:t>
            </a:fld>
            <a:endParaRPr lang="en-US"/>
          </a:p>
        </p:txBody>
      </p:sp>
    </p:spTree>
    <p:extLst>
      <p:ext uri="{BB962C8B-B14F-4D97-AF65-F5344CB8AC3E}">
        <p14:creationId xmlns:p14="http://schemas.microsoft.com/office/powerpoint/2010/main" val="1415229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a:t>
            </a:r>
            <a:endParaRPr lang="en-US" dirty="0"/>
          </a:p>
        </p:txBody>
      </p:sp>
      <p:sp>
        <p:nvSpPr>
          <p:cNvPr id="3" name="Content Placeholder 2"/>
          <p:cNvSpPr>
            <a:spLocks noGrp="1"/>
          </p:cNvSpPr>
          <p:nvPr>
            <p:ph idx="1"/>
          </p:nvPr>
        </p:nvSpPr>
        <p:spPr>
          <a:xfrm>
            <a:off x="389436" y="1447799"/>
            <a:ext cx="8363938" cy="4727448"/>
          </a:xfrm>
        </p:spPr>
        <p:txBody>
          <a:bodyPr/>
          <a:lstStyle/>
          <a:p>
            <a:r>
              <a:rPr lang="en-US" dirty="0" smtClean="0"/>
              <a:t>A few years ago, Yahoo briefly added a 14</a:t>
            </a:r>
            <a:r>
              <a:rPr lang="en-US" baseline="30000" dirty="0" smtClean="0"/>
              <a:t>th</a:t>
            </a:r>
            <a:r>
              <a:rPr lang="en-US" dirty="0" smtClean="0"/>
              <a:t> publicly-advertised DNS server</a:t>
            </a:r>
          </a:p>
          <a:p>
            <a:r>
              <a:rPr lang="en-US" dirty="0" smtClean="0"/>
              <a:t>That pushed them over the top from a 512 byte UDP packet, forcing any DNS queries for </a:t>
            </a:r>
            <a:r>
              <a:rPr lang="en-US" i="1" dirty="0" smtClean="0"/>
              <a:t>anything</a:t>
            </a:r>
            <a:r>
              <a:rPr lang="en-US" dirty="0" smtClean="0"/>
              <a:t>.yahoo.com to use TCP</a:t>
            </a:r>
          </a:p>
          <a:p>
            <a:r>
              <a:rPr lang="en-US" dirty="0" smtClean="0"/>
              <a:t>But </a:t>
            </a:r>
            <a:r>
              <a:rPr lang="en-US" dirty="0" err="1" smtClean="0"/>
              <a:t>Bigfirm's</a:t>
            </a:r>
            <a:r>
              <a:rPr lang="en-US" dirty="0" smtClean="0"/>
              <a:t> firewall folks had never built a "DNS using TCP is OK" rule, thinking that simple DNS lookups never need TCP</a:t>
            </a:r>
          </a:p>
          <a:p>
            <a:r>
              <a:rPr lang="en-US" dirty="0" smtClean="0"/>
              <a:t>I've actually seen this happen a few times both on inside and outside DNS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24</a:t>
            </a:fld>
            <a:endParaRPr lang="en-US"/>
          </a:p>
        </p:txBody>
      </p:sp>
    </p:spTree>
    <p:extLst>
      <p:ext uri="{BB962C8B-B14F-4D97-AF65-F5344CB8AC3E}">
        <p14:creationId xmlns:p14="http://schemas.microsoft.com/office/powerpoint/2010/main" val="21177816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Magic Troubleshooting Key</a:t>
            </a:r>
            <a:br>
              <a:rPr lang="en-US" dirty="0" smtClean="0"/>
            </a:br>
            <a:r>
              <a:rPr lang="en-US" sz="3200" dirty="0" smtClean="0">
                <a:solidFill>
                  <a:schemeClr val="accent6"/>
                </a:solidFill>
              </a:rPr>
              <a:t>wait, don't run away…</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The way to crack DNS problems is </a:t>
            </a:r>
            <a:r>
              <a:rPr lang="en-US" dirty="0" err="1" smtClean="0"/>
              <a:t>oftimes</a:t>
            </a:r>
            <a:r>
              <a:rPr lang="en-US" dirty="0" smtClean="0"/>
              <a:t> to drill down to the actual network traffic</a:t>
            </a:r>
          </a:p>
          <a:p>
            <a:r>
              <a:rPr lang="en-US" dirty="0" smtClean="0"/>
              <a:t>The logs (if you check the boxes) are pretty good</a:t>
            </a:r>
          </a:p>
          <a:p>
            <a:r>
              <a:rPr lang="en-US" dirty="0" smtClean="0"/>
              <a:t>But the ultimate answer is to use Network Monitor</a:t>
            </a:r>
          </a:p>
          <a:p>
            <a:r>
              <a:rPr lang="en-US" dirty="0" smtClean="0"/>
              <a:t>Honest, it's not that bad</a:t>
            </a:r>
            <a:endParaRPr lang="en-US" dirty="0"/>
          </a:p>
        </p:txBody>
      </p:sp>
      <p:sp>
        <p:nvSpPr>
          <p:cNvPr id="4" name="Slide Number Placeholder 3"/>
          <p:cNvSpPr>
            <a:spLocks noGrp="1"/>
          </p:cNvSpPr>
          <p:nvPr>
            <p:ph type="sldNum" sz="quarter" idx="12"/>
          </p:nvPr>
        </p:nvSpPr>
        <p:spPr>
          <a:prstGeom prst="rect">
            <a:avLst/>
          </a:prstGeom>
        </p:spPr>
        <p:txBody>
          <a:bodyPr/>
          <a:lstStyle/>
          <a:p>
            <a:fld id="{809A2088-FBCC-4D53-AE32-81064A0F7F04}" type="slidenum">
              <a:rPr lang="en-US" smtClean="0"/>
              <a:t>25</a:t>
            </a:fld>
            <a:endParaRPr lang="en-US"/>
          </a:p>
        </p:txBody>
      </p:sp>
    </p:spTree>
    <p:extLst>
      <p:ext uri="{BB962C8B-B14F-4D97-AF65-F5344CB8AC3E}">
        <p14:creationId xmlns:p14="http://schemas.microsoft.com/office/powerpoint/2010/main" val="451890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Setup</a:t>
            </a:r>
            <a:endParaRPr lang="en-US" dirty="0"/>
          </a:p>
        </p:txBody>
      </p:sp>
      <p:sp>
        <p:nvSpPr>
          <p:cNvPr id="3" name="Content Placeholder 2"/>
          <p:cNvSpPr>
            <a:spLocks noGrp="1"/>
          </p:cNvSpPr>
          <p:nvPr>
            <p:ph idx="1"/>
          </p:nvPr>
        </p:nvSpPr>
        <p:spPr/>
        <p:txBody>
          <a:bodyPr/>
          <a:lstStyle/>
          <a:p>
            <a:r>
              <a:rPr lang="en-US" dirty="0" smtClean="0"/>
              <a:t>Create a Server 2008 R2 system</a:t>
            </a:r>
          </a:p>
          <a:p>
            <a:r>
              <a:rPr lang="en-US" dirty="0" smtClean="0"/>
              <a:t>Add the DNS role</a:t>
            </a:r>
          </a:p>
          <a:p>
            <a:r>
              <a:rPr lang="en-US" dirty="0" smtClean="0"/>
              <a:t>Point the server to itself for DNS</a:t>
            </a:r>
          </a:p>
          <a:p>
            <a:r>
              <a:rPr lang="en-US" dirty="0" smtClean="0"/>
              <a:t>And then let's cut down the network chatter…</a:t>
            </a:r>
          </a:p>
          <a:p>
            <a:pPr marL="0" indent="0">
              <a:buNone/>
            </a:pP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26</a:t>
            </a:fld>
            <a:endParaRPr lang="en-US"/>
          </a:p>
        </p:txBody>
      </p:sp>
    </p:spTree>
    <p:extLst>
      <p:ext uri="{BB962C8B-B14F-4D97-AF65-F5344CB8AC3E}">
        <p14:creationId xmlns:p14="http://schemas.microsoft.com/office/powerpoint/2010/main" val="3344645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3" name="Rectangle 2"/>
          <p:cNvSpPr>
            <a:spLocks noGrp="1" noChangeArrowheads="1"/>
          </p:cNvSpPr>
          <p:nvPr>
            <p:ph type="title"/>
          </p:nvPr>
        </p:nvSpPr>
        <p:spPr>
          <a:xfrm>
            <a:off x="387054" y="228600"/>
            <a:ext cx="8375946" cy="1163395"/>
          </a:xfrm>
        </p:spPr>
        <p:txBody>
          <a:bodyPr/>
          <a:lstStyle/>
          <a:p>
            <a:r>
              <a:rPr lang="en-US" dirty="0" smtClean="0"/>
              <a:t>Shutting down IPv6</a:t>
            </a:r>
            <a:br>
              <a:rPr lang="en-US" dirty="0" smtClean="0"/>
            </a:br>
            <a:r>
              <a:rPr lang="en-US" sz="3200" dirty="0" smtClean="0">
                <a:solidFill>
                  <a:schemeClr val="accent6"/>
                </a:solidFill>
              </a:rPr>
              <a:t>just to keep things clean</a:t>
            </a:r>
            <a:endParaRPr lang="en-US" dirty="0" smtClean="0">
              <a:solidFill>
                <a:schemeClr val="accent6"/>
              </a:solidFill>
            </a:endParaRPr>
          </a:p>
        </p:txBody>
      </p:sp>
      <p:sp>
        <p:nvSpPr>
          <p:cNvPr id="156675" name="Rectangle 3"/>
          <p:cNvSpPr>
            <a:spLocks noGrp="1" noChangeArrowheads="1"/>
          </p:cNvSpPr>
          <p:nvPr>
            <p:ph idx="1"/>
          </p:nvPr>
        </p:nvSpPr>
        <p:spPr>
          <a:xfrm>
            <a:off x="381000" y="1412875"/>
            <a:ext cx="8382000" cy="3742563"/>
          </a:xfrm>
        </p:spPr>
        <p:txBody>
          <a:bodyPr>
            <a:normAutofit fontScale="92500" lnSpcReduction="10000"/>
          </a:bodyPr>
          <a:lstStyle/>
          <a:p>
            <a:r>
              <a:rPr lang="en-US" dirty="0" smtClean="0"/>
              <a:t>Simplify the NIC list and some of the network chatter by zapping IPv6 entirely</a:t>
            </a:r>
          </a:p>
          <a:p>
            <a:r>
              <a:rPr lang="en-US" dirty="0" smtClean="0"/>
              <a:t>No, not forever, just for testing, and the GUI can't really do this… you need the Registry</a:t>
            </a:r>
          </a:p>
          <a:p>
            <a:r>
              <a:rPr lang="en-US" dirty="0" err="1" smtClean="0">
                <a:latin typeface="Consolas" pitchFamily="49" charset="0"/>
              </a:rPr>
              <a:t>reg</a:t>
            </a:r>
            <a:r>
              <a:rPr lang="en-US" dirty="0" smtClean="0">
                <a:latin typeface="Consolas" pitchFamily="49" charset="0"/>
              </a:rPr>
              <a:t> add </a:t>
            </a:r>
            <a:r>
              <a:rPr lang="en-US" dirty="0" err="1" smtClean="0">
                <a:latin typeface="Consolas" pitchFamily="49" charset="0"/>
              </a:rPr>
              <a:t>hklm</a:t>
            </a:r>
            <a:r>
              <a:rPr lang="en-US" dirty="0" smtClean="0">
                <a:latin typeface="Consolas" pitchFamily="49" charset="0"/>
              </a:rPr>
              <a:t>\system\</a:t>
            </a:r>
            <a:r>
              <a:rPr lang="en-US" dirty="0" err="1" smtClean="0">
                <a:latin typeface="Consolas" pitchFamily="49" charset="0"/>
              </a:rPr>
              <a:t>currentcontrolset</a:t>
            </a:r>
            <a:r>
              <a:rPr lang="en-US" dirty="0" smtClean="0">
                <a:latin typeface="Consolas" pitchFamily="49" charset="0"/>
              </a:rPr>
              <a:t>\services\tcpip6\parameters /v </a:t>
            </a:r>
            <a:r>
              <a:rPr lang="en-US" dirty="0" err="1" smtClean="0">
                <a:latin typeface="Consolas" pitchFamily="49" charset="0"/>
              </a:rPr>
              <a:t>DisabledComponents</a:t>
            </a:r>
            <a:r>
              <a:rPr lang="en-US" dirty="0" smtClean="0">
                <a:latin typeface="Consolas" pitchFamily="49" charset="0"/>
              </a:rPr>
              <a:t> /t REG_DWORD /d 255</a:t>
            </a:r>
          </a:p>
          <a:p>
            <a:r>
              <a:rPr lang="en-US" dirty="0" smtClean="0"/>
              <a:t>Needs reboot; zero it to re-enable</a:t>
            </a:r>
          </a:p>
        </p:txBody>
      </p:sp>
      <p:sp>
        <p:nvSpPr>
          <p:cNvPr id="312322" name="Slide Number Placeholder 5"/>
          <p:cNvSpPr>
            <a:spLocks noGrp="1"/>
          </p:cNvSpPr>
          <p:nvPr>
            <p:ph type="sldNum" sz="quarter" idx="4294967295"/>
          </p:nvPr>
        </p:nvSpPr>
        <p:spPr>
          <a:xfrm>
            <a:off x="7239000" y="6323013"/>
            <a:ext cx="1905000" cy="457200"/>
          </a:xfrm>
          <a:prstGeom prst="rect">
            <a:avLst/>
          </a:prstGeom>
          <a:noFill/>
        </p:spPr>
        <p:txBody>
          <a:bodyPr/>
          <a:lstStyle/>
          <a:p>
            <a:fld id="{78E81F64-0E42-4E76-AEB8-2D76364EC131}" type="slidenum">
              <a:rPr lang="en-US" smtClean="0"/>
              <a:pPr/>
              <a:t>27</a:t>
            </a:fld>
            <a:endParaRPr lang="en-US" dirty="0" smtClean="0"/>
          </a:p>
        </p:txBody>
      </p:sp>
    </p:spTree>
    <p:extLst>
      <p:ext uri="{BB962C8B-B14F-4D97-AF65-F5344CB8AC3E}">
        <p14:creationId xmlns:p14="http://schemas.microsoft.com/office/powerpoint/2010/main" val="24986480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71600" y="1676400"/>
            <a:ext cx="6781800" cy="1569660"/>
          </a:xfrm>
          <a:prstGeom prst="rect">
            <a:avLst/>
          </a:prstGeom>
          <a:solidFill>
            <a:schemeClr val="accent2">
              <a:lumMod val="75000"/>
            </a:schemeClr>
          </a:solidFill>
        </p:spPr>
        <p:txBody>
          <a:bodyPr wrap="square" rtlCol="0">
            <a:spAutoFit/>
          </a:bodyPr>
          <a:lstStyle/>
          <a:p>
            <a:r>
              <a:rPr lang="en-US" sz="3200" dirty="0" smtClean="0">
                <a:solidFill>
                  <a:schemeClr val="bg2"/>
                </a:solidFill>
              </a:rPr>
              <a:t>Then, start up Network Monitor and see a screen that looks something like this (without the </a:t>
            </a:r>
            <a:r>
              <a:rPr lang="en-US" sz="3200" dirty="0" err="1" smtClean="0">
                <a:solidFill>
                  <a:schemeClr val="bg2"/>
                </a:solidFill>
              </a:rPr>
              <a:t>Teredo</a:t>
            </a:r>
            <a:r>
              <a:rPr lang="en-US" sz="3200" dirty="0" smtClean="0">
                <a:solidFill>
                  <a:schemeClr val="bg2"/>
                </a:solidFill>
              </a:rPr>
              <a:t> NIC):</a:t>
            </a:r>
            <a:endParaRPr lang="en-US" sz="3200" dirty="0">
              <a:solidFill>
                <a:schemeClr val="bg2"/>
              </a:solidFill>
            </a:endParaRPr>
          </a:p>
        </p:txBody>
      </p:sp>
      <p:pic>
        <p:nvPicPr>
          <p:cNvPr id="1026" name="Picture 2" descr="C:\research folders (includes completed projects)\DNS troubleshooting (for article and then PPT)\netmon example\minasidnstroubleshooting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615"/>
            <a:ext cx="9144000" cy="62507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743200" y="4572000"/>
            <a:ext cx="4800600" cy="923330"/>
          </a:xfrm>
          <a:prstGeom prst="rect">
            <a:avLst/>
          </a:prstGeom>
          <a:solidFill>
            <a:schemeClr val="accent2">
              <a:lumMod val="75000"/>
            </a:schemeClr>
          </a:solidFill>
        </p:spPr>
        <p:txBody>
          <a:bodyPr wrap="square" rtlCol="0">
            <a:spAutoFit/>
          </a:bodyPr>
          <a:lstStyle/>
          <a:p>
            <a:r>
              <a:rPr lang="en-US" dirty="0" smtClean="0">
                <a:solidFill>
                  <a:schemeClr val="bg2"/>
                </a:solidFill>
              </a:rPr>
              <a:t>Select the NICs you care about and whether or not you want "promiscuous mode" (which is not nearly as much fun as it sounds, trust me)</a:t>
            </a:r>
            <a:endParaRPr lang="en-US" dirty="0">
              <a:solidFill>
                <a:schemeClr val="bg2"/>
              </a:solidFill>
            </a:endParaRPr>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solidFill>
                  <a:schemeClr val="bg2"/>
                </a:solidFill>
              </a:rPr>
              <a:t>28</a:t>
            </a:fld>
            <a:endParaRPr lang="en-US">
              <a:solidFill>
                <a:schemeClr val="bg2"/>
              </a:solidFill>
            </a:endParaRPr>
          </a:p>
        </p:txBody>
      </p:sp>
    </p:spTree>
    <p:extLst>
      <p:ext uri="{BB962C8B-B14F-4D97-AF65-F5344CB8AC3E}">
        <p14:creationId xmlns:p14="http://schemas.microsoft.com/office/powerpoint/2010/main" val="6268805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446" y="0"/>
            <a:ext cx="9120554" cy="6234754"/>
          </a:xfrm>
          <a:prstGeom prst="rect">
            <a:avLst/>
          </a:prstGeom>
        </p:spPr>
      </p:pic>
      <p:sp>
        <p:nvSpPr>
          <p:cNvPr id="3" name="TextBox 2"/>
          <p:cNvSpPr txBox="1"/>
          <p:nvPr/>
        </p:nvSpPr>
        <p:spPr>
          <a:xfrm>
            <a:off x="2362200" y="3197769"/>
            <a:ext cx="3962400" cy="369332"/>
          </a:xfrm>
          <a:prstGeom prst="rect">
            <a:avLst/>
          </a:prstGeom>
          <a:solidFill>
            <a:schemeClr val="accent2">
              <a:lumMod val="75000"/>
            </a:schemeClr>
          </a:solidFill>
        </p:spPr>
        <p:txBody>
          <a:bodyPr wrap="square" rtlCol="0">
            <a:spAutoFit/>
          </a:bodyPr>
          <a:lstStyle/>
          <a:p>
            <a:r>
              <a:rPr lang="en-US" dirty="0" smtClean="0">
                <a:solidFill>
                  <a:schemeClr val="bg2"/>
                </a:solidFill>
              </a:rPr>
              <a:t>Phase 2: window cleanup</a:t>
            </a:r>
            <a:endParaRPr lang="en-US" dirty="0">
              <a:solidFill>
                <a:schemeClr val="bg2"/>
              </a:solidFill>
            </a:endParaRPr>
          </a:p>
        </p:txBody>
      </p:sp>
      <p:cxnSp>
        <p:nvCxnSpPr>
          <p:cNvPr id="5" name="Straight Arrow Connector 4"/>
          <p:cNvCxnSpPr/>
          <p:nvPr/>
        </p:nvCxnSpPr>
        <p:spPr bwMode="auto">
          <a:xfrm flipH="1" flipV="1">
            <a:off x="914400" y="2590800"/>
            <a:ext cx="1447800" cy="606969"/>
          </a:xfrm>
          <a:prstGeom prst="straightConnector1">
            <a:avLst/>
          </a:prstGeom>
          <a:solidFill>
            <a:schemeClr val="accent1"/>
          </a:solidFill>
          <a:ln w="25400" cap="flat" cmpd="sng" algn="ctr">
            <a:solidFill>
              <a:schemeClr val="accent2">
                <a:lumMod val="75000"/>
              </a:schemeClr>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Straight Arrow Connector 6"/>
          <p:cNvCxnSpPr/>
          <p:nvPr/>
        </p:nvCxnSpPr>
        <p:spPr bwMode="auto">
          <a:xfrm>
            <a:off x="4191000" y="3567101"/>
            <a:ext cx="2133600" cy="1462099"/>
          </a:xfrm>
          <a:prstGeom prst="straightConnector1">
            <a:avLst/>
          </a:prstGeom>
          <a:solidFill>
            <a:schemeClr val="accent1"/>
          </a:solidFill>
          <a:ln w="12700" cap="flat" cmpd="sng" algn="ctr">
            <a:solidFill>
              <a:schemeClr val="accent2">
                <a:lumMod val="50000"/>
              </a:schemeClr>
            </a:solidFill>
            <a:prstDash val="solid"/>
            <a:round/>
            <a:headEnd type="none" w="sm" len="sm"/>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29</a:t>
            </a:fld>
            <a:endParaRPr lang="en-US"/>
          </a:p>
        </p:txBody>
      </p:sp>
    </p:spTree>
    <p:extLst>
      <p:ext uri="{BB962C8B-B14F-4D97-AF65-F5344CB8AC3E}">
        <p14:creationId xmlns:p14="http://schemas.microsoft.com/office/powerpoint/2010/main" val="828772005"/>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Introduction</a:t>
            </a:r>
            <a:endParaRPr lang="en-US" dirty="0"/>
          </a:p>
        </p:txBody>
      </p:sp>
      <p:sp>
        <p:nvSpPr>
          <p:cNvPr id="6" name="Content Placeholder 5"/>
          <p:cNvSpPr>
            <a:spLocks noGrp="1"/>
          </p:cNvSpPr>
          <p:nvPr>
            <p:ph idx="1"/>
          </p:nvPr>
        </p:nvSpPr>
        <p:spPr/>
        <p:txBody>
          <a:bodyPr/>
          <a:lstStyle/>
          <a:p>
            <a:r>
              <a:rPr lang="en-US" dirty="0" smtClean="0"/>
              <a:t>Both software like AD and humans like us much prefer to refer to network systems by names than by IP addresses</a:t>
            </a:r>
          </a:p>
          <a:p>
            <a:r>
              <a:rPr lang="en-US" dirty="0" smtClean="0"/>
              <a:t>As you know, the thing that translates host names into addresses is DNS</a:t>
            </a:r>
          </a:p>
          <a:p>
            <a:r>
              <a:rPr lang="en-US" dirty="0" smtClean="0"/>
              <a:t>So when DNS fails, </a:t>
            </a:r>
            <a:r>
              <a:rPr lang="en-US" i="1" dirty="0" smtClean="0"/>
              <a:t>anything</a:t>
            </a:r>
            <a:r>
              <a:rPr lang="en-US" dirty="0" smtClean="0"/>
              <a:t> can break</a:t>
            </a:r>
          </a:p>
          <a:p>
            <a:r>
              <a:rPr lang="en-US" dirty="0" smtClean="0"/>
              <a:t>In this session, we'll do some quick review and then get intermediate/advanced in how DNS works and how to troubleshoot it</a:t>
            </a:r>
            <a:endParaRPr lang="en-US" dirty="0"/>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a:t>
            </a:fld>
            <a:endParaRPr lang="en-US"/>
          </a:p>
        </p:txBody>
      </p:sp>
    </p:spTree>
    <p:extLst>
      <p:ext uri="{BB962C8B-B14F-4D97-AF65-F5344CB8AC3E}">
        <p14:creationId xmlns:p14="http://schemas.microsoft.com/office/powerpoint/2010/main" val="97971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to work…</a:t>
            </a:r>
            <a:endParaRPr lang="en-US" dirty="0"/>
          </a:p>
        </p:txBody>
      </p:sp>
      <p:sp>
        <p:nvSpPr>
          <p:cNvPr id="3" name="Content Placeholder 2"/>
          <p:cNvSpPr>
            <a:spLocks noGrp="1"/>
          </p:cNvSpPr>
          <p:nvPr>
            <p:ph idx="1"/>
          </p:nvPr>
        </p:nvSpPr>
        <p:spPr>
          <a:xfrm>
            <a:off x="389436" y="1447799"/>
            <a:ext cx="8363938" cy="5170646"/>
          </a:xfrm>
        </p:spPr>
        <p:txBody>
          <a:bodyPr/>
          <a:lstStyle/>
          <a:p>
            <a:r>
              <a:rPr lang="en-US" dirty="0" smtClean="0"/>
              <a:t>Do whatever you want to do to try out DNS; a simple </a:t>
            </a:r>
            <a:r>
              <a:rPr lang="en-US" b="1" dirty="0" smtClean="0">
                <a:latin typeface="Courier New" pitchFamily="49" charset="0"/>
                <a:cs typeface="Courier New" pitchFamily="49" charset="0"/>
              </a:rPr>
              <a:t>ping –n 1 a.bigfirm.com </a:t>
            </a:r>
            <a:r>
              <a:rPr lang="en-US" dirty="0" smtClean="0"/>
              <a:t>is fine</a:t>
            </a:r>
          </a:p>
          <a:p>
            <a:r>
              <a:rPr lang="en-US" dirty="0" smtClean="0"/>
              <a:t>(Remember to first do a "</a:t>
            </a:r>
            <a:r>
              <a:rPr lang="en-US" b="1" dirty="0" err="1" smtClean="0">
                <a:latin typeface="Courier New" pitchFamily="49" charset="0"/>
                <a:cs typeface="Courier New" pitchFamily="49" charset="0"/>
              </a:rPr>
              <a:t>ipconfig</a:t>
            </a:r>
            <a:r>
              <a:rPr lang="en-US" b="1" dirty="0" smtClean="0">
                <a:latin typeface="Courier New" pitchFamily="49" charset="0"/>
                <a:cs typeface="Courier New" pitchFamily="49" charset="0"/>
              </a:rPr>
              <a:t> /</a:t>
            </a:r>
            <a:r>
              <a:rPr lang="en-US" b="1" dirty="0" err="1" smtClean="0">
                <a:latin typeface="Courier New" pitchFamily="49" charset="0"/>
                <a:cs typeface="Courier New" pitchFamily="49" charset="0"/>
              </a:rPr>
              <a:t>flushdns</a:t>
            </a:r>
            <a:r>
              <a:rPr lang="en-US" dirty="0" smtClean="0"/>
              <a:t>" beforehand so you get DNS traffic)</a:t>
            </a:r>
          </a:p>
          <a:p>
            <a:r>
              <a:rPr lang="en-US" dirty="0" smtClean="0"/>
              <a:t>Clean up the columns to your liking – I zap "process," "time offset," and "</a:t>
            </a:r>
            <a:r>
              <a:rPr lang="en-US" dirty="0" err="1" smtClean="0"/>
              <a:t>TimeDateLocalAdjusted</a:t>
            </a:r>
            <a:r>
              <a:rPr lang="en-US" dirty="0" smtClean="0"/>
              <a:t>"</a:t>
            </a:r>
          </a:p>
          <a:p>
            <a:r>
              <a:rPr lang="en-US" dirty="0" smtClean="0"/>
              <a:t>AND you want to remove the clutter, so it's time for filters</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30</a:t>
            </a:fld>
            <a:endParaRPr lang="en-US"/>
          </a:p>
        </p:txBody>
      </p:sp>
    </p:spTree>
    <p:extLst>
      <p:ext uri="{BB962C8B-B14F-4D97-AF65-F5344CB8AC3E}">
        <p14:creationId xmlns:p14="http://schemas.microsoft.com/office/powerpoint/2010/main" val="11636773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Big </a:t>
            </a:r>
            <a:r>
              <a:rPr lang="en-US" dirty="0" err="1" smtClean="0"/>
              <a:t>Netmon</a:t>
            </a:r>
            <a:r>
              <a:rPr lang="en-US" dirty="0" smtClean="0"/>
              <a:t> Magic</a:t>
            </a:r>
            <a:endParaRPr lang="en-US" dirty="0"/>
          </a:p>
        </p:txBody>
      </p:sp>
      <p:sp>
        <p:nvSpPr>
          <p:cNvPr id="3" name="Content Placeholder 2"/>
          <p:cNvSpPr>
            <a:spLocks noGrp="1"/>
          </p:cNvSpPr>
          <p:nvPr>
            <p:ph idx="1"/>
          </p:nvPr>
        </p:nvSpPr>
        <p:spPr/>
        <p:txBody>
          <a:bodyPr/>
          <a:lstStyle/>
          <a:p>
            <a:r>
              <a:rPr lang="en-US" dirty="0" smtClean="0"/>
              <a:t>Build a DNS-only filter:</a:t>
            </a:r>
          </a:p>
          <a:p>
            <a:pPr lvl="1"/>
            <a:r>
              <a:rPr lang="en-US" dirty="0" smtClean="0"/>
              <a:t>Click in the "Display Filter" text field; it's a "pane" in the </a:t>
            </a:r>
            <a:r>
              <a:rPr lang="en-US" dirty="0" err="1" smtClean="0"/>
              <a:t>Netmon</a:t>
            </a:r>
            <a:r>
              <a:rPr lang="en-US" dirty="0" smtClean="0"/>
              <a:t> windows</a:t>
            </a:r>
          </a:p>
          <a:p>
            <a:pPr lvl="1"/>
            <a:r>
              <a:rPr lang="en-US" dirty="0" smtClean="0"/>
              <a:t>Type "DNS" and click "Apply"</a:t>
            </a:r>
          </a:p>
          <a:p>
            <a:r>
              <a:rPr lang="en-US" dirty="0" smtClean="0"/>
              <a:t>This says, "only show me packets that are recognizably part of DNS communication"</a:t>
            </a:r>
          </a:p>
          <a:p>
            <a:r>
              <a:rPr lang="en-US" dirty="0" smtClean="0"/>
              <a:t>Things then clarify….</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31</a:t>
            </a:fld>
            <a:endParaRPr lang="en-US"/>
          </a:p>
        </p:txBody>
      </p:sp>
    </p:spTree>
    <p:extLst>
      <p:ext uri="{BB962C8B-B14F-4D97-AF65-F5344CB8AC3E}">
        <p14:creationId xmlns:p14="http://schemas.microsoft.com/office/powerpoint/2010/main" val="1948792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research folders (includes completed projects)\DNS troubleshooting (for article and then PPT)\netmon example\minasidnstroubleshooting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0054"/>
            <a:ext cx="9242024" cy="50492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57200" y="5410200"/>
            <a:ext cx="4087612" cy="584775"/>
          </a:xfrm>
          <a:prstGeom prst="rect">
            <a:avLst/>
          </a:prstGeom>
          <a:solidFill>
            <a:schemeClr val="accent2">
              <a:lumMod val="75000"/>
            </a:schemeClr>
          </a:solidFill>
        </p:spPr>
        <p:txBody>
          <a:bodyPr wrap="square" rtlCol="0">
            <a:spAutoFit/>
          </a:bodyPr>
          <a:lstStyle/>
          <a:p>
            <a:r>
              <a:rPr lang="en-US" sz="3200" dirty="0" smtClean="0">
                <a:solidFill>
                  <a:schemeClr val="bg2"/>
                </a:solidFill>
              </a:rPr>
              <a:t>Just the good stuff.</a:t>
            </a:r>
            <a:endParaRPr lang="en-US" sz="3200" dirty="0">
              <a:solidFill>
                <a:schemeClr val="bg2"/>
              </a:solidFill>
            </a:endParaRPr>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32</a:t>
            </a:fld>
            <a:endParaRPr lang="en-US"/>
          </a:p>
        </p:txBody>
      </p:sp>
    </p:spTree>
    <p:extLst>
      <p:ext uri="{BB962C8B-B14F-4D97-AF65-F5344CB8AC3E}">
        <p14:creationId xmlns:p14="http://schemas.microsoft.com/office/powerpoint/2010/main" val="37499922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Sidebar:  Root Servers</a:t>
            </a:r>
            <a:endParaRPr lang="en-US" dirty="0"/>
          </a:p>
        </p:txBody>
      </p:sp>
      <p:sp>
        <p:nvSpPr>
          <p:cNvPr id="3" name="Content Placeholder 2"/>
          <p:cNvSpPr>
            <a:spLocks noGrp="1"/>
          </p:cNvSpPr>
          <p:nvPr>
            <p:ph idx="1"/>
          </p:nvPr>
        </p:nvSpPr>
        <p:spPr>
          <a:xfrm>
            <a:off x="389436" y="1447799"/>
            <a:ext cx="8363938" cy="4628960"/>
          </a:xfrm>
        </p:spPr>
        <p:txBody>
          <a:bodyPr/>
          <a:lstStyle/>
          <a:p>
            <a:r>
              <a:rPr lang="en-US" dirty="0" smtClean="0"/>
              <a:t>Note the traffic to 192.203.230.10… it's </a:t>
            </a:r>
            <a:r>
              <a:rPr lang="en-US" i="1" dirty="0" smtClean="0"/>
              <a:t>not</a:t>
            </a:r>
            <a:r>
              <a:rPr lang="en-US" dirty="0" smtClean="0"/>
              <a:t> a non-routable address, it's one of the 13 IP addresses where you can find the root servers</a:t>
            </a:r>
          </a:p>
          <a:p>
            <a:r>
              <a:rPr lang="en-US" dirty="0" smtClean="0"/>
              <a:t>In actuality there are (as of  19 April 2011) 242 root servers sharing those addresses</a:t>
            </a:r>
          </a:p>
          <a:p>
            <a:r>
              <a:rPr lang="en-US" dirty="0" smtClean="0"/>
              <a:t>You can get more details on them at www.root-servers.org… scroll to the bottom of the page to get the actual root server total</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33</a:t>
            </a:fld>
            <a:endParaRPr lang="en-US"/>
          </a:p>
        </p:txBody>
      </p:sp>
    </p:spTree>
    <p:extLst>
      <p:ext uri="{BB962C8B-B14F-4D97-AF65-F5344CB8AC3E}">
        <p14:creationId xmlns:p14="http://schemas.microsoft.com/office/powerpoint/2010/main" val="9934344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Drilling Down Further</a:t>
            </a:r>
            <a:endParaRPr lang="en-US" dirty="0"/>
          </a:p>
        </p:txBody>
      </p:sp>
      <p:sp>
        <p:nvSpPr>
          <p:cNvPr id="3" name="Content Placeholder 2"/>
          <p:cNvSpPr>
            <a:spLocks noGrp="1"/>
          </p:cNvSpPr>
          <p:nvPr>
            <p:ph idx="1"/>
          </p:nvPr>
        </p:nvSpPr>
        <p:spPr/>
        <p:txBody>
          <a:bodyPr/>
          <a:lstStyle/>
          <a:p>
            <a:r>
              <a:rPr lang="en-US" dirty="0" smtClean="0"/>
              <a:t>Here, we're resolving "a.bigfirm.com," so we see</a:t>
            </a:r>
          </a:p>
          <a:p>
            <a:pPr lvl="1"/>
            <a:r>
              <a:rPr lang="en-US" dirty="0" smtClean="0"/>
              <a:t>A request to a root server and response</a:t>
            </a:r>
          </a:p>
          <a:p>
            <a:pPr lvl="1"/>
            <a:r>
              <a:rPr lang="en-US" dirty="0" smtClean="0"/>
              <a:t>A request to a .com server and response</a:t>
            </a:r>
          </a:p>
          <a:p>
            <a:pPr lvl="1"/>
            <a:r>
              <a:rPr lang="en-US" dirty="0" smtClean="0"/>
              <a:t>A request to the bigfirm.com DNS server and response</a:t>
            </a:r>
          </a:p>
          <a:p>
            <a:r>
              <a:rPr lang="en-US" dirty="0" smtClean="0"/>
              <a:t>So let's look at the details and how they're formatted by DNS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34</a:t>
            </a:fld>
            <a:endParaRPr lang="en-US"/>
          </a:p>
        </p:txBody>
      </p:sp>
    </p:spTree>
    <p:extLst>
      <p:ext uri="{BB962C8B-B14F-4D97-AF65-F5344CB8AC3E}">
        <p14:creationId xmlns:p14="http://schemas.microsoft.com/office/powerpoint/2010/main" val="3471450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Details:  Q &amp; The Three A's</a:t>
            </a:r>
            <a:endParaRPr lang="en-US" dirty="0"/>
          </a:p>
        </p:txBody>
      </p:sp>
      <p:sp>
        <p:nvSpPr>
          <p:cNvPr id="3" name="Content Placeholder 2"/>
          <p:cNvSpPr>
            <a:spLocks noGrp="1"/>
          </p:cNvSpPr>
          <p:nvPr>
            <p:ph idx="1"/>
          </p:nvPr>
        </p:nvSpPr>
        <p:spPr/>
        <p:txBody>
          <a:bodyPr/>
          <a:lstStyle/>
          <a:p>
            <a:r>
              <a:rPr lang="en-US" dirty="0"/>
              <a:t>Every </a:t>
            </a:r>
            <a:r>
              <a:rPr lang="en-US" dirty="0" smtClean="0"/>
              <a:t>DNS packet </a:t>
            </a:r>
            <a:r>
              <a:rPr lang="en-US" dirty="0"/>
              <a:t>has zero or more of </a:t>
            </a:r>
            <a:r>
              <a:rPr lang="en-US" dirty="0" smtClean="0"/>
              <a:t>four </a:t>
            </a:r>
            <a:r>
              <a:rPr lang="en-US" dirty="0"/>
              <a:t>parts</a:t>
            </a:r>
            <a:r>
              <a:rPr lang="en-US" dirty="0" smtClean="0"/>
              <a:t>:</a:t>
            </a:r>
          </a:p>
          <a:p>
            <a:pPr lvl="1"/>
            <a:r>
              <a:rPr lang="en-US" dirty="0" smtClean="0"/>
              <a:t>"Question" section</a:t>
            </a:r>
            <a:endParaRPr lang="en-US" dirty="0"/>
          </a:p>
          <a:p>
            <a:pPr lvl="1"/>
            <a:r>
              <a:rPr lang="en-US" dirty="0"/>
              <a:t>"Answer" sections: the answer</a:t>
            </a:r>
          </a:p>
          <a:p>
            <a:pPr lvl="1"/>
            <a:r>
              <a:rPr lang="en-US" dirty="0"/>
              <a:t>"Authority" sections (</a:t>
            </a:r>
            <a:r>
              <a:rPr lang="en-US" dirty="0" err="1"/>
              <a:t>Netmon</a:t>
            </a:r>
            <a:r>
              <a:rPr lang="en-US" dirty="0"/>
              <a:t> calls them "Name server"): relevant name servers</a:t>
            </a:r>
          </a:p>
          <a:p>
            <a:pPr lvl="1"/>
            <a:r>
              <a:rPr lang="en-US" dirty="0"/>
              <a:t>"Additional" sections: extra information, answers to questions raised by the original </a:t>
            </a:r>
            <a:r>
              <a:rPr lang="en-US" dirty="0" smtClean="0"/>
              <a:t>question</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35</a:t>
            </a:fld>
            <a:endParaRPr lang="en-US"/>
          </a:p>
        </p:txBody>
      </p:sp>
    </p:spTree>
    <p:extLst>
      <p:ext uri="{BB962C8B-B14F-4D97-AF65-F5344CB8AC3E}">
        <p14:creationId xmlns:p14="http://schemas.microsoft.com/office/powerpoint/2010/main" val="684789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Query to Root</a:t>
            </a:r>
            <a:endParaRPr lang="en-US" dirty="0"/>
          </a:p>
        </p:txBody>
      </p:sp>
      <p:sp>
        <p:nvSpPr>
          <p:cNvPr id="3" name="Slide Number Placeholder 2"/>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36</a:t>
            </a:fld>
            <a:endParaRPr lang="en-U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8455785"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81354" y="5638800"/>
            <a:ext cx="8610600" cy="1077218"/>
          </a:xfrm>
          <a:prstGeom prst="rect">
            <a:avLst/>
          </a:prstGeom>
          <a:solidFill>
            <a:schemeClr val="accent2">
              <a:lumMod val="75000"/>
            </a:schemeClr>
          </a:solidFill>
        </p:spPr>
        <p:txBody>
          <a:bodyPr wrap="square" rtlCol="0">
            <a:spAutoFit/>
          </a:bodyPr>
          <a:lstStyle/>
          <a:p>
            <a:r>
              <a:rPr lang="en-US" sz="3200" dirty="0" smtClean="0">
                <a:solidFill>
                  <a:schemeClr val="bg2"/>
                </a:solidFill>
              </a:rPr>
              <a:t>Question:  "hey, root, ever heard of a.bigfirm.com?"</a:t>
            </a:r>
            <a:endParaRPr lang="en-US" sz="3200" dirty="0">
              <a:solidFill>
                <a:schemeClr val="bg2"/>
              </a:solidFill>
            </a:endParaRPr>
          </a:p>
        </p:txBody>
      </p:sp>
      <p:sp>
        <p:nvSpPr>
          <p:cNvPr id="6" name="TextBox 5"/>
          <p:cNvSpPr txBox="1"/>
          <p:nvPr/>
        </p:nvSpPr>
        <p:spPr>
          <a:xfrm>
            <a:off x="3733800" y="3309257"/>
            <a:ext cx="4876800" cy="707886"/>
          </a:xfrm>
          <a:prstGeom prst="rect">
            <a:avLst/>
          </a:prstGeom>
          <a:solidFill>
            <a:schemeClr val="accent2">
              <a:lumMod val="75000"/>
            </a:schemeClr>
          </a:solidFill>
        </p:spPr>
        <p:txBody>
          <a:bodyPr wrap="square" rtlCol="0">
            <a:spAutoFit/>
          </a:bodyPr>
          <a:lstStyle/>
          <a:p>
            <a:r>
              <a:rPr lang="en-US" sz="2000" dirty="0" smtClean="0">
                <a:solidFill>
                  <a:schemeClr val="bg2"/>
                </a:solidFill>
              </a:rPr>
              <a:t>One question, no answers, no authority ("Name </a:t>
            </a:r>
            <a:r>
              <a:rPr lang="en-US" sz="2000" dirty="0" err="1" smtClean="0">
                <a:solidFill>
                  <a:schemeClr val="bg2"/>
                </a:solidFill>
              </a:rPr>
              <a:t>ServerCount</a:t>
            </a:r>
            <a:r>
              <a:rPr lang="en-US" sz="2000" dirty="0" smtClean="0">
                <a:solidFill>
                  <a:schemeClr val="bg2"/>
                </a:solidFill>
              </a:rPr>
              <a:t>," no </a:t>
            </a:r>
            <a:r>
              <a:rPr lang="en-US" sz="2000" dirty="0" err="1" smtClean="0">
                <a:solidFill>
                  <a:schemeClr val="bg2"/>
                </a:solidFill>
              </a:rPr>
              <a:t>additionals</a:t>
            </a:r>
            <a:endParaRPr lang="en-US" sz="2000" dirty="0">
              <a:solidFill>
                <a:schemeClr val="bg2"/>
              </a:solidFill>
            </a:endParaRPr>
          </a:p>
        </p:txBody>
      </p:sp>
      <p:sp>
        <p:nvSpPr>
          <p:cNvPr id="7" name="TextBox 6"/>
          <p:cNvSpPr txBox="1"/>
          <p:nvPr/>
        </p:nvSpPr>
        <p:spPr>
          <a:xfrm>
            <a:off x="5638800" y="4648200"/>
            <a:ext cx="2743200" cy="369332"/>
          </a:xfrm>
          <a:prstGeom prst="rect">
            <a:avLst/>
          </a:prstGeom>
          <a:solidFill>
            <a:schemeClr val="accent2">
              <a:lumMod val="75000"/>
            </a:schemeClr>
          </a:solidFill>
        </p:spPr>
        <p:txBody>
          <a:bodyPr wrap="square" rtlCol="0">
            <a:spAutoFit/>
          </a:bodyPr>
          <a:lstStyle/>
          <a:p>
            <a:r>
              <a:rPr lang="en-US" dirty="0" smtClean="0">
                <a:solidFill>
                  <a:schemeClr val="bg2"/>
                </a:solidFill>
              </a:rPr>
              <a:t>The Question!</a:t>
            </a:r>
            <a:endParaRPr lang="en-US" dirty="0">
              <a:solidFill>
                <a:schemeClr val="bg2"/>
              </a:solidFill>
            </a:endParaRPr>
          </a:p>
        </p:txBody>
      </p:sp>
      <p:sp>
        <p:nvSpPr>
          <p:cNvPr id="2" name="Rectangle 1"/>
          <p:cNvSpPr/>
          <p:nvPr/>
        </p:nvSpPr>
        <p:spPr bwMode="auto">
          <a:xfrm>
            <a:off x="838200" y="3124201"/>
            <a:ext cx="2895600" cy="1219200"/>
          </a:xfrm>
          <a:prstGeom prst="rect">
            <a:avLst/>
          </a:prstGeom>
          <a:noFill/>
          <a:ln w="38100" cap="flat" cmpd="sng" algn="ctr">
            <a:solidFill>
              <a:srgbClr val="0070C0"/>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062137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10600" cy="1104900"/>
          </a:xfrm>
        </p:spPr>
        <p:txBody>
          <a:bodyPr/>
          <a:lstStyle/>
          <a:p>
            <a:r>
              <a:rPr lang="en-US" dirty="0" smtClean="0"/>
              <a:t>Response from Root</a:t>
            </a:r>
            <a:endParaRPr lang="en-US" dirty="0"/>
          </a:p>
        </p:txBody>
      </p:sp>
      <p:sp>
        <p:nvSpPr>
          <p:cNvPr id="5" name="Slide Number Placeholder 4"/>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37</a:t>
            </a:fld>
            <a:endParaRPr lang="en-US"/>
          </a:p>
        </p:txBody>
      </p:sp>
      <p:sp>
        <p:nvSpPr>
          <p:cNvPr id="3" name="TextBox 2"/>
          <p:cNvSpPr txBox="1"/>
          <p:nvPr/>
        </p:nvSpPr>
        <p:spPr>
          <a:xfrm>
            <a:off x="152400" y="5943600"/>
            <a:ext cx="8534400" cy="830997"/>
          </a:xfrm>
          <a:prstGeom prst="rect">
            <a:avLst/>
          </a:prstGeom>
          <a:solidFill>
            <a:schemeClr val="accent2">
              <a:lumMod val="75000"/>
            </a:schemeClr>
          </a:solidFill>
        </p:spPr>
        <p:txBody>
          <a:bodyPr wrap="square" rtlCol="0">
            <a:spAutoFit/>
          </a:bodyPr>
          <a:lstStyle/>
          <a:p>
            <a:r>
              <a:rPr lang="en-US" sz="2400" dirty="0" smtClean="0">
                <a:solidFill>
                  <a:schemeClr val="bg2"/>
                </a:solidFill>
              </a:rPr>
              <a:t>Response:  "um, no, but you should next check the .com DNS servers – here are their names and IP addresses"</a:t>
            </a:r>
            <a:endParaRPr lang="en-US" sz="2400" dirty="0">
              <a:solidFill>
                <a:schemeClr val="bg2"/>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838200"/>
            <a:ext cx="7344791"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324600" y="304800"/>
            <a:ext cx="2667000" cy="4247317"/>
          </a:xfrm>
          <a:prstGeom prst="rect">
            <a:avLst/>
          </a:prstGeom>
          <a:solidFill>
            <a:schemeClr val="accent2">
              <a:lumMod val="75000"/>
            </a:schemeClr>
          </a:solidFill>
        </p:spPr>
        <p:txBody>
          <a:bodyPr wrap="square" rtlCol="0">
            <a:spAutoFit/>
          </a:bodyPr>
          <a:lstStyle/>
          <a:p>
            <a:r>
              <a:rPr lang="en-US" dirty="0" smtClean="0">
                <a:solidFill>
                  <a:schemeClr val="bg2"/>
                </a:solidFill>
              </a:rPr>
              <a:t>The question count just parrots back the question.</a:t>
            </a:r>
          </a:p>
          <a:p>
            <a:endParaRPr lang="en-US" dirty="0">
              <a:solidFill>
                <a:schemeClr val="bg2"/>
              </a:solidFill>
            </a:endParaRPr>
          </a:p>
          <a:p>
            <a:r>
              <a:rPr lang="en-US" dirty="0" smtClean="0">
                <a:solidFill>
                  <a:schemeClr val="bg2"/>
                </a:solidFill>
              </a:rPr>
              <a:t>There is no answer.</a:t>
            </a:r>
          </a:p>
          <a:p>
            <a:endParaRPr lang="en-US" dirty="0">
              <a:solidFill>
                <a:schemeClr val="bg2"/>
              </a:solidFill>
            </a:endParaRPr>
          </a:p>
          <a:p>
            <a:r>
              <a:rPr lang="en-US" dirty="0" smtClean="0">
                <a:solidFill>
                  <a:schemeClr val="bg2"/>
                </a:solidFill>
              </a:rPr>
              <a:t>The "authority section" offers hints about where to ask the question NEXT with the .com DNS server names.</a:t>
            </a:r>
          </a:p>
          <a:p>
            <a:endParaRPr lang="en-US" dirty="0">
              <a:solidFill>
                <a:schemeClr val="bg2"/>
              </a:solidFill>
            </a:endParaRPr>
          </a:p>
          <a:p>
            <a:r>
              <a:rPr lang="en-US" dirty="0" smtClean="0">
                <a:solidFill>
                  <a:schemeClr val="bg2"/>
                </a:solidFill>
              </a:rPr>
              <a:t>The "additional" section saves you the trouble of having to look up their IPv4 and IPv6 addresses.</a:t>
            </a:r>
            <a:endParaRPr lang="en-US" dirty="0">
              <a:solidFill>
                <a:schemeClr val="bg2"/>
              </a:solidFill>
            </a:endParaRPr>
          </a:p>
        </p:txBody>
      </p:sp>
    </p:spTree>
    <p:extLst>
      <p:ext uri="{BB962C8B-B14F-4D97-AF65-F5344CB8AC3E}">
        <p14:creationId xmlns:p14="http://schemas.microsoft.com/office/powerpoint/2010/main" val="7172546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a:t>
            </a:r>
            <a:endParaRPr lang="en-US" dirty="0"/>
          </a:p>
        </p:txBody>
      </p:sp>
      <p:sp>
        <p:nvSpPr>
          <p:cNvPr id="3" name="Content Placeholder 2"/>
          <p:cNvSpPr>
            <a:spLocks noGrp="1"/>
          </p:cNvSpPr>
          <p:nvPr>
            <p:ph idx="1"/>
          </p:nvPr>
        </p:nvSpPr>
        <p:spPr/>
        <p:txBody>
          <a:bodyPr/>
          <a:lstStyle/>
          <a:p>
            <a:r>
              <a:rPr lang="en-US" dirty="0" smtClean="0"/>
              <a:t>DNS server makes an identical query for an A record for a.bigfirm.com, but this time to a .com DNS server</a:t>
            </a:r>
          </a:p>
          <a:p>
            <a:r>
              <a:rPr lang="en-US" dirty="0" smtClean="0"/>
              <a:t>That .com DNS server will respond with the names of any DNS servers for "bigfirm.com"</a:t>
            </a:r>
          </a:p>
          <a:p>
            <a:r>
              <a:rPr lang="en-US" dirty="0" smtClean="0"/>
              <a:t>The QAAA tally will be similar to before – 1Q, no A's on the question, 1Q, no answer, two authorities (</a:t>
            </a:r>
            <a:r>
              <a:rPr lang="en-US" dirty="0" err="1" smtClean="0"/>
              <a:t>bigfirm</a:t>
            </a:r>
            <a:r>
              <a:rPr lang="en-US" dirty="0" smtClean="0"/>
              <a:t> has only two DNS servers), two additional (IP addresses)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38</a:t>
            </a:fld>
            <a:endParaRPr lang="en-US"/>
          </a:p>
        </p:txBody>
      </p:sp>
    </p:spTree>
    <p:extLst>
      <p:ext uri="{BB962C8B-B14F-4D97-AF65-F5344CB8AC3E}">
        <p14:creationId xmlns:p14="http://schemas.microsoft.com/office/powerpoint/2010/main" val="279318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Response From .com DNS </a:t>
            </a:r>
            <a:r>
              <a:rPr lang="en-US" dirty="0" err="1" smtClean="0"/>
              <a:t>Srvr</a:t>
            </a:r>
            <a:endParaRPr lang="en-US" dirty="0"/>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39</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219200"/>
            <a:ext cx="8218539"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381000" y="4267200"/>
            <a:ext cx="7086600" cy="457200"/>
          </a:xfrm>
          <a:prstGeom prst="rect">
            <a:avLst/>
          </a:prstGeom>
          <a:noFill/>
          <a:ln w="38100" cap="flat" cmpd="sng" algn="ctr">
            <a:solidFill>
              <a:schemeClr val="accent2">
                <a:lumMod val="50000"/>
              </a:schemeClr>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sp>
        <p:nvSpPr>
          <p:cNvPr id="5" name="TextBox 4"/>
          <p:cNvSpPr txBox="1"/>
          <p:nvPr/>
        </p:nvSpPr>
        <p:spPr>
          <a:xfrm>
            <a:off x="5638800" y="2819400"/>
            <a:ext cx="2514600" cy="1477328"/>
          </a:xfrm>
          <a:prstGeom prst="rect">
            <a:avLst/>
          </a:prstGeom>
          <a:solidFill>
            <a:schemeClr val="accent2">
              <a:lumMod val="75000"/>
            </a:schemeClr>
          </a:solidFill>
        </p:spPr>
        <p:txBody>
          <a:bodyPr wrap="square" rtlCol="0">
            <a:spAutoFit/>
          </a:bodyPr>
          <a:lstStyle/>
          <a:p>
            <a:r>
              <a:rPr lang="en-US" dirty="0" smtClean="0">
                <a:solidFill>
                  <a:schemeClr val="bg2"/>
                </a:solidFill>
              </a:rPr>
              <a:t>"I don't have the answer, but go ask web2.minasi.com, it will be able to answer your question"</a:t>
            </a:r>
            <a:endParaRPr lang="en-US" dirty="0">
              <a:solidFill>
                <a:schemeClr val="bg2"/>
              </a:solidFill>
            </a:endParaRPr>
          </a:p>
        </p:txBody>
      </p:sp>
    </p:spTree>
    <p:extLst>
      <p:ext uri="{BB962C8B-B14F-4D97-AF65-F5344CB8AC3E}">
        <p14:creationId xmlns:p14="http://schemas.microsoft.com/office/powerpoint/2010/main" val="20614725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8" name="Content Placeholder 7"/>
          <p:cNvSpPr>
            <a:spLocks noGrp="1"/>
          </p:cNvSpPr>
          <p:nvPr>
            <p:ph sz="half" idx="1"/>
          </p:nvPr>
        </p:nvSpPr>
        <p:spPr>
          <a:xfrm>
            <a:off x="389436" y="1447801"/>
            <a:ext cx="4115872" cy="2886944"/>
          </a:xfrm>
        </p:spPr>
        <p:txBody>
          <a:bodyPr>
            <a:normAutofit fontScale="92500" lnSpcReduction="10000"/>
          </a:bodyPr>
          <a:lstStyle/>
          <a:p>
            <a:r>
              <a:rPr lang="en-US" dirty="0" smtClean="0"/>
              <a:t>Review: queries and recursion in DNS</a:t>
            </a:r>
          </a:p>
          <a:p>
            <a:r>
              <a:rPr lang="en-US" dirty="0" smtClean="0"/>
              <a:t>Examine a particular query in-depth: Ports, TXIDs and more</a:t>
            </a:r>
          </a:p>
          <a:p>
            <a:r>
              <a:rPr lang="en-US" dirty="0" smtClean="0"/>
              <a:t>How DNS uses UDP versus how it uses TCP</a:t>
            </a:r>
            <a:endParaRPr lang="en-US" dirty="0"/>
          </a:p>
        </p:txBody>
      </p:sp>
      <p:sp>
        <p:nvSpPr>
          <p:cNvPr id="9" name="Content Placeholder 8"/>
          <p:cNvSpPr>
            <a:spLocks noGrp="1"/>
          </p:cNvSpPr>
          <p:nvPr>
            <p:ph sz="half" idx="2"/>
          </p:nvPr>
        </p:nvSpPr>
        <p:spPr>
          <a:xfrm>
            <a:off x="4637501" y="1447801"/>
            <a:ext cx="4115872" cy="3360920"/>
          </a:xfrm>
        </p:spPr>
        <p:txBody>
          <a:bodyPr>
            <a:normAutofit fontScale="92500" lnSpcReduction="10000"/>
          </a:bodyPr>
          <a:lstStyle/>
          <a:p>
            <a:r>
              <a:rPr lang="en-US" dirty="0" smtClean="0"/>
              <a:t>Tracking DNS with Network Monitor</a:t>
            </a:r>
          </a:p>
          <a:p>
            <a:r>
              <a:rPr lang="en-US" dirty="0" smtClean="0"/>
              <a:t>DNS details: a Q and three A's</a:t>
            </a:r>
            <a:endParaRPr lang="en-US" dirty="0"/>
          </a:p>
          <a:p>
            <a:r>
              <a:rPr lang="en-US" dirty="0" smtClean="0"/>
              <a:t>EDNS, Extensions to DNS</a:t>
            </a:r>
            <a:endParaRPr lang="en-US" dirty="0"/>
          </a:p>
          <a:p>
            <a:r>
              <a:rPr lang="en-US" dirty="0" smtClean="0"/>
              <a:t>DNS tools that are way better than </a:t>
            </a:r>
            <a:r>
              <a:rPr lang="en-US" dirty="0" err="1" smtClean="0"/>
              <a:t>nslookup</a:t>
            </a:r>
            <a:endParaRPr lang="en-US" dirty="0"/>
          </a:p>
        </p:txBody>
      </p:sp>
      <p:sp>
        <p:nvSpPr>
          <p:cNvPr id="3" name="Slide Number Placeholder 2"/>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a:t>
            </a:fld>
            <a:endParaRPr lang="en-US"/>
          </a:p>
        </p:txBody>
      </p:sp>
    </p:spTree>
    <p:extLst>
      <p:ext uri="{BB962C8B-B14F-4D97-AF65-F5344CB8AC3E}">
        <p14:creationId xmlns:p14="http://schemas.microsoft.com/office/powerpoint/2010/main" val="24737336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Finally…</a:t>
            </a:r>
            <a:endParaRPr lang="en-US" dirty="0"/>
          </a:p>
        </p:txBody>
      </p:sp>
      <p:sp>
        <p:nvSpPr>
          <p:cNvPr id="4" name="Content Placeholder 3"/>
          <p:cNvSpPr>
            <a:spLocks noGrp="1"/>
          </p:cNvSpPr>
          <p:nvPr>
            <p:ph idx="1"/>
          </p:nvPr>
        </p:nvSpPr>
        <p:spPr/>
        <p:txBody>
          <a:bodyPr/>
          <a:lstStyle/>
          <a:p>
            <a:r>
              <a:rPr lang="en-US" dirty="0" smtClean="0"/>
              <a:t>Now that the system knows where to find the DNS server for bigfirm.com, it queries that</a:t>
            </a:r>
          </a:p>
          <a:p>
            <a:r>
              <a:rPr lang="en-US" dirty="0" smtClean="0"/>
              <a:t>Then the response arrives, and now the original DNS query is resolved</a:t>
            </a:r>
          </a:p>
          <a:p>
            <a:r>
              <a:rPr lang="en-US" dirty="0" smtClean="0"/>
              <a:t>The general approach with </a:t>
            </a:r>
            <a:r>
              <a:rPr lang="en-US" dirty="0" err="1" smtClean="0"/>
              <a:t>Netmon</a:t>
            </a:r>
            <a:r>
              <a:rPr lang="en-US" dirty="0" smtClean="0"/>
              <a:t> is to build and test a properly working query</a:t>
            </a:r>
          </a:p>
          <a:p>
            <a:r>
              <a:rPr lang="en-US" dirty="0" smtClean="0"/>
              <a:t>Keep that as a reference and compare it when examining a troubled system</a:t>
            </a:r>
            <a:endParaRPr lang="en-US" dirty="0"/>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40</a:t>
            </a:fld>
            <a:endParaRPr lang="en-US"/>
          </a:p>
        </p:txBody>
      </p:sp>
    </p:spTree>
    <p:extLst>
      <p:ext uri="{BB962C8B-B14F-4D97-AF65-F5344CB8AC3E}">
        <p14:creationId xmlns:p14="http://schemas.microsoft.com/office/powerpoint/2010/main" val="13505110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DDNS Registration</a:t>
            </a:r>
            <a:endParaRPr lang="en-US" dirty="0"/>
          </a:p>
        </p:txBody>
      </p:sp>
      <p:sp>
        <p:nvSpPr>
          <p:cNvPr id="3" name="Content Placeholder 2"/>
          <p:cNvSpPr>
            <a:spLocks noGrp="1"/>
          </p:cNvSpPr>
          <p:nvPr>
            <p:ph idx="1"/>
          </p:nvPr>
        </p:nvSpPr>
        <p:spPr/>
        <p:txBody>
          <a:bodyPr/>
          <a:lstStyle/>
          <a:p>
            <a:r>
              <a:rPr lang="en-US" dirty="0" smtClean="0"/>
              <a:t>Now we're ready to tackle an AD-related DNS annoyance:  dynamic DNS registration</a:t>
            </a:r>
          </a:p>
          <a:p>
            <a:r>
              <a:rPr lang="en-US" dirty="0" smtClean="0"/>
              <a:t>Dynamic DNS registration fails either because of security (an AD issue, if the zone is AD-integrated) or a DNS failure</a:t>
            </a:r>
          </a:p>
          <a:p>
            <a:r>
              <a:rPr lang="en-US" dirty="0" smtClean="0"/>
              <a:t>So try out a dynamic DNS registration on Network Monitor</a:t>
            </a:r>
          </a:p>
          <a:p>
            <a:r>
              <a:rPr lang="en-US" dirty="0" smtClean="0"/>
              <a:t>Here are the steps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41</a:t>
            </a:fld>
            <a:endParaRPr lang="en-US"/>
          </a:p>
        </p:txBody>
      </p:sp>
    </p:spTree>
    <p:extLst>
      <p:ext uri="{BB962C8B-B14F-4D97-AF65-F5344CB8AC3E}">
        <p14:creationId xmlns:p14="http://schemas.microsoft.com/office/powerpoint/2010/main" val="2854464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DDNS registration</a:t>
            </a:r>
            <a:endParaRPr lang="en-US" dirty="0"/>
          </a:p>
        </p:txBody>
      </p:sp>
      <p:sp>
        <p:nvSpPr>
          <p:cNvPr id="4" name="Text Placeholder 3"/>
          <p:cNvSpPr>
            <a:spLocks noGrp="1"/>
          </p:cNvSpPr>
          <p:nvPr>
            <p:ph type="body" idx="1"/>
          </p:nvPr>
        </p:nvSpPr>
        <p:spPr>
          <a:xfrm>
            <a:off x="389436" y="1484784"/>
            <a:ext cx="4115872" cy="692497"/>
          </a:xfrm>
        </p:spPr>
        <p:txBody>
          <a:bodyPr>
            <a:normAutofit fontScale="92500" lnSpcReduction="10000"/>
          </a:bodyPr>
          <a:lstStyle/>
          <a:p>
            <a:r>
              <a:rPr lang="en-US" dirty="0" smtClean="0"/>
              <a:t>Query for SOA record for domain</a:t>
            </a:r>
            <a:endParaRPr lang="en-US" dirty="0"/>
          </a:p>
        </p:txBody>
      </p:sp>
      <p:sp>
        <p:nvSpPr>
          <p:cNvPr id="5" name="Content Placeholder 4"/>
          <p:cNvSpPr>
            <a:spLocks noGrp="1"/>
          </p:cNvSpPr>
          <p:nvPr>
            <p:ph sz="half" idx="2"/>
          </p:nvPr>
        </p:nvSpPr>
        <p:spPr>
          <a:xfrm>
            <a:off x="381000" y="2553079"/>
            <a:ext cx="4114800" cy="1855893"/>
          </a:xfrm>
        </p:spPr>
        <p:txBody>
          <a:bodyPr>
            <a:normAutofit fontScale="85000" lnSpcReduction="20000"/>
          </a:bodyPr>
          <a:lstStyle/>
          <a:p>
            <a:r>
              <a:rPr lang="en-US" dirty="0" smtClean="0"/>
              <a:t>Query to local DNS server</a:t>
            </a:r>
          </a:p>
          <a:p>
            <a:r>
              <a:rPr lang="en-US" dirty="0" smtClean="0"/>
              <a:t>Response from local DNS server</a:t>
            </a:r>
          </a:p>
          <a:p>
            <a:r>
              <a:rPr lang="en-US" dirty="0" smtClean="0"/>
              <a:t>(Why isn't there the query to root and .com or other TLD?)</a:t>
            </a:r>
          </a:p>
          <a:p>
            <a:r>
              <a:rPr lang="en-US" dirty="0" smtClean="0"/>
              <a:t>SOA returns name of "primary" DNS server</a:t>
            </a:r>
            <a:endParaRPr lang="en-US" dirty="0"/>
          </a:p>
        </p:txBody>
      </p:sp>
      <p:sp>
        <p:nvSpPr>
          <p:cNvPr id="6" name="Text Placeholder 5"/>
          <p:cNvSpPr>
            <a:spLocks noGrp="1"/>
          </p:cNvSpPr>
          <p:nvPr>
            <p:ph type="body" sz="quarter" idx="3"/>
          </p:nvPr>
        </p:nvSpPr>
        <p:spPr>
          <a:xfrm>
            <a:off x="4637501" y="1484784"/>
            <a:ext cx="4115872" cy="692497"/>
          </a:xfrm>
        </p:spPr>
        <p:txBody>
          <a:bodyPr>
            <a:normAutofit fontScale="92500" lnSpcReduction="10000"/>
          </a:bodyPr>
          <a:lstStyle/>
          <a:p>
            <a:r>
              <a:rPr lang="en-US" dirty="0" smtClean="0"/>
              <a:t>Query for IP address of primary DNS server</a:t>
            </a:r>
            <a:endParaRPr lang="en-US" dirty="0"/>
          </a:p>
        </p:txBody>
      </p:sp>
      <p:sp>
        <p:nvSpPr>
          <p:cNvPr id="7" name="Content Placeholder 6"/>
          <p:cNvSpPr>
            <a:spLocks noGrp="1"/>
          </p:cNvSpPr>
          <p:nvPr>
            <p:ph sz="quarter" idx="4"/>
          </p:nvPr>
        </p:nvSpPr>
        <p:spPr>
          <a:xfrm>
            <a:off x="4637501" y="2553080"/>
            <a:ext cx="4115872" cy="1855893"/>
          </a:xfrm>
        </p:spPr>
        <p:txBody>
          <a:bodyPr>
            <a:normAutofit fontScale="85000" lnSpcReduction="20000"/>
          </a:bodyPr>
          <a:lstStyle/>
          <a:p>
            <a:r>
              <a:rPr lang="en-US" dirty="0" smtClean="0"/>
              <a:t>Query to local DNS server</a:t>
            </a:r>
          </a:p>
          <a:p>
            <a:r>
              <a:rPr lang="en-US" dirty="0" smtClean="0"/>
              <a:t>Response from local DNS server</a:t>
            </a:r>
          </a:p>
          <a:p>
            <a:pPr marL="0" indent="0">
              <a:buNone/>
            </a:pPr>
            <a:r>
              <a:rPr lang="en-US" b="1" dirty="0" smtClean="0"/>
              <a:t>DDNS Registration</a:t>
            </a:r>
          </a:p>
          <a:p>
            <a:r>
              <a:rPr lang="en-US" dirty="0" smtClean="0"/>
              <a:t>DDNS request to primary DNS server</a:t>
            </a:r>
          </a:p>
          <a:p>
            <a:r>
              <a:rPr lang="en-US" dirty="0" smtClean="0"/>
              <a:t>Success/failure response</a:t>
            </a:r>
            <a:endParaRPr lang="en-US" dirty="0"/>
          </a:p>
        </p:txBody>
      </p:sp>
      <p:sp>
        <p:nvSpPr>
          <p:cNvPr id="3" name="Slide Number Placeholder 2"/>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42</a:t>
            </a:fld>
            <a:endParaRPr lang="en-US"/>
          </a:p>
        </p:txBody>
      </p:sp>
    </p:spTree>
    <p:extLst>
      <p:ext uri="{BB962C8B-B14F-4D97-AF65-F5344CB8AC3E}">
        <p14:creationId xmlns:p14="http://schemas.microsoft.com/office/powerpoint/2010/main" val="517049910"/>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Extensions to DNS</a:t>
            </a:r>
            <a:endParaRPr lang="en-US" dirty="0"/>
          </a:p>
        </p:txBody>
      </p:sp>
      <p:sp>
        <p:nvSpPr>
          <p:cNvPr id="5" name="Subtitle 4"/>
          <p:cNvSpPr>
            <a:spLocks noGrp="1"/>
          </p:cNvSpPr>
          <p:nvPr>
            <p:ph type="body" idx="1"/>
          </p:nvPr>
        </p:nvSpPr>
        <p:spPr/>
        <p:txBody>
          <a:bodyPr/>
          <a:lstStyle/>
          <a:p>
            <a:r>
              <a:rPr lang="en-US" dirty="0" smtClean="0"/>
              <a:t>a 2008 R2 issue, sort of</a:t>
            </a:r>
            <a:endParaRPr lang="en-US" dirty="0"/>
          </a:p>
        </p:txBody>
      </p:sp>
    </p:spTree>
    <p:extLst>
      <p:ext uri="{BB962C8B-B14F-4D97-AF65-F5344CB8AC3E}">
        <p14:creationId xmlns:p14="http://schemas.microsoft.com/office/powerpoint/2010/main" val="1131297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Understanding Extended DNS</a:t>
            </a:r>
            <a:endParaRPr lang="en-US" dirty="0"/>
          </a:p>
        </p:txBody>
      </p:sp>
      <p:sp>
        <p:nvSpPr>
          <p:cNvPr id="3" name="Content Placeholder 2"/>
          <p:cNvSpPr>
            <a:spLocks noGrp="1"/>
          </p:cNvSpPr>
          <p:nvPr>
            <p:ph idx="1"/>
          </p:nvPr>
        </p:nvSpPr>
        <p:spPr/>
        <p:txBody>
          <a:bodyPr/>
          <a:lstStyle/>
          <a:p>
            <a:r>
              <a:rPr lang="en-US" dirty="0" smtClean="0"/>
              <a:t>DNS needs to grow and add functionality</a:t>
            </a:r>
          </a:p>
          <a:p>
            <a:r>
              <a:rPr lang="en-US" dirty="0" smtClean="0"/>
              <a:t>Doing that, however, means changing protocol format and that could break tens of billions of network operations world-wide </a:t>
            </a:r>
          </a:p>
          <a:p>
            <a:r>
              <a:rPr lang="en-US" dirty="0" smtClean="0"/>
              <a:t>So 1999 introduced RFC 2671, "Extension Mechanisms for DNS" or "EDNS"</a:t>
            </a:r>
          </a:p>
          <a:p>
            <a:r>
              <a:rPr lang="en-US" dirty="0" smtClean="0"/>
              <a:t>Windows DNS has supported it since 2003, but it's been blamed (wrongly) for problems in 2008R2, so here's the story</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44</a:t>
            </a:fld>
            <a:endParaRPr lang="en-US"/>
          </a:p>
        </p:txBody>
      </p:sp>
    </p:spTree>
    <p:extLst>
      <p:ext uri="{BB962C8B-B14F-4D97-AF65-F5344CB8AC3E}">
        <p14:creationId xmlns:p14="http://schemas.microsoft.com/office/powerpoint/2010/main" val="1649777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EDNS Goals</a:t>
            </a:r>
            <a:endParaRPr lang="en-US" dirty="0"/>
          </a:p>
        </p:txBody>
      </p:sp>
      <p:sp>
        <p:nvSpPr>
          <p:cNvPr id="3" name="Content Placeholder 2"/>
          <p:cNvSpPr>
            <a:spLocks noGrp="1"/>
          </p:cNvSpPr>
          <p:nvPr>
            <p:ph idx="1"/>
          </p:nvPr>
        </p:nvSpPr>
        <p:spPr/>
        <p:txBody>
          <a:bodyPr/>
          <a:lstStyle/>
          <a:p>
            <a:r>
              <a:rPr lang="en-US" dirty="0" smtClean="0"/>
              <a:t>Original DNS leaves seven bits for flags</a:t>
            </a:r>
          </a:p>
          <a:p>
            <a:r>
              <a:rPr lang="en-US" dirty="0" smtClean="0"/>
              <a:t>All but one are used up now</a:t>
            </a:r>
          </a:p>
          <a:p>
            <a:r>
              <a:rPr lang="en-US" dirty="0" smtClean="0"/>
              <a:t>EDNS creates space for more flags</a:t>
            </a:r>
          </a:p>
          <a:p>
            <a:r>
              <a:rPr lang="en-US" dirty="0" smtClean="0"/>
              <a:t>UDP limits of 512 bytes are goofy in today's Internet</a:t>
            </a:r>
          </a:p>
          <a:p>
            <a:r>
              <a:rPr lang="en-US" dirty="0" smtClean="0"/>
              <a:t>EDNS lets EDNS-aware DNS servers negotiate larger UDP packet sizes</a:t>
            </a:r>
          </a:p>
          <a:p>
            <a:r>
              <a:rPr lang="en-US" dirty="0" smtClean="0"/>
              <a:t>(Remember why UDP is so important to DNS and the annoying 13-server limit) </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45</a:t>
            </a:fld>
            <a:endParaRPr lang="en-US"/>
          </a:p>
        </p:txBody>
      </p:sp>
    </p:spTree>
    <p:extLst>
      <p:ext uri="{BB962C8B-B14F-4D97-AF65-F5344CB8AC3E}">
        <p14:creationId xmlns:p14="http://schemas.microsoft.com/office/powerpoint/2010/main" val="6348035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EDNS Works</a:t>
            </a:r>
            <a:endParaRPr lang="en-US" dirty="0"/>
          </a:p>
        </p:txBody>
      </p:sp>
      <p:sp>
        <p:nvSpPr>
          <p:cNvPr id="3" name="Content Placeholder 2"/>
          <p:cNvSpPr>
            <a:spLocks noGrp="1"/>
          </p:cNvSpPr>
          <p:nvPr>
            <p:ph idx="1"/>
          </p:nvPr>
        </p:nvSpPr>
        <p:spPr/>
        <p:txBody>
          <a:bodyPr/>
          <a:lstStyle/>
          <a:p>
            <a:r>
              <a:rPr lang="en-US" dirty="0" smtClean="0"/>
              <a:t>EDNS-aware DNS servers want to find other EDNS-aware servers</a:t>
            </a:r>
          </a:p>
          <a:p>
            <a:r>
              <a:rPr lang="en-US" dirty="0" smtClean="0"/>
              <a:t>Again, that method can't break EDNS-dumb DNS servers</a:t>
            </a:r>
          </a:p>
          <a:p>
            <a:r>
              <a:rPr lang="en-US" dirty="0" smtClean="0"/>
              <a:t>Answer:  always add an extra query record called an "OPT" record which shows up in the "additional" section</a:t>
            </a:r>
          </a:p>
          <a:p>
            <a:r>
              <a:rPr lang="en-US" dirty="0" smtClean="0"/>
              <a:t>If the responder answers the OPT query, it's EDNS-aware; otherwise, it just ignores it</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46</a:t>
            </a:fld>
            <a:endParaRPr lang="en-US"/>
          </a:p>
        </p:txBody>
      </p:sp>
    </p:spTree>
    <p:extLst>
      <p:ext uri="{BB962C8B-B14F-4D97-AF65-F5344CB8AC3E}">
        <p14:creationId xmlns:p14="http://schemas.microsoft.com/office/powerpoint/2010/main" val="19743529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t>I created a host "a.bigfirm.com" and gave it 50 A records, so there's no way the "A" record query for a.bigfirm.com can fit in 512 bytes</a:t>
            </a:r>
          </a:p>
          <a:p>
            <a:r>
              <a:rPr lang="en-US" dirty="0" smtClean="0"/>
              <a:t>Here are some bits from the </a:t>
            </a:r>
            <a:r>
              <a:rPr lang="en-US" dirty="0" err="1" smtClean="0"/>
              <a:t>Netmon</a:t>
            </a:r>
            <a:r>
              <a:rPr lang="en-US" dirty="0" smtClean="0"/>
              <a:t> trace of the lookup</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47</a:t>
            </a:fld>
            <a:endParaRPr lang="en-US"/>
          </a:p>
        </p:txBody>
      </p:sp>
    </p:spTree>
    <p:extLst>
      <p:ext uri="{BB962C8B-B14F-4D97-AF65-F5344CB8AC3E}">
        <p14:creationId xmlns:p14="http://schemas.microsoft.com/office/powerpoint/2010/main" val="2151541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Original Query OPT Section</a:t>
            </a:r>
            <a:endParaRPr lang="en-US" dirty="0"/>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48</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36431"/>
            <a:ext cx="8819535"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6326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Part 1</a:t>
            </a:r>
            <a:endParaRPr lang="en-US" dirty="0"/>
          </a:p>
        </p:txBody>
      </p:sp>
      <p:sp>
        <p:nvSpPr>
          <p:cNvPr id="3" name="Slide Number Placeholder 2"/>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49</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905000"/>
            <a:ext cx="8755944"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Left Arrow 5"/>
          <p:cNvSpPr/>
          <p:nvPr/>
        </p:nvSpPr>
        <p:spPr bwMode="auto">
          <a:xfrm>
            <a:off x="5562600" y="2743200"/>
            <a:ext cx="990600" cy="228600"/>
          </a:xfrm>
          <a:prstGeom prst="leftArrow">
            <a:avLst/>
          </a:prstGeom>
          <a:solidFill>
            <a:srgbClr val="0070C0"/>
          </a:solidFill>
          <a:ln w="12700" cap="flat" cmpd="sng" algn="ctr">
            <a:solidFill>
              <a:schemeClr val="tx1"/>
            </a:solid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3385788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First:  DNS Logs</a:t>
            </a:r>
            <a:endParaRPr lang="en-US" dirty="0"/>
          </a:p>
        </p:txBody>
      </p:sp>
      <p:sp>
        <p:nvSpPr>
          <p:cNvPr id="7" name="Content Placeholder 6"/>
          <p:cNvSpPr>
            <a:spLocks noGrp="1"/>
          </p:cNvSpPr>
          <p:nvPr>
            <p:ph idx="1"/>
          </p:nvPr>
        </p:nvSpPr>
        <p:spPr/>
        <p:txBody>
          <a:bodyPr/>
          <a:lstStyle/>
          <a:p>
            <a:r>
              <a:rPr lang="en-US" dirty="0" smtClean="0"/>
              <a:t>Let's take a look at an actual log from a running DNS server</a:t>
            </a:r>
          </a:p>
          <a:p>
            <a:r>
              <a:rPr lang="en-US" dirty="0" smtClean="0"/>
              <a:t>You do not get this log by default; rather, you get it by enabling it in the DNS server's properties</a:t>
            </a:r>
            <a:endParaRPr lang="en-US" dirty="0"/>
          </a:p>
        </p:txBody>
      </p:sp>
      <p:sp>
        <p:nvSpPr>
          <p:cNvPr id="5" name="Slide Number Placeholder 4"/>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a:t>
            </a:fld>
            <a:endParaRPr lang="en-US"/>
          </a:p>
        </p:txBody>
      </p:sp>
    </p:spTree>
    <p:extLst>
      <p:ext uri="{BB962C8B-B14F-4D97-AF65-F5344CB8AC3E}">
        <p14:creationId xmlns:p14="http://schemas.microsoft.com/office/powerpoint/2010/main" val="3011815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 Response on EDNS System</a:t>
            </a:r>
            <a:endParaRPr lang="en-US" dirty="0"/>
          </a:p>
        </p:txBody>
      </p:sp>
      <p:sp>
        <p:nvSpPr>
          <p:cNvPr id="3" name="Slide Number Placeholder 2"/>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50</a:t>
            </a:fld>
            <a:endParaRPr lang="en-US"/>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315308"/>
            <a:ext cx="891540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9574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Compare w/non-EDNS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51</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371600"/>
            <a:ext cx="5638800" cy="4947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28600" y="2133600"/>
            <a:ext cx="1905000" cy="1200329"/>
          </a:xfrm>
          <a:prstGeom prst="rect">
            <a:avLst/>
          </a:prstGeom>
          <a:solidFill>
            <a:schemeClr val="accent2">
              <a:lumMod val="75000"/>
            </a:schemeClr>
          </a:solidFill>
        </p:spPr>
        <p:txBody>
          <a:bodyPr wrap="square" rtlCol="0">
            <a:spAutoFit/>
          </a:bodyPr>
          <a:lstStyle/>
          <a:p>
            <a:r>
              <a:rPr lang="en-US" dirty="0" smtClean="0">
                <a:solidFill>
                  <a:schemeClr val="bg2"/>
                </a:solidFill>
              </a:rPr>
              <a:t>Note the "</a:t>
            </a:r>
            <a:r>
              <a:rPr lang="en-US" dirty="0" err="1" smtClean="0">
                <a:solidFill>
                  <a:schemeClr val="bg2"/>
                </a:solidFill>
              </a:rPr>
              <a:t>DnsOverTcp</a:t>
            </a:r>
            <a:r>
              <a:rPr lang="en-US" dirty="0" smtClean="0">
                <a:solidFill>
                  <a:schemeClr val="bg2"/>
                </a:solidFill>
              </a:rPr>
              <a:t>" protocol reference</a:t>
            </a:r>
            <a:endParaRPr lang="en-US" dirty="0">
              <a:solidFill>
                <a:schemeClr val="bg2"/>
              </a:solidFill>
            </a:endParaRPr>
          </a:p>
        </p:txBody>
      </p:sp>
    </p:spTree>
    <p:extLst>
      <p:ext uri="{BB962C8B-B14F-4D97-AF65-F5344CB8AC3E}">
        <p14:creationId xmlns:p14="http://schemas.microsoft.com/office/powerpoint/2010/main" val="3665517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EDNS-Related Problem</a:t>
            </a:r>
            <a:endParaRPr lang="en-US" dirty="0"/>
          </a:p>
        </p:txBody>
      </p:sp>
      <p:sp>
        <p:nvSpPr>
          <p:cNvPr id="4" name="Content Placeholder 3"/>
          <p:cNvSpPr>
            <a:spLocks noGrp="1"/>
          </p:cNvSpPr>
          <p:nvPr>
            <p:ph idx="1"/>
          </p:nvPr>
        </p:nvSpPr>
        <p:spPr/>
        <p:txBody>
          <a:bodyPr/>
          <a:lstStyle/>
          <a:p>
            <a:r>
              <a:rPr lang="en-US" dirty="0" smtClean="0"/>
              <a:t>Suppose EDNS negotiates a UDP packet larger than 512 bytes</a:t>
            </a:r>
          </a:p>
          <a:p>
            <a:r>
              <a:rPr lang="en-US" dirty="0" smtClean="0"/>
              <a:t>Then suppose it runs into one of those routers with a stupid firewall rule</a:t>
            </a:r>
          </a:p>
          <a:p>
            <a:r>
              <a:rPr lang="en-US" dirty="0" smtClean="0"/>
              <a:t>Result:  you can't resolve things like Yahoo, Microsoft or the like</a:t>
            </a:r>
          </a:p>
          <a:p>
            <a:r>
              <a:rPr lang="en-US" dirty="0" smtClean="0"/>
              <a:t>The problem is the firewall, but EDNS gets blamed for it</a:t>
            </a:r>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52</a:t>
            </a:fld>
            <a:endParaRPr lang="en-US"/>
          </a:p>
        </p:txBody>
      </p:sp>
    </p:spTree>
    <p:extLst>
      <p:ext uri="{BB962C8B-B14F-4D97-AF65-F5344CB8AC3E}">
        <p14:creationId xmlns:p14="http://schemas.microsoft.com/office/powerpoint/2010/main" val="38023244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Supposed "Workaround"</a:t>
            </a:r>
            <a:endParaRPr lang="en-US" dirty="0"/>
          </a:p>
        </p:txBody>
      </p:sp>
      <p:sp>
        <p:nvSpPr>
          <p:cNvPr id="3" name="Content Placeholder 2"/>
          <p:cNvSpPr>
            <a:spLocks noGrp="1"/>
          </p:cNvSpPr>
          <p:nvPr>
            <p:ph idx="1"/>
          </p:nvPr>
        </p:nvSpPr>
        <p:spPr>
          <a:xfrm>
            <a:off x="389436" y="1447799"/>
            <a:ext cx="8363938" cy="4825937"/>
          </a:xfrm>
        </p:spPr>
        <p:txBody>
          <a:bodyPr/>
          <a:lstStyle/>
          <a:p>
            <a:r>
              <a:rPr lang="en-US" dirty="0" err="1" smtClean="0"/>
              <a:t>dnscmd</a:t>
            </a:r>
            <a:r>
              <a:rPr lang="en-US" dirty="0" smtClean="0"/>
              <a:t> /</a:t>
            </a:r>
            <a:r>
              <a:rPr lang="en-US" dirty="0" err="1" smtClean="0"/>
              <a:t>config</a:t>
            </a:r>
            <a:r>
              <a:rPr lang="en-US" dirty="0" smtClean="0"/>
              <a:t> /</a:t>
            </a:r>
            <a:r>
              <a:rPr lang="en-US" dirty="0" err="1" smtClean="0"/>
              <a:t>enabeednsprobes</a:t>
            </a:r>
            <a:r>
              <a:rPr lang="en-US" dirty="0" smtClean="0"/>
              <a:t> 0</a:t>
            </a:r>
          </a:p>
          <a:p>
            <a:r>
              <a:rPr lang="en-US" dirty="0" smtClean="0"/>
              <a:t>(Note:  I strongly recommend you </a:t>
            </a:r>
            <a:r>
              <a:rPr lang="en-US" i="1" dirty="0" smtClean="0"/>
              <a:t>not</a:t>
            </a:r>
            <a:r>
              <a:rPr lang="en-US" dirty="0" smtClean="0"/>
              <a:t> do this!)</a:t>
            </a:r>
          </a:p>
          <a:p>
            <a:r>
              <a:rPr lang="en-US" dirty="0" smtClean="0"/>
              <a:t>This causes your DNS server to never </a:t>
            </a:r>
            <a:r>
              <a:rPr lang="en-US" i="1" dirty="0" smtClean="0"/>
              <a:t>offer</a:t>
            </a:r>
            <a:r>
              <a:rPr lang="en-US" dirty="0" smtClean="0"/>
              <a:t> OPT records, but it doesn't stop it from </a:t>
            </a:r>
            <a:r>
              <a:rPr lang="en-US" i="1" dirty="0" smtClean="0"/>
              <a:t>responding</a:t>
            </a:r>
            <a:r>
              <a:rPr lang="en-US" dirty="0" smtClean="0"/>
              <a:t> to them</a:t>
            </a:r>
          </a:p>
          <a:p>
            <a:r>
              <a:rPr lang="en-US" dirty="0" smtClean="0"/>
              <a:t>Only 2008R2 difference is that now R2 DNS servers have probes set to "1," not "0"</a:t>
            </a:r>
          </a:p>
          <a:p>
            <a:r>
              <a:rPr lang="en-US" dirty="0" smtClean="0"/>
              <a:t>Don't disable EDNS probes, find out what firewall or router is causing the problem</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53</a:t>
            </a:fld>
            <a:endParaRPr lang="en-US"/>
          </a:p>
        </p:txBody>
      </p:sp>
    </p:spTree>
    <p:extLst>
      <p:ext uri="{BB962C8B-B14F-4D97-AF65-F5344CB8AC3E}">
        <p14:creationId xmlns:p14="http://schemas.microsoft.com/office/powerpoint/2010/main" val="11251840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1052596"/>
          </a:xfrm>
        </p:spPr>
        <p:txBody>
          <a:bodyPr>
            <a:normAutofit fontScale="90000"/>
          </a:bodyPr>
          <a:lstStyle/>
          <a:p>
            <a:r>
              <a:rPr lang="en-US" dirty="0" smtClean="0"/>
              <a:t>Why Bother?</a:t>
            </a:r>
            <a:br>
              <a:rPr lang="en-US" dirty="0" smtClean="0"/>
            </a:br>
            <a:r>
              <a:rPr lang="en-US" sz="3200" dirty="0" smtClean="0">
                <a:solidFill>
                  <a:schemeClr val="accent6">
                    <a:lumMod val="60000"/>
                    <a:lumOff val="40000"/>
                  </a:schemeClr>
                </a:solidFill>
              </a:rPr>
              <a:t>several reasons, actually</a:t>
            </a:r>
            <a:endParaRPr lang="en-US" dirty="0">
              <a:solidFill>
                <a:schemeClr val="accent6">
                  <a:lumMod val="60000"/>
                  <a:lumOff val="40000"/>
                </a:schemeClr>
              </a:solidFill>
            </a:endParaRPr>
          </a:p>
        </p:txBody>
      </p:sp>
      <p:sp>
        <p:nvSpPr>
          <p:cNvPr id="3" name="Content Placeholder 2"/>
          <p:cNvSpPr>
            <a:spLocks noGrp="1"/>
          </p:cNvSpPr>
          <p:nvPr>
            <p:ph idx="1"/>
          </p:nvPr>
        </p:nvSpPr>
        <p:spPr>
          <a:xfrm>
            <a:off x="389436" y="1447799"/>
            <a:ext cx="8363938" cy="4727448"/>
          </a:xfrm>
        </p:spPr>
        <p:txBody>
          <a:bodyPr/>
          <a:lstStyle/>
          <a:p>
            <a:r>
              <a:rPr lang="en-US" dirty="0" smtClean="0"/>
              <a:t>On 31 March of this year, a really big thing happened:  VeriSign finished signing the .com domain, paving the way to making DNS hijacking flatly impossible via DNSSEC</a:t>
            </a:r>
          </a:p>
          <a:p>
            <a:r>
              <a:rPr lang="en-US" dirty="0" smtClean="0"/>
              <a:t>The 512-byte "soft" limitation is silly in 2011</a:t>
            </a:r>
          </a:p>
          <a:p>
            <a:r>
              <a:rPr lang="en-US" dirty="0" smtClean="0"/>
              <a:t>DNSSEC and OPT let us get past these old problems</a:t>
            </a:r>
          </a:p>
          <a:p>
            <a:r>
              <a:rPr lang="en-US" dirty="0" smtClean="0"/>
              <a:t>But you need EDNS to make those things possible</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54</a:t>
            </a:fld>
            <a:endParaRPr lang="en-US"/>
          </a:p>
        </p:txBody>
      </p:sp>
    </p:spTree>
    <p:extLst>
      <p:ext uri="{BB962C8B-B14F-4D97-AF65-F5344CB8AC3E}">
        <p14:creationId xmlns:p14="http://schemas.microsoft.com/office/powerpoint/2010/main" val="800715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Tools</a:t>
            </a:r>
            <a:endParaRPr lang="en-US" dirty="0"/>
          </a:p>
        </p:txBody>
      </p:sp>
      <p:sp>
        <p:nvSpPr>
          <p:cNvPr id="5" name="Subtitle 4"/>
          <p:cNvSpPr>
            <a:spLocks noGrp="1"/>
          </p:cNvSpPr>
          <p:nvPr>
            <p:ph type="body" idx="1"/>
          </p:nvPr>
        </p:nvSpPr>
        <p:spPr/>
        <p:txBody>
          <a:bodyPr/>
          <a:lstStyle/>
          <a:p>
            <a:r>
              <a:rPr lang="en-US" dirty="0" smtClean="0"/>
              <a:t>Some DNS test tools, quickly</a:t>
            </a:r>
            <a:endParaRPr lang="en-US" dirty="0"/>
          </a:p>
        </p:txBody>
      </p:sp>
    </p:spTree>
    <p:extLst>
      <p:ext uri="{BB962C8B-B14F-4D97-AF65-F5344CB8AC3E}">
        <p14:creationId xmlns:p14="http://schemas.microsoft.com/office/powerpoint/2010/main" val="21773961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Dump </a:t>
            </a:r>
            <a:r>
              <a:rPr lang="en-US" dirty="0" err="1" smtClean="0"/>
              <a:t>Nslookup</a:t>
            </a:r>
            <a:r>
              <a:rPr lang="en-US" dirty="0" smtClean="0"/>
              <a:t>, Get DIG</a:t>
            </a:r>
            <a:endParaRPr lang="en-US" dirty="0"/>
          </a:p>
        </p:txBody>
      </p:sp>
      <p:sp>
        <p:nvSpPr>
          <p:cNvPr id="3" name="Content Placeholder 2"/>
          <p:cNvSpPr>
            <a:spLocks noGrp="1"/>
          </p:cNvSpPr>
          <p:nvPr>
            <p:ph idx="1"/>
          </p:nvPr>
        </p:nvSpPr>
        <p:spPr/>
        <p:txBody>
          <a:bodyPr/>
          <a:lstStyle/>
          <a:p>
            <a:r>
              <a:rPr lang="en-US" dirty="0" smtClean="0"/>
              <a:t>Windows comes with NSLOOKUP, but it's got any number of problems</a:t>
            </a:r>
          </a:p>
          <a:p>
            <a:r>
              <a:rPr lang="en-US" dirty="0" smtClean="0"/>
              <a:t>The non-Windows world has been using a better tool called the "Domain Internet Groper" or "DIG," and you can do that as well</a:t>
            </a:r>
          </a:p>
          <a:p>
            <a:r>
              <a:rPr lang="en-US" dirty="0" smtClean="0"/>
              <a:t>Go to </a:t>
            </a:r>
            <a:r>
              <a:rPr lang="en-US" dirty="0"/>
              <a:t>http://</a:t>
            </a:r>
            <a:r>
              <a:rPr lang="en-US" dirty="0" smtClean="0"/>
              <a:t>www.isc.org/downloads and get the latest version of BIND</a:t>
            </a:r>
          </a:p>
          <a:p>
            <a:r>
              <a:rPr lang="en-US" dirty="0" smtClean="0"/>
              <a:t>Extract its files and keep the DLLs, dig.exe and dig.html – put them all on the path</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56</a:t>
            </a:fld>
            <a:endParaRPr lang="en-US"/>
          </a:p>
        </p:txBody>
      </p:sp>
    </p:spTree>
    <p:extLst>
      <p:ext uri="{BB962C8B-B14F-4D97-AF65-F5344CB8AC3E}">
        <p14:creationId xmlns:p14="http://schemas.microsoft.com/office/powerpoint/2010/main" val="4068353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Dig Syntax</a:t>
            </a:r>
            <a:endParaRPr lang="en-US" dirty="0"/>
          </a:p>
        </p:txBody>
      </p:sp>
      <p:sp>
        <p:nvSpPr>
          <p:cNvPr id="3" name="Content Placeholder 2"/>
          <p:cNvSpPr>
            <a:spLocks noGrp="1"/>
          </p:cNvSpPr>
          <p:nvPr>
            <p:ph idx="1"/>
          </p:nvPr>
        </p:nvSpPr>
        <p:spPr>
          <a:xfrm>
            <a:off x="389436" y="1447799"/>
            <a:ext cx="8363938" cy="3459409"/>
          </a:xfrm>
        </p:spPr>
        <p:txBody>
          <a:bodyPr/>
          <a:lstStyle/>
          <a:p>
            <a:r>
              <a:rPr lang="en-US" dirty="0" smtClean="0"/>
              <a:t>dig </a:t>
            </a:r>
            <a:r>
              <a:rPr lang="en-US" i="1" dirty="0" smtClean="0"/>
              <a:t>record</a:t>
            </a:r>
            <a:r>
              <a:rPr lang="en-US" dirty="0" smtClean="0"/>
              <a:t> [</a:t>
            </a:r>
            <a:r>
              <a:rPr lang="en-US" i="1" dirty="0" smtClean="0"/>
              <a:t>@</a:t>
            </a:r>
            <a:r>
              <a:rPr lang="en-US" i="1" dirty="0" err="1" smtClean="0"/>
              <a:t>dnsserver</a:t>
            </a:r>
            <a:r>
              <a:rPr lang="en-US" dirty="0" smtClean="0"/>
              <a:t>] [</a:t>
            </a:r>
            <a:r>
              <a:rPr lang="en-US" i="1" dirty="0" err="1" smtClean="0"/>
              <a:t>recordtype</a:t>
            </a:r>
            <a:r>
              <a:rPr lang="en-US" dirty="0" smtClean="0"/>
              <a:t>] [+option1, +option2…]</a:t>
            </a:r>
          </a:p>
          <a:p>
            <a:r>
              <a:rPr lang="en-US" dirty="0" smtClean="0"/>
              <a:t>examples:</a:t>
            </a:r>
          </a:p>
          <a:p>
            <a:r>
              <a:rPr lang="en-US" dirty="0" smtClean="0"/>
              <a:t>dig www.bigfirm.com</a:t>
            </a:r>
          </a:p>
          <a:p>
            <a:pPr lvl="1"/>
            <a:r>
              <a:rPr lang="en-US" dirty="0" smtClean="0"/>
              <a:t>queries for www.bigfirm.com's A record</a:t>
            </a:r>
          </a:p>
          <a:p>
            <a:r>
              <a:rPr lang="en-US" dirty="0" smtClean="0"/>
              <a:t>dig bigfirm.com mx</a:t>
            </a:r>
          </a:p>
          <a:p>
            <a:pPr lvl="1"/>
            <a:r>
              <a:rPr lang="en-US" dirty="0" smtClean="0"/>
              <a:t>Gets </a:t>
            </a:r>
            <a:r>
              <a:rPr lang="en-US" dirty="0" err="1" smtClean="0"/>
              <a:t>bigfirm's</a:t>
            </a:r>
            <a:r>
              <a:rPr lang="en-US" dirty="0" smtClean="0"/>
              <a:t> MX record</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57</a:t>
            </a:fld>
            <a:endParaRPr lang="en-US"/>
          </a:p>
        </p:txBody>
      </p:sp>
    </p:spTree>
    <p:extLst>
      <p:ext uri="{BB962C8B-B14F-4D97-AF65-F5344CB8AC3E}">
        <p14:creationId xmlns:p14="http://schemas.microsoft.com/office/powerpoint/2010/main" val="2258432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Dig Examples</a:t>
            </a:r>
            <a:endParaRPr lang="en-US" dirty="0"/>
          </a:p>
        </p:txBody>
      </p:sp>
      <p:sp>
        <p:nvSpPr>
          <p:cNvPr id="3" name="Content Placeholder 2"/>
          <p:cNvSpPr>
            <a:spLocks noGrp="1"/>
          </p:cNvSpPr>
          <p:nvPr>
            <p:ph idx="1"/>
          </p:nvPr>
        </p:nvSpPr>
        <p:spPr/>
        <p:txBody>
          <a:bodyPr/>
          <a:lstStyle/>
          <a:p>
            <a:r>
              <a:rPr lang="en-US" dirty="0" smtClean="0"/>
              <a:t>dig minasi.com mx +</a:t>
            </a:r>
            <a:r>
              <a:rPr lang="en-US" dirty="0" err="1" smtClean="0"/>
              <a:t>norecurse</a:t>
            </a:r>
            <a:endParaRPr lang="en-US" dirty="0" smtClean="0"/>
          </a:p>
          <a:p>
            <a:pPr lvl="1"/>
            <a:r>
              <a:rPr lang="en-US" dirty="0" smtClean="0"/>
              <a:t>asks the DNS server not to </a:t>
            </a:r>
            <a:r>
              <a:rPr lang="en-US" dirty="0" err="1" smtClean="0"/>
              <a:t>recurse</a:t>
            </a:r>
            <a:r>
              <a:rPr lang="en-US" dirty="0" smtClean="0"/>
              <a:t> and to just respond with what it knows (note that the server may choose to ignore that command)</a:t>
            </a:r>
          </a:p>
          <a:p>
            <a:r>
              <a:rPr lang="en-US" dirty="0" smtClean="0"/>
              <a:t>dig minasi.com mx +trace</a:t>
            </a:r>
          </a:p>
          <a:p>
            <a:pPr lvl="1"/>
            <a:r>
              <a:rPr lang="en-US" dirty="0" smtClean="0"/>
              <a:t>Tells dig to do the recursion and track every step along the way</a:t>
            </a:r>
          </a:p>
          <a:p>
            <a:r>
              <a:rPr lang="en-US" dirty="0" smtClean="0"/>
              <a:t>dig –h</a:t>
            </a:r>
          </a:p>
          <a:p>
            <a:pPr lvl="1"/>
            <a:r>
              <a:rPr lang="en-US" dirty="0" smtClean="0"/>
              <a:t>Gets help on other Dig options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58</a:t>
            </a:fld>
            <a:endParaRPr lang="en-US"/>
          </a:p>
        </p:txBody>
      </p:sp>
    </p:spTree>
    <p:extLst>
      <p:ext uri="{BB962C8B-B14F-4D97-AF65-F5344CB8AC3E}">
        <p14:creationId xmlns:p14="http://schemas.microsoft.com/office/powerpoint/2010/main" val="28659671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Dig Options</a:t>
            </a:r>
            <a:endParaRPr lang="en-US" dirty="0"/>
          </a:p>
        </p:txBody>
      </p:sp>
      <p:sp>
        <p:nvSpPr>
          <p:cNvPr id="3" name="Content Placeholder 2"/>
          <p:cNvSpPr>
            <a:spLocks noGrp="1"/>
          </p:cNvSpPr>
          <p:nvPr>
            <p:ph idx="1"/>
          </p:nvPr>
        </p:nvSpPr>
        <p:spPr>
          <a:xfrm>
            <a:off x="389436" y="1447799"/>
            <a:ext cx="8363938" cy="3053144"/>
          </a:xfrm>
        </p:spPr>
        <p:txBody>
          <a:bodyPr/>
          <a:lstStyle/>
          <a:p>
            <a:r>
              <a:rPr lang="en-US" dirty="0" smtClean="0"/>
              <a:t>+</a:t>
            </a:r>
            <a:r>
              <a:rPr lang="en-US" dirty="0" err="1" smtClean="0"/>
              <a:t>vc</a:t>
            </a:r>
            <a:r>
              <a:rPr lang="en-US" dirty="0" smtClean="0"/>
              <a:t>: force TCP</a:t>
            </a:r>
          </a:p>
          <a:p>
            <a:r>
              <a:rPr lang="en-US" dirty="0" smtClean="0"/>
              <a:t>+</a:t>
            </a:r>
            <a:r>
              <a:rPr lang="en-US" dirty="0" err="1" smtClean="0"/>
              <a:t>novc</a:t>
            </a:r>
            <a:r>
              <a:rPr lang="en-US" dirty="0" smtClean="0"/>
              <a:t>: force UDP</a:t>
            </a:r>
          </a:p>
          <a:p>
            <a:r>
              <a:rPr lang="en-US" dirty="0" smtClean="0"/>
              <a:t>+</a:t>
            </a:r>
            <a:r>
              <a:rPr lang="en-US" dirty="0" err="1" smtClean="0"/>
              <a:t>dnssec</a:t>
            </a:r>
            <a:r>
              <a:rPr lang="en-US" dirty="0" smtClean="0"/>
              <a:t>: request DNSSEC-related records</a:t>
            </a:r>
          </a:p>
          <a:p>
            <a:r>
              <a:rPr lang="en-US" dirty="0" smtClean="0"/>
              <a:t>+</a:t>
            </a:r>
            <a:r>
              <a:rPr lang="en-US" dirty="0" err="1" smtClean="0"/>
              <a:t>nocdflag</a:t>
            </a:r>
            <a:r>
              <a:rPr lang="en-US" dirty="0" smtClean="0"/>
              <a:t>: related to above</a:t>
            </a:r>
          </a:p>
          <a:p>
            <a:r>
              <a:rPr lang="en-US" dirty="0" smtClean="0"/>
              <a:t>+fail: don't try next DNS server in search list if the first fails</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59</a:t>
            </a:fld>
            <a:endParaRPr lang="en-US"/>
          </a:p>
        </p:txBody>
      </p:sp>
    </p:spTree>
    <p:extLst>
      <p:ext uri="{BB962C8B-B14F-4D97-AF65-F5344CB8AC3E}">
        <p14:creationId xmlns:p14="http://schemas.microsoft.com/office/powerpoint/2010/main" val="182376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1" y="0"/>
            <a:ext cx="8770953"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7644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Basic DIG</a:t>
            </a:r>
            <a:endParaRPr lang="en-US" dirty="0"/>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60</a:t>
            </a:fld>
            <a:endParaRPr lang="en-US"/>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1219200"/>
            <a:ext cx="8948036" cy="541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25924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NetMon</a:t>
            </a:r>
            <a:r>
              <a:rPr lang="en-US" dirty="0" smtClean="0"/>
              <a:t> Frame for Comparison</a:t>
            </a:r>
            <a:endParaRPr lang="en-US" dirty="0"/>
          </a:p>
        </p:txBody>
      </p:sp>
      <p:sp>
        <p:nvSpPr>
          <p:cNvPr id="3" name="Slide Number Placeholder 2"/>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61</a:t>
            </a:fld>
            <a:endParaRPr lang="en-US"/>
          </a:p>
        </p:txBody>
      </p:sp>
      <p:pic>
        <p:nvPicPr>
          <p:cNvPr id="122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81200"/>
            <a:ext cx="8612613"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5475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DIG's Reported </a:t>
            </a:r>
            <a:r>
              <a:rPr lang="en-US" smtClean="0"/>
              <a:t>Status Values</a:t>
            </a:r>
            <a:endParaRPr lang="en-US" dirty="0"/>
          </a:p>
        </p:txBody>
      </p:sp>
      <p:sp>
        <p:nvSpPr>
          <p:cNvPr id="4" name="Content Placeholder 3"/>
          <p:cNvSpPr>
            <a:spLocks noGrp="1"/>
          </p:cNvSpPr>
          <p:nvPr>
            <p:ph idx="1"/>
          </p:nvPr>
        </p:nvSpPr>
        <p:spPr/>
        <p:txBody>
          <a:bodyPr/>
          <a:lstStyle/>
          <a:p>
            <a:r>
              <a:rPr lang="en-US" dirty="0" smtClean="0"/>
              <a:t>On -&gt;&gt;HEADER&lt;&lt;-, you'll see "STATUS"</a:t>
            </a:r>
          </a:p>
          <a:p>
            <a:pPr lvl="1"/>
            <a:r>
              <a:rPr lang="en-US" dirty="0" smtClean="0"/>
              <a:t>NOERROR: no error</a:t>
            </a:r>
          </a:p>
          <a:p>
            <a:pPr lvl="1"/>
            <a:r>
              <a:rPr lang="en-US" dirty="0" smtClean="0"/>
              <a:t>NXDOMAIN: "no such record" query fail</a:t>
            </a:r>
          </a:p>
          <a:p>
            <a:pPr lvl="1"/>
            <a:r>
              <a:rPr lang="en-US" dirty="0" smtClean="0"/>
              <a:t>SERVFAIL: some DNS server configuration error</a:t>
            </a:r>
          </a:p>
          <a:p>
            <a:pPr lvl="1"/>
            <a:r>
              <a:rPr lang="en-US" dirty="0" smtClean="0"/>
              <a:t>NOIMP: "not implemented," server doesn’t understand something</a:t>
            </a:r>
          </a:p>
          <a:p>
            <a:pPr lvl="1"/>
            <a:r>
              <a:rPr lang="en-US" dirty="0" smtClean="0"/>
              <a:t>REFUSED: query refused by queried server</a:t>
            </a:r>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62</a:t>
            </a:fld>
            <a:endParaRPr lang="en-US"/>
          </a:p>
        </p:txBody>
      </p:sp>
    </p:spTree>
    <p:extLst>
      <p:ext uri="{BB962C8B-B14F-4D97-AF65-F5344CB8AC3E}">
        <p14:creationId xmlns:p14="http://schemas.microsoft.com/office/powerpoint/2010/main" val="1766150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1218" name="Rectangle 2"/>
          <p:cNvSpPr>
            <a:spLocks noGrp="1" noChangeArrowheads="1"/>
          </p:cNvSpPr>
          <p:nvPr>
            <p:ph type="title"/>
          </p:nvPr>
        </p:nvSpPr>
        <p:spPr/>
        <p:txBody>
          <a:bodyPr/>
          <a:lstStyle/>
          <a:p>
            <a:r>
              <a:rPr lang="en-US"/>
              <a:t>Nice DNS diag tool</a:t>
            </a:r>
          </a:p>
        </p:txBody>
      </p:sp>
      <p:sp>
        <p:nvSpPr>
          <p:cNvPr id="1161219" name="Rectangle 3"/>
          <p:cNvSpPr>
            <a:spLocks noGrp="1" noChangeArrowheads="1"/>
          </p:cNvSpPr>
          <p:nvPr>
            <p:ph idx="1"/>
          </p:nvPr>
        </p:nvSpPr>
        <p:spPr/>
        <p:txBody>
          <a:bodyPr/>
          <a:lstStyle/>
          <a:p>
            <a:pPr>
              <a:lnSpc>
                <a:spcPct val="90000"/>
              </a:lnSpc>
            </a:pPr>
            <a:r>
              <a:rPr lang="en-US"/>
              <a:t>dnslint /d </a:t>
            </a:r>
            <a:r>
              <a:rPr lang="en-US" i="1"/>
              <a:t>domainname</a:t>
            </a:r>
          </a:p>
          <a:p>
            <a:pPr>
              <a:lnSpc>
                <a:spcPct val="90000"/>
              </a:lnSpc>
            </a:pPr>
            <a:r>
              <a:rPr lang="en-US"/>
              <a:t>If split-brain, specify the DNS server to ask with /s: dnslint /d domainname /s dnsip</a:t>
            </a:r>
          </a:p>
          <a:p>
            <a:pPr>
              <a:lnSpc>
                <a:spcPct val="90000"/>
              </a:lnSpc>
            </a:pPr>
            <a:r>
              <a:rPr lang="en-US"/>
              <a:t>ex: dnslint /d bigfirm.biz /s 192.168.0.2</a:t>
            </a:r>
          </a:p>
          <a:p>
            <a:pPr>
              <a:lnSpc>
                <a:spcPct val="90000"/>
              </a:lnSpc>
            </a:pPr>
            <a:r>
              <a:rPr lang="en-US"/>
              <a:t>Or check a DC’s SRV records:</a:t>
            </a:r>
          </a:p>
          <a:p>
            <a:pPr>
              <a:lnSpc>
                <a:spcPct val="90000"/>
              </a:lnSpc>
            </a:pPr>
            <a:r>
              <a:rPr lang="en-US"/>
              <a:t>dnslint /ad /s localhost /v</a:t>
            </a:r>
          </a:p>
          <a:p>
            <a:pPr>
              <a:lnSpc>
                <a:spcPct val="90000"/>
              </a:lnSpc>
            </a:pPr>
            <a:r>
              <a:rPr lang="en-US"/>
              <a:t>Add /y to automatically overwrite old output</a:t>
            </a:r>
          </a:p>
          <a:p>
            <a:pPr>
              <a:lnSpc>
                <a:spcPct val="90000"/>
              </a:lnSpc>
            </a:pPr>
            <a:r>
              <a:rPr lang="en-US"/>
              <a:t>KB 231045 has download link</a:t>
            </a:r>
          </a:p>
        </p:txBody>
      </p:sp>
      <p:sp>
        <p:nvSpPr>
          <p:cNvPr id="2" name="Slide Number Placeholder 1"/>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63</a:t>
            </a:fld>
            <a:endParaRPr lang="en-US"/>
          </a:p>
        </p:txBody>
      </p:sp>
    </p:spTree>
    <p:extLst>
      <p:ext uri="{BB962C8B-B14F-4D97-AF65-F5344CB8AC3E}">
        <p14:creationId xmlns:p14="http://schemas.microsoft.com/office/powerpoint/2010/main" val="3938259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DCDIAG and DNS</a:t>
            </a:r>
            <a:endParaRPr lang="en-US" dirty="0"/>
          </a:p>
        </p:txBody>
      </p:sp>
      <p:sp>
        <p:nvSpPr>
          <p:cNvPr id="3" name="Content Placeholder 2"/>
          <p:cNvSpPr>
            <a:spLocks noGrp="1"/>
          </p:cNvSpPr>
          <p:nvPr>
            <p:ph idx="1"/>
          </p:nvPr>
        </p:nvSpPr>
        <p:spPr/>
        <p:txBody>
          <a:bodyPr/>
          <a:lstStyle/>
          <a:p>
            <a:r>
              <a:rPr lang="en-US" dirty="0" smtClean="0"/>
              <a:t>Offers (since 2003 SP1!) a series of useful tests targeted at DNS and AD</a:t>
            </a:r>
          </a:p>
          <a:p>
            <a:r>
              <a:rPr lang="en-US" dirty="0" smtClean="0"/>
              <a:t>Basic syntax:</a:t>
            </a:r>
          </a:p>
          <a:p>
            <a:r>
              <a:rPr lang="en-US" dirty="0" err="1" smtClean="0"/>
              <a:t>dcdiag</a:t>
            </a:r>
            <a:r>
              <a:rPr lang="en-US" dirty="0" smtClean="0"/>
              <a:t> /</a:t>
            </a:r>
            <a:r>
              <a:rPr lang="en-US" dirty="0" err="1" smtClean="0"/>
              <a:t>test:DNS</a:t>
            </a:r>
            <a:r>
              <a:rPr lang="en-US" dirty="0" smtClean="0"/>
              <a:t> [/e] [/dnstestoption1]….</a:t>
            </a:r>
          </a:p>
          <a:p>
            <a:r>
              <a:rPr lang="en-US" dirty="0" smtClean="0"/>
              <a:t>Be careful about /e… it means to run those tests on every DC in the forest</a:t>
            </a:r>
          </a:p>
          <a:p>
            <a:r>
              <a:rPr lang="en-US" dirty="0" smtClean="0"/>
              <a:t>Uses a lot of remote control and therefore requires RPC access</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64</a:t>
            </a:fld>
            <a:endParaRPr lang="en-US"/>
          </a:p>
        </p:txBody>
      </p:sp>
    </p:spTree>
    <p:extLst>
      <p:ext uri="{BB962C8B-B14F-4D97-AF65-F5344CB8AC3E}">
        <p14:creationId xmlns:p14="http://schemas.microsoft.com/office/powerpoint/2010/main" val="1369056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DCDIAG</a:t>
            </a:r>
            <a:endParaRPr lang="en-US" dirty="0"/>
          </a:p>
        </p:txBody>
      </p:sp>
      <p:sp>
        <p:nvSpPr>
          <p:cNvPr id="3" name="Content Placeholder 2"/>
          <p:cNvSpPr>
            <a:spLocks noGrp="1"/>
          </p:cNvSpPr>
          <p:nvPr>
            <p:ph idx="1"/>
          </p:nvPr>
        </p:nvSpPr>
        <p:spPr>
          <a:xfrm>
            <a:off x="304800" y="1447800"/>
            <a:ext cx="8686800" cy="4419600"/>
          </a:xfrm>
        </p:spPr>
        <p:txBody>
          <a:bodyPr/>
          <a:lstStyle/>
          <a:p>
            <a:r>
              <a:rPr lang="en-US" dirty="0" smtClean="0"/>
              <a:t>Simplest command:</a:t>
            </a:r>
          </a:p>
          <a:p>
            <a:r>
              <a:rPr lang="en-US" dirty="0" err="1" smtClean="0"/>
              <a:t>dcdiag</a:t>
            </a:r>
            <a:r>
              <a:rPr lang="en-US" dirty="0" smtClean="0"/>
              <a:t> /</a:t>
            </a:r>
            <a:r>
              <a:rPr lang="en-US" dirty="0" err="1" smtClean="0"/>
              <a:t>test:dns</a:t>
            </a:r>
            <a:r>
              <a:rPr lang="en-US" dirty="0" smtClean="0"/>
              <a:t> /v</a:t>
            </a:r>
          </a:p>
          <a:p>
            <a:pPr lvl="1"/>
            <a:r>
              <a:rPr lang="en-US" dirty="0" smtClean="0"/>
              <a:t>pings DNS server, checks it's in AD</a:t>
            </a:r>
          </a:p>
          <a:p>
            <a:pPr lvl="1"/>
            <a:r>
              <a:rPr lang="en-US" dirty="0" smtClean="0"/>
              <a:t>Checks access to forwarders or, if no forwarders, the root servers</a:t>
            </a:r>
          </a:p>
          <a:p>
            <a:pPr lvl="1"/>
            <a:r>
              <a:rPr lang="en-US" dirty="0" smtClean="0"/>
              <a:t>creates a dynamic entry in DNS</a:t>
            </a:r>
          </a:p>
          <a:p>
            <a:pPr lvl="1"/>
            <a:r>
              <a:rPr lang="en-US" dirty="0" smtClean="0"/>
              <a:t>Looks for certain SRV records</a:t>
            </a:r>
          </a:p>
          <a:p>
            <a:r>
              <a:rPr lang="en-US" dirty="0" smtClean="0"/>
              <a:t>IPv6 can throw false warnings</a:t>
            </a:r>
          </a:p>
          <a:p>
            <a:r>
              <a:rPr lang="en-US" dirty="0" smtClean="0"/>
              <a:t>External DNS servers can also</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65</a:t>
            </a:fld>
            <a:endParaRPr lang="en-US"/>
          </a:p>
        </p:txBody>
      </p:sp>
    </p:spTree>
    <p:extLst>
      <p:ext uri="{BB962C8B-B14F-4D97-AF65-F5344CB8AC3E}">
        <p14:creationId xmlns:p14="http://schemas.microsoft.com/office/powerpoint/2010/main" val="1940756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Resources – Mark </a:t>
            </a:r>
            <a:r>
              <a:rPr lang="en-US" dirty="0" err="1" smtClean="0"/>
              <a:t>Minasi</a:t>
            </a:r>
            <a:endParaRPr lang="en-US" dirty="0"/>
          </a:p>
        </p:txBody>
      </p:sp>
      <p:sp>
        <p:nvSpPr>
          <p:cNvPr id="3" name="Content Placeholder 2"/>
          <p:cNvSpPr>
            <a:spLocks noGrp="1"/>
          </p:cNvSpPr>
          <p:nvPr>
            <p:ph idx="1"/>
          </p:nvPr>
        </p:nvSpPr>
        <p:spPr/>
        <p:txBody>
          <a:bodyPr/>
          <a:lstStyle/>
          <a:p>
            <a:r>
              <a:rPr lang="en-US" dirty="0" smtClean="0"/>
              <a:t>DNS articles in Windows IT Pro over the years</a:t>
            </a:r>
          </a:p>
          <a:p>
            <a:r>
              <a:rPr lang="en-US" dirty="0" smtClean="0"/>
              <a:t>newsletter 30 (how to set up an AD-friendly DNS subsystem)</a:t>
            </a:r>
          </a:p>
          <a:p>
            <a:r>
              <a:rPr lang="en-US" dirty="0" smtClean="0"/>
              <a:t>Newsletter 31 (Island DNS)</a:t>
            </a:r>
          </a:p>
          <a:p>
            <a:r>
              <a:rPr lang="en-US" dirty="0" smtClean="0"/>
              <a:t>presentation last year on DNSSEC</a:t>
            </a:r>
            <a:endParaRPr lang="en-US" dirty="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66</a:t>
            </a:fld>
            <a:endParaRPr lang="en-US"/>
          </a:p>
        </p:txBody>
      </p:sp>
    </p:spTree>
    <p:extLst>
      <p:ext uri="{BB962C8B-B14F-4D97-AF65-F5344CB8AC3E}">
        <p14:creationId xmlns:p14="http://schemas.microsoft.com/office/powerpoint/2010/main" val="371169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76872"/>
            <a:ext cx="7452320" cy="1362075"/>
          </a:xfrm>
        </p:spPr>
        <p:txBody>
          <a:bodyPr>
            <a:normAutofit/>
          </a:bodyPr>
          <a:lstStyle/>
          <a:p>
            <a:pPr lvl="0" algn="ctr"/>
            <a:r>
              <a:rPr lang="en-CA" sz="6600" dirty="0" smtClean="0">
                <a:effectLst>
                  <a:outerShdw blurRad="38100" dist="38100" dir="2700000" algn="tl">
                    <a:srgbClr val="000000">
                      <a:alpha val="43137"/>
                    </a:srgbClr>
                  </a:outerShdw>
                </a:effectLst>
              </a:rPr>
              <a:t>Q and      </a:t>
            </a:r>
            <a:endParaRPr lang="en-AU" sz="4400"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a:xfrm>
            <a:off x="722313" y="3945037"/>
            <a:ext cx="7772400" cy="2436291"/>
          </a:xfrm>
        </p:spPr>
        <p:txBody>
          <a:bodyPr>
            <a:normAutofit lnSpcReduction="10000"/>
          </a:bodyPr>
          <a:lstStyle/>
          <a:p>
            <a:pPr lvl="0">
              <a:defRPr/>
            </a:pPr>
            <a:r>
              <a:rPr lang="en-US" sz="3200" b="1" dirty="0" smtClean="0">
                <a:effectLst>
                  <a:outerShdw blurRad="38100" dist="38100" dir="2700000" algn="tl">
                    <a:srgbClr val="000000">
                      <a:alpha val="43137"/>
                    </a:srgbClr>
                  </a:outerShdw>
                </a:effectLst>
              </a:rPr>
              <a:t>Rick Claus</a:t>
            </a:r>
            <a:endParaRPr lang="en-US" b="1" dirty="0" smtClean="0">
              <a:effectLst>
                <a:outerShdw blurRad="38100" dist="38100" dir="2700000" algn="tl">
                  <a:srgbClr val="000000">
                    <a:alpha val="43137"/>
                  </a:srgbClr>
                </a:outerShdw>
              </a:effectLst>
            </a:endParaRPr>
          </a:p>
          <a:p>
            <a:pPr lvl="0">
              <a:defRPr/>
            </a:pPr>
            <a:r>
              <a:rPr lang="en-US" dirty="0" smtClean="0">
                <a:effectLst>
                  <a:outerShdw blurRad="38100" dist="38100" dir="2700000" algn="tl">
                    <a:srgbClr val="000000">
                      <a:alpha val="43137"/>
                    </a:srgbClr>
                  </a:outerShdw>
                </a:effectLst>
              </a:rPr>
              <a:t>Sr. Technical Evangelist</a:t>
            </a:r>
          </a:p>
          <a:p>
            <a:pPr lvl="0">
              <a:defRPr/>
            </a:pPr>
            <a:r>
              <a:rPr lang="en-US" dirty="0" smtClean="0">
                <a:effectLst>
                  <a:outerShdw blurRad="38100" dist="38100" dir="2700000" algn="tl">
                    <a:srgbClr val="000000">
                      <a:alpha val="43137"/>
                    </a:srgbClr>
                  </a:outerShdw>
                </a:effectLst>
              </a:rPr>
              <a:t>Microsoft Canada</a:t>
            </a:r>
          </a:p>
          <a:p>
            <a:pPr lvl="0">
              <a:defRPr/>
            </a:pPr>
            <a:endParaRPr lang="en-US" dirty="0">
              <a:effectLst>
                <a:outerShdw blurRad="38100" dist="38100" dir="2700000" algn="tl">
                  <a:srgbClr val="000000">
                    <a:alpha val="43137"/>
                  </a:srgbClr>
                </a:outerShdw>
              </a:effectLst>
            </a:endParaRPr>
          </a:p>
          <a:p>
            <a:pPr lvl="0">
              <a:defRPr/>
            </a:pPr>
            <a:r>
              <a:rPr lang="en-US" sz="2400" dirty="0">
                <a:effectLst>
                  <a:outerShdw blurRad="38100" dist="38100" dir="2700000" algn="tl">
                    <a:srgbClr val="000000">
                      <a:alpha val="43137"/>
                    </a:srgbClr>
                  </a:outerShdw>
                </a:effectLst>
              </a:rPr>
              <a:t>r</a:t>
            </a:r>
            <a:r>
              <a:rPr lang="en-US" sz="2400" dirty="0" smtClean="0">
                <a:effectLst>
                  <a:outerShdw blurRad="38100" dist="38100" dir="2700000" algn="tl">
                    <a:srgbClr val="000000">
                      <a:alpha val="43137"/>
                    </a:srgbClr>
                  </a:outerShdw>
                </a:effectLst>
              </a:rPr>
              <a:t>ick.claus@microsoft.com</a:t>
            </a:r>
          </a:p>
          <a:p>
            <a:pPr lvl="0">
              <a:defRPr/>
            </a:pPr>
            <a:r>
              <a:rPr lang="en-US" sz="2400" dirty="0" smtClean="0">
                <a:effectLst>
                  <a:outerShdw blurRad="38100" dist="38100" dir="2700000" algn="tl">
                    <a:srgbClr val="000000">
                      <a:alpha val="43137"/>
                    </a:srgbClr>
                  </a:outerShdw>
                </a:effectLst>
              </a:rPr>
              <a:t>Twitter: </a:t>
            </a:r>
            <a:r>
              <a:rPr lang="en-US" sz="2400" dirty="0" err="1" smtClean="0">
                <a:effectLst>
                  <a:outerShdw blurRad="38100" dist="38100" dir="2700000" algn="tl">
                    <a:srgbClr val="000000">
                      <a:alpha val="43137"/>
                    </a:srgbClr>
                  </a:outerShdw>
                </a:effectLst>
              </a:rPr>
              <a:t>RicksterCDN</a:t>
            </a:r>
            <a:endParaRPr lang="en-US" sz="2400" dirty="0" smtClean="0">
              <a:effectLst>
                <a:outerShdw blurRad="38100" dist="38100" dir="2700000" algn="tl">
                  <a:srgbClr val="000000">
                    <a:alpha val="43137"/>
                  </a:srgbClr>
                </a:outerShdw>
              </a:effectLst>
            </a:endParaRP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SRV305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7" name="Title 1"/>
          <p:cNvSpPr txBox="1">
            <a:spLocks/>
          </p:cNvSpPr>
          <p:nvPr/>
        </p:nvSpPr>
        <p:spPr>
          <a:xfrm>
            <a:off x="2843808" y="2276872"/>
            <a:ext cx="6228183" cy="1362075"/>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6600" dirty="0" smtClean="0">
                <a:effectLst>
                  <a:outerShdw blurRad="38100" dist="38100" dir="2700000" algn="tl">
                    <a:srgbClr val="000000">
                      <a:alpha val="43137"/>
                    </a:srgbClr>
                  </a:outerShdw>
                </a:effectLst>
              </a:rPr>
              <a:t>eh?</a:t>
            </a:r>
            <a:endParaRPr lang="en-AU" sz="4400" dirty="0">
              <a:effectLst>
                <a:outerShdw blurRad="38100" dist="38100" dir="2700000" algn="tl">
                  <a:srgbClr val="000000">
                    <a:alpha val="43137"/>
                  </a:srgbClr>
                </a:outerShdw>
              </a:effectLst>
            </a:endParaRPr>
          </a:p>
        </p:txBody>
      </p:sp>
      <p:sp>
        <p:nvSpPr>
          <p:cNvPr id="8" name="Title 1"/>
          <p:cNvSpPr txBox="1">
            <a:spLocks/>
          </p:cNvSpPr>
          <p:nvPr/>
        </p:nvSpPr>
        <p:spPr>
          <a:xfrm>
            <a:off x="2699792" y="2276872"/>
            <a:ext cx="6228183" cy="1362075"/>
          </a:xfrm>
          <a:prstGeom prst="rect">
            <a:avLst/>
          </a:prstGeom>
        </p:spPr>
        <p:txBody>
          <a:bodyPr vert="horz" lIns="91440" tIns="45720" rIns="91440" bIns="45720" rtlCol="0" anchor="t">
            <a:norm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6600" dirty="0" smtClean="0">
                <a:effectLst>
                  <a:outerShdw blurRad="38100" dist="38100" dir="2700000" algn="tl">
                    <a:srgbClr val="000000">
                      <a:alpha val="43137"/>
                    </a:srgbClr>
                  </a:outerShdw>
                </a:effectLst>
              </a:rPr>
              <a:t>A?</a:t>
            </a:r>
            <a:endParaRPr lang="en-AU" sz="4400" dirty="0">
              <a:effectLst>
                <a:outerShdw blurRad="38100" dist="38100" dir="2700000" algn="tl">
                  <a:srgbClr val="000000">
                    <a:alpha val="43137"/>
                  </a:srgbClr>
                </a:outerShdw>
              </a:effectLst>
            </a:endParaRPr>
          </a:p>
        </p:txBody>
      </p:sp>
      <p:sp>
        <p:nvSpPr>
          <p:cNvPr id="9" name="Title 1"/>
          <p:cNvSpPr txBox="1">
            <a:spLocks/>
          </p:cNvSpPr>
          <p:nvPr/>
        </p:nvSpPr>
        <p:spPr>
          <a:xfrm>
            <a:off x="2520281" y="2060848"/>
            <a:ext cx="6228183" cy="1362075"/>
          </a:xfrm>
          <a:prstGeom prst="rect">
            <a:avLst/>
          </a:prstGeom>
        </p:spPr>
        <p:txBody>
          <a:bodyPr vert="horz" lIns="91440" tIns="45720" rIns="91440" bIns="45720" rtlCol="0" anchor="t">
            <a:noAutofit/>
          </a:bodyPr>
          <a:lstStyle>
            <a:lvl1pPr algn="l" defTabSz="914400" rtl="0" eaLnBrk="1" latinLnBrk="0" hangingPunct="1">
              <a:spcBef>
                <a:spcPct val="0"/>
              </a:spcBef>
              <a:buNone/>
              <a:defRPr sz="4000" b="1" kern="1200" cap="all" baseline="0">
                <a:solidFill>
                  <a:srgbClr val="03C2F1"/>
                </a:solidFill>
                <a:latin typeface="Segoe UI" pitchFamily="34" charset="0"/>
                <a:ea typeface="Segoe UI" pitchFamily="34" charset="0"/>
                <a:cs typeface="Segoe UI" pitchFamily="34" charset="0"/>
              </a:defRPr>
            </a:lvl1pPr>
          </a:lstStyle>
          <a:p>
            <a:pPr algn="ctr"/>
            <a:r>
              <a:rPr lang="en-CA" sz="9600" dirty="0">
                <a:solidFill>
                  <a:srgbClr val="C00000"/>
                </a:solidFill>
                <a:effectLst>
                  <a:outerShdw blurRad="38100" dist="38100" dir="2700000" algn="tl">
                    <a:srgbClr val="000000">
                      <a:alpha val="43137"/>
                    </a:srgbClr>
                  </a:outerShdw>
                </a:effectLst>
              </a:rPr>
              <a:t>X</a:t>
            </a:r>
            <a:endParaRPr lang="en-AU" sz="9600"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6788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par>
                          <p:cTn id="14" fill="hold">
                            <p:stCondLst>
                              <p:cond delay="0"/>
                            </p:stCondLst>
                            <p:childTnLst>
                              <p:par>
                                <p:cTn id="15" presetID="1" presetClass="exit" presetSubtype="0" fill="hold" grpId="1" nodeType="afterEffect">
                                  <p:stCondLst>
                                    <p:cond delay="1000"/>
                                  </p:stCondLst>
                                  <p:childTnLst>
                                    <p:set>
                                      <p:cBhvr>
                                        <p:cTn id="16" dur="1" fill="hold">
                                          <p:stCondLst>
                                            <p:cond delay="0"/>
                                          </p:stCondLst>
                                        </p:cTn>
                                        <p:tgtEl>
                                          <p:spTgt spid="8"/>
                                        </p:tgtEl>
                                        <p:attrNameLst>
                                          <p:attrName>style.visibility</p:attrName>
                                        </p:attrNameLst>
                                      </p:cBhvr>
                                      <p:to>
                                        <p:strVal val="hidden"/>
                                      </p:to>
                                    </p:set>
                                  </p:childTnLst>
                                </p:cTn>
                              </p:par>
                              <p:par>
                                <p:cTn id="17" presetID="1" presetClass="exit" presetSubtype="0" fill="hold" grpId="2" nodeType="withEffect">
                                  <p:stCondLst>
                                    <p:cond delay="1000"/>
                                  </p:stCondLst>
                                  <p:childTnLst>
                                    <p:set>
                                      <p:cBhvr>
                                        <p:cTn id="18" dur="1" fill="hold">
                                          <p:stCondLst>
                                            <p:cond delay="0"/>
                                          </p:stCondLst>
                                        </p:cTn>
                                        <p:tgtEl>
                                          <p:spTgt spid="9"/>
                                        </p:tgtEl>
                                        <p:attrNameLst>
                                          <p:attrName>style.visibility</p:attrName>
                                        </p:attrNameLst>
                                      </p:cBhvr>
                                      <p:to>
                                        <p:strVal val="hidden"/>
                                      </p:to>
                                    </p:se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8" grpId="1"/>
      <p:bldP spid="9" grpId="0"/>
      <p:bldP spid="9" grpId="2"/>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39299596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29" y="-8965"/>
            <a:ext cx="8782418" cy="6866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286435" y="1066800"/>
            <a:ext cx="6477000" cy="4431983"/>
          </a:xfrm>
          <a:prstGeom prst="rect">
            <a:avLst/>
          </a:prstGeom>
          <a:solidFill>
            <a:schemeClr val="tx2"/>
          </a:solidFill>
        </p:spPr>
        <p:txBody>
          <a:bodyPr wrap="square" lIns="0" tIns="0" rIns="0" bIns="0" rtlCol="0">
            <a:spAutoFit/>
          </a:bodyPr>
          <a:lstStyle/>
          <a:p>
            <a:pPr marL="274320"/>
            <a:r>
              <a:rPr lang="en-US" sz="3600" dirty="0" smtClean="0">
                <a:solidFill>
                  <a:schemeClr val="bg2"/>
                </a:solidFill>
              </a:rPr>
              <a:t>Clear as a bell, eh?</a:t>
            </a:r>
          </a:p>
          <a:p>
            <a:pPr marL="274320"/>
            <a:endParaRPr lang="en-US" sz="3600" dirty="0">
              <a:solidFill>
                <a:schemeClr val="bg2"/>
              </a:solidFill>
            </a:endParaRPr>
          </a:p>
          <a:p>
            <a:pPr marL="274320"/>
            <a:r>
              <a:rPr lang="en-US" sz="3600" dirty="0" smtClean="0">
                <a:solidFill>
                  <a:schemeClr val="bg2"/>
                </a:solidFill>
              </a:rPr>
              <a:t>Actually, it </a:t>
            </a:r>
            <a:r>
              <a:rPr lang="en-US" sz="3600" i="1" dirty="0" smtClean="0">
                <a:solidFill>
                  <a:schemeClr val="bg2"/>
                </a:solidFill>
              </a:rPr>
              <a:t>is</a:t>
            </a:r>
            <a:r>
              <a:rPr lang="en-US" sz="3600" dirty="0" smtClean="0">
                <a:solidFill>
                  <a:schemeClr val="bg2"/>
                </a:solidFill>
              </a:rPr>
              <a:t>, once you know how DNS "thinks," under the hood, so in this talk we're going to spend some time making this sort of thing both familiar and readable.</a:t>
            </a:r>
          </a:p>
        </p:txBody>
      </p:sp>
    </p:spTree>
    <p:extLst>
      <p:ext uri="{BB962C8B-B14F-4D97-AF65-F5344CB8AC3E}">
        <p14:creationId xmlns:p14="http://schemas.microsoft.com/office/powerpoint/2010/main" val="3425663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Queries and Recursion</a:t>
            </a:r>
            <a:endParaRPr lang="en-US" dirty="0">
              <a:solidFill>
                <a:schemeClr val="accent6"/>
              </a:solidFill>
            </a:endParaRPr>
          </a:p>
        </p:txBody>
      </p:sp>
      <p:sp>
        <p:nvSpPr>
          <p:cNvPr id="3" name="Content Placeholder 2"/>
          <p:cNvSpPr>
            <a:spLocks noGrp="1"/>
          </p:cNvSpPr>
          <p:nvPr>
            <p:ph idx="1"/>
          </p:nvPr>
        </p:nvSpPr>
        <p:spPr/>
        <p:txBody>
          <a:bodyPr/>
          <a:lstStyle/>
          <a:p>
            <a:r>
              <a:rPr lang="en-US" dirty="0" smtClean="0"/>
              <a:t>Hmmm… to make sense of that log, we need some more background</a:t>
            </a:r>
          </a:p>
          <a:p>
            <a:r>
              <a:rPr lang="en-US" dirty="0" smtClean="0"/>
              <a:t>Let's say that PC1 wants to look up the IP address of "a.bigfirm.com"</a:t>
            </a:r>
          </a:p>
          <a:p>
            <a:r>
              <a:rPr lang="en-US" dirty="0" smtClean="0"/>
              <a:t>We'll see two things:</a:t>
            </a:r>
          </a:p>
          <a:p>
            <a:pPr lvl="1"/>
            <a:r>
              <a:rPr lang="en-US" dirty="0" smtClean="0"/>
              <a:t>How many queries and how many DNS servers are involved in answering the question</a:t>
            </a:r>
          </a:p>
          <a:p>
            <a:pPr lvl="1"/>
            <a:r>
              <a:rPr lang="en-US" dirty="0" smtClean="0"/>
              <a:t>What's inside each DNS query</a:t>
            </a:r>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8</a:t>
            </a:fld>
            <a:endParaRPr lang="en-US"/>
          </a:p>
        </p:txBody>
      </p:sp>
    </p:spTree>
    <p:extLst>
      <p:ext uri="{BB962C8B-B14F-4D97-AF65-F5344CB8AC3E}">
        <p14:creationId xmlns:p14="http://schemas.microsoft.com/office/powerpoint/2010/main" val="1107188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DNS Hierarchy:  Review</a:t>
            </a:r>
            <a:endParaRPr lang="en-US" dirty="0"/>
          </a:p>
        </p:txBody>
      </p:sp>
      <p:sp>
        <p:nvSpPr>
          <p:cNvPr id="3" name="Content Placeholder 2"/>
          <p:cNvSpPr>
            <a:spLocks noGrp="1"/>
          </p:cNvSpPr>
          <p:nvPr>
            <p:ph idx="1"/>
          </p:nvPr>
        </p:nvSpPr>
        <p:spPr/>
        <p:txBody>
          <a:bodyPr/>
          <a:lstStyle/>
          <a:p>
            <a:r>
              <a:rPr lang="en-US" dirty="0" smtClean="0"/>
              <a:t>The public DNS system comprises zillions of DNS servers in a pyramid-like hierarchy</a:t>
            </a:r>
          </a:p>
          <a:p>
            <a:r>
              <a:rPr lang="en-US" dirty="0" smtClean="0"/>
              <a:t>At the top are the root servers ("."), which point to the next level down</a:t>
            </a:r>
          </a:p>
          <a:p>
            <a:r>
              <a:rPr lang="en-US" dirty="0" smtClean="0"/>
              <a:t>The next level down are the Top Level Domains (TLDs), like .com, net, .us, .biz, .</a:t>
            </a:r>
            <a:r>
              <a:rPr lang="en-US" dirty="0" err="1" smtClean="0"/>
              <a:t>tv</a:t>
            </a:r>
            <a:r>
              <a:rPr lang="en-US" dirty="0" smtClean="0"/>
              <a:t> </a:t>
            </a:r>
            <a:r>
              <a:rPr lang="en-US" dirty="0" err="1" smtClean="0"/>
              <a:t>etc</a:t>
            </a:r>
            <a:r>
              <a:rPr lang="en-US" dirty="0" smtClean="0"/>
              <a:t> … all of them have DNS servers</a:t>
            </a:r>
            <a:r>
              <a:rPr lang="en-US" dirty="0"/>
              <a:t> </a:t>
            </a:r>
            <a:r>
              <a:rPr lang="en-US" dirty="0" smtClean="0"/>
              <a:t>and they point to the next-lower level of </a:t>
            </a:r>
            <a:r>
              <a:rPr lang="en-US" dirty="0" err="1" smtClean="0"/>
              <a:t>domans</a:t>
            </a:r>
            <a:endParaRPr lang="en-US" dirty="0" smtClean="0"/>
          </a:p>
        </p:txBody>
      </p:sp>
      <p:sp>
        <p:nvSpPr>
          <p:cNvPr id="4" name="Slide Number Placeholder 3"/>
          <p:cNvSpPr>
            <a:spLocks noGrp="1"/>
          </p:cNvSpPr>
          <p:nvPr>
            <p:ph type="sldNum" sz="quarter" idx="4294967295"/>
          </p:nvPr>
        </p:nvSpPr>
        <p:spPr>
          <a:xfrm>
            <a:off x="7239000" y="6323013"/>
            <a:ext cx="1905000" cy="457200"/>
          </a:xfrm>
          <a:prstGeom prst="rect">
            <a:avLst/>
          </a:prstGeom>
        </p:spPr>
        <p:txBody>
          <a:bodyPr/>
          <a:lstStyle/>
          <a:p>
            <a:fld id="{809A2088-FBCC-4D53-AE32-81064A0F7F04}" type="slidenum">
              <a:rPr lang="en-US" smtClean="0"/>
              <a:t>9</a:t>
            </a:fld>
            <a:endParaRPr lang="en-US"/>
          </a:p>
        </p:txBody>
      </p:sp>
    </p:spTree>
    <p:extLst>
      <p:ext uri="{BB962C8B-B14F-4D97-AF65-F5344CB8AC3E}">
        <p14:creationId xmlns:p14="http://schemas.microsoft.com/office/powerpoint/2010/main" val="1014139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7320</TotalTime>
  <Words>3567</Words>
  <Application>Microsoft Office PowerPoint</Application>
  <PresentationFormat>On-screen Show (4:3)</PresentationFormat>
  <Paragraphs>415</Paragraphs>
  <Slides>69</Slides>
  <Notes>11</Notes>
  <HiddenSlides>0</HiddenSlides>
  <MMClips>0</MMClips>
  <ScaleCrop>false</ScaleCrop>
  <HeadingPairs>
    <vt:vector size="4" baseType="variant">
      <vt:variant>
        <vt:lpstr>Theme</vt:lpstr>
      </vt:variant>
      <vt:variant>
        <vt:i4>2</vt:i4>
      </vt:variant>
      <vt:variant>
        <vt:lpstr>Slide Titles</vt:lpstr>
      </vt:variant>
      <vt:variant>
        <vt:i4>69</vt:i4>
      </vt:variant>
    </vt:vector>
  </HeadingPairs>
  <TitlesOfParts>
    <vt:vector size="71" baseType="lpstr">
      <vt:lpstr>Office Theme</vt:lpstr>
      <vt:lpstr>1_Office Theme</vt:lpstr>
      <vt:lpstr>PowerPoint Presentation</vt:lpstr>
      <vt:lpstr>Diagnosing the Diseases of DNS </vt:lpstr>
      <vt:lpstr>Introduction</vt:lpstr>
      <vt:lpstr>Agenda</vt:lpstr>
      <vt:lpstr>First:  DNS Logs</vt:lpstr>
      <vt:lpstr>PowerPoint Presentation</vt:lpstr>
      <vt:lpstr>PowerPoint Presentation</vt:lpstr>
      <vt:lpstr>DNS Queries and Recursion</vt:lpstr>
      <vt:lpstr>The DNS Hierarchy:  Review</vt:lpstr>
      <vt:lpstr>The Public DNS Hierarchy</vt:lpstr>
      <vt:lpstr>The DNS Hierarchy:  Review</vt:lpstr>
      <vt:lpstr>Quick Quiz</vt:lpstr>
      <vt:lpstr>Recursion and DNS Queries</vt:lpstr>
      <vt:lpstr>Recursion and DNS Queries</vt:lpstr>
      <vt:lpstr>Recursion and DNS Queries</vt:lpstr>
      <vt:lpstr>Review: "Authoritative"</vt:lpstr>
      <vt:lpstr>So How Many Queries?</vt:lpstr>
      <vt:lpstr>Inside a Query: Ports and TXIDs</vt:lpstr>
      <vt:lpstr>PowerPoint Presentation</vt:lpstr>
      <vt:lpstr>TCP and UDP</vt:lpstr>
      <vt:lpstr>TCP and UDP policy effects</vt:lpstr>
      <vt:lpstr>TCP and UDP secondary effects: firewall troubles</vt:lpstr>
      <vt:lpstr>Okay, One Quick Example… (based on a true story)</vt:lpstr>
      <vt:lpstr>Answer</vt:lpstr>
      <vt:lpstr>The Magic Troubleshooting Key wait, don't run away…</vt:lpstr>
      <vt:lpstr>The Setup</vt:lpstr>
      <vt:lpstr>Shutting down IPv6 just to keep things clean</vt:lpstr>
      <vt:lpstr>PowerPoint Presentation</vt:lpstr>
      <vt:lpstr>PowerPoint Presentation</vt:lpstr>
      <vt:lpstr>Now to work…</vt:lpstr>
      <vt:lpstr>The Big Netmon Magic</vt:lpstr>
      <vt:lpstr>PowerPoint Presentation</vt:lpstr>
      <vt:lpstr>Sidebar:  Root Servers</vt:lpstr>
      <vt:lpstr>Drilling Down Further</vt:lpstr>
      <vt:lpstr>DNS Details:  Q &amp; The Three A's</vt:lpstr>
      <vt:lpstr>Query to Root</vt:lpstr>
      <vt:lpstr>Response from Root</vt:lpstr>
      <vt:lpstr>Next…</vt:lpstr>
      <vt:lpstr>Response From .com DNS Srvr</vt:lpstr>
      <vt:lpstr>Finally…</vt:lpstr>
      <vt:lpstr>Example 2: DDNS Registration</vt:lpstr>
      <vt:lpstr>DDNS registration</vt:lpstr>
      <vt:lpstr>Extensions to DNS</vt:lpstr>
      <vt:lpstr>Understanding Extended DNS</vt:lpstr>
      <vt:lpstr>EDNS Goals</vt:lpstr>
      <vt:lpstr>How EDNS Works</vt:lpstr>
      <vt:lpstr>Example</vt:lpstr>
      <vt:lpstr>Original Query OPT Section</vt:lpstr>
      <vt:lpstr>Response, Part 1</vt:lpstr>
      <vt:lpstr>OPT Response on EDNS System</vt:lpstr>
      <vt:lpstr>Compare w/non-EDNS</vt:lpstr>
      <vt:lpstr>EDNS-Related Problem</vt:lpstr>
      <vt:lpstr>Supposed "Workaround"</vt:lpstr>
      <vt:lpstr>Why Bother? several reasons, actually</vt:lpstr>
      <vt:lpstr>Tools</vt:lpstr>
      <vt:lpstr>Dump Nslookup, Get DIG</vt:lpstr>
      <vt:lpstr>Basic Dig Syntax</vt:lpstr>
      <vt:lpstr>More Dig Examples</vt:lpstr>
      <vt:lpstr>Some Dig Options</vt:lpstr>
      <vt:lpstr>Basic DIG</vt:lpstr>
      <vt:lpstr>NetMon Frame for Comparison</vt:lpstr>
      <vt:lpstr>DIG's Reported Status Values</vt:lpstr>
      <vt:lpstr>Nice DNS diag tool</vt:lpstr>
      <vt:lpstr>DCDIAG and DNS</vt:lpstr>
      <vt:lpstr>DCDIAG</vt:lpstr>
      <vt:lpstr>More Resources – Mark Minasi</vt:lpstr>
      <vt:lpstr>Q and      </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281</cp:revision>
  <dcterms:created xsi:type="dcterms:W3CDTF">2011-04-01T05:55:34Z</dcterms:created>
  <dcterms:modified xsi:type="dcterms:W3CDTF">2011-08-31T07:05:35Z</dcterms:modified>
</cp:coreProperties>
</file>