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32"/>
  </p:notesMasterIdLst>
  <p:sldIdLst>
    <p:sldId id="279" r:id="rId3"/>
    <p:sldId id="308" r:id="rId4"/>
    <p:sldId id="305" r:id="rId5"/>
    <p:sldId id="306" r:id="rId6"/>
    <p:sldId id="281"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307" r:id="rId29"/>
    <p:sldId id="312" r:id="rId30"/>
    <p:sldId id="30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98D7"/>
    <a:srgbClr val="D022A2"/>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5:04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27</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8/31/2011 5:04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MO slide">
    <p:spTree>
      <p:nvGrpSpPr>
        <p:cNvPr id="1" name=""/>
        <p:cNvGrpSpPr/>
        <p:nvPr/>
      </p:nvGrpSpPr>
      <p:grpSpPr>
        <a:xfrm>
          <a:off x="0" y="0"/>
          <a:ext cx="0" cy="0"/>
          <a:chOff x="0" y="0"/>
          <a:chExt cx="0" cy="0"/>
        </a:xfrm>
      </p:grpSpPr>
      <p:sp>
        <p:nvSpPr>
          <p:cNvPr id="10" name="Rectangle 3"/>
          <p:cNvSpPr>
            <a:spLocks noGrp="1" noChangeArrowheads="1"/>
          </p:cNvSpPr>
          <p:nvPr>
            <p:ph type="ctrTitle" hasCustomPrompt="1"/>
          </p:nvPr>
        </p:nvSpPr>
        <p:spPr>
          <a:xfrm>
            <a:off x="1357919" y="2878615"/>
            <a:ext cx="6626354" cy="664797"/>
          </a:xfrm>
          <a:prstGeom prst="rect">
            <a:avLst/>
          </a:prstGeom>
        </p:spPr>
        <p:txBody>
          <a:bodyPr anchor="b"/>
          <a:lstStyle>
            <a:lvl1pPr algn="l">
              <a:defRPr sz="4800" b="1" i="0" smtClean="0">
                <a:latin typeface="Segoe"/>
                <a:cs typeface="Segoe"/>
              </a:defRPr>
            </a:lvl1pPr>
          </a:lstStyle>
          <a:p>
            <a:r>
              <a:rPr lang="en-US" dirty="0" smtClean="0"/>
              <a:t>Click to edit demo title</a:t>
            </a:r>
          </a:p>
        </p:txBody>
      </p:sp>
      <p:sp>
        <p:nvSpPr>
          <p:cNvPr id="11" name="Rectangle 10"/>
          <p:cNvSpPr/>
          <p:nvPr userDrawn="1"/>
        </p:nvSpPr>
        <p:spPr>
          <a:xfrm>
            <a:off x="1143003" y="3581405"/>
            <a:ext cx="5559969" cy="1764585"/>
          </a:xfrm>
          <a:prstGeom prst="rect">
            <a:avLst/>
          </a:prstGeom>
          <a:noFill/>
        </p:spPr>
        <p:txBody>
          <a:bodyPr wrap="square" lIns="121899" tIns="60949" rIns="121899" bIns="60949">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l"/>
            <a:r>
              <a:rPr lang="en-US" sz="107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DEMO</a:t>
            </a:r>
            <a:endParaRPr lang="en-US" sz="107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extLst>
      <p:ext uri="{BB962C8B-B14F-4D97-AF65-F5344CB8AC3E}">
        <p14:creationId xmlns:p14="http://schemas.microsoft.com/office/powerpoint/2010/main" val="15701246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90931"/>
          </a:xfrm>
        </p:spPr>
        <p:txBody>
          <a:bodyPr rtlCol="0"/>
          <a:lstStyle>
            <a:lvl1pPr marL="0" indent="0">
              <a:defRPr sz="4300"/>
            </a:lvl1pPr>
          </a:lstStyle>
          <a:p>
            <a:r>
              <a:rPr lang="en-US" dirty="0"/>
              <a:t>Click to edit Master title style</a:t>
            </a:r>
          </a:p>
        </p:txBody>
      </p:sp>
      <p:sp>
        <p:nvSpPr>
          <p:cNvPr id="3" name="Text Placeholder 2"/>
          <p:cNvSpPr>
            <a:spLocks noGrp="1"/>
          </p:cNvSpPr>
          <p:nvPr>
            <p:ph type="body" idx="1"/>
          </p:nvPr>
        </p:nvSpPr>
        <p:spPr>
          <a:xfrm>
            <a:off x="457200" y="1219202"/>
            <a:ext cx="8229600" cy="2000548"/>
          </a:xfrm>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029"/>
          <p:cNvSpPr>
            <a:spLocks noGrp="1" noChangeArrowheads="1"/>
          </p:cNvSpPr>
          <p:nvPr>
            <p:ph type="sldNum" sz="quarter" idx="10"/>
          </p:nvPr>
        </p:nvSpPr>
        <p:spPr>
          <a:xfrm>
            <a:off x="8647113" y="6408742"/>
            <a:ext cx="366712" cy="365125"/>
          </a:xfrm>
          <a:prstGeom prst="rect">
            <a:avLst/>
          </a:prstGeom>
        </p:spPr>
        <p:txBody>
          <a:bodyPr lIns="121899" tIns="60949" rIns="121899" bIns="60949"/>
          <a:lstStyle>
            <a:lvl1pPr eaLnBrk="0" hangingPunct="0">
              <a:defRPr>
                <a:cs typeface="+mn-cs"/>
              </a:defRPr>
            </a:lvl1pPr>
          </a:lstStyle>
          <a:p>
            <a:pPr>
              <a:defRPr/>
            </a:pPr>
            <a:fld id="{E4CF3253-7928-4D00-83E6-DF8B86A11A59}"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Demo, Video etc. &quot;special&quot; slides">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27623" y="2442175"/>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243481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58046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222494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81412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591238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686076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7018317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9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013072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41675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98957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58723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pPr/>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8924726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21813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8291921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40608179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pPr/>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pPr/>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pPr/>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jpe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pPr/>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 id="2147483665"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224466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MDT Ready</a:t>
            </a:r>
            <a:endParaRPr lang="en-US" dirty="0"/>
          </a:p>
        </p:txBody>
      </p:sp>
      <p:sp>
        <p:nvSpPr>
          <p:cNvPr id="3" name="Content Placeholder 2"/>
          <p:cNvSpPr>
            <a:spLocks noGrp="1"/>
          </p:cNvSpPr>
          <p:nvPr>
            <p:ph idx="1"/>
          </p:nvPr>
        </p:nvSpPr>
        <p:spPr>
          <a:xfrm>
            <a:off x="388800" y="1422005"/>
            <a:ext cx="8382000" cy="3896451"/>
          </a:xfrm>
        </p:spPr>
        <p:txBody>
          <a:bodyPr>
            <a:normAutofit fontScale="92500" lnSpcReduction="10000"/>
          </a:bodyPr>
          <a:lstStyle/>
          <a:p>
            <a:r>
              <a:rPr lang="en-US" dirty="0" smtClean="0"/>
              <a:t>Add an OS</a:t>
            </a:r>
          </a:p>
          <a:p>
            <a:r>
              <a:rPr lang="en-US" dirty="0" smtClean="0"/>
              <a:t>Applications</a:t>
            </a:r>
          </a:p>
          <a:p>
            <a:pPr lvl="1"/>
            <a:r>
              <a:rPr lang="en-US" dirty="0" smtClean="0"/>
              <a:t>Hardware utilities</a:t>
            </a:r>
          </a:p>
          <a:p>
            <a:pPr lvl="1"/>
            <a:r>
              <a:rPr lang="en-US" dirty="0" smtClean="0"/>
              <a:t>Other utilities like </a:t>
            </a:r>
            <a:r>
              <a:rPr lang="en-US" dirty="0" err="1" smtClean="0"/>
              <a:t>BGInfo</a:t>
            </a:r>
            <a:endParaRPr lang="en-US" dirty="0" smtClean="0"/>
          </a:p>
          <a:p>
            <a:r>
              <a:rPr lang="en-US" dirty="0" smtClean="0"/>
              <a:t>Drivers</a:t>
            </a:r>
          </a:p>
          <a:p>
            <a:pPr lvl="1"/>
            <a:r>
              <a:rPr lang="en-US" dirty="0" smtClean="0"/>
              <a:t>3</a:t>
            </a:r>
            <a:r>
              <a:rPr lang="en-US" baseline="30000" dirty="0" smtClean="0"/>
              <a:t>rd</a:t>
            </a:r>
            <a:r>
              <a:rPr lang="en-US" dirty="0" smtClean="0"/>
              <a:t> party</a:t>
            </a:r>
          </a:p>
          <a:p>
            <a:r>
              <a:rPr lang="en-US" dirty="0" smtClean="0"/>
              <a:t>Packages</a:t>
            </a:r>
          </a:p>
          <a:p>
            <a:pPr lvl="1"/>
            <a:r>
              <a:rPr lang="en-US" dirty="0" smtClean="0"/>
              <a:t>OS patches</a:t>
            </a:r>
          </a:p>
          <a:p>
            <a:pPr lvl="1"/>
            <a:r>
              <a:rPr lang="en-US" dirty="0" smtClean="0"/>
              <a:t>Language packs</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Create a Task Sequence</a:t>
            </a:r>
            <a:endParaRPr lang="en-US" dirty="0"/>
          </a:p>
        </p:txBody>
      </p:sp>
      <p:sp>
        <p:nvSpPr>
          <p:cNvPr id="21507" name="Content Placeholder 2"/>
          <p:cNvSpPr>
            <a:spLocks noGrp="1"/>
          </p:cNvSpPr>
          <p:nvPr>
            <p:ph idx="1"/>
          </p:nvPr>
        </p:nvSpPr>
        <p:spPr>
          <a:xfrm>
            <a:off x="388800" y="1422002"/>
            <a:ext cx="8382000" cy="3459409"/>
          </a:xfrm>
        </p:spPr>
        <p:txBody>
          <a:bodyPr/>
          <a:lstStyle/>
          <a:p>
            <a:r>
              <a:rPr lang="en-US" dirty="0" smtClean="0"/>
              <a:t>The task sequence will group the OS, applications, drivers, packages you would like to include for one deployment</a:t>
            </a:r>
          </a:p>
          <a:p>
            <a:r>
              <a:rPr lang="en-US" dirty="0" smtClean="0"/>
              <a:t>Add Roles</a:t>
            </a:r>
          </a:p>
          <a:p>
            <a:pPr lvl="1"/>
            <a:r>
              <a:rPr lang="en-US" dirty="0" smtClean="0"/>
              <a:t>Infrastructure Services</a:t>
            </a:r>
          </a:p>
          <a:p>
            <a:pPr lvl="2"/>
            <a:r>
              <a:rPr lang="en-US" dirty="0" smtClean="0"/>
              <a:t>DNS, DHCP, WINS</a:t>
            </a:r>
          </a:p>
          <a:p>
            <a:pPr lvl="2"/>
            <a:r>
              <a:rPr lang="en-US" dirty="0" smtClean="0"/>
              <a:t>Hyper-V</a:t>
            </a:r>
          </a:p>
          <a:p>
            <a:pPr lvl="2"/>
            <a:r>
              <a:rPr lang="en-US" dirty="0" smtClean="0"/>
              <a:t>Terminal Services</a:t>
            </a:r>
          </a:p>
          <a:p>
            <a:pPr lvl="3"/>
            <a:endParaRPr lang="en-US"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Set up Server1 &amp; Server2</a:t>
            </a:r>
            <a:endParaRPr lang="en-US" dirty="0"/>
          </a:p>
        </p:txBody>
      </p:sp>
      <p:sp>
        <p:nvSpPr>
          <p:cNvPr id="4" name="Footer Placeholder 3"/>
          <p:cNvSpPr>
            <a:spLocks noGrp="1"/>
          </p:cNvSpPr>
          <p:nvPr>
            <p:ph type="ftr" sz="quarter" idx="11"/>
          </p:nvPr>
        </p:nvSpPr>
        <p:spPr>
          <a:prstGeom prst="rect">
            <a:avLst/>
          </a:prstGeom>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41960"/>
            <a:ext cx="8229600" cy="590931"/>
          </a:xfrm>
        </p:spPr>
        <p:txBody>
          <a:bodyPr>
            <a:normAutofit fontScale="90000"/>
          </a:bodyPr>
          <a:lstStyle/>
          <a:p>
            <a:r>
              <a:rPr lang="en-US" dirty="0" smtClean="0"/>
              <a:t>Update The Deployment Share</a:t>
            </a:r>
            <a:endParaRPr lang="en-US" dirty="0"/>
          </a:p>
        </p:txBody>
      </p:sp>
      <p:sp>
        <p:nvSpPr>
          <p:cNvPr id="4" name="Text Placeholder 3"/>
          <p:cNvSpPr>
            <a:spLocks noGrp="1"/>
          </p:cNvSpPr>
          <p:nvPr>
            <p:ph type="body" idx="1"/>
          </p:nvPr>
        </p:nvSpPr>
        <p:spPr>
          <a:xfrm>
            <a:off x="457200" y="1219201"/>
            <a:ext cx="8229600" cy="2339102"/>
          </a:xfrm>
        </p:spPr>
        <p:txBody>
          <a:bodyPr>
            <a:normAutofit lnSpcReduction="10000"/>
          </a:bodyPr>
          <a:lstStyle/>
          <a:p>
            <a:r>
              <a:rPr lang="en-US" dirty="0" smtClean="0"/>
              <a:t>Creates the MDT </a:t>
            </a:r>
            <a:r>
              <a:rPr lang="en-US" dirty="0" err="1" smtClean="0"/>
              <a:t>WinPEs</a:t>
            </a:r>
            <a:r>
              <a:rPr lang="en-US" dirty="0" smtClean="0"/>
              <a:t> for you</a:t>
            </a:r>
          </a:p>
          <a:p>
            <a:r>
              <a:rPr lang="en-US" dirty="0" err="1" smtClean="0"/>
              <a:t>DeploymentShare</a:t>
            </a:r>
            <a:r>
              <a:rPr lang="en-US" dirty="0" smtClean="0"/>
              <a:t>/Boot</a:t>
            </a:r>
          </a:p>
          <a:p>
            <a:r>
              <a:rPr lang="en-US" dirty="0" smtClean="0"/>
              <a:t>2 formats:</a:t>
            </a:r>
          </a:p>
          <a:p>
            <a:pPr lvl="1"/>
            <a:r>
              <a:rPr lang="en-US" dirty="0" smtClean="0"/>
              <a:t>LiteTouchPE_x64.wim</a:t>
            </a:r>
          </a:p>
          <a:p>
            <a:pPr lvl="1"/>
            <a:r>
              <a:rPr lang="en-US" dirty="0" smtClean="0"/>
              <a:t>LiteTouchPE_x64.iso</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the Server</a:t>
            </a:r>
            <a:br>
              <a:rPr lang="en-US" dirty="0"/>
            </a:br>
            <a:endParaRPr lang="en-AU" dirty="0"/>
          </a:p>
        </p:txBody>
      </p:sp>
      <p:sp>
        <p:nvSpPr>
          <p:cNvPr id="3" name="Text Placeholder 2"/>
          <p:cNvSpPr>
            <a:spLocks noGrp="1"/>
          </p:cNvSpPr>
          <p:nvPr>
            <p:ph type="body" idx="1"/>
          </p:nvPr>
        </p:nvSpPr>
        <p:spPr/>
        <p:txBody>
          <a:bodyPr/>
          <a:lstStyle/>
          <a:p>
            <a:endParaRPr lang="en-AU"/>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33694"/>
            <a:ext cx="7772400" cy="609398"/>
          </a:xfrm>
        </p:spPr>
        <p:txBody>
          <a:bodyPr>
            <a:normAutofit fontScale="90000"/>
          </a:bodyPr>
          <a:lstStyle/>
          <a:p>
            <a:pPr>
              <a:defRPr/>
            </a:pPr>
            <a:r>
              <a:rPr lang="en-US" dirty="0" smtClean="0"/>
              <a:t>From The Server</a:t>
            </a:r>
            <a:endParaRPr lang="en-US" dirty="0"/>
          </a:p>
        </p:txBody>
      </p:sp>
      <p:sp>
        <p:nvSpPr>
          <p:cNvPr id="22531" name="Content Placeholder 2"/>
          <p:cNvSpPr>
            <a:spLocks noGrp="1"/>
          </p:cNvSpPr>
          <p:nvPr>
            <p:ph idx="1"/>
          </p:nvPr>
        </p:nvSpPr>
        <p:spPr>
          <a:xfrm>
            <a:off x="457200" y="1219200"/>
            <a:ext cx="8229600" cy="4235006"/>
          </a:xfrm>
        </p:spPr>
        <p:txBody>
          <a:bodyPr/>
          <a:lstStyle/>
          <a:p>
            <a:r>
              <a:rPr lang="en-US" dirty="0" smtClean="0"/>
              <a:t>Place </a:t>
            </a:r>
            <a:r>
              <a:rPr lang="en-US" dirty="0" err="1" smtClean="0"/>
              <a:t>WinPE</a:t>
            </a:r>
            <a:r>
              <a:rPr lang="en-US" dirty="0" smtClean="0"/>
              <a:t> on:</a:t>
            </a:r>
          </a:p>
          <a:p>
            <a:pPr lvl="1"/>
            <a:r>
              <a:rPr lang="en-US" dirty="0" smtClean="0"/>
              <a:t>CD</a:t>
            </a:r>
          </a:p>
          <a:p>
            <a:pPr lvl="1"/>
            <a:r>
              <a:rPr lang="en-US" dirty="0" smtClean="0"/>
              <a:t>DVD</a:t>
            </a:r>
          </a:p>
          <a:p>
            <a:pPr lvl="1"/>
            <a:r>
              <a:rPr lang="en-US" dirty="0" smtClean="0"/>
              <a:t>External hard drive</a:t>
            </a:r>
          </a:p>
          <a:p>
            <a:pPr lvl="1"/>
            <a:r>
              <a:rPr lang="en-US" dirty="0" smtClean="0"/>
              <a:t>UFD (USB flash device)</a:t>
            </a:r>
          </a:p>
          <a:p>
            <a:r>
              <a:rPr lang="en-US" dirty="0" smtClean="0"/>
              <a:t>Boot the MDT </a:t>
            </a:r>
            <a:r>
              <a:rPr lang="en-US" dirty="0" err="1" smtClean="0"/>
              <a:t>WinPE</a:t>
            </a:r>
            <a:endParaRPr lang="en-US" dirty="0" smtClean="0"/>
          </a:p>
          <a:p>
            <a:pPr lvl="1"/>
            <a:r>
              <a:rPr lang="en-US" dirty="0" smtClean="0"/>
              <a:t>LiteTouchPE_x64</a:t>
            </a:r>
          </a:p>
          <a:p>
            <a:pPr lvl="2"/>
            <a:r>
              <a:rPr lang="en-US" dirty="0" smtClean="0"/>
              <a:t>64 bit OS images only</a:t>
            </a:r>
          </a:p>
          <a:p>
            <a:pPr lvl="1"/>
            <a:r>
              <a:rPr lang="en-US" dirty="0" smtClean="0"/>
              <a:t>Follow the wizard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2531">
                                            <p:txEl>
                                              <p:pRg st="5" end="5"/>
                                            </p:txEl>
                                          </p:spTgt>
                                        </p:tgtEl>
                                        <p:attrNameLst>
                                          <p:attrName>style.visibility</p:attrName>
                                        </p:attrNameLst>
                                      </p:cBhvr>
                                      <p:to>
                                        <p:strVal val="visible"/>
                                      </p:to>
                                    </p:set>
                                    <p:animEffect transition="in" filter="wipe(up)">
                                      <p:cBhvr>
                                        <p:cTn id="7" dur="500"/>
                                        <p:tgtEl>
                                          <p:spTgt spid="22531">
                                            <p:txEl>
                                              <p:pRg st="5" end="5"/>
                                            </p:txEl>
                                          </p:spTgt>
                                        </p:tgtEl>
                                      </p:cBhvr>
                                    </p:animEffect>
                                  </p:childTnLst>
                                </p:cTn>
                              </p:par>
                              <p:par>
                                <p:cTn id="8" presetID="22" presetClass="entr" presetSubtype="1" fill="hold" nodeType="withEffect">
                                  <p:stCondLst>
                                    <p:cond delay="0"/>
                                  </p:stCondLst>
                                  <p:childTnLst>
                                    <p:set>
                                      <p:cBhvr>
                                        <p:cTn id="9" dur="1" fill="hold">
                                          <p:stCondLst>
                                            <p:cond delay="0"/>
                                          </p:stCondLst>
                                        </p:cTn>
                                        <p:tgtEl>
                                          <p:spTgt spid="22531">
                                            <p:txEl>
                                              <p:pRg st="6" end="6"/>
                                            </p:txEl>
                                          </p:spTgt>
                                        </p:tgtEl>
                                        <p:attrNameLst>
                                          <p:attrName>style.visibility</p:attrName>
                                        </p:attrNameLst>
                                      </p:cBhvr>
                                      <p:to>
                                        <p:strVal val="visible"/>
                                      </p:to>
                                    </p:set>
                                    <p:animEffect transition="in" filter="wipe(up)">
                                      <p:cBhvr>
                                        <p:cTn id="10" dur="500"/>
                                        <p:tgtEl>
                                          <p:spTgt spid="22531">
                                            <p:txEl>
                                              <p:pRg st="6" end="6"/>
                                            </p:txEl>
                                          </p:spTgt>
                                        </p:tgtEl>
                                      </p:cBhvr>
                                    </p:animEffect>
                                  </p:childTnLst>
                                </p:cTn>
                              </p:par>
                              <p:par>
                                <p:cTn id="11" presetID="22" presetClass="entr" presetSubtype="1" fill="hold" nodeType="withEffect">
                                  <p:stCondLst>
                                    <p:cond delay="0"/>
                                  </p:stCondLst>
                                  <p:childTnLst>
                                    <p:set>
                                      <p:cBhvr>
                                        <p:cTn id="12" dur="1" fill="hold">
                                          <p:stCondLst>
                                            <p:cond delay="0"/>
                                          </p:stCondLst>
                                        </p:cTn>
                                        <p:tgtEl>
                                          <p:spTgt spid="22531">
                                            <p:txEl>
                                              <p:pRg st="7" end="7"/>
                                            </p:txEl>
                                          </p:spTgt>
                                        </p:tgtEl>
                                        <p:attrNameLst>
                                          <p:attrName>style.visibility</p:attrName>
                                        </p:attrNameLst>
                                      </p:cBhvr>
                                      <p:to>
                                        <p:strVal val="visible"/>
                                      </p:to>
                                    </p:set>
                                    <p:animEffect transition="in" filter="wipe(up)">
                                      <p:cBhvr>
                                        <p:cTn id="13" dur="500"/>
                                        <p:tgtEl>
                                          <p:spTgt spid="22531">
                                            <p:txEl>
                                              <p:pRg st="7" end="7"/>
                                            </p:txEl>
                                          </p:spTgt>
                                        </p:tgtEl>
                                      </p:cBhvr>
                                    </p:animEffect>
                                  </p:childTnLst>
                                </p:cTn>
                              </p:par>
                              <p:par>
                                <p:cTn id="14" presetID="22" presetClass="entr" presetSubtype="1" fill="hold" nodeType="withEffect">
                                  <p:stCondLst>
                                    <p:cond delay="0"/>
                                  </p:stCondLst>
                                  <p:childTnLst>
                                    <p:set>
                                      <p:cBhvr>
                                        <p:cTn id="15" dur="1" fill="hold">
                                          <p:stCondLst>
                                            <p:cond delay="0"/>
                                          </p:stCondLst>
                                        </p:cTn>
                                        <p:tgtEl>
                                          <p:spTgt spid="22531">
                                            <p:txEl>
                                              <p:pRg st="8" end="8"/>
                                            </p:txEl>
                                          </p:spTgt>
                                        </p:tgtEl>
                                        <p:attrNameLst>
                                          <p:attrName>style.visibility</p:attrName>
                                        </p:attrNameLst>
                                      </p:cBhvr>
                                      <p:to>
                                        <p:strVal val="visible"/>
                                      </p:to>
                                    </p:set>
                                    <p:animEffect transition="in" filter="wipe(up)">
                                      <p:cBhvr>
                                        <p:cTn id="16" dur="500"/>
                                        <p:tgtEl>
                                          <p:spTgt spid="2253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Re-imaging For  Troubleshooting </a:t>
            </a:r>
            <a:br>
              <a:rPr lang="en-US" dirty="0"/>
            </a:br>
            <a:endParaRPr lang="en-AU" dirty="0"/>
          </a:p>
        </p:txBody>
      </p:sp>
      <p:sp>
        <p:nvSpPr>
          <p:cNvPr id="8" name="Text Placeholder 7"/>
          <p:cNvSpPr>
            <a:spLocks noGrp="1"/>
          </p:cNvSpPr>
          <p:nvPr>
            <p:ph type="body" idx="1"/>
          </p:nvPr>
        </p:nvSpPr>
        <p:spPr/>
        <p:txBody>
          <a:bodyPr/>
          <a:lstStyle/>
          <a:p>
            <a:endParaRPr lang="en-US" dirty="0"/>
          </a:p>
        </p:txBody>
      </p:sp>
      <p:sp>
        <p:nvSpPr>
          <p:cNvPr id="4" name="Footer Placeholder 3"/>
          <p:cNvSpPr>
            <a:spLocks noGrp="1"/>
          </p:cNvSpPr>
          <p:nvPr>
            <p:ph type="ftr" sz="quarter" idx="11"/>
          </p:nvPr>
        </p:nvSpPr>
        <p:spPr>
          <a:prstGeom prst="rect">
            <a:avLst/>
          </a:prstGeom>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Re-image Servers</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grpSp>
        <p:nvGrpSpPr>
          <p:cNvPr id="4" name="Group 91"/>
          <p:cNvGrpSpPr>
            <a:grpSpLocks/>
          </p:cNvGrpSpPr>
          <p:nvPr/>
        </p:nvGrpSpPr>
        <p:grpSpPr bwMode="auto">
          <a:xfrm>
            <a:off x="6786130" y="1916832"/>
            <a:ext cx="1746311" cy="3302744"/>
            <a:chOff x="934" y="830"/>
            <a:chExt cx="626" cy="1012"/>
          </a:xfrm>
        </p:grpSpPr>
        <p:sp>
          <p:nvSpPr>
            <p:cNvPr id="83"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5" name="Group 93"/>
            <p:cNvGrpSpPr>
              <a:grpSpLocks/>
            </p:cNvGrpSpPr>
            <p:nvPr/>
          </p:nvGrpSpPr>
          <p:grpSpPr bwMode="auto">
            <a:xfrm>
              <a:off x="934" y="830"/>
              <a:ext cx="626" cy="987"/>
              <a:chOff x="934" y="830"/>
              <a:chExt cx="626" cy="987"/>
            </a:xfrm>
          </p:grpSpPr>
          <p:sp>
            <p:nvSpPr>
              <p:cNvPr id="85"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86"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7"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8"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9"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90"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91"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92"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93"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94"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95"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96"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97"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98"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99"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00"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01"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02"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03"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4"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5"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6"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7"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08" name="Text Box 117"/>
          <p:cNvSpPr txBox="1">
            <a:spLocks noChangeArrowheads="1"/>
          </p:cNvSpPr>
          <p:nvPr/>
        </p:nvSpPr>
        <p:spPr bwMode="blackWhite">
          <a:xfrm>
            <a:off x="7062280" y="4048058"/>
            <a:ext cx="1974217" cy="67708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a:solidFill>
                  <a:srgbClr val="000000"/>
                </a:solidFill>
                <a:latin typeface="Arial Narrow" pitchFamily="34" charset="0"/>
              </a:rPr>
              <a:t>MDT</a:t>
            </a:r>
          </a:p>
          <a:p>
            <a:pPr algn="ctr">
              <a:defRPr/>
            </a:pPr>
            <a:r>
              <a:rPr lang="en-US" b="1" dirty="0">
                <a:solidFill>
                  <a:srgbClr val="000000"/>
                </a:solidFill>
                <a:latin typeface="Arial Narrow" pitchFamily="34" charset="0"/>
              </a:rPr>
              <a:t>Deployment Server</a:t>
            </a:r>
          </a:p>
        </p:txBody>
      </p:sp>
      <p:sp>
        <p:nvSpPr>
          <p:cNvPr id="109" name="Freeform 120"/>
          <p:cNvSpPr>
            <a:spLocks/>
          </p:cNvSpPr>
          <p:nvPr/>
        </p:nvSpPr>
        <p:spPr bwMode="blackWhite">
          <a:xfrm flipH="1">
            <a:off x="1691679" y="2430514"/>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62" name="Freeform 120"/>
          <p:cNvSpPr>
            <a:spLocks/>
          </p:cNvSpPr>
          <p:nvPr/>
        </p:nvSpPr>
        <p:spPr bwMode="blackWhite">
          <a:xfrm flipV="1">
            <a:off x="1691680" y="2890203"/>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grpSp>
        <p:nvGrpSpPr>
          <p:cNvPr id="6" name="Group 168"/>
          <p:cNvGrpSpPr/>
          <p:nvPr/>
        </p:nvGrpSpPr>
        <p:grpSpPr>
          <a:xfrm>
            <a:off x="683568" y="1998464"/>
            <a:ext cx="1458850" cy="1286520"/>
            <a:chOff x="683568" y="1700808"/>
            <a:chExt cx="1458850" cy="1286520"/>
          </a:xfrm>
        </p:grpSpPr>
        <p:grpSp>
          <p:nvGrpSpPr>
            <p:cNvPr id="7" name="Group 91"/>
            <p:cNvGrpSpPr>
              <a:grpSpLocks/>
            </p:cNvGrpSpPr>
            <p:nvPr/>
          </p:nvGrpSpPr>
          <p:grpSpPr bwMode="auto">
            <a:xfrm>
              <a:off x="683568" y="1700808"/>
              <a:ext cx="970991" cy="1286520"/>
              <a:chOff x="934" y="830"/>
              <a:chExt cx="626" cy="1012"/>
            </a:xfrm>
          </p:grpSpPr>
          <p:sp>
            <p:nvSpPr>
              <p:cNvPr id="5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8" name="Group 93"/>
              <p:cNvGrpSpPr>
                <a:grpSpLocks/>
              </p:cNvGrpSpPr>
              <p:nvPr/>
            </p:nvGrpSpPr>
            <p:grpSpPr bwMode="auto">
              <a:xfrm>
                <a:off x="934" y="830"/>
                <a:ext cx="626" cy="987"/>
                <a:chOff x="934" y="830"/>
                <a:chExt cx="626" cy="987"/>
              </a:xfrm>
            </p:grpSpPr>
            <p:sp>
              <p:nvSpPr>
                <p:cNvPr id="5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7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7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7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7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7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7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7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7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3" name="Text Box 117"/>
            <p:cNvSpPr txBox="1">
              <a:spLocks noChangeArrowheads="1"/>
            </p:cNvSpPr>
            <p:nvPr/>
          </p:nvSpPr>
          <p:spPr bwMode="blackWhite">
            <a:xfrm>
              <a:off x="1198932" y="1844824"/>
              <a:ext cx="943486"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Server1</a:t>
              </a:r>
              <a:endParaRPr lang="en-US" b="1" dirty="0">
                <a:solidFill>
                  <a:srgbClr val="000000"/>
                </a:solidFill>
                <a:latin typeface="Arial Narrow" pitchFamily="34" charset="0"/>
              </a:endParaRPr>
            </a:p>
          </p:txBody>
        </p:sp>
      </p:grpSp>
      <p:grpSp>
        <p:nvGrpSpPr>
          <p:cNvPr id="9" name="Group 176"/>
          <p:cNvGrpSpPr/>
          <p:nvPr/>
        </p:nvGrpSpPr>
        <p:grpSpPr>
          <a:xfrm>
            <a:off x="539552" y="4077072"/>
            <a:ext cx="1544623" cy="1502544"/>
            <a:chOff x="683568" y="4590752"/>
            <a:chExt cx="1404854" cy="1286520"/>
          </a:xfrm>
        </p:grpSpPr>
        <p:grpSp>
          <p:nvGrpSpPr>
            <p:cNvPr id="10" name="Group 91"/>
            <p:cNvGrpSpPr>
              <a:grpSpLocks/>
            </p:cNvGrpSpPr>
            <p:nvPr/>
          </p:nvGrpSpPr>
          <p:grpSpPr bwMode="auto">
            <a:xfrm>
              <a:off x="683568" y="4590752"/>
              <a:ext cx="970991" cy="1286520"/>
              <a:chOff x="934" y="830"/>
              <a:chExt cx="626" cy="1012"/>
            </a:xfrm>
          </p:grpSpPr>
          <p:sp>
            <p:nvSpPr>
              <p:cNvPr id="13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1" name="Group 93"/>
              <p:cNvGrpSpPr>
                <a:grpSpLocks/>
              </p:cNvGrpSpPr>
              <p:nvPr/>
            </p:nvGrpSpPr>
            <p:grpSpPr bwMode="auto">
              <a:xfrm>
                <a:off x="934" y="830"/>
                <a:ext cx="626" cy="987"/>
                <a:chOff x="934" y="830"/>
                <a:chExt cx="626" cy="987"/>
              </a:xfrm>
            </p:grpSpPr>
            <p:sp>
              <p:nvSpPr>
                <p:cNvPr id="13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4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4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4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4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4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4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4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4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4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4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5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5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5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5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5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5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5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5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5" name="Text Box 117"/>
            <p:cNvSpPr txBox="1">
              <a:spLocks noChangeArrowheads="1"/>
            </p:cNvSpPr>
            <p:nvPr/>
          </p:nvSpPr>
          <p:spPr bwMode="blackWhite">
            <a:xfrm>
              <a:off x="1230310" y="4725144"/>
              <a:ext cx="858112" cy="34256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Server3</a:t>
              </a:r>
              <a:endParaRPr lang="en-US" b="1" dirty="0">
                <a:solidFill>
                  <a:srgbClr val="000000"/>
                </a:solidFill>
                <a:latin typeface="Arial Narrow" pitchFamily="34" charset="0"/>
              </a:endParaRPr>
            </a:p>
          </p:txBody>
        </p:sp>
      </p:grpSp>
      <p:grpSp>
        <p:nvGrpSpPr>
          <p:cNvPr id="12" name="Group 201"/>
          <p:cNvGrpSpPr/>
          <p:nvPr/>
        </p:nvGrpSpPr>
        <p:grpSpPr>
          <a:xfrm>
            <a:off x="899593" y="2574529"/>
            <a:ext cx="1080120" cy="432048"/>
            <a:chOff x="6506810" y="2128906"/>
            <a:chExt cx="1295400" cy="627063"/>
          </a:xfrm>
        </p:grpSpPr>
        <p:sp>
          <p:nvSpPr>
            <p:cNvPr id="167" name="AutoShape 118"/>
            <p:cNvSpPr>
              <a:spLocks noChangeArrowheads="1"/>
            </p:cNvSpPr>
            <p:nvPr/>
          </p:nvSpPr>
          <p:spPr bwMode="blackWhite">
            <a:xfrm>
              <a:off x="6697310" y="2128906"/>
              <a:ext cx="927100" cy="627063"/>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168" name="TextBox 167"/>
            <p:cNvSpPr txBox="1">
              <a:spLocks noChangeArrowheads="1"/>
            </p:cNvSpPr>
            <p:nvPr/>
          </p:nvSpPr>
          <p:spPr bwMode="auto">
            <a:xfrm>
              <a:off x="6506810" y="2353939"/>
              <a:ext cx="1295400" cy="402029"/>
            </a:xfrm>
            <a:prstGeom prst="rect">
              <a:avLst/>
            </a:prstGeom>
            <a:noFill/>
            <a:ln w="9525">
              <a:noFill/>
              <a:miter lim="800000"/>
              <a:headEnd/>
              <a:tailEnd/>
            </a:ln>
          </p:spPr>
          <p:txBody>
            <a:bodyPr>
              <a:spAutoFit/>
            </a:bodyPr>
            <a:lstStyle/>
            <a:p>
              <a:pPr algn="ctr"/>
              <a:r>
                <a:rPr lang="en-US" sz="1200" b="1" dirty="0">
                  <a:solidFill>
                    <a:schemeClr val="accent5"/>
                  </a:solidFill>
                </a:rPr>
                <a:t>MDT </a:t>
              </a:r>
              <a:r>
                <a:rPr lang="en-US" sz="1200" b="1" dirty="0" err="1">
                  <a:solidFill>
                    <a:schemeClr val="accent5"/>
                  </a:solidFill>
                </a:rPr>
                <a:t>WinPE</a:t>
              </a:r>
              <a:endParaRPr lang="en-US" sz="1200" b="1" dirty="0">
                <a:solidFill>
                  <a:schemeClr val="accent5"/>
                </a:solidFill>
              </a:endParaRPr>
            </a:p>
          </p:txBody>
        </p:sp>
      </p:grpSp>
      <p:sp>
        <p:nvSpPr>
          <p:cNvPr id="176" name="Text Box 117"/>
          <p:cNvSpPr txBox="1">
            <a:spLocks noChangeArrowheads="1"/>
          </p:cNvSpPr>
          <p:nvPr/>
        </p:nvSpPr>
        <p:spPr bwMode="blackWhite">
          <a:xfrm>
            <a:off x="1241325" y="4709801"/>
            <a:ext cx="836085"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2K8R2</a:t>
            </a:r>
            <a:endParaRPr lang="en-US" b="1" dirty="0">
              <a:solidFill>
                <a:srgbClr val="000000"/>
              </a:solidFill>
              <a:latin typeface="Arial Narrow" pitchFamily="34" charset="0"/>
            </a:endParaRPr>
          </a:p>
        </p:txBody>
      </p:sp>
      <p:sp>
        <p:nvSpPr>
          <p:cNvPr id="178" name="Freeform 120"/>
          <p:cNvSpPr>
            <a:spLocks/>
          </p:cNvSpPr>
          <p:nvPr/>
        </p:nvSpPr>
        <p:spPr bwMode="blackWhite">
          <a:xfrm rot="21386986" flipH="1">
            <a:off x="2060103" y="4223056"/>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79" name="Freeform 120"/>
          <p:cNvSpPr>
            <a:spLocks/>
          </p:cNvSpPr>
          <p:nvPr/>
        </p:nvSpPr>
        <p:spPr bwMode="blackWhite">
          <a:xfrm rot="21404975" flipV="1">
            <a:off x="2060104" y="4682745"/>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80" name="Text Box 117"/>
          <p:cNvSpPr txBox="1">
            <a:spLocks noChangeArrowheads="1"/>
          </p:cNvSpPr>
          <p:nvPr/>
        </p:nvSpPr>
        <p:spPr bwMode="blackWhite">
          <a:xfrm>
            <a:off x="-94316" y="5179530"/>
            <a:ext cx="970737"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DNS DC</a:t>
            </a:r>
            <a:endParaRPr lang="en-US" b="1" dirty="0">
              <a:solidFill>
                <a:srgbClr val="000000"/>
              </a:solidFill>
              <a:latin typeface="Arial Narrow" pitchFamily="34" charset="0"/>
            </a:endParaRPr>
          </a:p>
        </p:txBody>
      </p:sp>
      <p:sp>
        <p:nvSpPr>
          <p:cNvPr id="181" name="Text Box 117"/>
          <p:cNvSpPr txBox="1">
            <a:spLocks noChangeArrowheads="1"/>
          </p:cNvSpPr>
          <p:nvPr/>
        </p:nvSpPr>
        <p:spPr bwMode="blackWhite">
          <a:xfrm>
            <a:off x="116449" y="2822515"/>
            <a:ext cx="781583"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DHCP</a:t>
            </a:r>
            <a:endParaRPr lang="en-US" b="1" dirty="0">
              <a:solidFill>
                <a:srgbClr val="000000"/>
              </a:solidFill>
              <a:latin typeface="Arial Narrow" pitchFamily="34" charset="0"/>
            </a:endParaRPr>
          </a:p>
        </p:txBody>
      </p:sp>
      <p:sp>
        <p:nvSpPr>
          <p:cNvPr id="136" name="Text Box 117"/>
          <p:cNvSpPr txBox="1">
            <a:spLocks noChangeArrowheads="1"/>
          </p:cNvSpPr>
          <p:nvPr/>
        </p:nvSpPr>
        <p:spPr bwMode="blackWhite">
          <a:xfrm>
            <a:off x="1187625" y="2132858"/>
            <a:ext cx="2235506"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I’m 00-FF-B0-2B-48-09</a:t>
            </a:r>
            <a:endParaRPr lang="en-US" b="1" dirty="0">
              <a:solidFill>
                <a:srgbClr val="000000"/>
              </a:solidFill>
              <a:latin typeface="Arial Narrow" pitchFamily="34" charset="0"/>
            </a:endParaRPr>
          </a:p>
        </p:txBody>
      </p:sp>
      <p:sp>
        <p:nvSpPr>
          <p:cNvPr id="138" name="Text Box 117"/>
          <p:cNvSpPr txBox="1">
            <a:spLocks noChangeArrowheads="1"/>
          </p:cNvSpPr>
          <p:nvPr/>
        </p:nvSpPr>
        <p:spPr bwMode="blackWhite">
          <a:xfrm>
            <a:off x="1130845" y="4253051"/>
            <a:ext cx="2205049"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I’m 53-FF-C0-27-59-38</a:t>
            </a:r>
            <a:endParaRPr lang="en-US" b="1" dirty="0">
              <a:solidFill>
                <a:srgbClr val="000000"/>
              </a:solidFill>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2000"/>
                                        <p:tgtEl>
                                          <p:spTgt spid="12"/>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wipe(left)">
                                      <p:cBhvr>
                                        <p:cTn id="16" dur="500"/>
                                        <p:tgtEl>
                                          <p:spTgt spid="109"/>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136"/>
                                        </p:tgtEl>
                                        <p:attrNameLst>
                                          <p:attrName>style.visibility</p:attrName>
                                        </p:attrNameLst>
                                      </p:cBhvr>
                                      <p:to>
                                        <p:strVal val="visible"/>
                                      </p:to>
                                    </p:set>
                                  </p:childTnLst>
                                </p:cTn>
                              </p:par>
                            </p:childTnLst>
                          </p:cTn>
                        </p:par>
                        <p:par>
                          <p:cTn id="19" fill="hold">
                            <p:stCondLst>
                              <p:cond delay="2500"/>
                            </p:stCondLst>
                            <p:childTnLst>
                              <p:par>
                                <p:cTn id="20" presetID="63" presetClass="path" presetSubtype="0" accel="50000" decel="50000" fill="hold" grpId="1" nodeType="afterEffect">
                                  <p:stCondLst>
                                    <p:cond delay="0"/>
                                  </p:stCondLst>
                                  <p:childTnLst>
                                    <p:animMotion origin="layout" path="M -3.33333E-6 -2.99722E-6 L 0.30313 0.00232 " pathEditMode="relative" rAng="0" ptsTypes="AA">
                                      <p:cBhvr>
                                        <p:cTn id="21" dur="2000" fill="hold"/>
                                        <p:tgtEl>
                                          <p:spTgt spid="136"/>
                                        </p:tgtEl>
                                        <p:attrNameLst>
                                          <p:attrName>ppt_x</p:attrName>
                                          <p:attrName>ppt_y</p:attrName>
                                        </p:attrNameLst>
                                      </p:cBhvr>
                                      <p:rCtr x="15200" y="100"/>
                                    </p:animMotion>
                                  </p:childTnLst>
                                </p:cTn>
                              </p:par>
                            </p:childTnLst>
                          </p:cTn>
                        </p:par>
                        <p:par>
                          <p:cTn id="22" fill="hold">
                            <p:stCondLst>
                              <p:cond delay="4500"/>
                            </p:stCondLst>
                            <p:childTnLst>
                              <p:par>
                                <p:cTn id="23" presetID="1" presetClass="exit" presetSubtype="0" fill="hold" grpId="2" nodeType="afterEffect">
                                  <p:stCondLst>
                                    <p:cond delay="0"/>
                                  </p:stCondLst>
                                  <p:childTnLst>
                                    <p:set>
                                      <p:cBhvr>
                                        <p:cTn id="24" dur="1" fill="hold">
                                          <p:stCondLst>
                                            <p:cond delay="0"/>
                                          </p:stCondLst>
                                        </p:cTn>
                                        <p:tgtEl>
                                          <p:spTgt spid="136"/>
                                        </p:tgtEl>
                                        <p:attrNameLst>
                                          <p:attrName>style.visibility</p:attrName>
                                        </p:attrNameLst>
                                      </p:cBhvr>
                                      <p:to>
                                        <p:strVal val="hidden"/>
                                      </p:to>
                                    </p:set>
                                  </p:childTnLst>
                                </p:cTn>
                              </p:par>
                            </p:childTnLst>
                          </p:cTn>
                        </p:par>
                        <p:par>
                          <p:cTn id="25" fill="hold">
                            <p:stCondLst>
                              <p:cond delay="4500"/>
                            </p:stCondLst>
                            <p:childTnLst>
                              <p:par>
                                <p:cTn id="26" presetID="22" presetClass="entr" presetSubtype="2" fill="hold" grpId="0" nodeType="afterEffect">
                                  <p:stCondLst>
                                    <p:cond delay="0"/>
                                  </p:stCondLst>
                                  <p:childTnLst>
                                    <p:set>
                                      <p:cBhvr>
                                        <p:cTn id="27" dur="1" fill="hold">
                                          <p:stCondLst>
                                            <p:cond delay="0"/>
                                          </p:stCondLst>
                                        </p:cTn>
                                        <p:tgtEl>
                                          <p:spTgt spid="162"/>
                                        </p:tgtEl>
                                        <p:attrNameLst>
                                          <p:attrName>style.visibility</p:attrName>
                                        </p:attrNameLst>
                                      </p:cBhvr>
                                      <p:to>
                                        <p:strVal val="visible"/>
                                      </p:to>
                                    </p:set>
                                    <p:animEffect transition="in" filter="wipe(right)">
                                      <p:cBhvr>
                                        <p:cTn id="28" dur="500"/>
                                        <p:tgtEl>
                                          <p:spTgt spid="162"/>
                                        </p:tgtEl>
                                      </p:cBhvr>
                                    </p:animEffect>
                                  </p:childTnLst>
                                </p:cTn>
                              </p:par>
                            </p:childTnLst>
                          </p:cTn>
                        </p:par>
                        <p:par>
                          <p:cTn id="29" fill="hold">
                            <p:stCondLst>
                              <p:cond delay="5000"/>
                            </p:stCondLst>
                            <p:childTnLst>
                              <p:par>
                                <p:cTn id="30" presetID="1" presetClass="exit" presetSubtype="0" fill="hold" nodeType="afterEffect">
                                  <p:stCondLst>
                                    <p:cond delay="0"/>
                                  </p:stCondLst>
                                  <p:childTnLst>
                                    <p:set>
                                      <p:cBhvr>
                                        <p:cTn id="31" dur="1" fill="hold">
                                          <p:stCondLst>
                                            <p:cond delay="0"/>
                                          </p:stCondLst>
                                        </p:cTn>
                                        <p:tgtEl>
                                          <p:spTgt spid="12"/>
                                        </p:tgtEl>
                                        <p:attrNameLst>
                                          <p:attrName>style.visibility</p:attrName>
                                        </p:attrNameLst>
                                      </p:cBhvr>
                                      <p:to>
                                        <p:strVal val="hidden"/>
                                      </p:to>
                                    </p:set>
                                  </p:childTnLst>
                                </p:cTn>
                              </p:par>
                              <p:par>
                                <p:cTn id="32" presetID="1" presetClass="exit" presetSubtype="0" fill="hold" grpId="1" nodeType="withEffect">
                                  <p:stCondLst>
                                    <p:cond delay="0"/>
                                  </p:stCondLst>
                                  <p:childTnLst>
                                    <p:set>
                                      <p:cBhvr>
                                        <p:cTn id="33" dur="1" fill="hold">
                                          <p:stCondLst>
                                            <p:cond delay="0"/>
                                          </p:stCondLst>
                                        </p:cTn>
                                        <p:tgtEl>
                                          <p:spTgt spid="109"/>
                                        </p:tgtEl>
                                        <p:attrNameLst>
                                          <p:attrName>style.visibility</p:attrName>
                                        </p:attrNameLst>
                                      </p:cBhvr>
                                      <p:to>
                                        <p:strVal val="hidden"/>
                                      </p:to>
                                    </p:set>
                                  </p:childTnLst>
                                </p:cTn>
                              </p:par>
                              <p:par>
                                <p:cTn id="34" presetID="1" presetClass="exit" presetSubtype="0" fill="hold" grpId="1" nodeType="withEffect">
                                  <p:stCondLst>
                                    <p:cond delay="0"/>
                                  </p:stCondLst>
                                  <p:childTnLst>
                                    <p:set>
                                      <p:cBhvr>
                                        <p:cTn id="35" dur="1" fill="hold">
                                          <p:stCondLst>
                                            <p:cond delay="0"/>
                                          </p:stCondLst>
                                        </p:cTn>
                                        <p:tgtEl>
                                          <p:spTgt spid="162"/>
                                        </p:tgtEl>
                                        <p:attrNameLst>
                                          <p:attrName>style.visibility</p:attrName>
                                        </p:attrNameLst>
                                      </p:cBhvr>
                                      <p:to>
                                        <p:strVal val="hidden"/>
                                      </p:to>
                                    </p:set>
                                  </p:childTnLst>
                                </p:cTn>
                              </p:par>
                            </p:childTnLst>
                          </p:cTn>
                        </p:par>
                        <p:par>
                          <p:cTn id="36" fill="hold">
                            <p:stCondLst>
                              <p:cond delay="5000"/>
                            </p:stCondLst>
                            <p:childTnLst>
                              <p:par>
                                <p:cTn id="37" presetID="1" presetClass="entr" presetSubtype="0" fill="hold" grpId="0" nodeType="afterEffect">
                                  <p:stCondLst>
                                    <p:cond delay="1000"/>
                                  </p:stCondLst>
                                  <p:childTnLst>
                                    <p:set>
                                      <p:cBhvr>
                                        <p:cTn id="38" dur="1" fill="hold">
                                          <p:stCondLst>
                                            <p:cond delay="0"/>
                                          </p:stCondLst>
                                        </p:cTn>
                                        <p:tgtEl>
                                          <p:spTgt spid="18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par>
                          <p:cTn id="43" fill="hold">
                            <p:stCondLst>
                              <p:cond delay="0"/>
                            </p:stCondLst>
                            <p:childTnLst>
                              <p:par>
                                <p:cTn id="44" presetID="1" presetClass="entr" presetSubtype="0" fill="hold" grpId="0" nodeType="afterEffect">
                                  <p:stCondLst>
                                    <p:cond delay="0"/>
                                  </p:stCondLst>
                                  <p:childTnLst>
                                    <p:set>
                                      <p:cBhvr>
                                        <p:cTn id="45" dur="1" fill="hold">
                                          <p:stCondLst>
                                            <p:cond delay="0"/>
                                          </p:stCondLst>
                                        </p:cTn>
                                        <p:tgtEl>
                                          <p:spTgt spid="176"/>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178"/>
                                        </p:tgtEl>
                                        <p:attrNameLst>
                                          <p:attrName>style.visibility</p:attrName>
                                        </p:attrNameLst>
                                      </p:cBhvr>
                                      <p:to>
                                        <p:strVal val="visible"/>
                                      </p:to>
                                    </p:set>
                                    <p:animEffect transition="in" filter="wipe(left)">
                                      <p:cBhvr>
                                        <p:cTn id="50" dur="500"/>
                                        <p:tgtEl>
                                          <p:spTgt spid="178"/>
                                        </p:tgtEl>
                                      </p:cBhvr>
                                    </p:animEffect>
                                  </p:childTnLst>
                                </p:cTn>
                              </p:par>
                            </p:childTnLst>
                          </p:cTn>
                        </p:par>
                        <p:par>
                          <p:cTn id="51" fill="hold">
                            <p:stCondLst>
                              <p:cond delay="500"/>
                            </p:stCondLst>
                            <p:childTnLst>
                              <p:par>
                                <p:cTn id="52" presetID="1" presetClass="entr" presetSubtype="0" fill="hold" grpId="2" nodeType="afterEffect">
                                  <p:stCondLst>
                                    <p:cond delay="0"/>
                                  </p:stCondLst>
                                  <p:childTnLst>
                                    <p:set>
                                      <p:cBhvr>
                                        <p:cTn id="53" dur="1" fill="hold">
                                          <p:stCondLst>
                                            <p:cond delay="0"/>
                                          </p:stCondLst>
                                        </p:cTn>
                                        <p:tgtEl>
                                          <p:spTgt spid="138"/>
                                        </p:tgtEl>
                                        <p:attrNameLst>
                                          <p:attrName>style.visibility</p:attrName>
                                        </p:attrNameLst>
                                      </p:cBhvr>
                                      <p:to>
                                        <p:strVal val="visible"/>
                                      </p:to>
                                    </p:set>
                                  </p:childTnLst>
                                </p:cTn>
                              </p:par>
                            </p:childTnLst>
                          </p:cTn>
                        </p:par>
                        <p:par>
                          <p:cTn id="54" fill="hold">
                            <p:stCondLst>
                              <p:cond delay="500"/>
                            </p:stCondLst>
                            <p:childTnLst>
                              <p:par>
                                <p:cTn id="55" presetID="63" presetClass="path" presetSubtype="0" accel="50000" decel="50000" fill="hold" grpId="0" nodeType="afterEffect">
                                  <p:stCondLst>
                                    <p:cond delay="0"/>
                                  </p:stCondLst>
                                  <p:childTnLst>
                                    <p:animMotion origin="layout" path="M 0.00382 -0.00231 L 0.30313 0.00232 " pathEditMode="relative" rAng="0" ptsTypes="AA">
                                      <p:cBhvr>
                                        <p:cTn id="56" dur="2000" fill="hold"/>
                                        <p:tgtEl>
                                          <p:spTgt spid="138"/>
                                        </p:tgtEl>
                                        <p:attrNameLst>
                                          <p:attrName>ppt_x</p:attrName>
                                          <p:attrName>ppt_y</p:attrName>
                                        </p:attrNameLst>
                                      </p:cBhvr>
                                      <p:rCtr x="15000" y="200"/>
                                    </p:animMotion>
                                  </p:childTnLst>
                                </p:cTn>
                              </p:par>
                            </p:childTnLst>
                          </p:cTn>
                        </p:par>
                        <p:par>
                          <p:cTn id="57" fill="hold">
                            <p:stCondLst>
                              <p:cond delay="2500"/>
                            </p:stCondLst>
                            <p:childTnLst>
                              <p:par>
                                <p:cTn id="58" presetID="1" presetClass="exit" presetSubtype="0" fill="hold" grpId="1" nodeType="afterEffect">
                                  <p:stCondLst>
                                    <p:cond delay="0"/>
                                  </p:stCondLst>
                                  <p:childTnLst>
                                    <p:set>
                                      <p:cBhvr>
                                        <p:cTn id="59" dur="1" fill="hold">
                                          <p:stCondLst>
                                            <p:cond delay="0"/>
                                          </p:stCondLst>
                                        </p:cTn>
                                        <p:tgtEl>
                                          <p:spTgt spid="138"/>
                                        </p:tgtEl>
                                        <p:attrNameLst>
                                          <p:attrName>style.visibility</p:attrName>
                                        </p:attrNameLst>
                                      </p:cBhvr>
                                      <p:to>
                                        <p:strVal val="hidden"/>
                                      </p:to>
                                    </p:set>
                                  </p:childTnLst>
                                </p:cTn>
                              </p:par>
                            </p:childTnLst>
                          </p:cTn>
                        </p:par>
                        <p:par>
                          <p:cTn id="60" fill="hold">
                            <p:stCondLst>
                              <p:cond delay="2500"/>
                            </p:stCondLst>
                            <p:childTnLst>
                              <p:par>
                                <p:cTn id="61" presetID="22" presetClass="entr" presetSubtype="2" fill="hold" grpId="0" nodeType="afterEffect">
                                  <p:stCondLst>
                                    <p:cond delay="0"/>
                                  </p:stCondLst>
                                  <p:childTnLst>
                                    <p:set>
                                      <p:cBhvr>
                                        <p:cTn id="62" dur="1" fill="hold">
                                          <p:stCondLst>
                                            <p:cond delay="0"/>
                                          </p:stCondLst>
                                        </p:cTn>
                                        <p:tgtEl>
                                          <p:spTgt spid="179"/>
                                        </p:tgtEl>
                                        <p:attrNameLst>
                                          <p:attrName>style.visibility</p:attrName>
                                        </p:attrNameLst>
                                      </p:cBhvr>
                                      <p:to>
                                        <p:strVal val="visible"/>
                                      </p:to>
                                    </p:set>
                                    <p:animEffect transition="in" filter="wipe(right)">
                                      <p:cBhvr>
                                        <p:cTn id="63" dur="500"/>
                                        <p:tgtEl>
                                          <p:spTgt spid="179"/>
                                        </p:tgtEl>
                                      </p:cBhvr>
                                    </p:animEffect>
                                  </p:childTnLst>
                                </p:cTn>
                              </p:par>
                            </p:childTnLst>
                          </p:cTn>
                        </p:par>
                        <p:par>
                          <p:cTn id="64" fill="hold">
                            <p:stCondLst>
                              <p:cond delay="3000"/>
                            </p:stCondLst>
                            <p:childTnLst>
                              <p:par>
                                <p:cTn id="65" presetID="9" presetClass="entr" presetSubtype="0" fill="hold" grpId="0" nodeType="afterEffect">
                                  <p:stCondLst>
                                    <p:cond delay="0"/>
                                  </p:stCondLst>
                                  <p:childTnLst>
                                    <p:set>
                                      <p:cBhvr>
                                        <p:cTn id="66" dur="1" fill="hold">
                                          <p:stCondLst>
                                            <p:cond delay="0"/>
                                          </p:stCondLst>
                                        </p:cTn>
                                        <p:tgtEl>
                                          <p:spTgt spid="180"/>
                                        </p:tgtEl>
                                        <p:attrNameLst>
                                          <p:attrName>style.visibility</p:attrName>
                                        </p:attrNameLst>
                                      </p:cBhvr>
                                      <p:to>
                                        <p:strVal val="visible"/>
                                      </p:to>
                                    </p:set>
                                    <p:animEffect transition="in" filter="dissolve">
                                      <p:cBhvr>
                                        <p:cTn id="67"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09" grpId="1" animBg="1"/>
      <p:bldP spid="162" grpId="0" animBg="1"/>
      <p:bldP spid="162" grpId="1" animBg="1"/>
      <p:bldP spid="176" grpId="0" animBg="1"/>
      <p:bldP spid="178" grpId="0" animBg="1"/>
      <p:bldP spid="179" grpId="0" animBg="1"/>
      <p:bldP spid="180" grpId="0" animBg="1"/>
      <p:bldP spid="181" grpId="0" animBg="1"/>
      <p:bldP spid="136" grpId="0" animBg="1"/>
      <p:bldP spid="136" grpId="1" animBg="1"/>
      <p:bldP spid="136" grpId="2" animBg="1"/>
      <p:bldP spid="138" grpId="0" animBg="1"/>
      <p:bldP spid="138" grpId="1" animBg="1"/>
      <p:bldP spid="138"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lIns="46086" tIns="23043" rIns="46086" bIns="23043"/>
          <a:lstStyle/>
          <a:p>
            <a:r>
              <a:rPr lang="en-US" dirty="0" smtClean="0"/>
              <a:t>MDT Database</a:t>
            </a:r>
            <a:endParaRPr lang="en-US" dirty="0"/>
          </a:p>
        </p:txBody>
      </p:sp>
      <p:sp>
        <p:nvSpPr>
          <p:cNvPr id="4" name="Text Placeholder 3"/>
          <p:cNvSpPr>
            <a:spLocks noGrp="1"/>
          </p:cNvSpPr>
          <p:nvPr>
            <p:ph idx="1"/>
          </p:nvPr>
        </p:nvSpPr>
        <p:spPr>
          <a:xfrm>
            <a:off x="389436" y="1447798"/>
            <a:ext cx="8363938" cy="4644658"/>
          </a:xfrm>
          <a:prstGeom prst="rect">
            <a:avLst/>
          </a:prstGeom>
        </p:spPr>
        <p:txBody>
          <a:bodyPr lIns="91439" tIns="45719" rIns="91439" bIns="45719">
            <a:normAutofit lnSpcReduction="10000"/>
          </a:bodyPr>
          <a:lstStyle/>
          <a:p>
            <a:r>
              <a:rPr lang="en-US" dirty="0" smtClean="0"/>
              <a:t>Automate what gets installed on a computer</a:t>
            </a:r>
          </a:p>
          <a:p>
            <a:pPr lvl="1"/>
            <a:r>
              <a:rPr lang="en-US" dirty="0" smtClean="0"/>
              <a:t>Original image and re-imaging</a:t>
            </a:r>
          </a:p>
          <a:p>
            <a:r>
              <a:rPr lang="en-US" dirty="0" smtClean="0"/>
              <a:t>How it works:</a:t>
            </a:r>
          </a:p>
          <a:p>
            <a:pPr lvl="1"/>
            <a:r>
              <a:rPr lang="en-US" dirty="0" smtClean="0"/>
              <a:t>When a client begins the Deployment Wizard a script runs: ZTIGather.wsf</a:t>
            </a:r>
          </a:p>
          <a:p>
            <a:pPr lvl="2"/>
            <a:r>
              <a:rPr lang="en-US" dirty="0" smtClean="0"/>
              <a:t>Gathers all kinds of information from the client like:</a:t>
            </a:r>
          </a:p>
          <a:p>
            <a:pPr lvl="3"/>
            <a:r>
              <a:rPr lang="en-US" dirty="0" smtClean="0"/>
              <a:t>Universally Unique ID (UUID)</a:t>
            </a:r>
          </a:p>
          <a:p>
            <a:pPr lvl="3"/>
            <a:r>
              <a:rPr lang="en-US" dirty="0" smtClean="0"/>
              <a:t>Serial number</a:t>
            </a:r>
          </a:p>
          <a:p>
            <a:pPr lvl="3"/>
            <a:r>
              <a:rPr lang="en-US" dirty="0" smtClean="0"/>
              <a:t>Asset tag</a:t>
            </a:r>
          </a:p>
          <a:p>
            <a:pPr lvl="3"/>
            <a:r>
              <a:rPr lang="en-US" dirty="0" err="1" smtClean="0"/>
              <a:t>MACAddress</a:t>
            </a:r>
            <a:endParaRPr lang="en-US" dirty="0" smtClean="0"/>
          </a:p>
          <a:p>
            <a:pPr lvl="2"/>
            <a:r>
              <a:rPr lang="en-US" dirty="0" smtClean="0"/>
              <a:t>Queries the MDT database for a match</a:t>
            </a:r>
          </a:p>
          <a:p>
            <a:pPr lvl="2"/>
            <a:r>
              <a:rPr lang="en-US" dirty="0" smtClean="0"/>
              <a:t>Applies the configured settings</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9436" y="228600"/>
            <a:ext cx="8363938" cy="655934"/>
          </a:xfrm>
        </p:spPr>
        <p:txBody>
          <a:bodyPr lIns="46086" tIns="23043" rIns="46086" bIns="23043"/>
          <a:lstStyle/>
          <a:p>
            <a:r>
              <a:rPr lang="en-US" dirty="0" smtClean="0"/>
              <a:t>Set Up MDT Database</a:t>
            </a:r>
            <a:endParaRPr lang="en-US" dirty="0"/>
          </a:p>
        </p:txBody>
      </p:sp>
      <p:sp>
        <p:nvSpPr>
          <p:cNvPr id="4" name="Text Placeholder 3"/>
          <p:cNvSpPr>
            <a:spLocks noGrp="1"/>
          </p:cNvSpPr>
          <p:nvPr>
            <p:ph sz="quarter" idx="1"/>
          </p:nvPr>
        </p:nvSpPr>
        <p:spPr>
          <a:xfrm>
            <a:off x="389436" y="1447799"/>
            <a:ext cx="8363938" cy="4228848"/>
          </a:xfrm>
          <a:prstGeom prst="rect">
            <a:avLst/>
          </a:prstGeom>
        </p:spPr>
        <p:txBody>
          <a:bodyPr lIns="91439" tIns="45719" rIns="91439" bIns="45719"/>
          <a:lstStyle/>
          <a:p>
            <a:r>
              <a:rPr lang="en-US" dirty="0" smtClean="0"/>
              <a:t>SQL is not supported on DCs</a:t>
            </a:r>
          </a:p>
          <a:p>
            <a:r>
              <a:rPr lang="en-US" dirty="0" smtClean="0"/>
              <a:t>You’ll need a member server</a:t>
            </a:r>
          </a:p>
          <a:p>
            <a:r>
              <a:rPr lang="en-US" dirty="0" smtClean="0"/>
              <a:t>Install SQL (Express will work)</a:t>
            </a:r>
          </a:p>
          <a:p>
            <a:endParaRPr lang="en-US" dirty="0" smtClean="0"/>
          </a:p>
          <a:p>
            <a:r>
              <a:rPr lang="en-US" dirty="0" smtClean="0"/>
              <a:t>Configure the database with the computer identifier</a:t>
            </a:r>
          </a:p>
          <a:p>
            <a:r>
              <a:rPr lang="en-US" dirty="0" smtClean="0"/>
              <a:t>The computer will check in with the database and perform whatever steps you choose</a:t>
            </a:r>
          </a:p>
          <a:p>
            <a:endParaRPr 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Rhonda </a:t>
            </a:r>
            <a:r>
              <a:rPr lang="en-US" dirty="0" err="1"/>
              <a:t>Layfield</a:t>
            </a:r>
            <a:endParaRPr lang="en-AU" dirty="0"/>
          </a:p>
        </p:txBody>
      </p:sp>
      <p:sp>
        <p:nvSpPr>
          <p:cNvPr id="3" name="Text Placeholder 2"/>
          <p:cNvSpPr>
            <a:spLocks noGrp="1"/>
          </p:cNvSpPr>
          <p:nvPr>
            <p:ph type="body" idx="1"/>
          </p:nvPr>
        </p:nvSpPr>
        <p:spPr/>
        <p:txBody>
          <a:bodyPr/>
          <a:lstStyle/>
          <a:p>
            <a:pPr lvl="0">
              <a:defRPr/>
            </a:pPr>
            <a:r>
              <a:rPr lang="en-US" dirty="0"/>
              <a:t>Rhonda </a:t>
            </a:r>
            <a:r>
              <a:rPr lang="en-US" dirty="0" err="1" smtClean="0"/>
              <a:t>Layfield</a:t>
            </a:r>
            <a:endParaRPr lang="en-US" dirty="0" smtClean="0"/>
          </a:p>
          <a:p>
            <a:pPr>
              <a:defRPr/>
            </a:pPr>
            <a:r>
              <a:rPr lang="en-US" dirty="0"/>
              <a:t>Desktop Deployment Product Specialist</a:t>
            </a:r>
            <a:endParaRPr lang="en-US" dirty="0" smtClean="0"/>
          </a:p>
          <a:p>
            <a:pPr>
              <a:defRPr/>
            </a:pPr>
            <a:r>
              <a:rPr lang="en-US" dirty="0" smtClean="0"/>
              <a:t>Deployment </a:t>
            </a:r>
            <a:r>
              <a:rPr lang="en-US" dirty="0"/>
              <a:t>Done Right</a:t>
            </a:r>
          </a:p>
          <a:p>
            <a:pPr lvl="0">
              <a:defRPr/>
            </a:pPr>
            <a:endParaRPr lang="en-US" dirty="0" smtClean="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SVR303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9530458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Database</a:t>
            </a:r>
            <a:endParaRPr lang="en-US" dirty="0"/>
          </a:p>
        </p:txBody>
      </p:sp>
      <p:sp>
        <p:nvSpPr>
          <p:cNvPr id="3" name="Content Placeholder 2"/>
          <p:cNvSpPr>
            <a:spLocks noGrp="1"/>
          </p:cNvSpPr>
          <p:nvPr>
            <p:ph idx="1"/>
          </p:nvPr>
        </p:nvSpPr>
        <p:spPr>
          <a:xfrm>
            <a:off x="389436" y="1447799"/>
            <a:ext cx="8363938" cy="4438138"/>
          </a:xfrm>
        </p:spPr>
        <p:txBody>
          <a:bodyPr/>
          <a:lstStyle/>
          <a:p>
            <a:r>
              <a:rPr lang="en-US" dirty="0" smtClean="0"/>
              <a:t>Performed in Deployment Workbench</a:t>
            </a:r>
          </a:p>
          <a:p>
            <a:r>
              <a:rPr lang="en-US" dirty="0" smtClean="0"/>
              <a:t>New Database</a:t>
            </a:r>
          </a:p>
          <a:p>
            <a:pPr lvl="1"/>
            <a:r>
              <a:rPr lang="en-US" dirty="0" smtClean="0"/>
              <a:t>Connection:</a:t>
            </a:r>
          </a:p>
          <a:p>
            <a:pPr lvl="2"/>
            <a:r>
              <a:rPr lang="en-US" b="1" dirty="0" smtClean="0">
                <a:solidFill>
                  <a:schemeClr val="accent1">
                    <a:lumMod val="60000"/>
                    <a:lumOff val="40000"/>
                  </a:schemeClr>
                </a:solidFill>
              </a:rPr>
              <a:t>TCP-IP Sockets</a:t>
            </a:r>
          </a:p>
          <a:p>
            <a:pPr lvl="2"/>
            <a:r>
              <a:rPr lang="en-US" dirty="0" smtClean="0"/>
              <a:t>Named Pipes</a:t>
            </a:r>
          </a:p>
          <a:p>
            <a:r>
              <a:rPr lang="en-US" dirty="0" smtClean="0"/>
              <a:t>Computers</a:t>
            </a:r>
          </a:p>
          <a:p>
            <a:r>
              <a:rPr lang="en-US" dirty="0" smtClean="0"/>
              <a:t>Roles</a:t>
            </a:r>
          </a:p>
          <a:p>
            <a:r>
              <a:rPr lang="en-US" dirty="0" smtClean="0"/>
              <a:t>Locations</a:t>
            </a:r>
          </a:p>
          <a:p>
            <a:r>
              <a:rPr lang="en-US" dirty="0" smtClean="0"/>
              <a:t>Make and Model</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MDT Ready</a:t>
            </a:r>
            <a:endParaRPr lang="en-US" dirty="0"/>
          </a:p>
        </p:txBody>
      </p:sp>
      <p:sp>
        <p:nvSpPr>
          <p:cNvPr id="3" name="Content Placeholder 2"/>
          <p:cNvSpPr>
            <a:spLocks noGrp="1"/>
          </p:cNvSpPr>
          <p:nvPr>
            <p:ph idx="1"/>
          </p:nvPr>
        </p:nvSpPr>
        <p:spPr>
          <a:xfrm>
            <a:off x="389436" y="1447799"/>
            <a:ext cx="8363938" cy="4524315"/>
          </a:xfrm>
        </p:spPr>
        <p:txBody>
          <a:bodyPr/>
          <a:lstStyle/>
          <a:p>
            <a:r>
              <a:rPr lang="en-US" dirty="0" smtClean="0"/>
              <a:t>MDT 2012 and SQL do not have to be installed on the same machine.</a:t>
            </a:r>
          </a:p>
          <a:p>
            <a:pPr lvl="1"/>
            <a:r>
              <a:rPr lang="en-US" dirty="0" smtClean="0"/>
              <a:t>But they can be if you need to</a:t>
            </a:r>
          </a:p>
          <a:p>
            <a:r>
              <a:rPr lang="en-US" dirty="0" smtClean="0"/>
              <a:t>Configure database rules</a:t>
            </a:r>
          </a:p>
          <a:p>
            <a:pPr lvl="1"/>
            <a:r>
              <a:rPr lang="en-US" dirty="0" smtClean="0"/>
              <a:t>Performed in the Deployment Workbench</a:t>
            </a:r>
          </a:p>
          <a:p>
            <a:pPr lvl="1"/>
            <a:r>
              <a:rPr lang="en-US" dirty="0" smtClean="0"/>
              <a:t>Database rules pertain to the entire deployment share</a:t>
            </a:r>
          </a:p>
          <a:p>
            <a:pPr lvl="1"/>
            <a:r>
              <a:rPr lang="en-US" dirty="0" smtClean="0"/>
              <a:t>The Configure DB Wizard is a graphical interface to assist in correctly editing the CustomSettings.ini</a:t>
            </a:r>
          </a:p>
          <a:p>
            <a:pPr lvl="2"/>
            <a:r>
              <a:rPr lang="en-US" dirty="0" smtClean="0"/>
              <a:t>Right click Advanced Configuration / Database</a:t>
            </a:r>
          </a:p>
          <a:p>
            <a:pPr lvl="2"/>
            <a:r>
              <a:rPr lang="en-US" dirty="0" smtClean="0"/>
              <a:t>Choose Configure Database Rules</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MDT Database</a:t>
            </a:r>
            <a:endParaRPr lang="en-US" dirty="0"/>
          </a:p>
        </p:txBody>
      </p:sp>
      <p:sp>
        <p:nvSpPr>
          <p:cNvPr id="3" name="Text Placeholder 2"/>
          <p:cNvSpPr>
            <a:spLocks noGrp="1"/>
          </p:cNvSpPr>
          <p:nvPr>
            <p:ph type="body" idx="1"/>
          </p:nvPr>
        </p:nvSpPr>
        <p:spPr/>
        <p:txBody>
          <a:bodyPr>
            <a:normAutofit/>
          </a:bodyPr>
          <a:lstStyle/>
          <a:p>
            <a:r>
              <a:rPr lang="en-AU" sz="3600" dirty="0" smtClean="0"/>
              <a:t>demo</a:t>
            </a:r>
            <a:endParaRPr lang="en-AU" sz="3600" dirty="0"/>
          </a:p>
        </p:txBody>
      </p:sp>
      <p:sp>
        <p:nvSpPr>
          <p:cNvPr id="4" name="Footer Placeholder 3"/>
          <p:cNvSpPr>
            <a:spLocks noGrp="1"/>
          </p:cNvSpPr>
          <p:nvPr>
            <p:ph type="ftr" sz="quarter" idx="11"/>
          </p:nvPr>
        </p:nvSpPr>
        <p:spPr>
          <a:prstGeom prst="rect">
            <a:avLst/>
          </a:prstGeom>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Best of Both Worlds:</a:t>
            </a:r>
            <a:br>
              <a:rPr lang="en-US" dirty="0" smtClean="0"/>
            </a:br>
            <a:r>
              <a:rPr lang="en-US" dirty="0" smtClean="0"/>
              <a:t>MDT Integrated With WDS</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grpSp>
        <p:nvGrpSpPr>
          <p:cNvPr id="4" name="Group 91"/>
          <p:cNvGrpSpPr>
            <a:grpSpLocks/>
          </p:cNvGrpSpPr>
          <p:nvPr/>
        </p:nvGrpSpPr>
        <p:grpSpPr bwMode="auto">
          <a:xfrm>
            <a:off x="7020272" y="1412776"/>
            <a:ext cx="1512168" cy="2448272"/>
            <a:chOff x="934" y="830"/>
            <a:chExt cx="626" cy="1012"/>
          </a:xfrm>
        </p:grpSpPr>
        <p:sp>
          <p:nvSpPr>
            <p:cNvPr id="83"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5" name="Group 93"/>
            <p:cNvGrpSpPr>
              <a:grpSpLocks/>
            </p:cNvGrpSpPr>
            <p:nvPr/>
          </p:nvGrpSpPr>
          <p:grpSpPr bwMode="auto">
            <a:xfrm>
              <a:off x="934" y="830"/>
              <a:ext cx="626" cy="987"/>
              <a:chOff x="934" y="830"/>
              <a:chExt cx="626" cy="987"/>
            </a:xfrm>
          </p:grpSpPr>
          <p:sp>
            <p:nvSpPr>
              <p:cNvPr id="85"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86"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7"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8"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9"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90"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91"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92"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93"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94"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95"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96"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97"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98"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99"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00"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01"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02"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03"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4"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5"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6"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7"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08" name="Text Box 117"/>
          <p:cNvSpPr txBox="1">
            <a:spLocks noChangeArrowheads="1"/>
          </p:cNvSpPr>
          <p:nvPr/>
        </p:nvSpPr>
        <p:spPr bwMode="blackWhite">
          <a:xfrm>
            <a:off x="7062280" y="3544002"/>
            <a:ext cx="1974217" cy="67708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a:solidFill>
                  <a:srgbClr val="000000"/>
                </a:solidFill>
                <a:latin typeface="Arial Narrow" pitchFamily="34" charset="0"/>
              </a:rPr>
              <a:t>MDT</a:t>
            </a:r>
          </a:p>
          <a:p>
            <a:pPr algn="ctr">
              <a:defRPr/>
            </a:pPr>
            <a:r>
              <a:rPr lang="en-US" b="1" dirty="0">
                <a:solidFill>
                  <a:srgbClr val="000000"/>
                </a:solidFill>
                <a:latin typeface="Arial Narrow" pitchFamily="34" charset="0"/>
              </a:rPr>
              <a:t>Deployment Server</a:t>
            </a:r>
          </a:p>
        </p:txBody>
      </p:sp>
      <p:sp>
        <p:nvSpPr>
          <p:cNvPr id="109" name="Freeform 120"/>
          <p:cNvSpPr>
            <a:spLocks/>
          </p:cNvSpPr>
          <p:nvPr/>
        </p:nvSpPr>
        <p:spPr bwMode="blackWhite">
          <a:xfrm rot="21333446" flipH="1">
            <a:off x="1409342" y="3261836"/>
            <a:ext cx="5430897"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62" name="Freeform 120"/>
          <p:cNvSpPr>
            <a:spLocks/>
          </p:cNvSpPr>
          <p:nvPr/>
        </p:nvSpPr>
        <p:spPr bwMode="blackWhite">
          <a:xfrm rot="453896" flipH="1" flipV="1">
            <a:off x="1403648" y="4662162"/>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grpSp>
        <p:nvGrpSpPr>
          <p:cNvPr id="6" name="Group 168"/>
          <p:cNvGrpSpPr/>
          <p:nvPr/>
        </p:nvGrpSpPr>
        <p:grpSpPr>
          <a:xfrm>
            <a:off x="467544" y="2852936"/>
            <a:ext cx="1605021" cy="1800200"/>
            <a:chOff x="683568" y="1700808"/>
            <a:chExt cx="1398007" cy="1286520"/>
          </a:xfrm>
        </p:grpSpPr>
        <p:grpSp>
          <p:nvGrpSpPr>
            <p:cNvPr id="7" name="Group 91"/>
            <p:cNvGrpSpPr>
              <a:grpSpLocks/>
            </p:cNvGrpSpPr>
            <p:nvPr/>
          </p:nvGrpSpPr>
          <p:grpSpPr bwMode="auto">
            <a:xfrm>
              <a:off x="683568" y="1700808"/>
              <a:ext cx="970991" cy="1286520"/>
              <a:chOff x="934" y="830"/>
              <a:chExt cx="626" cy="1012"/>
            </a:xfrm>
          </p:grpSpPr>
          <p:sp>
            <p:nvSpPr>
              <p:cNvPr id="5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8" name="Group 93"/>
              <p:cNvGrpSpPr>
                <a:grpSpLocks/>
              </p:cNvGrpSpPr>
              <p:nvPr/>
            </p:nvGrpSpPr>
            <p:grpSpPr bwMode="auto">
              <a:xfrm>
                <a:off x="934" y="830"/>
                <a:ext cx="626" cy="987"/>
                <a:chOff x="934" y="830"/>
                <a:chExt cx="626" cy="987"/>
              </a:xfrm>
            </p:grpSpPr>
            <p:sp>
              <p:nvSpPr>
                <p:cNvPr id="5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7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7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7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7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7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7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7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7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3" name="Text Box 117"/>
            <p:cNvSpPr txBox="1">
              <a:spLocks noChangeArrowheads="1"/>
            </p:cNvSpPr>
            <p:nvPr/>
          </p:nvSpPr>
          <p:spPr bwMode="blackWhite">
            <a:xfrm>
              <a:off x="1259779" y="1844824"/>
              <a:ext cx="821796" cy="285924"/>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Server1</a:t>
              </a:r>
              <a:endParaRPr lang="en-US" b="1" dirty="0">
                <a:solidFill>
                  <a:srgbClr val="000000"/>
                </a:solidFill>
                <a:latin typeface="Arial Narrow" pitchFamily="34" charset="0"/>
              </a:endParaRPr>
            </a:p>
          </p:txBody>
        </p:sp>
      </p:grpSp>
      <p:grpSp>
        <p:nvGrpSpPr>
          <p:cNvPr id="9" name="Group 176"/>
          <p:cNvGrpSpPr/>
          <p:nvPr/>
        </p:nvGrpSpPr>
        <p:grpSpPr>
          <a:xfrm>
            <a:off x="6300193" y="4509120"/>
            <a:ext cx="1738589" cy="1502544"/>
            <a:chOff x="683568" y="4590752"/>
            <a:chExt cx="1581267" cy="1286520"/>
          </a:xfrm>
        </p:grpSpPr>
        <p:grpSp>
          <p:nvGrpSpPr>
            <p:cNvPr id="10" name="Group 91"/>
            <p:cNvGrpSpPr>
              <a:grpSpLocks/>
            </p:cNvGrpSpPr>
            <p:nvPr/>
          </p:nvGrpSpPr>
          <p:grpSpPr bwMode="auto">
            <a:xfrm>
              <a:off x="683568" y="4590752"/>
              <a:ext cx="970991" cy="1286520"/>
              <a:chOff x="934" y="830"/>
              <a:chExt cx="626" cy="1012"/>
            </a:xfrm>
          </p:grpSpPr>
          <p:sp>
            <p:nvSpPr>
              <p:cNvPr id="13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1" name="Group 93"/>
              <p:cNvGrpSpPr>
                <a:grpSpLocks/>
              </p:cNvGrpSpPr>
              <p:nvPr/>
            </p:nvGrpSpPr>
            <p:grpSpPr bwMode="auto">
              <a:xfrm>
                <a:off x="934" y="830"/>
                <a:ext cx="626" cy="987"/>
                <a:chOff x="934" y="830"/>
                <a:chExt cx="626" cy="987"/>
              </a:xfrm>
            </p:grpSpPr>
            <p:sp>
              <p:nvSpPr>
                <p:cNvPr id="13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4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4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4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4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4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4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4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4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4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4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5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5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5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5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5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5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5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5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5" name="Text Box 117"/>
            <p:cNvSpPr txBox="1">
              <a:spLocks noChangeArrowheads="1"/>
            </p:cNvSpPr>
            <p:nvPr/>
          </p:nvSpPr>
          <p:spPr bwMode="blackWhite">
            <a:xfrm>
              <a:off x="1053900" y="4725144"/>
              <a:ext cx="1210935" cy="34256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WDS Server</a:t>
              </a:r>
              <a:endParaRPr lang="en-US" b="1" dirty="0">
                <a:solidFill>
                  <a:srgbClr val="000000"/>
                </a:solidFill>
                <a:latin typeface="Arial Narrow" pitchFamily="34" charset="0"/>
              </a:endParaRPr>
            </a:p>
          </p:txBody>
        </p:sp>
      </p:grpSp>
      <p:grpSp>
        <p:nvGrpSpPr>
          <p:cNvPr id="12" name="Group 201"/>
          <p:cNvGrpSpPr/>
          <p:nvPr/>
        </p:nvGrpSpPr>
        <p:grpSpPr>
          <a:xfrm>
            <a:off x="7740353" y="2132856"/>
            <a:ext cx="1080120" cy="432048"/>
            <a:chOff x="6506810" y="2128906"/>
            <a:chExt cx="1295400" cy="627063"/>
          </a:xfrm>
        </p:grpSpPr>
        <p:sp>
          <p:nvSpPr>
            <p:cNvPr id="167" name="AutoShape 118"/>
            <p:cNvSpPr>
              <a:spLocks noChangeArrowheads="1"/>
            </p:cNvSpPr>
            <p:nvPr/>
          </p:nvSpPr>
          <p:spPr bwMode="blackWhite">
            <a:xfrm>
              <a:off x="6697310" y="2128906"/>
              <a:ext cx="927100" cy="627063"/>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168" name="TextBox 167"/>
            <p:cNvSpPr txBox="1">
              <a:spLocks noChangeArrowheads="1"/>
            </p:cNvSpPr>
            <p:nvPr/>
          </p:nvSpPr>
          <p:spPr bwMode="auto">
            <a:xfrm>
              <a:off x="6506810" y="2353939"/>
              <a:ext cx="1295400" cy="402029"/>
            </a:xfrm>
            <a:prstGeom prst="rect">
              <a:avLst/>
            </a:prstGeom>
            <a:noFill/>
            <a:ln w="9525">
              <a:noFill/>
              <a:miter lim="800000"/>
              <a:headEnd/>
              <a:tailEnd/>
            </a:ln>
          </p:spPr>
          <p:txBody>
            <a:bodyPr>
              <a:spAutoFit/>
            </a:bodyPr>
            <a:lstStyle/>
            <a:p>
              <a:pPr algn="ctr"/>
              <a:r>
                <a:rPr lang="en-US" sz="1200" b="1" dirty="0">
                  <a:solidFill>
                    <a:schemeClr val="accent5"/>
                  </a:solidFill>
                </a:rPr>
                <a:t>MDT </a:t>
              </a:r>
              <a:r>
                <a:rPr lang="en-US" sz="1200" b="1" dirty="0" err="1">
                  <a:solidFill>
                    <a:schemeClr val="accent5"/>
                  </a:solidFill>
                </a:rPr>
                <a:t>WinPE</a:t>
              </a:r>
              <a:endParaRPr lang="en-US" sz="1200" b="1" dirty="0">
                <a:solidFill>
                  <a:schemeClr val="accent5"/>
                </a:solidFill>
              </a:endParaRPr>
            </a:p>
          </p:txBody>
        </p:sp>
      </p:grpSp>
      <p:sp>
        <p:nvSpPr>
          <p:cNvPr id="136" name="Text Box 3"/>
          <p:cNvSpPr txBox="1">
            <a:spLocks noChangeArrowheads="1"/>
          </p:cNvSpPr>
          <p:nvPr/>
        </p:nvSpPr>
        <p:spPr bwMode="blackWhite">
          <a:xfrm>
            <a:off x="1253579" y="4213510"/>
            <a:ext cx="573192"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a:solidFill>
                  <a:srgbClr val="000000"/>
                </a:solidFill>
                <a:latin typeface="Arial Narrow" pitchFamily="34" charset="0"/>
              </a:rPr>
              <a:t>F12</a:t>
            </a:r>
          </a:p>
        </p:txBody>
      </p:sp>
      <p:grpSp>
        <p:nvGrpSpPr>
          <p:cNvPr id="13" name="Group 201"/>
          <p:cNvGrpSpPr/>
          <p:nvPr/>
        </p:nvGrpSpPr>
        <p:grpSpPr>
          <a:xfrm>
            <a:off x="6708490" y="5145317"/>
            <a:ext cx="1080120" cy="432048"/>
            <a:chOff x="6506810" y="2128906"/>
            <a:chExt cx="1295400" cy="627063"/>
          </a:xfrm>
        </p:grpSpPr>
        <p:sp>
          <p:nvSpPr>
            <p:cNvPr id="166" name="AutoShape 118"/>
            <p:cNvSpPr>
              <a:spLocks noChangeArrowheads="1"/>
            </p:cNvSpPr>
            <p:nvPr/>
          </p:nvSpPr>
          <p:spPr bwMode="blackWhite">
            <a:xfrm>
              <a:off x="6697310" y="2128906"/>
              <a:ext cx="927100" cy="627063"/>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169" name="TextBox 168"/>
            <p:cNvSpPr txBox="1">
              <a:spLocks noChangeArrowheads="1"/>
            </p:cNvSpPr>
            <p:nvPr/>
          </p:nvSpPr>
          <p:spPr bwMode="auto">
            <a:xfrm>
              <a:off x="6506810" y="2353939"/>
              <a:ext cx="1295400" cy="402029"/>
            </a:xfrm>
            <a:prstGeom prst="rect">
              <a:avLst/>
            </a:prstGeom>
            <a:noFill/>
            <a:ln w="9525">
              <a:noFill/>
              <a:miter lim="800000"/>
              <a:headEnd/>
              <a:tailEnd/>
            </a:ln>
          </p:spPr>
          <p:txBody>
            <a:bodyPr>
              <a:spAutoFit/>
            </a:bodyPr>
            <a:lstStyle/>
            <a:p>
              <a:pPr algn="ctr"/>
              <a:r>
                <a:rPr lang="en-US" sz="1200" b="1" dirty="0">
                  <a:solidFill>
                    <a:schemeClr val="bg1"/>
                  </a:solidFill>
                </a:rPr>
                <a:t>MDT </a:t>
              </a:r>
              <a:r>
                <a:rPr lang="en-US" sz="1200" b="1" dirty="0" err="1">
                  <a:solidFill>
                    <a:schemeClr val="bg1"/>
                  </a:solidFill>
                </a:rPr>
                <a:t>WinPE</a:t>
              </a:r>
              <a:endParaRPr lang="en-US" sz="1200" b="1" dirty="0">
                <a:solidFill>
                  <a:schemeClr val="bg1"/>
                </a:solidFill>
              </a:endParaRPr>
            </a:p>
          </p:txBody>
        </p:sp>
      </p:grpSp>
      <p:sp>
        <p:nvSpPr>
          <p:cNvPr id="170" name="Freeform 120"/>
          <p:cNvSpPr>
            <a:spLocks/>
          </p:cNvSpPr>
          <p:nvPr/>
        </p:nvSpPr>
        <p:spPr bwMode="blackWhite">
          <a:xfrm rot="21333446" flipV="1">
            <a:off x="1668617" y="3687361"/>
            <a:ext cx="5430897"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71" name="Text Box 117"/>
          <p:cNvSpPr txBox="1">
            <a:spLocks noChangeArrowheads="1"/>
          </p:cNvSpPr>
          <p:nvPr/>
        </p:nvSpPr>
        <p:spPr bwMode="blackWhite">
          <a:xfrm>
            <a:off x="5365186" y="3309239"/>
            <a:ext cx="1751399"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a:solidFill>
                  <a:srgbClr val="000000"/>
                </a:solidFill>
                <a:latin typeface="Arial Narrow" pitchFamily="34" charset="0"/>
              </a:rPr>
              <a:t>Download Image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44444E-6 4.32932E-6 L -0.11424 0.44056 " pathEditMode="relative" rAng="0" ptsTypes="AA">
                                      <p:cBhvr>
                                        <p:cTn id="10" dur="2000" fill="hold"/>
                                        <p:tgtEl>
                                          <p:spTgt spid="12"/>
                                        </p:tgtEl>
                                        <p:attrNameLst>
                                          <p:attrName>ppt_x</p:attrName>
                                          <p:attrName>ppt_y</p:attrName>
                                        </p:attrNameLst>
                                      </p:cBhvr>
                                      <p:rCtr x="-5700" y="22000"/>
                                    </p:animMotion>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dissolve">
                                      <p:cBhvr>
                                        <p:cTn id="15" dur="500"/>
                                        <p:tgtEl>
                                          <p:spTgt spid="6"/>
                                        </p:tgtEl>
                                      </p:cBhvr>
                                    </p:animEffect>
                                  </p:childTnLst>
                                </p:cTn>
                              </p:par>
                            </p:childTnLst>
                          </p:cTn>
                        </p:par>
                        <p:par>
                          <p:cTn id="16" fill="hold">
                            <p:stCondLst>
                              <p:cond delay="500"/>
                            </p:stCondLst>
                            <p:childTnLst>
                              <p:par>
                                <p:cTn id="17" presetID="1" presetClass="exit" presetSubtype="0" fill="hold" nodeType="afterEffect">
                                  <p:stCondLst>
                                    <p:cond delay="0"/>
                                  </p:stCondLst>
                                  <p:childTnLst>
                                    <p:set>
                                      <p:cBhvr>
                                        <p:cTn id="18" dur="1" fill="hold">
                                          <p:stCondLst>
                                            <p:cond delay="0"/>
                                          </p:stCondLst>
                                        </p:cTn>
                                        <p:tgtEl>
                                          <p:spTgt spid="12"/>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6"/>
                                        </p:tgtEl>
                                        <p:attrNameLst>
                                          <p:attrName>style.visibility</p:attrName>
                                        </p:attrNameLst>
                                      </p:cBhvr>
                                      <p:to>
                                        <p:strVal val="visible"/>
                                      </p:to>
                                    </p:set>
                                  </p:childTnLst>
                                </p:cTn>
                              </p:par>
                            </p:childTnLst>
                          </p:cTn>
                        </p:par>
                        <p:par>
                          <p:cTn id="25" fill="hold">
                            <p:stCondLst>
                              <p:cond delay="0"/>
                            </p:stCondLst>
                            <p:childTnLst>
                              <p:par>
                                <p:cTn id="26" presetID="22" presetClass="entr" presetSubtype="8" fill="hold" grpId="0" nodeType="afterEffect">
                                  <p:stCondLst>
                                    <p:cond delay="0"/>
                                  </p:stCondLst>
                                  <p:childTnLst>
                                    <p:set>
                                      <p:cBhvr>
                                        <p:cTn id="27" dur="1" fill="hold">
                                          <p:stCondLst>
                                            <p:cond delay="0"/>
                                          </p:stCondLst>
                                        </p:cTn>
                                        <p:tgtEl>
                                          <p:spTgt spid="162"/>
                                        </p:tgtEl>
                                        <p:attrNameLst>
                                          <p:attrName>style.visibility</p:attrName>
                                        </p:attrNameLst>
                                      </p:cBhvr>
                                      <p:to>
                                        <p:strVal val="visible"/>
                                      </p:to>
                                    </p:set>
                                    <p:animEffect transition="in" filter="wipe(left)">
                                      <p:cBhvr>
                                        <p:cTn id="28" dur="500"/>
                                        <p:tgtEl>
                                          <p:spTgt spid="162"/>
                                        </p:tgtEl>
                                      </p:cBhvr>
                                    </p:animEffect>
                                  </p:childTnLst>
                                </p:cTn>
                              </p:par>
                            </p:childTnLst>
                          </p:cTn>
                        </p:par>
                        <p:par>
                          <p:cTn id="29" fill="hold">
                            <p:stCondLst>
                              <p:cond delay="500"/>
                            </p:stCondLst>
                            <p:childTnLst>
                              <p:par>
                                <p:cTn id="30" presetID="35" presetClass="path" presetSubtype="0" accel="50000" decel="50000" fill="hold" nodeType="afterEffect">
                                  <p:stCondLst>
                                    <p:cond delay="0"/>
                                  </p:stCondLst>
                                  <p:childTnLst>
                                    <p:animMotion origin="layout" path="M 5.55556E-7 3.70028E-8 L -0.63056 -0.21438 " pathEditMode="relative" rAng="0" ptsTypes="AA">
                                      <p:cBhvr>
                                        <p:cTn id="31" dur="2000" fill="hold"/>
                                        <p:tgtEl>
                                          <p:spTgt spid="13"/>
                                        </p:tgtEl>
                                        <p:attrNameLst>
                                          <p:attrName>ppt_x</p:attrName>
                                          <p:attrName>ppt_y</p:attrName>
                                        </p:attrNameLst>
                                      </p:cBhvr>
                                      <p:rCtr x="-31500" y="-10700"/>
                                    </p:animMotion>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109"/>
                                        </p:tgtEl>
                                        <p:attrNameLst>
                                          <p:attrName>style.visibility</p:attrName>
                                        </p:attrNameLst>
                                      </p:cBhvr>
                                      <p:to>
                                        <p:strVal val="visible"/>
                                      </p:to>
                                    </p:set>
                                    <p:animEffect transition="in" filter="wipe(left)">
                                      <p:cBhvr>
                                        <p:cTn id="35" dur="500"/>
                                        <p:tgtEl>
                                          <p:spTgt spid="109"/>
                                        </p:tgtEl>
                                      </p:cBhvr>
                                    </p:animEffect>
                                  </p:childTnLst>
                                </p:cTn>
                              </p:par>
                            </p:childTnLst>
                          </p:cTn>
                        </p:par>
                        <p:par>
                          <p:cTn id="36" fill="hold">
                            <p:stCondLst>
                              <p:cond delay="3000"/>
                            </p:stCondLst>
                            <p:childTnLst>
                              <p:par>
                                <p:cTn id="37" presetID="1" presetClass="entr" presetSubtype="0" fill="hold" grpId="0" nodeType="afterEffect">
                                  <p:stCondLst>
                                    <p:cond delay="0"/>
                                  </p:stCondLst>
                                  <p:childTnLst>
                                    <p:set>
                                      <p:cBhvr>
                                        <p:cTn id="38" dur="1" fill="hold">
                                          <p:stCondLst>
                                            <p:cond delay="0"/>
                                          </p:stCondLst>
                                        </p:cTn>
                                        <p:tgtEl>
                                          <p:spTgt spid="171"/>
                                        </p:tgtEl>
                                        <p:attrNameLst>
                                          <p:attrName>style.visibility</p:attrName>
                                        </p:attrNameLst>
                                      </p:cBhvr>
                                      <p:to>
                                        <p:strVal val="visible"/>
                                      </p:to>
                                    </p:set>
                                  </p:childTnLst>
                                </p:cTn>
                              </p:par>
                            </p:childTnLst>
                          </p:cTn>
                        </p:par>
                        <p:par>
                          <p:cTn id="39" fill="hold">
                            <p:stCondLst>
                              <p:cond delay="3000"/>
                            </p:stCondLst>
                            <p:childTnLst>
                              <p:par>
                                <p:cTn id="40" presetID="35" presetClass="path" presetSubtype="0" accel="50000" decel="50000" fill="hold" grpId="1" nodeType="afterEffect">
                                  <p:stCondLst>
                                    <p:cond delay="0"/>
                                  </p:stCondLst>
                                  <p:childTnLst>
                                    <p:animMotion origin="layout" path="M -2.22222E-6 4.79186E-6 L -0.41232 0.03284 " pathEditMode="relative" rAng="0" ptsTypes="AA">
                                      <p:cBhvr>
                                        <p:cTn id="41" dur="2000" fill="hold"/>
                                        <p:tgtEl>
                                          <p:spTgt spid="171"/>
                                        </p:tgtEl>
                                        <p:attrNameLst>
                                          <p:attrName>ppt_x</p:attrName>
                                          <p:attrName>ppt_y</p:attrName>
                                        </p:attrNameLst>
                                      </p:cBhvr>
                                      <p:rCtr x="-20600" y="1600"/>
                                    </p:animMotion>
                                  </p:childTnLst>
                                </p:cTn>
                              </p:par>
                              <p:par>
                                <p:cTn id="42" presetID="22" presetClass="entr" presetSubtype="2" fill="hold" grpId="0" nodeType="withEffect">
                                  <p:stCondLst>
                                    <p:cond delay="0"/>
                                  </p:stCondLst>
                                  <p:childTnLst>
                                    <p:set>
                                      <p:cBhvr>
                                        <p:cTn id="43" dur="1" fill="hold">
                                          <p:stCondLst>
                                            <p:cond delay="0"/>
                                          </p:stCondLst>
                                        </p:cTn>
                                        <p:tgtEl>
                                          <p:spTgt spid="170"/>
                                        </p:tgtEl>
                                        <p:attrNameLst>
                                          <p:attrName>style.visibility</p:attrName>
                                        </p:attrNameLst>
                                      </p:cBhvr>
                                      <p:to>
                                        <p:strVal val="visible"/>
                                      </p:to>
                                    </p:set>
                                    <p:animEffect transition="in" filter="wipe(right)">
                                      <p:cBhvr>
                                        <p:cTn id="44"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62" grpId="0" animBg="1"/>
      <p:bldP spid="136" grpId="0" animBg="1"/>
      <p:bldP spid="170" grpId="0" animBg="1"/>
      <p:bldP spid="171" grpId="0" animBg="1"/>
      <p:bldP spid="171" grpId="1"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Covered</a:t>
            </a:r>
            <a:endParaRPr lang="en-US" dirty="0"/>
          </a:p>
        </p:txBody>
      </p:sp>
      <p:sp>
        <p:nvSpPr>
          <p:cNvPr id="3" name="Content Placeholder 2"/>
          <p:cNvSpPr>
            <a:spLocks noGrp="1"/>
          </p:cNvSpPr>
          <p:nvPr>
            <p:ph idx="1"/>
          </p:nvPr>
        </p:nvSpPr>
        <p:spPr>
          <a:xfrm>
            <a:off x="389436" y="1447799"/>
            <a:ext cx="8363938" cy="3016210"/>
          </a:xfrm>
        </p:spPr>
        <p:txBody>
          <a:bodyPr/>
          <a:lstStyle/>
          <a:p>
            <a:r>
              <a:rPr lang="en-US" dirty="0" smtClean="0"/>
              <a:t>Deploy server OSs</a:t>
            </a:r>
          </a:p>
          <a:p>
            <a:pPr lvl="1"/>
            <a:r>
              <a:rPr lang="en-US" dirty="0" smtClean="0"/>
              <a:t>Default</a:t>
            </a:r>
          </a:p>
          <a:p>
            <a:pPr lvl="1"/>
            <a:r>
              <a:rPr lang="en-US" dirty="0" smtClean="0"/>
              <a:t>Roles</a:t>
            </a:r>
          </a:p>
          <a:p>
            <a:r>
              <a:rPr lang="en-US" dirty="0" smtClean="0"/>
              <a:t>Re-image servers for troubleshooting</a:t>
            </a:r>
          </a:p>
          <a:p>
            <a:r>
              <a:rPr lang="en-US" dirty="0" smtClean="0"/>
              <a:t>MDT database feature</a:t>
            </a:r>
          </a:p>
          <a:p>
            <a:r>
              <a:rPr lang="en-US" dirty="0" smtClean="0"/>
              <a:t>Integrate MDT &amp; WDS</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Thank You For Attending My Session</a:t>
            </a:r>
            <a:endParaRPr lang="en-US" dirty="0"/>
          </a:p>
        </p:txBody>
      </p:sp>
      <p:sp>
        <p:nvSpPr>
          <p:cNvPr id="6" name="Content Placeholder 5"/>
          <p:cNvSpPr>
            <a:spLocks noGrp="1"/>
          </p:cNvSpPr>
          <p:nvPr>
            <p:ph idx="1"/>
          </p:nvPr>
        </p:nvSpPr>
        <p:spPr>
          <a:xfrm>
            <a:off x="389436" y="1447799"/>
            <a:ext cx="8363938" cy="3151632"/>
          </a:xfrm>
        </p:spPr>
        <p:txBody>
          <a:bodyPr/>
          <a:lstStyle/>
          <a:p>
            <a:r>
              <a:rPr lang="en-US" dirty="0" smtClean="0"/>
              <a:t>Please let me help you get started</a:t>
            </a:r>
          </a:p>
          <a:p>
            <a:r>
              <a:rPr lang="en-US" dirty="0" smtClean="0"/>
              <a:t>Email me for the step by step labs</a:t>
            </a:r>
          </a:p>
          <a:p>
            <a:pPr lvl="1"/>
            <a:r>
              <a:rPr lang="en-US" dirty="0" smtClean="0"/>
              <a:t>Ask questions</a:t>
            </a:r>
          </a:p>
          <a:p>
            <a:pPr lvl="2"/>
            <a:r>
              <a:rPr lang="en-US" dirty="0" smtClean="0">
                <a:solidFill>
                  <a:srgbClr val="FFFF00"/>
                </a:solidFill>
              </a:rPr>
              <a:t>Rhonda@DeploymentDr.Com</a:t>
            </a:r>
          </a:p>
          <a:p>
            <a:pPr lvl="2"/>
            <a:r>
              <a:rPr lang="en-US" dirty="0" smtClean="0">
                <a:solidFill>
                  <a:srgbClr val="FFFF00"/>
                </a:solidFill>
              </a:rPr>
              <a:t>www.DeploymentDr.Com</a:t>
            </a:r>
          </a:p>
          <a:p>
            <a:pPr lvl="1"/>
            <a:r>
              <a:rPr lang="en-US" dirty="0" smtClean="0"/>
              <a:t>Follow me on Twitter</a:t>
            </a:r>
          </a:p>
          <a:p>
            <a:pPr lvl="2"/>
            <a:r>
              <a:rPr lang="en-US" dirty="0" smtClean="0"/>
              <a:t>DeploymentDr@Twitter.com</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My Other Talks</a:t>
            </a:r>
            <a:endParaRPr lang="en-US" dirty="0"/>
          </a:p>
        </p:txBody>
      </p:sp>
      <p:sp>
        <p:nvSpPr>
          <p:cNvPr id="12" name="Rectangle 11"/>
          <p:cNvSpPr/>
          <p:nvPr/>
        </p:nvSpPr>
        <p:spPr bwMode="auto">
          <a:xfrm>
            <a:off x="381000" y="1832295"/>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Today -  3:30 Deployment and User Profiles</a:t>
            </a:r>
            <a:endParaRPr lang="en-US" sz="2400" dirty="0">
              <a:solidFill>
                <a:schemeClr val="bg1"/>
              </a:solidFill>
            </a:endParaRPr>
          </a:p>
        </p:txBody>
      </p:sp>
      <p:sp>
        <p:nvSpPr>
          <p:cNvPr id="14" name="Rectangle 13"/>
          <p:cNvSpPr/>
          <p:nvPr/>
        </p:nvSpPr>
        <p:spPr bwMode="auto">
          <a:xfrm>
            <a:off x="381000" y="2665014"/>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Tomorrow – 5:00 Top 10 WDS Issues &amp; How to Resolve Them</a:t>
            </a:r>
            <a:endParaRPr lang="en-US" sz="2400" dirty="0">
              <a:solidFill>
                <a:schemeClr val="bg1"/>
              </a:solidFill>
            </a:endParaRPr>
          </a:p>
        </p:txBody>
      </p:sp>
      <p:sp>
        <p:nvSpPr>
          <p:cNvPr id="15" name="Rectangle 14"/>
          <p:cNvSpPr/>
          <p:nvPr/>
        </p:nvSpPr>
        <p:spPr bwMode="auto">
          <a:xfrm>
            <a:off x="381000" y="3497734"/>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Friday – 0815 Using MDT in The Real World!</a:t>
            </a:r>
            <a:endParaRPr lang="en-US" sz="2400" dirty="0">
              <a:solidFill>
                <a:schemeClr val="bg1"/>
              </a:solidFill>
            </a:endParaRPr>
          </a:p>
        </p:txBody>
      </p:sp>
    </p:spTree>
    <p:extLst>
      <p:ext uri="{BB962C8B-B14F-4D97-AF65-F5344CB8AC3E}">
        <p14:creationId xmlns:p14="http://schemas.microsoft.com/office/powerpoint/2010/main" val="367225433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dirty="0" smtClean="0"/>
              <a:t>Other Deployment Related Sessions</a:t>
            </a:r>
            <a:endParaRPr lang="en-US" dirty="0"/>
          </a:p>
        </p:txBody>
      </p:sp>
      <p:sp>
        <p:nvSpPr>
          <p:cNvPr id="12" name="Rectangle 11"/>
          <p:cNvSpPr/>
          <p:nvPr/>
        </p:nvSpPr>
        <p:spPr bwMode="auto">
          <a:xfrm>
            <a:off x="381000" y="1832295"/>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Chris Jackson – </a:t>
            </a:r>
            <a:r>
              <a:rPr lang="en-US" sz="2400" dirty="0" err="1" smtClean="0">
                <a:solidFill>
                  <a:schemeClr val="bg1"/>
                </a:solidFill>
              </a:rPr>
              <a:t>AppCompat</a:t>
            </a:r>
            <a:r>
              <a:rPr lang="en-US" sz="2400" dirty="0" smtClean="0">
                <a:solidFill>
                  <a:schemeClr val="bg1"/>
                </a:solidFill>
              </a:rPr>
              <a:t> Guy</a:t>
            </a:r>
            <a:endParaRPr lang="en-US" sz="2400" dirty="0">
              <a:solidFill>
                <a:schemeClr val="bg1"/>
              </a:solidFill>
            </a:endParaRPr>
          </a:p>
        </p:txBody>
      </p:sp>
      <p:sp>
        <p:nvSpPr>
          <p:cNvPr id="14" name="Rectangle 13"/>
          <p:cNvSpPr/>
          <p:nvPr/>
        </p:nvSpPr>
        <p:spPr bwMode="auto">
          <a:xfrm>
            <a:off x="381000" y="2564904"/>
            <a:ext cx="8382000" cy="1015663"/>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Johan and Mikael – Deployment Gurus</a:t>
            </a:r>
          </a:p>
          <a:p>
            <a:pPr marL="460375" indent="-460375">
              <a:lnSpc>
                <a:spcPct val="90000"/>
              </a:lnSpc>
              <a:spcBef>
                <a:spcPct val="20000"/>
              </a:spcBef>
              <a:buSzPct val="90000"/>
              <a:buBlip>
                <a:blip r:embed="rId3"/>
              </a:buBlip>
            </a:pPr>
            <a:r>
              <a:rPr lang="en-US" sz="2400" dirty="0" smtClean="0">
                <a:solidFill>
                  <a:schemeClr val="bg1"/>
                </a:solidFill>
              </a:rPr>
              <a:t>1:45 Create Custom </a:t>
            </a:r>
            <a:r>
              <a:rPr lang="en-US" sz="2400" dirty="0" err="1" smtClean="0">
                <a:solidFill>
                  <a:schemeClr val="bg1"/>
                </a:solidFill>
              </a:rPr>
              <a:t>WinPE</a:t>
            </a:r>
            <a:r>
              <a:rPr lang="en-US" sz="2400" dirty="0" smtClean="0">
                <a:solidFill>
                  <a:schemeClr val="bg1"/>
                </a:solidFill>
              </a:rPr>
              <a:t> 3.0 Boot Images</a:t>
            </a:r>
            <a:endParaRPr lang="en-US" sz="2400" dirty="0">
              <a:solidFill>
                <a:schemeClr val="bg1"/>
              </a:solidFill>
            </a:endParaRPr>
          </a:p>
        </p:txBody>
      </p:sp>
      <p:sp>
        <p:nvSpPr>
          <p:cNvPr id="15" name="Rectangle 14"/>
          <p:cNvSpPr/>
          <p:nvPr/>
        </p:nvSpPr>
        <p:spPr bwMode="auto">
          <a:xfrm>
            <a:off x="381000" y="3789040"/>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Michael </a:t>
            </a:r>
            <a:r>
              <a:rPr lang="en-US" sz="2400" dirty="0" err="1" smtClean="0">
                <a:solidFill>
                  <a:schemeClr val="bg1"/>
                </a:solidFill>
              </a:rPr>
              <a:t>Neihaus</a:t>
            </a:r>
            <a:r>
              <a:rPr lang="en-US" sz="2400" dirty="0" smtClean="0">
                <a:solidFill>
                  <a:schemeClr val="bg1"/>
                </a:solidFill>
              </a:rPr>
              <a:t> – What’s New With MDT 2012</a:t>
            </a:r>
          </a:p>
        </p:txBody>
      </p:sp>
      <p:sp>
        <p:nvSpPr>
          <p:cNvPr id="7" name="Rectangle 6"/>
          <p:cNvSpPr/>
          <p:nvPr/>
        </p:nvSpPr>
        <p:spPr bwMode="auto">
          <a:xfrm>
            <a:off x="366464" y="4619802"/>
            <a:ext cx="8382000" cy="609398"/>
          </a:xfrm>
          <a:prstGeom prst="rect">
            <a:avLst/>
          </a:prstGeom>
          <a:noFill/>
          <a:ln w="38100">
            <a:solidFill>
              <a:srgbClr val="D022A2"/>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b="1" dirty="0" smtClean="0">
                <a:solidFill>
                  <a:schemeClr val="bg1"/>
                </a:solidFill>
              </a:rPr>
              <a:t>WIT Luncheon – Today  12:30 Foyer E</a:t>
            </a:r>
          </a:p>
        </p:txBody>
      </p:sp>
    </p:spTree>
    <p:extLst>
      <p:ext uri="{BB962C8B-B14F-4D97-AF65-F5344CB8AC3E}">
        <p14:creationId xmlns:p14="http://schemas.microsoft.com/office/powerpoint/2010/main" val="3672254333"/>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7788483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2310950" y="3051283"/>
            <a:ext cx="4522100" cy="755434"/>
          </a:xfrm>
          <a:prstGeom prst="rect">
            <a:avLst/>
          </a:prstGeom>
          <a:noFill/>
          <a:ln>
            <a:noFill/>
          </a:ln>
        </p:spPr>
      </p:pic>
      <p:sp>
        <p:nvSpPr>
          <p:cNvPr id="5" name="Text Box 3"/>
          <p:cNvSpPr txBox="1">
            <a:spLocks noChangeArrowheads="1"/>
          </p:cNvSpPr>
          <p:nvPr/>
        </p:nvSpPr>
        <p:spPr bwMode="blackWhite">
          <a:xfrm>
            <a:off x="381000" y="5301208"/>
            <a:ext cx="8382000" cy="630928"/>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prstGeom prst="rect">
            <a:avLst/>
          </a:prstGeom>
        </p:spPr>
        <p:txBody>
          <a:bodyPr/>
          <a:lstStyle/>
          <a:p>
            <a:pPr eaLnBrk="1" hangingPunct="1">
              <a:defRPr/>
            </a:pPr>
            <a:r>
              <a:rPr lang="en-US" dirty="0" smtClean="0"/>
              <a:t>Rhonda Layfield</a:t>
            </a:r>
          </a:p>
        </p:txBody>
      </p:sp>
      <p:sp>
        <p:nvSpPr>
          <p:cNvPr id="3075" name="Rectangle 3"/>
          <p:cNvSpPr>
            <a:spLocks noGrp="1" noChangeArrowheads="1"/>
          </p:cNvSpPr>
          <p:nvPr>
            <p:ph idx="1"/>
          </p:nvPr>
        </p:nvSpPr>
        <p:spPr>
          <a:prstGeom prst="rect">
            <a:avLst/>
          </a:prstGeom>
        </p:spPr>
        <p:txBody>
          <a:bodyPr/>
          <a:lstStyle/>
          <a:p>
            <a:pPr eaLnBrk="1" hangingPunct="1"/>
            <a:r>
              <a:rPr lang="en-US" dirty="0" smtClean="0"/>
              <a:t>I live in Washington DC in the United States</a:t>
            </a:r>
          </a:p>
          <a:p>
            <a:pPr eaLnBrk="1" hangingPunct="1"/>
            <a:r>
              <a:rPr lang="en-US" dirty="0" smtClean="0"/>
              <a:t>Been in the IT industry for 30 years</a:t>
            </a:r>
          </a:p>
          <a:p>
            <a:pPr eaLnBrk="1" hangingPunct="1"/>
            <a:r>
              <a:rPr lang="en-US" dirty="0" smtClean="0"/>
              <a:t>US Navy for 7 years</a:t>
            </a:r>
          </a:p>
          <a:p>
            <a:pPr eaLnBrk="1" hangingPunct="1"/>
            <a:r>
              <a:rPr lang="en-US" dirty="0" smtClean="0"/>
              <a:t>Setup and Deployment MVP</a:t>
            </a:r>
          </a:p>
          <a:p>
            <a:pPr eaLnBrk="1" hangingPunct="1"/>
            <a:r>
              <a:rPr lang="en-US" dirty="0" smtClean="0"/>
              <a:t>Desktop Deployment Product Specialist (DDPS)</a:t>
            </a:r>
          </a:p>
          <a:p>
            <a:pPr eaLnBrk="1" hangingPunct="1"/>
            <a:r>
              <a:rPr lang="en-US" dirty="0" smtClean="0"/>
              <a:t>I am self employed</a:t>
            </a:r>
          </a:p>
          <a:p>
            <a:pPr lvl="1" eaLnBrk="1" hangingPunct="1"/>
            <a:r>
              <a:rPr lang="en-US" dirty="0" smtClean="0"/>
              <a:t>My company is </a:t>
            </a:r>
            <a:r>
              <a:rPr lang="en-US" i="1" dirty="0" smtClean="0"/>
              <a:t>Deployment Done Right</a:t>
            </a:r>
          </a:p>
          <a:p>
            <a:pPr eaLnBrk="1" hangingPunct="1">
              <a:buNone/>
            </a:pPr>
            <a:endParaRPr lang="en-US"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Free Giveaway…</a:t>
            </a:r>
            <a:endParaRPr lang="en-US" dirty="0"/>
          </a:p>
        </p:txBody>
      </p:sp>
      <p:pic>
        <p:nvPicPr>
          <p:cNvPr id="1026" name="Picture 2" descr="C:\Users\Rhonda\Desktop\windows_deployment_7.jpg"/>
          <p:cNvPicPr>
            <a:picLocks noGrp="1" noChangeAspect="1" noChangeArrowheads="1"/>
          </p:cNvPicPr>
          <p:nvPr>
            <p:ph idx="1"/>
          </p:nvPr>
        </p:nvPicPr>
        <p:blipFill>
          <a:blip r:embed="rId3" cstate="print"/>
          <a:stretch>
            <a:fillRect/>
          </a:stretch>
        </p:blipFill>
        <p:spPr bwMode="auto">
          <a:xfrm>
            <a:off x="588615" y="1454050"/>
            <a:ext cx="3949899" cy="39498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Content Placeholder 4"/>
          <p:cNvSpPr>
            <a:spLocks noGrp="1"/>
          </p:cNvSpPr>
          <p:nvPr>
            <p:ph sz="half" idx="4294967295"/>
          </p:nvPr>
        </p:nvSpPr>
        <p:spPr>
          <a:xfrm>
            <a:off x="5027613" y="1447800"/>
            <a:ext cx="4116387" cy="3705225"/>
          </a:xfrm>
        </p:spPr>
        <p:txBody>
          <a:bodyPr>
            <a:normAutofit fontScale="92500" lnSpcReduction="10000"/>
          </a:bodyPr>
          <a:lstStyle/>
          <a:p>
            <a:r>
              <a:rPr lang="en-US" dirty="0" smtClean="0"/>
              <a:t>Almost 16 hours</a:t>
            </a:r>
          </a:p>
          <a:p>
            <a:r>
              <a:rPr lang="en-US" dirty="0" smtClean="0"/>
              <a:t>WAIK</a:t>
            </a:r>
          </a:p>
          <a:p>
            <a:r>
              <a:rPr lang="en-US" dirty="0" smtClean="0"/>
              <a:t>MDT</a:t>
            </a:r>
          </a:p>
          <a:p>
            <a:r>
              <a:rPr lang="en-US" dirty="0" smtClean="0"/>
              <a:t>WDS</a:t>
            </a:r>
          </a:p>
          <a:p>
            <a:r>
              <a:rPr lang="en-US" dirty="0" smtClean="0"/>
              <a:t>SCCM</a:t>
            </a:r>
          </a:p>
          <a:p>
            <a:endParaRPr lang="en-US" dirty="0" smtClean="0"/>
          </a:p>
          <a:p>
            <a:r>
              <a:rPr lang="en-US" dirty="0" smtClean="0"/>
              <a:t>3 sets to giveaway</a:t>
            </a:r>
          </a:p>
          <a:p>
            <a:r>
              <a:rPr lang="en-US" dirty="0" smtClean="0"/>
              <a:t>Valued at $400.00 each</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389436" y="1447799"/>
            <a:ext cx="8363938" cy="3016210"/>
          </a:xfrm>
        </p:spPr>
        <p:txBody>
          <a:bodyPr/>
          <a:lstStyle/>
          <a:p>
            <a:r>
              <a:rPr lang="en-US" dirty="0" smtClean="0"/>
              <a:t>Deploy server operating systems</a:t>
            </a:r>
          </a:p>
          <a:p>
            <a:pPr lvl="1"/>
            <a:r>
              <a:rPr lang="en-US" dirty="0" smtClean="0"/>
              <a:t>Default</a:t>
            </a:r>
          </a:p>
          <a:p>
            <a:pPr lvl="1"/>
            <a:r>
              <a:rPr lang="en-US" dirty="0" smtClean="0"/>
              <a:t>Roles</a:t>
            </a:r>
          </a:p>
          <a:p>
            <a:r>
              <a:rPr lang="en-US" dirty="0" smtClean="0"/>
              <a:t>Re-image servers for troubleshooting</a:t>
            </a:r>
          </a:p>
          <a:p>
            <a:pPr lvl="1"/>
            <a:r>
              <a:rPr lang="en-US" dirty="0" smtClean="0"/>
              <a:t>MDT database feature</a:t>
            </a:r>
          </a:p>
          <a:p>
            <a:r>
              <a:rPr lang="en-US" dirty="0" smtClean="0"/>
              <a:t>Integrate MDT &amp; WDS</a:t>
            </a:r>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Deploy Server Operating Systems (OSs)</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grpSp>
        <p:nvGrpSpPr>
          <p:cNvPr id="4" name="Group 91"/>
          <p:cNvGrpSpPr>
            <a:grpSpLocks/>
          </p:cNvGrpSpPr>
          <p:nvPr/>
        </p:nvGrpSpPr>
        <p:grpSpPr bwMode="auto">
          <a:xfrm>
            <a:off x="6786130" y="1916832"/>
            <a:ext cx="1746311" cy="3302744"/>
            <a:chOff x="934" y="830"/>
            <a:chExt cx="626" cy="1012"/>
          </a:xfrm>
        </p:grpSpPr>
        <p:sp>
          <p:nvSpPr>
            <p:cNvPr id="83"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5" name="Group 93"/>
            <p:cNvGrpSpPr>
              <a:grpSpLocks/>
            </p:cNvGrpSpPr>
            <p:nvPr/>
          </p:nvGrpSpPr>
          <p:grpSpPr bwMode="auto">
            <a:xfrm>
              <a:off x="934" y="830"/>
              <a:ext cx="626" cy="987"/>
              <a:chOff x="934" y="830"/>
              <a:chExt cx="626" cy="987"/>
            </a:xfrm>
          </p:grpSpPr>
          <p:sp>
            <p:nvSpPr>
              <p:cNvPr id="85"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86"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87"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88"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89"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90"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91"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92"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93"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94"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95"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96"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97"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98"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99"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00"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01"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02"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03"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4"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05"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6"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07"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08" name="Text Box 117"/>
          <p:cNvSpPr txBox="1">
            <a:spLocks noChangeArrowheads="1"/>
          </p:cNvSpPr>
          <p:nvPr/>
        </p:nvSpPr>
        <p:spPr bwMode="blackWhite">
          <a:xfrm>
            <a:off x="7062280" y="4048058"/>
            <a:ext cx="1974217" cy="67708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a:solidFill>
                  <a:srgbClr val="000000"/>
                </a:solidFill>
                <a:latin typeface="Arial Narrow" pitchFamily="34" charset="0"/>
              </a:rPr>
              <a:t>MDT</a:t>
            </a:r>
          </a:p>
          <a:p>
            <a:pPr algn="ctr">
              <a:defRPr/>
            </a:pPr>
            <a:r>
              <a:rPr lang="en-US" b="1" dirty="0">
                <a:solidFill>
                  <a:srgbClr val="000000"/>
                </a:solidFill>
                <a:latin typeface="Arial Narrow" pitchFamily="34" charset="0"/>
              </a:rPr>
              <a:t>Deployment Server</a:t>
            </a:r>
          </a:p>
        </p:txBody>
      </p:sp>
      <p:sp>
        <p:nvSpPr>
          <p:cNvPr id="109" name="Freeform 120"/>
          <p:cNvSpPr>
            <a:spLocks/>
          </p:cNvSpPr>
          <p:nvPr/>
        </p:nvSpPr>
        <p:spPr bwMode="blackWhite">
          <a:xfrm flipH="1">
            <a:off x="1691679" y="2132858"/>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62" name="Freeform 120"/>
          <p:cNvSpPr>
            <a:spLocks/>
          </p:cNvSpPr>
          <p:nvPr/>
        </p:nvSpPr>
        <p:spPr bwMode="blackWhite">
          <a:xfrm flipV="1">
            <a:off x="1691680" y="2592547"/>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grpSp>
        <p:nvGrpSpPr>
          <p:cNvPr id="6" name="Group 168"/>
          <p:cNvGrpSpPr/>
          <p:nvPr/>
        </p:nvGrpSpPr>
        <p:grpSpPr>
          <a:xfrm>
            <a:off x="683568" y="1700808"/>
            <a:ext cx="1458850" cy="1286520"/>
            <a:chOff x="683568" y="1700808"/>
            <a:chExt cx="1458850" cy="1286520"/>
          </a:xfrm>
        </p:grpSpPr>
        <p:grpSp>
          <p:nvGrpSpPr>
            <p:cNvPr id="7" name="Group 91"/>
            <p:cNvGrpSpPr>
              <a:grpSpLocks/>
            </p:cNvGrpSpPr>
            <p:nvPr/>
          </p:nvGrpSpPr>
          <p:grpSpPr bwMode="auto">
            <a:xfrm>
              <a:off x="683568" y="1700808"/>
              <a:ext cx="970991" cy="1286520"/>
              <a:chOff x="934" y="830"/>
              <a:chExt cx="626" cy="1012"/>
            </a:xfrm>
          </p:grpSpPr>
          <p:sp>
            <p:nvSpPr>
              <p:cNvPr id="5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8" name="Group 93"/>
              <p:cNvGrpSpPr>
                <a:grpSpLocks/>
              </p:cNvGrpSpPr>
              <p:nvPr/>
            </p:nvGrpSpPr>
            <p:grpSpPr bwMode="auto">
              <a:xfrm>
                <a:off x="934" y="830"/>
                <a:ext cx="626" cy="987"/>
                <a:chOff x="934" y="830"/>
                <a:chExt cx="626" cy="987"/>
              </a:xfrm>
            </p:grpSpPr>
            <p:sp>
              <p:nvSpPr>
                <p:cNvPr id="5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6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6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6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6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6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6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6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6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6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6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7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7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7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7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7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7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7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7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7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8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3" name="Text Box 117"/>
            <p:cNvSpPr txBox="1">
              <a:spLocks noChangeArrowheads="1"/>
            </p:cNvSpPr>
            <p:nvPr/>
          </p:nvSpPr>
          <p:spPr bwMode="blackWhite">
            <a:xfrm>
              <a:off x="1198932" y="1844824"/>
              <a:ext cx="943486"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Server1</a:t>
              </a:r>
              <a:endParaRPr lang="en-US" b="1" dirty="0">
                <a:solidFill>
                  <a:srgbClr val="000000"/>
                </a:solidFill>
                <a:latin typeface="Arial Narrow" pitchFamily="34" charset="0"/>
              </a:endParaRPr>
            </a:p>
          </p:txBody>
        </p:sp>
      </p:grpSp>
      <p:grpSp>
        <p:nvGrpSpPr>
          <p:cNvPr id="9" name="Group 169"/>
          <p:cNvGrpSpPr/>
          <p:nvPr/>
        </p:nvGrpSpPr>
        <p:grpSpPr>
          <a:xfrm>
            <a:off x="683569" y="3078584"/>
            <a:ext cx="1447542" cy="1286520"/>
            <a:chOff x="683568" y="3078584"/>
            <a:chExt cx="1447542" cy="1286520"/>
          </a:xfrm>
        </p:grpSpPr>
        <p:grpSp>
          <p:nvGrpSpPr>
            <p:cNvPr id="10" name="Group 91"/>
            <p:cNvGrpSpPr>
              <a:grpSpLocks/>
            </p:cNvGrpSpPr>
            <p:nvPr/>
          </p:nvGrpSpPr>
          <p:grpSpPr bwMode="auto">
            <a:xfrm>
              <a:off x="683568" y="3078584"/>
              <a:ext cx="970991" cy="1286520"/>
              <a:chOff x="934" y="830"/>
              <a:chExt cx="626" cy="1012"/>
            </a:xfrm>
          </p:grpSpPr>
          <p:sp>
            <p:nvSpPr>
              <p:cNvPr id="111"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1" name="Group 93"/>
              <p:cNvGrpSpPr>
                <a:grpSpLocks/>
              </p:cNvGrpSpPr>
              <p:nvPr/>
            </p:nvGrpSpPr>
            <p:grpSpPr bwMode="auto">
              <a:xfrm>
                <a:off x="934" y="830"/>
                <a:ext cx="626" cy="987"/>
                <a:chOff x="934" y="830"/>
                <a:chExt cx="626" cy="987"/>
              </a:xfrm>
            </p:grpSpPr>
            <p:sp>
              <p:nvSpPr>
                <p:cNvPr id="113"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14"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15"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16"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17"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18"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19"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20"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21"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22"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23"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24"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25"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26"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27"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28"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29"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30"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31"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32"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33"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34"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35"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4" name="Text Box 117"/>
            <p:cNvSpPr txBox="1">
              <a:spLocks noChangeArrowheads="1"/>
            </p:cNvSpPr>
            <p:nvPr/>
          </p:nvSpPr>
          <p:spPr bwMode="blackWhite">
            <a:xfrm>
              <a:off x="1187624" y="3212976"/>
              <a:ext cx="943486"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Server2</a:t>
              </a:r>
              <a:endParaRPr lang="en-US" b="1" dirty="0">
                <a:solidFill>
                  <a:srgbClr val="000000"/>
                </a:solidFill>
                <a:latin typeface="Arial Narrow" pitchFamily="34" charset="0"/>
              </a:endParaRPr>
            </a:p>
          </p:txBody>
        </p:sp>
      </p:grpSp>
      <p:grpSp>
        <p:nvGrpSpPr>
          <p:cNvPr id="12" name="Group 176"/>
          <p:cNvGrpSpPr/>
          <p:nvPr/>
        </p:nvGrpSpPr>
        <p:grpSpPr>
          <a:xfrm>
            <a:off x="539552" y="4590752"/>
            <a:ext cx="1544623" cy="1502544"/>
            <a:chOff x="683568" y="4590752"/>
            <a:chExt cx="1404854" cy="1286520"/>
          </a:xfrm>
        </p:grpSpPr>
        <p:grpSp>
          <p:nvGrpSpPr>
            <p:cNvPr id="13" name="Group 91"/>
            <p:cNvGrpSpPr>
              <a:grpSpLocks/>
            </p:cNvGrpSpPr>
            <p:nvPr/>
          </p:nvGrpSpPr>
          <p:grpSpPr bwMode="auto">
            <a:xfrm>
              <a:off x="683568" y="4590752"/>
              <a:ext cx="970991" cy="1286520"/>
              <a:chOff x="934" y="830"/>
              <a:chExt cx="626" cy="1012"/>
            </a:xfrm>
          </p:grpSpPr>
          <p:sp>
            <p:nvSpPr>
              <p:cNvPr id="137" name="Freeform 92"/>
              <p:cNvSpPr>
                <a:spLocks/>
              </p:cNvSpPr>
              <p:nvPr/>
            </p:nvSpPr>
            <p:spPr bwMode="blackWhite">
              <a:xfrm>
                <a:off x="946" y="1583"/>
                <a:ext cx="604" cy="259"/>
              </a:xfrm>
              <a:custGeom>
                <a:avLst/>
                <a:gdLst>
                  <a:gd name="T0" fmla="*/ 0 w 1252"/>
                  <a:gd name="T1" fmla="*/ 16 h 536"/>
                  <a:gd name="T2" fmla="*/ 0 w 1252"/>
                  <a:gd name="T3" fmla="*/ 20 h 536"/>
                  <a:gd name="T4" fmla="*/ 31 w 1252"/>
                  <a:gd name="T5" fmla="*/ 29 h 536"/>
                  <a:gd name="T6" fmla="*/ 68 w 1252"/>
                  <a:gd name="T7" fmla="*/ 5 h 536"/>
                  <a:gd name="T8" fmla="*/ 68 w 1252"/>
                  <a:gd name="T9" fmla="*/ 0 h 536"/>
                  <a:gd name="T10" fmla="*/ 0 60000 65536"/>
                  <a:gd name="T11" fmla="*/ 0 60000 65536"/>
                  <a:gd name="T12" fmla="*/ 0 60000 65536"/>
                  <a:gd name="T13" fmla="*/ 0 60000 65536"/>
                  <a:gd name="T14" fmla="*/ 0 60000 65536"/>
                  <a:gd name="T15" fmla="*/ 0 w 1252"/>
                  <a:gd name="T16" fmla="*/ 0 h 536"/>
                  <a:gd name="T17" fmla="*/ 1252 w 1252"/>
                  <a:gd name="T18" fmla="*/ 536 h 536"/>
                </a:gdLst>
                <a:ahLst/>
                <a:cxnLst>
                  <a:cxn ang="T10">
                    <a:pos x="T0" y="T1"/>
                  </a:cxn>
                  <a:cxn ang="T11">
                    <a:pos x="T2" y="T3"/>
                  </a:cxn>
                  <a:cxn ang="T12">
                    <a:pos x="T4" y="T5"/>
                  </a:cxn>
                  <a:cxn ang="T13">
                    <a:pos x="T6" y="T7"/>
                  </a:cxn>
                  <a:cxn ang="T14">
                    <a:pos x="T8" y="T9"/>
                  </a:cxn>
                </a:cxnLst>
                <a:rect l="T15" t="T16" r="T17" b="T18"/>
                <a:pathLst>
                  <a:path w="1252" h="536">
                    <a:moveTo>
                      <a:pt x="0" y="292"/>
                    </a:moveTo>
                    <a:lnTo>
                      <a:pt x="0" y="370"/>
                    </a:lnTo>
                    <a:lnTo>
                      <a:pt x="567" y="535"/>
                    </a:lnTo>
                    <a:lnTo>
                      <a:pt x="1251" y="92"/>
                    </a:lnTo>
                    <a:lnTo>
                      <a:pt x="1251" y="0"/>
                    </a:lnTo>
                  </a:path>
                </a:pathLst>
              </a:custGeom>
              <a:solidFill>
                <a:srgbClr val="969696"/>
              </a:solidFill>
              <a:ln w="3175" cap="rnd">
                <a:solidFill>
                  <a:schemeClr val="tx1"/>
                </a:solidFill>
                <a:round/>
                <a:headEnd/>
                <a:tailEnd/>
              </a:ln>
            </p:spPr>
            <p:txBody>
              <a:bodyPr/>
              <a:lstStyle/>
              <a:p>
                <a:endParaRPr lang="en-US"/>
              </a:p>
            </p:txBody>
          </p:sp>
          <p:grpSp>
            <p:nvGrpSpPr>
              <p:cNvPr id="14" name="Group 93"/>
              <p:cNvGrpSpPr>
                <a:grpSpLocks/>
              </p:cNvGrpSpPr>
              <p:nvPr/>
            </p:nvGrpSpPr>
            <p:grpSpPr bwMode="auto">
              <a:xfrm>
                <a:off x="934" y="830"/>
                <a:ext cx="626" cy="987"/>
                <a:chOff x="934" y="830"/>
                <a:chExt cx="626" cy="987"/>
              </a:xfrm>
            </p:grpSpPr>
            <p:sp>
              <p:nvSpPr>
                <p:cNvPr id="139" name="Freeform 94"/>
                <p:cNvSpPr>
                  <a:spLocks/>
                </p:cNvSpPr>
                <p:nvPr/>
              </p:nvSpPr>
              <p:spPr bwMode="blackWhite">
                <a:xfrm>
                  <a:off x="936" y="830"/>
                  <a:ext cx="623" cy="217"/>
                </a:xfrm>
                <a:custGeom>
                  <a:avLst/>
                  <a:gdLst>
                    <a:gd name="T0" fmla="*/ 0 w 1291"/>
                    <a:gd name="T1" fmla="*/ 17 h 449"/>
                    <a:gd name="T2" fmla="*/ 31 w 1291"/>
                    <a:gd name="T3" fmla="*/ 25 h 449"/>
                    <a:gd name="T4" fmla="*/ 70 w 1291"/>
                    <a:gd name="T5" fmla="*/ 7 h 449"/>
                    <a:gd name="T6" fmla="*/ 40 w 1291"/>
                    <a:gd name="T7" fmla="*/ 0 h 449"/>
                    <a:gd name="T8" fmla="*/ 0 w 1291"/>
                    <a:gd name="T9" fmla="*/ 17 h 449"/>
                    <a:gd name="T10" fmla="*/ 0 60000 65536"/>
                    <a:gd name="T11" fmla="*/ 0 60000 65536"/>
                    <a:gd name="T12" fmla="*/ 0 60000 65536"/>
                    <a:gd name="T13" fmla="*/ 0 60000 65536"/>
                    <a:gd name="T14" fmla="*/ 0 60000 65536"/>
                    <a:gd name="T15" fmla="*/ 0 w 1291"/>
                    <a:gd name="T16" fmla="*/ 0 h 449"/>
                    <a:gd name="T17" fmla="*/ 1291 w 1291"/>
                    <a:gd name="T18" fmla="*/ 449 h 449"/>
                  </a:gdLst>
                  <a:ahLst/>
                  <a:cxnLst>
                    <a:cxn ang="T10">
                      <a:pos x="T0" y="T1"/>
                    </a:cxn>
                    <a:cxn ang="T11">
                      <a:pos x="T2" y="T3"/>
                    </a:cxn>
                    <a:cxn ang="T12">
                      <a:pos x="T4" y="T5"/>
                    </a:cxn>
                    <a:cxn ang="T13">
                      <a:pos x="T6" y="T7"/>
                    </a:cxn>
                    <a:cxn ang="T14">
                      <a:pos x="T8" y="T9"/>
                    </a:cxn>
                  </a:cxnLst>
                  <a:rect l="T15" t="T16" r="T17" b="T18"/>
                  <a:pathLst>
                    <a:path w="1291" h="449">
                      <a:moveTo>
                        <a:pt x="0" y="307"/>
                      </a:moveTo>
                      <a:lnTo>
                        <a:pt x="577" y="448"/>
                      </a:lnTo>
                      <a:lnTo>
                        <a:pt x="1290" y="127"/>
                      </a:lnTo>
                      <a:lnTo>
                        <a:pt x="727" y="0"/>
                      </a:lnTo>
                      <a:lnTo>
                        <a:pt x="0" y="307"/>
                      </a:lnTo>
                    </a:path>
                  </a:pathLst>
                </a:custGeom>
                <a:solidFill>
                  <a:schemeClr val="bg1"/>
                </a:solidFill>
                <a:ln w="3175" cap="rnd">
                  <a:solidFill>
                    <a:schemeClr val="tx1"/>
                  </a:solidFill>
                  <a:round/>
                  <a:headEnd/>
                  <a:tailEnd/>
                </a:ln>
              </p:spPr>
              <p:txBody>
                <a:bodyPr/>
                <a:lstStyle/>
                <a:p>
                  <a:endParaRPr lang="en-US"/>
                </a:p>
              </p:txBody>
            </p:sp>
            <p:sp>
              <p:nvSpPr>
                <p:cNvPr id="140" name="Freeform 95"/>
                <p:cNvSpPr>
                  <a:spLocks/>
                </p:cNvSpPr>
                <p:nvPr/>
              </p:nvSpPr>
              <p:spPr bwMode="blackWhite">
                <a:xfrm>
                  <a:off x="1208" y="890"/>
                  <a:ext cx="352" cy="927"/>
                </a:xfrm>
                <a:custGeom>
                  <a:avLst/>
                  <a:gdLst>
                    <a:gd name="T0" fmla="*/ 0 w 729"/>
                    <a:gd name="T1" fmla="*/ 18 h 1916"/>
                    <a:gd name="T2" fmla="*/ 0 w 729"/>
                    <a:gd name="T3" fmla="*/ 105 h 1916"/>
                    <a:gd name="T4" fmla="*/ 40 w 729"/>
                    <a:gd name="T5" fmla="*/ 80 h 1916"/>
                    <a:gd name="T6" fmla="*/ 40 w 729"/>
                    <a:gd name="T7" fmla="*/ 0 h 1916"/>
                    <a:gd name="T8" fmla="*/ 0 w 729"/>
                    <a:gd name="T9" fmla="*/ 18 h 1916"/>
                    <a:gd name="T10" fmla="*/ 0 60000 65536"/>
                    <a:gd name="T11" fmla="*/ 0 60000 65536"/>
                    <a:gd name="T12" fmla="*/ 0 60000 65536"/>
                    <a:gd name="T13" fmla="*/ 0 60000 65536"/>
                    <a:gd name="T14" fmla="*/ 0 60000 65536"/>
                    <a:gd name="T15" fmla="*/ 0 w 729"/>
                    <a:gd name="T16" fmla="*/ 0 h 1916"/>
                    <a:gd name="T17" fmla="*/ 729 w 729"/>
                    <a:gd name="T18" fmla="*/ 1916 h 1916"/>
                  </a:gdLst>
                  <a:ahLst/>
                  <a:cxnLst>
                    <a:cxn ang="T10">
                      <a:pos x="T0" y="T1"/>
                    </a:cxn>
                    <a:cxn ang="T11">
                      <a:pos x="T2" y="T3"/>
                    </a:cxn>
                    <a:cxn ang="T12">
                      <a:pos x="T4" y="T5"/>
                    </a:cxn>
                    <a:cxn ang="T13">
                      <a:pos x="T6" y="T7"/>
                    </a:cxn>
                    <a:cxn ang="T14">
                      <a:pos x="T8" y="T9"/>
                    </a:cxn>
                  </a:cxnLst>
                  <a:rect l="T15" t="T16" r="T17" b="T18"/>
                  <a:pathLst>
                    <a:path w="729" h="1916">
                      <a:moveTo>
                        <a:pt x="0" y="328"/>
                      </a:moveTo>
                      <a:lnTo>
                        <a:pt x="4" y="1915"/>
                      </a:lnTo>
                      <a:lnTo>
                        <a:pt x="728" y="1456"/>
                      </a:lnTo>
                      <a:lnTo>
                        <a:pt x="728" y="0"/>
                      </a:lnTo>
                      <a:lnTo>
                        <a:pt x="0" y="328"/>
                      </a:lnTo>
                    </a:path>
                  </a:pathLst>
                </a:custGeom>
                <a:gradFill rotWithShape="0">
                  <a:gsLst>
                    <a:gs pos="0">
                      <a:srgbClr val="B2B2B2"/>
                    </a:gs>
                    <a:gs pos="100000">
                      <a:srgbClr val="E5E5E5"/>
                    </a:gs>
                  </a:gsLst>
                  <a:path path="rect">
                    <a:fillToRect l="100000" t="100000"/>
                  </a:path>
                </a:gradFill>
                <a:ln w="3175" cap="rnd">
                  <a:solidFill>
                    <a:schemeClr val="tx1"/>
                  </a:solidFill>
                  <a:round/>
                  <a:headEnd/>
                  <a:tailEnd/>
                </a:ln>
              </p:spPr>
              <p:txBody>
                <a:bodyPr/>
                <a:lstStyle/>
                <a:p>
                  <a:endParaRPr lang="en-US"/>
                </a:p>
              </p:txBody>
            </p:sp>
            <p:sp>
              <p:nvSpPr>
                <p:cNvPr id="141" name="Freeform 96"/>
                <p:cNvSpPr>
                  <a:spLocks/>
                </p:cNvSpPr>
                <p:nvPr/>
              </p:nvSpPr>
              <p:spPr bwMode="blackWhite">
                <a:xfrm>
                  <a:off x="934" y="978"/>
                  <a:ext cx="278" cy="834"/>
                </a:xfrm>
                <a:custGeom>
                  <a:avLst/>
                  <a:gdLst>
                    <a:gd name="T0" fmla="*/ 31 w 577"/>
                    <a:gd name="T1" fmla="*/ 8 h 1728"/>
                    <a:gd name="T2" fmla="*/ 31 w 577"/>
                    <a:gd name="T3" fmla="*/ 94 h 1728"/>
                    <a:gd name="T4" fmla="*/ 0 w 577"/>
                    <a:gd name="T5" fmla="*/ 85 h 1728"/>
                    <a:gd name="T6" fmla="*/ 0 w 577"/>
                    <a:gd name="T7" fmla="*/ 0 h 1728"/>
                    <a:gd name="T8" fmla="*/ 31 w 577"/>
                    <a:gd name="T9" fmla="*/ 8 h 1728"/>
                    <a:gd name="T10" fmla="*/ 0 60000 65536"/>
                    <a:gd name="T11" fmla="*/ 0 60000 65536"/>
                    <a:gd name="T12" fmla="*/ 0 60000 65536"/>
                    <a:gd name="T13" fmla="*/ 0 60000 65536"/>
                    <a:gd name="T14" fmla="*/ 0 60000 65536"/>
                    <a:gd name="T15" fmla="*/ 0 w 577"/>
                    <a:gd name="T16" fmla="*/ 0 h 1728"/>
                    <a:gd name="T17" fmla="*/ 577 w 577"/>
                    <a:gd name="T18" fmla="*/ 1728 h 1728"/>
                  </a:gdLst>
                  <a:ahLst/>
                  <a:cxnLst>
                    <a:cxn ang="T10">
                      <a:pos x="T0" y="T1"/>
                    </a:cxn>
                    <a:cxn ang="T11">
                      <a:pos x="T2" y="T3"/>
                    </a:cxn>
                    <a:cxn ang="T12">
                      <a:pos x="T4" y="T5"/>
                    </a:cxn>
                    <a:cxn ang="T13">
                      <a:pos x="T6" y="T7"/>
                    </a:cxn>
                    <a:cxn ang="T14">
                      <a:pos x="T8" y="T9"/>
                    </a:cxn>
                  </a:cxnLst>
                  <a:rect l="T15" t="T16" r="T17" b="T18"/>
                  <a:pathLst>
                    <a:path w="577" h="1728">
                      <a:moveTo>
                        <a:pt x="576" y="140"/>
                      </a:moveTo>
                      <a:lnTo>
                        <a:pt x="576" y="1727"/>
                      </a:lnTo>
                      <a:lnTo>
                        <a:pt x="0" y="1568"/>
                      </a:lnTo>
                      <a:lnTo>
                        <a:pt x="0" y="0"/>
                      </a:lnTo>
                      <a:lnTo>
                        <a:pt x="576" y="140"/>
                      </a:lnTo>
                    </a:path>
                  </a:pathLst>
                </a:custGeom>
                <a:gradFill rotWithShape="0">
                  <a:gsLst>
                    <a:gs pos="0">
                      <a:srgbClr val="EDEDED"/>
                    </a:gs>
                    <a:gs pos="100000">
                      <a:srgbClr val="B2B2B2"/>
                    </a:gs>
                  </a:gsLst>
                  <a:lin ang="5400000" scaled="1"/>
                </a:gradFill>
                <a:ln w="3175" cap="rnd">
                  <a:solidFill>
                    <a:schemeClr val="tx1"/>
                  </a:solidFill>
                  <a:round/>
                  <a:headEnd/>
                  <a:tailEnd/>
                </a:ln>
              </p:spPr>
              <p:txBody>
                <a:bodyPr/>
                <a:lstStyle/>
                <a:p>
                  <a:endParaRPr lang="en-US"/>
                </a:p>
              </p:txBody>
            </p:sp>
            <p:sp>
              <p:nvSpPr>
                <p:cNvPr id="142" name="Line 97"/>
                <p:cNvSpPr>
                  <a:spLocks noChangeShapeType="1"/>
                </p:cNvSpPr>
                <p:nvPr/>
              </p:nvSpPr>
              <p:spPr bwMode="blackWhite">
                <a:xfrm>
                  <a:off x="973" y="1680"/>
                  <a:ext cx="192" cy="51"/>
                </a:xfrm>
                <a:prstGeom prst="line">
                  <a:avLst/>
                </a:prstGeom>
                <a:noFill/>
                <a:ln w="6350">
                  <a:solidFill>
                    <a:srgbClr val="676767"/>
                  </a:solidFill>
                  <a:round/>
                  <a:headEnd/>
                  <a:tailEnd/>
                </a:ln>
              </p:spPr>
              <p:txBody>
                <a:bodyPr wrap="none" anchor="ctr"/>
                <a:lstStyle/>
                <a:p>
                  <a:endParaRPr lang="en-US"/>
                </a:p>
              </p:txBody>
            </p:sp>
            <p:sp>
              <p:nvSpPr>
                <p:cNvPr id="143" name="Oval 98"/>
                <p:cNvSpPr>
                  <a:spLocks noChangeArrowheads="1"/>
                </p:cNvSpPr>
                <p:nvPr/>
              </p:nvSpPr>
              <p:spPr bwMode="blackWhite">
                <a:xfrm>
                  <a:off x="966" y="1019"/>
                  <a:ext cx="31" cy="17"/>
                </a:xfrm>
                <a:prstGeom prst="ellipse">
                  <a:avLst/>
                </a:prstGeom>
                <a:solidFill>
                  <a:srgbClr val="D60093"/>
                </a:solidFill>
                <a:ln w="12700">
                  <a:noFill/>
                  <a:round/>
                  <a:headEnd/>
                  <a:tailEnd/>
                </a:ln>
              </p:spPr>
              <p:txBody>
                <a:bodyPr wrap="none" anchor="ctr"/>
                <a:lstStyle/>
                <a:p>
                  <a:endParaRPr lang="en-US"/>
                </a:p>
              </p:txBody>
            </p:sp>
            <p:sp>
              <p:nvSpPr>
                <p:cNvPr id="144" name="Line 99"/>
                <p:cNvSpPr>
                  <a:spLocks noChangeShapeType="1"/>
                </p:cNvSpPr>
                <p:nvPr/>
              </p:nvSpPr>
              <p:spPr bwMode="blackWhite">
                <a:xfrm>
                  <a:off x="973" y="1642"/>
                  <a:ext cx="192" cy="51"/>
                </a:xfrm>
                <a:prstGeom prst="line">
                  <a:avLst/>
                </a:prstGeom>
                <a:noFill/>
                <a:ln w="6350">
                  <a:solidFill>
                    <a:srgbClr val="676767"/>
                  </a:solidFill>
                  <a:round/>
                  <a:headEnd/>
                  <a:tailEnd/>
                </a:ln>
              </p:spPr>
              <p:txBody>
                <a:bodyPr wrap="none" anchor="ctr"/>
                <a:lstStyle/>
                <a:p>
                  <a:endParaRPr lang="en-US"/>
                </a:p>
              </p:txBody>
            </p:sp>
            <p:sp>
              <p:nvSpPr>
                <p:cNvPr id="145" name="Line 100"/>
                <p:cNvSpPr>
                  <a:spLocks noChangeShapeType="1"/>
                </p:cNvSpPr>
                <p:nvPr/>
              </p:nvSpPr>
              <p:spPr bwMode="blackWhite">
                <a:xfrm>
                  <a:off x="973" y="1604"/>
                  <a:ext cx="192" cy="52"/>
                </a:xfrm>
                <a:prstGeom prst="line">
                  <a:avLst/>
                </a:prstGeom>
                <a:noFill/>
                <a:ln w="6350">
                  <a:solidFill>
                    <a:srgbClr val="676767"/>
                  </a:solidFill>
                  <a:round/>
                  <a:headEnd/>
                  <a:tailEnd/>
                </a:ln>
              </p:spPr>
              <p:txBody>
                <a:bodyPr wrap="none" anchor="ctr"/>
                <a:lstStyle/>
                <a:p>
                  <a:endParaRPr lang="en-US"/>
                </a:p>
              </p:txBody>
            </p:sp>
            <p:sp>
              <p:nvSpPr>
                <p:cNvPr id="146" name="Line 101"/>
                <p:cNvSpPr>
                  <a:spLocks noChangeShapeType="1"/>
                </p:cNvSpPr>
                <p:nvPr/>
              </p:nvSpPr>
              <p:spPr bwMode="blackWhite">
                <a:xfrm>
                  <a:off x="973" y="1567"/>
                  <a:ext cx="192" cy="51"/>
                </a:xfrm>
                <a:prstGeom prst="line">
                  <a:avLst/>
                </a:prstGeom>
                <a:noFill/>
                <a:ln w="6350">
                  <a:solidFill>
                    <a:srgbClr val="676767"/>
                  </a:solidFill>
                  <a:round/>
                  <a:headEnd/>
                  <a:tailEnd/>
                </a:ln>
              </p:spPr>
              <p:txBody>
                <a:bodyPr wrap="none" anchor="ctr"/>
                <a:lstStyle/>
                <a:p>
                  <a:endParaRPr lang="en-US"/>
                </a:p>
              </p:txBody>
            </p:sp>
            <p:sp>
              <p:nvSpPr>
                <p:cNvPr id="147" name="Line 102"/>
                <p:cNvSpPr>
                  <a:spLocks noChangeShapeType="1"/>
                </p:cNvSpPr>
                <p:nvPr/>
              </p:nvSpPr>
              <p:spPr bwMode="blackWhite">
                <a:xfrm>
                  <a:off x="973" y="1528"/>
                  <a:ext cx="192" cy="51"/>
                </a:xfrm>
                <a:prstGeom prst="line">
                  <a:avLst/>
                </a:prstGeom>
                <a:noFill/>
                <a:ln w="6350">
                  <a:solidFill>
                    <a:srgbClr val="676767"/>
                  </a:solidFill>
                  <a:round/>
                  <a:headEnd/>
                  <a:tailEnd/>
                </a:ln>
              </p:spPr>
              <p:txBody>
                <a:bodyPr wrap="none" anchor="ctr"/>
                <a:lstStyle/>
                <a:p>
                  <a:endParaRPr lang="en-US"/>
                </a:p>
              </p:txBody>
            </p:sp>
            <p:sp>
              <p:nvSpPr>
                <p:cNvPr id="148" name="Freeform 103"/>
                <p:cNvSpPr>
                  <a:spLocks/>
                </p:cNvSpPr>
                <p:nvPr/>
              </p:nvSpPr>
              <p:spPr bwMode="blackWhite">
                <a:xfrm>
                  <a:off x="976" y="1164"/>
                  <a:ext cx="190" cy="355"/>
                </a:xfrm>
                <a:custGeom>
                  <a:avLst/>
                  <a:gdLst>
                    <a:gd name="T0" fmla="*/ 0 w 397"/>
                    <a:gd name="T1" fmla="*/ 34 h 733"/>
                    <a:gd name="T2" fmla="*/ 21 w 397"/>
                    <a:gd name="T3" fmla="*/ 40 h 733"/>
                    <a:gd name="T4" fmla="*/ 21 w 397"/>
                    <a:gd name="T5" fmla="*/ 0 h 733"/>
                    <a:gd name="T6" fmla="*/ 0 60000 65536"/>
                    <a:gd name="T7" fmla="*/ 0 60000 65536"/>
                    <a:gd name="T8" fmla="*/ 0 60000 65536"/>
                    <a:gd name="T9" fmla="*/ 0 w 397"/>
                    <a:gd name="T10" fmla="*/ 0 h 733"/>
                    <a:gd name="T11" fmla="*/ 397 w 397"/>
                    <a:gd name="T12" fmla="*/ 733 h 733"/>
                  </a:gdLst>
                  <a:ahLst/>
                  <a:cxnLst>
                    <a:cxn ang="T6">
                      <a:pos x="T0" y="T1"/>
                    </a:cxn>
                    <a:cxn ang="T7">
                      <a:pos x="T2" y="T3"/>
                    </a:cxn>
                    <a:cxn ang="T8">
                      <a:pos x="T4" y="T5"/>
                    </a:cxn>
                  </a:cxnLst>
                  <a:rect l="T9" t="T10" r="T11" b="T12"/>
                  <a:pathLst>
                    <a:path w="397" h="733">
                      <a:moveTo>
                        <a:pt x="0" y="628"/>
                      </a:moveTo>
                      <a:lnTo>
                        <a:pt x="396" y="732"/>
                      </a:lnTo>
                      <a:lnTo>
                        <a:pt x="396" y="0"/>
                      </a:lnTo>
                    </a:path>
                  </a:pathLst>
                </a:custGeom>
                <a:noFill/>
                <a:ln w="3175" cap="rnd">
                  <a:solidFill>
                    <a:srgbClr val="676767"/>
                  </a:solidFill>
                  <a:round/>
                  <a:headEnd/>
                  <a:tailEnd/>
                </a:ln>
              </p:spPr>
              <p:txBody>
                <a:bodyPr/>
                <a:lstStyle/>
                <a:p>
                  <a:endParaRPr lang="en-US"/>
                </a:p>
              </p:txBody>
            </p:sp>
            <p:sp>
              <p:nvSpPr>
                <p:cNvPr id="149" name="Freeform 104"/>
                <p:cNvSpPr>
                  <a:spLocks/>
                </p:cNvSpPr>
                <p:nvPr/>
              </p:nvSpPr>
              <p:spPr bwMode="blackWhite">
                <a:xfrm>
                  <a:off x="956" y="1094"/>
                  <a:ext cx="218" cy="618"/>
                </a:xfrm>
                <a:custGeom>
                  <a:avLst/>
                  <a:gdLst>
                    <a:gd name="T0" fmla="*/ 25 w 453"/>
                    <a:gd name="T1" fmla="*/ 6 h 1278"/>
                    <a:gd name="T2" fmla="*/ 0 w 453"/>
                    <a:gd name="T3" fmla="*/ 0 h 1278"/>
                    <a:gd name="T4" fmla="*/ 0 w 453"/>
                    <a:gd name="T5" fmla="*/ 70 h 1278"/>
                    <a:gd name="T6" fmla="*/ 0 60000 65536"/>
                    <a:gd name="T7" fmla="*/ 0 60000 65536"/>
                    <a:gd name="T8" fmla="*/ 0 60000 65536"/>
                    <a:gd name="T9" fmla="*/ 0 w 453"/>
                    <a:gd name="T10" fmla="*/ 0 h 1278"/>
                    <a:gd name="T11" fmla="*/ 453 w 453"/>
                    <a:gd name="T12" fmla="*/ 1278 h 1278"/>
                  </a:gdLst>
                  <a:ahLst/>
                  <a:cxnLst>
                    <a:cxn ang="T6">
                      <a:pos x="T0" y="T1"/>
                    </a:cxn>
                    <a:cxn ang="T7">
                      <a:pos x="T2" y="T3"/>
                    </a:cxn>
                    <a:cxn ang="T8">
                      <a:pos x="T4" y="T5"/>
                    </a:cxn>
                  </a:cxnLst>
                  <a:rect l="T9" t="T10" r="T11" b="T12"/>
                  <a:pathLst>
                    <a:path w="453" h="1278">
                      <a:moveTo>
                        <a:pt x="452" y="105"/>
                      </a:moveTo>
                      <a:lnTo>
                        <a:pt x="0" y="0"/>
                      </a:lnTo>
                      <a:lnTo>
                        <a:pt x="0" y="1277"/>
                      </a:lnTo>
                    </a:path>
                  </a:pathLst>
                </a:custGeom>
                <a:noFill/>
                <a:ln w="6350" cap="rnd">
                  <a:solidFill>
                    <a:schemeClr val="tx1"/>
                  </a:solidFill>
                  <a:round/>
                  <a:headEnd/>
                  <a:tailEnd/>
                </a:ln>
              </p:spPr>
              <p:txBody>
                <a:bodyPr/>
                <a:lstStyle/>
                <a:p>
                  <a:endParaRPr lang="en-US"/>
                </a:p>
              </p:txBody>
            </p:sp>
            <p:sp>
              <p:nvSpPr>
                <p:cNvPr id="150" name="Freeform 105"/>
                <p:cNvSpPr>
                  <a:spLocks/>
                </p:cNvSpPr>
                <p:nvPr/>
              </p:nvSpPr>
              <p:spPr bwMode="blackWhite">
                <a:xfrm>
                  <a:off x="970" y="1117"/>
                  <a:ext cx="194" cy="352"/>
                </a:xfrm>
                <a:custGeom>
                  <a:avLst/>
                  <a:gdLst>
                    <a:gd name="T0" fmla="*/ 22 w 402"/>
                    <a:gd name="T1" fmla="*/ 5 h 726"/>
                    <a:gd name="T2" fmla="*/ 0 w 402"/>
                    <a:gd name="T3" fmla="*/ 0 h 726"/>
                    <a:gd name="T4" fmla="*/ 0 w 402"/>
                    <a:gd name="T5" fmla="*/ 40 h 726"/>
                    <a:gd name="T6" fmla="*/ 0 60000 65536"/>
                    <a:gd name="T7" fmla="*/ 0 60000 65536"/>
                    <a:gd name="T8" fmla="*/ 0 60000 65536"/>
                    <a:gd name="T9" fmla="*/ 0 w 402"/>
                    <a:gd name="T10" fmla="*/ 0 h 726"/>
                    <a:gd name="T11" fmla="*/ 402 w 402"/>
                    <a:gd name="T12" fmla="*/ 726 h 726"/>
                  </a:gdLst>
                  <a:ahLst/>
                  <a:cxnLst>
                    <a:cxn ang="T6">
                      <a:pos x="T0" y="T1"/>
                    </a:cxn>
                    <a:cxn ang="T7">
                      <a:pos x="T2" y="T3"/>
                    </a:cxn>
                    <a:cxn ang="T8">
                      <a:pos x="T4" y="T5"/>
                    </a:cxn>
                  </a:cxnLst>
                  <a:rect l="T9" t="T10" r="T11" b="T12"/>
                  <a:pathLst>
                    <a:path w="402" h="726">
                      <a:moveTo>
                        <a:pt x="401" y="96"/>
                      </a:moveTo>
                      <a:lnTo>
                        <a:pt x="0" y="0"/>
                      </a:lnTo>
                      <a:lnTo>
                        <a:pt x="0" y="725"/>
                      </a:lnTo>
                    </a:path>
                  </a:pathLst>
                </a:custGeom>
                <a:noFill/>
                <a:ln w="3175" cap="rnd">
                  <a:solidFill>
                    <a:schemeClr val="tx1"/>
                  </a:solidFill>
                  <a:round/>
                  <a:headEnd/>
                  <a:tailEnd/>
                </a:ln>
              </p:spPr>
              <p:txBody>
                <a:bodyPr/>
                <a:lstStyle/>
                <a:p>
                  <a:endParaRPr lang="en-US"/>
                </a:p>
              </p:txBody>
            </p:sp>
            <p:sp>
              <p:nvSpPr>
                <p:cNvPr id="151" name="Line 106"/>
                <p:cNvSpPr>
                  <a:spLocks noChangeShapeType="1"/>
                </p:cNvSpPr>
                <p:nvPr/>
              </p:nvSpPr>
              <p:spPr bwMode="blackWhite">
                <a:xfrm>
                  <a:off x="971" y="1198"/>
                  <a:ext cx="187" cy="43"/>
                </a:xfrm>
                <a:prstGeom prst="line">
                  <a:avLst/>
                </a:prstGeom>
                <a:noFill/>
                <a:ln w="3175">
                  <a:solidFill>
                    <a:srgbClr val="676767"/>
                  </a:solidFill>
                  <a:round/>
                  <a:headEnd/>
                  <a:tailEnd/>
                </a:ln>
              </p:spPr>
              <p:txBody>
                <a:bodyPr wrap="none" anchor="ctr"/>
                <a:lstStyle/>
                <a:p>
                  <a:endParaRPr lang="en-US"/>
                </a:p>
              </p:txBody>
            </p:sp>
            <p:sp>
              <p:nvSpPr>
                <p:cNvPr id="152" name="Line 107"/>
                <p:cNvSpPr>
                  <a:spLocks noChangeShapeType="1"/>
                </p:cNvSpPr>
                <p:nvPr/>
              </p:nvSpPr>
              <p:spPr bwMode="blackWhite">
                <a:xfrm>
                  <a:off x="971" y="1273"/>
                  <a:ext cx="189" cy="43"/>
                </a:xfrm>
                <a:prstGeom prst="line">
                  <a:avLst/>
                </a:prstGeom>
                <a:noFill/>
                <a:ln w="3175">
                  <a:solidFill>
                    <a:srgbClr val="676767"/>
                  </a:solidFill>
                  <a:round/>
                  <a:headEnd/>
                  <a:tailEnd/>
                </a:ln>
              </p:spPr>
              <p:txBody>
                <a:bodyPr wrap="none" anchor="ctr"/>
                <a:lstStyle/>
                <a:p>
                  <a:endParaRPr lang="en-US"/>
                </a:p>
              </p:txBody>
            </p:sp>
            <p:sp>
              <p:nvSpPr>
                <p:cNvPr id="153" name="Line 108"/>
                <p:cNvSpPr>
                  <a:spLocks noChangeShapeType="1"/>
                </p:cNvSpPr>
                <p:nvPr/>
              </p:nvSpPr>
              <p:spPr bwMode="blackWhite">
                <a:xfrm>
                  <a:off x="971" y="1366"/>
                  <a:ext cx="180" cy="43"/>
                </a:xfrm>
                <a:prstGeom prst="line">
                  <a:avLst/>
                </a:prstGeom>
                <a:noFill/>
                <a:ln w="3175">
                  <a:solidFill>
                    <a:srgbClr val="676767"/>
                  </a:solidFill>
                  <a:round/>
                  <a:headEnd/>
                  <a:tailEnd/>
                </a:ln>
              </p:spPr>
              <p:txBody>
                <a:bodyPr wrap="none" anchor="ctr"/>
                <a:lstStyle/>
                <a:p>
                  <a:endParaRPr lang="en-US"/>
                </a:p>
              </p:txBody>
            </p:sp>
            <p:sp>
              <p:nvSpPr>
                <p:cNvPr id="154" name="Freeform 109"/>
                <p:cNvSpPr>
                  <a:spLocks/>
                </p:cNvSpPr>
                <p:nvPr/>
              </p:nvSpPr>
              <p:spPr bwMode="blackWhite">
                <a:xfrm>
                  <a:off x="1027" y="1161"/>
                  <a:ext cx="74" cy="40"/>
                </a:xfrm>
                <a:custGeom>
                  <a:avLst/>
                  <a:gdLst>
                    <a:gd name="T0" fmla="*/ 0 w 152"/>
                    <a:gd name="T1" fmla="*/ 0 h 82"/>
                    <a:gd name="T2" fmla="*/ 0 w 152"/>
                    <a:gd name="T3" fmla="*/ 2 h 82"/>
                    <a:gd name="T4" fmla="*/ 9 w 152"/>
                    <a:gd name="T5" fmla="*/ 5 h 82"/>
                    <a:gd name="T6" fmla="*/ 9 w 152"/>
                    <a:gd name="T7" fmla="*/ 2 h 82"/>
                    <a:gd name="T8" fmla="*/ 0 w 152"/>
                    <a:gd name="T9" fmla="*/ 0 h 82"/>
                    <a:gd name="T10" fmla="*/ 0 60000 65536"/>
                    <a:gd name="T11" fmla="*/ 0 60000 65536"/>
                    <a:gd name="T12" fmla="*/ 0 60000 65536"/>
                    <a:gd name="T13" fmla="*/ 0 60000 65536"/>
                    <a:gd name="T14" fmla="*/ 0 60000 65536"/>
                    <a:gd name="T15" fmla="*/ 0 w 152"/>
                    <a:gd name="T16" fmla="*/ 0 h 82"/>
                    <a:gd name="T17" fmla="*/ 152 w 152"/>
                    <a:gd name="T18" fmla="*/ 82 h 82"/>
                  </a:gdLst>
                  <a:ahLst/>
                  <a:cxnLst>
                    <a:cxn ang="T10">
                      <a:pos x="T0" y="T1"/>
                    </a:cxn>
                    <a:cxn ang="T11">
                      <a:pos x="T2" y="T3"/>
                    </a:cxn>
                    <a:cxn ang="T12">
                      <a:pos x="T4" y="T5"/>
                    </a:cxn>
                    <a:cxn ang="T13">
                      <a:pos x="T6" y="T7"/>
                    </a:cxn>
                    <a:cxn ang="T14">
                      <a:pos x="T8" y="T9"/>
                    </a:cxn>
                  </a:cxnLst>
                  <a:rect l="T15" t="T16" r="T17" b="T18"/>
                  <a:pathLst>
                    <a:path w="152" h="82">
                      <a:moveTo>
                        <a:pt x="0" y="0"/>
                      </a:moveTo>
                      <a:lnTo>
                        <a:pt x="0" y="48"/>
                      </a:lnTo>
                      <a:lnTo>
                        <a:pt x="151" y="81"/>
                      </a:lnTo>
                      <a:lnTo>
                        <a:pt x="151" y="33"/>
                      </a:lnTo>
                      <a:lnTo>
                        <a:pt x="0" y="0"/>
                      </a:lnTo>
                    </a:path>
                  </a:pathLst>
                </a:custGeom>
                <a:solidFill>
                  <a:srgbClr val="A9A9A9"/>
                </a:solidFill>
                <a:ln w="12700" cap="rnd">
                  <a:noFill/>
                  <a:round/>
                  <a:headEnd/>
                  <a:tailEnd/>
                </a:ln>
              </p:spPr>
              <p:txBody>
                <a:bodyPr/>
                <a:lstStyle/>
                <a:p>
                  <a:endParaRPr lang="en-US"/>
                </a:p>
              </p:txBody>
            </p:sp>
            <p:sp>
              <p:nvSpPr>
                <p:cNvPr id="155" name="Line 110"/>
                <p:cNvSpPr>
                  <a:spLocks noChangeShapeType="1"/>
                </p:cNvSpPr>
                <p:nvPr/>
              </p:nvSpPr>
              <p:spPr bwMode="blackWhite">
                <a:xfrm>
                  <a:off x="998" y="1167"/>
                  <a:ext cx="138" cy="30"/>
                </a:xfrm>
                <a:prstGeom prst="line">
                  <a:avLst/>
                </a:prstGeom>
                <a:noFill/>
                <a:ln w="6350">
                  <a:solidFill>
                    <a:srgbClr val="919191"/>
                  </a:solidFill>
                  <a:round/>
                  <a:headEnd/>
                  <a:tailEnd/>
                </a:ln>
              </p:spPr>
              <p:txBody>
                <a:bodyPr wrap="none" anchor="ctr"/>
                <a:lstStyle/>
                <a:p>
                  <a:endParaRPr lang="en-US"/>
                </a:p>
              </p:txBody>
            </p:sp>
            <p:sp>
              <p:nvSpPr>
                <p:cNvPr id="156" name="Freeform 111"/>
                <p:cNvSpPr>
                  <a:spLocks/>
                </p:cNvSpPr>
                <p:nvPr/>
              </p:nvSpPr>
              <p:spPr bwMode="blackWhite">
                <a:xfrm>
                  <a:off x="984" y="1304"/>
                  <a:ext cx="167" cy="75"/>
                </a:xfrm>
                <a:custGeom>
                  <a:avLst/>
                  <a:gdLst>
                    <a:gd name="T0" fmla="*/ 0 w 351"/>
                    <a:gd name="T1" fmla="*/ 2 h 183"/>
                    <a:gd name="T2" fmla="*/ 0 w 351"/>
                    <a:gd name="T3" fmla="*/ 0 h 183"/>
                    <a:gd name="T4" fmla="*/ 18 w 351"/>
                    <a:gd name="T5" fmla="*/ 3 h 183"/>
                    <a:gd name="T6" fmla="*/ 18 w 351"/>
                    <a:gd name="T7" fmla="*/ 5 h 183"/>
                    <a:gd name="T8" fmla="*/ 0 w 351"/>
                    <a:gd name="T9" fmla="*/ 2 h 183"/>
                    <a:gd name="T10" fmla="*/ 0 60000 65536"/>
                    <a:gd name="T11" fmla="*/ 0 60000 65536"/>
                    <a:gd name="T12" fmla="*/ 0 60000 65536"/>
                    <a:gd name="T13" fmla="*/ 0 60000 65536"/>
                    <a:gd name="T14" fmla="*/ 0 60000 65536"/>
                    <a:gd name="T15" fmla="*/ 0 w 351"/>
                    <a:gd name="T16" fmla="*/ 0 h 183"/>
                    <a:gd name="T17" fmla="*/ 351 w 351"/>
                    <a:gd name="T18" fmla="*/ 183 h 183"/>
                  </a:gdLst>
                  <a:ahLst/>
                  <a:cxnLst>
                    <a:cxn ang="T10">
                      <a:pos x="T0" y="T1"/>
                    </a:cxn>
                    <a:cxn ang="T11">
                      <a:pos x="T2" y="T3"/>
                    </a:cxn>
                    <a:cxn ang="T12">
                      <a:pos x="T4" y="T5"/>
                    </a:cxn>
                    <a:cxn ang="T13">
                      <a:pos x="T6" y="T7"/>
                    </a:cxn>
                    <a:cxn ang="T14">
                      <a:pos x="T8" y="T9"/>
                    </a:cxn>
                  </a:cxnLst>
                  <a:rect l="T15" t="T16" r="T17" b="T18"/>
                  <a:pathLst>
                    <a:path w="351" h="183">
                      <a:moveTo>
                        <a:pt x="0" y="85"/>
                      </a:moveTo>
                      <a:lnTo>
                        <a:pt x="0" y="0"/>
                      </a:lnTo>
                      <a:lnTo>
                        <a:pt x="350" y="93"/>
                      </a:lnTo>
                      <a:lnTo>
                        <a:pt x="350" y="182"/>
                      </a:lnTo>
                      <a:lnTo>
                        <a:pt x="0" y="85"/>
                      </a:lnTo>
                    </a:path>
                  </a:pathLst>
                </a:custGeom>
                <a:solidFill>
                  <a:srgbClr val="B2B2B2"/>
                </a:solidFill>
                <a:ln w="3175" cap="rnd">
                  <a:solidFill>
                    <a:srgbClr val="676767"/>
                  </a:solidFill>
                  <a:round/>
                  <a:headEnd/>
                  <a:tailEnd/>
                </a:ln>
              </p:spPr>
              <p:txBody>
                <a:bodyPr/>
                <a:lstStyle/>
                <a:p>
                  <a:endParaRPr lang="en-US"/>
                </a:p>
              </p:txBody>
            </p:sp>
            <p:sp>
              <p:nvSpPr>
                <p:cNvPr id="157" name="Freeform 112"/>
                <p:cNvSpPr>
                  <a:spLocks/>
                </p:cNvSpPr>
                <p:nvPr/>
              </p:nvSpPr>
              <p:spPr bwMode="blackWhite">
                <a:xfrm>
                  <a:off x="984" y="1397"/>
                  <a:ext cx="167" cy="83"/>
                </a:xfrm>
                <a:custGeom>
                  <a:avLst/>
                  <a:gdLst>
                    <a:gd name="T0" fmla="*/ 0 w 351"/>
                    <a:gd name="T1" fmla="*/ 4 h 182"/>
                    <a:gd name="T2" fmla="*/ 0 w 351"/>
                    <a:gd name="T3" fmla="*/ 0 h 182"/>
                    <a:gd name="T4" fmla="*/ 18 w 351"/>
                    <a:gd name="T5" fmla="*/ 4 h 182"/>
                    <a:gd name="T6" fmla="*/ 18 w 351"/>
                    <a:gd name="T7" fmla="*/ 8 h 182"/>
                    <a:gd name="T8" fmla="*/ 0 w 351"/>
                    <a:gd name="T9" fmla="*/ 4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8" name="Freeform 113"/>
                <p:cNvSpPr>
                  <a:spLocks/>
                </p:cNvSpPr>
                <p:nvPr/>
              </p:nvSpPr>
              <p:spPr bwMode="blackWhite">
                <a:xfrm>
                  <a:off x="981" y="1220"/>
                  <a:ext cx="170" cy="77"/>
                </a:xfrm>
                <a:custGeom>
                  <a:avLst/>
                  <a:gdLst>
                    <a:gd name="T0" fmla="*/ 0 w 351"/>
                    <a:gd name="T1" fmla="*/ 3 h 182"/>
                    <a:gd name="T2" fmla="*/ 0 w 351"/>
                    <a:gd name="T3" fmla="*/ 0 h 182"/>
                    <a:gd name="T4" fmla="*/ 19 w 351"/>
                    <a:gd name="T5" fmla="*/ 3 h 182"/>
                    <a:gd name="T6" fmla="*/ 19 w 351"/>
                    <a:gd name="T7" fmla="*/ 6 h 182"/>
                    <a:gd name="T8" fmla="*/ 0 w 351"/>
                    <a:gd name="T9" fmla="*/ 3 h 182"/>
                    <a:gd name="T10" fmla="*/ 0 60000 65536"/>
                    <a:gd name="T11" fmla="*/ 0 60000 65536"/>
                    <a:gd name="T12" fmla="*/ 0 60000 65536"/>
                    <a:gd name="T13" fmla="*/ 0 60000 65536"/>
                    <a:gd name="T14" fmla="*/ 0 60000 65536"/>
                    <a:gd name="T15" fmla="*/ 0 w 351"/>
                    <a:gd name="T16" fmla="*/ 0 h 182"/>
                    <a:gd name="T17" fmla="*/ 351 w 351"/>
                    <a:gd name="T18" fmla="*/ 182 h 182"/>
                  </a:gdLst>
                  <a:ahLst/>
                  <a:cxnLst>
                    <a:cxn ang="T10">
                      <a:pos x="T0" y="T1"/>
                    </a:cxn>
                    <a:cxn ang="T11">
                      <a:pos x="T2" y="T3"/>
                    </a:cxn>
                    <a:cxn ang="T12">
                      <a:pos x="T4" y="T5"/>
                    </a:cxn>
                    <a:cxn ang="T13">
                      <a:pos x="T6" y="T7"/>
                    </a:cxn>
                    <a:cxn ang="T14">
                      <a:pos x="T8" y="T9"/>
                    </a:cxn>
                  </a:cxnLst>
                  <a:rect l="T15" t="T16" r="T17" b="T18"/>
                  <a:pathLst>
                    <a:path w="351" h="182">
                      <a:moveTo>
                        <a:pt x="0" y="85"/>
                      </a:moveTo>
                      <a:lnTo>
                        <a:pt x="0" y="0"/>
                      </a:lnTo>
                      <a:lnTo>
                        <a:pt x="350" y="93"/>
                      </a:lnTo>
                      <a:lnTo>
                        <a:pt x="350" y="181"/>
                      </a:lnTo>
                      <a:lnTo>
                        <a:pt x="0" y="85"/>
                      </a:lnTo>
                    </a:path>
                  </a:pathLst>
                </a:custGeom>
                <a:solidFill>
                  <a:srgbClr val="B2B2B2"/>
                </a:solidFill>
                <a:ln w="3175" cap="rnd">
                  <a:solidFill>
                    <a:srgbClr val="676767"/>
                  </a:solidFill>
                  <a:round/>
                  <a:headEnd/>
                  <a:tailEnd/>
                </a:ln>
              </p:spPr>
              <p:txBody>
                <a:bodyPr/>
                <a:lstStyle/>
                <a:p>
                  <a:endParaRPr lang="en-US"/>
                </a:p>
              </p:txBody>
            </p:sp>
            <p:sp>
              <p:nvSpPr>
                <p:cNvPr id="159" name="Line 114"/>
                <p:cNvSpPr>
                  <a:spLocks noChangeShapeType="1"/>
                </p:cNvSpPr>
                <p:nvPr/>
              </p:nvSpPr>
              <p:spPr bwMode="blackWhite">
                <a:xfrm flipH="1" flipV="1">
                  <a:off x="1103" y="1267"/>
                  <a:ext cx="33" cy="8"/>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0" name="Line 115"/>
                <p:cNvSpPr>
                  <a:spLocks noChangeShapeType="1"/>
                </p:cNvSpPr>
                <p:nvPr/>
              </p:nvSpPr>
              <p:spPr bwMode="blackWhite">
                <a:xfrm flipH="1" flipV="1">
                  <a:off x="1103" y="1349"/>
                  <a:ext cx="33" cy="7"/>
                </a:xfrm>
                <a:prstGeom prst="line">
                  <a:avLst/>
                </a:prstGeom>
                <a:noFill/>
                <a:ln w="9525">
                  <a:solidFill>
                    <a:srgbClr val="D60093"/>
                  </a:solidFill>
                  <a:round/>
                  <a:headEnd/>
                  <a:tailEnd/>
                </a:ln>
              </p:spPr>
              <p:txBody>
                <a:bodyPr wrap="none" tIns="27432" bIns="27432" anchor="ctr">
                  <a:spAutoFit/>
                </a:bodyPr>
                <a:lstStyle/>
                <a:p>
                  <a:endParaRPr lang="en-US"/>
                </a:p>
              </p:txBody>
            </p:sp>
            <p:sp>
              <p:nvSpPr>
                <p:cNvPr id="161" name="Line 116"/>
                <p:cNvSpPr>
                  <a:spLocks noChangeShapeType="1"/>
                </p:cNvSpPr>
                <p:nvPr/>
              </p:nvSpPr>
              <p:spPr bwMode="blackWhite">
                <a:xfrm flipH="1" flipV="1">
                  <a:off x="1103" y="1448"/>
                  <a:ext cx="33" cy="8"/>
                </a:xfrm>
                <a:prstGeom prst="line">
                  <a:avLst/>
                </a:prstGeom>
                <a:noFill/>
                <a:ln w="9525">
                  <a:solidFill>
                    <a:srgbClr val="D60093"/>
                  </a:solidFill>
                  <a:round/>
                  <a:headEnd/>
                  <a:tailEnd/>
                </a:ln>
              </p:spPr>
              <p:txBody>
                <a:bodyPr wrap="none" tIns="27432" bIns="27432" anchor="ctr">
                  <a:spAutoFit/>
                </a:bodyPr>
                <a:lstStyle/>
                <a:p>
                  <a:endParaRPr lang="en-US"/>
                </a:p>
              </p:txBody>
            </p:sp>
          </p:grpSp>
        </p:grpSp>
        <p:sp>
          <p:nvSpPr>
            <p:cNvPr id="165" name="Text Box 117"/>
            <p:cNvSpPr txBox="1">
              <a:spLocks noChangeArrowheads="1"/>
            </p:cNvSpPr>
            <p:nvPr/>
          </p:nvSpPr>
          <p:spPr bwMode="blackWhite">
            <a:xfrm>
              <a:off x="1230310" y="4725144"/>
              <a:ext cx="858112" cy="342566"/>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Server3</a:t>
              </a:r>
              <a:endParaRPr lang="en-US" b="1" dirty="0">
                <a:solidFill>
                  <a:srgbClr val="000000"/>
                </a:solidFill>
                <a:latin typeface="Arial Narrow" pitchFamily="34" charset="0"/>
              </a:endParaRPr>
            </a:p>
          </p:txBody>
        </p:sp>
      </p:grpSp>
      <p:grpSp>
        <p:nvGrpSpPr>
          <p:cNvPr id="15" name="Group 201"/>
          <p:cNvGrpSpPr/>
          <p:nvPr/>
        </p:nvGrpSpPr>
        <p:grpSpPr>
          <a:xfrm>
            <a:off x="899593" y="2276873"/>
            <a:ext cx="1080120" cy="432048"/>
            <a:chOff x="6506810" y="2128906"/>
            <a:chExt cx="1295400" cy="627063"/>
          </a:xfrm>
        </p:grpSpPr>
        <p:sp>
          <p:nvSpPr>
            <p:cNvPr id="167" name="AutoShape 118"/>
            <p:cNvSpPr>
              <a:spLocks noChangeArrowheads="1"/>
            </p:cNvSpPr>
            <p:nvPr/>
          </p:nvSpPr>
          <p:spPr bwMode="blackWhite">
            <a:xfrm>
              <a:off x="6697310" y="2128906"/>
              <a:ext cx="927100" cy="627063"/>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168" name="TextBox 167"/>
            <p:cNvSpPr txBox="1">
              <a:spLocks noChangeArrowheads="1"/>
            </p:cNvSpPr>
            <p:nvPr/>
          </p:nvSpPr>
          <p:spPr bwMode="auto">
            <a:xfrm>
              <a:off x="6506810" y="2353939"/>
              <a:ext cx="1295400" cy="402029"/>
            </a:xfrm>
            <a:prstGeom prst="rect">
              <a:avLst/>
            </a:prstGeom>
            <a:noFill/>
            <a:ln w="9525">
              <a:noFill/>
              <a:miter lim="800000"/>
              <a:headEnd/>
              <a:tailEnd/>
            </a:ln>
          </p:spPr>
          <p:txBody>
            <a:bodyPr>
              <a:spAutoFit/>
            </a:bodyPr>
            <a:lstStyle/>
            <a:p>
              <a:pPr algn="ctr"/>
              <a:r>
                <a:rPr lang="en-US" sz="1200" b="1" dirty="0">
                  <a:solidFill>
                    <a:schemeClr val="accent5"/>
                  </a:solidFill>
                </a:rPr>
                <a:t>MDT </a:t>
              </a:r>
              <a:r>
                <a:rPr lang="en-US" sz="1200" b="1" dirty="0" err="1">
                  <a:solidFill>
                    <a:schemeClr val="accent5"/>
                  </a:solidFill>
                </a:rPr>
                <a:t>WinPE</a:t>
              </a:r>
              <a:endParaRPr lang="en-US" sz="1200" b="1" dirty="0">
                <a:solidFill>
                  <a:schemeClr val="accent5"/>
                </a:solidFill>
              </a:endParaRPr>
            </a:p>
          </p:txBody>
        </p:sp>
      </p:grpSp>
      <p:grpSp>
        <p:nvGrpSpPr>
          <p:cNvPr id="16" name="Group 201"/>
          <p:cNvGrpSpPr/>
          <p:nvPr/>
        </p:nvGrpSpPr>
        <p:grpSpPr>
          <a:xfrm>
            <a:off x="899593" y="3645024"/>
            <a:ext cx="1080120" cy="432048"/>
            <a:chOff x="6506810" y="2128906"/>
            <a:chExt cx="1295400" cy="627063"/>
          </a:xfrm>
        </p:grpSpPr>
        <p:sp>
          <p:nvSpPr>
            <p:cNvPr id="172" name="AutoShape 118"/>
            <p:cNvSpPr>
              <a:spLocks noChangeArrowheads="1"/>
            </p:cNvSpPr>
            <p:nvPr/>
          </p:nvSpPr>
          <p:spPr bwMode="blackWhite">
            <a:xfrm>
              <a:off x="6697310" y="2128906"/>
              <a:ext cx="927100" cy="627063"/>
            </a:xfrm>
            <a:prstGeom prst="can">
              <a:avLst>
                <a:gd name="adj" fmla="val 37500"/>
              </a:avLst>
            </a:prstGeom>
            <a:gradFill rotWithShape="0">
              <a:gsLst>
                <a:gs pos="0">
                  <a:srgbClr val="6590FD">
                    <a:gamma/>
                    <a:shade val="66275"/>
                    <a:invGamma/>
                  </a:srgbClr>
                </a:gs>
                <a:gs pos="50000">
                  <a:srgbClr val="6590FD"/>
                </a:gs>
                <a:gs pos="100000">
                  <a:srgbClr val="6590FD">
                    <a:gamma/>
                    <a:shade val="66275"/>
                    <a:invGamma/>
                  </a:srgbClr>
                </a:gs>
              </a:gsLst>
              <a:lin ang="0" scaled="1"/>
            </a:gradFill>
            <a:ln w="12700">
              <a:solidFill>
                <a:srgbClr val="000000"/>
              </a:solidFill>
              <a:prstDash val="dash"/>
              <a:round/>
              <a:headEnd/>
              <a:tailEnd/>
            </a:ln>
            <a:effectLst/>
          </p:spPr>
          <p:txBody>
            <a:bodyPr tIns="0"/>
            <a:lstStyle/>
            <a:p>
              <a:pPr algn="ctr">
                <a:defRPr/>
              </a:pPr>
              <a:endParaRPr lang="en-US">
                <a:solidFill>
                  <a:schemeClr val="bg1"/>
                </a:solidFill>
                <a:effectLst>
                  <a:outerShdw blurRad="38100" dist="38100" dir="2700000" algn="tl">
                    <a:srgbClr val="000000"/>
                  </a:outerShdw>
                </a:effectLst>
                <a:latin typeface="Arial Narrow" pitchFamily="34" charset="0"/>
              </a:endParaRPr>
            </a:p>
          </p:txBody>
        </p:sp>
        <p:sp>
          <p:nvSpPr>
            <p:cNvPr id="173" name="TextBox 172"/>
            <p:cNvSpPr txBox="1">
              <a:spLocks noChangeArrowheads="1"/>
            </p:cNvSpPr>
            <p:nvPr/>
          </p:nvSpPr>
          <p:spPr bwMode="auto">
            <a:xfrm>
              <a:off x="6506810" y="2353939"/>
              <a:ext cx="1295400" cy="402029"/>
            </a:xfrm>
            <a:prstGeom prst="rect">
              <a:avLst/>
            </a:prstGeom>
            <a:noFill/>
            <a:ln w="9525">
              <a:noFill/>
              <a:miter lim="800000"/>
              <a:headEnd/>
              <a:tailEnd/>
            </a:ln>
          </p:spPr>
          <p:txBody>
            <a:bodyPr>
              <a:spAutoFit/>
            </a:bodyPr>
            <a:lstStyle/>
            <a:p>
              <a:pPr algn="ctr"/>
              <a:r>
                <a:rPr lang="en-US" sz="1200" b="1" dirty="0">
                  <a:solidFill>
                    <a:schemeClr val="accent5"/>
                  </a:solidFill>
                </a:rPr>
                <a:t>MDT </a:t>
              </a:r>
              <a:r>
                <a:rPr lang="en-US" sz="1200" b="1" dirty="0" err="1">
                  <a:solidFill>
                    <a:schemeClr val="accent5"/>
                  </a:solidFill>
                </a:rPr>
                <a:t>WinPE</a:t>
              </a:r>
              <a:endParaRPr lang="en-US" sz="1200" b="1" dirty="0">
                <a:solidFill>
                  <a:schemeClr val="accent5"/>
                </a:solidFill>
              </a:endParaRPr>
            </a:p>
          </p:txBody>
        </p:sp>
      </p:grpSp>
      <p:sp>
        <p:nvSpPr>
          <p:cNvPr id="174" name="Freeform 120"/>
          <p:cNvSpPr>
            <a:spLocks/>
          </p:cNvSpPr>
          <p:nvPr/>
        </p:nvSpPr>
        <p:spPr bwMode="blackWhite">
          <a:xfrm flipH="1">
            <a:off x="1907703" y="3501010"/>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75" name="Freeform 120"/>
          <p:cNvSpPr>
            <a:spLocks/>
          </p:cNvSpPr>
          <p:nvPr/>
        </p:nvSpPr>
        <p:spPr bwMode="blackWhite">
          <a:xfrm flipV="1">
            <a:off x="1907704" y="3960699"/>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76" name="Text Box 117"/>
          <p:cNvSpPr txBox="1">
            <a:spLocks noChangeArrowheads="1"/>
          </p:cNvSpPr>
          <p:nvPr/>
        </p:nvSpPr>
        <p:spPr bwMode="blackWhite">
          <a:xfrm>
            <a:off x="1241325" y="5223481"/>
            <a:ext cx="836085"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2K8R2</a:t>
            </a:r>
            <a:endParaRPr lang="en-US" b="1" dirty="0">
              <a:solidFill>
                <a:srgbClr val="000000"/>
              </a:solidFill>
              <a:latin typeface="Arial Narrow" pitchFamily="34" charset="0"/>
            </a:endParaRPr>
          </a:p>
        </p:txBody>
      </p:sp>
      <p:sp>
        <p:nvSpPr>
          <p:cNvPr id="178" name="Freeform 120"/>
          <p:cNvSpPr>
            <a:spLocks/>
          </p:cNvSpPr>
          <p:nvPr/>
        </p:nvSpPr>
        <p:spPr bwMode="blackWhite">
          <a:xfrm rot="21386986" flipH="1">
            <a:off x="2060103" y="4736736"/>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79" name="Freeform 120"/>
          <p:cNvSpPr>
            <a:spLocks/>
          </p:cNvSpPr>
          <p:nvPr/>
        </p:nvSpPr>
        <p:spPr bwMode="blackWhite">
          <a:xfrm rot="21404975" flipV="1">
            <a:off x="2060104" y="5196425"/>
            <a:ext cx="4680520" cy="332399"/>
          </a:xfrm>
          <a:custGeom>
            <a:avLst/>
            <a:gdLst/>
            <a:ahLst/>
            <a:cxnLst>
              <a:cxn ang="0">
                <a:pos x="115" y="20"/>
              </a:cxn>
              <a:cxn ang="0">
                <a:pos x="0" y="428"/>
              </a:cxn>
              <a:cxn ang="0">
                <a:pos x="384" y="449"/>
              </a:cxn>
              <a:cxn ang="0">
                <a:pos x="299" y="314"/>
              </a:cxn>
              <a:cxn ang="0">
                <a:pos x="700" y="177"/>
              </a:cxn>
              <a:cxn ang="0">
                <a:pos x="1498" y="374"/>
              </a:cxn>
              <a:cxn ang="0">
                <a:pos x="750" y="28"/>
              </a:cxn>
              <a:cxn ang="0">
                <a:pos x="181" y="140"/>
              </a:cxn>
              <a:cxn ang="0">
                <a:pos x="115" y="20"/>
              </a:cxn>
            </a:cxnLst>
            <a:rect l="0" t="0" r="r" b="b"/>
            <a:pathLst>
              <a:path w="1498" h="449">
                <a:moveTo>
                  <a:pt x="115" y="20"/>
                </a:moveTo>
                <a:cubicBezTo>
                  <a:pt x="60" y="168"/>
                  <a:pt x="24" y="254"/>
                  <a:pt x="0" y="428"/>
                </a:cubicBezTo>
                <a:cubicBezTo>
                  <a:pt x="144" y="432"/>
                  <a:pt x="292" y="434"/>
                  <a:pt x="384" y="449"/>
                </a:cubicBezTo>
                <a:cubicBezTo>
                  <a:pt x="319" y="351"/>
                  <a:pt x="324" y="365"/>
                  <a:pt x="299" y="314"/>
                </a:cubicBezTo>
                <a:cubicBezTo>
                  <a:pt x="353" y="290"/>
                  <a:pt x="517" y="191"/>
                  <a:pt x="700" y="177"/>
                </a:cubicBezTo>
                <a:cubicBezTo>
                  <a:pt x="1004" y="191"/>
                  <a:pt x="1210" y="272"/>
                  <a:pt x="1498" y="374"/>
                </a:cubicBezTo>
                <a:cubicBezTo>
                  <a:pt x="1188" y="156"/>
                  <a:pt x="990" y="64"/>
                  <a:pt x="750" y="28"/>
                </a:cubicBezTo>
                <a:cubicBezTo>
                  <a:pt x="460" y="0"/>
                  <a:pt x="296" y="92"/>
                  <a:pt x="181" y="140"/>
                </a:cubicBezTo>
                <a:cubicBezTo>
                  <a:pt x="146" y="72"/>
                  <a:pt x="168" y="114"/>
                  <a:pt x="115" y="20"/>
                </a:cubicBezTo>
                <a:close/>
              </a:path>
            </a:pathLst>
          </a:custGeom>
          <a:gradFill rotWithShape="0">
            <a:gsLst>
              <a:gs pos="0">
                <a:schemeClr val="accent4">
                  <a:lumMod val="60000"/>
                  <a:lumOff val="40000"/>
                </a:schemeClr>
              </a:gs>
              <a:gs pos="45000">
                <a:srgbClr val="FF7A00"/>
              </a:gs>
              <a:gs pos="70000">
                <a:srgbClr val="FF0300"/>
              </a:gs>
              <a:gs pos="100000">
                <a:srgbClr val="4D0808"/>
              </a:gs>
            </a:gsLst>
            <a:lin ang="5400000" scaled="0"/>
          </a:gradFill>
          <a:ln w="6350" cap="flat" cmpd="sng">
            <a:solidFill>
              <a:srgbClr val="330000"/>
            </a:solidFill>
            <a:prstDash val="solid"/>
            <a:round/>
            <a:headEnd type="none" w="med" len="med"/>
            <a:tailEnd type="none" w="med" len="med"/>
          </a:ln>
          <a:effectLst>
            <a:outerShdw dist="52363" dir="6242175" algn="ctr" rotWithShape="0">
              <a:srgbClr val="370000"/>
            </a:outerShdw>
          </a:effectLst>
        </p:spPr>
        <p:txBody>
          <a:bodyPr wrap="square" tIns="27432" bIns="27432" anchor="ctr">
            <a:spAutoFit/>
          </a:bodyPr>
          <a:lstStyle/>
          <a:p>
            <a:pPr>
              <a:defRPr/>
            </a:pPr>
            <a:endParaRPr lang="en-US"/>
          </a:p>
        </p:txBody>
      </p:sp>
      <p:sp>
        <p:nvSpPr>
          <p:cNvPr id="180" name="Text Box 117"/>
          <p:cNvSpPr txBox="1">
            <a:spLocks noChangeArrowheads="1"/>
          </p:cNvSpPr>
          <p:nvPr/>
        </p:nvSpPr>
        <p:spPr bwMode="blackWhite">
          <a:xfrm>
            <a:off x="1174000" y="5693210"/>
            <a:ext cx="970737"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DNS DC</a:t>
            </a:r>
            <a:endParaRPr lang="en-US" b="1" dirty="0">
              <a:solidFill>
                <a:srgbClr val="000000"/>
              </a:solidFill>
              <a:latin typeface="Arial Narrow" pitchFamily="34" charset="0"/>
            </a:endParaRPr>
          </a:p>
        </p:txBody>
      </p:sp>
      <p:sp>
        <p:nvSpPr>
          <p:cNvPr id="181" name="Text Box 117"/>
          <p:cNvSpPr txBox="1">
            <a:spLocks noChangeArrowheads="1"/>
          </p:cNvSpPr>
          <p:nvPr/>
        </p:nvSpPr>
        <p:spPr bwMode="blackWhite">
          <a:xfrm>
            <a:off x="116449" y="2524859"/>
            <a:ext cx="781583"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DHCP</a:t>
            </a:r>
            <a:endParaRPr lang="en-US" b="1" dirty="0">
              <a:solidFill>
                <a:srgbClr val="000000"/>
              </a:solidFill>
              <a:latin typeface="Arial Narrow" pitchFamily="34" charset="0"/>
            </a:endParaRPr>
          </a:p>
        </p:txBody>
      </p:sp>
      <p:sp>
        <p:nvSpPr>
          <p:cNvPr id="182" name="Text Box 117"/>
          <p:cNvSpPr txBox="1">
            <a:spLocks noChangeArrowheads="1"/>
          </p:cNvSpPr>
          <p:nvPr/>
        </p:nvSpPr>
        <p:spPr bwMode="blackWhite">
          <a:xfrm>
            <a:off x="175633" y="3893011"/>
            <a:ext cx="645327" cy="400087"/>
          </a:xfrm>
          <a:prstGeom prst="rect">
            <a:avLst/>
          </a:prstGeom>
          <a:gradFill>
            <a:gsLst>
              <a:gs pos="0">
                <a:srgbClr val="5E9EFF"/>
              </a:gs>
              <a:gs pos="39999">
                <a:srgbClr val="85C2FF"/>
              </a:gs>
              <a:gs pos="70000">
                <a:srgbClr val="C4D6EB"/>
              </a:gs>
              <a:gs pos="100000">
                <a:srgbClr val="FFEBFA"/>
              </a:gs>
            </a:gsLst>
            <a:lin ang="5400000" scaled="0"/>
          </a:gradFill>
          <a:ln w="9525">
            <a:solidFill>
              <a:schemeClr val="tx2">
                <a:lumMod val="75000"/>
              </a:schemeClr>
            </a:solidFill>
            <a:miter lim="800000"/>
            <a:headEnd/>
            <a:tailEnd/>
          </a:ln>
          <a:effectLst>
            <a:outerShdw dist="35921" dir="2700000" algn="ctr" rotWithShape="0">
              <a:schemeClr val="tx2">
                <a:lumMod val="50000"/>
              </a:schemeClr>
            </a:outerShdw>
          </a:effectLst>
        </p:spPr>
        <p:txBody>
          <a:bodyPr wrap="none" lIns="121899" tIns="60949" rIns="121899" bIns="60949">
            <a:spAutoFit/>
          </a:bodyPr>
          <a:lstStyle/>
          <a:p>
            <a:pPr algn="ctr">
              <a:defRPr/>
            </a:pPr>
            <a:r>
              <a:rPr lang="en-US" b="1" dirty="0" smtClean="0">
                <a:solidFill>
                  <a:srgbClr val="000000"/>
                </a:solidFill>
                <a:latin typeface="Arial Narrow" pitchFamily="34" charset="0"/>
              </a:rPr>
              <a:t>DNS</a:t>
            </a:r>
            <a:endParaRPr lang="en-US" b="1" dirty="0">
              <a:solidFill>
                <a:srgbClr val="000000"/>
              </a:solidFill>
              <a:latin typeface="Arial Narrow"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childTnLst>
                                </p:cTn>
                              </p:par>
                            </p:childTnLst>
                          </p:cTn>
                        </p:par>
                        <p:par>
                          <p:cTn id="13" fill="hold">
                            <p:stCondLst>
                              <p:cond delay="2000"/>
                            </p:stCondLst>
                            <p:childTnLst>
                              <p:par>
                                <p:cTn id="14" presetID="22" presetClass="entr" presetSubtype="8" fill="hold" grpId="0" nodeType="after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wipe(left)">
                                      <p:cBhvr>
                                        <p:cTn id="16" dur="500"/>
                                        <p:tgtEl>
                                          <p:spTgt spid="109"/>
                                        </p:tgtEl>
                                      </p:cBhvr>
                                    </p:animEffect>
                                  </p:childTnLst>
                                </p:cTn>
                              </p:par>
                            </p:childTnLst>
                          </p:cTn>
                        </p:par>
                        <p:par>
                          <p:cTn id="17" fill="hold">
                            <p:stCondLst>
                              <p:cond delay="2500"/>
                            </p:stCondLst>
                            <p:childTnLst>
                              <p:par>
                                <p:cTn id="18" presetID="22" presetClass="entr" presetSubtype="2" fill="hold" grpId="0" nodeType="afterEffect">
                                  <p:stCondLst>
                                    <p:cond delay="0"/>
                                  </p:stCondLst>
                                  <p:childTnLst>
                                    <p:set>
                                      <p:cBhvr>
                                        <p:cTn id="19" dur="1" fill="hold">
                                          <p:stCondLst>
                                            <p:cond delay="0"/>
                                          </p:stCondLst>
                                        </p:cTn>
                                        <p:tgtEl>
                                          <p:spTgt spid="162"/>
                                        </p:tgtEl>
                                        <p:attrNameLst>
                                          <p:attrName>style.visibility</p:attrName>
                                        </p:attrNameLst>
                                      </p:cBhvr>
                                      <p:to>
                                        <p:strVal val="visible"/>
                                      </p:to>
                                    </p:set>
                                    <p:animEffect transition="in" filter="wipe(right)">
                                      <p:cBhvr>
                                        <p:cTn id="20" dur="500"/>
                                        <p:tgtEl>
                                          <p:spTgt spid="162"/>
                                        </p:tgtEl>
                                      </p:cBhvr>
                                    </p:animEffect>
                                  </p:childTnLst>
                                </p:cTn>
                              </p:par>
                            </p:childTnLst>
                          </p:cTn>
                        </p:par>
                        <p:par>
                          <p:cTn id="21" fill="hold">
                            <p:stCondLst>
                              <p:cond delay="3000"/>
                            </p:stCondLst>
                            <p:childTnLst>
                              <p:par>
                                <p:cTn id="22" presetID="1" presetClass="exit" presetSubtype="0" fill="hold" nodeType="afterEffect">
                                  <p:stCondLst>
                                    <p:cond delay="0"/>
                                  </p:stCondLst>
                                  <p:childTnLst>
                                    <p:set>
                                      <p:cBhvr>
                                        <p:cTn id="23" dur="1" fill="hold">
                                          <p:stCondLst>
                                            <p:cond delay="0"/>
                                          </p:stCondLst>
                                        </p:cTn>
                                        <p:tgtEl>
                                          <p:spTgt spid="15"/>
                                        </p:tgtEl>
                                        <p:attrNameLst>
                                          <p:attrName>style.visibility</p:attrName>
                                        </p:attrNameLst>
                                      </p:cBhvr>
                                      <p:to>
                                        <p:strVal val="hidden"/>
                                      </p:to>
                                    </p:set>
                                  </p:childTnLst>
                                </p:cTn>
                              </p:par>
                              <p:par>
                                <p:cTn id="24" presetID="1" presetClass="exit" presetSubtype="0" fill="hold" grpId="1" nodeType="withEffect">
                                  <p:stCondLst>
                                    <p:cond delay="0"/>
                                  </p:stCondLst>
                                  <p:childTnLst>
                                    <p:set>
                                      <p:cBhvr>
                                        <p:cTn id="25" dur="1" fill="hold">
                                          <p:stCondLst>
                                            <p:cond delay="0"/>
                                          </p:stCondLst>
                                        </p:cTn>
                                        <p:tgtEl>
                                          <p:spTgt spid="109"/>
                                        </p:tgtEl>
                                        <p:attrNameLst>
                                          <p:attrName>style.visibility</p:attrName>
                                        </p:attrNameLst>
                                      </p:cBhvr>
                                      <p:to>
                                        <p:strVal val="hidden"/>
                                      </p:to>
                                    </p:set>
                                  </p:childTnLst>
                                </p:cTn>
                              </p:par>
                              <p:par>
                                <p:cTn id="26" presetID="1" presetClass="exit" presetSubtype="0" fill="hold" grpId="1" nodeType="withEffect">
                                  <p:stCondLst>
                                    <p:cond delay="0"/>
                                  </p:stCondLst>
                                  <p:childTnLst>
                                    <p:set>
                                      <p:cBhvr>
                                        <p:cTn id="27" dur="1" fill="hold">
                                          <p:stCondLst>
                                            <p:cond delay="0"/>
                                          </p:stCondLst>
                                        </p:cTn>
                                        <p:tgtEl>
                                          <p:spTgt spid="162"/>
                                        </p:tgtEl>
                                        <p:attrNameLst>
                                          <p:attrName>style.visibility</p:attrName>
                                        </p:attrNameLst>
                                      </p:cBhvr>
                                      <p:to>
                                        <p:strVal val="hidden"/>
                                      </p:to>
                                    </p:set>
                                  </p:childTnLst>
                                </p:cTn>
                              </p:par>
                            </p:childTnLst>
                          </p:cTn>
                        </p:par>
                        <p:par>
                          <p:cTn id="28" fill="hold">
                            <p:stCondLst>
                              <p:cond delay="3000"/>
                            </p:stCondLst>
                            <p:childTnLst>
                              <p:par>
                                <p:cTn id="29" presetID="1" presetClass="entr" presetSubtype="0" fill="hold" grpId="0" nodeType="afterEffect">
                                  <p:stCondLst>
                                    <p:cond delay="1000"/>
                                  </p:stCondLst>
                                  <p:childTnLst>
                                    <p:set>
                                      <p:cBhvr>
                                        <p:cTn id="30" dur="1" fill="hold">
                                          <p:stCondLst>
                                            <p:cond delay="0"/>
                                          </p:stCondLst>
                                        </p:cTn>
                                        <p:tgtEl>
                                          <p:spTgt spid="18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174"/>
                                        </p:tgtEl>
                                        <p:attrNameLst>
                                          <p:attrName>style.visibility</p:attrName>
                                        </p:attrNameLst>
                                      </p:cBhvr>
                                      <p:to>
                                        <p:strVal val="visible"/>
                                      </p:to>
                                    </p:set>
                                    <p:animEffect transition="in" filter="wipe(left)">
                                      <p:cBhvr>
                                        <p:cTn id="43" dur="500"/>
                                        <p:tgtEl>
                                          <p:spTgt spid="174"/>
                                        </p:tgtEl>
                                      </p:cBhvr>
                                    </p:animEffect>
                                  </p:childTnLst>
                                </p:cTn>
                              </p:par>
                            </p:childTnLst>
                          </p:cTn>
                        </p:par>
                        <p:par>
                          <p:cTn id="44" fill="hold">
                            <p:stCondLst>
                              <p:cond delay="2500"/>
                            </p:stCondLst>
                            <p:childTnLst>
                              <p:par>
                                <p:cTn id="45" presetID="22" presetClass="entr" presetSubtype="2" fill="hold" grpId="0" nodeType="afterEffect">
                                  <p:stCondLst>
                                    <p:cond delay="0"/>
                                  </p:stCondLst>
                                  <p:childTnLst>
                                    <p:set>
                                      <p:cBhvr>
                                        <p:cTn id="46" dur="1" fill="hold">
                                          <p:stCondLst>
                                            <p:cond delay="0"/>
                                          </p:stCondLst>
                                        </p:cTn>
                                        <p:tgtEl>
                                          <p:spTgt spid="175"/>
                                        </p:tgtEl>
                                        <p:attrNameLst>
                                          <p:attrName>style.visibility</p:attrName>
                                        </p:attrNameLst>
                                      </p:cBhvr>
                                      <p:to>
                                        <p:strVal val="visible"/>
                                      </p:to>
                                    </p:set>
                                    <p:animEffect transition="in" filter="wipe(right)">
                                      <p:cBhvr>
                                        <p:cTn id="47" dur="500"/>
                                        <p:tgtEl>
                                          <p:spTgt spid="175"/>
                                        </p:tgtEl>
                                      </p:cBhvr>
                                    </p:animEffect>
                                  </p:childTnLst>
                                </p:cTn>
                              </p:par>
                            </p:childTnLst>
                          </p:cTn>
                        </p:par>
                        <p:par>
                          <p:cTn id="48" fill="hold">
                            <p:stCondLst>
                              <p:cond delay="3000"/>
                            </p:stCondLst>
                            <p:childTnLst>
                              <p:par>
                                <p:cTn id="49" presetID="1" presetClass="exit" presetSubtype="0" fill="hold" nodeType="afterEffect">
                                  <p:stCondLst>
                                    <p:cond delay="0"/>
                                  </p:stCondLst>
                                  <p:childTnLst>
                                    <p:set>
                                      <p:cBhvr>
                                        <p:cTn id="50" dur="1" fill="hold">
                                          <p:stCondLst>
                                            <p:cond delay="0"/>
                                          </p:stCondLst>
                                        </p:cTn>
                                        <p:tgtEl>
                                          <p:spTgt spid="16"/>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174"/>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175"/>
                                        </p:tgtEl>
                                        <p:attrNameLst>
                                          <p:attrName>style.visibility</p:attrName>
                                        </p:attrNameLst>
                                      </p:cBhvr>
                                      <p:to>
                                        <p:strVal val="hidden"/>
                                      </p:to>
                                    </p:set>
                                  </p:childTnLst>
                                </p:cTn>
                              </p:par>
                            </p:childTnLst>
                          </p:cTn>
                        </p:par>
                        <p:par>
                          <p:cTn id="55" fill="hold">
                            <p:stCondLst>
                              <p:cond delay="3000"/>
                            </p:stCondLst>
                            <p:childTnLst>
                              <p:par>
                                <p:cTn id="56" presetID="1" presetClass="entr" presetSubtype="0" fill="hold" grpId="0" nodeType="afterEffect">
                                  <p:stCondLst>
                                    <p:cond delay="0"/>
                                  </p:stCondLst>
                                  <p:childTnLst>
                                    <p:set>
                                      <p:cBhvr>
                                        <p:cTn id="57" dur="1" fill="hold">
                                          <p:stCondLst>
                                            <p:cond delay="0"/>
                                          </p:stCondLst>
                                        </p:cTn>
                                        <p:tgtEl>
                                          <p:spTgt spid="182"/>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12"/>
                                        </p:tgtEl>
                                        <p:attrNameLst>
                                          <p:attrName>style.visibility</p:attrName>
                                        </p:attrNameLst>
                                      </p:cBhvr>
                                      <p:to>
                                        <p:strVal val="visible"/>
                                      </p:to>
                                    </p:set>
                                  </p:childTnLst>
                                </p:cTn>
                              </p:par>
                            </p:childTnLst>
                          </p:cTn>
                        </p:par>
                        <p:par>
                          <p:cTn id="62" fill="hold">
                            <p:stCondLst>
                              <p:cond delay="0"/>
                            </p:stCondLst>
                            <p:childTnLst>
                              <p:par>
                                <p:cTn id="63" presetID="1" presetClass="entr" presetSubtype="0" fill="hold" grpId="0" nodeType="afterEffect">
                                  <p:stCondLst>
                                    <p:cond delay="0"/>
                                  </p:stCondLst>
                                  <p:childTnLst>
                                    <p:set>
                                      <p:cBhvr>
                                        <p:cTn id="64" dur="1" fill="hold">
                                          <p:stCondLst>
                                            <p:cond delay="0"/>
                                          </p:stCondLst>
                                        </p:cTn>
                                        <p:tgtEl>
                                          <p:spTgt spid="176"/>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180"/>
                                        </p:tgtEl>
                                        <p:attrNameLst>
                                          <p:attrName>style.visibility</p:attrName>
                                        </p:attrNameLst>
                                      </p:cBhvr>
                                      <p:to>
                                        <p:strVal val="visible"/>
                                      </p:to>
                                    </p:set>
                                    <p:animEffect transition="in" filter="dissolve">
                                      <p:cBhvr>
                                        <p:cTn id="69" dur="500"/>
                                        <p:tgtEl>
                                          <p:spTgt spid="180"/>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8" fill="hold" grpId="0" nodeType="clickEffect">
                                  <p:stCondLst>
                                    <p:cond delay="0"/>
                                  </p:stCondLst>
                                  <p:childTnLst>
                                    <p:set>
                                      <p:cBhvr>
                                        <p:cTn id="73" dur="1" fill="hold">
                                          <p:stCondLst>
                                            <p:cond delay="0"/>
                                          </p:stCondLst>
                                        </p:cTn>
                                        <p:tgtEl>
                                          <p:spTgt spid="178"/>
                                        </p:tgtEl>
                                        <p:attrNameLst>
                                          <p:attrName>style.visibility</p:attrName>
                                        </p:attrNameLst>
                                      </p:cBhvr>
                                      <p:to>
                                        <p:strVal val="visible"/>
                                      </p:to>
                                    </p:set>
                                    <p:animEffect transition="in" filter="wipe(left)">
                                      <p:cBhvr>
                                        <p:cTn id="74" dur="500"/>
                                        <p:tgtEl>
                                          <p:spTgt spid="178"/>
                                        </p:tgtEl>
                                      </p:cBhvr>
                                    </p:animEffect>
                                  </p:childTnLst>
                                </p:cTn>
                              </p:par>
                            </p:childTnLst>
                          </p:cTn>
                        </p:par>
                        <p:par>
                          <p:cTn id="75" fill="hold">
                            <p:stCondLst>
                              <p:cond delay="500"/>
                            </p:stCondLst>
                            <p:childTnLst>
                              <p:par>
                                <p:cTn id="76" presetID="22" presetClass="entr" presetSubtype="2" fill="hold" grpId="0" nodeType="afterEffect">
                                  <p:stCondLst>
                                    <p:cond delay="0"/>
                                  </p:stCondLst>
                                  <p:childTnLst>
                                    <p:set>
                                      <p:cBhvr>
                                        <p:cTn id="77" dur="1" fill="hold">
                                          <p:stCondLst>
                                            <p:cond delay="0"/>
                                          </p:stCondLst>
                                        </p:cTn>
                                        <p:tgtEl>
                                          <p:spTgt spid="179"/>
                                        </p:tgtEl>
                                        <p:attrNameLst>
                                          <p:attrName>style.visibility</p:attrName>
                                        </p:attrNameLst>
                                      </p:cBhvr>
                                      <p:to>
                                        <p:strVal val="visible"/>
                                      </p:to>
                                    </p:set>
                                    <p:animEffect transition="in" filter="wipe(right)">
                                      <p:cBhvr>
                                        <p:cTn id="78"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09" grpId="1" animBg="1"/>
      <p:bldP spid="162" grpId="0" animBg="1"/>
      <p:bldP spid="162" grpId="1" animBg="1"/>
      <p:bldP spid="174" grpId="0" animBg="1"/>
      <p:bldP spid="174" grpId="1" animBg="1"/>
      <p:bldP spid="175" grpId="0" animBg="1"/>
      <p:bldP spid="175" grpId="1" animBg="1"/>
      <p:bldP spid="176" grpId="0" animBg="1"/>
      <p:bldP spid="178" grpId="0" animBg="1"/>
      <p:bldP spid="179" grpId="0" animBg="1"/>
      <p:bldP spid="180" grpId="0" animBg="1"/>
      <p:bldP spid="181" grpId="0" animBg="1"/>
      <p:bldP spid="18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Building The Servers</a:t>
            </a:r>
            <a:endParaRPr lang="en-US" dirty="0"/>
          </a:p>
        </p:txBody>
      </p:sp>
      <p:sp>
        <p:nvSpPr>
          <p:cNvPr id="5" name="Content Placeholder 4"/>
          <p:cNvSpPr>
            <a:spLocks noGrp="1"/>
          </p:cNvSpPr>
          <p:nvPr>
            <p:ph idx="1"/>
          </p:nvPr>
        </p:nvSpPr>
        <p:spPr/>
        <p:txBody>
          <a:bodyPr/>
          <a:lstStyle/>
          <a:p>
            <a:r>
              <a:rPr lang="en-US" dirty="0" smtClean="0"/>
              <a:t>Get MDT ready</a:t>
            </a:r>
          </a:p>
          <a:p>
            <a:r>
              <a:rPr lang="en-US" dirty="0" smtClean="0"/>
              <a:t>Boot server with MDT Windows Pre Installation Environment (</a:t>
            </a:r>
            <a:r>
              <a:rPr lang="en-US" dirty="0" err="1" smtClean="0"/>
              <a:t>WinPE</a:t>
            </a:r>
            <a:r>
              <a:rPr lang="en-US" dirty="0" smtClean="0"/>
              <a:t>)</a:t>
            </a:r>
          </a:p>
          <a:p>
            <a:r>
              <a:rPr lang="en-US" dirty="0" smtClean="0"/>
              <a:t>Walk thru the deployment wizard</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Server Setup</a:t>
            </a:r>
            <a:endParaRPr lang="en-US" dirty="0"/>
          </a:p>
        </p:txBody>
      </p:sp>
      <p:sp>
        <p:nvSpPr>
          <p:cNvPr id="3" name="Content Placeholder 2"/>
          <p:cNvSpPr>
            <a:spLocks noGrp="1"/>
          </p:cNvSpPr>
          <p:nvPr>
            <p:ph idx="1"/>
          </p:nvPr>
        </p:nvSpPr>
        <p:spPr>
          <a:xfrm>
            <a:off x="389436" y="1447799"/>
            <a:ext cx="8363938" cy="3964162"/>
          </a:xfrm>
        </p:spPr>
        <p:txBody>
          <a:bodyPr/>
          <a:lstStyle/>
          <a:p>
            <a:r>
              <a:rPr lang="en-US" dirty="0" smtClean="0"/>
              <a:t>Server1</a:t>
            </a:r>
          </a:p>
          <a:p>
            <a:pPr lvl="1"/>
            <a:r>
              <a:rPr lang="en-US" dirty="0" smtClean="0"/>
              <a:t>Add Server OS to MDT’s Deployment Workbench</a:t>
            </a:r>
          </a:p>
          <a:p>
            <a:pPr lvl="1"/>
            <a:r>
              <a:rPr lang="en-US" dirty="0" smtClean="0"/>
              <a:t>Create a task sequence to deploy the OS</a:t>
            </a:r>
          </a:p>
          <a:p>
            <a:pPr lvl="1"/>
            <a:r>
              <a:rPr lang="en-US" dirty="0" smtClean="0"/>
              <a:t>Add the DHCP role</a:t>
            </a:r>
          </a:p>
          <a:p>
            <a:r>
              <a:rPr lang="en-US" dirty="0" smtClean="0"/>
              <a:t>Server2</a:t>
            </a:r>
          </a:p>
          <a:p>
            <a:pPr lvl="1"/>
            <a:r>
              <a:rPr lang="en-US" dirty="0" smtClean="0"/>
              <a:t>Create a task sequence with DNS role</a:t>
            </a:r>
          </a:p>
          <a:p>
            <a:pPr>
              <a:buNone/>
            </a:pPr>
            <a:endParaRPr lang="en-US" dirty="0" smtClean="0"/>
          </a:p>
          <a:p>
            <a:endParaRPr lang="en-US" dirty="0"/>
          </a:p>
        </p:txBody>
      </p:sp>
      <p:sp>
        <p:nvSpPr>
          <p:cNvPr id="4" name="Footer Placeholder 3"/>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smtClean="0"/>
              <a:t>OSs MDT 2012 Supports For Deployment</a:t>
            </a:r>
            <a:endParaRPr lang="en-US" dirty="0"/>
          </a:p>
        </p:txBody>
      </p:sp>
      <p:sp>
        <p:nvSpPr>
          <p:cNvPr id="3" name="Content Placeholder 2"/>
          <p:cNvSpPr>
            <a:spLocks noGrp="1"/>
          </p:cNvSpPr>
          <p:nvPr>
            <p:ph idx="1"/>
          </p:nvPr>
        </p:nvSpPr>
        <p:spPr>
          <a:xfrm>
            <a:off x="388800" y="1422005"/>
            <a:ext cx="8382000" cy="2271391"/>
          </a:xfrm>
        </p:spPr>
        <p:txBody>
          <a:bodyPr/>
          <a:lstStyle/>
          <a:p>
            <a:r>
              <a:rPr lang="en-US" dirty="0" smtClean="0"/>
              <a:t>Windows Server 2003 R2</a:t>
            </a:r>
          </a:p>
          <a:p>
            <a:r>
              <a:rPr lang="en-US" dirty="0" smtClean="0"/>
              <a:t>Windows Server 2008 &amp; R2 &amp; SP1</a:t>
            </a:r>
          </a:p>
          <a:p>
            <a:pPr lvl="1"/>
            <a:r>
              <a:rPr lang="en-US" dirty="0" smtClean="0"/>
              <a:t>Desktop OSs</a:t>
            </a:r>
          </a:p>
          <a:p>
            <a:pPr lvl="2"/>
            <a:r>
              <a:rPr lang="en-US" dirty="0" smtClean="0"/>
              <a:t>XP SP3</a:t>
            </a:r>
          </a:p>
          <a:p>
            <a:pPr lvl="2"/>
            <a:r>
              <a:rPr lang="en-US" dirty="0" smtClean="0"/>
              <a:t>Windows 7</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7242</TotalTime>
  <Words>1266</Words>
  <Application>Microsoft Office PowerPoint</Application>
  <PresentationFormat>On-screen Show (4:3)</PresentationFormat>
  <Paragraphs>221</Paragraphs>
  <Slides>29</Slides>
  <Notes>5</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Office Theme</vt:lpstr>
      <vt:lpstr>1_Office Theme</vt:lpstr>
      <vt:lpstr>PowerPoint Presentation</vt:lpstr>
      <vt:lpstr>Rhonda Layfield</vt:lpstr>
      <vt:lpstr>Rhonda Layfield</vt:lpstr>
      <vt:lpstr>The Free Giveaway…</vt:lpstr>
      <vt:lpstr>Overview</vt:lpstr>
      <vt:lpstr>Deploy Server Operating Systems (OSs)</vt:lpstr>
      <vt:lpstr>Building The Servers</vt:lpstr>
      <vt:lpstr>Server Setup</vt:lpstr>
      <vt:lpstr>OSs MDT 2012 Supports For Deployment</vt:lpstr>
      <vt:lpstr>Get MDT Ready</vt:lpstr>
      <vt:lpstr>Create a Task Sequence</vt:lpstr>
      <vt:lpstr>Set up Server1 &amp; Server2</vt:lpstr>
      <vt:lpstr>Update The Deployment Share</vt:lpstr>
      <vt:lpstr>From the Server </vt:lpstr>
      <vt:lpstr>From The Server</vt:lpstr>
      <vt:lpstr>Re-imaging For  Troubleshooting  </vt:lpstr>
      <vt:lpstr>Re-image Servers</vt:lpstr>
      <vt:lpstr>MDT Database</vt:lpstr>
      <vt:lpstr>Set Up MDT Database</vt:lpstr>
      <vt:lpstr>Create Database</vt:lpstr>
      <vt:lpstr>Get MDT Ready</vt:lpstr>
      <vt:lpstr>MDT Database</vt:lpstr>
      <vt:lpstr>The Best of Both Worlds: MDT Integrated With WDS</vt:lpstr>
      <vt:lpstr>What We Covered</vt:lpstr>
      <vt:lpstr>Thank You For Attending My Session</vt:lpstr>
      <vt:lpstr>My Other Talks</vt:lpstr>
      <vt:lpstr>Other Deployment Related Sessions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263</cp:revision>
  <dcterms:created xsi:type="dcterms:W3CDTF">2011-04-01T05:55:34Z</dcterms:created>
  <dcterms:modified xsi:type="dcterms:W3CDTF">2011-08-31T07:05:08Z</dcterms:modified>
</cp:coreProperties>
</file>