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7" r:id="rId2"/>
  </p:sldMasterIdLst>
  <p:notesMasterIdLst>
    <p:notesMasterId r:id="rId49"/>
  </p:notesMasterIdLst>
  <p:sldIdLst>
    <p:sldId id="279" r:id="rId3"/>
    <p:sldId id="280" r:id="rId4"/>
    <p:sldId id="260"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328" r:id="rId45"/>
    <p:sldId id="329" r:id="rId46"/>
    <p:sldId id="330" r:id="rId47"/>
    <p:sldId id="331"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na Hankin (CXC)" initials="A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00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varScale="1">
        <p:scale>
          <a:sx n="70" d="100"/>
          <a:sy n="70" d="100"/>
        </p:scale>
        <p:origin x="-96" y="-258"/>
      </p:cViewPr>
      <p:guideLst>
        <p:guide orient="horz" pos="2160"/>
        <p:guide pos="2880"/>
      </p:guideLst>
    </p:cSldViewPr>
  </p:slideViewPr>
  <p:notesTextViewPr>
    <p:cViewPr>
      <p:scale>
        <a:sx n="100" d="100"/>
        <a:sy n="100" d="100"/>
      </p:scale>
      <p:origin x="0" y="0"/>
    </p:cViewPr>
  </p:notesTextViewPr>
  <p:sorterViewPr>
    <p:cViewPr>
      <p:scale>
        <a:sx n="36" d="100"/>
        <a:sy n="3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lang="en-GB" sz="3600">
                <a:solidFill>
                  <a:schemeClr val="bg2"/>
                </a:solidFill>
                <a:effectLst/>
              </a:defRPr>
            </a:pPr>
            <a:r>
              <a:rPr lang="en-US" sz="3600" dirty="0" smtClean="0">
                <a:solidFill>
                  <a:schemeClr val="bg2"/>
                </a:solidFill>
                <a:effectLst/>
              </a:rPr>
              <a:t>Active Directory Version</a:t>
            </a:r>
            <a:endParaRPr lang="en-US" sz="3600" dirty="0">
              <a:solidFill>
                <a:schemeClr val="bg2"/>
              </a:solidFill>
              <a:effectLst/>
            </a:endParaRPr>
          </a:p>
        </c:rich>
      </c:tx>
      <c:layout>
        <c:manualLayout>
          <c:xMode val="edge"/>
          <c:yMode val="edge"/>
          <c:x val="0.20896811664081894"/>
          <c:y val="0.87049180149818028"/>
        </c:manualLayout>
      </c:layout>
      <c:overlay val="0"/>
    </c:title>
    <c:autoTitleDeleted val="0"/>
    <c:view3D>
      <c:rotX val="30"/>
      <c:hPercent val="50"/>
      <c:rotY val="0"/>
      <c:depthPercent val="100"/>
      <c:rAngAx val="0"/>
      <c:perspective val="30"/>
    </c:view3D>
    <c:floor>
      <c:thickness val="0"/>
    </c:floor>
    <c:sideWall>
      <c:thickness val="0"/>
    </c:sideWall>
    <c:backWall>
      <c:thickness val="0"/>
    </c:backWall>
    <c:plotArea>
      <c:layout>
        <c:manualLayout>
          <c:layoutTarget val="inner"/>
          <c:xMode val="edge"/>
          <c:yMode val="edge"/>
          <c:x val="1.1711726218272165E-3"/>
          <c:y val="0.12338833980573995"/>
          <c:w val="0.7541242303639214"/>
          <c:h val="0.87121407839719478"/>
        </c:manualLayout>
      </c:layout>
      <c:pie3DChart>
        <c:varyColors val="1"/>
        <c:ser>
          <c:idx val="0"/>
          <c:order val="0"/>
          <c:tx>
            <c:strRef>
              <c:f>Sheet1!$B$1</c:f>
              <c:strCache>
                <c:ptCount val="1"/>
                <c:pt idx="0">
                  <c:v>Active Directory Version</c:v>
                </c:pt>
              </c:strCache>
            </c:strRef>
          </c:tx>
          <c:dLbls>
            <c:numFmt formatCode="General" sourceLinked="0"/>
            <c:txPr>
              <a:bodyPr/>
              <a:lstStyle/>
              <a:p>
                <a:pPr>
                  <a:defRPr lang="en-GB" sz="2800">
                    <a:solidFill>
                      <a:schemeClr val="bg1"/>
                    </a:solidFill>
                    <a:effectLst/>
                  </a:defRPr>
                </a:pPr>
                <a:endParaRPr lang="en-US"/>
              </a:p>
            </c:txPr>
            <c:showLegendKey val="0"/>
            <c:showVal val="0"/>
            <c:showCatName val="0"/>
            <c:showSerName val="0"/>
            <c:showPercent val="1"/>
            <c:showBubbleSize val="0"/>
            <c:showLeaderLines val="1"/>
          </c:dLbls>
          <c:cat>
            <c:strRef>
              <c:f>Sheet1!$A$2:$A$7</c:f>
              <c:strCache>
                <c:ptCount val="6"/>
                <c:pt idx="0">
                  <c:v>2000</c:v>
                </c:pt>
                <c:pt idx="1">
                  <c:v>2003</c:v>
                </c:pt>
                <c:pt idx="2">
                  <c:v>2003 R2</c:v>
                </c:pt>
                <c:pt idx="3">
                  <c:v>2008</c:v>
                </c:pt>
                <c:pt idx="4">
                  <c:v>2008 R2</c:v>
                </c:pt>
                <c:pt idx="5">
                  <c:v>Other (NT4)</c:v>
                </c:pt>
              </c:strCache>
            </c:strRef>
          </c:cat>
          <c:val>
            <c:numRef>
              <c:f>Sheet1!$B$2:$B$7</c:f>
              <c:numCache>
                <c:formatCode>General</c:formatCode>
                <c:ptCount val="6"/>
                <c:pt idx="0">
                  <c:v>3</c:v>
                </c:pt>
                <c:pt idx="1">
                  <c:v>27</c:v>
                </c:pt>
                <c:pt idx="2">
                  <c:v>32</c:v>
                </c:pt>
                <c:pt idx="3">
                  <c:v>18</c:v>
                </c:pt>
                <c:pt idx="4">
                  <c:v>30</c:v>
                </c:pt>
                <c:pt idx="5">
                  <c:v>2</c:v>
                </c:pt>
              </c:numCache>
            </c:numRef>
          </c:val>
        </c:ser>
        <c:dLbls>
          <c:showLegendKey val="0"/>
          <c:showVal val="1"/>
          <c:showCatName val="0"/>
          <c:showSerName val="0"/>
          <c:showPercent val="0"/>
          <c:showBubbleSize val="0"/>
          <c:showLeaderLines val="1"/>
        </c:dLbls>
      </c:pie3DChart>
    </c:plotArea>
    <c:legend>
      <c:legendPos val="r"/>
      <c:layout>
        <c:manualLayout>
          <c:xMode val="edge"/>
          <c:yMode val="edge"/>
          <c:x val="0.74929122630269618"/>
          <c:y val="0.1018724662370374"/>
          <c:w val="0.25070877369730432"/>
          <c:h val="0.76848013750857513"/>
        </c:manualLayout>
      </c:layout>
      <c:overlay val="0"/>
      <c:txPr>
        <a:bodyPr/>
        <a:lstStyle/>
        <a:p>
          <a:pPr>
            <a:defRPr lang="en-GB" sz="2400">
              <a:solidFill>
                <a:schemeClr val="bg2"/>
              </a:solidFill>
              <a:effectLst/>
            </a:defRPr>
          </a:pPr>
          <a:endParaRPr lang="en-US"/>
        </a:p>
      </c:txPr>
    </c:legend>
    <c:plotVisOnly val="1"/>
    <c:dispBlanksAs val="gap"/>
    <c:showDLblsOverMax val="0"/>
  </c:chart>
  <c:txPr>
    <a:bodyPr/>
    <a:lstStyle/>
    <a:p>
      <a:pPr>
        <a:defRPr sz="1800">
          <a:effectLst>
            <a:outerShdw blurRad="50800" dist="38100" dir="2700000" algn="ctr" rotWithShape="0">
              <a:srgbClr val="000000">
                <a:alpha val="60000"/>
              </a:srgbClr>
            </a:outerShdw>
          </a:effectLst>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561380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3209138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7"/>
          <p:cNvSpPr>
            <a:spLocks noGrp="1" noChangeArrowheads="1"/>
          </p:cNvSpPr>
          <p:nvPr>
            <p:ph type="sldNum" sz="quarter" idx="5"/>
          </p:nvPr>
        </p:nvSpPr>
        <p:spPr/>
        <p:txBody>
          <a:bodyPr/>
          <a:lstStyle/>
          <a:p>
            <a:pPr>
              <a:defRPr/>
            </a:pPr>
            <a:fld id="{223B4923-53FC-416A-9849-BBE83F156F41}" type="slidenum">
              <a:rPr lang="en-US" smtClean="0"/>
              <a:pPr>
                <a:defRPr/>
              </a:pPr>
              <a:t>13</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307492" y="2148591"/>
            <a:ext cx="6149837" cy="673152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b="1" dirty="0" smtClean="0"/>
          </a:p>
        </p:txBody>
      </p:sp>
      <p:sp>
        <p:nvSpPr>
          <p:cNvPr id="7" name="Header Placeholder 3"/>
          <p:cNvSpPr>
            <a:spLocks noGrp="1"/>
          </p:cNvSpPr>
          <p:nvPr>
            <p:ph type="hdr" sz="quarter"/>
          </p:nvPr>
        </p:nvSpPr>
        <p:spPr/>
        <p:txBody>
          <a:bodyPr/>
          <a:lstStyle/>
          <a:p>
            <a:pPr>
              <a:defRPr/>
            </a:pPr>
            <a:r>
              <a:rPr lang="en-US" dirty="0" smtClean="0"/>
              <a:t>Module 4: Managing Groups</a:t>
            </a:r>
            <a:endParaRPr lang="en-US" dirty="0"/>
          </a:p>
        </p:txBody>
      </p:sp>
      <p:sp>
        <p:nvSpPr>
          <p:cNvPr id="8" name="Date Placeholder 4"/>
          <p:cNvSpPr>
            <a:spLocks noGrp="1"/>
          </p:cNvSpPr>
          <p:nvPr>
            <p:ph type="dt" sz="quarter" idx="1"/>
          </p:nvPr>
        </p:nvSpPr>
        <p:spPr/>
        <p:txBody>
          <a:bodyPr/>
          <a:lstStyle/>
          <a:p>
            <a:pPr>
              <a:defRPr/>
            </a:pPr>
            <a:r>
              <a:rPr lang="en-US" dirty="0" smtClean="0"/>
              <a:t>Course 6425B</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3652288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1083303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67100" y="547688"/>
            <a:ext cx="3244850" cy="2433637"/>
          </a:xfrm>
        </p:spPr>
      </p:sp>
      <p:sp>
        <p:nvSpPr>
          <p:cNvPr id="3" name="Notes Placeholder 2"/>
          <p:cNvSpPr>
            <a:spLocks noGrp="1"/>
          </p:cNvSpPr>
          <p:nvPr>
            <p:ph type="body" idx="1"/>
          </p:nvPr>
        </p:nvSpPr>
        <p:spPr/>
        <p:txBody>
          <a:bodyPr>
            <a:noAutofit/>
          </a:bodyPr>
          <a:lstStyle/>
          <a:p>
            <a:endParaRPr lang="en-US" dirty="0"/>
          </a:p>
        </p:txBody>
      </p:sp>
      <p:sp>
        <p:nvSpPr>
          <p:cNvPr id="4" name="Slide Number Placeholder 3"/>
          <p:cNvSpPr>
            <a:spLocks noGrp="1"/>
          </p:cNvSpPr>
          <p:nvPr>
            <p:ph type="sldNum" sz="quarter" idx="10"/>
          </p:nvPr>
        </p:nvSpPr>
        <p:spPr/>
        <p:txBody>
          <a:bodyPr/>
          <a:lstStyle/>
          <a:p>
            <a:fld id="{1B7C2DFE-2994-4E7B-B9EE-8075D3F6AE92}" type="slidenum">
              <a:rPr lang="en-GB" smtClean="0"/>
              <a:pPr/>
              <a:t>18</a:t>
            </a:fld>
            <a:endParaRPr lang="en-GB" dirty="0"/>
          </a:p>
        </p:txBody>
      </p:sp>
      <p:sp>
        <p:nvSpPr>
          <p:cNvPr id="5" name="Footer Placeholder 4"/>
          <p:cNvSpPr>
            <a:spLocks noGrp="1"/>
          </p:cNvSpPr>
          <p:nvPr>
            <p:ph type="ftr" sz="quarter" idx="11"/>
          </p:nvPr>
        </p:nvSpPr>
        <p:spPr/>
        <p:txBody>
          <a:bodyPr/>
          <a:lstStyle/>
          <a:p>
            <a:r>
              <a:rPr lang="en-US" smtClean="0"/>
              <a:t>©2009 Microsoft Corporation.  All Rights Reserved.</a:t>
            </a:r>
            <a:endParaRPr lang="en-GB"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1268902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1641598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4901126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CA"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997991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2:50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2:50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24</a:t>
            </a:fld>
            <a:endParaRPr lang="en-US" dirty="0"/>
          </a:p>
        </p:txBody>
      </p:sp>
      <p:sp>
        <p:nvSpPr>
          <p:cNvPr id="12" name="Slide Image Placeholder 11"/>
          <p:cNvSpPr>
            <a:spLocks noGrp="1" noRot="1" noChangeAspect="1"/>
          </p:cNvSpPr>
          <p:nvPr>
            <p:ph type="sldImg"/>
          </p:nvPr>
        </p:nvSpPr>
        <p:spPr>
          <a:xfrm>
            <a:off x="1533525"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2212302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7"/>
          <p:cNvSpPr>
            <a:spLocks noGrp="1" noChangeArrowheads="1"/>
          </p:cNvSpPr>
          <p:nvPr>
            <p:ph type="sldNum" sz="quarter" idx="5"/>
          </p:nvPr>
        </p:nvSpPr>
        <p:spPr/>
        <p:txBody>
          <a:bodyPr/>
          <a:lstStyle/>
          <a:p>
            <a:pPr>
              <a:defRPr/>
            </a:pPr>
            <a:fld id="{C7F78FF6-90A2-4F65-A355-2CF77BCBFBFF}" type="slidenum">
              <a:rPr lang="en-US" smtClean="0"/>
              <a:pPr>
                <a:defRPr/>
              </a:pPr>
              <a:t>27</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307492" y="2148591"/>
            <a:ext cx="6149837" cy="673152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7" name="Header Placeholder 3"/>
          <p:cNvSpPr>
            <a:spLocks noGrp="1"/>
          </p:cNvSpPr>
          <p:nvPr>
            <p:ph type="hdr" sz="quarter"/>
          </p:nvPr>
        </p:nvSpPr>
        <p:spPr/>
        <p:txBody>
          <a:bodyPr/>
          <a:lstStyle/>
          <a:p>
            <a:pPr>
              <a:defRPr/>
            </a:pPr>
            <a:r>
              <a:rPr lang="en-US" dirty="0" smtClean="0"/>
              <a:t>Module 4: Managing Groups</a:t>
            </a:r>
            <a:endParaRPr lang="en-US" dirty="0"/>
          </a:p>
        </p:txBody>
      </p:sp>
      <p:sp>
        <p:nvSpPr>
          <p:cNvPr id="8" name="Date Placeholder 4"/>
          <p:cNvSpPr>
            <a:spLocks noGrp="1"/>
          </p:cNvSpPr>
          <p:nvPr>
            <p:ph type="dt" sz="quarter" idx="1"/>
          </p:nvPr>
        </p:nvSpPr>
        <p:spPr/>
        <p:txBody>
          <a:bodyPr/>
          <a:lstStyle/>
          <a:p>
            <a:pPr>
              <a:defRPr/>
            </a:pPr>
            <a:r>
              <a:rPr lang="en-US" dirty="0" smtClean="0"/>
              <a:t>Course 6425B</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19378587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976121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109893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2:50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37</a:t>
            </a:fld>
            <a:endParaRPr lang="en-US" dirty="0"/>
          </a:p>
        </p:txBody>
      </p:sp>
      <p:sp>
        <p:nvSpPr>
          <p:cNvPr id="12" name="Slide Image Placeholder 11"/>
          <p:cNvSpPr>
            <a:spLocks noGrp="1" noRot="1" noChangeAspect="1"/>
          </p:cNvSpPr>
          <p:nvPr>
            <p:ph type="sldImg"/>
          </p:nvPr>
        </p:nvSpPr>
        <p:spPr>
          <a:xfrm>
            <a:off x="1533525"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AD1450E-EBF5-4EF5-8527-765EF2EE1B63}" type="slidenum">
              <a:rPr lang="en-US" smtClean="0"/>
              <a:pPr>
                <a:defRPr/>
              </a:pPr>
              <a:t>38</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2:50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39</a:t>
            </a:fld>
            <a:endParaRPr lang="en-US" dirty="0"/>
          </a:p>
        </p:txBody>
      </p:sp>
      <p:sp>
        <p:nvSpPr>
          <p:cNvPr id="12" name="Slide Image Placeholder 11"/>
          <p:cNvSpPr>
            <a:spLocks noGrp="1" noRot="1" noChangeAspect="1"/>
          </p:cNvSpPr>
          <p:nvPr>
            <p:ph type="sldImg"/>
          </p:nvPr>
        </p:nvSpPr>
        <p:spPr>
          <a:xfrm>
            <a:off x="1533525"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AD1450E-EBF5-4EF5-8527-765EF2EE1B63}" type="slidenum">
              <a:rPr lang="en-US" smtClean="0"/>
              <a:pPr>
                <a:defRPr/>
              </a:pPr>
              <a:t>40</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2:50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41</a:t>
            </a:fld>
            <a:endParaRPr lang="en-US" dirty="0"/>
          </a:p>
        </p:txBody>
      </p:sp>
      <p:sp>
        <p:nvSpPr>
          <p:cNvPr id="12" name="Slide Image Placeholder 11"/>
          <p:cNvSpPr>
            <a:spLocks noGrp="1" noRot="1" noChangeAspect="1"/>
          </p:cNvSpPr>
          <p:nvPr>
            <p:ph type="sldImg"/>
          </p:nvPr>
        </p:nvSpPr>
        <p:spPr>
          <a:xfrm>
            <a:off x="1533525" y="457200"/>
            <a:ext cx="3736975"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1031"/>
          <p:cNvSpPr>
            <a:spLocks noGrp="1" noChangeArrowheads="1"/>
          </p:cNvSpPr>
          <p:nvPr>
            <p:ph type="sldNum" sz="quarter" idx="5"/>
          </p:nvPr>
        </p:nvSpPr>
        <p:spPr>
          <a:noFill/>
        </p:spPr>
        <p:txBody>
          <a:bodyPr/>
          <a:lstStyle/>
          <a:p>
            <a:fld id="{68FDC5AC-9C3C-48AA-AFD2-B51BAB25E342}" type="slidenum">
              <a:rPr lang="en-US" smtClean="0"/>
              <a:pPr/>
              <a:t>42</a:t>
            </a:fld>
            <a:endParaRPr lang="en-US" smtClean="0"/>
          </a:p>
        </p:txBody>
      </p:sp>
      <p:sp>
        <p:nvSpPr>
          <p:cNvPr id="267267" name="Rectangle 2"/>
          <p:cNvSpPr>
            <a:spLocks noGrp="1" noRot="1" noChangeAspect="1" noChangeArrowheads="1" noTextEdit="1"/>
          </p:cNvSpPr>
          <p:nvPr>
            <p:ph type="sldImg"/>
          </p:nvPr>
        </p:nvSpPr>
        <p:spPr>
          <a:xfrm>
            <a:off x="1144588" y="685800"/>
            <a:ext cx="4570412" cy="3429000"/>
          </a:xfrm>
          <a:ln/>
        </p:spPr>
      </p:sp>
      <p:sp>
        <p:nvSpPr>
          <p:cNvPr id="267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Tree>
    <p:extLst>
      <p:ext uri="{BB962C8B-B14F-4D97-AF65-F5344CB8AC3E}">
        <p14:creationId xmlns:p14="http://schemas.microsoft.com/office/powerpoint/2010/main" val="13453767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45</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2:50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46</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98955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3472800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
        <p:nvSpPr>
          <p:cNvPr id="6" name="Slide Image Placeholder 5"/>
          <p:cNvSpPr>
            <a:spLocks noGrp="1" noRot="1" noChangeAspect="1"/>
          </p:cNvSpPr>
          <p:nvPr>
            <p:ph type="sldImg"/>
          </p:nvPr>
        </p:nvSpPr>
        <p:spPr>
          <a:xfrm>
            <a:off x="1535113" y="457200"/>
            <a:ext cx="3736975" cy="2801938"/>
          </a:xfrm>
        </p:spPr>
      </p:sp>
      <p:sp>
        <p:nvSpPr>
          <p:cNvPr id="7" name="Notes Placeholder 6"/>
          <p:cNvSpPr>
            <a:spLocks noGrp="1"/>
          </p:cNvSpPr>
          <p:nvPr>
            <p:ph type="body" idx="1"/>
          </p:nvPr>
        </p:nvSpPr>
        <p:spPr/>
        <p:txBody>
          <a:bodyPr>
            <a:normAutofit/>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1801175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3999918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3"/>
          <p:cNvSpPr>
            <a:spLocks noGrp="1" noChangeArrowheads="1"/>
          </p:cNvSpPr>
          <p:nvPr>
            <p:ph type="sldNum" sz="quarter" idx="5"/>
          </p:nvPr>
        </p:nvSpPr>
        <p:spPr>
          <a:noFill/>
          <a:ln>
            <a:headEnd/>
            <a:tailEnd/>
          </a:ln>
        </p:spPr>
        <p:txBody>
          <a:bodyPr/>
          <a:lstStyle/>
          <a:p>
            <a:fld id="{2FA0723E-0C7C-459E-9348-F2ACE5CEFB8E}" type="slidenum">
              <a:rPr lang="en-GB" smtClean="0"/>
              <a:pPr/>
              <a:t>10</a:t>
            </a:fld>
            <a:endParaRPr lang="en-US" dirty="0" smtClean="0"/>
          </a:p>
        </p:txBody>
      </p:sp>
      <p:sp>
        <p:nvSpPr>
          <p:cNvPr id="65539" name="Rectangle 4"/>
          <p:cNvSpPr>
            <a:spLocks noGrp="1" noRot="1" noChangeAspect="1" noChangeArrowheads="1" noTextEdit="1"/>
          </p:cNvSpPr>
          <p:nvPr>
            <p:ph type="sldImg"/>
          </p:nvPr>
        </p:nvSpPr>
        <p:spPr>
          <a:ln/>
        </p:spPr>
      </p:sp>
      <p:sp>
        <p:nvSpPr>
          <p:cNvPr id="65540" name="Rectangle 5"/>
          <p:cNvSpPr>
            <a:spLocks noGrp="1" noChangeArrowheads="1"/>
          </p:cNvSpPr>
          <p:nvPr>
            <p:ph type="body" idx="1"/>
          </p:nvPr>
        </p:nvSpPr>
        <p:spPr>
          <a:noFill/>
          <a:ln/>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Q &amp; A">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Rectangle 1"/>
          <p:cNvSpPr>
            <a:spLocks noGrp="1"/>
          </p:cNvSpPr>
          <p:nvPr>
            <p:ph type="title"/>
          </p:nvPr>
        </p:nvSpPr>
        <p:spPr/>
        <p:txBody>
          <a:bodyPr rtlCol="0"/>
          <a:lstStyle/>
          <a:p>
            <a:r>
              <a:rPr lang="en-US" smtClean="0"/>
              <a:t>Click to edit Master title style</a:t>
            </a:r>
            <a:endParaRPr lang="en-GB"/>
          </a:p>
        </p:txBody>
      </p:sp>
      <p:sp>
        <p:nvSpPr>
          <p:cNvPr id="3" name="Rectangle 2"/>
          <p:cNvSpPr>
            <a:spLocks noGrp="1"/>
          </p:cNvSpPr>
          <p:nvPr>
            <p:ph type="body" idx="1"/>
          </p:nvPr>
        </p:nvSpPr>
        <p:spPr>
          <a:xfrm>
            <a:off x="381000" y="989014"/>
            <a:ext cx="8381901" cy="917174"/>
          </a:xfrm>
        </p:spPr>
        <p:txBody>
          <a:bodyPr rtlCol="0"/>
          <a:lstStyle/>
          <a:p>
            <a:pPr lvl="0"/>
            <a:r>
              <a:rPr lang="en-US" smtClean="0"/>
              <a:t>Click to edit Master text styles</a:t>
            </a:r>
          </a:p>
          <a:p>
            <a:pPr lvl="1"/>
            <a:r>
              <a:rPr lang="en-US" smtClean="0"/>
              <a:t>Second level</a:t>
            </a:r>
          </a:p>
        </p:txBody>
      </p:sp>
      <p:sp>
        <p:nvSpPr>
          <p:cNvPr id="4" name="Rectangle 3"/>
          <p:cNvSpPr/>
          <p:nvPr userDrawn="1"/>
        </p:nvSpPr>
        <p:spPr>
          <a:xfrm>
            <a:off x="0" y="6627168"/>
            <a:ext cx="9144000" cy="230832"/>
          </a:xfrm>
          <a:prstGeom prst="rect">
            <a:avLst/>
          </a:prstGeom>
        </p:spPr>
        <p:txBody>
          <a:bodyPr wrap="square">
            <a:spAutoFit/>
          </a:bodyPr>
          <a:lstStyle/>
          <a:p>
            <a:pPr algn="ctr"/>
            <a:r>
              <a:rPr lang="en-US" sz="900" kern="1200" dirty="0" smtClean="0">
                <a:solidFill>
                  <a:schemeClr val="tx1"/>
                </a:solidFill>
                <a:latin typeface="Arial" charset="0"/>
                <a:ea typeface="+mn-ea"/>
                <a:cs typeface="+mn-cs"/>
              </a:rPr>
              <a:t>©2009 Microsoft Corporation. All Rights Reserved.</a:t>
            </a:r>
            <a:endParaRPr lang="en-US" sz="900" dirty="0"/>
          </a:p>
        </p:txBody>
      </p:sp>
    </p:spTree>
    <p:extLst>
      <p:ext uri="{BB962C8B-B14F-4D97-AF65-F5344CB8AC3E}">
        <p14:creationId xmlns:p14="http://schemas.microsoft.com/office/powerpoint/2010/main" val="3445233270"/>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1/09/2011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7"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1/09/2011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5" r:id="rId14"/>
    <p:sldLayoutId id="2147483666" r:id="rId15"/>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20.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4.xml"/><Relationship Id="rId5" Type="http://schemas.openxmlformats.org/officeDocument/2006/relationships/image" Target="../media/image27.jpe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2.wmv"/><Relationship Id="rId1" Type="http://schemas.microsoft.com/office/2007/relationships/media" Target="../media/media2.wmv"/><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0.png"/><Relationship Id="rId1" Type="http://schemas.openxmlformats.org/officeDocument/2006/relationships/slideLayout" Target="../slideLayouts/slideLayout14.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3.wmv"/><Relationship Id="rId1" Type="http://schemas.microsoft.com/office/2007/relationships/media" Target="../media/media3.wmv"/><Relationship Id="rId6" Type="http://schemas.openxmlformats.org/officeDocument/2006/relationships/image" Target="../media/image32.png"/><Relationship Id="rId5" Type="http://schemas.openxmlformats.org/officeDocument/2006/relationships/image" Target="../media/image28.png"/><Relationship Id="rId4"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4.pn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image" Target="../media/image38.png"/><Relationship Id="rId5" Type="http://schemas.openxmlformats.org/officeDocument/2006/relationships/image" Target="../media/image28.png"/><Relationship Id="rId4"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5.wmv"/><Relationship Id="rId1" Type="http://schemas.microsoft.com/office/2007/relationships/media" Target="../media/media5.wmv"/><Relationship Id="rId6" Type="http://schemas.openxmlformats.org/officeDocument/2006/relationships/image" Target="../media/image45.png"/><Relationship Id="rId5" Type="http://schemas.openxmlformats.org/officeDocument/2006/relationships/image" Target="../media/image28.png"/><Relationship Id="rId4"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35.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6.wmv"/><Relationship Id="rId1" Type="http://schemas.microsoft.com/office/2007/relationships/media" Target="../media/media6.wmv"/><Relationship Id="rId6" Type="http://schemas.openxmlformats.org/officeDocument/2006/relationships/image" Target="../media/image47.png"/><Relationship Id="rId5" Type="http://schemas.openxmlformats.org/officeDocument/2006/relationships/image" Target="../media/image28.png"/><Relationship Id="rId4"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media/media7.wmv"/><Relationship Id="rId1" Type="http://schemas.microsoft.com/office/2007/relationships/media" Target="../media/media7.wmv"/><Relationship Id="rId6" Type="http://schemas.openxmlformats.org/officeDocument/2006/relationships/image" Target="../media/image56.png"/><Relationship Id="rId5" Type="http://schemas.openxmlformats.org/officeDocument/2006/relationships/image" Target="../media/image28.png"/><Relationship Id="rId4" Type="http://schemas.openxmlformats.org/officeDocument/2006/relationships/notesSlide" Target="../notesSlides/notesSlide3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hyperlink" Target="http://technet.microsoft.com/en-us/library/dd392261(WS.10).aspx" TargetMode="External"/><Relationship Id="rId3" Type="http://schemas.openxmlformats.org/officeDocument/2006/relationships/hyperlink" Target="http://technet.microsoft.com/en-us/library/dd379558(WS.10).aspx" TargetMode="External"/><Relationship Id="rId7" Type="http://schemas.openxmlformats.org/officeDocument/2006/relationships/hyperlink" Target="http://technet.microsoft.com/en-us/magazine/ff679947.aspx" TargetMode="External"/><Relationship Id="rId12" Type="http://schemas.openxmlformats.org/officeDocument/2006/relationships/image" Target="../media/image57.jpeg"/><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hyperlink" Target="http://technet.microsoft.com/en-us/library/dd378896(WS.10).aspx" TargetMode="External"/><Relationship Id="rId11" Type="http://schemas.openxmlformats.org/officeDocument/2006/relationships/hyperlink" Target="http://edge.technet.com/Media/Active-Directory-Recycle-Bin/" TargetMode="External"/><Relationship Id="rId5" Type="http://schemas.openxmlformats.org/officeDocument/2006/relationships/hyperlink" Target="http://technet.microsoft.com/en-us/library/dd378796(WS.10).aspx" TargetMode="External"/><Relationship Id="rId10" Type="http://schemas.openxmlformats.org/officeDocument/2006/relationships/hyperlink" Target="http://blogs.technet.com/b/askds" TargetMode="External"/><Relationship Id="rId4" Type="http://schemas.openxmlformats.org/officeDocument/2006/relationships/hyperlink" Target="http://technet.microsoft.com/en-us/library/dd365353(WS.10).aspx" TargetMode="External"/><Relationship Id="rId9" Type="http://schemas.openxmlformats.org/officeDocument/2006/relationships/hyperlink" Target="http://technet.microsoft.com/en-us/library/cc770842(WS.10).aspx"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59.png"/><Relationship Id="rId7" Type="http://schemas.openxmlformats.org/officeDocument/2006/relationships/image" Target="../media/image61.png"/><Relationship Id="rId2" Type="http://schemas.openxmlformats.org/officeDocument/2006/relationships/notesSlide" Target="../notesSlides/notesSlide37.xml"/><Relationship Id="rId1" Type="http://schemas.openxmlformats.org/officeDocument/2006/relationships/slideLayout" Target="../slideLayouts/slideLayout25.xml"/><Relationship Id="rId6" Type="http://schemas.openxmlformats.org/officeDocument/2006/relationships/image" Target="../media/image60.png"/><Relationship Id="rId11" Type="http://schemas.openxmlformats.org/officeDocument/2006/relationships/image" Target="../media/image63.png"/><Relationship Id="rId5" Type="http://schemas.openxmlformats.org/officeDocument/2006/relationships/hyperlink" Target="http://technet.microsoft.com/en-au" TargetMode="External"/><Relationship Id="rId10" Type="http://schemas.openxmlformats.org/officeDocument/2006/relationships/image" Target="../media/image62.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wmf"/><Relationship Id="rId7" Type="http://schemas.openxmlformats.org/officeDocument/2006/relationships/image" Target="../media/image14.wmf"/><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3.jpeg"/><Relationship Id="rId5" Type="http://schemas.microsoft.com/office/2007/relationships/hdphoto" Target="../media/hdphoto2.wdp"/><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ChangeArrowheads="1"/>
          </p:cNvSpPr>
          <p:nvPr/>
        </p:nvSpPr>
        <p:spPr bwMode="auto">
          <a:xfrm>
            <a:off x="38100" y="73025"/>
            <a:ext cx="9105900" cy="1244600"/>
          </a:xfrm>
          <a:prstGeom prst="rect">
            <a:avLst/>
          </a:prstGeom>
          <a:noFill/>
          <a:ln w="9525">
            <a:noFill/>
            <a:miter lim="800000"/>
            <a:headEnd/>
            <a:tailEnd/>
          </a:ln>
        </p:spPr>
        <p:txBody>
          <a:bodyPr anchor="ctr"/>
          <a:lstStyle/>
          <a:p>
            <a:pPr eaLnBrk="1" hangingPunct="1"/>
            <a:endParaRPr lang="en-GB" sz="3600" b="1" dirty="0">
              <a:solidFill>
                <a:srgbClr val="FFFF99"/>
              </a:solidFill>
            </a:endParaRPr>
          </a:p>
        </p:txBody>
      </p:sp>
      <p:sp>
        <p:nvSpPr>
          <p:cNvPr id="26627" name="Rectangle 11"/>
          <p:cNvSpPr>
            <a:spLocks noGrp="1" noChangeArrowheads="1"/>
          </p:cNvSpPr>
          <p:nvPr>
            <p:ph type="title"/>
          </p:nvPr>
        </p:nvSpPr>
        <p:spPr>
          <a:xfrm>
            <a:off x="508794" y="198523"/>
            <a:ext cx="8229600" cy="1143000"/>
          </a:xfrm>
        </p:spPr>
        <p:txBody>
          <a:bodyPr/>
          <a:lstStyle/>
          <a:p>
            <a:pPr marL="0" indent="0" defTabSz="914400" eaLnBrk="1" hangingPunct="1"/>
            <a:r>
              <a:rPr lang="en-US" b="1" dirty="0" smtClean="0">
                <a:effectLst>
                  <a:outerShdw blurRad="38100" dist="38100" dir="2700000" algn="tl">
                    <a:srgbClr val="000000">
                      <a:alpha val="43137"/>
                    </a:srgbClr>
                  </a:outerShdw>
                </a:effectLst>
              </a:rPr>
              <a:t>Server Core Domain Controllers</a:t>
            </a:r>
          </a:p>
        </p:txBody>
      </p:sp>
      <p:sp>
        <p:nvSpPr>
          <p:cNvPr id="31767" name="Rectangle 13"/>
          <p:cNvSpPr>
            <a:spLocks noChangeArrowheads="1"/>
          </p:cNvSpPr>
          <p:nvPr/>
        </p:nvSpPr>
        <p:spPr bwMode="auto">
          <a:xfrm>
            <a:off x="0" y="2408108"/>
            <a:ext cx="4114800" cy="1077218"/>
          </a:xfrm>
          <a:prstGeom prst="rect">
            <a:avLst/>
          </a:prstGeom>
          <a:noFill/>
          <a:ln w="9525">
            <a:noFill/>
            <a:miter lim="800000"/>
            <a:headEnd/>
            <a:tailEnd/>
          </a:ln>
          <a:scene3d>
            <a:camera prst="perspectiveContrastingRightFacing"/>
            <a:lightRig rig="threePt" dir="t"/>
          </a:scene3d>
        </p:spPr>
        <p:txBody>
          <a:bodyPr>
            <a:spAutoFit/>
          </a:bodyPr>
          <a:lstStyle/>
          <a:p>
            <a:pPr algn="ctr">
              <a:defRPr/>
            </a:pPr>
            <a:r>
              <a:rPr lang="en-US" sz="3200" b="1" dirty="0">
                <a:solidFill>
                  <a:schemeClr val="bg1"/>
                </a:solidFill>
                <a:effectLst>
                  <a:outerShdw blurRad="38100" dist="38100" dir="2700000" algn="tl">
                    <a:srgbClr val="000000">
                      <a:alpha val="43137"/>
                    </a:srgbClr>
                  </a:outerShdw>
                </a:effectLst>
              </a:rPr>
              <a:t>Easier to Secure, Manage, and Maintain</a:t>
            </a:r>
          </a:p>
        </p:txBody>
      </p:sp>
      <p:sp>
        <p:nvSpPr>
          <p:cNvPr id="31765" name="Rectangle 17"/>
          <p:cNvSpPr>
            <a:spLocks noChangeArrowheads="1"/>
          </p:cNvSpPr>
          <p:nvPr/>
        </p:nvSpPr>
        <p:spPr bwMode="auto">
          <a:xfrm>
            <a:off x="5014455" y="2417501"/>
            <a:ext cx="4114800" cy="1077218"/>
          </a:xfrm>
          <a:prstGeom prst="rect">
            <a:avLst/>
          </a:prstGeom>
          <a:noFill/>
          <a:ln w="9525">
            <a:noFill/>
            <a:miter lim="800000"/>
            <a:headEnd/>
            <a:tailEnd/>
          </a:ln>
          <a:scene3d>
            <a:camera prst="perspectiveHeroicExtremeLeftFacing"/>
            <a:lightRig rig="threePt" dir="t"/>
          </a:scene3d>
        </p:spPr>
        <p:txBody>
          <a:bodyPr>
            <a:spAutoFit/>
          </a:bodyPr>
          <a:lstStyle/>
          <a:p>
            <a:pPr algn="ctr">
              <a:defRPr/>
            </a:pPr>
            <a:r>
              <a:rPr lang="en-US" sz="3200" b="1" dirty="0">
                <a:solidFill>
                  <a:schemeClr val="bg1"/>
                </a:solidFill>
                <a:effectLst>
                  <a:outerShdw blurRad="38100" dist="38100" dir="2700000" algn="tl">
                    <a:srgbClr val="000000">
                      <a:alpha val="43137"/>
                    </a:srgbClr>
                  </a:outerShdw>
                </a:effectLst>
              </a:rPr>
              <a:t>Supports Key Infrastructure Roles</a:t>
            </a:r>
          </a:p>
        </p:txBody>
      </p:sp>
      <p:sp>
        <p:nvSpPr>
          <p:cNvPr id="31763" name="Rectangle 18"/>
          <p:cNvSpPr>
            <a:spLocks noChangeArrowheads="1"/>
          </p:cNvSpPr>
          <p:nvPr/>
        </p:nvSpPr>
        <p:spPr bwMode="auto">
          <a:xfrm>
            <a:off x="0" y="1084010"/>
            <a:ext cx="4114800" cy="1138773"/>
          </a:xfrm>
          <a:prstGeom prst="rect">
            <a:avLst/>
          </a:prstGeom>
          <a:noFill/>
          <a:ln w="9525">
            <a:noFill/>
            <a:miter lim="800000"/>
            <a:headEnd/>
            <a:tailEnd/>
          </a:ln>
          <a:scene3d>
            <a:camera prst="perspectiveContrastingRightFacing"/>
            <a:lightRig rig="threePt" dir="t"/>
          </a:scene3d>
        </p:spPr>
        <p:txBody>
          <a:bodyPr>
            <a:spAutoFit/>
          </a:bodyPr>
          <a:lstStyle/>
          <a:p>
            <a:pPr algn="ctr">
              <a:defRPr/>
            </a:pPr>
            <a:r>
              <a:rPr lang="en-US" sz="3200" b="1" dirty="0">
                <a:solidFill>
                  <a:schemeClr val="bg1"/>
                </a:solidFill>
                <a:effectLst>
                  <a:outerShdw blurRad="38100" dist="38100" dir="2700000" algn="tl">
                    <a:srgbClr val="000000">
                      <a:alpha val="43137"/>
                    </a:srgbClr>
                  </a:outerShdw>
                </a:effectLst>
              </a:rPr>
              <a:t>Minimal Server </a:t>
            </a:r>
            <a:r>
              <a:rPr lang="en-US" sz="3600" b="1" dirty="0">
                <a:solidFill>
                  <a:schemeClr val="bg1"/>
                </a:solidFill>
                <a:effectLst>
                  <a:outerShdw blurRad="38100" dist="38100" dir="2700000" algn="tl">
                    <a:srgbClr val="000000">
                      <a:alpha val="43137"/>
                    </a:srgbClr>
                  </a:outerShdw>
                </a:effectLst>
              </a:rPr>
              <a:t>Installation</a:t>
            </a:r>
            <a:endParaRPr lang="en-US" sz="3200" b="1" dirty="0">
              <a:solidFill>
                <a:schemeClr val="bg1"/>
              </a:solidFill>
              <a:effectLst>
                <a:outerShdw blurRad="38100" dist="38100" dir="2700000" algn="tl">
                  <a:srgbClr val="000000">
                    <a:alpha val="43137"/>
                  </a:srgbClr>
                </a:outerShdw>
              </a:effectLst>
            </a:endParaRPr>
          </a:p>
        </p:txBody>
      </p:sp>
      <p:sp>
        <p:nvSpPr>
          <p:cNvPr id="31761" name="Rectangle 20"/>
          <p:cNvSpPr>
            <a:spLocks noChangeArrowheads="1"/>
          </p:cNvSpPr>
          <p:nvPr/>
        </p:nvSpPr>
        <p:spPr bwMode="auto">
          <a:xfrm>
            <a:off x="0" y="3727331"/>
            <a:ext cx="4114800" cy="1077218"/>
          </a:xfrm>
          <a:prstGeom prst="rect">
            <a:avLst/>
          </a:prstGeom>
          <a:noFill/>
          <a:ln w="9525">
            <a:noFill/>
            <a:miter lim="800000"/>
            <a:headEnd/>
            <a:tailEnd/>
          </a:ln>
          <a:scene3d>
            <a:camera prst="perspectiveContrastingRightFacing"/>
            <a:lightRig rig="threePt" dir="t"/>
          </a:scene3d>
        </p:spPr>
        <p:txBody>
          <a:bodyPr>
            <a:spAutoFit/>
          </a:bodyPr>
          <a:lstStyle/>
          <a:p>
            <a:pPr algn="ctr">
              <a:defRPr/>
            </a:pPr>
            <a:r>
              <a:rPr lang="en-US" sz="3200" b="1" dirty="0">
                <a:solidFill>
                  <a:schemeClr val="bg1"/>
                </a:solidFill>
                <a:effectLst>
                  <a:outerShdw blurRad="38100" dist="38100" dir="2700000" algn="tl">
                    <a:srgbClr val="000000">
                      <a:alpha val="43137"/>
                    </a:srgbClr>
                  </a:outerShdw>
                </a:effectLst>
              </a:rPr>
              <a:t>Supports Unattended Installation</a:t>
            </a:r>
          </a:p>
        </p:txBody>
      </p:sp>
      <p:sp>
        <p:nvSpPr>
          <p:cNvPr id="38" name="Rectangle 13"/>
          <p:cNvSpPr>
            <a:spLocks noChangeArrowheads="1"/>
          </p:cNvSpPr>
          <p:nvPr/>
        </p:nvSpPr>
        <p:spPr bwMode="auto">
          <a:xfrm>
            <a:off x="-33338" y="5149693"/>
            <a:ext cx="4114800" cy="1077218"/>
          </a:xfrm>
          <a:prstGeom prst="rect">
            <a:avLst/>
          </a:prstGeom>
          <a:noFill/>
          <a:ln w="9525">
            <a:noFill/>
            <a:miter lim="800000"/>
            <a:headEnd/>
            <a:tailEnd/>
          </a:ln>
          <a:scene3d>
            <a:camera prst="perspectiveContrastingRightFacing"/>
            <a:lightRig rig="threePt" dir="t"/>
          </a:scene3d>
        </p:spPr>
        <p:txBody>
          <a:bodyPr>
            <a:spAutoFit/>
          </a:bodyPr>
          <a:lstStyle/>
          <a:p>
            <a:pPr algn="ctr">
              <a:defRPr/>
            </a:pPr>
            <a:r>
              <a:rPr lang="en-US" sz="3200" b="1" dirty="0">
                <a:solidFill>
                  <a:schemeClr val="bg1"/>
                </a:solidFill>
                <a:effectLst>
                  <a:outerShdw blurRad="38100" dist="38100" dir="2700000" algn="tl">
                    <a:srgbClr val="000000">
                      <a:alpha val="43137"/>
                    </a:srgbClr>
                  </a:outerShdw>
                </a:effectLst>
              </a:rPr>
              <a:t>Reduced Attack Surface</a:t>
            </a:r>
          </a:p>
        </p:txBody>
      </p:sp>
      <p:sp>
        <p:nvSpPr>
          <p:cNvPr id="41" name="Rectangle 17"/>
          <p:cNvSpPr>
            <a:spLocks noChangeArrowheads="1"/>
          </p:cNvSpPr>
          <p:nvPr/>
        </p:nvSpPr>
        <p:spPr bwMode="auto">
          <a:xfrm>
            <a:off x="5014453" y="5150391"/>
            <a:ext cx="4114800" cy="1077218"/>
          </a:xfrm>
          <a:prstGeom prst="rect">
            <a:avLst/>
          </a:prstGeom>
          <a:noFill/>
          <a:ln w="9525">
            <a:noFill/>
            <a:miter lim="800000"/>
            <a:headEnd/>
            <a:tailEnd/>
          </a:ln>
          <a:scene3d>
            <a:camera prst="perspectiveHeroicExtremeLeftFacing"/>
            <a:lightRig rig="threePt" dir="t"/>
          </a:scene3d>
        </p:spPr>
        <p:txBody>
          <a:bodyPr>
            <a:spAutoFit/>
          </a:bodyPr>
          <a:lstStyle/>
          <a:p>
            <a:pPr algn="ctr">
              <a:defRPr/>
            </a:pPr>
            <a:r>
              <a:rPr lang="en-US" sz="3200" b="1" dirty="0">
                <a:solidFill>
                  <a:schemeClr val="bg1"/>
                </a:solidFill>
                <a:effectLst>
                  <a:outerShdw blurRad="38100" dist="38100" dir="2700000" algn="tl">
                    <a:srgbClr val="000000">
                      <a:alpha val="43137"/>
                    </a:srgbClr>
                  </a:outerShdw>
                </a:effectLst>
              </a:rPr>
              <a:t>Less Disk Space Required</a:t>
            </a:r>
          </a:p>
        </p:txBody>
      </p:sp>
      <p:sp>
        <p:nvSpPr>
          <p:cNvPr id="44" name="Rectangle 18"/>
          <p:cNvSpPr>
            <a:spLocks noChangeArrowheads="1"/>
          </p:cNvSpPr>
          <p:nvPr/>
        </p:nvSpPr>
        <p:spPr bwMode="auto">
          <a:xfrm>
            <a:off x="5014455" y="1066532"/>
            <a:ext cx="4114800" cy="1077218"/>
          </a:xfrm>
          <a:prstGeom prst="rect">
            <a:avLst/>
          </a:prstGeom>
          <a:noFill/>
          <a:ln w="9525">
            <a:noFill/>
            <a:miter lim="800000"/>
            <a:headEnd/>
            <a:tailEnd/>
          </a:ln>
          <a:scene3d>
            <a:camera prst="perspectiveHeroicExtremeLeftFacing"/>
            <a:lightRig rig="threePt" dir="t"/>
          </a:scene3d>
        </p:spPr>
        <p:txBody>
          <a:bodyPr>
            <a:spAutoFit/>
          </a:bodyPr>
          <a:lstStyle/>
          <a:p>
            <a:pPr algn="ctr">
              <a:defRPr/>
            </a:pPr>
            <a:r>
              <a:rPr lang="en-US" sz="3200" b="1" dirty="0">
                <a:solidFill>
                  <a:schemeClr val="bg1"/>
                </a:solidFill>
                <a:effectLst>
                  <a:outerShdw blurRad="38100" dist="38100" dir="2700000" algn="tl">
                    <a:srgbClr val="000000">
                      <a:alpha val="43137"/>
                    </a:srgbClr>
                  </a:outerShdw>
                </a:effectLst>
              </a:rPr>
              <a:t>Reduced Software </a:t>
            </a:r>
          </a:p>
          <a:p>
            <a:pPr algn="ctr">
              <a:defRPr/>
            </a:pPr>
            <a:r>
              <a:rPr lang="en-US" sz="3200" b="1" dirty="0">
                <a:solidFill>
                  <a:schemeClr val="bg1"/>
                </a:solidFill>
                <a:effectLst>
                  <a:outerShdw blurRad="38100" dist="38100" dir="2700000" algn="tl">
                    <a:srgbClr val="000000">
                      <a:alpha val="43137"/>
                    </a:srgbClr>
                  </a:outerShdw>
                </a:effectLst>
              </a:rPr>
              <a:t>Maintenance</a:t>
            </a:r>
          </a:p>
        </p:txBody>
      </p:sp>
      <p:sp>
        <p:nvSpPr>
          <p:cNvPr id="47" name="Rectangle 20"/>
          <p:cNvSpPr>
            <a:spLocks noChangeArrowheads="1"/>
          </p:cNvSpPr>
          <p:nvPr/>
        </p:nvSpPr>
        <p:spPr bwMode="auto">
          <a:xfrm>
            <a:off x="5014455" y="3881585"/>
            <a:ext cx="4114800" cy="584775"/>
          </a:xfrm>
          <a:prstGeom prst="rect">
            <a:avLst/>
          </a:prstGeom>
          <a:noFill/>
          <a:ln w="9525">
            <a:noFill/>
            <a:miter lim="800000"/>
            <a:headEnd/>
            <a:tailEnd/>
          </a:ln>
          <a:scene3d>
            <a:camera prst="perspectiveHeroicExtremeLeftFacing"/>
            <a:lightRig rig="threePt" dir="t"/>
          </a:scene3d>
        </p:spPr>
        <p:txBody>
          <a:bodyPr>
            <a:spAutoFit/>
          </a:bodyPr>
          <a:lstStyle/>
          <a:p>
            <a:pPr algn="ctr">
              <a:defRPr/>
            </a:pPr>
            <a:r>
              <a:rPr lang="en-US" sz="3200" b="1" dirty="0">
                <a:solidFill>
                  <a:schemeClr val="bg1"/>
                </a:solidFill>
                <a:effectLst>
                  <a:outerShdw blurRad="38100" dist="38100" dir="2700000" algn="tl">
                    <a:srgbClr val="000000">
                      <a:alpha val="43137"/>
                    </a:srgbClr>
                  </a:outerShdw>
                </a:effectLst>
              </a:rPr>
              <a:t>Reduced Management</a:t>
            </a:r>
          </a:p>
        </p:txBody>
      </p:sp>
      <p:pic>
        <p:nvPicPr>
          <p:cNvPr id="31768" name="Picture 24" descr="C:\Users\Kevin\Documents\ClipArt\Windows Illustration Icons\VPN.png"/>
          <p:cNvPicPr>
            <a:picLocks noChangeAspect="1" noChangeArrowheads="1"/>
          </p:cNvPicPr>
          <p:nvPr/>
        </p:nvPicPr>
        <p:blipFill>
          <a:blip r:embed="rId3"/>
          <a:srcRect/>
          <a:stretch>
            <a:fillRect/>
          </a:stretch>
        </p:blipFill>
        <p:spPr bwMode="auto">
          <a:xfrm>
            <a:off x="3933825" y="3211513"/>
            <a:ext cx="1379538" cy="1930400"/>
          </a:xfrm>
          <a:prstGeom prst="rect">
            <a:avLst/>
          </a:prstGeom>
          <a:noFill/>
          <a:ln w="9525">
            <a:noFill/>
            <a:miter lim="800000"/>
            <a:headEnd/>
            <a:tailEnd/>
          </a:ln>
        </p:spPr>
      </p:pic>
      <p:grpSp>
        <p:nvGrpSpPr>
          <p:cNvPr id="2" name="Group 55"/>
          <p:cNvGrpSpPr>
            <a:grpSpLocks/>
          </p:cNvGrpSpPr>
          <p:nvPr/>
        </p:nvGrpSpPr>
        <p:grpSpPr bwMode="auto">
          <a:xfrm>
            <a:off x="4075113" y="2124075"/>
            <a:ext cx="919162" cy="1054100"/>
            <a:chOff x="4015541" y="1720551"/>
            <a:chExt cx="920253" cy="1055223"/>
          </a:xfrm>
        </p:grpSpPr>
        <p:pic>
          <p:nvPicPr>
            <p:cNvPr id="26639" name="Picture 26" descr="C:\Users\Kevin\Documents\ClipArt\Windows Illustration Icons\Left Blue Arrow.png"/>
            <p:cNvPicPr>
              <a:picLocks noChangeAspect="1" noChangeArrowheads="1"/>
            </p:cNvPicPr>
            <p:nvPr/>
          </p:nvPicPr>
          <p:blipFill>
            <a:blip r:embed="rId4"/>
            <a:srcRect/>
            <a:stretch>
              <a:fillRect/>
            </a:stretch>
          </p:blipFill>
          <p:spPr bwMode="auto">
            <a:xfrm rot="-5400000">
              <a:off x="3948056" y="1788036"/>
              <a:ext cx="1055223" cy="920253"/>
            </a:xfrm>
            <a:prstGeom prst="rect">
              <a:avLst/>
            </a:prstGeom>
            <a:noFill/>
            <a:ln w="9525">
              <a:noFill/>
              <a:miter lim="800000"/>
              <a:headEnd/>
              <a:tailEnd/>
            </a:ln>
          </p:spPr>
        </p:pic>
        <p:sp>
          <p:nvSpPr>
            <p:cNvPr id="55" name="Rectangle 54"/>
            <p:cNvSpPr/>
            <p:nvPr/>
          </p:nvSpPr>
          <p:spPr>
            <a:xfrm>
              <a:off x="4187172" y="2141687"/>
              <a:ext cx="695245" cy="369725"/>
            </a:xfrm>
            <a:prstGeom prst="rect">
              <a:avLst/>
            </a:prstGeom>
          </p:spPr>
          <p:txBody>
            <a:bodyPr wrap="none">
              <a:spAutoFit/>
            </a:bodyPr>
            <a:lstStyle/>
            <a:p>
              <a:pPr>
                <a:defRPr/>
              </a:pPr>
              <a:r>
                <a:rPr lang="en-US" b="1" dirty="0">
                  <a:solidFill>
                    <a:schemeClr val="bg1">
                      <a:lumMod val="95000"/>
                    </a:schemeClr>
                  </a:solidFill>
                </a:rPr>
                <a:t>~1GB</a:t>
              </a:r>
            </a:p>
          </p:txBody>
        </p:sp>
      </p:grpSp>
      <p:pic>
        <p:nvPicPr>
          <p:cNvPr id="31769" name="Picture 25" descr="C:\Users\Kevin\Documents\ClipArt\Windows Illustration Icons\Software.png"/>
          <p:cNvPicPr>
            <a:picLocks noChangeAspect="1" noChangeArrowheads="1"/>
          </p:cNvPicPr>
          <p:nvPr/>
        </p:nvPicPr>
        <p:blipFill>
          <a:blip r:embed="rId5"/>
          <a:srcRect/>
          <a:stretch>
            <a:fillRect/>
          </a:stretch>
        </p:blipFill>
        <p:spPr bwMode="auto">
          <a:xfrm>
            <a:off x="4100513" y="1406527"/>
            <a:ext cx="893762" cy="893763"/>
          </a:xfrm>
          <a:prstGeom prst="rect">
            <a:avLst/>
          </a:prstGeom>
          <a:noFill/>
          <a:ln w="9525">
            <a:noFill/>
            <a:miter lim="800000"/>
            <a:headEnd/>
            <a:tailEnd/>
          </a:ln>
        </p:spPr>
      </p:pic>
    </p:spTree>
    <p:extLst>
      <p:ext uri="{BB962C8B-B14F-4D97-AF65-F5344CB8AC3E}">
        <p14:creationId xmlns:p14="http://schemas.microsoft.com/office/powerpoint/2010/main" val="420595072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68"/>
                                        </p:tgtEl>
                                        <p:attrNameLst>
                                          <p:attrName>style.visibility</p:attrName>
                                        </p:attrNameLst>
                                      </p:cBhvr>
                                      <p:to>
                                        <p:strVal val="visible"/>
                                      </p:to>
                                    </p:set>
                                    <p:animEffect transition="in" filter="fade">
                                      <p:cBhvr>
                                        <p:cTn id="7" dur="200"/>
                                        <p:tgtEl>
                                          <p:spTgt spid="31768"/>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31769"/>
                                        </p:tgtEl>
                                        <p:attrNameLst>
                                          <p:attrName>style.visibility</p:attrName>
                                        </p:attrNameLst>
                                      </p:cBhvr>
                                      <p:to>
                                        <p:strVal val="visible"/>
                                      </p:to>
                                    </p:set>
                                    <p:animEffect transition="in" filter="fade">
                                      <p:cBhvr>
                                        <p:cTn id="11" dur="200"/>
                                        <p:tgtEl>
                                          <p:spTgt spid="31769"/>
                                        </p:tgtEl>
                                      </p:cBhvr>
                                    </p:animEffect>
                                  </p:childTnLst>
                                </p:cTn>
                              </p:par>
                            </p:childTnLst>
                          </p:cTn>
                        </p:par>
                        <p:par>
                          <p:cTn id="12" fill="hold">
                            <p:stCondLst>
                              <p:cond delay="400"/>
                            </p:stCondLst>
                            <p:childTnLst>
                              <p:par>
                                <p:cTn id="13" presetID="1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slide(fromTop)">
                                      <p:cBhvr>
                                        <p:cTn id="15" dur="200"/>
                                        <p:tgtEl>
                                          <p:spTgt spid="2"/>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1767"/>
                                        </p:tgtEl>
                                        <p:attrNameLst>
                                          <p:attrName>style.visibility</p:attrName>
                                        </p:attrNameLst>
                                      </p:cBhvr>
                                      <p:to>
                                        <p:strVal val="visible"/>
                                      </p:to>
                                    </p:set>
                                    <p:animEffect transition="in" filter="fade">
                                      <p:cBhvr>
                                        <p:cTn id="19" dur="250"/>
                                        <p:tgtEl>
                                          <p:spTgt spid="31767"/>
                                        </p:tgtEl>
                                      </p:cBhvr>
                                    </p:animEffect>
                                  </p:childTnLst>
                                </p:cTn>
                              </p:par>
                            </p:childTnLst>
                          </p:cTn>
                        </p:par>
                        <p:par>
                          <p:cTn id="20" fill="hold">
                            <p:stCondLst>
                              <p:cond delay="850"/>
                            </p:stCondLst>
                            <p:childTnLst>
                              <p:par>
                                <p:cTn id="21" presetID="10"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250"/>
                                        <p:tgtEl>
                                          <p:spTgt spid="41"/>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31765"/>
                                        </p:tgtEl>
                                        <p:attrNameLst>
                                          <p:attrName>style.visibility</p:attrName>
                                        </p:attrNameLst>
                                      </p:cBhvr>
                                      <p:to>
                                        <p:strVal val="visible"/>
                                      </p:to>
                                    </p:set>
                                    <p:animEffect transition="in" filter="fade">
                                      <p:cBhvr>
                                        <p:cTn id="27" dur="250"/>
                                        <p:tgtEl>
                                          <p:spTgt spid="31765"/>
                                        </p:tgtEl>
                                      </p:cBhvr>
                                    </p:animEffect>
                                  </p:childTnLst>
                                </p:cTn>
                              </p:par>
                            </p:childTnLst>
                          </p:cTn>
                        </p:par>
                        <p:par>
                          <p:cTn id="28" fill="hold">
                            <p:stCondLst>
                              <p:cond delay="135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250"/>
                                        <p:tgtEl>
                                          <p:spTgt spid="38"/>
                                        </p:tgtEl>
                                      </p:cBhvr>
                                    </p:animEffect>
                                  </p:childTnLst>
                                </p:cTn>
                              </p:par>
                            </p:childTnLst>
                          </p:cTn>
                        </p:par>
                        <p:par>
                          <p:cTn id="32" fill="hold">
                            <p:stCondLst>
                              <p:cond delay="1600"/>
                            </p:stCondLst>
                            <p:childTnLst>
                              <p:par>
                                <p:cTn id="33" presetID="10"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250"/>
                                        <p:tgtEl>
                                          <p:spTgt spid="44"/>
                                        </p:tgtEl>
                                      </p:cBhvr>
                                    </p:animEffect>
                                  </p:childTnLst>
                                </p:cTn>
                              </p:par>
                            </p:childTnLst>
                          </p:cTn>
                        </p:par>
                        <p:par>
                          <p:cTn id="36" fill="hold">
                            <p:stCondLst>
                              <p:cond delay="1850"/>
                            </p:stCondLst>
                            <p:childTnLst>
                              <p:par>
                                <p:cTn id="37" presetID="10" presetClass="entr" presetSubtype="0" fill="hold" grpId="0" nodeType="afterEffect">
                                  <p:stCondLst>
                                    <p:cond delay="0"/>
                                  </p:stCondLst>
                                  <p:childTnLst>
                                    <p:set>
                                      <p:cBhvr>
                                        <p:cTn id="38" dur="1" fill="hold">
                                          <p:stCondLst>
                                            <p:cond delay="0"/>
                                          </p:stCondLst>
                                        </p:cTn>
                                        <p:tgtEl>
                                          <p:spTgt spid="31761"/>
                                        </p:tgtEl>
                                        <p:attrNameLst>
                                          <p:attrName>style.visibility</p:attrName>
                                        </p:attrNameLst>
                                      </p:cBhvr>
                                      <p:to>
                                        <p:strVal val="visible"/>
                                      </p:to>
                                    </p:set>
                                    <p:animEffect transition="in" filter="fade">
                                      <p:cBhvr>
                                        <p:cTn id="39" dur="250"/>
                                        <p:tgtEl>
                                          <p:spTgt spid="31761"/>
                                        </p:tgtEl>
                                      </p:cBhvr>
                                    </p:animEffect>
                                  </p:childTnLst>
                                </p:cTn>
                              </p:par>
                            </p:childTnLst>
                          </p:cTn>
                        </p:par>
                        <p:par>
                          <p:cTn id="40" fill="hold">
                            <p:stCondLst>
                              <p:cond delay="2100"/>
                            </p:stCondLst>
                            <p:childTnLst>
                              <p:par>
                                <p:cTn id="41" presetID="10" presetClass="entr" presetSubtype="0"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250"/>
                                        <p:tgtEl>
                                          <p:spTgt spid="47"/>
                                        </p:tgtEl>
                                      </p:cBhvr>
                                    </p:animEffect>
                                  </p:childTnLst>
                                </p:cTn>
                              </p:par>
                            </p:childTnLst>
                          </p:cTn>
                        </p:par>
                        <p:par>
                          <p:cTn id="44" fill="hold">
                            <p:stCondLst>
                              <p:cond delay="2350"/>
                            </p:stCondLst>
                            <p:childTnLst>
                              <p:par>
                                <p:cTn id="45" presetID="10" presetClass="entr" presetSubtype="0" fill="hold" grpId="0" nodeType="afterEffect">
                                  <p:stCondLst>
                                    <p:cond delay="0"/>
                                  </p:stCondLst>
                                  <p:childTnLst>
                                    <p:set>
                                      <p:cBhvr>
                                        <p:cTn id="46" dur="1" fill="hold">
                                          <p:stCondLst>
                                            <p:cond delay="0"/>
                                          </p:stCondLst>
                                        </p:cTn>
                                        <p:tgtEl>
                                          <p:spTgt spid="31763"/>
                                        </p:tgtEl>
                                        <p:attrNameLst>
                                          <p:attrName>style.visibility</p:attrName>
                                        </p:attrNameLst>
                                      </p:cBhvr>
                                      <p:to>
                                        <p:strVal val="visible"/>
                                      </p:to>
                                    </p:set>
                                    <p:animEffect transition="in" filter="fade">
                                      <p:cBhvr>
                                        <p:cTn id="47" dur="250"/>
                                        <p:tgtEl>
                                          <p:spTgt spid="31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7" grpId="0"/>
      <p:bldP spid="31765" grpId="0"/>
      <p:bldP spid="31763" grpId="0"/>
      <p:bldP spid="31761" grpId="0"/>
      <p:bldP spid="38" grpId="0"/>
      <p:bldP spid="41" grpId="0"/>
      <p:bldP spid="44"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23528" y="1617663"/>
            <a:ext cx="7681913" cy="554037"/>
          </a:xfrm>
          <a:prstGeom prst="rect">
            <a:avLst/>
          </a:prstGeom>
        </p:spPr>
        <p:txBody>
          <a:bodyPr>
            <a:normAutofit fontScale="90000"/>
          </a:bodyPr>
          <a:lstStyle/>
          <a:p>
            <a:r>
              <a:rPr lang="en-US" b="1" dirty="0" smtClean="0">
                <a:effectLst>
                  <a:outerShdw blurRad="38100" dist="38100" dir="2700000" algn="tl">
                    <a:srgbClr val="000000">
                      <a:alpha val="43137"/>
                    </a:srgbClr>
                  </a:outerShdw>
                </a:effectLst>
              </a:rPr>
              <a:t>Working with Server Core</a:t>
            </a:r>
            <a:endParaRPr lang="en-CA" b="1" dirty="0">
              <a:effectLst>
                <a:outerShdw blurRad="38100" dist="38100" dir="2700000" algn="tl">
                  <a:srgbClr val="000000">
                    <a:alpha val="43137"/>
                  </a:srgbClr>
                </a:outerShdw>
              </a:effectLst>
            </a:endParaRPr>
          </a:p>
        </p:txBody>
      </p:sp>
      <p:sp>
        <p:nvSpPr>
          <p:cNvPr id="5" name="Text Placeholder 4"/>
          <p:cNvSpPr>
            <a:spLocks noGrp="1"/>
          </p:cNvSpPr>
          <p:nvPr>
            <p:ph type="body" sz="quarter" idx="4294967295"/>
          </p:nvPr>
        </p:nvSpPr>
        <p:spPr>
          <a:xfrm>
            <a:off x="0" y="5761038"/>
            <a:ext cx="7239000" cy="747712"/>
          </a:xfrm>
          <a:prstGeom prst="rect">
            <a:avLst/>
          </a:prstGeom>
        </p:spPr>
        <p:txBody>
          <a:bodyPr>
            <a:normAutofit fontScale="92500" lnSpcReduction="20000"/>
          </a:bodyPr>
          <a:lstStyle/>
          <a:p>
            <a:pPr marL="0" indent="0" algn="r">
              <a:buNone/>
            </a:pPr>
            <a:r>
              <a:rPr lang="en-US" sz="5400" b="1" dirty="0" smtClean="0">
                <a:effectLst>
                  <a:outerShdw blurRad="38100" dist="38100" dir="2700000" algn="tl">
                    <a:srgbClr val="000000">
                      <a:alpha val="43137"/>
                    </a:srgbClr>
                  </a:outerShdw>
                </a:effectLst>
              </a:rPr>
              <a:t>Demo</a:t>
            </a:r>
            <a:endParaRPr lang="en-CA" sz="5400" b="1" dirty="0">
              <a:effectLst>
                <a:outerShdw blurRad="38100" dist="38100" dir="2700000" algn="tl">
                  <a:srgbClr val="000000">
                    <a:alpha val="43137"/>
                  </a:srgbClr>
                </a:outerShdw>
              </a:effectLst>
            </a:endParaRPr>
          </a:p>
        </p:txBody>
      </p:sp>
      <p:pic>
        <p:nvPicPr>
          <p:cNvPr id="3" name="core-demo-hd.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a:prstGeom prst="rect">
            <a:avLst/>
          </a:prstGeom>
        </p:spPr>
      </p:pic>
    </p:spTree>
    <p:extLst>
      <p:ext uri="{BB962C8B-B14F-4D97-AF65-F5344CB8AC3E}">
        <p14:creationId xmlns:p14="http://schemas.microsoft.com/office/powerpoint/2010/main" val="4601519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1000" y="228600"/>
            <a:ext cx="8382000" cy="554038"/>
          </a:xfrm>
        </p:spPr>
        <p:txBody>
          <a:bodyPr>
            <a:normAutofit fontScale="90000"/>
          </a:bodyPr>
          <a:lstStyle/>
          <a:p>
            <a:r>
              <a:rPr lang="en-US" b="1" dirty="0" smtClean="0">
                <a:effectLst>
                  <a:outerShdw blurRad="38100" dist="38100" dir="2700000" algn="tl">
                    <a:srgbClr val="000000">
                      <a:alpha val="43137"/>
                    </a:srgbClr>
                  </a:outerShdw>
                </a:effectLst>
              </a:rPr>
              <a:t>Implement</a:t>
            </a:r>
            <a:r>
              <a:rPr lang="en-US" b="1" baseline="0" dirty="0" smtClean="0">
                <a:effectLst>
                  <a:outerShdw blurRad="38100" dist="38100" dir="2700000" algn="tl">
                    <a:srgbClr val="000000">
                      <a:alpha val="43137"/>
                    </a:srgbClr>
                  </a:outerShdw>
                </a:effectLst>
              </a:rPr>
              <a:t> AD Recycle Bin</a:t>
            </a:r>
            <a:endParaRPr lang="en-CA" b="1" dirty="0">
              <a:effectLst>
                <a:outerShdw blurRad="38100" dist="38100" dir="2700000" algn="tl">
                  <a:srgbClr val="000000">
                    <a:alpha val="43137"/>
                  </a:srgbClr>
                </a:outerShdw>
              </a:effectLst>
            </a:endParaRPr>
          </a:p>
        </p:txBody>
      </p:sp>
      <p:sp>
        <p:nvSpPr>
          <p:cNvPr id="3" name="Text Placeholder 2"/>
          <p:cNvSpPr>
            <a:spLocks noGrp="1"/>
          </p:cNvSpPr>
          <p:nvPr>
            <p:ph type="body" sz="quarter" idx="4294967295"/>
          </p:nvPr>
        </p:nvSpPr>
        <p:spPr>
          <a:xfrm>
            <a:off x="381000" y="1119188"/>
            <a:ext cx="8382000" cy="862012"/>
          </a:xfrm>
        </p:spPr>
        <p:txBody>
          <a:bodyPr>
            <a:normAutofit fontScale="92500" lnSpcReduction="20000"/>
          </a:bodyPr>
          <a:lstStyle/>
          <a:p>
            <a:r>
              <a:rPr lang="en-US" b="1" dirty="0" smtClean="0">
                <a:effectLst>
                  <a:outerShdw blurRad="38100" dist="38100" dir="2700000" algn="tl">
                    <a:srgbClr val="000000">
                      <a:alpha val="43137"/>
                    </a:srgbClr>
                  </a:outerShdw>
                </a:effectLst>
              </a:rPr>
              <a:t>Ever had someone with too many rights?</a:t>
            </a:r>
          </a:p>
          <a:p>
            <a:r>
              <a:rPr lang="en-US" b="1" dirty="0" smtClean="0">
                <a:effectLst>
                  <a:outerShdw blurRad="38100" dist="38100" dir="2700000" algn="tl">
                    <a:srgbClr val="000000">
                      <a:alpha val="43137"/>
                    </a:srgbClr>
                  </a:outerShdw>
                </a:effectLst>
              </a:rPr>
              <a:t>“Lost” anything in AD and needed it back?</a:t>
            </a:r>
          </a:p>
        </p:txBody>
      </p:sp>
      <p:pic>
        <p:nvPicPr>
          <p:cNvPr id="4" name="Picture 2" descr="C:\Users\pete.SAGE-WORK\AppData\Local\Microsoft\Windows\Temporary Internet Files\Content.IE5\M83CWH52\MC90043163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4750" y="2571750"/>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pete.SAGE-WORK\AppData\Local\Microsoft\Windows\Temporary Internet Files\Content.IE5\M83CWH52\MC900434929[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1578" y="2261622"/>
            <a:ext cx="2312126" cy="231212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520" y="2582011"/>
            <a:ext cx="1727101" cy="1991737"/>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54285" y="2571750"/>
            <a:ext cx="1735999" cy="2001998"/>
          </a:xfrm>
          <a:prstGeom prst="rect">
            <a:avLst/>
          </a:prstGeom>
        </p:spPr>
      </p:pic>
    </p:spTree>
    <p:extLst>
      <p:ext uri="{BB962C8B-B14F-4D97-AF65-F5344CB8AC3E}">
        <p14:creationId xmlns:p14="http://schemas.microsoft.com/office/powerpoint/2010/main" val="95077094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9" presetClass="exit" presetSubtype="0" fill="hold" nodeType="clickEffect">
                                  <p:stCondLst>
                                    <p:cond delay="0"/>
                                  </p:stCondLst>
                                  <p:childTnLst>
                                    <p:animEffect transition="out" filter="dissolv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14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614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9" presetClass="exit" presetSubtype="0" fill="hold" nodeType="clickEffect">
                                  <p:stCondLst>
                                    <p:cond delay="0"/>
                                  </p:stCondLst>
                                  <p:childTnLst>
                                    <p:animEffect transition="out" filter="dissolv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pPr eaLnBrk="1" hangingPunct="1"/>
            <a:r>
              <a:rPr lang="en-US" b="1" dirty="0" smtClean="0">
                <a:effectLst>
                  <a:outerShdw blurRad="38100" dist="38100" dir="2700000" algn="tl">
                    <a:srgbClr val="000000">
                      <a:alpha val="43137"/>
                    </a:srgbClr>
                  </a:outerShdw>
                </a:effectLst>
              </a:rPr>
              <a:t>Protect Objects from Accidental Deletion</a:t>
            </a:r>
          </a:p>
        </p:txBody>
      </p:sp>
      <p:sp>
        <p:nvSpPr>
          <p:cNvPr id="43011" name="Rectangle 3"/>
          <p:cNvSpPr>
            <a:spLocks noGrp="1" noChangeArrowheads="1"/>
          </p:cNvSpPr>
          <p:nvPr>
            <p:ph idx="1"/>
          </p:nvPr>
        </p:nvSpPr>
        <p:spPr>
          <a:xfrm>
            <a:off x="395536" y="1196752"/>
            <a:ext cx="8381901" cy="3397853"/>
          </a:xfrm>
        </p:spPr>
        <p:txBody>
          <a:bodyPr>
            <a:normAutofit fontScale="92500"/>
          </a:bodyPr>
          <a:lstStyle/>
          <a:p>
            <a:pPr marL="457200" indent="-457200" eaLnBrk="1" hangingPunct="1">
              <a:buFont typeface="Verdana" pitchFamily="34" charset="0"/>
              <a:buAutoNum type="arabicPeriod"/>
            </a:pPr>
            <a:r>
              <a:rPr lang="en-US" dirty="0" smtClean="0"/>
              <a:t>In the Active Directory Users and Computers snap-in, click the </a:t>
            </a:r>
            <a:r>
              <a:rPr lang="en-US" b="1" dirty="0" smtClean="0"/>
              <a:t>View</a:t>
            </a:r>
            <a:r>
              <a:rPr lang="en-US" dirty="0" smtClean="0"/>
              <a:t> menu and make sure that </a:t>
            </a:r>
            <a:r>
              <a:rPr lang="en-US" b="1" dirty="0" smtClean="0"/>
              <a:t>Advanced Features</a:t>
            </a:r>
            <a:r>
              <a:rPr lang="en-US" dirty="0" smtClean="0"/>
              <a:t> is selected.</a:t>
            </a:r>
          </a:p>
          <a:p>
            <a:pPr marL="457200" indent="-457200" eaLnBrk="1" hangingPunct="1">
              <a:buFont typeface="Verdana" pitchFamily="34" charset="0"/>
              <a:buAutoNum type="arabicPeriod"/>
            </a:pPr>
            <a:r>
              <a:rPr lang="en-US" dirty="0" smtClean="0"/>
              <a:t>Open the </a:t>
            </a:r>
            <a:r>
              <a:rPr lang="en-US" b="1" dirty="0" smtClean="0"/>
              <a:t>Properties</a:t>
            </a:r>
            <a:r>
              <a:rPr lang="en-US" dirty="0" smtClean="0"/>
              <a:t> dialog box for a group.	</a:t>
            </a:r>
          </a:p>
          <a:p>
            <a:pPr marL="457200" indent="-457200" eaLnBrk="1" hangingPunct="1">
              <a:buFont typeface="Verdana" pitchFamily="34" charset="0"/>
              <a:buAutoNum type="arabicPeriod"/>
            </a:pPr>
            <a:r>
              <a:rPr lang="en-US" dirty="0" smtClean="0"/>
              <a:t>On the </a:t>
            </a:r>
            <a:r>
              <a:rPr lang="en-US" b="1" dirty="0" smtClean="0"/>
              <a:t>Object</a:t>
            </a:r>
            <a:r>
              <a:rPr lang="en-US" dirty="0" smtClean="0"/>
              <a:t> tab, select the </a:t>
            </a:r>
            <a:r>
              <a:rPr lang="en-US" b="1" dirty="0" smtClean="0"/>
              <a:t>Protect Object From Accidental Deletion </a:t>
            </a:r>
            <a:r>
              <a:rPr lang="en-US" dirty="0" smtClean="0"/>
              <a:t>check box.</a:t>
            </a:r>
          </a:p>
          <a:p>
            <a:pPr marL="457200" indent="-457200" eaLnBrk="1" hangingPunct="1">
              <a:buFont typeface="Verdana" pitchFamily="34" charset="0"/>
              <a:buAutoNum type="arabicPeriod"/>
            </a:pPr>
            <a:r>
              <a:rPr lang="en-US" dirty="0" smtClean="0"/>
              <a:t>Click </a:t>
            </a:r>
            <a:r>
              <a:rPr lang="en-US" b="1" dirty="0" smtClean="0"/>
              <a:t>OK</a:t>
            </a:r>
            <a:r>
              <a:rPr lang="en-US" dirty="0" smtClean="0"/>
              <a:t>. </a:t>
            </a:r>
          </a:p>
        </p:txBody>
      </p:sp>
    </p:spTree>
    <p:extLst>
      <p:ext uri="{BB962C8B-B14F-4D97-AF65-F5344CB8AC3E}">
        <p14:creationId xmlns:p14="http://schemas.microsoft.com/office/powerpoint/2010/main" val="3133154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68361" y="228600"/>
            <a:ext cx="8120063" cy="554038"/>
          </a:xfrm>
        </p:spPr>
        <p:txBody>
          <a:bodyPr>
            <a:normAutofit fontScale="90000"/>
          </a:bodyPr>
          <a:lstStyle/>
          <a:p>
            <a:r>
              <a:rPr lang="en-CA" b="1" dirty="0">
                <a:effectLst>
                  <a:outerShdw blurRad="38100" dist="38100" dir="2700000" algn="tl">
                    <a:srgbClr val="000000">
                      <a:alpha val="43137"/>
                    </a:srgbClr>
                  </a:outerShdw>
                </a:effectLst>
              </a:rPr>
              <a:t>Active Directory Recycle </a:t>
            </a:r>
            <a:r>
              <a:rPr lang="en-CA" b="1" dirty="0" smtClean="0">
                <a:effectLst>
                  <a:outerShdw blurRad="38100" dist="38100" dir="2700000" algn="tl">
                    <a:srgbClr val="000000">
                      <a:alpha val="43137"/>
                    </a:srgbClr>
                  </a:outerShdw>
                </a:effectLst>
              </a:rPr>
              <a:t>Bin</a:t>
            </a:r>
            <a:endParaRPr lang="en-CA" b="1" dirty="0">
              <a:effectLst>
                <a:outerShdw blurRad="38100" dist="38100" dir="2700000" algn="tl">
                  <a:srgbClr val="000000">
                    <a:alpha val="43137"/>
                  </a:srgbClr>
                </a:outerShdw>
              </a:effectLst>
            </a:endParaRPr>
          </a:p>
        </p:txBody>
      </p:sp>
      <p:grpSp>
        <p:nvGrpSpPr>
          <p:cNvPr id="5" name="Group 3"/>
          <p:cNvGrpSpPr/>
          <p:nvPr/>
        </p:nvGrpSpPr>
        <p:grpSpPr>
          <a:xfrm>
            <a:off x="457320" y="2818184"/>
            <a:ext cx="4049348" cy="3477490"/>
            <a:chOff x="290946" y="3172692"/>
            <a:chExt cx="4197927" cy="3477490"/>
          </a:xfrm>
          <a:solidFill>
            <a:schemeClr val="accent1">
              <a:lumMod val="50000"/>
            </a:schemeClr>
          </a:solidFill>
          <a:effectLst/>
          <a:scene3d>
            <a:camera prst="orthographicFront">
              <a:rot lat="0" lon="0" rev="0"/>
            </a:camera>
            <a:lightRig rig="contrasting" dir="t">
              <a:rot lat="0" lon="0" rev="1500000"/>
            </a:lightRig>
          </a:scene3d>
        </p:grpSpPr>
        <p:sp>
          <p:nvSpPr>
            <p:cNvPr id="6" name="Rounded Rectangle 5"/>
            <p:cNvSpPr/>
            <p:nvPr/>
          </p:nvSpPr>
          <p:spPr bwMode="auto">
            <a:xfrm>
              <a:off x="290946" y="3172692"/>
              <a:ext cx="4197927" cy="3477490"/>
            </a:xfrm>
            <a:prstGeom prst="roundRect">
              <a:avLst/>
            </a:prstGeom>
            <a:grpFill/>
            <a:ln w="19050" cap="flat" cmpd="sng" algn="ctr">
              <a:noFill/>
              <a:prstDash val="solid"/>
              <a:round/>
              <a:headEnd type="none" w="med" len="med"/>
              <a:tailEnd type="none" w="med" len="med"/>
            </a:ln>
            <a:effectLst>
              <a:outerShdw blurRad="149987" dist="250190" dir="8460000" algn="ctr">
                <a:srgbClr val="000000">
                  <a:alpha val="28000"/>
                </a:srgbClr>
              </a:outerShdw>
            </a:effectLst>
            <a:sp3d prstMaterial="metal">
              <a:bevelT w="88900" h="88900"/>
            </a:sp3d>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endParaRPr>
            </a:p>
          </p:txBody>
        </p:sp>
        <p:sp>
          <p:nvSpPr>
            <p:cNvPr id="7" name="Text Box 27"/>
            <p:cNvSpPr txBox="1">
              <a:spLocks noChangeArrowheads="1"/>
            </p:cNvSpPr>
            <p:nvPr/>
          </p:nvSpPr>
          <p:spPr bwMode="auto">
            <a:xfrm>
              <a:off x="742950" y="3279998"/>
              <a:ext cx="3529013" cy="409339"/>
            </a:xfrm>
            <a:prstGeom prst="rect">
              <a:avLst/>
            </a:prstGeom>
            <a:grpFill/>
            <a:ln w="19050" algn="ctr">
              <a:noFill/>
              <a:miter lim="800000"/>
              <a:headEnd/>
              <a:tailEnd/>
            </a:ln>
            <a:effectLst>
              <a:outerShdw blurRad="149987" dist="250190" dir="8460000" algn="ctr">
                <a:srgbClr val="000000">
                  <a:alpha val="28000"/>
                </a:srgbClr>
              </a:outerShdw>
            </a:effectLst>
            <a:sp3d prstMaterial="metal">
              <a:bevelT w="88900" h="88900"/>
            </a:sp3d>
          </p:spPr>
          <p:txBody>
            <a:bodyPr wrap="square" lIns="76197" tIns="38098" rIns="76197" bIns="38098" anchor="ctr">
              <a:spAutoFit/>
            </a:bodyPr>
            <a:lstStyle/>
            <a:p>
              <a:pPr algn="ctr">
                <a:lnSpc>
                  <a:spcPct val="90000"/>
                </a:lnSpc>
                <a:defRPr/>
              </a:pPr>
              <a:r>
                <a:rPr lang="en-US" sz="2400" u="sng" spc="-120" dirty="0" smtClean="0">
                  <a:solidFill>
                    <a:srgbClr val="FFCC00"/>
                  </a:solidFill>
                  <a:effectLst>
                    <a:outerShdw blurRad="38100" dist="38100" dir="2700000" algn="tl">
                      <a:srgbClr val="000000">
                        <a:alpha val="43137"/>
                      </a:srgbClr>
                    </a:outerShdw>
                  </a:effectLst>
                  <a:latin typeface="+mn-lt"/>
                </a:rPr>
                <a:t>Setup Requirements</a:t>
              </a:r>
              <a:endParaRPr lang="en-US" sz="2400" u="sng" spc="-120" dirty="0">
                <a:solidFill>
                  <a:srgbClr val="FFCC00"/>
                </a:solidFill>
                <a:effectLst>
                  <a:outerShdw blurRad="38100" dist="38100" dir="2700000" algn="tl">
                    <a:srgbClr val="000000">
                      <a:alpha val="43137"/>
                    </a:srgbClr>
                  </a:outerShdw>
                </a:effectLst>
                <a:latin typeface="+mn-lt"/>
              </a:endParaRPr>
            </a:p>
          </p:txBody>
        </p:sp>
        <p:sp>
          <p:nvSpPr>
            <p:cNvPr id="8" name="Content Placeholder 2"/>
            <p:cNvSpPr txBox="1">
              <a:spLocks/>
            </p:cNvSpPr>
            <p:nvPr/>
          </p:nvSpPr>
          <p:spPr>
            <a:xfrm>
              <a:off x="483988" y="3745069"/>
              <a:ext cx="3894050" cy="2835840"/>
            </a:xfrm>
            <a:prstGeom prst="rect">
              <a:avLst/>
            </a:prstGeom>
            <a:noFill/>
            <a:ln>
              <a:noFill/>
            </a:ln>
            <a:effectLst>
              <a:outerShdw blurRad="149987" dist="250190" dir="8460000" algn="ctr">
                <a:srgbClr val="000000">
                  <a:alpha val="28000"/>
                </a:srgbClr>
              </a:outerShdw>
            </a:effectLst>
            <a:sp3d prstMaterial="metal">
              <a:bevelT w="88900" h="88900"/>
            </a:sp3d>
          </p:spPr>
          <p:txBody>
            <a:bodyPr lIns="76197" tIns="38098" rIns="76197" bIns="38098"/>
            <a:lstStyle/>
            <a:p>
              <a:pPr marL="376256" indent="-369888">
                <a:lnSpc>
                  <a:spcPct val="85000"/>
                </a:lnSpc>
                <a:spcBef>
                  <a:spcPct val="20000"/>
                </a:spcBef>
                <a:buBlip>
                  <a:blip r:embed="rId2"/>
                </a:buBlip>
              </a:pPr>
              <a:r>
                <a:rPr lang="en-US" sz="2000" dirty="0" smtClean="0">
                  <a:effectLst>
                    <a:outerShdw blurRad="38100" dist="38100" dir="2700000" algn="tl">
                      <a:srgbClr val="000000">
                        <a:alpha val="43137"/>
                      </a:srgbClr>
                    </a:outerShdw>
                  </a:effectLst>
                  <a:latin typeface="Calibri" pitchFamily="34" charset="0"/>
                </a:rPr>
                <a:t>Adprep must be used for Windows Server 2003 and Windows Server 2008 forest</a:t>
              </a:r>
            </a:p>
            <a:p>
              <a:pPr marL="376256" indent="-369888">
                <a:lnSpc>
                  <a:spcPct val="85000"/>
                </a:lnSpc>
                <a:spcBef>
                  <a:spcPct val="20000"/>
                </a:spcBef>
                <a:buBlip>
                  <a:blip r:embed="rId2"/>
                </a:buBlip>
              </a:pPr>
              <a:r>
                <a:rPr lang="en-US" sz="2000" dirty="0" smtClean="0">
                  <a:effectLst>
                    <a:outerShdw blurRad="38100" dist="38100" dir="2700000" algn="tl">
                      <a:srgbClr val="000000">
                        <a:alpha val="43137"/>
                      </a:srgbClr>
                    </a:outerShdw>
                  </a:effectLst>
                  <a:latin typeface="Calibri" pitchFamily="34" charset="0"/>
                </a:rPr>
                <a:t>All domain controllers in your Active Directory forest are running Windows Server 2008 R2</a:t>
              </a:r>
            </a:p>
            <a:p>
              <a:pPr marL="376256" indent="-369888">
                <a:lnSpc>
                  <a:spcPct val="85000"/>
                </a:lnSpc>
                <a:spcBef>
                  <a:spcPct val="20000"/>
                </a:spcBef>
                <a:buBlip>
                  <a:blip r:embed="rId2"/>
                </a:buBlip>
              </a:pPr>
              <a:r>
                <a:rPr lang="en-US" sz="2000" dirty="0" smtClean="0">
                  <a:effectLst>
                    <a:outerShdw blurRad="38100" dist="38100" dir="2700000" algn="tl">
                      <a:srgbClr val="000000">
                        <a:alpha val="43137"/>
                      </a:srgbClr>
                    </a:outerShdw>
                  </a:effectLst>
                  <a:latin typeface="Calibri" pitchFamily="34" charset="0"/>
                </a:rPr>
                <a:t>Raise the functional level of your Active Directory forest to Windows Server 2008 R2</a:t>
              </a:r>
              <a:br>
                <a:rPr lang="en-US" sz="2000" dirty="0" smtClean="0">
                  <a:effectLst>
                    <a:outerShdw blurRad="38100" dist="38100" dir="2700000" algn="tl">
                      <a:srgbClr val="000000">
                        <a:alpha val="43137"/>
                      </a:srgbClr>
                    </a:outerShdw>
                  </a:effectLst>
                  <a:latin typeface="Calibri" pitchFamily="34" charset="0"/>
                </a:rPr>
              </a:br>
              <a:endParaRPr lang="en-US" sz="2000" dirty="0" smtClean="0">
                <a:effectLst>
                  <a:outerShdw blurRad="38100" dist="38100" dir="2700000" algn="tl">
                    <a:srgbClr val="000000">
                      <a:alpha val="43137"/>
                    </a:srgbClr>
                  </a:outerShdw>
                </a:effectLst>
                <a:latin typeface="Calibri" pitchFamily="34" charset="0"/>
              </a:endParaRPr>
            </a:p>
            <a:p>
              <a:pPr marL="376256" indent="-369888">
                <a:lnSpc>
                  <a:spcPct val="85000"/>
                </a:lnSpc>
                <a:spcBef>
                  <a:spcPct val="20000"/>
                </a:spcBef>
                <a:buBlip>
                  <a:blip r:embed="rId2"/>
                </a:buBlip>
              </a:pPr>
              <a:endParaRPr lang="en-US" sz="2000" dirty="0" smtClean="0">
                <a:effectLst>
                  <a:outerShdw blurRad="38100" dist="38100" dir="2700000" algn="tl">
                    <a:srgbClr val="000000">
                      <a:alpha val="43137"/>
                    </a:srgbClr>
                  </a:outerShdw>
                </a:effectLst>
                <a:latin typeface="Calibri" pitchFamily="34" charset="0"/>
              </a:endParaRPr>
            </a:p>
          </p:txBody>
        </p:sp>
      </p:grpSp>
      <p:grpSp>
        <p:nvGrpSpPr>
          <p:cNvPr id="9" name="Group 17"/>
          <p:cNvGrpSpPr/>
          <p:nvPr/>
        </p:nvGrpSpPr>
        <p:grpSpPr>
          <a:xfrm>
            <a:off x="4579421" y="2813473"/>
            <a:ext cx="4122345" cy="3474720"/>
            <a:chOff x="4585855" y="3186545"/>
            <a:chExt cx="4073235" cy="3388426"/>
          </a:xfrm>
          <a:effectLst/>
        </p:grpSpPr>
        <p:sp>
          <p:nvSpPr>
            <p:cNvPr id="10" name="Rounded Rectangle 9"/>
            <p:cNvSpPr/>
            <p:nvPr/>
          </p:nvSpPr>
          <p:spPr bwMode="auto">
            <a:xfrm>
              <a:off x="4585855" y="3186545"/>
              <a:ext cx="4073235" cy="3388426"/>
            </a:xfrm>
            <a:prstGeom prst="roundRect">
              <a:avLst/>
            </a:prstGeom>
            <a:solidFill>
              <a:schemeClr val="accent2">
                <a:lumMod val="75000"/>
              </a:schemeClr>
            </a:solidFill>
            <a:ln w="19050"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endParaRPr>
            </a:p>
          </p:txBody>
        </p:sp>
        <p:pic>
          <p:nvPicPr>
            <p:cNvPr id="11" name="Picture 10" descr="Warning.png"/>
            <p:cNvPicPr>
              <a:picLocks noChangeAspect="1"/>
            </p:cNvPicPr>
            <p:nvPr/>
          </p:nvPicPr>
          <p:blipFill>
            <a:blip r:embed="rId3" cstate="print"/>
            <a:stretch>
              <a:fillRect/>
            </a:stretch>
          </p:blipFill>
          <p:spPr>
            <a:xfrm>
              <a:off x="6107761" y="3359447"/>
              <a:ext cx="1014847" cy="88382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2" name="TextBox 11"/>
            <p:cNvSpPr txBox="1"/>
            <p:nvPr/>
          </p:nvSpPr>
          <p:spPr>
            <a:xfrm>
              <a:off x="4843463" y="4265033"/>
              <a:ext cx="3700462" cy="189083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en-US" sz="2000" dirty="0" smtClean="0">
                  <a:effectLst>
                    <a:outerShdw blurRad="38100" dist="38100" dir="2700000" algn="tl">
                      <a:srgbClr val="000000">
                        <a:alpha val="43137"/>
                      </a:srgbClr>
                    </a:outerShdw>
                  </a:effectLst>
                  <a:latin typeface="Calibri" pitchFamily="34" charset="0"/>
                </a:rPr>
                <a:t>The process of enabling Active Directory Recycle Bin is irreversible. After you enable Active Directory Recycle Bin in your environment, you cannot disable it.</a:t>
              </a:r>
              <a:endParaRPr lang="en-US" sz="2000" dirty="0">
                <a:effectLst>
                  <a:outerShdw blurRad="38100" dist="38100" dir="2700000" algn="tl">
                    <a:srgbClr val="000000">
                      <a:alpha val="43137"/>
                    </a:srgbClr>
                  </a:outerShdw>
                </a:effectLst>
                <a:latin typeface="Calibri" pitchFamily="34" charset="0"/>
              </a:endParaRPr>
            </a:p>
          </p:txBody>
        </p:sp>
      </p:grpSp>
      <p:grpSp>
        <p:nvGrpSpPr>
          <p:cNvPr id="13" name="Group 31"/>
          <p:cNvGrpSpPr/>
          <p:nvPr/>
        </p:nvGrpSpPr>
        <p:grpSpPr>
          <a:xfrm>
            <a:off x="457320" y="1040912"/>
            <a:ext cx="8244445" cy="1484415"/>
            <a:chOff x="343333" y="1607128"/>
            <a:chExt cx="8278153" cy="1484415"/>
          </a:xfrm>
          <a:effectLst/>
        </p:grpSpPr>
        <p:sp>
          <p:nvSpPr>
            <p:cNvPr id="14" name="Rounded Rectangle 13"/>
            <p:cNvSpPr/>
            <p:nvPr/>
          </p:nvSpPr>
          <p:spPr bwMode="auto">
            <a:xfrm>
              <a:off x="343333" y="1607128"/>
              <a:ext cx="8278153" cy="1484415"/>
            </a:xfrm>
            <a:prstGeom prst="roundRect">
              <a:avLst/>
            </a:prstGeom>
            <a:solidFill>
              <a:schemeClr val="tx2">
                <a:lumMod val="75000"/>
              </a:schemeClr>
            </a:solidFill>
            <a:ln w="19050"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charset="0"/>
              </a:endParaRPr>
            </a:p>
          </p:txBody>
        </p:sp>
        <p:sp>
          <p:nvSpPr>
            <p:cNvPr id="15" name="Content Placeholder 2"/>
            <p:cNvSpPr txBox="1">
              <a:spLocks/>
            </p:cNvSpPr>
            <p:nvPr/>
          </p:nvSpPr>
          <p:spPr>
            <a:xfrm>
              <a:off x="2409767" y="1750014"/>
              <a:ext cx="5419783" cy="1145587"/>
            </a:xfrm>
            <a:prstGeom prst="rect">
              <a:avLst/>
            </a:prstGeom>
            <a:noFill/>
            <a:ln>
              <a:noFill/>
            </a:ln>
            <a:effectLst/>
            <a:sp3d>
              <a:bevelT w="139700" h="139700"/>
            </a:sp3d>
          </p:spPr>
          <p:txBody>
            <a:bodyPr lIns="76197" tIns="38098" rIns="76197" bIns="38098"/>
            <a:lstStyle/>
            <a:p>
              <a:pPr marL="376256" indent="-369888">
                <a:lnSpc>
                  <a:spcPct val="85000"/>
                </a:lnSpc>
                <a:spcBef>
                  <a:spcPct val="20000"/>
                </a:spcBef>
                <a:buBlip>
                  <a:blip r:embed="rId2"/>
                </a:buBlip>
              </a:pPr>
              <a:r>
                <a:rPr lang="en-US" sz="2000" dirty="0" smtClean="0">
                  <a:solidFill>
                    <a:schemeClr val="bg1"/>
                  </a:solidFill>
                  <a:effectLst>
                    <a:outerShdw blurRad="38100" dist="38100" dir="2700000" algn="tl">
                      <a:srgbClr val="000000">
                        <a:alpha val="43137"/>
                      </a:srgbClr>
                    </a:outerShdw>
                  </a:effectLst>
                  <a:latin typeface="Calibri" pitchFamily="34" charset="0"/>
                </a:rPr>
                <a:t>Reduces Downtime and Effort</a:t>
              </a:r>
            </a:p>
            <a:p>
              <a:pPr marL="376256" indent="-369888">
                <a:lnSpc>
                  <a:spcPct val="85000"/>
                </a:lnSpc>
                <a:spcBef>
                  <a:spcPct val="20000"/>
                </a:spcBef>
                <a:buBlip>
                  <a:blip r:embed="rId2"/>
                </a:buBlip>
              </a:pPr>
              <a:r>
                <a:rPr lang="en-US" sz="2000" dirty="0" smtClean="0">
                  <a:solidFill>
                    <a:schemeClr val="bg1"/>
                  </a:solidFill>
                  <a:effectLst>
                    <a:outerShdw blurRad="38100" dist="38100" dir="2700000" algn="tl">
                      <a:srgbClr val="000000">
                        <a:alpha val="43137"/>
                      </a:srgbClr>
                    </a:outerShdw>
                  </a:effectLst>
                  <a:latin typeface="Calibri" pitchFamily="34" charset="0"/>
                </a:rPr>
                <a:t>AD Objects Are Preserved</a:t>
              </a:r>
            </a:p>
            <a:p>
              <a:pPr marL="376256" indent="-369888">
                <a:lnSpc>
                  <a:spcPct val="85000"/>
                </a:lnSpc>
                <a:spcBef>
                  <a:spcPct val="20000"/>
                </a:spcBef>
                <a:buBlip>
                  <a:blip r:embed="rId2"/>
                </a:buBlip>
              </a:pPr>
              <a:r>
                <a:rPr lang="en-US" sz="2000" dirty="0" smtClean="0">
                  <a:solidFill>
                    <a:schemeClr val="bg1"/>
                  </a:solidFill>
                  <a:effectLst>
                    <a:outerShdw blurRad="38100" dist="38100" dir="2700000" algn="tl">
                      <a:srgbClr val="000000">
                        <a:alpha val="43137"/>
                      </a:srgbClr>
                    </a:outerShdw>
                  </a:effectLst>
                  <a:latin typeface="Calibri" pitchFamily="34" charset="0"/>
                </a:rPr>
                <a:t>Functional for AD DS and AD LDS</a:t>
              </a:r>
            </a:p>
            <a:p>
              <a:pPr marL="376256" indent="-369888">
                <a:lnSpc>
                  <a:spcPct val="85000"/>
                </a:lnSpc>
                <a:spcBef>
                  <a:spcPct val="20000"/>
                </a:spcBef>
                <a:buBlip>
                  <a:blip r:embed="rId2"/>
                </a:buBlip>
              </a:pPr>
              <a:r>
                <a:rPr lang="en-US" sz="2000" dirty="0" smtClean="0">
                  <a:solidFill>
                    <a:schemeClr val="bg1"/>
                  </a:solidFill>
                  <a:effectLst>
                    <a:outerShdw blurRad="38100" dist="38100" dir="2700000" algn="tl">
                      <a:srgbClr val="000000">
                        <a:alpha val="43137"/>
                      </a:srgbClr>
                    </a:outerShdw>
                  </a:effectLst>
                  <a:latin typeface="Calibri" pitchFamily="34" charset="0"/>
                </a:rPr>
                <a:t>Use LDP.exe or Windows PowerShell Cmdlets</a:t>
              </a:r>
            </a:p>
            <a:p>
              <a:pPr marL="376256" indent="-369888">
                <a:lnSpc>
                  <a:spcPct val="85000"/>
                </a:lnSpc>
                <a:spcBef>
                  <a:spcPct val="20000"/>
                </a:spcBef>
                <a:buBlip>
                  <a:blip r:embed="rId2"/>
                </a:buBlip>
              </a:pPr>
              <a:endParaRPr lang="en-US" sz="2000" dirty="0" smtClean="0">
                <a:solidFill>
                  <a:schemeClr val="bg1"/>
                </a:solidFill>
                <a:effectLst>
                  <a:outerShdw blurRad="38100" dist="38100" dir="2700000" algn="tl">
                    <a:srgbClr val="000000">
                      <a:alpha val="43137"/>
                    </a:srgbClr>
                  </a:outerShdw>
                </a:effectLst>
                <a:latin typeface="Calibri" pitchFamily="34" charset="0"/>
              </a:endParaRPr>
            </a:p>
          </p:txBody>
        </p:sp>
        <p:pic>
          <p:nvPicPr>
            <p:cNvPr id="16" name="Picture 3"/>
            <p:cNvPicPr>
              <a:picLocks noChangeAspect="1" noChangeArrowheads="1"/>
            </p:cNvPicPr>
            <p:nvPr/>
          </p:nvPicPr>
          <p:blipFill>
            <a:blip r:embed="rId4" cstate="print"/>
            <a:srcRect/>
            <a:stretch>
              <a:fillRect/>
            </a:stretch>
          </p:blipFill>
          <p:spPr bwMode="auto">
            <a:xfrm>
              <a:off x="6942610" y="1710262"/>
              <a:ext cx="1359090" cy="952004"/>
            </a:xfrm>
            <a:prstGeom prst="rect">
              <a:avLst/>
            </a:prstGeom>
            <a:noFill/>
            <a:ln w="9525">
              <a:noFill/>
              <a:miter lim="800000"/>
              <a:headEnd/>
              <a:tailEnd/>
            </a:ln>
            <a:effectLst/>
          </p:spPr>
        </p:pic>
        <p:pic>
          <p:nvPicPr>
            <p:cNvPr id="17" name="Picture 16" descr="image1.JPG"/>
            <p:cNvPicPr>
              <a:picLocks noChangeAspect="1"/>
            </p:cNvPicPr>
            <p:nvPr/>
          </p:nvPicPr>
          <p:blipFill>
            <a:blip r:embed="rId5" cstate="print"/>
            <a:stretch>
              <a:fillRect/>
            </a:stretch>
          </p:blipFill>
          <p:spPr>
            <a:xfrm>
              <a:off x="762001" y="1773922"/>
              <a:ext cx="1537854" cy="1149386"/>
            </a:xfrm>
            <a:prstGeom prst="rect">
              <a:avLst/>
            </a:prstGeom>
            <a:noFill/>
            <a:ln>
              <a:noFill/>
            </a:ln>
            <a:effectLst/>
            <a:sp3d>
              <a:bevelT w="139700" h="139700"/>
            </a:sp3d>
          </p:spPr>
        </p:pic>
      </p:grpSp>
    </p:spTree>
    <p:extLst>
      <p:ext uri="{BB962C8B-B14F-4D97-AF65-F5344CB8AC3E}">
        <p14:creationId xmlns:p14="http://schemas.microsoft.com/office/powerpoint/2010/main" val="3591301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74463" y="1617663"/>
            <a:ext cx="7681913" cy="554037"/>
          </a:xfrm>
        </p:spPr>
        <p:txBody>
          <a:bodyPr>
            <a:normAutofit fontScale="90000"/>
          </a:bodyPr>
          <a:lstStyle/>
          <a:p>
            <a:r>
              <a:rPr lang="en-US" b="1" dirty="0" smtClean="0">
                <a:effectLst>
                  <a:outerShdw blurRad="38100" dist="38100" dir="2700000" algn="tl">
                    <a:srgbClr val="000000">
                      <a:alpha val="43137"/>
                    </a:srgbClr>
                  </a:outerShdw>
                </a:effectLst>
              </a:rPr>
              <a:t>Implement</a:t>
            </a:r>
            <a:r>
              <a:rPr lang="en-US" b="1" baseline="0" dirty="0" smtClean="0">
                <a:effectLst>
                  <a:outerShdw blurRad="38100" dist="38100" dir="2700000" algn="tl">
                    <a:srgbClr val="000000">
                      <a:alpha val="43137"/>
                    </a:srgbClr>
                  </a:outerShdw>
                </a:effectLst>
              </a:rPr>
              <a:t> the AD Recycle Bin</a:t>
            </a:r>
            <a:endParaRPr lang="en-CA" b="1" dirty="0">
              <a:effectLst>
                <a:outerShdw blurRad="38100" dist="38100" dir="2700000" algn="tl">
                  <a:srgbClr val="000000">
                    <a:alpha val="43137"/>
                  </a:srgbClr>
                </a:outerShdw>
              </a:effectLst>
            </a:endParaRPr>
          </a:p>
        </p:txBody>
      </p:sp>
      <p:sp>
        <p:nvSpPr>
          <p:cNvPr id="6"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5"/>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5"/>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smtClean="0">
                <a:effectLst>
                  <a:outerShdw blurRad="38100" dist="38100" dir="2700000" algn="tl">
                    <a:srgbClr val="000000">
                      <a:alpha val="43137"/>
                    </a:srgbClr>
                  </a:outerShdw>
                </a:effectLst>
              </a:rPr>
              <a:t>Demo</a:t>
            </a:r>
            <a:endParaRPr lang="en-CA" sz="5400" b="1" dirty="0">
              <a:effectLst>
                <a:outerShdw blurRad="38100" dist="38100" dir="2700000" algn="tl">
                  <a:srgbClr val="000000">
                    <a:alpha val="43137"/>
                  </a:srgbClr>
                </a:outerShdw>
              </a:effectLst>
            </a:endParaRPr>
          </a:p>
        </p:txBody>
      </p:sp>
      <p:pic>
        <p:nvPicPr>
          <p:cNvPr id="3" name="ADRecycleBin-hd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9144000" cy="6858000"/>
          </a:xfrm>
          <a:prstGeom prst="rect">
            <a:avLst/>
          </a:prstGeom>
        </p:spPr>
      </p:pic>
    </p:spTree>
    <p:extLst>
      <p:ext uri="{BB962C8B-B14F-4D97-AF65-F5344CB8AC3E}">
        <p14:creationId xmlns:p14="http://schemas.microsoft.com/office/powerpoint/2010/main" val="28783258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2448" y="228600"/>
            <a:ext cx="8382000" cy="554038"/>
          </a:xfrm>
        </p:spPr>
        <p:txBody>
          <a:bodyPr>
            <a:normAutofit fontScale="90000"/>
          </a:bodyPr>
          <a:lstStyle/>
          <a:p>
            <a:r>
              <a:rPr lang="en-US" b="1" dirty="0" smtClean="0">
                <a:effectLst>
                  <a:outerShdw blurRad="38100" dist="38100" dir="2700000" algn="tl">
                    <a:srgbClr val="000000">
                      <a:alpha val="43137"/>
                    </a:srgbClr>
                  </a:outerShdw>
                </a:effectLst>
              </a:rPr>
              <a:t>Updating Password Policy</a:t>
            </a:r>
            <a:endParaRPr lang="en-CA" b="1" dirty="0">
              <a:effectLst>
                <a:outerShdw blurRad="38100" dist="38100" dir="2700000" algn="tl">
                  <a:srgbClr val="000000">
                    <a:alpha val="43137"/>
                  </a:srgbClr>
                </a:outerShdw>
              </a:effectLst>
            </a:endParaRPr>
          </a:p>
        </p:txBody>
      </p:sp>
      <p:sp>
        <p:nvSpPr>
          <p:cNvPr id="3" name="Text Placeholder 2"/>
          <p:cNvSpPr>
            <a:spLocks noGrp="1"/>
          </p:cNvSpPr>
          <p:nvPr>
            <p:ph type="body" sz="quarter" idx="4294967295"/>
          </p:nvPr>
        </p:nvSpPr>
        <p:spPr>
          <a:xfrm>
            <a:off x="222448" y="1023938"/>
            <a:ext cx="8382000" cy="3095625"/>
          </a:xfrm>
        </p:spPr>
        <p:txBody>
          <a:bodyPr/>
          <a:lstStyle/>
          <a:p>
            <a:r>
              <a:rPr lang="en-US" b="1" dirty="0" smtClean="0">
                <a:effectLst>
                  <a:outerShdw blurRad="38100" dist="38100" dir="2700000" algn="tl">
                    <a:srgbClr val="000000">
                      <a:alpha val="43137"/>
                    </a:srgbClr>
                  </a:outerShdw>
                </a:effectLst>
              </a:rPr>
              <a:t>Why?</a:t>
            </a:r>
          </a:p>
          <a:p>
            <a:pPr lvl="1"/>
            <a:r>
              <a:rPr lang="en-US" b="1" dirty="0" smtClean="0">
                <a:effectLst>
                  <a:outerShdw blurRad="38100" dist="38100" dir="2700000" algn="tl">
                    <a:srgbClr val="000000">
                      <a:alpha val="43137"/>
                    </a:srgbClr>
                  </a:outerShdw>
                </a:effectLst>
              </a:rPr>
              <a:t>Complexity = circumvention</a:t>
            </a:r>
          </a:p>
          <a:p>
            <a:pPr lvl="1"/>
            <a:r>
              <a:rPr lang="en-US" b="1" dirty="0" smtClean="0">
                <a:effectLst>
                  <a:outerShdw blurRad="38100" dist="38100" dir="2700000" algn="tl">
                    <a:srgbClr val="000000">
                      <a:alpha val="43137"/>
                    </a:srgbClr>
                  </a:outerShdw>
                </a:effectLst>
              </a:rPr>
              <a:t>Find right level of usability</a:t>
            </a:r>
          </a:p>
          <a:p>
            <a:r>
              <a:rPr lang="en-US" b="1" dirty="0" smtClean="0">
                <a:effectLst>
                  <a:outerShdw blurRad="38100" dist="38100" dir="2700000" algn="tl">
                    <a:srgbClr val="000000">
                      <a:alpha val="43137"/>
                    </a:srgbClr>
                  </a:outerShdw>
                </a:effectLst>
              </a:rPr>
              <a:t>Requirements for Multiple policies?</a:t>
            </a:r>
          </a:p>
          <a:p>
            <a:pPr lvl="1"/>
            <a:r>
              <a:rPr lang="en-US" b="1" dirty="0" smtClean="0">
                <a:effectLst>
                  <a:outerShdw blurRad="38100" dist="38100" dir="2700000" algn="tl">
                    <a:srgbClr val="000000">
                      <a:alpha val="43137"/>
                    </a:srgbClr>
                  </a:outerShdw>
                </a:effectLst>
              </a:rPr>
              <a:t>Old way = domains</a:t>
            </a:r>
          </a:p>
          <a:p>
            <a:pPr lvl="1"/>
            <a:r>
              <a:rPr lang="en-US" b="1" dirty="0" smtClean="0">
                <a:effectLst>
                  <a:outerShdw blurRad="38100" dist="38100" dir="2700000" algn="tl">
                    <a:srgbClr val="000000">
                      <a:alpha val="43137"/>
                    </a:srgbClr>
                  </a:outerShdw>
                </a:effectLst>
              </a:rPr>
              <a:t>New way = Password Settings Object</a:t>
            </a:r>
          </a:p>
          <a:p>
            <a:endParaRPr lang="en-US" b="1" dirty="0" smtClean="0">
              <a:effectLst>
                <a:outerShdw blurRad="38100" dist="38100" dir="2700000" algn="tl">
                  <a:srgbClr val="000000">
                    <a:alpha val="43137"/>
                  </a:srgbClr>
                </a:outerShdw>
              </a:effectLst>
            </a:endParaRPr>
          </a:p>
        </p:txBody>
      </p:sp>
      <p:grpSp>
        <p:nvGrpSpPr>
          <p:cNvPr id="6" name="Group 5"/>
          <p:cNvGrpSpPr/>
          <p:nvPr/>
        </p:nvGrpSpPr>
        <p:grpSpPr>
          <a:xfrm flipH="1">
            <a:off x="5437260" y="2222456"/>
            <a:ext cx="3859603" cy="3497533"/>
            <a:chOff x="6117167" y="749288"/>
            <a:chExt cx="6532464" cy="4354975"/>
          </a:xfrm>
        </p:grpSpPr>
        <p:pic>
          <p:nvPicPr>
            <p:cNvPr id="5" name="Picture 3" descr="C:\Users\rclaus\AppData\Local\Microsoft\Windows\Temporary Internet Files\Content.IE5\164LXQHQ\MP900433153[1].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3143" r="97524">
                          <a14:foregroundMark x1="83333" y1="7000" x2="83333" y2="7000"/>
                          <a14:foregroundMark x1="72476" y1="6429" x2="72476" y2="6429"/>
                          <a14:foregroundMark x1="85714" y1="9286" x2="81905" y2="58286"/>
                          <a14:foregroundMark x1="64381" y1="5429" x2="85714" y2="7714"/>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6117167" y="749288"/>
              <a:ext cx="6532464" cy="43549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rot="20430289">
              <a:off x="10302639" y="3504802"/>
              <a:ext cx="677499" cy="460967"/>
            </a:xfrm>
            <a:prstGeom prst="rect">
              <a:avLst/>
            </a:prstGeom>
            <a:gradFill flip="none" rotWithShape="1">
              <a:gsLst>
                <a:gs pos="98333">
                  <a:schemeClr val="tx2">
                    <a:lumMod val="20000"/>
                    <a:lumOff val="80000"/>
                  </a:schemeClr>
                </a:gs>
                <a:gs pos="0">
                  <a:schemeClr val="tx2">
                    <a:lumMod val="60000"/>
                    <a:lumOff val="40000"/>
                  </a:schemeClr>
                </a:gs>
                <a:gs pos="86000">
                  <a:schemeClr val="tx2">
                    <a:lumMod val="40000"/>
                    <a:lumOff val="60000"/>
                  </a:schemeClr>
                </a:gs>
              </a:gsLst>
              <a:lin ang="5400000" scaled="1"/>
              <a:tileRect/>
            </a:gradFill>
            <a:ln w="28575">
              <a:headEnd type="none" w="med" len="med"/>
              <a:tailEnd type="none" w="med" len="med"/>
            </a:ln>
            <a:effectLst/>
            <a:scene3d>
              <a:camera prst="orthographicFront">
                <a:rot lat="19199996" lon="0" rev="0"/>
              </a:camera>
              <a:lightRig rig="threePt" dir="t"/>
            </a:scene3d>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600" dirty="0" smtClean="0">
                  <a:solidFill>
                    <a:schemeClr val="bg1">
                      <a:alpha val="99000"/>
                    </a:schemeClr>
                  </a:solidFill>
                </a:rPr>
                <a:t>Password</a:t>
              </a:r>
            </a:p>
            <a:p>
              <a:pPr algn="ctr" defTabSz="914099"/>
              <a:endParaRPr lang="en-US" sz="600" dirty="0" smtClean="0">
                <a:solidFill>
                  <a:schemeClr val="bg1">
                    <a:alpha val="99000"/>
                  </a:schemeClr>
                </a:solidFill>
              </a:endParaRPr>
            </a:p>
            <a:p>
              <a:pPr algn="ctr" defTabSz="914099"/>
              <a:r>
                <a:rPr lang="en-US" sz="600" dirty="0" smtClean="0">
                  <a:solidFill>
                    <a:schemeClr val="bg1">
                      <a:alpha val="99000"/>
                    </a:schemeClr>
                  </a:solidFill>
                </a:rPr>
                <a:t>IL0veMyK1ds!</a:t>
              </a:r>
              <a:endParaRPr lang="en-CA" sz="600" dirty="0" smtClean="0">
                <a:solidFill>
                  <a:schemeClr val="bg1">
                    <a:alpha val="99000"/>
                  </a:schemeClr>
                </a:solidFill>
              </a:endParaRPr>
            </a:p>
          </p:txBody>
        </p:sp>
      </p:grpSp>
      <p:pic>
        <p:nvPicPr>
          <p:cNvPr id="8" name="Picture 5" descr="C:\Users\rclaus\AppData\Local\Microsoft\Windows\Temporary Internet Files\Content.IE5\164LXQHQ\MP90044293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754" y="4084638"/>
            <a:ext cx="1134286" cy="19901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564679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par>
                          <p:cTn id="23" fill="hold">
                            <p:stCondLst>
                              <p:cond delay="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02455" y="1617663"/>
            <a:ext cx="7681913" cy="554037"/>
          </a:xfrm>
        </p:spPr>
        <p:txBody>
          <a:bodyPr>
            <a:normAutofit fontScale="90000"/>
          </a:bodyPr>
          <a:lstStyle/>
          <a:p>
            <a:r>
              <a:rPr lang="en-US" b="1" dirty="0" smtClean="0">
                <a:effectLst>
                  <a:outerShdw blurRad="38100" dist="38100" dir="2700000" algn="tl">
                    <a:srgbClr val="000000">
                      <a:alpha val="43137"/>
                    </a:srgbClr>
                  </a:outerShdw>
                </a:effectLst>
              </a:rPr>
              <a:t>Creating Password Settings Objects</a:t>
            </a:r>
            <a:endParaRPr lang="en-CA" b="1" dirty="0">
              <a:effectLst>
                <a:outerShdw blurRad="38100" dist="38100" dir="2700000" algn="tl">
                  <a:srgbClr val="000000">
                    <a:alpha val="43137"/>
                  </a:srgbClr>
                </a:outerShdw>
              </a:effectLst>
            </a:endParaRPr>
          </a:p>
        </p:txBody>
      </p:sp>
      <p:sp>
        <p:nvSpPr>
          <p:cNvPr id="6"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5"/>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5"/>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smtClean="0">
                <a:effectLst>
                  <a:outerShdw blurRad="38100" dist="38100" dir="2700000" algn="tl">
                    <a:srgbClr val="000000">
                      <a:alpha val="43137"/>
                    </a:srgbClr>
                  </a:outerShdw>
                </a:effectLst>
              </a:rPr>
              <a:t>Demo</a:t>
            </a:r>
            <a:endParaRPr lang="en-CA" sz="5400" b="1" dirty="0">
              <a:effectLst>
                <a:outerShdw blurRad="38100" dist="38100" dir="2700000" algn="tl">
                  <a:srgbClr val="000000">
                    <a:alpha val="43137"/>
                  </a:srgbClr>
                </a:outerShdw>
              </a:effectLst>
            </a:endParaRPr>
          </a:p>
        </p:txBody>
      </p:sp>
      <p:pic>
        <p:nvPicPr>
          <p:cNvPr id="3" name="PSO-HD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9144000" cy="6858000"/>
          </a:xfrm>
          <a:prstGeom prst="rect">
            <a:avLst/>
          </a:prstGeom>
        </p:spPr>
      </p:pic>
    </p:spTree>
    <p:extLst>
      <p:ext uri="{BB962C8B-B14F-4D97-AF65-F5344CB8AC3E}">
        <p14:creationId xmlns:p14="http://schemas.microsoft.com/office/powerpoint/2010/main" val="42776903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813" y="188640"/>
            <a:ext cx="8229600" cy="1143000"/>
          </a:xfrm>
        </p:spPr>
        <p:txBody>
          <a:bodyPr/>
          <a:lstStyle/>
          <a:p>
            <a:r>
              <a:rPr lang="en-US" b="1" dirty="0" smtClean="0">
                <a:effectLst>
                  <a:outerShdw blurRad="38100" dist="38100" dir="2700000" algn="tl">
                    <a:srgbClr val="000000">
                      <a:alpha val="43137"/>
                    </a:srgbClr>
                  </a:outerShdw>
                </a:effectLst>
              </a:rPr>
              <a:t>How About Service Accounts?</a:t>
            </a:r>
            <a:endParaRPr lang="en-US" b="1" dirty="0">
              <a:effectLst>
                <a:outerShdw blurRad="38100" dist="38100" dir="2700000" algn="tl">
                  <a:srgbClr val="000000">
                    <a:alpha val="43137"/>
                  </a:srgbClr>
                </a:outerShdw>
              </a:effectLst>
            </a:endParaRPr>
          </a:p>
        </p:txBody>
      </p:sp>
      <p:grpSp>
        <p:nvGrpSpPr>
          <p:cNvPr id="3" name="Group 3"/>
          <p:cNvGrpSpPr/>
          <p:nvPr/>
        </p:nvGrpSpPr>
        <p:grpSpPr>
          <a:xfrm>
            <a:off x="361733" y="1108875"/>
            <a:ext cx="8343467" cy="1017164"/>
            <a:chOff x="400267" y="1843296"/>
            <a:chExt cx="8343467" cy="1502902"/>
          </a:xfrm>
          <a:solidFill>
            <a:schemeClr val="accent4">
              <a:lumMod val="75000"/>
            </a:schemeClr>
          </a:solidFill>
        </p:grpSpPr>
        <p:sp>
          <p:nvSpPr>
            <p:cNvPr id="5" name="Rounded Rectangle 4"/>
            <p:cNvSpPr/>
            <p:nvPr/>
          </p:nvSpPr>
          <p:spPr bwMode="auto">
            <a:xfrm>
              <a:off x="400267" y="1843296"/>
              <a:ext cx="8343467" cy="1502902"/>
            </a:xfrm>
            <a:prstGeom prst="roundRect">
              <a:avLst/>
            </a:prstGeom>
            <a:grpFill/>
            <a:ln w="1905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effectLst/>
                <a:latin typeface="Arial" charset="0"/>
              </a:endParaRPr>
            </a:p>
          </p:txBody>
        </p:sp>
        <p:sp>
          <p:nvSpPr>
            <p:cNvPr id="6" name="Content Placeholder 2"/>
            <p:cNvSpPr txBox="1">
              <a:spLocks/>
            </p:cNvSpPr>
            <p:nvPr/>
          </p:nvSpPr>
          <p:spPr>
            <a:xfrm>
              <a:off x="448073" y="2021953"/>
              <a:ext cx="4279688" cy="1145588"/>
            </a:xfrm>
            <a:prstGeom prst="rect">
              <a:avLst/>
            </a:prstGeom>
            <a:noFill/>
            <a:ln>
              <a:noFill/>
            </a:ln>
            <a:effectLst>
              <a:outerShdw blurRad="44450" dist="27940" dir="5400000" algn="ctr">
                <a:srgbClr val="000000">
                  <a:alpha val="32000"/>
                </a:srgbClr>
              </a:outerShdw>
            </a:effectLst>
          </p:spPr>
          <p:txBody>
            <a:bodyPr lIns="76197" tIns="38098" rIns="76197" bIns="38098"/>
            <a:lstStyle/>
            <a:p>
              <a:pPr marL="376256" indent="-369888">
                <a:lnSpc>
                  <a:spcPct val="85000"/>
                </a:lnSpc>
                <a:spcBef>
                  <a:spcPct val="20000"/>
                </a:spcBef>
                <a:buBlip>
                  <a:blip r:embed="rId3"/>
                </a:buBlip>
              </a:pPr>
              <a:r>
                <a:rPr lang="en-US" sz="2000" b="1" dirty="0" smtClean="0">
                  <a:solidFill>
                    <a:schemeClr val="bg1"/>
                  </a:solidFill>
                  <a:latin typeface="Calibri" pitchFamily="34" charset="0"/>
                </a:rPr>
                <a:t>Domain-Based Service Accounts Managed by AD</a:t>
              </a:r>
            </a:p>
            <a:p>
              <a:pPr marL="376256" indent="-369888">
                <a:lnSpc>
                  <a:spcPct val="85000"/>
                </a:lnSpc>
                <a:spcBef>
                  <a:spcPct val="20000"/>
                </a:spcBef>
                <a:buBlip>
                  <a:blip r:embed="rId3"/>
                </a:buBlip>
              </a:pPr>
              <a:r>
                <a:rPr lang="en-US" sz="2000" b="1" dirty="0" smtClean="0">
                  <a:solidFill>
                    <a:schemeClr val="bg1"/>
                  </a:solidFill>
                  <a:latin typeface="Calibri" pitchFamily="34" charset="0"/>
                </a:rPr>
                <a:t>Enhanced Security</a:t>
              </a:r>
            </a:p>
            <a:p>
              <a:pPr marL="376256" indent="-369888">
                <a:lnSpc>
                  <a:spcPct val="85000"/>
                </a:lnSpc>
                <a:spcBef>
                  <a:spcPct val="20000"/>
                </a:spcBef>
                <a:buBlip>
                  <a:blip r:embed="rId3"/>
                </a:buBlip>
              </a:pPr>
              <a:endParaRPr lang="en-US" sz="2000" b="1" dirty="0" smtClean="0">
                <a:solidFill>
                  <a:schemeClr val="bg1"/>
                </a:solidFill>
                <a:latin typeface="Calibri" pitchFamily="34" charset="0"/>
              </a:endParaRPr>
            </a:p>
          </p:txBody>
        </p:sp>
        <p:sp>
          <p:nvSpPr>
            <p:cNvPr id="7" name="Content Placeholder 2"/>
            <p:cNvSpPr txBox="1">
              <a:spLocks/>
            </p:cNvSpPr>
            <p:nvPr/>
          </p:nvSpPr>
          <p:spPr>
            <a:xfrm>
              <a:off x="4951366" y="1964447"/>
              <a:ext cx="3519978" cy="1145585"/>
            </a:xfrm>
            <a:prstGeom prst="rect">
              <a:avLst/>
            </a:prstGeom>
            <a:noFill/>
            <a:ln>
              <a:noFill/>
            </a:ln>
            <a:effectLst>
              <a:outerShdw blurRad="44450" dist="27940" dir="5400000" algn="ctr">
                <a:srgbClr val="000000">
                  <a:alpha val="32000"/>
                </a:srgbClr>
              </a:outerShdw>
            </a:effectLst>
          </p:spPr>
          <p:txBody>
            <a:bodyPr lIns="76197" tIns="38098" rIns="76197" bIns="38098"/>
            <a:lstStyle/>
            <a:p>
              <a:pPr marL="376256" indent="-369888">
                <a:lnSpc>
                  <a:spcPct val="85000"/>
                </a:lnSpc>
                <a:spcBef>
                  <a:spcPct val="20000"/>
                </a:spcBef>
                <a:buBlip>
                  <a:blip r:embed="rId3"/>
                </a:buBlip>
              </a:pPr>
              <a:r>
                <a:rPr lang="en-US" sz="2000" b="1" dirty="0" smtClean="0">
                  <a:solidFill>
                    <a:schemeClr val="bg1"/>
                  </a:solidFill>
                  <a:latin typeface="Calibri" pitchFamily="34" charset="0"/>
                </a:rPr>
                <a:t>Less Disruption of Service</a:t>
              </a:r>
            </a:p>
            <a:p>
              <a:pPr marL="376256" indent="-369888">
                <a:lnSpc>
                  <a:spcPct val="85000"/>
                </a:lnSpc>
                <a:spcBef>
                  <a:spcPct val="20000"/>
                </a:spcBef>
                <a:buBlip>
                  <a:blip r:embed="rId3"/>
                </a:buBlip>
              </a:pPr>
              <a:r>
                <a:rPr lang="en-US" sz="2000" b="1" dirty="0" smtClean="0">
                  <a:solidFill>
                    <a:schemeClr val="bg1"/>
                  </a:solidFill>
                  <a:latin typeface="Calibri" pitchFamily="34" charset="0"/>
                </a:rPr>
                <a:t>Reduce Recurrent Administrative Tasks</a:t>
              </a:r>
            </a:p>
            <a:p>
              <a:pPr marL="376256" indent="-369888">
                <a:lnSpc>
                  <a:spcPct val="85000"/>
                </a:lnSpc>
                <a:spcBef>
                  <a:spcPct val="20000"/>
                </a:spcBef>
                <a:buBlip>
                  <a:blip r:embed="rId3"/>
                </a:buBlip>
              </a:pPr>
              <a:endParaRPr lang="en-US" sz="2000" b="1" dirty="0" smtClean="0">
                <a:solidFill>
                  <a:schemeClr val="bg1"/>
                </a:solidFill>
                <a:latin typeface="Calibri" pitchFamily="34" charset="0"/>
              </a:endParaRPr>
            </a:p>
          </p:txBody>
        </p:sp>
      </p:grpSp>
      <p:grpSp>
        <p:nvGrpSpPr>
          <p:cNvPr id="4" name="Group 7"/>
          <p:cNvGrpSpPr/>
          <p:nvPr/>
        </p:nvGrpSpPr>
        <p:grpSpPr>
          <a:xfrm>
            <a:off x="174117" y="2459184"/>
            <a:ext cx="4128656" cy="2966455"/>
            <a:chOff x="4585855" y="3186545"/>
            <a:chExt cx="4073235" cy="3172691"/>
          </a:xfrm>
          <a:solidFill>
            <a:schemeClr val="accent4">
              <a:lumMod val="75000"/>
            </a:schemeClr>
          </a:solidFill>
        </p:grpSpPr>
        <p:sp>
          <p:nvSpPr>
            <p:cNvPr id="9" name="Rounded Rectangle 8"/>
            <p:cNvSpPr/>
            <p:nvPr/>
          </p:nvSpPr>
          <p:spPr bwMode="auto">
            <a:xfrm>
              <a:off x="4585855" y="3186545"/>
              <a:ext cx="4073235" cy="3172691"/>
            </a:xfrm>
            <a:prstGeom prst="roundRect">
              <a:avLst/>
            </a:prstGeom>
            <a:grpFill/>
            <a:ln w="1905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effectLst/>
                <a:latin typeface="Arial" charset="0"/>
              </a:endParaRPr>
            </a:p>
          </p:txBody>
        </p:sp>
        <p:sp>
          <p:nvSpPr>
            <p:cNvPr id="10" name="Text Box 28"/>
            <p:cNvSpPr txBox="1">
              <a:spLocks noChangeArrowheads="1"/>
            </p:cNvSpPr>
            <p:nvPr/>
          </p:nvSpPr>
          <p:spPr bwMode="auto">
            <a:xfrm>
              <a:off x="5112327" y="3327489"/>
              <a:ext cx="3103418" cy="437797"/>
            </a:xfrm>
            <a:prstGeom prst="rect">
              <a:avLst/>
            </a:prstGeom>
            <a:noFill/>
            <a:ln w="19050" algn="ctr">
              <a:noFill/>
              <a:miter lim="800000"/>
              <a:headEnd/>
              <a:tailEnd/>
            </a:ln>
          </p:spPr>
          <p:txBody>
            <a:bodyPr wrap="square" lIns="76197" tIns="38098" rIns="76197" bIns="38098" anchor="ctr">
              <a:spAutoFit/>
            </a:bodyPr>
            <a:lstStyle/>
            <a:p>
              <a:pPr algn="ctr">
                <a:lnSpc>
                  <a:spcPct val="90000"/>
                </a:lnSpc>
                <a:defRPr/>
              </a:pPr>
              <a:r>
                <a:rPr lang="en-US" sz="2400" b="1" u="sng" spc="-120" dirty="0" smtClean="0">
                  <a:solidFill>
                    <a:schemeClr val="bg1"/>
                  </a:solidFill>
                  <a:latin typeface="Calibri" pitchFamily="34" charset="0"/>
                </a:rPr>
                <a:t>Administrative Benefits</a:t>
              </a:r>
              <a:endParaRPr lang="en-US" sz="2400" b="1" u="sng" spc="-120" dirty="0">
                <a:solidFill>
                  <a:schemeClr val="bg1"/>
                </a:solidFill>
                <a:latin typeface="Calibri" pitchFamily="34" charset="0"/>
              </a:endParaRPr>
            </a:p>
          </p:txBody>
        </p:sp>
        <p:sp>
          <p:nvSpPr>
            <p:cNvPr id="11" name="Content Placeholder 2"/>
            <p:cNvSpPr txBox="1">
              <a:spLocks/>
            </p:cNvSpPr>
            <p:nvPr/>
          </p:nvSpPr>
          <p:spPr>
            <a:xfrm>
              <a:off x="4917441" y="3786632"/>
              <a:ext cx="3519978" cy="2281659"/>
            </a:xfrm>
            <a:prstGeom prst="rect">
              <a:avLst/>
            </a:prstGeom>
            <a:noFill/>
            <a:ln>
              <a:noFill/>
            </a:ln>
            <a:effectLst>
              <a:outerShdw blurRad="44450" dist="27940" dir="5400000" algn="ctr">
                <a:srgbClr val="000000">
                  <a:alpha val="32000"/>
                </a:srgbClr>
              </a:outerShdw>
            </a:effectLst>
          </p:spPr>
          <p:txBody>
            <a:bodyPr lIns="76197" tIns="38098" rIns="76197" bIns="38098"/>
            <a:lstStyle/>
            <a:p>
              <a:pPr marL="376256" indent="-369888">
                <a:lnSpc>
                  <a:spcPct val="85000"/>
                </a:lnSpc>
                <a:spcBef>
                  <a:spcPct val="20000"/>
                </a:spcBef>
                <a:buBlip>
                  <a:blip r:embed="rId3"/>
                </a:buBlip>
              </a:pPr>
              <a:r>
                <a:rPr lang="en-US" sz="2000" b="1" dirty="0" smtClean="0">
                  <a:solidFill>
                    <a:schemeClr val="bg1"/>
                  </a:solidFill>
                  <a:latin typeface="Calibri" pitchFamily="34" charset="0"/>
                </a:rPr>
                <a:t>Create class domain accounts</a:t>
              </a:r>
            </a:p>
            <a:p>
              <a:pPr marL="376256" indent="-369888">
                <a:lnSpc>
                  <a:spcPct val="85000"/>
                </a:lnSpc>
                <a:spcBef>
                  <a:spcPct val="20000"/>
                </a:spcBef>
                <a:buBlip>
                  <a:blip r:embed="rId3"/>
                </a:buBlip>
              </a:pPr>
              <a:r>
                <a:rPr lang="en-US" sz="2000" b="1" dirty="0" smtClean="0">
                  <a:solidFill>
                    <a:schemeClr val="bg1"/>
                  </a:solidFill>
                  <a:latin typeface="Calibri" pitchFamily="34" charset="0"/>
                </a:rPr>
                <a:t>Accounts are now reset automatically</a:t>
              </a:r>
            </a:p>
            <a:p>
              <a:pPr marL="376256" indent="-369888">
                <a:lnSpc>
                  <a:spcPct val="85000"/>
                </a:lnSpc>
                <a:spcBef>
                  <a:spcPct val="20000"/>
                </a:spcBef>
                <a:buBlip>
                  <a:blip r:embed="rId3"/>
                </a:buBlip>
              </a:pPr>
              <a:r>
                <a:rPr lang="en-US" sz="2000" b="1" dirty="0" smtClean="0">
                  <a:solidFill>
                    <a:schemeClr val="bg1"/>
                  </a:solidFill>
                  <a:latin typeface="Calibri" pitchFamily="34" charset="0"/>
                </a:rPr>
                <a:t>SPN management tasks are not completed</a:t>
              </a:r>
            </a:p>
            <a:p>
              <a:pPr marL="376256" indent="-369888">
                <a:lnSpc>
                  <a:spcPct val="85000"/>
                </a:lnSpc>
                <a:spcBef>
                  <a:spcPct val="20000"/>
                </a:spcBef>
                <a:buBlip>
                  <a:blip r:embed="rId3"/>
                </a:buBlip>
              </a:pPr>
              <a:r>
                <a:rPr lang="en-US" sz="2000" b="1" dirty="0" smtClean="0">
                  <a:solidFill>
                    <a:schemeClr val="bg1"/>
                  </a:solidFill>
                  <a:latin typeface="Calibri" pitchFamily="34" charset="0"/>
                </a:rPr>
                <a:t>Can be delegated to non-administrators</a:t>
              </a:r>
            </a:p>
          </p:txBody>
        </p:sp>
      </p:grpSp>
      <p:pic>
        <p:nvPicPr>
          <p:cNvPr id="12" name="Picture 11" descr="ComputerNoKyBd.png"/>
          <p:cNvPicPr>
            <a:picLocks noChangeAspect="1"/>
          </p:cNvPicPr>
          <p:nvPr/>
        </p:nvPicPr>
        <p:blipFill>
          <a:blip r:embed="rId4" cstate="print"/>
          <a:stretch>
            <a:fillRect/>
          </a:stretch>
        </p:blipFill>
        <p:spPr>
          <a:xfrm>
            <a:off x="7934253" y="4105793"/>
            <a:ext cx="824849" cy="828833"/>
          </a:xfrm>
          <a:prstGeom prst="rect">
            <a:avLst/>
          </a:prstGeom>
        </p:spPr>
      </p:pic>
      <p:pic>
        <p:nvPicPr>
          <p:cNvPr id="13" name="Picture 12" descr="Server.png"/>
          <p:cNvPicPr>
            <a:picLocks noChangeAspect="1"/>
          </p:cNvPicPr>
          <p:nvPr/>
        </p:nvPicPr>
        <p:blipFill>
          <a:blip r:embed="rId5" cstate="print"/>
          <a:stretch>
            <a:fillRect/>
          </a:stretch>
        </p:blipFill>
        <p:spPr>
          <a:xfrm>
            <a:off x="4476419" y="4155220"/>
            <a:ext cx="769652" cy="1187292"/>
          </a:xfrm>
          <a:prstGeom prst="rect">
            <a:avLst/>
          </a:prstGeom>
        </p:spPr>
      </p:pic>
      <p:pic>
        <p:nvPicPr>
          <p:cNvPr id="14" name="Picture 13" descr="Server.png"/>
          <p:cNvPicPr>
            <a:picLocks noChangeAspect="1"/>
          </p:cNvPicPr>
          <p:nvPr/>
        </p:nvPicPr>
        <p:blipFill>
          <a:blip r:embed="rId5" cstate="print"/>
          <a:stretch>
            <a:fillRect/>
          </a:stretch>
        </p:blipFill>
        <p:spPr>
          <a:xfrm>
            <a:off x="5681764" y="4238347"/>
            <a:ext cx="769652" cy="1187292"/>
          </a:xfrm>
          <a:prstGeom prst="rect">
            <a:avLst/>
          </a:prstGeom>
        </p:spPr>
      </p:pic>
      <p:sp>
        <p:nvSpPr>
          <p:cNvPr id="15" name="TextBox 14"/>
          <p:cNvSpPr txBox="1"/>
          <p:nvPr/>
        </p:nvSpPr>
        <p:spPr>
          <a:xfrm>
            <a:off x="4374768" y="5430192"/>
            <a:ext cx="1076128" cy="369332"/>
          </a:xfrm>
          <a:prstGeom prst="rect">
            <a:avLst/>
          </a:prstGeom>
          <a:noFill/>
        </p:spPr>
        <p:txBody>
          <a:bodyPr wrap="none" rtlCol="0">
            <a:spAutoFit/>
          </a:bodyPr>
          <a:lstStyle/>
          <a:p>
            <a:r>
              <a:rPr lang="en-US" b="1" dirty="0" smtClean="0">
                <a:solidFill>
                  <a:schemeClr val="bg1"/>
                </a:solidFill>
                <a:effectLst>
                  <a:outerShdw blurRad="38100" dist="38100" dir="2700000" algn="tl">
                    <a:srgbClr val="000000">
                      <a:alpha val="43137"/>
                    </a:srgbClr>
                  </a:outerShdw>
                </a:effectLst>
              </a:rPr>
              <a:t>Exchange</a:t>
            </a:r>
            <a:endParaRPr lang="en-US" b="1" dirty="0">
              <a:solidFill>
                <a:schemeClr val="bg1"/>
              </a:solidFill>
              <a:effectLst>
                <a:outerShdw blurRad="38100" dist="38100" dir="2700000" algn="tl">
                  <a:srgbClr val="000000">
                    <a:alpha val="43137"/>
                  </a:srgbClr>
                </a:outerShdw>
              </a:effectLst>
            </a:endParaRPr>
          </a:p>
        </p:txBody>
      </p:sp>
      <p:sp>
        <p:nvSpPr>
          <p:cNvPr id="16" name="TextBox 15"/>
          <p:cNvSpPr txBox="1"/>
          <p:nvPr/>
        </p:nvSpPr>
        <p:spPr>
          <a:xfrm>
            <a:off x="5938852" y="5448434"/>
            <a:ext cx="415498" cy="369332"/>
          </a:xfrm>
          <a:prstGeom prst="rect">
            <a:avLst/>
          </a:prstGeom>
          <a:noFill/>
        </p:spPr>
        <p:txBody>
          <a:bodyPr wrap="none" rtlCol="0">
            <a:spAutoFit/>
          </a:bodyPr>
          <a:lstStyle/>
          <a:p>
            <a:r>
              <a:rPr lang="en-US" b="1" dirty="0" smtClean="0">
                <a:solidFill>
                  <a:schemeClr val="bg1"/>
                </a:solidFill>
                <a:effectLst>
                  <a:outerShdw blurRad="38100" dist="38100" dir="2700000" algn="tl">
                    <a:srgbClr val="000000">
                      <a:alpha val="43137"/>
                    </a:srgbClr>
                  </a:outerShdw>
                </a:effectLst>
              </a:rPr>
              <a:t>IIS</a:t>
            </a:r>
            <a:endParaRPr lang="en-US" b="1" dirty="0">
              <a:solidFill>
                <a:schemeClr val="bg1"/>
              </a:solidFill>
              <a:effectLst>
                <a:outerShdw blurRad="38100" dist="38100" dir="2700000" algn="tl">
                  <a:srgbClr val="000000">
                    <a:alpha val="43137"/>
                  </a:srgbClr>
                </a:outerShdw>
              </a:effectLst>
            </a:endParaRPr>
          </a:p>
        </p:txBody>
      </p:sp>
      <p:cxnSp>
        <p:nvCxnSpPr>
          <p:cNvPr id="17" name="Straight Connector 16"/>
          <p:cNvCxnSpPr/>
          <p:nvPr/>
        </p:nvCxnSpPr>
        <p:spPr bwMode="auto">
          <a:xfrm flipV="1">
            <a:off x="5101502" y="2977584"/>
            <a:ext cx="1593273" cy="1274618"/>
          </a:xfrm>
          <a:prstGeom prst="line">
            <a:avLst/>
          </a:prstGeom>
          <a:solidFill>
            <a:schemeClr val="accent1"/>
          </a:solidFill>
          <a:ln w="28575" cap="flat" cmpd="sng" algn="ctr">
            <a:solidFill>
              <a:srgbClr val="509AD3"/>
            </a:solidFill>
            <a:prstDash val="lgDash"/>
            <a:round/>
            <a:headEnd type="none" w="med" len="med"/>
            <a:tailEnd type="none" w="med" len="med"/>
          </a:ln>
          <a:effectLst/>
        </p:spPr>
      </p:cxnSp>
      <p:cxnSp>
        <p:nvCxnSpPr>
          <p:cNvPr id="18" name="Straight Connector 17"/>
          <p:cNvCxnSpPr/>
          <p:nvPr/>
        </p:nvCxnSpPr>
        <p:spPr bwMode="auto">
          <a:xfrm rot="5400000" flipH="1" flipV="1">
            <a:off x="5842720" y="3469422"/>
            <a:ext cx="1357747" cy="401782"/>
          </a:xfrm>
          <a:prstGeom prst="line">
            <a:avLst/>
          </a:prstGeom>
          <a:solidFill>
            <a:schemeClr val="accent1"/>
          </a:solidFill>
          <a:ln w="28575" cap="flat" cmpd="sng" algn="ctr">
            <a:solidFill>
              <a:srgbClr val="509AD3"/>
            </a:solidFill>
            <a:prstDash val="lgDash"/>
            <a:round/>
            <a:headEnd type="none" w="med" len="med"/>
            <a:tailEnd type="none" w="med" len="med"/>
          </a:ln>
          <a:effectLst/>
        </p:spPr>
      </p:cxnSp>
      <p:sp>
        <p:nvSpPr>
          <p:cNvPr id="19" name="TextBox 18"/>
          <p:cNvSpPr txBox="1"/>
          <p:nvPr/>
        </p:nvSpPr>
        <p:spPr>
          <a:xfrm>
            <a:off x="4533467" y="3323948"/>
            <a:ext cx="1820883" cy="646331"/>
          </a:xfrm>
          <a:prstGeom prst="rect">
            <a:avLst/>
          </a:prstGeom>
          <a:solidFill>
            <a:srgbClr val="008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US" b="1" dirty="0" smtClean="0">
                <a:solidFill>
                  <a:schemeClr val="bg1"/>
                </a:solidFill>
                <a:effectLst>
                  <a:outerShdw blurRad="38100" dist="38100" dir="2700000" algn="tl">
                    <a:srgbClr val="000000">
                      <a:alpha val="43137"/>
                    </a:srgbClr>
                  </a:outerShdw>
                </a:effectLst>
              </a:rPr>
              <a:t>Managed Service</a:t>
            </a:r>
          </a:p>
          <a:p>
            <a:pPr algn="ctr"/>
            <a:r>
              <a:rPr lang="en-US" b="1" dirty="0" smtClean="0">
                <a:solidFill>
                  <a:schemeClr val="bg1"/>
                </a:solidFill>
                <a:effectLst>
                  <a:outerShdw blurRad="38100" dist="38100" dir="2700000" algn="tl">
                    <a:srgbClr val="000000">
                      <a:alpha val="43137"/>
                    </a:srgbClr>
                  </a:outerShdw>
                </a:effectLst>
              </a:rPr>
              <a:t>Account</a:t>
            </a:r>
            <a:endParaRPr lang="en-US" b="1" dirty="0">
              <a:solidFill>
                <a:schemeClr val="bg1"/>
              </a:solidFill>
              <a:effectLst>
                <a:outerShdw blurRad="38100" dist="38100" dir="2700000" algn="tl">
                  <a:srgbClr val="000000">
                    <a:alpha val="43137"/>
                  </a:srgbClr>
                </a:outerShdw>
              </a:effectLst>
            </a:endParaRPr>
          </a:p>
        </p:txBody>
      </p:sp>
      <p:sp>
        <p:nvSpPr>
          <p:cNvPr id="20" name="TextBox 19"/>
          <p:cNvSpPr txBox="1"/>
          <p:nvPr/>
        </p:nvSpPr>
        <p:spPr>
          <a:xfrm>
            <a:off x="7369029" y="4972639"/>
            <a:ext cx="1593898" cy="369332"/>
          </a:xfrm>
          <a:prstGeom prst="rect">
            <a:avLst/>
          </a:prstGeom>
          <a:noFill/>
        </p:spPr>
        <p:txBody>
          <a:bodyPr wrap="none" rtlCol="0">
            <a:spAutoFit/>
          </a:bodyPr>
          <a:lstStyle/>
          <a:p>
            <a:r>
              <a:rPr lang="en-US" b="1" dirty="0" smtClean="0">
                <a:solidFill>
                  <a:schemeClr val="bg1"/>
                </a:solidFill>
                <a:effectLst>
                  <a:outerShdw blurRad="38100" dist="38100" dir="2700000" algn="tl">
                    <a:srgbClr val="000000">
                      <a:alpha val="43137"/>
                    </a:srgbClr>
                  </a:outerShdw>
                </a:effectLst>
              </a:rPr>
              <a:t>Local Accounts</a:t>
            </a:r>
            <a:endParaRPr lang="en-US" b="1" dirty="0">
              <a:solidFill>
                <a:schemeClr val="bg1"/>
              </a:solidFill>
              <a:effectLst>
                <a:outerShdw blurRad="38100" dist="38100" dir="2700000" algn="tl">
                  <a:srgbClr val="000000">
                    <a:alpha val="43137"/>
                  </a:srgbClr>
                </a:outerShdw>
              </a:effectLst>
            </a:endParaRPr>
          </a:p>
        </p:txBody>
      </p:sp>
      <p:cxnSp>
        <p:nvCxnSpPr>
          <p:cNvPr id="21" name="Straight Connector 20"/>
          <p:cNvCxnSpPr>
            <a:endCxn id="23" idx="2"/>
          </p:cNvCxnSpPr>
          <p:nvPr/>
        </p:nvCxnSpPr>
        <p:spPr bwMode="auto">
          <a:xfrm rot="10800000">
            <a:off x="7038976" y="3233299"/>
            <a:ext cx="930419" cy="908066"/>
          </a:xfrm>
          <a:prstGeom prst="line">
            <a:avLst/>
          </a:prstGeom>
          <a:solidFill>
            <a:schemeClr val="accent1"/>
          </a:solidFill>
          <a:ln w="28575" cap="flat" cmpd="sng" algn="ctr">
            <a:solidFill>
              <a:srgbClr val="509AD3"/>
            </a:solidFill>
            <a:prstDash val="lgDash"/>
            <a:round/>
            <a:headEnd type="none" w="med" len="med"/>
            <a:tailEnd type="none" w="med" len="med"/>
          </a:ln>
          <a:effectLst/>
        </p:spPr>
      </p:cxnSp>
      <p:sp>
        <p:nvSpPr>
          <p:cNvPr id="22" name="TextBox 21"/>
          <p:cNvSpPr txBox="1"/>
          <p:nvPr/>
        </p:nvSpPr>
        <p:spPr>
          <a:xfrm>
            <a:off x="7048933" y="3365512"/>
            <a:ext cx="1755545" cy="369332"/>
          </a:xfrm>
          <a:prstGeom prst="rect">
            <a:avLst/>
          </a:prstGeom>
          <a:solidFill>
            <a:srgbClr val="008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US" b="1" dirty="0" smtClean="0">
                <a:solidFill>
                  <a:schemeClr val="bg1"/>
                </a:solidFill>
                <a:effectLst>
                  <a:outerShdw blurRad="38100" dist="38100" dir="2700000" algn="tl">
                    <a:srgbClr val="000000">
                      <a:alpha val="43137"/>
                    </a:srgbClr>
                  </a:outerShdw>
                </a:effectLst>
              </a:rPr>
              <a:t>Virtual Accounts</a:t>
            </a:r>
            <a:endParaRPr lang="en-US" b="1" dirty="0">
              <a:solidFill>
                <a:schemeClr val="bg1"/>
              </a:solidFill>
              <a:effectLst>
                <a:outerShdw blurRad="38100" dist="38100" dir="2700000" algn="tl">
                  <a:srgbClr val="000000">
                    <a:alpha val="43137"/>
                  </a:srgbClr>
                </a:outerShdw>
              </a:effectLst>
            </a:endParaRPr>
          </a:p>
        </p:txBody>
      </p:sp>
      <p:pic>
        <p:nvPicPr>
          <p:cNvPr id="23" name="Picture 22" descr="DomainController.png"/>
          <p:cNvPicPr>
            <a:picLocks noChangeAspect="1"/>
          </p:cNvPicPr>
          <p:nvPr/>
        </p:nvPicPr>
        <p:blipFill>
          <a:blip r:embed="rId6" cstate="print"/>
          <a:stretch>
            <a:fillRect/>
          </a:stretch>
        </p:blipFill>
        <p:spPr>
          <a:xfrm>
            <a:off x="6417728" y="1966202"/>
            <a:ext cx="1242495" cy="1267099"/>
          </a:xfrm>
          <a:prstGeom prst="rect">
            <a:avLst/>
          </a:prstGeom>
        </p:spPr>
      </p:pic>
      <p:pic>
        <p:nvPicPr>
          <p:cNvPr id="24" name="Picture 23" descr="lock_locked.png"/>
          <p:cNvPicPr>
            <a:picLocks noChangeAspect="1"/>
          </p:cNvPicPr>
          <p:nvPr/>
        </p:nvPicPr>
        <p:blipFill>
          <a:blip r:embed="rId7" cstate="print"/>
          <a:stretch>
            <a:fillRect/>
          </a:stretch>
        </p:blipFill>
        <p:spPr>
          <a:xfrm>
            <a:off x="6587836" y="2703670"/>
            <a:ext cx="397886" cy="618547"/>
          </a:xfrm>
          <a:prstGeom prst="rect">
            <a:avLst/>
          </a:prstGeom>
        </p:spPr>
      </p:pic>
      <p:pic>
        <p:nvPicPr>
          <p:cNvPr id="25" name="Picture 24" descr="lock_out_unlocked.png"/>
          <p:cNvPicPr>
            <a:picLocks noChangeAspect="1"/>
          </p:cNvPicPr>
          <p:nvPr/>
        </p:nvPicPr>
        <p:blipFill>
          <a:blip r:embed="rId8" cstate="print"/>
          <a:stretch>
            <a:fillRect/>
          </a:stretch>
        </p:blipFill>
        <p:spPr>
          <a:xfrm>
            <a:off x="6611647" y="2605160"/>
            <a:ext cx="369310" cy="698873"/>
          </a:xfrm>
          <a:prstGeom prst="rect">
            <a:avLst/>
          </a:prstGeom>
        </p:spPr>
      </p:pic>
    </p:spTree>
    <p:extLst>
      <p:ext uri="{BB962C8B-B14F-4D97-AF65-F5344CB8AC3E}">
        <p14:creationId xmlns:p14="http://schemas.microsoft.com/office/powerpoint/2010/main" val="54100397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
                                        <p:tgtEl>
                                          <p:spTgt spid="3"/>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200"/>
                                        <p:tgtEl>
                                          <p:spTgt spid="23"/>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200"/>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2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200"/>
                                        <p:tgtEl>
                                          <p:spTgt spid="15"/>
                                        </p:tgtEl>
                                      </p:cBhvr>
                                    </p:animEffect>
                                  </p:childTnLst>
                                </p:cTn>
                              </p:par>
                            </p:childTnLst>
                          </p:cTn>
                        </p:par>
                        <p:par>
                          <p:cTn id="27" fill="hold">
                            <p:stCondLst>
                              <p:cond delay="400"/>
                            </p:stCondLst>
                            <p:childTnLst>
                              <p:par>
                                <p:cTn id="28" presetID="10" presetClass="entr" presetSubtype="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2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200"/>
                                        <p:tgtEl>
                                          <p:spTgt spid="19"/>
                                        </p:tgtEl>
                                      </p:cBhvr>
                                    </p:animEffect>
                                  </p:childTnLst>
                                </p:cTn>
                              </p:par>
                            </p:childTnLst>
                          </p:cTn>
                        </p:par>
                        <p:par>
                          <p:cTn id="36" fill="hold">
                            <p:stCondLst>
                              <p:cond delay="200"/>
                            </p:stCondLst>
                            <p:childTnLst>
                              <p:par>
                                <p:cTn id="37" presetID="22" presetClass="entr" presetSubtype="4"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200"/>
                                        <p:tgtEl>
                                          <p:spTgt spid="17"/>
                                        </p:tgtEl>
                                      </p:cBhvr>
                                    </p:animEffect>
                                  </p:childTnLst>
                                </p:cTn>
                              </p:par>
                              <p:par>
                                <p:cTn id="40" presetID="22" presetClass="entr" presetSubtype="4"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200"/>
                                        <p:tgtEl>
                                          <p:spTgt spid="18"/>
                                        </p:tgtEl>
                                      </p:cBhvr>
                                    </p:animEffect>
                                  </p:childTnLst>
                                </p:cTn>
                              </p:par>
                            </p:childTnLst>
                          </p:cTn>
                        </p:par>
                        <p:par>
                          <p:cTn id="43" fill="hold">
                            <p:stCondLst>
                              <p:cond delay="400"/>
                            </p:stCondLst>
                            <p:childTnLst>
                              <p:par>
                                <p:cTn id="44" presetID="1" presetClass="exit" presetSubtype="0" fill="hold" nodeType="afterEffect">
                                  <p:stCondLst>
                                    <p:cond delay="0"/>
                                  </p:stCondLst>
                                  <p:childTnLst>
                                    <p:set>
                                      <p:cBhvr>
                                        <p:cTn id="45" dur="1" fill="hold">
                                          <p:stCondLst>
                                            <p:cond delay="0"/>
                                          </p:stCondLst>
                                        </p:cTn>
                                        <p:tgtEl>
                                          <p:spTgt spid="24"/>
                                        </p:tgtEl>
                                        <p:attrNameLst>
                                          <p:attrName>style.visibility</p:attrName>
                                        </p:attrNameLst>
                                      </p:cBhvr>
                                      <p:to>
                                        <p:strVal val="hidden"/>
                                      </p:to>
                                    </p:set>
                                  </p:childTnLst>
                                </p:cTn>
                              </p:par>
                              <p:par>
                                <p:cTn id="46" presetID="1" presetClass="entr" presetSubtype="0"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nodeType="clickEffect">
                                  <p:stCondLst>
                                    <p:cond delay="0"/>
                                  </p:stCondLst>
                                  <p:childTnLst>
                                    <p:set>
                                      <p:cBhvr>
                                        <p:cTn id="51" dur="1" fill="hold">
                                          <p:stCondLst>
                                            <p:cond delay="0"/>
                                          </p:stCondLst>
                                        </p:cTn>
                                        <p:tgtEl>
                                          <p:spTgt spid="18"/>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17"/>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5"/>
                                        </p:tgtEl>
                                        <p:attrNameLst>
                                          <p:attrName>style.visibility</p:attrName>
                                        </p:attrNameLst>
                                      </p:cBhvr>
                                      <p:to>
                                        <p:strVal val="hidden"/>
                                      </p:to>
                                    </p:set>
                                  </p:childTnLst>
                                </p:cTn>
                              </p:par>
                              <p:par>
                                <p:cTn id="56" presetID="1"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childTnLst>
                                </p:cTn>
                              </p:par>
                            </p:childTnLst>
                          </p:cTn>
                        </p:par>
                        <p:par>
                          <p:cTn id="58" fill="hold">
                            <p:stCondLst>
                              <p:cond delay="0"/>
                            </p:stCondLst>
                            <p:childTnLst>
                              <p:par>
                                <p:cTn id="59" presetID="22" presetClass="entr" presetSubtype="4"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down)">
                                      <p:cBhvr>
                                        <p:cTn id="61" dur="200"/>
                                        <p:tgtEl>
                                          <p:spTgt spid="22"/>
                                        </p:tgtEl>
                                      </p:cBhvr>
                                    </p:animEffect>
                                  </p:childTnLst>
                                </p:cTn>
                              </p:par>
                            </p:childTnLst>
                          </p:cTn>
                        </p:par>
                        <p:par>
                          <p:cTn id="62" fill="hold">
                            <p:stCondLst>
                              <p:cond delay="200"/>
                            </p:stCondLst>
                            <p:childTnLst>
                              <p:par>
                                <p:cTn id="63" presetID="22" presetClass="entr" presetSubtype="4"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down)">
                                      <p:cBhvr>
                                        <p:cTn id="65" dur="200"/>
                                        <p:tgtEl>
                                          <p:spTgt spid="21"/>
                                        </p:tgtEl>
                                      </p:cBhvr>
                                    </p:animEffect>
                                  </p:childTnLst>
                                </p:cTn>
                              </p:par>
                            </p:childTnLst>
                          </p:cTn>
                        </p:par>
                        <p:par>
                          <p:cTn id="66" fill="hold">
                            <p:stCondLst>
                              <p:cond delay="400"/>
                            </p:stCondLst>
                            <p:childTnLst>
                              <p:par>
                                <p:cTn id="67" presetID="1" presetClass="exit" presetSubtype="0" fill="hold" nodeType="afterEffect">
                                  <p:stCondLst>
                                    <p:cond delay="0"/>
                                  </p:stCondLst>
                                  <p:childTnLst>
                                    <p:set>
                                      <p:cBhvr>
                                        <p:cTn id="68" dur="1" fill="hold">
                                          <p:stCondLst>
                                            <p:cond delay="0"/>
                                          </p:stCondLst>
                                        </p:cTn>
                                        <p:tgtEl>
                                          <p:spTgt spid="24"/>
                                        </p:tgtEl>
                                        <p:attrNameLst>
                                          <p:attrName>style.visibility</p:attrName>
                                        </p:attrNameLst>
                                      </p:cBhvr>
                                      <p:to>
                                        <p:strVal val="hidden"/>
                                      </p:to>
                                    </p:set>
                                  </p:childTnLst>
                                </p:cTn>
                              </p:par>
                              <p:par>
                                <p:cTn id="69" presetID="1" presetClass="entr" presetSubtype="0" fill="hold" nodeType="with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200"/>
                                        <p:tgtEl>
                                          <p:spTgt spid="4"/>
                                        </p:tgtEl>
                                      </p:cBhvr>
                                    </p:animEffect>
                                  </p:childTnLst>
                                </p:cTn>
                              </p:par>
                              <p:par>
                                <p:cTn id="76" presetID="1" presetClass="exit" presetSubtype="0" fill="hold" nodeType="withEffect">
                                  <p:stCondLst>
                                    <p:cond delay="0"/>
                                  </p:stCondLst>
                                  <p:childTnLst>
                                    <p:set>
                                      <p:cBhvr>
                                        <p:cTn id="77" dur="1" fill="hold">
                                          <p:stCondLst>
                                            <p:cond delay="0"/>
                                          </p:stCondLst>
                                        </p:cTn>
                                        <p:tgtEl>
                                          <p:spTgt spid="21"/>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25"/>
                                        </p:tgtEl>
                                        <p:attrNameLst>
                                          <p:attrName>style.visibility</p:attrName>
                                        </p:attrNameLst>
                                      </p:cBhvr>
                                      <p:to>
                                        <p:strVal val="hidden"/>
                                      </p:to>
                                    </p:set>
                                  </p:childTnLst>
                                </p:cTn>
                              </p:par>
                              <p:par>
                                <p:cTn id="80" presetID="1" presetClass="entr" presetSubtype="0" fill="hold" nodeType="withEffect">
                                  <p:stCondLst>
                                    <p:cond delay="0"/>
                                  </p:stCondLst>
                                  <p:childTnLst>
                                    <p:set>
                                      <p:cBhvr>
                                        <p:cTn id="81"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02455" y="1617663"/>
            <a:ext cx="7681913" cy="600075"/>
          </a:xfrm>
        </p:spPr>
        <p:txBody>
          <a:bodyPr>
            <a:normAutofit fontScale="90000"/>
          </a:bodyPr>
          <a:lstStyle/>
          <a:p>
            <a:r>
              <a:rPr lang="en-US" b="1" dirty="0" smtClean="0">
                <a:effectLst>
                  <a:outerShdw blurRad="38100" dist="38100" dir="2700000" algn="tl">
                    <a:srgbClr val="000000">
                      <a:alpha val="43137"/>
                    </a:srgbClr>
                  </a:outerShdw>
                </a:effectLst>
              </a:rPr>
              <a:t>Securing Service Accounts</a:t>
            </a:r>
            <a:endParaRPr lang="en-CA" b="1" dirty="0">
              <a:effectLst>
                <a:outerShdw blurRad="38100" dist="38100" dir="2700000" algn="tl">
                  <a:srgbClr val="000000">
                    <a:alpha val="43137"/>
                  </a:srgbClr>
                </a:outerShdw>
              </a:effectLst>
            </a:endParaRPr>
          </a:p>
        </p:txBody>
      </p:sp>
      <p:sp>
        <p:nvSpPr>
          <p:cNvPr id="6"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5"/>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5"/>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dirty="0" smtClean="0">
                <a:effectLst>
                  <a:outerShdw blurRad="38100" dist="38100" dir="2700000" algn="tl">
                    <a:srgbClr val="000000">
                      <a:alpha val="43137"/>
                    </a:srgbClr>
                  </a:outerShdw>
                </a:effectLst>
              </a:rPr>
              <a:t>Demo</a:t>
            </a:r>
            <a:endParaRPr lang="en-CA" sz="5400" b="1" dirty="0">
              <a:effectLst>
                <a:outerShdw blurRad="38100" dist="38100" dir="2700000" algn="tl">
                  <a:srgbClr val="000000">
                    <a:alpha val="43137"/>
                  </a:srgbClr>
                </a:outerShdw>
              </a:effectLst>
            </a:endParaRPr>
          </a:p>
        </p:txBody>
      </p:sp>
      <p:pic>
        <p:nvPicPr>
          <p:cNvPr id="3" name="managed service accounts - HD.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9144000" cy="6858000"/>
          </a:xfrm>
          <a:prstGeom prst="rect">
            <a:avLst/>
          </a:prstGeom>
        </p:spPr>
      </p:pic>
    </p:spTree>
    <p:extLst>
      <p:ext uri="{BB962C8B-B14F-4D97-AF65-F5344CB8AC3E}">
        <p14:creationId xmlns:p14="http://schemas.microsoft.com/office/powerpoint/2010/main" val="16562497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789040"/>
            <a:ext cx="8098159" cy="1362075"/>
          </a:xfrm>
        </p:spPr>
        <p:txBody>
          <a:bodyPr>
            <a:normAutofit fontScale="90000"/>
          </a:bodyPr>
          <a:lstStyle/>
          <a:p>
            <a:pPr lvl="0"/>
            <a:r>
              <a:rPr lang="en-AU" dirty="0" smtClean="0"/>
              <a:t>Administrator's </a:t>
            </a:r>
            <a:r>
              <a:rPr lang="en-AU" dirty="0"/>
              <a:t>Idol: Windows and Active Directory Best Practices</a:t>
            </a:r>
          </a:p>
        </p:txBody>
      </p:sp>
      <p:sp>
        <p:nvSpPr>
          <p:cNvPr id="3" name="Text Placeholder 2"/>
          <p:cNvSpPr>
            <a:spLocks noGrp="1"/>
          </p:cNvSpPr>
          <p:nvPr>
            <p:ph type="body" idx="1"/>
          </p:nvPr>
        </p:nvSpPr>
        <p:spPr>
          <a:xfrm>
            <a:off x="683568" y="2276872"/>
            <a:ext cx="7772400" cy="1500187"/>
          </a:xfrm>
        </p:spPr>
        <p:txBody>
          <a:bodyPr/>
          <a:lstStyle/>
          <a:p>
            <a:pPr lvl="0">
              <a:defRPr/>
            </a:pPr>
            <a:r>
              <a:rPr lang="en-US" b="1" dirty="0" smtClean="0"/>
              <a:t>Pete Calvert</a:t>
            </a:r>
          </a:p>
          <a:p>
            <a:pPr lvl="0">
              <a:defRPr/>
            </a:pPr>
            <a:r>
              <a:rPr lang="en-US" sz="1400" dirty="0" smtClean="0"/>
              <a:t>pete@sage-work.com</a:t>
            </a:r>
          </a:p>
          <a:p>
            <a:pPr lvl="0">
              <a:defRPr/>
            </a:pPr>
            <a:r>
              <a:rPr lang="en-US" sz="1400" dirty="0" smtClean="0"/>
              <a:t>@</a:t>
            </a:r>
            <a:r>
              <a:rPr lang="en-US" sz="1400" dirty="0" err="1" smtClean="0"/>
              <a:t>erucsbo</a:t>
            </a:r>
            <a:endParaRPr lang="en-US" sz="1400" dirty="0" smtClean="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SVR302</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pic>
        <p:nvPicPr>
          <p:cNvPr id="8" name="Picture 2" descr="\\SP3\Presentations\PowerPoint assets\AVEPOINT logos\AvePoint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00" y="775692"/>
            <a:ext cx="2975193" cy="5650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0440" y="274638"/>
            <a:ext cx="8382000" cy="554037"/>
          </a:xfrm>
        </p:spPr>
        <p:txBody>
          <a:bodyPr>
            <a:normAutofit fontScale="90000"/>
          </a:bodyPr>
          <a:lstStyle/>
          <a:p>
            <a:r>
              <a:rPr lang="en-US" b="1" dirty="0" smtClean="0">
                <a:effectLst>
                  <a:outerShdw blurRad="38100" dist="38100" dir="2700000" algn="tl">
                    <a:srgbClr val="000000">
                      <a:alpha val="43137"/>
                    </a:srgbClr>
                  </a:outerShdw>
                </a:effectLst>
              </a:rPr>
              <a:t>Managing AD – your options… </a:t>
            </a:r>
            <a:endParaRPr lang="en-CA" b="1" dirty="0">
              <a:effectLst>
                <a:outerShdw blurRad="38100" dist="38100" dir="2700000" algn="tl">
                  <a:srgbClr val="000000">
                    <a:alpha val="43137"/>
                  </a:srgbClr>
                </a:outerShdw>
              </a:effectLst>
            </a:endParaRPr>
          </a:p>
        </p:txBody>
      </p:sp>
      <p:sp>
        <p:nvSpPr>
          <p:cNvPr id="4" name="Rectangle 3"/>
          <p:cNvSpPr/>
          <p:nvPr/>
        </p:nvSpPr>
        <p:spPr>
          <a:xfrm>
            <a:off x="153063" y="2208284"/>
            <a:ext cx="8808057" cy="3931259"/>
          </a:xfrm>
          <a:prstGeom prst="rect">
            <a:avLst/>
          </a:prstGeom>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9"/>
          <p:cNvSpPr>
            <a:spLocks noChangeArrowheads="1"/>
          </p:cNvSpPr>
          <p:nvPr/>
        </p:nvSpPr>
        <p:spPr bwMode="auto">
          <a:xfrm>
            <a:off x="28582" y="73025"/>
            <a:ext cx="6831204" cy="1244600"/>
          </a:xfrm>
          <a:prstGeom prst="rect">
            <a:avLst/>
          </a:prstGeom>
          <a:noFill/>
          <a:ln w="9525">
            <a:noFill/>
            <a:miter lim="800000"/>
            <a:headEnd/>
            <a:tailEnd/>
          </a:ln>
        </p:spPr>
        <p:txBody>
          <a:bodyPr anchor="ctr"/>
          <a:lstStyle/>
          <a:p>
            <a:pPr eaLnBrk="1" hangingPunct="1"/>
            <a:endParaRPr lang="en-GB" sz="3600" b="1" dirty="0">
              <a:solidFill>
                <a:srgbClr val="FFFF99"/>
              </a:solidFill>
            </a:endParaRPr>
          </a:p>
        </p:txBody>
      </p:sp>
      <p:sp>
        <p:nvSpPr>
          <p:cNvPr id="7" name="Rectangle 8"/>
          <p:cNvSpPr txBox="1">
            <a:spLocks noChangeArrowheads="1"/>
          </p:cNvSpPr>
          <p:nvPr/>
        </p:nvSpPr>
        <p:spPr bwMode="auto">
          <a:xfrm>
            <a:off x="498510" y="2922834"/>
            <a:ext cx="4915137" cy="312088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488950" indent="-488950">
              <a:lnSpc>
                <a:spcPct val="90000"/>
              </a:lnSpc>
              <a:spcBef>
                <a:spcPct val="30000"/>
              </a:spcBef>
              <a:buClr>
                <a:schemeClr val="tx2"/>
              </a:buClr>
              <a:buSzPct val="95000"/>
              <a:buBlip>
                <a:blip r:embed="rId2"/>
              </a:buBlip>
            </a:pPr>
            <a:r>
              <a:rPr lang="en-US" sz="2400" b="1" kern="0" dirty="0" smtClean="0">
                <a:effectLst>
                  <a:outerShdw blurRad="38100" dist="38100" dir="2700000" algn="tl">
                    <a:srgbClr val="000000">
                      <a:alpha val="43137"/>
                    </a:srgbClr>
                  </a:outerShdw>
                </a:effectLst>
                <a:latin typeface="Segoe" pitchFamily="34" charset="0"/>
              </a:rPr>
              <a:t>Over 15 new role services and features added</a:t>
            </a:r>
          </a:p>
          <a:p>
            <a:pPr marL="488950" indent="-488950">
              <a:lnSpc>
                <a:spcPct val="90000"/>
              </a:lnSpc>
              <a:spcBef>
                <a:spcPct val="30000"/>
              </a:spcBef>
              <a:buClr>
                <a:schemeClr val="tx2"/>
              </a:buClr>
              <a:buSzPct val="95000"/>
              <a:buBlip>
                <a:blip r:embed="rId2"/>
              </a:buBlip>
            </a:pPr>
            <a:r>
              <a:rPr lang="en-US" sz="2400" b="1" kern="0" dirty="0" smtClean="0">
                <a:effectLst>
                  <a:outerShdw blurRad="38100" dist="38100" dir="2700000" algn="tl">
                    <a:srgbClr val="000000">
                      <a:alpha val="43137"/>
                    </a:srgbClr>
                  </a:outerShdw>
                </a:effectLst>
                <a:latin typeface="Segoe" pitchFamily="34" charset="0"/>
              </a:rPr>
              <a:t>New configurations added for Scan Server, AD CS, and Remote Desktop Services</a:t>
            </a:r>
          </a:p>
          <a:p>
            <a:pPr marL="488950" indent="-488950">
              <a:lnSpc>
                <a:spcPct val="90000"/>
              </a:lnSpc>
              <a:spcBef>
                <a:spcPct val="30000"/>
              </a:spcBef>
              <a:buClr>
                <a:schemeClr val="tx2"/>
              </a:buClr>
              <a:buSzPct val="95000"/>
              <a:buBlip>
                <a:blip r:embed="rId2"/>
              </a:buBlip>
            </a:pPr>
            <a:r>
              <a:rPr lang="en-US" sz="2400" b="1" kern="0" dirty="0" smtClean="0">
                <a:effectLst>
                  <a:outerShdw blurRad="38100" dist="38100" dir="2700000" algn="tl">
                    <a:srgbClr val="000000">
                      <a:alpha val="43137"/>
                    </a:srgbClr>
                  </a:outerShdw>
                </a:effectLst>
                <a:latin typeface="Segoe" pitchFamily="34" charset="0"/>
              </a:rPr>
              <a:t>Remoting and Windows PowerShell</a:t>
            </a:r>
          </a:p>
          <a:p>
            <a:pPr marL="488950" indent="-488950">
              <a:lnSpc>
                <a:spcPct val="90000"/>
              </a:lnSpc>
              <a:spcBef>
                <a:spcPct val="30000"/>
              </a:spcBef>
              <a:buClr>
                <a:schemeClr val="tx2"/>
              </a:buClr>
              <a:buSzPct val="95000"/>
              <a:buBlip>
                <a:blip r:embed="rId2"/>
              </a:buBlip>
            </a:pPr>
            <a:r>
              <a:rPr lang="en-US" sz="2400" b="1" kern="0" dirty="0" smtClean="0">
                <a:effectLst>
                  <a:outerShdw blurRad="38100" dist="38100" dir="2700000" algn="tl">
                    <a:srgbClr val="000000">
                      <a:alpha val="43137"/>
                    </a:srgbClr>
                  </a:outerShdw>
                </a:effectLst>
                <a:latin typeface="Segoe" pitchFamily="34" charset="0"/>
              </a:rPr>
              <a:t>Integration with BPA</a:t>
            </a:r>
          </a:p>
        </p:txBody>
      </p:sp>
      <p:sp>
        <p:nvSpPr>
          <p:cNvPr id="8" name="Rectangle 8"/>
          <p:cNvSpPr txBox="1">
            <a:spLocks noChangeArrowheads="1"/>
          </p:cNvSpPr>
          <p:nvPr/>
        </p:nvSpPr>
        <p:spPr bwMode="auto">
          <a:xfrm>
            <a:off x="153063" y="988333"/>
            <a:ext cx="8590090" cy="711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R="0" lvl="0" defTabSz="914400" rtl="0" eaLnBrk="1" fontAlgn="base" latinLnBrk="0" hangingPunct="1">
              <a:lnSpc>
                <a:spcPct val="90000"/>
              </a:lnSpc>
              <a:spcBef>
                <a:spcPct val="30000"/>
              </a:spcBef>
              <a:spcAft>
                <a:spcPct val="0"/>
              </a:spcAft>
              <a:buClr>
                <a:schemeClr val="tx2"/>
              </a:buClr>
              <a:buSzPct val="95000"/>
              <a:tabLst/>
              <a:defRPr/>
            </a:pPr>
            <a:r>
              <a:rPr lang="en-GB" sz="2400" b="1" i="1" kern="0" dirty="0" smtClean="0">
                <a:solidFill>
                  <a:schemeClr val="bg1"/>
                </a:solidFill>
                <a:effectLst>
                  <a:outerShdw blurRad="38100" dist="38100" dir="2700000" algn="tl">
                    <a:srgbClr val="000000">
                      <a:alpha val="43137"/>
                    </a:srgbClr>
                  </a:outerShdw>
                </a:effectLst>
                <a:latin typeface="Segoe" pitchFamily="34" charset="0"/>
              </a:rPr>
              <a:t>Updated Server Manager: </a:t>
            </a:r>
            <a:r>
              <a:rPr lang="en-GB" sz="2400" i="1" kern="0" dirty="0" smtClean="0">
                <a:solidFill>
                  <a:schemeClr val="bg1"/>
                </a:solidFill>
                <a:effectLst>
                  <a:outerShdw blurRad="38100" dist="38100" dir="2700000" algn="tl">
                    <a:srgbClr val="000000">
                      <a:alpha val="43137"/>
                    </a:srgbClr>
                  </a:outerShdw>
                </a:effectLst>
                <a:latin typeface="Segoe" pitchFamily="34" charset="0"/>
              </a:rPr>
              <a:t/>
            </a:r>
            <a:br>
              <a:rPr lang="en-GB" sz="2400" i="1" kern="0" dirty="0" smtClean="0">
                <a:solidFill>
                  <a:schemeClr val="bg1"/>
                </a:solidFill>
                <a:effectLst>
                  <a:outerShdw blurRad="38100" dist="38100" dir="2700000" algn="tl">
                    <a:srgbClr val="000000">
                      <a:alpha val="43137"/>
                    </a:srgbClr>
                  </a:outerShdw>
                </a:effectLst>
                <a:latin typeface="Segoe" pitchFamily="34" charset="0"/>
              </a:rPr>
            </a:br>
            <a:r>
              <a:rPr kumimoji="0" lang="en-GB" sz="2400" i="1" u="none" strike="noStrike" kern="0" cap="none" spc="0" normalizeH="0" baseline="0" noProof="0" dirty="0" smtClean="0">
                <a:ln>
                  <a:noFill/>
                </a:ln>
                <a:solidFill>
                  <a:schemeClr val="bg1"/>
                </a:solidFill>
                <a:effectLst>
                  <a:outerShdw blurRad="38100" dist="38100" dir="2700000" algn="tl">
                    <a:srgbClr val="000000">
                      <a:alpha val="43137"/>
                    </a:srgbClr>
                  </a:outerShdw>
                </a:effectLst>
                <a:uLnTx/>
                <a:uFillTx/>
                <a:latin typeface="Segoe" pitchFamily="34" charset="0"/>
              </a:rPr>
              <a:t>Provides a unified experience for adding, configuring, and managing servers</a:t>
            </a:r>
          </a:p>
        </p:txBody>
      </p:sp>
      <p:sp>
        <p:nvSpPr>
          <p:cNvPr id="9" name="Rectangle 8"/>
          <p:cNvSpPr txBox="1">
            <a:spLocks noChangeArrowheads="1"/>
          </p:cNvSpPr>
          <p:nvPr/>
        </p:nvSpPr>
        <p:spPr bwMode="auto">
          <a:xfrm>
            <a:off x="153063" y="2454446"/>
            <a:ext cx="5163895" cy="8334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R="0" lvl="0" algn="ctr" defTabSz="914400" rtl="0" eaLnBrk="1" fontAlgn="base" latinLnBrk="0" hangingPunct="1">
              <a:lnSpc>
                <a:spcPct val="90000"/>
              </a:lnSpc>
              <a:spcBef>
                <a:spcPct val="30000"/>
              </a:spcBef>
              <a:spcAft>
                <a:spcPct val="0"/>
              </a:spcAft>
              <a:buClr>
                <a:schemeClr val="tx2"/>
              </a:buClr>
              <a:buSzPct val="95000"/>
              <a:tabLst/>
              <a:defRPr/>
            </a:pPr>
            <a:r>
              <a:rPr kumimoji="0" lang="en-GB" sz="2400" b="1" u="none" strike="noStrike" kern="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Segoe" pitchFamily="34" charset="0"/>
                <a:ea typeface="+mn-ea"/>
                <a:cs typeface="+mn-cs"/>
              </a:rPr>
              <a:t>New in Windows Server 2008 R2!</a:t>
            </a:r>
          </a:p>
        </p:txBody>
      </p:sp>
      <p:pic>
        <p:nvPicPr>
          <p:cNvPr id="10" name="Picture 1" descr="D:\Aeshen\2009\04-April\SRV-315\ServerManager.PNG"/>
          <p:cNvPicPr>
            <a:picLocks noChangeAspect="1" noChangeArrowheads="1"/>
          </p:cNvPicPr>
          <p:nvPr/>
        </p:nvPicPr>
        <p:blipFill>
          <a:blip r:embed="rId3" cstate="print"/>
          <a:srcRect/>
          <a:stretch>
            <a:fillRect/>
          </a:stretch>
        </p:blipFill>
        <p:spPr bwMode="auto">
          <a:xfrm>
            <a:off x="5213208" y="2625003"/>
            <a:ext cx="3293157" cy="3099392"/>
          </a:xfrm>
          <a:prstGeom prst="rect">
            <a:avLst/>
          </a:prstGeom>
          <a:noFill/>
          <a:effectLst>
            <a:outerShdw blurRad="76200" dir="18900000" sy="23000" kx="-1200000" algn="bl" rotWithShape="0">
              <a:prstClr val="black">
                <a:alpha val="20000"/>
              </a:prstClr>
            </a:outerShdw>
          </a:effectLst>
          <a:scene3d>
            <a:camera prst="perspectiveHeroicExtremeLeftFacing"/>
            <a:lightRig rig="threePt" dir="t"/>
          </a:scene3d>
        </p:spPr>
      </p:pic>
    </p:spTree>
    <p:extLst>
      <p:ext uri="{BB962C8B-B14F-4D97-AF65-F5344CB8AC3E}">
        <p14:creationId xmlns:p14="http://schemas.microsoft.com/office/powerpoint/2010/main" val="164207244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1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wipe(left)">
                                      <p:cBhvr>
                                        <p:cTn id="14" dur="1000"/>
                                        <p:tgtEl>
                                          <p:spTgt spid="7">
                                            <p:txEl>
                                              <p:pRg st="0" end="0"/>
                                            </p:txEl>
                                          </p:spTgt>
                                        </p:tgtEl>
                                      </p:cBhvr>
                                    </p:animEffect>
                                  </p:childTnLst>
                                </p:cTn>
                              </p:par>
                              <p:par>
                                <p:cTn id="15" presetID="22" presetClass="entr" presetSubtype="8"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left)">
                                      <p:cBhvr>
                                        <p:cTn id="17" dur="1000"/>
                                        <p:tgtEl>
                                          <p:spTgt spid="7">
                                            <p:txEl>
                                              <p:pRg st="1" end="1"/>
                                            </p:txEl>
                                          </p:spTgt>
                                        </p:tgtEl>
                                      </p:cBhvr>
                                    </p:animEffect>
                                  </p:childTnLst>
                                </p:cTn>
                              </p:par>
                              <p:par>
                                <p:cTn id="18" presetID="22" presetClass="entr" presetSubtype="8" fill="hold" nodeType="with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wipe(left)">
                                      <p:cBhvr>
                                        <p:cTn id="20" dur="1000"/>
                                        <p:tgtEl>
                                          <p:spTgt spid="7">
                                            <p:txEl>
                                              <p:pRg st="2" end="2"/>
                                            </p:txEl>
                                          </p:spTgt>
                                        </p:tgtEl>
                                      </p:cBhvr>
                                    </p:animEffect>
                                  </p:childTnLst>
                                </p:cTn>
                              </p:par>
                              <p:par>
                                <p:cTn id="21" presetID="22" presetClass="entr" presetSubtype="8" fill="hold"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wipe(left)">
                                      <p:cBhvr>
                                        <p:cTn id="23" dur="10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62000" y="228600"/>
            <a:ext cx="8382000" cy="554038"/>
          </a:xfrm>
        </p:spPr>
        <p:txBody>
          <a:bodyPr>
            <a:normAutofit fontScale="90000"/>
          </a:bodyPr>
          <a:lstStyle/>
          <a:p>
            <a:r>
              <a:rPr lang="en-US" b="1" dirty="0" smtClean="0">
                <a:effectLst>
                  <a:outerShdw blurRad="38100" dist="38100" dir="2700000" algn="tl">
                    <a:srgbClr val="000000">
                      <a:alpha val="43137"/>
                    </a:srgbClr>
                  </a:outerShdw>
                </a:effectLst>
              </a:rPr>
              <a:t>Managing AD – your options…</a:t>
            </a:r>
            <a:endParaRPr lang="en-CA" b="1" dirty="0">
              <a:effectLst>
                <a:outerShdw blurRad="38100" dist="38100" dir="2700000" algn="tl">
                  <a:srgbClr val="000000">
                    <a:alpha val="43137"/>
                  </a:srgbClr>
                </a:outerShdw>
              </a:effectLst>
            </a:endParaRPr>
          </a:p>
        </p:txBody>
      </p:sp>
      <p:sp>
        <p:nvSpPr>
          <p:cNvPr id="4" name="Rounded Rectangle 3"/>
          <p:cNvSpPr/>
          <p:nvPr/>
        </p:nvSpPr>
        <p:spPr bwMode="auto">
          <a:xfrm>
            <a:off x="2986973" y="5653644"/>
            <a:ext cx="3170053" cy="623454"/>
          </a:xfrm>
          <a:prstGeom prst="roundRect">
            <a:avLst/>
          </a:prstGeom>
          <a:solidFill>
            <a:srgbClr val="006600"/>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dirty="0" smtClean="0">
                <a:solidFill>
                  <a:schemeClr val="bg1"/>
                </a:solidFill>
                <a:effectLst>
                  <a:outerShdw blurRad="38100" dist="38100" dir="2700000" algn="tl">
                    <a:srgbClr val="000000">
                      <a:alpha val="43137"/>
                    </a:srgbClr>
                  </a:outerShdw>
                </a:effectLst>
                <a:latin typeface="Arial" charset="0"/>
              </a:rPr>
              <a:t>Customizable GUI </a:t>
            </a:r>
            <a:endParaRPr kumimoji="0" lang="en-US" sz="2400" b="1" i="0" u="none" strike="noStrike" cap="none" normalizeH="0" baseline="0" dirty="0" smtClean="0">
              <a:ln>
                <a:noFill/>
              </a:ln>
              <a:solidFill>
                <a:schemeClr val="bg1"/>
              </a:solidFill>
              <a:effectLst>
                <a:outerShdw blurRad="38100" dist="38100" dir="2700000" algn="tl">
                  <a:srgbClr val="000000">
                    <a:alpha val="43137"/>
                  </a:srgbClr>
                </a:outerShdw>
              </a:effectLst>
              <a:latin typeface="Arial" charset="0"/>
            </a:endParaRPr>
          </a:p>
        </p:txBody>
      </p:sp>
      <p:grpSp>
        <p:nvGrpSpPr>
          <p:cNvPr id="5" name="Group 4"/>
          <p:cNvGrpSpPr/>
          <p:nvPr/>
        </p:nvGrpSpPr>
        <p:grpSpPr>
          <a:xfrm>
            <a:off x="2649182" y="1692234"/>
            <a:ext cx="3845637" cy="3823855"/>
            <a:chOff x="1995054" y="2313709"/>
            <a:chExt cx="5126181" cy="3823855"/>
          </a:xfrm>
          <a:solidFill>
            <a:srgbClr val="006600"/>
          </a:solidFill>
        </p:grpSpPr>
        <p:sp>
          <p:nvSpPr>
            <p:cNvPr id="6" name="Rectangle 5"/>
            <p:cNvSpPr/>
            <p:nvPr/>
          </p:nvSpPr>
          <p:spPr bwMode="auto">
            <a:xfrm>
              <a:off x="1995054" y="2313709"/>
              <a:ext cx="5126181" cy="3823855"/>
            </a:xfrm>
            <a:prstGeom prst="rect">
              <a:avLst/>
            </a:prstGeom>
            <a:grpFill/>
            <a:ln w="1905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pic>
          <p:nvPicPr>
            <p:cNvPr id="7" name="Picture 6" descr="image3.JPG"/>
            <p:cNvPicPr>
              <a:picLocks noChangeAspect="1"/>
            </p:cNvPicPr>
            <p:nvPr/>
          </p:nvPicPr>
          <p:blipFill>
            <a:blip r:embed="rId3" cstate="print"/>
            <a:stretch>
              <a:fillRect/>
            </a:stretch>
          </p:blipFill>
          <p:spPr>
            <a:xfrm>
              <a:off x="2152650" y="2442454"/>
              <a:ext cx="4789925" cy="3584128"/>
            </a:xfrm>
            <a:prstGeom prst="rect">
              <a:avLst/>
            </a:prstGeom>
            <a:grpFill/>
          </p:spPr>
        </p:pic>
      </p:grpSp>
      <p:grpSp>
        <p:nvGrpSpPr>
          <p:cNvPr id="8" name="Group 7"/>
          <p:cNvGrpSpPr/>
          <p:nvPr/>
        </p:nvGrpSpPr>
        <p:grpSpPr>
          <a:xfrm>
            <a:off x="6894927" y="2657228"/>
            <a:ext cx="1566189" cy="2854036"/>
            <a:chOff x="6732443" y="2775239"/>
            <a:chExt cx="2087708" cy="2854036"/>
          </a:xfrm>
          <a:solidFill>
            <a:srgbClr val="FFCC00"/>
          </a:solidFill>
          <a:effectLst>
            <a:outerShdw blurRad="50800" dist="38100" algn="l" rotWithShape="0">
              <a:prstClr val="black">
                <a:alpha val="40000"/>
              </a:prstClr>
            </a:outerShdw>
          </a:effectLst>
        </p:grpSpPr>
        <p:sp>
          <p:nvSpPr>
            <p:cNvPr id="9" name="Rectangle 8"/>
            <p:cNvSpPr/>
            <p:nvPr/>
          </p:nvSpPr>
          <p:spPr bwMode="auto">
            <a:xfrm>
              <a:off x="6732443" y="2775239"/>
              <a:ext cx="2087708" cy="2854036"/>
            </a:xfrm>
            <a:prstGeom prst="rect">
              <a:avLst/>
            </a:prstGeom>
            <a:grpFill/>
            <a:ln w="1905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pic>
          <p:nvPicPr>
            <p:cNvPr id="10" name="Picture 9" descr="image3-a.jpg"/>
            <p:cNvPicPr>
              <a:picLocks noChangeAspect="1"/>
            </p:cNvPicPr>
            <p:nvPr/>
          </p:nvPicPr>
          <p:blipFill>
            <a:blip r:embed="rId4" cstate="print"/>
            <a:stretch>
              <a:fillRect/>
            </a:stretch>
          </p:blipFill>
          <p:spPr>
            <a:xfrm>
              <a:off x="6859125" y="2905124"/>
              <a:ext cx="1837200" cy="2603787"/>
            </a:xfrm>
            <a:prstGeom prst="rect">
              <a:avLst/>
            </a:prstGeom>
            <a:grpFill/>
          </p:spPr>
        </p:pic>
      </p:grpSp>
      <p:grpSp>
        <p:nvGrpSpPr>
          <p:cNvPr id="11" name="Group 10"/>
          <p:cNvGrpSpPr/>
          <p:nvPr/>
        </p:nvGrpSpPr>
        <p:grpSpPr>
          <a:xfrm>
            <a:off x="550119" y="2644982"/>
            <a:ext cx="1579180" cy="2867024"/>
            <a:chOff x="4733924" y="3990976"/>
            <a:chExt cx="2105025" cy="2867024"/>
          </a:xfrm>
          <a:solidFill>
            <a:schemeClr val="tx2">
              <a:lumMod val="75000"/>
            </a:schemeClr>
          </a:solidFill>
          <a:effectLst>
            <a:outerShdw blurRad="50800" dist="38100" dir="10800000" algn="r" rotWithShape="0">
              <a:prstClr val="black">
                <a:alpha val="40000"/>
              </a:prstClr>
            </a:outerShdw>
          </a:effectLst>
        </p:grpSpPr>
        <p:sp>
          <p:nvSpPr>
            <p:cNvPr id="12" name="Rectangle 11"/>
            <p:cNvSpPr/>
            <p:nvPr/>
          </p:nvSpPr>
          <p:spPr bwMode="auto">
            <a:xfrm>
              <a:off x="4733924" y="3990976"/>
              <a:ext cx="2105025" cy="2867024"/>
            </a:xfrm>
            <a:prstGeom prst="rect">
              <a:avLst/>
            </a:prstGeom>
            <a:grpFill/>
            <a:ln w="1905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pic>
          <p:nvPicPr>
            <p:cNvPr id="13" name="Picture 12" descr="image3-b.jpg"/>
            <p:cNvPicPr>
              <a:picLocks noChangeAspect="1"/>
            </p:cNvPicPr>
            <p:nvPr/>
          </p:nvPicPr>
          <p:blipFill>
            <a:blip r:embed="rId5" cstate="print"/>
            <a:stretch>
              <a:fillRect/>
            </a:stretch>
          </p:blipFill>
          <p:spPr>
            <a:xfrm>
              <a:off x="4862512" y="4133850"/>
              <a:ext cx="1830881" cy="2571749"/>
            </a:xfrm>
            <a:prstGeom prst="rect">
              <a:avLst/>
            </a:prstGeom>
            <a:grpFill/>
          </p:spPr>
        </p:pic>
      </p:grpSp>
      <p:pic>
        <p:nvPicPr>
          <p:cNvPr id="14" name="Picture 13" descr="OU_3circles.png"/>
          <p:cNvPicPr>
            <a:picLocks noChangeAspect="1"/>
          </p:cNvPicPr>
          <p:nvPr/>
        </p:nvPicPr>
        <p:blipFill>
          <a:blip r:embed="rId6" cstate="print"/>
          <a:stretch>
            <a:fillRect/>
          </a:stretch>
        </p:blipFill>
        <p:spPr>
          <a:xfrm>
            <a:off x="7904455" y="1352364"/>
            <a:ext cx="793163" cy="942975"/>
          </a:xfrm>
          <a:prstGeom prst="rect">
            <a:avLst/>
          </a:prstGeom>
          <a:effectLst>
            <a:outerShdw blurRad="50800" dist="38100" dir="10800000" algn="r" rotWithShape="0">
              <a:prstClr val="black">
                <a:alpha val="40000"/>
              </a:prstClr>
            </a:outerShdw>
          </a:effectLst>
        </p:spPr>
      </p:pic>
      <p:pic>
        <p:nvPicPr>
          <p:cNvPr id="15" name="Picture 14" descr="DomainController.png"/>
          <p:cNvPicPr>
            <a:picLocks noChangeAspect="1"/>
          </p:cNvPicPr>
          <p:nvPr/>
        </p:nvPicPr>
        <p:blipFill>
          <a:blip r:embed="rId7" cstate="print"/>
          <a:stretch>
            <a:fillRect/>
          </a:stretch>
        </p:blipFill>
        <p:spPr>
          <a:xfrm>
            <a:off x="268920" y="1280159"/>
            <a:ext cx="932114" cy="1267099"/>
          </a:xfrm>
          <a:prstGeom prst="rect">
            <a:avLst/>
          </a:prstGeom>
          <a:effectLst>
            <a:outerShdw blurRad="50800" dist="38100" dir="10800000" algn="r" rotWithShape="0">
              <a:prstClr val="black">
                <a:alpha val="40000"/>
              </a:prstClr>
            </a:outerShdw>
          </a:effectLst>
        </p:spPr>
      </p:pic>
      <p:sp>
        <p:nvSpPr>
          <p:cNvPr id="16" name="TextBox 15"/>
          <p:cNvSpPr txBox="1"/>
          <p:nvPr/>
        </p:nvSpPr>
        <p:spPr>
          <a:xfrm>
            <a:off x="2418927" y="1086259"/>
            <a:ext cx="5740033" cy="387798"/>
          </a:xfrm>
          <a:prstGeom prst="rect">
            <a:avLst/>
          </a:prstGeom>
        </p:spPr>
        <p:txBody>
          <a:bodyPr vert="horz" wrap="none" lIns="0" tIns="0" rIns="0" bIns="0" rtlCol="0">
            <a:spAutoFit/>
          </a:bodyPr>
          <a:lstStyle/>
          <a:p>
            <a:pPr marL="460375" marR="0" indent="-460375" algn="l" defTabSz="914363" rtl="0" eaLnBrk="1" fontAlgn="auto" latinLnBrk="0" hangingPunct="1">
              <a:lnSpc>
                <a:spcPct val="90000"/>
              </a:lnSpc>
              <a:spcBef>
                <a:spcPct val="20000"/>
              </a:spcBef>
              <a:spcAft>
                <a:spcPts val="0"/>
              </a:spcAft>
              <a:buClrTx/>
              <a:buSzPct val="100000"/>
              <a:tabLst/>
            </a:pPr>
            <a:r>
              <a:rPr kumimoji="0" lang="en-US" sz="28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ea typeface="+mn-ea"/>
                <a:cs typeface="+mn-cs"/>
              </a:rPr>
              <a:t>Active Directory Administrative Center</a:t>
            </a:r>
            <a:endParaRPr kumimoji="0" lang="en-CA" sz="2800" b="1" i="0" u="none" strike="noStrike" kern="1200" cap="none" spc="0" normalizeH="0" baseline="0" noProof="0" dirty="0" err="1" smtClean="0">
              <a:ln>
                <a:noFill/>
              </a:ln>
              <a:solidFill>
                <a:schemeClr val="bg1"/>
              </a:solidFill>
              <a:effectLst>
                <a:outerShdw blurRad="38100" dist="38100" dir="2700000" algn="tl">
                  <a:srgbClr val="000000">
                    <a:alpha val="43137"/>
                  </a:srgbClr>
                </a:outerShdw>
              </a:effectLst>
              <a:uLnTx/>
              <a:uFillTx/>
              <a:latin typeface="+mj-lt"/>
              <a:ea typeface="+mn-ea"/>
              <a:cs typeface="+mn-cs"/>
            </a:endParaRPr>
          </a:p>
        </p:txBody>
      </p:sp>
    </p:spTree>
    <p:extLst>
      <p:ext uri="{BB962C8B-B14F-4D97-AF65-F5344CB8AC3E}">
        <p14:creationId xmlns:p14="http://schemas.microsoft.com/office/powerpoint/2010/main" val="7528548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25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50"/>
                                        <p:tgtEl>
                                          <p:spTgt spid="14"/>
                                        </p:tgtEl>
                                      </p:cBhvr>
                                    </p:animEffect>
                                  </p:childTnLst>
                                </p:cTn>
                              </p:par>
                            </p:childTnLst>
                          </p:cTn>
                        </p:par>
                        <p:par>
                          <p:cTn id="16" fill="hold">
                            <p:stCondLst>
                              <p:cond delay="25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5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250"/>
                                        <p:tgtEl>
                                          <p:spTgt spid="15"/>
                                        </p:tgtEl>
                                      </p:cBhvr>
                                    </p:animEffect>
                                  </p:childTnLst>
                                </p:cTn>
                              </p:par>
                            </p:childTnLst>
                          </p:cTn>
                        </p:par>
                        <p:par>
                          <p:cTn id="25" fill="hold">
                            <p:stCondLst>
                              <p:cond delay="25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02455" y="1617663"/>
            <a:ext cx="7681913" cy="600075"/>
          </a:xfrm>
        </p:spPr>
        <p:txBody>
          <a:bodyPr>
            <a:normAutofit fontScale="90000"/>
          </a:bodyPr>
          <a:lstStyle/>
          <a:p>
            <a:r>
              <a:rPr lang="en-US" sz="4000" b="1" kern="1200" cap="none" spc="-150" dirty="0" smtClean="0">
                <a:ln w="3175">
                  <a:noFill/>
                </a:ln>
                <a:effectLst>
                  <a:outerShdw blurRad="38100" dist="38100" dir="2700000" algn="tl">
                    <a:srgbClr val="000000">
                      <a:alpha val="43137"/>
                    </a:srgbClr>
                  </a:outerShdw>
                </a:effectLst>
              </a:rPr>
              <a:t>New ways to Manage AD</a:t>
            </a:r>
            <a:endParaRPr lang="en-CA" b="1" dirty="0">
              <a:effectLst>
                <a:outerShdw blurRad="38100" dist="38100" dir="2700000" algn="tl">
                  <a:srgbClr val="000000">
                    <a:alpha val="43137"/>
                  </a:srgbClr>
                </a:outerShdw>
              </a:effectLst>
            </a:endParaRPr>
          </a:p>
        </p:txBody>
      </p:sp>
      <p:sp>
        <p:nvSpPr>
          <p:cNvPr id="6"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5"/>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5"/>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smtClean="0">
                <a:effectLst>
                  <a:outerShdw blurRad="38100" dist="38100" dir="2700000" algn="tl">
                    <a:srgbClr val="000000">
                      <a:alpha val="43137"/>
                    </a:srgbClr>
                  </a:outerShdw>
                </a:effectLst>
              </a:rPr>
              <a:t>Demo</a:t>
            </a:r>
            <a:endParaRPr lang="en-CA" sz="5400" b="1" dirty="0">
              <a:effectLst>
                <a:outerShdw blurRad="38100" dist="38100" dir="2700000" algn="tl">
                  <a:srgbClr val="000000">
                    <a:alpha val="43137"/>
                  </a:srgbClr>
                </a:outerShdw>
              </a:effectLst>
            </a:endParaRPr>
          </a:p>
        </p:txBody>
      </p:sp>
      <p:pic>
        <p:nvPicPr>
          <p:cNvPr id="3" name="admin center-hd.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9144000" cy="6858000"/>
          </a:xfrm>
          <a:prstGeom prst="rect">
            <a:avLst/>
          </a:prstGeom>
        </p:spPr>
      </p:pic>
    </p:spTree>
    <p:extLst>
      <p:ext uri="{BB962C8B-B14F-4D97-AF65-F5344CB8AC3E}">
        <p14:creationId xmlns:p14="http://schemas.microsoft.com/office/powerpoint/2010/main" val="16201139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1"/>
          <p:cNvGrpSpPr/>
          <p:nvPr/>
        </p:nvGrpSpPr>
        <p:grpSpPr>
          <a:xfrm>
            <a:off x="4614496" y="3259392"/>
            <a:ext cx="4182544" cy="3035808"/>
            <a:chOff x="4610002" y="4432001"/>
            <a:chExt cx="4204607" cy="2245178"/>
          </a:xfrm>
          <a:solidFill>
            <a:srgbClr val="FFC000"/>
          </a:solidFill>
        </p:grpSpPr>
        <p:sp>
          <p:nvSpPr>
            <p:cNvPr id="6" name="Rounded Rectangle 5"/>
            <p:cNvSpPr/>
            <p:nvPr/>
          </p:nvSpPr>
          <p:spPr bwMode="blackWhite">
            <a:xfrm>
              <a:off x="4610002" y="4432001"/>
              <a:ext cx="4204607" cy="2245178"/>
            </a:xfrm>
            <a:prstGeom prst="roundRect">
              <a:avLst>
                <a:gd name="adj" fmla="val 11876"/>
              </a:avLst>
            </a:prstGeom>
            <a:grp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914099" eaLnBrk="1" hangingPunct="1">
                <a:lnSpc>
                  <a:spcPct val="100000"/>
                </a:lnSpc>
                <a:spcBef>
                  <a:spcPct val="0"/>
                </a:spcBef>
              </a:pPr>
              <a:endParaRPr lang="en-US" sz="2400" b="1" dirty="0" smtClean="0">
                <a:solidFill>
                  <a:srgbClr val="7030A0"/>
                </a:solidFill>
              </a:endParaRPr>
            </a:p>
          </p:txBody>
        </p:sp>
        <p:sp>
          <p:nvSpPr>
            <p:cNvPr id="7" name="Content Placeholder 2"/>
            <p:cNvSpPr txBox="1">
              <a:spLocks/>
            </p:cNvSpPr>
            <p:nvPr/>
          </p:nvSpPr>
          <p:spPr bwMode="auto">
            <a:xfrm>
              <a:off x="4720473" y="4911540"/>
              <a:ext cx="3832404" cy="1445392"/>
            </a:xfrm>
            <a:prstGeom prst="rect">
              <a:avLst/>
            </a:prstGeom>
            <a:noFill/>
          </p:spPr>
          <p:txBody>
            <a:bodyPr vert="horz" wrap="square" lIns="0" tIns="0" rIns="0" bIns="0" numCol="1" anchor="t" anchorCtr="0" compatLnSpc="1">
              <a:prstTxWarp prst="textNoShape">
                <a:avLst/>
              </a:prstTxWarp>
              <a:spAutoFit/>
            </a:bodyPr>
            <a:lstStyle/>
            <a:p>
              <a:pPr marL="376256" indent="-369888">
                <a:lnSpc>
                  <a:spcPct val="85000"/>
                </a:lnSpc>
                <a:spcBef>
                  <a:spcPct val="20000"/>
                </a:spcBef>
                <a:buBlip>
                  <a:blip r:embed="rId3"/>
                </a:buBlip>
              </a:pPr>
              <a:r>
                <a:rPr lang="en-US" sz="2000" b="1" dirty="0" smtClean="0">
                  <a:solidFill>
                    <a:srgbClr val="7030A0"/>
                  </a:solidFill>
                  <a:latin typeface="+mn-lt"/>
                </a:rPr>
                <a:t>Run on Windows® 7  or Windows Server 2008 R2</a:t>
              </a:r>
            </a:p>
            <a:p>
              <a:pPr marL="376256" indent="-369888">
                <a:lnSpc>
                  <a:spcPct val="85000"/>
                </a:lnSpc>
                <a:spcBef>
                  <a:spcPct val="20000"/>
                </a:spcBef>
                <a:buBlip>
                  <a:blip r:embed="rId3"/>
                </a:buBlip>
              </a:pPr>
              <a:r>
                <a:rPr lang="en-US" sz="2000" b="1" dirty="0" smtClean="0">
                  <a:solidFill>
                    <a:srgbClr val="7030A0"/>
                  </a:solidFill>
                  <a:latin typeface="+mn-lt"/>
                </a:rPr>
                <a:t>Must have user rights to join workstation to the domain</a:t>
              </a:r>
            </a:p>
            <a:p>
              <a:pPr marL="376256" indent="-369888">
                <a:lnSpc>
                  <a:spcPct val="85000"/>
                </a:lnSpc>
                <a:spcBef>
                  <a:spcPct val="20000"/>
                </a:spcBef>
                <a:buBlip>
                  <a:blip r:embed="rId3"/>
                </a:buBlip>
              </a:pPr>
              <a:r>
                <a:rPr lang="en-US" sz="2000" b="1" dirty="0" smtClean="0">
                  <a:solidFill>
                    <a:srgbClr val="7030A0"/>
                  </a:solidFill>
                  <a:latin typeface="+mn-lt"/>
                </a:rPr>
                <a:t>Defaults target domain controller running a version of Windows Server 2008 R2</a:t>
              </a:r>
            </a:p>
          </p:txBody>
        </p:sp>
        <p:sp>
          <p:nvSpPr>
            <p:cNvPr id="8" name="Text Box 28"/>
            <p:cNvSpPr txBox="1">
              <a:spLocks noChangeArrowheads="1"/>
            </p:cNvSpPr>
            <p:nvPr/>
          </p:nvSpPr>
          <p:spPr bwMode="auto">
            <a:xfrm>
              <a:off x="4703910" y="4477671"/>
              <a:ext cx="3931414" cy="302733"/>
            </a:xfrm>
            <a:prstGeom prst="rect">
              <a:avLst/>
            </a:prstGeom>
            <a:noFill/>
            <a:ln w="19050" algn="ctr">
              <a:noFill/>
              <a:miter lim="800000"/>
              <a:headEnd/>
              <a:tailEnd/>
            </a:ln>
          </p:spPr>
          <p:txBody>
            <a:bodyPr wrap="square" lIns="76197" tIns="38098" rIns="76197" bIns="38098" anchor="ctr">
              <a:spAutoFit/>
            </a:bodyPr>
            <a:lstStyle/>
            <a:p>
              <a:pPr algn="ctr">
                <a:lnSpc>
                  <a:spcPct val="90000"/>
                </a:lnSpc>
                <a:defRPr/>
              </a:pPr>
              <a:r>
                <a:rPr lang="en-US" sz="2400" b="1" u="sng" spc="-120" dirty="0" smtClean="0">
                  <a:solidFill>
                    <a:srgbClr val="7030A0"/>
                  </a:solidFill>
                  <a:latin typeface="+mn-lt"/>
                </a:rPr>
                <a:t>Special Considerations</a:t>
              </a:r>
              <a:endParaRPr lang="en-US" sz="2400" b="1" u="sng" spc="-120" dirty="0">
                <a:solidFill>
                  <a:srgbClr val="7030A0"/>
                </a:solidFill>
                <a:latin typeface="+mn-lt"/>
              </a:endParaRPr>
            </a:p>
          </p:txBody>
        </p:sp>
      </p:grpSp>
      <p:grpSp>
        <p:nvGrpSpPr>
          <p:cNvPr id="14" name="Group 13"/>
          <p:cNvGrpSpPr/>
          <p:nvPr/>
        </p:nvGrpSpPr>
        <p:grpSpPr>
          <a:xfrm>
            <a:off x="292177" y="3259393"/>
            <a:ext cx="4179046" cy="3034145"/>
            <a:chOff x="196257" y="3657600"/>
            <a:chExt cx="4204607" cy="3034145"/>
          </a:xfrm>
          <a:solidFill>
            <a:srgbClr val="FFC000"/>
          </a:solidFill>
        </p:grpSpPr>
        <p:sp>
          <p:nvSpPr>
            <p:cNvPr id="15" name="Rounded Rectangle 14"/>
            <p:cNvSpPr/>
            <p:nvPr/>
          </p:nvSpPr>
          <p:spPr bwMode="blackWhite">
            <a:xfrm>
              <a:off x="196257" y="3657600"/>
              <a:ext cx="4204607" cy="3034145"/>
            </a:xfrm>
            <a:prstGeom prst="roundRect">
              <a:avLst>
                <a:gd name="adj" fmla="val 11876"/>
              </a:avLst>
            </a:prstGeom>
            <a:grpFill/>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914099" eaLnBrk="1" hangingPunct="1">
                <a:lnSpc>
                  <a:spcPct val="100000"/>
                </a:lnSpc>
                <a:spcBef>
                  <a:spcPct val="0"/>
                </a:spcBef>
              </a:pPr>
              <a:endParaRPr lang="en-US" sz="2400" b="1" dirty="0" smtClean="0">
                <a:solidFill>
                  <a:srgbClr val="7030A0"/>
                </a:solidFill>
              </a:endParaRPr>
            </a:p>
          </p:txBody>
        </p:sp>
        <p:sp>
          <p:nvSpPr>
            <p:cNvPr id="16" name="Text Box 27"/>
            <p:cNvSpPr txBox="1">
              <a:spLocks noChangeArrowheads="1"/>
            </p:cNvSpPr>
            <p:nvPr/>
          </p:nvSpPr>
          <p:spPr bwMode="auto">
            <a:xfrm>
              <a:off x="1047198" y="3681779"/>
              <a:ext cx="2502725" cy="409339"/>
            </a:xfrm>
            <a:prstGeom prst="rect">
              <a:avLst/>
            </a:prstGeom>
            <a:noFill/>
            <a:ln w="19050" algn="ctr">
              <a:noFill/>
              <a:miter lim="800000"/>
              <a:headEnd/>
              <a:tailEnd/>
            </a:ln>
          </p:spPr>
          <p:txBody>
            <a:bodyPr lIns="76197" tIns="38098" rIns="76197" bIns="38098" anchor="ctr">
              <a:spAutoFit/>
            </a:bodyPr>
            <a:lstStyle/>
            <a:p>
              <a:pPr algn="ctr">
                <a:lnSpc>
                  <a:spcPct val="90000"/>
                </a:lnSpc>
                <a:defRPr/>
              </a:pPr>
              <a:r>
                <a:rPr lang="en-US" sz="2400" b="1" u="sng" spc="-120" dirty="0" smtClean="0">
                  <a:solidFill>
                    <a:srgbClr val="7030A0"/>
                  </a:solidFill>
                  <a:latin typeface="+mn-lt"/>
                </a:rPr>
                <a:t>Advantages</a:t>
              </a:r>
              <a:endParaRPr lang="en-US" sz="2400" b="1" u="sng" spc="-120" dirty="0">
                <a:solidFill>
                  <a:srgbClr val="7030A0"/>
                </a:solidFill>
                <a:latin typeface="+mn-lt"/>
              </a:endParaRPr>
            </a:p>
          </p:txBody>
        </p:sp>
        <p:sp>
          <p:nvSpPr>
            <p:cNvPr id="17" name="Content Placeholder 2"/>
            <p:cNvSpPr txBox="1">
              <a:spLocks/>
            </p:cNvSpPr>
            <p:nvPr/>
          </p:nvSpPr>
          <p:spPr bwMode="auto">
            <a:xfrm>
              <a:off x="390303" y="4256112"/>
              <a:ext cx="3952050" cy="2215991"/>
            </a:xfrm>
            <a:prstGeom prst="rect">
              <a:avLst/>
            </a:prstGeom>
            <a:noFill/>
          </p:spPr>
          <p:txBody>
            <a:bodyPr vert="horz" wrap="square" lIns="0" tIns="0" rIns="0" bIns="0" numCol="1" anchor="t" anchorCtr="0" compatLnSpc="1">
              <a:prstTxWarp prst="textNoShape">
                <a:avLst/>
              </a:prstTxWarp>
              <a:spAutoFit/>
            </a:bodyPr>
            <a:lstStyle/>
            <a:p>
              <a:pPr marL="376256" indent="-369888">
                <a:lnSpc>
                  <a:spcPct val="85000"/>
                </a:lnSpc>
                <a:spcBef>
                  <a:spcPct val="20000"/>
                </a:spcBef>
                <a:buBlip>
                  <a:blip r:embed="rId3"/>
                </a:buBlip>
              </a:pPr>
              <a:r>
                <a:rPr lang="en-US" sz="2000" b="1" dirty="0" smtClean="0">
                  <a:solidFill>
                    <a:srgbClr val="7030A0"/>
                  </a:solidFill>
                  <a:latin typeface="+mn-lt"/>
                </a:rPr>
                <a:t>AD  state changes are completed without network traffic to the computer</a:t>
              </a:r>
            </a:p>
            <a:p>
              <a:pPr marL="376256" indent="-369888">
                <a:lnSpc>
                  <a:spcPct val="85000"/>
                </a:lnSpc>
                <a:spcBef>
                  <a:spcPct val="20000"/>
                </a:spcBef>
                <a:buBlip>
                  <a:blip r:embed="rId3"/>
                </a:buBlip>
              </a:pPr>
              <a:r>
                <a:rPr lang="en-US" sz="2000" b="1" dirty="0" smtClean="0">
                  <a:solidFill>
                    <a:srgbClr val="7030A0"/>
                  </a:solidFill>
                  <a:latin typeface="+mn-lt"/>
                </a:rPr>
                <a:t>Computer state changes are completed without any network traffic to a domain controller</a:t>
              </a:r>
            </a:p>
            <a:p>
              <a:pPr marL="376256" indent="-369888">
                <a:lnSpc>
                  <a:spcPct val="85000"/>
                </a:lnSpc>
                <a:spcBef>
                  <a:spcPct val="20000"/>
                </a:spcBef>
                <a:buBlip>
                  <a:blip r:embed="rId3"/>
                </a:buBlip>
              </a:pPr>
              <a:r>
                <a:rPr lang="en-US" sz="2000" b="1" dirty="0" smtClean="0">
                  <a:solidFill>
                    <a:srgbClr val="7030A0"/>
                  </a:solidFill>
                  <a:latin typeface="+mn-lt"/>
                </a:rPr>
                <a:t>Each change can be completed at different times</a:t>
              </a:r>
            </a:p>
          </p:txBody>
        </p:sp>
      </p:grpSp>
      <p:sp>
        <p:nvSpPr>
          <p:cNvPr id="2" name="Title 1"/>
          <p:cNvSpPr>
            <a:spLocks noGrp="1"/>
          </p:cNvSpPr>
          <p:nvPr>
            <p:ph type="title" idx="4294967295"/>
          </p:nvPr>
        </p:nvSpPr>
        <p:spPr>
          <a:xfrm>
            <a:off x="226516" y="228600"/>
            <a:ext cx="8089900" cy="554038"/>
          </a:xfrm>
        </p:spPr>
        <p:txBody>
          <a:bodyPr>
            <a:normAutofit fontScale="90000"/>
          </a:bodyPr>
          <a:lstStyle/>
          <a:p>
            <a:r>
              <a:rPr lang="en-US" b="1" dirty="0" smtClean="0">
                <a:effectLst>
                  <a:outerShdw blurRad="38100" dist="38100" dir="2700000" algn="tl">
                    <a:srgbClr val="000000">
                      <a:alpha val="43137"/>
                    </a:srgbClr>
                  </a:outerShdw>
                </a:effectLst>
              </a:rPr>
              <a:t>Offline</a:t>
            </a:r>
            <a:r>
              <a:rPr lang="en-US" b="1" baseline="0" dirty="0" smtClean="0">
                <a:effectLst>
                  <a:outerShdw blurRad="38100" dist="38100" dir="2700000" algn="tl">
                    <a:srgbClr val="000000">
                      <a:alpha val="43137"/>
                    </a:srgbClr>
                  </a:outerShdw>
                </a:effectLst>
              </a:rPr>
              <a:t> Domain Joins</a:t>
            </a:r>
            <a:endParaRPr lang="en-CA" b="1" dirty="0">
              <a:effectLst>
                <a:outerShdw blurRad="38100" dist="38100" dir="2700000" algn="tl">
                  <a:srgbClr val="000000">
                    <a:alpha val="43137"/>
                  </a:srgbClr>
                </a:outerShdw>
              </a:effectLst>
            </a:endParaRPr>
          </a:p>
        </p:txBody>
      </p:sp>
      <p:grpSp>
        <p:nvGrpSpPr>
          <p:cNvPr id="10" name="Group 9"/>
          <p:cNvGrpSpPr/>
          <p:nvPr/>
        </p:nvGrpSpPr>
        <p:grpSpPr>
          <a:xfrm>
            <a:off x="292177" y="1118222"/>
            <a:ext cx="8504863" cy="2067535"/>
            <a:chOff x="258263" y="1516429"/>
            <a:chExt cx="8590643" cy="2067535"/>
          </a:xfrm>
          <a:gradFill flip="none" rotWithShape="1">
            <a:gsLst>
              <a:gs pos="0">
                <a:srgbClr val="9CBC5C">
                  <a:shade val="30000"/>
                  <a:satMod val="115000"/>
                </a:srgbClr>
              </a:gs>
              <a:gs pos="50000">
                <a:srgbClr val="9CBC5C">
                  <a:shade val="67500"/>
                  <a:satMod val="115000"/>
                </a:srgbClr>
              </a:gs>
              <a:gs pos="100000">
                <a:srgbClr val="9CBC5C">
                  <a:shade val="100000"/>
                  <a:satMod val="115000"/>
                </a:srgbClr>
              </a:gs>
            </a:gsLst>
            <a:lin ang="0" scaled="1"/>
            <a:tileRect/>
          </a:gradFill>
          <a:scene3d>
            <a:camera prst="orthographicFront">
              <a:rot lat="0" lon="0" rev="0"/>
            </a:camera>
            <a:lightRig rig="contrasting" dir="t">
              <a:rot lat="0" lon="0" rev="7800000"/>
            </a:lightRig>
          </a:scene3d>
        </p:grpSpPr>
        <p:sp>
          <p:nvSpPr>
            <p:cNvPr id="11" name="Rounded Rectangle 10"/>
            <p:cNvSpPr/>
            <p:nvPr/>
          </p:nvSpPr>
          <p:spPr bwMode="blackWhite">
            <a:xfrm>
              <a:off x="258263" y="1516429"/>
              <a:ext cx="8590643" cy="2030335"/>
            </a:xfrm>
            <a:prstGeom prst="roundRect">
              <a:avLst>
                <a:gd name="adj" fmla="val 11310"/>
              </a:avLst>
            </a:prstGeom>
            <a:grpFill/>
            <a:ln>
              <a:noFill/>
              <a:headEnd type="none" w="med" len="med"/>
              <a:tailEnd type="none" w="med" len="med"/>
            </a:ln>
            <a:effectLst/>
            <a:scene3d>
              <a:camera prst="orthographicFront">
                <a:rot lat="0" lon="0" rev="0"/>
              </a:camera>
              <a:lightRig rig="threePt" dir="t">
                <a:rot lat="0" lon="0" rev="1200000"/>
              </a:lightRig>
            </a:scene3d>
            <a:sp3d>
              <a:bevelT w="139700" h="13970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914099" eaLnBrk="1" hangingPunct="1">
                <a:lnSpc>
                  <a:spcPct val="100000"/>
                </a:lnSpc>
                <a:spcBef>
                  <a:spcPct val="0"/>
                </a:spcBef>
              </a:pPr>
              <a:endParaRPr lang="en-US" sz="2400" dirty="0" smtClean="0">
                <a:solidFill>
                  <a:schemeClr val="tx2">
                    <a:lumMod val="50000"/>
                  </a:schemeClr>
                </a:solidFill>
                <a:effectLst>
                  <a:outerShdw blurRad="38100" dist="38100" dir="2700000" algn="tl">
                    <a:srgbClr val="000000">
                      <a:alpha val="43137"/>
                    </a:srgbClr>
                  </a:outerShdw>
                </a:effectLst>
              </a:endParaRPr>
            </a:p>
          </p:txBody>
        </p:sp>
        <p:sp>
          <p:nvSpPr>
            <p:cNvPr id="12" name="Content Placeholder 2"/>
            <p:cNvSpPr txBox="1">
              <a:spLocks/>
            </p:cNvSpPr>
            <p:nvPr/>
          </p:nvSpPr>
          <p:spPr>
            <a:xfrm>
              <a:off x="3144061" y="2096377"/>
              <a:ext cx="5524702" cy="1487587"/>
            </a:xfrm>
            <a:prstGeom prst="rect">
              <a:avLst/>
            </a:prstGeom>
            <a:noFill/>
            <a:ln>
              <a:noFill/>
            </a:ln>
            <a:effectLst/>
            <a:sp3d>
              <a:bevelT w="139700" h="139700"/>
            </a:sp3d>
          </p:spPr>
          <p:txBody>
            <a:bodyPr lIns="76197" tIns="38098" rIns="76197" bIns="38098"/>
            <a:lstStyle/>
            <a:p>
              <a:pPr marL="376256" indent="-369888">
                <a:lnSpc>
                  <a:spcPct val="85000"/>
                </a:lnSpc>
                <a:spcBef>
                  <a:spcPct val="20000"/>
                </a:spcBef>
                <a:buBlip>
                  <a:blip r:embed="rId3"/>
                </a:buBlip>
              </a:pPr>
              <a:r>
                <a:rPr lang="en-US" sz="2000" b="1" dirty="0" smtClean="0">
                  <a:effectLst>
                    <a:outerShdw blurRad="38100" dist="38100" dir="2700000" algn="tl">
                      <a:srgbClr val="000000">
                        <a:alpha val="43137"/>
                      </a:srgbClr>
                    </a:outerShdw>
                  </a:effectLst>
                  <a:latin typeface="+mn-lt"/>
                </a:rPr>
                <a:t>Reduces time and effort for large-scale deployments</a:t>
              </a:r>
            </a:p>
            <a:p>
              <a:pPr marL="376256" indent="-369888">
                <a:lnSpc>
                  <a:spcPct val="85000"/>
                </a:lnSpc>
                <a:spcBef>
                  <a:spcPct val="20000"/>
                </a:spcBef>
                <a:buBlip>
                  <a:blip r:embed="rId3"/>
                </a:buBlip>
              </a:pPr>
              <a:r>
                <a:rPr lang="en-US" sz="2000" b="1" dirty="0" smtClean="0">
                  <a:effectLst>
                    <a:outerShdw blurRad="38100" dist="38100" dir="2700000" algn="tl">
                      <a:srgbClr val="000000">
                        <a:alpha val="43137"/>
                      </a:srgbClr>
                    </a:outerShdw>
                  </a:effectLst>
                  <a:latin typeface="+mn-lt"/>
                </a:rPr>
                <a:t>Establishes trust between operating system and Active Directory Domain</a:t>
              </a:r>
            </a:p>
            <a:p>
              <a:pPr marL="376256" indent="-369888">
                <a:lnSpc>
                  <a:spcPct val="85000"/>
                </a:lnSpc>
                <a:spcBef>
                  <a:spcPct val="20000"/>
                </a:spcBef>
                <a:buBlip>
                  <a:blip r:embed="rId3"/>
                </a:buBlip>
              </a:pPr>
              <a:endParaRPr lang="en-US" sz="2000" dirty="0" smtClean="0">
                <a:effectLst>
                  <a:outerShdw blurRad="38100" dist="38100" dir="2700000" algn="tl">
                    <a:srgbClr val="000000">
                      <a:alpha val="43137"/>
                    </a:srgbClr>
                  </a:outerShdw>
                </a:effectLst>
                <a:latin typeface="Calibri" pitchFamily="34" charset="0"/>
              </a:endParaRPr>
            </a:p>
          </p:txBody>
        </p:sp>
        <p:sp>
          <p:nvSpPr>
            <p:cNvPr id="13" name="Text Box 29"/>
            <p:cNvSpPr txBox="1">
              <a:spLocks noChangeArrowheads="1"/>
            </p:cNvSpPr>
            <p:nvPr/>
          </p:nvSpPr>
          <p:spPr bwMode="auto">
            <a:xfrm>
              <a:off x="362586" y="1643431"/>
              <a:ext cx="8381999" cy="469359"/>
            </a:xfrm>
            <a:prstGeom prst="rect">
              <a:avLst/>
            </a:prstGeom>
            <a:grpFill/>
            <a:ln w="19050" algn="ctr">
              <a:noFill/>
              <a:miter lim="800000"/>
              <a:headEnd/>
              <a:tailEnd/>
            </a:ln>
            <a:effectLst/>
            <a:sp3d>
              <a:bevelT w="139700" h="139700"/>
            </a:sp3d>
          </p:spPr>
          <p:txBody>
            <a:bodyPr wrap="square" lIns="76197" tIns="38098" rIns="76197" bIns="38098" anchor="ctr">
              <a:spAutoFit/>
            </a:bodyPr>
            <a:lstStyle/>
            <a:p>
              <a:pPr algn="ctr">
                <a:lnSpc>
                  <a:spcPct val="90000"/>
                </a:lnSpc>
                <a:defRPr/>
              </a:pPr>
              <a:r>
                <a:rPr lang="en-US" sz="2800" b="1" spc="-120" dirty="0" smtClean="0">
                  <a:effectLst>
                    <a:outerShdw blurRad="38100" dist="38100" dir="2700000" algn="tl">
                      <a:srgbClr val="000000">
                        <a:alpha val="43137"/>
                      </a:srgbClr>
                    </a:outerShdw>
                  </a:effectLst>
                  <a:latin typeface="+mn-lt"/>
                </a:rPr>
                <a:t>Djoin.exe</a:t>
              </a:r>
              <a:endParaRPr lang="en-US" sz="2800" b="1" spc="-120" dirty="0">
                <a:effectLst>
                  <a:outerShdw blurRad="38100" dist="38100" dir="2700000" algn="tl">
                    <a:srgbClr val="000000">
                      <a:alpha val="43137"/>
                    </a:srgbClr>
                  </a:outerShdw>
                </a:effectLst>
                <a:latin typeface="+mn-lt"/>
              </a:endParaRPr>
            </a:p>
          </p:txBody>
        </p:sp>
      </p:grpSp>
      <p:pic>
        <p:nvPicPr>
          <p:cNvPr id="18" name="Picture 17" descr="PC blank screen.png"/>
          <p:cNvPicPr>
            <a:picLocks noChangeAspect="1"/>
          </p:cNvPicPr>
          <p:nvPr/>
        </p:nvPicPr>
        <p:blipFill>
          <a:blip r:embed="rId4" cstate="print"/>
          <a:stretch>
            <a:fillRect/>
          </a:stretch>
        </p:blipFill>
        <p:spPr>
          <a:xfrm>
            <a:off x="1824891" y="1320111"/>
            <a:ext cx="927546" cy="1234352"/>
          </a:xfrm>
          <a:prstGeom prst="rect">
            <a:avLst/>
          </a:prstGeom>
        </p:spPr>
      </p:pic>
      <p:cxnSp>
        <p:nvCxnSpPr>
          <p:cNvPr id="19" name="Straight Arrow Connector 18"/>
          <p:cNvCxnSpPr/>
          <p:nvPr/>
        </p:nvCxnSpPr>
        <p:spPr bwMode="auto">
          <a:xfrm rot="10800000" flipV="1">
            <a:off x="1543613" y="2567019"/>
            <a:ext cx="530075" cy="83127"/>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pic>
        <p:nvPicPr>
          <p:cNvPr id="20" name="Picture 19" descr="DomainController.png"/>
          <p:cNvPicPr>
            <a:picLocks noChangeAspect="1"/>
          </p:cNvPicPr>
          <p:nvPr/>
        </p:nvPicPr>
        <p:blipFill>
          <a:blip r:embed="rId5" cstate="print"/>
          <a:stretch>
            <a:fillRect/>
          </a:stretch>
        </p:blipFill>
        <p:spPr>
          <a:xfrm>
            <a:off x="770064" y="1774669"/>
            <a:ext cx="932114" cy="1267099"/>
          </a:xfrm>
          <a:prstGeom prst="rect">
            <a:avLst/>
          </a:prstGeom>
        </p:spPr>
      </p:pic>
      <p:cxnSp>
        <p:nvCxnSpPr>
          <p:cNvPr id="21" name="Straight Arrow Connector 20"/>
          <p:cNvCxnSpPr/>
          <p:nvPr/>
        </p:nvCxnSpPr>
        <p:spPr bwMode="auto">
          <a:xfrm flipV="1">
            <a:off x="1626762" y="2664001"/>
            <a:ext cx="478106" cy="83127"/>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40767702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50"/>
                                        <p:tgtEl>
                                          <p:spTgt spid="18"/>
                                        </p:tgtEl>
                                      </p:cBhvr>
                                    </p:animEffect>
                                  </p:childTnLst>
                                </p:cTn>
                              </p:par>
                            </p:childTnLst>
                          </p:cTn>
                        </p:par>
                        <p:par>
                          <p:cTn id="8" fill="hold">
                            <p:stCondLst>
                              <p:cond delay="250"/>
                            </p:stCondLst>
                            <p:childTnLst>
                              <p:par>
                                <p:cTn id="9" presetID="22" presetClass="entr" presetSubtype="2"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250"/>
                                        <p:tgtEl>
                                          <p:spTgt spid="19"/>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50"/>
                                        <p:tgtEl>
                                          <p:spTgt spid="20"/>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25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300"/>
                                        <p:tgtEl>
                                          <p:spTgt spid="14"/>
                                        </p:tgtEl>
                                      </p:cBhvr>
                                    </p:animEffect>
                                    <p:anim calcmode="lin" valueType="num">
                                      <p:cBhvr>
                                        <p:cTn id="25" dur="300" fill="hold"/>
                                        <p:tgtEl>
                                          <p:spTgt spid="14"/>
                                        </p:tgtEl>
                                        <p:attrNameLst>
                                          <p:attrName>ppt_x</p:attrName>
                                        </p:attrNameLst>
                                      </p:cBhvr>
                                      <p:tavLst>
                                        <p:tav tm="0">
                                          <p:val>
                                            <p:strVal val="#ppt_x"/>
                                          </p:val>
                                        </p:tav>
                                        <p:tav tm="100000">
                                          <p:val>
                                            <p:strVal val="#ppt_x"/>
                                          </p:val>
                                        </p:tav>
                                      </p:tavLst>
                                    </p:anim>
                                    <p:anim calcmode="lin" valueType="num">
                                      <p:cBhvr>
                                        <p:cTn id="26" dur="300" fill="hold"/>
                                        <p:tgtEl>
                                          <p:spTgt spid="14"/>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300"/>
                                        <p:tgtEl>
                                          <p:spTgt spid="5"/>
                                        </p:tgtEl>
                                      </p:cBhvr>
                                    </p:animEffect>
                                    <p:anim calcmode="lin" valueType="num">
                                      <p:cBhvr>
                                        <p:cTn id="30" dur="300" fill="hold"/>
                                        <p:tgtEl>
                                          <p:spTgt spid="5"/>
                                        </p:tgtEl>
                                        <p:attrNameLst>
                                          <p:attrName>ppt_x</p:attrName>
                                        </p:attrNameLst>
                                      </p:cBhvr>
                                      <p:tavLst>
                                        <p:tav tm="0">
                                          <p:val>
                                            <p:strVal val="#ppt_x"/>
                                          </p:val>
                                        </p:tav>
                                        <p:tav tm="100000">
                                          <p:val>
                                            <p:strVal val="#ppt_x"/>
                                          </p:val>
                                        </p:tav>
                                      </p:tavLst>
                                    </p:anim>
                                    <p:anim calcmode="lin" valueType="num">
                                      <p:cBhvr>
                                        <p:cTn id="31" dur="3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02455" y="1317625"/>
            <a:ext cx="7473950" cy="554038"/>
          </a:xfrm>
        </p:spPr>
        <p:txBody>
          <a:bodyPr>
            <a:normAutofit fontScale="90000"/>
          </a:bodyPr>
          <a:lstStyle/>
          <a:p>
            <a:r>
              <a:rPr lang="en-US" b="1" dirty="0" smtClean="0">
                <a:effectLst>
                  <a:outerShdw blurRad="38100" dist="38100" dir="2700000" algn="tl">
                    <a:srgbClr val="000000">
                      <a:alpha val="43137"/>
                    </a:srgbClr>
                  </a:outerShdw>
                </a:effectLst>
              </a:rPr>
              <a:t>Shadow groups</a:t>
            </a:r>
            <a:endParaRPr lang="en-US" b="1" dirty="0">
              <a:effectLst>
                <a:outerShdw blurRad="38100" dist="38100" dir="2700000" algn="tl">
                  <a:srgbClr val="000000">
                    <a:alpha val="43137"/>
                  </a:srgbClr>
                </a:outerShdw>
              </a:effectLst>
            </a:endParaRPr>
          </a:p>
        </p:txBody>
      </p:sp>
      <p:sp>
        <p:nvSpPr>
          <p:cNvPr id="6" name="Subtitle 2"/>
          <p:cNvSpPr>
            <a:spLocks noGrp="1"/>
          </p:cNvSpPr>
          <p:nvPr>
            <p:ph type="subTitle" idx="4294967295"/>
          </p:nvPr>
        </p:nvSpPr>
        <p:spPr>
          <a:xfrm>
            <a:off x="202455" y="2082800"/>
            <a:ext cx="7681913" cy="444500"/>
          </a:xfrm>
        </p:spPr>
        <p:txBody>
          <a:bodyPr>
            <a:normAutofit fontScale="92500" lnSpcReduction="20000"/>
          </a:bodyPr>
          <a:lstStyle/>
          <a:p>
            <a:r>
              <a:rPr lang="en-US" dirty="0" smtClean="0"/>
              <a:t>Membership based on an LDAP query</a:t>
            </a:r>
          </a:p>
        </p:txBody>
      </p:sp>
      <p:sp>
        <p:nvSpPr>
          <p:cNvPr id="5"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5"/>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5"/>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dirty="0" smtClean="0">
                <a:effectLst>
                  <a:outerShdw blurRad="38100" dist="38100" dir="2700000" algn="tl">
                    <a:srgbClr val="000000">
                      <a:alpha val="43137"/>
                    </a:srgbClr>
                  </a:outerShdw>
                </a:effectLst>
              </a:rPr>
              <a:t>Demo</a:t>
            </a:r>
            <a:endParaRPr lang="en-CA" sz="5400" b="1" dirty="0">
              <a:effectLst>
                <a:outerShdw blurRad="38100" dist="38100" dir="2700000" algn="tl">
                  <a:srgbClr val="000000">
                    <a:alpha val="43137"/>
                  </a:srgbClr>
                </a:outerShdw>
              </a:effectLst>
            </a:endParaRPr>
          </a:p>
        </p:txBody>
      </p:sp>
      <p:pic>
        <p:nvPicPr>
          <p:cNvPr id="3" name="Shadow Groups-HD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9144000" cy="6858000"/>
          </a:xfrm>
          <a:prstGeom prst="rect">
            <a:avLst/>
          </a:prstGeom>
        </p:spPr>
      </p:pic>
    </p:spTree>
    <p:extLst>
      <p:ext uri="{BB962C8B-B14F-4D97-AF65-F5344CB8AC3E}">
        <p14:creationId xmlns:p14="http://schemas.microsoft.com/office/powerpoint/2010/main" val="38453491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idx="4294967295"/>
          </p:nvPr>
        </p:nvSpPr>
        <p:spPr>
          <a:xfrm>
            <a:off x="0" y="1617663"/>
            <a:ext cx="7681913" cy="600075"/>
          </a:xfrm>
        </p:spPr>
        <p:txBody>
          <a:bodyPr>
            <a:normAutofit fontScale="90000"/>
          </a:bodyPr>
          <a:lstStyle/>
          <a:p>
            <a:r>
              <a:rPr lang="en-US" dirty="0" smtClean="0"/>
              <a:t>Delegating System Administration</a:t>
            </a:r>
            <a:endParaRPr lang="en-US" dirty="0"/>
          </a:p>
        </p:txBody>
      </p:sp>
      <p:sp>
        <p:nvSpPr>
          <p:cNvPr id="6" name="Subtitle 2"/>
          <p:cNvSpPr txBox="1">
            <a:spLocks/>
          </p:cNvSpPr>
          <p:nvPr/>
        </p:nvSpPr>
        <p:spPr>
          <a:xfrm>
            <a:off x="365760" y="2224316"/>
            <a:ext cx="7681913" cy="984885"/>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3"/>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3"/>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Restricted Groups</a:t>
            </a:r>
          </a:p>
          <a:p>
            <a:r>
              <a:rPr lang="en-US" dirty="0" smtClean="0"/>
              <a:t>Group Management</a:t>
            </a:r>
          </a:p>
        </p:txBody>
      </p:sp>
      <p:sp>
        <p:nvSpPr>
          <p:cNvPr id="7"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3"/>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3"/>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dirty="0" smtClean="0">
                <a:effectLst>
                  <a:outerShdw blurRad="38100" dist="38100" dir="2700000" algn="tl">
                    <a:srgbClr val="000000">
                      <a:alpha val="43137"/>
                    </a:srgbClr>
                  </a:outerShdw>
                </a:effectLst>
              </a:rPr>
              <a:t>Best Practice</a:t>
            </a:r>
            <a:endParaRPr lang="en-CA" sz="5400" b="1" dirty="0">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9821" y="0"/>
            <a:ext cx="567417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07148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9552" y="188640"/>
            <a:ext cx="8229600" cy="1143000"/>
          </a:xfrm>
        </p:spPr>
        <p:txBody>
          <a:bodyPr/>
          <a:lstStyle/>
          <a:p>
            <a:r>
              <a:rPr dirty="0" smtClean="0"/>
              <a:t>System Administration</a:t>
            </a:r>
            <a:endParaRPr lang="en-US" dirty="0"/>
          </a:p>
        </p:txBody>
      </p:sp>
      <p:sp>
        <p:nvSpPr>
          <p:cNvPr id="7" name="Content Placeholder 6"/>
          <p:cNvSpPr>
            <a:spLocks noGrp="1"/>
          </p:cNvSpPr>
          <p:nvPr>
            <p:ph idx="1"/>
          </p:nvPr>
        </p:nvSpPr>
        <p:spPr>
          <a:xfrm>
            <a:off x="195943" y="1081264"/>
            <a:ext cx="8804366" cy="4524315"/>
          </a:xfrm>
        </p:spPr>
        <p:txBody>
          <a:bodyPr>
            <a:normAutofit fontScale="92500" lnSpcReduction="10000"/>
          </a:bodyPr>
          <a:lstStyle/>
          <a:p>
            <a:r>
              <a:rPr lang="en-US" sz="2800" dirty="0" smtClean="0"/>
              <a:t>Implementation: local Administrators group</a:t>
            </a:r>
          </a:p>
          <a:p>
            <a:r>
              <a:rPr lang="en-US" sz="2800" dirty="0" smtClean="0"/>
              <a:t>Process</a:t>
            </a:r>
          </a:p>
          <a:p>
            <a:pPr lvl="1"/>
            <a:r>
              <a:rPr lang="en-US" sz="2400" dirty="0" smtClean="0"/>
              <a:t>Define scopes of computers</a:t>
            </a:r>
          </a:p>
          <a:p>
            <a:pPr lvl="1"/>
            <a:r>
              <a:rPr lang="en-US" sz="2400" dirty="0" smtClean="0"/>
              <a:t>Create role groups defining scopes of administration</a:t>
            </a:r>
          </a:p>
          <a:p>
            <a:pPr lvl="2"/>
            <a:r>
              <a:rPr lang="en-US" sz="2000" dirty="0" smtClean="0"/>
              <a:t>e.g. </a:t>
            </a:r>
            <a:r>
              <a:rPr lang="en-US" sz="2000" dirty="0" err="1" smtClean="0"/>
              <a:t>SYS_BNE_Clients_Admins</a:t>
            </a:r>
            <a:r>
              <a:rPr lang="en-US" sz="2000" dirty="0" smtClean="0"/>
              <a:t>, </a:t>
            </a:r>
            <a:r>
              <a:rPr lang="en-US" sz="2000" dirty="0" err="1" smtClean="0"/>
              <a:t>SYS_FileServer_Admins</a:t>
            </a:r>
            <a:endParaRPr lang="en-US" sz="2000" dirty="0" smtClean="0"/>
          </a:p>
          <a:p>
            <a:pPr lvl="1"/>
            <a:r>
              <a:rPr lang="en-US" sz="2400" dirty="0" smtClean="0"/>
              <a:t>Create rules defining the computers in each scope</a:t>
            </a:r>
          </a:p>
          <a:p>
            <a:pPr lvl="2"/>
            <a:r>
              <a:rPr lang="en-US" sz="2000" dirty="0" smtClean="0"/>
              <a:t>OUs: OU=SYD,OU=</a:t>
            </a:r>
            <a:r>
              <a:rPr lang="en-US" sz="2000" dirty="0" err="1" smtClean="0"/>
              <a:t>Clients,DC</a:t>
            </a:r>
            <a:r>
              <a:rPr lang="en-US" sz="2000" dirty="0" smtClean="0"/>
              <a:t>=</a:t>
            </a:r>
            <a:r>
              <a:rPr lang="en-US" sz="2000" dirty="0" err="1" smtClean="0"/>
              <a:t>contoso</a:t>
            </a:r>
            <a:r>
              <a:rPr lang="en-US" sz="2000" dirty="0" smtClean="0"/>
              <a:t>…, OU=</a:t>
            </a:r>
            <a:r>
              <a:rPr lang="en-US" sz="2000" dirty="0" err="1" smtClean="0"/>
              <a:t>File,OU</a:t>
            </a:r>
            <a:r>
              <a:rPr lang="en-US" sz="2000" dirty="0" smtClean="0"/>
              <a:t>=</a:t>
            </a:r>
            <a:r>
              <a:rPr lang="en-US" sz="2000" dirty="0" err="1" smtClean="0"/>
              <a:t>Servers,DC</a:t>
            </a:r>
            <a:r>
              <a:rPr lang="en-US" sz="2000" dirty="0" smtClean="0"/>
              <a:t>=</a:t>
            </a:r>
            <a:r>
              <a:rPr lang="en-US" sz="2000" dirty="0" err="1" smtClean="0"/>
              <a:t>contoso</a:t>
            </a:r>
            <a:r>
              <a:rPr lang="en-US" sz="2000" dirty="0" smtClean="0"/>
              <a:t>…</a:t>
            </a:r>
          </a:p>
          <a:p>
            <a:pPr lvl="2"/>
            <a:r>
              <a:rPr lang="en-US" sz="2000" dirty="0" smtClean="0"/>
              <a:t>or (global) rule groups: </a:t>
            </a:r>
            <a:r>
              <a:rPr lang="en-US" sz="2000" dirty="0" err="1" smtClean="0"/>
              <a:t>COMP_SYD_Clients</a:t>
            </a:r>
            <a:r>
              <a:rPr lang="en-US" sz="2000" dirty="0" smtClean="0"/>
              <a:t>, </a:t>
            </a:r>
            <a:r>
              <a:rPr lang="en-US" sz="2000" dirty="0" err="1" smtClean="0"/>
              <a:t>COMP_Servers_File</a:t>
            </a:r>
            <a:endParaRPr lang="en-US" sz="2000" dirty="0" smtClean="0"/>
          </a:p>
          <a:p>
            <a:pPr lvl="1"/>
            <a:r>
              <a:rPr lang="en-US" sz="2400" dirty="0" smtClean="0"/>
              <a:t>Group Policy Restricted Groups</a:t>
            </a:r>
          </a:p>
          <a:p>
            <a:pPr lvl="2"/>
            <a:r>
              <a:rPr lang="en-US" sz="2000" dirty="0" smtClean="0"/>
              <a:t> (</a:t>
            </a:r>
            <a:r>
              <a:rPr lang="en-US" sz="2000" dirty="0" err="1" smtClean="0"/>
              <a:t>MemberOf</a:t>
            </a:r>
            <a:r>
              <a:rPr lang="en-US" sz="2000" dirty="0" smtClean="0"/>
              <a:t> version—cumulative)</a:t>
            </a:r>
          </a:p>
          <a:p>
            <a:pPr lvl="1"/>
            <a:r>
              <a:rPr lang="en-US" sz="2400" dirty="0" smtClean="0"/>
              <a:t>Filter GPO by rule groups</a:t>
            </a:r>
            <a:endParaRPr lang="en-US" sz="2400" dirty="0"/>
          </a:p>
        </p:txBody>
      </p:sp>
    </p:spTree>
    <p:extLst>
      <p:ext uri="{BB962C8B-B14F-4D97-AF65-F5344CB8AC3E}">
        <p14:creationId xmlns:p14="http://schemas.microsoft.com/office/powerpoint/2010/main" val="4230910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80901" y="328244"/>
            <a:ext cx="8382000" cy="443198"/>
          </a:xfrm>
        </p:spPr>
        <p:txBody>
          <a:bodyPr>
            <a:normAutofit fontScale="90000"/>
          </a:bodyPr>
          <a:lstStyle/>
          <a:p>
            <a:pPr eaLnBrk="1" hangingPunct="1"/>
            <a:r>
              <a:rPr lang="en-US" sz="3200" dirty="0" smtClean="0"/>
              <a:t>Delegate Membership Management with Managed By</a:t>
            </a:r>
          </a:p>
        </p:txBody>
      </p:sp>
      <p:sp>
        <p:nvSpPr>
          <p:cNvPr id="44035" name="Rectangle 3"/>
          <p:cNvSpPr>
            <a:spLocks noGrp="1" noChangeArrowheads="1"/>
          </p:cNvSpPr>
          <p:nvPr>
            <p:ph idx="1"/>
          </p:nvPr>
        </p:nvSpPr>
        <p:spPr>
          <a:xfrm>
            <a:off x="395537" y="1080372"/>
            <a:ext cx="6696744" cy="4148828"/>
          </a:xfrm>
        </p:spPr>
        <p:txBody>
          <a:bodyPr>
            <a:normAutofit fontScale="92500" lnSpcReduction="20000"/>
          </a:bodyPr>
          <a:lstStyle/>
          <a:p>
            <a:pPr eaLnBrk="1" hangingPunct="1"/>
            <a:r>
              <a:rPr lang="en-US" sz="2800" dirty="0" smtClean="0"/>
              <a:t>The Managed By tab serves two purposes:</a:t>
            </a:r>
          </a:p>
          <a:p>
            <a:pPr lvl="1" eaLnBrk="1" hangingPunct="1"/>
            <a:r>
              <a:rPr lang="en-US" sz="2400" dirty="0" smtClean="0"/>
              <a:t>Provide contact information for who manages the group</a:t>
            </a:r>
          </a:p>
          <a:p>
            <a:pPr lvl="1" eaLnBrk="1" hangingPunct="1"/>
            <a:r>
              <a:rPr lang="en-US" sz="2400" dirty="0" smtClean="0"/>
              <a:t>Allow specified user (or group) to modify group membership if Manager Can Update Membership List is selected</a:t>
            </a:r>
          </a:p>
          <a:p>
            <a:pPr eaLnBrk="1" hangingPunct="1"/>
            <a:r>
              <a:rPr lang="en-US" sz="2800" dirty="0" smtClean="0"/>
              <a:t>Tips</a:t>
            </a:r>
          </a:p>
          <a:p>
            <a:pPr lvl="1" eaLnBrk="1" hangingPunct="1"/>
            <a:r>
              <a:rPr lang="en-US" sz="2400" dirty="0" smtClean="0"/>
              <a:t>Must click OK (not just Apply)</a:t>
            </a:r>
            <a:br>
              <a:rPr lang="en-US" sz="2400" dirty="0" smtClean="0"/>
            </a:br>
            <a:r>
              <a:rPr lang="en-US" sz="2400" dirty="0" smtClean="0"/>
              <a:t>to change the ACL on the group</a:t>
            </a:r>
          </a:p>
          <a:p>
            <a:pPr lvl="1" eaLnBrk="1" hangingPunct="1"/>
            <a:r>
              <a:rPr lang="en-US" sz="2400" dirty="0" smtClean="0"/>
              <a:t>To set a group in the Name box,</a:t>
            </a:r>
            <a:br>
              <a:rPr lang="en-US" sz="2400" dirty="0" smtClean="0"/>
            </a:br>
            <a:r>
              <a:rPr lang="en-US" sz="2400" dirty="0" smtClean="0"/>
              <a:t>click Change,</a:t>
            </a:r>
            <a:br>
              <a:rPr lang="en-US" sz="2400" dirty="0" smtClean="0"/>
            </a:br>
            <a:r>
              <a:rPr lang="en-US" sz="2400" dirty="0" smtClean="0"/>
              <a:t>then click Object Types,</a:t>
            </a:r>
            <a:br>
              <a:rPr lang="en-US" sz="2400" dirty="0" smtClean="0"/>
            </a:br>
            <a:r>
              <a:rPr lang="en-US" sz="2400" dirty="0" smtClean="0"/>
              <a:t>and then click Groups</a:t>
            </a:r>
          </a:p>
        </p:txBody>
      </p:sp>
      <p:pic>
        <p:nvPicPr>
          <p:cNvPr id="4403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5126" y="2564904"/>
            <a:ext cx="3519488" cy="406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07415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685800" y="2130425"/>
            <a:ext cx="7772400" cy="553998"/>
          </a:xfrm>
        </p:spPr>
        <p:txBody>
          <a:bodyPr>
            <a:normAutofit fontScale="90000"/>
          </a:bodyPr>
          <a:lstStyle/>
          <a:p>
            <a:r>
              <a:rPr lang="en-US" dirty="0" smtClean="0"/>
              <a:t>Computers</a:t>
            </a:r>
            <a:endParaRPr lang="en-US" dirty="0"/>
          </a:p>
        </p:txBody>
      </p:sp>
      <p:sp>
        <p:nvSpPr>
          <p:cNvPr id="4"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2"/>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2"/>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2"/>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2"/>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2"/>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dirty="0" smtClean="0">
                <a:effectLst>
                  <a:outerShdw blurRad="38100" dist="38100" dir="2700000" algn="tl">
                    <a:srgbClr val="000000">
                      <a:alpha val="43137"/>
                    </a:srgbClr>
                  </a:outerShdw>
                </a:effectLst>
              </a:rPr>
              <a:t>Best Practice</a:t>
            </a:r>
            <a:endParaRPr lang="en-CA" sz="5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29607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Computer object management</a:t>
            </a:r>
            <a:endParaRPr lang="en-US" dirty="0"/>
          </a:p>
        </p:txBody>
      </p:sp>
      <p:sp>
        <p:nvSpPr>
          <p:cNvPr id="3" name="Content Placeholder 2"/>
          <p:cNvSpPr>
            <a:spLocks noGrp="1"/>
          </p:cNvSpPr>
          <p:nvPr>
            <p:ph idx="1"/>
          </p:nvPr>
        </p:nvSpPr>
        <p:spPr>
          <a:xfrm>
            <a:off x="211183" y="1407024"/>
            <a:ext cx="8475617" cy="3576364"/>
          </a:xfrm>
        </p:spPr>
        <p:txBody>
          <a:bodyPr/>
          <a:lstStyle/>
          <a:p>
            <a:r>
              <a:rPr lang="en-US" dirty="0" smtClean="0"/>
              <a:t>Windows’ default computer management is highly </a:t>
            </a:r>
            <a:r>
              <a:rPr lang="en-US" i="1" dirty="0" smtClean="0"/>
              <a:t>over</a:t>
            </a:r>
            <a:r>
              <a:rPr lang="en-US" dirty="0" smtClean="0"/>
              <a:t> delegated and not least privilege</a:t>
            </a:r>
          </a:p>
          <a:p>
            <a:pPr lvl="1"/>
            <a:r>
              <a:rPr lang="en-US" dirty="0" smtClean="0"/>
              <a:t>Redirect default computer container to an OU with appropriate delegation &amp; configuration</a:t>
            </a:r>
          </a:p>
          <a:p>
            <a:pPr lvl="2"/>
            <a:r>
              <a:rPr lang="en-US" dirty="0" err="1" smtClean="0"/>
              <a:t>redircmp</a:t>
            </a:r>
            <a:r>
              <a:rPr lang="en-US" dirty="0" smtClean="0"/>
              <a:t> "DN of OU for new computer objects“</a:t>
            </a:r>
          </a:p>
          <a:p>
            <a:pPr lvl="1"/>
            <a:r>
              <a:rPr lang="en-US" dirty="0" smtClean="0"/>
              <a:t>Remove default “any user can join 10 computers”</a:t>
            </a:r>
          </a:p>
          <a:p>
            <a:pPr lvl="1"/>
            <a:r>
              <a:rPr lang="en-US" dirty="0" smtClean="0"/>
              <a:t>Delegate creation of computer objects</a:t>
            </a:r>
          </a:p>
          <a:p>
            <a:pPr lvl="1"/>
            <a:r>
              <a:rPr lang="en-US" dirty="0" smtClean="0"/>
              <a:t>Delegate joining computers to the domain</a:t>
            </a:r>
          </a:p>
        </p:txBody>
      </p:sp>
    </p:spTree>
    <p:extLst>
      <p:ext uri="{BB962C8B-B14F-4D97-AF65-F5344CB8AC3E}">
        <p14:creationId xmlns:p14="http://schemas.microsoft.com/office/powerpoint/2010/main" val="31518943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Agenda</a:t>
            </a:r>
            <a:br>
              <a:rPr lang="en-US" dirty="0" smtClean="0"/>
            </a:br>
            <a:r>
              <a:rPr lang="en-AU" dirty="0">
                <a:solidFill>
                  <a:schemeClr val="accent2"/>
                </a:solidFill>
              </a:rPr>
              <a:t>More Active Directory than Windows</a:t>
            </a:r>
            <a:endParaRPr lang="en-US"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What’s </a:t>
            </a:r>
            <a:r>
              <a:rPr lang="en-AU" dirty="0"/>
              <a:t>not on the menu?</a:t>
            </a:r>
          </a:p>
          <a:p>
            <a:r>
              <a:rPr lang="en-AU" dirty="0"/>
              <a:t>If it </a:t>
            </a:r>
            <a:r>
              <a:rPr lang="en-AU" dirty="0" err="1"/>
              <a:t>ain’t</a:t>
            </a:r>
            <a:r>
              <a:rPr lang="en-AU" dirty="0"/>
              <a:t> broke don’t fix it</a:t>
            </a:r>
          </a:p>
          <a:p>
            <a:pPr lvl="1"/>
            <a:r>
              <a:rPr lang="en-AU" dirty="0"/>
              <a:t>or, where are we now?</a:t>
            </a:r>
          </a:p>
          <a:p>
            <a:r>
              <a:rPr lang="en-AU" dirty="0"/>
              <a:t>Why should I give myself more work to do?</a:t>
            </a:r>
          </a:p>
          <a:p>
            <a:r>
              <a:rPr lang="en-AU" dirty="0"/>
              <a:t>Be an eagle not a turkey</a:t>
            </a:r>
          </a:p>
          <a:p>
            <a:r>
              <a:rPr lang="en-AU" dirty="0"/>
              <a:t>Do you want fries with that?</a:t>
            </a:r>
          </a:p>
          <a:p>
            <a:r>
              <a:rPr lang="en-AU" dirty="0"/>
              <a:t>Lots of demos</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lstStyle/>
          <a:p>
            <a:r>
              <a:rPr lang="en-US" dirty="0" smtClean="0"/>
              <a:t>Computer object management</a:t>
            </a:r>
            <a:endParaRPr lang="en-US" dirty="0"/>
          </a:p>
        </p:txBody>
      </p:sp>
      <p:sp>
        <p:nvSpPr>
          <p:cNvPr id="3" name="Content Placeholder 2"/>
          <p:cNvSpPr>
            <a:spLocks noGrp="1"/>
          </p:cNvSpPr>
          <p:nvPr>
            <p:ph idx="1"/>
          </p:nvPr>
        </p:nvSpPr>
        <p:spPr>
          <a:xfrm>
            <a:off x="381000" y="989014"/>
            <a:ext cx="8381901" cy="5109091"/>
          </a:xfrm>
        </p:spPr>
        <p:txBody>
          <a:bodyPr>
            <a:normAutofit fontScale="92500" lnSpcReduction="10000"/>
          </a:bodyPr>
          <a:lstStyle/>
          <a:p>
            <a:r>
              <a:rPr lang="en-US" sz="2800" i="1" dirty="0" err="1" smtClean="0"/>
              <a:t>Prestage</a:t>
            </a:r>
            <a:r>
              <a:rPr lang="en-US" sz="2800" dirty="0" smtClean="0"/>
              <a:t> computer accounts</a:t>
            </a:r>
          </a:p>
          <a:p>
            <a:pPr lvl="1"/>
            <a:r>
              <a:rPr lang="en-US" sz="2400" dirty="0" smtClean="0"/>
              <a:t>No more joining a workgroup computer to the domain with no </a:t>
            </a:r>
            <a:r>
              <a:rPr lang="en-US" sz="2400" dirty="0" err="1" smtClean="0"/>
              <a:t>prestaged</a:t>
            </a:r>
            <a:r>
              <a:rPr lang="en-US" sz="2400" dirty="0" smtClean="0"/>
              <a:t> account</a:t>
            </a:r>
          </a:p>
          <a:p>
            <a:pPr lvl="1"/>
            <a:r>
              <a:rPr lang="en-US" sz="2400" dirty="0" smtClean="0"/>
              <a:t>Use djoin.exe to perform an offline domain join for Windows 7 clients</a:t>
            </a:r>
          </a:p>
          <a:p>
            <a:r>
              <a:rPr lang="en-US" sz="2800" i="1" dirty="0" smtClean="0"/>
              <a:t>Reset</a:t>
            </a:r>
            <a:r>
              <a:rPr lang="en-US" sz="2800" dirty="0" smtClean="0"/>
              <a:t> computer accounts</a:t>
            </a:r>
          </a:p>
          <a:p>
            <a:pPr lvl="1"/>
            <a:r>
              <a:rPr lang="en-US" sz="2400" dirty="0" smtClean="0"/>
              <a:t>No more “remove from domain and rejoin domain”</a:t>
            </a:r>
          </a:p>
          <a:p>
            <a:pPr lvl="2"/>
            <a:r>
              <a:rPr lang="en-US" sz="2000" dirty="0" smtClean="0"/>
              <a:t>Could delete computer object</a:t>
            </a:r>
          </a:p>
          <a:p>
            <a:r>
              <a:rPr lang="en-US" sz="2800" i="1" dirty="0" smtClean="0"/>
              <a:t>Rename</a:t>
            </a:r>
            <a:r>
              <a:rPr lang="en-US" sz="2800" dirty="0" smtClean="0"/>
              <a:t> computer accounts</a:t>
            </a:r>
          </a:p>
          <a:p>
            <a:pPr lvl="1"/>
            <a:r>
              <a:rPr lang="en-US" sz="2400" dirty="0" smtClean="0"/>
              <a:t>When you give a user a new computer and retire the old one</a:t>
            </a:r>
          </a:p>
          <a:p>
            <a:pPr lvl="1"/>
            <a:r>
              <a:rPr lang="en-US" sz="2400" dirty="0" smtClean="0"/>
              <a:t>Maintains group memberships of computer</a:t>
            </a:r>
          </a:p>
          <a:p>
            <a:pPr lvl="1"/>
            <a:r>
              <a:rPr lang="en-US" sz="2400" dirty="0" smtClean="0"/>
              <a:t>Alternately, copy group memberships from old to new computer</a:t>
            </a:r>
            <a:endParaRPr lang="en-US" sz="2400" dirty="0"/>
          </a:p>
        </p:txBody>
      </p:sp>
    </p:spTree>
    <p:extLst>
      <p:ext uri="{BB962C8B-B14F-4D97-AF65-F5344CB8AC3E}">
        <p14:creationId xmlns:p14="http://schemas.microsoft.com/office/powerpoint/2010/main" val="1207404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130425"/>
            <a:ext cx="7772400" cy="553998"/>
          </a:xfrm>
        </p:spPr>
        <p:txBody>
          <a:bodyPr>
            <a:normAutofit fontScale="90000"/>
          </a:bodyPr>
          <a:lstStyle/>
          <a:p>
            <a:r>
              <a:rPr lang="en-US" dirty="0" smtClean="0"/>
              <a:t>User Accounts</a:t>
            </a:r>
            <a:endParaRPr lang="en-US" dirty="0"/>
          </a:p>
        </p:txBody>
      </p:sp>
      <p:sp>
        <p:nvSpPr>
          <p:cNvPr id="7" name="Subtitle 6"/>
          <p:cNvSpPr>
            <a:spLocks noGrp="1"/>
          </p:cNvSpPr>
          <p:nvPr>
            <p:ph type="subTitle" idx="1"/>
          </p:nvPr>
        </p:nvSpPr>
        <p:spPr>
          <a:xfrm>
            <a:off x="1031966" y="3141617"/>
            <a:ext cx="6400800" cy="443198"/>
          </a:xfrm>
        </p:spPr>
        <p:txBody>
          <a:bodyPr>
            <a:normAutofit fontScale="92500" lnSpcReduction="20000"/>
          </a:bodyPr>
          <a:lstStyle/>
          <a:p>
            <a:r>
              <a:rPr lang="en-US" dirty="0" smtClean="0"/>
              <a:t>Last Name, First Name</a:t>
            </a:r>
            <a:endParaRPr lang="en-US" dirty="0"/>
          </a:p>
        </p:txBody>
      </p:sp>
      <p:sp>
        <p:nvSpPr>
          <p:cNvPr id="5"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2"/>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2"/>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2"/>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2"/>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2"/>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dirty="0" smtClean="0">
                <a:effectLst>
                  <a:outerShdw blurRad="38100" dist="38100" dir="2700000" algn="tl">
                    <a:srgbClr val="000000">
                      <a:alpha val="43137"/>
                    </a:srgbClr>
                  </a:outerShdw>
                </a:effectLst>
              </a:rPr>
              <a:t>Best Practice</a:t>
            </a:r>
            <a:endParaRPr lang="en-CA" sz="5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48806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Scenario:  User management</a:t>
            </a:r>
            <a:endParaRPr lang="en-US" dirty="0"/>
          </a:p>
        </p:txBody>
      </p:sp>
      <p:pic>
        <p:nvPicPr>
          <p:cNvPr id="2050" name="Picture 2"/>
          <p:cNvPicPr>
            <a:picLocks noChangeAspect="1" noChangeArrowheads="1"/>
          </p:cNvPicPr>
          <p:nvPr/>
        </p:nvPicPr>
        <p:blipFill>
          <a:blip r:embed="rId3"/>
          <a:srcRect/>
          <a:stretch>
            <a:fillRect/>
          </a:stretch>
        </p:blipFill>
        <p:spPr bwMode="auto">
          <a:xfrm>
            <a:off x="1557339" y="1340768"/>
            <a:ext cx="6029325" cy="4505325"/>
          </a:xfrm>
          <a:prstGeom prst="rect">
            <a:avLst/>
          </a:prstGeom>
          <a:noFill/>
          <a:ln w="9525">
            <a:noFill/>
            <a:miter lim="800000"/>
            <a:headEnd/>
            <a:tailEnd/>
          </a:ln>
          <a:effectLst/>
        </p:spPr>
      </p:pic>
    </p:spTree>
    <p:extLst>
      <p:ext uri="{BB962C8B-B14F-4D97-AF65-F5344CB8AC3E}">
        <p14:creationId xmlns:p14="http://schemas.microsoft.com/office/powerpoint/2010/main" val="2528231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Finding users easily</a:t>
            </a:r>
            <a:endParaRPr lang="en-US" dirty="0"/>
          </a:p>
        </p:txBody>
      </p:sp>
      <p:pic>
        <p:nvPicPr>
          <p:cNvPr id="3075" name="Picture 3"/>
          <p:cNvPicPr>
            <a:picLocks noChangeAspect="1" noChangeArrowheads="1"/>
          </p:cNvPicPr>
          <p:nvPr/>
        </p:nvPicPr>
        <p:blipFill>
          <a:blip r:embed="rId3"/>
          <a:srcRect/>
          <a:stretch>
            <a:fillRect/>
          </a:stretch>
        </p:blipFill>
        <p:spPr bwMode="auto">
          <a:xfrm>
            <a:off x="1032101" y="1690578"/>
            <a:ext cx="7079800" cy="3476846"/>
          </a:xfrm>
          <a:prstGeom prst="rect">
            <a:avLst/>
          </a:prstGeom>
          <a:noFill/>
          <a:ln w="9525">
            <a:noFill/>
            <a:miter lim="800000"/>
            <a:headEnd/>
            <a:tailEnd/>
          </a:ln>
          <a:effectLst/>
        </p:spPr>
      </p:pic>
    </p:spTree>
    <p:extLst>
      <p:ext uri="{BB962C8B-B14F-4D97-AF65-F5344CB8AC3E}">
        <p14:creationId xmlns:p14="http://schemas.microsoft.com/office/powerpoint/2010/main" val="19897929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  The wrong solution</a:t>
            </a:r>
            <a:endParaRPr lang="en-US" dirty="0"/>
          </a:p>
        </p:txBody>
      </p:sp>
      <p:sp>
        <p:nvSpPr>
          <p:cNvPr id="5" name="Content Placeholder 4"/>
          <p:cNvSpPr>
            <a:spLocks noGrp="1"/>
          </p:cNvSpPr>
          <p:nvPr>
            <p:ph idx="1"/>
          </p:nvPr>
        </p:nvSpPr>
        <p:spPr>
          <a:xfrm>
            <a:off x="4572000" y="1412875"/>
            <a:ext cx="4191000" cy="4210383"/>
          </a:xfrm>
        </p:spPr>
        <p:txBody>
          <a:bodyPr>
            <a:normAutofit fontScale="92500" lnSpcReduction="10000"/>
          </a:bodyPr>
          <a:lstStyle/>
          <a:p>
            <a:r>
              <a:rPr lang="en-US" sz="2400" dirty="0" smtClean="0"/>
              <a:t>Do not use </a:t>
            </a:r>
            <a:br>
              <a:rPr lang="en-US" sz="2400" dirty="0" smtClean="0"/>
            </a:br>
            <a:r>
              <a:rPr lang="en-US" sz="2400" dirty="0" smtClean="0"/>
              <a:t>&lt;Last&gt;, &lt;First&gt; as the common name</a:t>
            </a:r>
            <a:br>
              <a:rPr lang="en-US" sz="2400" dirty="0" smtClean="0"/>
            </a:br>
            <a:endParaRPr lang="en-US" sz="2400" dirty="0" smtClean="0"/>
          </a:p>
          <a:p>
            <a:r>
              <a:rPr lang="en-US" sz="2400" dirty="0" smtClean="0"/>
              <a:t>LDAP </a:t>
            </a:r>
            <a:r>
              <a:rPr lang="en-US" sz="2400" dirty="0" err="1" smtClean="0"/>
              <a:t>distinguishedName</a:t>
            </a:r>
            <a:r>
              <a:rPr lang="en-US" sz="2400" dirty="0" smtClean="0"/>
              <a:t> is delimited by commas, so commas are 'escaped'</a:t>
            </a:r>
          </a:p>
          <a:p>
            <a:r>
              <a:rPr lang="en-US" sz="2400" dirty="0" smtClean="0"/>
              <a:t>Throws off many scripts and apps</a:t>
            </a:r>
            <a:br>
              <a:rPr lang="en-US" sz="2400" dirty="0" smtClean="0"/>
            </a:br>
            <a:endParaRPr lang="en-US" sz="2400" dirty="0" smtClean="0"/>
          </a:p>
          <a:p>
            <a:r>
              <a:rPr lang="en-US" sz="2400" dirty="0" err="1" smtClean="0"/>
              <a:t>displayName</a:t>
            </a:r>
            <a:r>
              <a:rPr lang="en-US" sz="2400" dirty="0" smtClean="0"/>
              <a:t> can be &lt;Last&gt;, &lt;First&gt;</a:t>
            </a:r>
            <a:endParaRPr lang="en-US" sz="2400" dirty="0"/>
          </a:p>
        </p:txBody>
      </p:sp>
      <p:pic>
        <p:nvPicPr>
          <p:cNvPr id="4098" name="Picture 2"/>
          <p:cNvPicPr>
            <a:picLocks noChangeAspect="1" noChangeArrowheads="1"/>
          </p:cNvPicPr>
          <p:nvPr/>
        </p:nvPicPr>
        <p:blipFill>
          <a:blip r:embed="rId3"/>
          <a:srcRect t="5618"/>
          <a:stretch>
            <a:fillRect/>
          </a:stretch>
        </p:blipFill>
        <p:spPr bwMode="auto">
          <a:xfrm>
            <a:off x="596645" y="1218137"/>
            <a:ext cx="3479981" cy="671018"/>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a:srcRect/>
          <a:stretch>
            <a:fillRect/>
          </a:stretch>
        </p:blipFill>
        <p:spPr bwMode="auto">
          <a:xfrm>
            <a:off x="596645" y="1905000"/>
            <a:ext cx="3554276" cy="4701922"/>
          </a:xfrm>
          <a:prstGeom prst="rect">
            <a:avLst/>
          </a:prstGeom>
          <a:noFill/>
          <a:ln w="9525">
            <a:noFill/>
            <a:miter lim="800000"/>
            <a:headEnd/>
            <a:tailEnd/>
          </a:ln>
          <a:effectLst/>
        </p:spPr>
      </p:pic>
    </p:spTree>
    <p:extLst>
      <p:ext uri="{BB962C8B-B14F-4D97-AF65-F5344CB8AC3E}">
        <p14:creationId xmlns:p14="http://schemas.microsoft.com/office/powerpoint/2010/main" val="51153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037" y="188640"/>
            <a:ext cx="8229600" cy="1143000"/>
          </a:xfrm>
        </p:spPr>
        <p:txBody>
          <a:bodyPr/>
          <a:lstStyle/>
          <a:p>
            <a:r>
              <a:rPr lang="en-US" dirty="0" smtClean="0"/>
              <a:t>Solution:  Customize MMC view</a:t>
            </a:r>
            <a:endParaRPr lang="en-US" dirty="0"/>
          </a:p>
        </p:txBody>
      </p:sp>
      <p:sp>
        <p:nvSpPr>
          <p:cNvPr id="3" name="Content Placeholder 2"/>
          <p:cNvSpPr>
            <a:spLocks noGrp="1"/>
          </p:cNvSpPr>
          <p:nvPr>
            <p:ph idx="1"/>
          </p:nvPr>
        </p:nvSpPr>
        <p:spPr>
          <a:xfrm>
            <a:off x="327886" y="1129340"/>
            <a:ext cx="8381901" cy="1932837"/>
          </a:xfrm>
        </p:spPr>
        <p:txBody>
          <a:bodyPr/>
          <a:lstStyle/>
          <a:p>
            <a:r>
              <a:rPr lang="en-US" dirty="0" smtClean="0"/>
              <a:t>View </a:t>
            </a:r>
            <a:r>
              <a:rPr lang="en-US" dirty="0" smtClean="0">
                <a:sym typeface="Wingdings" pitchFamily="2" charset="2"/>
              </a:rPr>
              <a:t> Add / Remove Columns</a:t>
            </a:r>
          </a:p>
          <a:p>
            <a:pPr lvl="1"/>
            <a:r>
              <a:rPr lang="en-US" dirty="0" smtClean="0">
                <a:sym typeface="Wingdings" pitchFamily="2" charset="2"/>
              </a:rPr>
              <a:t>Last Name or Display Name</a:t>
            </a:r>
          </a:p>
          <a:p>
            <a:r>
              <a:rPr lang="en-US" dirty="0" smtClean="0">
                <a:sym typeface="Wingdings" pitchFamily="2" charset="2"/>
              </a:rPr>
              <a:t>Sort by Last Name or Display Name</a:t>
            </a:r>
          </a:p>
          <a:p>
            <a:pPr lvl="1"/>
            <a:endParaRPr lang="en-US" dirty="0"/>
          </a:p>
        </p:txBody>
      </p:sp>
      <p:pic>
        <p:nvPicPr>
          <p:cNvPr id="5122" name="Picture 2"/>
          <p:cNvPicPr>
            <a:picLocks noChangeAspect="1" noChangeArrowheads="1"/>
          </p:cNvPicPr>
          <p:nvPr/>
        </p:nvPicPr>
        <p:blipFill>
          <a:blip r:embed="rId3"/>
          <a:srcRect/>
          <a:stretch>
            <a:fillRect/>
          </a:stretch>
        </p:blipFill>
        <p:spPr bwMode="auto">
          <a:xfrm>
            <a:off x="1539194" y="3062177"/>
            <a:ext cx="5959286" cy="2030818"/>
          </a:xfrm>
          <a:prstGeom prst="rect">
            <a:avLst/>
          </a:prstGeom>
          <a:noFill/>
          <a:ln w="9525">
            <a:noFill/>
            <a:miter lim="800000"/>
            <a:headEnd/>
            <a:tailEnd/>
          </a:ln>
          <a:effectLst/>
        </p:spPr>
      </p:pic>
    </p:spTree>
    <p:extLst>
      <p:ext uri="{BB962C8B-B14F-4D97-AF65-F5344CB8AC3E}">
        <p14:creationId xmlns:p14="http://schemas.microsoft.com/office/powerpoint/2010/main" val="1271907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188640"/>
            <a:ext cx="8229600" cy="1143000"/>
          </a:xfrm>
        </p:spPr>
        <p:txBody>
          <a:bodyPr/>
          <a:lstStyle/>
          <a:p>
            <a:r>
              <a:rPr lang="en-US" dirty="0" smtClean="0"/>
              <a:t>New problem:  View affects all OUs</a:t>
            </a:r>
            <a:endParaRPr lang="en-US" dirty="0"/>
          </a:p>
        </p:txBody>
      </p:sp>
      <p:pic>
        <p:nvPicPr>
          <p:cNvPr id="6146" name="Picture 2"/>
          <p:cNvPicPr>
            <a:picLocks noChangeAspect="1" noChangeArrowheads="1"/>
          </p:cNvPicPr>
          <p:nvPr/>
        </p:nvPicPr>
        <p:blipFill>
          <a:blip r:embed="rId3"/>
          <a:srcRect/>
          <a:stretch>
            <a:fillRect/>
          </a:stretch>
        </p:blipFill>
        <p:spPr bwMode="auto">
          <a:xfrm>
            <a:off x="737235" y="1124744"/>
            <a:ext cx="7669532" cy="5573768"/>
          </a:xfrm>
          <a:prstGeom prst="rect">
            <a:avLst/>
          </a:prstGeom>
          <a:noFill/>
          <a:ln w="9525">
            <a:noFill/>
            <a:miter lim="800000"/>
            <a:headEnd/>
            <a:tailEnd/>
          </a:ln>
          <a:effectLst/>
        </p:spPr>
      </p:pic>
    </p:spTree>
    <p:extLst>
      <p:ext uri="{BB962C8B-B14F-4D97-AF65-F5344CB8AC3E}">
        <p14:creationId xmlns:p14="http://schemas.microsoft.com/office/powerpoint/2010/main" val="1955666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403996" y="1627188"/>
            <a:ext cx="7681913" cy="600075"/>
          </a:xfrm>
        </p:spPr>
        <p:txBody>
          <a:bodyPr>
            <a:normAutofit fontScale="90000"/>
          </a:bodyPr>
          <a:lstStyle/>
          <a:p>
            <a:r>
              <a:rPr lang="en-US" dirty="0" smtClean="0"/>
              <a:t>Self-reporting</a:t>
            </a:r>
            <a:endParaRPr lang="en-US" dirty="0"/>
          </a:p>
        </p:txBody>
      </p:sp>
      <p:sp>
        <p:nvSpPr>
          <p:cNvPr id="4"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3"/>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3"/>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dirty="0" smtClean="0">
                <a:effectLst>
                  <a:outerShdw blurRad="38100" dist="38100" dir="2700000" algn="tl">
                    <a:srgbClr val="000000">
                      <a:alpha val="43137"/>
                    </a:srgbClr>
                  </a:outerShdw>
                </a:effectLst>
              </a:rPr>
              <a:t>Best Practice</a:t>
            </a:r>
            <a:endParaRPr lang="en-CA" sz="5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5004143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dirty="0" smtClean="0"/>
              <a:t>Self-reporting</a:t>
            </a:r>
          </a:p>
        </p:txBody>
      </p:sp>
      <p:sp>
        <p:nvSpPr>
          <p:cNvPr id="26627" name="Text Placeholder 2"/>
          <p:cNvSpPr>
            <a:spLocks noGrp="1"/>
          </p:cNvSpPr>
          <p:nvPr>
            <p:ph idx="1"/>
          </p:nvPr>
        </p:nvSpPr>
        <p:spPr>
          <a:xfrm>
            <a:off x="395536" y="1340768"/>
            <a:ext cx="8381901" cy="3945696"/>
          </a:xfrm>
        </p:spPr>
        <p:txBody>
          <a:bodyPr/>
          <a:lstStyle/>
          <a:p>
            <a:pPr eaLnBrk="1" hangingPunct="1"/>
            <a:r>
              <a:rPr lang="en-US" dirty="0" smtClean="0"/>
              <a:t>Gather information from users or computers</a:t>
            </a:r>
          </a:p>
          <a:p>
            <a:pPr eaLnBrk="1" hangingPunct="1"/>
            <a:r>
              <a:rPr lang="en-US" dirty="0" smtClean="0"/>
              <a:t>Report information to Active Directory</a:t>
            </a:r>
          </a:p>
          <a:p>
            <a:pPr eaLnBrk="1" hangingPunct="1"/>
            <a:r>
              <a:rPr lang="en-US" dirty="0" smtClean="0"/>
              <a:t>Challenges</a:t>
            </a:r>
          </a:p>
          <a:p>
            <a:pPr lvl="1"/>
            <a:r>
              <a:rPr lang="en-US" dirty="0" smtClean="0"/>
              <a:t>Optimize information vs. impact on startup/logon</a:t>
            </a:r>
          </a:p>
          <a:p>
            <a:pPr lvl="1"/>
            <a:r>
              <a:rPr lang="en-US" dirty="0" smtClean="0"/>
              <a:t>Requires delegation of attributes (to SELF)</a:t>
            </a:r>
            <a:br>
              <a:rPr lang="en-US" dirty="0" smtClean="0"/>
            </a:br>
            <a:r>
              <a:rPr lang="en-US" dirty="0" smtClean="0"/>
              <a:t>e.g. SELF::ALLOW::WRITE PROPERTY::DESCRIPTION</a:t>
            </a:r>
          </a:p>
          <a:p>
            <a:pPr eaLnBrk="1" hangingPunct="1"/>
            <a:endParaRPr lang="en-US" dirty="0" smtClean="0"/>
          </a:p>
          <a:p>
            <a:pPr eaLnBrk="1" hangingPunct="1"/>
            <a:endParaRPr lang="en-US" dirty="0" smtClean="0"/>
          </a:p>
        </p:txBody>
      </p:sp>
    </p:spTree>
    <p:extLst>
      <p:ext uri="{BB962C8B-B14F-4D97-AF65-F5344CB8AC3E}">
        <p14:creationId xmlns:p14="http://schemas.microsoft.com/office/powerpoint/2010/main" val="205302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403996" y="1617663"/>
            <a:ext cx="7681913" cy="600075"/>
          </a:xfrm>
        </p:spPr>
        <p:txBody>
          <a:bodyPr>
            <a:normAutofit fontScale="90000"/>
          </a:bodyPr>
          <a:lstStyle/>
          <a:p>
            <a:r>
              <a:rPr lang="en-US" dirty="0" smtClean="0"/>
              <a:t>Self staging change control</a:t>
            </a:r>
            <a:endParaRPr lang="en-US" dirty="0"/>
          </a:p>
        </p:txBody>
      </p:sp>
      <p:sp>
        <p:nvSpPr>
          <p:cNvPr id="4"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3"/>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3"/>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3"/>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dirty="0" smtClean="0">
                <a:effectLst>
                  <a:outerShdw blurRad="38100" dist="38100" dir="2700000" algn="tl">
                    <a:srgbClr val="000000">
                      <a:alpha val="43137"/>
                    </a:srgbClr>
                  </a:outerShdw>
                </a:effectLst>
              </a:rPr>
              <a:t>Best Practice</a:t>
            </a:r>
            <a:endParaRPr lang="en-CA" sz="5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4968482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rclaus\AppData\Local\Microsoft\Windows\Temporary Internet Files\Content.IE5\WS4PLOFJ\MP90039951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9611" y="912156"/>
            <a:ext cx="5472067" cy="52498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Oval 14"/>
          <p:cNvSpPr/>
          <p:nvPr/>
        </p:nvSpPr>
        <p:spPr bwMode="auto">
          <a:xfrm>
            <a:off x="6021970" y="4164777"/>
            <a:ext cx="1617070" cy="1693515"/>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User</a:t>
            </a:r>
          </a:p>
          <a:p>
            <a:pPr algn="ctr" defTabSz="914099"/>
            <a:r>
              <a:rPr lang="en-US" dirty="0" smtClean="0">
                <a:solidFill>
                  <a:schemeClr val="bg1">
                    <a:alpha val="99000"/>
                  </a:schemeClr>
                </a:solidFill>
              </a:rPr>
              <a:t>+</a:t>
            </a:r>
          </a:p>
          <a:p>
            <a:pPr algn="ctr" defTabSz="914099"/>
            <a:r>
              <a:rPr lang="en-US" dirty="0" smtClean="0">
                <a:solidFill>
                  <a:schemeClr val="bg1">
                    <a:alpha val="99000"/>
                  </a:schemeClr>
                </a:solidFill>
              </a:rPr>
              <a:t>Resources</a:t>
            </a:r>
          </a:p>
        </p:txBody>
      </p:sp>
      <p:pic>
        <p:nvPicPr>
          <p:cNvPr id="1026" name="Picture 2" descr="[image : left wa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1659" y="782597"/>
            <a:ext cx="3460626" cy="29590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idx="4294967295"/>
          </p:nvPr>
        </p:nvSpPr>
        <p:spPr>
          <a:xfrm>
            <a:off x="0" y="228600"/>
            <a:ext cx="8382000" cy="554038"/>
          </a:xfrm>
        </p:spPr>
        <p:txBody>
          <a:bodyPr>
            <a:normAutofit fontScale="90000"/>
          </a:bodyPr>
          <a:lstStyle/>
          <a:p>
            <a:r>
              <a:rPr lang="en-US" b="1" dirty="0" smtClean="0">
                <a:effectLst>
                  <a:outerShdw blurRad="38100" dist="38100" dir="2700000" algn="tl">
                    <a:srgbClr val="000000">
                      <a:alpha val="43137"/>
                    </a:srgbClr>
                  </a:outerShdw>
                </a:effectLst>
              </a:rPr>
              <a:t>Active Directory is 11 years old…</a:t>
            </a:r>
            <a:endParaRPr lang="en-CA" b="1" dirty="0">
              <a:effectLst>
                <a:outerShdw blurRad="38100" dist="38100" dir="2700000" algn="tl">
                  <a:srgbClr val="000000">
                    <a:alpha val="43137"/>
                  </a:srgbClr>
                </a:outerShdw>
              </a:effectLst>
            </a:endParaRPr>
          </a:p>
        </p:txBody>
      </p:sp>
      <p:sp>
        <p:nvSpPr>
          <p:cNvPr id="3" name="Text Placeholder 2"/>
          <p:cNvSpPr>
            <a:spLocks noGrp="1"/>
          </p:cNvSpPr>
          <p:nvPr>
            <p:ph type="body" sz="quarter" idx="4294967295"/>
          </p:nvPr>
        </p:nvSpPr>
        <p:spPr>
          <a:xfrm>
            <a:off x="0" y="989013"/>
            <a:ext cx="8259763" cy="862012"/>
          </a:xfrm>
        </p:spPr>
        <p:txBody>
          <a:bodyPr>
            <a:normAutofit fontScale="92500" lnSpcReduction="20000"/>
          </a:bodyPr>
          <a:lstStyle/>
          <a:p>
            <a:r>
              <a:rPr lang="en-US" sz="2800" b="1" dirty="0" smtClean="0">
                <a:effectLst>
                  <a:outerShdw blurRad="38100" dist="38100" dir="2700000" algn="tl">
                    <a:srgbClr val="000000">
                      <a:alpha val="43137"/>
                    </a:srgbClr>
                  </a:outerShdw>
                </a:effectLst>
              </a:rPr>
              <a:t>Where were you 11 years ago</a:t>
            </a:r>
            <a:r>
              <a:rPr lang="en-US" sz="2800" b="1" dirty="0">
                <a:effectLst>
                  <a:outerShdw blurRad="38100" dist="38100" dir="2700000" algn="tl">
                    <a:srgbClr val="000000">
                      <a:alpha val="43137"/>
                    </a:srgbClr>
                  </a:outerShdw>
                </a:effectLst>
              </a:rPr>
              <a:t>?</a:t>
            </a:r>
            <a:endParaRPr lang="en-US" sz="2800" b="1" dirty="0" smtClean="0">
              <a:effectLst>
                <a:outerShdw blurRad="38100" dist="38100" dir="2700000" algn="tl">
                  <a:srgbClr val="000000">
                    <a:alpha val="43137"/>
                  </a:srgbClr>
                </a:outerShdw>
              </a:effectLst>
            </a:endParaRPr>
          </a:p>
          <a:p>
            <a:r>
              <a:rPr lang="en-US" sz="2800" b="1" dirty="0" smtClean="0">
                <a:effectLst>
                  <a:outerShdw blurRad="38100" dist="38100" dir="2700000" algn="tl">
                    <a:srgbClr val="000000">
                      <a:alpha val="43137"/>
                    </a:srgbClr>
                  </a:outerShdw>
                </a:effectLst>
              </a:rPr>
              <a:t>What did</a:t>
            </a:r>
            <a:r>
              <a:rPr lang="en-US" sz="2800" b="1" baseline="0" dirty="0" smtClean="0">
                <a:effectLst>
                  <a:outerShdw blurRad="38100" dist="38100" dir="2700000" algn="tl">
                    <a:srgbClr val="000000">
                      <a:alpha val="43137"/>
                    </a:srgbClr>
                  </a:outerShdw>
                </a:effectLst>
              </a:rPr>
              <a:t> your network look like?</a:t>
            </a: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548" y="2031603"/>
            <a:ext cx="4581081" cy="4628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5579246" y="3818624"/>
            <a:ext cx="3312356" cy="2112521"/>
            <a:chOff x="180365" y="1673157"/>
            <a:chExt cx="3751349" cy="2112521"/>
          </a:xfrm>
        </p:grpSpPr>
        <p:sp>
          <p:nvSpPr>
            <p:cNvPr id="6" name="Oval 5"/>
            <p:cNvSpPr/>
            <p:nvPr/>
          </p:nvSpPr>
          <p:spPr bwMode="auto">
            <a:xfrm>
              <a:off x="1525623" y="1673157"/>
              <a:ext cx="1120301" cy="846306"/>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smtClean="0">
                  <a:solidFill>
                    <a:schemeClr val="bg1">
                      <a:alpha val="99000"/>
                    </a:schemeClr>
                  </a:solidFill>
                </a:rPr>
                <a:t>User</a:t>
              </a:r>
              <a:endParaRPr lang="en-CA" sz="1600" dirty="0" smtClean="0">
                <a:solidFill>
                  <a:schemeClr val="bg1">
                    <a:alpha val="99000"/>
                  </a:schemeClr>
                </a:solidFill>
              </a:endParaRPr>
            </a:p>
          </p:txBody>
        </p:sp>
        <p:sp>
          <p:nvSpPr>
            <p:cNvPr id="7" name="Oval 6"/>
            <p:cNvSpPr/>
            <p:nvPr/>
          </p:nvSpPr>
          <p:spPr bwMode="auto">
            <a:xfrm>
              <a:off x="180365" y="2939372"/>
              <a:ext cx="1071262" cy="846306"/>
            </a:xfrm>
            <a:prstGeom prst="ellipse">
              <a:avLst/>
            </a:prstGeom>
            <a:solidFill>
              <a:schemeClr val="accent2"/>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900" dirty="0" smtClean="0">
                  <a:solidFill>
                    <a:schemeClr val="bg1">
                      <a:alpha val="99000"/>
                    </a:schemeClr>
                  </a:solidFill>
                </a:rPr>
                <a:t>resource</a:t>
              </a:r>
              <a:endParaRPr lang="en-CA" sz="900" dirty="0" smtClean="0">
                <a:solidFill>
                  <a:schemeClr val="bg1">
                    <a:alpha val="99000"/>
                  </a:schemeClr>
                </a:solidFill>
              </a:endParaRPr>
            </a:p>
          </p:txBody>
        </p:sp>
        <p:sp>
          <p:nvSpPr>
            <p:cNvPr id="8" name="Oval 7"/>
            <p:cNvSpPr/>
            <p:nvPr/>
          </p:nvSpPr>
          <p:spPr bwMode="auto">
            <a:xfrm>
              <a:off x="1525622" y="2939372"/>
              <a:ext cx="1120302" cy="846306"/>
            </a:xfrm>
            <a:prstGeom prst="ellipse">
              <a:avLst/>
            </a:prstGeom>
            <a:solidFill>
              <a:schemeClr val="accent2"/>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900" dirty="0" smtClean="0">
                  <a:solidFill>
                    <a:schemeClr val="bg1">
                      <a:alpha val="99000"/>
                    </a:schemeClr>
                  </a:solidFill>
                </a:rPr>
                <a:t>resource</a:t>
              </a:r>
              <a:endParaRPr lang="en-CA" sz="900" dirty="0" smtClean="0">
                <a:solidFill>
                  <a:schemeClr val="bg1">
                    <a:alpha val="99000"/>
                  </a:schemeClr>
                </a:solidFill>
              </a:endParaRPr>
            </a:p>
          </p:txBody>
        </p:sp>
        <p:sp>
          <p:nvSpPr>
            <p:cNvPr id="9" name="Oval 8"/>
            <p:cNvSpPr/>
            <p:nvPr/>
          </p:nvSpPr>
          <p:spPr bwMode="auto">
            <a:xfrm>
              <a:off x="2791570" y="2939372"/>
              <a:ext cx="1140144" cy="846306"/>
            </a:xfrm>
            <a:prstGeom prst="ellipse">
              <a:avLst/>
            </a:prstGeom>
            <a:solidFill>
              <a:schemeClr val="accent2"/>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900" dirty="0" smtClean="0">
                  <a:solidFill>
                    <a:schemeClr val="bg1">
                      <a:alpha val="99000"/>
                    </a:schemeClr>
                  </a:solidFill>
                </a:rPr>
                <a:t>resource</a:t>
              </a:r>
              <a:endParaRPr lang="en-CA" sz="900" dirty="0" smtClean="0">
                <a:solidFill>
                  <a:schemeClr val="bg1">
                    <a:alpha val="99000"/>
                  </a:schemeClr>
                </a:solidFill>
              </a:endParaRPr>
            </a:p>
          </p:txBody>
        </p:sp>
        <p:cxnSp>
          <p:nvCxnSpPr>
            <p:cNvPr id="10" name="Straight Arrow Connector 9"/>
            <p:cNvCxnSpPr>
              <a:stCxn id="9" idx="1"/>
              <a:endCxn id="6" idx="5"/>
            </p:cNvCxnSpPr>
            <p:nvPr/>
          </p:nvCxnSpPr>
          <p:spPr>
            <a:xfrm flipH="1" flipV="1">
              <a:off x="2481859" y="2395524"/>
              <a:ext cx="476682" cy="6677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8" idx="0"/>
              <a:endCxn id="6" idx="4"/>
            </p:cNvCxnSpPr>
            <p:nvPr/>
          </p:nvCxnSpPr>
          <p:spPr>
            <a:xfrm flipV="1">
              <a:off x="2085773" y="2519463"/>
              <a:ext cx="0" cy="419909"/>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7" idx="7"/>
              <a:endCxn id="6" idx="3"/>
            </p:cNvCxnSpPr>
            <p:nvPr/>
          </p:nvCxnSpPr>
          <p:spPr>
            <a:xfrm flipV="1">
              <a:off x="1094744" y="2395524"/>
              <a:ext cx="594942" cy="6677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4802828" y="4164774"/>
            <a:ext cx="4249733" cy="1693516"/>
            <a:chOff x="6402102" y="4164774"/>
            <a:chExt cx="5664833" cy="1693516"/>
          </a:xfrm>
        </p:grpSpPr>
        <p:sp>
          <p:nvSpPr>
            <p:cNvPr id="16" name="Oval 15"/>
            <p:cNvSpPr/>
            <p:nvPr/>
          </p:nvSpPr>
          <p:spPr bwMode="auto">
            <a:xfrm>
              <a:off x="6402102" y="4164774"/>
              <a:ext cx="2243216" cy="1693515"/>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User</a:t>
              </a:r>
            </a:p>
            <a:p>
              <a:pPr algn="ctr" defTabSz="914099"/>
              <a:r>
                <a:rPr lang="en-US" dirty="0" smtClean="0">
                  <a:solidFill>
                    <a:schemeClr val="bg1">
                      <a:alpha val="99000"/>
                    </a:schemeClr>
                  </a:solidFill>
                </a:rPr>
                <a:t>+</a:t>
              </a:r>
            </a:p>
            <a:p>
              <a:pPr algn="ctr" defTabSz="914099"/>
              <a:r>
                <a:rPr lang="en-US" dirty="0" smtClean="0">
                  <a:solidFill>
                    <a:schemeClr val="bg1">
                      <a:alpha val="99000"/>
                    </a:schemeClr>
                  </a:solidFill>
                </a:rPr>
                <a:t>Resources</a:t>
              </a:r>
            </a:p>
          </p:txBody>
        </p:sp>
        <p:sp>
          <p:nvSpPr>
            <p:cNvPr id="17" name="Oval 16"/>
            <p:cNvSpPr/>
            <p:nvPr/>
          </p:nvSpPr>
          <p:spPr bwMode="auto">
            <a:xfrm>
              <a:off x="9653255" y="4164775"/>
              <a:ext cx="2413680" cy="1693515"/>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User</a:t>
              </a:r>
            </a:p>
            <a:p>
              <a:pPr algn="ctr" defTabSz="914099"/>
              <a:r>
                <a:rPr lang="en-US" dirty="0" smtClean="0">
                  <a:solidFill>
                    <a:schemeClr val="bg1">
                      <a:alpha val="99000"/>
                    </a:schemeClr>
                  </a:solidFill>
                </a:rPr>
                <a:t>+</a:t>
              </a:r>
            </a:p>
            <a:p>
              <a:pPr algn="ctr" defTabSz="914099"/>
              <a:r>
                <a:rPr lang="en-US" dirty="0" smtClean="0">
                  <a:solidFill>
                    <a:schemeClr val="bg1">
                      <a:alpha val="99000"/>
                    </a:schemeClr>
                  </a:solidFill>
                </a:rPr>
                <a:t>Resources</a:t>
              </a:r>
            </a:p>
          </p:txBody>
        </p:sp>
        <p:cxnSp>
          <p:nvCxnSpPr>
            <p:cNvPr id="20" name="Straight Arrow Connector 19"/>
            <p:cNvCxnSpPr>
              <a:stCxn id="16" idx="6"/>
              <a:endCxn id="17" idx="2"/>
            </p:cNvCxnSpPr>
            <p:nvPr/>
          </p:nvCxnSpPr>
          <p:spPr>
            <a:xfrm>
              <a:off x="8645317" y="5011532"/>
              <a:ext cx="1007938" cy="1"/>
            </a:xfrm>
            <a:prstGeom prst="straightConnector1">
              <a:avLst/>
            </a:prstGeom>
            <a:ln w="57150">
              <a:headEnd type="arrow"/>
              <a:tailEnd type="arrow"/>
            </a:ln>
          </p:spPr>
          <p:style>
            <a:lnRef idx="3">
              <a:schemeClr val="accent1"/>
            </a:lnRef>
            <a:fillRef idx="0">
              <a:schemeClr val="accent1"/>
            </a:fillRef>
            <a:effectRef idx="2">
              <a:schemeClr val="accent1"/>
            </a:effectRef>
            <a:fontRef idx="minor">
              <a:schemeClr val="tx1"/>
            </a:fontRef>
          </p:style>
        </p:cxnSp>
      </p:grpSp>
      <p:grpSp>
        <p:nvGrpSpPr>
          <p:cNvPr id="24" name="Group 23"/>
          <p:cNvGrpSpPr/>
          <p:nvPr/>
        </p:nvGrpSpPr>
        <p:grpSpPr>
          <a:xfrm>
            <a:off x="4802827" y="4069894"/>
            <a:ext cx="3962621" cy="1594000"/>
            <a:chOff x="752010" y="3646253"/>
            <a:chExt cx="6402421" cy="2112521"/>
          </a:xfrm>
        </p:grpSpPr>
        <p:grpSp>
          <p:nvGrpSpPr>
            <p:cNvPr id="25" name="Group 24"/>
            <p:cNvGrpSpPr/>
            <p:nvPr/>
          </p:nvGrpSpPr>
          <p:grpSpPr>
            <a:xfrm>
              <a:off x="752010" y="3646253"/>
              <a:ext cx="4435813" cy="2112521"/>
              <a:chOff x="405320" y="1673157"/>
              <a:chExt cx="4435813" cy="2112521"/>
            </a:xfrm>
          </p:grpSpPr>
          <p:sp>
            <p:nvSpPr>
              <p:cNvPr id="35" name="Oval 34"/>
              <p:cNvSpPr/>
              <p:nvPr/>
            </p:nvSpPr>
            <p:spPr bwMode="auto">
              <a:xfrm>
                <a:off x="1525622" y="1673157"/>
                <a:ext cx="846306" cy="846306"/>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U1</a:t>
                </a:r>
                <a:endParaRPr lang="en-CA" dirty="0" smtClean="0">
                  <a:solidFill>
                    <a:schemeClr val="bg1">
                      <a:alpha val="99000"/>
                    </a:schemeClr>
                  </a:solidFill>
                </a:endParaRPr>
              </a:p>
            </p:txBody>
          </p:sp>
          <p:sp>
            <p:nvSpPr>
              <p:cNvPr id="36" name="Oval 35"/>
              <p:cNvSpPr/>
              <p:nvPr/>
            </p:nvSpPr>
            <p:spPr bwMode="auto">
              <a:xfrm>
                <a:off x="405320" y="2939372"/>
                <a:ext cx="846306" cy="846306"/>
              </a:xfrm>
              <a:prstGeom prst="ellipse">
                <a:avLst/>
              </a:prstGeom>
              <a:solidFill>
                <a:schemeClr val="accent2"/>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R1</a:t>
                </a:r>
                <a:endParaRPr lang="en-CA" dirty="0" smtClean="0">
                  <a:solidFill>
                    <a:schemeClr val="bg1">
                      <a:alpha val="99000"/>
                    </a:schemeClr>
                  </a:solidFill>
                </a:endParaRPr>
              </a:p>
            </p:txBody>
          </p:sp>
          <p:sp>
            <p:nvSpPr>
              <p:cNvPr id="37" name="Oval 36"/>
              <p:cNvSpPr/>
              <p:nvPr/>
            </p:nvSpPr>
            <p:spPr bwMode="auto">
              <a:xfrm>
                <a:off x="1525622" y="2939372"/>
                <a:ext cx="846306" cy="846306"/>
              </a:xfrm>
              <a:prstGeom prst="ellipse">
                <a:avLst/>
              </a:prstGeom>
              <a:solidFill>
                <a:schemeClr val="accent2"/>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R2</a:t>
                </a:r>
                <a:endParaRPr lang="en-CA" dirty="0" smtClean="0">
                  <a:solidFill>
                    <a:schemeClr val="bg1">
                      <a:alpha val="99000"/>
                    </a:schemeClr>
                  </a:solidFill>
                </a:endParaRPr>
              </a:p>
            </p:txBody>
          </p:sp>
          <p:sp>
            <p:nvSpPr>
              <p:cNvPr id="38" name="Oval 37"/>
              <p:cNvSpPr/>
              <p:nvPr/>
            </p:nvSpPr>
            <p:spPr bwMode="auto">
              <a:xfrm>
                <a:off x="2645924" y="2939372"/>
                <a:ext cx="846306" cy="846306"/>
              </a:xfrm>
              <a:prstGeom prst="ellipse">
                <a:avLst/>
              </a:prstGeom>
              <a:solidFill>
                <a:schemeClr val="accent2"/>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R3</a:t>
                </a:r>
                <a:endParaRPr lang="en-CA" dirty="0" smtClean="0">
                  <a:solidFill>
                    <a:schemeClr val="bg1">
                      <a:alpha val="99000"/>
                    </a:schemeClr>
                  </a:solidFill>
                </a:endParaRPr>
              </a:p>
            </p:txBody>
          </p:sp>
          <p:cxnSp>
            <p:nvCxnSpPr>
              <p:cNvPr id="39" name="Straight Arrow Connector 38"/>
              <p:cNvCxnSpPr>
                <a:stCxn id="38" idx="1"/>
                <a:endCxn id="35" idx="5"/>
              </p:cNvCxnSpPr>
              <p:nvPr/>
            </p:nvCxnSpPr>
            <p:spPr>
              <a:xfrm flipH="1" flipV="1">
                <a:off x="2247989" y="2395524"/>
                <a:ext cx="521874" cy="6677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37" idx="0"/>
                <a:endCxn id="35" idx="4"/>
              </p:cNvCxnSpPr>
              <p:nvPr/>
            </p:nvCxnSpPr>
            <p:spPr>
              <a:xfrm flipV="1">
                <a:off x="1948775" y="2519463"/>
                <a:ext cx="0" cy="419909"/>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36" idx="7"/>
                <a:endCxn id="35" idx="3"/>
              </p:cNvCxnSpPr>
              <p:nvPr/>
            </p:nvCxnSpPr>
            <p:spPr>
              <a:xfrm flipV="1">
                <a:off x="1127687" y="2395524"/>
                <a:ext cx="521874" cy="6677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38" idx="7"/>
                <a:endCxn id="27" idx="2"/>
              </p:cNvCxnSpPr>
              <p:nvPr/>
            </p:nvCxnSpPr>
            <p:spPr>
              <a:xfrm flipV="1">
                <a:off x="3368291" y="2096310"/>
                <a:ext cx="1472842" cy="96700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a:off x="2718618" y="3646253"/>
              <a:ext cx="4435813" cy="2112521"/>
              <a:chOff x="-943583" y="1673157"/>
              <a:chExt cx="4435813" cy="2112521"/>
            </a:xfrm>
          </p:grpSpPr>
          <p:sp>
            <p:nvSpPr>
              <p:cNvPr id="27" name="Oval 26"/>
              <p:cNvSpPr/>
              <p:nvPr/>
            </p:nvSpPr>
            <p:spPr bwMode="auto">
              <a:xfrm>
                <a:off x="1525622" y="1673157"/>
                <a:ext cx="846306" cy="846306"/>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U2</a:t>
                </a:r>
                <a:endParaRPr lang="en-CA" dirty="0" smtClean="0">
                  <a:solidFill>
                    <a:schemeClr val="bg1">
                      <a:alpha val="99000"/>
                    </a:schemeClr>
                  </a:solidFill>
                </a:endParaRPr>
              </a:p>
            </p:txBody>
          </p:sp>
          <p:sp>
            <p:nvSpPr>
              <p:cNvPr id="28" name="Oval 27"/>
              <p:cNvSpPr/>
              <p:nvPr/>
            </p:nvSpPr>
            <p:spPr bwMode="auto">
              <a:xfrm>
                <a:off x="405320" y="2939372"/>
                <a:ext cx="846306" cy="846306"/>
              </a:xfrm>
              <a:prstGeom prst="ellipse">
                <a:avLst/>
              </a:prstGeom>
              <a:solidFill>
                <a:schemeClr val="accent2"/>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R4</a:t>
                </a:r>
                <a:endParaRPr lang="en-CA" dirty="0" smtClean="0">
                  <a:solidFill>
                    <a:schemeClr val="bg1">
                      <a:alpha val="99000"/>
                    </a:schemeClr>
                  </a:solidFill>
                </a:endParaRPr>
              </a:p>
            </p:txBody>
          </p:sp>
          <p:sp>
            <p:nvSpPr>
              <p:cNvPr id="29" name="Oval 28"/>
              <p:cNvSpPr/>
              <p:nvPr/>
            </p:nvSpPr>
            <p:spPr bwMode="auto">
              <a:xfrm>
                <a:off x="1525622" y="2939372"/>
                <a:ext cx="846306" cy="846306"/>
              </a:xfrm>
              <a:prstGeom prst="ellipse">
                <a:avLst/>
              </a:prstGeom>
              <a:solidFill>
                <a:schemeClr val="accent2"/>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R5</a:t>
                </a:r>
                <a:endParaRPr lang="en-CA" dirty="0" smtClean="0">
                  <a:solidFill>
                    <a:schemeClr val="bg1">
                      <a:alpha val="99000"/>
                    </a:schemeClr>
                  </a:solidFill>
                </a:endParaRPr>
              </a:p>
            </p:txBody>
          </p:sp>
          <p:sp>
            <p:nvSpPr>
              <p:cNvPr id="30" name="Oval 29"/>
              <p:cNvSpPr/>
              <p:nvPr/>
            </p:nvSpPr>
            <p:spPr bwMode="auto">
              <a:xfrm>
                <a:off x="2645924" y="2939372"/>
                <a:ext cx="846306" cy="846306"/>
              </a:xfrm>
              <a:prstGeom prst="ellipse">
                <a:avLst/>
              </a:prstGeom>
              <a:solidFill>
                <a:schemeClr val="accent2"/>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R6</a:t>
                </a:r>
                <a:endParaRPr lang="en-CA" dirty="0" smtClean="0">
                  <a:solidFill>
                    <a:schemeClr val="bg1">
                      <a:alpha val="99000"/>
                    </a:schemeClr>
                  </a:solidFill>
                </a:endParaRPr>
              </a:p>
            </p:txBody>
          </p:sp>
          <p:cxnSp>
            <p:nvCxnSpPr>
              <p:cNvPr id="31" name="Straight Arrow Connector 30"/>
              <p:cNvCxnSpPr>
                <a:stCxn id="30" idx="1"/>
                <a:endCxn id="27" idx="5"/>
              </p:cNvCxnSpPr>
              <p:nvPr/>
            </p:nvCxnSpPr>
            <p:spPr>
              <a:xfrm flipH="1" flipV="1">
                <a:off x="2247989" y="2395524"/>
                <a:ext cx="521874" cy="6677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9" idx="0"/>
                <a:endCxn id="27" idx="4"/>
              </p:cNvCxnSpPr>
              <p:nvPr/>
            </p:nvCxnSpPr>
            <p:spPr>
              <a:xfrm flipV="1">
                <a:off x="1948775" y="2519463"/>
                <a:ext cx="0" cy="419909"/>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28" idx="7"/>
                <a:endCxn id="27" idx="3"/>
              </p:cNvCxnSpPr>
              <p:nvPr/>
            </p:nvCxnSpPr>
            <p:spPr>
              <a:xfrm flipV="1">
                <a:off x="1127687" y="2395524"/>
                <a:ext cx="521874" cy="6677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8" idx="1"/>
                <a:endCxn id="35" idx="6"/>
              </p:cNvCxnSpPr>
              <p:nvPr/>
            </p:nvCxnSpPr>
            <p:spPr>
              <a:xfrm flipH="1" flipV="1">
                <a:off x="-943583" y="2096310"/>
                <a:ext cx="1472842" cy="967001"/>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grpSp>
      </p:grpSp>
      <p:grpSp>
        <p:nvGrpSpPr>
          <p:cNvPr id="43" name="Group 42"/>
          <p:cNvGrpSpPr/>
          <p:nvPr/>
        </p:nvGrpSpPr>
        <p:grpSpPr>
          <a:xfrm>
            <a:off x="5326627" y="3837383"/>
            <a:ext cx="2905925" cy="2709700"/>
            <a:chOff x="7682791" y="3328839"/>
            <a:chExt cx="3536821" cy="2709700"/>
          </a:xfrm>
        </p:grpSpPr>
        <p:sp>
          <p:nvSpPr>
            <p:cNvPr id="44" name="Oval 43"/>
            <p:cNvSpPr/>
            <p:nvPr/>
          </p:nvSpPr>
          <p:spPr bwMode="auto">
            <a:xfrm>
              <a:off x="9127102" y="4045085"/>
              <a:ext cx="1102515" cy="846306"/>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UR4</a:t>
              </a:r>
              <a:endParaRPr lang="en-CA" dirty="0" smtClean="0">
                <a:solidFill>
                  <a:schemeClr val="bg1">
                    <a:alpha val="99000"/>
                  </a:schemeClr>
                </a:solidFill>
              </a:endParaRPr>
            </a:p>
          </p:txBody>
        </p:sp>
        <p:sp>
          <p:nvSpPr>
            <p:cNvPr id="45" name="Oval 44"/>
            <p:cNvSpPr/>
            <p:nvPr/>
          </p:nvSpPr>
          <p:spPr bwMode="auto">
            <a:xfrm>
              <a:off x="7682791" y="4507513"/>
              <a:ext cx="846306" cy="846306"/>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UR1</a:t>
              </a:r>
              <a:endParaRPr lang="en-CA" dirty="0" smtClean="0">
                <a:solidFill>
                  <a:schemeClr val="bg1">
                    <a:alpha val="99000"/>
                  </a:schemeClr>
                </a:solidFill>
              </a:endParaRPr>
            </a:p>
          </p:txBody>
        </p:sp>
        <p:sp>
          <p:nvSpPr>
            <p:cNvPr id="46" name="Oval 45"/>
            <p:cNvSpPr/>
            <p:nvPr/>
          </p:nvSpPr>
          <p:spPr bwMode="auto">
            <a:xfrm>
              <a:off x="8242942" y="3328839"/>
              <a:ext cx="846306" cy="846306"/>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UR2</a:t>
              </a:r>
              <a:endParaRPr lang="en-CA" dirty="0" smtClean="0">
                <a:solidFill>
                  <a:schemeClr val="bg1">
                    <a:alpha val="99000"/>
                  </a:schemeClr>
                </a:solidFill>
              </a:endParaRPr>
            </a:p>
          </p:txBody>
        </p:sp>
        <p:sp>
          <p:nvSpPr>
            <p:cNvPr id="47" name="Oval 46"/>
            <p:cNvSpPr/>
            <p:nvPr/>
          </p:nvSpPr>
          <p:spPr bwMode="auto">
            <a:xfrm>
              <a:off x="10373306" y="3512044"/>
              <a:ext cx="846306" cy="846306"/>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UR5</a:t>
              </a:r>
              <a:endParaRPr lang="en-CA" dirty="0" smtClean="0">
                <a:solidFill>
                  <a:schemeClr val="bg1">
                    <a:alpha val="99000"/>
                  </a:schemeClr>
                </a:solidFill>
              </a:endParaRPr>
            </a:p>
          </p:txBody>
        </p:sp>
        <p:sp>
          <p:nvSpPr>
            <p:cNvPr id="48" name="Oval 47"/>
            <p:cNvSpPr/>
            <p:nvPr/>
          </p:nvSpPr>
          <p:spPr bwMode="auto">
            <a:xfrm>
              <a:off x="9288897" y="5192233"/>
              <a:ext cx="846306" cy="846306"/>
            </a:xfrm>
            <a:prstGeom prst="ellipse">
              <a:avLst/>
            </a:prstGeom>
            <a:gradFill flip="none" rotWithShape="1">
              <a:gsLst>
                <a:gs pos="0">
                  <a:schemeClr val="accent3"/>
                </a:gs>
                <a:gs pos="86000">
                  <a:schemeClr val="accent4"/>
                </a:gs>
              </a:gsLst>
              <a:lin ang="5400000" scaled="1"/>
              <a:tileRect/>
            </a:gra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bg1">
                      <a:alpha val="99000"/>
                    </a:schemeClr>
                  </a:solidFill>
                </a:rPr>
                <a:t>UR3</a:t>
              </a:r>
              <a:endParaRPr lang="en-CA" dirty="0" smtClean="0">
                <a:solidFill>
                  <a:schemeClr val="bg1">
                    <a:alpha val="99000"/>
                  </a:schemeClr>
                </a:solidFill>
              </a:endParaRPr>
            </a:p>
          </p:txBody>
        </p:sp>
        <p:cxnSp>
          <p:nvCxnSpPr>
            <p:cNvPr id="49" name="Straight Arrow Connector 48"/>
            <p:cNvCxnSpPr>
              <a:stCxn id="45" idx="6"/>
              <a:endCxn id="44" idx="2"/>
            </p:cNvCxnSpPr>
            <p:nvPr/>
          </p:nvCxnSpPr>
          <p:spPr>
            <a:xfrm flipV="1">
              <a:off x="8529096" y="4468238"/>
              <a:ext cx="598006" cy="462428"/>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45" idx="0"/>
              <a:endCxn id="46" idx="4"/>
            </p:cNvCxnSpPr>
            <p:nvPr/>
          </p:nvCxnSpPr>
          <p:spPr>
            <a:xfrm flipV="1">
              <a:off x="8105944" y="4175145"/>
              <a:ext cx="560151" cy="332368"/>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45" idx="7"/>
              <a:endCxn id="48" idx="3"/>
            </p:cNvCxnSpPr>
            <p:nvPr/>
          </p:nvCxnSpPr>
          <p:spPr>
            <a:xfrm>
              <a:off x="8405158" y="4631452"/>
              <a:ext cx="1007678" cy="1283148"/>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45" idx="6"/>
              <a:endCxn id="47" idx="3"/>
            </p:cNvCxnSpPr>
            <p:nvPr/>
          </p:nvCxnSpPr>
          <p:spPr>
            <a:xfrm flipV="1">
              <a:off x="8529097" y="4234411"/>
              <a:ext cx="1968148" cy="696255"/>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46" idx="6"/>
              <a:endCxn id="47" idx="2"/>
            </p:cNvCxnSpPr>
            <p:nvPr/>
          </p:nvCxnSpPr>
          <p:spPr>
            <a:xfrm>
              <a:off x="9089248" y="3751992"/>
              <a:ext cx="1284058" cy="183205"/>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44" idx="0"/>
              <a:endCxn id="47" idx="4"/>
            </p:cNvCxnSpPr>
            <p:nvPr/>
          </p:nvCxnSpPr>
          <p:spPr>
            <a:xfrm>
              <a:off x="9678360" y="4045085"/>
              <a:ext cx="1118099" cy="313265"/>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8" idx="7"/>
              <a:endCxn id="47" idx="2"/>
            </p:cNvCxnSpPr>
            <p:nvPr/>
          </p:nvCxnSpPr>
          <p:spPr>
            <a:xfrm flipV="1">
              <a:off x="10011264" y="3935197"/>
              <a:ext cx="362042" cy="1380975"/>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46" idx="5"/>
              <a:endCxn id="48" idx="2"/>
            </p:cNvCxnSpPr>
            <p:nvPr/>
          </p:nvCxnSpPr>
          <p:spPr>
            <a:xfrm>
              <a:off x="8965309" y="4051206"/>
              <a:ext cx="323588" cy="1564180"/>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46" idx="6"/>
              <a:endCxn id="44" idx="1"/>
            </p:cNvCxnSpPr>
            <p:nvPr/>
          </p:nvCxnSpPr>
          <p:spPr>
            <a:xfrm>
              <a:off x="9089248" y="3751992"/>
              <a:ext cx="199315" cy="417032"/>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48" idx="6"/>
              <a:endCxn id="44" idx="0"/>
            </p:cNvCxnSpPr>
            <p:nvPr/>
          </p:nvCxnSpPr>
          <p:spPr>
            <a:xfrm flipH="1" flipV="1">
              <a:off x="9678360" y="4045085"/>
              <a:ext cx="456842" cy="157030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4979650" y="4443741"/>
            <a:ext cx="3467488" cy="775597"/>
          </a:xfrm>
          <a:prstGeom prst="rect">
            <a:avLst/>
          </a:prstGeom>
        </p:spPr>
        <p:txBody>
          <a:bodyPr vert="horz" wrap="none" lIns="0" tIns="0" rIns="0" bIns="0" rtlCol="0">
            <a:spAutoFit/>
          </a:bodyPr>
          <a:lstStyle/>
          <a:p>
            <a:pPr marL="460375" marR="0" indent="-460375" algn="l" defTabSz="914363" rtl="0" eaLnBrk="1" fontAlgn="auto" latinLnBrk="0" hangingPunct="1">
              <a:lnSpc>
                <a:spcPct val="90000"/>
              </a:lnSpc>
              <a:spcBef>
                <a:spcPct val="20000"/>
              </a:spcBef>
              <a:spcAft>
                <a:spcPts val="0"/>
              </a:spcAft>
              <a:buClrTx/>
              <a:buSzPct val="100000"/>
              <a:tabLst/>
            </a:pPr>
            <a:r>
              <a:rPr kumimoji="0" lang="en-US" sz="2800" b="1" i="0" u="none" strike="noStrike" kern="1200" cap="none" spc="0" normalizeH="0" baseline="0" noProof="0" dirty="0" smtClean="0">
                <a:ln>
                  <a:noFill/>
                </a:ln>
                <a:gradFill>
                  <a:gsLst>
                    <a:gs pos="0">
                      <a:schemeClr val="tx1"/>
                    </a:gs>
                    <a:gs pos="100000">
                      <a:schemeClr val="tx1"/>
                    </a:gs>
                  </a:gsLst>
                  <a:lin ang="5400000" scaled="0"/>
                </a:gradFill>
                <a:effectLst>
                  <a:outerShdw blurRad="38100" dist="38100" dir="2700000" algn="tl">
                    <a:srgbClr val="000000">
                      <a:alpha val="43137"/>
                    </a:srgbClr>
                  </a:outerShdw>
                </a:effectLst>
                <a:uLnTx/>
                <a:uFillTx/>
                <a:latin typeface="+mj-lt"/>
                <a:ea typeface="+mn-ea"/>
                <a:cs typeface="+mn-cs"/>
              </a:rPr>
              <a:t>Active Directory Solved</a:t>
            </a:r>
            <a:br>
              <a:rPr kumimoji="0" lang="en-US" sz="2800" b="1" i="0" u="none" strike="noStrike" kern="1200" cap="none" spc="0" normalizeH="0" baseline="0" noProof="0" dirty="0" smtClean="0">
                <a:ln>
                  <a:noFill/>
                </a:ln>
                <a:gradFill>
                  <a:gsLst>
                    <a:gs pos="0">
                      <a:schemeClr val="tx1"/>
                    </a:gs>
                    <a:gs pos="100000">
                      <a:schemeClr val="tx1"/>
                    </a:gs>
                  </a:gsLst>
                  <a:lin ang="5400000" scaled="0"/>
                </a:gradFill>
                <a:effectLst>
                  <a:outerShdw blurRad="38100" dist="38100" dir="2700000" algn="tl">
                    <a:srgbClr val="000000">
                      <a:alpha val="43137"/>
                    </a:srgbClr>
                  </a:outerShdw>
                </a:effectLst>
                <a:uLnTx/>
                <a:uFillTx/>
                <a:latin typeface="+mj-lt"/>
                <a:ea typeface="+mn-ea"/>
                <a:cs typeface="+mn-cs"/>
              </a:rPr>
            </a:br>
            <a:r>
              <a:rPr kumimoji="0" lang="en-US" sz="2800" b="1" i="0" u="none" strike="noStrike" kern="1200" cap="none" spc="0" normalizeH="0" baseline="0" noProof="0" dirty="0" smtClean="0">
                <a:ln>
                  <a:noFill/>
                </a:ln>
                <a:gradFill>
                  <a:gsLst>
                    <a:gs pos="0">
                      <a:schemeClr val="tx1"/>
                    </a:gs>
                    <a:gs pos="100000">
                      <a:schemeClr val="tx1"/>
                    </a:gs>
                  </a:gsLst>
                  <a:lin ang="5400000" scaled="0"/>
                </a:gradFill>
                <a:effectLst>
                  <a:outerShdw blurRad="38100" dist="38100" dir="2700000" algn="tl">
                    <a:srgbClr val="000000">
                      <a:alpha val="43137"/>
                    </a:srgbClr>
                  </a:outerShdw>
                </a:effectLst>
                <a:uLnTx/>
                <a:uFillTx/>
                <a:latin typeface="+mj-lt"/>
                <a:ea typeface="+mn-ea"/>
                <a:cs typeface="+mn-cs"/>
              </a:rPr>
              <a:t>a LOT of issues</a:t>
            </a:r>
            <a:endParaRPr kumimoji="0" lang="en-CA" sz="2800" b="1" i="0" u="none" strike="noStrike" kern="1200" cap="none" spc="0" normalizeH="0" baseline="0" noProof="0" dirty="0" err="1" smtClean="0">
              <a:ln>
                <a:noFill/>
              </a:ln>
              <a:gradFill>
                <a:gsLst>
                  <a:gs pos="0">
                    <a:schemeClr val="tx1"/>
                  </a:gs>
                  <a:gs pos="100000">
                    <a:schemeClr val="tx1"/>
                  </a:gs>
                </a:gsLst>
                <a:lin ang="5400000" scaled="0"/>
              </a:gradFill>
              <a:effectLst>
                <a:outerShdw blurRad="38100" dist="38100" dir="2700000" algn="tl">
                  <a:srgbClr val="000000">
                    <a:alpha val="43137"/>
                  </a:srgbClr>
                </a:outerShdw>
              </a:effectLst>
              <a:uLnTx/>
              <a:uFillTx/>
              <a:latin typeface="+mj-lt"/>
              <a:ea typeface="+mn-ea"/>
              <a:cs typeface="+mn-cs"/>
            </a:endParaRPr>
          </a:p>
        </p:txBody>
      </p:sp>
    </p:spTree>
    <p:extLst>
      <p:ext uri="{BB962C8B-B14F-4D97-AF65-F5344CB8AC3E}">
        <p14:creationId xmlns:p14="http://schemas.microsoft.com/office/powerpoint/2010/main" val="2148912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500"/>
                                        <p:tgtEl>
                                          <p:spTgt spid="10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29"/>
                                        </p:tgtEl>
                                      </p:cBhvr>
                                    </p:animEffect>
                                    <p:set>
                                      <p:cBhvr>
                                        <p:cTn id="12" dur="1" fill="hold">
                                          <p:stCondLst>
                                            <p:cond delay="499"/>
                                          </p:stCondLst>
                                        </p:cTn>
                                        <p:tgtEl>
                                          <p:spTgt spid="1029"/>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1000"/>
                            </p:stCondLst>
                            <p:childTnLst>
                              <p:par>
                                <p:cTn id="18" presetID="10" presetClass="entr" presetSubtype="0" fill="hold" nodeType="afterEffect">
                                  <p:stCondLst>
                                    <p:cond delay="200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250"/>
                                        <p:tgtEl>
                                          <p:spTgt spid="1026"/>
                                        </p:tgtEl>
                                      </p:cBhvr>
                                    </p:animEffect>
                                  </p:childTnLst>
                                </p:cTn>
                              </p:par>
                            </p:childTnLst>
                          </p:cTn>
                        </p:par>
                        <p:par>
                          <p:cTn id="21" fill="hold">
                            <p:stCondLst>
                              <p:cond delay="3250"/>
                            </p:stCondLst>
                            <p:childTnLst>
                              <p:par>
                                <p:cTn id="22" presetID="10" presetClass="entr" presetSubtype="0" fill="hold" nodeType="afterEffect">
                                  <p:stCondLst>
                                    <p:cond delay="2000"/>
                                  </p:stCondLst>
                                  <p:childTnLst>
                                    <p:set>
                                      <p:cBhvr>
                                        <p:cTn id="23" dur="1" fill="hold">
                                          <p:stCondLst>
                                            <p:cond delay="0"/>
                                          </p:stCondLst>
                                        </p:cTn>
                                        <p:tgtEl>
                                          <p:spTgt spid="1027"/>
                                        </p:tgtEl>
                                        <p:attrNameLst>
                                          <p:attrName>style.visibility</p:attrName>
                                        </p:attrNameLst>
                                      </p:cBhvr>
                                      <p:to>
                                        <p:strVal val="visible"/>
                                      </p:to>
                                    </p:set>
                                    <p:animEffect transition="in" filter="fade">
                                      <p:cBhvr>
                                        <p:cTn id="24" dur="250"/>
                                        <p:tgtEl>
                                          <p:spTgt spid="102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fade">
                                      <p:cBhvr>
                                        <p:cTn id="29" dur="500"/>
                                        <p:tgtEl>
                                          <p:spTgt spid="3">
                                            <p:txEl>
                                              <p:pRg st="1" end="1"/>
                                            </p:txEl>
                                          </p:spTgt>
                                        </p:tgtEl>
                                      </p:cBhvr>
                                    </p:animEffect>
                                  </p:childTnLst>
                                </p:cTn>
                              </p:par>
                            </p:childTnLst>
                          </p:cTn>
                        </p:par>
                        <p:par>
                          <p:cTn id="30" fill="hold">
                            <p:stCondLst>
                              <p:cond delay="500"/>
                            </p:stCondLst>
                            <p:childTnLst>
                              <p:par>
                                <p:cTn id="31" presetID="1" presetClass="entr" presetSubtype="0" fill="hold" grpId="1" nodeType="after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250"/>
                                        <p:tgtEl>
                                          <p:spTgt spid="15"/>
                                        </p:tgtEl>
                                      </p:cBhvr>
                                    </p:animEffect>
                                    <p:set>
                                      <p:cBhvr>
                                        <p:cTn id="37" dur="1" fill="hold">
                                          <p:stCondLst>
                                            <p:cond delay="249"/>
                                          </p:stCondLst>
                                        </p:cTn>
                                        <p:tgtEl>
                                          <p:spTgt spid="15"/>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250"/>
                                        <p:tgtEl>
                                          <p:spTgt spid="21"/>
                                        </p:tgtEl>
                                      </p:cBhvr>
                                    </p:animEffect>
                                    <p:set>
                                      <p:cBhvr>
                                        <p:cTn id="44" dur="1" fill="hold">
                                          <p:stCondLst>
                                            <p:cond delay="249"/>
                                          </p:stCondLst>
                                        </p:cTn>
                                        <p:tgtEl>
                                          <p:spTgt spid="21"/>
                                        </p:tgtEl>
                                        <p:attrNameLst>
                                          <p:attrName>style.visibility</p:attrName>
                                        </p:attrNameLst>
                                      </p:cBhvr>
                                      <p:to>
                                        <p:strVal val="hidden"/>
                                      </p:to>
                                    </p:set>
                                  </p:childTnLst>
                                </p:cTn>
                              </p:par>
                            </p:childTnLst>
                          </p:cTn>
                        </p:par>
                        <p:par>
                          <p:cTn id="45" fill="hold">
                            <p:stCondLst>
                              <p:cond delay="250"/>
                            </p:stCondLst>
                            <p:childTnLst>
                              <p:par>
                                <p:cTn id="46" presetID="1" presetClass="entr" presetSubtype="0"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250"/>
                                        <p:tgtEl>
                                          <p:spTgt spid="5"/>
                                        </p:tgtEl>
                                      </p:cBhvr>
                                    </p:animEffect>
                                    <p:set>
                                      <p:cBhvr>
                                        <p:cTn id="52" dur="1" fill="hold">
                                          <p:stCondLst>
                                            <p:cond delay="249"/>
                                          </p:stCondLst>
                                        </p:cTn>
                                        <p:tgtEl>
                                          <p:spTgt spid="5"/>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nodeType="clickEffect">
                                  <p:stCondLst>
                                    <p:cond delay="0"/>
                                  </p:stCondLst>
                                  <p:childTnLst>
                                    <p:animEffect transition="out" filter="fade">
                                      <p:cBhvr>
                                        <p:cTn id="58" dur="250"/>
                                        <p:tgtEl>
                                          <p:spTgt spid="24"/>
                                        </p:tgtEl>
                                      </p:cBhvr>
                                    </p:animEffect>
                                    <p:set>
                                      <p:cBhvr>
                                        <p:cTn id="59" dur="1" fill="hold">
                                          <p:stCondLst>
                                            <p:cond delay="249"/>
                                          </p:stCondLst>
                                        </p:cTn>
                                        <p:tgtEl>
                                          <p:spTgt spid="24"/>
                                        </p:tgtEl>
                                        <p:attrNameLst>
                                          <p:attrName>style.visibility</p:attrName>
                                        </p:attrNameLst>
                                      </p:cBhvr>
                                      <p:to>
                                        <p:strVal val="hidden"/>
                                      </p:to>
                                    </p:set>
                                  </p:childTnLst>
                                </p:cTn>
                              </p:par>
                            </p:childTnLst>
                          </p:cTn>
                        </p:par>
                        <p:par>
                          <p:cTn id="60" fill="hold">
                            <p:stCondLst>
                              <p:cond delay="250"/>
                            </p:stCondLst>
                            <p:childTnLst>
                              <p:par>
                                <p:cTn id="61" presetID="1" presetClass="entr" presetSubtype="0" fill="hold" nodeType="afterEffect">
                                  <p:stCondLst>
                                    <p:cond delay="0"/>
                                  </p:stCondLst>
                                  <p:childTnLst>
                                    <p:set>
                                      <p:cBhvr>
                                        <p:cTn id="62" dur="1" fill="hold">
                                          <p:stCondLst>
                                            <p:cond delay="0"/>
                                          </p:stCondLst>
                                        </p:cTn>
                                        <p:tgtEl>
                                          <p:spTgt spid="43"/>
                                        </p:tgtEl>
                                        <p:attrNameLst>
                                          <p:attrName>style.visibility</p:attrName>
                                        </p:attrNameLst>
                                      </p:cBhvr>
                                      <p:to>
                                        <p:strVal val="visible"/>
                                      </p:to>
                                    </p:set>
                                  </p:childTnLst>
                                </p:cTn>
                              </p:par>
                            </p:childTnLst>
                          </p:cTn>
                        </p:par>
                        <p:par>
                          <p:cTn id="63" fill="hold">
                            <p:stCondLst>
                              <p:cond delay="250"/>
                            </p:stCondLst>
                            <p:childTnLst>
                              <p:par>
                                <p:cTn id="64" presetID="6" presetClass="emph" presetSubtype="0" repeatCount="indefinite" autoRev="1" fill="hold" nodeType="afterEffect">
                                  <p:stCondLst>
                                    <p:cond delay="0"/>
                                  </p:stCondLst>
                                  <p:endCondLst>
                                    <p:cond evt="onNext" delay="0">
                                      <p:tgtEl>
                                        <p:sldTgt/>
                                      </p:tgtEl>
                                    </p:cond>
                                  </p:endCondLst>
                                  <p:childTnLst>
                                    <p:animScale>
                                      <p:cBhvr>
                                        <p:cTn id="65" dur="500" fill="hold"/>
                                        <p:tgtEl>
                                          <p:spTgt spid="43"/>
                                        </p:tgtEl>
                                      </p:cBhvr>
                                      <p:by x="125000" y="125000"/>
                                    </p:animScale>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nodeType="clickEffect">
                                  <p:stCondLst>
                                    <p:cond delay="0"/>
                                  </p:stCondLst>
                                  <p:childTnLst>
                                    <p:animEffect transition="out" filter="fade">
                                      <p:cBhvr>
                                        <p:cTn id="69" dur="250"/>
                                        <p:tgtEl>
                                          <p:spTgt spid="43"/>
                                        </p:tgtEl>
                                      </p:cBhvr>
                                    </p:animEffect>
                                    <p:set>
                                      <p:cBhvr>
                                        <p:cTn id="70" dur="1" fill="hold">
                                          <p:stCondLst>
                                            <p:cond delay="249"/>
                                          </p:stCondLst>
                                        </p:cTn>
                                        <p:tgtEl>
                                          <p:spTgt spid="43"/>
                                        </p:tgtEl>
                                        <p:attrNameLst>
                                          <p:attrName>style.visibility</p:attrName>
                                        </p:attrNameLst>
                                      </p:cBhvr>
                                      <p:to>
                                        <p:strVal val="hidden"/>
                                      </p:to>
                                    </p:set>
                                  </p:childTnLst>
                                </p:cTn>
                              </p:par>
                            </p:childTnLst>
                          </p:cTn>
                        </p:par>
                        <p:par>
                          <p:cTn id="71" fill="hold">
                            <p:stCondLst>
                              <p:cond delay="250"/>
                            </p:stCondLst>
                            <p:childTnLst>
                              <p:par>
                                <p:cTn id="72" presetID="53" presetClass="entr" presetSubtype="16"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Effect transition="in" filter="fade">
                                      <p:cBhvr>
                                        <p:cTn id="7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3" grpId="0" build="p"/>
      <p:bldP spid="2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dirty="0" smtClean="0"/>
              <a:t>Self staging change control</a:t>
            </a:r>
          </a:p>
        </p:txBody>
      </p:sp>
      <p:sp>
        <p:nvSpPr>
          <p:cNvPr id="26627" name="Text Placeholder 2"/>
          <p:cNvSpPr>
            <a:spLocks noGrp="1"/>
          </p:cNvSpPr>
          <p:nvPr>
            <p:ph idx="1"/>
          </p:nvPr>
        </p:nvSpPr>
        <p:spPr>
          <a:xfrm>
            <a:off x="395536" y="1196752"/>
            <a:ext cx="8381901" cy="4807470"/>
          </a:xfrm>
        </p:spPr>
        <p:txBody>
          <a:bodyPr/>
          <a:lstStyle/>
          <a:p>
            <a:pPr eaLnBrk="1" hangingPunct="1"/>
            <a:r>
              <a:rPr lang="en-US" dirty="0" smtClean="0"/>
              <a:t>Implement one-time changes using Group Policy</a:t>
            </a:r>
          </a:p>
          <a:p>
            <a:pPr eaLnBrk="1" hangingPunct="1"/>
            <a:r>
              <a:rPr lang="en-US" dirty="0" smtClean="0"/>
              <a:t>Process</a:t>
            </a:r>
          </a:p>
          <a:p>
            <a:pPr lvl="1"/>
            <a:r>
              <a:rPr lang="en-US" dirty="0" smtClean="0"/>
              <a:t>Object added to </a:t>
            </a:r>
            <a:r>
              <a:rPr lang="en-US" i="1" dirty="0" smtClean="0"/>
              <a:t>staging group</a:t>
            </a:r>
          </a:p>
          <a:p>
            <a:pPr lvl="1"/>
            <a:r>
              <a:rPr lang="en-US" dirty="0" smtClean="0"/>
              <a:t>Script (startup/logon) makes change.</a:t>
            </a:r>
            <a:br>
              <a:rPr lang="en-US" dirty="0" smtClean="0"/>
            </a:br>
            <a:r>
              <a:rPr lang="en-US" dirty="0" smtClean="0"/>
              <a:t>Script deployed with GPO scoped to staging group</a:t>
            </a:r>
            <a:br>
              <a:rPr lang="en-US" dirty="0" smtClean="0"/>
            </a:br>
            <a:r>
              <a:rPr lang="en-US" dirty="0" smtClean="0"/>
              <a:t>Last line of script moves object into </a:t>
            </a:r>
            <a:r>
              <a:rPr lang="en-US" i="1" dirty="0" smtClean="0"/>
              <a:t>reporting group</a:t>
            </a:r>
            <a:endParaRPr lang="en-US" dirty="0" smtClean="0"/>
          </a:p>
          <a:p>
            <a:r>
              <a:rPr lang="en-US" dirty="0" smtClean="0"/>
              <a:t>Challenges</a:t>
            </a:r>
          </a:p>
          <a:p>
            <a:pPr lvl="1"/>
            <a:r>
              <a:rPr lang="en-US" dirty="0" smtClean="0"/>
              <a:t>Requires delegation of group membership</a:t>
            </a:r>
          </a:p>
          <a:p>
            <a:pPr eaLnBrk="1" hangingPunct="1"/>
            <a:endParaRPr lang="en-US" dirty="0" smtClean="0"/>
          </a:p>
          <a:p>
            <a:pPr eaLnBrk="1" hangingPunct="1"/>
            <a:endParaRPr lang="en-US" dirty="0" smtClean="0"/>
          </a:p>
        </p:txBody>
      </p:sp>
    </p:spTree>
    <p:extLst>
      <p:ext uri="{BB962C8B-B14F-4D97-AF65-F5344CB8AC3E}">
        <p14:creationId xmlns:p14="http://schemas.microsoft.com/office/powerpoint/2010/main" val="3167271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1617663"/>
            <a:ext cx="7681913" cy="600075"/>
          </a:xfrm>
        </p:spPr>
        <p:txBody>
          <a:bodyPr>
            <a:normAutofit fontScale="90000"/>
          </a:bodyPr>
          <a:lstStyle/>
          <a:p>
            <a:r>
              <a:rPr lang="en-US" dirty="0" err="1" smtClean="0"/>
              <a:t>Taskpads</a:t>
            </a:r>
            <a:endParaRPr lang="en-US" dirty="0"/>
          </a:p>
        </p:txBody>
      </p:sp>
      <p:sp>
        <p:nvSpPr>
          <p:cNvPr id="5" name="Text Placeholder 4"/>
          <p:cNvSpPr txBox="1">
            <a:spLocks/>
          </p:cNvSpPr>
          <p:nvPr/>
        </p:nvSpPr>
        <p:spPr>
          <a:xfrm>
            <a:off x="846443" y="5761524"/>
            <a:ext cx="7239466" cy="747897"/>
          </a:xfrm>
          <a:prstGeom prst="rect">
            <a:avLst/>
          </a:prstGeom>
        </p:spPr>
        <p:txBody>
          <a:bodyPr vert="horz" wrap="square" lIns="0" tIns="0" rIns="0" bIns="0" rtlCol="0">
            <a:spAutoFit/>
          </a:bodyPr>
          <a:lstStyle>
            <a:lvl1pPr marL="361950" indent="-361950" algn="l" defTabSz="914363" rtl="0" eaLnBrk="1" latinLnBrk="0" hangingPunct="1">
              <a:lnSpc>
                <a:spcPct val="90000"/>
              </a:lnSpc>
              <a:spcBef>
                <a:spcPct val="20000"/>
              </a:spcBef>
              <a:buSzPct val="100000"/>
              <a:buFontTx/>
              <a:buBlip>
                <a:blip r:embed="rId5"/>
              </a:buBlip>
              <a:defRPr sz="3200" kern="1200">
                <a:solidFill>
                  <a:schemeClr val="bg1"/>
                </a:solidFill>
                <a:latin typeface="Calibri" pitchFamily="34" charset="0"/>
                <a:ea typeface="+mn-ea"/>
                <a:cs typeface="+mn-cs"/>
              </a:defRPr>
            </a:lvl1pPr>
            <a:lvl2pPr marL="808038" indent="-344488" algn="l" defTabSz="914363" rtl="0" eaLnBrk="1" latinLnBrk="0" hangingPunct="1">
              <a:lnSpc>
                <a:spcPct val="90000"/>
              </a:lnSpc>
              <a:spcBef>
                <a:spcPct val="20000"/>
              </a:spcBef>
              <a:buSzPct val="100000"/>
              <a:buFontTx/>
              <a:buBlip>
                <a:blip r:embed="rId5"/>
              </a:buBlip>
              <a:defRPr sz="2800" kern="1200">
                <a:solidFill>
                  <a:schemeClr val="bg1"/>
                </a:solidFill>
                <a:latin typeface="Calibri" pitchFamily="34" charset="0"/>
                <a:ea typeface="+mn-ea"/>
                <a:cs typeface="+mn-cs"/>
              </a:defRPr>
            </a:lvl2pPr>
            <a:lvl3pPr marL="1168400" indent="-346075"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3pPr>
            <a:lvl4pPr marL="1516063" indent="-347663"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4pPr>
            <a:lvl5pPr marL="1852613" indent="-325438" algn="l" defTabSz="914363" rtl="0" eaLnBrk="1" latinLnBrk="0" hangingPunct="1">
              <a:lnSpc>
                <a:spcPct val="90000"/>
              </a:lnSpc>
              <a:spcBef>
                <a:spcPct val="20000"/>
              </a:spcBef>
              <a:buSzPct val="100000"/>
              <a:buFontTx/>
              <a:buBlip>
                <a:blip r:embed="rId5"/>
              </a:buBlip>
              <a:defRPr sz="2400" kern="1200">
                <a:solidFill>
                  <a:schemeClr val="bg1"/>
                </a:solidFill>
                <a:latin typeface="Calibr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Tx/>
              <a:buNone/>
            </a:pPr>
            <a:r>
              <a:rPr lang="en-US" sz="5400" b="1" dirty="0" smtClean="0">
                <a:effectLst>
                  <a:outerShdw blurRad="38100" dist="38100" dir="2700000" algn="tl">
                    <a:srgbClr val="000000">
                      <a:alpha val="43137"/>
                    </a:srgbClr>
                  </a:outerShdw>
                </a:effectLst>
              </a:rPr>
              <a:t>Demo</a:t>
            </a:r>
            <a:endParaRPr lang="en-CA" sz="5400" b="1" dirty="0">
              <a:effectLst>
                <a:outerShdw blurRad="38100" dist="38100" dir="2700000" algn="tl">
                  <a:srgbClr val="000000">
                    <a:alpha val="43137"/>
                  </a:srgbClr>
                </a:outerShdw>
              </a:effectLst>
            </a:endParaRPr>
          </a:p>
        </p:txBody>
      </p:sp>
      <p:pic>
        <p:nvPicPr>
          <p:cNvPr id="3" name="custom mmc-hd.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9144000" cy="6858000"/>
          </a:xfrm>
          <a:prstGeom prst="rect">
            <a:avLst/>
          </a:prstGeom>
        </p:spPr>
      </p:pic>
    </p:spTree>
    <p:extLst>
      <p:ext uri="{BB962C8B-B14F-4D97-AF65-F5344CB8AC3E}">
        <p14:creationId xmlns:p14="http://schemas.microsoft.com/office/powerpoint/2010/main" val="28135569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dirty="0" err="1" smtClean="0"/>
              <a:t>Taskpads</a:t>
            </a:r>
            <a:r>
              <a:rPr lang="en-US" dirty="0" smtClean="0"/>
              <a:t> as an "Admin Launch Pad"</a:t>
            </a:r>
          </a:p>
        </p:txBody>
      </p:sp>
      <p:sp>
        <p:nvSpPr>
          <p:cNvPr id="80899" name="Rectangle 3"/>
          <p:cNvSpPr>
            <a:spLocks noGrp="1" noChangeArrowheads="1"/>
          </p:cNvSpPr>
          <p:nvPr>
            <p:ph idx="1"/>
          </p:nvPr>
        </p:nvSpPr>
        <p:spPr>
          <a:xfrm>
            <a:off x="467544" y="1340768"/>
            <a:ext cx="8381901" cy="4493538"/>
          </a:xfrm>
        </p:spPr>
        <p:txBody>
          <a:bodyPr>
            <a:normAutofit fontScale="92500" lnSpcReduction="10000"/>
          </a:bodyPr>
          <a:lstStyle/>
          <a:p>
            <a:r>
              <a:rPr lang="en-US" sz="2800" dirty="0" smtClean="0"/>
              <a:t>Create tasks for Shell commands</a:t>
            </a:r>
          </a:p>
          <a:p>
            <a:pPr lvl="1"/>
            <a:r>
              <a:rPr lang="en-US" sz="2400" dirty="0" smtClean="0"/>
              <a:t>Can be any command you can run from Start </a:t>
            </a:r>
            <a:r>
              <a:rPr lang="en-US" sz="2400" dirty="0" smtClean="0">
                <a:sym typeface="Wingdings" pitchFamily="2" charset="2"/>
              </a:rPr>
              <a:t> Run</a:t>
            </a:r>
          </a:p>
          <a:p>
            <a:pPr lvl="1"/>
            <a:r>
              <a:rPr lang="en-US" sz="2400" dirty="0" smtClean="0">
                <a:sym typeface="Wingdings" pitchFamily="2" charset="2"/>
              </a:rPr>
              <a:t>For command-line commands, prefix with</a:t>
            </a:r>
            <a:br>
              <a:rPr lang="en-US" sz="2400" dirty="0" smtClean="0">
                <a:sym typeface="Wingdings" pitchFamily="2" charset="2"/>
              </a:rPr>
            </a:br>
            <a:r>
              <a:rPr lang="en-US" sz="2400" dirty="0" smtClean="0">
                <a:sym typeface="Wingdings" pitchFamily="2" charset="2"/>
              </a:rPr>
              <a:t>cmd.exe /c</a:t>
            </a:r>
            <a:endParaRPr lang="en-US" sz="2400" dirty="0" smtClean="0"/>
          </a:p>
          <a:p>
            <a:r>
              <a:rPr lang="en-US" sz="2800" dirty="0" smtClean="0"/>
              <a:t>Anything that launches will launch with same credentials as MMC (admin/alternate </a:t>
            </a:r>
            <a:r>
              <a:rPr lang="en-US" sz="2800" dirty="0" err="1" smtClean="0"/>
              <a:t>creds</a:t>
            </a:r>
            <a:r>
              <a:rPr lang="en-US" sz="2800" dirty="0" smtClean="0"/>
              <a:t>)</a:t>
            </a:r>
          </a:p>
          <a:p>
            <a:r>
              <a:rPr lang="en-US" sz="2800" dirty="0" smtClean="0"/>
              <a:t>Suggestion</a:t>
            </a:r>
          </a:p>
          <a:p>
            <a:pPr lvl="1"/>
            <a:r>
              <a:rPr lang="en-US" sz="2400" dirty="0" smtClean="0"/>
              <a:t>Add a folder snap-in</a:t>
            </a:r>
          </a:p>
          <a:p>
            <a:pPr lvl="1"/>
            <a:r>
              <a:rPr lang="en-US" sz="2400" dirty="0" smtClean="0"/>
              <a:t>Rename the folder Tools</a:t>
            </a:r>
          </a:p>
          <a:p>
            <a:pPr lvl="1"/>
            <a:r>
              <a:rPr lang="en-US" sz="2400" dirty="0" smtClean="0"/>
              <a:t>Create a </a:t>
            </a:r>
            <a:r>
              <a:rPr lang="en-US" sz="2400" dirty="0" err="1" smtClean="0"/>
              <a:t>taskpad</a:t>
            </a:r>
            <a:r>
              <a:rPr lang="en-US" sz="2400" dirty="0" smtClean="0"/>
              <a:t> view with "No List" view</a:t>
            </a:r>
          </a:p>
          <a:p>
            <a:pPr lvl="1"/>
            <a:r>
              <a:rPr lang="en-US" sz="2400" dirty="0" smtClean="0"/>
              <a:t>Add shell command tasks</a:t>
            </a:r>
          </a:p>
        </p:txBody>
      </p:sp>
    </p:spTree>
    <p:extLst>
      <p:ext uri="{BB962C8B-B14F-4D97-AF65-F5344CB8AC3E}">
        <p14:creationId xmlns:p14="http://schemas.microsoft.com/office/powerpoint/2010/main" val="713853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28600"/>
            <a:ext cx="8382000" cy="554038"/>
          </a:xfrm>
        </p:spPr>
        <p:txBody>
          <a:bodyPr>
            <a:normAutofit fontScale="90000"/>
          </a:bodyPr>
          <a:lstStyle/>
          <a:p>
            <a:r>
              <a:rPr lang="en-US" b="1" dirty="0" smtClean="0">
                <a:effectLst>
                  <a:outerShdw blurRad="38100" dist="38100" dir="2700000" algn="tl">
                    <a:srgbClr val="000000">
                      <a:alpha val="43137"/>
                    </a:srgbClr>
                  </a:outerShdw>
                </a:effectLst>
              </a:rPr>
              <a:t>Appendix: Resources and Links</a:t>
            </a:r>
            <a:endParaRPr lang="en-CA" b="1" dirty="0">
              <a:effectLst>
                <a:outerShdw blurRad="38100" dist="38100" dir="2700000" algn="tl">
                  <a:srgbClr val="000000">
                    <a:alpha val="43137"/>
                  </a:srgbClr>
                </a:outerShdw>
              </a:effectLst>
            </a:endParaRPr>
          </a:p>
        </p:txBody>
      </p:sp>
      <p:sp>
        <p:nvSpPr>
          <p:cNvPr id="3" name="Text Placeholder 2"/>
          <p:cNvSpPr>
            <a:spLocks noGrp="1"/>
          </p:cNvSpPr>
          <p:nvPr>
            <p:ph type="body" sz="quarter" idx="4294967295"/>
          </p:nvPr>
        </p:nvSpPr>
        <p:spPr>
          <a:xfrm>
            <a:off x="0" y="989013"/>
            <a:ext cx="8382000" cy="5462587"/>
          </a:xfrm>
        </p:spPr>
        <p:txBody>
          <a:bodyPr>
            <a:normAutofit fontScale="92500" lnSpcReduction="10000"/>
          </a:bodyPr>
          <a:lstStyle/>
          <a:p>
            <a:r>
              <a:rPr lang="en-US" sz="1800" b="1" dirty="0" smtClean="0">
                <a:effectLst>
                  <a:outerShdw blurRad="38100" dist="38100" dir="2700000" algn="tl">
                    <a:srgbClr val="000000">
                      <a:alpha val="43137"/>
                    </a:srgbClr>
                  </a:outerShdw>
                </a:effectLst>
              </a:rPr>
              <a:t>Active Directory Domain Services and DNS Server Migration Guide</a:t>
            </a:r>
          </a:p>
          <a:p>
            <a:pPr lvl="1"/>
            <a:r>
              <a:rPr lang="en-US" sz="1600" b="1" dirty="0">
                <a:effectLst>
                  <a:outerShdw blurRad="38100" dist="38100" dir="2700000" algn="tl">
                    <a:srgbClr val="000000">
                      <a:alpha val="43137"/>
                    </a:srgbClr>
                  </a:outerShdw>
                </a:effectLst>
                <a:hlinkClick r:id="rId3"/>
              </a:rPr>
              <a:t>http://technet.microsoft.com/en-us/library/dd379558(WS.10).</a:t>
            </a:r>
            <a:r>
              <a:rPr lang="en-US" sz="1600" b="1" dirty="0" smtClean="0">
                <a:effectLst>
                  <a:outerShdw blurRad="38100" dist="38100" dir="2700000" algn="tl">
                    <a:srgbClr val="000000">
                      <a:alpha val="43137"/>
                    </a:srgbClr>
                  </a:outerShdw>
                </a:effectLst>
                <a:hlinkClick r:id="rId3"/>
              </a:rPr>
              <a:t>aspx</a:t>
            </a:r>
            <a:endParaRPr lang="en-US" sz="1600" b="1" dirty="0" smtClean="0">
              <a:effectLst>
                <a:outerShdw blurRad="38100" dist="38100" dir="2700000" algn="tl">
                  <a:srgbClr val="000000">
                    <a:alpha val="43137"/>
                  </a:srgbClr>
                </a:outerShdw>
              </a:effectLst>
            </a:endParaRPr>
          </a:p>
          <a:p>
            <a:r>
              <a:rPr lang="en-US" sz="1800" b="1" dirty="0" smtClean="0">
                <a:effectLst>
                  <a:outerShdw blurRad="38100" dist="38100" dir="2700000" algn="tl">
                    <a:srgbClr val="000000">
                      <a:alpha val="43137"/>
                    </a:srgbClr>
                  </a:outerShdw>
                </a:effectLst>
              </a:rPr>
              <a:t>Migrate Server roles to Windows 2008 R2</a:t>
            </a:r>
          </a:p>
          <a:p>
            <a:pPr lvl="1"/>
            <a:r>
              <a:rPr lang="en-CA" sz="1800" b="1" dirty="0">
                <a:effectLst>
                  <a:outerShdw blurRad="38100" dist="38100" dir="2700000" algn="tl">
                    <a:srgbClr val="000000">
                      <a:alpha val="43137"/>
                    </a:srgbClr>
                  </a:outerShdw>
                </a:effectLst>
                <a:hlinkClick r:id="rId4"/>
              </a:rPr>
              <a:t>http://technet.microsoft.com/en-us/library/dd365353(WS.10).</a:t>
            </a:r>
            <a:r>
              <a:rPr lang="en-CA" sz="1800" b="1" dirty="0" smtClean="0">
                <a:effectLst>
                  <a:outerShdw blurRad="38100" dist="38100" dir="2700000" algn="tl">
                    <a:srgbClr val="000000">
                      <a:alpha val="43137"/>
                    </a:srgbClr>
                  </a:outerShdw>
                </a:effectLst>
                <a:hlinkClick r:id="rId4"/>
              </a:rPr>
              <a:t>aspx</a:t>
            </a:r>
            <a:endParaRPr lang="en-CA" sz="1800" b="1" dirty="0" smtClean="0">
              <a:effectLst>
                <a:outerShdw blurRad="38100" dist="38100" dir="2700000" algn="tl">
                  <a:srgbClr val="000000">
                    <a:alpha val="43137"/>
                  </a:srgbClr>
                </a:outerShdw>
              </a:effectLst>
            </a:endParaRPr>
          </a:p>
          <a:p>
            <a:r>
              <a:rPr lang="en-US" sz="1800" b="1" dirty="0" smtClean="0">
                <a:effectLst>
                  <a:outerShdw blurRad="38100" dist="38100" dir="2700000" algn="tl">
                    <a:srgbClr val="000000">
                      <a:alpha val="43137"/>
                    </a:srgbClr>
                  </a:outerShdw>
                </a:effectLst>
              </a:rPr>
              <a:t>What’s New in AD in Windows Server 2008 R2</a:t>
            </a:r>
          </a:p>
          <a:p>
            <a:pPr lvl="1"/>
            <a:r>
              <a:rPr lang="en-CA" sz="1800" b="1" dirty="0">
                <a:effectLst>
                  <a:outerShdw blurRad="38100" dist="38100" dir="2700000" algn="tl">
                    <a:srgbClr val="000000">
                      <a:alpha val="43137"/>
                    </a:srgbClr>
                  </a:outerShdw>
                </a:effectLst>
                <a:hlinkClick r:id="rId5"/>
              </a:rPr>
              <a:t>http://technet.microsoft.com/en-us/library/dd378796(WS.10).</a:t>
            </a:r>
            <a:r>
              <a:rPr lang="en-CA" sz="1800" b="1" dirty="0" smtClean="0">
                <a:effectLst>
                  <a:outerShdw blurRad="38100" dist="38100" dir="2700000" algn="tl">
                    <a:srgbClr val="000000">
                      <a:alpha val="43137"/>
                    </a:srgbClr>
                  </a:outerShdw>
                </a:effectLst>
                <a:hlinkClick r:id="rId5"/>
              </a:rPr>
              <a:t>aspx</a:t>
            </a:r>
            <a:endParaRPr lang="en-CA" sz="1800" b="1" dirty="0" smtClean="0">
              <a:effectLst>
                <a:outerShdw blurRad="38100" dist="38100" dir="2700000" algn="tl">
                  <a:srgbClr val="000000">
                    <a:alpha val="43137"/>
                  </a:srgbClr>
                </a:outerShdw>
              </a:effectLst>
            </a:endParaRPr>
          </a:p>
          <a:p>
            <a:r>
              <a:rPr lang="en-US" sz="1800" b="1" dirty="0" smtClean="0">
                <a:effectLst>
                  <a:outerShdw blurRad="38100" dist="38100" dir="2700000" algn="tl">
                    <a:srgbClr val="000000">
                      <a:alpha val="43137"/>
                    </a:srgbClr>
                  </a:outerShdw>
                </a:effectLst>
              </a:rPr>
              <a:t>What’s New in Windows Server Manager in Windows 2008 R2</a:t>
            </a:r>
          </a:p>
          <a:p>
            <a:pPr lvl="1"/>
            <a:r>
              <a:rPr lang="en-CA" sz="1800" b="1" dirty="0">
                <a:effectLst>
                  <a:outerShdw blurRad="38100" dist="38100" dir="2700000" algn="tl">
                    <a:srgbClr val="000000">
                      <a:alpha val="43137"/>
                    </a:srgbClr>
                  </a:outerShdw>
                </a:effectLst>
                <a:hlinkClick r:id="rId6"/>
              </a:rPr>
              <a:t>http://technet.microsoft.com/en-us/library/dd378896(WS.10).</a:t>
            </a:r>
            <a:r>
              <a:rPr lang="en-CA" sz="1800" b="1" dirty="0" smtClean="0">
                <a:effectLst>
                  <a:outerShdw blurRad="38100" dist="38100" dir="2700000" algn="tl">
                    <a:srgbClr val="000000">
                      <a:alpha val="43137"/>
                    </a:srgbClr>
                  </a:outerShdw>
                </a:effectLst>
                <a:hlinkClick r:id="rId6"/>
              </a:rPr>
              <a:t>aspx</a:t>
            </a:r>
            <a:endParaRPr lang="en-CA" sz="1800" b="1" dirty="0" smtClean="0">
              <a:effectLst>
                <a:outerShdw blurRad="38100" dist="38100" dir="2700000" algn="tl">
                  <a:srgbClr val="000000">
                    <a:alpha val="43137"/>
                  </a:srgbClr>
                </a:outerShdw>
              </a:effectLst>
            </a:endParaRPr>
          </a:p>
          <a:p>
            <a:r>
              <a:rPr lang="en-US" sz="1800" b="1" dirty="0" smtClean="0">
                <a:effectLst>
                  <a:outerShdw blurRad="38100" dist="38100" dir="2700000" algn="tl">
                    <a:srgbClr val="000000">
                      <a:alpha val="43137"/>
                    </a:srgbClr>
                  </a:outerShdw>
                </a:effectLst>
              </a:rPr>
              <a:t>What’s New in Server 2008 R2 AD DCs</a:t>
            </a:r>
          </a:p>
          <a:p>
            <a:pPr lvl="1"/>
            <a:r>
              <a:rPr lang="en-US" sz="1800" b="1" dirty="0">
                <a:effectLst>
                  <a:outerShdw blurRad="38100" dist="38100" dir="2700000" algn="tl">
                    <a:srgbClr val="000000">
                      <a:alpha val="43137"/>
                    </a:srgbClr>
                  </a:outerShdw>
                </a:effectLst>
                <a:hlinkClick r:id="rId7"/>
              </a:rPr>
              <a:t>http://</a:t>
            </a:r>
            <a:r>
              <a:rPr lang="en-US" sz="1800" b="1" dirty="0" smtClean="0">
                <a:effectLst>
                  <a:outerShdw blurRad="38100" dist="38100" dir="2700000" algn="tl">
                    <a:srgbClr val="000000">
                      <a:alpha val="43137"/>
                    </a:srgbClr>
                  </a:outerShdw>
                </a:effectLst>
                <a:hlinkClick r:id="rId7"/>
              </a:rPr>
              <a:t>technet.microsoft.com/en-us/magazine/ff679947.aspx</a:t>
            </a:r>
            <a:endParaRPr lang="en-US" sz="1800" b="1" dirty="0" smtClean="0">
              <a:effectLst>
                <a:outerShdw blurRad="38100" dist="38100" dir="2700000" algn="tl">
                  <a:srgbClr val="000000">
                    <a:alpha val="43137"/>
                  </a:srgbClr>
                </a:outerShdw>
              </a:effectLst>
            </a:endParaRPr>
          </a:p>
          <a:p>
            <a:r>
              <a:rPr lang="en-US" sz="1800" b="1" dirty="0" smtClean="0">
                <a:effectLst>
                  <a:outerShdw blurRad="38100" dist="38100" dir="2700000" algn="tl">
                    <a:srgbClr val="000000">
                      <a:alpha val="43137"/>
                    </a:srgbClr>
                  </a:outerShdw>
                </a:effectLst>
              </a:rPr>
              <a:t>Active Directory Recycle Bin – Step by Step</a:t>
            </a:r>
          </a:p>
          <a:p>
            <a:pPr lvl="1"/>
            <a:r>
              <a:rPr lang="en-US" sz="1800" b="1" dirty="0">
                <a:effectLst>
                  <a:outerShdw blurRad="38100" dist="38100" dir="2700000" algn="tl">
                    <a:srgbClr val="000000">
                      <a:alpha val="43137"/>
                    </a:srgbClr>
                  </a:outerShdw>
                </a:effectLst>
                <a:hlinkClick r:id="rId8"/>
              </a:rPr>
              <a:t>http://technet.microsoft.com/en-us/library/dd392261(WS.10).</a:t>
            </a:r>
            <a:r>
              <a:rPr lang="en-US" sz="1800" b="1" dirty="0" smtClean="0">
                <a:effectLst>
                  <a:outerShdw blurRad="38100" dist="38100" dir="2700000" algn="tl">
                    <a:srgbClr val="000000">
                      <a:alpha val="43137"/>
                    </a:srgbClr>
                  </a:outerShdw>
                </a:effectLst>
                <a:hlinkClick r:id="rId8"/>
              </a:rPr>
              <a:t>aspx</a:t>
            </a:r>
            <a:endParaRPr lang="en-US" sz="1800" b="1" dirty="0" smtClean="0">
              <a:effectLst>
                <a:outerShdw blurRad="38100" dist="38100" dir="2700000" algn="tl">
                  <a:srgbClr val="000000">
                    <a:alpha val="43137"/>
                  </a:srgbClr>
                </a:outerShdw>
              </a:effectLst>
            </a:endParaRPr>
          </a:p>
          <a:p>
            <a:r>
              <a:rPr lang="en-US" sz="1800" b="1" dirty="0" smtClean="0">
                <a:effectLst>
                  <a:outerShdw blurRad="38100" dist="38100" dir="2700000" algn="tl">
                    <a:srgbClr val="000000">
                      <a:alpha val="43137"/>
                    </a:srgbClr>
                  </a:outerShdw>
                </a:effectLst>
              </a:rPr>
              <a:t>AD Fine Grained Password and Lockout Policy Step by Step</a:t>
            </a:r>
          </a:p>
          <a:p>
            <a:pPr lvl="1"/>
            <a:r>
              <a:rPr lang="en-CA" sz="1800" b="1" dirty="0" smtClean="0">
                <a:effectLst>
                  <a:outerShdw blurRad="38100" dist="38100" dir="2700000" algn="tl">
                    <a:srgbClr val="000000">
                      <a:alpha val="43137"/>
                    </a:srgbClr>
                  </a:outerShdw>
                </a:effectLst>
                <a:hlinkClick r:id="rId9"/>
              </a:rPr>
              <a:t>http://technet.microsoft.com/en-us/library/cc770842(WS.10).aspx</a:t>
            </a:r>
            <a:endParaRPr lang="en-CA" sz="1800" b="1" dirty="0" smtClean="0">
              <a:effectLst>
                <a:outerShdw blurRad="38100" dist="38100" dir="2700000" algn="tl">
                  <a:srgbClr val="000000">
                    <a:alpha val="43137"/>
                  </a:srgbClr>
                </a:outerShdw>
              </a:effectLst>
            </a:endParaRPr>
          </a:p>
          <a:p>
            <a:r>
              <a:rPr lang="en-US" sz="2000" b="1" dirty="0" smtClean="0">
                <a:effectLst>
                  <a:outerShdw blurRad="38100" dist="38100" dir="2700000" algn="tl">
                    <a:srgbClr val="000000">
                      <a:alpha val="43137"/>
                    </a:srgbClr>
                  </a:outerShdw>
                </a:effectLst>
              </a:rPr>
              <a:t>Ask the Directory Services Team Blog</a:t>
            </a:r>
          </a:p>
          <a:p>
            <a:pPr lvl="1"/>
            <a:r>
              <a:rPr lang="en-CA" sz="1800" b="1" dirty="0">
                <a:effectLst>
                  <a:outerShdw blurRad="38100" dist="38100" dir="2700000" algn="tl">
                    <a:srgbClr val="000000">
                      <a:alpha val="43137"/>
                    </a:srgbClr>
                  </a:outerShdw>
                </a:effectLst>
                <a:hlinkClick r:id="rId10"/>
              </a:rPr>
              <a:t>http://</a:t>
            </a:r>
            <a:r>
              <a:rPr lang="en-CA" sz="1800" b="1" dirty="0" smtClean="0">
                <a:effectLst>
                  <a:outerShdw blurRad="38100" dist="38100" dir="2700000" algn="tl">
                    <a:srgbClr val="000000">
                      <a:alpha val="43137"/>
                    </a:srgbClr>
                  </a:outerShdw>
                </a:effectLst>
                <a:hlinkClick r:id="rId10"/>
              </a:rPr>
              <a:t>blogs.technet.com/b/askds</a:t>
            </a:r>
            <a:r>
              <a:rPr lang="en-CA" sz="1800" b="1" dirty="0" smtClean="0">
                <a:effectLst>
                  <a:outerShdw blurRad="38100" dist="38100" dir="2700000" algn="tl">
                    <a:srgbClr val="000000">
                      <a:alpha val="43137"/>
                    </a:srgbClr>
                  </a:outerShdw>
                </a:effectLst>
              </a:rPr>
              <a:t> </a:t>
            </a:r>
          </a:p>
          <a:p>
            <a:r>
              <a:rPr lang="en-US" sz="2000" b="1" dirty="0" smtClean="0">
                <a:effectLst>
                  <a:outerShdw blurRad="38100" dist="38100" dir="2700000" algn="tl">
                    <a:srgbClr val="000000">
                      <a:alpha val="43137"/>
                    </a:srgbClr>
                  </a:outerShdw>
                </a:effectLst>
              </a:rPr>
              <a:t>Active Directory Recycle Bin (Joey Snow on Edge)</a:t>
            </a:r>
          </a:p>
          <a:p>
            <a:pPr lvl="1"/>
            <a:r>
              <a:rPr lang="en-CA" sz="1800" b="1" dirty="0">
                <a:effectLst>
                  <a:outerShdw blurRad="38100" dist="38100" dir="2700000" algn="tl">
                    <a:srgbClr val="000000">
                      <a:alpha val="43137"/>
                    </a:srgbClr>
                  </a:outerShdw>
                </a:effectLst>
                <a:hlinkClick r:id="rId11"/>
              </a:rPr>
              <a:t>http://edge.technet.com/Media/Active-Directory-Recycle-Bin</a:t>
            </a:r>
            <a:r>
              <a:rPr lang="en-CA" sz="1800" b="1" dirty="0" smtClean="0">
                <a:effectLst>
                  <a:outerShdw blurRad="38100" dist="38100" dir="2700000" algn="tl">
                    <a:srgbClr val="000000">
                      <a:alpha val="43137"/>
                    </a:srgbClr>
                  </a:outerShdw>
                </a:effectLst>
                <a:hlinkClick r:id="rId11"/>
              </a:rPr>
              <a:t>/</a:t>
            </a:r>
            <a:endParaRPr lang="en-CA" sz="1800" b="1" dirty="0" smtClean="0">
              <a:effectLst>
                <a:outerShdw blurRad="38100" dist="38100" dir="2700000" algn="tl">
                  <a:srgbClr val="000000">
                    <a:alpha val="43137"/>
                  </a:srgbClr>
                </a:outerShdw>
              </a:effectLst>
            </a:endParaRPr>
          </a:p>
        </p:txBody>
      </p:sp>
      <p:pic>
        <p:nvPicPr>
          <p:cNvPr id="1026" name="Picture 2" descr="C:\Users\rclaus\Pictures\_workPictures\logos\thumbnailCA2ZKUFH.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04416" y="577493"/>
            <a:ext cx="1939584" cy="124424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346535" y="147480"/>
            <a:ext cx="2678297" cy="387798"/>
          </a:xfrm>
          <a:prstGeom prst="rect">
            <a:avLst/>
          </a:prstGeom>
        </p:spPr>
        <p:txBody>
          <a:bodyPr vert="horz" wrap="none" lIns="0" tIns="0" rIns="0" bIns="0" rtlCol="0">
            <a:spAutoFit/>
          </a:bodyPr>
          <a:lstStyle/>
          <a:p>
            <a:pPr marL="460375" marR="0" indent="-460375" algn="l" defTabSz="914363" rtl="0" eaLnBrk="1" fontAlgn="auto" latinLnBrk="0" hangingPunct="1">
              <a:lnSpc>
                <a:spcPct val="90000"/>
              </a:lnSpc>
              <a:spcBef>
                <a:spcPct val="20000"/>
              </a:spcBef>
              <a:spcAft>
                <a:spcPts val="0"/>
              </a:spcAft>
              <a:buClrTx/>
              <a:buSzPct val="100000"/>
              <a:tabLst/>
            </a:pPr>
            <a:r>
              <a:rPr lang="en-US" sz="2800" b="1" dirty="0">
                <a:solidFill>
                  <a:schemeClr val="bg1"/>
                </a:solidFill>
                <a:effectLst>
                  <a:outerShdw blurRad="38100" dist="38100" dir="2700000" algn="tl">
                    <a:srgbClr val="000000">
                      <a:alpha val="43137"/>
                    </a:srgbClr>
                  </a:outerShdw>
                </a:effectLst>
                <a:latin typeface="+mj-lt"/>
              </a:rPr>
              <a:t>e</a:t>
            </a:r>
            <a:r>
              <a:rPr kumimoji="0" lang="en-US" sz="28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rPr>
              <a:t>dge.technet.com</a:t>
            </a:r>
            <a:endParaRPr kumimoji="0" lang="en-CA" sz="2800" b="1" i="0" u="none" strike="noStrike" kern="1200" cap="none" spc="0" normalizeH="0" baseline="0" noProof="0" dirty="0" err="1" smtClean="0">
              <a:ln>
                <a:noFill/>
              </a:ln>
              <a:solidFill>
                <a:schemeClr val="bg1"/>
              </a:solidFill>
              <a:effectLst>
                <a:outerShdw blurRad="38100" dist="38100" dir="2700000" algn="tl">
                  <a:srgbClr val="000000">
                    <a:alpha val="43137"/>
                  </a:srgbClr>
                </a:outerShdw>
              </a:effectLst>
              <a:uLnTx/>
              <a:uFillTx/>
              <a:latin typeface="+mj-lt"/>
            </a:endParaRPr>
          </a:p>
        </p:txBody>
      </p:sp>
      <p:sp>
        <p:nvSpPr>
          <p:cNvPr id="5" name="TextBox 4"/>
          <p:cNvSpPr txBox="1"/>
          <p:nvPr/>
        </p:nvSpPr>
        <p:spPr>
          <a:xfrm rot="4690044">
            <a:off x="6425873" y="3644721"/>
            <a:ext cx="3538726" cy="332399"/>
          </a:xfrm>
          <a:prstGeom prst="rect">
            <a:avLst/>
          </a:prstGeom>
        </p:spPr>
        <p:txBody>
          <a:bodyPr vert="horz" wrap="none" lIns="0" tIns="0" rIns="0" bIns="0" rtlCol="0">
            <a:spAutoFit/>
          </a:bodyPr>
          <a:lstStyle/>
          <a:p>
            <a:pPr marL="460375" marR="0" indent="-460375" algn="l" defTabSz="914363" rtl="0" eaLnBrk="1" fontAlgn="auto" latinLnBrk="0" hangingPunct="1">
              <a:lnSpc>
                <a:spcPct val="90000"/>
              </a:lnSpc>
              <a:spcBef>
                <a:spcPct val="20000"/>
              </a:spcBef>
              <a:spcAft>
                <a:spcPts val="0"/>
              </a:spcAft>
              <a:buClrTx/>
              <a:buSzPct val="100000"/>
              <a:tabLst/>
            </a:pPr>
            <a:r>
              <a:rPr lang="en-US" sz="2400" b="1" dirty="0">
                <a:solidFill>
                  <a:schemeClr val="bg1"/>
                </a:solidFill>
                <a:effectLst>
                  <a:outerShdw blurRad="38100" dist="38100" dir="2700000" algn="tl">
                    <a:srgbClr val="000000">
                      <a:alpha val="43137"/>
                    </a:srgbClr>
                  </a:outerShdw>
                </a:effectLst>
                <a:latin typeface="+mj-lt"/>
              </a:rPr>
              <a:t>b</a:t>
            </a:r>
            <a:r>
              <a:rPr kumimoji="0" lang="en-US" sz="24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rPr>
              <a:t>logs.technet.com/</a:t>
            </a:r>
            <a:r>
              <a:rPr kumimoji="0" lang="en-US" sz="2400" b="1" i="0" u="none" strike="noStrike" kern="1200" cap="none" spc="0" normalizeH="0" baseline="0" noProof="0" dirty="0" err="1" smtClean="0">
                <a:ln>
                  <a:noFill/>
                </a:ln>
                <a:solidFill>
                  <a:schemeClr val="bg1"/>
                </a:solidFill>
                <a:effectLst>
                  <a:outerShdw blurRad="38100" dist="38100" dir="2700000" algn="tl">
                    <a:srgbClr val="000000">
                      <a:alpha val="43137"/>
                    </a:srgbClr>
                  </a:outerShdw>
                </a:effectLst>
                <a:uLnTx/>
                <a:uFillTx/>
                <a:latin typeface="+mj-lt"/>
              </a:rPr>
              <a:t>canitpro</a:t>
            </a:r>
            <a:endParaRPr kumimoji="0" lang="en-CA" sz="2400" b="1" i="0" u="none" strike="noStrike" kern="1200" cap="none" spc="0" normalizeH="0" baseline="0" noProof="0" dirty="0" err="1" smtClean="0">
              <a:ln>
                <a:noFill/>
              </a:ln>
              <a:solidFill>
                <a:schemeClr val="bg1"/>
              </a:solidFill>
              <a:effectLst>
                <a:outerShdw blurRad="38100" dist="38100" dir="2700000" algn="tl">
                  <a:srgbClr val="000000">
                    <a:alpha val="43137"/>
                  </a:srgbClr>
                </a:outerShdw>
              </a:effectLst>
              <a:uLnTx/>
              <a:uFillTx/>
              <a:latin typeface="+mj-lt"/>
            </a:endParaRPr>
          </a:p>
        </p:txBody>
      </p:sp>
      <p:sp>
        <p:nvSpPr>
          <p:cNvPr id="6" name="Rectangle 5"/>
          <p:cNvSpPr/>
          <p:nvPr/>
        </p:nvSpPr>
        <p:spPr>
          <a:xfrm rot="3851206">
            <a:off x="6416809" y="4422178"/>
            <a:ext cx="2537746" cy="523220"/>
          </a:xfrm>
          <a:prstGeom prst="rect">
            <a:avLst/>
          </a:prstGeom>
        </p:spPr>
        <p:txBody>
          <a:bodyPr wrap="none">
            <a:spAutoFit/>
          </a:bodyPr>
          <a:lstStyle/>
          <a:p>
            <a:r>
              <a:rPr lang="en-CA" sz="2800" b="1" dirty="0" smtClean="0">
                <a:solidFill>
                  <a:schemeClr val="bg1"/>
                </a:solidFill>
                <a:effectLst>
                  <a:outerShdw blurRad="38100" dist="38100" dir="2700000" algn="tl">
                    <a:srgbClr val="000000">
                      <a:alpha val="43137"/>
                    </a:srgbClr>
                  </a:outerShdw>
                </a:effectLst>
              </a:rPr>
              <a:t>poshoholic.com</a:t>
            </a:r>
            <a:endParaRPr lang="en-CA" sz="2800" b="1" dirty="0">
              <a:solidFill>
                <a:schemeClr val="bg1"/>
              </a:solidFill>
              <a:effectLst>
                <a:outerShdw blurRad="38100" dist="38100" dir="2700000" algn="tl">
                  <a:srgbClr val="000000">
                    <a:alpha val="43137"/>
                  </a:srgbClr>
                </a:outerShdw>
              </a:effectLst>
            </a:endParaRPr>
          </a:p>
        </p:txBody>
      </p:sp>
      <p:sp>
        <p:nvSpPr>
          <p:cNvPr id="7" name="Rectangle 6"/>
          <p:cNvSpPr/>
          <p:nvPr/>
        </p:nvSpPr>
        <p:spPr>
          <a:xfrm rot="1181667">
            <a:off x="5219956" y="5500127"/>
            <a:ext cx="3355406" cy="461665"/>
          </a:xfrm>
          <a:prstGeom prst="rect">
            <a:avLst/>
          </a:prstGeom>
        </p:spPr>
        <p:txBody>
          <a:bodyPr wrap="none">
            <a:spAutoFit/>
          </a:bodyPr>
          <a:lstStyle/>
          <a:p>
            <a:r>
              <a:rPr lang="en-CA" sz="2400" b="1" dirty="0" smtClean="0">
                <a:solidFill>
                  <a:schemeClr val="bg1"/>
                </a:solidFill>
                <a:effectLst>
                  <a:outerShdw blurRad="38100" dist="38100" dir="2700000" algn="tl">
                    <a:srgbClr val="000000">
                      <a:alpha val="43137"/>
                    </a:srgbClr>
                  </a:outerShdw>
                </a:effectLst>
              </a:rPr>
              <a:t>www.energizedtech.com</a:t>
            </a:r>
            <a:endParaRPr lang="en-CA" sz="2400" b="1" dirty="0">
              <a:solidFill>
                <a:schemeClr val="bg1"/>
              </a:solidFill>
              <a:effectLst>
                <a:outerShdw blurRad="38100" dist="38100" dir="2700000" algn="tl">
                  <a:srgbClr val="000000">
                    <a:alpha val="43137"/>
                  </a:srgbClr>
                </a:outerShdw>
              </a:effectLst>
            </a:endParaRPr>
          </a:p>
        </p:txBody>
      </p:sp>
      <p:sp>
        <p:nvSpPr>
          <p:cNvPr id="8" name="Rectangle 7"/>
          <p:cNvSpPr/>
          <p:nvPr/>
        </p:nvSpPr>
        <p:spPr>
          <a:xfrm rot="5400000">
            <a:off x="6822505" y="3580089"/>
            <a:ext cx="4258089" cy="461665"/>
          </a:xfrm>
          <a:prstGeom prst="rect">
            <a:avLst/>
          </a:prstGeom>
        </p:spPr>
        <p:txBody>
          <a:bodyPr wrap="none">
            <a:spAutoFit/>
          </a:bodyPr>
          <a:lstStyle/>
          <a:p>
            <a:r>
              <a:rPr lang="en-AU" sz="2400" b="1" dirty="0" smtClean="0">
                <a:solidFill>
                  <a:schemeClr val="bg1"/>
                </a:solidFill>
                <a:effectLst>
                  <a:outerShdw blurRad="38100" dist="38100" dir="2700000" algn="tl">
                    <a:srgbClr val="000000">
                      <a:alpha val="43137"/>
                    </a:srgbClr>
                  </a:outerShdw>
                </a:effectLst>
              </a:rPr>
              <a:t>www.intelliem.com/resourcekit</a:t>
            </a:r>
            <a:endParaRPr lang="en-AU"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0623987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pPr marL="0" lvl="1"/>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a:tabLst>
                <a:tab pos="1828800" algn="l"/>
              </a:tabLst>
            </a:pPr>
            <a:endParaRPr lang="en-US" dirty="0">
              <a:solidFill>
                <a:srgbClr val="F2F2F2"/>
              </a:solidFill>
            </a:endParaRPr>
          </a:p>
          <a:p>
            <a:pPr marL="0" lvl="1">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a:spcBef>
                <a:spcPts val="600"/>
              </a:spcBef>
              <a:tabLst>
                <a:tab pos="1828800" algn="l"/>
              </a:tabLst>
            </a:pPr>
            <a:r>
              <a:rPr lang="en-US" sz="2400" b="1" dirty="0" smtClean="0">
                <a:solidFill>
                  <a:srgbClr val="F2F2F2"/>
                </a:solidFill>
              </a:rPr>
              <a:t> </a:t>
            </a:r>
            <a:endParaRPr lang="en-US" dirty="0">
              <a:solidFill>
                <a:srgbClr val="F2F2F2"/>
              </a:solidFill>
            </a:endParaRPr>
          </a:p>
          <a:p>
            <a:pPr marL="0" lvl="1">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rclaus\AppData\Local\Microsoft\Windows\Temporary Internet Files\Content.IE5\XQRG3KWX\MP900448252[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624" b="89671" l="2344" r="96250"/>
                    </a14:imgEffect>
                  </a14:imgLayer>
                </a14:imgProps>
              </a:ext>
              <a:ext uri="{28A0092B-C50C-407E-A947-70E740481C1C}">
                <a14:useLocalDpi xmlns:a14="http://schemas.microsoft.com/office/drawing/2010/main" val="0"/>
              </a:ext>
            </a:extLst>
          </a:blip>
          <a:srcRect/>
          <a:stretch>
            <a:fillRect/>
          </a:stretch>
        </p:blipFill>
        <p:spPr bwMode="auto">
          <a:xfrm>
            <a:off x="2200848" y="484728"/>
            <a:ext cx="4742304" cy="42076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idx="4294967295"/>
          </p:nvPr>
        </p:nvSpPr>
        <p:spPr>
          <a:xfrm>
            <a:off x="222448" y="228600"/>
            <a:ext cx="8382000" cy="554038"/>
          </a:xfrm>
        </p:spPr>
        <p:txBody>
          <a:bodyPr>
            <a:normAutofit fontScale="90000"/>
          </a:bodyPr>
          <a:lstStyle/>
          <a:p>
            <a:r>
              <a:rPr lang="en-US" b="1" dirty="0" smtClean="0">
                <a:effectLst>
                  <a:outerShdw blurRad="38100" dist="38100" dir="2700000" algn="tl">
                    <a:srgbClr val="000000">
                      <a:alpha val="43137"/>
                    </a:srgbClr>
                  </a:outerShdw>
                </a:effectLst>
              </a:rPr>
              <a:t>Now the party is over…. </a:t>
            </a:r>
            <a:endParaRPr lang="en-CA" b="1" dirty="0">
              <a:effectLst>
                <a:outerShdw blurRad="38100" dist="38100" dir="2700000" algn="tl">
                  <a:srgbClr val="000000">
                    <a:alpha val="43137"/>
                  </a:srgbClr>
                </a:outerShdw>
              </a:effectLst>
            </a:endParaRPr>
          </a:p>
        </p:txBody>
      </p:sp>
      <p:sp>
        <p:nvSpPr>
          <p:cNvPr id="4" name="TextBox 3"/>
          <p:cNvSpPr txBox="1"/>
          <p:nvPr/>
        </p:nvSpPr>
        <p:spPr>
          <a:xfrm>
            <a:off x="395643" y="4542620"/>
            <a:ext cx="8074711" cy="332399"/>
          </a:xfrm>
          <a:prstGeom prst="rect">
            <a:avLst/>
          </a:prstGeom>
        </p:spPr>
        <p:txBody>
          <a:bodyPr vert="horz" wrap="none" lIns="0" tIns="0" rIns="0" bIns="0" rtlCol="0">
            <a:spAutoFit/>
          </a:bodyPr>
          <a:lstStyle/>
          <a:p>
            <a:pPr marL="460375" marR="0" indent="-460375" algn="l" defTabSz="914363" rtl="0" eaLnBrk="1" fontAlgn="auto" latinLnBrk="0" hangingPunct="1">
              <a:lnSpc>
                <a:spcPct val="90000"/>
              </a:lnSpc>
              <a:spcBef>
                <a:spcPct val="20000"/>
              </a:spcBef>
              <a:spcAft>
                <a:spcPts val="0"/>
              </a:spcAft>
              <a:buClrTx/>
              <a:buSzPct val="100000"/>
              <a:tabLst/>
            </a:pPr>
            <a:r>
              <a:rPr kumimoji="0" lang="en-US" sz="24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j-lt"/>
                <a:ea typeface="+mn-ea"/>
                <a:cs typeface="+mn-cs"/>
              </a:rPr>
              <a:t>When was the last time AD</a:t>
            </a:r>
            <a:r>
              <a:rPr kumimoji="0" lang="en-US" sz="2400" b="1" i="0" u="none" strike="noStrike" kern="1200" cap="none" spc="0" normalizeH="0" noProof="0" dirty="0" smtClean="0">
                <a:ln>
                  <a:noFill/>
                </a:ln>
                <a:solidFill>
                  <a:schemeClr val="bg1"/>
                </a:solidFill>
                <a:effectLst>
                  <a:outerShdw blurRad="38100" dist="38100" dir="2700000" algn="tl">
                    <a:srgbClr val="000000">
                      <a:alpha val="43137"/>
                    </a:srgbClr>
                  </a:outerShdw>
                </a:effectLst>
                <a:uLnTx/>
                <a:uFillTx/>
                <a:latin typeface="+mj-lt"/>
                <a:ea typeface="+mn-ea"/>
                <a:cs typeface="+mn-cs"/>
              </a:rPr>
              <a:t> design / functionality was revisited?</a:t>
            </a:r>
            <a:endParaRPr kumimoji="0" lang="en-CA" sz="2400" b="1" i="0" u="none" strike="noStrike" kern="1200" cap="none" spc="0" normalizeH="0" baseline="0" noProof="0" dirty="0" err="1" smtClean="0">
              <a:ln>
                <a:noFill/>
              </a:ln>
              <a:solidFill>
                <a:schemeClr val="bg1"/>
              </a:solidFill>
              <a:effectLst>
                <a:outerShdw blurRad="38100" dist="38100" dir="2700000" algn="tl">
                  <a:srgbClr val="000000">
                    <a:alpha val="43137"/>
                  </a:srgbClr>
                </a:outerShdw>
              </a:effectLst>
              <a:uLnTx/>
              <a:uFillTx/>
              <a:latin typeface="+mj-lt"/>
              <a:ea typeface="+mn-ea"/>
              <a:cs typeface="+mn-cs"/>
            </a:endParaRPr>
          </a:p>
        </p:txBody>
      </p:sp>
    </p:spTree>
    <p:extLst>
      <p:ext uri="{BB962C8B-B14F-4D97-AF65-F5344CB8AC3E}">
        <p14:creationId xmlns:p14="http://schemas.microsoft.com/office/powerpoint/2010/main" val="22969553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8520" y="228600"/>
            <a:ext cx="8382000" cy="554038"/>
          </a:xfrm>
        </p:spPr>
        <p:txBody>
          <a:bodyPr>
            <a:normAutofit fontScale="90000"/>
          </a:bodyPr>
          <a:lstStyle/>
          <a:p>
            <a:r>
              <a:rPr lang="en-US" b="1" dirty="0" smtClean="0">
                <a:effectLst>
                  <a:outerShdw blurRad="38100" dist="38100" dir="2700000" algn="tl">
                    <a:srgbClr val="000000">
                      <a:alpha val="43137"/>
                    </a:srgbClr>
                  </a:outerShdw>
                </a:effectLst>
              </a:rPr>
              <a:t>How did you get your Active Directory?</a:t>
            </a:r>
            <a:endParaRPr lang="en-CA" b="1" dirty="0">
              <a:effectLst>
                <a:outerShdw blurRad="38100" dist="38100" dir="2700000" algn="tl">
                  <a:srgbClr val="000000">
                    <a:alpha val="43137"/>
                  </a:srgbClr>
                </a:outerShdw>
              </a:effectLst>
            </a:endParaRPr>
          </a:p>
        </p:txBody>
      </p:sp>
      <p:sp>
        <p:nvSpPr>
          <p:cNvPr id="3" name="Text Placeholder 2"/>
          <p:cNvSpPr>
            <a:spLocks noGrp="1"/>
          </p:cNvSpPr>
          <p:nvPr>
            <p:ph type="body" sz="quarter" idx="4294967295"/>
          </p:nvPr>
        </p:nvSpPr>
        <p:spPr>
          <a:xfrm>
            <a:off x="421258" y="989013"/>
            <a:ext cx="8831262" cy="2284412"/>
          </a:xfrm>
        </p:spPr>
        <p:txBody>
          <a:bodyPr>
            <a:normAutofit fontScale="92500" lnSpcReduction="10000"/>
          </a:bodyPr>
          <a:lstStyle/>
          <a:p>
            <a:r>
              <a:rPr lang="en-US" b="1" dirty="0" smtClean="0">
                <a:effectLst>
                  <a:outerShdw blurRad="38100" dist="38100" dir="2700000" algn="tl">
                    <a:srgbClr val="000000">
                      <a:alpha val="43137"/>
                    </a:srgbClr>
                  </a:outerShdw>
                </a:effectLst>
              </a:rPr>
              <a:t>Designed it yourself</a:t>
            </a:r>
          </a:p>
          <a:p>
            <a:r>
              <a:rPr lang="en-US" b="1" dirty="0" smtClean="0">
                <a:effectLst>
                  <a:outerShdw blurRad="38100" dist="38100" dir="2700000" algn="tl">
                    <a:srgbClr val="000000">
                      <a:alpha val="43137"/>
                    </a:srgbClr>
                  </a:outerShdw>
                </a:effectLst>
              </a:rPr>
              <a:t>Had consulting assistance</a:t>
            </a:r>
          </a:p>
          <a:p>
            <a:r>
              <a:rPr lang="en-US" b="1" dirty="0" smtClean="0">
                <a:effectLst>
                  <a:outerShdw blurRad="38100" dist="38100" dir="2700000" algn="tl">
                    <a:srgbClr val="000000">
                      <a:alpha val="43137"/>
                    </a:srgbClr>
                  </a:outerShdw>
                </a:effectLst>
              </a:rPr>
              <a:t>Not involved with project</a:t>
            </a:r>
          </a:p>
          <a:p>
            <a:r>
              <a:rPr lang="en-US" b="1" dirty="0" smtClean="0">
                <a:effectLst>
                  <a:outerShdw blurRad="38100" dist="38100" dir="2700000" algn="tl">
                    <a:srgbClr val="000000">
                      <a:alpha val="43137"/>
                    </a:srgbClr>
                  </a:outerShdw>
                </a:effectLst>
              </a:rPr>
              <a:t>Inherited it after it was done</a:t>
            </a:r>
          </a:p>
          <a:p>
            <a:r>
              <a:rPr lang="en-US" b="1" dirty="0" smtClean="0">
                <a:effectLst>
                  <a:outerShdw blurRad="38100" dist="38100" dir="2700000" algn="tl">
                    <a:srgbClr val="000000">
                      <a:alpha val="43137"/>
                    </a:srgbClr>
                  </a:outerShdw>
                </a:effectLst>
              </a:rPr>
              <a:t>Just moved into role – no idea on design choices</a:t>
            </a:r>
            <a:endParaRPr lang="en-CA" b="1" dirty="0">
              <a:effectLst>
                <a:outerShdw blurRad="38100" dist="38100" dir="2700000" algn="tl">
                  <a:srgbClr val="000000">
                    <a:alpha val="43137"/>
                  </a:srgbClr>
                </a:outerShdw>
              </a:effectLst>
            </a:endParaRPr>
          </a:p>
        </p:txBody>
      </p:sp>
      <p:pic>
        <p:nvPicPr>
          <p:cNvPr id="2050" name="Picture 2" descr="C:\Users\rclaus\AppData\Local\Microsoft\Windows\Temporary Internet Files\Content.IE5\58DYTQZE\MC90005802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8507" y="3638498"/>
            <a:ext cx="3397066" cy="2382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92964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1159385027"/>
              </p:ext>
            </p:extLst>
          </p:nvPr>
        </p:nvGraphicFramePr>
        <p:xfrm>
          <a:off x="420130" y="197708"/>
          <a:ext cx="8402594" cy="588181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4456" y="228600"/>
            <a:ext cx="8382000" cy="554038"/>
          </a:xfrm>
          <a:prstGeom prst="rect">
            <a:avLst/>
          </a:prstGeom>
        </p:spPr>
        <p:txBody>
          <a:bodyPr>
            <a:normAutofit fontScale="90000"/>
          </a:bodyPr>
          <a:lstStyle/>
          <a:p>
            <a:pPr lvl="0"/>
            <a:r>
              <a:rPr lang="en-US" b="1" dirty="0" smtClean="0">
                <a:effectLst>
                  <a:outerShdw blurRad="38100" dist="38100" dir="2700000" algn="tl">
                    <a:srgbClr val="000000">
                      <a:alpha val="43137"/>
                    </a:srgbClr>
                  </a:outerShdw>
                </a:effectLst>
              </a:rPr>
              <a:t>“Challenges”</a:t>
            </a:r>
            <a:endParaRPr lang="en-CA" b="1" dirty="0">
              <a:effectLst>
                <a:outerShdw blurRad="38100" dist="38100" dir="2700000" algn="tl">
                  <a:srgbClr val="000000">
                    <a:alpha val="43137"/>
                  </a:srgbClr>
                </a:outerShdw>
              </a:effectLst>
            </a:endParaRPr>
          </a:p>
        </p:txBody>
      </p:sp>
      <p:sp>
        <p:nvSpPr>
          <p:cNvPr id="3" name="Text Placeholder 2"/>
          <p:cNvSpPr>
            <a:spLocks noGrp="1"/>
          </p:cNvSpPr>
          <p:nvPr>
            <p:ph type="body" sz="quarter" idx="4294967295"/>
          </p:nvPr>
        </p:nvSpPr>
        <p:spPr>
          <a:xfrm>
            <a:off x="294456" y="887536"/>
            <a:ext cx="8382000" cy="2757488"/>
          </a:xfrm>
          <a:prstGeom prst="rect">
            <a:avLst/>
          </a:prstGeom>
        </p:spPr>
        <p:txBody>
          <a:bodyPr>
            <a:normAutofit fontScale="92500" lnSpcReduction="20000"/>
          </a:bodyPr>
          <a:lstStyle/>
          <a:p>
            <a:pPr lvl="0"/>
            <a:r>
              <a:rPr lang="en-US" sz="2800" b="1" dirty="0" smtClean="0">
                <a:effectLst>
                  <a:outerShdw blurRad="38100" dist="38100" dir="2700000" algn="tl">
                    <a:srgbClr val="000000">
                      <a:alpha val="43137"/>
                    </a:srgbClr>
                  </a:outerShdw>
                </a:effectLst>
              </a:rPr>
              <a:t>Multiple skill levels of admins</a:t>
            </a:r>
          </a:p>
          <a:p>
            <a:pPr lvl="0"/>
            <a:r>
              <a:rPr lang="en-US" sz="2800" b="1" dirty="0" smtClean="0">
                <a:effectLst>
                  <a:outerShdw blurRad="38100" dist="38100" dir="2700000" algn="tl">
                    <a:srgbClr val="000000">
                      <a:alpha val="43137"/>
                    </a:srgbClr>
                  </a:outerShdw>
                </a:effectLst>
              </a:rPr>
              <a:t>Security at remote offices</a:t>
            </a:r>
          </a:p>
          <a:p>
            <a:pPr lvl="0"/>
            <a:r>
              <a:rPr lang="en-US" sz="2800" b="1" dirty="0" smtClean="0">
                <a:effectLst>
                  <a:outerShdw blurRad="38100" dist="38100" dir="2700000" algn="tl">
                    <a:srgbClr val="000000">
                      <a:alpha val="43137"/>
                    </a:srgbClr>
                  </a:outerShdw>
                </a:effectLst>
              </a:rPr>
              <a:t>Deployment of new workstations</a:t>
            </a:r>
          </a:p>
          <a:p>
            <a:pPr lvl="0"/>
            <a:r>
              <a:rPr lang="en-US" sz="2800" b="1" dirty="0" smtClean="0">
                <a:effectLst>
                  <a:outerShdw blurRad="38100" dist="38100" dir="2700000" algn="tl">
                    <a:srgbClr val="000000">
                      <a:alpha val="43137"/>
                    </a:srgbClr>
                  </a:outerShdw>
                </a:effectLst>
              </a:rPr>
              <a:t>Managing accounts</a:t>
            </a:r>
          </a:p>
          <a:p>
            <a:pPr lvl="0"/>
            <a:r>
              <a:rPr lang="en-US" sz="2800" b="1" dirty="0" smtClean="0">
                <a:effectLst>
                  <a:outerShdw blurRad="38100" dist="38100" dir="2700000" algn="tl">
                    <a:srgbClr val="000000">
                      <a:alpha val="43137"/>
                    </a:srgbClr>
                  </a:outerShdw>
                </a:effectLst>
              </a:rPr>
              <a:t>CIO / CEO / users / admins with one password policy</a:t>
            </a:r>
          </a:p>
          <a:p>
            <a:pPr lvl="0"/>
            <a:r>
              <a:rPr lang="en-US" sz="2800" b="1" dirty="0" smtClean="0">
                <a:effectLst>
                  <a:outerShdw blurRad="38100" dist="38100" dir="2700000" algn="tl">
                    <a:srgbClr val="000000">
                      <a:alpha val="43137"/>
                    </a:srgbClr>
                  </a:outerShdw>
                </a:effectLst>
              </a:rPr>
              <a:t>Auditing resource access</a:t>
            </a:r>
          </a:p>
        </p:txBody>
      </p:sp>
      <p:pic>
        <p:nvPicPr>
          <p:cNvPr id="3074" name="Picture 2" descr="C:\Users\rclaus\AppData\Local\Microsoft\Windows\Temporary Internet Files\Content.IE5\WS4PLOFJ\MC90030094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6480" y="199968"/>
            <a:ext cx="2535280" cy="2438729"/>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rclaus\AppData\Local\Microsoft\Windows\Temporary Internet Files\Content.IE5\164LXQHQ\MP900433153[1].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3143" r="97524">
                        <a14:foregroundMark x1="83333" y1="7000" x2="83333" y2="7000"/>
                        <a14:foregroundMark x1="72476" y1="6429" x2="72476" y2="6429"/>
                        <a14:foregroundMark x1="85714" y1="9286" x2="81905" y2="58286"/>
                        <a14:foregroundMark x1="64381" y1="5429" x2="85714" y2="7714"/>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55811" y="4019877"/>
            <a:ext cx="2444154" cy="217201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rclaus\AppData\Local\Microsoft\Windows\Temporary Internet Files\Content.IE5\164LXQHQ\MP900442931[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99965" y="3885041"/>
            <a:ext cx="1531305" cy="21982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078" name="Picture 6" descr="C:\Users\rclaus\AppData\Local\Microsoft\Windows\Temporary Internet Files\Content.IE5\44NQXY0R\MC900239695[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23689" y="4019877"/>
            <a:ext cx="1281408" cy="1799539"/>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pete.SAGE-WORK\AppData\Local\Microsoft\Windows\Temporary Internet Files\Content.IE5\M83CWH52\MP900442426[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55751" y="3885041"/>
            <a:ext cx="2520262" cy="1867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9312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078"/>
                                        </p:tgtEl>
                                        <p:attrNameLst>
                                          <p:attrName>style.visibility</p:attrName>
                                        </p:attrNameLst>
                                      </p:cBhvr>
                                      <p:to>
                                        <p:strVal val="visible"/>
                                      </p:to>
                                    </p:set>
                                    <p:animEffect transition="in" filter="fade">
                                      <p:cBhvr>
                                        <p:cTn id="20" dur="500"/>
                                        <p:tgtEl>
                                          <p:spTgt spid="307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par>
                                <p:cTn id="26" presetID="10" presetClass="entr" presetSubtype="0" fill="hold" nodeType="withEffect">
                                  <p:stCondLst>
                                    <p:cond delay="500"/>
                                  </p:stCondLst>
                                  <p:childTnLst>
                                    <p:set>
                                      <p:cBhvr>
                                        <p:cTn id="27" dur="1" fill="hold">
                                          <p:stCondLst>
                                            <p:cond delay="0"/>
                                          </p:stCondLst>
                                        </p:cTn>
                                        <p:tgtEl>
                                          <p:spTgt spid="3075"/>
                                        </p:tgtEl>
                                        <p:attrNameLst>
                                          <p:attrName>style.visibility</p:attrName>
                                        </p:attrNameLst>
                                      </p:cBhvr>
                                      <p:to>
                                        <p:strVal val="visible"/>
                                      </p:to>
                                    </p:set>
                                    <p:animEffect transition="in" filter="fade">
                                      <p:cBhvr>
                                        <p:cTn id="28" dur="500"/>
                                        <p:tgtEl>
                                          <p:spTgt spid="307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5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5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fade">
                                      <p:cBhvr>
                                        <p:cTn id="43" dur="500"/>
                                        <p:tgtEl>
                                          <p:spTgt spid="3">
                                            <p:txEl>
                                              <p:pRg st="5" end="5"/>
                                            </p:txEl>
                                          </p:spTgt>
                                        </p:tgtEl>
                                      </p:cBhvr>
                                    </p:animEffect>
                                  </p:childTnLst>
                                </p:cTn>
                              </p:par>
                            </p:childTnLst>
                          </p:cTn>
                        </p:par>
                        <p:par>
                          <p:cTn id="44" fill="hold">
                            <p:stCondLst>
                              <p:cond delay="500"/>
                            </p:stCondLst>
                            <p:childTnLst>
                              <p:par>
                                <p:cTn id="45" presetID="10" presetClass="entr" presetSubtype="0" fill="hold" nodeType="afterEffect">
                                  <p:stCondLst>
                                    <p:cond delay="500"/>
                                  </p:stCondLst>
                                  <p:childTnLst>
                                    <p:set>
                                      <p:cBhvr>
                                        <p:cTn id="46" dur="1" fill="hold">
                                          <p:stCondLst>
                                            <p:cond delay="0"/>
                                          </p:stCondLst>
                                        </p:cTn>
                                        <p:tgtEl>
                                          <p:spTgt spid="3077"/>
                                        </p:tgtEl>
                                        <p:attrNameLst>
                                          <p:attrName>style.visibility</p:attrName>
                                        </p:attrNameLst>
                                      </p:cBhvr>
                                      <p:to>
                                        <p:strVal val="visible"/>
                                      </p:to>
                                    </p:set>
                                    <p:animEffect transition="in" filter="fade">
                                      <p:cBhvr>
                                        <p:cTn id="47" dur="500"/>
                                        <p:tgtEl>
                                          <p:spTgt spid="3077"/>
                                        </p:tgtEl>
                                      </p:cBhvr>
                                    </p:animEffect>
                                  </p:childTnLst>
                                </p:cTn>
                              </p:par>
                              <p:par>
                                <p:cTn id="48" presetID="1" presetClass="entr" presetSubtype="0" fill="hold" nodeType="withEffect">
                                  <p:stCondLst>
                                    <p:cond delay="0"/>
                                  </p:stCondLst>
                                  <p:childTnLst>
                                    <p:set>
                                      <p:cBhvr>
                                        <p:cTn id="49"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38472" y="228600"/>
            <a:ext cx="8382000" cy="554038"/>
          </a:xfrm>
        </p:spPr>
        <p:txBody>
          <a:bodyPr>
            <a:normAutofit fontScale="90000"/>
          </a:bodyPr>
          <a:lstStyle/>
          <a:p>
            <a:r>
              <a:rPr lang="en-US" b="1" dirty="0" smtClean="0">
                <a:effectLst>
                  <a:outerShdw blurRad="38100" dist="38100" dir="2700000" algn="tl">
                    <a:srgbClr val="000000">
                      <a:alpha val="43137"/>
                    </a:srgbClr>
                  </a:outerShdw>
                </a:effectLst>
              </a:rPr>
              <a:t>Seize the Opportunity during Design</a:t>
            </a:r>
            <a:endParaRPr lang="en-CA" b="1" dirty="0">
              <a:effectLst>
                <a:outerShdw blurRad="38100" dist="38100" dir="2700000" algn="tl">
                  <a:srgbClr val="000000">
                    <a:alpha val="43137"/>
                  </a:srgbClr>
                </a:outerShdw>
              </a:effectLst>
            </a:endParaRPr>
          </a:p>
        </p:txBody>
      </p:sp>
      <p:sp>
        <p:nvSpPr>
          <p:cNvPr id="3" name="Text Placeholder 2"/>
          <p:cNvSpPr>
            <a:spLocks noGrp="1"/>
          </p:cNvSpPr>
          <p:nvPr>
            <p:ph type="body" sz="quarter" idx="4294967295"/>
          </p:nvPr>
        </p:nvSpPr>
        <p:spPr>
          <a:xfrm>
            <a:off x="438472" y="1412776"/>
            <a:ext cx="8382000" cy="2413000"/>
          </a:xfrm>
        </p:spPr>
        <p:txBody>
          <a:bodyPr/>
          <a:lstStyle/>
          <a:p>
            <a:pPr>
              <a:lnSpc>
                <a:spcPct val="150000"/>
              </a:lnSpc>
            </a:pPr>
            <a:r>
              <a:rPr lang="en-US" b="1" dirty="0" smtClean="0">
                <a:effectLst>
                  <a:outerShdw blurRad="38100" dist="38100" dir="2700000" algn="tl">
                    <a:srgbClr val="000000">
                      <a:alpha val="43137"/>
                    </a:srgbClr>
                  </a:outerShdw>
                </a:effectLst>
              </a:rPr>
              <a:t>Server 2008 R2 Core </a:t>
            </a:r>
            <a:r>
              <a:rPr lang="en-US" b="1" dirty="0" err="1" smtClean="0">
                <a:effectLst>
                  <a:outerShdw blurRad="38100" dist="38100" dir="2700000" algn="tl">
                    <a:srgbClr val="000000">
                      <a:alpha val="43137"/>
                    </a:srgbClr>
                  </a:outerShdw>
                </a:effectLst>
              </a:rPr>
              <a:t>vs</a:t>
            </a:r>
            <a:r>
              <a:rPr lang="en-US" b="1" dirty="0" smtClean="0">
                <a:effectLst>
                  <a:outerShdw blurRad="38100" dist="38100" dir="2700000" algn="tl">
                    <a:srgbClr val="000000">
                      <a:alpha val="43137"/>
                    </a:srgbClr>
                  </a:outerShdw>
                </a:effectLst>
              </a:rPr>
              <a:t> Full Installations</a:t>
            </a:r>
          </a:p>
          <a:p>
            <a:pPr>
              <a:lnSpc>
                <a:spcPct val="150000"/>
              </a:lnSpc>
            </a:pPr>
            <a:r>
              <a:rPr lang="en-US" b="1" dirty="0" smtClean="0">
                <a:effectLst>
                  <a:outerShdw blurRad="38100" dist="38100" dir="2700000" algn="tl">
                    <a:srgbClr val="000000">
                      <a:alpha val="43137"/>
                    </a:srgbClr>
                  </a:outerShdw>
                </a:effectLst>
              </a:rPr>
              <a:t>Physical or Virtual?</a:t>
            </a:r>
          </a:p>
          <a:p>
            <a:pPr>
              <a:lnSpc>
                <a:spcPct val="150000"/>
              </a:lnSpc>
            </a:pPr>
            <a:r>
              <a:rPr lang="en-US" b="1" dirty="0" smtClean="0">
                <a:effectLst>
                  <a:outerShdw blurRad="38100" dist="38100" dir="2700000" algn="tl">
                    <a:srgbClr val="000000">
                      <a:alpha val="43137"/>
                    </a:srgbClr>
                  </a:outerShdw>
                </a:effectLst>
              </a:rPr>
              <a:t>Read Only Domain Controllers?</a:t>
            </a:r>
          </a:p>
        </p:txBody>
      </p:sp>
      <p:pic>
        <p:nvPicPr>
          <p:cNvPr id="5123" name="Picture 3" descr="C:\Users\rclaus\AppData\Local\Microsoft\Windows\Temporary Internet Files\Content.IE5\164LXQHQ\MC90029349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05846" y="2801231"/>
            <a:ext cx="2790065" cy="3042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999108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7303</TotalTime>
  <Words>2089</Words>
  <Application>Microsoft Office PowerPoint</Application>
  <PresentationFormat>On-screen Show (4:3)</PresentationFormat>
  <Paragraphs>354</Paragraphs>
  <Slides>46</Slides>
  <Notes>38</Notes>
  <HiddenSlides>0</HiddenSlides>
  <MMClips>7</MMClips>
  <ScaleCrop>false</ScaleCrop>
  <HeadingPairs>
    <vt:vector size="4" baseType="variant">
      <vt:variant>
        <vt:lpstr>Theme</vt:lpstr>
      </vt:variant>
      <vt:variant>
        <vt:i4>2</vt:i4>
      </vt:variant>
      <vt:variant>
        <vt:lpstr>Slide Titles</vt:lpstr>
      </vt:variant>
      <vt:variant>
        <vt:i4>46</vt:i4>
      </vt:variant>
    </vt:vector>
  </HeadingPairs>
  <TitlesOfParts>
    <vt:vector size="48" baseType="lpstr">
      <vt:lpstr>Office Theme</vt:lpstr>
      <vt:lpstr>1_Office Theme</vt:lpstr>
      <vt:lpstr>PowerPoint Presentation</vt:lpstr>
      <vt:lpstr>Administrator's Idol: Windows and Active Directory Best Practices</vt:lpstr>
      <vt:lpstr>Agenda More Active Directory than Windows</vt:lpstr>
      <vt:lpstr>Active Directory is 11 years old…</vt:lpstr>
      <vt:lpstr>Now the party is over…. </vt:lpstr>
      <vt:lpstr>How did you get your Active Directory?</vt:lpstr>
      <vt:lpstr>PowerPoint Presentation</vt:lpstr>
      <vt:lpstr>“Challenges”</vt:lpstr>
      <vt:lpstr>Seize the Opportunity during Design</vt:lpstr>
      <vt:lpstr>Server Core Domain Controllers</vt:lpstr>
      <vt:lpstr>Working with Server Core</vt:lpstr>
      <vt:lpstr>Implement AD Recycle Bin</vt:lpstr>
      <vt:lpstr>Protect Objects from Accidental Deletion</vt:lpstr>
      <vt:lpstr>Active Directory Recycle Bin</vt:lpstr>
      <vt:lpstr>Implement the AD Recycle Bin</vt:lpstr>
      <vt:lpstr>Updating Password Policy</vt:lpstr>
      <vt:lpstr>Creating Password Settings Objects</vt:lpstr>
      <vt:lpstr>How About Service Accounts?</vt:lpstr>
      <vt:lpstr>Securing Service Accounts</vt:lpstr>
      <vt:lpstr>Managing AD – your options… </vt:lpstr>
      <vt:lpstr>Managing AD – your options…</vt:lpstr>
      <vt:lpstr>New ways to Manage AD</vt:lpstr>
      <vt:lpstr>Offline Domain Joins</vt:lpstr>
      <vt:lpstr>Shadow groups</vt:lpstr>
      <vt:lpstr>Delegating System Administration</vt:lpstr>
      <vt:lpstr>System Administration</vt:lpstr>
      <vt:lpstr>Delegate Membership Management with Managed By</vt:lpstr>
      <vt:lpstr>Computers</vt:lpstr>
      <vt:lpstr>Computer object management</vt:lpstr>
      <vt:lpstr>Computer object management</vt:lpstr>
      <vt:lpstr>User Accounts</vt:lpstr>
      <vt:lpstr>Scenario:  User management</vt:lpstr>
      <vt:lpstr>Problem:  Finding users easily</vt:lpstr>
      <vt:lpstr>Solution:  The wrong solution</vt:lpstr>
      <vt:lpstr>Solution:  Customize MMC view</vt:lpstr>
      <vt:lpstr>New problem:  View affects all OUs</vt:lpstr>
      <vt:lpstr>Self-reporting</vt:lpstr>
      <vt:lpstr>Self-reporting</vt:lpstr>
      <vt:lpstr>Self staging change control</vt:lpstr>
      <vt:lpstr>Self staging change control</vt:lpstr>
      <vt:lpstr>Taskpads</vt:lpstr>
      <vt:lpstr>Taskpads as an "Admin Launch Pad"</vt:lpstr>
      <vt:lpstr>Appendix: Resources and Links</vt:lpstr>
      <vt:lpstr>Enrol in Microsoft Virtual Academy Today</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271</cp:revision>
  <dcterms:created xsi:type="dcterms:W3CDTF">2011-04-01T05:55:34Z</dcterms:created>
  <dcterms:modified xsi:type="dcterms:W3CDTF">2011-09-01T04:50:25Z</dcterms:modified>
</cp:coreProperties>
</file>