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6" r:id="rId2"/>
  </p:sldMasterIdLst>
  <p:notesMasterIdLst>
    <p:notesMasterId r:id="rId45"/>
  </p:notesMasterIdLst>
  <p:sldIdLst>
    <p:sldId id="279" r:id="rId3"/>
    <p:sldId id="280" r:id="rId4"/>
    <p:sldId id="260"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24" r:id="rId22"/>
    <p:sldId id="325" r:id="rId23"/>
    <p:sldId id="305" r:id="rId24"/>
    <p:sldId id="326" r:id="rId25"/>
    <p:sldId id="327" r:id="rId26"/>
    <p:sldId id="328" r:id="rId27"/>
    <p:sldId id="309" r:id="rId28"/>
    <p:sldId id="310" r:id="rId29"/>
    <p:sldId id="329" r:id="rId30"/>
    <p:sldId id="330" r:id="rId31"/>
    <p:sldId id="331" r:id="rId32"/>
    <p:sldId id="332" r:id="rId33"/>
    <p:sldId id="315" r:id="rId34"/>
    <p:sldId id="316" r:id="rId35"/>
    <p:sldId id="333" r:id="rId36"/>
    <p:sldId id="334" r:id="rId37"/>
    <p:sldId id="336" r:id="rId38"/>
    <p:sldId id="335" r:id="rId39"/>
    <p:sldId id="321" r:id="rId40"/>
    <p:sldId id="323" r:id="rId41"/>
    <p:sldId id="337" r:id="rId42"/>
    <p:sldId id="338" r:id="rId43"/>
    <p:sldId id="33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83" autoAdjust="0"/>
    <p:restoredTop sz="92411" autoAdjust="0"/>
  </p:normalViewPr>
  <p:slideViewPr>
    <p:cSldViewPr>
      <p:cViewPr varScale="1">
        <p:scale>
          <a:sx n="65" d="100"/>
          <a:sy n="65" d="100"/>
        </p:scale>
        <p:origin x="-120" y="-3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514350" indent="-514350" fontAlgn="auto">
              <a:spcBef>
                <a:spcPts val="0"/>
              </a:spcBef>
              <a:spcAft>
                <a:spcPts val="0"/>
              </a:spcAft>
              <a:buFont typeface="+mj-lt"/>
              <a:buAutoNum type="arabicPeriod"/>
              <a:defRPr/>
            </a:pPr>
            <a:endParaRPr lang="en-US" dirty="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10C2EE2D-356B-4A92-A955-CBA8A9C77A91}" type="slidenum">
              <a:rPr lang="en-US" sz="1200"/>
              <a:pPr eaLnBrk="1" hangingPunct="1"/>
              <a:t>12</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B3E353A-D2A8-4267-8883-91AA74FFB462}" type="slidenum">
              <a:rPr lang="en-US" sz="1200"/>
              <a:pPr eaLnBrk="1" hangingPunct="1"/>
              <a:t>13</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468313" indent="-468313" fontAlgn="auto">
              <a:spcBef>
                <a:spcPts val="0"/>
              </a:spcBef>
              <a:spcAft>
                <a:spcPts val="0"/>
              </a:spcAft>
              <a:defRPr/>
            </a:pPr>
            <a:endParaRPr lang="en-US"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B33C28D-4C74-4585-ABB0-0983DA7A1C01}" type="slidenum">
              <a:rPr lang="en-US" sz="1200"/>
              <a:pPr eaLnBrk="1" hangingPunct="1"/>
              <a:t>14</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ADD794F9-2661-4CC2-9B07-0AEC69AA15A8}" type="slidenum">
              <a:rPr lang="en-US" sz="1200"/>
              <a:pPr eaLnBrk="1" hangingPunct="1"/>
              <a:t>15</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1E944AC5-D1C6-4294-B3D4-9E9D8A677EB0}" type="slidenum">
              <a:rPr lang="en-US" sz="1200"/>
              <a:pPr eaLnBrk="1" hangingPunct="1"/>
              <a:t>16</a:t>
            </a:fld>
            <a:endParaRPr lang="en-US" sz="1200"/>
          </a:p>
        </p:txBody>
      </p:sp>
      <p:sp>
        <p:nvSpPr>
          <p:cNvPr id="70659"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CB8E48A0-5415-46CF-95BB-E12D3C095900}" type="slidenum">
              <a:rPr lang="en-US" sz="1200"/>
              <a:pPr eaLnBrk="1" hangingPunct="1"/>
              <a:t>17</a:t>
            </a:fld>
            <a:endParaRPr lang="en-US" sz="1200"/>
          </a:p>
        </p:txBody>
      </p:sp>
      <p:sp>
        <p:nvSpPr>
          <p:cNvPr id="71683"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16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18</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336AE564-053D-4FF0-A4BE-48647FD45FEA}" type="slidenum">
              <a:rPr lang="en-US" sz="1200"/>
              <a:pPr eaLnBrk="1" hangingPunct="1"/>
              <a:t>19</a:t>
            </a:fld>
            <a:endParaRPr lang="en-US" sz="1200"/>
          </a:p>
        </p:txBody>
      </p:sp>
      <p:sp>
        <p:nvSpPr>
          <p:cNvPr id="73731"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20</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21</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834E8E4F-54AE-4F31-9226-30EF7A79BE83}" type="slidenum">
              <a:rPr lang="en-US" sz="1200"/>
              <a:pPr eaLnBrk="1" hangingPunct="1"/>
              <a:t>22</a:t>
            </a:fld>
            <a:endParaRPr lang="en-US" sz="1200"/>
          </a:p>
        </p:txBody>
      </p:sp>
      <p:sp>
        <p:nvSpPr>
          <p:cNvPr id="7782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78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23</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24</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25</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DCF8B60-1727-48E5-B96D-EE37000FD1A6}" type="slidenum">
              <a:rPr lang="en-US" smtClean="0"/>
              <a:pPr>
                <a:defRPr/>
              </a:pPr>
              <a:t>26</a:t>
            </a:fld>
            <a:endParaRPr lang="en-US"/>
          </a:p>
        </p:txBody>
      </p:sp>
    </p:spTree>
    <p:extLst>
      <p:ext uri="{BB962C8B-B14F-4D97-AF65-F5344CB8AC3E}">
        <p14:creationId xmlns:p14="http://schemas.microsoft.com/office/powerpoint/2010/main" val="1761840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28</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29</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30</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D4B93CE3-B06F-4B13-8236-F6E329204F8E}" type="slidenum">
              <a:rPr lang="en-US" sz="1200"/>
              <a:pPr eaLnBrk="1" hangingPunct="1"/>
              <a:t>31</a:t>
            </a:fld>
            <a:endParaRPr lang="en-US" sz="1200"/>
          </a:p>
        </p:txBody>
      </p:sp>
      <p:sp>
        <p:nvSpPr>
          <p:cNvPr id="72707" name="Rectangle 2"/>
          <p:cNvSpPr>
            <a:spLocks noGrp="1" noRot="1" noChangeAspect="1" noChangeArrowheads="1" noTextEdit="1"/>
          </p:cNvSpPr>
          <p:nvPr>
            <p:ph type="sldImg"/>
          </p:nvPr>
        </p:nvSpPr>
        <p:spPr bwMode="auto">
          <a:xfrm>
            <a:off x="1154113" y="692150"/>
            <a:ext cx="4554537" cy="34163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727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629" tIns="45315" rIns="90629" bIns="45315" numCol="1" anchor="t" anchorCtr="0" compatLnSpc="1">
            <a:prstTxWarp prst="textNoShape">
              <a:avLst/>
            </a:prstTxWarp>
          </a:bodyPr>
          <a:lstStyle/>
          <a:p>
            <a:pPr>
              <a:spcBef>
                <a:spcPct val="0"/>
              </a:spcBef>
            </a:pPr>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FA1CFFB3-FBA9-48B7-B31C-0C209133DBC4}" type="slidenum">
              <a:rPr lang="en-US" sz="1200"/>
              <a:pPr eaLnBrk="1" hangingPunct="1"/>
              <a:t>32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B3E353A-D2A8-4267-8883-91AA74FFB462}" type="slidenum">
              <a:rPr lang="en-US" sz="1200"/>
              <a:pPr eaLnBrk="1" hangingPunct="1"/>
              <a:t>4</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
          <p:cNvSpPr>
            <a:spLocks noGrp="1" noChangeArrowheads="1"/>
          </p:cNvSpPr>
          <p:nvPr>
            <p:ph type="sldNum" sz="quarter" idx="5"/>
          </p:nvPr>
        </p:nvSpPr>
        <p:spPr/>
        <p:txBody>
          <a:bodyPr/>
          <a:lstStyle/>
          <a:p>
            <a:pPr>
              <a:defRPr/>
            </a:pPr>
            <a:fld id="{73F7B568-9C70-4108-B6B7-6D568D1ED95D}" type="slidenum">
              <a:rPr lang="en-US"/>
              <a:pPr>
                <a:defRPr/>
              </a:pPr>
              <a:t>33</a:t>
            </a:fld>
            <a:endParaRPr lang="en-US"/>
          </a:p>
        </p:txBody>
      </p:sp>
      <p:sp>
        <p:nvSpPr>
          <p:cNvPr id="167939" name="Rectangle 711681"/>
          <p:cNvSpPr>
            <a:spLocks noGrp="1" noRot="1" noChangeAspect="1" noChangeArrowheads="1" noTextEdit="1"/>
          </p:cNvSpPr>
          <p:nvPr>
            <p:ph type="sldImg"/>
          </p:nvPr>
        </p:nvSpPr>
        <p:spPr>
          <a:noFill/>
          <a:ln w="12700" cap="flat">
            <a:solidFill>
              <a:schemeClr val="tx1"/>
            </a:solidFill>
            <a:headEnd type="none" w="med" len="med"/>
            <a:tailEnd type="none" w="med" len="med"/>
          </a:ln>
        </p:spPr>
      </p:sp>
      <p:sp>
        <p:nvSpPr>
          <p:cNvPr id="167940" name="Rectangle 71168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8538" tIns="44269" rIns="88538" bIns="44269"/>
          <a:lstStyle/>
          <a:p>
            <a:pPr eaLnBrk="1" hangingPunct="1"/>
            <a:endParaRPr 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
          <p:cNvSpPr>
            <a:spLocks noGrp="1" noChangeArrowheads="1"/>
          </p:cNvSpPr>
          <p:nvPr>
            <p:ph type="sldNum" sz="quarter" idx="5"/>
          </p:nvPr>
        </p:nvSpPr>
        <p:spPr/>
        <p:txBody>
          <a:bodyPr/>
          <a:lstStyle/>
          <a:p>
            <a:pPr>
              <a:defRPr/>
            </a:pPr>
            <a:fld id="{73F7B568-9C70-4108-B6B7-6D568D1ED95D}" type="slidenum">
              <a:rPr lang="en-US"/>
              <a:pPr>
                <a:defRPr/>
              </a:pPr>
              <a:t>34</a:t>
            </a:fld>
            <a:endParaRPr lang="en-US"/>
          </a:p>
        </p:txBody>
      </p:sp>
      <p:sp>
        <p:nvSpPr>
          <p:cNvPr id="167939" name="Rectangle 711681"/>
          <p:cNvSpPr>
            <a:spLocks noGrp="1" noRot="1" noChangeAspect="1" noChangeArrowheads="1" noTextEdit="1"/>
          </p:cNvSpPr>
          <p:nvPr>
            <p:ph type="sldImg"/>
          </p:nvPr>
        </p:nvSpPr>
        <p:spPr>
          <a:noFill/>
          <a:ln w="12700" cap="flat">
            <a:solidFill>
              <a:schemeClr val="tx1"/>
            </a:solidFill>
            <a:headEnd type="none" w="med" len="med"/>
            <a:tailEnd type="none" w="med" len="med"/>
          </a:ln>
        </p:spPr>
      </p:sp>
      <p:sp>
        <p:nvSpPr>
          <p:cNvPr id="167940" name="Rectangle 71168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8538" tIns="44269" rIns="88538" bIns="44269"/>
          <a:lstStyle/>
          <a:p>
            <a:pPr eaLnBrk="1" hangingPunct="1"/>
            <a:endParaRPr lang="en-US"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
          <p:cNvSpPr>
            <a:spLocks noGrp="1" noChangeArrowheads="1"/>
          </p:cNvSpPr>
          <p:nvPr>
            <p:ph type="sldNum" sz="quarter" idx="5"/>
          </p:nvPr>
        </p:nvSpPr>
        <p:spPr/>
        <p:txBody>
          <a:bodyPr/>
          <a:lstStyle/>
          <a:p>
            <a:pPr>
              <a:defRPr/>
            </a:pPr>
            <a:fld id="{73F7B568-9C70-4108-B6B7-6D568D1ED95D}" type="slidenum">
              <a:rPr lang="en-US"/>
              <a:pPr>
                <a:defRPr/>
              </a:pPr>
              <a:t>35</a:t>
            </a:fld>
            <a:endParaRPr lang="en-US"/>
          </a:p>
        </p:txBody>
      </p:sp>
      <p:sp>
        <p:nvSpPr>
          <p:cNvPr id="167939" name="Rectangle 711681"/>
          <p:cNvSpPr>
            <a:spLocks noGrp="1" noRot="1" noChangeAspect="1" noChangeArrowheads="1" noTextEdit="1"/>
          </p:cNvSpPr>
          <p:nvPr>
            <p:ph type="sldImg"/>
          </p:nvPr>
        </p:nvSpPr>
        <p:spPr>
          <a:noFill/>
          <a:ln w="12700" cap="flat">
            <a:solidFill>
              <a:schemeClr val="tx1"/>
            </a:solidFill>
            <a:headEnd type="none" w="med" len="med"/>
            <a:tailEnd type="none" w="med" len="med"/>
          </a:ln>
        </p:spPr>
      </p:sp>
      <p:sp>
        <p:nvSpPr>
          <p:cNvPr id="167940" name="Rectangle 71168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8538" tIns="44269" rIns="88538" bIns="44269"/>
          <a:lstStyle/>
          <a:p>
            <a:pPr eaLnBrk="1" hangingPunct="1"/>
            <a:endParaRPr lang="en-US"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
          <p:cNvSpPr>
            <a:spLocks noGrp="1" noChangeArrowheads="1"/>
          </p:cNvSpPr>
          <p:nvPr>
            <p:ph type="sldNum" sz="quarter" idx="5"/>
          </p:nvPr>
        </p:nvSpPr>
        <p:spPr/>
        <p:txBody>
          <a:bodyPr/>
          <a:lstStyle/>
          <a:p>
            <a:pPr>
              <a:defRPr/>
            </a:pPr>
            <a:fld id="{73F7B568-9C70-4108-B6B7-6D568D1ED95D}" type="slidenum">
              <a:rPr lang="en-US"/>
              <a:pPr>
                <a:defRPr/>
              </a:pPr>
              <a:t>36</a:t>
            </a:fld>
            <a:endParaRPr lang="en-US"/>
          </a:p>
        </p:txBody>
      </p:sp>
      <p:sp>
        <p:nvSpPr>
          <p:cNvPr id="167939" name="Rectangle 711681"/>
          <p:cNvSpPr>
            <a:spLocks noGrp="1" noRot="1" noChangeAspect="1" noChangeArrowheads="1" noTextEdit="1"/>
          </p:cNvSpPr>
          <p:nvPr>
            <p:ph type="sldImg"/>
          </p:nvPr>
        </p:nvSpPr>
        <p:spPr>
          <a:noFill/>
          <a:ln w="12700" cap="flat">
            <a:solidFill>
              <a:schemeClr val="tx1"/>
            </a:solidFill>
            <a:headEnd type="none" w="med" len="med"/>
            <a:tailEnd type="none" w="med" len="med"/>
          </a:ln>
        </p:spPr>
      </p:sp>
      <p:sp>
        <p:nvSpPr>
          <p:cNvPr id="167940" name="Rectangle 71168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8538" tIns="44269" rIns="88538" bIns="44269"/>
          <a:lstStyle/>
          <a:p>
            <a:pPr eaLnBrk="1" hangingPunct="1"/>
            <a:endParaRPr lang="en-US"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
          <p:cNvSpPr>
            <a:spLocks noGrp="1" noChangeArrowheads="1"/>
          </p:cNvSpPr>
          <p:nvPr>
            <p:ph type="sldNum" sz="quarter" idx="5"/>
          </p:nvPr>
        </p:nvSpPr>
        <p:spPr/>
        <p:txBody>
          <a:bodyPr/>
          <a:lstStyle/>
          <a:p>
            <a:pPr>
              <a:defRPr/>
            </a:pPr>
            <a:fld id="{73F7B568-9C70-4108-B6B7-6D568D1ED95D}" type="slidenum">
              <a:rPr lang="en-US"/>
              <a:pPr>
                <a:defRPr/>
              </a:pPr>
              <a:t>37</a:t>
            </a:fld>
            <a:endParaRPr lang="en-US"/>
          </a:p>
        </p:txBody>
      </p:sp>
      <p:sp>
        <p:nvSpPr>
          <p:cNvPr id="167939" name="Rectangle 711681"/>
          <p:cNvSpPr>
            <a:spLocks noGrp="1" noRot="1" noChangeAspect="1" noChangeArrowheads="1" noTextEdit="1"/>
          </p:cNvSpPr>
          <p:nvPr>
            <p:ph type="sldImg"/>
          </p:nvPr>
        </p:nvSpPr>
        <p:spPr>
          <a:noFill/>
          <a:ln w="12700" cap="flat">
            <a:solidFill>
              <a:schemeClr val="tx1"/>
            </a:solidFill>
            <a:headEnd type="none" w="med" len="med"/>
            <a:tailEnd type="none" w="med" len="med"/>
          </a:ln>
        </p:spPr>
      </p:sp>
      <p:sp>
        <p:nvSpPr>
          <p:cNvPr id="167940" name="Rectangle 71168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8538" tIns="44269" rIns="88538" bIns="44269"/>
          <a:lstStyle/>
          <a:p>
            <a:pPr eaLnBrk="1" hangingPunct="1"/>
            <a:endParaRPr 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FA1CFFB3-FBA9-48B7-B31C-0C209133DBC4}" type="slidenum">
              <a:rPr lang="en-US" sz="1200"/>
              <a:pPr eaLnBrk="1" hangingPunct="1"/>
              <a:t>38</a:t>
            </a:fld>
            <a:endParaRPr 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41</a:t>
            </a:fld>
            <a:endParaRPr 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2:30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77500" lnSpcReduction="20000"/>
          </a:bodyPr>
          <a:lstStyle/>
          <a:p>
            <a:pPr fontAlgn="auto">
              <a:spcBef>
                <a:spcPts val="0"/>
              </a:spcBef>
              <a:spcAft>
                <a:spcPts val="0"/>
              </a:spcAft>
              <a:defRPr/>
            </a:pPr>
            <a:endParaRPr lang="en-US" dirty="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5ED86DCA-3970-4D03-9B16-3C474A4EE911}" type="slidenum">
              <a:rPr lang="en-US" sz="1200"/>
              <a:pPr eaLnBrk="1" hangingPunct="1"/>
              <a:t>6</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10000"/>
          </a:bodyPr>
          <a:lstStyle/>
          <a:p>
            <a:pPr fontAlgn="auto">
              <a:spcBef>
                <a:spcPts val="0"/>
              </a:spcBef>
              <a:spcAft>
                <a:spcPts val="0"/>
              </a:spcAft>
              <a:defRPr/>
            </a:pPr>
            <a:endParaRPr lang="en-US" dirty="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369A3B1E-2B27-4D42-ABFD-173B3B22EC68}" type="slidenum">
              <a:rPr lang="en-US" sz="1200"/>
              <a:pPr eaLnBrk="1" hangingPunct="1"/>
              <a:t>7</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2B3E353A-D2A8-4267-8883-91AA74FFB462}" type="slidenum">
              <a:rPr lang="en-US" sz="1200"/>
              <a:pPr eaLnBrk="1" hangingPunct="1"/>
              <a:t>8</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06363" lvl="1">
              <a:spcBef>
                <a:spcPct val="0"/>
              </a:spcBef>
            </a:pPr>
            <a:endParaRPr lang="en-US" dirty="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C1DE789B-D416-432E-976A-C4454B79DCF9}" type="slidenum">
              <a:rPr lang="en-US" sz="1200"/>
              <a:pPr eaLnBrk="1" hangingPunct="1"/>
              <a:t>9</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107152" lvl="1" fontAlgn="auto">
              <a:spcBef>
                <a:spcPts val="0"/>
              </a:spcBef>
              <a:spcAft>
                <a:spcPts val="0"/>
              </a:spcAft>
              <a:defRPr/>
            </a:pPr>
            <a:endParaRPr lang="en-US"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741E4F2-81D0-4EAB-8BAC-39078CCFEB01}" type="slidenum">
              <a:rPr lang="en-US" sz="1200"/>
              <a:pPr eaLnBrk="1" hangingPunct="1"/>
              <a:t>10</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F8432E14-F7CD-4551-996A-79B29ACB2937}" type="slidenum">
              <a:rPr lang="en-US" sz="1200"/>
              <a:pPr eaLnBrk="1" hangingPunct="1"/>
              <a:t>11</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32327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71930524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 id="2147483665"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hyperlink" Target="file:///\\luigi.princess.peach.com\Gameboy" TargetMode="Externa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oleObject" Target="../embeddings/oleObject1.bin"/><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4.png"/><Relationship Id="rId5" Type="http://schemas.openxmlformats.org/officeDocument/2006/relationships/oleObject" Target="../embeddings/oleObject2.bin"/><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25.xml"/><Relationship Id="rId6" Type="http://schemas.openxmlformats.org/officeDocument/2006/relationships/image" Target="../media/image21.png"/><Relationship Id="rId11" Type="http://schemas.openxmlformats.org/officeDocument/2006/relationships/image" Target="../media/image24.png"/><Relationship Id="rId5" Type="http://schemas.openxmlformats.org/officeDocument/2006/relationships/hyperlink" Target="http://technet.microsoft.com/en-au" TargetMode="External"/><Relationship Id="rId10" Type="http://schemas.openxmlformats.org/officeDocument/2006/relationships/image" Target="../media/image2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Scenario 2</a:t>
            </a:r>
            <a:endParaRPr lang="en-US" dirty="0"/>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852" y="1135085"/>
            <a:ext cx="8344648" cy="5620910"/>
          </a:xfrm>
          <a:prstGeom prst="rect">
            <a:avLst/>
          </a:prstGeom>
          <a:noFill/>
          <a:ln w="9525">
            <a:solidFill>
              <a:schemeClr val="tx1"/>
            </a:solidFill>
            <a:miter lim="800000"/>
            <a:headEnd/>
            <a:tailEnd/>
          </a:ln>
          <a:effectLst>
            <a:glow rad="431800">
              <a:schemeClr val="tx2">
                <a:lumMod val="60000"/>
                <a:lumOff val="40000"/>
                <a:alpha val="40000"/>
              </a:schemeClr>
            </a:glow>
            <a:outerShdw dist="35921" dir="2700000" algn="ctr" rotWithShape="0">
              <a:schemeClr val="bg2"/>
            </a:outerShdw>
            <a:softEdge rad="31750"/>
          </a:effectLst>
          <a:extLst>
            <a:ext uri="{909E8E84-426E-40DD-AFC4-6F175D3DCCD1}">
              <a14:hiddenFill xmlns:a14="http://schemas.microsoft.com/office/drawing/2010/main">
                <a:solidFill>
                  <a:schemeClr val="accent1"/>
                </a:solidFill>
              </a14:hiddenFill>
            </a:ext>
          </a:extLst>
        </p:spPr>
      </p:pic>
      <p:sp>
        <p:nvSpPr>
          <p:cNvPr id="9" name="Arc 8"/>
          <p:cNvSpPr/>
          <p:nvPr/>
        </p:nvSpPr>
        <p:spPr bwMode="auto">
          <a:xfrm>
            <a:off x="1503221" y="1476947"/>
            <a:ext cx="4323745" cy="496283"/>
          </a:xfrm>
          <a:prstGeom prst="arc">
            <a:avLst>
              <a:gd name="adj1" fmla="val 11138156"/>
              <a:gd name="adj2" fmla="val 21249506"/>
            </a:avLst>
          </a:prstGeom>
          <a:ln w="38100">
            <a:solidFill>
              <a:schemeClr val="bg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 name="TextBox 9"/>
          <p:cNvSpPr txBox="1"/>
          <p:nvPr/>
        </p:nvSpPr>
        <p:spPr bwMode="auto">
          <a:xfrm>
            <a:off x="2915816" y="1377476"/>
            <a:ext cx="2890646" cy="984885"/>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600" b="1" dirty="0" smtClean="0">
                <a:solidFill>
                  <a:schemeClr val="tx1">
                    <a:lumMod val="95000"/>
                  </a:schemeClr>
                </a:solidFill>
                <a:latin typeface="Segoe UI" pitchFamily="34" charset="0"/>
                <a:ea typeface="Segoe UI" pitchFamily="34" charset="0"/>
                <a:cs typeface="Segoe UI" pitchFamily="34" charset="0"/>
              </a:rPr>
              <a:t>1)</a:t>
            </a:r>
            <a:r>
              <a:rPr lang="en-US" sz="1600" b="1" dirty="0">
                <a:solidFill>
                  <a:schemeClr val="tx1">
                    <a:lumMod val="95000"/>
                  </a:schemeClr>
                </a:solidFill>
                <a:latin typeface="Segoe UI" pitchFamily="34" charset="0"/>
                <a:ea typeface="Segoe UI" pitchFamily="34" charset="0"/>
                <a:cs typeface="Segoe UI" pitchFamily="34" charset="0"/>
              </a:rPr>
              <a:t> </a:t>
            </a:r>
            <a:r>
              <a:rPr lang="en-US" sz="1600" b="1" dirty="0" smtClean="0">
                <a:solidFill>
                  <a:schemeClr val="tx1">
                    <a:lumMod val="95000"/>
                  </a:schemeClr>
                </a:solidFill>
                <a:latin typeface="Segoe UI" pitchFamily="34" charset="0"/>
                <a:ea typeface="Segoe UI" pitchFamily="34" charset="0"/>
                <a:cs typeface="Segoe UI" pitchFamily="34" charset="0"/>
              </a:rPr>
              <a:t>A template VHD file</a:t>
            </a:r>
            <a:br>
              <a:rPr lang="en-US" sz="1600" b="1" dirty="0" smtClean="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that is used to deploy</a:t>
            </a:r>
            <a:br>
              <a:rPr lang="en-US" sz="1600" b="1" dirty="0" smtClean="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new Windows servers </a:t>
            </a:r>
            <a:br>
              <a:rPr lang="en-US" sz="1600" b="1" dirty="0" smtClean="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is copied</a:t>
            </a:r>
            <a:endParaRPr lang="en-US" sz="1600" b="1" dirty="0">
              <a:solidFill>
                <a:schemeClr val="tx1">
                  <a:lumMod val="95000"/>
                </a:schemeClr>
              </a:solidFill>
              <a:latin typeface="Segoe UI" pitchFamily="34" charset="0"/>
              <a:ea typeface="Segoe UI" pitchFamily="34" charset="0"/>
              <a:cs typeface="Segoe UI" pitchFamily="34" charset="0"/>
            </a:endParaRPr>
          </a:p>
        </p:txBody>
      </p:sp>
      <p:pic>
        <p:nvPicPr>
          <p:cNvPr id="16" name="Picture 2" descr="C:\Program Files\Microsoft Office\MEDIA\CAGCAT10\j028575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4688" y="1533053"/>
            <a:ext cx="524475" cy="32226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 name="Picture 2" descr="C:\Program Files\Microsoft Office\MEDIA\CAGCAT10\j028575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1689" y="5050953"/>
            <a:ext cx="524475" cy="32226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1" name="Arc 20"/>
          <p:cNvSpPr/>
          <p:nvPr/>
        </p:nvSpPr>
        <p:spPr bwMode="auto">
          <a:xfrm rot="13929620" flipV="1">
            <a:off x="1636850" y="2462801"/>
            <a:ext cx="2195370" cy="400153"/>
          </a:xfrm>
          <a:prstGeom prst="arc">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22" name="Arc 21"/>
          <p:cNvSpPr/>
          <p:nvPr/>
        </p:nvSpPr>
        <p:spPr bwMode="auto">
          <a:xfrm rot="11494991" flipV="1">
            <a:off x="2372947" y="4942580"/>
            <a:ext cx="3325897" cy="1263927"/>
          </a:xfrm>
          <a:prstGeom prst="arc">
            <a:avLst>
              <a:gd name="adj1" fmla="val 16482489"/>
              <a:gd name="adj2" fmla="val 0"/>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n>
                <a:solidFill>
                  <a:schemeClr val="tx1"/>
                </a:solidFill>
              </a:ln>
            </a:endParaRPr>
          </a:p>
        </p:txBody>
      </p:sp>
      <p:sp>
        <p:nvSpPr>
          <p:cNvPr id="23" name="TextBox 22"/>
          <p:cNvSpPr txBox="1"/>
          <p:nvPr/>
        </p:nvSpPr>
        <p:spPr bwMode="auto">
          <a:xfrm>
            <a:off x="5508104" y="1508011"/>
            <a:ext cx="3220396" cy="984885"/>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600" b="1" dirty="0">
                <a:solidFill>
                  <a:schemeClr val="tx1">
                    <a:lumMod val="95000"/>
                  </a:schemeClr>
                </a:solidFill>
                <a:latin typeface="Segoe UI" pitchFamily="34" charset="0"/>
                <a:ea typeface="Segoe UI" pitchFamily="34" charset="0"/>
                <a:cs typeface="Segoe UI" pitchFamily="34" charset="0"/>
              </a:rPr>
              <a:t>4</a:t>
            </a:r>
            <a:r>
              <a:rPr lang="en-US" sz="1600" b="1" dirty="0" smtClean="0">
                <a:solidFill>
                  <a:schemeClr val="tx1">
                    <a:lumMod val="95000"/>
                  </a:schemeClr>
                </a:solidFill>
                <a:latin typeface="Segoe UI" pitchFamily="34" charset="0"/>
                <a:ea typeface="Segoe UI" pitchFamily="34" charset="0"/>
                <a:cs typeface="Segoe UI" pitchFamily="34" charset="0"/>
              </a:rPr>
              <a:t>) Another copy is made </a:t>
            </a:r>
            <a:br>
              <a:rPr lang="en-US" sz="1600" b="1" dirty="0" smtClean="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of the template VHD.  It is</a:t>
            </a:r>
            <a:r>
              <a:rPr lang="en-US" sz="1600" b="1" dirty="0">
                <a:solidFill>
                  <a:schemeClr val="tx1">
                    <a:lumMod val="95000"/>
                  </a:schemeClr>
                </a:solidFill>
                <a:latin typeface="Segoe UI" pitchFamily="34" charset="0"/>
                <a:ea typeface="Segoe UI" pitchFamily="34" charset="0"/>
                <a:cs typeface="Segoe UI" pitchFamily="34" charset="0"/>
              </a:rPr>
              <a:t/>
            </a:r>
            <a:br>
              <a:rPr lang="en-US" sz="1600" b="1" dirty="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renamed to LUIGI &amp; joined </a:t>
            </a:r>
            <a:br>
              <a:rPr lang="en-US" sz="1600" b="1" dirty="0" smtClean="0">
                <a:solidFill>
                  <a:schemeClr val="tx1">
                    <a:lumMod val="95000"/>
                  </a:schemeClr>
                </a:solidFill>
                <a:latin typeface="Segoe UI" pitchFamily="34" charset="0"/>
                <a:ea typeface="Segoe UI" pitchFamily="34" charset="0"/>
                <a:cs typeface="Segoe UI" pitchFamily="34" charset="0"/>
              </a:rPr>
            </a:br>
            <a:r>
              <a:rPr lang="en-US" sz="1600" b="1" dirty="0" smtClean="0">
                <a:solidFill>
                  <a:schemeClr val="tx1">
                    <a:lumMod val="95000"/>
                  </a:schemeClr>
                </a:solidFill>
                <a:latin typeface="Segoe UI" pitchFamily="34" charset="0"/>
                <a:ea typeface="Segoe UI" pitchFamily="34" charset="0"/>
                <a:cs typeface="Segoe UI" pitchFamily="34" charset="0"/>
              </a:rPr>
              <a:t>    to the PRINCESS domain</a:t>
            </a:r>
            <a:endParaRPr lang="en-US" sz="1600" b="1" dirty="0">
              <a:solidFill>
                <a:schemeClr val="tx1">
                  <a:lumMod val="95000"/>
                </a:schemeClr>
              </a:solidFill>
              <a:latin typeface="Segoe UI" pitchFamily="34" charset="0"/>
              <a:ea typeface="Segoe UI" pitchFamily="34" charset="0"/>
              <a:cs typeface="Segoe UI" pitchFamily="34" charset="0"/>
            </a:endParaRPr>
          </a:p>
        </p:txBody>
      </p:sp>
      <p:cxnSp>
        <p:nvCxnSpPr>
          <p:cNvPr id="7" name="Straight Arrow Connector 6"/>
          <p:cNvCxnSpPr/>
          <p:nvPr/>
        </p:nvCxnSpPr>
        <p:spPr>
          <a:xfrm flipH="1" flipV="1">
            <a:off x="1817480" y="3517561"/>
            <a:ext cx="4718087" cy="1768361"/>
          </a:xfrm>
          <a:prstGeom prst="straightConnector1">
            <a:avLst/>
          </a:prstGeom>
          <a:ln w="38100" cmpd="dbl">
            <a:solidFill>
              <a:schemeClr val="bg1"/>
            </a:solidFill>
            <a:headEnd type="stealth" w="lg" len="lg"/>
            <a:tailEnd type="oval" w="med" len="lg"/>
          </a:ln>
          <a:effectLst>
            <a:glow rad="63500">
              <a:schemeClr val="accent1">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bwMode="auto">
          <a:xfrm>
            <a:off x="2854857" y="3761613"/>
            <a:ext cx="2417235" cy="646331"/>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400" b="1" dirty="0">
                <a:solidFill>
                  <a:schemeClr val="tx1">
                    <a:lumMod val="95000"/>
                  </a:schemeClr>
                </a:solidFill>
                <a:latin typeface="Segoe UI" pitchFamily="34" charset="0"/>
                <a:ea typeface="Segoe UI" pitchFamily="34" charset="0"/>
                <a:cs typeface="Segoe UI" pitchFamily="34" charset="0"/>
              </a:rPr>
              <a:t>6</a:t>
            </a:r>
            <a:r>
              <a:rPr lang="en-US" sz="1400" b="1" dirty="0" smtClean="0">
                <a:solidFill>
                  <a:schemeClr val="tx1">
                    <a:lumMod val="95000"/>
                  </a:schemeClr>
                </a:solidFill>
                <a:latin typeface="Segoe UI" pitchFamily="34" charset="0"/>
                <a:ea typeface="Segoe UI" pitchFamily="34" charset="0"/>
                <a:cs typeface="Segoe UI" pitchFamily="34" charset="0"/>
              </a:rPr>
              <a:t>) The PEACH\Administrator</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is added as a member of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CHILD\</a:t>
            </a:r>
            <a:r>
              <a:rPr lang="en-US" sz="1400" b="1" dirty="0" err="1" smtClean="0">
                <a:solidFill>
                  <a:schemeClr val="tx1">
                    <a:lumMod val="95000"/>
                  </a:schemeClr>
                </a:solidFill>
                <a:latin typeface="Segoe UI" pitchFamily="34" charset="0"/>
                <a:ea typeface="Segoe UI" pitchFamily="34" charset="0"/>
                <a:cs typeface="Segoe UI" pitchFamily="34" charset="0"/>
              </a:rPr>
              <a:t>SuperMarioBros</a:t>
            </a:r>
            <a:endParaRPr lang="en-US" sz="1400" b="1" dirty="0">
              <a:solidFill>
                <a:schemeClr val="tx1">
                  <a:lumMod val="95000"/>
                </a:schemeClr>
              </a:solidFill>
              <a:latin typeface="Segoe UI" pitchFamily="34" charset="0"/>
              <a:ea typeface="Segoe UI" pitchFamily="34" charset="0"/>
              <a:cs typeface="Segoe UI" pitchFamily="34" charset="0"/>
            </a:endParaRPr>
          </a:p>
        </p:txBody>
      </p:sp>
      <p:pic>
        <p:nvPicPr>
          <p:cNvPr id="17" name="Picture 2" descr="C:\Program Files\Microsoft Office\MEDIA\CAGCAT10\j0285750.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49236" y="3137375"/>
            <a:ext cx="932148" cy="572757"/>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8" name="TextBox 17"/>
          <p:cNvSpPr txBox="1"/>
          <p:nvPr/>
        </p:nvSpPr>
        <p:spPr bwMode="auto">
          <a:xfrm>
            <a:off x="2709962" y="2710661"/>
            <a:ext cx="2798142" cy="646331"/>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400" b="1" dirty="0">
                <a:solidFill>
                  <a:schemeClr val="tx1">
                    <a:lumMod val="95000"/>
                  </a:schemeClr>
                </a:solidFill>
                <a:latin typeface="Segoe UI" pitchFamily="34" charset="0"/>
                <a:ea typeface="Segoe UI" pitchFamily="34" charset="0"/>
                <a:cs typeface="Segoe UI" pitchFamily="34" charset="0"/>
              </a:rPr>
              <a:t>2</a:t>
            </a:r>
            <a:r>
              <a:rPr lang="en-US" sz="1400" b="1" dirty="0" smtClean="0">
                <a:solidFill>
                  <a:schemeClr val="tx1">
                    <a:lumMod val="95000"/>
                  </a:schemeClr>
                </a:solidFill>
                <a:latin typeface="Segoe UI" pitchFamily="34" charset="0"/>
                <a:ea typeface="Segoe UI" pitchFamily="34" charset="0"/>
                <a:cs typeface="Segoe UI" pitchFamily="34" charset="0"/>
              </a:rPr>
              <a:t>) The cloned VM is renamed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&amp; promoted to a DC creating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the PEACH domain</a:t>
            </a:r>
            <a:endParaRPr lang="en-US" sz="1400" b="1" dirty="0">
              <a:solidFill>
                <a:schemeClr val="tx1">
                  <a:lumMod val="95000"/>
                </a:schemeClr>
              </a:solidFill>
              <a:latin typeface="Segoe UI" pitchFamily="34" charset="0"/>
              <a:ea typeface="Segoe UI" pitchFamily="34" charset="0"/>
              <a:cs typeface="Segoe UI" pitchFamily="34" charset="0"/>
            </a:endParaRPr>
          </a:p>
        </p:txBody>
      </p:sp>
      <p:sp>
        <p:nvSpPr>
          <p:cNvPr id="19" name="TextBox 18"/>
          <p:cNvSpPr txBox="1"/>
          <p:nvPr/>
        </p:nvSpPr>
        <p:spPr bwMode="auto">
          <a:xfrm>
            <a:off x="611560" y="5113016"/>
            <a:ext cx="2520280" cy="646331"/>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400" b="1" dirty="0" smtClean="0">
                <a:solidFill>
                  <a:schemeClr val="tx1">
                    <a:lumMod val="95000"/>
                  </a:schemeClr>
                </a:solidFill>
                <a:latin typeface="Segoe UI" pitchFamily="34" charset="0"/>
                <a:ea typeface="Segoe UI" pitchFamily="34" charset="0"/>
                <a:cs typeface="Segoe UI" pitchFamily="34" charset="0"/>
              </a:rPr>
              <a:t>3) A child domain (PRINCESS)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is promoted from a clean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OS-install in a branch office</a:t>
            </a:r>
            <a:endParaRPr lang="en-US" sz="1400" b="1" dirty="0">
              <a:solidFill>
                <a:schemeClr val="tx1">
                  <a:lumMod val="95000"/>
                </a:schemeClr>
              </a:solidFill>
              <a:latin typeface="Segoe UI" pitchFamily="34" charset="0"/>
              <a:ea typeface="Segoe UI" pitchFamily="34" charset="0"/>
              <a:cs typeface="Segoe UI" pitchFamily="34" charset="0"/>
            </a:endParaRPr>
          </a:p>
        </p:txBody>
      </p:sp>
      <p:sp>
        <p:nvSpPr>
          <p:cNvPr id="26" name="TextBox 25"/>
          <p:cNvSpPr txBox="1"/>
          <p:nvPr/>
        </p:nvSpPr>
        <p:spPr bwMode="auto">
          <a:xfrm>
            <a:off x="2584663" y="1235299"/>
            <a:ext cx="6071289" cy="1461939"/>
          </a:xfrm>
          <a:prstGeom prst="rect">
            <a:avLst/>
          </a:prstGeom>
          <a:solidFill>
            <a:schemeClr val="bg2">
              <a:lumMod val="75000"/>
            </a:schemeClr>
          </a:solidFill>
          <a:ln/>
          <a:effectLst>
            <a:outerShdw blurRad="50800" dist="38100" dir="8100000" algn="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500" b="1" dirty="0" smtClean="0">
                <a:solidFill>
                  <a:schemeClr val="tx1">
                    <a:lumMod val="95000"/>
                  </a:schemeClr>
                </a:solidFill>
                <a:latin typeface="Segoe UI" pitchFamily="34" charset="0"/>
                <a:ea typeface="Segoe UI" pitchFamily="34" charset="0"/>
                <a:cs typeface="Segoe UI" pitchFamily="34" charset="0"/>
              </a:rPr>
              <a:t>7)  PEACH\Administrator logs on to a PEACH domain-member and tries to map a drive to:</a:t>
            </a:r>
            <a:br>
              <a:rPr lang="en-US" sz="1500" b="1" dirty="0" smtClean="0">
                <a:solidFill>
                  <a:schemeClr val="tx1">
                    <a:lumMod val="95000"/>
                  </a:schemeClr>
                </a:solidFill>
                <a:latin typeface="Segoe UI" pitchFamily="34" charset="0"/>
                <a:ea typeface="Segoe UI" pitchFamily="34" charset="0"/>
                <a:cs typeface="Segoe UI" pitchFamily="34" charset="0"/>
              </a:rPr>
            </a:br>
            <a:r>
              <a:rPr lang="en-US" sz="1500" b="1" dirty="0" smtClean="0">
                <a:solidFill>
                  <a:schemeClr val="tx1">
                    <a:lumMod val="95000"/>
                  </a:schemeClr>
                </a:solidFill>
                <a:latin typeface="Segoe UI" pitchFamily="34" charset="0"/>
                <a:ea typeface="Segoe UI" pitchFamily="34" charset="0"/>
                <a:cs typeface="Segoe UI" pitchFamily="34" charset="0"/>
              </a:rPr>
              <a:t/>
            </a:r>
            <a:br>
              <a:rPr lang="en-US" sz="1500" b="1" dirty="0" smtClean="0">
                <a:solidFill>
                  <a:schemeClr val="tx1">
                    <a:lumMod val="95000"/>
                  </a:schemeClr>
                </a:solidFill>
                <a:latin typeface="Segoe UI" pitchFamily="34" charset="0"/>
                <a:ea typeface="Segoe UI" pitchFamily="34" charset="0"/>
                <a:cs typeface="Segoe UI" pitchFamily="34" charset="0"/>
              </a:rPr>
            </a:br>
            <a:r>
              <a:rPr lang="en-US" sz="1500" b="1" dirty="0" smtClean="0">
                <a:solidFill>
                  <a:schemeClr val="tx1">
                    <a:lumMod val="95000"/>
                  </a:schemeClr>
                </a:solidFill>
                <a:latin typeface="Segoe UI" pitchFamily="34" charset="0"/>
                <a:ea typeface="Segoe UI" pitchFamily="34" charset="0"/>
                <a:cs typeface="Segoe UI" pitchFamily="34" charset="0"/>
              </a:rPr>
              <a:t>	</a:t>
            </a:r>
            <a:r>
              <a:rPr lang="en-US" sz="1500" b="1" dirty="0" smtClean="0">
                <a:solidFill>
                  <a:schemeClr val="tx1">
                    <a:lumMod val="95000"/>
                  </a:schemeClr>
                </a:solidFill>
                <a:latin typeface="Segoe UI" pitchFamily="34" charset="0"/>
                <a:ea typeface="Segoe UI" pitchFamily="34" charset="0"/>
                <a:cs typeface="Segoe UI" pitchFamily="34" charset="0"/>
                <a:hlinkClick r:id="rId5" action="ppaction://hlinkfile"/>
              </a:rPr>
              <a:t>\\luigi.princess.peach.com\Gameboy</a:t>
            </a:r>
            <a:r>
              <a:rPr lang="en-US" sz="1500" b="1" dirty="0" smtClean="0">
                <a:solidFill>
                  <a:schemeClr val="tx1">
                    <a:lumMod val="95000"/>
                  </a:schemeClr>
                </a:solidFill>
                <a:latin typeface="Segoe UI" pitchFamily="34" charset="0"/>
                <a:ea typeface="Segoe UI" pitchFamily="34" charset="0"/>
                <a:cs typeface="Segoe UI" pitchFamily="34" charset="0"/>
              </a:rPr>
              <a:t/>
            </a:r>
            <a:br>
              <a:rPr lang="en-US" sz="1500" b="1" dirty="0" smtClean="0">
                <a:solidFill>
                  <a:schemeClr val="tx1">
                    <a:lumMod val="95000"/>
                  </a:schemeClr>
                </a:solidFill>
                <a:latin typeface="Segoe UI" pitchFamily="34" charset="0"/>
                <a:ea typeface="Segoe UI" pitchFamily="34" charset="0"/>
                <a:cs typeface="Segoe UI" pitchFamily="34" charset="0"/>
              </a:rPr>
            </a:br>
            <a:r>
              <a:rPr lang="en-US" sz="1500" b="1" dirty="0" smtClean="0">
                <a:solidFill>
                  <a:schemeClr val="tx1">
                    <a:lumMod val="95000"/>
                  </a:schemeClr>
                </a:solidFill>
                <a:latin typeface="Segoe UI" pitchFamily="34" charset="0"/>
                <a:ea typeface="Segoe UI" pitchFamily="34" charset="0"/>
                <a:cs typeface="Segoe UI" pitchFamily="34" charset="0"/>
              </a:rPr>
              <a:t/>
            </a:r>
            <a:br>
              <a:rPr lang="en-US" sz="1500" b="1" dirty="0" smtClean="0">
                <a:solidFill>
                  <a:schemeClr val="tx1">
                    <a:lumMod val="95000"/>
                  </a:schemeClr>
                </a:solidFill>
                <a:latin typeface="Segoe UI" pitchFamily="34" charset="0"/>
                <a:ea typeface="Segoe UI" pitchFamily="34" charset="0"/>
                <a:cs typeface="Segoe UI" pitchFamily="34" charset="0"/>
              </a:rPr>
            </a:br>
            <a:r>
              <a:rPr lang="en-US" sz="2000" b="1" dirty="0" smtClean="0">
                <a:solidFill>
                  <a:schemeClr val="tx1">
                    <a:lumMod val="95000"/>
                  </a:schemeClr>
                </a:solidFill>
                <a:latin typeface="Segoe UI" pitchFamily="34" charset="0"/>
                <a:ea typeface="Segoe UI" pitchFamily="34" charset="0"/>
                <a:cs typeface="Segoe UI" pitchFamily="34" charset="0"/>
              </a:rPr>
              <a:t>    What happens?</a:t>
            </a:r>
            <a:endParaRPr lang="en-US" sz="2000" b="1" dirty="0">
              <a:solidFill>
                <a:schemeClr val="tx1">
                  <a:lumMod val="95000"/>
                </a:schemeClr>
              </a:solidFill>
              <a:latin typeface="Segoe UI" pitchFamily="34" charset="0"/>
              <a:ea typeface="Segoe UI" pitchFamily="34" charset="0"/>
              <a:cs typeface="Segoe UI" pitchFamily="34" charset="0"/>
            </a:endParaRPr>
          </a:p>
        </p:txBody>
      </p:sp>
      <p:grpSp>
        <p:nvGrpSpPr>
          <p:cNvPr id="4" name="Group 3"/>
          <p:cNvGrpSpPr/>
          <p:nvPr/>
        </p:nvGrpSpPr>
        <p:grpSpPr>
          <a:xfrm>
            <a:off x="5272093" y="57387"/>
            <a:ext cx="1371786" cy="1828572"/>
            <a:chOff x="6501572" y="320549"/>
            <a:chExt cx="1828572" cy="1828572"/>
          </a:xfrm>
        </p:grpSpPr>
        <p:pic>
          <p:nvPicPr>
            <p:cNvPr id="3076" name="Picture 4" descr="C:\Users\DWells\AppData\Local\Microsoft\Windows\Temporary Internet Files\Content.IE5\ID2SBNJ3\MC90043385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01572" y="320549"/>
              <a:ext cx="1828572" cy="18285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068700" y="1022791"/>
              <a:ext cx="1074795" cy="707886"/>
            </a:xfrm>
            <a:prstGeom prst="rect">
              <a:avLst/>
            </a:prstGeom>
            <a:noFill/>
          </p:spPr>
          <p:txBody>
            <a:bodyPr wrap="square" lIns="0" tIns="0" rIns="0" bIns="0" rtlCol="0">
              <a:spAutoFit/>
            </a:bodyPr>
            <a:lstStyle/>
            <a:p>
              <a:pPr algn="r"/>
              <a:r>
                <a:rPr lang="en-US" sz="1100" b="1" i="1" dirty="0" smtClean="0">
                  <a:effectLst>
                    <a:outerShdw blurRad="38100" dist="38100" dir="2700000" algn="tl">
                      <a:srgbClr val="000000">
                        <a:alpha val="43137"/>
                      </a:srgbClr>
                    </a:outerShdw>
                  </a:effectLst>
                </a:rPr>
                <a:t>2k8r2.VHD</a:t>
              </a:r>
              <a:endParaRPr lang="en-US" sz="1050" b="1" i="1" dirty="0">
                <a:effectLst>
                  <a:outerShdw blurRad="38100" dist="38100" dir="2700000" algn="tl">
                    <a:srgbClr val="000000">
                      <a:alpha val="43137"/>
                    </a:srgbClr>
                  </a:outerShdw>
                </a:effectLst>
              </a:endParaRPr>
            </a:p>
            <a:p>
              <a:pPr algn="ctr"/>
              <a:r>
                <a:rPr lang="en-US" sz="700" b="1" i="1" dirty="0" smtClean="0">
                  <a:effectLst>
                    <a:outerShdw blurRad="38100" dist="38100" dir="2700000" algn="tl">
                      <a:srgbClr val="000000">
                        <a:alpha val="43137"/>
                      </a:srgbClr>
                    </a:outerShdw>
                  </a:effectLst>
                </a:rPr>
                <a:t/>
              </a:r>
              <a:br>
                <a:rPr lang="en-US" sz="700" b="1" i="1" dirty="0" smtClean="0">
                  <a:effectLst>
                    <a:outerShdw blurRad="38100" dist="38100" dir="2700000" algn="tl">
                      <a:srgbClr val="000000">
                        <a:alpha val="43137"/>
                      </a:srgbClr>
                    </a:outerShdw>
                  </a:effectLst>
                </a:rPr>
              </a:br>
              <a:r>
                <a:rPr lang="en-US" sz="1400" b="1" dirty="0" smtClean="0">
                  <a:effectLst>
                    <a:outerShdw blurRad="38100" dist="38100" dir="2700000" algn="tl">
                      <a:srgbClr val="000000">
                        <a:alpha val="43137"/>
                      </a:srgbClr>
                    </a:outerShdw>
                  </a:effectLst>
                </a:rPr>
                <a:t>Windows</a:t>
              </a:r>
            </a:p>
            <a:p>
              <a:pPr algn="ctr"/>
              <a:r>
                <a:rPr lang="en-US" sz="1400" b="1" dirty="0" smtClean="0">
                  <a:effectLst>
                    <a:outerShdw blurRad="38100" dist="38100" dir="2700000" algn="tl">
                      <a:srgbClr val="000000">
                        <a:alpha val="43137"/>
                      </a:srgbClr>
                    </a:outerShdw>
                  </a:effectLst>
                </a:rPr>
                <a:t>Server</a:t>
              </a:r>
            </a:p>
          </p:txBody>
        </p:sp>
      </p:grpSp>
      <p:sp>
        <p:nvSpPr>
          <p:cNvPr id="24" name="Arc 23"/>
          <p:cNvSpPr/>
          <p:nvPr/>
        </p:nvSpPr>
        <p:spPr bwMode="auto">
          <a:xfrm rot="17242853">
            <a:off x="3442235" y="3747713"/>
            <a:ext cx="4918303" cy="2437614"/>
          </a:xfrm>
          <a:prstGeom prst="arc">
            <a:avLst>
              <a:gd name="adj1" fmla="val 15070327"/>
              <a:gd name="adj2" fmla="val 0"/>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28" name="Arc 27"/>
          <p:cNvSpPr/>
          <p:nvPr/>
        </p:nvSpPr>
        <p:spPr bwMode="auto">
          <a:xfrm rot="11494991" flipH="1" flipV="1">
            <a:off x="4659064" y="2991934"/>
            <a:ext cx="3158893" cy="2665817"/>
          </a:xfrm>
          <a:prstGeom prst="arc">
            <a:avLst>
              <a:gd name="adj1" fmla="val 18291057"/>
              <a:gd name="adj2" fmla="val 2541127"/>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27" name="TextBox 26"/>
          <p:cNvSpPr txBox="1"/>
          <p:nvPr/>
        </p:nvSpPr>
        <p:spPr bwMode="auto">
          <a:xfrm>
            <a:off x="5901386" y="4325772"/>
            <a:ext cx="2991094" cy="646331"/>
          </a:xfrm>
          <a:prstGeom prst="rect">
            <a:avLst/>
          </a:prstGeom>
          <a:ln/>
          <a:effectLst>
            <a:outerShdw blurRad="63500" sx="102000" sy="102000" algn="ctr" rotWithShape="0">
              <a:prstClr val="black">
                <a:alpha val="40000"/>
              </a:prstClr>
            </a:outerShdw>
          </a:effectLst>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defRPr/>
            </a:pPr>
            <a:r>
              <a:rPr lang="en-US" sz="1400" b="1" dirty="0">
                <a:solidFill>
                  <a:schemeClr val="tx1">
                    <a:lumMod val="95000"/>
                  </a:schemeClr>
                </a:solidFill>
                <a:latin typeface="Segoe UI" pitchFamily="34" charset="0"/>
                <a:ea typeface="Segoe UI" pitchFamily="34" charset="0"/>
                <a:cs typeface="Segoe UI" pitchFamily="34" charset="0"/>
              </a:rPr>
              <a:t>5</a:t>
            </a:r>
            <a:r>
              <a:rPr lang="en-US" sz="1400" b="1" dirty="0" smtClean="0">
                <a:solidFill>
                  <a:schemeClr val="tx1">
                    <a:lumMod val="95000"/>
                  </a:schemeClr>
                </a:solidFill>
                <a:latin typeface="Segoe UI" pitchFamily="34" charset="0"/>
                <a:ea typeface="Segoe UI" pitchFamily="34" charset="0"/>
                <a:cs typeface="Segoe UI" pitchFamily="34" charset="0"/>
              </a:rPr>
              <a:t>) CHILD\</a:t>
            </a:r>
            <a:r>
              <a:rPr lang="en-US" sz="1400" b="1" dirty="0" err="1" smtClean="0">
                <a:solidFill>
                  <a:schemeClr val="tx1">
                    <a:lumMod val="95000"/>
                  </a:schemeClr>
                </a:solidFill>
                <a:latin typeface="Segoe UI" pitchFamily="34" charset="0"/>
                <a:ea typeface="Segoe UI" pitchFamily="34" charset="0"/>
                <a:cs typeface="Segoe UI" pitchFamily="34" charset="0"/>
              </a:rPr>
              <a:t>SuperMarioBros</a:t>
            </a:r>
            <a:r>
              <a:rPr lang="en-US" sz="1400" b="1" dirty="0" smtClean="0">
                <a:solidFill>
                  <a:schemeClr val="tx1">
                    <a:lumMod val="95000"/>
                  </a:schemeClr>
                </a:solidFill>
                <a:latin typeface="Segoe UI" pitchFamily="34" charset="0"/>
                <a:ea typeface="Segoe UI" pitchFamily="34" charset="0"/>
                <a:cs typeface="Segoe UI" pitchFamily="34" charset="0"/>
              </a:rPr>
              <a:t> is </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granted READ/WRITE access</a:t>
            </a:r>
            <a:br>
              <a:rPr lang="en-US" sz="1400" b="1" dirty="0" smtClean="0">
                <a:solidFill>
                  <a:schemeClr val="tx1">
                    <a:lumMod val="95000"/>
                  </a:schemeClr>
                </a:solidFill>
                <a:latin typeface="Segoe UI" pitchFamily="34" charset="0"/>
                <a:ea typeface="Segoe UI" pitchFamily="34" charset="0"/>
                <a:cs typeface="Segoe UI" pitchFamily="34" charset="0"/>
              </a:rPr>
            </a:br>
            <a:r>
              <a:rPr lang="en-US" sz="1400" b="1" dirty="0" smtClean="0">
                <a:solidFill>
                  <a:schemeClr val="tx1">
                    <a:lumMod val="95000"/>
                  </a:schemeClr>
                </a:solidFill>
                <a:latin typeface="Segoe UI" pitchFamily="34" charset="0"/>
                <a:ea typeface="Segoe UI" pitchFamily="34" charset="0"/>
                <a:cs typeface="Segoe UI" pitchFamily="34" charset="0"/>
              </a:rPr>
              <a:t>    to the Gameboy share on LUIGI</a:t>
            </a:r>
            <a:endParaRPr lang="en-US" sz="1400" b="1" dirty="0">
              <a:solidFill>
                <a:schemeClr val="tx1">
                  <a:lumMod val="95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67066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par>
                                <p:cTn id="49" presetID="2" presetClass="entr" presetSubtype="4" fill="hold" grpId="1"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ppt_x"/>
                                          </p:val>
                                        </p:tav>
                                        <p:tav tm="100000">
                                          <p:val>
                                            <p:strVal val="#ppt_x"/>
                                          </p:val>
                                        </p:tav>
                                      </p:tavLst>
                                    </p:anim>
                                    <p:anim calcmode="lin" valueType="num">
                                      <p:cBhvr additive="base">
                                        <p:cTn id="52" dur="500" fill="hold"/>
                                        <p:tgtEl>
                                          <p:spTgt spid="28"/>
                                        </p:tgtEl>
                                        <p:attrNameLst>
                                          <p:attrName>ppt_y</p:attrName>
                                        </p:attrNameLst>
                                      </p:cBhvr>
                                      <p:tavLst>
                                        <p:tav tm="0">
                                          <p:val>
                                            <p:strVal val="1+#ppt_h/2"/>
                                          </p:val>
                                        </p:tav>
                                        <p:tav tm="100000">
                                          <p:val>
                                            <p:strVal val="#ppt_y"/>
                                          </p:val>
                                        </p:tav>
                                      </p:tavLst>
                                    </p:anim>
                                  </p:childTnLst>
                                </p:cTn>
                              </p:par>
                              <p:par>
                                <p:cTn id="53" presetID="42" presetClass="exit" presetSubtype="0" fill="hold" grpId="1" nodeType="withEffect">
                                  <p:stCondLst>
                                    <p:cond delay="0"/>
                                  </p:stCondLst>
                                  <p:childTnLst>
                                    <p:animEffect transition="out" filter="fade">
                                      <p:cBhvr>
                                        <p:cTn id="54" dur="1000"/>
                                        <p:tgtEl>
                                          <p:spTgt spid="10"/>
                                        </p:tgtEl>
                                      </p:cBhvr>
                                    </p:animEffect>
                                    <p:anim calcmode="lin" valueType="num">
                                      <p:cBhvr>
                                        <p:cTn id="55" dur="1000"/>
                                        <p:tgtEl>
                                          <p:spTgt spid="10"/>
                                        </p:tgtEl>
                                        <p:attrNameLst>
                                          <p:attrName>ppt_x</p:attrName>
                                        </p:attrNameLst>
                                      </p:cBhvr>
                                      <p:tavLst>
                                        <p:tav tm="0">
                                          <p:val>
                                            <p:strVal val="ppt_x"/>
                                          </p:val>
                                        </p:tav>
                                        <p:tav tm="100000">
                                          <p:val>
                                            <p:strVal val="ppt_x"/>
                                          </p:val>
                                        </p:tav>
                                      </p:tavLst>
                                    </p:anim>
                                    <p:anim calcmode="lin" valueType="num">
                                      <p:cBhvr>
                                        <p:cTn id="56" dur="1000"/>
                                        <p:tgtEl>
                                          <p:spTgt spid="10"/>
                                        </p:tgtEl>
                                        <p:attrNameLst>
                                          <p:attrName>ppt_y</p:attrName>
                                        </p:attrNameLst>
                                      </p:cBhvr>
                                      <p:tavLst>
                                        <p:tav tm="0">
                                          <p:val>
                                            <p:strVal val="ppt_y"/>
                                          </p:val>
                                        </p:tav>
                                        <p:tav tm="100000">
                                          <p:val>
                                            <p:strVal val="ppt_y+.1"/>
                                          </p:val>
                                        </p:tav>
                                      </p:tavLst>
                                    </p:anim>
                                    <p:set>
                                      <p:cBhvr>
                                        <p:cTn id="57" dur="1" fill="hold">
                                          <p:stCondLst>
                                            <p:cond delay="999"/>
                                          </p:stCondLst>
                                        </p:cTn>
                                        <p:tgtEl>
                                          <p:spTgt spid="10"/>
                                        </p:tgtEl>
                                        <p:attrNameLst>
                                          <p:attrName>style.visibility</p:attrName>
                                        </p:attrNameLst>
                                      </p:cBhvr>
                                      <p:to>
                                        <p:strVal val="hidden"/>
                                      </p:to>
                                    </p:set>
                                  </p:childTnLst>
                                </p:cTn>
                              </p:par>
                              <p:par>
                                <p:cTn id="58" presetID="42" presetClass="exit" presetSubtype="0" fill="hold" grpId="1" nodeType="withEffect">
                                  <p:stCondLst>
                                    <p:cond delay="0"/>
                                  </p:stCondLst>
                                  <p:childTnLst>
                                    <p:animEffect transition="out" filter="fade">
                                      <p:cBhvr>
                                        <p:cTn id="59" dur="1000"/>
                                        <p:tgtEl>
                                          <p:spTgt spid="9"/>
                                        </p:tgtEl>
                                      </p:cBhvr>
                                    </p:animEffect>
                                    <p:anim calcmode="lin" valueType="num">
                                      <p:cBhvr>
                                        <p:cTn id="60" dur="1000"/>
                                        <p:tgtEl>
                                          <p:spTgt spid="9"/>
                                        </p:tgtEl>
                                        <p:attrNameLst>
                                          <p:attrName>ppt_x</p:attrName>
                                        </p:attrNameLst>
                                      </p:cBhvr>
                                      <p:tavLst>
                                        <p:tav tm="0">
                                          <p:val>
                                            <p:strVal val="ppt_x"/>
                                          </p:val>
                                        </p:tav>
                                        <p:tav tm="100000">
                                          <p:val>
                                            <p:strVal val="ppt_x"/>
                                          </p:val>
                                        </p:tav>
                                      </p:tavLst>
                                    </p:anim>
                                    <p:anim calcmode="lin" valueType="num">
                                      <p:cBhvr>
                                        <p:cTn id="61" dur="1000"/>
                                        <p:tgtEl>
                                          <p:spTgt spid="9"/>
                                        </p:tgtEl>
                                        <p:attrNameLst>
                                          <p:attrName>ppt_y</p:attrName>
                                        </p:attrNameLst>
                                      </p:cBhvr>
                                      <p:tavLst>
                                        <p:tav tm="0">
                                          <p:val>
                                            <p:strVal val="ppt_y"/>
                                          </p:val>
                                        </p:tav>
                                        <p:tav tm="100000">
                                          <p:val>
                                            <p:strVal val="ppt_y+.1"/>
                                          </p:val>
                                        </p:tav>
                                      </p:tavLst>
                                    </p:anim>
                                    <p:set>
                                      <p:cBhvr>
                                        <p:cTn id="62" dur="1" fill="hold">
                                          <p:stCondLst>
                                            <p:cond delay="999"/>
                                          </p:stCondLst>
                                        </p:cTn>
                                        <p:tgtEl>
                                          <p:spTgt spid="9"/>
                                        </p:tgtEl>
                                        <p:attrNameLst>
                                          <p:attrName>style.visibility</p:attrName>
                                        </p:attrNameLst>
                                      </p:cBhvr>
                                      <p:to>
                                        <p:strVal val="hidden"/>
                                      </p:to>
                                    </p:set>
                                  </p:childTnLst>
                                </p:cTn>
                              </p:par>
                              <p:par>
                                <p:cTn id="63" presetID="42" presetClass="exit" presetSubtype="0" fill="hold" grpId="1" nodeType="withEffect">
                                  <p:stCondLst>
                                    <p:cond delay="0"/>
                                  </p:stCondLst>
                                  <p:childTnLst>
                                    <p:animEffect transition="out" filter="fade">
                                      <p:cBhvr>
                                        <p:cTn id="64" dur="1000"/>
                                        <p:tgtEl>
                                          <p:spTgt spid="18"/>
                                        </p:tgtEl>
                                      </p:cBhvr>
                                    </p:animEffect>
                                    <p:anim calcmode="lin" valueType="num">
                                      <p:cBhvr>
                                        <p:cTn id="65" dur="1000"/>
                                        <p:tgtEl>
                                          <p:spTgt spid="18"/>
                                        </p:tgtEl>
                                        <p:attrNameLst>
                                          <p:attrName>ppt_x</p:attrName>
                                        </p:attrNameLst>
                                      </p:cBhvr>
                                      <p:tavLst>
                                        <p:tav tm="0">
                                          <p:val>
                                            <p:strVal val="ppt_x"/>
                                          </p:val>
                                        </p:tav>
                                        <p:tav tm="100000">
                                          <p:val>
                                            <p:strVal val="ppt_x"/>
                                          </p:val>
                                        </p:tav>
                                      </p:tavLst>
                                    </p:anim>
                                    <p:anim calcmode="lin" valueType="num">
                                      <p:cBhvr>
                                        <p:cTn id="66" dur="1000"/>
                                        <p:tgtEl>
                                          <p:spTgt spid="18"/>
                                        </p:tgtEl>
                                        <p:attrNameLst>
                                          <p:attrName>ppt_y</p:attrName>
                                        </p:attrNameLst>
                                      </p:cBhvr>
                                      <p:tavLst>
                                        <p:tav tm="0">
                                          <p:val>
                                            <p:strVal val="ppt_y"/>
                                          </p:val>
                                        </p:tav>
                                        <p:tav tm="100000">
                                          <p:val>
                                            <p:strVal val="ppt_y+.1"/>
                                          </p:val>
                                        </p:tav>
                                      </p:tavLst>
                                    </p:anim>
                                    <p:set>
                                      <p:cBhvr>
                                        <p:cTn id="67" dur="1" fill="hold">
                                          <p:stCondLst>
                                            <p:cond delay="999"/>
                                          </p:stCondLst>
                                        </p:cTn>
                                        <p:tgtEl>
                                          <p:spTgt spid="18"/>
                                        </p:tgtEl>
                                        <p:attrNameLst>
                                          <p:attrName>style.visibility</p:attrName>
                                        </p:attrNameLst>
                                      </p:cBhvr>
                                      <p:to>
                                        <p:strVal val="hidden"/>
                                      </p:to>
                                    </p:set>
                                  </p:childTnLst>
                                </p:cTn>
                              </p:par>
                              <p:par>
                                <p:cTn id="68" presetID="42" presetClass="exit" presetSubtype="0" fill="hold" grpId="1" nodeType="withEffect">
                                  <p:stCondLst>
                                    <p:cond delay="0"/>
                                  </p:stCondLst>
                                  <p:childTnLst>
                                    <p:animEffect transition="out" filter="fade">
                                      <p:cBhvr>
                                        <p:cTn id="69" dur="1000"/>
                                        <p:tgtEl>
                                          <p:spTgt spid="21"/>
                                        </p:tgtEl>
                                      </p:cBhvr>
                                    </p:animEffect>
                                    <p:anim calcmode="lin" valueType="num">
                                      <p:cBhvr>
                                        <p:cTn id="70" dur="1000"/>
                                        <p:tgtEl>
                                          <p:spTgt spid="21"/>
                                        </p:tgtEl>
                                        <p:attrNameLst>
                                          <p:attrName>ppt_x</p:attrName>
                                        </p:attrNameLst>
                                      </p:cBhvr>
                                      <p:tavLst>
                                        <p:tav tm="0">
                                          <p:val>
                                            <p:strVal val="ppt_x"/>
                                          </p:val>
                                        </p:tav>
                                        <p:tav tm="100000">
                                          <p:val>
                                            <p:strVal val="ppt_x"/>
                                          </p:val>
                                        </p:tav>
                                      </p:tavLst>
                                    </p:anim>
                                    <p:anim calcmode="lin" valueType="num">
                                      <p:cBhvr>
                                        <p:cTn id="71" dur="1000"/>
                                        <p:tgtEl>
                                          <p:spTgt spid="21"/>
                                        </p:tgtEl>
                                        <p:attrNameLst>
                                          <p:attrName>ppt_y</p:attrName>
                                        </p:attrNameLst>
                                      </p:cBhvr>
                                      <p:tavLst>
                                        <p:tav tm="0">
                                          <p:val>
                                            <p:strVal val="ppt_y"/>
                                          </p:val>
                                        </p:tav>
                                        <p:tav tm="100000">
                                          <p:val>
                                            <p:strVal val="ppt_y+.1"/>
                                          </p:val>
                                        </p:tav>
                                      </p:tavLst>
                                    </p:anim>
                                    <p:set>
                                      <p:cBhvr>
                                        <p:cTn id="72" dur="1" fill="hold">
                                          <p:stCondLst>
                                            <p:cond delay="999"/>
                                          </p:stCondLst>
                                        </p:cTn>
                                        <p:tgtEl>
                                          <p:spTgt spid="21"/>
                                        </p:tgtEl>
                                        <p:attrNameLst>
                                          <p:attrName>style.visibility</p:attrName>
                                        </p:attrNameLst>
                                      </p:cBhvr>
                                      <p:to>
                                        <p:strVal val="hidden"/>
                                      </p:to>
                                    </p:set>
                                  </p:childTnLst>
                                </p:cTn>
                              </p:par>
                              <p:par>
                                <p:cTn id="73" presetID="42" presetClass="exit" presetSubtype="0" fill="hold" grpId="1" nodeType="withEffect">
                                  <p:stCondLst>
                                    <p:cond delay="0"/>
                                  </p:stCondLst>
                                  <p:childTnLst>
                                    <p:animEffect transition="out" filter="fade">
                                      <p:cBhvr>
                                        <p:cTn id="74" dur="1000"/>
                                        <p:tgtEl>
                                          <p:spTgt spid="19"/>
                                        </p:tgtEl>
                                      </p:cBhvr>
                                    </p:animEffect>
                                    <p:anim calcmode="lin" valueType="num">
                                      <p:cBhvr>
                                        <p:cTn id="75" dur="1000"/>
                                        <p:tgtEl>
                                          <p:spTgt spid="19"/>
                                        </p:tgtEl>
                                        <p:attrNameLst>
                                          <p:attrName>ppt_x</p:attrName>
                                        </p:attrNameLst>
                                      </p:cBhvr>
                                      <p:tavLst>
                                        <p:tav tm="0">
                                          <p:val>
                                            <p:strVal val="ppt_x"/>
                                          </p:val>
                                        </p:tav>
                                        <p:tav tm="100000">
                                          <p:val>
                                            <p:strVal val="ppt_x"/>
                                          </p:val>
                                        </p:tav>
                                      </p:tavLst>
                                    </p:anim>
                                    <p:anim calcmode="lin" valueType="num">
                                      <p:cBhvr>
                                        <p:cTn id="76" dur="1000"/>
                                        <p:tgtEl>
                                          <p:spTgt spid="19"/>
                                        </p:tgtEl>
                                        <p:attrNameLst>
                                          <p:attrName>ppt_y</p:attrName>
                                        </p:attrNameLst>
                                      </p:cBhvr>
                                      <p:tavLst>
                                        <p:tav tm="0">
                                          <p:val>
                                            <p:strVal val="ppt_y"/>
                                          </p:val>
                                        </p:tav>
                                        <p:tav tm="100000">
                                          <p:val>
                                            <p:strVal val="ppt_y+.1"/>
                                          </p:val>
                                        </p:tav>
                                      </p:tavLst>
                                    </p:anim>
                                    <p:set>
                                      <p:cBhvr>
                                        <p:cTn id="77" dur="1" fill="hold">
                                          <p:stCondLst>
                                            <p:cond delay="999"/>
                                          </p:stCondLst>
                                        </p:cTn>
                                        <p:tgtEl>
                                          <p:spTgt spid="19"/>
                                        </p:tgtEl>
                                        <p:attrNameLst>
                                          <p:attrName>style.visibility</p:attrName>
                                        </p:attrNameLst>
                                      </p:cBhvr>
                                      <p:to>
                                        <p:strVal val="hidden"/>
                                      </p:to>
                                    </p:set>
                                  </p:childTnLst>
                                </p:cTn>
                              </p:par>
                              <p:par>
                                <p:cTn id="78" presetID="42" presetClass="exit" presetSubtype="0" fill="hold" grpId="1" nodeType="withEffect">
                                  <p:stCondLst>
                                    <p:cond delay="0"/>
                                  </p:stCondLst>
                                  <p:childTnLst>
                                    <p:animEffect transition="out" filter="fade">
                                      <p:cBhvr>
                                        <p:cTn id="79" dur="1000"/>
                                        <p:tgtEl>
                                          <p:spTgt spid="22"/>
                                        </p:tgtEl>
                                      </p:cBhvr>
                                    </p:animEffect>
                                    <p:anim calcmode="lin" valueType="num">
                                      <p:cBhvr>
                                        <p:cTn id="80" dur="1000"/>
                                        <p:tgtEl>
                                          <p:spTgt spid="22"/>
                                        </p:tgtEl>
                                        <p:attrNameLst>
                                          <p:attrName>ppt_x</p:attrName>
                                        </p:attrNameLst>
                                      </p:cBhvr>
                                      <p:tavLst>
                                        <p:tav tm="0">
                                          <p:val>
                                            <p:strVal val="ppt_x"/>
                                          </p:val>
                                        </p:tav>
                                        <p:tav tm="100000">
                                          <p:val>
                                            <p:strVal val="ppt_x"/>
                                          </p:val>
                                        </p:tav>
                                      </p:tavLst>
                                    </p:anim>
                                    <p:anim calcmode="lin" valueType="num">
                                      <p:cBhvr>
                                        <p:cTn id="81" dur="1000"/>
                                        <p:tgtEl>
                                          <p:spTgt spid="22"/>
                                        </p:tgtEl>
                                        <p:attrNameLst>
                                          <p:attrName>ppt_y</p:attrName>
                                        </p:attrNameLst>
                                      </p:cBhvr>
                                      <p:tavLst>
                                        <p:tav tm="0">
                                          <p:val>
                                            <p:strVal val="ppt_y"/>
                                          </p:val>
                                        </p:tav>
                                        <p:tav tm="100000">
                                          <p:val>
                                            <p:strVal val="ppt_y+.1"/>
                                          </p:val>
                                        </p:tav>
                                      </p:tavLst>
                                    </p:anim>
                                    <p:set>
                                      <p:cBhvr>
                                        <p:cTn id="82" dur="1" fill="hold">
                                          <p:stCondLst>
                                            <p:cond delay="999"/>
                                          </p:stCondLst>
                                        </p:cTn>
                                        <p:tgtEl>
                                          <p:spTgt spid="22"/>
                                        </p:tgtEl>
                                        <p:attrNameLst>
                                          <p:attrName>style.visibility</p:attrName>
                                        </p:attrNameLst>
                                      </p:cBhvr>
                                      <p:to>
                                        <p:strVal val="hidden"/>
                                      </p:to>
                                    </p:set>
                                  </p:childTnLst>
                                </p:cTn>
                              </p:par>
                              <p:par>
                                <p:cTn id="83" presetID="42" presetClass="exit" presetSubtype="0" fill="hold" grpId="1" nodeType="withEffect">
                                  <p:stCondLst>
                                    <p:cond delay="0"/>
                                  </p:stCondLst>
                                  <p:childTnLst>
                                    <p:animEffect transition="out" filter="fade">
                                      <p:cBhvr>
                                        <p:cTn id="84" dur="1000"/>
                                        <p:tgtEl>
                                          <p:spTgt spid="24"/>
                                        </p:tgtEl>
                                      </p:cBhvr>
                                    </p:animEffect>
                                    <p:anim calcmode="lin" valueType="num">
                                      <p:cBhvr>
                                        <p:cTn id="85" dur="1000"/>
                                        <p:tgtEl>
                                          <p:spTgt spid="24"/>
                                        </p:tgtEl>
                                        <p:attrNameLst>
                                          <p:attrName>ppt_x</p:attrName>
                                        </p:attrNameLst>
                                      </p:cBhvr>
                                      <p:tavLst>
                                        <p:tav tm="0">
                                          <p:val>
                                            <p:strVal val="ppt_x"/>
                                          </p:val>
                                        </p:tav>
                                        <p:tav tm="100000">
                                          <p:val>
                                            <p:strVal val="ppt_x"/>
                                          </p:val>
                                        </p:tav>
                                      </p:tavLst>
                                    </p:anim>
                                    <p:anim calcmode="lin" valueType="num">
                                      <p:cBhvr>
                                        <p:cTn id="86" dur="1000"/>
                                        <p:tgtEl>
                                          <p:spTgt spid="24"/>
                                        </p:tgtEl>
                                        <p:attrNameLst>
                                          <p:attrName>ppt_y</p:attrName>
                                        </p:attrNameLst>
                                      </p:cBhvr>
                                      <p:tavLst>
                                        <p:tav tm="0">
                                          <p:val>
                                            <p:strVal val="ppt_y"/>
                                          </p:val>
                                        </p:tav>
                                        <p:tav tm="100000">
                                          <p:val>
                                            <p:strVal val="ppt_y+.1"/>
                                          </p:val>
                                        </p:tav>
                                      </p:tavLst>
                                    </p:anim>
                                    <p:set>
                                      <p:cBhvr>
                                        <p:cTn id="87" dur="1" fill="hold">
                                          <p:stCondLst>
                                            <p:cond delay="999"/>
                                          </p:stCondLst>
                                        </p:cTn>
                                        <p:tgtEl>
                                          <p:spTgt spid="24"/>
                                        </p:tgtEl>
                                        <p:attrNameLst>
                                          <p:attrName>style.visibility</p:attrName>
                                        </p:attrNameLst>
                                      </p:cBhvr>
                                      <p:to>
                                        <p:strVal val="hidden"/>
                                      </p:to>
                                    </p:set>
                                  </p:childTnLst>
                                </p:cTn>
                              </p:par>
                              <p:par>
                                <p:cTn id="88" presetID="42" presetClass="exit" presetSubtype="0" fill="hold" grpId="1" nodeType="withEffect">
                                  <p:stCondLst>
                                    <p:cond delay="0"/>
                                  </p:stCondLst>
                                  <p:childTnLst>
                                    <p:animEffect transition="out" filter="fade">
                                      <p:cBhvr>
                                        <p:cTn id="89" dur="1000"/>
                                        <p:tgtEl>
                                          <p:spTgt spid="23"/>
                                        </p:tgtEl>
                                      </p:cBhvr>
                                    </p:animEffect>
                                    <p:anim calcmode="lin" valueType="num">
                                      <p:cBhvr>
                                        <p:cTn id="90" dur="1000"/>
                                        <p:tgtEl>
                                          <p:spTgt spid="23"/>
                                        </p:tgtEl>
                                        <p:attrNameLst>
                                          <p:attrName>ppt_x</p:attrName>
                                        </p:attrNameLst>
                                      </p:cBhvr>
                                      <p:tavLst>
                                        <p:tav tm="0">
                                          <p:val>
                                            <p:strVal val="ppt_x"/>
                                          </p:val>
                                        </p:tav>
                                        <p:tav tm="100000">
                                          <p:val>
                                            <p:strVal val="ppt_x"/>
                                          </p:val>
                                        </p:tav>
                                      </p:tavLst>
                                    </p:anim>
                                    <p:anim calcmode="lin" valueType="num">
                                      <p:cBhvr>
                                        <p:cTn id="91" dur="1000"/>
                                        <p:tgtEl>
                                          <p:spTgt spid="23"/>
                                        </p:tgtEl>
                                        <p:attrNameLst>
                                          <p:attrName>ppt_y</p:attrName>
                                        </p:attrNameLst>
                                      </p:cBhvr>
                                      <p:tavLst>
                                        <p:tav tm="0">
                                          <p:val>
                                            <p:strVal val="ppt_y"/>
                                          </p:val>
                                        </p:tav>
                                        <p:tav tm="100000">
                                          <p:val>
                                            <p:strVal val="ppt_y+.1"/>
                                          </p:val>
                                        </p:tav>
                                      </p:tavLst>
                                    </p:anim>
                                    <p:set>
                                      <p:cBhvr>
                                        <p:cTn id="92" dur="1" fill="hold">
                                          <p:stCondLst>
                                            <p:cond delay="999"/>
                                          </p:stCondLst>
                                        </p:cTn>
                                        <p:tgtEl>
                                          <p:spTgt spid="23"/>
                                        </p:tgtEl>
                                        <p:attrNameLst>
                                          <p:attrName>style.visibility</p:attrName>
                                        </p:attrNameLst>
                                      </p:cBhvr>
                                      <p:to>
                                        <p:strVal val="hidden"/>
                                      </p:to>
                                    </p:set>
                                  </p:childTnLst>
                                </p:cTn>
                              </p:par>
                              <p:par>
                                <p:cTn id="93" presetID="42" presetClass="exit" presetSubtype="0" fill="hold" nodeType="withEffect">
                                  <p:stCondLst>
                                    <p:cond delay="0"/>
                                  </p:stCondLst>
                                  <p:childTnLst>
                                    <p:animEffect transition="out" filter="fade">
                                      <p:cBhvr>
                                        <p:cTn id="94" dur="1000"/>
                                        <p:tgtEl>
                                          <p:spTgt spid="4"/>
                                        </p:tgtEl>
                                      </p:cBhvr>
                                    </p:animEffect>
                                    <p:anim calcmode="lin" valueType="num">
                                      <p:cBhvr>
                                        <p:cTn id="95" dur="1000"/>
                                        <p:tgtEl>
                                          <p:spTgt spid="4"/>
                                        </p:tgtEl>
                                        <p:attrNameLst>
                                          <p:attrName>ppt_x</p:attrName>
                                        </p:attrNameLst>
                                      </p:cBhvr>
                                      <p:tavLst>
                                        <p:tav tm="0">
                                          <p:val>
                                            <p:strVal val="ppt_x"/>
                                          </p:val>
                                        </p:tav>
                                        <p:tav tm="100000">
                                          <p:val>
                                            <p:strVal val="ppt_x"/>
                                          </p:val>
                                        </p:tav>
                                      </p:tavLst>
                                    </p:anim>
                                    <p:anim calcmode="lin" valueType="num">
                                      <p:cBhvr>
                                        <p:cTn id="96" dur="1000"/>
                                        <p:tgtEl>
                                          <p:spTgt spid="4"/>
                                        </p:tgtEl>
                                        <p:attrNameLst>
                                          <p:attrName>ppt_y</p:attrName>
                                        </p:attrNameLst>
                                      </p:cBhvr>
                                      <p:tavLst>
                                        <p:tav tm="0">
                                          <p:val>
                                            <p:strVal val="ppt_y"/>
                                          </p:val>
                                        </p:tav>
                                        <p:tav tm="100000">
                                          <p:val>
                                            <p:strVal val="ppt_y+.1"/>
                                          </p:val>
                                        </p:tav>
                                      </p:tavLst>
                                    </p:anim>
                                    <p:set>
                                      <p:cBhvr>
                                        <p:cTn id="97" dur="1" fill="hold">
                                          <p:stCondLst>
                                            <p:cond delay="999"/>
                                          </p:stCondLst>
                                        </p:cTn>
                                        <p:tgtEl>
                                          <p:spTgt spid="4"/>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fill="hold"/>
                                        <p:tgtEl>
                                          <p:spTgt spid="25"/>
                                        </p:tgtEl>
                                        <p:attrNameLst>
                                          <p:attrName>ppt_x</p:attrName>
                                        </p:attrNameLst>
                                      </p:cBhvr>
                                      <p:tavLst>
                                        <p:tav tm="0">
                                          <p:val>
                                            <p:strVal val="#ppt_x"/>
                                          </p:val>
                                        </p:tav>
                                        <p:tav tm="100000">
                                          <p:val>
                                            <p:strVal val="#ppt_x"/>
                                          </p:val>
                                        </p:tav>
                                      </p:tavLst>
                                    </p:anim>
                                    <p:anim calcmode="lin" valueType="num">
                                      <p:cBhvr additive="base">
                                        <p:cTn id="103" dur="500" fill="hold"/>
                                        <p:tgtEl>
                                          <p:spTgt spid="25"/>
                                        </p:tgtEl>
                                        <p:attrNameLst>
                                          <p:attrName>ppt_y</p:attrName>
                                        </p:attrNameLst>
                                      </p:cBhvr>
                                      <p:tavLst>
                                        <p:tav tm="0">
                                          <p:val>
                                            <p:strVal val="1+#ppt_h/2"/>
                                          </p:val>
                                        </p:tav>
                                        <p:tav tm="100000">
                                          <p:val>
                                            <p:strVal val="#ppt_y"/>
                                          </p:val>
                                        </p:tav>
                                      </p:tavLst>
                                    </p:anim>
                                  </p:childTnLst>
                                </p:cTn>
                              </p:par>
                              <p:par>
                                <p:cTn id="104" presetID="22" presetClass="entr" presetSubtype="8" fill="hold" nodeType="with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wipe(left)">
                                      <p:cBhvr>
                                        <p:cTn id="106" dur="500"/>
                                        <p:tgtEl>
                                          <p:spTgt spid="7"/>
                                        </p:tgtEl>
                                      </p:cBhvr>
                                    </p:animEffect>
                                  </p:childTnLst>
                                </p:cTn>
                              </p:par>
                            </p:childTnLst>
                          </p:cTn>
                        </p:par>
                      </p:childTnLst>
                    </p:cTn>
                  </p:par>
                  <p:par>
                    <p:cTn id="107" fill="hold">
                      <p:stCondLst>
                        <p:cond delay="indefinite"/>
                      </p:stCondLst>
                      <p:childTnLst>
                        <p:par>
                          <p:cTn id="108" fill="hold">
                            <p:stCondLst>
                              <p:cond delay="0"/>
                            </p:stCondLst>
                            <p:childTnLst>
                              <p:par>
                                <p:cTn id="109" presetID="42" presetClass="exit" presetSubtype="0" fill="hold" grpId="1" nodeType="clickEffect">
                                  <p:stCondLst>
                                    <p:cond delay="0"/>
                                  </p:stCondLst>
                                  <p:childTnLst>
                                    <p:animEffect transition="out" filter="fade">
                                      <p:cBhvr>
                                        <p:cTn id="110" dur="1000"/>
                                        <p:tgtEl>
                                          <p:spTgt spid="27"/>
                                        </p:tgtEl>
                                      </p:cBhvr>
                                    </p:animEffect>
                                    <p:anim calcmode="lin" valueType="num">
                                      <p:cBhvr>
                                        <p:cTn id="111" dur="1000"/>
                                        <p:tgtEl>
                                          <p:spTgt spid="27"/>
                                        </p:tgtEl>
                                        <p:attrNameLst>
                                          <p:attrName>ppt_x</p:attrName>
                                        </p:attrNameLst>
                                      </p:cBhvr>
                                      <p:tavLst>
                                        <p:tav tm="0">
                                          <p:val>
                                            <p:strVal val="ppt_x"/>
                                          </p:val>
                                        </p:tav>
                                        <p:tav tm="100000">
                                          <p:val>
                                            <p:strVal val="ppt_x"/>
                                          </p:val>
                                        </p:tav>
                                      </p:tavLst>
                                    </p:anim>
                                    <p:anim calcmode="lin" valueType="num">
                                      <p:cBhvr>
                                        <p:cTn id="112" dur="1000"/>
                                        <p:tgtEl>
                                          <p:spTgt spid="27"/>
                                        </p:tgtEl>
                                        <p:attrNameLst>
                                          <p:attrName>ppt_y</p:attrName>
                                        </p:attrNameLst>
                                      </p:cBhvr>
                                      <p:tavLst>
                                        <p:tav tm="0">
                                          <p:val>
                                            <p:strVal val="ppt_y"/>
                                          </p:val>
                                        </p:tav>
                                        <p:tav tm="100000">
                                          <p:val>
                                            <p:strVal val="ppt_y+.1"/>
                                          </p:val>
                                        </p:tav>
                                      </p:tavLst>
                                    </p:anim>
                                    <p:set>
                                      <p:cBhvr>
                                        <p:cTn id="113" dur="1" fill="hold">
                                          <p:stCondLst>
                                            <p:cond delay="999"/>
                                          </p:stCondLst>
                                        </p:cTn>
                                        <p:tgtEl>
                                          <p:spTgt spid="27"/>
                                        </p:tgtEl>
                                        <p:attrNameLst>
                                          <p:attrName>style.visibility</p:attrName>
                                        </p:attrNameLst>
                                      </p:cBhvr>
                                      <p:to>
                                        <p:strVal val="hidden"/>
                                      </p:to>
                                    </p:set>
                                  </p:childTnLst>
                                </p:cTn>
                              </p:par>
                              <p:par>
                                <p:cTn id="114" presetID="42" presetClass="exit" presetSubtype="0" fill="hold" grpId="1" nodeType="withEffect">
                                  <p:stCondLst>
                                    <p:cond delay="0"/>
                                  </p:stCondLst>
                                  <p:childTnLst>
                                    <p:animEffect transition="out" filter="fade">
                                      <p:cBhvr>
                                        <p:cTn id="115" dur="1000"/>
                                        <p:tgtEl>
                                          <p:spTgt spid="25"/>
                                        </p:tgtEl>
                                      </p:cBhvr>
                                    </p:animEffect>
                                    <p:anim calcmode="lin" valueType="num">
                                      <p:cBhvr>
                                        <p:cTn id="116" dur="1000"/>
                                        <p:tgtEl>
                                          <p:spTgt spid="25"/>
                                        </p:tgtEl>
                                        <p:attrNameLst>
                                          <p:attrName>ppt_x</p:attrName>
                                        </p:attrNameLst>
                                      </p:cBhvr>
                                      <p:tavLst>
                                        <p:tav tm="0">
                                          <p:val>
                                            <p:strVal val="ppt_x"/>
                                          </p:val>
                                        </p:tav>
                                        <p:tav tm="100000">
                                          <p:val>
                                            <p:strVal val="ppt_x"/>
                                          </p:val>
                                        </p:tav>
                                      </p:tavLst>
                                    </p:anim>
                                    <p:anim calcmode="lin" valueType="num">
                                      <p:cBhvr>
                                        <p:cTn id="117" dur="1000"/>
                                        <p:tgtEl>
                                          <p:spTgt spid="25"/>
                                        </p:tgtEl>
                                        <p:attrNameLst>
                                          <p:attrName>ppt_y</p:attrName>
                                        </p:attrNameLst>
                                      </p:cBhvr>
                                      <p:tavLst>
                                        <p:tav tm="0">
                                          <p:val>
                                            <p:strVal val="ppt_y"/>
                                          </p:val>
                                        </p:tav>
                                        <p:tav tm="100000">
                                          <p:val>
                                            <p:strVal val="ppt_y+.1"/>
                                          </p:val>
                                        </p:tav>
                                      </p:tavLst>
                                    </p:anim>
                                    <p:set>
                                      <p:cBhvr>
                                        <p:cTn id="118" dur="1" fill="hold">
                                          <p:stCondLst>
                                            <p:cond delay="999"/>
                                          </p:stCondLst>
                                        </p:cTn>
                                        <p:tgtEl>
                                          <p:spTgt spid="25"/>
                                        </p:tgtEl>
                                        <p:attrNameLst>
                                          <p:attrName>style.visibility</p:attrName>
                                        </p:attrNameLst>
                                      </p:cBhvr>
                                      <p:to>
                                        <p:strVal val="hidden"/>
                                      </p:to>
                                    </p:set>
                                  </p:childTnLst>
                                </p:cTn>
                              </p:par>
                              <p:par>
                                <p:cTn id="119" presetID="42" presetClass="exit" presetSubtype="0" fill="hold" grpId="0" nodeType="withEffect">
                                  <p:stCondLst>
                                    <p:cond delay="0"/>
                                  </p:stCondLst>
                                  <p:childTnLst>
                                    <p:animEffect transition="out" filter="fade">
                                      <p:cBhvr>
                                        <p:cTn id="120" dur="1000"/>
                                        <p:tgtEl>
                                          <p:spTgt spid="28"/>
                                        </p:tgtEl>
                                      </p:cBhvr>
                                    </p:animEffect>
                                    <p:anim calcmode="lin" valueType="num">
                                      <p:cBhvr>
                                        <p:cTn id="121" dur="1000"/>
                                        <p:tgtEl>
                                          <p:spTgt spid="28"/>
                                        </p:tgtEl>
                                        <p:attrNameLst>
                                          <p:attrName>ppt_x</p:attrName>
                                        </p:attrNameLst>
                                      </p:cBhvr>
                                      <p:tavLst>
                                        <p:tav tm="0">
                                          <p:val>
                                            <p:strVal val="ppt_x"/>
                                          </p:val>
                                        </p:tav>
                                        <p:tav tm="100000">
                                          <p:val>
                                            <p:strVal val="ppt_x"/>
                                          </p:val>
                                        </p:tav>
                                      </p:tavLst>
                                    </p:anim>
                                    <p:anim calcmode="lin" valueType="num">
                                      <p:cBhvr>
                                        <p:cTn id="122" dur="1000"/>
                                        <p:tgtEl>
                                          <p:spTgt spid="28"/>
                                        </p:tgtEl>
                                        <p:attrNameLst>
                                          <p:attrName>ppt_y</p:attrName>
                                        </p:attrNameLst>
                                      </p:cBhvr>
                                      <p:tavLst>
                                        <p:tav tm="0">
                                          <p:val>
                                            <p:strVal val="ppt_y"/>
                                          </p:val>
                                        </p:tav>
                                        <p:tav tm="100000">
                                          <p:val>
                                            <p:strVal val="ppt_y+.1"/>
                                          </p:val>
                                        </p:tav>
                                      </p:tavLst>
                                    </p:anim>
                                    <p:set>
                                      <p:cBhvr>
                                        <p:cTn id="123" dur="1" fill="hold">
                                          <p:stCondLst>
                                            <p:cond delay="999"/>
                                          </p:stCondLst>
                                        </p:cTn>
                                        <p:tgtEl>
                                          <p:spTgt spid="28"/>
                                        </p:tgtEl>
                                        <p:attrNameLst>
                                          <p:attrName>style.visibility</p:attrName>
                                        </p:attrNameLst>
                                      </p:cBhvr>
                                      <p:to>
                                        <p:strVal val="hidden"/>
                                      </p:to>
                                    </p:set>
                                  </p:childTnLst>
                                </p:cTn>
                              </p:par>
                            </p:childTnLst>
                          </p:cTn>
                        </p:par>
                        <p:par>
                          <p:cTn id="124" fill="hold">
                            <p:stCondLst>
                              <p:cond delay="1000"/>
                            </p:stCondLst>
                            <p:childTnLst>
                              <p:par>
                                <p:cTn id="125" presetID="53" presetClass="entr" presetSubtype="16" fill="hold" grpId="0" nodeType="afterEffect">
                                  <p:stCondLst>
                                    <p:cond delay="0"/>
                                  </p:stCondLst>
                                  <p:childTnLst>
                                    <p:set>
                                      <p:cBhvr>
                                        <p:cTn id="126" dur="1" fill="hold">
                                          <p:stCondLst>
                                            <p:cond delay="0"/>
                                          </p:stCondLst>
                                        </p:cTn>
                                        <p:tgtEl>
                                          <p:spTgt spid="26"/>
                                        </p:tgtEl>
                                        <p:attrNameLst>
                                          <p:attrName>style.visibility</p:attrName>
                                        </p:attrNameLst>
                                      </p:cBhvr>
                                      <p:to>
                                        <p:strVal val="visible"/>
                                      </p:to>
                                    </p:set>
                                    <p:anim calcmode="lin" valueType="num">
                                      <p:cBhvr>
                                        <p:cTn id="127" dur="500" fill="hold"/>
                                        <p:tgtEl>
                                          <p:spTgt spid="26"/>
                                        </p:tgtEl>
                                        <p:attrNameLst>
                                          <p:attrName>ppt_w</p:attrName>
                                        </p:attrNameLst>
                                      </p:cBhvr>
                                      <p:tavLst>
                                        <p:tav tm="0">
                                          <p:val>
                                            <p:fltVal val="0"/>
                                          </p:val>
                                        </p:tav>
                                        <p:tav tm="100000">
                                          <p:val>
                                            <p:strVal val="#ppt_w"/>
                                          </p:val>
                                        </p:tav>
                                      </p:tavLst>
                                    </p:anim>
                                    <p:anim calcmode="lin" valueType="num">
                                      <p:cBhvr>
                                        <p:cTn id="128" dur="500" fill="hold"/>
                                        <p:tgtEl>
                                          <p:spTgt spid="26"/>
                                        </p:tgtEl>
                                        <p:attrNameLst>
                                          <p:attrName>ppt_h</p:attrName>
                                        </p:attrNameLst>
                                      </p:cBhvr>
                                      <p:tavLst>
                                        <p:tav tm="0">
                                          <p:val>
                                            <p:fltVal val="0"/>
                                          </p:val>
                                        </p:tav>
                                        <p:tav tm="100000">
                                          <p:val>
                                            <p:strVal val="#ppt_h"/>
                                          </p:val>
                                        </p:tav>
                                      </p:tavLst>
                                    </p:anim>
                                    <p:animEffect transition="in" filter="fade">
                                      <p:cBhvr>
                                        <p:cTn id="12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21" grpId="0" animBg="1"/>
      <p:bldP spid="21" grpId="1" animBg="1"/>
      <p:bldP spid="22" grpId="0" animBg="1"/>
      <p:bldP spid="22" grpId="1" animBg="1"/>
      <p:bldP spid="23" grpId="0" animBg="1"/>
      <p:bldP spid="23" grpId="1" animBg="1"/>
      <p:bldP spid="25" grpId="0" animBg="1"/>
      <p:bldP spid="25" grpId="1" animBg="1"/>
      <p:bldP spid="18" grpId="0" animBg="1"/>
      <p:bldP spid="18" grpId="1" animBg="1"/>
      <p:bldP spid="19" grpId="0" animBg="1"/>
      <p:bldP spid="19" grpId="1" animBg="1"/>
      <p:bldP spid="26" grpId="0" animBg="1"/>
      <p:bldP spid="24" grpId="0" animBg="1"/>
      <p:bldP spid="24" grpId="1" animBg="1"/>
      <p:bldP spid="28" grpId="0" animBg="1"/>
      <p:bldP spid="28" grpId="1" animBg="1"/>
      <p:bldP spid="27" grpId="0" animBg="1"/>
      <p:bldP spid="2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7"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7561815" y="3590577"/>
            <a:ext cx="674687" cy="1077912"/>
          </a:xfrm>
          <a:prstGeom prst="rect">
            <a:avLst/>
          </a:prstGeom>
          <a:noFill/>
          <a:ln>
            <a:noFill/>
          </a:ln>
          <a:effectLst>
            <a:outerShdw dist="35921" dir="2700000" algn="ctr" rotWithShape="0">
              <a:schemeClr val="bg2"/>
            </a:outerShdw>
            <a:softEdge rad="3175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7"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4886932" y="3590577"/>
            <a:ext cx="674687" cy="1077912"/>
          </a:xfrm>
          <a:prstGeom prst="rect">
            <a:avLst/>
          </a:prstGeom>
          <a:noFill/>
          <a:ln>
            <a:noFill/>
          </a:ln>
          <a:effectLst>
            <a:outerShdw dist="35921" dir="2700000" algn="ctr" rotWithShape="0">
              <a:schemeClr val="bg2"/>
            </a:outerShdw>
            <a:softEdge rad="3175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itle 1"/>
          <p:cNvSpPr>
            <a:spLocks noGrp="1"/>
          </p:cNvSpPr>
          <p:nvPr>
            <p:ph type="title"/>
          </p:nvPr>
        </p:nvSpPr>
        <p:spPr/>
        <p:txBody>
          <a:bodyPr/>
          <a:lstStyle/>
          <a:p>
            <a:r>
              <a:rPr lang="en-US" smtClean="0"/>
              <a:t>Scenario 3</a:t>
            </a:r>
            <a:endParaRPr lang="en-US" dirty="0" smtClean="0"/>
          </a:p>
        </p:txBody>
      </p:sp>
      <p:sp>
        <p:nvSpPr>
          <p:cNvPr id="13315" name="Text Placeholder 2"/>
          <p:cNvSpPr>
            <a:spLocks noGrp="1"/>
          </p:cNvSpPr>
          <p:nvPr>
            <p:ph type="body" sz="quarter" idx="4294967295"/>
          </p:nvPr>
        </p:nvSpPr>
        <p:spPr>
          <a:xfrm>
            <a:off x="473539" y="1772816"/>
            <a:ext cx="3864585" cy="4117975"/>
          </a:xfrm>
        </p:spPr>
        <p:txBody>
          <a:bodyPr>
            <a:normAutofit fontScale="92500" lnSpcReduction="20000"/>
          </a:bodyPr>
          <a:lstStyle/>
          <a:p>
            <a:pPr marL="514350" indent="-514350">
              <a:buFont typeface="+mj-lt"/>
              <a:buAutoNum type="arabicPeriod"/>
            </a:pPr>
            <a:r>
              <a:rPr lang="en-US" sz="2800" dirty="0" smtClean="0"/>
              <a:t>Setup a machine M1</a:t>
            </a:r>
          </a:p>
          <a:p>
            <a:pPr marL="514350" indent="-514350">
              <a:buFont typeface="+mj-lt"/>
              <a:buAutoNum type="arabicPeriod"/>
            </a:pPr>
            <a:r>
              <a:rPr lang="en-US" sz="2800" dirty="0" smtClean="0"/>
              <a:t>Clone M1 to get M2</a:t>
            </a:r>
          </a:p>
          <a:p>
            <a:pPr marL="514350" indent="-514350">
              <a:buFont typeface="+mj-lt"/>
              <a:buAutoNum type="arabicPeriod"/>
            </a:pPr>
            <a:r>
              <a:rPr lang="en-US" sz="2800" dirty="0" smtClean="0"/>
              <a:t>Promote both in different domains in different forests</a:t>
            </a:r>
          </a:p>
          <a:p>
            <a:pPr lvl="1">
              <a:buFont typeface="Arial" pitchFamily="34" charset="0"/>
              <a:buChar char="•"/>
            </a:pPr>
            <a:r>
              <a:rPr lang="en-US" sz="2400" dirty="0" smtClean="0"/>
              <a:t>Result: 2 domains share the same SID space</a:t>
            </a:r>
          </a:p>
          <a:p>
            <a:pPr marL="514350" indent="-514350">
              <a:buFont typeface="+mj-lt"/>
              <a:buAutoNum type="arabicPeriod"/>
            </a:pPr>
            <a:r>
              <a:rPr lang="en-US" sz="2800" dirty="0" smtClean="0"/>
              <a:t>Establish trust between the 2 domains/forests</a:t>
            </a:r>
          </a:p>
          <a:p>
            <a:pPr lvl="1">
              <a:buFont typeface="Arial" pitchFamily="34" charset="0"/>
              <a:buChar char="•"/>
            </a:pPr>
            <a:r>
              <a:rPr lang="en-US" sz="2400" dirty="0" smtClean="0"/>
              <a:t>What happens? </a:t>
            </a:r>
          </a:p>
        </p:txBody>
      </p:sp>
      <p:sp>
        <p:nvSpPr>
          <p:cNvPr id="6" name="TextBox 5"/>
          <p:cNvSpPr txBox="1"/>
          <p:nvPr/>
        </p:nvSpPr>
        <p:spPr>
          <a:xfrm>
            <a:off x="4430164" y="4826002"/>
            <a:ext cx="1551708" cy="553998"/>
          </a:xfrm>
          <a:prstGeom prst="rect">
            <a:avLst/>
          </a:prstGeom>
          <a:noFill/>
        </p:spPr>
        <p:txBody>
          <a:bodyPr wrap="none" lIns="0" tIns="0" rIns="0" bIns="0">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Arial" charset="0"/>
                <a:ea typeface="ＭＳ Ｐゴシック" charset="-128"/>
              </a:rPr>
              <a:t>Computer: M1</a:t>
            </a:r>
            <a:endParaRPr lang="en-US" b="1" dirty="0">
              <a:solidFill>
                <a:schemeClr val="bg1"/>
              </a:solidFill>
              <a:effectLst>
                <a:outerShdw blurRad="38100" dist="38100" dir="2700000" algn="tl">
                  <a:srgbClr val="000000">
                    <a:alpha val="43137"/>
                  </a:srgbClr>
                </a:outerShdw>
              </a:effectLst>
              <a:latin typeface="Arial" charset="0"/>
              <a:ea typeface="ＭＳ Ｐゴシック" charset="-128"/>
            </a:endParaRPr>
          </a:p>
          <a:p>
            <a:pPr algn="ctr">
              <a:defRPr/>
            </a:pPr>
            <a:r>
              <a:rPr lang="en-US" b="1" dirty="0">
                <a:solidFill>
                  <a:schemeClr val="bg1"/>
                </a:solidFill>
                <a:effectLst>
                  <a:outerShdw blurRad="38100" dist="38100" dir="2700000" algn="tl">
                    <a:srgbClr val="000000">
                      <a:alpha val="43137"/>
                    </a:srgbClr>
                  </a:outerShdw>
                </a:effectLst>
                <a:latin typeface="Arial" charset="0"/>
                <a:ea typeface="ＭＳ Ｐゴシック" charset="-128"/>
              </a:rPr>
              <a:t>SID: S-10</a:t>
            </a:r>
          </a:p>
        </p:txBody>
      </p:sp>
      <p:sp>
        <p:nvSpPr>
          <p:cNvPr id="7" name="TextBox 6"/>
          <p:cNvSpPr txBox="1"/>
          <p:nvPr/>
        </p:nvSpPr>
        <p:spPr>
          <a:xfrm>
            <a:off x="7172062" y="4846784"/>
            <a:ext cx="1551708" cy="553998"/>
          </a:xfrm>
          <a:prstGeom prst="rect">
            <a:avLst/>
          </a:prstGeom>
          <a:noFill/>
        </p:spPr>
        <p:txBody>
          <a:bodyPr wrap="none" lIns="0" tIns="0" rIns="0" bIns="0">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Arial" charset="0"/>
                <a:ea typeface="ＭＳ Ｐゴシック" charset="-128"/>
              </a:rPr>
              <a:t>Computer: M2</a:t>
            </a:r>
            <a:endParaRPr lang="en-US" b="1" dirty="0">
              <a:solidFill>
                <a:schemeClr val="bg1"/>
              </a:solidFill>
              <a:effectLst>
                <a:outerShdw blurRad="38100" dist="38100" dir="2700000" algn="tl">
                  <a:srgbClr val="000000">
                    <a:alpha val="43137"/>
                  </a:srgbClr>
                </a:outerShdw>
              </a:effectLst>
              <a:latin typeface="Arial" charset="0"/>
              <a:ea typeface="ＭＳ Ｐゴシック" charset="-128"/>
            </a:endParaRPr>
          </a:p>
          <a:p>
            <a:pPr algn="ctr">
              <a:defRPr/>
            </a:pPr>
            <a:r>
              <a:rPr lang="en-US" b="1" dirty="0">
                <a:solidFill>
                  <a:schemeClr val="bg1"/>
                </a:solidFill>
                <a:effectLst>
                  <a:outerShdw blurRad="38100" dist="38100" dir="2700000" algn="tl">
                    <a:srgbClr val="000000">
                      <a:alpha val="43137"/>
                    </a:srgbClr>
                  </a:outerShdw>
                </a:effectLst>
                <a:latin typeface="Arial" charset="0"/>
                <a:ea typeface="ＭＳ Ｐゴシック" charset="-128"/>
              </a:rPr>
              <a:t>SID: S-10</a:t>
            </a:r>
          </a:p>
        </p:txBody>
      </p:sp>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0390" y="3617024"/>
            <a:ext cx="1069794" cy="1103472"/>
          </a:xfrm>
          <a:prstGeom prst="rect">
            <a:avLst/>
          </a:prstGeom>
          <a:noFill/>
          <a:ln w="9525">
            <a:noFill/>
            <a:miter lim="800000"/>
            <a:headEnd/>
            <a:tailEnd/>
          </a:ln>
          <a:effectLst>
            <a:glow rad="127000">
              <a:schemeClr val="tx2">
                <a:lumMod val="60000"/>
                <a:lumOff val="40000"/>
                <a:alpha val="49000"/>
              </a:schemeClr>
            </a:glow>
            <a:outerShdw dist="35921" dir="2700000" algn="ctr" rotWithShape="0">
              <a:schemeClr val="bg2"/>
            </a:outerShdw>
            <a:softEdge rad="31750"/>
          </a:effectLst>
          <a:extLst/>
        </p:spPr>
      </p:pic>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0833" y="3617025"/>
            <a:ext cx="1079124" cy="1110457"/>
          </a:xfrm>
          <a:prstGeom prst="rect">
            <a:avLst/>
          </a:prstGeom>
          <a:noFill/>
          <a:ln w="9525">
            <a:noFill/>
            <a:miter lim="800000"/>
            <a:headEnd/>
            <a:tailEnd/>
          </a:ln>
          <a:effectLst>
            <a:glow rad="127000">
              <a:schemeClr val="tx2">
                <a:lumMod val="60000"/>
                <a:lumOff val="40000"/>
                <a:alpha val="49000"/>
              </a:schemeClr>
            </a:glow>
            <a:outerShdw dist="35921" dir="2700000" algn="ctr" rotWithShape="0">
              <a:schemeClr val="bg2"/>
            </a:outerShdw>
            <a:softEdge rad="31750"/>
          </a:effectLst>
          <a:extLst/>
        </p:spPr>
      </p:pic>
      <p:sp>
        <p:nvSpPr>
          <p:cNvPr id="10" name="TextBox 9"/>
          <p:cNvSpPr txBox="1"/>
          <p:nvPr/>
        </p:nvSpPr>
        <p:spPr>
          <a:xfrm>
            <a:off x="4524539" y="4805220"/>
            <a:ext cx="1372171" cy="553998"/>
          </a:xfrm>
          <a:prstGeom prst="rect">
            <a:avLst/>
          </a:prstGeom>
          <a:noFill/>
        </p:spPr>
        <p:txBody>
          <a:bodyPr wrap="none" lIns="0" tIns="0" rIns="0" bIns="0">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Arial" charset="0"/>
                <a:ea typeface="ＭＳ Ｐゴシック" charset="-128"/>
              </a:rPr>
              <a:t>Forest1.com</a:t>
            </a:r>
            <a:endParaRPr lang="en-US" b="1" dirty="0">
              <a:solidFill>
                <a:schemeClr val="bg1"/>
              </a:solidFill>
              <a:effectLst>
                <a:outerShdw blurRad="38100" dist="38100" dir="2700000" algn="tl">
                  <a:srgbClr val="000000">
                    <a:alpha val="43137"/>
                  </a:srgbClr>
                </a:outerShdw>
              </a:effectLst>
              <a:latin typeface="Arial" charset="0"/>
              <a:ea typeface="ＭＳ Ｐゴシック" charset="-128"/>
            </a:endParaRPr>
          </a:p>
          <a:p>
            <a:pPr algn="ctr">
              <a:defRPr/>
            </a:pPr>
            <a:r>
              <a:rPr lang="en-US" b="1" dirty="0">
                <a:solidFill>
                  <a:schemeClr val="bg1"/>
                </a:solidFill>
                <a:effectLst>
                  <a:outerShdw blurRad="38100" dist="38100" dir="2700000" algn="tl">
                    <a:srgbClr val="000000">
                      <a:alpha val="43137"/>
                    </a:srgbClr>
                  </a:outerShdw>
                </a:effectLst>
                <a:latin typeface="Arial" charset="0"/>
                <a:ea typeface="ＭＳ Ｐゴシック" charset="-128"/>
              </a:rPr>
              <a:t>SID: S-10</a:t>
            </a:r>
          </a:p>
        </p:txBody>
      </p:sp>
      <p:sp>
        <p:nvSpPr>
          <p:cNvPr id="11" name="TextBox 10"/>
          <p:cNvSpPr txBox="1"/>
          <p:nvPr/>
        </p:nvSpPr>
        <p:spPr>
          <a:xfrm>
            <a:off x="7246238" y="4826002"/>
            <a:ext cx="1372171" cy="553998"/>
          </a:xfrm>
          <a:prstGeom prst="rect">
            <a:avLst/>
          </a:prstGeom>
          <a:noFill/>
        </p:spPr>
        <p:txBody>
          <a:bodyPr wrap="none" lIns="0" tIns="0" rIns="0" bIns="0">
            <a:spAutoFit/>
          </a:bodyPr>
          <a:lstStyle/>
          <a:p>
            <a:pPr algn="ctr">
              <a:defRPr/>
            </a:pPr>
            <a:r>
              <a:rPr lang="en-US" b="1" dirty="0" smtClean="0">
                <a:solidFill>
                  <a:schemeClr val="bg1"/>
                </a:solidFill>
                <a:effectLst>
                  <a:outerShdw blurRad="38100" dist="38100" dir="2700000" algn="tl">
                    <a:srgbClr val="000000">
                      <a:alpha val="43137"/>
                    </a:srgbClr>
                  </a:outerShdw>
                </a:effectLst>
                <a:latin typeface="Arial" charset="0"/>
                <a:ea typeface="ＭＳ Ｐゴシック" charset="-128"/>
              </a:rPr>
              <a:t>Forest2.com</a:t>
            </a:r>
            <a:endParaRPr lang="en-US" b="1" dirty="0">
              <a:solidFill>
                <a:schemeClr val="bg1"/>
              </a:solidFill>
              <a:effectLst>
                <a:outerShdw blurRad="38100" dist="38100" dir="2700000" algn="tl">
                  <a:srgbClr val="000000">
                    <a:alpha val="43137"/>
                  </a:srgbClr>
                </a:outerShdw>
              </a:effectLst>
              <a:latin typeface="Arial" charset="0"/>
              <a:ea typeface="ＭＳ Ｐゴシック" charset="-128"/>
            </a:endParaRPr>
          </a:p>
          <a:p>
            <a:pPr algn="ctr">
              <a:defRPr/>
            </a:pPr>
            <a:r>
              <a:rPr lang="en-US" b="1" dirty="0">
                <a:solidFill>
                  <a:schemeClr val="bg1"/>
                </a:solidFill>
                <a:effectLst>
                  <a:outerShdw blurRad="38100" dist="38100" dir="2700000" algn="tl">
                    <a:srgbClr val="000000">
                      <a:alpha val="43137"/>
                    </a:srgbClr>
                  </a:outerShdw>
                </a:effectLst>
                <a:latin typeface="Arial" charset="0"/>
                <a:ea typeface="ＭＳ Ｐゴシック" charset="-128"/>
              </a:rPr>
              <a:t>SID: S-10</a:t>
            </a:r>
          </a:p>
        </p:txBody>
      </p:sp>
      <p:sp>
        <p:nvSpPr>
          <p:cNvPr id="12" name="Left-Right Arrow 11"/>
          <p:cNvSpPr/>
          <p:nvPr/>
        </p:nvSpPr>
        <p:spPr bwMode="auto">
          <a:xfrm>
            <a:off x="5949760" y="4056270"/>
            <a:ext cx="1295400" cy="265398"/>
          </a:xfrm>
          <a:prstGeom prst="lef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2400" b="1" dirty="0" smtClean="0">
                <a:solidFill>
                  <a:schemeClr val="bg1"/>
                </a:solidFill>
                <a:effectLst>
                  <a:outerShdw blurRad="38100" dist="38100" dir="2700000" algn="tl">
                    <a:srgbClr val="000000">
                      <a:alpha val="43137"/>
                    </a:srgbClr>
                  </a:outerShdw>
                </a:effectLst>
              </a:rPr>
              <a:t>Trust?</a:t>
            </a:r>
            <a:endParaRPr lang="en-US" b="1" dirty="0">
              <a:solidFill>
                <a:schemeClr val="bg1"/>
              </a:solidFill>
              <a:effectLst>
                <a:outerShdw blurRad="38100" dist="38100" dir="2700000" algn="tl">
                  <a:srgbClr val="000000">
                    <a:alpha val="43137"/>
                  </a:srgbClr>
                </a:outerShdw>
              </a:effectLst>
            </a:endParaRPr>
          </a:p>
        </p:txBody>
      </p:sp>
      <p:sp>
        <p:nvSpPr>
          <p:cNvPr id="13" name="TextBox 12"/>
          <p:cNvSpPr txBox="1"/>
          <p:nvPr/>
        </p:nvSpPr>
        <p:spPr bwMode="auto">
          <a:xfrm>
            <a:off x="5754555" y="3658296"/>
            <a:ext cx="1645078" cy="553998"/>
          </a:xfrm>
          <a:prstGeom prst="rect">
            <a:avLst/>
          </a:prstGeom>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lgn="ctr">
              <a:defRPr/>
            </a:pPr>
            <a:r>
              <a:rPr lang="en-US" sz="1800" b="1" dirty="0" smtClean="0">
                <a:solidFill>
                  <a:schemeClr val="bg1"/>
                </a:solidFill>
                <a:effectLst>
                  <a:outerShdw blurRad="38100" dist="38100" dir="2700000" algn="tl">
                    <a:srgbClr val="000000">
                      <a:alpha val="43137"/>
                    </a:srgbClr>
                  </a:outerShdw>
                </a:effectLst>
                <a:latin typeface="Arial" charset="0"/>
                <a:ea typeface="ＭＳ Ｐゴシック" charset="-128"/>
              </a:rPr>
              <a:t>M1 is cloned </a:t>
            </a:r>
            <a:r>
              <a:rPr lang="en-US" sz="1800" b="1" dirty="0" smtClean="0">
                <a:solidFill>
                  <a:schemeClr val="bg1"/>
                </a:solidFill>
                <a:effectLst>
                  <a:outerShdw blurRad="38100" dist="38100" dir="2700000" algn="tl">
                    <a:srgbClr val="000000">
                      <a:alpha val="43137"/>
                    </a:srgbClr>
                  </a:outerShdw>
                </a:effectLst>
                <a:latin typeface="Arial" charset="0"/>
                <a:ea typeface="ＭＳ Ｐゴシック" charset="-128"/>
                <a:sym typeface="Wingdings" pitchFamily="2" charset="2"/>
              </a:rPr>
              <a:t> </a:t>
            </a:r>
            <a:r>
              <a:rPr lang="en-US" sz="1800" b="1" dirty="0" smtClean="0">
                <a:solidFill>
                  <a:schemeClr val="bg1"/>
                </a:solidFill>
                <a:effectLst>
                  <a:outerShdw blurRad="38100" dist="38100" dir="2700000" algn="tl">
                    <a:srgbClr val="000000">
                      <a:alpha val="43137"/>
                    </a:srgbClr>
                  </a:outerShdw>
                </a:effectLst>
                <a:latin typeface="Arial" charset="0"/>
                <a:ea typeface="ＭＳ Ｐゴシック" charset="-128"/>
              </a:rPr>
              <a:t>M2</a:t>
            </a:r>
            <a:endParaRPr lang="en-US" sz="1800" b="1" dirty="0">
              <a:solidFill>
                <a:schemeClr val="bg1"/>
              </a:solidFill>
              <a:effectLst>
                <a:outerShdw blurRad="38100" dist="38100" dir="2700000" algn="tl">
                  <a:srgbClr val="000000">
                    <a:alpha val="43137"/>
                  </a:srgbClr>
                </a:outerShdw>
              </a:effectLst>
              <a:latin typeface="Arial" charset="0"/>
              <a:ea typeface="ＭＳ Ｐゴシック" charset="-128"/>
            </a:endParaRPr>
          </a:p>
        </p:txBody>
      </p:sp>
      <p:sp>
        <p:nvSpPr>
          <p:cNvPr id="14" name="TextBox 13"/>
          <p:cNvSpPr txBox="1"/>
          <p:nvPr/>
        </p:nvSpPr>
        <p:spPr bwMode="auto">
          <a:xfrm>
            <a:off x="4338124" y="2511235"/>
            <a:ext cx="4462916" cy="615553"/>
          </a:xfrm>
          <a:prstGeom prst="rect">
            <a:avLst/>
          </a:prstGeom>
        </p:spPr>
        <p:style>
          <a:lnRef idx="0">
            <a:schemeClr val="accent6"/>
          </a:lnRef>
          <a:fillRef idx="3">
            <a:schemeClr val="accent6"/>
          </a:fillRef>
          <a:effectRef idx="3">
            <a:schemeClr val="accent6"/>
          </a:effectRef>
          <a:fontRef idx="minor">
            <a:schemeClr val="lt1"/>
          </a:fontRef>
        </p:style>
        <p:txBody>
          <a:bodyPr wrap="square" lIns="0" tIns="0" rIns="0" bIns="0">
            <a:spAutoFit/>
          </a:bodyPr>
          <a:lstStyle/>
          <a:p>
            <a:pPr algn="ctr">
              <a:defRPr/>
            </a:pPr>
            <a:r>
              <a:rPr lang="en-US" sz="2000" b="1" dirty="0" smtClean="0">
                <a:solidFill>
                  <a:schemeClr val="bg1"/>
                </a:solidFill>
                <a:effectLst>
                  <a:outerShdw blurRad="38100" dist="38100" dir="2700000" algn="tl">
                    <a:srgbClr val="000000">
                      <a:alpha val="43137"/>
                    </a:srgbClr>
                  </a:outerShdw>
                </a:effectLst>
                <a:latin typeface="Arial" charset="0"/>
                <a:ea typeface="ＭＳ Ｐゴシック" charset="-128"/>
              </a:rPr>
              <a:t>M1 &amp; M2 promoted as first DCs in two forests</a:t>
            </a:r>
            <a:endParaRPr lang="en-US" sz="2000" b="1" dirty="0">
              <a:solidFill>
                <a:schemeClr val="bg1"/>
              </a:solidFill>
              <a:effectLst>
                <a:outerShdw blurRad="38100" dist="38100" dir="2700000" algn="tl">
                  <a:srgbClr val="000000">
                    <a:alpha val="43137"/>
                  </a:srgbClr>
                </a:outerShdw>
              </a:effectLst>
              <a:latin typeface="Arial" charset="0"/>
              <a:ea typeface="ＭＳ Ｐゴシック" charset="-128"/>
            </a:endParaRPr>
          </a:p>
        </p:txBody>
      </p:sp>
    </p:spTree>
    <p:extLst>
      <p:ext uri="{BB962C8B-B14F-4D97-AF65-F5344CB8AC3E}">
        <p14:creationId xmlns:p14="http://schemas.microsoft.com/office/powerpoint/2010/main" val="750247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animEffect transition="in" filter="wipe(left)">
                                      <p:cBhvr>
                                        <p:cTn id="9" dur="500"/>
                                        <p:tgtEl>
                                          <p:spTgt spid="13315">
                                            <p:txEl>
                                              <p:pRg st="1" end="1"/>
                                            </p:txEl>
                                          </p:spTgt>
                                        </p:tgtEl>
                                      </p:cBhvr>
                                    </p:animEffect>
                                  </p:childTnLst>
                                </p:cTn>
                              </p:par>
                              <p:par>
                                <p:cTn id="10" presetID="10"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7"/>
                                        </p:tgtEl>
                                        <p:attrNameLst>
                                          <p:attrName>style.visibility</p:attrName>
                                        </p:attrNameLst>
                                      </p:cBhvr>
                                      <p:to>
                                        <p:strVal val="hidden"/>
                                      </p:to>
                                    </p:se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22" presetClass="entr" presetSubtype="4"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childTnLst>
                          </p:cTn>
                        </p:par>
                        <p:par>
                          <p:cTn id="33" fill="hold">
                            <p:stCondLst>
                              <p:cond delay="1000"/>
                            </p:stCondLst>
                            <p:childTnLst>
                              <p:par>
                                <p:cTn id="34" presetID="22" presetClass="entr" presetSubtype="4" fill="hold" nodeType="afterEffect">
                                  <p:stCondLst>
                                    <p:cond delay="0"/>
                                  </p:stCondLst>
                                  <p:childTnLst>
                                    <p:set>
                                      <p:cBhvr>
                                        <p:cTn id="35" dur="1" fill="hold">
                                          <p:stCondLst>
                                            <p:cond delay="0"/>
                                          </p:stCondLst>
                                        </p:cTn>
                                        <p:tgtEl>
                                          <p:spTgt spid="13315">
                                            <p:txEl>
                                              <p:pRg st="2" end="2"/>
                                            </p:txEl>
                                          </p:spTgt>
                                        </p:tgtEl>
                                        <p:attrNameLst>
                                          <p:attrName>style.visibility</p:attrName>
                                        </p:attrNameLst>
                                      </p:cBhvr>
                                      <p:to>
                                        <p:strVal val="visible"/>
                                      </p:to>
                                    </p:set>
                                    <p:animEffect transition="in" filter="wipe(down)">
                                      <p:cBhvr>
                                        <p:cTn id="36" dur="500"/>
                                        <p:tgtEl>
                                          <p:spTgt spid="13315">
                                            <p:txEl>
                                              <p:pRg st="2" end="2"/>
                                            </p:txEl>
                                          </p:spTgt>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13315">
                                            <p:txEl>
                                              <p:pRg st="3" end="3"/>
                                            </p:txEl>
                                          </p:spTgt>
                                        </p:tgtEl>
                                        <p:attrNameLst>
                                          <p:attrName>style.visibility</p:attrName>
                                        </p:attrNameLst>
                                      </p:cBhvr>
                                      <p:to>
                                        <p:strVal val="visible"/>
                                      </p:to>
                                    </p:set>
                                    <p:animEffect transition="in" filter="wipe(down)">
                                      <p:cBhvr>
                                        <p:cTn id="40" dur="500"/>
                                        <p:tgtEl>
                                          <p:spTgt spid="13315">
                                            <p:txEl>
                                              <p:pRg st="3" end="3"/>
                                            </p:txEl>
                                          </p:spTgt>
                                        </p:tgtEl>
                                      </p:cBhvr>
                                    </p:animEffect>
                                  </p:childTnLst>
                                </p:cTn>
                              </p:par>
                              <p:par>
                                <p:cTn id="41" presetID="2" presetClass="entr" presetSubtype="4"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ppt_x"/>
                                          </p:val>
                                        </p:tav>
                                        <p:tav tm="100000">
                                          <p:val>
                                            <p:strVal val="#ppt_x"/>
                                          </p:val>
                                        </p:tav>
                                      </p:tavLst>
                                    </p:anim>
                                    <p:anim calcmode="lin" valueType="num">
                                      <p:cBhvr additive="base">
                                        <p:cTn id="44" dur="10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1000" fill="hold"/>
                                        <p:tgtEl>
                                          <p:spTgt spid="8"/>
                                        </p:tgtEl>
                                        <p:attrNameLst>
                                          <p:attrName>ppt_x</p:attrName>
                                        </p:attrNameLst>
                                      </p:cBhvr>
                                      <p:tavLst>
                                        <p:tav tm="0">
                                          <p:val>
                                            <p:strVal val="#ppt_x"/>
                                          </p:val>
                                        </p:tav>
                                        <p:tav tm="100000">
                                          <p:val>
                                            <p:strVal val="#ppt_x"/>
                                          </p:val>
                                        </p:tav>
                                      </p:tavLst>
                                    </p:anim>
                                    <p:anim calcmode="lin" valueType="num">
                                      <p:cBhvr additive="base">
                                        <p:cTn id="4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iterate type="lt">
                                    <p:tmPct val="0"/>
                                  </p:iterate>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22" presetClass="entr" presetSubtype="8" fill="hold" nodeType="withEffect">
                                  <p:stCondLst>
                                    <p:cond delay="0"/>
                                  </p:stCondLst>
                                  <p:childTnLst>
                                    <p:set>
                                      <p:cBhvr>
                                        <p:cTn id="57" dur="1" fill="hold">
                                          <p:stCondLst>
                                            <p:cond delay="0"/>
                                          </p:stCondLst>
                                        </p:cTn>
                                        <p:tgtEl>
                                          <p:spTgt spid="13315">
                                            <p:txEl>
                                              <p:pRg st="4" end="4"/>
                                            </p:txEl>
                                          </p:spTgt>
                                        </p:tgtEl>
                                        <p:attrNameLst>
                                          <p:attrName>style.visibility</p:attrName>
                                        </p:attrNameLst>
                                      </p:cBhvr>
                                      <p:to>
                                        <p:strVal val="visible"/>
                                      </p:to>
                                    </p:set>
                                    <p:animEffect transition="in" filter="wipe(left)">
                                      <p:cBhvr>
                                        <p:cTn id="58" dur="500"/>
                                        <p:tgtEl>
                                          <p:spTgt spid="13315">
                                            <p:txEl>
                                              <p:pRg st="4" end="4"/>
                                            </p:txEl>
                                          </p:spTgt>
                                        </p:tgtEl>
                                      </p:cBhvr>
                                    </p:animEffect>
                                  </p:childTnLst>
                                </p:cTn>
                              </p:par>
                              <p:par>
                                <p:cTn id="59" presetID="22" presetClass="entr" presetSubtype="8" fill="hold" nodeType="withEffect">
                                  <p:stCondLst>
                                    <p:cond delay="0"/>
                                  </p:stCondLst>
                                  <p:childTnLst>
                                    <p:set>
                                      <p:cBhvr>
                                        <p:cTn id="60" dur="1" fill="hold">
                                          <p:stCondLst>
                                            <p:cond delay="0"/>
                                          </p:stCondLst>
                                        </p:cTn>
                                        <p:tgtEl>
                                          <p:spTgt spid="13315">
                                            <p:txEl>
                                              <p:pRg st="5" end="5"/>
                                            </p:txEl>
                                          </p:spTgt>
                                        </p:tgtEl>
                                        <p:attrNameLst>
                                          <p:attrName>style.visibility</p:attrName>
                                        </p:attrNameLst>
                                      </p:cBhvr>
                                      <p:to>
                                        <p:strVal val="visible"/>
                                      </p:to>
                                    </p:set>
                                    <p:animEffect transition="in" filter="wipe(left)">
                                      <p:cBhvr>
                                        <p:cTn id="61" dur="500"/>
                                        <p:tgtEl>
                                          <p:spTgt spid="13315">
                                            <p:txEl>
                                              <p:pRg st="5" end="5"/>
                                            </p:txEl>
                                          </p:spTgt>
                                        </p:tgtEl>
                                      </p:cBhvr>
                                    </p:animEffect>
                                  </p:childTnLst>
                                </p:cTn>
                              </p:par>
                              <p:par>
                                <p:cTn id="62" presetID="10" presetClass="exit" presetSubtype="0" fill="hold" grpId="1" nodeType="withEffect">
                                  <p:stCondLst>
                                    <p:cond delay="0"/>
                                  </p:stCondLst>
                                  <p:childTnLst>
                                    <p:animEffect transition="out" filter="fade">
                                      <p:cBhvr>
                                        <p:cTn id="63" dur="500"/>
                                        <p:tgtEl>
                                          <p:spTgt spid="14"/>
                                        </p:tgtEl>
                                      </p:cBhvr>
                                    </p:animEffect>
                                    <p:set>
                                      <p:cBhvr>
                                        <p:cTn id="64" dur="1" fill="hold">
                                          <p:stCondLst>
                                            <p:cond delay="499"/>
                                          </p:stCondLst>
                                        </p:cTn>
                                        <p:tgtEl>
                                          <p:spTgt spid="14"/>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38" presetClass="exit" presetSubtype="0" accel="50000" fill="hold" nodeType="clickEffect">
                                  <p:stCondLst>
                                    <p:cond delay="0"/>
                                  </p:stCondLst>
                                  <p:iterate type="lt">
                                    <p:tmPct val="50000"/>
                                  </p:iterate>
                                  <p:childTnLst>
                                    <p:anim calcmode="lin" valueType="num">
                                      <p:cBhvr>
                                        <p:cTn id="68" dur="200">
                                          <p:stCondLst>
                                            <p:cond delay="0"/>
                                          </p:stCondLst>
                                        </p:cTn>
                                        <p:tgtEl>
                                          <p:spTgt spid="12"/>
                                        </p:tgtEl>
                                        <p:attrNameLst>
                                          <p:attrName>style.rotation</p:attrName>
                                        </p:attrNameLst>
                                      </p:cBhvr>
                                      <p:tavLst>
                                        <p:tav tm="0">
                                          <p:val>
                                            <p:fltVal val="0"/>
                                          </p:val>
                                        </p:tav>
                                        <p:tav tm="100000">
                                          <p:val>
                                            <p:fltVal val="45"/>
                                          </p:val>
                                        </p:tav>
                                      </p:tavLst>
                                    </p:anim>
                                    <p:anim calcmode="lin" valueType="num">
                                      <p:cBhvr>
                                        <p:cTn id="69" dur="200">
                                          <p:stCondLst>
                                            <p:cond delay="0"/>
                                          </p:stCondLst>
                                        </p:cTn>
                                        <p:tgtEl>
                                          <p:spTgt spid="12"/>
                                        </p:tgtEl>
                                        <p:attrNameLst>
                                          <p:attrName>ppt_y</p:attrName>
                                        </p:attrNameLst>
                                      </p:cBhvr>
                                      <p:tavLst>
                                        <p:tav tm="0">
                                          <p:val>
                                            <p:strVal val="ppt_y"/>
                                          </p:val>
                                        </p:tav>
                                        <p:tav tm="100000">
                                          <p:val>
                                            <p:strVal val="ppt_y+1"/>
                                          </p:val>
                                        </p:tav>
                                      </p:tavLst>
                                    </p:anim>
                                    <p:set>
                                      <p:cBhvr>
                                        <p:cTn id="70" dur="1" fill="hold">
                                          <p:stCondLst>
                                            <p:cond delay="1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Scenario 4</a:t>
            </a:r>
            <a:endParaRPr lang="en-US" dirty="0" smtClean="0"/>
          </a:p>
        </p:txBody>
      </p:sp>
      <p:sp>
        <p:nvSpPr>
          <p:cNvPr id="15363" name="Text Placeholder 2"/>
          <p:cNvSpPr>
            <a:spLocks noGrp="1"/>
          </p:cNvSpPr>
          <p:nvPr>
            <p:ph type="body" sz="quarter" idx="4294967295"/>
          </p:nvPr>
        </p:nvSpPr>
        <p:spPr>
          <a:xfrm>
            <a:off x="389436" y="1447800"/>
            <a:ext cx="8381802" cy="4451350"/>
          </a:xfrm>
        </p:spPr>
        <p:txBody>
          <a:bodyPr/>
          <a:lstStyle/>
          <a:p>
            <a:pPr marL="514350" indent="-514350">
              <a:buFont typeface="+mj-lt"/>
              <a:buAutoNum type="arabicPeriod"/>
            </a:pPr>
            <a:r>
              <a:rPr lang="en-US" sz="2800" dirty="0" smtClean="0"/>
              <a:t>Create domain from machine M1 (dom1.lab)</a:t>
            </a:r>
          </a:p>
          <a:p>
            <a:pPr marL="514350" indent="-514350">
              <a:buFont typeface="+mj-lt"/>
              <a:buAutoNum type="arabicPeriod"/>
            </a:pPr>
            <a:r>
              <a:rPr lang="en-US" sz="2800" dirty="0" smtClean="0"/>
              <a:t>Install a new machine M2</a:t>
            </a:r>
          </a:p>
          <a:p>
            <a:pPr marL="514350" indent="-514350">
              <a:buFont typeface="+mj-lt"/>
              <a:buAutoNum type="arabicPeriod"/>
            </a:pPr>
            <a:r>
              <a:rPr lang="en-US" sz="2800" dirty="0" smtClean="0"/>
              <a:t>Clone M2 to get new machine: M3</a:t>
            </a:r>
          </a:p>
          <a:p>
            <a:pPr marL="514350" indent="-514350">
              <a:buFont typeface="+mj-lt"/>
              <a:buAutoNum type="arabicPeriod"/>
            </a:pPr>
            <a:r>
              <a:rPr lang="en-US" sz="2800" dirty="0" smtClean="0"/>
              <a:t>Promote M2 as a replica in dom1.lab</a:t>
            </a:r>
          </a:p>
          <a:p>
            <a:pPr marL="514350" indent="-514350">
              <a:buFont typeface="+mj-lt"/>
              <a:buAutoNum type="arabicPeriod"/>
            </a:pPr>
            <a:r>
              <a:rPr lang="en-US" sz="2800" dirty="0" smtClean="0"/>
              <a:t>Join M3 to dom1.lab domain hosted by M1 and M2</a:t>
            </a:r>
          </a:p>
          <a:p>
            <a:pPr marL="514350" indent="-514350">
              <a:buFont typeface="+mj-lt"/>
              <a:buAutoNum type="arabicPeriod"/>
            </a:pPr>
            <a:endParaRPr lang="en-US" dirty="0" smtClean="0"/>
          </a:p>
          <a:p>
            <a:pPr>
              <a:buFont typeface="Arial" pitchFamily="34" charset="0"/>
              <a:buChar char="•"/>
            </a:pPr>
            <a:r>
              <a:rPr lang="en-US" dirty="0" smtClean="0"/>
              <a:t>Anything wrong here?</a:t>
            </a:r>
          </a:p>
          <a:p>
            <a:pPr marL="514350" indent="-514350">
              <a:buFont typeface="+mj-lt"/>
              <a:buAutoNum type="arabicPeriod"/>
            </a:pPr>
            <a:endParaRPr lang="en-US" dirty="0" smtClean="0"/>
          </a:p>
          <a:p>
            <a:pPr marL="514350" indent="-514350">
              <a:buFont typeface="+mj-lt"/>
              <a:buAutoNum type="arabicPeriod"/>
            </a:pPr>
            <a:endParaRPr lang="en-US" dirty="0" smtClean="0"/>
          </a:p>
        </p:txBody>
      </p:sp>
    </p:spTree>
    <p:extLst>
      <p:ext uri="{BB962C8B-B14F-4D97-AF65-F5344CB8AC3E}">
        <p14:creationId xmlns:p14="http://schemas.microsoft.com/office/powerpoint/2010/main" val="21575155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3">
                                            <p:txEl>
                                              <p:pRg st="6" end="6"/>
                                            </p:txEl>
                                          </p:spTgt>
                                        </p:tgtEl>
                                        <p:attrNameLst>
                                          <p:attrName>style.visibility</p:attrName>
                                        </p:attrNameLst>
                                      </p:cBhvr>
                                      <p:to>
                                        <p:strVal val="visible"/>
                                      </p:to>
                                    </p:set>
                                    <p:anim calcmode="lin" valueType="num">
                                      <p:cBhvr additive="base">
                                        <p:cTn id="7"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endParaRPr lang="en-US"/>
          </a:p>
        </p:txBody>
      </p:sp>
      <p:sp>
        <p:nvSpPr>
          <p:cNvPr id="17410" name="Title 2"/>
          <p:cNvSpPr>
            <a:spLocks noGrp="1"/>
          </p:cNvSpPr>
          <p:nvPr>
            <p:ph type="ctrTitle"/>
          </p:nvPr>
        </p:nvSpPr>
        <p:spPr/>
        <p:txBody>
          <a:bodyPr/>
          <a:lstStyle/>
          <a:p>
            <a:r>
              <a:rPr lang="en-US" smtClean="0"/>
              <a:t>Windows Concepts</a:t>
            </a:r>
            <a:endParaRPr lang="en-US" dirty="0" smtClean="0"/>
          </a:p>
        </p:txBody>
      </p:sp>
      <p:sp>
        <p:nvSpPr>
          <p:cNvPr id="17411" name="Subtitle 1"/>
          <p:cNvSpPr>
            <a:spLocks noGrp="1"/>
          </p:cNvSpPr>
          <p:nvPr>
            <p:ph type="subTitle" idx="1"/>
          </p:nvPr>
        </p:nvSpPr>
        <p:spPr/>
        <p:txBody>
          <a:bodyPr/>
          <a:lstStyle/>
          <a:p>
            <a:r>
              <a:rPr lang="en-US" dirty="0" smtClean="0">
                <a:solidFill>
                  <a:schemeClr val="bg1"/>
                </a:solidFill>
              </a:rPr>
              <a:t>Active Directory Replication</a:t>
            </a:r>
          </a:p>
        </p:txBody>
      </p:sp>
    </p:spTree>
    <p:extLst>
      <p:ext uri="{BB962C8B-B14F-4D97-AF65-F5344CB8AC3E}">
        <p14:creationId xmlns:p14="http://schemas.microsoft.com/office/powerpoint/2010/main" val="37211721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Autofit/>
          </a:bodyPr>
          <a:lstStyle/>
          <a:p>
            <a:r>
              <a:rPr lang="en-US" sz="4000" dirty="0" smtClean="0"/>
              <a:t>Update Sequence Numbers (USN)</a:t>
            </a:r>
          </a:p>
        </p:txBody>
      </p:sp>
      <p:sp>
        <p:nvSpPr>
          <p:cNvPr id="3" name="Content Placeholder 2"/>
          <p:cNvSpPr>
            <a:spLocks noGrp="1"/>
          </p:cNvSpPr>
          <p:nvPr>
            <p:ph type="body" sz="quarter" idx="10"/>
          </p:nvPr>
        </p:nvSpPr>
        <p:spPr>
          <a:xfrm>
            <a:off x="389436" y="1447799"/>
            <a:ext cx="8363938" cy="4653582"/>
          </a:xfrm>
        </p:spPr>
        <p:txBody>
          <a:bodyPr>
            <a:normAutofit fontScale="85000" lnSpcReduction="20000"/>
          </a:bodyPr>
          <a:lstStyle/>
          <a:p>
            <a:r>
              <a:rPr lang="en-US" sz="3500" dirty="0" smtClean="0"/>
              <a:t>What’s a USN?</a:t>
            </a:r>
          </a:p>
          <a:p>
            <a:pPr lvl="1"/>
            <a:r>
              <a:rPr lang="en-US" sz="3000" dirty="0" smtClean="0"/>
              <a:t>64 Bit QWORD </a:t>
            </a:r>
          </a:p>
          <a:p>
            <a:pPr lvl="1"/>
            <a:r>
              <a:rPr lang="en-US" sz="3000" dirty="0" smtClean="0"/>
              <a:t>Logical clock, per DC (USNs are local to a DC)</a:t>
            </a:r>
          </a:p>
          <a:p>
            <a:pPr lvl="1"/>
            <a:r>
              <a:rPr lang="en-US" sz="3000" dirty="0" smtClean="0"/>
              <a:t>Never re-used and SHOULD NEVER rollback</a:t>
            </a:r>
          </a:p>
          <a:p>
            <a:endParaRPr lang="en-US" sz="2800" dirty="0" smtClean="0"/>
          </a:p>
          <a:p>
            <a:r>
              <a:rPr lang="en-US" sz="3500" dirty="0" smtClean="0"/>
              <a:t>When are USNs assigned? </a:t>
            </a:r>
          </a:p>
          <a:p>
            <a:pPr lvl="1"/>
            <a:r>
              <a:rPr lang="en-US" sz="3000" dirty="0" smtClean="0"/>
              <a:t>(i.e. when does the clock tick?)</a:t>
            </a:r>
          </a:p>
          <a:p>
            <a:pPr lvl="1"/>
            <a:r>
              <a:rPr lang="en-US" sz="3000" dirty="0" smtClean="0"/>
              <a:t>Assigned to new objects / update transaction</a:t>
            </a:r>
          </a:p>
          <a:p>
            <a:pPr lvl="2"/>
            <a:r>
              <a:rPr lang="en-US" sz="2200" dirty="0" smtClean="0"/>
              <a:t>if transaction is aborted </a:t>
            </a:r>
            <a:r>
              <a:rPr lang="en-US" sz="2200" dirty="0" smtClean="0">
                <a:sym typeface="Wingdings" pitchFamily="2" charset="2"/>
              </a:rPr>
              <a:t> </a:t>
            </a:r>
            <a:r>
              <a:rPr lang="en-US" sz="2200" dirty="0" smtClean="0"/>
              <a:t>USN skipped, remains unused</a:t>
            </a:r>
          </a:p>
          <a:p>
            <a:endParaRPr lang="en-US" sz="2800" dirty="0" smtClean="0"/>
          </a:p>
          <a:p>
            <a:r>
              <a:rPr lang="en-US" sz="3500" dirty="0" smtClean="0"/>
              <a:t>Independent from system time</a:t>
            </a:r>
            <a:endParaRPr lang="en-US" sz="3500" dirty="0"/>
          </a:p>
        </p:txBody>
      </p:sp>
    </p:spTree>
    <p:extLst>
      <p:ext uri="{BB962C8B-B14F-4D97-AF65-F5344CB8AC3E}">
        <p14:creationId xmlns:p14="http://schemas.microsoft.com/office/powerpoint/2010/main" val="342528436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65808" y="188640"/>
            <a:ext cx="8229600" cy="1143000"/>
          </a:xfrm>
        </p:spPr>
        <p:txBody>
          <a:bodyPr/>
          <a:lstStyle/>
          <a:p>
            <a:r>
              <a:rPr lang="en-US" smtClean="0"/>
              <a:t>Update Sequence Numbers (USN)</a:t>
            </a:r>
            <a:endParaRPr lang="en-US" dirty="0" smtClean="0"/>
          </a:p>
        </p:txBody>
      </p:sp>
      <p:pic>
        <p:nvPicPr>
          <p:cNvPr id="2048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377" y="1052734"/>
            <a:ext cx="8013025" cy="5493691"/>
          </a:xfrm>
          <a:prstGeom prst="rect">
            <a:avLst/>
          </a:prstGeom>
          <a:noFill/>
          <a:ln>
            <a:noFill/>
          </a:ln>
          <a:effectLst>
            <a:outerShdw blurRad="76200" dir="18900000" sy="23000" kx="-1200000" algn="bl" rotWithShape="0">
              <a:prstClr val="black">
                <a:alpha val="20000"/>
              </a:prstClr>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bwMode="auto">
          <a:xfrm>
            <a:off x="474260" y="1584960"/>
            <a:ext cx="762000" cy="38862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anchor="ctr"/>
          <a:lstStyle/>
          <a:p>
            <a:pPr algn="ctr" defTabSz="914099">
              <a:defRPr/>
            </a:pPr>
            <a:endParaRPr lang="en-US" dirty="0">
              <a:gradFill>
                <a:gsLst>
                  <a:gs pos="0">
                    <a:srgbClr val="FFFFFF"/>
                  </a:gs>
                  <a:gs pos="100000">
                    <a:srgbClr val="FFFFFF"/>
                  </a:gs>
                </a:gsLst>
                <a:lin ang="5400000" scaled="0"/>
              </a:gradFill>
            </a:endParaRPr>
          </a:p>
        </p:txBody>
      </p:sp>
      <p:sp>
        <p:nvSpPr>
          <p:cNvPr id="6" name="Oval 5"/>
          <p:cNvSpPr/>
          <p:nvPr/>
        </p:nvSpPr>
        <p:spPr bwMode="auto">
          <a:xfrm>
            <a:off x="4114800" y="1584960"/>
            <a:ext cx="762000" cy="38862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anchor="ctr"/>
          <a:lstStyle/>
          <a:p>
            <a:pPr algn="ctr" defTabSz="914099">
              <a:defRPr/>
            </a:pPr>
            <a:endParaRPr lang="en-US" dirty="0">
              <a:gradFill>
                <a:gsLst>
                  <a:gs pos="0">
                    <a:srgbClr val="FFFFFF"/>
                  </a:gs>
                  <a:gs pos="100000">
                    <a:srgbClr val="FFFFFF"/>
                  </a:gs>
                </a:gsLst>
                <a:lin ang="5400000" scaled="0"/>
              </a:gradFill>
            </a:endParaRPr>
          </a:p>
        </p:txBody>
      </p:sp>
      <p:sp>
        <p:nvSpPr>
          <p:cNvPr id="7" name="Oval 6"/>
          <p:cNvSpPr/>
          <p:nvPr/>
        </p:nvSpPr>
        <p:spPr bwMode="auto">
          <a:xfrm>
            <a:off x="6807155" y="5654710"/>
            <a:ext cx="1447800" cy="423863"/>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91436" tIns="45718" rIns="91436" bIns="45718" anchor="ctr"/>
          <a:lstStyle/>
          <a:p>
            <a:pPr algn="ctr" defTabSz="914099">
              <a:defRPr/>
            </a:pPr>
            <a:endParaRPr lang="en-US"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31736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8" name="Text Box 8"/>
          <p:cNvSpPr txBox="1">
            <a:spLocks noChangeArrowheads="1"/>
          </p:cNvSpPr>
          <p:nvPr/>
        </p:nvSpPr>
        <p:spPr bwMode="auto">
          <a:xfrm>
            <a:off x="482601" y="1336676"/>
            <a:ext cx="684803" cy="400110"/>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2000" b="1" dirty="0">
                <a:solidFill>
                  <a:schemeClr val="bg1"/>
                </a:solidFill>
                <a:effectLst>
                  <a:outerShdw blurRad="38100" dist="38100" dir="2700000" algn="tl">
                    <a:srgbClr val="C0C0C0"/>
                  </a:outerShdw>
                </a:effectLst>
                <a:latin typeface="Arial" charset="0"/>
                <a:ea typeface="ＭＳ Ｐゴシック" charset="-128"/>
              </a:rPr>
              <a:t>DS1</a:t>
            </a:r>
          </a:p>
        </p:txBody>
      </p:sp>
      <p:grpSp>
        <p:nvGrpSpPr>
          <p:cNvPr id="2" name="Group 62"/>
          <p:cNvGrpSpPr>
            <a:grpSpLocks/>
          </p:cNvGrpSpPr>
          <p:nvPr/>
        </p:nvGrpSpPr>
        <p:grpSpPr bwMode="auto">
          <a:xfrm>
            <a:off x="406400" y="3471862"/>
            <a:ext cx="8382000" cy="2243138"/>
            <a:chOff x="256" y="2104"/>
            <a:chExt cx="5280" cy="1413"/>
          </a:xfrm>
        </p:grpSpPr>
        <p:sp>
          <p:nvSpPr>
            <p:cNvPr id="21515" name="Rectangle 15"/>
            <p:cNvSpPr>
              <a:spLocks noChangeArrowheads="1"/>
            </p:cNvSpPr>
            <p:nvPr/>
          </p:nvSpPr>
          <p:spPr bwMode="auto">
            <a:xfrm>
              <a:off x="256"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P1:</a:t>
              </a:r>
            </a:p>
          </p:txBody>
        </p:sp>
        <p:sp>
          <p:nvSpPr>
            <p:cNvPr id="21516" name="Rectangle 16"/>
            <p:cNvSpPr>
              <a:spLocks noChangeArrowheads="1"/>
            </p:cNvSpPr>
            <p:nvPr/>
          </p:nvSpPr>
          <p:spPr bwMode="auto">
            <a:xfrm>
              <a:off x="1532" y="2615"/>
              <a:ext cx="48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957457" name="Rectangle 17"/>
            <p:cNvSpPr>
              <a:spLocks noChangeArrowheads="1"/>
            </p:cNvSpPr>
            <p:nvPr/>
          </p:nvSpPr>
          <p:spPr bwMode="auto">
            <a:xfrm>
              <a:off x="2016"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Version#</a:t>
              </a:r>
            </a:p>
          </p:txBody>
        </p:sp>
        <p:sp>
          <p:nvSpPr>
            <p:cNvPr id="21518" name="Rectangle 18"/>
            <p:cNvSpPr>
              <a:spLocks noChangeArrowheads="1"/>
            </p:cNvSpPr>
            <p:nvPr/>
          </p:nvSpPr>
          <p:spPr bwMode="auto">
            <a:xfrm>
              <a:off x="2764"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1519" name="Rectangle 19"/>
            <p:cNvSpPr>
              <a:spLocks noChangeArrowheads="1"/>
            </p:cNvSpPr>
            <p:nvPr/>
          </p:nvSpPr>
          <p:spPr bwMode="auto">
            <a:xfrm>
              <a:off x="1004" y="2615"/>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1520" name="Rectangle 20"/>
            <p:cNvSpPr>
              <a:spLocks noChangeArrowheads="1"/>
            </p:cNvSpPr>
            <p:nvPr/>
          </p:nvSpPr>
          <p:spPr bwMode="auto">
            <a:xfrm>
              <a:off x="2016"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957461" name="Rectangle 21"/>
            <p:cNvSpPr>
              <a:spLocks noChangeArrowheads="1"/>
            </p:cNvSpPr>
            <p:nvPr/>
          </p:nvSpPr>
          <p:spPr bwMode="auto">
            <a:xfrm>
              <a:off x="3512" y="2383"/>
              <a:ext cx="1144"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Originating GUID</a:t>
              </a:r>
            </a:p>
          </p:txBody>
        </p:sp>
        <p:sp>
          <p:nvSpPr>
            <p:cNvPr id="21522" name="Rectangle 22"/>
            <p:cNvSpPr>
              <a:spLocks noChangeArrowheads="1"/>
            </p:cNvSpPr>
            <p:nvPr/>
          </p:nvSpPr>
          <p:spPr bwMode="auto">
            <a:xfrm>
              <a:off x="4656" y="2615"/>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23" name="Rectangle 23"/>
            <p:cNvSpPr>
              <a:spLocks noChangeArrowheads="1"/>
            </p:cNvSpPr>
            <p:nvPr/>
          </p:nvSpPr>
          <p:spPr bwMode="auto">
            <a:xfrm>
              <a:off x="3512" y="2615"/>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 </a:t>
              </a:r>
            </a:p>
          </p:txBody>
        </p:sp>
        <p:sp>
          <p:nvSpPr>
            <p:cNvPr id="957464" name="Rectangle 24"/>
            <p:cNvSpPr>
              <a:spLocks noChangeArrowheads="1"/>
            </p:cNvSpPr>
            <p:nvPr/>
          </p:nvSpPr>
          <p:spPr bwMode="auto">
            <a:xfrm>
              <a:off x="256"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dirty="0">
                  <a:latin typeface="Arial" charset="0"/>
                  <a:ea typeface="ＭＳ Ｐゴシック" charset="-128"/>
                </a:rPr>
                <a:t>Property</a:t>
              </a:r>
            </a:p>
          </p:txBody>
        </p:sp>
        <p:sp>
          <p:nvSpPr>
            <p:cNvPr id="957465" name="Rectangle 25"/>
            <p:cNvSpPr>
              <a:spLocks noChangeArrowheads="1"/>
            </p:cNvSpPr>
            <p:nvPr/>
          </p:nvSpPr>
          <p:spPr bwMode="auto">
            <a:xfrm>
              <a:off x="1004" y="2383"/>
              <a:ext cx="52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Value</a:t>
              </a:r>
            </a:p>
          </p:txBody>
        </p:sp>
        <p:sp>
          <p:nvSpPr>
            <p:cNvPr id="957466" name="Rectangle 26"/>
            <p:cNvSpPr>
              <a:spLocks noChangeArrowheads="1"/>
            </p:cNvSpPr>
            <p:nvPr/>
          </p:nvSpPr>
          <p:spPr bwMode="auto">
            <a:xfrm>
              <a:off x="1532" y="2383"/>
              <a:ext cx="484"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USN</a:t>
              </a:r>
            </a:p>
          </p:txBody>
        </p:sp>
        <p:sp>
          <p:nvSpPr>
            <p:cNvPr id="957467" name="Rectangle 27"/>
            <p:cNvSpPr>
              <a:spLocks noChangeArrowheads="1"/>
            </p:cNvSpPr>
            <p:nvPr/>
          </p:nvSpPr>
          <p:spPr bwMode="auto">
            <a:xfrm>
              <a:off x="2764"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Timestamp</a:t>
              </a:r>
            </a:p>
          </p:txBody>
        </p:sp>
        <p:sp>
          <p:nvSpPr>
            <p:cNvPr id="957468" name="Rectangle 28"/>
            <p:cNvSpPr>
              <a:spLocks noChangeArrowheads="1"/>
            </p:cNvSpPr>
            <p:nvPr/>
          </p:nvSpPr>
          <p:spPr bwMode="auto">
            <a:xfrm>
              <a:off x="4656" y="2383"/>
              <a:ext cx="880"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Orig. USN</a:t>
              </a:r>
            </a:p>
          </p:txBody>
        </p:sp>
        <p:sp>
          <p:nvSpPr>
            <p:cNvPr id="21529" name="Rectangle 29"/>
            <p:cNvSpPr>
              <a:spLocks noChangeArrowheads="1"/>
            </p:cNvSpPr>
            <p:nvPr/>
          </p:nvSpPr>
          <p:spPr bwMode="auto">
            <a:xfrm>
              <a:off x="256"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P2:</a:t>
              </a:r>
            </a:p>
          </p:txBody>
        </p:sp>
        <p:sp>
          <p:nvSpPr>
            <p:cNvPr id="21530" name="Rectangle 30"/>
            <p:cNvSpPr>
              <a:spLocks noChangeArrowheads="1"/>
            </p:cNvSpPr>
            <p:nvPr/>
          </p:nvSpPr>
          <p:spPr bwMode="auto">
            <a:xfrm>
              <a:off x="1532" y="2847"/>
              <a:ext cx="48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31" name="Rectangle 31"/>
            <p:cNvSpPr>
              <a:spLocks noChangeArrowheads="1"/>
            </p:cNvSpPr>
            <p:nvPr/>
          </p:nvSpPr>
          <p:spPr bwMode="auto">
            <a:xfrm>
              <a:off x="2764"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1532" name="Rectangle 32"/>
            <p:cNvSpPr>
              <a:spLocks noChangeArrowheads="1"/>
            </p:cNvSpPr>
            <p:nvPr/>
          </p:nvSpPr>
          <p:spPr bwMode="auto">
            <a:xfrm>
              <a:off x="1004" y="2847"/>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1533" name="Rectangle 33"/>
            <p:cNvSpPr>
              <a:spLocks noChangeArrowheads="1"/>
            </p:cNvSpPr>
            <p:nvPr/>
          </p:nvSpPr>
          <p:spPr bwMode="auto">
            <a:xfrm>
              <a:off x="2016"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1534" name="Rectangle 34"/>
            <p:cNvSpPr>
              <a:spLocks noChangeArrowheads="1"/>
            </p:cNvSpPr>
            <p:nvPr/>
          </p:nvSpPr>
          <p:spPr bwMode="auto">
            <a:xfrm>
              <a:off x="4656" y="2847"/>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35" name="Rectangle 35"/>
            <p:cNvSpPr>
              <a:spLocks noChangeArrowheads="1"/>
            </p:cNvSpPr>
            <p:nvPr/>
          </p:nvSpPr>
          <p:spPr bwMode="auto">
            <a:xfrm>
              <a:off x="3512" y="2848"/>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 </a:t>
              </a:r>
            </a:p>
          </p:txBody>
        </p:sp>
        <p:sp>
          <p:nvSpPr>
            <p:cNvPr id="21536" name="Rectangle 36"/>
            <p:cNvSpPr>
              <a:spLocks noChangeArrowheads="1"/>
            </p:cNvSpPr>
            <p:nvPr/>
          </p:nvSpPr>
          <p:spPr bwMode="auto">
            <a:xfrm>
              <a:off x="256"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P3:</a:t>
              </a:r>
            </a:p>
          </p:txBody>
        </p:sp>
        <p:sp>
          <p:nvSpPr>
            <p:cNvPr id="21537" name="Rectangle 37"/>
            <p:cNvSpPr>
              <a:spLocks noChangeArrowheads="1"/>
            </p:cNvSpPr>
            <p:nvPr/>
          </p:nvSpPr>
          <p:spPr bwMode="auto">
            <a:xfrm>
              <a:off x="1532" y="3080"/>
              <a:ext cx="48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38" name="Rectangle 38"/>
            <p:cNvSpPr>
              <a:spLocks noChangeArrowheads="1"/>
            </p:cNvSpPr>
            <p:nvPr/>
          </p:nvSpPr>
          <p:spPr bwMode="auto">
            <a:xfrm>
              <a:off x="2764"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1539" name="Rectangle 39"/>
            <p:cNvSpPr>
              <a:spLocks noChangeArrowheads="1"/>
            </p:cNvSpPr>
            <p:nvPr/>
          </p:nvSpPr>
          <p:spPr bwMode="auto">
            <a:xfrm>
              <a:off x="1004" y="3080"/>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1540" name="Rectangle 40"/>
            <p:cNvSpPr>
              <a:spLocks noChangeArrowheads="1"/>
            </p:cNvSpPr>
            <p:nvPr/>
          </p:nvSpPr>
          <p:spPr bwMode="auto">
            <a:xfrm>
              <a:off x="2016"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1541" name="Rectangle 41"/>
            <p:cNvSpPr>
              <a:spLocks noChangeArrowheads="1"/>
            </p:cNvSpPr>
            <p:nvPr/>
          </p:nvSpPr>
          <p:spPr bwMode="auto">
            <a:xfrm>
              <a:off x="4656" y="3080"/>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42" name="Rectangle 42"/>
            <p:cNvSpPr>
              <a:spLocks noChangeArrowheads="1"/>
            </p:cNvSpPr>
            <p:nvPr/>
          </p:nvSpPr>
          <p:spPr bwMode="auto">
            <a:xfrm>
              <a:off x="3512" y="3081"/>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a:t>
              </a:r>
            </a:p>
          </p:txBody>
        </p:sp>
        <p:sp>
          <p:nvSpPr>
            <p:cNvPr id="21543" name="Rectangle 43"/>
            <p:cNvSpPr>
              <a:spLocks noChangeArrowheads="1"/>
            </p:cNvSpPr>
            <p:nvPr/>
          </p:nvSpPr>
          <p:spPr bwMode="auto">
            <a:xfrm>
              <a:off x="256"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P4:</a:t>
              </a:r>
            </a:p>
          </p:txBody>
        </p:sp>
        <p:sp>
          <p:nvSpPr>
            <p:cNvPr id="21544" name="Rectangle 44"/>
            <p:cNvSpPr>
              <a:spLocks noChangeArrowheads="1"/>
            </p:cNvSpPr>
            <p:nvPr/>
          </p:nvSpPr>
          <p:spPr bwMode="auto">
            <a:xfrm>
              <a:off x="1532" y="3312"/>
              <a:ext cx="48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45" name="Rectangle 45"/>
            <p:cNvSpPr>
              <a:spLocks noChangeArrowheads="1"/>
            </p:cNvSpPr>
            <p:nvPr/>
          </p:nvSpPr>
          <p:spPr bwMode="auto">
            <a:xfrm>
              <a:off x="2764"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1546" name="Rectangle 46"/>
            <p:cNvSpPr>
              <a:spLocks noChangeArrowheads="1"/>
            </p:cNvSpPr>
            <p:nvPr/>
          </p:nvSpPr>
          <p:spPr bwMode="auto">
            <a:xfrm>
              <a:off x="1004" y="3312"/>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1547" name="Rectangle 47"/>
            <p:cNvSpPr>
              <a:spLocks noChangeArrowheads="1"/>
            </p:cNvSpPr>
            <p:nvPr/>
          </p:nvSpPr>
          <p:spPr bwMode="auto">
            <a:xfrm>
              <a:off x="2016"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1548" name="Rectangle 48"/>
            <p:cNvSpPr>
              <a:spLocks noChangeArrowheads="1"/>
            </p:cNvSpPr>
            <p:nvPr/>
          </p:nvSpPr>
          <p:spPr bwMode="auto">
            <a:xfrm>
              <a:off x="4656" y="3312"/>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1549" name="Rectangle 49"/>
            <p:cNvSpPr>
              <a:spLocks noChangeArrowheads="1"/>
            </p:cNvSpPr>
            <p:nvPr/>
          </p:nvSpPr>
          <p:spPr bwMode="auto">
            <a:xfrm>
              <a:off x="3512" y="3312"/>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a:t>
              </a:r>
            </a:p>
          </p:txBody>
        </p:sp>
        <p:sp>
          <p:nvSpPr>
            <p:cNvPr id="957490" name="Rectangle 50"/>
            <p:cNvSpPr>
              <a:spLocks noChangeArrowheads="1"/>
            </p:cNvSpPr>
            <p:nvPr/>
          </p:nvSpPr>
          <p:spPr bwMode="auto">
            <a:xfrm>
              <a:off x="256" y="2104"/>
              <a:ext cx="2508" cy="198"/>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dirty="0">
                  <a:solidFill>
                    <a:schemeClr val="bg1"/>
                  </a:solidFill>
                  <a:effectLst>
                    <a:outerShdw blurRad="38100" dist="38100" dir="2700000" algn="tl">
                      <a:srgbClr val="000000">
                        <a:alpha val="43137"/>
                      </a:srgbClr>
                    </a:outerShdw>
                  </a:effectLst>
                  <a:latin typeface="Arial" charset="0"/>
                  <a:ea typeface="ＭＳ Ｐゴシック" charset="-128"/>
                </a:rPr>
                <a:t>Object </a:t>
              </a:r>
              <a:r>
                <a:rPr lang="en-US" sz="1600" b="1" dirty="0" err="1">
                  <a:solidFill>
                    <a:schemeClr val="bg1"/>
                  </a:solidFill>
                  <a:effectLst>
                    <a:outerShdw blurRad="38100" dist="38100" dir="2700000" algn="tl">
                      <a:srgbClr val="000000">
                        <a:alpha val="43137"/>
                      </a:srgbClr>
                    </a:outerShdw>
                  </a:effectLst>
                  <a:latin typeface="Arial" charset="0"/>
                  <a:ea typeface="ＭＳ Ｐゴシック" charset="-128"/>
                </a:rPr>
                <a:t>usnCreated</a:t>
              </a:r>
              <a:r>
                <a:rPr lang="en-US" sz="1600" dirty="0">
                  <a:solidFill>
                    <a:schemeClr val="bg1"/>
                  </a:solidFill>
                  <a:effectLst>
                    <a:outerShdw blurRad="38100" dist="38100" dir="2700000" algn="tl">
                      <a:srgbClr val="000000">
                        <a:alpha val="43137"/>
                      </a:srgbClr>
                    </a:outerShdw>
                  </a:effectLst>
                  <a:latin typeface="Arial" charset="0"/>
                  <a:ea typeface="ＭＳ Ｐゴシック" charset="-128"/>
                </a:rPr>
                <a:t> </a:t>
              </a:r>
              <a:r>
                <a:rPr lang="en-US" sz="1600" dirty="0">
                  <a:solidFill>
                    <a:schemeClr val="bg1"/>
                  </a:solidFill>
                  <a:latin typeface="Arial" charset="0"/>
                  <a:ea typeface="ＭＳ Ｐゴシック" charset="-128"/>
                </a:rPr>
                <a:t>=</a:t>
              </a:r>
              <a:r>
                <a:rPr lang="en-US" sz="1600" b="1" dirty="0">
                  <a:solidFill>
                    <a:schemeClr val="bg1"/>
                  </a:solidFill>
                  <a:effectLst>
                    <a:outerShdw blurRad="38100" dist="38100" dir="2700000" algn="tl">
                      <a:srgbClr val="000000"/>
                    </a:outerShdw>
                  </a:effectLst>
                  <a:latin typeface="Arial" charset="0"/>
                  <a:ea typeface="ＭＳ Ｐゴシック" charset="-128"/>
                </a:rPr>
                <a:t> </a:t>
              </a:r>
              <a:r>
                <a:rPr lang="en-US" sz="1600" b="1" dirty="0">
                  <a:solidFill>
                    <a:srgbClr val="FF0000"/>
                  </a:solidFill>
                  <a:effectLst>
                    <a:outerShdw blurRad="38100" dist="38100" dir="2700000" algn="tl">
                      <a:srgbClr val="000000"/>
                    </a:outerShdw>
                  </a:effectLst>
                  <a:latin typeface="Arial" charset="0"/>
                  <a:ea typeface="ＭＳ Ｐゴシック" charset="-128"/>
                </a:rPr>
                <a:t>4711</a:t>
              </a:r>
            </a:p>
          </p:txBody>
        </p:sp>
        <p:sp>
          <p:nvSpPr>
            <p:cNvPr id="957491" name="Rectangle 51"/>
            <p:cNvSpPr>
              <a:spLocks noChangeArrowheads="1"/>
            </p:cNvSpPr>
            <p:nvPr/>
          </p:nvSpPr>
          <p:spPr bwMode="auto">
            <a:xfrm>
              <a:off x="2764" y="2104"/>
              <a:ext cx="2772" cy="198"/>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dirty="0">
                  <a:solidFill>
                    <a:schemeClr val="bg1"/>
                  </a:solidFill>
                  <a:effectLst>
                    <a:outerShdw blurRad="38100" dist="38100" dir="2700000" algn="tl">
                      <a:srgbClr val="000000">
                        <a:alpha val="43137"/>
                      </a:srgbClr>
                    </a:outerShdw>
                  </a:effectLst>
                  <a:latin typeface="Arial" charset="0"/>
                  <a:ea typeface="ＭＳ Ｐゴシック" charset="-128"/>
                </a:rPr>
                <a:t>Object</a:t>
              </a:r>
              <a:r>
                <a:rPr lang="en-US" sz="1600" b="1" dirty="0">
                  <a:solidFill>
                    <a:schemeClr val="bg1"/>
                  </a:solidFill>
                  <a:effectLst>
                    <a:outerShdw blurRad="38100" dist="38100" dir="2700000" algn="tl">
                      <a:srgbClr val="FFFFFF"/>
                    </a:outerShdw>
                  </a:effectLst>
                  <a:latin typeface="Arial" charset="0"/>
                  <a:ea typeface="ＭＳ Ｐゴシック" charset="-128"/>
                </a:rPr>
                <a:t> </a:t>
              </a:r>
              <a:r>
                <a:rPr lang="en-US" sz="1600" b="1" dirty="0" err="1">
                  <a:solidFill>
                    <a:schemeClr val="bg1"/>
                  </a:solidFill>
                  <a:effectLst>
                    <a:outerShdw blurRad="38100" dist="38100" dir="2700000" algn="tl">
                      <a:srgbClr val="000000">
                        <a:alpha val="43137"/>
                      </a:srgbClr>
                    </a:outerShdw>
                  </a:effectLst>
                  <a:latin typeface="Arial" charset="0"/>
                  <a:ea typeface="ＭＳ Ｐゴシック" charset="-128"/>
                </a:rPr>
                <a:t>usnChanged</a:t>
              </a:r>
              <a:r>
                <a:rPr lang="en-US" sz="1600" dirty="0">
                  <a:solidFill>
                    <a:schemeClr val="bg1"/>
                  </a:solidFill>
                  <a:latin typeface="Arial" charset="0"/>
                  <a:ea typeface="ＭＳ Ｐゴシック" charset="-128"/>
                </a:rPr>
                <a:t> =</a:t>
              </a:r>
              <a:r>
                <a:rPr lang="en-US" sz="1600" b="1" dirty="0">
                  <a:solidFill>
                    <a:schemeClr val="bg1"/>
                  </a:solidFill>
                  <a:effectLst>
                    <a:outerShdw blurRad="38100" dist="38100" dir="2700000" algn="tl">
                      <a:srgbClr val="000000"/>
                    </a:outerShdw>
                  </a:effectLst>
                  <a:latin typeface="Arial" charset="0"/>
                  <a:ea typeface="ＭＳ Ｐゴシック" charset="-128"/>
                </a:rPr>
                <a:t> </a:t>
              </a:r>
              <a:r>
                <a:rPr lang="en-US" sz="1600" b="1" dirty="0">
                  <a:solidFill>
                    <a:srgbClr val="FF0000"/>
                  </a:solidFill>
                  <a:effectLst>
                    <a:outerShdw blurRad="38100" dist="38100" dir="2700000" algn="tl">
                      <a:srgbClr val="000000"/>
                    </a:outerShdw>
                  </a:effectLst>
                  <a:latin typeface="Arial" charset="0"/>
                  <a:ea typeface="ＭＳ Ｐゴシック" charset="-128"/>
                </a:rPr>
                <a:t>4711</a:t>
              </a:r>
            </a:p>
          </p:txBody>
        </p:sp>
      </p:grpSp>
      <p:sp>
        <p:nvSpPr>
          <p:cNvPr id="21508" name="Rectangle 52"/>
          <p:cNvSpPr>
            <a:spLocks noGrp="1" noChangeArrowheads="1"/>
          </p:cNvSpPr>
          <p:nvPr>
            <p:ph type="title"/>
          </p:nvPr>
        </p:nvSpPr>
        <p:spPr/>
        <p:txBody>
          <a:bodyPr/>
          <a:lstStyle/>
          <a:p>
            <a:r>
              <a:rPr lang="en-US" smtClean="0"/>
              <a:t>Object creation &amp; metadata</a:t>
            </a:r>
          </a:p>
        </p:txBody>
      </p:sp>
      <p:pic>
        <p:nvPicPr>
          <p:cNvPr id="21509" name="Picture 53" descr="NEC PowerMate VT 300 _12_99"/>
          <p:cNvPicPr>
            <a:picLocks noChangeAspect="1" noChangeArrowheads="1"/>
          </p:cNvPicPr>
          <p:nvPr/>
        </p:nvPicPr>
        <p:blipFill>
          <a:blip r:embed="rId4">
            <a:extLst>
              <a:ext uri="{28A0092B-C50C-407E-A947-70E740481C1C}">
                <a14:useLocalDpi xmlns:a14="http://schemas.microsoft.com/office/drawing/2010/main" val="0"/>
              </a:ext>
            </a:extLst>
          </a:blip>
          <a:srcRect l="17200" t="19104" r="51466"/>
          <a:stretch>
            <a:fillRect/>
          </a:stretch>
        </p:blipFill>
        <p:spPr bwMode="auto">
          <a:xfrm>
            <a:off x="455613" y="1689100"/>
            <a:ext cx="766762" cy="122396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7494" name="Rectangle 54"/>
          <p:cNvSpPr>
            <a:spLocks noChangeArrowheads="1"/>
          </p:cNvSpPr>
          <p:nvPr/>
        </p:nvSpPr>
        <p:spPr bwMode="auto">
          <a:xfrm>
            <a:off x="1235075" y="2092329"/>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a:effectLst>
                  <a:outerShdw blurRad="38100" dist="38100" dir="2700000" algn="tl">
                    <a:srgbClr val="FFFFFF"/>
                  </a:outerShdw>
                </a:effectLst>
                <a:latin typeface="Arial" charset="0"/>
                <a:ea typeface="ＭＳ Ｐゴシック" charset="-128"/>
              </a:rPr>
              <a:t>USN: 4710</a:t>
            </a:r>
          </a:p>
        </p:txBody>
      </p:sp>
      <p:graphicFrame>
        <p:nvGraphicFramePr>
          <p:cNvPr id="957496" name="Object 56"/>
          <p:cNvGraphicFramePr>
            <a:graphicFrameLocks noChangeAspect="1"/>
          </p:cNvGraphicFramePr>
          <p:nvPr>
            <p:extLst>
              <p:ext uri="{D42A27DB-BD31-4B8C-83A1-F6EECF244321}">
                <p14:modId xmlns:p14="http://schemas.microsoft.com/office/powerpoint/2010/main" val="1863434988"/>
              </p:ext>
            </p:extLst>
          </p:nvPr>
        </p:nvGraphicFramePr>
        <p:xfrm>
          <a:off x="3459689" y="1492073"/>
          <a:ext cx="486807" cy="673100"/>
        </p:xfrm>
        <a:graphic>
          <a:graphicData uri="http://schemas.openxmlformats.org/presentationml/2006/ole">
            <mc:AlternateContent xmlns:mc="http://schemas.openxmlformats.org/markup-compatibility/2006">
              <mc:Choice xmlns:v="urn:schemas-microsoft-com:vml" Requires="v">
                <p:oleObj spid="_x0000_s38925" name="Photo Editor Photo" r:id="rId5" imgW="91444" imgH="91444" progId="MSPhotoEd.3">
                  <p:embed/>
                </p:oleObj>
              </mc:Choice>
              <mc:Fallback>
                <p:oleObj name="Photo Editor Photo" r:id="rId5" imgW="91444" imgH="91444"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9689" y="1492073"/>
                        <a:ext cx="486807" cy="673100"/>
                      </a:xfrm>
                      <a:prstGeom prst="rect">
                        <a:avLst/>
                      </a:prstGeom>
                      <a:noFill/>
                      <a:ln>
                        <a:noFill/>
                      </a:ln>
                      <a:effectLst/>
                      <a:extLst/>
                    </p:spPr>
                  </p:pic>
                </p:oleObj>
              </mc:Fallback>
            </mc:AlternateContent>
          </a:graphicData>
        </a:graphic>
      </p:graphicFrame>
      <p:sp>
        <p:nvSpPr>
          <p:cNvPr id="957499" name="Line 59"/>
          <p:cNvSpPr>
            <a:spLocks noChangeShapeType="1"/>
          </p:cNvSpPr>
          <p:nvPr/>
        </p:nvSpPr>
        <p:spPr bwMode="auto">
          <a:xfrm flipH="1">
            <a:off x="2527301" y="1866902"/>
            <a:ext cx="996950" cy="388937"/>
          </a:xfrm>
          <a:prstGeom prst="line">
            <a:avLst/>
          </a:prstGeom>
          <a:noFill/>
          <a:ln w="19050">
            <a:solidFill>
              <a:schemeClr val="bg1"/>
            </a:solidFill>
            <a:prstDash val="sysDot"/>
            <a:round/>
            <a:headEnd/>
            <a:tailEnd type="stealth" w="lg" len="lg"/>
          </a:ln>
          <a:extLst>
            <a:ext uri="{909E8E84-426E-40DD-AFC4-6F175D3DCCD1}">
              <a14:hiddenFill xmlns:a14="http://schemas.microsoft.com/office/drawing/2010/main">
                <a:noFill/>
              </a14:hiddenFill>
            </a:ext>
          </a:extLst>
        </p:spPr>
        <p:txBody>
          <a:bodyPr>
            <a:spAutoFit/>
          </a:bodyPr>
          <a:lstStyle/>
          <a:p>
            <a:endParaRPr lang="en-US"/>
          </a:p>
        </p:txBody>
      </p:sp>
      <p:sp>
        <p:nvSpPr>
          <p:cNvPr id="957501" name="Rectangle 61"/>
          <p:cNvSpPr>
            <a:spLocks noChangeArrowheads="1"/>
          </p:cNvSpPr>
          <p:nvPr/>
        </p:nvSpPr>
        <p:spPr bwMode="auto">
          <a:xfrm>
            <a:off x="1235075" y="209550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 </a:t>
            </a:r>
            <a:r>
              <a:rPr lang="en-US" sz="1600" b="1" dirty="0">
                <a:solidFill>
                  <a:srgbClr val="FF0000"/>
                </a:solidFill>
                <a:effectLst>
                  <a:outerShdw blurRad="38100" dist="38100" dir="2700000" algn="tl">
                    <a:srgbClr val="000000"/>
                  </a:outerShdw>
                </a:effectLst>
                <a:latin typeface="Arial" charset="0"/>
                <a:ea typeface="ＭＳ Ｐゴシック" charset="-128"/>
              </a:rPr>
              <a:t>4711</a:t>
            </a:r>
          </a:p>
        </p:txBody>
      </p:sp>
      <p:sp>
        <p:nvSpPr>
          <p:cNvPr id="3" name="TextBox 2"/>
          <p:cNvSpPr txBox="1"/>
          <p:nvPr/>
        </p:nvSpPr>
        <p:spPr>
          <a:xfrm>
            <a:off x="4788975" y="1899480"/>
            <a:ext cx="4023360" cy="1200329"/>
          </a:xfrm>
          <a:prstGeom prst="rect">
            <a:avLst/>
          </a:prstGeom>
          <a:noFill/>
        </p:spPr>
        <p:txBody>
          <a:bodyPr wrap="square" rtlCol="0">
            <a:spAutoFit/>
          </a:bodyPr>
          <a:lstStyle/>
          <a:p>
            <a:pPr marL="285750" indent="-285750">
              <a:buFont typeface="Arial" pitchFamily="34" charset="0"/>
              <a:buChar char="•"/>
            </a:pPr>
            <a:r>
              <a:rPr lang="en-US" b="1" dirty="0">
                <a:solidFill>
                  <a:schemeClr val="bg1"/>
                </a:solidFill>
                <a:effectLst>
                  <a:outerShdw blurRad="38100" dist="38100" dir="2700000" algn="tl">
                    <a:srgbClr val="000000">
                      <a:alpha val="43137"/>
                    </a:srgbClr>
                  </a:outerShdw>
                </a:effectLst>
              </a:rPr>
              <a:t>Add new user on DS1</a:t>
            </a:r>
          </a:p>
          <a:p>
            <a:pPr marL="742950" lvl="1" indent="-285750">
              <a:buFont typeface="Arial" pitchFamily="34" charset="0"/>
              <a:buChar char="•"/>
            </a:pPr>
            <a:r>
              <a:rPr lang="en-US" dirty="0">
                <a:solidFill>
                  <a:schemeClr val="bg1"/>
                </a:solidFill>
              </a:rPr>
              <a:t>DS1 USN increases to </a:t>
            </a:r>
            <a:r>
              <a:rPr lang="en-US" b="1" dirty="0">
                <a:solidFill>
                  <a:srgbClr val="FF0000"/>
                </a:solidFill>
                <a:effectLst>
                  <a:outerShdw blurRad="38100" dist="38100" dir="2700000" algn="tl">
                    <a:srgbClr val="000000"/>
                  </a:outerShdw>
                </a:effectLst>
                <a:latin typeface="Arial" charset="0"/>
                <a:ea typeface="ＭＳ Ｐゴシック" charset="-128"/>
              </a:rPr>
              <a:t>4711</a:t>
            </a:r>
          </a:p>
          <a:p>
            <a:pPr marL="742950" lvl="1" indent="-285750">
              <a:buFont typeface="Arial" pitchFamily="34" charset="0"/>
              <a:buChar char="•"/>
            </a:pPr>
            <a:r>
              <a:rPr lang="en-US" dirty="0">
                <a:solidFill>
                  <a:schemeClr val="bg1"/>
                </a:solidFill>
              </a:rPr>
              <a:t>DS1 object metadata below</a:t>
            </a:r>
          </a:p>
          <a:p>
            <a:pPr marL="285750" indent="-285750">
              <a:buFont typeface="Arial" pitchFamily="34" charset="0"/>
              <a:buChar char="•"/>
            </a:pPr>
            <a:endParaRPr lang="en-US" dirty="0" err="1" smtClean="0">
              <a:solidFill>
                <a:schemeClr val="bg1"/>
              </a:solidFill>
            </a:endParaRPr>
          </a:p>
        </p:txBody>
      </p:sp>
    </p:spTree>
    <p:extLst>
      <p:ext uri="{BB962C8B-B14F-4D97-AF65-F5344CB8AC3E}">
        <p14:creationId xmlns:p14="http://schemas.microsoft.com/office/powerpoint/2010/main" val="4077920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entr" presetSubtype="0" fill="hold" nodeType="afterEffect">
                                  <p:stCondLst>
                                    <p:cond delay="0"/>
                                  </p:stCondLst>
                                  <p:childTnLst>
                                    <p:set>
                                      <p:cBhvr>
                                        <p:cTn id="6" dur="1" fill="hold">
                                          <p:stCondLst>
                                            <p:cond delay="0"/>
                                          </p:stCondLst>
                                        </p:cTn>
                                        <p:tgtEl>
                                          <p:spTgt spid="957496"/>
                                        </p:tgtEl>
                                        <p:attrNameLst>
                                          <p:attrName>style.visibility</p:attrName>
                                        </p:attrNameLst>
                                      </p:cBhvr>
                                      <p:to>
                                        <p:strVal val="visible"/>
                                      </p:to>
                                    </p:set>
                                  </p:childTnLst>
                                </p:cTn>
                              </p:par>
                              <p:par>
                                <p:cTn id="7" presetID="22" presetClass="entr" presetSubtype="2" fill="hold" grpId="0" nodeType="withEffect">
                                  <p:stCondLst>
                                    <p:cond delay="0"/>
                                  </p:stCondLst>
                                  <p:childTnLst>
                                    <p:set>
                                      <p:cBhvr>
                                        <p:cTn id="8" dur="1" fill="hold">
                                          <p:stCondLst>
                                            <p:cond delay="0"/>
                                          </p:stCondLst>
                                        </p:cTn>
                                        <p:tgtEl>
                                          <p:spTgt spid="957499"/>
                                        </p:tgtEl>
                                        <p:attrNameLst>
                                          <p:attrName>style.visibility</p:attrName>
                                        </p:attrNameLst>
                                      </p:cBhvr>
                                      <p:to>
                                        <p:strVal val="visible"/>
                                      </p:to>
                                    </p:set>
                                    <p:animEffect transition="in" filter="wipe(right)">
                                      <p:cBhvr>
                                        <p:cTn id="9" dur="500"/>
                                        <p:tgtEl>
                                          <p:spTgt spid="957499"/>
                                        </p:tgtEl>
                                      </p:cBhvr>
                                    </p:animEffect>
                                  </p:childTnLst>
                                </p:cTn>
                              </p:par>
                            </p:childTnLst>
                          </p:cTn>
                        </p:par>
                        <p:par>
                          <p:cTn id="10" fill="hold" nodeType="afterGroup">
                            <p:stCondLst>
                              <p:cond delay="500"/>
                            </p:stCondLst>
                            <p:childTnLst>
                              <p:par>
                                <p:cTn id="11" presetID="9" presetClass="entr" presetSubtype="0" fill="hold" grpId="0" nodeType="afterEffect">
                                  <p:stCondLst>
                                    <p:cond delay="0"/>
                                  </p:stCondLst>
                                  <p:childTnLst>
                                    <p:set>
                                      <p:cBhvr>
                                        <p:cTn id="12" dur="1" fill="hold">
                                          <p:stCondLst>
                                            <p:cond delay="0"/>
                                          </p:stCondLst>
                                        </p:cTn>
                                        <p:tgtEl>
                                          <p:spTgt spid="957501">
                                            <p:bg/>
                                          </p:spTgt>
                                        </p:tgtEl>
                                        <p:attrNameLst>
                                          <p:attrName>style.visibility</p:attrName>
                                        </p:attrNameLst>
                                      </p:cBhvr>
                                      <p:to>
                                        <p:strVal val="visible"/>
                                      </p:to>
                                    </p:set>
                                    <p:animEffect transition="in" filter="dissolve">
                                      <p:cBhvr>
                                        <p:cTn id="13" dur="500"/>
                                        <p:tgtEl>
                                          <p:spTgt spid="957501">
                                            <p:bg/>
                                          </p:spTgt>
                                        </p:tgtEl>
                                      </p:cBhvr>
                                    </p:animEffect>
                                  </p:childTnLst>
                                </p:cTn>
                              </p:par>
                              <p:par>
                                <p:cTn id="14" presetID="9" presetClass="entr" presetSubtype="0" fill="hold" grpId="0" nodeType="withEffect">
                                  <p:stCondLst>
                                    <p:cond delay="0"/>
                                  </p:stCondLst>
                                  <p:iterate type="lt">
                                    <p:tmPct val="0"/>
                                  </p:iterate>
                                  <p:childTnLst>
                                    <p:set>
                                      <p:cBhvr>
                                        <p:cTn id="15" dur="1" fill="hold">
                                          <p:stCondLst>
                                            <p:cond delay="0"/>
                                          </p:stCondLst>
                                        </p:cTn>
                                        <p:tgtEl>
                                          <p:spTgt spid="957501">
                                            <p:txEl>
                                              <p:pRg st="0" end="0"/>
                                            </p:txEl>
                                          </p:spTgt>
                                        </p:tgtEl>
                                        <p:attrNameLst>
                                          <p:attrName>style.visibility</p:attrName>
                                        </p:attrNameLst>
                                      </p:cBhvr>
                                      <p:to>
                                        <p:strVal val="visible"/>
                                      </p:to>
                                    </p:set>
                                    <p:animEffect transition="in" filter="dissolve">
                                      <p:cBhvr>
                                        <p:cTn id="16" dur="500"/>
                                        <p:tgtEl>
                                          <p:spTgt spid="957501">
                                            <p:txEl>
                                              <p:pRg st="0" end="0"/>
                                            </p:txEl>
                                          </p:spTgt>
                                        </p:tgtEl>
                                      </p:cBhvr>
                                    </p:animEffect>
                                  </p:childTnLst>
                                </p:cTn>
                              </p:par>
                            </p:childTnLst>
                          </p:cTn>
                        </p:par>
                        <p:par>
                          <p:cTn id="17" fill="hold" nodeType="afterGroup">
                            <p:stCondLst>
                              <p:cond delay="1000"/>
                            </p:stCondLst>
                            <p:childTnLst>
                              <p:par>
                                <p:cTn id="18" presetID="34" presetClass="emph" presetSubtype="0" fill="hold" nodeType="afterEffect">
                                  <p:stCondLst>
                                    <p:cond delay="0"/>
                                  </p:stCondLst>
                                  <p:iterate type="lt">
                                    <p:tmPct val="10000"/>
                                  </p:iterate>
                                  <p:childTnLst>
                                    <p:animMotion origin="layout" path="M 0.0 0.0 L 0.0 -0.07213" pathEditMode="relative" ptsTypes="">
                                      <p:cBhvr>
                                        <p:cTn id="19" dur="250" accel="50000" decel="50000" autoRev="1" fill="hold">
                                          <p:stCondLst>
                                            <p:cond delay="0"/>
                                          </p:stCondLst>
                                        </p:cTn>
                                        <p:tgtEl>
                                          <p:spTgt spid="957501">
                                            <p:txEl>
                                              <p:pRg st="0" end="0"/>
                                            </p:txEl>
                                          </p:spTgt>
                                        </p:tgtEl>
                                        <p:attrNameLst>
                                          <p:attrName>ppt_x</p:attrName>
                                          <p:attrName>ppt_y</p:attrName>
                                        </p:attrNameLst>
                                      </p:cBhvr>
                                    </p:animMotion>
                                    <p:animRot by="1500000">
                                      <p:cBhvr>
                                        <p:cTn id="20" dur="125" fill="hold">
                                          <p:stCondLst>
                                            <p:cond delay="0"/>
                                          </p:stCondLst>
                                        </p:cTn>
                                        <p:tgtEl>
                                          <p:spTgt spid="957501">
                                            <p:txEl>
                                              <p:pRg st="0" end="0"/>
                                            </p:txEl>
                                          </p:spTgt>
                                        </p:tgtEl>
                                        <p:attrNameLst>
                                          <p:attrName>r</p:attrName>
                                        </p:attrNameLst>
                                      </p:cBhvr>
                                    </p:animRot>
                                    <p:animRot by="-1500000">
                                      <p:cBhvr>
                                        <p:cTn id="21" dur="125" fill="hold">
                                          <p:stCondLst>
                                            <p:cond delay="125"/>
                                          </p:stCondLst>
                                        </p:cTn>
                                        <p:tgtEl>
                                          <p:spTgt spid="957501">
                                            <p:txEl>
                                              <p:pRg st="0" end="0"/>
                                            </p:txEl>
                                          </p:spTgt>
                                        </p:tgtEl>
                                        <p:attrNameLst>
                                          <p:attrName>r</p:attrName>
                                        </p:attrNameLst>
                                      </p:cBhvr>
                                    </p:animRot>
                                    <p:animRot by="-1500000">
                                      <p:cBhvr>
                                        <p:cTn id="22" dur="125" fill="hold">
                                          <p:stCondLst>
                                            <p:cond delay="250"/>
                                          </p:stCondLst>
                                        </p:cTn>
                                        <p:tgtEl>
                                          <p:spTgt spid="957501">
                                            <p:txEl>
                                              <p:pRg st="0" end="0"/>
                                            </p:txEl>
                                          </p:spTgt>
                                        </p:tgtEl>
                                        <p:attrNameLst>
                                          <p:attrName>r</p:attrName>
                                        </p:attrNameLst>
                                      </p:cBhvr>
                                    </p:animRot>
                                    <p:animRot by="1500000">
                                      <p:cBhvr>
                                        <p:cTn id="23" dur="125" fill="hold">
                                          <p:stCondLst>
                                            <p:cond delay="375"/>
                                          </p:stCondLst>
                                        </p:cTn>
                                        <p:tgtEl>
                                          <p:spTgt spid="957501">
                                            <p:txEl>
                                              <p:pRg st="0" end="0"/>
                                            </p:txEl>
                                          </p:spTgt>
                                        </p:tgtEl>
                                        <p:attrNameLst>
                                          <p:attrName>r</p:attrName>
                                        </p:attrNameLst>
                                      </p:cBhvr>
                                    </p:animRot>
                                  </p:childTnLst>
                                </p:cTn>
                              </p:par>
                              <p:par>
                                <p:cTn id="24" presetID="9"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dissolve">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7499" grpId="0" animBg="1"/>
      <p:bldP spid="957501" grpId="0" build="allAtOnce"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6" name="Text Box 2"/>
          <p:cNvSpPr txBox="1">
            <a:spLocks noChangeArrowheads="1"/>
          </p:cNvSpPr>
          <p:nvPr/>
        </p:nvSpPr>
        <p:spPr bwMode="auto">
          <a:xfrm>
            <a:off x="482601" y="1336676"/>
            <a:ext cx="684803" cy="400110"/>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2000" b="1" dirty="0">
                <a:solidFill>
                  <a:schemeClr val="bg1"/>
                </a:solidFill>
                <a:effectLst>
                  <a:outerShdw blurRad="38100" dist="38100" dir="2700000" algn="tl">
                    <a:srgbClr val="C0C0C0"/>
                  </a:outerShdw>
                </a:effectLst>
                <a:latin typeface="Arial" charset="0"/>
                <a:ea typeface="ＭＳ Ｐゴシック" charset="-128"/>
              </a:rPr>
              <a:t>DS1</a:t>
            </a:r>
          </a:p>
        </p:txBody>
      </p:sp>
      <p:sp>
        <p:nvSpPr>
          <p:cNvPr id="22531" name="Rectangle 41"/>
          <p:cNvSpPr>
            <a:spLocks noGrp="1" noChangeArrowheads="1"/>
          </p:cNvSpPr>
          <p:nvPr>
            <p:ph type="title"/>
          </p:nvPr>
        </p:nvSpPr>
        <p:spPr/>
        <p:txBody>
          <a:bodyPr/>
          <a:lstStyle/>
          <a:p>
            <a:r>
              <a:rPr lang="en-US" smtClean="0"/>
              <a:t>Object replication &amp; metadata</a:t>
            </a:r>
            <a:endParaRPr lang="en-US" dirty="0" smtClean="0"/>
          </a:p>
        </p:txBody>
      </p:sp>
      <p:pic>
        <p:nvPicPr>
          <p:cNvPr id="22532" name="Picture 42" descr="NEC PowerMate VT 300 _12_99"/>
          <p:cNvPicPr>
            <a:picLocks noChangeAspect="1" noChangeArrowheads="1"/>
          </p:cNvPicPr>
          <p:nvPr/>
        </p:nvPicPr>
        <p:blipFill>
          <a:blip r:embed="rId4">
            <a:extLst>
              <a:ext uri="{28A0092B-C50C-407E-A947-70E740481C1C}">
                <a14:useLocalDpi xmlns:a14="http://schemas.microsoft.com/office/drawing/2010/main" val="0"/>
              </a:ext>
            </a:extLst>
          </a:blip>
          <a:srcRect l="17200" t="19104" r="51466"/>
          <a:stretch>
            <a:fillRect/>
          </a:stretch>
        </p:blipFill>
        <p:spPr bwMode="auto">
          <a:xfrm>
            <a:off x="455613" y="1689100"/>
            <a:ext cx="766762" cy="122396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3627" name="Rectangle 43"/>
          <p:cNvSpPr>
            <a:spLocks noChangeArrowheads="1"/>
          </p:cNvSpPr>
          <p:nvPr/>
        </p:nvSpPr>
        <p:spPr bwMode="auto">
          <a:xfrm>
            <a:off x="1235075" y="2092329"/>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 </a:t>
            </a:r>
            <a:r>
              <a:rPr lang="en-US" sz="1600" b="1" dirty="0">
                <a:solidFill>
                  <a:srgbClr val="002060"/>
                </a:solidFill>
                <a:effectLst>
                  <a:outerShdw blurRad="38100" dist="38100" dir="2700000" algn="tl">
                    <a:srgbClr val="FFFFFF"/>
                  </a:outerShdw>
                </a:effectLst>
                <a:latin typeface="Arial" charset="0"/>
                <a:ea typeface="ＭＳ Ｐゴシック" charset="-128"/>
              </a:rPr>
              <a:t>4711</a:t>
            </a:r>
          </a:p>
        </p:txBody>
      </p:sp>
      <p:graphicFrame>
        <p:nvGraphicFramePr>
          <p:cNvPr id="963629" name="Object 45"/>
          <p:cNvGraphicFramePr>
            <a:graphicFrameLocks noChangeAspect="1"/>
          </p:cNvGraphicFramePr>
          <p:nvPr>
            <p:extLst>
              <p:ext uri="{D42A27DB-BD31-4B8C-83A1-F6EECF244321}">
                <p14:modId xmlns:p14="http://schemas.microsoft.com/office/powerpoint/2010/main" val="1220507896"/>
              </p:ext>
            </p:extLst>
          </p:nvPr>
        </p:nvGraphicFramePr>
        <p:xfrm>
          <a:off x="1943100" y="2632075"/>
          <a:ext cx="673100" cy="673100"/>
        </p:xfrm>
        <a:graphic>
          <a:graphicData uri="http://schemas.openxmlformats.org/presentationml/2006/ole">
            <mc:AlternateContent xmlns:mc="http://schemas.openxmlformats.org/markup-compatibility/2006">
              <mc:Choice xmlns:v="urn:schemas-microsoft-com:vml" Requires="v">
                <p:oleObj spid="_x0000_s39949" name="Photo Editor Photo" r:id="rId5" imgW="91444" imgH="91444" progId="MSPhotoEd.3">
                  <p:embed/>
                </p:oleObj>
              </mc:Choice>
              <mc:Fallback>
                <p:oleObj name="Photo Editor Photo" r:id="rId5" imgW="91444" imgH="91444"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3100" y="2632075"/>
                        <a:ext cx="673100" cy="67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3630" name="Line 46"/>
          <p:cNvSpPr>
            <a:spLocks noChangeShapeType="1"/>
          </p:cNvSpPr>
          <p:nvPr/>
        </p:nvSpPr>
        <p:spPr bwMode="auto">
          <a:xfrm>
            <a:off x="1303339" y="2674937"/>
            <a:ext cx="715962" cy="266700"/>
          </a:xfrm>
          <a:prstGeom prst="line">
            <a:avLst/>
          </a:prstGeom>
          <a:noFill/>
          <a:ln w="19050">
            <a:solidFill>
              <a:schemeClr val="tx2"/>
            </a:solidFill>
            <a:prstDash val="sysDot"/>
            <a:round/>
            <a:headEnd/>
            <a:tailEnd type="stealth" w="lg" len="lg"/>
          </a:ln>
          <a:extLst>
            <a:ext uri="{909E8E84-426E-40DD-AFC4-6F175D3DCCD1}">
              <a14:hiddenFill xmlns:a14="http://schemas.microsoft.com/office/drawing/2010/main">
                <a:noFill/>
              </a14:hiddenFill>
            </a:ext>
          </a:extLst>
        </p:spPr>
        <p:txBody>
          <a:bodyPr>
            <a:spAutoFit/>
          </a:bodyPr>
          <a:lstStyle/>
          <a:p>
            <a:endParaRPr lang="en-US"/>
          </a:p>
        </p:txBody>
      </p:sp>
      <p:sp>
        <p:nvSpPr>
          <p:cNvPr id="963634" name="Text Box 50"/>
          <p:cNvSpPr txBox="1">
            <a:spLocks noChangeArrowheads="1"/>
          </p:cNvSpPr>
          <p:nvPr/>
        </p:nvSpPr>
        <p:spPr bwMode="auto">
          <a:xfrm>
            <a:off x="3270252" y="1333501"/>
            <a:ext cx="684803" cy="400110"/>
          </a:xfrm>
          <a:prstGeom prst="rect">
            <a:avLst/>
          </a:prstGeom>
          <a:noFill/>
          <a:ln w="12700">
            <a:noFill/>
            <a:miter lim="800000"/>
            <a:headEnd type="none" w="sm" len="sm"/>
            <a:tailEnd type="none" w="sm" len="sm"/>
          </a:ln>
          <a:effectLst/>
        </p:spPr>
        <p:txBody>
          <a:bodyPr wrap="none">
            <a:spAutoFit/>
          </a:bodyPr>
          <a:lstStyle/>
          <a:p>
            <a:pPr eaLnBrk="0" hangingPunct="0">
              <a:defRPr/>
            </a:pPr>
            <a:r>
              <a:rPr lang="en-US" sz="2000" b="1" dirty="0">
                <a:solidFill>
                  <a:schemeClr val="bg1"/>
                </a:solidFill>
                <a:effectLst>
                  <a:outerShdw blurRad="38100" dist="38100" dir="2700000" algn="tl">
                    <a:srgbClr val="C0C0C0"/>
                  </a:outerShdw>
                </a:effectLst>
                <a:latin typeface="Arial" charset="0"/>
                <a:ea typeface="ＭＳ Ｐゴシック" charset="-128"/>
              </a:rPr>
              <a:t>DS2</a:t>
            </a:r>
          </a:p>
        </p:txBody>
      </p:sp>
      <p:pic>
        <p:nvPicPr>
          <p:cNvPr id="963635" name="Picture 51" descr="NEC PowerMate VT 300 _12_99"/>
          <p:cNvPicPr>
            <a:picLocks noChangeAspect="1" noChangeArrowheads="1"/>
          </p:cNvPicPr>
          <p:nvPr/>
        </p:nvPicPr>
        <p:blipFill>
          <a:blip r:embed="rId4">
            <a:extLst>
              <a:ext uri="{28A0092B-C50C-407E-A947-70E740481C1C}">
                <a14:useLocalDpi xmlns:a14="http://schemas.microsoft.com/office/drawing/2010/main" val="0"/>
              </a:ext>
            </a:extLst>
          </a:blip>
          <a:srcRect l="17200" t="19104" r="51466"/>
          <a:stretch>
            <a:fillRect/>
          </a:stretch>
        </p:blipFill>
        <p:spPr bwMode="auto">
          <a:xfrm>
            <a:off x="3243264" y="1685925"/>
            <a:ext cx="766762" cy="122396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3636" name="Rectangle 52"/>
          <p:cNvSpPr>
            <a:spLocks noChangeArrowheads="1"/>
          </p:cNvSpPr>
          <p:nvPr/>
        </p:nvSpPr>
        <p:spPr bwMode="auto">
          <a:xfrm>
            <a:off x="4022725" y="208915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a:effectLst>
                  <a:outerShdw blurRad="38100" dist="38100" dir="2700000" algn="tl">
                    <a:srgbClr val="FFFFFF"/>
                  </a:outerShdw>
                </a:effectLst>
                <a:latin typeface="Arial" charset="0"/>
                <a:ea typeface="ＭＳ Ｐゴシック" charset="-128"/>
              </a:rPr>
              <a:t>USN: 2051</a:t>
            </a:r>
          </a:p>
        </p:txBody>
      </p:sp>
      <p:sp>
        <p:nvSpPr>
          <p:cNvPr id="963637" name="Line 53"/>
          <p:cNvSpPr>
            <a:spLocks noChangeShapeType="1"/>
          </p:cNvSpPr>
          <p:nvPr/>
        </p:nvSpPr>
        <p:spPr bwMode="auto">
          <a:xfrm flipV="1">
            <a:off x="2525713" y="2741612"/>
            <a:ext cx="674687" cy="217488"/>
          </a:xfrm>
          <a:prstGeom prst="line">
            <a:avLst/>
          </a:prstGeom>
          <a:noFill/>
          <a:ln w="19050">
            <a:solidFill>
              <a:schemeClr val="bg1"/>
            </a:solidFill>
            <a:prstDash val="sysDot"/>
            <a:round/>
            <a:headEnd/>
            <a:tailEnd type="stealth" w="lg" len="lg"/>
          </a:ln>
          <a:extLst>
            <a:ext uri="{909E8E84-426E-40DD-AFC4-6F175D3DCCD1}">
              <a14:hiddenFill xmlns:a14="http://schemas.microsoft.com/office/drawing/2010/main">
                <a:noFill/>
              </a14:hiddenFill>
            </a:ext>
          </a:extLst>
        </p:spPr>
        <p:txBody>
          <a:bodyPr>
            <a:spAutoFit/>
          </a:bodyPr>
          <a:lstStyle/>
          <a:p>
            <a:endParaRPr lang="en-US"/>
          </a:p>
        </p:txBody>
      </p:sp>
      <p:grpSp>
        <p:nvGrpSpPr>
          <p:cNvPr id="2" name="Group 56"/>
          <p:cNvGrpSpPr>
            <a:grpSpLocks/>
          </p:cNvGrpSpPr>
          <p:nvPr/>
        </p:nvGrpSpPr>
        <p:grpSpPr bwMode="auto">
          <a:xfrm>
            <a:off x="406400" y="3471862"/>
            <a:ext cx="8382000" cy="2243138"/>
            <a:chOff x="256" y="2104"/>
            <a:chExt cx="5280" cy="1413"/>
          </a:xfrm>
        </p:grpSpPr>
        <p:sp>
          <p:nvSpPr>
            <p:cNvPr id="22543" name="Rectangle 57"/>
            <p:cNvSpPr>
              <a:spLocks noChangeArrowheads="1"/>
            </p:cNvSpPr>
            <p:nvPr/>
          </p:nvSpPr>
          <p:spPr bwMode="auto">
            <a:xfrm>
              <a:off x="256"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P1:</a:t>
              </a:r>
            </a:p>
          </p:txBody>
        </p:sp>
        <p:sp>
          <p:nvSpPr>
            <p:cNvPr id="963642" name="Rectangle 58"/>
            <p:cNvSpPr>
              <a:spLocks noChangeArrowheads="1"/>
            </p:cNvSpPr>
            <p:nvPr/>
          </p:nvSpPr>
          <p:spPr bwMode="auto">
            <a:xfrm>
              <a:off x="1532" y="2615"/>
              <a:ext cx="484" cy="205"/>
            </a:xfrm>
            <a:prstGeom prst="rect">
              <a:avLst/>
            </a:prstGeom>
            <a:solidFill>
              <a:srgbClr val="C0C0C0"/>
            </a:solidFill>
            <a:ln w="127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dirty="0">
                  <a:solidFill>
                    <a:srgbClr val="FF0000"/>
                  </a:solidFill>
                  <a:effectLst>
                    <a:outerShdw blurRad="38100" dist="38100" dir="2700000" algn="tl">
                      <a:srgbClr val="000000"/>
                    </a:outerShdw>
                  </a:effectLst>
                  <a:latin typeface="Arial" charset="0"/>
                  <a:ea typeface="ＭＳ Ｐゴシック" charset="-128"/>
                </a:rPr>
                <a:t>2052</a:t>
              </a:r>
            </a:p>
          </p:txBody>
        </p:sp>
        <p:sp>
          <p:nvSpPr>
            <p:cNvPr id="963643" name="Rectangle 59"/>
            <p:cNvSpPr>
              <a:spLocks noChangeArrowheads="1"/>
            </p:cNvSpPr>
            <p:nvPr/>
          </p:nvSpPr>
          <p:spPr bwMode="auto">
            <a:xfrm>
              <a:off x="2016"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Version#</a:t>
              </a:r>
            </a:p>
          </p:txBody>
        </p:sp>
        <p:sp>
          <p:nvSpPr>
            <p:cNvPr id="22546" name="Rectangle 60"/>
            <p:cNvSpPr>
              <a:spLocks noChangeArrowheads="1"/>
            </p:cNvSpPr>
            <p:nvPr/>
          </p:nvSpPr>
          <p:spPr bwMode="auto">
            <a:xfrm>
              <a:off x="2764"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2547" name="Rectangle 61"/>
            <p:cNvSpPr>
              <a:spLocks noChangeArrowheads="1"/>
            </p:cNvSpPr>
            <p:nvPr/>
          </p:nvSpPr>
          <p:spPr bwMode="auto">
            <a:xfrm>
              <a:off x="1004" y="2615"/>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2548" name="Rectangle 62"/>
            <p:cNvSpPr>
              <a:spLocks noChangeArrowheads="1"/>
            </p:cNvSpPr>
            <p:nvPr/>
          </p:nvSpPr>
          <p:spPr bwMode="auto">
            <a:xfrm>
              <a:off x="2016" y="2615"/>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963647" name="Rectangle 63"/>
            <p:cNvSpPr>
              <a:spLocks noChangeArrowheads="1"/>
            </p:cNvSpPr>
            <p:nvPr/>
          </p:nvSpPr>
          <p:spPr bwMode="auto">
            <a:xfrm>
              <a:off x="3512" y="2383"/>
              <a:ext cx="1144"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Originating GUID</a:t>
              </a:r>
            </a:p>
          </p:txBody>
        </p:sp>
        <p:sp>
          <p:nvSpPr>
            <p:cNvPr id="22550" name="Rectangle 64"/>
            <p:cNvSpPr>
              <a:spLocks noChangeArrowheads="1"/>
            </p:cNvSpPr>
            <p:nvPr/>
          </p:nvSpPr>
          <p:spPr bwMode="auto">
            <a:xfrm>
              <a:off x="4656" y="2615"/>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2551" name="Rectangle 65"/>
            <p:cNvSpPr>
              <a:spLocks noChangeArrowheads="1"/>
            </p:cNvSpPr>
            <p:nvPr/>
          </p:nvSpPr>
          <p:spPr bwMode="auto">
            <a:xfrm>
              <a:off x="3512" y="2615"/>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 </a:t>
              </a:r>
            </a:p>
          </p:txBody>
        </p:sp>
        <p:sp>
          <p:nvSpPr>
            <p:cNvPr id="963650" name="Rectangle 66"/>
            <p:cNvSpPr>
              <a:spLocks noChangeArrowheads="1"/>
            </p:cNvSpPr>
            <p:nvPr/>
          </p:nvSpPr>
          <p:spPr bwMode="auto">
            <a:xfrm>
              <a:off x="256"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dirty="0">
                  <a:latin typeface="Arial" charset="0"/>
                  <a:ea typeface="ＭＳ Ｐゴシック" charset="-128"/>
                </a:rPr>
                <a:t>Property</a:t>
              </a:r>
            </a:p>
          </p:txBody>
        </p:sp>
        <p:sp>
          <p:nvSpPr>
            <p:cNvPr id="963651" name="Rectangle 67"/>
            <p:cNvSpPr>
              <a:spLocks noChangeArrowheads="1"/>
            </p:cNvSpPr>
            <p:nvPr/>
          </p:nvSpPr>
          <p:spPr bwMode="auto">
            <a:xfrm>
              <a:off x="1004" y="2383"/>
              <a:ext cx="52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Value</a:t>
              </a:r>
            </a:p>
          </p:txBody>
        </p:sp>
        <p:sp>
          <p:nvSpPr>
            <p:cNvPr id="963652" name="Rectangle 68"/>
            <p:cNvSpPr>
              <a:spLocks noChangeArrowheads="1"/>
            </p:cNvSpPr>
            <p:nvPr/>
          </p:nvSpPr>
          <p:spPr bwMode="auto">
            <a:xfrm>
              <a:off x="1532" y="2383"/>
              <a:ext cx="484"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USN</a:t>
              </a:r>
            </a:p>
          </p:txBody>
        </p:sp>
        <p:sp>
          <p:nvSpPr>
            <p:cNvPr id="963653" name="Rectangle 69"/>
            <p:cNvSpPr>
              <a:spLocks noChangeArrowheads="1"/>
            </p:cNvSpPr>
            <p:nvPr/>
          </p:nvSpPr>
          <p:spPr bwMode="auto">
            <a:xfrm>
              <a:off x="2764" y="2383"/>
              <a:ext cx="748"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Timestamp</a:t>
              </a:r>
            </a:p>
          </p:txBody>
        </p:sp>
        <p:sp>
          <p:nvSpPr>
            <p:cNvPr id="963654" name="Rectangle 70"/>
            <p:cNvSpPr>
              <a:spLocks noChangeArrowheads="1"/>
            </p:cNvSpPr>
            <p:nvPr/>
          </p:nvSpPr>
          <p:spPr bwMode="auto">
            <a:xfrm>
              <a:off x="4656" y="2383"/>
              <a:ext cx="880" cy="181"/>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400" b="1">
                  <a:latin typeface="Arial" charset="0"/>
                  <a:ea typeface="ＭＳ Ｐゴシック" charset="-128"/>
                </a:rPr>
                <a:t>Orig. USN</a:t>
              </a:r>
            </a:p>
          </p:txBody>
        </p:sp>
        <p:sp>
          <p:nvSpPr>
            <p:cNvPr id="22557" name="Rectangle 71"/>
            <p:cNvSpPr>
              <a:spLocks noChangeArrowheads="1"/>
            </p:cNvSpPr>
            <p:nvPr/>
          </p:nvSpPr>
          <p:spPr bwMode="auto">
            <a:xfrm>
              <a:off x="256"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P2:</a:t>
              </a:r>
            </a:p>
          </p:txBody>
        </p:sp>
        <p:sp>
          <p:nvSpPr>
            <p:cNvPr id="963656" name="Rectangle 72"/>
            <p:cNvSpPr>
              <a:spLocks noChangeArrowheads="1"/>
            </p:cNvSpPr>
            <p:nvPr/>
          </p:nvSpPr>
          <p:spPr bwMode="auto">
            <a:xfrm>
              <a:off x="1532" y="2847"/>
              <a:ext cx="484" cy="205"/>
            </a:xfrm>
            <a:prstGeom prst="rect">
              <a:avLst/>
            </a:prstGeom>
            <a:solidFill>
              <a:srgbClr val="C0C0C0"/>
            </a:solidFill>
            <a:ln w="127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a:solidFill>
                    <a:srgbClr val="FF0000"/>
                  </a:solidFill>
                  <a:effectLst>
                    <a:outerShdw blurRad="38100" dist="38100" dir="2700000" algn="tl">
                      <a:srgbClr val="000000"/>
                    </a:outerShdw>
                  </a:effectLst>
                  <a:latin typeface="Arial" charset="0"/>
                  <a:ea typeface="ＭＳ Ｐゴシック" charset="-128"/>
                </a:rPr>
                <a:t>2052</a:t>
              </a:r>
            </a:p>
          </p:txBody>
        </p:sp>
        <p:sp>
          <p:nvSpPr>
            <p:cNvPr id="22559" name="Rectangle 73"/>
            <p:cNvSpPr>
              <a:spLocks noChangeArrowheads="1"/>
            </p:cNvSpPr>
            <p:nvPr/>
          </p:nvSpPr>
          <p:spPr bwMode="auto">
            <a:xfrm>
              <a:off x="2764"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2560" name="Rectangle 74"/>
            <p:cNvSpPr>
              <a:spLocks noChangeArrowheads="1"/>
            </p:cNvSpPr>
            <p:nvPr/>
          </p:nvSpPr>
          <p:spPr bwMode="auto">
            <a:xfrm>
              <a:off x="1004" y="2847"/>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2561" name="Rectangle 75"/>
            <p:cNvSpPr>
              <a:spLocks noChangeArrowheads="1"/>
            </p:cNvSpPr>
            <p:nvPr/>
          </p:nvSpPr>
          <p:spPr bwMode="auto">
            <a:xfrm>
              <a:off x="2016" y="2847"/>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2562" name="Rectangle 76"/>
            <p:cNvSpPr>
              <a:spLocks noChangeArrowheads="1"/>
            </p:cNvSpPr>
            <p:nvPr/>
          </p:nvSpPr>
          <p:spPr bwMode="auto">
            <a:xfrm>
              <a:off x="4656" y="2847"/>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2563" name="Rectangle 77"/>
            <p:cNvSpPr>
              <a:spLocks noChangeArrowheads="1"/>
            </p:cNvSpPr>
            <p:nvPr/>
          </p:nvSpPr>
          <p:spPr bwMode="auto">
            <a:xfrm>
              <a:off x="3512" y="2848"/>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 </a:t>
              </a:r>
            </a:p>
          </p:txBody>
        </p:sp>
        <p:sp>
          <p:nvSpPr>
            <p:cNvPr id="22564" name="Rectangle 78"/>
            <p:cNvSpPr>
              <a:spLocks noChangeArrowheads="1"/>
            </p:cNvSpPr>
            <p:nvPr/>
          </p:nvSpPr>
          <p:spPr bwMode="auto">
            <a:xfrm>
              <a:off x="256"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P3:</a:t>
              </a:r>
            </a:p>
          </p:txBody>
        </p:sp>
        <p:sp>
          <p:nvSpPr>
            <p:cNvPr id="963663" name="Rectangle 79"/>
            <p:cNvSpPr>
              <a:spLocks noChangeArrowheads="1"/>
            </p:cNvSpPr>
            <p:nvPr/>
          </p:nvSpPr>
          <p:spPr bwMode="auto">
            <a:xfrm>
              <a:off x="1532" y="3080"/>
              <a:ext cx="484" cy="205"/>
            </a:xfrm>
            <a:prstGeom prst="rect">
              <a:avLst/>
            </a:prstGeom>
            <a:solidFill>
              <a:srgbClr val="C0C0C0"/>
            </a:solidFill>
            <a:ln w="127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a:solidFill>
                    <a:srgbClr val="FF0000"/>
                  </a:solidFill>
                  <a:effectLst>
                    <a:outerShdw blurRad="38100" dist="38100" dir="2700000" algn="tl">
                      <a:srgbClr val="000000"/>
                    </a:outerShdw>
                  </a:effectLst>
                  <a:latin typeface="Arial" charset="0"/>
                  <a:ea typeface="ＭＳ Ｐゴシック" charset="-128"/>
                </a:rPr>
                <a:t>2052</a:t>
              </a:r>
            </a:p>
          </p:txBody>
        </p:sp>
        <p:sp>
          <p:nvSpPr>
            <p:cNvPr id="22566" name="Rectangle 80"/>
            <p:cNvSpPr>
              <a:spLocks noChangeArrowheads="1"/>
            </p:cNvSpPr>
            <p:nvPr/>
          </p:nvSpPr>
          <p:spPr bwMode="auto">
            <a:xfrm>
              <a:off x="2764"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2567" name="Rectangle 81"/>
            <p:cNvSpPr>
              <a:spLocks noChangeArrowheads="1"/>
            </p:cNvSpPr>
            <p:nvPr/>
          </p:nvSpPr>
          <p:spPr bwMode="auto">
            <a:xfrm>
              <a:off x="1004" y="3080"/>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2568" name="Rectangle 82"/>
            <p:cNvSpPr>
              <a:spLocks noChangeArrowheads="1"/>
            </p:cNvSpPr>
            <p:nvPr/>
          </p:nvSpPr>
          <p:spPr bwMode="auto">
            <a:xfrm>
              <a:off x="2016" y="3080"/>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2569" name="Rectangle 83"/>
            <p:cNvSpPr>
              <a:spLocks noChangeArrowheads="1"/>
            </p:cNvSpPr>
            <p:nvPr/>
          </p:nvSpPr>
          <p:spPr bwMode="auto">
            <a:xfrm>
              <a:off x="4656" y="3080"/>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2570" name="Rectangle 84"/>
            <p:cNvSpPr>
              <a:spLocks noChangeArrowheads="1"/>
            </p:cNvSpPr>
            <p:nvPr/>
          </p:nvSpPr>
          <p:spPr bwMode="auto">
            <a:xfrm>
              <a:off x="3512" y="3081"/>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a:t>
              </a:r>
            </a:p>
          </p:txBody>
        </p:sp>
        <p:sp>
          <p:nvSpPr>
            <p:cNvPr id="22571" name="Rectangle 85"/>
            <p:cNvSpPr>
              <a:spLocks noChangeArrowheads="1"/>
            </p:cNvSpPr>
            <p:nvPr/>
          </p:nvSpPr>
          <p:spPr bwMode="auto">
            <a:xfrm>
              <a:off x="256"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P4:</a:t>
              </a:r>
            </a:p>
          </p:txBody>
        </p:sp>
        <p:sp>
          <p:nvSpPr>
            <p:cNvPr id="963670" name="Rectangle 86"/>
            <p:cNvSpPr>
              <a:spLocks noChangeArrowheads="1"/>
            </p:cNvSpPr>
            <p:nvPr/>
          </p:nvSpPr>
          <p:spPr bwMode="auto">
            <a:xfrm>
              <a:off x="1532" y="3312"/>
              <a:ext cx="484" cy="205"/>
            </a:xfrm>
            <a:prstGeom prst="rect">
              <a:avLst/>
            </a:prstGeom>
            <a:solidFill>
              <a:srgbClr val="C0C0C0"/>
            </a:solidFill>
            <a:ln w="127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a:solidFill>
                    <a:srgbClr val="FF0000"/>
                  </a:solidFill>
                  <a:effectLst>
                    <a:outerShdw blurRad="38100" dist="38100" dir="2700000" algn="tl">
                      <a:srgbClr val="000000"/>
                    </a:outerShdw>
                  </a:effectLst>
                  <a:latin typeface="Arial" charset="0"/>
                  <a:ea typeface="ＭＳ Ｐゴシック" charset="-128"/>
                </a:rPr>
                <a:t>2052</a:t>
              </a:r>
            </a:p>
          </p:txBody>
        </p:sp>
        <p:sp>
          <p:nvSpPr>
            <p:cNvPr id="22573" name="Rectangle 87"/>
            <p:cNvSpPr>
              <a:spLocks noChangeArrowheads="1"/>
            </p:cNvSpPr>
            <p:nvPr/>
          </p:nvSpPr>
          <p:spPr bwMode="auto">
            <a:xfrm>
              <a:off x="2764"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&lt;time&gt;</a:t>
              </a:r>
            </a:p>
          </p:txBody>
        </p:sp>
        <p:sp>
          <p:nvSpPr>
            <p:cNvPr id="22574" name="Rectangle 88"/>
            <p:cNvSpPr>
              <a:spLocks noChangeArrowheads="1"/>
            </p:cNvSpPr>
            <p:nvPr/>
          </p:nvSpPr>
          <p:spPr bwMode="auto">
            <a:xfrm>
              <a:off x="1004" y="3312"/>
              <a:ext cx="52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Value</a:t>
              </a:r>
            </a:p>
          </p:txBody>
        </p:sp>
        <p:sp>
          <p:nvSpPr>
            <p:cNvPr id="22575" name="Rectangle 89"/>
            <p:cNvSpPr>
              <a:spLocks noChangeArrowheads="1"/>
            </p:cNvSpPr>
            <p:nvPr/>
          </p:nvSpPr>
          <p:spPr bwMode="auto">
            <a:xfrm>
              <a:off x="2016" y="3312"/>
              <a:ext cx="748"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1</a:t>
              </a:r>
            </a:p>
          </p:txBody>
        </p:sp>
        <p:sp>
          <p:nvSpPr>
            <p:cNvPr id="22576" name="Rectangle 90"/>
            <p:cNvSpPr>
              <a:spLocks noChangeArrowheads="1"/>
            </p:cNvSpPr>
            <p:nvPr/>
          </p:nvSpPr>
          <p:spPr bwMode="auto">
            <a:xfrm>
              <a:off x="4656" y="3312"/>
              <a:ext cx="880"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4711</a:t>
              </a:r>
            </a:p>
          </p:txBody>
        </p:sp>
        <p:sp>
          <p:nvSpPr>
            <p:cNvPr id="22577" name="Rectangle 91"/>
            <p:cNvSpPr>
              <a:spLocks noChangeArrowheads="1"/>
            </p:cNvSpPr>
            <p:nvPr/>
          </p:nvSpPr>
          <p:spPr bwMode="auto">
            <a:xfrm>
              <a:off x="3512" y="3312"/>
              <a:ext cx="1144" cy="205"/>
            </a:xfrm>
            <a:prstGeom prst="rect">
              <a:avLst/>
            </a:prstGeom>
            <a:solidFill>
              <a:srgbClr val="C0C0C0"/>
            </a:solidFill>
            <a:ln w="12700">
              <a:solidFill>
                <a:srgbClr val="FF9900"/>
              </a:solidFill>
              <a:miter lim="800000"/>
              <a:headEnd/>
              <a:tailEnd/>
            </a:ln>
          </p:spPr>
          <p:txBody>
            <a:bodyPr lIns="92075" tIns="46038" rIns="92075" bIns="46038">
              <a:spAutoFit/>
            </a:bodyPr>
            <a:lstStyle/>
            <a:p>
              <a:pPr algn="ctr" eaLnBrk="0" hangingPunct="0">
                <a:lnSpc>
                  <a:spcPct val="90000"/>
                </a:lnSpc>
                <a:spcBef>
                  <a:spcPct val="30000"/>
                </a:spcBef>
              </a:pPr>
              <a:r>
                <a:rPr lang="en-US" sz="1600" b="1">
                  <a:solidFill>
                    <a:srgbClr val="3366FF"/>
                  </a:solidFill>
                </a:rPr>
                <a:t>DS1</a:t>
              </a:r>
            </a:p>
          </p:txBody>
        </p:sp>
        <p:sp>
          <p:nvSpPr>
            <p:cNvPr id="963676" name="Rectangle 92"/>
            <p:cNvSpPr>
              <a:spLocks noChangeArrowheads="1"/>
            </p:cNvSpPr>
            <p:nvPr/>
          </p:nvSpPr>
          <p:spPr bwMode="auto">
            <a:xfrm>
              <a:off x="256" y="2104"/>
              <a:ext cx="2508" cy="216"/>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dirty="0">
                  <a:solidFill>
                    <a:schemeClr val="bg1"/>
                  </a:solidFill>
                  <a:latin typeface="Arial" charset="0"/>
                  <a:ea typeface="ＭＳ Ｐゴシック" charset="-128"/>
                </a:rPr>
                <a:t>Object </a:t>
              </a:r>
              <a:r>
                <a:rPr lang="en-US" sz="1600" b="1" dirty="0" err="1">
                  <a:solidFill>
                    <a:schemeClr val="bg1"/>
                  </a:solidFill>
                  <a:latin typeface="Arial" charset="0"/>
                  <a:ea typeface="ＭＳ Ｐゴシック" charset="-128"/>
                </a:rPr>
                <a:t>usnCreated</a:t>
              </a:r>
              <a:r>
                <a:rPr lang="en-US" sz="1600" dirty="0">
                  <a:solidFill>
                    <a:schemeClr val="bg1"/>
                  </a:solidFill>
                  <a:latin typeface="Arial" charset="0"/>
                  <a:ea typeface="ＭＳ Ｐゴシック" charset="-128"/>
                </a:rPr>
                <a:t> =</a:t>
              </a:r>
              <a:r>
                <a:rPr lang="en-US" sz="1600" b="1" dirty="0">
                  <a:solidFill>
                    <a:schemeClr val="bg1"/>
                  </a:solidFill>
                  <a:effectLst>
                    <a:outerShdw blurRad="38100" dist="38100" dir="2700000" algn="tl">
                      <a:srgbClr val="000000"/>
                    </a:outerShdw>
                  </a:effectLst>
                  <a:latin typeface="Arial" charset="0"/>
                  <a:ea typeface="ＭＳ Ｐゴシック" charset="-128"/>
                </a:rPr>
                <a:t> </a:t>
              </a:r>
              <a:r>
                <a:rPr lang="en-US" sz="1800" b="1" dirty="0">
                  <a:solidFill>
                    <a:srgbClr val="FF0000"/>
                  </a:solidFill>
                  <a:effectLst>
                    <a:outerShdw blurRad="38100" dist="38100" dir="2700000" algn="tl">
                      <a:srgbClr val="000000"/>
                    </a:outerShdw>
                  </a:effectLst>
                  <a:latin typeface="Arial" charset="0"/>
                  <a:ea typeface="ＭＳ Ｐゴシック" charset="-128"/>
                </a:rPr>
                <a:t>2052</a:t>
              </a:r>
            </a:p>
          </p:txBody>
        </p:sp>
        <p:sp>
          <p:nvSpPr>
            <p:cNvPr id="963677" name="Rectangle 93"/>
            <p:cNvSpPr>
              <a:spLocks noChangeArrowheads="1"/>
            </p:cNvSpPr>
            <p:nvPr/>
          </p:nvSpPr>
          <p:spPr bwMode="auto">
            <a:xfrm>
              <a:off x="2764" y="2104"/>
              <a:ext cx="2772" cy="216"/>
            </a:xfrm>
            <a:prstGeom prst="rect">
              <a:avLst/>
            </a:prstGeom>
            <a:solidFill>
              <a:srgbClr val="808080"/>
            </a:solidFill>
            <a:ln w="25400">
              <a:solidFill>
                <a:srgbClr val="FF9900"/>
              </a:solidFill>
              <a:miter lim="800000"/>
              <a:headEnd/>
              <a:tailEnd/>
            </a:ln>
            <a:effectLst/>
          </p:spPr>
          <p:txBody>
            <a:bodyPr lIns="92075" tIns="46038" rIns="92075" bIns="46038">
              <a:spAutoFit/>
            </a:bodyPr>
            <a:lstStyle/>
            <a:p>
              <a:pPr algn="ctr" eaLnBrk="0" hangingPunct="0">
                <a:lnSpc>
                  <a:spcPct val="90000"/>
                </a:lnSpc>
                <a:spcBef>
                  <a:spcPct val="30000"/>
                </a:spcBef>
                <a:defRPr/>
              </a:pPr>
              <a:r>
                <a:rPr lang="en-US" sz="1600" b="1" dirty="0">
                  <a:solidFill>
                    <a:schemeClr val="bg1"/>
                  </a:solidFill>
                  <a:latin typeface="Arial" charset="0"/>
                  <a:ea typeface="ＭＳ Ｐゴシック" charset="-128"/>
                </a:rPr>
                <a:t>Object </a:t>
              </a:r>
              <a:r>
                <a:rPr lang="en-US" sz="1600" b="1" dirty="0" err="1">
                  <a:solidFill>
                    <a:schemeClr val="bg1"/>
                  </a:solidFill>
                  <a:latin typeface="Arial" charset="0"/>
                  <a:ea typeface="ＭＳ Ｐゴシック" charset="-128"/>
                </a:rPr>
                <a:t>usnChanged</a:t>
              </a:r>
              <a:r>
                <a:rPr lang="en-US" sz="1600" dirty="0">
                  <a:solidFill>
                    <a:schemeClr val="bg1"/>
                  </a:solidFill>
                  <a:latin typeface="Arial" charset="0"/>
                  <a:ea typeface="ＭＳ Ｐゴシック" charset="-128"/>
                </a:rPr>
                <a:t> =</a:t>
              </a:r>
              <a:r>
                <a:rPr lang="en-US" sz="1600" b="1" dirty="0">
                  <a:solidFill>
                    <a:schemeClr val="bg1"/>
                  </a:solidFill>
                  <a:effectLst>
                    <a:outerShdw blurRad="38100" dist="38100" dir="2700000" algn="tl">
                      <a:srgbClr val="000000"/>
                    </a:outerShdw>
                  </a:effectLst>
                  <a:latin typeface="Arial" charset="0"/>
                  <a:ea typeface="ＭＳ Ｐゴシック" charset="-128"/>
                </a:rPr>
                <a:t> </a:t>
              </a:r>
              <a:r>
                <a:rPr lang="en-US" sz="1800" b="1" dirty="0">
                  <a:solidFill>
                    <a:srgbClr val="FF0000"/>
                  </a:solidFill>
                  <a:effectLst>
                    <a:outerShdw blurRad="38100" dist="38100" dir="2700000" algn="tl">
                      <a:srgbClr val="000000"/>
                    </a:outerShdw>
                  </a:effectLst>
                  <a:latin typeface="Arial" charset="0"/>
                  <a:ea typeface="ＭＳ Ｐゴシック" charset="-128"/>
                </a:rPr>
                <a:t>2052</a:t>
              </a:r>
            </a:p>
          </p:txBody>
        </p:sp>
      </p:grpSp>
      <p:sp>
        <p:nvSpPr>
          <p:cNvPr id="963678" name="Rectangle 94"/>
          <p:cNvSpPr>
            <a:spLocks noChangeArrowheads="1"/>
          </p:cNvSpPr>
          <p:nvPr/>
        </p:nvSpPr>
        <p:spPr bwMode="auto">
          <a:xfrm>
            <a:off x="4024313" y="2085979"/>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 </a:t>
            </a:r>
            <a:r>
              <a:rPr lang="en-US" sz="1600" b="1" dirty="0">
                <a:solidFill>
                  <a:srgbClr val="FF0000"/>
                </a:solidFill>
                <a:effectLst>
                  <a:outerShdw blurRad="38100" dist="38100" dir="2700000" algn="tl">
                    <a:srgbClr val="000000"/>
                  </a:outerShdw>
                </a:effectLst>
                <a:latin typeface="Arial" charset="0"/>
                <a:ea typeface="ＭＳ Ｐゴシック" charset="-128"/>
              </a:rPr>
              <a:t>2052</a:t>
            </a:r>
          </a:p>
        </p:txBody>
      </p:sp>
      <p:sp>
        <p:nvSpPr>
          <p:cNvPr id="52" name="TextBox 51"/>
          <p:cNvSpPr txBox="1"/>
          <p:nvPr/>
        </p:nvSpPr>
        <p:spPr>
          <a:xfrm>
            <a:off x="4992624" y="1989732"/>
            <a:ext cx="4023360" cy="923330"/>
          </a:xfrm>
          <a:prstGeom prst="rect">
            <a:avLst/>
          </a:prstGeom>
          <a:noFill/>
        </p:spPr>
        <p:txBody>
          <a:bodyPr wrap="square" rtlCol="0">
            <a:spAutoFit/>
          </a:bodyPr>
          <a:lstStyle/>
          <a:p>
            <a:pPr marL="285750" indent="-285750">
              <a:buFont typeface="Arial" pitchFamily="34" charset="0"/>
              <a:buChar char="•"/>
            </a:pPr>
            <a:r>
              <a:rPr lang="en-US" b="1" dirty="0">
                <a:solidFill>
                  <a:schemeClr val="bg1"/>
                </a:solidFill>
                <a:effectLst>
                  <a:outerShdw blurRad="38100" dist="38100" dir="2700000" algn="tl">
                    <a:srgbClr val="000000">
                      <a:alpha val="43137"/>
                    </a:srgbClr>
                  </a:outerShdw>
                </a:effectLst>
              </a:rPr>
              <a:t>User replicated to DS2</a:t>
            </a:r>
          </a:p>
          <a:p>
            <a:pPr marL="742950" lvl="1" indent="-285750">
              <a:buFont typeface="Arial" pitchFamily="34" charset="0"/>
              <a:buChar char="•"/>
            </a:pPr>
            <a:r>
              <a:rPr lang="en-US" dirty="0">
                <a:solidFill>
                  <a:schemeClr val="bg1"/>
                </a:solidFill>
              </a:rPr>
              <a:t>DS2 USN increases to </a:t>
            </a:r>
            <a:r>
              <a:rPr lang="en-US" b="1" dirty="0">
                <a:solidFill>
                  <a:srgbClr val="FF0000"/>
                </a:solidFill>
                <a:effectLst>
                  <a:outerShdw blurRad="38100" dist="38100" dir="2700000" algn="tl">
                    <a:srgbClr val="000000"/>
                  </a:outerShdw>
                </a:effectLst>
                <a:latin typeface="Arial" charset="0"/>
                <a:ea typeface="ＭＳ Ｐゴシック" charset="-128"/>
              </a:rPr>
              <a:t>2052</a:t>
            </a:r>
          </a:p>
          <a:p>
            <a:pPr marL="742950" lvl="1" indent="-285750">
              <a:buFont typeface="Arial" pitchFamily="34" charset="0"/>
              <a:buChar char="•"/>
            </a:pPr>
            <a:r>
              <a:rPr lang="en-US" dirty="0">
                <a:solidFill>
                  <a:schemeClr val="bg1"/>
                </a:solidFill>
              </a:rPr>
              <a:t>DS2 object metadata below</a:t>
            </a:r>
          </a:p>
        </p:txBody>
      </p:sp>
    </p:spTree>
    <p:extLst>
      <p:ext uri="{BB962C8B-B14F-4D97-AF65-F5344CB8AC3E}">
        <p14:creationId xmlns:p14="http://schemas.microsoft.com/office/powerpoint/2010/main" val="15094612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nodeType="afterEffect">
                                  <p:stCondLst>
                                    <p:cond delay="0"/>
                                  </p:stCondLst>
                                  <p:childTnLst>
                                    <p:set>
                                      <p:cBhvr>
                                        <p:cTn id="6" dur="1" fill="hold">
                                          <p:stCondLst>
                                            <p:cond delay="0"/>
                                          </p:stCondLst>
                                        </p:cTn>
                                        <p:tgtEl>
                                          <p:spTgt spid="963635"/>
                                        </p:tgtEl>
                                        <p:attrNameLst>
                                          <p:attrName>style.visibility</p:attrName>
                                        </p:attrNameLst>
                                      </p:cBhvr>
                                      <p:to>
                                        <p:strVal val="visible"/>
                                      </p:to>
                                    </p:set>
                                    <p:animEffect transition="in" filter="dissolve">
                                      <p:cBhvr>
                                        <p:cTn id="7" dur="500"/>
                                        <p:tgtEl>
                                          <p:spTgt spid="96363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63634"/>
                                        </p:tgtEl>
                                        <p:attrNameLst>
                                          <p:attrName>style.visibility</p:attrName>
                                        </p:attrNameLst>
                                      </p:cBhvr>
                                      <p:to>
                                        <p:strVal val="visible"/>
                                      </p:to>
                                    </p:set>
                                    <p:animEffect transition="in" filter="dissolve">
                                      <p:cBhvr>
                                        <p:cTn id="10" dur="500"/>
                                        <p:tgtEl>
                                          <p:spTgt spid="963634"/>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63630"/>
                                        </p:tgtEl>
                                        <p:attrNameLst>
                                          <p:attrName>style.visibility</p:attrName>
                                        </p:attrNameLst>
                                      </p:cBhvr>
                                      <p:to>
                                        <p:strVal val="visible"/>
                                      </p:to>
                                    </p:set>
                                    <p:animEffect transition="in" filter="wipe(left)">
                                      <p:cBhvr>
                                        <p:cTn id="14" dur="500"/>
                                        <p:tgtEl>
                                          <p:spTgt spid="963630"/>
                                        </p:tgtEl>
                                      </p:cBhvr>
                                    </p:animEffect>
                                  </p:childTnLst>
                                </p:cTn>
                              </p:par>
                            </p:childTnLst>
                          </p:cTn>
                        </p:par>
                        <p:par>
                          <p:cTn id="15" fill="hold" nodeType="afterGroup">
                            <p:stCondLst>
                              <p:cond delay="1000"/>
                            </p:stCondLst>
                            <p:childTnLst>
                              <p:par>
                                <p:cTn id="16" presetID="1" presetClass="entr" presetSubtype="0" fill="hold" nodeType="afterEffect">
                                  <p:stCondLst>
                                    <p:cond delay="0"/>
                                  </p:stCondLst>
                                  <p:childTnLst>
                                    <p:set>
                                      <p:cBhvr>
                                        <p:cTn id="17" dur="1" fill="hold">
                                          <p:stCondLst>
                                            <p:cond delay="0"/>
                                          </p:stCondLst>
                                        </p:cTn>
                                        <p:tgtEl>
                                          <p:spTgt spid="963629"/>
                                        </p:tgtEl>
                                        <p:attrNameLst>
                                          <p:attrName>style.visibility</p:attrName>
                                        </p:attrNameLst>
                                      </p:cBhvr>
                                      <p:to>
                                        <p:strVal val="visible"/>
                                      </p:to>
                                    </p:set>
                                  </p:childTnLst>
                                </p:cTn>
                              </p:par>
                            </p:childTnLst>
                          </p:cTn>
                        </p:par>
                        <p:par>
                          <p:cTn id="18" fill="hold" nodeType="afterGroup">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963637"/>
                                        </p:tgtEl>
                                        <p:attrNameLst>
                                          <p:attrName>style.visibility</p:attrName>
                                        </p:attrNameLst>
                                      </p:cBhvr>
                                      <p:to>
                                        <p:strVal val="visible"/>
                                      </p:to>
                                    </p:set>
                                    <p:animEffect transition="in" filter="wipe(left)">
                                      <p:cBhvr>
                                        <p:cTn id="21" dur="500"/>
                                        <p:tgtEl>
                                          <p:spTgt spid="963637"/>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63636"/>
                                        </p:tgtEl>
                                        <p:attrNameLst>
                                          <p:attrName>style.visibility</p:attrName>
                                        </p:attrNameLst>
                                      </p:cBhvr>
                                      <p:to>
                                        <p:strVal val="visible"/>
                                      </p:to>
                                    </p:set>
                                    <p:animEffect transition="in" filter="dissolve">
                                      <p:cBhvr>
                                        <p:cTn id="24" dur="500"/>
                                        <p:tgtEl>
                                          <p:spTgt spid="963636"/>
                                        </p:tgtEl>
                                      </p:cBhvr>
                                    </p:animEffect>
                                  </p:childTnLst>
                                </p:cTn>
                              </p:par>
                              <p:par>
                                <p:cTn id="25" presetID="9" presetClass="entr" presetSubtype="0" fill="hold" grpId="0" nodeType="withEffect">
                                  <p:stCondLst>
                                    <p:cond delay="0"/>
                                  </p:stCondLst>
                                  <p:iterate type="lt">
                                    <p:tmPct val="0"/>
                                  </p:iterate>
                                  <p:childTnLst>
                                    <p:set>
                                      <p:cBhvr>
                                        <p:cTn id="26" dur="1" fill="hold">
                                          <p:stCondLst>
                                            <p:cond delay="0"/>
                                          </p:stCondLst>
                                        </p:cTn>
                                        <p:tgtEl>
                                          <p:spTgt spid="963678">
                                            <p:bg/>
                                          </p:spTgt>
                                        </p:tgtEl>
                                        <p:attrNameLst>
                                          <p:attrName>style.visibility</p:attrName>
                                        </p:attrNameLst>
                                      </p:cBhvr>
                                      <p:to>
                                        <p:strVal val="visible"/>
                                      </p:to>
                                    </p:set>
                                    <p:animEffect transition="in" filter="dissolve">
                                      <p:cBhvr>
                                        <p:cTn id="27" dur="500"/>
                                        <p:tgtEl>
                                          <p:spTgt spid="963678">
                                            <p:bg/>
                                          </p:spTgt>
                                        </p:tgtEl>
                                      </p:cBhvr>
                                    </p:animEffect>
                                  </p:childTnLst>
                                </p:cTn>
                              </p:par>
                              <p:par>
                                <p:cTn id="28" presetID="9" presetClass="entr" presetSubtype="0" fill="hold" grpId="0" nodeType="withEffect">
                                  <p:stCondLst>
                                    <p:cond delay="0"/>
                                  </p:stCondLst>
                                  <p:iterate type="lt">
                                    <p:tmPct val="0"/>
                                  </p:iterate>
                                  <p:childTnLst>
                                    <p:set>
                                      <p:cBhvr>
                                        <p:cTn id="29" dur="1" fill="hold">
                                          <p:stCondLst>
                                            <p:cond delay="0"/>
                                          </p:stCondLst>
                                        </p:cTn>
                                        <p:tgtEl>
                                          <p:spTgt spid="963678">
                                            <p:txEl>
                                              <p:pRg st="0" end="0"/>
                                            </p:txEl>
                                          </p:spTgt>
                                        </p:tgtEl>
                                        <p:attrNameLst>
                                          <p:attrName>style.visibility</p:attrName>
                                        </p:attrNameLst>
                                      </p:cBhvr>
                                      <p:to>
                                        <p:strVal val="visible"/>
                                      </p:to>
                                    </p:set>
                                    <p:animEffect transition="in" filter="dissolve">
                                      <p:cBhvr>
                                        <p:cTn id="30" dur="500"/>
                                        <p:tgtEl>
                                          <p:spTgt spid="963678">
                                            <p:txEl>
                                              <p:pRg st="0" end="0"/>
                                            </p:txEl>
                                          </p:spTgt>
                                        </p:tgtEl>
                                      </p:cBhvr>
                                    </p:animEffect>
                                  </p:childTnLst>
                                </p:cTn>
                              </p:par>
                            </p:childTnLst>
                          </p:cTn>
                        </p:par>
                        <p:par>
                          <p:cTn id="31" fill="hold" nodeType="afterGroup">
                            <p:stCondLst>
                              <p:cond delay="1500"/>
                            </p:stCondLst>
                            <p:childTnLst>
                              <p:par>
                                <p:cTn id="32" presetID="34" presetClass="emph" presetSubtype="0" fill="hold" nodeType="afterEffect">
                                  <p:stCondLst>
                                    <p:cond delay="0"/>
                                  </p:stCondLst>
                                  <p:iterate type="lt">
                                    <p:tmPct val="10000"/>
                                  </p:iterate>
                                  <p:childTnLst>
                                    <p:animMotion origin="layout" path="M 0.0 0.0 L 0.0 -0.07213" pathEditMode="relative" ptsTypes="">
                                      <p:cBhvr>
                                        <p:cTn id="33" dur="250" accel="50000" decel="50000" autoRev="1" fill="hold">
                                          <p:stCondLst>
                                            <p:cond delay="0"/>
                                          </p:stCondLst>
                                        </p:cTn>
                                        <p:tgtEl>
                                          <p:spTgt spid="963678">
                                            <p:txEl>
                                              <p:pRg st="0" end="0"/>
                                            </p:txEl>
                                          </p:spTgt>
                                        </p:tgtEl>
                                        <p:attrNameLst>
                                          <p:attrName>ppt_x</p:attrName>
                                          <p:attrName>ppt_y</p:attrName>
                                        </p:attrNameLst>
                                      </p:cBhvr>
                                    </p:animMotion>
                                    <p:animRot by="1500000">
                                      <p:cBhvr>
                                        <p:cTn id="34" dur="125" fill="hold">
                                          <p:stCondLst>
                                            <p:cond delay="0"/>
                                          </p:stCondLst>
                                        </p:cTn>
                                        <p:tgtEl>
                                          <p:spTgt spid="963678">
                                            <p:txEl>
                                              <p:pRg st="0" end="0"/>
                                            </p:txEl>
                                          </p:spTgt>
                                        </p:tgtEl>
                                        <p:attrNameLst>
                                          <p:attrName>r</p:attrName>
                                        </p:attrNameLst>
                                      </p:cBhvr>
                                    </p:animRot>
                                    <p:animRot by="-1500000">
                                      <p:cBhvr>
                                        <p:cTn id="35" dur="125" fill="hold">
                                          <p:stCondLst>
                                            <p:cond delay="125"/>
                                          </p:stCondLst>
                                        </p:cTn>
                                        <p:tgtEl>
                                          <p:spTgt spid="963678">
                                            <p:txEl>
                                              <p:pRg st="0" end="0"/>
                                            </p:txEl>
                                          </p:spTgt>
                                        </p:tgtEl>
                                        <p:attrNameLst>
                                          <p:attrName>r</p:attrName>
                                        </p:attrNameLst>
                                      </p:cBhvr>
                                    </p:animRot>
                                    <p:animRot by="-1500000">
                                      <p:cBhvr>
                                        <p:cTn id="36" dur="125" fill="hold">
                                          <p:stCondLst>
                                            <p:cond delay="250"/>
                                          </p:stCondLst>
                                        </p:cTn>
                                        <p:tgtEl>
                                          <p:spTgt spid="963678">
                                            <p:txEl>
                                              <p:pRg st="0" end="0"/>
                                            </p:txEl>
                                          </p:spTgt>
                                        </p:tgtEl>
                                        <p:attrNameLst>
                                          <p:attrName>r</p:attrName>
                                        </p:attrNameLst>
                                      </p:cBhvr>
                                    </p:animRot>
                                    <p:animRot by="1500000">
                                      <p:cBhvr>
                                        <p:cTn id="37" dur="125" fill="hold">
                                          <p:stCondLst>
                                            <p:cond delay="375"/>
                                          </p:stCondLst>
                                        </p:cTn>
                                        <p:tgtEl>
                                          <p:spTgt spid="963678">
                                            <p:txEl>
                                              <p:pRg st="0" end="0"/>
                                            </p:txEl>
                                          </p:spTgt>
                                        </p:tgtEl>
                                        <p:attrNameLst>
                                          <p:attrName>r</p:attrName>
                                        </p:attrNameLst>
                                      </p:cBhvr>
                                    </p:animRot>
                                  </p:childTnLst>
                                </p:cTn>
                              </p:par>
                              <p:par>
                                <p:cTn id="38" presetID="9" presetClass="entr" presetSubtype="0" fill="hold" nodeType="with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dissolve">
                                      <p:cBhvr>
                                        <p:cTn id="4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3630" grpId="0" animBg="1"/>
      <p:bldP spid="963634" grpId="0"/>
      <p:bldP spid="963636" grpId="0" animBg="1"/>
      <p:bldP spid="963637" grpId="0" animBg="1"/>
      <p:bldP spid="963678" grpId="0" build="allAtOnce"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mtClean="0"/>
              <a:t>High Watermark vector table</a:t>
            </a:r>
            <a:endParaRPr lang="en-US" dirty="0"/>
          </a:p>
        </p:txBody>
      </p:sp>
      <p:sp>
        <p:nvSpPr>
          <p:cNvPr id="23555" name="Rectangle 3"/>
          <p:cNvSpPr>
            <a:spLocks noGrp="1" noChangeArrowheads="1"/>
          </p:cNvSpPr>
          <p:nvPr>
            <p:ph type="body" sz="quarter" idx="10"/>
          </p:nvPr>
        </p:nvSpPr>
        <p:spPr>
          <a:xfrm>
            <a:off x="467544" y="1412776"/>
            <a:ext cx="8280920" cy="2000548"/>
          </a:xfrm>
        </p:spPr>
        <p:txBody>
          <a:bodyPr>
            <a:noAutofit/>
          </a:bodyPr>
          <a:lstStyle/>
          <a:p>
            <a:r>
              <a:rPr lang="en-US" sz="3200" dirty="0" smtClean="0"/>
              <a:t>Table per NC per DC</a:t>
            </a:r>
          </a:p>
          <a:p>
            <a:r>
              <a:rPr lang="en-US" sz="3200" dirty="0" smtClean="0"/>
              <a:t>Maintains</a:t>
            </a:r>
          </a:p>
          <a:p>
            <a:pPr lvl="1"/>
            <a:r>
              <a:rPr lang="en-US" dirty="0" smtClean="0"/>
              <a:t>replication partners using DC’s DC-GUID</a:t>
            </a:r>
          </a:p>
          <a:p>
            <a:pPr lvl="1"/>
            <a:r>
              <a:rPr lang="en-US" dirty="0" smtClean="0"/>
              <a:t>highest known USN from last replication</a:t>
            </a:r>
          </a:p>
          <a:p>
            <a:r>
              <a:rPr lang="en-US" sz="3200" dirty="0" smtClean="0"/>
              <a:t>Used to detect recent changes on replication partners</a:t>
            </a:r>
          </a:p>
          <a:p>
            <a:pPr lvl="1"/>
            <a:r>
              <a:rPr lang="en-US" dirty="0" smtClean="0"/>
              <a:t>so that DCs only replicate that which changed since the last replication cycle</a:t>
            </a:r>
          </a:p>
        </p:txBody>
      </p:sp>
    </p:spTree>
    <p:extLst>
      <p:ext uri="{BB962C8B-B14F-4D97-AF65-F5344CB8AC3E}">
        <p14:creationId xmlns:p14="http://schemas.microsoft.com/office/powerpoint/2010/main" val="21269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2"/>
          <p:cNvSpPr>
            <a:spLocks noChangeArrowheads="1"/>
          </p:cNvSpPr>
          <p:nvPr/>
        </p:nvSpPr>
        <p:spPr bwMode="auto">
          <a:xfrm>
            <a:off x="760517" y="1889129"/>
            <a:ext cx="3444875" cy="3871913"/>
          </a:xfrm>
          <a:prstGeom prst="ellipse">
            <a:avLst/>
          </a:prstGeom>
          <a:noFill/>
          <a:ln w="38100" algn="ctr">
            <a:solidFill>
              <a:schemeClr val="bg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579" name="Line 3"/>
          <p:cNvSpPr>
            <a:spLocks noChangeShapeType="1"/>
          </p:cNvSpPr>
          <p:nvPr/>
        </p:nvSpPr>
        <p:spPr bwMode="auto">
          <a:xfrm>
            <a:off x="1990725" y="3362328"/>
            <a:ext cx="4181475" cy="1428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none" w="sm" len="sm"/>
                <a:tailEnd type="stealth" w="med" len="med"/>
              </a14:hiddenLine>
            </a:ext>
          </a:extLst>
        </p:spPr>
        <p:txBody>
          <a:bodyPr wrap="none" anchor="ctr"/>
          <a:lstStyle/>
          <a:p>
            <a:endParaRPr lang="en-US"/>
          </a:p>
        </p:txBody>
      </p:sp>
      <p:sp>
        <p:nvSpPr>
          <p:cNvPr id="24580" name="Rectangle 4"/>
          <p:cNvSpPr>
            <a:spLocks noChangeArrowheads="1"/>
          </p:cNvSpPr>
          <p:nvPr/>
        </p:nvSpPr>
        <p:spPr bwMode="auto">
          <a:xfrm>
            <a:off x="1598715" y="28956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4581" name="Rectangle 5"/>
          <p:cNvSpPr>
            <a:spLocks noChangeArrowheads="1"/>
          </p:cNvSpPr>
          <p:nvPr/>
        </p:nvSpPr>
        <p:spPr bwMode="auto">
          <a:xfrm>
            <a:off x="4341916" y="28956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20903" name="Rectangle 7"/>
          <p:cNvSpPr>
            <a:spLocks noChangeArrowheads="1"/>
          </p:cNvSpPr>
          <p:nvPr/>
        </p:nvSpPr>
        <p:spPr bwMode="auto">
          <a:xfrm>
            <a:off x="4497490" y="3751263"/>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 3388</a:t>
            </a:r>
          </a:p>
        </p:txBody>
      </p:sp>
      <p:sp>
        <p:nvSpPr>
          <p:cNvPr id="720904" name="Rectangle 8"/>
          <p:cNvSpPr>
            <a:spLocks noChangeArrowheads="1"/>
          </p:cNvSpPr>
          <p:nvPr/>
        </p:nvSpPr>
        <p:spPr bwMode="auto">
          <a:xfrm>
            <a:off x="3937310" y="3186833"/>
            <a:ext cx="432975"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000000">
                      <a:alpha val="43137"/>
                    </a:srgbClr>
                  </a:outerShdw>
                </a:effectLst>
                <a:latin typeface="Arial" pitchFamily="34" charset="0"/>
                <a:ea typeface="ＭＳ Ｐゴシック" charset="-128"/>
                <a:cs typeface="Arial" pitchFamily="34" charset="0"/>
              </a:rPr>
              <a:t>DS4</a:t>
            </a:r>
          </a:p>
        </p:txBody>
      </p:sp>
      <p:sp>
        <p:nvSpPr>
          <p:cNvPr id="720914" name="Rectangle 18"/>
          <p:cNvSpPr>
            <a:spLocks noChangeArrowheads="1"/>
          </p:cNvSpPr>
          <p:nvPr/>
        </p:nvSpPr>
        <p:spPr bwMode="auto">
          <a:xfrm>
            <a:off x="2821090" y="556260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a:t>
            </a:r>
            <a:r>
              <a:rPr lang="en-US" sz="1600" b="1" dirty="0">
                <a:solidFill>
                  <a:schemeClr val="bg1"/>
                </a:solidFill>
                <a:effectLst>
                  <a:outerShdw blurRad="38100" dist="38100" dir="2700000" algn="tl">
                    <a:srgbClr val="FFFFFF"/>
                  </a:outerShdw>
                </a:effectLst>
                <a:latin typeface="Arial" charset="0"/>
                <a:ea typeface="ＭＳ Ｐゴシック" charset="-128"/>
              </a:rPr>
              <a:t> </a:t>
            </a:r>
            <a:r>
              <a:rPr lang="en-US" sz="1600" b="1" dirty="0">
                <a:effectLst>
                  <a:outerShdw blurRad="38100" dist="38100" dir="2700000" algn="tl">
                    <a:srgbClr val="FFFFFF"/>
                  </a:outerShdw>
                </a:effectLst>
                <a:latin typeface="Arial" charset="0"/>
                <a:ea typeface="ＭＳ Ｐゴシック" charset="-128"/>
              </a:rPr>
              <a:t>1217</a:t>
            </a:r>
          </a:p>
        </p:txBody>
      </p:sp>
      <p:sp>
        <p:nvSpPr>
          <p:cNvPr id="720915" name="Rectangle 19"/>
          <p:cNvSpPr>
            <a:spLocks noChangeArrowheads="1"/>
          </p:cNvSpPr>
          <p:nvPr/>
        </p:nvSpPr>
        <p:spPr bwMode="auto">
          <a:xfrm>
            <a:off x="2264084" y="4998170"/>
            <a:ext cx="432975"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000000">
                      <a:alpha val="43137"/>
                    </a:srgbClr>
                  </a:outerShdw>
                </a:effectLst>
                <a:latin typeface="Arial" pitchFamily="34" charset="0"/>
                <a:ea typeface="ＭＳ Ｐゴシック" charset="-128"/>
                <a:cs typeface="Arial" pitchFamily="34" charset="0"/>
              </a:rPr>
              <a:t>DS3</a:t>
            </a:r>
          </a:p>
        </p:txBody>
      </p:sp>
      <p:sp>
        <p:nvSpPr>
          <p:cNvPr id="720917" name="Rectangle 21"/>
          <p:cNvSpPr>
            <a:spLocks noChangeArrowheads="1"/>
          </p:cNvSpPr>
          <p:nvPr/>
        </p:nvSpPr>
        <p:spPr bwMode="auto">
          <a:xfrm>
            <a:off x="1014515" y="375285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 2052</a:t>
            </a:r>
          </a:p>
        </p:txBody>
      </p:sp>
      <p:sp>
        <p:nvSpPr>
          <p:cNvPr id="720918" name="Rectangle 22"/>
          <p:cNvSpPr>
            <a:spLocks noChangeArrowheads="1"/>
          </p:cNvSpPr>
          <p:nvPr/>
        </p:nvSpPr>
        <p:spPr bwMode="auto">
          <a:xfrm>
            <a:off x="428936" y="3191795"/>
            <a:ext cx="432975"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000000">
                      <a:alpha val="43137"/>
                    </a:srgbClr>
                  </a:outerShdw>
                </a:effectLst>
                <a:latin typeface="Arial" pitchFamily="34" charset="0"/>
                <a:ea typeface="ＭＳ Ｐゴシック" charset="-128"/>
                <a:cs typeface="Arial" pitchFamily="34" charset="0"/>
              </a:rPr>
              <a:t>DS2</a:t>
            </a:r>
          </a:p>
        </p:txBody>
      </p:sp>
      <p:sp>
        <p:nvSpPr>
          <p:cNvPr id="720920" name="Rectangle 24"/>
          <p:cNvSpPr>
            <a:spLocks noChangeArrowheads="1"/>
          </p:cNvSpPr>
          <p:nvPr/>
        </p:nvSpPr>
        <p:spPr bwMode="auto">
          <a:xfrm>
            <a:off x="2798866" y="1831978"/>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defRPr/>
            </a:pPr>
            <a:r>
              <a:rPr lang="en-US" sz="1600" b="1" dirty="0">
                <a:effectLst>
                  <a:outerShdw blurRad="38100" dist="38100" dir="2700000" algn="tl">
                    <a:srgbClr val="FFFFFF"/>
                  </a:outerShdw>
                </a:effectLst>
                <a:latin typeface="Arial" charset="0"/>
                <a:ea typeface="ＭＳ Ｐゴシック" charset="-128"/>
              </a:rPr>
              <a:t>USN:</a:t>
            </a:r>
            <a:r>
              <a:rPr lang="en-US" sz="1600" b="1" dirty="0">
                <a:solidFill>
                  <a:schemeClr val="bg1"/>
                </a:solidFill>
                <a:effectLst>
                  <a:outerShdw blurRad="38100" dist="38100" dir="2700000" algn="tl">
                    <a:srgbClr val="FFFFFF"/>
                  </a:outerShdw>
                </a:effectLst>
                <a:latin typeface="Arial" charset="0"/>
                <a:ea typeface="ＭＳ Ｐゴシック" charset="-128"/>
              </a:rPr>
              <a:t> </a:t>
            </a:r>
            <a:r>
              <a:rPr lang="en-US" sz="1600" b="1" dirty="0">
                <a:effectLst>
                  <a:outerShdw blurRad="38100" dist="38100" dir="2700000" algn="tl">
                    <a:srgbClr val="FFFFFF"/>
                  </a:outerShdw>
                </a:effectLst>
                <a:latin typeface="Arial" charset="0"/>
                <a:ea typeface="ＭＳ Ｐゴシック" charset="-128"/>
              </a:rPr>
              <a:t>4711</a:t>
            </a:r>
          </a:p>
        </p:txBody>
      </p:sp>
      <p:sp>
        <p:nvSpPr>
          <p:cNvPr id="720921" name="Rectangle 25"/>
          <p:cNvSpPr>
            <a:spLocks noChangeArrowheads="1"/>
          </p:cNvSpPr>
          <p:nvPr/>
        </p:nvSpPr>
        <p:spPr bwMode="auto">
          <a:xfrm>
            <a:off x="2241861" y="1267545"/>
            <a:ext cx="432975"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000000">
                      <a:alpha val="43137"/>
                    </a:srgbClr>
                  </a:outerShdw>
                </a:effectLst>
                <a:latin typeface="Arial" pitchFamily="34" charset="0"/>
                <a:ea typeface="ＭＳ Ｐゴシック" charset="-128"/>
                <a:cs typeface="Arial" pitchFamily="34" charset="0"/>
              </a:rPr>
              <a:t>DS1</a:t>
            </a:r>
          </a:p>
        </p:txBody>
      </p:sp>
      <p:pic>
        <p:nvPicPr>
          <p:cNvPr id="24591" name="Picture 27"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2101953" y="1544638"/>
            <a:ext cx="674687" cy="107791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2" name="Picture 28"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3813280" y="3457575"/>
            <a:ext cx="674687"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3" name="Picture 29"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2133705" y="5273679"/>
            <a:ext cx="674687"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4" name="Picture 30"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331890" y="3457575"/>
            <a:ext cx="674688"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96" name="Group 35"/>
          <p:cNvGrpSpPr>
            <a:grpSpLocks/>
          </p:cNvGrpSpPr>
          <p:nvPr/>
        </p:nvGrpSpPr>
        <p:grpSpPr bwMode="auto">
          <a:xfrm>
            <a:off x="4479925" y="4746625"/>
            <a:ext cx="4343400" cy="1143000"/>
            <a:chOff x="2855" y="836"/>
            <a:chExt cx="2736" cy="720"/>
          </a:xfrm>
        </p:grpSpPr>
        <p:sp>
          <p:nvSpPr>
            <p:cNvPr id="720905" name="Rectangle 9"/>
            <p:cNvSpPr>
              <a:spLocks noChangeArrowheads="1"/>
            </p:cNvSpPr>
            <p:nvPr/>
          </p:nvSpPr>
          <p:spPr bwMode="auto">
            <a:xfrm>
              <a:off x="2855" y="836"/>
              <a:ext cx="1104" cy="240"/>
            </a:xfrm>
            <a:prstGeom prst="rect">
              <a:avLst/>
            </a:prstGeom>
            <a:solidFill>
              <a:srgbClr val="C0C0C0"/>
            </a:solidFill>
            <a:ln w="19050">
              <a:solidFill>
                <a:schemeClr val="bg2"/>
              </a:solidFill>
              <a:miter lim="800000"/>
              <a:headEnd type="none" w="sm" len="sm"/>
              <a:tailEnd type="none" w="sm" len="sm"/>
            </a:ln>
            <a:effectLst/>
          </p:spPr>
          <p:txBody>
            <a:bodyPr wrap="none" anchor="ctr"/>
            <a:lstStyle/>
            <a:p>
              <a:pPr algn="ctr" eaLnBrk="0" hangingPunct="0">
                <a:defRPr/>
              </a:pPr>
              <a:r>
                <a:rPr lang="en-US" sz="2000" b="1" dirty="0">
                  <a:effectLst>
                    <a:outerShdw blurRad="38100" dist="38100" dir="2700000" algn="tl">
                      <a:srgbClr val="FFFFFF"/>
                    </a:outerShdw>
                  </a:effectLst>
                  <a:latin typeface="Arial" charset="0"/>
                  <a:ea typeface="ＭＳ Ｐゴシック" charset="-128"/>
                </a:rPr>
                <a:t>DC GUID</a:t>
              </a:r>
            </a:p>
          </p:txBody>
        </p:sp>
        <p:sp>
          <p:nvSpPr>
            <p:cNvPr id="720906" name="Rectangle 10"/>
            <p:cNvSpPr>
              <a:spLocks noChangeArrowheads="1"/>
            </p:cNvSpPr>
            <p:nvPr/>
          </p:nvSpPr>
          <p:spPr bwMode="auto">
            <a:xfrm>
              <a:off x="3959" y="836"/>
              <a:ext cx="1632" cy="240"/>
            </a:xfrm>
            <a:prstGeom prst="rect">
              <a:avLst/>
            </a:prstGeom>
            <a:solidFill>
              <a:srgbClr val="C0C0C0"/>
            </a:solidFill>
            <a:ln w="19050">
              <a:solidFill>
                <a:schemeClr val="bg2"/>
              </a:solidFill>
              <a:miter lim="800000"/>
              <a:headEnd type="none" w="sm" len="sm"/>
              <a:tailEnd type="none" w="sm" len="sm"/>
            </a:ln>
            <a:effectLst/>
          </p:spPr>
          <p:txBody>
            <a:bodyPr wrap="none" anchor="ctr"/>
            <a:lstStyle/>
            <a:p>
              <a:pPr algn="ctr" eaLnBrk="0" hangingPunct="0">
                <a:defRPr/>
              </a:pPr>
              <a:r>
                <a:rPr lang="en-US" sz="2000" b="1" dirty="0">
                  <a:effectLst>
                    <a:outerShdw blurRad="38100" dist="38100" dir="2700000" algn="tl">
                      <a:srgbClr val="FFFFFF"/>
                    </a:outerShdw>
                  </a:effectLst>
                  <a:latin typeface="Arial" charset="0"/>
                  <a:ea typeface="ＭＳ Ｐゴシック" charset="-128"/>
                </a:rPr>
                <a:t>Highest known USN</a:t>
              </a:r>
            </a:p>
          </p:txBody>
        </p:sp>
        <p:sp>
          <p:nvSpPr>
            <p:cNvPr id="720907" name="Rectangle 11"/>
            <p:cNvSpPr>
              <a:spLocks noChangeArrowheads="1"/>
            </p:cNvSpPr>
            <p:nvPr/>
          </p:nvSpPr>
          <p:spPr bwMode="auto">
            <a:xfrm>
              <a:off x="2855" y="1076"/>
              <a:ext cx="1104" cy="240"/>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800" dirty="0">
                  <a:latin typeface="Arial" charset="0"/>
                  <a:ea typeface="ＭＳ Ｐゴシック" charset="-128"/>
                </a:rPr>
                <a:t>DS1 GUID</a:t>
              </a:r>
            </a:p>
          </p:txBody>
        </p:sp>
        <p:sp>
          <p:nvSpPr>
            <p:cNvPr id="720908" name="Rectangle 12"/>
            <p:cNvSpPr>
              <a:spLocks noChangeArrowheads="1"/>
            </p:cNvSpPr>
            <p:nvPr/>
          </p:nvSpPr>
          <p:spPr bwMode="auto">
            <a:xfrm>
              <a:off x="3959" y="1076"/>
              <a:ext cx="1632" cy="240"/>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800">
                  <a:latin typeface="Arial" charset="0"/>
                  <a:ea typeface="ＭＳ Ｐゴシック" charset="-128"/>
                </a:rPr>
                <a:t>4711</a:t>
              </a:r>
            </a:p>
          </p:txBody>
        </p:sp>
        <p:sp>
          <p:nvSpPr>
            <p:cNvPr id="720929" name="Rectangle 33"/>
            <p:cNvSpPr>
              <a:spLocks noChangeArrowheads="1"/>
            </p:cNvSpPr>
            <p:nvPr/>
          </p:nvSpPr>
          <p:spPr bwMode="auto">
            <a:xfrm>
              <a:off x="2855" y="1316"/>
              <a:ext cx="1104" cy="240"/>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800">
                  <a:latin typeface="Arial" charset="0"/>
                  <a:ea typeface="ＭＳ Ｐゴシック" charset="-128"/>
                </a:rPr>
                <a:t>DS3 GUID</a:t>
              </a:r>
            </a:p>
          </p:txBody>
        </p:sp>
        <p:sp>
          <p:nvSpPr>
            <p:cNvPr id="720930" name="Rectangle 34"/>
            <p:cNvSpPr>
              <a:spLocks noChangeArrowheads="1"/>
            </p:cNvSpPr>
            <p:nvPr/>
          </p:nvSpPr>
          <p:spPr bwMode="auto">
            <a:xfrm>
              <a:off x="3959" y="1316"/>
              <a:ext cx="1632" cy="240"/>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800" dirty="0">
                  <a:latin typeface="Arial" charset="0"/>
                  <a:ea typeface="ＭＳ Ｐゴシック" charset="-128"/>
                </a:rPr>
                <a:t>1217</a:t>
              </a:r>
            </a:p>
          </p:txBody>
        </p:sp>
      </p:grpSp>
      <p:sp>
        <p:nvSpPr>
          <p:cNvPr id="36" name="Title 3"/>
          <p:cNvSpPr>
            <a:spLocks noGrp="1"/>
          </p:cNvSpPr>
          <p:nvPr>
            <p:ph type="title"/>
          </p:nvPr>
        </p:nvSpPr>
        <p:spPr/>
        <p:txBody>
          <a:bodyPr/>
          <a:lstStyle/>
          <a:p>
            <a:r>
              <a:rPr lang="en-US" smtClean="0"/>
              <a:t>High Watermark vector table</a:t>
            </a:r>
            <a:endParaRPr lang="en-US" dirty="0"/>
          </a:p>
        </p:txBody>
      </p:sp>
      <p:sp>
        <p:nvSpPr>
          <p:cNvPr id="27" name="TextBox 26"/>
          <p:cNvSpPr txBox="1"/>
          <p:nvPr/>
        </p:nvSpPr>
        <p:spPr>
          <a:xfrm>
            <a:off x="4799966" y="2160281"/>
            <a:ext cx="4023359" cy="1015663"/>
          </a:xfrm>
          <a:prstGeom prst="rect">
            <a:avLst/>
          </a:prstGeom>
          <a:noFill/>
        </p:spPr>
        <p:txBody>
          <a:bodyPr wrap="square" rtlCol="0">
            <a:spAutoFit/>
          </a:bodyPr>
          <a:lstStyle/>
          <a:p>
            <a:pPr marL="285750" indent="-285750">
              <a:buFont typeface="Arial" pitchFamily="34" charset="0"/>
              <a:buChar char="•"/>
            </a:pPr>
            <a:r>
              <a:rPr lang="en-US" sz="2000" b="1" dirty="0">
                <a:solidFill>
                  <a:schemeClr val="bg1"/>
                </a:solidFill>
                <a:effectLst>
                  <a:outerShdw blurRad="38100" dist="38100" dir="2700000" algn="tl">
                    <a:srgbClr val="000000">
                      <a:alpha val="43137"/>
                    </a:srgbClr>
                  </a:outerShdw>
                </a:effectLst>
              </a:rPr>
              <a:t>DS4’s high-watermark vector</a:t>
            </a:r>
          </a:p>
          <a:p>
            <a:pPr marL="742950" lvl="1" indent="-285750">
              <a:buFont typeface="Arial" pitchFamily="34" charset="0"/>
              <a:buChar char="•"/>
            </a:pPr>
            <a:r>
              <a:rPr lang="en-US" sz="2000" dirty="0">
                <a:solidFill>
                  <a:schemeClr val="bg1"/>
                </a:solidFill>
              </a:rPr>
              <a:t>assumes that DS1 and DS3 are its replication partners</a:t>
            </a:r>
          </a:p>
        </p:txBody>
      </p:sp>
    </p:spTree>
    <p:extLst>
      <p:ext uri="{BB962C8B-B14F-4D97-AF65-F5344CB8AC3E}">
        <p14:creationId xmlns:p14="http://schemas.microsoft.com/office/powerpoint/2010/main" val="26408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040" y="4437112"/>
            <a:ext cx="8702296" cy="1362075"/>
          </a:xfrm>
        </p:spPr>
        <p:txBody>
          <a:bodyPr>
            <a:noAutofit/>
          </a:bodyPr>
          <a:lstStyle/>
          <a:p>
            <a:pPr lvl="0"/>
            <a:r>
              <a:rPr lang="en-AU" sz="3200" dirty="0"/>
              <a:t>Impact of Cloning and Virtualization </a:t>
            </a:r>
            <a:br>
              <a:rPr lang="en-AU" sz="3200" dirty="0"/>
            </a:br>
            <a:r>
              <a:rPr lang="en-AU" sz="3200" dirty="0"/>
              <a:t>on Active Directory Domain Services</a:t>
            </a:r>
          </a:p>
        </p:txBody>
      </p:sp>
      <p:sp>
        <p:nvSpPr>
          <p:cNvPr id="3" name="Text Placeholder 2"/>
          <p:cNvSpPr>
            <a:spLocks noGrp="1"/>
          </p:cNvSpPr>
          <p:nvPr>
            <p:ph type="body" idx="1"/>
          </p:nvPr>
        </p:nvSpPr>
        <p:spPr>
          <a:xfrm>
            <a:off x="337040" y="2780928"/>
            <a:ext cx="7772400" cy="1500187"/>
          </a:xfrm>
        </p:spPr>
        <p:txBody>
          <a:bodyPr/>
          <a:lstStyle/>
          <a:p>
            <a:pPr lvl="0">
              <a:defRPr/>
            </a:pPr>
            <a:r>
              <a:rPr lang="en-US" sz="2400" dirty="0" smtClean="0"/>
              <a:t>Pete Calvert</a:t>
            </a:r>
          </a:p>
          <a:p>
            <a:pPr lvl="0">
              <a:defRPr/>
            </a:pPr>
            <a:r>
              <a:rPr lang="en-US" sz="1600" dirty="0" smtClean="0"/>
              <a:t>pete@sage-work.com</a:t>
            </a:r>
          </a:p>
          <a:p>
            <a:pPr lvl="0">
              <a:defRPr/>
            </a:pPr>
            <a:r>
              <a:rPr lang="en-US" sz="1600" dirty="0" smtClean="0"/>
              <a:t>@</a:t>
            </a:r>
            <a:r>
              <a:rPr lang="en-US" sz="1600" dirty="0" err="1" smtClean="0"/>
              <a:t>erucsbo</a:t>
            </a:r>
            <a:endParaRPr lang="en-US" sz="1600"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SVR412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04664"/>
            <a:ext cx="8363938" cy="609398"/>
          </a:xfrm>
        </p:spPr>
        <p:txBody>
          <a:bodyPr>
            <a:noAutofit/>
          </a:bodyPr>
          <a:lstStyle/>
          <a:p>
            <a:r>
              <a:rPr lang="en-US" sz="4000" dirty="0"/>
              <a:t>Database identity</a:t>
            </a:r>
          </a:p>
        </p:txBody>
      </p:sp>
      <p:sp>
        <p:nvSpPr>
          <p:cNvPr id="23555" name="Rectangle 3"/>
          <p:cNvSpPr>
            <a:spLocks noGrp="1" noChangeArrowheads="1"/>
          </p:cNvSpPr>
          <p:nvPr>
            <p:ph type="body" sz="quarter" idx="10"/>
          </p:nvPr>
        </p:nvSpPr>
        <p:spPr>
          <a:xfrm>
            <a:off x="395536" y="1124744"/>
            <a:ext cx="8280920" cy="2000548"/>
          </a:xfrm>
        </p:spPr>
        <p:txBody>
          <a:bodyPr>
            <a:noAutofit/>
          </a:bodyPr>
          <a:lstStyle/>
          <a:p>
            <a:pPr>
              <a:spcBef>
                <a:spcPts val="600"/>
              </a:spcBef>
            </a:pPr>
            <a:r>
              <a:rPr lang="en-US" sz="3200" dirty="0"/>
              <a:t>Domain Controllers are machines with machine identities</a:t>
            </a:r>
          </a:p>
          <a:p>
            <a:pPr lvl="1">
              <a:spcBef>
                <a:spcPts val="600"/>
              </a:spcBef>
            </a:pPr>
            <a:r>
              <a:rPr lang="en-US" sz="2800" dirty="0"/>
              <a:t>Name, SID</a:t>
            </a:r>
          </a:p>
          <a:p>
            <a:pPr marL="460375" lvl="1" indent="0">
              <a:spcBef>
                <a:spcPts val="600"/>
              </a:spcBef>
              <a:buNone/>
            </a:pPr>
            <a:endParaRPr lang="en-US" sz="1400" dirty="0"/>
          </a:p>
          <a:p>
            <a:pPr>
              <a:spcBef>
                <a:spcPts val="600"/>
              </a:spcBef>
            </a:pPr>
            <a:r>
              <a:rPr lang="en-US" sz="3200" dirty="0"/>
              <a:t>Domain Controllers host a database with an identity</a:t>
            </a:r>
          </a:p>
          <a:p>
            <a:pPr lvl="1">
              <a:spcBef>
                <a:spcPts val="600"/>
              </a:spcBef>
            </a:pPr>
            <a:r>
              <a:rPr lang="en-US" sz="2800" dirty="0"/>
              <a:t>Invocation ID, stored on NTDS Settings Object</a:t>
            </a:r>
          </a:p>
          <a:p>
            <a:pPr lvl="1">
              <a:spcBef>
                <a:spcPts val="600"/>
              </a:spcBef>
            </a:pPr>
            <a:r>
              <a:rPr lang="en-US" sz="2800" dirty="0"/>
              <a:t>When is it assigned/updated?</a:t>
            </a:r>
          </a:p>
          <a:p>
            <a:pPr marL="460375" lvl="1" indent="0">
              <a:spcBef>
                <a:spcPts val="600"/>
              </a:spcBef>
              <a:buNone/>
            </a:pPr>
            <a:endParaRPr lang="en-US" sz="1400" dirty="0"/>
          </a:p>
          <a:p>
            <a:pPr>
              <a:spcBef>
                <a:spcPts val="600"/>
              </a:spcBef>
            </a:pPr>
            <a:r>
              <a:rPr lang="en-US" sz="3200" dirty="0"/>
              <a:t>Usage of the invocation ID</a:t>
            </a:r>
          </a:p>
          <a:p>
            <a:pPr lvl="1">
              <a:spcBef>
                <a:spcPts val="600"/>
              </a:spcBef>
            </a:pPr>
            <a:r>
              <a:rPr lang="en-US" sz="2800" dirty="0"/>
              <a:t>Replication metadata (UTD Vector)</a:t>
            </a:r>
          </a:p>
        </p:txBody>
      </p:sp>
    </p:spTree>
    <p:extLst>
      <p:ext uri="{BB962C8B-B14F-4D97-AF65-F5344CB8AC3E}">
        <p14:creationId xmlns:p14="http://schemas.microsoft.com/office/powerpoint/2010/main" val="130754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Up-To-</a:t>
            </a:r>
            <a:r>
              <a:rPr lang="en-US" sz="4000" dirty="0" err="1"/>
              <a:t>Dateness</a:t>
            </a:r>
            <a:r>
              <a:rPr lang="en-US" sz="4000" dirty="0"/>
              <a:t> (UTD) vector table</a:t>
            </a:r>
          </a:p>
        </p:txBody>
      </p:sp>
      <p:sp>
        <p:nvSpPr>
          <p:cNvPr id="23555" name="Rectangle 3"/>
          <p:cNvSpPr>
            <a:spLocks noGrp="1" noChangeArrowheads="1"/>
          </p:cNvSpPr>
          <p:nvPr>
            <p:ph type="body" sz="quarter" idx="10"/>
          </p:nvPr>
        </p:nvSpPr>
        <p:spPr>
          <a:xfrm>
            <a:off x="467544" y="1412776"/>
            <a:ext cx="8280920" cy="2000548"/>
          </a:xfrm>
        </p:spPr>
        <p:txBody>
          <a:bodyPr>
            <a:noAutofit/>
          </a:bodyPr>
          <a:lstStyle/>
          <a:p>
            <a:r>
              <a:rPr lang="en-US" sz="3200" dirty="0" smtClean="0"/>
              <a:t>Table per NC per DC</a:t>
            </a:r>
          </a:p>
          <a:p>
            <a:r>
              <a:rPr lang="en-US" sz="3200" dirty="0"/>
              <a:t>Used to detect updates already received via another replication </a:t>
            </a:r>
            <a:r>
              <a:rPr lang="en-US" sz="3200" dirty="0" smtClean="0"/>
              <a:t>route</a:t>
            </a:r>
          </a:p>
          <a:p>
            <a:r>
              <a:rPr lang="en-US" sz="3200" dirty="0"/>
              <a:t>Maintains</a:t>
            </a:r>
            <a:endParaRPr lang="en-US" sz="3200" dirty="0" smtClean="0"/>
          </a:p>
          <a:p>
            <a:pPr lvl="1"/>
            <a:r>
              <a:rPr lang="en-US" sz="2800" dirty="0" smtClean="0"/>
              <a:t>originating </a:t>
            </a:r>
            <a:r>
              <a:rPr lang="en-US" sz="2800" dirty="0"/>
              <a:t>DC’s invocation </a:t>
            </a:r>
            <a:r>
              <a:rPr lang="en-US" sz="2800" dirty="0" smtClean="0"/>
              <a:t>ID</a:t>
            </a:r>
          </a:p>
          <a:p>
            <a:pPr lvl="1"/>
            <a:r>
              <a:rPr lang="en-US" sz="2800" dirty="0" smtClean="0"/>
              <a:t>highest </a:t>
            </a:r>
            <a:r>
              <a:rPr lang="en-US" sz="2800" dirty="0"/>
              <a:t>originating </a:t>
            </a:r>
            <a:r>
              <a:rPr lang="en-US" sz="2800" dirty="0" smtClean="0"/>
              <a:t>USN</a:t>
            </a:r>
          </a:p>
          <a:p>
            <a:pPr lvl="1"/>
            <a:r>
              <a:rPr lang="en-US" sz="2800" dirty="0" smtClean="0"/>
              <a:t>timestamp </a:t>
            </a:r>
            <a:r>
              <a:rPr lang="en-US" sz="2800" dirty="0"/>
              <a:t>of last successful replication </a:t>
            </a:r>
            <a:r>
              <a:rPr lang="en-US" sz="2800" dirty="0" smtClean="0"/>
              <a:t>cycle</a:t>
            </a:r>
            <a:endParaRPr lang="en-US" dirty="0" smtClean="0"/>
          </a:p>
          <a:p>
            <a:r>
              <a:rPr lang="en-US" sz="3200" dirty="0" smtClean="0"/>
              <a:t>Which </a:t>
            </a:r>
            <a:r>
              <a:rPr lang="en-US" sz="3200" dirty="0"/>
              <a:t>DCs have an entry in UTD vectors?</a:t>
            </a:r>
          </a:p>
        </p:txBody>
      </p:sp>
    </p:spTree>
    <p:extLst>
      <p:ext uri="{BB962C8B-B14F-4D97-AF65-F5344CB8AC3E}">
        <p14:creationId xmlns:p14="http://schemas.microsoft.com/office/powerpoint/2010/main" val="25370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val 2"/>
          <p:cNvSpPr>
            <a:spLocks noChangeArrowheads="1"/>
          </p:cNvSpPr>
          <p:nvPr/>
        </p:nvSpPr>
        <p:spPr bwMode="auto">
          <a:xfrm>
            <a:off x="609602" y="1889129"/>
            <a:ext cx="3444875" cy="3871913"/>
          </a:xfrm>
          <a:prstGeom prst="ellipse">
            <a:avLst/>
          </a:prstGeom>
          <a:noFill/>
          <a:ln w="38100" algn="ctr">
            <a:solidFill>
              <a:schemeClr val="bg1"/>
            </a:solidFill>
            <a:prstDash val="lgDash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75" name="Line 3"/>
          <p:cNvSpPr>
            <a:spLocks noChangeShapeType="1"/>
          </p:cNvSpPr>
          <p:nvPr/>
        </p:nvSpPr>
        <p:spPr bwMode="auto">
          <a:xfrm>
            <a:off x="1990725" y="3362328"/>
            <a:ext cx="4181475" cy="1428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type="none" w="sm" len="sm"/>
                <a:tailEnd type="stealth" w="med" len="med"/>
              </a14:hiddenLine>
            </a:ext>
          </a:extLst>
        </p:spPr>
        <p:txBody>
          <a:bodyPr wrap="none" anchor="ctr"/>
          <a:lstStyle/>
          <a:p>
            <a:endParaRPr lang="en-US"/>
          </a:p>
        </p:txBody>
      </p:sp>
      <p:sp>
        <p:nvSpPr>
          <p:cNvPr id="28676" name="Rectangle 4"/>
          <p:cNvSpPr>
            <a:spLocks noChangeArrowheads="1"/>
          </p:cNvSpPr>
          <p:nvPr/>
        </p:nvSpPr>
        <p:spPr bwMode="auto">
          <a:xfrm>
            <a:off x="1447800" y="28956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930822" name="Rectangle 6"/>
          <p:cNvSpPr>
            <a:spLocks noChangeArrowheads="1"/>
          </p:cNvSpPr>
          <p:nvPr/>
        </p:nvSpPr>
        <p:spPr bwMode="auto">
          <a:xfrm>
            <a:off x="4346575" y="3751263"/>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pPr>
            <a:r>
              <a:rPr lang="en-US" sz="1600" b="1" dirty="0">
                <a:effectLst>
                  <a:outerShdw blurRad="38100" dist="38100" dir="2700000" algn="tl">
                    <a:srgbClr val="FFFFFF"/>
                  </a:outerShdw>
                </a:effectLst>
                <a:latin typeface="Arial" charset="0"/>
                <a:ea typeface="ＭＳ Ｐゴシック" charset="-128"/>
              </a:rPr>
              <a:t>USN: 3388</a:t>
            </a:r>
          </a:p>
        </p:txBody>
      </p:sp>
      <p:sp>
        <p:nvSpPr>
          <p:cNvPr id="930823" name="Rectangle 7"/>
          <p:cNvSpPr>
            <a:spLocks noChangeArrowheads="1"/>
          </p:cNvSpPr>
          <p:nvPr/>
        </p:nvSpPr>
        <p:spPr bwMode="auto">
          <a:xfrm>
            <a:off x="3786075" y="3173556"/>
            <a:ext cx="450556"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a:effectLst>
                  <a:outerShdw blurRad="38100" dist="38100" dir="2700000" algn="tl">
                    <a:srgbClr val="C0C0C0"/>
                  </a:outerShdw>
                </a:effectLst>
                <a:latin typeface="Arial" charset="0"/>
                <a:ea typeface="ＭＳ Ｐゴシック" charset="-128"/>
              </a:rPr>
              <a:t>DS4</a:t>
            </a:r>
          </a:p>
        </p:txBody>
      </p:sp>
      <p:sp>
        <p:nvSpPr>
          <p:cNvPr id="930831" name="Rectangle 15"/>
          <p:cNvSpPr>
            <a:spLocks noChangeArrowheads="1"/>
          </p:cNvSpPr>
          <p:nvPr/>
        </p:nvSpPr>
        <p:spPr bwMode="auto">
          <a:xfrm>
            <a:off x="2670175" y="556260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pPr>
            <a:r>
              <a:rPr lang="en-US" sz="1600" b="1" dirty="0">
                <a:effectLst>
                  <a:outerShdw blurRad="38100" dist="38100" dir="2700000" algn="tl">
                    <a:srgbClr val="FFFFFF"/>
                  </a:outerShdw>
                </a:effectLst>
                <a:latin typeface="Arial" charset="0"/>
                <a:ea typeface="ＭＳ Ｐゴシック" charset="-128"/>
              </a:rPr>
              <a:t>USN: 1217</a:t>
            </a:r>
          </a:p>
        </p:txBody>
      </p:sp>
      <p:sp>
        <p:nvSpPr>
          <p:cNvPr id="930832" name="Rectangle 16"/>
          <p:cNvSpPr>
            <a:spLocks noChangeArrowheads="1"/>
          </p:cNvSpPr>
          <p:nvPr/>
        </p:nvSpPr>
        <p:spPr bwMode="auto">
          <a:xfrm>
            <a:off x="2112850" y="4984893"/>
            <a:ext cx="450556"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C0C0C0"/>
                  </a:outerShdw>
                </a:effectLst>
                <a:latin typeface="Arial" charset="0"/>
                <a:ea typeface="ＭＳ Ｐゴシック" charset="-128"/>
              </a:rPr>
              <a:t>DS3</a:t>
            </a:r>
          </a:p>
        </p:txBody>
      </p:sp>
      <p:sp>
        <p:nvSpPr>
          <p:cNvPr id="930833" name="Rectangle 17"/>
          <p:cNvSpPr>
            <a:spLocks noChangeArrowheads="1"/>
          </p:cNvSpPr>
          <p:nvPr/>
        </p:nvSpPr>
        <p:spPr bwMode="auto">
          <a:xfrm>
            <a:off x="863600" y="3752854"/>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pPr>
            <a:r>
              <a:rPr lang="en-US" sz="1600" b="1" dirty="0">
                <a:effectLst>
                  <a:outerShdw blurRad="38100" dist="38100" dir="2700000" algn="tl">
                    <a:srgbClr val="FFFFFF"/>
                  </a:outerShdw>
                </a:effectLst>
                <a:latin typeface="Arial" charset="0"/>
                <a:ea typeface="ＭＳ Ｐゴシック" charset="-128"/>
              </a:rPr>
              <a:t>USN: 2052</a:t>
            </a:r>
          </a:p>
        </p:txBody>
      </p:sp>
      <p:sp>
        <p:nvSpPr>
          <p:cNvPr id="930834" name="Rectangle 18"/>
          <p:cNvSpPr>
            <a:spLocks noChangeArrowheads="1"/>
          </p:cNvSpPr>
          <p:nvPr/>
        </p:nvSpPr>
        <p:spPr bwMode="auto">
          <a:xfrm>
            <a:off x="277699" y="3175143"/>
            <a:ext cx="450556"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dirty="0">
                <a:effectLst>
                  <a:outerShdw blurRad="38100" dist="38100" dir="2700000" algn="tl">
                    <a:srgbClr val="C0C0C0"/>
                  </a:outerShdw>
                </a:effectLst>
                <a:latin typeface="Arial" charset="0"/>
                <a:ea typeface="ＭＳ Ｐゴシック" charset="-128"/>
              </a:rPr>
              <a:t>DS2</a:t>
            </a:r>
          </a:p>
        </p:txBody>
      </p:sp>
      <p:sp>
        <p:nvSpPr>
          <p:cNvPr id="930835" name="Rectangle 19"/>
          <p:cNvSpPr>
            <a:spLocks noChangeArrowheads="1"/>
          </p:cNvSpPr>
          <p:nvPr/>
        </p:nvSpPr>
        <p:spPr bwMode="auto">
          <a:xfrm>
            <a:off x="2647950" y="1831978"/>
            <a:ext cx="1212850" cy="346075"/>
          </a:xfrm>
          <a:prstGeom prst="rect">
            <a:avLst/>
          </a:prstGeom>
          <a:gradFill rotWithShape="1">
            <a:gsLst>
              <a:gs pos="0">
                <a:srgbClr val="0000FF"/>
              </a:gs>
              <a:gs pos="100000">
                <a:srgbClr val="A9A9FF"/>
              </a:gs>
            </a:gsLst>
            <a:lin ang="5400000" scaled="1"/>
          </a:gradFill>
          <a:ln w="9525">
            <a:solidFill>
              <a:schemeClr val="bg2"/>
            </a:solidFill>
            <a:miter lim="800000"/>
            <a:headEnd/>
            <a:tailEnd/>
          </a:ln>
          <a:effectLst/>
        </p:spPr>
        <p:txBody>
          <a:bodyPr lIns="92075" tIns="46038" rIns="92075" bIns="46038">
            <a:spAutoFit/>
          </a:bodyPr>
          <a:lstStyle/>
          <a:p>
            <a:pPr algn="ctr" eaLnBrk="0" hangingPunct="0">
              <a:spcBef>
                <a:spcPct val="30000"/>
              </a:spcBef>
            </a:pPr>
            <a:r>
              <a:rPr lang="en-US" sz="1600" b="1" dirty="0">
                <a:effectLst>
                  <a:outerShdw blurRad="38100" dist="38100" dir="2700000" algn="tl">
                    <a:srgbClr val="FFFFFF"/>
                  </a:outerShdw>
                </a:effectLst>
                <a:latin typeface="Arial" charset="0"/>
                <a:ea typeface="ＭＳ Ｐゴシック" charset="-128"/>
              </a:rPr>
              <a:t>USN: 4711</a:t>
            </a:r>
          </a:p>
        </p:txBody>
      </p:sp>
      <p:sp>
        <p:nvSpPr>
          <p:cNvPr id="930836" name="Rectangle 20"/>
          <p:cNvSpPr>
            <a:spLocks noChangeArrowheads="1"/>
          </p:cNvSpPr>
          <p:nvPr/>
        </p:nvSpPr>
        <p:spPr bwMode="auto">
          <a:xfrm>
            <a:off x="2090625" y="1254268"/>
            <a:ext cx="450556" cy="523862"/>
          </a:xfrm>
          <a:prstGeom prst="rect">
            <a:avLst/>
          </a:prstGeom>
          <a:solidFill>
            <a:schemeClr val="bg1"/>
          </a:solidFill>
          <a:ln w="9525">
            <a:noFill/>
            <a:miter lim="800000"/>
            <a:headEnd/>
            <a:tailEnd/>
          </a:ln>
          <a:effectLst/>
        </p:spPr>
        <p:txBody>
          <a:bodyPr lIns="92075" tIns="46038" rIns="92075" bIns="46038">
            <a:spAutoFit/>
          </a:bodyPr>
          <a:lstStyle/>
          <a:p>
            <a:pPr algn="ctr" eaLnBrk="0" hangingPunct="0">
              <a:spcBef>
                <a:spcPct val="50000"/>
              </a:spcBef>
              <a:defRPr/>
            </a:pPr>
            <a:r>
              <a:rPr lang="en-US" sz="1400" b="1">
                <a:effectLst>
                  <a:outerShdw blurRad="38100" dist="38100" dir="2700000" algn="tl">
                    <a:srgbClr val="C0C0C0"/>
                  </a:outerShdw>
                </a:effectLst>
                <a:latin typeface="Arial" charset="0"/>
                <a:ea typeface="ＭＳ Ｐゴシック" charset="-128"/>
              </a:rPr>
              <a:t>DS1</a:t>
            </a:r>
          </a:p>
        </p:txBody>
      </p:sp>
      <p:pic>
        <p:nvPicPr>
          <p:cNvPr id="28686" name="Picture 22"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1951038" y="1544638"/>
            <a:ext cx="674687" cy="107791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7" name="Picture 23"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3662364" y="3457575"/>
            <a:ext cx="674687"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8" name="Picture 24"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1982789" y="5273679"/>
            <a:ext cx="674687"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9" name="Picture 25" descr="NEC PowerMate VT 300 _12_99"/>
          <p:cNvPicPr>
            <a:picLocks noChangeAspect="1" noChangeArrowheads="1"/>
          </p:cNvPicPr>
          <p:nvPr/>
        </p:nvPicPr>
        <p:blipFill>
          <a:blip r:embed="rId3">
            <a:extLst>
              <a:ext uri="{28A0092B-C50C-407E-A947-70E740481C1C}">
                <a14:useLocalDpi xmlns:a14="http://schemas.microsoft.com/office/drawing/2010/main" val="0"/>
              </a:ext>
            </a:extLst>
          </a:blip>
          <a:srcRect l="17200" t="19104" r="51466"/>
          <a:stretch>
            <a:fillRect/>
          </a:stretch>
        </p:blipFill>
        <p:spPr bwMode="auto">
          <a:xfrm>
            <a:off x="180975" y="3457575"/>
            <a:ext cx="674688" cy="1077913"/>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91" name="Group 133"/>
          <p:cNvGrpSpPr>
            <a:grpSpLocks/>
          </p:cNvGrpSpPr>
          <p:nvPr/>
        </p:nvGrpSpPr>
        <p:grpSpPr bwMode="auto">
          <a:xfrm>
            <a:off x="4529035" y="4405316"/>
            <a:ext cx="4154488" cy="1828800"/>
            <a:chOff x="2974" y="795"/>
            <a:chExt cx="2617" cy="1152"/>
          </a:xfrm>
        </p:grpSpPr>
        <p:sp>
          <p:nvSpPr>
            <p:cNvPr id="930900" name="Rectangle 84"/>
            <p:cNvSpPr>
              <a:spLocks noChangeArrowheads="1"/>
            </p:cNvSpPr>
            <p:nvPr/>
          </p:nvSpPr>
          <p:spPr bwMode="auto">
            <a:xfrm>
              <a:off x="2974" y="796"/>
              <a:ext cx="810" cy="347"/>
            </a:xfrm>
            <a:prstGeom prst="rect">
              <a:avLst/>
            </a:prstGeom>
            <a:solidFill>
              <a:srgbClr val="C0C0C0"/>
            </a:solidFill>
            <a:ln w="19050">
              <a:solidFill>
                <a:schemeClr val="bg2"/>
              </a:solidFill>
              <a:miter lim="800000"/>
              <a:headEnd type="none" w="sm" len="sm"/>
              <a:tailEnd type="none" w="sm" len="sm"/>
            </a:ln>
            <a:effectLst/>
          </p:spPr>
          <p:txBody>
            <a:bodyPr wrap="none" anchor="ctr"/>
            <a:lstStyle/>
            <a:p>
              <a:pPr algn="ctr" eaLnBrk="0" hangingPunct="0">
                <a:defRPr/>
              </a:pPr>
              <a:r>
                <a:rPr lang="en-US" sz="1600" b="1" dirty="0">
                  <a:effectLst>
                    <a:outerShdw blurRad="38100" dist="38100" dir="2700000" algn="tl">
                      <a:srgbClr val="FFFFFF"/>
                    </a:outerShdw>
                  </a:effectLst>
                  <a:latin typeface="Arial" charset="0"/>
                  <a:ea typeface="ＭＳ Ｐゴシック" charset="-128"/>
                </a:rPr>
                <a:t>Invocation</a:t>
              </a:r>
              <a:br>
                <a:rPr lang="en-US" sz="1600" b="1" dirty="0">
                  <a:effectLst>
                    <a:outerShdw blurRad="38100" dist="38100" dir="2700000" algn="tl">
                      <a:srgbClr val="FFFFFF"/>
                    </a:outerShdw>
                  </a:effectLst>
                  <a:latin typeface="Arial" charset="0"/>
                  <a:ea typeface="ＭＳ Ｐゴシック" charset="-128"/>
                </a:rPr>
              </a:br>
              <a:r>
                <a:rPr lang="en-US" sz="1600" b="1" dirty="0">
                  <a:effectLst>
                    <a:outerShdw blurRad="38100" dist="38100" dir="2700000" algn="tl">
                      <a:srgbClr val="FFFFFF"/>
                    </a:outerShdw>
                  </a:effectLst>
                  <a:latin typeface="Arial" charset="0"/>
                  <a:ea typeface="ＭＳ Ｐゴシック" charset="-128"/>
                </a:rPr>
                <a:t> ID</a:t>
              </a:r>
            </a:p>
          </p:txBody>
        </p:sp>
        <p:sp>
          <p:nvSpPr>
            <p:cNvPr id="930901" name="Rectangle 85"/>
            <p:cNvSpPr>
              <a:spLocks noChangeArrowheads="1"/>
            </p:cNvSpPr>
            <p:nvPr/>
          </p:nvSpPr>
          <p:spPr bwMode="auto">
            <a:xfrm>
              <a:off x="3784" y="796"/>
              <a:ext cx="960" cy="347"/>
            </a:xfrm>
            <a:prstGeom prst="rect">
              <a:avLst/>
            </a:prstGeom>
            <a:solidFill>
              <a:srgbClr val="C0C0C0"/>
            </a:solidFill>
            <a:ln w="19050">
              <a:solidFill>
                <a:schemeClr val="bg2"/>
              </a:solidFill>
              <a:miter lim="800000"/>
              <a:headEnd type="none" w="sm" len="sm"/>
              <a:tailEnd type="none" w="sm" len="sm"/>
            </a:ln>
            <a:effectLst/>
          </p:spPr>
          <p:txBody>
            <a:bodyPr wrap="none" anchor="ctr"/>
            <a:lstStyle/>
            <a:p>
              <a:pPr algn="ctr" eaLnBrk="0" hangingPunct="0">
                <a:defRPr/>
              </a:pPr>
              <a:r>
                <a:rPr lang="en-US" sz="1400" b="1" dirty="0">
                  <a:effectLst>
                    <a:outerShdw blurRad="38100" dist="38100" dir="2700000" algn="tl">
                      <a:srgbClr val="FFFFFF"/>
                    </a:outerShdw>
                  </a:effectLst>
                  <a:latin typeface="Arial" charset="0"/>
                  <a:ea typeface="ＭＳ Ｐゴシック" charset="-128"/>
                </a:rPr>
                <a:t>Highest </a:t>
              </a:r>
              <a:br>
                <a:rPr lang="en-US" sz="1400" b="1" dirty="0">
                  <a:effectLst>
                    <a:outerShdw blurRad="38100" dist="38100" dir="2700000" algn="tl">
                      <a:srgbClr val="FFFFFF"/>
                    </a:outerShdw>
                  </a:effectLst>
                  <a:latin typeface="Arial" charset="0"/>
                  <a:ea typeface="ＭＳ Ｐゴシック" charset="-128"/>
                </a:rPr>
              </a:br>
              <a:r>
                <a:rPr lang="en-US" sz="1400" b="1" dirty="0">
                  <a:effectLst>
                    <a:outerShdw blurRad="38100" dist="38100" dir="2700000" algn="tl">
                      <a:srgbClr val="FFFFFF"/>
                    </a:outerShdw>
                  </a:effectLst>
                  <a:latin typeface="Arial" charset="0"/>
                  <a:ea typeface="ＭＳ Ｐゴシック" charset="-128"/>
                </a:rPr>
                <a:t>originating USN</a:t>
              </a:r>
            </a:p>
          </p:txBody>
        </p:sp>
        <p:sp>
          <p:nvSpPr>
            <p:cNvPr id="930902" name="Rectangle 86"/>
            <p:cNvSpPr>
              <a:spLocks noChangeArrowheads="1"/>
            </p:cNvSpPr>
            <p:nvPr/>
          </p:nvSpPr>
          <p:spPr bwMode="auto">
            <a:xfrm>
              <a:off x="2974" y="1143"/>
              <a:ext cx="81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dirty="0">
                  <a:latin typeface="Arial" charset="0"/>
                  <a:ea typeface="ＭＳ Ｐゴシック" charset="-128"/>
                </a:rPr>
                <a:t>DS1 GUID</a:t>
              </a:r>
            </a:p>
          </p:txBody>
        </p:sp>
        <p:sp>
          <p:nvSpPr>
            <p:cNvPr id="930903" name="Rectangle 87"/>
            <p:cNvSpPr>
              <a:spLocks noChangeArrowheads="1"/>
            </p:cNvSpPr>
            <p:nvPr/>
          </p:nvSpPr>
          <p:spPr bwMode="auto">
            <a:xfrm>
              <a:off x="3784" y="1143"/>
              <a:ext cx="96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dirty="0">
                  <a:latin typeface="Arial" charset="0"/>
                  <a:ea typeface="ＭＳ Ｐゴシック" charset="-128"/>
                </a:rPr>
                <a:t>4691</a:t>
              </a:r>
            </a:p>
          </p:txBody>
        </p:sp>
        <p:sp>
          <p:nvSpPr>
            <p:cNvPr id="930904" name="Rectangle 88"/>
            <p:cNvSpPr>
              <a:spLocks noChangeArrowheads="1"/>
            </p:cNvSpPr>
            <p:nvPr/>
          </p:nvSpPr>
          <p:spPr bwMode="auto">
            <a:xfrm>
              <a:off x="2974" y="1414"/>
              <a:ext cx="81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DS2 GUID</a:t>
              </a:r>
            </a:p>
          </p:txBody>
        </p:sp>
        <p:sp>
          <p:nvSpPr>
            <p:cNvPr id="930905" name="Rectangle 89"/>
            <p:cNvSpPr>
              <a:spLocks noChangeArrowheads="1"/>
            </p:cNvSpPr>
            <p:nvPr/>
          </p:nvSpPr>
          <p:spPr bwMode="auto">
            <a:xfrm>
              <a:off x="3784" y="1414"/>
              <a:ext cx="96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2052</a:t>
              </a:r>
            </a:p>
          </p:txBody>
        </p:sp>
        <p:sp>
          <p:nvSpPr>
            <p:cNvPr id="930928" name="Rectangle 112"/>
            <p:cNvSpPr>
              <a:spLocks noChangeArrowheads="1"/>
            </p:cNvSpPr>
            <p:nvPr/>
          </p:nvSpPr>
          <p:spPr bwMode="auto">
            <a:xfrm flipH="1">
              <a:off x="4739" y="795"/>
              <a:ext cx="852" cy="347"/>
            </a:xfrm>
            <a:prstGeom prst="rect">
              <a:avLst/>
            </a:prstGeom>
            <a:solidFill>
              <a:srgbClr val="C0C0C0"/>
            </a:solidFill>
            <a:ln w="19050">
              <a:solidFill>
                <a:schemeClr val="bg2"/>
              </a:solidFill>
              <a:miter lim="800000"/>
              <a:headEnd type="none" w="sm" len="sm"/>
              <a:tailEnd type="none" w="sm" len="sm"/>
            </a:ln>
            <a:effectLst/>
          </p:spPr>
          <p:txBody>
            <a:bodyPr wrap="none" anchor="ctr"/>
            <a:lstStyle/>
            <a:p>
              <a:pPr algn="ctr" eaLnBrk="0" hangingPunct="0">
                <a:defRPr/>
              </a:pPr>
              <a:r>
                <a:rPr lang="en-US" sz="1600" b="1" dirty="0">
                  <a:effectLst>
                    <a:outerShdw blurRad="38100" dist="38100" dir="2700000" algn="tl">
                      <a:srgbClr val="FFFFFF"/>
                    </a:outerShdw>
                  </a:effectLst>
                  <a:latin typeface="Arial" charset="0"/>
                  <a:ea typeface="ＭＳ Ｐゴシック" charset="-128"/>
                </a:rPr>
                <a:t>Replication </a:t>
              </a:r>
              <a:br>
                <a:rPr lang="en-US" sz="1600" b="1" dirty="0">
                  <a:effectLst>
                    <a:outerShdw blurRad="38100" dist="38100" dir="2700000" algn="tl">
                      <a:srgbClr val="FFFFFF"/>
                    </a:outerShdw>
                  </a:effectLst>
                  <a:latin typeface="Arial" charset="0"/>
                  <a:ea typeface="ＭＳ Ｐゴシック" charset="-128"/>
                </a:rPr>
              </a:br>
              <a:r>
                <a:rPr lang="en-US" sz="1600" b="1" dirty="0">
                  <a:effectLst>
                    <a:outerShdw blurRad="38100" dist="38100" dir="2700000" algn="tl">
                      <a:srgbClr val="FFFFFF"/>
                    </a:outerShdw>
                  </a:effectLst>
                  <a:latin typeface="Arial" charset="0"/>
                  <a:ea typeface="ＭＳ Ｐゴシック" charset="-128"/>
                </a:rPr>
                <a:t>timestamp</a:t>
              </a:r>
            </a:p>
          </p:txBody>
        </p:sp>
        <p:sp>
          <p:nvSpPr>
            <p:cNvPr id="930930" name="Rectangle 114"/>
            <p:cNvSpPr>
              <a:spLocks noChangeArrowheads="1"/>
            </p:cNvSpPr>
            <p:nvPr/>
          </p:nvSpPr>
          <p:spPr bwMode="auto">
            <a:xfrm flipH="1">
              <a:off x="4739" y="1142"/>
              <a:ext cx="852"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12:02.31</a:t>
              </a:r>
            </a:p>
          </p:txBody>
        </p:sp>
        <p:sp>
          <p:nvSpPr>
            <p:cNvPr id="930932" name="Rectangle 116"/>
            <p:cNvSpPr>
              <a:spLocks noChangeArrowheads="1"/>
            </p:cNvSpPr>
            <p:nvPr/>
          </p:nvSpPr>
          <p:spPr bwMode="auto">
            <a:xfrm flipH="1">
              <a:off x="4739" y="1413"/>
              <a:ext cx="852"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12:02.29</a:t>
              </a:r>
            </a:p>
          </p:txBody>
        </p:sp>
        <p:sp>
          <p:nvSpPr>
            <p:cNvPr id="930943" name="Rectangle 127"/>
            <p:cNvSpPr>
              <a:spLocks noChangeArrowheads="1"/>
            </p:cNvSpPr>
            <p:nvPr/>
          </p:nvSpPr>
          <p:spPr bwMode="auto">
            <a:xfrm>
              <a:off x="2974" y="1676"/>
              <a:ext cx="81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DS3 GUID</a:t>
              </a:r>
            </a:p>
          </p:txBody>
        </p:sp>
        <p:sp>
          <p:nvSpPr>
            <p:cNvPr id="930944" name="Rectangle 128"/>
            <p:cNvSpPr>
              <a:spLocks noChangeArrowheads="1"/>
            </p:cNvSpPr>
            <p:nvPr/>
          </p:nvSpPr>
          <p:spPr bwMode="auto">
            <a:xfrm>
              <a:off x="3784" y="1676"/>
              <a:ext cx="960"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1216</a:t>
              </a:r>
            </a:p>
          </p:txBody>
        </p:sp>
        <p:sp>
          <p:nvSpPr>
            <p:cNvPr id="930947" name="Rectangle 131"/>
            <p:cNvSpPr>
              <a:spLocks noChangeArrowheads="1"/>
            </p:cNvSpPr>
            <p:nvPr/>
          </p:nvSpPr>
          <p:spPr bwMode="auto">
            <a:xfrm flipH="1">
              <a:off x="4739" y="1675"/>
              <a:ext cx="852" cy="271"/>
            </a:xfrm>
            <a:prstGeom prst="rect">
              <a:avLst/>
            </a:prstGeom>
            <a:solidFill>
              <a:schemeClr val="bg1"/>
            </a:solidFill>
            <a:ln w="19050">
              <a:solidFill>
                <a:schemeClr val="bg2"/>
              </a:solidFill>
              <a:miter lim="800000"/>
              <a:headEnd type="none" w="sm" len="sm"/>
              <a:tailEnd type="none" w="sm" len="sm"/>
            </a:ln>
            <a:effectLst/>
          </p:spPr>
          <p:txBody>
            <a:bodyPr wrap="none" anchor="ctr"/>
            <a:lstStyle/>
            <a:p>
              <a:pPr algn="ctr" eaLnBrk="0" hangingPunct="0">
                <a:defRPr/>
              </a:pPr>
              <a:r>
                <a:rPr lang="en-US" sz="1600">
                  <a:latin typeface="Arial" charset="0"/>
                  <a:ea typeface="ＭＳ Ｐゴシック" charset="-128"/>
                </a:rPr>
                <a:t>12:02.36</a:t>
              </a:r>
            </a:p>
          </p:txBody>
        </p:sp>
      </p:grpSp>
      <p:sp>
        <p:nvSpPr>
          <p:cNvPr id="33" name="Title 1"/>
          <p:cNvSpPr>
            <a:spLocks noGrp="1"/>
          </p:cNvSpPr>
          <p:nvPr>
            <p:ph type="title"/>
          </p:nvPr>
        </p:nvSpPr>
        <p:spPr/>
        <p:txBody>
          <a:bodyPr/>
          <a:lstStyle/>
          <a:p>
            <a:r>
              <a:rPr lang="en-US" smtClean="0"/>
              <a:t>Up-To-Dateness (UTD) vector table</a:t>
            </a:r>
            <a:endParaRPr lang="en-US" dirty="0"/>
          </a:p>
        </p:txBody>
      </p:sp>
      <p:sp>
        <p:nvSpPr>
          <p:cNvPr id="34" name="TextBox 33"/>
          <p:cNvSpPr txBox="1"/>
          <p:nvPr/>
        </p:nvSpPr>
        <p:spPr>
          <a:xfrm>
            <a:off x="4685133" y="2002241"/>
            <a:ext cx="3842291" cy="1231106"/>
          </a:xfrm>
          <a:prstGeom prst="rect">
            <a:avLst/>
          </a:prstGeom>
          <a:noFill/>
        </p:spPr>
        <p:txBody>
          <a:bodyPr wrap="square" rtlCol="0">
            <a:spAutoFit/>
          </a:bodyPr>
          <a:lstStyle/>
          <a:p>
            <a:pPr marL="285750" indent="-285750">
              <a:buFont typeface="Arial" pitchFamily="34" charset="0"/>
              <a:buChar char="•"/>
            </a:pPr>
            <a:r>
              <a:rPr lang="en-US" sz="2000" b="1" dirty="0">
                <a:solidFill>
                  <a:schemeClr val="bg1"/>
                </a:solidFill>
                <a:effectLst>
                  <a:outerShdw blurRad="38100" dist="38100" dir="2700000" algn="tl">
                    <a:srgbClr val="000000">
                      <a:alpha val="43137"/>
                    </a:srgbClr>
                  </a:outerShdw>
                </a:effectLst>
              </a:rPr>
              <a:t>DS4’s up-to-</a:t>
            </a:r>
            <a:r>
              <a:rPr lang="en-US" sz="2000" b="1" dirty="0" err="1">
                <a:solidFill>
                  <a:schemeClr val="bg1"/>
                </a:solidFill>
                <a:effectLst>
                  <a:outerShdw blurRad="38100" dist="38100" dir="2700000" algn="tl">
                    <a:srgbClr val="000000">
                      <a:alpha val="43137"/>
                    </a:srgbClr>
                  </a:outerShdw>
                </a:effectLst>
              </a:rPr>
              <a:t>dateness</a:t>
            </a:r>
            <a:r>
              <a:rPr lang="en-US" sz="2000" b="1" dirty="0">
                <a:solidFill>
                  <a:schemeClr val="bg1"/>
                </a:solidFill>
                <a:effectLst>
                  <a:outerShdw blurRad="38100" dist="38100" dir="2700000" algn="tl">
                    <a:srgbClr val="000000">
                      <a:alpha val="43137"/>
                    </a:srgbClr>
                  </a:outerShdw>
                </a:effectLst>
              </a:rPr>
              <a:t> vector</a:t>
            </a:r>
          </a:p>
          <a:p>
            <a:pPr marL="742950" lvl="1" indent="-285750">
              <a:buFont typeface="Arial" pitchFamily="34" charset="0"/>
              <a:buChar char="•"/>
            </a:pPr>
            <a:r>
              <a:rPr lang="en-US" dirty="0">
                <a:solidFill>
                  <a:schemeClr val="bg1"/>
                </a:solidFill>
              </a:rPr>
              <a:t>assumes that DS1, DS2 and DS3 have all originated writes against the partition</a:t>
            </a:r>
          </a:p>
        </p:txBody>
      </p:sp>
    </p:spTree>
    <p:extLst>
      <p:ext uri="{BB962C8B-B14F-4D97-AF65-F5344CB8AC3E}">
        <p14:creationId xmlns:p14="http://schemas.microsoft.com/office/powerpoint/2010/main" val="4053345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Making the UTD vector “up-to-date”</a:t>
            </a:r>
          </a:p>
        </p:txBody>
      </p:sp>
      <p:sp>
        <p:nvSpPr>
          <p:cNvPr id="23555" name="Rectangle 3"/>
          <p:cNvSpPr>
            <a:spLocks noGrp="1" noChangeArrowheads="1"/>
          </p:cNvSpPr>
          <p:nvPr>
            <p:ph type="body" sz="quarter" idx="10"/>
          </p:nvPr>
        </p:nvSpPr>
        <p:spPr>
          <a:xfrm>
            <a:off x="467544" y="1412776"/>
            <a:ext cx="8280920" cy="2000548"/>
          </a:xfrm>
        </p:spPr>
        <p:txBody>
          <a:bodyPr>
            <a:noAutofit/>
          </a:bodyPr>
          <a:lstStyle/>
          <a:p>
            <a:r>
              <a:rPr lang="en-US" dirty="0" smtClean="0"/>
              <a:t>DC2 </a:t>
            </a:r>
            <a:r>
              <a:rPr lang="en-US" dirty="0"/>
              <a:t>initiates replication from DC1</a:t>
            </a:r>
          </a:p>
          <a:p>
            <a:r>
              <a:rPr lang="en-US" dirty="0"/>
              <a:t>DC1 determines what changes to send:</a:t>
            </a:r>
          </a:p>
          <a:p>
            <a:pPr lvl="1"/>
            <a:r>
              <a:rPr lang="en-US" dirty="0"/>
              <a:t>Local USN higher than the one stored by DC2 in its high watermark table</a:t>
            </a:r>
          </a:p>
          <a:p>
            <a:pPr lvl="1"/>
            <a:r>
              <a:rPr lang="en-US" dirty="0"/>
              <a:t>Originating USN higher than values in the UTD vector stored by DC2</a:t>
            </a:r>
          </a:p>
          <a:p>
            <a:r>
              <a:rPr lang="en-US" dirty="0"/>
              <a:t>At the end of replication:</a:t>
            </a:r>
          </a:p>
          <a:p>
            <a:pPr lvl="1"/>
            <a:r>
              <a:rPr lang="en-US" dirty="0"/>
              <a:t>Increase DC2’s high watermark for DC1 to new DC1’s highest local USN</a:t>
            </a:r>
          </a:p>
          <a:p>
            <a:pPr lvl="1"/>
            <a:r>
              <a:rPr lang="en-US" dirty="0"/>
              <a:t>DC2’s UTD vector becomes the max-merge of DC1 and DC2’s UTD vectors</a:t>
            </a:r>
          </a:p>
          <a:p>
            <a:endParaRPr lang="en-US" dirty="0"/>
          </a:p>
        </p:txBody>
      </p:sp>
    </p:spTree>
    <p:extLst>
      <p:ext uri="{BB962C8B-B14F-4D97-AF65-F5344CB8AC3E}">
        <p14:creationId xmlns:p14="http://schemas.microsoft.com/office/powerpoint/2010/main" val="3956820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Lingering Objects</a:t>
            </a:r>
          </a:p>
        </p:txBody>
      </p:sp>
      <p:sp>
        <p:nvSpPr>
          <p:cNvPr id="23555" name="Rectangle 3"/>
          <p:cNvSpPr>
            <a:spLocks noGrp="1" noChangeArrowheads="1"/>
          </p:cNvSpPr>
          <p:nvPr>
            <p:ph type="body" sz="quarter" idx="10"/>
          </p:nvPr>
        </p:nvSpPr>
        <p:spPr>
          <a:xfrm>
            <a:off x="467544" y="1268760"/>
            <a:ext cx="8280920" cy="2000548"/>
          </a:xfrm>
        </p:spPr>
        <p:txBody>
          <a:bodyPr>
            <a:noAutofit/>
          </a:bodyPr>
          <a:lstStyle/>
          <a:p>
            <a:pPr>
              <a:spcBef>
                <a:spcPts val="200"/>
              </a:spcBef>
            </a:pPr>
            <a:r>
              <a:rPr lang="en-US" dirty="0" smtClean="0"/>
              <a:t>An </a:t>
            </a:r>
            <a:r>
              <a:rPr lang="en-US" dirty="0"/>
              <a:t>object on DC1 is lingering if:</a:t>
            </a:r>
          </a:p>
          <a:p>
            <a:pPr lvl="1">
              <a:spcBef>
                <a:spcPts val="200"/>
              </a:spcBef>
            </a:pPr>
            <a:r>
              <a:rPr lang="en-US" dirty="0"/>
              <a:t>It is not present on DC2 that fully hosts the same NC</a:t>
            </a:r>
          </a:p>
          <a:p>
            <a:pPr lvl="1">
              <a:spcBef>
                <a:spcPts val="200"/>
              </a:spcBef>
            </a:pPr>
            <a:r>
              <a:rPr lang="en-US" dirty="0"/>
              <a:t>It is not “about to” be garbage collected</a:t>
            </a:r>
          </a:p>
          <a:p>
            <a:pPr lvl="1">
              <a:spcBef>
                <a:spcPts val="200"/>
              </a:spcBef>
            </a:pPr>
            <a:r>
              <a:rPr lang="en-US" dirty="0"/>
              <a:t>The creation of that object is not part of any upcoming replication cycle</a:t>
            </a:r>
          </a:p>
          <a:p>
            <a:pPr lvl="2">
              <a:spcBef>
                <a:spcPts val="200"/>
              </a:spcBef>
            </a:pPr>
            <a:r>
              <a:rPr lang="en-US" dirty="0"/>
              <a:t>in other words, </a:t>
            </a:r>
            <a:r>
              <a:rPr lang="en-US" dirty="0" err="1"/>
              <a:t>USNcreated</a:t>
            </a:r>
            <a:r>
              <a:rPr lang="en-US" dirty="0"/>
              <a:t> on DC1 is lower than highest exchanged USN - as stored in High Watermark Vector for DC1 on DC2</a:t>
            </a:r>
          </a:p>
          <a:p>
            <a:pPr>
              <a:spcBef>
                <a:spcPts val="200"/>
              </a:spcBef>
            </a:pPr>
            <a:r>
              <a:rPr lang="en-US" dirty="0"/>
              <a:t>Detection happens when DC2 receives from DC1 an update or deletion event for the object. </a:t>
            </a:r>
          </a:p>
          <a:p>
            <a:pPr lvl="1">
              <a:spcBef>
                <a:spcPts val="200"/>
              </a:spcBef>
            </a:pPr>
            <a:r>
              <a:rPr lang="en-US" dirty="0"/>
              <a:t>Events 1388, 1988</a:t>
            </a:r>
          </a:p>
          <a:p>
            <a:pPr>
              <a:spcBef>
                <a:spcPts val="200"/>
              </a:spcBef>
            </a:pPr>
            <a:r>
              <a:rPr lang="en-US" dirty="0"/>
              <a:t>The fact that an object is lingering doesn’t necessarily make it “wrong” </a:t>
            </a:r>
          </a:p>
          <a:p>
            <a:pPr>
              <a:spcBef>
                <a:spcPts val="200"/>
              </a:spcBef>
            </a:pPr>
            <a:endParaRPr lang="en-US" dirty="0"/>
          </a:p>
          <a:p>
            <a:pPr marL="0" indent="0">
              <a:spcBef>
                <a:spcPts val="200"/>
              </a:spcBef>
              <a:buNone/>
            </a:pPr>
            <a:endParaRPr lang="en-US" dirty="0"/>
          </a:p>
          <a:p>
            <a:pPr>
              <a:spcBef>
                <a:spcPts val="200"/>
              </a:spcBef>
            </a:pPr>
            <a:endParaRPr lang="en-US" dirty="0"/>
          </a:p>
        </p:txBody>
      </p:sp>
    </p:spTree>
    <p:extLst>
      <p:ext uri="{BB962C8B-B14F-4D97-AF65-F5344CB8AC3E}">
        <p14:creationId xmlns:p14="http://schemas.microsoft.com/office/powerpoint/2010/main" val="2893804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USN rollback</a:t>
            </a:r>
          </a:p>
        </p:txBody>
      </p:sp>
      <p:sp>
        <p:nvSpPr>
          <p:cNvPr id="23555" name="Rectangle 3"/>
          <p:cNvSpPr>
            <a:spLocks noGrp="1" noChangeArrowheads="1"/>
          </p:cNvSpPr>
          <p:nvPr>
            <p:ph type="body" sz="quarter" idx="10"/>
          </p:nvPr>
        </p:nvSpPr>
        <p:spPr>
          <a:xfrm>
            <a:off x="467544" y="1412776"/>
            <a:ext cx="8280920" cy="2000548"/>
          </a:xfrm>
        </p:spPr>
        <p:txBody>
          <a:bodyPr>
            <a:noAutofit/>
          </a:bodyPr>
          <a:lstStyle/>
          <a:p>
            <a:r>
              <a:rPr lang="en-US" sz="2400" dirty="0" smtClean="0"/>
              <a:t>What </a:t>
            </a:r>
            <a:r>
              <a:rPr lang="en-US" sz="2400" dirty="0"/>
              <a:t>is a USN rollback?</a:t>
            </a:r>
          </a:p>
          <a:p>
            <a:pPr lvl="1"/>
            <a:r>
              <a:rPr lang="en-US" sz="2000" dirty="0"/>
              <a:t>corresponds to the situation where a USN which had previously been allocated to an update gets re-used</a:t>
            </a:r>
          </a:p>
          <a:p>
            <a:r>
              <a:rPr lang="en-US" sz="2400" dirty="0"/>
              <a:t>Such a phenomenon breaks the strongest assumption made in our replication algorithm</a:t>
            </a:r>
          </a:p>
          <a:p>
            <a:r>
              <a:rPr lang="en-US" sz="2400" dirty="0"/>
              <a:t>Detection:</a:t>
            </a:r>
          </a:p>
          <a:p>
            <a:pPr lvl="1"/>
            <a:r>
              <a:rPr lang="en-US" sz="2000" dirty="0"/>
              <a:t>DC2’s UTD vector indicates that it has replicated all originating updates from DC1 up to USN X1</a:t>
            </a:r>
          </a:p>
          <a:p>
            <a:pPr lvl="1"/>
            <a:r>
              <a:rPr lang="en-US" sz="2000" dirty="0"/>
              <a:t>Next time DC2 pulls updates from DC1, DC1 “thinks” that its highest originating USN is X2&lt;X1. </a:t>
            </a:r>
          </a:p>
          <a:p>
            <a:pPr lvl="1"/>
            <a:r>
              <a:rPr lang="en-US" sz="2000" dirty="0"/>
              <a:t>Since DC1 realizes that it has previously sent out </a:t>
            </a:r>
            <a:r>
              <a:rPr lang="en-US" sz="2000" dirty="0" err="1"/>
              <a:t>udpates</a:t>
            </a:r>
            <a:r>
              <a:rPr lang="en-US" sz="2000" dirty="0"/>
              <a:t> with higher USN than what it’s currently using, it quarantines itself</a:t>
            </a:r>
          </a:p>
          <a:p>
            <a:pPr lvl="1"/>
            <a:r>
              <a:rPr lang="en-US" sz="2000" dirty="0"/>
              <a:t>Event 2095</a:t>
            </a:r>
          </a:p>
          <a:p>
            <a:pPr lvl="1"/>
            <a:endParaRPr lang="en-US" sz="2000" dirty="0"/>
          </a:p>
          <a:p>
            <a:endParaRPr lang="en-US" dirty="0"/>
          </a:p>
        </p:txBody>
      </p:sp>
    </p:spTree>
    <p:extLst>
      <p:ext uri="{BB962C8B-B14F-4D97-AF65-F5344CB8AC3E}">
        <p14:creationId xmlns:p14="http://schemas.microsoft.com/office/powerpoint/2010/main" val="3147739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2" y="1484784"/>
            <a:ext cx="3950987" cy="4916016"/>
          </a:xfrm>
          <a:prstGeom prst="rect">
            <a:avLst/>
          </a:prstGeom>
          <a:noFill/>
          <a:ln>
            <a:noFill/>
          </a:ln>
          <a:effectLst>
            <a:outerShdw dist="35921" dir="2700000" algn="ctr" rotWithShape="0">
              <a:schemeClr val="bg2"/>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xplosion 1 2"/>
          <p:cNvSpPr/>
          <p:nvPr/>
        </p:nvSpPr>
        <p:spPr bwMode="auto">
          <a:xfrm>
            <a:off x="1022993" y="5263446"/>
            <a:ext cx="2514600" cy="1295400"/>
          </a:xfrm>
          <a:prstGeom prst="irregularSeal1">
            <a:avLst/>
          </a:prstGeom>
          <a:gradFill>
            <a:lin ang="16500000" scaled="0"/>
          </a:gradFill>
          <a:ln>
            <a:gradFill>
              <a:gsLst>
                <a:gs pos="0">
                  <a:schemeClr val="tx1">
                    <a:alpha val="40000"/>
                  </a:schemeClr>
                </a:gs>
                <a:gs pos="50000">
                  <a:schemeClr val="tx1">
                    <a:alpha val="90000"/>
                  </a:schemeClr>
                </a:gs>
              </a:gsLst>
              <a:lin ang="5400000" scaled="0"/>
            </a:gradFill>
            <a:headEnd type="none" w="med" len="med"/>
            <a:tailEnd type="none" w="med" len="med"/>
          </a:ln>
          <a:effectLst>
            <a:glow rad="63500">
              <a:schemeClr val="accent4">
                <a:satMod val="175000"/>
                <a:alpha val="40000"/>
              </a:schemeClr>
            </a:glow>
            <a:outerShdw blurRad="127000" sx="102000" sy="102000" algn="ctr" rotWithShape="0">
              <a:schemeClr val="tx1">
                <a:alpha val="26000"/>
              </a:schemeClr>
            </a:outerShdw>
            <a:softEdge rad="31750"/>
          </a:effectLst>
        </p:spPr>
        <p:style>
          <a:lnRef idx="1">
            <a:schemeClr val="accent4"/>
          </a:lnRef>
          <a:fillRef idx="3">
            <a:schemeClr val="accent4"/>
          </a:fillRef>
          <a:effectRef idx="2">
            <a:schemeClr val="accent4"/>
          </a:effectRef>
          <a:fontRef idx="minor">
            <a:schemeClr val="lt1"/>
          </a:fontRef>
        </p:style>
        <p:txBody>
          <a:bodyPr lIns="91436" tIns="45718" rIns="91436" bIns="45718" anchor="ctr"/>
          <a:lstStyle/>
          <a:p>
            <a:pPr algn="ctr" defTabSz="914099">
              <a:defRPr/>
            </a:pPr>
            <a:r>
              <a:rPr lang="en-US" sz="1400" b="1" dirty="0">
                <a:solidFill>
                  <a:schemeClr val="bg1"/>
                </a:solidFill>
                <a:effectLst>
                  <a:outerShdw blurRad="38100" dist="38100" dir="2700000" algn="tl">
                    <a:srgbClr val="000000">
                      <a:alpha val="43137"/>
                    </a:srgbClr>
                  </a:outerShdw>
                </a:effectLst>
              </a:rPr>
              <a:t>USN r</a:t>
            </a:r>
            <a:r>
              <a:rPr lang="en-US" sz="1400" b="1" dirty="0" smtClean="0">
                <a:solidFill>
                  <a:schemeClr val="bg1"/>
                </a:solidFill>
                <a:effectLst>
                  <a:outerShdw blurRad="38100" dist="38100" dir="2700000" algn="tl">
                    <a:srgbClr val="000000">
                      <a:alpha val="43137"/>
                    </a:srgbClr>
                  </a:outerShdw>
                </a:effectLst>
              </a:rPr>
              <a:t>ollback detected</a:t>
            </a:r>
            <a:endParaRPr lang="en-US" sz="1400" b="1" dirty="0">
              <a:solidFill>
                <a:schemeClr val="bg1"/>
              </a:solidFill>
              <a:effectLst>
                <a:outerShdw blurRad="38100" dist="38100" dir="2700000" algn="tl">
                  <a:srgbClr val="000000">
                    <a:alpha val="43137"/>
                  </a:srgbClr>
                </a:outerShdw>
              </a:effectLst>
            </a:endParaRPr>
          </a:p>
        </p:txBody>
      </p:sp>
      <p:sp>
        <p:nvSpPr>
          <p:cNvPr id="10" name="Title 1"/>
          <p:cNvSpPr>
            <a:spLocks noGrp="1"/>
          </p:cNvSpPr>
          <p:nvPr>
            <p:ph type="title"/>
          </p:nvPr>
        </p:nvSpPr>
        <p:spPr/>
        <p:txBody>
          <a:bodyPr/>
          <a:lstStyle/>
          <a:p>
            <a:r>
              <a:rPr lang="en-US" smtClean="0"/>
              <a:t>USN rollback</a:t>
            </a:r>
            <a:endParaRPr lang="en-US" dirty="0" smtClean="0"/>
          </a:p>
        </p:txBody>
      </p:sp>
    </p:spTree>
    <p:extLst>
      <p:ext uri="{BB962C8B-B14F-4D97-AF65-F5344CB8AC3E}">
        <p14:creationId xmlns:p14="http://schemas.microsoft.com/office/powerpoint/2010/main" val="4122230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747"/>
          <a:stretch/>
        </p:blipFill>
        <p:spPr bwMode="auto">
          <a:xfrm>
            <a:off x="5048125" y="1261716"/>
            <a:ext cx="3827929" cy="5332727"/>
          </a:xfrm>
          <a:prstGeom prst="rect">
            <a:avLst/>
          </a:prstGeom>
          <a:noFill/>
          <a:ln>
            <a:noFill/>
          </a:ln>
          <a:effectLst>
            <a:outerShdw dist="35921" dir="2700000" algn="ctr" rotWithShape="0">
              <a:schemeClr val="bg2"/>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794" name="Title 1"/>
          <p:cNvSpPr>
            <a:spLocks noGrp="1"/>
          </p:cNvSpPr>
          <p:nvPr>
            <p:ph type="title"/>
          </p:nvPr>
        </p:nvSpPr>
        <p:spPr>
          <a:xfrm>
            <a:off x="389436" y="228601"/>
            <a:ext cx="8363938" cy="1163395"/>
          </a:xfrm>
        </p:spPr>
        <p:txBody>
          <a:bodyPr>
            <a:normAutofit fontScale="90000"/>
          </a:bodyPr>
          <a:lstStyle/>
          <a:p>
            <a:r>
              <a:rPr lang="en-US" dirty="0" smtClean="0"/>
              <a:t>USN bubbles</a:t>
            </a:r>
            <a:br>
              <a:rPr lang="en-US" dirty="0" smtClean="0"/>
            </a:br>
            <a:r>
              <a:rPr lang="en-US" sz="2000" b="1" dirty="0">
                <a:solidFill>
                  <a:schemeClr val="tx1"/>
                </a:solidFill>
                <a:latin typeface="+mn-lt"/>
              </a:rPr>
              <a:t/>
            </a:r>
            <a:br>
              <a:rPr lang="en-US" sz="2000" b="1" dirty="0">
                <a:solidFill>
                  <a:schemeClr val="tx1"/>
                </a:solidFill>
                <a:latin typeface="+mn-lt"/>
              </a:rPr>
            </a:br>
            <a:r>
              <a:rPr lang="en-US" sz="2000" b="1" dirty="0">
                <a:solidFill>
                  <a:schemeClr val="bg1"/>
                </a:solidFill>
                <a:latin typeface="+mn-lt"/>
              </a:rPr>
              <a:t>… how a USN rollback can turn really bad</a:t>
            </a:r>
          </a:p>
        </p:txBody>
      </p:sp>
      <p:grpSp>
        <p:nvGrpSpPr>
          <p:cNvPr id="2" name="Group 1"/>
          <p:cNvGrpSpPr/>
          <p:nvPr/>
        </p:nvGrpSpPr>
        <p:grpSpPr>
          <a:xfrm>
            <a:off x="274724" y="1359467"/>
            <a:ext cx="3714822" cy="5278398"/>
            <a:chOff x="406296" y="936978"/>
            <a:chExt cx="4058772" cy="4326468"/>
          </a:xfrm>
        </p:grpSpPr>
        <p:pic>
          <p:nvPicPr>
            <p:cNvPr id="7"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58000"/>
                      </a14:imgEffect>
                    </a14:imgLayer>
                  </a14:imgProps>
                </a:ext>
                <a:ext uri="{28A0092B-C50C-407E-A947-70E740481C1C}">
                  <a14:useLocalDpi xmlns:a14="http://schemas.microsoft.com/office/drawing/2010/main" val="0"/>
                </a:ext>
              </a:extLst>
            </a:blip>
            <a:srcRect/>
            <a:stretch>
              <a:fillRect/>
            </a:stretch>
          </p:blipFill>
          <p:spPr bwMode="auto">
            <a:xfrm>
              <a:off x="406296" y="936978"/>
              <a:ext cx="4058772" cy="4210755"/>
            </a:xfrm>
            <a:prstGeom prst="rect">
              <a:avLst/>
            </a:prstGeom>
            <a:noFill/>
            <a:ln>
              <a:noFill/>
            </a:ln>
            <a:effectLst>
              <a:outerShdw dist="35921" dir="2700000" algn="ctr" rotWithShape="0">
                <a:schemeClr val="bg2"/>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xplosion 1 7"/>
            <p:cNvSpPr/>
            <p:nvPr/>
          </p:nvSpPr>
          <p:spPr bwMode="auto">
            <a:xfrm>
              <a:off x="1002390" y="4265132"/>
              <a:ext cx="2583199" cy="998314"/>
            </a:xfrm>
            <a:prstGeom prst="irregularSeal1">
              <a:avLst/>
            </a:prstGeom>
            <a:gradFill>
              <a:lin ang="16500000" scaled="0"/>
            </a:gradFill>
            <a:ln>
              <a:gradFill>
                <a:gsLst>
                  <a:gs pos="0">
                    <a:schemeClr val="tx1">
                      <a:alpha val="40000"/>
                    </a:schemeClr>
                  </a:gs>
                  <a:gs pos="50000">
                    <a:schemeClr val="tx1">
                      <a:alpha val="90000"/>
                    </a:schemeClr>
                  </a:gs>
                </a:gsLst>
                <a:lin ang="5400000" scaled="0"/>
              </a:gradFill>
              <a:headEnd type="none" w="med" len="med"/>
              <a:tailEnd type="none" w="med" len="med"/>
            </a:ln>
            <a:effectLst>
              <a:glow rad="63500">
                <a:schemeClr val="accent4">
                  <a:satMod val="175000"/>
                  <a:alpha val="40000"/>
                </a:schemeClr>
              </a:glow>
              <a:outerShdw blurRad="127000" sx="102000" sy="102000" algn="ctr" rotWithShape="0">
                <a:schemeClr val="tx1">
                  <a:alpha val="26000"/>
                </a:schemeClr>
              </a:outerShdw>
              <a:softEdge rad="31750"/>
            </a:effectLst>
          </p:spPr>
          <p:style>
            <a:lnRef idx="1">
              <a:schemeClr val="accent4"/>
            </a:lnRef>
            <a:fillRef idx="3">
              <a:schemeClr val="accent4"/>
            </a:fillRef>
            <a:effectRef idx="2">
              <a:schemeClr val="accent4"/>
            </a:effectRef>
            <a:fontRef idx="minor">
              <a:schemeClr val="lt1"/>
            </a:fontRef>
          </p:style>
          <p:txBody>
            <a:bodyPr lIns="91436" tIns="45718" rIns="91436" bIns="45718" anchor="ctr"/>
            <a:lstStyle/>
            <a:p>
              <a:pPr algn="ctr" defTabSz="914099">
                <a:defRPr/>
              </a:pPr>
              <a:r>
                <a:rPr lang="en-US" sz="1400" b="1" dirty="0">
                  <a:solidFill>
                    <a:schemeClr val="bg1"/>
                  </a:solidFill>
                  <a:effectLst>
                    <a:outerShdw blurRad="38100" dist="38100" dir="2700000" algn="tl">
                      <a:srgbClr val="000000">
                        <a:alpha val="43137"/>
                      </a:srgbClr>
                    </a:outerShdw>
                  </a:effectLst>
                </a:rPr>
                <a:t>USN r</a:t>
              </a:r>
              <a:r>
                <a:rPr lang="en-US" sz="1400" b="1" dirty="0" smtClean="0">
                  <a:solidFill>
                    <a:schemeClr val="bg1"/>
                  </a:solidFill>
                  <a:effectLst>
                    <a:outerShdw blurRad="38100" dist="38100" dir="2700000" algn="tl">
                      <a:srgbClr val="000000">
                        <a:alpha val="43137"/>
                      </a:srgbClr>
                    </a:outerShdw>
                  </a:effectLst>
                </a:rPr>
                <a:t>ollback detected</a:t>
              </a:r>
              <a:endParaRPr lang="en-US" sz="1400" b="1" dirty="0">
                <a:solidFill>
                  <a:schemeClr val="bg1"/>
                </a:solidFill>
                <a:effectLst>
                  <a:outerShdw blurRad="38100" dist="38100" dir="2700000" algn="tl">
                    <a:srgbClr val="000000">
                      <a:alpha val="43137"/>
                    </a:srgbClr>
                  </a:outerShdw>
                </a:effectLst>
              </a:endParaRPr>
            </a:p>
          </p:txBody>
        </p:sp>
      </p:grpSp>
      <p:cxnSp>
        <p:nvCxnSpPr>
          <p:cNvPr id="15" name="Elbow Connector 14"/>
          <p:cNvCxnSpPr/>
          <p:nvPr/>
        </p:nvCxnSpPr>
        <p:spPr>
          <a:xfrm>
            <a:off x="3870190" y="1230184"/>
            <a:ext cx="1413890" cy="1103112"/>
          </a:xfrm>
          <a:prstGeom prst="bentConnector3">
            <a:avLst/>
          </a:prstGeom>
          <a:ln w="76200">
            <a:solidFill>
              <a:schemeClr val="bg1"/>
            </a:solidFill>
            <a:headEnd type="oval" w="sm" len="sm"/>
            <a:tailEnd type="stealth" w="lg" len="lg"/>
          </a:ln>
          <a:effectLst>
            <a:softEdge rad="31750"/>
          </a:effectLst>
        </p:spPr>
        <p:style>
          <a:lnRef idx="1">
            <a:schemeClr val="accent1"/>
          </a:lnRef>
          <a:fillRef idx="0">
            <a:schemeClr val="accent1"/>
          </a:fillRef>
          <a:effectRef idx="0">
            <a:schemeClr val="accent1"/>
          </a:effectRef>
          <a:fontRef idx="minor">
            <a:schemeClr val="tx1"/>
          </a:fontRef>
        </p:style>
      </p:cxnSp>
      <p:sp>
        <p:nvSpPr>
          <p:cNvPr id="13" name="Explosion 1 12"/>
          <p:cNvSpPr/>
          <p:nvPr/>
        </p:nvSpPr>
        <p:spPr bwMode="auto">
          <a:xfrm>
            <a:off x="5859972" y="5562600"/>
            <a:ext cx="2514600" cy="1295400"/>
          </a:xfrm>
          <a:prstGeom prst="irregularSeal1">
            <a:avLst/>
          </a:prstGeom>
          <a:gradFill>
            <a:lin ang="16500000" scaled="0"/>
          </a:gradFill>
          <a:ln>
            <a:gradFill>
              <a:gsLst>
                <a:gs pos="0">
                  <a:schemeClr val="tx1">
                    <a:alpha val="40000"/>
                  </a:schemeClr>
                </a:gs>
                <a:gs pos="50000">
                  <a:schemeClr val="tx1">
                    <a:alpha val="90000"/>
                  </a:schemeClr>
                </a:gs>
              </a:gsLst>
              <a:lin ang="5400000" scaled="0"/>
            </a:gradFill>
            <a:headEnd type="none" w="med" len="med"/>
            <a:tailEnd type="none" w="med" len="med"/>
          </a:ln>
          <a:effectLst>
            <a:glow rad="63500">
              <a:schemeClr val="accent4">
                <a:satMod val="175000"/>
                <a:alpha val="40000"/>
              </a:schemeClr>
            </a:glow>
            <a:outerShdw blurRad="127000" sx="102000" sy="102000" algn="ctr" rotWithShape="0">
              <a:schemeClr val="tx1">
                <a:alpha val="26000"/>
              </a:schemeClr>
            </a:outerShdw>
            <a:softEdge rad="31750"/>
          </a:effectLst>
        </p:spPr>
        <p:style>
          <a:lnRef idx="1">
            <a:schemeClr val="accent4"/>
          </a:lnRef>
          <a:fillRef idx="3">
            <a:schemeClr val="accent4"/>
          </a:fillRef>
          <a:effectRef idx="2">
            <a:schemeClr val="accent4"/>
          </a:effectRef>
          <a:fontRef idx="minor">
            <a:schemeClr val="lt1"/>
          </a:fontRef>
        </p:style>
        <p:txBody>
          <a:bodyPr lIns="91436" tIns="45718" rIns="91436" bIns="45718" anchor="ctr"/>
          <a:lstStyle/>
          <a:p>
            <a:pPr algn="ctr" defTabSz="914099">
              <a:defRPr/>
            </a:pPr>
            <a:r>
              <a:rPr lang="en-US" sz="1400" b="1" dirty="0">
                <a:solidFill>
                  <a:schemeClr val="bg1"/>
                </a:solidFill>
                <a:effectLst>
                  <a:outerShdw blurRad="38100" dist="38100" dir="2700000" algn="tl">
                    <a:srgbClr val="000000">
                      <a:alpha val="43137"/>
                    </a:srgbClr>
                  </a:outerShdw>
                </a:effectLst>
              </a:rPr>
              <a:t>USN r</a:t>
            </a:r>
            <a:r>
              <a:rPr lang="en-US" sz="1400" b="1" dirty="0" smtClean="0">
                <a:solidFill>
                  <a:schemeClr val="bg1"/>
                </a:solidFill>
                <a:effectLst>
                  <a:outerShdw blurRad="38100" dist="38100" dir="2700000" algn="tl">
                    <a:srgbClr val="000000">
                      <a:alpha val="43137"/>
                    </a:srgbClr>
                  </a:outerShdw>
                </a:effectLst>
              </a:rPr>
              <a:t>ollback </a:t>
            </a:r>
            <a:r>
              <a:rPr lang="en-US" sz="1400" b="1" dirty="0" smtClean="0">
                <a:solidFill>
                  <a:srgbClr val="FF0000"/>
                </a:solidFill>
                <a:effectLst>
                  <a:outerShdw blurRad="38100" dist="38100" dir="2700000" algn="tl">
                    <a:srgbClr val="000000">
                      <a:alpha val="43137"/>
                    </a:srgbClr>
                  </a:outerShdw>
                </a:effectLst>
                <a:latin typeface="Segoe UI Semibold" pitchFamily="34" charset="0"/>
              </a:rPr>
              <a:t>NOT</a:t>
            </a:r>
            <a:r>
              <a:rPr lang="en-US" sz="1400" b="1" dirty="0" smtClean="0">
                <a:solidFill>
                  <a:schemeClr val="tx1"/>
                </a:solidFill>
                <a:effectLst>
                  <a:outerShdw blurRad="38100" dist="38100" dir="2700000" algn="tl">
                    <a:srgbClr val="000000">
                      <a:alpha val="43137"/>
                    </a:srgbClr>
                  </a:outerShdw>
                </a:effectLst>
              </a:rPr>
              <a:t> </a:t>
            </a:r>
            <a:r>
              <a:rPr lang="en-US" sz="1400" b="1" dirty="0" smtClean="0">
                <a:solidFill>
                  <a:schemeClr val="bg1"/>
                </a:solidFill>
                <a:effectLst>
                  <a:outerShdw blurRad="38100" dist="38100" dir="2700000" algn="tl">
                    <a:srgbClr val="000000">
                      <a:alpha val="43137"/>
                    </a:srgbClr>
                  </a:outerShdw>
                </a:effectLst>
              </a:rPr>
              <a:t>detected!</a:t>
            </a:r>
            <a:endParaRPr lang="en-US" sz="1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1729414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wipe(left)">
                                      <p:cBhvr>
                                        <p:cTn id="7" dur="1000"/>
                                        <p:tgtEl>
                                          <p:spTgt spid="3379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20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set>
                                      <p:cBhvr>
                                        <p:cTn id="16" dur="455" fill="hold">
                                          <p:stCondLst>
                                            <p:cond delay="0"/>
                                          </p:stCondLst>
                                        </p:cTn>
                                        <p:tgtEl>
                                          <p:spTgt spid="13"/>
                                        </p:tgtEl>
                                        <p:attrNameLst>
                                          <p:attrName>style.rotation</p:attrName>
                                        </p:attrNameLst>
                                      </p:cBhvr>
                                      <p:to>
                                        <p:strVal val="-45.0"/>
                                      </p:to>
                                    </p:set>
                                    <p:anim calcmode="lin" valueType="num">
                                      <p:cBhvr>
                                        <p:cTn id="17"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1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Improper Backup/Restore</a:t>
            </a:r>
          </a:p>
        </p:txBody>
      </p:sp>
      <p:sp>
        <p:nvSpPr>
          <p:cNvPr id="23555" name="Rectangle 3"/>
          <p:cNvSpPr>
            <a:spLocks noGrp="1" noChangeArrowheads="1"/>
          </p:cNvSpPr>
          <p:nvPr>
            <p:ph type="body" sz="quarter" idx="10"/>
          </p:nvPr>
        </p:nvSpPr>
        <p:spPr>
          <a:xfrm>
            <a:off x="251520" y="1700808"/>
            <a:ext cx="8568952" cy="2000548"/>
          </a:xfrm>
        </p:spPr>
        <p:txBody>
          <a:bodyPr>
            <a:noAutofit/>
          </a:bodyPr>
          <a:lstStyle/>
          <a:p>
            <a:r>
              <a:rPr lang="en-US" sz="3200" dirty="0" smtClean="0"/>
              <a:t>What </a:t>
            </a:r>
            <a:r>
              <a:rPr lang="en-US" sz="3200" dirty="0"/>
              <a:t>can go wrong with an improper backup/restore?</a:t>
            </a:r>
          </a:p>
          <a:p>
            <a:pPr lvl="1"/>
            <a:r>
              <a:rPr lang="en-US" sz="2800" dirty="0"/>
              <a:t>Summary of a real-world case:</a:t>
            </a:r>
          </a:p>
          <a:p>
            <a:pPr lvl="2"/>
            <a:r>
              <a:rPr lang="en-US" sz="2400" dirty="0"/>
              <a:t>2500 users not able to log on</a:t>
            </a:r>
          </a:p>
          <a:p>
            <a:pPr lvl="2"/>
            <a:r>
              <a:rPr lang="en-US" sz="2400" dirty="0"/>
              <a:t>users having access to resources they should not have access to anymore</a:t>
            </a:r>
          </a:p>
          <a:p>
            <a:pPr lvl="2"/>
            <a:r>
              <a:rPr lang="en-US" sz="2400" dirty="0"/>
              <a:t>schema mismatches after Schema Master rolled back</a:t>
            </a:r>
          </a:p>
          <a:p>
            <a:pPr lvl="2"/>
            <a:r>
              <a:rPr lang="en-US" sz="2400" dirty="0"/>
              <a:t>Exchange server failing</a:t>
            </a:r>
          </a:p>
          <a:p>
            <a:pPr lvl="2"/>
            <a:r>
              <a:rPr lang="en-US" sz="2400" dirty="0"/>
              <a:t>RID pool allocated twice after RID master rolled back</a:t>
            </a:r>
          </a:p>
          <a:p>
            <a:endParaRPr lang="en-US" sz="3200" dirty="0"/>
          </a:p>
        </p:txBody>
      </p:sp>
    </p:spTree>
    <p:extLst>
      <p:ext uri="{BB962C8B-B14F-4D97-AF65-F5344CB8AC3E}">
        <p14:creationId xmlns:p14="http://schemas.microsoft.com/office/powerpoint/2010/main" val="512056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Application – Backup/Restore</a:t>
            </a:r>
          </a:p>
        </p:txBody>
      </p:sp>
      <p:sp>
        <p:nvSpPr>
          <p:cNvPr id="23555" name="Rectangle 3"/>
          <p:cNvSpPr>
            <a:spLocks noGrp="1" noChangeArrowheads="1"/>
          </p:cNvSpPr>
          <p:nvPr>
            <p:ph type="body" sz="quarter" idx="10"/>
          </p:nvPr>
        </p:nvSpPr>
        <p:spPr>
          <a:xfrm>
            <a:off x="251520" y="1700808"/>
            <a:ext cx="8568952" cy="2000548"/>
          </a:xfrm>
        </p:spPr>
        <p:txBody>
          <a:bodyPr>
            <a:noAutofit/>
          </a:bodyPr>
          <a:lstStyle/>
          <a:p>
            <a:r>
              <a:rPr lang="en-US" dirty="0"/>
              <a:t>Resetting the invocation ID </a:t>
            </a:r>
          </a:p>
          <a:p>
            <a:pPr lvl="1"/>
            <a:r>
              <a:rPr lang="en-US" dirty="0"/>
              <a:t>Use supported backup/restore solutions</a:t>
            </a:r>
          </a:p>
          <a:p>
            <a:pPr lvl="2"/>
            <a:r>
              <a:rPr lang="en-US" dirty="0"/>
              <a:t>VSS writers,  whether in Windows backup or 3rd party solutions</a:t>
            </a:r>
          </a:p>
          <a:p>
            <a:pPr lvl="1"/>
            <a:r>
              <a:rPr lang="en-US" dirty="0"/>
              <a:t>Last resort option… (and not formally tested)</a:t>
            </a:r>
          </a:p>
          <a:p>
            <a:pPr lvl="2"/>
            <a:r>
              <a:rPr lang="en-US" dirty="0"/>
              <a:t>before you apply the snapshot, disable the network adapters on the VM</a:t>
            </a:r>
          </a:p>
          <a:p>
            <a:pPr lvl="2"/>
            <a:r>
              <a:rPr lang="en-US" dirty="0"/>
              <a:t>apply the snapshot</a:t>
            </a:r>
          </a:p>
          <a:p>
            <a:pPr lvl="2"/>
            <a:r>
              <a:rPr lang="en-US" dirty="0"/>
              <a:t>set registry value Database Restored from Backup = 1</a:t>
            </a:r>
          </a:p>
          <a:p>
            <a:pPr lvl="2"/>
            <a:r>
              <a:rPr lang="en-US" dirty="0"/>
              <a:t>reboot</a:t>
            </a:r>
          </a:p>
          <a:p>
            <a:pPr lvl="2"/>
            <a:r>
              <a:rPr lang="en-US" dirty="0"/>
              <a:t>verify that the DC has a new invocation ID</a:t>
            </a:r>
          </a:p>
          <a:p>
            <a:pPr lvl="2"/>
            <a:r>
              <a:rPr lang="en-US" dirty="0"/>
              <a:t>re-enable network adapters</a:t>
            </a:r>
          </a:p>
          <a:p>
            <a:pPr lvl="2"/>
            <a:endParaRPr lang="en-US" dirty="0"/>
          </a:p>
          <a:p>
            <a:endParaRPr lang="en-US" sz="3200" dirty="0"/>
          </a:p>
        </p:txBody>
      </p:sp>
    </p:spTree>
    <p:extLst>
      <p:ext uri="{BB962C8B-B14F-4D97-AF65-F5344CB8AC3E}">
        <p14:creationId xmlns:p14="http://schemas.microsoft.com/office/powerpoint/2010/main" val="3219676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Session Objectives and </a:t>
            </a:r>
            <a:r>
              <a:rPr lang="en-US" dirty="0" smtClean="0"/>
              <a:t>Takeaways</a:t>
            </a:r>
            <a:endParaRPr lang="en-US" dirty="0">
              <a:solidFill>
                <a:schemeClr val="accent2"/>
              </a:solidFill>
            </a:endParaRPr>
          </a:p>
        </p:txBody>
      </p:sp>
      <p:sp>
        <p:nvSpPr>
          <p:cNvPr id="3" name="Text Placeholder 2"/>
          <p:cNvSpPr>
            <a:spLocks noGrp="1"/>
          </p:cNvSpPr>
          <p:nvPr>
            <p:ph idx="1"/>
          </p:nvPr>
        </p:nvSpPr>
        <p:spPr>
          <a:xfrm>
            <a:off x="107504" y="1844824"/>
            <a:ext cx="9036496" cy="3849291"/>
          </a:xfrm>
        </p:spPr>
        <p:txBody>
          <a:bodyPr>
            <a:noAutofit/>
          </a:bodyPr>
          <a:lstStyle/>
          <a:p>
            <a:r>
              <a:rPr lang="en-US" sz="2400" dirty="0" smtClean="0">
                <a:solidFill>
                  <a:schemeClr val="tx1"/>
                </a:solidFill>
              </a:rPr>
              <a:t>Session </a:t>
            </a:r>
            <a:r>
              <a:rPr lang="en-US" sz="2400" dirty="0">
                <a:solidFill>
                  <a:schemeClr val="tx1"/>
                </a:solidFill>
              </a:rPr>
              <a:t>Objective(s): </a:t>
            </a:r>
          </a:p>
          <a:p>
            <a:pPr lvl="1"/>
            <a:r>
              <a:rPr lang="en-US" sz="1800" dirty="0">
                <a:solidFill>
                  <a:schemeClr val="tx1"/>
                </a:solidFill>
              </a:rPr>
              <a:t>Convey the technical challenges surrounding Windows &amp; Active Directory in a virtual world</a:t>
            </a:r>
          </a:p>
          <a:p>
            <a:pPr lvl="2"/>
            <a:r>
              <a:rPr lang="en-US" sz="1600" dirty="0">
                <a:solidFill>
                  <a:schemeClr val="tx1"/>
                </a:solidFill>
              </a:rPr>
              <a:t>logistical and other valid concerns beyond scope for now</a:t>
            </a:r>
          </a:p>
          <a:p>
            <a:pPr lvl="1"/>
            <a:r>
              <a:rPr lang="en-US" sz="1800" dirty="0">
                <a:solidFill>
                  <a:schemeClr val="tx1"/>
                </a:solidFill>
              </a:rPr>
              <a:t>Highlight fundamental Windows &amp; Active Directory concepts &amp; assumptions</a:t>
            </a:r>
          </a:p>
          <a:p>
            <a:pPr lvl="2"/>
            <a:r>
              <a:rPr lang="en-US" sz="1600" dirty="0">
                <a:solidFill>
                  <a:schemeClr val="tx1"/>
                </a:solidFill>
              </a:rPr>
              <a:t>identity, replication, time, etc.</a:t>
            </a:r>
          </a:p>
          <a:p>
            <a:pPr lvl="1"/>
            <a:r>
              <a:rPr lang="en-US" sz="1800" dirty="0">
                <a:solidFill>
                  <a:schemeClr val="tx1"/>
                </a:solidFill>
              </a:rPr>
              <a:t>Provide an understanding of the risks stemming from virtualization</a:t>
            </a:r>
          </a:p>
          <a:p>
            <a:pPr lvl="1"/>
            <a:endParaRPr lang="en-US" sz="1800" dirty="0">
              <a:solidFill>
                <a:schemeClr val="tx1"/>
              </a:solidFill>
            </a:endParaRPr>
          </a:p>
          <a:p>
            <a:r>
              <a:rPr lang="en-US" sz="2400" dirty="0">
                <a:solidFill>
                  <a:schemeClr val="tx1"/>
                </a:solidFill>
              </a:rPr>
              <a:t>Key Takeaways:</a:t>
            </a:r>
          </a:p>
          <a:p>
            <a:pPr lvl="1"/>
            <a:r>
              <a:rPr lang="en-US" sz="1800" dirty="0">
                <a:solidFill>
                  <a:schemeClr val="tx1"/>
                </a:solidFill>
              </a:rPr>
              <a:t>Improved comprehension of…</a:t>
            </a:r>
          </a:p>
          <a:p>
            <a:pPr lvl="2"/>
            <a:r>
              <a:rPr lang="en-US" sz="1600" dirty="0">
                <a:solidFill>
                  <a:schemeClr val="tx1"/>
                </a:solidFill>
              </a:rPr>
              <a:t>core Active Directory and Windows components impacted by cloning &amp; virtualization</a:t>
            </a:r>
          </a:p>
          <a:p>
            <a:pPr lvl="2"/>
            <a:r>
              <a:rPr lang="en-US" sz="1600" dirty="0">
                <a:solidFill>
                  <a:schemeClr val="tx1"/>
                </a:solidFill>
              </a:rPr>
              <a:t>best practices when virtualizing DCs and domain members</a:t>
            </a:r>
          </a:p>
          <a:p>
            <a:pPr lvl="2"/>
            <a:r>
              <a:rPr lang="en-US" sz="1600" dirty="0">
                <a:solidFill>
                  <a:schemeClr val="tx1"/>
                </a:solidFill>
              </a:rPr>
              <a:t>what qualifies as “successfully cloning a Windows machine” and what doesn’t</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Application – P2V migration</a:t>
            </a:r>
          </a:p>
        </p:txBody>
      </p:sp>
      <p:sp>
        <p:nvSpPr>
          <p:cNvPr id="23555" name="Rectangle 3"/>
          <p:cNvSpPr>
            <a:spLocks noGrp="1" noChangeArrowheads="1"/>
          </p:cNvSpPr>
          <p:nvPr>
            <p:ph type="body" sz="quarter" idx="10"/>
          </p:nvPr>
        </p:nvSpPr>
        <p:spPr>
          <a:xfrm>
            <a:off x="251520" y="1268760"/>
            <a:ext cx="8208912" cy="2000548"/>
          </a:xfrm>
        </p:spPr>
        <p:txBody>
          <a:bodyPr>
            <a:noAutofit/>
          </a:bodyPr>
          <a:lstStyle/>
          <a:p>
            <a:r>
              <a:rPr lang="en-US" dirty="0"/>
              <a:t>Is it enough to reset the invocation ID on the newly created Virtual DC?</a:t>
            </a:r>
          </a:p>
          <a:p>
            <a:r>
              <a:rPr lang="en-US" dirty="0"/>
              <a:t>Online or offline P2V? </a:t>
            </a:r>
          </a:p>
          <a:p>
            <a:r>
              <a:rPr lang="en-US" dirty="0"/>
              <a:t>Lab creation via P2V</a:t>
            </a:r>
          </a:p>
          <a:p>
            <a:pPr lvl="1"/>
            <a:r>
              <a:rPr lang="en-US" dirty="0"/>
              <a:t>What happens if various DCs are P2V’d at different times and placed in test network?</a:t>
            </a:r>
          </a:p>
          <a:p>
            <a:pPr lvl="1"/>
            <a:endParaRPr lang="en-US" dirty="0"/>
          </a:p>
          <a:p>
            <a:r>
              <a:rPr lang="en-US" dirty="0"/>
              <a:t>Recommendations:</a:t>
            </a:r>
          </a:p>
          <a:p>
            <a:pPr lvl="1"/>
            <a:r>
              <a:rPr lang="en-US" dirty="0"/>
              <a:t>Use P2V in SCVMM, it has a few checks in place</a:t>
            </a:r>
          </a:p>
          <a:p>
            <a:pPr lvl="1"/>
            <a:r>
              <a:rPr lang="en-US" dirty="0"/>
              <a:t>Reset the invocation ID</a:t>
            </a:r>
          </a:p>
          <a:p>
            <a:pPr lvl="1"/>
            <a:r>
              <a:rPr lang="en-US" dirty="0"/>
              <a:t>Do not place physical and P2V’d VM on same network… ever!</a:t>
            </a:r>
          </a:p>
        </p:txBody>
      </p:sp>
    </p:spTree>
    <p:extLst>
      <p:ext uri="{BB962C8B-B14F-4D97-AF65-F5344CB8AC3E}">
        <p14:creationId xmlns:p14="http://schemas.microsoft.com/office/powerpoint/2010/main" val="1067277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76672"/>
            <a:ext cx="8363938" cy="609398"/>
          </a:xfrm>
        </p:spPr>
        <p:txBody>
          <a:bodyPr>
            <a:noAutofit/>
          </a:bodyPr>
          <a:lstStyle/>
          <a:p>
            <a:r>
              <a:rPr lang="en-US" sz="4000" dirty="0"/>
              <a:t>Application – RODCs</a:t>
            </a:r>
          </a:p>
        </p:txBody>
      </p:sp>
      <p:sp>
        <p:nvSpPr>
          <p:cNvPr id="23555" name="Rectangle 3"/>
          <p:cNvSpPr>
            <a:spLocks noGrp="1" noChangeArrowheads="1"/>
          </p:cNvSpPr>
          <p:nvPr>
            <p:ph type="body" sz="quarter" idx="10"/>
          </p:nvPr>
        </p:nvSpPr>
        <p:spPr>
          <a:xfrm>
            <a:off x="251520" y="1484784"/>
            <a:ext cx="8568952" cy="2000548"/>
          </a:xfrm>
        </p:spPr>
        <p:txBody>
          <a:bodyPr>
            <a:noAutofit/>
          </a:bodyPr>
          <a:lstStyle/>
          <a:p>
            <a:r>
              <a:rPr lang="en-US" dirty="0"/>
              <a:t>Virtualization of RODCs</a:t>
            </a:r>
          </a:p>
          <a:p>
            <a:pPr lvl="1"/>
            <a:r>
              <a:rPr lang="en-US" dirty="0"/>
              <a:t>Can I take snapshots of RODCs and use them?</a:t>
            </a:r>
          </a:p>
          <a:p>
            <a:pPr lvl="2"/>
            <a:r>
              <a:rPr lang="en-US" dirty="0"/>
              <a:t>Mostly but with various ramifications, e.g.</a:t>
            </a:r>
          </a:p>
          <a:p>
            <a:pPr lvl="3"/>
            <a:r>
              <a:rPr lang="en-US" dirty="0" err="1"/>
              <a:t>lastLogon</a:t>
            </a:r>
            <a:r>
              <a:rPr lang="en-US" dirty="0"/>
              <a:t> and other logon-statistics-attributes written only locally on RODC</a:t>
            </a:r>
          </a:p>
          <a:p>
            <a:pPr lvl="3"/>
            <a:endParaRPr lang="en-US" dirty="0"/>
          </a:p>
          <a:p>
            <a:pPr lvl="1"/>
            <a:r>
              <a:rPr lang="en-US" dirty="0"/>
              <a:t>Can I clone RODCs in a branch site?</a:t>
            </a:r>
          </a:p>
          <a:p>
            <a:pPr lvl="2"/>
            <a:r>
              <a:rPr lang="en-US" dirty="0"/>
              <a:t>No</a:t>
            </a:r>
          </a:p>
        </p:txBody>
      </p:sp>
    </p:spTree>
    <p:extLst>
      <p:ext uri="{BB962C8B-B14F-4D97-AF65-F5344CB8AC3E}">
        <p14:creationId xmlns:p14="http://schemas.microsoft.com/office/powerpoint/2010/main" val="4026554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endParaRPr lang="en-US"/>
          </a:p>
        </p:txBody>
      </p:sp>
      <p:sp>
        <p:nvSpPr>
          <p:cNvPr id="45058" name="Title 2"/>
          <p:cNvSpPr>
            <a:spLocks noGrp="1"/>
          </p:cNvSpPr>
          <p:nvPr>
            <p:ph type="ctrTitle"/>
          </p:nvPr>
        </p:nvSpPr>
        <p:spPr/>
        <p:txBody>
          <a:bodyPr/>
          <a:lstStyle/>
          <a:p>
            <a:r>
              <a:rPr lang="en-US" smtClean="0"/>
              <a:t>Miscellaneous Considerations</a:t>
            </a:r>
            <a:endParaRPr lang="en-US" dirty="0" smtClean="0"/>
          </a:p>
        </p:txBody>
      </p:sp>
      <p:sp>
        <p:nvSpPr>
          <p:cNvPr id="45059" name="Subtitle 1"/>
          <p:cNvSpPr>
            <a:spLocks noGrp="1"/>
          </p:cNvSpPr>
          <p:nvPr>
            <p:ph type="subTitle" idx="1"/>
          </p:nvPr>
        </p:nvSpPr>
        <p:spPr/>
        <p:txBody>
          <a:bodyPr/>
          <a:lstStyle/>
          <a:p>
            <a:r>
              <a:rPr lang="en-US" sz="2800" dirty="0" err="1" smtClean="0">
                <a:solidFill>
                  <a:schemeClr val="bg1"/>
                </a:solidFill>
              </a:rPr>
              <a:t>TimeSync</a:t>
            </a:r>
            <a:r>
              <a:rPr lang="en-US" sz="2800" dirty="0" smtClean="0">
                <a:solidFill>
                  <a:schemeClr val="bg1"/>
                </a:solidFill>
              </a:rPr>
              <a:t>, Security, Performance, Going all virtual, etc.</a:t>
            </a:r>
          </a:p>
          <a:p>
            <a:r>
              <a:rPr lang="en-US" sz="2800" dirty="0" smtClean="0">
                <a:solidFill>
                  <a:schemeClr val="bg1"/>
                </a:solidFill>
              </a:rPr>
              <a:t/>
            </a:r>
            <a:br>
              <a:rPr lang="en-US" sz="2800" dirty="0" smtClean="0">
                <a:solidFill>
                  <a:schemeClr val="bg1"/>
                </a:solidFill>
              </a:rPr>
            </a:br>
            <a:endParaRPr lang="en-US" sz="2800" dirty="0" smtClean="0">
              <a:solidFill>
                <a:schemeClr val="bg1"/>
              </a:solidFill>
            </a:endParaRPr>
          </a:p>
        </p:txBody>
      </p:sp>
    </p:spTree>
    <p:extLst>
      <p:ext uri="{BB962C8B-B14F-4D97-AF65-F5344CB8AC3E}">
        <p14:creationId xmlns:p14="http://schemas.microsoft.com/office/powerpoint/2010/main" val="2869276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hape 710659"/>
          <p:cNvSpPr>
            <a:spLocks noGrp="1" noChangeArrowheads="1"/>
          </p:cNvSpPr>
          <p:nvPr>
            <p:ph type="title"/>
          </p:nvPr>
        </p:nvSpPr>
        <p:spPr/>
        <p:txBody>
          <a:bodyPr/>
          <a:lstStyle/>
          <a:p>
            <a:r>
              <a:rPr lang="en-US" dirty="0" smtClean="0"/>
              <a:t>Time Synchronization</a:t>
            </a:r>
          </a:p>
        </p:txBody>
      </p:sp>
      <p:sp>
        <p:nvSpPr>
          <p:cNvPr id="3" name="Text Placeholder 2"/>
          <p:cNvSpPr>
            <a:spLocks noGrp="1"/>
          </p:cNvSpPr>
          <p:nvPr>
            <p:ph type="body" sz="quarter" idx="4294967295"/>
          </p:nvPr>
        </p:nvSpPr>
        <p:spPr>
          <a:xfrm>
            <a:off x="390031" y="1146048"/>
            <a:ext cx="8363938" cy="2000250"/>
          </a:xfrm>
        </p:spPr>
        <p:txBody>
          <a:bodyPr>
            <a:noAutofit/>
          </a:bodyPr>
          <a:lstStyle/>
          <a:p>
            <a:pPr>
              <a:spcBef>
                <a:spcPts val="200"/>
              </a:spcBef>
            </a:pPr>
            <a:r>
              <a:rPr lang="en-US" sz="2400" dirty="0" smtClean="0"/>
              <a:t>If you have followed our existing guidance…</a:t>
            </a:r>
          </a:p>
          <a:p>
            <a:pPr lvl="1">
              <a:spcBef>
                <a:spcPts val="200"/>
              </a:spcBef>
            </a:pPr>
            <a:r>
              <a:rPr lang="en-US" sz="1600" dirty="0" smtClean="0"/>
              <a:t>we’ve changed our minds </a:t>
            </a:r>
            <a:r>
              <a:rPr lang="en-US" sz="1600" dirty="0" smtClean="0">
                <a:sym typeface="Wingdings" pitchFamily="2" charset="2"/>
              </a:rPr>
              <a:t></a:t>
            </a:r>
          </a:p>
          <a:p>
            <a:pPr lvl="1">
              <a:spcBef>
                <a:spcPts val="200"/>
              </a:spcBef>
            </a:pPr>
            <a:r>
              <a:rPr lang="en-US" sz="1600" dirty="0" smtClean="0">
                <a:sym typeface="Wingdings" pitchFamily="2" charset="2"/>
              </a:rPr>
              <a:t>documentation changes are on the way (or already published)</a:t>
            </a:r>
          </a:p>
          <a:p>
            <a:pPr>
              <a:spcBef>
                <a:spcPts val="200"/>
              </a:spcBef>
            </a:pPr>
            <a:r>
              <a:rPr lang="en-US" sz="2400" dirty="0" smtClean="0"/>
              <a:t>Windows Time Service has a well-defined algorithm for time synchronization within a domain (Domain Hierarchy)</a:t>
            </a:r>
          </a:p>
          <a:p>
            <a:pPr lvl="1">
              <a:spcBef>
                <a:spcPts val="200"/>
              </a:spcBef>
            </a:pPr>
            <a:r>
              <a:rPr lang="en-US" sz="1600" dirty="0" smtClean="0"/>
              <a:t>let it do its thing</a:t>
            </a:r>
          </a:p>
          <a:p>
            <a:pPr lvl="1">
              <a:spcBef>
                <a:spcPts val="200"/>
              </a:spcBef>
            </a:pPr>
            <a:r>
              <a:rPr lang="en-US" sz="1600" dirty="0" smtClean="0"/>
              <a:t>and ensure the </a:t>
            </a:r>
            <a:r>
              <a:rPr lang="en-US" sz="1600" dirty="0" err="1" smtClean="0"/>
              <a:t>HyperVisor</a:t>
            </a:r>
            <a:r>
              <a:rPr lang="en-US" sz="1600" dirty="0" smtClean="0"/>
              <a:t> participates in the same </a:t>
            </a:r>
            <a:r>
              <a:rPr lang="en-US" sz="1600" dirty="0" err="1" smtClean="0"/>
              <a:t>timesync</a:t>
            </a:r>
            <a:r>
              <a:rPr lang="en-US" sz="1600" dirty="0" smtClean="0"/>
              <a:t> hierarchy</a:t>
            </a:r>
          </a:p>
          <a:p>
            <a:pPr lvl="2">
              <a:spcBef>
                <a:spcPts val="200"/>
              </a:spcBef>
            </a:pPr>
            <a:r>
              <a:rPr lang="en-US" sz="1400" dirty="0" smtClean="0"/>
              <a:t>minimizes/eliminates large deltas in time</a:t>
            </a:r>
          </a:p>
          <a:p>
            <a:pPr>
              <a:spcBef>
                <a:spcPts val="200"/>
              </a:spcBef>
            </a:pPr>
            <a:r>
              <a:rPr lang="en-US" sz="2400" dirty="0" smtClean="0"/>
              <a:t>Are we suggesting you disable Virtual Machine Integration Services completely?</a:t>
            </a:r>
          </a:p>
          <a:p>
            <a:pPr lvl="1">
              <a:spcBef>
                <a:spcPts val="200"/>
              </a:spcBef>
            </a:pPr>
            <a:r>
              <a:rPr lang="en-US" sz="1600" dirty="0" smtClean="0"/>
              <a:t>no… absolutely NOT! </a:t>
            </a:r>
          </a:p>
          <a:p>
            <a:pPr lvl="1">
              <a:spcBef>
                <a:spcPts val="200"/>
              </a:spcBef>
            </a:pPr>
            <a:r>
              <a:rPr lang="en-US" sz="1600" dirty="0" smtClean="0"/>
              <a:t>Virtual Machine Integration Services are still needed, e.g.</a:t>
            </a:r>
          </a:p>
          <a:p>
            <a:pPr lvl="2">
              <a:spcBef>
                <a:spcPts val="200"/>
              </a:spcBef>
            </a:pPr>
            <a:r>
              <a:rPr lang="en-US" sz="1400" dirty="0" smtClean="0"/>
              <a:t>while the VM is booting or in the midst of other VM-specific operations such as Resume</a:t>
            </a:r>
          </a:p>
          <a:p>
            <a:pPr>
              <a:spcBef>
                <a:spcPts val="200"/>
              </a:spcBef>
            </a:pPr>
            <a:r>
              <a:rPr lang="en-US" sz="2400" dirty="0" smtClean="0"/>
              <a:t>Instead, disable the VMIC </a:t>
            </a:r>
            <a:r>
              <a:rPr lang="en-US" sz="2400" dirty="0" err="1" smtClean="0"/>
              <a:t>timesync</a:t>
            </a:r>
            <a:r>
              <a:rPr lang="en-US" sz="2400" dirty="0" smtClean="0"/>
              <a:t> provider in the guest</a:t>
            </a:r>
          </a:p>
          <a:p>
            <a:pPr lvl="2">
              <a:spcBef>
                <a:spcPts val="200"/>
              </a:spcBef>
            </a:pPr>
            <a:r>
              <a:rPr lang="en-US" sz="1400" b="1" dirty="0" smtClean="0"/>
              <a:t>KEY</a:t>
            </a:r>
            <a:r>
              <a:rPr lang="en-US" sz="1400" dirty="0" smtClean="0"/>
              <a:t>: 	</a:t>
            </a:r>
            <a:r>
              <a:rPr lang="en-US" sz="1400" i="1" dirty="0" smtClean="0"/>
              <a:t>HKLM\SYSTEM\</a:t>
            </a:r>
            <a:r>
              <a:rPr lang="en-US" sz="1400" i="1" dirty="0" err="1" smtClean="0"/>
              <a:t>CurrentControlSet</a:t>
            </a:r>
            <a:r>
              <a:rPr lang="en-US" sz="1400" i="1" dirty="0" smtClean="0"/>
              <a:t>\Services\W32Time\</a:t>
            </a:r>
            <a:r>
              <a:rPr lang="en-US" sz="1400" i="1" dirty="0" err="1" smtClean="0"/>
              <a:t>TimeProviders</a:t>
            </a:r>
            <a:r>
              <a:rPr lang="en-US" sz="1400" i="1" dirty="0" smtClean="0"/>
              <a:t>\</a:t>
            </a:r>
          </a:p>
          <a:p>
            <a:pPr lvl="2">
              <a:spcBef>
                <a:spcPts val="200"/>
              </a:spcBef>
            </a:pPr>
            <a:r>
              <a:rPr lang="en-US" sz="1400" b="1" dirty="0" smtClean="0"/>
              <a:t>VALUE</a:t>
            </a:r>
            <a:r>
              <a:rPr lang="en-US" sz="1400" dirty="0" smtClean="0"/>
              <a:t>: 	[REG_DWORD] </a:t>
            </a:r>
            <a:r>
              <a:rPr lang="en-US" sz="1400" i="1" dirty="0" err="1" smtClean="0"/>
              <a:t>VMICTimeProvider</a:t>
            </a:r>
            <a:r>
              <a:rPr lang="en-US" sz="1400" dirty="0" smtClean="0"/>
              <a:t>: </a:t>
            </a:r>
            <a:r>
              <a:rPr lang="en-US" sz="1400" b="1" dirty="0" smtClean="0"/>
              <a:t>0</a:t>
            </a:r>
            <a:r>
              <a:rPr lang="en-US" sz="1400" dirty="0" smtClean="0"/>
              <a:t>  </a:t>
            </a:r>
            <a:r>
              <a:rPr lang="en-US" sz="1400" dirty="0" smtClean="0">
                <a:sym typeface="Wingdings" pitchFamily="2" charset="2"/>
              </a:rPr>
              <a:t> (NOTE: that’s a zero)</a:t>
            </a:r>
            <a:endParaRPr lang="en-US" sz="1400" dirty="0" smtClean="0"/>
          </a:p>
          <a:p>
            <a:pPr lvl="1">
              <a:spcBef>
                <a:spcPts val="200"/>
              </a:spcBef>
            </a:pPr>
            <a:endParaRPr lang="en-US" sz="1600" dirty="0" smtClean="0"/>
          </a:p>
        </p:txBody>
      </p:sp>
    </p:spTree>
    <p:extLst>
      <p:ext uri="{BB962C8B-B14F-4D97-AF65-F5344CB8AC3E}">
        <p14:creationId xmlns:p14="http://schemas.microsoft.com/office/powerpoint/2010/main" val="111235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hape 710659"/>
          <p:cNvSpPr>
            <a:spLocks noGrp="1" noChangeArrowheads="1"/>
          </p:cNvSpPr>
          <p:nvPr>
            <p:ph type="title"/>
          </p:nvPr>
        </p:nvSpPr>
        <p:spPr/>
        <p:txBody>
          <a:bodyPr/>
          <a:lstStyle/>
          <a:p>
            <a:r>
              <a:rPr lang="en-US" dirty="0"/>
              <a:t>Security considerations</a:t>
            </a:r>
            <a:endParaRPr lang="en-US" dirty="0" smtClean="0"/>
          </a:p>
        </p:txBody>
      </p:sp>
      <p:sp>
        <p:nvSpPr>
          <p:cNvPr id="3" name="Text Placeholder 2"/>
          <p:cNvSpPr>
            <a:spLocks noGrp="1"/>
          </p:cNvSpPr>
          <p:nvPr>
            <p:ph type="body" sz="quarter" idx="4294967295"/>
          </p:nvPr>
        </p:nvSpPr>
        <p:spPr>
          <a:xfrm>
            <a:off x="390031" y="1146048"/>
            <a:ext cx="8363938" cy="2000250"/>
          </a:xfrm>
        </p:spPr>
        <p:txBody>
          <a:bodyPr>
            <a:noAutofit/>
          </a:bodyPr>
          <a:lstStyle/>
          <a:p>
            <a:r>
              <a:rPr lang="en-US" dirty="0"/>
              <a:t>Hosts of domain controllers should be handled with same care as the DCs they </a:t>
            </a:r>
            <a:r>
              <a:rPr lang="en-US" dirty="0" smtClean="0"/>
              <a:t>host</a:t>
            </a:r>
            <a:endParaRPr lang="en-US" sz="1600" dirty="0"/>
          </a:p>
          <a:p>
            <a:r>
              <a:rPr lang="en-US" dirty="0"/>
              <a:t>Possible </a:t>
            </a:r>
            <a:r>
              <a:rPr lang="en-US" dirty="0" err="1"/>
              <a:t>EoP</a:t>
            </a:r>
            <a:r>
              <a:rPr lang="en-US" dirty="0"/>
              <a:t> from host administrator to Domain/Enterprise </a:t>
            </a:r>
            <a:r>
              <a:rPr lang="en-US" dirty="0" smtClean="0"/>
              <a:t>Admin</a:t>
            </a:r>
            <a:endParaRPr lang="en-US" sz="1600" dirty="0"/>
          </a:p>
          <a:p>
            <a:r>
              <a:rPr lang="en-US" dirty="0"/>
              <a:t>As possible, reduce attack surface on host</a:t>
            </a:r>
          </a:p>
          <a:p>
            <a:pPr lvl="1"/>
            <a:r>
              <a:rPr lang="en-US" dirty="0"/>
              <a:t>Server </a:t>
            </a:r>
            <a:r>
              <a:rPr lang="en-US" dirty="0" smtClean="0"/>
              <a:t>Core</a:t>
            </a:r>
            <a:endParaRPr lang="en-US" sz="1600" dirty="0"/>
          </a:p>
          <a:p>
            <a:r>
              <a:rPr lang="en-US" dirty="0"/>
              <a:t>A guest DC has admin privileges over domain members, including Hyper hosts, if joined to the domain</a:t>
            </a:r>
          </a:p>
          <a:p>
            <a:pPr lvl="1"/>
            <a:r>
              <a:rPr lang="en-US" dirty="0"/>
              <a:t>Possibility: make the host a DC</a:t>
            </a:r>
          </a:p>
        </p:txBody>
      </p:sp>
    </p:spTree>
    <p:extLst>
      <p:ext uri="{BB962C8B-B14F-4D97-AF65-F5344CB8AC3E}">
        <p14:creationId xmlns:p14="http://schemas.microsoft.com/office/powerpoint/2010/main" val="1073105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hape 710659"/>
          <p:cNvSpPr>
            <a:spLocks noGrp="1" noChangeArrowheads="1"/>
          </p:cNvSpPr>
          <p:nvPr>
            <p:ph type="title"/>
          </p:nvPr>
        </p:nvSpPr>
        <p:spPr/>
        <p:txBody>
          <a:bodyPr/>
          <a:lstStyle/>
          <a:p>
            <a:r>
              <a:rPr lang="en-US" dirty="0"/>
              <a:t>Performance considerations</a:t>
            </a:r>
            <a:endParaRPr lang="en-US" dirty="0" smtClean="0"/>
          </a:p>
        </p:txBody>
      </p:sp>
      <p:sp>
        <p:nvSpPr>
          <p:cNvPr id="3" name="Text Placeholder 2"/>
          <p:cNvSpPr>
            <a:spLocks noGrp="1"/>
          </p:cNvSpPr>
          <p:nvPr>
            <p:ph type="body" sz="quarter" idx="4294967295"/>
          </p:nvPr>
        </p:nvSpPr>
        <p:spPr>
          <a:xfrm>
            <a:off x="395536" y="1340768"/>
            <a:ext cx="8363938" cy="2000250"/>
          </a:xfrm>
        </p:spPr>
        <p:txBody>
          <a:bodyPr>
            <a:noAutofit/>
          </a:bodyPr>
          <a:lstStyle/>
          <a:p>
            <a:r>
              <a:rPr lang="en-US" dirty="0"/>
              <a:t>In testing conducted in a W2K8 Hyper-V environment</a:t>
            </a:r>
          </a:p>
          <a:p>
            <a:pPr lvl="1"/>
            <a:r>
              <a:rPr lang="en-US" dirty="0"/>
              <a:t>Virtual DCs perform at about 90% compared to physical DCs</a:t>
            </a:r>
          </a:p>
          <a:p>
            <a:endParaRPr lang="en-US" dirty="0"/>
          </a:p>
          <a:p>
            <a:r>
              <a:rPr lang="en-US" dirty="0"/>
              <a:t>Is that still true?</a:t>
            </a:r>
          </a:p>
          <a:p>
            <a:pPr lvl="1"/>
            <a:r>
              <a:rPr lang="en-US" dirty="0"/>
              <a:t>No, virtualization technologies improve. We’re now almost at par</a:t>
            </a:r>
          </a:p>
          <a:p>
            <a:pPr lvl="2"/>
            <a:r>
              <a:rPr lang="en-US" dirty="0"/>
              <a:t>assuming, of course, that the host isn’t running too many VMs</a:t>
            </a:r>
          </a:p>
        </p:txBody>
      </p:sp>
    </p:spTree>
    <p:extLst>
      <p:ext uri="{BB962C8B-B14F-4D97-AF65-F5344CB8AC3E}">
        <p14:creationId xmlns:p14="http://schemas.microsoft.com/office/powerpoint/2010/main" val="418157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hape 710659"/>
          <p:cNvSpPr>
            <a:spLocks noGrp="1" noChangeArrowheads="1"/>
          </p:cNvSpPr>
          <p:nvPr>
            <p:ph type="title"/>
          </p:nvPr>
        </p:nvSpPr>
        <p:spPr/>
        <p:txBody>
          <a:bodyPr/>
          <a:lstStyle/>
          <a:p>
            <a:r>
              <a:rPr lang="en-US" dirty="0"/>
              <a:t>Going all virtual – a good idea?</a:t>
            </a:r>
            <a:endParaRPr lang="en-US" dirty="0" smtClean="0"/>
          </a:p>
        </p:txBody>
      </p:sp>
      <p:sp>
        <p:nvSpPr>
          <p:cNvPr id="3" name="Text Placeholder 2"/>
          <p:cNvSpPr>
            <a:spLocks noGrp="1"/>
          </p:cNvSpPr>
          <p:nvPr>
            <p:ph type="body" sz="quarter" idx="4294967295"/>
          </p:nvPr>
        </p:nvSpPr>
        <p:spPr>
          <a:xfrm>
            <a:off x="395536" y="1628800"/>
            <a:ext cx="8363938" cy="2000250"/>
          </a:xfrm>
        </p:spPr>
        <p:txBody>
          <a:bodyPr>
            <a:noAutofit/>
          </a:bodyPr>
          <a:lstStyle/>
          <a:p>
            <a:r>
              <a:rPr lang="en-US" dirty="0"/>
              <a:t>Key: Avoid single points of failures</a:t>
            </a:r>
          </a:p>
          <a:p>
            <a:pPr lvl="1"/>
            <a:r>
              <a:rPr lang="en-US" dirty="0"/>
              <a:t>Same messaging for the past 10 </a:t>
            </a:r>
            <a:r>
              <a:rPr lang="en-US" dirty="0" smtClean="0"/>
              <a:t>years</a:t>
            </a:r>
            <a:endParaRPr lang="en-US" dirty="0"/>
          </a:p>
          <a:p>
            <a:r>
              <a:rPr lang="en-US" dirty="0"/>
              <a:t>Do not place all your DCs on the same host</a:t>
            </a:r>
          </a:p>
          <a:p>
            <a:pPr lvl="1"/>
            <a:r>
              <a:rPr lang="en-US" dirty="0"/>
              <a:t>we have seen </a:t>
            </a:r>
            <a:r>
              <a:rPr lang="en-US" dirty="0" smtClean="0"/>
              <a:t>this</a:t>
            </a:r>
            <a:endParaRPr lang="en-US" dirty="0"/>
          </a:p>
          <a:p>
            <a:r>
              <a:rPr lang="en-US" dirty="0"/>
              <a:t>Diversify host’s hardware if possible</a:t>
            </a:r>
          </a:p>
          <a:p>
            <a:pPr lvl="1"/>
            <a:r>
              <a:rPr lang="en-US" dirty="0"/>
              <a:t>oftentimes, this is simply not realistic, but it remains optimal </a:t>
            </a:r>
            <a:r>
              <a:rPr lang="en-US" dirty="0" smtClean="0"/>
              <a:t>nonetheless</a:t>
            </a:r>
            <a:endParaRPr lang="en-US" dirty="0"/>
          </a:p>
          <a:p>
            <a:r>
              <a:rPr lang="en-US" dirty="0"/>
              <a:t>Maintain 1-2 physical DCs per domain?</a:t>
            </a:r>
          </a:p>
          <a:p>
            <a:pPr lvl="1"/>
            <a:r>
              <a:rPr lang="en-US" dirty="0"/>
              <a:t>as above</a:t>
            </a:r>
          </a:p>
        </p:txBody>
      </p:sp>
    </p:spTree>
    <p:extLst>
      <p:ext uri="{BB962C8B-B14F-4D97-AF65-F5344CB8AC3E}">
        <p14:creationId xmlns:p14="http://schemas.microsoft.com/office/powerpoint/2010/main" val="355671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hape 710659"/>
          <p:cNvSpPr>
            <a:spLocks noGrp="1" noChangeArrowheads="1"/>
          </p:cNvSpPr>
          <p:nvPr>
            <p:ph type="title"/>
          </p:nvPr>
        </p:nvSpPr>
        <p:spPr/>
        <p:txBody>
          <a:bodyPr/>
          <a:lstStyle/>
          <a:p>
            <a:r>
              <a:rPr lang="en-US" dirty="0"/>
              <a:t>Others</a:t>
            </a:r>
            <a:endParaRPr lang="en-US" dirty="0" smtClean="0"/>
          </a:p>
        </p:txBody>
      </p:sp>
      <p:sp>
        <p:nvSpPr>
          <p:cNvPr id="3" name="Text Placeholder 2"/>
          <p:cNvSpPr>
            <a:spLocks noGrp="1"/>
          </p:cNvSpPr>
          <p:nvPr>
            <p:ph type="body" sz="quarter" idx="4294967295"/>
          </p:nvPr>
        </p:nvSpPr>
        <p:spPr>
          <a:xfrm>
            <a:off x="251520" y="1412776"/>
            <a:ext cx="8748464" cy="2000250"/>
          </a:xfrm>
        </p:spPr>
        <p:txBody>
          <a:bodyPr>
            <a:noAutofit/>
          </a:bodyPr>
          <a:lstStyle/>
          <a:p>
            <a:r>
              <a:rPr lang="en-US" dirty="0"/>
              <a:t>Disk Write Caching (FUA)</a:t>
            </a:r>
          </a:p>
          <a:p>
            <a:pPr lvl="1"/>
            <a:r>
              <a:rPr lang="en-US" dirty="0"/>
              <a:t>Disk write caching setting on guest is honored by the host</a:t>
            </a:r>
          </a:p>
          <a:p>
            <a:r>
              <a:rPr lang="en-US" dirty="0"/>
              <a:t>Machines running hot</a:t>
            </a:r>
          </a:p>
          <a:p>
            <a:pPr lvl="1"/>
            <a:r>
              <a:rPr lang="en-US" dirty="0"/>
              <a:t>Host running 5 VMs gets (too) hot and shuts down VMs</a:t>
            </a:r>
          </a:p>
          <a:p>
            <a:r>
              <a:rPr lang="en-US" dirty="0"/>
              <a:t>Antivirus </a:t>
            </a:r>
          </a:p>
          <a:p>
            <a:pPr lvl="1"/>
            <a:r>
              <a:rPr lang="en-US" dirty="0"/>
              <a:t>Runs on the host, “locks” VM files (cannot boot)</a:t>
            </a:r>
          </a:p>
          <a:p>
            <a:pPr lvl="1"/>
            <a:r>
              <a:rPr lang="en-US" dirty="0"/>
              <a:t>KB 961804</a:t>
            </a:r>
          </a:p>
          <a:p>
            <a:r>
              <a:rPr lang="en-US" dirty="0"/>
              <a:t>Snapshots and host’s disk space </a:t>
            </a:r>
          </a:p>
          <a:p>
            <a:pPr lvl="1"/>
            <a:r>
              <a:rPr lang="en-US" dirty="0"/>
              <a:t>What if a snapshot takes up the whole disk?</a:t>
            </a:r>
          </a:p>
          <a:p>
            <a:pPr lvl="1"/>
            <a:r>
              <a:rPr lang="en-US" dirty="0"/>
              <a:t>What if snapshot files improperly deleted?</a:t>
            </a:r>
          </a:p>
          <a:p>
            <a:endParaRPr lang="en-US" dirty="0"/>
          </a:p>
        </p:txBody>
      </p:sp>
    </p:spTree>
    <p:extLst>
      <p:ext uri="{BB962C8B-B14F-4D97-AF65-F5344CB8AC3E}">
        <p14:creationId xmlns:p14="http://schemas.microsoft.com/office/powerpoint/2010/main" val="3204556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endParaRPr lang="en-US"/>
          </a:p>
        </p:txBody>
      </p:sp>
      <p:sp>
        <p:nvSpPr>
          <p:cNvPr id="45058" name="Title 2"/>
          <p:cNvSpPr>
            <a:spLocks noGrp="1"/>
          </p:cNvSpPr>
          <p:nvPr>
            <p:ph type="ctrTitle"/>
          </p:nvPr>
        </p:nvSpPr>
        <p:spPr/>
        <p:txBody>
          <a:bodyPr/>
          <a:lstStyle/>
          <a:p>
            <a:r>
              <a:rPr lang="en-US" smtClean="0"/>
              <a:t>Recap</a:t>
            </a:r>
            <a:endParaRPr lang="en-US" dirty="0" smtClean="0"/>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4979691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Recap</a:t>
            </a:r>
            <a:endParaRPr lang="en-US" dirty="0"/>
          </a:p>
        </p:txBody>
      </p:sp>
      <p:sp>
        <p:nvSpPr>
          <p:cNvPr id="3" name="Content Placeholder 2"/>
          <p:cNvSpPr>
            <a:spLocks noGrp="1"/>
          </p:cNvSpPr>
          <p:nvPr>
            <p:ph type="body" sz="quarter" idx="10"/>
          </p:nvPr>
        </p:nvSpPr>
        <p:spPr>
          <a:xfrm>
            <a:off x="389436" y="1447800"/>
            <a:ext cx="8363938" cy="4665893"/>
          </a:xfrm>
        </p:spPr>
        <p:txBody>
          <a:bodyPr>
            <a:normAutofit lnSpcReduction="10000"/>
          </a:bodyPr>
          <a:lstStyle/>
          <a:p>
            <a:r>
              <a:rPr lang="en-US" sz="2400" dirty="0" smtClean="0"/>
              <a:t>Cloning non Domain Controllers?</a:t>
            </a:r>
          </a:p>
          <a:p>
            <a:pPr lvl="1"/>
            <a:r>
              <a:rPr lang="en-US" sz="2000" dirty="0" smtClean="0"/>
              <a:t>Perhaps, risks for 3rd-party software remain an unknown quantity</a:t>
            </a:r>
          </a:p>
          <a:p>
            <a:pPr lvl="1"/>
            <a:r>
              <a:rPr lang="en-US" sz="2000" dirty="0" smtClean="0"/>
              <a:t>Best Practice: SYSPREP instead</a:t>
            </a:r>
          </a:p>
          <a:p>
            <a:r>
              <a:rPr lang="en-US" sz="2400" dirty="0" smtClean="0"/>
              <a:t>Cloning Domain Controllers?</a:t>
            </a:r>
          </a:p>
          <a:p>
            <a:pPr lvl="1"/>
            <a:r>
              <a:rPr lang="en-US" sz="2000" dirty="0" smtClean="0"/>
              <a:t>ABSOLUTELY NOT!</a:t>
            </a:r>
          </a:p>
          <a:p>
            <a:pPr lvl="1"/>
            <a:r>
              <a:rPr lang="en-US" sz="2000" dirty="0" smtClean="0"/>
              <a:t>What if it’s the only DC in the entire forest? Still a concern:</a:t>
            </a:r>
          </a:p>
          <a:p>
            <a:pPr lvl="2"/>
            <a:r>
              <a:rPr lang="en-US" sz="1800" dirty="0" smtClean="0"/>
              <a:t>it won’t naturally replicate</a:t>
            </a:r>
          </a:p>
          <a:p>
            <a:pPr lvl="2"/>
            <a:r>
              <a:rPr lang="en-US" sz="1800" dirty="0" smtClean="0"/>
              <a:t>What happens to apps that understand the replication fabric, etc.</a:t>
            </a:r>
          </a:p>
          <a:p>
            <a:r>
              <a:rPr lang="en-US" sz="2400" dirty="0" err="1" smtClean="0"/>
              <a:t>HyperV</a:t>
            </a:r>
            <a:r>
              <a:rPr lang="en-US" sz="2400" dirty="0" smtClean="0"/>
              <a:t> host snapshotting on Domain Controllers guests</a:t>
            </a:r>
          </a:p>
          <a:p>
            <a:pPr lvl="1"/>
            <a:r>
              <a:rPr lang="en-US" sz="2000" dirty="0" smtClean="0"/>
              <a:t>Writeable: practically guarantees a USN rollback situation</a:t>
            </a:r>
          </a:p>
          <a:p>
            <a:pPr lvl="1"/>
            <a:r>
              <a:rPr lang="en-US" sz="2000" dirty="0" smtClean="0"/>
              <a:t>RODCs: perhaps… but untested </a:t>
            </a:r>
            <a:r>
              <a:rPr lang="en-US" sz="2000" dirty="0" smtClean="0">
                <a:sym typeface="Wingdings" pitchFamily="2" charset="2"/>
              </a:rPr>
              <a:t> the risks are undetermined</a:t>
            </a:r>
          </a:p>
          <a:p>
            <a:r>
              <a:rPr lang="en-US" sz="2400" dirty="0" err="1" smtClean="0">
                <a:sym typeface="Wingdings" pitchFamily="2" charset="2"/>
              </a:rPr>
              <a:t>TimeSync</a:t>
            </a:r>
            <a:r>
              <a:rPr lang="en-US" sz="2400" dirty="0" smtClean="0">
                <a:sym typeface="Wingdings" pitchFamily="2" charset="2"/>
              </a:rPr>
              <a:t> in virtualized environments</a:t>
            </a:r>
          </a:p>
          <a:p>
            <a:pPr lvl="1"/>
            <a:r>
              <a:rPr lang="en-US" sz="2000" dirty="0" smtClean="0">
                <a:sym typeface="Wingdings" pitchFamily="2" charset="2"/>
              </a:rPr>
              <a:t>Disable the VMIC </a:t>
            </a:r>
            <a:r>
              <a:rPr lang="en-US" sz="2000" dirty="0" err="1" smtClean="0">
                <a:sym typeface="Wingdings" pitchFamily="2" charset="2"/>
              </a:rPr>
              <a:t>timesync</a:t>
            </a:r>
            <a:r>
              <a:rPr lang="en-US" sz="2000" dirty="0" smtClean="0">
                <a:sym typeface="Wingdings" pitchFamily="2" charset="2"/>
              </a:rPr>
              <a:t> provider within the guest</a:t>
            </a:r>
            <a:endParaRPr lang="en-US" sz="2000" dirty="0"/>
          </a:p>
        </p:txBody>
      </p:sp>
    </p:spTree>
    <p:extLst>
      <p:ext uri="{BB962C8B-B14F-4D97-AF65-F5344CB8AC3E}">
        <p14:creationId xmlns:p14="http://schemas.microsoft.com/office/powerpoint/2010/main" val="268100766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endParaRPr lang="en-US"/>
          </a:p>
        </p:txBody>
      </p:sp>
      <p:sp>
        <p:nvSpPr>
          <p:cNvPr id="17410" name="Title 2"/>
          <p:cNvSpPr>
            <a:spLocks noGrp="1"/>
          </p:cNvSpPr>
          <p:nvPr>
            <p:ph type="ctrTitle"/>
          </p:nvPr>
        </p:nvSpPr>
        <p:spPr/>
        <p:txBody>
          <a:bodyPr/>
          <a:lstStyle/>
          <a:p>
            <a:r>
              <a:rPr lang="en-US" smtClean="0"/>
              <a:t>Windows Concepts</a:t>
            </a:r>
            <a:endParaRPr lang="en-US" dirty="0" smtClean="0"/>
          </a:p>
        </p:txBody>
      </p:sp>
      <p:sp>
        <p:nvSpPr>
          <p:cNvPr id="17411" name="Subtitle 1"/>
          <p:cNvSpPr>
            <a:spLocks noGrp="1"/>
          </p:cNvSpPr>
          <p:nvPr>
            <p:ph type="subTitle" idx="1"/>
          </p:nvPr>
        </p:nvSpPr>
        <p:spPr/>
        <p:txBody>
          <a:bodyPr/>
          <a:lstStyle/>
          <a:p>
            <a:r>
              <a:rPr lang="en-US" dirty="0" smtClean="0">
                <a:solidFill>
                  <a:srgbClr val="FFFF00"/>
                </a:solidFill>
              </a:rPr>
              <a:t>Machine Identities</a:t>
            </a:r>
          </a:p>
        </p:txBody>
      </p:sp>
    </p:spTree>
    <p:extLst>
      <p:ext uri="{BB962C8B-B14F-4D97-AF65-F5344CB8AC3E}">
        <p14:creationId xmlns:p14="http://schemas.microsoft.com/office/powerpoint/2010/main" val="8291094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r>
              <a:rPr lang="en-US" smtClean="0"/>
              <a:t>Computer-identity comprises…</a:t>
            </a:r>
          </a:p>
        </p:txBody>
      </p:sp>
      <p:sp>
        <p:nvSpPr>
          <p:cNvPr id="8195" name="Text Placeholder 2"/>
          <p:cNvSpPr>
            <a:spLocks noGrp="1"/>
          </p:cNvSpPr>
          <p:nvPr>
            <p:ph type="body" sz="quarter" idx="10"/>
          </p:nvPr>
        </p:nvSpPr>
        <p:spPr>
          <a:xfrm>
            <a:off x="395536" y="1196752"/>
            <a:ext cx="8363938" cy="2000548"/>
          </a:xfrm>
        </p:spPr>
        <p:txBody>
          <a:bodyPr>
            <a:noAutofit/>
          </a:bodyPr>
          <a:lstStyle/>
          <a:p>
            <a:pPr>
              <a:spcBef>
                <a:spcPts val="0"/>
              </a:spcBef>
            </a:pPr>
            <a:r>
              <a:rPr lang="en-US" sz="3200" dirty="0" smtClean="0"/>
              <a:t>Name</a:t>
            </a:r>
          </a:p>
          <a:p>
            <a:pPr lvl="1">
              <a:spcBef>
                <a:spcPts val="0"/>
              </a:spcBef>
            </a:pPr>
            <a:r>
              <a:rPr lang="en-US" sz="2800" dirty="0" smtClean="0"/>
              <a:t>Stored locally, suffixed with a $</a:t>
            </a:r>
          </a:p>
          <a:p>
            <a:pPr>
              <a:spcBef>
                <a:spcPts val="0"/>
              </a:spcBef>
            </a:pPr>
            <a:endParaRPr lang="en-US" sz="3200" dirty="0" smtClean="0"/>
          </a:p>
          <a:p>
            <a:pPr>
              <a:spcBef>
                <a:spcPts val="0"/>
              </a:spcBef>
            </a:pPr>
            <a:r>
              <a:rPr lang="en-US" sz="3200" dirty="0" smtClean="0"/>
              <a:t>IP address</a:t>
            </a:r>
          </a:p>
          <a:p>
            <a:pPr lvl="1">
              <a:spcBef>
                <a:spcPts val="0"/>
              </a:spcBef>
            </a:pPr>
            <a:r>
              <a:rPr lang="en-US" sz="2800" dirty="0" smtClean="0"/>
              <a:t>Network identifier</a:t>
            </a:r>
          </a:p>
          <a:p>
            <a:pPr lvl="1">
              <a:spcBef>
                <a:spcPts val="0"/>
              </a:spcBef>
            </a:pPr>
            <a:r>
              <a:rPr lang="en-US" sz="2800" dirty="0" smtClean="0"/>
              <a:t>Name/IP information stored in DNS</a:t>
            </a:r>
          </a:p>
          <a:p>
            <a:pPr>
              <a:spcBef>
                <a:spcPts val="0"/>
              </a:spcBef>
            </a:pPr>
            <a:endParaRPr lang="en-US" sz="3200" dirty="0" smtClean="0"/>
          </a:p>
          <a:p>
            <a:pPr>
              <a:spcBef>
                <a:spcPts val="0"/>
              </a:spcBef>
            </a:pPr>
            <a:r>
              <a:rPr lang="en-US" sz="3200" dirty="0" smtClean="0"/>
              <a:t>SIDs</a:t>
            </a:r>
          </a:p>
          <a:p>
            <a:pPr lvl="1">
              <a:spcBef>
                <a:spcPts val="0"/>
              </a:spcBef>
            </a:pPr>
            <a:r>
              <a:rPr lang="en-US" sz="2800" dirty="0" smtClean="0"/>
              <a:t>What are these?</a:t>
            </a:r>
          </a:p>
          <a:p>
            <a:pPr lvl="1">
              <a:spcBef>
                <a:spcPts val="0"/>
              </a:spcBef>
            </a:pPr>
            <a:r>
              <a:rPr lang="en-US" sz="2800" dirty="0" smtClean="0"/>
              <a:t>What is that for?</a:t>
            </a:r>
          </a:p>
          <a:p>
            <a:pPr>
              <a:spcBef>
                <a:spcPts val="0"/>
              </a:spcBef>
            </a:pPr>
            <a:endParaRPr lang="en-US" sz="3200" dirty="0" smtClean="0"/>
          </a:p>
        </p:txBody>
      </p:sp>
    </p:spTree>
    <p:extLst>
      <p:ext uri="{BB962C8B-B14F-4D97-AF65-F5344CB8AC3E}">
        <p14:creationId xmlns:p14="http://schemas.microsoft.com/office/powerpoint/2010/main" val="3057914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What is a SID?</a:t>
            </a:r>
            <a:endParaRPr lang="en-US" dirty="0" smtClean="0"/>
          </a:p>
        </p:txBody>
      </p:sp>
      <p:sp>
        <p:nvSpPr>
          <p:cNvPr id="9219" name="Text Placeholder 2"/>
          <p:cNvSpPr>
            <a:spLocks noGrp="1"/>
          </p:cNvSpPr>
          <p:nvPr>
            <p:ph type="body" sz="quarter" idx="4294967295"/>
          </p:nvPr>
        </p:nvSpPr>
        <p:spPr>
          <a:xfrm>
            <a:off x="395536" y="1628800"/>
            <a:ext cx="8381802" cy="4647426"/>
          </a:xfrm>
        </p:spPr>
        <p:txBody>
          <a:bodyPr>
            <a:normAutofit fontScale="92500" lnSpcReduction="20000"/>
          </a:bodyPr>
          <a:lstStyle/>
          <a:p>
            <a:r>
              <a:rPr lang="en-US" sz="2800" dirty="0" smtClean="0"/>
              <a:t>Protocol Documentation – Glossary:</a:t>
            </a:r>
          </a:p>
          <a:p>
            <a:pPr lvl="1"/>
            <a:r>
              <a:rPr lang="en-US" sz="2400" dirty="0" smtClean="0"/>
              <a:t>An identifier for security principals in Windows that is used to identify an account or a group</a:t>
            </a:r>
          </a:p>
          <a:p>
            <a:pPr lvl="1"/>
            <a:r>
              <a:rPr lang="en-US" sz="2400" dirty="0" smtClean="0"/>
              <a:t>Conceptually, a SID is composed of three parts:</a:t>
            </a:r>
          </a:p>
          <a:p>
            <a:pPr marL="1312863" lvl="2" indent="-457200">
              <a:buFont typeface="+mj-lt"/>
              <a:buAutoNum type="arabicPeriod"/>
            </a:pPr>
            <a:r>
              <a:rPr lang="en-US" sz="2000" dirty="0" smtClean="0"/>
              <a:t>a</a:t>
            </a:r>
            <a:r>
              <a:rPr lang="en-US" sz="2000" b="1" dirty="0" smtClean="0">
                <a:solidFill>
                  <a:srgbClr val="FF0000"/>
                </a:solidFill>
                <a:latin typeface="Consolas" pitchFamily="49" charset="0"/>
                <a:cs typeface="Consolas" pitchFamily="49" charset="0"/>
              </a:rPr>
              <a:t> </a:t>
            </a:r>
            <a:r>
              <a:rPr lang="en-US" sz="2000" b="1" dirty="0">
                <a:solidFill>
                  <a:srgbClr val="FFC000"/>
                </a:solidFill>
                <a:latin typeface="Consolas" pitchFamily="49" charset="0"/>
                <a:cs typeface="Consolas" pitchFamily="49" charset="0"/>
              </a:rPr>
              <a:t>SID </a:t>
            </a:r>
            <a:r>
              <a:rPr lang="en-US" sz="2000" b="1" dirty="0" smtClean="0">
                <a:solidFill>
                  <a:srgbClr val="FFC000"/>
                </a:solidFill>
                <a:latin typeface="Consolas" pitchFamily="49" charset="0"/>
                <a:cs typeface="Consolas" pitchFamily="49" charset="0"/>
              </a:rPr>
              <a:t>prefix</a:t>
            </a:r>
          </a:p>
          <a:p>
            <a:pPr lvl="3"/>
            <a:r>
              <a:rPr lang="en-US" sz="1800" dirty="0"/>
              <a:t>revision </a:t>
            </a:r>
            <a:r>
              <a:rPr lang="en-US" sz="1800" dirty="0" smtClean="0"/>
              <a:t>(</a:t>
            </a:r>
            <a:r>
              <a:rPr lang="en-US" sz="1800" b="1" dirty="0">
                <a:solidFill>
                  <a:srgbClr val="FFC000"/>
                </a:solidFill>
                <a:latin typeface="Consolas" pitchFamily="49" charset="0"/>
                <a:cs typeface="Consolas" pitchFamily="49" charset="0"/>
              </a:rPr>
              <a:t>1</a:t>
            </a:r>
            <a:r>
              <a:rPr lang="en-US" sz="1800" dirty="0" smtClean="0"/>
              <a:t> = revision 1) </a:t>
            </a:r>
            <a:r>
              <a:rPr lang="en-US" sz="1800" dirty="0"/>
              <a:t>+ </a:t>
            </a:r>
            <a:r>
              <a:rPr lang="en-US" sz="1800" dirty="0" smtClean="0"/>
              <a:t>an identifier </a:t>
            </a:r>
            <a:r>
              <a:rPr lang="en-US" sz="1800" dirty="0"/>
              <a:t>authority (</a:t>
            </a:r>
            <a:r>
              <a:rPr lang="en-US" sz="1800" b="1" dirty="0">
                <a:solidFill>
                  <a:srgbClr val="C00000"/>
                </a:solidFill>
                <a:latin typeface="Consolas" pitchFamily="49" charset="0"/>
                <a:cs typeface="Consolas" pitchFamily="49" charset="0"/>
              </a:rPr>
              <a:t>5</a:t>
            </a:r>
            <a:r>
              <a:rPr lang="en-US" sz="1800" dirty="0" smtClean="0"/>
              <a:t> = NT </a:t>
            </a:r>
            <a:r>
              <a:rPr lang="en-US" sz="1800" dirty="0"/>
              <a:t>Authority) </a:t>
            </a:r>
            <a:endParaRPr lang="en-US" sz="1800" b="1" dirty="0">
              <a:solidFill>
                <a:srgbClr val="FF0000"/>
              </a:solidFill>
              <a:latin typeface="Consolas" pitchFamily="49" charset="0"/>
              <a:cs typeface="Consolas" pitchFamily="49" charset="0"/>
            </a:endParaRPr>
          </a:p>
          <a:p>
            <a:pPr marL="1312863" lvl="2" indent="-457200">
              <a:buFont typeface="+mj-lt"/>
              <a:buAutoNum type="arabicPeriod"/>
            </a:pPr>
            <a:r>
              <a:rPr lang="en-US" sz="2000" dirty="0" smtClean="0"/>
              <a:t>an </a:t>
            </a:r>
            <a:r>
              <a:rPr lang="en-US" sz="2000" b="1" dirty="0" smtClean="0">
                <a:solidFill>
                  <a:srgbClr val="92D050"/>
                </a:solidFill>
                <a:latin typeface="Consolas" pitchFamily="49" charset="0"/>
                <a:cs typeface="Consolas" pitchFamily="49" charset="0"/>
              </a:rPr>
              <a:t>account-authority</a:t>
            </a:r>
            <a:r>
              <a:rPr lang="en-US" sz="2000" dirty="0" smtClean="0">
                <a:solidFill>
                  <a:srgbClr val="000000"/>
                </a:solidFill>
              </a:rPr>
              <a:t> </a:t>
            </a:r>
            <a:r>
              <a:rPr lang="en-US" sz="2000" dirty="0" smtClean="0"/>
              <a:t>portion (typically the domain’s SID) </a:t>
            </a:r>
          </a:p>
          <a:p>
            <a:pPr lvl="3"/>
            <a:r>
              <a:rPr lang="en-US" sz="1800" dirty="0"/>
              <a:t>principals created in the same domain share the same </a:t>
            </a:r>
            <a:r>
              <a:rPr lang="en-US" sz="1800" dirty="0" smtClean="0"/>
              <a:t>prefix and authority-portion</a:t>
            </a:r>
          </a:p>
          <a:p>
            <a:pPr marL="1312863" lvl="2" indent="-457200">
              <a:buFont typeface="+mj-lt"/>
              <a:buAutoNum type="arabicPeriod"/>
            </a:pPr>
            <a:r>
              <a:rPr lang="en-US" sz="2000" dirty="0"/>
              <a:t>a</a:t>
            </a:r>
            <a:r>
              <a:rPr lang="en-US" sz="2000" dirty="0" smtClean="0"/>
              <a:t>n integer uniquely representing an identity relative to the </a:t>
            </a:r>
            <a:r>
              <a:rPr lang="en-US" sz="2000" b="1" dirty="0" smtClean="0">
                <a:solidFill>
                  <a:srgbClr val="92D050"/>
                </a:solidFill>
                <a:latin typeface="Consolas" pitchFamily="49" charset="0"/>
                <a:cs typeface="Consolas" pitchFamily="49" charset="0"/>
              </a:rPr>
              <a:t>account-authority</a:t>
            </a:r>
            <a:r>
              <a:rPr lang="en-US" sz="2000" dirty="0" smtClean="0">
                <a:solidFill>
                  <a:srgbClr val="92D050"/>
                </a:solidFill>
              </a:rPr>
              <a:t> </a:t>
            </a:r>
          </a:p>
          <a:p>
            <a:pPr lvl="3"/>
            <a:r>
              <a:rPr lang="en-US" sz="1800" dirty="0"/>
              <a:t>commonly known as the </a:t>
            </a:r>
            <a:r>
              <a:rPr lang="en-US" sz="1800" b="1" dirty="0">
                <a:solidFill>
                  <a:srgbClr val="FFFF00"/>
                </a:solidFill>
                <a:latin typeface="Consolas" pitchFamily="49" charset="0"/>
                <a:cs typeface="Consolas" pitchFamily="49" charset="0"/>
              </a:rPr>
              <a:t>relative identifier</a:t>
            </a:r>
            <a:r>
              <a:rPr lang="en-US" sz="1800" dirty="0"/>
              <a:t> </a:t>
            </a:r>
            <a:r>
              <a:rPr lang="en-US" sz="1800" b="1" dirty="0">
                <a:solidFill>
                  <a:srgbClr val="FFFF00"/>
                </a:solidFill>
                <a:latin typeface="Consolas" pitchFamily="49" charset="0"/>
                <a:cs typeface="Consolas" pitchFamily="49" charset="0"/>
              </a:rPr>
              <a:t>(RID)</a:t>
            </a:r>
            <a:endParaRPr lang="en-US" sz="1800" dirty="0"/>
          </a:p>
          <a:p>
            <a:pPr lvl="3"/>
            <a:r>
              <a:rPr lang="en-US" sz="1800" dirty="0"/>
              <a:t>a 30-bit address-space (~1 billion principals per domain-lifetime)</a:t>
            </a:r>
          </a:p>
          <a:p>
            <a:pPr marL="452438" lvl="1" indent="0">
              <a:buNone/>
            </a:pPr>
            <a:endParaRPr lang="en-US" sz="1800" dirty="0"/>
          </a:p>
          <a:p>
            <a:pPr marL="452438" lvl="1" indent="0">
              <a:buNone/>
            </a:pPr>
            <a:r>
              <a:rPr lang="en-US" sz="2000" b="1" dirty="0" smtClean="0">
                <a:solidFill>
                  <a:srgbClr val="FF0000"/>
                </a:solidFill>
                <a:latin typeface="Consolas" pitchFamily="49" charset="0"/>
                <a:cs typeface="Consolas" pitchFamily="49" charset="0"/>
              </a:rPr>
              <a:t>	</a:t>
            </a:r>
            <a:r>
              <a:rPr lang="en-US" sz="2400" b="1" dirty="0" smtClean="0">
                <a:solidFill>
                  <a:srgbClr val="FFC000"/>
                </a:solidFill>
                <a:latin typeface="Consolas" pitchFamily="49" charset="0"/>
                <a:cs typeface="Consolas" pitchFamily="49" charset="0"/>
              </a:rPr>
              <a:t>S-1-5-</a:t>
            </a:r>
            <a:r>
              <a:rPr lang="en-US" sz="2400" b="1" dirty="0" smtClean="0">
                <a:solidFill>
                  <a:srgbClr val="92D050"/>
                </a:solidFill>
                <a:latin typeface="Consolas" pitchFamily="49" charset="0"/>
                <a:cs typeface="Consolas" pitchFamily="49" charset="0"/>
              </a:rPr>
              <a:t>21-2000478354-492864223-854245397</a:t>
            </a:r>
            <a:r>
              <a:rPr lang="en-US" sz="2400" b="1" dirty="0" smtClean="0">
                <a:latin typeface="Consolas" pitchFamily="49" charset="0"/>
                <a:cs typeface="Consolas" pitchFamily="49" charset="0"/>
              </a:rPr>
              <a:t>-</a:t>
            </a:r>
            <a:r>
              <a:rPr lang="en-US" sz="2400" b="1" dirty="0" smtClean="0">
                <a:solidFill>
                  <a:srgbClr val="FFFF00"/>
                </a:solidFill>
                <a:latin typeface="Consolas" pitchFamily="49" charset="0"/>
                <a:cs typeface="Consolas" pitchFamily="49" charset="0"/>
              </a:rPr>
              <a:t>19221</a:t>
            </a:r>
          </a:p>
        </p:txBody>
      </p:sp>
    </p:spTree>
    <p:extLst>
      <p:ext uri="{BB962C8B-B14F-4D97-AF65-F5344CB8AC3E}">
        <p14:creationId xmlns:p14="http://schemas.microsoft.com/office/powerpoint/2010/main" val="4152686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r>
              <a:rPr lang="en-US" smtClean="0"/>
              <a:t>SID assignment</a:t>
            </a:r>
            <a:endParaRPr lang="en-US" dirty="0" smtClean="0"/>
          </a:p>
        </p:txBody>
      </p:sp>
      <p:sp>
        <p:nvSpPr>
          <p:cNvPr id="10243" name="Text Placeholder 2"/>
          <p:cNvSpPr>
            <a:spLocks noGrp="1"/>
          </p:cNvSpPr>
          <p:nvPr>
            <p:ph type="body" sz="quarter" idx="10"/>
          </p:nvPr>
        </p:nvSpPr>
        <p:spPr>
          <a:xfrm>
            <a:off x="389436" y="1447799"/>
            <a:ext cx="8363938" cy="5386090"/>
          </a:xfrm>
        </p:spPr>
        <p:txBody>
          <a:bodyPr>
            <a:normAutofit lnSpcReduction="10000"/>
          </a:bodyPr>
          <a:lstStyle/>
          <a:p>
            <a:r>
              <a:rPr lang="en-US" sz="2800" dirty="0" smtClean="0"/>
              <a:t>Machine SIDs</a:t>
            </a:r>
          </a:p>
          <a:p>
            <a:pPr lvl="1"/>
            <a:r>
              <a:rPr lang="en-US" sz="2400" dirty="0" smtClean="0"/>
              <a:t>How is it assigned? See [MS-SAMR], section 3.1.1.9.2</a:t>
            </a:r>
          </a:p>
          <a:p>
            <a:pPr lvl="1"/>
            <a:r>
              <a:rPr lang="en-US" sz="2400" dirty="0" smtClean="0"/>
              <a:t>How many individual SIDs does a computer serving as a domain-member have?</a:t>
            </a:r>
          </a:p>
          <a:p>
            <a:r>
              <a:rPr lang="en-US" sz="2800" dirty="0" smtClean="0"/>
              <a:t>Domain SID</a:t>
            </a:r>
          </a:p>
          <a:p>
            <a:pPr lvl="1"/>
            <a:r>
              <a:rPr lang="en-US" sz="2400" dirty="0" smtClean="0"/>
              <a:t>Where does that come from?</a:t>
            </a:r>
          </a:p>
          <a:p>
            <a:r>
              <a:rPr lang="en-US" sz="2800" dirty="0" smtClean="0"/>
              <a:t>SID Usage</a:t>
            </a:r>
          </a:p>
          <a:p>
            <a:pPr lvl="1"/>
            <a:r>
              <a:rPr lang="en-US" sz="2400" dirty="0" smtClean="0"/>
              <a:t>Authorization</a:t>
            </a:r>
          </a:p>
          <a:p>
            <a:pPr lvl="1"/>
            <a:endParaRPr lang="en-US" sz="2400" dirty="0" smtClean="0"/>
          </a:p>
          <a:p>
            <a:r>
              <a:rPr lang="en-US" sz="2800" dirty="0" smtClean="0"/>
              <a:t>Deployment Scenarios</a:t>
            </a:r>
          </a:p>
          <a:p>
            <a:pPr lvl="1"/>
            <a:r>
              <a:rPr lang="en-US" sz="2400" dirty="0" smtClean="0"/>
              <a:t>Lets walk through a few potential usage scenarios that, at first glance, may appear perfectly acceptable…</a:t>
            </a:r>
          </a:p>
          <a:p>
            <a:endParaRPr lang="en-US" sz="2800" dirty="0" smtClean="0"/>
          </a:p>
        </p:txBody>
      </p:sp>
    </p:spTree>
    <p:extLst>
      <p:ext uri="{BB962C8B-B14F-4D97-AF65-F5344CB8AC3E}">
        <p14:creationId xmlns:p14="http://schemas.microsoft.com/office/powerpoint/2010/main" val="5218358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3">
                                            <p:txEl>
                                              <p:pRg st="8" end="8"/>
                                            </p:txEl>
                                          </p:spTgt>
                                        </p:tgtEl>
                                        <p:attrNameLst>
                                          <p:attrName>style.visibility</p:attrName>
                                        </p:attrNameLst>
                                      </p:cBhvr>
                                      <p:to>
                                        <p:strVal val="visible"/>
                                      </p:to>
                                    </p:set>
                                    <p:anim calcmode="lin" valueType="num">
                                      <p:cBhvr additive="base">
                                        <p:cTn id="7" dur="500" fill="hold"/>
                                        <p:tgtEl>
                                          <p:spTgt spid="10243">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8" end="8"/>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243">
                                            <p:txEl>
                                              <p:pRg st="9" end="9"/>
                                            </p:txEl>
                                          </p:spTgt>
                                        </p:tgtEl>
                                        <p:attrNameLst>
                                          <p:attrName>style.visibility</p:attrName>
                                        </p:attrNameLst>
                                      </p:cBhvr>
                                      <p:to>
                                        <p:strVal val="visible"/>
                                      </p:to>
                                    </p:set>
                                    <p:anim calcmode="lin" valueType="num">
                                      <p:cBhvr additive="base">
                                        <p:cTn id="11" dur="500" fill="hold"/>
                                        <p:tgtEl>
                                          <p:spTgt spid="10243">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24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endParaRPr lang="en-US"/>
          </a:p>
        </p:txBody>
      </p:sp>
      <p:sp>
        <p:nvSpPr>
          <p:cNvPr id="17410" name="Title 2"/>
          <p:cNvSpPr>
            <a:spLocks noGrp="1"/>
          </p:cNvSpPr>
          <p:nvPr>
            <p:ph type="ctrTitle"/>
          </p:nvPr>
        </p:nvSpPr>
        <p:spPr/>
        <p:txBody>
          <a:bodyPr/>
          <a:lstStyle/>
          <a:p>
            <a:r>
              <a:rPr lang="en-US" smtClean="0"/>
              <a:t>Deployment Scenarios</a:t>
            </a:r>
            <a:endParaRPr lang="en-US" dirty="0" smtClean="0"/>
          </a:p>
        </p:txBody>
      </p:sp>
      <p:sp>
        <p:nvSpPr>
          <p:cNvPr id="5" name="Subtitle 4"/>
          <p:cNvSpPr>
            <a:spLocks noGrp="1"/>
          </p:cNvSpPr>
          <p:nvPr>
            <p:ph type="subTitle" idx="1"/>
          </p:nvPr>
        </p:nvSpPr>
        <p:spPr/>
        <p:txBody>
          <a:bodyPr/>
          <a:lstStyle/>
          <a:p>
            <a:r>
              <a:rPr lang="en-US" dirty="0" smtClean="0">
                <a:solidFill>
                  <a:schemeClr val="bg1"/>
                </a:solidFill>
              </a:rPr>
              <a:t>Pay close attention; this gets tricky…</a:t>
            </a:r>
            <a:endParaRPr lang="en-US" dirty="0">
              <a:solidFill>
                <a:schemeClr val="bg1"/>
              </a:solidFill>
            </a:endParaRPr>
          </a:p>
        </p:txBody>
      </p:sp>
    </p:spTree>
    <p:extLst>
      <p:ext uri="{BB962C8B-B14F-4D97-AF65-F5344CB8AC3E}">
        <p14:creationId xmlns:p14="http://schemas.microsoft.com/office/powerpoint/2010/main" val="37218519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Scenario 1</a:t>
            </a:r>
            <a:endParaRPr lang="en-US" dirty="0" smtClean="0"/>
          </a:p>
        </p:txBody>
      </p:sp>
      <p:sp>
        <p:nvSpPr>
          <p:cNvPr id="11267" name="Text Placeholder 2"/>
          <p:cNvSpPr>
            <a:spLocks noGrp="1"/>
          </p:cNvSpPr>
          <p:nvPr>
            <p:ph type="body" sz="quarter" idx="4294967295"/>
          </p:nvPr>
        </p:nvSpPr>
        <p:spPr>
          <a:xfrm>
            <a:off x="395536" y="2204864"/>
            <a:ext cx="8363938" cy="3459163"/>
          </a:xfrm>
        </p:spPr>
        <p:txBody>
          <a:bodyPr>
            <a:normAutofit fontScale="92500"/>
          </a:bodyPr>
          <a:lstStyle/>
          <a:p>
            <a:pPr marL="514350" indent="-514350">
              <a:buFont typeface="+mj-lt"/>
              <a:buAutoNum type="arabicPeriod"/>
            </a:pPr>
            <a:r>
              <a:rPr lang="en-US" dirty="0" smtClean="0"/>
              <a:t>Start with a domain joined machine named M1</a:t>
            </a:r>
          </a:p>
          <a:p>
            <a:pPr marL="514350" indent="-514350">
              <a:buFont typeface="+mj-lt"/>
              <a:buAutoNum type="arabicPeriod"/>
            </a:pPr>
            <a:r>
              <a:rPr lang="en-US" dirty="0" smtClean="0"/>
              <a:t>Clone it and boot-up the clone (e.g. copy its VHD)</a:t>
            </a:r>
          </a:p>
          <a:p>
            <a:pPr lvl="1">
              <a:buFont typeface="Arial" pitchFamily="34" charset="0"/>
              <a:buChar char="•"/>
            </a:pPr>
            <a:r>
              <a:rPr lang="en-US" dirty="0" smtClean="0"/>
              <a:t>Can the clones co-exist?</a:t>
            </a:r>
          </a:p>
          <a:p>
            <a:pPr marL="514350" indent="-514350">
              <a:buFont typeface="+mj-lt"/>
              <a:buAutoNum type="arabicPeriod"/>
            </a:pPr>
            <a:endParaRPr lang="en-US" dirty="0" smtClean="0"/>
          </a:p>
          <a:p>
            <a:pPr marL="514350" indent="-514350">
              <a:buFont typeface="+mj-lt"/>
              <a:buAutoNum type="arabicPeriod"/>
            </a:pPr>
            <a:r>
              <a:rPr lang="en-US" dirty="0" smtClean="0"/>
              <a:t>What about if we “offline” unjoin the clone, rename it to M2 and join it (M2) back to the domain</a:t>
            </a:r>
          </a:p>
          <a:p>
            <a:pPr lvl="1">
              <a:buFont typeface="Arial" pitchFamily="34" charset="0"/>
              <a:buChar char="•"/>
            </a:pPr>
            <a:r>
              <a:rPr lang="en-US" dirty="0" smtClean="0"/>
              <a:t>And now?</a:t>
            </a:r>
          </a:p>
        </p:txBody>
      </p:sp>
    </p:spTree>
    <p:extLst>
      <p:ext uri="{BB962C8B-B14F-4D97-AF65-F5344CB8AC3E}">
        <p14:creationId xmlns:p14="http://schemas.microsoft.com/office/powerpoint/2010/main" val="567274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267">
                                            <p:txEl>
                                              <p:pRg st="4" end="4"/>
                                            </p:txEl>
                                          </p:spTgt>
                                        </p:tgtEl>
                                        <p:attrNameLst>
                                          <p:attrName>style.visibility</p:attrName>
                                        </p:attrNameLst>
                                      </p:cBhvr>
                                      <p:to>
                                        <p:strVal val="visible"/>
                                      </p:to>
                                    </p:set>
                                    <p:anim calcmode="lin" valueType="num">
                                      <p:cBhvr additive="base">
                                        <p:cTn id="7" dur="500" fill="hold"/>
                                        <p:tgtEl>
                                          <p:spTgt spid="11267">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267">
                                            <p:txEl>
                                              <p:pRg st="4" end="4"/>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1267">
                                            <p:txEl>
                                              <p:pRg st="5" end="5"/>
                                            </p:txEl>
                                          </p:spTgt>
                                        </p:tgtEl>
                                        <p:attrNameLst>
                                          <p:attrName>style.visibility</p:attrName>
                                        </p:attrNameLst>
                                      </p:cBhvr>
                                      <p:to>
                                        <p:strVal val="visible"/>
                                      </p:to>
                                    </p:set>
                                    <p:anim calcmode="lin" valueType="num">
                                      <p:cBhvr additive="base">
                                        <p:cTn id="11" dur="500" fill="hold"/>
                                        <p:tgtEl>
                                          <p:spTgt spid="11267">
                                            <p:txEl>
                                              <p:pRg st="5" end="5"/>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12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7618</TotalTime>
  <Words>2532</Words>
  <Application>Microsoft Office PowerPoint</Application>
  <PresentationFormat>On-screen Show (4:3)</PresentationFormat>
  <Paragraphs>479</Paragraphs>
  <Slides>42</Slides>
  <Notes>37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42</vt:i4>
      </vt:variant>
    </vt:vector>
  </HeadingPairs>
  <TitlesOfParts>
    <vt:vector size="45" baseType="lpstr">
      <vt:lpstr>Office Theme</vt:lpstr>
      <vt:lpstr>1_Office Theme</vt:lpstr>
      <vt:lpstr>Photo Editor Photo</vt:lpstr>
      <vt:lpstr>PowerPoint Presentation</vt:lpstr>
      <vt:lpstr>Impact of Cloning and Virtualization  on Active Directory Domain Services</vt:lpstr>
      <vt:lpstr>Session Objectives and Takeaways</vt:lpstr>
      <vt:lpstr>Windows Concepts</vt:lpstr>
      <vt:lpstr>Computer-identity comprises…</vt:lpstr>
      <vt:lpstr>What is a SID?</vt:lpstr>
      <vt:lpstr>SID assignment</vt:lpstr>
      <vt:lpstr>Deployment Scenarios</vt:lpstr>
      <vt:lpstr>Scenario 1</vt:lpstr>
      <vt:lpstr>Scenario 2</vt:lpstr>
      <vt:lpstr>Scenario 3</vt:lpstr>
      <vt:lpstr>Scenario 4</vt:lpstr>
      <vt:lpstr>Windows Concepts</vt:lpstr>
      <vt:lpstr>Update Sequence Numbers (USN)</vt:lpstr>
      <vt:lpstr>Update Sequence Numbers (USN)</vt:lpstr>
      <vt:lpstr>Object creation &amp; metadata</vt:lpstr>
      <vt:lpstr>Object replication &amp; metadata</vt:lpstr>
      <vt:lpstr>High Watermark vector table</vt:lpstr>
      <vt:lpstr>High Watermark vector table</vt:lpstr>
      <vt:lpstr>Database identity</vt:lpstr>
      <vt:lpstr>Up-To-Dateness (UTD) vector table</vt:lpstr>
      <vt:lpstr>Up-To-Dateness (UTD) vector table</vt:lpstr>
      <vt:lpstr>Making the UTD vector “up-to-date”</vt:lpstr>
      <vt:lpstr>Lingering Objects</vt:lpstr>
      <vt:lpstr>USN rollback</vt:lpstr>
      <vt:lpstr>USN rollback</vt:lpstr>
      <vt:lpstr>USN bubbles  … how a USN rollback can turn really bad</vt:lpstr>
      <vt:lpstr>Improper Backup/Restore</vt:lpstr>
      <vt:lpstr>Application – Backup/Restore</vt:lpstr>
      <vt:lpstr>Application – P2V migration</vt:lpstr>
      <vt:lpstr>Application – RODCs</vt:lpstr>
      <vt:lpstr>Miscellaneous Considerations</vt:lpstr>
      <vt:lpstr>Time Synchronization</vt:lpstr>
      <vt:lpstr>Security considerations</vt:lpstr>
      <vt:lpstr>Performance considerations</vt:lpstr>
      <vt:lpstr>Going all virtual – a good idea?</vt:lpstr>
      <vt:lpstr>Others</vt:lpstr>
      <vt:lpstr>Recap</vt:lpstr>
      <vt:lpstr>Recap</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272</cp:revision>
  <dcterms:created xsi:type="dcterms:W3CDTF">2011-04-01T05:55:34Z</dcterms:created>
  <dcterms:modified xsi:type="dcterms:W3CDTF">2011-09-01T04:30:28Z</dcterms:modified>
</cp:coreProperties>
</file>